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3"/>
  </p:notesMasterIdLst>
  <p:handoutMasterIdLst>
    <p:handoutMasterId r:id="rId54"/>
  </p:handoutMasterIdLst>
  <p:sldIdLst>
    <p:sldId id="256" r:id="rId2"/>
    <p:sldId id="312" r:id="rId3"/>
    <p:sldId id="318" r:id="rId4"/>
    <p:sldId id="257" r:id="rId5"/>
    <p:sldId id="258" r:id="rId6"/>
    <p:sldId id="261" r:id="rId7"/>
    <p:sldId id="259" r:id="rId8"/>
    <p:sldId id="307" r:id="rId9"/>
    <p:sldId id="328" r:id="rId10"/>
    <p:sldId id="314" r:id="rId11"/>
    <p:sldId id="316" r:id="rId12"/>
    <p:sldId id="313" r:id="rId13"/>
    <p:sldId id="263" r:id="rId14"/>
    <p:sldId id="321" r:id="rId15"/>
    <p:sldId id="274" r:id="rId16"/>
    <p:sldId id="264" r:id="rId17"/>
    <p:sldId id="322" r:id="rId18"/>
    <p:sldId id="323" r:id="rId19"/>
    <p:sldId id="324" r:id="rId20"/>
    <p:sldId id="270" r:id="rId21"/>
    <p:sldId id="330" r:id="rId22"/>
    <p:sldId id="268" r:id="rId23"/>
    <p:sldId id="320" r:id="rId24"/>
    <p:sldId id="319" r:id="rId25"/>
    <p:sldId id="278" r:id="rId26"/>
    <p:sldId id="304" r:id="rId27"/>
    <p:sldId id="341" r:id="rId28"/>
    <p:sldId id="342" r:id="rId29"/>
    <p:sldId id="343" r:id="rId30"/>
    <p:sldId id="345" r:id="rId31"/>
    <p:sldId id="344" r:id="rId32"/>
    <p:sldId id="279" r:id="rId33"/>
    <p:sldId id="346" r:id="rId34"/>
    <p:sldId id="331" r:id="rId35"/>
    <p:sldId id="291" r:id="rId36"/>
    <p:sldId id="281" r:id="rId37"/>
    <p:sldId id="351" r:id="rId38"/>
    <p:sldId id="286" r:id="rId39"/>
    <p:sldId id="283" r:id="rId40"/>
    <p:sldId id="334" r:id="rId41"/>
    <p:sldId id="308" r:id="rId42"/>
    <p:sldId id="272" r:id="rId43"/>
    <p:sldId id="275" r:id="rId44"/>
    <p:sldId id="276" r:id="rId45"/>
    <p:sldId id="288" r:id="rId46"/>
    <p:sldId id="336" r:id="rId47"/>
    <p:sldId id="348" r:id="rId48"/>
    <p:sldId id="349" r:id="rId49"/>
    <p:sldId id="350" r:id="rId50"/>
    <p:sldId id="295" r:id="rId51"/>
    <p:sldId id="296" r:id="rId52"/>
  </p:sldIdLst>
  <p:sldSz cx="9144000" cy="6858000" type="screen4x3"/>
  <p:notesSz cx="7099300" cy="10234613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3300"/>
    <a:srgbClr val="561604"/>
    <a:srgbClr val="003399"/>
    <a:srgbClr val="FFFF00"/>
    <a:srgbClr val="005A58"/>
    <a:srgbClr val="CC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9" autoAdjust="0"/>
    <p:restoredTop sz="95400" autoAdjust="0"/>
  </p:normalViewPr>
  <p:slideViewPr>
    <p:cSldViewPr snapToGrid="0">
      <p:cViewPr varScale="1">
        <p:scale>
          <a:sx n="109" d="100"/>
          <a:sy n="109" d="100"/>
        </p:scale>
        <p:origin x="18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ACKUP_DISCO\DESKTOP\POLITICA%20ECONOMICA%20-%20Ec-comm%20aa%202019-2020\LUCIDI%20per%20LEZIONI\CAPITOLO%201%20e%202\BLANCHARD%20-%20Capitolo%201%20e%202\MATERIALE%20CAP%202\OCSE%20PIL%20Italia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ACKUP_DISCO\DESKTOP\POLITICA%20ECONOMICA%20-%20Ec-comm%20aa%202019-2020\LUCIDI%20per%20LEZIONI\CAPITOLO%201%20e%202\BLANCHARD%20-%20Capitolo%201%20e%202\MATERIALE%20CAP%202\OCSE%20PIL%20tassi%20cresc%20trimestrali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it-IT" sz="1600" b="0" dirty="0"/>
              <a:t>Italia - PIL nominale e reale 1980 - 2018 (fonte:</a:t>
            </a:r>
            <a:r>
              <a:rPr lang="it-IT" sz="1600" b="0" baseline="0" dirty="0"/>
              <a:t> OCSE)</a:t>
            </a:r>
            <a:endParaRPr lang="it-IT" sz="1600" b="0" dirty="0"/>
          </a:p>
        </c:rich>
      </c:tx>
      <c:layout>
        <c:manualLayout>
          <c:xMode val="edge"/>
          <c:yMode val="edge"/>
          <c:x val="0.26380162997406748"/>
          <c:y val="5.797317046885553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737430215359888"/>
          <c:y val="0.10664372499765622"/>
          <c:w val="0.804305409192272"/>
          <c:h val="0.81720151587053824"/>
        </c:manualLayout>
      </c:layout>
      <c:lineChart>
        <c:grouping val="standard"/>
        <c:varyColors val="0"/>
        <c:ser>
          <c:idx val="0"/>
          <c:order val="0"/>
          <c:tx>
            <c:v>PIL nominale</c:v>
          </c:tx>
          <c:marker>
            <c:symbol val="none"/>
          </c:marker>
          <c:cat>
            <c:strRef>
              <c:f>NEW!$A$4:$A$42</c:f>
              <c:strCach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strCache>
            </c:strRef>
          </c:cat>
          <c:val>
            <c:numRef>
              <c:f>NEW!$C$4:$C$42</c:f>
              <c:numCache>
                <c:formatCode>0</c:formatCode>
                <c:ptCount val="39"/>
                <c:pt idx="0">
                  <c:v>210394.3726</c:v>
                </c:pt>
                <c:pt idx="1">
                  <c:v>252031.54629999999</c:v>
                </c:pt>
                <c:pt idx="2">
                  <c:v>297465.48149999999</c:v>
                </c:pt>
                <c:pt idx="3">
                  <c:v>346376.10729999997</c:v>
                </c:pt>
                <c:pt idx="4">
                  <c:v>396028.63309999998</c:v>
                </c:pt>
                <c:pt idx="5">
                  <c:v>444460.72720000002</c:v>
                </c:pt>
                <c:pt idx="6">
                  <c:v>491407.14189999999</c:v>
                </c:pt>
                <c:pt idx="7">
                  <c:v>537565.29740000004</c:v>
                </c:pt>
                <c:pt idx="8">
                  <c:v>597362.57140000002</c:v>
                </c:pt>
                <c:pt idx="9">
                  <c:v>655878.79099999997</c:v>
                </c:pt>
                <c:pt idx="10">
                  <c:v>728529.51100000006</c:v>
                </c:pt>
                <c:pt idx="11">
                  <c:v>795819.49100000004</c:v>
                </c:pt>
                <c:pt idx="12">
                  <c:v>837511.14650000003</c:v>
                </c:pt>
                <c:pt idx="13">
                  <c:v>862636.53500000003</c:v>
                </c:pt>
                <c:pt idx="14">
                  <c:v>912408.04630000005</c:v>
                </c:pt>
                <c:pt idx="15">
                  <c:v>984983.4</c:v>
                </c:pt>
                <c:pt idx="16">
                  <c:v>1043085.8</c:v>
                </c:pt>
                <c:pt idx="17">
                  <c:v>1089869.2</c:v>
                </c:pt>
                <c:pt idx="18">
                  <c:v>1135499.5</c:v>
                </c:pt>
                <c:pt idx="19">
                  <c:v>1171901.3999999999</c:v>
                </c:pt>
                <c:pt idx="20">
                  <c:v>1239266.3</c:v>
                </c:pt>
                <c:pt idx="21">
                  <c:v>1298890.2</c:v>
                </c:pt>
                <c:pt idx="22">
                  <c:v>1345794.2</c:v>
                </c:pt>
                <c:pt idx="23">
                  <c:v>1390709.6</c:v>
                </c:pt>
                <c:pt idx="24">
                  <c:v>1448362.7</c:v>
                </c:pt>
                <c:pt idx="25">
                  <c:v>1489725.5</c:v>
                </c:pt>
                <c:pt idx="26">
                  <c:v>1548473.4</c:v>
                </c:pt>
                <c:pt idx="27">
                  <c:v>1609550.8</c:v>
                </c:pt>
                <c:pt idx="28">
                  <c:v>1632150.8</c:v>
                </c:pt>
                <c:pt idx="29">
                  <c:v>1572878.3</c:v>
                </c:pt>
                <c:pt idx="30">
                  <c:v>1604514.5</c:v>
                </c:pt>
                <c:pt idx="31">
                  <c:v>1637462.9</c:v>
                </c:pt>
                <c:pt idx="32">
                  <c:v>1613265</c:v>
                </c:pt>
                <c:pt idx="33">
                  <c:v>1604599.1</c:v>
                </c:pt>
                <c:pt idx="34">
                  <c:v>1621827.2</c:v>
                </c:pt>
                <c:pt idx="35">
                  <c:v>1652085.4</c:v>
                </c:pt>
                <c:pt idx="36">
                  <c:v>1689824</c:v>
                </c:pt>
                <c:pt idx="37">
                  <c:v>1727381.5</c:v>
                </c:pt>
                <c:pt idx="38">
                  <c:v>1756981.5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F7-4BBE-9F53-00EE024F6BB2}"/>
            </c:ext>
          </c:extLst>
        </c:ser>
        <c:ser>
          <c:idx val="1"/>
          <c:order val="1"/>
          <c:tx>
            <c:v>PIL reale</c:v>
          </c:tx>
          <c:marker>
            <c:symbol val="none"/>
          </c:marker>
          <c:cat>
            <c:strRef>
              <c:f>NEW!$A$4:$A$42</c:f>
              <c:strCach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strCache>
            </c:strRef>
          </c:cat>
          <c:val>
            <c:numRef>
              <c:f>NEW!$B$4:$B$42</c:f>
              <c:numCache>
                <c:formatCode>0</c:formatCode>
                <c:ptCount val="39"/>
                <c:pt idx="0">
                  <c:v>1041823.5457</c:v>
                </c:pt>
                <c:pt idx="1">
                  <c:v>1050618.9079</c:v>
                </c:pt>
                <c:pt idx="2">
                  <c:v>1054964.1170999999</c:v>
                </c:pt>
                <c:pt idx="3">
                  <c:v>1067298.7944</c:v>
                </c:pt>
                <c:pt idx="4">
                  <c:v>1101728.2779999999</c:v>
                </c:pt>
                <c:pt idx="5">
                  <c:v>1132555.5796999999</c:v>
                </c:pt>
                <c:pt idx="6">
                  <c:v>1164946.3509</c:v>
                </c:pt>
                <c:pt idx="7">
                  <c:v>1202130.9796</c:v>
                </c:pt>
                <c:pt idx="8">
                  <c:v>1252552.8881999999</c:v>
                </c:pt>
                <c:pt idx="9">
                  <c:v>1294994.1836999999</c:v>
                </c:pt>
                <c:pt idx="10">
                  <c:v>1320709.8532</c:v>
                </c:pt>
                <c:pt idx="11">
                  <c:v>1341028.2816000001</c:v>
                </c:pt>
                <c:pt idx="12">
                  <c:v>1352216.1516</c:v>
                </c:pt>
                <c:pt idx="13">
                  <c:v>1340684.3744000001</c:v>
                </c:pt>
                <c:pt idx="14">
                  <c:v>1369522.8123000001</c:v>
                </c:pt>
                <c:pt idx="15">
                  <c:v>1409058.7</c:v>
                </c:pt>
                <c:pt idx="16">
                  <c:v>1427184.4</c:v>
                </c:pt>
                <c:pt idx="17">
                  <c:v>1453378.4</c:v>
                </c:pt>
                <c:pt idx="18">
                  <c:v>1476866.1</c:v>
                </c:pt>
                <c:pt idx="19">
                  <c:v>1499903</c:v>
                </c:pt>
                <c:pt idx="20">
                  <c:v>1555551</c:v>
                </c:pt>
                <c:pt idx="21">
                  <c:v>1583118.3</c:v>
                </c:pt>
                <c:pt idx="22">
                  <c:v>1587053.1</c:v>
                </c:pt>
                <c:pt idx="23">
                  <c:v>1589454.6</c:v>
                </c:pt>
                <c:pt idx="24">
                  <c:v>1614598.8</c:v>
                </c:pt>
                <c:pt idx="25">
                  <c:v>1629932.1</c:v>
                </c:pt>
                <c:pt idx="26">
                  <c:v>1662638.1</c:v>
                </c:pt>
                <c:pt idx="27">
                  <c:v>1687143.2</c:v>
                </c:pt>
                <c:pt idx="28">
                  <c:v>1669421.4</c:v>
                </c:pt>
                <c:pt idx="29">
                  <c:v>1577902.8</c:v>
                </c:pt>
                <c:pt idx="30">
                  <c:v>1604514.5</c:v>
                </c:pt>
                <c:pt idx="31">
                  <c:v>1613766.5</c:v>
                </c:pt>
                <c:pt idx="32">
                  <c:v>1568274.2</c:v>
                </c:pt>
                <c:pt idx="33">
                  <c:v>1541171.9</c:v>
                </c:pt>
                <c:pt idx="34">
                  <c:v>1542923.8</c:v>
                </c:pt>
                <c:pt idx="35">
                  <c:v>1557180.3</c:v>
                </c:pt>
                <c:pt idx="36">
                  <c:v>1574603.6</c:v>
                </c:pt>
                <c:pt idx="37">
                  <c:v>1601122.8</c:v>
                </c:pt>
                <c:pt idx="38">
                  <c:v>1614864.6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F7-4BBE-9F53-00EE024F6B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3739008"/>
        <c:axId val="233740544"/>
      </c:lineChart>
      <c:catAx>
        <c:axId val="2337390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5400000" vert="horz"/>
          <a:lstStyle/>
          <a:p>
            <a:pPr>
              <a:defRPr/>
            </a:pPr>
            <a:endParaRPr lang="it-IT"/>
          </a:p>
        </c:txPr>
        <c:crossAx val="233740544"/>
        <c:crosses val="autoZero"/>
        <c:auto val="1"/>
        <c:lblAlgn val="ctr"/>
        <c:lblOffset val="100"/>
        <c:noMultiLvlLbl val="0"/>
      </c:catAx>
      <c:valAx>
        <c:axId val="23374054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it-IT" sz="1400" b="0"/>
                  <a:t>PIL - in milioni di €</a:t>
                </a:r>
              </a:p>
            </c:rich>
          </c:tx>
          <c:overlay val="0"/>
        </c:title>
        <c:numFmt formatCode="0" sourceLinked="1"/>
        <c:majorTickMark val="none"/>
        <c:minorTickMark val="none"/>
        <c:tickLblPos val="nextTo"/>
        <c:crossAx val="233739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953007636832622"/>
          <c:y val="0.65171914477707527"/>
          <c:w val="0.15538913550668285"/>
          <c:h val="0.11043500961579285"/>
        </c:manualLayout>
      </c:layout>
      <c:overlay val="0"/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Tassi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crescita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PIL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Italia 1990-2019</a:t>
            </a:r>
            <a:r>
              <a:rPr lang="en-US" sz="14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dati  </a:t>
            </a:r>
            <a:r>
              <a:rPr lang="en-US" sz="1400" cap="small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trimestrali</a:t>
            </a:r>
          </a:p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452270382924705"/>
          <c:y val="4.4253416287079218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Tassi</c:v>
          </c:tx>
          <c:marker>
            <c:symbol val="none"/>
          </c:marker>
          <c:cat>
            <c:strRef>
              <c:f>Foglio2!$A$5:$A$122</c:f>
              <c:strCache>
                <c:ptCount val="118"/>
                <c:pt idx="0">
                  <c:v>Q1-1990</c:v>
                </c:pt>
                <c:pt idx="1">
                  <c:v>Q2-1990</c:v>
                </c:pt>
                <c:pt idx="2">
                  <c:v>Q3-1990</c:v>
                </c:pt>
                <c:pt idx="3">
                  <c:v>Q4-1990</c:v>
                </c:pt>
                <c:pt idx="4">
                  <c:v>Q1-1991</c:v>
                </c:pt>
                <c:pt idx="5">
                  <c:v>Q2-1991</c:v>
                </c:pt>
                <c:pt idx="6">
                  <c:v>Q3-1991</c:v>
                </c:pt>
                <c:pt idx="7">
                  <c:v>Q4-1991</c:v>
                </c:pt>
                <c:pt idx="8">
                  <c:v>Q1-1992</c:v>
                </c:pt>
                <c:pt idx="9">
                  <c:v>Q2-1992</c:v>
                </c:pt>
                <c:pt idx="10">
                  <c:v>Q3-1992</c:v>
                </c:pt>
                <c:pt idx="11">
                  <c:v>Q4-1992</c:v>
                </c:pt>
                <c:pt idx="12">
                  <c:v>Q1-1993</c:v>
                </c:pt>
                <c:pt idx="13">
                  <c:v>Q2-1993</c:v>
                </c:pt>
                <c:pt idx="14">
                  <c:v>Q3-1993</c:v>
                </c:pt>
                <c:pt idx="15">
                  <c:v>Q4-1993</c:v>
                </c:pt>
                <c:pt idx="16">
                  <c:v>Q1-1994</c:v>
                </c:pt>
                <c:pt idx="17">
                  <c:v>Q2-1994</c:v>
                </c:pt>
                <c:pt idx="18">
                  <c:v>Q3-1994</c:v>
                </c:pt>
                <c:pt idx="19">
                  <c:v>Q4-1994</c:v>
                </c:pt>
                <c:pt idx="20">
                  <c:v>Q1-1995</c:v>
                </c:pt>
                <c:pt idx="21">
                  <c:v>Q2-1995</c:v>
                </c:pt>
                <c:pt idx="22">
                  <c:v>Q3-1995</c:v>
                </c:pt>
                <c:pt idx="23">
                  <c:v>Q4-1995</c:v>
                </c:pt>
                <c:pt idx="24">
                  <c:v>Q1-1996</c:v>
                </c:pt>
                <c:pt idx="25">
                  <c:v>Q2-1996</c:v>
                </c:pt>
                <c:pt idx="26">
                  <c:v>Q3-1996</c:v>
                </c:pt>
                <c:pt idx="27">
                  <c:v>Q4-1996</c:v>
                </c:pt>
                <c:pt idx="28">
                  <c:v>Q1-1997</c:v>
                </c:pt>
                <c:pt idx="29">
                  <c:v>Q2-1997</c:v>
                </c:pt>
                <c:pt idx="30">
                  <c:v>Q3-1997</c:v>
                </c:pt>
                <c:pt idx="31">
                  <c:v>Q4-1997</c:v>
                </c:pt>
                <c:pt idx="32">
                  <c:v>Q1-1998</c:v>
                </c:pt>
                <c:pt idx="33">
                  <c:v>Q2-1998</c:v>
                </c:pt>
                <c:pt idx="34">
                  <c:v>Q3-1998</c:v>
                </c:pt>
                <c:pt idx="35">
                  <c:v>Q4-1998</c:v>
                </c:pt>
                <c:pt idx="36">
                  <c:v>Q1-1999</c:v>
                </c:pt>
                <c:pt idx="37">
                  <c:v>Q2-1999</c:v>
                </c:pt>
                <c:pt idx="38">
                  <c:v>Q3-1999</c:v>
                </c:pt>
                <c:pt idx="39">
                  <c:v>Q4-1999</c:v>
                </c:pt>
                <c:pt idx="40">
                  <c:v>Q1-2000</c:v>
                </c:pt>
                <c:pt idx="41">
                  <c:v>Q2-2000</c:v>
                </c:pt>
                <c:pt idx="42">
                  <c:v>Q3-2000</c:v>
                </c:pt>
                <c:pt idx="43">
                  <c:v>Q4-2000</c:v>
                </c:pt>
                <c:pt idx="44">
                  <c:v>Q1-2001</c:v>
                </c:pt>
                <c:pt idx="45">
                  <c:v>Q2-2001</c:v>
                </c:pt>
                <c:pt idx="46">
                  <c:v>Q3-2001</c:v>
                </c:pt>
                <c:pt idx="47">
                  <c:v>Q4-2001</c:v>
                </c:pt>
                <c:pt idx="48">
                  <c:v>Q1-2002</c:v>
                </c:pt>
                <c:pt idx="49">
                  <c:v>Q2-2002</c:v>
                </c:pt>
                <c:pt idx="50">
                  <c:v>Q3-2002</c:v>
                </c:pt>
                <c:pt idx="51">
                  <c:v>Q4-2002</c:v>
                </c:pt>
                <c:pt idx="52">
                  <c:v>Q1-2003</c:v>
                </c:pt>
                <c:pt idx="53">
                  <c:v>Q2-2003</c:v>
                </c:pt>
                <c:pt idx="54">
                  <c:v>Q3-2003</c:v>
                </c:pt>
                <c:pt idx="55">
                  <c:v>Q4-2003</c:v>
                </c:pt>
                <c:pt idx="56">
                  <c:v>Q1-2004</c:v>
                </c:pt>
                <c:pt idx="57">
                  <c:v>Q2-2004</c:v>
                </c:pt>
                <c:pt idx="58">
                  <c:v>Q3-2004</c:v>
                </c:pt>
                <c:pt idx="59">
                  <c:v>Q4-2004</c:v>
                </c:pt>
                <c:pt idx="60">
                  <c:v>Q1-2005</c:v>
                </c:pt>
                <c:pt idx="61">
                  <c:v>Q2-2005</c:v>
                </c:pt>
                <c:pt idx="62">
                  <c:v>Q3-2005</c:v>
                </c:pt>
                <c:pt idx="63">
                  <c:v>Q4-2005</c:v>
                </c:pt>
                <c:pt idx="64">
                  <c:v>Q1-2006</c:v>
                </c:pt>
                <c:pt idx="65">
                  <c:v>Q2-2006</c:v>
                </c:pt>
                <c:pt idx="66">
                  <c:v>Q3-2006</c:v>
                </c:pt>
                <c:pt idx="67">
                  <c:v>Q4-2006</c:v>
                </c:pt>
                <c:pt idx="68">
                  <c:v>Q1-2007</c:v>
                </c:pt>
                <c:pt idx="69">
                  <c:v>Q2-2007</c:v>
                </c:pt>
                <c:pt idx="70">
                  <c:v>Q3-2007</c:v>
                </c:pt>
                <c:pt idx="71">
                  <c:v>Q4-2007</c:v>
                </c:pt>
                <c:pt idx="72">
                  <c:v>Q1-2008</c:v>
                </c:pt>
                <c:pt idx="73">
                  <c:v>Q2-2008</c:v>
                </c:pt>
                <c:pt idx="74">
                  <c:v>Q3-2008</c:v>
                </c:pt>
                <c:pt idx="75">
                  <c:v>Q4-2008</c:v>
                </c:pt>
                <c:pt idx="76">
                  <c:v>Q1-2009</c:v>
                </c:pt>
                <c:pt idx="77">
                  <c:v>Q2-2009</c:v>
                </c:pt>
                <c:pt idx="78">
                  <c:v>Q3-2009</c:v>
                </c:pt>
                <c:pt idx="79">
                  <c:v>Q4-2009</c:v>
                </c:pt>
                <c:pt idx="80">
                  <c:v>Q1-2010</c:v>
                </c:pt>
                <c:pt idx="81">
                  <c:v>Q2-2010</c:v>
                </c:pt>
                <c:pt idx="82">
                  <c:v>Q3-2010</c:v>
                </c:pt>
                <c:pt idx="83">
                  <c:v>Q4-2010</c:v>
                </c:pt>
                <c:pt idx="84">
                  <c:v>Q1-2011</c:v>
                </c:pt>
                <c:pt idx="85">
                  <c:v>Q2-2011</c:v>
                </c:pt>
                <c:pt idx="86">
                  <c:v>Q3-2011</c:v>
                </c:pt>
                <c:pt idx="87">
                  <c:v>Q4-2011</c:v>
                </c:pt>
                <c:pt idx="88">
                  <c:v>Q1-2012</c:v>
                </c:pt>
                <c:pt idx="89">
                  <c:v>Q2-2012</c:v>
                </c:pt>
                <c:pt idx="90">
                  <c:v>Q3-2012</c:v>
                </c:pt>
                <c:pt idx="91">
                  <c:v>Q4-2012</c:v>
                </c:pt>
                <c:pt idx="92">
                  <c:v>Q1-2013</c:v>
                </c:pt>
                <c:pt idx="93">
                  <c:v>Q2-2013</c:v>
                </c:pt>
                <c:pt idx="94">
                  <c:v>Q3-2013</c:v>
                </c:pt>
                <c:pt idx="95">
                  <c:v>Q4-2013</c:v>
                </c:pt>
                <c:pt idx="96">
                  <c:v>Q1-2014</c:v>
                </c:pt>
                <c:pt idx="97">
                  <c:v>Q2-2014</c:v>
                </c:pt>
                <c:pt idx="98">
                  <c:v>Q3-2014</c:v>
                </c:pt>
                <c:pt idx="99">
                  <c:v>Q4-2014</c:v>
                </c:pt>
                <c:pt idx="100">
                  <c:v>Q1-2015</c:v>
                </c:pt>
                <c:pt idx="101">
                  <c:v>Q2-2015</c:v>
                </c:pt>
                <c:pt idx="102">
                  <c:v>Q3-2015</c:v>
                </c:pt>
                <c:pt idx="103">
                  <c:v>Q4-2015</c:v>
                </c:pt>
                <c:pt idx="104">
                  <c:v>Q1-2016</c:v>
                </c:pt>
                <c:pt idx="105">
                  <c:v>Q2-2016</c:v>
                </c:pt>
                <c:pt idx="106">
                  <c:v>Q3-2016</c:v>
                </c:pt>
                <c:pt idx="107">
                  <c:v>Q4-2016</c:v>
                </c:pt>
                <c:pt idx="108">
                  <c:v>Q1-2017</c:v>
                </c:pt>
                <c:pt idx="109">
                  <c:v>Q2-2017</c:v>
                </c:pt>
                <c:pt idx="110">
                  <c:v>Q3-2017</c:v>
                </c:pt>
                <c:pt idx="111">
                  <c:v>Q4-2017</c:v>
                </c:pt>
                <c:pt idx="112">
                  <c:v>Q1-2018</c:v>
                </c:pt>
                <c:pt idx="113">
                  <c:v>Q2-2018</c:v>
                </c:pt>
                <c:pt idx="114">
                  <c:v>Q3-2018</c:v>
                </c:pt>
                <c:pt idx="115">
                  <c:v>Q4-2018</c:v>
                </c:pt>
                <c:pt idx="116">
                  <c:v>Q1-2019</c:v>
                </c:pt>
                <c:pt idx="117">
                  <c:v>Q2-2019</c:v>
                </c:pt>
              </c:strCache>
            </c:strRef>
          </c:cat>
          <c:val>
            <c:numRef>
              <c:f>Foglio2!$B$5:$B$122</c:f>
              <c:numCache>
                <c:formatCode>General</c:formatCode>
                <c:ptCount val="118"/>
                <c:pt idx="0">
                  <c:v>0.398617</c:v>
                </c:pt>
                <c:pt idx="1">
                  <c:v>0.304784</c:v>
                </c:pt>
                <c:pt idx="2">
                  <c:v>0.16034499999999999</c:v>
                </c:pt>
                <c:pt idx="3">
                  <c:v>-0.64958400000000005</c:v>
                </c:pt>
                <c:pt idx="4">
                  <c:v>1.9735549999999999</c:v>
                </c:pt>
                <c:pt idx="5">
                  <c:v>-0.54724099999999998</c:v>
                </c:pt>
                <c:pt idx="6">
                  <c:v>3.5819999999999998E-2</c:v>
                </c:pt>
                <c:pt idx="7">
                  <c:v>1.173646</c:v>
                </c:pt>
                <c:pt idx="8">
                  <c:v>0.26894600000000002</c:v>
                </c:pt>
                <c:pt idx="9">
                  <c:v>-5.7244999999999997E-2</c:v>
                </c:pt>
                <c:pt idx="10">
                  <c:v>-0.222056</c:v>
                </c:pt>
                <c:pt idx="11">
                  <c:v>-0.689307</c:v>
                </c:pt>
                <c:pt idx="12">
                  <c:v>-0.13946500000000001</c:v>
                </c:pt>
                <c:pt idx="13">
                  <c:v>-0.241254</c:v>
                </c:pt>
                <c:pt idx="14">
                  <c:v>-0.15770899999999999</c:v>
                </c:pt>
                <c:pt idx="15">
                  <c:v>0.73313099999999998</c:v>
                </c:pt>
                <c:pt idx="16">
                  <c:v>0.76166900000000004</c:v>
                </c:pt>
                <c:pt idx="17">
                  <c:v>0.72363900000000003</c:v>
                </c:pt>
                <c:pt idx="18">
                  <c:v>0.62346900000000005</c:v>
                </c:pt>
                <c:pt idx="19">
                  <c:v>0.93894699999999998</c:v>
                </c:pt>
                <c:pt idx="20">
                  <c:v>1.2555750000000001</c:v>
                </c:pt>
                <c:pt idx="21">
                  <c:v>7.0151000000000005E-2</c:v>
                </c:pt>
                <c:pt idx="22">
                  <c:v>0.44480599999999998</c:v>
                </c:pt>
                <c:pt idx="23">
                  <c:v>0.82815300000000003</c:v>
                </c:pt>
                <c:pt idx="24">
                  <c:v>0.44630399999999998</c:v>
                </c:pt>
                <c:pt idx="25">
                  <c:v>-0.51300299999999999</c:v>
                </c:pt>
                <c:pt idx="26">
                  <c:v>0.18076900000000001</c:v>
                </c:pt>
                <c:pt idx="27">
                  <c:v>-4.5874999999999999E-2</c:v>
                </c:pt>
                <c:pt idx="28">
                  <c:v>0.263986</c:v>
                </c:pt>
                <c:pt idx="29">
                  <c:v>1.3701179999999999</c:v>
                </c:pt>
                <c:pt idx="30">
                  <c:v>0.59887400000000002</c:v>
                </c:pt>
                <c:pt idx="31">
                  <c:v>1.6658599999999999</c:v>
                </c:pt>
                <c:pt idx="32">
                  <c:v>-0.67520800000000003</c:v>
                </c:pt>
                <c:pt idx="33">
                  <c:v>0.37947399999999998</c:v>
                </c:pt>
                <c:pt idx="34">
                  <c:v>0.15318100000000001</c:v>
                </c:pt>
                <c:pt idx="35">
                  <c:v>-0.45527200000000001</c:v>
                </c:pt>
                <c:pt idx="36">
                  <c:v>0.57955999999999996</c:v>
                </c:pt>
                <c:pt idx="37">
                  <c:v>0.406588</c:v>
                </c:pt>
                <c:pt idx="38">
                  <c:v>0.85190500000000002</c:v>
                </c:pt>
                <c:pt idx="39">
                  <c:v>1.4285159999999999</c:v>
                </c:pt>
                <c:pt idx="40">
                  <c:v>1.1392389999999999</c:v>
                </c:pt>
                <c:pt idx="41">
                  <c:v>0.698098</c:v>
                </c:pt>
                <c:pt idx="42">
                  <c:v>0.548176</c:v>
                </c:pt>
                <c:pt idx="43">
                  <c:v>1.5859510000000001</c:v>
                </c:pt>
                <c:pt idx="44">
                  <c:v>0.34314699999999998</c:v>
                </c:pt>
                <c:pt idx="45">
                  <c:v>-0.24853700000000001</c:v>
                </c:pt>
                <c:pt idx="46">
                  <c:v>-0.41042200000000001</c:v>
                </c:pt>
                <c:pt idx="47">
                  <c:v>3.6395999999999998E-2</c:v>
                </c:pt>
                <c:pt idx="48">
                  <c:v>-6.9041000000000005E-2</c:v>
                </c:pt>
                <c:pt idx="49">
                  <c:v>0.45458799999999999</c:v>
                </c:pt>
                <c:pt idx="50">
                  <c:v>0.249056</c:v>
                </c:pt>
                <c:pt idx="51">
                  <c:v>0.35671999999999998</c:v>
                </c:pt>
                <c:pt idx="52">
                  <c:v>-0.27683000000000002</c:v>
                </c:pt>
                <c:pt idx="53">
                  <c:v>-0.33769700000000002</c:v>
                </c:pt>
                <c:pt idx="54">
                  <c:v>0.15404899999999999</c:v>
                </c:pt>
                <c:pt idx="55">
                  <c:v>0.76260600000000001</c:v>
                </c:pt>
                <c:pt idx="56">
                  <c:v>0.46292</c:v>
                </c:pt>
                <c:pt idx="57">
                  <c:v>0.333291</c:v>
                </c:pt>
                <c:pt idx="58">
                  <c:v>0.120273</c:v>
                </c:pt>
                <c:pt idx="59">
                  <c:v>0.13061200000000001</c:v>
                </c:pt>
                <c:pt idx="60">
                  <c:v>-0.23996899999999999</c:v>
                </c:pt>
                <c:pt idx="61">
                  <c:v>0.98538199999999998</c:v>
                </c:pt>
                <c:pt idx="62">
                  <c:v>0.66088800000000003</c:v>
                </c:pt>
                <c:pt idx="63">
                  <c:v>0.243615</c:v>
                </c:pt>
                <c:pt idx="64">
                  <c:v>0.386291</c:v>
                </c:pt>
                <c:pt idx="65">
                  <c:v>0.598441</c:v>
                </c:pt>
                <c:pt idx="66">
                  <c:v>0.34822999999999998</c:v>
                </c:pt>
                <c:pt idx="67">
                  <c:v>1.2637940000000001</c:v>
                </c:pt>
                <c:pt idx="68">
                  <c:v>0.15659899999999999</c:v>
                </c:pt>
                <c:pt idx="69">
                  <c:v>-8.6137000000000005E-2</c:v>
                </c:pt>
                <c:pt idx="70">
                  <c:v>-1.0551E-2</c:v>
                </c:pt>
                <c:pt idx="71">
                  <c:v>-0.121102</c:v>
                </c:pt>
                <c:pt idx="72">
                  <c:v>1.033166</c:v>
                </c:pt>
                <c:pt idx="73">
                  <c:v>-0.94543100000000002</c:v>
                </c:pt>
                <c:pt idx="74">
                  <c:v>-1.370274</c:v>
                </c:pt>
                <c:pt idx="75">
                  <c:v>-2.2908819999999999</c:v>
                </c:pt>
                <c:pt idx="76">
                  <c:v>-2.7375250000000002</c:v>
                </c:pt>
                <c:pt idx="77">
                  <c:v>-0.78358399999999995</c:v>
                </c:pt>
                <c:pt idx="78">
                  <c:v>0.54664199999999996</c:v>
                </c:pt>
                <c:pt idx="79">
                  <c:v>0.36508499999999999</c:v>
                </c:pt>
                <c:pt idx="80">
                  <c:v>0.411028</c:v>
                </c:pt>
                <c:pt idx="81">
                  <c:v>0.56354199999999999</c:v>
                </c:pt>
                <c:pt idx="82">
                  <c:v>0.53918100000000002</c:v>
                </c:pt>
                <c:pt idx="83">
                  <c:v>0.71877899999999995</c:v>
                </c:pt>
                <c:pt idx="84">
                  <c:v>0.19767699999999999</c:v>
                </c:pt>
                <c:pt idx="85">
                  <c:v>0.10764899999999999</c:v>
                </c:pt>
                <c:pt idx="86">
                  <c:v>-0.57951699999999995</c:v>
                </c:pt>
                <c:pt idx="87">
                  <c:v>-0.87646199999999996</c:v>
                </c:pt>
                <c:pt idx="88">
                  <c:v>-0.89129000000000003</c:v>
                </c:pt>
                <c:pt idx="89">
                  <c:v>-0.930419</c:v>
                </c:pt>
                <c:pt idx="90">
                  <c:v>-0.473972</c:v>
                </c:pt>
                <c:pt idx="91">
                  <c:v>-0.547045</c:v>
                </c:pt>
                <c:pt idx="92">
                  <c:v>-1.0193300000000001</c:v>
                </c:pt>
                <c:pt idx="93">
                  <c:v>-3.7959999999999999E-3</c:v>
                </c:pt>
                <c:pt idx="94">
                  <c:v>0.392567</c:v>
                </c:pt>
                <c:pt idx="95">
                  <c:v>-0.18840699999999999</c:v>
                </c:pt>
                <c:pt idx="96">
                  <c:v>0.106459</c:v>
                </c:pt>
                <c:pt idx="97">
                  <c:v>-0.102977</c:v>
                </c:pt>
                <c:pt idx="98">
                  <c:v>0.236341</c:v>
                </c:pt>
                <c:pt idx="99">
                  <c:v>-3.6833999999999999E-2</c:v>
                </c:pt>
                <c:pt idx="100">
                  <c:v>0.219143</c:v>
                </c:pt>
                <c:pt idx="101">
                  <c:v>0.37534299999999998</c:v>
                </c:pt>
                <c:pt idx="102">
                  <c:v>0.27293200000000001</c:v>
                </c:pt>
                <c:pt idx="103">
                  <c:v>0.38026300000000002</c:v>
                </c:pt>
                <c:pt idx="104">
                  <c:v>0.23502200000000001</c:v>
                </c:pt>
                <c:pt idx="105">
                  <c:v>0.22298999999999999</c:v>
                </c:pt>
                <c:pt idx="106">
                  <c:v>0.38175199999999998</c:v>
                </c:pt>
                <c:pt idx="107">
                  <c:v>0.47164800000000001</c:v>
                </c:pt>
                <c:pt idx="108">
                  <c:v>0.55277900000000002</c:v>
                </c:pt>
                <c:pt idx="109">
                  <c:v>0.37676100000000001</c:v>
                </c:pt>
                <c:pt idx="110">
                  <c:v>0.420711</c:v>
                </c:pt>
                <c:pt idx="111">
                  <c:v>0.37686199999999997</c:v>
                </c:pt>
                <c:pt idx="112">
                  <c:v>0.20252300000000001</c:v>
                </c:pt>
                <c:pt idx="113">
                  <c:v>2.7012999999999999E-2</c:v>
                </c:pt>
                <c:pt idx="114">
                  <c:v>-0.123691</c:v>
                </c:pt>
                <c:pt idx="115">
                  <c:v>-7.8811999999999993E-2</c:v>
                </c:pt>
                <c:pt idx="116">
                  <c:v>0.12032</c:v>
                </c:pt>
                <c:pt idx="117">
                  <c:v>3.1487000000000001E-2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E5-42C3-BC6E-D8A0CEFE6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3675392"/>
        <c:axId val="233763200"/>
      </c:lineChart>
      <c:catAx>
        <c:axId val="2336753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txPr>
          <a:bodyPr rot="5400000" vert="horz"/>
          <a:lstStyle/>
          <a:p>
            <a:pPr>
              <a:defRPr/>
            </a:pPr>
            <a:endParaRPr lang="it-IT"/>
          </a:p>
        </c:txPr>
        <c:crossAx val="233763200"/>
        <c:crosses val="autoZero"/>
        <c:auto val="1"/>
        <c:lblAlgn val="ctr"/>
        <c:lblOffset val="100"/>
        <c:noMultiLvlLbl val="0"/>
      </c:catAx>
      <c:valAx>
        <c:axId val="23376320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it-IT" sz="1200" b="1" i="0" baseline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Tasso % di variazione del PIL</a:t>
                </a:r>
                <a:endParaRPr lang="it-IT" sz="120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233675392"/>
        <c:crosses val="autoZero"/>
        <c:crossBetween val="between"/>
      </c:valAx>
      <c:spPr>
        <a:ln>
          <a:solidFill>
            <a:srgbClr val="4F81BD"/>
          </a:solidFill>
        </a:ln>
      </c:spPr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91826409-F5F3-4947-8B9C-4C3083E6FD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endParaRPr lang="it-IT" altLang="it-IT"/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1FE29031-D8C3-498C-86F5-850277E3DD0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it-IT" altLang="it-IT"/>
          </a:p>
        </p:txBody>
      </p:sp>
      <p:sp>
        <p:nvSpPr>
          <p:cNvPr id="97284" name="Rectangle 4">
            <a:extLst>
              <a:ext uri="{FF2B5EF4-FFF2-40B4-BE49-F238E27FC236}">
                <a16:creationId xmlns:a16="http://schemas.microsoft.com/office/drawing/2014/main" id="{5E7B7B33-4DAE-4C7F-8CC4-8BF63F3C666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endParaRPr lang="it-IT" altLang="it-IT"/>
          </a:p>
        </p:txBody>
      </p:sp>
      <p:sp>
        <p:nvSpPr>
          <p:cNvPr id="97285" name="Rectangle 5">
            <a:extLst>
              <a:ext uri="{FF2B5EF4-FFF2-40B4-BE49-F238E27FC236}">
                <a16:creationId xmlns:a16="http://schemas.microsoft.com/office/drawing/2014/main" id="{2D581D48-0F84-4C69-8007-E6D30BAFFC5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4DE716C4-5FCF-42FD-A4C8-B9923A56C21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91B9218-8DDE-408A-889C-98E558DF720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endParaRPr lang="it-IT" altLang="it-IT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41572B3-70AE-4F18-BFC1-2397B2AFDA9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it-IT" altLang="it-IT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224A816E-85F6-4FF9-8E7D-80F3396D605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FB3DCBF8-E39D-4727-930D-59CCD12C003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79EA5AFB-C681-4BAC-A176-F3FAC887B58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endParaRPr lang="it-IT" altLang="it-IT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9D34AA76-A103-4559-A14B-35D6A9352F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93B4609E-CCE3-4157-B686-15DE32EBEDED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4CFB545-532D-4D06-A2A5-DD34D52F46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540E52-3A57-4726-9322-5BE19458B9A0}" type="slidenum">
              <a:rPr lang="it-IT" altLang="it-IT"/>
              <a:pPr/>
              <a:t>1</a:t>
            </a:fld>
            <a:endParaRPr lang="it-IT" altLang="it-IT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34B0A633-16CE-46AD-8BAD-ABEAED834E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5E65E273-8518-4DDA-9AF1-FB706CC5A8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7ABC7AB-304A-450A-9D67-B15713091B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25CCCC-EF7A-4E9F-8D5F-ECF487E82F76}" type="slidenum">
              <a:rPr lang="it-IT" altLang="it-IT"/>
              <a:pPr/>
              <a:t>10</a:t>
            </a:fld>
            <a:endParaRPr lang="it-IT" altLang="it-IT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85079A4D-050B-4625-89D8-802A4126D0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41DD1788-C534-4E0C-90E6-7B1CCCC8F5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s-ES" alt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D71D949-0C2A-4ECC-951F-18BD7A7D40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DACD93-0B7B-41BE-A473-89E69873E558}" type="slidenum">
              <a:rPr lang="it-IT" altLang="it-IT"/>
              <a:pPr/>
              <a:t>11</a:t>
            </a:fld>
            <a:endParaRPr lang="it-IT" altLang="it-IT"/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AE10120C-D4AC-414C-899C-6B48E263E4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117D3AB4-A642-41BF-B759-7B44BC3ECA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s-ES" alt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7476ACF-4B94-4F9C-9F4D-4A50206B73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8BAF13-6A54-4424-A101-0F85C4FAD4F2}" type="slidenum">
              <a:rPr lang="it-IT" altLang="it-IT"/>
              <a:pPr/>
              <a:t>12</a:t>
            </a:fld>
            <a:endParaRPr lang="it-IT" altLang="it-IT"/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949FC5A2-DBA7-4A5B-98BB-C27B67FC2F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C511D368-750E-490F-AA2F-3C37DFC32F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n-US" alt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8888003-51B3-4595-A477-183AFAC227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2B296D-45E9-43E1-A54F-725849FF3C7D}" type="slidenum">
              <a:rPr lang="it-IT" altLang="it-IT"/>
              <a:pPr/>
              <a:t>13</a:t>
            </a:fld>
            <a:endParaRPr lang="it-IT" altLang="it-IT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14BF9BB1-14B9-47E4-94C8-60D8D5C2FE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937AD5D-5465-43A3-A57B-48BF70A97F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s-ES" alt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4A04414-B8B1-4091-8D3F-61FDD2A21A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72B8B8-210A-476D-9348-066D7A700663}" type="slidenum">
              <a:rPr lang="it-IT" altLang="it-IT"/>
              <a:pPr/>
              <a:t>14</a:t>
            </a:fld>
            <a:endParaRPr lang="it-IT" altLang="it-IT"/>
          </a:p>
        </p:txBody>
      </p:sp>
      <p:sp>
        <p:nvSpPr>
          <p:cNvPr id="136194" name="Rectangle 2">
            <a:extLst>
              <a:ext uri="{FF2B5EF4-FFF2-40B4-BE49-F238E27FC236}">
                <a16:creationId xmlns:a16="http://schemas.microsoft.com/office/drawing/2014/main" id="{BF844477-1FA5-4A8F-89F8-99FC1491F3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9787754A-2FC6-4B7C-BE3A-D269E9050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n-US" alt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66AA553-417A-4687-B01D-BCDFB191AB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BD42EF-C67B-4F98-88E9-F0EE4E9A72B1}" type="slidenum">
              <a:rPr lang="it-IT" altLang="it-IT"/>
              <a:pPr/>
              <a:t>15</a:t>
            </a:fld>
            <a:endParaRPr lang="it-IT" altLang="it-IT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9692E579-92DA-458C-8B76-96E07EC275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DC8836A6-0E77-4BE0-8E6B-9D0F9A3E79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s-ES" alt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9A3A0F7-3DC5-4755-8D0B-0C83383C9C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EC8DDD-086D-4B7E-9A67-3CD0EAB8D3E4}" type="slidenum">
              <a:rPr lang="it-IT" altLang="it-IT"/>
              <a:pPr/>
              <a:t>16</a:t>
            </a:fld>
            <a:endParaRPr lang="it-IT" altLang="it-IT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B25B17AE-D201-47CF-B06D-A01197F3DA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17ECB2F-5668-4B35-90A2-A1248EB24E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n-US" alt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1509360-9258-4318-B5B6-90287EA586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E3A4C6-94F9-410C-813E-DF6D5F669EBA}" type="slidenum">
              <a:rPr lang="it-IT" altLang="it-IT"/>
              <a:pPr/>
              <a:t>17</a:t>
            </a:fld>
            <a:endParaRPr lang="it-IT" altLang="it-IT"/>
          </a:p>
        </p:txBody>
      </p:sp>
      <p:sp>
        <p:nvSpPr>
          <p:cNvPr id="138242" name="Rectangle 2">
            <a:extLst>
              <a:ext uri="{FF2B5EF4-FFF2-40B4-BE49-F238E27FC236}">
                <a16:creationId xmlns:a16="http://schemas.microsoft.com/office/drawing/2014/main" id="{1C6A6F28-5204-4556-892D-F38B87716C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4EB6C390-E932-44AC-BCA0-11576B26AA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n-US" alt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F6ED6B1-C69C-49E7-93FF-B5E595CE30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D65A3-6A2B-4518-B5E5-603991F5286F}" type="slidenum">
              <a:rPr lang="it-IT" altLang="it-IT"/>
              <a:pPr/>
              <a:t>18</a:t>
            </a:fld>
            <a:endParaRPr lang="it-IT" altLang="it-IT"/>
          </a:p>
        </p:txBody>
      </p:sp>
      <p:sp>
        <p:nvSpPr>
          <p:cNvPr id="140290" name="Rectangle 2">
            <a:extLst>
              <a:ext uri="{FF2B5EF4-FFF2-40B4-BE49-F238E27FC236}">
                <a16:creationId xmlns:a16="http://schemas.microsoft.com/office/drawing/2014/main" id="{1C45D01C-1340-4AA7-B76A-32FE590B39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2181C14C-3037-44C3-AF93-74BB55D4C7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n-US" alt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6AFA31-F403-443B-9102-2159839BDD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29C288-FB6D-4D5E-A5B0-7A14DED8737E}" type="slidenum">
              <a:rPr lang="it-IT" altLang="it-IT"/>
              <a:pPr/>
              <a:t>19</a:t>
            </a:fld>
            <a:endParaRPr lang="it-IT" altLang="it-IT"/>
          </a:p>
        </p:txBody>
      </p:sp>
      <p:sp>
        <p:nvSpPr>
          <p:cNvPr id="142338" name="Rectangle 2">
            <a:extLst>
              <a:ext uri="{FF2B5EF4-FFF2-40B4-BE49-F238E27FC236}">
                <a16:creationId xmlns:a16="http://schemas.microsoft.com/office/drawing/2014/main" id="{824B9778-F3B8-4B12-A732-792D16C5BB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A5AA4017-CBF7-4F02-95AC-E4CC5875B3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n-US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CB0361A-E180-42D9-BAF0-D29E30F2BA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EC662-8DD3-48F4-80DB-2FBB72095F61}" type="slidenum">
              <a:rPr lang="it-IT" altLang="it-IT"/>
              <a:pPr/>
              <a:t>2</a:t>
            </a:fld>
            <a:endParaRPr lang="it-IT" altLang="it-IT"/>
          </a:p>
        </p:txBody>
      </p:sp>
      <p:sp>
        <p:nvSpPr>
          <p:cNvPr id="113666" name="Rectangle 1026">
            <a:extLst>
              <a:ext uri="{FF2B5EF4-FFF2-40B4-BE49-F238E27FC236}">
                <a16:creationId xmlns:a16="http://schemas.microsoft.com/office/drawing/2014/main" id="{31BB4BFA-811E-40D5-A659-C3373FF022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113667" name="Rectangle 1027">
            <a:extLst>
              <a:ext uri="{FF2B5EF4-FFF2-40B4-BE49-F238E27FC236}">
                <a16:creationId xmlns:a16="http://schemas.microsoft.com/office/drawing/2014/main" id="{4DF477D3-0C87-418C-8ABE-91A4F07F9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s-ES" alt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B30BF23-38FD-4A04-BE3C-7F5DE6E311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3A9D5E-8036-4B41-86CA-7E70F5184F9C}" type="slidenum">
              <a:rPr lang="it-IT" altLang="it-IT"/>
              <a:pPr/>
              <a:t>20</a:t>
            </a:fld>
            <a:endParaRPr lang="it-IT" altLang="it-IT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2B3291DF-7EED-4D1E-B0B1-D26AC9C3B7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487B05B2-32CF-4119-B51C-56541AEA53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s-ES" alt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0AC2437-A53F-4BB0-94C0-8A796736A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B4EBBC-0D59-4738-B7DE-EF43E72D6F2F}" type="slidenum">
              <a:rPr lang="it-IT" altLang="it-IT"/>
              <a:pPr/>
              <a:t>21</a:t>
            </a:fld>
            <a:endParaRPr lang="it-IT" altLang="it-IT"/>
          </a:p>
        </p:txBody>
      </p:sp>
      <p:sp>
        <p:nvSpPr>
          <p:cNvPr id="161794" name="Rectangle 2">
            <a:extLst>
              <a:ext uri="{FF2B5EF4-FFF2-40B4-BE49-F238E27FC236}">
                <a16:creationId xmlns:a16="http://schemas.microsoft.com/office/drawing/2014/main" id="{E35A72A2-3BC0-4CBD-A37D-5BD2CE3CFF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77897368-3C07-44F8-BA84-2D5D5653FB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s-ES" alt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24A0B34-E257-40B6-8498-09B8A4270E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B4ED97-B1AE-454B-BD2A-93C3F76220FD}" type="slidenum">
              <a:rPr lang="it-IT" altLang="it-IT"/>
              <a:pPr/>
              <a:t>22</a:t>
            </a:fld>
            <a:endParaRPr lang="it-IT" altLang="it-IT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CD1CBDED-4D13-492C-8A8D-169AAD814B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63A4DDC-A3FD-4368-BA9A-518630E599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s-ES" alt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4DAEF8A-D4FE-426D-83BC-99E0F9ACA5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4D3C5F-A475-47CE-A884-50928C65F787}" type="slidenum">
              <a:rPr lang="it-IT" altLang="it-IT"/>
              <a:pPr/>
              <a:t>23</a:t>
            </a:fld>
            <a:endParaRPr lang="it-IT" altLang="it-IT"/>
          </a:p>
        </p:txBody>
      </p:sp>
      <p:sp>
        <p:nvSpPr>
          <p:cNvPr id="134146" name="Rectangle 2">
            <a:extLst>
              <a:ext uri="{FF2B5EF4-FFF2-40B4-BE49-F238E27FC236}">
                <a16:creationId xmlns:a16="http://schemas.microsoft.com/office/drawing/2014/main" id="{F058E247-B45F-4B74-9FE2-A6EDE1C3C1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F27CF39C-F9DC-49E0-B651-C9C58288E3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s-ES" altLang="it-I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376712-D9B5-4AD8-A3F7-4938175A71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7DE934-0EED-4F8D-AA04-A74AA691A35F}" type="slidenum">
              <a:rPr lang="it-IT" altLang="it-IT"/>
              <a:pPr/>
              <a:t>24</a:t>
            </a:fld>
            <a:endParaRPr lang="it-IT" altLang="it-IT"/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CD138E51-4B82-43BD-A64C-75BED996E0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B525EAC5-C25C-4A6B-BDC8-F11EB6F2E4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s-ES" altLang="it-I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3F6CC9-4E09-487B-AC5E-29E31DDBD3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0ED8A7-1210-4DEE-A729-2ECE29EAA3F4}" type="slidenum">
              <a:rPr lang="it-IT" altLang="it-IT"/>
              <a:pPr/>
              <a:t>25</a:t>
            </a:fld>
            <a:endParaRPr lang="it-IT" altLang="it-IT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1F458A8C-543C-4F8E-8D2C-D028212871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8903F246-B56B-4BE8-96BF-6E2A5019C6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s-ES" altLang="it-I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BFC39E9-0AA0-E8C5-3B31-8CA64CB17E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D98F73-68E3-D744-9BD6-E7CFFCBAA37D}" type="slidenum">
              <a:rPr lang="it-IT" altLang="it-IT"/>
              <a:pPr/>
              <a:t>26</a:t>
            </a:fld>
            <a:endParaRPr lang="it-IT" altLang="it-IT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C261F887-D82A-FBFC-906B-46B0450E7F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A6C6CC0C-881D-2455-FD6D-C891D71AFC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n-US" altLang="it-IT"/>
          </a:p>
          <a:p>
            <a:endParaRPr lang="en-US" altLang="it-I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3C6BE929-0ADD-42A4-9351-0BF353879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A39CE50C-D2AA-4EFE-BEB1-56CB77678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noProof="1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937BFB73-1EA6-4335-BC09-45B0483329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146DA97-61F6-4A65-B4AD-D8EBBF3A6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FE3DBA6-BB5A-4421-976B-ACBF0DA231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F1BDEC-49A4-4F37-AFF1-0F1CD0F3E7BA}" type="slidenum">
              <a:rPr lang="it-IT" altLang="it-IT"/>
              <a:pPr/>
              <a:t>34</a:t>
            </a:fld>
            <a:endParaRPr lang="it-IT" altLang="it-IT"/>
          </a:p>
        </p:txBody>
      </p:sp>
      <p:sp>
        <p:nvSpPr>
          <p:cNvPr id="163842" name="Rectangle 2">
            <a:extLst>
              <a:ext uri="{FF2B5EF4-FFF2-40B4-BE49-F238E27FC236}">
                <a16:creationId xmlns:a16="http://schemas.microsoft.com/office/drawing/2014/main" id="{2ED2F6D6-A5B5-4B7D-B001-8A6EBA5C02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2322763A-8997-4D8F-91FF-4BE596DBB0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146741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D4EDE1C-CB8C-426B-A697-5E957776DE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63EA8D-080A-4450-B08E-C02FCFC57786}" type="slidenum">
              <a:rPr lang="it-IT" altLang="it-IT"/>
              <a:pPr/>
              <a:t>3</a:t>
            </a:fld>
            <a:endParaRPr lang="it-IT" altLang="it-IT"/>
          </a:p>
        </p:txBody>
      </p:sp>
      <p:sp>
        <p:nvSpPr>
          <p:cNvPr id="128002" name="Rectangle 1026">
            <a:extLst>
              <a:ext uri="{FF2B5EF4-FFF2-40B4-BE49-F238E27FC236}">
                <a16:creationId xmlns:a16="http://schemas.microsoft.com/office/drawing/2014/main" id="{2829BCC0-F3D2-4D0A-986F-1365B9F9D8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128003" name="Rectangle 1027">
            <a:extLst>
              <a:ext uri="{FF2B5EF4-FFF2-40B4-BE49-F238E27FC236}">
                <a16:creationId xmlns:a16="http://schemas.microsoft.com/office/drawing/2014/main" id="{2ACF83AE-D041-454C-923B-0A0D09EE90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n-US" altLang="it-IT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D927473-E08F-97F4-2DE6-2A5320F67E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E48440-2F61-4647-A7CB-26E2A2BD0163}" type="slidenum">
              <a:rPr lang="it-IT" altLang="it-IT"/>
              <a:pPr/>
              <a:t>36</a:t>
            </a:fld>
            <a:endParaRPr lang="it-IT" altLang="it-IT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DB7CCB69-DA93-199A-2093-9C2EF9991D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B325E443-3CF2-E0A3-904B-8B6599F82E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s-ES" altLang="it-IT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Misura il costo della vira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4609E-CCE3-4157-B686-15DE32EBEDED}" type="slidenum">
              <a:rPr lang="it-IT" altLang="it-IT" smtClean="0"/>
              <a:pPr/>
              <a:t>37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1614131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61CCED8-AAC9-F4FA-E0F8-8DA4915C6B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99F44C-4E79-324F-8E84-511811DCB028}" type="slidenum">
              <a:rPr lang="it-IT" altLang="it-IT"/>
              <a:pPr/>
              <a:t>38</a:t>
            </a:fld>
            <a:endParaRPr lang="it-IT" altLang="it-IT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E8A8D71D-A819-2E3D-DE76-0233311246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5A238BF5-FEB7-E35A-20F1-215B14170F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n-US" altLang="it-IT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CCD1304-DDE4-01DE-3B99-3CA38ED2C0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7BC02-A8DF-2F49-9EE1-FA82D0C8E79C}" type="slidenum">
              <a:rPr lang="it-IT" altLang="it-IT"/>
              <a:pPr/>
              <a:t>39</a:t>
            </a:fld>
            <a:endParaRPr lang="it-IT" altLang="it-IT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BAA1C039-3BD0-B4E7-C9E4-1B6024C3ED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12BF9BB2-489C-D856-F104-D6093FCF10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s-ES" altLang="it-IT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C1C060D-DF84-D214-7096-C216A6EDC9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B5DF26-877A-0D4F-8CB0-A27EA1A20B37}" type="slidenum">
              <a:rPr lang="it-IT" altLang="it-IT"/>
              <a:pPr/>
              <a:t>40</a:t>
            </a:fld>
            <a:endParaRPr lang="it-IT" altLang="it-IT"/>
          </a:p>
        </p:txBody>
      </p:sp>
      <p:sp>
        <p:nvSpPr>
          <p:cNvPr id="173058" name="Rectangle 2">
            <a:extLst>
              <a:ext uri="{FF2B5EF4-FFF2-40B4-BE49-F238E27FC236}">
                <a16:creationId xmlns:a16="http://schemas.microsoft.com/office/drawing/2014/main" id="{E9D6B942-59E1-6F80-7425-39386C8A0A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62D780AA-7F17-39BD-54CE-CD2CED2EB3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s-ES" altLang="it-IT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F3CC9CF-B7A5-8707-D3D0-BD385FC759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26E94-50C3-0D47-B05B-8FB33E442545}" type="slidenum">
              <a:rPr lang="it-IT" altLang="it-IT"/>
              <a:pPr/>
              <a:t>41</a:t>
            </a:fld>
            <a:endParaRPr lang="it-IT" altLang="it-IT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9FA95CCB-B200-5965-45E1-A44D01D736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528E9654-1066-C1EC-0CEA-D94AF1B371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s-ES" altLang="it-IT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44B0B8F-3DA9-55E5-CA46-19FCA4FD14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780C7A-1E78-3143-89F6-7155A06107F3}" type="slidenum">
              <a:rPr lang="it-IT" altLang="it-IT"/>
              <a:pPr/>
              <a:t>43</a:t>
            </a:fld>
            <a:endParaRPr lang="it-IT" altLang="it-IT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770B435E-9429-A454-91BC-DFCA134BB1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67A5931A-825A-8C80-A974-91E3F27432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s-ES" altLang="it-IT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D6EF562-6CF2-5D50-4CE5-991C34B67F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083EB1-3D3D-F546-B0D9-4951B138229D}" type="slidenum">
              <a:rPr lang="it-IT" altLang="it-IT"/>
              <a:pPr/>
              <a:t>44</a:t>
            </a:fld>
            <a:endParaRPr lang="it-IT" altLang="it-IT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8164151D-41AD-ABB6-4165-DC4EDCA9DA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90D8936C-2681-B6ED-8ED5-B4FA397BD1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2CF33E1-18B6-3249-0159-2986F32A8E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15A769-3185-A748-90C8-2D5DE6F68D5F}" type="slidenum">
              <a:rPr lang="it-IT" altLang="it-IT"/>
              <a:pPr/>
              <a:t>45</a:t>
            </a:fld>
            <a:endParaRPr lang="it-IT" altLang="it-IT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AEF9D24D-9362-593D-6BAC-F16088C6A4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BB40F91B-BD76-9854-B3BC-84556AE500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s-ES" altLang="it-IT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6BC2C84-3F27-FA60-36E2-33590AD8A1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7A562B-A5C0-C643-8876-3D72988B963E}" type="slidenum">
              <a:rPr lang="it-IT" altLang="it-IT"/>
              <a:pPr/>
              <a:t>50</a:t>
            </a:fld>
            <a:endParaRPr lang="it-IT" altLang="it-IT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820A1D8A-7FCD-DF33-D9FE-354247E168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9D1C86F8-D7BA-2A89-E195-ED802D3452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s-ES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910666A-83EB-49E7-8E48-08475F0ACA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8D5A84-D91B-4E6F-9DD5-4A1DA0E8F94D}" type="slidenum">
              <a:rPr lang="it-IT" altLang="it-IT"/>
              <a:pPr/>
              <a:t>4</a:t>
            </a:fld>
            <a:endParaRPr lang="it-IT" altLang="it-IT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0CFED691-D82E-4250-A6F7-538440EA53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2E755F1-0FDB-45F2-8E99-436BF23E2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s-ES" altLang="it-IT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08EBF28-EFBD-3D4E-E52F-857A13A4D7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2F378-F961-2448-9363-D180C7F3F337}" type="slidenum">
              <a:rPr lang="it-IT" altLang="it-IT"/>
              <a:pPr/>
              <a:t>51</a:t>
            </a:fld>
            <a:endParaRPr lang="it-IT" altLang="it-IT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20B0C3CD-E1E7-399B-0BF1-48189B6F9A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DCC1009B-B270-8374-3455-953466060C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s-ES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A585380-4BB5-4F3E-9BFB-0A7B9F67CF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E70642-F9AE-438A-9A96-8BC9864571F8}" type="slidenum">
              <a:rPr lang="it-IT" altLang="it-IT"/>
              <a:pPr/>
              <a:t>5</a:t>
            </a:fld>
            <a:endParaRPr lang="it-IT" altLang="it-IT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CAAC4978-112C-4C85-B87F-51AEDF9D81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FF029665-F163-4FF0-BF8A-BAF06909E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E31B01E-CFFC-4559-8E13-7D52560871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4F4294-CB8E-4D71-B023-6FAB4539227E}" type="slidenum">
              <a:rPr lang="it-IT" altLang="it-IT"/>
              <a:pPr/>
              <a:t>6</a:t>
            </a:fld>
            <a:endParaRPr lang="it-IT" altLang="it-IT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5299B5E4-51B7-4B3E-936A-61927EC895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956573F-66DA-4758-A8DA-E4AC5252E7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</p:spPr>
        <p:txBody>
          <a:bodyPr/>
          <a:lstStyle/>
          <a:p>
            <a:endParaRPr lang="en-US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1827B9F-947B-4C0A-AA7A-293AFD12BB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C7D466-4210-4040-BF8E-FDEA3AD341EC}" type="slidenum">
              <a:rPr lang="it-IT" altLang="it-IT"/>
              <a:pPr/>
              <a:t>7</a:t>
            </a:fld>
            <a:endParaRPr lang="it-IT" altLang="it-IT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45BC0676-A3D9-41B0-8B7A-DCB4F3EB8C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C4C5E8-D47B-47A0-8D06-D2F58FC19F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  <a:ln/>
        </p:spPr>
        <p:txBody>
          <a:bodyPr lIns="104703" tIns="52352" rIns="104703" bIns="52352"/>
          <a:lstStyle/>
          <a:p>
            <a:endParaRPr lang="es-ES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0AABFD0-8362-4101-BB2C-B676F3024B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F6E143-0F3F-4E54-8E69-D277EB61A961}" type="slidenum">
              <a:rPr lang="it-IT" altLang="it-IT"/>
              <a:pPr/>
              <a:t>8</a:t>
            </a:fld>
            <a:endParaRPr lang="it-IT" altLang="it-IT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3B86B976-3FD5-4591-853B-FD478EBEF8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9550" y="596900"/>
            <a:ext cx="3979863" cy="2984500"/>
          </a:xfrm>
          <a:ln/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4DEBFFC8-BCEA-4928-AF5E-8B58E1BF91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3838575"/>
            <a:ext cx="5207000" cy="5799138"/>
          </a:xfrm>
          <a:ln/>
        </p:spPr>
        <p:txBody>
          <a:bodyPr lIns="104703" tIns="52352" rIns="104703" bIns="52352"/>
          <a:lstStyle/>
          <a:p>
            <a:endParaRPr lang="es-ES" alt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AACF1AC-039F-4DF7-A684-B41C7C9EFC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A583E2-7970-4E83-8E79-975C2871E7D1}" type="slidenum">
              <a:rPr lang="it-IT" altLang="it-IT"/>
              <a:pPr/>
              <a:t>9</a:t>
            </a:fld>
            <a:endParaRPr lang="it-IT" altLang="it-IT"/>
          </a:p>
        </p:txBody>
      </p:sp>
      <p:sp>
        <p:nvSpPr>
          <p:cNvPr id="154626" name="Rectangle 2">
            <a:extLst>
              <a:ext uri="{FF2B5EF4-FFF2-40B4-BE49-F238E27FC236}">
                <a16:creationId xmlns:a16="http://schemas.microsoft.com/office/drawing/2014/main" id="{25D8AD9D-79AB-4929-925B-017CE5EEA7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31136F5E-7357-4EA3-BF2C-CC39A60F62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E3D63A-DA22-40DA-A718-E3CC78F3B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DDD8ED8-A233-4131-9F9A-ADB4BC027A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FA38540-1F1E-49A5-9A80-21CF5FD419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Prof. Aniello Ferraro</a:t>
            </a:r>
          </a:p>
        </p:txBody>
      </p:sp>
    </p:spTree>
    <p:extLst>
      <p:ext uri="{BB962C8B-B14F-4D97-AF65-F5344CB8AC3E}">
        <p14:creationId xmlns:p14="http://schemas.microsoft.com/office/powerpoint/2010/main" val="183500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937E65-05E1-47D4-8454-B802C9035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66C85F8-84EC-4C7D-831E-26FF2CF33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9E29871-80BF-443D-A647-52219E50C4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Prof. Aniello Ferraro</a:t>
            </a:r>
          </a:p>
        </p:txBody>
      </p:sp>
    </p:spTree>
    <p:extLst>
      <p:ext uri="{BB962C8B-B14F-4D97-AF65-F5344CB8AC3E}">
        <p14:creationId xmlns:p14="http://schemas.microsoft.com/office/powerpoint/2010/main" val="375877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96A33FF-51B0-40C4-A4A1-EE7A87459F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5425" y="44450"/>
            <a:ext cx="2035175" cy="605948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0678DC2-6901-4CB4-B9BD-5F4A1D0DB5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68313" y="44450"/>
            <a:ext cx="5954712" cy="605948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E669A04-B031-4E47-84BA-39664260C1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Prof. Aniello Ferraro</a:t>
            </a:r>
          </a:p>
        </p:txBody>
      </p:sp>
    </p:spTree>
    <p:extLst>
      <p:ext uri="{BB962C8B-B14F-4D97-AF65-F5344CB8AC3E}">
        <p14:creationId xmlns:p14="http://schemas.microsoft.com/office/powerpoint/2010/main" val="969940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BD1FEB-79C5-49C2-BD16-6CF7CAB83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44450"/>
            <a:ext cx="7313612" cy="89535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3C353BB-EF85-42A7-93EE-9BE61873D38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827088" y="1989138"/>
            <a:ext cx="3814762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9766912-D27C-4031-8612-BB7BB32BD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94250" y="1989138"/>
            <a:ext cx="3816350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DADC3DD-D24E-44F3-9D83-C5A7B65D2D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25450" y="6318250"/>
            <a:ext cx="3608388" cy="300038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Prof. Aniello Ferraro</a:t>
            </a:r>
          </a:p>
        </p:txBody>
      </p:sp>
    </p:spTree>
    <p:extLst>
      <p:ext uri="{BB962C8B-B14F-4D97-AF65-F5344CB8AC3E}">
        <p14:creationId xmlns:p14="http://schemas.microsoft.com/office/powerpoint/2010/main" val="369181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10CD6E-00F0-4E1C-8D35-D123920F1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50A472-19C6-4608-BDCE-04F925420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B815B98-AF3C-4E42-935B-ACE0685661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Prof. Aniello Ferraro</a:t>
            </a:r>
          </a:p>
        </p:txBody>
      </p:sp>
    </p:spTree>
    <p:extLst>
      <p:ext uri="{BB962C8B-B14F-4D97-AF65-F5344CB8AC3E}">
        <p14:creationId xmlns:p14="http://schemas.microsoft.com/office/powerpoint/2010/main" val="308591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8BE4D1-B41D-4400-99CA-AB23D2E3F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2602627-8371-4971-9935-4033E6C8C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D13CB03-2024-43EA-8CA4-C4681ABC1C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Prof. Aniello Ferraro</a:t>
            </a:r>
          </a:p>
        </p:txBody>
      </p:sp>
    </p:spTree>
    <p:extLst>
      <p:ext uri="{BB962C8B-B14F-4D97-AF65-F5344CB8AC3E}">
        <p14:creationId xmlns:p14="http://schemas.microsoft.com/office/powerpoint/2010/main" val="351984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B9DA81-3975-404F-B5F7-41B00F729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8E9D54-1BC8-4914-BDD8-5D903DFB34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7088" y="1989138"/>
            <a:ext cx="3814762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D1DF45E-7109-4BB1-98F3-69742A8D0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94250" y="1989138"/>
            <a:ext cx="3816350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3EDB1F-7723-414D-8061-DE272E472F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Prof. Aniello Ferraro</a:t>
            </a:r>
          </a:p>
        </p:txBody>
      </p:sp>
    </p:spTree>
    <p:extLst>
      <p:ext uri="{BB962C8B-B14F-4D97-AF65-F5344CB8AC3E}">
        <p14:creationId xmlns:p14="http://schemas.microsoft.com/office/powerpoint/2010/main" val="3523375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DC9721-B12C-4856-9381-7B23E8661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57F9C79-BAAD-425D-861C-2F00E7111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BD8E45C-ECBF-435C-A165-096B1E739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2C661FB-1D6A-4FC0-B644-E903179FA3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92D7D5B-D96D-41F0-AD44-D0B72060A3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97BE5A2D-286E-4BBA-AB26-6FB93FA590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Prof. Aniello Ferraro</a:t>
            </a:r>
          </a:p>
        </p:txBody>
      </p:sp>
    </p:spTree>
    <p:extLst>
      <p:ext uri="{BB962C8B-B14F-4D97-AF65-F5344CB8AC3E}">
        <p14:creationId xmlns:p14="http://schemas.microsoft.com/office/powerpoint/2010/main" val="339210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FB582A-AD9F-414D-A3F6-CE2BBDA35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B8986F9-AE14-4AB5-BE88-4DB936B783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Prof. Aniello Ferraro</a:t>
            </a:r>
          </a:p>
        </p:txBody>
      </p:sp>
    </p:spTree>
    <p:extLst>
      <p:ext uri="{BB962C8B-B14F-4D97-AF65-F5344CB8AC3E}">
        <p14:creationId xmlns:p14="http://schemas.microsoft.com/office/powerpoint/2010/main" val="3072182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AC9606C8-6A1D-42A8-A044-19CEF348FE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Prof. Aniello Ferraro</a:t>
            </a:r>
          </a:p>
        </p:txBody>
      </p:sp>
    </p:spTree>
    <p:extLst>
      <p:ext uri="{BB962C8B-B14F-4D97-AF65-F5344CB8AC3E}">
        <p14:creationId xmlns:p14="http://schemas.microsoft.com/office/powerpoint/2010/main" val="116917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B2884F-9EF4-4625-8069-A21ECEDFA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1B1667-2222-4C30-AF04-DC3D81CE9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7EBA16F-5CC4-4E2C-8DF5-E6AC345B13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556052-0237-4EAE-B296-8AFF512FE7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Prof. Aniello Ferraro</a:t>
            </a:r>
          </a:p>
        </p:txBody>
      </p:sp>
    </p:spTree>
    <p:extLst>
      <p:ext uri="{BB962C8B-B14F-4D97-AF65-F5344CB8AC3E}">
        <p14:creationId xmlns:p14="http://schemas.microsoft.com/office/powerpoint/2010/main" val="2006344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1232F7-9A34-4463-95EC-1075C9494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72D5C2E-4C7C-403B-817E-F54E18B26C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1470E35-CC1A-44E8-A965-1884172B6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515A6B8-A814-49B0-97D9-9C7DF563B0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Prof. Aniello Ferraro</a:t>
            </a:r>
          </a:p>
        </p:txBody>
      </p:sp>
    </p:spTree>
    <p:extLst>
      <p:ext uri="{BB962C8B-B14F-4D97-AF65-F5344CB8AC3E}">
        <p14:creationId xmlns:p14="http://schemas.microsoft.com/office/powerpoint/2010/main" val="309511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56826A38-8316-443C-B313-E0DCFE5DC1F8}"/>
              </a:ext>
            </a:extLst>
          </p:cNvPr>
          <p:cNvGrpSpPr>
            <a:grpSpLocks/>
          </p:cNvGrpSpPr>
          <p:nvPr/>
        </p:nvGrpSpPr>
        <p:grpSpPr bwMode="auto">
          <a:xfrm>
            <a:off x="-1549400" y="-244475"/>
            <a:ext cx="5689600" cy="2952750"/>
            <a:chOff x="-2040" y="0"/>
            <a:chExt cx="7512" cy="2400"/>
          </a:xfrm>
        </p:grpSpPr>
        <p:sp>
          <p:nvSpPr>
            <p:cNvPr id="3075" name="AutoShape 3">
              <a:extLst>
                <a:ext uri="{FF2B5EF4-FFF2-40B4-BE49-F238E27FC236}">
                  <a16:creationId xmlns:a16="http://schemas.microsoft.com/office/drawing/2014/main" id="{C50D23CB-6FA2-40B6-943C-448E113408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rgbClr val="80C2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3076" name="AutoShape 4">
              <a:extLst>
                <a:ext uri="{FF2B5EF4-FFF2-40B4-BE49-F238E27FC236}">
                  <a16:creationId xmlns:a16="http://schemas.microsoft.com/office/drawing/2014/main" id="{1B84D308-80DB-42CF-A975-9496DA405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rgbClr val="005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it-IT" altLang="it-IT"/>
            </a:p>
          </p:txBody>
        </p:sp>
        <p:sp>
          <p:nvSpPr>
            <p:cNvPr id="3077" name="Line 5">
              <a:extLst>
                <a:ext uri="{FF2B5EF4-FFF2-40B4-BE49-F238E27FC236}">
                  <a16:creationId xmlns:a16="http://schemas.microsoft.com/office/drawing/2014/main" id="{3B0F9716-36A9-4063-93A3-4A31757662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078" name="Rectangle 6">
            <a:extLst>
              <a:ext uri="{FF2B5EF4-FFF2-40B4-BE49-F238E27FC236}">
                <a16:creationId xmlns:a16="http://schemas.microsoft.com/office/drawing/2014/main" id="{F6FDE99E-6935-4AD4-A300-ABFA38178D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7313612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Click to edit Master title style</a:t>
            </a: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EAE28FAD-F741-4D15-9531-7119EC81B5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989138"/>
            <a:ext cx="77835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Click to edit Master text styles</a:t>
            </a:r>
          </a:p>
          <a:p>
            <a:pPr lvl="1"/>
            <a:r>
              <a:rPr lang="it-IT" altLang="it-IT"/>
              <a:t>Second level</a:t>
            </a:r>
          </a:p>
          <a:p>
            <a:pPr lvl="2"/>
            <a:r>
              <a:rPr lang="it-IT" altLang="it-IT"/>
              <a:t>Third level</a:t>
            </a:r>
          </a:p>
          <a:p>
            <a:pPr lvl="3"/>
            <a:r>
              <a:rPr lang="it-IT" altLang="it-IT"/>
              <a:t>Fourth level</a:t>
            </a:r>
          </a:p>
          <a:p>
            <a:pPr lvl="4"/>
            <a:r>
              <a:rPr lang="it-IT" altLang="it-IT"/>
              <a:t>Fifth level</a:t>
            </a:r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6D8EDB0D-DDC9-4BA5-B2E2-2AB4F9CE7D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5450" y="6318250"/>
            <a:ext cx="3608388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it-IT" altLang="it-IT"/>
              <a:t>Prof. Aniello Ferraro</a:t>
            </a:r>
          </a:p>
        </p:txBody>
      </p:sp>
      <p:sp>
        <p:nvSpPr>
          <p:cNvPr id="3082" name="Line 10">
            <a:extLst>
              <a:ext uri="{FF2B5EF4-FFF2-40B4-BE49-F238E27FC236}">
                <a16:creationId xmlns:a16="http://schemas.microsoft.com/office/drawing/2014/main" id="{5B916265-9290-427C-B1DC-4F6D856FD45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15938" y="6365875"/>
            <a:ext cx="7989887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F96E3C48-9537-47D4-9CF1-627E1BF05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" y="6072188"/>
            <a:ext cx="4440238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l"/>
            <a:r>
              <a:rPr lang="it-IT" altLang="it-IT" sz="1200">
                <a:solidFill>
                  <a:schemeClr val="tx2"/>
                </a:solidFill>
                <a:latin typeface="Verdana" panose="020B0604030504040204" pitchFamily="34" charset="0"/>
              </a:rPr>
              <a:t>Mankiw, MACROECONOMIA, Zanichelli editore © 2004</a:t>
            </a:r>
          </a:p>
        </p:txBody>
      </p:sp>
      <p:grpSp>
        <p:nvGrpSpPr>
          <p:cNvPr id="3084" name="Group 12">
            <a:extLst>
              <a:ext uri="{FF2B5EF4-FFF2-40B4-BE49-F238E27FC236}">
                <a16:creationId xmlns:a16="http://schemas.microsoft.com/office/drawing/2014/main" id="{E2150F70-4864-419A-8D7F-667C5467783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5219700" y="5373688"/>
            <a:ext cx="5400675" cy="1655762"/>
            <a:chOff x="-2040" y="0"/>
            <a:chExt cx="7512" cy="2400"/>
          </a:xfrm>
        </p:grpSpPr>
        <p:sp>
          <p:nvSpPr>
            <p:cNvPr id="3085" name="AutoShape 13">
              <a:extLst>
                <a:ext uri="{FF2B5EF4-FFF2-40B4-BE49-F238E27FC236}">
                  <a16:creationId xmlns:a16="http://schemas.microsoft.com/office/drawing/2014/main" id="{776DFCA4-150C-43AE-AA1D-9EC659411D1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rgbClr val="E19A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l"/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3086" name="AutoShape 14">
              <a:extLst>
                <a:ext uri="{FF2B5EF4-FFF2-40B4-BE49-F238E27FC236}">
                  <a16:creationId xmlns:a16="http://schemas.microsoft.com/office/drawing/2014/main" id="{F6D0A573-540A-44D3-AFBD-97B5EB35B3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l"/>
              <a:endParaRPr lang="it-IT" altLang="it-IT"/>
            </a:p>
          </p:txBody>
        </p:sp>
        <p:sp>
          <p:nvSpPr>
            <p:cNvPr id="3087" name="Line 15">
              <a:extLst>
                <a:ext uri="{FF2B5EF4-FFF2-40B4-BE49-F238E27FC236}">
                  <a16:creationId xmlns:a16="http://schemas.microsoft.com/office/drawing/2014/main" id="{671227DE-1411-4F31-B96A-AC8170BF872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088" name="Rectangle 16">
            <a:extLst>
              <a:ext uri="{FF2B5EF4-FFF2-40B4-BE49-F238E27FC236}">
                <a16:creationId xmlns:a16="http://schemas.microsoft.com/office/drawing/2014/main" id="{4645FAD1-4181-4E63-92E2-B7D6BD66F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6237288"/>
            <a:ext cx="1162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/>
            <a:fld id="{BBC2F10D-8E2F-4458-852F-EA9F385E2900}" type="slidenum">
              <a:rPr lang="it-IT" altLang="it-IT" sz="1200">
                <a:latin typeface="Verdana" panose="020B0604030504040204" pitchFamily="34" charset="0"/>
              </a:rPr>
              <a:pPr algn="r"/>
              <a:t>‹N›</a:t>
            </a:fld>
            <a:endParaRPr lang="it-IT" altLang="it-IT" sz="1200"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rgbClr val="005A5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>
            <a:extLst>
              <a:ext uri="{FF2B5EF4-FFF2-40B4-BE49-F238E27FC236}">
                <a16:creationId xmlns:a16="http://schemas.microsoft.com/office/drawing/2014/main" id="{8AE95F3B-C22D-45DD-A3D4-C8EFDCCC1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38" y="374650"/>
            <a:ext cx="8353425" cy="10604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9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 sz="3600">
                <a:solidFill>
                  <a:srgbClr val="005A58"/>
                </a:solidFill>
                <a:latin typeface="Arial" panose="020B0604020202020204" pitchFamily="34" charset="0"/>
              </a:defRPr>
            </a:lvl1pPr>
            <a:lvl2pPr algn="l">
              <a:defRPr sz="3600">
                <a:solidFill>
                  <a:srgbClr val="005A58"/>
                </a:solidFill>
                <a:latin typeface="Arial" panose="020B0604020202020204" pitchFamily="34" charset="0"/>
              </a:defRPr>
            </a:lvl2pPr>
            <a:lvl3pPr algn="l">
              <a:defRPr sz="3600">
                <a:solidFill>
                  <a:srgbClr val="005A58"/>
                </a:solidFill>
                <a:latin typeface="Arial" panose="020B0604020202020204" pitchFamily="34" charset="0"/>
              </a:defRPr>
            </a:lvl3pPr>
            <a:lvl4pPr algn="l">
              <a:defRPr sz="3600">
                <a:solidFill>
                  <a:srgbClr val="005A58"/>
                </a:solidFill>
                <a:latin typeface="Arial" panose="020B0604020202020204" pitchFamily="34" charset="0"/>
              </a:defRPr>
            </a:lvl4pPr>
            <a:lvl5pPr algn="l">
              <a:defRPr sz="3600">
                <a:solidFill>
                  <a:srgbClr val="005A58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/>
              <a:t>Capitolo 2</a:t>
            </a:r>
            <a:br>
              <a:rPr lang="it-IT" altLang="it-IT" sz="3200"/>
            </a:br>
            <a:r>
              <a:rPr lang="it-IT" altLang="it-IT" sz="3200"/>
              <a:t>I dati della macroeconomia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86BC6264-D378-E990-A38B-B9F1DAFADD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D39791E-06CF-43E2-A655-C4BCBA9FDC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118786" name="Rectangle 2">
            <a:extLst>
              <a:ext uri="{FF2B5EF4-FFF2-40B4-BE49-F238E27FC236}">
                <a16:creationId xmlns:a16="http://schemas.microsoft.com/office/drawing/2014/main" id="{EE52E47F-B886-488B-9701-5E030FB023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2613" y="425450"/>
            <a:ext cx="7313612" cy="895350"/>
          </a:xfrm>
        </p:spPr>
        <p:txBody>
          <a:bodyPr/>
          <a:lstStyle/>
          <a:p>
            <a:r>
              <a:rPr lang="it-IT" altLang="it-IT" sz="2800"/>
              <a:t>I prezzi dei beni</a:t>
            </a:r>
            <a:br>
              <a:rPr lang="it-IT" altLang="it-IT" sz="2800"/>
            </a:br>
            <a:r>
              <a:rPr lang="it-IT" altLang="it-IT" sz="2300"/>
              <a:t>Sommare arance e mele</a:t>
            </a:r>
            <a:endParaRPr lang="it-IT" altLang="it-IT" sz="2000"/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3D13EC28-4FE2-4579-AE46-3D77921ADE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7500" y="1571625"/>
            <a:ext cx="8555038" cy="4332288"/>
          </a:xfrm>
        </p:spPr>
        <p:txBody>
          <a:bodyPr/>
          <a:lstStyle/>
          <a:p>
            <a:pPr marL="287338" indent="-287338">
              <a:lnSpc>
                <a:spcPct val="105000"/>
              </a:lnSpc>
              <a:spcBef>
                <a:spcPct val="50000"/>
              </a:spcBef>
              <a:buFont typeface="Wingdings" panose="05000000000000000000" pitchFamily="2" charset="2"/>
              <a:buChar char="¢"/>
            </a:pPr>
            <a:r>
              <a:rPr lang="it-IT" altLang="it-IT" sz="2800" dirty="0"/>
              <a:t>Diversi beni e servizi hanno un </a:t>
            </a:r>
            <a:r>
              <a:rPr lang="it-IT" altLang="it-IT" sz="2800" dirty="0">
                <a:solidFill>
                  <a:srgbClr val="000099"/>
                </a:solidFill>
              </a:rPr>
              <a:t>valore</a:t>
            </a:r>
            <a:r>
              <a:rPr lang="it-IT" altLang="it-IT" sz="2800" dirty="0"/>
              <a:t> diverso.</a:t>
            </a:r>
          </a:p>
          <a:p>
            <a:pPr marL="287338" indent="-287338">
              <a:lnSpc>
                <a:spcPct val="105000"/>
              </a:lnSpc>
              <a:spcBef>
                <a:spcPct val="50000"/>
              </a:spcBef>
              <a:buFont typeface="Wingdings" panose="05000000000000000000" pitchFamily="2" charset="2"/>
              <a:buChar char="¢"/>
            </a:pPr>
            <a:r>
              <a:rPr lang="it-IT" altLang="it-IT" sz="2800" dirty="0"/>
              <a:t>I valori dei beni sono espressi attraverso i </a:t>
            </a:r>
            <a:r>
              <a:rPr lang="it-IT" altLang="it-IT" sz="2800" b="1" dirty="0"/>
              <a:t>prezzi di mercato correnti</a:t>
            </a:r>
            <a:r>
              <a:rPr lang="it-IT" altLang="it-IT" sz="2800" dirty="0"/>
              <a:t>.</a:t>
            </a:r>
          </a:p>
          <a:p>
            <a:pPr marL="287338" indent="-287338">
              <a:lnSpc>
                <a:spcPct val="105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it-IT" altLang="it-IT" sz="2800" dirty="0"/>
              <a:t>Esempio: Produzione = 4 mele + 3 arance</a:t>
            </a:r>
          </a:p>
          <a:p>
            <a:pPr marL="287338" indent="-287338">
              <a:lnSpc>
                <a:spcPct val="105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it-IT" altLang="it-IT" sz="2400" b="1" dirty="0"/>
              <a:t>PIL</a:t>
            </a:r>
            <a:r>
              <a:rPr lang="it-IT" altLang="it-IT" sz="2400" dirty="0"/>
              <a:t> = 4 x prezzo di una mela + </a:t>
            </a:r>
          </a:p>
          <a:p>
            <a:pPr marL="287338" indent="-287338">
              <a:lnSpc>
                <a:spcPct val="105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it-IT" altLang="it-IT" sz="2400" dirty="0"/>
              <a:t>			+ 3 x prezzo di  un arancia</a:t>
            </a:r>
            <a:endParaRPr lang="it-IT" altLang="it-IT" sz="2000" dirty="0"/>
          </a:p>
          <a:p>
            <a:pPr marL="287338" indent="-287338">
              <a:lnSpc>
                <a:spcPct val="105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endParaRPr lang="it-IT" altLang="it-IT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F9BF8E7-0E13-41E8-951A-83C6925FE1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122882" name="Rectangle 2">
            <a:extLst>
              <a:ext uri="{FF2B5EF4-FFF2-40B4-BE49-F238E27FC236}">
                <a16:creationId xmlns:a16="http://schemas.microsoft.com/office/drawing/2014/main" id="{C4A96DBC-54B3-4602-9E0D-8165933E6E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6888" y="336550"/>
            <a:ext cx="7843837" cy="630238"/>
          </a:xfrm>
        </p:spPr>
        <p:txBody>
          <a:bodyPr/>
          <a:lstStyle/>
          <a:p>
            <a:r>
              <a:rPr lang="it-IT" altLang="it-IT" sz="2800"/>
              <a:t>Quali transazioni entrano nel computo del </a:t>
            </a:r>
            <a:r>
              <a:rPr lang="it-IT" altLang="it-IT" sz="2800" b="1"/>
              <a:t>PIL</a:t>
            </a:r>
            <a:r>
              <a:rPr lang="it-IT" altLang="it-IT" sz="2800"/>
              <a:t>?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28794D46-DEE8-4D45-9AD7-C8F164CC8B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0088" y="1239838"/>
            <a:ext cx="8443912" cy="4332287"/>
          </a:xfrm>
        </p:spPr>
        <p:txBody>
          <a:bodyPr/>
          <a:lstStyle/>
          <a:p>
            <a:pPr marL="287338" indent="-287338">
              <a:lnSpc>
                <a:spcPct val="105000"/>
              </a:lnSpc>
              <a:spcBef>
                <a:spcPct val="50000"/>
              </a:spcBef>
              <a:buFont typeface="Wingdings" panose="05000000000000000000" pitchFamily="2" charset="2"/>
              <a:buChar char="¢"/>
            </a:pPr>
            <a:r>
              <a:rPr lang="it-IT" altLang="it-IT" sz="2400"/>
              <a:t>Beni usati? No, perché è un trasferimento di ricchezza già esistente.</a:t>
            </a:r>
          </a:p>
          <a:p>
            <a:pPr marL="287338" indent="-287338">
              <a:lnSpc>
                <a:spcPct val="105000"/>
              </a:lnSpc>
              <a:spcBef>
                <a:spcPct val="50000"/>
              </a:spcBef>
              <a:buFont typeface="Wingdings" panose="05000000000000000000" pitchFamily="2" charset="2"/>
              <a:buChar char="¢"/>
            </a:pPr>
            <a:r>
              <a:rPr lang="it-IT" altLang="it-IT" sz="2400"/>
              <a:t>Le scorte di magazzino? Sì, perché rappresentano produzione di nuova ricchezza (anche se verranno vendute in futuro).</a:t>
            </a:r>
          </a:p>
          <a:p>
            <a:pPr marL="287338" indent="-287338">
              <a:lnSpc>
                <a:spcPct val="105000"/>
              </a:lnSpc>
              <a:spcBef>
                <a:spcPct val="50000"/>
              </a:spcBef>
              <a:buFont typeface="Wingdings" panose="05000000000000000000" pitchFamily="2" charset="2"/>
              <a:buChar char="¢"/>
            </a:pPr>
            <a:r>
              <a:rPr lang="it-IT" altLang="it-IT" sz="2400"/>
              <a:t>Imputazioni e servizi abitativi. Il servizio abitativo di una casa di proprietà viene imputato al PIL.</a:t>
            </a:r>
          </a:p>
          <a:p>
            <a:pPr marL="287338" indent="-287338">
              <a:lnSpc>
                <a:spcPct val="105000"/>
              </a:lnSpc>
              <a:spcBef>
                <a:spcPct val="50000"/>
              </a:spcBef>
              <a:buFont typeface="Wingdings" panose="05000000000000000000" pitchFamily="2" charset="2"/>
              <a:buChar char="¢"/>
            </a:pPr>
            <a:r>
              <a:rPr lang="it-IT" altLang="it-IT" sz="2400"/>
              <a:t>Beni intermedi? No. Viene calcolato il valore dei beni finali (quindi il pane ma non la farina venduta per produrlo).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D8DA957-CB29-4473-B9E0-37CB65129A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FA1A586B-4419-4CA7-91DD-0851A97211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1813" y="501650"/>
            <a:ext cx="7313612" cy="946150"/>
          </a:xfrm>
        </p:spPr>
        <p:txBody>
          <a:bodyPr/>
          <a:lstStyle/>
          <a:p>
            <a:r>
              <a:rPr lang="it-IT" altLang="it-IT" sz="2800"/>
              <a:t>Il calcolo del PIL</a:t>
            </a:r>
            <a:br>
              <a:rPr lang="it-IT" altLang="it-IT" sz="2800"/>
            </a:br>
            <a:r>
              <a:rPr lang="it-IT" altLang="it-IT" sz="3200"/>
              <a:t>Il valore aggiunto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AA9D59C3-8723-4F04-9CD8-17CA3C705B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2055813"/>
            <a:ext cx="7389812" cy="3694112"/>
          </a:xfrm>
        </p:spPr>
        <p:txBody>
          <a:bodyPr/>
          <a:lstStyle/>
          <a:p>
            <a:pPr marL="287338" indent="-287338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it-IT" altLang="it-IT" sz="2000" dirty="0">
                <a:solidFill>
                  <a:srgbClr val="000099"/>
                </a:solidFill>
              </a:rPr>
              <a:t>Un modo per contabilizzare tutti i beni e servizi finali</a:t>
            </a:r>
          </a:p>
          <a:p>
            <a:pPr marL="287338" indent="-287338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it-IT" altLang="it-IT" sz="2800" dirty="0">
                <a:solidFill>
                  <a:srgbClr val="000099"/>
                </a:solidFill>
              </a:rPr>
              <a:t>Definizione</a:t>
            </a:r>
            <a:r>
              <a:rPr lang="it-IT" altLang="it-IT" sz="2800" dirty="0"/>
              <a:t>:</a:t>
            </a:r>
          </a:p>
          <a:p>
            <a:pPr marL="287338" indent="-287338">
              <a:lnSpc>
                <a:spcPct val="105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it-IT" altLang="it-IT" sz="2800" dirty="0"/>
              <a:t>Il </a:t>
            </a:r>
            <a:r>
              <a:rPr lang="it-IT" altLang="it-IT" sz="2800" b="1" dirty="0"/>
              <a:t>valore aggiunto</a:t>
            </a:r>
            <a:r>
              <a:rPr lang="it-IT" altLang="it-IT" sz="2800" dirty="0"/>
              <a:t> è pari al valore del prodotto finale meno il valore dei beni intermedi utilizzati per produrlo.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4EBFDE6-09D1-43E6-899F-07E0F1A142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F333F652-6612-4417-AB7E-B7E5AC8F18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5150" y="0"/>
            <a:ext cx="7313613" cy="895350"/>
          </a:xfrm>
        </p:spPr>
        <p:txBody>
          <a:bodyPr/>
          <a:lstStyle/>
          <a:p>
            <a:r>
              <a:rPr lang="it-IT" altLang="it-IT" sz="3200"/>
              <a:t>Beni </a:t>
            </a:r>
            <a:r>
              <a:rPr lang="it-IT" altLang="it-IT" sz="3200">
                <a:solidFill>
                  <a:schemeClr val="tx2"/>
                </a:solidFill>
              </a:rPr>
              <a:t>finali</a:t>
            </a:r>
            <a:r>
              <a:rPr lang="it-IT" altLang="it-IT" sz="3200"/>
              <a:t>, </a:t>
            </a:r>
            <a:r>
              <a:rPr lang="it-IT" altLang="it-IT" sz="2800"/>
              <a:t>valore aggiunto e PIL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925D392-A23C-45FD-86BC-52C539BFAA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2638" y="1325563"/>
            <a:ext cx="7783512" cy="4105275"/>
          </a:xfrm>
        </p:spPr>
        <p:txBody>
          <a:bodyPr/>
          <a:lstStyle/>
          <a:p>
            <a:pPr marL="287338" indent="-287338">
              <a:lnSpc>
                <a:spcPct val="105000"/>
              </a:lnSpc>
              <a:spcBef>
                <a:spcPct val="50000"/>
              </a:spcBef>
              <a:buFont typeface="Wingdings" panose="05000000000000000000" pitchFamily="2" charset="2"/>
              <a:buChar char="¢"/>
            </a:pPr>
            <a:r>
              <a:rPr lang="it-IT" altLang="it-IT" sz="2400"/>
              <a:t>PIL = valore dei beni finali prodotti </a:t>
            </a:r>
          </a:p>
          <a:p>
            <a:pPr marL="287338" indent="-287338">
              <a:lnSpc>
                <a:spcPct val="105000"/>
              </a:lnSpc>
              <a:buFont typeface="Wingdings" panose="05000000000000000000" pitchFamily="2" charset="2"/>
              <a:buNone/>
            </a:pPr>
            <a:r>
              <a:rPr lang="it-IT" altLang="it-IT" sz="2400"/>
              <a:t>	     </a:t>
            </a:r>
            <a:r>
              <a:rPr lang="it-IT" altLang="it-IT" sz="1200"/>
              <a:t> </a:t>
            </a:r>
            <a:r>
              <a:rPr lang="it-IT" altLang="it-IT" sz="2400"/>
              <a:t>= </a:t>
            </a:r>
            <a:r>
              <a:rPr lang="it-IT" altLang="it-IT" sz="2400">
                <a:solidFill>
                  <a:srgbClr val="CC0000"/>
                </a:solidFill>
              </a:rPr>
              <a:t>somma dei valori aggiunti</a:t>
            </a:r>
            <a:r>
              <a:rPr lang="it-IT" altLang="it-IT" sz="2400"/>
              <a:t> in tutti gli stadi di produzione</a:t>
            </a:r>
          </a:p>
          <a:p>
            <a:pPr marL="287338" indent="-287338">
              <a:lnSpc>
                <a:spcPct val="105000"/>
              </a:lnSpc>
              <a:buFont typeface="Wingdings" panose="05000000000000000000" pitchFamily="2" charset="2"/>
              <a:buNone/>
            </a:pPr>
            <a:endParaRPr lang="it-IT" altLang="it-IT" sz="2400"/>
          </a:p>
          <a:p>
            <a:pPr marL="287338" indent="-287338">
              <a:lnSpc>
                <a:spcPct val="105000"/>
              </a:lnSpc>
              <a:buFont typeface="Wingdings" panose="05000000000000000000" pitchFamily="2" charset="2"/>
              <a:buChar char="¢"/>
            </a:pPr>
            <a:r>
              <a:rPr lang="it-IT" altLang="it-IT" sz="2400"/>
              <a:t>Il valore dei beni finali include il valore dei beni intermedi (la loro inclusione nel PIL sarebbe scorretta perché la stessa ricchezza verrebbe considerata più volte).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89A1878-65D7-481C-BD85-4BBC6E3AD8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135170" name="Rectangle 2">
            <a:extLst>
              <a:ext uri="{FF2B5EF4-FFF2-40B4-BE49-F238E27FC236}">
                <a16:creationId xmlns:a16="http://schemas.microsoft.com/office/drawing/2014/main" id="{4D1DF99A-9460-4F3C-BEE0-36BCD586E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3563" y="598488"/>
            <a:ext cx="7313612" cy="776287"/>
          </a:xfrm>
        </p:spPr>
        <p:txBody>
          <a:bodyPr/>
          <a:lstStyle/>
          <a:p>
            <a:r>
              <a:rPr lang="it-IT" altLang="it-IT" sz="2800"/>
              <a:t>PIL = Spesa aggregata finale</a:t>
            </a:r>
            <a:br>
              <a:rPr lang="it-IT" altLang="it-IT" sz="2800"/>
            </a:br>
            <a:r>
              <a:rPr lang="it-IT" altLang="it-IT" sz="2800"/>
              <a:t>Le componenti della spesa aggregata</a:t>
            </a:r>
          </a:p>
        </p:txBody>
      </p:sp>
      <p:sp>
        <p:nvSpPr>
          <p:cNvPr id="135174" name="Rectangle 6">
            <a:extLst>
              <a:ext uri="{FF2B5EF4-FFF2-40B4-BE49-F238E27FC236}">
                <a16:creationId xmlns:a16="http://schemas.microsoft.com/office/drawing/2014/main" id="{D865831D-6FAC-437C-A859-B8A050586F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1989138"/>
            <a:ext cx="7783512" cy="3575050"/>
          </a:xfrm>
          <a:noFill/>
          <a:ln/>
        </p:spPr>
        <p:txBody>
          <a:bodyPr/>
          <a:lstStyle/>
          <a:p>
            <a:pPr marL="287338" indent="-287338"/>
            <a:r>
              <a:rPr lang="it-IT" altLang="it-IT" sz="3300"/>
              <a:t> Consumo 				(</a:t>
            </a:r>
            <a:r>
              <a:rPr lang="it-IT" altLang="it-IT" sz="3300" i="1"/>
              <a:t>C</a:t>
            </a:r>
            <a:r>
              <a:rPr lang="it-IT" altLang="it-IT" sz="3300"/>
              <a:t>)</a:t>
            </a:r>
          </a:p>
          <a:p>
            <a:pPr marL="287338" indent="-287338"/>
            <a:r>
              <a:rPr lang="it-IT" altLang="it-IT" sz="3300"/>
              <a:t> Investimenti 			(</a:t>
            </a:r>
            <a:r>
              <a:rPr lang="it-IT" altLang="it-IT" sz="3300" i="1"/>
              <a:t>I</a:t>
            </a:r>
            <a:r>
              <a:rPr lang="it-IT" altLang="it-IT" sz="3300"/>
              <a:t>)</a:t>
            </a:r>
          </a:p>
          <a:p>
            <a:pPr marL="287338" indent="-287338"/>
            <a:r>
              <a:rPr lang="it-IT" altLang="it-IT" sz="3300"/>
              <a:t> Spesa pubblica			(</a:t>
            </a:r>
            <a:r>
              <a:rPr lang="it-IT" altLang="it-IT" sz="3300" i="1"/>
              <a:t>G</a:t>
            </a:r>
            <a:r>
              <a:rPr lang="it-IT" altLang="it-IT" sz="3300"/>
              <a:t>)</a:t>
            </a:r>
          </a:p>
          <a:p>
            <a:pPr marL="287338" indent="-287338"/>
            <a:r>
              <a:rPr lang="it-IT" altLang="it-IT" sz="3300"/>
              <a:t> Esportazioni nette 		(</a:t>
            </a:r>
            <a:r>
              <a:rPr lang="it-IT" altLang="it-IT" sz="3300" i="1"/>
              <a:t>NX</a:t>
            </a:r>
            <a:r>
              <a:rPr lang="it-IT" altLang="it-IT" sz="3300"/>
              <a:t>)</a:t>
            </a:r>
          </a:p>
          <a:p>
            <a:pPr marL="287338" indent="-287338"/>
            <a:endParaRPr lang="it-IT" altLang="it-IT" sz="33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5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35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35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E47AEC2-2551-40CD-8E36-E9840839F0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F38C638B-FA43-491F-97FE-FE6CDC2CBA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7213" y="236538"/>
            <a:ext cx="7313612" cy="715962"/>
          </a:xfrm>
        </p:spPr>
        <p:txBody>
          <a:bodyPr/>
          <a:lstStyle/>
          <a:p>
            <a:r>
              <a:rPr lang="it-IT" altLang="it-IT" sz="2800"/>
              <a:t>Identità del reddito nazionale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7A001639-6F67-4437-9168-CA5D2FC850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8000" y="1295400"/>
            <a:ext cx="8378825" cy="4281488"/>
          </a:xfrm>
        </p:spPr>
        <p:txBody>
          <a:bodyPr/>
          <a:lstStyle/>
          <a:p>
            <a:pPr marL="287338" indent="-287338">
              <a:lnSpc>
                <a:spcPct val="105000"/>
              </a:lnSpc>
              <a:spcBef>
                <a:spcPct val="70000"/>
              </a:spcBef>
              <a:buFont typeface="Wingdings" panose="05000000000000000000" pitchFamily="2" charset="2"/>
              <a:buChar char="¢"/>
            </a:pPr>
            <a:r>
              <a:rPr lang="it-IT" altLang="it-IT" sz="3600">
                <a:solidFill>
                  <a:srgbClr val="990033"/>
                </a:solidFill>
              </a:rPr>
              <a:t> </a:t>
            </a:r>
            <a:r>
              <a:rPr lang="it-IT" altLang="it-IT" sz="3600">
                <a:solidFill>
                  <a:srgbClr val="CC0000"/>
                </a:solidFill>
              </a:rPr>
              <a:t>Reddito totale = </a:t>
            </a:r>
            <a:r>
              <a:rPr lang="it-IT" altLang="it-IT" sz="3600" b="1" i="1">
                <a:solidFill>
                  <a:srgbClr val="CC0000"/>
                </a:solidFill>
              </a:rPr>
              <a:t>Y</a:t>
            </a:r>
            <a:r>
              <a:rPr lang="it-IT" altLang="it-IT" sz="3600">
                <a:solidFill>
                  <a:srgbClr val="CC0000"/>
                </a:solidFill>
              </a:rPr>
              <a:t> </a:t>
            </a:r>
          </a:p>
          <a:p>
            <a:pPr marL="287338" indent="-287338">
              <a:lnSpc>
                <a:spcPct val="105000"/>
              </a:lnSpc>
              <a:spcBef>
                <a:spcPct val="70000"/>
              </a:spcBef>
              <a:buFont typeface="Wingdings" panose="05000000000000000000" pitchFamily="2" charset="2"/>
              <a:buChar char="¢"/>
            </a:pPr>
            <a:r>
              <a:rPr lang="it-IT" altLang="it-IT" sz="3600">
                <a:solidFill>
                  <a:srgbClr val="000099"/>
                </a:solidFill>
              </a:rPr>
              <a:t> Spesa totale = </a:t>
            </a:r>
            <a:r>
              <a:rPr lang="it-IT" altLang="it-IT" sz="3600" b="1" i="1">
                <a:solidFill>
                  <a:srgbClr val="000099"/>
                </a:solidFill>
              </a:rPr>
              <a:t>C + I + G + NX</a:t>
            </a:r>
            <a:endParaRPr lang="it-IT" altLang="it-IT" sz="3600" b="1" i="1"/>
          </a:p>
          <a:p>
            <a:pPr marL="287338" indent="-287338">
              <a:lnSpc>
                <a:spcPct val="105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it-IT" altLang="it-IT" sz="3600"/>
              <a:t>	quindi:</a:t>
            </a:r>
          </a:p>
          <a:p>
            <a:pPr marL="287338" indent="-287338" algn="ctr">
              <a:lnSpc>
                <a:spcPct val="105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it-IT" altLang="it-IT" sz="3600"/>
              <a:t> </a:t>
            </a:r>
            <a:r>
              <a:rPr lang="it-IT" altLang="it-IT" sz="3600" b="1" i="1">
                <a:solidFill>
                  <a:srgbClr val="CC0000"/>
                </a:solidFill>
              </a:rPr>
              <a:t>Y</a:t>
            </a:r>
            <a:r>
              <a:rPr lang="it-IT" altLang="it-IT" sz="3600">
                <a:solidFill>
                  <a:srgbClr val="990033"/>
                </a:solidFill>
              </a:rPr>
              <a:t> </a:t>
            </a:r>
            <a:r>
              <a:rPr lang="it-IT" altLang="it-IT" sz="3600"/>
              <a:t>=</a:t>
            </a:r>
            <a:r>
              <a:rPr lang="it-IT" altLang="it-IT" sz="3600">
                <a:solidFill>
                  <a:srgbClr val="990033"/>
                </a:solidFill>
              </a:rPr>
              <a:t> </a:t>
            </a:r>
            <a:r>
              <a:rPr lang="it-IT" altLang="it-IT" sz="3600" b="1" i="1">
                <a:solidFill>
                  <a:srgbClr val="000099"/>
                </a:solidFill>
              </a:rPr>
              <a:t>C + I + G + NX</a:t>
            </a:r>
            <a:endParaRPr lang="it-IT" altLang="it-IT" sz="3600" b="1" i="1"/>
          </a:p>
          <a:p>
            <a:pPr marL="287338" indent="-287338">
              <a:lnSpc>
                <a:spcPct val="105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endParaRPr lang="it-IT" altLang="it-IT" sz="320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9BF5CCD-70E8-44DE-861F-21EB4D7D18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AB6C07D1-D290-4322-BD79-FE7443A1B7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0863" y="681038"/>
            <a:ext cx="7313612" cy="776287"/>
          </a:xfrm>
        </p:spPr>
        <p:txBody>
          <a:bodyPr/>
          <a:lstStyle/>
          <a:p>
            <a:r>
              <a:rPr lang="it-IT" altLang="it-IT" sz="2800"/>
              <a:t>Le componenti della spesa aggregata</a:t>
            </a:r>
            <a:br>
              <a:rPr lang="it-IT" altLang="it-IT" sz="2800"/>
            </a:br>
            <a:r>
              <a:rPr lang="it-IT" altLang="it-IT" sz="3200">
                <a:solidFill>
                  <a:srgbClr val="000099"/>
                </a:solidFill>
              </a:rPr>
              <a:t>Consumo (</a:t>
            </a:r>
            <a:r>
              <a:rPr lang="it-IT" altLang="it-IT" sz="3200" i="1">
                <a:solidFill>
                  <a:srgbClr val="000099"/>
                </a:solidFill>
                <a:latin typeface="Tahoma" panose="020B0604030504040204" pitchFamily="34" charset="0"/>
              </a:rPr>
              <a:t>C</a:t>
            </a:r>
            <a:r>
              <a:rPr lang="it-IT" altLang="it-IT" sz="2000" i="1">
                <a:solidFill>
                  <a:srgbClr val="000099"/>
                </a:solidFill>
                <a:latin typeface="Tahoma" panose="020B0604030504040204" pitchFamily="34" charset="0"/>
              </a:rPr>
              <a:t> </a:t>
            </a:r>
            <a:r>
              <a:rPr lang="it-IT" altLang="it-IT" sz="3200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23B4C956-5FC0-46BF-8837-9E8B70B14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" y="1689100"/>
            <a:ext cx="7878763" cy="39528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40000"/>
              </a:spcBef>
              <a:buSzPct val="110000"/>
              <a:buFont typeface="Wingdings" panose="05000000000000000000" pitchFamily="2" charset="2"/>
              <a:buNone/>
            </a:pPr>
            <a:r>
              <a:rPr lang="it-IT" altLang="it-IT" sz="2800" b="1">
                <a:solidFill>
                  <a:srgbClr val="000099"/>
                </a:solidFill>
                <a:latin typeface="Tahoma" panose="020B0604030504040204" pitchFamily="34" charset="0"/>
              </a:rPr>
              <a:t>Definizione</a:t>
            </a:r>
            <a:r>
              <a:rPr lang="it-IT" altLang="it-IT" sz="2800">
                <a:solidFill>
                  <a:srgbClr val="000099"/>
                </a:solidFill>
                <a:latin typeface="Tahoma" panose="020B0604030504040204" pitchFamily="34" charset="0"/>
              </a:rPr>
              <a:t>:  Il valore di tutti i beni e servizi acquistati dagli individui</a:t>
            </a:r>
            <a:r>
              <a:rPr lang="it-IT" altLang="it-IT" sz="2800">
                <a:solidFill>
                  <a:srgbClr val="003399"/>
                </a:solidFill>
                <a:latin typeface="Tahoma" panose="020B0604030504040204" pitchFamily="34" charset="0"/>
              </a:rPr>
              <a:t>.</a:t>
            </a:r>
            <a:r>
              <a:rPr lang="it-IT" altLang="it-IT" sz="2400">
                <a:latin typeface="Tahoma" panose="020B0604030504040204" pitchFamily="34" charset="0"/>
              </a:rPr>
              <a:t> </a:t>
            </a:r>
          </a:p>
          <a:p>
            <a:pPr algn="l">
              <a:spcBef>
                <a:spcPct val="40000"/>
              </a:spcBef>
              <a:buSzPct val="110000"/>
              <a:buFont typeface="Wingdings" panose="05000000000000000000" pitchFamily="2" charset="2"/>
              <a:buNone/>
            </a:pPr>
            <a:r>
              <a:rPr lang="it-IT" altLang="it-IT" sz="2400">
                <a:latin typeface="Tahoma" panose="020B0604030504040204" pitchFamily="34" charset="0"/>
              </a:rPr>
              <a:t>Comprende:</a:t>
            </a:r>
          </a:p>
          <a:p>
            <a:pPr algn="l">
              <a:spcBef>
                <a:spcPct val="40000"/>
              </a:spcBef>
              <a:buSzPct val="110000"/>
              <a:buFont typeface="Wingdings" panose="05000000000000000000" pitchFamily="2" charset="2"/>
              <a:buNone/>
            </a:pPr>
            <a:endParaRPr lang="it-IT" altLang="it-IT" sz="600">
              <a:latin typeface="Tahoma" panose="020B0604030504040204" pitchFamily="34" charset="0"/>
            </a:endParaRPr>
          </a:p>
          <a:p>
            <a:pPr lvl="1" algn="l">
              <a:buClr>
                <a:schemeClr val="hlink"/>
              </a:buClr>
              <a:buSzPct val="70000"/>
              <a:buFont typeface="Wingdings" panose="05000000000000000000" pitchFamily="2" charset="2"/>
              <a:buChar char="¢"/>
            </a:pPr>
            <a:r>
              <a:rPr lang="it-IT" altLang="it-IT" sz="2800">
                <a:latin typeface="Tahoma" panose="020B0604030504040204" pitchFamily="34" charset="0"/>
              </a:rPr>
              <a:t> Beni</a:t>
            </a:r>
            <a:r>
              <a:rPr lang="it-IT" altLang="it-IT" sz="2800" b="1" i="1">
                <a:latin typeface="Tahoma" panose="020B0604030504040204" pitchFamily="34" charset="0"/>
              </a:rPr>
              <a:t> </a:t>
            </a:r>
            <a:r>
              <a:rPr lang="it-IT" altLang="it-IT" sz="2800" b="1">
                <a:latin typeface="Tahoma" panose="020B0604030504040204" pitchFamily="34" charset="0"/>
              </a:rPr>
              <a:t>durevoli:</a:t>
            </a:r>
            <a:r>
              <a:rPr lang="it-IT" altLang="it-IT" sz="2800" b="1" i="1">
                <a:latin typeface="Tahoma" panose="020B0604030504040204" pitchFamily="34" charset="0"/>
              </a:rPr>
              <a:t> </a:t>
            </a:r>
            <a:r>
              <a:rPr lang="it-IT" altLang="it-IT" sz="2800">
                <a:latin typeface="Tahoma" panose="020B0604030504040204" pitchFamily="34" charset="0"/>
              </a:rPr>
              <a:t> </a:t>
            </a:r>
            <a:br>
              <a:rPr lang="it-IT" altLang="it-IT" sz="2800">
                <a:latin typeface="Tahoma" panose="020B0604030504040204" pitchFamily="34" charset="0"/>
              </a:rPr>
            </a:br>
            <a:r>
              <a:rPr lang="it-IT" altLang="it-IT" sz="2800">
                <a:latin typeface="Tahoma" panose="020B0604030504040204" pitchFamily="34" charset="0"/>
              </a:rPr>
              <a:t>Esempi:  automobili, case, elettrodomestici</a:t>
            </a:r>
          </a:p>
          <a:p>
            <a:pPr lvl="1" algn="l">
              <a:buClr>
                <a:schemeClr val="hlink"/>
              </a:buClr>
              <a:buSzPct val="70000"/>
              <a:buFont typeface="Wingdings" panose="05000000000000000000" pitchFamily="2" charset="2"/>
              <a:buChar char="¢"/>
            </a:pPr>
            <a:r>
              <a:rPr lang="it-IT" altLang="it-IT" sz="2800">
                <a:latin typeface="Tahoma" panose="020B0604030504040204" pitchFamily="34" charset="0"/>
              </a:rPr>
              <a:t> Beni</a:t>
            </a:r>
            <a:r>
              <a:rPr lang="it-IT" altLang="it-IT" sz="2800" b="1" i="1">
                <a:latin typeface="Tahoma" panose="020B0604030504040204" pitchFamily="34" charset="0"/>
              </a:rPr>
              <a:t> </a:t>
            </a:r>
            <a:r>
              <a:rPr lang="it-IT" altLang="it-IT" sz="2800" b="1">
                <a:latin typeface="Tahoma" panose="020B0604030504040204" pitchFamily="34" charset="0"/>
              </a:rPr>
              <a:t>non durevoli</a:t>
            </a:r>
            <a:r>
              <a:rPr lang="it-IT" altLang="it-IT" sz="2800">
                <a:latin typeface="Tahoma" panose="020B0604030504040204" pitchFamily="34" charset="0"/>
              </a:rPr>
              <a:t> </a:t>
            </a:r>
            <a:br>
              <a:rPr lang="it-IT" altLang="it-IT" sz="2800">
                <a:latin typeface="Tahoma" panose="020B0604030504040204" pitchFamily="34" charset="0"/>
              </a:rPr>
            </a:br>
            <a:r>
              <a:rPr lang="it-IT" altLang="it-IT" sz="2800">
                <a:latin typeface="Tahoma" panose="020B0604030504040204" pitchFamily="34" charset="0"/>
              </a:rPr>
              <a:t>Esempi:  cibo, vestiti</a:t>
            </a:r>
          </a:p>
          <a:p>
            <a:pPr lvl="1" algn="l">
              <a:buClr>
                <a:schemeClr val="hlink"/>
              </a:buClr>
              <a:buSzPct val="70000"/>
              <a:buFont typeface="Wingdings" panose="05000000000000000000" pitchFamily="2" charset="2"/>
              <a:buChar char="¢"/>
            </a:pPr>
            <a:r>
              <a:rPr lang="it-IT" altLang="it-IT" sz="2800" b="1">
                <a:latin typeface="Tahoma" panose="020B0604030504040204" pitchFamily="34" charset="0"/>
              </a:rPr>
              <a:t> Servizi</a:t>
            </a:r>
            <a:r>
              <a:rPr lang="it-IT" altLang="it-IT" sz="2800" b="1" i="1">
                <a:latin typeface="Tahoma" panose="020B0604030504040204" pitchFamily="34" charset="0"/>
              </a:rPr>
              <a:t> </a:t>
            </a:r>
            <a:r>
              <a:rPr lang="it-IT" altLang="it-IT" sz="2800">
                <a:latin typeface="Tahoma" panose="020B0604030504040204" pitchFamily="34" charset="0"/>
              </a:rPr>
              <a:t> lavori fatti per gli individui</a:t>
            </a:r>
            <a:endParaRPr lang="it-IT" altLang="it-IT" sz="360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0EDE3E0-FD29-40A2-9549-D68C7E3F6E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BEE517EF-7A58-4234-B5AE-C8BC761721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5463" y="644525"/>
            <a:ext cx="7313612" cy="776288"/>
          </a:xfrm>
        </p:spPr>
        <p:txBody>
          <a:bodyPr/>
          <a:lstStyle/>
          <a:p>
            <a:r>
              <a:rPr lang="it-IT" altLang="it-IT" sz="2800"/>
              <a:t>Le componenti della spesa aggregata</a:t>
            </a:r>
            <a:br>
              <a:rPr lang="it-IT" altLang="it-IT" sz="3200"/>
            </a:br>
            <a:r>
              <a:rPr lang="it-IT" altLang="it-IT" sz="3200">
                <a:solidFill>
                  <a:srgbClr val="000099"/>
                </a:solidFill>
              </a:rPr>
              <a:t>Investimenti (</a:t>
            </a:r>
            <a:r>
              <a:rPr lang="it-IT" altLang="it-IT" sz="3200" i="1">
                <a:solidFill>
                  <a:srgbClr val="000099"/>
                </a:solidFill>
                <a:latin typeface="Tahoma" panose="020B0604030504040204" pitchFamily="34" charset="0"/>
              </a:rPr>
              <a:t>I</a:t>
            </a:r>
            <a:r>
              <a:rPr lang="it-IT" altLang="it-IT" sz="3200">
                <a:solidFill>
                  <a:srgbClr val="000099"/>
                </a:solidFill>
                <a:latin typeface="Tahoma" panose="020B0604030504040204" pitchFamily="34" charset="0"/>
              </a:rPr>
              <a:t> </a:t>
            </a:r>
            <a:r>
              <a:rPr lang="it-IT" altLang="it-IT" sz="3200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137219" name="Text Box 3">
            <a:extLst>
              <a:ext uri="{FF2B5EF4-FFF2-40B4-BE49-F238E27FC236}">
                <a16:creationId xmlns:a16="http://schemas.microsoft.com/office/drawing/2014/main" id="{31D55300-25D5-4AEA-A5DA-04AA46C12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1490663"/>
            <a:ext cx="8304213" cy="41656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40000"/>
              </a:spcBef>
              <a:buSzPct val="110000"/>
              <a:buFont typeface="Wingdings" panose="05000000000000000000" pitchFamily="2" charset="2"/>
              <a:buNone/>
            </a:pPr>
            <a:r>
              <a:rPr lang="it-IT" altLang="it-IT" sz="3200">
                <a:solidFill>
                  <a:srgbClr val="000099"/>
                </a:solidFill>
                <a:latin typeface="Tahoma" panose="020B0604030504040204" pitchFamily="34" charset="0"/>
              </a:rPr>
              <a:t>Definizione:  Beni acquisiti per uso futuro.</a:t>
            </a:r>
          </a:p>
          <a:p>
            <a:pPr algn="l">
              <a:spcBef>
                <a:spcPct val="4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¢"/>
            </a:pPr>
            <a:r>
              <a:rPr lang="it-IT" altLang="it-IT" sz="2800">
                <a:latin typeface="Tahoma" panose="020B0604030504040204" pitchFamily="34" charset="0"/>
              </a:rPr>
              <a:t> Investimenti </a:t>
            </a:r>
            <a:r>
              <a:rPr lang="it-IT" altLang="it-IT" sz="2800" b="1">
                <a:latin typeface="Tahoma" panose="020B0604030504040204" pitchFamily="34" charset="0"/>
              </a:rPr>
              <a:t>fissi</a:t>
            </a:r>
            <a:r>
              <a:rPr lang="it-IT" altLang="it-IT" sz="2800">
                <a:latin typeface="Tahoma" panose="020B0604030504040204" pitchFamily="34" charset="0"/>
              </a:rPr>
              <a:t> delle imprese:</a:t>
            </a:r>
          </a:p>
          <a:p>
            <a:pPr algn="l">
              <a:spcBef>
                <a:spcPct val="4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it-IT" altLang="it-IT" sz="2800">
                <a:latin typeface="Tahoma" panose="020B0604030504040204" pitchFamily="34" charset="0"/>
              </a:rPr>
              <a:t>Esempi: Impianti e attrezzature</a:t>
            </a:r>
          </a:p>
          <a:p>
            <a:pPr algn="l">
              <a:spcBef>
                <a:spcPct val="4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¢"/>
            </a:pPr>
            <a:r>
              <a:rPr lang="it-IT" altLang="it-IT" sz="2800">
                <a:latin typeface="Tahoma" panose="020B0604030504040204" pitchFamily="34" charset="0"/>
              </a:rPr>
              <a:t> Investimenti</a:t>
            </a:r>
            <a:r>
              <a:rPr lang="it-IT" altLang="it-IT" sz="2800" b="1">
                <a:latin typeface="Tahoma" panose="020B0604030504040204" pitchFamily="34" charset="0"/>
              </a:rPr>
              <a:t> residenziali</a:t>
            </a:r>
          </a:p>
          <a:p>
            <a:pPr algn="l">
              <a:spcBef>
                <a:spcPct val="4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it-IT" altLang="it-IT" sz="2800">
                <a:latin typeface="Tahoma" panose="020B0604030504040204" pitchFamily="34" charset="0"/>
              </a:rPr>
              <a:t>Esempi: Immobili industriali o abitativi</a:t>
            </a:r>
          </a:p>
          <a:p>
            <a:pPr algn="l">
              <a:spcBef>
                <a:spcPct val="4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¢"/>
            </a:pPr>
            <a:r>
              <a:rPr lang="it-IT" altLang="it-IT" sz="2800">
                <a:latin typeface="Tahoma" panose="020B0604030504040204" pitchFamily="34" charset="0"/>
              </a:rPr>
              <a:t> Investimenti in </a:t>
            </a:r>
            <a:r>
              <a:rPr lang="it-IT" altLang="it-IT" sz="2800" b="1">
                <a:latin typeface="Tahoma" panose="020B0604030504040204" pitchFamily="34" charset="0"/>
              </a:rPr>
              <a:t>scorte</a:t>
            </a:r>
          </a:p>
          <a:p>
            <a:pPr algn="l">
              <a:spcBef>
                <a:spcPct val="4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it-IT" altLang="it-IT" sz="2800">
                <a:latin typeface="Tahoma" panose="020B0604030504040204" pitchFamily="34" charset="0"/>
              </a:rPr>
              <a:t>Esempio: Magazzino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3932681-65D4-4C05-9835-922D7E9710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139266" name="Rectangle 2">
            <a:extLst>
              <a:ext uri="{FF2B5EF4-FFF2-40B4-BE49-F238E27FC236}">
                <a16:creationId xmlns:a16="http://schemas.microsoft.com/office/drawing/2014/main" id="{D2ECB892-3847-46CB-89FE-15AC6D0043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3563" y="666750"/>
            <a:ext cx="7313612" cy="776288"/>
          </a:xfrm>
        </p:spPr>
        <p:txBody>
          <a:bodyPr/>
          <a:lstStyle/>
          <a:p>
            <a:r>
              <a:rPr lang="it-IT" altLang="it-IT" sz="2800"/>
              <a:t>Le componenti della spesa aggregata</a:t>
            </a:r>
            <a:br>
              <a:rPr lang="it-IT" altLang="it-IT" sz="3200"/>
            </a:br>
            <a:r>
              <a:rPr lang="it-IT" altLang="it-IT" sz="3200">
                <a:solidFill>
                  <a:srgbClr val="000099"/>
                </a:solidFill>
              </a:rPr>
              <a:t>La spesa pubblica (</a:t>
            </a:r>
            <a:r>
              <a:rPr lang="it-IT" altLang="it-IT" sz="3200" i="1">
                <a:solidFill>
                  <a:srgbClr val="000099"/>
                </a:solidFill>
                <a:latin typeface="Tahoma" panose="020B0604030504040204" pitchFamily="34" charset="0"/>
              </a:rPr>
              <a:t>G</a:t>
            </a:r>
            <a:r>
              <a:rPr lang="it-IT" altLang="it-IT" sz="2000" i="1">
                <a:solidFill>
                  <a:srgbClr val="000099"/>
                </a:solidFill>
                <a:latin typeface="Tahoma" panose="020B0604030504040204" pitchFamily="34" charset="0"/>
              </a:rPr>
              <a:t> </a:t>
            </a:r>
            <a:r>
              <a:rPr lang="it-IT" altLang="it-IT" sz="3200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139267" name="Text Box 3">
            <a:extLst>
              <a:ext uri="{FF2B5EF4-FFF2-40B4-BE49-F238E27FC236}">
                <a16:creationId xmlns:a16="http://schemas.microsoft.com/office/drawing/2014/main" id="{5B3D0112-9931-4576-9A62-69F6845BE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1754188"/>
            <a:ext cx="7342188" cy="41656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40000"/>
              </a:spcBef>
              <a:buSzPct val="110000"/>
              <a:buFont typeface="Wingdings" panose="05000000000000000000" pitchFamily="2" charset="2"/>
              <a:buNone/>
            </a:pPr>
            <a:r>
              <a:rPr lang="it-IT" altLang="it-IT" sz="3200">
                <a:solidFill>
                  <a:srgbClr val="000099"/>
                </a:solidFill>
                <a:latin typeface="Tahoma" panose="020B0604030504040204" pitchFamily="34" charset="0"/>
              </a:rPr>
              <a:t>Definizione:  Beni e servizi acquistati dalla pubblica amministrazione.</a:t>
            </a:r>
          </a:p>
          <a:p>
            <a:pPr algn="l">
              <a:spcBef>
                <a:spcPct val="4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¢"/>
            </a:pPr>
            <a:r>
              <a:rPr lang="it-IT" altLang="it-IT" sz="2800">
                <a:latin typeface="Tahoma" panose="020B0604030504040204" pitchFamily="34" charset="0"/>
              </a:rPr>
              <a:t> Esempi: Infrastrutture, dipendenti pubblici, spesa militare, polizia.</a:t>
            </a:r>
          </a:p>
          <a:p>
            <a:pPr algn="l">
              <a:spcBef>
                <a:spcPct val="4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¢"/>
            </a:pPr>
            <a:r>
              <a:rPr lang="it-IT" altLang="it-IT" sz="2800">
                <a:latin typeface="Tahoma" panose="020B0604030504040204" pitchFamily="34" charset="0"/>
              </a:rPr>
              <a:t> Esclude le spese per ridistribuzione e trasferimenti in quanto non rappresentano produzione di nuova ricchezza.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C7AAA3C-1888-4265-A593-DAB46FB3B7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0DEAEC0E-2046-46BD-A489-85C3EEFF80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8963" y="654050"/>
            <a:ext cx="7313612" cy="776288"/>
          </a:xfrm>
        </p:spPr>
        <p:txBody>
          <a:bodyPr/>
          <a:lstStyle/>
          <a:p>
            <a:r>
              <a:rPr lang="it-IT" altLang="it-IT" sz="2800"/>
              <a:t>Le componenti della spesa aggregata</a:t>
            </a:r>
            <a:br>
              <a:rPr lang="it-IT" altLang="it-IT" sz="3200"/>
            </a:br>
            <a:r>
              <a:rPr lang="it-IT" altLang="it-IT" sz="3200">
                <a:solidFill>
                  <a:srgbClr val="000099"/>
                </a:solidFill>
              </a:rPr>
              <a:t>Le esportazioni nette (</a:t>
            </a:r>
            <a:r>
              <a:rPr lang="it-IT" altLang="it-IT" sz="3200" i="1">
                <a:solidFill>
                  <a:srgbClr val="000099"/>
                </a:solidFill>
                <a:latin typeface="Tahoma" panose="020B0604030504040204" pitchFamily="34" charset="0"/>
              </a:rPr>
              <a:t>NX</a:t>
            </a:r>
            <a:r>
              <a:rPr lang="it-IT" altLang="it-IT" sz="1600" i="1">
                <a:solidFill>
                  <a:srgbClr val="000099"/>
                </a:solidFill>
                <a:latin typeface="Tahoma" panose="020B0604030504040204" pitchFamily="34" charset="0"/>
              </a:rPr>
              <a:t> </a:t>
            </a:r>
            <a:r>
              <a:rPr lang="it-IT" altLang="it-IT" sz="3200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141315" name="Text Box 3">
            <a:extLst>
              <a:ext uri="{FF2B5EF4-FFF2-40B4-BE49-F238E27FC236}">
                <a16:creationId xmlns:a16="http://schemas.microsoft.com/office/drawing/2014/main" id="{F833CFA5-FE39-445E-B2BA-C450BCCC1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8" y="1936750"/>
            <a:ext cx="7539037" cy="368141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it-IT" altLang="it-IT" sz="3200">
                <a:solidFill>
                  <a:srgbClr val="000099"/>
                </a:solidFill>
                <a:latin typeface="Tahoma" panose="020B0604030504040204" pitchFamily="34" charset="0"/>
              </a:rPr>
              <a:t>Definizione</a:t>
            </a:r>
            <a:r>
              <a:rPr lang="it-IT" altLang="it-IT" sz="3200">
                <a:latin typeface="Tahoma" panose="020B0604030504040204" pitchFamily="34" charset="0"/>
              </a:rPr>
              <a:t>:</a:t>
            </a:r>
            <a:r>
              <a:rPr lang="it-IT" altLang="it-IT"/>
              <a:t>  </a:t>
            </a:r>
            <a:r>
              <a:rPr lang="it-IT" altLang="it-IT" sz="2800">
                <a:latin typeface="Tahoma" panose="020B0604030504040204" pitchFamily="34" charset="0"/>
              </a:rPr>
              <a:t>Valore totale delle</a:t>
            </a:r>
          </a:p>
          <a:p>
            <a:pPr algn="l"/>
            <a:endParaRPr lang="it-IT" altLang="it-IT" sz="2400">
              <a:latin typeface="Tahoma" panose="020B0604030504040204" pitchFamily="34" charset="0"/>
            </a:endParaRPr>
          </a:p>
          <a:p>
            <a:r>
              <a:rPr lang="it-IT" altLang="it-IT" sz="2800">
                <a:latin typeface="Tahoma" panose="020B0604030504040204" pitchFamily="34" charset="0"/>
              </a:rPr>
              <a:t>esportazioni (</a:t>
            </a:r>
            <a:r>
              <a:rPr lang="it-IT" altLang="it-IT" sz="2800" b="1" i="1">
                <a:solidFill>
                  <a:srgbClr val="CC0000"/>
                </a:solidFill>
                <a:latin typeface="Tahoma" panose="020B0604030504040204" pitchFamily="34" charset="0"/>
              </a:rPr>
              <a:t>EX</a:t>
            </a:r>
            <a:r>
              <a:rPr lang="it-IT" altLang="it-IT" sz="1400" b="1" i="1">
                <a:solidFill>
                  <a:srgbClr val="CC0000"/>
                </a:solidFill>
                <a:latin typeface="Tahoma" panose="020B0604030504040204" pitchFamily="34" charset="0"/>
              </a:rPr>
              <a:t> </a:t>
            </a:r>
            <a:r>
              <a:rPr lang="it-IT" altLang="it-IT" sz="2800">
                <a:latin typeface="Tahoma" panose="020B0604030504040204" pitchFamily="34" charset="0"/>
              </a:rPr>
              <a:t>) </a:t>
            </a:r>
            <a:br>
              <a:rPr lang="it-IT" altLang="it-IT" sz="2800">
                <a:latin typeface="Tahoma" panose="020B0604030504040204" pitchFamily="34" charset="0"/>
              </a:rPr>
            </a:br>
            <a:endParaRPr lang="it-IT" altLang="it-IT" sz="2800">
              <a:latin typeface="Tahoma" panose="020B0604030504040204" pitchFamily="34" charset="0"/>
            </a:endParaRPr>
          </a:p>
          <a:p>
            <a:r>
              <a:rPr lang="it-IT" altLang="it-IT" sz="2400" b="1">
                <a:latin typeface="Tahoma" panose="020B0604030504040204" pitchFamily="34" charset="0"/>
              </a:rPr>
              <a:t>meno</a:t>
            </a:r>
            <a:r>
              <a:rPr lang="it-IT" altLang="it-IT" sz="2400">
                <a:latin typeface="Tahoma" panose="020B0604030504040204" pitchFamily="34" charset="0"/>
              </a:rPr>
              <a:t> </a:t>
            </a:r>
          </a:p>
          <a:p>
            <a:endParaRPr lang="it-IT" altLang="it-IT">
              <a:latin typeface="Tahoma" panose="020B0604030504040204" pitchFamily="34" charset="0"/>
            </a:endParaRPr>
          </a:p>
          <a:p>
            <a:r>
              <a:rPr lang="it-IT" altLang="it-IT" sz="2800">
                <a:latin typeface="Tahoma" panose="020B0604030504040204" pitchFamily="34" charset="0"/>
              </a:rPr>
              <a:t>valore totale delle importazioni (</a:t>
            </a:r>
            <a:r>
              <a:rPr lang="it-IT" altLang="it-IT" sz="2800" b="1" i="1">
                <a:solidFill>
                  <a:schemeClr val="hlink"/>
                </a:solidFill>
                <a:latin typeface="Tahoma" panose="020B0604030504040204" pitchFamily="34" charset="0"/>
              </a:rPr>
              <a:t>IM</a:t>
            </a:r>
            <a:r>
              <a:rPr lang="it-IT" altLang="it-IT" sz="1400" b="1" i="1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it-IT" altLang="it-IT" sz="2800">
                <a:latin typeface="Tahoma" panose="020B0604030504040204" pitchFamily="34" charset="0"/>
              </a:rPr>
              <a:t>)</a:t>
            </a:r>
          </a:p>
          <a:p>
            <a:endParaRPr lang="it-IT" altLang="it-IT" sz="2800">
              <a:latin typeface="Tahoma" panose="020B0604030504040204" pitchFamily="34" charset="0"/>
            </a:endParaRPr>
          </a:p>
          <a:p>
            <a:r>
              <a:rPr lang="it-IT" altLang="it-IT" sz="2800" b="1" i="1">
                <a:solidFill>
                  <a:srgbClr val="003399"/>
                </a:solidFill>
              </a:rPr>
              <a:t>NX = </a:t>
            </a:r>
            <a:r>
              <a:rPr lang="it-IT" altLang="it-IT" sz="2800" b="1" i="1">
                <a:solidFill>
                  <a:srgbClr val="CC0000"/>
                </a:solidFill>
              </a:rPr>
              <a:t>EX</a:t>
            </a:r>
            <a:r>
              <a:rPr lang="it-IT" altLang="it-IT" sz="2800" b="1" i="1">
                <a:solidFill>
                  <a:srgbClr val="003399"/>
                </a:solidFill>
              </a:rPr>
              <a:t> – </a:t>
            </a:r>
            <a:r>
              <a:rPr lang="it-IT" altLang="it-IT" sz="2800" b="1" i="1">
                <a:solidFill>
                  <a:schemeClr val="hlink"/>
                </a:solidFill>
              </a:rPr>
              <a:t>IM</a:t>
            </a:r>
            <a:endParaRPr lang="it-IT" altLang="it-IT" sz="240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026">
            <a:extLst>
              <a:ext uri="{FF2B5EF4-FFF2-40B4-BE49-F238E27FC236}">
                <a16:creationId xmlns:a16="http://schemas.microsoft.com/office/drawing/2014/main" id="{3F4DC3F1-0AC3-4593-A1C2-AE45841666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2925" y="611188"/>
            <a:ext cx="6781800" cy="814387"/>
          </a:xfrm>
        </p:spPr>
        <p:txBody>
          <a:bodyPr/>
          <a:lstStyle/>
          <a:p>
            <a:r>
              <a:rPr lang="it-IT" altLang="it-IT" sz="3000"/>
              <a:t>Il </a:t>
            </a:r>
            <a:r>
              <a:rPr lang="it-IT" altLang="it-IT" sz="2800"/>
              <a:t>percorso</a:t>
            </a:r>
            <a:r>
              <a:rPr lang="it-IT" altLang="it-IT" sz="3400"/>
              <a:t> </a:t>
            </a:r>
            <a:br>
              <a:rPr lang="it-IT" altLang="it-IT" sz="3400"/>
            </a:br>
            <a:r>
              <a:rPr lang="it-IT" altLang="it-IT" sz="3200"/>
              <a:t>Teoria e verifica empirica</a:t>
            </a:r>
          </a:p>
        </p:txBody>
      </p:sp>
      <p:sp>
        <p:nvSpPr>
          <p:cNvPr id="112643" name="Rectangle 1027">
            <a:extLst>
              <a:ext uri="{FF2B5EF4-FFF2-40B4-BE49-F238E27FC236}">
                <a16:creationId xmlns:a16="http://schemas.microsoft.com/office/drawing/2014/main" id="{C1B4D81F-1905-40BB-A5CA-34A95F9B5C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0875" y="1666875"/>
            <a:ext cx="7597775" cy="4111625"/>
          </a:xfrm>
        </p:spPr>
        <p:txBody>
          <a:bodyPr/>
          <a:lstStyle/>
          <a:p>
            <a:pPr marL="287338" indent="-287338">
              <a:spcBef>
                <a:spcPct val="50000"/>
              </a:spcBef>
              <a:buClr>
                <a:srgbClr val="005E5C"/>
              </a:buClr>
              <a:buFont typeface="Wingdings" panose="05000000000000000000" pitchFamily="2" charset="2"/>
              <a:buChar char="¢"/>
            </a:pPr>
            <a:r>
              <a:rPr lang="it-IT" altLang="it-IT" sz="2800"/>
              <a:t>Le teorie economiche hanno origine nell’osservazione della realtà.</a:t>
            </a:r>
          </a:p>
          <a:p>
            <a:pPr marL="287338" indent="-287338">
              <a:spcBef>
                <a:spcPct val="50000"/>
              </a:spcBef>
              <a:buClr>
                <a:srgbClr val="005E5C"/>
              </a:buClr>
              <a:buFont typeface="Wingdings" panose="05000000000000000000" pitchFamily="2" charset="2"/>
              <a:buChar char="¢"/>
            </a:pPr>
            <a:r>
              <a:rPr lang="it-IT" altLang="it-IT" sz="2800"/>
              <a:t>Vengono costruite sulla base della conoscenza del funzionamento dell’economia.</a:t>
            </a:r>
          </a:p>
          <a:p>
            <a:pPr marL="287338" indent="-287338">
              <a:spcBef>
                <a:spcPct val="50000"/>
              </a:spcBef>
              <a:buClr>
                <a:srgbClr val="005E5C"/>
              </a:buClr>
              <a:buFont typeface="Wingdings" panose="05000000000000000000" pitchFamily="2" charset="2"/>
              <a:buChar char="¢"/>
            </a:pPr>
            <a:r>
              <a:rPr lang="it-IT" altLang="it-IT" sz="2800"/>
              <a:t>Vengono testate utilizzando i dati disponibili: verifica empirica.</a:t>
            </a:r>
            <a:endParaRPr lang="it-IT" altLang="it-IT" sz="1700"/>
          </a:p>
          <a:p>
            <a:pPr marL="287338" indent="-287338">
              <a:spcBef>
                <a:spcPct val="50000"/>
              </a:spcBef>
              <a:buClr>
                <a:srgbClr val="CC0066"/>
              </a:buClr>
            </a:pPr>
            <a:endParaRPr lang="it-IT" altLang="it-IT" sz="200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CEC18AE7-F784-6055-95AD-7624B7409D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3">
            <a:extLst>
              <a:ext uri="{FF2B5EF4-FFF2-40B4-BE49-F238E27FC236}">
                <a16:creationId xmlns:a16="http://schemas.microsoft.com/office/drawing/2014/main" id="{192435F8-E106-4155-858E-8CF3E7E20F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A1561A38-DEA6-4E4C-83B7-5B358511D0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9913" y="269875"/>
            <a:ext cx="7313612" cy="612775"/>
          </a:xfrm>
        </p:spPr>
        <p:txBody>
          <a:bodyPr/>
          <a:lstStyle/>
          <a:p>
            <a:r>
              <a:rPr lang="it-IT" altLang="it-IT" sz="2800"/>
              <a:t>Fondi e flussi</a:t>
            </a:r>
          </a:p>
        </p:txBody>
      </p:sp>
      <p:sp>
        <p:nvSpPr>
          <p:cNvPr id="30725" name="Freeform 5">
            <a:extLst>
              <a:ext uri="{FF2B5EF4-FFF2-40B4-BE49-F238E27FC236}">
                <a16:creationId xmlns:a16="http://schemas.microsoft.com/office/drawing/2014/main" id="{C8140F45-BDBA-4DB2-8907-DE581852313D}"/>
              </a:ext>
            </a:extLst>
          </p:cNvPr>
          <p:cNvSpPr>
            <a:spLocks/>
          </p:cNvSpPr>
          <p:nvPr/>
        </p:nvSpPr>
        <p:spPr bwMode="auto">
          <a:xfrm>
            <a:off x="4445000" y="2701925"/>
            <a:ext cx="3878263" cy="1588"/>
          </a:xfrm>
          <a:custGeom>
            <a:avLst/>
            <a:gdLst>
              <a:gd name="T0" fmla="*/ 0 w 2443"/>
              <a:gd name="T1" fmla="*/ 2443 w 2443"/>
              <a:gd name="T2" fmla="*/ 0 w 244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2443">
                <a:moveTo>
                  <a:pt x="0" y="0"/>
                </a:moveTo>
                <a:lnTo>
                  <a:pt x="244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55" name="Freeform 35">
            <a:extLst>
              <a:ext uri="{FF2B5EF4-FFF2-40B4-BE49-F238E27FC236}">
                <a16:creationId xmlns:a16="http://schemas.microsoft.com/office/drawing/2014/main" id="{6576AE3C-A0A6-4042-9DA3-F249E3309B07}"/>
              </a:ext>
            </a:extLst>
          </p:cNvPr>
          <p:cNvSpPr>
            <a:spLocks/>
          </p:cNvSpPr>
          <p:nvPr/>
        </p:nvSpPr>
        <p:spPr bwMode="auto">
          <a:xfrm>
            <a:off x="4640263" y="2562225"/>
            <a:ext cx="26987" cy="26988"/>
          </a:xfrm>
          <a:custGeom>
            <a:avLst/>
            <a:gdLst>
              <a:gd name="T0" fmla="*/ 0 w 17"/>
              <a:gd name="T1" fmla="*/ 0 h 17"/>
              <a:gd name="T2" fmla="*/ 17 w 17"/>
              <a:gd name="T3" fmla="*/ 17 h 17"/>
              <a:gd name="T4" fmla="*/ 0 w 17"/>
              <a:gd name="T5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" h="17">
                <a:moveTo>
                  <a:pt x="0" y="0"/>
                </a:moveTo>
                <a:lnTo>
                  <a:pt x="17" y="17"/>
                </a:lnTo>
                <a:lnTo>
                  <a:pt x="0" y="0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30796" name="Picture 76">
            <a:extLst>
              <a:ext uri="{FF2B5EF4-FFF2-40B4-BE49-F238E27FC236}">
                <a16:creationId xmlns:a16="http://schemas.microsoft.com/office/drawing/2014/main" id="{C98BEA0F-29EC-4EBD-8943-9233C2495AE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8113" y="1604963"/>
            <a:ext cx="6164262" cy="3924300"/>
          </a:xfrm>
          <a:noFill/>
          <a:ln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323182A-9597-40B3-BD44-D9E6E41010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E9B23C49-4456-4DDE-8C73-04E1D4120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924800" cy="4191000"/>
          </a:xfrm>
        </p:spPr>
        <p:txBody>
          <a:bodyPr/>
          <a:lstStyle/>
          <a:p>
            <a:pPr marL="287338" indent="-287338"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it-IT" altLang="it-IT"/>
              <a:t>Le variabili economiche misurano quantità.</a:t>
            </a:r>
          </a:p>
          <a:p>
            <a:pPr marL="287338" indent="-287338">
              <a:spcBef>
                <a:spcPct val="70000"/>
              </a:spcBef>
            </a:pPr>
            <a:r>
              <a:rPr lang="it-IT" altLang="it-IT">
                <a:solidFill>
                  <a:srgbClr val="000099"/>
                </a:solidFill>
              </a:rPr>
              <a:t>Fondi</a:t>
            </a:r>
            <a:r>
              <a:rPr lang="it-IT" altLang="it-IT"/>
              <a:t>: misurano gli stock di una variabile in un certo periodo di tempo.</a:t>
            </a:r>
          </a:p>
          <a:p>
            <a:pPr marL="287338" indent="-287338">
              <a:spcBef>
                <a:spcPct val="70000"/>
              </a:spcBef>
            </a:pPr>
            <a:r>
              <a:rPr lang="it-IT" altLang="it-IT">
                <a:solidFill>
                  <a:srgbClr val="000099"/>
                </a:solidFill>
              </a:rPr>
              <a:t>Flussi</a:t>
            </a:r>
            <a:r>
              <a:rPr lang="it-IT" altLang="it-IT"/>
              <a:t>: misurano la variazione degli stock di una variabile da un periodo all’altro.</a:t>
            </a:r>
          </a:p>
        </p:txBody>
      </p:sp>
      <p:sp>
        <p:nvSpPr>
          <p:cNvPr id="160773" name="Rectangle 5">
            <a:extLst>
              <a:ext uri="{FF2B5EF4-FFF2-40B4-BE49-F238E27FC236}">
                <a16:creationId xmlns:a16="http://schemas.microsoft.com/office/drawing/2014/main" id="{2046A903-01AA-4119-9146-6A3EAFB1E8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7213" y="285750"/>
            <a:ext cx="7313612" cy="625475"/>
          </a:xfrm>
          <a:noFill/>
          <a:ln/>
        </p:spPr>
        <p:txBody>
          <a:bodyPr/>
          <a:lstStyle/>
          <a:p>
            <a:r>
              <a:rPr lang="it-IT" altLang="it-IT" sz="2800"/>
              <a:t>Fondi e flussi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C236FC3-1E30-4C5F-8EC0-B5698EBBD9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B2D3A097-F93D-49C3-BAB4-CE7E2B0F9A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2613" y="133350"/>
            <a:ext cx="7313612" cy="795338"/>
          </a:xfrm>
        </p:spPr>
        <p:txBody>
          <a:bodyPr/>
          <a:lstStyle/>
          <a:p>
            <a:r>
              <a:rPr lang="it-IT" altLang="it-IT" sz="2800"/>
              <a:t>Investimenti vs capitale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D0369C8-0B68-437C-A438-D70D9C5D98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38300"/>
            <a:ext cx="7924800" cy="3276600"/>
          </a:xfrm>
        </p:spPr>
        <p:txBody>
          <a:bodyPr/>
          <a:lstStyle/>
          <a:p>
            <a:pPr marL="287338" indent="-287338">
              <a:lnSpc>
                <a:spcPct val="90000"/>
              </a:lnSpc>
              <a:spcBef>
                <a:spcPct val="70000"/>
              </a:spcBef>
            </a:pPr>
            <a:r>
              <a:rPr lang="it-IT" altLang="it-IT"/>
              <a:t>Il </a:t>
            </a:r>
            <a:r>
              <a:rPr lang="it-IT" altLang="it-IT">
                <a:solidFill>
                  <a:srgbClr val="CC0000"/>
                </a:solidFill>
              </a:rPr>
              <a:t>capitale</a:t>
            </a:r>
            <a:r>
              <a:rPr lang="it-IT" altLang="it-IT"/>
              <a:t> è uno dei fattori di produzione. In ogni istante di tempo l’economia ha un certo </a:t>
            </a:r>
            <a:r>
              <a:rPr lang="it-IT" altLang="it-IT">
                <a:solidFill>
                  <a:srgbClr val="000099"/>
                </a:solidFill>
              </a:rPr>
              <a:t>stock</a:t>
            </a:r>
            <a:r>
              <a:rPr lang="it-IT" altLang="it-IT"/>
              <a:t> complessivo di capitale.  </a:t>
            </a:r>
          </a:p>
          <a:p>
            <a:pPr marL="287338" indent="-287338">
              <a:lnSpc>
                <a:spcPct val="90000"/>
              </a:lnSpc>
              <a:spcBef>
                <a:spcPct val="70000"/>
              </a:spcBef>
            </a:pPr>
            <a:r>
              <a:rPr lang="it-IT" altLang="it-IT">
                <a:solidFill>
                  <a:srgbClr val="CC0000"/>
                </a:solidFill>
              </a:rPr>
              <a:t>Investimento</a:t>
            </a:r>
            <a:r>
              <a:rPr lang="it-IT" altLang="it-IT"/>
              <a:t> è il </a:t>
            </a:r>
            <a:r>
              <a:rPr lang="it-IT" altLang="it-IT">
                <a:solidFill>
                  <a:srgbClr val="000099"/>
                </a:solidFill>
              </a:rPr>
              <a:t>flusso</a:t>
            </a:r>
            <a:r>
              <a:rPr lang="it-IT" altLang="it-IT"/>
              <a:t> di nuovo capitale che va ad aumentare (diminuire se negativo) lo stock.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2655857-E3E1-461E-9D71-115BA9665A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88077F1E-F1E5-4AAD-97D3-544AF90352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7363" y="1323975"/>
            <a:ext cx="8385175" cy="451485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>
              <a:buFont typeface="Wingdings" panose="05000000000000000000" pitchFamily="2" charset="2"/>
              <a:buNone/>
            </a:pPr>
            <a:r>
              <a:rPr lang="it-IT" altLang="it-IT">
                <a:solidFill>
                  <a:srgbClr val="000099"/>
                </a:solidFill>
              </a:rPr>
              <a:t>Il PIL misura il </a:t>
            </a:r>
            <a:r>
              <a:rPr lang="it-IT" altLang="it-IT" i="1">
                <a:solidFill>
                  <a:srgbClr val="000099"/>
                </a:solidFill>
              </a:rPr>
              <a:t>valore</a:t>
            </a:r>
            <a:r>
              <a:rPr lang="it-IT" altLang="it-IT">
                <a:solidFill>
                  <a:srgbClr val="000099"/>
                </a:solidFill>
              </a:rPr>
              <a:t> dei beni e servizi prodotti in un certo anno (aumenta lo stock di ricchezza).</a:t>
            </a:r>
          </a:p>
          <a:p>
            <a:pPr marL="287338" indent="-287338">
              <a:buFont typeface="Wingdings" panose="05000000000000000000" pitchFamily="2" charset="2"/>
              <a:buNone/>
            </a:pPr>
            <a:r>
              <a:rPr lang="it-IT" altLang="it-IT" sz="1300"/>
              <a:t>   </a:t>
            </a:r>
          </a:p>
          <a:p>
            <a:pPr marL="287338" indent="-287338"/>
            <a:r>
              <a:rPr lang="it-IT" altLang="it-IT"/>
              <a:t>Il PIL</a:t>
            </a:r>
            <a:r>
              <a:rPr lang="it-IT" altLang="it-IT" b="1"/>
              <a:t> </a:t>
            </a:r>
            <a:r>
              <a:rPr lang="it-IT" altLang="it-IT" b="1">
                <a:solidFill>
                  <a:srgbClr val="CC0000"/>
                </a:solidFill>
              </a:rPr>
              <a:t>nominale</a:t>
            </a:r>
            <a:r>
              <a:rPr lang="it-IT" altLang="it-IT"/>
              <a:t> misura questo valore a prezzi </a:t>
            </a:r>
            <a:r>
              <a:rPr lang="it-IT" altLang="it-IT" i="1">
                <a:solidFill>
                  <a:srgbClr val="CC0000"/>
                </a:solidFill>
              </a:rPr>
              <a:t>correnti</a:t>
            </a:r>
          </a:p>
          <a:p>
            <a:pPr marL="287338" indent="-287338"/>
            <a:r>
              <a:rPr lang="it-IT" altLang="it-IT"/>
              <a:t>Il PIL</a:t>
            </a:r>
            <a:r>
              <a:rPr lang="it-IT" altLang="it-IT" b="1"/>
              <a:t> </a:t>
            </a:r>
            <a:r>
              <a:rPr lang="it-IT" altLang="it-IT" b="1">
                <a:solidFill>
                  <a:schemeClr val="tx2"/>
                </a:solidFill>
              </a:rPr>
              <a:t>reale</a:t>
            </a:r>
            <a:r>
              <a:rPr lang="it-IT" altLang="it-IT" b="1"/>
              <a:t> </a:t>
            </a:r>
            <a:r>
              <a:rPr lang="it-IT" altLang="it-IT"/>
              <a:t>misura questo valore utilizzando come numerario di riferimento i prezzi di un </a:t>
            </a:r>
            <a:r>
              <a:rPr lang="it-IT" altLang="it-IT" i="1">
                <a:solidFill>
                  <a:schemeClr val="tx2"/>
                </a:solidFill>
              </a:rPr>
              <a:t>anno base</a:t>
            </a:r>
          </a:p>
        </p:txBody>
      </p:sp>
      <p:sp>
        <p:nvSpPr>
          <p:cNvPr id="133126" name="Rectangle 6">
            <a:extLst>
              <a:ext uri="{FF2B5EF4-FFF2-40B4-BE49-F238E27FC236}">
                <a16:creationId xmlns:a16="http://schemas.microsoft.com/office/drawing/2014/main" id="{A64D287C-6931-46CA-9844-407941FFF8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1813" y="131763"/>
            <a:ext cx="7313612" cy="869950"/>
          </a:xfrm>
          <a:noFill/>
          <a:ln/>
        </p:spPr>
        <p:txBody>
          <a:bodyPr/>
          <a:lstStyle/>
          <a:p>
            <a:r>
              <a:rPr lang="it-IT" altLang="it-IT" sz="2800"/>
              <a:t>PIL</a:t>
            </a:r>
            <a:r>
              <a:rPr lang="it-IT" altLang="it-IT" sz="2800" i="1"/>
              <a:t> </a:t>
            </a:r>
            <a:r>
              <a:rPr lang="it-IT" altLang="it-IT" sz="2800"/>
              <a:t>reale e nominale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19A1D22-A40F-4A9B-ABE1-AD407B1379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131074" name="Rectangle 2">
            <a:extLst>
              <a:ext uri="{FF2B5EF4-FFF2-40B4-BE49-F238E27FC236}">
                <a16:creationId xmlns:a16="http://schemas.microsoft.com/office/drawing/2014/main" id="{684B8621-C33E-455E-9F1B-1C76D7D043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7213" y="131763"/>
            <a:ext cx="7313612" cy="869950"/>
          </a:xfrm>
        </p:spPr>
        <p:txBody>
          <a:bodyPr/>
          <a:lstStyle/>
          <a:p>
            <a:r>
              <a:rPr lang="it-IT" altLang="it-IT" sz="2800"/>
              <a:t>PIL</a:t>
            </a:r>
            <a:r>
              <a:rPr lang="it-IT" altLang="it-IT" sz="2800" i="1"/>
              <a:t> </a:t>
            </a:r>
            <a:r>
              <a:rPr lang="it-IT" altLang="it-IT" sz="2800"/>
              <a:t>reale e nominale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C1290438-0E46-4245-8350-9875F94617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2275" y="1292225"/>
            <a:ext cx="8385175" cy="4005263"/>
          </a:xfrm>
        </p:spPr>
        <p:txBody>
          <a:bodyPr/>
          <a:lstStyle/>
          <a:p>
            <a:pPr marL="287338" indent="-287338">
              <a:lnSpc>
                <a:spcPct val="105000"/>
              </a:lnSpc>
              <a:spcBef>
                <a:spcPct val="50000"/>
              </a:spcBef>
              <a:buFont typeface="Wingdings" panose="05000000000000000000" pitchFamily="2" charset="2"/>
              <a:buChar char="¢"/>
            </a:pPr>
            <a:r>
              <a:rPr lang="it-IT" altLang="it-IT" sz="2800"/>
              <a:t>Il benessere viene correttamente misurato dal nuovo prodotto in termini </a:t>
            </a:r>
            <a:r>
              <a:rPr lang="it-IT" altLang="it-IT" sz="2800">
                <a:solidFill>
                  <a:srgbClr val="000099"/>
                </a:solidFill>
              </a:rPr>
              <a:t>reali</a:t>
            </a:r>
            <a:r>
              <a:rPr lang="it-IT" altLang="it-IT" sz="2800"/>
              <a:t> e non </a:t>
            </a:r>
            <a:r>
              <a:rPr lang="it-IT" altLang="it-IT" sz="2800">
                <a:solidFill>
                  <a:srgbClr val="000099"/>
                </a:solidFill>
              </a:rPr>
              <a:t>nominali.</a:t>
            </a:r>
          </a:p>
          <a:p>
            <a:pPr marL="287338" indent="-287338">
              <a:lnSpc>
                <a:spcPct val="105000"/>
              </a:lnSpc>
              <a:spcBef>
                <a:spcPct val="50000"/>
              </a:spcBef>
              <a:buFont typeface="Wingdings" panose="05000000000000000000" pitchFamily="2" charset="2"/>
              <a:buChar char="¢"/>
            </a:pPr>
            <a:r>
              <a:rPr lang="it-IT" altLang="it-IT" sz="2800"/>
              <a:t>Supponiamo che i prezzi di mele e arance raddoppino. </a:t>
            </a:r>
          </a:p>
          <a:p>
            <a:pPr marL="287338" indent="-287338">
              <a:lnSpc>
                <a:spcPct val="105000"/>
              </a:lnSpc>
              <a:spcBef>
                <a:spcPct val="50000"/>
              </a:spcBef>
              <a:buFont typeface="Wingdings" panose="05000000000000000000" pitchFamily="2" charset="2"/>
              <a:buChar char="¢"/>
            </a:pPr>
            <a:r>
              <a:rPr lang="it-IT" altLang="it-IT" sz="2800"/>
              <a:t>Di quanto aumenta il PIL nominale?</a:t>
            </a:r>
          </a:p>
          <a:p>
            <a:pPr marL="287338" indent="-287338">
              <a:lnSpc>
                <a:spcPct val="105000"/>
              </a:lnSpc>
              <a:spcBef>
                <a:spcPct val="50000"/>
              </a:spcBef>
              <a:buFont typeface="Wingdings" panose="05000000000000000000" pitchFamily="2" charset="2"/>
              <a:buChar char="¢"/>
            </a:pPr>
            <a:r>
              <a:rPr lang="it-IT" altLang="it-IT" sz="2800"/>
              <a:t>Di quanto aumenta il PIL reale? </a:t>
            </a:r>
            <a:endParaRPr lang="it-IT" altLang="it-IT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08DA3B8-5925-4866-8C56-CDC24806A9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1DC827EA-E29B-4A85-9E45-33B85CEC2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8800" y="328613"/>
            <a:ext cx="8534400" cy="504825"/>
          </a:xfrm>
        </p:spPr>
        <p:txBody>
          <a:bodyPr/>
          <a:lstStyle/>
          <a:p>
            <a:r>
              <a:rPr lang="it-IT" altLang="it-IT" sz="2400"/>
              <a:t>Il PIL reale</a:t>
            </a:r>
            <a:r>
              <a:rPr lang="it-IT" altLang="it-IT" sz="3200"/>
              <a:t> </a:t>
            </a:r>
            <a:r>
              <a:rPr lang="it-IT" altLang="it-IT" sz="2400"/>
              <a:t>tiene conto dell’inflazione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1C6B2887-84E5-4748-8F81-DA02605EE7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246188"/>
            <a:ext cx="7467600" cy="470217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it-IT" altLang="it-IT" sz="2400"/>
              <a:t>Le variazioni del PIL </a:t>
            </a:r>
            <a:r>
              <a:rPr lang="it-IT" altLang="it-IT" sz="2400">
                <a:solidFill>
                  <a:srgbClr val="CC0000"/>
                </a:solidFill>
              </a:rPr>
              <a:t>nominale</a:t>
            </a:r>
            <a:r>
              <a:rPr lang="it-IT" altLang="it-IT" sz="2400"/>
              <a:t> sono dovute a:</a:t>
            </a:r>
          </a:p>
          <a:p>
            <a:pPr marL="692150" lvl="1" indent="-290513">
              <a:buClr>
                <a:srgbClr val="005E5C"/>
              </a:buClr>
              <a:buFont typeface="Wingdings" panose="05000000000000000000" pitchFamily="2" charset="2"/>
              <a:buChar char="¢"/>
            </a:pPr>
            <a:r>
              <a:rPr lang="it-IT" altLang="it-IT" sz="2200"/>
              <a:t>variazione delle </a:t>
            </a:r>
            <a:r>
              <a:rPr lang="it-IT" altLang="it-IT" sz="2200">
                <a:solidFill>
                  <a:srgbClr val="000099"/>
                </a:solidFill>
              </a:rPr>
              <a:t>quantità</a:t>
            </a:r>
            <a:r>
              <a:rPr lang="it-IT" altLang="it-IT" sz="2200"/>
              <a:t> di beni e servizi</a:t>
            </a:r>
          </a:p>
          <a:p>
            <a:pPr marL="692150" lvl="1" indent="-290513">
              <a:buClr>
                <a:srgbClr val="005E5C"/>
              </a:buClr>
              <a:buFont typeface="Wingdings" panose="05000000000000000000" pitchFamily="2" charset="2"/>
              <a:buChar char="¢"/>
            </a:pPr>
            <a:r>
              <a:rPr lang="it-IT" altLang="it-IT" sz="2200"/>
              <a:t>variazione dei </a:t>
            </a:r>
            <a:r>
              <a:rPr lang="it-IT" altLang="it-IT" sz="2200">
                <a:solidFill>
                  <a:srgbClr val="000099"/>
                </a:solidFill>
              </a:rPr>
              <a:t>prezzi</a:t>
            </a:r>
          </a:p>
          <a:p>
            <a:pPr marL="0" indent="0"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it-IT" altLang="it-IT" sz="2400"/>
              <a:t>Isolando la variazione delle quantità ovvero neutralizzando la variazione dei prezzi otteniamo il PIL </a:t>
            </a:r>
            <a:r>
              <a:rPr lang="it-IT" altLang="it-IT" sz="2400">
                <a:solidFill>
                  <a:srgbClr val="CC0000"/>
                </a:solidFill>
              </a:rPr>
              <a:t>reale</a:t>
            </a:r>
            <a:r>
              <a:rPr lang="it-IT" altLang="it-IT" sz="2400"/>
              <a:t>.</a:t>
            </a:r>
            <a:endParaRPr lang="it-IT" altLang="it-IT" sz="2400">
              <a:solidFill>
                <a:srgbClr val="CC0000"/>
              </a:solidFill>
            </a:endParaRPr>
          </a:p>
          <a:p>
            <a:pPr marL="0" indent="0"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it-IT" altLang="it-IT" sz="2400"/>
              <a:t>Come? Il calcolo del PIL viene effettuato utilizzando i prezzi di un anno di riferimento. In questo modo i PIL in diversi anni è confrontabile.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3">
            <a:extLst>
              <a:ext uri="{FF2B5EF4-FFF2-40B4-BE49-F238E27FC236}">
                <a16:creationId xmlns:a16="http://schemas.microsoft.com/office/drawing/2014/main" id="{BD3BE388-2170-C157-AB27-8CF7ADC6EE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3C9BEE9A-8F0D-9F56-5FB5-72C4F0649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7213" y="365125"/>
            <a:ext cx="7313612" cy="574675"/>
          </a:xfrm>
        </p:spPr>
        <p:txBody>
          <a:bodyPr/>
          <a:lstStyle/>
          <a:p>
            <a:r>
              <a:rPr lang="it-IT" altLang="it-IT" sz="2800"/>
              <a:t>PIL reale a catena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2F43713F-7DEF-7B73-4F83-D90B02A99E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0263" y="1268413"/>
            <a:ext cx="7845425" cy="4249737"/>
          </a:xfrm>
        </p:spPr>
        <p:txBody>
          <a:bodyPr/>
          <a:lstStyle/>
          <a:p>
            <a:pPr marL="287338" indent="-287338">
              <a:buFont typeface="Wingdings" pitchFamily="2" charset="2"/>
              <a:buChar char="¢"/>
            </a:pPr>
            <a:r>
              <a:rPr lang="it-IT" altLang="it-IT" sz="2400"/>
              <a:t>I prezzi relativi cambiano nel tempo, per questo la base dovrebbe essere cambiata periodicamente.</a:t>
            </a:r>
          </a:p>
          <a:p>
            <a:pPr marL="287338" indent="-287338">
              <a:buFont typeface="Wingdings" pitchFamily="2" charset="2"/>
              <a:buChar char="¢"/>
            </a:pPr>
            <a:r>
              <a:rPr lang="it-IT" altLang="it-IT" sz="2400"/>
              <a:t>Per calcolare il PIL reale a catena la base è cambiata anno per anno (nel 1997 ai prezzi del 1996, nel 1998 ai prezzi del 1997). </a:t>
            </a:r>
          </a:p>
          <a:p>
            <a:pPr marL="287338" indent="-287338">
              <a:buFont typeface="Wingdings" pitchFamily="2" charset="2"/>
              <a:buChar char="¢"/>
            </a:pPr>
            <a:r>
              <a:rPr lang="it-IT" altLang="it-IT" sz="2400"/>
              <a:t>Per questo il metodo è più accurato.</a:t>
            </a:r>
          </a:p>
          <a:p>
            <a:pPr marL="287338" indent="-287338">
              <a:buFont typeface="Wingdings" pitchFamily="2" charset="2"/>
              <a:buChar char="¢"/>
            </a:pPr>
            <a:r>
              <a:rPr lang="it-IT" altLang="it-IT" sz="2400"/>
              <a:t>Le due misure sono altamente correlate</a:t>
            </a:r>
          </a:p>
          <a:p>
            <a:pPr marL="287338" indent="-287338">
              <a:buFont typeface="Wingdings" pitchFamily="2" charset="2"/>
              <a:buChar char="¢"/>
            </a:pPr>
            <a:r>
              <a:rPr lang="it-IT" altLang="it-IT" sz="2400"/>
              <a:t>Per questo il PIL reale viene calcolato a base fissa.</a:t>
            </a:r>
            <a:r>
              <a:rPr lang="en-US" altLang="it-IT" sz="2800"/>
              <a:t>  </a:t>
            </a:r>
            <a:endParaRPr lang="it-IT" altLang="it-IT"/>
          </a:p>
        </p:txBody>
      </p:sp>
      <p:sp>
        <p:nvSpPr>
          <p:cNvPr id="91140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1B13596-590F-1522-2464-0BEA1721A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3" y="5291138"/>
            <a:ext cx="433387" cy="288925"/>
          </a:xfrm>
          <a:prstGeom prst="actionButtonBackPrevious">
            <a:avLst/>
          </a:prstGeom>
          <a:solidFill>
            <a:srgbClr val="FF3300"/>
          </a:solidFill>
          <a:ln w="25400">
            <a:solidFill>
              <a:srgbClr val="C4A8A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charRg st="0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charRg st="0" end="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charRg st="96" end="2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charRg st="96" end="2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charRg st="226" end="2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1139">
                                            <p:txEl>
                                              <p:charRg st="226" end="2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charRg st="263" end="3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91139">
                                            <p:txEl>
                                              <p:charRg st="263" end="3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charRg st="302" end="3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91139">
                                            <p:txEl>
                                              <p:charRg st="302" end="3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755C05D-10BB-44F7-8DFD-E71F4F2933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831850"/>
          </a:xfrm>
        </p:spPr>
        <p:txBody>
          <a:bodyPr/>
          <a:lstStyle/>
          <a:p>
            <a:pPr eaLnBrk="1" hangingPunct="1"/>
            <a:r>
              <a:rPr lang="it-IT" altLang="it-IT" sz="2400" u="sng">
                <a:solidFill>
                  <a:srgbClr val="CC0000"/>
                </a:solidFill>
              </a:rPr>
              <a:t>PIL nominale e PIL reale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FB7C6FF-8757-4538-9717-6E4E5F8C6F2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025525"/>
            <a:ext cx="8291512" cy="4824413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FontTx/>
              <a:buNone/>
              <a:defRPr/>
            </a:pPr>
            <a:r>
              <a:rPr lang="it-IT" sz="2200" b="1" dirty="0"/>
              <a:t>PIL</a:t>
            </a:r>
            <a:r>
              <a:rPr lang="it-IT" sz="2200" dirty="0"/>
              <a:t> </a:t>
            </a:r>
            <a:r>
              <a:rPr lang="it-IT" sz="2200" b="1" dirty="0"/>
              <a:t>nominale</a:t>
            </a:r>
            <a:r>
              <a:rPr lang="it-IT" sz="2200" dirty="0"/>
              <a:t>: somma delle quantità dei beni finali «interni» valutate ai loro </a:t>
            </a:r>
            <a:r>
              <a:rPr lang="it-IT" sz="2200" b="1" dirty="0"/>
              <a:t>prezzi correnti;     </a:t>
            </a:r>
            <a:r>
              <a:rPr lang="it-IT" sz="2200" dirty="0"/>
              <a:t>es.:</a:t>
            </a:r>
            <a:endParaRPr lang="it-IT" sz="2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lnSpc>
                <a:spcPct val="120000"/>
              </a:lnSpc>
              <a:buFontTx/>
              <a:buNone/>
              <a:defRPr/>
            </a:pPr>
            <a:endParaRPr lang="it-IT" sz="2200" dirty="0"/>
          </a:p>
          <a:p>
            <a:pPr marL="0" indent="0" eaLnBrk="1" hangingPunct="1">
              <a:lnSpc>
                <a:spcPct val="120000"/>
              </a:lnSpc>
              <a:buFontTx/>
              <a:buNone/>
              <a:defRPr/>
            </a:pPr>
            <a:endParaRPr lang="it-IT" sz="2200" dirty="0"/>
          </a:p>
          <a:p>
            <a:pPr marL="0" indent="0" eaLnBrk="1" hangingPunct="1">
              <a:lnSpc>
                <a:spcPct val="120000"/>
              </a:lnSpc>
              <a:buFontTx/>
              <a:buNone/>
              <a:defRPr/>
            </a:pPr>
            <a:endParaRPr lang="it-IT" sz="2200" dirty="0"/>
          </a:p>
          <a:p>
            <a:pPr marL="0" indent="0" eaLnBrk="1" hangingPunct="1">
              <a:lnSpc>
                <a:spcPct val="120000"/>
              </a:lnSpc>
              <a:buFontTx/>
              <a:buNone/>
              <a:defRPr/>
            </a:pPr>
            <a:endParaRPr lang="it-IT" sz="2200" dirty="0"/>
          </a:p>
          <a:p>
            <a:pPr marL="0" indent="0" eaLnBrk="1" hangingPunct="1">
              <a:lnSpc>
                <a:spcPct val="120000"/>
              </a:lnSpc>
              <a:buFontTx/>
              <a:buNone/>
              <a:defRPr/>
            </a:pPr>
            <a:r>
              <a:rPr lang="it-IT" sz="2200" dirty="0"/>
              <a:t>La crescita del </a:t>
            </a:r>
            <a:r>
              <a:rPr lang="it-IT" sz="2200" b="1" dirty="0"/>
              <a:t>PIL nominale</a:t>
            </a:r>
            <a:r>
              <a:rPr lang="it-IT" sz="2200" dirty="0"/>
              <a:t> dipende da </a:t>
            </a:r>
            <a:r>
              <a:rPr lang="it-IT" sz="2200" b="1" dirty="0"/>
              <a:t>due</a:t>
            </a:r>
            <a:r>
              <a:rPr lang="it-IT" sz="2200" dirty="0"/>
              <a:t> fattori: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  <a:defRPr/>
            </a:pPr>
            <a:r>
              <a:rPr lang="it-IT" sz="2200" dirty="0"/>
              <a:t>- crescita delle </a:t>
            </a:r>
            <a:r>
              <a:rPr lang="it-IT" sz="2200" b="1" dirty="0"/>
              <a:t>quantità</a:t>
            </a:r>
            <a:r>
              <a:rPr lang="it-IT" sz="2200" dirty="0"/>
              <a:t> </a:t>
            </a:r>
            <a:r>
              <a:rPr lang="it-IT" sz="2200" b="1" dirty="0"/>
              <a:t>prodotte</a:t>
            </a:r>
            <a:r>
              <a:rPr lang="it-IT" sz="2200" dirty="0"/>
              <a:t> nel tempo</a:t>
            </a:r>
          </a:p>
          <a:p>
            <a:pPr eaLnBrk="1" hangingPunct="1">
              <a:lnSpc>
                <a:spcPct val="120000"/>
              </a:lnSpc>
              <a:buFontTx/>
              <a:buChar char="-"/>
              <a:defRPr/>
            </a:pPr>
            <a:r>
              <a:rPr lang="it-IT" sz="2200" dirty="0"/>
              <a:t>aumento dei </a:t>
            </a:r>
            <a:r>
              <a:rPr lang="it-IT" sz="2200" b="1" dirty="0"/>
              <a:t>prezzi</a:t>
            </a:r>
            <a:r>
              <a:rPr lang="it-IT" sz="2200" dirty="0"/>
              <a:t> dei beni nel tempo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  <a:defRPr/>
            </a:pPr>
            <a:r>
              <a:rPr lang="it-IT" sz="1400" dirty="0">
                <a:solidFill>
                  <a:srgbClr val="000000"/>
                </a:solidFill>
              </a:rPr>
              <a:t>(NOTA:  i settori produttivi e tipi di beni (</a:t>
            </a:r>
            <a:r>
              <a:rPr lang="it-IT" sz="1400" i="1" dirty="0">
                <a:solidFill>
                  <a:srgbClr val="000000"/>
                </a:solidFill>
              </a:rPr>
              <a:t>M</a:t>
            </a:r>
            <a:r>
              <a:rPr lang="it-IT" sz="1400" dirty="0">
                <a:solidFill>
                  <a:srgbClr val="000000"/>
                </a:solidFill>
              </a:rPr>
              <a:t>) sono comunque aggregati. Sono 44 nello standard SEC 2010 dal lato dell’offerta; ma sono in numero diverso per consumi e investimenti – cioè dal lato impieghi)</a:t>
            </a:r>
            <a:endParaRPr lang="it-IT" sz="1800" dirty="0"/>
          </a:p>
          <a:p>
            <a:pPr marL="0" indent="0" eaLnBrk="1" hangingPunct="1">
              <a:lnSpc>
                <a:spcPct val="120000"/>
              </a:lnSpc>
              <a:buFontTx/>
              <a:buNone/>
              <a:defRPr/>
            </a:pPr>
            <a:endParaRPr lang="it-IT" sz="1600" dirty="0"/>
          </a:p>
        </p:txBody>
      </p:sp>
      <p:graphicFrame>
        <p:nvGraphicFramePr>
          <p:cNvPr id="2" name="Oggetto 1">
            <a:extLst>
              <a:ext uri="{FF2B5EF4-FFF2-40B4-BE49-F238E27FC236}">
                <a16:creationId xmlns:a16="http://schemas.microsoft.com/office/drawing/2014/main" id="{5974CFDC-EF76-4FF9-B336-A6261F2A97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33513" y="2330450"/>
          <a:ext cx="5959475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76700" imgH="647700" progId="Equation.DSMT4">
                  <p:embed/>
                </p:oleObj>
              </mc:Choice>
              <mc:Fallback>
                <p:oleObj name="Equation" r:id="rId2" imgW="4076700" imgH="647700" progId="Equation.DSMT4">
                  <p:embed/>
                  <p:pic>
                    <p:nvPicPr>
                      <p:cNvPr id="2" name="Oggetto 1">
                        <a:extLst>
                          <a:ext uri="{FF2B5EF4-FFF2-40B4-BE49-F238E27FC236}">
                            <a16:creationId xmlns:a16="http://schemas.microsoft.com/office/drawing/2014/main" id="{5974CFDC-EF76-4FF9-B336-A6261F2A97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513" y="2330450"/>
                        <a:ext cx="5959475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887721D-A506-4B90-BDAD-E13A51A288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  <p:bldP spid="7" grpId="0" build="p" bldLvl="4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F8D88965-0644-4664-9E3E-13B009AA8B4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549275"/>
            <a:ext cx="8280400" cy="5616575"/>
          </a:xfrm>
        </p:spPr>
        <p:txBody>
          <a:bodyPr/>
          <a:lstStyle/>
          <a:p>
            <a:pPr marL="0" indent="0" algn="ctr" eaLnBrk="1" hangingPunct="1">
              <a:lnSpc>
                <a:spcPct val="110000"/>
              </a:lnSpc>
              <a:buFontTx/>
              <a:buNone/>
              <a:defRPr/>
            </a:pPr>
            <a:r>
              <a:rPr lang="it-IT" sz="2000" b="1" dirty="0"/>
              <a:t>PIL</a:t>
            </a:r>
            <a:r>
              <a:rPr lang="it-IT" sz="2000" dirty="0"/>
              <a:t> </a:t>
            </a:r>
            <a:r>
              <a:rPr lang="it-IT" sz="2000" b="1" u="sng" dirty="0"/>
              <a:t>reale</a:t>
            </a:r>
            <a:r>
              <a:rPr lang="it-IT" sz="2000" dirty="0"/>
              <a:t>: </a:t>
            </a:r>
          </a:p>
          <a:p>
            <a:pPr marL="0" indent="0" algn="ctr" eaLnBrk="1" hangingPunct="1">
              <a:lnSpc>
                <a:spcPct val="110000"/>
              </a:lnSpc>
              <a:buFontTx/>
              <a:buNone/>
              <a:defRPr/>
            </a:pPr>
            <a:endParaRPr lang="it-IT" sz="2000" dirty="0"/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r>
              <a:rPr lang="it-IT" sz="2000" dirty="0"/>
              <a:t>somma delle quantità di beni finali valutate a </a:t>
            </a:r>
            <a:r>
              <a:rPr lang="it-IT" sz="2000" b="1" dirty="0"/>
              <a:t>prezzi costanti</a:t>
            </a:r>
          </a:p>
          <a:p>
            <a:pPr marL="0" indent="0" algn="just" eaLnBrk="1" hangingPunct="1">
              <a:lnSpc>
                <a:spcPct val="110000"/>
              </a:lnSpc>
              <a:buFontTx/>
              <a:buNone/>
              <a:defRPr/>
            </a:pPr>
            <a:endParaRPr lang="it-IT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eaLnBrk="1" hangingPunct="1">
              <a:lnSpc>
                <a:spcPct val="110000"/>
              </a:lnSpc>
              <a:buFontTx/>
              <a:buNone/>
              <a:defRPr/>
            </a:pPr>
            <a:endParaRPr lang="it-IT" sz="2000" dirty="0"/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endParaRPr lang="it-IT" sz="2000" dirty="0"/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endParaRPr lang="it-IT" sz="2000" dirty="0"/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endParaRPr lang="it-IT" sz="2000" dirty="0"/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r>
              <a:rPr lang="it-IT" sz="2000" dirty="0"/>
              <a:t>Il PIL reale permette di misurare la produzione e le sue variazioni nel tempo, </a:t>
            </a:r>
            <a:r>
              <a:rPr lang="it-IT" sz="2000" b="1" dirty="0"/>
              <a:t>escludendo l’effetto di prezzi crescenti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endParaRPr lang="it-IT" sz="2000" dirty="0"/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r>
              <a:rPr lang="it-IT" sz="1600" dirty="0">
                <a:solidFill>
                  <a:srgbClr val="000000"/>
                </a:solidFill>
              </a:rPr>
              <a:t>(NOTA:  i settori produttivi e tipi di beni (</a:t>
            </a:r>
            <a:r>
              <a:rPr lang="it-IT" sz="1600" i="1" dirty="0">
                <a:solidFill>
                  <a:srgbClr val="000000"/>
                </a:solidFill>
              </a:rPr>
              <a:t>M</a:t>
            </a:r>
            <a:r>
              <a:rPr lang="it-IT" sz="1600" dirty="0">
                <a:solidFill>
                  <a:srgbClr val="000000"/>
                </a:solidFill>
              </a:rPr>
              <a:t>) sono comunque aggregati. Sono 44 nello standard SEC 2010 dal lato dell’offerta; ma sono in numero diverso per consumi e investimenti – cioè dal lato impieghi)</a:t>
            </a:r>
            <a:endParaRPr lang="it-IT" sz="2000" dirty="0"/>
          </a:p>
        </p:txBody>
      </p:sp>
      <p:graphicFrame>
        <p:nvGraphicFramePr>
          <p:cNvPr id="27652" name="Object 1024">
            <a:extLst>
              <a:ext uri="{FF2B5EF4-FFF2-40B4-BE49-F238E27FC236}">
                <a16:creationId xmlns:a16="http://schemas.microsoft.com/office/drawing/2014/main" id="{F469CE76-D5B0-4BC0-A8C0-CB355F638F72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547813" y="2133600"/>
          <a:ext cx="648017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4851400" imgH="647700" progId="Equation.3">
                  <p:embed/>
                </p:oleObj>
              </mc:Choice>
              <mc:Fallback>
                <p:oleObj name="Equazione" r:id="rId3" imgW="4851400" imgH="647700" progId="Equation.3">
                  <p:embed/>
                  <p:pic>
                    <p:nvPicPr>
                      <p:cNvPr id="27652" name="Object 1024">
                        <a:extLst>
                          <a:ext uri="{FF2B5EF4-FFF2-40B4-BE49-F238E27FC236}">
                            <a16:creationId xmlns:a16="http://schemas.microsoft.com/office/drawing/2014/main" id="{F469CE76-D5B0-4BC0-A8C0-CB355F638F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133600"/>
                        <a:ext cx="6480175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5C6ECB4D-52ED-48FD-9A60-E9A28E2914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FCEB0D60-812A-4B2A-AFA1-8A1868C89C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642350" cy="5832475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r>
              <a:rPr lang="it-IT" altLang="it-IT" sz="2200" dirty="0"/>
              <a:t>In Italia la misura del PIL reale (ISTAT) è il: 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endParaRPr lang="it-IT" altLang="it-IT" sz="1200" dirty="0"/>
          </a:p>
          <a:p>
            <a:pPr marL="0" indent="0" algn="ctr" eaLnBrk="1" hangingPunct="1">
              <a:lnSpc>
                <a:spcPct val="110000"/>
              </a:lnSpc>
              <a:buFontTx/>
              <a:buNone/>
              <a:defRPr/>
            </a:pPr>
            <a:r>
              <a:rPr lang="it-IT" altLang="it-IT" sz="2200" b="1" dirty="0"/>
              <a:t>PIL reale a prezzi costanti (es. del 2010)</a:t>
            </a:r>
            <a:br>
              <a:rPr lang="it-IT" altLang="it-IT" sz="2200" b="1" i="1" dirty="0"/>
            </a:br>
            <a:endParaRPr lang="it-IT" altLang="it-IT" sz="1200" b="1" i="1" dirty="0"/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r>
              <a:rPr lang="it-IT" altLang="it-IT" sz="2200" dirty="0"/>
              <a:t>I prezzi del 2010 vengono usati come riferimento.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endParaRPr lang="it-IT" altLang="it-IT" sz="1200" dirty="0">
              <a:sym typeface="Symbol" pitchFamily="18" charset="2"/>
            </a:endParaRPr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r>
              <a:rPr lang="it-IT" altLang="it-IT" sz="2200" b="1" dirty="0">
                <a:sym typeface="Symbol" pitchFamily="18" charset="2"/>
              </a:rPr>
              <a:t>           </a:t>
            </a:r>
            <a:r>
              <a:rPr lang="it-IT" altLang="it-IT" sz="2200" dirty="0">
                <a:sym typeface="Symbol" pitchFamily="18" charset="2"/>
              </a:rPr>
              <a:t>PIL reale 2010   =   PIL nominale 2010</a:t>
            </a:r>
            <a:endParaRPr lang="it-IT" altLang="it-IT" sz="2200" b="1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it-IT" altLang="it-IT" sz="1200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it-IT" altLang="it-IT" sz="2000" dirty="0"/>
              <a:t>(l‘ISTAT aggiorna periodicamente l’anno base)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endParaRPr lang="it-IT" altLang="it-IT" sz="11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it-IT" altLang="it-IT" sz="1400" dirty="0"/>
              <a:t>(NOTA: recentemente è stato aggiornato il metodo di calcolo del PIL …)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it-IT" altLang="it-IT" sz="1100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it-IT" altLang="it-IT" sz="2000" dirty="0"/>
              <a:t> … si dovrebbe usare il PIL a </a:t>
            </a:r>
            <a:r>
              <a:rPr lang="it-IT" altLang="it-IT" sz="2000" b="1" dirty="0"/>
              <a:t>valori concatenati: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it-IT" altLang="it-IT" sz="1200" b="1" dirty="0"/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it-IT" altLang="it-IT" sz="1800" dirty="0"/>
              <a:t>Nel tempo i prezzi relativi cambiano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it-IT" altLang="it-IT" sz="1800" dirty="0"/>
              <a:t>Quindi l’anno base dovrebbe essere aggiornato costantemente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it-IT" altLang="it-IT" sz="1800" dirty="0"/>
              <a:t>Il PIL a valori concatenati effettua quest’aggiornamento ogni anno, quindi è più accurato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it-IT" altLang="it-IT" sz="1800" dirty="0"/>
              <a:t>Ma le due misure – PIL a valori concatenati e a prezzi costanti – sono fortemente correlate – quindi useremo la seconda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it-IT" altLang="it-IT" sz="2200" dirty="0"/>
          </a:p>
        </p:txBody>
      </p:sp>
      <p:sp>
        <p:nvSpPr>
          <p:cNvPr id="28676" name="Freccia a destra 1">
            <a:extLst>
              <a:ext uri="{FF2B5EF4-FFF2-40B4-BE49-F238E27FC236}">
                <a16:creationId xmlns:a16="http://schemas.microsoft.com/office/drawing/2014/main" id="{BF4093EA-121A-487D-8A57-9CAF8CFB0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2333625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 b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F7A33E0C-B2E5-4E60-ACF6-F741693546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EB8A22C-E5BD-44B3-8199-095C0FFD02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126978" name="Rectangle 2">
            <a:extLst>
              <a:ext uri="{FF2B5EF4-FFF2-40B4-BE49-F238E27FC236}">
                <a16:creationId xmlns:a16="http://schemas.microsoft.com/office/drawing/2014/main" id="{774C8581-697C-40CC-91FF-D25940BAF1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1813" y="352425"/>
            <a:ext cx="7313612" cy="587375"/>
          </a:xfrm>
        </p:spPr>
        <p:txBody>
          <a:bodyPr/>
          <a:lstStyle/>
          <a:p>
            <a:r>
              <a:rPr lang="it-IT" altLang="it-IT" sz="2800"/>
              <a:t>I dati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92EAEB02-F513-4D40-84B2-A860AED5A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4838" y="1208088"/>
            <a:ext cx="7767637" cy="4491037"/>
          </a:xfrm>
        </p:spPr>
        <p:txBody>
          <a:bodyPr/>
          <a:lstStyle/>
          <a:p>
            <a:pPr marL="287338" indent="-287338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it-IT" altLang="it-IT" sz="2400">
                <a:solidFill>
                  <a:srgbClr val="003399"/>
                </a:solidFill>
              </a:rPr>
              <a:t>I dati sull’economia italiana sono raccolti da:</a:t>
            </a:r>
          </a:p>
          <a:p>
            <a:pPr marL="287338" indent="-287338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it-IT" altLang="it-IT" sz="2400"/>
              <a:t>Istituto italiano di statistica: ISTAT</a:t>
            </a:r>
          </a:p>
          <a:p>
            <a:pPr marL="287338" indent="-287338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it-IT" altLang="it-IT" sz="2400"/>
              <a:t>Banca d’Italia: Bankitalia</a:t>
            </a:r>
          </a:p>
          <a:p>
            <a:pPr marL="287338" indent="-287338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it-IT" altLang="it-IT" sz="2400"/>
              <a:t>Eurostat</a:t>
            </a:r>
          </a:p>
          <a:p>
            <a:pPr marL="287338" indent="-287338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it-IT" altLang="it-IT" sz="2400"/>
              <a:t>Commissione Europea</a:t>
            </a:r>
          </a:p>
          <a:p>
            <a:pPr marL="287338" indent="-287338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it-IT" altLang="it-IT" sz="2400"/>
              <a:t>Banca Centrale Europea: BCE</a:t>
            </a:r>
          </a:p>
          <a:p>
            <a:pPr marL="287338" indent="-287338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it-IT" altLang="it-IT" sz="2400"/>
              <a:t>OCSE </a:t>
            </a:r>
          </a:p>
          <a:p>
            <a:pPr marL="287338" indent="-287338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it-IT" altLang="it-IT" sz="2400"/>
              <a:t>Organizzazione delle Nazioni Unite: ONU</a:t>
            </a:r>
          </a:p>
          <a:p>
            <a:pPr marL="287338" indent="-287338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it-IT" altLang="it-IT" sz="2400"/>
              <a:t>Fondo Monetario Internazionale: FMI</a:t>
            </a:r>
          </a:p>
          <a:p>
            <a:pPr marL="287338" indent="-287338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it-IT" altLang="it-IT" sz="2400"/>
              <a:t>Banca Mondiale (World Bank): WB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charRg st="87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26979">
                                            <p:txEl>
                                              <p:charRg st="87" end="1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charRg st="115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26979">
                                            <p:txEl>
                                              <p:charRg st="115" end="1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charRg st="124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26979">
                                            <p:txEl>
                                              <p:charRg st="124" end="1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charRg st="144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26979">
                                            <p:txEl>
                                              <p:charRg st="144" end="1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charRg st="172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26979">
                                            <p:txEl>
                                              <p:charRg st="172" end="1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charRg st="178" end="2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26979">
                                            <p:txEl>
                                              <p:charRg st="178" end="2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charRg st="218" end="2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26979">
                                            <p:txEl>
                                              <p:charRg st="218" end="2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charRg st="254" end="2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26979">
                                            <p:txEl>
                                              <p:charRg st="254" end="2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>
            <a:extLst>
              <a:ext uri="{FF2B5EF4-FFF2-40B4-BE49-F238E27FC236}">
                <a16:creationId xmlns:a16="http://schemas.microsoft.com/office/drawing/2014/main" id="{ABF7DFB7-C57A-4961-9B39-D680EF7031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pPr eaLnBrk="1" hangingPunct="1"/>
            <a:r>
              <a:rPr lang="it-IT" altLang="it-IT" sz="2400" b="0">
                <a:solidFill>
                  <a:schemeClr val="tx1"/>
                </a:solidFill>
              </a:rPr>
              <a:t>Alcune definizioni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9D16331E-AA2D-49C1-BF51-2AAB123B1C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5450" y="1371600"/>
            <a:ext cx="8718550" cy="48656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altLang="it-IT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€</a:t>
            </a:r>
            <a:r>
              <a:rPr lang="it-IT" altLang="it-IT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it-IT" altLang="it-IT" sz="22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altLang="it-IT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dirty="0"/>
              <a:t>	=	 PIL nominale al tempo </a:t>
            </a:r>
            <a:r>
              <a:rPr lang="it-IT" altLang="it-IT" sz="1800" i="1" dirty="0"/>
              <a:t>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altLang="it-IT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it-IT" altLang="it-IT" sz="22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altLang="it-IT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dirty="0"/>
              <a:t>	=	 PIL reale al tempo </a:t>
            </a:r>
            <a:r>
              <a:rPr lang="it-IT" altLang="it-IT" sz="1800" i="1" dirty="0"/>
              <a:t>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it-IT" altLang="it-IT" sz="1800" dirty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altLang="it-IT" sz="1800" dirty="0"/>
              <a:t>Crescita economica nel periodo </a:t>
            </a:r>
            <a:r>
              <a:rPr lang="it-IT" altLang="it-IT" sz="1800" i="1" dirty="0"/>
              <a:t>t =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altLang="it-IT" sz="1800" dirty="0"/>
              <a:t>tasso di crescita del PIL reale al tempo </a:t>
            </a:r>
            <a:r>
              <a:rPr lang="it-IT" altLang="it-IT" sz="1800" i="1" dirty="0"/>
              <a:t>t</a:t>
            </a:r>
            <a:r>
              <a:rPr lang="it-IT" altLang="it-IT" sz="1800" dirty="0"/>
              <a:t>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it-IT" altLang="it-IT" sz="1800" u="sng" dirty="0">
              <a:solidFill>
                <a:srgbClr val="CC00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it-IT" altLang="it-IT" sz="1800" u="sng" dirty="0">
              <a:solidFill>
                <a:srgbClr val="CC00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altLang="it-IT" sz="1800" u="sng" dirty="0">
                <a:solidFill>
                  <a:srgbClr val="CC0000"/>
                </a:solidFill>
              </a:rPr>
              <a:t>Tasso di Crescita del PIL </a:t>
            </a:r>
            <a:r>
              <a:rPr lang="it-IT" altLang="it-IT" sz="1800" i="1" u="sng" dirty="0">
                <a:solidFill>
                  <a:srgbClr val="CC0000"/>
                </a:solidFill>
              </a:rPr>
              <a:t>reale</a:t>
            </a:r>
            <a:r>
              <a:rPr lang="it-IT" altLang="it-IT" sz="1800" dirty="0"/>
              <a:t>: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it-IT" altLang="it-IT" sz="1800" baseline="-25000" dirty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it-IT" altLang="it-IT" sz="1800" b="1" dirty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it-IT" altLang="it-IT" sz="1800" b="1" dirty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altLang="it-IT" sz="1800" dirty="0"/>
              <a:t>Tramite il tasso di crescita del PIL possiamo definire il  </a:t>
            </a:r>
            <a:r>
              <a:rPr lang="it-IT" altLang="it-IT" sz="1800" b="1" u="sng" dirty="0">
                <a:solidFill>
                  <a:srgbClr val="CC0000"/>
                </a:solidFill>
              </a:rPr>
              <a:t>Ciclo economico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it-IT" altLang="it-IT" sz="1800" b="1" dirty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altLang="it-IT" sz="1800" b="1" dirty="0"/>
              <a:t>Espansione</a:t>
            </a:r>
            <a:r>
              <a:rPr lang="it-IT" altLang="it-IT" sz="1800" dirty="0"/>
              <a:t>: periodo di crescita  </a:t>
            </a:r>
            <a:r>
              <a:rPr lang="it-IT" altLang="it-IT" sz="1800" b="1" dirty="0"/>
              <a:t>positiva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altLang="it-IT" sz="1800" b="1" dirty="0"/>
              <a:t>Recessione</a:t>
            </a:r>
            <a:r>
              <a:rPr lang="it-IT" altLang="it-IT" sz="1800" dirty="0"/>
              <a:t>: periodo di crescita  </a:t>
            </a:r>
            <a:r>
              <a:rPr lang="it-IT" altLang="it-IT" sz="1800" b="1" dirty="0"/>
              <a:t>negativa</a:t>
            </a:r>
            <a:r>
              <a:rPr lang="it-IT" altLang="it-IT" sz="1800" dirty="0"/>
              <a:t> (almeno due trimestri					       consecutivi)</a:t>
            </a:r>
          </a:p>
        </p:txBody>
      </p:sp>
      <p:graphicFrame>
        <p:nvGraphicFramePr>
          <p:cNvPr id="30725" name="Object 1024">
            <a:extLst>
              <a:ext uri="{FF2B5EF4-FFF2-40B4-BE49-F238E27FC236}">
                <a16:creationId xmlns:a16="http://schemas.microsoft.com/office/drawing/2014/main" id="{0B7DB123-C4BE-4BA9-BF8E-7FC8756595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08500" y="3414713"/>
          <a:ext cx="11430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09336" imgH="431613" progId="Equation.DSMT4">
                  <p:embed/>
                </p:oleObj>
              </mc:Choice>
              <mc:Fallback>
                <p:oleObj name="Equation" r:id="rId3" imgW="609336" imgH="431613" progId="Equation.DSMT4">
                  <p:embed/>
                  <p:pic>
                    <p:nvPicPr>
                      <p:cNvPr id="30725" name="Object 1024">
                        <a:extLst>
                          <a:ext uri="{FF2B5EF4-FFF2-40B4-BE49-F238E27FC236}">
                            <a16:creationId xmlns:a16="http://schemas.microsoft.com/office/drawing/2014/main" id="{0B7DB123-C4BE-4BA9-BF8E-7FC8756595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414713"/>
                        <a:ext cx="11430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C54192B3-E4BC-47EF-A9EC-C27771486E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contenuto 2">
            <a:extLst>
              <a:ext uri="{FF2B5EF4-FFF2-40B4-BE49-F238E27FC236}">
                <a16:creationId xmlns:a16="http://schemas.microsoft.com/office/drawing/2014/main" id="{085720DA-B373-4B6F-B479-EC514C6FD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07291"/>
            <a:ext cx="8229600" cy="765175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PIL nominale 2018:  	€ 1.756,9   mld</a:t>
            </a:r>
          </a:p>
          <a:p>
            <a:pPr>
              <a:buFontTx/>
              <a:buNone/>
            </a:pPr>
            <a:r>
              <a:rPr lang="it-IT" alt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PIL reale 2018:	   1.614,87  (mld di €, ma a prezzi 2010 – anno base OCSE). </a:t>
            </a:r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C1AA7979-D36D-4F7D-88E7-D3336A30F5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3569160"/>
              </p:ext>
            </p:extLst>
          </p:nvPr>
        </p:nvGraphicFramePr>
        <p:xfrm>
          <a:off x="395536" y="260648"/>
          <a:ext cx="8280920" cy="5046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DDE61343-265E-4090-B2B4-D36DE18BE4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asellaDiTesto 1">
            <a:extLst>
              <a:ext uri="{FF2B5EF4-FFF2-40B4-BE49-F238E27FC236}">
                <a16:creationId xmlns:a16="http://schemas.microsoft.com/office/drawing/2014/main" id="{FEE5FAAB-DDB4-4009-AD6E-BAF941708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60350"/>
            <a:ext cx="80645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800" b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Crescita e ciclo in Italia negli ultimi trenta anni: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it-IT" altLang="it-IT" sz="1800" b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La recessione degli anni 2008 – 2009 è stata la peggiore dal dopoguerra …</a:t>
            </a:r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D9D5D45B-C220-4565-8323-EF182BE8F9ED}"/>
              </a:ext>
            </a:extLst>
          </p:cNvPr>
          <p:cNvGraphicFramePr>
            <a:graphicFrameLocks/>
          </p:cNvGraphicFramePr>
          <p:nvPr/>
        </p:nvGraphicFramePr>
        <p:xfrm>
          <a:off x="421301" y="1184573"/>
          <a:ext cx="8301397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FDB79FAB-9FA5-48D5-97A1-36B9B08170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>
            <a:extLst>
              <a:ext uri="{FF2B5EF4-FFF2-40B4-BE49-F238E27FC236}">
                <a16:creationId xmlns:a16="http://schemas.microsoft.com/office/drawing/2014/main" id="{6AA9D39E-94DE-4DF7-B157-25A81F971B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731837"/>
          </a:xfrm>
        </p:spPr>
        <p:txBody>
          <a:bodyPr/>
          <a:lstStyle/>
          <a:p>
            <a:pPr eaLnBrk="1" hangingPunct="1"/>
            <a:r>
              <a:rPr lang="it-IT" altLang="it-IT" sz="2600" u="sng">
                <a:solidFill>
                  <a:srgbClr val="CC0000"/>
                </a:solidFill>
              </a:rPr>
              <a:t>Il tasso di inflazione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F8EB799-DE62-4D1B-8C4D-3ECC0E6C4A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686800" cy="45259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it-IT" sz="1800" b="1" dirty="0"/>
              <a:t>Inflazione:</a:t>
            </a:r>
            <a:r>
              <a:rPr lang="it-IT" sz="1800" dirty="0"/>
              <a:t>    aumento sostenuto del livello dei prezzi</a:t>
            </a:r>
          </a:p>
          <a:p>
            <a:pPr marL="0" indent="0" eaLnBrk="1" hangingPunct="1">
              <a:buFontTx/>
              <a:buNone/>
              <a:defRPr/>
            </a:pPr>
            <a:endParaRPr lang="it-IT" sz="1800" dirty="0"/>
          </a:p>
          <a:p>
            <a:pPr marL="0" indent="0" eaLnBrk="1" hangingPunct="1">
              <a:buFontTx/>
              <a:buNone/>
              <a:defRPr/>
            </a:pPr>
            <a:r>
              <a:rPr lang="it-IT" sz="1800" b="1" dirty="0"/>
              <a:t>Tasso di inflazione:</a:t>
            </a:r>
            <a:r>
              <a:rPr lang="it-IT" sz="1800" dirty="0"/>
              <a:t>   tasso a cui il livello dei prezzi aumenta nel tempo</a:t>
            </a:r>
          </a:p>
          <a:p>
            <a:pPr marL="0" indent="0" eaLnBrk="1" hangingPunct="1">
              <a:buFontTx/>
              <a:buNone/>
              <a:defRPr/>
            </a:pPr>
            <a:endParaRPr lang="it-IT" sz="1800" dirty="0"/>
          </a:p>
          <a:p>
            <a:pPr marL="0" indent="0" eaLnBrk="1" hangingPunct="1">
              <a:buFontTx/>
              <a:buNone/>
              <a:defRPr/>
            </a:pPr>
            <a:r>
              <a:rPr lang="it-IT" sz="1800" b="1" dirty="0"/>
              <a:t>Deflazione:</a:t>
            </a:r>
            <a:r>
              <a:rPr lang="it-IT" sz="1800" dirty="0"/>
              <a:t>    riduzione marcata del livello dei prezzi</a:t>
            </a:r>
          </a:p>
          <a:p>
            <a:pPr marL="0" indent="0" eaLnBrk="1" hangingPunct="1">
              <a:buFontTx/>
              <a:buNone/>
              <a:defRPr/>
            </a:pPr>
            <a:endParaRPr lang="it-IT" sz="1800" dirty="0"/>
          </a:p>
          <a:p>
            <a:pPr marL="0" indent="0" eaLnBrk="1" hangingPunct="1">
              <a:buFontTx/>
              <a:buNone/>
              <a:defRPr/>
            </a:pPr>
            <a:endParaRPr lang="it-IT" sz="1800" dirty="0"/>
          </a:p>
          <a:p>
            <a:pPr algn="ctr" eaLnBrk="1" hangingPunct="1">
              <a:buFontTx/>
              <a:buNone/>
              <a:defRPr/>
            </a:pPr>
            <a:r>
              <a:rPr lang="it-IT" sz="1800" dirty="0"/>
              <a:t>Il </a:t>
            </a:r>
            <a:r>
              <a:rPr lang="it-IT" sz="1800" b="1" u="sng" dirty="0"/>
              <a:t>livello dei prezzi</a:t>
            </a:r>
            <a:r>
              <a:rPr lang="it-IT" sz="1800" dirty="0"/>
              <a:t> – due misure:</a:t>
            </a:r>
          </a:p>
          <a:p>
            <a:pPr eaLnBrk="1" hangingPunct="1">
              <a:buFontTx/>
              <a:buNone/>
              <a:defRPr/>
            </a:pPr>
            <a:r>
              <a:rPr lang="it-IT" sz="1800" dirty="0"/>
              <a:t>	</a:t>
            </a:r>
          </a:p>
          <a:p>
            <a:pPr eaLnBrk="1" hangingPunct="1">
              <a:buFontTx/>
              <a:buNone/>
              <a:defRPr/>
            </a:pPr>
            <a:endParaRPr lang="it-IT" sz="1000" dirty="0"/>
          </a:p>
          <a:p>
            <a:pPr eaLnBrk="1" hangingPunct="1">
              <a:buFontTx/>
              <a:buNone/>
              <a:defRPr/>
            </a:pPr>
            <a:r>
              <a:rPr lang="it-IT" sz="1800" dirty="0"/>
              <a:t>	1. </a:t>
            </a:r>
            <a:r>
              <a:rPr lang="it-IT" sz="1800" b="1" dirty="0">
                <a:solidFill>
                  <a:srgbClr val="003399"/>
                </a:solidFill>
              </a:rPr>
              <a:t>deflatore del PIL</a:t>
            </a:r>
          </a:p>
          <a:p>
            <a:pPr eaLnBrk="1" hangingPunct="1">
              <a:buFontTx/>
              <a:buNone/>
              <a:defRPr/>
            </a:pPr>
            <a:endParaRPr lang="it-IT" sz="1800" dirty="0"/>
          </a:p>
          <a:p>
            <a:pPr eaLnBrk="1" hangingPunct="1">
              <a:buFontTx/>
              <a:buNone/>
              <a:defRPr/>
            </a:pPr>
            <a:r>
              <a:rPr lang="it-IT" sz="1800" b="1" i="1" dirty="0"/>
              <a:t>	</a:t>
            </a:r>
            <a:r>
              <a:rPr lang="it-IT" sz="1800" dirty="0"/>
              <a:t>2.</a:t>
            </a:r>
            <a:r>
              <a:rPr lang="it-IT" sz="1800" b="1" i="1" dirty="0"/>
              <a:t> </a:t>
            </a:r>
            <a:r>
              <a:rPr lang="it-IT" sz="1800" b="1" dirty="0">
                <a:solidFill>
                  <a:srgbClr val="003399"/>
                </a:solidFill>
              </a:rPr>
              <a:t>indice dei prezzi al consumo</a:t>
            </a:r>
          </a:p>
          <a:p>
            <a:pPr marL="0" indent="0" eaLnBrk="1" hangingPunct="1">
              <a:buFontTx/>
              <a:buNone/>
              <a:defRPr/>
            </a:pPr>
            <a:endParaRPr lang="it-IT" sz="1800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36466EC7-6478-467C-B8AA-440EE0F610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0FE0FC0-BD98-4463-9639-D23D226C2B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162818" name="Rectangle 2">
            <a:extLst>
              <a:ext uri="{FF2B5EF4-FFF2-40B4-BE49-F238E27FC236}">
                <a16:creationId xmlns:a16="http://schemas.microsoft.com/office/drawing/2014/main" id="{1152BECA-ECDA-43DA-86CB-5C930BF0DB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5300" y="523875"/>
            <a:ext cx="7313613" cy="895350"/>
          </a:xfrm>
        </p:spPr>
        <p:txBody>
          <a:bodyPr/>
          <a:lstStyle/>
          <a:p>
            <a:r>
              <a:rPr lang="it-IT" altLang="it-IT" sz="2400">
                <a:latin typeface="Tahoma" panose="020B0604030504040204" pitchFamily="34" charset="0"/>
              </a:rPr>
              <a:t>Dai valori nominali a quelli reali</a:t>
            </a:r>
            <a:r>
              <a:rPr lang="it-IT" altLang="it-IT" sz="2400">
                <a:latin typeface="Century Gothic" panose="020B0502020202020204" pitchFamily="34" charset="0"/>
              </a:rPr>
              <a:t> </a:t>
            </a:r>
            <a:br>
              <a:rPr lang="it-IT" altLang="it-IT" sz="2400">
                <a:latin typeface="Century Gothic" panose="020B0502020202020204" pitchFamily="34" charset="0"/>
              </a:rPr>
            </a:br>
            <a:r>
              <a:rPr lang="it-IT" altLang="it-IT" sz="3200"/>
              <a:t>Inflazione</a:t>
            </a:r>
          </a:p>
        </p:txBody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E23300F2-046A-47F1-949D-99D5DE077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1684338"/>
            <a:ext cx="7783512" cy="3778250"/>
          </a:xfrm>
        </p:spPr>
        <p:txBody>
          <a:bodyPr/>
          <a:lstStyle/>
          <a:p>
            <a:pPr marL="287338" indent="-287338"/>
            <a:r>
              <a:rPr lang="it-IT" altLang="it-IT"/>
              <a:t>Il </a:t>
            </a:r>
            <a:r>
              <a:rPr lang="it-IT" altLang="it-IT">
                <a:solidFill>
                  <a:srgbClr val="CC0000"/>
                </a:solidFill>
              </a:rPr>
              <a:t>tasso di inflazione</a:t>
            </a:r>
            <a:r>
              <a:rPr lang="it-IT" altLang="it-IT"/>
              <a:t>:</a:t>
            </a:r>
          </a:p>
          <a:p>
            <a:pPr marL="287338" indent="-287338">
              <a:buFont typeface="Wingdings" panose="05000000000000000000" pitchFamily="2" charset="2"/>
              <a:buNone/>
            </a:pPr>
            <a:r>
              <a:rPr lang="it-IT" altLang="it-IT"/>
              <a:t> è la </a:t>
            </a:r>
            <a:r>
              <a:rPr lang="it-IT" altLang="it-IT">
                <a:solidFill>
                  <a:srgbClr val="CC0000"/>
                </a:solidFill>
              </a:rPr>
              <a:t>variazione percentuale</a:t>
            </a:r>
            <a:r>
              <a:rPr lang="it-IT" altLang="it-IT"/>
              <a:t> del livello </a:t>
            </a:r>
            <a:r>
              <a:rPr lang="it-IT" altLang="it-IT" i="1"/>
              <a:t>generalizzato</a:t>
            </a:r>
            <a:r>
              <a:rPr lang="it-IT" altLang="it-IT"/>
              <a:t> dei prezzi.</a:t>
            </a:r>
          </a:p>
          <a:p>
            <a:pPr marL="287338" indent="-287338">
              <a:buFont typeface="Wingdings" panose="05000000000000000000" pitchFamily="2" charset="2"/>
              <a:buNone/>
            </a:pPr>
            <a:endParaRPr lang="it-IT" altLang="it-IT"/>
          </a:p>
          <a:p>
            <a:pPr marL="287338" indent="-287338">
              <a:buFont typeface="Wingdings" panose="05000000000000000000" pitchFamily="2" charset="2"/>
              <a:buNone/>
            </a:pPr>
            <a:r>
              <a:rPr lang="it-IT" altLang="it-IT"/>
              <a:t>Ovvero è una variazione media dei prezzi dei diversi beni e servizi in un certo periodo di tempo.</a:t>
            </a:r>
          </a:p>
        </p:txBody>
      </p:sp>
    </p:spTree>
    <p:extLst>
      <p:ext uri="{BB962C8B-B14F-4D97-AF65-F5344CB8AC3E}">
        <p14:creationId xmlns:p14="http://schemas.microsoft.com/office/powerpoint/2010/main" val="40771594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8162D9F-33CD-423B-A65B-F2F18855E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6563" y="444500"/>
            <a:ext cx="8528050" cy="5576888"/>
          </a:xfrm>
        </p:spPr>
        <p:txBody>
          <a:bodyPr/>
          <a:lstStyle/>
          <a:p>
            <a:pPr marL="93663" indent="-93663"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2200" b="1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Deflatore del PIL</a:t>
            </a:r>
          </a:p>
          <a:p>
            <a:pPr marL="93663" indent="-93663" eaLnBrk="1" hangingPunct="1">
              <a:lnSpc>
                <a:spcPct val="80000"/>
              </a:lnSpc>
              <a:buFontTx/>
              <a:buNone/>
              <a:defRPr/>
            </a:pPr>
            <a:endParaRPr lang="it-IT" sz="1800" b="1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3663" indent="-93663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Il deflatore del PIL ( </a:t>
            </a:r>
            <a:r>
              <a:rPr lang="it-IT" sz="2000" i="1" kern="1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2000" i="1" kern="1200" baseline="-25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sz="2000" kern="1200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permette di calcolare il </a:t>
            </a:r>
            <a:r>
              <a:rPr lang="it-IT" sz="2000" b="1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prezzo medio </a:t>
            </a:r>
            <a:r>
              <a:rPr lang="it-IT" sz="2000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dei </a:t>
            </a:r>
            <a:r>
              <a:rPr lang="it-IT" sz="2000" b="1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beni finali prodotti</a:t>
            </a:r>
            <a:r>
              <a:rPr lang="it-IT" sz="2000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in un economia</a:t>
            </a:r>
          </a:p>
          <a:p>
            <a:pPr marL="93663" indent="-93663" eaLnBrk="1" hangingPunct="1">
              <a:lnSpc>
                <a:spcPct val="80000"/>
              </a:lnSpc>
              <a:buFontTx/>
              <a:buNone/>
              <a:defRPr/>
            </a:pPr>
            <a:endParaRPr lang="it-IT" sz="20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3663" indent="-93663" eaLnBrk="1" hangingPunct="1">
              <a:lnSpc>
                <a:spcPct val="80000"/>
              </a:lnSpc>
              <a:buFontTx/>
              <a:buNone/>
              <a:defRPr/>
            </a:pPr>
            <a:endParaRPr lang="it-IT" sz="20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3663" indent="-93663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ovvero:  </a:t>
            </a:r>
          </a:p>
          <a:p>
            <a:pPr marL="93663" indent="-93663" eaLnBrk="1" hangingPunct="1">
              <a:lnSpc>
                <a:spcPct val="80000"/>
              </a:lnSpc>
              <a:buFontTx/>
              <a:buNone/>
              <a:defRPr/>
            </a:pPr>
            <a:endParaRPr lang="it-IT" sz="20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3663" indent="-93663" eaLnBrk="1" hangingPunct="1">
              <a:lnSpc>
                <a:spcPct val="80000"/>
              </a:lnSpc>
              <a:buFontTx/>
              <a:buNone/>
              <a:defRPr/>
            </a:pPr>
            <a:endParaRPr lang="it-IT" sz="10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3663" indent="-93663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Il deflatore del PIL è un </a:t>
            </a:r>
            <a:r>
              <a:rPr lang="it-IT" sz="2000" b="1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numero indice   </a:t>
            </a:r>
            <a:r>
              <a:rPr lang="it-IT" sz="2000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1600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tipo </a:t>
            </a:r>
            <a:r>
              <a:rPr lang="it-IT" sz="1600" kern="1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Paasche</a:t>
            </a:r>
            <a:r>
              <a:rPr lang="it-IT" sz="1600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ma attenzione… il basket dei beni può cambiare nel corso del tempo</a:t>
            </a:r>
            <a:r>
              <a:rPr lang="it-IT" sz="2000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it-IT" sz="2000" b="1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it-IT" sz="2000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il suo livello è scelto arbitrariamente</a:t>
            </a:r>
          </a:p>
          <a:p>
            <a:pPr marL="93663" indent="-93663" eaLnBrk="1" hangingPunct="1">
              <a:lnSpc>
                <a:spcPct val="80000"/>
              </a:lnSpc>
              <a:buFontTx/>
              <a:buNone/>
              <a:defRPr/>
            </a:pPr>
            <a:endParaRPr lang="it-IT" sz="20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3663" indent="-93663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Es.   deflatore PIL Italiano (base 2010):         </a:t>
            </a:r>
            <a:r>
              <a:rPr lang="it-IT" sz="2000" i="1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2000" kern="1200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it-IT" sz="2000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i="1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  </a:t>
            </a:r>
            <a:r>
              <a:rPr lang="it-IT" sz="2000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108,8;	</a:t>
            </a:r>
            <a:r>
              <a:rPr lang="it-IT" sz="2000" i="1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it-IT" sz="2000" kern="1200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it-IT" sz="2000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i="1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  </a:t>
            </a:r>
            <a:r>
              <a:rPr lang="it-IT" sz="2000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107,9;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20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Il tasso di </a:t>
            </a:r>
            <a:r>
              <a:rPr lang="it-IT" sz="2000" b="1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variazione</a:t>
            </a:r>
            <a:r>
              <a:rPr lang="it-IT" sz="2000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del deflatore del PIL rappresenta il </a:t>
            </a:r>
            <a:r>
              <a:rPr lang="it-IT" sz="2000" b="1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tasso di inflazione</a:t>
            </a:r>
            <a:endParaRPr lang="it-IT" sz="20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20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NOTA: tasso d’inflazione = tasso di variazione di €</a:t>
            </a:r>
            <a:r>
              <a:rPr lang="it-IT" sz="2000" i="1" kern="1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t-IT" sz="2000" kern="1200" baseline="-25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sz="2000" kern="1200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tasso di variazione di </a:t>
            </a:r>
            <a:r>
              <a:rPr lang="it-IT" sz="2000" i="1" kern="1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t-IT" sz="2000" kern="1200" baseline="-25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it-IT" sz="20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3663" indent="-93663" eaLnBrk="1" hangingPunct="1">
              <a:lnSpc>
                <a:spcPct val="80000"/>
              </a:lnSpc>
              <a:buFontTx/>
              <a:buNone/>
              <a:defRPr/>
            </a:pP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marL="93663" indent="-93663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Cioè: 						            (= 0,85% nel 2018)</a:t>
            </a:r>
          </a:p>
        </p:txBody>
      </p:sp>
      <p:graphicFrame>
        <p:nvGraphicFramePr>
          <p:cNvPr id="33796" name="Oggetto 6">
            <a:extLst>
              <a:ext uri="{FF2B5EF4-FFF2-40B4-BE49-F238E27FC236}">
                <a16:creationId xmlns:a16="http://schemas.microsoft.com/office/drawing/2014/main" id="{7745D2A7-853B-4768-AD63-E81E06F34E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9775" y="1901825"/>
          <a:ext cx="30194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89100" imgH="469900" progId="Equation.3">
                  <p:embed/>
                </p:oleObj>
              </mc:Choice>
              <mc:Fallback>
                <p:oleObj name="Equation" r:id="rId2" imgW="1689100" imgH="469900" progId="Equation.3">
                  <p:embed/>
                  <p:pic>
                    <p:nvPicPr>
                      <p:cNvPr id="33796" name="Oggetto 6">
                        <a:extLst>
                          <a:ext uri="{FF2B5EF4-FFF2-40B4-BE49-F238E27FC236}">
                            <a16:creationId xmlns:a16="http://schemas.microsoft.com/office/drawing/2014/main" id="{7745D2A7-853B-4768-AD63-E81E06F34E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" y="1901825"/>
                        <a:ext cx="30194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ggetto 7">
            <a:extLst>
              <a:ext uri="{FF2B5EF4-FFF2-40B4-BE49-F238E27FC236}">
                <a16:creationId xmlns:a16="http://schemas.microsoft.com/office/drawing/2014/main" id="{6DE18747-B78F-49A4-976A-248553BED3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22988" y="2141538"/>
          <a:ext cx="1906587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66800" imgH="228600" progId="Equation.3">
                  <p:embed/>
                </p:oleObj>
              </mc:Choice>
              <mc:Fallback>
                <p:oleObj name="Equation" r:id="rId4" imgW="1066800" imgH="228600" progId="Equation.3">
                  <p:embed/>
                  <p:pic>
                    <p:nvPicPr>
                      <p:cNvPr id="33797" name="Oggetto 7">
                        <a:extLst>
                          <a:ext uri="{FF2B5EF4-FFF2-40B4-BE49-F238E27FC236}">
                            <a16:creationId xmlns:a16="http://schemas.microsoft.com/office/drawing/2014/main" id="{6DE18747-B78F-49A4-976A-248553BED3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2988" y="2141538"/>
                        <a:ext cx="1906587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ggetto 8">
            <a:extLst>
              <a:ext uri="{FF2B5EF4-FFF2-40B4-BE49-F238E27FC236}">
                <a16:creationId xmlns:a16="http://schemas.microsoft.com/office/drawing/2014/main" id="{F966D707-AAB6-4E61-9257-C8EEA5BE3E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812763"/>
              </p:ext>
            </p:extLst>
          </p:nvPr>
        </p:nvGraphicFramePr>
        <p:xfrm>
          <a:off x="1804988" y="5391229"/>
          <a:ext cx="43053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743200" imgH="469900" progId="Equation.3">
                  <p:embed/>
                </p:oleObj>
              </mc:Choice>
              <mc:Fallback>
                <p:oleObj name="Equation" r:id="rId6" imgW="2743200" imgH="469900" progId="Equation.3">
                  <p:embed/>
                  <p:pic>
                    <p:nvPicPr>
                      <p:cNvPr id="33798" name="Oggetto 8">
                        <a:extLst>
                          <a:ext uri="{FF2B5EF4-FFF2-40B4-BE49-F238E27FC236}">
                            <a16:creationId xmlns:a16="http://schemas.microsoft.com/office/drawing/2014/main" id="{F966D707-AAB6-4E61-9257-C8EEA5BE3E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988" y="5391229"/>
                        <a:ext cx="43053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B2243E5A-9CBF-4D59-A11C-4ABB1DBE56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3">
            <a:extLst>
              <a:ext uri="{FF2B5EF4-FFF2-40B4-BE49-F238E27FC236}">
                <a16:creationId xmlns:a16="http://schemas.microsoft.com/office/drawing/2014/main" id="{0BC4D762-B66E-C29D-B4E2-497EA3EA3A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2C3AFC30-C2E1-5194-5643-CDAF0D39E0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1813" y="523875"/>
            <a:ext cx="7158037" cy="895350"/>
          </a:xfrm>
        </p:spPr>
        <p:txBody>
          <a:bodyPr/>
          <a:lstStyle/>
          <a:p>
            <a:r>
              <a:rPr lang="it-IT" altLang="it-IT" sz="2400">
                <a:latin typeface="Tahoma" panose="020B0604030504040204" pitchFamily="34" charset="0"/>
              </a:rPr>
              <a:t>Dai valori nominali a quelli reali</a:t>
            </a:r>
            <a:r>
              <a:rPr lang="it-IT" altLang="it-IT" sz="2400">
                <a:latin typeface="Century Gothic" panose="020B0502020202020204" pitchFamily="34" charset="0"/>
              </a:rPr>
              <a:t> </a:t>
            </a:r>
            <a:br>
              <a:rPr lang="it-IT" altLang="it-IT" sz="3200"/>
            </a:br>
            <a:r>
              <a:rPr lang="it-IT" altLang="it-IT" sz="3200"/>
              <a:t>IPC, indice dei prezzi al consumo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0A78D354-F82F-6C4A-AF03-656F896F90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768475"/>
            <a:ext cx="7467600" cy="3954463"/>
          </a:xfrm>
        </p:spPr>
        <p:txBody>
          <a:bodyPr/>
          <a:lstStyle/>
          <a:p>
            <a:pPr marL="287338" indent="-287338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¢"/>
            </a:pPr>
            <a:r>
              <a:rPr lang="it-IT" altLang="it-IT" sz="2700"/>
              <a:t>Misura il livello dei </a:t>
            </a:r>
            <a:r>
              <a:rPr lang="it-IT" altLang="it-IT" sz="2700">
                <a:solidFill>
                  <a:srgbClr val="003399"/>
                </a:solidFill>
              </a:rPr>
              <a:t>prezzi di un paniere</a:t>
            </a:r>
            <a:r>
              <a:rPr lang="it-IT" altLang="it-IT" sz="2700"/>
              <a:t> tipico di consumo delle famiglie</a:t>
            </a:r>
          </a:p>
          <a:p>
            <a:pPr marL="287338" indent="-287338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¢"/>
            </a:pPr>
            <a:r>
              <a:rPr lang="it-IT" altLang="it-IT" sz="2700"/>
              <a:t>Pubblicato dall’Istat </a:t>
            </a:r>
          </a:p>
          <a:p>
            <a:pPr marL="287338" indent="-287338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¢"/>
            </a:pPr>
            <a:r>
              <a:rPr lang="it-IT" altLang="it-IT" sz="2700"/>
              <a:t>Usato per:</a:t>
            </a:r>
          </a:p>
          <a:p>
            <a:pPr marL="692150" lvl="1" indent="-290513">
              <a:lnSpc>
                <a:spcPct val="90000"/>
              </a:lnSpc>
              <a:spcBef>
                <a:spcPct val="10000"/>
              </a:spcBef>
              <a:buClr>
                <a:schemeClr val="tx2"/>
              </a:buClr>
              <a:buFont typeface="Wingdings" pitchFamily="2" charset="2"/>
              <a:buChar char="¢"/>
            </a:pPr>
            <a:r>
              <a:rPr lang="it-IT" altLang="it-IT"/>
              <a:t>misurare il cambio del «costo della vita» delle famiglie.</a:t>
            </a:r>
          </a:p>
          <a:p>
            <a:pPr marL="692150" lvl="1" indent="-290513">
              <a:lnSpc>
                <a:spcPct val="90000"/>
              </a:lnSpc>
              <a:spcBef>
                <a:spcPct val="10000"/>
              </a:spcBef>
              <a:buClr>
                <a:schemeClr val="tx2"/>
              </a:buClr>
              <a:buFont typeface="Wingdings" pitchFamily="2" charset="2"/>
              <a:buChar char="¢"/>
            </a:pPr>
            <a:r>
              <a:rPr lang="it-IT" altLang="it-IT"/>
              <a:t>indicizzare i contratti all’inflazione.</a:t>
            </a:r>
          </a:p>
          <a:p>
            <a:pPr marL="692150" lvl="1" indent="-290513">
              <a:lnSpc>
                <a:spcPct val="90000"/>
              </a:lnSpc>
              <a:spcBef>
                <a:spcPct val="10000"/>
              </a:spcBef>
              <a:buClr>
                <a:schemeClr val="tx2"/>
              </a:buClr>
              <a:buFont typeface="Wingdings" pitchFamily="2" charset="2"/>
              <a:buChar char="¢"/>
            </a:pPr>
            <a:r>
              <a:rPr lang="it-IT" altLang="it-IT"/>
              <a:t>calcolare i valori reali e confrontare i dati di anni diversi.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98BE24-0CEF-A5B6-43D9-E300B0438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Indice dei prezzi al consumo IPC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5B0AB31-9262-87B7-594C-445FD22B64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51CD326-B27A-24AF-E5C1-A6763C2BA68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1"/>
          <a:stretch/>
        </p:blipFill>
        <p:spPr>
          <a:xfrm>
            <a:off x="468313" y="1242646"/>
            <a:ext cx="7772400" cy="484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3144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3">
            <a:extLst>
              <a:ext uri="{FF2B5EF4-FFF2-40B4-BE49-F238E27FC236}">
                <a16:creationId xmlns:a16="http://schemas.microsoft.com/office/drawing/2014/main" id="{13B33C93-6918-25C1-F71F-5F4759F565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4BEFA523-7B97-B960-EE59-C1C17684E0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4513" y="377825"/>
            <a:ext cx="8321675" cy="511175"/>
          </a:xfrm>
        </p:spPr>
        <p:txBody>
          <a:bodyPr/>
          <a:lstStyle/>
          <a:p>
            <a:r>
              <a:rPr lang="it-IT" altLang="it-IT" sz="2800"/>
              <a:t>La composizione del paniere IPC, Italia 2004</a:t>
            </a:r>
          </a:p>
        </p:txBody>
      </p:sp>
      <p:sp>
        <p:nvSpPr>
          <p:cNvPr id="60427" name="AutoShape 11">
            <a:extLst>
              <a:ext uri="{FF2B5EF4-FFF2-40B4-BE49-F238E27FC236}">
                <a16:creationId xmlns:a16="http://schemas.microsoft.com/office/drawing/2014/main" id="{F4CE73FB-F65B-2CAD-B114-2B5D10C8ED26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07988" y="584200"/>
            <a:ext cx="7072312" cy="442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0429" name="Freeform 13">
            <a:extLst>
              <a:ext uri="{FF2B5EF4-FFF2-40B4-BE49-F238E27FC236}">
                <a16:creationId xmlns:a16="http://schemas.microsoft.com/office/drawing/2014/main" id="{0607E891-80A6-2FAA-6409-7E90ECE975F7}"/>
              </a:ext>
            </a:extLst>
          </p:cNvPr>
          <p:cNvSpPr>
            <a:spLocks/>
          </p:cNvSpPr>
          <p:nvPr/>
        </p:nvSpPr>
        <p:spPr bwMode="auto">
          <a:xfrm>
            <a:off x="2751138" y="1206500"/>
            <a:ext cx="1893887" cy="2236788"/>
          </a:xfrm>
          <a:custGeom>
            <a:avLst/>
            <a:gdLst>
              <a:gd name="T0" fmla="*/ 152 w 152"/>
              <a:gd name="T1" fmla="*/ 85 h 180"/>
              <a:gd name="T2" fmla="*/ 0 w 152"/>
              <a:gd name="T3" fmla="*/ 0 h 180"/>
              <a:gd name="T4" fmla="*/ 0 w 152"/>
              <a:gd name="T5" fmla="*/ 180 h 180"/>
              <a:gd name="T6" fmla="*/ 152 w 152"/>
              <a:gd name="T7" fmla="*/ 85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" h="180">
                <a:moveTo>
                  <a:pt x="152" y="85"/>
                </a:moveTo>
                <a:cubicBezTo>
                  <a:pt x="120" y="32"/>
                  <a:pt x="62" y="0"/>
                  <a:pt x="0" y="0"/>
                </a:cubicBezTo>
                <a:lnTo>
                  <a:pt x="0" y="180"/>
                </a:lnTo>
                <a:lnTo>
                  <a:pt x="152" y="85"/>
                </a:lnTo>
                <a:close/>
              </a:path>
            </a:pathLst>
          </a:custGeom>
          <a:solidFill>
            <a:srgbClr val="33CCCC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0430" name="Freeform 14">
            <a:extLst>
              <a:ext uri="{FF2B5EF4-FFF2-40B4-BE49-F238E27FC236}">
                <a16:creationId xmlns:a16="http://schemas.microsoft.com/office/drawing/2014/main" id="{5591BCFC-2329-DE6C-9D1D-8332E33CC5D8}"/>
              </a:ext>
            </a:extLst>
          </p:cNvPr>
          <p:cNvSpPr>
            <a:spLocks/>
          </p:cNvSpPr>
          <p:nvPr/>
        </p:nvSpPr>
        <p:spPr bwMode="auto">
          <a:xfrm>
            <a:off x="2751138" y="2262188"/>
            <a:ext cx="2081212" cy="1181100"/>
          </a:xfrm>
          <a:custGeom>
            <a:avLst/>
            <a:gdLst>
              <a:gd name="T0" fmla="*/ 167 w 167"/>
              <a:gd name="T1" fmla="*/ 27 h 95"/>
              <a:gd name="T2" fmla="*/ 152 w 167"/>
              <a:gd name="T3" fmla="*/ 0 h 95"/>
              <a:gd name="T4" fmla="*/ 0 w 167"/>
              <a:gd name="T5" fmla="*/ 95 h 95"/>
              <a:gd name="T6" fmla="*/ 167 w 167"/>
              <a:gd name="T7" fmla="*/ 27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7" h="95">
                <a:moveTo>
                  <a:pt x="167" y="27"/>
                </a:moveTo>
                <a:cubicBezTo>
                  <a:pt x="163" y="18"/>
                  <a:pt x="158" y="8"/>
                  <a:pt x="152" y="0"/>
                </a:cubicBezTo>
                <a:lnTo>
                  <a:pt x="0" y="95"/>
                </a:lnTo>
                <a:lnTo>
                  <a:pt x="167" y="27"/>
                </a:lnTo>
                <a:close/>
              </a:path>
            </a:pathLst>
          </a:custGeom>
          <a:solidFill>
            <a:srgbClr val="99CCCC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0431" name="Freeform 15">
            <a:extLst>
              <a:ext uri="{FF2B5EF4-FFF2-40B4-BE49-F238E27FC236}">
                <a16:creationId xmlns:a16="http://schemas.microsoft.com/office/drawing/2014/main" id="{8EC17EFB-10BF-6018-49B6-D2406B2FBE4A}"/>
              </a:ext>
            </a:extLst>
          </p:cNvPr>
          <p:cNvSpPr>
            <a:spLocks/>
          </p:cNvSpPr>
          <p:nvPr/>
        </p:nvSpPr>
        <p:spPr bwMode="auto">
          <a:xfrm>
            <a:off x="2751138" y="2597150"/>
            <a:ext cx="2243137" cy="1417638"/>
          </a:xfrm>
          <a:custGeom>
            <a:avLst/>
            <a:gdLst>
              <a:gd name="T0" fmla="*/ 173 w 180"/>
              <a:gd name="T1" fmla="*/ 114 h 114"/>
              <a:gd name="T2" fmla="*/ 180 w 180"/>
              <a:gd name="T3" fmla="*/ 68 h 114"/>
              <a:gd name="T4" fmla="*/ 167 w 180"/>
              <a:gd name="T5" fmla="*/ 0 h 114"/>
              <a:gd name="T6" fmla="*/ 0 w 180"/>
              <a:gd name="T7" fmla="*/ 68 h 114"/>
              <a:gd name="T8" fmla="*/ 173 w 180"/>
              <a:gd name="T9" fmla="*/ 11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0" h="114">
                <a:moveTo>
                  <a:pt x="173" y="114"/>
                </a:moveTo>
                <a:cubicBezTo>
                  <a:pt x="177" y="99"/>
                  <a:pt x="180" y="83"/>
                  <a:pt x="180" y="68"/>
                </a:cubicBezTo>
                <a:cubicBezTo>
                  <a:pt x="180" y="45"/>
                  <a:pt x="175" y="22"/>
                  <a:pt x="167" y="0"/>
                </a:cubicBezTo>
                <a:lnTo>
                  <a:pt x="0" y="68"/>
                </a:lnTo>
                <a:lnTo>
                  <a:pt x="173" y="114"/>
                </a:lnTo>
                <a:close/>
              </a:path>
            </a:pathLst>
          </a:custGeom>
          <a:solidFill>
            <a:srgbClr val="006666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0432" name="Freeform 16">
            <a:extLst>
              <a:ext uri="{FF2B5EF4-FFF2-40B4-BE49-F238E27FC236}">
                <a16:creationId xmlns:a16="http://schemas.microsoft.com/office/drawing/2014/main" id="{FFDCEBE1-FA86-FDA8-725A-49A1E04BF938}"/>
              </a:ext>
            </a:extLst>
          </p:cNvPr>
          <p:cNvSpPr>
            <a:spLocks/>
          </p:cNvSpPr>
          <p:nvPr/>
        </p:nvSpPr>
        <p:spPr bwMode="auto">
          <a:xfrm>
            <a:off x="2751138" y="3443288"/>
            <a:ext cx="2155825" cy="1627187"/>
          </a:xfrm>
          <a:custGeom>
            <a:avLst/>
            <a:gdLst>
              <a:gd name="T0" fmla="*/ 122 w 173"/>
              <a:gd name="T1" fmla="*/ 131 h 131"/>
              <a:gd name="T2" fmla="*/ 173 w 173"/>
              <a:gd name="T3" fmla="*/ 46 h 131"/>
              <a:gd name="T4" fmla="*/ 0 w 173"/>
              <a:gd name="T5" fmla="*/ 0 h 131"/>
              <a:gd name="T6" fmla="*/ 122 w 173"/>
              <a:gd name="T7" fmla="*/ 131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3" h="131">
                <a:moveTo>
                  <a:pt x="122" y="131"/>
                </a:moveTo>
                <a:cubicBezTo>
                  <a:pt x="147" y="108"/>
                  <a:pt x="165" y="79"/>
                  <a:pt x="173" y="46"/>
                </a:cubicBezTo>
                <a:lnTo>
                  <a:pt x="0" y="0"/>
                </a:lnTo>
                <a:lnTo>
                  <a:pt x="122" y="131"/>
                </a:lnTo>
                <a:close/>
              </a:path>
            </a:pathLst>
          </a:custGeom>
          <a:solidFill>
            <a:srgbClr val="B2B2B2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0433" name="Freeform 17">
            <a:extLst>
              <a:ext uri="{FF2B5EF4-FFF2-40B4-BE49-F238E27FC236}">
                <a16:creationId xmlns:a16="http://schemas.microsoft.com/office/drawing/2014/main" id="{46494188-A043-ACE1-8C7F-6CDCC66A32B5}"/>
              </a:ext>
            </a:extLst>
          </p:cNvPr>
          <p:cNvSpPr>
            <a:spLocks/>
          </p:cNvSpPr>
          <p:nvPr/>
        </p:nvSpPr>
        <p:spPr bwMode="auto">
          <a:xfrm>
            <a:off x="2751138" y="3443288"/>
            <a:ext cx="1520825" cy="2211387"/>
          </a:xfrm>
          <a:custGeom>
            <a:avLst/>
            <a:gdLst>
              <a:gd name="T0" fmla="*/ 21 w 122"/>
              <a:gd name="T1" fmla="*/ 178 h 178"/>
              <a:gd name="T2" fmla="*/ 122 w 122"/>
              <a:gd name="T3" fmla="*/ 131 h 178"/>
              <a:gd name="T4" fmla="*/ 0 w 122"/>
              <a:gd name="T5" fmla="*/ 0 h 178"/>
              <a:gd name="T6" fmla="*/ 21 w 122"/>
              <a:gd name="T7" fmla="*/ 178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2" h="178">
                <a:moveTo>
                  <a:pt x="21" y="178"/>
                </a:moveTo>
                <a:cubicBezTo>
                  <a:pt x="59" y="174"/>
                  <a:pt x="94" y="157"/>
                  <a:pt x="122" y="131"/>
                </a:cubicBezTo>
                <a:lnTo>
                  <a:pt x="0" y="0"/>
                </a:lnTo>
                <a:lnTo>
                  <a:pt x="21" y="178"/>
                </a:lnTo>
                <a:close/>
              </a:path>
            </a:pathLst>
          </a:custGeom>
          <a:solidFill>
            <a:srgbClr val="5F5F5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0434" name="Freeform 18">
            <a:extLst>
              <a:ext uri="{FF2B5EF4-FFF2-40B4-BE49-F238E27FC236}">
                <a16:creationId xmlns:a16="http://schemas.microsoft.com/office/drawing/2014/main" id="{15E07086-EFCF-24AA-46B3-205B3F1DFC9E}"/>
              </a:ext>
            </a:extLst>
          </p:cNvPr>
          <p:cNvSpPr>
            <a:spLocks/>
          </p:cNvSpPr>
          <p:nvPr/>
        </p:nvSpPr>
        <p:spPr bwMode="auto">
          <a:xfrm>
            <a:off x="1941513" y="3443288"/>
            <a:ext cx="1071562" cy="2224087"/>
          </a:xfrm>
          <a:custGeom>
            <a:avLst/>
            <a:gdLst>
              <a:gd name="T0" fmla="*/ 0 w 86"/>
              <a:gd name="T1" fmla="*/ 167 h 179"/>
              <a:gd name="T2" fmla="*/ 65 w 86"/>
              <a:gd name="T3" fmla="*/ 179 h 179"/>
              <a:gd name="T4" fmla="*/ 86 w 86"/>
              <a:gd name="T5" fmla="*/ 178 h 179"/>
              <a:gd name="T6" fmla="*/ 65 w 86"/>
              <a:gd name="T7" fmla="*/ 0 h 179"/>
              <a:gd name="T8" fmla="*/ 0 w 86"/>
              <a:gd name="T9" fmla="*/ 16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" h="179">
                <a:moveTo>
                  <a:pt x="0" y="167"/>
                </a:moveTo>
                <a:cubicBezTo>
                  <a:pt x="20" y="175"/>
                  <a:pt x="42" y="179"/>
                  <a:pt x="65" y="179"/>
                </a:cubicBezTo>
                <a:cubicBezTo>
                  <a:pt x="72" y="179"/>
                  <a:pt x="79" y="179"/>
                  <a:pt x="86" y="178"/>
                </a:cubicBezTo>
                <a:lnTo>
                  <a:pt x="65" y="0"/>
                </a:lnTo>
                <a:lnTo>
                  <a:pt x="0" y="167"/>
                </a:lnTo>
                <a:close/>
              </a:path>
            </a:pathLst>
          </a:custGeom>
          <a:solidFill>
            <a:srgbClr val="006666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0435" name="Freeform 19">
            <a:extLst>
              <a:ext uri="{FF2B5EF4-FFF2-40B4-BE49-F238E27FC236}">
                <a16:creationId xmlns:a16="http://schemas.microsoft.com/office/drawing/2014/main" id="{145E73FA-F8BA-C563-6D68-308694BD9772}"/>
              </a:ext>
            </a:extLst>
          </p:cNvPr>
          <p:cNvSpPr>
            <a:spLocks/>
          </p:cNvSpPr>
          <p:nvPr/>
        </p:nvSpPr>
        <p:spPr bwMode="auto">
          <a:xfrm>
            <a:off x="682625" y="3443288"/>
            <a:ext cx="2068513" cy="2074862"/>
          </a:xfrm>
          <a:custGeom>
            <a:avLst/>
            <a:gdLst>
              <a:gd name="T0" fmla="*/ 0 w 166"/>
              <a:gd name="T1" fmla="*/ 69 h 167"/>
              <a:gd name="T2" fmla="*/ 101 w 166"/>
              <a:gd name="T3" fmla="*/ 167 h 167"/>
              <a:gd name="T4" fmla="*/ 166 w 166"/>
              <a:gd name="T5" fmla="*/ 0 h 167"/>
              <a:gd name="T6" fmla="*/ 0 w 166"/>
              <a:gd name="T7" fmla="*/ 69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6" h="167">
                <a:moveTo>
                  <a:pt x="0" y="69"/>
                </a:moveTo>
                <a:cubicBezTo>
                  <a:pt x="19" y="114"/>
                  <a:pt x="55" y="150"/>
                  <a:pt x="101" y="167"/>
                </a:cubicBezTo>
                <a:lnTo>
                  <a:pt x="166" y="0"/>
                </a:lnTo>
                <a:lnTo>
                  <a:pt x="0" y="69"/>
                </a:lnTo>
                <a:close/>
              </a:path>
            </a:pathLst>
          </a:custGeom>
          <a:solidFill>
            <a:srgbClr val="0066CC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0436" name="Freeform 20">
            <a:extLst>
              <a:ext uri="{FF2B5EF4-FFF2-40B4-BE49-F238E27FC236}">
                <a16:creationId xmlns:a16="http://schemas.microsoft.com/office/drawing/2014/main" id="{919C5690-5841-56A9-2949-9B3873BAEABF}"/>
              </a:ext>
            </a:extLst>
          </p:cNvPr>
          <p:cNvSpPr>
            <a:spLocks/>
          </p:cNvSpPr>
          <p:nvPr/>
        </p:nvSpPr>
        <p:spPr bwMode="auto">
          <a:xfrm>
            <a:off x="544513" y="3443288"/>
            <a:ext cx="2206625" cy="857250"/>
          </a:xfrm>
          <a:custGeom>
            <a:avLst/>
            <a:gdLst>
              <a:gd name="T0" fmla="*/ 0 w 177"/>
              <a:gd name="T1" fmla="*/ 37 h 69"/>
              <a:gd name="T2" fmla="*/ 11 w 177"/>
              <a:gd name="T3" fmla="*/ 69 h 69"/>
              <a:gd name="T4" fmla="*/ 177 w 177"/>
              <a:gd name="T5" fmla="*/ 0 h 69"/>
              <a:gd name="T6" fmla="*/ 0 w 177"/>
              <a:gd name="T7" fmla="*/ 37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7" h="69">
                <a:moveTo>
                  <a:pt x="0" y="37"/>
                </a:moveTo>
                <a:cubicBezTo>
                  <a:pt x="3" y="48"/>
                  <a:pt x="6" y="59"/>
                  <a:pt x="11" y="69"/>
                </a:cubicBezTo>
                <a:lnTo>
                  <a:pt x="177" y="0"/>
                </a:lnTo>
                <a:lnTo>
                  <a:pt x="0" y="37"/>
                </a:lnTo>
                <a:close/>
              </a:path>
            </a:pathLst>
          </a:custGeom>
          <a:solidFill>
            <a:srgbClr val="CCC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0437" name="Freeform 21">
            <a:extLst>
              <a:ext uri="{FF2B5EF4-FFF2-40B4-BE49-F238E27FC236}">
                <a16:creationId xmlns:a16="http://schemas.microsoft.com/office/drawing/2014/main" id="{443A7016-94BA-5FCC-37B5-4C992E2D3EF6}"/>
              </a:ext>
            </a:extLst>
          </p:cNvPr>
          <p:cNvSpPr>
            <a:spLocks/>
          </p:cNvSpPr>
          <p:nvPr/>
        </p:nvSpPr>
        <p:spPr bwMode="auto">
          <a:xfrm>
            <a:off x="495300" y="2735263"/>
            <a:ext cx="2255838" cy="1168400"/>
          </a:xfrm>
          <a:custGeom>
            <a:avLst/>
            <a:gdLst>
              <a:gd name="T0" fmla="*/ 9 w 181"/>
              <a:gd name="T1" fmla="*/ 0 h 94"/>
              <a:gd name="T2" fmla="*/ 1 w 181"/>
              <a:gd name="T3" fmla="*/ 56 h 94"/>
              <a:gd name="T4" fmla="*/ 4 w 181"/>
              <a:gd name="T5" fmla="*/ 94 h 94"/>
              <a:gd name="T6" fmla="*/ 181 w 181"/>
              <a:gd name="T7" fmla="*/ 57 h 94"/>
              <a:gd name="T8" fmla="*/ 9 w 181"/>
              <a:gd name="T9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1" h="94">
                <a:moveTo>
                  <a:pt x="9" y="0"/>
                </a:moveTo>
                <a:cubicBezTo>
                  <a:pt x="4" y="19"/>
                  <a:pt x="1" y="37"/>
                  <a:pt x="1" y="56"/>
                </a:cubicBezTo>
                <a:cubicBezTo>
                  <a:pt x="0" y="69"/>
                  <a:pt x="2" y="81"/>
                  <a:pt x="4" y="94"/>
                </a:cubicBezTo>
                <a:lnTo>
                  <a:pt x="181" y="57"/>
                </a:lnTo>
                <a:lnTo>
                  <a:pt x="9" y="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0438" name="Freeform 22">
            <a:extLst>
              <a:ext uri="{FF2B5EF4-FFF2-40B4-BE49-F238E27FC236}">
                <a16:creationId xmlns:a16="http://schemas.microsoft.com/office/drawing/2014/main" id="{916C8CB6-BE73-01F9-8194-709D259BF058}"/>
              </a:ext>
            </a:extLst>
          </p:cNvPr>
          <p:cNvSpPr>
            <a:spLocks/>
          </p:cNvSpPr>
          <p:nvPr/>
        </p:nvSpPr>
        <p:spPr bwMode="auto">
          <a:xfrm>
            <a:off x="608013" y="2635250"/>
            <a:ext cx="2143125" cy="808038"/>
          </a:xfrm>
          <a:custGeom>
            <a:avLst/>
            <a:gdLst>
              <a:gd name="T0" fmla="*/ 4 w 172"/>
              <a:gd name="T1" fmla="*/ 0 h 65"/>
              <a:gd name="T2" fmla="*/ 0 w 172"/>
              <a:gd name="T3" fmla="*/ 8 h 65"/>
              <a:gd name="T4" fmla="*/ 172 w 172"/>
              <a:gd name="T5" fmla="*/ 65 h 65"/>
              <a:gd name="T6" fmla="*/ 4 w 172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65">
                <a:moveTo>
                  <a:pt x="4" y="0"/>
                </a:moveTo>
                <a:cubicBezTo>
                  <a:pt x="2" y="2"/>
                  <a:pt x="1" y="5"/>
                  <a:pt x="0" y="8"/>
                </a:cubicBezTo>
                <a:lnTo>
                  <a:pt x="172" y="65"/>
                </a:lnTo>
                <a:lnTo>
                  <a:pt x="4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0439" name="Freeform 23">
            <a:extLst>
              <a:ext uri="{FF2B5EF4-FFF2-40B4-BE49-F238E27FC236}">
                <a16:creationId xmlns:a16="http://schemas.microsoft.com/office/drawing/2014/main" id="{5E9F3C6D-318F-B082-D33D-17BFABD5E422}"/>
              </a:ext>
            </a:extLst>
          </p:cNvPr>
          <p:cNvSpPr>
            <a:spLocks/>
          </p:cNvSpPr>
          <p:nvPr/>
        </p:nvSpPr>
        <p:spPr bwMode="auto">
          <a:xfrm>
            <a:off x="657225" y="1479550"/>
            <a:ext cx="2093913" cy="1963738"/>
          </a:xfrm>
          <a:custGeom>
            <a:avLst/>
            <a:gdLst>
              <a:gd name="T0" fmla="*/ 80 w 168"/>
              <a:gd name="T1" fmla="*/ 0 h 158"/>
              <a:gd name="T2" fmla="*/ 0 w 168"/>
              <a:gd name="T3" fmla="*/ 93 h 158"/>
              <a:gd name="T4" fmla="*/ 168 w 168"/>
              <a:gd name="T5" fmla="*/ 158 h 158"/>
              <a:gd name="T6" fmla="*/ 80 w 168"/>
              <a:gd name="T7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8" h="158">
                <a:moveTo>
                  <a:pt x="80" y="0"/>
                </a:moveTo>
                <a:cubicBezTo>
                  <a:pt x="43" y="20"/>
                  <a:pt x="15" y="53"/>
                  <a:pt x="0" y="93"/>
                </a:cubicBezTo>
                <a:lnTo>
                  <a:pt x="168" y="158"/>
                </a:lnTo>
                <a:lnTo>
                  <a:pt x="80" y="0"/>
                </a:lnTo>
                <a:close/>
              </a:path>
            </a:pathLst>
          </a:custGeom>
          <a:solidFill>
            <a:srgbClr val="00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0440" name="Freeform 24">
            <a:extLst>
              <a:ext uri="{FF2B5EF4-FFF2-40B4-BE49-F238E27FC236}">
                <a16:creationId xmlns:a16="http://schemas.microsoft.com/office/drawing/2014/main" id="{A41B7B31-5AA3-E4EB-3038-C5608DFC819C}"/>
              </a:ext>
            </a:extLst>
          </p:cNvPr>
          <p:cNvSpPr>
            <a:spLocks/>
          </p:cNvSpPr>
          <p:nvPr/>
        </p:nvSpPr>
        <p:spPr bwMode="auto">
          <a:xfrm>
            <a:off x="1654175" y="1206500"/>
            <a:ext cx="1096963" cy="2236788"/>
          </a:xfrm>
          <a:custGeom>
            <a:avLst/>
            <a:gdLst>
              <a:gd name="T0" fmla="*/ 87 w 88"/>
              <a:gd name="T1" fmla="*/ 0 h 180"/>
              <a:gd name="T2" fmla="*/ 0 w 88"/>
              <a:gd name="T3" fmla="*/ 22 h 180"/>
              <a:gd name="T4" fmla="*/ 88 w 88"/>
              <a:gd name="T5" fmla="*/ 180 h 180"/>
              <a:gd name="T6" fmla="*/ 87 w 88"/>
              <a:gd name="T7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8" h="180">
                <a:moveTo>
                  <a:pt x="87" y="0"/>
                </a:moveTo>
                <a:cubicBezTo>
                  <a:pt x="57" y="0"/>
                  <a:pt x="27" y="7"/>
                  <a:pt x="0" y="22"/>
                </a:cubicBezTo>
                <a:lnTo>
                  <a:pt x="88" y="180"/>
                </a:lnTo>
                <a:lnTo>
                  <a:pt x="87" y="0"/>
                </a:lnTo>
                <a:close/>
              </a:path>
            </a:pathLst>
          </a:custGeom>
          <a:solidFill>
            <a:srgbClr val="00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0441" name="Rectangle 25">
            <a:extLst>
              <a:ext uri="{FF2B5EF4-FFF2-40B4-BE49-F238E27FC236}">
                <a16:creationId xmlns:a16="http://schemas.microsoft.com/office/drawing/2014/main" id="{AA4AC1B0-D4FB-5E57-4074-12D8108DB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4663" y="931863"/>
            <a:ext cx="3389312" cy="5033962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0442" name="Rectangle 26">
            <a:extLst>
              <a:ext uri="{FF2B5EF4-FFF2-40B4-BE49-F238E27FC236}">
                <a16:creationId xmlns:a16="http://schemas.microsoft.com/office/drawing/2014/main" id="{75AA0D00-62B4-D988-00BD-A685A8229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1019175"/>
            <a:ext cx="112713" cy="112713"/>
          </a:xfrm>
          <a:prstGeom prst="rect">
            <a:avLst/>
          </a:prstGeom>
          <a:solidFill>
            <a:srgbClr val="33CCCC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0443" name="Rectangle 27">
            <a:extLst>
              <a:ext uri="{FF2B5EF4-FFF2-40B4-BE49-F238E27FC236}">
                <a16:creationId xmlns:a16="http://schemas.microsoft.com/office/drawing/2014/main" id="{0FF7520E-3CE8-1393-57D2-9B952A357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2175" y="957263"/>
            <a:ext cx="2044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it-IT" altLang="it-IT" sz="1600" b="1">
                <a:solidFill>
                  <a:srgbClr val="000000"/>
                </a:solidFill>
              </a:rPr>
              <a:t>Alimentari e bevande</a:t>
            </a:r>
            <a:endParaRPr lang="it-IT" altLang="it-IT"/>
          </a:p>
        </p:txBody>
      </p:sp>
      <p:sp>
        <p:nvSpPr>
          <p:cNvPr id="60444" name="Rectangle 28">
            <a:extLst>
              <a:ext uri="{FF2B5EF4-FFF2-40B4-BE49-F238E27FC236}">
                <a16:creationId xmlns:a16="http://schemas.microsoft.com/office/drawing/2014/main" id="{9F5B23EE-D9EE-05EE-D95C-F0828457C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1441450"/>
            <a:ext cx="112713" cy="112713"/>
          </a:xfrm>
          <a:prstGeom prst="rect">
            <a:avLst/>
          </a:prstGeom>
          <a:solidFill>
            <a:srgbClr val="99CCCC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0445" name="Rectangle 29">
            <a:extLst>
              <a:ext uri="{FF2B5EF4-FFF2-40B4-BE49-F238E27FC236}">
                <a16:creationId xmlns:a16="http://schemas.microsoft.com/office/drawing/2014/main" id="{F13675B1-CC7D-20EA-C9D4-2D2BACC50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0275" y="1379538"/>
            <a:ext cx="15478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it-IT" altLang="it-IT" sz="1600" b="1">
                <a:solidFill>
                  <a:srgbClr val="000000"/>
                </a:solidFill>
              </a:rPr>
              <a:t>Alcol e tabacchi</a:t>
            </a:r>
            <a:endParaRPr lang="it-IT" altLang="it-IT"/>
          </a:p>
        </p:txBody>
      </p:sp>
      <p:sp>
        <p:nvSpPr>
          <p:cNvPr id="60446" name="Rectangle 30">
            <a:extLst>
              <a:ext uri="{FF2B5EF4-FFF2-40B4-BE49-F238E27FC236}">
                <a16:creationId xmlns:a16="http://schemas.microsoft.com/office/drawing/2014/main" id="{56AD0CB3-7ECE-53F9-92C1-AAA7D4124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1863725"/>
            <a:ext cx="112713" cy="112713"/>
          </a:xfrm>
          <a:prstGeom prst="rect">
            <a:avLst/>
          </a:prstGeom>
          <a:solidFill>
            <a:srgbClr val="00666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0447" name="Rectangle 31">
            <a:extLst>
              <a:ext uri="{FF2B5EF4-FFF2-40B4-BE49-F238E27FC236}">
                <a16:creationId xmlns:a16="http://schemas.microsoft.com/office/drawing/2014/main" id="{1AD1D812-7ACD-6CDA-BFEC-CFC2CC734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0750" y="1801813"/>
            <a:ext cx="2517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it-IT" altLang="it-IT" sz="1600" b="1">
                <a:solidFill>
                  <a:srgbClr val="000000"/>
                </a:solidFill>
              </a:rPr>
              <a:t>Abbigliamento e calzature</a:t>
            </a:r>
            <a:endParaRPr lang="it-IT" altLang="it-IT"/>
          </a:p>
        </p:txBody>
      </p:sp>
      <p:sp>
        <p:nvSpPr>
          <p:cNvPr id="60448" name="Rectangle 32">
            <a:extLst>
              <a:ext uri="{FF2B5EF4-FFF2-40B4-BE49-F238E27FC236}">
                <a16:creationId xmlns:a16="http://schemas.microsoft.com/office/drawing/2014/main" id="{94347299-2869-9DB5-544D-9023C1CC0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287588"/>
            <a:ext cx="112713" cy="111125"/>
          </a:xfrm>
          <a:prstGeom prst="rect">
            <a:avLst/>
          </a:prstGeom>
          <a:solidFill>
            <a:srgbClr val="B2B2B2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0449" name="Rectangle 33">
            <a:extLst>
              <a:ext uri="{FF2B5EF4-FFF2-40B4-BE49-F238E27FC236}">
                <a16:creationId xmlns:a16="http://schemas.microsoft.com/office/drawing/2014/main" id="{41A3BDCC-4254-FAAA-0984-C26051E71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925" y="2225675"/>
            <a:ext cx="28003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it-IT" altLang="it-IT" sz="1600" b="1">
                <a:solidFill>
                  <a:srgbClr val="000000"/>
                </a:solidFill>
              </a:rPr>
              <a:t>Abitazione, acqua ed energia</a:t>
            </a:r>
            <a:endParaRPr lang="it-IT" altLang="it-IT"/>
          </a:p>
        </p:txBody>
      </p:sp>
      <p:sp>
        <p:nvSpPr>
          <p:cNvPr id="60450" name="Rectangle 34">
            <a:extLst>
              <a:ext uri="{FF2B5EF4-FFF2-40B4-BE49-F238E27FC236}">
                <a16:creationId xmlns:a16="http://schemas.microsoft.com/office/drawing/2014/main" id="{009EBFB4-0CCB-8B4A-54B9-9AACD933A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709863"/>
            <a:ext cx="112713" cy="111125"/>
          </a:xfrm>
          <a:prstGeom prst="rect">
            <a:avLst/>
          </a:prstGeom>
          <a:solidFill>
            <a:srgbClr val="5F5F5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0451" name="Rectangle 35">
            <a:extLst>
              <a:ext uri="{FF2B5EF4-FFF2-40B4-BE49-F238E27FC236}">
                <a16:creationId xmlns:a16="http://schemas.microsoft.com/office/drawing/2014/main" id="{CBA62434-0914-5359-E23A-363AD5178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6625" y="2647950"/>
            <a:ext cx="1265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it-IT" altLang="it-IT" sz="1600" b="1">
                <a:solidFill>
                  <a:srgbClr val="000000"/>
                </a:solidFill>
              </a:rPr>
              <a:t>Mobili e casa</a:t>
            </a:r>
            <a:endParaRPr lang="it-IT" altLang="it-IT"/>
          </a:p>
        </p:txBody>
      </p:sp>
      <p:sp>
        <p:nvSpPr>
          <p:cNvPr id="60452" name="Rectangle 36">
            <a:extLst>
              <a:ext uri="{FF2B5EF4-FFF2-40B4-BE49-F238E27FC236}">
                <a16:creationId xmlns:a16="http://schemas.microsoft.com/office/drawing/2014/main" id="{1D58E910-CC40-5CE6-083F-13EA59AC4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132138"/>
            <a:ext cx="112713" cy="112712"/>
          </a:xfrm>
          <a:prstGeom prst="rect">
            <a:avLst/>
          </a:prstGeom>
          <a:solidFill>
            <a:srgbClr val="00666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0453" name="Rectangle 37">
            <a:extLst>
              <a:ext uri="{FF2B5EF4-FFF2-40B4-BE49-F238E27FC236}">
                <a16:creationId xmlns:a16="http://schemas.microsoft.com/office/drawing/2014/main" id="{9E5212C8-AB0A-E6E6-CB15-E64590F7C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0275" y="3070225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it-IT" altLang="it-IT" sz="1600" b="1">
                <a:solidFill>
                  <a:srgbClr val="000000"/>
                </a:solidFill>
              </a:rPr>
              <a:t>Salute</a:t>
            </a:r>
            <a:endParaRPr lang="it-IT" altLang="it-IT"/>
          </a:p>
        </p:txBody>
      </p:sp>
      <p:sp>
        <p:nvSpPr>
          <p:cNvPr id="60454" name="Rectangle 38">
            <a:extLst>
              <a:ext uri="{FF2B5EF4-FFF2-40B4-BE49-F238E27FC236}">
                <a16:creationId xmlns:a16="http://schemas.microsoft.com/office/drawing/2014/main" id="{FA0FFF25-D17B-0381-CC92-757934CC6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554413"/>
            <a:ext cx="112713" cy="112712"/>
          </a:xfrm>
          <a:prstGeom prst="rect">
            <a:avLst/>
          </a:prstGeom>
          <a:solidFill>
            <a:srgbClr val="0066CC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0455" name="Rectangle 39">
            <a:extLst>
              <a:ext uri="{FF2B5EF4-FFF2-40B4-BE49-F238E27FC236}">
                <a16:creationId xmlns:a16="http://schemas.microsoft.com/office/drawing/2014/main" id="{A89B875D-AF8D-7974-CC7F-72B9ACAAE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925" y="3492500"/>
            <a:ext cx="8810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it-IT" altLang="it-IT" sz="1600" b="1">
                <a:solidFill>
                  <a:srgbClr val="000000"/>
                </a:solidFill>
              </a:rPr>
              <a:t>Trasporti</a:t>
            </a:r>
            <a:endParaRPr lang="it-IT" altLang="it-IT"/>
          </a:p>
        </p:txBody>
      </p:sp>
      <p:sp>
        <p:nvSpPr>
          <p:cNvPr id="60456" name="Rectangle 40">
            <a:extLst>
              <a:ext uri="{FF2B5EF4-FFF2-40B4-BE49-F238E27FC236}">
                <a16:creationId xmlns:a16="http://schemas.microsoft.com/office/drawing/2014/main" id="{83A05EF3-4EDF-4606-4DDA-8FE4AE5B9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976688"/>
            <a:ext cx="112713" cy="112712"/>
          </a:xfrm>
          <a:prstGeom prst="rect">
            <a:avLst/>
          </a:prstGeom>
          <a:solidFill>
            <a:srgbClr val="CCCC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0457" name="Rectangle 41">
            <a:extLst>
              <a:ext uri="{FF2B5EF4-FFF2-40B4-BE49-F238E27FC236}">
                <a16:creationId xmlns:a16="http://schemas.microsoft.com/office/drawing/2014/main" id="{4668296B-BB86-2A15-D1CD-D9ED84A4C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7575" y="3914775"/>
            <a:ext cx="14446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it-IT" altLang="it-IT" sz="1600" b="1">
                <a:solidFill>
                  <a:srgbClr val="000000"/>
                </a:solidFill>
              </a:rPr>
              <a:t>Comunicazioni</a:t>
            </a:r>
            <a:endParaRPr lang="it-IT" altLang="it-IT"/>
          </a:p>
        </p:txBody>
      </p:sp>
      <p:sp>
        <p:nvSpPr>
          <p:cNvPr id="60458" name="Rectangle 42">
            <a:extLst>
              <a:ext uri="{FF2B5EF4-FFF2-40B4-BE49-F238E27FC236}">
                <a16:creationId xmlns:a16="http://schemas.microsoft.com/office/drawing/2014/main" id="{1593642F-AEC4-157D-F20D-8A27CDD35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400550"/>
            <a:ext cx="112713" cy="111125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0459" name="Rectangle 43">
            <a:extLst>
              <a:ext uri="{FF2B5EF4-FFF2-40B4-BE49-F238E27FC236}">
                <a16:creationId xmlns:a16="http://schemas.microsoft.com/office/drawing/2014/main" id="{088F7924-C630-962B-2123-4F43D319F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7575" y="4338638"/>
            <a:ext cx="24399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it-IT" altLang="it-IT" sz="1600" b="1">
                <a:solidFill>
                  <a:srgbClr val="000000"/>
                </a:solidFill>
              </a:rPr>
              <a:t>Ricreazione, spettacolo e</a:t>
            </a:r>
            <a:endParaRPr lang="it-IT" altLang="it-IT"/>
          </a:p>
        </p:txBody>
      </p:sp>
      <p:sp>
        <p:nvSpPr>
          <p:cNvPr id="60460" name="Rectangle 44">
            <a:extLst>
              <a:ext uri="{FF2B5EF4-FFF2-40B4-BE49-F238E27FC236}">
                <a16:creationId xmlns:a16="http://schemas.microsoft.com/office/drawing/2014/main" id="{0D3D3179-4445-055F-9790-22D8169F9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4563" y="4573588"/>
            <a:ext cx="677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it-IT" altLang="it-IT" sz="1600" b="1">
                <a:solidFill>
                  <a:srgbClr val="000000"/>
                </a:solidFill>
              </a:rPr>
              <a:t>cultura</a:t>
            </a:r>
            <a:endParaRPr lang="it-IT" altLang="it-IT"/>
          </a:p>
        </p:txBody>
      </p:sp>
      <p:sp>
        <p:nvSpPr>
          <p:cNvPr id="60461" name="Rectangle 45">
            <a:extLst>
              <a:ext uri="{FF2B5EF4-FFF2-40B4-BE49-F238E27FC236}">
                <a16:creationId xmlns:a16="http://schemas.microsoft.com/office/drawing/2014/main" id="{6EDF201A-B4CE-E0F5-BA0A-36B02B3C3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822825"/>
            <a:ext cx="112713" cy="11112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0462" name="Rectangle 46">
            <a:extLst>
              <a:ext uri="{FF2B5EF4-FFF2-40B4-BE49-F238E27FC236}">
                <a16:creationId xmlns:a16="http://schemas.microsoft.com/office/drawing/2014/main" id="{CCB8631D-8B20-4D0C-506F-D949593B4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5513" y="4760913"/>
            <a:ext cx="1016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it-IT" altLang="it-IT" sz="1600" b="1">
                <a:solidFill>
                  <a:srgbClr val="000000"/>
                </a:solidFill>
              </a:rPr>
              <a:t>Istruzione </a:t>
            </a:r>
            <a:endParaRPr lang="it-IT" altLang="it-IT"/>
          </a:p>
        </p:txBody>
      </p:sp>
      <p:sp>
        <p:nvSpPr>
          <p:cNvPr id="60463" name="Rectangle 47">
            <a:extLst>
              <a:ext uri="{FF2B5EF4-FFF2-40B4-BE49-F238E27FC236}">
                <a16:creationId xmlns:a16="http://schemas.microsoft.com/office/drawing/2014/main" id="{BB1A79A9-0F88-3790-9067-B7821DC3A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245100"/>
            <a:ext cx="112713" cy="112713"/>
          </a:xfrm>
          <a:prstGeom prst="rect">
            <a:avLst/>
          </a:prstGeom>
          <a:solidFill>
            <a:srgbClr val="00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0464" name="Rectangle 48">
            <a:extLst>
              <a:ext uri="{FF2B5EF4-FFF2-40B4-BE49-F238E27FC236}">
                <a16:creationId xmlns:a16="http://schemas.microsoft.com/office/drawing/2014/main" id="{7D56E787-5011-04F6-AF10-2CB594FC1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2013" y="5183188"/>
            <a:ext cx="1930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it-IT" altLang="it-IT" sz="1600" b="1">
                <a:solidFill>
                  <a:srgbClr val="000000"/>
                </a:solidFill>
              </a:rPr>
              <a:t>Alberghi e ristoranti</a:t>
            </a:r>
            <a:endParaRPr lang="it-IT" altLang="it-IT"/>
          </a:p>
        </p:txBody>
      </p:sp>
      <p:sp>
        <p:nvSpPr>
          <p:cNvPr id="60465" name="Rectangle 49">
            <a:extLst>
              <a:ext uri="{FF2B5EF4-FFF2-40B4-BE49-F238E27FC236}">
                <a16:creationId xmlns:a16="http://schemas.microsoft.com/office/drawing/2014/main" id="{370DBBC9-5D10-D25A-5E64-2F09226BE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667375"/>
            <a:ext cx="112713" cy="112713"/>
          </a:xfrm>
          <a:prstGeom prst="rect">
            <a:avLst/>
          </a:prstGeom>
          <a:solidFill>
            <a:srgbClr val="00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0466" name="Rectangle 50">
            <a:extLst>
              <a:ext uri="{FF2B5EF4-FFF2-40B4-BE49-F238E27FC236}">
                <a16:creationId xmlns:a16="http://schemas.microsoft.com/office/drawing/2014/main" id="{F92FA4AF-99EB-5FA0-C20A-BA3A13A2F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5605463"/>
            <a:ext cx="1739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it-IT" altLang="it-IT" sz="1600" b="1">
                <a:solidFill>
                  <a:srgbClr val="000000"/>
                </a:solidFill>
              </a:rPr>
              <a:t>Altri beni e servizi</a:t>
            </a:r>
            <a:endParaRPr lang="it-IT" altLang="it-IT"/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3">
            <a:extLst>
              <a:ext uri="{FF2B5EF4-FFF2-40B4-BE49-F238E27FC236}">
                <a16:creationId xmlns:a16="http://schemas.microsoft.com/office/drawing/2014/main" id="{9FB154D0-1C86-F643-195D-446F8F693A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5C5FE7C1-6F05-5DB6-D410-F056D2372F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1663" y="44450"/>
            <a:ext cx="7046912" cy="895350"/>
          </a:xfrm>
        </p:spPr>
        <p:txBody>
          <a:bodyPr/>
          <a:lstStyle/>
          <a:p>
            <a:r>
              <a:rPr lang="it-IT" altLang="it-IT" sz="2800"/>
              <a:t>Costruzione dell’IPC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B8AB567B-C982-B843-EB16-05F201408A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1219200"/>
            <a:ext cx="7848600" cy="1657350"/>
          </a:xfrm>
        </p:spPr>
        <p:txBody>
          <a:bodyPr/>
          <a:lstStyle/>
          <a:p>
            <a:pPr marL="396875" indent="-396875">
              <a:spcBef>
                <a:spcPct val="50000"/>
              </a:spcBef>
              <a:buFont typeface="Wingdings" pitchFamily="2" charset="2"/>
              <a:buChar char="¢"/>
            </a:pPr>
            <a:r>
              <a:rPr lang="it-IT" altLang="it-IT" sz="2800"/>
              <a:t>Inchieste per determinare il paniere di consumo tipico</a:t>
            </a:r>
          </a:p>
          <a:p>
            <a:pPr marL="396875" indent="-396875">
              <a:spcBef>
                <a:spcPct val="50000"/>
              </a:spcBef>
              <a:buFont typeface="Wingdings" pitchFamily="2" charset="2"/>
              <a:buChar char="¢"/>
            </a:pPr>
            <a:r>
              <a:rPr lang="it-IT" altLang="it-IT" sz="2800"/>
              <a:t>Raccoglie dati e calcola l’indice</a:t>
            </a:r>
          </a:p>
        </p:txBody>
      </p:sp>
      <p:graphicFrame>
        <p:nvGraphicFramePr>
          <p:cNvPr id="55300" name="Object 4">
            <a:extLst>
              <a:ext uri="{FF2B5EF4-FFF2-40B4-BE49-F238E27FC236}">
                <a16:creationId xmlns:a16="http://schemas.microsoft.com/office/drawing/2014/main" id="{5140E9AD-989D-B22A-9ADE-E254B2EE9B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8275" y="3536950"/>
          <a:ext cx="8958263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0510400" imgH="9652000" progId="Equation.3">
                  <p:embed/>
                </p:oleObj>
              </mc:Choice>
              <mc:Fallback>
                <p:oleObj name="Equation" r:id="rId3" imgW="70510400" imgH="9652000" progId="Equation.3">
                  <p:embed/>
                  <p:pic>
                    <p:nvPicPr>
                      <p:cNvPr id="55300" name="Object 4">
                        <a:extLst>
                          <a:ext uri="{FF2B5EF4-FFF2-40B4-BE49-F238E27FC236}">
                            <a16:creationId xmlns:a16="http://schemas.microsoft.com/office/drawing/2014/main" id="{5140E9AD-989D-B22A-9ADE-E254B2EE9B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" y="3536950"/>
                        <a:ext cx="8958263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FBB1E9E-242C-4A89-8486-2C0F02B240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  <a:endParaRPr lang="it-IT" altLang="it-IT" dirty="0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B08AE458-6208-44A5-957B-DEA469F8AD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1338" y="114300"/>
            <a:ext cx="6781800" cy="814388"/>
          </a:xfrm>
        </p:spPr>
        <p:txBody>
          <a:bodyPr/>
          <a:lstStyle/>
          <a:p>
            <a:r>
              <a:rPr lang="it-IT" altLang="it-IT" sz="2700"/>
              <a:t>La contabilità nazionale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B4E2DED-A6F5-4DA2-9FCE-D6C9440261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1360488"/>
            <a:ext cx="7218363" cy="3929062"/>
          </a:xfrm>
        </p:spPr>
        <p:txBody>
          <a:bodyPr/>
          <a:lstStyle/>
          <a:p>
            <a:pPr marL="692150" lvl="1" indent="-290513">
              <a:lnSpc>
                <a:spcPct val="90000"/>
              </a:lnSpc>
              <a:spcBef>
                <a:spcPct val="50000"/>
              </a:spcBef>
              <a:buClr>
                <a:srgbClr val="005E5C"/>
              </a:buClr>
              <a:buFont typeface="Wingdings" panose="05000000000000000000" pitchFamily="2" charset="2"/>
              <a:buNone/>
            </a:pPr>
            <a:r>
              <a:rPr lang="it-IT" altLang="it-IT" sz="2400">
                <a:solidFill>
                  <a:srgbClr val="000099"/>
                </a:solidFill>
              </a:rPr>
              <a:t>I dati della macroeconomia</a:t>
            </a:r>
          </a:p>
          <a:p>
            <a:pPr marL="287338" indent="-287338">
              <a:lnSpc>
                <a:spcPct val="90000"/>
              </a:lnSpc>
              <a:spcBef>
                <a:spcPct val="50000"/>
              </a:spcBef>
              <a:buClr>
                <a:srgbClr val="005E5C"/>
              </a:buClr>
              <a:buFont typeface="Wingdings" panose="05000000000000000000" pitchFamily="2" charset="2"/>
              <a:buChar char="¢"/>
            </a:pPr>
            <a:r>
              <a:rPr lang="it-IT" altLang="it-IT" sz="2400"/>
              <a:t>La produzione e la spesa:</a:t>
            </a:r>
          </a:p>
          <a:p>
            <a:pPr marL="692150" lvl="1" indent="-290513">
              <a:lnSpc>
                <a:spcPct val="90000"/>
              </a:lnSpc>
              <a:spcBef>
                <a:spcPct val="50000"/>
              </a:spcBef>
              <a:buClr>
                <a:srgbClr val="005E5C"/>
              </a:buClr>
              <a:buFont typeface="Wingdings" panose="05000000000000000000" pitchFamily="2" charset="2"/>
              <a:buChar char="¢"/>
            </a:pPr>
            <a:r>
              <a:rPr lang="it-IT" altLang="it-IT" sz="2000"/>
              <a:t>Consumo</a:t>
            </a:r>
          </a:p>
          <a:p>
            <a:pPr marL="692150" lvl="1" indent="-290513">
              <a:lnSpc>
                <a:spcPct val="90000"/>
              </a:lnSpc>
              <a:spcBef>
                <a:spcPct val="50000"/>
              </a:spcBef>
              <a:buClr>
                <a:srgbClr val="005E5C"/>
              </a:buClr>
              <a:buFont typeface="Wingdings" panose="05000000000000000000" pitchFamily="2" charset="2"/>
              <a:buChar char="¢"/>
            </a:pPr>
            <a:r>
              <a:rPr lang="it-IT" altLang="it-IT" sz="2000"/>
              <a:t>Investimenti</a:t>
            </a:r>
          </a:p>
          <a:p>
            <a:pPr marL="692150" lvl="1" indent="-290513">
              <a:lnSpc>
                <a:spcPct val="90000"/>
              </a:lnSpc>
              <a:spcBef>
                <a:spcPct val="50000"/>
              </a:spcBef>
              <a:buClr>
                <a:srgbClr val="005E5C"/>
              </a:buClr>
              <a:buFont typeface="Wingdings" panose="05000000000000000000" pitchFamily="2" charset="2"/>
              <a:buChar char="¢"/>
            </a:pPr>
            <a:r>
              <a:rPr lang="it-IT" altLang="it-IT" sz="2000"/>
              <a:t>Spesa pubblica</a:t>
            </a:r>
          </a:p>
          <a:p>
            <a:pPr marL="692150" lvl="1" indent="-290513">
              <a:lnSpc>
                <a:spcPct val="90000"/>
              </a:lnSpc>
              <a:spcBef>
                <a:spcPct val="50000"/>
              </a:spcBef>
              <a:buClr>
                <a:srgbClr val="005E5C"/>
              </a:buClr>
              <a:buFont typeface="Wingdings" panose="05000000000000000000" pitchFamily="2" charset="2"/>
              <a:buChar char="¢"/>
            </a:pPr>
            <a:r>
              <a:rPr lang="it-IT" altLang="it-IT" sz="2000"/>
              <a:t>Esportazioni nette</a:t>
            </a:r>
          </a:p>
          <a:p>
            <a:pPr marL="287338" indent="-287338">
              <a:lnSpc>
                <a:spcPct val="90000"/>
              </a:lnSpc>
              <a:spcBef>
                <a:spcPct val="50000"/>
              </a:spcBef>
              <a:buClr>
                <a:srgbClr val="005E5C"/>
              </a:buClr>
              <a:buFont typeface="Wingdings" panose="05000000000000000000" pitchFamily="2" charset="2"/>
              <a:buChar char="¢"/>
            </a:pPr>
            <a:r>
              <a:rPr lang="it-IT" altLang="it-IT" sz="2400"/>
              <a:t>L’inflazione e i prezzi</a:t>
            </a:r>
          </a:p>
          <a:p>
            <a:pPr marL="287338" indent="-287338">
              <a:lnSpc>
                <a:spcPct val="90000"/>
              </a:lnSpc>
              <a:spcBef>
                <a:spcPct val="50000"/>
              </a:spcBef>
              <a:buClr>
                <a:srgbClr val="005E5C"/>
              </a:buClr>
              <a:buFont typeface="Wingdings" panose="05000000000000000000" pitchFamily="2" charset="2"/>
              <a:buChar char="¢"/>
            </a:pPr>
            <a:r>
              <a:rPr lang="it-IT" altLang="it-IT" sz="2400"/>
              <a:t>La popolazione</a:t>
            </a:r>
            <a:endParaRPr lang="it-IT" altLang="it-IT" sz="1500"/>
          </a:p>
          <a:p>
            <a:pPr marL="287338" indent="-287338">
              <a:lnSpc>
                <a:spcPct val="90000"/>
              </a:lnSpc>
              <a:spcBef>
                <a:spcPct val="50000"/>
              </a:spcBef>
              <a:buClr>
                <a:srgbClr val="CC0066"/>
              </a:buClr>
            </a:pPr>
            <a:endParaRPr lang="it-IT" altLang="it-IT" sz="1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4">
            <a:extLst>
              <a:ext uri="{FF2B5EF4-FFF2-40B4-BE49-F238E27FC236}">
                <a16:creationId xmlns:a16="http://schemas.microsoft.com/office/drawing/2014/main" id="{4152B3E3-7A28-4DB5-FEEC-7AC21B4FC3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172034" name="Rectangle 2">
            <a:extLst>
              <a:ext uri="{FF2B5EF4-FFF2-40B4-BE49-F238E27FC236}">
                <a16:creationId xmlns:a16="http://schemas.microsoft.com/office/drawing/2014/main" id="{4DBE1811-20B2-BD00-1C6E-847F544E76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1813" y="365125"/>
            <a:ext cx="7313612" cy="574675"/>
          </a:xfrm>
        </p:spPr>
        <p:txBody>
          <a:bodyPr/>
          <a:lstStyle/>
          <a:p>
            <a:r>
              <a:rPr lang="it-IT" altLang="it-IT" sz="2800"/>
              <a:t>Inflazione, deflatore e IPC</a:t>
            </a:r>
            <a:endParaRPr lang="it-IT" altLang="it-IT" sz="2800" i="1"/>
          </a:p>
        </p:txBody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E9536AFC-0EF4-3173-D9DE-0ED368020A5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35038" y="1290638"/>
            <a:ext cx="7526337" cy="1344612"/>
          </a:xfrm>
        </p:spPr>
        <p:txBody>
          <a:bodyPr/>
          <a:lstStyle/>
          <a:p>
            <a:pPr marL="396875" indent="-396875">
              <a:spcBef>
                <a:spcPct val="50000"/>
              </a:spcBef>
              <a:buFont typeface="Wingdings" pitchFamily="2" charset="2"/>
              <a:buNone/>
            </a:pPr>
            <a:r>
              <a:rPr lang="it-IT" altLang="it-IT" sz="2400"/>
              <a:t>L’inflazione può essere misurata dalla variazione percentuale di deflatore oppure variazioni dell’IPC</a:t>
            </a:r>
            <a:endParaRPr lang="it-IT" altLang="it-IT" sz="2400" i="1"/>
          </a:p>
        </p:txBody>
      </p:sp>
      <p:sp>
        <p:nvSpPr>
          <p:cNvPr id="172037" name="Rectangle 5">
            <a:extLst>
              <a:ext uri="{FF2B5EF4-FFF2-40B4-BE49-F238E27FC236}">
                <a16:creationId xmlns:a16="http://schemas.microsoft.com/office/drawing/2014/main" id="{EC0BA259-5302-3661-A105-01805BEAD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4013" y="5461000"/>
            <a:ext cx="600392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96875" indent="-396875" algn="l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1163638" indent="-5334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773238" indent="-495300" algn="l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2268538" indent="-3810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763838" indent="-381000" algn="l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3221038" indent="-3810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678238" indent="-3810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4135438" indent="-3810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592638" indent="-3810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it-IT" altLang="it-IT" sz="2400">
                <a:solidFill>
                  <a:schemeClr val="hlink"/>
                </a:solidFill>
                <a:latin typeface="Arial Narrow" panose="020B0604020202020204" pitchFamily="34" charset="0"/>
              </a:rPr>
              <a:t>Analisi di un caso</a:t>
            </a:r>
            <a:r>
              <a:rPr lang="it-IT" altLang="it-IT" sz="2400">
                <a:solidFill>
                  <a:schemeClr val="hlink"/>
                </a:solidFill>
              </a:rPr>
              <a:t>: </a:t>
            </a:r>
            <a:r>
              <a:rPr lang="it-IT" altLang="it-IT" sz="2400" b="1">
                <a:solidFill>
                  <a:schemeClr val="hlink"/>
                </a:solidFill>
                <a:latin typeface="Arial Narrow" panose="020B0604020202020204" pitchFamily="34" charset="0"/>
              </a:rPr>
              <a:t>L’IPC sovrastima l’inflazione?</a:t>
            </a:r>
            <a:endParaRPr lang="it-IT" altLang="it-IT" sz="2400" b="1" i="1">
              <a:solidFill>
                <a:schemeClr val="hlink"/>
              </a:solidFill>
              <a:latin typeface="Arial Narrow" panose="020B0604020202020204" pitchFamily="34" charset="0"/>
            </a:endParaRPr>
          </a:p>
        </p:txBody>
      </p:sp>
      <p:graphicFrame>
        <p:nvGraphicFramePr>
          <p:cNvPr id="172145" name="Group 113">
            <a:extLst>
              <a:ext uri="{FF2B5EF4-FFF2-40B4-BE49-F238E27FC236}">
                <a16:creationId xmlns:a16="http://schemas.microsoft.com/office/drawing/2014/main" id="{320FB0D2-2F22-AF0F-18B5-0B3CC2E9F09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84150" y="2708275"/>
          <a:ext cx="8623300" cy="2185989"/>
        </p:xfrm>
        <a:graphic>
          <a:graphicData uri="http://schemas.openxmlformats.org/drawingml/2006/table">
            <a:tbl>
              <a:tblPr/>
              <a:tblGrid>
                <a:gridCol w="2873375">
                  <a:extLst>
                    <a:ext uri="{9D8B030D-6E8A-4147-A177-3AD203B41FA5}">
                      <a16:colId xmlns:a16="http://schemas.microsoft.com/office/drawing/2014/main" val="129666772"/>
                    </a:ext>
                  </a:extLst>
                </a:gridCol>
                <a:gridCol w="2501900">
                  <a:extLst>
                    <a:ext uri="{9D8B030D-6E8A-4147-A177-3AD203B41FA5}">
                      <a16:colId xmlns:a16="http://schemas.microsoft.com/office/drawing/2014/main" val="4104739461"/>
                    </a:ext>
                  </a:extLst>
                </a:gridCol>
                <a:gridCol w="3248025">
                  <a:extLst>
                    <a:ext uri="{9D8B030D-6E8A-4147-A177-3AD203B41FA5}">
                      <a16:colId xmlns:a16="http://schemas.microsoft.com/office/drawing/2014/main" val="2182084053"/>
                    </a:ext>
                  </a:extLst>
                </a:gridCol>
              </a:tblGrid>
              <a:tr h="5508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altLang="it-IT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25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</a:rPr>
                        <a:t>Deflatore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25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Verdana" panose="020B0604030504040204" pitchFamily="34" charset="0"/>
                        </a:rPr>
                        <a:t>IPC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568757"/>
                  </a:ext>
                </a:extLst>
              </a:tr>
              <a:tr h="5349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25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anose="020B0604030504040204" pitchFamily="34" charset="0"/>
                        </a:rPr>
                        <a:t>Beni considerati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Tutti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Paniere consumo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825526"/>
                  </a:ext>
                </a:extLst>
              </a:tr>
              <a:tr h="5492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25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anose="020B0604030504040204" pitchFamily="34" charset="0"/>
                        </a:rPr>
                        <a:t>Prodotti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Italia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Italia ed estero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5286687"/>
                  </a:ext>
                </a:extLst>
              </a:tr>
              <a:tr h="5508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25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anose="020B0604030504040204" pitchFamily="34" charset="0"/>
                        </a:rPr>
                        <a:t>Pesi dei beni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Variabili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it-IT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Fissi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487692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7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 autoUpdateAnimBg="0"/>
      <p:bldP spid="172037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3">
            <a:extLst>
              <a:ext uri="{FF2B5EF4-FFF2-40B4-BE49-F238E27FC236}">
                <a16:creationId xmlns:a16="http://schemas.microsoft.com/office/drawing/2014/main" id="{31BF2BA9-7F7C-019B-6ABD-FD86DF7BEC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ACF53378-DF52-5086-4E82-6E9E5A2043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0225" y="547688"/>
            <a:ext cx="7313613" cy="765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altLang="it-IT" sz="2400" b="1">
                <a:latin typeface="Arial Narrow" panose="020B0604020202020204" pitchFamily="34" charset="0"/>
              </a:rPr>
              <a:t>Analisi di un caso</a:t>
            </a:r>
            <a:br>
              <a:rPr lang="it-IT" altLang="it-IT" sz="2400" b="1">
                <a:latin typeface="Arial Narrow" panose="020B0604020202020204" pitchFamily="34" charset="0"/>
              </a:rPr>
            </a:br>
            <a:r>
              <a:rPr lang="it-IT" altLang="it-IT" sz="2400"/>
              <a:t>L’IPC sovrastima l’inflazione?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C2B017F9-B5D7-8CC4-8144-5813196E8A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4963" y="1319213"/>
            <a:ext cx="8809037" cy="4714875"/>
          </a:xfrm>
          <a:solidFill>
            <a:schemeClr val="bg1">
              <a:alpha val="50000"/>
            </a:schemeClr>
          </a:solidFill>
        </p:spPr>
        <p:txBody>
          <a:bodyPr/>
          <a:lstStyle/>
          <a:p>
            <a:pPr marL="287338" indent="-287338">
              <a:lnSpc>
                <a:spcPct val="105000"/>
              </a:lnSpc>
              <a:spcBef>
                <a:spcPct val="55000"/>
              </a:spcBef>
              <a:buFont typeface="Wingdings" pitchFamily="2" charset="2"/>
              <a:buChar char="¢"/>
            </a:pPr>
            <a:r>
              <a:rPr lang="it-IT" altLang="it-IT" sz="2000">
                <a:solidFill>
                  <a:srgbClr val="000099"/>
                </a:solidFill>
              </a:rPr>
              <a:t>Errore di sostituzione</a:t>
            </a:r>
            <a:r>
              <a:rPr lang="it-IT" altLang="it-IT" sz="2000"/>
              <a:t>   Il paniere è </a:t>
            </a:r>
            <a:r>
              <a:rPr lang="it-IT" altLang="it-IT" sz="2000" i="1"/>
              <a:t>fisso</a:t>
            </a:r>
            <a:r>
              <a:rPr lang="it-IT" altLang="it-IT" sz="2000"/>
              <a:t> e non tiene conto degli effetti di sostituzione dovuti ai cambiamenti dei prezzi relativi (aggiustamenti della domanda).</a:t>
            </a:r>
          </a:p>
          <a:p>
            <a:pPr marL="287338" indent="-287338">
              <a:lnSpc>
                <a:spcPct val="105000"/>
              </a:lnSpc>
              <a:spcBef>
                <a:spcPct val="55000"/>
              </a:spcBef>
              <a:buFont typeface="Wingdings" pitchFamily="2" charset="2"/>
              <a:buChar char="¢"/>
            </a:pPr>
            <a:r>
              <a:rPr lang="it-IT" altLang="it-IT" sz="2000">
                <a:solidFill>
                  <a:srgbClr val="000099"/>
                </a:solidFill>
              </a:rPr>
              <a:t>Introduzione di nuovi beni</a:t>
            </a:r>
            <a:r>
              <a:rPr lang="it-IT" altLang="it-IT" sz="2000"/>
              <a:t>   L’introduzione di nuovi beni aumenta l’utilità dei consumatori. Quindi aumenta il valore reale della moneta ma non è considerato nel paniere di riferimento.</a:t>
            </a:r>
          </a:p>
          <a:p>
            <a:pPr marL="287338" indent="-287338">
              <a:lnSpc>
                <a:spcPct val="105000"/>
              </a:lnSpc>
              <a:spcBef>
                <a:spcPct val="55000"/>
              </a:spcBef>
              <a:buFont typeface="Wingdings" pitchFamily="2" charset="2"/>
              <a:buChar char="¢"/>
            </a:pPr>
            <a:r>
              <a:rPr lang="it-IT" altLang="it-IT" sz="2000">
                <a:solidFill>
                  <a:srgbClr val="000099"/>
                </a:solidFill>
              </a:rPr>
              <a:t>Cambiamenti di qualità dei prodotti </a:t>
            </a:r>
            <a:r>
              <a:rPr lang="it-IT" altLang="it-IT" sz="2000"/>
              <a:t>I miglioramenti di qualità aumentano la capacità di acquisto di ogni euro e non sono tenuti in considerazione.</a:t>
            </a:r>
          </a:p>
          <a:p>
            <a:pPr marL="287338" indent="-287338">
              <a:lnSpc>
                <a:spcPct val="105000"/>
              </a:lnSpc>
              <a:spcBef>
                <a:spcPct val="55000"/>
              </a:spcBef>
              <a:buFont typeface="Wingdings" pitchFamily="2" charset="2"/>
              <a:buChar char="¢"/>
            </a:pPr>
            <a:r>
              <a:rPr lang="it-IT" altLang="it-IT" sz="2000"/>
              <a:t>La </a:t>
            </a:r>
            <a:r>
              <a:rPr lang="it-IT" altLang="it-IT" sz="2000">
                <a:solidFill>
                  <a:srgbClr val="000099"/>
                </a:solidFill>
              </a:rPr>
              <a:t>stima</a:t>
            </a:r>
            <a:r>
              <a:rPr lang="it-IT" altLang="it-IT" sz="2000"/>
              <a:t> econometrica è che l’IPC sovrastimi l’inflazione dell’1%.</a:t>
            </a:r>
          </a:p>
        </p:txBody>
      </p:sp>
      <p:sp>
        <p:nvSpPr>
          <p:cNvPr id="104452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D5C52B1-36C9-3A27-D10A-4C4F30ACB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75" y="5232400"/>
            <a:ext cx="433388" cy="288925"/>
          </a:xfrm>
          <a:prstGeom prst="actionButtonBackPrevious">
            <a:avLst/>
          </a:prstGeom>
          <a:solidFill>
            <a:srgbClr val="FF3300"/>
          </a:solidFill>
          <a:ln w="25400">
            <a:solidFill>
              <a:srgbClr val="C4A8A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charRg st="0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charRg st="0" end="1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charRg st="166" end="3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04451">
                                            <p:txEl>
                                              <p:charRg st="166" end="3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charRg st="498" end="5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04451">
                                            <p:txEl>
                                              <p:charRg st="498" end="5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5" name="Picture 6">
            <a:extLst>
              <a:ext uri="{FF2B5EF4-FFF2-40B4-BE49-F238E27FC236}">
                <a16:creationId xmlns:a16="http://schemas.microsoft.com/office/drawing/2014/main" id="{257A13EB-42A1-4B9C-A491-D6C0A3AA44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33"/>
          <a:stretch/>
        </p:blipFill>
        <p:spPr bwMode="auto">
          <a:xfrm>
            <a:off x="981075" y="2228850"/>
            <a:ext cx="7343775" cy="391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43" name="Rectangle 2">
            <a:extLst>
              <a:ext uri="{FF2B5EF4-FFF2-40B4-BE49-F238E27FC236}">
                <a16:creationId xmlns:a16="http://schemas.microsoft.com/office/drawing/2014/main" id="{289C612D-F088-4EE4-9699-C79E37E207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538163"/>
          </a:xfrm>
        </p:spPr>
        <p:txBody>
          <a:bodyPr/>
          <a:lstStyle/>
          <a:p>
            <a:pPr eaLnBrk="1" hangingPunct="1"/>
            <a:r>
              <a:rPr lang="it-IT" altLang="it-IT" sz="2800" b="0">
                <a:solidFill>
                  <a:schemeClr val="tx1"/>
                </a:solidFill>
              </a:rPr>
              <a:t>Le due misure a confronto</a:t>
            </a:r>
            <a:endParaRPr lang="it-IT" altLang="it-IT" sz="2800">
              <a:solidFill>
                <a:schemeClr val="tx1"/>
              </a:solidFill>
            </a:endParaRP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A2EBDAB-7C57-4E07-96DE-5D71FB6B63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030288"/>
            <a:ext cx="8496300" cy="15128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1800"/>
              <a:t>L’indice dei prezzi al consumo e il deflatore del PIL mostrano </a:t>
            </a:r>
            <a:r>
              <a:rPr lang="it-IT" altLang="it-IT" sz="1800" b="1"/>
              <a:t>trend puttosto simili</a:t>
            </a:r>
            <a:r>
              <a:rPr lang="it-IT" altLang="it-IT" sz="1800"/>
              <a:t> nel tempo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1800"/>
          </a:p>
          <a:p>
            <a:pPr eaLnBrk="1" hangingPunct="1">
              <a:lnSpc>
                <a:spcPct val="90000"/>
              </a:lnSpc>
            </a:pPr>
            <a:r>
              <a:rPr lang="it-IT" altLang="it-IT" sz="1800"/>
              <a:t>Per l’Italia di recente i due indici differivano poco: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800"/>
              <a:t>		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6D9569F6-5D33-4D77-B258-82A7A55A4A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3">
            <a:extLst>
              <a:ext uri="{FF2B5EF4-FFF2-40B4-BE49-F238E27FC236}">
                <a16:creationId xmlns:a16="http://schemas.microsoft.com/office/drawing/2014/main" id="{3CBC133B-FAC0-49AB-9E2C-457051AA21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B9CA54E6-C3FD-809F-4C43-9377A8C99C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7263" y="311150"/>
            <a:ext cx="7359650" cy="1060450"/>
          </a:xfrm>
        </p:spPr>
        <p:txBody>
          <a:bodyPr/>
          <a:lstStyle/>
          <a:p>
            <a:r>
              <a:rPr lang="it-IT" altLang="it-IT" sz="2800"/>
              <a:t>Misure alternative della ricchezza</a:t>
            </a:r>
            <a:br>
              <a:rPr lang="it-IT" altLang="it-IT" sz="2800"/>
            </a:br>
            <a:r>
              <a:rPr lang="it-IT" altLang="it-IT" sz="2800"/>
              <a:t>Prodotto interno e prodotto nazionale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327F0BD7-1CA8-823F-CED2-154A64A694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6600" y="1704975"/>
            <a:ext cx="7950200" cy="3881438"/>
          </a:xfrm>
        </p:spPr>
        <p:txBody>
          <a:bodyPr/>
          <a:lstStyle/>
          <a:p>
            <a:pPr marL="287338" indent="-287338">
              <a:lnSpc>
                <a:spcPct val="105000"/>
              </a:lnSpc>
              <a:spcBef>
                <a:spcPct val="70000"/>
              </a:spcBef>
            </a:pPr>
            <a:r>
              <a:rPr lang="it-IT" altLang="it-IT" sz="2800" b="1"/>
              <a:t>Prodotto </a:t>
            </a:r>
            <a:r>
              <a:rPr lang="it-IT" altLang="it-IT" sz="2800" b="1">
                <a:solidFill>
                  <a:srgbClr val="CC0000"/>
                </a:solidFill>
              </a:rPr>
              <a:t>nazionale</a:t>
            </a:r>
            <a:r>
              <a:rPr lang="it-IT" altLang="it-IT" sz="2800" b="1"/>
              <a:t> lordo</a:t>
            </a:r>
            <a:r>
              <a:rPr lang="it-IT" altLang="it-IT" sz="2800"/>
              <a:t> (</a:t>
            </a:r>
            <a:r>
              <a:rPr lang="it-IT" altLang="it-IT" sz="2800" b="1">
                <a:solidFill>
                  <a:srgbClr val="CC0000"/>
                </a:solidFill>
              </a:rPr>
              <a:t>PNL</a:t>
            </a:r>
            <a:r>
              <a:rPr lang="it-IT" altLang="it-IT" sz="2800"/>
              <a:t>):</a:t>
            </a:r>
            <a:r>
              <a:rPr lang="it-IT" altLang="it-IT" sz="2400">
                <a:solidFill>
                  <a:srgbClr val="990033"/>
                </a:solidFill>
              </a:rPr>
              <a:t> </a:t>
            </a:r>
            <a:br>
              <a:rPr lang="it-IT" altLang="it-IT" sz="2400">
                <a:solidFill>
                  <a:srgbClr val="990033"/>
                </a:solidFill>
              </a:rPr>
            </a:br>
            <a:r>
              <a:rPr lang="it-IT" altLang="it-IT" sz="2400"/>
              <a:t>Reddito totale ottenuto dai fattori di produzione nazionali localizzati anche all’estero</a:t>
            </a:r>
          </a:p>
          <a:p>
            <a:pPr marL="287338" indent="-287338">
              <a:lnSpc>
                <a:spcPct val="105000"/>
              </a:lnSpc>
              <a:spcBef>
                <a:spcPct val="70000"/>
              </a:spcBef>
            </a:pPr>
            <a:r>
              <a:rPr lang="it-IT" altLang="it-IT" sz="2800" b="1"/>
              <a:t>Prodotto </a:t>
            </a:r>
            <a:r>
              <a:rPr lang="it-IT" altLang="it-IT" sz="2800" b="1">
                <a:solidFill>
                  <a:srgbClr val="003399"/>
                </a:solidFill>
              </a:rPr>
              <a:t>interno</a:t>
            </a:r>
            <a:r>
              <a:rPr lang="it-IT" altLang="it-IT" sz="2800" b="1"/>
              <a:t> lordo</a:t>
            </a:r>
            <a:r>
              <a:rPr lang="it-IT" altLang="it-IT" sz="2800"/>
              <a:t> (</a:t>
            </a:r>
            <a:r>
              <a:rPr lang="it-IT" altLang="it-IT" sz="2800" b="1">
                <a:solidFill>
                  <a:srgbClr val="003399"/>
                </a:solidFill>
              </a:rPr>
              <a:t>PIL</a:t>
            </a:r>
            <a:r>
              <a:rPr lang="it-IT" altLang="it-IT" sz="2800"/>
              <a:t>):</a:t>
            </a:r>
            <a:br>
              <a:rPr lang="it-IT" altLang="it-IT" sz="2800"/>
            </a:br>
            <a:r>
              <a:rPr lang="it-IT" altLang="it-IT" sz="2400"/>
              <a:t>Reddito totale ottenuto dai fattori di produzione localizzati in Italia anche se esteri</a:t>
            </a:r>
          </a:p>
          <a:p>
            <a:pPr marL="287338" indent="-287338">
              <a:lnSpc>
                <a:spcPct val="105000"/>
              </a:lnSpc>
              <a:spcBef>
                <a:spcPct val="70000"/>
              </a:spcBef>
              <a:buFont typeface="Wingdings" pitchFamily="2" charset="2"/>
              <a:buNone/>
            </a:pPr>
            <a:r>
              <a:rPr lang="it-IT" altLang="it-IT" sz="2400"/>
              <a:t>	(PNL</a:t>
            </a:r>
            <a:r>
              <a:rPr lang="it-IT" altLang="it-IT" sz="2400" i="1"/>
              <a:t> – </a:t>
            </a:r>
            <a:r>
              <a:rPr lang="it-IT" altLang="it-IT" sz="2400"/>
              <a:t>PIL) = (Pagamento di fattori dall’estero) </a:t>
            </a:r>
            <a:br>
              <a:rPr lang="it-IT" altLang="it-IT" sz="2400"/>
            </a:br>
            <a:r>
              <a:rPr lang="it-IT" altLang="it-IT" sz="2400"/>
              <a:t>		 – (pagamento di fattori all’estero)</a:t>
            </a:r>
          </a:p>
        </p:txBody>
      </p:sp>
      <p:sp>
        <p:nvSpPr>
          <p:cNvPr id="40965" name="Line 5">
            <a:extLst>
              <a:ext uri="{FF2B5EF4-FFF2-40B4-BE49-F238E27FC236}">
                <a16:creationId xmlns:a16="http://schemas.microsoft.com/office/drawing/2014/main" id="{657ECB53-9F3F-515D-4677-E8AFC7968E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" y="684213"/>
            <a:ext cx="53975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3">
            <a:extLst>
              <a:ext uri="{FF2B5EF4-FFF2-40B4-BE49-F238E27FC236}">
                <a16:creationId xmlns:a16="http://schemas.microsoft.com/office/drawing/2014/main" id="{F2DDCC93-030A-0D9F-9405-B2809215E6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AB0A321E-3A83-3B35-1387-6BFBAE3D98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4513" y="365125"/>
            <a:ext cx="7313612" cy="574675"/>
          </a:xfrm>
        </p:spPr>
        <p:txBody>
          <a:bodyPr/>
          <a:lstStyle/>
          <a:p>
            <a:r>
              <a:rPr lang="it-IT" altLang="it-IT" sz="2800" noProof="1"/>
              <a:t>PNL, PNN, reddito nazionale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D1764FC1-79AB-C741-469F-26004A138F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1381125"/>
            <a:ext cx="7783512" cy="4116388"/>
          </a:xfrm>
        </p:spPr>
        <p:txBody>
          <a:bodyPr/>
          <a:lstStyle/>
          <a:p>
            <a:pPr marL="287338" indent="-287338"/>
            <a:r>
              <a:rPr lang="it-IT" altLang="it-IT" sz="2300" noProof="1">
                <a:solidFill>
                  <a:srgbClr val="000099"/>
                </a:solidFill>
              </a:rPr>
              <a:t>Prodotto nazionale netto =</a:t>
            </a:r>
            <a:r>
              <a:rPr lang="it-IT" altLang="it-IT" sz="2300" noProof="1">
                <a:solidFill>
                  <a:srgbClr val="003399"/>
                </a:solidFill>
              </a:rPr>
              <a:t> </a:t>
            </a:r>
          </a:p>
          <a:p>
            <a:pPr marL="287338" indent="-287338">
              <a:buFont typeface="Wingdings" pitchFamily="2" charset="2"/>
              <a:buNone/>
            </a:pPr>
            <a:r>
              <a:rPr lang="it-IT" altLang="it-IT" sz="2300" noProof="1"/>
              <a:t>		PNL – ammortamenti</a:t>
            </a:r>
          </a:p>
          <a:p>
            <a:pPr marL="287338" indent="-287338"/>
            <a:r>
              <a:rPr lang="it-IT" altLang="it-IT" sz="2300" noProof="1">
                <a:solidFill>
                  <a:srgbClr val="000099"/>
                </a:solidFill>
              </a:rPr>
              <a:t>Reddito n</a:t>
            </a:r>
            <a:r>
              <a:rPr lang="it-IT" altLang="it-IT" sz="2100" noProof="1">
                <a:solidFill>
                  <a:srgbClr val="000099"/>
                </a:solidFill>
              </a:rPr>
              <a:t>azionale</a:t>
            </a:r>
            <a:r>
              <a:rPr lang="it-IT" altLang="it-IT" sz="2300" noProof="1">
                <a:solidFill>
                  <a:srgbClr val="000099"/>
                </a:solidFill>
              </a:rPr>
              <a:t> = </a:t>
            </a:r>
          </a:p>
          <a:p>
            <a:pPr marL="287338" indent="-287338">
              <a:buFont typeface="Wingdings" pitchFamily="2" charset="2"/>
              <a:buNone/>
            </a:pPr>
            <a:r>
              <a:rPr lang="it-IT" altLang="it-IT" sz="2300" noProof="1"/>
              <a:t>		PNN – imposte indirette</a:t>
            </a:r>
          </a:p>
          <a:p>
            <a:pPr marL="287338" indent="-287338"/>
            <a:r>
              <a:rPr lang="it-IT" altLang="it-IT" sz="2300" noProof="1">
                <a:solidFill>
                  <a:srgbClr val="000099"/>
                </a:solidFill>
              </a:rPr>
              <a:t>Reddito personale =</a:t>
            </a:r>
            <a:r>
              <a:rPr lang="it-IT" altLang="it-IT" sz="2300" noProof="1">
                <a:solidFill>
                  <a:srgbClr val="990033"/>
                </a:solidFill>
              </a:rPr>
              <a:t> </a:t>
            </a:r>
            <a:r>
              <a:rPr lang="it-IT" altLang="it-IT" sz="2300" noProof="1"/>
              <a:t>RN +/– trasferimenti a/da imprese e P. A. (non tasse)</a:t>
            </a:r>
          </a:p>
          <a:p>
            <a:pPr marL="287338" indent="-287338"/>
            <a:r>
              <a:rPr lang="it-IT" altLang="it-IT" sz="2300" noProof="1">
                <a:solidFill>
                  <a:srgbClr val="000099"/>
                </a:solidFill>
              </a:rPr>
              <a:t>Reddito personale disponibile</a:t>
            </a:r>
            <a:r>
              <a:rPr lang="it-IT" altLang="it-IT" sz="2300" noProof="1">
                <a:solidFill>
                  <a:srgbClr val="990033"/>
                </a:solidFill>
              </a:rPr>
              <a:t> </a:t>
            </a:r>
            <a:r>
              <a:rPr lang="it-IT" altLang="it-IT" sz="2300" noProof="1"/>
              <a:t>= RP – tasse P. A</a:t>
            </a:r>
            <a:r>
              <a:rPr lang="it-IT" altLang="it-IT" sz="2300"/>
              <a:t>.</a:t>
            </a:r>
            <a:r>
              <a:rPr lang="en-US" altLang="it-IT" sz="2700"/>
              <a:t>  </a:t>
            </a:r>
          </a:p>
        </p:txBody>
      </p:sp>
      <p:sp>
        <p:nvSpPr>
          <p:cNvPr id="43012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941AA979-C8C1-FC5C-10BB-7D72AD63D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868863"/>
            <a:ext cx="433387" cy="288925"/>
          </a:xfrm>
          <a:prstGeom prst="actionButtonBackPrevious">
            <a:avLst/>
          </a:prstGeom>
          <a:solidFill>
            <a:srgbClr val="FF3300"/>
          </a:solidFill>
          <a:ln w="25400">
            <a:solidFill>
              <a:srgbClr val="C4A8A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96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charRg st="96" end="1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169" end="2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43011">
                                            <p:txEl>
                                              <p:charRg st="169" end="2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3">
            <a:extLst>
              <a:ext uri="{FF2B5EF4-FFF2-40B4-BE49-F238E27FC236}">
                <a16:creationId xmlns:a16="http://schemas.microsoft.com/office/drawing/2014/main" id="{CB94B5CB-7950-7310-2FCB-54BB2218A0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8ECB41EF-8AF0-E7B5-9D3E-3862D848C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4988" y="125413"/>
            <a:ext cx="6781800" cy="814387"/>
          </a:xfrm>
        </p:spPr>
        <p:txBody>
          <a:bodyPr/>
          <a:lstStyle/>
          <a:p>
            <a:r>
              <a:rPr lang="it-IT" altLang="it-IT" sz="2800"/>
              <a:t>La popolazione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CDE10E1E-C3A3-EEA8-CAC7-072A133263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412875"/>
            <a:ext cx="7862888" cy="4392613"/>
          </a:xfrm>
        </p:spPr>
        <p:txBody>
          <a:bodyPr/>
          <a:lstStyle/>
          <a:p>
            <a:pPr marL="290513" indent="-290513">
              <a:spcBef>
                <a:spcPct val="35000"/>
              </a:spcBef>
              <a:buFont typeface="Wingdings" pitchFamily="2" charset="2"/>
              <a:buNone/>
            </a:pPr>
            <a:r>
              <a:rPr lang="it-IT" altLang="it-IT" sz="3200"/>
              <a:t>La popolazione è divisa in:</a:t>
            </a:r>
          </a:p>
          <a:p>
            <a:pPr marL="290513" indent="-290513">
              <a:spcBef>
                <a:spcPct val="35000"/>
              </a:spcBef>
              <a:buFont typeface="Wingdings" pitchFamily="2" charset="2"/>
              <a:buChar char="¢"/>
            </a:pPr>
            <a:r>
              <a:rPr lang="it-IT" altLang="it-IT" sz="3200">
                <a:solidFill>
                  <a:srgbClr val="CC0000"/>
                </a:solidFill>
              </a:rPr>
              <a:t>Attiva</a:t>
            </a:r>
            <a:r>
              <a:rPr lang="it-IT" altLang="it-IT" sz="3200"/>
              <a:t>: età tra 15 e 64 (pensionati).</a:t>
            </a:r>
          </a:p>
          <a:p>
            <a:pPr marL="290513" indent="-290513">
              <a:spcBef>
                <a:spcPct val="35000"/>
              </a:spcBef>
              <a:buFont typeface="Wingdings" pitchFamily="2" charset="2"/>
              <a:buChar char="¢"/>
            </a:pPr>
            <a:r>
              <a:rPr lang="it-IT" altLang="it-IT" sz="3200">
                <a:solidFill>
                  <a:srgbClr val="003399"/>
                </a:solidFill>
              </a:rPr>
              <a:t>Passiva</a:t>
            </a:r>
            <a:r>
              <a:rPr lang="it-IT" altLang="it-IT" sz="3200"/>
              <a:t>: bambini e anziani.</a:t>
            </a:r>
          </a:p>
          <a:p>
            <a:pPr marL="290513" indent="-290513">
              <a:spcBef>
                <a:spcPct val="35000"/>
              </a:spcBef>
              <a:buFont typeface="Wingdings" pitchFamily="2" charset="2"/>
              <a:buNone/>
            </a:pPr>
            <a:endParaRPr lang="it-IT" altLang="it-IT" sz="3200"/>
          </a:p>
          <a:p>
            <a:pPr marL="290513" indent="-290513">
              <a:spcBef>
                <a:spcPct val="35000"/>
              </a:spcBef>
              <a:buFont typeface="Wingdings" pitchFamily="2" charset="2"/>
              <a:buNone/>
            </a:pPr>
            <a:r>
              <a:rPr lang="it-IT" altLang="it-IT" sz="3200"/>
              <a:t>La popolazione attiva è classificata sulla base della condizione lavorativa.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charRg st="28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charRg st="28" end="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charRg st="65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4515">
                                            <p:txEl>
                                              <p:charRg st="65" end="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>
            <a:extLst>
              <a:ext uri="{FF2B5EF4-FFF2-40B4-BE49-F238E27FC236}">
                <a16:creationId xmlns:a16="http://schemas.microsoft.com/office/drawing/2014/main" id="{DAC7DD24-6716-4190-8639-C13421425B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351837" cy="1143000"/>
          </a:xfrm>
        </p:spPr>
        <p:txBody>
          <a:bodyPr/>
          <a:lstStyle/>
          <a:p>
            <a:pPr eaLnBrk="1" hangingPunct="1"/>
            <a:r>
              <a:rPr lang="it-IT" altLang="it-IT" sz="2400" u="sng">
                <a:solidFill>
                  <a:srgbClr val="CC0000"/>
                </a:solidFill>
              </a:rPr>
              <a:t>Il tasso di disoccupazione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5531CE77-980B-49DE-B8D6-080E850BC32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25450" y="1505744"/>
            <a:ext cx="8713788" cy="43211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altLang="it-IT" sz="2200" b="1" dirty="0"/>
              <a:t>Forza lavoro:</a:t>
            </a:r>
            <a:r>
              <a:rPr lang="it-IT" altLang="it-IT" sz="2200" dirty="0"/>
              <a:t> somma degli occupati e dei disoccupati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it-IT" altLang="it-IT" sz="2200" dirty="0"/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it-IT" altLang="it-IT" sz="2200" dirty="0"/>
              <a:t>Forza lavoro  =  Occupati  +  Disoccupati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it-IT" altLang="it-IT" sz="2200" i="1" dirty="0"/>
              <a:t>L</a:t>
            </a:r>
            <a:r>
              <a:rPr lang="it-IT" altLang="it-IT" sz="2200" dirty="0"/>
              <a:t>          =       </a:t>
            </a:r>
            <a:r>
              <a:rPr lang="it-IT" altLang="it-IT" sz="2200" i="1" dirty="0"/>
              <a:t>N</a:t>
            </a:r>
            <a:r>
              <a:rPr lang="it-IT" altLang="it-IT" sz="2200" dirty="0"/>
              <a:t>       +        </a:t>
            </a:r>
            <a:r>
              <a:rPr lang="it-IT" altLang="it-IT" sz="2200" i="1" dirty="0"/>
              <a:t>U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it-IT" altLang="it-IT" sz="2200" dirty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altLang="it-IT" sz="2200" b="1" dirty="0"/>
              <a:t>Tasso di disoccupazione:</a:t>
            </a:r>
            <a:r>
              <a:rPr lang="it-IT" altLang="it-IT" sz="2200" dirty="0"/>
              <a:t> rapporto tra il numero di disoccupati e la forza</a:t>
            </a:r>
            <a:r>
              <a:rPr lang="it-IT" altLang="it-IT" sz="2200" b="1" dirty="0"/>
              <a:t> </a:t>
            </a:r>
            <a:r>
              <a:rPr lang="it-IT" altLang="it-IT" sz="2200" dirty="0"/>
              <a:t>lavoro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it-IT" altLang="it-IT" sz="2200" dirty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altLang="it-IT" sz="2200" dirty="0"/>
              <a:t>Tasso di disoccupazione =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it-IT" altLang="it-IT" sz="2200" dirty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it-IT" altLang="it-IT" sz="2200" dirty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altLang="it-IT" sz="2200" dirty="0"/>
              <a:t>Cioè:  	</a:t>
            </a:r>
            <a:r>
              <a:rPr lang="it-IT" altLang="it-IT" sz="2200" i="1" dirty="0"/>
              <a:t>        		</a:t>
            </a:r>
            <a:r>
              <a:rPr lang="it-IT" altLang="it-IT" sz="2200" dirty="0"/>
              <a:t>o anche:  </a:t>
            </a:r>
            <a:endParaRPr lang="it-IT" altLang="it-IT" sz="2200" b="1" dirty="0"/>
          </a:p>
        </p:txBody>
      </p:sp>
      <p:sp>
        <p:nvSpPr>
          <p:cNvPr id="38917" name="Rectangle 11">
            <a:extLst>
              <a:ext uri="{FF2B5EF4-FFF2-40B4-BE49-F238E27FC236}">
                <a16:creationId xmlns:a16="http://schemas.microsoft.com/office/drawing/2014/main" id="{658E3268-2E00-4A6E-98F1-A02580CF1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1400"/>
          </a:p>
        </p:txBody>
      </p:sp>
      <p:graphicFrame>
        <p:nvGraphicFramePr>
          <p:cNvPr id="38918" name="Object 10">
            <a:extLst>
              <a:ext uri="{FF2B5EF4-FFF2-40B4-BE49-F238E27FC236}">
                <a16:creationId xmlns:a16="http://schemas.microsoft.com/office/drawing/2014/main" id="{E5548394-2326-42DF-A22B-9DC8E45331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84663" y="4365625"/>
          <a:ext cx="15144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11300" imgH="736600" progId="Equation.DSMT4">
                  <p:embed/>
                </p:oleObj>
              </mc:Choice>
              <mc:Fallback>
                <p:oleObj name="Equation" r:id="rId2" imgW="1511300" imgH="736600" progId="Equation.DSMT4">
                  <p:embed/>
                  <p:pic>
                    <p:nvPicPr>
                      <p:cNvPr id="38918" name="Object 10">
                        <a:extLst>
                          <a:ext uri="{FF2B5EF4-FFF2-40B4-BE49-F238E27FC236}">
                            <a16:creationId xmlns:a16="http://schemas.microsoft.com/office/drawing/2014/main" id="{E5548394-2326-42DF-A22B-9DC8E45331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4365625"/>
                        <a:ext cx="1514475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ggetto 1">
            <a:extLst>
              <a:ext uri="{FF2B5EF4-FFF2-40B4-BE49-F238E27FC236}">
                <a16:creationId xmlns:a16="http://schemas.microsoft.com/office/drawing/2014/main" id="{CF54B172-DD4A-4651-BCC4-A2D50F5C23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15025" y="5340350"/>
          <a:ext cx="22606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86811" imgH="545863" progId="Equation.DSMT4">
                  <p:embed/>
                </p:oleObj>
              </mc:Choice>
              <mc:Fallback>
                <p:oleObj name="Equation" r:id="rId4" imgW="1586811" imgH="545863" progId="Equation.DSMT4">
                  <p:embed/>
                  <p:pic>
                    <p:nvPicPr>
                      <p:cNvPr id="38919" name="Oggetto 1">
                        <a:extLst>
                          <a:ext uri="{FF2B5EF4-FFF2-40B4-BE49-F238E27FC236}">
                            <a16:creationId xmlns:a16="http://schemas.microsoft.com/office/drawing/2014/main" id="{CF54B172-DD4A-4651-BCC4-A2D50F5C23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5025" y="5340350"/>
                        <a:ext cx="226060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ggetto 2">
            <a:extLst>
              <a:ext uri="{FF2B5EF4-FFF2-40B4-BE49-F238E27FC236}">
                <a16:creationId xmlns:a16="http://schemas.microsoft.com/office/drawing/2014/main" id="{0881AF32-C49E-46E3-9B3D-CA82E05A3D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014333"/>
              </p:ext>
            </p:extLst>
          </p:nvPr>
        </p:nvGraphicFramePr>
        <p:xfrm>
          <a:off x="1619250" y="5266018"/>
          <a:ext cx="17208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18671" imgH="545863" progId="Equation.DSMT4">
                  <p:embed/>
                </p:oleObj>
              </mc:Choice>
              <mc:Fallback>
                <p:oleObj name="Equation" r:id="rId6" imgW="1218671" imgH="545863" progId="Equation.DSMT4">
                  <p:embed/>
                  <p:pic>
                    <p:nvPicPr>
                      <p:cNvPr id="38920" name="Oggetto 2">
                        <a:extLst>
                          <a:ext uri="{FF2B5EF4-FFF2-40B4-BE49-F238E27FC236}">
                            <a16:creationId xmlns:a16="http://schemas.microsoft.com/office/drawing/2014/main" id="{0881AF32-C49E-46E3-9B3D-CA82E05A3D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5266018"/>
                        <a:ext cx="172085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10D6BFF5-CA9B-4D41-B513-9F3B4A1621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  <a:endParaRPr lang="it-IT" altLang="it-IT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>
            <a:extLst>
              <a:ext uri="{FF2B5EF4-FFF2-40B4-BE49-F238E27FC236}">
                <a16:creationId xmlns:a16="http://schemas.microsoft.com/office/drawing/2014/main" id="{0C0A4ADA-8049-4033-B09A-676D551024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44450"/>
            <a:ext cx="8424862" cy="579074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altLang="it-IT" sz="2400" dirty="0"/>
              <a:t>Come calcolare il tasso di disoccupazione?</a:t>
            </a:r>
          </a:p>
          <a:p>
            <a:pPr eaLnBrk="1" hangingPunct="1">
              <a:buFontTx/>
              <a:buNone/>
            </a:pPr>
            <a:r>
              <a:rPr lang="it-IT" altLang="it-IT" sz="2000" dirty="0"/>
              <a:t>	</a:t>
            </a:r>
            <a:r>
              <a:rPr lang="it-IT" altLang="it-IT" sz="1600" i="1" dirty="0"/>
              <a:t>Elenchi dei disoccupati    (</a:t>
            </a:r>
            <a:r>
              <a:rPr lang="it-IT" altLang="it-IT" sz="1400" i="1" dirty="0"/>
              <a:t>… richieste di sussidio: «</a:t>
            </a:r>
            <a:r>
              <a:rPr lang="it-IT" altLang="it-IT" sz="1400" i="1" dirty="0" err="1"/>
              <a:t>claimant</a:t>
            </a:r>
            <a:r>
              <a:rPr lang="it-IT" altLang="it-IT" sz="1400" i="1" dirty="0"/>
              <a:t> </a:t>
            </a:r>
            <a:r>
              <a:rPr lang="it-IT" altLang="it-IT" sz="1400" i="1" dirty="0" err="1"/>
              <a:t>count</a:t>
            </a:r>
            <a:r>
              <a:rPr lang="it-IT" altLang="it-IT" sz="1400" i="1" dirty="0"/>
              <a:t>»</a:t>
            </a:r>
            <a:r>
              <a:rPr lang="it-IT" altLang="it-IT" sz="1600" i="1" dirty="0"/>
              <a:t>)</a:t>
            </a:r>
          </a:p>
          <a:p>
            <a:pPr eaLnBrk="1" hangingPunct="1">
              <a:buFontTx/>
              <a:buNone/>
            </a:pPr>
            <a:r>
              <a:rPr lang="it-IT" altLang="it-IT" sz="1600" dirty="0"/>
              <a:t>	Misura poco affidabile: i paesi con sussidi di disoccupazione generosi registrano un più elevato numero di disoccupati </a:t>
            </a:r>
          </a:p>
          <a:p>
            <a:pPr eaLnBrk="1" hangingPunct="1">
              <a:buFontTx/>
              <a:buNone/>
            </a:pPr>
            <a:endParaRPr lang="it-IT" altLang="it-IT" sz="1600" dirty="0"/>
          </a:p>
          <a:p>
            <a:pPr eaLnBrk="1" hangingPunct="1">
              <a:buFont typeface="Wingdings 2" panose="05020102010507070707" pitchFamily="18" charset="2"/>
              <a:buChar char="P"/>
            </a:pPr>
            <a:r>
              <a:rPr lang="it-IT" altLang="it-IT" sz="1600" i="1" dirty="0"/>
              <a:t>Interviste alle famiglie</a:t>
            </a:r>
          </a:p>
          <a:p>
            <a:pPr eaLnBrk="1" hangingPunct="1">
              <a:buFontTx/>
              <a:buNone/>
            </a:pPr>
            <a:r>
              <a:rPr lang="it-IT" altLang="it-IT" sz="1600" dirty="0"/>
              <a:t>	Il calcolo del tasso di disoccupazione si basa su interviste mensili a un campione di famiglie </a:t>
            </a:r>
          </a:p>
          <a:p>
            <a:pPr eaLnBrk="1" hangingPunct="1">
              <a:buFontTx/>
              <a:buNone/>
            </a:pPr>
            <a:r>
              <a:rPr lang="it-IT" altLang="it-IT" sz="1600" dirty="0"/>
              <a:t>	In EU queste indagini vengono chiamate </a:t>
            </a:r>
            <a:r>
              <a:rPr lang="it-IT" altLang="it-IT" sz="1600" b="1" dirty="0"/>
              <a:t>LSF</a:t>
            </a:r>
            <a:r>
              <a:rPr lang="it-IT" altLang="it-IT" sz="1600" dirty="0"/>
              <a:t> (</a:t>
            </a:r>
            <a:r>
              <a:rPr lang="it-IT" altLang="it-IT" sz="1600" i="1" dirty="0"/>
              <a:t>labour force surveys</a:t>
            </a:r>
            <a:r>
              <a:rPr lang="it-IT" altLang="it-IT" sz="1600" dirty="0"/>
              <a:t>). In Italia il campione era di 77.000 famiglie (vecchio metodo)</a:t>
            </a:r>
          </a:p>
          <a:p>
            <a:pPr eaLnBrk="1" hangingPunct="1">
              <a:buFontTx/>
              <a:buNone/>
            </a:pPr>
            <a:endParaRPr lang="it-IT" altLang="it-IT" sz="1600" b="1" dirty="0"/>
          </a:p>
          <a:p>
            <a:pPr eaLnBrk="1" hangingPunct="1">
              <a:buFontTx/>
              <a:buNone/>
            </a:pPr>
            <a:r>
              <a:rPr lang="it-IT" altLang="it-IT" sz="1600" dirty="0"/>
              <a:t>ISTAT – nuova metodologia (2004): interviste su un campione stratificato di circa    </a:t>
            </a:r>
            <a:r>
              <a:rPr lang="it-IT" altLang="it-IT" sz="1600" dirty="0">
                <a:solidFill>
                  <a:srgbClr val="CC0000"/>
                </a:solidFill>
              </a:rPr>
              <a:t>600.000 individui </a:t>
            </a:r>
            <a:r>
              <a:rPr lang="it-IT" altLang="it-IT" sz="1600" dirty="0"/>
              <a:t>(totale annuo)   in   </a:t>
            </a:r>
            <a:r>
              <a:rPr lang="it-IT" altLang="it-IT" sz="1600" dirty="0">
                <a:solidFill>
                  <a:srgbClr val="CC0000"/>
                </a:solidFill>
              </a:rPr>
              <a:t>1.400 comuni  </a:t>
            </a:r>
          </a:p>
          <a:p>
            <a:pPr eaLnBrk="1" hangingPunct="1">
              <a:buFontTx/>
              <a:buNone/>
            </a:pPr>
            <a:r>
              <a:rPr lang="it-IT" altLang="it-IT" sz="1600" dirty="0">
                <a:solidFill>
                  <a:srgbClr val="CC0000"/>
                </a:solidFill>
              </a:rPr>
              <a:t> </a:t>
            </a:r>
            <a:r>
              <a:rPr lang="it-IT" altLang="it-IT" sz="1600" dirty="0"/>
              <a:t>–   dati relativi a trimestri, con stime mensili.</a:t>
            </a:r>
          </a:p>
          <a:p>
            <a:pPr eaLnBrk="1" hangingPunct="1">
              <a:buFontTx/>
              <a:buNone/>
            </a:pPr>
            <a:endParaRPr lang="it-IT" altLang="it-IT" sz="1600" dirty="0"/>
          </a:p>
          <a:p>
            <a:pPr eaLnBrk="1" hangingPunct="1">
              <a:buFontTx/>
              <a:buNone/>
            </a:pPr>
            <a:r>
              <a:rPr lang="it-IT" altLang="it-IT" sz="1600" dirty="0"/>
              <a:t>… però la rilevazione è continua: ogni famiglia estratta nel campione viene intervistata 4 volte nel corso di 15 mesi (2 trimestri di interviste, quindi interruzione di 2 trimestri e poi altri 2 trimestri di interviste). </a:t>
            </a:r>
          </a:p>
          <a:p>
            <a:pPr eaLnBrk="1" hangingPunct="1">
              <a:buFontTx/>
              <a:buNone/>
            </a:pPr>
            <a:endParaRPr lang="it-IT" altLang="it-IT" sz="1200" dirty="0"/>
          </a:p>
          <a:p>
            <a:pPr eaLnBrk="1" hangingPunct="1">
              <a:buFontTx/>
              <a:buNone/>
            </a:pPr>
            <a:r>
              <a:rPr lang="it-IT" altLang="it-IT" sz="1600" dirty="0"/>
              <a:t>Nelle LSF è definito </a:t>
            </a:r>
            <a:r>
              <a:rPr lang="it-IT" altLang="it-IT" sz="1600" i="1" dirty="0"/>
              <a:t>occupato </a:t>
            </a:r>
            <a:r>
              <a:rPr lang="it-IT" altLang="it-IT" sz="1600" dirty="0"/>
              <a:t>chi dichiara di aver svolto almeno 1 ora di lavoro retribuito nella settimana precedente l’intervista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06310E77-6437-4E8D-97AB-E8A94936B3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7">
            <a:extLst>
              <a:ext uri="{FF2B5EF4-FFF2-40B4-BE49-F238E27FC236}">
                <a16:creationId xmlns:a16="http://schemas.microsoft.com/office/drawing/2014/main" id="{44C77024-B964-4D9B-9048-97766858B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404813"/>
            <a:ext cx="8929688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3663" indent="-936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it-IT" sz="1600" dirty="0"/>
              <a:t>-  Occupato:</a:t>
            </a:r>
            <a:r>
              <a:rPr lang="it-IT" altLang="it-IT" sz="1600" b="0" dirty="0"/>
              <a:t> persona che ha un lavoro al momento dell’intervista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it-IT" sz="1600" dirty="0"/>
              <a:t>- Disoccupato:</a:t>
            </a:r>
            <a:r>
              <a:rPr lang="it-IT" altLang="it-IT" sz="1600" b="0" dirty="0"/>
              <a:t> persona che non ha lavoro, ma è in cerca di occupazione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0" dirty="0"/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it-IT" altLang="it-IT" sz="1600" dirty="0"/>
              <a:t> Fuori dalla forza lavoro:</a:t>
            </a:r>
            <a:r>
              <a:rPr lang="it-IT" altLang="it-IT" sz="1600" b="0" dirty="0"/>
              <a:t> persona che non ha un lavoro e NON è in cerca di occupazione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it-IT" altLang="it-IT" sz="1600" b="0" dirty="0"/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it-IT" altLang="it-IT" sz="1600" dirty="0"/>
              <a:t>Lavoratori scoraggiati:</a:t>
            </a:r>
            <a:r>
              <a:rPr lang="it-IT" altLang="it-IT" sz="1600" b="0" dirty="0"/>
              <a:t> in presenza di elevata disoccupazione, alcuni lavoratori senza occupazione smettono di cercare ed escono dalla forza.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it-IT" sz="1600" b="0" dirty="0"/>
              <a:t> </a:t>
            </a:r>
            <a:r>
              <a:rPr lang="it-IT" altLang="it-IT" sz="1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Definizione ISTAT</a:t>
            </a:r>
            <a:r>
              <a:rPr lang="it-IT" altLang="it-IT" sz="1600" b="0" dirty="0"/>
              <a:t>: inattivi  di  15-64  anni  che  non  hanno  cercato  lavoro  nelle 4 settimane  precedenti l’intervista perché ritengono di non riuscire a trovarne uno lavoro.     </a:t>
            </a:r>
            <a:r>
              <a:rPr lang="it-IT" altLang="it-IT" sz="1400" b="0" dirty="0"/>
              <a:t>(In Italia erano 1.751.000 nel terzo trimestre 2016 – da LFS)</a:t>
            </a:r>
            <a:r>
              <a:rPr lang="it-IT" altLang="it-IT" sz="1600" b="0" dirty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0" dirty="0"/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it-IT" altLang="it-IT" sz="1600" dirty="0"/>
              <a:t>Tasso di partecipazione: </a:t>
            </a:r>
            <a:r>
              <a:rPr lang="it-IT" altLang="it-IT" sz="1600" b="0" dirty="0"/>
              <a:t>rapporto tra la forza lavoro e il totale della popolazione in età lavorativa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it-IT" altLang="it-IT" sz="1600" b="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it-IT" sz="1600" b="0" dirty="0"/>
              <a:t>Il tasso di disoccupazione e il tasso di partecipazione sono i due principali indicatori dello stato complessivo del mercato del lavoro a livello aggregato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it-IT" altLang="it-IT" sz="1600" b="0" dirty="0"/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it-IT" altLang="it-IT" sz="1600" b="0" dirty="0"/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it-IT" altLang="it-IT" sz="1600" b="0" dirty="0"/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it-IT" altLang="it-IT" sz="1600" b="0" dirty="0"/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it-IT" altLang="it-IT" sz="1600" b="0" dirty="0"/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it-IT" altLang="it-IT" sz="1600" b="0" dirty="0"/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it-IT" altLang="it-IT" sz="1600" b="0" dirty="0"/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it-IT" altLang="it-IT" sz="1600" b="0" dirty="0"/>
          </a:p>
        </p:txBody>
      </p:sp>
      <p:graphicFrame>
        <p:nvGraphicFramePr>
          <p:cNvPr id="40964" name="Oggetto 2">
            <a:extLst>
              <a:ext uri="{FF2B5EF4-FFF2-40B4-BE49-F238E27FC236}">
                <a16:creationId xmlns:a16="http://schemas.microsoft.com/office/drawing/2014/main" id="{7B06BBD2-6B5D-42D9-8914-CD1D77A96F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24063" y="4211638"/>
          <a:ext cx="5027612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16500" imgH="609600" progId="Equation.DSMT4">
                  <p:embed/>
                </p:oleObj>
              </mc:Choice>
              <mc:Fallback>
                <p:oleObj name="Equation" r:id="rId2" imgW="5016500" imgH="609600" progId="Equation.DSMT4">
                  <p:embed/>
                  <p:pic>
                    <p:nvPicPr>
                      <p:cNvPr id="40964" name="Oggetto 2">
                        <a:extLst>
                          <a:ext uri="{FF2B5EF4-FFF2-40B4-BE49-F238E27FC236}">
                            <a16:creationId xmlns:a16="http://schemas.microsoft.com/office/drawing/2014/main" id="{7B06BBD2-6B5D-42D9-8914-CD1D77A96F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063" y="4211638"/>
                        <a:ext cx="5027612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5904900A-B208-5DB2-A4D3-9BA830E13E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598CA424-1A83-45C6-9E27-4C2149FAF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8913"/>
            <a:ext cx="8496300" cy="188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93663" indent="-93663" eaLnBrk="1" hangingPunct="1">
              <a:buFontTx/>
              <a:buNone/>
              <a:defRPr/>
            </a:pPr>
            <a:r>
              <a:rPr lang="it-IT" altLang="it-IT" sz="1800" b="0" u="sng" kern="0" dirty="0"/>
              <a:t>Perché la disoccupazione è un problema macroeconomico ?</a:t>
            </a:r>
          </a:p>
          <a:p>
            <a:pPr marL="93663" indent="-93663" eaLnBrk="1" hangingPunct="1">
              <a:buFontTx/>
              <a:buNone/>
              <a:defRPr/>
            </a:pPr>
            <a:endParaRPr lang="it-IT" altLang="it-IT" sz="1800" b="0" u="sng" kern="0" dirty="0"/>
          </a:p>
          <a:p>
            <a:pPr marL="93663" indent="-93663" eaLnBrk="1" hangingPunct="1">
              <a:defRPr/>
            </a:pPr>
            <a:r>
              <a:rPr lang="it-IT" altLang="it-IT" sz="1800" b="0" kern="0" dirty="0"/>
              <a:t> Effetti sul benessere individuale (il reddito da lavoro è la parte maggiore del prodotto – Italia 2018:   </a:t>
            </a:r>
            <a:r>
              <a:rPr lang="it-IT" altLang="it-IT" sz="1800" b="0" kern="0" dirty="0">
                <a:solidFill>
                  <a:srgbClr val="CC0000"/>
                </a:solidFill>
              </a:rPr>
              <a:t>57,8% del </a:t>
            </a:r>
            <a:r>
              <a:rPr lang="it-IT" altLang="it-IT" sz="1800" b="0" i="1" kern="0" dirty="0">
                <a:solidFill>
                  <a:srgbClr val="CC0000"/>
                </a:solidFill>
              </a:rPr>
              <a:t>Reddito Nazionale </a:t>
            </a:r>
            <a:r>
              <a:rPr lang="it-IT" altLang="it-IT" sz="1800" b="0" kern="0" dirty="0"/>
              <a:t>)</a:t>
            </a:r>
          </a:p>
          <a:p>
            <a:pPr marL="93663" indent="-93663" eaLnBrk="1" hangingPunct="1">
              <a:defRPr/>
            </a:pPr>
            <a:r>
              <a:rPr lang="it-IT" altLang="it-IT" sz="1800" b="0" kern="0" dirty="0"/>
              <a:t> Sintomo di inefficienza macroeconomica</a:t>
            </a:r>
          </a:p>
          <a:p>
            <a:pPr marL="0" indent="0" eaLnBrk="1" hangingPunct="1">
              <a:buFontTx/>
              <a:buNone/>
              <a:defRPr/>
            </a:pPr>
            <a:endParaRPr lang="it-IT" altLang="it-IT" sz="1800" b="0" kern="0" dirty="0"/>
          </a:p>
          <a:p>
            <a:pPr marL="93663" indent="-93663" eaLnBrk="1" hangingPunct="1">
              <a:defRPr/>
            </a:pPr>
            <a:endParaRPr lang="it-IT" altLang="it-IT" sz="1800" b="0" kern="0" dirty="0"/>
          </a:p>
          <a:p>
            <a:pPr marL="93663" indent="-93663" eaLnBrk="1" hangingPunct="1">
              <a:defRPr/>
            </a:pPr>
            <a:endParaRPr lang="it-IT" altLang="it-IT" sz="1800" b="0" kern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828646-14FD-42D5-BCCE-E7B21F5FB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989138"/>
            <a:ext cx="3168650" cy="387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 2" pitchFamily="18" charset="2"/>
              <a:buNone/>
              <a:defRPr/>
            </a:pPr>
            <a:endParaRPr lang="it-IT" altLang="it-IT" sz="900" b="0" kern="0" dirty="0">
              <a:solidFill>
                <a:srgbClr val="002060"/>
              </a:solidFill>
              <a:latin typeface="Cambria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it-IT" altLang="it-IT" sz="1800" kern="0" dirty="0">
                <a:solidFill>
                  <a:srgbClr val="002060"/>
                </a:solidFill>
                <a:latin typeface="Cambria"/>
              </a:rPr>
              <a:t>Italia 2018:</a:t>
            </a:r>
          </a:p>
          <a:p>
            <a:pPr>
              <a:buFont typeface="Wingdings 2" pitchFamily="18" charset="2"/>
              <a:buNone/>
              <a:defRPr/>
            </a:pPr>
            <a:endParaRPr lang="it-IT" altLang="it-IT" sz="1800" kern="0" dirty="0">
              <a:solidFill>
                <a:srgbClr val="002060"/>
              </a:solidFill>
              <a:latin typeface="Cambria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it-IT" altLang="it-IT" sz="1800" b="0" kern="0" dirty="0">
                <a:solidFill>
                  <a:srgbClr val="002060"/>
                </a:solidFill>
                <a:latin typeface="Cambria"/>
              </a:rPr>
              <a:t>Popolazione:      60.483.973</a:t>
            </a:r>
          </a:p>
          <a:p>
            <a:pPr>
              <a:buFont typeface="Wingdings 2" pitchFamily="18" charset="2"/>
              <a:buNone/>
              <a:defRPr/>
            </a:pPr>
            <a:endParaRPr lang="it-IT" altLang="it-IT" sz="800" kern="0" dirty="0">
              <a:solidFill>
                <a:srgbClr val="002060"/>
              </a:solidFill>
              <a:latin typeface="Cambria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it-IT" altLang="it-IT" sz="1800" b="0" kern="0" dirty="0">
                <a:solidFill>
                  <a:srgbClr val="002060"/>
                </a:solidFill>
                <a:latin typeface="Cambria"/>
              </a:rPr>
              <a:t>Forza lavoro:     25.970.000</a:t>
            </a:r>
          </a:p>
          <a:p>
            <a:pPr>
              <a:buFont typeface="Wingdings 2" pitchFamily="18" charset="2"/>
              <a:buNone/>
              <a:defRPr/>
            </a:pPr>
            <a:endParaRPr lang="it-IT" altLang="it-IT" sz="900" b="0" kern="0" dirty="0">
              <a:solidFill>
                <a:srgbClr val="002060"/>
              </a:solidFill>
              <a:latin typeface="Cambria"/>
            </a:endParaRPr>
          </a:p>
          <a:p>
            <a:pPr>
              <a:buFont typeface="Wingdings 2" pitchFamily="18" charset="2"/>
              <a:buNone/>
              <a:defRPr/>
            </a:pPr>
            <a:endParaRPr lang="it-IT" altLang="it-IT" sz="900" b="0" kern="0" dirty="0">
              <a:solidFill>
                <a:srgbClr val="002060"/>
              </a:solidFill>
              <a:latin typeface="Cambria"/>
            </a:endParaRPr>
          </a:p>
          <a:p>
            <a:pPr>
              <a:buFont typeface="Wingdings 2" pitchFamily="18" charset="2"/>
              <a:buNone/>
              <a:defRPr/>
            </a:pPr>
            <a:endParaRPr lang="it-IT" altLang="it-IT" sz="900" b="0" kern="0" dirty="0">
              <a:solidFill>
                <a:srgbClr val="002060"/>
              </a:solidFill>
              <a:latin typeface="Cambria"/>
            </a:endParaRPr>
          </a:p>
          <a:p>
            <a:pPr>
              <a:buFont typeface="Wingdings 2" pitchFamily="18" charset="2"/>
              <a:buChar char="P"/>
              <a:defRPr/>
            </a:pPr>
            <a:r>
              <a:rPr lang="it-IT" altLang="it-IT" sz="1800" kern="0" dirty="0">
                <a:solidFill>
                  <a:srgbClr val="002060"/>
                </a:solidFill>
                <a:latin typeface="Cambria"/>
              </a:rPr>
              <a:t>Tasso di partecipazione:</a:t>
            </a:r>
            <a:r>
              <a:rPr lang="it-IT" altLang="it-IT" sz="1800" b="0" kern="0" dirty="0">
                <a:solidFill>
                  <a:srgbClr val="002060"/>
                </a:solidFill>
                <a:latin typeface="Cambria"/>
              </a:rPr>
              <a:t> </a:t>
            </a:r>
          </a:p>
          <a:p>
            <a:pPr>
              <a:buFont typeface="Wingdings 2" pitchFamily="18" charset="2"/>
              <a:buNone/>
              <a:defRPr/>
            </a:pPr>
            <a:r>
              <a:rPr lang="it-IT" altLang="it-IT" sz="1800" b="0" kern="0" dirty="0">
                <a:solidFill>
                  <a:srgbClr val="002060"/>
                </a:solidFill>
                <a:latin typeface="Cambria"/>
              </a:rPr>
              <a:t>	Italia 2018 = 67 %</a:t>
            </a:r>
          </a:p>
          <a:p>
            <a:pPr>
              <a:buFont typeface="Wingdings 2" pitchFamily="18" charset="2"/>
              <a:buNone/>
              <a:defRPr/>
            </a:pPr>
            <a:endParaRPr lang="it-IT" altLang="it-IT" sz="900" b="0" kern="0" dirty="0">
              <a:solidFill>
                <a:srgbClr val="002060"/>
              </a:solidFill>
              <a:latin typeface="Cambria"/>
            </a:endParaRPr>
          </a:p>
          <a:p>
            <a:pPr>
              <a:buFont typeface="Wingdings 2" pitchFamily="18" charset="2"/>
              <a:buChar char="P"/>
              <a:defRPr/>
            </a:pPr>
            <a:r>
              <a:rPr lang="it-IT" altLang="it-IT" sz="1800" kern="0" dirty="0">
                <a:solidFill>
                  <a:srgbClr val="002060"/>
                </a:solidFill>
                <a:latin typeface="Cambria"/>
              </a:rPr>
              <a:t>Tasso di disoccupazione:</a:t>
            </a:r>
          </a:p>
          <a:p>
            <a:pPr>
              <a:buFont typeface="Wingdings 2" pitchFamily="18" charset="2"/>
              <a:buNone/>
              <a:defRPr/>
            </a:pPr>
            <a:r>
              <a:rPr lang="it-IT" altLang="it-IT" sz="1800" b="0" kern="0" dirty="0">
                <a:solidFill>
                  <a:srgbClr val="002060"/>
                </a:solidFill>
                <a:latin typeface="Cambria"/>
              </a:rPr>
              <a:t>	Italia 2018 = 10,6 %</a:t>
            </a:r>
          </a:p>
        </p:txBody>
      </p:sp>
      <p:sp>
        <p:nvSpPr>
          <p:cNvPr id="41989" name="CasellaDiTesto 5">
            <a:extLst>
              <a:ext uri="{FF2B5EF4-FFF2-40B4-BE49-F238E27FC236}">
                <a16:creationId xmlns:a16="http://schemas.microsoft.com/office/drawing/2014/main" id="{B64019B7-5D40-4733-B414-DC6E1F050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1575" y="1916113"/>
            <a:ext cx="3600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Tasso di disoccupazione – OCSE </a:t>
            </a:r>
            <a:r>
              <a:rPr lang="it-IT" altLang="it-IT" sz="1400" b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(2018)</a:t>
            </a:r>
            <a:endParaRPr lang="it-IT" altLang="it-IT" sz="140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990" name="Picture 7">
            <a:extLst>
              <a:ext uri="{FF2B5EF4-FFF2-40B4-BE49-F238E27FC236}">
                <a16:creationId xmlns:a16="http://schemas.microsoft.com/office/drawing/2014/main" id="{19687ABB-F0C9-412D-B9D4-5E8E0683D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2235200"/>
            <a:ext cx="4660900" cy="393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6ACE33D2-EA2A-65CF-3126-9B6CA9BCD9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piè di pagina 3">
            <a:extLst>
              <a:ext uri="{FF2B5EF4-FFF2-40B4-BE49-F238E27FC236}">
                <a16:creationId xmlns:a16="http://schemas.microsoft.com/office/drawing/2014/main" id="{CA735830-6B0F-4E82-9253-785356575A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  <a:endParaRPr lang="it-IT" altLang="it-IT" dirty="0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8BA7C982-501D-4C4A-9FC2-A26CD1944F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3563" y="323850"/>
            <a:ext cx="7313612" cy="1009650"/>
          </a:xfrm>
        </p:spPr>
        <p:txBody>
          <a:bodyPr/>
          <a:lstStyle/>
          <a:p>
            <a:r>
              <a:rPr lang="it-IT" altLang="it-IT" sz="3200"/>
              <a:t>Reddito e spesa</a:t>
            </a:r>
            <a:br>
              <a:rPr lang="it-IT" altLang="it-IT" sz="3200"/>
            </a:br>
            <a:r>
              <a:rPr lang="it-IT" altLang="it-IT" sz="2400"/>
              <a:t>Il flusso circolare</a:t>
            </a:r>
            <a:r>
              <a:rPr lang="it-IT" altLang="it-IT" sz="3200"/>
              <a:t> 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20BB572A-2DC4-4D90-A580-D8C08C302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0463" y="3190875"/>
            <a:ext cx="1963737" cy="685800"/>
          </a:xfrm>
          <a:prstGeom prst="rect">
            <a:avLst/>
          </a:prstGeom>
          <a:solidFill>
            <a:srgbClr val="FFFF99"/>
          </a:solidFill>
          <a:ln w="9525">
            <a:solidFill>
              <a:srgbClr val="CC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it-IT" altLang="it-IT" sz="3200" b="1">
                <a:solidFill>
                  <a:srgbClr val="003399"/>
                </a:solidFill>
                <a:latin typeface="Times New Roman" panose="02020603050405020304" pitchFamily="18" charset="0"/>
              </a:rPr>
              <a:t>Individui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81D7DA9D-1802-4B5C-87CB-08A3A49DC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1600" y="3190875"/>
            <a:ext cx="1901825" cy="685800"/>
          </a:xfrm>
          <a:prstGeom prst="rect">
            <a:avLst/>
          </a:prstGeom>
          <a:solidFill>
            <a:srgbClr val="FFFF99"/>
          </a:solidFill>
          <a:ln w="9525">
            <a:solidFill>
              <a:srgbClr val="CC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it-IT" altLang="it-IT" sz="3200" b="1">
                <a:solidFill>
                  <a:srgbClr val="003399"/>
                </a:solidFill>
                <a:latin typeface="Times New Roman" panose="02020603050405020304" pitchFamily="18" charset="0"/>
              </a:rPr>
              <a:t>Imprese</a:t>
            </a:r>
          </a:p>
        </p:txBody>
      </p:sp>
      <p:sp>
        <p:nvSpPr>
          <p:cNvPr id="7174" name="Freeform 6">
            <a:extLst>
              <a:ext uri="{FF2B5EF4-FFF2-40B4-BE49-F238E27FC236}">
                <a16:creationId xmlns:a16="http://schemas.microsoft.com/office/drawing/2014/main" id="{2423C83F-CFB9-4476-8F51-5CF3C34951A2}"/>
              </a:ext>
            </a:extLst>
          </p:cNvPr>
          <p:cNvSpPr>
            <a:spLocks/>
          </p:cNvSpPr>
          <p:nvPr/>
        </p:nvSpPr>
        <p:spPr bwMode="auto">
          <a:xfrm>
            <a:off x="3459163" y="3862388"/>
            <a:ext cx="4318000" cy="1587500"/>
          </a:xfrm>
          <a:custGeom>
            <a:avLst/>
            <a:gdLst>
              <a:gd name="T0" fmla="*/ 88 w 2720"/>
              <a:gd name="T1" fmla="*/ 0 h 1000"/>
              <a:gd name="T2" fmla="*/ 376 w 2720"/>
              <a:gd name="T3" fmla="*/ 816 h 1000"/>
              <a:gd name="T4" fmla="*/ 2344 w 2720"/>
              <a:gd name="T5" fmla="*/ 864 h 1000"/>
              <a:gd name="T6" fmla="*/ 2632 w 2720"/>
              <a:gd name="T7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0" h="1000">
                <a:moveTo>
                  <a:pt x="88" y="0"/>
                </a:moveTo>
                <a:cubicBezTo>
                  <a:pt x="44" y="336"/>
                  <a:pt x="0" y="672"/>
                  <a:pt x="376" y="816"/>
                </a:cubicBezTo>
                <a:cubicBezTo>
                  <a:pt x="752" y="960"/>
                  <a:pt x="1968" y="1000"/>
                  <a:pt x="2344" y="864"/>
                </a:cubicBezTo>
                <a:cubicBezTo>
                  <a:pt x="2720" y="728"/>
                  <a:pt x="2676" y="364"/>
                  <a:pt x="2632" y="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176" name="Freeform 8">
            <a:extLst>
              <a:ext uri="{FF2B5EF4-FFF2-40B4-BE49-F238E27FC236}">
                <a16:creationId xmlns:a16="http://schemas.microsoft.com/office/drawing/2014/main" id="{8138C089-DBDB-46CC-90C6-832F7F75B80F}"/>
              </a:ext>
            </a:extLst>
          </p:cNvPr>
          <p:cNvSpPr>
            <a:spLocks/>
          </p:cNvSpPr>
          <p:nvPr/>
        </p:nvSpPr>
        <p:spPr bwMode="auto">
          <a:xfrm>
            <a:off x="3835400" y="1857375"/>
            <a:ext cx="3492500" cy="1333500"/>
          </a:xfrm>
          <a:custGeom>
            <a:avLst/>
            <a:gdLst>
              <a:gd name="T0" fmla="*/ 64 w 2200"/>
              <a:gd name="T1" fmla="*/ 840 h 840"/>
              <a:gd name="T2" fmla="*/ 304 w 2200"/>
              <a:gd name="T3" fmla="*/ 120 h 840"/>
              <a:gd name="T4" fmla="*/ 1888 w 2200"/>
              <a:gd name="T5" fmla="*/ 120 h 840"/>
              <a:gd name="T6" fmla="*/ 2176 w 2200"/>
              <a:gd name="T7" fmla="*/ 840 h 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00" h="840">
                <a:moveTo>
                  <a:pt x="64" y="840"/>
                </a:moveTo>
                <a:cubicBezTo>
                  <a:pt x="32" y="540"/>
                  <a:pt x="0" y="240"/>
                  <a:pt x="304" y="120"/>
                </a:cubicBezTo>
                <a:cubicBezTo>
                  <a:pt x="608" y="0"/>
                  <a:pt x="1576" y="0"/>
                  <a:pt x="1888" y="120"/>
                </a:cubicBezTo>
                <a:cubicBezTo>
                  <a:pt x="2200" y="240"/>
                  <a:pt x="2128" y="720"/>
                  <a:pt x="2176" y="840"/>
                </a:cubicBezTo>
              </a:path>
            </a:pathLst>
          </a:custGeom>
          <a:noFill/>
          <a:ln w="76200" cmpd="sng">
            <a:solidFill>
              <a:srgbClr val="CC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178" name="Rectangle 10">
            <a:extLst>
              <a:ext uri="{FF2B5EF4-FFF2-40B4-BE49-F238E27FC236}">
                <a16:creationId xmlns:a16="http://schemas.microsoft.com/office/drawing/2014/main" id="{CAFC3566-DFD4-41D8-89FB-4693E5B19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4263" y="1214438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it-IT" altLang="it-IT" sz="2800" b="1">
                <a:latin typeface="Times New Roman" panose="02020603050405020304" pitchFamily="18" charset="0"/>
              </a:rPr>
              <a:t>Reddito</a:t>
            </a:r>
          </a:p>
        </p:txBody>
      </p:sp>
      <p:sp>
        <p:nvSpPr>
          <p:cNvPr id="7179" name="Rectangle 11">
            <a:extLst>
              <a:ext uri="{FF2B5EF4-FFF2-40B4-BE49-F238E27FC236}">
                <a16:creationId xmlns:a16="http://schemas.microsoft.com/office/drawing/2014/main" id="{E1E5B446-797F-4E99-B49E-649809B8D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2124075"/>
            <a:ext cx="10668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it-IT" altLang="it-IT" sz="2800" b="1">
                <a:solidFill>
                  <a:srgbClr val="CC0000"/>
                </a:solidFill>
                <a:latin typeface="Times New Roman" panose="02020603050405020304" pitchFamily="18" charset="0"/>
              </a:rPr>
              <a:t>Lavoro</a:t>
            </a:r>
          </a:p>
        </p:txBody>
      </p:sp>
      <p:sp>
        <p:nvSpPr>
          <p:cNvPr id="7180" name="Rectangle 12">
            <a:extLst>
              <a:ext uri="{FF2B5EF4-FFF2-40B4-BE49-F238E27FC236}">
                <a16:creationId xmlns:a16="http://schemas.microsoft.com/office/drawing/2014/main" id="{9519F2BD-FF81-4D1F-9A05-94EECDEEC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6200" y="4471988"/>
            <a:ext cx="9144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it-IT" altLang="it-IT" sz="2800" b="1">
                <a:solidFill>
                  <a:srgbClr val="CC0000"/>
                </a:solidFill>
                <a:latin typeface="Times New Roman" panose="02020603050405020304" pitchFamily="18" charset="0"/>
              </a:rPr>
              <a:t>Beni</a:t>
            </a:r>
          </a:p>
        </p:txBody>
      </p:sp>
      <p:sp>
        <p:nvSpPr>
          <p:cNvPr id="7181" name="Rectangle 13">
            <a:extLst>
              <a:ext uri="{FF2B5EF4-FFF2-40B4-BE49-F238E27FC236}">
                <a16:creationId xmlns:a16="http://schemas.microsoft.com/office/drawing/2014/main" id="{A38E007F-1B2C-4D65-BA43-B6036A446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7600" y="5457825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it-IT" altLang="it-IT" sz="2800" b="1">
                <a:latin typeface="Times New Roman" panose="02020603050405020304" pitchFamily="18" charset="0"/>
              </a:rPr>
              <a:t>Spesa</a:t>
            </a:r>
          </a:p>
        </p:txBody>
      </p:sp>
      <p:sp>
        <p:nvSpPr>
          <p:cNvPr id="7185" name="Freeform 17">
            <a:extLst>
              <a:ext uri="{FF2B5EF4-FFF2-40B4-BE49-F238E27FC236}">
                <a16:creationId xmlns:a16="http://schemas.microsoft.com/office/drawing/2014/main" id="{D4AE6CAF-40BB-4395-898A-270A2CAD4F95}"/>
              </a:ext>
            </a:extLst>
          </p:cNvPr>
          <p:cNvSpPr>
            <a:spLocks/>
          </p:cNvSpPr>
          <p:nvPr/>
        </p:nvSpPr>
        <p:spPr bwMode="auto">
          <a:xfrm rot="10800000">
            <a:off x="3422650" y="1619250"/>
            <a:ext cx="4318000" cy="1587500"/>
          </a:xfrm>
          <a:custGeom>
            <a:avLst/>
            <a:gdLst>
              <a:gd name="T0" fmla="*/ 88 w 2720"/>
              <a:gd name="T1" fmla="*/ 0 h 1000"/>
              <a:gd name="T2" fmla="*/ 376 w 2720"/>
              <a:gd name="T3" fmla="*/ 816 h 1000"/>
              <a:gd name="T4" fmla="*/ 2344 w 2720"/>
              <a:gd name="T5" fmla="*/ 864 h 1000"/>
              <a:gd name="T6" fmla="*/ 2632 w 2720"/>
              <a:gd name="T7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0" h="1000">
                <a:moveTo>
                  <a:pt x="88" y="0"/>
                </a:moveTo>
                <a:cubicBezTo>
                  <a:pt x="44" y="336"/>
                  <a:pt x="0" y="672"/>
                  <a:pt x="376" y="816"/>
                </a:cubicBezTo>
                <a:cubicBezTo>
                  <a:pt x="752" y="960"/>
                  <a:pt x="1968" y="1000"/>
                  <a:pt x="2344" y="864"/>
                </a:cubicBezTo>
                <a:cubicBezTo>
                  <a:pt x="2720" y="728"/>
                  <a:pt x="2676" y="364"/>
                  <a:pt x="2632" y="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186" name="Freeform 18">
            <a:extLst>
              <a:ext uri="{FF2B5EF4-FFF2-40B4-BE49-F238E27FC236}">
                <a16:creationId xmlns:a16="http://schemas.microsoft.com/office/drawing/2014/main" id="{F2A90B29-A2BA-4AE2-8215-178EFE7FA11C}"/>
              </a:ext>
            </a:extLst>
          </p:cNvPr>
          <p:cNvSpPr>
            <a:spLocks/>
          </p:cNvSpPr>
          <p:nvPr/>
        </p:nvSpPr>
        <p:spPr bwMode="auto">
          <a:xfrm rot="10800000">
            <a:off x="3921125" y="3863975"/>
            <a:ext cx="3492500" cy="1333500"/>
          </a:xfrm>
          <a:custGeom>
            <a:avLst/>
            <a:gdLst>
              <a:gd name="T0" fmla="*/ 64 w 2200"/>
              <a:gd name="T1" fmla="*/ 840 h 840"/>
              <a:gd name="T2" fmla="*/ 304 w 2200"/>
              <a:gd name="T3" fmla="*/ 120 h 840"/>
              <a:gd name="T4" fmla="*/ 1888 w 2200"/>
              <a:gd name="T5" fmla="*/ 120 h 840"/>
              <a:gd name="T6" fmla="*/ 2176 w 2200"/>
              <a:gd name="T7" fmla="*/ 840 h 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00" h="840">
                <a:moveTo>
                  <a:pt x="64" y="840"/>
                </a:moveTo>
                <a:cubicBezTo>
                  <a:pt x="32" y="540"/>
                  <a:pt x="0" y="240"/>
                  <a:pt x="304" y="120"/>
                </a:cubicBezTo>
                <a:cubicBezTo>
                  <a:pt x="608" y="0"/>
                  <a:pt x="1576" y="0"/>
                  <a:pt x="1888" y="120"/>
                </a:cubicBezTo>
                <a:cubicBezTo>
                  <a:pt x="2200" y="240"/>
                  <a:pt x="2128" y="720"/>
                  <a:pt x="2176" y="840"/>
                </a:cubicBezTo>
              </a:path>
            </a:pathLst>
          </a:custGeom>
          <a:noFill/>
          <a:ln w="76200" cmpd="sng">
            <a:solidFill>
              <a:srgbClr val="CC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5" dur="2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8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6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78" grpId="0" animBg="1"/>
      <p:bldP spid="7179" grpId="0" animBg="1"/>
      <p:bldP spid="7180" grpId="0" animBg="1"/>
      <p:bldP spid="7181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3">
            <a:extLst>
              <a:ext uri="{FF2B5EF4-FFF2-40B4-BE49-F238E27FC236}">
                <a16:creationId xmlns:a16="http://schemas.microsoft.com/office/drawing/2014/main" id="{BBD89787-87C4-815F-6994-48037D1065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E6B5A609-017B-B8DE-EC9E-AF6C0ADA53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7213" y="222250"/>
            <a:ext cx="7313612" cy="784225"/>
          </a:xfrm>
        </p:spPr>
        <p:txBody>
          <a:bodyPr/>
          <a:lstStyle/>
          <a:p>
            <a:r>
              <a:rPr lang="it-IT" altLang="it-IT" sz="2800"/>
              <a:t>In sintesi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B93B72DC-0745-D1B4-71A6-581A0C3806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027113"/>
            <a:ext cx="7543800" cy="5029200"/>
          </a:xfrm>
        </p:spPr>
        <p:txBody>
          <a:bodyPr/>
          <a:lstStyle/>
          <a:p>
            <a:pPr marL="461963" indent="-461963">
              <a:lnSpc>
                <a:spcPct val="105000"/>
              </a:lnSpc>
              <a:spcBef>
                <a:spcPct val="60000"/>
              </a:spcBef>
              <a:buSzPct val="80000"/>
              <a:buFont typeface="Wingdings" pitchFamily="2" charset="2"/>
              <a:buChar char="¢"/>
            </a:pPr>
            <a:r>
              <a:rPr lang="it-IT" altLang="it-IT" sz="2400"/>
              <a:t>Il PIL misura sia il reddito totale sia la spesa totale nella produzione di beni e servizi dell’economia.</a:t>
            </a:r>
          </a:p>
          <a:p>
            <a:pPr marL="461963" indent="-461963">
              <a:lnSpc>
                <a:spcPct val="105000"/>
              </a:lnSpc>
              <a:spcBef>
                <a:spcPct val="60000"/>
              </a:spcBef>
              <a:buSzPct val="80000"/>
              <a:buFont typeface="Wingdings" pitchFamily="2" charset="2"/>
              <a:buChar char="¢"/>
            </a:pPr>
            <a:r>
              <a:rPr lang="it-IT" altLang="it-IT" sz="2400"/>
              <a:t>Il PIL nominale misura il reddito ai prezzi correnti mentre il PIL reale lo misura a prezzi costanti. Variazioni della produzione cambiano entrambe le misure ma variazioni dei prezzi hanno effetti soltanto sul PIL nominale.</a:t>
            </a:r>
          </a:p>
          <a:p>
            <a:pPr marL="461963" indent="-461963">
              <a:lnSpc>
                <a:spcPct val="105000"/>
              </a:lnSpc>
              <a:spcBef>
                <a:spcPct val="60000"/>
              </a:spcBef>
              <a:buSzPct val="80000"/>
              <a:buFont typeface="Wingdings" pitchFamily="2" charset="2"/>
              <a:buChar char="¢"/>
            </a:pPr>
            <a:r>
              <a:rPr lang="it-IT" altLang="it-IT" sz="2400"/>
              <a:t>Il PIL è la somma di consumo, investimenti, spesa pubblica ed esportazioni nette.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charRg st="0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charRg st="0" end="1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charRg st="105" end="3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charRg st="105" end="3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charRg st="328" end="4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4755">
                                            <p:txEl>
                                              <p:charRg st="328" end="4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3">
            <a:extLst>
              <a:ext uri="{FF2B5EF4-FFF2-40B4-BE49-F238E27FC236}">
                <a16:creationId xmlns:a16="http://schemas.microsoft.com/office/drawing/2014/main" id="{6C00424F-A5E8-4A08-1A55-41DC536AAA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78C4A0AA-8F53-E591-17E0-9E7369A944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1143000"/>
            <a:ext cx="8088312" cy="4433888"/>
          </a:xfrm>
        </p:spPr>
        <p:txBody>
          <a:bodyPr/>
          <a:lstStyle/>
          <a:p>
            <a:pPr marL="404813" indent="-404813">
              <a:lnSpc>
                <a:spcPct val="105000"/>
              </a:lnSpc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it-IT" altLang="it-IT" sz="2800"/>
              <a:t>Il livello complessivo dei prezzi può essere misurato sia:</a:t>
            </a:r>
          </a:p>
          <a:p>
            <a:pPr marL="966788" lvl="1" indent="-333375">
              <a:lnSpc>
                <a:spcPct val="90000"/>
              </a:lnSpc>
              <a:spcBef>
                <a:spcPct val="10000"/>
              </a:spcBef>
              <a:buClr>
                <a:schemeClr val="tx2"/>
              </a:buClr>
              <a:buSzPct val="80000"/>
              <a:buFont typeface="Wingdings" pitchFamily="2" charset="2"/>
              <a:buChar char="¢"/>
            </a:pPr>
            <a:r>
              <a:rPr lang="it-IT" altLang="it-IT"/>
              <a:t>Dall’indice dei prezzi al consumo (IPC), ovvero il prezzo di un paniere fisso di beni acquistato dal consumatore tipico.</a:t>
            </a:r>
          </a:p>
          <a:p>
            <a:pPr marL="966788" lvl="1" indent="-333375">
              <a:lnSpc>
                <a:spcPct val="90000"/>
              </a:lnSpc>
              <a:buClr>
                <a:schemeClr val="tx2"/>
              </a:buClr>
              <a:buSzPct val="80000"/>
              <a:buFont typeface="Wingdings" pitchFamily="2" charset="2"/>
              <a:buChar char="¢"/>
            </a:pPr>
            <a:r>
              <a:rPr lang="it-IT" altLang="it-IT"/>
              <a:t>Il deflatore del PIL, il rapporto tra il PIL nominale e reale </a:t>
            </a:r>
          </a:p>
          <a:p>
            <a:pPr marL="966788" lvl="1" indent="-333375">
              <a:lnSpc>
                <a:spcPct val="90000"/>
              </a:lnSpc>
              <a:buClr>
                <a:schemeClr val="tx2"/>
              </a:buClr>
              <a:buSzPct val="80000"/>
              <a:buFont typeface="Wingdings" pitchFamily="2" charset="2"/>
              <a:buChar char="¢"/>
            </a:pPr>
            <a:r>
              <a:rPr lang="it-IT" altLang="it-IT"/>
              <a:t>Il tasso di disoccupazione è la frazione di forza lavoro che non è impiegata. È negativamente correlato alla crescita del PIL (legge di Okun)</a:t>
            </a:r>
          </a:p>
        </p:txBody>
      </p:sp>
      <p:sp>
        <p:nvSpPr>
          <p:cNvPr id="76806" name="Rectangle 6">
            <a:extLst>
              <a:ext uri="{FF2B5EF4-FFF2-40B4-BE49-F238E27FC236}">
                <a16:creationId xmlns:a16="http://schemas.microsoft.com/office/drawing/2014/main" id="{9CAE7343-AA86-05AF-9402-9B629EB1F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6738" y="469900"/>
            <a:ext cx="7313612" cy="514350"/>
          </a:xfrm>
          <a:noFill/>
          <a:ln/>
        </p:spPr>
        <p:txBody>
          <a:bodyPr/>
          <a:lstStyle/>
          <a:p>
            <a:r>
              <a:rPr lang="it-IT" altLang="it-IT" sz="2800"/>
              <a:t>In sintesi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DB34AA2-2FE1-4849-A1FE-68F2C4D7E0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D1DFC557-703D-4A64-A886-BEFFDB512E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1813" y="365125"/>
            <a:ext cx="7313612" cy="574675"/>
          </a:xfrm>
        </p:spPr>
        <p:txBody>
          <a:bodyPr/>
          <a:lstStyle/>
          <a:p>
            <a:r>
              <a:rPr lang="it-IT" altLang="it-IT" sz="2800"/>
              <a:t>Il PIL</a:t>
            </a:r>
            <a:r>
              <a:rPr lang="it-IT" altLang="it-IT"/>
              <a:t>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2D52242-810A-4272-91B2-780447C9AC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2055813"/>
            <a:ext cx="7389812" cy="3694112"/>
          </a:xfrm>
        </p:spPr>
        <p:txBody>
          <a:bodyPr/>
          <a:lstStyle/>
          <a:p>
            <a:pPr marL="287338" indent="-287338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it-IT" altLang="it-IT" sz="2800">
                <a:solidFill>
                  <a:srgbClr val="000099"/>
                </a:solidFill>
              </a:rPr>
              <a:t>Il prodotto interno lordo</a:t>
            </a:r>
          </a:p>
          <a:p>
            <a:pPr marL="287338" indent="-287338">
              <a:lnSpc>
                <a:spcPct val="105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it-IT" altLang="it-IT" sz="2800"/>
              <a:t>misura il flusso monetario corrispondente allo scambio di beni e servizi (lavoro) tra gli individui e le imprese all’interno di un sistema economico.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353E926-B3D5-45A4-9EB1-FAE2301CEF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DD30EBCB-1F9E-4558-BF47-93E830E3DC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3563" y="444500"/>
            <a:ext cx="6780212" cy="895350"/>
          </a:xfrm>
        </p:spPr>
        <p:txBody>
          <a:bodyPr/>
          <a:lstStyle/>
          <a:p>
            <a:pPr>
              <a:tabLst>
                <a:tab pos="4003675" algn="ctr"/>
              </a:tabLst>
            </a:pPr>
            <a:r>
              <a:rPr lang="it-IT" altLang="it-IT" sz="2800"/>
              <a:t>Il prodotto interno lordo</a:t>
            </a:r>
            <a:br>
              <a:rPr lang="it-IT" altLang="it-IT" sz="2800"/>
            </a:br>
            <a:r>
              <a:rPr lang="it-IT" altLang="it-IT" sz="2200"/>
              <a:t>Cos’è e come si calcola</a:t>
            </a:r>
            <a:endParaRPr lang="it-IT" altLang="it-IT" sz="2200" i="1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1C8CDAF-D0C5-4116-998B-19AB5D3E3E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5375" y="1574800"/>
            <a:ext cx="6932613" cy="3941763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6666"/>
                    </a:gs>
                    <a:gs pos="100000">
                      <a:srgbClr val="333399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43684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565150" indent="-552450">
              <a:lnSpc>
                <a:spcPct val="110000"/>
              </a:lnSpc>
              <a:spcBef>
                <a:spcPct val="45000"/>
              </a:spcBef>
              <a:buClr>
                <a:srgbClr val="006666"/>
              </a:buClr>
              <a:buSzPct val="90000"/>
              <a:buFont typeface="Wingdings" panose="05000000000000000000" pitchFamily="2" charset="2"/>
              <a:buNone/>
            </a:pPr>
            <a:r>
              <a:rPr lang="it-IT" altLang="it-IT" sz="2600"/>
              <a:t>Il </a:t>
            </a:r>
            <a:r>
              <a:rPr lang="it-IT" altLang="it-IT" sz="2600" b="1"/>
              <a:t>PIL</a:t>
            </a:r>
            <a:r>
              <a:rPr lang="it-IT" altLang="it-IT" sz="2600"/>
              <a:t>,</a:t>
            </a:r>
            <a:r>
              <a:rPr lang="it-IT" altLang="it-IT" sz="2600" b="1" i="1"/>
              <a:t> </a:t>
            </a:r>
            <a:r>
              <a:rPr lang="it-IT" altLang="it-IT" sz="2600"/>
              <a:t>prodotto interno lordo, misura la produzione di nuova ricchezza. È definito come:</a:t>
            </a:r>
          </a:p>
          <a:p>
            <a:pPr marL="565150" indent="-552450">
              <a:lnSpc>
                <a:spcPct val="110000"/>
              </a:lnSpc>
              <a:spcBef>
                <a:spcPct val="30000"/>
              </a:spcBef>
              <a:buSzPct val="90000"/>
              <a:buFont typeface="Wingdings" panose="05000000000000000000" pitchFamily="2" charset="2"/>
              <a:buAutoNum type="arabicPeriod"/>
            </a:pPr>
            <a:r>
              <a:rPr lang="it-IT" altLang="it-IT" sz="2600">
                <a:solidFill>
                  <a:srgbClr val="000099"/>
                </a:solidFill>
              </a:rPr>
              <a:t>spesa totale</a:t>
            </a:r>
            <a:r>
              <a:rPr lang="it-IT" altLang="it-IT" sz="2600"/>
              <a:t> in beni e servizi </a:t>
            </a:r>
            <a:r>
              <a:rPr lang="it-IT" altLang="it-IT" sz="2600" i="1"/>
              <a:t>finali</a:t>
            </a:r>
            <a:r>
              <a:rPr lang="it-IT" altLang="it-IT" sz="2600"/>
              <a:t> prodotti nel paese in un anno</a:t>
            </a:r>
          </a:p>
          <a:p>
            <a:pPr marL="565150" indent="-552450">
              <a:lnSpc>
                <a:spcPct val="110000"/>
              </a:lnSpc>
              <a:spcBef>
                <a:spcPct val="50000"/>
              </a:spcBef>
              <a:buSzPct val="90000"/>
              <a:buFont typeface="Wingdings" panose="05000000000000000000" pitchFamily="2" charset="2"/>
              <a:buAutoNum type="arabicPeriod"/>
            </a:pPr>
            <a:r>
              <a:rPr lang="it-IT" altLang="it-IT" sz="2600">
                <a:solidFill>
                  <a:srgbClr val="CC0000"/>
                </a:solidFill>
              </a:rPr>
              <a:t>reddito totale</a:t>
            </a:r>
            <a:r>
              <a:rPr lang="it-IT" altLang="it-IT" sz="2600"/>
              <a:t> prodotto dai fattori di produzione localizzati nel paese durante un anno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B20457C-6DB1-4688-A675-F40DB75C76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1585EFD8-C9EE-4DD8-BB5E-98D4208DBC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4513" y="517525"/>
            <a:ext cx="6780212" cy="895350"/>
          </a:xfrm>
        </p:spPr>
        <p:txBody>
          <a:bodyPr/>
          <a:lstStyle/>
          <a:p>
            <a:pPr>
              <a:tabLst>
                <a:tab pos="4003675" algn="ctr"/>
              </a:tabLst>
            </a:pPr>
            <a:r>
              <a:rPr lang="it-IT" altLang="it-IT" sz="2800"/>
              <a:t>Identità del reddito nazionale</a:t>
            </a:r>
            <a:br>
              <a:rPr lang="it-IT" altLang="it-IT" sz="2800"/>
            </a:br>
            <a:r>
              <a:rPr lang="it-IT" altLang="it-IT" sz="3000"/>
              <a:t>Reddito aggregato = spesa aggregata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BE4D55FF-82D4-4CA6-9A25-E5F0FFB9B0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9113" y="1668463"/>
            <a:ext cx="8110537" cy="38481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6666"/>
                    </a:gs>
                    <a:gs pos="100000">
                      <a:srgbClr val="333399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43684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565150" indent="-552450">
              <a:lnSpc>
                <a:spcPct val="105000"/>
              </a:lnSpc>
              <a:spcBef>
                <a:spcPct val="80000"/>
              </a:spcBef>
              <a:buSzPct val="75000"/>
              <a:buFont typeface="Wingdings" panose="05000000000000000000" pitchFamily="2" charset="2"/>
              <a:buChar char="¢"/>
            </a:pPr>
            <a:r>
              <a:rPr lang="it-IT" altLang="it-IT" sz="2500"/>
              <a:t>Perché due definizioni?</a:t>
            </a:r>
          </a:p>
          <a:p>
            <a:pPr marL="565150" indent="-552450">
              <a:lnSpc>
                <a:spcPct val="105000"/>
              </a:lnSpc>
              <a:spcBef>
                <a:spcPct val="80000"/>
              </a:spcBef>
              <a:buSzPct val="75000"/>
              <a:buFont typeface="Wingdings" panose="05000000000000000000" pitchFamily="2" charset="2"/>
              <a:buChar char="¢"/>
            </a:pPr>
            <a:r>
              <a:rPr lang="it-IT" altLang="it-IT" sz="2500"/>
              <a:t>In ogni transazione economica la spesa sostenuta dall’acquirente è pari al reddito ricevuto del venditore.</a:t>
            </a:r>
          </a:p>
          <a:p>
            <a:pPr marL="565150" indent="-552450">
              <a:lnSpc>
                <a:spcPct val="105000"/>
              </a:lnSpc>
              <a:spcBef>
                <a:spcPct val="80000"/>
              </a:spcBef>
              <a:buSzPct val="75000"/>
              <a:buFont typeface="Wingdings" panose="05000000000000000000" pitchFamily="2" charset="2"/>
              <a:buChar char="¢"/>
            </a:pPr>
            <a:r>
              <a:rPr lang="it-IT" altLang="it-IT" sz="2500"/>
              <a:t>Quindi, la somma di tutte le spese è pari alla somma di tutti i nuovi redditi prodotti.</a:t>
            </a:r>
            <a:endParaRPr lang="it-IT" altLang="it-IT" sz="22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B3BEA37-25F5-497E-AD16-38D8E75526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it-IT"/>
              <a:t>Prof. Aniello Ferraro</a:t>
            </a:r>
          </a:p>
        </p:txBody>
      </p:sp>
      <p:sp>
        <p:nvSpPr>
          <p:cNvPr id="153625" name="Rectangle 25">
            <a:extLst>
              <a:ext uri="{FF2B5EF4-FFF2-40B4-BE49-F238E27FC236}">
                <a16:creationId xmlns:a16="http://schemas.microsoft.com/office/drawing/2014/main" id="{597CC241-E63A-41D9-8BDD-B279C4FF11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3563" y="336550"/>
            <a:ext cx="7313612" cy="1009650"/>
          </a:xfrm>
          <a:noFill/>
          <a:ln/>
        </p:spPr>
        <p:txBody>
          <a:bodyPr/>
          <a:lstStyle/>
          <a:p>
            <a:r>
              <a:rPr lang="it-IT" altLang="it-IT" sz="3200"/>
              <a:t>Reddito e spesa</a:t>
            </a:r>
            <a:br>
              <a:rPr lang="it-IT" altLang="it-IT" sz="3200"/>
            </a:br>
            <a:r>
              <a:rPr lang="it-IT" altLang="it-IT" sz="2400"/>
              <a:t>Il flusso circolare</a:t>
            </a:r>
            <a:r>
              <a:rPr lang="it-IT" altLang="it-IT" sz="3200"/>
              <a:t> </a:t>
            </a:r>
          </a:p>
        </p:txBody>
      </p:sp>
      <p:pic>
        <p:nvPicPr>
          <p:cNvPr id="153626" name="Picture 26">
            <a:extLst>
              <a:ext uri="{FF2B5EF4-FFF2-40B4-BE49-F238E27FC236}">
                <a16:creationId xmlns:a16="http://schemas.microsoft.com/office/drawing/2014/main" id="{EFC1CE3F-8748-4C67-B665-2F79C2EED4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93938" y="1541463"/>
            <a:ext cx="4953000" cy="4157662"/>
          </a:xfr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Eclissi">
  <a:themeElements>
    <a:clrScheme name="Eclissi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ssi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Eclissi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ssi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ssi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ssi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ssi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ssi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ssi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ssi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ssi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ssi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1119</TotalTime>
  <Words>3092</Words>
  <Application>Microsoft Macintosh PowerPoint</Application>
  <PresentationFormat>Presentazione su schermo (4:3)</PresentationFormat>
  <Paragraphs>465</Paragraphs>
  <Slides>51</Slides>
  <Notes>40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51</vt:i4>
      </vt:variant>
    </vt:vector>
  </HeadingPairs>
  <TitlesOfParts>
    <vt:vector size="63" baseType="lpstr">
      <vt:lpstr>Arial</vt:lpstr>
      <vt:lpstr>Arial Narrow</vt:lpstr>
      <vt:lpstr>Cambria</vt:lpstr>
      <vt:lpstr>Century Gothic</vt:lpstr>
      <vt:lpstr>Tahoma</vt:lpstr>
      <vt:lpstr>Times New Roman</vt:lpstr>
      <vt:lpstr>Verdana</vt:lpstr>
      <vt:lpstr>Wingdings</vt:lpstr>
      <vt:lpstr>Wingdings 2</vt:lpstr>
      <vt:lpstr>Eclissi</vt:lpstr>
      <vt:lpstr>Equation</vt:lpstr>
      <vt:lpstr>Equazione</vt:lpstr>
      <vt:lpstr>Presentazione standard di PowerPoint</vt:lpstr>
      <vt:lpstr>Il percorso  Teoria e verifica empirica</vt:lpstr>
      <vt:lpstr>I dati</vt:lpstr>
      <vt:lpstr>La contabilità nazionale</vt:lpstr>
      <vt:lpstr>Reddito e spesa Il flusso circolare </vt:lpstr>
      <vt:lpstr>Il PIL </vt:lpstr>
      <vt:lpstr>Il prodotto interno lordo Cos’è e come si calcola</vt:lpstr>
      <vt:lpstr>Identità del reddito nazionale Reddito aggregato = spesa aggregata</vt:lpstr>
      <vt:lpstr>Reddito e spesa Il flusso circolare </vt:lpstr>
      <vt:lpstr>I prezzi dei beni Sommare arance e mele</vt:lpstr>
      <vt:lpstr>Quali transazioni entrano nel computo del PIL?</vt:lpstr>
      <vt:lpstr>Il calcolo del PIL Il valore aggiunto</vt:lpstr>
      <vt:lpstr>Beni finali, valore aggiunto e PIL</vt:lpstr>
      <vt:lpstr>PIL = Spesa aggregata finale Le componenti della spesa aggregata</vt:lpstr>
      <vt:lpstr>Identità del reddito nazionale</vt:lpstr>
      <vt:lpstr>Le componenti della spesa aggregata Consumo (C )</vt:lpstr>
      <vt:lpstr>Le componenti della spesa aggregata Investimenti (I )</vt:lpstr>
      <vt:lpstr>Le componenti della spesa aggregata La spesa pubblica (G )</vt:lpstr>
      <vt:lpstr>Le componenti della spesa aggregata Le esportazioni nette (NX )</vt:lpstr>
      <vt:lpstr>Fondi e flussi</vt:lpstr>
      <vt:lpstr>Fondi e flussi</vt:lpstr>
      <vt:lpstr>Investimenti vs capitale</vt:lpstr>
      <vt:lpstr>PIL reale e nominale</vt:lpstr>
      <vt:lpstr>PIL reale e nominale</vt:lpstr>
      <vt:lpstr>Il PIL reale tiene conto dell’inflazione</vt:lpstr>
      <vt:lpstr>PIL reale a catena</vt:lpstr>
      <vt:lpstr>PIL nominale e PIL reale</vt:lpstr>
      <vt:lpstr>Presentazione standard di PowerPoint</vt:lpstr>
      <vt:lpstr>Presentazione standard di PowerPoint</vt:lpstr>
      <vt:lpstr>Alcune definizioni</vt:lpstr>
      <vt:lpstr>Presentazione standard di PowerPoint</vt:lpstr>
      <vt:lpstr>Presentazione standard di PowerPoint</vt:lpstr>
      <vt:lpstr>Il tasso di inflazione</vt:lpstr>
      <vt:lpstr>Dai valori nominali a quelli reali  Inflazione</vt:lpstr>
      <vt:lpstr>Presentazione standard di PowerPoint</vt:lpstr>
      <vt:lpstr>Dai valori nominali a quelli reali  IPC, indice dei prezzi al consumo</vt:lpstr>
      <vt:lpstr>Indice dei prezzi al consumo IPC</vt:lpstr>
      <vt:lpstr>La composizione del paniere IPC, Italia 2004</vt:lpstr>
      <vt:lpstr>Costruzione dell’IPC</vt:lpstr>
      <vt:lpstr>Inflazione, deflatore e IPC</vt:lpstr>
      <vt:lpstr>Analisi di un caso L’IPC sovrastima l’inflazione?</vt:lpstr>
      <vt:lpstr>Le due misure a confronto</vt:lpstr>
      <vt:lpstr>Misure alternative della ricchezza Prodotto interno e prodotto nazionale</vt:lpstr>
      <vt:lpstr>PNL, PNN, reddito nazionale</vt:lpstr>
      <vt:lpstr>La popolazione</vt:lpstr>
      <vt:lpstr>Il tasso di disoccupazione</vt:lpstr>
      <vt:lpstr>Presentazione standard di PowerPoint</vt:lpstr>
      <vt:lpstr>Presentazione standard di PowerPoint</vt:lpstr>
      <vt:lpstr>Presentazione standard di PowerPoint</vt:lpstr>
      <vt:lpstr>In sintesi</vt:lpstr>
      <vt:lpstr>In sintesi</vt:lpstr>
    </vt:vector>
  </TitlesOfParts>
  <Company>UNIBO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Capitolo Secondo</dc:title>
  <dc:creator>cervellati</dc:creator>
  <cp:lastModifiedBy>Aniello Ferraro</cp:lastModifiedBy>
  <cp:revision>168</cp:revision>
  <dcterms:created xsi:type="dcterms:W3CDTF">2003-11-11T17:19:21Z</dcterms:created>
  <dcterms:modified xsi:type="dcterms:W3CDTF">2023-02-27T15:41:08Z</dcterms:modified>
</cp:coreProperties>
</file>