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7" r:id="rId6"/>
    <p:sldId id="259" r:id="rId7"/>
    <p:sldId id="260" r:id="rId8"/>
    <p:sldId id="261" r:id="rId9"/>
    <p:sldId id="262" r:id="rId10"/>
    <p:sldId id="284" r:id="rId11"/>
    <p:sldId id="282" r:id="rId12"/>
    <p:sldId id="283" r:id="rId13"/>
    <p:sldId id="263" r:id="rId14"/>
    <p:sldId id="280" r:id="rId15"/>
    <p:sldId id="264" r:id="rId16"/>
    <p:sldId id="285" r:id="rId17"/>
    <p:sldId id="286" r:id="rId18"/>
    <p:sldId id="265" r:id="rId19"/>
    <p:sldId id="266" r:id="rId20"/>
    <p:sldId id="277" r:id="rId21"/>
    <p:sldId id="281"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96" autoAdjust="0"/>
    <p:restoredTop sz="94531"/>
  </p:normalViewPr>
  <p:slideViewPr>
    <p:cSldViewPr>
      <p:cViewPr varScale="1">
        <p:scale>
          <a:sx n="82" d="100"/>
          <a:sy n="82" d="100"/>
        </p:scale>
        <p:origin x="169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1638A-9A09-4EE4-8AD7-23AEB51DA7DD}" type="datetimeFigureOut">
              <a:rPr lang="it-IT" smtClean="0"/>
              <a:pPr/>
              <a:t>06/04/24</a:t>
            </a:fld>
            <a:endParaRPr lang="it-I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7DBD2A-E8B6-4275-B70E-A2020A84BAA4}" type="slidenum">
              <a:rPr lang="it-IT" smtClean="0"/>
              <a:pPr/>
              <a:t>‹N›</a:t>
            </a:fld>
            <a:endParaRPr lang="it-IT"/>
          </a:p>
        </p:txBody>
      </p:sp>
    </p:spTree>
    <p:extLst>
      <p:ext uri="{BB962C8B-B14F-4D97-AF65-F5344CB8AC3E}">
        <p14:creationId xmlns:p14="http://schemas.microsoft.com/office/powerpoint/2010/main" val="1062673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9808BF8-29ED-4855-86F4-6F2E2B95EBC6}" type="slidenum">
              <a:rPr lang="it-IT" smtClean="0"/>
              <a:pPr/>
              <a:t>1</a:t>
            </a:fld>
            <a:endParaRPr lang="it-IT"/>
          </a:p>
        </p:txBody>
      </p:sp>
    </p:spTree>
    <p:extLst>
      <p:ext uri="{BB962C8B-B14F-4D97-AF65-F5344CB8AC3E}">
        <p14:creationId xmlns:p14="http://schemas.microsoft.com/office/powerpoint/2010/main" val="48594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09808BF8-29ED-4855-86F4-6F2E2B95EBC6}" type="slidenum">
              <a:rPr lang="it-IT" smtClean="0"/>
              <a:pPr/>
              <a:t>2</a:t>
            </a:fld>
            <a:endParaRPr lang="it-IT"/>
          </a:p>
        </p:txBody>
      </p:sp>
    </p:spTree>
    <p:extLst>
      <p:ext uri="{BB962C8B-B14F-4D97-AF65-F5344CB8AC3E}">
        <p14:creationId xmlns:p14="http://schemas.microsoft.com/office/powerpoint/2010/main" val="276075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06/04/24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06/04/24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06/04/24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06/04/24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F31D1A-030C-4731-ABA9-95C8BE683DDF}"/>
              </a:ext>
            </a:extLst>
          </p:cNvPr>
          <p:cNvSpPr>
            <a:spLocks noGrp="1"/>
          </p:cNvSpPr>
          <p:nvPr>
            <p:ph type="ctrTitle"/>
          </p:nvPr>
        </p:nvSpPr>
        <p:spPr/>
        <p:txBody>
          <a:bodyPr/>
          <a:lstStyle/>
          <a:p>
            <a:r>
              <a:rPr lang="it-IT" dirty="0"/>
              <a:t>The legal sources of the European Union</a:t>
            </a:r>
          </a:p>
        </p:txBody>
      </p:sp>
      <p:sp>
        <p:nvSpPr>
          <p:cNvPr id="3" name="Sottotitolo 2">
            <a:extLst>
              <a:ext uri="{FF2B5EF4-FFF2-40B4-BE49-F238E27FC236}">
                <a16:creationId xmlns:a16="http://schemas.microsoft.com/office/drawing/2014/main" id="{4D4FFF4E-E584-4C7A-A51E-76E193B3F890}"/>
              </a:ext>
            </a:extLst>
          </p:cNvPr>
          <p:cNvSpPr>
            <a:spLocks noGrp="1"/>
          </p:cNvSpPr>
          <p:nvPr>
            <p:ph type="subTitle" idx="1"/>
          </p:nvPr>
        </p:nvSpPr>
        <p:spPr/>
        <p:txBody>
          <a:bodyPr/>
          <a:lstStyle/>
          <a:p>
            <a:endParaRPr lang="it-IT" dirty="0"/>
          </a:p>
          <a:p>
            <a:r>
              <a:rPr lang="it-IT" dirty="0" err="1"/>
              <a:t>Lesson</a:t>
            </a:r>
            <a:r>
              <a:rPr lang="it-IT" dirty="0"/>
              <a:t> n. 4</a:t>
            </a:r>
          </a:p>
        </p:txBody>
      </p:sp>
    </p:spTree>
    <p:extLst>
      <p:ext uri="{BB962C8B-B14F-4D97-AF65-F5344CB8AC3E}">
        <p14:creationId xmlns:p14="http://schemas.microsoft.com/office/powerpoint/2010/main" val="167289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normAutofit fontScale="90000"/>
          </a:bodyPr>
          <a:lstStyle/>
          <a:p>
            <a:r>
              <a:rPr lang="it-IT" dirty="0"/>
              <a:t>General </a:t>
            </a:r>
            <a:r>
              <a:rPr lang="it-IT" dirty="0" err="1"/>
              <a:t>international</a:t>
            </a:r>
            <a:r>
              <a:rPr lang="it-IT" dirty="0"/>
              <a:t> law</a:t>
            </a:r>
            <a:br>
              <a:rPr lang="it-IT" dirty="0"/>
            </a:br>
            <a:r>
              <a:rPr lang="it-IT" dirty="0"/>
              <a:t>(non </a:t>
            </a:r>
            <a:r>
              <a:rPr lang="it-IT" dirty="0" err="1"/>
              <a:t>written</a:t>
            </a:r>
            <a:r>
              <a:rPr lang="it-IT" dirty="0"/>
              <a:t> </a:t>
            </a:r>
            <a:r>
              <a:rPr lang="it-IT" dirty="0" err="1"/>
              <a:t>sources</a:t>
            </a:r>
            <a:r>
              <a:rPr lang="it-IT" dirty="0"/>
              <a:t>)</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fontScale="92500" lnSpcReduction="10000"/>
          </a:bodyPr>
          <a:lstStyle/>
          <a:p>
            <a:pPr>
              <a:buNone/>
            </a:pPr>
            <a:r>
              <a:rPr lang="en-US" dirty="0"/>
              <a:t>EU law must be interpreted in the light of the relevant rules of international law, since international law is part of the European Union legal order and is binding on the institutions (Hungary v. Slovak, C-364/10)</a:t>
            </a:r>
          </a:p>
          <a:p>
            <a:pPr>
              <a:buNone/>
            </a:pPr>
            <a:endParaRPr lang="en-US" dirty="0"/>
          </a:p>
          <a:p>
            <a:pPr>
              <a:buNone/>
            </a:pPr>
            <a:r>
              <a:rPr lang="en-US" dirty="0"/>
              <a:t>The Court is obliged to examine whether their validity of an EU act may be affected by reason of the fact that they are contrary to a rule of international law. (</a:t>
            </a:r>
            <a:r>
              <a:rPr lang="en-US" dirty="0" err="1"/>
              <a:t>Racke</a:t>
            </a:r>
            <a:r>
              <a:rPr lang="en-US" dirty="0"/>
              <a:t>, C-162/96) </a:t>
            </a:r>
          </a:p>
        </p:txBody>
      </p:sp>
    </p:spTree>
    <p:extLst>
      <p:ext uri="{BB962C8B-B14F-4D97-AF65-F5344CB8AC3E}">
        <p14:creationId xmlns:p14="http://schemas.microsoft.com/office/powerpoint/2010/main" val="1334217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International </a:t>
            </a:r>
            <a:r>
              <a:rPr lang="it-IT" dirty="0" err="1"/>
              <a:t>agreements</a:t>
            </a:r>
            <a:endParaRPr lang="it-IT" dirty="0"/>
          </a:p>
        </p:txBody>
      </p:sp>
      <p:sp>
        <p:nvSpPr>
          <p:cNvPr id="3" name="Segnaposto contenuto 2"/>
          <p:cNvSpPr>
            <a:spLocks noGrp="1"/>
          </p:cNvSpPr>
          <p:nvPr>
            <p:ph idx="1"/>
          </p:nvPr>
        </p:nvSpPr>
        <p:spPr>
          <a:xfrm>
            <a:off x="323528" y="1600200"/>
            <a:ext cx="8363272" cy="4983162"/>
          </a:xfrm>
        </p:spPr>
        <p:txBody>
          <a:bodyPr>
            <a:normAutofit fontScale="85000" lnSpcReduction="20000"/>
          </a:bodyPr>
          <a:lstStyle/>
          <a:p>
            <a:pPr>
              <a:buNone/>
            </a:pPr>
            <a:r>
              <a:rPr lang="en-US" dirty="0"/>
              <a:t>Agreements between the EU (signed by the Council alone or the Council and the Members states) and third states or international </a:t>
            </a:r>
            <a:r>
              <a:rPr lang="en-US" dirty="0" err="1"/>
              <a:t>organisations</a:t>
            </a:r>
            <a:endParaRPr lang="en-US" dirty="0"/>
          </a:p>
          <a:p>
            <a:pPr>
              <a:buNone/>
            </a:pPr>
            <a:r>
              <a:rPr lang="en-US" dirty="0" err="1"/>
              <a:t>E.g</a:t>
            </a:r>
            <a:r>
              <a:rPr lang="en-US" dirty="0"/>
              <a:t>: TTIP: Transatlantic Trade and Investment Partnership between the EU and the United States</a:t>
            </a:r>
          </a:p>
          <a:p>
            <a:pPr>
              <a:buNone/>
            </a:pPr>
            <a:r>
              <a:rPr lang="en-US" dirty="0"/>
              <a:t>NB: infra-primary level NOT top level as the Founding Tr.</a:t>
            </a:r>
          </a:p>
          <a:p>
            <a:pPr>
              <a:buNone/>
            </a:pPr>
            <a:r>
              <a:rPr lang="en-US" dirty="0"/>
              <a:t>A</a:t>
            </a:r>
            <a:r>
              <a:rPr lang="it-IT" dirty="0" err="1"/>
              <a:t>rticle</a:t>
            </a:r>
            <a:r>
              <a:rPr lang="it-IT" dirty="0"/>
              <a:t> 216 TFEU : «The Union </a:t>
            </a:r>
            <a:r>
              <a:rPr lang="it-IT" dirty="0" err="1"/>
              <a:t>may</a:t>
            </a:r>
            <a:r>
              <a:rPr lang="it-IT" dirty="0"/>
              <a:t> conclude an agreement with </a:t>
            </a:r>
            <a:r>
              <a:rPr lang="it-IT" dirty="0" err="1"/>
              <a:t>one</a:t>
            </a:r>
            <a:r>
              <a:rPr lang="it-IT" dirty="0"/>
              <a:t> or more </a:t>
            </a:r>
            <a:r>
              <a:rPr lang="it-IT" dirty="0" err="1"/>
              <a:t>third</a:t>
            </a:r>
            <a:r>
              <a:rPr lang="it-IT" dirty="0"/>
              <a:t> </a:t>
            </a:r>
            <a:r>
              <a:rPr lang="it-IT" dirty="0" err="1"/>
              <a:t>countries</a:t>
            </a:r>
            <a:r>
              <a:rPr lang="it-IT" dirty="0"/>
              <a:t> or </a:t>
            </a:r>
            <a:r>
              <a:rPr lang="it-IT" dirty="0" err="1"/>
              <a:t>international</a:t>
            </a:r>
            <a:r>
              <a:rPr lang="it-IT" dirty="0"/>
              <a:t> </a:t>
            </a:r>
            <a:r>
              <a:rPr lang="it-IT" dirty="0" err="1"/>
              <a:t>organisations</a:t>
            </a:r>
            <a:r>
              <a:rPr lang="it-IT" dirty="0"/>
              <a:t> </a:t>
            </a:r>
            <a:r>
              <a:rPr lang="it-IT" dirty="0" err="1"/>
              <a:t>where</a:t>
            </a:r>
            <a:r>
              <a:rPr lang="it-IT" dirty="0"/>
              <a:t> the </a:t>
            </a:r>
            <a:r>
              <a:rPr lang="it-IT" dirty="0" err="1"/>
              <a:t>Treaties</a:t>
            </a:r>
            <a:r>
              <a:rPr lang="it-IT" dirty="0"/>
              <a:t> so </a:t>
            </a:r>
            <a:r>
              <a:rPr lang="it-IT" dirty="0" err="1"/>
              <a:t>provide</a:t>
            </a:r>
            <a:r>
              <a:rPr lang="it-IT" dirty="0"/>
              <a:t> or </a:t>
            </a:r>
            <a:r>
              <a:rPr lang="it-IT" dirty="0" err="1"/>
              <a:t>where</a:t>
            </a:r>
            <a:r>
              <a:rPr lang="it-IT" dirty="0"/>
              <a:t> the </a:t>
            </a:r>
            <a:r>
              <a:rPr lang="it-IT" dirty="0" err="1"/>
              <a:t>conclusion</a:t>
            </a:r>
            <a:r>
              <a:rPr lang="it-IT" dirty="0"/>
              <a:t> of an agreement </a:t>
            </a:r>
            <a:r>
              <a:rPr lang="it-IT" dirty="0" err="1"/>
              <a:t>is</a:t>
            </a:r>
            <a:r>
              <a:rPr lang="it-IT" dirty="0"/>
              <a:t> </a:t>
            </a:r>
            <a:r>
              <a:rPr lang="it-IT" dirty="0" err="1"/>
              <a:t>necessary</a:t>
            </a:r>
            <a:r>
              <a:rPr lang="it-IT" dirty="0"/>
              <a:t> in </a:t>
            </a:r>
            <a:r>
              <a:rPr lang="it-IT" dirty="0" err="1"/>
              <a:t>order</a:t>
            </a:r>
            <a:r>
              <a:rPr lang="it-IT" dirty="0"/>
              <a:t> to </a:t>
            </a:r>
            <a:r>
              <a:rPr lang="it-IT" dirty="0" err="1"/>
              <a:t>achieve</a:t>
            </a:r>
            <a:r>
              <a:rPr lang="it-IT" dirty="0"/>
              <a:t> </a:t>
            </a:r>
            <a:r>
              <a:rPr lang="it-IT" dirty="0" err="1"/>
              <a:t>one</a:t>
            </a:r>
            <a:r>
              <a:rPr lang="it-IT" dirty="0"/>
              <a:t> of the </a:t>
            </a:r>
            <a:r>
              <a:rPr lang="it-IT" dirty="0" err="1"/>
              <a:t>objectives</a:t>
            </a:r>
            <a:r>
              <a:rPr lang="it-IT" dirty="0"/>
              <a:t> </a:t>
            </a:r>
            <a:r>
              <a:rPr lang="it-IT" dirty="0" err="1"/>
              <a:t>referred</a:t>
            </a:r>
            <a:r>
              <a:rPr lang="it-IT" dirty="0"/>
              <a:t> to in the </a:t>
            </a:r>
            <a:r>
              <a:rPr lang="it-IT" dirty="0" err="1"/>
              <a:t>Treaties</a:t>
            </a:r>
            <a:r>
              <a:rPr lang="it-IT" dirty="0"/>
              <a:t>.</a:t>
            </a:r>
          </a:p>
          <a:p>
            <a:pPr>
              <a:buNone/>
            </a:pPr>
            <a:r>
              <a:rPr lang="it-IT" dirty="0" err="1"/>
              <a:t>Agreements</a:t>
            </a:r>
            <a:r>
              <a:rPr lang="it-IT" dirty="0"/>
              <a:t> </a:t>
            </a:r>
            <a:r>
              <a:rPr lang="it-IT" dirty="0" err="1"/>
              <a:t>concluded</a:t>
            </a:r>
            <a:r>
              <a:rPr lang="it-IT" dirty="0"/>
              <a:t> by the Union are </a:t>
            </a:r>
            <a:r>
              <a:rPr lang="it-IT" dirty="0" err="1"/>
              <a:t>binding</a:t>
            </a:r>
            <a:r>
              <a:rPr lang="it-IT" dirty="0"/>
              <a:t> </a:t>
            </a:r>
            <a:r>
              <a:rPr lang="it-IT" dirty="0" err="1"/>
              <a:t>upon</a:t>
            </a:r>
            <a:r>
              <a:rPr lang="it-IT" dirty="0"/>
              <a:t> the </a:t>
            </a:r>
            <a:r>
              <a:rPr lang="it-IT" dirty="0" err="1"/>
              <a:t>institutions</a:t>
            </a:r>
            <a:r>
              <a:rPr lang="it-IT" dirty="0"/>
              <a:t> of the Union and on </a:t>
            </a:r>
            <a:r>
              <a:rPr lang="it-IT" dirty="0" err="1"/>
              <a:t>its</a:t>
            </a:r>
            <a:r>
              <a:rPr lang="it-IT" dirty="0"/>
              <a:t> </a:t>
            </a:r>
            <a:r>
              <a:rPr lang="it-IT" dirty="0" err="1"/>
              <a:t>Member</a:t>
            </a:r>
            <a:r>
              <a:rPr lang="it-IT" dirty="0"/>
              <a:t> </a:t>
            </a:r>
            <a:r>
              <a:rPr lang="it-IT" dirty="0" err="1"/>
              <a:t>States</a:t>
            </a:r>
            <a:r>
              <a:rPr lang="it-IT"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lstStyle/>
          <a:p>
            <a:r>
              <a:rPr lang="it-IT" dirty="0"/>
              <a:t>Regulations</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fontScale="85000" lnSpcReduction="20000"/>
          </a:bodyPr>
          <a:lstStyle/>
          <a:p>
            <a:pPr marL="0" indent="0">
              <a:buNone/>
            </a:pPr>
            <a:r>
              <a:rPr lang="en-US" dirty="0"/>
              <a:t>Article 288 TFEU</a:t>
            </a:r>
          </a:p>
          <a:p>
            <a:pPr marL="0" indent="0">
              <a:buNone/>
            </a:pPr>
            <a:r>
              <a:rPr lang="en-US" dirty="0"/>
              <a:t>To exercise the Union's competences, the institutions shall adopt regulations, directives, decisions, recommendations and opinions.</a:t>
            </a:r>
          </a:p>
          <a:p>
            <a:pPr marL="0" indent="0">
              <a:buNone/>
            </a:pPr>
            <a:r>
              <a:rPr lang="en-US" dirty="0"/>
              <a:t>A regulation shall have general application. It shall be binding in its entirety and </a:t>
            </a:r>
            <a:r>
              <a:rPr lang="en-US" b="1" dirty="0"/>
              <a:t>directly applicable </a:t>
            </a:r>
            <a:r>
              <a:rPr lang="en-US" dirty="0"/>
              <a:t>in all Member States.</a:t>
            </a:r>
          </a:p>
          <a:p>
            <a:pPr marL="0" indent="0">
              <a:buNone/>
            </a:pPr>
            <a:endParaRPr lang="en-US" dirty="0"/>
          </a:p>
          <a:p>
            <a:r>
              <a:rPr lang="it-IT" dirty="0" err="1"/>
              <a:t>Member</a:t>
            </a:r>
            <a:r>
              <a:rPr lang="it-IT" dirty="0"/>
              <a:t> States </a:t>
            </a:r>
            <a:r>
              <a:rPr lang="it-IT" dirty="0" err="1"/>
              <a:t>shall</a:t>
            </a:r>
            <a:r>
              <a:rPr lang="it-IT" dirty="0"/>
              <a:t> </a:t>
            </a:r>
            <a:r>
              <a:rPr lang="it-IT" dirty="0" err="1"/>
              <a:t>not</a:t>
            </a:r>
            <a:r>
              <a:rPr lang="it-IT" dirty="0"/>
              <a:t> </a:t>
            </a:r>
            <a:r>
              <a:rPr lang="it-IT" dirty="0" err="1"/>
              <a:t>adopt</a:t>
            </a:r>
            <a:r>
              <a:rPr lang="it-IT" dirty="0"/>
              <a:t> national </a:t>
            </a:r>
            <a:r>
              <a:rPr lang="it-IT" dirty="0" err="1"/>
              <a:t>implementing</a:t>
            </a:r>
            <a:r>
              <a:rPr lang="it-IT" dirty="0"/>
              <a:t> </a:t>
            </a:r>
            <a:r>
              <a:rPr lang="it-IT" dirty="0" err="1"/>
              <a:t>acts</a:t>
            </a:r>
            <a:endParaRPr lang="it-IT" dirty="0"/>
          </a:p>
          <a:p>
            <a:r>
              <a:rPr lang="en-US" dirty="0"/>
              <a:t>Regulations supersede national laws incompatible with their substantive provisions</a:t>
            </a:r>
          </a:p>
        </p:txBody>
      </p:sp>
    </p:spTree>
    <p:extLst>
      <p:ext uri="{BB962C8B-B14F-4D97-AF65-F5344CB8AC3E}">
        <p14:creationId xmlns:p14="http://schemas.microsoft.com/office/powerpoint/2010/main" val="114294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5642FB-4706-EB4A-97C8-02933F2F21A1}"/>
              </a:ext>
            </a:extLst>
          </p:cNvPr>
          <p:cNvSpPr>
            <a:spLocks noGrp="1"/>
          </p:cNvSpPr>
          <p:nvPr>
            <p:ph type="title"/>
          </p:nvPr>
        </p:nvSpPr>
        <p:spPr/>
        <p:txBody>
          <a:bodyPr>
            <a:normAutofit fontScale="90000"/>
          </a:bodyPr>
          <a:lstStyle/>
          <a:p>
            <a:r>
              <a:rPr lang="it-IT" dirty="0" err="1"/>
              <a:t>Difference</a:t>
            </a:r>
            <a:r>
              <a:rPr lang="it-IT" dirty="0"/>
              <a:t> </a:t>
            </a:r>
            <a:r>
              <a:rPr lang="it-IT" dirty="0" err="1"/>
              <a:t>between</a:t>
            </a:r>
            <a:r>
              <a:rPr lang="it-IT" dirty="0"/>
              <a:t> </a:t>
            </a:r>
            <a:r>
              <a:rPr lang="it-IT" dirty="0" err="1"/>
              <a:t>direct</a:t>
            </a:r>
            <a:r>
              <a:rPr lang="it-IT" dirty="0"/>
              <a:t> </a:t>
            </a:r>
            <a:r>
              <a:rPr lang="it-IT" dirty="0" err="1"/>
              <a:t>applicability</a:t>
            </a:r>
            <a:r>
              <a:rPr lang="it-IT" dirty="0"/>
              <a:t> and </a:t>
            </a:r>
            <a:r>
              <a:rPr lang="it-IT" dirty="0" err="1"/>
              <a:t>direct</a:t>
            </a:r>
            <a:r>
              <a:rPr lang="it-IT" dirty="0"/>
              <a:t> </a:t>
            </a:r>
            <a:r>
              <a:rPr lang="it-IT" dirty="0" err="1"/>
              <a:t>effect</a:t>
            </a:r>
            <a:endParaRPr lang="it-IT" dirty="0"/>
          </a:p>
        </p:txBody>
      </p:sp>
      <p:sp>
        <p:nvSpPr>
          <p:cNvPr id="3" name="Segnaposto contenuto 2">
            <a:extLst>
              <a:ext uri="{FF2B5EF4-FFF2-40B4-BE49-F238E27FC236}">
                <a16:creationId xmlns:a16="http://schemas.microsoft.com/office/drawing/2014/main" id="{9B8053ED-BA45-3C48-8F88-A75844C81D10}"/>
              </a:ext>
            </a:extLst>
          </p:cNvPr>
          <p:cNvSpPr>
            <a:spLocks noGrp="1"/>
          </p:cNvSpPr>
          <p:nvPr>
            <p:ph idx="1"/>
          </p:nvPr>
        </p:nvSpPr>
        <p:spPr/>
        <p:txBody>
          <a:bodyPr>
            <a:normAutofit fontScale="85000" lnSpcReduction="10000"/>
          </a:bodyPr>
          <a:lstStyle/>
          <a:p>
            <a:r>
              <a:rPr lang="it-IT" dirty="0" err="1"/>
              <a:t>direct</a:t>
            </a:r>
            <a:r>
              <a:rPr lang="it-IT" dirty="0"/>
              <a:t> </a:t>
            </a:r>
            <a:r>
              <a:rPr lang="it-IT" dirty="0" err="1"/>
              <a:t>applicability</a:t>
            </a:r>
            <a:r>
              <a:rPr lang="it-IT" dirty="0"/>
              <a:t>" and "</a:t>
            </a:r>
            <a:r>
              <a:rPr lang="it-IT" dirty="0" err="1"/>
              <a:t>direct</a:t>
            </a:r>
            <a:r>
              <a:rPr lang="it-IT" dirty="0"/>
              <a:t> </a:t>
            </a:r>
            <a:r>
              <a:rPr lang="it-IT" dirty="0" err="1"/>
              <a:t>effect</a:t>
            </a:r>
            <a:r>
              <a:rPr lang="it-IT" dirty="0"/>
              <a:t>" are </a:t>
            </a:r>
            <a:r>
              <a:rPr lang="it-IT" dirty="0" err="1"/>
              <a:t>two</a:t>
            </a:r>
            <a:r>
              <a:rPr lang="it-IT" dirty="0"/>
              <a:t> </a:t>
            </a:r>
            <a:r>
              <a:rPr lang="it-IT" dirty="0" err="1"/>
              <a:t>related</a:t>
            </a:r>
            <a:r>
              <a:rPr lang="it-IT" dirty="0"/>
              <a:t> </a:t>
            </a:r>
            <a:r>
              <a:rPr lang="it-IT" dirty="0" err="1"/>
              <a:t>but</a:t>
            </a:r>
            <a:r>
              <a:rPr lang="it-IT" dirty="0"/>
              <a:t> </a:t>
            </a:r>
            <a:r>
              <a:rPr lang="it-IT" dirty="0" err="1"/>
              <a:t>distinct</a:t>
            </a:r>
            <a:r>
              <a:rPr lang="it-IT" dirty="0"/>
              <a:t> </a:t>
            </a:r>
            <a:r>
              <a:rPr lang="it-IT" dirty="0" err="1"/>
              <a:t>concepts</a:t>
            </a:r>
            <a:r>
              <a:rPr lang="it-IT" dirty="0"/>
              <a:t>:</a:t>
            </a:r>
          </a:p>
          <a:p>
            <a:r>
              <a:rPr lang="it-IT" b="1" dirty="0"/>
              <a:t>Direct </a:t>
            </a:r>
            <a:r>
              <a:rPr lang="it-IT" b="1" dirty="0" err="1"/>
              <a:t>Applicability</a:t>
            </a:r>
            <a:r>
              <a:rPr lang="it-IT" b="1" dirty="0"/>
              <a:t>:</a:t>
            </a:r>
            <a:r>
              <a:rPr lang="it-IT" dirty="0"/>
              <a:t> </a:t>
            </a:r>
            <a:r>
              <a:rPr lang="it-IT" dirty="0" err="1"/>
              <a:t>Certain</a:t>
            </a:r>
            <a:r>
              <a:rPr lang="it-IT" dirty="0"/>
              <a:t> EU law </a:t>
            </a:r>
            <a:r>
              <a:rPr lang="it-IT" dirty="0" err="1"/>
              <a:t>acts</a:t>
            </a:r>
            <a:r>
              <a:rPr lang="it-IT" dirty="0"/>
              <a:t>, in </a:t>
            </a:r>
            <a:r>
              <a:rPr lang="it-IT" dirty="0" err="1"/>
              <a:t>particular</a:t>
            </a:r>
            <a:r>
              <a:rPr lang="it-IT" dirty="0"/>
              <a:t> </a:t>
            </a:r>
            <a:r>
              <a:rPr lang="it-IT" b="1" dirty="0"/>
              <a:t>REGULATIONS</a:t>
            </a:r>
            <a:r>
              <a:rPr lang="it-IT" dirty="0"/>
              <a:t>, </a:t>
            </a:r>
            <a:r>
              <a:rPr lang="it-IT" dirty="0" err="1"/>
              <a:t>automatically</a:t>
            </a:r>
            <a:r>
              <a:rPr lang="it-IT" dirty="0"/>
              <a:t> </a:t>
            </a:r>
            <a:r>
              <a:rPr lang="it-IT" dirty="0" err="1"/>
              <a:t>become</a:t>
            </a:r>
            <a:r>
              <a:rPr lang="it-IT" dirty="0"/>
              <a:t> part of the </a:t>
            </a:r>
            <a:r>
              <a:rPr lang="it-IT" dirty="0" err="1"/>
              <a:t>national</a:t>
            </a:r>
            <a:r>
              <a:rPr lang="it-IT" dirty="0"/>
              <a:t> </a:t>
            </a:r>
            <a:r>
              <a:rPr lang="it-IT" dirty="0" err="1"/>
              <a:t>legal</a:t>
            </a:r>
            <a:r>
              <a:rPr lang="it-IT" dirty="0"/>
              <a:t> </a:t>
            </a:r>
            <a:r>
              <a:rPr lang="it-IT" dirty="0" err="1"/>
              <a:t>system</a:t>
            </a:r>
            <a:r>
              <a:rPr lang="it-IT" dirty="0"/>
              <a:t> of </a:t>
            </a:r>
            <a:r>
              <a:rPr lang="it-IT" dirty="0" err="1"/>
              <a:t>member</a:t>
            </a:r>
            <a:r>
              <a:rPr lang="it-IT" dirty="0"/>
              <a:t> </a:t>
            </a:r>
            <a:r>
              <a:rPr lang="it-IT" dirty="0" err="1"/>
              <a:t>states</a:t>
            </a:r>
            <a:r>
              <a:rPr lang="it-IT" dirty="0"/>
              <a:t> </a:t>
            </a:r>
            <a:r>
              <a:rPr lang="it-IT" dirty="0" err="1"/>
              <a:t>without</a:t>
            </a:r>
            <a:r>
              <a:rPr lang="it-IT" dirty="0"/>
              <a:t> the </a:t>
            </a:r>
            <a:r>
              <a:rPr lang="it-IT" dirty="0" err="1"/>
              <a:t>need</a:t>
            </a:r>
            <a:r>
              <a:rPr lang="it-IT" dirty="0"/>
              <a:t> for </a:t>
            </a:r>
            <a:r>
              <a:rPr lang="it-IT" dirty="0" err="1"/>
              <a:t>any</a:t>
            </a:r>
            <a:r>
              <a:rPr lang="it-IT" dirty="0"/>
              <a:t> </a:t>
            </a:r>
            <a:r>
              <a:rPr lang="it-IT" dirty="0" err="1"/>
              <a:t>further</a:t>
            </a:r>
            <a:r>
              <a:rPr lang="it-IT" dirty="0"/>
              <a:t> </a:t>
            </a:r>
            <a:r>
              <a:rPr lang="it-IT" dirty="0" err="1"/>
              <a:t>action</a:t>
            </a:r>
            <a:r>
              <a:rPr lang="it-IT" dirty="0"/>
              <a:t> (</a:t>
            </a:r>
            <a:r>
              <a:rPr lang="it-IT" dirty="0" err="1"/>
              <a:t>such</a:t>
            </a:r>
            <a:r>
              <a:rPr lang="it-IT" dirty="0"/>
              <a:t> </a:t>
            </a:r>
            <a:r>
              <a:rPr lang="it-IT" dirty="0" err="1"/>
              <a:t>as</a:t>
            </a:r>
            <a:r>
              <a:rPr lang="it-IT" dirty="0"/>
              <a:t> </a:t>
            </a:r>
            <a:r>
              <a:rPr lang="it-IT" dirty="0" err="1"/>
              <a:t>transposition</a:t>
            </a:r>
            <a:r>
              <a:rPr lang="it-IT" dirty="0"/>
              <a:t>) by the </a:t>
            </a:r>
            <a:r>
              <a:rPr lang="it-IT" dirty="0" err="1"/>
              <a:t>member</a:t>
            </a:r>
            <a:r>
              <a:rPr lang="it-IT" dirty="0"/>
              <a:t> </a:t>
            </a:r>
            <a:r>
              <a:rPr lang="it-IT" dirty="0" err="1"/>
              <a:t>state's</a:t>
            </a:r>
            <a:r>
              <a:rPr lang="it-IT" dirty="0"/>
              <a:t> </a:t>
            </a:r>
            <a:r>
              <a:rPr lang="it-IT" dirty="0" err="1"/>
              <a:t>authorities</a:t>
            </a:r>
            <a:r>
              <a:rPr lang="it-IT" dirty="0"/>
              <a:t>. </a:t>
            </a:r>
          </a:p>
          <a:p>
            <a:r>
              <a:rPr lang="it-IT" dirty="0"/>
              <a:t>Once a </a:t>
            </a:r>
            <a:r>
              <a:rPr lang="it-IT" dirty="0" err="1"/>
              <a:t>regulation</a:t>
            </a:r>
            <a:r>
              <a:rPr lang="it-IT" dirty="0"/>
              <a:t> </a:t>
            </a:r>
            <a:r>
              <a:rPr lang="it-IT" dirty="0" err="1"/>
              <a:t>is</a:t>
            </a:r>
            <a:r>
              <a:rPr lang="it-IT" dirty="0"/>
              <a:t> </a:t>
            </a:r>
            <a:r>
              <a:rPr lang="it-IT" dirty="0" err="1"/>
              <a:t>adopted</a:t>
            </a:r>
            <a:r>
              <a:rPr lang="it-IT" dirty="0"/>
              <a:t> </a:t>
            </a:r>
            <a:r>
              <a:rPr lang="it-IT" dirty="0" err="1"/>
              <a:t>at</a:t>
            </a:r>
            <a:r>
              <a:rPr lang="it-IT" dirty="0"/>
              <a:t> the EU </a:t>
            </a:r>
            <a:r>
              <a:rPr lang="it-IT" dirty="0" err="1"/>
              <a:t>level</a:t>
            </a:r>
            <a:r>
              <a:rPr lang="it-IT" dirty="0"/>
              <a:t>, </a:t>
            </a:r>
            <a:r>
              <a:rPr lang="it-IT" dirty="0" err="1"/>
              <a:t>it</a:t>
            </a:r>
            <a:r>
              <a:rPr lang="it-IT" dirty="0"/>
              <a:t> </a:t>
            </a:r>
            <a:r>
              <a:rPr lang="it-IT" dirty="0" err="1"/>
              <a:t>becomes</a:t>
            </a:r>
            <a:r>
              <a:rPr lang="it-IT" dirty="0"/>
              <a:t> </a:t>
            </a:r>
            <a:r>
              <a:rPr lang="it-IT" dirty="0" err="1"/>
              <a:t>immediately</a:t>
            </a:r>
            <a:r>
              <a:rPr lang="it-IT" dirty="0"/>
              <a:t> </a:t>
            </a:r>
            <a:r>
              <a:rPr lang="it-IT" dirty="0" err="1"/>
              <a:t>binding</a:t>
            </a:r>
            <a:r>
              <a:rPr lang="it-IT" dirty="0"/>
              <a:t> and </a:t>
            </a:r>
            <a:r>
              <a:rPr lang="it-IT" dirty="0" err="1"/>
              <a:t>enforceable</a:t>
            </a:r>
            <a:r>
              <a:rPr lang="it-IT" dirty="0"/>
              <a:t> </a:t>
            </a:r>
            <a:r>
              <a:rPr lang="it-IT" dirty="0" err="1"/>
              <a:t>within</a:t>
            </a:r>
            <a:r>
              <a:rPr lang="it-IT" dirty="0"/>
              <a:t> </a:t>
            </a:r>
            <a:r>
              <a:rPr lang="it-IT" dirty="0" err="1"/>
              <a:t>each</a:t>
            </a:r>
            <a:r>
              <a:rPr lang="it-IT" dirty="0"/>
              <a:t> </a:t>
            </a:r>
            <a:r>
              <a:rPr lang="it-IT" dirty="0" err="1"/>
              <a:t>member</a:t>
            </a:r>
            <a:r>
              <a:rPr lang="it-IT" dirty="0"/>
              <a:t> state and for the </a:t>
            </a:r>
            <a:r>
              <a:rPr lang="it-IT" dirty="0" err="1"/>
              <a:t>individuals</a:t>
            </a:r>
            <a:r>
              <a:rPr lang="it-IT" dirty="0"/>
              <a:t> (</a:t>
            </a:r>
            <a:r>
              <a:rPr lang="it-IT" dirty="0" err="1"/>
              <a:t>natural</a:t>
            </a:r>
            <a:r>
              <a:rPr lang="it-IT" dirty="0"/>
              <a:t> </a:t>
            </a:r>
            <a:r>
              <a:rPr lang="it-IT" dirty="0" err="1"/>
              <a:t>persons</a:t>
            </a:r>
            <a:r>
              <a:rPr lang="it-IT" dirty="0"/>
              <a:t> and </a:t>
            </a:r>
            <a:r>
              <a:rPr lang="it-IT" dirty="0" err="1"/>
              <a:t>economic</a:t>
            </a:r>
            <a:r>
              <a:rPr lang="it-IT" dirty="0"/>
              <a:t> </a:t>
            </a:r>
            <a:r>
              <a:rPr lang="it-IT" dirty="0" err="1"/>
              <a:t>operators</a:t>
            </a:r>
            <a:r>
              <a:rPr lang="it-IT" dirty="0"/>
              <a:t> !)</a:t>
            </a:r>
          </a:p>
        </p:txBody>
      </p:sp>
    </p:spTree>
    <p:extLst>
      <p:ext uri="{BB962C8B-B14F-4D97-AF65-F5344CB8AC3E}">
        <p14:creationId xmlns:p14="http://schemas.microsoft.com/office/powerpoint/2010/main" val="4282592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42A3DC1-7412-EA4F-8FB8-A47D5147CD3F}"/>
              </a:ext>
            </a:extLst>
          </p:cNvPr>
          <p:cNvSpPr>
            <a:spLocks noGrp="1"/>
          </p:cNvSpPr>
          <p:nvPr>
            <p:ph idx="1"/>
          </p:nvPr>
        </p:nvSpPr>
        <p:spPr>
          <a:xfrm>
            <a:off x="539552" y="692696"/>
            <a:ext cx="8147248" cy="5433467"/>
          </a:xfrm>
        </p:spPr>
        <p:txBody>
          <a:bodyPr>
            <a:normAutofit fontScale="92500" lnSpcReduction="10000"/>
          </a:bodyPr>
          <a:lstStyle/>
          <a:p>
            <a:r>
              <a:rPr lang="it-IT" b="1" dirty="0"/>
              <a:t>Direct </a:t>
            </a:r>
            <a:r>
              <a:rPr lang="it-IT" b="1" dirty="0" err="1"/>
              <a:t>effect</a:t>
            </a:r>
            <a:r>
              <a:rPr lang="it-IT" b="1" dirty="0"/>
              <a:t> </a:t>
            </a:r>
            <a:r>
              <a:rPr lang="it-IT" dirty="0" err="1"/>
              <a:t>refers</a:t>
            </a:r>
            <a:r>
              <a:rPr lang="it-IT" dirty="0"/>
              <a:t> to the </a:t>
            </a:r>
            <a:r>
              <a:rPr lang="it-IT" dirty="0" err="1"/>
              <a:t>ability</a:t>
            </a:r>
            <a:r>
              <a:rPr lang="it-IT" dirty="0"/>
              <a:t> of </a:t>
            </a:r>
            <a:r>
              <a:rPr lang="it-IT" b="1" dirty="0" err="1"/>
              <a:t>certain</a:t>
            </a:r>
            <a:r>
              <a:rPr lang="it-IT" b="1" dirty="0"/>
              <a:t> </a:t>
            </a:r>
            <a:r>
              <a:rPr lang="it-IT" b="1" dirty="0" err="1"/>
              <a:t>provisions</a:t>
            </a:r>
            <a:r>
              <a:rPr lang="it-IT" b="1" dirty="0"/>
              <a:t> of EU law </a:t>
            </a:r>
            <a:r>
              <a:rPr lang="it-IT" dirty="0"/>
              <a:t>to </a:t>
            </a:r>
            <a:r>
              <a:rPr lang="it-IT" dirty="0" err="1"/>
              <a:t>confer</a:t>
            </a:r>
            <a:r>
              <a:rPr lang="it-IT" dirty="0"/>
              <a:t> </a:t>
            </a:r>
            <a:r>
              <a:rPr lang="it-IT" dirty="0" err="1"/>
              <a:t>rights</a:t>
            </a:r>
            <a:r>
              <a:rPr lang="it-IT" dirty="0"/>
              <a:t> on </a:t>
            </a:r>
            <a:r>
              <a:rPr lang="it-IT" dirty="0" err="1"/>
              <a:t>individuals</a:t>
            </a:r>
            <a:r>
              <a:rPr lang="it-IT" dirty="0"/>
              <a:t> </a:t>
            </a:r>
            <a:r>
              <a:rPr lang="it-IT" dirty="0" err="1"/>
              <a:t>that</a:t>
            </a:r>
            <a:r>
              <a:rPr lang="it-IT" dirty="0"/>
              <a:t> can be </a:t>
            </a:r>
            <a:r>
              <a:rPr lang="it-IT" dirty="0" err="1"/>
              <a:t>enforced</a:t>
            </a:r>
            <a:r>
              <a:rPr lang="it-IT" dirty="0"/>
              <a:t> </a:t>
            </a:r>
            <a:r>
              <a:rPr lang="it-IT" dirty="0" err="1"/>
              <a:t>before</a:t>
            </a:r>
            <a:r>
              <a:rPr lang="it-IT" dirty="0"/>
              <a:t> </a:t>
            </a:r>
            <a:r>
              <a:rPr lang="it-IT" dirty="0" err="1"/>
              <a:t>national</a:t>
            </a:r>
            <a:r>
              <a:rPr lang="it-IT" dirty="0"/>
              <a:t> </a:t>
            </a:r>
            <a:r>
              <a:rPr lang="it-IT" dirty="0" err="1"/>
              <a:t>courts</a:t>
            </a:r>
            <a:r>
              <a:rPr lang="it-IT" dirty="0"/>
              <a:t>. </a:t>
            </a:r>
          </a:p>
          <a:p>
            <a:r>
              <a:rPr lang="it-IT" dirty="0"/>
              <a:t>In </a:t>
            </a:r>
            <a:r>
              <a:rPr lang="it-IT" dirty="0" err="1"/>
              <a:t>other</a:t>
            </a:r>
            <a:r>
              <a:rPr lang="it-IT" dirty="0"/>
              <a:t> </a:t>
            </a:r>
            <a:r>
              <a:rPr lang="it-IT" dirty="0" err="1"/>
              <a:t>words</a:t>
            </a:r>
            <a:r>
              <a:rPr lang="it-IT" dirty="0"/>
              <a:t>, </a:t>
            </a:r>
            <a:r>
              <a:rPr lang="it-IT" dirty="0" err="1"/>
              <a:t>if</a:t>
            </a:r>
            <a:r>
              <a:rPr lang="it-IT" dirty="0"/>
              <a:t> a </a:t>
            </a:r>
            <a:r>
              <a:rPr lang="it-IT" dirty="0" err="1"/>
              <a:t>provision</a:t>
            </a:r>
            <a:r>
              <a:rPr lang="it-IT" dirty="0"/>
              <a:t> of EU law </a:t>
            </a:r>
            <a:r>
              <a:rPr lang="it-IT" dirty="0" err="1"/>
              <a:t>has</a:t>
            </a:r>
            <a:r>
              <a:rPr lang="it-IT" dirty="0"/>
              <a:t> </a:t>
            </a:r>
            <a:r>
              <a:rPr lang="it-IT" dirty="0" err="1"/>
              <a:t>direct</a:t>
            </a:r>
            <a:r>
              <a:rPr lang="it-IT" dirty="0"/>
              <a:t> </a:t>
            </a:r>
            <a:r>
              <a:rPr lang="it-IT" dirty="0" err="1"/>
              <a:t>effect</a:t>
            </a:r>
            <a:r>
              <a:rPr lang="it-IT" dirty="0"/>
              <a:t>, </a:t>
            </a:r>
            <a:r>
              <a:rPr lang="it-IT" dirty="0" err="1"/>
              <a:t>individuals</a:t>
            </a:r>
            <a:r>
              <a:rPr lang="it-IT" dirty="0"/>
              <a:t> can </a:t>
            </a:r>
            <a:r>
              <a:rPr lang="it-IT" dirty="0" err="1"/>
              <a:t>invoke</a:t>
            </a:r>
            <a:r>
              <a:rPr lang="it-IT" dirty="0"/>
              <a:t> </a:t>
            </a:r>
            <a:r>
              <a:rPr lang="it-IT" dirty="0" err="1"/>
              <a:t>it</a:t>
            </a:r>
            <a:r>
              <a:rPr lang="it-IT" dirty="0"/>
              <a:t> </a:t>
            </a:r>
            <a:r>
              <a:rPr lang="it-IT" dirty="0" err="1"/>
              <a:t>directly</a:t>
            </a:r>
            <a:r>
              <a:rPr lang="it-IT" dirty="0"/>
              <a:t> in </a:t>
            </a:r>
            <a:r>
              <a:rPr lang="it-IT" dirty="0" err="1"/>
              <a:t>their</a:t>
            </a:r>
            <a:r>
              <a:rPr lang="it-IT" dirty="0"/>
              <a:t> </a:t>
            </a:r>
            <a:r>
              <a:rPr lang="it-IT" dirty="0" err="1"/>
              <a:t>national</a:t>
            </a:r>
            <a:r>
              <a:rPr lang="it-IT" dirty="0"/>
              <a:t> </a:t>
            </a:r>
            <a:r>
              <a:rPr lang="it-IT" dirty="0" err="1"/>
              <a:t>courts</a:t>
            </a:r>
            <a:r>
              <a:rPr lang="it-IT" dirty="0"/>
              <a:t> </a:t>
            </a:r>
            <a:r>
              <a:rPr lang="it-IT" dirty="0" err="1"/>
              <a:t>against</a:t>
            </a:r>
            <a:r>
              <a:rPr lang="it-IT" dirty="0"/>
              <a:t> </a:t>
            </a:r>
            <a:r>
              <a:rPr lang="it-IT" dirty="0" err="1"/>
              <a:t>their</a:t>
            </a:r>
            <a:r>
              <a:rPr lang="it-IT" dirty="0"/>
              <a:t> </a:t>
            </a:r>
            <a:r>
              <a:rPr lang="it-IT" dirty="0" err="1"/>
              <a:t>own</a:t>
            </a:r>
            <a:r>
              <a:rPr lang="it-IT" dirty="0"/>
              <a:t> State. </a:t>
            </a:r>
          </a:p>
          <a:p>
            <a:r>
              <a:rPr lang="it-IT" dirty="0"/>
              <a:t>Direct </a:t>
            </a:r>
            <a:r>
              <a:rPr lang="it-IT" dirty="0" err="1"/>
              <a:t>effect</a:t>
            </a:r>
            <a:r>
              <a:rPr lang="it-IT" dirty="0"/>
              <a:t> </a:t>
            </a:r>
            <a:r>
              <a:rPr lang="it-IT" dirty="0" err="1"/>
              <a:t>typically</a:t>
            </a:r>
            <a:r>
              <a:rPr lang="it-IT" dirty="0"/>
              <a:t> </a:t>
            </a:r>
            <a:r>
              <a:rPr lang="it-IT" dirty="0" err="1"/>
              <a:t>applies</a:t>
            </a:r>
            <a:r>
              <a:rPr lang="it-IT" dirty="0"/>
              <a:t> to </a:t>
            </a:r>
            <a:r>
              <a:rPr lang="it-IT" dirty="0" err="1"/>
              <a:t>provisions</a:t>
            </a:r>
            <a:r>
              <a:rPr lang="it-IT" dirty="0"/>
              <a:t> of EU law </a:t>
            </a:r>
            <a:r>
              <a:rPr lang="it-IT" dirty="0" err="1"/>
              <a:t>that</a:t>
            </a:r>
            <a:r>
              <a:rPr lang="it-IT" dirty="0"/>
              <a:t> are </a:t>
            </a:r>
            <a:r>
              <a:rPr lang="it-IT" dirty="0" err="1"/>
              <a:t>clear</a:t>
            </a:r>
            <a:r>
              <a:rPr lang="it-IT" dirty="0"/>
              <a:t>, precise, and </a:t>
            </a:r>
            <a:r>
              <a:rPr lang="it-IT" dirty="0" err="1"/>
              <a:t>unconditional</a:t>
            </a:r>
            <a:endParaRPr lang="it-IT" dirty="0"/>
          </a:p>
          <a:p>
            <a:r>
              <a:rPr lang="it-IT" dirty="0"/>
              <a:t>Vertical </a:t>
            </a:r>
            <a:r>
              <a:rPr lang="it-IT" dirty="0" err="1"/>
              <a:t>direct</a:t>
            </a:r>
            <a:r>
              <a:rPr lang="it-IT" dirty="0"/>
              <a:t> </a:t>
            </a:r>
            <a:r>
              <a:rPr lang="it-IT" dirty="0" err="1"/>
              <a:t>effects</a:t>
            </a:r>
            <a:r>
              <a:rPr lang="it-IT" dirty="0"/>
              <a:t>: </a:t>
            </a:r>
            <a:r>
              <a:rPr lang="it-IT" dirty="0" err="1"/>
              <a:t>between</a:t>
            </a:r>
            <a:r>
              <a:rPr lang="it-IT" dirty="0"/>
              <a:t> the </a:t>
            </a:r>
            <a:r>
              <a:rPr lang="it-IT" dirty="0" err="1"/>
              <a:t>individual</a:t>
            </a:r>
            <a:r>
              <a:rPr lang="it-IT" dirty="0"/>
              <a:t> and the state</a:t>
            </a:r>
          </a:p>
          <a:p>
            <a:r>
              <a:rPr lang="it-IT" dirty="0" err="1"/>
              <a:t>Horizontal</a:t>
            </a:r>
            <a:r>
              <a:rPr lang="it-IT" dirty="0"/>
              <a:t> </a:t>
            </a:r>
            <a:r>
              <a:rPr lang="it-IT" dirty="0" err="1"/>
              <a:t>direct</a:t>
            </a:r>
            <a:r>
              <a:rPr lang="it-IT" dirty="0"/>
              <a:t> </a:t>
            </a:r>
            <a:r>
              <a:rPr lang="it-IT" dirty="0" err="1"/>
              <a:t>effects</a:t>
            </a:r>
            <a:r>
              <a:rPr lang="it-IT" dirty="0"/>
              <a:t>: </a:t>
            </a:r>
            <a:r>
              <a:rPr lang="it-IT" dirty="0" err="1"/>
              <a:t>between</a:t>
            </a:r>
            <a:r>
              <a:rPr lang="it-IT" dirty="0"/>
              <a:t> </a:t>
            </a:r>
            <a:r>
              <a:rPr lang="it-IT" dirty="0" err="1"/>
              <a:t>individuals</a:t>
            </a:r>
            <a:endParaRPr lang="it-IT" dirty="0"/>
          </a:p>
        </p:txBody>
      </p:sp>
    </p:spTree>
    <p:extLst>
      <p:ext uri="{BB962C8B-B14F-4D97-AF65-F5344CB8AC3E}">
        <p14:creationId xmlns:p14="http://schemas.microsoft.com/office/powerpoint/2010/main" val="3027045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lstStyle/>
          <a:p>
            <a:r>
              <a:rPr lang="it-IT" dirty="0"/>
              <a:t>Directives</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fontScale="77500" lnSpcReduction="20000"/>
          </a:bodyPr>
          <a:lstStyle/>
          <a:p>
            <a:pPr marL="0" indent="0">
              <a:buNone/>
            </a:pPr>
            <a:endParaRPr lang="en-US" dirty="0"/>
          </a:p>
          <a:p>
            <a:pPr marL="0" indent="0">
              <a:buNone/>
            </a:pPr>
            <a:r>
              <a:rPr lang="en-US" dirty="0"/>
              <a:t>A directive shall be binding, as to the result to be achieved, upon each Member State to which it is addressed, but shall leave to the national authorities the choice of form and methods.</a:t>
            </a:r>
          </a:p>
          <a:p>
            <a:pPr marL="0" indent="0">
              <a:buNone/>
            </a:pPr>
            <a:endParaRPr lang="en-US" dirty="0"/>
          </a:p>
          <a:p>
            <a:pPr marL="0" indent="0">
              <a:buNone/>
            </a:pPr>
            <a:r>
              <a:rPr lang="en-US" dirty="0"/>
              <a:t>Directives can have DIRECT EFFECTS under certain conditions:</a:t>
            </a:r>
          </a:p>
          <a:p>
            <a:pPr marL="0" indent="0">
              <a:buNone/>
            </a:pPr>
            <a:r>
              <a:rPr lang="en-US" dirty="0"/>
              <a:t>(a) the directive has not been transposed into national law or has been transposed incorrectly; </a:t>
            </a:r>
          </a:p>
          <a:p>
            <a:pPr marL="0" indent="0">
              <a:buNone/>
            </a:pPr>
            <a:r>
              <a:rPr lang="en-US" dirty="0"/>
              <a:t>(b) the provisions of the directive are imperative and sufficiently clear and precise; and </a:t>
            </a:r>
          </a:p>
          <a:p>
            <a:pPr marL="0" indent="0">
              <a:buNone/>
            </a:pPr>
            <a:r>
              <a:rPr lang="en-US" dirty="0"/>
              <a:t>(c) the provisions of the directive confer rights on individuals.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0815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lstStyle/>
          <a:p>
            <a:r>
              <a:rPr lang="it-IT" dirty="0" err="1"/>
              <a:t>Decisions</a:t>
            </a:r>
            <a:endParaRPr lang="it-IT" dirty="0"/>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a:bodyPr>
          <a:lstStyle/>
          <a:p>
            <a:pPr marL="0" indent="0">
              <a:buNone/>
            </a:pPr>
            <a:r>
              <a:rPr lang="en-US" dirty="0"/>
              <a:t>A decision shall be binding in its entirety. A decision which specifies those to whom it is addressed shall be binding only on them.</a:t>
            </a:r>
          </a:p>
          <a:p>
            <a:pPr marL="0" indent="0">
              <a:buNone/>
            </a:pPr>
            <a:endParaRPr lang="en-US" dirty="0"/>
          </a:p>
          <a:p>
            <a:pPr marL="0" indent="0" algn="ctr">
              <a:buNone/>
            </a:pPr>
            <a:r>
              <a:rPr lang="en-US" sz="4400" dirty="0"/>
              <a:t>Recommendation and opinions</a:t>
            </a:r>
          </a:p>
          <a:p>
            <a:pPr marL="0" indent="0">
              <a:buNone/>
            </a:pPr>
            <a:endParaRPr lang="en-US" sz="1400" dirty="0"/>
          </a:p>
          <a:p>
            <a:pPr marL="0" indent="0">
              <a:buNone/>
            </a:pPr>
            <a:r>
              <a:rPr lang="en-US" dirty="0"/>
              <a:t>Recommendations and opinions shall have no binding force.</a:t>
            </a:r>
          </a:p>
          <a:p>
            <a:pPr marL="0" indent="0">
              <a:buNone/>
            </a:pPr>
            <a:endParaRPr lang="it-IT" dirty="0"/>
          </a:p>
        </p:txBody>
      </p:sp>
    </p:spTree>
    <p:extLst>
      <p:ext uri="{BB962C8B-B14F-4D97-AF65-F5344CB8AC3E}">
        <p14:creationId xmlns:p14="http://schemas.microsoft.com/office/powerpoint/2010/main" val="809749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Atypical</a:t>
            </a:r>
            <a:r>
              <a:rPr lang="it-IT" dirty="0"/>
              <a:t> acts</a:t>
            </a:r>
          </a:p>
        </p:txBody>
      </p:sp>
      <p:sp>
        <p:nvSpPr>
          <p:cNvPr id="3" name="Segnaposto contenuto 2"/>
          <p:cNvSpPr>
            <a:spLocks noGrp="1"/>
          </p:cNvSpPr>
          <p:nvPr>
            <p:ph idx="1"/>
          </p:nvPr>
        </p:nvSpPr>
        <p:spPr/>
        <p:txBody>
          <a:bodyPr>
            <a:normAutofit fontScale="92500" lnSpcReduction="10000"/>
          </a:bodyPr>
          <a:lstStyle/>
          <a:p>
            <a:pPr marL="0" indent="0">
              <a:buNone/>
            </a:pPr>
            <a:endParaRPr lang="en-US" dirty="0"/>
          </a:p>
          <a:p>
            <a:pPr marL="0" indent="0">
              <a:buNone/>
            </a:pPr>
            <a:r>
              <a:rPr lang="en-US" dirty="0"/>
              <a:t>Atypical acts are a category of act adopted by the European institutions. They may relate to the internal </a:t>
            </a:r>
            <a:r>
              <a:rPr lang="en-US" dirty="0" err="1"/>
              <a:t>organisation</a:t>
            </a:r>
            <a:r>
              <a:rPr lang="en-US" dirty="0"/>
              <a:t> of the European Union or have a more general application on specific policy areas.</a:t>
            </a:r>
          </a:p>
          <a:p>
            <a:pPr marL="0" indent="0">
              <a:buNone/>
            </a:pPr>
            <a:endParaRPr lang="en-US" dirty="0"/>
          </a:p>
          <a:p>
            <a:pPr marL="0" indent="0">
              <a:buNone/>
            </a:pPr>
            <a:r>
              <a:rPr lang="en-US" dirty="0"/>
              <a:t>There is therefore a wide variety of atypical acts. Some are provided for by other articles of the founding Treaties of the EU, while others have been developed by institutional practice.</a:t>
            </a:r>
            <a:endParaRPr lang="it-IT"/>
          </a:p>
          <a:p>
            <a:pPr marL="0"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2D21AC-1DDB-AE4D-AD2A-99FDA1644E0C}"/>
              </a:ext>
            </a:extLst>
          </p:cNvPr>
          <p:cNvSpPr>
            <a:spLocks noGrp="1"/>
          </p:cNvSpPr>
          <p:nvPr>
            <p:ph type="title"/>
          </p:nvPr>
        </p:nvSpPr>
        <p:spPr/>
        <p:txBody>
          <a:bodyPr/>
          <a:lstStyle/>
          <a:p>
            <a:r>
              <a:rPr lang="it-IT" dirty="0"/>
              <a:t>EU soft law</a:t>
            </a:r>
          </a:p>
        </p:txBody>
      </p:sp>
      <p:sp>
        <p:nvSpPr>
          <p:cNvPr id="3" name="Segnaposto contenuto 2">
            <a:extLst>
              <a:ext uri="{FF2B5EF4-FFF2-40B4-BE49-F238E27FC236}">
                <a16:creationId xmlns:a16="http://schemas.microsoft.com/office/drawing/2014/main" id="{C681246E-C44E-BA4A-B6A5-38EE6E1B7B8E}"/>
              </a:ext>
            </a:extLst>
          </p:cNvPr>
          <p:cNvSpPr>
            <a:spLocks noGrp="1"/>
          </p:cNvSpPr>
          <p:nvPr>
            <p:ph idx="1"/>
          </p:nvPr>
        </p:nvSpPr>
        <p:spPr/>
        <p:txBody>
          <a:bodyPr>
            <a:normAutofit fontScale="92500" lnSpcReduction="10000"/>
          </a:bodyPr>
          <a:lstStyle/>
          <a:p>
            <a:r>
              <a:rPr lang="it-IT" dirty="0"/>
              <a:t>An </a:t>
            </a:r>
            <a:r>
              <a:rPr lang="it-IT" dirty="0" err="1"/>
              <a:t>instrument</a:t>
            </a:r>
            <a:r>
              <a:rPr lang="it-IT" dirty="0"/>
              <a:t> or </a:t>
            </a:r>
            <a:r>
              <a:rPr lang="it-IT" dirty="0" err="1"/>
              <a:t>measure</a:t>
            </a:r>
            <a:r>
              <a:rPr lang="it-IT" dirty="0"/>
              <a:t> </a:t>
            </a:r>
            <a:r>
              <a:rPr lang="it-IT" dirty="0" err="1"/>
              <a:t>that</a:t>
            </a:r>
            <a:r>
              <a:rPr lang="it-IT" dirty="0"/>
              <a:t>, </a:t>
            </a:r>
            <a:r>
              <a:rPr lang="it-IT" dirty="0" err="1"/>
              <a:t>while</a:t>
            </a:r>
            <a:r>
              <a:rPr lang="it-IT" dirty="0"/>
              <a:t> </a:t>
            </a:r>
            <a:r>
              <a:rPr lang="it-IT" dirty="0" err="1"/>
              <a:t>not</a:t>
            </a:r>
            <a:r>
              <a:rPr lang="it-IT" dirty="0"/>
              <a:t> </a:t>
            </a:r>
            <a:r>
              <a:rPr lang="it-IT" dirty="0" err="1"/>
              <a:t>strictly</a:t>
            </a:r>
            <a:r>
              <a:rPr lang="it-IT" dirty="0"/>
              <a:t> </a:t>
            </a:r>
            <a:r>
              <a:rPr lang="it-IT" dirty="0" err="1"/>
              <a:t>legally</a:t>
            </a:r>
            <a:r>
              <a:rPr lang="it-IT" dirty="0"/>
              <a:t> </a:t>
            </a:r>
            <a:r>
              <a:rPr lang="it-IT" dirty="0" err="1"/>
              <a:t>binding</a:t>
            </a:r>
            <a:r>
              <a:rPr lang="it-IT" dirty="0"/>
              <a:t>, </a:t>
            </a:r>
            <a:r>
              <a:rPr lang="it-IT" dirty="0" err="1"/>
              <a:t>has</a:t>
            </a:r>
            <a:r>
              <a:rPr lang="it-IT" dirty="0"/>
              <a:t> some normative or </a:t>
            </a:r>
            <a:r>
              <a:rPr lang="it-IT" dirty="0" err="1"/>
              <a:t>coercive</a:t>
            </a:r>
            <a:r>
              <a:rPr lang="it-IT" dirty="0"/>
              <a:t> </a:t>
            </a:r>
            <a:r>
              <a:rPr lang="it-IT" dirty="0" err="1"/>
              <a:t>effects</a:t>
            </a:r>
            <a:r>
              <a:rPr lang="it-IT" dirty="0"/>
              <a:t>. EU soft law </a:t>
            </a:r>
            <a:r>
              <a:rPr lang="it-IT" dirty="0" err="1"/>
              <a:t>measures</a:t>
            </a:r>
            <a:r>
              <a:rPr lang="it-IT" dirty="0"/>
              <a:t> include </a:t>
            </a:r>
            <a:r>
              <a:rPr lang="it-IT" b="1" dirty="0"/>
              <a:t>quasi-</a:t>
            </a:r>
            <a:r>
              <a:rPr lang="it-IT" b="1" dirty="0" err="1"/>
              <a:t>legal</a:t>
            </a:r>
            <a:r>
              <a:rPr lang="it-IT" b="1" dirty="0"/>
              <a:t> </a:t>
            </a:r>
            <a:r>
              <a:rPr lang="it-IT" b="1" dirty="0" err="1"/>
              <a:t>instruments</a:t>
            </a:r>
            <a:r>
              <a:rPr lang="it-IT" b="1" dirty="0"/>
              <a:t> </a:t>
            </a:r>
            <a:r>
              <a:rPr lang="it-IT" b="1" dirty="0" err="1"/>
              <a:t>such</a:t>
            </a:r>
            <a:r>
              <a:rPr lang="it-IT" b="1" dirty="0"/>
              <a:t> </a:t>
            </a:r>
            <a:r>
              <a:rPr lang="it-IT" b="1" dirty="0" err="1"/>
              <a:t>as</a:t>
            </a:r>
            <a:r>
              <a:rPr lang="it-IT" b="1" dirty="0"/>
              <a:t> </a:t>
            </a:r>
            <a:r>
              <a:rPr lang="it-IT" b="1" dirty="0" err="1"/>
              <a:t>opinions</a:t>
            </a:r>
            <a:r>
              <a:rPr lang="it-IT" b="1" dirty="0"/>
              <a:t>, </a:t>
            </a:r>
            <a:r>
              <a:rPr lang="it-IT" b="1" dirty="0" err="1"/>
              <a:t>recommendations</a:t>
            </a:r>
            <a:r>
              <a:rPr lang="it-IT" b="1" dirty="0"/>
              <a:t>, </a:t>
            </a:r>
            <a:r>
              <a:rPr lang="it-IT" b="1" dirty="0" err="1"/>
              <a:t>communications</a:t>
            </a:r>
            <a:r>
              <a:rPr lang="it-IT" b="1" dirty="0"/>
              <a:t>, non-legislative </a:t>
            </a:r>
            <a:r>
              <a:rPr lang="it-IT" b="1" dirty="0" err="1"/>
              <a:t>resolutions</a:t>
            </a:r>
            <a:r>
              <a:rPr lang="it-IT" b="1" dirty="0"/>
              <a:t>, </a:t>
            </a:r>
            <a:r>
              <a:rPr lang="it-IT" b="1" dirty="0" err="1"/>
              <a:t>notices</a:t>
            </a:r>
            <a:r>
              <a:rPr lang="it-IT" b="1" dirty="0"/>
              <a:t>, </a:t>
            </a:r>
            <a:r>
              <a:rPr lang="it-IT" b="1" dirty="0" err="1"/>
              <a:t>guidance</a:t>
            </a:r>
            <a:r>
              <a:rPr lang="it-IT" b="1" dirty="0"/>
              <a:t> </a:t>
            </a:r>
            <a:r>
              <a:rPr lang="it-IT" b="1" dirty="0" err="1"/>
              <a:t>documents</a:t>
            </a:r>
            <a:r>
              <a:rPr lang="it-IT" b="1" dirty="0"/>
              <a:t> or </a:t>
            </a:r>
            <a:r>
              <a:rPr lang="it-IT" b="1" dirty="0" err="1"/>
              <a:t>statements</a:t>
            </a:r>
            <a:r>
              <a:rPr lang="it-IT" b="1" dirty="0"/>
              <a:t> of </a:t>
            </a:r>
            <a:r>
              <a:rPr lang="it-IT" b="1" dirty="0" err="1"/>
              <a:t>administrative</a:t>
            </a:r>
            <a:r>
              <a:rPr lang="it-IT" b="1" dirty="0"/>
              <a:t> </a:t>
            </a:r>
            <a:r>
              <a:rPr lang="it-IT" b="1" dirty="0" err="1"/>
              <a:t>priorities</a:t>
            </a:r>
            <a:r>
              <a:rPr lang="it-IT" dirty="0"/>
              <a:t>.</a:t>
            </a:r>
          </a:p>
          <a:p>
            <a:r>
              <a:rPr lang="it-IT" i="1" dirty="0" err="1"/>
              <a:t>Recommendations</a:t>
            </a:r>
            <a:r>
              <a:rPr lang="it-IT" i="1" dirty="0"/>
              <a:t> and </a:t>
            </a:r>
            <a:r>
              <a:rPr lang="it-IT" i="1" dirty="0" err="1"/>
              <a:t>opinions</a:t>
            </a:r>
            <a:r>
              <a:rPr lang="it-IT" i="1" dirty="0"/>
              <a:t> </a:t>
            </a:r>
            <a:r>
              <a:rPr lang="it-IT" i="1" dirty="0" err="1"/>
              <a:t>shall</a:t>
            </a:r>
            <a:r>
              <a:rPr lang="it-IT" i="1" dirty="0"/>
              <a:t> </a:t>
            </a:r>
            <a:r>
              <a:rPr lang="it-IT" i="1" dirty="0" err="1"/>
              <a:t>have</a:t>
            </a:r>
            <a:r>
              <a:rPr lang="it-IT" i="1" dirty="0"/>
              <a:t> no </a:t>
            </a:r>
            <a:r>
              <a:rPr lang="it-IT" i="1" dirty="0" err="1"/>
              <a:t>binding</a:t>
            </a:r>
            <a:r>
              <a:rPr lang="it-IT" i="1" dirty="0"/>
              <a:t> force</a:t>
            </a:r>
            <a:endParaRPr lang="it-IT" dirty="0"/>
          </a:p>
        </p:txBody>
      </p:sp>
    </p:spTree>
    <p:extLst>
      <p:ext uri="{BB962C8B-B14F-4D97-AF65-F5344CB8AC3E}">
        <p14:creationId xmlns:p14="http://schemas.microsoft.com/office/powerpoint/2010/main" val="522255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1E6B7E-C8CF-46B7-A148-6157A32144D3}"/>
              </a:ext>
            </a:extLst>
          </p:cNvPr>
          <p:cNvSpPr>
            <a:spLocks noGrp="1"/>
          </p:cNvSpPr>
          <p:nvPr>
            <p:ph type="title"/>
          </p:nvPr>
        </p:nvSpPr>
        <p:spPr/>
        <p:txBody>
          <a:bodyPr/>
          <a:lstStyle/>
          <a:p>
            <a:pPr algn="ctr"/>
            <a:r>
              <a:rPr lang="it-IT" dirty="0" err="1"/>
              <a:t>Overview</a:t>
            </a:r>
            <a:endParaRPr lang="it-IT" dirty="0"/>
          </a:p>
        </p:txBody>
      </p:sp>
      <p:sp>
        <p:nvSpPr>
          <p:cNvPr id="3" name="Segnaposto contenuto 2">
            <a:extLst>
              <a:ext uri="{FF2B5EF4-FFF2-40B4-BE49-F238E27FC236}">
                <a16:creationId xmlns:a16="http://schemas.microsoft.com/office/drawing/2014/main" id="{2F37EC6D-BB25-4671-B60A-DD8CD9F363A8}"/>
              </a:ext>
            </a:extLst>
          </p:cNvPr>
          <p:cNvSpPr>
            <a:spLocks noGrp="1"/>
          </p:cNvSpPr>
          <p:nvPr>
            <p:ph idx="1"/>
          </p:nvPr>
        </p:nvSpPr>
        <p:spPr/>
        <p:txBody>
          <a:bodyPr>
            <a:normAutofit/>
          </a:bodyPr>
          <a:lstStyle/>
          <a:p>
            <a:pPr>
              <a:buFont typeface="Wingdings" panose="05000000000000000000" pitchFamily="2" charset="2"/>
              <a:buChar char="Ø"/>
            </a:pPr>
            <a:r>
              <a:rPr lang="it-IT" dirty="0"/>
              <a:t> The hierarchy of the legal sources of the European Union Law</a:t>
            </a:r>
          </a:p>
          <a:p>
            <a:pPr lvl="1">
              <a:buFont typeface="Wingdings" panose="05000000000000000000" pitchFamily="2" charset="2"/>
              <a:buChar char="Ø"/>
            </a:pPr>
            <a:r>
              <a:rPr lang="it-IT" dirty="0"/>
              <a:t> The primary law</a:t>
            </a:r>
          </a:p>
          <a:p>
            <a:pPr lvl="1">
              <a:buFont typeface="Wingdings" panose="05000000000000000000" pitchFamily="2" charset="2"/>
              <a:buChar char="Ø"/>
            </a:pPr>
            <a:r>
              <a:rPr lang="it-IT" dirty="0"/>
              <a:t> The secondary law</a:t>
            </a:r>
          </a:p>
          <a:p>
            <a:pPr marL="457200" lvl="1" indent="0">
              <a:buNone/>
            </a:pPr>
            <a:endParaRPr lang="it-IT" dirty="0"/>
          </a:p>
          <a:p>
            <a:pPr marL="449263" lvl="1" indent="-449263">
              <a:buFont typeface="Wingdings" pitchFamily="2" charset="2"/>
              <a:buChar char="Ø"/>
            </a:pPr>
            <a:r>
              <a:rPr lang="it-IT" dirty="0"/>
              <a:t>EU </a:t>
            </a:r>
            <a:r>
              <a:rPr lang="it-IT" dirty="0" err="1"/>
              <a:t>legal</a:t>
            </a:r>
            <a:r>
              <a:rPr lang="it-IT" dirty="0"/>
              <a:t> </a:t>
            </a:r>
            <a:r>
              <a:rPr lang="it-IT" dirty="0" err="1"/>
              <a:t>acts</a:t>
            </a:r>
            <a:endParaRPr lang="it-IT" dirty="0"/>
          </a:p>
          <a:p>
            <a:pPr marL="849313" lvl="2" indent="-449263">
              <a:buFont typeface="Wingdings" pitchFamily="2" charset="2"/>
              <a:buChar char="Ø"/>
            </a:pPr>
            <a:r>
              <a:rPr lang="it-IT" dirty="0" err="1"/>
              <a:t>Regulations</a:t>
            </a:r>
            <a:r>
              <a:rPr lang="it-IT" dirty="0"/>
              <a:t> </a:t>
            </a:r>
          </a:p>
          <a:p>
            <a:pPr marL="849313" lvl="2" indent="-449263">
              <a:buFont typeface="Wingdings" pitchFamily="2" charset="2"/>
              <a:buChar char="Ø"/>
            </a:pPr>
            <a:r>
              <a:rPr lang="it-IT" dirty="0" err="1"/>
              <a:t>Directives</a:t>
            </a:r>
            <a:endParaRPr lang="it-IT" dirty="0"/>
          </a:p>
          <a:p>
            <a:pPr marL="849313" lvl="2" indent="-449263">
              <a:buFont typeface="Wingdings" pitchFamily="2" charset="2"/>
              <a:buChar char="Ø"/>
            </a:pPr>
            <a:r>
              <a:rPr lang="it-IT" dirty="0" err="1"/>
              <a:t>Decisions</a:t>
            </a:r>
            <a:endParaRPr lang="it-IT" dirty="0"/>
          </a:p>
        </p:txBody>
      </p:sp>
    </p:spTree>
    <p:extLst>
      <p:ext uri="{BB962C8B-B14F-4D97-AF65-F5344CB8AC3E}">
        <p14:creationId xmlns:p14="http://schemas.microsoft.com/office/powerpoint/2010/main" val="361468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lstStyle/>
          <a:p>
            <a:r>
              <a:rPr lang="it-IT" dirty="0"/>
              <a:t>The hierarchy of EU Law</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fontScale="92500" lnSpcReduction="20000"/>
          </a:bodyPr>
          <a:lstStyle/>
          <a:p>
            <a:pPr marL="0" indent="0" algn="ctr">
              <a:buNone/>
            </a:pPr>
            <a:r>
              <a:rPr lang="en-US" dirty="0"/>
              <a:t>Primary law</a:t>
            </a:r>
          </a:p>
          <a:p>
            <a:pPr>
              <a:buFont typeface="Wingdings" panose="05000000000000000000" pitchFamily="2" charset="2"/>
              <a:buChar char="Ø"/>
            </a:pPr>
            <a:r>
              <a:rPr lang="en-US" dirty="0"/>
              <a:t>Treaties</a:t>
            </a:r>
          </a:p>
          <a:p>
            <a:pPr>
              <a:buFont typeface="Wingdings" panose="05000000000000000000" pitchFamily="2" charset="2"/>
              <a:buChar char="Ø"/>
            </a:pPr>
            <a:r>
              <a:rPr lang="en-US" dirty="0"/>
              <a:t> general principles of Union law</a:t>
            </a:r>
          </a:p>
          <a:p>
            <a:pPr>
              <a:buFont typeface="Wingdings" panose="05000000000000000000" pitchFamily="2" charset="2"/>
              <a:buChar char="Ø"/>
            </a:pPr>
            <a:r>
              <a:rPr lang="en-US" dirty="0"/>
              <a:t>Charter of Fundamental Rights of the European Union;</a:t>
            </a:r>
          </a:p>
          <a:p>
            <a:pPr>
              <a:buFont typeface="Wingdings" panose="05000000000000000000" pitchFamily="2" charset="2"/>
              <a:buChar char="Ø"/>
            </a:pPr>
            <a:r>
              <a:rPr lang="en-US" dirty="0"/>
              <a:t>General international law;</a:t>
            </a:r>
          </a:p>
          <a:p>
            <a:pPr>
              <a:buFont typeface="Wingdings" panose="05000000000000000000" pitchFamily="2" charset="2"/>
              <a:buChar char="Ø"/>
            </a:pPr>
            <a:r>
              <a:rPr lang="en-US" dirty="0"/>
              <a:t>international agreements</a:t>
            </a:r>
          </a:p>
          <a:p>
            <a:pPr marL="0" indent="0" algn="ctr">
              <a:buNone/>
            </a:pPr>
            <a:r>
              <a:rPr lang="en-US" dirty="0"/>
              <a:t>Secondary law</a:t>
            </a:r>
          </a:p>
          <a:p>
            <a:pPr>
              <a:buFont typeface="Wingdings" panose="05000000000000000000" pitchFamily="2" charset="2"/>
              <a:buChar char="Ø"/>
            </a:pPr>
            <a:r>
              <a:rPr lang="en-US" dirty="0"/>
              <a:t>secondary legislation;</a:t>
            </a:r>
          </a:p>
          <a:p>
            <a:pPr>
              <a:buFont typeface="Wingdings" panose="05000000000000000000" pitchFamily="2" charset="2"/>
              <a:buChar char="Ø"/>
            </a:pPr>
            <a:r>
              <a:rPr lang="en-US" dirty="0"/>
              <a:t>Delegated and implementing acts.</a:t>
            </a:r>
          </a:p>
        </p:txBody>
      </p:sp>
    </p:spTree>
    <p:extLst>
      <p:ext uri="{BB962C8B-B14F-4D97-AF65-F5344CB8AC3E}">
        <p14:creationId xmlns:p14="http://schemas.microsoft.com/office/powerpoint/2010/main" val="242611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lstStyle/>
          <a:p>
            <a:r>
              <a:rPr lang="it-IT" dirty="0" err="1"/>
              <a:t>Founding</a:t>
            </a:r>
            <a:r>
              <a:rPr lang="it-IT" dirty="0"/>
              <a:t> </a:t>
            </a:r>
            <a:r>
              <a:rPr lang="it-IT" dirty="0" err="1"/>
              <a:t>Treaties</a:t>
            </a:r>
            <a:r>
              <a:rPr lang="it-IT" dirty="0"/>
              <a:t> (top </a:t>
            </a:r>
            <a:r>
              <a:rPr lang="it-IT" dirty="0" err="1"/>
              <a:t>level</a:t>
            </a:r>
            <a:r>
              <a:rPr lang="it-IT" dirty="0"/>
              <a:t>)</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fontScale="62500" lnSpcReduction="20000"/>
          </a:bodyPr>
          <a:lstStyle/>
          <a:p>
            <a:pPr>
              <a:buNone/>
            </a:pPr>
            <a:r>
              <a:rPr lang="it-IT" dirty="0"/>
              <a:t>Art. 1, par 2 and 3 TEU</a:t>
            </a:r>
          </a:p>
          <a:p>
            <a:pPr>
              <a:buNone/>
            </a:pPr>
            <a:r>
              <a:rPr lang="en-US" dirty="0"/>
              <a:t>This Treaty marks a new stage in the process of creating an ever closer union among the peoples of Europe, in which decisions are taken as openly as possible and as closely as possible to the citizen.</a:t>
            </a:r>
          </a:p>
          <a:p>
            <a:pPr>
              <a:buNone/>
            </a:pPr>
            <a:r>
              <a:rPr lang="en-US" dirty="0"/>
              <a:t>The Union shall be founded on the present Treaty and on the Treaty on the Functioning of the European Union (hereinafter referred to as ‘the Treaties’). Those two Treaties shall have the same legal value. The Union shall replace and succeed the European Community.</a:t>
            </a:r>
            <a:r>
              <a:rPr lang="it-IT" dirty="0"/>
              <a:t>TUE e TFUE</a:t>
            </a:r>
          </a:p>
          <a:p>
            <a:pPr>
              <a:buNone/>
            </a:pPr>
            <a:r>
              <a:rPr lang="it-IT" dirty="0"/>
              <a:t>Art. 1 TFEU</a:t>
            </a:r>
          </a:p>
          <a:p>
            <a:pPr>
              <a:buNone/>
            </a:pPr>
            <a:r>
              <a:rPr lang="it-IT" dirty="0" err="1"/>
              <a:t>This</a:t>
            </a:r>
            <a:r>
              <a:rPr lang="it-IT" dirty="0"/>
              <a:t> </a:t>
            </a:r>
            <a:r>
              <a:rPr lang="it-IT" dirty="0" err="1"/>
              <a:t>Treaty</a:t>
            </a:r>
            <a:r>
              <a:rPr lang="it-IT" dirty="0"/>
              <a:t> </a:t>
            </a:r>
            <a:r>
              <a:rPr lang="it-IT" dirty="0" err="1"/>
              <a:t>organises</a:t>
            </a:r>
            <a:r>
              <a:rPr lang="it-IT" dirty="0"/>
              <a:t> the </a:t>
            </a:r>
            <a:r>
              <a:rPr lang="it-IT" dirty="0" err="1"/>
              <a:t>functioning</a:t>
            </a:r>
            <a:r>
              <a:rPr lang="it-IT" dirty="0"/>
              <a:t> </a:t>
            </a:r>
            <a:r>
              <a:rPr lang="it-IT" dirty="0" err="1"/>
              <a:t>of</a:t>
            </a:r>
            <a:r>
              <a:rPr lang="it-IT" dirty="0"/>
              <a:t> the </a:t>
            </a:r>
            <a:r>
              <a:rPr lang="it-IT" dirty="0" err="1"/>
              <a:t>Union</a:t>
            </a:r>
            <a:r>
              <a:rPr lang="it-IT" dirty="0"/>
              <a:t> and </a:t>
            </a:r>
            <a:r>
              <a:rPr lang="it-IT" dirty="0" err="1"/>
              <a:t>determines</a:t>
            </a:r>
            <a:r>
              <a:rPr lang="it-IT" dirty="0"/>
              <a:t> the </a:t>
            </a:r>
            <a:r>
              <a:rPr lang="it-IT" dirty="0" err="1"/>
              <a:t>areas</a:t>
            </a:r>
            <a:r>
              <a:rPr lang="it-IT" dirty="0"/>
              <a:t> </a:t>
            </a:r>
            <a:r>
              <a:rPr lang="it-IT" dirty="0" err="1"/>
              <a:t>of</a:t>
            </a:r>
            <a:r>
              <a:rPr lang="it-IT" dirty="0"/>
              <a:t>, </a:t>
            </a:r>
            <a:r>
              <a:rPr lang="it-IT" dirty="0" err="1"/>
              <a:t>delimitation</a:t>
            </a:r>
            <a:r>
              <a:rPr lang="it-IT" dirty="0"/>
              <a:t> </a:t>
            </a:r>
            <a:r>
              <a:rPr lang="it-IT" dirty="0" err="1"/>
              <a:t>of</a:t>
            </a:r>
            <a:r>
              <a:rPr lang="it-IT" dirty="0"/>
              <a:t>, and </a:t>
            </a:r>
            <a:r>
              <a:rPr lang="it-IT" dirty="0" err="1"/>
              <a:t>arrangements</a:t>
            </a:r>
            <a:r>
              <a:rPr lang="it-IT" dirty="0"/>
              <a:t> </a:t>
            </a:r>
            <a:r>
              <a:rPr lang="it-IT" dirty="0" err="1"/>
              <a:t>for</a:t>
            </a:r>
            <a:r>
              <a:rPr lang="it-IT" dirty="0"/>
              <a:t> </a:t>
            </a:r>
            <a:r>
              <a:rPr lang="it-IT" dirty="0" err="1"/>
              <a:t>exercising</a:t>
            </a:r>
            <a:r>
              <a:rPr lang="it-IT" dirty="0"/>
              <a:t> </a:t>
            </a:r>
            <a:r>
              <a:rPr lang="it-IT" dirty="0" err="1"/>
              <a:t>its</a:t>
            </a:r>
            <a:r>
              <a:rPr lang="it-IT" dirty="0"/>
              <a:t> </a:t>
            </a:r>
            <a:r>
              <a:rPr lang="it-IT" dirty="0" err="1"/>
              <a:t>competences</a:t>
            </a:r>
            <a:r>
              <a:rPr lang="it-IT" dirty="0"/>
              <a:t>.</a:t>
            </a:r>
          </a:p>
          <a:p>
            <a:pPr>
              <a:buNone/>
            </a:pPr>
            <a:r>
              <a:rPr lang="it-IT" dirty="0" err="1"/>
              <a:t>This</a:t>
            </a:r>
            <a:r>
              <a:rPr lang="it-IT" dirty="0"/>
              <a:t> </a:t>
            </a:r>
            <a:r>
              <a:rPr lang="it-IT" dirty="0" err="1"/>
              <a:t>Treaty</a:t>
            </a:r>
            <a:r>
              <a:rPr lang="it-IT" dirty="0"/>
              <a:t> and the </a:t>
            </a:r>
            <a:r>
              <a:rPr lang="it-IT" dirty="0" err="1"/>
              <a:t>Treaty</a:t>
            </a:r>
            <a:r>
              <a:rPr lang="it-IT" dirty="0"/>
              <a:t> on the </a:t>
            </a:r>
            <a:r>
              <a:rPr lang="it-IT" dirty="0" err="1"/>
              <a:t>European</a:t>
            </a:r>
            <a:r>
              <a:rPr lang="it-IT" dirty="0"/>
              <a:t> </a:t>
            </a:r>
            <a:r>
              <a:rPr lang="it-IT" dirty="0" err="1"/>
              <a:t>Union</a:t>
            </a:r>
            <a:r>
              <a:rPr lang="it-IT" dirty="0"/>
              <a:t> </a:t>
            </a:r>
            <a:r>
              <a:rPr lang="it-IT" dirty="0" err="1"/>
              <a:t>constitute</a:t>
            </a:r>
            <a:r>
              <a:rPr lang="it-IT" dirty="0"/>
              <a:t> the </a:t>
            </a:r>
            <a:r>
              <a:rPr lang="it-IT" dirty="0" err="1"/>
              <a:t>Treaties</a:t>
            </a:r>
            <a:r>
              <a:rPr lang="it-IT" dirty="0"/>
              <a:t> on </a:t>
            </a:r>
            <a:r>
              <a:rPr lang="it-IT" dirty="0" err="1"/>
              <a:t>which</a:t>
            </a:r>
            <a:r>
              <a:rPr lang="it-IT" dirty="0"/>
              <a:t> the </a:t>
            </a:r>
            <a:r>
              <a:rPr lang="it-IT" dirty="0" err="1"/>
              <a:t>Union</a:t>
            </a:r>
            <a:r>
              <a:rPr lang="it-IT" dirty="0"/>
              <a:t> </a:t>
            </a:r>
            <a:r>
              <a:rPr lang="it-IT" dirty="0" err="1"/>
              <a:t>is</a:t>
            </a:r>
            <a:r>
              <a:rPr lang="it-IT" dirty="0"/>
              <a:t> </a:t>
            </a:r>
            <a:r>
              <a:rPr lang="it-IT" dirty="0" err="1"/>
              <a:t>founded</a:t>
            </a:r>
            <a:r>
              <a:rPr lang="it-IT" dirty="0"/>
              <a:t>. </a:t>
            </a:r>
            <a:r>
              <a:rPr lang="it-IT" dirty="0" err="1"/>
              <a:t>These</a:t>
            </a:r>
            <a:r>
              <a:rPr lang="it-IT" dirty="0"/>
              <a:t> </a:t>
            </a:r>
            <a:r>
              <a:rPr lang="it-IT" dirty="0" err="1"/>
              <a:t>two</a:t>
            </a:r>
            <a:r>
              <a:rPr lang="it-IT" dirty="0"/>
              <a:t> </a:t>
            </a:r>
            <a:r>
              <a:rPr lang="it-IT" dirty="0" err="1"/>
              <a:t>Treaties</a:t>
            </a:r>
            <a:r>
              <a:rPr lang="it-IT" dirty="0"/>
              <a:t>, </a:t>
            </a:r>
            <a:r>
              <a:rPr lang="it-IT" dirty="0" err="1"/>
              <a:t>which</a:t>
            </a:r>
            <a:r>
              <a:rPr lang="it-IT" dirty="0"/>
              <a:t> </a:t>
            </a:r>
            <a:r>
              <a:rPr lang="it-IT" dirty="0" err="1"/>
              <a:t>have</a:t>
            </a:r>
            <a:r>
              <a:rPr lang="it-IT" dirty="0"/>
              <a:t> the </a:t>
            </a:r>
            <a:r>
              <a:rPr lang="it-IT" dirty="0" err="1"/>
              <a:t>same</a:t>
            </a:r>
            <a:r>
              <a:rPr lang="it-IT" dirty="0"/>
              <a:t> </a:t>
            </a:r>
            <a:r>
              <a:rPr lang="it-IT" dirty="0" err="1"/>
              <a:t>legal</a:t>
            </a:r>
            <a:r>
              <a:rPr lang="it-IT" dirty="0"/>
              <a:t> </a:t>
            </a:r>
            <a:r>
              <a:rPr lang="it-IT" dirty="0" err="1"/>
              <a:t>value</a:t>
            </a:r>
            <a:r>
              <a:rPr lang="it-IT" dirty="0"/>
              <a:t>, </a:t>
            </a:r>
            <a:r>
              <a:rPr lang="it-IT" dirty="0" err="1"/>
              <a:t>shall</a:t>
            </a:r>
            <a:r>
              <a:rPr lang="it-IT" dirty="0"/>
              <a:t> </a:t>
            </a:r>
            <a:r>
              <a:rPr lang="it-IT" dirty="0" err="1"/>
              <a:t>be</a:t>
            </a:r>
            <a:r>
              <a:rPr lang="it-IT" dirty="0"/>
              <a:t> </a:t>
            </a:r>
            <a:r>
              <a:rPr lang="it-IT" dirty="0" err="1"/>
              <a:t>referred</a:t>
            </a:r>
            <a:r>
              <a:rPr lang="it-IT" dirty="0"/>
              <a:t> </a:t>
            </a:r>
            <a:r>
              <a:rPr lang="it-IT" dirty="0" err="1"/>
              <a:t>to</a:t>
            </a:r>
            <a:r>
              <a:rPr lang="it-IT" dirty="0"/>
              <a:t> </a:t>
            </a:r>
            <a:r>
              <a:rPr lang="it-IT" dirty="0" err="1"/>
              <a:t>as</a:t>
            </a:r>
            <a:r>
              <a:rPr lang="it-IT" dirty="0"/>
              <a:t> “the </a:t>
            </a:r>
            <a:r>
              <a:rPr lang="it-IT" dirty="0" err="1"/>
              <a:t>Treaties</a:t>
            </a:r>
            <a:r>
              <a:rPr lang="it-IT" dirty="0"/>
              <a:t>”.</a:t>
            </a:r>
          </a:p>
          <a:p>
            <a:endParaRPr lang="it-IT" dirty="0"/>
          </a:p>
          <a:p>
            <a:endParaRPr lang="it-IT" dirty="0"/>
          </a:p>
        </p:txBody>
      </p:sp>
    </p:spTree>
    <p:extLst>
      <p:ext uri="{BB962C8B-B14F-4D97-AF65-F5344CB8AC3E}">
        <p14:creationId xmlns:p14="http://schemas.microsoft.com/office/powerpoint/2010/main" val="311489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lstStyle/>
          <a:p>
            <a:r>
              <a:rPr lang="it-IT" dirty="0"/>
              <a:t>General </a:t>
            </a:r>
            <a:r>
              <a:rPr lang="it-IT" dirty="0" err="1"/>
              <a:t>principles</a:t>
            </a:r>
            <a:r>
              <a:rPr lang="it-IT" dirty="0"/>
              <a:t> (top </a:t>
            </a:r>
            <a:r>
              <a:rPr lang="it-IT" dirty="0" err="1"/>
              <a:t>level</a:t>
            </a:r>
            <a:r>
              <a:rPr lang="it-IT" dirty="0"/>
              <a:t>)</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lstStyle/>
          <a:p>
            <a:pPr>
              <a:buNone/>
            </a:pPr>
            <a:r>
              <a:rPr lang="it-IT" dirty="0" err="1"/>
              <a:t>Unwritten</a:t>
            </a:r>
            <a:r>
              <a:rPr lang="it-IT" dirty="0"/>
              <a:t> </a:t>
            </a:r>
            <a:r>
              <a:rPr lang="it-IT" dirty="0" err="1"/>
              <a:t>sources</a:t>
            </a:r>
            <a:r>
              <a:rPr lang="it-IT" dirty="0"/>
              <a:t> </a:t>
            </a:r>
            <a:r>
              <a:rPr lang="it-IT" dirty="0" err="1"/>
              <a:t>of</a:t>
            </a:r>
            <a:r>
              <a:rPr lang="it-IT" dirty="0"/>
              <a:t> the EU </a:t>
            </a:r>
            <a:r>
              <a:rPr lang="it-IT" dirty="0" err="1"/>
              <a:t>Law</a:t>
            </a:r>
            <a:endParaRPr lang="it-IT" dirty="0"/>
          </a:p>
          <a:p>
            <a:endParaRPr lang="it-IT" dirty="0"/>
          </a:p>
          <a:p>
            <a:r>
              <a:rPr lang="it-IT" dirty="0" err="1"/>
              <a:t>Interpretation</a:t>
            </a:r>
            <a:r>
              <a:rPr lang="it-IT" dirty="0"/>
              <a:t> </a:t>
            </a:r>
            <a:r>
              <a:rPr lang="it-IT" dirty="0" err="1"/>
              <a:t>role</a:t>
            </a:r>
            <a:r>
              <a:rPr lang="it-IT" dirty="0"/>
              <a:t> (</a:t>
            </a:r>
            <a:r>
              <a:rPr lang="it-IT" dirty="0" err="1"/>
              <a:t>also</a:t>
            </a:r>
            <a:r>
              <a:rPr lang="it-IT" dirty="0"/>
              <a:t> </a:t>
            </a:r>
            <a:r>
              <a:rPr lang="it-IT" dirty="0" err="1"/>
              <a:t>of</a:t>
            </a:r>
            <a:r>
              <a:rPr lang="it-IT" dirty="0"/>
              <a:t> the </a:t>
            </a:r>
            <a:r>
              <a:rPr lang="it-IT" dirty="0" err="1"/>
              <a:t>Treaty</a:t>
            </a:r>
            <a:r>
              <a:rPr lang="it-IT" dirty="0"/>
              <a:t> </a:t>
            </a:r>
            <a:r>
              <a:rPr lang="it-IT" dirty="0" err="1"/>
              <a:t>rules</a:t>
            </a:r>
            <a:r>
              <a:rPr lang="it-IT" dirty="0"/>
              <a:t>)</a:t>
            </a:r>
          </a:p>
          <a:p>
            <a:endParaRPr lang="en-US" dirty="0"/>
          </a:p>
          <a:p>
            <a:r>
              <a:rPr lang="en-US" dirty="0"/>
              <a:t>Parameter for the assessment of the validity of secondary law</a:t>
            </a:r>
            <a:endParaRPr lang="it-IT" dirty="0"/>
          </a:p>
          <a:p>
            <a:pPr>
              <a:buNone/>
            </a:pPr>
            <a:endParaRPr lang="it-IT" dirty="0"/>
          </a:p>
        </p:txBody>
      </p:sp>
    </p:spTree>
    <p:extLst>
      <p:ext uri="{BB962C8B-B14F-4D97-AF65-F5344CB8AC3E}">
        <p14:creationId xmlns:p14="http://schemas.microsoft.com/office/powerpoint/2010/main" val="25078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1FF1-7C54-48F8-AABF-F1FBFAA386A6}"/>
              </a:ext>
            </a:extLst>
          </p:cNvPr>
          <p:cNvSpPr>
            <a:spLocks noGrp="1"/>
          </p:cNvSpPr>
          <p:nvPr>
            <p:ph type="title"/>
          </p:nvPr>
        </p:nvSpPr>
        <p:spPr/>
        <p:txBody>
          <a:bodyPr>
            <a:normAutofit fontScale="90000"/>
          </a:bodyPr>
          <a:lstStyle/>
          <a:p>
            <a:r>
              <a:rPr lang="it-IT" dirty="0"/>
              <a:t>EU Charter of </a:t>
            </a:r>
            <a:r>
              <a:rPr lang="it-IT" dirty="0" err="1"/>
              <a:t>fundamental</a:t>
            </a:r>
            <a:r>
              <a:rPr lang="it-IT" dirty="0"/>
              <a:t> </a:t>
            </a:r>
            <a:r>
              <a:rPr lang="it-IT" dirty="0" err="1"/>
              <a:t>rights</a:t>
            </a:r>
            <a:br>
              <a:rPr lang="it-IT" dirty="0"/>
            </a:br>
            <a:r>
              <a:rPr lang="it-IT" dirty="0"/>
              <a:t>(top </a:t>
            </a:r>
            <a:r>
              <a:rPr lang="it-IT" dirty="0" err="1"/>
              <a:t>level</a:t>
            </a:r>
            <a:r>
              <a:rPr lang="it-IT" dirty="0"/>
              <a:t>)</a:t>
            </a:r>
          </a:p>
        </p:txBody>
      </p:sp>
      <p:sp>
        <p:nvSpPr>
          <p:cNvPr id="3" name="Content Placeholder 2">
            <a:extLst>
              <a:ext uri="{FF2B5EF4-FFF2-40B4-BE49-F238E27FC236}">
                <a16:creationId xmlns:a16="http://schemas.microsoft.com/office/drawing/2014/main" id="{BFD070D0-AD9B-480D-9D0B-3E8376AA4E70}"/>
              </a:ext>
            </a:extLst>
          </p:cNvPr>
          <p:cNvSpPr>
            <a:spLocks noGrp="1"/>
          </p:cNvSpPr>
          <p:nvPr>
            <p:ph idx="1"/>
          </p:nvPr>
        </p:nvSpPr>
        <p:spPr/>
        <p:txBody>
          <a:bodyPr>
            <a:normAutofit fontScale="70000" lnSpcReduction="20000"/>
          </a:bodyPr>
          <a:lstStyle/>
          <a:p>
            <a:pPr>
              <a:buNone/>
            </a:pPr>
            <a:r>
              <a:rPr lang="it-IT" dirty="0"/>
              <a:t>Art. 6, TEU: PROTECTION OF FUNDAMENTAL RIGHTS:</a:t>
            </a:r>
            <a:br>
              <a:rPr lang="it-IT" dirty="0">
                <a:effectLst/>
                <a:latin typeface="Times" pitchFamily="2" charset="0"/>
              </a:rPr>
            </a:br>
            <a:endParaRPr lang="it-IT" dirty="0">
              <a:effectLst/>
              <a:latin typeface="Times" pitchFamily="2" charset="0"/>
            </a:endParaRPr>
          </a:p>
          <a:p>
            <a:r>
              <a:rPr lang="it-IT" sz="3400" dirty="0">
                <a:effectLst/>
                <a:latin typeface="Times" pitchFamily="2" charset="0"/>
              </a:rPr>
              <a:t>1. The Union </a:t>
            </a:r>
            <a:r>
              <a:rPr lang="it-IT" sz="3400" dirty="0" err="1">
                <a:effectLst/>
                <a:latin typeface="Times" pitchFamily="2" charset="0"/>
              </a:rPr>
              <a:t>recognises</a:t>
            </a:r>
            <a:r>
              <a:rPr lang="it-IT" sz="3400" dirty="0">
                <a:effectLst/>
                <a:latin typeface="Times" pitchFamily="2" charset="0"/>
              </a:rPr>
              <a:t> the </a:t>
            </a:r>
            <a:r>
              <a:rPr lang="it-IT" sz="3400" dirty="0" err="1">
                <a:effectLst/>
                <a:latin typeface="Times" pitchFamily="2" charset="0"/>
              </a:rPr>
              <a:t>rights</a:t>
            </a:r>
            <a:r>
              <a:rPr lang="it-IT" sz="3400" dirty="0">
                <a:effectLst/>
                <a:latin typeface="Times" pitchFamily="2" charset="0"/>
              </a:rPr>
              <a:t>, </a:t>
            </a:r>
            <a:r>
              <a:rPr lang="it-IT" sz="3400" dirty="0" err="1">
                <a:effectLst/>
                <a:latin typeface="Times" pitchFamily="2" charset="0"/>
              </a:rPr>
              <a:t>freedoms</a:t>
            </a:r>
            <a:r>
              <a:rPr lang="it-IT" sz="3400" dirty="0">
                <a:effectLst/>
                <a:latin typeface="Times" pitchFamily="2" charset="0"/>
              </a:rPr>
              <a:t> and </a:t>
            </a:r>
            <a:r>
              <a:rPr lang="it-IT" sz="3400" dirty="0" err="1">
                <a:effectLst/>
                <a:latin typeface="Times" pitchFamily="2" charset="0"/>
              </a:rPr>
              <a:t>principles</a:t>
            </a:r>
            <a:r>
              <a:rPr lang="it-IT" sz="3400" dirty="0">
                <a:effectLst/>
                <a:latin typeface="Times" pitchFamily="2" charset="0"/>
              </a:rPr>
              <a:t> set out in the Charter of </a:t>
            </a:r>
            <a:r>
              <a:rPr lang="it-IT" sz="3400" dirty="0" err="1">
                <a:effectLst/>
                <a:latin typeface="Times" pitchFamily="2" charset="0"/>
              </a:rPr>
              <a:t>Fundamental</a:t>
            </a:r>
            <a:r>
              <a:rPr lang="it-IT" sz="3400" dirty="0">
                <a:effectLst/>
                <a:latin typeface="Times" pitchFamily="2" charset="0"/>
              </a:rPr>
              <a:t> </a:t>
            </a:r>
            <a:r>
              <a:rPr lang="it-IT" sz="3400" dirty="0" err="1">
                <a:effectLst/>
                <a:latin typeface="Times" pitchFamily="2" charset="0"/>
              </a:rPr>
              <a:t>Rights</a:t>
            </a:r>
            <a:r>
              <a:rPr lang="it-IT" sz="3400" dirty="0">
                <a:effectLst/>
                <a:latin typeface="Times" pitchFamily="2" charset="0"/>
              </a:rPr>
              <a:t> of the </a:t>
            </a:r>
            <a:r>
              <a:rPr lang="it-IT" sz="3400" dirty="0" err="1">
                <a:effectLst/>
                <a:latin typeface="Times" pitchFamily="2" charset="0"/>
              </a:rPr>
              <a:t>European</a:t>
            </a:r>
            <a:r>
              <a:rPr lang="it-IT" sz="3400" dirty="0">
                <a:effectLst/>
                <a:latin typeface="Times" pitchFamily="2" charset="0"/>
              </a:rPr>
              <a:t> Union of 7 </a:t>
            </a:r>
            <a:r>
              <a:rPr lang="it-IT" sz="3400" dirty="0" err="1">
                <a:effectLst/>
                <a:latin typeface="Times" pitchFamily="2" charset="0"/>
              </a:rPr>
              <a:t>December</a:t>
            </a:r>
            <a:r>
              <a:rPr lang="it-IT" sz="3400" dirty="0">
                <a:effectLst/>
                <a:latin typeface="Times" pitchFamily="2" charset="0"/>
              </a:rPr>
              <a:t> 2000, </a:t>
            </a:r>
            <a:r>
              <a:rPr lang="it-IT" sz="3400" dirty="0" err="1">
                <a:effectLst/>
                <a:latin typeface="Times" pitchFamily="2" charset="0"/>
              </a:rPr>
              <a:t>as</a:t>
            </a:r>
            <a:r>
              <a:rPr lang="it-IT" sz="3400" dirty="0">
                <a:effectLst/>
                <a:latin typeface="Times" pitchFamily="2" charset="0"/>
              </a:rPr>
              <a:t> </a:t>
            </a:r>
            <a:r>
              <a:rPr lang="it-IT" sz="3400" dirty="0" err="1">
                <a:effectLst/>
                <a:latin typeface="Times" pitchFamily="2" charset="0"/>
              </a:rPr>
              <a:t>adapted</a:t>
            </a:r>
            <a:r>
              <a:rPr lang="it-IT" sz="3400" dirty="0">
                <a:effectLst/>
                <a:latin typeface="Times" pitchFamily="2" charset="0"/>
              </a:rPr>
              <a:t> </a:t>
            </a:r>
            <a:r>
              <a:rPr lang="it-IT" sz="3400" dirty="0" err="1">
                <a:effectLst/>
                <a:latin typeface="Times" pitchFamily="2" charset="0"/>
              </a:rPr>
              <a:t>at</a:t>
            </a:r>
            <a:r>
              <a:rPr lang="it-IT" sz="3400" dirty="0">
                <a:effectLst/>
                <a:latin typeface="Times" pitchFamily="2" charset="0"/>
              </a:rPr>
              <a:t> Strasbourg, on 12 </a:t>
            </a:r>
            <a:r>
              <a:rPr lang="it-IT" sz="3400" dirty="0" err="1">
                <a:effectLst/>
                <a:latin typeface="Times" pitchFamily="2" charset="0"/>
              </a:rPr>
              <a:t>December</a:t>
            </a:r>
            <a:r>
              <a:rPr lang="it-IT" sz="3400" dirty="0">
                <a:effectLst/>
                <a:latin typeface="Times" pitchFamily="2" charset="0"/>
              </a:rPr>
              <a:t> 2007, </a:t>
            </a:r>
            <a:r>
              <a:rPr lang="it-IT" sz="3400" dirty="0" err="1">
                <a:effectLst/>
                <a:latin typeface="Times" pitchFamily="2" charset="0"/>
              </a:rPr>
              <a:t>which</a:t>
            </a:r>
            <a:r>
              <a:rPr lang="it-IT" sz="3400" dirty="0">
                <a:effectLst/>
                <a:latin typeface="Times" pitchFamily="2" charset="0"/>
              </a:rPr>
              <a:t> </a:t>
            </a:r>
            <a:r>
              <a:rPr lang="it-IT" sz="3400" dirty="0" err="1">
                <a:effectLst/>
                <a:latin typeface="Times" pitchFamily="2" charset="0"/>
              </a:rPr>
              <a:t>shall</a:t>
            </a:r>
            <a:r>
              <a:rPr lang="it-IT" sz="3400" dirty="0">
                <a:effectLst/>
                <a:latin typeface="Times" pitchFamily="2" charset="0"/>
              </a:rPr>
              <a:t> </a:t>
            </a:r>
            <a:r>
              <a:rPr lang="it-IT" sz="3400" dirty="0" err="1">
                <a:effectLst/>
                <a:latin typeface="Times" pitchFamily="2" charset="0"/>
              </a:rPr>
              <a:t>have</a:t>
            </a:r>
            <a:r>
              <a:rPr lang="it-IT" sz="3400" dirty="0">
                <a:effectLst/>
                <a:latin typeface="Times" pitchFamily="2" charset="0"/>
              </a:rPr>
              <a:t> the </a:t>
            </a:r>
            <a:r>
              <a:rPr lang="it-IT" sz="3400" dirty="0" err="1">
                <a:effectLst/>
                <a:latin typeface="Times" pitchFamily="2" charset="0"/>
              </a:rPr>
              <a:t>same</a:t>
            </a:r>
            <a:r>
              <a:rPr lang="it-IT" sz="3400" dirty="0">
                <a:effectLst/>
                <a:latin typeface="Times" pitchFamily="2" charset="0"/>
              </a:rPr>
              <a:t> </a:t>
            </a:r>
            <a:r>
              <a:rPr lang="it-IT" sz="3400" dirty="0" err="1">
                <a:effectLst/>
                <a:latin typeface="Times" pitchFamily="2" charset="0"/>
              </a:rPr>
              <a:t>legal</a:t>
            </a:r>
            <a:r>
              <a:rPr lang="it-IT" sz="3400" dirty="0">
                <a:effectLst/>
                <a:latin typeface="Times" pitchFamily="2" charset="0"/>
              </a:rPr>
              <a:t> </a:t>
            </a:r>
            <a:r>
              <a:rPr lang="it-IT" sz="3400" dirty="0" err="1">
                <a:effectLst/>
                <a:latin typeface="Times" pitchFamily="2" charset="0"/>
              </a:rPr>
              <a:t>value</a:t>
            </a:r>
            <a:r>
              <a:rPr lang="it-IT" sz="3400" dirty="0">
                <a:effectLst/>
                <a:latin typeface="Times" pitchFamily="2" charset="0"/>
              </a:rPr>
              <a:t> </a:t>
            </a:r>
            <a:r>
              <a:rPr lang="it-IT" sz="3400" dirty="0" err="1">
                <a:effectLst/>
                <a:latin typeface="Times" pitchFamily="2" charset="0"/>
              </a:rPr>
              <a:t>as</a:t>
            </a:r>
            <a:r>
              <a:rPr lang="it-IT" sz="3400" dirty="0">
                <a:effectLst/>
                <a:latin typeface="Times" pitchFamily="2" charset="0"/>
              </a:rPr>
              <a:t> the </a:t>
            </a:r>
            <a:r>
              <a:rPr lang="it-IT" sz="3400" dirty="0" err="1">
                <a:effectLst/>
                <a:latin typeface="Times" pitchFamily="2" charset="0"/>
              </a:rPr>
              <a:t>Treaties</a:t>
            </a:r>
            <a:r>
              <a:rPr lang="it-IT" sz="3400" dirty="0">
                <a:effectLst/>
                <a:latin typeface="Times" pitchFamily="2" charset="0"/>
              </a:rPr>
              <a:t>. </a:t>
            </a:r>
          </a:p>
          <a:p>
            <a:r>
              <a:rPr lang="it-IT" sz="3400" dirty="0">
                <a:effectLst/>
                <a:latin typeface="Times" pitchFamily="2" charset="0"/>
              </a:rPr>
              <a:t>The </a:t>
            </a:r>
            <a:r>
              <a:rPr lang="it-IT" sz="3400" dirty="0" err="1">
                <a:effectLst/>
                <a:latin typeface="Times" pitchFamily="2" charset="0"/>
              </a:rPr>
              <a:t>provisions</a:t>
            </a:r>
            <a:r>
              <a:rPr lang="it-IT" sz="3400" dirty="0">
                <a:effectLst/>
                <a:latin typeface="Times" pitchFamily="2" charset="0"/>
              </a:rPr>
              <a:t> of the Charter </a:t>
            </a:r>
            <a:r>
              <a:rPr lang="it-IT" sz="3400" dirty="0" err="1">
                <a:effectLst/>
                <a:latin typeface="Times" pitchFamily="2" charset="0"/>
              </a:rPr>
              <a:t>shall</a:t>
            </a:r>
            <a:r>
              <a:rPr lang="it-IT" sz="3400" dirty="0">
                <a:effectLst/>
                <a:latin typeface="Times" pitchFamily="2" charset="0"/>
              </a:rPr>
              <a:t> </a:t>
            </a:r>
            <a:r>
              <a:rPr lang="it-IT" sz="3400" dirty="0" err="1">
                <a:effectLst/>
                <a:latin typeface="Times" pitchFamily="2" charset="0"/>
              </a:rPr>
              <a:t>not</a:t>
            </a:r>
            <a:r>
              <a:rPr lang="it-IT" sz="3400" dirty="0">
                <a:effectLst/>
                <a:latin typeface="Times" pitchFamily="2" charset="0"/>
              </a:rPr>
              <a:t> </a:t>
            </a:r>
            <a:r>
              <a:rPr lang="it-IT" sz="3400" dirty="0" err="1">
                <a:effectLst/>
                <a:latin typeface="Times" pitchFamily="2" charset="0"/>
              </a:rPr>
              <a:t>extend</a:t>
            </a:r>
            <a:r>
              <a:rPr lang="it-IT" sz="3400" dirty="0">
                <a:effectLst/>
                <a:latin typeface="Times" pitchFamily="2" charset="0"/>
              </a:rPr>
              <a:t> in </a:t>
            </a:r>
            <a:r>
              <a:rPr lang="it-IT" sz="3400" dirty="0" err="1">
                <a:effectLst/>
                <a:latin typeface="Times" pitchFamily="2" charset="0"/>
              </a:rPr>
              <a:t>any</a:t>
            </a:r>
            <a:r>
              <a:rPr lang="it-IT" sz="3400" dirty="0">
                <a:effectLst/>
                <a:latin typeface="Times" pitchFamily="2" charset="0"/>
              </a:rPr>
              <a:t> way the </a:t>
            </a:r>
            <a:r>
              <a:rPr lang="it-IT" sz="3400" dirty="0" err="1">
                <a:effectLst/>
                <a:latin typeface="Times" pitchFamily="2" charset="0"/>
              </a:rPr>
              <a:t>competences</a:t>
            </a:r>
            <a:r>
              <a:rPr lang="it-IT" sz="3400" dirty="0">
                <a:effectLst/>
                <a:latin typeface="Times" pitchFamily="2" charset="0"/>
              </a:rPr>
              <a:t> of the Union </a:t>
            </a:r>
            <a:r>
              <a:rPr lang="it-IT" sz="3400" dirty="0" err="1">
                <a:effectLst/>
                <a:latin typeface="Times" pitchFamily="2" charset="0"/>
              </a:rPr>
              <a:t>as</a:t>
            </a:r>
            <a:r>
              <a:rPr lang="it-IT" sz="3400" dirty="0">
                <a:effectLst/>
                <a:latin typeface="Times" pitchFamily="2" charset="0"/>
              </a:rPr>
              <a:t> </a:t>
            </a:r>
            <a:r>
              <a:rPr lang="it-IT" sz="3400" dirty="0" err="1">
                <a:effectLst/>
                <a:latin typeface="Times" pitchFamily="2" charset="0"/>
              </a:rPr>
              <a:t>defined</a:t>
            </a:r>
            <a:r>
              <a:rPr lang="it-IT" sz="3400" dirty="0">
                <a:effectLst/>
                <a:latin typeface="Times" pitchFamily="2" charset="0"/>
              </a:rPr>
              <a:t> in the </a:t>
            </a:r>
            <a:r>
              <a:rPr lang="it-IT" sz="3400" dirty="0" err="1">
                <a:effectLst/>
                <a:latin typeface="Times" pitchFamily="2" charset="0"/>
              </a:rPr>
              <a:t>Treaties</a:t>
            </a:r>
            <a:r>
              <a:rPr lang="it-IT" sz="3400" dirty="0">
                <a:effectLst/>
                <a:latin typeface="Times" pitchFamily="2" charset="0"/>
              </a:rPr>
              <a:t>. </a:t>
            </a:r>
          </a:p>
          <a:p>
            <a:r>
              <a:rPr lang="it-IT" sz="3400" dirty="0">
                <a:effectLst/>
                <a:latin typeface="Times" pitchFamily="2" charset="0"/>
              </a:rPr>
              <a:t>The </a:t>
            </a:r>
            <a:r>
              <a:rPr lang="it-IT" sz="3400" dirty="0" err="1">
                <a:effectLst/>
                <a:latin typeface="Times" pitchFamily="2" charset="0"/>
              </a:rPr>
              <a:t>rights</a:t>
            </a:r>
            <a:r>
              <a:rPr lang="it-IT" sz="3400" dirty="0">
                <a:effectLst/>
                <a:latin typeface="Times" pitchFamily="2" charset="0"/>
              </a:rPr>
              <a:t>, </a:t>
            </a:r>
            <a:r>
              <a:rPr lang="it-IT" sz="3400" dirty="0" err="1">
                <a:effectLst/>
                <a:latin typeface="Times" pitchFamily="2" charset="0"/>
              </a:rPr>
              <a:t>freedoms</a:t>
            </a:r>
            <a:r>
              <a:rPr lang="it-IT" sz="3400" dirty="0">
                <a:effectLst/>
                <a:latin typeface="Times" pitchFamily="2" charset="0"/>
              </a:rPr>
              <a:t> and </a:t>
            </a:r>
            <a:r>
              <a:rPr lang="it-IT" sz="3400" dirty="0" err="1">
                <a:effectLst/>
                <a:latin typeface="Times" pitchFamily="2" charset="0"/>
              </a:rPr>
              <a:t>principles</a:t>
            </a:r>
            <a:r>
              <a:rPr lang="it-IT" sz="3400" dirty="0">
                <a:effectLst/>
                <a:latin typeface="Times" pitchFamily="2" charset="0"/>
              </a:rPr>
              <a:t> in the Charter </a:t>
            </a:r>
            <a:r>
              <a:rPr lang="it-IT" sz="3400" dirty="0" err="1">
                <a:effectLst/>
                <a:latin typeface="Times" pitchFamily="2" charset="0"/>
              </a:rPr>
              <a:t>shall</a:t>
            </a:r>
            <a:r>
              <a:rPr lang="it-IT" sz="3400" dirty="0">
                <a:effectLst/>
                <a:latin typeface="Times" pitchFamily="2" charset="0"/>
              </a:rPr>
              <a:t> be </a:t>
            </a:r>
            <a:r>
              <a:rPr lang="it-IT" sz="3400" dirty="0" err="1">
                <a:effectLst/>
                <a:latin typeface="Times" pitchFamily="2" charset="0"/>
              </a:rPr>
              <a:t>interpreted</a:t>
            </a:r>
            <a:r>
              <a:rPr lang="it-IT" sz="3400" dirty="0">
                <a:effectLst/>
                <a:latin typeface="Times" pitchFamily="2" charset="0"/>
              </a:rPr>
              <a:t> in </a:t>
            </a:r>
            <a:r>
              <a:rPr lang="it-IT" sz="3400" dirty="0" err="1">
                <a:effectLst/>
                <a:latin typeface="Times" pitchFamily="2" charset="0"/>
              </a:rPr>
              <a:t>accordance</a:t>
            </a:r>
            <a:r>
              <a:rPr lang="it-IT" sz="3400" dirty="0">
                <a:effectLst/>
                <a:latin typeface="Times" pitchFamily="2" charset="0"/>
              </a:rPr>
              <a:t> with the general </a:t>
            </a:r>
            <a:r>
              <a:rPr lang="it-IT" sz="3400" dirty="0" err="1">
                <a:effectLst/>
                <a:latin typeface="Times" pitchFamily="2" charset="0"/>
              </a:rPr>
              <a:t>provisions</a:t>
            </a:r>
            <a:r>
              <a:rPr lang="it-IT" sz="3400" dirty="0">
                <a:effectLst/>
                <a:latin typeface="Times" pitchFamily="2" charset="0"/>
              </a:rPr>
              <a:t> in Title VII of the Charter </a:t>
            </a:r>
            <a:r>
              <a:rPr lang="it-IT" sz="3400" dirty="0" err="1">
                <a:effectLst/>
                <a:latin typeface="Times" pitchFamily="2" charset="0"/>
              </a:rPr>
              <a:t>governing</a:t>
            </a:r>
            <a:r>
              <a:rPr lang="it-IT" sz="3400" dirty="0">
                <a:effectLst/>
                <a:latin typeface="Times" pitchFamily="2" charset="0"/>
              </a:rPr>
              <a:t> </a:t>
            </a:r>
            <a:r>
              <a:rPr lang="it-IT" sz="3400" dirty="0" err="1">
                <a:effectLst/>
                <a:latin typeface="Times" pitchFamily="2" charset="0"/>
              </a:rPr>
              <a:t>its</a:t>
            </a:r>
            <a:r>
              <a:rPr lang="it-IT" sz="3400" dirty="0">
                <a:effectLst/>
                <a:latin typeface="Times" pitchFamily="2" charset="0"/>
              </a:rPr>
              <a:t> </a:t>
            </a:r>
            <a:r>
              <a:rPr lang="it-IT" sz="3400" dirty="0" err="1">
                <a:effectLst/>
                <a:latin typeface="Times" pitchFamily="2" charset="0"/>
              </a:rPr>
              <a:t>interpretation</a:t>
            </a:r>
            <a:r>
              <a:rPr lang="it-IT" sz="3400" dirty="0">
                <a:effectLst/>
                <a:latin typeface="Times" pitchFamily="2" charset="0"/>
              </a:rPr>
              <a:t> and </a:t>
            </a:r>
            <a:r>
              <a:rPr lang="it-IT" sz="3400" dirty="0" err="1">
                <a:effectLst/>
                <a:latin typeface="Times" pitchFamily="2" charset="0"/>
              </a:rPr>
              <a:t>application</a:t>
            </a:r>
            <a:r>
              <a:rPr lang="it-IT" sz="3400" dirty="0">
                <a:effectLst/>
                <a:latin typeface="Times" pitchFamily="2" charset="0"/>
              </a:rPr>
              <a:t> and with due </a:t>
            </a:r>
            <a:r>
              <a:rPr lang="it-IT" sz="3400" dirty="0" err="1">
                <a:effectLst/>
                <a:latin typeface="Times" pitchFamily="2" charset="0"/>
              </a:rPr>
              <a:t>regard</a:t>
            </a:r>
            <a:r>
              <a:rPr lang="it-IT" sz="3400" dirty="0">
                <a:effectLst/>
                <a:latin typeface="Times" pitchFamily="2" charset="0"/>
              </a:rPr>
              <a:t> to the </a:t>
            </a:r>
            <a:r>
              <a:rPr lang="it-IT" sz="3400" dirty="0" err="1">
                <a:effectLst/>
                <a:latin typeface="Times" pitchFamily="2" charset="0"/>
              </a:rPr>
              <a:t>explanations</a:t>
            </a:r>
            <a:r>
              <a:rPr lang="it-IT" sz="3400" dirty="0">
                <a:effectLst/>
                <a:latin typeface="Times" pitchFamily="2" charset="0"/>
              </a:rPr>
              <a:t> </a:t>
            </a:r>
            <a:r>
              <a:rPr lang="it-IT" sz="3400" dirty="0" err="1">
                <a:effectLst/>
                <a:latin typeface="Times" pitchFamily="2" charset="0"/>
              </a:rPr>
              <a:t>referred</a:t>
            </a:r>
            <a:r>
              <a:rPr lang="it-IT" sz="3400" dirty="0">
                <a:effectLst/>
                <a:latin typeface="Times" pitchFamily="2" charset="0"/>
              </a:rPr>
              <a:t> to in the Charter, </a:t>
            </a:r>
            <a:r>
              <a:rPr lang="it-IT" sz="3400" dirty="0" err="1">
                <a:effectLst/>
                <a:latin typeface="Times" pitchFamily="2" charset="0"/>
              </a:rPr>
              <a:t>that</a:t>
            </a:r>
            <a:r>
              <a:rPr lang="it-IT" sz="3400" dirty="0">
                <a:effectLst/>
                <a:latin typeface="Times" pitchFamily="2" charset="0"/>
              </a:rPr>
              <a:t> set out the </a:t>
            </a:r>
            <a:r>
              <a:rPr lang="it-IT" sz="3400" dirty="0" err="1">
                <a:effectLst/>
                <a:latin typeface="Times" pitchFamily="2" charset="0"/>
              </a:rPr>
              <a:t>sources</a:t>
            </a:r>
            <a:r>
              <a:rPr lang="it-IT" sz="3400" dirty="0">
                <a:effectLst/>
                <a:latin typeface="Times" pitchFamily="2" charset="0"/>
              </a:rPr>
              <a:t> of </a:t>
            </a:r>
            <a:r>
              <a:rPr lang="it-IT" sz="3400" dirty="0" err="1">
                <a:effectLst/>
                <a:latin typeface="Times" pitchFamily="2" charset="0"/>
              </a:rPr>
              <a:t>those</a:t>
            </a:r>
            <a:r>
              <a:rPr lang="it-IT" sz="3400" dirty="0">
                <a:effectLst/>
                <a:latin typeface="Times" pitchFamily="2" charset="0"/>
              </a:rPr>
              <a:t> </a:t>
            </a:r>
            <a:r>
              <a:rPr lang="it-IT" sz="3400" dirty="0" err="1">
                <a:effectLst/>
                <a:latin typeface="Times" pitchFamily="2" charset="0"/>
              </a:rPr>
              <a:t>provisions</a:t>
            </a:r>
            <a:r>
              <a:rPr lang="it-IT" sz="3400" dirty="0">
                <a:effectLst/>
                <a:latin typeface="Times" pitchFamily="2" charset="0"/>
              </a:rPr>
              <a:t>. </a:t>
            </a:r>
          </a:p>
          <a:p>
            <a:pPr>
              <a:buNone/>
            </a:pPr>
            <a:endParaRPr lang="en-US" dirty="0"/>
          </a:p>
        </p:txBody>
      </p:sp>
    </p:spTree>
    <p:extLst>
      <p:ext uri="{BB962C8B-B14F-4D97-AF65-F5344CB8AC3E}">
        <p14:creationId xmlns:p14="http://schemas.microsoft.com/office/powerpoint/2010/main" val="1415985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E7B865-F5C5-ED41-AD97-B4AD9C960ECC}"/>
              </a:ext>
            </a:extLst>
          </p:cNvPr>
          <p:cNvSpPr>
            <a:spLocks noGrp="1"/>
          </p:cNvSpPr>
          <p:nvPr>
            <p:ph idx="1"/>
          </p:nvPr>
        </p:nvSpPr>
        <p:spPr>
          <a:xfrm>
            <a:off x="467544" y="620688"/>
            <a:ext cx="8219256" cy="5505475"/>
          </a:xfrm>
        </p:spPr>
        <p:txBody>
          <a:bodyPr>
            <a:normAutofit fontScale="92500" lnSpcReduction="10000"/>
          </a:bodyPr>
          <a:lstStyle/>
          <a:p>
            <a:pPr marL="0" indent="0">
              <a:buNone/>
            </a:pPr>
            <a:endParaRPr lang="it-IT" dirty="0"/>
          </a:p>
          <a:p>
            <a:r>
              <a:rPr lang="it-IT" dirty="0"/>
              <a:t>2. The Union </a:t>
            </a:r>
            <a:r>
              <a:rPr lang="it-IT" dirty="0" err="1"/>
              <a:t>shall</a:t>
            </a:r>
            <a:r>
              <a:rPr lang="it-IT" dirty="0"/>
              <a:t> accede to the </a:t>
            </a:r>
            <a:r>
              <a:rPr lang="it-IT" dirty="0" err="1"/>
              <a:t>European</a:t>
            </a:r>
            <a:r>
              <a:rPr lang="it-IT" dirty="0"/>
              <a:t> Convention for the </a:t>
            </a:r>
            <a:r>
              <a:rPr lang="it-IT" dirty="0" err="1"/>
              <a:t>Protection</a:t>
            </a:r>
            <a:r>
              <a:rPr lang="it-IT" dirty="0"/>
              <a:t> of Human </a:t>
            </a:r>
            <a:r>
              <a:rPr lang="it-IT" dirty="0" err="1"/>
              <a:t>Rights</a:t>
            </a:r>
            <a:r>
              <a:rPr lang="it-IT" dirty="0"/>
              <a:t> and </a:t>
            </a:r>
            <a:r>
              <a:rPr lang="it-IT" dirty="0" err="1"/>
              <a:t>Fundamental</a:t>
            </a:r>
            <a:r>
              <a:rPr lang="it-IT" dirty="0"/>
              <a:t> </a:t>
            </a:r>
            <a:r>
              <a:rPr lang="it-IT" dirty="0" err="1"/>
              <a:t>Freedoms</a:t>
            </a:r>
            <a:r>
              <a:rPr lang="it-IT" dirty="0"/>
              <a:t>. </a:t>
            </a:r>
            <a:r>
              <a:rPr lang="it-IT" dirty="0" err="1"/>
              <a:t>Such</a:t>
            </a:r>
            <a:r>
              <a:rPr lang="it-IT" dirty="0"/>
              <a:t> </a:t>
            </a:r>
            <a:r>
              <a:rPr lang="it-IT" dirty="0" err="1"/>
              <a:t>accession</a:t>
            </a:r>
            <a:r>
              <a:rPr lang="it-IT" dirty="0"/>
              <a:t> </a:t>
            </a:r>
            <a:r>
              <a:rPr lang="it-IT" dirty="0" err="1"/>
              <a:t>shall</a:t>
            </a:r>
            <a:r>
              <a:rPr lang="it-IT" dirty="0"/>
              <a:t> </a:t>
            </a:r>
            <a:r>
              <a:rPr lang="it-IT" dirty="0" err="1"/>
              <a:t>not</a:t>
            </a:r>
            <a:r>
              <a:rPr lang="it-IT" dirty="0"/>
              <a:t> </a:t>
            </a:r>
            <a:r>
              <a:rPr lang="it-IT" dirty="0" err="1"/>
              <a:t>affect</a:t>
            </a:r>
            <a:r>
              <a:rPr lang="it-IT" dirty="0"/>
              <a:t> the </a:t>
            </a:r>
            <a:r>
              <a:rPr lang="it-IT" dirty="0" err="1"/>
              <a:t>Union's</a:t>
            </a:r>
            <a:r>
              <a:rPr lang="it-IT" dirty="0"/>
              <a:t> </a:t>
            </a:r>
            <a:r>
              <a:rPr lang="it-IT" dirty="0" err="1"/>
              <a:t>competences</a:t>
            </a:r>
            <a:r>
              <a:rPr lang="it-IT" dirty="0"/>
              <a:t> </a:t>
            </a:r>
            <a:r>
              <a:rPr lang="it-IT" dirty="0" err="1"/>
              <a:t>as</a:t>
            </a:r>
            <a:r>
              <a:rPr lang="it-IT" dirty="0"/>
              <a:t> </a:t>
            </a:r>
            <a:r>
              <a:rPr lang="it-IT" dirty="0" err="1"/>
              <a:t>defined</a:t>
            </a:r>
            <a:r>
              <a:rPr lang="it-IT" dirty="0"/>
              <a:t> in the </a:t>
            </a:r>
            <a:r>
              <a:rPr lang="it-IT" dirty="0" err="1"/>
              <a:t>Treaties</a:t>
            </a:r>
            <a:r>
              <a:rPr lang="it-IT" dirty="0"/>
              <a:t>. </a:t>
            </a:r>
          </a:p>
          <a:p>
            <a:r>
              <a:rPr lang="it-IT" dirty="0"/>
              <a:t>3. </a:t>
            </a:r>
            <a:r>
              <a:rPr lang="it-IT" dirty="0" err="1"/>
              <a:t>Fundamental</a:t>
            </a:r>
            <a:r>
              <a:rPr lang="it-IT" dirty="0"/>
              <a:t> </a:t>
            </a:r>
            <a:r>
              <a:rPr lang="it-IT" dirty="0" err="1"/>
              <a:t>rights</a:t>
            </a:r>
            <a:r>
              <a:rPr lang="it-IT" dirty="0"/>
              <a:t>, </a:t>
            </a:r>
            <a:r>
              <a:rPr lang="it-IT" dirty="0" err="1"/>
              <a:t>as</a:t>
            </a:r>
            <a:r>
              <a:rPr lang="it-IT" dirty="0"/>
              <a:t> </a:t>
            </a:r>
            <a:r>
              <a:rPr lang="it-IT" dirty="0" err="1"/>
              <a:t>guaranteed</a:t>
            </a:r>
            <a:r>
              <a:rPr lang="it-IT" dirty="0"/>
              <a:t> by the </a:t>
            </a:r>
            <a:r>
              <a:rPr lang="it-IT" dirty="0" err="1"/>
              <a:t>European</a:t>
            </a:r>
            <a:r>
              <a:rPr lang="it-IT" dirty="0"/>
              <a:t> Convention for the </a:t>
            </a:r>
            <a:r>
              <a:rPr lang="it-IT" dirty="0" err="1"/>
              <a:t>Protection</a:t>
            </a:r>
            <a:r>
              <a:rPr lang="it-IT" dirty="0"/>
              <a:t> of Human </a:t>
            </a:r>
            <a:r>
              <a:rPr lang="it-IT" dirty="0" err="1"/>
              <a:t>Rights</a:t>
            </a:r>
            <a:r>
              <a:rPr lang="it-IT" dirty="0"/>
              <a:t> and </a:t>
            </a:r>
            <a:r>
              <a:rPr lang="it-IT" dirty="0" err="1"/>
              <a:t>Fundamental</a:t>
            </a:r>
            <a:r>
              <a:rPr lang="it-IT" dirty="0"/>
              <a:t> </a:t>
            </a:r>
            <a:r>
              <a:rPr lang="it-IT" dirty="0" err="1"/>
              <a:t>Freedoms</a:t>
            </a:r>
            <a:r>
              <a:rPr lang="it-IT" dirty="0"/>
              <a:t> and </a:t>
            </a:r>
            <a:r>
              <a:rPr lang="it-IT" dirty="0" err="1"/>
              <a:t>as</a:t>
            </a:r>
            <a:r>
              <a:rPr lang="it-IT" dirty="0"/>
              <a:t> </a:t>
            </a:r>
            <a:r>
              <a:rPr lang="it-IT" dirty="0" err="1"/>
              <a:t>they</a:t>
            </a:r>
            <a:r>
              <a:rPr lang="it-IT" dirty="0"/>
              <a:t> </a:t>
            </a:r>
            <a:r>
              <a:rPr lang="it-IT" dirty="0" err="1"/>
              <a:t>result</a:t>
            </a:r>
            <a:r>
              <a:rPr lang="it-IT" dirty="0"/>
              <a:t> from the </a:t>
            </a:r>
            <a:r>
              <a:rPr lang="it-IT" dirty="0" err="1"/>
              <a:t>constitutional</a:t>
            </a:r>
            <a:r>
              <a:rPr lang="it-IT" dirty="0"/>
              <a:t> </a:t>
            </a:r>
            <a:r>
              <a:rPr lang="it-IT" dirty="0" err="1"/>
              <a:t>traditions</a:t>
            </a:r>
            <a:r>
              <a:rPr lang="it-IT" dirty="0"/>
              <a:t> common to the </a:t>
            </a:r>
            <a:r>
              <a:rPr lang="it-IT" dirty="0" err="1"/>
              <a:t>Member</a:t>
            </a:r>
            <a:r>
              <a:rPr lang="it-IT" dirty="0"/>
              <a:t> </a:t>
            </a:r>
            <a:r>
              <a:rPr lang="it-IT" dirty="0" err="1"/>
              <a:t>States</a:t>
            </a:r>
            <a:r>
              <a:rPr lang="it-IT" dirty="0"/>
              <a:t>, </a:t>
            </a:r>
            <a:r>
              <a:rPr lang="it-IT" dirty="0" err="1"/>
              <a:t>shall</a:t>
            </a:r>
            <a:r>
              <a:rPr lang="it-IT" dirty="0"/>
              <a:t> </a:t>
            </a:r>
            <a:r>
              <a:rPr lang="it-IT" dirty="0" err="1"/>
              <a:t>constitute</a:t>
            </a:r>
            <a:r>
              <a:rPr lang="it-IT" dirty="0"/>
              <a:t> general </a:t>
            </a:r>
            <a:r>
              <a:rPr lang="it-IT" dirty="0" err="1"/>
              <a:t>principles</a:t>
            </a:r>
            <a:r>
              <a:rPr lang="it-IT" dirty="0"/>
              <a:t> of the </a:t>
            </a:r>
            <a:r>
              <a:rPr lang="it-IT" dirty="0" err="1"/>
              <a:t>Union's</a:t>
            </a:r>
            <a:r>
              <a:rPr lang="it-IT" dirty="0"/>
              <a:t> law. </a:t>
            </a:r>
          </a:p>
          <a:p>
            <a:endParaRPr lang="it-IT" dirty="0"/>
          </a:p>
        </p:txBody>
      </p:sp>
    </p:spTree>
    <p:extLst>
      <p:ext uri="{BB962C8B-B14F-4D97-AF65-F5344CB8AC3E}">
        <p14:creationId xmlns:p14="http://schemas.microsoft.com/office/powerpoint/2010/main" val="224901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D19EB6-D777-6744-8209-019BE802F769}"/>
              </a:ext>
            </a:extLst>
          </p:cNvPr>
          <p:cNvSpPr>
            <a:spLocks noGrp="1"/>
          </p:cNvSpPr>
          <p:nvPr>
            <p:ph type="title"/>
          </p:nvPr>
        </p:nvSpPr>
        <p:spPr/>
        <p:txBody>
          <a:bodyPr>
            <a:normAutofit fontScale="90000"/>
          </a:bodyPr>
          <a:lstStyle/>
          <a:p>
            <a:r>
              <a:rPr lang="it-IT" dirty="0" err="1"/>
              <a:t>European</a:t>
            </a:r>
            <a:r>
              <a:rPr lang="it-IT" dirty="0"/>
              <a:t> Convention on Human </a:t>
            </a:r>
            <a:r>
              <a:rPr lang="it-IT" dirty="0" err="1"/>
              <a:t>rights</a:t>
            </a:r>
            <a:endParaRPr lang="it-IT" dirty="0"/>
          </a:p>
        </p:txBody>
      </p:sp>
      <p:sp>
        <p:nvSpPr>
          <p:cNvPr id="3" name="Segnaposto contenuto 2">
            <a:extLst>
              <a:ext uri="{FF2B5EF4-FFF2-40B4-BE49-F238E27FC236}">
                <a16:creationId xmlns:a16="http://schemas.microsoft.com/office/drawing/2014/main" id="{4E77573E-19E5-8C4C-ABDB-4186F8B2ADC7}"/>
              </a:ext>
            </a:extLst>
          </p:cNvPr>
          <p:cNvSpPr>
            <a:spLocks noGrp="1"/>
          </p:cNvSpPr>
          <p:nvPr>
            <p:ph idx="1"/>
          </p:nvPr>
        </p:nvSpPr>
        <p:spPr/>
        <p:txBody>
          <a:bodyPr>
            <a:normAutofit lnSpcReduction="10000"/>
          </a:bodyPr>
          <a:lstStyle/>
          <a:p>
            <a:r>
              <a:rPr lang="it-IT" dirty="0"/>
              <a:t>«The Union </a:t>
            </a:r>
            <a:r>
              <a:rPr lang="it-IT" dirty="0" err="1"/>
              <a:t>shall</a:t>
            </a:r>
            <a:r>
              <a:rPr lang="it-IT" dirty="0"/>
              <a:t> accede to the </a:t>
            </a:r>
            <a:r>
              <a:rPr lang="it-IT" dirty="0" err="1"/>
              <a:t>European</a:t>
            </a:r>
            <a:r>
              <a:rPr lang="it-IT" dirty="0"/>
              <a:t> Convention for the </a:t>
            </a:r>
            <a:r>
              <a:rPr lang="it-IT" dirty="0" err="1"/>
              <a:t>Protection</a:t>
            </a:r>
            <a:r>
              <a:rPr lang="it-IT" dirty="0"/>
              <a:t> of Human </a:t>
            </a:r>
            <a:r>
              <a:rPr lang="it-IT" dirty="0" err="1"/>
              <a:t>Rights</a:t>
            </a:r>
            <a:r>
              <a:rPr lang="it-IT" dirty="0"/>
              <a:t> and </a:t>
            </a:r>
            <a:r>
              <a:rPr lang="it-IT" dirty="0" err="1"/>
              <a:t>Fundamental</a:t>
            </a:r>
            <a:r>
              <a:rPr lang="it-IT" dirty="0"/>
              <a:t> </a:t>
            </a:r>
            <a:r>
              <a:rPr lang="it-IT" dirty="0" err="1"/>
              <a:t>Freedoms</a:t>
            </a:r>
            <a:r>
              <a:rPr lang="it-IT" dirty="0"/>
              <a:t>»... </a:t>
            </a:r>
            <a:r>
              <a:rPr lang="it-IT" dirty="0" err="1"/>
              <a:t>Through</a:t>
            </a:r>
            <a:r>
              <a:rPr lang="it-IT" dirty="0"/>
              <a:t> </a:t>
            </a:r>
            <a:r>
              <a:rPr lang="it-IT" dirty="0" err="1"/>
              <a:t>what</a:t>
            </a:r>
            <a:r>
              <a:rPr lang="it-IT" dirty="0"/>
              <a:t>?</a:t>
            </a:r>
          </a:p>
          <a:p>
            <a:r>
              <a:rPr lang="it-IT" dirty="0"/>
              <a:t>An </a:t>
            </a:r>
            <a:r>
              <a:rPr lang="it-IT" dirty="0" err="1"/>
              <a:t>international</a:t>
            </a:r>
            <a:r>
              <a:rPr lang="it-IT" dirty="0"/>
              <a:t> </a:t>
            </a:r>
            <a:r>
              <a:rPr lang="it-IT" dirty="0" err="1"/>
              <a:t>treaty</a:t>
            </a:r>
            <a:r>
              <a:rPr lang="it-IT" dirty="0"/>
              <a:t>! </a:t>
            </a:r>
            <a:r>
              <a:rPr lang="it-IT" dirty="0" err="1"/>
              <a:t>Stipulated</a:t>
            </a:r>
            <a:r>
              <a:rPr lang="it-IT" dirty="0"/>
              <a:t> by the EU and the </a:t>
            </a:r>
            <a:r>
              <a:rPr lang="it-IT" dirty="0" err="1"/>
              <a:t>Council</a:t>
            </a:r>
            <a:r>
              <a:rPr lang="it-IT" dirty="0"/>
              <a:t> of Europe! </a:t>
            </a:r>
            <a:r>
              <a:rPr lang="it-IT" dirty="0" err="1"/>
              <a:t>But</a:t>
            </a:r>
            <a:r>
              <a:rPr lang="it-IT" dirty="0"/>
              <a:t> the EU </a:t>
            </a:r>
            <a:r>
              <a:rPr lang="it-IT" dirty="0" err="1"/>
              <a:t>did</a:t>
            </a:r>
            <a:r>
              <a:rPr lang="it-IT" dirty="0"/>
              <a:t> </a:t>
            </a:r>
            <a:r>
              <a:rPr lang="it-IT" dirty="0" err="1"/>
              <a:t>not</a:t>
            </a:r>
            <a:r>
              <a:rPr lang="it-IT" dirty="0"/>
              <a:t> accede </a:t>
            </a:r>
            <a:r>
              <a:rPr lang="it-IT" dirty="0" err="1"/>
              <a:t>yet</a:t>
            </a:r>
            <a:r>
              <a:rPr lang="it-IT" dirty="0"/>
              <a:t>.</a:t>
            </a:r>
          </a:p>
          <a:p>
            <a:r>
              <a:rPr lang="it-IT" dirty="0"/>
              <a:t>So the </a:t>
            </a:r>
            <a:r>
              <a:rPr lang="it-IT" dirty="0" err="1"/>
              <a:t>European</a:t>
            </a:r>
            <a:r>
              <a:rPr lang="it-IT" dirty="0"/>
              <a:t> Convention </a:t>
            </a:r>
            <a:r>
              <a:rPr lang="it-IT" dirty="0" err="1"/>
              <a:t>is</a:t>
            </a:r>
            <a:r>
              <a:rPr lang="it-IT" dirty="0"/>
              <a:t> </a:t>
            </a:r>
            <a:r>
              <a:rPr lang="it-IT" dirty="0" err="1"/>
              <a:t>only</a:t>
            </a:r>
            <a:r>
              <a:rPr lang="it-IT" dirty="0"/>
              <a:t> and interpretative </a:t>
            </a:r>
            <a:r>
              <a:rPr lang="it-IT" dirty="0" err="1"/>
              <a:t>instrument</a:t>
            </a:r>
            <a:endParaRPr lang="it-IT" dirty="0"/>
          </a:p>
        </p:txBody>
      </p:sp>
    </p:spTree>
    <p:extLst>
      <p:ext uri="{BB962C8B-B14F-4D97-AF65-F5344CB8AC3E}">
        <p14:creationId xmlns:p14="http://schemas.microsoft.com/office/powerpoint/2010/main" val="159360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3628F6-23DA-EF4B-80D7-13C11E74DDEA}"/>
              </a:ext>
            </a:extLst>
          </p:cNvPr>
          <p:cNvSpPr>
            <a:spLocks noGrp="1"/>
          </p:cNvSpPr>
          <p:nvPr>
            <p:ph type="title"/>
          </p:nvPr>
        </p:nvSpPr>
        <p:spPr/>
        <p:txBody>
          <a:bodyPr>
            <a:normAutofit fontScale="90000"/>
          </a:bodyPr>
          <a:lstStyle/>
          <a:p>
            <a:r>
              <a:rPr lang="it-IT" dirty="0"/>
              <a:t>Relations </a:t>
            </a:r>
            <a:r>
              <a:rPr lang="it-IT" dirty="0" err="1"/>
              <a:t>between</a:t>
            </a:r>
            <a:r>
              <a:rPr lang="it-IT" dirty="0"/>
              <a:t> the Charter and the </a:t>
            </a:r>
            <a:r>
              <a:rPr lang="it-IT" dirty="0" err="1"/>
              <a:t>European</a:t>
            </a:r>
            <a:r>
              <a:rPr lang="it-IT" dirty="0"/>
              <a:t> Convention on Human </a:t>
            </a:r>
            <a:r>
              <a:rPr lang="it-IT" dirty="0" err="1"/>
              <a:t>rights</a:t>
            </a:r>
            <a:endParaRPr lang="it-IT" dirty="0"/>
          </a:p>
        </p:txBody>
      </p:sp>
      <p:sp>
        <p:nvSpPr>
          <p:cNvPr id="3" name="Segnaposto contenuto 2">
            <a:extLst>
              <a:ext uri="{FF2B5EF4-FFF2-40B4-BE49-F238E27FC236}">
                <a16:creationId xmlns:a16="http://schemas.microsoft.com/office/drawing/2014/main" id="{98C80244-3240-C54C-AE79-CC8968E3F064}"/>
              </a:ext>
            </a:extLst>
          </p:cNvPr>
          <p:cNvSpPr>
            <a:spLocks noGrp="1"/>
          </p:cNvSpPr>
          <p:nvPr>
            <p:ph idx="1"/>
          </p:nvPr>
        </p:nvSpPr>
        <p:spPr>
          <a:xfrm>
            <a:off x="457200" y="1600200"/>
            <a:ext cx="8229600" cy="4853136"/>
          </a:xfrm>
        </p:spPr>
        <p:txBody>
          <a:bodyPr>
            <a:noAutofit/>
          </a:bodyPr>
          <a:lstStyle/>
          <a:p>
            <a:pPr>
              <a:buNone/>
            </a:pPr>
            <a:r>
              <a:rPr lang="en-US" sz="2400" dirty="0"/>
              <a:t>Art. 52, paragraph 3 and 4 European Charter of fundamental rights (Chapter 7):</a:t>
            </a:r>
          </a:p>
          <a:p>
            <a:pPr>
              <a:buNone/>
            </a:pPr>
            <a:r>
              <a:rPr lang="en-US" sz="2400" dirty="0"/>
              <a:t>“3. In so far as this Charter contains rights which correspond to rights guaranteed by the Convention for the Protection of Human Rights and Fundamental Freedoms, the meaning and scope of those rights shall be the same as those laid down by the said Convention. This provision shall not prevent Union law providing more extensive protection.</a:t>
            </a:r>
          </a:p>
          <a:p>
            <a:pPr>
              <a:buNone/>
            </a:pPr>
            <a:r>
              <a:rPr lang="en-US" sz="2400" dirty="0"/>
              <a:t>4. In so far as this Charter </a:t>
            </a:r>
            <a:r>
              <a:rPr lang="en-US" sz="2400" dirty="0" err="1"/>
              <a:t>recognises</a:t>
            </a:r>
            <a:r>
              <a:rPr lang="en-US" sz="2400" dirty="0"/>
              <a:t> fundamental rights as they result from the constitutional traditions common to the Member States, those rights shall be interpreted in harmony with those traditions.”</a:t>
            </a:r>
            <a:endParaRPr lang="it-IT" sz="2400" dirty="0"/>
          </a:p>
        </p:txBody>
      </p:sp>
    </p:spTree>
    <p:extLst>
      <p:ext uri="{BB962C8B-B14F-4D97-AF65-F5344CB8AC3E}">
        <p14:creationId xmlns:p14="http://schemas.microsoft.com/office/powerpoint/2010/main" val="76772934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52F291A6D258541BEF8B462ABA39866" ma:contentTypeVersion="2" ma:contentTypeDescription="Create a new document." ma:contentTypeScope="" ma:versionID="4d5a3919f8c76ed84f3084fead42af4f">
  <xsd:schema xmlns:xsd="http://www.w3.org/2001/XMLSchema" xmlns:xs="http://www.w3.org/2001/XMLSchema" xmlns:p="http://schemas.microsoft.com/office/2006/metadata/properties" xmlns:ns2="4029739c-eb3f-481c-bfff-60a2e7fb6df0" targetNamespace="http://schemas.microsoft.com/office/2006/metadata/properties" ma:root="true" ma:fieldsID="891da6b4481bbde9d6b14cf7464d41e3" ns2:_="">
    <xsd:import namespace="4029739c-eb3f-481c-bfff-60a2e7fb6df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29739c-eb3f-481c-bfff-60a2e7fb6d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A71561-781B-4372-B78D-68CE701810FB}">
  <ds:schemaRefs>
    <ds:schemaRef ds:uri="http://schemas.microsoft.com/sharepoint/v3/contenttype/forms"/>
  </ds:schemaRefs>
</ds:datastoreItem>
</file>

<file path=customXml/itemProps2.xml><?xml version="1.0" encoding="utf-8"?>
<ds:datastoreItem xmlns:ds="http://schemas.openxmlformats.org/officeDocument/2006/customXml" ds:itemID="{36653B47-D094-4349-846B-BFAA5D518B7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E9C6653-0602-4936-B851-618A75DF5C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29739c-eb3f-481c-bfff-60a2e7fb6d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1993</TotalTime>
  <Words>1404</Words>
  <Application>Microsoft Macintosh PowerPoint</Application>
  <PresentationFormat>Presentazione su schermo (4:3)</PresentationFormat>
  <Paragraphs>101</Paragraphs>
  <Slides>18</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Times</vt:lpstr>
      <vt:lpstr>Wingdings</vt:lpstr>
      <vt:lpstr>Tema di Office</vt:lpstr>
      <vt:lpstr>The legal sources of the European Union</vt:lpstr>
      <vt:lpstr>Overview</vt:lpstr>
      <vt:lpstr>The hierarchy of EU Law</vt:lpstr>
      <vt:lpstr>Founding Treaties (top level)</vt:lpstr>
      <vt:lpstr>General principles (top level)</vt:lpstr>
      <vt:lpstr>EU Charter of fundamental rights (top level)</vt:lpstr>
      <vt:lpstr>Presentazione standard di PowerPoint</vt:lpstr>
      <vt:lpstr>European Convention on Human rights</vt:lpstr>
      <vt:lpstr>Relations between the Charter and the European Convention on Human rights</vt:lpstr>
      <vt:lpstr>General international law (non written sources)</vt:lpstr>
      <vt:lpstr>International agreements</vt:lpstr>
      <vt:lpstr>Regulations</vt:lpstr>
      <vt:lpstr>Difference between direct applicability and direct effect</vt:lpstr>
      <vt:lpstr>Presentazione standard di PowerPoint</vt:lpstr>
      <vt:lpstr>Directives</vt:lpstr>
      <vt:lpstr>Decisions</vt:lpstr>
      <vt:lpstr>Atypical acts</vt:lpstr>
      <vt:lpstr>EU soft law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institutional framework of the European Union</dc:title>
  <dc:creator>Flavia</dc:creator>
  <cp:lastModifiedBy>Sarah Lattanzi</cp:lastModifiedBy>
  <cp:revision>56</cp:revision>
  <dcterms:created xsi:type="dcterms:W3CDTF">2019-02-24T20:32:05Z</dcterms:created>
  <dcterms:modified xsi:type="dcterms:W3CDTF">2024-04-06T17:25:09Z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0x010100552F291A6D258541BEF8B462ABA39866</vt:lpwstr>
  </property>
</Properties>
</file>