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5"/>
  </p:notesMasterIdLst>
  <p:sldIdLst>
    <p:sldId id="256" r:id="rId2"/>
    <p:sldId id="31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7" r:id="rId13"/>
    <p:sldId id="318" r:id="rId14"/>
    <p:sldId id="305" r:id="rId15"/>
    <p:sldId id="285" r:id="rId16"/>
    <p:sldId id="286" r:id="rId17"/>
    <p:sldId id="287" r:id="rId18"/>
    <p:sldId id="319" r:id="rId19"/>
    <p:sldId id="290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466" autoAdjust="0"/>
  </p:normalViewPr>
  <p:slideViewPr>
    <p:cSldViewPr snapToGrid="0">
      <p:cViewPr varScale="1">
        <p:scale>
          <a:sx n="77" d="100"/>
          <a:sy n="77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CB12-64A5-4853-83D9-44799563365F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A087D-830E-4F98-9BC0-E3923DC6FD6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19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5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7CFC98-552F-4F57-BC2B-4DBA66CC0C66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8544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B3D348-C533-4A23-AEA6-F57F322A8921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0630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86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EE01F0-C0DE-47D4-98D7-34522F826C83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8216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46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15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95190-7FBD-4B07-9A5B-8F629AA2D1B9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234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088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337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B8865-164D-44BF-B412-0167DA07AFD4}" type="slidenum">
              <a:rPr lang="it-IT" altLang="en-US"/>
              <a:pPr/>
              <a:t>24</a:t>
            </a:fld>
            <a:endParaRPr lang="it-IT" altLang="en-US"/>
          </a:p>
        </p:txBody>
      </p:sp>
      <p:sp>
        <p:nvSpPr>
          <p:cNvPr id="236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3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E8A06-3859-45A3-94FB-0245A0E34BFE}" type="slidenum">
              <a:rPr lang="it-IT" altLang="en-US"/>
              <a:pPr/>
              <a:t>25</a:t>
            </a:fld>
            <a:endParaRPr lang="it-IT" altLang="en-US"/>
          </a:p>
        </p:txBody>
      </p:sp>
      <p:sp>
        <p:nvSpPr>
          <p:cNvPr id="238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54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756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EE77-3F61-4CF9-ACE2-A57A2400E66E}" type="slidenum">
              <a:rPr lang="it-IT" altLang="en-US"/>
              <a:pPr/>
              <a:t>26</a:t>
            </a:fld>
            <a:endParaRPr lang="it-IT" altLang="en-US"/>
          </a:p>
        </p:txBody>
      </p:sp>
      <p:sp>
        <p:nvSpPr>
          <p:cNvPr id="240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233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519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EAC1B-53E3-4276-BD11-906F81896ECE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56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33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149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53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62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05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47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6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22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4220-2D1B-4903-850A-57CE15EA7BB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04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94181-8370-43D8-96FB-DB3011CCF40F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253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4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304801"/>
            <a:ext cx="10972800" cy="5821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5588000" cy="381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it-IT" altLang="it-IT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86400" y="6477000"/>
            <a:ext cx="6197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Copyright © 2011 - The McGraw-Hill Companies, srl          </a:t>
            </a:r>
          </a:p>
        </p:txBody>
      </p:sp>
    </p:spTree>
    <p:extLst>
      <p:ext uri="{BB962C8B-B14F-4D97-AF65-F5344CB8AC3E}">
        <p14:creationId xmlns:p14="http://schemas.microsoft.com/office/powerpoint/2010/main" val="159937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4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18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14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E1E9E5-99EE-4BC4-9910-9D343642DA9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5A473-5DDD-4463-94F6-38656F6FC063}" type="slidenum">
              <a:rPr lang="en-GB" smtClean="0"/>
              <a:t>‹N›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80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M</a:t>
            </a:r>
            <a:r>
              <a:rPr lang="it-IT" dirty="0" smtClean="0"/>
              <a:t>icroeconomia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Prof.ssa MARZANO</a:t>
            </a:r>
          </a:p>
          <a:p>
            <a:r>
              <a:rPr lang="it-IT" dirty="0" smtClean="0"/>
              <a:t>Lezione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5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Legge della domanda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legge della domanda afferma </a:t>
            </a:r>
            <a:r>
              <a:rPr lang="it-IT" dirty="0" smtClean="0"/>
              <a:t>che, a parità di altre condizioni (</a:t>
            </a:r>
            <a:r>
              <a:rPr lang="it-IT" i="1" dirty="0" err="1" smtClean="0"/>
              <a:t>coeteris</a:t>
            </a:r>
            <a:r>
              <a:rPr lang="it-IT" i="1" dirty="0" smtClean="0"/>
              <a:t> </a:t>
            </a:r>
            <a:r>
              <a:rPr lang="it-IT" i="1" dirty="0" err="1" smtClean="0"/>
              <a:t>paribus</a:t>
            </a:r>
            <a:r>
              <a:rPr lang="it-IT" dirty="0" smtClean="0"/>
              <a:t>) </a:t>
            </a:r>
            <a:r>
              <a:rPr lang="it-IT" dirty="0" smtClean="0"/>
              <a:t>la quantità domandata di un bene o servizio aumenta se il suo prezzo diminuisce;</a:t>
            </a:r>
          </a:p>
          <a:p>
            <a:r>
              <a:rPr lang="it-IT" dirty="0" smtClean="0"/>
              <a:t>Graficamente, la pendenza negativa della curva di domanda riflette la legge della </a:t>
            </a:r>
            <a:r>
              <a:rPr lang="it-IT" dirty="0" smtClean="0"/>
              <a:t>domanda</a:t>
            </a:r>
          </a:p>
          <a:p>
            <a:endParaRPr lang="it-IT" dirty="0"/>
          </a:p>
          <a:p>
            <a:r>
              <a:rPr lang="it-IT" dirty="0" smtClean="0"/>
              <a:t>NB: esiste una differenza tra domanda diretta e domanda inversa. </a:t>
            </a:r>
          </a:p>
          <a:p>
            <a:r>
              <a:rPr lang="it-IT" dirty="0" smtClean="0"/>
              <a:t>Quando la quantità domandata è espressa in funzione del prezzo si fa riferimento alla </a:t>
            </a:r>
            <a:r>
              <a:rPr lang="it-IT" u="sng" dirty="0" smtClean="0"/>
              <a:t>domanda diretta</a:t>
            </a:r>
            <a:r>
              <a:rPr lang="it-IT" dirty="0" smtClean="0"/>
              <a:t>.</a:t>
            </a:r>
          </a:p>
          <a:p>
            <a:r>
              <a:rPr lang="it-IT" dirty="0"/>
              <a:t>Quando </a:t>
            </a:r>
            <a:r>
              <a:rPr lang="it-IT" dirty="0" smtClean="0"/>
              <a:t>il prezzo è espresso </a:t>
            </a:r>
            <a:r>
              <a:rPr lang="it-IT" dirty="0"/>
              <a:t>in funzione del quantità domandata </a:t>
            </a:r>
            <a:r>
              <a:rPr lang="it-IT" dirty="0" smtClean="0"/>
              <a:t>si </a:t>
            </a:r>
            <a:r>
              <a:rPr lang="it-IT" dirty="0"/>
              <a:t>fa riferimento alla </a:t>
            </a:r>
            <a:r>
              <a:rPr lang="it-IT" u="sng" dirty="0"/>
              <a:t>domanda </a:t>
            </a:r>
            <a:r>
              <a:rPr lang="it-IT" u="sng" dirty="0" smtClean="0"/>
              <a:t>inversa</a:t>
            </a:r>
            <a:r>
              <a:rPr lang="it-IT" dirty="0" smtClean="0"/>
              <a:t>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805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curva di domanda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Nello spazio (quantità, prezzo) </a:t>
            </a:r>
            <a:r>
              <a:rPr lang="it-IT" dirty="0" smtClean="0"/>
              <a:t>la curva di domanda inversa ha </a:t>
            </a:r>
            <a:r>
              <a:rPr lang="it-IT" dirty="0" smtClean="0"/>
              <a:t>pendenza negativa:</a:t>
            </a:r>
          </a:p>
          <a:p>
            <a:pPr lvl="1"/>
            <a:r>
              <a:rPr lang="it-IT" dirty="0" smtClean="0"/>
              <a:t>All’aumentare del prezzo reale del bene, i consumatori non possono più acquistare le stesse quantità di prima; si orientano verso beni sostituti;</a:t>
            </a:r>
          </a:p>
          <a:p>
            <a:r>
              <a:rPr lang="it-IT" dirty="0" smtClean="0"/>
              <a:t>Deriva dai calcoli costi-benefici predisposti da un singolo consumatore rispetto al bene; in tale scelta i consumatori tengono conto della disponibilità di altri beni, dei prezzi relativi, del loro reddito, dei </a:t>
            </a:r>
            <a:r>
              <a:rPr lang="it-IT" dirty="0" err="1" smtClean="0"/>
              <a:t>gusti…</a:t>
            </a:r>
            <a:endParaRPr lang="it-IT" dirty="0" smtClean="0"/>
          </a:p>
          <a:p>
            <a:r>
              <a:rPr lang="it-IT" dirty="0" smtClean="0"/>
              <a:t>Fornisce due informazioni:</a:t>
            </a:r>
          </a:p>
          <a:p>
            <a:pPr lvl="1"/>
            <a:r>
              <a:rPr lang="it-IT" dirty="0" smtClean="0"/>
              <a:t>la quantità domandata dai consumatori per ogni livello di prezzo (orizzontale);</a:t>
            </a:r>
          </a:p>
          <a:p>
            <a:pPr lvl="1"/>
            <a:r>
              <a:rPr lang="it-IT" dirty="0" smtClean="0"/>
              <a:t>a quale prezzo i consumatori sono disposti ad acquistare una determinata quantità (verticale)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163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FUNZIONE LINEARE: rappresentazione grafica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5780" y="1837592"/>
            <a:ext cx="5154051" cy="4023360"/>
          </a:xfrm>
        </p:spPr>
        <p:txBody>
          <a:bodyPr>
            <a:noAutofit/>
          </a:bodyPr>
          <a:lstStyle/>
          <a:p>
            <a:r>
              <a:rPr lang="it-IT" sz="1800" dirty="0" smtClean="0"/>
              <a:t>P=a-</a:t>
            </a:r>
            <a:r>
              <a:rPr lang="it-IT" sz="1800" dirty="0" err="1" smtClean="0"/>
              <a:t>bQ</a:t>
            </a:r>
            <a:endParaRPr lang="it-IT" sz="1800" dirty="0"/>
          </a:p>
          <a:p>
            <a:r>
              <a:rPr lang="it-IT" sz="1800" dirty="0" smtClean="0"/>
              <a:t>L’intercetta «a» individua </a:t>
            </a:r>
            <a:r>
              <a:rPr lang="it-IT" sz="1800" dirty="0"/>
              <a:t>il punto in cui la retta </a:t>
            </a:r>
            <a:endParaRPr lang="it-IT" sz="1800" dirty="0" smtClean="0"/>
          </a:p>
          <a:p>
            <a:r>
              <a:rPr lang="it-IT" sz="1800" dirty="0" smtClean="0"/>
              <a:t>interseca </a:t>
            </a:r>
            <a:r>
              <a:rPr lang="it-IT" sz="1800" dirty="0"/>
              <a:t>l’asse </a:t>
            </a:r>
            <a:r>
              <a:rPr lang="it-IT" sz="1800" dirty="0" smtClean="0"/>
              <a:t>delle ordinate </a:t>
            </a:r>
          </a:p>
          <a:p>
            <a:r>
              <a:rPr lang="it-IT" sz="1800" dirty="0" smtClean="0"/>
              <a:t>Il valore «b» esprime la pendenza della retta </a:t>
            </a:r>
          </a:p>
          <a:p>
            <a:r>
              <a:rPr lang="it-IT" sz="1800" dirty="0" smtClean="0"/>
              <a:t>(è la tangente dell’angolo formato da retta e asse orizzontale)</a:t>
            </a:r>
          </a:p>
          <a:p>
            <a:r>
              <a:rPr lang="it-IT" sz="1800" dirty="0"/>
              <a:t>Come si calcola </a:t>
            </a:r>
            <a:r>
              <a:rPr lang="it-IT" sz="1800" dirty="0" smtClean="0"/>
              <a:t>l’intercetta orizzontale?</a:t>
            </a:r>
            <a:endParaRPr lang="it-IT" sz="1800" dirty="0"/>
          </a:p>
          <a:p>
            <a:endParaRPr lang="it-IT" sz="700" dirty="0" smtClean="0"/>
          </a:p>
          <a:p>
            <a:r>
              <a:rPr lang="it-IT" sz="1600" dirty="0" smtClean="0"/>
              <a:t>Se P è il prezzo di un bene e Q la quantità domandata, si devono utilizzare tutti i 4 quadranti?</a:t>
            </a:r>
          </a:p>
          <a:p>
            <a:endParaRPr lang="en-GB" sz="7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334608" y="4818185"/>
            <a:ext cx="7227277" cy="16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 flipV="1">
            <a:off x="6427178" y="1737360"/>
            <a:ext cx="43960" cy="4223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126480" y="232820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GB" dirty="0"/>
          </a:p>
        </p:txBody>
      </p:sp>
      <p:cxnSp>
        <p:nvCxnSpPr>
          <p:cNvPr id="6" name="Connettore diritto 5"/>
          <p:cNvCxnSpPr/>
          <p:nvPr/>
        </p:nvCxnSpPr>
        <p:spPr>
          <a:xfrm>
            <a:off x="6121056" y="2101362"/>
            <a:ext cx="5194644" cy="311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9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funzione lineare e domanda di mercato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P=a-</a:t>
            </a:r>
            <a:r>
              <a:rPr lang="it-IT" dirty="0" err="1"/>
              <a:t>bQ</a:t>
            </a:r>
            <a:endParaRPr lang="it-IT" dirty="0"/>
          </a:p>
          <a:p>
            <a:r>
              <a:rPr lang="it-IT" dirty="0" smtClean="0"/>
              <a:t>Calcolare intercetta verticale ed orizzontale </a:t>
            </a:r>
          </a:p>
          <a:p>
            <a:r>
              <a:rPr lang="it-IT" dirty="0" smtClean="0"/>
              <a:t>Se tutti i parametri (a, b) sono positivi quale rappresentazione grafica ha la retta ?</a:t>
            </a:r>
          </a:p>
          <a:p>
            <a:r>
              <a:rPr lang="it-IT" dirty="0" smtClean="0"/>
              <a:t>Ipotizzare un aumento di a, come cambia la retta?</a:t>
            </a:r>
          </a:p>
          <a:p>
            <a:r>
              <a:rPr lang="it-IT" dirty="0" smtClean="0"/>
              <a:t>Ipotizzare una riduzione di a, cosa accade alla retta?</a:t>
            </a:r>
          </a:p>
          <a:p>
            <a:r>
              <a:rPr lang="it-IT" dirty="0" smtClean="0"/>
              <a:t>Commentare</a:t>
            </a:r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 esempio di utilizzo delle funzioni lineari: l’equilibrio di mercato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36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524000" y="260351"/>
            <a:ext cx="8432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 err="1">
                <a:latin typeface="Tahoma" pitchFamily="34" charset="0"/>
              </a:rPr>
              <a:t>Costruiamo</a:t>
            </a:r>
            <a:r>
              <a:rPr lang="en-GB" sz="3200" dirty="0">
                <a:latin typeface="Tahoma" pitchFamily="34" charset="0"/>
              </a:rPr>
              <a:t> la </a:t>
            </a:r>
            <a:r>
              <a:rPr lang="en-GB" sz="3200" dirty="0" err="1">
                <a:latin typeface="Tahoma" pitchFamily="34" charset="0"/>
              </a:rPr>
              <a:t>curva</a:t>
            </a:r>
            <a:r>
              <a:rPr lang="en-GB" sz="3200" dirty="0">
                <a:latin typeface="Tahoma" pitchFamily="34" charset="0"/>
              </a:rPr>
              <a:t> </a:t>
            </a:r>
            <a:r>
              <a:rPr lang="en-GB" sz="3200" dirty="0" err="1">
                <a:latin typeface="Tahoma" pitchFamily="34" charset="0"/>
              </a:rPr>
              <a:t>di</a:t>
            </a:r>
            <a:r>
              <a:rPr lang="en-GB" sz="3200" dirty="0">
                <a:latin typeface="Tahoma" pitchFamily="34" charset="0"/>
              </a:rPr>
              <a:t> </a:t>
            </a:r>
            <a:r>
              <a:rPr lang="en-GB" sz="3200" dirty="0" err="1">
                <a:latin typeface="Tahoma" pitchFamily="34" charset="0"/>
              </a:rPr>
              <a:t>domanda</a:t>
            </a:r>
            <a:r>
              <a:rPr lang="en-GB" sz="3200" dirty="0">
                <a:latin typeface="Tahoma" pitchFamily="34" charset="0"/>
              </a:rPr>
              <a:t>:</a:t>
            </a:r>
          </a:p>
          <a:p>
            <a:pPr marL="273050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>
                <a:latin typeface="Tahoma" pitchFamily="34" charset="0"/>
              </a:rPr>
              <a:t> </a:t>
            </a:r>
            <a:r>
              <a:rPr lang="en-GB" sz="2400" dirty="0" err="1">
                <a:latin typeface="Tahoma" pitchFamily="34" charset="0"/>
              </a:rPr>
              <a:t>quantità</a:t>
            </a:r>
            <a:r>
              <a:rPr lang="en-GB" sz="2400" dirty="0">
                <a:latin typeface="Tahoma" pitchFamily="34" charset="0"/>
              </a:rPr>
              <a:t> in </a:t>
            </a:r>
            <a:r>
              <a:rPr lang="en-GB" sz="2400" dirty="0" err="1">
                <a:latin typeface="Tahoma" pitchFamily="34" charset="0"/>
              </a:rPr>
              <a:t>funzione</a:t>
            </a:r>
            <a:r>
              <a:rPr lang="en-GB" sz="2400" dirty="0">
                <a:latin typeface="Tahoma" pitchFamily="34" charset="0"/>
              </a:rPr>
              <a:t> del solo </a:t>
            </a:r>
            <a:r>
              <a:rPr lang="en-GB" sz="2400" dirty="0" err="1">
                <a:latin typeface="Tahoma" pitchFamily="34" charset="0"/>
              </a:rPr>
              <a:t>prezzo</a:t>
            </a:r>
            <a:endParaRPr lang="en-GB" sz="2400" dirty="0">
              <a:latin typeface="Tahoma" pitchFamily="34" charset="0"/>
            </a:endParaRPr>
          </a:p>
          <a:p>
            <a:pPr marL="273050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>
                <a:latin typeface="Tahoma" pitchFamily="34" charset="0"/>
              </a:rPr>
              <a:t>vale la </a:t>
            </a:r>
            <a:r>
              <a:rPr lang="en-GB" sz="2400" dirty="0" err="1">
                <a:latin typeface="Tahoma" pitchFamily="34" charset="0"/>
              </a:rPr>
              <a:t>condizione</a:t>
            </a:r>
            <a:r>
              <a:rPr lang="en-GB" sz="2400" dirty="0">
                <a:latin typeface="Tahoma" pitchFamily="34" charset="0"/>
              </a:rPr>
              <a:t> “</a:t>
            </a:r>
            <a:r>
              <a:rPr lang="en-GB" sz="2400" dirty="0" err="1">
                <a:latin typeface="Tahoma" pitchFamily="34" charset="0"/>
              </a:rPr>
              <a:t>coeteris</a:t>
            </a:r>
            <a:r>
              <a:rPr lang="en-GB" sz="2400" dirty="0">
                <a:latin typeface="Tahoma" pitchFamily="34" charset="0"/>
              </a:rPr>
              <a:t> paribus”</a:t>
            </a:r>
          </a:p>
          <a:p>
            <a:pPr marL="273050" indent="-185738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400" dirty="0" err="1">
                <a:latin typeface="Tahoma" pitchFamily="34" charset="0"/>
              </a:rPr>
              <a:t>ipotizziamo</a:t>
            </a:r>
            <a:r>
              <a:rPr lang="en-GB" sz="2400" dirty="0">
                <a:latin typeface="Tahoma" pitchFamily="34" charset="0"/>
              </a:rPr>
              <a:t> </a:t>
            </a:r>
            <a:r>
              <a:rPr lang="en-GB" sz="2400" dirty="0" err="1">
                <a:latin typeface="Tahoma" pitchFamily="34" charset="0"/>
              </a:rPr>
              <a:t>relazione</a:t>
            </a:r>
            <a:r>
              <a:rPr lang="en-GB" sz="2400" dirty="0">
                <a:latin typeface="Tahoma" pitchFamily="34" charset="0"/>
              </a:rPr>
              <a:t> </a:t>
            </a:r>
            <a:r>
              <a:rPr lang="en-GB" sz="2400" dirty="0" err="1">
                <a:latin typeface="Tahoma" pitchFamily="34" charset="0"/>
              </a:rPr>
              <a:t>lineare</a:t>
            </a:r>
            <a:endParaRPr lang="en-GB" sz="2400" dirty="0">
              <a:latin typeface="Tahoma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endParaRPr lang="en-GB" sz="2400" dirty="0">
              <a:latin typeface="Tahoma" pitchFamily="34" charset="0"/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3647058" y="2533828"/>
            <a:ext cx="0" cy="3733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501008" y="6086653"/>
            <a:ext cx="487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73008" y="6239054"/>
            <a:ext cx="1479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 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423592" y="2564905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 del pane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647058" y="5558016"/>
            <a:ext cx="3886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539608" y="5553253"/>
            <a:ext cx="0" cy="533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7539608" y="5096053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A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7571656" y="2605861"/>
            <a:ext cx="316835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	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GB" dirty="0"/>
              <a:t>0.90	100</a:t>
            </a: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2815208" y="5400853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0.90</a:t>
            </a:r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7234808" y="5977905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100</a:t>
            </a:r>
          </a:p>
        </p:txBody>
      </p:sp>
      <p:sp>
        <p:nvSpPr>
          <p:cNvPr id="27663" name="Line 17"/>
          <p:cNvSpPr>
            <a:spLocks noChangeShapeType="1"/>
          </p:cNvSpPr>
          <p:nvPr/>
        </p:nvSpPr>
        <p:spPr bwMode="auto">
          <a:xfrm>
            <a:off x="35814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47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3581400" y="1600200"/>
            <a:ext cx="0" cy="3733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3429000" y="5181600"/>
            <a:ext cx="487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01000" y="5334001"/>
            <a:ext cx="16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 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351584" y="1628801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 del pane</a:t>
            </a: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810000" y="1828800"/>
            <a:ext cx="3886200" cy="297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3581400" y="4648200"/>
            <a:ext cx="3886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935760" y="1484784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7467600" y="4648200"/>
            <a:ext cx="0" cy="533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467600" y="41910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696200" y="1143000"/>
            <a:ext cx="2514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	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0.90	100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1.00	80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7162800" y="52578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>
            <a:off x="35814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3581400" y="4038600"/>
            <a:ext cx="3124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8" name="Line 17"/>
          <p:cNvSpPr>
            <a:spLocks noChangeShapeType="1"/>
          </p:cNvSpPr>
          <p:nvPr/>
        </p:nvSpPr>
        <p:spPr bwMode="auto">
          <a:xfrm>
            <a:off x="6705600" y="40386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9" name="Text Box 18"/>
          <p:cNvSpPr txBox="1">
            <a:spLocks noChangeArrowheads="1"/>
          </p:cNvSpPr>
          <p:nvPr/>
        </p:nvSpPr>
        <p:spPr bwMode="auto">
          <a:xfrm>
            <a:off x="6781800" y="3581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2819400" y="38862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8691" name="Text Box 20"/>
          <p:cNvSpPr txBox="1">
            <a:spLocks noChangeArrowheads="1"/>
          </p:cNvSpPr>
          <p:nvPr/>
        </p:nvSpPr>
        <p:spPr bwMode="auto">
          <a:xfrm>
            <a:off x="2590800" y="38862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1.00</a:t>
            </a:r>
          </a:p>
        </p:txBody>
      </p:sp>
      <p:sp>
        <p:nvSpPr>
          <p:cNvPr id="28692" name="Text Box 21"/>
          <p:cNvSpPr txBox="1">
            <a:spLocks noChangeArrowheads="1"/>
          </p:cNvSpPr>
          <p:nvPr/>
        </p:nvSpPr>
        <p:spPr bwMode="auto">
          <a:xfrm>
            <a:off x="6477000" y="5257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28693" name="Text Box 14"/>
          <p:cNvSpPr txBox="1">
            <a:spLocks noChangeArrowheads="1"/>
          </p:cNvSpPr>
          <p:nvPr/>
        </p:nvSpPr>
        <p:spPr bwMode="auto">
          <a:xfrm>
            <a:off x="2667000" y="4500563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0.90</a:t>
            </a:r>
          </a:p>
        </p:txBody>
      </p:sp>
      <p:sp>
        <p:nvSpPr>
          <p:cNvPr id="28695" name="Text Box 2"/>
          <p:cNvSpPr txBox="1">
            <a:spLocks noChangeArrowheads="1"/>
          </p:cNvSpPr>
          <p:nvPr/>
        </p:nvSpPr>
        <p:spPr bwMode="auto">
          <a:xfrm>
            <a:off x="2351088" y="260350"/>
            <a:ext cx="760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bg1"/>
                </a:solidFill>
                <a:latin typeface="Tahoma" pitchFamily="34" charset="0"/>
              </a:rPr>
              <a:t>Constructing a Demand Curve</a:t>
            </a:r>
          </a:p>
        </p:txBody>
      </p:sp>
    </p:spTree>
    <p:extLst>
      <p:ext uri="{BB962C8B-B14F-4D97-AF65-F5344CB8AC3E}">
        <p14:creationId xmlns:p14="http://schemas.microsoft.com/office/powerpoint/2010/main" val="41659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3581400" y="1600200"/>
            <a:ext cx="0" cy="3733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429000" y="5181600"/>
            <a:ext cx="487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01000" y="5334001"/>
            <a:ext cx="1407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 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828800" y="1676401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 del pane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810000" y="1828800"/>
            <a:ext cx="3886200" cy="297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3581400" y="4648200"/>
            <a:ext cx="3886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079776" y="1412776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467600" y="4648200"/>
            <a:ext cx="0" cy="533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467600" y="41910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696200" y="1143000"/>
            <a:ext cx="2514600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	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0.90	100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1.00	80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1.10	50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7162800" y="52578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35814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3581400" y="4038600"/>
            <a:ext cx="3124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6705600" y="40386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6781800" y="36576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2819400" y="38862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2590800" y="38862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1.00</a:t>
            </a:r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6477000" y="5257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29717" name="Line 22"/>
          <p:cNvSpPr>
            <a:spLocks noChangeShapeType="1"/>
          </p:cNvSpPr>
          <p:nvPr/>
        </p:nvSpPr>
        <p:spPr bwMode="auto">
          <a:xfrm>
            <a:off x="3581400" y="3505200"/>
            <a:ext cx="24384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18" name="Line 23"/>
          <p:cNvSpPr>
            <a:spLocks noChangeShapeType="1"/>
          </p:cNvSpPr>
          <p:nvPr/>
        </p:nvSpPr>
        <p:spPr bwMode="auto">
          <a:xfrm>
            <a:off x="6024563" y="3500438"/>
            <a:ext cx="0" cy="1676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2590800" y="3276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1.10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5791200" y="5257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29721" name="Text Box 26"/>
          <p:cNvSpPr txBox="1">
            <a:spLocks noChangeArrowheads="1"/>
          </p:cNvSpPr>
          <p:nvPr/>
        </p:nvSpPr>
        <p:spPr bwMode="auto">
          <a:xfrm>
            <a:off x="6096000" y="3200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9722" name="Text Box 14"/>
          <p:cNvSpPr txBox="1">
            <a:spLocks noChangeArrowheads="1"/>
          </p:cNvSpPr>
          <p:nvPr/>
        </p:nvSpPr>
        <p:spPr bwMode="auto">
          <a:xfrm>
            <a:off x="2595563" y="4500563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0.90</a:t>
            </a:r>
          </a:p>
        </p:txBody>
      </p:sp>
      <p:sp>
        <p:nvSpPr>
          <p:cNvPr id="29723" name="Text Box 2"/>
          <p:cNvSpPr txBox="1">
            <a:spLocks noChangeArrowheads="1"/>
          </p:cNvSpPr>
          <p:nvPr/>
        </p:nvSpPr>
        <p:spPr bwMode="auto">
          <a:xfrm>
            <a:off x="2351088" y="260350"/>
            <a:ext cx="760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>
                <a:solidFill>
                  <a:schemeClr val="bg1"/>
                </a:solidFill>
                <a:latin typeface="Tahoma" pitchFamily="34" charset="0"/>
              </a:rPr>
              <a:t>Constructing a Demand Curve</a:t>
            </a:r>
          </a:p>
        </p:txBody>
      </p:sp>
    </p:spTree>
    <p:extLst>
      <p:ext uri="{BB962C8B-B14F-4D97-AF65-F5344CB8AC3E}">
        <p14:creationId xmlns:p14="http://schemas.microsoft.com/office/powerpoint/2010/main" val="118455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 accade alla domanda di pane se aumenta il reddito del consumatore</a:t>
            </a:r>
            <a:r>
              <a:rPr lang="it-IT" dirty="0" smtClean="0"/>
              <a:t>?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88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3"/>
          <p:cNvSpPr>
            <a:spLocks noChangeShapeType="1"/>
          </p:cNvSpPr>
          <p:nvPr/>
        </p:nvSpPr>
        <p:spPr bwMode="auto">
          <a:xfrm flipV="1">
            <a:off x="3581400" y="1600200"/>
            <a:ext cx="0" cy="3733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429000" y="5181600"/>
            <a:ext cx="4876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001000" y="5334001"/>
            <a:ext cx="14793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 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351584" y="1700809"/>
            <a:ext cx="114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 del pane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810000" y="1828800"/>
            <a:ext cx="3886200" cy="297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581400" y="4648200"/>
            <a:ext cx="3886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719736" y="1412776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467600" y="4648200"/>
            <a:ext cx="0" cy="533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717432" y="419100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23992" y="188640"/>
            <a:ext cx="251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002060"/>
                </a:solidFill>
              </a:rPr>
              <a:t>Prezzo</a:t>
            </a:r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err="1">
                <a:solidFill>
                  <a:srgbClr val="002060"/>
                </a:solidFill>
              </a:rPr>
              <a:t>Quantità</a:t>
            </a:r>
            <a:r>
              <a:rPr lang="en-GB" b="1" dirty="0">
                <a:solidFill>
                  <a:srgbClr val="002060"/>
                </a:solidFill>
              </a:rPr>
              <a:t> 	</a:t>
            </a:r>
            <a:r>
              <a:rPr lang="en-GB" b="1" dirty="0" err="1">
                <a:solidFill>
                  <a:srgbClr val="002060"/>
                </a:solidFill>
              </a:rPr>
              <a:t>domandata</a:t>
            </a:r>
            <a:endParaRPr lang="en-GB" b="1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0.90	100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1.00	80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1.10	50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1.25	30</a:t>
            </a:r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7162800" y="52578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35814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3581400" y="4038600"/>
            <a:ext cx="3124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>
            <a:off x="6705600" y="4038600"/>
            <a:ext cx="0" cy="1143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6031632" y="36576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2819400" y="38862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2590800" y="38862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1.00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6477000" y="52578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30741" name="Line 22"/>
          <p:cNvSpPr>
            <a:spLocks noChangeShapeType="1"/>
          </p:cNvSpPr>
          <p:nvPr/>
        </p:nvSpPr>
        <p:spPr bwMode="auto">
          <a:xfrm>
            <a:off x="3581400" y="3505200"/>
            <a:ext cx="24384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42" name="Line 23"/>
          <p:cNvSpPr>
            <a:spLocks noChangeShapeType="1"/>
          </p:cNvSpPr>
          <p:nvPr/>
        </p:nvSpPr>
        <p:spPr bwMode="auto">
          <a:xfrm>
            <a:off x="6019800" y="3505200"/>
            <a:ext cx="0" cy="16764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2590800" y="3276600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1.10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5791200" y="5257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50</a:t>
            </a:r>
          </a:p>
        </p:txBody>
      </p:sp>
      <p:sp>
        <p:nvSpPr>
          <p:cNvPr id="30745" name="Text Box 26"/>
          <p:cNvSpPr txBox="1">
            <a:spLocks noChangeArrowheads="1"/>
          </p:cNvSpPr>
          <p:nvPr/>
        </p:nvSpPr>
        <p:spPr bwMode="auto">
          <a:xfrm>
            <a:off x="5345832" y="3200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3581400" y="2971800"/>
            <a:ext cx="1650504" cy="25152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47" name="Line 28"/>
          <p:cNvSpPr>
            <a:spLocks noChangeShapeType="1"/>
          </p:cNvSpPr>
          <p:nvPr/>
        </p:nvSpPr>
        <p:spPr bwMode="auto">
          <a:xfrm>
            <a:off x="5231904" y="2924944"/>
            <a:ext cx="25896" cy="2256656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2590800" y="274320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1.25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5029200" y="52578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30</a:t>
            </a:r>
          </a:p>
        </p:txBody>
      </p:sp>
      <p:sp>
        <p:nvSpPr>
          <p:cNvPr id="30750" name="Text Box 31"/>
          <p:cNvSpPr txBox="1">
            <a:spLocks noChangeArrowheads="1"/>
          </p:cNvSpPr>
          <p:nvPr/>
        </p:nvSpPr>
        <p:spPr bwMode="auto">
          <a:xfrm>
            <a:off x="4583832" y="2667000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002060"/>
                </a:solidFill>
              </a:rPr>
              <a:t>D</a:t>
            </a:r>
          </a:p>
        </p:txBody>
      </p:sp>
      <p:sp>
        <p:nvSpPr>
          <p:cNvPr id="30751" name="Text Box 14"/>
          <p:cNvSpPr txBox="1">
            <a:spLocks noChangeArrowheads="1"/>
          </p:cNvSpPr>
          <p:nvPr/>
        </p:nvSpPr>
        <p:spPr bwMode="auto">
          <a:xfrm>
            <a:off x="2595563" y="4429125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002060"/>
                </a:solidFill>
              </a:rPr>
              <a:t>0.90</a:t>
            </a:r>
          </a:p>
        </p:txBody>
      </p:sp>
      <p:sp>
        <p:nvSpPr>
          <p:cNvPr id="30752" name="Text Box 2"/>
          <p:cNvSpPr txBox="1">
            <a:spLocks noChangeArrowheads="1"/>
          </p:cNvSpPr>
          <p:nvPr/>
        </p:nvSpPr>
        <p:spPr bwMode="auto">
          <a:xfrm>
            <a:off x="2351088" y="260350"/>
            <a:ext cx="760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dirty="0">
                <a:solidFill>
                  <a:schemeClr val="bg1"/>
                </a:solidFill>
                <a:latin typeface="Tahoma" pitchFamily="34" charset="0"/>
              </a:rPr>
              <a:t>Constructing a Demand Curve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8153400" y="188640"/>
            <a:ext cx="2514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solidFill>
                  <a:srgbClr val="FF0000"/>
                </a:solidFill>
              </a:rPr>
              <a:t>Prezzo</a:t>
            </a:r>
            <a:r>
              <a:rPr lang="en-GB" b="1" dirty="0">
                <a:solidFill>
                  <a:srgbClr val="FF0000"/>
                </a:solidFill>
              </a:rPr>
              <a:t>	</a:t>
            </a:r>
            <a:r>
              <a:rPr lang="en-GB" b="1" dirty="0" err="1">
                <a:solidFill>
                  <a:srgbClr val="FF0000"/>
                </a:solidFill>
              </a:rPr>
              <a:t>Quantità</a:t>
            </a:r>
            <a:r>
              <a:rPr lang="en-GB" b="1" dirty="0">
                <a:solidFill>
                  <a:srgbClr val="FF0000"/>
                </a:solidFill>
              </a:rPr>
              <a:t> 	</a:t>
            </a:r>
            <a:r>
              <a:rPr lang="en-GB" b="1" dirty="0" err="1">
                <a:solidFill>
                  <a:srgbClr val="FF0000"/>
                </a:solidFill>
              </a:rPr>
              <a:t>domandata</a:t>
            </a:r>
            <a:endParaRPr lang="en-GB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0.90	120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1.00	100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1.10	70</a:t>
            </a:r>
          </a:p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1.25	50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5231904" y="2996952"/>
            <a:ext cx="7920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4" name="Line 23"/>
          <p:cNvSpPr>
            <a:spLocks noChangeShapeType="1"/>
          </p:cNvSpPr>
          <p:nvPr/>
        </p:nvSpPr>
        <p:spPr bwMode="auto">
          <a:xfrm>
            <a:off x="6023992" y="2996952"/>
            <a:ext cx="0" cy="50405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>
            <a:off x="6672064" y="4005064"/>
            <a:ext cx="792088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7464152" y="4077072"/>
            <a:ext cx="0" cy="504056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4730080" y="1981200"/>
            <a:ext cx="3886200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4418856" y="1565176"/>
            <a:ext cx="525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rgbClr val="FF0000"/>
                </a:solidFill>
              </a:rPr>
              <a:t>D’</a:t>
            </a:r>
          </a:p>
        </p:txBody>
      </p:sp>
    </p:spTree>
    <p:extLst>
      <p:ext uri="{BB962C8B-B14F-4D97-AF65-F5344CB8AC3E}">
        <p14:creationId xmlns:p14="http://schemas.microsoft.com/office/powerpoint/2010/main" val="288966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L’economia di mercato</a:t>
            </a:r>
            <a:endParaRPr lang="en-GB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Aspetti introduttivi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52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 (segue)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Cosa accade alla domanda di pane se aumenta il reddito del consumatore</a:t>
            </a:r>
            <a:r>
              <a:rPr lang="it-IT" dirty="0" smtClean="0"/>
              <a:t>?</a:t>
            </a:r>
          </a:p>
          <a:p>
            <a:r>
              <a:rPr lang="it-IT" dirty="0" smtClean="0"/>
              <a:t>La traslazione a destra della curva di domanda avviene per ogni possibile livello di prezzo.</a:t>
            </a:r>
          </a:p>
          <a:p>
            <a:endParaRPr lang="it-IT" dirty="0"/>
          </a:p>
          <a:p>
            <a:r>
              <a:rPr lang="it-IT" dirty="0" smtClean="0"/>
              <a:t>NB1: lungo la curva di domanda la quantità domandata varia SOLO perché sta cambiando il prezzo del bene, le altre determinanti (gusto, reddito etc.) sono invarianti</a:t>
            </a:r>
          </a:p>
          <a:p>
            <a:r>
              <a:rPr lang="it-IT" dirty="0" smtClean="0"/>
              <a:t>NB2: se le altre determinanti della domanda, diverse dal prezzo del bene, mutano, allora avremo spostamenti della curva di domanda, non movimenti lungo la curva di domanda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649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curva di offerta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E’ inclinata positivamente:</a:t>
            </a:r>
          </a:p>
          <a:p>
            <a:pPr lvl="1"/>
            <a:r>
              <a:rPr lang="it-IT" dirty="0" smtClean="0"/>
              <a:t>All’aumentare del prezzo reale del bene i produttori del bene il cui prezzo è aumentato hanno incentivo ad aumentare la produzione (con aumento di costi nel breve periodo);</a:t>
            </a:r>
          </a:p>
          <a:p>
            <a:pPr lvl="1"/>
            <a:r>
              <a:rPr lang="it-IT" dirty="0" smtClean="0"/>
              <a:t>i produttori di altri beni, hanno incentivo ad attivare un processo di riconversione produttiva verso la produzione del bene in esame;</a:t>
            </a:r>
          </a:p>
          <a:p>
            <a:r>
              <a:rPr lang="it-IT" dirty="0" smtClean="0"/>
              <a:t>La curva di offerta deriva dai calcoli costi-benefici predisposti dal singolo produttori rispetto al bene; </a:t>
            </a:r>
          </a:p>
          <a:p>
            <a:r>
              <a:rPr lang="it-IT" dirty="0" smtClean="0"/>
              <a:t>In tale scelta i produttori tengono conto della tecnologia a loro disposizione; della struttura dei costi; dei prezzi relativi.</a:t>
            </a:r>
          </a:p>
          <a:p>
            <a:r>
              <a:rPr lang="it-IT" dirty="0" smtClean="0"/>
              <a:t>Indica:</a:t>
            </a:r>
          </a:p>
          <a:p>
            <a:pPr lvl="1"/>
            <a:r>
              <a:rPr lang="it-IT" dirty="0" smtClean="0"/>
              <a:t>la quantità offerta dai produttori per ogni livello di prezzo (orizzontale);</a:t>
            </a:r>
          </a:p>
          <a:p>
            <a:pPr lvl="1"/>
            <a:r>
              <a:rPr lang="it-IT" dirty="0" smtClean="0"/>
              <a:t>il prezzo minimo al quale sono disposti ad offrire il prodotto (verticale)</a:t>
            </a:r>
          </a:p>
        </p:txBody>
      </p:sp>
    </p:spTree>
    <p:extLst>
      <p:ext uri="{BB962C8B-B14F-4D97-AF65-F5344CB8AC3E}">
        <p14:creationId xmlns:p14="http://schemas.microsoft.com/office/powerpoint/2010/main" val="1215991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01F07_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04800"/>
            <a:ext cx="5562600" cy="5791200"/>
          </a:xfrm>
          <a:noFill/>
        </p:spPr>
      </p:pic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b="1" i="1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Copyright © 2011 - The McGraw-Hill Companies, srl          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1595438" y="4386264"/>
            <a:ext cx="1985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rgbClr val="990033"/>
                </a:solidFill>
                <a:latin typeface="Arial" charset="0"/>
              </a:rPr>
              <a:t>Figura 1.7 Determinazione del prezzo mediante il modello della domanda e dell’offerta</a:t>
            </a:r>
          </a:p>
        </p:txBody>
      </p:sp>
    </p:spTree>
    <p:extLst>
      <p:ext uri="{BB962C8B-B14F-4D97-AF65-F5344CB8AC3E}">
        <p14:creationId xmlns:p14="http://schemas.microsoft.com/office/powerpoint/2010/main" val="309617134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Equilibrio di mercato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punto di intersezione tra la curva di domanda e la curva di offerta:</a:t>
            </a:r>
          </a:p>
          <a:p>
            <a:pPr lvl="1"/>
            <a:r>
              <a:rPr lang="it-IT" dirty="0" smtClean="0"/>
              <a:t>si realizza l’equilibrio di mercato (domanda = offerta);</a:t>
            </a:r>
          </a:p>
          <a:p>
            <a:r>
              <a:rPr lang="it-IT" dirty="0" smtClean="0"/>
              <a:t>Si individua il prezzo reale di equilibrio per la quantità trattata.</a:t>
            </a:r>
          </a:p>
          <a:p>
            <a:r>
              <a:rPr lang="it-IT" dirty="0" smtClean="0"/>
              <a:t>In equilibrio i consumatori e i venditori sono entrambi soddisfatti;</a:t>
            </a:r>
          </a:p>
          <a:p>
            <a:r>
              <a:rPr lang="it-IT" dirty="0" smtClean="0"/>
              <a:t>è impossibile migliorare la situazione di qualcuno senza contemporaneamente peggiorare quella di qualcun altro (efficienza </a:t>
            </a:r>
            <a:r>
              <a:rPr lang="it-IT" dirty="0" err="1" smtClean="0"/>
              <a:t>paretiana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499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01F07_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04800"/>
            <a:ext cx="5562600" cy="5791200"/>
          </a:xfrm>
          <a:noFill/>
        </p:spPr>
      </p:pic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b="1" i="1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Copyright © 2011 - The McGraw-Hill Companies, srl          </a:t>
            </a: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1595438" y="4386264"/>
            <a:ext cx="1985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rgbClr val="990033"/>
                </a:solidFill>
                <a:latin typeface="Arial" charset="0"/>
              </a:rPr>
              <a:t>Figura 1.7 Determinazione del prezzo mediante il modello della domanda e dell’offerta</a:t>
            </a:r>
          </a:p>
        </p:txBody>
      </p:sp>
    </p:spTree>
    <p:extLst>
      <p:ext uri="{BB962C8B-B14F-4D97-AF65-F5344CB8AC3E}">
        <p14:creationId xmlns:p14="http://schemas.microsoft.com/office/powerpoint/2010/main" val="427006631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 descr="01F07_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04800"/>
            <a:ext cx="5562600" cy="5791200"/>
          </a:xfrm>
          <a:noFill/>
        </p:spPr>
      </p:pic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b="1" i="1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Copyright © 2011 - The McGraw-Hill Companies, srl          </a:t>
            </a:r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1595438" y="4386264"/>
            <a:ext cx="1985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rgbClr val="990033"/>
                </a:solidFill>
                <a:latin typeface="Arial" charset="0"/>
              </a:rPr>
              <a:t>Figura 1.7 Determinazione del prezzo mediante il modello della domanda e dell’offerta</a:t>
            </a:r>
          </a:p>
        </p:txBody>
      </p:sp>
    </p:spTree>
    <p:extLst>
      <p:ext uri="{BB962C8B-B14F-4D97-AF65-F5344CB8AC3E}">
        <p14:creationId xmlns:p14="http://schemas.microsoft.com/office/powerpoint/2010/main" val="297499063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01F07_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04800"/>
            <a:ext cx="5562600" cy="5791200"/>
          </a:xfrm>
          <a:noFill/>
        </p:spPr>
      </p:pic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b="1" i="1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Copyright © 2011 - The McGraw-Hill Companies, srl          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595438" y="4386264"/>
            <a:ext cx="1985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rgbClr val="990033"/>
                </a:solidFill>
                <a:latin typeface="Arial" charset="0"/>
              </a:rPr>
              <a:t>Figura 1.7 Determinazione del prezzo mediante il modello della domanda e dell’offerta</a:t>
            </a:r>
          </a:p>
        </p:txBody>
      </p:sp>
    </p:spTree>
    <p:extLst>
      <p:ext uri="{BB962C8B-B14F-4D97-AF65-F5344CB8AC3E}">
        <p14:creationId xmlns:p14="http://schemas.microsoft.com/office/powerpoint/2010/main" val="3711257459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Squilibri di mercato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il prezzo differisce rispetto a quello di equilibrio si determina uno squilibrio tra domanda e offerta</a:t>
            </a:r>
          </a:p>
          <a:p>
            <a:r>
              <a:rPr lang="it-IT" dirty="0" smtClean="0"/>
              <a:t>Se il prezzo è superiore rispetto a quello di equilibrio si crea un eccesso di offerta (surplus di offerta)</a:t>
            </a:r>
          </a:p>
          <a:p>
            <a:r>
              <a:rPr lang="it-IT" dirty="0" smtClean="0"/>
              <a:t>Se il prezzo è inferiore rispetto a quello di equilibrio si crea un eccesso di domanda (carenza del bene)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606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01F07_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263" y="304800"/>
            <a:ext cx="5562600" cy="5791200"/>
          </a:xfrm>
          <a:noFill/>
        </p:spPr>
      </p:pic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it-IT" b="1" i="1"/>
              <a:t>Microeconomia 4/ed</a:t>
            </a:r>
          </a:p>
          <a:p>
            <a:r>
              <a:rPr lang="it-IT" altLang="it-IT"/>
              <a:t>M. L. Katz, H. S. Rosen, W. Morgan, C. A. Bollino </a:t>
            </a:r>
            <a:endParaRPr lang="it-IT" altLang="en-US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Copyright © 2011 - The McGraw-Hill Companies, srl          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595438" y="4386264"/>
            <a:ext cx="19859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>
                <a:solidFill>
                  <a:srgbClr val="990033"/>
                </a:solidFill>
                <a:latin typeface="Arial" charset="0"/>
              </a:rPr>
              <a:t>Figura 1.7 Determinazione del prezzo mediante il modello della domanda e dell’offerta</a:t>
            </a:r>
          </a:p>
        </p:txBody>
      </p:sp>
    </p:spTree>
    <p:extLst>
      <p:ext uri="{BB962C8B-B14F-4D97-AF65-F5344CB8AC3E}">
        <p14:creationId xmlns:p14="http://schemas.microsoft.com/office/powerpoint/2010/main" val="250477309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Squilibrio di mercato</a:t>
            </a:r>
            <a:endParaRPr lang="it-IT" dirty="0"/>
          </a:p>
        </p:txBody>
      </p:sp>
      <p:pic>
        <p:nvPicPr>
          <p:cNvPr id="2050" name="Picture 2" descr="C:\Documents and Settings\Administrator\Documenti\Dropbox\MICROBLENDED (1)\CAP 1\N1F0DI09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947" y="1737360"/>
            <a:ext cx="4722840" cy="467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29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L’economia di mercato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Studieremo il comportamento di individui e soggetti economici nel mercato</a:t>
            </a:r>
          </a:p>
          <a:p>
            <a:r>
              <a:rPr lang="it-IT" dirty="0" smtClean="0"/>
              <a:t>Il mercato è il “luogo” dove avviene lo scambio di beni e servizi, ovvero dove si determinano prezzi e quantità scambiate</a:t>
            </a:r>
          </a:p>
          <a:p>
            <a:r>
              <a:rPr lang="it-IT" dirty="0" smtClean="0"/>
              <a:t>In un’economia di mercato è il prezzo che determina quanto è richiesto (domanda) e quanto è fornito (offerta)</a:t>
            </a:r>
          </a:p>
        </p:txBody>
      </p:sp>
    </p:spTree>
    <p:extLst>
      <p:ext uri="{BB962C8B-B14F-4D97-AF65-F5344CB8AC3E}">
        <p14:creationId xmlns:p14="http://schemas.microsoft.com/office/powerpoint/2010/main" val="340410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L’aggiustamento all’equilibrio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L'interazione tra i soggetti economici, nel contesto del libero mercato, conduce verso l'equilibrio. </a:t>
            </a:r>
          </a:p>
          <a:p>
            <a:r>
              <a:rPr lang="it-IT" dirty="0" smtClean="0"/>
              <a:t>Se surplus su un mercato:</a:t>
            </a:r>
          </a:p>
          <a:p>
            <a:pPr lvl="1"/>
            <a:r>
              <a:rPr lang="it-IT" dirty="0" smtClean="0"/>
              <a:t>consumatori domandano "poco" bene;</a:t>
            </a:r>
          </a:p>
          <a:p>
            <a:pPr lvl="1"/>
            <a:r>
              <a:rPr lang="it-IT" dirty="0" smtClean="0"/>
              <a:t>Produttori hanno incentivo a ridurre prezzo, per cercare di rendere più appetibile il bene prodotto;  </a:t>
            </a:r>
          </a:p>
          <a:p>
            <a:r>
              <a:rPr lang="it-IT" dirty="0" smtClean="0"/>
              <a:t>Se c'e carenza sul mercato?</a:t>
            </a:r>
          </a:p>
          <a:p>
            <a:r>
              <a:rPr lang="it-IT" dirty="0" smtClean="0"/>
              <a:t>Elemento chiave del meccanismo di interazione è la sua spontaneità. </a:t>
            </a:r>
          </a:p>
          <a:p>
            <a:r>
              <a:rPr lang="it-IT" dirty="0" smtClean="0"/>
              <a:t>Nonostante le scelte di produzione e consumo siano incredibilmente complesse, l'interazione tra i soggetti conduce all'equilibrio.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462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Esercizio: cosa accade se nel mercato del pane aumenta il prezzo della farina?</a:t>
            </a:r>
            <a:endParaRPr lang="it-IT" dirty="0"/>
          </a:p>
        </p:txBody>
      </p:sp>
      <p:pic>
        <p:nvPicPr>
          <p:cNvPr id="1026" name="Picture 2" descr="C:\Documents and Settings\Administrator\Documenti\Dropbox\MICROBLENDED (1)\CAP 1\N1F0DI08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7" y="1817440"/>
            <a:ext cx="6817287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353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dei prezzi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-6350">
              <a:buNone/>
            </a:pPr>
            <a:r>
              <a:rPr lang="it-IT" dirty="0" smtClean="0"/>
              <a:t>Nelle economie di mercato i prezzi garantiscono:</a:t>
            </a:r>
          </a:p>
          <a:p>
            <a:pPr marL="596900" indent="-514350">
              <a:buFont typeface="+mj-lt"/>
              <a:buAutoNum type="arabicPeriod"/>
            </a:pPr>
            <a:r>
              <a:rPr lang="it-IT" dirty="0" smtClean="0"/>
              <a:t>La trasmissione delle informazioni (a produttori e consumatori)</a:t>
            </a:r>
          </a:p>
          <a:p>
            <a:pPr marL="596900" indent="-514350">
              <a:buFont typeface="+mj-lt"/>
              <a:buAutoNum type="arabicPeriod"/>
            </a:pPr>
            <a:r>
              <a:rPr lang="it-IT" dirty="0" smtClean="0"/>
              <a:t>L’allocazione di risorse scarse tra individui (in base alla disponibilità a pagare)</a:t>
            </a:r>
          </a:p>
          <a:p>
            <a:pPr marL="596900" indent="-514350">
              <a:buFont typeface="+mj-lt"/>
              <a:buAutoNum type="arabicPeriod"/>
            </a:pPr>
            <a:r>
              <a:rPr lang="it-IT" dirty="0" smtClean="0"/>
              <a:t>La distribuzione dei redditi</a:t>
            </a:r>
          </a:p>
          <a:p>
            <a:pPr marL="596900" indent="-514350">
              <a:buFont typeface="+mj-lt"/>
              <a:buAutoNum type="arabicPeriod"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0133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In un mercato concorrenziale la domanda e l’offerta sono:</a:t>
            </a:r>
          </a:p>
          <a:p>
            <a:pPr marL="0" indent="0">
              <a:buNone/>
            </a:pPr>
            <a:r>
              <a:rPr lang="it-IT" dirty="0" smtClean="0"/>
              <a:t>      Q</a:t>
            </a:r>
            <a:r>
              <a:rPr lang="it-IT" baseline="30000" dirty="0" smtClean="0"/>
              <a:t>D </a:t>
            </a:r>
            <a:r>
              <a:rPr lang="it-IT" dirty="0" smtClean="0"/>
              <a:t>= 75-2P+5I 		Q</a:t>
            </a:r>
            <a:r>
              <a:rPr lang="it-IT" baseline="30000" dirty="0" smtClean="0"/>
              <a:t>S</a:t>
            </a:r>
            <a:r>
              <a:rPr lang="it-IT" dirty="0" smtClean="0"/>
              <a:t> =4P</a:t>
            </a:r>
          </a:p>
          <a:p>
            <a:pPr marL="0" indent="0">
              <a:buNone/>
            </a:pPr>
            <a:r>
              <a:rPr lang="it-IT" dirty="0" smtClean="0"/>
              <a:t>dove I è il reddito e P è il prezzo.</a:t>
            </a:r>
          </a:p>
          <a:p>
            <a:pPr marL="0" indent="0">
              <a:buNone/>
            </a:pPr>
            <a:r>
              <a:rPr lang="it-IT" dirty="0" smtClean="0"/>
              <a:t>Se I=3, si determini prezzo e quantità di equilibrio. </a:t>
            </a:r>
          </a:p>
          <a:p>
            <a:pPr marL="0" indent="0">
              <a:buNone/>
            </a:pPr>
            <a:r>
              <a:rPr lang="it-IT" dirty="0" smtClean="0"/>
              <a:t>Se il prezzo è inferiore al livello di equilibrio, e in particolare uguale a 8, quale sarà la quantità scambiata? Cosa accadrà nel mercato?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5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L’uso dei modelli in economia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modello è una rappresentazione semplificata della realtà</a:t>
            </a:r>
          </a:p>
          <a:p>
            <a:r>
              <a:rPr lang="it-IT" dirty="0" smtClean="0"/>
              <a:t>Il modello economico deve avere le seguenti caratteristiche:</a:t>
            </a:r>
          </a:p>
          <a:p>
            <a:pPr lvl="1"/>
            <a:r>
              <a:rPr lang="it-IT" dirty="0" smtClean="0"/>
              <a:t>Semplice</a:t>
            </a:r>
          </a:p>
          <a:p>
            <a:pPr lvl="1"/>
            <a:r>
              <a:rPr lang="it-IT" dirty="0" smtClean="0"/>
              <a:t>Generalizzabile</a:t>
            </a:r>
          </a:p>
          <a:p>
            <a:pPr lvl="1"/>
            <a:r>
              <a:rPr lang="it-IT" dirty="0" smtClean="0"/>
              <a:t>Robusto</a:t>
            </a:r>
          </a:p>
          <a:p>
            <a:r>
              <a:rPr lang="it-IT" dirty="0" smtClean="0"/>
              <a:t>Nel caso delle scienze sociali:</a:t>
            </a:r>
          </a:p>
          <a:p>
            <a:pPr lvl="1"/>
            <a:r>
              <a:rPr lang="it-IT" dirty="0" smtClean="0"/>
              <a:t> i comportanti degli individui giocano un ruolo fondamentale</a:t>
            </a:r>
          </a:p>
          <a:p>
            <a:pPr lvl="1"/>
            <a:r>
              <a:rPr lang="it-IT" dirty="0" smtClean="0"/>
              <a:t>pertanto non vi è </a:t>
            </a:r>
            <a:r>
              <a:rPr lang="it-IT" dirty="0" err="1" smtClean="0"/>
              <a:t>replicabilità</a:t>
            </a:r>
            <a:r>
              <a:rPr lang="it-IT" dirty="0" smtClean="0"/>
              <a:t> in laboratorio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concetti chiave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-6350">
              <a:buNone/>
            </a:pPr>
            <a:r>
              <a:rPr lang="it-IT" dirty="0" smtClean="0"/>
              <a:t>Nel modellare scelte di consumatori e imprese useremo spesso due concetti:</a:t>
            </a:r>
          </a:p>
          <a:p>
            <a:pPr marL="358775" lvl="1" indent="-179388"/>
            <a:r>
              <a:rPr lang="it-IT" dirty="0" smtClean="0"/>
              <a:t>Benefici/Costi marginali: esprimono il beneficio o costo aggiuntivo di una determinata azione (per es. acquistare 1 kg di pane in più; assumere un lavoratore aggiuntivo)</a:t>
            </a:r>
          </a:p>
          <a:p>
            <a:pPr marL="358775" lvl="1" indent="-179388"/>
            <a:r>
              <a:rPr lang="it-IT" dirty="0" smtClean="0"/>
              <a:t>Costo opportunità: in un contesto di risorse scarse, ogni scelta è spesso una “rinuncia” ad una scelta alternativa (es. se studio rinuncio a lavorare; se lavoro rinuncio alla cura della casa)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040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Una rappresentazione semplificata del sistema economico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649" y="1700809"/>
            <a:ext cx="5616277" cy="498377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47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(1)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Un mercato è costituito dall’insieme dei compratori (domanda) e dei venditori (offerta) di un bene o servizio; non necessario incontro fisico; mercati virtuali (es. borse commerciali, </a:t>
            </a:r>
            <a:r>
              <a:rPr lang="it-IT" dirty="0" err="1" smtClean="0"/>
              <a:t>ecommerce</a:t>
            </a:r>
            <a:r>
              <a:rPr lang="it-IT" dirty="0" smtClean="0"/>
              <a:t>);</a:t>
            </a:r>
          </a:p>
          <a:p>
            <a:r>
              <a:rPr lang="it-IT" dirty="0" smtClean="0"/>
              <a:t>Sul mercato di determinano prezzi e quantità scambiate</a:t>
            </a:r>
          </a:p>
          <a:p>
            <a:r>
              <a:rPr lang="it-IT" dirty="0" smtClean="0"/>
              <a:t>Prezzi di mercato: </a:t>
            </a:r>
          </a:p>
          <a:p>
            <a:pPr lvl="1"/>
            <a:r>
              <a:rPr lang="it-IT" dirty="0" smtClean="0"/>
              <a:t>Prezzo reale: prezzo di un dato bene in relazione al prezzo degli altri </a:t>
            </a:r>
            <a:r>
              <a:rPr lang="it-IT" dirty="0" smtClean="0"/>
              <a:t>beni:</a:t>
            </a:r>
          </a:p>
          <a:p>
            <a:pPr lvl="2"/>
            <a:r>
              <a:rPr lang="it-IT" dirty="0" smtClean="0"/>
              <a:t>In presenza di 2 soli beni (es. pane e mele) il prezzo reale non è altro che il prezzo relativo</a:t>
            </a:r>
          </a:p>
          <a:p>
            <a:pPr lvl="2"/>
            <a:r>
              <a:rPr lang="it-IT" dirty="0" smtClean="0"/>
              <a:t>In un economia di mercato, con una molteplicità di beni/servizi, il prezzo reale di un bene è quello espresso in rapporto all’indice generale dei prezzi</a:t>
            </a:r>
            <a:endParaRPr lang="it-IT" dirty="0" smtClean="0"/>
          </a:p>
          <a:p>
            <a:pPr lvl="1"/>
            <a:r>
              <a:rPr lang="it-IT" dirty="0" smtClean="0"/>
              <a:t>Prezzo nominale: prezzo esposto del bene.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47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mercato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Gli strumenti fondamentali per lo studio di un mercato sono:</a:t>
            </a:r>
          </a:p>
          <a:p>
            <a:pPr lvl="1"/>
            <a:r>
              <a:rPr lang="it-IT" dirty="0" smtClean="0"/>
              <a:t> la curva di domanda, in funzione del prezzo reale del bene;</a:t>
            </a:r>
          </a:p>
          <a:p>
            <a:pPr lvl="1"/>
            <a:r>
              <a:rPr lang="it-IT" dirty="0" smtClean="0"/>
              <a:t>la curva di offerta, in funzione del prezzo reale del bene.</a:t>
            </a:r>
          </a:p>
          <a:p>
            <a:r>
              <a:rPr lang="it-IT" dirty="0" smtClean="0"/>
              <a:t>Indicare il prezzo nominale non fornisce grandi informazioni:</a:t>
            </a:r>
          </a:p>
          <a:p>
            <a:pPr lvl="1"/>
            <a:r>
              <a:rPr lang="it-IT" dirty="0" err="1" smtClean="0"/>
              <a:t>Es</a:t>
            </a:r>
            <a:r>
              <a:rPr lang="it-IT" dirty="0" smtClean="0"/>
              <a:t>: prezzo nominale aragoste euro 40, l’una....</a:t>
            </a:r>
          </a:p>
          <a:p>
            <a:pPr lvl="1"/>
            <a:r>
              <a:rPr lang="it-IT" dirty="0" smtClean="0"/>
              <a:t>Nel 1900, prezzo proibitivo per buona parte della popolazione;</a:t>
            </a:r>
          </a:p>
          <a:p>
            <a:pPr lvl="1"/>
            <a:r>
              <a:rPr lang="it-IT" dirty="0" smtClean="0"/>
              <a:t>Oggi: prezzo più accessibile, tenuto conto dei prezzi di mercato.</a:t>
            </a:r>
          </a:p>
        </p:txBody>
      </p:sp>
    </p:spTree>
    <p:extLst>
      <p:ext uri="{BB962C8B-B14F-4D97-AF65-F5344CB8AC3E}">
        <p14:creationId xmlns:p14="http://schemas.microsoft.com/office/powerpoint/2010/main" val="339210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determinanti della domanda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Tra gli altri, ecco alcuni fattori che determinano l’andamento della domanda di un bene:</a:t>
            </a:r>
          </a:p>
          <a:p>
            <a:r>
              <a:rPr lang="it-IT" dirty="0" smtClean="0"/>
              <a:t>prezzo del bene</a:t>
            </a:r>
          </a:p>
          <a:p>
            <a:r>
              <a:rPr lang="it-IT" dirty="0" smtClean="0"/>
              <a:t>reddito del consumatore </a:t>
            </a:r>
          </a:p>
          <a:p>
            <a:r>
              <a:rPr lang="it-IT" dirty="0" smtClean="0"/>
              <a:t>gusti dei consumatori</a:t>
            </a:r>
          </a:p>
          <a:p>
            <a:r>
              <a:rPr lang="it-IT" dirty="0" smtClean="0"/>
              <a:t>prezzi dei beni sostituti e complementari</a:t>
            </a:r>
          </a:p>
          <a:p>
            <a:r>
              <a:rPr lang="it-IT" dirty="0" smtClean="0"/>
              <a:t>aspettative sui prezzi e sul reddito</a:t>
            </a:r>
          </a:p>
          <a:p>
            <a:r>
              <a:rPr lang="it-IT" dirty="0" smtClean="0"/>
              <a:t>fattori demografici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9906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ELAPSEDTIME" val="189,0"/>
</p:tagLst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</TotalTime>
  <Words>1674</Words>
  <Application>Microsoft Office PowerPoint</Application>
  <PresentationFormat>Widescreen</PresentationFormat>
  <Paragraphs>240</Paragraphs>
  <Slides>33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Retrospettivo</vt:lpstr>
      <vt:lpstr>Microeconomia</vt:lpstr>
      <vt:lpstr>L’economia di mercato</vt:lpstr>
      <vt:lpstr>L’economia di mercato</vt:lpstr>
      <vt:lpstr>L’uso dei modelli in economia</vt:lpstr>
      <vt:lpstr>Due concetti chiave</vt:lpstr>
      <vt:lpstr>Una rappresentazione semplificata del sistema economico</vt:lpstr>
      <vt:lpstr>Il mercato (1)</vt:lpstr>
      <vt:lpstr>Il mercato (2)</vt:lpstr>
      <vt:lpstr>Le determinanti della domanda</vt:lpstr>
      <vt:lpstr>Legge della domanda</vt:lpstr>
      <vt:lpstr>La curva di domanda</vt:lpstr>
      <vt:lpstr>FUNZIONE LINEARE: rappresentazione grafica</vt:lpstr>
      <vt:lpstr>La funzione lineare e domanda di mercato</vt:lpstr>
      <vt:lpstr>Un esempio di utilizzo delle funzioni lineari: l’equilibrio di mercato</vt:lpstr>
      <vt:lpstr>Presentazione standard di PowerPoint</vt:lpstr>
      <vt:lpstr>Presentazione standard di PowerPoint</vt:lpstr>
      <vt:lpstr>Presentazione standard di PowerPoint</vt:lpstr>
      <vt:lpstr>Esercizio </vt:lpstr>
      <vt:lpstr>Presentazione standard di PowerPoint</vt:lpstr>
      <vt:lpstr>Esercizio (segue) </vt:lpstr>
      <vt:lpstr>La curva di offerta</vt:lpstr>
      <vt:lpstr>Presentazione standard di PowerPoint</vt:lpstr>
      <vt:lpstr>Equilibrio di mercato</vt:lpstr>
      <vt:lpstr>Presentazione standard di PowerPoint</vt:lpstr>
      <vt:lpstr>Presentazione standard di PowerPoint</vt:lpstr>
      <vt:lpstr>Presentazione standard di PowerPoint</vt:lpstr>
      <vt:lpstr>Squilibri di mercato</vt:lpstr>
      <vt:lpstr>Presentazione standard di PowerPoint</vt:lpstr>
      <vt:lpstr>Squilibrio di mercato</vt:lpstr>
      <vt:lpstr>L’aggiustamento all’equilibrio</vt:lpstr>
      <vt:lpstr>Esercizio: cosa accade se nel mercato del pane aumenta il prezzo della farina?</vt:lpstr>
      <vt:lpstr>Il ruolo dei prezzi</vt:lpstr>
      <vt:lpstr>esercizio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Microeconomia</dc:title>
  <dc:creator>marzano</dc:creator>
  <cp:lastModifiedBy>marzano</cp:lastModifiedBy>
  <cp:revision>25</cp:revision>
  <dcterms:created xsi:type="dcterms:W3CDTF">2019-03-12T20:40:41Z</dcterms:created>
  <dcterms:modified xsi:type="dcterms:W3CDTF">2023-03-01T21:25:07Z</dcterms:modified>
</cp:coreProperties>
</file>