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2" r:id="rId2"/>
  </p:sldMasterIdLst>
  <p:notesMasterIdLst>
    <p:notesMasterId r:id="rId11"/>
  </p:notesMasterIdLst>
  <p:handoutMasterIdLst>
    <p:handoutMasterId r:id="rId12"/>
  </p:handoutMasterIdLst>
  <p:sldIdLst>
    <p:sldId id="309" r:id="rId3"/>
    <p:sldId id="326" r:id="rId4"/>
    <p:sldId id="327" r:id="rId5"/>
    <p:sldId id="328" r:id="rId6"/>
    <p:sldId id="332" r:id="rId7"/>
    <p:sldId id="329" r:id="rId8"/>
    <p:sldId id="330" r:id="rId9"/>
    <p:sldId id="331" r:id="rId10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66"/>
    <a:srgbClr val="CCFFFF"/>
    <a:srgbClr val="FFFF99"/>
    <a:srgbClr val="CCCCFF"/>
    <a:srgbClr val="CCFF99"/>
    <a:srgbClr val="FF99CC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1008" autoAdjust="0"/>
    <p:restoredTop sz="94607" autoAdjust="0"/>
  </p:normalViewPr>
  <p:slideViewPr>
    <p:cSldViewPr>
      <p:cViewPr varScale="1">
        <p:scale>
          <a:sx n="72" d="100"/>
          <a:sy n="72" d="100"/>
        </p:scale>
        <p:origin x="-936" y="-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979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392"/>
            <a:ext cx="3077321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979" y="9722392"/>
            <a:ext cx="3077321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fld id="{0AD39D65-58BA-44A8-BB7B-4B279FB16871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290" y="0"/>
            <a:ext cx="3077320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761" y="4862014"/>
            <a:ext cx="5679778" cy="4606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755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290" y="9720755"/>
            <a:ext cx="3077320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fld id="{DD92A005-819F-4431-8C71-44D47EE4D4B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F837E28A-8FCC-4CB6-90CC-F092BC1396E1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2F0F3-D0AB-48D3-B17A-C3500476D82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65907-426B-465D-83E0-2E8A2C62CEB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659563" y="6500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03575" y="65008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524000" y="65722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7955421B-50F4-4689-B7A5-5047AAE33BC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75298-D02D-4C3A-A7D7-5B2C2BB2BEF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54CEE-E17C-4B16-849E-BD5400B7AFC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AE921-302E-4508-AEFE-60B9E0BEA3B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C81D4-7567-4017-8365-7CAB606AF41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70AAC-A8A3-40D2-96B2-AD2C1795EBD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379A0-C88F-49F9-BC58-DB1BAFFB082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5E01A-1B36-4CD2-B639-EFC62883F04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AD2E9-E48F-4F10-A214-827ED4077CE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E099D-16AD-4D5A-BD39-141853800D8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A5127-C6E9-4F53-BCC8-CDBDFA7391F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913B6-5C0C-4912-ACA0-861458D593C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79F70-E138-462E-9EA7-A811E388AE4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4F204-4EF0-440F-891D-3A12BA7128C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E76D3-B8AE-48D9-8C6A-3DC6CAF598E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08DB1-13B6-4EDC-8017-F73A3BA8FBE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0CE68-D5AA-4551-A09F-8893DDA9E25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547E2-88DD-43BE-B25E-5D21FE3D5D9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9BB47-CC59-4051-B81C-0DDE8F2CC91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DE707-D446-4069-B33E-D19930E0CBB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00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3575" y="65008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572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A4A7896-D700-497F-9E7F-F0783ADA976E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 userDrawn="1"/>
        </p:nvSpPr>
        <p:spPr bwMode="auto">
          <a:xfrm flipV="1">
            <a:off x="827088" y="-26988"/>
            <a:ext cx="0" cy="107950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7" name="Oval 9"/>
          <p:cNvSpPr>
            <a:spLocks noChangeArrowheads="1"/>
          </p:cNvSpPr>
          <p:nvPr userDrawn="1"/>
        </p:nvSpPr>
        <p:spPr bwMode="auto">
          <a:xfrm>
            <a:off x="179388" y="47625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68313" y="4762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32385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CF7536D-A244-4CED-B97B-86763BE094CD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050" y="1371600"/>
            <a:ext cx="7019925" cy="1752600"/>
          </a:xfrm>
        </p:spPr>
        <p:txBody>
          <a:bodyPr/>
          <a:lstStyle/>
          <a:p>
            <a:pPr algn="ctr"/>
            <a:r>
              <a:rPr lang="it-IT" sz="4400"/>
              <a:t>Costi e Perdite Future Presunte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292600"/>
            <a:ext cx="6477000" cy="1422400"/>
          </a:xfrm>
        </p:spPr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0DDA0-0161-4A83-BA49-0EC92772FE44}" type="slidenum">
              <a:rPr lang="it-IT"/>
              <a:pPr/>
              <a:t>2</a:t>
            </a:fld>
            <a:endParaRPr lang="it-IT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8137525" cy="1006475"/>
          </a:xfrm>
        </p:spPr>
        <p:txBody>
          <a:bodyPr/>
          <a:lstStyle/>
          <a:p>
            <a:pPr algn="ctr"/>
            <a:r>
              <a:rPr lang="it-IT" sz="4000" smtClean="0">
                <a:solidFill>
                  <a:srgbClr val="FF0000"/>
                </a:solidFill>
              </a:rPr>
              <a:t>Lezione XVII</a:t>
            </a:r>
            <a:r>
              <a:rPr lang="it-IT" sz="4000" dirty="0" smtClean="0">
                <a:solidFill>
                  <a:srgbClr val="FF0000"/>
                </a:solidFill>
              </a:rPr>
              <a:t>: </a:t>
            </a:r>
            <a:r>
              <a:rPr lang="it-IT" sz="4000" dirty="0">
                <a:solidFill>
                  <a:srgbClr val="FF0000"/>
                </a:solidFill>
              </a:rPr>
              <a:t>obiettivi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989138"/>
            <a:ext cx="7010400" cy="36703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 Costi Futuri Presunti</a:t>
            </a:r>
          </a:p>
          <a:p>
            <a:r>
              <a:rPr lang="it-IT"/>
              <a:t> Perdite Future Presunte</a:t>
            </a:r>
          </a:p>
          <a:p>
            <a:pPr>
              <a:buFont typeface="Wingdings" pitchFamily="2" charset="2"/>
              <a:buNone/>
            </a:pP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727F-DAF4-4BAE-95E5-2F82582F106A}" type="slidenum">
              <a:rPr lang="it-IT"/>
              <a:pPr/>
              <a:t>3</a:t>
            </a:fld>
            <a:endParaRPr lang="it-IT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90500"/>
            <a:ext cx="8137525" cy="1527175"/>
          </a:xfrm>
        </p:spPr>
        <p:txBody>
          <a:bodyPr/>
          <a:lstStyle/>
          <a:p>
            <a:pPr algn="ctr"/>
            <a:r>
              <a:rPr lang="it-IT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b="1">
                <a:solidFill>
                  <a:schemeClr val="accent2"/>
                </a:solidFill>
              </a:rPr>
              <a:t> DI COMPETENZA</a:t>
            </a:r>
            <a:r>
              <a:rPr lang="it-IT">
                <a:solidFill>
                  <a:schemeClr val="accent2"/>
                </a:solidFill>
              </a:rPr>
              <a:t/>
            </a:r>
            <a:br>
              <a:rPr lang="it-IT">
                <a:solidFill>
                  <a:schemeClr val="accent2"/>
                </a:solidFill>
              </a:rPr>
            </a:br>
            <a:endParaRPr lang="it-IT">
              <a:solidFill>
                <a:schemeClr val="accent2"/>
              </a:solidFill>
            </a:endParaRPr>
          </a:p>
        </p:txBody>
      </p:sp>
      <p:sp>
        <p:nvSpPr>
          <p:cNvPr id="161805" name="Rectangle 13"/>
          <p:cNvSpPr>
            <a:spLocks noChangeArrowheads="1"/>
          </p:cNvSpPr>
          <p:nvPr/>
        </p:nvSpPr>
        <p:spPr bwMode="auto">
          <a:xfrm>
            <a:off x="1403350" y="4240213"/>
            <a:ext cx="5256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2800"/>
          </a:p>
        </p:txBody>
      </p:sp>
      <p:sp>
        <p:nvSpPr>
          <p:cNvPr id="161833" name="AutoShape 41"/>
          <p:cNvSpPr>
            <a:spLocks noChangeArrowheads="1"/>
          </p:cNvSpPr>
          <p:nvPr/>
        </p:nvSpPr>
        <p:spPr bwMode="auto">
          <a:xfrm>
            <a:off x="838200" y="1752600"/>
            <a:ext cx="5029200" cy="16764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 b="1">
                <a:latin typeface="Times New Roman" pitchFamily="18" charset="0"/>
              </a:rPr>
              <a:t>Calcolo di </a:t>
            </a:r>
            <a:r>
              <a:rPr lang="it-IT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passività</a:t>
            </a:r>
            <a:r>
              <a:rPr lang="it-IT" sz="2800" b="1">
                <a:latin typeface="Times New Roman" pitchFamily="18" charset="0"/>
              </a:rPr>
              <a:t> o </a:t>
            </a:r>
          </a:p>
          <a:p>
            <a:pPr algn="ctr"/>
            <a:r>
              <a:rPr lang="it-IT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costi futuri presunti</a:t>
            </a:r>
            <a:r>
              <a:rPr lang="it-IT" sz="2800" b="1">
                <a:latin typeface="Times New Roman" pitchFamily="18" charset="0"/>
              </a:rPr>
              <a:t>, </a:t>
            </a:r>
          </a:p>
          <a:p>
            <a:pPr algn="ctr"/>
            <a:r>
              <a:rPr lang="it-IT" sz="2800" b="1">
                <a:latin typeface="Times New Roman" pitchFamily="18" charset="0"/>
              </a:rPr>
              <a:t>di competenza del periodo</a:t>
            </a:r>
          </a:p>
        </p:txBody>
      </p:sp>
      <p:sp>
        <p:nvSpPr>
          <p:cNvPr id="161834" name="AutoShape 42"/>
          <p:cNvSpPr>
            <a:spLocks noChangeArrowheads="1"/>
          </p:cNvSpPr>
          <p:nvPr/>
        </p:nvSpPr>
        <p:spPr bwMode="auto">
          <a:xfrm>
            <a:off x="2711450" y="3962400"/>
            <a:ext cx="3810000" cy="1752600"/>
          </a:xfrm>
          <a:prstGeom prst="leftRightArrowCallout">
            <a:avLst>
              <a:gd name="adj1" fmla="val 25000"/>
              <a:gd name="adj2" fmla="val 25000"/>
              <a:gd name="adj3" fmla="val 27174"/>
              <a:gd name="adj4" fmla="val 50000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COSTI</a:t>
            </a:r>
          </a:p>
          <a:p>
            <a:pPr algn="ctr"/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DI</a:t>
            </a:r>
          </a:p>
          <a:p>
            <a:pPr algn="ctr"/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INTEGRAZIONE</a:t>
            </a:r>
          </a:p>
        </p:txBody>
      </p:sp>
      <p:sp>
        <p:nvSpPr>
          <p:cNvPr id="161835" name="Oval 43"/>
          <p:cNvSpPr>
            <a:spLocks noChangeArrowheads="1"/>
          </p:cNvSpPr>
          <p:nvPr/>
        </p:nvSpPr>
        <p:spPr bwMode="auto">
          <a:xfrm>
            <a:off x="425450" y="4343400"/>
            <a:ext cx="2209800" cy="9144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Riferiti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al tempo</a:t>
            </a:r>
          </a:p>
        </p:txBody>
      </p:sp>
      <p:sp>
        <p:nvSpPr>
          <p:cNvPr id="161836" name="Oval 44"/>
          <p:cNvSpPr>
            <a:spLocks noChangeArrowheads="1"/>
          </p:cNvSpPr>
          <p:nvPr/>
        </p:nvSpPr>
        <p:spPr bwMode="auto">
          <a:xfrm>
            <a:off x="6597650" y="4343400"/>
            <a:ext cx="2438400" cy="9906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Riferiti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al “</a:t>
            </a:r>
            <a:r>
              <a:rPr lang="it-IT" sz="24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rischio”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A9F-923E-4349-AC04-B1B2C72C9FA8}" type="slidenum">
              <a:rPr lang="it-IT"/>
              <a:pPr/>
              <a:t>4</a:t>
            </a:fld>
            <a:endParaRPr lang="it-IT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r>
              <a:rPr lang="it-IT" sz="4200">
                <a:solidFill>
                  <a:schemeClr val="accent2"/>
                </a:solidFill>
              </a:rPr>
              <a:t/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  <p:sp>
        <p:nvSpPr>
          <p:cNvPr id="162831" name="AutoShape 15"/>
          <p:cNvSpPr>
            <a:spLocks noChangeArrowheads="1"/>
          </p:cNvSpPr>
          <p:nvPr/>
        </p:nvSpPr>
        <p:spPr bwMode="auto">
          <a:xfrm>
            <a:off x="685800" y="1600200"/>
            <a:ext cx="2819400" cy="1143000"/>
          </a:xfrm>
          <a:prstGeom prst="rightArrowCallout">
            <a:avLst>
              <a:gd name="adj1" fmla="val 25000"/>
              <a:gd name="adj2" fmla="val 25000"/>
              <a:gd name="adj3" fmla="val 41111"/>
              <a:gd name="adj4" fmla="val 66667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RISCONTI</a:t>
            </a:r>
          </a:p>
        </p:txBody>
      </p:sp>
      <p:sp>
        <p:nvSpPr>
          <p:cNvPr id="162832" name="Oval 16"/>
          <p:cNvSpPr>
            <a:spLocks noChangeArrowheads="1"/>
          </p:cNvSpPr>
          <p:nvPr/>
        </p:nvSpPr>
        <p:spPr bwMode="auto">
          <a:xfrm>
            <a:off x="4267200" y="1600200"/>
            <a:ext cx="3581400" cy="10668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 b="1">
                <a:latin typeface="Times New Roman" pitchFamily="18" charset="0"/>
              </a:rPr>
              <a:t>Manifestazione</a:t>
            </a:r>
          </a:p>
          <a:p>
            <a:pPr algn="ctr"/>
            <a:r>
              <a:rPr lang="it-IT" sz="2800" b="1">
                <a:latin typeface="Times New Roman" pitchFamily="18" charset="0"/>
              </a:rPr>
              <a:t>finanziaria certa</a:t>
            </a:r>
          </a:p>
        </p:txBody>
      </p:sp>
      <p:sp>
        <p:nvSpPr>
          <p:cNvPr id="162833" name="AutoShape 17"/>
          <p:cNvSpPr>
            <a:spLocks noChangeArrowheads="1"/>
          </p:cNvSpPr>
          <p:nvPr/>
        </p:nvSpPr>
        <p:spPr bwMode="auto">
          <a:xfrm>
            <a:off x="4724400" y="4038600"/>
            <a:ext cx="3048000" cy="1752600"/>
          </a:xfrm>
          <a:prstGeom prst="upDownArrowCallout">
            <a:avLst>
              <a:gd name="adj1" fmla="val 43478"/>
              <a:gd name="adj2" fmla="val 43478"/>
              <a:gd name="adj3" fmla="val 12500"/>
              <a:gd name="adj4" fmla="val 50000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 b="1">
                <a:latin typeface="Times New Roman" pitchFamily="18" charset="0"/>
              </a:rPr>
              <a:t>Manifestazione</a:t>
            </a:r>
          </a:p>
          <a:p>
            <a:pPr algn="ctr"/>
            <a:r>
              <a:rPr lang="it-IT" sz="2800" b="1">
                <a:latin typeface="Times New Roman" pitchFamily="18" charset="0"/>
              </a:rPr>
              <a:t>finanziaria incerta</a:t>
            </a:r>
          </a:p>
        </p:txBody>
      </p:sp>
      <p:sp>
        <p:nvSpPr>
          <p:cNvPr id="162834" name="AutoShape 18"/>
          <p:cNvSpPr>
            <a:spLocks noChangeArrowheads="1"/>
          </p:cNvSpPr>
          <p:nvPr/>
        </p:nvSpPr>
        <p:spPr bwMode="auto">
          <a:xfrm>
            <a:off x="457200" y="3962400"/>
            <a:ext cx="3276600" cy="1676400"/>
          </a:xfrm>
          <a:prstGeom prst="rightArrowCallout">
            <a:avLst>
              <a:gd name="adj1" fmla="val 25000"/>
              <a:gd name="adj2" fmla="val 25000"/>
              <a:gd name="adj3" fmla="val 32576"/>
              <a:gd name="adj4" fmla="val 66667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COSTI</a:t>
            </a:r>
          </a:p>
          <a:p>
            <a:pPr algn="ctr"/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DI</a:t>
            </a:r>
          </a:p>
          <a:p>
            <a:pPr algn="ctr"/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INTEGRAZIONE</a:t>
            </a:r>
            <a:endParaRPr lang="it-IT" sz="2400" b="1" u="sng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2835" name="Oval 19"/>
          <p:cNvSpPr>
            <a:spLocks noChangeArrowheads="1"/>
          </p:cNvSpPr>
          <p:nvPr/>
        </p:nvSpPr>
        <p:spPr bwMode="auto">
          <a:xfrm>
            <a:off x="4876800" y="3200400"/>
            <a:ext cx="2667000" cy="7620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nell’importo</a:t>
            </a:r>
          </a:p>
        </p:txBody>
      </p:sp>
      <p:sp>
        <p:nvSpPr>
          <p:cNvPr id="162836" name="Oval 20"/>
          <p:cNvSpPr>
            <a:spLocks noChangeArrowheads="1"/>
          </p:cNvSpPr>
          <p:nvPr/>
        </p:nvSpPr>
        <p:spPr bwMode="auto">
          <a:xfrm>
            <a:off x="4953000" y="5867400"/>
            <a:ext cx="2667000" cy="7620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nella manifestazione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7D2B-B080-42DD-8911-D8417D15073B}" type="slidenum">
              <a:rPr lang="it-IT"/>
              <a:pPr/>
              <a:t>5</a:t>
            </a:fld>
            <a:endParaRPr lang="it-IT"/>
          </a:p>
        </p:txBody>
      </p:sp>
      <p:sp>
        <p:nvSpPr>
          <p:cNvPr id="172042" name="Rectangle 10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r>
              <a:rPr lang="it-IT" sz="4200">
                <a:solidFill>
                  <a:schemeClr val="accent2"/>
                </a:solidFill>
              </a:rPr>
              <a:t/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  <p:sp>
        <p:nvSpPr>
          <p:cNvPr id="172043" name="AutoShape 11"/>
          <p:cNvSpPr>
            <a:spLocks noChangeArrowheads="1"/>
          </p:cNvSpPr>
          <p:nvPr/>
        </p:nvSpPr>
        <p:spPr bwMode="auto">
          <a:xfrm>
            <a:off x="998538" y="1844675"/>
            <a:ext cx="3429000" cy="1219200"/>
          </a:xfrm>
          <a:prstGeom prst="horizontalScroll">
            <a:avLst>
              <a:gd name="adj" fmla="val 12500"/>
            </a:avLst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Costi futuri presunti</a:t>
            </a: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590550" y="3886200"/>
            <a:ext cx="8229600" cy="1752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it-IT" sz="2400" b="1" u="sng">
                <a:latin typeface="Times New Roman" pitchFamily="18" charset="0"/>
              </a:rPr>
              <a:t>Es</a:t>
            </a:r>
            <a:r>
              <a:rPr lang="it-IT" sz="2400" b="1">
                <a:latin typeface="Times New Roman" pitchFamily="18" charset="0"/>
              </a:rPr>
              <a:t>.: </a:t>
            </a:r>
          </a:p>
          <a:p>
            <a:r>
              <a:rPr lang="it-IT" sz="2400" b="1">
                <a:latin typeface="Times New Roman" pitchFamily="18" charset="0"/>
              </a:rPr>
              <a:t>un’azienda vende, in un periodo, 100 telefonini offrendo la</a:t>
            </a:r>
          </a:p>
          <a:p>
            <a:r>
              <a:rPr lang="it-IT" sz="2400" b="1">
                <a:latin typeface="Times New Roman" pitchFamily="18" charset="0"/>
              </a:rPr>
              <a:t>garanzia per un anno. </a:t>
            </a:r>
          </a:p>
          <a:p>
            <a:r>
              <a:rPr lang="it-IT" sz="2400" b="1">
                <a:latin typeface="Times New Roman" pitchFamily="18" charset="0"/>
              </a:rPr>
              <a:t>A quanto ammontano i costi di competenza?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373-0178-44B8-9F64-A21E8A822DB3}" type="slidenum">
              <a:rPr lang="it-IT"/>
              <a:pPr/>
              <a:t>6</a:t>
            </a:fld>
            <a:endParaRPr lang="it-IT"/>
          </a:p>
        </p:txBody>
      </p:sp>
      <p:sp>
        <p:nvSpPr>
          <p:cNvPr id="167946" name="Rectangle 10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r>
              <a:rPr lang="it-IT" sz="4200">
                <a:solidFill>
                  <a:schemeClr val="accent2"/>
                </a:solidFill>
              </a:rPr>
              <a:t/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  <p:sp>
        <p:nvSpPr>
          <p:cNvPr id="167947" name="Rectangle 11"/>
          <p:cNvSpPr>
            <a:spLocks noChangeArrowheads="1"/>
          </p:cNvSpPr>
          <p:nvPr/>
        </p:nvSpPr>
        <p:spPr bwMode="auto">
          <a:xfrm>
            <a:off x="685800" y="2209800"/>
            <a:ext cx="7086600" cy="1295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it-IT" sz="2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Si stima</a:t>
            </a:r>
            <a:r>
              <a:rPr lang="it-IT" sz="2400" b="1">
                <a:latin typeface="Times New Roman" pitchFamily="18" charset="0"/>
              </a:rPr>
              <a:t> che per il 20% dei telefonini sia richiesto</a:t>
            </a:r>
          </a:p>
          <a:p>
            <a:r>
              <a:rPr lang="it-IT" sz="2400" b="1">
                <a:latin typeface="Times New Roman" pitchFamily="18" charset="0"/>
              </a:rPr>
              <a:t>l’intervento della garanzia e che ogni intervento costi</a:t>
            </a:r>
          </a:p>
          <a:p>
            <a:r>
              <a:rPr lang="it-IT" sz="2400" b="1">
                <a:latin typeface="Times New Roman" pitchFamily="18" charset="0"/>
              </a:rPr>
              <a:t>mediamente 30 €</a:t>
            </a:r>
          </a:p>
        </p:txBody>
      </p:sp>
      <p:sp>
        <p:nvSpPr>
          <p:cNvPr id="167948" name="AutoShape 12"/>
          <p:cNvSpPr>
            <a:spLocks noChangeArrowheads="1"/>
          </p:cNvSpPr>
          <p:nvPr/>
        </p:nvSpPr>
        <p:spPr bwMode="auto">
          <a:xfrm>
            <a:off x="576263" y="4267200"/>
            <a:ext cx="4572000" cy="1905000"/>
          </a:xfrm>
          <a:prstGeom prst="rightArrowCallout">
            <a:avLst>
              <a:gd name="adj1" fmla="val 25000"/>
              <a:gd name="adj2" fmla="val 25000"/>
              <a:gd name="adj3" fmla="val 40000"/>
              <a:gd name="adj4" fmla="val 6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Costi di competenza</a:t>
            </a:r>
          </a:p>
        </p:txBody>
      </p:sp>
      <p:sp>
        <p:nvSpPr>
          <p:cNvPr id="167949" name="Oval 13"/>
          <p:cNvSpPr>
            <a:spLocks noChangeArrowheads="1"/>
          </p:cNvSpPr>
          <p:nvPr/>
        </p:nvSpPr>
        <p:spPr bwMode="auto">
          <a:xfrm>
            <a:off x="5334000" y="4495800"/>
            <a:ext cx="3352800" cy="15240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Costo del telefonino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+ </a:t>
            </a:r>
            <a:r>
              <a:rPr lang="it-IT" sz="2400" b="1" u="sng">
                <a:latin typeface="Times New Roman" pitchFamily="18" charset="0"/>
              </a:rPr>
              <a:t>600€</a:t>
            </a:r>
            <a:r>
              <a:rPr lang="it-IT" sz="2400" b="1">
                <a:latin typeface="Times New Roman" pitchFamily="18" charset="0"/>
              </a:rPr>
              <a:t> </a:t>
            </a:r>
            <a:r>
              <a:rPr lang="it-IT" sz="2000" b="1">
                <a:latin typeface="Times New Roman" pitchFamily="18" charset="0"/>
              </a:rPr>
              <a:t>(30x20)</a:t>
            </a:r>
          </a:p>
          <a:p>
            <a:pPr algn="ctr"/>
            <a:r>
              <a:rPr lang="it-IT" sz="2400" b="1" u="sng">
                <a:latin typeface="Times New Roman" pitchFamily="18" charset="0"/>
              </a:rPr>
              <a:t>Costi per garanzia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45C1-B36E-42AD-B16A-CE8D4ABD998E}" type="slidenum">
              <a:rPr lang="it-IT"/>
              <a:pPr/>
              <a:t>7</a:t>
            </a:fld>
            <a:endParaRPr lang="it-IT"/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r>
              <a:rPr lang="it-IT" sz="4200">
                <a:solidFill>
                  <a:schemeClr val="accent2"/>
                </a:solidFill>
              </a:rPr>
              <a:t/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  <p:sp>
        <p:nvSpPr>
          <p:cNvPr id="168968" name="AutoShape 8"/>
          <p:cNvSpPr>
            <a:spLocks noChangeArrowheads="1"/>
          </p:cNvSpPr>
          <p:nvPr/>
        </p:nvSpPr>
        <p:spPr bwMode="auto">
          <a:xfrm>
            <a:off x="546100" y="1828800"/>
            <a:ext cx="3810000" cy="1295400"/>
          </a:xfrm>
          <a:prstGeom prst="horizontalScroll">
            <a:avLst>
              <a:gd name="adj" fmla="val 12500"/>
            </a:avLst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Perdite future presunte</a:t>
            </a:r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915988" y="3505200"/>
            <a:ext cx="6248400" cy="2438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it-IT" sz="2400" b="1" u="sng">
                <a:latin typeface="Times New Roman" pitchFamily="18" charset="0"/>
              </a:rPr>
              <a:t>Es</a:t>
            </a:r>
            <a:r>
              <a:rPr lang="it-IT" sz="2400" b="1">
                <a:latin typeface="Times New Roman" pitchFamily="18" charset="0"/>
              </a:rPr>
              <a:t>.: </a:t>
            </a:r>
          </a:p>
          <a:p>
            <a:r>
              <a:rPr lang="it-IT" sz="2400" b="1">
                <a:latin typeface="Times New Roman" pitchFamily="18" charset="0"/>
              </a:rPr>
              <a:t>un’azienda concede, in un periodo, 100 crediti </a:t>
            </a:r>
          </a:p>
          <a:p>
            <a:r>
              <a:rPr lang="it-IT" sz="2400" b="1">
                <a:latin typeface="Times New Roman" pitchFamily="18" charset="0"/>
              </a:rPr>
              <a:t>di funzionamento a diversi clienti. </a:t>
            </a:r>
          </a:p>
          <a:p>
            <a:endParaRPr lang="it-IT" sz="2400" b="1">
              <a:latin typeface="Times New Roman" pitchFamily="18" charset="0"/>
            </a:endParaRPr>
          </a:p>
          <a:p>
            <a:r>
              <a:rPr lang="it-IT" sz="2400" b="1">
                <a:latin typeface="Times New Roman" pitchFamily="18" charset="0"/>
              </a:rPr>
              <a:t>A quanto ammontano i costi di competenza, </a:t>
            </a:r>
          </a:p>
          <a:p>
            <a:r>
              <a:rPr lang="it-IT" sz="2400" b="1">
                <a:latin typeface="Times New Roman" pitchFamily="18" charset="0"/>
              </a:rPr>
              <a:t>in caso di “insolvenza” di qualche debitore ?</a:t>
            </a:r>
          </a:p>
        </p:txBody>
      </p:sp>
      <p:sp>
        <p:nvSpPr>
          <p:cNvPr id="168970" name="AutoShape 10"/>
          <p:cNvSpPr>
            <a:spLocks noChangeArrowheads="1"/>
          </p:cNvSpPr>
          <p:nvPr/>
        </p:nvSpPr>
        <p:spPr bwMode="auto">
          <a:xfrm>
            <a:off x="4787900" y="2133600"/>
            <a:ext cx="1066800" cy="609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8971" name="Oval 11"/>
          <p:cNvSpPr>
            <a:spLocks noChangeArrowheads="1"/>
          </p:cNvSpPr>
          <p:nvPr/>
        </p:nvSpPr>
        <p:spPr bwMode="auto">
          <a:xfrm>
            <a:off x="6096000" y="1905000"/>
            <a:ext cx="2895600" cy="12192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Riferite ad attività </a:t>
            </a:r>
          </a:p>
          <a:p>
            <a:pPr algn="ctr"/>
            <a:r>
              <a:rPr lang="it-IT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 passività del capitale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89C2-8D92-4E30-8558-ABD31F2ED642}" type="slidenum">
              <a:rPr lang="it-IT"/>
              <a:pPr/>
              <a:t>8</a:t>
            </a:fld>
            <a:endParaRPr lang="it-IT"/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r>
              <a:rPr lang="it-IT" sz="4200">
                <a:solidFill>
                  <a:schemeClr val="accent2"/>
                </a:solidFill>
              </a:rPr>
              <a:t/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  <p:sp>
        <p:nvSpPr>
          <p:cNvPr id="169995" name="Rectangle 11"/>
          <p:cNvSpPr>
            <a:spLocks noChangeArrowheads="1"/>
          </p:cNvSpPr>
          <p:nvPr/>
        </p:nvSpPr>
        <p:spPr bwMode="auto">
          <a:xfrm>
            <a:off x="819150" y="2060575"/>
            <a:ext cx="5943600" cy="1295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it-IT" sz="2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Si stima</a:t>
            </a:r>
            <a:r>
              <a:rPr lang="it-IT" sz="2400" b="1">
                <a:latin typeface="Times New Roman" pitchFamily="18" charset="0"/>
              </a:rPr>
              <a:t> che il 10% dei crediti sia inesigibile </a:t>
            </a:r>
          </a:p>
          <a:p>
            <a:r>
              <a:rPr lang="it-IT" sz="2400" b="1">
                <a:latin typeface="Times New Roman" pitchFamily="18" charset="0"/>
              </a:rPr>
              <a:t>per un importo complessivo di 1.000 €</a:t>
            </a:r>
          </a:p>
        </p:txBody>
      </p:sp>
      <p:sp>
        <p:nvSpPr>
          <p:cNvPr id="169996" name="AutoShape 12"/>
          <p:cNvSpPr>
            <a:spLocks noChangeArrowheads="1"/>
          </p:cNvSpPr>
          <p:nvPr/>
        </p:nvSpPr>
        <p:spPr bwMode="auto">
          <a:xfrm>
            <a:off x="514350" y="4117975"/>
            <a:ext cx="4572000" cy="1905000"/>
          </a:xfrm>
          <a:prstGeom prst="rightArrowCallout">
            <a:avLst>
              <a:gd name="adj1" fmla="val 25000"/>
              <a:gd name="adj2" fmla="val 25000"/>
              <a:gd name="adj3" fmla="val 40000"/>
              <a:gd name="adj4" fmla="val 6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Costi di competenza</a:t>
            </a:r>
          </a:p>
        </p:txBody>
      </p:sp>
      <p:sp>
        <p:nvSpPr>
          <p:cNvPr id="169997" name="Oval 13"/>
          <p:cNvSpPr>
            <a:spLocks noChangeArrowheads="1"/>
          </p:cNvSpPr>
          <p:nvPr/>
        </p:nvSpPr>
        <p:spPr bwMode="auto">
          <a:xfrm>
            <a:off x="5467350" y="4346575"/>
            <a:ext cx="3352800" cy="15240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Tutti i costi 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+ 1.000 €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a">
  <a:themeElements>
    <a:clrScheme name="1_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1_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240</Words>
  <Application>Microsoft PowerPoint</Application>
  <PresentationFormat>Presentazione su schermo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ea</vt:lpstr>
      <vt:lpstr>1_ea</vt:lpstr>
      <vt:lpstr>Costi e Perdite Future Presunte</vt:lpstr>
      <vt:lpstr>Lezione XVII: obiettivi</vt:lpstr>
      <vt:lpstr>IL PRINCIPIO DI COMPETENZA 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143</cp:revision>
  <dcterms:created xsi:type="dcterms:W3CDTF">2005-09-20T10:34:20Z</dcterms:created>
  <dcterms:modified xsi:type="dcterms:W3CDTF">2018-03-01T09:34:10Z</dcterms:modified>
</cp:coreProperties>
</file>