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ppt/tags/tag26.xml" ContentType="application/vnd.openxmlformats-officedocument.presentationml.tags+xml"/>
  <Override PartName="/ppt/notesSlides/notesSlide25.xml" ContentType="application/vnd.openxmlformats-officedocument.presentationml.notesSlide+xml"/>
  <Override PartName="/ppt/tags/tag27.xml" ContentType="application/vnd.openxmlformats-officedocument.presentationml.tags+xml"/>
  <Override PartName="/ppt/notesSlides/notesSlide26.xml" ContentType="application/vnd.openxmlformats-officedocument.presentationml.notesSlide+xml"/>
  <Override PartName="/ppt/tags/tag28.xml" ContentType="application/vnd.openxmlformats-officedocument.presentationml.tags+xml"/>
  <Override PartName="/ppt/notesSlides/notesSlide27.xml" ContentType="application/vnd.openxmlformats-officedocument.presentationml.notesSlide+xml"/>
  <Override PartName="/ppt/tags/tag29.xml" ContentType="application/vnd.openxmlformats-officedocument.presentationml.tags+xml"/>
  <Override PartName="/ppt/notesSlides/notesSlide28.xml" ContentType="application/vnd.openxmlformats-officedocument.presentationml.notesSlide+xml"/>
  <Override PartName="/ppt/tags/tag30.xml" ContentType="application/vnd.openxmlformats-officedocument.presentationml.tags+xml"/>
  <Override PartName="/ppt/notesSlides/notesSlide29.xml" ContentType="application/vnd.openxmlformats-officedocument.presentationml.notesSlide+xml"/>
  <Override PartName="/ppt/tags/tag31.xml" ContentType="application/vnd.openxmlformats-officedocument.presentationml.tags+xml"/>
  <Override PartName="/ppt/notesSlides/notesSlide30.xml" ContentType="application/vnd.openxmlformats-officedocument.presentationml.notesSlide+xml"/>
  <Override PartName="/ppt/tags/tag32.xml" ContentType="application/vnd.openxmlformats-officedocument.presentationml.tags+xml"/>
  <Override PartName="/ppt/notesSlides/notesSlide31.xml" ContentType="application/vnd.openxmlformats-officedocument.presentationml.notesSlide+xml"/>
  <Override PartName="/ppt/tags/tag33.xml" ContentType="application/vnd.openxmlformats-officedocument.presentationml.tags+xml"/>
  <Override PartName="/ppt/notesSlides/notesSlide32.xml" ContentType="application/vnd.openxmlformats-officedocument.presentationml.notesSlide+xml"/>
  <Override PartName="/ppt/tags/tag34.xml" ContentType="application/vnd.openxmlformats-officedocument.presentationml.tags+xml"/>
  <Override PartName="/ppt/notesSlides/notesSlide33.xml" ContentType="application/vnd.openxmlformats-officedocument.presentationml.notesSlide+xml"/>
  <Override PartName="/ppt/tags/tag35.xml" ContentType="application/vnd.openxmlformats-officedocument.presentationml.tags+xml"/>
  <Override PartName="/ppt/notesSlides/notesSlide34.xml" ContentType="application/vnd.openxmlformats-officedocument.presentationml.notesSlide+xml"/>
  <Override PartName="/ppt/tags/tag36.xml" ContentType="application/vnd.openxmlformats-officedocument.presentationml.tags+xml"/>
  <Override PartName="/ppt/notesSlides/notesSlide35.xml" ContentType="application/vnd.openxmlformats-officedocument.presentationml.notesSlide+xml"/>
  <Override PartName="/ppt/tags/tag37.xml" ContentType="application/vnd.openxmlformats-officedocument.presentationml.tags+xml"/>
  <Override PartName="/ppt/notesSlides/notesSlide36.xml" ContentType="application/vnd.openxmlformats-officedocument.presentationml.notesSlide+xml"/>
  <Override PartName="/ppt/tags/tag38.xml" ContentType="application/vnd.openxmlformats-officedocument.presentationml.tags+xml"/>
  <Override PartName="/ppt/notesSlides/notesSlide37.xml" ContentType="application/vnd.openxmlformats-officedocument.presentationml.notesSlide+xml"/>
  <Override PartName="/ppt/tags/tag39.xml" ContentType="application/vnd.openxmlformats-officedocument.presentationml.tags+xml"/>
  <Override PartName="/ppt/notesSlides/notesSlide38.xml" ContentType="application/vnd.openxmlformats-officedocument.presentationml.notesSlide+xml"/>
  <Override PartName="/ppt/tags/tag40.xml" ContentType="application/vnd.openxmlformats-officedocument.presentationml.tags+xml"/>
  <Override PartName="/ppt/notesSlides/notesSlide39.xml" ContentType="application/vnd.openxmlformats-officedocument.presentationml.notesSlide+xml"/>
  <Override PartName="/ppt/tags/tag41.xml" ContentType="application/vnd.openxmlformats-officedocument.presentationml.tags+xml"/>
  <Override PartName="/ppt/notesSlides/notesSlide40.xml" ContentType="application/vnd.openxmlformats-officedocument.presentationml.notesSlide+xml"/>
  <Override PartName="/ppt/tags/tag42.xml" ContentType="application/vnd.openxmlformats-officedocument.presentationml.tags+xml"/>
  <Override PartName="/ppt/notesSlides/notesSlide41.xml" ContentType="application/vnd.openxmlformats-officedocument.presentationml.notesSlide+xml"/>
  <Override PartName="/ppt/tags/tag43.xml" ContentType="application/vnd.openxmlformats-officedocument.presentationml.tags+xml"/>
  <Override PartName="/ppt/notesSlides/notesSlide42.xml" ContentType="application/vnd.openxmlformats-officedocument.presentationml.notesSlide+xml"/>
  <Override PartName="/ppt/tags/tag44.xml" ContentType="application/vnd.openxmlformats-officedocument.presentationml.tags+xml"/>
  <Override PartName="/ppt/notesSlides/notesSlide43.xml" ContentType="application/vnd.openxmlformats-officedocument.presentationml.notesSlide+xml"/>
  <Override PartName="/ppt/tags/tag45.xml" ContentType="application/vnd.openxmlformats-officedocument.presentationml.tags+xml"/>
  <Override PartName="/ppt/notesSlides/notesSlide44.xml" ContentType="application/vnd.openxmlformats-officedocument.presentationml.notesSlide+xml"/>
  <Override PartName="/ppt/tags/tag46.xml" ContentType="application/vnd.openxmlformats-officedocument.presentationml.tags+xml"/>
  <Override PartName="/ppt/notesSlides/notesSlide45.xml" ContentType="application/vnd.openxmlformats-officedocument.presentationml.notesSlide+xml"/>
  <Override PartName="/ppt/tags/tag47.xml" ContentType="application/vnd.openxmlformats-officedocument.presentationml.tags+xml"/>
  <Override PartName="/ppt/notesSlides/notesSlide46.xml" ContentType="application/vnd.openxmlformats-officedocument.presentationml.notesSlide+xml"/>
  <Override PartName="/ppt/tags/tag48.xml" ContentType="application/vnd.openxmlformats-officedocument.presentationml.tags+xml"/>
  <Override PartName="/ppt/notesSlides/notesSlide47.xml" ContentType="application/vnd.openxmlformats-officedocument.presentationml.notesSlide+xml"/>
  <Override PartName="/ppt/tags/tag49.xml" ContentType="application/vnd.openxmlformats-officedocument.presentationml.tags+xml"/>
  <Override PartName="/ppt/notesSlides/notesSlide48.xml" ContentType="application/vnd.openxmlformats-officedocument.presentationml.notesSlide+xml"/>
  <Override PartName="/ppt/tags/tag50.xml" ContentType="application/vnd.openxmlformats-officedocument.presentationml.tags+xml"/>
  <Override PartName="/ppt/notesSlides/notesSlide49.xml" ContentType="application/vnd.openxmlformats-officedocument.presentationml.notesSlide+xml"/>
  <Override PartName="/ppt/tags/tag51.xml" ContentType="application/vnd.openxmlformats-officedocument.presentationml.tags+xml"/>
  <Override PartName="/ppt/notesSlides/notesSlide50.xml" ContentType="application/vnd.openxmlformats-officedocument.presentationml.notesSlide+xml"/>
  <Override PartName="/ppt/tags/tag52.xml" ContentType="application/vnd.openxmlformats-officedocument.presentationml.tags+xml"/>
  <Override PartName="/ppt/notesSlides/notesSlide51.xml" ContentType="application/vnd.openxmlformats-officedocument.presentationml.notesSlide+xml"/>
  <Override PartName="/ppt/tags/tag53.xml" ContentType="application/vnd.openxmlformats-officedocument.presentationml.tags+xml"/>
  <Override PartName="/ppt/notesSlides/notesSlide52.xml" ContentType="application/vnd.openxmlformats-officedocument.presentationml.notesSlide+xml"/>
  <Override PartName="/ppt/tags/tag54.xml" ContentType="application/vnd.openxmlformats-officedocument.presentationml.tags+xml"/>
  <Override PartName="/ppt/notesSlides/notesSlide53.xml" ContentType="application/vnd.openxmlformats-officedocument.presentationml.notesSlide+xml"/>
  <Override PartName="/ppt/tags/tag55.xml" ContentType="application/vnd.openxmlformats-officedocument.presentationml.tags+xml"/>
  <Override PartName="/ppt/notesSlides/notesSlide54.xml" ContentType="application/vnd.openxmlformats-officedocument.presentationml.notesSlide+xml"/>
  <Override PartName="/ppt/tags/tag56.xml" ContentType="application/vnd.openxmlformats-officedocument.presentationml.tags+xml"/>
  <Override PartName="/ppt/notesSlides/notesSlide55.xml" ContentType="application/vnd.openxmlformats-officedocument.presentationml.notesSlide+xml"/>
  <Override PartName="/ppt/tags/tag57.xml" ContentType="application/vnd.openxmlformats-officedocument.presentationml.tags+xml"/>
  <Override PartName="/ppt/notesSlides/notesSlide56.xml" ContentType="application/vnd.openxmlformats-officedocument.presentationml.notesSlide+xml"/>
  <Override PartName="/ppt/tags/tag58.xml" ContentType="application/vnd.openxmlformats-officedocument.presentationml.tags+xml"/>
  <Override PartName="/ppt/notesSlides/notesSlide57.xml" ContentType="application/vnd.openxmlformats-officedocument.presentationml.notesSlide+xml"/>
  <Override PartName="/ppt/tags/tag59.xml" ContentType="application/vnd.openxmlformats-officedocument.presentationml.tags+xml"/>
  <Override PartName="/ppt/notesSlides/notesSlide58.xml" ContentType="application/vnd.openxmlformats-officedocument.presentationml.notesSlide+xml"/>
  <Override PartName="/ppt/tags/tag60.xml" ContentType="application/vnd.openxmlformats-officedocument.presentationml.tags+xml"/>
  <Override PartName="/ppt/notesSlides/notesSlide59.xml" ContentType="application/vnd.openxmlformats-officedocument.presentationml.notesSlide+xml"/>
  <Override PartName="/ppt/tags/tag61.xml" ContentType="application/vnd.openxmlformats-officedocument.presentationml.tags+xml"/>
  <Override PartName="/ppt/notesSlides/notesSlide60.xml" ContentType="application/vnd.openxmlformats-officedocument.presentationml.notesSlide+xml"/>
  <Override PartName="/ppt/tags/tag62.xml" ContentType="application/vnd.openxmlformats-officedocument.presentationml.tags+xml"/>
  <Override PartName="/ppt/notesSlides/notesSlide61.xml" ContentType="application/vnd.openxmlformats-officedocument.presentationml.notesSlide+xml"/>
  <Override PartName="/ppt/tags/tag63.xml" ContentType="application/vnd.openxmlformats-officedocument.presentationml.tags+xml"/>
  <Override PartName="/ppt/notesSlides/notesSlide62.xml" ContentType="application/vnd.openxmlformats-officedocument.presentationml.notesSlide+xml"/>
  <Override PartName="/ppt/tags/tag64.xml" ContentType="application/vnd.openxmlformats-officedocument.presentationml.tags+xml"/>
  <Override PartName="/ppt/notesSlides/notesSlide63.xml" ContentType="application/vnd.openxmlformats-officedocument.presentationml.notesSlide+xml"/>
  <Override PartName="/ppt/tags/tag65.xml" ContentType="application/vnd.openxmlformats-officedocument.presentationml.tags+xml"/>
  <Override PartName="/ppt/notesSlides/notesSlide64.xml" ContentType="application/vnd.openxmlformats-officedocument.presentationml.notesSlide+xml"/>
  <Override PartName="/ppt/tags/tag66.xml" ContentType="application/vnd.openxmlformats-officedocument.presentationml.tags+xml"/>
  <Override PartName="/ppt/notesSlides/notesSlide65.xml" ContentType="application/vnd.openxmlformats-officedocument.presentationml.notesSlide+xml"/>
  <Override PartName="/ppt/tags/tag67.xml" ContentType="application/vnd.openxmlformats-officedocument.presentationml.tags+xml"/>
  <Override PartName="/ppt/notesSlides/notesSlide66.xml" ContentType="application/vnd.openxmlformats-officedocument.presentationml.notesSlide+xml"/>
  <Override PartName="/ppt/tags/tag68.xml" ContentType="application/vnd.openxmlformats-officedocument.presentationml.tags+xml"/>
  <Override PartName="/ppt/notesSlides/notesSlide6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81"/>
  </p:notesMasterIdLst>
  <p:sldIdLst>
    <p:sldId id="557" r:id="rId5"/>
    <p:sldId id="558" r:id="rId6"/>
    <p:sldId id="559" r:id="rId7"/>
    <p:sldId id="560" r:id="rId8"/>
    <p:sldId id="609" r:id="rId9"/>
    <p:sldId id="584" r:id="rId10"/>
    <p:sldId id="611" r:id="rId11"/>
    <p:sldId id="583" r:id="rId12"/>
    <p:sldId id="586" r:id="rId13"/>
    <p:sldId id="621" r:id="rId14"/>
    <p:sldId id="527" r:id="rId15"/>
    <p:sldId id="551" r:id="rId16"/>
    <p:sldId id="552" r:id="rId17"/>
    <p:sldId id="553" r:id="rId18"/>
    <p:sldId id="554" r:id="rId19"/>
    <p:sldId id="561" r:id="rId20"/>
    <p:sldId id="565" r:id="rId21"/>
    <p:sldId id="576" r:id="rId22"/>
    <p:sldId id="575" r:id="rId23"/>
    <p:sldId id="577" r:id="rId24"/>
    <p:sldId id="578" r:id="rId25"/>
    <p:sldId id="581" r:id="rId26"/>
    <p:sldId id="585" r:id="rId27"/>
    <p:sldId id="579" r:id="rId28"/>
    <p:sldId id="580" r:id="rId29"/>
    <p:sldId id="587" r:id="rId30"/>
    <p:sldId id="548" r:id="rId31"/>
    <p:sldId id="582" r:id="rId32"/>
    <p:sldId id="562" r:id="rId33"/>
    <p:sldId id="569" r:id="rId34"/>
    <p:sldId id="570" r:id="rId35"/>
    <p:sldId id="571" r:id="rId36"/>
    <p:sldId id="572" r:id="rId37"/>
    <p:sldId id="573" r:id="rId38"/>
    <p:sldId id="574" r:id="rId39"/>
    <p:sldId id="603" r:id="rId40"/>
    <p:sldId id="602" r:id="rId41"/>
    <p:sldId id="604" r:id="rId42"/>
    <p:sldId id="605" r:id="rId43"/>
    <p:sldId id="606" r:id="rId44"/>
    <p:sldId id="601" r:id="rId45"/>
    <p:sldId id="608" r:id="rId46"/>
    <p:sldId id="607" r:id="rId47"/>
    <p:sldId id="556" r:id="rId48"/>
    <p:sldId id="505" r:id="rId49"/>
    <p:sldId id="506" r:id="rId50"/>
    <p:sldId id="507" r:id="rId51"/>
    <p:sldId id="526" r:id="rId52"/>
    <p:sldId id="532" r:id="rId53"/>
    <p:sldId id="531" r:id="rId54"/>
    <p:sldId id="515" r:id="rId55"/>
    <p:sldId id="610" r:id="rId56"/>
    <p:sldId id="534" r:id="rId57"/>
    <p:sldId id="535" r:id="rId58"/>
    <p:sldId id="612" r:id="rId59"/>
    <p:sldId id="613" r:id="rId60"/>
    <p:sldId id="616" r:id="rId61"/>
    <p:sldId id="614" r:id="rId62"/>
    <p:sldId id="615" r:id="rId63"/>
    <p:sldId id="617" r:id="rId64"/>
    <p:sldId id="618" r:id="rId65"/>
    <p:sldId id="619" r:id="rId66"/>
    <p:sldId id="620" r:id="rId67"/>
    <p:sldId id="590" r:id="rId68"/>
    <p:sldId id="592" r:id="rId69"/>
    <p:sldId id="589" r:id="rId70"/>
    <p:sldId id="597" r:id="rId71"/>
    <p:sldId id="598" r:id="rId72"/>
    <p:sldId id="600" r:id="rId73"/>
    <p:sldId id="599" r:id="rId74"/>
    <p:sldId id="591" r:id="rId75"/>
    <p:sldId id="588" r:id="rId76"/>
    <p:sldId id="596" r:id="rId77"/>
    <p:sldId id="594" r:id="rId78"/>
    <p:sldId id="593" r:id="rId79"/>
    <p:sldId id="595" r:id="rId80"/>
  </p:sldIdLst>
  <p:sldSz cx="9144000" cy="6858000" type="screen4x3"/>
  <p:notesSz cx="6858000" cy="9144000"/>
  <p:custDataLst>
    <p:tags r:id="rId8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99"/>
    <a:srgbClr val="A5A5E9"/>
    <a:srgbClr val="FFFF00"/>
    <a:srgbClr val="FF0000"/>
    <a:srgbClr val="262699"/>
    <a:srgbClr val="FFC000"/>
    <a:srgbClr val="D9D9D9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445" autoAdjust="0"/>
  </p:normalViewPr>
  <p:slideViewPr>
    <p:cSldViewPr>
      <p:cViewPr varScale="1">
        <p:scale>
          <a:sx n="75" d="100"/>
          <a:sy n="75" d="100"/>
        </p:scale>
        <p:origin x="58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viewProps" Target="viewProps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notesMaster" Target="notesMasters/notesMaster1.xml"/><Relationship Id="rId86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61" Type="http://schemas.openxmlformats.org/officeDocument/2006/relationships/slide" Target="slides/slide57.xml"/><Relationship Id="rId82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Relationship Id="rId6" Type="http://schemas.openxmlformats.org/officeDocument/2006/relationships/image" Target="../media/image58.wmf"/><Relationship Id="rId5" Type="http://schemas.openxmlformats.org/officeDocument/2006/relationships/image" Target="../media/image57.wmf"/><Relationship Id="rId4" Type="http://schemas.openxmlformats.org/officeDocument/2006/relationships/image" Target="../media/image39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0.wmf"/><Relationship Id="rId1" Type="http://schemas.openxmlformats.org/officeDocument/2006/relationships/image" Target="../media/image59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5.wmf"/><Relationship Id="rId1" Type="http://schemas.openxmlformats.org/officeDocument/2006/relationships/image" Target="../media/image64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5.wmf"/><Relationship Id="rId1" Type="http://schemas.openxmlformats.org/officeDocument/2006/relationships/image" Target="../media/image68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image" Target="../media/image70.wmf"/><Relationship Id="rId1" Type="http://schemas.openxmlformats.org/officeDocument/2006/relationships/image" Target="../media/image69.wmf"/><Relationship Id="rId5" Type="http://schemas.openxmlformats.org/officeDocument/2006/relationships/image" Target="../media/image73.wmf"/><Relationship Id="rId4" Type="http://schemas.openxmlformats.org/officeDocument/2006/relationships/image" Target="../media/image72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7" Type="http://schemas.openxmlformats.org/officeDocument/2006/relationships/image" Target="../media/image80.wmf"/><Relationship Id="rId2" Type="http://schemas.openxmlformats.org/officeDocument/2006/relationships/image" Target="../media/image75.wmf"/><Relationship Id="rId1" Type="http://schemas.openxmlformats.org/officeDocument/2006/relationships/image" Target="../media/image74.wmf"/><Relationship Id="rId6" Type="http://schemas.openxmlformats.org/officeDocument/2006/relationships/image" Target="../media/image79.wmf"/><Relationship Id="rId5" Type="http://schemas.openxmlformats.org/officeDocument/2006/relationships/image" Target="../media/image78.wmf"/><Relationship Id="rId4" Type="http://schemas.openxmlformats.org/officeDocument/2006/relationships/image" Target="../media/image77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83.wmf"/><Relationship Id="rId1" Type="http://schemas.openxmlformats.org/officeDocument/2006/relationships/image" Target="../media/image75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83.wmf"/><Relationship Id="rId1" Type="http://schemas.openxmlformats.org/officeDocument/2006/relationships/image" Target="../media/image7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6.wmf"/><Relationship Id="rId6" Type="http://schemas.openxmlformats.org/officeDocument/2006/relationships/image" Target="../media/image8.wmf"/><Relationship Id="rId5" Type="http://schemas.openxmlformats.org/officeDocument/2006/relationships/image" Target="../media/image5.wmf"/><Relationship Id="rId4" Type="http://schemas.openxmlformats.org/officeDocument/2006/relationships/image" Target="../media/image7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87.wmf"/><Relationship Id="rId1" Type="http://schemas.openxmlformats.org/officeDocument/2006/relationships/image" Target="../media/image86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1.wmf"/><Relationship Id="rId2" Type="http://schemas.openxmlformats.org/officeDocument/2006/relationships/image" Target="../media/image90.wmf"/><Relationship Id="rId1" Type="http://schemas.openxmlformats.org/officeDocument/2006/relationships/image" Target="../media/image89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1.wmf"/></Relationships>
</file>

<file path=ppt/drawings/_rels/vmlDrawing2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wmf"/><Relationship Id="rId3" Type="http://schemas.openxmlformats.org/officeDocument/2006/relationships/image" Target="../media/image117.wmf"/><Relationship Id="rId7" Type="http://schemas.openxmlformats.org/officeDocument/2006/relationships/image" Target="../media/image121.wmf"/><Relationship Id="rId2" Type="http://schemas.openxmlformats.org/officeDocument/2006/relationships/image" Target="../media/image116.wmf"/><Relationship Id="rId1" Type="http://schemas.openxmlformats.org/officeDocument/2006/relationships/image" Target="../media/image4.wmf"/><Relationship Id="rId6" Type="http://schemas.openxmlformats.org/officeDocument/2006/relationships/image" Target="../media/image120.wmf"/><Relationship Id="rId5" Type="http://schemas.openxmlformats.org/officeDocument/2006/relationships/image" Target="../media/image119.wmf"/><Relationship Id="rId4" Type="http://schemas.openxmlformats.org/officeDocument/2006/relationships/image" Target="../media/image118.wmf"/><Relationship Id="rId9" Type="http://schemas.openxmlformats.org/officeDocument/2006/relationships/image" Target="../media/image123.wmf"/></Relationships>
</file>

<file path=ppt/drawings/_rels/vmlDrawing2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wmf"/><Relationship Id="rId3" Type="http://schemas.openxmlformats.org/officeDocument/2006/relationships/image" Target="../media/image118.wmf"/><Relationship Id="rId7" Type="http://schemas.openxmlformats.org/officeDocument/2006/relationships/image" Target="../media/image122.wmf"/><Relationship Id="rId2" Type="http://schemas.openxmlformats.org/officeDocument/2006/relationships/image" Target="../media/image116.wmf"/><Relationship Id="rId1" Type="http://schemas.openxmlformats.org/officeDocument/2006/relationships/image" Target="../media/image4.wmf"/><Relationship Id="rId6" Type="http://schemas.openxmlformats.org/officeDocument/2006/relationships/image" Target="../media/image121.wmf"/><Relationship Id="rId5" Type="http://schemas.openxmlformats.org/officeDocument/2006/relationships/image" Target="../media/image120.wmf"/><Relationship Id="rId4" Type="http://schemas.openxmlformats.org/officeDocument/2006/relationships/image" Target="../media/image119.wmf"/><Relationship Id="rId9" Type="http://schemas.openxmlformats.org/officeDocument/2006/relationships/image" Target="../media/image125.wmf"/></Relationships>
</file>

<file path=ppt/drawings/_rels/vmlDrawing2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wmf"/><Relationship Id="rId3" Type="http://schemas.openxmlformats.org/officeDocument/2006/relationships/image" Target="../media/image120.wmf"/><Relationship Id="rId7" Type="http://schemas.openxmlformats.org/officeDocument/2006/relationships/image" Target="../media/image117.wmf"/><Relationship Id="rId2" Type="http://schemas.openxmlformats.org/officeDocument/2006/relationships/image" Target="../media/image116.wmf"/><Relationship Id="rId1" Type="http://schemas.openxmlformats.org/officeDocument/2006/relationships/image" Target="../media/image4.wmf"/><Relationship Id="rId6" Type="http://schemas.openxmlformats.org/officeDocument/2006/relationships/image" Target="../media/image126.wmf"/><Relationship Id="rId5" Type="http://schemas.openxmlformats.org/officeDocument/2006/relationships/image" Target="../media/image122.wmf"/><Relationship Id="rId4" Type="http://schemas.openxmlformats.org/officeDocument/2006/relationships/image" Target="../media/image121.wmf"/><Relationship Id="rId9" Type="http://schemas.openxmlformats.org/officeDocument/2006/relationships/image" Target="../media/image123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8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8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wmf"/><Relationship Id="rId2" Type="http://schemas.openxmlformats.org/officeDocument/2006/relationships/image" Target="../media/image117.wmf"/><Relationship Id="rId1" Type="http://schemas.openxmlformats.org/officeDocument/2006/relationships/image" Target="../media/image116.wmf"/><Relationship Id="rId6" Type="http://schemas.openxmlformats.org/officeDocument/2006/relationships/image" Target="../media/image131.wmf"/><Relationship Id="rId5" Type="http://schemas.openxmlformats.org/officeDocument/2006/relationships/image" Target="../media/image130.wmf"/><Relationship Id="rId4" Type="http://schemas.openxmlformats.org/officeDocument/2006/relationships/image" Target="../media/image129.w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wmf"/><Relationship Id="rId1" Type="http://schemas.openxmlformats.org/officeDocument/2006/relationships/image" Target="../media/image132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image" Target="../media/image11.wmf"/><Relationship Id="rId7" Type="http://schemas.openxmlformats.org/officeDocument/2006/relationships/image" Target="../media/image15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Relationship Id="rId9" Type="http://schemas.openxmlformats.org/officeDocument/2006/relationships/image" Target="../media/image17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8.wmf"/></Relationships>
</file>

<file path=ppt/drawings/_rels/vmlDrawing3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wmf"/><Relationship Id="rId1" Type="http://schemas.openxmlformats.org/officeDocument/2006/relationships/image" Target="../media/image128.wmf"/></Relationships>
</file>

<file path=ppt/drawings/_rels/vmlDrawing3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wmf"/><Relationship Id="rId1" Type="http://schemas.openxmlformats.org/officeDocument/2006/relationships/image" Target="../media/image128.w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4.w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5.w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7.w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7.w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7.w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7.w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7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image" Target="../media/image20.wmf"/><Relationship Id="rId7" Type="http://schemas.openxmlformats.org/officeDocument/2006/relationships/image" Target="../media/image24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10" Type="http://schemas.openxmlformats.org/officeDocument/2006/relationships/image" Target="../media/image27.wmf"/><Relationship Id="rId4" Type="http://schemas.openxmlformats.org/officeDocument/2006/relationships/image" Target="../media/image21.wmf"/><Relationship Id="rId9" Type="http://schemas.openxmlformats.org/officeDocument/2006/relationships/image" Target="../media/image26.w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7.wmf"/></Relationships>
</file>

<file path=ppt/drawings/_rels/vmlDrawing4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4.wmf"/><Relationship Id="rId1" Type="http://schemas.openxmlformats.org/officeDocument/2006/relationships/image" Target="../media/image143.w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6.wmf"/></Relationships>
</file>

<file path=ppt/drawings/_rels/vmlDrawing4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wmf"/><Relationship Id="rId2" Type="http://schemas.openxmlformats.org/officeDocument/2006/relationships/image" Target="../media/image147.wmf"/><Relationship Id="rId1" Type="http://schemas.openxmlformats.org/officeDocument/2006/relationships/image" Target="../media/image146.wmf"/></Relationships>
</file>

<file path=ppt/drawings/_rels/vmlDrawing4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wmf"/><Relationship Id="rId1" Type="http://schemas.openxmlformats.org/officeDocument/2006/relationships/image" Target="../media/image149.wmf"/></Relationships>
</file>

<file path=ppt/drawings/_rels/vmlDrawing4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wmf"/><Relationship Id="rId2" Type="http://schemas.openxmlformats.org/officeDocument/2006/relationships/image" Target="../media/image153.wmf"/><Relationship Id="rId1" Type="http://schemas.openxmlformats.org/officeDocument/2006/relationships/image" Target="../media/image152.wmf"/><Relationship Id="rId5" Type="http://schemas.openxmlformats.org/officeDocument/2006/relationships/image" Target="../media/image156.wmf"/><Relationship Id="rId4" Type="http://schemas.openxmlformats.org/officeDocument/2006/relationships/image" Target="../media/image155.wmf"/></Relationships>
</file>

<file path=ppt/drawings/_rels/vmlDrawing4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wmf"/><Relationship Id="rId1" Type="http://schemas.openxmlformats.org/officeDocument/2006/relationships/image" Target="../media/image149.wmf"/></Relationships>
</file>

<file path=ppt/drawings/_rels/vmlDrawing4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wmf"/><Relationship Id="rId1" Type="http://schemas.openxmlformats.org/officeDocument/2006/relationships/image" Target="../media/image149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image" Target="../media/image29.wmf"/><Relationship Id="rId7" Type="http://schemas.openxmlformats.org/officeDocument/2006/relationships/image" Target="../media/image23.wmf"/><Relationship Id="rId2" Type="http://schemas.openxmlformats.org/officeDocument/2006/relationships/image" Target="../media/image28.wmf"/><Relationship Id="rId1" Type="http://schemas.openxmlformats.org/officeDocument/2006/relationships/image" Target="../media/image18.wmf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10" Type="http://schemas.openxmlformats.org/officeDocument/2006/relationships/image" Target="../media/image26.wmf"/><Relationship Id="rId4" Type="http://schemas.openxmlformats.org/officeDocument/2006/relationships/image" Target="../media/image20.wmf"/><Relationship Id="rId9" Type="http://schemas.openxmlformats.org/officeDocument/2006/relationships/image" Target="../media/image31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image" Target="../media/image33.wmf"/><Relationship Id="rId7" Type="http://schemas.openxmlformats.org/officeDocument/2006/relationships/image" Target="../media/image37.wmf"/><Relationship Id="rId2" Type="http://schemas.openxmlformats.org/officeDocument/2006/relationships/image" Target="../media/image1.wmf"/><Relationship Id="rId1" Type="http://schemas.openxmlformats.org/officeDocument/2006/relationships/image" Target="../media/image32.wmf"/><Relationship Id="rId6" Type="http://schemas.openxmlformats.org/officeDocument/2006/relationships/image" Target="../media/image36.wmf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7" Type="http://schemas.openxmlformats.org/officeDocument/2006/relationships/image" Target="../media/image40.wmf"/><Relationship Id="rId2" Type="http://schemas.openxmlformats.org/officeDocument/2006/relationships/image" Target="../media/image1.wmf"/><Relationship Id="rId1" Type="http://schemas.openxmlformats.org/officeDocument/2006/relationships/image" Target="../media/image32.wmf"/><Relationship Id="rId6" Type="http://schemas.openxmlformats.org/officeDocument/2006/relationships/image" Target="../media/image39.wmf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image" Target="../media/image41.wmf"/><Relationship Id="rId7" Type="http://schemas.openxmlformats.org/officeDocument/2006/relationships/image" Target="../media/image44.wmf"/><Relationship Id="rId2" Type="http://schemas.openxmlformats.org/officeDocument/2006/relationships/image" Target="../media/image33.wmf"/><Relationship Id="rId1" Type="http://schemas.openxmlformats.org/officeDocument/2006/relationships/image" Target="../media/image1.wmf"/><Relationship Id="rId6" Type="http://schemas.openxmlformats.org/officeDocument/2006/relationships/image" Target="../media/image43.wmf"/><Relationship Id="rId5" Type="http://schemas.openxmlformats.org/officeDocument/2006/relationships/image" Target="../media/image32.wmf"/><Relationship Id="rId4" Type="http://schemas.openxmlformats.org/officeDocument/2006/relationships/image" Target="../media/image42.wmf"/><Relationship Id="rId9" Type="http://schemas.openxmlformats.org/officeDocument/2006/relationships/image" Target="../media/image46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3" Type="http://schemas.openxmlformats.org/officeDocument/2006/relationships/image" Target="../media/image48.wmf"/><Relationship Id="rId7" Type="http://schemas.openxmlformats.org/officeDocument/2006/relationships/image" Target="../media/image52.wmf"/><Relationship Id="rId2" Type="http://schemas.openxmlformats.org/officeDocument/2006/relationships/image" Target="../media/image47.wmf"/><Relationship Id="rId1" Type="http://schemas.openxmlformats.org/officeDocument/2006/relationships/image" Target="../media/image1.wmf"/><Relationship Id="rId6" Type="http://schemas.openxmlformats.org/officeDocument/2006/relationships/image" Target="../media/image51.wmf"/><Relationship Id="rId5" Type="http://schemas.openxmlformats.org/officeDocument/2006/relationships/image" Target="../media/image50.wmf"/><Relationship Id="rId4" Type="http://schemas.openxmlformats.org/officeDocument/2006/relationships/image" Target="../media/image4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72417ED-F279-40FA-A553-FA68B9C0C215}" type="datetimeFigureOut">
              <a:rPr lang="it-IT" altLang="it-IT"/>
              <a:pPr>
                <a:defRPr/>
              </a:pPr>
              <a:t>16/11/2022</a:t>
            </a:fld>
            <a:endParaRPr lang="it-IT" alt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 smtClean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A8CCCDD-3D22-49A5-A4BB-3883BE95B7D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410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E2F67EC-8E38-40F4-ABE0-91BB8FF2AA3C}" type="slidenum">
              <a:rPr lang="it-IT" altLang="it-IT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</a:t>
            </a:fld>
            <a:endParaRPr lang="it-IT" altLang="it-IT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1843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D55664F-DF15-4823-98D6-9EAA1231B42B}" type="slidenum">
              <a:rPr lang="it-IT" altLang="it-IT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10</a:t>
            </a:fld>
            <a:endParaRPr lang="it-IT" altLang="it-IT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961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2048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C8FC11B-6970-4701-96A0-17B7FE5247D3}" type="slidenum">
              <a:rPr lang="it-IT" altLang="it-IT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11</a:t>
            </a:fld>
            <a:endParaRPr lang="it-IT" altLang="it-IT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2253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0BF4BD0-9FE6-4A5D-8553-0185ED26D75F}" type="slidenum">
              <a:rPr lang="it-IT" altLang="it-IT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12</a:t>
            </a:fld>
            <a:endParaRPr lang="it-IT" altLang="it-IT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2458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F519F8C-B206-4A8A-9304-759397FDB100}" type="slidenum">
              <a:rPr lang="it-IT" altLang="it-IT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13</a:t>
            </a:fld>
            <a:endParaRPr lang="it-IT" altLang="it-IT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2662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C7EC476-F6C0-4526-B804-4F905E442CD4}" type="slidenum">
              <a:rPr lang="it-IT" altLang="it-IT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14</a:t>
            </a:fld>
            <a:endParaRPr lang="it-IT" altLang="it-IT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2867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793EB40-3EED-4876-A827-08B31796B1BC}" type="slidenum">
              <a:rPr lang="it-IT" altLang="it-IT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15</a:t>
            </a:fld>
            <a:endParaRPr lang="it-IT" altLang="it-IT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3072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07CD63A-6FF1-4696-8CCC-21C2DE4F2C41}" type="slidenum">
              <a:rPr lang="it-IT" altLang="it-IT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16</a:t>
            </a:fld>
            <a:endParaRPr lang="it-IT" altLang="it-IT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3277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88FA4B4-4223-46CE-873D-5E104DC8A533}" type="slidenum">
              <a:rPr lang="it-IT" altLang="it-IT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17</a:t>
            </a:fld>
            <a:endParaRPr lang="it-IT" altLang="it-IT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3482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B85941F-E855-4848-BD0E-5F93037B66B4}" type="slidenum">
              <a:rPr lang="it-IT" altLang="it-IT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18</a:t>
            </a:fld>
            <a:endParaRPr lang="it-IT" altLang="it-IT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3686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93AF379-50D8-49EC-BF7C-0D8FFB8A39D0}" type="slidenum">
              <a:rPr lang="it-IT" altLang="it-IT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19</a:t>
            </a:fld>
            <a:endParaRPr lang="it-IT" altLang="it-IT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614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6F1D2FF-EFD9-4253-BB53-73EA2A3A30DA}" type="slidenum">
              <a:rPr lang="it-IT" altLang="it-IT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</a:t>
            </a:fld>
            <a:endParaRPr lang="it-IT" altLang="it-IT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3891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3C58168-D678-4686-B357-90221C3CA955}" type="slidenum">
              <a:rPr lang="it-IT" altLang="it-IT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20</a:t>
            </a:fld>
            <a:endParaRPr lang="it-IT" altLang="it-IT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4096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C54C97F-9D5E-4E83-AAE5-73A2735598F3}" type="slidenum">
              <a:rPr lang="it-IT" altLang="it-IT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21</a:t>
            </a:fld>
            <a:endParaRPr lang="it-IT" altLang="it-IT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4301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1948EA8-962C-4B6E-B57C-77152804D10E}" type="slidenum">
              <a:rPr lang="it-IT" altLang="it-IT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22</a:t>
            </a:fld>
            <a:endParaRPr lang="it-IT" altLang="it-IT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4506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E0AEEB3-26FE-4B0F-B858-E19234B93F54}" type="slidenum">
              <a:rPr lang="it-IT" altLang="it-IT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23</a:t>
            </a:fld>
            <a:endParaRPr lang="it-IT" altLang="it-IT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4710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C6884EC-F89F-4047-9035-9D0A943C200A}" type="slidenum">
              <a:rPr lang="it-IT" altLang="it-IT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24</a:t>
            </a:fld>
            <a:endParaRPr lang="it-IT" altLang="it-IT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4915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8FECAEA-38E0-4A45-B167-C73A019C050A}" type="slidenum">
              <a:rPr lang="it-IT" altLang="it-IT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25</a:t>
            </a:fld>
            <a:endParaRPr lang="it-IT" altLang="it-IT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5120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A33EDEB-6387-4635-AFAA-516FE32353C3}" type="slidenum">
              <a:rPr lang="it-IT" altLang="it-IT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26</a:t>
            </a:fld>
            <a:endParaRPr lang="it-IT" altLang="it-IT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5325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C734429-774E-428D-B049-2D245313CD50}" type="slidenum">
              <a:rPr lang="it-IT" altLang="it-IT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27</a:t>
            </a:fld>
            <a:endParaRPr lang="it-IT" altLang="it-IT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5530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5D700BF-4681-48F6-ABDE-FDD22D9B319B}" type="slidenum">
              <a:rPr lang="it-IT" altLang="it-IT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28</a:t>
            </a:fld>
            <a:endParaRPr lang="it-IT" altLang="it-IT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5734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6564DE2-C8E9-4B7B-B67E-A8BECBE6E4AB}" type="slidenum">
              <a:rPr lang="it-IT" altLang="it-IT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29</a:t>
            </a:fld>
            <a:endParaRPr lang="it-IT" altLang="it-IT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819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6AA3F95-E371-4828-87CB-8F7E329084C7}" type="slidenum">
              <a:rPr lang="it-IT" altLang="it-IT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3</a:t>
            </a:fld>
            <a:endParaRPr lang="it-IT" altLang="it-IT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5939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0872A66-9A2D-488C-8E66-A645F71910A5}" type="slidenum">
              <a:rPr lang="it-IT" altLang="it-IT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30</a:t>
            </a:fld>
            <a:endParaRPr lang="it-IT" altLang="it-IT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6144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D86C7FE-6400-464A-B470-58715BB682A2}" type="slidenum">
              <a:rPr lang="it-IT" altLang="it-IT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31</a:t>
            </a:fld>
            <a:endParaRPr lang="it-IT" altLang="it-IT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6349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0EBFCFA-25BC-4D3F-A8F3-84A3896EB773}" type="slidenum">
              <a:rPr lang="it-IT" altLang="it-IT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32</a:t>
            </a:fld>
            <a:endParaRPr lang="it-IT" altLang="it-IT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6554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71DE40C-1B44-4486-ACB1-A5485E911C7D}" type="slidenum">
              <a:rPr lang="it-IT" altLang="it-IT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33</a:t>
            </a:fld>
            <a:endParaRPr lang="it-IT" altLang="it-IT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6758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45C9773-2EB1-409B-9C2C-BF5008B082FF}" type="slidenum">
              <a:rPr lang="it-IT" altLang="it-IT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34</a:t>
            </a:fld>
            <a:endParaRPr lang="it-IT" altLang="it-IT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6963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CCA0DE2-91F0-4299-A22F-88A3B246AAD1}" type="slidenum">
              <a:rPr lang="it-IT" altLang="it-IT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35</a:t>
            </a:fld>
            <a:endParaRPr lang="it-IT" altLang="it-IT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7987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F7B84B0-537E-4EAF-BF07-239DA9019736}" type="slidenum">
              <a:rPr lang="it-IT" altLang="it-IT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44</a:t>
            </a:fld>
            <a:endParaRPr lang="it-IT" altLang="it-IT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8192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8BD176A-573E-44D9-8207-5F4F5C11AEF7}" type="slidenum">
              <a:rPr lang="it-IT" altLang="it-IT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45</a:t>
            </a:fld>
            <a:endParaRPr lang="it-IT" altLang="it-IT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8397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2AA86AA-438C-4F51-B751-15FBA180E334}" type="slidenum">
              <a:rPr lang="it-IT" altLang="it-IT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46</a:t>
            </a:fld>
            <a:endParaRPr lang="it-IT" altLang="it-IT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8602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B71D575-4693-4E7B-B82A-5529A9A513B9}" type="slidenum">
              <a:rPr lang="it-IT" altLang="it-IT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47</a:t>
            </a:fld>
            <a:endParaRPr lang="it-IT" altLang="it-IT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1024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8AD69CB-DD26-4695-96DD-BEE575F2C123}" type="slidenum">
              <a:rPr lang="it-IT" altLang="it-IT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4</a:t>
            </a:fld>
            <a:endParaRPr lang="it-IT" altLang="it-IT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8806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A961144-B64D-47BC-8311-0079B652BBA7}" type="slidenum">
              <a:rPr lang="it-IT" altLang="it-IT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48</a:t>
            </a:fld>
            <a:endParaRPr lang="it-IT" altLang="it-IT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9011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651EAF0-C8E7-4F0A-B918-6EFBD68EC830}" type="slidenum">
              <a:rPr lang="it-IT" altLang="it-IT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49</a:t>
            </a:fld>
            <a:endParaRPr lang="it-IT" altLang="it-IT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9216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23002A1-26AF-443F-BBE4-82BBA0FFB1BC}" type="slidenum">
              <a:rPr lang="it-IT" altLang="it-IT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50</a:t>
            </a:fld>
            <a:endParaRPr lang="it-IT" altLang="it-IT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9421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A902C49-65B2-49A5-B00F-EDD6510F8A84}" type="slidenum">
              <a:rPr lang="it-IT" altLang="it-IT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51</a:t>
            </a:fld>
            <a:endParaRPr lang="it-IT" altLang="it-IT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9626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DD58AD2-322C-4921-8BCE-EC966274B380}" type="slidenum">
              <a:rPr lang="it-IT" altLang="it-IT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52</a:t>
            </a:fld>
            <a:endParaRPr lang="it-IT" altLang="it-IT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9830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9550456-9764-4A24-AC77-0DAC8A722073}" type="slidenum">
              <a:rPr lang="it-IT" altLang="it-IT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53</a:t>
            </a:fld>
            <a:endParaRPr lang="it-IT" altLang="it-IT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10035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A71B60C-9E73-4B9C-97A6-E55D57C8534F}" type="slidenum">
              <a:rPr lang="it-IT" altLang="it-IT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54</a:t>
            </a:fld>
            <a:endParaRPr lang="it-IT" altLang="it-IT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10035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A71B60C-9E73-4B9C-97A6-E55D57C8534F}" type="slidenum">
              <a:rPr lang="it-IT" altLang="it-IT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55</a:t>
            </a:fld>
            <a:endParaRPr lang="it-IT" altLang="it-IT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76985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10035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A71B60C-9E73-4B9C-97A6-E55D57C8534F}" type="slidenum">
              <a:rPr lang="it-IT" altLang="it-IT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56</a:t>
            </a:fld>
            <a:endParaRPr lang="it-IT" altLang="it-IT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41989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10035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A71B60C-9E73-4B9C-97A6-E55D57C8534F}" type="slidenum">
              <a:rPr lang="it-IT" altLang="it-IT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57</a:t>
            </a:fld>
            <a:endParaRPr lang="it-IT" altLang="it-IT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168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1229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80A5999-2766-4240-B7FD-D8B5CBC78D39}" type="slidenum">
              <a:rPr lang="it-IT" altLang="it-IT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5</a:t>
            </a:fld>
            <a:endParaRPr lang="it-IT" altLang="it-IT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10035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A71B60C-9E73-4B9C-97A6-E55D57C8534F}" type="slidenum">
              <a:rPr lang="it-IT" altLang="it-IT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58</a:t>
            </a:fld>
            <a:endParaRPr lang="it-IT" altLang="it-IT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74612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10035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A71B60C-9E73-4B9C-97A6-E55D57C8534F}" type="slidenum">
              <a:rPr lang="it-IT" altLang="it-IT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59</a:t>
            </a:fld>
            <a:endParaRPr lang="it-IT" altLang="it-IT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01810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10035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A71B60C-9E73-4B9C-97A6-E55D57C8534F}" type="slidenum">
              <a:rPr lang="it-IT" altLang="it-IT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60</a:t>
            </a:fld>
            <a:endParaRPr lang="it-IT" altLang="it-IT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29412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10035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A71B60C-9E73-4B9C-97A6-E55D57C8534F}" type="slidenum">
              <a:rPr lang="it-IT" altLang="it-IT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61</a:t>
            </a:fld>
            <a:endParaRPr lang="it-IT" altLang="it-IT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43282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10035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A71B60C-9E73-4B9C-97A6-E55D57C8534F}" type="slidenum">
              <a:rPr lang="it-IT" altLang="it-IT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62</a:t>
            </a:fld>
            <a:endParaRPr lang="it-IT" altLang="it-IT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61139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10035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A71B60C-9E73-4B9C-97A6-E55D57C8534F}" type="slidenum">
              <a:rPr lang="it-IT" altLang="it-IT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63</a:t>
            </a:fld>
            <a:endParaRPr lang="it-IT" altLang="it-IT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04257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10240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3BC68EF-1749-48CF-B7A2-6294B4587883}" type="slidenum">
              <a:rPr lang="it-IT" altLang="it-IT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64</a:t>
            </a:fld>
            <a:endParaRPr lang="it-IT" altLang="it-IT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10445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0EE8298-4506-4EF9-B4A4-675426CB7D6B}" type="slidenum">
              <a:rPr lang="it-IT" altLang="it-IT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65</a:t>
            </a:fld>
            <a:endParaRPr lang="it-IT" altLang="it-IT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10650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6C5A687-9E01-4DB6-8156-59F5015C4E6F}" type="slidenum">
              <a:rPr lang="it-IT" altLang="it-IT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66</a:t>
            </a:fld>
            <a:endParaRPr lang="it-IT" altLang="it-IT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7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10854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DC47B16-22B6-4D02-BB86-08708B43751C}" type="slidenum">
              <a:rPr lang="it-IT" altLang="it-IT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67</a:t>
            </a:fld>
            <a:endParaRPr lang="it-IT" altLang="it-IT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1434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313BFAF-7782-4201-83E2-84FFB7726FC1}" type="slidenum">
              <a:rPr lang="it-IT" altLang="it-IT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6</a:t>
            </a:fld>
            <a:endParaRPr lang="it-IT" altLang="it-IT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5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11059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7F8B64F-7714-4F3D-A955-7B85B5FD6E32}" type="slidenum">
              <a:rPr lang="it-IT" altLang="it-IT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68</a:t>
            </a:fld>
            <a:endParaRPr lang="it-IT" altLang="it-IT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11366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C4C0214-4A90-45C2-983B-A8B961D7A141}" type="slidenum">
              <a:rPr lang="it-IT" altLang="it-IT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70</a:t>
            </a:fld>
            <a:endParaRPr lang="it-IT" altLang="it-IT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11571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B42113A-FEDB-4378-80B2-756A3D0B4F7D}" type="slidenum">
              <a:rPr lang="it-IT" altLang="it-IT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71</a:t>
            </a:fld>
            <a:endParaRPr lang="it-IT" altLang="it-IT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3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11776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A96084C-C912-47E2-8BBB-D134D00D6288}" type="slidenum">
              <a:rPr lang="it-IT" altLang="it-IT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72</a:t>
            </a:fld>
            <a:endParaRPr lang="it-IT" altLang="it-IT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11981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4CBB86A-90F7-494A-89F9-0FC8A2B8EA57}" type="slidenum">
              <a:rPr lang="it-IT" altLang="it-IT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73</a:t>
            </a:fld>
            <a:endParaRPr lang="it-IT" altLang="it-IT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59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12186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51567F1-EA09-4565-828F-CEF934BB6D6F}" type="slidenum">
              <a:rPr lang="it-IT" altLang="it-IT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74</a:t>
            </a:fld>
            <a:endParaRPr lang="it-IT" altLang="it-IT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3907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12390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38F7595-0DC4-406B-9084-418DA91F7194}" type="slidenum">
              <a:rPr lang="it-IT" altLang="it-IT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75</a:t>
            </a:fld>
            <a:endParaRPr lang="it-IT" altLang="it-IT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5955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12595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376E18B-A1BE-42A9-AB70-88697C0BD18B}" type="slidenum">
              <a:rPr lang="it-IT" altLang="it-IT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76</a:t>
            </a:fld>
            <a:endParaRPr lang="it-IT" altLang="it-IT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1434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313BFAF-7782-4201-83E2-84FFB7726FC1}" type="slidenum">
              <a:rPr lang="it-IT" altLang="it-IT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7</a:t>
            </a:fld>
            <a:endParaRPr lang="it-IT" altLang="it-IT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7478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1638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97707D9-F7BC-4FBE-A74C-BFAEB7EAB95C}" type="slidenum">
              <a:rPr lang="it-IT" altLang="it-IT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8</a:t>
            </a:fld>
            <a:endParaRPr lang="it-IT" altLang="it-IT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1843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D55664F-DF15-4823-98D6-9EAA1231B42B}" type="slidenum">
              <a:rPr lang="it-IT" altLang="it-IT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9</a:t>
            </a:fld>
            <a:endParaRPr lang="it-IT" altLang="it-IT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EFB3A7-5A61-45D0-99B6-8DD337FFB283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960448729"/>
      </p:ext>
    </p:extLst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6BF54E-1B5A-47B8-8FBE-9FB39F50D271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017775614"/>
      </p:ext>
    </p:extLst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E8617B-7672-442E-8209-35120028DAB9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470632629"/>
      </p:ext>
    </p:extLst>
  </p:cSld>
  <p:clrMapOvr>
    <a:masterClrMapping/>
  </p:clrMapOvr>
  <p:transition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olo e  contenu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CCF998-0A11-4CAA-82D5-B39967DE5A84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353048028"/>
      </p:ext>
    </p:extLst>
  </p:cSld>
  <p:clrMapOvr>
    <a:masterClrMapping/>
  </p:clrMapOvr>
  <p:transition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F0AB39-EBF5-4C07-97DD-DAA0EDA595F9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642111614"/>
      </p:ext>
    </p:extLst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E8A13-22EE-4AA0-8D1B-2B8D58B7D6D3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174415599"/>
      </p:ext>
    </p:extLst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0EBFA-EDEC-4C40-A845-2C94FD22D1BD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155078314"/>
      </p:ext>
    </p:extLst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DB69EC-B157-4B11-BF3E-30F917C20BCD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405949700"/>
      </p:ext>
    </p:extLst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8F633B-1C8D-4B99-9A8F-25E1FA9A65CE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990654971"/>
      </p:ext>
    </p:extLst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CA9789-9A41-4A7D-9FF1-3D352F34F767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276119989"/>
      </p:ext>
    </p:extLst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6FF40-6241-4497-9ED5-A3CD7F79290A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578917762"/>
      </p:ext>
    </p:extLst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655180-811E-4AD7-9A04-E1D12DABADDF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326237224"/>
      </p:ext>
    </p:extLst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A55E40-DCC2-4886-A154-BA289451061F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907095720"/>
      </p:ext>
    </p:extLst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it-IT" smtClean="0"/>
              <a:t>Fare clic per modificare lo stile del titolo dello schema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 smtClean="0"/>
              <a:t>Fare clic per modificare gli stili del testo dello schema</a:t>
            </a:r>
          </a:p>
          <a:p>
            <a:pPr lvl="1"/>
            <a:r>
              <a:rPr lang="en-US" altLang="it-IT" smtClean="0"/>
              <a:t>Secondo livello</a:t>
            </a:r>
          </a:p>
          <a:p>
            <a:pPr lvl="2"/>
            <a:r>
              <a:rPr lang="en-US" altLang="it-IT" smtClean="0"/>
              <a:t>Terzo livello</a:t>
            </a:r>
          </a:p>
          <a:p>
            <a:pPr lvl="3"/>
            <a:r>
              <a:rPr lang="en-US" altLang="it-IT" smtClean="0"/>
              <a:t>Quarto livello</a:t>
            </a:r>
          </a:p>
          <a:p>
            <a:pPr lvl="4"/>
            <a:r>
              <a:rPr lang="en-US" alt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4837E54-E64A-47C2-B771-6BF5F1F1712A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anose="020B0600070205080204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anose="020B0600070205080204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anose="020B0600070205080204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anose="020B0600070205080204" pitchFamily="34" charset="-128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13" Type="http://schemas.openxmlformats.org/officeDocument/2006/relationships/oleObject" Target="../embeddings/oleObject5.bin"/><Relationship Id="rId3" Type="http://schemas.openxmlformats.org/officeDocument/2006/relationships/slideLayout" Target="../slideLayouts/slideLayout7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4.wmf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0" Type="http://schemas.openxmlformats.org/officeDocument/2006/relationships/image" Target="../media/image3.wmf"/><Relationship Id="rId4" Type="http://schemas.openxmlformats.org/officeDocument/2006/relationships/notesSlide" Target="../notesSlides/notesSlide1.xml"/><Relationship Id="rId9" Type="http://schemas.openxmlformats.org/officeDocument/2006/relationships/oleObject" Target="../embeddings/oleObject3.bin"/><Relationship Id="rId14" Type="http://schemas.openxmlformats.org/officeDocument/2006/relationships/image" Target="../media/image5.w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13" Type="http://schemas.openxmlformats.org/officeDocument/2006/relationships/oleObject" Target="../embeddings/oleObject73.bin"/><Relationship Id="rId3" Type="http://schemas.openxmlformats.org/officeDocument/2006/relationships/slideLayout" Target="../slideLayouts/slideLayout13.xml"/><Relationship Id="rId7" Type="http://schemas.openxmlformats.org/officeDocument/2006/relationships/oleObject" Target="../embeddings/oleObject70.bin"/><Relationship Id="rId12" Type="http://schemas.openxmlformats.org/officeDocument/2006/relationships/image" Target="../media/image39.wmf"/><Relationship Id="rId2" Type="http://schemas.openxmlformats.org/officeDocument/2006/relationships/tags" Target="../tags/tag11.xml"/><Relationship Id="rId16" Type="http://schemas.openxmlformats.org/officeDocument/2006/relationships/image" Target="../media/image58.wmf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4.wmf"/><Relationship Id="rId11" Type="http://schemas.openxmlformats.org/officeDocument/2006/relationships/oleObject" Target="../embeddings/oleObject72.bin"/><Relationship Id="rId5" Type="http://schemas.openxmlformats.org/officeDocument/2006/relationships/oleObject" Target="../embeddings/oleObject69.bin"/><Relationship Id="rId15" Type="http://schemas.openxmlformats.org/officeDocument/2006/relationships/oleObject" Target="../embeddings/oleObject74.bin"/><Relationship Id="rId10" Type="http://schemas.openxmlformats.org/officeDocument/2006/relationships/image" Target="../media/image56.wmf"/><Relationship Id="rId4" Type="http://schemas.openxmlformats.org/officeDocument/2006/relationships/notesSlide" Target="../notesSlides/notesSlide10.xml"/><Relationship Id="rId9" Type="http://schemas.openxmlformats.org/officeDocument/2006/relationships/oleObject" Target="../embeddings/oleObject71.bin"/><Relationship Id="rId14" Type="http://schemas.openxmlformats.org/officeDocument/2006/relationships/image" Target="../media/image57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76.bin"/><Relationship Id="rId2" Type="http://schemas.openxmlformats.org/officeDocument/2006/relationships/tags" Target="../tags/tag13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9.wmf"/><Relationship Id="rId5" Type="http://schemas.openxmlformats.org/officeDocument/2006/relationships/oleObject" Target="../embeddings/oleObject75.bin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78.bin"/><Relationship Id="rId2" Type="http://schemas.openxmlformats.org/officeDocument/2006/relationships/tags" Target="../tags/tag14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61.wmf"/><Relationship Id="rId5" Type="http://schemas.openxmlformats.org/officeDocument/2006/relationships/oleObject" Target="../embeddings/oleObject77.bin"/><Relationship Id="rId10" Type="http://schemas.openxmlformats.org/officeDocument/2006/relationships/image" Target="../media/image63.wmf"/><Relationship Id="rId4" Type="http://schemas.openxmlformats.org/officeDocument/2006/relationships/notesSlide" Target="../notesSlides/notesSlide13.xml"/><Relationship Id="rId9" Type="http://schemas.openxmlformats.org/officeDocument/2006/relationships/oleObject" Target="../embeddings/oleObject79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81.bin"/><Relationship Id="rId2" Type="http://schemas.openxmlformats.org/officeDocument/2006/relationships/tags" Target="../tags/tag15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64.wmf"/><Relationship Id="rId5" Type="http://schemas.openxmlformats.org/officeDocument/2006/relationships/oleObject" Target="../embeddings/oleObject80.bin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wmf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83.bin"/><Relationship Id="rId2" Type="http://schemas.openxmlformats.org/officeDocument/2006/relationships/tags" Target="../tags/tag16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66.wmf"/><Relationship Id="rId5" Type="http://schemas.openxmlformats.org/officeDocument/2006/relationships/oleObject" Target="../embeddings/oleObject82.bin"/><Relationship Id="rId10" Type="http://schemas.openxmlformats.org/officeDocument/2006/relationships/image" Target="../media/image65.wmf"/><Relationship Id="rId4" Type="http://schemas.openxmlformats.org/officeDocument/2006/relationships/notesSlide" Target="../notesSlides/notesSlide15.xml"/><Relationship Id="rId9" Type="http://schemas.openxmlformats.org/officeDocument/2006/relationships/oleObject" Target="../embeddings/oleObject84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86.bin"/><Relationship Id="rId2" Type="http://schemas.openxmlformats.org/officeDocument/2006/relationships/tags" Target="../tags/tag1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68.wmf"/><Relationship Id="rId5" Type="http://schemas.openxmlformats.org/officeDocument/2006/relationships/oleObject" Target="../embeddings/oleObject85.bin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wmf"/><Relationship Id="rId13" Type="http://schemas.openxmlformats.org/officeDocument/2006/relationships/oleObject" Target="../embeddings/oleObject91.bin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88.bin"/><Relationship Id="rId12" Type="http://schemas.openxmlformats.org/officeDocument/2006/relationships/image" Target="../media/image72.wmf"/><Relationship Id="rId2" Type="http://schemas.openxmlformats.org/officeDocument/2006/relationships/tags" Target="../tags/tag19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69.wmf"/><Relationship Id="rId11" Type="http://schemas.openxmlformats.org/officeDocument/2006/relationships/oleObject" Target="../embeddings/oleObject90.bin"/><Relationship Id="rId5" Type="http://schemas.openxmlformats.org/officeDocument/2006/relationships/oleObject" Target="../embeddings/oleObject87.bin"/><Relationship Id="rId10" Type="http://schemas.openxmlformats.org/officeDocument/2006/relationships/image" Target="../media/image71.wmf"/><Relationship Id="rId4" Type="http://schemas.openxmlformats.org/officeDocument/2006/relationships/notesSlide" Target="../notesSlides/notesSlide18.xml"/><Relationship Id="rId9" Type="http://schemas.openxmlformats.org/officeDocument/2006/relationships/oleObject" Target="../embeddings/oleObject89.bin"/><Relationship Id="rId14" Type="http://schemas.openxmlformats.org/officeDocument/2006/relationships/image" Target="../media/image73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wmf"/><Relationship Id="rId13" Type="http://schemas.openxmlformats.org/officeDocument/2006/relationships/oleObject" Target="../embeddings/oleObject96.bin"/><Relationship Id="rId18" Type="http://schemas.openxmlformats.org/officeDocument/2006/relationships/image" Target="../media/image80.wmf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93.bin"/><Relationship Id="rId12" Type="http://schemas.openxmlformats.org/officeDocument/2006/relationships/image" Target="../media/image77.wmf"/><Relationship Id="rId17" Type="http://schemas.openxmlformats.org/officeDocument/2006/relationships/oleObject" Target="../embeddings/oleObject98.bin"/><Relationship Id="rId2" Type="http://schemas.openxmlformats.org/officeDocument/2006/relationships/tags" Target="../tags/tag20.xml"/><Relationship Id="rId16" Type="http://schemas.openxmlformats.org/officeDocument/2006/relationships/image" Target="../media/image79.wmf"/><Relationship Id="rId1" Type="http://schemas.openxmlformats.org/officeDocument/2006/relationships/vmlDrawing" Target="../drawings/vmlDrawing17.vml"/><Relationship Id="rId6" Type="http://schemas.openxmlformats.org/officeDocument/2006/relationships/image" Target="../media/image74.wmf"/><Relationship Id="rId11" Type="http://schemas.openxmlformats.org/officeDocument/2006/relationships/oleObject" Target="../embeddings/oleObject95.bin"/><Relationship Id="rId5" Type="http://schemas.openxmlformats.org/officeDocument/2006/relationships/oleObject" Target="../embeddings/oleObject92.bin"/><Relationship Id="rId15" Type="http://schemas.openxmlformats.org/officeDocument/2006/relationships/oleObject" Target="../embeddings/oleObject97.bin"/><Relationship Id="rId10" Type="http://schemas.openxmlformats.org/officeDocument/2006/relationships/image" Target="../media/image76.wmf"/><Relationship Id="rId4" Type="http://schemas.openxmlformats.org/officeDocument/2006/relationships/notesSlide" Target="../notesSlides/notesSlide19.xml"/><Relationship Id="rId9" Type="http://schemas.openxmlformats.org/officeDocument/2006/relationships/oleObject" Target="../embeddings/oleObject94.bin"/><Relationship Id="rId14" Type="http://schemas.openxmlformats.org/officeDocument/2006/relationships/image" Target="../media/image78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13" Type="http://schemas.openxmlformats.org/officeDocument/2006/relationships/oleObject" Target="../embeddings/oleObject10.bin"/><Relationship Id="rId3" Type="http://schemas.openxmlformats.org/officeDocument/2006/relationships/slideLayout" Target="../slideLayouts/slideLayout7.xml"/><Relationship Id="rId7" Type="http://schemas.openxmlformats.org/officeDocument/2006/relationships/oleObject" Target="../embeddings/oleObject7.bin"/><Relationship Id="rId12" Type="http://schemas.openxmlformats.org/officeDocument/2006/relationships/image" Target="../media/image7.wmf"/><Relationship Id="rId2" Type="http://schemas.openxmlformats.org/officeDocument/2006/relationships/tags" Target="../tags/tag3.xml"/><Relationship Id="rId16" Type="http://schemas.openxmlformats.org/officeDocument/2006/relationships/image" Target="../media/image8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6.bin"/><Relationship Id="rId15" Type="http://schemas.openxmlformats.org/officeDocument/2006/relationships/oleObject" Target="../embeddings/oleObject11.bin"/><Relationship Id="rId10" Type="http://schemas.openxmlformats.org/officeDocument/2006/relationships/image" Target="../media/image4.wmf"/><Relationship Id="rId4" Type="http://schemas.openxmlformats.org/officeDocument/2006/relationships/notesSlide" Target="../notesSlides/notesSlide2.xml"/><Relationship Id="rId9" Type="http://schemas.openxmlformats.org/officeDocument/2006/relationships/oleObject" Target="../embeddings/oleObject8.bin"/><Relationship Id="rId14" Type="http://schemas.openxmlformats.org/officeDocument/2006/relationships/image" Target="../media/image5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Relationship Id="rId4" Type="http://schemas.openxmlformats.org/officeDocument/2006/relationships/image" Target="../media/image8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4" Type="http://schemas.openxmlformats.org/officeDocument/2006/relationships/image" Target="../media/image8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0.bin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5.wmf"/><Relationship Id="rId2" Type="http://schemas.openxmlformats.org/officeDocument/2006/relationships/tags" Target="../tags/tag23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99.bin"/><Relationship Id="rId5" Type="http://schemas.openxmlformats.org/officeDocument/2006/relationships/image" Target="../media/image84.png"/><Relationship Id="rId4" Type="http://schemas.openxmlformats.org/officeDocument/2006/relationships/notesSlide" Target="../notesSlides/notesSlide22.xml"/><Relationship Id="rId9" Type="http://schemas.openxmlformats.org/officeDocument/2006/relationships/image" Target="../media/image83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2.bin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5.wmf"/><Relationship Id="rId2" Type="http://schemas.openxmlformats.org/officeDocument/2006/relationships/tags" Target="../tags/tag24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101.bin"/><Relationship Id="rId5" Type="http://schemas.openxmlformats.org/officeDocument/2006/relationships/image" Target="../media/image84.png"/><Relationship Id="rId4" Type="http://schemas.openxmlformats.org/officeDocument/2006/relationships/notesSlide" Target="../notesSlides/notesSlide23.xml"/><Relationship Id="rId9" Type="http://schemas.openxmlformats.org/officeDocument/2006/relationships/image" Target="../media/image83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4" Type="http://schemas.openxmlformats.org/officeDocument/2006/relationships/image" Target="../media/image8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wmf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104.bin"/><Relationship Id="rId2" Type="http://schemas.openxmlformats.org/officeDocument/2006/relationships/tags" Target="../tags/tag26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86.wmf"/><Relationship Id="rId5" Type="http://schemas.openxmlformats.org/officeDocument/2006/relationships/oleObject" Target="../embeddings/oleObject103.bin"/><Relationship Id="rId4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4" Type="http://schemas.openxmlformats.org/officeDocument/2006/relationships/image" Target="../media/image8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6.bin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9.wmf"/><Relationship Id="rId2" Type="http://schemas.openxmlformats.org/officeDocument/2006/relationships/tags" Target="../tags/tag28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105.bin"/><Relationship Id="rId11" Type="http://schemas.openxmlformats.org/officeDocument/2006/relationships/image" Target="../media/image91.wmf"/><Relationship Id="rId5" Type="http://schemas.openxmlformats.org/officeDocument/2006/relationships/image" Target="../media/image92.png"/><Relationship Id="rId10" Type="http://schemas.openxmlformats.org/officeDocument/2006/relationships/oleObject" Target="../embeddings/oleObject107.bin"/><Relationship Id="rId4" Type="http://schemas.openxmlformats.org/officeDocument/2006/relationships/notesSlide" Target="../notesSlides/notesSlide27.xml"/><Relationship Id="rId9" Type="http://schemas.openxmlformats.org/officeDocument/2006/relationships/image" Target="../media/image90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0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91.wmf"/><Relationship Id="rId5" Type="http://schemas.openxmlformats.org/officeDocument/2006/relationships/oleObject" Target="../embeddings/oleObject108.bin"/><Relationship Id="rId4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13" Type="http://schemas.openxmlformats.org/officeDocument/2006/relationships/oleObject" Target="../embeddings/oleObject16.bin"/><Relationship Id="rId18" Type="http://schemas.openxmlformats.org/officeDocument/2006/relationships/image" Target="../media/image15.wmf"/><Relationship Id="rId3" Type="http://schemas.openxmlformats.org/officeDocument/2006/relationships/slideLayout" Target="../slideLayouts/slideLayout7.xml"/><Relationship Id="rId21" Type="http://schemas.openxmlformats.org/officeDocument/2006/relationships/oleObject" Target="../embeddings/oleObject20.bin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12.wmf"/><Relationship Id="rId17" Type="http://schemas.openxmlformats.org/officeDocument/2006/relationships/oleObject" Target="../embeddings/oleObject18.bin"/><Relationship Id="rId2" Type="http://schemas.openxmlformats.org/officeDocument/2006/relationships/tags" Target="../tags/tag4.xml"/><Relationship Id="rId16" Type="http://schemas.openxmlformats.org/officeDocument/2006/relationships/image" Target="../media/image14.wmf"/><Relationship Id="rId20" Type="http://schemas.openxmlformats.org/officeDocument/2006/relationships/image" Target="../media/image16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12.bin"/><Relationship Id="rId15" Type="http://schemas.openxmlformats.org/officeDocument/2006/relationships/oleObject" Target="../embeddings/oleObject17.bin"/><Relationship Id="rId10" Type="http://schemas.openxmlformats.org/officeDocument/2006/relationships/image" Target="../media/image11.wmf"/><Relationship Id="rId19" Type="http://schemas.openxmlformats.org/officeDocument/2006/relationships/oleObject" Target="../embeddings/oleObject19.bin"/><Relationship Id="rId4" Type="http://schemas.openxmlformats.org/officeDocument/2006/relationships/notesSlide" Target="../notesSlides/notesSlide3.xml"/><Relationship Id="rId9" Type="http://schemas.openxmlformats.org/officeDocument/2006/relationships/oleObject" Target="../embeddings/oleObject14.bin"/><Relationship Id="rId14" Type="http://schemas.openxmlformats.org/officeDocument/2006/relationships/image" Target="../media/image13.wmf"/><Relationship Id="rId22" Type="http://schemas.openxmlformats.org/officeDocument/2006/relationships/image" Target="../media/image17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96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Relationship Id="rId6" Type="http://schemas.openxmlformats.org/officeDocument/2006/relationships/image" Target="../media/image95.emf"/><Relationship Id="rId5" Type="http://schemas.openxmlformats.org/officeDocument/2006/relationships/image" Target="../media/image94.emf"/><Relationship Id="rId4" Type="http://schemas.openxmlformats.org/officeDocument/2006/relationships/image" Target="../media/image93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99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6" Type="http://schemas.openxmlformats.org/officeDocument/2006/relationships/image" Target="../media/image98.emf"/><Relationship Id="rId5" Type="http://schemas.openxmlformats.org/officeDocument/2006/relationships/image" Target="../media/image97.emf"/><Relationship Id="rId4" Type="http://schemas.openxmlformats.org/officeDocument/2006/relationships/image" Target="../media/image93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7" Type="http://schemas.openxmlformats.org/officeDocument/2006/relationships/image" Target="../media/image102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Relationship Id="rId6" Type="http://schemas.openxmlformats.org/officeDocument/2006/relationships/image" Target="../media/image101.emf"/><Relationship Id="rId5" Type="http://schemas.openxmlformats.org/officeDocument/2006/relationships/image" Target="../media/image100.emf"/><Relationship Id="rId4" Type="http://schemas.openxmlformats.org/officeDocument/2006/relationships/image" Target="../media/image93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105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Relationship Id="rId6" Type="http://schemas.openxmlformats.org/officeDocument/2006/relationships/image" Target="../media/image104.emf"/><Relationship Id="rId5" Type="http://schemas.openxmlformats.org/officeDocument/2006/relationships/image" Target="../media/image103.emf"/><Relationship Id="rId4" Type="http://schemas.openxmlformats.org/officeDocument/2006/relationships/image" Target="../media/image93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7" Type="http://schemas.openxmlformats.org/officeDocument/2006/relationships/image" Target="../media/image108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Relationship Id="rId6" Type="http://schemas.openxmlformats.org/officeDocument/2006/relationships/image" Target="../media/image107.emf"/><Relationship Id="rId5" Type="http://schemas.openxmlformats.org/officeDocument/2006/relationships/image" Target="../media/image93.emf"/><Relationship Id="rId4" Type="http://schemas.openxmlformats.org/officeDocument/2006/relationships/image" Target="../media/image106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7" Type="http://schemas.openxmlformats.org/officeDocument/2006/relationships/image" Target="../media/image111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Relationship Id="rId6" Type="http://schemas.openxmlformats.org/officeDocument/2006/relationships/image" Target="../media/image110.emf"/><Relationship Id="rId5" Type="http://schemas.openxmlformats.org/officeDocument/2006/relationships/image" Target="../media/image93.emf"/><Relationship Id="rId4" Type="http://schemas.openxmlformats.org/officeDocument/2006/relationships/image" Target="../media/image109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13" Type="http://schemas.openxmlformats.org/officeDocument/2006/relationships/oleObject" Target="../embeddings/oleObject25.bin"/><Relationship Id="rId18" Type="http://schemas.openxmlformats.org/officeDocument/2006/relationships/image" Target="../media/image24.wmf"/><Relationship Id="rId3" Type="http://schemas.openxmlformats.org/officeDocument/2006/relationships/slideLayout" Target="../slideLayouts/slideLayout7.xml"/><Relationship Id="rId21" Type="http://schemas.openxmlformats.org/officeDocument/2006/relationships/oleObject" Target="../embeddings/oleObject29.bin"/><Relationship Id="rId7" Type="http://schemas.openxmlformats.org/officeDocument/2006/relationships/oleObject" Target="../embeddings/oleObject22.bin"/><Relationship Id="rId12" Type="http://schemas.openxmlformats.org/officeDocument/2006/relationships/image" Target="../media/image21.wmf"/><Relationship Id="rId17" Type="http://schemas.openxmlformats.org/officeDocument/2006/relationships/oleObject" Target="../embeddings/oleObject27.bin"/><Relationship Id="rId2" Type="http://schemas.openxmlformats.org/officeDocument/2006/relationships/tags" Target="../tags/tag5.xml"/><Relationship Id="rId16" Type="http://schemas.openxmlformats.org/officeDocument/2006/relationships/image" Target="../media/image23.wmf"/><Relationship Id="rId20" Type="http://schemas.openxmlformats.org/officeDocument/2006/relationships/image" Target="../media/image25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18.wmf"/><Relationship Id="rId11" Type="http://schemas.openxmlformats.org/officeDocument/2006/relationships/oleObject" Target="../embeddings/oleObject24.bin"/><Relationship Id="rId24" Type="http://schemas.openxmlformats.org/officeDocument/2006/relationships/image" Target="../media/image27.wmf"/><Relationship Id="rId5" Type="http://schemas.openxmlformats.org/officeDocument/2006/relationships/oleObject" Target="../embeddings/oleObject21.bin"/><Relationship Id="rId15" Type="http://schemas.openxmlformats.org/officeDocument/2006/relationships/oleObject" Target="../embeddings/oleObject26.bin"/><Relationship Id="rId23" Type="http://schemas.openxmlformats.org/officeDocument/2006/relationships/oleObject" Target="../embeddings/oleObject30.bin"/><Relationship Id="rId10" Type="http://schemas.openxmlformats.org/officeDocument/2006/relationships/image" Target="../media/image20.wmf"/><Relationship Id="rId19" Type="http://schemas.openxmlformats.org/officeDocument/2006/relationships/oleObject" Target="../embeddings/oleObject28.bin"/><Relationship Id="rId4" Type="http://schemas.openxmlformats.org/officeDocument/2006/relationships/notesSlide" Target="../notesSlides/notesSlide4.xml"/><Relationship Id="rId9" Type="http://schemas.openxmlformats.org/officeDocument/2006/relationships/oleObject" Target="../embeddings/oleObject23.bin"/><Relationship Id="rId14" Type="http://schemas.openxmlformats.org/officeDocument/2006/relationships/image" Target="../media/image22.wmf"/><Relationship Id="rId22" Type="http://schemas.openxmlformats.org/officeDocument/2006/relationships/image" Target="../media/image26.w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e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e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7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wmf"/><Relationship Id="rId13" Type="http://schemas.openxmlformats.org/officeDocument/2006/relationships/oleObject" Target="../embeddings/oleObject113.bin"/><Relationship Id="rId18" Type="http://schemas.openxmlformats.org/officeDocument/2006/relationships/image" Target="../media/image121.wmf"/><Relationship Id="rId3" Type="http://schemas.openxmlformats.org/officeDocument/2006/relationships/slideLayout" Target="../slideLayouts/slideLayout7.xml"/><Relationship Id="rId21" Type="http://schemas.openxmlformats.org/officeDocument/2006/relationships/oleObject" Target="../embeddings/oleObject117.bin"/><Relationship Id="rId7" Type="http://schemas.openxmlformats.org/officeDocument/2006/relationships/oleObject" Target="../embeddings/oleObject110.bin"/><Relationship Id="rId12" Type="http://schemas.openxmlformats.org/officeDocument/2006/relationships/image" Target="../media/image118.wmf"/><Relationship Id="rId17" Type="http://schemas.openxmlformats.org/officeDocument/2006/relationships/oleObject" Target="../embeddings/oleObject115.bin"/><Relationship Id="rId2" Type="http://schemas.openxmlformats.org/officeDocument/2006/relationships/tags" Target="../tags/tag38.xml"/><Relationship Id="rId16" Type="http://schemas.openxmlformats.org/officeDocument/2006/relationships/image" Target="../media/image120.wmf"/><Relationship Id="rId20" Type="http://schemas.openxmlformats.org/officeDocument/2006/relationships/image" Target="../media/image122.wmf"/><Relationship Id="rId1" Type="http://schemas.openxmlformats.org/officeDocument/2006/relationships/vmlDrawing" Target="../drawings/vmlDrawing23.vml"/><Relationship Id="rId6" Type="http://schemas.openxmlformats.org/officeDocument/2006/relationships/image" Target="../media/image4.wmf"/><Relationship Id="rId11" Type="http://schemas.openxmlformats.org/officeDocument/2006/relationships/oleObject" Target="../embeddings/oleObject112.bin"/><Relationship Id="rId5" Type="http://schemas.openxmlformats.org/officeDocument/2006/relationships/oleObject" Target="../embeddings/oleObject109.bin"/><Relationship Id="rId15" Type="http://schemas.openxmlformats.org/officeDocument/2006/relationships/oleObject" Target="../embeddings/oleObject114.bin"/><Relationship Id="rId10" Type="http://schemas.openxmlformats.org/officeDocument/2006/relationships/image" Target="../media/image117.wmf"/><Relationship Id="rId19" Type="http://schemas.openxmlformats.org/officeDocument/2006/relationships/oleObject" Target="../embeddings/oleObject116.bin"/><Relationship Id="rId4" Type="http://schemas.openxmlformats.org/officeDocument/2006/relationships/notesSlide" Target="../notesSlides/notesSlide37.xml"/><Relationship Id="rId9" Type="http://schemas.openxmlformats.org/officeDocument/2006/relationships/oleObject" Target="../embeddings/oleObject111.bin"/><Relationship Id="rId14" Type="http://schemas.openxmlformats.org/officeDocument/2006/relationships/image" Target="../media/image119.wmf"/><Relationship Id="rId22" Type="http://schemas.openxmlformats.org/officeDocument/2006/relationships/image" Target="../media/image123.wm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wmf"/><Relationship Id="rId13" Type="http://schemas.openxmlformats.org/officeDocument/2006/relationships/oleObject" Target="../embeddings/oleObject122.bin"/><Relationship Id="rId18" Type="http://schemas.openxmlformats.org/officeDocument/2006/relationships/image" Target="../media/image122.wmf"/><Relationship Id="rId3" Type="http://schemas.openxmlformats.org/officeDocument/2006/relationships/slideLayout" Target="../slideLayouts/slideLayout7.xml"/><Relationship Id="rId21" Type="http://schemas.openxmlformats.org/officeDocument/2006/relationships/oleObject" Target="../embeddings/oleObject126.bin"/><Relationship Id="rId7" Type="http://schemas.openxmlformats.org/officeDocument/2006/relationships/oleObject" Target="../embeddings/oleObject119.bin"/><Relationship Id="rId12" Type="http://schemas.openxmlformats.org/officeDocument/2006/relationships/image" Target="../media/image119.wmf"/><Relationship Id="rId17" Type="http://schemas.openxmlformats.org/officeDocument/2006/relationships/oleObject" Target="../embeddings/oleObject124.bin"/><Relationship Id="rId2" Type="http://schemas.openxmlformats.org/officeDocument/2006/relationships/tags" Target="../tags/tag39.xml"/><Relationship Id="rId16" Type="http://schemas.openxmlformats.org/officeDocument/2006/relationships/image" Target="../media/image121.wmf"/><Relationship Id="rId20" Type="http://schemas.openxmlformats.org/officeDocument/2006/relationships/image" Target="../media/image124.wmf"/><Relationship Id="rId1" Type="http://schemas.openxmlformats.org/officeDocument/2006/relationships/vmlDrawing" Target="../drawings/vmlDrawing24.vml"/><Relationship Id="rId6" Type="http://schemas.openxmlformats.org/officeDocument/2006/relationships/image" Target="../media/image4.wmf"/><Relationship Id="rId11" Type="http://schemas.openxmlformats.org/officeDocument/2006/relationships/oleObject" Target="../embeddings/oleObject121.bin"/><Relationship Id="rId5" Type="http://schemas.openxmlformats.org/officeDocument/2006/relationships/oleObject" Target="../embeddings/oleObject118.bin"/><Relationship Id="rId15" Type="http://schemas.openxmlformats.org/officeDocument/2006/relationships/oleObject" Target="../embeddings/oleObject123.bin"/><Relationship Id="rId10" Type="http://schemas.openxmlformats.org/officeDocument/2006/relationships/image" Target="../media/image118.wmf"/><Relationship Id="rId19" Type="http://schemas.openxmlformats.org/officeDocument/2006/relationships/oleObject" Target="../embeddings/oleObject125.bin"/><Relationship Id="rId4" Type="http://schemas.openxmlformats.org/officeDocument/2006/relationships/notesSlide" Target="../notesSlides/notesSlide38.xml"/><Relationship Id="rId9" Type="http://schemas.openxmlformats.org/officeDocument/2006/relationships/oleObject" Target="../embeddings/oleObject120.bin"/><Relationship Id="rId14" Type="http://schemas.openxmlformats.org/officeDocument/2006/relationships/image" Target="../media/image120.wmf"/><Relationship Id="rId22" Type="http://schemas.openxmlformats.org/officeDocument/2006/relationships/image" Target="../media/image125.wmf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wmf"/><Relationship Id="rId13" Type="http://schemas.openxmlformats.org/officeDocument/2006/relationships/oleObject" Target="../embeddings/oleObject131.bin"/><Relationship Id="rId18" Type="http://schemas.openxmlformats.org/officeDocument/2006/relationships/image" Target="../media/image117.wmf"/><Relationship Id="rId3" Type="http://schemas.openxmlformats.org/officeDocument/2006/relationships/slideLayout" Target="../slideLayouts/slideLayout7.xml"/><Relationship Id="rId21" Type="http://schemas.openxmlformats.org/officeDocument/2006/relationships/oleObject" Target="../embeddings/oleObject135.bin"/><Relationship Id="rId7" Type="http://schemas.openxmlformats.org/officeDocument/2006/relationships/oleObject" Target="../embeddings/oleObject128.bin"/><Relationship Id="rId12" Type="http://schemas.openxmlformats.org/officeDocument/2006/relationships/image" Target="../media/image121.wmf"/><Relationship Id="rId17" Type="http://schemas.openxmlformats.org/officeDocument/2006/relationships/oleObject" Target="../embeddings/oleObject133.bin"/><Relationship Id="rId2" Type="http://schemas.openxmlformats.org/officeDocument/2006/relationships/tags" Target="../tags/tag40.xml"/><Relationship Id="rId16" Type="http://schemas.openxmlformats.org/officeDocument/2006/relationships/image" Target="../media/image126.wmf"/><Relationship Id="rId20" Type="http://schemas.openxmlformats.org/officeDocument/2006/relationships/image" Target="../media/image127.wmf"/><Relationship Id="rId1" Type="http://schemas.openxmlformats.org/officeDocument/2006/relationships/vmlDrawing" Target="../drawings/vmlDrawing25.vml"/><Relationship Id="rId6" Type="http://schemas.openxmlformats.org/officeDocument/2006/relationships/image" Target="../media/image4.wmf"/><Relationship Id="rId11" Type="http://schemas.openxmlformats.org/officeDocument/2006/relationships/oleObject" Target="../embeddings/oleObject130.bin"/><Relationship Id="rId5" Type="http://schemas.openxmlformats.org/officeDocument/2006/relationships/oleObject" Target="../embeddings/oleObject127.bin"/><Relationship Id="rId15" Type="http://schemas.openxmlformats.org/officeDocument/2006/relationships/oleObject" Target="../embeddings/oleObject132.bin"/><Relationship Id="rId10" Type="http://schemas.openxmlformats.org/officeDocument/2006/relationships/image" Target="../media/image120.wmf"/><Relationship Id="rId19" Type="http://schemas.openxmlformats.org/officeDocument/2006/relationships/oleObject" Target="../embeddings/oleObject134.bin"/><Relationship Id="rId4" Type="http://schemas.openxmlformats.org/officeDocument/2006/relationships/notesSlide" Target="../notesSlides/notesSlide39.xml"/><Relationship Id="rId9" Type="http://schemas.openxmlformats.org/officeDocument/2006/relationships/oleObject" Target="../embeddings/oleObject129.bin"/><Relationship Id="rId14" Type="http://schemas.openxmlformats.org/officeDocument/2006/relationships/image" Target="../media/image122.wmf"/><Relationship Id="rId22" Type="http://schemas.openxmlformats.org/officeDocument/2006/relationships/image" Target="../media/image123.w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41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128.wmf"/><Relationship Id="rId5" Type="http://schemas.openxmlformats.org/officeDocument/2006/relationships/oleObject" Target="../embeddings/oleObject136.bin"/><Relationship Id="rId4" Type="http://schemas.openxmlformats.org/officeDocument/2006/relationships/notesSlide" Target="../notesSlides/notesSlide4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42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128.wmf"/><Relationship Id="rId5" Type="http://schemas.openxmlformats.org/officeDocument/2006/relationships/oleObject" Target="../embeddings/oleObject137.bin"/><Relationship Id="rId4" Type="http://schemas.openxmlformats.org/officeDocument/2006/relationships/notesSlide" Target="../notesSlides/notesSlide4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13" Type="http://schemas.openxmlformats.org/officeDocument/2006/relationships/oleObject" Target="../embeddings/oleObject35.bin"/><Relationship Id="rId18" Type="http://schemas.openxmlformats.org/officeDocument/2006/relationships/image" Target="../media/image23.wmf"/><Relationship Id="rId3" Type="http://schemas.openxmlformats.org/officeDocument/2006/relationships/slideLayout" Target="../slideLayouts/slideLayout7.xml"/><Relationship Id="rId21" Type="http://schemas.openxmlformats.org/officeDocument/2006/relationships/oleObject" Target="../embeddings/oleObject39.bin"/><Relationship Id="rId7" Type="http://schemas.openxmlformats.org/officeDocument/2006/relationships/oleObject" Target="../embeddings/oleObject32.bin"/><Relationship Id="rId12" Type="http://schemas.openxmlformats.org/officeDocument/2006/relationships/image" Target="../media/image20.wmf"/><Relationship Id="rId17" Type="http://schemas.openxmlformats.org/officeDocument/2006/relationships/oleObject" Target="../embeddings/oleObject37.bin"/><Relationship Id="rId2" Type="http://schemas.openxmlformats.org/officeDocument/2006/relationships/tags" Target="../tags/tag6.xml"/><Relationship Id="rId16" Type="http://schemas.openxmlformats.org/officeDocument/2006/relationships/image" Target="../media/image22.wmf"/><Relationship Id="rId20" Type="http://schemas.openxmlformats.org/officeDocument/2006/relationships/image" Target="../media/image30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18.wmf"/><Relationship Id="rId11" Type="http://schemas.openxmlformats.org/officeDocument/2006/relationships/oleObject" Target="../embeddings/oleObject34.bin"/><Relationship Id="rId24" Type="http://schemas.openxmlformats.org/officeDocument/2006/relationships/image" Target="../media/image26.wmf"/><Relationship Id="rId5" Type="http://schemas.openxmlformats.org/officeDocument/2006/relationships/oleObject" Target="../embeddings/oleObject31.bin"/><Relationship Id="rId15" Type="http://schemas.openxmlformats.org/officeDocument/2006/relationships/oleObject" Target="../embeddings/oleObject36.bin"/><Relationship Id="rId23" Type="http://schemas.openxmlformats.org/officeDocument/2006/relationships/oleObject" Target="../embeddings/oleObject40.bin"/><Relationship Id="rId10" Type="http://schemas.openxmlformats.org/officeDocument/2006/relationships/image" Target="../media/image29.wmf"/><Relationship Id="rId19" Type="http://schemas.openxmlformats.org/officeDocument/2006/relationships/oleObject" Target="../embeddings/oleObject38.bin"/><Relationship Id="rId4" Type="http://schemas.openxmlformats.org/officeDocument/2006/relationships/notesSlide" Target="../notesSlides/notesSlide5.xml"/><Relationship Id="rId9" Type="http://schemas.openxmlformats.org/officeDocument/2006/relationships/oleObject" Target="../embeddings/oleObject33.bin"/><Relationship Id="rId14" Type="http://schemas.openxmlformats.org/officeDocument/2006/relationships/image" Target="../media/image21.wmf"/><Relationship Id="rId22" Type="http://schemas.openxmlformats.org/officeDocument/2006/relationships/image" Target="../media/image31.wmf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wmf"/><Relationship Id="rId13" Type="http://schemas.openxmlformats.org/officeDocument/2006/relationships/oleObject" Target="../embeddings/oleObject142.bin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139.bin"/><Relationship Id="rId12" Type="http://schemas.openxmlformats.org/officeDocument/2006/relationships/image" Target="../media/image129.wmf"/><Relationship Id="rId2" Type="http://schemas.openxmlformats.org/officeDocument/2006/relationships/tags" Target="../tags/tag43.xml"/><Relationship Id="rId16" Type="http://schemas.openxmlformats.org/officeDocument/2006/relationships/image" Target="../media/image131.wmf"/><Relationship Id="rId1" Type="http://schemas.openxmlformats.org/officeDocument/2006/relationships/vmlDrawing" Target="../drawings/vmlDrawing28.vml"/><Relationship Id="rId6" Type="http://schemas.openxmlformats.org/officeDocument/2006/relationships/image" Target="../media/image116.wmf"/><Relationship Id="rId11" Type="http://schemas.openxmlformats.org/officeDocument/2006/relationships/oleObject" Target="../embeddings/oleObject141.bin"/><Relationship Id="rId5" Type="http://schemas.openxmlformats.org/officeDocument/2006/relationships/oleObject" Target="../embeddings/oleObject138.bin"/><Relationship Id="rId15" Type="http://schemas.openxmlformats.org/officeDocument/2006/relationships/oleObject" Target="../embeddings/oleObject143.bin"/><Relationship Id="rId10" Type="http://schemas.openxmlformats.org/officeDocument/2006/relationships/image" Target="../media/image123.wmf"/><Relationship Id="rId4" Type="http://schemas.openxmlformats.org/officeDocument/2006/relationships/notesSlide" Target="../notesSlides/notesSlide42.xml"/><Relationship Id="rId9" Type="http://schemas.openxmlformats.org/officeDocument/2006/relationships/oleObject" Target="../embeddings/oleObject140.bin"/><Relationship Id="rId14" Type="http://schemas.openxmlformats.org/officeDocument/2006/relationships/image" Target="../media/image130.wmf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wmf"/><Relationship Id="rId3" Type="http://schemas.openxmlformats.org/officeDocument/2006/relationships/slideLayout" Target="../slideLayouts/slideLayout7.xml"/><Relationship Id="rId7" Type="http://schemas.openxmlformats.org/officeDocument/2006/relationships/oleObject" Target="../embeddings/oleObject145.bin"/><Relationship Id="rId2" Type="http://schemas.openxmlformats.org/officeDocument/2006/relationships/tags" Target="../tags/tag44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32.wmf"/><Relationship Id="rId5" Type="http://schemas.openxmlformats.org/officeDocument/2006/relationships/oleObject" Target="../embeddings/oleObject144.bin"/><Relationship Id="rId4" Type="http://schemas.openxmlformats.org/officeDocument/2006/relationships/notesSlide" Target="../notesSlides/notesSlide4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45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128.wmf"/><Relationship Id="rId5" Type="http://schemas.openxmlformats.org/officeDocument/2006/relationships/oleObject" Target="../embeddings/oleObject146.bin"/><Relationship Id="rId4" Type="http://schemas.openxmlformats.org/officeDocument/2006/relationships/notesSlide" Target="../notesSlides/notesSlide44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wmf"/><Relationship Id="rId3" Type="http://schemas.openxmlformats.org/officeDocument/2006/relationships/slideLayout" Target="../slideLayouts/slideLayout7.xml"/><Relationship Id="rId7" Type="http://schemas.openxmlformats.org/officeDocument/2006/relationships/oleObject" Target="../embeddings/oleObject148.bin"/><Relationship Id="rId2" Type="http://schemas.openxmlformats.org/officeDocument/2006/relationships/tags" Target="../tags/tag46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128.wmf"/><Relationship Id="rId5" Type="http://schemas.openxmlformats.org/officeDocument/2006/relationships/oleObject" Target="../embeddings/oleObject147.bin"/><Relationship Id="rId4" Type="http://schemas.openxmlformats.org/officeDocument/2006/relationships/notesSlide" Target="../notesSlides/notesSlide45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wmf"/><Relationship Id="rId3" Type="http://schemas.openxmlformats.org/officeDocument/2006/relationships/slideLayout" Target="../slideLayouts/slideLayout7.xml"/><Relationship Id="rId7" Type="http://schemas.openxmlformats.org/officeDocument/2006/relationships/oleObject" Target="../embeddings/oleObject150.bin"/><Relationship Id="rId2" Type="http://schemas.openxmlformats.org/officeDocument/2006/relationships/tags" Target="../tags/tag47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128.wmf"/><Relationship Id="rId5" Type="http://schemas.openxmlformats.org/officeDocument/2006/relationships/oleObject" Target="../embeddings/oleObject149.bin"/><Relationship Id="rId4" Type="http://schemas.openxmlformats.org/officeDocument/2006/relationships/notesSlide" Target="../notesSlides/notesSlide4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8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49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134.wmf"/><Relationship Id="rId5" Type="http://schemas.openxmlformats.org/officeDocument/2006/relationships/oleObject" Target="../embeddings/oleObject151.bin"/><Relationship Id="rId4" Type="http://schemas.openxmlformats.org/officeDocument/2006/relationships/notesSlide" Target="../notesSlides/notesSlide48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36.png"/><Relationship Id="rId2" Type="http://schemas.openxmlformats.org/officeDocument/2006/relationships/tags" Target="../tags/tag50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135.wmf"/><Relationship Id="rId5" Type="http://schemas.openxmlformats.org/officeDocument/2006/relationships/oleObject" Target="../embeddings/oleObject152.bin"/><Relationship Id="rId4" Type="http://schemas.openxmlformats.org/officeDocument/2006/relationships/notesSlide" Target="../notesSlides/notesSlide49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51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137.wmf"/><Relationship Id="rId5" Type="http://schemas.openxmlformats.org/officeDocument/2006/relationships/oleObject" Target="../embeddings/oleObject153.bin"/><Relationship Id="rId4" Type="http://schemas.openxmlformats.org/officeDocument/2006/relationships/notesSlide" Target="../notesSlides/notesSlide50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38.png"/><Relationship Id="rId2" Type="http://schemas.openxmlformats.org/officeDocument/2006/relationships/tags" Target="../tags/tag52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137.wmf"/><Relationship Id="rId5" Type="http://schemas.openxmlformats.org/officeDocument/2006/relationships/oleObject" Target="../embeddings/oleObject154.bin"/><Relationship Id="rId4" Type="http://schemas.openxmlformats.org/officeDocument/2006/relationships/notesSlide" Target="../notesSlides/notesSlide5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wmf"/><Relationship Id="rId13" Type="http://schemas.openxmlformats.org/officeDocument/2006/relationships/oleObject" Target="../embeddings/oleObject45.bin"/><Relationship Id="rId18" Type="http://schemas.openxmlformats.org/officeDocument/2006/relationships/image" Target="../media/image37.wmf"/><Relationship Id="rId3" Type="http://schemas.openxmlformats.org/officeDocument/2006/relationships/slideLayout" Target="../slideLayouts/slideLayout13.xml"/><Relationship Id="rId7" Type="http://schemas.openxmlformats.org/officeDocument/2006/relationships/oleObject" Target="../embeddings/oleObject42.bin"/><Relationship Id="rId12" Type="http://schemas.openxmlformats.org/officeDocument/2006/relationships/image" Target="../media/image34.wmf"/><Relationship Id="rId17" Type="http://schemas.openxmlformats.org/officeDocument/2006/relationships/oleObject" Target="../embeddings/oleObject47.bin"/><Relationship Id="rId2" Type="http://schemas.openxmlformats.org/officeDocument/2006/relationships/tags" Target="../tags/tag7.xml"/><Relationship Id="rId16" Type="http://schemas.openxmlformats.org/officeDocument/2006/relationships/image" Target="../media/image36.wmf"/><Relationship Id="rId20" Type="http://schemas.openxmlformats.org/officeDocument/2006/relationships/image" Target="../media/image38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32.wmf"/><Relationship Id="rId11" Type="http://schemas.openxmlformats.org/officeDocument/2006/relationships/oleObject" Target="../embeddings/oleObject44.bin"/><Relationship Id="rId5" Type="http://schemas.openxmlformats.org/officeDocument/2006/relationships/oleObject" Target="../embeddings/oleObject41.bin"/><Relationship Id="rId15" Type="http://schemas.openxmlformats.org/officeDocument/2006/relationships/oleObject" Target="../embeddings/oleObject46.bin"/><Relationship Id="rId10" Type="http://schemas.openxmlformats.org/officeDocument/2006/relationships/image" Target="../media/image33.wmf"/><Relationship Id="rId19" Type="http://schemas.openxmlformats.org/officeDocument/2006/relationships/oleObject" Target="../embeddings/oleObject48.bin"/><Relationship Id="rId4" Type="http://schemas.openxmlformats.org/officeDocument/2006/relationships/notesSlide" Target="../notesSlides/notesSlide6.xml"/><Relationship Id="rId9" Type="http://schemas.openxmlformats.org/officeDocument/2006/relationships/oleObject" Target="../embeddings/oleObject43.bin"/><Relationship Id="rId14" Type="http://schemas.openxmlformats.org/officeDocument/2006/relationships/image" Target="../media/image35.wmf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39.png"/><Relationship Id="rId2" Type="http://schemas.openxmlformats.org/officeDocument/2006/relationships/tags" Target="../tags/tag53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137.wmf"/><Relationship Id="rId5" Type="http://schemas.openxmlformats.org/officeDocument/2006/relationships/oleObject" Target="../embeddings/oleObject155.bin"/><Relationship Id="rId4" Type="http://schemas.openxmlformats.org/officeDocument/2006/relationships/notesSlide" Target="../notesSlides/notesSlide5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39.png"/><Relationship Id="rId2" Type="http://schemas.openxmlformats.org/officeDocument/2006/relationships/tags" Target="../tags/tag54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137.wmf"/><Relationship Id="rId5" Type="http://schemas.openxmlformats.org/officeDocument/2006/relationships/oleObject" Target="../embeddings/oleObject156.bin"/><Relationship Id="rId4" Type="http://schemas.openxmlformats.org/officeDocument/2006/relationships/notesSlide" Target="../notesSlides/notesSlide5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39.png"/><Relationship Id="rId2" Type="http://schemas.openxmlformats.org/officeDocument/2006/relationships/tags" Target="../tags/tag55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137.wmf"/><Relationship Id="rId5" Type="http://schemas.openxmlformats.org/officeDocument/2006/relationships/oleObject" Target="../embeddings/oleObject157.bin"/><Relationship Id="rId4" Type="http://schemas.openxmlformats.org/officeDocument/2006/relationships/notesSlide" Target="../notesSlides/notesSlide54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39.png"/><Relationship Id="rId2" Type="http://schemas.openxmlformats.org/officeDocument/2006/relationships/tags" Target="../tags/tag56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137.wmf"/><Relationship Id="rId5" Type="http://schemas.openxmlformats.org/officeDocument/2006/relationships/oleObject" Target="../embeddings/oleObject158.bin"/><Relationship Id="rId4" Type="http://schemas.openxmlformats.org/officeDocument/2006/relationships/notesSlide" Target="../notesSlides/notesSlide55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8.xml"/><Relationship Id="rId4" Type="http://schemas.openxmlformats.org/officeDocument/2006/relationships/image" Target="../media/image142.emf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wmf"/><Relationship Id="rId3" Type="http://schemas.openxmlformats.org/officeDocument/2006/relationships/slideLayout" Target="../slideLayouts/slideLayout7.xml"/><Relationship Id="rId7" Type="http://schemas.openxmlformats.org/officeDocument/2006/relationships/oleObject" Target="../embeddings/oleObject160.bin"/><Relationship Id="rId2" Type="http://schemas.openxmlformats.org/officeDocument/2006/relationships/tags" Target="../tags/tag59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143.wmf"/><Relationship Id="rId5" Type="http://schemas.openxmlformats.org/officeDocument/2006/relationships/oleObject" Target="../embeddings/oleObject159.bin"/><Relationship Id="rId4" Type="http://schemas.openxmlformats.org/officeDocument/2006/relationships/notesSlide" Target="../notesSlides/notesSlide58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0.xml"/><Relationship Id="rId4" Type="http://schemas.openxmlformats.org/officeDocument/2006/relationships/image" Target="../media/image145.emf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1.xml"/><Relationship Id="rId1" Type="http://schemas.openxmlformats.org/officeDocument/2006/relationships/vmlDrawing" Target="../drawings/vmlDrawing42.vml"/><Relationship Id="rId6" Type="http://schemas.openxmlformats.org/officeDocument/2006/relationships/image" Target="../media/image146.wmf"/><Relationship Id="rId5" Type="http://schemas.openxmlformats.org/officeDocument/2006/relationships/oleObject" Target="../embeddings/oleObject161.bin"/><Relationship Id="rId4" Type="http://schemas.openxmlformats.org/officeDocument/2006/relationships/notesSlide" Target="../notesSlides/notesSlide60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wmf"/><Relationship Id="rId13" Type="http://schemas.openxmlformats.org/officeDocument/2006/relationships/oleObject" Target="../embeddings/oleObject49.bin"/><Relationship Id="rId18" Type="http://schemas.openxmlformats.org/officeDocument/2006/relationships/image" Target="../media/image40.wmf"/><Relationship Id="rId3" Type="http://schemas.openxmlformats.org/officeDocument/2006/relationships/slideLayout" Target="../slideLayouts/slideLayout13.xml"/><Relationship Id="rId7" Type="http://schemas.openxmlformats.org/officeDocument/2006/relationships/oleObject" Target="../embeddings/oleObject42.bin"/><Relationship Id="rId12" Type="http://schemas.openxmlformats.org/officeDocument/2006/relationships/image" Target="../media/image34.wmf"/><Relationship Id="rId17" Type="http://schemas.openxmlformats.org/officeDocument/2006/relationships/oleObject" Target="../embeddings/oleObject51.bin"/><Relationship Id="rId2" Type="http://schemas.openxmlformats.org/officeDocument/2006/relationships/tags" Target="../tags/tag8.xml"/><Relationship Id="rId16" Type="http://schemas.openxmlformats.org/officeDocument/2006/relationships/image" Target="../media/image39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32.wmf"/><Relationship Id="rId11" Type="http://schemas.openxmlformats.org/officeDocument/2006/relationships/oleObject" Target="../embeddings/oleObject44.bin"/><Relationship Id="rId5" Type="http://schemas.openxmlformats.org/officeDocument/2006/relationships/oleObject" Target="../embeddings/oleObject41.bin"/><Relationship Id="rId15" Type="http://schemas.openxmlformats.org/officeDocument/2006/relationships/oleObject" Target="../embeddings/oleObject50.bin"/><Relationship Id="rId10" Type="http://schemas.openxmlformats.org/officeDocument/2006/relationships/image" Target="../media/image33.wmf"/><Relationship Id="rId4" Type="http://schemas.openxmlformats.org/officeDocument/2006/relationships/notesSlide" Target="../notesSlides/notesSlide7.xml"/><Relationship Id="rId9" Type="http://schemas.openxmlformats.org/officeDocument/2006/relationships/oleObject" Target="../embeddings/oleObject43.bin"/><Relationship Id="rId14" Type="http://schemas.openxmlformats.org/officeDocument/2006/relationships/image" Target="../media/image35.wmf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7.wmf"/><Relationship Id="rId3" Type="http://schemas.openxmlformats.org/officeDocument/2006/relationships/slideLayout" Target="../slideLayouts/slideLayout7.xml"/><Relationship Id="rId7" Type="http://schemas.openxmlformats.org/officeDocument/2006/relationships/oleObject" Target="../embeddings/oleObject163.bin"/><Relationship Id="rId2" Type="http://schemas.openxmlformats.org/officeDocument/2006/relationships/tags" Target="../tags/tag62.xml"/><Relationship Id="rId1" Type="http://schemas.openxmlformats.org/officeDocument/2006/relationships/vmlDrawing" Target="../drawings/vmlDrawing43.vml"/><Relationship Id="rId6" Type="http://schemas.openxmlformats.org/officeDocument/2006/relationships/image" Target="../media/image146.wmf"/><Relationship Id="rId5" Type="http://schemas.openxmlformats.org/officeDocument/2006/relationships/oleObject" Target="../embeddings/oleObject162.bin"/><Relationship Id="rId10" Type="http://schemas.openxmlformats.org/officeDocument/2006/relationships/image" Target="../media/image148.wmf"/><Relationship Id="rId4" Type="http://schemas.openxmlformats.org/officeDocument/2006/relationships/notesSlide" Target="../notesSlides/notesSlide61.xml"/><Relationship Id="rId9" Type="http://schemas.openxmlformats.org/officeDocument/2006/relationships/oleObject" Target="../embeddings/oleObject164.bin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3.xm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6.bin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49.wmf"/><Relationship Id="rId2" Type="http://schemas.openxmlformats.org/officeDocument/2006/relationships/tags" Target="../tags/tag64.xml"/><Relationship Id="rId1" Type="http://schemas.openxmlformats.org/officeDocument/2006/relationships/vmlDrawing" Target="../drawings/vmlDrawing44.vml"/><Relationship Id="rId6" Type="http://schemas.openxmlformats.org/officeDocument/2006/relationships/oleObject" Target="../embeddings/oleObject165.bin"/><Relationship Id="rId5" Type="http://schemas.openxmlformats.org/officeDocument/2006/relationships/image" Target="../media/image151.emf"/><Relationship Id="rId4" Type="http://schemas.openxmlformats.org/officeDocument/2006/relationships/notesSlide" Target="../notesSlides/notesSlide63.xml"/><Relationship Id="rId9" Type="http://schemas.openxmlformats.org/officeDocument/2006/relationships/image" Target="../media/image150.wmf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3.wmf"/><Relationship Id="rId13" Type="http://schemas.openxmlformats.org/officeDocument/2006/relationships/oleObject" Target="../embeddings/oleObject171.bin"/><Relationship Id="rId3" Type="http://schemas.openxmlformats.org/officeDocument/2006/relationships/slideLayout" Target="../slideLayouts/slideLayout7.xml"/><Relationship Id="rId7" Type="http://schemas.openxmlformats.org/officeDocument/2006/relationships/oleObject" Target="../embeddings/oleObject168.bin"/><Relationship Id="rId12" Type="http://schemas.openxmlformats.org/officeDocument/2006/relationships/image" Target="../media/image155.wmf"/><Relationship Id="rId2" Type="http://schemas.openxmlformats.org/officeDocument/2006/relationships/tags" Target="../tags/tag65.xml"/><Relationship Id="rId1" Type="http://schemas.openxmlformats.org/officeDocument/2006/relationships/vmlDrawing" Target="../drawings/vmlDrawing45.vml"/><Relationship Id="rId6" Type="http://schemas.openxmlformats.org/officeDocument/2006/relationships/image" Target="../media/image152.wmf"/><Relationship Id="rId11" Type="http://schemas.openxmlformats.org/officeDocument/2006/relationships/oleObject" Target="../embeddings/oleObject170.bin"/><Relationship Id="rId5" Type="http://schemas.openxmlformats.org/officeDocument/2006/relationships/oleObject" Target="../embeddings/oleObject167.bin"/><Relationship Id="rId10" Type="http://schemas.openxmlformats.org/officeDocument/2006/relationships/image" Target="../media/image154.wmf"/><Relationship Id="rId4" Type="http://schemas.openxmlformats.org/officeDocument/2006/relationships/notesSlide" Target="../notesSlides/notesSlide64.xml"/><Relationship Id="rId9" Type="http://schemas.openxmlformats.org/officeDocument/2006/relationships/oleObject" Target="../embeddings/oleObject169.bin"/><Relationship Id="rId14" Type="http://schemas.openxmlformats.org/officeDocument/2006/relationships/image" Target="../media/image156.wmf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3.bin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49.wmf"/><Relationship Id="rId2" Type="http://schemas.openxmlformats.org/officeDocument/2006/relationships/tags" Target="../tags/tag66.xml"/><Relationship Id="rId1" Type="http://schemas.openxmlformats.org/officeDocument/2006/relationships/vmlDrawing" Target="../drawings/vmlDrawing46.vml"/><Relationship Id="rId6" Type="http://schemas.openxmlformats.org/officeDocument/2006/relationships/oleObject" Target="../embeddings/oleObject172.bin"/><Relationship Id="rId5" Type="http://schemas.openxmlformats.org/officeDocument/2006/relationships/image" Target="../media/image151.emf"/><Relationship Id="rId4" Type="http://schemas.openxmlformats.org/officeDocument/2006/relationships/notesSlide" Target="../notesSlides/notesSlide65.xml"/><Relationship Id="rId9" Type="http://schemas.openxmlformats.org/officeDocument/2006/relationships/image" Target="../media/image150.wmf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5.bin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49.wmf"/><Relationship Id="rId2" Type="http://schemas.openxmlformats.org/officeDocument/2006/relationships/tags" Target="../tags/tag67.xml"/><Relationship Id="rId1" Type="http://schemas.openxmlformats.org/officeDocument/2006/relationships/vmlDrawing" Target="../drawings/vmlDrawing47.vml"/><Relationship Id="rId6" Type="http://schemas.openxmlformats.org/officeDocument/2006/relationships/oleObject" Target="../embeddings/oleObject174.bin"/><Relationship Id="rId5" Type="http://schemas.openxmlformats.org/officeDocument/2006/relationships/image" Target="../media/image157.emf"/><Relationship Id="rId4" Type="http://schemas.openxmlformats.org/officeDocument/2006/relationships/notesSlide" Target="../notesSlides/notesSlide66.xml"/><Relationship Id="rId9" Type="http://schemas.openxmlformats.org/officeDocument/2006/relationships/image" Target="../media/image150.wmf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13" Type="http://schemas.openxmlformats.org/officeDocument/2006/relationships/oleObject" Target="../embeddings/oleObject56.bin"/><Relationship Id="rId18" Type="http://schemas.openxmlformats.org/officeDocument/2006/relationships/image" Target="../media/image44.wmf"/><Relationship Id="rId3" Type="http://schemas.openxmlformats.org/officeDocument/2006/relationships/slideLayout" Target="../slideLayouts/slideLayout13.xml"/><Relationship Id="rId21" Type="http://schemas.openxmlformats.org/officeDocument/2006/relationships/oleObject" Target="../embeddings/oleObject60.bin"/><Relationship Id="rId7" Type="http://schemas.openxmlformats.org/officeDocument/2006/relationships/oleObject" Target="../embeddings/oleObject53.bin"/><Relationship Id="rId12" Type="http://schemas.openxmlformats.org/officeDocument/2006/relationships/image" Target="../media/image42.wmf"/><Relationship Id="rId17" Type="http://schemas.openxmlformats.org/officeDocument/2006/relationships/oleObject" Target="../embeddings/oleObject58.bin"/><Relationship Id="rId2" Type="http://schemas.openxmlformats.org/officeDocument/2006/relationships/tags" Target="../tags/tag9.xml"/><Relationship Id="rId16" Type="http://schemas.openxmlformats.org/officeDocument/2006/relationships/image" Target="../media/image43.wmf"/><Relationship Id="rId20" Type="http://schemas.openxmlformats.org/officeDocument/2006/relationships/image" Target="../media/image45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1.wmf"/><Relationship Id="rId11" Type="http://schemas.openxmlformats.org/officeDocument/2006/relationships/oleObject" Target="../embeddings/oleObject55.bin"/><Relationship Id="rId5" Type="http://schemas.openxmlformats.org/officeDocument/2006/relationships/oleObject" Target="../embeddings/oleObject52.bin"/><Relationship Id="rId15" Type="http://schemas.openxmlformats.org/officeDocument/2006/relationships/oleObject" Target="../embeddings/oleObject57.bin"/><Relationship Id="rId10" Type="http://schemas.openxmlformats.org/officeDocument/2006/relationships/image" Target="../media/image41.wmf"/><Relationship Id="rId19" Type="http://schemas.openxmlformats.org/officeDocument/2006/relationships/oleObject" Target="../embeddings/oleObject59.bin"/><Relationship Id="rId4" Type="http://schemas.openxmlformats.org/officeDocument/2006/relationships/notesSlide" Target="../notesSlides/notesSlide8.xml"/><Relationship Id="rId9" Type="http://schemas.openxmlformats.org/officeDocument/2006/relationships/oleObject" Target="../embeddings/oleObject54.bin"/><Relationship Id="rId14" Type="http://schemas.openxmlformats.org/officeDocument/2006/relationships/image" Target="../media/image32.wmf"/><Relationship Id="rId22" Type="http://schemas.openxmlformats.org/officeDocument/2006/relationships/image" Target="../media/image46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13" Type="http://schemas.openxmlformats.org/officeDocument/2006/relationships/oleObject" Target="../embeddings/oleObject65.bin"/><Relationship Id="rId18" Type="http://schemas.openxmlformats.org/officeDocument/2006/relationships/image" Target="../media/image52.wmf"/><Relationship Id="rId3" Type="http://schemas.openxmlformats.org/officeDocument/2006/relationships/slideLayout" Target="../slideLayouts/slideLayout13.xml"/><Relationship Id="rId7" Type="http://schemas.openxmlformats.org/officeDocument/2006/relationships/oleObject" Target="../embeddings/oleObject62.bin"/><Relationship Id="rId12" Type="http://schemas.openxmlformats.org/officeDocument/2006/relationships/image" Target="../media/image49.wmf"/><Relationship Id="rId17" Type="http://schemas.openxmlformats.org/officeDocument/2006/relationships/oleObject" Target="../embeddings/oleObject67.bin"/><Relationship Id="rId2" Type="http://schemas.openxmlformats.org/officeDocument/2006/relationships/tags" Target="../tags/tag10.xml"/><Relationship Id="rId16" Type="http://schemas.openxmlformats.org/officeDocument/2006/relationships/image" Target="../media/image51.wmf"/><Relationship Id="rId20" Type="http://schemas.openxmlformats.org/officeDocument/2006/relationships/image" Target="../media/image53.w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1.wmf"/><Relationship Id="rId11" Type="http://schemas.openxmlformats.org/officeDocument/2006/relationships/oleObject" Target="../embeddings/oleObject64.bin"/><Relationship Id="rId5" Type="http://schemas.openxmlformats.org/officeDocument/2006/relationships/oleObject" Target="../embeddings/oleObject61.bin"/><Relationship Id="rId15" Type="http://schemas.openxmlformats.org/officeDocument/2006/relationships/oleObject" Target="../embeddings/oleObject66.bin"/><Relationship Id="rId10" Type="http://schemas.openxmlformats.org/officeDocument/2006/relationships/image" Target="../media/image48.wmf"/><Relationship Id="rId19" Type="http://schemas.openxmlformats.org/officeDocument/2006/relationships/oleObject" Target="../embeddings/oleObject68.bin"/><Relationship Id="rId4" Type="http://schemas.openxmlformats.org/officeDocument/2006/relationships/notesSlide" Target="../notesSlides/notesSlide9.xml"/><Relationship Id="rId9" Type="http://schemas.openxmlformats.org/officeDocument/2006/relationships/oleObject" Target="../embeddings/oleObject63.bin"/><Relationship Id="rId14" Type="http://schemas.openxmlformats.org/officeDocument/2006/relationships/image" Target="../media/image5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00063" y="142875"/>
            <a:ext cx="8007350" cy="6461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3600" dirty="0">
                <a:latin typeface="Arial" pitchFamily="34" charset="0"/>
                <a:cs typeface="Arial" pitchFamily="34" charset="0"/>
              </a:rPr>
              <a:t>SVD </a:t>
            </a:r>
            <a:r>
              <a:rPr lang="it-IT" sz="3600" dirty="0" err="1">
                <a:latin typeface="Arial" pitchFamily="34" charset="0"/>
                <a:ea typeface="+mn-ea"/>
                <a:cs typeface="Arial" pitchFamily="34" charset="0"/>
              </a:rPr>
              <a:t>Factorization</a:t>
            </a:r>
            <a:r>
              <a:rPr lang="it-IT" sz="3600" dirty="0">
                <a:latin typeface="Arial" pitchFamily="34" charset="0"/>
                <a:ea typeface="+mn-ea"/>
                <a:cs typeface="Arial" pitchFamily="34" charset="0"/>
              </a:rPr>
              <a:t> and </a:t>
            </a:r>
            <a:r>
              <a:rPr lang="it-IT" sz="3600" dirty="0" err="1">
                <a:latin typeface="Arial" pitchFamily="34" charset="0"/>
                <a:ea typeface="+mn-ea"/>
                <a:cs typeface="Arial" pitchFamily="34" charset="0"/>
              </a:rPr>
              <a:t>Least</a:t>
            </a:r>
            <a:r>
              <a:rPr lang="it-IT" sz="3600" dirty="0"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it-IT" sz="3600" dirty="0" err="1">
                <a:latin typeface="Arial" pitchFamily="34" charset="0"/>
                <a:ea typeface="+mn-ea"/>
                <a:cs typeface="Arial" pitchFamily="34" charset="0"/>
              </a:rPr>
              <a:t>Squares</a:t>
            </a:r>
            <a:endParaRPr lang="it-IT" sz="3600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075" name="Text Box 10"/>
          <p:cNvSpPr txBox="1">
            <a:spLocks noChangeArrowheads="1"/>
          </p:cNvSpPr>
          <p:nvPr/>
        </p:nvSpPr>
        <p:spPr bwMode="auto">
          <a:xfrm>
            <a:off x="500063" y="2070100"/>
            <a:ext cx="4032250" cy="646113"/>
          </a:xfrm>
          <a:prstGeom prst="rect">
            <a:avLst/>
          </a:prstGeom>
          <a:solidFill>
            <a:srgbClr val="FFFFCC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>
                <a:latin typeface="Arial" panose="020B0604020202020204" pitchFamily="34" charset="0"/>
              </a:rPr>
              <a:t>solving   </a:t>
            </a:r>
            <a:r>
              <a:rPr lang="it-IT" altLang="it-IT" sz="3600" i="1">
                <a:solidFill>
                  <a:schemeClr val="accent2"/>
                </a:solidFill>
              </a:rPr>
              <a:t>Ax=b</a:t>
            </a:r>
          </a:p>
        </p:txBody>
      </p:sp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4857750" y="1998663"/>
            <a:ext cx="2809875" cy="9540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800" dirty="0" err="1">
                <a:latin typeface="Arial" charset="0"/>
                <a:ea typeface="+mn-ea"/>
              </a:rPr>
              <a:t>overdetermined</a:t>
            </a:r>
            <a:r>
              <a:rPr lang="it-IT" sz="2800" dirty="0">
                <a:latin typeface="Arial" charset="0"/>
                <a:ea typeface="+mn-ea"/>
              </a:rPr>
              <a:t>  </a:t>
            </a:r>
            <a:r>
              <a:rPr lang="it-IT" sz="2800" dirty="0" err="1">
                <a:latin typeface="Arial" charset="0"/>
                <a:ea typeface="+mn-ea"/>
              </a:rPr>
              <a:t>system</a:t>
            </a:r>
            <a:r>
              <a:rPr lang="it-IT" sz="2800" dirty="0">
                <a:latin typeface="Arial" charset="0"/>
                <a:ea typeface="+mn-ea"/>
              </a:rPr>
              <a:t> </a:t>
            </a:r>
            <a:endParaRPr lang="it-IT" sz="2800" i="1" dirty="0">
              <a:solidFill>
                <a:schemeClr val="accent2"/>
              </a:solidFill>
              <a:ea typeface="+mn-ea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642938" y="2927350"/>
          <a:ext cx="2981325" cy="107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8" name="Equazione" r:id="rId5" imgW="812447" imgH="291973" progId="Equation.3">
                  <p:embed/>
                </p:oleObj>
              </mc:Choice>
              <mc:Fallback>
                <p:oleObj name="Equazione" r:id="rId5" imgW="812447" imgH="291973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38" y="2927350"/>
                        <a:ext cx="2981325" cy="1071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3" name="Object 7"/>
          <p:cNvGraphicFramePr>
            <a:graphicFrameLocks noChangeAspect="1"/>
          </p:cNvGraphicFramePr>
          <p:nvPr/>
        </p:nvGraphicFramePr>
        <p:xfrm>
          <a:off x="5000625" y="2998788"/>
          <a:ext cx="3009900" cy="1430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9" name="Equazione" r:id="rId7" imgW="1016000" imgH="482600" progId="Equation.3">
                  <p:embed/>
                </p:oleObj>
              </mc:Choice>
              <mc:Fallback>
                <p:oleObj name="Equazione" r:id="rId7" imgW="1016000" imgH="4826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25" y="2998788"/>
                        <a:ext cx="3009900" cy="1430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8"/>
          <p:cNvGraphicFramePr>
            <a:graphicFrameLocks noChangeAspect="1"/>
          </p:cNvGraphicFramePr>
          <p:nvPr/>
        </p:nvGraphicFramePr>
        <p:xfrm>
          <a:off x="0" y="5080000"/>
          <a:ext cx="9144000" cy="84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0" name="Equazione" r:id="rId9" imgW="3695700" imgH="342900" progId="Equation.3">
                  <p:embed/>
                </p:oleObj>
              </mc:Choice>
              <mc:Fallback>
                <p:oleObj name="Equazione" r:id="rId9" imgW="3695700" imgH="3429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080000"/>
                        <a:ext cx="9144000" cy="849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0" name="Object 11"/>
          <p:cNvGraphicFramePr>
            <a:graphicFrameLocks noChangeAspect="1"/>
          </p:cNvGraphicFramePr>
          <p:nvPr/>
        </p:nvGraphicFramePr>
        <p:xfrm>
          <a:off x="1000125" y="1000125"/>
          <a:ext cx="2914650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1" name="Equation" r:id="rId11" imgW="685800" imgH="203200" progId="">
                  <p:embed/>
                </p:oleObj>
              </mc:Choice>
              <mc:Fallback>
                <p:oleObj name="Equation" r:id="rId11" imgW="685800" imgH="203200" progId="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25" y="1000125"/>
                        <a:ext cx="2914650" cy="85725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38100">
                        <a:solidFill>
                          <a:srgbClr val="FFFF00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rgbClr val="808080">
                            <a:alpha val="74997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1" name="Object 12"/>
          <p:cNvGraphicFramePr>
            <a:graphicFrameLocks noChangeAspect="1"/>
          </p:cNvGraphicFramePr>
          <p:nvPr/>
        </p:nvGraphicFramePr>
        <p:xfrm>
          <a:off x="4852988" y="1020763"/>
          <a:ext cx="2562225" cy="744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2" name="Equazione" r:id="rId13" imgW="698197" imgH="203112" progId="Equation.3">
                  <p:embed/>
                </p:oleObj>
              </mc:Choice>
              <mc:Fallback>
                <p:oleObj name="Equazione" r:id="rId13" imgW="698197" imgH="203112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2988" y="1020763"/>
                        <a:ext cx="2562225" cy="744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 Box 8"/>
          <p:cNvSpPr txBox="1">
            <a:spLocks noChangeArrowheads="1"/>
          </p:cNvSpPr>
          <p:nvPr/>
        </p:nvSpPr>
        <p:spPr bwMode="auto">
          <a:xfrm>
            <a:off x="714375" y="3997325"/>
            <a:ext cx="2214563" cy="641350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3600" i="1">
                <a:solidFill>
                  <a:srgbClr val="C00000"/>
                </a:solidFill>
                <a:cs typeface="Times New Roman" panose="02020603050405020304" pitchFamily="18" charset="0"/>
              </a:rPr>
              <a:t>rank</a:t>
            </a:r>
            <a:r>
              <a:rPr lang="it-IT" altLang="it-IT" sz="3600">
                <a:solidFill>
                  <a:srgbClr val="C00000"/>
                </a:solidFill>
                <a:cs typeface="Times New Roman" panose="02020603050405020304" pitchFamily="18" charset="0"/>
              </a:rPr>
              <a:t>(</a:t>
            </a:r>
            <a:r>
              <a:rPr lang="it-IT" altLang="it-IT" sz="3600" i="1">
                <a:solidFill>
                  <a:srgbClr val="C00000"/>
                </a:solidFill>
                <a:cs typeface="Times New Roman" panose="02020603050405020304" pitchFamily="18" charset="0"/>
              </a:rPr>
              <a:t>A</a:t>
            </a:r>
            <a:r>
              <a:rPr lang="it-IT" altLang="it-IT" sz="3600">
                <a:solidFill>
                  <a:srgbClr val="C00000"/>
                </a:solidFill>
                <a:cs typeface="Times New Roman" panose="02020603050405020304" pitchFamily="18" charset="0"/>
              </a:rPr>
              <a:t>)=</a:t>
            </a:r>
            <a:r>
              <a:rPr lang="it-IT" altLang="it-IT" sz="3600" i="1">
                <a:solidFill>
                  <a:srgbClr val="C00000"/>
                </a:solidFill>
                <a:cs typeface="Times New Roman" panose="02020603050405020304" pitchFamily="18" charset="0"/>
              </a:rPr>
              <a:t>n</a:t>
            </a:r>
            <a:endParaRPr lang="it-IT" altLang="it-IT" sz="2800" b="1">
              <a:solidFill>
                <a:srgbClr val="C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2"/>
    </p:custData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8"/>
          <p:cNvSpPr txBox="1">
            <a:spLocks noChangeArrowheads="1"/>
          </p:cNvSpPr>
          <p:nvPr/>
        </p:nvSpPr>
        <p:spPr bwMode="auto">
          <a:xfrm>
            <a:off x="1331640" y="324788"/>
            <a:ext cx="6518498" cy="523220"/>
          </a:xfrm>
          <a:prstGeom prst="rect">
            <a:avLst/>
          </a:prstGeom>
          <a:solidFill>
            <a:srgbClr val="CCFF66"/>
          </a:solidFill>
          <a:ln w="38100">
            <a:solidFill>
              <a:srgbClr val="6699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800" b="1" dirty="0" err="1">
                <a:solidFill>
                  <a:srgbClr val="C00000"/>
                </a:solidFill>
                <a:latin typeface="Arial" panose="020B0604020202020204" pitchFamily="34" charset="0"/>
              </a:rPr>
              <a:t>Least</a:t>
            </a:r>
            <a:r>
              <a:rPr lang="it-IT" altLang="it-IT" sz="2800" b="1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it-IT" altLang="it-IT" sz="2800" b="1" dirty="0" err="1">
                <a:solidFill>
                  <a:srgbClr val="C00000"/>
                </a:solidFill>
                <a:latin typeface="Arial" panose="020B0604020202020204" pitchFamily="34" charset="0"/>
              </a:rPr>
              <a:t>Squares</a:t>
            </a:r>
            <a:r>
              <a:rPr lang="it-IT" altLang="it-IT" sz="2800" b="1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it-IT" altLang="it-IT" sz="2800" b="1" dirty="0" err="1" smtClean="0">
                <a:solidFill>
                  <a:srgbClr val="C00000"/>
                </a:solidFill>
                <a:latin typeface="Arial" panose="020B0604020202020204" pitchFamily="34" charset="0"/>
              </a:rPr>
              <a:t>pseudoinverses</a:t>
            </a:r>
            <a:endParaRPr lang="it-IT" altLang="it-IT" sz="28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741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770263"/>
              </p:ext>
            </p:extLst>
          </p:nvPr>
        </p:nvGraphicFramePr>
        <p:xfrm>
          <a:off x="1193344" y="1049617"/>
          <a:ext cx="2981325" cy="107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59" name="Equazione" r:id="rId5" imgW="812520" imgH="291960" progId="Equation.3">
                  <p:embed/>
                </p:oleObj>
              </mc:Choice>
              <mc:Fallback>
                <p:oleObj name="Equazione" r:id="rId5" imgW="812520" imgH="291960" progId="Equation.3">
                  <p:embed/>
                  <p:pic>
                    <p:nvPicPr>
                      <p:cNvPr id="1741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3344" y="1049617"/>
                        <a:ext cx="2981325" cy="1071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7498144"/>
              </p:ext>
            </p:extLst>
          </p:nvPr>
        </p:nvGraphicFramePr>
        <p:xfrm>
          <a:off x="5244033" y="1049617"/>
          <a:ext cx="2328863" cy="88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60" name="Equazione" r:id="rId7" imgW="634680" imgH="241200" progId="Equation.3">
                  <p:embed/>
                </p:oleObj>
              </mc:Choice>
              <mc:Fallback>
                <p:oleObj name="Equazione" r:id="rId7" imgW="634680" imgH="241200" progId="Equation.3">
                  <p:embed/>
                  <p:pic>
                    <p:nvPicPr>
                      <p:cNvPr id="1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4033" y="1049617"/>
                        <a:ext cx="2328863" cy="884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uppo 22"/>
          <p:cNvGrpSpPr>
            <a:grpSpLocks/>
          </p:cNvGrpSpPr>
          <p:nvPr/>
        </p:nvGrpSpPr>
        <p:grpSpPr bwMode="auto">
          <a:xfrm>
            <a:off x="611560" y="5669235"/>
            <a:ext cx="3000375" cy="1000125"/>
            <a:chOff x="5929322" y="5000636"/>
            <a:chExt cx="3000396" cy="1000132"/>
          </a:xfrm>
        </p:grpSpPr>
        <p:sp>
          <p:nvSpPr>
            <p:cNvPr id="21" name="Rettangolo 20"/>
            <p:cNvSpPr/>
            <p:nvPr/>
          </p:nvSpPr>
          <p:spPr bwMode="auto">
            <a:xfrm>
              <a:off x="5929322" y="5000636"/>
              <a:ext cx="3000396" cy="1000132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>
                <a:defRPr/>
              </a:pPr>
              <a:endParaRPr lang="it-IT">
                <a:ea typeface="+mn-ea"/>
              </a:endParaRPr>
            </a:p>
          </p:txBody>
        </p:sp>
        <p:graphicFrame>
          <p:nvGraphicFramePr>
            <p:cNvPr id="17431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42464386"/>
                </p:ext>
              </p:extLst>
            </p:nvPr>
          </p:nvGraphicFramePr>
          <p:xfrm>
            <a:off x="5991142" y="5143512"/>
            <a:ext cx="2867137" cy="7175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161" name="Equazione" r:id="rId9" imgW="876240" imgH="228600" progId="Equation.3">
                    <p:embed/>
                  </p:oleObj>
                </mc:Choice>
                <mc:Fallback>
                  <p:oleObj name="Equazione" r:id="rId9" imgW="876240" imgH="228600" progId="Equation.3">
                    <p:embed/>
                    <p:pic>
                      <p:nvPicPr>
                        <p:cNvPr id="17431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91142" y="5143512"/>
                          <a:ext cx="2867137" cy="7175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3" name="Object 14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2278891630"/>
              </p:ext>
            </p:extLst>
          </p:nvPr>
        </p:nvGraphicFramePr>
        <p:xfrm>
          <a:off x="683568" y="4649887"/>
          <a:ext cx="2763838" cy="79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62" name="Equation" r:id="rId11" imgW="838200" imgH="241300" progId="">
                  <p:embed/>
                </p:oleObj>
              </mc:Choice>
              <mc:Fallback>
                <p:oleObj name="Equation" r:id="rId11" imgW="838200" imgH="241300" progId="">
                  <p:embed/>
                  <p:pic>
                    <p:nvPicPr>
                      <p:cNvPr id="6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4649887"/>
                        <a:ext cx="2763838" cy="795337"/>
                      </a:xfrm>
                      <a:prstGeom prst="rect">
                        <a:avLst/>
                      </a:prstGeom>
                      <a:solidFill>
                        <a:srgbClr val="EAEAEA"/>
                      </a:solidFill>
                      <a:ln w="5715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9941445"/>
              </p:ext>
            </p:extLst>
          </p:nvPr>
        </p:nvGraphicFramePr>
        <p:xfrm>
          <a:off x="683568" y="2420888"/>
          <a:ext cx="3532187" cy="83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63" name="Equazione" r:id="rId13" imgW="1079280" imgH="266400" progId="Equation.3">
                  <p:embed/>
                </p:oleObj>
              </mc:Choice>
              <mc:Fallback>
                <p:oleObj name="Equazione" r:id="rId13" imgW="1079280" imgH="266400" progId="Equation.3">
                  <p:embed/>
                  <p:pic>
                    <p:nvPicPr>
                      <p:cNvPr id="17431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2420888"/>
                        <a:ext cx="3532187" cy="836612"/>
                      </a:xfrm>
                      <a:prstGeom prst="rect">
                        <a:avLst/>
                      </a:prstGeom>
                      <a:solidFill>
                        <a:schemeClr val="bg1">
                          <a:lumMod val="95000"/>
                        </a:schemeClr>
                      </a:solidFill>
                      <a:ln w="57150">
                        <a:solidFill>
                          <a:schemeClr val="tx1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4728232"/>
              </p:ext>
            </p:extLst>
          </p:nvPr>
        </p:nvGraphicFramePr>
        <p:xfrm>
          <a:off x="683568" y="3549575"/>
          <a:ext cx="3056722" cy="8571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64" name="Equazione" r:id="rId15" imgW="825480" imgH="241200" progId="Equation.3">
                  <p:embed/>
                </p:oleObj>
              </mc:Choice>
              <mc:Fallback>
                <p:oleObj name="Equazione" r:id="rId15" imgW="825480" imgH="241200" progId="Equation.3">
                  <p:embed/>
                  <p:pic>
                    <p:nvPicPr>
                      <p:cNvPr id="2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3549575"/>
                        <a:ext cx="3056722" cy="857177"/>
                      </a:xfrm>
                      <a:prstGeom prst="rect">
                        <a:avLst/>
                      </a:prstGeom>
                      <a:solidFill>
                        <a:schemeClr val="bg1">
                          <a:lumMod val="95000"/>
                        </a:schemeClr>
                      </a:solidFill>
                      <a:ln w="57150">
                        <a:solidFill>
                          <a:srgbClr val="00B0F0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 Box 8"/>
          <p:cNvSpPr txBox="1">
            <a:spLocks noChangeArrowheads="1"/>
          </p:cNvSpPr>
          <p:nvPr/>
        </p:nvSpPr>
        <p:spPr bwMode="auto">
          <a:xfrm>
            <a:off x="4716016" y="2577584"/>
            <a:ext cx="3672408" cy="523220"/>
          </a:xfrm>
          <a:prstGeom prst="rect">
            <a:avLst/>
          </a:prstGeom>
          <a:solidFill>
            <a:srgbClr val="CCFF66"/>
          </a:solidFill>
          <a:ln w="38100">
            <a:solidFill>
              <a:srgbClr val="6699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800" b="1" dirty="0" err="1" smtClean="0">
                <a:solidFill>
                  <a:srgbClr val="C00000"/>
                </a:solidFill>
                <a:latin typeface="Arial" panose="020B0604020202020204" pitchFamily="34" charset="0"/>
              </a:rPr>
              <a:t>Normal</a:t>
            </a:r>
            <a:r>
              <a:rPr lang="it-IT" altLang="it-IT" sz="28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it-IT" altLang="it-IT" sz="2800" b="1" dirty="0" err="1" smtClean="0">
                <a:solidFill>
                  <a:srgbClr val="C00000"/>
                </a:solidFill>
                <a:latin typeface="Arial" panose="020B0604020202020204" pitchFamily="34" charset="0"/>
              </a:rPr>
              <a:t>equations</a:t>
            </a:r>
            <a:endParaRPr lang="it-IT" altLang="it-IT" sz="28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31" name="Text Box 8"/>
          <p:cNvSpPr txBox="1">
            <a:spLocks noChangeArrowheads="1"/>
          </p:cNvSpPr>
          <p:nvPr/>
        </p:nvSpPr>
        <p:spPr bwMode="auto">
          <a:xfrm>
            <a:off x="4716016" y="3769876"/>
            <a:ext cx="3672408" cy="523220"/>
          </a:xfrm>
          <a:prstGeom prst="rect">
            <a:avLst/>
          </a:prstGeom>
          <a:solidFill>
            <a:srgbClr val="CCFF66"/>
          </a:solidFill>
          <a:ln w="38100">
            <a:solidFill>
              <a:srgbClr val="6699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8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QR </a:t>
            </a:r>
            <a:r>
              <a:rPr lang="it-IT" altLang="it-IT" sz="2800" b="1" dirty="0" err="1" smtClean="0">
                <a:solidFill>
                  <a:srgbClr val="C00000"/>
                </a:solidFill>
                <a:latin typeface="Arial" panose="020B0604020202020204" pitchFamily="34" charset="0"/>
              </a:rPr>
              <a:t>factorization</a:t>
            </a:r>
            <a:endParaRPr lang="it-IT" altLang="it-IT" sz="28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32" name="Text Box 8"/>
          <p:cNvSpPr txBox="1">
            <a:spLocks noChangeArrowheads="1"/>
          </p:cNvSpPr>
          <p:nvPr/>
        </p:nvSpPr>
        <p:spPr bwMode="auto">
          <a:xfrm>
            <a:off x="4716016" y="4777988"/>
            <a:ext cx="3672408" cy="523220"/>
          </a:xfrm>
          <a:prstGeom prst="rect">
            <a:avLst/>
          </a:prstGeom>
          <a:solidFill>
            <a:srgbClr val="CCFF66"/>
          </a:solidFill>
          <a:ln w="38100">
            <a:solidFill>
              <a:srgbClr val="6699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8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SVD </a:t>
            </a:r>
            <a:r>
              <a:rPr lang="it-IT" altLang="it-IT" sz="2800" b="1" dirty="0" err="1" smtClean="0">
                <a:solidFill>
                  <a:srgbClr val="C00000"/>
                </a:solidFill>
                <a:latin typeface="Arial" panose="020B0604020202020204" pitchFamily="34" charset="0"/>
              </a:rPr>
              <a:t>factorization</a:t>
            </a:r>
            <a:endParaRPr lang="it-IT" altLang="it-IT" sz="28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33" name="Text Box 8"/>
          <p:cNvSpPr txBox="1">
            <a:spLocks noChangeArrowheads="1"/>
          </p:cNvSpPr>
          <p:nvPr/>
        </p:nvSpPr>
        <p:spPr bwMode="auto">
          <a:xfrm>
            <a:off x="4716016" y="5930116"/>
            <a:ext cx="3672408" cy="523220"/>
          </a:xfrm>
          <a:prstGeom prst="rect">
            <a:avLst/>
          </a:prstGeom>
          <a:solidFill>
            <a:srgbClr val="CCFF66"/>
          </a:solidFill>
          <a:ln w="38100">
            <a:solidFill>
              <a:srgbClr val="6699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8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SVD </a:t>
            </a:r>
            <a:r>
              <a:rPr lang="it-IT" altLang="it-IT" sz="2800" b="1" dirty="0" err="1" smtClean="0">
                <a:solidFill>
                  <a:srgbClr val="C00000"/>
                </a:solidFill>
                <a:latin typeface="Arial" panose="020B0604020202020204" pitchFamily="34" charset="0"/>
              </a:rPr>
              <a:t>factorization</a:t>
            </a:r>
            <a:endParaRPr lang="it-IT" altLang="it-IT" sz="28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650447739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42" name="Text Box 6"/>
          <p:cNvSpPr txBox="1">
            <a:spLocks noChangeArrowheads="1"/>
          </p:cNvSpPr>
          <p:nvPr/>
        </p:nvSpPr>
        <p:spPr bwMode="auto">
          <a:xfrm>
            <a:off x="642938" y="2486025"/>
            <a:ext cx="8143875" cy="280035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>
                <a:srgbClr val="009900"/>
              </a:buClr>
              <a:buSzPct val="120000"/>
              <a:buFont typeface="Wingdings" panose="05000000000000000000" pitchFamily="2" charset="2"/>
              <a:buChar char="ü"/>
            </a:pPr>
            <a:r>
              <a:rPr lang="it-IT" altLang="it-IT">
                <a:latin typeface="Arial" panose="020B0604020202020204" pitchFamily="34" charset="0"/>
              </a:rPr>
              <a:t>SVD of </a:t>
            </a:r>
            <a:r>
              <a:rPr lang="it-IT" altLang="it-IT" sz="3600" i="1">
                <a:solidFill>
                  <a:schemeClr val="accent2"/>
                </a:solidFill>
              </a:rPr>
              <a:t>B</a:t>
            </a:r>
            <a:r>
              <a:rPr lang="it-IT" altLang="it-IT">
                <a:latin typeface="Arial" panose="020B0604020202020204" pitchFamily="34" charset="0"/>
              </a:rPr>
              <a:t> (terms – documents matrix)</a:t>
            </a:r>
          </a:p>
          <a:p>
            <a:pPr>
              <a:spcBef>
                <a:spcPct val="0"/>
              </a:spcBef>
              <a:buClr>
                <a:srgbClr val="009900"/>
              </a:buClr>
              <a:buSzPct val="120000"/>
              <a:buFont typeface="Wingdings" panose="05000000000000000000" pitchFamily="2" charset="2"/>
              <a:buChar char="ü"/>
            </a:pPr>
            <a:r>
              <a:rPr lang="it-IT" altLang="it-IT">
                <a:latin typeface="Arial" panose="020B0604020202020204" pitchFamily="34" charset="0"/>
              </a:rPr>
              <a:t>approximate </a:t>
            </a:r>
            <a:r>
              <a:rPr lang="it-IT" altLang="it-IT" sz="3600" i="1">
                <a:solidFill>
                  <a:schemeClr val="accent2"/>
                </a:solidFill>
              </a:rPr>
              <a:t>B</a:t>
            </a:r>
            <a:r>
              <a:rPr lang="it-IT" altLang="it-IT">
                <a:latin typeface="Arial" panose="020B0604020202020204" pitchFamily="34" charset="0"/>
              </a:rPr>
              <a:t> with a matrix </a:t>
            </a:r>
            <a:r>
              <a:rPr lang="it-IT" altLang="it-IT" sz="3600" i="1">
                <a:solidFill>
                  <a:srgbClr val="CC3300"/>
                </a:solidFill>
              </a:rPr>
              <a:t>B</a:t>
            </a:r>
            <a:r>
              <a:rPr lang="it-IT" altLang="it-IT" sz="3600" baseline="30000">
                <a:solidFill>
                  <a:srgbClr val="CC3300"/>
                </a:solidFill>
              </a:rPr>
              <a:t>(</a:t>
            </a:r>
            <a:r>
              <a:rPr lang="it-IT" altLang="it-IT" sz="3600" i="1" baseline="30000">
                <a:solidFill>
                  <a:srgbClr val="CC3300"/>
                </a:solidFill>
              </a:rPr>
              <a:t>k</a:t>
            </a:r>
            <a:r>
              <a:rPr lang="it-IT" altLang="it-IT" sz="3600" baseline="30000">
                <a:solidFill>
                  <a:srgbClr val="CC3300"/>
                </a:solidFill>
              </a:rPr>
              <a:t>)  </a:t>
            </a:r>
            <a:r>
              <a:rPr lang="it-IT" altLang="it-IT">
                <a:latin typeface="Arial" panose="020B0604020202020204" pitchFamily="34" charset="0"/>
              </a:rPr>
              <a:t>of rank </a:t>
            </a:r>
            <a:r>
              <a:rPr lang="it-IT" altLang="it-IT" sz="3600" i="1"/>
              <a:t>k </a:t>
            </a:r>
          </a:p>
          <a:p>
            <a:pPr>
              <a:spcBef>
                <a:spcPct val="0"/>
              </a:spcBef>
              <a:buClr>
                <a:srgbClr val="009900"/>
              </a:buClr>
              <a:buSzPct val="120000"/>
              <a:buFontTx/>
              <a:buNone/>
            </a:pPr>
            <a:r>
              <a:rPr lang="it-IT" altLang="it-IT" sz="3600" i="1">
                <a:latin typeface="Arial" panose="020B0604020202020204" pitchFamily="34" charset="0"/>
              </a:rPr>
              <a:t>   </a:t>
            </a:r>
            <a:r>
              <a:rPr lang="it-IT" altLang="it-IT" sz="3600">
                <a:latin typeface="Arial" panose="020B0604020202020204" pitchFamily="34" charset="0"/>
              </a:rPr>
              <a:t>  (</a:t>
            </a:r>
            <a:r>
              <a:rPr lang="it-IT" altLang="it-IT">
                <a:latin typeface="Arial" panose="020B0604020202020204" pitchFamily="34" charset="0"/>
              </a:rPr>
              <a:t>for a suitable </a:t>
            </a:r>
            <a:r>
              <a:rPr lang="it-IT" altLang="it-IT" sz="3600" i="1"/>
              <a:t>k</a:t>
            </a:r>
            <a:r>
              <a:rPr lang="it-IT" altLang="it-IT" sz="3600">
                <a:latin typeface="Arial" panose="020B0604020202020204" pitchFamily="34" charset="0"/>
              </a:rPr>
              <a:t>)</a:t>
            </a:r>
            <a:endParaRPr lang="it-IT" altLang="it-IT" sz="3600" baseline="30000">
              <a:solidFill>
                <a:srgbClr val="CC3300"/>
              </a:solidFill>
            </a:endParaRPr>
          </a:p>
          <a:p>
            <a:pPr>
              <a:spcBef>
                <a:spcPct val="0"/>
              </a:spcBef>
              <a:buClr>
                <a:srgbClr val="009900"/>
              </a:buClr>
              <a:buSzPct val="120000"/>
              <a:buFont typeface="Wingdings" panose="05000000000000000000" pitchFamily="2" charset="2"/>
              <a:buChar char="ü"/>
            </a:pPr>
            <a:r>
              <a:rPr lang="it-IT" altLang="it-IT">
                <a:latin typeface="Arial" panose="020B0604020202020204" pitchFamily="34" charset="0"/>
              </a:rPr>
              <a:t>use the columns of </a:t>
            </a:r>
            <a:r>
              <a:rPr lang="it-IT" altLang="it-IT" sz="3600" i="1">
                <a:solidFill>
                  <a:srgbClr val="CC3300"/>
                </a:solidFill>
              </a:rPr>
              <a:t>B</a:t>
            </a:r>
            <a:r>
              <a:rPr lang="it-IT" altLang="it-IT" sz="3600" baseline="30000">
                <a:solidFill>
                  <a:srgbClr val="CC3300"/>
                </a:solidFill>
              </a:rPr>
              <a:t>(</a:t>
            </a:r>
            <a:r>
              <a:rPr lang="it-IT" altLang="it-IT" sz="3600" i="1" baseline="30000">
                <a:solidFill>
                  <a:srgbClr val="CC3300"/>
                </a:solidFill>
              </a:rPr>
              <a:t>k</a:t>
            </a:r>
            <a:r>
              <a:rPr lang="it-IT" altLang="it-IT" sz="3600" baseline="30000">
                <a:solidFill>
                  <a:srgbClr val="CC3300"/>
                </a:solidFill>
              </a:rPr>
              <a:t>)</a:t>
            </a:r>
            <a:r>
              <a:rPr lang="it-IT" altLang="it-IT" sz="2400"/>
              <a:t> </a:t>
            </a:r>
            <a:r>
              <a:rPr lang="it-IT" altLang="it-IT">
                <a:latin typeface="Arial" panose="020B0604020202020204" pitchFamily="34" charset="0"/>
              </a:rPr>
              <a:t>in computing</a:t>
            </a:r>
          </a:p>
          <a:p>
            <a:pPr>
              <a:spcBef>
                <a:spcPct val="0"/>
              </a:spcBef>
              <a:buClr>
                <a:srgbClr val="009900"/>
              </a:buClr>
              <a:buSzPct val="120000"/>
              <a:buFontTx/>
              <a:buNone/>
            </a:pPr>
            <a:r>
              <a:rPr lang="it-IT" altLang="it-IT">
                <a:latin typeface="Arial" panose="020B0604020202020204" pitchFamily="34" charset="0"/>
              </a:rPr>
              <a:t>        the similarity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642938" y="285750"/>
            <a:ext cx="5153025" cy="584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it-IT" sz="3200" dirty="0">
                <a:latin typeface="Arial" charset="0"/>
                <a:ea typeface="+mn-ea"/>
              </a:rPr>
              <a:t>SVD </a:t>
            </a:r>
            <a:r>
              <a:rPr lang="it-IT" sz="3200" dirty="0" err="1">
                <a:latin typeface="Arial" charset="0"/>
                <a:ea typeface="+mn-ea"/>
              </a:rPr>
              <a:t>Factorization</a:t>
            </a:r>
            <a:r>
              <a:rPr lang="it-IT" sz="3200" dirty="0">
                <a:latin typeface="Arial" charset="0"/>
                <a:ea typeface="+mn-ea"/>
              </a:rPr>
              <a:t> and LSA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714375" y="1196975"/>
            <a:ext cx="8072438" cy="6461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it-IT" sz="3200" dirty="0">
                <a:latin typeface="Arial" charset="0"/>
                <a:ea typeface="+mn-ea"/>
              </a:rPr>
              <a:t>SVD of the </a:t>
            </a:r>
            <a:r>
              <a:rPr lang="it-IT" sz="3200" dirty="0" err="1">
                <a:latin typeface="Arial" charset="0"/>
                <a:ea typeface="+mn-ea"/>
              </a:rPr>
              <a:t>terms</a:t>
            </a:r>
            <a:r>
              <a:rPr lang="it-IT" sz="3200" dirty="0">
                <a:latin typeface="Arial" charset="0"/>
                <a:ea typeface="+mn-ea"/>
              </a:rPr>
              <a:t> – </a:t>
            </a:r>
            <a:r>
              <a:rPr lang="it-IT" sz="3200" dirty="0" err="1">
                <a:latin typeface="Arial" charset="0"/>
                <a:ea typeface="+mn-ea"/>
              </a:rPr>
              <a:t>documents</a:t>
            </a:r>
            <a:r>
              <a:rPr lang="it-IT" sz="3200" dirty="0">
                <a:latin typeface="Arial" charset="0"/>
                <a:ea typeface="+mn-ea"/>
              </a:rPr>
              <a:t> </a:t>
            </a:r>
            <a:r>
              <a:rPr lang="it-IT" sz="3200" dirty="0" err="1">
                <a:latin typeface="Arial" charset="0"/>
              </a:rPr>
              <a:t>matrix</a:t>
            </a:r>
            <a:r>
              <a:rPr lang="it-IT" sz="3200" dirty="0">
                <a:latin typeface="Arial" charset="0"/>
              </a:rPr>
              <a:t> </a:t>
            </a:r>
            <a:r>
              <a:rPr lang="it-IT" sz="3600" i="1" dirty="0">
                <a:solidFill>
                  <a:schemeClr val="accent2">
                    <a:lumMod val="75000"/>
                  </a:schemeClr>
                </a:solidFill>
              </a:rPr>
              <a:t>B</a:t>
            </a:r>
            <a:r>
              <a:rPr lang="it-IT" sz="3200" dirty="0">
                <a:latin typeface="Arial" charset="0"/>
              </a:rPr>
              <a:t> </a:t>
            </a:r>
            <a:endParaRPr lang="it-IT" sz="3200" dirty="0">
              <a:latin typeface="Arial" charset="0"/>
              <a:ea typeface="+mn-ea"/>
            </a:endParaRPr>
          </a:p>
        </p:txBody>
      </p:sp>
    </p:spTree>
    <p:custDataLst>
      <p:tags r:id="rId1"/>
    </p:custData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8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8342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42" name="Text Box 6"/>
          <p:cNvSpPr txBox="1">
            <a:spLocks noChangeArrowheads="1"/>
          </p:cNvSpPr>
          <p:nvPr/>
        </p:nvSpPr>
        <p:spPr bwMode="auto">
          <a:xfrm>
            <a:off x="250825" y="2708275"/>
            <a:ext cx="2846388" cy="584200"/>
          </a:xfrm>
          <a:prstGeom prst="rect">
            <a:avLst/>
          </a:prstGeom>
          <a:solidFill>
            <a:schemeClr val="accent3">
              <a:lumMod val="85000"/>
            </a:schemeClr>
          </a:solidFill>
          <a:ln w="38100">
            <a:solidFill>
              <a:schemeClr val="tx2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9900"/>
              </a:buClr>
              <a:buSzPct val="120000"/>
              <a:defRPr/>
            </a:pPr>
            <a:r>
              <a:rPr lang="it-IT" sz="3200" dirty="0" err="1">
                <a:latin typeface="Arial" charset="0"/>
                <a:ea typeface="+mn-ea"/>
              </a:rPr>
              <a:t>rank</a:t>
            </a:r>
            <a:r>
              <a:rPr lang="it-IT" sz="3200" dirty="0">
                <a:latin typeface="Arial" charset="0"/>
                <a:ea typeface="+mn-ea"/>
              </a:rPr>
              <a:t> </a:t>
            </a:r>
            <a:r>
              <a:rPr lang="it-IT" sz="3200" dirty="0" err="1">
                <a:latin typeface="Arial" charset="0"/>
              </a:rPr>
              <a:t>reduction</a:t>
            </a:r>
            <a:endParaRPr lang="it-IT" sz="3200" dirty="0">
              <a:latin typeface="Arial" charset="0"/>
              <a:ea typeface="+mn-ea"/>
            </a:endParaRPr>
          </a:p>
        </p:txBody>
      </p:sp>
      <p:sp>
        <p:nvSpPr>
          <p:cNvPr id="4" name="Text Box 6_0"/>
          <p:cNvSpPr txBox="1">
            <a:spLocks noChangeArrowheads="1"/>
          </p:cNvSpPr>
          <p:nvPr/>
        </p:nvSpPr>
        <p:spPr bwMode="auto">
          <a:xfrm>
            <a:off x="500063" y="981075"/>
            <a:ext cx="8143875" cy="1570038"/>
          </a:xfrm>
          <a:prstGeom prst="rect">
            <a:avLst/>
          </a:prstGeom>
          <a:solidFill>
            <a:schemeClr val="accent3">
              <a:lumMod val="85000"/>
            </a:schemeClr>
          </a:solidFill>
          <a:ln w="38100">
            <a:solidFill>
              <a:schemeClr val="tx2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rgbClr val="009900"/>
              </a:buClr>
              <a:buSzPct val="120000"/>
              <a:defRPr/>
            </a:pPr>
            <a:r>
              <a:rPr lang="it-IT" sz="3200" dirty="0">
                <a:latin typeface="Arial" charset="0"/>
                <a:ea typeface="+mn-ea"/>
              </a:rPr>
              <a:t>information on </a:t>
            </a:r>
            <a:r>
              <a:rPr lang="it-IT" sz="3200" dirty="0" err="1">
                <a:latin typeface="Arial" charset="0"/>
                <a:ea typeface="+mn-ea"/>
              </a:rPr>
              <a:t>both</a:t>
            </a:r>
            <a:r>
              <a:rPr lang="it-IT" sz="3200" dirty="0">
                <a:latin typeface="Arial" charset="0"/>
                <a:ea typeface="+mn-ea"/>
              </a:rPr>
              <a:t> the </a:t>
            </a:r>
          </a:p>
          <a:p>
            <a:pPr algn="ctr">
              <a:buClr>
                <a:srgbClr val="009900"/>
              </a:buClr>
              <a:buSzPct val="120000"/>
              <a:defRPr/>
            </a:pPr>
            <a:r>
              <a:rPr lang="it-IT" sz="3200" b="1" dirty="0" err="1">
                <a:solidFill>
                  <a:srgbClr val="C00000"/>
                </a:solidFill>
                <a:latin typeface="Arial" charset="0"/>
                <a:ea typeface="+mn-ea"/>
              </a:rPr>
              <a:t>column</a:t>
            </a:r>
            <a:r>
              <a:rPr lang="it-IT" sz="3200" b="1" dirty="0">
                <a:solidFill>
                  <a:srgbClr val="C00000"/>
                </a:solidFill>
                <a:latin typeface="Arial" charset="0"/>
                <a:ea typeface="+mn-ea"/>
              </a:rPr>
              <a:t> </a:t>
            </a:r>
            <a:r>
              <a:rPr lang="it-IT" sz="3200" b="1" dirty="0" err="1">
                <a:solidFill>
                  <a:srgbClr val="C00000"/>
                </a:solidFill>
                <a:latin typeface="Arial" charset="0"/>
                <a:ea typeface="+mn-ea"/>
              </a:rPr>
              <a:t>space</a:t>
            </a:r>
            <a:r>
              <a:rPr lang="it-IT" sz="3200" b="1" dirty="0">
                <a:solidFill>
                  <a:srgbClr val="C00000"/>
                </a:solidFill>
                <a:latin typeface="Arial" charset="0"/>
                <a:ea typeface="+mn-ea"/>
              </a:rPr>
              <a:t> </a:t>
            </a:r>
            <a:r>
              <a:rPr lang="it-IT" sz="3200" dirty="0">
                <a:latin typeface="Arial" charset="0"/>
                <a:ea typeface="+mn-ea"/>
              </a:rPr>
              <a:t>(</a:t>
            </a:r>
            <a:r>
              <a:rPr lang="it-IT" sz="3200" b="1" dirty="0" err="1">
                <a:solidFill>
                  <a:srgbClr val="C00000"/>
                </a:solidFill>
                <a:latin typeface="Arial" charset="0"/>
                <a:ea typeface="+mn-ea"/>
              </a:rPr>
              <a:t>documents</a:t>
            </a:r>
            <a:r>
              <a:rPr lang="it-IT" sz="3200" dirty="0">
                <a:latin typeface="Arial" charset="0"/>
                <a:ea typeface="+mn-ea"/>
              </a:rPr>
              <a:t>) and the </a:t>
            </a:r>
          </a:p>
          <a:p>
            <a:pPr algn="ctr">
              <a:buClr>
                <a:srgbClr val="009900"/>
              </a:buClr>
              <a:buSzPct val="120000"/>
              <a:defRPr/>
            </a:pPr>
            <a:r>
              <a:rPr lang="it-IT" sz="3200" b="1" dirty="0" err="1">
                <a:solidFill>
                  <a:schemeClr val="accent2">
                    <a:lumMod val="75000"/>
                  </a:schemeClr>
                </a:solidFill>
                <a:latin typeface="Arial" charset="0"/>
                <a:ea typeface="+mn-ea"/>
              </a:rPr>
              <a:t>row</a:t>
            </a:r>
            <a:r>
              <a:rPr lang="it-IT" sz="32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ea typeface="+mn-ea"/>
              </a:rPr>
              <a:t> </a:t>
            </a:r>
            <a:r>
              <a:rPr lang="it-IT" sz="3200" b="1" dirty="0" err="1">
                <a:solidFill>
                  <a:schemeClr val="accent2">
                    <a:lumMod val="75000"/>
                  </a:schemeClr>
                </a:solidFill>
                <a:latin typeface="Arial" charset="0"/>
                <a:ea typeface="+mn-ea"/>
              </a:rPr>
              <a:t>space</a:t>
            </a:r>
            <a:r>
              <a:rPr lang="it-IT" sz="32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ea typeface="+mn-ea"/>
              </a:rPr>
              <a:t> </a:t>
            </a:r>
            <a:r>
              <a:rPr lang="it-IT" sz="3200" dirty="0">
                <a:latin typeface="Arial" charset="0"/>
                <a:ea typeface="+mn-ea"/>
              </a:rPr>
              <a:t>(</a:t>
            </a:r>
            <a:r>
              <a:rPr lang="it-IT" sz="3200" b="1" dirty="0" err="1">
                <a:solidFill>
                  <a:schemeClr val="accent2">
                    <a:lumMod val="75000"/>
                  </a:schemeClr>
                </a:solidFill>
                <a:latin typeface="Arial" charset="0"/>
                <a:ea typeface="+mn-ea"/>
              </a:rPr>
              <a:t>terms</a:t>
            </a:r>
            <a:r>
              <a:rPr lang="it-IT" sz="3200" dirty="0">
                <a:latin typeface="Arial" charset="0"/>
                <a:ea typeface="+mn-ea"/>
              </a:rPr>
              <a:t>)</a:t>
            </a:r>
          </a:p>
        </p:txBody>
      </p:sp>
      <p:sp>
        <p:nvSpPr>
          <p:cNvPr id="5" name="Text Box 6_1"/>
          <p:cNvSpPr txBox="1">
            <a:spLocks noChangeArrowheads="1"/>
          </p:cNvSpPr>
          <p:nvPr/>
        </p:nvSpPr>
        <p:spPr bwMode="auto">
          <a:xfrm>
            <a:off x="285750" y="3381375"/>
            <a:ext cx="8858250" cy="12001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9900"/>
              </a:buClr>
              <a:buSzPct val="120000"/>
              <a:defRPr/>
            </a:pPr>
            <a:r>
              <a:rPr lang="it-IT" sz="3200" dirty="0" err="1">
                <a:latin typeface="Arial" charset="0"/>
                <a:ea typeface="+mn-ea"/>
              </a:rPr>
              <a:t>consider</a:t>
            </a:r>
            <a:r>
              <a:rPr lang="it-IT" sz="3200" dirty="0">
                <a:latin typeface="Arial" charset="0"/>
                <a:ea typeface="+mn-ea"/>
              </a:rPr>
              <a:t> the </a:t>
            </a:r>
            <a:r>
              <a:rPr lang="it-IT" sz="3200" dirty="0" err="1">
                <a:latin typeface="Arial" charset="0"/>
                <a:ea typeface="+mn-ea"/>
              </a:rPr>
              <a:t>matrix</a:t>
            </a:r>
            <a:r>
              <a:rPr lang="it-IT" sz="3200" dirty="0">
                <a:latin typeface="Arial" charset="0"/>
                <a:ea typeface="+mn-ea"/>
              </a:rPr>
              <a:t> </a:t>
            </a:r>
            <a:r>
              <a:rPr lang="it-IT" sz="3600" i="1" dirty="0">
                <a:solidFill>
                  <a:srgbClr val="CC3300"/>
                </a:solidFill>
                <a:ea typeface="+mn-ea"/>
              </a:rPr>
              <a:t>B</a:t>
            </a:r>
            <a:r>
              <a:rPr lang="it-IT" sz="3600" baseline="30000" dirty="0">
                <a:solidFill>
                  <a:srgbClr val="CC3300"/>
                </a:solidFill>
                <a:ea typeface="+mn-ea"/>
              </a:rPr>
              <a:t>(</a:t>
            </a:r>
            <a:r>
              <a:rPr lang="it-IT" sz="3600" i="1" baseline="30000" dirty="0">
                <a:solidFill>
                  <a:srgbClr val="CC3300"/>
                </a:solidFill>
                <a:ea typeface="+mn-ea"/>
              </a:rPr>
              <a:t>k</a:t>
            </a:r>
            <a:r>
              <a:rPr lang="it-IT" sz="3600" baseline="30000" dirty="0">
                <a:solidFill>
                  <a:srgbClr val="CC3300"/>
                </a:solidFill>
                <a:ea typeface="+mn-ea"/>
              </a:rPr>
              <a:t>)</a:t>
            </a:r>
            <a:r>
              <a:rPr lang="it-IT" sz="3200" dirty="0">
                <a:latin typeface="Arial" charset="0"/>
                <a:ea typeface="+mn-ea"/>
              </a:rPr>
              <a:t>, for a </a:t>
            </a:r>
            <a:r>
              <a:rPr lang="it-IT" sz="3200" dirty="0" err="1">
                <a:latin typeface="Arial" charset="0"/>
                <a:ea typeface="+mn-ea"/>
              </a:rPr>
              <a:t>suitable</a:t>
            </a:r>
            <a:r>
              <a:rPr lang="it-IT" sz="3200" dirty="0">
                <a:latin typeface="Arial" charset="0"/>
                <a:ea typeface="+mn-ea"/>
              </a:rPr>
              <a:t> </a:t>
            </a:r>
            <a:r>
              <a:rPr lang="it-IT" sz="3600" i="1" dirty="0">
                <a:latin typeface="+mn-lt"/>
                <a:ea typeface="+mn-ea"/>
              </a:rPr>
              <a:t>k</a:t>
            </a:r>
            <a:r>
              <a:rPr lang="it-IT" sz="3200" dirty="0">
                <a:latin typeface="Arial" charset="0"/>
                <a:ea typeface="+mn-ea"/>
              </a:rPr>
              <a:t>, </a:t>
            </a:r>
            <a:r>
              <a:rPr lang="it-IT" sz="3200" dirty="0" err="1">
                <a:latin typeface="Arial" charset="0"/>
                <a:ea typeface="+mn-ea"/>
              </a:rPr>
              <a:t>which</a:t>
            </a:r>
            <a:r>
              <a:rPr lang="it-IT" sz="3200" dirty="0">
                <a:latin typeface="Arial" charset="0"/>
                <a:ea typeface="+mn-ea"/>
              </a:rPr>
              <a:t> </a:t>
            </a:r>
            <a:r>
              <a:rPr lang="it-IT" sz="3200" dirty="0" err="1">
                <a:latin typeface="Arial" charset="0"/>
                <a:ea typeface="+mn-ea"/>
              </a:rPr>
              <a:t>is</a:t>
            </a:r>
            <a:r>
              <a:rPr lang="it-IT" sz="3200" dirty="0">
                <a:latin typeface="Arial" charset="0"/>
                <a:ea typeface="+mn-ea"/>
              </a:rPr>
              <a:t> the best </a:t>
            </a:r>
            <a:r>
              <a:rPr lang="it-IT" sz="3200" dirty="0" err="1">
                <a:latin typeface="Arial" charset="0"/>
              </a:rPr>
              <a:t>rank</a:t>
            </a:r>
            <a:r>
              <a:rPr lang="it-IT" sz="3200" dirty="0">
                <a:latin typeface="Arial" charset="0"/>
              </a:rPr>
              <a:t> </a:t>
            </a:r>
            <a:r>
              <a:rPr lang="it-IT" sz="3600" i="1" dirty="0">
                <a:solidFill>
                  <a:srgbClr val="000000"/>
                </a:solidFill>
                <a:latin typeface="Times New Roman"/>
              </a:rPr>
              <a:t>k </a:t>
            </a:r>
            <a:r>
              <a:rPr lang="it-IT" sz="3200" dirty="0" err="1">
                <a:latin typeface="Arial" charset="0"/>
                <a:ea typeface="+mn-ea"/>
              </a:rPr>
              <a:t>approximation</a:t>
            </a:r>
            <a:r>
              <a:rPr lang="it-IT" sz="3200" dirty="0">
                <a:latin typeface="Arial" charset="0"/>
                <a:ea typeface="+mn-ea"/>
              </a:rPr>
              <a:t> of </a:t>
            </a:r>
            <a:r>
              <a:rPr lang="it-IT" sz="3600" i="1" dirty="0">
                <a:solidFill>
                  <a:schemeClr val="accent2"/>
                </a:solidFill>
                <a:ea typeface="+mn-ea"/>
              </a:rPr>
              <a:t>B</a:t>
            </a:r>
            <a:endParaRPr lang="it-IT" sz="3200" dirty="0">
              <a:latin typeface="Arial" charset="0"/>
              <a:ea typeface="+mn-ea"/>
            </a:endParaRPr>
          </a:p>
        </p:txBody>
      </p:sp>
      <p:graphicFrame>
        <p:nvGraphicFramePr>
          <p:cNvPr id="6" name="Object 6"/>
          <p:cNvGraphicFramePr>
            <a:graphicFrameLocks noChangeAspect="1"/>
          </p:cNvGraphicFramePr>
          <p:nvPr/>
        </p:nvGraphicFramePr>
        <p:xfrm>
          <a:off x="309563" y="4868863"/>
          <a:ext cx="2840037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9" name="Equazione" r:id="rId5" imgW="672808" imgH="203112" progId="Equation.3">
                  <p:embed/>
                </p:oleObj>
              </mc:Choice>
              <mc:Fallback>
                <p:oleObj name="Equazione" r:id="rId5" imgW="672808" imgH="203112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563" y="4868863"/>
                        <a:ext cx="2840037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3" name="Object 7"/>
          <p:cNvGraphicFramePr>
            <a:graphicFrameLocks noChangeAspect="1"/>
          </p:cNvGraphicFramePr>
          <p:nvPr/>
        </p:nvGraphicFramePr>
        <p:xfrm>
          <a:off x="4067175" y="4868863"/>
          <a:ext cx="3859213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0" name="Equazione" r:id="rId7" imgW="914400" imgH="241300" progId="Equation.3">
                  <p:embed/>
                </p:oleObj>
              </mc:Choice>
              <mc:Fallback>
                <p:oleObj name="Equazione" r:id="rId7" imgW="914400" imgH="2413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4868863"/>
                        <a:ext cx="3859213" cy="101917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38100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42938" y="285750"/>
            <a:ext cx="5153025" cy="584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it-IT" sz="3200" dirty="0">
                <a:latin typeface="Arial" charset="0"/>
                <a:ea typeface="+mn-ea"/>
              </a:rPr>
              <a:t>SVD </a:t>
            </a:r>
            <a:r>
              <a:rPr lang="it-IT" sz="3200" dirty="0" err="1">
                <a:latin typeface="Arial" charset="0"/>
                <a:ea typeface="+mn-ea"/>
              </a:rPr>
              <a:t>Factorization</a:t>
            </a:r>
            <a:r>
              <a:rPr lang="it-IT" sz="3200" dirty="0">
                <a:latin typeface="Arial" charset="0"/>
                <a:ea typeface="+mn-ea"/>
              </a:rPr>
              <a:t> and LSA</a:t>
            </a:r>
          </a:p>
        </p:txBody>
      </p:sp>
      <p:sp>
        <p:nvSpPr>
          <p:cNvPr id="9" name="Text Box 6_1"/>
          <p:cNvSpPr txBox="1">
            <a:spLocks noChangeArrowheads="1"/>
          </p:cNvSpPr>
          <p:nvPr/>
        </p:nvSpPr>
        <p:spPr bwMode="auto">
          <a:xfrm>
            <a:off x="3924300" y="5916613"/>
            <a:ext cx="4144963" cy="646112"/>
          </a:xfrm>
          <a:prstGeom prst="rect">
            <a:avLst/>
          </a:prstGeom>
          <a:solidFill>
            <a:srgbClr val="FFFF00"/>
          </a:solidFill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9900"/>
              </a:buClr>
              <a:buSzPct val="120000"/>
              <a:defRPr/>
            </a:pPr>
            <a:r>
              <a:rPr lang="it-IT" sz="3600" i="1" dirty="0">
                <a:latin typeface="+mn-lt"/>
                <a:ea typeface="+mn-ea"/>
              </a:rPr>
              <a:t>k</a:t>
            </a:r>
            <a:r>
              <a:rPr lang="it-IT" sz="3200" dirty="0">
                <a:latin typeface="Arial" charset="0"/>
                <a:ea typeface="+mn-ea"/>
              </a:rPr>
              <a:t>-</a:t>
            </a:r>
            <a:r>
              <a:rPr lang="it-IT" sz="3200" dirty="0" err="1">
                <a:latin typeface="Arial" charset="0"/>
                <a:ea typeface="+mn-ea"/>
              </a:rPr>
              <a:t>truncated</a:t>
            </a:r>
            <a:r>
              <a:rPr lang="it-IT" sz="3200" dirty="0">
                <a:latin typeface="Arial" charset="0"/>
                <a:ea typeface="+mn-ea"/>
              </a:rPr>
              <a:t> SVD of </a:t>
            </a:r>
            <a:r>
              <a:rPr lang="it-IT" sz="3600" i="1" dirty="0">
                <a:solidFill>
                  <a:schemeClr val="accent2"/>
                </a:solidFill>
                <a:ea typeface="+mn-ea"/>
              </a:rPr>
              <a:t>B</a:t>
            </a:r>
            <a:endParaRPr lang="it-IT" sz="3200" dirty="0">
              <a:latin typeface="Arial" charset="0"/>
              <a:ea typeface="+mn-ea"/>
            </a:endParaRPr>
          </a:p>
        </p:txBody>
      </p:sp>
    </p:spTree>
    <p:custDataLst>
      <p:tags r:id="rId2"/>
    </p:custData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8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8342" grpId="0" animBg="1" autoUpdateAnimBg="0"/>
      <p:bldP spid="5" grpId="0" animBg="1" autoUpdateAnimBg="0"/>
      <p:bldP spid="9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42" name="Text Box 6"/>
          <p:cNvSpPr txBox="1">
            <a:spLocks noChangeArrowheads="1"/>
          </p:cNvSpPr>
          <p:nvPr/>
        </p:nvSpPr>
        <p:spPr bwMode="auto">
          <a:xfrm>
            <a:off x="6659563" y="242888"/>
            <a:ext cx="2214562" cy="646112"/>
          </a:xfrm>
          <a:prstGeom prst="rect">
            <a:avLst/>
          </a:prstGeom>
          <a:solidFill>
            <a:srgbClr val="CCFF99"/>
          </a:solidFill>
          <a:ln w="38100">
            <a:solidFill>
              <a:srgbClr val="0099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rgbClr val="009900"/>
              </a:buClr>
              <a:buSzPct val="120000"/>
              <a:defRPr/>
            </a:pPr>
            <a:r>
              <a:rPr lang="it-IT" sz="3200" dirty="0" err="1">
                <a:latin typeface="Arial" charset="0"/>
                <a:ea typeface="+mn-ea"/>
              </a:rPr>
              <a:t>query</a:t>
            </a:r>
            <a:r>
              <a:rPr lang="it-IT" sz="3200" dirty="0">
                <a:latin typeface="Arial" charset="0"/>
                <a:ea typeface="+mn-ea"/>
              </a:rPr>
              <a:t>   </a:t>
            </a:r>
            <a:r>
              <a:rPr lang="it-IT" sz="3600" i="1" dirty="0">
                <a:latin typeface="+mn-lt"/>
                <a:ea typeface="+mn-ea"/>
              </a:rPr>
              <a:t>q</a:t>
            </a:r>
          </a:p>
        </p:txBody>
      </p:sp>
      <p:sp>
        <p:nvSpPr>
          <p:cNvPr id="4" name="Text Box 6_0"/>
          <p:cNvSpPr txBox="1">
            <a:spLocks noChangeArrowheads="1"/>
          </p:cNvSpPr>
          <p:nvPr/>
        </p:nvSpPr>
        <p:spPr bwMode="auto">
          <a:xfrm>
            <a:off x="357188" y="1143000"/>
            <a:ext cx="8143875" cy="584200"/>
          </a:xfrm>
          <a:prstGeom prst="rect">
            <a:avLst/>
          </a:prstGeom>
          <a:solidFill>
            <a:schemeClr val="accent3">
              <a:lumMod val="85000"/>
            </a:schemeClr>
          </a:solidFill>
          <a:ln w="38100">
            <a:solidFill>
              <a:schemeClr val="tx2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buClr>
                <a:srgbClr val="009900"/>
              </a:buClr>
              <a:buSzPct val="120000"/>
              <a:defRPr/>
            </a:pPr>
            <a:r>
              <a:rPr lang="it-IT" altLang="it-IT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compute </a:t>
            </a:r>
            <a:r>
              <a:rPr lang="it-IT" altLang="it-IT" sz="32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similarity</a:t>
            </a:r>
            <a:endParaRPr lang="it-IT" altLang="it-IT" sz="32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3556" name="Object 2"/>
          <p:cNvGraphicFramePr>
            <a:graphicFrameLocks noChangeAspect="1"/>
          </p:cNvGraphicFramePr>
          <p:nvPr/>
        </p:nvGraphicFramePr>
        <p:xfrm>
          <a:off x="-6350" y="1727200"/>
          <a:ext cx="8153400" cy="170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04" name="Equazione" r:id="rId5" imgW="2667000" imgH="558800" progId="Equation.3">
                  <p:embed/>
                </p:oleObj>
              </mc:Choice>
              <mc:Fallback>
                <p:oleObj name="Equazione" r:id="rId5" imgW="2667000" imgH="5588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6350" y="1727200"/>
                        <a:ext cx="8153400" cy="170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uppo 12"/>
          <p:cNvGrpSpPr>
            <a:grpSpLocks/>
          </p:cNvGrpSpPr>
          <p:nvPr/>
        </p:nvGrpSpPr>
        <p:grpSpPr bwMode="auto">
          <a:xfrm>
            <a:off x="1357313" y="3357563"/>
            <a:ext cx="3071812" cy="1924050"/>
            <a:chOff x="3428992" y="3571876"/>
            <a:chExt cx="3071834" cy="1925126"/>
          </a:xfrm>
        </p:grpSpPr>
        <p:sp>
          <p:nvSpPr>
            <p:cNvPr id="5" name="Text Box 6"/>
            <p:cNvSpPr txBox="1">
              <a:spLocks noChangeArrowheads="1"/>
            </p:cNvSpPr>
            <p:nvPr/>
          </p:nvSpPr>
          <p:spPr bwMode="auto">
            <a:xfrm>
              <a:off x="3428992" y="4358127"/>
              <a:ext cx="3071834" cy="113887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Clr>
                  <a:srgbClr val="009900"/>
                </a:buClr>
                <a:buSzPct val="120000"/>
                <a:defRPr/>
              </a:pPr>
              <a:r>
                <a:rPr lang="it-IT" sz="3200" i="1" dirty="0">
                  <a:latin typeface="+mn-lt"/>
                  <a:ea typeface="+mn-ea"/>
                </a:rPr>
                <a:t>j</a:t>
              </a:r>
              <a:r>
                <a:rPr lang="it-IT" sz="3200" dirty="0">
                  <a:latin typeface="Arial" charset="0"/>
                  <a:ea typeface="+mn-ea"/>
                </a:rPr>
                <a:t>-</a:t>
              </a:r>
              <a:r>
                <a:rPr lang="it-IT" sz="3200" dirty="0" err="1">
                  <a:latin typeface="Arial" charset="0"/>
                  <a:ea typeface="+mn-ea"/>
                </a:rPr>
                <a:t>th</a:t>
              </a:r>
              <a:r>
                <a:rPr lang="it-IT" sz="3200" dirty="0">
                  <a:latin typeface="Arial" charset="0"/>
                  <a:ea typeface="+mn-ea"/>
                </a:rPr>
                <a:t> </a:t>
              </a:r>
              <a:r>
                <a:rPr lang="it-IT" sz="3200" dirty="0" err="1">
                  <a:latin typeface="Arial" charset="0"/>
                  <a:ea typeface="+mn-ea"/>
                </a:rPr>
                <a:t>column</a:t>
              </a:r>
              <a:r>
                <a:rPr lang="it-IT" sz="3200" dirty="0">
                  <a:latin typeface="Arial" charset="0"/>
                  <a:ea typeface="+mn-ea"/>
                </a:rPr>
                <a:t> of </a:t>
              </a:r>
              <a:r>
                <a:rPr lang="it-IT" sz="3600" i="1" dirty="0">
                  <a:solidFill>
                    <a:srgbClr val="CC3300"/>
                  </a:solidFill>
                  <a:ea typeface="+mn-ea"/>
                </a:rPr>
                <a:t>B</a:t>
              </a:r>
              <a:r>
                <a:rPr lang="it-IT" sz="3600" baseline="30000" dirty="0">
                  <a:solidFill>
                    <a:srgbClr val="CC3300"/>
                  </a:solidFill>
                  <a:ea typeface="+mn-ea"/>
                </a:rPr>
                <a:t>(</a:t>
              </a:r>
              <a:r>
                <a:rPr lang="it-IT" sz="3600" i="1" baseline="30000" dirty="0">
                  <a:solidFill>
                    <a:srgbClr val="CC3300"/>
                  </a:solidFill>
                  <a:ea typeface="+mn-ea"/>
                </a:rPr>
                <a:t>k</a:t>
              </a:r>
              <a:r>
                <a:rPr lang="it-IT" sz="3600" baseline="30000" dirty="0">
                  <a:solidFill>
                    <a:srgbClr val="CC3300"/>
                  </a:solidFill>
                  <a:ea typeface="+mn-ea"/>
                </a:rPr>
                <a:t>)</a:t>
              </a:r>
              <a:endParaRPr lang="it-IT" sz="3200" dirty="0">
                <a:latin typeface="Arial" charset="0"/>
                <a:ea typeface="+mn-ea"/>
              </a:endParaRPr>
            </a:p>
          </p:txBody>
        </p:sp>
        <p:cxnSp>
          <p:nvCxnSpPr>
            <p:cNvPr id="23564" name="Connettore 2 7"/>
            <p:cNvCxnSpPr>
              <a:cxnSpLocks noChangeShapeType="1"/>
            </p:cNvCxnSpPr>
            <p:nvPr/>
          </p:nvCxnSpPr>
          <p:spPr bwMode="auto">
            <a:xfrm rot="5400000" flipH="1" flipV="1">
              <a:off x="4285454" y="3928272"/>
              <a:ext cx="714380" cy="1588"/>
            </a:xfrm>
            <a:prstGeom prst="straightConnector1">
              <a:avLst/>
            </a:prstGeom>
            <a:noFill/>
            <a:ln w="76200">
              <a:solidFill>
                <a:srgbClr val="00B0F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aphicFrame>
        <p:nvGraphicFramePr>
          <p:cNvPr id="63491" name="Object 3"/>
          <p:cNvGraphicFramePr>
            <a:graphicFrameLocks noChangeAspect="1"/>
          </p:cNvGraphicFramePr>
          <p:nvPr/>
        </p:nvGraphicFramePr>
        <p:xfrm>
          <a:off x="4721225" y="3771900"/>
          <a:ext cx="3494088" cy="159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05" name="Equazione" r:id="rId7" imgW="1143000" imgH="520700" progId="Equation.3">
                  <p:embed/>
                </p:oleObj>
              </mc:Choice>
              <mc:Fallback>
                <p:oleObj name="Equazione" r:id="rId7" imgW="1143000" imgH="5207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1225" y="3771900"/>
                        <a:ext cx="3494088" cy="1592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uppo 12_1"/>
          <p:cNvGrpSpPr>
            <a:grpSpLocks/>
          </p:cNvGrpSpPr>
          <p:nvPr/>
        </p:nvGrpSpPr>
        <p:grpSpPr bwMode="auto">
          <a:xfrm>
            <a:off x="357188" y="5572125"/>
            <a:ext cx="8358187" cy="1077913"/>
            <a:chOff x="357158" y="5572140"/>
            <a:chExt cx="8358214" cy="1077217"/>
          </a:xfrm>
        </p:grpSpPr>
        <p:sp>
          <p:nvSpPr>
            <p:cNvPr id="16" name="Text Box 6"/>
            <p:cNvSpPr txBox="1">
              <a:spLocks noChangeArrowheads="1"/>
            </p:cNvSpPr>
            <p:nvPr/>
          </p:nvSpPr>
          <p:spPr bwMode="auto">
            <a:xfrm>
              <a:off x="357158" y="5572140"/>
              <a:ext cx="8358214" cy="10772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rgbClr val="00B0F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Clr>
                  <a:srgbClr val="009900"/>
                </a:buClr>
                <a:buSzPct val="120000"/>
                <a:defRPr/>
              </a:pPr>
              <a:r>
                <a:rPr lang="it-IT" sz="3200" b="1" dirty="0" err="1">
                  <a:solidFill>
                    <a:srgbClr val="C00000"/>
                  </a:solidFill>
                  <a:latin typeface="Arial" charset="0"/>
                </a:rPr>
                <a:t>scaled</a:t>
              </a:r>
              <a:r>
                <a:rPr lang="it-IT" sz="3200" b="1" dirty="0">
                  <a:solidFill>
                    <a:srgbClr val="C00000"/>
                  </a:solidFill>
                  <a:latin typeface="Arial" charset="0"/>
                </a:rPr>
                <a:t> </a:t>
              </a:r>
              <a:r>
                <a:rPr lang="it-IT" sz="3200" b="1" dirty="0" err="1">
                  <a:solidFill>
                    <a:srgbClr val="C00000"/>
                  </a:solidFill>
                  <a:latin typeface="Arial" charset="0"/>
                  <a:ea typeface="+mn-ea"/>
                </a:rPr>
                <a:t>document</a:t>
              </a:r>
              <a:r>
                <a:rPr lang="it-IT" sz="3200" b="1" dirty="0">
                  <a:solidFill>
                    <a:srgbClr val="C00000"/>
                  </a:solidFill>
                  <a:latin typeface="Arial" charset="0"/>
                  <a:ea typeface="+mn-ea"/>
                </a:rPr>
                <a:t> </a:t>
              </a:r>
            </a:p>
            <a:p>
              <a:pPr>
                <a:buClr>
                  <a:srgbClr val="009900"/>
                </a:buClr>
                <a:buSzPct val="120000"/>
                <a:defRPr/>
              </a:pPr>
              <a:r>
                <a:rPr lang="it-IT" sz="3200" b="1" dirty="0" err="1">
                  <a:solidFill>
                    <a:srgbClr val="C00000"/>
                  </a:solidFill>
                  <a:latin typeface="Arial" charset="0"/>
                </a:rPr>
                <a:t>vector</a:t>
              </a:r>
              <a:r>
                <a:rPr lang="it-IT" sz="3200" b="1" dirty="0">
                  <a:solidFill>
                    <a:srgbClr val="C00000"/>
                  </a:solidFill>
                  <a:latin typeface="Arial" charset="0"/>
                  <a:ea typeface="+mn-ea"/>
                </a:rPr>
                <a:t>                </a:t>
              </a:r>
            </a:p>
          </p:txBody>
        </p:sp>
        <p:graphicFrame>
          <p:nvGraphicFramePr>
            <p:cNvPr id="23562" name="Object 4"/>
            <p:cNvGraphicFramePr>
              <a:graphicFrameLocks noChangeAspect="1"/>
            </p:cNvGraphicFramePr>
            <p:nvPr/>
          </p:nvGraphicFramePr>
          <p:xfrm>
            <a:off x="4429124" y="5684859"/>
            <a:ext cx="4268788" cy="815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606" name="Equazione" r:id="rId9" imgW="1396394" imgH="266584" progId="Equation.3">
                    <p:embed/>
                  </p:oleObj>
                </mc:Choice>
                <mc:Fallback>
                  <p:oleObj name="Equazione" r:id="rId9" imgW="1396394" imgH="266584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29124" y="5684859"/>
                          <a:ext cx="4268788" cy="8159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642938" y="285750"/>
            <a:ext cx="5153025" cy="584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it-IT" sz="3200" dirty="0">
                <a:latin typeface="Arial" charset="0"/>
                <a:ea typeface="+mn-ea"/>
              </a:rPr>
              <a:t>SVD </a:t>
            </a:r>
            <a:r>
              <a:rPr lang="it-IT" sz="3200" dirty="0" err="1">
                <a:latin typeface="Arial" charset="0"/>
                <a:ea typeface="+mn-ea"/>
              </a:rPr>
              <a:t>Factorization</a:t>
            </a:r>
            <a:r>
              <a:rPr lang="it-IT" sz="3200" dirty="0">
                <a:latin typeface="Arial" charset="0"/>
                <a:ea typeface="+mn-ea"/>
              </a:rPr>
              <a:t> and LSA</a:t>
            </a:r>
          </a:p>
        </p:txBody>
      </p:sp>
    </p:spTree>
    <p:custDataLst>
      <p:tags r:id="rId2"/>
    </p:custData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63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_0"/>
          <p:cNvSpPr txBox="1">
            <a:spLocks noChangeArrowheads="1"/>
          </p:cNvSpPr>
          <p:nvPr/>
        </p:nvSpPr>
        <p:spPr bwMode="auto">
          <a:xfrm>
            <a:off x="323850" y="2159000"/>
            <a:ext cx="8143875" cy="584200"/>
          </a:xfrm>
          <a:prstGeom prst="rect">
            <a:avLst/>
          </a:prstGeom>
          <a:solidFill>
            <a:schemeClr val="accent3">
              <a:lumMod val="85000"/>
            </a:schemeClr>
          </a:solidFill>
          <a:ln w="38100">
            <a:solidFill>
              <a:schemeClr val="tx2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buClr>
                <a:srgbClr val="009900"/>
              </a:buClr>
              <a:buSzPct val="120000"/>
              <a:defRPr/>
            </a:pPr>
            <a:r>
              <a:rPr lang="it-IT" altLang="it-IT" sz="32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it-IT" altLang="it-IT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ompute </a:t>
            </a:r>
            <a:r>
              <a:rPr lang="it-IT" altLang="it-IT" sz="32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similarity</a:t>
            </a:r>
            <a:endParaRPr lang="it-IT" altLang="it-IT" sz="32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5603" name="Object 2"/>
          <p:cNvGraphicFramePr>
            <a:graphicFrameLocks noChangeAspect="1"/>
          </p:cNvGraphicFramePr>
          <p:nvPr/>
        </p:nvGraphicFramePr>
        <p:xfrm>
          <a:off x="2435225" y="2863850"/>
          <a:ext cx="3494088" cy="159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6" name="Equazione" r:id="rId5" imgW="1143000" imgH="520700" progId="Equation.3">
                  <p:embed/>
                </p:oleObj>
              </mc:Choice>
              <mc:Fallback>
                <p:oleObj name="Equazione" r:id="rId5" imgW="1143000" imgH="5207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5225" y="2863850"/>
                        <a:ext cx="3494088" cy="1592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6_1"/>
          <p:cNvSpPr txBox="1">
            <a:spLocks noChangeArrowheads="1"/>
          </p:cNvSpPr>
          <p:nvPr/>
        </p:nvSpPr>
        <p:spPr bwMode="auto">
          <a:xfrm>
            <a:off x="161925" y="4575175"/>
            <a:ext cx="8820150" cy="21240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buClr>
                <a:srgbClr val="009900"/>
              </a:buClr>
              <a:buSzPct val="120000"/>
              <a:buFont typeface="Wingdings" panose="05000000000000000000" pitchFamily="2" charset="2"/>
              <a:buChar char="ü"/>
              <a:defRPr/>
            </a:pPr>
            <a:r>
              <a:rPr lang="it-IT" altLang="it-IT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it-IT" altLang="it-IT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it-IT" altLang="it-IT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it-IT" altLang="it-IT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necessary</a:t>
            </a:r>
            <a:r>
              <a:rPr lang="it-IT" altLang="it-IT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it-IT" altLang="it-IT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explicitly</a:t>
            </a:r>
            <a:r>
              <a:rPr lang="it-IT" altLang="it-IT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compute  </a:t>
            </a:r>
            <a:r>
              <a:rPr lang="it-IT" altLang="it-IT" sz="3600" i="1" dirty="0" smtClean="0">
                <a:solidFill>
                  <a:srgbClr val="CC3300"/>
                </a:solidFill>
                <a:cs typeface="Arial" panose="020B0604020202020204" pitchFamily="34" charset="0"/>
              </a:rPr>
              <a:t>B</a:t>
            </a:r>
            <a:r>
              <a:rPr lang="it-IT" altLang="it-IT" sz="3600" baseline="30000" dirty="0" smtClean="0">
                <a:solidFill>
                  <a:srgbClr val="CC3300"/>
                </a:solidFill>
                <a:cs typeface="Arial" panose="020B0604020202020204" pitchFamily="34" charset="0"/>
              </a:rPr>
              <a:t>(</a:t>
            </a:r>
            <a:r>
              <a:rPr lang="it-IT" altLang="it-IT" sz="3600" i="1" baseline="30000" dirty="0" smtClean="0">
                <a:solidFill>
                  <a:srgbClr val="CC3300"/>
                </a:solidFill>
                <a:cs typeface="Arial" panose="020B0604020202020204" pitchFamily="34" charset="0"/>
              </a:rPr>
              <a:t>k</a:t>
            </a:r>
            <a:r>
              <a:rPr lang="it-IT" altLang="it-IT" sz="3600" baseline="30000" dirty="0" smtClean="0">
                <a:solidFill>
                  <a:srgbClr val="CC3300"/>
                </a:solidFill>
                <a:cs typeface="Arial" panose="020B0604020202020204" pitchFamily="34" charset="0"/>
              </a:rPr>
              <a:t>) </a:t>
            </a:r>
            <a:endParaRPr lang="it-IT" altLang="it-IT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9900"/>
              </a:buClr>
              <a:buSzPct val="120000"/>
              <a:buFont typeface="Wingdings" panose="05000000000000000000" pitchFamily="2" charset="2"/>
              <a:buChar char="ü"/>
              <a:defRPr/>
            </a:pPr>
            <a:r>
              <a:rPr lang="it-IT" altLang="it-IT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the 2-norm of </a:t>
            </a:r>
            <a:r>
              <a:rPr lang="it-IT" altLang="it-IT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scaled</a:t>
            </a:r>
            <a:r>
              <a:rPr lang="it-IT" altLang="it-IT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documents</a:t>
            </a:r>
            <a:r>
              <a:rPr lang="it-IT" altLang="it-IT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can be</a:t>
            </a:r>
          </a:p>
          <a:p>
            <a:pPr>
              <a:buClr>
                <a:srgbClr val="009900"/>
              </a:buClr>
              <a:buSzPct val="120000"/>
              <a:defRPr/>
            </a:pPr>
            <a:r>
              <a:rPr lang="it-IT" altLang="it-IT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it-IT" altLang="it-IT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precomputed</a:t>
            </a:r>
            <a:r>
              <a:rPr lang="it-IT" altLang="it-IT" sz="32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it-IT" altLang="it-IT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3200" dirty="0" err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it-IT" altLang="it-IT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tored</a:t>
            </a:r>
            <a:r>
              <a:rPr lang="it-IT" altLang="it-IT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it-IT" altLang="it-IT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it-IT" altLang="it-IT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</a:p>
          <a:p>
            <a:pPr>
              <a:buClr>
                <a:srgbClr val="009900"/>
              </a:buClr>
              <a:buSzPct val="120000"/>
              <a:defRPr/>
            </a:pPr>
            <a:r>
              <a:rPr lang="it-IT" altLang="it-IT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it-IT" altLang="it-IT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subsequent</a:t>
            </a:r>
            <a:r>
              <a:rPr lang="it-IT" altLang="it-IT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queries</a:t>
            </a:r>
            <a:endParaRPr lang="it-IT" altLang="it-IT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5605" name="Gruppo 12_1"/>
          <p:cNvGrpSpPr>
            <a:grpSpLocks/>
          </p:cNvGrpSpPr>
          <p:nvPr/>
        </p:nvGrpSpPr>
        <p:grpSpPr bwMode="auto">
          <a:xfrm>
            <a:off x="1385888" y="1031875"/>
            <a:ext cx="6372225" cy="954088"/>
            <a:chOff x="357158" y="5572140"/>
            <a:chExt cx="8358214" cy="954106"/>
          </a:xfrm>
        </p:grpSpPr>
        <p:sp>
          <p:nvSpPr>
            <p:cNvPr id="11" name="Text Box 6"/>
            <p:cNvSpPr txBox="1">
              <a:spLocks noChangeArrowheads="1"/>
            </p:cNvSpPr>
            <p:nvPr/>
          </p:nvSpPr>
          <p:spPr bwMode="auto">
            <a:xfrm>
              <a:off x="357158" y="5572140"/>
              <a:ext cx="8358214" cy="95410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rgbClr val="00B0F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Clr>
                  <a:srgbClr val="009900"/>
                </a:buClr>
                <a:buSzPct val="120000"/>
                <a:defRPr/>
              </a:pPr>
              <a:r>
                <a:rPr lang="it-IT" sz="2800" b="1" dirty="0" err="1">
                  <a:solidFill>
                    <a:srgbClr val="C00000"/>
                  </a:solidFill>
                  <a:latin typeface="Arial" charset="0"/>
                </a:rPr>
                <a:t>scaled</a:t>
              </a:r>
              <a:r>
                <a:rPr lang="it-IT" sz="2800" b="1" dirty="0">
                  <a:solidFill>
                    <a:srgbClr val="C00000"/>
                  </a:solidFill>
                  <a:latin typeface="Arial" charset="0"/>
                </a:rPr>
                <a:t> </a:t>
              </a:r>
              <a:r>
                <a:rPr lang="it-IT" sz="2800" b="1" dirty="0" err="1">
                  <a:solidFill>
                    <a:srgbClr val="C00000"/>
                  </a:solidFill>
                  <a:latin typeface="Arial" charset="0"/>
                  <a:ea typeface="+mn-ea"/>
                </a:rPr>
                <a:t>document</a:t>
              </a:r>
              <a:r>
                <a:rPr lang="it-IT" sz="2800" b="1" dirty="0">
                  <a:solidFill>
                    <a:srgbClr val="C00000"/>
                  </a:solidFill>
                  <a:latin typeface="Arial" charset="0"/>
                  <a:ea typeface="+mn-ea"/>
                </a:rPr>
                <a:t> </a:t>
              </a:r>
            </a:p>
            <a:p>
              <a:pPr>
                <a:buClr>
                  <a:srgbClr val="009900"/>
                </a:buClr>
                <a:buSzPct val="120000"/>
                <a:defRPr/>
              </a:pPr>
              <a:r>
                <a:rPr lang="it-IT" sz="2800" b="1" dirty="0" err="1">
                  <a:solidFill>
                    <a:srgbClr val="C00000"/>
                  </a:solidFill>
                  <a:latin typeface="Arial" charset="0"/>
                </a:rPr>
                <a:t>vectors</a:t>
              </a:r>
              <a:r>
                <a:rPr lang="it-IT" sz="2800" b="1" dirty="0">
                  <a:solidFill>
                    <a:srgbClr val="C00000"/>
                  </a:solidFill>
                  <a:latin typeface="Arial" charset="0"/>
                  <a:ea typeface="+mn-ea"/>
                </a:rPr>
                <a:t>                </a:t>
              </a:r>
            </a:p>
          </p:txBody>
        </p:sp>
        <p:graphicFrame>
          <p:nvGraphicFramePr>
            <p:cNvPr id="25609" name="Object 4"/>
            <p:cNvGraphicFramePr>
              <a:graphicFrameLocks noChangeAspect="1"/>
            </p:cNvGraphicFramePr>
            <p:nvPr/>
          </p:nvGraphicFramePr>
          <p:xfrm>
            <a:off x="5012503" y="5720772"/>
            <a:ext cx="3372957" cy="6284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37" name="Equazione" r:id="rId7" imgW="1295400" imgH="241300" progId="Equation.3">
                    <p:embed/>
                  </p:oleObj>
                </mc:Choice>
                <mc:Fallback>
                  <p:oleObj name="Equazione" r:id="rId7" imgW="1295400" imgH="241300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12503" y="5720772"/>
                          <a:ext cx="3372957" cy="62846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42938" y="285750"/>
            <a:ext cx="5153025" cy="584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it-IT" sz="3200" dirty="0">
                <a:latin typeface="Arial" charset="0"/>
                <a:ea typeface="+mn-ea"/>
              </a:rPr>
              <a:t>SVD </a:t>
            </a:r>
            <a:r>
              <a:rPr lang="it-IT" sz="3200" dirty="0" err="1">
                <a:latin typeface="Arial" charset="0"/>
                <a:ea typeface="+mn-ea"/>
              </a:rPr>
              <a:t>Factorization</a:t>
            </a:r>
            <a:r>
              <a:rPr lang="it-IT" sz="3200" dirty="0">
                <a:latin typeface="Arial" charset="0"/>
                <a:ea typeface="+mn-ea"/>
              </a:rPr>
              <a:t> and LSA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6659563" y="242888"/>
            <a:ext cx="2214562" cy="646112"/>
          </a:xfrm>
          <a:prstGeom prst="rect">
            <a:avLst/>
          </a:prstGeom>
          <a:solidFill>
            <a:srgbClr val="CCFF99"/>
          </a:solidFill>
          <a:ln w="38100">
            <a:solidFill>
              <a:srgbClr val="0099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rgbClr val="009900"/>
              </a:buClr>
              <a:buSzPct val="120000"/>
              <a:defRPr/>
            </a:pPr>
            <a:r>
              <a:rPr lang="it-IT" sz="3200" dirty="0" err="1">
                <a:latin typeface="Arial" charset="0"/>
                <a:ea typeface="+mn-ea"/>
              </a:rPr>
              <a:t>query</a:t>
            </a:r>
            <a:r>
              <a:rPr lang="it-IT" sz="3200" dirty="0">
                <a:latin typeface="Arial" charset="0"/>
                <a:ea typeface="+mn-ea"/>
              </a:rPr>
              <a:t>   </a:t>
            </a:r>
            <a:r>
              <a:rPr lang="it-IT" sz="3600" i="1" dirty="0">
                <a:latin typeface="+mn-lt"/>
                <a:ea typeface="+mn-ea"/>
              </a:rPr>
              <a:t>q</a:t>
            </a:r>
          </a:p>
        </p:txBody>
      </p:sp>
    </p:spTree>
    <p:custDataLst>
      <p:tags r:id="rId2"/>
    </p:custData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6_1"/>
          <p:cNvSpPr txBox="1">
            <a:spLocks noChangeArrowheads="1"/>
          </p:cNvSpPr>
          <p:nvPr/>
        </p:nvSpPr>
        <p:spPr bwMode="auto">
          <a:xfrm>
            <a:off x="0" y="2827338"/>
            <a:ext cx="9144000" cy="1754187"/>
          </a:xfrm>
          <a:prstGeom prst="rect">
            <a:avLst/>
          </a:prstGeom>
          <a:solidFill>
            <a:srgbClr val="CCFF99"/>
          </a:solidFill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9900"/>
              </a:buClr>
              <a:buSzPct val="120000"/>
              <a:buFont typeface="Wingdings" pitchFamily="2" charset="2"/>
              <a:buChar char="ü"/>
              <a:defRPr/>
            </a:pPr>
            <a:r>
              <a:rPr lang="it-IT" sz="3200" dirty="0">
                <a:latin typeface="Arial" charset="0"/>
                <a:ea typeface="+mn-ea"/>
              </a:rPr>
              <a:t> the </a:t>
            </a:r>
            <a:r>
              <a:rPr lang="it-IT" sz="3200" i="1" dirty="0">
                <a:latin typeface="+mn-lt"/>
                <a:ea typeface="+mn-ea"/>
              </a:rPr>
              <a:t>k</a:t>
            </a:r>
            <a:r>
              <a:rPr lang="it-IT" sz="3200" dirty="0">
                <a:latin typeface="Arial" charset="0"/>
                <a:ea typeface="+mn-ea"/>
              </a:rPr>
              <a:t> </a:t>
            </a:r>
            <a:r>
              <a:rPr lang="it-IT" sz="3200" dirty="0" err="1">
                <a:latin typeface="Arial" charset="0"/>
                <a:ea typeface="+mn-ea"/>
              </a:rPr>
              <a:t>components</a:t>
            </a:r>
            <a:r>
              <a:rPr lang="it-IT" sz="3200" dirty="0">
                <a:latin typeface="Arial" charset="0"/>
                <a:ea typeface="+mn-ea"/>
              </a:rPr>
              <a:t> of the </a:t>
            </a:r>
            <a:r>
              <a:rPr lang="it-IT" sz="3200" dirty="0" err="1">
                <a:latin typeface="Arial" charset="0"/>
                <a:ea typeface="+mn-ea"/>
              </a:rPr>
              <a:t>vector</a:t>
            </a:r>
            <a:r>
              <a:rPr lang="it-IT" sz="3200" dirty="0">
                <a:latin typeface="Arial" charset="0"/>
                <a:ea typeface="+mn-ea"/>
              </a:rPr>
              <a:t> </a:t>
            </a:r>
            <a:r>
              <a:rPr lang="it-IT" sz="3600" i="1" dirty="0" err="1">
                <a:solidFill>
                  <a:srgbClr val="C00000"/>
                </a:solidFill>
                <a:latin typeface="+mn-lt"/>
                <a:ea typeface="+mn-ea"/>
              </a:rPr>
              <a:t>s</a:t>
            </a:r>
            <a:r>
              <a:rPr lang="it-IT" sz="3600" i="1" baseline="-25000" dirty="0" err="1">
                <a:solidFill>
                  <a:srgbClr val="C00000"/>
                </a:solidFill>
                <a:latin typeface="+mn-lt"/>
                <a:ea typeface="+mn-ea"/>
              </a:rPr>
              <a:t>j</a:t>
            </a:r>
            <a:r>
              <a:rPr lang="it-IT" sz="3200" dirty="0">
                <a:latin typeface="Arial" charset="0"/>
                <a:ea typeface="+mn-ea"/>
              </a:rPr>
              <a:t> are the</a:t>
            </a:r>
            <a:r>
              <a:rPr lang="it-IT" sz="3200" dirty="0">
                <a:solidFill>
                  <a:srgbClr val="7F7F7F"/>
                </a:solidFill>
                <a:latin typeface="Arial" charset="0"/>
                <a:ea typeface="+mn-ea"/>
              </a:rPr>
              <a:t>	</a:t>
            </a:r>
            <a:r>
              <a:rPr lang="it-IT" sz="3200" dirty="0" err="1">
                <a:latin typeface="Arial" charset="0"/>
                <a:ea typeface="+mn-ea"/>
              </a:rPr>
              <a:t>coordinates</a:t>
            </a:r>
            <a:r>
              <a:rPr lang="it-IT" sz="3200" dirty="0">
                <a:latin typeface="Arial" charset="0"/>
                <a:ea typeface="+mn-ea"/>
              </a:rPr>
              <a:t> of the </a:t>
            </a:r>
            <a:r>
              <a:rPr lang="it-IT" sz="3200" i="1" dirty="0">
                <a:latin typeface="+mn-lt"/>
                <a:ea typeface="+mn-ea"/>
              </a:rPr>
              <a:t>j</a:t>
            </a:r>
            <a:r>
              <a:rPr lang="it-IT" sz="3200" dirty="0">
                <a:latin typeface="Arial" charset="0"/>
                <a:ea typeface="+mn-ea"/>
              </a:rPr>
              <a:t>-</a:t>
            </a:r>
            <a:r>
              <a:rPr lang="it-IT" sz="3200" dirty="0" err="1">
                <a:latin typeface="Arial" charset="0"/>
                <a:ea typeface="+mn-ea"/>
              </a:rPr>
              <a:t>th</a:t>
            </a:r>
            <a:r>
              <a:rPr lang="it-IT" sz="3200" dirty="0">
                <a:latin typeface="Arial" charset="0"/>
                <a:ea typeface="+mn-ea"/>
              </a:rPr>
              <a:t> </a:t>
            </a:r>
            <a:r>
              <a:rPr lang="it-IT" sz="3200" dirty="0" err="1">
                <a:latin typeface="Arial" charset="0"/>
                <a:ea typeface="+mn-ea"/>
              </a:rPr>
              <a:t>column</a:t>
            </a:r>
            <a:r>
              <a:rPr lang="it-IT" sz="3200" dirty="0">
                <a:latin typeface="Arial" charset="0"/>
                <a:ea typeface="+mn-ea"/>
              </a:rPr>
              <a:t> of </a:t>
            </a:r>
            <a:r>
              <a:rPr lang="it-IT" sz="3600" i="1" dirty="0">
                <a:solidFill>
                  <a:srgbClr val="CC3300"/>
                </a:solidFill>
                <a:ea typeface="+mn-ea"/>
              </a:rPr>
              <a:t>B</a:t>
            </a:r>
            <a:r>
              <a:rPr lang="it-IT" sz="3600" baseline="30000" dirty="0">
                <a:solidFill>
                  <a:srgbClr val="CC3300"/>
                </a:solidFill>
                <a:ea typeface="+mn-ea"/>
              </a:rPr>
              <a:t>(</a:t>
            </a:r>
            <a:r>
              <a:rPr lang="it-IT" sz="3600" i="1" baseline="30000" dirty="0">
                <a:solidFill>
                  <a:srgbClr val="CC3300"/>
                </a:solidFill>
                <a:ea typeface="+mn-ea"/>
              </a:rPr>
              <a:t>k</a:t>
            </a:r>
            <a:r>
              <a:rPr lang="it-IT" sz="3600" baseline="30000" dirty="0">
                <a:solidFill>
                  <a:srgbClr val="CC3300"/>
                </a:solidFill>
                <a:ea typeface="+mn-ea"/>
              </a:rPr>
              <a:t>) </a:t>
            </a:r>
            <a:r>
              <a:rPr lang="it-IT" sz="3200" dirty="0">
                <a:latin typeface="Arial" charset="0"/>
                <a:ea typeface="+mn-ea"/>
              </a:rPr>
              <a:t>on the </a:t>
            </a:r>
            <a:r>
              <a:rPr lang="it-IT" sz="3200" dirty="0">
                <a:solidFill>
                  <a:srgbClr val="7F7F7F"/>
                </a:solidFill>
                <a:latin typeface="Arial" charset="0"/>
                <a:ea typeface="+mn-ea"/>
              </a:rPr>
              <a:t>	</a:t>
            </a:r>
            <a:r>
              <a:rPr lang="it-IT" sz="3200" dirty="0" err="1">
                <a:latin typeface="Arial" charset="0"/>
                <a:ea typeface="+mn-ea"/>
              </a:rPr>
              <a:t>basis</a:t>
            </a:r>
            <a:r>
              <a:rPr lang="it-IT" sz="3200" dirty="0">
                <a:latin typeface="Arial" charset="0"/>
                <a:ea typeface="+mn-ea"/>
              </a:rPr>
              <a:t> </a:t>
            </a:r>
            <a:r>
              <a:rPr lang="it-IT" sz="3200" dirty="0" err="1">
                <a:latin typeface="Arial" charset="0"/>
                <a:ea typeface="+mn-ea"/>
              </a:rPr>
              <a:t>formed</a:t>
            </a:r>
            <a:r>
              <a:rPr lang="it-IT" sz="3200" dirty="0">
                <a:latin typeface="Arial" charset="0"/>
                <a:ea typeface="+mn-ea"/>
              </a:rPr>
              <a:t> by the </a:t>
            </a:r>
            <a:r>
              <a:rPr lang="it-IT" sz="3200" dirty="0" err="1">
                <a:latin typeface="Arial" charset="0"/>
                <a:ea typeface="+mn-ea"/>
              </a:rPr>
              <a:t>columns</a:t>
            </a:r>
            <a:r>
              <a:rPr lang="it-IT" sz="3200" dirty="0">
                <a:latin typeface="Arial" charset="0"/>
                <a:ea typeface="+mn-ea"/>
              </a:rPr>
              <a:t> of </a:t>
            </a:r>
            <a:r>
              <a:rPr lang="it-IT" sz="3600" i="1" dirty="0" err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</a:rPr>
              <a:t>U</a:t>
            </a:r>
            <a:r>
              <a:rPr lang="it-IT" sz="3600" i="1" baseline="-25000" dirty="0" err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</a:rPr>
              <a:t>k</a:t>
            </a:r>
            <a:endParaRPr lang="it-IT" sz="3600" i="1" baseline="-25000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</a:endParaRPr>
          </a:p>
        </p:txBody>
      </p:sp>
      <p:graphicFrame>
        <p:nvGraphicFramePr>
          <p:cNvPr id="13" name="Object 9"/>
          <p:cNvGraphicFramePr>
            <a:graphicFrameLocks noChangeAspect="1"/>
          </p:cNvGraphicFramePr>
          <p:nvPr/>
        </p:nvGraphicFramePr>
        <p:xfrm>
          <a:off x="919163" y="4635500"/>
          <a:ext cx="7175500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8" name="Equazione" r:id="rId5" imgW="2019300" imgH="241300" progId="Equation.3">
                  <p:embed/>
                </p:oleObj>
              </mc:Choice>
              <mc:Fallback>
                <p:oleObj name="Equazione" r:id="rId5" imgW="2019300" imgH="2413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9163" y="4635500"/>
                        <a:ext cx="7175500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8" name="Object 10"/>
          <p:cNvGraphicFramePr>
            <a:graphicFrameLocks noChangeAspect="1"/>
          </p:cNvGraphicFramePr>
          <p:nvPr/>
        </p:nvGraphicFramePr>
        <p:xfrm>
          <a:off x="339725" y="5707063"/>
          <a:ext cx="8612188" cy="81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9" name="Equazione" r:id="rId7" imgW="2540000" imgH="241300" progId="Equation.3">
                  <p:embed/>
                </p:oleObj>
              </mc:Choice>
              <mc:Fallback>
                <p:oleObj name="Equazione" r:id="rId7" imgW="2540000" imgH="2413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725" y="5707063"/>
                        <a:ext cx="8612188" cy="817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6_0"/>
          <p:cNvSpPr txBox="1">
            <a:spLocks noChangeArrowheads="1"/>
          </p:cNvSpPr>
          <p:nvPr/>
        </p:nvSpPr>
        <p:spPr bwMode="auto">
          <a:xfrm>
            <a:off x="323850" y="2159000"/>
            <a:ext cx="8143875" cy="584200"/>
          </a:xfrm>
          <a:prstGeom prst="rect">
            <a:avLst/>
          </a:prstGeom>
          <a:solidFill>
            <a:schemeClr val="accent3">
              <a:lumMod val="85000"/>
            </a:schemeClr>
          </a:solidFill>
          <a:ln w="38100">
            <a:solidFill>
              <a:schemeClr val="tx2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buClr>
                <a:srgbClr val="009900"/>
              </a:buClr>
              <a:buSzPct val="120000"/>
              <a:defRPr/>
            </a:pPr>
            <a:r>
              <a:rPr lang="it-IT" altLang="it-IT" sz="32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it-IT" altLang="it-IT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ompute </a:t>
            </a:r>
            <a:r>
              <a:rPr lang="it-IT" altLang="it-IT" sz="32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similarity</a:t>
            </a:r>
            <a:endParaRPr lang="it-IT" altLang="it-IT" sz="32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7654" name="Gruppo 12_1"/>
          <p:cNvGrpSpPr>
            <a:grpSpLocks/>
          </p:cNvGrpSpPr>
          <p:nvPr/>
        </p:nvGrpSpPr>
        <p:grpSpPr bwMode="auto">
          <a:xfrm>
            <a:off x="1385888" y="1031875"/>
            <a:ext cx="6372225" cy="954088"/>
            <a:chOff x="357158" y="5572140"/>
            <a:chExt cx="8358214" cy="954106"/>
          </a:xfrm>
        </p:grpSpPr>
        <p:sp>
          <p:nvSpPr>
            <p:cNvPr id="15" name="Text Box 6"/>
            <p:cNvSpPr txBox="1">
              <a:spLocks noChangeArrowheads="1"/>
            </p:cNvSpPr>
            <p:nvPr/>
          </p:nvSpPr>
          <p:spPr bwMode="auto">
            <a:xfrm>
              <a:off x="357158" y="5572140"/>
              <a:ext cx="8358214" cy="95410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rgbClr val="00B0F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Clr>
                  <a:srgbClr val="009900"/>
                </a:buClr>
                <a:buSzPct val="120000"/>
                <a:defRPr/>
              </a:pPr>
              <a:r>
                <a:rPr lang="it-IT" sz="2800" b="1" dirty="0" err="1">
                  <a:solidFill>
                    <a:srgbClr val="C00000"/>
                  </a:solidFill>
                  <a:latin typeface="Arial" charset="0"/>
                </a:rPr>
                <a:t>scaled</a:t>
              </a:r>
              <a:r>
                <a:rPr lang="it-IT" sz="2800" b="1" dirty="0">
                  <a:solidFill>
                    <a:srgbClr val="C00000"/>
                  </a:solidFill>
                  <a:latin typeface="Arial" charset="0"/>
                </a:rPr>
                <a:t> </a:t>
              </a:r>
              <a:r>
                <a:rPr lang="it-IT" sz="2800" b="1" dirty="0" err="1">
                  <a:solidFill>
                    <a:srgbClr val="C00000"/>
                  </a:solidFill>
                  <a:latin typeface="Arial" charset="0"/>
                  <a:ea typeface="+mn-ea"/>
                </a:rPr>
                <a:t>document</a:t>
              </a:r>
              <a:r>
                <a:rPr lang="it-IT" sz="2800" b="1" dirty="0">
                  <a:solidFill>
                    <a:srgbClr val="C00000"/>
                  </a:solidFill>
                  <a:latin typeface="Arial" charset="0"/>
                  <a:ea typeface="+mn-ea"/>
                </a:rPr>
                <a:t> </a:t>
              </a:r>
            </a:p>
            <a:p>
              <a:pPr>
                <a:buClr>
                  <a:srgbClr val="009900"/>
                </a:buClr>
                <a:buSzPct val="120000"/>
                <a:defRPr/>
              </a:pPr>
              <a:r>
                <a:rPr lang="it-IT" sz="2800" b="1" dirty="0" err="1">
                  <a:solidFill>
                    <a:srgbClr val="C00000"/>
                  </a:solidFill>
                  <a:latin typeface="Arial" charset="0"/>
                </a:rPr>
                <a:t>vectors</a:t>
              </a:r>
              <a:r>
                <a:rPr lang="it-IT" sz="2800" b="1" dirty="0">
                  <a:solidFill>
                    <a:srgbClr val="C00000"/>
                  </a:solidFill>
                  <a:latin typeface="Arial" charset="0"/>
                  <a:ea typeface="+mn-ea"/>
                </a:rPr>
                <a:t>                </a:t>
              </a:r>
            </a:p>
          </p:txBody>
        </p:sp>
        <p:graphicFrame>
          <p:nvGraphicFramePr>
            <p:cNvPr id="27658" name="Object 4"/>
            <p:cNvGraphicFramePr>
              <a:graphicFrameLocks noChangeAspect="1"/>
            </p:cNvGraphicFramePr>
            <p:nvPr/>
          </p:nvGraphicFramePr>
          <p:xfrm>
            <a:off x="5012503" y="5720772"/>
            <a:ext cx="3372957" cy="6284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700" name="Equazione" r:id="rId9" imgW="1295400" imgH="241300" progId="Equation.3">
                    <p:embed/>
                  </p:oleObj>
                </mc:Choice>
                <mc:Fallback>
                  <p:oleObj name="Equazione" r:id="rId9" imgW="1295400" imgH="241300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12503" y="5720772"/>
                          <a:ext cx="3372957" cy="62846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642938" y="285750"/>
            <a:ext cx="5153025" cy="584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it-IT" sz="3200" dirty="0">
                <a:latin typeface="Arial" charset="0"/>
                <a:ea typeface="+mn-ea"/>
              </a:rPr>
              <a:t>SVD </a:t>
            </a:r>
            <a:r>
              <a:rPr lang="it-IT" sz="3200" dirty="0" err="1">
                <a:latin typeface="Arial" charset="0"/>
                <a:ea typeface="+mn-ea"/>
              </a:rPr>
              <a:t>Factorization</a:t>
            </a:r>
            <a:r>
              <a:rPr lang="it-IT" sz="3200" dirty="0">
                <a:latin typeface="Arial" charset="0"/>
                <a:ea typeface="+mn-ea"/>
              </a:rPr>
              <a:t> and LSA</a:t>
            </a: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6659563" y="242888"/>
            <a:ext cx="2214562" cy="646112"/>
          </a:xfrm>
          <a:prstGeom prst="rect">
            <a:avLst/>
          </a:prstGeom>
          <a:solidFill>
            <a:srgbClr val="CCFF99"/>
          </a:solidFill>
          <a:ln w="38100">
            <a:solidFill>
              <a:srgbClr val="0099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rgbClr val="009900"/>
              </a:buClr>
              <a:buSzPct val="120000"/>
              <a:defRPr/>
            </a:pPr>
            <a:r>
              <a:rPr lang="it-IT" sz="3200" dirty="0" err="1">
                <a:latin typeface="Arial" charset="0"/>
                <a:ea typeface="+mn-ea"/>
              </a:rPr>
              <a:t>query</a:t>
            </a:r>
            <a:r>
              <a:rPr lang="it-IT" sz="3200" dirty="0">
                <a:latin typeface="Arial" charset="0"/>
                <a:ea typeface="+mn-ea"/>
              </a:rPr>
              <a:t>   </a:t>
            </a:r>
            <a:r>
              <a:rPr lang="it-IT" sz="3600" i="1" dirty="0">
                <a:latin typeface="+mn-lt"/>
                <a:ea typeface="+mn-ea"/>
              </a:rPr>
              <a:t>q</a:t>
            </a:r>
          </a:p>
        </p:txBody>
      </p:sp>
    </p:spTree>
    <p:custDataLst>
      <p:tags r:id="rId2"/>
    </p:custData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6_1"/>
          <p:cNvSpPr txBox="1">
            <a:spLocks noChangeArrowheads="1"/>
          </p:cNvSpPr>
          <p:nvPr/>
        </p:nvSpPr>
        <p:spPr bwMode="auto">
          <a:xfrm>
            <a:off x="0" y="2071688"/>
            <a:ext cx="9144000" cy="2246312"/>
          </a:xfrm>
          <a:prstGeom prst="rect">
            <a:avLst/>
          </a:prstGeom>
          <a:solidFill>
            <a:srgbClr val="CCFF99"/>
          </a:solidFill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9900"/>
              </a:buClr>
              <a:buSzPct val="120000"/>
              <a:buFont typeface="Wingdings" pitchFamily="2" charset="2"/>
              <a:buChar char="ü"/>
              <a:defRPr/>
            </a:pPr>
            <a:r>
              <a:rPr lang="it-IT" sz="3200" dirty="0">
                <a:latin typeface="Arial" charset="0"/>
                <a:ea typeface="+mn-ea"/>
              </a:rPr>
              <a:t>the </a:t>
            </a:r>
            <a:r>
              <a:rPr lang="it-IT" sz="3200" i="1" dirty="0">
                <a:ea typeface="+mn-ea"/>
              </a:rPr>
              <a:t>k</a:t>
            </a:r>
            <a:r>
              <a:rPr lang="it-IT" sz="3200" dirty="0">
                <a:latin typeface="Arial" charset="0"/>
                <a:ea typeface="+mn-ea"/>
              </a:rPr>
              <a:t> </a:t>
            </a:r>
            <a:r>
              <a:rPr lang="it-IT" sz="3200" dirty="0" err="1">
                <a:latin typeface="Arial" charset="0"/>
                <a:ea typeface="+mn-ea"/>
              </a:rPr>
              <a:t>components</a:t>
            </a:r>
            <a:r>
              <a:rPr lang="it-IT" sz="3200" dirty="0">
                <a:latin typeface="Arial" charset="0"/>
                <a:ea typeface="+mn-ea"/>
              </a:rPr>
              <a:t> of the </a:t>
            </a:r>
            <a:r>
              <a:rPr lang="it-IT" sz="3200" dirty="0" err="1">
                <a:latin typeface="Arial" charset="0"/>
                <a:ea typeface="+mn-ea"/>
              </a:rPr>
              <a:t>vector</a:t>
            </a:r>
            <a:r>
              <a:rPr lang="it-IT" sz="3200" dirty="0">
                <a:latin typeface="Arial" charset="0"/>
                <a:ea typeface="+mn-ea"/>
              </a:rPr>
              <a:t> </a:t>
            </a:r>
            <a:r>
              <a:rPr lang="it-IT" sz="3600" i="1" dirty="0" err="1">
                <a:solidFill>
                  <a:srgbClr val="C00000"/>
                </a:solidFill>
                <a:ea typeface="+mn-ea"/>
              </a:rPr>
              <a:t>U</a:t>
            </a:r>
            <a:r>
              <a:rPr lang="it-IT" sz="3600" i="1" baseline="-25000" dirty="0" err="1">
                <a:solidFill>
                  <a:srgbClr val="C00000"/>
                </a:solidFill>
                <a:ea typeface="+mn-ea"/>
              </a:rPr>
              <a:t>k</a:t>
            </a:r>
            <a:r>
              <a:rPr lang="it-IT" sz="3200" i="1" baseline="30000" dirty="0" err="1">
                <a:solidFill>
                  <a:srgbClr val="C00000"/>
                </a:solidFill>
                <a:latin typeface="+mn-lt"/>
                <a:ea typeface="+mn-ea"/>
              </a:rPr>
              <a:t>T</a:t>
            </a:r>
            <a:r>
              <a:rPr lang="it-IT" sz="3200" i="1" dirty="0" err="1">
                <a:solidFill>
                  <a:srgbClr val="C00000"/>
                </a:solidFill>
                <a:latin typeface="+mn-lt"/>
                <a:ea typeface="+mn-ea"/>
              </a:rPr>
              <a:t>q</a:t>
            </a:r>
            <a:r>
              <a:rPr lang="it-IT" sz="3200" dirty="0">
                <a:latin typeface="Arial" charset="0"/>
                <a:ea typeface="+mn-ea"/>
              </a:rPr>
              <a:t> are the</a:t>
            </a:r>
            <a:r>
              <a:rPr lang="it-IT" sz="3200" dirty="0">
                <a:solidFill>
                  <a:srgbClr val="7F7F7F"/>
                </a:solidFill>
                <a:latin typeface="Arial" charset="0"/>
                <a:ea typeface="+mn-ea"/>
              </a:rPr>
              <a:t>	</a:t>
            </a:r>
            <a:r>
              <a:rPr lang="it-IT" sz="3200" dirty="0" err="1">
                <a:latin typeface="Arial" charset="0"/>
                <a:ea typeface="+mn-ea"/>
              </a:rPr>
              <a:t>coordinates</a:t>
            </a:r>
            <a:r>
              <a:rPr lang="it-IT" sz="3200" dirty="0">
                <a:latin typeface="Arial" charset="0"/>
                <a:ea typeface="+mn-ea"/>
              </a:rPr>
              <a:t>, </a:t>
            </a:r>
            <a:r>
              <a:rPr lang="it-IT" sz="3200" dirty="0" err="1">
                <a:latin typeface="Arial" charset="0"/>
                <a:ea typeface="+mn-ea"/>
              </a:rPr>
              <a:t>respect</a:t>
            </a:r>
            <a:r>
              <a:rPr lang="it-IT" sz="3200" dirty="0">
                <a:latin typeface="Arial" charset="0"/>
                <a:ea typeface="+mn-ea"/>
              </a:rPr>
              <a:t> to the </a:t>
            </a:r>
            <a:r>
              <a:rPr lang="it-IT" sz="3200" dirty="0" err="1">
                <a:latin typeface="Arial" charset="0"/>
                <a:ea typeface="+mn-ea"/>
              </a:rPr>
              <a:t>basis</a:t>
            </a:r>
            <a:r>
              <a:rPr lang="it-IT" sz="3200" dirty="0">
                <a:latin typeface="Arial" charset="0"/>
                <a:ea typeface="+mn-ea"/>
              </a:rPr>
              <a:t> </a:t>
            </a:r>
            <a:r>
              <a:rPr lang="it-IT" sz="3200" dirty="0" err="1">
                <a:latin typeface="Arial" charset="0"/>
                <a:ea typeface="+mn-ea"/>
              </a:rPr>
              <a:t>formed</a:t>
            </a:r>
            <a:r>
              <a:rPr lang="it-IT" sz="3200" dirty="0">
                <a:latin typeface="Arial" charset="0"/>
                <a:ea typeface="+mn-ea"/>
              </a:rPr>
              <a:t> by 	the </a:t>
            </a:r>
            <a:r>
              <a:rPr lang="it-IT" sz="3200" dirty="0" err="1">
                <a:latin typeface="Arial" charset="0"/>
                <a:ea typeface="+mn-ea"/>
              </a:rPr>
              <a:t>columns</a:t>
            </a:r>
            <a:r>
              <a:rPr lang="it-IT" sz="3200" dirty="0">
                <a:latin typeface="Arial" charset="0"/>
                <a:ea typeface="+mn-ea"/>
              </a:rPr>
              <a:t> of </a:t>
            </a:r>
            <a:r>
              <a:rPr lang="it-IT" sz="3600" i="1" dirty="0" err="1">
                <a:solidFill>
                  <a:schemeClr val="accent2">
                    <a:lumMod val="75000"/>
                  </a:schemeClr>
                </a:solidFill>
                <a:ea typeface="+mn-ea"/>
              </a:rPr>
              <a:t>U</a:t>
            </a:r>
            <a:r>
              <a:rPr lang="it-IT" sz="3600" i="1" baseline="-25000" dirty="0" err="1">
                <a:solidFill>
                  <a:schemeClr val="accent2">
                    <a:lumMod val="75000"/>
                  </a:schemeClr>
                </a:solidFill>
                <a:ea typeface="+mn-ea"/>
              </a:rPr>
              <a:t>k</a:t>
            </a:r>
            <a:r>
              <a:rPr lang="it-IT" sz="3600" i="1" baseline="-25000" dirty="0">
                <a:solidFill>
                  <a:schemeClr val="accent2">
                    <a:lumMod val="75000"/>
                  </a:schemeClr>
                </a:solidFill>
                <a:ea typeface="+mn-ea"/>
              </a:rPr>
              <a:t> </a:t>
            </a:r>
            <a:r>
              <a:rPr lang="it-IT" sz="3200" dirty="0">
                <a:latin typeface="Arial" charset="0"/>
                <a:ea typeface="+mn-ea"/>
              </a:rPr>
              <a:t>, of the </a:t>
            </a:r>
            <a:r>
              <a:rPr lang="it-IT" sz="3200" dirty="0" err="1">
                <a:latin typeface="Arial" charset="0"/>
                <a:ea typeface="+mn-ea"/>
              </a:rPr>
              <a:t>projection</a:t>
            </a:r>
            <a:r>
              <a:rPr lang="it-IT" sz="3200" dirty="0">
                <a:latin typeface="Arial" charset="0"/>
                <a:ea typeface="+mn-ea"/>
              </a:rPr>
              <a:t> </a:t>
            </a:r>
            <a:r>
              <a:rPr lang="it-IT" sz="3600" i="1" dirty="0" err="1">
                <a:solidFill>
                  <a:srgbClr val="C00000"/>
                </a:solidFill>
                <a:ea typeface="+mn-ea"/>
              </a:rPr>
              <a:t>U</a:t>
            </a:r>
            <a:r>
              <a:rPr lang="it-IT" sz="3600" i="1" baseline="-25000" dirty="0" err="1">
                <a:solidFill>
                  <a:srgbClr val="C00000"/>
                </a:solidFill>
                <a:ea typeface="+mn-ea"/>
              </a:rPr>
              <a:t>k</a:t>
            </a:r>
            <a:r>
              <a:rPr lang="it-IT" sz="3600" i="1" dirty="0" err="1">
                <a:solidFill>
                  <a:srgbClr val="C00000"/>
                </a:solidFill>
                <a:ea typeface="+mn-ea"/>
              </a:rPr>
              <a:t>U</a:t>
            </a:r>
            <a:r>
              <a:rPr lang="it-IT" sz="3600" i="1" baseline="-25000" dirty="0" err="1">
                <a:solidFill>
                  <a:srgbClr val="C00000"/>
                </a:solidFill>
                <a:ea typeface="+mn-ea"/>
              </a:rPr>
              <a:t>k</a:t>
            </a:r>
            <a:r>
              <a:rPr lang="it-IT" sz="3200" i="1" baseline="30000" dirty="0" err="1">
                <a:solidFill>
                  <a:srgbClr val="C00000"/>
                </a:solidFill>
                <a:latin typeface="Times New Roman"/>
                <a:ea typeface="+mn-ea"/>
              </a:rPr>
              <a:t>T</a:t>
            </a:r>
            <a:r>
              <a:rPr lang="it-IT" sz="3200" i="1" dirty="0" err="1">
                <a:solidFill>
                  <a:srgbClr val="C00000"/>
                </a:solidFill>
                <a:latin typeface="Times New Roman"/>
                <a:ea typeface="+mn-ea"/>
              </a:rPr>
              <a:t>q</a:t>
            </a:r>
            <a:r>
              <a:rPr lang="it-IT" sz="3200" dirty="0">
                <a:latin typeface="Arial" charset="0"/>
                <a:ea typeface="+mn-ea"/>
              </a:rPr>
              <a:t> 	of the </a:t>
            </a:r>
            <a:r>
              <a:rPr lang="it-IT" sz="3200" dirty="0" err="1">
                <a:latin typeface="Arial" charset="0"/>
                <a:ea typeface="+mn-ea"/>
              </a:rPr>
              <a:t>query</a:t>
            </a:r>
            <a:r>
              <a:rPr lang="it-IT" sz="3200" dirty="0">
                <a:latin typeface="Arial" charset="0"/>
                <a:ea typeface="+mn-ea"/>
              </a:rPr>
              <a:t> </a:t>
            </a:r>
            <a:r>
              <a:rPr lang="it-IT" sz="3600" i="1" dirty="0">
                <a:latin typeface="+mn-lt"/>
                <a:ea typeface="+mn-ea"/>
              </a:rPr>
              <a:t>q</a:t>
            </a:r>
            <a:r>
              <a:rPr lang="it-IT" sz="3200" dirty="0">
                <a:latin typeface="Arial" charset="0"/>
                <a:ea typeface="+mn-ea"/>
              </a:rPr>
              <a:t> </a:t>
            </a:r>
            <a:r>
              <a:rPr lang="it-IT" sz="3200" dirty="0" err="1">
                <a:latin typeface="Arial" charset="0"/>
                <a:ea typeface="+mn-ea"/>
              </a:rPr>
              <a:t>onto</a:t>
            </a:r>
            <a:r>
              <a:rPr lang="it-IT" sz="3200" dirty="0">
                <a:latin typeface="Arial" charset="0"/>
                <a:ea typeface="+mn-ea"/>
              </a:rPr>
              <a:t> the </a:t>
            </a:r>
            <a:r>
              <a:rPr lang="it-IT" sz="3200" dirty="0" err="1">
                <a:latin typeface="Arial" charset="0"/>
                <a:ea typeface="+mn-ea"/>
              </a:rPr>
              <a:t>column</a:t>
            </a:r>
            <a:r>
              <a:rPr lang="it-IT" sz="3200" dirty="0">
                <a:latin typeface="Arial" charset="0"/>
                <a:ea typeface="+mn-ea"/>
              </a:rPr>
              <a:t> </a:t>
            </a:r>
            <a:r>
              <a:rPr lang="it-IT" sz="3200" dirty="0" err="1">
                <a:latin typeface="Arial" charset="0"/>
                <a:ea typeface="+mn-ea"/>
              </a:rPr>
              <a:t>space</a:t>
            </a:r>
            <a:r>
              <a:rPr lang="it-IT" sz="3200" dirty="0">
                <a:latin typeface="Arial" charset="0"/>
                <a:ea typeface="+mn-ea"/>
              </a:rPr>
              <a:t> of </a:t>
            </a:r>
            <a:r>
              <a:rPr lang="it-IT" sz="3600" i="1" dirty="0">
                <a:solidFill>
                  <a:srgbClr val="CC3300"/>
                </a:solidFill>
                <a:ea typeface="+mn-ea"/>
              </a:rPr>
              <a:t>B</a:t>
            </a:r>
            <a:r>
              <a:rPr lang="it-IT" sz="3600" baseline="30000" dirty="0">
                <a:solidFill>
                  <a:srgbClr val="CC3300"/>
                </a:solidFill>
                <a:ea typeface="+mn-ea"/>
              </a:rPr>
              <a:t>(</a:t>
            </a:r>
            <a:r>
              <a:rPr lang="it-IT" sz="3600" i="1" baseline="30000" dirty="0">
                <a:solidFill>
                  <a:srgbClr val="CC3300"/>
                </a:solidFill>
                <a:ea typeface="+mn-ea"/>
              </a:rPr>
              <a:t>k</a:t>
            </a:r>
            <a:r>
              <a:rPr lang="it-IT" sz="3600" baseline="30000" dirty="0">
                <a:solidFill>
                  <a:srgbClr val="CC3300"/>
                </a:solidFill>
                <a:ea typeface="+mn-ea"/>
              </a:rPr>
              <a:t>) </a:t>
            </a:r>
            <a:endParaRPr lang="it-IT" sz="3200" dirty="0">
              <a:latin typeface="Arial" charset="0"/>
              <a:ea typeface="+mn-ea"/>
            </a:endParaRPr>
          </a:p>
        </p:txBody>
      </p:sp>
      <p:graphicFrame>
        <p:nvGraphicFramePr>
          <p:cNvPr id="29699" name="Object 2"/>
          <p:cNvGraphicFramePr>
            <a:graphicFrameLocks noChangeAspect="1"/>
          </p:cNvGraphicFramePr>
          <p:nvPr/>
        </p:nvGraphicFramePr>
        <p:xfrm>
          <a:off x="71438" y="4837113"/>
          <a:ext cx="3494087" cy="159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2" name="Equazione" r:id="rId5" imgW="1143000" imgH="520700" progId="Equation.3">
                  <p:embed/>
                </p:oleObj>
              </mc:Choice>
              <mc:Fallback>
                <p:oleObj name="Equazione" r:id="rId5" imgW="1143000" imgH="5207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8" y="4837113"/>
                        <a:ext cx="3494087" cy="1592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6_2"/>
          <p:cNvSpPr txBox="1">
            <a:spLocks noChangeArrowheads="1"/>
          </p:cNvSpPr>
          <p:nvPr/>
        </p:nvSpPr>
        <p:spPr bwMode="auto">
          <a:xfrm>
            <a:off x="3862388" y="4437063"/>
            <a:ext cx="5143500" cy="21859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buClr>
                <a:srgbClr val="009900"/>
              </a:buClr>
              <a:buSzPct val="120000"/>
              <a:defRPr/>
            </a:pPr>
            <a:r>
              <a:rPr lang="it-IT" altLang="it-IT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it-IT" altLang="it-IT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computed</a:t>
            </a:r>
            <a:r>
              <a:rPr lang="it-IT" altLang="it-IT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respect</a:t>
            </a:r>
            <a:r>
              <a:rPr lang="it-IT" altLang="it-IT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to the </a:t>
            </a:r>
            <a:r>
              <a:rPr lang="it-IT" altLang="it-IT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orthogonal</a:t>
            </a:r>
            <a:r>
              <a:rPr lang="it-IT" altLang="it-IT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basis</a:t>
            </a:r>
            <a:r>
              <a:rPr lang="it-IT" altLang="it-IT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altLang="it-IT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formed</a:t>
            </a:r>
            <a:r>
              <a:rPr lang="it-IT" altLang="it-IT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by the </a:t>
            </a:r>
            <a:r>
              <a:rPr lang="it-IT" altLang="it-IT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columns</a:t>
            </a:r>
            <a:r>
              <a:rPr lang="it-IT" altLang="it-IT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it-IT" altLang="it-IT" sz="3600" i="1" dirty="0" err="1" smtClean="0">
                <a:solidFill>
                  <a:srgbClr val="262699"/>
                </a:solidFill>
                <a:cs typeface="Arial" panose="020B0604020202020204" pitchFamily="34" charset="0"/>
              </a:rPr>
              <a:t>U</a:t>
            </a:r>
            <a:r>
              <a:rPr lang="it-IT" altLang="it-IT" sz="3600" i="1" baseline="-25000" dirty="0" err="1" smtClean="0">
                <a:solidFill>
                  <a:srgbClr val="262699"/>
                </a:solidFill>
                <a:cs typeface="Arial" panose="020B0604020202020204" pitchFamily="34" charset="0"/>
              </a:rPr>
              <a:t>k</a:t>
            </a:r>
            <a:r>
              <a:rPr lang="it-IT" altLang="it-IT" sz="3600" i="1" baseline="-25000" dirty="0" smtClean="0">
                <a:solidFill>
                  <a:srgbClr val="262699"/>
                </a:solidFill>
                <a:cs typeface="Arial" panose="020B0604020202020204" pitchFamily="34" charset="0"/>
              </a:rPr>
              <a:t> </a:t>
            </a:r>
            <a:r>
              <a:rPr lang="it-IT" altLang="it-IT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of the </a:t>
            </a:r>
            <a:r>
              <a:rPr lang="it-IT" altLang="it-IT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column</a:t>
            </a:r>
            <a:r>
              <a:rPr lang="it-IT" altLang="it-IT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space</a:t>
            </a:r>
            <a:r>
              <a:rPr lang="it-IT" altLang="it-IT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it-IT" altLang="it-IT" sz="3600" i="1" dirty="0" smtClean="0">
                <a:solidFill>
                  <a:srgbClr val="CC3300"/>
                </a:solidFill>
                <a:cs typeface="Arial" panose="020B0604020202020204" pitchFamily="34" charset="0"/>
              </a:rPr>
              <a:t>B</a:t>
            </a:r>
            <a:r>
              <a:rPr lang="it-IT" altLang="it-IT" sz="3600" baseline="30000" dirty="0" smtClean="0">
                <a:solidFill>
                  <a:srgbClr val="CC3300"/>
                </a:solidFill>
                <a:cs typeface="Arial" panose="020B0604020202020204" pitchFamily="34" charset="0"/>
              </a:rPr>
              <a:t>(</a:t>
            </a:r>
            <a:r>
              <a:rPr lang="it-IT" altLang="it-IT" sz="3600" i="1" baseline="30000" dirty="0" smtClean="0">
                <a:solidFill>
                  <a:srgbClr val="CC3300"/>
                </a:solidFill>
                <a:cs typeface="Arial" panose="020B0604020202020204" pitchFamily="34" charset="0"/>
              </a:rPr>
              <a:t>k</a:t>
            </a:r>
            <a:r>
              <a:rPr lang="it-IT" altLang="it-IT" sz="3600" baseline="30000" dirty="0" smtClean="0">
                <a:solidFill>
                  <a:srgbClr val="CC3300"/>
                </a:solidFill>
                <a:cs typeface="Arial" panose="020B0604020202020204" pitchFamily="34" charset="0"/>
              </a:rPr>
              <a:t>) </a:t>
            </a:r>
            <a:endParaRPr lang="it-IT" altLang="it-IT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9701" name="Gruppo 12_1"/>
          <p:cNvGrpSpPr>
            <a:grpSpLocks/>
          </p:cNvGrpSpPr>
          <p:nvPr/>
        </p:nvGrpSpPr>
        <p:grpSpPr bwMode="auto">
          <a:xfrm>
            <a:off x="1385888" y="1031875"/>
            <a:ext cx="6372225" cy="954088"/>
            <a:chOff x="357158" y="5572140"/>
            <a:chExt cx="8358214" cy="954106"/>
          </a:xfrm>
        </p:grpSpPr>
        <p:sp>
          <p:nvSpPr>
            <p:cNvPr id="13" name="Text Box 6"/>
            <p:cNvSpPr txBox="1">
              <a:spLocks noChangeArrowheads="1"/>
            </p:cNvSpPr>
            <p:nvPr/>
          </p:nvSpPr>
          <p:spPr bwMode="auto">
            <a:xfrm>
              <a:off x="357158" y="5572140"/>
              <a:ext cx="8358214" cy="95410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rgbClr val="00B0F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Clr>
                  <a:srgbClr val="009900"/>
                </a:buClr>
                <a:buSzPct val="120000"/>
                <a:defRPr/>
              </a:pPr>
              <a:r>
                <a:rPr lang="it-IT" sz="2800" b="1" dirty="0" err="1">
                  <a:solidFill>
                    <a:srgbClr val="C00000"/>
                  </a:solidFill>
                  <a:latin typeface="Arial" charset="0"/>
                </a:rPr>
                <a:t>scaled</a:t>
              </a:r>
              <a:r>
                <a:rPr lang="it-IT" sz="2800" b="1" dirty="0">
                  <a:solidFill>
                    <a:srgbClr val="C00000"/>
                  </a:solidFill>
                  <a:latin typeface="Arial" charset="0"/>
                </a:rPr>
                <a:t> </a:t>
              </a:r>
              <a:r>
                <a:rPr lang="it-IT" sz="2800" b="1" dirty="0" err="1">
                  <a:solidFill>
                    <a:srgbClr val="C00000"/>
                  </a:solidFill>
                  <a:latin typeface="Arial" charset="0"/>
                  <a:ea typeface="+mn-ea"/>
                </a:rPr>
                <a:t>document</a:t>
              </a:r>
              <a:r>
                <a:rPr lang="it-IT" sz="2800" b="1" dirty="0">
                  <a:solidFill>
                    <a:srgbClr val="C00000"/>
                  </a:solidFill>
                  <a:latin typeface="Arial" charset="0"/>
                  <a:ea typeface="+mn-ea"/>
                </a:rPr>
                <a:t> </a:t>
              </a:r>
            </a:p>
            <a:p>
              <a:pPr>
                <a:buClr>
                  <a:srgbClr val="009900"/>
                </a:buClr>
                <a:buSzPct val="120000"/>
                <a:defRPr/>
              </a:pPr>
              <a:r>
                <a:rPr lang="it-IT" sz="2800" b="1" dirty="0" err="1">
                  <a:solidFill>
                    <a:srgbClr val="C00000"/>
                  </a:solidFill>
                  <a:latin typeface="Arial" charset="0"/>
                </a:rPr>
                <a:t>vectors</a:t>
              </a:r>
              <a:r>
                <a:rPr lang="it-IT" sz="2800" b="1" dirty="0">
                  <a:solidFill>
                    <a:srgbClr val="C00000"/>
                  </a:solidFill>
                  <a:latin typeface="Arial" charset="0"/>
                  <a:ea typeface="+mn-ea"/>
                </a:rPr>
                <a:t>                </a:t>
              </a:r>
            </a:p>
          </p:txBody>
        </p:sp>
        <p:graphicFrame>
          <p:nvGraphicFramePr>
            <p:cNvPr id="29705" name="Object 4"/>
            <p:cNvGraphicFramePr>
              <a:graphicFrameLocks noChangeAspect="1"/>
            </p:cNvGraphicFramePr>
            <p:nvPr/>
          </p:nvGraphicFramePr>
          <p:xfrm>
            <a:off x="5012503" y="5720772"/>
            <a:ext cx="3372957" cy="6284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733" name="Equazione" r:id="rId7" imgW="1295400" imgH="241300" progId="Equation.3">
                    <p:embed/>
                  </p:oleObj>
                </mc:Choice>
                <mc:Fallback>
                  <p:oleObj name="Equazione" r:id="rId7" imgW="1295400" imgH="241300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12503" y="5720772"/>
                          <a:ext cx="3372957" cy="62846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642938" y="285750"/>
            <a:ext cx="5153025" cy="584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it-IT" sz="3200" dirty="0">
                <a:latin typeface="Arial" charset="0"/>
                <a:ea typeface="+mn-ea"/>
              </a:rPr>
              <a:t>SVD </a:t>
            </a:r>
            <a:r>
              <a:rPr lang="it-IT" sz="3200" dirty="0" err="1">
                <a:latin typeface="Arial" charset="0"/>
                <a:ea typeface="+mn-ea"/>
              </a:rPr>
              <a:t>Factorization</a:t>
            </a:r>
            <a:r>
              <a:rPr lang="it-IT" sz="3200" dirty="0">
                <a:latin typeface="Arial" charset="0"/>
                <a:ea typeface="+mn-ea"/>
              </a:rPr>
              <a:t> and LSA</a:t>
            </a: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6659563" y="242888"/>
            <a:ext cx="2214562" cy="646112"/>
          </a:xfrm>
          <a:prstGeom prst="rect">
            <a:avLst/>
          </a:prstGeom>
          <a:solidFill>
            <a:srgbClr val="CCFF99"/>
          </a:solidFill>
          <a:ln w="38100">
            <a:solidFill>
              <a:srgbClr val="0099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rgbClr val="009900"/>
              </a:buClr>
              <a:buSzPct val="120000"/>
              <a:defRPr/>
            </a:pPr>
            <a:r>
              <a:rPr lang="it-IT" sz="3200" dirty="0" err="1">
                <a:latin typeface="Arial" charset="0"/>
                <a:ea typeface="+mn-ea"/>
              </a:rPr>
              <a:t>query</a:t>
            </a:r>
            <a:r>
              <a:rPr lang="it-IT" sz="3200" dirty="0">
                <a:latin typeface="Arial" charset="0"/>
                <a:ea typeface="+mn-ea"/>
              </a:rPr>
              <a:t>   </a:t>
            </a:r>
            <a:r>
              <a:rPr lang="it-IT" sz="3600" i="1" dirty="0">
                <a:latin typeface="+mn-lt"/>
                <a:ea typeface="+mn-ea"/>
              </a:rPr>
              <a:t>q</a:t>
            </a:r>
          </a:p>
        </p:txBody>
      </p:sp>
    </p:spTree>
    <p:custDataLst>
      <p:tags r:id="rId2"/>
    </p:custData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asellaDiTesto 4"/>
          <p:cNvSpPr txBox="1">
            <a:spLocks noChangeArrowheads="1"/>
          </p:cNvSpPr>
          <p:nvPr/>
        </p:nvSpPr>
        <p:spPr bwMode="auto">
          <a:xfrm>
            <a:off x="428625" y="285750"/>
            <a:ext cx="8429625" cy="1816100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it-IT" sz="2800" dirty="0">
                <a:latin typeface="Arial" pitchFamily="34" charset="0"/>
                <a:ea typeface="+mn-ea"/>
                <a:cs typeface="Arial" pitchFamily="34" charset="0"/>
              </a:rPr>
              <a:t>in</a:t>
            </a:r>
            <a:r>
              <a:rPr lang="en-US" sz="2800" dirty="0">
                <a:latin typeface="Arial" pitchFamily="34" charset="0"/>
                <a:ea typeface="+mn-ea"/>
                <a:cs typeface="Arial" pitchFamily="34" charset="0"/>
              </a:rPr>
              <a:t> LSA, SVD (</a:t>
            </a:r>
            <a:r>
              <a:rPr lang="en-US" sz="2800" i="1" dirty="0">
                <a:latin typeface="+mn-lt"/>
                <a:ea typeface="+mn-ea"/>
                <a:cs typeface="Arial" pitchFamily="34" charset="0"/>
              </a:rPr>
              <a:t>k</a:t>
            </a:r>
            <a:r>
              <a:rPr lang="en-US" sz="2800" dirty="0">
                <a:latin typeface="Arial" pitchFamily="34" charset="0"/>
                <a:ea typeface="+mn-ea"/>
                <a:cs typeface="Arial" pitchFamily="34" charset="0"/>
              </a:rPr>
              <a:t>-truncated) factorization allows each document and each term to be represented by a </a:t>
            </a:r>
          </a:p>
          <a:p>
            <a:pPr algn="just">
              <a:defRPr/>
            </a:pPr>
            <a:r>
              <a:rPr lang="en-US" sz="2800" dirty="0">
                <a:latin typeface="Arial" pitchFamily="34" charset="0"/>
                <a:ea typeface="+mn-ea"/>
                <a:cs typeface="Arial" pitchFamily="34" charset="0"/>
              </a:rPr>
              <a:t>vector in a </a:t>
            </a:r>
            <a:r>
              <a:rPr lang="en-US" sz="2800" i="1" dirty="0">
                <a:latin typeface="+mj-lt"/>
                <a:ea typeface="+mn-ea"/>
                <a:cs typeface="Arial" pitchFamily="34" charset="0"/>
              </a:rPr>
              <a:t>k</a:t>
            </a:r>
            <a:r>
              <a:rPr lang="en-US" sz="2800" dirty="0">
                <a:latin typeface="Arial" pitchFamily="34" charset="0"/>
                <a:ea typeface="+mn-ea"/>
                <a:cs typeface="Arial" pitchFamily="34" charset="0"/>
              </a:rPr>
              <a:t>-dimensional space, using left and right singular vectors as components</a:t>
            </a:r>
            <a:endParaRPr lang="it-IT" sz="2800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CasellaDiTesto 2"/>
          <p:cNvSpPr txBox="1">
            <a:spLocks noChangeArrowheads="1"/>
          </p:cNvSpPr>
          <p:nvPr/>
        </p:nvSpPr>
        <p:spPr bwMode="auto">
          <a:xfrm>
            <a:off x="785813" y="4648200"/>
            <a:ext cx="2038350" cy="584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>
                <a:latin typeface="Arial" panose="020B0604020202020204" pitchFamily="34" charset="0"/>
              </a:rPr>
              <a:t>rows of </a:t>
            </a:r>
            <a:r>
              <a:rPr lang="it-IT" altLang="it-IT" i="1"/>
              <a:t>U</a:t>
            </a:r>
            <a:r>
              <a:rPr lang="it-IT" altLang="it-IT" i="1" baseline="-25000"/>
              <a:t>k</a:t>
            </a:r>
          </a:p>
        </p:txBody>
      </p:sp>
      <p:sp>
        <p:nvSpPr>
          <p:cNvPr id="4" name="CasellaDiTesto 3"/>
          <p:cNvSpPr txBox="1">
            <a:spLocks noChangeArrowheads="1"/>
          </p:cNvSpPr>
          <p:nvPr/>
        </p:nvSpPr>
        <p:spPr bwMode="auto">
          <a:xfrm>
            <a:off x="785813" y="2543175"/>
            <a:ext cx="2917825" cy="1076325"/>
          </a:xfrm>
          <a:prstGeom prst="rect">
            <a:avLst/>
          </a:prstGeom>
          <a:solidFill>
            <a:srgbClr val="99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>
                <a:latin typeface="Arial" panose="020B0604020202020204" pitchFamily="34" charset="0"/>
              </a:rPr>
              <a:t>columns of </a:t>
            </a:r>
            <a:r>
              <a:rPr lang="it-IT" altLang="it-IT" i="1"/>
              <a:t>V</a:t>
            </a:r>
            <a:r>
              <a:rPr lang="it-IT" altLang="it-IT" i="1" baseline="-25000"/>
              <a:t>k</a:t>
            </a:r>
            <a:r>
              <a:rPr lang="it-IT" altLang="it-IT" i="1" baseline="30000"/>
              <a:t>T</a:t>
            </a:r>
            <a:r>
              <a:rPr lang="it-IT" altLang="it-IT">
                <a:latin typeface="Arial" panose="020B0604020202020204" pitchFamily="34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>
                <a:latin typeface="Arial" panose="020B0604020202020204" pitchFamily="34" charset="0"/>
              </a:rPr>
              <a:t> (rows of </a:t>
            </a:r>
            <a:r>
              <a:rPr lang="it-IT" altLang="it-IT" i="1"/>
              <a:t>V</a:t>
            </a:r>
            <a:r>
              <a:rPr lang="it-IT" altLang="it-IT" i="1" baseline="-25000"/>
              <a:t>k</a:t>
            </a:r>
            <a:r>
              <a:rPr lang="it-IT" altLang="it-IT">
                <a:latin typeface="Arial" panose="020B0604020202020204" pitchFamily="34" charset="0"/>
              </a:rPr>
              <a:t>)</a:t>
            </a:r>
            <a:endParaRPr lang="it-IT" altLang="it-IT" i="1" baseline="-25000"/>
          </a:p>
        </p:txBody>
      </p:sp>
      <p:sp>
        <p:nvSpPr>
          <p:cNvPr id="5" name="CasellaDiTesto 4_0"/>
          <p:cNvSpPr txBox="1">
            <a:spLocks noChangeArrowheads="1"/>
          </p:cNvSpPr>
          <p:nvPr/>
        </p:nvSpPr>
        <p:spPr bwMode="auto">
          <a:xfrm>
            <a:off x="4643438" y="4362450"/>
            <a:ext cx="4286250" cy="15684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400">
                <a:latin typeface="Arial" panose="020B0604020202020204" pitchFamily="34" charset="0"/>
              </a:rPr>
              <a:t>term vectors  (unscaled!)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400">
                <a:latin typeface="Arial" panose="020B0604020202020204" pitchFamily="34" charset="0"/>
              </a:rPr>
              <a:t>(coefficients of the terms on the orthogonal basis of the terms)</a:t>
            </a:r>
            <a:endParaRPr lang="it-IT" altLang="it-IT" sz="2400">
              <a:latin typeface="Arial" panose="020B0604020202020204" pitchFamily="34" charset="0"/>
            </a:endParaRPr>
          </a:p>
        </p:txBody>
      </p:sp>
      <p:sp>
        <p:nvSpPr>
          <p:cNvPr id="6" name="CasellaDiTesto 5"/>
          <p:cNvSpPr txBox="1">
            <a:spLocks noChangeArrowheads="1"/>
          </p:cNvSpPr>
          <p:nvPr/>
        </p:nvSpPr>
        <p:spPr bwMode="auto">
          <a:xfrm>
            <a:off x="4643438" y="2349500"/>
            <a:ext cx="4286250" cy="1570038"/>
          </a:xfrm>
          <a:prstGeom prst="rect">
            <a:avLst/>
          </a:prstGeom>
          <a:solidFill>
            <a:srgbClr val="99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400">
                <a:latin typeface="Arial" panose="020B0604020202020204" pitchFamily="34" charset="0"/>
              </a:rPr>
              <a:t>document vectors (unscaled!)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400">
                <a:latin typeface="Arial" panose="020B0604020202020204" pitchFamily="34" charset="0"/>
              </a:rPr>
              <a:t>(coefficients of documents on the orthogonal basis of documents)</a:t>
            </a:r>
            <a:endParaRPr lang="it-IT" altLang="it-IT" sz="2400">
              <a:latin typeface="Arial" panose="020B0604020202020204" pitchFamily="34" charset="0"/>
            </a:endParaRPr>
          </a:p>
        </p:txBody>
      </p:sp>
      <p:sp>
        <p:nvSpPr>
          <p:cNvPr id="7" name="Freccia a destra 6"/>
          <p:cNvSpPr>
            <a:spLocks noChangeArrowheads="1"/>
          </p:cNvSpPr>
          <p:nvPr/>
        </p:nvSpPr>
        <p:spPr bwMode="auto">
          <a:xfrm>
            <a:off x="3665538" y="2835275"/>
            <a:ext cx="977900" cy="484188"/>
          </a:xfrm>
          <a:prstGeom prst="rightArrow">
            <a:avLst>
              <a:gd name="adj1" fmla="val 50000"/>
              <a:gd name="adj2" fmla="val 50024"/>
            </a:avLst>
          </a:prstGeom>
          <a:solidFill>
            <a:srgbClr val="99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8" name="Freccia a destra 7"/>
          <p:cNvSpPr>
            <a:spLocks noChangeArrowheads="1"/>
          </p:cNvSpPr>
          <p:nvPr/>
        </p:nvSpPr>
        <p:spPr bwMode="auto">
          <a:xfrm>
            <a:off x="3594100" y="4664075"/>
            <a:ext cx="977900" cy="484188"/>
          </a:xfrm>
          <a:prstGeom prst="rightArrow">
            <a:avLst>
              <a:gd name="adj1" fmla="val 50000"/>
              <a:gd name="adj2" fmla="val 50024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</p:spTree>
    <p:custDataLst>
      <p:tags r:id="rId1"/>
    </p:custData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1"/>
          <p:cNvGrpSpPr>
            <a:grpSpLocks/>
          </p:cNvGrpSpPr>
          <p:nvPr/>
        </p:nvGrpSpPr>
        <p:grpSpPr bwMode="auto">
          <a:xfrm>
            <a:off x="4214813" y="2571750"/>
            <a:ext cx="3071812" cy="1143000"/>
            <a:chOff x="4214842" y="4857760"/>
            <a:chExt cx="3071802" cy="1143008"/>
          </a:xfrm>
        </p:grpSpPr>
        <p:sp>
          <p:nvSpPr>
            <p:cNvPr id="7" name="Rettangolo 6"/>
            <p:cNvSpPr/>
            <p:nvPr/>
          </p:nvSpPr>
          <p:spPr bwMode="auto">
            <a:xfrm>
              <a:off x="4214842" y="4857760"/>
              <a:ext cx="3071802" cy="114300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57150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>
                <a:defRPr/>
              </a:pPr>
              <a:endParaRPr lang="it-IT">
                <a:ea typeface="+mn-ea"/>
              </a:endParaRPr>
            </a:p>
          </p:txBody>
        </p:sp>
        <p:graphicFrame>
          <p:nvGraphicFramePr>
            <p:cNvPr id="33802" name="Object 4"/>
            <p:cNvGraphicFramePr>
              <a:graphicFrameLocks noChangeAspect="1"/>
            </p:cNvGraphicFramePr>
            <p:nvPr/>
          </p:nvGraphicFramePr>
          <p:xfrm>
            <a:off x="4591059" y="5000642"/>
            <a:ext cx="2300281" cy="8572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68" name="Equazione" r:id="rId5" imgW="647700" imgH="241300" progId="Equation.3">
                    <p:embed/>
                  </p:oleObj>
                </mc:Choice>
                <mc:Fallback>
                  <p:oleObj name="Equazione" r:id="rId5" imgW="647700" imgH="241300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91059" y="5000642"/>
                          <a:ext cx="2300281" cy="8572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9" name="Object 5"/>
          <p:cNvGraphicFramePr>
            <a:graphicFrameLocks noChangeAspect="1"/>
          </p:cNvGraphicFramePr>
          <p:nvPr/>
        </p:nvGraphicFramePr>
        <p:xfrm>
          <a:off x="-50800" y="1071563"/>
          <a:ext cx="3435350" cy="285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69" name="Equazione" r:id="rId7" imgW="1333500" imgH="939800" progId="Equation.3">
                  <p:embed/>
                </p:oleObj>
              </mc:Choice>
              <mc:Fallback>
                <p:oleObj name="Equazione" r:id="rId7" imgW="1333500" imgH="939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0800" y="1071563"/>
                        <a:ext cx="3435350" cy="285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6" name="Object 2"/>
          <p:cNvGraphicFramePr>
            <a:graphicFrameLocks noChangeAspect="1"/>
          </p:cNvGraphicFramePr>
          <p:nvPr/>
        </p:nvGraphicFramePr>
        <p:xfrm>
          <a:off x="0" y="0"/>
          <a:ext cx="3609975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70" name="Equazione" r:id="rId9" imgW="1016000" imgH="241300" progId="Equation.3">
                  <p:embed/>
                </p:oleObj>
              </mc:Choice>
              <mc:Fallback>
                <p:oleObj name="Equazione" r:id="rId9" imgW="1016000" imgH="2413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3609975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7" name="Object 7"/>
          <p:cNvGraphicFramePr>
            <a:graphicFrameLocks noChangeAspect="1"/>
          </p:cNvGraphicFramePr>
          <p:nvPr/>
        </p:nvGraphicFramePr>
        <p:xfrm>
          <a:off x="4143375" y="0"/>
          <a:ext cx="4870450" cy="2500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71" name="Equazione" r:id="rId11" imgW="1879600" imgH="939800" progId="Equation.3">
                  <p:embed/>
                </p:oleObj>
              </mc:Choice>
              <mc:Fallback>
                <p:oleObj name="Equazione" r:id="rId11" imgW="1879600" imgH="9398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3375" y="0"/>
                        <a:ext cx="4870450" cy="2500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uppo 15"/>
          <p:cNvGrpSpPr>
            <a:grpSpLocks/>
          </p:cNvGrpSpPr>
          <p:nvPr/>
        </p:nvGrpSpPr>
        <p:grpSpPr bwMode="auto">
          <a:xfrm>
            <a:off x="1571625" y="4214813"/>
            <a:ext cx="6286500" cy="2554287"/>
            <a:chOff x="1285852" y="1214422"/>
            <a:chExt cx="6286544" cy="2554803"/>
          </a:xfrm>
        </p:grpSpPr>
        <p:sp>
          <p:nvSpPr>
            <p:cNvPr id="13" name="Text Box 6"/>
            <p:cNvSpPr txBox="1">
              <a:spLocks noChangeArrowheads="1"/>
            </p:cNvSpPr>
            <p:nvPr/>
          </p:nvSpPr>
          <p:spPr bwMode="auto">
            <a:xfrm>
              <a:off x="1285852" y="1214422"/>
              <a:ext cx="6286544" cy="255480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rgbClr val="00B0F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Clr>
                  <a:srgbClr val="009900"/>
                </a:buClr>
                <a:buSzPct val="120000"/>
                <a:defRPr/>
              </a:pPr>
              <a:endParaRPr lang="it-IT" sz="3200" b="1" dirty="0">
                <a:solidFill>
                  <a:srgbClr val="C00000"/>
                </a:solidFill>
                <a:latin typeface="Arial" charset="0"/>
                <a:ea typeface="+mn-ea"/>
              </a:endParaRPr>
            </a:p>
            <a:p>
              <a:pPr>
                <a:buClr>
                  <a:srgbClr val="009900"/>
                </a:buClr>
                <a:buSzPct val="120000"/>
                <a:defRPr/>
              </a:pPr>
              <a:endParaRPr lang="it-IT" sz="3200" b="1" dirty="0">
                <a:solidFill>
                  <a:srgbClr val="C00000"/>
                </a:solidFill>
                <a:latin typeface="Arial" charset="0"/>
                <a:ea typeface="+mn-ea"/>
              </a:endParaRPr>
            </a:p>
            <a:p>
              <a:pPr>
                <a:buClr>
                  <a:srgbClr val="009900"/>
                </a:buClr>
                <a:buSzPct val="120000"/>
                <a:defRPr/>
              </a:pPr>
              <a:r>
                <a:rPr lang="it-IT" sz="3200" b="1" dirty="0">
                  <a:solidFill>
                    <a:srgbClr val="C00000"/>
                  </a:solidFill>
                  <a:latin typeface="Arial" charset="0"/>
                  <a:ea typeface="+mn-ea"/>
                </a:rPr>
                <a:t>  </a:t>
              </a:r>
              <a:r>
                <a:rPr lang="it-IT" sz="3200" b="1" dirty="0" err="1">
                  <a:solidFill>
                    <a:srgbClr val="C00000"/>
                  </a:solidFill>
                  <a:latin typeface="Arial" charset="0"/>
                  <a:ea typeface="+mn-ea"/>
                </a:rPr>
                <a:t>scaled</a:t>
              </a:r>
              <a:r>
                <a:rPr lang="it-IT" sz="3200" b="1" dirty="0">
                  <a:solidFill>
                    <a:srgbClr val="C00000"/>
                  </a:solidFill>
                  <a:latin typeface="Arial" charset="0"/>
                  <a:ea typeface="+mn-ea"/>
                </a:rPr>
                <a:t> </a:t>
              </a:r>
              <a:r>
                <a:rPr lang="it-IT" sz="3200" b="1" dirty="0" err="1">
                  <a:solidFill>
                    <a:srgbClr val="C00000"/>
                  </a:solidFill>
                  <a:latin typeface="Arial" charset="0"/>
                  <a:ea typeface="+mn-ea"/>
                </a:rPr>
                <a:t>terms</a:t>
              </a:r>
              <a:endParaRPr lang="it-IT" sz="3200" b="1" dirty="0">
                <a:solidFill>
                  <a:srgbClr val="C00000"/>
                </a:solidFill>
                <a:latin typeface="Arial" charset="0"/>
                <a:ea typeface="+mn-ea"/>
              </a:endParaRPr>
            </a:p>
            <a:p>
              <a:pPr>
                <a:buClr>
                  <a:srgbClr val="009900"/>
                </a:buClr>
                <a:buSzPct val="120000"/>
                <a:defRPr/>
              </a:pPr>
              <a:r>
                <a:rPr lang="it-IT" sz="3200" b="1" dirty="0">
                  <a:solidFill>
                    <a:srgbClr val="C00000"/>
                  </a:solidFill>
                  <a:latin typeface="Arial" charset="0"/>
                  <a:ea typeface="+mn-ea"/>
                </a:rPr>
                <a:t>  </a:t>
              </a:r>
              <a:r>
                <a:rPr lang="it-IT" sz="3200" b="1" dirty="0" err="1">
                  <a:solidFill>
                    <a:srgbClr val="C00000"/>
                  </a:solidFill>
                  <a:latin typeface="Arial" charset="0"/>
                  <a:ea typeface="+mn-ea"/>
                </a:rPr>
                <a:t>vectors</a:t>
              </a:r>
              <a:endParaRPr lang="it-IT" sz="3200" b="1" dirty="0">
                <a:solidFill>
                  <a:srgbClr val="C00000"/>
                </a:solidFill>
                <a:latin typeface="Arial" charset="0"/>
                <a:ea typeface="+mn-ea"/>
              </a:endParaRPr>
            </a:p>
            <a:p>
              <a:pPr>
                <a:buClr>
                  <a:srgbClr val="009900"/>
                </a:buClr>
                <a:buSzPct val="120000"/>
                <a:defRPr/>
              </a:pPr>
              <a:r>
                <a:rPr lang="it-IT" sz="3200" b="1" dirty="0">
                  <a:solidFill>
                    <a:srgbClr val="C00000"/>
                  </a:solidFill>
                  <a:latin typeface="Arial" charset="0"/>
                  <a:ea typeface="+mn-ea"/>
                </a:rPr>
                <a:t>                </a:t>
              </a:r>
            </a:p>
          </p:txBody>
        </p:sp>
        <p:graphicFrame>
          <p:nvGraphicFramePr>
            <p:cNvPr id="33800" name="Object 6"/>
            <p:cNvGraphicFramePr>
              <a:graphicFrameLocks noChangeAspect="1"/>
            </p:cNvGraphicFramePr>
            <p:nvPr/>
          </p:nvGraphicFramePr>
          <p:xfrm>
            <a:off x="4929190" y="1344613"/>
            <a:ext cx="1873250" cy="2155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72" name="Equazione" r:id="rId13" imgW="838200" imgH="939800" progId="Equation.3">
                    <p:embed/>
                  </p:oleObj>
                </mc:Choice>
                <mc:Fallback>
                  <p:oleObj name="Equazione" r:id="rId13" imgW="838200" imgH="939800" progId="Equation.3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29190" y="1344613"/>
                          <a:ext cx="1873250" cy="21558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custDataLst>
      <p:tags r:id="rId2"/>
    </p:custData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6"/>
          <p:cNvSpPr txBox="1">
            <a:spLocks noChangeArrowheads="1"/>
          </p:cNvSpPr>
          <p:nvPr/>
        </p:nvSpPr>
        <p:spPr bwMode="auto">
          <a:xfrm>
            <a:off x="468313" y="1196975"/>
            <a:ext cx="23034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800">
                <a:solidFill>
                  <a:srgbClr val="CC3300"/>
                </a:solidFill>
                <a:latin typeface="Arial" panose="020B0604020202020204" pitchFamily="34" charset="0"/>
              </a:rPr>
              <a:t>documents</a:t>
            </a:r>
          </a:p>
        </p:txBody>
      </p:sp>
      <p:sp>
        <p:nvSpPr>
          <p:cNvPr id="35843" name="Rectangle 8"/>
          <p:cNvSpPr>
            <a:spLocks noChangeArrowheads="1"/>
          </p:cNvSpPr>
          <p:nvPr/>
        </p:nvSpPr>
        <p:spPr bwMode="auto">
          <a:xfrm>
            <a:off x="466725" y="1844675"/>
            <a:ext cx="2087563" cy="37449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35844" name="Text Box 10"/>
          <p:cNvSpPr txBox="1">
            <a:spLocks noChangeArrowheads="1"/>
          </p:cNvSpPr>
          <p:nvPr/>
        </p:nvSpPr>
        <p:spPr bwMode="auto">
          <a:xfrm rot="5357922" flipV="1">
            <a:off x="-820738" y="2952750"/>
            <a:ext cx="21605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800">
                <a:solidFill>
                  <a:schemeClr val="accent2"/>
                </a:solidFill>
                <a:latin typeface="Arial" panose="020B0604020202020204" pitchFamily="34" charset="0"/>
              </a:rPr>
              <a:t>terms</a:t>
            </a:r>
          </a:p>
        </p:txBody>
      </p:sp>
      <p:sp>
        <p:nvSpPr>
          <p:cNvPr id="35845" name="Text Box 19"/>
          <p:cNvSpPr txBox="1">
            <a:spLocks noChangeArrowheads="1"/>
          </p:cNvSpPr>
          <p:nvPr/>
        </p:nvSpPr>
        <p:spPr bwMode="auto">
          <a:xfrm>
            <a:off x="0" y="5084763"/>
            <a:ext cx="4413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800" i="1"/>
              <a:t>m</a:t>
            </a:r>
          </a:p>
        </p:txBody>
      </p:sp>
      <p:sp>
        <p:nvSpPr>
          <p:cNvPr id="35846" name="Text Box 20"/>
          <p:cNvSpPr txBox="1">
            <a:spLocks noChangeArrowheads="1"/>
          </p:cNvSpPr>
          <p:nvPr/>
        </p:nvSpPr>
        <p:spPr bwMode="auto">
          <a:xfrm>
            <a:off x="2214563" y="5572125"/>
            <a:ext cx="3619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800" i="1"/>
              <a:t>n</a:t>
            </a:r>
          </a:p>
        </p:txBody>
      </p:sp>
      <p:sp>
        <p:nvSpPr>
          <p:cNvPr id="11" name="Rectangle 21"/>
          <p:cNvSpPr>
            <a:spLocks noChangeArrowheads="1"/>
          </p:cNvSpPr>
          <p:nvPr/>
        </p:nvSpPr>
        <p:spPr bwMode="auto">
          <a:xfrm>
            <a:off x="969963" y="1844675"/>
            <a:ext cx="217487" cy="3744913"/>
          </a:xfrm>
          <a:prstGeom prst="rect">
            <a:avLst/>
          </a:prstGeom>
          <a:solidFill>
            <a:srgbClr val="CC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13" name="Rectangle 24"/>
          <p:cNvSpPr>
            <a:spLocks noChangeArrowheads="1"/>
          </p:cNvSpPr>
          <p:nvPr/>
        </p:nvSpPr>
        <p:spPr bwMode="auto">
          <a:xfrm>
            <a:off x="466725" y="4581525"/>
            <a:ext cx="2087563" cy="2159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35849" name="Rectangle 28"/>
          <p:cNvSpPr>
            <a:spLocks noChangeArrowheads="1"/>
          </p:cNvSpPr>
          <p:nvPr/>
        </p:nvSpPr>
        <p:spPr bwMode="auto">
          <a:xfrm>
            <a:off x="2843213" y="1857375"/>
            <a:ext cx="1728787" cy="3727450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35850" name="Text Box 30"/>
          <p:cNvSpPr txBox="1">
            <a:spLocks noChangeArrowheads="1"/>
          </p:cNvSpPr>
          <p:nvPr/>
        </p:nvSpPr>
        <p:spPr bwMode="auto">
          <a:xfrm>
            <a:off x="4286250" y="5643563"/>
            <a:ext cx="3429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800" i="1"/>
              <a:t>k</a:t>
            </a:r>
          </a:p>
        </p:txBody>
      </p:sp>
      <p:sp>
        <p:nvSpPr>
          <p:cNvPr id="35851" name="Rectangle 38"/>
          <p:cNvSpPr>
            <a:spLocks noChangeArrowheads="1"/>
          </p:cNvSpPr>
          <p:nvPr/>
        </p:nvSpPr>
        <p:spPr bwMode="auto">
          <a:xfrm>
            <a:off x="5003800" y="1844675"/>
            <a:ext cx="1639888" cy="1584325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35852" name="Rectangle 39"/>
          <p:cNvSpPr>
            <a:spLocks noChangeArrowheads="1"/>
          </p:cNvSpPr>
          <p:nvPr/>
        </p:nvSpPr>
        <p:spPr bwMode="auto">
          <a:xfrm>
            <a:off x="7000875" y="1844675"/>
            <a:ext cx="1928813" cy="1584325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28" name="Rectangle 42"/>
          <p:cNvSpPr>
            <a:spLocks noChangeArrowheads="1"/>
          </p:cNvSpPr>
          <p:nvPr/>
        </p:nvSpPr>
        <p:spPr bwMode="auto">
          <a:xfrm>
            <a:off x="7307263" y="1844675"/>
            <a:ext cx="122237" cy="1584325"/>
          </a:xfrm>
          <a:prstGeom prst="rect">
            <a:avLst/>
          </a:prstGeom>
          <a:solidFill>
            <a:srgbClr val="CC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29" name="Rectangle 43"/>
          <p:cNvSpPr>
            <a:spLocks noChangeArrowheads="1"/>
          </p:cNvSpPr>
          <p:nvPr/>
        </p:nvSpPr>
        <p:spPr bwMode="auto">
          <a:xfrm>
            <a:off x="6986588" y="1857375"/>
            <a:ext cx="1943100" cy="14287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35855" name="Line 44"/>
          <p:cNvSpPr>
            <a:spLocks noChangeShapeType="1"/>
          </p:cNvSpPr>
          <p:nvPr/>
        </p:nvSpPr>
        <p:spPr bwMode="auto">
          <a:xfrm>
            <a:off x="5003800" y="1844675"/>
            <a:ext cx="1639888" cy="151288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it-IT"/>
          </a:p>
        </p:txBody>
      </p:sp>
      <p:sp>
        <p:nvSpPr>
          <p:cNvPr id="35856" name="Text Box 47"/>
          <p:cNvSpPr txBox="1">
            <a:spLocks noChangeArrowheads="1"/>
          </p:cNvSpPr>
          <p:nvPr/>
        </p:nvSpPr>
        <p:spPr bwMode="auto">
          <a:xfrm>
            <a:off x="2395538" y="1219200"/>
            <a:ext cx="2520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>
                <a:solidFill>
                  <a:srgbClr val="CC3300"/>
                </a:solidFill>
                <a:latin typeface="Arial" panose="020B0604020202020204" pitchFamily="34" charset="0"/>
              </a:rPr>
              <a:t>basis-documents</a:t>
            </a:r>
          </a:p>
        </p:txBody>
      </p:sp>
      <p:sp>
        <p:nvSpPr>
          <p:cNvPr id="35857" name="Text Box 48"/>
          <p:cNvSpPr txBox="1">
            <a:spLocks noChangeArrowheads="1"/>
          </p:cNvSpPr>
          <p:nvPr/>
        </p:nvSpPr>
        <p:spPr bwMode="auto">
          <a:xfrm>
            <a:off x="6929438" y="1428750"/>
            <a:ext cx="2520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>
                <a:solidFill>
                  <a:schemeClr val="accent2"/>
                </a:solidFill>
                <a:latin typeface="Arial" panose="020B0604020202020204" pitchFamily="34" charset="0"/>
              </a:rPr>
              <a:t>basis-terms</a:t>
            </a:r>
          </a:p>
        </p:txBody>
      </p:sp>
      <p:graphicFrame>
        <p:nvGraphicFramePr>
          <p:cNvPr id="35858" name="Object 6"/>
          <p:cNvGraphicFramePr>
            <a:graphicFrameLocks noChangeAspect="1"/>
          </p:cNvGraphicFramePr>
          <p:nvPr/>
        </p:nvGraphicFramePr>
        <p:xfrm>
          <a:off x="2490788" y="133350"/>
          <a:ext cx="3857625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69" name="Equazione" r:id="rId5" imgW="914400" imgH="241300" progId="Equation.3">
                  <p:embed/>
                </p:oleObj>
              </mc:Choice>
              <mc:Fallback>
                <p:oleObj name="Equazione" r:id="rId5" imgW="914400" imgH="2413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0788" y="133350"/>
                        <a:ext cx="3857625" cy="1019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59" name="Object 14"/>
          <p:cNvGraphicFramePr>
            <a:graphicFrameLocks noChangeAspect="1"/>
          </p:cNvGraphicFramePr>
          <p:nvPr/>
        </p:nvGraphicFramePr>
        <p:xfrm>
          <a:off x="1500188" y="1876425"/>
          <a:ext cx="1125537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70" name="Equazione" r:id="rId7" imgW="266469" imgH="190335" progId="Equation.3">
                  <p:embed/>
                </p:oleObj>
              </mc:Choice>
              <mc:Fallback>
                <p:oleObj name="Equazione" r:id="rId7" imgW="266469" imgH="190335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0188" y="1876425"/>
                        <a:ext cx="1125537" cy="80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60" name="Object 16"/>
          <p:cNvGraphicFramePr>
            <a:graphicFrameLocks noChangeAspect="1"/>
          </p:cNvGraphicFramePr>
          <p:nvPr/>
        </p:nvGraphicFramePr>
        <p:xfrm>
          <a:off x="5857875" y="1820863"/>
          <a:ext cx="803275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71" name="Equazione" r:id="rId9" imgW="190500" imgH="228600" progId="Equation.3">
                  <p:embed/>
                </p:oleObj>
              </mc:Choice>
              <mc:Fallback>
                <p:oleObj name="Equazione" r:id="rId9" imgW="190500" imgH="2286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7875" y="1820863"/>
                        <a:ext cx="803275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Text Box 48_0"/>
          <p:cNvSpPr txBox="1">
            <a:spLocks noChangeArrowheads="1"/>
          </p:cNvSpPr>
          <p:nvPr/>
        </p:nvSpPr>
        <p:spPr bwMode="auto">
          <a:xfrm rot="5400000">
            <a:off x="6015038" y="4556125"/>
            <a:ext cx="28575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it-IT" dirty="0" err="1">
                <a:solidFill>
                  <a:srgbClr val="FF0000"/>
                </a:solidFill>
                <a:latin typeface="Arial" charset="0"/>
                <a:ea typeface="+mn-ea"/>
              </a:rPr>
              <a:t>coeff-document</a:t>
            </a:r>
            <a:r>
              <a:rPr lang="it-IT" dirty="0">
                <a:solidFill>
                  <a:srgbClr val="FF0000"/>
                </a:solidFill>
                <a:latin typeface="Arial" charset="0"/>
                <a:ea typeface="+mn-ea"/>
              </a:rPr>
              <a:t>  </a:t>
            </a:r>
            <a:r>
              <a:rPr lang="it-IT" b="1" i="1" dirty="0">
                <a:solidFill>
                  <a:srgbClr val="FF0000"/>
                </a:solidFill>
                <a:latin typeface="+mn-lt"/>
                <a:ea typeface="+mn-ea"/>
              </a:rPr>
              <a:t>j</a:t>
            </a:r>
          </a:p>
        </p:txBody>
      </p:sp>
      <p:sp>
        <p:nvSpPr>
          <p:cNvPr id="43" name="Text Box 47_1"/>
          <p:cNvSpPr txBox="1">
            <a:spLocks noChangeArrowheads="1"/>
          </p:cNvSpPr>
          <p:nvPr/>
        </p:nvSpPr>
        <p:spPr bwMode="auto">
          <a:xfrm>
            <a:off x="4572000" y="4471988"/>
            <a:ext cx="2520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it-IT" dirty="0" err="1">
                <a:solidFill>
                  <a:schemeClr val="accent2">
                    <a:lumMod val="75000"/>
                  </a:schemeClr>
                </a:solidFill>
                <a:latin typeface="Arial" charset="0"/>
                <a:ea typeface="+mn-ea"/>
              </a:rPr>
              <a:t>coeff-term</a:t>
            </a:r>
            <a:r>
              <a:rPr lang="it-IT" dirty="0">
                <a:solidFill>
                  <a:schemeClr val="accent2">
                    <a:lumMod val="75000"/>
                  </a:schemeClr>
                </a:solidFill>
                <a:latin typeface="Arial" charset="0"/>
                <a:ea typeface="+mn-ea"/>
              </a:rPr>
              <a:t> </a:t>
            </a:r>
            <a:r>
              <a:rPr lang="it-IT" b="1" i="1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</a:rPr>
              <a:t>i</a:t>
            </a:r>
          </a:p>
        </p:txBody>
      </p:sp>
      <p:sp>
        <p:nvSpPr>
          <p:cNvPr id="35863" name="Text Box 6_2"/>
          <p:cNvSpPr txBox="1">
            <a:spLocks noChangeArrowheads="1"/>
          </p:cNvSpPr>
          <p:nvPr/>
        </p:nvSpPr>
        <p:spPr bwMode="auto">
          <a:xfrm>
            <a:off x="5221288" y="1222375"/>
            <a:ext cx="15351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800">
                <a:solidFill>
                  <a:schemeClr val="tx2"/>
                </a:solidFill>
                <a:latin typeface="Arial" panose="020B0604020202020204" pitchFamily="34" charset="0"/>
              </a:rPr>
              <a:t>weigths</a:t>
            </a:r>
          </a:p>
        </p:txBody>
      </p:sp>
      <p:sp>
        <p:nvSpPr>
          <p:cNvPr id="10271" name="Rectangle 32"/>
          <p:cNvSpPr>
            <a:spLocks noChangeArrowheads="1"/>
          </p:cNvSpPr>
          <p:nvPr/>
        </p:nvSpPr>
        <p:spPr bwMode="auto">
          <a:xfrm>
            <a:off x="3997325" y="1844675"/>
            <a:ext cx="217488" cy="3744913"/>
          </a:xfrm>
          <a:prstGeom prst="rect">
            <a:avLst/>
          </a:prstGeom>
          <a:solidFill>
            <a:srgbClr val="CC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graphicFrame>
        <p:nvGraphicFramePr>
          <p:cNvPr id="9" name="Object 33"/>
          <p:cNvGraphicFramePr>
            <a:graphicFrameLocks noChangeAspect="1"/>
          </p:cNvGraphicFramePr>
          <p:nvPr/>
        </p:nvGraphicFramePr>
        <p:xfrm>
          <a:off x="928688" y="5572125"/>
          <a:ext cx="439737" cy="64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72" name="Equazione" r:id="rId11" imgW="164957" imgH="241091" progId="Equation.3">
                  <p:embed/>
                </p:oleObj>
              </mc:Choice>
              <mc:Fallback>
                <p:oleObj name="Equazione" r:id="rId11" imgW="164957" imgH="241091" progId="Equation.3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88" y="5572125"/>
                        <a:ext cx="439737" cy="642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Rectangle 32_3"/>
          <p:cNvSpPr>
            <a:spLocks noChangeArrowheads="1"/>
          </p:cNvSpPr>
          <p:nvPr/>
        </p:nvSpPr>
        <p:spPr bwMode="auto">
          <a:xfrm>
            <a:off x="2857500" y="1857375"/>
            <a:ext cx="217488" cy="3744913"/>
          </a:xfrm>
          <a:prstGeom prst="rect">
            <a:avLst/>
          </a:prstGeom>
          <a:solidFill>
            <a:srgbClr val="CC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36" name="Rectangle 32_4"/>
          <p:cNvSpPr>
            <a:spLocks noChangeArrowheads="1"/>
          </p:cNvSpPr>
          <p:nvPr/>
        </p:nvSpPr>
        <p:spPr bwMode="auto">
          <a:xfrm>
            <a:off x="3071813" y="1857375"/>
            <a:ext cx="217487" cy="3744913"/>
          </a:xfrm>
          <a:prstGeom prst="rect">
            <a:avLst/>
          </a:prstGeom>
          <a:solidFill>
            <a:srgbClr val="CC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37" name="CasellaDiTesto 36"/>
          <p:cNvSpPr txBox="1">
            <a:spLocks noChangeArrowheads="1"/>
          </p:cNvSpPr>
          <p:nvPr/>
        </p:nvSpPr>
        <p:spPr bwMode="auto">
          <a:xfrm>
            <a:off x="3214688" y="3143250"/>
            <a:ext cx="8255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4000" b="1">
                <a:solidFill>
                  <a:srgbClr val="FF0000"/>
                </a:solidFill>
              </a:rPr>
              <a:t>….</a:t>
            </a:r>
          </a:p>
        </p:txBody>
      </p:sp>
      <p:graphicFrame>
        <p:nvGraphicFramePr>
          <p:cNvPr id="10" name="Object 34"/>
          <p:cNvGraphicFramePr>
            <a:graphicFrameLocks noChangeAspect="1"/>
          </p:cNvGraphicFramePr>
          <p:nvPr/>
        </p:nvGraphicFramePr>
        <p:xfrm>
          <a:off x="161925" y="4357688"/>
          <a:ext cx="3048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73" name="Equazione" r:id="rId13" imgW="114250" imgH="228501" progId="Equation.3">
                  <p:embed/>
                </p:oleObj>
              </mc:Choice>
              <mc:Fallback>
                <p:oleObj name="Equazione" r:id="rId13" imgW="114250" imgH="228501" progId="Equation.3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" y="4357688"/>
                        <a:ext cx="3048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Rectangle 43_5"/>
          <p:cNvSpPr>
            <a:spLocks noChangeArrowheads="1"/>
          </p:cNvSpPr>
          <p:nvPr/>
        </p:nvSpPr>
        <p:spPr bwMode="auto">
          <a:xfrm>
            <a:off x="6986588" y="2000250"/>
            <a:ext cx="1943100" cy="14287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40" name="Rectangle 43_6"/>
          <p:cNvSpPr>
            <a:spLocks noChangeArrowheads="1"/>
          </p:cNvSpPr>
          <p:nvPr/>
        </p:nvSpPr>
        <p:spPr bwMode="auto">
          <a:xfrm>
            <a:off x="7000875" y="2643188"/>
            <a:ext cx="1928813" cy="14287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42" name="CasellaDiTesto 41"/>
          <p:cNvSpPr txBox="1">
            <a:spLocks noChangeArrowheads="1"/>
          </p:cNvSpPr>
          <p:nvPr/>
        </p:nvSpPr>
        <p:spPr bwMode="auto">
          <a:xfrm rot="5400000">
            <a:off x="7577932" y="2066131"/>
            <a:ext cx="6969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4000" b="1">
                <a:solidFill>
                  <a:srgbClr val="262699"/>
                </a:solidFill>
              </a:rPr>
              <a:t>…</a:t>
            </a:r>
          </a:p>
        </p:txBody>
      </p:sp>
      <p:graphicFrame>
        <p:nvGraphicFramePr>
          <p:cNvPr id="35873" name="Object 15"/>
          <p:cNvGraphicFramePr>
            <a:graphicFrameLocks noChangeAspect="1"/>
          </p:cNvGraphicFramePr>
          <p:nvPr/>
        </p:nvGraphicFramePr>
        <p:xfrm>
          <a:off x="3714750" y="1892300"/>
          <a:ext cx="854075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74" name="Equazione" r:id="rId15" imgW="203112" imgH="228501" progId="Equation.3">
                  <p:embed/>
                </p:oleObj>
              </mc:Choice>
              <mc:Fallback>
                <p:oleObj name="Equazione" r:id="rId15" imgW="203112" imgH="228501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4750" y="1892300"/>
                        <a:ext cx="854075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74" name="Text Box 30_7"/>
          <p:cNvSpPr txBox="1">
            <a:spLocks noChangeArrowheads="1"/>
          </p:cNvSpPr>
          <p:nvPr/>
        </p:nvSpPr>
        <p:spPr bwMode="auto">
          <a:xfrm>
            <a:off x="4643438" y="3071813"/>
            <a:ext cx="3429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800" i="1"/>
              <a:t>k</a:t>
            </a:r>
          </a:p>
        </p:txBody>
      </p:sp>
      <p:graphicFrame>
        <p:nvGraphicFramePr>
          <p:cNvPr id="35875" name="Object 17"/>
          <p:cNvGraphicFramePr>
            <a:graphicFrameLocks noChangeAspect="1"/>
          </p:cNvGraphicFramePr>
          <p:nvPr/>
        </p:nvGraphicFramePr>
        <p:xfrm>
          <a:off x="8018463" y="1785938"/>
          <a:ext cx="911225" cy="1020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75" name="Equazione" r:id="rId17" imgW="215713" imgH="241091" progId="Equation.3">
                  <p:embed/>
                </p:oleObj>
              </mc:Choice>
              <mc:Fallback>
                <p:oleObj name="Equazione" r:id="rId17" imgW="215713" imgH="241091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18463" y="1785938"/>
                        <a:ext cx="911225" cy="1020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76" name="Text Box 20_8"/>
          <p:cNvSpPr txBox="1">
            <a:spLocks noChangeArrowheads="1"/>
          </p:cNvSpPr>
          <p:nvPr/>
        </p:nvSpPr>
        <p:spPr bwMode="auto">
          <a:xfrm>
            <a:off x="8643938" y="3286125"/>
            <a:ext cx="3476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800" i="1"/>
              <a:t>n</a:t>
            </a:r>
          </a:p>
        </p:txBody>
      </p:sp>
      <p:sp>
        <p:nvSpPr>
          <p:cNvPr id="21" name="Rectangle 35"/>
          <p:cNvSpPr>
            <a:spLocks noChangeArrowheads="1"/>
          </p:cNvSpPr>
          <p:nvPr/>
        </p:nvSpPr>
        <p:spPr bwMode="auto">
          <a:xfrm>
            <a:off x="2843213" y="4581525"/>
            <a:ext cx="1728787" cy="204788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</p:spTree>
    <p:custDataLst>
      <p:tags r:id="rId2"/>
    </p:custData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500"/>
                                        <p:tgtEl>
                                          <p:spTgt spid="10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28" grpId="0" animBg="1"/>
      <p:bldP spid="29" grpId="0" animBg="1"/>
      <p:bldP spid="41" grpId="0"/>
      <p:bldP spid="43" grpId="0"/>
      <p:bldP spid="10271" grpId="0" animBg="1"/>
      <p:bldP spid="35" grpId="0" animBg="1"/>
      <p:bldP spid="36" grpId="0" animBg="1"/>
      <p:bldP spid="37" grpId="0"/>
      <p:bldP spid="39" grpId="0" animBg="1"/>
      <p:bldP spid="40" grpId="0" animBg="1"/>
      <p:bldP spid="42" grpId="0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7"/>
          <p:cNvGraphicFramePr>
            <a:graphicFrameLocks noChangeAspect="1"/>
          </p:cNvGraphicFramePr>
          <p:nvPr/>
        </p:nvGraphicFramePr>
        <p:xfrm>
          <a:off x="4572000" y="2000250"/>
          <a:ext cx="3009900" cy="1430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0" name="Equazione" r:id="rId5" imgW="1016000" imgH="482600" progId="Equation.3">
                  <p:embed/>
                </p:oleObj>
              </mc:Choice>
              <mc:Fallback>
                <p:oleObj name="Equazione" r:id="rId5" imgW="1016000" imgH="4826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000250"/>
                        <a:ext cx="3009900" cy="1430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8"/>
          <p:cNvGraphicFramePr>
            <a:graphicFrameLocks noChangeAspect="1"/>
          </p:cNvGraphicFramePr>
          <p:nvPr/>
        </p:nvGraphicFramePr>
        <p:xfrm>
          <a:off x="0" y="3508375"/>
          <a:ext cx="9144000" cy="84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1" name="Equazione" r:id="rId7" imgW="3695700" imgH="342900" progId="Equation.3">
                  <p:embed/>
                </p:oleObj>
              </mc:Choice>
              <mc:Fallback>
                <p:oleObj name="Equazione" r:id="rId7" imgW="3695700" imgH="3429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508375"/>
                        <a:ext cx="9144000" cy="849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11"/>
          <p:cNvGraphicFramePr>
            <a:graphicFrameLocks noChangeAspect="1"/>
          </p:cNvGraphicFramePr>
          <p:nvPr/>
        </p:nvGraphicFramePr>
        <p:xfrm>
          <a:off x="1000125" y="1000125"/>
          <a:ext cx="2914650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2" name="Equation" r:id="rId9" imgW="685800" imgH="203200" progId="">
                  <p:embed/>
                </p:oleObj>
              </mc:Choice>
              <mc:Fallback>
                <p:oleObj name="Equation" r:id="rId9" imgW="685800" imgH="203200" progId="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25" y="1000125"/>
                        <a:ext cx="2914650" cy="85725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38100">
                        <a:solidFill>
                          <a:srgbClr val="FFFF00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rgbClr val="808080">
                            <a:alpha val="74997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uppo 15"/>
          <p:cNvGrpSpPr>
            <a:grpSpLocks/>
          </p:cNvGrpSpPr>
          <p:nvPr/>
        </p:nvGrpSpPr>
        <p:grpSpPr bwMode="auto">
          <a:xfrm>
            <a:off x="2643188" y="4429125"/>
            <a:ext cx="3857625" cy="1214438"/>
            <a:chOff x="4857752" y="4572008"/>
            <a:chExt cx="4214842" cy="1643074"/>
          </a:xfrm>
        </p:grpSpPr>
        <p:sp>
          <p:nvSpPr>
            <p:cNvPr id="14" name="Rettangolo 13"/>
            <p:cNvSpPr/>
            <p:nvPr/>
          </p:nvSpPr>
          <p:spPr bwMode="auto">
            <a:xfrm>
              <a:off x="4857752" y="4572008"/>
              <a:ext cx="4214842" cy="1643074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9525" cap="flat" cmpd="sng" algn="ctr">
              <a:solidFill>
                <a:schemeClr val="tx2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>
                <a:defRPr/>
              </a:pPr>
              <a:endParaRPr lang="it-IT">
                <a:ea typeface="+mn-ea"/>
              </a:endParaRPr>
            </a:p>
          </p:txBody>
        </p:sp>
        <p:graphicFrame>
          <p:nvGraphicFramePr>
            <p:cNvPr id="5131" name="Object 7"/>
            <p:cNvGraphicFramePr>
              <a:graphicFrameLocks noChangeAspect="1"/>
            </p:cNvGraphicFramePr>
            <p:nvPr/>
          </p:nvGraphicFramePr>
          <p:xfrm>
            <a:off x="5216794" y="4786789"/>
            <a:ext cx="3475944" cy="12779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13" name="Equation" r:id="rId11" imgW="1244600" imgH="457200" progId="">
                    <p:embed/>
                  </p:oleObj>
                </mc:Choice>
                <mc:Fallback>
                  <p:oleObj name="Equation" r:id="rId11" imgW="1244600" imgH="457200" progId="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16794" y="4786789"/>
                          <a:ext cx="3475944" cy="127794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126" name="Text Box 8"/>
          <p:cNvSpPr txBox="1">
            <a:spLocks noChangeArrowheads="1"/>
          </p:cNvSpPr>
          <p:nvPr/>
        </p:nvSpPr>
        <p:spPr bwMode="auto">
          <a:xfrm>
            <a:off x="928688" y="2428875"/>
            <a:ext cx="2214562" cy="641350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3600" i="1">
                <a:solidFill>
                  <a:srgbClr val="C00000"/>
                </a:solidFill>
                <a:cs typeface="Times New Roman" panose="02020603050405020304" pitchFamily="18" charset="0"/>
              </a:rPr>
              <a:t>rank</a:t>
            </a:r>
            <a:r>
              <a:rPr lang="it-IT" altLang="it-IT" sz="3600">
                <a:solidFill>
                  <a:srgbClr val="C00000"/>
                </a:solidFill>
                <a:cs typeface="Times New Roman" panose="02020603050405020304" pitchFamily="18" charset="0"/>
              </a:rPr>
              <a:t>(</a:t>
            </a:r>
            <a:r>
              <a:rPr lang="it-IT" altLang="it-IT" sz="3600" i="1">
                <a:solidFill>
                  <a:srgbClr val="C00000"/>
                </a:solidFill>
                <a:cs typeface="Times New Roman" panose="02020603050405020304" pitchFamily="18" charset="0"/>
              </a:rPr>
              <a:t>A</a:t>
            </a:r>
            <a:r>
              <a:rPr lang="it-IT" altLang="it-IT" sz="3600">
                <a:solidFill>
                  <a:srgbClr val="C00000"/>
                </a:solidFill>
                <a:cs typeface="Times New Roman" panose="02020603050405020304" pitchFamily="18" charset="0"/>
              </a:rPr>
              <a:t>)=</a:t>
            </a:r>
            <a:r>
              <a:rPr lang="it-IT" altLang="it-IT" sz="3600" i="1">
                <a:solidFill>
                  <a:srgbClr val="C00000"/>
                </a:solidFill>
                <a:cs typeface="Times New Roman" panose="02020603050405020304" pitchFamily="18" charset="0"/>
              </a:rPr>
              <a:t>n</a:t>
            </a:r>
            <a:endParaRPr lang="it-IT" altLang="it-IT" sz="2800" b="1">
              <a:solidFill>
                <a:srgbClr val="C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127" name="Object 12"/>
          <p:cNvGraphicFramePr>
            <a:graphicFrameLocks noChangeAspect="1"/>
          </p:cNvGraphicFramePr>
          <p:nvPr/>
        </p:nvGraphicFramePr>
        <p:xfrm>
          <a:off x="4852988" y="1020763"/>
          <a:ext cx="2562225" cy="744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4" name="Equazione" r:id="rId13" imgW="698197" imgH="203112" progId="Equation.3">
                  <p:embed/>
                </p:oleObj>
              </mc:Choice>
              <mc:Fallback>
                <p:oleObj name="Equazione" r:id="rId13" imgW="698197" imgH="203112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2988" y="1020763"/>
                        <a:ext cx="2562225" cy="744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4"/>
          <p:cNvGraphicFramePr>
            <a:graphicFrameLocks noChangeAspect="1"/>
          </p:cNvGraphicFramePr>
          <p:nvPr/>
        </p:nvGraphicFramePr>
        <p:xfrm>
          <a:off x="71438" y="5526088"/>
          <a:ext cx="9048750" cy="132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5" name="Equazione" r:id="rId15" imgW="3657600" imgH="533400" progId="Equation.3">
                  <p:embed/>
                </p:oleObj>
              </mc:Choice>
              <mc:Fallback>
                <p:oleObj name="Equazione" r:id="rId15" imgW="3657600" imgH="5334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8" y="5526088"/>
                        <a:ext cx="9048750" cy="132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asellaDiTesto 11"/>
          <p:cNvSpPr txBox="1"/>
          <p:nvPr/>
        </p:nvSpPr>
        <p:spPr>
          <a:xfrm>
            <a:off x="500063" y="142875"/>
            <a:ext cx="8007350" cy="6461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3600" dirty="0">
                <a:latin typeface="Arial" pitchFamily="34" charset="0"/>
                <a:cs typeface="Arial" pitchFamily="34" charset="0"/>
              </a:rPr>
              <a:t>SVD </a:t>
            </a:r>
            <a:r>
              <a:rPr lang="it-IT" sz="3600" dirty="0" err="1">
                <a:latin typeface="Arial" pitchFamily="34" charset="0"/>
                <a:ea typeface="+mn-ea"/>
                <a:cs typeface="Arial" pitchFamily="34" charset="0"/>
              </a:rPr>
              <a:t>Factorization</a:t>
            </a:r>
            <a:r>
              <a:rPr lang="it-IT" sz="3600" dirty="0">
                <a:latin typeface="Arial" pitchFamily="34" charset="0"/>
                <a:ea typeface="+mn-ea"/>
                <a:cs typeface="Arial" pitchFamily="34" charset="0"/>
              </a:rPr>
              <a:t> and </a:t>
            </a:r>
            <a:r>
              <a:rPr lang="it-IT" sz="3600" dirty="0" err="1">
                <a:latin typeface="Arial" pitchFamily="34" charset="0"/>
                <a:ea typeface="+mn-ea"/>
                <a:cs typeface="Arial" pitchFamily="34" charset="0"/>
              </a:rPr>
              <a:t>Least</a:t>
            </a:r>
            <a:r>
              <a:rPr lang="it-IT" sz="3600" dirty="0"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it-IT" sz="3600" dirty="0" err="1">
                <a:latin typeface="Arial" pitchFamily="34" charset="0"/>
                <a:ea typeface="+mn-ea"/>
                <a:cs typeface="Arial" pitchFamily="34" charset="0"/>
              </a:rPr>
              <a:t>Squares</a:t>
            </a:r>
            <a:endParaRPr lang="it-IT" sz="3600" dirty="0"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custDataLst>
      <p:tags r:id="rId2"/>
    </p:custData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0"/>
            <a:ext cx="8143875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"/>
            <a:ext cx="9144000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2071688" y="5572125"/>
            <a:ext cx="4616450" cy="52387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dirty="0">
                <a:latin typeface="Arial" pitchFamily="34" charset="0"/>
                <a:ea typeface="+mn-ea"/>
                <a:cs typeface="Arial" pitchFamily="34" charset="0"/>
              </a:rPr>
              <a:t>use a </a:t>
            </a:r>
            <a:r>
              <a:rPr lang="it-IT" dirty="0" err="1">
                <a:latin typeface="Arial" pitchFamily="34" charset="0"/>
                <a:ea typeface="+mn-ea"/>
                <a:cs typeface="Arial" pitchFamily="34" charset="0"/>
              </a:rPr>
              <a:t>truncated</a:t>
            </a:r>
            <a:r>
              <a:rPr lang="it-IT" dirty="0">
                <a:latin typeface="Arial" pitchFamily="34" charset="0"/>
                <a:ea typeface="+mn-ea"/>
                <a:cs typeface="Arial" pitchFamily="34" charset="0"/>
              </a:rPr>
              <a:t> SVD with </a:t>
            </a:r>
            <a:r>
              <a:rPr lang="it-IT" sz="2800" i="1" dirty="0">
                <a:ea typeface="+mn-ea"/>
              </a:rPr>
              <a:t>k </a:t>
            </a:r>
            <a:r>
              <a:rPr lang="it-IT" sz="2800" dirty="0">
                <a:ea typeface="+mn-ea"/>
              </a:rPr>
              <a:t>= 2</a:t>
            </a:r>
          </a:p>
        </p:txBody>
      </p:sp>
    </p:spTree>
    <p:custDataLst>
      <p:tags r:id="rId1"/>
    </p:custData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463"/>
            <a:ext cx="9144000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Rettangolo 6"/>
          <p:cNvSpPr>
            <a:spLocks noChangeArrowheads="1"/>
          </p:cNvSpPr>
          <p:nvPr/>
        </p:nvSpPr>
        <p:spPr bwMode="auto">
          <a:xfrm>
            <a:off x="1214438" y="3000375"/>
            <a:ext cx="285750" cy="28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41988" name="Rectangle 7"/>
          <p:cNvSpPr>
            <a:spLocks noChangeArrowheads="1"/>
          </p:cNvSpPr>
          <p:nvPr/>
        </p:nvSpPr>
        <p:spPr bwMode="auto">
          <a:xfrm>
            <a:off x="684213" y="2060575"/>
            <a:ext cx="1511300" cy="2305050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graphicFrame>
        <p:nvGraphicFramePr>
          <p:cNvPr id="41989" name="Object 14"/>
          <p:cNvGraphicFramePr>
            <a:graphicFrameLocks noChangeAspect="1"/>
          </p:cNvGraphicFramePr>
          <p:nvPr/>
        </p:nvGraphicFramePr>
        <p:xfrm>
          <a:off x="1000125" y="2928938"/>
          <a:ext cx="77470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29" name="Equazione" r:id="rId6" imgW="266469" imgH="190335" progId="Equation.3">
                  <p:embed/>
                </p:oleObj>
              </mc:Choice>
              <mc:Fallback>
                <p:oleObj name="Equazione" r:id="rId6" imgW="266469" imgH="190335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25" y="2928938"/>
                        <a:ext cx="774700" cy="55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asellaDiTesto 7"/>
          <p:cNvSpPr txBox="1"/>
          <p:nvPr/>
        </p:nvSpPr>
        <p:spPr>
          <a:xfrm>
            <a:off x="2527300" y="428625"/>
            <a:ext cx="3940175" cy="52387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i="1" dirty="0"/>
              <a:t> k</a:t>
            </a:r>
            <a:r>
              <a:rPr lang="it-IT" dirty="0"/>
              <a:t>-</a:t>
            </a:r>
            <a:r>
              <a:rPr lang="it-IT" dirty="0" err="1"/>
              <a:t>t</a:t>
            </a:r>
            <a:r>
              <a:rPr lang="it-IT" dirty="0" err="1">
                <a:latin typeface="Arial" pitchFamily="34" charset="0"/>
                <a:ea typeface="+mn-ea"/>
                <a:cs typeface="Arial" pitchFamily="34" charset="0"/>
              </a:rPr>
              <a:t>runcated</a:t>
            </a:r>
            <a:r>
              <a:rPr lang="it-IT" dirty="0">
                <a:latin typeface="Arial" pitchFamily="34" charset="0"/>
                <a:ea typeface="+mn-ea"/>
                <a:cs typeface="Arial" pitchFamily="34" charset="0"/>
              </a:rPr>
              <a:t> SVD with </a:t>
            </a:r>
            <a:r>
              <a:rPr lang="it-IT" sz="2800" i="1" dirty="0">
                <a:ea typeface="+mn-ea"/>
              </a:rPr>
              <a:t>k </a:t>
            </a:r>
            <a:r>
              <a:rPr lang="it-IT" sz="2800" dirty="0">
                <a:ea typeface="+mn-ea"/>
              </a:rPr>
              <a:t>= 2</a:t>
            </a:r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6443663" y="2060575"/>
            <a:ext cx="144462" cy="792163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6588125" y="2060575"/>
            <a:ext cx="144463" cy="792163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6732588" y="2060575"/>
            <a:ext cx="144462" cy="792163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12299" name="Rectangle 11"/>
          <p:cNvSpPr>
            <a:spLocks noChangeArrowheads="1"/>
          </p:cNvSpPr>
          <p:nvPr/>
        </p:nvSpPr>
        <p:spPr bwMode="auto">
          <a:xfrm>
            <a:off x="7740650" y="2060575"/>
            <a:ext cx="144463" cy="792163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41995" name="CasellaDiTesto 1"/>
          <p:cNvSpPr txBox="1">
            <a:spLocks noChangeArrowheads="1"/>
          </p:cNvSpPr>
          <p:nvPr/>
        </p:nvSpPr>
        <p:spPr bwMode="auto">
          <a:xfrm>
            <a:off x="3481388" y="2867025"/>
            <a:ext cx="585787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i="1"/>
              <a:t>U</a:t>
            </a:r>
            <a:r>
              <a:rPr lang="it-IT" altLang="it-IT" i="1" baseline="-25000"/>
              <a:t>r</a:t>
            </a:r>
          </a:p>
        </p:txBody>
      </p:sp>
      <p:sp>
        <p:nvSpPr>
          <p:cNvPr id="41996" name="CasellaDiTesto 11"/>
          <p:cNvSpPr txBox="1">
            <a:spLocks noChangeArrowheads="1"/>
          </p:cNvSpPr>
          <p:nvPr/>
        </p:nvSpPr>
        <p:spPr bwMode="auto">
          <a:xfrm>
            <a:off x="5087938" y="2708275"/>
            <a:ext cx="533400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>
                <a:latin typeface="Symbol" panose="05050102010706020507" pitchFamily="18" charset="2"/>
              </a:rPr>
              <a:t>S</a:t>
            </a:r>
            <a:r>
              <a:rPr lang="it-IT" altLang="it-IT" i="1" baseline="-25000"/>
              <a:t>r</a:t>
            </a:r>
          </a:p>
        </p:txBody>
      </p:sp>
      <p:sp>
        <p:nvSpPr>
          <p:cNvPr id="41997" name="CasellaDiTesto 12"/>
          <p:cNvSpPr txBox="1">
            <a:spLocks noChangeArrowheads="1"/>
          </p:cNvSpPr>
          <p:nvPr/>
        </p:nvSpPr>
        <p:spPr bwMode="auto">
          <a:xfrm>
            <a:off x="6945313" y="2781300"/>
            <a:ext cx="661987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i="1"/>
              <a:t>V</a:t>
            </a:r>
            <a:r>
              <a:rPr lang="it-IT" altLang="it-IT" i="1" baseline="-25000"/>
              <a:t>r</a:t>
            </a:r>
            <a:r>
              <a:rPr lang="it-IT" altLang="it-IT" i="1" baseline="30000"/>
              <a:t>T</a:t>
            </a:r>
            <a:endParaRPr lang="it-IT" altLang="it-IT" i="1" baseline="-25000"/>
          </a:p>
        </p:txBody>
      </p:sp>
      <p:grpSp>
        <p:nvGrpSpPr>
          <p:cNvPr id="9" name="Gruppo 8"/>
          <p:cNvGrpSpPr>
            <a:grpSpLocks/>
          </p:cNvGrpSpPr>
          <p:nvPr/>
        </p:nvGrpSpPr>
        <p:grpSpPr bwMode="auto">
          <a:xfrm>
            <a:off x="3273425" y="2455863"/>
            <a:ext cx="3941763" cy="2433637"/>
            <a:chOff x="3272725" y="2456656"/>
            <a:chExt cx="3942679" cy="2433497"/>
          </a:xfrm>
        </p:grpSpPr>
        <p:graphicFrame>
          <p:nvGraphicFramePr>
            <p:cNvPr id="41999" name="Oggetto 2"/>
            <p:cNvGraphicFramePr>
              <a:graphicFrameLocks noChangeAspect="1"/>
            </p:cNvGraphicFramePr>
            <p:nvPr/>
          </p:nvGraphicFramePr>
          <p:xfrm>
            <a:off x="4663640" y="4221088"/>
            <a:ext cx="2112838" cy="6690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030" name="Equazione" r:id="rId8" imgW="761669" imgH="241195" progId="Equation.3">
                    <p:embed/>
                  </p:oleObj>
                </mc:Choice>
                <mc:Fallback>
                  <p:oleObj name="Equazione" r:id="rId8" imgW="761669" imgH="241195" progId="Equation.3">
                    <p:embed/>
                    <p:pic>
                      <p:nvPicPr>
                        <p:cNvPr id="0" name="Oggetto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63640" y="4221088"/>
                          <a:ext cx="2112838" cy="669065"/>
                        </a:xfrm>
                        <a:prstGeom prst="rect">
                          <a:avLst/>
                        </a:prstGeom>
                        <a:solidFill>
                          <a:srgbClr val="A5A5E9"/>
                        </a:solidFill>
                        <a:ln w="5715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42000" name="Connettore 2 4"/>
            <p:cNvCxnSpPr>
              <a:cxnSpLocks noChangeShapeType="1"/>
            </p:cNvCxnSpPr>
            <p:nvPr/>
          </p:nvCxnSpPr>
          <p:spPr bwMode="auto">
            <a:xfrm flipH="1" flipV="1">
              <a:off x="3272725" y="3719615"/>
              <a:ext cx="1350168" cy="686677"/>
            </a:xfrm>
            <a:prstGeom prst="straightConnector1">
              <a:avLst/>
            </a:prstGeom>
            <a:noFill/>
            <a:ln w="57150" algn="ctr">
              <a:solidFill>
                <a:srgbClr val="A5A5E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01" name="Connettore 2 16"/>
            <p:cNvCxnSpPr>
              <a:cxnSpLocks noChangeShapeType="1"/>
            </p:cNvCxnSpPr>
            <p:nvPr/>
          </p:nvCxnSpPr>
          <p:spPr bwMode="auto">
            <a:xfrm flipH="1" flipV="1">
              <a:off x="4788024" y="2538030"/>
              <a:ext cx="833332" cy="1647779"/>
            </a:xfrm>
            <a:prstGeom prst="straightConnector1">
              <a:avLst/>
            </a:prstGeom>
            <a:noFill/>
            <a:ln w="57150" algn="ctr">
              <a:solidFill>
                <a:srgbClr val="A5A5E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02" name="Connettore 2 18"/>
            <p:cNvCxnSpPr>
              <a:cxnSpLocks noChangeShapeType="1"/>
            </p:cNvCxnSpPr>
            <p:nvPr/>
          </p:nvCxnSpPr>
          <p:spPr bwMode="auto">
            <a:xfrm flipV="1">
              <a:off x="6474988" y="2456656"/>
              <a:ext cx="740416" cy="1746793"/>
            </a:xfrm>
            <a:prstGeom prst="straightConnector1">
              <a:avLst/>
            </a:prstGeom>
            <a:noFill/>
            <a:ln w="57150" algn="ctr">
              <a:solidFill>
                <a:srgbClr val="A5A5E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custDataLst>
      <p:tags r:id="rId2"/>
    </p:custData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6" grpId="0" animBg="1"/>
      <p:bldP spid="12297" grpId="0" animBg="1"/>
      <p:bldP spid="12298" grpId="0" animBg="1"/>
      <p:bldP spid="1229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19238"/>
            <a:ext cx="9144000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Rettangolo 6"/>
          <p:cNvSpPr>
            <a:spLocks noChangeArrowheads="1"/>
          </p:cNvSpPr>
          <p:nvPr/>
        </p:nvSpPr>
        <p:spPr bwMode="auto">
          <a:xfrm>
            <a:off x="1214438" y="3000375"/>
            <a:ext cx="285750" cy="28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684213" y="2060575"/>
            <a:ext cx="1511300" cy="2305050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graphicFrame>
        <p:nvGraphicFramePr>
          <p:cNvPr id="44037" name="Object 14"/>
          <p:cNvGraphicFramePr>
            <a:graphicFrameLocks noChangeAspect="1"/>
          </p:cNvGraphicFramePr>
          <p:nvPr/>
        </p:nvGraphicFramePr>
        <p:xfrm>
          <a:off x="1000125" y="2928938"/>
          <a:ext cx="77470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77" name="Equazione" r:id="rId6" imgW="266469" imgH="190335" progId="Equation.3">
                  <p:embed/>
                </p:oleObj>
              </mc:Choice>
              <mc:Fallback>
                <p:oleObj name="Equazione" r:id="rId6" imgW="266469" imgH="190335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25" y="2928938"/>
                        <a:ext cx="774700" cy="55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79" name="Rectangle 11"/>
          <p:cNvSpPr>
            <a:spLocks noChangeArrowheads="1"/>
          </p:cNvSpPr>
          <p:nvPr/>
        </p:nvSpPr>
        <p:spPr bwMode="auto">
          <a:xfrm>
            <a:off x="2843213" y="2060575"/>
            <a:ext cx="72072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58380" name="Rectangle 12"/>
          <p:cNvSpPr>
            <a:spLocks noChangeArrowheads="1"/>
          </p:cNvSpPr>
          <p:nvPr/>
        </p:nvSpPr>
        <p:spPr bwMode="auto">
          <a:xfrm>
            <a:off x="2843213" y="2205038"/>
            <a:ext cx="720725" cy="144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58381" name="Rectangle 13"/>
          <p:cNvSpPr>
            <a:spLocks noChangeArrowheads="1"/>
          </p:cNvSpPr>
          <p:nvPr/>
        </p:nvSpPr>
        <p:spPr bwMode="auto">
          <a:xfrm>
            <a:off x="2843213" y="2349500"/>
            <a:ext cx="72072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58382" name="Rectangle 14"/>
          <p:cNvSpPr>
            <a:spLocks noChangeArrowheads="1"/>
          </p:cNvSpPr>
          <p:nvPr/>
        </p:nvSpPr>
        <p:spPr bwMode="auto">
          <a:xfrm>
            <a:off x="2843213" y="4221163"/>
            <a:ext cx="720725" cy="144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11" name="CasellaDiTesto 10"/>
          <p:cNvSpPr txBox="1"/>
          <p:nvPr/>
        </p:nvSpPr>
        <p:spPr>
          <a:xfrm>
            <a:off x="2527300" y="428625"/>
            <a:ext cx="3940175" cy="52387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i="1" dirty="0"/>
              <a:t> k</a:t>
            </a:r>
            <a:r>
              <a:rPr lang="it-IT" dirty="0"/>
              <a:t>-</a:t>
            </a:r>
            <a:r>
              <a:rPr lang="it-IT" dirty="0" err="1"/>
              <a:t>t</a:t>
            </a:r>
            <a:r>
              <a:rPr lang="it-IT" dirty="0" err="1">
                <a:latin typeface="Arial" pitchFamily="34" charset="0"/>
                <a:ea typeface="+mn-ea"/>
                <a:cs typeface="Arial" pitchFamily="34" charset="0"/>
              </a:rPr>
              <a:t>runcated</a:t>
            </a:r>
            <a:r>
              <a:rPr lang="it-IT" dirty="0">
                <a:latin typeface="Arial" pitchFamily="34" charset="0"/>
                <a:ea typeface="+mn-ea"/>
                <a:cs typeface="Arial" pitchFamily="34" charset="0"/>
              </a:rPr>
              <a:t> SVD with </a:t>
            </a:r>
            <a:r>
              <a:rPr lang="it-IT" sz="2800" i="1" dirty="0">
                <a:ea typeface="+mn-ea"/>
              </a:rPr>
              <a:t>k </a:t>
            </a:r>
            <a:r>
              <a:rPr lang="it-IT" sz="2800" dirty="0">
                <a:ea typeface="+mn-ea"/>
              </a:rPr>
              <a:t>= 2</a:t>
            </a:r>
          </a:p>
        </p:txBody>
      </p:sp>
      <p:grpSp>
        <p:nvGrpSpPr>
          <p:cNvPr id="44043" name="Gruppo 11"/>
          <p:cNvGrpSpPr>
            <a:grpSpLocks/>
          </p:cNvGrpSpPr>
          <p:nvPr/>
        </p:nvGrpSpPr>
        <p:grpSpPr bwMode="auto">
          <a:xfrm>
            <a:off x="3273425" y="2455863"/>
            <a:ext cx="3941763" cy="2433637"/>
            <a:chOff x="3272725" y="2456656"/>
            <a:chExt cx="3942679" cy="2433497"/>
          </a:xfrm>
        </p:grpSpPr>
        <p:graphicFrame>
          <p:nvGraphicFramePr>
            <p:cNvPr id="44047" name="Oggetto 12"/>
            <p:cNvGraphicFramePr>
              <a:graphicFrameLocks noChangeAspect="1"/>
            </p:cNvGraphicFramePr>
            <p:nvPr/>
          </p:nvGraphicFramePr>
          <p:xfrm>
            <a:off x="4663640" y="4221088"/>
            <a:ext cx="2112838" cy="6690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078" name="Equazione" r:id="rId8" imgW="761669" imgH="241195" progId="Equation.3">
                    <p:embed/>
                  </p:oleObj>
                </mc:Choice>
                <mc:Fallback>
                  <p:oleObj name="Equazione" r:id="rId8" imgW="761669" imgH="241195" progId="Equation.3">
                    <p:embed/>
                    <p:pic>
                      <p:nvPicPr>
                        <p:cNvPr id="0" name="Oggetto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63640" y="4221088"/>
                          <a:ext cx="2112838" cy="669065"/>
                        </a:xfrm>
                        <a:prstGeom prst="rect">
                          <a:avLst/>
                        </a:prstGeom>
                        <a:solidFill>
                          <a:srgbClr val="A5A5E9"/>
                        </a:solidFill>
                        <a:ln w="5715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44048" name="Connettore 2 13"/>
            <p:cNvCxnSpPr>
              <a:cxnSpLocks noChangeShapeType="1"/>
            </p:cNvCxnSpPr>
            <p:nvPr/>
          </p:nvCxnSpPr>
          <p:spPr bwMode="auto">
            <a:xfrm flipH="1" flipV="1">
              <a:off x="3272725" y="3719615"/>
              <a:ext cx="1350168" cy="686677"/>
            </a:xfrm>
            <a:prstGeom prst="straightConnector1">
              <a:avLst/>
            </a:prstGeom>
            <a:noFill/>
            <a:ln w="57150" algn="ctr">
              <a:solidFill>
                <a:srgbClr val="A5A5E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049" name="Connettore 2 14"/>
            <p:cNvCxnSpPr>
              <a:cxnSpLocks noChangeShapeType="1"/>
            </p:cNvCxnSpPr>
            <p:nvPr/>
          </p:nvCxnSpPr>
          <p:spPr bwMode="auto">
            <a:xfrm flipH="1" flipV="1">
              <a:off x="4788024" y="2538030"/>
              <a:ext cx="833332" cy="1647779"/>
            </a:xfrm>
            <a:prstGeom prst="straightConnector1">
              <a:avLst/>
            </a:prstGeom>
            <a:noFill/>
            <a:ln w="57150" algn="ctr">
              <a:solidFill>
                <a:srgbClr val="A5A5E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050" name="Connettore 2 15"/>
            <p:cNvCxnSpPr>
              <a:cxnSpLocks noChangeShapeType="1"/>
            </p:cNvCxnSpPr>
            <p:nvPr/>
          </p:nvCxnSpPr>
          <p:spPr bwMode="auto">
            <a:xfrm flipV="1">
              <a:off x="6474988" y="2456656"/>
              <a:ext cx="740416" cy="1746793"/>
            </a:xfrm>
            <a:prstGeom prst="straightConnector1">
              <a:avLst/>
            </a:prstGeom>
            <a:noFill/>
            <a:ln w="57150" algn="ctr">
              <a:solidFill>
                <a:srgbClr val="A5A5E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4044" name="CasellaDiTesto 16"/>
          <p:cNvSpPr txBox="1">
            <a:spLocks noChangeArrowheads="1"/>
          </p:cNvSpPr>
          <p:nvPr/>
        </p:nvSpPr>
        <p:spPr bwMode="auto">
          <a:xfrm>
            <a:off x="3481388" y="2867025"/>
            <a:ext cx="585787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i="1"/>
              <a:t>U</a:t>
            </a:r>
            <a:r>
              <a:rPr lang="it-IT" altLang="it-IT" i="1" baseline="-25000"/>
              <a:t>r</a:t>
            </a:r>
          </a:p>
        </p:txBody>
      </p:sp>
      <p:sp>
        <p:nvSpPr>
          <p:cNvPr id="44045" name="CasellaDiTesto 17"/>
          <p:cNvSpPr txBox="1">
            <a:spLocks noChangeArrowheads="1"/>
          </p:cNvSpPr>
          <p:nvPr/>
        </p:nvSpPr>
        <p:spPr bwMode="auto">
          <a:xfrm>
            <a:off x="5087938" y="2708275"/>
            <a:ext cx="533400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>
                <a:latin typeface="Symbol" panose="05050102010706020507" pitchFamily="18" charset="2"/>
              </a:rPr>
              <a:t>S</a:t>
            </a:r>
            <a:r>
              <a:rPr lang="it-IT" altLang="it-IT" i="1" baseline="-25000"/>
              <a:t>r</a:t>
            </a:r>
          </a:p>
        </p:txBody>
      </p:sp>
      <p:sp>
        <p:nvSpPr>
          <p:cNvPr id="44046" name="CasellaDiTesto 18"/>
          <p:cNvSpPr txBox="1">
            <a:spLocks noChangeArrowheads="1"/>
          </p:cNvSpPr>
          <p:nvPr/>
        </p:nvSpPr>
        <p:spPr bwMode="auto">
          <a:xfrm>
            <a:off x="6945313" y="2781300"/>
            <a:ext cx="661987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i="1"/>
              <a:t>V</a:t>
            </a:r>
            <a:r>
              <a:rPr lang="it-IT" altLang="it-IT" i="1" baseline="-25000"/>
              <a:t>r</a:t>
            </a:r>
            <a:r>
              <a:rPr lang="it-IT" altLang="it-IT" i="1" baseline="30000"/>
              <a:t>T</a:t>
            </a:r>
            <a:endParaRPr lang="it-IT" altLang="it-IT" i="1" baseline="-25000"/>
          </a:p>
        </p:txBody>
      </p:sp>
    </p:spTree>
    <p:custDataLst>
      <p:tags r:id="rId2"/>
    </p:custData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58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58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58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58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9" grpId="0" animBg="1"/>
      <p:bldP spid="58380" grpId="0" animBg="1"/>
      <p:bldP spid="58381" grpId="0" animBg="1"/>
      <p:bldP spid="5838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CasellaDiTesto 4"/>
          <p:cNvSpPr txBox="1">
            <a:spLocks noChangeArrowheads="1"/>
          </p:cNvSpPr>
          <p:nvPr/>
        </p:nvSpPr>
        <p:spPr bwMode="auto">
          <a:xfrm>
            <a:off x="2281238" y="265113"/>
            <a:ext cx="3960812" cy="457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>
                <a:latin typeface="Calibri" panose="020F0502020204030204" pitchFamily="34" charset="0"/>
              </a:rPr>
              <a:t>query </a:t>
            </a:r>
            <a:r>
              <a:rPr lang="it-IT" altLang="it-IT" sz="2400" b="1">
                <a:solidFill>
                  <a:srgbClr val="C00000"/>
                </a:solidFill>
                <a:latin typeface="Calibri" panose="020F0502020204030204" pitchFamily="34" charset="0"/>
              </a:rPr>
              <a:t>application theory</a:t>
            </a:r>
          </a:p>
        </p:txBody>
      </p:sp>
      <p:graphicFrame>
        <p:nvGraphicFramePr>
          <p:cNvPr id="48131" name="Object 1"/>
          <p:cNvGraphicFramePr>
            <a:graphicFrameLocks noChangeAspect="1"/>
          </p:cNvGraphicFramePr>
          <p:nvPr/>
        </p:nvGraphicFramePr>
        <p:xfrm>
          <a:off x="530225" y="714375"/>
          <a:ext cx="7697788" cy="3884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59" name="Equazione" r:id="rId5" imgW="7645400" imgH="3657600" progId="Equation.3">
                  <p:embed/>
                </p:oleObj>
              </mc:Choice>
              <mc:Fallback>
                <p:oleObj name="Equazione" r:id="rId5" imgW="7645400" imgH="36576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225" y="714375"/>
                        <a:ext cx="7697788" cy="3884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2" name="Object 3"/>
          <p:cNvGraphicFramePr>
            <a:graphicFrameLocks noChangeAspect="1"/>
          </p:cNvGraphicFramePr>
          <p:nvPr/>
        </p:nvGraphicFramePr>
        <p:xfrm>
          <a:off x="525463" y="1341438"/>
          <a:ext cx="1755775" cy="64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60" name="Equazione" r:id="rId7" imgW="660113" imgH="241195" progId="Equation.3">
                  <p:embed/>
                </p:oleObj>
              </mc:Choice>
              <mc:Fallback>
                <p:oleObj name="Equazione" r:id="rId7" imgW="660113" imgH="241195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463" y="1341438"/>
                        <a:ext cx="1755775" cy="642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1571625" y="6215063"/>
            <a:ext cx="2105025" cy="4619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it-IT" altLang="it-IT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similarity</a:t>
            </a:r>
            <a:r>
              <a:rPr lang="it-IT" altLang="it-IT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b="1" dirty="0" smtClean="0">
                <a:solidFill>
                  <a:srgbClr val="C00000"/>
                </a:solidFill>
                <a:cs typeface="Arial" panose="020B0604020202020204" pitchFamily="34" charset="0"/>
              </a:rPr>
              <a:t>&gt; </a:t>
            </a:r>
            <a:r>
              <a:rPr lang="it-IT" altLang="it-IT" dirty="0" smtClean="0">
                <a:solidFill>
                  <a:srgbClr val="C00000"/>
                </a:solidFill>
                <a:cs typeface="Arial" panose="020B0604020202020204" pitchFamily="34" charset="0"/>
              </a:rPr>
              <a:t>0.9</a:t>
            </a:r>
          </a:p>
        </p:txBody>
      </p:sp>
      <p:sp>
        <p:nvSpPr>
          <p:cNvPr id="7" name="CasellaDiTesto 6"/>
          <p:cNvSpPr txBox="1">
            <a:spLocks noChangeArrowheads="1"/>
          </p:cNvSpPr>
          <p:nvPr/>
        </p:nvSpPr>
        <p:spPr bwMode="auto">
          <a:xfrm>
            <a:off x="5715000" y="4500563"/>
            <a:ext cx="2928938" cy="1570037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400">
                <a:latin typeface="Arial" panose="020B0604020202020204" pitchFamily="34" charset="0"/>
              </a:rPr>
              <a:t>B5,B6,B7,B16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400">
                <a:latin typeface="Arial" panose="020B0604020202020204" pitchFamily="34" charset="0"/>
              </a:rPr>
              <a:t>do not explicity contain the terms in the query</a:t>
            </a:r>
          </a:p>
        </p:txBody>
      </p:sp>
    </p:spTree>
    <p:custDataLst>
      <p:tags r:id="rId1"/>
    </p:custData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5" descr="C:\Users\Giulio Giunta\Documents\CORSI\Calcolo_Scientifico\CS_Matlab\LAB_Alg_lin\einstein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785938"/>
            <a:ext cx="17145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ccia a destra 4"/>
          <p:cNvSpPr/>
          <p:nvPr/>
        </p:nvSpPr>
        <p:spPr bwMode="auto">
          <a:xfrm>
            <a:off x="2786063" y="2143125"/>
            <a:ext cx="1000125" cy="642938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it-IT">
              <a:ea typeface="+mn-ea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214813" y="1928813"/>
            <a:ext cx="2357437" cy="6461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9900"/>
              </a:buClr>
              <a:buSzPct val="120000"/>
              <a:defRPr/>
            </a:pPr>
            <a:r>
              <a:rPr lang="it-IT" sz="3200" dirty="0" err="1">
                <a:latin typeface="Arial" charset="0"/>
                <a:ea typeface="+mn-ea"/>
              </a:rPr>
              <a:t>matrix</a:t>
            </a:r>
            <a:r>
              <a:rPr lang="it-IT" sz="3200" dirty="0">
                <a:latin typeface="Arial" charset="0"/>
                <a:ea typeface="+mn-ea"/>
              </a:rPr>
              <a:t>  </a:t>
            </a:r>
            <a:r>
              <a:rPr lang="it-IT" sz="3600" i="1" dirty="0">
                <a:solidFill>
                  <a:schemeClr val="accent2">
                    <a:lumMod val="75000"/>
                  </a:schemeClr>
                </a:solidFill>
                <a:ea typeface="+mn-ea"/>
              </a:rPr>
              <a:t>A</a:t>
            </a:r>
            <a:r>
              <a:rPr lang="it-IT" sz="3600" baseline="30000" dirty="0">
                <a:solidFill>
                  <a:srgbClr val="CC3300"/>
                </a:solidFill>
                <a:ea typeface="+mn-ea"/>
              </a:rPr>
              <a:t> </a:t>
            </a:r>
            <a:endParaRPr lang="it-IT" sz="3200" dirty="0">
              <a:latin typeface="Arial" charset="0"/>
              <a:ea typeface="+mn-ea"/>
            </a:endParaRPr>
          </a:p>
        </p:txBody>
      </p:sp>
      <p:sp>
        <p:nvSpPr>
          <p:cNvPr id="7" name="Freccia in giù 6"/>
          <p:cNvSpPr/>
          <p:nvPr/>
        </p:nvSpPr>
        <p:spPr bwMode="auto">
          <a:xfrm>
            <a:off x="4929188" y="2786063"/>
            <a:ext cx="714375" cy="857250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it-IT">
              <a:ea typeface="+mn-ea"/>
            </a:endParaRPr>
          </a:p>
        </p:txBody>
      </p:sp>
      <p:graphicFrame>
        <p:nvGraphicFramePr>
          <p:cNvPr id="17410" name="Object 6"/>
          <p:cNvGraphicFramePr>
            <a:graphicFrameLocks noChangeAspect="1"/>
          </p:cNvGraphicFramePr>
          <p:nvPr/>
        </p:nvGraphicFramePr>
        <p:xfrm>
          <a:off x="4071938" y="3786188"/>
          <a:ext cx="2500312" cy="75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73" name="Equazione" r:id="rId6" imgW="672808" imgH="203112" progId="Equation.3">
                  <p:embed/>
                </p:oleObj>
              </mc:Choice>
              <mc:Fallback>
                <p:oleObj name="Equazione" r:id="rId6" imgW="672808" imgH="203112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1938" y="3786188"/>
                        <a:ext cx="2500312" cy="754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1" name="Object 7"/>
          <p:cNvGraphicFramePr>
            <a:graphicFrameLocks noChangeAspect="1"/>
          </p:cNvGraphicFramePr>
          <p:nvPr/>
        </p:nvGraphicFramePr>
        <p:xfrm>
          <a:off x="2928938" y="4500563"/>
          <a:ext cx="5237162" cy="160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74" name="Equazione" r:id="rId8" imgW="1409088" imgH="431613" progId="Equation.3">
                  <p:embed/>
                </p:oleObj>
              </mc:Choice>
              <mc:Fallback>
                <p:oleObj name="Equazione" r:id="rId8" imgW="1409088" imgH="431613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8938" y="4500563"/>
                        <a:ext cx="5237162" cy="160178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2" name="Object 8"/>
          <p:cNvGraphicFramePr>
            <a:graphicFrameLocks noChangeAspect="1"/>
          </p:cNvGraphicFramePr>
          <p:nvPr/>
        </p:nvGraphicFramePr>
        <p:xfrm>
          <a:off x="287338" y="5786438"/>
          <a:ext cx="2641600" cy="896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75" name="Equazione" r:id="rId10" imgW="710891" imgH="241195" progId="Equation.3">
                  <p:embed/>
                </p:oleObj>
              </mc:Choice>
              <mc:Fallback>
                <p:oleObj name="Equazione" r:id="rId10" imgW="710891" imgH="241195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338" y="5786438"/>
                        <a:ext cx="2641600" cy="896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79388" y="214313"/>
            <a:ext cx="8713787" cy="10779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it-IT" sz="3200" dirty="0">
                <a:latin typeface="Arial" charset="0"/>
                <a:ea typeface="+mn-ea"/>
              </a:rPr>
              <a:t>SVD </a:t>
            </a:r>
            <a:r>
              <a:rPr lang="it-IT" sz="3200" dirty="0" err="1">
                <a:latin typeface="Arial" charset="0"/>
                <a:ea typeface="+mn-ea"/>
              </a:rPr>
              <a:t>Factorization</a:t>
            </a:r>
            <a:r>
              <a:rPr lang="it-IT" sz="3200" dirty="0">
                <a:latin typeface="Arial" charset="0"/>
                <a:ea typeface="+mn-ea"/>
              </a:rPr>
              <a:t> and image </a:t>
            </a:r>
            <a:r>
              <a:rPr lang="it-IT" sz="3200" dirty="0" err="1">
                <a:latin typeface="Arial" charset="0"/>
                <a:ea typeface="+mn-ea"/>
              </a:rPr>
              <a:t>compression</a:t>
            </a:r>
            <a:r>
              <a:rPr lang="it-IT" sz="3200" dirty="0">
                <a:latin typeface="Arial" charset="0"/>
                <a:ea typeface="+mn-ea"/>
              </a:rPr>
              <a:t> </a:t>
            </a:r>
          </a:p>
          <a:p>
            <a:pPr>
              <a:defRPr/>
            </a:pPr>
            <a:r>
              <a:rPr lang="it-IT" sz="3200" dirty="0">
                <a:latin typeface="Arial" charset="0"/>
                <a:ea typeface="+mn-ea"/>
              </a:rPr>
              <a:t>(</a:t>
            </a:r>
            <a:r>
              <a:rPr lang="it-IT" sz="3200" dirty="0" err="1">
                <a:latin typeface="Arial" charset="0"/>
                <a:ea typeface="+mn-ea"/>
              </a:rPr>
              <a:t>dimension</a:t>
            </a:r>
            <a:r>
              <a:rPr lang="it-IT" sz="3200" dirty="0">
                <a:latin typeface="Arial" charset="0"/>
                <a:ea typeface="+mn-ea"/>
              </a:rPr>
              <a:t> </a:t>
            </a:r>
            <a:r>
              <a:rPr lang="it-IT" sz="3200" dirty="0" err="1">
                <a:latin typeface="Arial" charset="0"/>
                <a:ea typeface="+mn-ea"/>
              </a:rPr>
              <a:t>reduction</a:t>
            </a:r>
            <a:r>
              <a:rPr lang="it-IT" sz="3200" dirty="0">
                <a:latin typeface="Arial" charset="0"/>
                <a:ea typeface="+mn-ea"/>
              </a:rPr>
              <a:t>)</a:t>
            </a:r>
          </a:p>
        </p:txBody>
      </p:sp>
    </p:spTree>
    <p:custDataLst>
      <p:tags r:id="rId2"/>
    </p:custData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8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3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6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5"/>
          <p:cNvSpPr txBox="1">
            <a:spLocks noChangeArrowheads="1"/>
          </p:cNvSpPr>
          <p:nvPr/>
        </p:nvSpPr>
        <p:spPr bwMode="auto">
          <a:xfrm>
            <a:off x="500063" y="1795463"/>
            <a:ext cx="8001000" cy="3765550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825"/>
              </a:spcBef>
              <a:defRPr/>
            </a:pPr>
            <a:r>
              <a:rPr lang="it-IT" altLang="it-IT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Lossy</a:t>
            </a:r>
            <a:r>
              <a:rPr lang="it-IT" alt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compression</a:t>
            </a:r>
            <a:r>
              <a:rPr lang="it-IT" alt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(</a:t>
            </a:r>
            <a:r>
              <a:rPr lang="it-IT" altLang="it-IT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Karhunen-Loeve</a:t>
            </a:r>
            <a:r>
              <a:rPr lang="it-IT" alt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decomposition</a:t>
            </a:r>
            <a:r>
              <a:rPr lang="it-IT" alt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spcBef>
                <a:spcPts val="825"/>
              </a:spcBef>
              <a:defRPr/>
            </a:pPr>
            <a:r>
              <a:rPr lang="it-IT" alt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color RGB image of </a:t>
            </a:r>
            <a:r>
              <a:rPr lang="it-IT" altLang="it-IT" i="1" dirty="0" err="1" smtClean="0">
                <a:cs typeface="Arial" panose="020B0604020202020204" pitchFamily="34" charset="0"/>
              </a:rPr>
              <a:t>m</a:t>
            </a:r>
            <a:r>
              <a:rPr lang="it-IT" altLang="it-I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it-IT" altLang="it-IT" i="1" dirty="0" err="1" smtClean="0">
                <a:cs typeface="Arial" panose="020B0604020202020204" pitchFamily="34" charset="0"/>
              </a:rPr>
              <a:t>n</a:t>
            </a:r>
            <a:r>
              <a:rPr lang="it-IT" alt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pixels</a:t>
            </a:r>
            <a:r>
              <a:rPr lang="it-IT" alt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it-IT" alt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represented</a:t>
            </a:r>
            <a:r>
              <a:rPr lang="it-IT" alt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it-IT" altLang="it-IT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means</a:t>
            </a:r>
            <a:r>
              <a:rPr lang="it-IT" alt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of 3 </a:t>
            </a:r>
            <a:r>
              <a:rPr lang="it-IT" altLang="it-IT" i="1" dirty="0" err="1" smtClean="0">
                <a:cs typeface="Arial" panose="020B0604020202020204" pitchFamily="34" charset="0"/>
              </a:rPr>
              <a:t>m</a:t>
            </a:r>
            <a:r>
              <a:rPr lang="it-IT" altLang="it-I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it-IT" altLang="it-IT" i="1" dirty="0" err="1" smtClean="0">
                <a:cs typeface="Arial" panose="020B0604020202020204" pitchFamily="34" charset="0"/>
              </a:rPr>
              <a:t>n</a:t>
            </a:r>
            <a:r>
              <a:rPr lang="it-IT" altLang="it-IT" sz="2000" i="1" dirty="0" smtClean="0">
                <a:cs typeface="Arial" panose="020B0604020202020204" pitchFamily="34" charset="0"/>
              </a:rPr>
              <a:t> </a:t>
            </a:r>
            <a:r>
              <a:rPr lang="it-IT" altLang="it-IT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matrices</a:t>
            </a:r>
            <a:r>
              <a:rPr lang="it-IT" alt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it-IT" altLang="it-IT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red</a:t>
            </a:r>
            <a:r>
              <a:rPr lang="it-IT" alt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green and  blue </a:t>
            </a:r>
            <a:r>
              <a:rPr lang="it-IT" altLang="it-IT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intensity</a:t>
            </a:r>
            <a:r>
              <a:rPr lang="it-IT" alt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with entries from 0 to 255)</a:t>
            </a:r>
          </a:p>
          <a:p>
            <a:pPr>
              <a:spcBef>
                <a:spcPts val="825"/>
              </a:spcBef>
              <a:defRPr/>
            </a:pPr>
            <a:r>
              <a:rPr lang="it-IT" alt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Using SVD, the “best" </a:t>
            </a:r>
            <a:r>
              <a:rPr lang="it-IT" altLang="it-IT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approximation</a:t>
            </a:r>
            <a:r>
              <a:rPr lang="it-IT" alt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it-IT" altLang="it-IT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rank</a:t>
            </a:r>
            <a:r>
              <a:rPr lang="it-IT" alt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2000" i="1" dirty="0" smtClean="0">
                <a:cs typeface="Arial" panose="020B0604020202020204" pitchFamily="34" charset="0"/>
              </a:rPr>
              <a:t>k</a:t>
            </a:r>
            <a:r>
              <a:rPr lang="it-IT" alt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it-IT" alt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determined</a:t>
            </a:r>
            <a:r>
              <a:rPr lang="it-IT" alt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it-IT" altLang="it-IT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each</a:t>
            </a:r>
            <a:r>
              <a:rPr lang="it-IT" alt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of the </a:t>
            </a:r>
            <a:r>
              <a:rPr lang="it-IT" altLang="it-IT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three</a:t>
            </a:r>
            <a:r>
              <a:rPr lang="it-IT" alt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matrices</a:t>
            </a:r>
            <a:r>
              <a:rPr lang="it-IT" alt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825"/>
              </a:spcBef>
              <a:defRPr/>
            </a:pPr>
            <a:r>
              <a:rPr lang="it-IT" altLang="it-IT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it-IT" alt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representation</a:t>
            </a:r>
            <a:r>
              <a:rPr lang="it-IT" alt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requires</a:t>
            </a:r>
            <a:r>
              <a:rPr lang="it-IT" alt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for </a:t>
            </a:r>
            <a:r>
              <a:rPr lang="it-IT" altLang="it-IT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each</a:t>
            </a:r>
            <a:r>
              <a:rPr lang="it-IT" alt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matrix</a:t>
            </a:r>
            <a:r>
              <a:rPr lang="it-IT" alt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the </a:t>
            </a:r>
            <a:r>
              <a:rPr lang="it-IT" altLang="it-IT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storage</a:t>
            </a:r>
            <a:r>
              <a:rPr lang="it-IT" alt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of a </a:t>
            </a:r>
            <a:r>
              <a:rPr lang="it-IT" altLang="it-IT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it-IT" alt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it-IT" altLang="it-IT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elements</a:t>
            </a:r>
            <a:r>
              <a:rPr lang="it-IT" alt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given</a:t>
            </a:r>
            <a:r>
              <a:rPr lang="it-IT" alt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by  </a:t>
            </a:r>
            <a:r>
              <a:rPr lang="it-IT" altLang="it-IT" i="1" dirty="0" smtClean="0">
                <a:cs typeface="Arial" panose="020B0604020202020204" pitchFamily="34" charset="0"/>
              </a:rPr>
              <a:t>k</a:t>
            </a:r>
            <a:r>
              <a:rPr lang="it-IT" altLang="it-IT" dirty="0" smtClean="0">
                <a:cs typeface="Arial" panose="020B0604020202020204" pitchFamily="34" charset="0"/>
              </a:rPr>
              <a:t>(</a:t>
            </a:r>
            <a:r>
              <a:rPr lang="it-IT" altLang="it-IT" i="1" dirty="0" smtClean="0">
                <a:cs typeface="Arial" panose="020B0604020202020204" pitchFamily="34" charset="0"/>
              </a:rPr>
              <a:t>m</a:t>
            </a:r>
            <a:r>
              <a:rPr lang="it-IT" altLang="it-IT" dirty="0" smtClean="0">
                <a:cs typeface="Arial" panose="020B0604020202020204" pitchFamily="34" charset="0"/>
              </a:rPr>
              <a:t> + </a:t>
            </a:r>
            <a:r>
              <a:rPr lang="it-IT" altLang="it-IT" i="1" dirty="0" smtClean="0">
                <a:cs typeface="Arial" panose="020B0604020202020204" pitchFamily="34" charset="0"/>
              </a:rPr>
              <a:t>n</a:t>
            </a:r>
            <a:r>
              <a:rPr lang="it-IT" altLang="it-IT" dirty="0" smtClean="0">
                <a:cs typeface="Arial" panose="020B0604020202020204" pitchFamily="34" charset="0"/>
              </a:rPr>
              <a:t> + 1), </a:t>
            </a:r>
            <a:r>
              <a:rPr lang="it-IT" altLang="it-IT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instead</a:t>
            </a:r>
            <a:r>
              <a:rPr lang="it-IT" alt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it-IT" altLang="it-IT" i="1" dirty="0" err="1" smtClean="0">
                <a:cs typeface="Arial" panose="020B0604020202020204" pitchFamily="34" charset="0"/>
              </a:rPr>
              <a:t>m</a:t>
            </a:r>
            <a:r>
              <a:rPr lang="it-IT" altLang="it-I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it-IT" altLang="it-IT" i="1" dirty="0" err="1" smtClean="0">
                <a:cs typeface="Arial" panose="020B0604020202020204" pitchFamily="34" charset="0"/>
              </a:rPr>
              <a:t>n</a:t>
            </a:r>
            <a:r>
              <a:rPr lang="it-IT" alt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spcBef>
                <a:spcPts val="825"/>
              </a:spcBef>
              <a:defRPr/>
            </a:pPr>
            <a:r>
              <a:rPr lang="it-IT" altLang="it-IT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it-IT" alt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2000" i="1" dirty="0" smtClean="0">
                <a:cs typeface="Arial" panose="020B0604020202020204" pitchFamily="34" charset="0"/>
              </a:rPr>
              <a:t>k</a:t>
            </a:r>
            <a:r>
              <a:rPr lang="it-IT" alt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increase</a:t>
            </a:r>
            <a:r>
              <a:rPr lang="it-IT" alt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the image </a:t>
            </a:r>
            <a:r>
              <a:rPr lang="it-IT" altLang="it-IT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r>
              <a:rPr lang="it-IT" alt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improves</a:t>
            </a:r>
            <a:r>
              <a:rPr lang="it-IT" alt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altLang="it-IT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it-IT" alt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it-IT" altLang="it-IT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memory</a:t>
            </a:r>
            <a:r>
              <a:rPr lang="it-IT" alt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space</a:t>
            </a:r>
            <a:r>
              <a:rPr lang="it-IT" alt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increases</a:t>
            </a:r>
            <a:endParaRPr lang="it-IT" altLang="it-IT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it-IT" altLang="it-IT" dirty="0" smtClean="0">
              <a:cs typeface="Arial" panose="020B0604020202020204" pitchFamily="34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79388" y="214313"/>
            <a:ext cx="8713787" cy="10779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it-IT" sz="3200" dirty="0">
                <a:latin typeface="Arial" charset="0"/>
                <a:ea typeface="+mn-ea"/>
              </a:rPr>
              <a:t>SVD </a:t>
            </a:r>
            <a:r>
              <a:rPr lang="it-IT" sz="3200" dirty="0" err="1">
                <a:latin typeface="Arial" charset="0"/>
                <a:ea typeface="+mn-ea"/>
              </a:rPr>
              <a:t>Factorization</a:t>
            </a:r>
            <a:r>
              <a:rPr lang="it-IT" sz="3200" dirty="0">
                <a:latin typeface="Arial" charset="0"/>
                <a:ea typeface="+mn-ea"/>
              </a:rPr>
              <a:t> and image </a:t>
            </a:r>
            <a:r>
              <a:rPr lang="it-IT" sz="3200" dirty="0" err="1">
                <a:latin typeface="Arial" charset="0"/>
                <a:ea typeface="+mn-ea"/>
              </a:rPr>
              <a:t>compression</a:t>
            </a:r>
            <a:r>
              <a:rPr lang="it-IT" sz="3200" dirty="0">
                <a:latin typeface="Arial" charset="0"/>
                <a:ea typeface="+mn-ea"/>
              </a:rPr>
              <a:t> </a:t>
            </a:r>
          </a:p>
          <a:p>
            <a:pPr>
              <a:defRPr/>
            </a:pPr>
            <a:r>
              <a:rPr lang="it-IT" sz="3200" dirty="0">
                <a:latin typeface="Arial" charset="0"/>
                <a:ea typeface="+mn-ea"/>
              </a:rPr>
              <a:t>(</a:t>
            </a:r>
            <a:r>
              <a:rPr lang="it-IT" sz="3200" dirty="0" err="1">
                <a:latin typeface="Arial" charset="0"/>
                <a:ea typeface="+mn-ea"/>
              </a:rPr>
              <a:t>dimension</a:t>
            </a:r>
            <a:r>
              <a:rPr lang="it-IT" sz="3200" dirty="0">
                <a:latin typeface="Arial" charset="0"/>
                <a:ea typeface="+mn-ea"/>
              </a:rPr>
              <a:t> </a:t>
            </a:r>
            <a:r>
              <a:rPr lang="it-IT" sz="3200" dirty="0" err="1">
                <a:latin typeface="Arial" charset="0"/>
                <a:ea typeface="+mn-ea"/>
              </a:rPr>
              <a:t>reduction</a:t>
            </a:r>
            <a:r>
              <a:rPr lang="it-IT" sz="3200" dirty="0">
                <a:latin typeface="Arial" charset="0"/>
                <a:ea typeface="+mn-ea"/>
              </a:rPr>
              <a:t>)</a:t>
            </a:r>
          </a:p>
        </p:txBody>
      </p:sp>
    </p:spTree>
    <p:custDataLst>
      <p:tags r:id="rId1"/>
    </p:custData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4"/>
          <p:cNvSpPr txBox="1">
            <a:spLocks noChangeArrowheads="1"/>
          </p:cNvSpPr>
          <p:nvPr/>
        </p:nvSpPr>
        <p:spPr bwMode="auto">
          <a:xfrm>
            <a:off x="142875" y="1487488"/>
            <a:ext cx="4171950" cy="584200"/>
          </a:xfrm>
          <a:prstGeom prst="rect">
            <a:avLst/>
          </a:prstGeom>
          <a:solidFill>
            <a:srgbClr val="FFFF99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>
                <a:latin typeface="Arial" panose="020B0604020202020204" pitchFamily="34" charset="0"/>
              </a:rPr>
              <a:t>(script: </a:t>
            </a:r>
            <a:r>
              <a:rPr lang="it-IT" altLang="it-IT" b="1">
                <a:latin typeface="Courier New" panose="02070309020205020404" pitchFamily="49" charset="0"/>
              </a:rPr>
              <a:t>SVDimage.m</a:t>
            </a:r>
            <a:r>
              <a:rPr lang="it-IT" altLang="it-IT"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56323" name="CasellaDiTesto 2"/>
          <p:cNvSpPr txBox="1">
            <a:spLocks noChangeArrowheads="1"/>
          </p:cNvSpPr>
          <p:nvPr/>
        </p:nvSpPr>
        <p:spPr bwMode="auto">
          <a:xfrm>
            <a:off x="179388" y="2219325"/>
            <a:ext cx="8858250" cy="4094163"/>
          </a:xfrm>
          <a:prstGeom prst="rect">
            <a:avLst/>
          </a:prstGeom>
          <a:solidFill>
            <a:srgbClr val="CCFF99"/>
          </a:solidFill>
          <a:ln w="57150">
            <a:solidFill>
              <a:srgbClr val="00B0F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600" b="1">
                <a:solidFill>
                  <a:srgbClr val="000000"/>
                </a:solidFill>
                <a:latin typeface="Courier New" panose="02070309020205020404" pitchFamily="49" charset="0"/>
              </a:rPr>
              <a:t> A = imread(</a:t>
            </a:r>
            <a:r>
              <a:rPr lang="it-IT" altLang="it-IT" sz="2600" b="1">
                <a:solidFill>
                  <a:srgbClr val="A020F0"/>
                </a:solidFill>
                <a:latin typeface="Courier New" panose="02070309020205020404" pitchFamily="49" charset="0"/>
              </a:rPr>
              <a:t>'einstein.gif'</a:t>
            </a:r>
            <a:r>
              <a:rPr lang="it-IT" altLang="it-IT" sz="2600" b="1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600" b="1">
                <a:solidFill>
                  <a:srgbClr val="000000"/>
                </a:solidFill>
                <a:latin typeface="Courier New" panose="02070309020205020404" pitchFamily="49" charset="0"/>
              </a:rPr>
              <a:t> A = double(A); A =63*A/max(max(A));A=64-A;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600" b="1">
                <a:solidFill>
                  <a:srgbClr val="000000"/>
                </a:solidFill>
                <a:latin typeface="Courier New" panose="02070309020205020404" pitchFamily="49" charset="0"/>
              </a:rPr>
              <a:t>[U,S,V] = svd(A);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600" b="1">
                <a:solidFill>
                  <a:srgbClr val="000000"/>
                </a:solidFill>
                <a:latin typeface="Courier New" panose="02070309020205020404" pitchFamily="49" charset="0"/>
              </a:rPr>
              <a:t> N = min(size(S));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600" b="1">
                <a:latin typeface="Courier New" panose="02070309020205020404" pitchFamily="49" charset="0"/>
                <a:cs typeface="Courier New" panose="02070309020205020404" pitchFamily="49" charset="0"/>
              </a:rPr>
              <a:t> sing_val = diag(S);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600" b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for</a:t>
            </a:r>
            <a:r>
              <a:rPr lang="it-IT" altLang="it-IT" sz="2600" b="1">
                <a:latin typeface="Courier New" panose="02070309020205020404" pitchFamily="49" charset="0"/>
                <a:cs typeface="Courier New" panose="02070309020205020404" pitchFamily="49" charset="0"/>
              </a:rPr>
              <a:t> k=1:N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600" b="1">
                <a:latin typeface="Courier New" panose="02070309020205020404" pitchFamily="49" charset="0"/>
                <a:cs typeface="Courier New" panose="02070309020205020404" pitchFamily="49" charset="0"/>
              </a:rPr>
              <a:t>  A_appr=A_appr+sing_val(k)*U(:,k)*V(:,k)';</a:t>
            </a:r>
            <a:endParaRPr lang="it-IT" altLang="it-IT" sz="2600" b="1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600" b="1">
                <a:latin typeface="Courier New" panose="02070309020205020404" pitchFamily="49" charset="0"/>
                <a:cs typeface="Courier New" panose="02070309020205020404" pitchFamily="49" charset="0"/>
              </a:rPr>
              <a:t>  image(A_appr)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600" b="1">
                <a:latin typeface="Courier New" panose="02070309020205020404" pitchFamily="49" charset="0"/>
                <a:cs typeface="Courier New" panose="02070309020205020404" pitchFamily="49" charset="0"/>
              </a:rPr>
              <a:t>  A_err = A-A_appr;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600" b="1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it-IT" altLang="it-IT" sz="2600" b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</a:t>
            </a:r>
            <a:endParaRPr lang="it-IT" altLang="it-IT" sz="2600" b="1">
              <a:solidFill>
                <a:srgbClr val="C00000"/>
              </a:solidFill>
              <a:cs typeface="Courier New" panose="02070309020205020404" pitchFamily="49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79388" y="214313"/>
            <a:ext cx="8713787" cy="10779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it-IT" sz="3200" dirty="0">
                <a:latin typeface="Arial" charset="0"/>
                <a:ea typeface="+mn-ea"/>
              </a:rPr>
              <a:t>SVD </a:t>
            </a:r>
            <a:r>
              <a:rPr lang="it-IT" sz="3200" dirty="0" err="1">
                <a:latin typeface="Arial" charset="0"/>
                <a:ea typeface="+mn-ea"/>
              </a:rPr>
              <a:t>Factorization</a:t>
            </a:r>
            <a:r>
              <a:rPr lang="it-IT" sz="3200" dirty="0">
                <a:latin typeface="Arial" charset="0"/>
                <a:ea typeface="+mn-ea"/>
              </a:rPr>
              <a:t> and image </a:t>
            </a:r>
            <a:r>
              <a:rPr lang="it-IT" sz="3200" dirty="0" err="1">
                <a:latin typeface="Arial" charset="0"/>
                <a:ea typeface="+mn-ea"/>
              </a:rPr>
              <a:t>compression</a:t>
            </a:r>
            <a:r>
              <a:rPr lang="it-IT" sz="3200" dirty="0">
                <a:latin typeface="Arial" charset="0"/>
                <a:ea typeface="+mn-ea"/>
              </a:rPr>
              <a:t> </a:t>
            </a:r>
          </a:p>
          <a:p>
            <a:pPr>
              <a:defRPr/>
            </a:pPr>
            <a:r>
              <a:rPr lang="it-IT" sz="3200" dirty="0">
                <a:latin typeface="Arial" charset="0"/>
                <a:ea typeface="+mn-ea"/>
              </a:rPr>
              <a:t>(</a:t>
            </a:r>
            <a:r>
              <a:rPr lang="it-IT" sz="3200" dirty="0" err="1">
                <a:latin typeface="Arial" charset="0"/>
                <a:ea typeface="+mn-ea"/>
              </a:rPr>
              <a:t>dimension</a:t>
            </a:r>
            <a:r>
              <a:rPr lang="it-IT" sz="3200" dirty="0">
                <a:latin typeface="Arial" charset="0"/>
                <a:ea typeface="+mn-ea"/>
              </a:rPr>
              <a:t> </a:t>
            </a:r>
            <a:r>
              <a:rPr lang="it-IT" sz="3200" dirty="0" err="1">
                <a:latin typeface="Arial" charset="0"/>
                <a:ea typeface="+mn-ea"/>
              </a:rPr>
              <a:t>reduction</a:t>
            </a:r>
            <a:r>
              <a:rPr lang="it-IT" sz="3200" dirty="0">
                <a:latin typeface="Arial" charset="0"/>
                <a:ea typeface="+mn-ea"/>
              </a:rPr>
              <a:t>)</a:t>
            </a:r>
          </a:p>
        </p:txBody>
      </p:sp>
      <p:grpSp>
        <p:nvGrpSpPr>
          <p:cNvPr id="10" name="Gruppo 9"/>
          <p:cNvGrpSpPr>
            <a:grpSpLocks/>
          </p:cNvGrpSpPr>
          <p:nvPr/>
        </p:nvGrpSpPr>
        <p:grpSpPr bwMode="auto">
          <a:xfrm>
            <a:off x="3419475" y="1349375"/>
            <a:ext cx="5400675" cy="3375025"/>
            <a:chOff x="3419872" y="1349813"/>
            <a:chExt cx="5400600" cy="3375331"/>
          </a:xfrm>
        </p:grpSpPr>
        <p:graphicFrame>
          <p:nvGraphicFramePr>
            <p:cNvPr id="56326" name="Object 8"/>
            <p:cNvGraphicFramePr>
              <a:graphicFrameLocks noChangeAspect="1"/>
            </p:cNvGraphicFramePr>
            <p:nvPr/>
          </p:nvGraphicFramePr>
          <p:xfrm>
            <a:off x="6732240" y="1349813"/>
            <a:ext cx="2088232" cy="7090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342" name="Equazione" r:id="rId5" imgW="710891" imgH="241195" progId="Equation.3">
                    <p:embed/>
                  </p:oleObj>
                </mc:Choice>
                <mc:Fallback>
                  <p:oleObj name="Equazione" r:id="rId5" imgW="710891" imgH="241195" progId="Equation.3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32240" y="1349813"/>
                          <a:ext cx="2088232" cy="709045"/>
                        </a:xfrm>
                        <a:prstGeom prst="rect">
                          <a:avLst/>
                        </a:prstGeom>
                        <a:solidFill>
                          <a:srgbClr val="FFFF99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56327" name="Connettore 2 2"/>
            <p:cNvCxnSpPr>
              <a:cxnSpLocks noChangeShapeType="1"/>
            </p:cNvCxnSpPr>
            <p:nvPr/>
          </p:nvCxnSpPr>
          <p:spPr bwMode="auto">
            <a:xfrm flipH="1">
              <a:off x="6156176" y="2116446"/>
              <a:ext cx="1512168" cy="2092952"/>
            </a:xfrm>
            <a:prstGeom prst="straightConnector1">
              <a:avLst/>
            </a:prstGeom>
            <a:noFill/>
            <a:ln w="57150" algn="ctr">
              <a:solidFill>
                <a:srgbClr val="FFFF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6328" name="Parentesi graffa chiusa 6"/>
            <p:cNvSpPr>
              <a:spLocks/>
            </p:cNvSpPr>
            <p:nvPr/>
          </p:nvSpPr>
          <p:spPr bwMode="auto">
            <a:xfrm rot="-5400000">
              <a:off x="5912589" y="1872387"/>
              <a:ext cx="360040" cy="5345474"/>
            </a:xfrm>
            <a:prstGeom prst="rightBrace">
              <a:avLst>
                <a:gd name="adj1" fmla="val 8317"/>
                <a:gd name="adj2" fmla="val 50000"/>
              </a:avLst>
            </a:prstGeom>
            <a:noFill/>
            <a:ln w="57150" algn="ctr">
              <a:solidFill>
                <a:srgbClr val="FFFF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</p:grpSp>
    </p:spTree>
    <p:custDataLst>
      <p:tags r:id="rId2"/>
    </p:custData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8"/>
          <p:cNvGraphicFramePr>
            <a:graphicFrameLocks noChangeAspect="1"/>
          </p:cNvGraphicFramePr>
          <p:nvPr/>
        </p:nvGraphicFramePr>
        <p:xfrm>
          <a:off x="-12700" y="811213"/>
          <a:ext cx="9048750" cy="132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7" name="Equazione" r:id="rId5" imgW="3657600" imgH="533400" progId="Equation.3">
                  <p:embed/>
                </p:oleObj>
              </mc:Choice>
              <mc:Fallback>
                <p:oleObj name="Equazione" r:id="rId5" imgW="3657600" imgH="5334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2700" y="811213"/>
                        <a:ext cx="9048750" cy="132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0"/>
          <p:cNvGraphicFramePr>
            <a:graphicFrameLocks noChangeAspect="1"/>
          </p:cNvGraphicFramePr>
          <p:nvPr/>
        </p:nvGraphicFramePr>
        <p:xfrm>
          <a:off x="5715000" y="2071688"/>
          <a:ext cx="3048000" cy="132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8" name="Equazione" r:id="rId7" imgW="1231366" imgH="533169" progId="Equation.3">
                  <p:embed/>
                </p:oleObj>
              </mc:Choice>
              <mc:Fallback>
                <p:oleObj name="Equazione" r:id="rId7" imgW="1231366" imgH="533169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2071688"/>
                        <a:ext cx="3048000" cy="132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4"/>
          <p:cNvGraphicFramePr>
            <a:graphicFrameLocks noChangeAspect="1"/>
          </p:cNvGraphicFramePr>
          <p:nvPr/>
        </p:nvGraphicFramePr>
        <p:xfrm>
          <a:off x="3689350" y="3925888"/>
          <a:ext cx="3489325" cy="78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9" name="Equation" r:id="rId9" imgW="1409088" imgH="317362" progId="">
                  <p:embed/>
                </p:oleObj>
              </mc:Choice>
              <mc:Fallback>
                <p:oleObj name="Equation" r:id="rId9" imgW="1409088" imgH="317362" progId="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9350" y="3925888"/>
                        <a:ext cx="3489325" cy="785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uppo 15"/>
          <p:cNvGrpSpPr>
            <a:grpSpLocks/>
          </p:cNvGrpSpPr>
          <p:nvPr/>
        </p:nvGrpSpPr>
        <p:grpSpPr bwMode="auto">
          <a:xfrm>
            <a:off x="500063" y="2214563"/>
            <a:ext cx="2570162" cy="1214437"/>
            <a:chOff x="142844" y="2214554"/>
            <a:chExt cx="2927373" cy="1295400"/>
          </a:xfrm>
        </p:grpSpPr>
        <p:sp>
          <p:nvSpPr>
            <p:cNvPr id="23" name="Rettangolo 22"/>
            <p:cNvSpPr/>
            <p:nvPr/>
          </p:nvSpPr>
          <p:spPr bwMode="auto">
            <a:xfrm>
              <a:off x="142844" y="2214554"/>
              <a:ext cx="2927373" cy="1295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9525" cap="flat" cmpd="sng" algn="ctr">
              <a:solidFill>
                <a:schemeClr val="tx2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>
                <a:defRPr/>
              </a:pPr>
              <a:endParaRPr lang="it-IT">
                <a:ea typeface="+mn-ea"/>
              </a:endParaRPr>
            </a:p>
          </p:txBody>
        </p:sp>
        <p:graphicFrame>
          <p:nvGraphicFramePr>
            <p:cNvPr id="7189" name="Object 8"/>
            <p:cNvGraphicFramePr>
              <a:graphicFrameLocks noChangeAspect="1"/>
            </p:cNvGraphicFramePr>
            <p:nvPr/>
          </p:nvGraphicFramePr>
          <p:xfrm>
            <a:off x="785786" y="2553469"/>
            <a:ext cx="1785950" cy="6645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10" name="Equazione" r:id="rId11" imgW="545626" imgH="203024" progId="Equation.3">
                    <p:embed/>
                  </p:oleObj>
                </mc:Choice>
                <mc:Fallback>
                  <p:oleObj name="Equazione" r:id="rId11" imgW="545626" imgH="203024" progId="Equation.3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5786" y="2553469"/>
                          <a:ext cx="1785950" cy="6645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9" name="Object 9"/>
          <p:cNvGraphicFramePr>
            <a:graphicFrameLocks noChangeAspect="1"/>
          </p:cNvGraphicFramePr>
          <p:nvPr/>
        </p:nvGraphicFramePr>
        <p:xfrm>
          <a:off x="469900" y="3614738"/>
          <a:ext cx="3581400" cy="132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1" name="Equazione" r:id="rId13" imgW="1447172" imgH="533169" progId="Equation.3">
                  <p:embed/>
                </p:oleObj>
              </mc:Choice>
              <mc:Fallback>
                <p:oleObj name="Equazione" r:id="rId13" imgW="1447172" imgH="533169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900" y="3614738"/>
                        <a:ext cx="3581400" cy="132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uppo 20"/>
          <p:cNvGrpSpPr>
            <a:grpSpLocks/>
          </p:cNvGrpSpPr>
          <p:nvPr/>
        </p:nvGrpSpPr>
        <p:grpSpPr bwMode="auto">
          <a:xfrm>
            <a:off x="2571750" y="5500688"/>
            <a:ext cx="2643188" cy="1214437"/>
            <a:chOff x="3071813" y="5500691"/>
            <a:chExt cx="2643195" cy="1214457"/>
          </a:xfrm>
        </p:grpSpPr>
        <p:sp>
          <p:nvSpPr>
            <p:cNvPr id="7186" name="Rettangolo 20"/>
            <p:cNvSpPr>
              <a:spLocks noChangeArrowheads="1"/>
            </p:cNvSpPr>
            <p:nvPr/>
          </p:nvSpPr>
          <p:spPr bwMode="auto">
            <a:xfrm>
              <a:off x="3071813" y="5500691"/>
              <a:ext cx="2643195" cy="1214457"/>
            </a:xfrm>
            <a:prstGeom prst="rect">
              <a:avLst/>
            </a:prstGeom>
            <a:solidFill>
              <a:srgbClr val="FFFF00"/>
            </a:solidFill>
            <a:ln w="57150">
              <a:solidFill>
                <a:srgbClr val="FFC000"/>
              </a:solidFill>
              <a:round/>
              <a:headEnd/>
              <a:tailEnd/>
            </a:ln>
          </p:spPr>
          <p:txBody>
            <a:bodyPr wrap="none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graphicFrame>
          <p:nvGraphicFramePr>
            <p:cNvPr id="7187" name="Object 11"/>
            <p:cNvGraphicFramePr>
              <a:graphicFrameLocks noChangeAspect="1"/>
            </p:cNvGraphicFramePr>
            <p:nvPr/>
          </p:nvGraphicFramePr>
          <p:xfrm>
            <a:off x="3143250" y="5715007"/>
            <a:ext cx="2443169" cy="8572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12" name="Equazione" r:id="rId15" imgW="825500" imgH="241300" progId="Equation.3">
                    <p:embed/>
                  </p:oleObj>
                </mc:Choice>
                <mc:Fallback>
                  <p:oleObj name="Equazione" r:id="rId15" imgW="825500" imgH="241300" progId="Equation.3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43250" y="5715007"/>
                          <a:ext cx="2443169" cy="8572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6" name="Object 8"/>
          <p:cNvGraphicFramePr>
            <a:graphicFrameLocks noChangeAspect="1"/>
          </p:cNvGraphicFramePr>
          <p:nvPr/>
        </p:nvGraphicFramePr>
        <p:xfrm>
          <a:off x="3636963" y="2149475"/>
          <a:ext cx="1712912" cy="140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3" name="Equazione" r:id="rId17" imgW="596900" imgH="457200" progId="Equation.3">
                  <p:embed/>
                </p:oleObj>
              </mc:Choice>
              <mc:Fallback>
                <p:oleObj name="Equazione" r:id="rId17" imgW="596900" imgH="4572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6963" y="2149475"/>
                        <a:ext cx="1712912" cy="1400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CasellaDiTesto 17"/>
          <p:cNvSpPr txBox="1"/>
          <p:nvPr/>
        </p:nvSpPr>
        <p:spPr>
          <a:xfrm>
            <a:off x="500063" y="142875"/>
            <a:ext cx="8007350" cy="6461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3600" dirty="0">
                <a:latin typeface="Arial" pitchFamily="34" charset="0"/>
                <a:cs typeface="Arial" pitchFamily="34" charset="0"/>
              </a:rPr>
              <a:t>SVD </a:t>
            </a:r>
            <a:r>
              <a:rPr lang="it-IT" sz="3600" dirty="0" err="1">
                <a:latin typeface="Arial" pitchFamily="34" charset="0"/>
                <a:ea typeface="+mn-ea"/>
                <a:cs typeface="Arial" pitchFamily="34" charset="0"/>
              </a:rPr>
              <a:t>Factorization</a:t>
            </a:r>
            <a:r>
              <a:rPr lang="it-IT" sz="3600" dirty="0">
                <a:latin typeface="Arial" pitchFamily="34" charset="0"/>
                <a:ea typeface="+mn-ea"/>
                <a:cs typeface="Arial" pitchFamily="34" charset="0"/>
              </a:rPr>
              <a:t> and </a:t>
            </a:r>
            <a:r>
              <a:rPr lang="it-IT" sz="3600" dirty="0" err="1">
                <a:latin typeface="Arial" pitchFamily="34" charset="0"/>
                <a:ea typeface="+mn-ea"/>
                <a:cs typeface="Arial" pitchFamily="34" charset="0"/>
              </a:rPr>
              <a:t>Least</a:t>
            </a:r>
            <a:r>
              <a:rPr lang="it-IT" sz="3600" dirty="0"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it-IT" sz="3600" dirty="0" err="1">
                <a:latin typeface="Arial" pitchFamily="34" charset="0"/>
                <a:ea typeface="+mn-ea"/>
                <a:cs typeface="Arial" pitchFamily="34" charset="0"/>
              </a:rPr>
              <a:t>Squares</a:t>
            </a:r>
            <a:endParaRPr lang="it-IT" sz="3600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19" name="Gruppo 20"/>
          <p:cNvGrpSpPr>
            <a:grpSpLocks/>
          </p:cNvGrpSpPr>
          <p:nvPr/>
        </p:nvGrpSpPr>
        <p:grpSpPr bwMode="auto">
          <a:xfrm>
            <a:off x="5834063" y="5500688"/>
            <a:ext cx="2643187" cy="1214437"/>
            <a:chOff x="3071813" y="5500691"/>
            <a:chExt cx="2643195" cy="1214457"/>
          </a:xfrm>
        </p:grpSpPr>
        <p:sp>
          <p:nvSpPr>
            <p:cNvPr id="7184" name="Rettangolo 20"/>
            <p:cNvSpPr>
              <a:spLocks noChangeArrowheads="1"/>
            </p:cNvSpPr>
            <p:nvPr/>
          </p:nvSpPr>
          <p:spPr bwMode="auto">
            <a:xfrm>
              <a:off x="3071813" y="5500691"/>
              <a:ext cx="2643195" cy="1214457"/>
            </a:xfrm>
            <a:prstGeom prst="rect">
              <a:avLst/>
            </a:prstGeom>
            <a:solidFill>
              <a:srgbClr val="FFFF00"/>
            </a:solidFill>
            <a:ln w="57150">
              <a:solidFill>
                <a:srgbClr val="FFC000"/>
              </a:solidFill>
              <a:round/>
              <a:headEnd/>
              <a:tailEnd/>
            </a:ln>
          </p:spPr>
          <p:txBody>
            <a:bodyPr wrap="none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graphicFrame>
          <p:nvGraphicFramePr>
            <p:cNvPr id="7185" name="Object 11"/>
            <p:cNvGraphicFramePr>
              <a:graphicFrameLocks noChangeAspect="1"/>
            </p:cNvGraphicFramePr>
            <p:nvPr/>
          </p:nvGraphicFramePr>
          <p:xfrm>
            <a:off x="3217396" y="5715008"/>
            <a:ext cx="2293944" cy="8572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14" name="Equazione" r:id="rId19" imgW="774364" imgH="241195" progId="Equation.3">
                    <p:embed/>
                  </p:oleObj>
                </mc:Choice>
                <mc:Fallback>
                  <p:oleObj name="Equazione" r:id="rId19" imgW="774364" imgH="241195" progId="Equation.3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17396" y="5715008"/>
                          <a:ext cx="2293944" cy="8572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4" name="Gruppo 13"/>
          <p:cNvGrpSpPr>
            <a:grpSpLocks/>
          </p:cNvGrpSpPr>
          <p:nvPr/>
        </p:nvGrpSpPr>
        <p:grpSpPr bwMode="auto">
          <a:xfrm>
            <a:off x="274638" y="3994150"/>
            <a:ext cx="5705475" cy="2424113"/>
            <a:chOff x="275313" y="3993902"/>
            <a:chExt cx="5704800" cy="2424857"/>
          </a:xfrm>
        </p:grpSpPr>
        <p:graphicFrame>
          <p:nvGraphicFramePr>
            <p:cNvPr id="7180" name="Object 11"/>
            <p:cNvGraphicFramePr>
              <a:graphicFrameLocks noChangeAspect="1"/>
            </p:cNvGraphicFramePr>
            <p:nvPr/>
          </p:nvGraphicFramePr>
          <p:xfrm>
            <a:off x="275313" y="5548904"/>
            <a:ext cx="1676846" cy="8698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15" name="Equazione" r:id="rId21" imgW="558558" imgH="241195" progId="Equation.3">
                    <p:embed/>
                  </p:oleObj>
                </mc:Choice>
                <mc:Fallback>
                  <p:oleObj name="Equazione" r:id="rId21" imgW="558558" imgH="241195" progId="Equation.3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5313" y="5548904"/>
                          <a:ext cx="1676846" cy="869855"/>
                        </a:xfrm>
                        <a:prstGeom prst="rect">
                          <a:avLst/>
                        </a:prstGeom>
                        <a:solidFill>
                          <a:srgbClr val="FFFF00"/>
                        </a:solidFill>
                        <a:ln w="57150">
                          <a:solidFill>
                            <a:srgbClr val="FFC000"/>
                          </a:solidFill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7181" name="Gruppo 12"/>
            <p:cNvGrpSpPr>
              <a:grpSpLocks/>
            </p:cNvGrpSpPr>
            <p:nvPr/>
          </p:nvGrpSpPr>
          <p:grpSpPr bwMode="auto">
            <a:xfrm>
              <a:off x="1942142" y="3993902"/>
              <a:ext cx="4037971" cy="1506785"/>
              <a:chOff x="1942142" y="3993902"/>
              <a:chExt cx="4037971" cy="1506785"/>
            </a:xfrm>
          </p:grpSpPr>
          <p:cxnSp>
            <p:nvCxnSpPr>
              <p:cNvPr id="7182" name="Connettore 2 5"/>
              <p:cNvCxnSpPr>
                <a:cxnSpLocks noChangeShapeType="1"/>
              </p:cNvCxnSpPr>
              <p:nvPr/>
            </p:nvCxnSpPr>
            <p:spPr bwMode="auto">
              <a:xfrm flipH="1">
                <a:off x="1942142" y="4638275"/>
                <a:ext cx="2871596" cy="862412"/>
              </a:xfrm>
              <a:prstGeom prst="straightConnector1">
                <a:avLst/>
              </a:prstGeom>
              <a:noFill/>
              <a:ln w="38100" algn="ctr">
                <a:solidFill>
                  <a:srgbClr val="FFC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183" name="Rettangolo 11"/>
              <p:cNvSpPr>
                <a:spLocks noChangeArrowheads="1"/>
              </p:cNvSpPr>
              <p:nvPr/>
            </p:nvSpPr>
            <p:spPr bwMode="auto">
              <a:xfrm>
                <a:off x="4788024" y="3993902"/>
                <a:ext cx="1192089" cy="644373"/>
              </a:xfrm>
              <a:prstGeom prst="rect">
                <a:avLst/>
              </a:prstGeom>
              <a:noFill/>
              <a:ln w="38100" algn="ctr">
                <a:solidFill>
                  <a:srgbClr val="FFC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</p:grpSp>
      </p:grpSp>
    </p:spTree>
    <p:custDataLst>
      <p:tags r:id="rId2"/>
    </p:custData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14313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214313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2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214313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3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071813"/>
            <a:ext cx="53340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14313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1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214313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0" name="Picture 3_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214313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1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071813"/>
            <a:ext cx="53340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14313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214313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8" name="Picture 3_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214313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071813"/>
            <a:ext cx="53340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14313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233363"/>
            <a:ext cx="285750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6" name="Picture 3_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214313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7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071813"/>
            <a:ext cx="53340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233363"/>
            <a:ext cx="285750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14313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4" name="Picture 3_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214313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5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071813"/>
            <a:ext cx="53340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233363"/>
            <a:ext cx="285750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14313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2" name="Picture 3_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214313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3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071813"/>
            <a:ext cx="53340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ttangolo 1"/>
          <p:cNvSpPr>
            <a:spLocks noChangeArrowheads="1"/>
          </p:cNvSpPr>
          <p:nvPr/>
        </p:nvSpPr>
        <p:spPr bwMode="auto">
          <a:xfrm>
            <a:off x="34925" y="1125538"/>
            <a:ext cx="9217025" cy="4154487"/>
          </a:xfrm>
          <a:prstGeom prst="rect">
            <a:avLst/>
          </a:prstGeom>
          <a:solidFill>
            <a:srgbClr val="CCFF99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rgbClr val="000000"/>
                </a:solidFill>
                <a:latin typeface="Courier New" panose="02070309020205020404" pitchFamily="49" charset="0"/>
              </a:rPr>
              <a:t>text_in = text(0.05,0.5,</a:t>
            </a:r>
            <a:r>
              <a:rPr lang="it-IT" altLang="it-IT" sz="2400" b="1">
                <a:solidFill>
                  <a:srgbClr val="0000FF"/>
                </a:solidFill>
                <a:latin typeface="Courier New" panose="02070309020205020404" pitchFamily="49" charset="0"/>
              </a:rPr>
              <a:t>...</a:t>
            </a:r>
            <a:endParaRPr lang="it-IT" altLang="it-IT" sz="2400">
              <a:solidFill>
                <a:srgbClr val="0000FF"/>
              </a:solidFill>
              <a:latin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rgbClr val="A020F0"/>
                </a:solidFill>
                <a:latin typeface="Courier New" panose="02070309020205020404" pitchFamily="49" charset="0"/>
              </a:rPr>
              <a:t>'INFORMATICA APPLICATA (ML e BD)'</a:t>
            </a:r>
            <a:r>
              <a:rPr lang="it-IT" altLang="it-IT" sz="2400" b="1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it-IT" altLang="it-IT" sz="2400" b="1">
                <a:solidFill>
                  <a:srgbClr val="A020F0"/>
                </a:solidFill>
                <a:latin typeface="Courier New" panose="02070309020205020404" pitchFamily="49" charset="0"/>
              </a:rPr>
              <a:t>'fontsize'</a:t>
            </a:r>
            <a:r>
              <a:rPr lang="it-IT" altLang="it-IT" sz="2400" b="1">
                <a:solidFill>
                  <a:srgbClr val="000000"/>
                </a:solidFill>
                <a:latin typeface="Courier New" panose="02070309020205020404" pitchFamily="49" charset="0"/>
              </a:rPr>
              <a:t>,30);</a:t>
            </a:r>
            <a:endParaRPr lang="it-IT" altLang="it-IT" sz="240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rgbClr val="000000"/>
                </a:solidFill>
                <a:latin typeface="Courier New" panose="02070309020205020404" pitchFamily="49" charset="0"/>
              </a:rPr>
              <a:t>axis </a:t>
            </a:r>
            <a:r>
              <a:rPr lang="it-IT" altLang="it-IT" sz="2400" b="1">
                <a:solidFill>
                  <a:srgbClr val="A020F0"/>
                </a:solidFill>
                <a:latin typeface="Courier New" panose="02070309020205020404" pitchFamily="49" charset="0"/>
              </a:rPr>
              <a:t>off</a:t>
            </a:r>
            <a:endParaRPr lang="it-IT" altLang="it-IT" sz="2400">
              <a:solidFill>
                <a:srgbClr val="A020F0"/>
              </a:solidFill>
              <a:latin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rgbClr val="000000"/>
                </a:solidFill>
                <a:latin typeface="Courier New" panose="02070309020205020404" pitchFamily="49" charset="0"/>
              </a:rPr>
              <a:t>saveas(gcf,</a:t>
            </a:r>
            <a:r>
              <a:rPr lang="it-IT" altLang="it-IT" sz="2400" b="1">
                <a:solidFill>
                  <a:srgbClr val="A020F0"/>
                </a:solidFill>
                <a:latin typeface="Courier New" panose="02070309020205020404" pitchFamily="49" charset="0"/>
              </a:rPr>
              <a:t>'infoapp.png'</a:t>
            </a:r>
            <a:r>
              <a:rPr lang="it-IT" altLang="it-IT" sz="2400" b="1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  <a:endParaRPr lang="it-IT" altLang="it-IT" sz="240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rgbClr val="000000"/>
                </a:solidFill>
                <a:latin typeface="Courier New" panose="02070309020205020404" pitchFamily="49" charset="0"/>
              </a:rPr>
              <a:t>A = imread(</a:t>
            </a:r>
            <a:r>
              <a:rPr lang="it-IT" altLang="it-IT" sz="2400" b="1">
                <a:solidFill>
                  <a:srgbClr val="A020F0"/>
                </a:solidFill>
                <a:latin typeface="Courier New" panose="02070309020205020404" pitchFamily="49" charset="0"/>
              </a:rPr>
              <a:t>'infoapp.png'</a:t>
            </a:r>
            <a:r>
              <a:rPr lang="it-IT" altLang="it-IT" sz="2400" b="1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  <a:endParaRPr lang="it-IT" altLang="it-IT" sz="240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rgbClr val="000000"/>
                </a:solidFill>
                <a:latin typeface="Courier New" panose="02070309020205020404" pitchFamily="49" charset="0"/>
              </a:rPr>
              <a:t>A = double(rgb2gray(A));</a:t>
            </a:r>
            <a:endParaRPr lang="it-IT" altLang="it-IT" sz="240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rgbClr val="000000"/>
                </a:solidFill>
                <a:latin typeface="Courier New" panose="02070309020205020404" pitchFamily="49" charset="0"/>
              </a:rPr>
              <a:t>figure(1)</a:t>
            </a:r>
            <a:endParaRPr lang="it-IT" altLang="it-IT" sz="240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rgbClr val="000000"/>
                </a:solidFill>
                <a:latin typeface="Courier New" panose="02070309020205020404" pitchFamily="49" charset="0"/>
              </a:rPr>
              <a:t>imagesc(A), colormap </a:t>
            </a:r>
            <a:r>
              <a:rPr lang="it-IT" altLang="it-IT" sz="2400" b="1">
                <a:solidFill>
                  <a:srgbClr val="A020F0"/>
                </a:solidFill>
                <a:latin typeface="Courier New" panose="02070309020205020404" pitchFamily="49" charset="0"/>
              </a:rPr>
              <a:t>gray</a:t>
            </a:r>
            <a:endParaRPr lang="it-IT" altLang="it-IT" sz="2400">
              <a:solidFill>
                <a:srgbClr val="A020F0"/>
              </a:solidFill>
              <a:latin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rgbClr val="000000"/>
                </a:solidFill>
                <a:latin typeface="Courier New" panose="02070309020205020404" pitchFamily="49" charset="0"/>
              </a:rPr>
              <a:t>disp(</a:t>
            </a:r>
            <a:r>
              <a:rPr lang="it-IT" altLang="it-IT" sz="2400" b="1">
                <a:solidFill>
                  <a:srgbClr val="A020F0"/>
                </a:solidFill>
                <a:latin typeface="Courier New" panose="02070309020205020404" pitchFamily="49" charset="0"/>
              </a:rPr>
              <a:t>’image size'</a:t>
            </a:r>
            <a:r>
              <a:rPr lang="it-IT" altLang="it-IT" sz="2400" b="1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  <a:endParaRPr lang="it-IT" altLang="it-IT" sz="240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rgbClr val="000000"/>
                </a:solidFill>
                <a:latin typeface="Courier New" panose="02070309020205020404" pitchFamily="49" charset="0"/>
              </a:rPr>
              <a:t>[m,n] = size(A);</a:t>
            </a:r>
            <a:endParaRPr lang="it-IT" altLang="it-IT" sz="240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rgbClr val="000000"/>
                </a:solidFill>
                <a:latin typeface="Courier New" panose="02070309020205020404" pitchFamily="49" charset="0"/>
              </a:rPr>
              <a:t>sprintf(</a:t>
            </a:r>
            <a:r>
              <a:rPr lang="it-IT" altLang="it-IT" sz="2400" b="1">
                <a:solidFill>
                  <a:srgbClr val="A020F0"/>
                </a:solidFill>
                <a:latin typeface="Courier New" panose="02070309020205020404" pitchFamily="49" charset="0"/>
              </a:rPr>
              <a:t>'nrows = %d  ncolumns = %d'</a:t>
            </a:r>
            <a:r>
              <a:rPr lang="it-IT" altLang="it-IT" sz="2400" b="1">
                <a:solidFill>
                  <a:srgbClr val="000000"/>
                </a:solidFill>
                <a:latin typeface="Courier New" panose="02070309020205020404" pitchFamily="49" charset="0"/>
              </a:rPr>
              <a:t>,m,n)  </a:t>
            </a:r>
            <a:endParaRPr lang="it-IT" altLang="it-IT" sz="240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1763713" y="5373688"/>
            <a:ext cx="4608512" cy="12001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it-IT" dirty="0"/>
              <a:t>image size</a:t>
            </a:r>
          </a:p>
          <a:p>
            <a:pPr>
              <a:defRPr/>
            </a:pPr>
            <a:endParaRPr lang="it-IT" dirty="0"/>
          </a:p>
          <a:p>
            <a:pPr>
              <a:defRPr/>
            </a:pPr>
            <a:r>
              <a:rPr lang="it-IT" dirty="0"/>
              <a:t>    </a:t>
            </a:r>
            <a:r>
              <a:rPr lang="it-IT" dirty="0" err="1"/>
              <a:t>nrows</a:t>
            </a:r>
            <a:r>
              <a:rPr lang="it-IT" dirty="0"/>
              <a:t> = 656  </a:t>
            </a:r>
            <a:r>
              <a:rPr lang="it-IT" dirty="0" err="1"/>
              <a:t>ncolumns</a:t>
            </a:r>
            <a:r>
              <a:rPr lang="it-IT" dirty="0"/>
              <a:t> = 1493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79388" y="-26988"/>
            <a:ext cx="8713787" cy="1076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it-IT" sz="3200" dirty="0">
                <a:latin typeface="Arial" charset="0"/>
                <a:ea typeface="+mn-ea"/>
              </a:rPr>
              <a:t>SVD </a:t>
            </a:r>
            <a:r>
              <a:rPr lang="it-IT" sz="3200" dirty="0" err="1">
                <a:latin typeface="Arial" charset="0"/>
                <a:ea typeface="+mn-ea"/>
              </a:rPr>
              <a:t>Factorization</a:t>
            </a:r>
            <a:r>
              <a:rPr lang="it-IT" sz="3200" dirty="0">
                <a:latin typeface="Arial" charset="0"/>
                <a:ea typeface="+mn-ea"/>
              </a:rPr>
              <a:t> and image </a:t>
            </a:r>
            <a:r>
              <a:rPr lang="it-IT" sz="3200" dirty="0" err="1">
                <a:latin typeface="Arial" charset="0"/>
                <a:ea typeface="+mn-ea"/>
              </a:rPr>
              <a:t>compression</a:t>
            </a:r>
            <a:r>
              <a:rPr lang="it-IT" sz="3200" dirty="0">
                <a:latin typeface="Arial" charset="0"/>
                <a:ea typeface="+mn-ea"/>
              </a:rPr>
              <a:t> </a:t>
            </a:r>
          </a:p>
          <a:p>
            <a:pPr>
              <a:defRPr/>
            </a:pPr>
            <a:r>
              <a:rPr lang="it-IT" sz="3200" dirty="0">
                <a:latin typeface="Arial" charset="0"/>
                <a:ea typeface="+mn-ea"/>
              </a:rPr>
              <a:t>(</a:t>
            </a:r>
            <a:r>
              <a:rPr lang="it-IT" sz="3200" dirty="0" err="1">
                <a:latin typeface="Arial" charset="0"/>
                <a:ea typeface="+mn-ea"/>
              </a:rPr>
              <a:t>dimension</a:t>
            </a:r>
            <a:r>
              <a:rPr lang="it-IT" sz="3200" dirty="0">
                <a:latin typeface="Arial" charset="0"/>
                <a:ea typeface="+mn-ea"/>
              </a:rPr>
              <a:t> </a:t>
            </a:r>
            <a:r>
              <a:rPr lang="it-IT" sz="3200" dirty="0" err="1">
                <a:latin typeface="Arial" charset="0"/>
                <a:ea typeface="+mn-ea"/>
              </a:rPr>
              <a:t>reduction</a:t>
            </a:r>
            <a:r>
              <a:rPr lang="it-IT" sz="3200" dirty="0">
                <a:latin typeface="Arial" charset="0"/>
                <a:ea typeface="+mn-ea"/>
              </a:rPr>
              <a:t>)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7213" y="393700"/>
            <a:ext cx="10258426" cy="607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ttangolo 1"/>
          <p:cNvSpPr>
            <a:spLocks noChangeArrowheads="1"/>
          </p:cNvSpPr>
          <p:nvPr/>
        </p:nvSpPr>
        <p:spPr bwMode="auto">
          <a:xfrm>
            <a:off x="323850" y="404813"/>
            <a:ext cx="8820150" cy="3538537"/>
          </a:xfrm>
          <a:prstGeom prst="rect">
            <a:avLst/>
          </a:prstGeom>
          <a:solidFill>
            <a:srgbClr val="CCFF99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800" b="1">
                <a:solidFill>
                  <a:srgbClr val="000000"/>
                </a:solidFill>
                <a:latin typeface="Courier New" panose="02070309020205020404" pitchFamily="49" charset="0"/>
              </a:rPr>
              <a:t>[U,S,V] = svd(A);</a:t>
            </a:r>
            <a:endParaRPr lang="it-IT" altLang="it-IT" sz="280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800" b="1">
                <a:solidFill>
                  <a:srgbClr val="000000"/>
                </a:solidFill>
                <a:latin typeface="Courier New" panose="02070309020205020404" pitchFamily="49" charset="0"/>
              </a:rPr>
              <a:t>sigma = diag(S);</a:t>
            </a:r>
            <a:endParaRPr lang="it-IT" altLang="it-IT" sz="280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800" b="1">
                <a:solidFill>
                  <a:srgbClr val="000000"/>
                </a:solidFill>
                <a:latin typeface="Courier New" panose="02070309020205020404" pitchFamily="49" charset="0"/>
              </a:rPr>
              <a:t>figure(2)</a:t>
            </a:r>
            <a:endParaRPr lang="it-IT" altLang="it-IT" sz="280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800" b="1">
                <a:solidFill>
                  <a:srgbClr val="000000"/>
                </a:solidFill>
                <a:latin typeface="Courier New" panose="02070309020205020404" pitchFamily="49" charset="0"/>
              </a:rPr>
              <a:t>semilogy(sigma,</a:t>
            </a:r>
            <a:r>
              <a:rPr lang="it-IT" altLang="it-IT" sz="2800" b="1">
                <a:solidFill>
                  <a:srgbClr val="A020F0"/>
                </a:solidFill>
                <a:latin typeface="Courier New" panose="02070309020205020404" pitchFamily="49" charset="0"/>
              </a:rPr>
              <a:t>'.'</a:t>
            </a:r>
            <a:r>
              <a:rPr lang="it-IT" altLang="it-IT" sz="2800" b="1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it-IT" altLang="it-IT" sz="2800" b="1">
                <a:solidFill>
                  <a:srgbClr val="A020F0"/>
                </a:solidFill>
                <a:latin typeface="Courier New" panose="02070309020205020404" pitchFamily="49" charset="0"/>
              </a:rPr>
              <a:t>'markersize'</a:t>
            </a:r>
            <a:r>
              <a:rPr lang="it-IT" altLang="it-IT" sz="2800" b="1">
                <a:solidFill>
                  <a:srgbClr val="000000"/>
                </a:solidFill>
                <a:latin typeface="Courier New" panose="02070309020205020404" pitchFamily="49" charset="0"/>
              </a:rPr>
              <a:t>,8)</a:t>
            </a:r>
            <a:endParaRPr lang="it-IT" altLang="it-IT" sz="280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800" b="1">
                <a:solidFill>
                  <a:srgbClr val="000000"/>
                </a:solidFill>
                <a:latin typeface="Courier New" panose="02070309020205020404" pitchFamily="49" charset="0"/>
              </a:rPr>
              <a:t>title(</a:t>
            </a:r>
            <a:r>
              <a:rPr lang="it-IT" altLang="it-IT" sz="2800" b="1">
                <a:solidFill>
                  <a:srgbClr val="A020F0"/>
                </a:solidFill>
                <a:latin typeface="Courier New" panose="02070309020205020404" pitchFamily="49" charset="0"/>
              </a:rPr>
              <a:t>'singular values'</a:t>
            </a:r>
            <a:r>
              <a:rPr lang="it-IT" altLang="it-IT" sz="2800" b="1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  <a:endParaRPr lang="it-IT" altLang="it-IT" sz="280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800" b="1">
                <a:solidFill>
                  <a:srgbClr val="000000"/>
                </a:solidFill>
                <a:latin typeface="Courier New" panose="02070309020205020404" pitchFamily="49" charset="0"/>
              </a:rPr>
              <a:t>xlabel(</a:t>
            </a:r>
            <a:r>
              <a:rPr lang="it-IT" altLang="it-IT" sz="2800" b="1">
                <a:solidFill>
                  <a:srgbClr val="A020F0"/>
                </a:solidFill>
                <a:latin typeface="Courier New" panose="02070309020205020404" pitchFamily="49" charset="0"/>
              </a:rPr>
              <a:t>'i'</a:t>
            </a:r>
            <a:r>
              <a:rPr lang="it-IT" altLang="it-IT" sz="2800" b="1">
                <a:solidFill>
                  <a:srgbClr val="000000"/>
                </a:solidFill>
                <a:latin typeface="Courier New" panose="02070309020205020404" pitchFamily="49" charset="0"/>
              </a:rPr>
              <a:t>), ylabel(</a:t>
            </a:r>
            <a:r>
              <a:rPr lang="it-IT" altLang="it-IT" sz="2800" b="1">
                <a:solidFill>
                  <a:srgbClr val="A020F0"/>
                </a:solidFill>
                <a:latin typeface="Courier New" panose="02070309020205020404" pitchFamily="49" charset="0"/>
              </a:rPr>
              <a:t>'sigma(i)'</a:t>
            </a:r>
            <a:r>
              <a:rPr lang="it-IT" altLang="it-IT" sz="2800" b="1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  <a:endParaRPr lang="it-IT" altLang="it-IT" sz="280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800" b="1">
                <a:solidFill>
                  <a:srgbClr val="000000"/>
                </a:solidFill>
                <a:latin typeface="Courier New" panose="02070309020205020404" pitchFamily="49" charset="0"/>
              </a:rPr>
              <a:t>rank_m = find(sigma/sigma(1) &gt; 10*eps, 1,</a:t>
            </a:r>
            <a:r>
              <a:rPr lang="it-IT" altLang="it-IT" sz="2800" b="1">
                <a:solidFill>
                  <a:srgbClr val="A020F0"/>
                </a:solidFill>
                <a:latin typeface="Courier New" panose="02070309020205020404" pitchFamily="49" charset="0"/>
              </a:rPr>
              <a:t>'last'</a:t>
            </a:r>
            <a:r>
              <a:rPr lang="it-IT" altLang="it-IT" sz="2800" b="1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  <a:endParaRPr lang="it-IT" altLang="it-IT" sz="280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2268538" y="3973513"/>
            <a:ext cx="3959225" cy="13843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it-IT" sz="2800" dirty="0" err="1"/>
              <a:t>rank_m</a:t>
            </a:r>
            <a:r>
              <a:rPr lang="it-IT" sz="2800" dirty="0"/>
              <a:t> =</a:t>
            </a:r>
          </a:p>
          <a:p>
            <a:pPr>
              <a:defRPr/>
            </a:pPr>
            <a:endParaRPr lang="it-IT" sz="2800" dirty="0"/>
          </a:p>
          <a:p>
            <a:pPr>
              <a:defRPr/>
            </a:pPr>
            <a:r>
              <a:rPr lang="it-IT" sz="2800" dirty="0"/>
              <a:t>    62</a:t>
            </a:r>
          </a:p>
        </p:txBody>
      </p:sp>
      <p:sp>
        <p:nvSpPr>
          <p:cNvPr id="72708" name="Rettangolo 3"/>
          <p:cNvSpPr>
            <a:spLocks noChangeArrowheads="1"/>
          </p:cNvSpPr>
          <p:nvPr/>
        </p:nvSpPr>
        <p:spPr bwMode="auto">
          <a:xfrm>
            <a:off x="323850" y="5389563"/>
            <a:ext cx="4572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>
                <a:latin typeface="Courier New" panose="02070309020205020404" pitchFamily="49" charset="0"/>
                <a:cs typeface="Courier New" panose="02070309020205020404" pitchFamily="49" charset="0"/>
              </a:rPr>
              <a:t>&gt;&gt; length(sigma)</a:t>
            </a:r>
            <a:endParaRPr lang="it-IT" altLang="it-IT" sz="2400">
              <a:cs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>
                <a:cs typeface="Courier New" panose="02070309020205020404" pitchFamily="49" charset="0"/>
              </a:rPr>
              <a:t>ans =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>
                <a:cs typeface="Courier New" panose="02070309020205020404" pitchFamily="49" charset="0"/>
              </a:rPr>
              <a:t>   656     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04813"/>
            <a:ext cx="8064500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1" name="CasellaDiTesto 1"/>
          <p:cNvSpPr txBox="1">
            <a:spLocks noChangeArrowheads="1"/>
          </p:cNvSpPr>
          <p:nvPr/>
        </p:nvSpPr>
        <p:spPr bwMode="auto">
          <a:xfrm>
            <a:off x="3708400" y="374650"/>
            <a:ext cx="2036763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/>
              <a:t>singular values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10"/>
          <p:cNvGrpSpPr>
            <a:grpSpLocks/>
          </p:cNvGrpSpPr>
          <p:nvPr/>
        </p:nvGrpSpPr>
        <p:grpSpPr bwMode="auto">
          <a:xfrm>
            <a:off x="3417888" y="2855913"/>
            <a:ext cx="4033837" cy="1368425"/>
            <a:chOff x="5072066" y="4572008"/>
            <a:chExt cx="3867150" cy="1785950"/>
          </a:xfrm>
        </p:grpSpPr>
        <p:sp>
          <p:nvSpPr>
            <p:cNvPr id="9231" name="Rettangolo 20"/>
            <p:cNvSpPr>
              <a:spLocks noChangeArrowheads="1"/>
            </p:cNvSpPr>
            <p:nvPr/>
          </p:nvSpPr>
          <p:spPr bwMode="auto">
            <a:xfrm>
              <a:off x="5072066" y="4643446"/>
              <a:ext cx="3857652" cy="1714512"/>
            </a:xfrm>
            <a:prstGeom prst="rect">
              <a:avLst/>
            </a:prstGeom>
            <a:solidFill>
              <a:srgbClr val="FFFF00"/>
            </a:solidFill>
            <a:ln w="57150">
              <a:solidFill>
                <a:srgbClr val="FFC000"/>
              </a:solidFill>
              <a:round/>
              <a:headEnd/>
              <a:tailEnd/>
            </a:ln>
          </p:spPr>
          <p:txBody>
            <a:bodyPr wrap="none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graphicFrame>
          <p:nvGraphicFramePr>
            <p:cNvPr id="9232" name="Object 8"/>
            <p:cNvGraphicFramePr>
              <a:graphicFrameLocks noChangeAspect="1"/>
            </p:cNvGraphicFramePr>
            <p:nvPr/>
          </p:nvGraphicFramePr>
          <p:xfrm>
            <a:off x="5072066" y="4572008"/>
            <a:ext cx="3867150" cy="1771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63" name="Equation" r:id="rId5" imgW="1054100" imgH="482600" progId="">
                    <p:embed/>
                  </p:oleObj>
                </mc:Choice>
                <mc:Fallback>
                  <p:oleObj name="Equation" r:id="rId5" imgW="1054100" imgH="482600" progId="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72066" y="4572008"/>
                          <a:ext cx="3867150" cy="17716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2538" name="Object 7"/>
          <p:cNvGraphicFramePr>
            <a:graphicFrameLocks noChangeAspect="1"/>
          </p:cNvGraphicFramePr>
          <p:nvPr/>
        </p:nvGraphicFramePr>
        <p:xfrm>
          <a:off x="5724525" y="5756275"/>
          <a:ext cx="3214688" cy="83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64" name="Equazione" r:id="rId7" imgW="825500" imgH="241300" progId="Equation.3">
                  <p:embed/>
                </p:oleObj>
              </mc:Choice>
              <mc:Fallback>
                <p:oleObj name="Equazione" r:id="rId7" imgW="825500" imgH="2413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525" y="5756275"/>
                        <a:ext cx="3214688" cy="83978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57150">
                        <a:solidFill>
                          <a:srgbClr val="FFC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6"/>
          <p:cNvGraphicFramePr>
            <a:graphicFrameLocks noChangeAspect="1"/>
          </p:cNvGraphicFramePr>
          <p:nvPr/>
        </p:nvGraphicFramePr>
        <p:xfrm>
          <a:off x="6453188" y="1198563"/>
          <a:ext cx="1997075" cy="823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65" name="Equazione" r:id="rId9" imgW="583947" imgH="241195" progId="Equation.3">
                  <p:embed/>
                </p:oleObj>
              </mc:Choice>
              <mc:Fallback>
                <p:oleObj name="Equazione" r:id="rId9" imgW="583947" imgH="241195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3188" y="1198563"/>
                        <a:ext cx="1997075" cy="823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1" name="Object 9"/>
          <p:cNvGraphicFramePr>
            <a:graphicFrameLocks noChangeAspect="1"/>
          </p:cNvGraphicFramePr>
          <p:nvPr/>
        </p:nvGraphicFramePr>
        <p:xfrm>
          <a:off x="928688" y="1268413"/>
          <a:ext cx="3054350" cy="92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66" name="Equazione" r:id="rId11" imgW="825500" imgH="241300" progId="Equation.3">
                  <p:embed/>
                </p:oleObj>
              </mc:Choice>
              <mc:Fallback>
                <p:oleObj name="Equazione" r:id="rId11" imgW="825500" imgH="2413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88" y="1268413"/>
                        <a:ext cx="3054350" cy="928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6" name="Object 10"/>
          <p:cNvGraphicFramePr>
            <a:graphicFrameLocks noChangeAspect="1"/>
          </p:cNvGraphicFramePr>
          <p:nvPr/>
        </p:nvGraphicFramePr>
        <p:xfrm>
          <a:off x="4286250" y="785813"/>
          <a:ext cx="1347788" cy="192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67" name="Equazione" r:id="rId13" imgW="672808" imgH="710891" progId="Equation.3">
                  <p:embed/>
                </p:oleObj>
              </mc:Choice>
              <mc:Fallback>
                <p:oleObj name="Equazione" r:id="rId13" imgW="672808" imgH="710891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250" y="785813"/>
                        <a:ext cx="1347788" cy="192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7" name="Object 11"/>
          <p:cNvGraphicFramePr>
            <a:graphicFrameLocks noChangeAspect="1"/>
          </p:cNvGraphicFramePr>
          <p:nvPr/>
        </p:nvGraphicFramePr>
        <p:xfrm>
          <a:off x="158750" y="2492375"/>
          <a:ext cx="2732088" cy="1976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68" name="Equazione" r:id="rId15" imgW="1002865" imgH="710891" progId="Equation.3">
                  <p:embed/>
                </p:oleObj>
              </mc:Choice>
              <mc:Fallback>
                <p:oleObj name="Equazione" r:id="rId15" imgW="1002865" imgH="710891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50" y="2492375"/>
                        <a:ext cx="2732088" cy="1976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9"/>
          <p:cNvGraphicFramePr>
            <a:graphicFrameLocks noChangeAspect="1"/>
          </p:cNvGraphicFramePr>
          <p:nvPr/>
        </p:nvGraphicFramePr>
        <p:xfrm>
          <a:off x="2262188" y="5684838"/>
          <a:ext cx="3167062" cy="963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69" name="Equazione" r:id="rId17" imgW="965200" imgH="241300" progId="Equation.3">
                  <p:embed/>
                </p:oleObj>
              </mc:Choice>
              <mc:Fallback>
                <p:oleObj name="Equazione" r:id="rId17" imgW="965200" imgH="2413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2188" y="5684838"/>
                        <a:ext cx="3167062" cy="963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9"/>
          <p:cNvGraphicFramePr>
            <a:graphicFrameLocks noChangeAspect="1"/>
          </p:cNvGraphicFramePr>
          <p:nvPr/>
        </p:nvGraphicFramePr>
        <p:xfrm>
          <a:off x="2589213" y="4375150"/>
          <a:ext cx="1585912" cy="1309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70" name="Equazione" r:id="rId19" imgW="698500" imgH="457200" progId="Equation.3">
                  <p:embed/>
                </p:oleObj>
              </mc:Choice>
              <mc:Fallback>
                <p:oleObj name="Equazione" r:id="rId19" imgW="698500" imgH="4572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9213" y="4375150"/>
                        <a:ext cx="1585912" cy="1309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CasellaDiTesto 14"/>
          <p:cNvSpPr txBox="1"/>
          <p:nvPr/>
        </p:nvSpPr>
        <p:spPr>
          <a:xfrm>
            <a:off x="500063" y="142875"/>
            <a:ext cx="8007350" cy="6461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3600" dirty="0">
                <a:latin typeface="Arial" pitchFamily="34" charset="0"/>
                <a:cs typeface="Arial" pitchFamily="34" charset="0"/>
              </a:rPr>
              <a:t>SVD </a:t>
            </a:r>
            <a:r>
              <a:rPr lang="it-IT" sz="3600" dirty="0" err="1">
                <a:latin typeface="Arial" pitchFamily="34" charset="0"/>
                <a:ea typeface="+mn-ea"/>
                <a:cs typeface="Arial" pitchFamily="34" charset="0"/>
              </a:rPr>
              <a:t>Factorization</a:t>
            </a:r>
            <a:r>
              <a:rPr lang="it-IT" sz="3600" dirty="0">
                <a:latin typeface="Arial" pitchFamily="34" charset="0"/>
                <a:ea typeface="+mn-ea"/>
                <a:cs typeface="Arial" pitchFamily="34" charset="0"/>
              </a:rPr>
              <a:t> and </a:t>
            </a:r>
            <a:r>
              <a:rPr lang="it-IT" sz="3600" dirty="0" err="1">
                <a:latin typeface="Arial" pitchFamily="34" charset="0"/>
                <a:ea typeface="+mn-ea"/>
                <a:cs typeface="Arial" pitchFamily="34" charset="0"/>
              </a:rPr>
              <a:t>Least</a:t>
            </a:r>
            <a:r>
              <a:rPr lang="it-IT" sz="3600" dirty="0"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it-IT" sz="3600" dirty="0" err="1">
                <a:latin typeface="Arial" pitchFamily="34" charset="0"/>
                <a:ea typeface="+mn-ea"/>
                <a:cs typeface="Arial" pitchFamily="34" charset="0"/>
              </a:rPr>
              <a:t>Squares</a:t>
            </a:r>
            <a:endParaRPr lang="it-IT" sz="3600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4" name="Gruppo 3"/>
          <p:cNvGrpSpPr>
            <a:grpSpLocks/>
          </p:cNvGrpSpPr>
          <p:nvPr/>
        </p:nvGrpSpPr>
        <p:grpSpPr bwMode="auto">
          <a:xfrm>
            <a:off x="-36513" y="4538663"/>
            <a:ext cx="2309813" cy="1182687"/>
            <a:chOff x="-35785" y="4539296"/>
            <a:chExt cx="2308645" cy="1181509"/>
          </a:xfrm>
        </p:grpSpPr>
        <p:graphicFrame>
          <p:nvGraphicFramePr>
            <p:cNvPr id="9229" name="Object 9"/>
            <p:cNvGraphicFramePr>
              <a:graphicFrameLocks noChangeAspect="1"/>
            </p:cNvGraphicFramePr>
            <p:nvPr/>
          </p:nvGraphicFramePr>
          <p:xfrm>
            <a:off x="9620" y="4965115"/>
            <a:ext cx="1496373" cy="7556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71" name="Equazione" r:id="rId21" imgW="634725" imgH="253890" progId="Equation.3">
                    <p:embed/>
                  </p:oleObj>
                </mc:Choice>
                <mc:Fallback>
                  <p:oleObj name="Equazione" r:id="rId21" imgW="634725" imgH="253890" progId="Equation.3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620" y="4965115"/>
                          <a:ext cx="1496373" cy="755690"/>
                        </a:xfrm>
                        <a:prstGeom prst="rect">
                          <a:avLst/>
                        </a:prstGeom>
                        <a:solidFill>
                          <a:srgbClr val="E6E6E6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" name="CasellaDiTesto 1"/>
            <p:cNvSpPr txBox="1"/>
            <p:nvPr/>
          </p:nvSpPr>
          <p:spPr>
            <a:xfrm>
              <a:off x="-35785" y="4539296"/>
              <a:ext cx="2308645" cy="461502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it-IT" dirty="0" err="1">
                  <a:latin typeface="Arial" panose="020B0604020202020204" pitchFamily="34" charset="0"/>
                  <a:cs typeface="Arial" panose="020B0604020202020204" pitchFamily="34" charset="0"/>
                </a:rPr>
                <a:t>pseudoinverse</a:t>
              </a:r>
              <a:r>
                <a:rPr lang="it-IT" dirty="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</p:txBody>
        </p:sp>
      </p:grpSp>
      <p:graphicFrame>
        <p:nvGraphicFramePr>
          <p:cNvPr id="16" name="Object 9"/>
          <p:cNvGraphicFramePr>
            <a:graphicFrameLocks noChangeAspect="1"/>
          </p:cNvGraphicFramePr>
          <p:nvPr/>
        </p:nvGraphicFramePr>
        <p:xfrm>
          <a:off x="4562475" y="4532313"/>
          <a:ext cx="1814513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72" name="Equazione" r:id="rId23" imgW="710891" imgH="241195" progId="Equation.3">
                  <p:embed/>
                </p:oleObj>
              </mc:Choice>
              <mc:Fallback>
                <p:oleObj name="Equazione" r:id="rId23" imgW="710891" imgH="241195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2475" y="4532313"/>
                        <a:ext cx="1814513" cy="77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ttangolo 1"/>
          <p:cNvSpPr>
            <a:spLocks noChangeArrowheads="1"/>
          </p:cNvSpPr>
          <p:nvPr/>
        </p:nvSpPr>
        <p:spPr bwMode="auto">
          <a:xfrm>
            <a:off x="107950" y="982663"/>
            <a:ext cx="8785225" cy="3970337"/>
          </a:xfrm>
          <a:prstGeom prst="rect">
            <a:avLst/>
          </a:prstGeom>
          <a:solidFill>
            <a:srgbClr val="CCFF99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800" b="1">
                <a:solidFill>
                  <a:srgbClr val="000000"/>
                </a:solidFill>
                <a:latin typeface="Courier New" panose="02070309020205020404" pitchFamily="49" charset="0"/>
              </a:rPr>
              <a:t>figure(3)</a:t>
            </a:r>
            <a:endParaRPr lang="it-IT" altLang="it-IT" sz="280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800" b="1">
                <a:solidFill>
                  <a:srgbClr val="0000FF"/>
                </a:solidFill>
                <a:latin typeface="Courier New" panose="02070309020205020404" pitchFamily="49" charset="0"/>
              </a:rPr>
              <a:t>for</a:t>
            </a:r>
            <a:r>
              <a:rPr lang="it-IT" altLang="it-IT" sz="2800" b="1">
                <a:solidFill>
                  <a:srgbClr val="000000"/>
                </a:solidFill>
                <a:latin typeface="Courier New" panose="02070309020205020404" pitchFamily="49" charset="0"/>
              </a:rPr>
              <a:t> i=1:4</a:t>
            </a:r>
            <a:endParaRPr lang="it-IT" altLang="it-IT" sz="280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800" b="1">
                <a:solidFill>
                  <a:srgbClr val="000000"/>
                </a:solidFill>
                <a:latin typeface="Courier New" panose="02070309020205020404" pitchFamily="49" charset="0"/>
              </a:rPr>
              <a:t>    subplot(2,2,i)</a:t>
            </a:r>
            <a:endParaRPr lang="it-IT" altLang="it-IT" sz="280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800" b="1">
                <a:solidFill>
                  <a:srgbClr val="000000"/>
                </a:solidFill>
                <a:latin typeface="Courier New" panose="02070309020205020404" pitchFamily="49" charset="0"/>
              </a:rPr>
              <a:t>    k = 2*i;</a:t>
            </a:r>
            <a:endParaRPr lang="it-IT" altLang="it-IT" sz="280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l-PL" altLang="it-IT" sz="2800" b="1">
                <a:solidFill>
                  <a:srgbClr val="000000"/>
                </a:solidFill>
                <a:latin typeface="Courier New" panose="02070309020205020404" pitchFamily="49" charset="0"/>
              </a:rPr>
              <a:t>    Ak = U(:,1:k)*S(1:k,1:k)*V(:,1:k)';</a:t>
            </a:r>
            <a:endParaRPr lang="pl-PL" altLang="it-IT" sz="280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800" b="1">
                <a:solidFill>
                  <a:srgbClr val="000000"/>
                </a:solidFill>
                <a:latin typeface="Courier New" panose="02070309020205020404" pitchFamily="49" charset="0"/>
              </a:rPr>
              <a:t>    imagesc(Ak), colormap </a:t>
            </a:r>
            <a:r>
              <a:rPr lang="it-IT" altLang="it-IT" sz="2800" b="1">
                <a:solidFill>
                  <a:srgbClr val="A020F0"/>
                </a:solidFill>
                <a:latin typeface="Courier New" panose="02070309020205020404" pitchFamily="49" charset="0"/>
              </a:rPr>
              <a:t>gray</a:t>
            </a:r>
            <a:endParaRPr lang="it-IT" altLang="it-IT" sz="2800">
              <a:solidFill>
                <a:srgbClr val="A020F0"/>
              </a:solidFill>
              <a:latin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800" b="1">
                <a:solidFill>
                  <a:srgbClr val="000000"/>
                </a:solidFill>
                <a:latin typeface="Courier New" panose="02070309020205020404" pitchFamily="49" charset="0"/>
              </a:rPr>
              <a:t>    axis </a:t>
            </a:r>
            <a:r>
              <a:rPr lang="it-IT" altLang="it-IT" sz="2800" b="1">
                <a:solidFill>
                  <a:srgbClr val="A020F0"/>
                </a:solidFill>
                <a:latin typeface="Courier New" panose="02070309020205020404" pitchFamily="49" charset="0"/>
              </a:rPr>
              <a:t>off</a:t>
            </a:r>
            <a:endParaRPr lang="it-IT" altLang="it-IT" sz="2800">
              <a:solidFill>
                <a:srgbClr val="A020F0"/>
              </a:solidFill>
              <a:latin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800" b="1">
                <a:solidFill>
                  <a:srgbClr val="000000"/>
                </a:solidFill>
                <a:latin typeface="Courier New" panose="02070309020205020404" pitchFamily="49" charset="0"/>
              </a:rPr>
              <a:t>    title(sprintf(</a:t>
            </a:r>
            <a:r>
              <a:rPr lang="it-IT" altLang="it-IT" sz="2800" b="1">
                <a:solidFill>
                  <a:srgbClr val="A020F0"/>
                </a:solidFill>
                <a:latin typeface="Courier New" panose="02070309020205020404" pitchFamily="49" charset="0"/>
              </a:rPr>
              <a:t>'rank = %d'</a:t>
            </a:r>
            <a:r>
              <a:rPr lang="it-IT" altLang="it-IT" sz="2800" b="1">
                <a:solidFill>
                  <a:srgbClr val="000000"/>
                </a:solidFill>
                <a:latin typeface="Courier New" panose="02070309020205020404" pitchFamily="49" charset="0"/>
              </a:rPr>
              <a:t>,k))</a:t>
            </a:r>
            <a:endParaRPr lang="it-IT" altLang="it-IT" sz="280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800" b="1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  <a:endParaRPr lang="it-IT" altLang="it-IT" sz="2800">
              <a:solidFill>
                <a:srgbClr val="0000FF"/>
              </a:solidFill>
              <a:latin typeface="Courier New" panose="02070309020205020404" pitchFamily="49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7213" y="393700"/>
            <a:ext cx="10258426" cy="607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79" name="CasellaDiTesto 1"/>
          <p:cNvSpPr txBox="1">
            <a:spLocks noChangeArrowheads="1"/>
          </p:cNvSpPr>
          <p:nvPr/>
        </p:nvSpPr>
        <p:spPr bwMode="auto">
          <a:xfrm>
            <a:off x="1908175" y="393700"/>
            <a:ext cx="1057275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/>
              <a:t>rank=2</a:t>
            </a:r>
          </a:p>
        </p:txBody>
      </p:sp>
      <p:sp>
        <p:nvSpPr>
          <p:cNvPr id="75780" name="CasellaDiTesto 3"/>
          <p:cNvSpPr txBox="1">
            <a:spLocks noChangeArrowheads="1"/>
          </p:cNvSpPr>
          <p:nvPr/>
        </p:nvSpPr>
        <p:spPr bwMode="auto">
          <a:xfrm>
            <a:off x="6394450" y="374650"/>
            <a:ext cx="1057275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/>
              <a:t>rank=4</a:t>
            </a:r>
          </a:p>
        </p:txBody>
      </p:sp>
      <p:sp>
        <p:nvSpPr>
          <p:cNvPr id="75781" name="CasellaDiTesto 4"/>
          <p:cNvSpPr txBox="1">
            <a:spLocks noChangeArrowheads="1"/>
          </p:cNvSpPr>
          <p:nvPr/>
        </p:nvSpPr>
        <p:spPr bwMode="auto">
          <a:xfrm>
            <a:off x="2060575" y="3255963"/>
            <a:ext cx="1057275" cy="460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/>
              <a:t>rank=6</a:t>
            </a:r>
          </a:p>
        </p:txBody>
      </p:sp>
      <p:sp>
        <p:nvSpPr>
          <p:cNvPr id="75782" name="CasellaDiTesto 5"/>
          <p:cNvSpPr txBox="1">
            <a:spLocks noChangeArrowheads="1"/>
          </p:cNvSpPr>
          <p:nvPr/>
        </p:nvSpPr>
        <p:spPr bwMode="auto">
          <a:xfrm>
            <a:off x="6537325" y="3255963"/>
            <a:ext cx="1058863" cy="460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/>
              <a:t>rank=8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ttangolo 2"/>
          <p:cNvSpPr>
            <a:spLocks noChangeArrowheads="1"/>
          </p:cNvSpPr>
          <p:nvPr/>
        </p:nvSpPr>
        <p:spPr bwMode="auto">
          <a:xfrm>
            <a:off x="611188" y="1268413"/>
            <a:ext cx="8137525" cy="2678112"/>
          </a:xfrm>
          <a:prstGeom prst="rect">
            <a:avLst/>
          </a:prstGeom>
          <a:solidFill>
            <a:srgbClr val="CCFF99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800" b="1">
                <a:latin typeface="Courier New" panose="02070309020205020404" pitchFamily="49" charset="0"/>
                <a:cs typeface="Courier New" panose="02070309020205020404" pitchFamily="49" charset="0"/>
              </a:rPr>
              <a:t>tau = cumsum(sigma.^2)/sum(sigma.^2);</a:t>
            </a:r>
          </a:p>
          <a:p>
            <a:pPr>
              <a:spcBef>
                <a:spcPct val="0"/>
              </a:spcBef>
              <a:buFontTx/>
              <a:buNone/>
            </a:pPr>
            <a:endParaRPr lang="it-IT" altLang="it-IT" sz="2800" b="1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800" b="1">
                <a:latin typeface="Courier New" panose="02070309020205020404" pitchFamily="49" charset="0"/>
                <a:cs typeface="Courier New" panose="02070309020205020404" pitchFamily="49" charset="0"/>
              </a:rPr>
              <a:t>plot(tau(1:20),'.','markersize',8)</a:t>
            </a:r>
          </a:p>
          <a:p>
            <a:pPr>
              <a:spcBef>
                <a:spcPct val="0"/>
              </a:spcBef>
              <a:buFontTx/>
              <a:buNone/>
            </a:pPr>
            <a:endParaRPr lang="it-IT" altLang="it-IT" sz="2800" b="1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800" b="1">
                <a:latin typeface="Courier New" panose="02070309020205020404" pitchFamily="49" charset="0"/>
                <a:cs typeface="Courier New" panose="02070309020205020404" pitchFamily="49" charset="0"/>
              </a:rPr>
              <a:t>title('Fraction of energy of the first 20 singular values')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107950" y="4724400"/>
            <a:ext cx="8804275" cy="584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3200" dirty="0" err="1"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r>
              <a:rPr lang="it-IT" sz="3200" dirty="0">
                <a:latin typeface="Arial" panose="020B0604020202020204" pitchFamily="34" charset="0"/>
                <a:cs typeface="Arial" panose="020B0604020202020204" pitchFamily="34" charset="0"/>
              </a:rPr>
              <a:t> = sum of the </a:t>
            </a:r>
            <a:r>
              <a:rPr lang="it-IT" sz="3200" dirty="0" err="1">
                <a:latin typeface="Arial" panose="020B0604020202020204" pitchFamily="34" charset="0"/>
                <a:cs typeface="Arial" panose="020B0604020202020204" pitchFamily="34" charset="0"/>
              </a:rPr>
              <a:t>squares</a:t>
            </a:r>
            <a:r>
              <a:rPr lang="it-IT" sz="3200" dirty="0">
                <a:latin typeface="Arial" panose="020B0604020202020204" pitchFamily="34" charset="0"/>
                <a:cs typeface="Arial" panose="020B0604020202020204" pitchFamily="34" charset="0"/>
              </a:rPr>
              <a:t> of  </a:t>
            </a:r>
            <a:r>
              <a:rPr lang="it-IT" sz="3200" dirty="0" err="1">
                <a:latin typeface="Arial" panose="020B0604020202020204" pitchFamily="34" charset="0"/>
                <a:cs typeface="Arial" panose="020B0604020202020204" pitchFamily="34" charset="0"/>
              </a:rPr>
              <a:t>singular</a:t>
            </a:r>
            <a:r>
              <a:rPr lang="it-IT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3200" dirty="0" err="1">
                <a:latin typeface="Arial" panose="020B0604020202020204" pitchFamily="34" charset="0"/>
                <a:cs typeface="Arial" panose="020B0604020202020204" pitchFamily="34" charset="0"/>
              </a:rPr>
              <a:t>values</a:t>
            </a:r>
            <a:endParaRPr lang="it-IT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30238"/>
            <a:ext cx="8280400" cy="621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7" name="CasellaDiTesto 1"/>
          <p:cNvSpPr txBox="1">
            <a:spLocks noChangeArrowheads="1"/>
          </p:cNvSpPr>
          <p:nvPr/>
        </p:nvSpPr>
        <p:spPr bwMode="auto">
          <a:xfrm>
            <a:off x="1042988" y="692150"/>
            <a:ext cx="7353300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800" b="1">
                <a:latin typeface="Courier New" panose="02070309020205020404" pitchFamily="49" charset="0"/>
                <a:cs typeface="Courier New" panose="02070309020205020404" pitchFamily="49" charset="0"/>
              </a:rPr>
              <a:t>Fraction of energy of the first 20 singular values</a:t>
            </a:r>
            <a:endParaRPr lang="it-IT" altLang="it-IT" sz="1800">
              <a:cs typeface="Courier New" panose="02070309020205020404" pitchFamily="49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214313" y="1143000"/>
            <a:ext cx="8929687" cy="2554288"/>
          </a:xfrm>
          <a:prstGeom prst="rect">
            <a:avLst/>
          </a:prstGeom>
          <a:solidFill>
            <a:srgbClr val="FFFFCC"/>
          </a:solidFill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9900"/>
              </a:buClr>
              <a:buSzPct val="120000"/>
              <a:buFont typeface="Wingdings" pitchFamily="2" charset="2"/>
              <a:buChar char="ü"/>
              <a:defRPr/>
            </a:pPr>
            <a:r>
              <a:rPr lang="it-IT" sz="2800" dirty="0">
                <a:latin typeface="Arial" charset="0"/>
                <a:ea typeface="+mn-ea"/>
              </a:rPr>
              <a:t>SVD of </a:t>
            </a:r>
            <a:r>
              <a:rPr lang="it-IT" sz="3600" i="1" dirty="0">
                <a:solidFill>
                  <a:schemeClr val="accent2"/>
                </a:solidFill>
                <a:ea typeface="+mn-ea"/>
              </a:rPr>
              <a:t>A</a:t>
            </a:r>
            <a:r>
              <a:rPr lang="it-IT" sz="3200" dirty="0">
                <a:latin typeface="Arial" charset="0"/>
                <a:ea typeface="+mn-ea"/>
              </a:rPr>
              <a:t> </a:t>
            </a:r>
            <a:r>
              <a:rPr lang="it-IT" sz="2800" dirty="0">
                <a:latin typeface="Arial" charset="0"/>
                <a:ea typeface="+mn-ea"/>
              </a:rPr>
              <a:t>(data </a:t>
            </a:r>
            <a:r>
              <a:rPr lang="it-IT" sz="2800" dirty="0" err="1">
                <a:latin typeface="Arial" charset="0"/>
                <a:ea typeface="+mn-ea"/>
              </a:rPr>
              <a:t>matrix</a:t>
            </a:r>
            <a:r>
              <a:rPr lang="it-IT" sz="2800" dirty="0">
                <a:latin typeface="Arial" charset="0"/>
                <a:ea typeface="+mn-ea"/>
              </a:rPr>
              <a:t>)</a:t>
            </a:r>
          </a:p>
          <a:p>
            <a:pPr>
              <a:buClr>
                <a:srgbClr val="009900"/>
              </a:buClr>
              <a:buSzPct val="120000"/>
              <a:buFont typeface="Wingdings" pitchFamily="2" charset="2"/>
              <a:buChar char="ü"/>
              <a:defRPr/>
            </a:pPr>
            <a:r>
              <a:rPr lang="it-IT" sz="2800" dirty="0" err="1">
                <a:latin typeface="Arial" charset="0"/>
                <a:ea typeface="+mn-ea"/>
              </a:rPr>
              <a:t>approximate</a:t>
            </a:r>
            <a:r>
              <a:rPr lang="it-IT" sz="2800" dirty="0">
                <a:latin typeface="Arial" charset="0"/>
                <a:ea typeface="+mn-ea"/>
              </a:rPr>
              <a:t>  </a:t>
            </a:r>
            <a:r>
              <a:rPr lang="it-IT" sz="3600" i="1" dirty="0">
                <a:solidFill>
                  <a:schemeClr val="accent2"/>
                </a:solidFill>
                <a:ea typeface="+mn-ea"/>
              </a:rPr>
              <a:t>A</a:t>
            </a:r>
            <a:r>
              <a:rPr lang="it-IT" sz="2800" dirty="0">
                <a:latin typeface="Arial" charset="0"/>
                <a:ea typeface="+mn-ea"/>
              </a:rPr>
              <a:t> by </a:t>
            </a:r>
            <a:r>
              <a:rPr lang="it-IT" sz="2800" dirty="0" err="1">
                <a:latin typeface="Arial" charset="0"/>
                <a:ea typeface="+mn-ea"/>
              </a:rPr>
              <a:t>means</a:t>
            </a:r>
            <a:r>
              <a:rPr lang="it-IT" sz="2800" dirty="0">
                <a:latin typeface="Arial" charset="0"/>
                <a:ea typeface="+mn-ea"/>
              </a:rPr>
              <a:t> of a </a:t>
            </a:r>
            <a:r>
              <a:rPr lang="it-IT" sz="2800" dirty="0" err="1">
                <a:latin typeface="Arial" charset="0"/>
                <a:ea typeface="+mn-ea"/>
              </a:rPr>
              <a:t>suitable</a:t>
            </a:r>
            <a:r>
              <a:rPr lang="it-IT" sz="3600" i="1" dirty="0" err="1">
                <a:solidFill>
                  <a:srgbClr val="CC3300"/>
                </a:solidFill>
                <a:ea typeface="+mn-ea"/>
              </a:rPr>
              <a:t>A</a:t>
            </a:r>
            <a:r>
              <a:rPr lang="it-IT" sz="3600" baseline="30000" dirty="0">
                <a:solidFill>
                  <a:srgbClr val="CC3300"/>
                </a:solidFill>
                <a:ea typeface="+mn-ea"/>
              </a:rPr>
              <a:t>(</a:t>
            </a:r>
            <a:r>
              <a:rPr lang="it-IT" sz="3600" i="1" baseline="30000" dirty="0">
                <a:solidFill>
                  <a:srgbClr val="CC3300"/>
                </a:solidFill>
                <a:ea typeface="+mn-ea"/>
              </a:rPr>
              <a:t>k</a:t>
            </a:r>
            <a:r>
              <a:rPr lang="it-IT" sz="3600" baseline="30000" dirty="0">
                <a:solidFill>
                  <a:srgbClr val="CC3300"/>
                </a:solidFill>
                <a:ea typeface="+mn-ea"/>
              </a:rPr>
              <a:t>)</a:t>
            </a:r>
          </a:p>
          <a:p>
            <a:pPr>
              <a:buClr>
                <a:srgbClr val="009900"/>
              </a:buClr>
              <a:buSzPct val="120000"/>
              <a:buFont typeface="Wingdings" pitchFamily="2" charset="2"/>
              <a:buChar char="ü"/>
              <a:defRPr/>
            </a:pPr>
            <a:r>
              <a:rPr lang="it-IT" sz="2800" dirty="0" err="1">
                <a:latin typeface="Arial" charset="0"/>
                <a:ea typeface="+mn-ea"/>
              </a:rPr>
              <a:t>identification</a:t>
            </a:r>
            <a:r>
              <a:rPr lang="it-IT" sz="2800" dirty="0">
                <a:latin typeface="Arial" charset="0"/>
                <a:ea typeface="+mn-ea"/>
              </a:rPr>
              <a:t> of </a:t>
            </a:r>
            <a:r>
              <a:rPr lang="it-IT" sz="2800" dirty="0" err="1">
                <a:latin typeface="Arial" charset="0"/>
                <a:ea typeface="+mn-ea"/>
              </a:rPr>
              <a:t>correlations</a:t>
            </a:r>
            <a:r>
              <a:rPr lang="it-IT" sz="2800" dirty="0">
                <a:latin typeface="Arial" charset="0"/>
                <a:ea typeface="+mn-ea"/>
              </a:rPr>
              <a:t> </a:t>
            </a:r>
            <a:r>
              <a:rPr lang="it-IT" sz="2800" dirty="0" err="1">
                <a:latin typeface="Arial" charset="0"/>
                <a:ea typeface="+mn-ea"/>
              </a:rPr>
              <a:t>between</a:t>
            </a:r>
            <a:r>
              <a:rPr lang="it-IT" sz="2800" dirty="0">
                <a:latin typeface="Arial" charset="0"/>
                <a:ea typeface="+mn-ea"/>
              </a:rPr>
              <a:t> the </a:t>
            </a:r>
            <a:r>
              <a:rPr lang="it-IT" sz="2800" dirty="0" err="1">
                <a:latin typeface="Arial" charset="0"/>
                <a:ea typeface="+mn-ea"/>
              </a:rPr>
              <a:t>projections</a:t>
            </a:r>
            <a:r>
              <a:rPr lang="it-IT" sz="2800" dirty="0">
                <a:latin typeface="Arial" charset="0"/>
                <a:ea typeface="+mn-ea"/>
              </a:rPr>
              <a:t> </a:t>
            </a:r>
          </a:p>
          <a:p>
            <a:pPr>
              <a:buClr>
                <a:srgbClr val="009900"/>
              </a:buClr>
              <a:buSzPct val="120000"/>
              <a:defRPr/>
            </a:pPr>
            <a:r>
              <a:rPr lang="it-IT" sz="2800" dirty="0">
                <a:latin typeface="Arial" charset="0"/>
                <a:ea typeface="+mn-ea"/>
              </a:rPr>
              <a:t>    </a:t>
            </a:r>
            <a:r>
              <a:rPr lang="it-IT" sz="2800" dirty="0">
                <a:solidFill>
                  <a:srgbClr val="7F7F7F"/>
                </a:solidFill>
                <a:latin typeface="Arial" charset="0"/>
                <a:ea typeface="+mn-ea"/>
              </a:rPr>
              <a:t> </a:t>
            </a:r>
            <a:r>
              <a:rPr lang="it-IT" sz="2800" dirty="0">
                <a:latin typeface="Arial" charset="0"/>
                <a:ea typeface="+mn-ea"/>
              </a:rPr>
              <a:t>of the </a:t>
            </a:r>
            <a:r>
              <a:rPr lang="it-IT" sz="2800" dirty="0" err="1">
                <a:latin typeface="Arial" charset="0"/>
                <a:ea typeface="+mn-ea"/>
              </a:rPr>
              <a:t>variables</a:t>
            </a:r>
            <a:r>
              <a:rPr lang="it-IT" sz="2800" dirty="0">
                <a:latin typeface="Arial" charset="0"/>
                <a:ea typeface="+mn-ea"/>
              </a:rPr>
              <a:t> and of the </a:t>
            </a:r>
            <a:r>
              <a:rPr lang="it-IT" sz="2800" dirty="0" err="1">
                <a:latin typeface="Arial" charset="0"/>
                <a:ea typeface="+mn-ea"/>
              </a:rPr>
              <a:t>experiments</a:t>
            </a:r>
            <a:r>
              <a:rPr lang="it-IT" sz="2800" dirty="0">
                <a:latin typeface="Arial" charset="0"/>
                <a:ea typeface="+mn-ea"/>
              </a:rPr>
              <a:t> in the </a:t>
            </a:r>
          </a:p>
          <a:p>
            <a:pPr>
              <a:buClr>
                <a:srgbClr val="009900"/>
              </a:buClr>
              <a:buSzPct val="120000"/>
              <a:defRPr/>
            </a:pPr>
            <a:r>
              <a:rPr lang="it-IT" sz="2800" i="1" dirty="0">
                <a:latin typeface="Arial" charset="0"/>
                <a:ea typeface="+mn-ea"/>
              </a:rPr>
              <a:t>     </a:t>
            </a:r>
            <a:r>
              <a:rPr lang="it-IT" sz="2800" i="1" dirty="0">
                <a:latin typeface="+mj-lt"/>
                <a:ea typeface="+mn-ea"/>
              </a:rPr>
              <a:t>k</a:t>
            </a:r>
            <a:r>
              <a:rPr lang="it-IT" sz="2800" dirty="0">
                <a:latin typeface="Arial" charset="0"/>
                <a:ea typeface="+mn-ea"/>
              </a:rPr>
              <a:t>-</a:t>
            </a:r>
            <a:r>
              <a:rPr lang="it-IT" sz="2800" dirty="0" err="1">
                <a:latin typeface="Arial" charset="0"/>
                <a:ea typeface="+mn-ea"/>
              </a:rPr>
              <a:t>spaces</a:t>
            </a:r>
            <a:r>
              <a:rPr lang="it-IT" sz="2800" dirty="0">
                <a:latin typeface="Arial" charset="0"/>
                <a:ea typeface="+mn-ea"/>
              </a:rPr>
              <a:t> of the </a:t>
            </a:r>
            <a:r>
              <a:rPr lang="it-IT" sz="2800" dirty="0" err="1">
                <a:latin typeface="Arial" charset="0"/>
                <a:ea typeface="+mn-ea"/>
              </a:rPr>
              <a:t>left</a:t>
            </a:r>
            <a:r>
              <a:rPr lang="it-IT" sz="2800" dirty="0">
                <a:latin typeface="Arial" charset="0"/>
                <a:ea typeface="+mn-ea"/>
              </a:rPr>
              <a:t> and right </a:t>
            </a:r>
            <a:r>
              <a:rPr lang="it-IT" sz="2800" dirty="0" err="1">
                <a:latin typeface="Arial" charset="0"/>
                <a:ea typeface="+mn-ea"/>
              </a:rPr>
              <a:t>singular</a:t>
            </a:r>
            <a:r>
              <a:rPr lang="it-IT" sz="2800" dirty="0">
                <a:latin typeface="Arial" charset="0"/>
                <a:ea typeface="+mn-ea"/>
              </a:rPr>
              <a:t> </a:t>
            </a:r>
            <a:r>
              <a:rPr lang="it-IT" sz="2800" dirty="0" err="1">
                <a:latin typeface="Arial" charset="0"/>
                <a:ea typeface="+mn-ea"/>
              </a:rPr>
              <a:t>vectors</a:t>
            </a:r>
            <a:r>
              <a:rPr lang="it-IT" sz="2800" dirty="0">
                <a:latin typeface="Arial" charset="0"/>
                <a:ea typeface="+mn-ea"/>
              </a:rPr>
              <a:t> of </a:t>
            </a:r>
            <a:r>
              <a:rPr lang="it-IT" sz="3200" i="1" dirty="0">
                <a:solidFill>
                  <a:srgbClr val="CC3300"/>
                </a:solidFill>
                <a:ea typeface="+mn-ea"/>
              </a:rPr>
              <a:t>A</a:t>
            </a:r>
            <a:r>
              <a:rPr lang="it-IT" sz="3200" baseline="30000" dirty="0">
                <a:solidFill>
                  <a:srgbClr val="CC3300"/>
                </a:solidFill>
                <a:ea typeface="+mn-ea"/>
              </a:rPr>
              <a:t>(</a:t>
            </a:r>
            <a:r>
              <a:rPr lang="it-IT" sz="3200" i="1" baseline="30000" dirty="0">
                <a:solidFill>
                  <a:srgbClr val="CC3300"/>
                </a:solidFill>
                <a:ea typeface="+mn-ea"/>
              </a:rPr>
              <a:t>k</a:t>
            </a:r>
            <a:r>
              <a:rPr lang="it-IT" sz="3200" baseline="30000" dirty="0">
                <a:solidFill>
                  <a:srgbClr val="CC3300"/>
                </a:solidFill>
                <a:ea typeface="+mn-ea"/>
              </a:rPr>
              <a:t>)</a:t>
            </a:r>
            <a:endParaRPr lang="it-IT" sz="3200" dirty="0">
              <a:latin typeface="Arial" charset="0"/>
              <a:ea typeface="+mn-ea"/>
            </a:endParaRPr>
          </a:p>
        </p:txBody>
      </p:sp>
      <p:sp>
        <p:nvSpPr>
          <p:cNvPr id="4" name="CasellaDiTesto 1"/>
          <p:cNvSpPr txBox="1">
            <a:spLocks noChangeArrowheads="1"/>
          </p:cNvSpPr>
          <p:nvPr/>
        </p:nvSpPr>
        <p:spPr bwMode="auto">
          <a:xfrm>
            <a:off x="714375" y="3860800"/>
            <a:ext cx="7715250" cy="2308225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it-IT" altLang="it-IT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Bioinformatics</a:t>
            </a:r>
            <a:r>
              <a:rPr lang="it-IT" alt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it-IT" altLang="it-IT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r>
              <a:rPr lang="it-IT" alt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 of gene </a:t>
            </a:r>
            <a:r>
              <a:rPr lang="it-IT" altLang="it-IT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expression</a:t>
            </a:r>
            <a:r>
              <a:rPr lang="it-IT" alt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 (Gene </a:t>
            </a:r>
            <a:r>
              <a:rPr lang="it-IT" altLang="it-IT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expression</a:t>
            </a:r>
            <a:r>
              <a:rPr lang="it-IT" alt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 data </a:t>
            </a:r>
            <a:r>
              <a:rPr lang="it-IT" altLang="it-IT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r>
              <a:rPr lang="it-IT" alt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defRPr/>
            </a:pPr>
            <a:r>
              <a:rPr lang="en-US" altLang="it-IT" dirty="0">
                <a:latin typeface="Arial" panose="020B0604020202020204" pitchFamily="34" charset="0"/>
                <a:cs typeface="Arial" panose="020B0604020202020204" pitchFamily="34" charset="0"/>
              </a:rPr>
              <a:t>A set of genes is subjected to a battery of experiments.</a:t>
            </a:r>
          </a:p>
          <a:p>
            <a:pPr>
              <a:defRPr/>
            </a:pPr>
            <a:r>
              <a:rPr lang="en-US" altLang="it-IT" dirty="0">
                <a:latin typeface="Arial" panose="020B0604020202020204" pitchFamily="34" charset="0"/>
                <a:cs typeface="Arial" panose="020B0604020202020204" pitchFamily="34" charset="0"/>
              </a:rPr>
              <a:t>The goal is to cluster the genes that have a similar response and cluster the experiments that have a similar gene expression profile</a:t>
            </a:r>
            <a:endParaRPr lang="it-IT" altLang="it-IT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28625" y="285750"/>
            <a:ext cx="8286750" cy="584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3200" dirty="0">
                <a:latin typeface="Arial" charset="0"/>
                <a:ea typeface="+mn-ea"/>
              </a:rPr>
              <a:t>SVD </a:t>
            </a:r>
            <a:r>
              <a:rPr lang="it-IT" sz="3200" dirty="0" err="1">
                <a:latin typeface="Arial" charset="0"/>
                <a:ea typeface="+mn-ea"/>
              </a:rPr>
              <a:t>Factorization</a:t>
            </a:r>
            <a:r>
              <a:rPr lang="it-IT" sz="3200" dirty="0">
                <a:latin typeface="Arial" charset="0"/>
                <a:ea typeface="+mn-ea"/>
              </a:rPr>
              <a:t> and gene data </a:t>
            </a:r>
            <a:r>
              <a:rPr lang="it-IT" sz="3200" dirty="0" err="1">
                <a:latin typeface="Arial" charset="0"/>
                <a:ea typeface="+mn-ea"/>
              </a:rPr>
              <a:t>analysis</a:t>
            </a:r>
            <a:endParaRPr lang="it-IT" sz="3200" dirty="0">
              <a:latin typeface="Arial" charset="0"/>
              <a:ea typeface="+mn-ea"/>
            </a:endParaRPr>
          </a:p>
        </p:txBody>
      </p:sp>
    </p:spTree>
    <p:custDataLst>
      <p:tags r:id="rId1"/>
    </p:custData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  <p:bldP spid="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0898" name="Object 2"/>
          <p:cNvGraphicFramePr>
            <a:graphicFrameLocks noChangeAspect="1"/>
          </p:cNvGraphicFramePr>
          <p:nvPr/>
        </p:nvGraphicFramePr>
        <p:xfrm>
          <a:off x="3059113" y="260350"/>
          <a:ext cx="2914650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43" name="Equation" r:id="rId5" imgW="685800" imgH="203200" progId="">
                  <p:embed/>
                </p:oleObj>
              </mc:Choice>
              <mc:Fallback>
                <p:oleObj name="Equation" r:id="rId5" imgW="685800" imgH="20320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113" y="260350"/>
                        <a:ext cx="2914650" cy="85725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38100">
                        <a:solidFill>
                          <a:srgbClr val="FFFF00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rgbClr val="808080">
                            <a:alpha val="74997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3526" name="Text Box 6"/>
          <p:cNvSpPr txBox="1">
            <a:spLocks noChangeArrowheads="1"/>
          </p:cNvSpPr>
          <p:nvPr/>
        </p:nvSpPr>
        <p:spPr bwMode="auto">
          <a:xfrm>
            <a:off x="398463" y="1208088"/>
            <a:ext cx="23034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800">
                <a:solidFill>
                  <a:srgbClr val="CC3300"/>
                </a:solidFill>
                <a:latin typeface="Arial" panose="020B0604020202020204" pitchFamily="34" charset="0"/>
              </a:rPr>
              <a:t>experiments</a:t>
            </a:r>
          </a:p>
        </p:txBody>
      </p:sp>
      <p:sp>
        <p:nvSpPr>
          <p:cNvPr id="80900" name="Rectangle 8"/>
          <p:cNvSpPr>
            <a:spLocks noChangeArrowheads="1"/>
          </p:cNvSpPr>
          <p:nvPr/>
        </p:nvSpPr>
        <p:spPr bwMode="auto">
          <a:xfrm>
            <a:off x="466725" y="1844675"/>
            <a:ext cx="2087563" cy="37449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graphicFrame>
        <p:nvGraphicFramePr>
          <p:cNvPr id="80901" name="Object 9"/>
          <p:cNvGraphicFramePr>
            <a:graphicFrameLocks noChangeAspect="1"/>
          </p:cNvGraphicFramePr>
          <p:nvPr/>
        </p:nvGraphicFramePr>
        <p:xfrm>
          <a:off x="1762125" y="1916113"/>
          <a:ext cx="690563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44" name="Equation" r:id="rId7" imgW="152268" imgH="164957" progId="">
                  <p:embed/>
                </p:oleObj>
              </mc:Choice>
              <mc:Fallback>
                <p:oleObj name="Equation" r:id="rId7" imgW="152268" imgH="164957" progId="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2125" y="1916113"/>
                        <a:ext cx="690563" cy="74295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rgbClr val="FFFF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3530" name="Text Box 10"/>
          <p:cNvSpPr txBox="1">
            <a:spLocks noChangeArrowheads="1"/>
          </p:cNvSpPr>
          <p:nvPr/>
        </p:nvSpPr>
        <p:spPr bwMode="auto">
          <a:xfrm rot="5357922" flipV="1">
            <a:off x="-820737" y="2949575"/>
            <a:ext cx="21605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800">
                <a:solidFill>
                  <a:schemeClr val="accent2"/>
                </a:solidFill>
                <a:latin typeface="Arial" panose="020B0604020202020204" pitchFamily="34" charset="0"/>
              </a:rPr>
              <a:t>variables</a:t>
            </a:r>
          </a:p>
        </p:txBody>
      </p:sp>
      <p:sp>
        <p:nvSpPr>
          <p:cNvPr id="80903" name="Text Box 19"/>
          <p:cNvSpPr txBox="1">
            <a:spLocks noChangeArrowheads="1"/>
          </p:cNvSpPr>
          <p:nvPr/>
        </p:nvSpPr>
        <p:spPr bwMode="auto">
          <a:xfrm>
            <a:off x="0" y="5084763"/>
            <a:ext cx="4413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800" i="1"/>
              <a:t>m</a:t>
            </a:r>
          </a:p>
        </p:txBody>
      </p:sp>
      <p:sp>
        <p:nvSpPr>
          <p:cNvPr id="80904" name="Text Box 20"/>
          <p:cNvSpPr txBox="1">
            <a:spLocks noChangeArrowheads="1"/>
          </p:cNvSpPr>
          <p:nvPr/>
        </p:nvSpPr>
        <p:spPr bwMode="auto">
          <a:xfrm>
            <a:off x="2411413" y="1412875"/>
            <a:ext cx="3619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800" i="1"/>
              <a:t>n</a:t>
            </a:r>
          </a:p>
        </p:txBody>
      </p:sp>
      <p:sp>
        <p:nvSpPr>
          <p:cNvPr id="80905" name="Rectangle 21"/>
          <p:cNvSpPr>
            <a:spLocks noChangeArrowheads="1"/>
          </p:cNvSpPr>
          <p:nvPr/>
        </p:nvSpPr>
        <p:spPr bwMode="auto">
          <a:xfrm>
            <a:off x="969963" y="1844675"/>
            <a:ext cx="217487" cy="3744913"/>
          </a:xfrm>
          <a:prstGeom prst="rect">
            <a:avLst/>
          </a:prstGeom>
          <a:solidFill>
            <a:srgbClr val="CC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graphicFrame>
        <p:nvGraphicFramePr>
          <p:cNvPr id="80906" name="Object 22"/>
          <p:cNvGraphicFramePr>
            <a:graphicFrameLocks noChangeAspect="1"/>
          </p:cNvGraphicFramePr>
          <p:nvPr/>
        </p:nvGraphicFramePr>
        <p:xfrm>
          <a:off x="898525" y="5373688"/>
          <a:ext cx="563563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45" name="Equation" r:id="rId9" imgW="164957" imgH="241091" progId="">
                  <p:embed/>
                </p:oleObj>
              </mc:Choice>
              <mc:Fallback>
                <p:oleObj name="Equation" r:id="rId9" imgW="164957" imgH="241091" progId="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8525" y="5373688"/>
                        <a:ext cx="563563" cy="819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907" name="Rectangle 24"/>
          <p:cNvSpPr>
            <a:spLocks noChangeArrowheads="1"/>
          </p:cNvSpPr>
          <p:nvPr/>
        </p:nvSpPr>
        <p:spPr bwMode="auto">
          <a:xfrm>
            <a:off x="466725" y="4581525"/>
            <a:ext cx="2087563" cy="2159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graphicFrame>
        <p:nvGraphicFramePr>
          <p:cNvPr id="80908" name="Object 25"/>
          <p:cNvGraphicFramePr>
            <a:graphicFrameLocks noChangeAspect="1"/>
          </p:cNvGraphicFramePr>
          <p:nvPr/>
        </p:nvGraphicFramePr>
        <p:xfrm>
          <a:off x="0" y="4292600"/>
          <a:ext cx="563563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46" name="Equation" r:id="rId11" imgW="165028" imgH="228501" progId="">
                  <p:embed/>
                </p:oleObj>
              </mc:Choice>
              <mc:Fallback>
                <p:oleObj name="Equation" r:id="rId11" imgW="165028" imgH="228501" progId="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292600"/>
                        <a:ext cx="563563" cy="776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909" name="Rectangle 28"/>
          <p:cNvSpPr>
            <a:spLocks noChangeArrowheads="1"/>
          </p:cNvSpPr>
          <p:nvPr/>
        </p:nvSpPr>
        <p:spPr bwMode="auto">
          <a:xfrm>
            <a:off x="2843213" y="1844675"/>
            <a:ext cx="2087562" cy="3744913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80910" name="Text Box 29"/>
          <p:cNvSpPr txBox="1">
            <a:spLocks noChangeArrowheads="1"/>
          </p:cNvSpPr>
          <p:nvPr/>
        </p:nvSpPr>
        <p:spPr bwMode="auto">
          <a:xfrm>
            <a:off x="2482850" y="5300663"/>
            <a:ext cx="4413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800" i="1"/>
              <a:t>m</a:t>
            </a:r>
          </a:p>
        </p:txBody>
      </p:sp>
      <p:sp>
        <p:nvSpPr>
          <p:cNvPr id="80911" name="Text Box 30"/>
          <p:cNvSpPr txBox="1">
            <a:spLocks noChangeArrowheads="1"/>
          </p:cNvSpPr>
          <p:nvPr/>
        </p:nvSpPr>
        <p:spPr bwMode="auto">
          <a:xfrm>
            <a:off x="4643438" y="1412875"/>
            <a:ext cx="3619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800" i="1"/>
              <a:t>n</a:t>
            </a:r>
          </a:p>
        </p:txBody>
      </p:sp>
      <p:sp>
        <p:nvSpPr>
          <p:cNvPr id="80912" name="Rectangle 32"/>
          <p:cNvSpPr>
            <a:spLocks noChangeArrowheads="1"/>
          </p:cNvSpPr>
          <p:nvPr/>
        </p:nvSpPr>
        <p:spPr bwMode="auto">
          <a:xfrm>
            <a:off x="3562350" y="1844675"/>
            <a:ext cx="217488" cy="3744913"/>
          </a:xfrm>
          <a:prstGeom prst="rect">
            <a:avLst/>
          </a:prstGeom>
          <a:solidFill>
            <a:srgbClr val="CC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80913" name="Rectangle 35"/>
          <p:cNvSpPr>
            <a:spLocks noChangeArrowheads="1"/>
          </p:cNvSpPr>
          <p:nvPr/>
        </p:nvSpPr>
        <p:spPr bwMode="auto">
          <a:xfrm>
            <a:off x="2843213" y="4581525"/>
            <a:ext cx="2087562" cy="2159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graphicFrame>
        <p:nvGraphicFramePr>
          <p:cNvPr id="80914" name="Object 36"/>
          <p:cNvGraphicFramePr>
            <a:graphicFrameLocks noChangeAspect="1"/>
          </p:cNvGraphicFramePr>
          <p:nvPr/>
        </p:nvGraphicFramePr>
        <p:xfrm>
          <a:off x="4910138" y="4365625"/>
          <a:ext cx="606425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47" name="Equation" r:id="rId13" imgW="177646" imgH="228402" progId="">
                  <p:embed/>
                </p:oleObj>
              </mc:Choice>
              <mc:Fallback>
                <p:oleObj name="Equation" r:id="rId13" imgW="177646" imgH="228402" progId="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0138" y="4365625"/>
                        <a:ext cx="606425" cy="776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15" name="Object 37"/>
          <p:cNvGraphicFramePr>
            <a:graphicFrameLocks noChangeAspect="1"/>
          </p:cNvGraphicFramePr>
          <p:nvPr/>
        </p:nvGraphicFramePr>
        <p:xfrm>
          <a:off x="4110038" y="1887538"/>
          <a:ext cx="7493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48" name="Equation" r:id="rId15" imgW="164814" imgH="177492" progId="">
                  <p:embed/>
                </p:oleObj>
              </mc:Choice>
              <mc:Fallback>
                <p:oleObj name="Equation" r:id="rId15" imgW="164814" imgH="177492" progId="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0038" y="1887538"/>
                        <a:ext cx="749300" cy="80010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rgbClr val="FFFF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916" name="Rectangle 38"/>
          <p:cNvSpPr>
            <a:spLocks noChangeArrowheads="1"/>
          </p:cNvSpPr>
          <p:nvPr/>
        </p:nvSpPr>
        <p:spPr bwMode="auto">
          <a:xfrm>
            <a:off x="5003800" y="1844675"/>
            <a:ext cx="1800225" cy="1655763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80917" name="Rectangle 39"/>
          <p:cNvSpPr>
            <a:spLocks noChangeArrowheads="1"/>
          </p:cNvSpPr>
          <p:nvPr/>
        </p:nvSpPr>
        <p:spPr bwMode="auto">
          <a:xfrm>
            <a:off x="6946900" y="1844675"/>
            <a:ext cx="1800225" cy="1655763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graphicFrame>
        <p:nvGraphicFramePr>
          <p:cNvPr id="80918" name="Object 40"/>
          <p:cNvGraphicFramePr>
            <a:graphicFrameLocks noChangeAspect="1"/>
          </p:cNvGraphicFramePr>
          <p:nvPr/>
        </p:nvGraphicFramePr>
        <p:xfrm>
          <a:off x="6069013" y="1901825"/>
          <a:ext cx="6350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49" name="Equation" r:id="rId17" imgW="139639" imgH="152334" progId="">
                  <p:embed/>
                </p:oleObj>
              </mc:Choice>
              <mc:Fallback>
                <p:oleObj name="Equation" r:id="rId17" imgW="139639" imgH="152334" progId="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9013" y="1901825"/>
                        <a:ext cx="635000" cy="68580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rgbClr val="FFFF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19" name="Object 41"/>
          <p:cNvGraphicFramePr>
            <a:graphicFrameLocks noChangeAspect="1"/>
          </p:cNvGraphicFramePr>
          <p:nvPr/>
        </p:nvGraphicFramePr>
        <p:xfrm>
          <a:off x="7954963" y="1844675"/>
          <a:ext cx="7620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50" name="Equation" r:id="rId19" imgW="215713" imgH="203024" progId="">
                  <p:embed/>
                </p:oleObj>
              </mc:Choice>
              <mc:Fallback>
                <p:oleObj name="Equation" r:id="rId19" imgW="215713" imgH="203024" progId="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4963" y="1844675"/>
                        <a:ext cx="762000" cy="792163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rgbClr val="FFFF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920" name="Rectangle 42"/>
          <p:cNvSpPr>
            <a:spLocks noChangeArrowheads="1"/>
          </p:cNvSpPr>
          <p:nvPr/>
        </p:nvSpPr>
        <p:spPr bwMode="auto">
          <a:xfrm>
            <a:off x="7307263" y="1844675"/>
            <a:ext cx="144462" cy="1655763"/>
          </a:xfrm>
          <a:prstGeom prst="rect">
            <a:avLst/>
          </a:prstGeom>
          <a:solidFill>
            <a:srgbClr val="CC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80921" name="Rectangle 43"/>
          <p:cNvSpPr>
            <a:spLocks noChangeArrowheads="1"/>
          </p:cNvSpPr>
          <p:nvPr/>
        </p:nvSpPr>
        <p:spPr bwMode="auto">
          <a:xfrm>
            <a:off x="6946900" y="2781300"/>
            <a:ext cx="1800225" cy="14287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80922" name="Line 44"/>
          <p:cNvSpPr>
            <a:spLocks noChangeShapeType="1"/>
          </p:cNvSpPr>
          <p:nvPr/>
        </p:nvSpPr>
        <p:spPr bwMode="auto">
          <a:xfrm>
            <a:off x="5003800" y="1844675"/>
            <a:ext cx="1800225" cy="165576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it-IT"/>
          </a:p>
        </p:txBody>
      </p:sp>
      <p:graphicFrame>
        <p:nvGraphicFramePr>
          <p:cNvPr id="80923" name="Object 45"/>
          <p:cNvGraphicFramePr>
            <a:graphicFrameLocks noChangeAspect="1"/>
          </p:cNvGraphicFramePr>
          <p:nvPr/>
        </p:nvGraphicFramePr>
        <p:xfrm>
          <a:off x="7162800" y="3357563"/>
          <a:ext cx="563563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51" name="Equation" r:id="rId21" imgW="164957" imgH="241091" progId="">
                  <p:embed/>
                </p:oleObj>
              </mc:Choice>
              <mc:Fallback>
                <p:oleObj name="Equation" r:id="rId21" imgW="164957" imgH="241091" progId="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3357563"/>
                        <a:ext cx="563563" cy="819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3567" name="Text Box 47"/>
          <p:cNvSpPr txBox="1">
            <a:spLocks noChangeArrowheads="1"/>
          </p:cNvSpPr>
          <p:nvPr/>
        </p:nvSpPr>
        <p:spPr bwMode="auto">
          <a:xfrm>
            <a:off x="2592388" y="1223963"/>
            <a:ext cx="2730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>
                <a:solidFill>
                  <a:srgbClr val="CC3300"/>
                </a:solidFill>
                <a:latin typeface="Arial" panose="020B0604020202020204" pitchFamily="34" charset="0"/>
              </a:rPr>
              <a:t>basis-experiments</a:t>
            </a:r>
          </a:p>
        </p:txBody>
      </p:sp>
      <p:sp>
        <p:nvSpPr>
          <p:cNvPr id="363568" name="Text Box 48"/>
          <p:cNvSpPr txBox="1">
            <a:spLocks noChangeArrowheads="1"/>
          </p:cNvSpPr>
          <p:nvPr/>
        </p:nvSpPr>
        <p:spPr bwMode="auto">
          <a:xfrm rot="5400000">
            <a:off x="7654925" y="2732088"/>
            <a:ext cx="2520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>
                <a:solidFill>
                  <a:schemeClr val="accent2"/>
                </a:solidFill>
                <a:latin typeface="Arial" panose="020B0604020202020204" pitchFamily="34" charset="0"/>
              </a:rPr>
              <a:t>basis-variables</a:t>
            </a:r>
          </a:p>
        </p:txBody>
      </p:sp>
    </p:spTree>
    <p:custDataLst>
      <p:tags r:id="rId2"/>
    </p:custData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3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3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3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3526" grpId="0" autoUpdateAnimBg="0"/>
      <p:bldP spid="363530" grpId="0" autoUpdateAnimBg="0"/>
      <p:bldP spid="363567" grpId="0" autoUpdateAnimBg="0"/>
      <p:bldP spid="363568" grpId="0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27"/>
          <p:cNvSpPr>
            <a:spLocks noChangeArrowheads="1"/>
          </p:cNvSpPr>
          <p:nvPr/>
        </p:nvSpPr>
        <p:spPr bwMode="auto">
          <a:xfrm>
            <a:off x="6929438" y="2000250"/>
            <a:ext cx="1785937" cy="14287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36" name="Rectangle 27_0"/>
          <p:cNvSpPr>
            <a:spLocks noChangeArrowheads="1"/>
          </p:cNvSpPr>
          <p:nvPr/>
        </p:nvSpPr>
        <p:spPr bwMode="auto">
          <a:xfrm>
            <a:off x="6929438" y="1857375"/>
            <a:ext cx="1785937" cy="14287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graphicFrame>
        <p:nvGraphicFramePr>
          <p:cNvPr id="82948" name="Object 2"/>
          <p:cNvGraphicFramePr>
            <a:graphicFrameLocks noChangeAspect="1"/>
          </p:cNvGraphicFramePr>
          <p:nvPr/>
        </p:nvGraphicFramePr>
        <p:xfrm>
          <a:off x="3059113" y="260350"/>
          <a:ext cx="2914650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97" name="Equation" r:id="rId5" imgW="685800" imgH="203200" progId="">
                  <p:embed/>
                </p:oleObj>
              </mc:Choice>
              <mc:Fallback>
                <p:oleObj name="Equation" r:id="rId5" imgW="685800" imgH="20320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113" y="260350"/>
                        <a:ext cx="2914650" cy="85725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38100">
                        <a:solidFill>
                          <a:srgbClr val="FFFF00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rgbClr val="808080">
                            <a:alpha val="74997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949" name="Rectangle 4"/>
          <p:cNvSpPr>
            <a:spLocks noChangeArrowheads="1"/>
          </p:cNvSpPr>
          <p:nvPr/>
        </p:nvSpPr>
        <p:spPr bwMode="auto">
          <a:xfrm>
            <a:off x="466725" y="1844675"/>
            <a:ext cx="2087563" cy="37449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graphicFrame>
        <p:nvGraphicFramePr>
          <p:cNvPr id="82950" name="Object 5"/>
          <p:cNvGraphicFramePr>
            <a:graphicFrameLocks noChangeAspect="1"/>
          </p:cNvGraphicFramePr>
          <p:nvPr/>
        </p:nvGraphicFramePr>
        <p:xfrm>
          <a:off x="1762125" y="1916113"/>
          <a:ext cx="690563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98" name="Equation" r:id="rId7" imgW="152268" imgH="164957" progId="">
                  <p:embed/>
                </p:oleObj>
              </mc:Choice>
              <mc:Fallback>
                <p:oleObj name="Equation" r:id="rId7" imgW="152268" imgH="164957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2125" y="1916113"/>
                        <a:ext cx="690563" cy="74295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rgbClr val="FFFF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4550" name="Text Box 6"/>
          <p:cNvSpPr txBox="1">
            <a:spLocks noChangeArrowheads="1"/>
          </p:cNvSpPr>
          <p:nvPr/>
        </p:nvSpPr>
        <p:spPr bwMode="auto">
          <a:xfrm rot="5357922" flipV="1">
            <a:off x="-820737" y="2954337"/>
            <a:ext cx="21605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800">
                <a:solidFill>
                  <a:schemeClr val="accent2"/>
                </a:solidFill>
                <a:latin typeface="Arial" panose="020B0604020202020204" pitchFamily="34" charset="0"/>
              </a:rPr>
              <a:t>variables</a:t>
            </a:r>
          </a:p>
        </p:txBody>
      </p:sp>
      <p:sp>
        <p:nvSpPr>
          <p:cNvPr id="82952" name="Text Box 7"/>
          <p:cNvSpPr txBox="1">
            <a:spLocks noChangeArrowheads="1"/>
          </p:cNvSpPr>
          <p:nvPr/>
        </p:nvSpPr>
        <p:spPr bwMode="auto">
          <a:xfrm>
            <a:off x="0" y="5084763"/>
            <a:ext cx="4413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800" i="1"/>
              <a:t>m</a:t>
            </a:r>
          </a:p>
        </p:txBody>
      </p:sp>
      <p:sp>
        <p:nvSpPr>
          <p:cNvPr id="82953" name="Text Box 8"/>
          <p:cNvSpPr txBox="1">
            <a:spLocks noChangeArrowheads="1"/>
          </p:cNvSpPr>
          <p:nvPr/>
        </p:nvSpPr>
        <p:spPr bwMode="auto">
          <a:xfrm>
            <a:off x="2411413" y="1412875"/>
            <a:ext cx="3619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800" i="1"/>
              <a:t>n</a:t>
            </a:r>
          </a:p>
        </p:txBody>
      </p:sp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0" y="4292600"/>
            <a:ext cx="2554288" cy="776288"/>
            <a:chOff x="0" y="2704"/>
            <a:chExt cx="1609" cy="489"/>
          </a:xfrm>
        </p:grpSpPr>
        <p:sp>
          <p:nvSpPr>
            <p:cNvPr id="82978" name="Rectangle 11"/>
            <p:cNvSpPr>
              <a:spLocks noChangeArrowheads="1"/>
            </p:cNvSpPr>
            <p:nvPr/>
          </p:nvSpPr>
          <p:spPr bwMode="auto">
            <a:xfrm>
              <a:off x="294" y="2886"/>
              <a:ext cx="1315" cy="13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graphicFrame>
          <p:nvGraphicFramePr>
            <p:cNvPr id="82979" name="Object 12"/>
            <p:cNvGraphicFramePr>
              <a:graphicFrameLocks noChangeAspect="1"/>
            </p:cNvGraphicFramePr>
            <p:nvPr/>
          </p:nvGraphicFramePr>
          <p:xfrm>
            <a:off x="0" y="2704"/>
            <a:ext cx="355" cy="4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3099" name="Equation" r:id="rId9" imgW="165028" imgH="228501" progId="">
                    <p:embed/>
                  </p:oleObj>
                </mc:Choice>
                <mc:Fallback>
                  <p:oleObj name="Equation" r:id="rId9" imgW="165028" imgH="228501" progId="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2704"/>
                          <a:ext cx="355" cy="48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2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07763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2955" name="Rectangle 13"/>
          <p:cNvSpPr>
            <a:spLocks noChangeArrowheads="1"/>
          </p:cNvSpPr>
          <p:nvPr/>
        </p:nvSpPr>
        <p:spPr bwMode="auto">
          <a:xfrm>
            <a:off x="2843213" y="1844675"/>
            <a:ext cx="2087562" cy="3744913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82956" name="Text Box 14"/>
          <p:cNvSpPr txBox="1">
            <a:spLocks noChangeArrowheads="1"/>
          </p:cNvSpPr>
          <p:nvPr/>
        </p:nvSpPr>
        <p:spPr bwMode="auto">
          <a:xfrm>
            <a:off x="2482850" y="5300663"/>
            <a:ext cx="4413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800" i="1"/>
              <a:t>m</a:t>
            </a:r>
          </a:p>
        </p:txBody>
      </p:sp>
      <p:sp>
        <p:nvSpPr>
          <p:cNvPr id="82957" name="Text Box 15"/>
          <p:cNvSpPr txBox="1">
            <a:spLocks noChangeArrowheads="1"/>
          </p:cNvSpPr>
          <p:nvPr/>
        </p:nvSpPr>
        <p:spPr bwMode="auto">
          <a:xfrm>
            <a:off x="4643438" y="1412875"/>
            <a:ext cx="3619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800" i="1"/>
              <a:t>n</a:t>
            </a:r>
          </a:p>
        </p:txBody>
      </p: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2843213" y="4365625"/>
            <a:ext cx="2673350" cy="776288"/>
            <a:chOff x="1791" y="2750"/>
            <a:chExt cx="1684" cy="489"/>
          </a:xfrm>
        </p:grpSpPr>
        <p:sp>
          <p:nvSpPr>
            <p:cNvPr id="82976" name="Rectangle 19"/>
            <p:cNvSpPr>
              <a:spLocks noChangeArrowheads="1"/>
            </p:cNvSpPr>
            <p:nvPr/>
          </p:nvSpPr>
          <p:spPr bwMode="auto">
            <a:xfrm>
              <a:off x="1791" y="2886"/>
              <a:ext cx="1315" cy="13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graphicFrame>
          <p:nvGraphicFramePr>
            <p:cNvPr id="82977" name="Object 20"/>
            <p:cNvGraphicFramePr>
              <a:graphicFrameLocks noChangeAspect="1"/>
            </p:cNvGraphicFramePr>
            <p:nvPr/>
          </p:nvGraphicFramePr>
          <p:xfrm>
            <a:off x="3093" y="2750"/>
            <a:ext cx="382" cy="4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3100" name="Equation" r:id="rId11" imgW="177646" imgH="228402" progId="">
                    <p:embed/>
                  </p:oleObj>
                </mc:Choice>
                <mc:Fallback>
                  <p:oleObj name="Equation" r:id="rId11" imgW="177646" imgH="228402" progId="">
                    <p:embed/>
                    <p:pic>
                      <p:nvPicPr>
                        <p:cNvPr id="0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93" y="2750"/>
                          <a:ext cx="382" cy="48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2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07763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82959" name="Object 21"/>
          <p:cNvGraphicFramePr>
            <a:graphicFrameLocks noChangeAspect="1"/>
          </p:cNvGraphicFramePr>
          <p:nvPr/>
        </p:nvGraphicFramePr>
        <p:xfrm>
          <a:off x="4110038" y="1887538"/>
          <a:ext cx="7493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01" name="Equation" r:id="rId13" imgW="164814" imgH="177492" progId="">
                  <p:embed/>
                </p:oleObj>
              </mc:Choice>
              <mc:Fallback>
                <p:oleObj name="Equation" r:id="rId13" imgW="164814" imgH="177492" progId="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0038" y="1887538"/>
                        <a:ext cx="749300" cy="80010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rgbClr val="FFFF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960" name="Rectangle 22"/>
          <p:cNvSpPr>
            <a:spLocks noChangeArrowheads="1"/>
          </p:cNvSpPr>
          <p:nvPr/>
        </p:nvSpPr>
        <p:spPr bwMode="auto">
          <a:xfrm>
            <a:off x="5003800" y="1844675"/>
            <a:ext cx="1800225" cy="1655763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82961" name="Rectangle 23"/>
          <p:cNvSpPr>
            <a:spLocks noChangeArrowheads="1"/>
          </p:cNvSpPr>
          <p:nvPr/>
        </p:nvSpPr>
        <p:spPr bwMode="auto">
          <a:xfrm>
            <a:off x="6929438" y="1844675"/>
            <a:ext cx="1785937" cy="1655763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graphicFrame>
        <p:nvGraphicFramePr>
          <p:cNvPr id="82962" name="Object 24"/>
          <p:cNvGraphicFramePr>
            <a:graphicFrameLocks noChangeAspect="1"/>
          </p:cNvGraphicFramePr>
          <p:nvPr/>
        </p:nvGraphicFramePr>
        <p:xfrm>
          <a:off x="6069013" y="1901825"/>
          <a:ext cx="6350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02" name="Equation" r:id="rId15" imgW="139639" imgH="152334" progId="">
                  <p:embed/>
                </p:oleObj>
              </mc:Choice>
              <mc:Fallback>
                <p:oleObj name="Equation" r:id="rId15" imgW="139639" imgH="152334" progId="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9013" y="1901825"/>
                        <a:ext cx="635000" cy="68580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rgbClr val="FFFF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63" name="Object 25"/>
          <p:cNvGraphicFramePr>
            <a:graphicFrameLocks noChangeAspect="1"/>
          </p:cNvGraphicFramePr>
          <p:nvPr/>
        </p:nvGraphicFramePr>
        <p:xfrm>
          <a:off x="7954963" y="1844675"/>
          <a:ext cx="7620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03" name="Equation" r:id="rId17" imgW="215713" imgH="203024" progId="">
                  <p:embed/>
                </p:oleObj>
              </mc:Choice>
              <mc:Fallback>
                <p:oleObj name="Equation" r:id="rId17" imgW="215713" imgH="203024" progId="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4963" y="1844675"/>
                        <a:ext cx="762000" cy="792163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rgbClr val="FFFF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964" name="Line 28"/>
          <p:cNvSpPr>
            <a:spLocks noChangeShapeType="1"/>
          </p:cNvSpPr>
          <p:nvPr/>
        </p:nvSpPr>
        <p:spPr bwMode="auto">
          <a:xfrm>
            <a:off x="5003800" y="1844675"/>
            <a:ext cx="1800225" cy="165576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it-IT"/>
          </a:p>
        </p:txBody>
      </p:sp>
      <p:sp>
        <p:nvSpPr>
          <p:cNvPr id="15393" name="Rectangle 27_1"/>
          <p:cNvSpPr>
            <a:spLocks noChangeArrowheads="1"/>
          </p:cNvSpPr>
          <p:nvPr/>
        </p:nvSpPr>
        <p:spPr bwMode="auto">
          <a:xfrm>
            <a:off x="6929438" y="2643188"/>
            <a:ext cx="1800225" cy="14287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graphicFrame>
        <p:nvGraphicFramePr>
          <p:cNvPr id="15368" name="Object 30"/>
          <p:cNvGraphicFramePr>
            <a:graphicFrameLocks noChangeAspect="1"/>
          </p:cNvGraphicFramePr>
          <p:nvPr/>
        </p:nvGraphicFramePr>
        <p:xfrm>
          <a:off x="8027988" y="2867025"/>
          <a:ext cx="563562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04" name="Equation" r:id="rId19" imgW="165028" imgH="228501" progId="">
                  <p:embed/>
                </p:oleObj>
              </mc:Choice>
              <mc:Fallback>
                <p:oleObj name="Equation" r:id="rId19" imgW="165028" imgH="228501" progId="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27988" y="2867025"/>
                        <a:ext cx="563562" cy="776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967" name="Text Box 32"/>
          <p:cNvSpPr txBox="1">
            <a:spLocks noChangeArrowheads="1"/>
          </p:cNvSpPr>
          <p:nvPr/>
        </p:nvSpPr>
        <p:spPr bwMode="auto">
          <a:xfrm rot="5400000">
            <a:off x="7654925" y="2732088"/>
            <a:ext cx="2520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>
                <a:solidFill>
                  <a:schemeClr val="accent2"/>
                </a:solidFill>
                <a:latin typeface="Arial" panose="020B0604020202020204" pitchFamily="34" charset="0"/>
              </a:rPr>
              <a:t>basis-variables</a:t>
            </a:r>
          </a:p>
        </p:txBody>
      </p:sp>
      <p:grpSp>
        <p:nvGrpSpPr>
          <p:cNvPr id="4" name="Group 35"/>
          <p:cNvGrpSpPr>
            <a:grpSpLocks/>
          </p:cNvGrpSpPr>
          <p:nvPr/>
        </p:nvGrpSpPr>
        <p:grpSpPr bwMode="auto">
          <a:xfrm>
            <a:off x="5435600" y="4005263"/>
            <a:ext cx="3708400" cy="1443037"/>
            <a:chOff x="3424" y="2523"/>
            <a:chExt cx="2336" cy="909"/>
          </a:xfrm>
        </p:grpSpPr>
        <p:sp>
          <p:nvSpPr>
            <p:cNvPr id="82974" name="Text Box 33"/>
            <p:cNvSpPr txBox="1">
              <a:spLocks noChangeArrowheads="1"/>
            </p:cNvSpPr>
            <p:nvPr/>
          </p:nvSpPr>
          <p:spPr bwMode="auto">
            <a:xfrm>
              <a:off x="3606" y="2523"/>
              <a:ext cx="2154" cy="909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800">
                  <a:latin typeface="Arial" panose="020B0604020202020204" pitchFamily="34" charset="0"/>
                </a:rPr>
                <a:t>coordinates of 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800">
                  <a:latin typeface="Arial" panose="020B0604020202020204" pitchFamily="34" charset="0"/>
                </a:rPr>
                <a:t>vector </a:t>
              </a:r>
              <a:r>
                <a:rPr lang="it-IT" altLang="it-IT" i="1">
                  <a:solidFill>
                    <a:schemeClr val="accent2"/>
                  </a:solidFill>
                </a:rPr>
                <a:t>g</a:t>
              </a:r>
              <a:r>
                <a:rPr lang="it-IT" altLang="it-IT" i="1" baseline="-25000">
                  <a:solidFill>
                    <a:schemeClr val="accent2"/>
                  </a:solidFill>
                </a:rPr>
                <a:t>i</a:t>
              </a:r>
              <a:r>
                <a:rPr lang="it-IT" altLang="it-IT" sz="2800">
                  <a:latin typeface="Arial" panose="020B0604020202020204" pitchFamily="34" charset="0"/>
                </a:rPr>
                <a:t> on the 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800">
                  <a:latin typeface="Arial" panose="020B0604020202020204" pitchFamily="34" charset="0"/>
                </a:rPr>
                <a:t>basis-variables</a:t>
              </a:r>
            </a:p>
          </p:txBody>
        </p:sp>
        <p:sp>
          <p:nvSpPr>
            <p:cNvPr id="82975" name="Line 34"/>
            <p:cNvSpPr>
              <a:spLocks noChangeShapeType="1"/>
            </p:cNvSpPr>
            <p:nvPr/>
          </p:nvSpPr>
          <p:spPr bwMode="auto">
            <a:xfrm flipH="1">
              <a:off x="3424" y="2976"/>
              <a:ext cx="18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it-IT"/>
            </a:p>
          </p:txBody>
        </p:sp>
      </p:grpSp>
      <p:graphicFrame>
        <p:nvGraphicFramePr>
          <p:cNvPr id="364580" name="Object 36"/>
          <p:cNvGraphicFramePr>
            <a:graphicFrameLocks noChangeAspect="1"/>
          </p:cNvGraphicFramePr>
          <p:nvPr/>
        </p:nvGraphicFramePr>
        <p:xfrm>
          <a:off x="4572000" y="5516563"/>
          <a:ext cx="4356100" cy="1341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05" name="Equation" r:id="rId21" imgW="939392" imgH="431613" progId="">
                  <p:embed/>
                </p:oleObj>
              </mc:Choice>
              <mc:Fallback>
                <p:oleObj name="Equation" r:id="rId21" imgW="939392" imgH="431613" progId="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5516563"/>
                        <a:ext cx="4356100" cy="1341437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38100">
                        <a:solidFill>
                          <a:srgbClr val="FFFF00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rgbClr val="808080">
                            <a:alpha val="74997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2"/>
          <p:cNvGrpSpPr>
            <a:grpSpLocks/>
          </p:cNvGrpSpPr>
          <p:nvPr/>
        </p:nvGrpSpPr>
        <p:grpSpPr bwMode="auto">
          <a:xfrm>
            <a:off x="4716463" y="6524625"/>
            <a:ext cx="3743325" cy="73025"/>
            <a:chOff x="2971" y="4110"/>
            <a:chExt cx="2358" cy="46"/>
          </a:xfrm>
        </p:grpSpPr>
        <p:sp>
          <p:nvSpPr>
            <p:cNvPr id="82972" name="Line 40"/>
            <p:cNvSpPr>
              <a:spLocks noChangeShapeType="1"/>
            </p:cNvSpPr>
            <p:nvPr/>
          </p:nvSpPr>
          <p:spPr bwMode="auto">
            <a:xfrm>
              <a:off x="2971" y="4156"/>
              <a:ext cx="18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it-IT"/>
            </a:p>
          </p:txBody>
        </p:sp>
        <p:sp>
          <p:nvSpPr>
            <p:cNvPr id="82973" name="Line 41"/>
            <p:cNvSpPr>
              <a:spLocks noChangeShapeType="1"/>
            </p:cNvSpPr>
            <p:nvPr/>
          </p:nvSpPr>
          <p:spPr bwMode="auto">
            <a:xfrm>
              <a:off x="5148" y="4110"/>
              <a:ext cx="18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it-IT"/>
            </a:p>
          </p:txBody>
        </p:sp>
      </p:grpSp>
      <p:sp>
        <p:nvSpPr>
          <p:cNvPr id="38" name="Rectangle 27_2"/>
          <p:cNvSpPr>
            <a:spLocks noChangeArrowheads="1"/>
          </p:cNvSpPr>
          <p:nvPr/>
        </p:nvSpPr>
        <p:spPr bwMode="auto">
          <a:xfrm>
            <a:off x="6929438" y="2786063"/>
            <a:ext cx="1800225" cy="14287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</p:spTree>
    <p:custDataLst>
      <p:tags r:id="rId2"/>
    </p:custData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4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500"/>
                                        <p:tgtEl>
                                          <p:spTgt spid="15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0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6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6" grpId="0" animBg="1"/>
      <p:bldP spid="364550" grpId="0" autoUpdateAnimBg="0"/>
      <p:bldP spid="15393" grpId="0" animBg="1"/>
      <p:bldP spid="38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994" name="Object 2"/>
          <p:cNvGraphicFramePr>
            <a:graphicFrameLocks noChangeAspect="1"/>
          </p:cNvGraphicFramePr>
          <p:nvPr/>
        </p:nvGraphicFramePr>
        <p:xfrm>
          <a:off x="3059113" y="260350"/>
          <a:ext cx="2914650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45" name="Equation" r:id="rId5" imgW="685800" imgH="203200" progId="">
                  <p:embed/>
                </p:oleObj>
              </mc:Choice>
              <mc:Fallback>
                <p:oleObj name="Equation" r:id="rId5" imgW="685800" imgH="20320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113" y="260350"/>
                        <a:ext cx="2914650" cy="85725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38100">
                        <a:solidFill>
                          <a:srgbClr val="FFFF00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rgbClr val="808080">
                            <a:alpha val="74997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995" name="Text Box 3"/>
          <p:cNvSpPr txBox="1">
            <a:spLocks noChangeArrowheads="1"/>
          </p:cNvSpPr>
          <p:nvPr/>
        </p:nvSpPr>
        <p:spPr bwMode="auto">
          <a:xfrm>
            <a:off x="468313" y="1196975"/>
            <a:ext cx="23034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800">
                <a:solidFill>
                  <a:srgbClr val="CC3300"/>
                </a:solidFill>
                <a:latin typeface="Arial" panose="020B0604020202020204" pitchFamily="34" charset="0"/>
              </a:rPr>
              <a:t>experiments</a:t>
            </a:r>
          </a:p>
        </p:txBody>
      </p:sp>
      <p:sp>
        <p:nvSpPr>
          <p:cNvPr id="84996" name="Rectangle 4"/>
          <p:cNvSpPr>
            <a:spLocks noChangeArrowheads="1"/>
          </p:cNvSpPr>
          <p:nvPr/>
        </p:nvSpPr>
        <p:spPr bwMode="auto">
          <a:xfrm>
            <a:off x="466725" y="1844675"/>
            <a:ext cx="2087563" cy="37449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graphicFrame>
        <p:nvGraphicFramePr>
          <p:cNvPr id="84997" name="Object 5"/>
          <p:cNvGraphicFramePr>
            <a:graphicFrameLocks noChangeAspect="1"/>
          </p:cNvGraphicFramePr>
          <p:nvPr/>
        </p:nvGraphicFramePr>
        <p:xfrm>
          <a:off x="1762125" y="1916113"/>
          <a:ext cx="690563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46" name="Equation" r:id="rId7" imgW="152268" imgH="164957" progId="">
                  <p:embed/>
                </p:oleObj>
              </mc:Choice>
              <mc:Fallback>
                <p:oleObj name="Equation" r:id="rId7" imgW="152268" imgH="164957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2125" y="1916113"/>
                        <a:ext cx="690563" cy="74295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rgbClr val="FFFF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998" name="Text Box 7"/>
          <p:cNvSpPr txBox="1">
            <a:spLocks noChangeArrowheads="1"/>
          </p:cNvSpPr>
          <p:nvPr/>
        </p:nvSpPr>
        <p:spPr bwMode="auto">
          <a:xfrm>
            <a:off x="0" y="5084763"/>
            <a:ext cx="4413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800" i="1"/>
              <a:t>m</a:t>
            </a:r>
          </a:p>
        </p:txBody>
      </p:sp>
      <p:sp>
        <p:nvSpPr>
          <p:cNvPr id="84999" name="Text Box 8"/>
          <p:cNvSpPr txBox="1">
            <a:spLocks noChangeArrowheads="1"/>
          </p:cNvSpPr>
          <p:nvPr/>
        </p:nvSpPr>
        <p:spPr bwMode="auto">
          <a:xfrm>
            <a:off x="2411413" y="1412875"/>
            <a:ext cx="3619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800" i="1"/>
              <a:t>n</a:t>
            </a:r>
          </a:p>
        </p:txBody>
      </p:sp>
      <p:sp>
        <p:nvSpPr>
          <p:cNvPr id="85000" name="Rectangle 12"/>
          <p:cNvSpPr>
            <a:spLocks noChangeArrowheads="1"/>
          </p:cNvSpPr>
          <p:nvPr/>
        </p:nvSpPr>
        <p:spPr bwMode="auto">
          <a:xfrm>
            <a:off x="2843213" y="1844675"/>
            <a:ext cx="2087562" cy="3744913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85001" name="Text Box 13"/>
          <p:cNvSpPr txBox="1">
            <a:spLocks noChangeArrowheads="1"/>
          </p:cNvSpPr>
          <p:nvPr/>
        </p:nvSpPr>
        <p:spPr bwMode="auto">
          <a:xfrm>
            <a:off x="2482850" y="5300663"/>
            <a:ext cx="4413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800" i="1"/>
              <a:t>m</a:t>
            </a:r>
          </a:p>
        </p:txBody>
      </p:sp>
      <p:sp>
        <p:nvSpPr>
          <p:cNvPr id="85002" name="Text Box 14"/>
          <p:cNvSpPr txBox="1">
            <a:spLocks noChangeArrowheads="1"/>
          </p:cNvSpPr>
          <p:nvPr/>
        </p:nvSpPr>
        <p:spPr bwMode="auto">
          <a:xfrm>
            <a:off x="4643438" y="1412875"/>
            <a:ext cx="3619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800" i="1"/>
              <a:t>n</a:t>
            </a:r>
          </a:p>
        </p:txBody>
      </p:sp>
      <p:graphicFrame>
        <p:nvGraphicFramePr>
          <p:cNvPr id="85003" name="Object 18"/>
          <p:cNvGraphicFramePr>
            <a:graphicFrameLocks noChangeAspect="1"/>
          </p:cNvGraphicFramePr>
          <p:nvPr/>
        </p:nvGraphicFramePr>
        <p:xfrm>
          <a:off x="4110038" y="1887538"/>
          <a:ext cx="7493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47" name="Equation" r:id="rId9" imgW="164814" imgH="177492" progId="">
                  <p:embed/>
                </p:oleObj>
              </mc:Choice>
              <mc:Fallback>
                <p:oleObj name="Equation" r:id="rId9" imgW="164814" imgH="177492" progId="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0038" y="1887538"/>
                        <a:ext cx="749300" cy="80010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rgbClr val="FFFF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004" name="Rectangle 19"/>
          <p:cNvSpPr>
            <a:spLocks noChangeArrowheads="1"/>
          </p:cNvSpPr>
          <p:nvPr/>
        </p:nvSpPr>
        <p:spPr bwMode="auto">
          <a:xfrm>
            <a:off x="5003800" y="1844675"/>
            <a:ext cx="1800225" cy="1655763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85005" name="Rectangle 20"/>
          <p:cNvSpPr>
            <a:spLocks noChangeArrowheads="1"/>
          </p:cNvSpPr>
          <p:nvPr/>
        </p:nvSpPr>
        <p:spPr bwMode="auto">
          <a:xfrm>
            <a:off x="6946900" y="1844675"/>
            <a:ext cx="1800225" cy="1655763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graphicFrame>
        <p:nvGraphicFramePr>
          <p:cNvPr id="85006" name="Object 21"/>
          <p:cNvGraphicFramePr>
            <a:graphicFrameLocks noChangeAspect="1"/>
          </p:cNvGraphicFramePr>
          <p:nvPr/>
        </p:nvGraphicFramePr>
        <p:xfrm>
          <a:off x="6069013" y="1901825"/>
          <a:ext cx="6350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48" name="Equation" r:id="rId11" imgW="139639" imgH="152334" progId="">
                  <p:embed/>
                </p:oleObj>
              </mc:Choice>
              <mc:Fallback>
                <p:oleObj name="Equation" r:id="rId11" imgW="139639" imgH="152334" progId="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9013" y="1901825"/>
                        <a:ext cx="635000" cy="68580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rgbClr val="FFFF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007" name="Object 22"/>
          <p:cNvGraphicFramePr>
            <a:graphicFrameLocks noChangeAspect="1"/>
          </p:cNvGraphicFramePr>
          <p:nvPr/>
        </p:nvGraphicFramePr>
        <p:xfrm>
          <a:off x="7954963" y="1844675"/>
          <a:ext cx="7620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49" name="Equation" r:id="rId13" imgW="215713" imgH="203024" progId="">
                  <p:embed/>
                </p:oleObj>
              </mc:Choice>
              <mc:Fallback>
                <p:oleObj name="Equation" r:id="rId13" imgW="215713" imgH="203024" progId="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4963" y="1844675"/>
                        <a:ext cx="762000" cy="792163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rgbClr val="FFFF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008" name="Line 23"/>
          <p:cNvSpPr>
            <a:spLocks noChangeShapeType="1"/>
          </p:cNvSpPr>
          <p:nvPr/>
        </p:nvSpPr>
        <p:spPr bwMode="auto">
          <a:xfrm>
            <a:off x="5003800" y="1844675"/>
            <a:ext cx="1800225" cy="165576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it-IT"/>
          </a:p>
        </p:txBody>
      </p:sp>
      <p:sp>
        <p:nvSpPr>
          <p:cNvPr id="85009" name="Text Box 27"/>
          <p:cNvSpPr txBox="1">
            <a:spLocks noChangeArrowheads="1"/>
          </p:cNvSpPr>
          <p:nvPr/>
        </p:nvSpPr>
        <p:spPr bwMode="auto">
          <a:xfrm>
            <a:off x="2627313" y="1196975"/>
            <a:ext cx="2730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>
                <a:solidFill>
                  <a:srgbClr val="CC3300"/>
                </a:solidFill>
                <a:latin typeface="Arial" panose="020B0604020202020204" pitchFamily="34" charset="0"/>
              </a:rPr>
              <a:t>basis-experiments</a:t>
            </a:r>
          </a:p>
        </p:txBody>
      </p:sp>
      <p:grpSp>
        <p:nvGrpSpPr>
          <p:cNvPr id="2" name="Group 47"/>
          <p:cNvGrpSpPr>
            <a:grpSpLocks/>
          </p:cNvGrpSpPr>
          <p:nvPr/>
        </p:nvGrpSpPr>
        <p:grpSpPr bwMode="auto">
          <a:xfrm>
            <a:off x="5437188" y="3500438"/>
            <a:ext cx="3706812" cy="1803400"/>
            <a:chOff x="3425" y="2205"/>
            <a:chExt cx="2335" cy="1136"/>
          </a:xfrm>
        </p:grpSpPr>
        <p:sp>
          <p:nvSpPr>
            <p:cNvPr id="85026" name="Text Box 30"/>
            <p:cNvSpPr txBox="1">
              <a:spLocks noChangeArrowheads="1"/>
            </p:cNvSpPr>
            <p:nvPr/>
          </p:nvSpPr>
          <p:spPr bwMode="auto">
            <a:xfrm>
              <a:off x="3425" y="2432"/>
              <a:ext cx="2335" cy="909"/>
            </a:xfrm>
            <a:prstGeom prst="rect">
              <a:avLst/>
            </a:prstGeom>
            <a:noFill/>
            <a:ln w="9525">
              <a:solidFill>
                <a:srgbClr val="CC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800">
                  <a:latin typeface="Arial" panose="020B0604020202020204" pitchFamily="34" charset="0"/>
                </a:rPr>
                <a:t>coordinates of 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800">
                  <a:latin typeface="Arial" panose="020B0604020202020204" pitchFamily="34" charset="0"/>
                </a:rPr>
                <a:t>vector </a:t>
              </a:r>
              <a:r>
                <a:rPr lang="it-IT" altLang="it-IT" i="1">
                  <a:solidFill>
                    <a:srgbClr val="CC3300"/>
                  </a:solidFill>
                </a:rPr>
                <a:t>a</a:t>
              </a:r>
              <a:r>
                <a:rPr lang="it-IT" altLang="it-IT" i="1" baseline="-25000">
                  <a:solidFill>
                    <a:srgbClr val="CC3300"/>
                  </a:solidFill>
                </a:rPr>
                <a:t>j</a:t>
              </a:r>
              <a:r>
                <a:rPr lang="it-IT" altLang="it-IT" sz="2800">
                  <a:solidFill>
                    <a:srgbClr val="CC3300"/>
                  </a:solidFill>
                  <a:latin typeface="Arial" panose="020B0604020202020204" pitchFamily="34" charset="0"/>
                </a:rPr>
                <a:t> </a:t>
              </a:r>
              <a:r>
                <a:rPr lang="it-IT" altLang="it-IT" sz="2800">
                  <a:latin typeface="Arial" panose="020B0604020202020204" pitchFamily="34" charset="0"/>
                </a:rPr>
                <a:t>on the 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800">
                  <a:latin typeface="Arial" panose="020B0604020202020204" pitchFamily="34" charset="0"/>
                </a:rPr>
                <a:t>basis-experiments</a:t>
              </a:r>
            </a:p>
          </p:txBody>
        </p:sp>
        <p:sp>
          <p:nvSpPr>
            <p:cNvPr id="85027" name="Line 31"/>
            <p:cNvSpPr>
              <a:spLocks noChangeShapeType="1"/>
            </p:cNvSpPr>
            <p:nvPr/>
          </p:nvSpPr>
          <p:spPr bwMode="auto">
            <a:xfrm flipH="1" flipV="1">
              <a:off x="4649" y="2205"/>
              <a:ext cx="0" cy="227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it-IT"/>
            </a:p>
          </p:txBody>
        </p:sp>
      </p:grpSp>
      <p:graphicFrame>
        <p:nvGraphicFramePr>
          <p:cNvPr id="365600" name="Object 32"/>
          <p:cNvGraphicFramePr>
            <a:graphicFrameLocks noChangeAspect="1"/>
          </p:cNvGraphicFramePr>
          <p:nvPr/>
        </p:nvGraphicFramePr>
        <p:xfrm>
          <a:off x="4513263" y="5516563"/>
          <a:ext cx="4473575" cy="1341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50" name="Equation" r:id="rId15" imgW="965200" imgH="431800" progId="">
                  <p:embed/>
                </p:oleObj>
              </mc:Choice>
              <mc:Fallback>
                <p:oleObj name="Equation" r:id="rId15" imgW="965200" imgH="431800" progId="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3263" y="5516563"/>
                        <a:ext cx="4473575" cy="1341437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38100">
                        <a:solidFill>
                          <a:srgbClr val="FFFF00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rgbClr val="808080">
                            <a:alpha val="74997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33"/>
          <p:cNvGrpSpPr>
            <a:grpSpLocks/>
          </p:cNvGrpSpPr>
          <p:nvPr/>
        </p:nvGrpSpPr>
        <p:grpSpPr bwMode="auto">
          <a:xfrm>
            <a:off x="4716463" y="6524625"/>
            <a:ext cx="3743325" cy="73025"/>
            <a:chOff x="2971" y="4110"/>
            <a:chExt cx="2358" cy="46"/>
          </a:xfrm>
        </p:grpSpPr>
        <p:sp>
          <p:nvSpPr>
            <p:cNvPr id="85024" name="Line 34"/>
            <p:cNvSpPr>
              <a:spLocks noChangeShapeType="1"/>
            </p:cNvSpPr>
            <p:nvPr/>
          </p:nvSpPr>
          <p:spPr bwMode="auto">
            <a:xfrm>
              <a:off x="2971" y="4156"/>
              <a:ext cx="18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it-IT"/>
            </a:p>
          </p:txBody>
        </p:sp>
        <p:sp>
          <p:nvSpPr>
            <p:cNvPr id="85025" name="Line 35"/>
            <p:cNvSpPr>
              <a:spLocks noChangeShapeType="1"/>
            </p:cNvSpPr>
            <p:nvPr/>
          </p:nvSpPr>
          <p:spPr bwMode="auto">
            <a:xfrm>
              <a:off x="5148" y="4110"/>
              <a:ext cx="18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it-IT"/>
            </a:p>
          </p:txBody>
        </p:sp>
      </p:grpSp>
      <p:grpSp>
        <p:nvGrpSpPr>
          <p:cNvPr id="4" name="Group 45"/>
          <p:cNvGrpSpPr>
            <a:grpSpLocks/>
          </p:cNvGrpSpPr>
          <p:nvPr/>
        </p:nvGrpSpPr>
        <p:grpSpPr bwMode="auto">
          <a:xfrm>
            <a:off x="898525" y="1844675"/>
            <a:ext cx="563563" cy="4348163"/>
            <a:chOff x="566" y="1162"/>
            <a:chExt cx="355" cy="2739"/>
          </a:xfrm>
        </p:grpSpPr>
        <p:sp>
          <p:nvSpPr>
            <p:cNvPr id="85022" name="Rectangle 36"/>
            <p:cNvSpPr>
              <a:spLocks noChangeArrowheads="1"/>
            </p:cNvSpPr>
            <p:nvPr/>
          </p:nvSpPr>
          <p:spPr bwMode="auto">
            <a:xfrm>
              <a:off x="611" y="1162"/>
              <a:ext cx="137" cy="2359"/>
            </a:xfrm>
            <a:prstGeom prst="rect">
              <a:avLst/>
            </a:prstGeom>
            <a:solidFill>
              <a:srgbClr val="CC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graphicFrame>
          <p:nvGraphicFramePr>
            <p:cNvPr id="85023" name="Object 37"/>
            <p:cNvGraphicFramePr>
              <a:graphicFrameLocks noChangeAspect="1"/>
            </p:cNvGraphicFramePr>
            <p:nvPr/>
          </p:nvGraphicFramePr>
          <p:xfrm>
            <a:off x="566" y="3385"/>
            <a:ext cx="355" cy="5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5151" name="Equation" r:id="rId17" imgW="164957" imgH="241091" progId="">
                    <p:embed/>
                  </p:oleObj>
                </mc:Choice>
                <mc:Fallback>
                  <p:oleObj name="Equation" r:id="rId17" imgW="164957" imgH="241091" progId="">
                    <p:embed/>
                    <p:pic>
                      <p:nvPicPr>
                        <p:cNvPr id="0" name="Object 3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6" y="3385"/>
                          <a:ext cx="355" cy="5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CC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07763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" name="Group 38"/>
          <p:cNvGrpSpPr>
            <a:grpSpLocks/>
          </p:cNvGrpSpPr>
          <p:nvPr/>
        </p:nvGrpSpPr>
        <p:grpSpPr bwMode="auto">
          <a:xfrm>
            <a:off x="3490913" y="1844675"/>
            <a:ext cx="563562" cy="4325938"/>
            <a:chOff x="2245" y="1162"/>
            <a:chExt cx="355" cy="2725"/>
          </a:xfrm>
        </p:grpSpPr>
        <p:sp>
          <p:nvSpPr>
            <p:cNvPr id="85020" name="Rectangle 39"/>
            <p:cNvSpPr>
              <a:spLocks noChangeArrowheads="1"/>
            </p:cNvSpPr>
            <p:nvPr/>
          </p:nvSpPr>
          <p:spPr bwMode="auto">
            <a:xfrm>
              <a:off x="2290" y="1162"/>
              <a:ext cx="137" cy="2359"/>
            </a:xfrm>
            <a:prstGeom prst="rect">
              <a:avLst/>
            </a:prstGeom>
            <a:solidFill>
              <a:srgbClr val="CC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graphicFrame>
          <p:nvGraphicFramePr>
            <p:cNvPr id="85021" name="Object 40"/>
            <p:cNvGraphicFramePr>
              <a:graphicFrameLocks noChangeAspect="1"/>
            </p:cNvGraphicFramePr>
            <p:nvPr/>
          </p:nvGraphicFramePr>
          <p:xfrm>
            <a:off x="2245" y="3398"/>
            <a:ext cx="355" cy="4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5152" name="Equation" r:id="rId19" imgW="165028" imgH="228501" progId="">
                    <p:embed/>
                  </p:oleObj>
                </mc:Choice>
                <mc:Fallback>
                  <p:oleObj name="Equation" r:id="rId19" imgW="165028" imgH="228501" progId="">
                    <p:embed/>
                    <p:pic>
                      <p:nvPicPr>
                        <p:cNvPr id="0" name="Object 4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45" y="3398"/>
                          <a:ext cx="355" cy="48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33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07763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" name="Group 46"/>
          <p:cNvGrpSpPr>
            <a:grpSpLocks/>
          </p:cNvGrpSpPr>
          <p:nvPr/>
        </p:nvGrpSpPr>
        <p:grpSpPr bwMode="auto">
          <a:xfrm>
            <a:off x="7092950" y="1196975"/>
            <a:ext cx="563563" cy="2303463"/>
            <a:chOff x="4468" y="754"/>
            <a:chExt cx="355" cy="1451"/>
          </a:xfrm>
        </p:grpSpPr>
        <p:sp>
          <p:nvSpPr>
            <p:cNvPr id="85018" name="Rectangle 41"/>
            <p:cNvSpPr>
              <a:spLocks noChangeArrowheads="1"/>
            </p:cNvSpPr>
            <p:nvPr/>
          </p:nvSpPr>
          <p:spPr bwMode="auto">
            <a:xfrm>
              <a:off x="4603" y="1162"/>
              <a:ext cx="91" cy="1043"/>
            </a:xfrm>
            <a:prstGeom prst="rect">
              <a:avLst/>
            </a:prstGeom>
            <a:solidFill>
              <a:srgbClr val="CC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graphicFrame>
          <p:nvGraphicFramePr>
            <p:cNvPr id="85019" name="Object 42"/>
            <p:cNvGraphicFramePr>
              <a:graphicFrameLocks noChangeAspect="1"/>
            </p:cNvGraphicFramePr>
            <p:nvPr/>
          </p:nvGraphicFramePr>
          <p:xfrm>
            <a:off x="4468" y="754"/>
            <a:ext cx="355" cy="5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5153" name="Equation" r:id="rId21" imgW="164957" imgH="241091" progId="">
                    <p:embed/>
                  </p:oleObj>
                </mc:Choice>
                <mc:Fallback>
                  <p:oleObj name="Equation" r:id="rId21" imgW="164957" imgH="241091" progId="">
                    <p:embed/>
                    <p:pic>
                      <p:nvPicPr>
                        <p:cNvPr id="0" name="Object 4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68" y="754"/>
                          <a:ext cx="355" cy="5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CC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07763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7" name="Rectangle 39"/>
          <p:cNvSpPr>
            <a:spLocks noChangeArrowheads="1"/>
          </p:cNvSpPr>
          <p:nvPr/>
        </p:nvSpPr>
        <p:spPr bwMode="auto">
          <a:xfrm>
            <a:off x="2865438" y="1857375"/>
            <a:ext cx="217487" cy="3744913"/>
          </a:xfrm>
          <a:prstGeom prst="rect">
            <a:avLst/>
          </a:prstGeom>
          <a:solidFill>
            <a:srgbClr val="CC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39" name="Rectangle 39_0"/>
          <p:cNvSpPr>
            <a:spLocks noChangeArrowheads="1"/>
          </p:cNvSpPr>
          <p:nvPr/>
        </p:nvSpPr>
        <p:spPr bwMode="auto">
          <a:xfrm>
            <a:off x="3071813" y="1857375"/>
            <a:ext cx="217487" cy="3744913"/>
          </a:xfrm>
          <a:prstGeom prst="rect">
            <a:avLst/>
          </a:prstGeom>
          <a:solidFill>
            <a:srgbClr val="CC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</p:spTree>
    <p:custDataLst>
      <p:tags r:id="rId2"/>
    </p:custData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65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9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52" name="Text Box 40"/>
          <p:cNvSpPr txBox="1">
            <a:spLocks noChangeArrowheads="1"/>
          </p:cNvSpPr>
          <p:nvPr/>
        </p:nvSpPr>
        <p:spPr bwMode="auto">
          <a:xfrm>
            <a:off x="323850" y="2320925"/>
            <a:ext cx="5462588" cy="646113"/>
          </a:xfrm>
          <a:prstGeom prst="rect">
            <a:avLst/>
          </a:prstGeom>
          <a:solidFill>
            <a:srgbClr val="FFFFCC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3600" b="1">
                <a:latin typeface="Courier New" panose="02070309020205020404" pitchFamily="49" charset="0"/>
              </a:rPr>
              <a:t>[Un,Sn,Vn]=svd(A,0)</a:t>
            </a:r>
          </a:p>
        </p:txBody>
      </p:sp>
      <p:sp>
        <p:nvSpPr>
          <p:cNvPr id="397353" name="Text Box 41"/>
          <p:cNvSpPr txBox="1">
            <a:spLocks noChangeArrowheads="1"/>
          </p:cNvSpPr>
          <p:nvPr/>
        </p:nvSpPr>
        <p:spPr bwMode="auto">
          <a:xfrm>
            <a:off x="395288" y="3357563"/>
            <a:ext cx="4476750" cy="3119437"/>
          </a:xfrm>
          <a:prstGeom prst="rect">
            <a:avLst/>
          </a:prstGeom>
          <a:solidFill>
            <a:srgbClr val="FFFF99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it-IT" sz="2800" b="1" dirty="0">
                <a:latin typeface="Courier New" panose="02070309020205020404" pitchFamily="49" charset="0"/>
              </a:rPr>
              <a:t>U</a:t>
            </a:r>
            <a:r>
              <a:rPr lang="it-IT" altLang="it-IT" sz="2800" b="1" dirty="0">
                <a:latin typeface="Courier New" panose="02070309020205020404" pitchFamily="49" charset="0"/>
              </a:rPr>
              <a:t>n</a:t>
            </a:r>
            <a:r>
              <a:rPr lang="pl-PL" altLang="it-IT" sz="2800" b="1" dirty="0">
                <a:latin typeface="Courier New" panose="02070309020205020404" pitchFamily="49" charset="0"/>
              </a:rPr>
              <a:t> =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l-PL" altLang="it-IT" sz="2800" b="1" dirty="0">
                <a:latin typeface="Courier New" panose="02070309020205020404" pitchFamily="49" charset="0"/>
              </a:rPr>
              <a:t>   -0.3</a:t>
            </a:r>
            <a:r>
              <a:rPr lang="it-IT" altLang="it-IT" sz="2800" b="1" dirty="0">
                <a:latin typeface="Courier New" panose="02070309020205020404" pitchFamily="49" charset="0"/>
              </a:rPr>
              <a:t>664</a:t>
            </a:r>
            <a:r>
              <a:rPr lang="pl-PL" altLang="it-IT" sz="2800" b="1" dirty="0">
                <a:latin typeface="Courier New" panose="02070309020205020404" pitchFamily="49" charset="0"/>
              </a:rPr>
              <a:t>    0.</a:t>
            </a:r>
            <a:r>
              <a:rPr lang="it-IT" altLang="it-IT" sz="2800" b="1" dirty="0">
                <a:latin typeface="Courier New" panose="02070309020205020404" pitchFamily="49" charset="0"/>
              </a:rPr>
              <a:t>4781</a:t>
            </a:r>
            <a:endParaRPr lang="pl-PL" altLang="it-IT" sz="2800" b="1" dirty="0">
              <a:latin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l-PL" altLang="it-IT" sz="2800" b="1" dirty="0">
                <a:latin typeface="Courier New" panose="02070309020205020404" pitchFamily="49" charset="0"/>
              </a:rPr>
              <a:t>   -0.</a:t>
            </a:r>
            <a:r>
              <a:rPr lang="it-IT" altLang="it-IT" sz="2800" b="1" dirty="0">
                <a:latin typeface="Courier New" panose="02070309020205020404" pitchFamily="49" charset="0"/>
              </a:rPr>
              <a:t>4344</a:t>
            </a:r>
            <a:r>
              <a:rPr lang="pl-PL" altLang="it-IT" sz="2800" b="1" dirty="0">
                <a:latin typeface="Courier New" panose="02070309020205020404" pitchFamily="49" charset="0"/>
              </a:rPr>
              <a:t>   -0.</a:t>
            </a:r>
            <a:r>
              <a:rPr lang="it-IT" altLang="it-IT" sz="2800" b="1" dirty="0">
                <a:latin typeface="Courier New" panose="02070309020205020404" pitchFamily="49" charset="0"/>
              </a:rPr>
              <a:t>1007</a:t>
            </a:r>
            <a:endParaRPr lang="pl-PL" altLang="it-IT" sz="2800" b="1" dirty="0">
              <a:latin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l-PL" altLang="it-IT" sz="2800" b="1" dirty="0">
                <a:latin typeface="Courier New" panose="02070309020205020404" pitchFamily="49" charset="0"/>
              </a:rPr>
              <a:t>   -0.</a:t>
            </a:r>
            <a:r>
              <a:rPr lang="it-IT" altLang="it-IT" sz="2800" b="1" dirty="0">
                <a:latin typeface="Courier New" panose="02070309020205020404" pitchFamily="49" charset="0"/>
              </a:rPr>
              <a:t>3882</a:t>
            </a:r>
            <a:r>
              <a:rPr lang="pl-PL" altLang="it-IT" sz="2800" b="1" dirty="0">
                <a:latin typeface="Courier New" panose="02070309020205020404" pitchFamily="49" charset="0"/>
              </a:rPr>
              <a:t>   </a:t>
            </a:r>
            <a:r>
              <a:rPr lang="it-IT" altLang="it-IT" sz="2800" b="1" dirty="0">
                <a:latin typeface="Courier New" panose="02070309020205020404" pitchFamily="49" charset="0"/>
              </a:rPr>
              <a:t>-</a:t>
            </a:r>
            <a:r>
              <a:rPr lang="pl-PL" altLang="it-IT" sz="2800" b="1" dirty="0">
                <a:latin typeface="Courier New" panose="02070309020205020404" pitchFamily="49" charset="0"/>
              </a:rPr>
              <a:t>0.</a:t>
            </a:r>
            <a:r>
              <a:rPr lang="it-IT" altLang="it-IT" sz="2800" b="1" dirty="0">
                <a:latin typeface="Courier New" panose="02070309020205020404" pitchFamily="49" charset="0"/>
              </a:rPr>
              <a:t>1897</a:t>
            </a:r>
            <a:endParaRPr lang="pl-PL" altLang="it-IT" sz="2800" b="1" dirty="0">
              <a:latin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l-PL" altLang="it-IT" sz="2800" b="1" dirty="0">
                <a:latin typeface="Courier New" panose="02070309020205020404" pitchFamily="49" charset="0"/>
              </a:rPr>
              <a:t>   -0.</a:t>
            </a:r>
            <a:r>
              <a:rPr lang="it-IT" altLang="it-IT" sz="2800" b="1" dirty="0">
                <a:latin typeface="Courier New" panose="02070309020205020404" pitchFamily="49" charset="0"/>
              </a:rPr>
              <a:t>3968</a:t>
            </a:r>
            <a:r>
              <a:rPr lang="pl-PL" altLang="it-IT" sz="2800" b="1" dirty="0">
                <a:latin typeface="Courier New" panose="02070309020205020404" pitchFamily="49" charset="0"/>
              </a:rPr>
              <a:t>    0.</a:t>
            </a:r>
            <a:r>
              <a:rPr lang="it-IT" altLang="it-IT" sz="2800" b="1" dirty="0">
                <a:latin typeface="Courier New" panose="02070309020205020404" pitchFamily="49" charset="0"/>
              </a:rPr>
              <a:t>6043</a:t>
            </a:r>
            <a:endParaRPr lang="pl-PL" altLang="it-IT" sz="2800" b="1" dirty="0">
              <a:latin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l-PL" altLang="it-IT" sz="2800" b="1" dirty="0">
                <a:latin typeface="Courier New" panose="02070309020205020404" pitchFamily="49" charset="0"/>
              </a:rPr>
              <a:t>   -0.</a:t>
            </a:r>
            <a:r>
              <a:rPr lang="it-IT" altLang="it-IT" sz="2800" b="1" dirty="0">
                <a:latin typeface="Courier New" panose="02070309020205020404" pitchFamily="49" charset="0"/>
              </a:rPr>
              <a:t>4583</a:t>
            </a:r>
            <a:r>
              <a:rPr lang="pl-PL" altLang="it-IT" sz="2800" b="1" dirty="0">
                <a:latin typeface="Courier New" panose="02070309020205020404" pitchFamily="49" charset="0"/>
              </a:rPr>
              <a:t>   -0.</a:t>
            </a:r>
            <a:r>
              <a:rPr lang="it-IT" altLang="it-IT" sz="2800" b="1" dirty="0">
                <a:latin typeface="Courier New" panose="02070309020205020404" pitchFamily="49" charset="0"/>
              </a:rPr>
              <a:t>5972</a:t>
            </a:r>
            <a:endParaRPr lang="pl-PL" altLang="it-IT" sz="2800" b="1" dirty="0">
              <a:latin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l-PL" altLang="it-IT" sz="2800" b="1" dirty="0">
                <a:latin typeface="Courier New" panose="02070309020205020404" pitchFamily="49" charset="0"/>
              </a:rPr>
              <a:t>   -0.</a:t>
            </a:r>
            <a:r>
              <a:rPr lang="it-IT" altLang="it-IT" sz="2800" b="1" dirty="0">
                <a:latin typeface="Courier New" panose="02070309020205020404" pitchFamily="49" charset="0"/>
              </a:rPr>
              <a:t>3985</a:t>
            </a:r>
            <a:r>
              <a:rPr lang="pl-PL" altLang="it-IT" sz="2800" b="1" dirty="0">
                <a:latin typeface="Courier New" panose="02070309020205020404" pitchFamily="49" charset="0"/>
              </a:rPr>
              <a:t>   </a:t>
            </a:r>
            <a:r>
              <a:rPr lang="it-IT" altLang="it-IT" sz="2800" b="1" dirty="0">
                <a:latin typeface="Courier New" panose="02070309020205020404" pitchFamily="49" charset="0"/>
              </a:rPr>
              <a:t>-</a:t>
            </a:r>
            <a:r>
              <a:rPr lang="pl-PL" altLang="it-IT" sz="2800" b="1" dirty="0">
                <a:latin typeface="Courier New" panose="02070309020205020404" pitchFamily="49" charset="0"/>
              </a:rPr>
              <a:t>0.</a:t>
            </a:r>
            <a:r>
              <a:rPr lang="it-IT" altLang="it-IT" sz="2800" b="1" dirty="0">
                <a:latin typeface="Courier New" panose="02070309020205020404" pitchFamily="49" charset="0"/>
              </a:rPr>
              <a:t>0599</a:t>
            </a:r>
          </a:p>
        </p:txBody>
      </p:sp>
      <p:sp>
        <p:nvSpPr>
          <p:cNvPr id="397354" name="Rectangle 42"/>
          <p:cNvSpPr>
            <a:spLocks noChangeArrowheads="1"/>
          </p:cNvSpPr>
          <p:nvPr/>
        </p:nvSpPr>
        <p:spPr bwMode="auto">
          <a:xfrm>
            <a:off x="1000125" y="3284538"/>
            <a:ext cx="1928813" cy="3313112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grpSp>
        <p:nvGrpSpPr>
          <p:cNvPr id="87045" name="Group 17"/>
          <p:cNvGrpSpPr>
            <a:grpSpLocks/>
          </p:cNvGrpSpPr>
          <p:nvPr/>
        </p:nvGrpSpPr>
        <p:grpSpPr bwMode="auto">
          <a:xfrm>
            <a:off x="6629400" y="925513"/>
            <a:ext cx="1584325" cy="4751387"/>
            <a:chOff x="3016" y="346"/>
            <a:chExt cx="998" cy="2993"/>
          </a:xfrm>
        </p:grpSpPr>
        <p:sp>
          <p:nvSpPr>
            <p:cNvPr id="87064" name="Rectangle 5"/>
            <p:cNvSpPr>
              <a:spLocks noChangeArrowheads="1"/>
            </p:cNvSpPr>
            <p:nvPr/>
          </p:nvSpPr>
          <p:spPr bwMode="auto">
            <a:xfrm>
              <a:off x="3016" y="346"/>
              <a:ext cx="499" cy="49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87065" name="Rectangle 6"/>
            <p:cNvSpPr>
              <a:spLocks noChangeArrowheads="1"/>
            </p:cNvSpPr>
            <p:nvPr/>
          </p:nvSpPr>
          <p:spPr bwMode="auto">
            <a:xfrm>
              <a:off x="3016" y="845"/>
              <a:ext cx="499" cy="49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87066" name="Rectangle 7"/>
            <p:cNvSpPr>
              <a:spLocks noChangeArrowheads="1"/>
            </p:cNvSpPr>
            <p:nvPr/>
          </p:nvSpPr>
          <p:spPr bwMode="auto">
            <a:xfrm>
              <a:off x="3016" y="1343"/>
              <a:ext cx="499" cy="49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87067" name="Rectangle 8"/>
            <p:cNvSpPr>
              <a:spLocks noChangeArrowheads="1"/>
            </p:cNvSpPr>
            <p:nvPr/>
          </p:nvSpPr>
          <p:spPr bwMode="auto">
            <a:xfrm>
              <a:off x="3016" y="1842"/>
              <a:ext cx="499" cy="49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87068" name="Rectangle 9"/>
            <p:cNvSpPr>
              <a:spLocks noChangeArrowheads="1"/>
            </p:cNvSpPr>
            <p:nvPr/>
          </p:nvSpPr>
          <p:spPr bwMode="auto">
            <a:xfrm>
              <a:off x="3016" y="2341"/>
              <a:ext cx="499" cy="49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87069" name="Rectangle 10"/>
            <p:cNvSpPr>
              <a:spLocks noChangeArrowheads="1"/>
            </p:cNvSpPr>
            <p:nvPr/>
          </p:nvSpPr>
          <p:spPr bwMode="auto">
            <a:xfrm>
              <a:off x="3016" y="2840"/>
              <a:ext cx="499" cy="49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87070" name="Rectangle 11"/>
            <p:cNvSpPr>
              <a:spLocks noChangeArrowheads="1"/>
            </p:cNvSpPr>
            <p:nvPr/>
          </p:nvSpPr>
          <p:spPr bwMode="auto">
            <a:xfrm>
              <a:off x="3515" y="346"/>
              <a:ext cx="499" cy="49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87071" name="Rectangle 12"/>
            <p:cNvSpPr>
              <a:spLocks noChangeArrowheads="1"/>
            </p:cNvSpPr>
            <p:nvPr/>
          </p:nvSpPr>
          <p:spPr bwMode="auto">
            <a:xfrm>
              <a:off x="3515" y="845"/>
              <a:ext cx="499" cy="49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87072" name="Rectangle 13"/>
            <p:cNvSpPr>
              <a:spLocks noChangeArrowheads="1"/>
            </p:cNvSpPr>
            <p:nvPr/>
          </p:nvSpPr>
          <p:spPr bwMode="auto">
            <a:xfrm>
              <a:off x="3515" y="1343"/>
              <a:ext cx="499" cy="49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87073" name="Rectangle 14"/>
            <p:cNvSpPr>
              <a:spLocks noChangeArrowheads="1"/>
            </p:cNvSpPr>
            <p:nvPr/>
          </p:nvSpPr>
          <p:spPr bwMode="auto">
            <a:xfrm>
              <a:off x="3515" y="1842"/>
              <a:ext cx="499" cy="49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87074" name="Rectangle 15"/>
            <p:cNvSpPr>
              <a:spLocks noChangeArrowheads="1"/>
            </p:cNvSpPr>
            <p:nvPr/>
          </p:nvSpPr>
          <p:spPr bwMode="auto">
            <a:xfrm>
              <a:off x="3515" y="2341"/>
              <a:ext cx="499" cy="49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87075" name="Rectangle 16"/>
            <p:cNvSpPr>
              <a:spLocks noChangeArrowheads="1"/>
            </p:cNvSpPr>
            <p:nvPr/>
          </p:nvSpPr>
          <p:spPr bwMode="auto">
            <a:xfrm>
              <a:off x="3515" y="2840"/>
              <a:ext cx="499" cy="49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</p:grpSp>
      <p:grpSp>
        <p:nvGrpSpPr>
          <p:cNvPr id="87046" name="Group 21"/>
          <p:cNvGrpSpPr>
            <a:grpSpLocks/>
          </p:cNvGrpSpPr>
          <p:nvPr/>
        </p:nvGrpSpPr>
        <p:grpSpPr bwMode="auto">
          <a:xfrm>
            <a:off x="6053138" y="376238"/>
            <a:ext cx="2767012" cy="461962"/>
            <a:chOff x="2653" y="0"/>
            <a:chExt cx="1743" cy="291"/>
          </a:xfrm>
        </p:grpSpPr>
        <p:sp>
          <p:nvSpPr>
            <p:cNvPr id="87062" name="Text Box 19"/>
            <p:cNvSpPr txBox="1">
              <a:spLocks noChangeArrowheads="1"/>
            </p:cNvSpPr>
            <p:nvPr/>
          </p:nvSpPr>
          <p:spPr bwMode="auto">
            <a:xfrm>
              <a:off x="2653" y="0"/>
              <a:ext cx="817" cy="291"/>
            </a:xfrm>
            <a:prstGeom prst="rect">
              <a:avLst/>
            </a:prstGeom>
            <a:solidFill>
              <a:srgbClr val="FFFF99"/>
            </a:solidFill>
            <a:ln w="38100">
              <a:solidFill>
                <a:srgbClr val="FFFF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2400">
                  <a:latin typeface="Arial" panose="020B0604020202020204" pitchFamily="34" charset="0"/>
                </a:rPr>
                <a:t>height</a:t>
              </a:r>
            </a:p>
          </p:txBody>
        </p:sp>
        <p:sp>
          <p:nvSpPr>
            <p:cNvPr id="87063" name="Text Box 20"/>
            <p:cNvSpPr txBox="1">
              <a:spLocks noChangeArrowheads="1"/>
            </p:cNvSpPr>
            <p:nvPr/>
          </p:nvSpPr>
          <p:spPr bwMode="auto">
            <a:xfrm>
              <a:off x="3515" y="0"/>
              <a:ext cx="881" cy="291"/>
            </a:xfrm>
            <a:prstGeom prst="rect">
              <a:avLst/>
            </a:prstGeom>
            <a:solidFill>
              <a:srgbClr val="FFFF99"/>
            </a:solidFill>
            <a:ln w="38100">
              <a:solidFill>
                <a:srgbClr val="FFFF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2400">
                  <a:latin typeface="Arial" panose="020B0604020202020204" pitchFamily="34" charset="0"/>
                </a:rPr>
                <a:t>weight</a:t>
              </a:r>
            </a:p>
          </p:txBody>
        </p:sp>
      </p:grpSp>
      <p:sp>
        <p:nvSpPr>
          <p:cNvPr id="87047" name="Text Box 22"/>
          <p:cNvSpPr txBox="1">
            <a:spLocks noChangeArrowheads="1"/>
          </p:cNvSpPr>
          <p:nvPr/>
        </p:nvSpPr>
        <p:spPr bwMode="auto">
          <a:xfrm>
            <a:off x="6918325" y="5749925"/>
            <a:ext cx="936625" cy="679450"/>
          </a:xfrm>
          <a:prstGeom prst="rect">
            <a:avLst/>
          </a:prstGeom>
          <a:solidFill>
            <a:srgbClr val="FFFF99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3600" i="1"/>
              <a:t>A</a:t>
            </a:r>
          </a:p>
        </p:txBody>
      </p:sp>
      <p:sp>
        <p:nvSpPr>
          <p:cNvPr id="87048" name="Text Box 23"/>
          <p:cNvSpPr txBox="1">
            <a:spLocks noChangeArrowheads="1"/>
          </p:cNvSpPr>
          <p:nvPr/>
        </p:nvSpPr>
        <p:spPr bwMode="auto">
          <a:xfrm>
            <a:off x="6715125" y="1017588"/>
            <a:ext cx="7239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800" b="1"/>
              <a:t>149</a:t>
            </a:r>
          </a:p>
        </p:txBody>
      </p:sp>
      <p:sp>
        <p:nvSpPr>
          <p:cNvPr id="87049" name="Text Box 24"/>
          <p:cNvSpPr txBox="1">
            <a:spLocks noChangeArrowheads="1"/>
          </p:cNvSpPr>
          <p:nvPr/>
        </p:nvSpPr>
        <p:spPr bwMode="auto">
          <a:xfrm>
            <a:off x="6715125" y="1789113"/>
            <a:ext cx="7239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800" b="1"/>
              <a:t>172</a:t>
            </a:r>
          </a:p>
        </p:txBody>
      </p:sp>
      <p:sp>
        <p:nvSpPr>
          <p:cNvPr id="87050" name="Text Box 25"/>
          <p:cNvSpPr txBox="1">
            <a:spLocks noChangeArrowheads="1"/>
          </p:cNvSpPr>
          <p:nvPr/>
        </p:nvSpPr>
        <p:spPr bwMode="auto">
          <a:xfrm>
            <a:off x="6715125" y="2581275"/>
            <a:ext cx="7239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800" b="1"/>
              <a:t>153</a:t>
            </a:r>
          </a:p>
        </p:txBody>
      </p:sp>
      <p:sp>
        <p:nvSpPr>
          <p:cNvPr id="87051" name="Text Box 26"/>
          <p:cNvSpPr txBox="1">
            <a:spLocks noChangeArrowheads="1"/>
          </p:cNvSpPr>
          <p:nvPr/>
        </p:nvSpPr>
        <p:spPr bwMode="auto">
          <a:xfrm>
            <a:off x="6643688" y="3444875"/>
            <a:ext cx="7239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800" b="1"/>
              <a:t>162</a:t>
            </a:r>
          </a:p>
        </p:txBody>
      </p:sp>
      <p:sp>
        <p:nvSpPr>
          <p:cNvPr id="87052" name="Text Box 27"/>
          <p:cNvSpPr txBox="1">
            <a:spLocks noChangeArrowheads="1"/>
          </p:cNvSpPr>
          <p:nvPr/>
        </p:nvSpPr>
        <p:spPr bwMode="auto">
          <a:xfrm>
            <a:off x="6643688" y="4237038"/>
            <a:ext cx="7239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800" b="1"/>
              <a:t>178</a:t>
            </a:r>
          </a:p>
        </p:txBody>
      </p:sp>
      <p:sp>
        <p:nvSpPr>
          <p:cNvPr id="87053" name="Text Box 28"/>
          <p:cNvSpPr txBox="1">
            <a:spLocks noChangeArrowheads="1"/>
          </p:cNvSpPr>
          <p:nvPr/>
        </p:nvSpPr>
        <p:spPr bwMode="auto">
          <a:xfrm>
            <a:off x="6643688" y="4957763"/>
            <a:ext cx="7239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800" b="1"/>
              <a:t>158</a:t>
            </a:r>
          </a:p>
        </p:txBody>
      </p:sp>
      <p:sp>
        <p:nvSpPr>
          <p:cNvPr id="87054" name="Text Box 29"/>
          <p:cNvSpPr txBox="1">
            <a:spLocks noChangeArrowheads="1"/>
          </p:cNvSpPr>
          <p:nvPr/>
        </p:nvSpPr>
        <p:spPr bwMode="auto">
          <a:xfrm>
            <a:off x="7493000" y="996950"/>
            <a:ext cx="5445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800" b="1">
                <a:solidFill>
                  <a:schemeClr val="accent2"/>
                </a:solidFill>
              </a:rPr>
              <a:t>44</a:t>
            </a:r>
          </a:p>
        </p:txBody>
      </p:sp>
      <p:sp>
        <p:nvSpPr>
          <p:cNvPr id="87055" name="Text Box 30"/>
          <p:cNvSpPr txBox="1">
            <a:spLocks noChangeArrowheads="1"/>
          </p:cNvSpPr>
          <p:nvPr/>
        </p:nvSpPr>
        <p:spPr bwMode="auto">
          <a:xfrm>
            <a:off x="7493000" y="1789113"/>
            <a:ext cx="5445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800" b="1">
                <a:solidFill>
                  <a:schemeClr val="accent2"/>
                </a:solidFill>
              </a:rPr>
              <a:t>65</a:t>
            </a:r>
          </a:p>
        </p:txBody>
      </p:sp>
      <p:sp>
        <p:nvSpPr>
          <p:cNvPr id="87056" name="Text Box 31"/>
          <p:cNvSpPr txBox="1">
            <a:spLocks noChangeArrowheads="1"/>
          </p:cNvSpPr>
          <p:nvPr/>
        </p:nvSpPr>
        <p:spPr bwMode="auto">
          <a:xfrm>
            <a:off x="7500938" y="2571750"/>
            <a:ext cx="5445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800" b="1">
                <a:solidFill>
                  <a:schemeClr val="accent2"/>
                </a:solidFill>
              </a:rPr>
              <a:t>60</a:t>
            </a:r>
          </a:p>
        </p:txBody>
      </p:sp>
      <p:sp>
        <p:nvSpPr>
          <p:cNvPr id="87057" name="Text Box 32"/>
          <p:cNvSpPr txBox="1">
            <a:spLocks noChangeArrowheads="1"/>
          </p:cNvSpPr>
          <p:nvPr/>
        </p:nvSpPr>
        <p:spPr bwMode="auto">
          <a:xfrm>
            <a:off x="7500938" y="3444875"/>
            <a:ext cx="5445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800" b="1">
                <a:solidFill>
                  <a:schemeClr val="accent2"/>
                </a:solidFill>
              </a:rPr>
              <a:t>46</a:t>
            </a:r>
          </a:p>
        </p:txBody>
      </p:sp>
      <p:sp>
        <p:nvSpPr>
          <p:cNvPr id="87058" name="Text Box 33"/>
          <p:cNvSpPr txBox="1">
            <a:spLocks noChangeArrowheads="1"/>
          </p:cNvSpPr>
          <p:nvPr/>
        </p:nvSpPr>
        <p:spPr bwMode="auto">
          <a:xfrm>
            <a:off x="7500938" y="4237038"/>
            <a:ext cx="5445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800" b="1">
                <a:solidFill>
                  <a:schemeClr val="accent2"/>
                </a:solidFill>
              </a:rPr>
              <a:t>78</a:t>
            </a:r>
          </a:p>
        </p:txBody>
      </p:sp>
      <p:sp>
        <p:nvSpPr>
          <p:cNvPr id="87059" name="Text Box 34"/>
          <p:cNvSpPr txBox="1">
            <a:spLocks noChangeArrowheads="1"/>
          </p:cNvSpPr>
          <p:nvPr/>
        </p:nvSpPr>
        <p:spPr bwMode="auto">
          <a:xfrm>
            <a:off x="7429500" y="5029200"/>
            <a:ext cx="5445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800" b="1">
                <a:solidFill>
                  <a:schemeClr val="accent2"/>
                </a:solidFill>
              </a:rPr>
              <a:t>59</a:t>
            </a:r>
          </a:p>
        </p:txBody>
      </p:sp>
      <p:graphicFrame>
        <p:nvGraphicFramePr>
          <p:cNvPr id="19463" name="Object 7"/>
          <p:cNvGraphicFramePr>
            <a:graphicFrameLocks noChangeAspect="1"/>
          </p:cNvGraphicFramePr>
          <p:nvPr/>
        </p:nvGraphicFramePr>
        <p:xfrm>
          <a:off x="285750" y="1260475"/>
          <a:ext cx="3324225" cy="107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90" name="Equazione" r:id="rId5" imgW="787058" imgH="253890" progId="Equation.3">
                  <p:embed/>
                </p:oleObj>
              </mc:Choice>
              <mc:Fallback>
                <p:oleObj name="Equazione" r:id="rId5" imgW="787058" imgH="25389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" y="1260475"/>
                        <a:ext cx="3324225" cy="1071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 Box 5"/>
          <p:cNvSpPr txBox="1">
            <a:spLocks noChangeArrowheads="1"/>
          </p:cNvSpPr>
          <p:nvPr/>
        </p:nvSpPr>
        <p:spPr bwMode="auto">
          <a:xfrm>
            <a:off x="142875" y="142875"/>
            <a:ext cx="4860925" cy="10779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it-IT" altLang="it-IT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SVD and data </a:t>
            </a:r>
            <a:r>
              <a:rPr lang="it-IT" altLang="it-IT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dimensionality</a:t>
            </a:r>
            <a:r>
              <a:rPr lang="it-IT" altLang="it-IT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it-IT" altLang="it-IT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reduction</a:t>
            </a:r>
            <a:endParaRPr lang="it-IT" altLang="it-IT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2"/>
    </p:custData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7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97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97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7352" grpId="0" animBg="1" autoUpdateAnimBg="0"/>
      <p:bldP spid="397353" grpId="0" animBg="1"/>
      <p:bldP spid="397354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ext Box 34"/>
          <p:cNvSpPr txBox="1">
            <a:spLocks noChangeArrowheads="1"/>
          </p:cNvSpPr>
          <p:nvPr/>
        </p:nvSpPr>
        <p:spPr bwMode="auto">
          <a:xfrm>
            <a:off x="444500" y="2443163"/>
            <a:ext cx="4695825" cy="2678112"/>
          </a:xfrm>
          <a:prstGeom prst="rect">
            <a:avLst/>
          </a:prstGeom>
          <a:solidFill>
            <a:srgbClr val="FFFF99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it-IT" sz="2800" b="1">
                <a:latin typeface="Courier New" panose="02070309020205020404" pitchFamily="49" charset="0"/>
              </a:rPr>
              <a:t>S</a:t>
            </a:r>
            <a:r>
              <a:rPr lang="it-IT" altLang="it-IT" sz="2800" b="1">
                <a:latin typeface="Courier New" panose="02070309020205020404" pitchFamily="49" charset="0"/>
              </a:rPr>
              <a:t>n</a:t>
            </a:r>
            <a:r>
              <a:rPr lang="pl-PL" altLang="it-IT" sz="2800" b="1">
                <a:latin typeface="Courier New" panose="02070309020205020404" pitchFamily="49" charset="0"/>
              </a:rPr>
              <a:t> =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l-PL" altLang="it-IT" sz="2800" b="1">
                <a:latin typeface="Courier New" panose="02070309020205020404" pitchFamily="49" charset="0"/>
              </a:rPr>
              <a:t>  </a:t>
            </a:r>
            <a:r>
              <a:rPr lang="it-IT" altLang="it-IT" sz="2800" b="1">
                <a:latin typeface="Courier New" panose="02070309020205020404" pitchFamily="49" charset="0"/>
              </a:rPr>
              <a:t>423</a:t>
            </a:r>
            <a:r>
              <a:rPr lang="pl-PL" altLang="it-IT" sz="2800" b="1">
                <a:latin typeface="Courier New" panose="02070309020205020404" pitchFamily="49" charset="0"/>
              </a:rPr>
              <a:t>.</a:t>
            </a:r>
            <a:r>
              <a:rPr lang="it-IT" altLang="it-IT" sz="2800" b="1">
                <a:latin typeface="Courier New" panose="02070309020205020404" pitchFamily="49" charset="0"/>
              </a:rPr>
              <a:t>2136</a:t>
            </a:r>
            <a:r>
              <a:rPr lang="pl-PL" altLang="it-IT" sz="2800" b="1">
                <a:latin typeface="Courier New" panose="02070309020205020404" pitchFamily="49" charset="0"/>
              </a:rPr>
              <a:t>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l-PL" altLang="it-IT" sz="2800" b="1">
                <a:latin typeface="Courier New" panose="02070309020205020404" pitchFamily="49" charset="0"/>
              </a:rPr>
              <a:t>         0    </a:t>
            </a:r>
            <a:r>
              <a:rPr lang="it-IT" altLang="it-IT" sz="2800" b="1">
                <a:latin typeface="Courier New" panose="02070309020205020404" pitchFamily="49" charset="0"/>
              </a:rPr>
              <a:t>20</a:t>
            </a:r>
            <a:r>
              <a:rPr lang="pl-PL" altLang="it-IT" sz="2800" b="1">
                <a:latin typeface="Courier New" panose="02070309020205020404" pitchFamily="49" charset="0"/>
              </a:rPr>
              <a:t>.</a:t>
            </a:r>
            <a:r>
              <a:rPr lang="it-IT" altLang="it-IT" sz="2800" b="1">
                <a:latin typeface="Courier New" panose="02070309020205020404" pitchFamily="49" charset="0"/>
              </a:rPr>
              <a:t>4514</a:t>
            </a:r>
            <a:endParaRPr lang="pl-PL" altLang="it-IT" sz="2800" b="1">
              <a:latin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l-PL" altLang="it-IT" sz="2800" b="1">
                <a:latin typeface="Courier New" panose="02070309020205020404" pitchFamily="49" charset="0"/>
              </a:rPr>
              <a:t>V</a:t>
            </a:r>
            <a:r>
              <a:rPr lang="it-IT" altLang="it-IT" sz="2800" b="1">
                <a:latin typeface="Courier New" panose="02070309020205020404" pitchFamily="49" charset="0"/>
              </a:rPr>
              <a:t>n</a:t>
            </a:r>
            <a:r>
              <a:rPr lang="pl-PL" altLang="it-IT" sz="2800" b="1">
                <a:latin typeface="Courier New" panose="02070309020205020404" pitchFamily="49" charset="0"/>
              </a:rPr>
              <a:t> =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l-PL" altLang="it-IT" sz="2800" b="1">
                <a:latin typeface="Courier New" panose="02070309020205020404" pitchFamily="49" charset="0"/>
              </a:rPr>
              <a:t>   -0.9</a:t>
            </a:r>
            <a:r>
              <a:rPr lang="it-IT" altLang="it-IT" sz="2800" b="1">
                <a:latin typeface="Courier New" panose="02070309020205020404" pitchFamily="49" charset="0"/>
              </a:rPr>
              <a:t>393</a:t>
            </a:r>
            <a:r>
              <a:rPr lang="pl-PL" altLang="it-IT" sz="2800" b="1">
                <a:latin typeface="Courier New" panose="02070309020205020404" pitchFamily="49" charset="0"/>
              </a:rPr>
              <a:t>    0.3</a:t>
            </a:r>
            <a:r>
              <a:rPr lang="it-IT" altLang="it-IT" sz="2800" b="1">
                <a:latin typeface="Courier New" panose="02070309020205020404" pitchFamily="49" charset="0"/>
              </a:rPr>
              <a:t>430</a:t>
            </a:r>
            <a:endParaRPr lang="pl-PL" altLang="it-IT" sz="2800" b="1">
              <a:latin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l-PL" altLang="it-IT" sz="2800" b="1">
                <a:latin typeface="Courier New" panose="02070309020205020404" pitchFamily="49" charset="0"/>
              </a:rPr>
              <a:t>   -0.3</a:t>
            </a:r>
            <a:r>
              <a:rPr lang="it-IT" altLang="it-IT" sz="2800" b="1">
                <a:latin typeface="Courier New" panose="02070309020205020404" pitchFamily="49" charset="0"/>
              </a:rPr>
              <a:t>430</a:t>
            </a:r>
            <a:r>
              <a:rPr lang="pl-PL" altLang="it-IT" sz="2800" b="1">
                <a:latin typeface="Courier New" panose="02070309020205020404" pitchFamily="49" charset="0"/>
              </a:rPr>
              <a:t>   -0.9</a:t>
            </a:r>
            <a:r>
              <a:rPr lang="it-IT" altLang="it-IT" sz="2800" b="1">
                <a:latin typeface="Courier New" panose="02070309020205020404" pitchFamily="49" charset="0"/>
              </a:rPr>
              <a:t>393</a:t>
            </a:r>
          </a:p>
        </p:txBody>
      </p:sp>
      <p:sp>
        <p:nvSpPr>
          <p:cNvPr id="404515" name="Rectangle 35"/>
          <p:cNvSpPr>
            <a:spLocks noChangeArrowheads="1"/>
          </p:cNvSpPr>
          <p:nvPr/>
        </p:nvSpPr>
        <p:spPr bwMode="auto">
          <a:xfrm>
            <a:off x="1042988" y="4076700"/>
            <a:ext cx="3960812" cy="504825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it-IT" altLang="it-IT" sz="2400">
              <a:solidFill>
                <a:schemeClr val="accent2"/>
              </a:solidFill>
            </a:endParaRPr>
          </a:p>
        </p:txBody>
      </p:sp>
      <p:sp>
        <p:nvSpPr>
          <p:cNvPr id="404516" name="Rectangle 36"/>
          <p:cNvSpPr>
            <a:spLocks noChangeArrowheads="1"/>
          </p:cNvSpPr>
          <p:nvPr/>
        </p:nvSpPr>
        <p:spPr bwMode="auto">
          <a:xfrm>
            <a:off x="1042988" y="4652963"/>
            <a:ext cx="3960812" cy="431800"/>
          </a:xfrm>
          <a:prstGeom prst="rect">
            <a:avLst/>
          </a:prstGeom>
          <a:noFill/>
          <a:ln w="57150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it-IT" altLang="it-IT" sz="2400">
              <a:solidFill>
                <a:srgbClr val="009900"/>
              </a:solidFill>
            </a:endParaRPr>
          </a:p>
        </p:txBody>
      </p:sp>
      <p:sp>
        <p:nvSpPr>
          <p:cNvPr id="404517" name="Text Box 37"/>
          <p:cNvSpPr txBox="1">
            <a:spLocks noChangeArrowheads="1"/>
          </p:cNvSpPr>
          <p:nvPr/>
        </p:nvSpPr>
        <p:spPr bwMode="auto">
          <a:xfrm>
            <a:off x="519113" y="5535613"/>
            <a:ext cx="4573587" cy="5238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it-IT" altLang="it-IT" sz="2400" dirty="0" err="1" smtClean="0">
                <a:solidFill>
                  <a:schemeClr val="accent2"/>
                </a:solidFill>
                <a:latin typeface="Arial" panose="020B0604020202020204" pitchFamily="34" charset="0"/>
              </a:rPr>
              <a:t>coord</a:t>
            </a:r>
            <a:r>
              <a:rPr lang="it-IT" altLang="it-IT" sz="2400" dirty="0" smtClean="0">
                <a:solidFill>
                  <a:schemeClr val="accent2"/>
                </a:solidFill>
                <a:latin typeface="Arial" panose="020B0604020202020204" pitchFamily="34" charset="0"/>
              </a:rPr>
              <a:t> of </a:t>
            </a:r>
            <a:r>
              <a:rPr lang="it-IT" altLang="it-IT" sz="2400" b="1" dirty="0" err="1" smtClean="0">
                <a:solidFill>
                  <a:schemeClr val="accent2"/>
                </a:solidFill>
                <a:latin typeface="Arial" panose="020B0604020202020204" pitchFamily="34" charset="0"/>
              </a:rPr>
              <a:t>height</a:t>
            </a:r>
            <a:r>
              <a:rPr lang="it-IT" altLang="it-IT" sz="2400" dirty="0" smtClean="0">
                <a:solidFill>
                  <a:schemeClr val="accent2"/>
                </a:solidFill>
                <a:latin typeface="Arial" panose="020B0604020202020204" pitchFamily="34" charset="0"/>
              </a:rPr>
              <a:t> on the </a:t>
            </a:r>
            <a:r>
              <a:rPr lang="it-IT" altLang="it-IT" sz="2400" dirty="0" err="1" smtClean="0">
                <a:solidFill>
                  <a:schemeClr val="accent2"/>
                </a:solidFill>
                <a:latin typeface="Arial" panose="020B0604020202020204" pitchFamily="34" charset="0"/>
              </a:rPr>
              <a:t>basis</a:t>
            </a:r>
            <a:r>
              <a:rPr lang="it-IT" altLang="it-IT" sz="2400" dirty="0" smtClean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it-IT" altLang="it-IT" sz="2800" i="1" dirty="0" smtClean="0">
                <a:solidFill>
                  <a:schemeClr val="accent2"/>
                </a:solidFill>
                <a:latin typeface="+mn-lt"/>
              </a:rPr>
              <a:t>U</a:t>
            </a:r>
            <a:r>
              <a:rPr lang="it-IT" altLang="it-IT" sz="2800" i="1" baseline="-25000" dirty="0" smtClean="0">
                <a:solidFill>
                  <a:schemeClr val="accent2"/>
                </a:solidFill>
                <a:latin typeface="+mn-lt"/>
              </a:rPr>
              <a:t>n</a:t>
            </a:r>
          </a:p>
        </p:txBody>
      </p:sp>
      <p:sp>
        <p:nvSpPr>
          <p:cNvPr id="404518" name="Text Box 38"/>
          <p:cNvSpPr txBox="1">
            <a:spLocks noChangeArrowheads="1"/>
          </p:cNvSpPr>
          <p:nvPr/>
        </p:nvSpPr>
        <p:spPr bwMode="auto">
          <a:xfrm>
            <a:off x="539750" y="6092825"/>
            <a:ext cx="4565650" cy="523875"/>
          </a:xfrm>
          <a:prstGeom prst="rect">
            <a:avLst/>
          </a:prstGeom>
          <a:noFill/>
          <a:ln w="9525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>
                <a:solidFill>
                  <a:srgbClr val="009900"/>
                </a:solidFill>
                <a:latin typeface="Arial" panose="020B0604020202020204" pitchFamily="34" charset="0"/>
              </a:rPr>
              <a:t>coord of </a:t>
            </a:r>
            <a:r>
              <a:rPr lang="it-IT" altLang="it-IT" sz="2400" b="1">
                <a:solidFill>
                  <a:srgbClr val="009900"/>
                </a:solidFill>
                <a:latin typeface="Arial" panose="020B0604020202020204" pitchFamily="34" charset="0"/>
              </a:rPr>
              <a:t>weight </a:t>
            </a:r>
            <a:r>
              <a:rPr lang="it-IT" altLang="it-IT" sz="2400">
                <a:solidFill>
                  <a:srgbClr val="009900"/>
                </a:solidFill>
                <a:latin typeface="Arial" panose="020B0604020202020204" pitchFamily="34" charset="0"/>
              </a:rPr>
              <a:t>on the basis </a:t>
            </a:r>
            <a:r>
              <a:rPr lang="it-IT" altLang="it-IT" sz="2800" i="1">
                <a:solidFill>
                  <a:schemeClr val="accent2"/>
                </a:solidFill>
              </a:rPr>
              <a:t>U</a:t>
            </a:r>
            <a:r>
              <a:rPr lang="it-IT" altLang="it-IT" sz="2800" i="1" baseline="-25000">
                <a:solidFill>
                  <a:schemeClr val="accent2"/>
                </a:solidFill>
              </a:rPr>
              <a:t>n</a:t>
            </a:r>
          </a:p>
        </p:txBody>
      </p:sp>
      <p:graphicFrame>
        <p:nvGraphicFramePr>
          <p:cNvPr id="89095" name="Object 7"/>
          <p:cNvGraphicFramePr>
            <a:graphicFrameLocks noChangeAspect="1"/>
          </p:cNvGraphicFramePr>
          <p:nvPr/>
        </p:nvGraphicFramePr>
        <p:xfrm>
          <a:off x="285750" y="1260475"/>
          <a:ext cx="3324225" cy="107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48" name="Equazione" r:id="rId5" imgW="787058" imgH="253890" progId="Equation.3">
                  <p:embed/>
                </p:oleObj>
              </mc:Choice>
              <mc:Fallback>
                <p:oleObj name="Equazione" r:id="rId5" imgW="787058" imgH="25389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" y="1260475"/>
                        <a:ext cx="3324225" cy="1071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9096" name="Group 17"/>
          <p:cNvGrpSpPr>
            <a:grpSpLocks/>
          </p:cNvGrpSpPr>
          <p:nvPr/>
        </p:nvGrpSpPr>
        <p:grpSpPr bwMode="auto">
          <a:xfrm>
            <a:off x="6629400" y="925513"/>
            <a:ext cx="1584325" cy="4751387"/>
            <a:chOff x="3016" y="346"/>
            <a:chExt cx="998" cy="2993"/>
          </a:xfrm>
        </p:grpSpPr>
        <p:sp>
          <p:nvSpPr>
            <p:cNvPr id="89122" name="Rectangle 5"/>
            <p:cNvSpPr>
              <a:spLocks noChangeArrowheads="1"/>
            </p:cNvSpPr>
            <p:nvPr/>
          </p:nvSpPr>
          <p:spPr bwMode="auto">
            <a:xfrm>
              <a:off x="3016" y="346"/>
              <a:ext cx="499" cy="49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89123" name="Rectangle 6"/>
            <p:cNvSpPr>
              <a:spLocks noChangeArrowheads="1"/>
            </p:cNvSpPr>
            <p:nvPr/>
          </p:nvSpPr>
          <p:spPr bwMode="auto">
            <a:xfrm>
              <a:off x="3016" y="845"/>
              <a:ext cx="499" cy="49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89124" name="Rectangle 7"/>
            <p:cNvSpPr>
              <a:spLocks noChangeArrowheads="1"/>
            </p:cNvSpPr>
            <p:nvPr/>
          </p:nvSpPr>
          <p:spPr bwMode="auto">
            <a:xfrm>
              <a:off x="3016" y="1343"/>
              <a:ext cx="499" cy="49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89125" name="Rectangle 8"/>
            <p:cNvSpPr>
              <a:spLocks noChangeArrowheads="1"/>
            </p:cNvSpPr>
            <p:nvPr/>
          </p:nvSpPr>
          <p:spPr bwMode="auto">
            <a:xfrm>
              <a:off x="3016" y="1842"/>
              <a:ext cx="499" cy="49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89126" name="Rectangle 9"/>
            <p:cNvSpPr>
              <a:spLocks noChangeArrowheads="1"/>
            </p:cNvSpPr>
            <p:nvPr/>
          </p:nvSpPr>
          <p:spPr bwMode="auto">
            <a:xfrm>
              <a:off x="3016" y="2341"/>
              <a:ext cx="499" cy="49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89127" name="Rectangle 10"/>
            <p:cNvSpPr>
              <a:spLocks noChangeArrowheads="1"/>
            </p:cNvSpPr>
            <p:nvPr/>
          </p:nvSpPr>
          <p:spPr bwMode="auto">
            <a:xfrm>
              <a:off x="3016" y="2840"/>
              <a:ext cx="499" cy="49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89128" name="Rectangle 11"/>
            <p:cNvSpPr>
              <a:spLocks noChangeArrowheads="1"/>
            </p:cNvSpPr>
            <p:nvPr/>
          </p:nvSpPr>
          <p:spPr bwMode="auto">
            <a:xfrm>
              <a:off x="3515" y="346"/>
              <a:ext cx="499" cy="49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89129" name="Rectangle 12"/>
            <p:cNvSpPr>
              <a:spLocks noChangeArrowheads="1"/>
            </p:cNvSpPr>
            <p:nvPr/>
          </p:nvSpPr>
          <p:spPr bwMode="auto">
            <a:xfrm>
              <a:off x="3515" y="845"/>
              <a:ext cx="499" cy="49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89130" name="Rectangle 13"/>
            <p:cNvSpPr>
              <a:spLocks noChangeArrowheads="1"/>
            </p:cNvSpPr>
            <p:nvPr/>
          </p:nvSpPr>
          <p:spPr bwMode="auto">
            <a:xfrm>
              <a:off x="3515" y="1343"/>
              <a:ext cx="499" cy="49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89131" name="Rectangle 14"/>
            <p:cNvSpPr>
              <a:spLocks noChangeArrowheads="1"/>
            </p:cNvSpPr>
            <p:nvPr/>
          </p:nvSpPr>
          <p:spPr bwMode="auto">
            <a:xfrm>
              <a:off x="3515" y="1842"/>
              <a:ext cx="499" cy="49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89132" name="Rectangle 15"/>
            <p:cNvSpPr>
              <a:spLocks noChangeArrowheads="1"/>
            </p:cNvSpPr>
            <p:nvPr/>
          </p:nvSpPr>
          <p:spPr bwMode="auto">
            <a:xfrm>
              <a:off x="3515" y="2341"/>
              <a:ext cx="499" cy="49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89133" name="Rectangle 16"/>
            <p:cNvSpPr>
              <a:spLocks noChangeArrowheads="1"/>
            </p:cNvSpPr>
            <p:nvPr/>
          </p:nvSpPr>
          <p:spPr bwMode="auto">
            <a:xfrm>
              <a:off x="3515" y="2840"/>
              <a:ext cx="499" cy="49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</p:grpSp>
      <p:sp>
        <p:nvSpPr>
          <p:cNvPr id="89097" name="Text Box 22"/>
          <p:cNvSpPr txBox="1">
            <a:spLocks noChangeArrowheads="1"/>
          </p:cNvSpPr>
          <p:nvPr/>
        </p:nvSpPr>
        <p:spPr bwMode="auto">
          <a:xfrm>
            <a:off x="6918325" y="5749925"/>
            <a:ext cx="936625" cy="679450"/>
          </a:xfrm>
          <a:prstGeom prst="rect">
            <a:avLst/>
          </a:prstGeom>
          <a:solidFill>
            <a:srgbClr val="FFFF99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3600" i="1"/>
              <a:t>A</a:t>
            </a:r>
          </a:p>
        </p:txBody>
      </p:sp>
      <p:sp>
        <p:nvSpPr>
          <p:cNvPr id="89098" name="Text Box 23"/>
          <p:cNvSpPr txBox="1">
            <a:spLocks noChangeArrowheads="1"/>
          </p:cNvSpPr>
          <p:nvPr/>
        </p:nvSpPr>
        <p:spPr bwMode="auto">
          <a:xfrm>
            <a:off x="6715125" y="1017588"/>
            <a:ext cx="7239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800" b="1"/>
              <a:t>149</a:t>
            </a:r>
          </a:p>
        </p:txBody>
      </p:sp>
      <p:sp>
        <p:nvSpPr>
          <p:cNvPr id="89099" name="Text Box 24"/>
          <p:cNvSpPr txBox="1">
            <a:spLocks noChangeArrowheads="1"/>
          </p:cNvSpPr>
          <p:nvPr/>
        </p:nvSpPr>
        <p:spPr bwMode="auto">
          <a:xfrm>
            <a:off x="6715125" y="1789113"/>
            <a:ext cx="7239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800" b="1"/>
              <a:t>172</a:t>
            </a:r>
          </a:p>
        </p:txBody>
      </p:sp>
      <p:sp>
        <p:nvSpPr>
          <p:cNvPr id="89100" name="Text Box 25"/>
          <p:cNvSpPr txBox="1">
            <a:spLocks noChangeArrowheads="1"/>
          </p:cNvSpPr>
          <p:nvPr/>
        </p:nvSpPr>
        <p:spPr bwMode="auto">
          <a:xfrm>
            <a:off x="6715125" y="2581275"/>
            <a:ext cx="7239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800" b="1"/>
              <a:t>153</a:t>
            </a:r>
          </a:p>
        </p:txBody>
      </p:sp>
      <p:sp>
        <p:nvSpPr>
          <p:cNvPr id="89101" name="Text Box 26"/>
          <p:cNvSpPr txBox="1">
            <a:spLocks noChangeArrowheads="1"/>
          </p:cNvSpPr>
          <p:nvPr/>
        </p:nvSpPr>
        <p:spPr bwMode="auto">
          <a:xfrm>
            <a:off x="6643688" y="3444875"/>
            <a:ext cx="7239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800" b="1"/>
              <a:t>162</a:t>
            </a:r>
          </a:p>
        </p:txBody>
      </p:sp>
      <p:sp>
        <p:nvSpPr>
          <p:cNvPr id="89102" name="Text Box 27"/>
          <p:cNvSpPr txBox="1">
            <a:spLocks noChangeArrowheads="1"/>
          </p:cNvSpPr>
          <p:nvPr/>
        </p:nvSpPr>
        <p:spPr bwMode="auto">
          <a:xfrm>
            <a:off x="6643688" y="4237038"/>
            <a:ext cx="7239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800" b="1"/>
              <a:t>178</a:t>
            </a:r>
          </a:p>
        </p:txBody>
      </p:sp>
      <p:sp>
        <p:nvSpPr>
          <p:cNvPr id="89103" name="Text Box 28"/>
          <p:cNvSpPr txBox="1">
            <a:spLocks noChangeArrowheads="1"/>
          </p:cNvSpPr>
          <p:nvPr/>
        </p:nvSpPr>
        <p:spPr bwMode="auto">
          <a:xfrm>
            <a:off x="6643688" y="4957763"/>
            <a:ext cx="7239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800" b="1"/>
              <a:t>158</a:t>
            </a:r>
          </a:p>
        </p:txBody>
      </p:sp>
      <p:sp>
        <p:nvSpPr>
          <p:cNvPr id="89104" name="Text Box 29"/>
          <p:cNvSpPr txBox="1">
            <a:spLocks noChangeArrowheads="1"/>
          </p:cNvSpPr>
          <p:nvPr/>
        </p:nvSpPr>
        <p:spPr bwMode="auto">
          <a:xfrm>
            <a:off x="7493000" y="996950"/>
            <a:ext cx="5445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800" b="1">
                <a:solidFill>
                  <a:schemeClr val="accent2"/>
                </a:solidFill>
              </a:rPr>
              <a:t>44</a:t>
            </a:r>
          </a:p>
        </p:txBody>
      </p:sp>
      <p:sp>
        <p:nvSpPr>
          <p:cNvPr id="89105" name="Text Box 30"/>
          <p:cNvSpPr txBox="1">
            <a:spLocks noChangeArrowheads="1"/>
          </p:cNvSpPr>
          <p:nvPr/>
        </p:nvSpPr>
        <p:spPr bwMode="auto">
          <a:xfrm>
            <a:off x="7493000" y="1789113"/>
            <a:ext cx="5445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800" b="1">
                <a:solidFill>
                  <a:schemeClr val="accent2"/>
                </a:solidFill>
              </a:rPr>
              <a:t>65</a:t>
            </a:r>
          </a:p>
        </p:txBody>
      </p:sp>
      <p:sp>
        <p:nvSpPr>
          <p:cNvPr id="89106" name="Text Box 31"/>
          <p:cNvSpPr txBox="1">
            <a:spLocks noChangeArrowheads="1"/>
          </p:cNvSpPr>
          <p:nvPr/>
        </p:nvSpPr>
        <p:spPr bwMode="auto">
          <a:xfrm>
            <a:off x="7500938" y="2571750"/>
            <a:ext cx="5445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800" b="1">
                <a:solidFill>
                  <a:schemeClr val="accent2"/>
                </a:solidFill>
              </a:rPr>
              <a:t>60</a:t>
            </a:r>
          </a:p>
        </p:txBody>
      </p:sp>
      <p:sp>
        <p:nvSpPr>
          <p:cNvPr id="89107" name="Text Box 32"/>
          <p:cNvSpPr txBox="1">
            <a:spLocks noChangeArrowheads="1"/>
          </p:cNvSpPr>
          <p:nvPr/>
        </p:nvSpPr>
        <p:spPr bwMode="auto">
          <a:xfrm>
            <a:off x="7500938" y="3444875"/>
            <a:ext cx="5445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800" b="1">
                <a:solidFill>
                  <a:schemeClr val="accent2"/>
                </a:solidFill>
              </a:rPr>
              <a:t>46</a:t>
            </a:r>
          </a:p>
        </p:txBody>
      </p:sp>
      <p:sp>
        <p:nvSpPr>
          <p:cNvPr id="89108" name="Text Box 33"/>
          <p:cNvSpPr txBox="1">
            <a:spLocks noChangeArrowheads="1"/>
          </p:cNvSpPr>
          <p:nvPr/>
        </p:nvSpPr>
        <p:spPr bwMode="auto">
          <a:xfrm>
            <a:off x="7500938" y="4237038"/>
            <a:ext cx="5445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800" b="1">
                <a:solidFill>
                  <a:schemeClr val="accent2"/>
                </a:solidFill>
              </a:rPr>
              <a:t>78</a:t>
            </a:r>
          </a:p>
        </p:txBody>
      </p:sp>
      <p:sp>
        <p:nvSpPr>
          <p:cNvPr id="89109" name="Text Box 34_0"/>
          <p:cNvSpPr txBox="1">
            <a:spLocks noChangeArrowheads="1"/>
          </p:cNvSpPr>
          <p:nvPr/>
        </p:nvSpPr>
        <p:spPr bwMode="auto">
          <a:xfrm>
            <a:off x="7429500" y="5029200"/>
            <a:ext cx="5445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800" b="1">
                <a:solidFill>
                  <a:schemeClr val="accent2"/>
                </a:solidFill>
              </a:rPr>
              <a:t>59</a:t>
            </a:r>
          </a:p>
        </p:txBody>
      </p:sp>
      <p:grpSp>
        <p:nvGrpSpPr>
          <p:cNvPr id="6" name="Gruppo 5"/>
          <p:cNvGrpSpPr>
            <a:grpSpLocks/>
          </p:cNvGrpSpPr>
          <p:nvPr/>
        </p:nvGrpSpPr>
        <p:grpSpPr bwMode="auto">
          <a:xfrm>
            <a:off x="900113" y="2876550"/>
            <a:ext cx="1943100" cy="2222500"/>
            <a:chOff x="899592" y="2876550"/>
            <a:chExt cx="1944216" cy="2222500"/>
          </a:xfrm>
        </p:grpSpPr>
        <p:sp>
          <p:nvSpPr>
            <p:cNvPr id="89119" name="Rettangolo 1"/>
            <p:cNvSpPr>
              <a:spLocks noChangeArrowheads="1"/>
            </p:cNvSpPr>
            <p:nvPr/>
          </p:nvSpPr>
          <p:spPr bwMode="auto">
            <a:xfrm>
              <a:off x="899592" y="2876550"/>
              <a:ext cx="1872208" cy="480442"/>
            </a:xfrm>
            <a:prstGeom prst="rect">
              <a:avLst/>
            </a:prstGeom>
            <a:noFill/>
            <a:ln w="38100" algn="ctr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cxnSp>
          <p:nvCxnSpPr>
            <p:cNvPr id="89120" name="Connettore 2 3"/>
            <p:cNvCxnSpPr>
              <a:cxnSpLocks noChangeShapeType="1"/>
            </p:cNvCxnSpPr>
            <p:nvPr/>
          </p:nvCxnSpPr>
          <p:spPr bwMode="auto">
            <a:xfrm>
              <a:off x="1835696" y="3356992"/>
              <a:ext cx="0" cy="648270"/>
            </a:xfrm>
            <a:prstGeom prst="straightConnector1">
              <a:avLst/>
            </a:prstGeom>
            <a:noFill/>
            <a:ln w="38100" algn="ctr">
              <a:solidFill>
                <a:srgbClr val="0070C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9121" name="Rettangolo 40"/>
            <p:cNvSpPr>
              <a:spLocks noChangeArrowheads="1"/>
            </p:cNvSpPr>
            <p:nvPr/>
          </p:nvSpPr>
          <p:spPr bwMode="auto">
            <a:xfrm>
              <a:off x="985416" y="4016934"/>
              <a:ext cx="1858392" cy="1082116"/>
            </a:xfrm>
            <a:prstGeom prst="rect">
              <a:avLst/>
            </a:prstGeom>
            <a:noFill/>
            <a:ln w="38100" algn="ctr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</p:grpSp>
      <p:grpSp>
        <p:nvGrpSpPr>
          <p:cNvPr id="45" name="Gruppo 44"/>
          <p:cNvGrpSpPr>
            <a:grpSpLocks/>
          </p:cNvGrpSpPr>
          <p:nvPr/>
        </p:nvGrpSpPr>
        <p:grpSpPr bwMode="auto">
          <a:xfrm>
            <a:off x="3162300" y="3243263"/>
            <a:ext cx="1879600" cy="1878012"/>
            <a:chOff x="899592" y="2876550"/>
            <a:chExt cx="1879430" cy="1821370"/>
          </a:xfrm>
        </p:grpSpPr>
        <p:sp>
          <p:nvSpPr>
            <p:cNvPr id="89116" name="Rettangolo 45"/>
            <p:cNvSpPr>
              <a:spLocks noChangeArrowheads="1"/>
            </p:cNvSpPr>
            <p:nvPr/>
          </p:nvSpPr>
          <p:spPr bwMode="auto">
            <a:xfrm>
              <a:off x="899592" y="2876550"/>
              <a:ext cx="1872208" cy="480442"/>
            </a:xfrm>
            <a:prstGeom prst="rect">
              <a:avLst/>
            </a:prstGeom>
            <a:noFill/>
            <a:ln w="38100" algn="ctr">
              <a:solidFill>
                <a:srgbClr val="92D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cxnSp>
          <p:nvCxnSpPr>
            <p:cNvPr id="89117" name="Connettore 2 46"/>
            <p:cNvCxnSpPr>
              <a:cxnSpLocks noChangeShapeType="1"/>
            </p:cNvCxnSpPr>
            <p:nvPr/>
          </p:nvCxnSpPr>
          <p:spPr bwMode="auto">
            <a:xfrm>
              <a:off x="1835696" y="3356992"/>
              <a:ext cx="0" cy="245046"/>
            </a:xfrm>
            <a:prstGeom prst="straightConnector1">
              <a:avLst/>
            </a:prstGeom>
            <a:noFill/>
            <a:ln w="38100" algn="ctr">
              <a:solidFill>
                <a:srgbClr val="92D05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9118" name="Rettangolo 47"/>
            <p:cNvSpPr>
              <a:spLocks noChangeArrowheads="1"/>
            </p:cNvSpPr>
            <p:nvPr/>
          </p:nvSpPr>
          <p:spPr bwMode="auto">
            <a:xfrm>
              <a:off x="920630" y="3615804"/>
              <a:ext cx="1858392" cy="1082116"/>
            </a:xfrm>
            <a:prstGeom prst="rect">
              <a:avLst/>
            </a:prstGeom>
            <a:noFill/>
            <a:ln w="38100" algn="ctr">
              <a:solidFill>
                <a:srgbClr val="92D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</p:grpSp>
      <p:grpSp>
        <p:nvGrpSpPr>
          <p:cNvPr id="89112" name="Group 21"/>
          <p:cNvGrpSpPr>
            <a:grpSpLocks/>
          </p:cNvGrpSpPr>
          <p:nvPr/>
        </p:nvGrpSpPr>
        <p:grpSpPr bwMode="auto">
          <a:xfrm>
            <a:off x="6053138" y="376238"/>
            <a:ext cx="2767012" cy="461962"/>
            <a:chOff x="2653" y="0"/>
            <a:chExt cx="1743" cy="291"/>
          </a:xfrm>
        </p:grpSpPr>
        <p:sp>
          <p:nvSpPr>
            <p:cNvPr id="89114" name="Text Box 19"/>
            <p:cNvSpPr txBox="1">
              <a:spLocks noChangeArrowheads="1"/>
            </p:cNvSpPr>
            <p:nvPr/>
          </p:nvSpPr>
          <p:spPr bwMode="auto">
            <a:xfrm>
              <a:off x="2653" y="0"/>
              <a:ext cx="817" cy="291"/>
            </a:xfrm>
            <a:prstGeom prst="rect">
              <a:avLst/>
            </a:prstGeom>
            <a:solidFill>
              <a:srgbClr val="FFFF99"/>
            </a:solidFill>
            <a:ln w="38100">
              <a:solidFill>
                <a:srgbClr val="FFFF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2400">
                  <a:latin typeface="Arial" panose="020B0604020202020204" pitchFamily="34" charset="0"/>
                </a:rPr>
                <a:t>height</a:t>
              </a:r>
            </a:p>
          </p:txBody>
        </p:sp>
        <p:sp>
          <p:nvSpPr>
            <p:cNvPr id="89115" name="Text Box 20"/>
            <p:cNvSpPr txBox="1">
              <a:spLocks noChangeArrowheads="1"/>
            </p:cNvSpPr>
            <p:nvPr/>
          </p:nvSpPr>
          <p:spPr bwMode="auto">
            <a:xfrm>
              <a:off x="3515" y="0"/>
              <a:ext cx="881" cy="291"/>
            </a:xfrm>
            <a:prstGeom prst="rect">
              <a:avLst/>
            </a:prstGeom>
            <a:solidFill>
              <a:srgbClr val="FFFF99"/>
            </a:solidFill>
            <a:ln w="38100">
              <a:solidFill>
                <a:srgbClr val="FFFF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2400">
                  <a:latin typeface="Arial" panose="020B0604020202020204" pitchFamily="34" charset="0"/>
                </a:rPr>
                <a:t>weight</a:t>
              </a:r>
            </a:p>
          </p:txBody>
        </p:sp>
      </p:grpSp>
      <p:sp>
        <p:nvSpPr>
          <p:cNvPr id="49" name="Text Box 5"/>
          <p:cNvSpPr txBox="1">
            <a:spLocks noChangeArrowheads="1"/>
          </p:cNvSpPr>
          <p:nvPr/>
        </p:nvSpPr>
        <p:spPr bwMode="auto">
          <a:xfrm>
            <a:off x="142875" y="142875"/>
            <a:ext cx="4860925" cy="10779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it-IT" altLang="it-IT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SVD and data </a:t>
            </a:r>
            <a:r>
              <a:rPr lang="it-IT" altLang="it-IT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dimensionality</a:t>
            </a:r>
            <a:r>
              <a:rPr lang="it-IT" altLang="it-IT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it-IT" altLang="it-IT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reduction</a:t>
            </a:r>
            <a:endParaRPr lang="it-IT" altLang="it-IT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uppo 2"/>
          <p:cNvGrpSpPr/>
          <p:nvPr/>
        </p:nvGrpSpPr>
        <p:grpSpPr>
          <a:xfrm>
            <a:off x="-36512" y="4170566"/>
            <a:ext cx="6105021" cy="842610"/>
            <a:chOff x="-36512" y="4170566"/>
            <a:chExt cx="6105021" cy="842610"/>
          </a:xfrm>
        </p:grpSpPr>
        <p:sp>
          <p:nvSpPr>
            <p:cNvPr id="2" name="CasellaDiTesto 1"/>
            <p:cNvSpPr txBox="1"/>
            <p:nvPr/>
          </p:nvSpPr>
          <p:spPr>
            <a:xfrm>
              <a:off x="-36512" y="4192873"/>
              <a:ext cx="102303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dirty="0" smtClean="0"/>
                <a:t>-397.5245</a:t>
              </a:r>
              <a:endParaRPr lang="it-IT" sz="1600" dirty="0"/>
            </a:p>
          </p:txBody>
        </p:sp>
        <p:sp>
          <p:nvSpPr>
            <p:cNvPr id="47" name="CasellaDiTesto 46"/>
            <p:cNvSpPr txBox="1"/>
            <p:nvPr/>
          </p:nvSpPr>
          <p:spPr>
            <a:xfrm>
              <a:off x="5130061" y="4170566"/>
              <a:ext cx="74892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dirty="0" smtClean="0"/>
                <a:t>7.0148</a:t>
              </a:r>
              <a:endParaRPr lang="it-IT" sz="1600" dirty="0"/>
            </a:p>
          </p:txBody>
        </p:sp>
        <p:sp>
          <p:nvSpPr>
            <p:cNvPr id="48" name="CasellaDiTesto 47"/>
            <p:cNvSpPr txBox="1"/>
            <p:nvPr/>
          </p:nvSpPr>
          <p:spPr>
            <a:xfrm>
              <a:off x="5148064" y="4602614"/>
              <a:ext cx="92044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dirty="0" smtClean="0"/>
                <a:t>-19.2100</a:t>
              </a:r>
              <a:endParaRPr lang="it-IT" sz="1600" dirty="0"/>
            </a:p>
          </p:txBody>
        </p:sp>
        <p:sp>
          <p:nvSpPr>
            <p:cNvPr id="50" name="CasellaDiTesto 49"/>
            <p:cNvSpPr txBox="1"/>
            <p:nvPr/>
          </p:nvSpPr>
          <p:spPr>
            <a:xfrm>
              <a:off x="-36512" y="4674622"/>
              <a:ext cx="102303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dirty="0" smtClean="0"/>
                <a:t>-145.1622</a:t>
              </a:r>
              <a:endParaRPr lang="it-IT" sz="1600" dirty="0"/>
            </a:p>
          </p:txBody>
        </p:sp>
      </p:grpSp>
    </p:spTree>
    <p:custDataLst>
      <p:tags r:id="rId2"/>
    </p:custData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404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04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0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04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4515" grpId="0" animBg="1"/>
      <p:bldP spid="404516" grpId="0" animBg="1"/>
      <p:bldP spid="404517" grpId="0" animBg="1"/>
      <p:bldP spid="4045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uppo 10"/>
          <p:cNvGrpSpPr>
            <a:grpSpLocks/>
          </p:cNvGrpSpPr>
          <p:nvPr/>
        </p:nvGrpSpPr>
        <p:grpSpPr bwMode="auto">
          <a:xfrm>
            <a:off x="3417888" y="2855913"/>
            <a:ext cx="4033837" cy="1368425"/>
            <a:chOff x="5072066" y="4572008"/>
            <a:chExt cx="3867150" cy="1785950"/>
          </a:xfrm>
        </p:grpSpPr>
        <p:sp>
          <p:nvSpPr>
            <p:cNvPr id="11279" name="Rettangolo 20"/>
            <p:cNvSpPr>
              <a:spLocks noChangeArrowheads="1"/>
            </p:cNvSpPr>
            <p:nvPr/>
          </p:nvSpPr>
          <p:spPr bwMode="auto">
            <a:xfrm>
              <a:off x="5072066" y="4643446"/>
              <a:ext cx="3857652" cy="1714512"/>
            </a:xfrm>
            <a:prstGeom prst="rect">
              <a:avLst/>
            </a:prstGeom>
            <a:solidFill>
              <a:srgbClr val="FFFF00"/>
            </a:solidFill>
            <a:ln w="57150">
              <a:solidFill>
                <a:srgbClr val="FFC000"/>
              </a:solidFill>
              <a:round/>
              <a:headEnd/>
              <a:tailEnd/>
            </a:ln>
          </p:spPr>
          <p:txBody>
            <a:bodyPr wrap="none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graphicFrame>
          <p:nvGraphicFramePr>
            <p:cNvPr id="11280" name="Object 8"/>
            <p:cNvGraphicFramePr>
              <a:graphicFrameLocks noChangeAspect="1"/>
            </p:cNvGraphicFramePr>
            <p:nvPr/>
          </p:nvGraphicFramePr>
          <p:xfrm>
            <a:off x="5072066" y="4572008"/>
            <a:ext cx="3867150" cy="1771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11" name="Equation" r:id="rId5" imgW="1054100" imgH="482600" progId="">
                    <p:embed/>
                  </p:oleObj>
                </mc:Choice>
                <mc:Fallback>
                  <p:oleObj name="Equation" r:id="rId5" imgW="1054100" imgH="482600" progId="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72066" y="4572008"/>
                          <a:ext cx="3867150" cy="17716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2538" name="Object 7"/>
          <p:cNvGraphicFramePr>
            <a:graphicFrameLocks noChangeAspect="1"/>
          </p:cNvGraphicFramePr>
          <p:nvPr/>
        </p:nvGraphicFramePr>
        <p:xfrm>
          <a:off x="5724525" y="5927725"/>
          <a:ext cx="3114675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2" name="Equazione" r:id="rId7" imgW="799753" imgH="203112" progId="Equation.3">
                  <p:embed/>
                </p:oleObj>
              </mc:Choice>
              <mc:Fallback>
                <p:oleObj name="Equazione" r:id="rId7" imgW="799753" imgH="203112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525" y="5927725"/>
                        <a:ext cx="3114675" cy="70802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57150">
                        <a:solidFill>
                          <a:srgbClr val="FFC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6732588" y="4268788"/>
          <a:ext cx="1949450" cy="1311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3" name="Equation" r:id="rId9" imgW="774364" imgH="520474" progId="">
                  <p:embed/>
                </p:oleObj>
              </mc:Choice>
              <mc:Fallback>
                <p:oleObj name="Equation" r:id="rId9" imgW="774364" imgH="520474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2588" y="4268788"/>
                        <a:ext cx="1949450" cy="1311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9" name="Object 16"/>
          <p:cNvGraphicFramePr>
            <a:graphicFrameLocks noChangeAspect="1"/>
          </p:cNvGraphicFramePr>
          <p:nvPr/>
        </p:nvGraphicFramePr>
        <p:xfrm>
          <a:off x="6453188" y="1198563"/>
          <a:ext cx="1997075" cy="823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4" name="Equazione" r:id="rId11" imgW="583947" imgH="241195" progId="Equation.3">
                  <p:embed/>
                </p:oleObj>
              </mc:Choice>
              <mc:Fallback>
                <p:oleObj name="Equazione" r:id="rId11" imgW="583947" imgH="241195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3188" y="1198563"/>
                        <a:ext cx="1997075" cy="823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0" name="Object 9"/>
          <p:cNvGraphicFramePr>
            <a:graphicFrameLocks noChangeAspect="1"/>
          </p:cNvGraphicFramePr>
          <p:nvPr/>
        </p:nvGraphicFramePr>
        <p:xfrm>
          <a:off x="928688" y="1268413"/>
          <a:ext cx="3054350" cy="92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5" name="Equazione" r:id="rId13" imgW="825500" imgH="241300" progId="Equation.3">
                  <p:embed/>
                </p:oleObj>
              </mc:Choice>
              <mc:Fallback>
                <p:oleObj name="Equazione" r:id="rId13" imgW="825500" imgH="2413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88" y="1268413"/>
                        <a:ext cx="3054350" cy="928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1" name="Object 10"/>
          <p:cNvGraphicFramePr>
            <a:graphicFrameLocks noChangeAspect="1"/>
          </p:cNvGraphicFramePr>
          <p:nvPr/>
        </p:nvGraphicFramePr>
        <p:xfrm>
          <a:off x="4286250" y="785813"/>
          <a:ext cx="1347788" cy="192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6" name="Equazione" r:id="rId15" imgW="672808" imgH="710891" progId="Equation.3">
                  <p:embed/>
                </p:oleObj>
              </mc:Choice>
              <mc:Fallback>
                <p:oleObj name="Equazione" r:id="rId15" imgW="672808" imgH="710891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250" y="785813"/>
                        <a:ext cx="1347788" cy="192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2" name="Object 11"/>
          <p:cNvGraphicFramePr>
            <a:graphicFrameLocks noChangeAspect="1"/>
          </p:cNvGraphicFramePr>
          <p:nvPr/>
        </p:nvGraphicFramePr>
        <p:xfrm>
          <a:off x="158750" y="2492375"/>
          <a:ext cx="2732088" cy="1976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7" name="Equazione" r:id="rId17" imgW="1002865" imgH="710891" progId="Equation.3">
                  <p:embed/>
                </p:oleObj>
              </mc:Choice>
              <mc:Fallback>
                <p:oleObj name="Equazione" r:id="rId17" imgW="1002865" imgH="710891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50" y="2492375"/>
                        <a:ext cx="2732088" cy="1976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9"/>
          <p:cNvGraphicFramePr>
            <a:graphicFrameLocks noChangeAspect="1"/>
          </p:cNvGraphicFramePr>
          <p:nvPr/>
        </p:nvGraphicFramePr>
        <p:xfrm>
          <a:off x="2500313" y="5826125"/>
          <a:ext cx="2789237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8" name="Equazione" r:id="rId19" imgW="939392" imgH="253890" progId="Equation.3">
                  <p:embed/>
                </p:oleObj>
              </mc:Choice>
              <mc:Fallback>
                <p:oleObj name="Equazione" r:id="rId19" imgW="939392" imgH="25389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0313" y="5826125"/>
                        <a:ext cx="2789237" cy="955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9"/>
          <p:cNvGraphicFramePr>
            <a:graphicFrameLocks noChangeAspect="1"/>
          </p:cNvGraphicFramePr>
          <p:nvPr/>
        </p:nvGraphicFramePr>
        <p:xfrm>
          <a:off x="2547938" y="5018088"/>
          <a:ext cx="2692400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9" name="Equazione" r:id="rId21" imgW="888614" imgH="253890" progId="Equation.3">
                  <p:embed/>
                </p:oleObj>
              </mc:Choice>
              <mc:Fallback>
                <p:oleObj name="Equazione" r:id="rId21" imgW="888614" imgH="25389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7938" y="5018088"/>
                        <a:ext cx="2692400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CasellaDiTesto 14"/>
          <p:cNvSpPr txBox="1"/>
          <p:nvPr/>
        </p:nvSpPr>
        <p:spPr>
          <a:xfrm>
            <a:off x="500063" y="142875"/>
            <a:ext cx="8007350" cy="6461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3600" dirty="0">
                <a:latin typeface="Arial" pitchFamily="34" charset="0"/>
                <a:cs typeface="Arial" pitchFamily="34" charset="0"/>
              </a:rPr>
              <a:t>SVD </a:t>
            </a:r>
            <a:r>
              <a:rPr lang="it-IT" sz="3600" dirty="0" err="1">
                <a:latin typeface="Arial" pitchFamily="34" charset="0"/>
                <a:ea typeface="+mn-ea"/>
                <a:cs typeface="Arial" pitchFamily="34" charset="0"/>
              </a:rPr>
              <a:t>Factorization</a:t>
            </a:r>
            <a:r>
              <a:rPr lang="it-IT" sz="3600" dirty="0">
                <a:latin typeface="Arial" pitchFamily="34" charset="0"/>
                <a:ea typeface="+mn-ea"/>
                <a:cs typeface="Arial" pitchFamily="34" charset="0"/>
              </a:rPr>
              <a:t> and </a:t>
            </a:r>
            <a:r>
              <a:rPr lang="it-IT" sz="3600" dirty="0" err="1">
                <a:latin typeface="Arial" pitchFamily="34" charset="0"/>
                <a:ea typeface="+mn-ea"/>
                <a:cs typeface="Arial" pitchFamily="34" charset="0"/>
              </a:rPr>
              <a:t>Least</a:t>
            </a:r>
            <a:r>
              <a:rPr lang="it-IT" sz="3600" dirty="0"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it-IT" sz="3600" dirty="0" err="1">
                <a:latin typeface="Arial" pitchFamily="34" charset="0"/>
                <a:ea typeface="+mn-ea"/>
                <a:cs typeface="Arial" pitchFamily="34" charset="0"/>
              </a:rPr>
              <a:t>Squares</a:t>
            </a:r>
            <a:endParaRPr lang="it-IT" sz="3600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11276" name="Gruppo 15"/>
          <p:cNvGrpSpPr>
            <a:grpSpLocks/>
          </p:cNvGrpSpPr>
          <p:nvPr/>
        </p:nvGrpSpPr>
        <p:grpSpPr bwMode="auto">
          <a:xfrm>
            <a:off x="-36513" y="4538663"/>
            <a:ext cx="2309813" cy="1182687"/>
            <a:chOff x="-35785" y="4539296"/>
            <a:chExt cx="2308645" cy="1181509"/>
          </a:xfrm>
        </p:grpSpPr>
        <p:graphicFrame>
          <p:nvGraphicFramePr>
            <p:cNvPr id="11277" name="Object 9"/>
            <p:cNvGraphicFramePr>
              <a:graphicFrameLocks noChangeAspect="1"/>
            </p:cNvGraphicFramePr>
            <p:nvPr/>
          </p:nvGraphicFramePr>
          <p:xfrm>
            <a:off x="9620" y="4965115"/>
            <a:ext cx="1496373" cy="7556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20" name="Equazione" r:id="rId23" imgW="634725" imgH="253890" progId="Equation.3">
                    <p:embed/>
                  </p:oleObj>
                </mc:Choice>
                <mc:Fallback>
                  <p:oleObj name="Equazione" r:id="rId23" imgW="634725" imgH="253890" progId="Equation.3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620" y="4965115"/>
                          <a:ext cx="1496373" cy="755690"/>
                        </a:xfrm>
                        <a:prstGeom prst="rect">
                          <a:avLst/>
                        </a:prstGeom>
                        <a:solidFill>
                          <a:srgbClr val="E6E6E6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" name="CasellaDiTesto 17"/>
            <p:cNvSpPr txBox="1"/>
            <p:nvPr/>
          </p:nvSpPr>
          <p:spPr>
            <a:xfrm>
              <a:off x="-35785" y="4539296"/>
              <a:ext cx="2308645" cy="461502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it-IT" dirty="0" err="1">
                  <a:latin typeface="Arial" panose="020B0604020202020204" pitchFamily="34" charset="0"/>
                  <a:cs typeface="Arial" panose="020B0604020202020204" pitchFamily="34" charset="0"/>
                </a:rPr>
                <a:t>pseudoinverse</a:t>
              </a:r>
              <a:r>
                <a:rPr lang="it-IT" dirty="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</p:txBody>
        </p:sp>
      </p:grpSp>
    </p:spTree>
    <p:custDataLst>
      <p:tags r:id="rId2"/>
    </p:custData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ext Box 4"/>
          <p:cNvSpPr txBox="1">
            <a:spLocks noChangeArrowheads="1"/>
          </p:cNvSpPr>
          <p:nvPr/>
        </p:nvSpPr>
        <p:spPr bwMode="auto">
          <a:xfrm>
            <a:off x="123825" y="1196975"/>
            <a:ext cx="25193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800">
                <a:solidFill>
                  <a:srgbClr val="CC3300"/>
                </a:solidFill>
                <a:latin typeface="Arial" panose="020B0604020202020204" pitchFamily="34" charset="0"/>
              </a:rPr>
              <a:t>characteristics</a:t>
            </a:r>
          </a:p>
        </p:txBody>
      </p:sp>
      <p:sp>
        <p:nvSpPr>
          <p:cNvPr id="91139" name="Rectangle 5"/>
          <p:cNvSpPr>
            <a:spLocks noChangeArrowheads="1"/>
          </p:cNvSpPr>
          <p:nvPr/>
        </p:nvSpPr>
        <p:spPr bwMode="auto">
          <a:xfrm>
            <a:off x="466725" y="1844675"/>
            <a:ext cx="2087563" cy="37449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graphicFrame>
        <p:nvGraphicFramePr>
          <p:cNvPr id="91140" name="Object 6"/>
          <p:cNvGraphicFramePr>
            <a:graphicFrameLocks noChangeAspect="1"/>
          </p:cNvGraphicFramePr>
          <p:nvPr/>
        </p:nvGraphicFramePr>
        <p:xfrm>
          <a:off x="1762125" y="1916113"/>
          <a:ext cx="690563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48" name="Equation" r:id="rId5" imgW="152268" imgH="164957" progId="">
                  <p:embed/>
                </p:oleObj>
              </mc:Choice>
              <mc:Fallback>
                <p:oleObj name="Equation" r:id="rId5" imgW="152268" imgH="164957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2125" y="1916113"/>
                        <a:ext cx="690563" cy="74295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rgbClr val="FFFF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141" name="Text Box 7"/>
          <p:cNvSpPr txBox="1">
            <a:spLocks noChangeArrowheads="1"/>
          </p:cNvSpPr>
          <p:nvPr/>
        </p:nvSpPr>
        <p:spPr bwMode="auto">
          <a:xfrm rot="5357922" flipV="1">
            <a:off x="-820737" y="2954337"/>
            <a:ext cx="21605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800">
                <a:solidFill>
                  <a:schemeClr val="accent2"/>
                </a:solidFill>
                <a:latin typeface="Arial" panose="020B0604020202020204" pitchFamily="34" charset="0"/>
              </a:rPr>
              <a:t>individuals</a:t>
            </a:r>
          </a:p>
        </p:txBody>
      </p:sp>
      <p:sp>
        <p:nvSpPr>
          <p:cNvPr id="91142" name="Text Box 8"/>
          <p:cNvSpPr txBox="1">
            <a:spLocks noChangeArrowheads="1"/>
          </p:cNvSpPr>
          <p:nvPr/>
        </p:nvSpPr>
        <p:spPr bwMode="auto">
          <a:xfrm>
            <a:off x="0" y="5084763"/>
            <a:ext cx="4413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800" i="1"/>
              <a:t>m</a:t>
            </a:r>
          </a:p>
        </p:txBody>
      </p:sp>
      <p:sp>
        <p:nvSpPr>
          <p:cNvPr id="91143" name="Text Box 9"/>
          <p:cNvSpPr txBox="1">
            <a:spLocks noChangeArrowheads="1"/>
          </p:cNvSpPr>
          <p:nvPr/>
        </p:nvSpPr>
        <p:spPr bwMode="auto">
          <a:xfrm>
            <a:off x="2411413" y="1412875"/>
            <a:ext cx="3619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800" i="1"/>
              <a:t>n</a:t>
            </a:r>
          </a:p>
        </p:txBody>
      </p:sp>
      <p:sp>
        <p:nvSpPr>
          <p:cNvPr id="91144" name="Rectangle 10"/>
          <p:cNvSpPr>
            <a:spLocks noChangeArrowheads="1"/>
          </p:cNvSpPr>
          <p:nvPr/>
        </p:nvSpPr>
        <p:spPr bwMode="auto">
          <a:xfrm>
            <a:off x="2843213" y="1844675"/>
            <a:ext cx="2087562" cy="3744913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91145" name="Text Box 11"/>
          <p:cNvSpPr txBox="1">
            <a:spLocks noChangeArrowheads="1"/>
          </p:cNvSpPr>
          <p:nvPr/>
        </p:nvSpPr>
        <p:spPr bwMode="auto">
          <a:xfrm>
            <a:off x="2482850" y="5300663"/>
            <a:ext cx="4413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800" i="1"/>
              <a:t>m</a:t>
            </a:r>
          </a:p>
        </p:txBody>
      </p:sp>
      <p:sp>
        <p:nvSpPr>
          <p:cNvPr id="91146" name="Text Box 12"/>
          <p:cNvSpPr txBox="1">
            <a:spLocks noChangeArrowheads="1"/>
          </p:cNvSpPr>
          <p:nvPr/>
        </p:nvSpPr>
        <p:spPr bwMode="auto">
          <a:xfrm>
            <a:off x="4643438" y="1412875"/>
            <a:ext cx="3619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800" i="1"/>
              <a:t>n</a:t>
            </a:r>
          </a:p>
        </p:txBody>
      </p:sp>
      <p:sp>
        <p:nvSpPr>
          <p:cNvPr id="91147" name="Rectangle 14"/>
          <p:cNvSpPr>
            <a:spLocks noChangeArrowheads="1"/>
          </p:cNvSpPr>
          <p:nvPr/>
        </p:nvSpPr>
        <p:spPr bwMode="auto">
          <a:xfrm>
            <a:off x="5003800" y="1844675"/>
            <a:ext cx="1800225" cy="1655763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91148" name="Rectangle 15"/>
          <p:cNvSpPr>
            <a:spLocks noChangeArrowheads="1"/>
          </p:cNvSpPr>
          <p:nvPr/>
        </p:nvSpPr>
        <p:spPr bwMode="auto">
          <a:xfrm>
            <a:off x="6946900" y="1844675"/>
            <a:ext cx="1800225" cy="1655763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91149" name="Line 18"/>
          <p:cNvSpPr>
            <a:spLocks noChangeShapeType="1"/>
          </p:cNvSpPr>
          <p:nvPr/>
        </p:nvSpPr>
        <p:spPr bwMode="auto">
          <a:xfrm>
            <a:off x="5003800" y="1844675"/>
            <a:ext cx="1800225" cy="165576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it-IT"/>
          </a:p>
        </p:txBody>
      </p:sp>
      <p:sp>
        <p:nvSpPr>
          <p:cNvPr id="91150" name="Text Box 19"/>
          <p:cNvSpPr txBox="1">
            <a:spLocks noChangeArrowheads="1"/>
          </p:cNvSpPr>
          <p:nvPr/>
        </p:nvSpPr>
        <p:spPr bwMode="auto">
          <a:xfrm>
            <a:off x="2627313" y="1196975"/>
            <a:ext cx="2730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>
                <a:solidFill>
                  <a:srgbClr val="CC3300"/>
                </a:solidFill>
                <a:latin typeface="Arial" panose="020B0604020202020204" pitchFamily="34" charset="0"/>
              </a:rPr>
              <a:t>basis-chacteristics</a:t>
            </a:r>
          </a:p>
        </p:txBody>
      </p:sp>
      <p:sp>
        <p:nvSpPr>
          <p:cNvPr id="91151" name="Text Box 20"/>
          <p:cNvSpPr txBox="1">
            <a:spLocks noChangeArrowheads="1"/>
          </p:cNvSpPr>
          <p:nvPr/>
        </p:nvSpPr>
        <p:spPr bwMode="auto">
          <a:xfrm rot="5400000">
            <a:off x="7654925" y="2732088"/>
            <a:ext cx="2520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>
                <a:solidFill>
                  <a:schemeClr val="accent2"/>
                </a:solidFill>
                <a:latin typeface="Arial" panose="020B0604020202020204" pitchFamily="34" charset="0"/>
              </a:rPr>
              <a:t>basis-individuals</a:t>
            </a:r>
          </a:p>
        </p:txBody>
      </p:sp>
      <p:grpSp>
        <p:nvGrpSpPr>
          <p:cNvPr id="91152" name="Group 21"/>
          <p:cNvGrpSpPr>
            <a:grpSpLocks/>
          </p:cNvGrpSpPr>
          <p:nvPr/>
        </p:nvGrpSpPr>
        <p:grpSpPr bwMode="auto">
          <a:xfrm>
            <a:off x="5437188" y="3500438"/>
            <a:ext cx="3706812" cy="2238375"/>
            <a:chOff x="3425" y="2205"/>
            <a:chExt cx="2335" cy="1410"/>
          </a:xfrm>
        </p:grpSpPr>
        <p:sp>
          <p:nvSpPr>
            <p:cNvPr id="91168" name="Text Box 22"/>
            <p:cNvSpPr txBox="1">
              <a:spLocks noChangeArrowheads="1"/>
            </p:cNvSpPr>
            <p:nvPr/>
          </p:nvSpPr>
          <p:spPr bwMode="auto">
            <a:xfrm>
              <a:off x="3425" y="2432"/>
              <a:ext cx="2335" cy="1183"/>
            </a:xfrm>
            <a:prstGeom prst="rect">
              <a:avLst/>
            </a:prstGeom>
            <a:noFill/>
            <a:ln w="9525">
              <a:solidFill>
                <a:srgbClr val="CC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800">
                  <a:latin typeface="Arial" panose="020B0604020202020204" pitchFamily="34" charset="0"/>
                </a:rPr>
                <a:t>coordinates of the 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800">
                  <a:latin typeface="Arial" panose="020B0604020202020204" pitchFamily="34" charset="0"/>
                </a:rPr>
                <a:t>vector </a:t>
              </a:r>
              <a:r>
                <a:rPr lang="it-IT" altLang="it-IT" i="1">
                  <a:solidFill>
                    <a:srgbClr val="CC3300"/>
                  </a:solidFill>
                </a:rPr>
                <a:t>a</a:t>
              </a:r>
              <a:r>
                <a:rPr lang="it-IT" altLang="it-IT" i="1" baseline="-25000">
                  <a:solidFill>
                    <a:srgbClr val="CC3300"/>
                  </a:solidFill>
                </a:rPr>
                <a:t>j</a:t>
              </a:r>
              <a:r>
                <a:rPr lang="it-IT" altLang="it-IT" sz="2800">
                  <a:solidFill>
                    <a:srgbClr val="CC3300"/>
                  </a:solidFill>
                  <a:latin typeface="Arial" panose="020B0604020202020204" pitchFamily="34" charset="0"/>
                </a:rPr>
                <a:t> </a:t>
              </a:r>
              <a:r>
                <a:rPr lang="it-IT" altLang="it-IT" sz="2800">
                  <a:latin typeface="Arial" panose="020B0604020202020204" pitchFamily="34" charset="0"/>
                </a:rPr>
                <a:t>on the 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800">
                  <a:latin typeface="Arial" panose="020B0604020202020204" pitchFamily="34" charset="0"/>
                </a:rPr>
                <a:t>orthogonal basis of characteristics</a:t>
              </a:r>
            </a:p>
          </p:txBody>
        </p:sp>
        <p:sp>
          <p:nvSpPr>
            <p:cNvPr id="91169" name="Line 23"/>
            <p:cNvSpPr>
              <a:spLocks noChangeShapeType="1"/>
            </p:cNvSpPr>
            <p:nvPr/>
          </p:nvSpPr>
          <p:spPr bwMode="auto">
            <a:xfrm flipH="1" flipV="1">
              <a:off x="4649" y="2205"/>
              <a:ext cx="0" cy="227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it-IT"/>
            </a:p>
          </p:txBody>
        </p:sp>
      </p:grpSp>
      <p:grpSp>
        <p:nvGrpSpPr>
          <p:cNvPr id="91153" name="Group 24"/>
          <p:cNvGrpSpPr>
            <a:grpSpLocks/>
          </p:cNvGrpSpPr>
          <p:nvPr/>
        </p:nvGrpSpPr>
        <p:grpSpPr bwMode="auto">
          <a:xfrm>
            <a:off x="898525" y="1844675"/>
            <a:ext cx="563563" cy="4348163"/>
            <a:chOff x="566" y="1162"/>
            <a:chExt cx="355" cy="2739"/>
          </a:xfrm>
        </p:grpSpPr>
        <p:sp>
          <p:nvSpPr>
            <p:cNvPr id="91166" name="Rectangle 25"/>
            <p:cNvSpPr>
              <a:spLocks noChangeArrowheads="1"/>
            </p:cNvSpPr>
            <p:nvPr/>
          </p:nvSpPr>
          <p:spPr bwMode="auto">
            <a:xfrm>
              <a:off x="611" y="1162"/>
              <a:ext cx="137" cy="2359"/>
            </a:xfrm>
            <a:prstGeom prst="rect">
              <a:avLst/>
            </a:prstGeom>
            <a:solidFill>
              <a:srgbClr val="CC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graphicFrame>
          <p:nvGraphicFramePr>
            <p:cNvPr id="91167" name="Object 26"/>
            <p:cNvGraphicFramePr>
              <a:graphicFrameLocks noChangeAspect="1"/>
            </p:cNvGraphicFramePr>
            <p:nvPr/>
          </p:nvGraphicFramePr>
          <p:xfrm>
            <a:off x="566" y="3385"/>
            <a:ext cx="355" cy="5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1249" name="Equation" r:id="rId7" imgW="164957" imgH="241091" progId="">
                    <p:embed/>
                  </p:oleObj>
                </mc:Choice>
                <mc:Fallback>
                  <p:oleObj name="Equation" r:id="rId7" imgW="164957" imgH="241091" progId="">
                    <p:embed/>
                    <p:pic>
                      <p:nvPicPr>
                        <p:cNvPr id="0" name="Object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6" y="3385"/>
                          <a:ext cx="355" cy="5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CC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07763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1154" name="Rectangle 28"/>
          <p:cNvSpPr>
            <a:spLocks noChangeArrowheads="1"/>
          </p:cNvSpPr>
          <p:nvPr/>
        </p:nvSpPr>
        <p:spPr bwMode="auto">
          <a:xfrm>
            <a:off x="3783013" y="1844675"/>
            <a:ext cx="217487" cy="3744913"/>
          </a:xfrm>
          <a:prstGeom prst="rect">
            <a:avLst/>
          </a:prstGeom>
          <a:solidFill>
            <a:srgbClr val="CC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grpSp>
        <p:nvGrpSpPr>
          <p:cNvPr id="91155" name="Group 30"/>
          <p:cNvGrpSpPr>
            <a:grpSpLocks/>
          </p:cNvGrpSpPr>
          <p:nvPr/>
        </p:nvGrpSpPr>
        <p:grpSpPr bwMode="auto">
          <a:xfrm>
            <a:off x="7092950" y="1196975"/>
            <a:ext cx="563563" cy="2303463"/>
            <a:chOff x="4468" y="754"/>
            <a:chExt cx="355" cy="1451"/>
          </a:xfrm>
        </p:grpSpPr>
        <p:sp>
          <p:nvSpPr>
            <p:cNvPr id="91164" name="Rectangle 31"/>
            <p:cNvSpPr>
              <a:spLocks noChangeArrowheads="1"/>
            </p:cNvSpPr>
            <p:nvPr/>
          </p:nvSpPr>
          <p:spPr bwMode="auto">
            <a:xfrm>
              <a:off x="4603" y="1162"/>
              <a:ext cx="91" cy="1043"/>
            </a:xfrm>
            <a:prstGeom prst="rect">
              <a:avLst/>
            </a:prstGeom>
            <a:solidFill>
              <a:srgbClr val="CC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graphicFrame>
          <p:nvGraphicFramePr>
            <p:cNvPr id="91165" name="Object 32"/>
            <p:cNvGraphicFramePr>
              <a:graphicFrameLocks noChangeAspect="1"/>
            </p:cNvGraphicFramePr>
            <p:nvPr/>
          </p:nvGraphicFramePr>
          <p:xfrm>
            <a:off x="4468" y="754"/>
            <a:ext cx="355" cy="5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1250" name="Equation" r:id="rId9" imgW="164957" imgH="241091" progId="">
                    <p:embed/>
                  </p:oleObj>
                </mc:Choice>
                <mc:Fallback>
                  <p:oleObj name="Equation" r:id="rId9" imgW="164957" imgH="241091" progId="">
                    <p:embed/>
                    <p:pic>
                      <p:nvPicPr>
                        <p:cNvPr id="0" name="Object 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68" y="754"/>
                          <a:ext cx="355" cy="5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CC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07763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1156" name="Rectangle 28_0"/>
          <p:cNvSpPr>
            <a:spLocks noChangeArrowheads="1"/>
          </p:cNvSpPr>
          <p:nvPr/>
        </p:nvSpPr>
        <p:spPr bwMode="auto">
          <a:xfrm>
            <a:off x="2857500" y="1857375"/>
            <a:ext cx="217488" cy="3744913"/>
          </a:xfrm>
          <a:prstGeom prst="rect">
            <a:avLst/>
          </a:prstGeom>
          <a:solidFill>
            <a:srgbClr val="CC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91157" name="Rectangle 28_1"/>
          <p:cNvSpPr>
            <a:spLocks noChangeArrowheads="1"/>
          </p:cNvSpPr>
          <p:nvPr/>
        </p:nvSpPr>
        <p:spPr bwMode="auto">
          <a:xfrm>
            <a:off x="3068638" y="1857375"/>
            <a:ext cx="217487" cy="3744913"/>
          </a:xfrm>
          <a:prstGeom prst="rect">
            <a:avLst/>
          </a:prstGeom>
          <a:solidFill>
            <a:srgbClr val="CC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91158" name="CasellaDiTesto 30"/>
          <p:cNvSpPr txBox="1">
            <a:spLocks noChangeArrowheads="1"/>
          </p:cNvSpPr>
          <p:nvPr/>
        </p:nvSpPr>
        <p:spPr bwMode="auto">
          <a:xfrm>
            <a:off x="3214688" y="3143250"/>
            <a:ext cx="5953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b="1">
                <a:solidFill>
                  <a:srgbClr val="C00000"/>
                </a:solidFill>
              </a:rPr>
              <a:t>…</a:t>
            </a:r>
          </a:p>
        </p:txBody>
      </p:sp>
      <p:graphicFrame>
        <p:nvGraphicFramePr>
          <p:cNvPr id="91159" name="Object 7"/>
          <p:cNvGraphicFramePr>
            <a:graphicFrameLocks noChangeAspect="1"/>
          </p:cNvGraphicFramePr>
          <p:nvPr/>
        </p:nvGraphicFramePr>
        <p:xfrm>
          <a:off x="4167188" y="1857375"/>
          <a:ext cx="762000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51" name="Equazione" r:id="rId11" imgW="203112" imgH="228501" progId="Equation.3">
                  <p:embed/>
                </p:oleObj>
              </mc:Choice>
              <mc:Fallback>
                <p:oleObj name="Equazione" r:id="rId11" imgW="203112" imgH="228501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7188" y="1857375"/>
                        <a:ext cx="762000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160" name="Object 33"/>
          <p:cNvGraphicFramePr>
            <a:graphicFrameLocks noChangeAspect="1"/>
          </p:cNvGraphicFramePr>
          <p:nvPr/>
        </p:nvGraphicFramePr>
        <p:xfrm>
          <a:off x="6096000" y="1857375"/>
          <a:ext cx="714375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52" name="Equazione" r:id="rId13" imgW="190500" imgH="228600" progId="Equation.3">
                  <p:embed/>
                </p:oleObj>
              </mc:Choice>
              <mc:Fallback>
                <p:oleObj name="Equazione" r:id="rId13" imgW="190500" imgH="228600" progId="Equation.3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1857375"/>
                        <a:ext cx="714375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161" name="Object 34"/>
          <p:cNvGraphicFramePr>
            <a:graphicFrameLocks noChangeAspect="1"/>
          </p:cNvGraphicFramePr>
          <p:nvPr/>
        </p:nvGraphicFramePr>
        <p:xfrm>
          <a:off x="8074025" y="1857375"/>
          <a:ext cx="784225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53" name="Equazione" r:id="rId15" imgW="215713" imgH="203024" progId="Equation.3">
                  <p:embed/>
                </p:oleObj>
              </mc:Choice>
              <mc:Fallback>
                <p:oleObj name="Equazione" r:id="rId15" imgW="215713" imgH="203024" progId="Equation.3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4025" y="1857375"/>
                        <a:ext cx="784225" cy="738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 Box 5"/>
          <p:cNvSpPr txBox="1">
            <a:spLocks noChangeArrowheads="1"/>
          </p:cNvSpPr>
          <p:nvPr/>
        </p:nvSpPr>
        <p:spPr bwMode="auto">
          <a:xfrm>
            <a:off x="142875" y="142875"/>
            <a:ext cx="4500563" cy="10779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it-IT" altLang="it-IT" sz="3200" smtClean="0">
                <a:latin typeface="Arial" panose="020B0604020202020204" pitchFamily="34" charset="0"/>
                <a:cs typeface="Arial" panose="020B0604020202020204" pitchFamily="34" charset="0"/>
              </a:rPr>
              <a:t>SVD e riduzione di dimensionalità dei dati </a:t>
            </a:r>
          </a:p>
        </p:txBody>
      </p:sp>
      <p:sp>
        <p:nvSpPr>
          <p:cNvPr id="36" name="Text Box 5"/>
          <p:cNvSpPr txBox="1">
            <a:spLocks noChangeArrowheads="1"/>
          </p:cNvSpPr>
          <p:nvPr/>
        </p:nvSpPr>
        <p:spPr bwMode="auto">
          <a:xfrm>
            <a:off x="142875" y="142875"/>
            <a:ext cx="4860925" cy="10779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it-IT" altLang="it-IT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SVD and data </a:t>
            </a:r>
            <a:r>
              <a:rPr lang="it-IT" altLang="it-IT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dimensionality</a:t>
            </a:r>
            <a:r>
              <a:rPr lang="it-IT" altLang="it-IT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it-IT" altLang="it-IT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reduction</a:t>
            </a:r>
            <a:endParaRPr lang="it-IT" altLang="it-IT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2"/>
    </p:custData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ext Box 8"/>
          <p:cNvSpPr txBox="1">
            <a:spLocks noChangeArrowheads="1"/>
          </p:cNvSpPr>
          <p:nvPr/>
        </p:nvSpPr>
        <p:spPr bwMode="auto">
          <a:xfrm>
            <a:off x="357188" y="1125538"/>
            <a:ext cx="6843712" cy="5262562"/>
          </a:xfrm>
          <a:prstGeom prst="rect">
            <a:avLst/>
          </a:prstGeom>
          <a:solidFill>
            <a:srgbClr val="FFFF99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it-IT" sz="2800" b="1">
                <a:latin typeface="Courier New" panose="02070309020205020404" pitchFamily="49" charset="0"/>
              </a:rPr>
              <a:t>&gt;&gt; sigma=diag(Sn)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it-IT" sz="2800" b="1">
                <a:latin typeface="Courier New" panose="02070309020205020404" pitchFamily="49" charset="0"/>
              </a:rPr>
              <a:t>sigma =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it-IT" sz="2800" b="1">
                <a:latin typeface="Courier New" panose="02070309020205020404" pitchFamily="49" charset="0"/>
              </a:rPr>
              <a:t>  423.2136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it-IT" sz="2800" b="1">
                <a:latin typeface="Courier New" panose="02070309020205020404" pitchFamily="49" charset="0"/>
              </a:rPr>
              <a:t>   20.4514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it-IT" sz="2800" b="1">
                <a:latin typeface="Courier New" panose="02070309020205020404" pitchFamily="49" charset="0"/>
              </a:rPr>
              <a:t>&gt;&gt; E1=sigma(1)*Un(:,1)*Vn(:,1)'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it-IT" sz="2800" b="1">
                <a:latin typeface="Courier New" panose="02070309020205020404" pitchFamily="49" charset="0"/>
              </a:rPr>
              <a:t>E1 =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it-IT" sz="2800" b="1">
                <a:latin typeface="Courier New" panose="02070309020205020404" pitchFamily="49" charset="0"/>
              </a:rPr>
              <a:t>   145.6463   53.1842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it-IT" sz="2800" b="1">
                <a:latin typeface="Courier New" panose="02070309020205020404" pitchFamily="49" charset="0"/>
              </a:rPr>
              <a:t>   172.7064   63.0655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it-IT" sz="2800" b="1">
                <a:latin typeface="Courier New" panose="02070309020205020404" pitchFamily="49" charset="0"/>
              </a:rPr>
              <a:t>   154.3308   56.3555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it-IT" sz="2800" b="1">
                <a:latin typeface="Courier New" panose="02070309020205020404" pitchFamily="49" charset="0"/>
              </a:rPr>
              <a:t>   157.7612   57.6081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it-IT" sz="2800" b="1">
                <a:latin typeface="Courier New" panose="02070309020205020404" pitchFamily="49" charset="0"/>
              </a:rPr>
              <a:t>   182.1890   66.5282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it-IT" sz="2800" b="1">
                <a:latin typeface="Courier New" panose="02070309020205020404" pitchFamily="49" charset="0"/>
              </a:rPr>
              <a:t>   158.4204   57.8488</a:t>
            </a:r>
            <a:endParaRPr lang="it-IT" altLang="it-IT" sz="2800" b="1">
              <a:latin typeface="Courier New" panose="02070309020205020404" pitchFamily="49" charset="0"/>
            </a:endParaRPr>
          </a:p>
        </p:txBody>
      </p:sp>
      <p:graphicFrame>
        <p:nvGraphicFramePr>
          <p:cNvPr id="93187" name="Object 5"/>
          <p:cNvGraphicFramePr>
            <a:graphicFrameLocks noChangeAspect="1"/>
          </p:cNvGraphicFramePr>
          <p:nvPr/>
        </p:nvGraphicFramePr>
        <p:xfrm>
          <a:off x="5867400" y="1125538"/>
          <a:ext cx="3022600" cy="1017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43" name="Equation" r:id="rId5" imgW="710891" imgH="241195" progId="">
                  <p:embed/>
                </p:oleObj>
              </mc:Choice>
              <mc:Fallback>
                <p:oleObj name="Equation" r:id="rId5" imgW="710891" imgH="241195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1125538"/>
                        <a:ext cx="3022600" cy="1017587"/>
                      </a:xfrm>
                      <a:prstGeom prst="rect">
                        <a:avLst/>
                      </a:prstGeom>
                      <a:solidFill>
                        <a:srgbClr val="FFCCCC"/>
                      </a:solidFill>
                      <a:ln w="38100">
                        <a:solidFill>
                          <a:srgbClr val="FF9999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rgbClr val="808080">
                            <a:alpha val="74997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188" name="Object 7"/>
          <p:cNvGraphicFramePr>
            <a:graphicFrameLocks noChangeAspect="1"/>
          </p:cNvGraphicFramePr>
          <p:nvPr/>
        </p:nvGraphicFramePr>
        <p:xfrm>
          <a:off x="2428875" y="0"/>
          <a:ext cx="3324225" cy="107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44" name="Equazione" r:id="rId7" imgW="787058" imgH="253890" progId="Equation.3">
                  <p:embed/>
                </p:oleObj>
              </mc:Choice>
              <mc:Fallback>
                <p:oleObj name="Equazione" r:id="rId7" imgW="787058" imgH="25389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8875" y="0"/>
                        <a:ext cx="3324225" cy="1071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3189" name="Gruppo 65"/>
          <p:cNvGrpSpPr>
            <a:grpSpLocks/>
          </p:cNvGrpSpPr>
          <p:nvPr/>
        </p:nvGrpSpPr>
        <p:grpSpPr bwMode="auto">
          <a:xfrm>
            <a:off x="7235825" y="2773363"/>
            <a:ext cx="1895475" cy="4013200"/>
            <a:chOff x="7358082" y="2773916"/>
            <a:chExt cx="1895227" cy="4012670"/>
          </a:xfrm>
        </p:grpSpPr>
        <p:grpSp>
          <p:nvGrpSpPr>
            <p:cNvPr id="93190" name="Group 17"/>
            <p:cNvGrpSpPr>
              <a:grpSpLocks/>
            </p:cNvGrpSpPr>
            <p:nvPr/>
          </p:nvGrpSpPr>
          <p:grpSpPr bwMode="auto">
            <a:xfrm>
              <a:off x="7429520" y="3143248"/>
              <a:ext cx="1643074" cy="3643338"/>
              <a:chOff x="3016" y="346"/>
              <a:chExt cx="998" cy="2993"/>
            </a:xfrm>
          </p:grpSpPr>
          <p:sp>
            <p:nvSpPr>
              <p:cNvPr id="93205" name="Rectangle 5"/>
              <p:cNvSpPr>
                <a:spLocks noChangeArrowheads="1"/>
              </p:cNvSpPr>
              <p:nvPr/>
            </p:nvSpPr>
            <p:spPr bwMode="auto">
              <a:xfrm>
                <a:off x="3016" y="346"/>
                <a:ext cx="499" cy="49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93206" name="Rectangle 6"/>
              <p:cNvSpPr>
                <a:spLocks noChangeArrowheads="1"/>
              </p:cNvSpPr>
              <p:nvPr/>
            </p:nvSpPr>
            <p:spPr bwMode="auto">
              <a:xfrm>
                <a:off x="3016" y="845"/>
                <a:ext cx="499" cy="49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93207" name="Rectangle 7"/>
              <p:cNvSpPr>
                <a:spLocks noChangeArrowheads="1"/>
              </p:cNvSpPr>
              <p:nvPr/>
            </p:nvSpPr>
            <p:spPr bwMode="auto">
              <a:xfrm>
                <a:off x="3016" y="1343"/>
                <a:ext cx="499" cy="49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93208" name="Rectangle 8"/>
              <p:cNvSpPr>
                <a:spLocks noChangeArrowheads="1"/>
              </p:cNvSpPr>
              <p:nvPr/>
            </p:nvSpPr>
            <p:spPr bwMode="auto">
              <a:xfrm>
                <a:off x="3016" y="1842"/>
                <a:ext cx="499" cy="49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93209" name="Rectangle 9"/>
              <p:cNvSpPr>
                <a:spLocks noChangeArrowheads="1"/>
              </p:cNvSpPr>
              <p:nvPr/>
            </p:nvSpPr>
            <p:spPr bwMode="auto">
              <a:xfrm>
                <a:off x="3016" y="2341"/>
                <a:ext cx="499" cy="49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93210" name="Rectangle 10"/>
              <p:cNvSpPr>
                <a:spLocks noChangeArrowheads="1"/>
              </p:cNvSpPr>
              <p:nvPr/>
            </p:nvSpPr>
            <p:spPr bwMode="auto">
              <a:xfrm>
                <a:off x="3016" y="2840"/>
                <a:ext cx="499" cy="49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93211" name="Rectangle 11"/>
              <p:cNvSpPr>
                <a:spLocks noChangeArrowheads="1"/>
              </p:cNvSpPr>
              <p:nvPr/>
            </p:nvSpPr>
            <p:spPr bwMode="auto">
              <a:xfrm>
                <a:off x="3515" y="346"/>
                <a:ext cx="499" cy="49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93212" name="Rectangle 12"/>
              <p:cNvSpPr>
                <a:spLocks noChangeArrowheads="1"/>
              </p:cNvSpPr>
              <p:nvPr/>
            </p:nvSpPr>
            <p:spPr bwMode="auto">
              <a:xfrm>
                <a:off x="3515" y="845"/>
                <a:ext cx="499" cy="49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93213" name="Rectangle 13"/>
              <p:cNvSpPr>
                <a:spLocks noChangeArrowheads="1"/>
              </p:cNvSpPr>
              <p:nvPr/>
            </p:nvSpPr>
            <p:spPr bwMode="auto">
              <a:xfrm>
                <a:off x="3515" y="1343"/>
                <a:ext cx="499" cy="49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93214" name="Rectangle 14"/>
              <p:cNvSpPr>
                <a:spLocks noChangeArrowheads="1"/>
              </p:cNvSpPr>
              <p:nvPr/>
            </p:nvSpPr>
            <p:spPr bwMode="auto">
              <a:xfrm>
                <a:off x="3515" y="1842"/>
                <a:ext cx="499" cy="49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93215" name="Rectangle 15"/>
              <p:cNvSpPr>
                <a:spLocks noChangeArrowheads="1"/>
              </p:cNvSpPr>
              <p:nvPr/>
            </p:nvSpPr>
            <p:spPr bwMode="auto">
              <a:xfrm>
                <a:off x="3515" y="2341"/>
                <a:ext cx="499" cy="49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93216" name="Rectangle 16"/>
              <p:cNvSpPr>
                <a:spLocks noChangeArrowheads="1"/>
              </p:cNvSpPr>
              <p:nvPr/>
            </p:nvSpPr>
            <p:spPr bwMode="auto">
              <a:xfrm>
                <a:off x="3515" y="2840"/>
                <a:ext cx="499" cy="49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</p:grpSp>
        <p:sp>
          <p:nvSpPr>
            <p:cNvPr id="93191" name="Text Box 19"/>
            <p:cNvSpPr txBox="1">
              <a:spLocks noChangeArrowheads="1"/>
            </p:cNvSpPr>
            <p:nvPr/>
          </p:nvSpPr>
          <p:spPr bwMode="auto">
            <a:xfrm>
              <a:off x="7358082" y="2773916"/>
              <a:ext cx="920764" cy="369332"/>
            </a:xfrm>
            <a:prstGeom prst="rect">
              <a:avLst/>
            </a:prstGeom>
            <a:solidFill>
              <a:srgbClr val="FFFF99"/>
            </a:solidFill>
            <a:ln w="38100">
              <a:solidFill>
                <a:srgbClr val="FFFF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1800">
                  <a:latin typeface="Arial" panose="020B0604020202020204" pitchFamily="34" charset="0"/>
                </a:rPr>
                <a:t>height</a:t>
              </a:r>
            </a:p>
          </p:txBody>
        </p:sp>
        <p:sp>
          <p:nvSpPr>
            <p:cNvPr id="93192" name="Text Box 20"/>
            <p:cNvSpPr txBox="1">
              <a:spLocks noChangeArrowheads="1"/>
            </p:cNvSpPr>
            <p:nvPr/>
          </p:nvSpPr>
          <p:spPr bwMode="auto">
            <a:xfrm>
              <a:off x="8350283" y="2773916"/>
              <a:ext cx="903026" cy="369283"/>
            </a:xfrm>
            <a:prstGeom prst="rect">
              <a:avLst/>
            </a:prstGeom>
            <a:solidFill>
              <a:srgbClr val="FFFF99"/>
            </a:solidFill>
            <a:ln w="38100">
              <a:solidFill>
                <a:srgbClr val="FFFF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1800">
                  <a:latin typeface="Arial" panose="020B0604020202020204" pitchFamily="34" charset="0"/>
                </a:rPr>
                <a:t>weight</a:t>
              </a:r>
            </a:p>
          </p:txBody>
        </p:sp>
        <p:sp>
          <p:nvSpPr>
            <p:cNvPr id="93193" name="Text Box 23"/>
            <p:cNvSpPr txBox="1">
              <a:spLocks noChangeArrowheads="1"/>
            </p:cNvSpPr>
            <p:nvPr/>
          </p:nvSpPr>
          <p:spPr bwMode="auto">
            <a:xfrm>
              <a:off x="7500958" y="3243204"/>
              <a:ext cx="56938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000" b="1"/>
                <a:t>149</a:t>
              </a:r>
            </a:p>
          </p:txBody>
        </p:sp>
        <p:sp>
          <p:nvSpPr>
            <p:cNvPr id="93194" name="Text Box 24"/>
            <p:cNvSpPr txBox="1">
              <a:spLocks noChangeArrowheads="1"/>
            </p:cNvSpPr>
            <p:nvPr/>
          </p:nvSpPr>
          <p:spPr bwMode="auto">
            <a:xfrm>
              <a:off x="7500958" y="3857628"/>
              <a:ext cx="56938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000" b="1"/>
                <a:t>172</a:t>
              </a:r>
            </a:p>
          </p:txBody>
        </p:sp>
        <p:sp>
          <p:nvSpPr>
            <p:cNvPr id="93195" name="Text Box 25"/>
            <p:cNvSpPr txBox="1">
              <a:spLocks noChangeArrowheads="1"/>
            </p:cNvSpPr>
            <p:nvPr/>
          </p:nvSpPr>
          <p:spPr bwMode="auto">
            <a:xfrm>
              <a:off x="7500958" y="4510122"/>
              <a:ext cx="56938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000" b="1"/>
                <a:t>153</a:t>
              </a:r>
            </a:p>
          </p:txBody>
        </p:sp>
        <p:sp>
          <p:nvSpPr>
            <p:cNvPr id="93196" name="Text Box 26"/>
            <p:cNvSpPr txBox="1">
              <a:spLocks noChangeArrowheads="1"/>
            </p:cNvSpPr>
            <p:nvPr/>
          </p:nvSpPr>
          <p:spPr bwMode="auto">
            <a:xfrm>
              <a:off x="7488440" y="5072074"/>
              <a:ext cx="56938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000" b="1"/>
                <a:t>162</a:t>
              </a:r>
            </a:p>
          </p:txBody>
        </p:sp>
        <p:sp>
          <p:nvSpPr>
            <p:cNvPr id="93197" name="Text Box 27"/>
            <p:cNvSpPr txBox="1">
              <a:spLocks noChangeArrowheads="1"/>
            </p:cNvSpPr>
            <p:nvPr/>
          </p:nvSpPr>
          <p:spPr bwMode="auto">
            <a:xfrm>
              <a:off x="7500958" y="5672096"/>
              <a:ext cx="56938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000" b="1"/>
                <a:t>178</a:t>
              </a:r>
            </a:p>
          </p:txBody>
        </p:sp>
        <p:sp>
          <p:nvSpPr>
            <p:cNvPr id="93198" name="Text Box 28"/>
            <p:cNvSpPr txBox="1">
              <a:spLocks noChangeArrowheads="1"/>
            </p:cNvSpPr>
            <p:nvPr/>
          </p:nvSpPr>
          <p:spPr bwMode="auto">
            <a:xfrm>
              <a:off x="7488440" y="6286520"/>
              <a:ext cx="56938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000" b="1"/>
                <a:t>158</a:t>
              </a:r>
            </a:p>
          </p:txBody>
        </p:sp>
        <p:sp>
          <p:nvSpPr>
            <p:cNvPr id="93199" name="Text Box 29"/>
            <p:cNvSpPr txBox="1">
              <a:spLocks noChangeArrowheads="1"/>
            </p:cNvSpPr>
            <p:nvPr/>
          </p:nvSpPr>
          <p:spPr bwMode="auto">
            <a:xfrm>
              <a:off x="8278845" y="3222567"/>
              <a:ext cx="44114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000" b="1">
                  <a:solidFill>
                    <a:schemeClr val="accent2"/>
                  </a:solidFill>
                </a:rPr>
                <a:t>44</a:t>
              </a:r>
            </a:p>
          </p:txBody>
        </p:sp>
        <p:sp>
          <p:nvSpPr>
            <p:cNvPr id="93200" name="Text Box 30"/>
            <p:cNvSpPr txBox="1">
              <a:spLocks noChangeArrowheads="1"/>
            </p:cNvSpPr>
            <p:nvPr/>
          </p:nvSpPr>
          <p:spPr bwMode="auto">
            <a:xfrm>
              <a:off x="8278845" y="3857628"/>
              <a:ext cx="44114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000" b="1">
                  <a:solidFill>
                    <a:schemeClr val="accent2"/>
                  </a:solidFill>
                </a:rPr>
                <a:t>65</a:t>
              </a:r>
            </a:p>
          </p:txBody>
        </p:sp>
        <p:sp>
          <p:nvSpPr>
            <p:cNvPr id="93201" name="Text Box 31"/>
            <p:cNvSpPr txBox="1">
              <a:spLocks noChangeArrowheads="1"/>
            </p:cNvSpPr>
            <p:nvPr/>
          </p:nvSpPr>
          <p:spPr bwMode="auto">
            <a:xfrm>
              <a:off x="8286776" y="4500570"/>
              <a:ext cx="44114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000" b="1">
                  <a:solidFill>
                    <a:schemeClr val="accent2"/>
                  </a:solidFill>
                </a:rPr>
                <a:t>60</a:t>
              </a:r>
            </a:p>
          </p:txBody>
        </p:sp>
        <p:sp>
          <p:nvSpPr>
            <p:cNvPr id="93202" name="Text Box 32"/>
            <p:cNvSpPr txBox="1">
              <a:spLocks noChangeArrowheads="1"/>
            </p:cNvSpPr>
            <p:nvPr/>
          </p:nvSpPr>
          <p:spPr bwMode="auto">
            <a:xfrm>
              <a:off x="8345696" y="5072074"/>
              <a:ext cx="44114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000" b="1">
                  <a:solidFill>
                    <a:schemeClr val="accent2"/>
                  </a:solidFill>
                </a:rPr>
                <a:t>46</a:t>
              </a:r>
            </a:p>
          </p:txBody>
        </p:sp>
        <p:sp>
          <p:nvSpPr>
            <p:cNvPr id="93203" name="Text Box 33"/>
            <p:cNvSpPr txBox="1">
              <a:spLocks noChangeArrowheads="1"/>
            </p:cNvSpPr>
            <p:nvPr/>
          </p:nvSpPr>
          <p:spPr bwMode="auto">
            <a:xfrm>
              <a:off x="8358214" y="5672096"/>
              <a:ext cx="44114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000" b="1">
                  <a:solidFill>
                    <a:schemeClr val="accent2"/>
                  </a:solidFill>
                </a:rPr>
                <a:t>78</a:t>
              </a:r>
            </a:p>
          </p:txBody>
        </p:sp>
        <p:sp>
          <p:nvSpPr>
            <p:cNvPr id="93204" name="Text Box 34"/>
            <p:cNvSpPr txBox="1">
              <a:spLocks noChangeArrowheads="1"/>
            </p:cNvSpPr>
            <p:nvPr/>
          </p:nvSpPr>
          <p:spPr bwMode="auto">
            <a:xfrm>
              <a:off x="8345696" y="6286520"/>
              <a:ext cx="44114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000" b="1">
                  <a:solidFill>
                    <a:schemeClr val="accent2"/>
                  </a:solidFill>
                </a:rPr>
                <a:t>59</a:t>
              </a:r>
            </a:p>
          </p:txBody>
        </p:sp>
      </p:grpSp>
    </p:spTree>
    <p:custDataLst>
      <p:tags r:id="rId2"/>
    </p:custData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ext Box 8"/>
          <p:cNvSpPr txBox="1">
            <a:spLocks noChangeArrowheads="1"/>
          </p:cNvSpPr>
          <p:nvPr/>
        </p:nvSpPr>
        <p:spPr bwMode="auto">
          <a:xfrm>
            <a:off x="346075" y="1020763"/>
            <a:ext cx="5340350" cy="4402137"/>
          </a:xfrm>
          <a:prstGeom prst="rect">
            <a:avLst/>
          </a:prstGeom>
          <a:solidFill>
            <a:srgbClr val="FFFF99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it-IT" sz="2800" b="1">
                <a:latin typeface="Courier New" panose="02070309020205020404" pitchFamily="49" charset="0"/>
              </a:rPr>
              <a:t>&gt;&gt; </a:t>
            </a:r>
            <a:r>
              <a:rPr lang="fr-FR" altLang="it-IT" sz="2800" b="1">
                <a:latin typeface="Courier New" panose="02070309020205020404" pitchFamily="49" charset="0"/>
              </a:rPr>
              <a:t>newcomponents = Un*Sn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it-IT" sz="2800" b="1">
              <a:latin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it-IT" sz="2800" b="1">
                <a:latin typeface="Courier New" panose="02070309020205020404" pitchFamily="49" charset="0"/>
              </a:rPr>
              <a:t>newcomponents =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it-IT" sz="2800" b="1">
              <a:latin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it-IT" sz="2800" b="1">
                <a:latin typeface="Courier New" panose="02070309020205020404" pitchFamily="49" charset="0"/>
              </a:rPr>
              <a:t> -155.0529    9.7774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it-IT" sz="2800" b="1">
                <a:latin typeface="Courier New" panose="02070309020205020404" pitchFamily="49" charset="0"/>
              </a:rPr>
              <a:t> -183.8607   -2.0594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it-IT" sz="2800" b="1">
                <a:latin typeface="Courier New" panose="02070309020205020404" pitchFamily="49" charset="0"/>
              </a:rPr>
              <a:t> -164.2983   -3.8799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it-IT" sz="2800" b="1">
                <a:latin typeface="Courier New" panose="02070309020205020404" pitchFamily="49" charset="0"/>
              </a:rPr>
              <a:t> -167.9502   12.3578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it-IT" sz="2800" b="1">
                <a:latin typeface="Courier New" panose="02070309020205020404" pitchFamily="49" charset="0"/>
              </a:rPr>
              <a:t> -193.9558  -12.2127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it-IT" sz="2800" b="1">
                <a:latin typeface="Courier New" panose="02070309020205020404" pitchFamily="49" charset="0"/>
              </a:rPr>
              <a:t> -168.6520   -1.2255</a:t>
            </a:r>
            <a:endParaRPr lang="it-IT" altLang="it-IT" sz="2800" b="1">
              <a:latin typeface="Courier New" panose="02070309020205020404" pitchFamily="49" charset="0"/>
            </a:endParaRPr>
          </a:p>
        </p:txBody>
      </p:sp>
      <p:graphicFrame>
        <p:nvGraphicFramePr>
          <p:cNvPr id="95235" name="Object 7"/>
          <p:cNvGraphicFramePr>
            <a:graphicFrameLocks noChangeAspect="1"/>
          </p:cNvGraphicFramePr>
          <p:nvPr/>
        </p:nvGraphicFramePr>
        <p:xfrm>
          <a:off x="2428875" y="0"/>
          <a:ext cx="3324225" cy="107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78" name="Equazione" r:id="rId5" imgW="787058" imgH="253890" progId="Equation.3">
                  <p:embed/>
                </p:oleObj>
              </mc:Choice>
              <mc:Fallback>
                <p:oleObj name="Equazione" r:id="rId5" imgW="787058" imgH="25389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8875" y="0"/>
                        <a:ext cx="3324225" cy="1071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5236" name="Gruppo 65"/>
          <p:cNvGrpSpPr>
            <a:grpSpLocks/>
          </p:cNvGrpSpPr>
          <p:nvPr/>
        </p:nvGrpSpPr>
        <p:grpSpPr bwMode="auto">
          <a:xfrm>
            <a:off x="7235825" y="2773363"/>
            <a:ext cx="1895475" cy="4013200"/>
            <a:chOff x="7358082" y="2773916"/>
            <a:chExt cx="1895227" cy="4012670"/>
          </a:xfrm>
        </p:grpSpPr>
        <p:grpSp>
          <p:nvGrpSpPr>
            <p:cNvPr id="95238" name="Group 17"/>
            <p:cNvGrpSpPr>
              <a:grpSpLocks/>
            </p:cNvGrpSpPr>
            <p:nvPr/>
          </p:nvGrpSpPr>
          <p:grpSpPr bwMode="auto">
            <a:xfrm>
              <a:off x="7429520" y="3143248"/>
              <a:ext cx="1643074" cy="3643338"/>
              <a:chOff x="3016" y="346"/>
              <a:chExt cx="998" cy="2993"/>
            </a:xfrm>
          </p:grpSpPr>
          <p:sp>
            <p:nvSpPr>
              <p:cNvPr id="95253" name="Rectangle 5"/>
              <p:cNvSpPr>
                <a:spLocks noChangeArrowheads="1"/>
              </p:cNvSpPr>
              <p:nvPr/>
            </p:nvSpPr>
            <p:spPr bwMode="auto">
              <a:xfrm>
                <a:off x="3016" y="346"/>
                <a:ext cx="499" cy="49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95254" name="Rectangle 6"/>
              <p:cNvSpPr>
                <a:spLocks noChangeArrowheads="1"/>
              </p:cNvSpPr>
              <p:nvPr/>
            </p:nvSpPr>
            <p:spPr bwMode="auto">
              <a:xfrm>
                <a:off x="3016" y="845"/>
                <a:ext cx="499" cy="49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95255" name="Rectangle 7"/>
              <p:cNvSpPr>
                <a:spLocks noChangeArrowheads="1"/>
              </p:cNvSpPr>
              <p:nvPr/>
            </p:nvSpPr>
            <p:spPr bwMode="auto">
              <a:xfrm>
                <a:off x="3016" y="1343"/>
                <a:ext cx="499" cy="49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95256" name="Rectangle 8"/>
              <p:cNvSpPr>
                <a:spLocks noChangeArrowheads="1"/>
              </p:cNvSpPr>
              <p:nvPr/>
            </p:nvSpPr>
            <p:spPr bwMode="auto">
              <a:xfrm>
                <a:off x="3016" y="1842"/>
                <a:ext cx="499" cy="49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95257" name="Rectangle 9"/>
              <p:cNvSpPr>
                <a:spLocks noChangeArrowheads="1"/>
              </p:cNvSpPr>
              <p:nvPr/>
            </p:nvSpPr>
            <p:spPr bwMode="auto">
              <a:xfrm>
                <a:off x="3016" y="2341"/>
                <a:ext cx="499" cy="49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95258" name="Rectangle 10"/>
              <p:cNvSpPr>
                <a:spLocks noChangeArrowheads="1"/>
              </p:cNvSpPr>
              <p:nvPr/>
            </p:nvSpPr>
            <p:spPr bwMode="auto">
              <a:xfrm>
                <a:off x="3016" y="2840"/>
                <a:ext cx="499" cy="49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95259" name="Rectangle 11"/>
              <p:cNvSpPr>
                <a:spLocks noChangeArrowheads="1"/>
              </p:cNvSpPr>
              <p:nvPr/>
            </p:nvSpPr>
            <p:spPr bwMode="auto">
              <a:xfrm>
                <a:off x="3515" y="346"/>
                <a:ext cx="499" cy="49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95260" name="Rectangle 12"/>
              <p:cNvSpPr>
                <a:spLocks noChangeArrowheads="1"/>
              </p:cNvSpPr>
              <p:nvPr/>
            </p:nvSpPr>
            <p:spPr bwMode="auto">
              <a:xfrm>
                <a:off x="3515" y="845"/>
                <a:ext cx="499" cy="49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95261" name="Rectangle 13"/>
              <p:cNvSpPr>
                <a:spLocks noChangeArrowheads="1"/>
              </p:cNvSpPr>
              <p:nvPr/>
            </p:nvSpPr>
            <p:spPr bwMode="auto">
              <a:xfrm>
                <a:off x="3515" y="1343"/>
                <a:ext cx="499" cy="49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95262" name="Rectangle 14"/>
              <p:cNvSpPr>
                <a:spLocks noChangeArrowheads="1"/>
              </p:cNvSpPr>
              <p:nvPr/>
            </p:nvSpPr>
            <p:spPr bwMode="auto">
              <a:xfrm>
                <a:off x="3515" y="1842"/>
                <a:ext cx="499" cy="49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95263" name="Rectangle 15"/>
              <p:cNvSpPr>
                <a:spLocks noChangeArrowheads="1"/>
              </p:cNvSpPr>
              <p:nvPr/>
            </p:nvSpPr>
            <p:spPr bwMode="auto">
              <a:xfrm>
                <a:off x="3515" y="2341"/>
                <a:ext cx="499" cy="49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95264" name="Rectangle 16"/>
              <p:cNvSpPr>
                <a:spLocks noChangeArrowheads="1"/>
              </p:cNvSpPr>
              <p:nvPr/>
            </p:nvSpPr>
            <p:spPr bwMode="auto">
              <a:xfrm>
                <a:off x="3515" y="2840"/>
                <a:ext cx="499" cy="49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</p:grpSp>
        <p:sp>
          <p:nvSpPr>
            <p:cNvPr id="95239" name="Text Box 19"/>
            <p:cNvSpPr txBox="1">
              <a:spLocks noChangeArrowheads="1"/>
            </p:cNvSpPr>
            <p:nvPr/>
          </p:nvSpPr>
          <p:spPr bwMode="auto">
            <a:xfrm>
              <a:off x="7358082" y="2773916"/>
              <a:ext cx="920764" cy="369332"/>
            </a:xfrm>
            <a:prstGeom prst="rect">
              <a:avLst/>
            </a:prstGeom>
            <a:solidFill>
              <a:srgbClr val="FFFF99"/>
            </a:solidFill>
            <a:ln w="38100">
              <a:solidFill>
                <a:srgbClr val="FFFF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1800">
                  <a:latin typeface="Arial" panose="020B0604020202020204" pitchFamily="34" charset="0"/>
                </a:rPr>
                <a:t>height</a:t>
              </a:r>
            </a:p>
          </p:txBody>
        </p:sp>
        <p:sp>
          <p:nvSpPr>
            <p:cNvPr id="95240" name="Text Box 20"/>
            <p:cNvSpPr txBox="1">
              <a:spLocks noChangeArrowheads="1"/>
            </p:cNvSpPr>
            <p:nvPr/>
          </p:nvSpPr>
          <p:spPr bwMode="auto">
            <a:xfrm>
              <a:off x="8350283" y="2773916"/>
              <a:ext cx="903026" cy="369283"/>
            </a:xfrm>
            <a:prstGeom prst="rect">
              <a:avLst/>
            </a:prstGeom>
            <a:solidFill>
              <a:srgbClr val="FFFF99"/>
            </a:solidFill>
            <a:ln w="38100">
              <a:solidFill>
                <a:srgbClr val="FFFF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1800">
                  <a:latin typeface="Arial" panose="020B0604020202020204" pitchFamily="34" charset="0"/>
                </a:rPr>
                <a:t>weight</a:t>
              </a:r>
            </a:p>
          </p:txBody>
        </p:sp>
        <p:sp>
          <p:nvSpPr>
            <p:cNvPr id="95241" name="Text Box 23"/>
            <p:cNvSpPr txBox="1">
              <a:spLocks noChangeArrowheads="1"/>
            </p:cNvSpPr>
            <p:nvPr/>
          </p:nvSpPr>
          <p:spPr bwMode="auto">
            <a:xfrm>
              <a:off x="7500958" y="3243204"/>
              <a:ext cx="56938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000" b="1"/>
                <a:t>149</a:t>
              </a:r>
            </a:p>
          </p:txBody>
        </p:sp>
        <p:sp>
          <p:nvSpPr>
            <p:cNvPr id="95242" name="Text Box 24"/>
            <p:cNvSpPr txBox="1">
              <a:spLocks noChangeArrowheads="1"/>
            </p:cNvSpPr>
            <p:nvPr/>
          </p:nvSpPr>
          <p:spPr bwMode="auto">
            <a:xfrm>
              <a:off x="7500958" y="3857628"/>
              <a:ext cx="56938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000" b="1"/>
                <a:t>172</a:t>
              </a:r>
            </a:p>
          </p:txBody>
        </p:sp>
        <p:sp>
          <p:nvSpPr>
            <p:cNvPr id="95243" name="Text Box 25"/>
            <p:cNvSpPr txBox="1">
              <a:spLocks noChangeArrowheads="1"/>
            </p:cNvSpPr>
            <p:nvPr/>
          </p:nvSpPr>
          <p:spPr bwMode="auto">
            <a:xfrm>
              <a:off x="7500958" y="4510122"/>
              <a:ext cx="56938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000" b="1"/>
                <a:t>153</a:t>
              </a:r>
            </a:p>
          </p:txBody>
        </p:sp>
        <p:sp>
          <p:nvSpPr>
            <p:cNvPr id="95244" name="Text Box 26"/>
            <p:cNvSpPr txBox="1">
              <a:spLocks noChangeArrowheads="1"/>
            </p:cNvSpPr>
            <p:nvPr/>
          </p:nvSpPr>
          <p:spPr bwMode="auto">
            <a:xfrm>
              <a:off x="7488440" y="5072074"/>
              <a:ext cx="56938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000" b="1"/>
                <a:t>162</a:t>
              </a:r>
            </a:p>
          </p:txBody>
        </p:sp>
        <p:sp>
          <p:nvSpPr>
            <p:cNvPr id="95245" name="Text Box 27"/>
            <p:cNvSpPr txBox="1">
              <a:spLocks noChangeArrowheads="1"/>
            </p:cNvSpPr>
            <p:nvPr/>
          </p:nvSpPr>
          <p:spPr bwMode="auto">
            <a:xfrm>
              <a:off x="7500958" y="5672096"/>
              <a:ext cx="56938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000" b="1"/>
                <a:t>178</a:t>
              </a:r>
            </a:p>
          </p:txBody>
        </p:sp>
        <p:sp>
          <p:nvSpPr>
            <p:cNvPr id="95246" name="Text Box 28"/>
            <p:cNvSpPr txBox="1">
              <a:spLocks noChangeArrowheads="1"/>
            </p:cNvSpPr>
            <p:nvPr/>
          </p:nvSpPr>
          <p:spPr bwMode="auto">
            <a:xfrm>
              <a:off x="7488440" y="6286520"/>
              <a:ext cx="56938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000" b="1"/>
                <a:t>158</a:t>
              </a:r>
            </a:p>
          </p:txBody>
        </p:sp>
        <p:sp>
          <p:nvSpPr>
            <p:cNvPr id="95247" name="Text Box 29"/>
            <p:cNvSpPr txBox="1">
              <a:spLocks noChangeArrowheads="1"/>
            </p:cNvSpPr>
            <p:nvPr/>
          </p:nvSpPr>
          <p:spPr bwMode="auto">
            <a:xfrm>
              <a:off x="8278845" y="3222567"/>
              <a:ext cx="44114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000" b="1">
                  <a:solidFill>
                    <a:schemeClr val="accent2"/>
                  </a:solidFill>
                </a:rPr>
                <a:t>44</a:t>
              </a:r>
            </a:p>
          </p:txBody>
        </p:sp>
        <p:sp>
          <p:nvSpPr>
            <p:cNvPr id="95248" name="Text Box 30"/>
            <p:cNvSpPr txBox="1">
              <a:spLocks noChangeArrowheads="1"/>
            </p:cNvSpPr>
            <p:nvPr/>
          </p:nvSpPr>
          <p:spPr bwMode="auto">
            <a:xfrm>
              <a:off x="8278845" y="3857628"/>
              <a:ext cx="44114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000" b="1">
                  <a:solidFill>
                    <a:schemeClr val="accent2"/>
                  </a:solidFill>
                </a:rPr>
                <a:t>65</a:t>
              </a:r>
            </a:p>
          </p:txBody>
        </p:sp>
        <p:sp>
          <p:nvSpPr>
            <p:cNvPr id="95249" name="Text Box 31"/>
            <p:cNvSpPr txBox="1">
              <a:spLocks noChangeArrowheads="1"/>
            </p:cNvSpPr>
            <p:nvPr/>
          </p:nvSpPr>
          <p:spPr bwMode="auto">
            <a:xfrm>
              <a:off x="8286776" y="4500570"/>
              <a:ext cx="44114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000" b="1">
                  <a:solidFill>
                    <a:schemeClr val="accent2"/>
                  </a:solidFill>
                </a:rPr>
                <a:t>60</a:t>
              </a:r>
            </a:p>
          </p:txBody>
        </p:sp>
        <p:sp>
          <p:nvSpPr>
            <p:cNvPr id="95250" name="Text Box 32"/>
            <p:cNvSpPr txBox="1">
              <a:spLocks noChangeArrowheads="1"/>
            </p:cNvSpPr>
            <p:nvPr/>
          </p:nvSpPr>
          <p:spPr bwMode="auto">
            <a:xfrm>
              <a:off x="8345696" y="5072074"/>
              <a:ext cx="44114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000" b="1">
                  <a:solidFill>
                    <a:schemeClr val="accent2"/>
                  </a:solidFill>
                </a:rPr>
                <a:t>46</a:t>
              </a:r>
            </a:p>
          </p:txBody>
        </p:sp>
        <p:sp>
          <p:nvSpPr>
            <p:cNvPr id="95251" name="Text Box 33"/>
            <p:cNvSpPr txBox="1">
              <a:spLocks noChangeArrowheads="1"/>
            </p:cNvSpPr>
            <p:nvPr/>
          </p:nvSpPr>
          <p:spPr bwMode="auto">
            <a:xfrm>
              <a:off x="8358214" y="5672096"/>
              <a:ext cx="44114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000" b="1">
                  <a:solidFill>
                    <a:schemeClr val="accent2"/>
                  </a:solidFill>
                </a:rPr>
                <a:t>78</a:t>
              </a:r>
            </a:p>
          </p:txBody>
        </p:sp>
        <p:sp>
          <p:nvSpPr>
            <p:cNvPr id="95252" name="Text Box 34"/>
            <p:cNvSpPr txBox="1">
              <a:spLocks noChangeArrowheads="1"/>
            </p:cNvSpPr>
            <p:nvPr/>
          </p:nvSpPr>
          <p:spPr bwMode="auto">
            <a:xfrm>
              <a:off x="8345696" y="6286520"/>
              <a:ext cx="44114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000" b="1">
                  <a:solidFill>
                    <a:schemeClr val="accent2"/>
                  </a:solidFill>
                </a:rPr>
                <a:t>59</a:t>
              </a:r>
            </a:p>
          </p:txBody>
        </p:sp>
      </p:grpSp>
      <p:sp>
        <p:nvSpPr>
          <p:cNvPr id="33" name="Text Box 5"/>
          <p:cNvSpPr txBox="1">
            <a:spLocks noChangeArrowheads="1"/>
          </p:cNvSpPr>
          <p:nvPr/>
        </p:nvSpPr>
        <p:spPr bwMode="auto">
          <a:xfrm>
            <a:off x="150813" y="5429250"/>
            <a:ext cx="6319837" cy="1014413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it-IT" altLang="it-IT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each</a:t>
            </a:r>
            <a:r>
              <a:rPr lang="it-IT" altLang="it-I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row</a:t>
            </a:r>
            <a:r>
              <a:rPr lang="it-IT" altLang="it-I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contains</a:t>
            </a:r>
            <a:r>
              <a:rPr lang="it-IT" altLang="it-I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it-IT" altLang="it-IT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components</a:t>
            </a:r>
            <a:r>
              <a:rPr lang="it-IT" altLang="it-I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of a </a:t>
            </a:r>
            <a:r>
              <a:rPr lang="it-IT" altLang="it-IT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person</a:t>
            </a:r>
            <a:r>
              <a:rPr lang="it-IT" altLang="it-I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on the </a:t>
            </a:r>
            <a:r>
              <a:rPr lang="it-IT" altLang="it-IT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basis</a:t>
            </a:r>
            <a:r>
              <a:rPr lang="it-IT" altLang="it-I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it-IT" altLang="it-IT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columns</a:t>
            </a:r>
            <a:r>
              <a:rPr lang="it-IT" altLang="it-I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of) </a:t>
            </a:r>
            <a:r>
              <a:rPr lang="it-IT" altLang="it-IT" sz="3200" i="1" dirty="0" smtClean="0">
                <a:latin typeface="+mn-lt"/>
                <a:cs typeface="Arial" panose="020B0604020202020204" pitchFamily="34" charset="0"/>
              </a:rPr>
              <a:t>V</a:t>
            </a:r>
          </a:p>
        </p:txBody>
      </p:sp>
    </p:spTree>
    <p:custDataLst>
      <p:tags r:id="rId2"/>
    </p:custData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ext Box 3"/>
          <p:cNvSpPr txBox="1">
            <a:spLocks noChangeArrowheads="1"/>
          </p:cNvSpPr>
          <p:nvPr/>
        </p:nvSpPr>
        <p:spPr bwMode="auto">
          <a:xfrm>
            <a:off x="468313" y="1177925"/>
            <a:ext cx="5124450" cy="3540125"/>
          </a:xfrm>
          <a:prstGeom prst="rect">
            <a:avLst/>
          </a:prstGeom>
          <a:solidFill>
            <a:srgbClr val="FFFF99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it-IT" sz="2800" b="1">
                <a:latin typeface="Courier New" panose="02070309020205020404" pitchFamily="49" charset="0"/>
              </a:rPr>
              <a:t>&gt;&gt; </a:t>
            </a:r>
            <a:r>
              <a:rPr lang="it-IT" altLang="it-IT" sz="2800" b="1">
                <a:latin typeface="Courier New" panose="02070309020205020404" pitchFamily="49" charset="0"/>
              </a:rPr>
              <a:t>u</a:t>
            </a:r>
            <a:r>
              <a:rPr lang="pl-PL" altLang="it-IT" sz="2800" b="1">
                <a:latin typeface="Courier New" panose="02070309020205020404" pitchFamily="49" charset="0"/>
              </a:rPr>
              <a:t>1</a:t>
            </a:r>
            <a:r>
              <a:rPr lang="it-IT" altLang="it-IT" sz="2800" b="1">
                <a:latin typeface="Courier New" panose="02070309020205020404" pitchFamily="49" charset="0"/>
              </a:rPr>
              <a:t>s</a:t>
            </a:r>
            <a:r>
              <a:rPr lang="pl-PL" altLang="it-IT" sz="2800" b="1">
                <a:latin typeface="Courier New" panose="02070309020205020404" pitchFamily="49" charset="0"/>
              </a:rPr>
              <a:t>=sigma(1)*U</a:t>
            </a:r>
            <a:r>
              <a:rPr lang="it-IT" altLang="it-IT" sz="2800" b="1">
                <a:latin typeface="Courier New" panose="02070309020205020404" pitchFamily="49" charset="0"/>
              </a:rPr>
              <a:t>n</a:t>
            </a:r>
            <a:r>
              <a:rPr lang="pl-PL" altLang="it-IT" sz="2800" b="1">
                <a:latin typeface="Courier New" panose="02070309020205020404" pitchFamily="49" charset="0"/>
              </a:rPr>
              <a:t>(:,1)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800" b="1">
                <a:latin typeface="Courier New" panose="02070309020205020404" pitchFamily="49" charset="0"/>
              </a:rPr>
              <a:t>u</a:t>
            </a:r>
            <a:r>
              <a:rPr lang="pl-PL" altLang="it-IT" sz="2800" b="1">
                <a:latin typeface="Courier New" panose="02070309020205020404" pitchFamily="49" charset="0"/>
              </a:rPr>
              <a:t>1</a:t>
            </a:r>
            <a:r>
              <a:rPr lang="it-IT" altLang="it-IT" sz="2800" b="1">
                <a:latin typeface="Courier New" panose="02070309020205020404" pitchFamily="49" charset="0"/>
              </a:rPr>
              <a:t>s</a:t>
            </a:r>
            <a:r>
              <a:rPr lang="pl-PL" altLang="it-IT" sz="2800" b="1">
                <a:latin typeface="Courier New" panose="02070309020205020404" pitchFamily="49" charset="0"/>
              </a:rPr>
              <a:t> =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l-PL" altLang="it-IT" sz="2800" b="1">
                <a:latin typeface="Courier New" panose="02070309020205020404" pitchFamily="49" charset="0"/>
              </a:rPr>
              <a:t>  -</a:t>
            </a:r>
            <a:r>
              <a:rPr lang="it-IT" altLang="it-IT" sz="2800" b="1">
                <a:latin typeface="Courier New" panose="02070309020205020404" pitchFamily="49" charset="0"/>
              </a:rPr>
              <a:t>155</a:t>
            </a:r>
            <a:r>
              <a:rPr lang="pl-PL" altLang="it-IT" sz="2800" b="1">
                <a:latin typeface="Courier New" panose="02070309020205020404" pitchFamily="49" charset="0"/>
              </a:rPr>
              <a:t>.</a:t>
            </a:r>
            <a:r>
              <a:rPr lang="it-IT" altLang="it-IT" sz="2800" b="1">
                <a:latin typeface="Courier New" panose="02070309020205020404" pitchFamily="49" charset="0"/>
              </a:rPr>
              <a:t>0529</a:t>
            </a:r>
            <a:endParaRPr lang="pl-PL" altLang="it-IT" sz="2800" b="1">
              <a:latin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l-PL" altLang="it-IT" sz="2800" b="1">
                <a:latin typeface="Courier New" panose="02070309020205020404" pitchFamily="49" charset="0"/>
              </a:rPr>
              <a:t>  -</a:t>
            </a:r>
            <a:r>
              <a:rPr lang="it-IT" altLang="it-IT" sz="2800" b="1">
                <a:latin typeface="Courier New" panose="02070309020205020404" pitchFamily="49" charset="0"/>
              </a:rPr>
              <a:t>183</a:t>
            </a:r>
            <a:r>
              <a:rPr lang="pl-PL" altLang="it-IT" sz="2800" b="1">
                <a:latin typeface="Courier New" panose="02070309020205020404" pitchFamily="49" charset="0"/>
              </a:rPr>
              <a:t>.</a:t>
            </a:r>
            <a:r>
              <a:rPr lang="it-IT" altLang="it-IT" sz="2800" b="1">
                <a:latin typeface="Courier New" panose="02070309020205020404" pitchFamily="49" charset="0"/>
              </a:rPr>
              <a:t>8607</a:t>
            </a:r>
            <a:endParaRPr lang="pl-PL" altLang="it-IT" sz="2800" b="1">
              <a:latin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l-PL" altLang="it-IT" sz="2800" b="1">
                <a:latin typeface="Courier New" panose="02070309020205020404" pitchFamily="49" charset="0"/>
              </a:rPr>
              <a:t>  -</a:t>
            </a:r>
            <a:r>
              <a:rPr lang="it-IT" altLang="it-IT" sz="2800" b="1">
                <a:latin typeface="Courier New" panose="02070309020205020404" pitchFamily="49" charset="0"/>
              </a:rPr>
              <a:t>164</a:t>
            </a:r>
            <a:r>
              <a:rPr lang="pl-PL" altLang="it-IT" sz="2800" b="1">
                <a:latin typeface="Courier New" panose="02070309020205020404" pitchFamily="49" charset="0"/>
              </a:rPr>
              <a:t>.</a:t>
            </a:r>
            <a:r>
              <a:rPr lang="it-IT" altLang="it-IT" sz="2800" b="1">
                <a:latin typeface="Courier New" panose="02070309020205020404" pitchFamily="49" charset="0"/>
              </a:rPr>
              <a:t>2983</a:t>
            </a:r>
            <a:endParaRPr lang="pl-PL" altLang="it-IT" sz="2800" b="1">
              <a:latin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l-PL" altLang="it-IT" sz="2800" b="1">
                <a:latin typeface="Courier New" panose="02070309020205020404" pitchFamily="49" charset="0"/>
              </a:rPr>
              <a:t>  -</a:t>
            </a:r>
            <a:r>
              <a:rPr lang="it-IT" altLang="it-IT" sz="2800" b="1">
                <a:latin typeface="Courier New" panose="02070309020205020404" pitchFamily="49" charset="0"/>
              </a:rPr>
              <a:t>167</a:t>
            </a:r>
            <a:r>
              <a:rPr lang="pl-PL" altLang="it-IT" sz="2800" b="1">
                <a:latin typeface="Courier New" panose="02070309020205020404" pitchFamily="49" charset="0"/>
              </a:rPr>
              <a:t>.</a:t>
            </a:r>
            <a:r>
              <a:rPr lang="it-IT" altLang="it-IT" sz="2800" b="1">
                <a:latin typeface="Courier New" panose="02070309020205020404" pitchFamily="49" charset="0"/>
              </a:rPr>
              <a:t>9502</a:t>
            </a:r>
            <a:endParaRPr lang="pl-PL" altLang="it-IT" sz="2800" b="1">
              <a:latin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l-PL" altLang="it-IT" sz="2800" b="1">
                <a:latin typeface="Courier New" panose="02070309020205020404" pitchFamily="49" charset="0"/>
              </a:rPr>
              <a:t>  -</a:t>
            </a:r>
            <a:r>
              <a:rPr lang="it-IT" altLang="it-IT" sz="2800" b="1">
                <a:latin typeface="Courier New" panose="02070309020205020404" pitchFamily="49" charset="0"/>
              </a:rPr>
              <a:t>193</a:t>
            </a:r>
            <a:r>
              <a:rPr lang="pl-PL" altLang="it-IT" sz="2800" b="1">
                <a:latin typeface="Courier New" panose="02070309020205020404" pitchFamily="49" charset="0"/>
              </a:rPr>
              <a:t>.</a:t>
            </a:r>
            <a:r>
              <a:rPr lang="it-IT" altLang="it-IT" sz="2800" b="1">
                <a:latin typeface="Courier New" panose="02070309020205020404" pitchFamily="49" charset="0"/>
              </a:rPr>
              <a:t>9558</a:t>
            </a:r>
            <a:endParaRPr lang="pl-PL" altLang="it-IT" sz="2800" b="1">
              <a:latin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l-PL" altLang="it-IT" sz="2800" b="1">
                <a:latin typeface="Courier New" panose="02070309020205020404" pitchFamily="49" charset="0"/>
              </a:rPr>
              <a:t>  -</a:t>
            </a:r>
            <a:r>
              <a:rPr lang="it-IT" altLang="it-IT" sz="2800" b="1">
                <a:latin typeface="Courier New" panose="02070309020205020404" pitchFamily="49" charset="0"/>
              </a:rPr>
              <a:t>168</a:t>
            </a:r>
            <a:r>
              <a:rPr lang="pl-PL" altLang="it-IT" sz="2800" b="1">
                <a:latin typeface="Courier New" panose="02070309020205020404" pitchFamily="49" charset="0"/>
              </a:rPr>
              <a:t>.</a:t>
            </a:r>
            <a:r>
              <a:rPr lang="it-IT" altLang="it-IT" sz="2800" b="1">
                <a:latin typeface="Courier New" panose="02070309020205020404" pitchFamily="49" charset="0"/>
              </a:rPr>
              <a:t>6520</a:t>
            </a:r>
          </a:p>
        </p:txBody>
      </p:sp>
      <p:sp>
        <p:nvSpPr>
          <p:cNvPr id="406533" name="Text Box 5"/>
          <p:cNvSpPr txBox="1">
            <a:spLocks noChangeArrowheads="1"/>
          </p:cNvSpPr>
          <p:nvPr/>
        </p:nvSpPr>
        <p:spPr bwMode="auto">
          <a:xfrm>
            <a:off x="5759450" y="1857375"/>
            <a:ext cx="3241675" cy="2246313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it-IT" altLang="it-IT" sz="280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it-IT" altLang="it-I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irst </a:t>
            </a:r>
            <a:r>
              <a:rPr lang="it-IT" altLang="it-IT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scaled</a:t>
            </a:r>
            <a:r>
              <a:rPr lang="it-IT" altLang="it-I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basis</a:t>
            </a:r>
            <a:r>
              <a:rPr lang="it-IT" altLang="it-I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vector</a:t>
            </a:r>
            <a:r>
              <a:rPr lang="it-IT" altLang="it-I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  <a:p>
            <a:pPr>
              <a:defRPr/>
            </a:pPr>
            <a:r>
              <a:rPr lang="it-IT" altLang="it-IT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it-IT" altLang="it-I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can </a:t>
            </a:r>
            <a:r>
              <a:rPr lang="it-IT" altLang="it-IT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define</a:t>
            </a:r>
            <a:r>
              <a:rPr lang="it-IT" altLang="it-I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it-IT" altLang="it-I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it-IT" altLang="it-I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it-IT" altLang="it-IT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indicator</a:t>
            </a:r>
            <a:r>
              <a:rPr lang="it-IT" altLang="it-I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of  the “</a:t>
            </a:r>
            <a:r>
              <a:rPr lang="it-IT" altLang="ja-JP" sz="2800" b="1" dirty="0" err="1" smtClean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size</a:t>
            </a:r>
            <a:r>
              <a:rPr lang="it-IT" altLang="it-I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” of a </a:t>
            </a:r>
            <a:r>
              <a:rPr lang="it-IT" altLang="it-IT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person</a:t>
            </a:r>
            <a:endParaRPr lang="it-IT" altLang="it-IT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6535" name="Text Box 7"/>
          <p:cNvSpPr txBox="1">
            <a:spLocks noChangeArrowheads="1"/>
          </p:cNvSpPr>
          <p:nvPr/>
        </p:nvSpPr>
        <p:spPr bwMode="auto">
          <a:xfrm>
            <a:off x="684213" y="4887913"/>
            <a:ext cx="3406775" cy="523875"/>
          </a:xfrm>
          <a:prstGeom prst="rect">
            <a:avLst/>
          </a:prstGeom>
          <a:solidFill>
            <a:srgbClr val="FFFF99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it-IT" sz="2800" b="1">
                <a:latin typeface="Courier New" panose="02070309020205020404" pitchFamily="49" charset="0"/>
              </a:rPr>
              <a:t>&gt;&gt; </a:t>
            </a:r>
            <a:r>
              <a:rPr lang="it-IT" altLang="it-IT" sz="2800" b="1">
                <a:latin typeface="Courier New" panose="02070309020205020404" pitchFamily="49" charset="0"/>
              </a:rPr>
              <a:t>sizep =-u1s;</a:t>
            </a:r>
            <a:endParaRPr lang="pl-PL" altLang="it-IT" sz="2800" b="1">
              <a:latin typeface="Courier New" panose="02070309020205020404" pitchFamily="49" charset="0"/>
            </a:endParaRPr>
          </a:p>
        </p:txBody>
      </p:sp>
      <p:graphicFrame>
        <p:nvGraphicFramePr>
          <p:cNvPr id="97285" name="Object 7"/>
          <p:cNvGraphicFramePr>
            <a:graphicFrameLocks noChangeAspect="1"/>
          </p:cNvGraphicFramePr>
          <p:nvPr/>
        </p:nvGraphicFramePr>
        <p:xfrm>
          <a:off x="2428875" y="0"/>
          <a:ext cx="3324225" cy="107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13" name="Equazione" r:id="rId5" imgW="787058" imgH="253890" progId="Equation.3">
                  <p:embed/>
                </p:oleObj>
              </mc:Choice>
              <mc:Fallback>
                <p:oleObj name="Equazione" r:id="rId5" imgW="787058" imgH="25389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8875" y="0"/>
                        <a:ext cx="3324225" cy="1071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286" name="Object 9"/>
          <p:cNvGraphicFramePr>
            <a:graphicFrameLocks noChangeAspect="1"/>
          </p:cNvGraphicFramePr>
          <p:nvPr/>
        </p:nvGraphicFramePr>
        <p:xfrm>
          <a:off x="6054725" y="928688"/>
          <a:ext cx="1231900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14" name="Equazione" r:id="rId7" imgW="291847" imgH="215713" progId="Equation.3">
                  <p:embed/>
                </p:oleObj>
              </mc:Choice>
              <mc:Fallback>
                <p:oleObj name="Equazione" r:id="rId7" imgW="291847" imgH="215713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4725" y="928688"/>
                        <a:ext cx="1231900" cy="911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06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6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6533" grpId="0" animBg="1"/>
      <p:bldP spid="406535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ext Box 5"/>
          <p:cNvSpPr txBox="1">
            <a:spLocks noChangeArrowheads="1"/>
          </p:cNvSpPr>
          <p:nvPr/>
        </p:nvSpPr>
        <p:spPr bwMode="auto">
          <a:xfrm>
            <a:off x="5254625" y="1857375"/>
            <a:ext cx="3532188" cy="9540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it-IT" altLang="it-IT" sz="2800" dirty="0" smtClean="0">
                <a:latin typeface="Arial" panose="020B0604020202020204" pitchFamily="34" charset="0"/>
              </a:rPr>
              <a:t>first </a:t>
            </a:r>
            <a:r>
              <a:rPr lang="it-IT" altLang="it-IT" sz="2800" dirty="0" err="1" smtClean="0">
                <a:latin typeface="Arial" panose="020B0604020202020204" pitchFamily="34" charset="0"/>
              </a:rPr>
              <a:t>scaled</a:t>
            </a:r>
            <a:r>
              <a:rPr lang="it-IT" altLang="it-IT" sz="2800" dirty="0" smtClean="0">
                <a:latin typeface="Arial" panose="020B0604020202020204" pitchFamily="34" charset="0"/>
              </a:rPr>
              <a:t> </a:t>
            </a:r>
            <a:r>
              <a:rPr lang="it-IT" altLang="it-IT" sz="2800" dirty="0" err="1" smtClean="0">
                <a:latin typeface="Arial" panose="020B0604020202020204" pitchFamily="34" charset="0"/>
              </a:rPr>
              <a:t>basis</a:t>
            </a:r>
            <a:r>
              <a:rPr lang="it-IT" altLang="it-IT" sz="2800" dirty="0" smtClean="0">
                <a:latin typeface="Arial" panose="020B0604020202020204" pitchFamily="34" charset="0"/>
              </a:rPr>
              <a:t> </a:t>
            </a:r>
            <a:r>
              <a:rPr lang="it-IT" altLang="it-IT" sz="2800" dirty="0" err="1" smtClean="0">
                <a:latin typeface="Arial" panose="020B0604020202020204" pitchFamily="34" charset="0"/>
              </a:rPr>
              <a:t>vector</a:t>
            </a:r>
            <a:r>
              <a:rPr lang="it-IT" altLang="it-IT" sz="2800" dirty="0" smtClean="0">
                <a:latin typeface="Arial" panose="020B0604020202020204" pitchFamily="34" charset="0"/>
              </a:rPr>
              <a:t> :  the “</a:t>
            </a:r>
            <a:r>
              <a:rPr lang="it-IT" altLang="ja-JP" sz="2800" b="1" dirty="0" err="1" smtClean="0">
                <a:solidFill>
                  <a:srgbClr val="CC3300"/>
                </a:solidFill>
                <a:latin typeface="Arial" panose="020B0604020202020204" pitchFamily="34" charset="0"/>
              </a:rPr>
              <a:t>size</a:t>
            </a:r>
            <a:r>
              <a:rPr lang="it-IT" altLang="it-IT" sz="2800" dirty="0" smtClean="0"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99331" name="Text Box 6"/>
          <p:cNvSpPr txBox="1">
            <a:spLocks noChangeArrowheads="1"/>
          </p:cNvSpPr>
          <p:nvPr/>
        </p:nvSpPr>
        <p:spPr bwMode="auto">
          <a:xfrm>
            <a:off x="539750" y="1484313"/>
            <a:ext cx="3406775" cy="523875"/>
          </a:xfrm>
          <a:prstGeom prst="rect">
            <a:avLst/>
          </a:prstGeom>
          <a:solidFill>
            <a:srgbClr val="FFFF99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it-IT" sz="2800" b="1">
                <a:latin typeface="Courier New" panose="02070309020205020404" pitchFamily="49" charset="0"/>
              </a:rPr>
              <a:t>&gt;&gt; </a:t>
            </a:r>
            <a:r>
              <a:rPr lang="it-IT" altLang="it-IT" sz="2800" b="1">
                <a:latin typeface="Courier New" panose="02070309020205020404" pitchFamily="49" charset="0"/>
              </a:rPr>
              <a:t>sizep =-u1s;</a:t>
            </a:r>
            <a:endParaRPr lang="pl-PL" altLang="it-IT" sz="2800" b="1">
              <a:latin typeface="Courier New" panose="02070309020205020404" pitchFamily="49" charset="0"/>
            </a:endParaRPr>
          </a:p>
        </p:txBody>
      </p:sp>
      <p:sp>
        <p:nvSpPr>
          <p:cNvPr id="407560" name="Text Box 8"/>
          <p:cNvSpPr txBox="1">
            <a:spLocks noChangeArrowheads="1"/>
          </p:cNvSpPr>
          <p:nvPr/>
        </p:nvSpPr>
        <p:spPr bwMode="auto">
          <a:xfrm>
            <a:off x="684213" y="3933825"/>
            <a:ext cx="3192462" cy="523875"/>
          </a:xfrm>
          <a:prstGeom prst="rect">
            <a:avLst/>
          </a:prstGeom>
          <a:solidFill>
            <a:schemeClr val="accent3">
              <a:lumMod val="85000"/>
            </a:schemeClr>
          </a:solidFill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2800" b="1" dirty="0">
                <a:latin typeface="Courier New" pitchFamily="49" charset="0"/>
                <a:ea typeface="+mn-ea"/>
              </a:rPr>
              <a:t>-</a:t>
            </a:r>
            <a:r>
              <a:rPr lang="it-IT" sz="2800" b="1" dirty="0" err="1">
                <a:latin typeface="Courier New" pitchFamily="49" charset="0"/>
                <a:ea typeface="+mn-ea"/>
              </a:rPr>
              <a:t>sizep</a:t>
            </a:r>
            <a:r>
              <a:rPr lang="it-IT" sz="2800" b="1" dirty="0">
                <a:latin typeface="Courier New" pitchFamily="49" charset="0"/>
                <a:ea typeface="+mn-ea"/>
              </a:rPr>
              <a:t>*</a:t>
            </a:r>
            <a:r>
              <a:rPr lang="it-IT" sz="2800" b="1" dirty="0" err="1">
                <a:latin typeface="Courier New" pitchFamily="49" charset="0"/>
                <a:ea typeface="+mn-ea"/>
              </a:rPr>
              <a:t>Vn</a:t>
            </a:r>
            <a:r>
              <a:rPr lang="it-IT" sz="2800" b="1" dirty="0">
                <a:latin typeface="Courier New" pitchFamily="49" charset="0"/>
                <a:ea typeface="+mn-ea"/>
              </a:rPr>
              <a:t>(1,1)</a:t>
            </a:r>
            <a:endParaRPr lang="pl-PL" sz="2800" b="1" dirty="0">
              <a:latin typeface="Courier New" pitchFamily="49" charset="0"/>
              <a:ea typeface="+mn-ea"/>
            </a:endParaRPr>
          </a:p>
        </p:txBody>
      </p:sp>
      <p:sp>
        <p:nvSpPr>
          <p:cNvPr id="407561" name="Text Box 9"/>
          <p:cNvSpPr txBox="1">
            <a:spLocks noChangeArrowheads="1"/>
          </p:cNvSpPr>
          <p:nvPr/>
        </p:nvSpPr>
        <p:spPr bwMode="auto">
          <a:xfrm>
            <a:off x="5148263" y="3716338"/>
            <a:ext cx="3492500" cy="946150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800" dirty="0" err="1">
                <a:latin typeface="Arial" charset="0"/>
                <a:ea typeface="+mn-ea"/>
              </a:rPr>
              <a:t>approximation</a:t>
            </a:r>
            <a:r>
              <a:rPr lang="it-IT" sz="2800" dirty="0">
                <a:latin typeface="Arial" charset="0"/>
                <a:ea typeface="+mn-ea"/>
              </a:rPr>
              <a:t> of </a:t>
            </a:r>
            <a:r>
              <a:rPr lang="it-IT" sz="2800" b="1" dirty="0" err="1">
                <a:solidFill>
                  <a:schemeClr val="accent2"/>
                </a:solidFill>
                <a:latin typeface="Arial" charset="0"/>
                <a:ea typeface="+mn-ea"/>
              </a:rPr>
              <a:t>height</a:t>
            </a:r>
            <a:r>
              <a:rPr lang="it-IT" sz="2800" b="1" dirty="0">
                <a:solidFill>
                  <a:schemeClr val="accent2"/>
                </a:solidFill>
                <a:latin typeface="Arial" charset="0"/>
                <a:ea typeface="+mn-ea"/>
              </a:rPr>
              <a:t> </a:t>
            </a:r>
            <a:r>
              <a:rPr lang="it-IT" sz="2800" dirty="0" err="1">
                <a:latin typeface="Arial" charset="0"/>
                <a:ea typeface="+mn-ea"/>
              </a:rPr>
              <a:t>using</a:t>
            </a:r>
            <a:r>
              <a:rPr lang="it-IT" sz="2800" b="1" dirty="0">
                <a:solidFill>
                  <a:schemeClr val="accent2"/>
                </a:solidFill>
                <a:latin typeface="Arial" charset="0"/>
                <a:ea typeface="+mn-ea"/>
              </a:rPr>
              <a:t> </a:t>
            </a:r>
            <a:r>
              <a:rPr lang="it-IT" sz="2800" b="1" dirty="0" err="1">
                <a:solidFill>
                  <a:srgbClr val="FF0000"/>
                </a:solidFill>
                <a:latin typeface="Arial" charset="0"/>
                <a:ea typeface="+mn-ea"/>
              </a:rPr>
              <a:t>size</a:t>
            </a:r>
            <a:endParaRPr lang="it-IT" sz="2800" b="1" dirty="0">
              <a:solidFill>
                <a:srgbClr val="FF0000"/>
              </a:solidFill>
              <a:latin typeface="Arial" charset="0"/>
              <a:ea typeface="+mn-ea"/>
            </a:endParaRPr>
          </a:p>
        </p:txBody>
      </p:sp>
      <p:sp>
        <p:nvSpPr>
          <p:cNvPr id="407562" name="Text Box 10"/>
          <p:cNvSpPr txBox="1">
            <a:spLocks noChangeArrowheads="1"/>
          </p:cNvSpPr>
          <p:nvPr/>
        </p:nvSpPr>
        <p:spPr bwMode="auto">
          <a:xfrm>
            <a:off x="611188" y="5229225"/>
            <a:ext cx="3192462" cy="523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2800" b="1" dirty="0">
                <a:latin typeface="Courier New" pitchFamily="49" charset="0"/>
                <a:ea typeface="+mn-ea"/>
              </a:rPr>
              <a:t>-</a:t>
            </a:r>
            <a:r>
              <a:rPr lang="it-IT" sz="2800" b="1" dirty="0" err="1">
                <a:latin typeface="Courier New" pitchFamily="49" charset="0"/>
                <a:ea typeface="+mn-ea"/>
              </a:rPr>
              <a:t>sizep</a:t>
            </a:r>
            <a:r>
              <a:rPr lang="it-IT" sz="2800" b="1" dirty="0">
                <a:latin typeface="Courier New" pitchFamily="49" charset="0"/>
                <a:ea typeface="+mn-ea"/>
              </a:rPr>
              <a:t>*</a:t>
            </a:r>
            <a:r>
              <a:rPr lang="it-IT" sz="2800" b="1" dirty="0" err="1">
                <a:latin typeface="Courier New" pitchFamily="49" charset="0"/>
                <a:ea typeface="+mn-ea"/>
              </a:rPr>
              <a:t>Vn</a:t>
            </a:r>
            <a:r>
              <a:rPr lang="it-IT" sz="2800" b="1" dirty="0">
                <a:latin typeface="Courier New" pitchFamily="49" charset="0"/>
                <a:ea typeface="+mn-ea"/>
              </a:rPr>
              <a:t>(2,1)</a:t>
            </a:r>
            <a:endParaRPr lang="pl-PL" sz="2800" b="1" dirty="0">
              <a:latin typeface="Courier New" pitchFamily="49" charset="0"/>
              <a:ea typeface="+mn-ea"/>
            </a:endParaRPr>
          </a:p>
        </p:txBody>
      </p:sp>
      <p:sp>
        <p:nvSpPr>
          <p:cNvPr id="407563" name="Text Box 11"/>
          <p:cNvSpPr txBox="1">
            <a:spLocks noChangeArrowheads="1"/>
          </p:cNvSpPr>
          <p:nvPr/>
        </p:nvSpPr>
        <p:spPr bwMode="auto">
          <a:xfrm>
            <a:off x="5075238" y="5011738"/>
            <a:ext cx="3492500" cy="9461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800" dirty="0" err="1">
                <a:latin typeface="Arial" charset="0"/>
                <a:ea typeface="+mn-ea"/>
              </a:rPr>
              <a:t>approximation</a:t>
            </a:r>
            <a:r>
              <a:rPr lang="it-IT" sz="2800" dirty="0">
                <a:latin typeface="Arial" charset="0"/>
                <a:ea typeface="+mn-ea"/>
              </a:rPr>
              <a:t> of </a:t>
            </a:r>
            <a:r>
              <a:rPr lang="it-IT" sz="2800" b="1" dirty="0" err="1">
                <a:solidFill>
                  <a:srgbClr val="009900"/>
                </a:solidFill>
                <a:latin typeface="Arial" charset="0"/>
                <a:ea typeface="+mn-ea"/>
              </a:rPr>
              <a:t>weight</a:t>
            </a:r>
            <a:r>
              <a:rPr lang="it-IT" sz="2800" b="1" dirty="0">
                <a:solidFill>
                  <a:srgbClr val="009900"/>
                </a:solidFill>
                <a:latin typeface="Arial" charset="0"/>
                <a:ea typeface="+mn-ea"/>
              </a:rPr>
              <a:t> </a:t>
            </a:r>
            <a:r>
              <a:rPr lang="it-IT" sz="2800" dirty="0" err="1">
                <a:latin typeface="Arial" charset="0"/>
              </a:rPr>
              <a:t>using</a:t>
            </a:r>
            <a:r>
              <a:rPr lang="it-IT" sz="2800" b="1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it-IT" sz="2800" b="1" dirty="0" err="1">
                <a:solidFill>
                  <a:srgbClr val="FF0000"/>
                </a:solidFill>
                <a:latin typeface="Arial" charset="0"/>
              </a:rPr>
              <a:t>size</a:t>
            </a:r>
            <a:endParaRPr lang="it-IT" sz="2800" b="1" dirty="0">
              <a:solidFill>
                <a:srgbClr val="009900"/>
              </a:solidFill>
              <a:latin typeface="Arial" charset="0"/>
              <a:ea typeface="+mn-ea"/>
            </a:endParaRPr>
          </a:p>
        </p:txBody>
      </p:sp>
      <p:graphicFrame>
        <p:nvGraphicFramePr>
          <p:cNvPr id="99336" name="Object 7"/>
          <p:cNvGraphicFramePr>
            <a:graphicFrameLocks noChangeAspect="1"/>
          </p:cNvGraphicFramePr>
          <p:nvPr/>
        </p:nvGraphicFramePr>
        <p:xfrm>
          <a:off x="2428875" y="0"/>
          <a:ext cx="3324225" cy="107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64" name="Equazione" r:id="rId5" imgW="787058" imgH="253890" progId="Equation.3">
                  <p:embed/>
                </p:oleObj>
              </mc:Choice>
              <mc:Fallback>
                <p:oleObj name="Equazione" r:id="rId5" imgW="787058" imgH="25389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8875" y="0"/>
                        <a:ext cx="3324225" cy="1071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37" name="Object 11"/>
          <p:cNvGraphicFramePr>
            <a:graphicFrameLocks noChangeAspect="1"/>
          </p:cNvGraphicFramePr>
          <p:nvPr/>
        </p:nvGraphicFramePr>
        <p:xfrm>
          <a:off x="6054725" y="928688"/>
          <a:ext cx="1231900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65" name="Equazione" r:id="rId7" imgW="291847" imgH="215713" progId="Equation.3">
                  <p:embed/>
                </p:oleObj>
              </mc:Choice>
              <mc:Fallback>
                <p:oleObj name="Equazione" r:id="rId7" imgW="291847" imgH="215713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4725" y="928688"/>
                        <a:ext cx="1231900" cy="911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7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07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07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407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7560" grpId="0" animBg="1"/>
      <p:bldP spid="407561" grpId="0" animBg="1"/>
      <p:bldP spid="407562" grpId="0" animBg="1"/>
      <p:bldP spid="407563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ext Box 5"/>
          <p:cNvSpPr txBox="1">
            <a:spLocks noChangeArrowheads="1"/>
          </p:cNvSpPr>
          <p:nvPr/>
        </p:nvSpPr>
        <p:spPr bwMode="auto">
          <a:xfrm>
            <a:off x="35496" y="908720"/>
            <a:ext cx="9106749" cy="24929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en-US" altLang="it-IT" sz="2800" dirty="0" smtClean="0">
                <a:latin typeface="Arial" panose="020B0604020202020204" pitchFamily="34" charset="0"/>
              </a:rPr>
              <a:t>We have a dataset (matrix </a:t>
            </a:r>
            <a:r>
              <a:rPr lang="en-US" altLang="it-IT" i="1" dirty="0" smtClean="0">
                <a:latin typeface="+mn-lt"/>
              </a:rPr>
              <a:t>D</a:t>
            </a:r>
            <a:r>
              <a:rPr lang="en-US" altLang="it-IT" sz="2800" dirty="0" smtClean="0">
                <a:latin typeface="Arial" panose="020B0604020202020204" pitchFamily="34" charset="0"/>
              </a:rPr>
              <a:t>) with </a:t>
            </a:r>
            <a:r>
              <a:rPr lang="en-US" altLang="it-IT" i="1" dirty="0" smtClean="0">
                <a:latin typeface="+mn-lt"/>
              </a:rPr>
              <a:t>m</a:t>
            </a:r>
            <a:r>
              <a:rPr lang="en-US" altLang="it-IT" sz="2800" dirty="0" smtClean="0">
                <a:latin typeface="Arial" panose="020B0604020202020204" pitchFamily="34" charset="0"/>
              </a:rPr>
              <a:t>=6356 rock samples and </a:t>
            </a:r>
            <a:r>
              <a:rPr lang="en-US" altLang="it-IT" i="1" dirty="0" smtClean="0">
                <a:latin typeface="+mn-lt"/>
              </a:rPr>
              <a:t>n</a:t>
            </a:r>
            <a:r>
              <a:rPr lang="en-US" altLang="it-IT" sz="2800" dirty="0" smtClean="0">
                <a:latin typeface="Arial" panose="020B0604020202020204" pitchFamily="34" charset="0"/>
              </a:rPr>
              <a:t>=8 chemical elements. </a:t>
            </a:r>
            <a:r>
              <a:rPr lang="en-US" altLang="it-IT" sz="2800" dirty="0">
                <a:latin typeface="Arial" panose="020B0604020202020204" pitchFamily="34" charset="0"/>
              </a:rPr>
              <a:t>T</a:t>
            </a:r>
            <a:r>
              <a:rPr lang="en-US" altLang="it-IT" sz="2800" dirty="0" smtClean="0">
                <a:latin typeface="Arial" panose="020B0604020202020204" pitchFamily="34" charset="0"/>
              </a:rPr>
              <a:t>he </a:t>
            </a:r>
            <a:r>
              <a:rPr lang="en-US" altLang="it-IT" sz="2800" dirty="0">
                <a:latin typeface="Arial" panose="020B0604020202020204" pitchFamily="34" charset="0"/>
              </a:rPr>
              <a:t>first column of </a:t>
            </a:r>
            <a:r>
              <a:rPr lang="en-US" altLang="it-IT" i="1" dirty="0" smtClean="0">
                <a:latin typeface="+mn-lt"/>
              </a:rPr>
              <a:t>D</a:t>
            </a:r>
            <a:r>
              <a:rPr lang="en-US" altLang="it-IT" sz="2800" dirty="0" smtClean="0">
                <a:latin typeface="Arial" panose="020B0604020202020204" pitchFamily="34" charset="0"/>
              </a:rPr>
              <a:t> </a:t>
            </a:r>
            <a:r>
              <a:rPr lang="en-US" altLang="it-IT" sz="2800" dirty="0">
                <a:latin typeface="Arial" panose="020B0604020202020204" pitchFamily="34" charset="0"/>
              </a:rPr>
              <a:t>is the amount (weight percent) of the first element in all the samples, the second column of </a:t>
            </a:r>
            <a:r>
              <a:rPr lang="en-US" altLang="it-IT" i="1" dirty="0" smtClean="0">
                <a:latin typeface="+mn-lt"/>
              </a:rPr>
              <a:t>D</a:t>
            </a:r>
            <a:r>
              <a:rPr lang="en-US" altLang="it-IT" sz="2800" dirty="0" smtClean="0">
                <a:latin typeface="Arial" panose="020B0604020202020204" pitchFamily="34" charset="0"/>
              </a:rPr>
              <a:t> is </a:t>
            </a:r>
            <a:r>
              <a:rPr lang="en-US" altLang="it-IT" sz="2800" dirty="0">
                <a:latin typeface="Arial" panose="020B0604020202020204" pitchFamily="34" charset="0"/>
              </a:rPr>
              <a:t>the amount of the second element in all the samples,  and so </a:t>
            </a:r>
            <a:r>
              <a:rPr lang="en-US" altLang="it-IT" sz="2800" dirty="0" smtClean="0">
                <a:latin typeface="Arial" panose="020B0604020202020204" pitchFamily="34" charset="0"/>
              </a:rPr>
              <a:t>on</a:t>
            </a:r>
            <a:endParaRPr lang="it-IT" altLang="it-IT" sz="2800" dirty="0" smtClean="0">
              <a:latin typeface="Arial" panose="020B0604020202020204" pitchFamily="34" charset="0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142875" y="142875"/>
            <a:ext cx="4860925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it-IT" altLang="it-IT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SVD and data </a:t>
            </a:r>
            <a:r>
              <a:rPr lang="it-IT" altLang="it-IT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endParaRPr lang="it-IT" altLang="it-IT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uppo 6"/>
          <p:cNvGrpSpPr/>
          <p:nvPr/>
        </p:nvGrpSpPr>
        <p:grpSpPr>
          <a:xfrm>
            <a:off x="179512" y="3429000"/>
            <a:ext cx="8478688" cy="2635846"/>
            <a:chOff x="179512" y="3831431"/>
            <a:chExt cx="8478688" cy="2635846"/>
          </a:xfrm>
        </p:grpSpPr>
        <p:sp>
          <p:nvSpPr>
            <p:cNvPr id="4" name="Rettangolo 3"/>
            <p:cNvSpPr/>
            <p:nvPr/>
          </p:nvSpPr>
          <p:spPr>
            <a:xfrm>
              <a:off x="179512" y="4005064"/>
              <a:ext cx="8478688" cy="20005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dirty="0">
                <a:solidFill>
                  <a:srgbClr val="404040"/>
                </a:solidFill>
                <a:latin typeface="Menlo"/>
              </a:endParaRPr>
            </a:p>
            <a:p>
              <a:r>
                <a:rPr lang="en-US" sz="2000" dirty="0" smtClean="0">
                  <a:solidFill>
                    <a:srgbClr val="404040"/>
                  </a:solidFill>
                  <a:latin typeface="Menlo"/>
                </a:rPr>
                <a:t>51.9700  </a:t>
              </a:r>
              <a:r>
                <a:rPr lang="en-US" sz="2000" dirty="0">
                  <a:solidFill>
                    <a:srgbClr val="404040"/>
                  </a:solidFill>
                  <a:latin typeface="Menlo"/>
                </a:rPr>
                <a:t>1.2500 </a:t>
              </a:r>
              <a:r>
                <a:rPr lang="en-US" sz="2000" dirty="0" smtClean="0">
                  <a:solidFill>
                    <a:srgbClr val="404040"/>
                  </a:solidFill>
                  <a:latin typeface="Menlo"/>
                </a:rPr>
                <a:t> 14.2800  11.5700   7.0200  11.6700   2.1200     0.0700</a:t>
              </a:r>
              <a:r>
                <a:rPr lang="en-US" sz="2000" dirty="0">
                  <a:solidFill>
                    <a:srgbClr val="404040"/>
                  </a:solidFill>
                  <a:latin typeface="Menlo"/>
                </a:rPr>
                <a:t/>
              </a:r>
              <a:br>
                <a:rPr lang="en-US" sz="2000" dirty="0">
                  <a:solidFill>
                    <a:srgbClr val="404040"/>
                  </a:solidFill>
                  <a:latin typeface="Menlo"/>
                </a:rPr>
              </a:br>
              <a:r>
                <a:rPr lang="en-US" sz="2000" dirty="0">
                  <a:solidFill>
                    <a:srgbClr val="404040"/>
                  </a:solidFill>
                  <a:latin typeface="Menlo"/>
                </a:rPr>
                <a:t>50.2100 </a:t>
              </a:r>
              <a:r>
                <a:rPr lang="en-US" sz="2000" dirty="0" smtClean="0">
                  <a:solidFill>
                    <a:srgbClr val="404040"/>
                  </a:solidFill>
                  <a:latin typeface="Menlo"/>
                </a:rPr>
                <a:t> 1.4600  16.4100  10.3900  7.4600   11.2700   2.9400     0.0700</a:t>
              </a:r>
              <a:r>
                <a:rPr lang="en-US" sz="2000" dirty="0">
                  <a:solidFill>
                    <a:srgbClr val="404040"/>
                  </a:solidFill>
                  <a:latin typeface="Menlo"/>
                </a:rPr>
                <a:t/>
              </a:r>
              <a:br>
                <a:rPr lang="en-US" sz="2000" dirty="0">
                  <a:solidFill>
                    <a:srgbClr val="404040"/>
                  </a:solidFill>
                  <a:latin typeface="Menlo"/>
                </a:rPr>
              </a:br>
              <a:r>
                <a:rPr lang="en-US" sz="2000" dirty="0">
                  <a:solidFill>
                    <a:srgbClr val="404040"/>
                  </a:solidFill>
                  <a:latin typeface="Menlo"/>
                </a:rPr>
                <a:t>50.0800 </a:t>
              </a:r>
              <a:r>
                <a:rPr lang="en-US" sz="2000" dirty="0" smtClean="0">
                  <a:solidFill>
                    <a:srgbClr val="404040"/>
                  </a:solidFill>
                  <a:latin typeface="Menlo"/>
                </a:rPr>
                <a:t> 1.9300  15.6000  11.6200  7.6600    10.6900  2.9200     0.3400</a:t>
              </a:r>
              <a:r>
                <a:rPr lang="en-US" sz="2000" dirty="0">
                  <a:solidFill>
                    <a:srgbClr val="404040"/>
                  </a:solidFill>
                  <a:latin typeface="Menlo"/>
                </a:rPr>
                <a:t/>
              </a:r>
              <a:br>
                <a:rPr lang="en-US" sz="2000" dirty="0">
                  <a:solidFill>
                    <a:srgbClr val="404040"/>
                  </a:solidFill>
                  <a:latin typeface="Menlo"/>
                </a:rPr>
              </a:br>
              <a:r>
                <a:rPr lang="en-US" sz="2000" dirty="0">
                  <a:solidFill>
                    <a:srgbClr val="404040"/>
                  </a:solidFill>
                  <a:latin typeface="Menlo"/>
                </a:rPr>
                <a:t>51.0400 </a:t>
              </a:r>
              <a:r>
                <a:rPr lang="en-US" sz="2000" dirty="0" smtClean="0">
                  <a:solidFill>
                    <a:srgbClr val="404040"/>
                  </a:solidFill>
                  <a:latin typeface="Menlo"/>
                </a:rPr>
                <a:t> 1.3500  16.4000   9.6900   7.2900    10.8200  2.6500     0.1300</a:t>
              </a:r>
              <a:r>
                <a:rPr lang="en-US" sz="2000" dirty="0">
                  <a:solidFill>
                    <a:srgbClr val="404040"/>
                  </a:solidFill>
                  <a:latin typeface="Menlo"/>
                </a:rPr>
                <a:t/>
              </a:r>
              <a:br>
                <a:rPr lang="en-US" sz="2000" dirty="0">
                  <a:solidFill>
                    <a:srgbClr val="404040"/>
                  </a:solidFill>
                  <a:latin typeface="Menlo"/>
                </a:rPr>
              </a:br>
              <a:r>
                <a:rPr lang="en-US" sz="2000" dirty="0">
                  <a:solidFill>
                    <a:srgbClr val="404040"/>
                  </a:solidFill>
                  <a:latin typeface="Menlo"/>
                </a:rPr>
                <a:t>52.2900 </a:t>
              </a:r>
              <a:r>
                <a:rPr lang="en-US" sz="2000" dirty="0" smtClean="0">
                  <a:solidFill>
                    <a:srgbClr val="404040"/>
                  </a:solidFill>
                  <a:latin typeface="Menlo"/>
                </a:rPr>
                <a:t> 0.7400  15.0600   8.9700   8.1400    13.1900  1.8100     0.0400</a:t>
              </a:r>
              <a:endParaRPr lang="en-US" sz="2000" dirty="0">
                <a:solidFill>
                  <a:srgbClr val="404040"/>
                </a:solidFill>
                <a:latin typeface="Menlo"/>
              </a:endParaRPr>
            </a:p>
          </p:txBody>
        </p:sp>
        <p:sp>
          <p:nvSpPr>
            <p:cNvPr id="5" name="Rettangolo 4"/>
            <p:cNvSpPr/>
            <p:nvPr/>
          </p:nvSpPr>
          <p:spPr>
            <a:xfrm>
              <a:off x="179512" y="3831431"/>
              <a:ext cx="242406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Arial" panose="020B0604020202020204" pitchFamily="34" charset="0"/>
                </a:rPr>
                <a:t>First 5 rows of </a:t>
              </a:r>
              <a:r>
                <a:rPr lang="en-US" i="1" dirty="0" smtClean="0">
                  <a:latin typeface="+mn-lt"/>
                </a:rPr>
                <a:t>D</a:t>
              </a:r>
              <a:endParaRPr lang="it-IT" i="1" dirty="0">
                <a:latin typeface="+mn-lt"/>
              </a:endParaRPr>
            </a:p>
          </p:txBody>
        </p:sp>
        <p:sp>
          <p:nvSpPr>
            <p:cNvPr id="6" name="Rettangolo 5"/>
            <p:cNvSpPr/>
            <p:nvPr/>
          </p:nvSpPr>
          <p:spPr>
            <a:xfrm>
              <a:off x="323528" y="6005612"/>
              <a:ext cx="833467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dirty="0"/>
                <a:t>SiO</a:t>
              </a:r>
              <a:r>
                <a:rPr lang="it-IT" baseline="-25000" dirty="0"/>
                <a:t>2</a:t>
              </a:r>
              <a:r>
                <a:rPr lang="it-IT" dirty="0"/>
                <a:t>  </a:t>
              </a:r>
              <a:r>
                <a:rPr lang="it-IT" dirty="0" smtClean="0"/>
                <a:t>   TiO</a:t>
              </a:r>
              <a:r>
                <a:rPr lang="it-IT" baseline="-25000" dirty="0" smtClean="0"/>
                <a:t>2</a:t>
              </a:r>
              <a:r>
                <a:rPr lang="it-IT" dirty="0" smtClean="0"/>
                <a:t>    </a:t>
              </a:r>
              <a:r>
                <a:rPr lang="it-IT" dirty="0"/>
                <a:t>Al</a:t>
              </a:r>
              <a:r>
                <a:rPr lang="it-IT" baseline="-25000" dirty="0"/>
                <a:t>2</a:t>
              </a:r>
              <a:r>
                <a:rPr lang="it-IT" dirty="0"/>
                <a:t>O3 </a:t>
              </a:r>
              <a:r>
                <a:rPr lang="it-IT" dirty="0" err="1" smtClean="0"/>
                <a:t>FeO-total</a:t>
              </a:r>
              <a:r>
                <a:rPr lang="it-IT" dirty="0" smtClean="0"/>
                <a:t> </a:t>
              </a:r>
              <a:r>
                <a:rPr lang="it-IT" dirty="0" smtClean="0"/>
                <a:t> </a:t>
              </a:r>
              <a:r>
                <a:rPr lang="it-IT" dirty="0" err="1" smtClean="0"/>
                <a:t>MgO</a:t>
              </a:r>
              <a:r>
                <a:rPr lang="it-IT" dirty="0" smtClean="0"/>
                <a:t>       </a:t>
              </a:r>
              <a:r>
                <a:rPr lang="it-IT" dirty="0" err="1" smtClean="0"/>
                <a:t>CaO</a:t>
              </a:r>
              <a:r>
                <a:rPr lang="it-IT" dirty="0" smtClean="0"/>
                <a:t>       Na</a:t>
              </a:r>
              <a:r>
                <a:rPr lang="it-IT" baseline="-25000" dirty="0" smtClean="0"/>
                <a:t>2</a:t>
              </a:r>
              <a:r>
                <a:rPr lang="it-IT" dirty="0" smtClean="0"/>
                <a:t>O      K</a:t>
              </a:r>
              <a:r>
                <a:rPr lang="it-IT" baseline="-25000" dirty="0" smtClean="0"/>
                <a:t>2</a:t>
              </a:r>
              <a:r>
                <a:rPr lang="it-IT" dirty="0" smtClean="0"/>
                <a:t>O</a:t>
              </a:r>
              <a:endParaRPr lang="it-IT" dirty="0"/>
            </a:p>
          </p:txBody>
        </p:sp>
      </p:grpSp>
      <p:grpSp>
        <p:nvGrpSpPr>
          <p:cNvPr id="3" name="Gruppo 2"/>
          <p:cNvGrpSpPr/>
          <p:nvPr/>
        </p:nvGrpSpPr>
        <p:grpSpPr>
          <a:xfrm>
            <a:off x="311423" y="6064846"/>
            <a:ext cx="8509049" cy="613225"/>
            <a:chOff x="311423" y="6064846"/>
            <a:chExt cx="8509049" cy="613225"/>
          </a:xfrm>
        </p:grpSpPr>
        <p:sp>
          <p:nvSpPr>
            <p:cNvPr id="2" name="CasellaDiTesto 1"/>
            <p:cNvSpPr txBox="1"/>
            <p:nvPr/>
          </p:nvSpPr>
          <p:spPr>
            <a:xfrm>
              <a:off x="311423" y="6064846"/>
              <a:ext cx="9482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dirty="0" err="1" smtClean="0"/>
                <a:t>Silicon</a:t>
              </a:r>
              <a:r>
                <a:rPr lang="it-IT" sz="1600" dirty="0" smtClean="0"/>
                <a:t> </a:t>
              </a:r>
              <a:r>
                <a:rPr lang="it-IT" sz="1600" dirty="0" err="1" smtClean="0"/>
                <a:t>dioxide</a:t>
              </a:r>
              <a:endParaRPr lang="it-IT" sz="1600" dirty="0"/>
            </a:p>
          </p:txBody>
        </p:sp>
        <p:sp>
          <p:nvSpPr>
            <p:cNvPr id="9" name="CasellaDiTesto 8"/>
            <p:cNvSpPr txBox="1"/>
            <p:nvPr/>
          </p:nvSpPr>
          <p:spPr>
            <a:xfrm>
              <a:off x="1187624" y="6093296"/>
              <a:ext cx="9482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dirty="0" err="1" smtClean="0"/>
                <a:t>Titanium</a:t>
              </a:r>
              <a:r>
                <a:rPr lang="it-IT" sz="1600" dirty="0" smtClean="0"/>
                <a:t> </a:t>
              </a:r>
              <a:r>
                <a:rPr lang="it-IT" sz="1600" dirty="0" err="1" smtClean="0"/>
                <a:t>dioxide</a:t>
              </a:r>
              <a:endParaRPr lang="it-IT" sz="1600" dirty="0"/>
            </a:p>
          </p:txBody>
        </p:sp>
        <p:sp>
          <p:nvSpPr>
            <p:cNvPr id="10" name="CasellaDiTesto 9"/>
            <p:cNvSpPr txBox="1"/>
            <p:nvPr/>
          </p:nvSpPr>
          <p:spPr>
            <a:xfrm>
              <a:off x="2051720" y="6084585"/>
              <a:ext cx="130824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dirty="0" err="1" smtClean="0"/>
                <a:t>Aluminium</a:t>
              </a:r>
              <a:r>
                <a:rPr lang="it-IT" sz="1600" dirty="0" smtClean="0"/>
                <a:t> </a:t>
              </a:r>
              <a:r>
                <a:rPr lang="it-IT" sz="1600" dirty="0" err="1" smtClean="0"/>
                <a:t>oxide</a:t>
              </a:r>
              <a:endParaRPr lang="it-IT" sz="1600" dirty="0"/>
            </a:p>
          </p:txBody>
        </p:sp>
        <p:sp>
          <p:nvSpPr>
            <p:cNvPr id="11" name="CasellaDiTesto 10"/>
            <p:cNvSpPr txBox="1"/>
            <p:nvPr/>
          </p:nvSpPr>
          <p:spPr>
            <a:xfrm>
              <a:off x="3119735" y="6093296"/>
              <a:ext cx="130824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dirty="0" err="1" smtClean="0"/>
                <a:t>Iron</a:t>
              </a:r>
              <a:r>
                <a:rPr lang="it-IT" sz="1600" dirty="0" smtClean="0"/>
                <a:t> </a:t>
              </a:r>
              <a:r>
                <a:rPr lang="it-IT" sz="1600" dirty="0" err="1" smtClean="0"/>
                <a:t>oxide</a:t>
              </a:r>
              <a:endParaRPr lang="it-IT" sz="1600" dirty="0"/>
            </a:p>
          </p:txBody>
        </p:sp>
        <p:sp>
          <p:nvSpPr>
            <p:cNvPr id="13" name="CasellaDiTesto 12"/>
            <p:cNvSpPr txBox="1"/>
            <p:nvPr/>
          </p:nvSpPr>
          <p:spPr>
            <a:xfrm>
              <a:off x="4271863" y="6093296"/>
              <a:ext cx="130824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dirty="0" err="1" smtClean="0"/>
                <a:t>Magnesium</a:t>
              </a:r>
              <a:r>
                <a:rPr lang="it-IT" sz="1600" dirty="0" smtClean="0"/>
                <a:t> </a:t>
              </a:r>
              <a:r>
                <a:rPr lang="it-IT" sz="1600" dirty="0" err="1" smtClean="0"/>
                <a:t>oxide</a:t>
              </a:r>
              <a:endParaRPr lang="it-IT" sz="1600" dirty="0"/>
            </a:p>
          </p:txBody>
        </p:sp>
        <p:sp>
          <p:nvSpPr>
            <p:cNvPr id="14" name="CasellaDiTesto 13"/>
            <p:cNvSpPr txBox="1"/>
            <p:nvPr/>
          </p:nvSpPr>
          <p:spPr>
            <a:xfrm>
              <a:off x="5364088" y="6093296"/>
              <a:ext cx="145226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dirty="0" err="1" smtClean="0"/>
                <a:t>Calcium</a:t>
              </a:r>
              <a:r>
                <a:rPr lang="it-IT" sz="1600" dirty="0" smtClean="0"/>
                <a:t> </a:t>
              </a:r>
              <a:r>
                <a:rPr lang="it-IT" sz="1600" dirty="0" err="1" smtClean="0"/>
                <a:t>oxide</a:t>
              </a:r>
              <a:endParaRPr lang="it-IT" sz="1600" dirty="0" smtClean="0"/>
            </a:p>
            <a:p>
              <a:r>
                <a:rPr lang="it-IT" sz="1600" dirty="0" smtClean="0"/>
                <a:t>(</a:t>
              </a:r>
              <a:r>
                <a:rPr lang="it-IT" sz="1600" dirty="0" err="1" smtClean="0"/>
                <a:t>quicklime</a:t>
              </a:r>
              <a:r>
                <a:rPr lang="it-IT" sz="1600" dirty="0" smtClean="0"/>
                <a:t>)</a:t>
              </a:r>
              <a:endParaRPr lang="it-IT" sz="1600" dirty="0"/>
            </a:p>
          </p:txBody>
        </p:sp>
        <p:sp>
          <p:nvSpPr>
            <p:cNvPr id="15" name="CasellaDiTesto 14"/>
            <p:cNvSpPr txBox="1"/>
            <p:nvPr/>
          </p:nvSpPr>
          <p:spPr>
            <a:xfrm>
              <a:off x="6672337" y="6093296"/>
              <a:ext cx="9239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dirty="0" err="1"/>
                <a:t>S</a:t>
              </a:r>
              <a:r>
                <a:rPr lang="it-IT" sz="1600" dirty="0" err="1" smtClean="0"/>
                <a:t>odium</a:t>
              </a:r>
              <a:r>
                <a:rPr lang="it-IT" sz="1600" dirty="0" smtClean="0"/>
                <a:t> </a:t>
              </a:r>
              <a:r>
                <a:rPr lang="it-IT" sz="1600" dirty="0" err="1" smtClean="0"/>
                <a:t>oxide</a:t>
              </a:r>
              <a:r>
                <a:rPr lang="it-IT" sz="1600" dirty="0" smtClean="0"/>
                <a:t> </a:t>
              </a:r>
              <a:endParaRPr lang="it-IT" sz="1600" dirty="0"/>
            </a:p>
          </p:txBody>
        </p:sp>
        <p:sp>
          <p:nvSpPr>
            <p:cNvPr id="17" name="CasellaDiTesto 16"/>
            <p:cNvSpPr txBox="1"/>
            <p:nvPr/>
          </p:nvSpPr>
          <p:spPr>
            <a:xfrm>
              <a:off x="7680449" y="6093296"/>
              <a:ext cx="11400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dirty="0" err="1" smtClean="0"/>
                <a:t>Potassium</a:t>
              </a:r>
              <a:r>
                <a:rPr lang="it-IT" sz="1600" dirty="0" smtClean="0"/>
                <a:t> </a:t>
              </a:r>
              <a:r>
                <a:rPr lang="it-IT" sz="1600" dirty="0" err="1" smtClean="0"/>
                <a:t>oxide</a:t>
              </a:r>
              <a:r>
                <a:rPr lang="it-IT" sz="1600" dirty="0" smtClean="0"/>
                <a:t> </a:t>
              </a:r>
              <a:endParaRPr lang="it-IT" sz="1600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548574204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933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5423348"/>
              </p:ext>
            </p:extLst>
          </p:nvPr>
        </p:nvGraphicFramePr>
        <p:xfrm>
          <a:off x="1907704" y="1988840"/>
          <a:ext cx="3378200" cy="1071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66" name="Equazione" r:id="rId5" imgW="799920" imgH="253800" progId="Equation.3">
                  <p:embed/>
                </p:oleObj>
              </mc:Choice>
              <mc:Fallback>
                <p:oleObj name="Equazione" r:id="rId5" imgW="799920" imgH="253800" progId="Equation.3">
                  <p:embed/>
                  <p:pic>
                    <p:nvPicPr>
                      <p:cNvPr id="99336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1988840"/>
                        <a:ext cx="3378200" cy="1071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142875" y="142875"/>
            <a:ext cx="4860925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it-IT" altLang="it-IT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SVD and data </a:t>
            </a:r>
            <a:r>
              <a:rPr lang="it-IT" altLang="it-IT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endParaRPr lang="it-IT" altLang="it-IT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5496" y="908720"/>
            <a:ext cx="9106749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en-US" altLang="it-IT" sz="2800" dirty="0" smtClean="0">
                <a:latin typeface="Arial" panose="020B0604020202020204" pitchFamily="34" charset="0"/>
              </a:rPr>
              <a:t>We have a dataset (matrix </a:t>
            </a:r>
            <a:r>
              <a:rPr lang="en-US" altLang="it-IT" i="1" dirty="0" smtClean="0">
                <a:latin typeface="+mn-lt"/>
              </a:rPr>
              <a:t>D</a:t>
            </a:r>
            <a:r>
              <a:rPr lang="en-US" altLang="it-IT" sz="2800" dirty="0" smtClean="0">
                <a:latin typeface="Arial" panose="020B0604020202020204" pitchFamily="34" charset="0"/>
              </a:rPr>
              <a:t>) with </a:t>
            </a:r>
            <a:r>
              <a:rPr lang="en-US" altLang="it-IT" i="1" dirty="0" smtClean="0">
                <a:latin typeface="+mn-lt"/>
              </a:rPr>
              <a:t>m</a:t>
            </a:r>
            <a:r>
              <a:rPr lang="en-US" altLang="it-IT" sz="2800" dirty="0" smtClean="0">
                <a:latin typeface="Arial" panose="020B0604020202020204" pitchFamily="34" charset="0"/>
              </a:rPr>
              <a:t>=6356 rock samples and </a:t>
            </a:r>
            <a:r>
              <a:rPr lang="en-US" altLang="it-IT" i="1" dirty="0" smtClean="0">
                <a:latin typeface="+mn-lt"/>
              </a:rPr>
              <a:t>n</a:t>
            </a:r>
            <a:r>
              <a:rPr lang="en-US" altLang="it-IT" sz="2800" dirty="0" smtClean="0">
                <a:latin typeface="Arial" panose="020B0604020202020204" pitchFamily="34" charset="0"/>
              </a:rPr>
              <a:t>=8 chemical elements </a:t>
            </a:r>
            <a:endParaRPr lang="it-IT" altLang="it-IT" sz="2800" dirty="0" smtClean="0">
              <a:latin typeface="Arial" panose="020B0604020202020204" pitchFamily="34" charset="0"/>
            </a:endParaRPr>
          </a:p>
        </p:txBody>
      </p:sp>
      <p:grpSp>
        <p:nvGrpSpPr>
          <p:cNvPr id="3" name="Gruppo 2"/>
          <p:cNvGrpSpPr/>
          <p:nvPr/>
        </p:nvGrpSpPr>
        <p:grpSpPr>
          <a:xfrm>
            <a:off x="1547664" y="3212976"/>
            <a:ext cx="7344816" cy="2981945"/>
            <a:chOff x="107504" y="3212976"/>
            <a:chExt cx="8694712" cy="2981945"/>
          </a:xfrm>
        </p:grpSpPr>
        <p:sp>
          <p:nvSpPr>
            <p:cNvPr id="2" name="Rettangolo 1"/>
            <p:cNvSpPr/>
            <p:nvPr/>
          </p:nvSpPr>
          <p:spPr>
            <a:xfrm>
              <a:off x="107504" y="3640376"/>
              <a:ext cx="8694712" cy="25545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sz="2000" dirty="0" smtClean="0">
                  <a:solidFill>
                    <a:srgbClr val="404040"/>
                  </a:solidFill>
                  <a:latin typeface="Menlo"/>
                </a:rPr>
                <a:t>-</a:t>
              </a:r>
              <a:r>
                <a:rPr lang="it-IT" sz="2000" dirty="0">
                  <a:solidFill>
                    <a:srgbClr val="404040"/>
                  </a:solidFill>
                  <a:latin typeface="Menlo"/>
                </a:rPr>
                <a:t>0.9088 </a:t>
              </a:r>
              <a:r>
                <a:rPr lang="it-IT" sz="2000" dirty="0" smtClean="0">
                  <a:solidFill>
                    <a:srgbClr val="404040"/>
                  </a:solidFill>
                  <a:latin typeface="Menlo"/>
                </a:rPr>
                <a:t>  0.0077   -0.1617   </a:t>
              </a:r>
              <a:r>
                <a:rPr lang="it-IT" sz="2000" dirty="0">
                  <a:solidFill>
                    <a:srgbClr val="404040"/>
                  </a:solidFill>
                  <a:latin typeface="Menlo"/>
                </a:rPr>
                <a:t>0.2098 </a:t>
              </a:r>
              <a:r>
                <a:rPr lang="it-IT" sz="2000" dirty="0" smtClean="0">
                  <a:solidFill>
                    <a:srgbClr val="404040"/>
                  </a:solidFill>
                  <a:latin typeface="Menlo"/>
                </a:rPr>
                <a:t>  0.3095</a:t>
              </a:r>
              <a:r>
                <a:rPr lang="it-IT" sz="2000" dirty="0">
                  <a:solidFill>
                    <a:srgbClr val="404040"/>
                  </a:solidFill>
                  <a:latin typeface="Menlo"/>
                </a:rPr>
                <a:t/>
              </a:r>
              <a:br>
                <a:rPr lang="it-IT" sz="2000" dirty="0">
                  <a:solidFill>
                    <a:srgbClr val="404040"/>
                  </a:solidFill>
                  <a:latin typeface="Menlo"/>
                </a:rPr>
              </a:br>
              <a:r>
                <a:rPr lang="it-IT" sz="2000" dirty="0">
                  <a:solidFill>
                    <a:srgbClr val="404040"/>
                  </a:solidFill>
                  <a:latin typeface="Menlo"/>
                </a:rPr>
                <a:t>-0.0246 </a:t>
              </a:r>
              <a:r>
                <a:rPr lang="it-IT" sz="2000" dirty="0" smtClean="0">
                  <a:solidFill>
                    <a:srgbClr val="404040"/>
                  </a:solidFill>
                  <a:latin typeface="Menlo"/>
                </a:rPr>
                <a:t>  -0.0375  </a:t>
              </a:r>
              <a:r>
                <a:rPr lang="it-IT" sz="2000" dirty="0">
                  <a:solidFill>
                    <a:srgbClr val="404040"/>
                  </a:solidFill>
                  <a:latin typeface="Menlo"/>
                </a:rPr>
                <a:t>-0.1263 </a:t>
              </a:r>
              <a:r>
                <a:rPr lang="it-IT" sz="2000" dirty="0" smtClean="0">
                  <a:solidFill>
                    <a:srgbClr val="404040"/>
                  </a:solidFill>
                  <a:latin typeface="Menlo"/>
                </a:rPr>
                <a:t>  0.1514   </a:t>
              </a:r>
              <a:r>
                <a:rPr lang="it-IT" sz="2000" dirty="0">
                  <a:solidFill>
                    <a:srgbClr val="404040"/>
                  </a:solidFill>
                  <a:latin typeface="Menlo"/>
                </a:rPr>
                <a:t>-0.1005</a:t>
              </a:r>
              <a:br>
                <a:rPr lang="it-IT" sz="2000" dirty="0">
                  <a:solidFill>
                    <a:srgbClr val="404040"/>
                  </a:solidFill>
                  <a:latin typeface="Menlo"/>
                </a:rPr>
              </a:br>
              <a:r>
                <a:rPr lang="it-IT" sz="2000" dirty="0">
                  <a:solidFill>
                    <a:srgbClr val="404040"/>
                  </a:solidFill>
                  <a:latin typeface="Menlo"/>
                </a:rPr>
                <a:t>-0.2752 </a:t>
              </a:r>
              <a:r>
                <a:rPr lang="it-IT" sz="2000" dirty="0" smtClean="0">
                  <a:solidFill>
                    <a:srgbClr val="404040"/>
                  </a:solidFill>
                  <a:latin typeface="Menlo"/>
                </a:rPr>
                <a:t>  -</a:t>
              </a:r>
              <a:r>
                <a:rPr lang="it-IT" sz="2000" dirty="0">
                  <a:solidFill>
                    <a:srgbClr val="404040"/>
                  </a:solidFill>
                  <a:latin typeface="Menlo"/>
                </a:rPr>
                <a:t>0.3016 </a:t>
              </a:r>
              <a:r>
                <a:rPr lang="it-IT" sz="2000" dirty="0" smtClean="0">
                  <a:solidFill>
                    <a:srgbClr val="404040"/>
                  </a:solidFill>
                  <a:latin typeface="Menlo"/>
                </a:rPr>
                <a:t>  0.5678    0.1760   -0.6701</a:t>
              </a:r>
              <a:r>
                <a:rPr lang="it-IT" sz="2000" dirty="0">
                  <a:solidFill>
                    <a:srgbClr val="404040"/>
                  </a:solidFill>
                  <a:latin typeface="Menlo"/>
                </a:rPr>
                <a:t/>
              </a:r>
              <a:br>
                <a:rPr lang="it-IT" sz="2000" dirty="0">
                  <a:solidFill>
                    <a:srgbClr val="404040"/>
                  </a:solidFill>
                  <a:latin typeface="Menlo"/>
                </a:rPr>
              </a:br>
              <a:r>
                <a:rPr lang="it-IT" sz="2000" dirty="0">
                  <a:solidFill>
                    <a:srgbClr val="404040"/>
                  </a:solidFill>
                  <a:latin typeface="Menlo"/>
                </a:rPr>
                <a:t>-0.1779 </a:t>
              </a:r>
              <a:r>
                <a:rPr lang="it-IT" sz="2000" dirty="0" smtClean="0">
                  <a:solidFill>
                    <a:srgbClr val="404040"/>
                  </a:solidFill>
                  <a:latin typeface="Menlo"/>
                </a:rPr>
                <a:t>  -</a:t>
              </a:r>
              <a:r>
                <a:rPr lang="it-IT" sz="2000" dirty="0">
                  <a:solidFill>
                    <a:srgbClr val="404040"/>
                  </a:solidFill>
                  <a:latin typeface="Menlo"/>
                </a:rPr>
                <a:t>0.0184 </a:t>
              </a:r>
              <a:r>
                <a:rPr lang="it-IT" sz="2000" dirty="0" smtClean="0">
                  <a:solidFill>
                    <a:srgbClr val="404040"/>
                  </a:solidFill>
                  <a:latin typeface="Menlo"/>
                </a:rPr>
                <a:t>  -</a:t>
              </a:r>
              <a:r>
                <a:rPr lang="it-IT" sz="2000" dirty="0">
                  <a:solidFill>
                    <a:srgbClr val="404040"/>
                  </a:solidFill>
                  <a:latin typeface="Menlo"/>
                </a:rPr>
                <a:t>0.6592 </a:t>
              </a:r>
              <a:r>
                <a:rPr lang="it-IT" sz="2000" dirty="0" smtClean="0">
                  <a:solidFill>
                    <a:srgbClr val="404040"/>
                  </a:solidFill>
                  <a:latin typeface="Menlo"/>
                </a:rPr>
                <a:t> -</a:t>
              </a:r>
              <a:r>
                <a:rPr lang="it-IT" sz="2000" dirty="0">
                  <a:solidFill>
                    <a:srgbClr val="404040"/>
                  </a:solidFill>
                  <a:latin typeface="Menlo"/>
                </a:rPr>
                <a:t>0.4275 </a:t>
              </a:r>
              <a:r>
                <a:rPr lang="it-IT" sz="2000" dirty="0" smtClean="0">
                  <a:solidFill>
                    <a:srgbClr val="404040"/>
                  </a:solidFill>
                  <a:latin typeface="Menlo"/>
                </a:rPr>
                <a:t>  -</a:t>
              </a:r>
              <a:r>
                <a:rPr lang="it-IT" sz="2000" dirty="0">
                  <a:solidFill>
                    <a:srgbClr val="404040"/>
                  </a:solidFill>
                  <a:latin typeface="Menlo"/>
                </a:rPr>
                <a:t>0.5852</a:t>
              </a:r>
              <a:br>
                <a:rPr lang="it-IT" sz="2000" dirty="0">
                  <a:solidFill>
                    <a:srgbClr val="404040"/>
                  </a:solidFill>
                  <a:latin typeface="Menlo"/>
                </a:rPr>
              </a:br>
              <a:r>
                <a:rPr lang="it-IT" sz="2000" dirty="0">
                  <a:solidFill>
                    <a:srgbClr val="404040"/>
                  </a:solidFill>
                  <a:latin typeface="Menlo"/>
                </a:rPr>
                <a:t>-0.1413 </a:t>
              </a:r>
              <a:r>
                <a:rPr lang="it-IT" sz="2000" dirty="0" smtClean="0">
                  <a:solidFill>
                    <a:srgbClr val="404040"/>
                  </a:solidFill>
                  <a:latin typeface="Menlo"/>
                </a:rPr>
                <a:t>   0.9232    0.2557   -</a:t>
              </a:r>
              <a:r>
                <a:rPr lang="it-IT" sz="2000" dirty="0">
                  <a:solidFill>
                    <a:srgbClr val="404040"/>
                  </a:solidFill>
                  <a:latin typeface="Menlo"/>
                </a:rPr>
                <a:t>0.1186 </a:t>
              </a:r>
              <a:r>
                <a:rPr lang="it-IT" sz="2000" dirty="0" smtClean="0">
                  <a:solidFill>
                    <a:srgbClr val="404040"/>
                  </a:solidFill>
                  <a:latin typeface="Menlo"/>
                </a:rPr>
                <a:t>  -</a:t>
              </a:r>
              <a:r>
                <a:rPr lang="it-IT" sz="2000" dirty="0">
                  <a:solidFill>
                    <a:srgbClr val="404040"/>
                  </a:solidFill>
                  <a:latin typeface="Menlo"/>
                </a:rPr>
                <a:t>0.1952</a:t>
              </a:r>
              <a:br>
                <a:rPr lang="it-IT" sz="2000" dirty="0">
                  <a:solidFill>
                    <a:srgbClr val="404040"/>
                  </a:solidFill>
                  <a:latin typeface="Menlo"/>
                </a:rPr>
              </a:br>
              <a:r>
                <a:rPr lang="it-IT" sz="2000" dirty="0">
                  <a:solidFill>
                    <a:srgbClr val="404040"/>
                  </a:solidFill>
                  <a:latin typeface="Menlo"/>
                </a:rPr>
                <a:t>-0.2100 </a:t>
              </a:r>
              <a:r>
                <a:rPr lang="it-IT" sz="2000" dirty="0" smtClean="0">
                  <a:solidFill>
                    <a:srgbClr val="404040"/>
                  </a:solidFill>
                  <a:latin typeface="Menlo"/>
                </a:rPr>
                <a:t>  -</a:t>
              </a:r>
              <a:r>
                <a:rPr lang="it-IT" sz="2000" dirty="0">
                  <a:solidFill>
                    <a:srgbClr val="404040"/>
                  </a:solidFill>
                  <a:latin typeface="Menlo"/>
                </a:rPr>
                <a:t>0.2269 </a:t>
              </a:r>
              <a:r>
                <a:rPr lang="it-IT" sz="2000" dirty="0" smtClean="0">
                  <a:solidFill>
                    <a:srgbClr val="404040"/>
                  </a:solidFill>
                  <a:latin typeface="Menlo"/>
                </a:rPr>
                <a:t>   0.3657   -</a:t>
              </a:r>
              <a:r>
                <a:rPr lang="it-IT" sz="2000" dirty="0">
                  <a:solidFill>
                    <a:srgbClr val="404040"/>
                  </a:solidFill>
                  <a:latin typeface="Menlo"/>
                </a:rPr>
                <a:t>0.7800 </a:t>
              </a:r>
              <a:r>
                <a:rPr lang="it-IT" sz="2000" dirty="0" smtClean="0">
                  <a:solidFill>
                    <a:srgbClr val="404040"/>
                  </a:solidFill>
                  <a:latin typeface="Menlo"/>
                </a:rPr>
                <a:t>  0.2080</a:t>
              </a:r>
              <a:r>
                <a:rPr lang="it-IT" sz="2000" dirty="0">
                  <a:solidFill>
                    <a:srgbClr val="404040"/>
                  </a:solidFill>
                  <a:latin typeface="Menlo"/>
                </a:rPr>
                <a:t/>
              </a:r>
              <a:br>
                <a:rPr lang="it-IT" sz="2000" dirty="0">
                  <a:solidFill>
                    <a:srgbClr val="404040"/>
                  </a:solidFill>
                  <a:latin typeface="Menlo"/>
                </a:rPr>
              </a:br>
              <a:r>
                <a:rPr lang="it-IT" sz="2000" dirty="0">
                  <a:solidFill>
                    <a:srgbClr val="404040"/>
                  </a:solidFill>
                  <a:latin typeface="Menlo"/>
                </a:rPr>
                <a:t>-0.0446 </a:t>
              </a:r>
              <a:r>
                <a:rPr lang="it-IT" sz="2000" dirty="0" smtClean="0">
                  <a:solidFill>
                    <a:srgbClr val="404040"/>
                  </a:solidFill>
                  <a:latin typeface="Menlo"/>
                </a:rPr>
                <a:t>  -</a:t>
              </a:r>
              <a:r>
                <a:rPr lang="it-IT" sz="2000" dirty="0">
                  <a:solidFill>
                    <a:srgbClr val="404040"/>
                  </a:solidFill>
                  <a:latin typeface="Menlo"/>
                </a:rPr>
                <a:t>0.0585 </a:t>
              </a:r>
              <a:r>
                <a:rPr lang="it-IT" sz="2000" dirty="0" smtClean="0">
                  <a:solidFill>
                    <a:srgbClr val="404040"/>
                  </a:solidFill>
                  <a:latin typeface="Menlo"/>
                </a:rPr>
                <a:t>  -0.0417   </a:t>
              </a:r>
              <a:r>
                <a:rPr lang="it-IT" sz="2000" dirty="0">
                  <a:solidFill>
                    <a:srgbClr val="404040"/>
                  </a:solidFill>
                  <a:latin typeface="Menlo"/>
                </a:rPr>
                <a:t>0.3024 </a:t>
              </a:r>
              <a:r>
                <a:rPr lang="it-IT" sz="2000" dirty="0" smtClean="0">
                  <a:solidFill>
                    <a:srgbClr val="404040"/>
                  </a:solidFill>
                  <a:latin typeface="Menlo"/>
                </a:rPr>
                <a:t>   -</a:t>
              </a:r>
              <a:r>
                <a:rPr lang="it-IT" sz="2000" dirty="0">
                  <a:solidFill>
                    <a:srgbClr val="404040"/>
                  </a:solidFill>
                  <a:latin typeface="Menlo"/>
                </a:rPr>
                <a:t>0.1453</a:t>
              </a:r>
              <a:br>
                <a:rPr lang="it-IT" sz="2000" dirty="0">
                  <a:solidFill>
                    <a:srgbClr val="404040"/>
                  </a:solidFill>
                  <a:latin typeface="Menlo"/>
                </a:rPr>
              </a:br>
              <a:r>
                <a:rPr lang="it-IT" sz="2000" dirty="0">
                  <a:solidFill>
                    <a:srgbClr val="404040"/>
                  </a:solidFill>
                  <a:latin typeface="Menlo"/>
                </a:rPr>
                <a:t>-0.0034 </a:t>
              </a:r>
              <a:r>
                <a:rPr lang="it-IT" sz="2000" dirty="0" smtClean="0">
                  <a:solidFill>
                    <a:srgbClr val="404040"/>
                  </a:solidFill>
                  <a:latin typeface="Menlo"/>
                </a:rPr>
                <a:t>  -</a:t>
              </a:r>
              <a:r>
                <a:rPr lang="it-IT" sz="2000" dirty="0">
                  <a:solidFill>
                    <a:srgbClr val="404040"/>
                  </a:solidFill>
                  <a:latin typeface="Menlo"/>
                </a:rPr>
                <a:t>0.0072 </a:t>
              </a:r>
              <a:r>
                <a:rPr lang="it-IT" sz="2000" dirty="0" smtClean="0">
                  <a:solidFill>
                    <a:srgbClr val="404040"/>
                  </a:solidFill>
                  <a:latin typeface="Menlo"/>
                </a:rPr>
                <a:t>  -0.0065   0.0734    0.0150</a:t>
              </a:r>
              <a:endParaRPr lang="it-IT" sz="2000" dirty="0">
                <a:solidFill>
                  <a:srgbClr val="404040"/>
                </a:solidFill>
                <a:latin typeface="Menlo"/>
              </a:endParaRPr>
            </a:p>
          </p:txBody>
        </p:sp>
        <p:sp>
          <p:nvSpPr>
            <p:cNvPr id="8" name="Rettangolo 7"/>
            <p:cNvSpPr/>
            <p:nvPr/>
          </p:nvSpPr>
          <p:spPr>
            <a:xfrm>
              <a:off x="179512" y="3212976"/>
              <a:ext cx="288572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Arial" panose="020B0604020202020204" pitchFamily="34" charset="0"/>
                </a:rPr>
                <a:t>First 5 columns of </a:t>
              </a:r>
              <a:r>
                <a:rPr lang="en-US" i="1" dirty="0" smtClean="0">
                  <a:latin typeface="+mn-lt"/>
                </a:rPr>
                <a:t>V</a:t>
              </a:r>
              <a:endParaRPr lang="it-IT" i="1" dirty="0">
                <a:latin typeface="+mn-lt"/>
              </a:endParaRPr>
            </a:p>
          </p:txBody>
        </p:sp>
      </p:grpSp>
      <p:sp>
        <p:nvSpPr>
          <p:cNvPr id="9" name="Rettangolo 8"/>
          <p:cNvSpPr/>
          <p:nvPr/>
        </p:nvSpPr>
        <p:spPr>
          <a:xfrm>
            <a:off x="323528" y="3622372"/>
            <a:ext cx="136815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/>
              <a:t>SiO</a:t>
            </a:r>
            <a:r>
              <a:rPr lang="it-IT" sz="2000" baseline="-25000" dirty="0"/>
              <a:t>2</a:t>
            </a:r>
            <a:r>
              <a:rPr lang="it-IT" sz="2000" dirty="0"/>
              <a:t>  </a:t>
            </a:r>
            <a:r>
              <a:rPr lang="it-IT" sz="2000" dirty="0" smtClean="0"/>
              <a:t>   TiO</a:t>
            </a:r>
            <a:r>
              <a:rPr lang="it-IT" sz="2000" baseline="-25000" dirty="0" smtClean="0"/>
              <a:t>2</a:t>
            </a:r>
            <a:r>
              <a:rPr lang="it-IT" sz="2000" dirty="0" smtClean="0"/>
              <a:t>    </a:t>
            </a:r>
            <a:r>
              <a:rPr lang="it-IT" sz="2000" dirty="0"/>
              <a:t>Al</a:t>
            </a:r>
            <a:r>
              <a:rPr lang="it-IT" sz="2000" baseline="-25000" dirty="0"/>
              <a:t>2</a:t>
            </a:r>
            <a:r>
              <a:rPr lang="it-IT" sz="2000" dirty="0"/>
              <a:t>O3 </a:t>
            </a:r>
            <a:r>
              <a:rPr lang="it-IT" sz="2000" dirty="0" err="1" smtClean="0"/>
              <a:t>FeO-total</a:t>
            </a:r>
            <a:r>
              <a:rPr lang="it-IT" sz="2000" dirty="0" smtClean="0"/>
              <a:t> </a:t>
            </a:r>
            <a:r>
              <a:rPr lang="it-IT" sz="2000" dirty="0" err="1" smtClean="0"/>
              <a:t>MgO</a:t>
            </a:r>
            <a:r>
              <a:rPr lang="it-IT" sz="2000" dirty="0" smtClean="0"/>
              <a:t>       </a:t>
            </a:r>
            <a:r>
              <a:rPr lang="it-IT" sz="2000" dirty="0" err="1" smtClean="0"/>
              <a:t>CaO</a:t>
            </a:r>
            <a:r>
              <a:rPr lang="it-IT" sz="2000" dirty="0" smtClean="0"/>
              <a:t>       Na</a:t>
            </a:r>
            <a:r>
              <a:rPr lang="it-IT" sz="2000" baseline="-25000" dirty="0" smtClean="0"/>
              <a:t>2</a:t>
            </a:r>
            <a:r>
              <a:rPr lang="it-IT" sz="2000" dirty="0" smtClean="0"/>
              <a:t>O      K</a:t>
            </a:r>
            <a:r>
              <a:rPr lang="it-IT" sz="2000" baseline="-25000" dirty="0" smtClean="0"/>
              <a:t>2</a:t>
            </a:r>
            <a:r>
              <a:rPr lang="it-IT" sz="2000" dirty="0" smtClean="0"/>
              <a:t>O</a:t>
            </a:r>
            <a:endParaRPr lang="it-IT" sz="2000" dirty="0"/>
          </a:p>
        </p:txBody>
      </p:sp>
      <p:sp>
        <p:nvSpPr>
          <p:cNvPr id="4" name="Rettangolo 3"/>
          <p:cNvSpPr/>
          <p:nvPr/>
        </p:nvSpPr>
        <p:spPr bwMode="auto">
          <a:xfrm>
            <a:off x="4427984" y="1985938"/>
            <a:ext cx="792088" cy="866998"/>
          </a:xfrm>
          <a:prstGeom prst="rect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186366545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933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1975091"/>
              </p:ext>
            </p:extLst>
          </p:nvPr>
        </p:nvGraphicFramePr>
        <p:xfrm>
          <a:off x="5730304" y="-27384"/>
          <a:ext cx="3378200" cy="1071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57" name="Equazione" r:id="rId5" imgW="799920" imgH="253800" progId="Equation.3">
                  <p:embed/>
                </p:oleObj>
              </mc:Choice>
              <mc:Fallback>
                <p:oleObj name="Equazione" r:id="rId5" imgW="799920" imgH="253800" progId="Equation.3">
                  <p:embed/>
                  <p:pic>
                    <p:nvPicPr>
                      <p:cNvPr id="99336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0304" y="-27384"/>
                        <a:ext cx="3378200" cy="1071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142875" y="142875"/>
            <a:ext cx="4860925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it-IT" altLang="it-IT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SVD and data </a:t>
            </a:r>
            <a:r>
              <a:rPr lang="it-IT" altLang="it-IT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endParaRPr lang="it-IT" altLang="it-IT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5496" y="908720"/>
            <a:ext cx="9106749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en-US" altLang="it-IT" sz="2800" dirty="0" smtClean="0">
                <a:latin typeface="Arial" panose="020B0604020202020204" pitchFamily="34" charset="0"/>
              </a:rPr>
              <a:t>We have a dataset (matrix </a:t>
            </a:r>
            <a:r>
              <a:rPr lang="en-US" altLang="it-IT" i="1" dirty="0" smtClean="0">
                <a:latin typeface="+mn-lt"/>
              </a:rPr>
              <a:t>D</a:t>
            </a:r>
            <a:r>
              <a:rPr lang="en-US" altLang="it-IT" sz="2800" dirty="0" smtClean="0">
                <a:latin typeface="Arial" panose="020B0604020202020204" pitchFamily="34" charset="0"/>
              </a:rPr>
              <a:t>) with </a:t>
            </a:r>
            <a:r>
              <a:rPr lang="en-US" altLang="it-IT" i="1" dirty="0" smtClean="0">
                <a:latin typeface="+mn-lt"/>
              </a:rPr>
              <a:t>m</a:t>
            </a:r>
            <a:r>
              <a:rPr lang="en-US" altLang="it-IT" sz="2800" dirty="0" smtClean="0">
                <a:latin typeface="Arial" panose="020B0604020202020204" pitchFamily="34" charset="0"/>
              </a:rPr>
              <a:t>=6356 rock samples and </a:t>
            </a:r>
            <a:r>
              <a:rPr lang="en-US" altLang="it-IT" i="1" dirty="0" smtClean="0">
                <a:latin typeface="+mn-lt"/>
              </a:rPr>
              <a:t>n</a:t>
            </a:r>
            <a:r>
              <a:rPr lang="en-US" altLang="it-IT" sz="2800" dirty="0" smtClean="0">
                <a:latin typeface="Arial" panose="020B0604020202020204" pitchFamily="34" charset="0"/>
              </a:rPr>
              <a:t>=8 chemical elements</a:t>
            </a:r>
            <a:endParaRPr lang="it-IT" altLang="it-IT" sz="2800" dirty="0" smtClean="0">
              <a:latin typeface="Arial" panose="020B0604020202020204" pitchFamily="3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6922" y="2073335"/>
            <a:ext cx="5491302" cy="4625166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 bwMode="auto">
          <a:xfrm>
            <a:off x="8244408" y="44624"/>
            <a:ext cx="792088" cy="866998"/>
          </a:xfrm>
          <a:prstGeom prst="rect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672099186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933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9893955"/>
              </p:ext>
            </p:extLst>
          </p:nvPr>
        </p:nvGraphicFramePr>
        <p:xfrm>
          <a:off x="5730304" y="-99392"/>
          <a:ext cx="3378200" cy="1071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987" name="Equazione" r:id="rId5" imgW="799920" imgH="253800" progId="Equation.3">
                  <p:embed/>
                </p:oleObj>
              </mc:Choice>
              <mc:Fallback>
                <p:oleObj name="Equazione" r:id="rId5" imgW="799920" imgH="253800" progId="Equation.3">
                  <p:embed/>
                  <p:pic>
                    <p:nvPicPr>
                      <p:cNvPr id="99336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0304" y="-99392"/>
                        <a:ext cx="3378200" cy="1071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142875" y="142875"/>
            <a:ext cx="4860925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it-IT" altLang="it-IT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SVD and data </a:t>
            </a:r>
            <a:r>
              <a:rPr lang="it-IT" altLang="it-IT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endParaRPr lang="it-IT" altLang="it-IT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107504" y="908720"/>
            <a:ext cx="2244501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 smtClean="0">
                <a:solidFill>
                  <a:srgbClr val="404040"/>
                </a:solidFill>
                <a:latin typeface="Menlo"/>
              </a:rPr>
              <a:t>column 1 of </a:t>
            </a:r>
            <a:r>
              <a:rPr lang="pt-BR" i="1" dirty="0" smtClean="0">
                <a:solidFill>
                  <a:srgbClr val="404040"/>
                </a:solidFill>
                <a:latin typeface="+mn-lt"/>
              </a:rPr>
              <a:t>V</a:t>
            </a:r>
            <a:endParaRPr lang="pt-BR" i="1" dirty="0">
              <a:solidFill>
                <a:srgbClr val="404040"/>
              </a:solidFill>
              <a:latin typeface="+mn-lt"/>
            </a:endParaRPr>
          </a:p>
          <a:p>
            <a:r>
              <a:rPr lang="pt-BR" sz="2000" dirty="0">
                <a:solidFill>
                  <a:srgbClr val="404040"/>
                </a:solidFill>
                <a:latin typeface="Menlo"/>
              </a:rPr>
              <a:t>SiO2 -0.9088</a:t>
            </a:r>
          </a:p>
          <a:p>
            <a:r>
              <a:rPr lang="pt-BR" sz="2000" dirty="0">
                <a:solidFill>
                  <a:srgbClr val="404040"/>
                </a:solidFill>
                <a:latin typeface="Menlo"/>
              </a:rPr>
              <a:t>TiO2 -0.0246</a:t>
            </a:r>
          </a:p>
          <a:p>
            <a:r>
              <a:rPr lang="pt-BR" sz="2000" dirty="0">
                <a:solidFill>
                  <a:srgbClr val="404040"/>
                </a:solidFill>
                <a:latin typeface="Menlo"/>
              </a:rPr>
              <a:t>Al2O3 -0.2752</a:t>
            </a:r>
          </a:p>
          <a:p>
            <a:r>
              <a:rPr lang="pt-BR" sz="2000" dirty="0" smtClean="0">
                <a:solidFill>
                  <a:srgbClr val="404040"/>
                </a:solidFill>
                <a:latin typeface="Menlo"/>
              </a:rPr>
              <a:t>FeO_tot </a:t>
            </a:r>
            <a:r>
              <a:rPr lang="pt-BR" sz="2000" dirty="0">
                <a:solidFill>
                  <a:srgbClr val="404040"/>
                </a:solidFill>
                <a:latin typeface="Menlo"/>
              </a:rPr>
              <a:t>-0.1779</a:t>
            </a:r>
          </a:p>
          <a:p>
            <a:r>
              <a:rPr lang="pt-BR" sz="2000" dirty="0">
                <a:solidFill>
                  <a:srgbClr val="404040"/>
                </a:solidFill>
                <a:latin typeface="Menlo"/>
              </a:rPr>
              <a:t>MgO -0.1413</a:t>
            </a:r>
          </a:p>
          <a:p>
            <a:r>
              <a:rPr lang="pt-BR" sz="2000" dirty="0">
                <a:solidFill>
                  <a:srgbClr val="404040"/>
                </a:solidFill>
                <a:latin typeface="Menlo"/>
              </a:rPr>
              <a:t>CaO -0.2100</a:t>
            </a:r>
          </a:p>
          <a:p>
            <a:r>
              <a:rPr lang="pt-BR" sz="2000" dirty="0">
                <a:solidFill>
                  <a:srgbClr val="404040"/>
                </a:solidFill>
                <a:latin typeface="Menlo"/>
              </a:rPr>
              <a:t>Na2O -0.0446</a:t>
            </a:r>
          </a:p>
          <a:p>
            <a:r>
              <a:rPr lang="pt-BR" sz="2000" dirty="0">
                <a:solidFill>
                  <a:srgbClr val="404040"/>
                </a:solidFill>
                <a:latin typeface="Menlo"/>
              </a:rPr>
              <a:t>K2O -</a:t>
            </a:r>
            <a:r>
              <a:rPr lang="pt-BR" sz="2000" dirty="0" smtClean="0">
                <a:solidFill>
                  <a:srgbClr val="404040"/>
                </a:solidFill>
                <a:latin typeface="Menlo"/>
              </a:rPr>
              <a:t>0.0034</a:t>
            </a:r>
            <a:endParaRPr lang="pt-BR" sz="2000" dirty="0">
              <a:solidFill>
                <a:srgbClr val="404040"/>
              </a:solidFill>
              <a:latin typeface="Menlo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2195736" y="1268760"/>
            <a:ext cx="206970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 smtClean="0">
                <a:solidFill>
                  <a:srgbClr val="404040"/>
                </a:solidFill>
                <a:latin typeface="Menlo"/>
              </a:rPr>
              <a:t>column </a:t>
            </a:r>
            <a:r>
              <a:rPr lang="pt-BR" sz="2000" dirty="0">
                <a:solidFill>
                  <a:srgbClr val="404040"/>
                </a:solidFill>
                <a:latin typeface="Menlo"/>
              </a:rPr>
              <a:t>2</a:t>
            </a:r>
          </a:p>
          <a:p>
            <a:r>
              <a:rPr lang="pt-BR" sz="2000" dirty="0">
                <a:solidFill>
                  <a:srgbClr val="404040"/>
                </a:solidFill>
                <a:latin typeface="Menlo"/>
              </a:rPr>
              <a:t>SiO2 0.0077</a:t>
            </a:r>
          </a:p>
          <a:p>
            <a:r>
              <a:rPr lang="pt-BR" sz="2000" dirty="0">
                <a:solidFill>
                  <a:srgbClr val="404040"/>
                </a:solidFill>
                <a:latin typeface="Menlo"/>
              </a:rPr>
              <a:t>TiO2 -0.0375</a:t>
            </a:r>
          </a:p>
          <a:p>
            <a:r>
              <a:rPr lang="pt-BR" sz="2000" dirty="0">
                <a:solidFill>
                  <a:srgbClr val="404040"/>
                </a:solidFill>
                <a:latin typeface="Menlo"/>
              </a:rPr>
              <a:t>Al2O3 -0.3016</a:t>
            </a:r>
          </a:p>
          <a:p>
            <a:r>
              <a:rPr lang="pt-BR" sz="2000" dirty="0" smtClean="0">
                <a:solidFill>
                  <a:srgbClr val="404040"/>
                </a:solidFill>
                <a:latin typeface="Menlo"/>
              </a:rPr>
              <a:t>FeO_tot </a:t>
            </a:r>
            <a:r>
              <a:rPr lang="pt-BR" sz="2000" dirty="0">
                <a:solidFill>
                  <a:srgbClr val="404040"/>
                </a:solidFill>
                <a:latin typeface="Menlo"/>
              </a:rPr>
              <a:t>-0.0184</a:t>
            </a:r>
          </a:p>
          <a:p>
            <a:r>
              <a:rPr lang="pt-BR" sz="2000" dirty="0">
                <a:solidFill>
                  <a:srgbClr val="404040"/>
                </a:solidFill>
                <a:latin typeface="Menlo"/>
              </a:rPr>
              <a:t>MgO 0.9232</a:t>
            </a:r>
          </a:p>
          <a:p>
            <a:r>
              <a:rPr lang="pt-BR" sz="2000" dirty="0">
                <a:solidFill>
                  <a:srgbClr val="404040"/>
                </a:solidFill>
                <a:latin typeface="Menlo"/>
              </a:rPr>
              <a:t>CaO -0.2269</a:t>
            </a:r>
          </a:p>
          <a:p>
            <a:r>
              <a:rPr lang="pt-BR" sz="2000" dirty="0">
                <a:solidFill>
                  <a:srgbClr val="404040"/>
                </a:solidFill>
                <a:latin typeface="Menlo"/>
              </a:rPr>
              <a:t>Na2O -0.0585</a:t>
            </a:r>
          </a:p>
          <a:p>
            <a:r>
              <a:rPr lang="pt-BR" sz="2000" dirty="0">
                <a:solidFill>
                  <a:srgbClr val="404040"/>
                </a:solidFill>
                <a:latin typeface="Menlo"/>
              </a:rPr>
              <a:t>K2O -0.0072</a:t>
            </a:r>
            <a:endParaRPr lang="it-IT" sz="2000" dirty="0"/>
          </a:p>
        </p:txBody>
      </p:sp>
      <p:sp>
        <p:nvSpPr>
          <p:cNvPr id="5" name="Rettangolo 4"/>
          <p:cNvSpPr/>
          <p:nvPr/>
        </p:nvSpPr>
        <p:spPr>
          <a:xfrm>
            <a:off x="4265443" y="1772816"/>
            <a:ext cx="23762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 smtClean="0">
                <a:solidFill>
                  <a:srgbClr val="404040"/>
                </a:solidFill>
                <a:latin typeface="Menlo"/>
              </a:rPr>
              <a:t>column </a:t>
            </a:r>
            <a:r>
              <a:rPr lang="pt-BR" sz="2000" dirty="0">
                <a:solidFill>
                  <a:srgbClr val="404040"/>
                </a:solidFill>
                <a:latin typeface="Menlo"/>
              </a:rPr>
              <a:t>3</a:t>
            </a:r>
          </a:p>
          <a:p>
            <a:r>
              <a:rPr lang="pt-BR" sz="2000" dirty="0">
                <a:solidFill>
                  <a:srgbClr val="404040"/>
                </a:solidFill>
                <a:latin typeface="Menlo"/>
              </a:rPr>
              <a:t>SiO2 -0.1617</a:t>
            </a:r>
          </a:p>
          <a:p>
            <a:r>
              <a:rPr lang="pt-BR" sz="2000" dirty="0">
                <a:solidFill>
                  <a:srgbClr val="404040"/>
                </a:solidFill>
                <a:latin typeface="Menlo"/>
              </a:rPr>
              <a:t>TiO2 -0.1263</a:t>
            </a:r>
          </a:p>
          <a:p>
            <a:r>
              <a:rPr lang="pt-BR" sz="2000" dirty="0">
                <a:solidFill>
                  <a:srgbClr val="404040"/>
                </a:solidFill>
                <a:latin typeface="Menlo"/>
              </a:rPr>
              <a:t>Al2O3 0.5678</a:t>
            </a:r>
          </a:p>
          <a:p>
            <a:r>
              <a:rPr lang="pt-BR" sz="2000" dirty="0" smtClean="0">
                <a:solidFill>
                  <a:srgbClr val="404040"/>
                </a:solidFill>
                <a:latin typeface="Menlo"/>
              </a:rPr>
              <a:t>FeO_tot </a:t>
            </a:r>
            <a:r>
              <a:rPr lang="pt-BR" sz="2000" dirty="0">
                <a:solidFill>
                  <a:srgbClr val="404040"/>
                </a:solidFill>
                <a:latin typeface="Menlo"/>
              </a:rPr>
              <a:t>-0.6592</a:t>
            </a:r>
          </a:p>
          <a:p>
            <a:r>
              <a:rPr lang="pt-BR" sz="2000" dirty="0">
                <a:solidFill>
                  <a:srgbClr val="404040"/>
                </a:solidFill>
                <a:latin typeface="Menlo"/>
              </a:rPr>
              <a:t>MgO 0.2557</a:t>
            </a:r>
          </a:p>
          <a:p>
            <a:r>
              <a:rPr lang="pt-BR" sz="2000" dirty="0">
                <a:solidFill>
                  <a:srgbClr val="404040"/>
                </a:solidFill>
                <a:latin typeface="Menlo"/>
              </a:rPr>
              <a:t>CaO 0.3657</a:t>
            </a:r>
          </a:p>
          <a:p>
            <a:r>
              <a:rPr lang="pt-BR" sz="2000" dirty="0">
                <a:solidFill>
                  <a:srgbClr val="404040"/>
                </a:solidFill>
                <a:latin typeface="Menlo"/>
              </a:rPr>
              <a:t>Na2O -0.0417</a:t>
            </a:r>
          </a:p>
          <a:p>
            <a:r>
              <a:rPr lang="pt-BR" sz="2000" dirty="0">
                <a:solidFill>
                  <a:srgbClr val="404040"/>
                </a:solidFill>
                <a:latin typeface="Menlo"/>
              </a:rPr>
              <a:t>K2O -0.0065</a:t>
            </a:r>
            <a:endParaRPr lang="it-IT" sz="2000" dirty="0"/>
          </a:p>
        </p:txBody>
      </p:sp>
      <p:sp>
        <p:nvSpPr>
          <p:cNvPr id="7" name="Rettangolo 6"/>
          <p:cNvSpPr/>
          <p:nvPr/>
        </p:nvSpPr>
        <p:spPr>
          <a:xfrm>
            <a:off x="6372200" y="2204864"/>
            <a:ext cx="2448272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 smtClean="0">
                <a:solidFill>
                  <a:srgbClr val="404040"/>
                </a:solidFill>
                <a:latin typeface="Menlo"/>
              </a:rPr>
              <a:t>column </a:t>
            </a:r>
            <a:r>
              <a:rPr lang="pt-BR" sz="2000" dirty="0">
                <a:solidFill>
                  <a:srgbClr val="404040"/>
                </a:solidFill>
                <a:latin typeface="Menlo"/>
              </a:rPr>
              <a:t>4</a:t>
            </a:r>
          </a:p>
          <a:p>
            <a:r>
              <a:rPr lang="pt-BR" sz="2000" dirty="0">
                <a:solidFill>
                  <a:srgbClr val="404040"/>
                </a:solidFill>
                <a:latin typeface="Menlo"/>
              </a:rPr>
              <a:t>SiO2 0.2098</a:t>
            </a:r>
          </a:p>
          <a:p>
            <a:r>
              <a:rPr lang="pt-BR" sz="2000" dirty="0">
                <a:solidFill>
                  <a:srgbClr val="404040"/>
                </a:solidFill>
                <a:latin typeface="Menlo"/>
              </a:rPr>
              <a:t>TiO2 0.1514</a:t>
            </a:r>
          </a:p>
          <a:p>
            <a:r>
              <a:rPr lang="pt-BR" sz="2000" dirty="0">
                <a:solidFill>
                  <a:srgbClr val="404040"/>
                </a:solidFill>
                <a:latin typeface="Menlo"/>
              </a:rPr>
              <a:t>Al2O3 0.1760</a:t>
            </a:r>
          </a:p>
          <a:p>
            <a:r>
              <a:rPr lang="pt-BR" sz="2000" dirty="0" smtClean="0">
                <a:solidFill>
                  <a:srgbClr val="404040"/>
                </a:solidFill>
                <a:latin typeface="Menlo"/>
              </a:rPr>
              <a:t>FeO_tot </a:t>
            </a:r>
            <a:r>
              <a:rPr lang="pt-BR" sz="2000" dirty="0">
                <a:solidFill>
                  <a:srgbClr val="404040"/>
                </a:solidFill>
                <a:latin typeface="Menlo"/>
              </a:rPr>
              <a:t>-0.4275</a:t>
            </a:r>
          </a:p>
          <a:p>
            <a:r>
              <a:rPr lang="pt-BR" sz="2000" dirty="0">
                <a:solidFill>
                  <a:srgbClr val="404040"/>
                </a:solidFill>
                <a:latin typeface="Menlo"/>
              </a:rPr>
              <a:t>MgO -0.1186</a:t>
            </a:r>
          </a:p>
          <a:p>
            <a:r>
              <a:rPr lang="pt-BR" sz="2000" dirty="0">
                <a:solidFill>
                  <a:srgbClr val="404040"/>
                </a:solidFill>
                <a:latin typeface="Menlo"/>
              </a:rPr>
              <a:t>CaO -0.7800</a:t>
            </a:r>
          </a:p>
          <a:p>
            <a:r>
              <a:rPr lang="pt-BR" sz="2000" dirty="0">
                <a:solidFill>
                  <a:srgbClr val="404040"/>
                </a:solidFill>
                <a:latin typeface="Menlo"/>
              </a:rPr>
              <a:t>Na2O 0.3024</a:t>
            </a:r>
          </a:p>
          <a:p>
            <a:r>
              <a:rPr lang="pt-BR" sz="2000" dirty="0">
                <a:solidFill>
                  <a:srgbClr val="404040"/>
                </a:solidFill>
                <a:latin typeface="Menlo"/>
              </a:rPr>
              <a:t>K2O 0.0734</a:t>
            </a:r>
            <a:endParaRPr lang="it-IT" sz="2000" dirty="0"/>
          </a:p>
        </p:txBody>
      </p:sp>
      <p:sp>
        <p:nvSpPr>
          <p:cNvPr id="9" name="Rettangolo 8"/>
          <p:cNvSpPr/>
          <p:nvPr/>
        </p:nvSpPr>
        <p:spPr>
          <a:xfrm>
            <a:off x="107504" y="3951054"/>
            <a:ext cx="252065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 smtClean="0">
                <a:solidFill>
                  <a:srgbClr val="404040"/>
                </a:solidFill>
                <a:latin typeface="Menlo"/>
              </a:rPr>
              <a:t>column </a:t>
            </a:r>
            <a:r>
              <a:rPr lang="pt-BR" sz="2000" dirty="0">
                <a:solidFill>
                  <a:srgbClr val="404040"/>
                </a:solidFill>
                <a:latin typeface="Menlo"/>
              </a:rPr>
              <a:t>5</a:t>
            </a:r>
          </a:p>
          <a:p>
            <a:r>
              <a:rPr lang="pt-BR" sz="2000" dirty="0">
                <a:solidFill>
                  <a:srgbClr val="404040"/>
                </a:solidFill>
                <a:latin typeface="Menlo"/>
              </a:rPr>
              <a:t>SiO2 0.3095</a:t>
            </a:r>
          </a:p>
          <a:p>
            <a:r>
              <a:rPr lang="pt-BR" sz="2000" dirty="0">
                <a:solidFill>
                  <a:srgbClr val="404040"/>
                </a:solidFill>
                <a:latin typeface="Menlo"/>
              </a:rPr>
              <a:t>TiO2 -0.1005</a:t>
            </a:r>
          </a:p>
          <a:p>
            <a:r>
              <a:rPr lang="pt-BR" sz="2000" dirty="0">
                <a:solidFill>
                  <a:srgbClr val="404040"/>
                </a:solidFill>
                <a:latin typeface="Menlo"/>
              </a:rPr>
              <a:t>Al2O3 -0.6701</a:t>
            </a:r>
          </a:p>
          <a:p>
            <a:r>
              <a:rPr lang="pt-BR" sz="2000" dirty="0">
                <a:solidFill>
                  <a:srgbClr val="404040"/>
                </a:solidFill>
                <a:latin typeface="Menlo"/>
              </a:rPr>
              <a:t>FeO_total -0.5852</a:t>
            </a:r>
          </a:p>
          <a:p>
            <a:r>
              <a:rPr lang="pt-BR" sz="2000" dirty="0">
                <a:solidFill>
                  <a:srgbClr val="404040"/>
                </a:solidFill>
                <a:latin typeface="Menlo"/>
              </a:rPr>
              <a:t>MgO -0.1952</a:t>
            </a:r>
          </a:p>
          <a:p>
            <a:r>
              <a:rPr lang="pt-BR" sz="2000" dirty="0">
                <a:solidFill>
                  <a:srgbClr val="404040"/>
                </a:solidFill>
                <a:latin typeface="Menlo"/>
              </a:rPr>
              <a:t>CaO 0.2080</a:t>
            </a:r>
          </a:p>
          <a:p>
            <a:r>
              <a:rPr lang="pt-BR" sz="2000" dirty="0">
                <a:solidFill>
                  <a:srgbClr val="404040"/>
                </a:solidFill>
                <a:latin typeface="Menlo"/>
              </a:rPr>
              <a:t>Na2O -0.1453</a:t>
            </a:r>
          </a:p>
          <a:p>
            <a:r>
              <a:rPr lang="pt-BR" sz="2000" dirty="0">
                <a:solidFill>
                  <a:srgbClr val="404040"/>
                </a:solidFill>
                <a:latin typeface="Menlo"/>
              </a:rPr>
              <a:t>K2O 0.0150</a:t>
            </a:r>
            <a:endParaRPr lang="it-IT" sz="2000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3707904" y="5445224"/>
            <a:ext cx="3089307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First 5 </a:t>
            </a:r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columns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 of</a:t>
            </a:r>
            <a:r>
              <a:rPr lang="it-IT" dirty="0" smtClean="0"/>
              <a:t>  </a:t>
            </a:r>
            <a:r>
              <a:rPr lang="it-IT" sz="2800" i="1" dirty="0" smtClean="0"/>
              <a:t>V</a:t>
            </a:r>
            <a:endParaRPr lang="it-IT" sz="2800" i="1" dirty="0"/>
          </a:p>
        </p:txBody>
      </p:sp>
      <p:sp>
        <p:nvSpPr>
          <p:cNvPr id="11" name="Rettangolo 10"/>
          <p:cNvSpPr/>
          <p:nvPr/>
        </p:nvSpPr>
        <p:spPr bwMode="auto">
          <a:xfrm>
            <a:off x="8244408" y="-27384"/>
            <a:ext cx="792088" cy="866998"/>
          </a:xfrm>
          <a:prstGeom prst="rect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32333314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933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9893955"/>
              </p:ext>
            </p:extLst>
          </p:nvPr>
        </p:nvGraphicFramePr>
        <p:xfrm>
          <a:off x="5730304" y="-99392"/>
          <a:ext cx="3378200" cy="1071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13" name="Equazione" r:id="rId5" imgW="799920" imgH="253800" progId="Equation.3">
                  <p:embed/>
                </p:oleObj>
              </mc:Choice>
              <mc:Fallback>
                <p:oleObj name="Equazione" r:id="rId5" imgW="799920" imgH="253800" progId="Equation.3">
                  <p:embed/>
                  <p:pic>
                    <p:nvPicPr>
                      <p:cNvPr id="99336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0304" y="-99392"/>
                        <a:ext cx="3378200" cy="1071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142875" y="142875"/>
            <a:ext cx="4860925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it-IT" altLang="it-IT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SVD and data </a:t>
            </a:r>
            <a:r>
              <a:rPr lang="it-IT" altLang="it-IT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endParaRPr lang="it-IT" altLang="it-IT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323528" y="836712"/>
            <a:ext cx="864096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Remember that the columns of </a:t>
            </a:r>
            <a:r>
              <a:rPr lang="en-US" sz="2800" i="1" dirty="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V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basis for the samples and this means that we can express any sample as a combination (mixture) of the 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columns of </a:t>
            </a:r>
            <a:r>
              <a:rPr lang="en-US" sz="2800" i="1" dirty="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V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can interpret the first  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column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a kind of 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 representative of the set of samples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the second 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column as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main correction (to the 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estimate in the first column)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capturing the variability of the samples and so on</a:t>
            </a: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</a:rPr>
              <a:t>.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4149" y="3392743"/>
            <a:ext cx="2450509" cy="3465257"/>
          </a:xfrm>
          <a:prstGeom prst="rect">
            <a:avLst/>
          </a:prstGeom>
        </p:spPr>
      </p:pic>
      <p:sp>
        <p:nvSpPr>
          <p:cNvPr id="11" name="Rettangolo 10"/>
          <p:cNvSpPr/>
          <p:nvPr/>
        </p:nvSpPr>
        <p:spPr>
          <a:xfrm>
            <a:off x="0" y="3796585"/>
            <a:ext cx="5870621" cy="28315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200" dirty="0" smtClean="0">
                <a:solidFill>
                  <a:srgbClr val="000000"/>
                </a:solidFill>
                <a:latin typeface="Helvetica" panose="020B0604020202020204" pitchFamily="34" charset="0"/>
              </a:rPr>
              <a:t>all </a:t>
            </a:r>
            <a:r>
              <a:rPr lang="en-US" sz="2200" dirty="0">
                <a:solidFill>
                  <a:srgbClr val="000000"/>
                </a:solidFill>
                <a:latin typeface="Helvetica" panose="020B0604020202020204" pitchFamily="34" charset="0"/>
              </a:rPr>
              <a:t>rock samples contain a large amount of the first </a:t>
            </a:r>
            <a:r>
              <a:rPr lang="en-US" sz="2200" dirty="0" smtClean="0">
                <a:solidFill>
                  <a:srgbClr val="000000"/>
                </a:solidFill>
                <a:latin typeface="Helvetica" panose="020B0604020202020204" pitchFamily="34" charset="0"/>
              </a:rPr>
              <a:t>column—the </a:t>
            </a:r>
            <a:r>
              <a:rPr lang="en-US" sz="2200" dirty="0">
                <a:solidFill>
                  <a:srgbClr val="000000"/>
                </a:solidFill>
                <a:latin typeface="Helvetica" panose="020B0604020202020204" pitchFamily="34" charset="0"/>
              </a:rPr>
              <a:t>typical sample. Only the first 5</a:t>
            </a:r>
            <a:r>
              <a:rPr lang="en-US" sz="2200" dirty="0" smtClean="0">
                <a:solidFill>
                  <a:srgbClr val="000000"/>
                </a:solidFill>
                <a:latin typeface="Helvetica" panose="020B0604020202020204" pitchFamily="34" charset="0"/>
              </a:rPr>
              <a:t> columns </a:t>
            </a:r>
            <a:r>
              <a:rPr lang="en-US" sz="2200" dirty="0">
                <a:solidFill>
                  <a:srgbClr val="000000"/>
                </a:solidFill>
                <a:latin typeface="Helvetica" panose="020B0604020202020204" pitchFamily="34" charset="0"/>
              </a:rPr>
              <a:t>are needed to describe the samples. The variability about the typical sample requires only four </a:t>
            </a:r>
            <a:r>
              <a:rPr lang="en-US" sz="2200" dirty="0" smtClean="0">
                <a:solidFill>
                  <a:srgbClr val="000000"/>
                </a:solidFill>
                <a:latin typeface="Helvetica" panose="020B0604020202020204" pitchFamily="34" charset="0"/>
              </a:rPr>
              <a:t>columns </a:t>
            </a:r>
            <a:r>
              <a:rPr lang="en-US" sz="2200" dirty="0">
                <a:solidFill>
                  <a:srgbClr val="000000"/>
                </a:solidFill>
                <a:latin typeface="Helvetica" panose="020B0604020202020204" pitchFamily="34" charset="0"/>
              </a:rPr>
              <a:t>(</a:t>
            </a:r>
            <a:r>
              <a:rPr lang="en-US" sz="2200" dirty="0" smtClean="0">
                <a:solidFill>
                  <a:srgbClr val="000000"/>
                </a:solidFill>
                <a:latin typeface="Helvetica" panose="020B0604020202020204" pitchFamily="34" charset="0"/>
              </a:rPr>
              <a:t>2:5</a:t>
            </a:r>
            <a:r>
              <a:rPr lang="en-US" sz="2200" dirty="0">
                <a:solidFill>
                  <a:srgbClr val="000000"/>
                </a:solidFill>
                <a:latin typeface="Helvetica" panose="020B0604020202020204" pitchFamily="34" charset="0"/>
              </a:rPr>
              <a:t>).</a:t>
            </a:r>
          </a:p>
          <a:p>
            <a:pPr algn="just"/>
            <a:r>
              <a:rPr lang="en-US" sz="2200" dirty="0">
                <a:solidFill>
                  <a:srgbClr val="000000"/>
                </a:solidFill>
                <a:latin typeface="Helvetica" panose="020B0604020202020204" pitchFamily="34" charset="0"/>
              </a:rPr>
              <a:t>We can say that using the columns of </a:t>
            </a:r>
            <a:r>
              <a:rPr lang="en-US" i="1" dirty="0">
                <a:solidFill>
                  <a:srgbClr val="000000"/>
                </a:solidFill>
                <a:latin typeface="+mn-lt"/>
              </a:rPr>
              <a:t>V</a:t>
            </a:r>
            <a:r>
              <a:rPr lang="en-US" sz="2200" dirty="0">
                <a:solidFill>
                  <a:srgbClr val="000000"/>
                </a:solidFill>
                <a:latin typeface="Helvetica" panose="020B0604020202020204" pitchFamily="34" charset="0"/>
              </a:rPr>
              <a:t> we can express </a:t>
            </a:r>
            <a:r>
              <a:rPr lang="en-US" sz="2200" b="1" dirty="0">
                <a:solidFill>
                  <a:srgbClr val="FF0000"/>
                </a:solidFill>
                <a:latin typeface="Helvetica" panose="020B0604020202020204" pitchFamily="34" charset="0"/>
              </a:rPr>
              <a:t>patterns of variability among </a:t>
            </a:r>
            <a:r>
              <a:rPr lang="en-US" sz="2200" b="1" dirty="0" smtClean="0">
                <a:solidFill>
                  <a:srgbClr val="FF0000"/>
                </a:solidFill>
                <a:latin typeface="Helvetica" panose="020B0604020202020204" pitchFamily="34" charset="0"/>
              </a:rPr>
              <a:t>chemical elements in the samples</a:t>
            </a:r>
            <a:endParaRPr lang="en-US" sz="2200" b="1" dirty="0">
              <a:solidFill>
                <a:srgbClr val="FF0000"/>
              </a:solidFill>
              <a:latin typeface="Helvetica" panose="020B0604020202020204" pitchFamily="34" charset="0"/>
            </a:endParaRPr>
          </a:p>
        </p:txBody>
      </p:sp>
      <p:sp>
        <p:nvSpPr>
          <p:cNvPr id="7" name="Rettangolo 6"/>
          <p:cNvSpPr/>
          <p:nvPr/>
        </p:nvSpPr>
        <p:spPr bwMode="auto">
          <a:xfrm>
            <a:off x="8244408" y="-27384"/>
            <a:ext cx="792088" cy="866998"/>
          </a:xfrm>
          <a:prstGeom prst="rect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253350227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2935288" y="115888"/>
          <a:ext cx="2860675" cy="884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8" name="Equation" r:id="rId5" imgW="774364" imgH="241195" progId="">
                  <p:embed/>
                </p:oleObj>
              </mc:Choice>
              <mc:Fallback>
                <p:oleObj name="Equation" r:id="rId5" imgW="774364" imgH="241195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5288" y="115888"/>
                        <a:ext cx="2860675" cy="884237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38100">
                        <a:solidFill>
                          <a:srgbClr val="FFFF00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rgbClr val="808080">
                            <a:alpha val="74997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5" name="Text Box 8"/>
          <p:cNvSpPr txBox="1">
            <a:spLocks noChangeArrowheads="1"/>
          </p:cNvSpPr>
          <p:nvPr/>
        </p:nvSpPr>
        <p:spPr bwMode="auto">
          <a:xfrm>
            <a:off x="142875" y="1555750"/>
            <a:ext cx="2752725" cy="954088"/>
          </a:xfrm>
          <a:prstGeom prst="rect">
            <a:avLst/>
          </a:prstGeom>
          <a:solidFill>
            <a:srgbClr val="CCFF66"/>
          </a:solidFill>
          <a:ln w="38100">
            <a:solidFill>
              <a:srgbClr val="6699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800" b="1">
                <a:solidFill>
                  <a:srgbClr val="C00000"/>
                </a:solidFill>
                <a:latin typeface="Arial" panose="020B0604020202020204" pitchFamily="34" charset="0"/>
              </a:rPr>
              <a:t>Least Squares full rank</a:t>
            </a:r>
          </a:p>
        </p:txBody>
      </p:sp>
      <p:graphicFrame>
        <p:nvGraphicFramePr>
          <p:cNvPr id="13316" name="Object 9"/>
          <p:cNvGraphicFramePr>
            <a:graphicFrameLocks noChangeAspect="1"/>
          </p:cNvGraphicFramePr>
          <p:nvPr/>
        </p:nvGraphicFramePr>
        <p:xfrm>
          <a:off x="3109913" y="1484313"/>
          <a:ext cx="2981325" cy="1071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9" name="Equazione" r:id="rId7" imgW="812447" imgH="291973" progId="Equation.3">
                  <p:embed/>
                </p:oleObj>
              </mc:Choice>
              <mc:Fallback>
                <p:oleObj name="Equazione" r:id="rId7" imgW="812447" imgH="291973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9913" y="1484313"/>
                        <a:ext cx="2981325" cy="1071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7" name="Object 7"/>
          <p:cNvGraphicFramePr>
            <a:graphicFrameLocks noChangeAspect="1"/>
          </p:cNvGraphicFramePr>
          <p:nvPr/>
        </p:nvGraphicFramePr>
        <p:xfrm>
          <a:off x="6134100" y="0"/>
          <a:ext cx="3009900" cy="1430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30" name="Equazione" r:id="rId9" imgW="1016000" imgH="482600" progId="Equation.3">
                  <p:embed/>
                </p:oleObj>
              </mc:Choice>
              <mc:Fallback>
                <p:oleObj name="Equazione" r:id="rId9" imgW="1016000" imgH="4826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4100" y="0"/>
                        <a:ext cx="3009900" cy="1430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 Box 8_0"/>
          <p:cNvSpPr txBox="1">
            <a:spLocks noChangeArrowheads="1"/>
          </p:cNvSpPr>
          <p:nvPr/>
        </p:nvSpPr>
        <p:spPr bwMode="auto">
          <a:xfrm>
            <a:off x="6681788" y="1627188"/>
            <a:ext cx="2214562" cy="641350"/>
          </a:xfrm>
          <a:prstGeom prst="rect">
            <a:avLst/>
          </a:prstGeom>
          <a:solidFill>
            <a:srgbClr val="FFFFFF">
              <a:lumMod val="85000"/>
            </a:srgbClr>
          </a:solidFill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600" i="1" kern="0" dirty="0" err="1">
                <a:solidFill>
                  <a:srgbClr val="C00000"/>
                </a:solidFill>
                <a:ea typeface="+mn-ea"/>
                <a:cs typeface="Times New Roman" pitchFamily="18" charset="0"/>
              </a:rPr>
              <a:t>rank</a:t>
            </a:r>
            <a:r>
              <a:rPr lang="it-IT" sz="3600" kern="0" dirty="0">
                <a:solidFill>
                  <a:srgbClr val="C00000"/>
                </a:solidFill>
                <a:ea typeface="+mn-ea"/>
                <a:cs typeface="Times New Roman" pitchFamily="18" charset="0"/>
              </a:rPr>
              <a:t>(</a:t>
            </a:r>
            <a:r>
              <a:rPr lang="it-IT" sz="3600" i="1" kern="0" dirty="0">
                <a:solidFill>
                  <a:srgbClr val="C00000"/>
                </a:solidFill>
                <a:ea typeface="+mn-ea"/>
                <a:cs typeface="Times New Roman" pitchFamily="18" charset="0"/>
              </a:rPr>
              <a:t>A</a:t>
            </a:r>
            <a:r>
              <a:rPr lang="it-IT" sz="3600" kern="0" dirty="0">
                <a:solidFill>
                  <a:srgbClr val="C00000"/>
                </a:solidFill>
                <a:ea typeface="+mn-ea"/>
                <a:cs typeface="Times New Roman" pitchFamily="18" charset="0"/>
              </a:rPr>
              <a:t>)</a:t>
            </a:r>
            <a:r>
              <a:rPr lang="it-IT" sz="3600" kern="0" dirty="0" err="1">
                <a:solidFill>
                  <a:srgbClr val="C00000"/>
                </a:solidFill>
                <a:ea typeface="+mn-ea"/>
                <a:cs typeface="Times New Roman" pitchFamily="18" charset="0"/>
              </a:rPr>
              <a:t>=</a:t>
            </a:r>
            <a:r>
              <a:rPr lang="it-IT" sz="3600" i="1" kern="0" dirty="0" err="1">
                <a:solidFill>
                  <a:srgbClr val="C00000"/>
                </a:solidFill>
                <a:ea typeface="+mn-ea"/>
                <a:cs typeface="Times New Roman" pitchFamily="18" charset="0"/>
              </a:rPr>
              <a:t>n</a:t>
            </a:r>
            <a:endParaRPr lang="it-IT" sz="2800" b="1" kern="0" dirty="0">
              <a:solidFill>
                <a:srgbClr val="C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50225" name="Text Box 17"/>
          <p:cNvSpPr txBox="1">
            <a:spLocks noChangeArrowheads="1"/>
          </p:cNvSpPr>
          <p:nvPr/>
        </p:nvSpPr>
        <p:spPr bwMode="auto">
          <a:xfrm>
            <a:off x="71438" y="115888"/>
            <a:ext cx="2771775" cy="9540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it-IT" sz="2800" dirty="0" err="1">
                <a:latin typeface="Arial" charset="0"/>
                <a:ea typeface="+mn-ea"/>
              </a:rPr>
              <a:t>reduced</a:t>
            </a:r>
            <a:r>
              <a:rPr lang="it-IT" sz="2800" dirty="0">
                <a:latin typeface="Arial" charset="0"/>
                <a:ea typeface="+mn-ea"/>
              </a:rPr>
              <a:t> </a:t>
            </a:r>
            <a:r>
              <a:rPr lang="it-IT" sz="2800" dirty="0">
                <a:latin typeface="Arial" charset="0"/>
              </a:rPr>
              <a:t>SVD</a:t>
            </a:r>
            <a:endParaRPr lang="it-IT" sz="2800" i="1" dirty="0">
              <a:solidFill>
                <a:schemeClr val="accent2"/>
              </a:solidFill>
            </a:endParaRPr>
          </a:p>
          <a:p>
            <a:pPr>
              <a:defRPr/>
            </a:pPr>
            <a:r>
              <a:rPr lang="it-IT" sz="2800" dirty="0" err="1">
                <a:latin typeface="Arial" charset="0"/>
                <a:ea typeface="+mn-ea"/>
              </a:rPr>
              <a:t>factorization</a:t>
            </a:r>
            <a:endParaRPr lang="it-IT" sz="2800" i="1" dirty="0">
              <a:solidFill>
                <a:schemeClr val="accent2"/>
              </a:solidFill>
              <a:ea typeface="+mn-ea"/>
            </a:endParaRPr>
          </a:p>
        </p:txBody>
      </p:sp>
      <p:sp>
        <p:nvSpPr>
          <p:cNvPr id="2" name="Text Box 17_0"/>
          <p:cNvSpPr txBox="1">
            <a:spLocks noChangeArrowheads="1"/>
          </p:cNvSpPr>
          <p:nvPr/>
        </p:nvSpPr>
        <p:spPr bwMode="auto">
          <a:xfrm>
            <a:off x="142875" y="2852738"/>
            <a:ext cx="8893175" cy="1104900"/>
          </a:xfrm>
          <a:prstGeom prst="rect">
            <a:avLst/>
          </a:prstGeom>
          <a:solidFill>
            <a:srgbClr val="EAEAEA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800" dirty="0">
                <a:latin typeface="Arial" panose="020B0604020202020204" pitchFamily="34" charset="0"/>
              </a:rPr>
              <a:t>the </a:t>
            </a:r>
            <a:r>
              <a:rPr lang="it-IT" altLang="it-IT" sz="2800" dirty="0" err="1">
                <a:latin typeface="Arial" panose="020B0604020202020204" pitchFamily="34" charset="0"/>
              </a:rPr>
              <a:t>solution</a:t>
            </a:r>
            <a:r>
              <a:rPr lang="it-IT" altLang="it-IT" sz="2800" dirty="0">
                <a:latin typeface="Arial" panose="020B0604020202020204" pitchFamily="34" charset="0"/>
              </a:rPr>
              <a:t>  </a:t>
            </a:r>
            <a:r>
              <a:rPr lang="it-IT" altLang="it-IT" i="1" dirty="0" err="1"/>
              <a:t>x</a:t>
            </a:r>
            <a:r>
              <a:rPr lang="it-IT" altLang="it-IT" i="1" baseline="-25000" dirty="0" err="1"/>
              <a:t>LS</a:t>
            </a:r>
            <a:r>
              <a:rPr lang="it-IT" altLang="it-IT" sz="2800" dirty="0">
                <a:latin typeface="Arial" panose="020B0604020202020204" pitchFamily="34" charset="0"/>
              </a:rPr>
              <a:t>  </a:t>
            </a:r>
            <a:r>
              <a:rPr lang="it-IT" altLang="it-IT" sz="2800" dirty="0" err="1">
                <a:latin typeface="Arial" panose="020B0604020202020204" pitchFamily="34" charset="0"/>
              </a:rPr>
              <a:t>is</a:t>
            </a:r>
            <a:r>
              <a:rPr lang="it-IT" altLang="it-IT" sz="2800" dirty="0">
                <a:latin typeface="Arial" panose="020B0604020202020204" pitchFamily="34" charset="0"/>
              </a:rPr>
              <a:t> </a:t>
            </a:r>
            <a:r>
              <a:rPr lang="it-IT" altLang="it-IT" sz="2800" dirty="0" err="1">
                <a:latin typeface="Arial" panose="020B0604020202020204" pitchFamily="34" charset="0"/>
              </a:rPr>
              <a:t>such</a:t>
            </a:r>
            <a:r>
              <a:rPr lang="it-IT" altLang="it-IT" sz="2800" dirty="0">
                <a:latin typeface="Arial" panose="020B0604020202020204" pitchFamily="34" charset="0"/>
              </a:rPr>
              <a:t> </a:t>
            </a:r>
            <a:r>
              <a:rPr lang="it-IT" altLang="it-IT" sz="2800" dirty="0" err="1">
                <a:latin typeface="Arial" panose="020B0604020202020204" pitchFamily="34" charset="0"/>
              </a:rPr>
              <a:t>that</a:t>
            </a:r>
            <a:r>
              <a:rPr lang="it-IT" altLang="it-IT" sz="2800" dirty="0">
                <a:latin typeface="Arial" panose="020B0604020202020204" pitchFamily="34" charset="0"/>
              </a:rPr>
              <a:t>  </a:t>
            </a:r>
            <a:r>
              <a:rPr lang="it-IT" altLang="it-IT" i="1" dirty="0" err="1"/>
              <a:t>Ax</a:t>
            </a:r>
            <a:r>
              <a:rPr lang="it-IT" altLang="it-IT" i="1" baseline="-25000" dirty="0" err="1"/>
              <a:t>LS</a:t>
            </a:r>
            <a:r>
              <a:rPr lang="it-IT" altLang="it-IT" sz="2800" dirty="0">
                <a:latin typeface="Arial" panose="020B0604020202020204" pitchFamily="34" charset="0"/>
              </a:rPr>
              <a:t>  </a:t>
            </a:r>
            <a:r>
              <a:rPr lang="it-IT" altLang="it-IT" sz="2800" dirty="0" err="1">
                <a:latin typeface="Arial" panose="020B0604020202020204" pitchFamily="34" charset="0"/>
              </a:rPr>
              <a:t>is</a:t>
            </a:r>
            <a:r>
              <a:rPr lang="it-IT" altLang="it-IT" sz="2800" dirty="0">
                <a:latin typeface="Arial" panose="020B0604020202020204" pitchFamily="34" charset="0"/>
              </a:rPr>
              <a:t> the </a:t>
            </a:r>
            <a:r>
              <a:rPr lang="it-IT" altLang="it-IT" sz="2800" dirty="0" err="1">
                <a:latin typeface="Arial" panose="020B0604020202020204" pitchFamily="34" charset="0"/>
              </a:rPr>
              <a:t>orthogonal</a:t>
            </a:r>
            <a:r>
              <a:rPr lang="it-IT" altLang="it-IT" sz="2800" dirty="0">
                <a:latin typeface="Arial" panose="020B0604020202020204" pitchFamily="34" charset="0"/>
              </a:rPr>
              <a:t> </a:t>
            </a:r>
            <a:r>
              <a:rPr lang="it-IT" altLang="it-IT" sz="2800" dirty="0" err="1">
                <a:latin typeface="Arial" panose="020B0604020202020204" pitchFamily="34" charset="0"/>
              </a:rPr>
              <a:t>projection</a:t>
            </a:r>
            <a:r>
              <a:rPr lang="it-IT" altLang="it-IT" sz="2800" dirty="0">
                <a:latin typeface="Arial" panose="020B0604020202020204" pitchFamily="34" charset="0"/>
              </a:rPr>
              <a:t> of  </a:t>
            </a:r>
            <a:r>
              <a:rPr lang="it-IT" altLang="it-IT" i="1" dirty="0"/>
              <a:t>b</a:t>
            </a:r>
            <a:r>
              <a:rPr lang="it-IT" altLang="it-IT" sz="2800" dirty="0">
                <a:latin typeface="Arial" panose="020B0604020202020204" pitchFamily="34" charset="0"/>
              </a:rPr>
              <a:t>  </a:t>
            </a:r>
            <a:r>
              <a:rPr lang="it-IT" altLang="it-IT" sz="2800" dirty="0" err="1">
                <a:latin typeface="Arial" panose="020B0604020202020204" pitchFamily="34" charset="0"/>
              </a:rPr>
              <a:t>onto</a:t>
            </a:r>
            <a:r>
              <a:rPr lang="it-IT" altLang="it-IT" sz="2800" dirty="0">
                <a:latin typeface="Arial" panose="020B0604020202020204" pitchFamily="34" charset="0"/>
              </a:rPr>
              <a:t> the   </a:t>
            </a:r>
            <a:r>
              <a:rPr lang="it-IT" altLang="it-IT" i="1" dirty="0" err="1"/>
              <a:t>range</a:t>
            </a:r>
            <a:r>
              <a:rPr lang="it-IT" altLang="it-IT" i="1" dirty="0"/>
              <a:t> </a:t>
            </a:r>
            <a:r>
              <a:rPr lang="it-IT" altLang="it-IT" dirty="0"/>
              <a:t>(</a:t>
            </a:r>
            <a:r>
              <a:rPr lang="it-IT" altLang="it-IT" i="1" dirty="0"/>
              <a:t>A</a:t>
            </a:r>
            <a:r>
              <a:rPr lang="it-IT" altLang="it-IT" dirty="0"/>
              <a:t>)</a:t>
            </a:r>
          </a:p>
        </p:txBody>
      </p:sp>
      <p:graphicFrame>
        <p:nvGraphicFramePr>
          <p:cNvPr id="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0174696"/>
              </p:ext>
            </p:extLst>
          </p:nvPr>
        </p:nvGraphicFramePr>
        <p:xfrm>
          <a:off x="2946468" y="3947153"/>
          <a:ext cx="3036888" cy="801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31" name="Equation" r:id="rId11" imgW="914400" imgH="241300" progId="">
                  <p:embed/>
                </p:oleObj>
              </mc:Choice>
              <mc:Fallback>
                <p:oleObj name="Equation" r:id="rId11" imgW="914400" imgH="241300" progId="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6468" y="3947153"/>
                        <a:ext cx="3036888" cy="801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12"/>
          <p:cNvGraphicFramePr>
            <a:graphicFrameLocks noChangeAspect="1"/>
          </p:cNvGraphicFramePr>
          <p:nvPr/>
        </p:nvGraphicFramePr>
        <p:xfrm>
          <a:off x="2487613" y="4873625"/>
          <a:ext cx="3808412" cy="71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32" name="Equation" r:id="rId13" imgW="1282700" imgH="241300" progId="">
                  <p:embed/>
                </p:oleObj>
              </mc:Choice>
              <mc:Fallback>
                <p:oleObj name="Equation" r:id="rId13" imgW="1282700" imgH="241300" progId="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7613" y="4873625"/>
                        <a:ext cx="3808412" cy="715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5355377"/>
              </p:ext>
            </p:extLst>
          </p:nvPr>
        </p:nvGraphicFramePr>
        <p:xfrm>
          <a:off x="899593" y="5795168"/>
          <a:ext cx="3265487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33" name="Equation" r:id="rId15" imgW="965200" imgH="241300" progId="">
                  <p:embed/>
                </p:oleObj>
              </mc:Choice>
              <mc:Fallback>
                <p:oleObj name="Equation" r:id="rId15" imgW="965200" imgH="241300" progId="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3" y="5795168"/>
                        <a:ext cx="3265487" cy="815975"/>
                      </a:xfrm>
                      <a:prstGeom prst="rect">
                        <a:avLst/>
                      </a:prstGeom>
                      <a:solidFill>
                        <a:srgbClr val="EAEAEA"/>
                      </a:solidFill>
                      <a:ln w="57150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702490"/>
              </p:ext>
            </p:extLst>
          </p:nvPr>
        </p:nvGraphicFramePr>
        <p:xfrm>
          <a:off x="4608023" y="3478899"/>
          <a:ext cx="1022970" cy="174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34" name="Equazione" r:id="rId17" imgW="114120" imgH="215640" progId="Equation.3">
                  <p:embed/>
                </p:oleObj>
              </mc:Choice>
              <mc:Fallback>
                <p:oleObj name="Equazione" r:id="rId17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608023" y="3478899"/>
                        <a:ext cx="1022970" cy="174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gget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804276"/>
              </p:ext>
            </p:extLst>
          </p:nvPr>
        </p:nvGraphicFramePr>
        <p:xfrm>
          <a:off x="4750247" y="5736708"/>
          <a:ext cx="3638177" cy="8606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35" name="Equazione" r:id="rId19" imgW="1180800" imgH="279360" progId="Equation.3">
                  <p:embed/>
                </p:oleObj>
              </mc:Choice>
              <mc:Fallback>
                <p:oleObj name="Equazione" r:id="rId19" imgW="1180800" imgH="2793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4750247" y="5736708"/>
                        <a:ext cx="3638177" cy="860644"/>
                      </a:xfrm>
                      <a:prstGeom prst="rect">
                        <a:avLst/>
                      </a:prstGeom>
                      <a:solidFill>
                        <a:schemeClr val="bg1">
                          <a:lumMod val="95000"/>
                        </a:schemeClr>
                      </a:solidFill>
                      <a:ln w="5715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933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9893955"/>
              </p:ext>
            </p:extLst>
          </p:nvPr>
        </p:nvGraphicFramePr>
        <p:xfrm>
          <a:off x="5730304" y="-99392"/>
          <a:ext cx="3378200" cy="1071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39" name="Equazione" r:id="rId5" imgW="799920" imgH="253800" progId="Equation.3">
                  <p:embed/>
                </p:oleObj>
              </mc:Choice>
              <mc:Fallback>
                <p:oleObj name="Equazione" r:id="rId5" imgW="799920" imgH="253800" progId="Equation.3">
                  <p:embed/>
                  <p:pic>
                    <p:nvPicPr>
                      <p:cNvPr id="99336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0304" y="-99392"/>
                        <a:ext cx="3378200" cy="1071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142875" y="142875"/>
            <a:ext cx="4860925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it-IT" altLang="it-IT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SVD and data </a:t>
            </a:r>
            <a:r>
              <a:rPr lang="it-IT" altLang="it-IT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endParaRPr lang="it-IT" altLang="it-IT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 rot="10800000" flipV="1">
            <a:off x="178696" y="775158"/>
            <a:ext cx="8925645" cy="171327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9522" rIns="41262" bIns="4126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rPr>
              <a:t>The </a:t>
            </a:r>
            <a:r>
              <a:rPr kumimoji="0" lang="it-IT" altLang="it-IT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rPr>
              <a:t>rows</a:t>
            </a:r>
            <a:r>
              <a:rPr kumimoji="0" lang="it-IT" alt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rPr>
              <a:t> of  </a:t>
            </a:r>
            <a:r>
              <a:rPr kumimoji="0" lang="it-IT" altLang="it-IT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U</a:t>
            </a:r>
            <a:r>
              <a:rPr kumimoji="0" lang="it-IT" alt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anose="05050102010706020507" pitchFamily="18" charset="2"/>
              </a:rPr>
              <a:t>S</a:t>
            </a:r>
            <a:r>
              <a:rPr kumimoji="0" lang="it-IT" alt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rPr>
              <a:t>  </a:t>
            </a:r>
            <a:r>
              <a:rPr kumimoji="0" lang="it-IT" altLang="it-IT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rPr>
              <a:t>contain</a:t>
            </a:r>
            <a:r>
              <a:rPr kumimoji="0" lang="it-IT" alt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rPr>
              <a:t> the </a:t>
            </a:r>
            <a:r>
              <a:rPr kumimoji="0" lang="it-IT" altLang="it-IT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rPr>
              <a:t>components</a:t>
            </a:r>
            <a:r>
              <a:rPr kumimoji="0" lang="it-IT" alt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rPr>
              <a:t> of the </a:t>
            </a:r>
            <a:r>
              <a:rPr kumimoji="0" lang="it-IT" altLang="it-IT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rPr>
              <a:t>samples</a:t>
            </a:r>
            <a:r>
              <a:rPr kumimoji="0" lang="it-IT" alt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rPr>
              <a:t> on the </a:t>
            </a:r>
            <a:r>
              <a:rPr kumimoji="0" lang="it-IT" altLang="it-IT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rPr>
              <a:t>reference</a:t>
            </a:r>
            <a:r>
              <a:rPr kumimoji="0" lang="it-IT" alt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kumimoji="0" lang="it-IT" altLang="it-IT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rPr>
              <a:t>system</a:t>
            </a:r>
            <a:r>
              <a:rPr kumimoji="0" lang="it-IT" alt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rPr>
              <a:t> of the </a:t>
            </a:r>
            <a:r>
              <a:rPr kumimoji="0" lang="it-IT" altLang="it-IT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rPr>
              <a:t>columns</a:t>
            </a:r>
            <a:r>
              <a:rPr kumimoji="0" lang="it-IT" alt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rPr>
              <a:t> of </a:t>
            </a:r>
            <a:r>
              <a:rPr kumimoji="0" lang="it-IT" altLang="it-IT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V</a:t>
            </a:r>
            <a:r>
              <a:rPr kumimoji="0" lang="it-IT" altLang="it-IT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,</a:t>
            </a:r>
            <a:r>
              <a:rPr kumimoji="0" lang="it-IT" alt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kumimoji="0" lang="it-IT" altLang="it-IT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rPr>
              <a:t>that</a:t>
            </a:r>
            <a:r>
              <a:rPr kumimoji="0" lang="it-IT" alt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kumimoji="0" lang="it-IT" altLang="it-IT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rPr>
              <a:t>is</a:t>
            </a:r>
            <a:r>
              <a:rPr kumimoji="0" lang="it-IT" alt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rPr>
              <a:t> the first </a:t>
            </a:r>
            <a:r>
              <a:rPr kumimoji="0" lang="it-IT" altLang="it-IT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rPr>
              <a:t>row</a:t>
            </a:r>
            <a:r>
              <a:rPr kumimoji="0" lang="it-IT" alt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kumimoji="0" lang="it-IT" altLang="it-IT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rPr>
              <a:t>contains</a:t>
            </a:r>
            <a:r>
              <a:rPr kumimoji="0" lang="it-IT" alt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rPr>
              <a:t> the </a:t>
            </a:r>
            <a:r>
              <a:rPr kumimoji="0" lang="it-IT" altLang="it-IT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rPr>
              <a:t>the</a:t>
            </a:r>
            <a:r>
              <a:rPr kumimoji="0" lang="it-IT" alt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kumimoji="0" lang="it-IT" altLang="it-IT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rPr>
              <a:t>weights</a:t>
            </a:r>
            <a:r>
              <a:rPr kumimoji="0" lang="it-IT" alt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rPr>
              <a:t> of the </a:t>
            </a:r>
            <a:r>
              <a:rPr kumimoji="0" lang="it-IT" altLang="it-IT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rPr>
              <a:t>combination</a:t>
            </a:r>
            <a:r>
              <a:rPr kumimoji="0" lang="it-IT" alt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kumimoji="0" lang="it-IT" alt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rPr>
              <a:t>(</a:t>
            </a:r>
            <a:r>
              <a:rPr kumimoji="0" lang="it-IT" altLang="it-IT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rPr>
              <a:t>mixture</a:t>
            </a:r>
            <a:r>
              <a:rPr kumimoji="0" lang="it-IT" alt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rPr>
              <a:t>) of </a:t>
            </a:r>
            <a:r>
              <a:rPr kumimoji="0" lang="it-IT" alt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rPr>
              <a:t>the </a:t>
            </a:r>
            <a:r>
              <a:rPr kumimoji="0" lang="it-IT" altLang="it-IT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rPr>
              <a:t>columns</a:t>
            </a:r>
            <a:r>
              <a:rPr kumimoji="0" lang="it-IT" alt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kumimoji="0" lang="it-IT" altLang="it-IT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rPr>
              <a:t>that</a:t>
            </a:r>
            <a:r>
              <a:rPr kumimoji="0" lang="it-IT" alt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kumimoji="0" lang="it-IT" altLang="it-IT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rPr>
              <a:t>gives</a:t>
            </a:r>
            <a:r>
              <a:rPr kumimoji="0" lang="it-IT" alt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rPr>
              <a:t> the first sample, the </a:t>
            </a:r>
            <a:r>
              <a:rPr kumimoji="0" lang="it-IT" altLang="it-IT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rPr>
              <a:t>second</a:t>
            </a:r>
            <a:r>
              <a:rPr kumimoji="0" lang="it-IT" alt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kumimoji="0" lang="it-IT" altLang="it-IT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rPr>
              <a:t>row</a:t>
            </a:r>
            <a:r>
              <a:rPr kumimoji="0" lang="it-IT" alt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kumimoji="0" lang="it-IT" altLang="it-IT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rPr>
              <a:t>contains</a:t>
            </a:r>
            <a:r>
              <a:rPr kumimoji="0" lang="it-IT" alt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rPr>
              <a:t> the </a:t>
            </a:r>
            <a:r>
              <a:rPr kumimoji="0" lang="it-IT" altLang="it-IT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rPr>
              <a:t>the</a:t>
            </a:r>
            <a:r>
              <a:rPr kumimoji="0" lang="it-IT" alt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kumimoji="0" lang="it-IT" altLang="it-IT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rPr>
              <a:t>weights</a:t>
            </a:r>
            <a:r>
              <a:rPr kumimoji="0" lang="it-IT" alt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rPr>
              <a:t> of the </a:t>
            </a:r>
            <a:r>
              <a:rPr kumimoji="0" lang="it-IT" altLang="it-IT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rPr>
              <a:t>combination</a:t>
            </a:r>
            <a:r>
              <a:rPr kumimoji="0" lang="it-IT" alt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rPr>
              <a:t> of the </a:t>
            </a:r>
            <a:r>
              <a:rPr lang="it-IT" altLang="it-IT" sz="2000" dirty="0" err="1" smtClean="0">
                <a:latin typeface="Helvetica" panose="020B0604020202020204" pitchFamily="34" charset="0"/>
              </a:rPr>
              <a:t>column</a:t>
            </a:r>
            <a:r>
              <a:rPr kumimoji="0" lang="it-IT" altLang="it-IT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rPr>
              <a:t>s</a:t>
            </a:r>
            <a:r>
              <a:rPr kumimoji="0" lang="it-IT" alt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kumimoji="0" lang="it-IT" altLang="it-IT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rPr>
              <a:t>that</a:t>
            </a:r>
            <a:r>
              <a:rPr kumimoji="0" lang="it-IT" alt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kumimoji="0" lang="it-IT" altLang="it-IT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rPr>
              <a:t>gives</a:t>
            </a:r>
            <a:r>
              <a:rPr kumimoji="0" lang="it-IT" alt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rPr>
              <a:t> the </a:t>
            </a:r>
            <a:r>
              <a:rPr kumimoji="0" lang="it-IT" altLang="it-IT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rPr>
              <a:t>second</a:t>
            </a:r>
            <a:r>
              <a:rPr kumimoji="0" lang="it-IT" alt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rPr>
              <a:t> sample, and so on.</a:t>
            </a:r>
          </a:p>
        </p:txBody>
      </p:sp>
      <p:pic>
        <p:nvPicPr>
          <p:cNvPr id="129026" name="Picture 2" descr="C:\Users\SurfaceGiulioGiunta\AppData\Local\Temp\ConnectorClipboard6312900778792495109\image16683492018040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75" y="-290513"/>
            <a:ext cx="219075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23928" y="2708920"/>
            <a:ext cx="4973348" cy="3827206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178697" y="2708920"/>
            <a:ext cx="3529208" cy="378565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</a:rPr>
              <a:t>Note that the samples appear to form two clusters, one in which the variability is due to second </a:t>
            </a:r>
            <a:r>
              <a:rPr lang="en-US" dirty="0" smtClean="0">
                <a:solidFill>
                  <a:srgbClr val="000000"/>
                </a:solidFill>
                <a:latin typeface="Helvetica" panose="020B0604020202020204" pitchFamily="34" charset="0"/>
              </a:rPr>
              <a:t>column </a:t>
            </a: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</a:rPr>
              <a:t>and the other due to </a:t>
            </a:r>
            <a:r>
              <a:rPr lang="en-US" dirty="0" smtClean="0">
                <a:solidFill>
                  <a:srgbClr val="000000"/>
                </a:solidFill>
                <a:latin typeface="Helvetica" panose="020B0604020202020204" pitchFamily="34" charset="0"/>
              </a:rPr>
              <a:t>third column. </a:t>
            </a:r>
            <a:r>
              <a:rPr lang="en-US" dirty="0" smtClean="0">
                <a:solidFill>
                  <a:srgbClr val="000000"/>
                </a:solidFill>
                <a:latin typeface="Helvetica" panose="020B0604020202020204" pitchFamily="34" charset="0"/>
              </a:rPr>
              <a:t>Note </a:t>
            </a: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</a:rPr>
              <a:t>that </a:t>
            </a:r>
            <a:r>
              <a:rPr lang="en-US" dirty="0" smtClean="0">
                <a:solidFill>
                  <a:srgbClr val="000000"/>
                </a:solidFill>
                <a:latin typeface="Helvetica" panose="020B0604020202020204" pitchFamily="34" charset="0"/>
              </a:rPr>
              <a:t>the fourth </a:t>
            </a: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</a:rPr>
              <a:t>components are almost equal for all </a:t>
            </a:r>
            <a:r>
              <a:rPr lang="en-US" dirty="0" smtClean="0">
                <a:solidFill>
                  <a:srgbClr val="000000"/>
                </a:solidFill>
                <a:latin typeface="Helvetica" panose="020B0604020202020204" pitchFamily="34" charset="0"/>
              </a:rPr>
              <a:t>samples</a:t>
            </a:r>
            <a:endParaRPr lang="en-US" dirty="0">
              <a:solidFill>
                <a:srgbClr val="000000"/>
              </a:solidFill>
              <a:latin typeface="Helvetica" panose="020B0604020202020204" pitchFamily="34" charset="0"/>
            </a:endParaRPr>
          </a:p>
        </p:txBody>
      </p:sp>
      <p:sp>
        <p:nvSpPr>
          <p:cNvPr id="8" name="Rettangolo 7"/>
          <p:cNvSpPr/>
          <p:nvPr/>
        </p:nvSpPr>
        <p:spPr bwMode="auto">
          <a:xfrm>
            <a:off x="8244408" y="-27384"/>
            <a:ext cx="792088" cy="866998"/>
          </a:xfrm>
          <a:prstGeom prst="rect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41256563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933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9893955"/>
              </p:ext>
            </p:extLst>
          </p:nvPr>
        </p:nvGraphicFramePr>
        <p:xfrm>
          <a:off x="5730304" y="-99392"/>
          <a:ext cx="3378200" cy="1071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83" name="Equazione" r:id="rId5" imgW="799920" imgH="253800" progId="Equation.3">
                  <p:embed/>
                </p:oleObj>
              </mc:Choice>
              <mc:Fallback>
                <p:oleObj name="Equazione" r:id="rId5" imgW="799920" imgH="253800" progId="Equation.3">
                  <p:embed/>
                  <p:pic>
                    <p:nvPicPr>
                      <p:cNvPr id="99336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0304" y="-99392"/>
                        <a:ext cx="3378200" cy="1071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142875" y="142875"/>
            <a:ext cx="4860925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it-IT" altLang="it-IT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SVD and data </a:t>
            </a:r>
            <a:r>
              <a:rPr lang="it-IT" altLang="it-IT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endParaRPr lang="it-IT" altLang="it-IT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9026" name="Picture 2" descr="C:\Users\SurfaceGiulioGiunta\AppData\Local\Temp\ConnectorClipboard6312900778792495109\image16683492018040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75" y="-290513"/>
            <a:ext cx="219075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/>
          <p:cNvSpPr/>
          <p:nvPr/>
        </p:nvSpPr>
        <p:spPr>
          <a:xfrm>
            <a:off x="72008" y="1234108"/>
            <a:ext cx="9036496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smtClean="0">
                <a:solidFill>
                  <a:srgbClr val="000000"/>
                </a:solidFill>
                <a:latin typeface="Helvetica" panose="020B0604020202020204" pitchFamily="34" charset="0"/>
              </a:rPr>
              <a:t>Chemical elements </a:t>
            </a:r>
            <a:r>
              <a:rPr lang="en-US" b="1" dirty="0">
                <a:solidFill>
                  <a:srgbClr val="000000"/>
                </a:solidFill>
                <a:latin typeface="Helvetica" panose="020B0604020202020204" pitchFamily="34" charset="0"/>
              </a:rPr>
              <a:t>= a linear combination (mixture) of the columns of </a:t>
            </a:r>
            <a:r>
              <a:rPr lang="en-US" sz="2800" i="1" dirty="0" smtClean="0">
                <a:solidFill>
                  <a:srgbClr val="000000"/>
                </a:solidFill>
                <a:latin typeface="+mn-lt"/>
              </a:rPr>
              <a:t>U</a:t>
            </a: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</a:rPr>
              <a:t> that make up a basis of the column space of </a:t>
            </a:r>
            <a:r>
              <a:rPr lang="en-US" i="1" dirty="0">
                <a:solidFill>
                  <a:srgbClr val="000000"/>
                </a:solidFill>
                <a:latin typeface="+mn-lt"/>
              </a:rPr>
              <a:t>D</a:t>
            </a: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</a:rPr>
              <a:t> (space of </a:t>
            </a:r>
            <a:r>
              <a:rPr lang="en-US" dirty="0" smtClean="0">
                <a:solidFill>
                  <a:srgbClr val="000000"/>
                </a:solidFill>
                <a:latin typeface="Helvetica" panose="020B0604020202020204" pitchFamily="34" charset="0"/>
              </a:rPr>
              <a:t>chemical elements</a:t>
            </a: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</a:rPr>
              <a:t>).</a:t>
            </a:r>
          </a:p>
          <a:p>
            <a:pPr algn="just"/>
            <a:r>
              <a:rPr lang="en-US" dirty="0" smtClean="0">
                <a:solidFill>
                  <a:srgbClr val="000000"/>
                </a:solidFill>
                <a:latin typeface="Helvetica" panose="020B0604020202020204" pitchFamily="34" charset="0"/>
              </a:rPr>
              <a:t>W</a:t>
            </a:r>
            <a:r>
              <a:rPr lang="en-US" dirty="0" smtClean="0">
                <a:solidFill>
                  <a:srgbClr val="000000"/>
                </a:solidFill>
                <a:latin typeface="Helvetica" panose="020B0604020202020204" pitchFamily="34" charset="0"/>
              </a:rPr>
              <a:t>orking </a:t>
            </a: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</a:rPr>
              <a:t>in the </a:t>
            </a:r>
            <a:r>
              <a:rPr lang="en-US" b="1" dirty="0">
                <a:solidFill>
                  <a:srgbClr val="0070C0"/>
                </a:solidFill>
                <a:latin typeface="Helvetica" panose="020B0604020202020204" pitchFamily="34" charset="0"/>
              </a:rPr>
              <a:t>space of </a:t>
            </a:r>
            <a:r>
              <a:rPr lang="en-US" b="1" dirty="0" smtClean="0">
                <a:solidFill>
                  <a:srgbClr val="0070C0"/>
                </a:solidFill>
                <a:latin typeface="Helvetica" panose="020B0604020202020204" pitchFamily="34" charset="0"/>
              </a:rPr>
              <a:t>chemical elements </a:t>
            </a:r>
            <a:r>
              <a:rPr lang="en-US" b="1" dirty="0">
                <a:solidFill>
                  <a:srgbClr val="0070C0"/>
                </a:solidFill>
                <a:latin typeface="Helvetica" panose="020B0604020202020204" pitchFamily="34" charset="0"/>
              </a:rPr>
              <a:t>(column space of </a:t>
            </a:r>
            <a:r>
              <a:rPr lang="en-US" b="1" i="1" dirty="0">
                <a:solidFill>
                  <a:srgbClr val="0070C0"/>
                </a:solidFill>
                <a:latin typeface="+mj-lt"/>
              </a:rPr>
              <a:t>D</a:t>
            </a:r>
            <a:r>
              <a:rPr lang="en-US" b="1" dirty="0">
                <a:solidFill>
                  <a:srgbClr val="0070C0"/>
                </a:solidFill>
                <a:latin typeface="Helvetica" panose="020B0604020202020204" pitchFamily="34" charset="0"/>
              </a:rPr>
              <a:t>) we are able to quantify patterns of variability among </a:t>
            </a:r>
            <a:r>
              <a:rPr lang="en-US" b="1" dirty="0" smtClean="0">
                <a:solidFill>
                  <a:srgbClr val="0070C0"/>
                </a:solidFill>
                <a:latin typeface="Helvetica" panose="020B0604020202020204" pitchFamily="34" charset="0"/>
              </a:rPr>
              <a:t>samples</a:t>
            </a:r>
            <a:endParaRPr lang="en-US" dirty="0">
              <a:solidFill>
                <a:srgbClr val="000000"/>
              </a:solidFill>
              <a:latin typeface="Helvetica" panose="020B0604020202020204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305780" y="3814008"/>
            <a:ext cx="8424936" cy="16312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</a:rPr>
              <a:t>The sampling in </a:t>
            </a:r>
            <a:r>
              <a:rPr lang="en-US" dirty="0" smtClean="0">
                <a:solidFill>
                  <a:srgbClr val="000000"/>
                </a:solidFill>
                <a:latin typeface="Helvetica" panose="020B0604020202020204" pitchFamily="34" charset="0"/>
              </a:rPr>
              <a:t>our rock </a:t>
            </a: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</a:rPr>
              <a:t>dataset is geographical, so </a:t>
            </a:r>
            <a:r>
              <a:rPr lang="en-US" dirty="0" smtClean="0">
                <a:solidFill>
                  <a:srgbClr val="000000"/>
                </a:solidFill>
                <a:latin typeface="Helvetica" panose="020B0604020202020204" pitchFamily="34" charset="0"/>
              </a:rPr>
              <a:t>the analysis of the range of </a:t>
            </a:r>
            <a:r>
              <a:rPr lang="en-US" sz="2800" i="1" dirty="0" smtClean="0">
                <a:solidFill>
                  <a:srgbClr val="000000"/>
                </a:solidFill>
                <a:latin typeface="+mn-lt"/>
              </a:rPr>
              <a:t>D</a:t>
            </a:r>
            <a:r>
              <a:rPr lang="en-US" dirty="0" smtClean="0">
                <a:solidFill>
                  <a:srgbClr val="000000"/>
                </a:solidFill>
                <a:latin typeface="Helvetica" panose="020B0604020202020204" pitchFamily="34" charset="0"/>
              </a:rPr>
              <a:t> (columns of </a:t>
            </a:r>
            <a:r>
              <a:rPr lang="en-US" sz="2800" i="1" dirty="0" smtClean="0">
                <a:solidFill>
                  <a:srgbClr val="000000"/>
                </a:solidFill>
                <a:latin typeface="+mn-lt"/>
              </a:rPr>
              <a:t>U</a:t>
            </a:r>
            <a:r>
              <a:rPr lang="en-US" dirty="0" smtClean="0">
                <a:solidFill>
                  <a:srgbClr val="000000"/>
                </a:solidFill>
                <a:latin typeface="Helvetica" panose="020B0604020202020204" pitchFamily="34" charset="0"/>
              </a:rPr>
              <a:t>)  expresses </a:t>
            </a:r>
            <a:r>
              <a:rPr lang="en-US" b="1" dirty="0">
                <a:solidFill>
                  <a:srgbClr val="0070C0"/>
                </a:solidFill>
                <a:latin typeface="Helvetica" panose="020B0604020202020204" pitchFamily="34" charset="0"/>
              </a:rPr>
              <a:t>patterns of spatial variability</a:t>
            </a: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</a:rPr>
              <a:t> and can be used to detect </a:t>
            </a:r>
            <a:r>
              <a:rPr lang="en-US" b="1" dirty="0">
                <a:solidFill>
                  <a:srgbClr val="0070C0"/>
                </a:solidFill>
                <a:latin typeface="Helvetica" panose="020B0604020202020204" pitchFamily="34" charset="0"/>
              </a:rPr>
              <a:t>geographical </a:t>
            </a:r>
            <a:r>
              <a:rPr lang="en-US" b="1" dirty="0" smtClean="0">
                <a:solidFill>
                  <a:srgbClr val="0070C0"/>
                </a:solidFill>
                <a:latin typeface="Helvetica" panose="020B0604020202020204" pitchFamily="34" charset="0"/>
              </a:rPr>
              <a:t>clustering</a:t>
            </a:r>
            <a:endParaRPr lang="en-US" b="1" dirty="0">
              <a:solidFill>
                <a:srgbClr val="0070C0"/>
              </a:solidFill>
              <a:latin typeface="Helvetica" panose="020B0604020202020204" pitchFamily="34" charset="0"/>
            </a:endParaRPr>
          </a:p>
        </p:txBody>
      </p:sp>
      <p:sp>
        <p:nvSpPr>
          <p:cNvPr id="7" name="Rettangolo 6"/>
          <p:cNvSpPr/>
          <p:nvPr/>
        </p:nvSpPr>
        <p:spPr bwMode="auto">
          <a:xfrm>
            <a:off x="6876256" y="-27384"/>
            <a:ext cx="792088" cy="866998"/>
          </a:xfrm>
          <a:prstGeom prst="rect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093976134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933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9893955"/>
              </p:ext>
            </p:extLst>
          </p:nvPr>
        </p:nvGraphicFramePr>
        <p:xfrm>
          <a:off x="5730304" y="-99392"/>
          <a:ext cx="3378200" cy="1071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06" name="Equazione" r:id="rId5" imgW="799920" imgH="253800" progId="Equation.3">
                  <p:embed/>
                </p:oleObj>
              </mc:Choice>
              <mc:Fallback>
                <p:oleObj name="Equazione" r:id="rId5" imgW="799920" imgH="253800" progId="Equation.3">
                  <p:embed/>
                  <p:pic>
                    <p:nvPicPr>
                      <p:cNvPr id="99336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0304" y="-99392"/>
                        <a:ext cx="3378200" cy="1071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142875" y="142875"/>
            <a:ext cx="4860925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it-IT" altLang="it-IT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SVD and data </a:t>
            </a:r>
            <a:r>
              <a:rPr lang="it-IT" altLang="it-IT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endParaRPr lang="it-IT" altLang="it-IT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9026" name="Picture 2" descr="C:\Users\SurfaceGiulioGiunta\AppData\Local\Temp\ConnectorClipboard6312900778792495109\image16683492018040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75" y="-290513"/>
            <a:ext cx="219075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/>
          <p:cNvSpPr/>
          <p:nvPr/>
        </p:nvSpPr>
        <p:spPr>
          <a:xfrm>
            <a:off x="323528" y="3815169"/>
            <a:ext cx="8424936" cy="206210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These spatial patterns can be brought out by plotting the components of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each column of </a:t>
            </a:r>
            <a:r>
              <a:rPr lang="en-US" sz="2800" i="1" dirty="0" smtClean="0">
                <a:latin typeface="+mn-lt"/>
                <a:cs typeface="Arial" panose="020B0604020202020204" pitchFamily="34" charset="0"/>
              </a:rPr>
              <a:t>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 a map, with the </a:t>
            </a:r>
            <a:r>
              <a:rPr lang="en-US" i="1" dirty="0" err="1">
                <a:latin typeface="+mj-lt"/>
                <a:cs typeface="Arial" panose="020B0604020202020204" pitchFamily="34" charset="0"/>
              </a:rPr>
              <a:t>i-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component plotted at the location of sample </a:t>
            </a:r>
            <a:r>
              <a:rPr lang="en-US" sz="2800" i="1" dirty="0" err="1">
                <a:latin typeface="+mj-lt"/>
                <a:cs typeface="Arial" panose="020B0604020202020204" pitchFamily="34" charset="0"/>
              </a:rPr>
              <a:t>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and with its numerical value depicted by the color (or grey shade) of the square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symbol</a:t>
            </a:r>
            <a:endParaRPr lang="en-US" dirty="0">
              <a:solidFill>
                <a:srgbClr val="000000"/>
              </a:solidFill>
              <a:latin typeface="Helvetica" panose="020B0604020202020204" pitchFamily="34" charset="0"/>
            </a:endParaRPr>
          </a:p>
        </p:txBody>
      </p:sp>
      <p:sp>
        <p:nvSpPr>
          <p:cNvPr id="7" name="Rettangolo 6"/>
          <p:cNvSpPr/>
          <p:nvPr/>
        </p:nvSpPr>
        <p:spPr bwMode="auto">
          <a:xfrm>
            <a:off x="6876256" y="-27384"/>
            <a:ext cx="792088" cy="866998"/>
          </a:xfrm>
          <a:prstGeom prst="rect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72008" y="1234108"/>
            <a:ext cx="9036496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smtClean="0">
                <a:solidFill>
                  <a:srgbClr val="000000"/>
                </a:solidFill>
                <a:latin typeface="Helvetica" panose="020B0604020202020204" pitchFamily="34" charset="0"/>
              </a:rPr>
              <a:t>Chemical elements </a:t>
            </a:r>
            <a:r>
              <a:rPr lang="en-US" b="1" dirty="0">
                <a:solidFill>
                  <a:srgbClr val="000000"/>
                </a:solidFill>
                <a:latin typeface="Helvetica" panose="020B0604020202020204" pitchFamily="34" charset="0"/>
              </a:rPr>
              <a:t>= a linear combination (mixture) of the columns of </a:t>
            </a:r>
            <a:r>
              <a:rPr lang="en-US" sz="2800" i="1" dirty="0" smtClean="0">
                <a:solidFill>
                  <a:srgbClr val="000000"/>
                </a:solidFill>
                <a:latin typeface="+mn-lt"/>
              </a:rPr>
              <a:t>U</a:t>
            </a: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</a:rPr>
              <a:t> that make up a basis of the column space of </a:t>
            </a:r>
            <a:r>
              <a:rPr lang="en-US" i="1" dirty="0">
                <a:solidFill>
                  <a:srgbClr val="000000"/>
                </a:solidFill>
                <a:latin typeface="+mn-lt"/>
              </a:rPr>
              <a:t>D</a:t>
            </a: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</a:rPr>
              <a:t> (space of </a:t>
            </a:r>
            <a:r>
              <a:rPr lang="en-US" dirty="0" smtClean="0">
                <a:solidFill>
                  <a:srgbClr val="000000"/>
                </a:solidFill>
                <a:latin typeface="Helvetica" panose="020B0604020202020204" pitchFamily="34" charset="0"/>
              </a:rPr>
              <a:t>chemical elements</a:t>
            </a: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</a:rPr>
              <a:t>).</a:t>
            </a:r>
          </a:p>
          <a:p>
            <a:pPr algn="just"/>
            <a:r>
              <a:rPr lang="en-US" dirty="0" smtClean="0">
                <a:solidFill>
                  <a:srgbClr val="000000"/>
                </a:solidFill>
                <a:latin typeface="Helvetica" panose="020B0604020202020204" pitchFamily="34" charset="0"/>
              </a:rPr>
              <a:t>W</a:t>
            </a:r>
            <a:r>
              <a:rPr lang="en-US" dirty="0" smtClean="0">
                <a:solidFill>
                  <a:srgbClr val="000000"/>
                </a:solidFill>
                <a:latin typeface="Helvetica" panose="020B0604020202020204" pitchFamily="34" charset="0"/>
              </a:rPr>
              <a:t>orking </a:t>
            </a: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</a:rPr>
              <a:t>in the </a:t>
            </a:r>
            <a:r>
              <a:rPr lang="en-US" b="1" dirty="0">
                <a:solidFill>
                  <a:srgbClr val="0070C0"/>
                </a:solidFill>
                <a:latin typeface="Helvetica" panose="020B0604020202020204" pitchFamily="34" charset="0"/>
              </a:rPr>
              <a:t>space of </a:t>
            </a:r>
            <a:r>
              <a:rPr lang="en-US" b="1" dirty="0" smtClean="0">
                <a:solidFill>
                  <a:srgbClr val="0070C0"/>
                </a:solidFill>
                <a:latin typeface="Helvetica" panose="020B0604020202020204" pitchFamily="34" charset="0"/>
              </a:rPr>
              <a:t>chemical elements </a:t>
            </a:r>
            <a:r>
              <a:rPr lang="en-US" b="1" dirty="0">
                <a:solidFill>
                  <a:srgbClr val="0070C0"/>
                </a:solidFill>
                <a:latin typeface="Helvetica" panose="020B0604020202020204" pitchFamily="34" charset="0"/>
              </a:rPr>
              <a:t>(column space of </a:t>
            </a:r>
            <a:r>
              <a:rPr lang="en-US" b="1" i="1" dirty="0">
                <a:solidFill>
                  <a:srgbClr val="0070C0"/>
                </a:solidFill>
                <a:latin typeface="+mj-lt"/>
              </a:rPr>
              <a:t>D</a:t>
            </a:r>
            <a:r>
              <a:rPr lang="en-US" b="1" dirty="0">
                <a:solidFill>
                  <a:srgbClr val="0070C0"/>
                </a:solidFill>
                <a:latin typeface="Helvetica" panose="020B0604020202020204" pitchFamily="34" charset="0"/>
              </a:rPr>
              <a:t>) we are able to quantify patterns of variability among </a:t>
            </a:r>
            <a:r>
              <a:rPr lang="en-US" b="1" dirty="0" smtClean="0">
                <a:solidFill>
                  <a:srgbClr val="0070C0"/>
                </a:solidFill>
                <a:latin typeface="Helvetica" panose="020B0604020202020204" pitchFamily="34" charset="0"/>
              </a:rPr>
              <a:t>samples</a:t>
            </a:r>
            <a:endParaRPr lang="en-US" dirty="0">
              <a:solidFill>
                <a:srgbClr val="000000"/>
              </a:solidFill>
              <a:latin typeface="Helvetica" panose="020B0604020202020204" pitchFamily="34" charset="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183109492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933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9893955"/>
              </p:ext>
            </p:extLst>
          </p:nvPr>
        </p:nvGraphicFramePr>
        <p:xfrm>
          <a:off x="5730304" y="-99392"/>
          <a:ext cx="3378200" cy="1071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30" name="Equazione" r:id="rId5" imgW="799920" imgH="253800" progId="Equation.3">
                  <p:embed/>
                </p:oleObj>
              </mc:Choice>
              <mc:Fallback>
                <p:oleObj name="Equazione" r:id="rId5" imgW="799920" imgH="253800" progId="Equation.3">
                  <p:embed/>
                  <p:pic>
                    <p:nvPicPr>
                      <p:cNvPr id="99336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0304" y="-99392"/>
                        <a:ext cx="3378200" cy="1071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142875" y="142875"/>
            <a:ext cx="4860925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it-IT" altLang="it-IT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SVD and data </a:t>
            </a:r>
            <a:r>
              <a:rPr lang="it-IT" altLang="it-IT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endParaRPr lang="it-IT" altLang="it-IT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9026" name="Picture 2" descr="C:\Users\SurfaceGiulioGiunta\AppData\Local\Temp\ConnectorClipboard6312900778792495109\image16683492018040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75" y="-290513"/>
            <a:ext cx="219075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/>
          <p:cNvSpPr/>
          <p:nvPr/>
        </p:nvSpPr>
        <p:spPr>
          <a:xfrm>
            <a:off x="178490" y="1017809"/>
            <a:ext cx="8424936" cy="15696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We can see that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chemistry of the mid-Atlantic ridge (north-south bands of symbols) is strongly segmented, with nearly 10 degree long sections of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fairly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uniform chemistry punctuated by spatially-sharp jumps </a:t>
            </a:r>
            <a:endParaRPr lang="en-US" dirty="0">
              <a:solidFill>
                <a:srgbClr val="000000"/>
              </a:solidFill>
              <a:latin typeface="Helvetica" panose="020B0604020202020204" pitchFamily="3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3568" y="2633108"/>
            <a:ext cx="7858851" cy="4048901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 bwMode="auto">
          <a:xfrm>
            <a:off x="6876256" y="-27384"/>
            <a:ext cx="792088" cy="866998"/>
          </a:xfrm>
          <a:prstGeom prst="rect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242409908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000125" y="142875"/>
            <a:ext cx="7215188" cy="10779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3200" dirty="0">
                <a:latin typeface="Arial" charset="0"/>
              </a:rPr>
              <a:t>SVD </a:t>
            </a:r>
            <a:r>
              <a:rPr lang="it-IT" sz="3200" dirty="0" err="1">
                <a:latin typeface="Arial" charset="0"/>
                <a:ea typeface="+mn-ea"/>
              </a:rPr>
              <a:t>Factorization</a:t>
            </a:r>
            <a:r>
              <a:rPr lang="it-IT" sz="3200" dirty="0">
                <a:latin typeface="Arial" charset="0"/>
                <a:ea typeface="+mn-ea"/>
              </a:rPr>
              <a:t> and PCA </a:t>
            </a:r>
          </a:p>
          <a:p>
            <a:pPr algn="ctr">
              <a:defRPr/>
            </a:pPr>
            <a:r>
              <a:rPr lang="it-IT" sz="3200" dirty="0">
                <a:latin typeface="Arial" charset="0"/>
                <a:ea typeface="+mn-ea"/>
              </a:rPr>
              <a:t>(</a:t>
            </a:r>
            <a:r>
              <a:rPr lang="it-IT" sz="3200" dirty="0" err="1">
                <a:latin typeface="Arial" charset="0"/>
                <a:ea typeface="+mn-ea"/>
              </a:rPr>
              <a:t>Principal</a:t>
            </a:r>
            <a:r>
              <a:rPr lang="it-IT" sz="3200" dirty="0">
                <a:latin typeface="Arial" charset="0"/>
                <a:ea typeface="+mn-ea"/>
              </a:rPr>
              <a:t> </a:t>
            </a:r>
            <a:r>
              <a:rPr lang="it-IT" sz="3200" dirty="0" err="1">
                <a:latin typeface="Arial" charset="0"/>
                <a:ea typeface="+mn-ea"/>
              </a:rPr>
              <a:t>Component</a:t>
            </a:r>
            <a:r>
              <a:rPr lang="it-IT" sz="3200" dirty="0">
                <a:latin typeface="Arial" charset="0"/>
                <a:ea typeface="+mn-ea"/>
              </a:rPr>
              <a:t> </a:t>
            </a:r>
            <a:r>
              <a:rPr lang="it-IT" sz="3200" dirty="0" err="1">
                <a:latin typeface="Arial" charset="0"/>
                <a:ea typeface="+mn-ea"/>
              </a:rPr>
              <a:t>Analysis</a:t>
            </a:r>
            <a:r>
              <a:rPr lang="it-IT" sz="3200" dirty="0">
                <a:latin typeface="Arial" charset="0"/>
                <a:ea typeface="+mn-ea"/>
              </a:rPr>
              <a:t>) </a:t>
            </a: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500063" y="1603375"/>
            <a:ext cx="8001000" cy="35401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just">
              <a:defRPr/>
            </a:pPr>
            <a:r>
              <a:rPr lang="en-US" altLang="it-IT" sz="2800" dirty="0">
                <a:latin typeface="Arial" panose="020B0604020202020204" pitchFamily="34" charset="0"/>
                <a:cs typeface="Arial" panose="020B0604020202020204" pitchFamily="34" charset="0"/>
              </a:rPr>
              <a:t>PCA is an orthogonal linear transformation of the data that maps the data into a </a:t>
            </a:r>
            <a:r>
              <a:rPr lang="it-IT" altLang="it-IT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new </a:t>
            </a:r>
            <a:r>
              <a:rPr lang="it-IT" altLang="it-IT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reference</a:t>
            </a:r>
            <a:r>
              <a:rPr lang="it-IT" altLang="it-IT" sz="2800" b="1" dirty="0" smtClean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lang="it-IT" altLang="it-IT" sz="2800" dirty="0" smtClean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t-I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altLang="it-IT" sz="2800" dirty="0">
                <a:latin typeface="Arial" panose="020B0604020202020204" pitchFamily="34" charset="0"/>
                <a:cs typeface="Arial" panose="020B0604020202020204" pitchFamily="34" charset="0"/>
              </a:rPr>
              <a:t>order to </a:t>
            </a:r>
            <a:r>
              <a:rPr lang="en-US" altLang="it-IT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maximize the variance </a:t>
            </a:r>
            <a:r>
              <a:rPr lang="en-US" altLang="it-IT" sz="2800" dirty="0">
                <a:latin typeface="Arial" panose="020B0604020202020204" pitchFamily="34" charset="0"/>
                <a:cs typeface="Arial" panose="020B0604020202020204" pitchFamily="34" charset="0"/>
              </a:rPr>
              <a:t>(with respect to any other projection) associated with the first coordinate (</a:t>
            </a:r>
            <a:r>
              <a:rPr lang="en-US" altLang="it-IT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principal component</a:t>
            </a:r>
            <a:r>
              <a:rPr lang="en-US" altLang="it-IT" sz="2800" dirty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</a:p>
          <a:p>
            <a:pPr algn="just">
              <a:defRPr/>
            </a:pPr>
            <a:r>
              <a:rPr lang="en-US" altLang="it-IT" sz="2800" dirty="0">
                <a:latin typeface="Arial" panose="020B0604020202020204" pitchFamily="34" charset="0"/>
                <a:cs typeface="Arial" panose="020B0604020202020204" pitchFamily="34" charset="0"/>
              </a:rPr>
              <a:t>and then that associated with the second coordinate (</a:t>
            </a:r>
            <a:r>
              <a:rPr lang="en-US" alt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>second </a:t>
            </a:r>
            <a:r>
              <a:rPr lang="en-US" altLang="it-IT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principal </a:t>
            </a:r>
            <a:r>
              <a:rPr lang="en-US" alt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>component</a:t>
            </a:r>
            <a:r>
              <a:rPr lang="en-US" altLang="it-IT" sz="2800" dirty="0">
                <a:latin typeface="Arial" panose="020B0604020202020204" pitchFamily="34" charset="0"/>
                <a:cs typeface="Arial" panose="020B0604020202020204" pitchFamily="34" charset="0"/>
              </a:rPr>
              <a:t>), and </a:t>
            </a:r>
            <a:r>
              <a:rPr lang="en-US" altLang="it-I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so on</a:t>
            </a:r>
            <a:endParaRPr lang="it-IT" altLang="it-IT" sz="2800" b="1" dirty="0" smtClean="0">
              <a:solidFill>
                <a:srgbClr val="00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8" y="1214438"/>
            <a:ext cx="7239000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27" name="CasellaDiTesto 3"/>
          <p:cNvSpPr txBox="1">
            <a:spLocks noChangeArrowheads="1"/>
          </p:cNvSpPr>
          <p:nvPr/>
        </p:nvSpPr>
        <p:spPr bwMode="auto">
          <a:xfrm>
            <a:off x="6000750" y="6253163"/>
            <a:ext cx="10239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>
                <a:latin typeface="Arial" panose="020B0604020202020204" pitchFamily="34" charset="0"/>
              </a:rPr>
              <a:t>height</a:t>
            </a:r>
          </a:p>
        </p:txBody>
      </p:sp>
      <p:sp>
        <p:nvSpPr>
          <p:cNvPr id="103428" name="CasellaDiTesto 4"/>
          <p:cNvSpPr txBox="1">
            <a:spLocks noChangeArrowheads="1"/>
          </p:cNvSpPr>
          <p:nvPr/>
        </p:nvSpPr>
        <p:spPr bwMode="auto">
          <a:xfrm rot="-5400000">
            <a:off x="517525" y="1766888"/>
            <a:ext cx="10747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>
                <a:latin typeface="Arial" panose="020B0604020202020204" pitchFamily="34" charset="0"/>
              </a:rPr>
              <a:t>weight</a:t>
            </a:r>
          </a:p>
        </p:txBody>
      </p:sp>
      <p:grpSp>
        <p:nvGrpSpPr>
          <p:cNvPr id="103429" name="Gruppo 65"/>
          <p:cNvGrpSpPr>
            <a:grpSpLocks/>
          </p:cNvGrpSpPr>
          <p:nvPr/>
        </p:nvGrpSpPr>
        <p:grpSpPr bwMode="auto">
          <a:xfrm>
            <a:off x="7235825" y="1857375"/>
            <a:ext cx="1895475" cy="4013200"/>
            <a:chOff x="7358082" y="2773916"/>
            <a:chExt cx="1895227" cy="4012671"/>
          </a:xfrm>
        </p:grpSpPr>
        <p:grpSp>
          <p:nvGrpSpPr>
            <p:cNvPr id="103431" name="Group 17"/>
            <p:cNvGrpSpPr>
              <a:grpSpLocks/>
            </p:cNvGrpSpPr>
            <p:nvPr/>
          </p:nvGrpSpPr>
          <p:grpSpPr bwMode="auto">
            <a:xfrm>
              <a:off x="7429520" y="3143248"/>
              <a:ext cx="1643074" cy="3643339"/>
              <a:chOff x="3016" y="346"/>
              <a:chExt cx="998" cy="2993"/>
            </a:xfrm>
          </p:grpSpPr>
          <p:sp>
            <p:nvSpPr>
              <p:cNvPr id="103446" name="Rectangle 5"/>
              <p:cNvSpPr>
                <a:spLocks noChangeArrowheads="1"/>
              </p:cNvSpPr>
              <p:nvPr/>
            </p:nvSpPr>
            <p:spPr bwMode="auto">
              <a:xfrm>
                <a:off x="3016" y="346"/>
                <a:ext cx="499" cy="49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103447" name="Rectangle 6"/>
              <p:cNvSpPr>
                <a:spLocks noChangeArrowheads="1"/>
              </p:cNvSpPr>
              <p:nvPr/>
            </p:nvSpPr>
            <p:spPr bwMode="auto">
              <a:xfrm>
                <a:off x="3016" y="845"/>
                <a:ext cx="499" cy="49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103448" name="Rectangle 7"/>
              <p:cNvSpPr>
                <a:spLocks noChangeArrowheads="1"/>
              </p:cNvSpPr>
              <p:nvPr/>
            </p:nvSpPr>
            <p:spPr bwMode="auto">
              <a:xfrm>
                <a:off x="3016" y="1343"/>
                <a:ext cx="499" cy="49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103449" name="Rectangle 8"/>
              <p:cNvSpPr>
                <a:spLocks noChangeArrowheads="1"/>
              </p:cNvSpPr>
              <p:nvPr/>
            </p:nvSpPr>
            <p:spPr bwMode="auto">
              <a:xfrm>
                <a:off x="3016" y="1842"/>
                <a:ext cx="499" cy="49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103450" name="Rectangle 9"/>
              <p:cNvSpPr>
                <a:spLocks noChangeArrowheads="1"/>
              </p:cNvSpPr>
              <p:nvPr/>
            </p:nvSpPr>
            <p:spPr bwMode="auto">
              <a:xfrm>
                <a:off x="3016" y="2341"/>
                <a:ext cx="499" cy="49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103451" name="Rectangle 10"/>
              <p:cNvSpPr>
                <a:spLocks noChangeArrowheads="1"/>
              </p:cNvSpPr>
              <p:nvPr/>
            </p:nvSpPr>
            <p:spPr bwMode="auto">
              <a:xfrm>
                <a:off x="3016" y="2840"/>
                <a:ext cx="499" cy="49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103452" name="Rectangle 11"/>
              <p:cNvSpPr>
                <a:spLocks noChangeArrowheads="1"/>
              </p:cNvSpPr>
              <p:nvPr/>
            </p:nvSpPr>
            <p:spPr bwMode="auto">
              <a:xfrm>
                <a:off x="3515" y="346"/>
                <a:ext cx="499" cy="49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103453" name="Rectangle 12"/>
              <p:cNvSpPr>
                <a:spLocks noChangeArrowheads="1"/>
              </p:cNvSpPr>
              <p:nvPr/>
            </p:nvSpPr>
            <p:spPr bwMode="auto">
              <a:xfrm>
                <a:off x="3515" y="845"/>
                <a:ext cx="499" cy="49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103454" name="Rectangle 13"/>
              <p:cNvSpPr>
                <a:spLocks noChangeArrowheads="1"/>
              </p:cNvSpPr>
              <p:nvPr/>
            </p:nvSpPr>
            <p:spPr bwMode="auto">
              <a:xfrm>
                <a:off x="3515" y="1343"/>
                <a:ext cx="499" cy="49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103455" name="Rectangle 14"/>
              <p:cNvSpPr>
                <a:spLocks noChangeArrowheads="1"/>
              </p:cNvSpPr>
              <p:nvPr/>
            </p:nvSpPr>
            <p:spPr bwMode="auto">
              <a:xfrm>
                <a:off x="3515" y="1842"/>
                <a:ext cx="499" cy="49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103456" name="Rectangle 15"/>
              <p:cNvSpPr>
                <a:spLocks noChangeArrowheads="1"/>
              </p:cNvSpPr>
              <p:nvPr/>
            </p:nvSpPr>
            <p:spPr bwMode="auto">
              <a:xfrm>
                <a:off x="3515" y="2341"/>
                <a:ext cx="499" cy="49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103457" name="Rectangle 16"/>
              <p:cNvSpPr>
                <a:spLocks noChangeArrowheads="1"/>
              </p:cNvSpPr>
              <p:nvPr/>
            </p:nvSpPr>
            <p:spPr bwMode="auto">
              <a:xfrm>
                <a:off x="3515" y="2840"/>
                <a:ext cx="499" cy="49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</p:grpSp>
        <p:sp>
          <p:nvSpPr>
            <p:cNvPr id="103432" name="Text Box 19"/>
            <p:cNvSpPr txBox="1">
              <a:spLocks noChangeArrowheads="1"/>
            </p:cNvSpPr>
            <p:nvPr/>
          </p:nvSpPr>
          <p:spPr bwMode="auto">
            <a:xfrm>
              <a:off x="7358082" y="2773916"/>
              <a:ext cx="920764" cy="369332"/>
            </a:xfrm>
            <a:prstGeom prst="rect">
              <a:avLst/>
            </a:prstGeom>
            <a:solidFill>
              <a:srgbClr val="FFFF99"/>
            </a:solidFill>
            <a:ln w="38100">
              <a:solidFill>
                <a:srgbClr val="FFFF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1800">
                  <a:latin typeface="Arial" panose="020B0604020202020204" pitchFamily="34" charset="0"/>
                </a:rPr>
                <a:t>height</a:t>
              </a:r>
            </a:p>
          </p:txBody>
        </p:sp>
        <p:sp>
          <p:nvSpPr>
            <p:cNvPr id="103433" name="Text Box 20"/>
            <p:cNvSpPr txBox="1">
              <a:spLocks noChangeArrowheads="1"/>
            </p:cNvSpPr>
            <p:nvPr/>
          </p:nvSpPr>
          <p:spPr bwMode="auto">
            <a:xfrm>
              <a:off x="8350283" y="2773916"/>
              <a:ext cx="903026" cy="369283"/>
            </a:xfrm>
            <a:prstGeom prst="rect">
              <a:avLst/>
            </a:prstGeom>
            <a:solidFill>
              <a:srgbClr val="FFFF99"/>
            </a:solidFill>
            <a:ln w="38100">
              <a:solidFill>
                <a:srgbClr val="FFFF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1800">
                  <a:latin typeface="Arial" panose="020B0604020202020204" pitchFamily="34" charset="0"/>
                </a:rPr>
                <a:t>weight</a:t>
              </a:r>
            </a:p>
          </p:txBody>
        </p:sp>
        <p:sp>
          <p:nvSpPr>
            <p:cNvPr id="103434" name="Text Box 23"/>
            <p:cNvSpPr txBox="1">
              <a:spLocks noChangeArrowheads="1"/>
            </p:cNvSpPr>
            <p:nvPr/>
          </p:nvSpPr>
          <p:spPr bwMode="auto">
            <a:xfrm>
              <a:off x="7500958" y="3243204"/>
              <a:ext cx="56938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000" b="1"/>
                <a:t>149</a:t>
              </a:r>
            </a:p>
          </p:txBody>
        </p:sp>
        <p:sp>
          <p:nvSpPr>
            <p:cNvPr id="103435" name="Text Box 24"/>
            <p:cNvSpPr txBox="1">
              <a:spLocks noChangeArrowheads="1"/>
            </p:cNvSpPr>
            <p:nvPr/>
          </p:nvSpPr>
          <p:spPr bwMode="auto">
            <a:xfrm>
              <a:off x="7500958" y="3857628"/>
              <a:ext cx="56938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000" b="1"/>
                <a:t>172</a:t>
              </a:r>
            </a:p>
          </p:txBody>
        </p:sp>
        <p:sp>
          <p:nvSpPr>
            <p:cNvPr id="103436" name="Text Box 25"/>
            <p:cNvSpPr txBox="1">
              <a:spLocks noChangeArrowheads="1"/>
            </p:cNvSpPr>
            <p:nvPr/>
          </p:nvSpPr>
          <p:spPr bwMode="auto">
            <a:xfrm>
              <a:off x="7500958" y="4510122"/>
              <a:ext cx="56938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000" b="1"/>
                <a:t>153</a:t>
              </a:r>
            </a:p>
          </p:txBody>
        </p:sp>
        <p:sp>
          <p:nvSpPr>
            <p:cNvPr id="103437" name="Text Box 26"/>
            <p:cNvSpPr txBox="1">
              <a:spLocks noChangeArrowheads="1"/>
            </p:cNvSpPr>
            <p:nvPr/>
          </p:nvSpPr>
          <p:spPr bwMode="auto">
            <a:xfrm>
              <a:off x="7488440" y="5072074"/>
              <a:ext cx="56938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000" b="1"/>
                <a:t>162</a:t>
              </a:r>
            </a:p>
          </p:txBody>
        </p:sp>
        <p:sp>
          <p:nvSpPr>
            <p:cNvPr id="103438" name="Text Box 27"/>
            <p:cNvSpPr txBox="1">
              <a:spLocks noChangeArrowheads="1"/>
            </p:cNvSpPr>
            <p:nvPr/>
          </p:nvSpPr>
          <p:spPr bwMode="auto">
            <a:xfrm>
              <a:off x="7500958" y="5672096"/>
              <a:ext cx="56938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000" b="1"/>
                <a:t>178</a:t>
              </a:r>
            </a:p>
          </p:txBody>
        </p:sp>
        <p:sp>
          <p:nvSpPr>
            <p:cNvPr id="103439" name="Text Box 28"/>
            <p:cNvSpPr txBox="1">
              <a:spLocks noChangeArrowheads="1"/>
            </p:cNvSpPr>
            <p:nvPr/>
          </p:nvSpPr>
          <p:spPr bwMode="auto">
            <a:xfrm>
              <a:off x="7488440" y="6286520"/>
              <a:ext cx="56938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000" b="1"/>
                <a:t>158</a:t>
              </a:r>
            </a:p>
          </p:txBody>
        </p:sp>
        <p:sp>
          <p:nvSpPr>
            <p:cNvPr id="103440" name="Text Box 29"/>
            <p:cNvSpPr txBox="1">
              <a:spLocks noChangeArrowheads="1"/>
            </p:cNvSpPr>
            <p:nvPr/>
          </p:nvSpPr>
          <p:spPr bwMode="auto">
            <a:xfrm>
              <a:off x="8278845" y="3222567"/>
              <a:ext cx="44114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000" b="1">
                  <a:solidFill>
                    <a:schemeClr val="accent2"/>
                  </a:solidFill>
                </a:rPr>
                <a:t>44</a:t>
              </a:r>
            </a:p>
          </p:txBody>
        </p:sp>
        <p:sp>
          <p:nvSpPr>
            <p:cNvPr id="103441" name="Text Box 30"/>
            <p:cNvSpPr txBox="1">
              <a:spLocks noChangeArrowheads="1"/>
            </p:cNvSpPr>
            <p:nvPr/>
          </p:nvSpPr>
          <p:spPr bwMode="auto">
            <a:xfrm>
              <a:off x="8278845" y="3857628"/>
              <a:ext cx="44114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000" b="1">
                  <a:solidFill>
                    <a:schemeClr val="accent2"/>
                  </a:solidFill>
                </a:rPr>
                <a:t>65</a:t>
              </a:r>
            </a:p>
          </p:txBody>
        </p:sp>
        <p:sp>
          <p:nvSpPr>
            <p:cNvPr id="103442" name="Text Box 31"/>
            <p:cNvSpPr txBox="1">
              <a:spLocks noChangeArrowheads="1"/>
            </p:cNvSpPr>
            <p:nvPr/>
          </p:nvSpPr>
          <p:spPr bwMode="auto">
            <a:xfrm>
              <a:off x="8286776" y="4500570"/>
              <a:ext cx="44114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000" b="1">
                  <a:solidFill>
                    <a:schemeClr val="accent2"/>
                  </a:solidFill>
                </a:rPr>
                <a:t>60</a:t>
              </a:r>
            </a:p>
          </p:txBody>
        </p:sp>
        <p:sp>
          <p:nvSpPr>
            <p:cNvPr id="103443" name="Text Box 32"/>
            <p:cNvSpPr txBox="1">
              <a:spLocks noChangeArrowheads="1"/>
            </p:cNvSpPr>
            <p:nvPr/>
          </p:nvSpPr>
          <p:spPr bwMode="auto">
            <a:xfrm>
              <a:off x="8345696" y="5072074"/>
              <a:ext cx="44114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000" b="1">
                  <a:solidFill>
                    <a:schemeClr val="accent2"/>
                  </a:solidFill>
                </a:rPr>
                <a:t>46</a:t>
              </a:r>
            </a:p>
          </p:txBody>
        </p:sp>
        <p:sp>
          <p:nvSpPr>
            <p:cNvPr id="103444" name="Text Box 33"/>
            <p:cNvSpPr txBox="1">
              <a:spLocks noChangeArrowheads="1"/>
            </p:cNvSpPr>
            <p:nvPr/>
          </p:nvSpPr>
          <p:spPr bwMode="auto">
            <a:xfrm>
              <a:off x="8358214" y="5672096"/>
              <a:ext cx="44114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000" b="1">
                  <a:solidFill>
                    <a:schemeClr val="accent2"/>
                  </a:solidFill>
                </a:rPr>
                <a:t>78</a:t>
              </a:r>
            </a:p>
          </p:txBody>
        </p:sp>
        <p:sp>
          <p:nvSpPr>
            <p:cNvPr id="103445" name="Text Box 34"/>
            <p:cNvSpPr txBox="1">
              <a:spLocks noChangeArrowheads="1"/>
            </p:cNvSpPr>
            <p:nvPr/>
          </p:nvSpPr>
          <p:spPr bwMode="auto">
            <a:xfrm>
              <a:off x="8345696" y="6286520"/>
              <a:ext cx="44114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000" b="1">
                  <a:solidFill>
                    <a:schemeClr val="accent2"/>
                  </a:solidFill>
                </a:rPr>
                <a:t>59</a:t>
              </a:r>
            </a:p>
          </p:txBody>
        </p:sp>
      </p:grpSp>
      <p:sp>
        <p:nvSpPr>
          <p:cNvPr id="34" name="Text Box 5"/>
          <p:cNvSpPr txBox="1">
            <a:spLocks noChangeArrowheads="1"/>
          </p:cNvSpPr>
          <p:nvPr/>
        </p:nvSpPr>
        <p:spPr bwMode="auto">
          <a:xfrm>
            <a:off x="1000125" y="142875"/>
            <a:ext cx="7215188" cy="10779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3200" dirty="0">
                <a:latin typeface="Arial" charset="0"/>
              </a:rPr>
              <a:t>SVD </a:t>
            </a:r>
            <a:r>
              <a:rPr lang="it-IT" sz="3200" dirty="0" err="1">
                <a:latin typeface="Arial" charset="0"/>
                <a:ea typeface="+mn-ea"/>
              </a:rPr>
              <a:t>Factorization</a:t>
            </a:r>
            <a:r>
              <a:rPr lang="it-IT" sz="3200" dirty="0">
                <a:latin typeface="Arial" charset="0"/>
                <a:ea typeface="+mn-ea"/>
              </a:rPr>
              <a:t> and PCA </a:t>
            </a:r>
          </a:p>
          <a:p>
            <a:pPr algn="ctr">
              <a:defRPr/>
            </a:pPr>
            <a:r>
              <a:rPr lang="it-IT" sz="3200" dirty="0">
                <a:latin typeface="Arial" charset="0"/>
                <a:ea typeface="+mn-ea"/>
              </a:rPr>
              <a:t>(</a:t>
            </a:r>
            <a:r>
              <a:rPr lang="it-IT" sz="3200" dirty="0" err="1">
                <a:latin typeface="Arial" charset="0"/>
                <a:ea typeface="+mn-ea"/>
              </a:rPr>
              <a:t>Principal</a:t>
            </a:r>
            <a:r>
              <a:rPr lang="it-IT" sz="3200" dirty="0">
                <a:latin typeface="Arial" charset="0"/>
                <a:ea typeface="+mn-ea"/>
              </a:rPr>
              <a:t> </a:t>
            </a:r>
            <a:r>
              <a:rPr lang="it-IT" sz="3200" dirty="0" err="1">
                <a:latin typeface="Arial" charset="0"/>
                <a:ea typeface="+mn-ea"/>
              </a:rPr>
              <a:t>Component</a:t>
            </a:r>
            <a:r>
              <a:rPr lang="it-IT" sz="3200" dirty="0">
                <a:latin typeface="Arial" charset="0"/>
                <a:ea typeface="+mn-ea"/>
              </a:rPr>
              <a:t> </a:t>
            </a:r>
            <a:r>
              <a:rPr lang="it-IT" sz="3200" dirty="0" err="1">
                <a:latin typeface="Arial" charset="0"/>
                <a:ea typeface="+mn-ea"/>
              </a:rPr>
              <a:t>Analysis</a:t>
            </a:r>
            <a:r>
              <a:rPr lang="it-IT" sz="3200" dirty="0">
                <a:latin typeface="Arial" charset="0"/>
                <a:ea typeface="+mn-ea"/>
              </a:rPr>
              <a:t>) </a:t>
            </a:r>
          </a:p>
        </p:txBody>
      </p:sp>
    </p:spTree>
    <p:custDataLst>
      <p:tags r:id="rId1"/>
    </p:custData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CasellaDiTesto 1"/>
          <p:cNvSpPr txBox="1">
            <a:spLocks noChangeArrowheads="1"/>
          </p:cNvSpPr>
          <p:nvPr/>
        </p:nvSpPr>
        <p:spPr bwMode="auto">
          <a:xfrm>
            <a:off x="1000125" y="1500188"/>
            <a:ext cx="6083300" cy="3046412"/>
          </a:xfrm>
          <a:prstGeom prst="rect">
            <a:avLst/>
          </a:prstGeom>
          <a:solidFill>
            <a:srgbClr val="FFFF99"/>
          </a:solidFill>
          <a:ln w="57150">
            <a:solidFill>
              <a:srgbClr val="FFFF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400" b="1">
                <a:latin typeface="Courier New" panose="02070309020205020404" pitchFamily="49" charset="0"/>
                <a:cs typeface="Courier New" panose="02070309020205020404" pitchFamily="49" charset="0"/>
              </a:rPr>
              <a:t>&gt;&gt; X=A-ones(size(A,1),1)*mean(A)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400" b="1">
                <a:latin typeface="Courier New" panose="02070309020205020404" pitchFamily="49" charset="0"/>
                <a:cs typeface="Courier New" panose="02070309020205020404" pitchFamily="49" charset="0"/>
              </a:rPr>
              <a:t>X =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400" b="1">
                <a:latin typeface="Courier New" panose="02070309020205020404" pitchFamily="49" charset="0"/>
                <a:cs typeface="Courier New" panose="02070309020205020404" pitchFamily="49" charset="0"/>
              </a:rPr>
              <a:t>  -13.0000  -14.6667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400" b="1">
                <a:latin typeface="Courier New" panose="02070309020205020404" pitchFamily="49" charset="0"/>
                <a:cs typeface="Courier New" panose="02070309020205020404" pitchFamily="49" charset="0"/>
              </a:rPr>
              <a:t>   10.0000    6.3333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400" b="1">
                <a:latin typeface="Courier New" panose="02070309020205020404" pitchFamily="49" charset="0"/>
                <a:cs typeface="Courier New" panose="02070309020205020404" pitchFamily="49" charset="0"/>
              </a:rPr>
              <a:t>   -9.0000    1.3333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400" b="1">
                <a:latin typeface="Courier New" panose="02070309020205020404" pitchFamily="49" charset="0"/>
                <a:cs typeface="Courier New" panose="02070309020205020404" pitchFamily="49" charset="0"/>
              </a:rPr>
              <a:t>         0  -12.6667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400" b="1">
                <a:latin typeface="Courier New" panose="02070309020205020404" pitchFamily="49" charset="0"/>
                <a:cs typeface="Courier New" panose="02070309020205020404" pitchFamily="49" charset="0"/>
              </a:rPr>
              <a:t>   16.0000   19.3333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400" b="1">
                <a:latin typeface="Courier New" panose="02070309020205020404" pitchFamily="49" charset="0"/>
                <a:cs typeface="Courier New" panose="02070309020205020404" pitchFamily="49" charset="0"/>
              </a:rPr>
              <a:t>   -4.0000    0.3333</a:t>
            </a:r>
            <a:endParaRPr lang="it-IT" altLang="it-IT" sz="2400" b="1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357188" y="214313"/>
            <a:ext cx="8247062" cy="954087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latin typeface="Arial" charset="0"/>
                <a:ea typeface="+mn-ea"/>
              </a:rPr>
              <a:t>data centering </a:t>
            </a:r>
            <a:r>
              <a:rPr lang="en-US" sz="2800" dirty="0">
                <a:latin typeface="Arial" charset="0"/>
                <a:ea typeface="+mn-ea"/>
              </a:rPr>
              <a:t>(for each column, the average value of a column is subtracted from that column</a:t>
            </a:r>
            <a:r>
              <a:rPr lang="it-IT" sz="2800" dirty="0">
                <a:latin typeface="Arial" charset="0"/>
                <a:ea typeface="+mn-ea"/>
              </a:rPr>
              <a:t>)</a:t>
            </a:r>
            <a:endParaRPr lang="it-IT" sz="2800" b="1" dirty="0">
              <a:solidFill>
                <a:schemeClr val="accent2"/>
              </a:solidFill>
              <a:latin typeface="Arial" charset="0"/>
              <a:ea typeface="+mn-ea"/>
            </a:endParaRPr>
          </a:p>
        </p:txBody>
      </p:sp>
      <p:graphicFrame>
        <p:nvGraphicFramePr>
          <p:cNvPr id="19463" name="Object 7"/>
          <p:cNvGraphicFramePr>
            <a:graphicFrameLocks noChangeAspect="1"/>
          </p:cNvGraphicFramePr>
          <p:nvPr/>
        </p:nvGraphicFramePr>
        <p:xfrm>
          <a:off x="1000125" y="5000625"/>
          <a:ext cx="1608138" cy="80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05" name="Equazione" r:id="rId5" imgW="380835" imgH="190417" progId="Equation.3">
                  <p:embed/>
                </p:oleObj>
              </mc:Choice>
              <mc:Fallback>
                <p:oleObj name="Equazione" r:id="rId5" imgW="380835" imgH="190417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25" y="5000625"/>
                        <a:ext cx="1608138" cy="804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9_0"/>
          <p:cNvSpPr txBox="1">
            <a:spLocks noChangeArrowheads="1"/>
          </p:cNvSpPr>
          <p:nvPr/>
        </p:nvSpPr>
        <p:spPr bwMode="auto">
          <a:xfrm>
            <a:off x="2786063" y="5046663"/>
            <a:ext cx="3929062" cy="954087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it-IT" sz="2800" b="1" dirty="0" err="1">
                <a:latin typeface="Arial" charset="0"/>
                <a:ea typeface="+mn-ea"/>
              </a:rPr>
              <a:t>covariance</a:t>
            </a:r>
            <a:r>
              <a:rPr lang="it-IT" sz="2800" b="1" dirty="0">
                <a:latin typeface="Arial" charset="0"/>
                <a:ea typeface="+mn-ea"/>
              </a:rPr>
              <a:t> </a:t>
            </a:r>
            <a:r>
              <a:rPr lang="it-IT" sz="2800" b="1" dirty="0" err="1">
                <a:latin typeface="Arial" charset="0"/>
                <a:ea typeface="+mn-ea"/>
              </a:rPr>
              <a:t>matrix</a:t>
            </a:r>
            <a:r>
              <a:rPr lang="it-IT" sz="2800" b="1" dirty="0">
                <a:latin typeface="Arial" charset="0"/>
                <a:ea typeface="+mn-ea"/>
              </a:rPr>
              <a:t> </a:t>
            </a:r>
            <a:r>
              <a:rPr lang="it-IT" sz="2800" dirty="0">
                <a:latin typeface="Arial" charset="0"/>
                <a:ea typeface="+mn-ea"/>
              </a:rPr>
              <a:t>(</a:t>
            </a:r>
            <a:r>
              <a:rPr lang="it-IT" sz="2800" dirty="0" err="1">
                <a:latin typeface="Arial" charset="0"/>
                <a:ea typeface="+mn-ea"/>
              </a:rPr>
              <a:t>height</a:t>
            </a:r>
            <a:r>
              <a:rPr lang="it-IT" sz="2800" dirty="0">
                <a:latin typeface="Arial" charset="0"/>
                <a:ea typeface="+mn-ea"/>
              </a:rPr>
              <a:t> and </a:t>
            </a:r>
            <a:r>
              <a:rPr lang="it-IT" sz="2800" dirty="0" err="1">
                <a:latin typeface="Arial" charset="0"/>
                <a:ea typeface="+mn-ea"/>
              </a:rPr>
              <a:t>weight</a:t>
            </a:r>
            <a:r>
              <a:rPr lang="it-IT" sz="2800" dirty="0">
                <a:latin typeface="Arial" charset="0"/>
                <a:ea typeface="+mn-ea"/>
              </a:rPr>
              <a:t>)</a:t>
            </a:r>
            <a:endParaRPr lang="it-IT" sz="2800" b="1" dirty="0">
              <a:solidFill>
                <a:schemeClr val="accent2"/>
              </a:solidFill>
              <a:latin typeface="Arial" charset="0"/>
              <a:ea typeface="+mn-ea"/>
            </a:endParaRPr>
          </a:p>
        </p:txBody>
      </p:sp>
      <p:graphicFrame>
        <p:nvGraphicFramePr>
          <p:cNvPr id="2" name="Oggetto 1"/>
          <p:cNvGraphicFramePr>
            <a:graphicFrameLocks noChangeAspect="1"/>
          </p:cNvGraphicFramePr>
          <p:nvPr/>
        </p:nvGraphicFramePr>
        <p:xfrm>
          <a:off x="2124075" y="5969000"/>
          <a:ext cx="5632450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06" name="Equazione" r:id="rId7" imgW="3048000" imgH="444500" progId="Equation.3">
                  <p:embed/>
                </p:oleObj>
              </mc:Choice>
              <mc:Fallback>
                <p:oleObj name="Equazione" r:id="rId7" imgW="3048000" imgH="444500" progId="Equation.3">
                  <p:embed/>
                  <p:pic>
                    <p:nvPicPr>
                      <p:cNvPr id="0" name="Oggetto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5969000"/>
                        <a:ext cx="5632450" cy="82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CasellaDiTesto 3"/>
          <p:cNvSpPr txBox="1">
            <a:spLocks noChangeArrowheads="1"/>
          </p:cNvSpPr>
          <p:nvPr/>
        </p:nvSpPr>
        <p:spPr bwMode="auto">
          <a:xfrm>
            <a:off x="6000750" y="6065838"/>
            <a:ext cx="10239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>
                <a:latin typeface="Arial" panose="020B0604020202020204" pitchFamily="34" charset="0"/>
              </a:rPr>
              <a:t>height</a:t>
            </a:r>
          </a:p>
        </p:txBody>
      </p:sp>
      <p:sp>
        <p:nvSpPr>
          <p:cNvPr id="107523" name="CasellaDiTesto 4"/>
          <p:cNvSpPr txBox="1">
            <a:spLocks noChangeArrowheads="1"/>
          </p:cNvSpPr>
          <p:nvPr/>
        </p:nvSpPr>
        <p:spPr bwMode="auto">
          <a:xfrm rot="-5400000">
            <a:off x="516731" y="1578770"/>
            <a:ext cx="10763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>
                <a:latin typeface="Arial" panose="020B0604020202020204" pitchFamily="34" charset="0"/>
              </a:rPr>
              <a:t>weight</a:t>
            </a:r>
          </a:p>
        </p:txBody>
      </p:sp>
      <p:pic>
        <p:nvPicPr>
          <p:cNvPr id="10752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981075"/>
            <a:ext cx="7210425" cy="540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357188" y="214313"/>
            <a:ext cx="8247062" cy="954087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latin typeface="Arial" charset="0"/>
                <a:ea typeface="+mn-ea"/>
              </a:rPr>
              <a:t>data centering </a:t>
            </a:r>
            <a:r>
              <a:rPr lang="en-US" sz="2800" dirty="0">
                <a:latin typeface="Arial" charset="0"/>
                <a:ea typeface="+mn-ea"/>
              </a:rPr>
              <a:t>(for each column, the average value of a column is subtracted from that column</a:t>
            </a:r>
            <a:r>
              <a:rPr lang="it-IT" sz="2800" dirty="0">
                <a:latin typeface="Arial" charset="0"/>
                <a:ea typeface="+mn-ea"/>
              </a:rPr>
              <a:t>)</a:t>
            </a:r>
            <a:endParaRPr lang="it-IT" sz="2800" b="1" dirty="0">
              <a:solidFill>
                <a:schemeClr val="accent2"/>
              </a:solidFill>
              <a:latin typeface="Arial" charset="0"/>
              <a:ea typeface="+mn-ea"/>
            </a:endParaRPr>
          </a:p>
        </p:txBody>
      </p:sp>
      <p:cxnSp>
        <p:nvCxnSpPr>
          <p:cNvPr id="107526" name="Connettore diritto 2"/>
          <p:cNvCxnSpPr>
            <a:cxnSpLocks noChangeShapeType="1"/>
          </p:cNvCxnSpPr>
          <p:nvPr/>
        </p:nvCxnSpPr>
        <p:spPr bwMode="auto">
          <a:xfrm>
            <a:off x="1476375" y="3357563"/>
            <a:ext cx="5548313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7527" name="Connettore diritto 4"/>
          <p:cNvCxnSpPr>
            <a:cxnSpLocks noChangeShapeType="1"/>
          </p:cNvCxnSpPr>
          <p:nvPr/>
        </p:nvCxnSpPr>
        <p:spPr bwMode="auto">
          <a:xfrm flipV="1">
            <a:off x="3708400" y="1412875"/>
            <a:ext cx="0" cy="4319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custDataLst>
      <p:tags r:id="rId1"/>
    </p:custData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357188" y="214313"/>
            <a:ext cx="1214437" cy="523875"/>
          </a:xfrm>
          <a:prstGeom prst="rect">
            <a:avLst/>
          </a:prstGeom>
          <a:solidFill>
            <a:schemeClr val="accent3">
              <a:lumMod val="85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800" dirty="0">
                <a:latin typeface="Arial" charset="0"/>
                <a:ea typeface="+mn-ea"/>
              </a:rPr>
              <a:t>PCA</a:t>
            </a:r>
            <a:endParaRPr lang="it-IT" sz="2800" b="1" dirty="0">
              <a:solidFill>
                <a:schemeClr val="accent2"/>
              </a:solidFill>
              <a:latin typeface="Arial" charset="0"/>
              <a:ea typeface="+mn-ea"/>
            </a:endParaRPr>
          </a:p>
        </p:txBody>
      </p:sp>
      <p:sp>
        <p:nvSpPr>
          <p:cNvPr id="3" name="Text Box 9_0"/>
          <p:cNvSpPr txBox="1">
            <a:spLocks noChangeArrowheads="1"/>
          </p:cNvSpPr>
          <p:nvPr/>
        </p:nvSpPr>
        <p:spPr bwMode="auto">
          <a:xfrm>
            <a:off x="357188" y="903288"/>
            <a:ext cx="8572500" cy="3970337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marL="514350" indent="-5143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buFontTx/>
              <a:buAutoNum type="arabicPeriod"/>
              <a:defRPr/>
            </a:pPr>
            <a:r>
              <a:rPr lang="it-IT" altLang="it-I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Compute </a:t>
            </a:r>
            <a:r>
              <a:rPr lang="it-IT" altLang="it-IT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eigenvectors</a:t>
            </a:r>
            <a:r>
              <a:rPr lang="it-IT" altLang="it-I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it-IT" altLang="it-IT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eigenvalues</a:t>
            </a:r>
            <a:r>
              <a:rPr lang="it-IT" altLang="it-I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of the </a:t>
            </a:r>
            <a:r>
              <a:rPr lang="it-IT" altLang="it-IT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covariance</a:t>
            </a:r>
            <a:r>
              <a:rPr lang="it-IT" altLang="it-I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matrix</a:t>
            </a:r>
            <a:r>
              <a:rPr lang="it-IT" altLang="it-I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2800" dirty="0" smtClean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it-IT" altLang="it-I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it-IT" altLang="it-IT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centered</a:t>
            </a:r>
            <a:r>
              <a:rPr lang="it-IT" altLang="it-I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data)</a:t>
            </a:r>
          </a:p>
          <a:p>
            <a:pPr>
              <a:buFontTx/>
              <a:buAutoNum type="arabicPeriod"/>
              <a:defRPr/>
            </a:pPr>
            <a:r>
              <a:rPr lang="it-IT" altLang="it-I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it-IT" altLang="it-IT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first</a:t>
            </a:r>
            <a:r>
              <a:rPr lang="it-IT" altLang="it-I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eigenvector</a:t>
            </a:r>
            <a:r>
              <a:rPr lang="it-IT" altLang="it-I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it-IT" altLang="it-I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it-IT" altLang="it-IT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first</a:t>
            </a:r>
            <a:r>
              <a:rPr lang="it-IT" altLang="it-I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principal</a:t>
            </a:r>
            <a:r>
              <a:rPr lang="it-IT" altLang="it-I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component</a:t>
            </a:r>
          </a:p>
          <a:p>
            <a:pPr>
              <a:buFontTx/>
              <a:buAutoNum type="arabicPeriod"/>
              <a:defRPr/>
            </a:pPr>
            <a:r>
              <a:rPr lang="it-IT" altLang="it-I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it-IT" altLang="it-IT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first</a:t>
            </a:r>
            <a:r>
              <a:rPr lang="it-IT" altLang="it-I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eigenvalue</a:t>
            </a:r>
            <a:r>
              <a:rPr lang="it-IT" altLang="it-I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it-IT" altLang="it-IT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it-IT" altLang="it-I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it-IT" altLang="it-IT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variance</a:t>
            </a:r>
            <a:r>
              <a:rPr lang="it-IT" altLang="it-I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it-IT" altLang="it-IT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associated</a:t>
            </a:r>
            <a:r>
              <a:rPr lang="it-IT" altLang="it-I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to the </a:t>
            </a:r>
            <a:r>
              <a:rPr lang="it-IT" altLang="it-IT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first </a:t>
            </a:r>
            <a:r>
              <a:rPr lang="it-IT" altLang="it-IT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principal</a:t>
            </a:r>
            <a:r>
              <a:rPr lang="it-IT" altLang="it-I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component</a:t>
            </a:r>
          </a:p>
          <a:p>
            <a:pPr>
              <a:buFontTx/>
              <a:buAutoNum type="arabicPeriod"/>
              <a:defRPr/>
            </a:pPr>
            <a:r>
              <a:rPr lang="it-IT" altLang="it-I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it-IT" altLang="it-IT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second</a:t>
            </a:r>
            <a:r>
              <a:rPr lang="it-IT" altLang="it-I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eigenvector</a:t>
            </a:r>
            <a:r>
              <a:rPr lang="it-IT" altLang="it-I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….</a:t>
            </a:r>
          </a:p>
          <a:p>
            <a:pPr>
              <a:buFontTx/>
              <a:buAutoNum type="arabicPeriod"/>
              <a:defRPr/>
            </a:pPr>
            <a:r>
              <a:rPr lang="it-IT" altLang="it-I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it-IT" altLang="it-IT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second</a:t>
            </a:r>
            <a:r>
              <a:rPr lang="it-IT" altLang="it-I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eigenvalue</a:t>
            </a:r>
            <a:r>
              <a:rPr lang="it-IT" altLang="it-I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…..</a:t>
            </a:r>
          </a:p>
          <a:p>
            <a:pPr>
              <a:buFontTx/>
              <a:buAutoNum type="arabicPeriod"/>
              <a:defRPr/>
            </a:pPr>
            <a:r>
              <a:rPr lang="it-IT" altLang="it-I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….. </a:t>
            </a:r>
          </a:p>
        </p:txBody>
      </p:sp>
      <p:graphicFrame>
        <p:nvGraphicFramePr>
          <p:cNvPr id="19463" name="Object 7"/>
          <p:cNvGraphicFramePr>
            <a:graphicFrameLocks noChangeAspect="1"/>
          </p:cNvGraphicFramePr>
          <p:nvPr/>
        </p:nvGraphicFramePr>
        <p:xfrm>
          <a:off x="2786063" y="5286375"/>
          <a:ext cx="3430587" cy="80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86" name="Equazione" r:id="rId5" imgW="812447" imgH="190417" progId="Equation.3">
                  <p:embed/>
                </p:oleObj>
              </mc:Choice>
              <mc:Fallback>
                <p:oleObj name="Equazione" r:id="rId5" imgW="812447" imgH="190417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6063" y="5286375"/>
                        <a:ext cx="3430587" cy="80486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_0"/>
          <p:cNvSpPr txBox="1">
            <a:spLocks noChangeArrowheads="1"/>
          </p:cNvSpPr>
          <p:nvPr/>
        </p:nvSpPr>
        <p:spPr bwMode="auto">
          <a:xfrm>
            <a:off x="393700" y="1268413"/>
            <a:ext cx="8572500" cy="4400550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marL="514350" indent="-5143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buFontTx/>
              <a:buAutoNum type="arabicPeriod"/>
              <a:defRPr/>
            </a:pPr>
            <a:r>
              <a:rPr lang="it-IT" altLang="it-IT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Karhunen</a:t>
            </a:r>
            <a:r>
              <a:rPr lang="it-IT" altLang="it-I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it-IT" altLang="it-IT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Loeve</a:t>
            </a:r>
            <a:r>
              <a:rPr lang="it-IT" altLang="it-I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transform</a:t>
            </a:r>
            <a:r>
              <a:rPr lang="it-IT" altLang="it-I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(KLT), </a:t>
            </a:r>
            <a:r>
              <a:rPr lang="it-IT" altLang="it-IT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signal</a:t>
            </a:r>
            <a:r>
              <a:rPr lang="it-IT" altLang="it-I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processing</a:t>
            </a:r>
          </a:p>
          <a:p>
            <a:pPr>
              <a:buFontTx/>
              <a:buAutoNum type="arabicPeriod"/>
              <a:defRPr/>
            </a:pPr>
            <a:r>
              <a:rPr lang="it-IT" altLang="it-IT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Hotelling</a:t>
            </a:r>
            <a:r>
              <a:rPr lang="it-IT" altLang="it-I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transform</a:t>
            </a:r>
            <a:r>
              <a:rPr lang="it-IT" altLang="it-I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altLang="it-IT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statistics</a:t>
            </a:r>
            <a:r>
              <a:rPr lang="it-IT" altLang="it-I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control</a:t>
            </a:r>
          </a:p>
          <a:p>
            <a:pPr>
              <a:buFontTx/>
              <a:buAutoNum type="arabicPeriod"/>
              <a:defRPr/>
            </a:pPr>
            <a:r>
              <a:rPr lang="it-IT" altLang="it-IT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Proper</a:t>
            </a:r>
            <a:r>
              <a:rPr lang="it-IT" altLang="it-I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orthogonal</a:t>
            </a:r>
            <a:r>
              <a:rPr lang="it-IT" altLang="it-I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decomposition</a:t>
            </a:r>
            <a:r>
              <a:rPr lang="it-IT" altLang="it-I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(POD), </a:t>
            </a:r>
            <a:r>
              <a:rPr lang="it-IT" altLang="it-IT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mechanical</a:t>
            </a:r>
            <a:r>
              <a:rPr lang="it-IT" altLang="it-I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engineering</a:t>
            </a:r>
            <a:endParaRPr lang="it-IT" altLang="it-IT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AutoNum type="arabicPeriod"/>
              <a:defRPr/>
            </a:pPr>
            <a:r>
              <a:rPr lang="it-IT" altLang="it-IT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Empirical</a:t>
            </a:r>
            <a:r>
              <a:rPr lang="it-IT" altLang="it-I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orthogonal</a:t>
            </a:r>
            <a:r>
              <a:rPr lang="it-IT" altLang="it-I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functions</a:t>
            </a:r>
            <a:r>
              <a:rPr lang="it-IT" altLang="it-I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(EOF), </a:t>
            </a:r>
            <a:r>
              <a:rPr lang="it-IT" altLang="it-IT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meteorology</a:t>
            </a:r>
            <a:endParaRPr lang="it-IT" altLang="it-IT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AutoNum type="arabicPeriod"/>
              <a:defRPr/>
            </a:pPr>
            <a:r>
              <a:rPr lang="it-IT" altLang="it-IT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Empirical</a:t>
            </a:r>
            <a:r>
              <a:rPr lang="it-IT" altLang="it-I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modal</a:t>
            </a:r>
            <a:r>
              <a:rPr lang="it-IT" altLang="it-I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r>
              <a:rPr lang="it-IT" altLang="it-I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altLang="it-IT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structural</a:t>
            </a:r>
            <a:r>
              <a:rPr lang="it-IT" altLang="it-I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engineering</a:t>
            </a:r>
            <a:r>
              <a:rPr lang="it-IT" altLang="it-I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…..</a:t>
            </a:r>
          </a:p>
          <a:p>
            <a:pPr>
              <a:buFontTx/>
              <a:buAutoNum type="arabicPeriod"/>
              <a:defRPr/>
            </a:pPr>
            <a:r>
              <a:rPr lang="it-IT" altLang="it-I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….. </a:t>
            </a:r>
          </a:p>
        </p:txBody>
      </p:sp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1042988" y="457200"/>
            <a:ext cx="7273925" cy="523875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>PCA</a:t>
            </a:r>
            <a:r>
              <a:rPr lang="en-US" altLang="it-IT" sz="2800" dirty="0">
                <a:latin typeface="Arial" panose="020B0604020202020204" pitchFamily="34" charset="0"/>
                <a:cs typeface="Arial" panose="020B0604020202020204" pitchFamily="34" charset="0"/>
              </a:rPr>
              <a:t> is named differently in some disciplines</a:t>
            </a:r>
            <a:endParaRPr lang="it-IT" altLang="it-IT" sz="28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2935288" y="115888"/>
          <a:ext cx="2860675" cy="884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90" name="Equation" r:id="rId5" imgW="774364" imgH="241195" progId="">
                  <p:embed/>
                </p:oleObj>
              </mc:Choice>
              <mc:Fallback>
                <p:oleObj name="Equation" r:id="rId5" imgW="774364" imgH="241195" progId="">
                  <p:embed/>
                  <p:pic>
                    <p:nvPicPr>
                      <p:cNvPr id="1331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5288" y="115888"/>
                        <a:ext cx="2860675" cy="884237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38100">
                        <a:solidFill>
                          <a:srgbClr val="FFFF00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rgbClr val="808080">
                            <a:alpha val="74997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5" name="Text Box 8"/>
          <p:cNvSpPr txBox="1">
            <a:spLocks noChangeArrowheads="1"/>
          </p:cNvSpPr>
          <p:nvPr/>
        </p:nvSpPr>
        <p:spPr bwMode="auto">
          <a:xfrm>
            <a:off x="142875" y="1555750"/>
            <a:ext cx="2752725" cy="954088"/>
          </a:xfrm>
          <a:prstGeom prst="rect">
            <a:avLst/>
          </a:prstGeom>
          <a:solidFill>
            <a:srgbClr val="CCFF66"/>
          </a:solidFill>
          <a:ln w="38100">
            <a:solidFill>
              <a:srgbClr val="6699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800" b="1">
                <a:solidFill>
                  <a:srgbClr val="C00000"/>
                </a:solidFill>
                <a:latin typeface="Arial" panose="020B0604020202020204" pitchFamily="34" charset="0"/>
              </a:rPr>
              <a:t>Least Squares full rank</a:t>
            </a:r>
          </a:p>
        </p:txBody>
      </p:sp>
      <p:graphicFrame>
        <p:nvGraphicFramePr>
          <p:cNvPr id="13316" name="Object 9"/>
          <p:cNvGraphicFramePr>
            <a:graphicFrameLocks noChangeAspect="1"/>
          </p:cNvGraphicFramePr>
          <p:nvPr/>
        </p:nvGraphicFramePr>
        <p:xfrm>
          <a:off x="3109913" y="1484313"/>
          <a:ext cx="2981325" cy="1071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91" name="Equazione" r:id="rId7" imgW="812447" imgH="291973" progId="Equation.3">
                  <p:embed/>
                </p:oleObj>
              </mc:Choice>
              <mc:Fallback>
                <p:oleObj name="Equazione" r:id="rId7" imgW="812447" imgH="291973" progId="Equation.3">
                  <p:embed/>
                  <p:pic>
                    <p:nvPicPr>
                      <p:cNvPr id="13316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9913" y="1484313"/>
                        <a:ext cx="2981325" cy="1071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7" name="Object 7"/>
          <p:cNvGraphicFramePr>
            <a:graphicFrameLocks noChangeAspect="1"/>
          </p:cNvGraphicFramePr>
          <p:nvPr/>
        </p:nvGraphicFramePr>
        <p:xfrm>
          <a:off x="6134100" y="0"/>
          <a:ext cx="3009900" cy="1430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92" name="Equazione" r:id="rId9" imgW="1016000" imgH="482600" progId="Equation.3">
                  <p:embed/>
                </p:oleObj>
              </mc:Choice>
              <mc:Fallback>
                <p:oleObj name="Equazione" r:id="rId9" imgW="1016000" imgH="482600" progId="Equation.3">
                  <p:embed/>
                  <p:pic>
                    <p:nvPicPr>
                      <p:cNvPr id="1331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4100" y="0"/>
                        <a:ext cx="3009900" cy="1430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 Box 8_0"/>
          <p:cNvSpPr txBox="1">
            <a:spLocks noChangeArrowheads="1"/>
          </p:cNvSpPr>
          <p:nvPr/>
        </p:nvSpPr>
        <p:spPr bwMode="auto">
          <a:xfrm>
            <a:off x="6681788" y="1627188"/>
            <a:ext cx="2214562" cy="641350"/>
          </a:xfrm>
          <a:prstGeom prst="rect">
            <a:avLst/>
          </a:prstGeom>
          <a:solidFill>
            <a:srgbClr val="FFFFFF">
              <a:lumMod val="85000"/>
            </a:srgbClr>
          </a:solidFill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600" i="1" kern="0" dirty="0" err="1">
                <a:solidFill>
                  <a:srgbClr val="C00000"/>
                </a:solidFill>
                <a:ea typeface="+mn-ea"/>
                <a:cs typeface="Times New Roman" pitchFamily="18" charset="0"/>
              </a:rPr>
              <a:t>rank</a:t>
            </a:r>
            <a:r>
              <a:rPr lang="it-IT" sz="3600" kern="0" dirty="0">
                <a:solidFill>
                  <a:srgbClr val="C00000"/>
                </a:solidFill>
                <a:ea typeface="+mn-ea"/>
                <a:cs typeface="Times New Roman" pitchFamily="18" charset="0"/>
              </a:rPr>
              <a:t>(</a:t>
            </a:r>
            <a:r>
              <a:rPr lang="it-IT" sz="3600" i="1" kern="0" dirty="0">
                <a:solidFill>
                  <a:srgbClr val="C00000"/>
                </a:solidFill>
                <a:ea typeface="+mn-ea"/>
                <a:cs typeface="Times New Roman" pitchFamily="18" charset="0"/>
              </a:rPr>
              <a:t>A</a:t>
            </a:r>
            <a:r>
              <a:rPr lang="it-IT" sz="3600" kern="0" dirty="0">
                <a:solidFill>
                  <a:srgbClr val="C00000"/>
                </a:solidFill>
                <a:ea typeface="+mn-ea"/>
                <a:cs typeface="Times New Roman" pitchFamily="18" charset="0"/>
              </a:rPr>
              <a:t>)</a:t>
            </a:r>
            <a:r>
              <a:rPr lang="it-IT" sz="3600" kern="0" dirty="0" err="1">
                <a:solidFill>
                  <a:srgbClr val="C00000"/>
                </a:solidFill>
                <a:ea typeface="+mn-ea"/>
                <a:cs typeface="Times New Roman" pitchFamily="18" charset="0"/>
              </a:rPr>
              <a:t>=</a:t>
            </a:r>
            <a:r>
              <a:rPr lang="it-IT" sz="3600" i="1" kern="0" dirty="0" err="1">
                <a:solidFill>
                  <a:srgbClr val="C00000"/>
                </a:solidFill>
                <a:ea typeface="+mn-ea"/>
                <a:cs typeface="Times New Roman" pitchFamily="18" charset="0"/>
              </a:rPr>
              <a:t>n</a:t>
            </a:r>
            <a:endParaRPr lang="it-IT" sz="2800" b="1" kern="0" dirty="0">
              <a:solidFill>
                <a:srgbClr val="C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50225" name="Text Box 17"/>
          <p:cNvSpPr txBox="1">
            <a:spLocks noChangeArrowheads="1"/>
          </p:cNvSpPr>
          <p:nvPr/>
        </p:nvSpPr>
        <p:spPr bwMode="auto">
          <a:xfrm>
            <a:off x="71438" y="115888"/>
            <a:ext cx="2771775" cy="9540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it-IT" sz="2800" dirty="0" err="1">
                <a:latin typeface="Arial" charset="0"/>
                <a:ea typeface="+mn-ea"/>
              </a:rPr>
              <a:t>reduced</a:t>
            </a:r>
            <a:r>
              <a:rPr lang="it-IT" sz="2800" dirty="0">
                <a:latin typeface="Arial" charset="0"/>
                <a:ea typeface="+mn-ea"/>
              </a:rPr>
              <a:t> </a:t>
            </a:r>
            <a:r>
              <a:rPr lang="it-IT" sz="2800" dirty="0">
                <a:latin typeface="Arial" charset="0"/>
              </a:rPr>
              <a:t>SVD</a:t>
            </a:r>
            <a:endParaRPr lang="it-IT" sz="2800" i="1" dirty="0">
              <a:solidFill>
                <a:schemeClr val="accent2"/>
              </a:solidFill>
            </a:endParaRPr>
          </a:p>
          <a:p>
            <a:pPr>
              <a:defRPr/>
            </a:pPr>
            <a:r>
              <a:rPr lang="it-IT" sz="2800" dirty="0" err="1">
                <a:latin typeface="Arial" charset="0"/>
                <a:ea typeface="+mn-ea"/>
              </a:rPr>
              <a:t>factorization</a:t>
            </a:r>
            <a:endParaRPr lang="it-IT" sz="2800" i="1" dirty="0">
              <a:solidFill>
                <a:schemeClr val="accent2"/>
              </a:solidFill>
              <a:ea typeface="+mn-ea"/>
            </a:endParaRPr>
          </a:p>
        </p:txBody>
      </p:sp>
      <p:sp>
        <p:nvSpPr>
          <p:cNvPr id="2" name="Text Box 17_0"/>
          <p:cNvSpPr txBox="1">
            <a:spLocks noChangeArrowheads="1"/>
          </p:cNvSpPr>
          <p:nvPr/>
        </p:nvSpPr>
        <p:spPr bwMode="auto">
          <a:xfrm>
            <a:off x="142875" y="2852738"/>
            <a:ext cx="8893175" cy="1104900"/>
          </a:xfrm>
          <a:prstGeom prst="rect">
            <a:avLst/>
          </a:prstGeom>
          <a:solidFill>
            <a:srgbClr val="EAEAEA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800">
                <a:latin typeface="Arial" panose="020B0604020202020204" pitchFamily="34" charset="0"/>
              </a:rPr>
              <a:t>the solution  </a:t>
            </a:r>
            <a:r>
              <a:rPr lang="it-IT" altLang="it-IT" i="1"/>
              <a:t>x</a:t>
            </a:r>
            <a:r>
              <a:rPr lang="it-IT" altLang="it-IT" i="1" baseline="-25000"/>
              <a:t>LS</a:t>
            </a:r>
            <a:r>
              <a:rPr lang="it-IT" altLang="it-IT" sz="2800">
                <a:latin typeface="Arial" panose="020B0604020202020204" pitchFamily="34" charset="0"/>
              </a:rPr>
              <a:t>  is such that  </a:t>
            </a:r>
            <a:r>
              <a:rPr lang="it-IT" altLang="it-IT" i="1"/>
              <a:t>Ax</a:t>
            </a:r>
            <a:r>
              <a:rPr lang="it-IT" altLang="it-IT" i="1" baseline="-25000"/>
              <a:t>LS</a:t>
            </a:r>
            <a:r>
              <a:rPr lang="it-IT" altLang="it-IT" sz="2800">
                <a:latin typeface="Arial" panose="020B0604020202020204" pitchFamily="34" charset="0"/>
              </a:rPr>
              <a:t>  is the orthogonal projection of  </a:t>
            </a:r>
            <a:r>
              <a:rPr lang="it-IT" altLang="it-IT" i="1"/>
              <a:t>b</a:t>
            </a:r>
            <a:r>
              <a:rPr lang="it-IT" altLang="it-IT" sz="2800">
                <a:latin typeface="Arial" panose="020B0604020202020204" pitchFamily="34" charset="0"/>
              </a:rPr>
              <a:t>  onto the   </a:t>
            </a:r>
            <a:r>
              <a:rPr lang="it-IT" altLang="it-IT" i="1"/>
              <a:t>range </a:t>
            </a:r>
            <a:r>
              <a:rPr lang="it-IT" altLang="it-IT"/>
              <a:t>(</a:t>
            </a:r>
            <a:r>
              <a:rPr lang="it-IT" altLang="it-IT" i="1"/>
              <a:t>A</a:t>
            </a:r>
            <a:r>
              <a:rPr lang="it-IT" altLang="it-IT"/>
              <a:t>)</a:t>
            </a:r>
          </a:p>
        </p:txBody>
      </p:sp>
      <p:graphicFrame>
        <p:nvGraphicFramePr>
          <p:cNvPr id="3" name="Object 11"/>
          <p:cNvGraphicFramePr>
            <a:graphicFrameLocks noChangeAspect="1"/>
          </p:cNvGraphicFramePr>
          <p:nvPr/>
        </p:nvGraphicFramePr>
        <p:xfrm>
          <a:off x="2987675" y="4005263"/>
          <a:ext cx="3036888" cy="801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93" name="Equation" r:id="rId11" imgW="914400" imgH="241300" progId="">
                  <p:embed/>
                </p:oleObj>
              </mc:Choice>
              <mc:Fallback>
                <p:oleObj name="Equation" r:id="rId11" imgW="914400" imgH="241300" progId="">
                  <p:embed/>
                  <p:pic>
                    <p:nvPicPr>
                      <p:cNvPr id="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4005263"/>
                        <a:ext cx="3036888" cy="801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12"/>
          <p:cNvGraphicFramePr>
            <a:graphicFrameLocks noChangeAspect="1"/>
          </p:cNvGraphicFramePr>
          <p:nvPr/>
        </p:nvGraphicFramePr>
        <p:xfrm>
          <a:off x="2487613" y="4873625"/>
          <a:ext cx="3808412" cy="71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94" name="Equation" r:id="rId13" imgW="1282700" imgH="241300" progId="">
                  <p:embed/>
                </p:oleObj>
              </mc:Choice>
              <mc:Fallback>
                <p:oleObj name="Equation" r:id="rId13" imgW="1282700" imgH="241300" progId="">
                  <p:embed/>
                  <p:pic>
                    <p:nvPicPr>
                      <p:cNvPr id="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7613" y="4873625"/>
                        <a:ext cx="3808412" cy="715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4"/>
          <p:cNvGraphicFramePr>
            <a:graphicFrameLocks noGrp="1" noChangeAspect="1"/>
          </p:cNvGraphicFramePr>
          <p:nvPr>
            <p:ph/>
          </p:nvPr>
        </p:nvGraphicFramePr>
        <p:xfrm>
          <a:off x="5695950" y="5805488"/>
          <a:ext cx="2763838" cy="79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95" name="Equation" r:id="rId15" imgW="838200" imgH="241300" progId="">
                  <p:embed/>
                </p:oleObj>
              </mc:Choice>
              <mc:Fallback>
                <p:oleObj name="Equation" r:id="rId15" imgW="838200" imgH="241300" progId="">
                  <p:embed/>
                  <p:pic>
                    <p:nvPicPr>
                      <p:cNvPr id="6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5950" y="5805488"/>
                        <a:ext cx="2763838" cy="795337"/>
                      </a:xfrm>
                      <a:prstGeom prst="rect">
                        <a:avLst/>
                      </a:prstGeom>
                      <a:solidFill>
                        <a:srgbClr val="EAEAEA"/>
                      </a:solidFill>
                      <a:ln w="5715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ggetto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6967177"/>
              </p:ext>
            </p:extLst>
          </p:nvPr>
        </p:nvGraphicFramePr>
        <p:xfrm>
          <a:off x="1423501" y="5799137"/>
          <a:ext cx="3083412" cy="801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96" name="Equazione" r:id="rId17" imgW="927000" imgH="241200" progId="Equation.3">
                  <p:embed/>
                </p:oleObj>
              </mc:Choice>
              <mc:Fallback>
                <p:oleObj name="Equazione" r:id="rId17" imgW="927000" imgH="241200" progId="Equation.3">
                  <p:embed/>
                  <p:pic>
                    <p:nvPicPr>
                      <p:cNvPr id="9" name="Oggetto 8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423501" y="5799137"/>
                        <a:ext cx="3083412" cy="801687"/>
                      </a:xfrm>
                      <a:prstGeom prst="rect">
                        <a:avLst/>
                      </a:prstGeom>
                      <a:solidFill>
                        <a:schemeClr val="bg1">
                          <a:lumMod val="95000"/>
                        </a:schemeClr>
                      </a:solidFill>
                      <a:ln w="57150"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1778316314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2428875" y="214313"/>
            <a:ext cx="4500563" cy="523875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it-IT" altLang="it-I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PCA </a:t>
            </a:r>
            <a:r>
              <a:rPr lang="it-IT" altLang="it-IT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it-IT" altLang="it-I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equivalent</a:t>
            </a:r>
            <a:r>
              <a:rPr lang="it-IT" altLang="it-I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to SVD</a:t>
            </a:r>
            <a:endParaRPr lang="it-IT" altLang="it-IT" sz="28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Object 7"/>
          <p:cNvGraphicFramePr>
            <a:graphicFrameLocks noChangeAspect="1"/>
          </p:cNvGraphicFramePr>
          <p:nvPr/>
        </p:nvGraphicFramePr>
        <p:xfrm>
          <a:off x="2357438" y="1071563"/>
          <a:ext cx="3430587" cy="804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90" name="Equazione" r:id="rId5" imgW="812447" imgH="190417" progId="Equation.3">
                  <p:embed/>
                </p:oleObj>
              </mc:Choice>
              <mc:Fallback>
                <p:oleObj name="Equazione" r:id="rId5" imgW="812447" imgH="190417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7438" y="1071563"/>
                        <a:ext cx="3430587" cy="804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9_0"/>
          <p:cNvSpPr txBox="1">
            <a:spLocks noChangeArrowheads="1"/>
          </p:cNvSpPr>
          <p:nvPr/>
        </p:nvSpPr>
        <p:spPr bwMode="auto">
          <a:xfrm>
            <a:off x="500063" y="1285875"/>
            <a:ext cx="1214437" cy="523875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800" dirty="0">
                <a:latin typeface="Arial" charset="0"/>
                <a:ea typeface="+mn-ea"/>
              </a:rPr>
              <a:t>PCA</a:t>
            </a:r>
            <a:endParaRPr lang="it-IT" sz="2800" b="1" dirty="0">
              <a:solidFill>
                <a:schemeClr val="accent2"/>
              </a:solidFill>
              <a:latin typeface="Arial" charset="0"/>
              <a:ea typeface="+mn-ea"/>
            </a:endParaRPr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/>
        </p:nvGraphicFramePr>
        <p:xfrm>
          <a:off x="2357438" y="2124075"/>
          <a:ext cx="3430587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91" name="Equazione" r:id="rId7" imgW="812447" imgH="241195" progId="Equation.3">
                  <p:embed/>
                </p:oleObj>
              </mc:Choice>
              <mc:Fallback>
                <p:oleObj name="Equazione" r:id="rId7" imgW="812447" imgH="241195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7438" y="2124075"/>
                        <a:ext cx="3430587" cy="1019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9_1"/>
          <p:cNvSpPr txBox="1">
            <a:spLocks noChangeArrowheads="1"/>
          </p:cNvSpPr>
          <p:nvPr/>
        </p:nvSpPr>
        <p:spPr bwMode="auto">
          <a:xfrm>
            <a:off x="500063" y="2338388"/>
            <a:ext cx="1214437" cy="523875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800" dirty="0">
                <a:latin typeface="Arial" charset="0"/>
                <a:ea typeface="+mn-ea"/>
              </a:rPr>
              <a:t>SVD</a:t>
            </a:r>
            <a:endParaRPr lang="it-IT" sz="2800" b="1" dirty="0">
              <a:solidFill>
                <a:schemeClr val="accent2"/>
              </a:solidFill>
              <a:latin typeface="Arial" charset="0"/>
              <a:ea typeface="+mn-ea"/>
            </a:endParaRPr>
          </a:p>
        </p:txBody>
      </p:sp>
      <p:sp>
        <p:nvSpPr>
          <p:cNvPr id="8" name="Freccia in giù 7"/>
          <p:cNvSpPr/>
          <p:nvPr/>
        </p:nvSpPr>
        <p:spPr bwMode="auto">
          <a:xfrm>
            <a:off x="3929063" y="3357563"/>
            <a:ext cx="714375" cy="785812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it-IT">
              <a:ea typeface="+mn-ea"/>
            </a:endParaRPr>
          </a:p>
        </p:txBody>
      </p:sp>
      <p:grpSp>
        <p:nvGrpSpPr>
          <p:cNvPr id="3" name="Gruppo 10"/>
          <p:cNvGrpSpPr>
            <a:grpSpLocks/>
          </p:cNvGrpSpPr>
          <p:nvPr/>
        </p:nvGrpSpPr>
        <p:grpSpPr bwMode="auto">
          <a:xfrm>
            <a:off x="3214688" y="4286250"/>
            <a:ext cx="2286000" cy="2143125"/>
            <a:chOff x="3357554" y="4143380"/>
            <a:chExt cx="2286016" cy="2143140"/>
          </a:xfrm>
        </p:grpSpPr>
        <p:sp>
          <p:nvSpPr>
            <p:cNvPr id="10" name="Rettangolo 9"/>
            <p:cNvSpPr/>
            <p:nvPr/>
          </p:nvSpPr>
          <p:spPr bwMode="auto">
            <a:xfrm>
              <a:off x="3357554" y="4143380"/>
              <a:ext cx="2286016" cy="214314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57150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>
                <a:defRPr/>
              </a:pPr>
              <a:endParaRPr lang="it-IT">
                <a:ea typeface="+mn-ea"/>
              </a:endParaRPr>
            </a:p>
          </p:txBody>
        </p:sp>
        <p:graphicFrame>
          <p:nvGraphicFramePr>
            <p:cNvPr id="112650" name="Object 4"/>
            <p:cNvGraphicFramePr>
              <a:graphicFrameLocks noChangeAspect="1"/>
            </p:cNvGraphicFramePr>
            <p:nvPr/>
          </p:nvGraphicFramePr>
          <p:xfrm>
            <a:off x="3500430" y="4214818"/>
            <a:ext cx="2038350" cy="19319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692" name="Equazione" r:id="rId9" imgW="482600" imgH="457200" progId="Equation.3">
                    <p:embed/>
                  </p:oleObj>
                </mc:Choice>
                <mc:Fallback>
                  <p:oleObj name="Equazione" r:id="rId9" imgW="482600" imgH="457200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00430" y="4214818"/>
                          <a:ext cx="2038350" cy="19319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custDataLst>
      <p:tags r:id="rId2"/>
    </p:custData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ttangolo 1"/>
          <p:cNvSpPr>
            <a:spLocks noChangeArrowheads="1"/>
          </p:cNvSpPr>
          <p:nvPr/>
        </p:nvSpPr>
        <p:spPr bwMode="auto">
          <a:xfrm>
            <a:off x="428625" y="285750"/>
            <a:ext cx="4572000" cy="5262563"/>
          </a:xfrm>
          <a:prstGeom prst="rect">
            <a:avLst/>
          </a:prstGeom>
          <a:solidFill>
            <a:srgbClr val="FFFF99"/>
          </a:solidFill>
          <a:ln w="5715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it-IT" sz="2400" b="1">
                <a:latin typeface="Courier New" panose="02070309020205020404" pitchFamily="49" charset="0"/>
                <a:cs typeface="Courier New" panose="02070309020205020404" pitchFamily="49" charset="0"/>
              </a:rPr>
              <a:t>&gt;&gt; [U</a:t>
            </a:r>
            <a:r>
              <a:rPr lang="it-IT" altLang="it-IT" sz="2400" b="1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pl-PL" altLang="it-IT" sz="2400" b="1">
                <a:latin typeface="Courier New" panose="02070309020205020404" pitchFamily="49" charset="0"/>
                <a:cs typeface="Courier New" panose="02070309020205020404" pitchFamily="49" charset="0"/>
              </a:rPr>
              <a:t>,S</a:t>
            </a:r>
            <a:r>
              <a:rPr lang="it-IT" altLang="it-IT" sz="2400" b="1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pl-PL" altLang="it-IT" sz="2400" b="1">
                <a:latin typeface="Courier New" panose="02070309020205020404" pitchFamily="49" charset="0"/>
                <a:cs typeface="Courier New" panose="02070309020205020404" pitchFamily="49" charset="0"/>
              </a:rPr>
              <a:t>,V]=svd(X,0)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l-PL" altLang="it-IT" sz="2400" b="1">
                <a:latin typeface="Courier New" panose="02070309020205020404" pitchFamily="49" charset="0"/>
                <a:cs typeface="Courier New" panose="02070309020205020404" pitchFamily="49" charset="0"/>
              </a:rPr>
              <a:t>U</a:t>
            </a:r>
            <a:r>
              <a:rPr lang="it-IT" altLang="it-IT" sz="2400" b="1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pl-PL" altLang="it-IT" sz="2400" b="1">
                <a:latin typeface="Courier New" panose="02070309020205020404" pitchFamily="49" charset="0"/>
                <a:cs typeface="Courier New" panose="02070309020205020404" pitchFamily="49" charset="0"/>
              </a:rPr>
              <a:t> =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l-PL" altLang="it-IT" sz="2400" b="1">
                <a:latin typeface="Courier New" panose="02070309020205020404" pitchFamily="49" charset="0"/>
                <a:cs typeface="Courier New" panose="02070309020205020404" pitchFamily="49" charset="0"/>
              </a:rPr>
              <a:t>   -0.5514    0.0259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l-PL" altLang="it-IT" sz="2400" b="1">
                <a:latin typeface="Courier New" panose="02070309020205020404" pitchFamily="49" charset="0"/>
                <a:cs typeface="Courier New" panose="02070309020205020404" pitchFamily="49" charset="0"/>
              </a:rPr>
              <a:t>    0.3184   -0.2828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l-PL" altLang="it-IT" sz="2400" b="1">
                <a:latin typeface="Courier New" panose="02070309020205020404" pitchFamily="49" charset="0"/>
                <a:cs typeface="Courier New" panose="02070309020205020404" pitchFamily="49" charset="0"/>
              </a:rPr>
              <a:t>   -0.1364    0.6282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l-PL" altLang="it-IT" sz="2400" b="1">
                <a:latin typeface="Courier New" panose="02070309020205020404" pitchFamily="49" charset="0"/>
                <a:cs typeface="Courier New" panose="02070309020205020404" pitchFamily="49" charset="0"/>
              </a:rPr>
              <a:t>   -0.2705   -0.6730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l-PL" altLang="it-IT" sz="2400" b="1">
                <a:latin typeface="Courier New" panose="02070309020205020404" pitchFamily="49" charset="0"/>
                <a:cs typeface="Courier New" panose="02070309020205020404" pitchFamily="49" charset="0"/>
              </a:rPr>
              <a:t>    0.7060    0.0362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l-PL" altLang="it-IT" sz="2400" b="1">
                <a:latin typeface="Courier New" panose="02070309020205020404" pitchFamily="49" charset="0"/>
                <a:cs typeface="Courier New" panose="02070309020205020404" pitchFamily="49" charset="0"/>
              </a:rPr>
              <a:t>   -0.0662    0.2654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l-PL" altLang="it-IT" sz="2400" b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it-IT" altLang="it-IT" sz="2400" b="1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pl-PL" altLang="it-IT" sz="2400" b="1">
                <a:latin typeface="Courier New" panose="02070309020205020404" pitchFamily="49" charset="0"/>
                <a:cs typeface="Courier New" panose="02070309020205020404" pitchFamily="49" charset="0"/>
              </a:rPr>
              <a:t> =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l-PL" altLang="it-IT" sz="2400" b="1">
                <a:latin typeface="Courier New" panose="02070309020205020404" pitchFamily="49" charset="0"/>
                <a:cs typeface="Courier New" panose="02070309020205020404" pitchFamily="49" charset="0"/>
              </a:rPr>
              <a:t>   35.5408         0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l-PL" altLang="it-IT" sz="2400" b="1">
                <a:latin typeface="Courier New" panose="02070309020205020404" pitchFamily="49" charset="0"/>
                <a:cs typeface="Courier New" panose="02070309020205020404" pitchFamily="49" charset="0"/>
              </a:rPr>
              <a:t>         0   12.2551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l-PL" altLang="it-IT" sz="2400" b="1">
                <a:latin typeface="Courier New" panose="02070309020205020404" pitchFamily="49" charset="0"/>
                <a:cs typeface="Courier New" panose="02070309020205020404" pitchFamily="49" charset="0"/>
              </a:rPr>
              <a:t>V =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l-PL" altLang="it-IT" sz="2400" b="1">
                <a:latin typeface="Courier New" panose="02070309020205020404" pitchFamily="49" charset="0"/>
                <a:cs typeface="Courier New" panose="02070309020205020404" pitchFamily="49" charset="0"/>
              </a:rPr>
              <a:t>    0.6511   -0.7590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l-PL" altLang="it-IT" sz="2400" b="1">
                <a:latin typeface="Courier New" panose="02070309020205020404" pitchFamily="49" charset="0"/>
                <a:cs typeface="Courier New" panose="02070309020205020404" pitchFamily="49" charset="0"/>
              </a:rPr>
              <a:t>    0.7590    0.6511</a:t>
            </a:r>
            <a:endParaRPr lang="it-IT" altLang="it-IT" sz="2400" b="1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2" name="Gruppo 4"/>
          <p:cNvGrpSpPr>
            <a:grpSpLocks/>
          </p:cNvGrpSpPr>
          <p:nvPr/>
        </p:nvGrpSpPr>
        <p:grpSpPr bwMode="auto">
          <a:xfrm>
            <a:off x="785813" y="4714875"/>
            <a:ext cx="2000250" cy="2071688"/>
            <a:chOff x="785786" y="4714884"/>
            <a:chExt cx="2000263" cy="2071702"/>
          </a:xfrm>
        </p:grpSpPr>
        <p:sp>
          <p:nvSpPr>
            <p:cNvPr id="114695" name="CasellaDiTesto 2"/>
            <p:cNvSpPr txBox="1">
              <a:spLocks noChangeArrowheads="1"/>
            </p:cNvSpPr>
            <p:nvPr/>
          </p:nvSpPr>
          <p:spPr bwMode="auto">
            <a:xfrm>
              <a:off x="785786" y="5572140"/>
              <a:ext cx="2000263" cy="8310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2400">
                  <a:latin typeface="Arial" panose="020B0604020202020204" pitchFamily="34" charset="0"/>
                </a:rPr>
                <a:t>first principal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2400">
                  <a:latin typeface="Arial" panose="020B0604020202020204" pitchFamily="34" charset="0"/>
                </a:rPr>
                <a:t>component</a:t>
              </a:r>
            </a:p>
          </p:txBody>
        </p:sp>
        <p:sp>
          <p:nvSpPr>
            <p:cNvPr id="114696" name="Rettangolo 3"/>
            <p:cNvSpPr>
              <a:spLocks noChangeArrowheads="1"/>
            </p:cNvSpPr>
            <p:nvPr/>
          </p:nvSpPr>
          <p:spPr bwMode="auto">
            <a:xfrm>
              <a:off x="857224" y="4714884"/>
              <a:ext cx="1857388" cy="2071702"/>
            </a:xfrm>
            <a:prstGeom prst="rect">
              <a:avLst/>
            </a:prstGeom>
            <a:noFill/>
            <a:ln w="5715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</p:grpSp>
      <p:grpSp>
        <p:nvGrpSpPr>
          <p:cNvPr id="3" name="Gruppo 5"/>
          <p:cNvGrpSpPr>
            <a:grpSpLocks/>
          </p:cNvGrpSpPr>
          <p:nvPr/>
        </p:nvGrpSpPr>
        <p:grpSpPr bwMode="auto">
          <a:xfrm>
            <a:off x="2643188" y="4714875"/>
            <a:ext cx="2000250" cy="2071688"/>
            <a:chOff x="785786" y="4714884"/>
            <a:chExt cx="2000263" cy="2071702"/>
          </a:xfrm>
        </p:grpSpPr>
        <p:sp>
          <p:nvSpPr>
            <p:cNvPr id="114693" name="CasellaDiTesto 6"/>
            <p:cNvSpPr txBox="1">
              <a:spLocks noChangeArrowheads="1"/>
            </p:cNvSpPr>
            <p:nvPr/>
          </p:nvSpPr>
          <p:spPr bwMode="auto">
            <a:xfrm>
              <a:off x="785786" y="5572140"/>
              <a:ext cx="2000263" cy="1200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2400">
                  <a:latin typeface="Arial" panose="020B0604020202020204" pitchFamily="34" charset="0"/>
                </a:rPr>
                <a:t>second principal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2400">
                  <a:latin typeface="Arial" panose="020B0604020202020204" pitchFamily="34" charset="0"/>
                </a:rPr>
                <a:t> component</a:t>
              </a:r>
            </a:p>
          </p:txBody>
        </p:sp>
        <p:sp>
          <p:nvSpPr>
            <p:cNvPr id="114694" name="Rettangolo 7"/>
            <p:cNvSpPr>
              <a:spLocks noChangeArrowheads="1"/>
            </p:cNvSpPr>
            <p:nvPr/>
          </p:nvSpPr>
          <p:spPr bwMode="auto">
            <a:xfrm>
              <a:off x="857224" y="4714884"/>
              <a:ext cx="1857388" cy="2071702"/>
            </a:xfrm>
            <a:prstGeom prst="rect">
              <a:avLst/>
            </a:prstGeom>
            <a:noFill/>
            <a:ln w="5715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</p:grpSp>
    </p:spTree>
    <p:custDataLst>
      <p:tags r:id="rId1"/>
    </p:custData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1143000"/>
            <a:ext cx="7234237" cy="542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739" name="Rettangolo 2"/>
          <p:cNvSpPr>
            <a:spLocks noChangeArrowheads="1"/>
          </p:cNvSpPr>
          <p:nvPr/>
        </p:nvSpPr>
        <p:spPr bwMode="auto">
          <a:xfrm>
            <a:off x="0" y="0"/>
            <a:ext cx="9144000" cy="923925"/>
          </a:xfrm>
          <a:prstGeom prst="rect">
            <a:avLst/>
          </a:prstGeom>
          <a:solidFill>
            <a:srgbClr val="FFFF99"/>
          </a:solidFill>
          <a:ln w="5715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800" b="1">
                <a:latin typeface="Courier New" panose="02070309020205020404" pitchFamily="49" charset="0"/>
                <a:cs typeface="Courier New" panose="02070309020205020404" pitchFamily="49" charset="0"/>
              </a:rPr>
              <a:t>&gt;&gt; hold 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800" b="1">
                <a:latin typeface="Courier New" panose="02070309020205020404" pitchFamily="49" charset="0"/>
                <a:cs typeface="Courier New" panose="02070309020205020404" pitchFamily="49" charset="0"/>
              </a:rPr>
              <a:t>&gt;&gt; VV=10*V;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800" b="1">
                <a:latin typeface="Courier New" panose="02070309020205020404" pitchFamily="49" charset="0"/>
                <a:cs typeface="Courier New" panose="02070309020205020404" pitchFamily="49" charset="0"/>
              </a:rPr>
              <a:t>&gt;&gt; plot([0 VV(1,1)],[0 VV(2,1)],'r',[0 VV(1,2)],[0 VV(2,2)],'b')</a:t>
            </a:r>
          </a:p>
        </p:txBody>
      </p:sp>
      <p:graphicFrame>
        <p:nvGraphicFramePr>
          <p:cNvPr id="116740" name="Object 3"/>
          <p:cNvGraphicFramePr>
            <a:graphicFrameLocks noChangeAspect="1"/>
          </p:cNvGraphicFramePr>
          <p:nvPr/>
        </p:nvGraphicFramePr>
        <p:xfrm>
          <a:off x="4286250" y="3522663"/>
          <a:ext cx="355600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70" name="Equazione" r:id="rId6" imgW="139579" imgH="215713" progId="Equation.3">
                  <p:embed/>
                </p:oleObj>
              </mc:Choice>
              <mc:Fallback>
                <p:oleObj name="Equazione" r:id="rId6" imgW="139579" imgH="215713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250" y="3522663"/>
                        <a:ext cx="355600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741" name="Object 4"/>
          <p:cNvGraphicFramePr>
            <a:graphicFrameLocks noChangeAspect="1"/>
          </p:cNvGraphicFramePr>
          <p:nvPr/>
        </p:nvGraphicFramePr>
        <p:xfrm>
          <a:off x="3040063" y="3071813"/>
          <a:ext cx="420687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71" name="Equazione" r:id="rId8" imgW="164885" imgH="215619" progId="Equation.3">
                  <p:embed/>
                </p:oleObj>
              </mc:Choice>
              <mc:Fallback>
                <p:oleObj name="Equazione" r:id="rId8" imgW="164885" imgH="215619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0063" y="3071813"/>
                        <a:ext cx="420687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6742" name="CasellaDiTesto 3"/>
          <p:cNvSpPr txBox="1">
            <a:spLocks noChangeArrowheads="1"/>
          </p:cNvSpPr>
          <p:nvPr/>
        </p:nvSpPr>
        <p:spPr bwMode="auto">
          <a:xfrm>
            <a:off x="6000750" y="6253163"/>
            <a:ext cx="10239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>
                <a:latin typeface="Arial" panose="020B0604020202020204" pitchFamily="34" charset="0"/>
              </a:rPr>
              <a:t>height</a:t>
            </a:r>
          </a:p>
        </p:txBody>
      </p:sp>
      <p:sp>
        <p:nvSpPr>
          <p:cNvPr id="116743" name="CasellaDiTesto 4"/>
          <p:cNvSpPr txBox="1">
            <a:spLocks noChangeArrowheads="1"/>
          </p:cNvSpPr>
          <p:nvPr/>
        </p:nvSpPr>
        <p:spPr bwMode="auto">
          <a:xfrm rot="-5400000">
            <a:off x="517525" y="1766888"/>
            <a:ext cx="10747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>
                <a:latin typeface="Arial" panose="020B0604020202020204" pitchFamily="34" charset="0"/>
              </a:rPr>
              <a:t>weight</a:t>
            </a:r>
          </a:p>
        </p:txBody>
      </p:sp>
    </p:spTree>
    <p:custDataLst>
      <p:tags r:id="rId2"/>
    </p:custData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285750" y="214313"/>
            <a:ext cx="8607425" cy="1016000"/>
          </a:xfrm>
          <a:prstGeom prst="rect">
            <a:avLst/>
          </a:prstGeom>
          <a:solidFill>
            <a:srgbClr val="FFFF99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it-IT" sz="2800" dirty="0">
                <a:latin typeface="Arial" pitchFamily="34" charset="0"/>
                <a:ea typeface="+mn-ea"/>
                <a:cs typeface="Arial" pitchFamily="34" charset="0"/>
              </a:rPr>
              <a:t>data </a:t>
            </a:r>
            <a:r>
              <a:rPr lang="it-IT" sz="2800" dirty="0" err="1">
                <a:latin typeface="Arial" pitchFamily="34" charset="0"/>
                <a:ea typeface="+mn-ea"/>
                <a:cs typeface="Arial" pitchFamily="34" charset="0"/>
              </a:rPr>
              <a:t>expressed</a:t>
            </a:r>
            <a:r>
              <a:rPr lang="it-IT" sz="2800" dirty="0">
                <a:latin typeface="Arial" pitchFamily="34" charset="0"/>
                <a:ea typeface="+mn-ea"/>
                <a:cs typeface="Arial" pitchFamily="34" charset="0"/>
              </a:rPr>
              <a:t> in the </a:t>
            </a:r>
            <a:r>
              <a:rPr lang="it-IT" sz="2800" dirty="0" err="1">
                <a:latin typeface="Arial" pitchFamily="34" charset="0"/>
                <a:ea typeface="+mn-ea"/>
                <a:cs typeface="Arial" pitchFamily="34" charset="0"/>
              </a:rPr>
              <a:t>basis</a:t>
            </a:r>
            <a:r>
              <a:rPr lang="it-IT" sz="2800" dirty="0">
                <a:latin typeface="Arial" pitchFamily="34" charset="0"/>
                <a:ea typeface="+mn-ea"/>
                <a:cs typeface="Arial" pitchFamily="34" charset="0"/>
              </a:rPr>
              <a:t> of </a:t>
            </a:r>
            <a:r>
              <a:rPr lang="it-IT" sz="2800" dirty="0" err="1">
                <a:latin typeface="Arial" pitchFamily="34" charset="0"/>
                <a:ea typeface="+mn-ea"/>
                <a:cs typeface="Arial" pitchFamily="34" charset="0"/>
              </a:rPr>
              <a:t>principal</a:t>
            </a:r>
            <a:r>
              <a:rPr lang="it-IT" sz="2800" dirty="0"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it-IT" sz="2800" dirty="0" err="1">
                <a:latin typeface="Arial" pitchFamily="34" charset="0"/>
                <a:cs typeface="Arial" pitchFamily="34" charset="0"/>
              </a:rPr>
              <a:t>components</a:t>
            </a:r>
            <a:r>
              <a:rPr lang="it-IT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it-IT" sz="2800" dirty="0">
                <a:latin typeface="Arial" pitchFamily="34" charset="0"/>
                <a:ea typeface="+mn-ea"/>
                <a:cs typeface="Arial" pitchFamily="34" charset="0"/>
              </a:rPr>
              <a:t>(</a:t>
            </a:r>
            <a:r>
              <a:rPr lang="it-IT" sz="2800" dirty="0" err="1">
                <a:latin typeface="Arial" pitchFamily="34" charset="0"/>
                <a:ea typeface="+mn-ea"/>
                <a:cs typeface="Arial" pitchFamily="34" charset="0"/>
              </a:rPr>
              <a:t>columns</a:t>
            </a:r>
            <a:r>
              <a:rPr lang="it-IT" sz="2800" dirty="0">
                <a:latin typeface="Arial" pitchFamily="34" charset="0"/>
                <a:ea typeface="+mn-ea"/>
                <a:cs typeface="Arial" pitchFamily="34" charset="0"/>
              </a:rPr>
              <a:t> of </a:t>
            </a:r>
            <a:r>
              <a:rPr lang="it-IT" sz="3200" i="1" dirty="0">
                <a:latin typeface="+mn-lt"/>
                <a:ea typeface="+mn-ea"/>
                <a:cs typeface="Arial" pitchFamily="34" charset="0"/>
              </a:rPr>
              <a:t>V</a:t>
            </a:r>
            <a:r>
              <a:rPr lang="it-IT" sz="2800" dirty="0">
                <a:latin typeface="Arial" pitchFamily="34" charset="0"/>
                <a:ea typeface="+mn-ea"/>
                <a:cs typeface="Arial" pitchFamily="34" charset="0"/>
              </a:rPr>
              <a:t>)</a:t>
            </a:r>
          </a:p>
        </p:txBody>
      </p:sp>
      <p:sp>
        <p:nvSpPr>
          <p:cNvPr id="118787" name="Rettangolo 5"/>
          <p:cNvSpPr>
            <a:spLocks noChangeArrowheads="1"/>
          </p:cNvSpPr>
          <p:nvPr/>
        </p:nvSpPr>
        <p:spPr bwMode="auto">
          <a:xfrm>
            <a:off x="357188" y="1412875"/>
            <a:ext cx="3643312" cy="5016500"/>
          </a:xfrm>
          <a:prstGeom prst="rect">
            <a:avLst/>
          </a:prstGeom>
          <a:solidFill>
            <a:srgbClr val="FFFF99"/>
          </a:solidFill>
          <a:ln w="5715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000" b="1">
                <a:latin typeface="Courier New" panose="02070309020205020404" pitchFamily="49" charset="0"/>
                <a:cs typeface="Courier New" panose="02070309020205020404" pitchFamily="49" charset="0"/>
              </a:rPr>
              <a:t>&gt;&gt; Xpc=X*V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000" b="1">
                <a:latin typeface="Courier New" panose="02070309020205020404" pitchFamily="49" charset="0"/>
                <a:cs typeface="Courier New" panose="02070309020205020404" pitchFamily="49" charset="0"/>
              </a:rPr>
              <a:t>Xpc =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000" b="1">
                <a:latin typeface="Courier New" panose="02070309020205020404" pitchFamily="49" charset="0"/>
                <a:cs typeface="Courier New" panose="02070309020205020404" pitchFamily="49" charset="0"/>
              </a:rPr>
              <a:t>  -19.5962    0.3175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000" b="1">
                <a:latin typeface="Courier New" panose="02070309020205020404" pitchFamily="49" charset="0"/>
                <a:cs typeface="Courier New" panose="02070309020205020404" pitchFamily="49" charset="0"/>
              </a:rPr>
              <a:t>   11.3179   -3.4663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000" b="1">
                <a:latin typeface="Courier New" panose="02070309020205020404" pitchFamily="49" charset="0"/>
                <a:cs typeface="Courier New" panose="02070309020205020404" pitchFamily="49" charset="0"/>
              </a:rPr>
              <a:t>   -4.8479    7.6991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000" b="1">
                <a:latin typeface="Courier New" panose="02070309020205020404" pitchFamily="49" charset="0"/>
                <a:cs typeface="Courier New" panose="02070309020205020404" pitchFamily="49" charset="0"/>
              </a:rPr>
              <a:t>   -9.6139   -8.2472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000" b="1">
                <a:latin typeface="Courier New" panose="02070309020205020404" pitchFamily="49" charset="0"/>
                <a:cs typeface="Courier New" panose="02070309020205020404" pitchFamily="49" charset="0"/>
              </a:rPr>
              <a:t>   25.0914    0.4439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000" b="1">
                <a:latin typeface="Courier New" panose="02070309020205020404" pitchFamily="49" charset="0"/>
                <a:cs typeface="Courier New" panose="02070309020205020404" pitchFamily="49" charset="0"/>
              </a:rPr>
              <a:t>   -2.3514    3.2530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000" b="1">
                <a:latin typeface="Courier New" panose="02070309020205020404" pitchFamily="49" charset="0"/>
                <a:cs typeface="Courier New" panose="02070309020205020404" pitchFamily="49" charset="0"/>
              </a:rPr>
              <a:t>&gt;&gt; Un*Sn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000" b="1">
                <a:latin typeface="Courier New" panose="02070309020205020404" pitchFamily="49" charset="0"/>
                <a:cs typeface="Courier New" panose="02070309020205020404" pitchFamily="49" charset="0"/>
              </a:rPr>
              <a:t>ans =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000" b="1">
                <a:latin typeface="Courier New" panose="02070309020205020404" pitchFamily="49" charset="0"/>
                <a:cs typeface="Courier New" panose="02070309020205020404" pitchFamily="49" charset="0"/>
              </a:rPr>
              <a:t>  -19.5962    0.3175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000" b="1">
                <a:latin typeface="Courier New" panose="02070309020205020404" pitchFamily="49" charset="0"/>
                <a:cs typeface="Courier New" panose="02070309020205020404" pitchFamily="49" charset="0"/>
              </a:rPr>
              <a:t>   11.3179   -3.4663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000" b="1">
                <a:latin typeface="Courier New" panose="02070309020205020404" pitchFamily="49" charset="0"/>
                <a:cs typeface="Courier New" panose="02070309020205020404" pitchFamily="49" charset="0"/>
              </a:rPr>
              <a:t>   -4.8479    7.6991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000" b="1">
                <a:latin typeface="Courier New" panose="02070309020205020404" pitchFamily="49" charset="0"/>
                <a:cs typeface="Courier New" panose="02070309020205020404" pitchFamily="49" charset="0"/>
              </a:rPr>
              <a:t>   -9.6139   -8.2472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000" b="1">
                <a:latin typeface="Courier New" panose="02070309020205020404" pitchFamily="49" charset="0"/>
                <a:cs typeface="Courier New" panose="02070309020205020404" pitchFamily="49" charset="0"/>
              </a:rPr>
              <a:t>   25.0914    0.4439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000" b="1">
                <a:latin typeface="Courier New" panose="02070309020205020404" pitchFamily="49" charset="0"/>
                <a:cs typeface="Courier New" panose="02070309020205020404" pitchFamily="49" charset="0"/>
              </a:rPr>
              <a:t>   -2.3514    3.2530</a:t>
            </a:r>
          </a:p>
        </p:txBody>
      </p:sp>
      <p:graphicFrame>
        <p:nvGraphicFramePr>
          <p:cNvPr id="118788" name="Object 7"/>
          <p:cNvGraphicFramePr>
            <a:graphicFrameLocks noChangeAspect="1"/>
          </p:cNvGraphicFramePr>
          <p:nvPr/>
        </p:nvGraphicFramePr>
        <p:xfrm>
          <a:off x="4643438" y="1214438"/>
          <a:ext cx="3430587" cy="1071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97" name="Equazione" r:id="rId5" imgW="812447" imgH="253890" progId="Equation.3">
                  <p:embed/>
                </p:oleObj>
              </mc:Choice>
              <mc:Fallback>
                <p:oleObj name="Equazione" r:id="rId5" imgW="812447" imgH="25389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1214438"/>
                        <a:ext cx="3430587" cy="1071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789" name="Object 5"/>
          <p:cNvGraphicFramePr>
            <a:graphicFrameLocks noChangeAspect="1"/>
          </p:cNvGraphicFramePr>
          <p:nvPr/>
        </p:nvGraphicFramePr>
        <p:xfrm>
          <a:off x="4286250" y="2214563"/>
          <a:ext cx="3055938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98" name="Equazione" r:id="rId7" imgW="723586" imgH="228501" progId="Equation.3">
                  <p:embed/>
                </p:oleObj>
              </mc:Choice>
              <mc:Fallback>
                <p:oleObj name="Equazione" r:id="rId7" imgW="723586" imgH="228501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250" y="2214563"/>
                        <a:ext cx="3055938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8790" name="Rettangolo 8"/>
          <p:cNvSpPr>
            <a:spLocks noChangeArrowheads="1"/>
          </p:cNvSpPr>
          <p:nvPr/>
        </p:nvSpPr>
        <p:spPr bwMode="auto">
          <a:xfrm>
            <a:off x="5165725" y="4143375"/>
            <a:ext cx="428625" cy="4286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118791" name="Rettangolo 9"/>
          <p:cNvSpPr>
            <a:spLocks noChangeArrowheads="1"/>
          </p:cNvSpPr>
          <p:nvPr/>
        </p:nvSpPr>
        <p:spPr bwMode="auto">
          <a:xfrm>
            <a:off x="5594350" y="4143375"/>
            <a:ext cx="428625" cy="4286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118792" name="Rettangolo 10"/>
          <p:cNvSpPr>
            <a:spLocks noChangeArrowheads="1"/>
          </p:cNvSpPr>
          <p:nvPr/>
        </p:nvSpPr>
        <p:spPr bwMode="auto">
          <a:xfrm>
            <a:off x="5165725" y="4572000"/>
            <a:ext cx="428625" cy="4286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118793" name="Rettangolo 11"/>
          <p:cNvSpPr>
            <a:spLocks noChangeArrowheads="1"/>
          </p:cNvSpPr>
          <p:nvPr/>
        </p:nvSpPr>
        <p:spPr bwMode="auto">
          <a:xfrm>
            <a:off x="5594350" y="4572000"/>
            <a:ext cx="428625" cy="4286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118794" name="Rettangolo 12"/>
          <p:cNvSpPr>
            <a:spLocks noChangeArrowheads="1"/>
          </p:cNvSpPr>
          <p:nvPr/>
        </p:nvSpPr>
        <p:spPr bwMode="auto">
          <a:xfrm>
            <a:off x="5165725" y="5000625"/>
            <a:ext cx="428625" cy="4286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118795" name="Rettangolo 13"/>
          <p:cNvSpPr>
            <a:spLocks noChangeArrowheads="1"/>
          </p:cNvSpPr>
          <p:nvPr/>
        </p:nvSpPr>
        <p:spPr bwMode="auto">
          <a:xfrm>
            <a:off x="5594350" y="5000625"/>
            <a:ext cx="428625" cy="4286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118796" name="Rettangolo 14"/>
          <p:cNvSpPr>
            <a:spLocks noChangeArrowheads="1"/>
          </p:cNvSpPr>
          <p:nvPr/>
        </p:nvSpPr>
        <p:spPr bwMode="auto">
          <a:xfrm>
            <a:off x="5165725" y="5429250"/>
            <a:ext cx="428625" cy="4286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118797" name="Rettangolo 15"/>
          <p:cNvSpPr>
            <a:spLocks noChangeArrowheads="1"/>
          </p:cNvSpPr>
          <p:nvPr/>
        </p:nvSpPr>
        <p:spPr bwMode="auto">
          <a:xfrm>
            <a:off x="5594350" y="5429250"/>
            <a:ext cx="428625" cy="4286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118798" name="Rettangolo 16"/>
          <p:cNvSpPr>
            <a:spLocks noChangeArrowheads="1"/>
          </p:cNvSpPr>
          <p:nvPr/>
        </p:nvSpPr>
        <p:spPr bwMode="auto">
          <a:xfrm>
            <a:off x="5165725" y="5857875"/>
            <a:ext cx="428625" cy="4286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118799" name="Rettangolo 17"/>
          <p:cNvSpPr>
            <a:spLocks noChangeArrowheads="1"/>
          </p:cNvSpPr>
          <p:nvPr/>
        </p:nvSpPr>
        <p:spPr bwMode="auto">
          <a:xfrm>
            <a:off x="5594350" y="5857875"/>
            <a:ext cx="428625" cy="4286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118800" name="Rettangolo 18"/>
          <p:cNvSpPr>
            <a:spLocks noChangeArrowheads="1"/>
          </p:cNvSpPr>
          <p:nvPr/>
        </p:nvSpPr>
        <p:spPr bwMode="auto">
          <a:xfrm>
            <a:off x="5165725" y="6286500"/>
            <a:ext cx="428625" cy="4286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118801" name="Rettangolo 19"/>
          <p:cNvSpPr>
            <a:spLocks noChangeArrowheads="1"/>
          </p:cNvSpPr>
          <p:nvPr/>
        </p:nvSpPr>
        <p:spPr bwMode="auto">
          <a:xfrm>
            <a:off x="5594350" y="6286500"/>
            <a:ext cx="428625" cy="4286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21" name="Rettangolo 20"/>
          <p:cNvSpPr/>
          <p:nvPr/>
        </p:nvSpPr>
        <p:spPr bwMode="auto">
          <a:xfrm>
            <a:off x="6165850" y="4143375"/>
            <a:ext cx="428625" cy="4286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it-IT">
              <a:ea typeface="+mn-ea"/>
            </a:endParaRPr>
          </a:p>
        </p:txBody>
      </p:sp>
      <p:sp>
        <p:nvSpPr>
          <p:cNvPr id="22" name="Rettangolo 21"/>
          <p:cNvSpPr/>
          <p:nvPr/>
        </p:nvSpPr>
        <p:spPr bwMode="auto">
          <a:xfrm>
            <a:off x="6594475" y="4143375"/>
            <a:ext cx="428625" cy="4286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it-IT">
              <a:ea typeface="+mn-ea"/>
            </a:endParaRPr>
          </a:p>
        </p:txBody>
      </p:sp>
      <p:sp>
        <p:nvSpPr>
          <p:cNvPr id="23" name="Rettangolo 22"/>
          <p:cNvSpPr/>
          <p:nvPr/>
        </p:nvSpPr>
        <p:spPr bwMode="auto">
          <a:xfrm>
            <a:off x="6165850" y="4572000"/>
            <a:ext cx="428625" cy="4286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it-IT">
              <a:ea typeface="+mn-ea"/>
            </a:endParaRPr>
          </a:p>
        </p:txBody>
      </p:sp>
      <p:sp>
        <p:nvSpPr>
          <p:cNvPr id="24" name="Rettangolo 23"/>
          <p:cNvSpPr/>
          <p:nvPr/>
        </p:nvSpPr>
        <p:spPr bwMode="auto">
          <a:xfrm>
            <a:off x="6594475" y="4572000"/>
            <a:ext cx="428625" cy="4286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it-IT">
              <a:ea typeface="+mn-ea"/>
            </a:endParaRPr>
          </a:p>
        </p:txBody>
      </p:sp>
      <p:sp>
        <p:nvSpPr>
          <p:cNvPr id="118806" name="CasellaDiTesto 24"/>
          <p:cNvSpPr txBox="1">
            <a:spLocks noChangeArrowheads="1"/>
          </p:cNvSpPr>
          <p:nvPr/>
        </p:nvSpPr>
        <p:spPr bwMode="auto">
          <a:xfrm>
            <a:off x="7023100" y="5000625"/>
            <a:ext cx="50641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4400" b="1"/>
              <a:t>=</a:t>
            </a:r>
          </a:p>
        </p:txBody>
      </p:sp>
      <p:sp>
        <p:nvSpPr>
          <p:cNvPr id="118807" name="Rettangolo 25"/>
          <p:cNvSpPr>
            <a:spLocks noChangeArrowheads="1"/>
          </p:cNvSpPr>
          <p:nvPr/>
        </p:nvSpPr>
        <p:spPr bwMode="auto">
          <a:xfrm>
            <a:off x="7523163" y="4143375"/>
            <a:ext cx="428625" cy="428625"/>
          </a:xfrm>
          <a:prstGeom prst="rect">
            <a:avLst/>
          </a:prstGeom>
          <a:solidFill>
            <a:srgbClr val="FF7C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118808" name="Rettangolo 26"/>
          <p:cNvSpPr>
            <a:spLocks noChangeArrowheads="1"/>
          </p:cNvSpPr>
          <p:nvPr/>
        </p:nvSpPr>
        <p:spPr bwMode="auto">
          <a:xfrm>
            <a:off x="7951788" y="4143375"/>
            <a:ext cx="428625" cy="428625"/>
          </a:xfrm>
          <a:prstGeom prst="rect">
            <a:avLst/>
          </a:prstGeom>
          <a:solidFill>
            <a:srgbClr val="FF7C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118809" name="Rettangolo 27"/>
          <p:cNvSpPr>
            <a:spLocks noChangeArrowheads="1"/>
          </p:cNvSpPr>
          <p:nvPr/>
        </p:nvSpPr>
        <p:spPr bwMode="auto">
          <a:xfrm>
            <a:off x="7523163" y="4572000"/>
            <a:ext cx="428625" cy="428625"/>
          </a:xfrm>
          <a:prstGeom prst="rect">
            <a:avLst/>
          </a:prstGeom>
          <a:solidFill>
            <a:srgbClr val="FF7C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118810" name="Rettangolo 28"/>
          <p:cNvSpPr>
            <a:spLocks noChangeArrowheads="1"/>
          </p:cNvSpPr>
          <p:nvPr/>
        </p:nvSpPr>
        <p:spPr bwMode="auto">
          <a:xfrm>
            <a:off x="7951788" y="4572000"/>
            <a:ext cx="428625" cy="428625"/>
          </a:xfrm>
          <a:prstGeom prst="rect">
            <a:avLst/>
          </a:prstGeom>
          <a:solidFill>
            <a:srgbClr val="FF7C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118811" name="Rettangolo 29"/>
          <p:cNvSpPr>
            <a:spLocks noChangeArrowheads="1"/>
          </p:cNvSpPr>
          <p:nvPr/>
        </p:nvSpPr>
        <p:spPr bwMode="auto">
          <a:xfrm>
            <a:off x="7523163" y="5000625"/>
            <a:ext cx="428625" cy="428625"/>
          </a:xfrm>
          <a:prstGeom prst="rect">
            <a:avLst/>
          </a:prstGeom>
          <a:solidFill>
            <a:srgbClr val="FF7C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118812" name="Rettangolo 30"/>
          <p:cNvSpPr>
            <a:spLocks noChangeArrowheads="1"/>
          </p:cNvSpPr>
          <p:nvPr/>
        </p:nvSpPr>
        <p:spPr bwMode="auto">
          <a:xfrm>
            <a:off x="7951788" y="5000625"/>
            <a:ext cx="428625" cy="428625"/>
          </a:xfrm>
          <a:prstGeom prst="rect">
            <a:avLst/>
          </a:prstGeom>
          <a:solidFill>
            <a:srgbClr val="FF7C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118813" name="Rettangolo 31"/>
          <p:cNvSpPr>
            <a:spLocks noChangeArrowheads="1"/>
          </p:cNvSpPr>
          <p:nvPr/>
        </p:nvSpPr>
        <p:spPr bwMode="auto">
          <a:xfrm>
            <a:off x="7523163" y="5429250"/>
            <a:ext cx="428625" cy="428625"/>
          </a:xfrm>
          <a:prstGeom prst="rect">
            <a:avLst/>
          </a:prstGeom>
          <a:solidFill>
            <a:srgbClr val="FF7C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118814" name="Rettangolo 32"/>
          <p:cNvSpPr>
            <a:spLocks noChangeArrowheads="1"/>
          </p:cNvSpPr>
          <p:nvPr/>
        </p:nvSpPr>
        <p:spPr bwMode="auto">
          <a:xfrm>
            <a:off x="7951788" y="5429250"/>
            <a:ext cx="428625" cy="428625"/>
          </a:xfrm>
          <a:prstGeom prst="rect">
            <a:avLst/>
          </a:prstGeom>
          <a:solidFill>
            <a:srgbClr val="FF7C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118815" name="Rettangolo 33"/>
          <p:cNvSpPr>
            <a:spLocks noChangeArrowheads="1"/>
          </p:cNvSpPr>
          <p:nvPr/>
        </p:nvSpPr>
        <p:spPr bwMode="auto">
          <a:xfrm>
            <a:off x="7523163" y="5857875"/>
            <a:ext cx="428625" cy="428625"/>
          </a:xfrm>
          <a:prstGeom prst="rect">
            <a:avLst/>
          </a:prstGeom>
          <a:solidFill>
            <a:srgbClr val="FF7C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118816" name="Rettangolo 34"/>
          <p:cNvSpPr>
            <a:spLocks noChangeArrowheads="1"/>
          </p:cNvSpPr>
          <p:nvPr/>
        </p:nvSpPr>
        <p:spPr bwMode="auto">
          <a:xfrm>
            <a:off x="7951788" y="5857875"/>
            <a:ext cx="428625" cy="428625"/>
          </a:xfrm>
          <a:prstGeom prst="rect">
            <a:avLst/>
          </a:prstGeom>
          <a:solidFill>
            <a:srgbClr val="FF7C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118817" name="Rettangolo 35"/>
          <p:cNvSpPr>
            <a:spLocks noChangeArrowheads="1"/>
          </p:cNvSpPr>
          <p:nvPr/>
        </p:nvSpPr>
        <p:spPr bwMode="auto">
          <a:xfrm>
            <a:off x="7523163" y="6286500"/>
            <a:ext cx="428625" cy="428625"/>
          </a:xfrm>
          <a:prstGeom prst="rect">
            <a:avLst/>
          </a:prstGeom>
          <a:solidFill>
            <a:srgbClr val="FF7C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118818" name="Rettangolo 36"/>
          <p:cNvSpPr>
            <a:spLocks noChangeArrowheads="1"/>
          </p:cNvSpPr>
          <p:nvPr/>
        </p:nvSpPr>
        <p:spPr bwMode="auto">
          <a:xfrm>
            <a:off x="7951788" y="6286500"/>
            <a:ext cx="428625" cy="428625"/>
          </a:xfrm>
          <a:prstGeom prst="rect">
            <a:avLst/>
          </a:prstGeom>
          <a:solidFill>
            <a:srgbClr val="FF7C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39" name="Rettangolo 38"/>
          <p:cNvSpPr/>
          <p:nvPr/>
        </p:nvSpPr>
        <p:spPr bwMode="auto">
          <a:xfrm>
            <a:off x="5165725" y="4143375"/>
            <a:ext cx="428625" cy="42862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it-IT">
              <a:ea typeface="+mn-ea"/>
            </a:endParaRPr>
          </a:p>
        </p:txBody>
      </p:sp>
      <p:sp>
        <p:nvSpPr>
          <p:cNvPr id="40" name="Rettangolo 39"/>
          <p:cNvSpPr/>
          <p:nvPr/>
        </p:nvSpPr>
        <p:spPr bwMode="auto">
          <a:xfrm>
            <a:off x="5594350" y="4143375"/>
            <a:ext cx="428625" cy="42862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it-IT">
              <a:ea typeface="+mn-ea"/>
            </a:endParaRPr>
          </a:p>
        </p:txBody>
      </p:sp>
      <p:sp>
        <p:nvSpPr>
          <p:cNvPr id="41" name="Rettangolo 40"/>
          <p:cNvSpPr/>
          <p:nvPr/>
        </p:nvSpPr>
        <p:spPr bwMode="auto">
          <a:xfrm>
            <a:off x="6165850" y="4143375"/>
            <a:ext cx="428625" cy="42862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it-IT">
              <a:ea typeface="+mn-ea"/>
            </a:endParaRPr>
          </a:p>
        </p:txBody>
      </p:sp>
      <p:sp>
        <p:nvSpPr>
          <p:cNvPr id="42" name="Rettangolo 41"/>
          <p:cNvSpPr/>
          <p:nvPr/>
        </p:nvSpPr>
        <p:spPr bwMode="auto">
          <a:xfrm>
            <a:off x="6165850" y="4572000"/>
            <a:ext cx="428625" cy="42862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it-IT">
              <a:ea typeface="+mn-ea"/>
            </a:endParaRPr>
          </a:p>
        </p:txBody>
      </p:sp>
      <p:sp>
        <p:nvSpPr>
          <p:cNvPr id="43" name="Rettangolo 42"/>
          <p:cNvSpPr/>
          <p:nvPr/>
        </p:nvSpPr>
        <p:spPr bwMode="auto">
          <a:xfrm>
            <a:off x="7523163" y="4143375"/>
            <a:ext cx="428625" cy="42862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it-IT">
              <a:ea typeface="+mn-ea"/>
            </a:endParaRPr>
          </a:p>
        </p:txBody>
      </p:sp>
      <p:sp>
        <p:nvSpPr>
          <p:cNvPr id="44" name="Rettangolo 43"/>
          <p:cNvSpPr/>
          <p:nvPr/>
        </p:nvSpPr>
        <p:spPr bwMode="auto">
          <a:xfrm>
            <a:off x="6594475" y="4143375"/>
            <a:ext cx="428625" cy="4286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it-IT">
              <a:ea typeface="+mn-ea"/>
            </a:endParaRPr>
          </a:p>
        </p:txBody>
      </p:sp>
      <p:sp>
        <p:nvSpPr>
          <p:cNvPr id="45" name="Rettangolo 44"/>
          <p:cNvSpPr/>
          <p:nvPr/>
        </p:nvSpPr>
        <p:spPr bwMode="auto">
          <a:xfrm>
            <a:off x="6594475" y="4572000"/>
            <a:ext cx="428625" cy="4286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it-IT">
              <a:ea typeface="+mn-ea"/>
            </a:endParaRPr>
          </a:p>
        </p:txBody>
      </p:sp>
      <p:sp>
        <p:nvSpPr>
          <p:cNvPr id="46" name="Rettangolo 45"/>
          <p:cNvSpPr/>
          <p:nvPr/>
        </p:nvSpPr>
        <p:spPr bwMode="auto">
          <a:xfrm>
            <a:off x="7951788" y="4143375"/>
            <a:ext cx="428625" cy="4286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it-IT">
              <a:ea typeface="+mn-ea"/>
            </a:endParaRPr>
          </a:p>
        </p:txBody>
      </p:sp>
      <p:sp>
        <p:nvSpPr>
          <p:cNvPr id="47" name="Rettangolo 46"/>
          <p:cNvSpPr/>
          <p:nvPr/>
        </p:nvSpPr>
        <p:spPr bwMode="auto">
          <a:xfrm>
            <a:off x="5165725" y="4143375"/>
            <a:ext cx="428625" cy="4286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it-IT">
              <a:ea typeface="+mn-ea"/>
            </a:endParaRPr>
          </a:p>
        </p:txBody>
      </p:sp>
      <p:sp>
        <p:nvSpPr>
          <p:cNvPr id="48" name="Rettangolo 47"/>
          <p:cNvSpPr/>
          <p:nvPr/>
        </p:nvSpPr>
        <p:spPr bwMode="auto">
          <a:xfrm>
            <a:off x="5594350" y="4143375"/>
            <a:ext cx="428625" cy="4286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it-IT">
              <a:ea typeface="+mn-ea"/>
            </a:endParaRPr>
          </a:p>
        </p:txBody>
      </p:sp>
      <p:graphicFrame>
        <p:nvGraphicFramePr>
          <p:cNvPr id="118829" name="Object 6"/>
          <p:cNvGraphicFramePr>
            <a:graphicFrameLocks noChangeAspect="1"/>
          </p:cNvGraphicFramePr>
          <p:nvPr/>
        </p:nvGraphicFramePr>
        <p:xfrm>
          <a:off x="5308600" y="3571875"/>
          <a:ext cx="596900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99" name="Equazione" r:id="rId9" imgW="177492" imgH="164814" progId="Equation.3">
                  <p:embed/>
                </p:oleObj>
              </mc:Choice>
              <mc:Fallback>
                <p:oleObj name="Equazione" r:id="rId9" imgW="177492" imgH="164814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8600" y="3571875"/>
                        <a:ext cx="596900" cy="55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830" name="Object 5_0"/>
          <p:cNvGraphicFramePr>
            <a:graphicFrameLocks noChangeAspect="1"/>
          </p:cNvGraphicFramePr>
          <p:nvPr/>
        </p:nvGraphicFramePr>
        <p:xfrm>
          <a:off x="6351588" y="3571875"/>
          <a:ext cx="511175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900" name="Equazione" r:id="rId11" imgW="152202" imgH="177569" progId="Equation.3">
                  <p:embed/>
                </p:oleObj>
              </mc:Choice>
              <mc:Fallback>
                <p:oleObj name="Equazione" r:id="rId11" imgW="152202" imgH="177569" progId="Equation.3">
                  <p:embed/>
                  <p:pic>
                    <p:nvPicPr>
                      <p:cNvPr id="0" name="Object 5_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1588" y="3571875"/>
                        <a:ext cx="511175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831" name="Object 8"/>
          <p:cNvGraphicFramePr>
            <a:graphicFrameLocks noChangeAspect="1"/>
          </p:cNvGraphicFramePr>
          <p:nvPr/>
        </p:nvGraphicFramePr>
        <p:xfrm>
          <a:off x="7593013" y="3465513"/>
          <a:ext cx="979487" cy="76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901" name="Equazione" r:id="rId13" imgW="291973" imgH="228501" progId="Equation.3">
                  <p:embed/>
                </p:oleObj>
              </mc:Choice>
              <mc:Fallback>
                <p:oleObj name="Equazione" r:id="rId13" imgW="291973" imgH="228501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3013" y="3465513"/>
                        <a:ext cx="979487" cy="766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7" grpId="1" animBg="1"/>
      <p:bldP spid="48" grpId="0" animBg="1"/>
      <p:bldP spid="48" grpId="1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1143000"/>
            <a:ext cx="7234237" cy="542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0835" name="Object 2"/>
          <p:cNvGraphicFramePr>
            <a:graphicFrameLocks noChangeAspect="1"/>
          </p:cNvGraphicFramePr>
          <p:nvPr/>
        </p:nvGraphicFramePr>
        <p:xfrm>
          <a:off x="4286250" y="3522663"/>
          <a:ext cx="355600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66" name="Equazione" r:id="rId6" imgW="139579" imgH="215713" progId="Equation.3">
                  <p:embed/>
                </p:oleObj>
              </mc:Choice>
              <mc:Fallback>
                <p:oleObj name="Equazione" r:id="rId6" imgW="139579" imgH="215713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250" y="3522663"/>
                        <a:ext cx="355600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836" name="Object 3"/>
          <p:cNvGraphicFramePr>
            <a:graphicFrameLocks noChangeAspect="1"/>
          </p:cNvGraphicFramePr>
          <p:nvPr/>
        </p:nvGraphicFramePr>
        <p:xfrm>
          <a:off x="3040063" y="3071813"/>
          <a:ext cx="420687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67" name="Equazione" r:id="rId8" imgW="164885" imgH="215619" progId="Equation.3">
                  <p:embed/>
                </p:oleObj>
              </mc:Choice>
              <mc:Fallback>
                <p:oleObj name="Equazione" r:id="rId8" imgW="164885" imgH="215619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0063" y="3071813"/>
                        <a:ext cx="420687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785813" y="214313"/>
            <a:ext cx="7962900" cy="1016000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it-IT" altLang="it-IT" sz="3200" i="1" dirty="0" smtClean="0">
                <a:cs typeface="Arial" panose="020B0604020202020204" pitchFamily="34" charset="0"/>
              </a:rPr>
              <a:t>v</a:t>
            </a:r>
            <a:r>
              <a:rPr lang="it-IT" altLang="it-IT" sz="3200" baseline="-25000" dirty="0" smtClean="0">
                <a:cs typeface="Arial" panose="020B0604020202020204" pitchFamily="34" charset="0"/>
              </a:rPr>
              <a:t>1</a:t>
            </a:r>
            <a:r>
              <a:rPr lang="it-IT" altLang="it-I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it-IT" altLang="it-I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it-IT" altLang="it-IT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direction</a:t>
            </a:r>
            <a:r>
              <a:rPr lang="it-IT" altLang="it-I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of  </a:t>
            </a:r>
            <a:r>
              <a:rPr lang="it-IT" altLang="it-IT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greatest</a:t>
            </a:r>
            <a:r>
              <a:rPr lang="it-IT" altLang="it-I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variability</a:t>
            </a:r>
            <a:r>
              <a:rPr lang="it-IT" altLang="it-I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of data </a:t>
            </a:r>
          </a:p>
          <a:p>
            <a:pPr>
              <a:defRPr/>
            </a:pPr>
            <a:r>
              <a:rPr lang="it-IT" altLang="it-I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(maximum of the  </a:t>
            </a:r>
            <a:r>
              <a:rPr lang="it-IT" altLang="it-IT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variance</a:t>
            </a:r>
            <a:r>
              <a:rPr lang="it-IT" altLang="it-I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it-IT" altLang="it-IT" sz="28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838" name="CasellaDiTesto 3"/>
          <p:cNvSpPr txBox="1">
            <a:spLocks noChangeArrowheads="1"/>
          </p:cNvSpPr>
          <p:nvPr/>
        </p:nvSpPr>
        <p:spPr bwMode="auto">
          <a:xfrm>
            <a:off x="6000750" y="6253163"/>
            <a:ext cx="10239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>
                <a:latin typeface="Arial" panose="020B0604020202020204" pitchFamily="34" charset="0"/>
              </a:rPr>
              <a:t>height</a:t>
            </a:r>
          </a:p>
        </p:txBody>
      </p:sp>
      <p:sp>
        <p:nvSpPr>
          <p:cNvPr id="120839" name="CasellaDiTesto 4"/>
          <p:cNvSpPr txBox="1">
            <a:spLocks noChangeArrowheads="1"/>
          </p:cNvSpPr>
          <p:nvPr/>
        </p:nvSpPr>
        <p:spPr bwMode="auto">
          <a:xfrm rot="-5400000">
            <a:off x="517525" y="1766888"/>
            <a:ext cx="10747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>
                <a:latin typeface="Arial" panose="020B0604020202020204" pitchFamily="34" charset="0"/>
              </a:rPr>
              <a:t>weight</a:t>
            </a:r>
          </a:p>
        </p:txBody>
      </p:sp>
    </p:spTree>
    <p:custDataLst>
      <p:tags r:id="rId2"/>
    </p:custData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71563"/>
            <a:ext cx="7239000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2883" name="Object 3"/>
          <p:cNvGraphicFramePr>
            <a:graphicFrameLocks noChangeAspect="1"/>
          </p:cNvGraphicFramePr>
          <p:nvPr/>
        </p:nvGraphicFramePr>
        <p:xfrm>
          <a:off x="7050088" y="6094413"/>
          <a:ext cx="355600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2" name="Equazione" r:id="rId6" imgW="139579" imgH="215713" progId="Equation.3">
                  <p:embed/>
                </p:oleObj>
              </mc:Choice>
              <mc:Fallback>
                <p:oleObj name="Equazione" r:id="rId6" imgW="139579" imgH="215713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0088" y="6094413"/>
                        <a:ext cx="355600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884" name="Object 4"/>
          <p:cNvGraphicFramePr>
            <a:graphicFrameLocks noChangeAspect="1"/>
          </p:cNvGraphicFramePr>
          <p:nvPr/>
        </p:nvGraphicFramePr>
        <p:xfrm>
          <a:off x="976313" y="1428750"/>
          <a:ext cx="420687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3" name="Equazione" r:id="rId8" imgW="164885" imgH="215619" progId="Equation.3">
                  <p:embed/>
                </p:oleObj>
              </mc:Choice>
              <mc:Fallback>
                <p:oleObj name="Equazione" r:id="rId8" imgW="164885" imgH="215619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6313" y="1428750"/>
                        <a:ext cx="420687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asellaDiTesto 5"/>
          <p:cNvSpPr txBox="1"/>
          <p:nvPr/>
        </p:nvSpPr>
        <p:spPr>
          <a:xfrm>
            <a:off x="285750" y="214313"/>
            <a:ext cx="8607425" cy="1016000"/>
          </a:xfrm>
          <a:prstGeom prst="rect">
            <a:avLst/>
          </a:prstGeom>
          <a:solidFill>
            <a:srgbClr val="FFFF99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it-IT" sz="2800" dirty="0">
                <a:latin typeface="Arial" pitchFamily="34" charset="0"/>
                <a:ea typeface="+mn-ea"/>
                <a:cs typeface="Arial" pitchFamily="34" charset="0"/>
              </a:rPr>
              <a:t>data </a:t>
            </a:r>
            <a:r>
              <a:rPr lang="it-IT" sz="2800" dirty="0" err="1">
                <a:latin typeface="Arial" pitchFamily="34" charset="0"/>
                <a:ea typeface="+mn-ea"/>
                <a:cs typeface="Arial" pitchFamily="34" charset="0"/>
              </a:rPr>
              <a:t>expressed</a:t>
            </a:r>
            <a:r>
              <a:rPr lang="it-IT" sz="2800" dirty="0">
                <a:latin typeface="Arial" pitchFamily="34" charset="0"/>
                <a:ea typeface="+mn-ea"/>
                <a:cs typeface="Arial" pitchFamily="34" charset="0"/>
              </a:rPr>
              <a:t> in the </a:t>
            </a:r>
            <a:r>
              <a:rPr lang="it-IT" sz="2800" dirty="0" err="1">
                <a:latin typeface="Arial" pitchFamily="34" charset="0"/>
                <a:ea typeface="+mn-ea"/>
                <a:cs typeface="Arial" pitchFamily="34" charset="0"/>
              </a:rPr>
              <a:t>basis</a:t>
            </a:r>
            <a:r>
              <a:rPr lang="it-IT" sz="2800" dirty="0">
                <a:latin typeface="Arial" pitchFamily="34" charset="0"/>
                <a:ea typeface="+mn-ea"/>
                <a:cs typeface="Arial" pitchFamily="34" charset="0"/>
              </a:rPr>
              <a:t> of </a:t>
            </a:r>
            <a:r>
              <a:rPr lang="it-IT" sz="2800" dirty="0" err="1">
                <a:latin typeface="Arial" pitchFamily="34" charset="0"/>
                <a:ea typeface="+mn-ea"/>
                <a:cs typeface="Arial" pitchFamily="34" charset="0"/>
              </a:rPr>
              <a:t>principal</a:t>
            </a:r>
            <a:r>
              <a:rPr lang="it-IT" sz="2800" dirty="0"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it-IT" sz="2800" dirty="0" err="1">
                <a:latin typeface="Arial" pitchFamily="34" charset="0"/>
                <a:cs typeface="Arial" pitchFamily="34" charset="0"/>
              </a:rPr>
              <a:t>components</a:t>
            </a:r>
            <a:r>
              <a:rPr lang="it-IT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it-IT" sz="2800" dirty="0">
                <a:latin typeface="Arial" pitchFamily="34" charset="0"/>
                <a:ea typeface="+mn-ea"/>
                <a:cs typeface="Arial" pitchFamily="34" charset="0"/>
              </a:rPr>
              <a:t>(</a:t>
            </a:r>
            <a:r>
              <a:rPr lang="it-IT" sz="2800" dirty="0" err="1">
                <a:latin typeface="Arial" pitchFamily="34" charset="0"/>
                <a:ea typeface="+mn-ea"/>
                <a:cs typeface="Arial" pitchFamily="34" charset="0"/>
              </a:rPr>
              <a:t>columns</a:t>
            </a:r>
            <a:r>
              <a:rPr lang="it-IT" sz="2800" dirty="0">
                <a:latin typeface="Arial" pitchFamily="34" charset="0"/>
                <a:ea typeface="+mn-ea"/>
                <a:cs typeface="Arial" pitchFamily="34" charset="0"/>
              </a:rPr>
              <a:t> of </a:t>
            </a:r>
            <a:r>
              <a:rPr lang="it-IT" sz="3200" i="1" dirty="0">
                <a:latin typeface="+mn-lt"/>
                <a:ea typeface="+mn-ea"/>
                <a:cs typeface="Arial" pitchFamily="34" charset="0"/>
              </a:rPr>
              <a:t>V</a:t>
            </a:r>
            <a:r>
              <a:rPr lang="it-IT" sz="2800" dirty="0">
                <a:latin typeface="Arial" pitchFamily="34" charset="0"/>
                <a:ea typeface="+mn-ea"/>
                <a:cs typeface="Arial" pitchFamily="34" charset="0"/>
              </a:rPr>
              <a:t>)</a:t>
            </a:r>
          </a:p>
        </p:txBody>
      </p:sp>
    </p:spTree>
    <p:custDataLst>
      <p:tags r:id="rId2"/>
    </p:custData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ttangolo 1"/>
          <p:cNvSpPr>
            <a:spLocks noChangeArrowheads="1"/>
          </p:cNvSpPr>
          <p:nvPr/>
        </p:nvSpPr>
        <p:spPr bwMode="auto">
          <a:xfrm>
            <a:off x="214313" y="357188"/>
            <a:ext cx="4572000" cy="6248400"/>
          </a:xfrm>
          <a:prstGeom prst="rect">
            <a:avLst/>
          </a:prstGeom>
          <a:solidFill>
            <a:srgbClr val="FFFF99"/>
          </a:solidFill>
          <a:ln w="5715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n-NO" altLang="it-IT" sz="2000" b="1">
                <a:latin typeface="Courier New" panose="02070309020205020404" pitchFamily="49" charset="0"/>
                <a:cs typeface="Courier New" panose="02070309020205020404" pitchFamily="49" charset="0"/>
              </a:rPr>
              <a:t>&gt;&gt; std(X)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nn-NO" altLang="it-IT" sz="2000" b="1">
                <a:latin typeface="Courier New" panose="02070309020205020404" pitchFamily="49" charset="0"/>
                <a:cs typeface="Courier New" panose="02070309020205020404" pitchFamily="49" charset="0"/>
              </a:rPr>
              <a:t>ans =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nn-NO" altLang="it-IT" sz="2000" b="1">
                <a:latin typeface="Courier New" panose="02070309020205020404" pitchFamily="49" charset="0"/>
                <a:cs typeface="Courier New" panose="02070309020205020404" pitchFamily="49" charset="0"/>
              </a:rPr>
              <a:t>   11.1535   12.5804</a:t>
            </a:r>
          </a:p>
          <a:p>
            <a:pPr>
              <a:spcBef>
                <a:spcPct val="0"/>
              </a:spcBef>
              <a:buFontTx/>
              <a:buNone/>
            </a:pPr>
            <a:endParaRPr lang="nn-NO" altLang="it-IT" sz="2000" b="1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nn-NO" altLang="it-IT" sz="2000" b="1">
                <a:latin typeface="Courier New" panose="02070309020205020404" pitchFamily="49" charset="0"/>
                <a:cs typeface="Courier New" panose="02070309020205020404" pitchFamily="49" charset="0"/>
              </a:rPr>
              <a:t>&gt;&gt; std(Xpc)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nn-NO" altLang="it-IT" sz="2000" b="1">
                <a:latin typeface="Courier New" panose="02070309020205020404" pitchFamily="49" charset="0"/>
                <a:cs typeface="Courier New" panose="02070309020205020404" pitchFamily="49" charset="0"/>
              </a:rPr>
              <a:t>ans =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nn-NO" altLang="it-IT" sz="2000" b="1">
                <a:latin typeface="Courier New" panose="02070309020205020404" pitchFamily="49" charset="0"/>
                <a:cs typeface="Courier New" panose="02070309020205020404" pitchFamily="49" charset="0"/>
              </a:rPr>
              <a:t>   15.8943    5.4807</a:t>
            </a:r>
          </a:p>
          <a:p>
            <a:pPr>
              <a:spcBef>
                <a:spcPct val="0"/>
              </a:spcBef>
              <a:buFontTx/>
              <a:buNone/>
            </a:pPr>
            <a:endParaRPr lang="nn-NO" altLang="it-IT" sz="2000" b="1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nn-NO" altLang="it-IT" sz="2000" b="1">
                <a:solidFill>
                  <a:srgbClr val="00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compute standard deviation % of the data projected on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nn-NO" altLang="it-IT" sz="2000" b="1">
                <a:solidFill>
                  <a:srgbClr val="00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other orthogonal bases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nn-NO" altLang="it-IT" sz="2000" b="1">
                <a:latin typeface="Courier New" panose="02070309020205020404" pitchFamily="49" charset="0"/>
                <a:cs typeface="Courier New" panose="02070309020205020404" pitchFamily="49" charset="0"/>
              </a:rPr>
              <a:t>&gt;&gt; teta=linspace(0,2*pi,20);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nn-NO" altLang="it-IT" sz="2000" b="1">
                <a:latin typeface="Courier New" panose="02070309020205020404" pitchFamily="49" charset="0"/>
                <a:cs typeface="Courier New" panose="02070309020205020404" pitchFamily="49" charset="0"/>
              </a:rPr>
              <a:t>&gt;&gt; for i=1:20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nn-NO" altLang="it-IT" sz="2000" b="1">
                <a:latin typeface="Courier New" panose="02070309020205020404" pitchFamily="49" charset="0"/>
                <a:cs typeface="Courier New" panose="02070309020205020404" pitchFamily="49" charset="0"/>
              </a:rPr>
              <a:t>     R=[cos(teta(i)) </a:t>
            </a:r>
            <a:r>
              <a:rPr lang="nn-NO" altLang="it-IT" sz="2000" b="1">
                <a:solidFill>
                  <a:srgbClr val="7F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nn-NO" altLang="it-IT" sz="2000" b="1">
                <a:latin typeface="Courier New" panose="02070309020205020404" pitchFamily="49" charset="0"/>
                <a:cs typeface="Courier New" panose="02070309020205020404" pitchFamily="49" charset="0"/>
              </a:rPr>
              <a:t>sin(teta(i));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nn-NO" altLang="it-IT" sz="2000" b="1">
                <a:solidFill>
                  <a:srgbClr val="7F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-</a:t>
            </a:r>
            <a:r>
              <a:rPr lang="nn-NO" altLang="it-IT" sz="2000" b="1">
                <a:latin typeface="Courier New" panose="02070309020205020404" pitchFamily="49" charset="0"/>
                <a:cs typeface="Courier New" panose="02070309020205020404" pitchFamily="49" charset="0"/>
              </a:rPr>
              <a:t>sin(teta(i)) </a:t>
            </a:r>
            <a:r>
              <a:rPr lang="nn-NO" altLang="it-IT" sz="2000" b="1">
                <a:solidFill>
                  <a:srgbClr val="7F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nn-NO" altLang="it-IT" sz="2000" b="1">
                <a:latin typeface="Courier New" panose="02070309020205020404" pitchFamily="49" charset="0"/>
                <a:cs typeface="Courier New" panose="02070309020205020404" pitchFamily="49" charset="0"/>
              </a:rPr>
              <a:t>cos(teta(i))]; </a:t>
            </a:r>
            <a:r>
              <a:rPr lang="nn-NO" altLang="it-IT" sz="2000" b="1">
                <a:solidFill>
                  <a:srgbClr val="7F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nn-NO" altLang="it-IT" sz="2000" b="1">
                <a:latin typeface="Courier New" panose="02070309020205020404" pitchFamily="49" charset="0"/>
                <a:cs typeface="Courier New" panose="02070309020205020404" pitchFamily="49" charset="0"/>
              </a:rPr>
              <a:t>DevStandard(i,:)=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nn-NO" altLang="it-IT" sz="2000" b="1">
                <a:solidFill>
                  <a:srgbClr val="7F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nn-NO" altLang="it-IT" sz="2000" b="1">
                <a:latin typeface="Courier New" panose="02070309020205020404" pitchFamily="49" charset="0"/>
                <a:cs typeface="Courier New" panose="02070309020205020404" pitchFamily="49" charset="0"/>
              </a:rPr>
              <a:t>std(X*R);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nn-NO" altLang="it-IT" sz="2000" b="1">
                <a:latin typeface="Courier New" panose="02070309020205020404" pitchFamily="49" charset="0"/>
                <a:cs typeface="Courier New" panose="02070309020205020404" pitchFamily="49" charset="0"/>
              </a:rPr>
              <a:t>end</a:t>
            </a:r>
          </a:p>
        </p:txBody>
      </p:sp>
      <p:sp>
        <p:nvSpPr>
          <p:cNvPr id="124931" name="Rettangolo 2"/>
          <p:cNvSpPr>
            <a:spLocks noChangeArrowheads="1"/>
          </p:cNvSpPr>
          <p:nvPr/>
        </p:nvSpPr>
        <p:spPr bwMode="auto">
          <a:xfrm>
            <a:off x="5143500" y="-4763"/>
            <a:ext cx="3714750" cy="6862763"/>
          </a:xfrm>
          <a:prstGeom prst="rect">
            <a:avLst/>
          </a:prstGeom>
          <a:solidFill>
            <a:srgbClr val="FFFF99"/>
          </a:solidFill>
          <a:ln w="5715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n-NO" altLang="it-IT" sz="2000" b="1">
                <a:latin typeface="Courier New" panose="02070309020205020404" pitchFamily="49" charset="0"/>
                <a:cs typeface="Courier New" panose="02070309020205020404" pitchFamily="49" charset="0"/>
              </a:rPr>
              <a:t>&gt;&gt; DevStandard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nn-NO" altLang="it-IT" sz="2000" b="1">
                <a:latin typeface="Courier New" panose="02070309020205020404" pitchFamily="49" charset="0"/>
                <a:cs typeface="Courier New" panose="02070309020205020404" pitchFamily="49" charset="0"/>
              </a:rPr>
              <a:t>DevStandard =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nn-NO" altLang="it-IT" sz="2000" b="1">
                <a:latin typeface="Courier New" panose="02070309020205020404" pitchFamily="49" charset="0"/>
                <a:cs typeface="Courier New" panose="02070309020205020404" pitchFamily="49" charset="0"/>
              </a:rPr>
              <a:t>   11.1535   12.5804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nn-NO" altLang="it-IT" sz="2000" b="1">
                <a:latin typeface="Courier New" panose="02070309020205020404" pitchFamily="49" charset="0"/>
                <a:cs typeface="Courier New" panose="02070309020205020404" pitchFamily="49" charset="0"/>
              </a:rPr>
              <a:t>    7.7722   14.9084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nn-NO" altLang="it-IT" sz="2000" b="1">
                <a:latin typeface="Courier New" panose="02070309020205020404" pitchFamily="49" charset="0"/>
                <a:cs typeface="Courier New" panose="02070309020205020404" pitchFamily="49" charset="0"/>
              </a:rPr>
              <a:t>    5.5265   15.8784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nn-NO" altLang="it-IT" sz="2000" b="1">
                <a:latin typeface="Courier New" panose="02070309020205020404" pitchFamily="49" charset="0"/>
                <a:cs typeface="Courier New" panose="02070309020205020404" pitchFamily="49" charset="0"/>
              </a:rPr>
              <a:t>    6.8848   15.3384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nn-NO" altLang="it-IT" sz="2000" b="1">
                <a:latin typeface="Courier New" panose="02070309020205020404" pitchFamily="49" charset="0"/>
                <a:cs typeface="Courier New" panose="02070309020205020404" pitchFamily="49" charset="0"/>
              </a:rPr>
              <a:t>   10.1917   13.3714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nn-NO" altLang="it-IT" sz="2000" b="1">
                <a:latin typeface="Courier New" panose="02070309020205020404" pitchFamily="49" charset="0"/>
                <a:cs typeface="Courier New" panose="02070309020205020404" pitchFamily="49" charset="0"/>
              </a:rPr>
              <a:t>   13.2718   10.3211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nn-NO" altLang="it-IT" sz="2000" b="1">
                <a:latin typeface="Courier New" panose="02070309020205020404" pitchFamily="49" charset="0"/>
                <a:cs typeface="Courier New" panose="02070309020205020404" pitchFamily="49" charset="0"/>
              </a:rPr>
              <a:t>   15.2883    6.9954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nn-NO" altLang="it-IT" sz="2000" b="1">
                <a:latin typeface="Courier New" panose="02070309020205020404" pitchFamily="49" charset="0"/>
                <a:cs typeface="Courier New" panose="02070309020205020404" pitchFamily="49" charset="0"/>
              </a:rPr>
              <a:t>   15.8857    5.5055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nn-NO" altLang="it-IT" sz="2000" b="1">
                <a:latin typeface="Courier New" panose="02070309020205020404" pitchFamily="49" charset="0"/>
                <a:cs typeface="Courier New" panose="02070309020205020404" pitchFamily="49" charset="0"/>
              </a:rPr>
              <a:t>   14.9720    7.6490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nn-NO" altLang="it-IT" sz="2000" b="1">
                <a:latin typeface="Courier New" panose="02070309020205020404" pitchFamily="49" charset="0"/>
                <a:cs typeface="Courier New" panose="02070309020205020404" pitchFamily="49" charset="0"/>
              </a:rPr>
              <a:t>   12.6899   11.0287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nn-NO" altLang="it-IT" sz="2000" b="1">
                <a:latin typeface="Courier New" panose="02070309020205020404" pitchFamily="49" charset="0"/>
                <a:cs typeface="Courier New" panose="02070309020205020404" pitchFamily="49" charset="0"/>
              </a:rPr>
              <a:t>    9.4658   13.8948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nn-NO" altLang="it-IT" sz="2000" b="1">
                <a:latin typeface="Courier New" panose="02070309020205020404" pitchFamily="49" charset="0"/>
                <a:cs typeface="Courier New" panose="02070309020205020404" pitchFamily="49" charset="0"/>
              </a:rPr>
              <a:t>    6.3232   15.5783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nn-NO" altLang="it-IT" sz="2000" b="1">
                <a:latin typeface="Courier New" panose="02070309020205020404" pitchFamily="49" charset="0"/>
                <a:cs typeface="Courier New" panose="02070309020205020404" pitchFamily="49" charset="0"/>
              </a:rPr>
              <a:t>    5.7539   15.7974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nn-NO" altLang="it-IT" sz="2000" b="1">
                <a:latin typeface="Courier New" panose="02070309020205020404" pitchFamily="49" charset="0"/>
                <a:cs typeface="Courier New" panose="02070309020205020404" pitchFamily="49" charset="0"/>
              </a:rPr>
              <a:t>    8.4778   14.5188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nn-NO" altLang="it-IT" sz="2000" b="1">
                <a:latin typeface="Courier New" panose="02070309020205020404" pitchFamily="49" charset="0"/>
                <a:cs typeface="Courier New" panose="02070309020205020404" pitchFamily="49" charset="0"/>
              </a:rPr>
              <a:t>   11.8292   11.9472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nn-NO" altLang="it-IT" sz="2000" b="1">
                <a:latin typeface="Courier New" panose="02070309020205020404" pitchFamily="49" charset="0"/>
                <a:cs typeface="Courier New" panose="02070309020205020404" pitchFamily="49" charset="0"/>
              </a:rPr>
              <a:t>   14.4423    8.6074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nn-NO" altLang="it-IT" sz="2000" b="1">
                <a:latin typeface="Courier New" panose="02070309020205020404" pitchFamily="49" charset="0"/>
                <a:cs typeface="Courier New" panose="02070309020205020404" pitchFamily="49" charset="0"/>
              </a:rPr>
              <a:t>   15.7756    5.8135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nn-NO" altLang="it-IT" sz="2000" b="1">
                <a:latin typeface="Courier New" panose="02070309020205020404" pitchFamily="49" charset="0"/>
                <a:cs typeface="Courier New" panose="02070309020205020404" pitchFamily="49" charset="0"/>
              </a:rPr>
              <a:t>   15.6144    6.2335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nn-NO" altLang="it-IT" sz="2000" b="1">
                <a:latin typeface="Courier New" panose="02070309020205020404" pitchFamily="49" charset="0"/>
                <a:cs typeface="Courier New" panose="02070309020205020404" pitchFamily="49" charset="0"/>
              </a:rPr>
              <a:t>   13.9833    9.3345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nn-NO" altLang="it-IT" sz="2000" b="1">
                <a:latin typeface="Courier New" panose="02070309020205020404" pitchFamily="49" charset="0"/>
                <a:cs typeface="Courier New" panose="02070309020205020404" pitchFamily="49" charset="0"/>
              </a:rPr>
              <a:t>   11.1535   12.5804</a:t>
            </a:r>
            <a:endParaRPr lang="it-IT" altLang="it-IT" sz="2000" b="1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custDataLst>
      <p:tags r:id="rId1"/>
    </p:custData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9"/>
          <p:cNvGraphicFramePr>
            <a:graphicFrameLocks noChangeAspect="1"/>
          </p:cNvGraphicFramePr>
          <p:nvPr/>
        </p:nvGraphicFramePr>
        <p:xfrm>
          <a:off x="3109913" y="1484313"/>
          <a:ext cx="2981325" cy="1071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97" name="Equazione" r:id="rId5" imgW="812447" imgH="291973" progId="Equation.3">
                  <p:embed/>
                </p:oleObj>
              </mc:Choice>
              <mc:Fallback>
                <p:oleObj name="Equazione" r:id="rId5" imgW="812447" imgH="291973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9913" y="1484313"/>
                        <a:ext cx="2981325" cy="1071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3" name="Object 7"/>
          <p:cNvGraphicFramePr>
            <a:graphicFrameLocks noChangeAspect="1"/>
          </p:cNvGraphicFramePr>
          <p:nvPr/>
        </p:nvGraphicFramePr>
        <p:xfrm>
          <a:off x="6134100" y="0"/>
          <a:ext cx="3009900" cy="1430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98" name="Equazione" r:id="rId7" imgW="1016000" imgH="482600" progId="Equation.3">
                  <p:embed/>
                </p:oleObj>
              </mc:Choice>
              <mc:Fallback>
                <p:oleObj name="Equazione" r:id="rId7" imgW="1016000" imgH="4826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4100" y="0"/>
                        <a:ext cx="3009900" cy="1430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4" name="Text Box 17"/>
          <p:cNvSpPr txBox="1">
            <a:spLocks noChangeArrowheads="1"/>
          </p:cNvSpPr>
          <p:nvPr/>
        </p:nvSpPr>
        <p:spPr bwMode="auto">
          <a:xfrm>
            <a:off x="250825" y="2636838"/>
            <a:ext cx="5761038" cy="954087"/>
          </a:xfrm>
          <a:prstGeom prst="rect">
            <a:avLst/>
          </a:prstGeom>
          <a:solidFill>
            <a:srgbClr val="EAEAEA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800">
                <a:latin typeface="Arial" panose="020B0604020202020204" pitchFamily="34" charset="0"/>
              </a:rPr>
              <a:t>Algorithm for Least Squares Quadrati via SVD</a:t>
            </a:r>
            <a:endParaRPr lang="it-IT" altLang="it-IT"/>
          </a:p>
        </p:txBody>
      </p:sp>
      <p:sp>
        <p:nvSpPr>
          <p:cNvPr id="15365" name="Text Box 17_0"/>
          <p:cNvSpPr txBox="1">
            <a:spLocks noChangeArrowheads="1"/>
          </p:cNvSpPr>
          <p:nvPr/>
        </p:nvSpPr>
        <p:spPr bwMode="auto">
          <a:xfrm>
            <a:off x="250825" y="3213100"/>
            <a:ext cx="8281988" cy="2800350"/>
          </a:xfrm>
          <a:prstGeom prst="rect">
            <a:avLst/>
          </a:prstGeom>
          <a:solidFill>
            <a:srgbClr val="EAEAEA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AutoNum type="arabicPeriod"/>
            </a:pPr>
            <a:r>
              <a:rPr lang="it-IT" altLang="it-IT" sz="2800">
                <a:latin typeface="Arial" panose="020B0604020202020204" pitchFamily="34" charset="0"/>
              </a:rPr>
              <a:t>Compute the reduced SVD factorization of  </a:t>
            </a:r>
            <a:r>
              <a:rPr lang="it-IT" altLang="it-IT" i="1"/>
              <a:t>A</a:t>
            </a:r>
            <a:br>
              <a:rPr lang="it-IT" altLang="it-IT" i="1"/>
            </a:br>
            <a:endParaRPr lang="it-IT" altLang="it-IT" sz="1400" i="1"/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it-IT" altLang="it-IT" sz="2800">
                <a:latin typeface="Arial" panose="020B0604020202020204" pitchFamily="34" charset="0"/>
              </a:rPr>
              <a:t>Compute the vector </a:t>
            </a:r>
          </a:p>
          <a:p>
            <a:pPr>
              <a:spcBef>
                <a:spcPct val="0"/>
              </a:spcBef>
              <a:buFontTx/>
              <a:buAutoNum type="arabicPeriod"/>
            </a:pPr>
            <a:endParaRPr lang="it-IT" altLang="it-IT" sz="14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it-IT" altLang="it-IT" sz="2800">
                <a:latin typeface="Arial" panose="020B0604020202020204" pitchFamily="34" charset="0"/>
              </a:rPr>
              <a:t>Solve the diagonal system</a:t>
            </a:r>
          </a:p>
          <a:p>
            <a:pPr>
              <a:spcBef>
                <a:spcPct val="0"/>
              </a:spcBef>
              <a:buFontTx/>
              <a:buAutoNum type="arabicPeriod"/>
            </a:pPr>
            <a:endParaRPr lang="it-IT" altLang="it-IT" sz="14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it-IT" altLang="it-IT" sz="2800">
                <a:latin typeface="Arial" panose="020B0604020202020204" pitchFamily="34" charset="0"/>
              </a:rPr>
              <a:t>Set</a:t>
            </a:r>
            <a:r>
              <a:rPr lang="it-IT" altLang="it-IT"/>
              <a:t> </a:t>
            </a:r>
          </a:p>
          <a:p>
            <a:pPr>
              <a:spcBef>
                <a:spcPct val="0"/>
              </a:spcBef>
              <a:buFontTx/>
              <a:buAutoNum type="arabicPeriod"/>
            </a:pPr>
            <a:endParaRPr lang="it-IT" altLang="it-IT" sz="1400"/>
          </a:p>
        </p:txBody>
      </p:sp>
      <p:graphicFrame>
        <p:nvGraphicFramePr>
          <p:cNvPr id="15366" name="Object 11"/>
          <p:cNvGraphicFramePr>
            <a:graphicFrameLocks noChangeAspect="1"/>
          </p:cNvGraphicFramePr>
          <p:nvPr/>
        </p:nvGraphicFramePr>
        <p:xfrm>
          <a:off x="3995738" y="3789363"/>
          <a:ext cx="1616075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99" name="Equation" r:id="rId9" imgW="520474" imgH="241195" progId="">
                  <p:embed/>
                </p:oleObj>
              </mc:Choice>
              <mc:Fallback>
                <p:oleObj name="Equation" r:id="rId9" imgW="520474" imgH="241195" progId="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738" y="3789363"/>
                        <a:ext cx="1616075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7" name="Object 12"/>
          <p:cNvGraphicFramePr>
            <a:graphicFrameLocks noChangeAspect="1"/>
          </p:cNvGraphicFramePr>
          <p:nvPr/>
        </p:nvGraphicFramePr>
        <p:xfrm>
          <a:off x="5334000" y="4460875"/>
          <a:ext cx="1858963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00" name="Equation" r:id="rId11" imgW="520700" imgH="228600" progId="">
                  <p:embed/>
                </p:oleObj>
              </mc:Choice>
              <mc:Fallback>
                <p:oleObj name="Equation" r:id="rId11" imgW="520700" imgH="228600" progId="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4460875"/>
                        <a:ext cx="1858963" cy="815975"/>
                      </a:xfrm>
                      <a:prstGeom prst="rect">
                        <a:avLst/>
                      </a:prstGeom>
                      <a:solidFill>
                        <a:srgbClr val="EAEAEA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5715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8" name="Object 2"/>
          <p:cNvGraphicFramePr>
            <a:graphicFrameLocks noChangeAspect="1"/>
          </p:cNvGraphicFramePr>
          <p:nvPr/>
        </p:nvGraphicFramePr>
        <p:xfrm>
          <a:off x="2935288" y="115888"/>
          <a:ext cx="2860675" cy="884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01" name="Equation" r:id="rId13" imgW="774364" imgH="241195" progId="">
                  <p:embed/>
                </p:oleObj>
              </mc:Choice>
              <mc:Fallback>
                <p:oleObj name="Equation" r:id="rId13" imgW="774364" imgH="241195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5288" y="115888"/>
                        <a:ext cx="2860675" cy="884237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38100">
                        <a:solidFill>
                          <a:srgbClr val="FFFF00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rgbClr val="808080">
                            <a:alpha val="74997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 Box 8_0"/>
          <p:cNvSpPr txBox="1">
            <a:spLocks noChangeArrowheads="1"/>
          </p:cNvSpPr>
          <p:nvPr/>
        </p:nvSpPr>
        <p:spPr bwMode="auto">
          <a:xfrm>
            <a:off x="6681788" y="1627188"/>
            <a:ext cx="2214562" cy="641350"/>
          </a:xfrm>
          <a:prstGeom prst="rect">
            <a:avLst/>
          </a:prstGeom>
          <a:solidFill>
            <a:srgbClr val="FFFFFF">
              <a:lumMod val="85000"/>
            </a:srgbClr>
          </a:solidFill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600" i="1" kern="0" dirty="0" err="1">
                <a:solidFill>
                  <a:srgbClr val="C00000"/>
                </a:solidFill>
                <a:ea typeface="+mn-ea"/>
                <a:cs typeface="Times New Roman" pitchFamily="18" charset="0"/>
              </a:rPr>
              <a:t>rank</a:t>
            </a:r>
            <a:r>
              <a:rPr lang="it-IT" sz="3600" kern="0" dirty="0">
                <a:solidFill>
                  <a:srgbClr val="C00000"/>
                </a:solidFill>
                <a:ea typeface="+mn-ea"/>
                <a:cs typeface="Times New Roman" pitchFamily="18" charset="0"/>
              </a:rPr>
              <a:t>(</a:t>
            </a:r>
            <a:r>
              <a:rPr lang="it-IT" sz="3600" i="1" kern="0" dirty="0">
                <a:solidFill>
                  <a:srgbClr val="C00000"/>
                </a:solidFill>
                <a:ea typeface="+mn-ea"/>
                <a:cs typeface="Times New Roman" pitchFamily="18" charset="0"/>
              </a:rPr>
              <a:t>A</a:t>
            </a:r>
            <a:r>
              <a:rPr lang="it-IT" sz="3600" kern="0" dirty="0">
                <a:solidFill>
                  <a:srgbClr val="C00000"/>
                </a:solidFill>
                <a:ea typeface="+mn-ea"/>
                <a:cs typeface="Times New Roman" pitchFamily="18" charset="0"/>
              </a:rPr>
              <a:t>)</a:t>
            </a:r>
            <a:r>
              <a:rPr lang="it-IT" sz="3600" kern="0" dirty="0" err="1">
                <a:solidFill>
                  <a:srgbClr val="C00000"/>
                </a:solidFill>
                <a:ea typeface="+mn-ea"/>
                <a:cs typeface="Times New Roman" pitchFamily="18" charset="0"/>
              </a:rPr>
              <a:t>=</a:t>
            </a:r>
            <a:r>
              <a:rPr lang="it-IT" sz="3600" i="1" kern="0" dirty="0" err="1">
                <a:solidFill>
                  <a:srgbClr val="C00000"/>
                </a:solidFill>
                <a:ea typeface="+mn-ea"/>
                <a:cs typeface="Times New Roman" pitchFamily="18" charset="0"/>
              </a:rPr>
              <a:t>n</a:t>
            </a:r>
            <a:endParaRPr lang="it-IT" sz="2800" b="1" kern="0" dirty="0">
              <a:solidFill>
                <a:srgbClr val="C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15370" name="Object 19"/>
          <p:cNvGraphicFramePr>
            <a:graphicFrameLocks noGrp="1" noChangeAspect="1"/>
          </p:cNvGraphicFramePr>
          <p:nvPr>
            <p:ph/>
          </p:nvPr>
        </p:nvGraphicFramePr>
        <p:xfrm>
          <a:off x="1855788" y="5118100"/>
          <a:ext cx="1873250" cy="74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02" name="Equation" r:id="rId15" imgW="571252" imgH="228501" progId="">
                  <p:embed/>
                </p:oleObj>
              </mc:Choice>
              <mc:Fallback>
                <p:oleObj name="Equation" r:id="rId15" imgW="571252" imgH="228501" progId="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5788" y="5118100"/>
                        <a:ext cx="1873250" cy="747713"/>
                      </a:xfrm>
                      <a:prstGeom prst="rect">
                        <a:avLst/>
                      </a:prstGeom>
                      <a:solidFill>
                        <a:srgbClr val="EAEAEA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5715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asellaDiTesto 1"/>
          <p:cNvSpPr txBox="1"/>
          <p:nvPr/>
        </p:nvSpPr>
        <p:spPr>
          <a:xfrm>
            <a:off x="3189288" y="5867400"/>
            <a:ext cx="5715000" cy="831850"/>
          </a:xfrm>
          <a:prstGeom prst="rect">
            <a:avLst/>
          </a:prstGeom>
          <a:solidFill>
            <a:srgbClr val="FFFF00"/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b="1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it-IT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Un,Sn,Vn</a:t>
            </a:r>
            <a:r>
              <a:rPr lang="it-IT" b="1" dirty="0">
                <a:latin typeface="Courier New" panose="02070309020205020404" pitchFamily="49" charset="0"/>
                <a:cs typeface="Courier New" panose="02070309020205020404" pitchFamily="49" charset="0"/>
              </a:rPr>
              <a:t>] = </a:t>
            </a:r>
            <a:r>
              <a:rPr lang="it-IT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svd</a:t>
            </a:r>
            <a:r>
              <a:rPr lang="it-IT" b="1" dirty="0">
                <a:latin typeface="Courier New" panose="02070309020205020404" pitchFamily="49" charset="0"/>
                <a:cs typeface="Courier New" panose="02070309020205020404" pitchFamily="49" charset="0"/>
              </a:rPr>
              <a:t>(A,0);</a:t>
            </a:r>
          </a:p>
          <a:p>
            <a:pPr>
              <a:defRPr/>
            </a:pPr>
            <a:r>
              <a:rPr lang="it-IT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xls</a:t>
            </a:r>
            <a:r>
              <a:rPr lang="it-IT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it-IT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Vn</a:t>
            </a:r>
            <a:r>
              <a:rPr lang="it-IT" b="1" dirty="0">
                <a:latin typeface="Courier New" panose="02070309020205020404" pitchFamily="49" charset="0"/>
                <a:cs typeface="Courier New" panose="02070309020205020404" pitchFamily="49" charset="0"/>
              </a:rPr>
              <a:t> * ((Un’*b)./</a:t>
            </a:r>
            <a:r>
              <a:rPr lang="it-IT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diag</a:t>
            </a:r>
            <a:r>
              <a:rPr lang="it-IT" b="1" dirty="0">
                <a:latin typeface="Courier New" panose="02070309020205020404" pitchFamily="49" charset="0"/>
                <a:cs typeface="Courier New" panose="02070309020205020404" pitchFamily="49" charset="0"/>
              </a:rPr>
              <a:t>(Sn))</a:t>
            </a:r>
          </a:p>
        </p:txBody>
      </p: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71438" y="115888"/>
            <a:ext cx="2771775" cy="9540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it-IT" sz="2800" dirty="0" err="1">
                <a:latin typeface="Arial" charset="0"/>
                <a:ea typeface="+mn-ea"/>
              </a:rPr>
              <a:t>reduced</a:t>
            </a:r>
            <a:r>
              <a:rPr lang="it-IT" sz="2800" dirty="0">
                <a:latin typeface="Arial" charset="0"/>
                <a:ea typeface="+mn-ea"/>
              </a:rPr>
              <a:t> </a:t>
            </a:r>
            <a:r>
              <a:rPr lang="it-IT" sz="2800" dirty="0">
                <a:latin typeface="Arial" charset="0"/>
              </a:rPr>
              <a:t>SVD</a:t>
            </a:r>
            <a:endParaRPr lang="it-IT" sz="2800" i="1" dirty="0">
              <a:solidFill>
                <a:schemeClr val="accent2"/>
              </a:solidFill>
            </a:endParaRPr>
          </a:p>
          <a:p>
            <a:pPr>
              <a:defRPr/>
            </a:pPr>
            <a:r>
              <a:rPr lang="it-IT" sz="2800" dirty="0" err="1">
                <a:latin typeface="Arial" charset="0"/>
                <a:ea typeface="+mn-ea"/>
              </a:rPr>
              <a:t>factorization</a:t>
            </a:r>
            <a:endParaRPr lang="it-IT" sz="2800" i="1" dirty="0">
              <a:solidFill>
                <a:schemeClr val="accent2"/>
              </a:solidFill>
              <a:ea typeface="+mn-ea"/>
            </a:endParaRPr>
          </a:p>
        </p:txBody>
      </p:sp>
      <p:sp>
        <p:nvSpPr>
          <p:cNvPr id="15373" name="Text Box 8"/>
          <p:cNvSpPr txBox="1">
            <a:spLocks noChangeArrowheads="1"/>
          </p:cNvSpPr>
          <p:nvPr/>
        </p:nvSpPr>
        <p:spPr bwMode="auto">
          <a:xfrm>
            <a:off x="142875" y="1555750"/>
            <a:ext cx="2752725" cy="954088"/>
          </a:xfrm>
          <a:prstGeom prst="rect">
            <a:avLst/>
          </a:prstGeom>
          <a:solidFill>
            <a:srgbClr val="CCFF66"/>
          </a:solidFill>
          <a:ln w="38100">
            <a:solidFill>
              <a:srgbClr val="6699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800" b="1">
                <a:solidFill>
                  <a:srgbClr val="C00000"/>
                </a:solidFill>
                <a:latin typeface="Arial" panose="020B0604020202020204" pitchFamily="34" charset="0"/>
              </a:rPr>
              <a:t>Least Squares full rank</a:t>
            </a:r>
          </a:p>
        </p:txBody>
      </p:sp>
      <p:grpSp>
        <p:nvGrpSpPr>
          <p:cNvPr id="7" name="Gruppo 6"/>
          <p:cNvGrpSpPr>
            <a:grpSpLocks/>
          </p:cNvGrpSpPr>
          <p:nvPr/>
        </p:nvGrpSpPr>
        <p:grpSpPr bwMode="auto">
          <a:xfrm>
            <a:off x="7380288" y="3768725"/>
            <a:ext cx="1692275" cy="1179513"/>
            <a:chOff x="9265727" y="3432850"/>
            <a:chExt cx="1691680" cy="1180425"/>
          </a:xfrm>
        </p:grpSpPr>
        <p:sp>
          <p:nvSpPr>
            <p:cNvPr id="4" name="Rettangolo 3"/>
            <p:cNvSpPr/>
            <p:nvPr/>
          </p:nvSpPr>
          <p:spPr bwMode="auto">
            <a:xfrm>
              <a:off x="9265727" y="3432850"/>
              <a:ext cx="1632963" cy="115182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solidFill>
                <a:schemeClr val="accent2">
                  <a:lumMod val="60000"/>
                  <a:lumOff val="40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>
                <a:defRPr/>
              </a:pPr>
              <a:endParaRPr lang="it-IT"/>
            </a:p>
          </p:txBody>
        </p:sp>
        <p:grpSp>
          <p:nvGrpSpPr>
            <p:cNvPr id="15376" name="Gruppo 5"/>
            <p:cNvGrpSpPr>
              <a:grpSpLocks/>
            </p:cNvGrpSpPr>
            <p:nvPr/>
          </p:nvGrpSpPr>
          <p:grpSpPr bwMode="auto">
            <a:xfrm>
              <a:off x="9265727" y="3432850"/>
              <a:ext cx="1691680" cy="1180425"/>
              <a:chOff x="7438758" y="3755453"/>
              <a:chExt cx="1691680" cy="1180425"/>
            </a:xfrm>
          </p:grpSpPr>
          <p:graphicFrame>
            <p:nvGraphicFramePr>
              <p:cNvPr id="15377" name="Object 9_2"/>
              <p:cNvGraphicFramePr>
                <a:graphicFrameLocks noChangeAspect="1"/>
              </p:cNvGraphicFramePr>
              <p:nvPr/>
            </p:nvGraphicFramePr>
            <p:xfrm>
              <a:off x="7510050" y="4041709"/>
              <a:ext cx="1287364" cy="46729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503" name="Equation" r:id="rId17" imgW="520474" imgH="241195" progId="Equation.DSMT4">
                      <p:embed/>
                    </p:oleObj>
                  </mc:Choice>
                  <mc:Fallback>
                    <p:oleObj name="Equation" r:id="rId17" imgW="520474" imgH="241195" progId="Equation.DSMT4">
                      <p:embed/>
                      <p:pic>
                        <p:nvPicPr>
                          <p:cNvPr id="0" name="Object 9_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510050" y="4041709"/>
                            <a:ext cx="1287364" cy="46729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5378" name="Object 9_3"/>
              <p:cNvGraphicFramePr>
                <a:graphicFrameLocks noChangeAspect="1"/>
              </p:cNvGraphicFramePr>
              <p:nvPr/>
            </p:nvGraphicFramePr>
            <p:xfrm>
              <a:off x="7438758" y="4439203"/>
              <a:ext cx="1691680" cy="4966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504" name="Equation" r:id="rId19" imgW="609600" imgH="228600" progId="Equation.DSMT4">
                      <p:embed/>
                    </p:oleObj>
                  </mc:Choice>
                  <mc:Fallback>
                    <p:oleObj name="Equation" r:id="rId19" imgW="609600" imgH="228600" progId="Equation.DSMT4">
                      <p:embed/>
                      <p:pic>
                        <p:nvPicPr>
                          <p:cNvPr id="0" name="Object 9_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438758" y="4439203"/>
                            <a:ext cx="1691680" cy="4966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57150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5379" name="Oggetto 16"/>
              <p:cNvGraphicFramePr>
                <a:graphicFrameLocks noChangeAspect="1"/>
              </p:cNvGraphicFramePr>
              <p:nvPr/>
            </p:nvGraphicFramePr>
            <p:xfrm>
              <a:off x="7438758" y="3755453"/>
              <a:ext cx="1313825" cy="39373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505" name="Equazione" r:id="rId21" imgW="596900" imgH="228600" progId="Equation.3">
                      <p:embed/>
                    </p:oleObj>
                  </mc:Choice>
                  <mc:Fallback>
                    <p:oleObj name="Equazione" r:id="rId21" imgW="596900" imgH="228600" progId="Equation.3">
                      <p:embed/>
                      <p:pic>
                        <p:nvPicPr>
                          <p:cNvPr id="0" name="Oggetto 1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438758" y="3755453"/>
                            <a:ext cx="1313825" cy="39373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</p:spTree>
    <p:custDataLst>
      <p:tags r:id="rId2"/>
    </p:custData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8"/>
          <p:cNvSpPr txBox="1">
            <a:spLocks noChangeArrowheads="1"/>
          </p:cNvSpPr>
          <p:nvPr/>
        </p:nvSpPr>
        <p:spPr bwMode="auto">
          <a:xfrm>
            <a:off x="285750" y="109538"/>
            <a:ext cx="2714625" cy="954087"/>
          </a:xfrm>
          <a:prstGeom prst="rect">
            <a:avLst/>
          </a:prstGeom>
          <a:solidFill>
            <a:srgbClr val="CCFF66"/>
          </a:solidFill>
          <a:ln w="38100">
            <a:solidFill>
              <a:srgbClr val="6699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800" b="1">
                <a:solidFill>
                  <a:srgbClr val="C00000"/>
                </a:solidFill>
                <a:latin typeface="Arial" panose="020B0604020202020204" pitchFamily="34" charset="0"/>
              </a:rPr>
              <a:t>Least Squares rank deficient</a:t>
            </a:r>
          </a:p>
        </p:txBody>
      </p:sp>
      <p:graphicFrame>
        <p:nvGraphicFramePr>
          <p:cNvPr id="17411" name="Object 9"/>
          <p:cNvGraphicFramePr>
            <a:graphicFrameLocks noChangeAspect="1"/>
          </p:cNvGraphicFramePr>
          <p:nvPr/>
        </p:nvGraphicFramePr>
        <p:xfrm>
          <a:off x="3000375" y="38100"/>
          <a:ext cx="2981325" cy="107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48" name="Equazione" r:id="rId5" imgW="812447" imgH="291973" progId="Equation.3">
                  <p:embed/>
                </p:oleObj>
              </mc:Choice>
              <mc:Fallback>
                <p:oleObj name="Equazione" r:id="rId5" imgW="812447" imgH="291973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0375" y="38100"/>
                        <a:ext cx="2981325" cy="1071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8_0"/>
          <p:cNvSpPr txBox="1">
            <a:spLocks noChangeArrowheads="1"/>
          </p:cNvSpPr>
          <p:nvPr/>
        </p:nvSpPr>
        <p:spPr bwMode="auto">
          <a:xfrm>
            <a:off x="5962650" y="180975"/>
            <a:ext cx="3071813" cy="646113"/>
          </a:xfrm>
          <a:prstGeom prst="rect">
            <a:avLst/>
          </a:prstGeom>
          <a:solidFill>
            <a:srgbClr val="FFFFFF">
              <a:lumMod val="85000"/>
            </a:srgbClr>
          </a:solidFill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600" i="1" kern="0" dirty="0" err="1">
                <a:solidFill>
                  <a:srgbClr val="C00000"/>
                </a:solidFill>
                <a:ea typeface="+mn-ea"/>
                <a:cs typeface="Times New Roman" pitchFamily="18" charset="0"/>
              </a:rPr>
              <a:t>rank</a:t>
            </a:r>
            <a:r>
              <a:rPr lang="it-IT" sz="3600" kern="0" dirty="0">
                <a:solidFill>
                  <a:srgbClr val="C00000"/>
                </a:solidFill>
                <a:ea typeface="+mn-ea"/>
                <a:cs typeface="Times New Roman" pitchFamily="18" charset="0"/>
              </a:rPr>
              <a:t>(</a:t>
            </a:r>
            <a:r>
              <a:rPr lang="it-IT" sz="3600" i="1" kern="0" dirty="0">
                <a:solidFill>
                  <a:srgbClr val="C00000"/>
                </a:solidFill>
                <a:ea typeface="+mn-ea"/>
                <a:cs typeface="Times New Roman" pitchFamily="18" charset="0"/>
              </a:rPr>
              <a:t>A</a:t>
            </a:r>
            <a:r>
              <a:rPr lang="it-IT" sz="3600" kern="0" dirty="0">
                <a:solidFill>
                  <a:srgbClr val="C00000"/>
                </a:solidFill>
                <a:ea typeface="+mn-ea"/>
                <a:cs typeface="Times New Roman" pitchFamily="18" charset="0"/>
              </a:rPr>
              <a:t>) </a:t>
            </a:r>
            <a:r>
              <a:rPr lang="it-IT" sz="3600" b="1" kern="0" dirty="0">
                <a:solidFill>
                  <a:srgbClr val="C00000"/>
                </a:solidFill>
                <a:ea typeface="+mn-ea"/>
                <a:cs typeface="Times New Roman" pitchFamily="18" charset="0"/>
              </a:rPr>
              <a:t>= </a:t>
            </a:r>
            <a:r>
              <a:rPr lang="it-IT" sz="3600" i="1" kern="0" dirty="0">
                <a:solidFill>
                  <a:srgbClr val="C00000"/>
                </a:solidFill>
                <a:ea typeface="+mn-ea"/>
                <a:cs typeface="Times New Roman" pitchFamily="18" charset="0"/>
              </a:rPr>
              <a:t>r </a:t>
            </a:r>
            <a:r>
              <a:rPr lang="it-IT" sz="3600" b="1" kern="0" dirty="0">
                <a:solidFill>
                  <a:srgbClr val="C00000"/>
                </a:solidFill>
                <a:ea typeface="+mn-ea"/>
                <a:cs typeface="Times New Roman" pitchFamily="18" charset="0"/>
              </a:rPr>
              <a:t>&lt;</a:t>
            </a:r>
            <a:r>
              <a:rPr lang="it-IT" sz="3600" i="1" kern="0" dirty="0">
                <a:solidFill>
                  <a:srgbClr val="C00000"/>
                </a:solidFill>
                <a:ea typeface="+mn-ea"/>
                <a:cs typeface="Times New Roman" pitchFamily="18" charset="0"/>
              </a:rPr>
              <a:t>n</a:t>
            </a:r>
            <a:endParaRPr lang="it-IT" sz="2800" b="1" kern="0" dirty="0">
              <a:solidFill>
                <a:srgbClr val="C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179388" y="1268413"/>
            <a:ext cx="8855075" cy="1016000"/>
          </a:xfrm>
          <a:prstGeom prst="rect">
            <a:avLst/>
          </a:prstGeom>
          <a:solidFill>
            <a:srgbClr val="EAEAEA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it-IT" altLang="it-IT" sz="2800">
                <a:latin typeface="Arial" panose="020B0604020202020204" pitchFamily="34" charset="0"/>
              </a:rPr>
              <a:t> there are infinite solutions to the minimum problem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it-IT" altLang="it-IT" sz="2800">
                <a:latin typeface="Arial" panose="020B0604020202020204" pitchFamily="34" charset="0"/>
              </a:rPr>
              <a:t> there is only one solution  </a:t>
            </a:r>
            <a:r>
              <a:rPr lang="it-IT" altLang="it-IT" i="1"/>
              <a:t>x</a:t>
            </a:r>
            <a:r>
              <a:rPr lang="it-IT" altLang="it-IT" i="1" baseline="-25000"/>
              <a:t>LS</a:t>
            </a:r>
            <a:r>
              <a:rPr lang="it-IT" altLang="it-IT" sz="2800">
                <a:latin typeface="Arial" panose="020B0604020202020204" pitchFamily="34" charset="0"/>
              </a:rPr>
              <a:t>  of minimum length</a:t>
            </a:r>
          </a:p>
        </p:txBody>
      </p:sp>
      <p:graphicFrame>
        <p:nvGraphicFramePr>
          <p:cNvPr id="14" name="Object 3"/>
          <p:cNvGraphicFramePr>
            <a:graphicFrameLocks noChangeAspect="1"/>
          </p:cNvGraphicFramePr>
          <p:nvPr/>
        </p:nvGraphicFramePr>
        <p:xfrm>
          <a:off x="468313" y="2276475"/>
          <a:ext cx="284162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49" name="Equazione" r:id="rId7" imgW="774364" imgH="228501" progId="Equation.3">
                  <p:embed/>
                </p:oleObj>
              </mc:Choice>
              <mc:Fallback>
                <p:oleObj name="Equazione" r:id="rId7" imgW="774364" imgH="228501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2276475"/>
                        <a:ext cx="2841625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9153736"/>
              </p:ext>
            </p:extLst>
          </p:nvPr>
        </p:nvGraphicFramePr>
        <p:xfrm>
          <a:off x="179388" y="3068638"/>
          <a:ext cx="3587750" cy="884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50" name="Equazione" r:id="rId9" imgW="977760" imgH="241200" progId="Equation.3">
                  <p:embed/>
                </p:oleObj>
              </mc:Choice>
              <mc:Fallback>
                <p:oleObj name="Equazione" r:id="rId9" imgW="977760" imgH="2412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3068638"/>
                        <a:ext cx="3587750" cy="884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uppo 17"/>
          <p:cNvGrpSpPr>
            <a:grpSpLocks/>
          </p:cNvGrpSpPr>
          <p:nvPr/>
        </p:nvGrpSpPr>
        <p:grpSpPr bwMode="auto">
          <a:xfrm>
            <a:off x="1143000" y="5669235"/>
            <a:ext cx="3714750" cy="1000125"/>
            <a:chOff x="2214546" y="4714884"/>
            <a:chExt cx="3714776" cy="1000132"/>
          </a:xfrm>
        </p:grpSpPr>
        <p:sp>
          <p:nvSpPr>
            <p:cNvPr id="17" name="Rettangolo 16"/>
            <p:cNvSpPr/>
            <p:nvPr/>
          </p:nvSpPr>
          <p:spPr bwMode="auto">
            <a:xfrm>
              <a:off x="2214546" y="4714884"/>
              <a:ext cx="3714776" cy="1000132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>
                <a:defRPr/>
              </a:pPr>
              <a:endParaRPr lang="it-IT">
                <a:ea typeface="+mn-ea"/>
              </a:endParaRPr>
            </a:p>
          </p:txBody>
        </p:sp>
        <p:graphicFrame>
          <p:nvGraphicFramePr>
            <p:cNvPr id="17433" name="Object 11"/>
            <p:cNvGraphicFramePr>
              <a:graphicFrameLocks noChangeAspect="1"/>
            </p:cNvGraphicFramePr>
            <p:nvPr/>
          </p:nvGraphicFramePr>
          <p:xfrm>
            <a:off x="2285984" y="4786322"/>
            <a:ext cx="3587750" cy="8842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551" name="Equazione" r:id="rId11" imgW="977900" imgH="241300" progId="Equation.3">
                    <p:embed/>
                  </p:oleObj>
                </mc:Choice>
                <mc:Fallback>
                  <p:oleObj name="Equazione" r:id="rId11" imgW="977900" imgH="241300" progId="Equation.3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85984" y="4786322"/>
                          <a:ext cx="3587750" cy="8842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uppo 22"/>
          <p:cNvGrpSpPr>
            <a:grpSpLocks/>
          </p:cNvGrpSpPr>
          <p:nvPr/>
        </p:nvGrpSpPr>
        <p:grpSpPr bwMode="auto">
          <a:xfrm>
            <a:off x="5244033" y="5669235"/>
            <a:ext cx="3000375" cy="1000125"/>
            <a:chOff x="5929322" y="5000636"/>
            <a:chExt cx="3000396" cy="1000132"/>
          </a:xfrm>
        </p:grpSpPr>
        <p:sp>
          <p:nvSpPr>
            <p:cNvPr id="21" name="Rettangolo 20"/>
            <p:cNvSpPr/>
            <p:nvPr/>
          </p:nvSpPr>
          <p:spPr bwMode="auto">
            <a:xfrm>
              <a:off x="5929322" y="5000636"/>
              <a:ext cx="3000396" cy="1000132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>
                <a:defRPr/>
              </a:pPr>
              <a:endParaRPr lang="it-IT">
                <a:ea typeface="+mn-ea"/>
              </a:endParaRPr>
            </a:p>
          </p:txBody>
        </p:sp>
        <p:graphicFrame>
          <p:nvGraphicFramePr>
            <p:cNvPr id="17431" name="Object 12"/>
            <p:cNvGraphicFramePr>
              <a:graphicFrameLocks noChangeAspect="1"/>
            </p:cNvGraphicFramePr>
            <p:nvPr/>
          </p:nvGraphicFramePr>
          <p:xfrm>
            <a:off x="5991142" y="5143512"/>
            <a:ext cx="2867137" cy="7175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552" name="Equazione" r:id="rId13" imgW="876300" imgH="228600" progId="Equation.3">
                    <p:embed/>
                  </p:oleObj>
                </mc:Choice>
                <mc:Fallback>
                  <p:oleObj name="Equazione" r:id="rId13" imgW="876300" imgH="228600" progId="Equation.3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91142" y="5143512"/>
                          <a:ext cx="2867137" cy="7175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8" name="Object 10"/>
          <p:cNvGraphicFramePr>
            <a:graphicFrameLocks noChangeAspect="1"/>
          </p:cNvGraphicFramePr>
          <p:nvPr/>
        </p:nvGraphicFramePr>
        <p:xfrm>
          <a:off x="4119563" y="2276475"/>
          <a:ext cx="3402012" cy="88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53" name="Equazione" r:id="rId15" imgW="927100" imgH="241300" progId="Equation.3">
                  <p:embed/>
                </p:oleObj>
              </mc:Choice>
              <mc:Fallback>
                <p:oleObj name="Equazione" r:id="rId15" imgW="927100" imgH="2413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9563" y="2276475"/>
                        <a:ext cx="3402012" cy="884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11"/>
          <p:cNvGraphicFramePr>
            <a:graphicFrameLocks noChangeAspect="1"/>
          </p:cNvGraphicFramePr>
          <p:nvPr/>
        </p:nvGraphicFramePr>
        <p:xfrm>
          <a:off x="4119563" y="3048000"/>
          <a:ext cx="4657725" cy="88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54" name="Equazione" r:id="rId17" imgW="1269449" imgH="241195" progId="Equation.3">
                  <p:embed/>
                </p:oleObj>
              </mc:Choice>
              <mc:Fallback>
                <p:oleObj name="Equazione" r:id="rId17" imgW="1269449" imgH="241195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9563" y="3048000"/>
                        <a:ext cx="4657725" cy="884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uppo 4"/>
          <p:cNvGrpSpPr>
            <a:grpSpLocks/>
          </p:cNvGrpSpPr>
          <p:nvPr/>
        </p:nvGrpSpPr>
        <p:grpSpPr bwMode="auto">
          <a:xfrm>
            <a:off x="-41877" y="4460919"/>
            <a:ext cx="9068509" cy="1200329"/>
            <a:chOff x="38404" y="4278169"/>
            <a:chExt cx="5651244" cy="1199775"/>
          </a:xfrm>
        </p:grpSpPr>
        <p:graphicFrame>
          <p:nvGraphicFramePr>
            <p:cNvPr id="17425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15421913"/>
                </p:ext>
              </p:extLst>
            </p:nvPr>
          </p:nvGraphicFramePr>
          <p:xfrm>
            <a:off x="131772" y="4608455"/>
            <a:ext cx="1997117" cy="7473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555" name="Equazione" r:id="rId19" imgW="876240" imgH="241200" progId="Equation.3">
                    <p:embed/>
                  </p:oleObj>
                </mc:Choice>
                <mc:Fallback>
                  <p:oleObj name="Equazione" r:id="rId19" imgW="876240" imgH="241200" progId="Equation.3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1772" y="4608455"/>
                          <a:ext cx="1997117" cy="74736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426" name="CasellaDiTesto 3"/>
            <p:cNvSpPr txBox="1">
              <a:spLocks noChangeArrowheads="1"/>
            </p:cNvSpPr>
            <p:nvPr/>
          </p:nvSpPr>
          <p:spPr bwMode="auto">
            <a:xfrm>
              <a:off x="38404" y="4278169"/>
              <a:ext cx="5651244" cy="1199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r>
                <a:rPr lang="it-IT" altLang="it-IT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ince</a:t>
              </a:r>
              <a:r>
                <a:rPr lang="it-IT" altLang="it-IT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it-IT" altLang="it-IT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we</a:t>
              </a:r>
              <a:r>
                <a:rPr lang="it-IT" altLang="it-IT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are </a:t>
              </a:r>
              <a:r>
                <a:rPr lang="it-IT" altLang="it-IT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seeking</a:t>
              </a:r>
              <a:r>
                <a:rPr lang="it-IT" altLang="it-IT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the </a:t>
              </a:r>
              <a:r>
                <a:rPr lang="it-IT" altLang="it-IT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solution</a:t>
              </a:r>
              <a:r>
                <a:rPr lang="it-IT" altLang="it-IT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of </a:t>
              </a:r>
              <a:r>
                <a:rPr lang="it-IT" altLang="it-IT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miminum</a:t>
              </a:r>
              <a:r>
                <a:rPr lang="it-IT" altLang="it-IT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it-IT" altLang="it-IT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length</a:t>
              </a:r>
              <a:r>
                <a:rPr lang="it-IT" altLang="it-IT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it-IT" altLang="it-IT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it</a:t>
              </a:r>
              <a:r>
                <a:rPr lang="it-IT" altLang="it-IT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it-IT" altLang="it-IT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holds</a:t>
              </a:r>
              <a:r>
                <a:rPr lang="it-IT" altLang="it-IT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it-IT" altLang="it-IT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that</a:t>
              </a:r>
              <a:endParaRPr lang="it-IT" altLang="it-IT" sz="24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                                    ,  so </a:t>
              </a:r>
              <a:r>
                <a:rPr lang="it-IT" altLang="it-IT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that</a:t>
              </a:r>
              <a:r>
                <a:rPr lang="it-IT" altLang="it-IT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it-IT" altLang="it-IT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we</a:t>
              </a:r>
              <a:r>
                <a:rPr lang="it-IT" altLang="it-IT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it-IT" altLang="it-IT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have</a:t>
              </a:r>
              <a:endParaRPr lang="it-IT" altLang="it-IT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                                       </a:t>
              </a:r>
              <a:endParaRPr lang="it-IT" altLang="it-IT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uppo 25"/>
          <p:cNvGrpSpPr>
            <a:grpSpLocks/>
          </p:cNvGrpSpPr>
          <p:nvPr/>
        </p:nvGrpSpPr>
        <p:grpSpPr bwMode="auto">
          <a:xfrm>
            <a:off x="107950" y="3068638"/>
            <a:ext cx="3659188" cy="1300162"/>
            <a:chOff x="107504" y="3573463"/>
            <a:chExt cx="3659634" cy="1299722"/>
          </a:xfrm>
        </p:grpSpPr>
        <p:sp>
          <p:nvSpPr>
            <p:cNvPr id="27" name="Rettangolo 3"/>
            <p:cNvSpPr>
              <a:spLocks noChangeArrowheads="1"/>
            </p:cNvSpPr>
            <p:nvPr/>
          </p:nvSpPr>
          <p:spPr bwMode="auto">
            <a:xfrm>
              <a:off x="107504" y="3573463"/>
              <a:ext cx="3659634" cy="863600"/>
            </a:xfrm>
            <a:prstGeom prst="rect">
              <a:avLst/>
            </a:prstGeom>
            <a:noFill/>
            <a:ln w="38100" algn="ctr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28" name="CasellaDiTesto 7"/>
            <p:cNvSpPr txBox="1">
              <a:spLocks noChangeArrowheads="1"/>
            </p:cNvSpPr>
            <p:nvPr/>
          </p:nvSpPr>
          <p:spPr bwMode="auto">
            <a:xfrm>
              <a:off x="771652" y="4411663"/>
              <a:ext cx="2600709" cy="461522"/>
            </a:xfrm>
            <a:prstGeom prst="rect">
              <a:avLst/>
            </a:prstGeom>
            <a:noFill/>
            <a:ln w="28575">
              <a:solidFill>
                <a:srgbClr val="00B0F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400">
                  <a:latin typeface="Arial" panose="020B0604020202020204" pitchFamily="34" charset="0"/>
                  <a:cs typeface="Arial" panose="020B0604020202020204" pitchFamily="34" charset="0"/>
                </a:rPr>
                <a:t>underdetermined!</a:t>
              </a:r>
            </a:p>
          </p:txBody>
        </p:sp>
      </p:grpSp>
    </p:spTree>
    <p:custDataLst>
      <p:tags r:id="rId2"/>
    </p:custData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ATION_PLAYLIST_COUNT" val="0"/>
  <p:tag name="PRESENTATION_PRESENTER_SLIDE_LEVEL" val="0"/>
  <p:tag name="ART_ENCODE_TYPE" val="0"/>
  <p:tag name="ART_ENCODE_INDEX" val="1"/>
  <p:tag name="LMS_COMPLETION_TITLE" val="LEZ_07_Appl_SVD"/>
  <p:tag name="LMS_COMPLETION_ID" val="LEZ_07_Appl_SVD"/>
  <p:tag name="LMS_COMPLETION_VERSION" val="1.0"/>
  <p:tag name="LMS_COMPLETION_DURATION" val="01:00:00"/>
  <p:tag name="LMS_COMPLETION_SCO_TITLE" val="LEZ_07_Appl_SVD"/>
  <p:tag name="LMS_COMPLETION_SCO_ID" val="LEZ_07_Appl_SVD"/>
  <p:tag name="LMS_COMPLETION_THRESHOLD" val="54"/>
  <p:tag name="LMS_COMPLETION_METHOD" val="VIEW"/>
  <p:tag name="LMS_REPORTING" val="0"/>
  <p:tag name="LMS_DATA_SCORM" val="Yes"/>
  <p:tag name="PUBLISH_TITLE" val="LEZ_07_Appl_SVD"/>
  <p:tag name="ARTICULATE_PUBLISH_PATH" val="C:\Users\Giulio Giunta\Documents\CORSI\Calcolo_Scientifico\Articulate_ACS\Presenter"/>
  <p:tag name="ARTICULATE_LOGO" val="logouni.jpg"/>
  <p:tag name="ARTICULATE_PRESENTER" val="prof. Giulio GIUNTA"/>
  <p:tag name="ARTICULATE_PRESENTER_GUID" val="1736B9D7BB12"/>
  <p:tag name="ARTICULATE_LMS" val="0"/>
  <p:tag name="ARTICULATE_TEMPLATE" val="ACS"/>
  <p:tag name="LMS_PUBLISH" val="No"/>
  <p:tag name="PLAYERLOGOHEIGHT" val="140"/>
  <p:tag name="PLAYERLOGOWIDTH" val="140"/>
  <p:tag name="LAUNCHINNEWWINDOW" val="0"/>
  <p:tag name="LASTPUBLISHED" val="C:\Users\Giulio Giunta\Documents\CORSI\Calcolo_Scientifico\Articulate_ACS\Presenter\LEZ_07_Appl_SVD\player.htm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SVD e Minimi Quadrati (rank deficient)"/>
  <p:tag name="ARTICULATE_SLIDE_PAUSE" val="0"/>
  <p:tag name="ARTICULATE_NAV_LEVEL" val="1"/>
  <p:tag name="ARTICULATE_PLAYLIST_ID" val="-1"/>
  <p:tag name="ELAPSEDTIME" val="176,172"/>
  <p:tag name="AUDIO_ID" val="586"/>
  <p:tag name="TIMELINE" val="23,2/67,0/82,6/93,6/121,9/139,4/146,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SVD e Minimi Quadrati (rank deficient)"/>
  <p:tag name="ARTICULATE_SLIDE_PAUSE" val="0"/>
  <p:tag name="ARTICULATE_NAV_LEVEL" val="1"/>
  <p:tag name="ARTICULATE_PLAYLIST_ID" val="-1"/>
  <p:tag name="ELAPSEDTIME" val="176,172"/>
  <p:tag name="AUDIO_ID" val="586"/>
  <p:tag name="TIMELINE" val="23,2/67,0/82,6/93,6/121,9/139,4/146,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SVD e Latent Semantic Analysis"/>
  <p:tag name="ARTICULATE_SLIDE_PAUSE" val="0"/>
  <p:tag name="ARTICULATE_NAV_LEVEL" val="1"/>
  <p:tag name="ARTICULATE_PLAYLIST_ID" val="-1"/>
  <p:tag name="ELAPSEDTIME" val="65,036"/>
  <p:tag name="AUDIO_ID" val="527"/>
  <p:tag name="TIMELINE" val="24,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SVD e Latent Semantic Analysis"/>
  <p:tag name="ARTICULATE_SLIDE_PAUSE" val="0"/>
  <p:tag name="ARTICULATE_NAV_LEVEL" val="1"/>
  <p:tag name="ARTICULATE_PLAYLIST_ID" val="-1"/>
  <p:tag name="ELAPSEDTIME" val="83,694"/>
  <p:tag name="AUDIO_ID" val="551"/>
  <p:tag name="TIMELINE" val="30,9/33,1/39,0/44,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SVD e Latent Semantic Analysis"/>
  <p:tag name="ARTICULATE_SLIDE_PAUSE" val="0"/>
  <p:tag name="ARTICULATE_NAV_LEVEL" val="1"/>
  <p:tag name="ARTICULATE_PLAYLIST_ID" val="-1"/>
  <p:tag name="ELAPSEDTIME" val="195,361"/>
  <p:tag name="AUDIO_ID" val="552"/>
  <p:tag name="TIMELINE" val="74,5/77,2/120,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Vettori documenti scalati"/>
  <p:tag name="ARTICULATE_SLIDE_PAUSE" val="0"/>
  <p:tag name="ARTICULATE_NAV_LEVEL" val="1"/>
  <p:tag name="ARTICULATE_PLAYLIST_ID" val="-1"/>
  <p:tag name="ELAPSEDTIME" val="98,624"/>
  <p:tag name="AUDIO_ID" val="553"/>
  <p:tag name="TIMELINE" val="56,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Vettori documenti scalati"/>
  <p:tag name="ARTICULATE_SLIDE_PAUSE" val="0"/>
  <p:tag name="ARTICULATE_NAV_LEVEL" val="1"/>
  <p:tag name="ARTICULATE_PLAYLIST_ID" val="-1"/>
  <p:tag name="ELAPSEDTIME" val="57,05"/>
  <p:tag name="AUDIO_ID" val="554"/>
  <p:tag name="TIMELINE" val="46,9/49,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Vettori documenti scalati"/>
  <p:tag name="ARTICULATE_SLIDE_PAUSE" val="0"/>
  <p:tag name="ARTICULATE_NAV_LEVEL" val="1"/>
  <p:tag name="ARTICULATE_PLAYLIST_ID" val="-1"/>
  <p:tag name="ELAPSEDTIME" val="75,036"/>
  <p:tag name="AUDIO_ID" val="56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Vettori termini scalati"/>
  <p:tag name="ARTICULATE_SLIDE_PAUSE" val="0"/>
  <p:tag name="ARTICULATE_NAV_LEVEL" val="1"/>
  <p:tag name="ARTICULATE_PLAYLIST_ID" val="-1"/>
  <p:tag name="ELAPSEDTIME" val="94,614"/>
  <p:tag name="AUDIO_ID" val="565"/>
  <p:tag name="TIMELINE" val="44,0/67,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Vettori termini scalati"/>
  <p:tag name="ARTICULATE_SLIDE_PAUSE" val="0"/>
  <p:tag name="ARTICULATE_NAV_LEVEL" val="1"/>
  <p:tag name="ARTICULATE_PLAYLIST_ID" val="-1"/>
  <p:tag name="ELAPSEDTIME" val="125,939"/>
  <p:tag name="AUDIO_ID" val="576"/>
  <p:tag name="TIMELINE" val="22,0/53,5/69,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SVD e Minimi Quadrati (full rank)"/>
  <p:tag name="ARTICULATE_SLIDE_PAUSE" val="0"/>
  <p:tag name="ARTICULATE_NAV_LEVEL" val="1"/>
  <p:tag name="ARTICULATE_PLAYLIST_ID" val="-1"/>
  <p:tag name="ELAPSEDTIME" val="136,517"/>
  <p:tag name="AUDIO_ID" val="557"/>
  <p:tag name="TIMELINE" val="49,0/78,9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Documenti e  termini scalati"/>
  <p:tag name="ARTICULATE_SLIDE_PAUSE" val="0"/>
  <p:tag name="ARTICULATE_NAV_LEVEL" val="1"/>
  <p:tag name="ARTICULATE_PLAYLIST_ID" val="-1"/>
  <p:tag name="ELAPSEDTIME" val="193,817"/>
  <p:tag name="AUDIO_ID" val="575"/>
  <p:tag name="TIMELINE" val="69,2/139,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Esempio di LSA"/>
  <p:tag name="ARTICULATE_SLIDE_PAUSE" val="0"/>
  <p:tag name="ARTICULATE_NAV_LEVEL" val="1"/>
  <p:tag name="ARTICULATE_PLAYLIST_ID" val="-1"/>
  <p:tag name="ELAPSEDTIME" val="49,827"/>
  <p:tag name="AUDIO_ID" val="57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Esempio di LSA"/>
  <p:tag name="ARTICULATE_SLIDE_PAUSE" val="0"/>
  <p:tag name="ARTICULATE_NAV_LEVEL" val="1"/>
  <p:tag name="ARTICULATE_PLAYLIST_ID" val="-1"/>
  <p:tag name="ELAPSEDTIME" val="58,125"/>
  <p:tag name="AUDIO_ID" val="578"/>
  <p:tag name="TIMELINE" val="36,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Esempio di LSA"/>
  <p:tag name="ARTICULATE_SLIDE_PAUSE" val="0"/>
  <p:tag name="ARTICULATE_NAV_LEVEL" val="1"/>
  <p:tag name="ARTICULATE_PLAYLIST_ID" val="-1"/>
  <p:tag name="ELAPSEDTIME" val="196,748"/>
  <p:tag name="AUDIO_ID" val="581"/>
  <p:tag name="TIMELINE" val="185,0/189,5/191,0/192,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Esempio di LSA"/>
  <p:tag name="ARTICULATE_SLIDE_PAUSE" val="0"/>
  <p:tag name="ARTICULATE_NAV_LEVEL" val="1"/>
  <p:tag name="ARTICULATE_PLAYLIST_ID" val="-1"/>
  <p:tag name="ELAPSEDTIME" val="10,28"/>
  <p:tag name="AUDIO_ID" val="585"/>
  <p:tag name="TIMELINE" val="1,3/2,5/3,4/4,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Esempio di LSA"/>
  <p:tag name="ARTICULATE_SLIDE_PAUSE" val="0"/>
  <p:tag name="ARTICULATE_NAV_LEVEL" val="1"/>
  <p:tag name="ARTICULATE_PLAYLIST_ID" val="-1"/>
  <p:tag name="ELAPSEDTIME" val="173,692"/>
  <p:tag name="AUDIO_ID" val="579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Esempio di LSA"/>
  <p:tag name="ARTICULATE_SLIDE_PAUSE" val="0"/>
  <p:tag name="ARTICULATE_NAV_LEVEL" val="1"/>
  <p:tag name="ARTICULATE_PLAYLIST_ID" val="-1"/>
  <p:tag name="ELAPSEDTIME" val="145,221"/>
  <p:tag name="AUDIO_ID" val="580"/>
  <p:tag name="TIMELINE" val="127,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Esempio di LSA"/>
  <p:tag name="ARTICULATE_SLIDE_PAUSE" val="0"/>
  <p:tag name="ARTICULATE_NAV_LEVEL" val="1"/>
  <p:tag name="ARTICULATE_PLAYLIST_ID" val="-1"/>
  <p:tag name="ELAPSEDTIME" val="98,219"/>
  <p:tag name="AUDIO_ID" val="587"/>
  <p:tag name="TIMELINE" val="30,5/76,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SVD e compressione di immagini"/>
  <p:tag name="ARTICULATE_SLIDE_PAUSE" val="0"/>
  <p:tag name="ARTICULATE_NAV_LEVEL" val="1"/>
  <p:tag name="ARTICULATE_PLAYLIST_ID" val="-1"/>
  <p:tag name="ELAPSEDTIME" val="99,217"/>
  <p:tag name="AUDIO_ID" val="548"/>
  <p:tag name="TIMELINE" val="48,9/55,5/63,9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SVD e compressione di immagini"/>
  <p:tag name="ARTICULATE_SLIDE_PAUSE" val="0"/>
  <p:tag name="ARTICULATE_NAV_LEVEL" val="1"/>
  <p:tag name="ARTICULATE_PLAYLIST_ID" val="-1"/>
  <p:tag name="ELAPSEDTIME" val="86,955"/>
  <p:tag name="AUDIO_ID" val="58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SVD e Minimi Quadrati (full rank)"/>
  <p:tag name="ARTICULATE_SLIDE_PAUSE" val="0"/>
  <p:tag name="ARTICULATE_NAV_LEVEL" val="1"/>
  <p:tag name="ARTICULATE_PLAYLIST_ID" val="-1"/>
  <p:tag name="ELAPSEDTIME" val="77,251"/>
  <p:tag name="AUDIO_ID" val="558"/>
  <p:tag name="TIMELINE" val="0,9/36,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Esempio di compressione di immagini"/>
  <p:tag name="ARTICULATE_SLIDE_PAUSE" val="0"/>
  <p:tag name="ARTICULATE_NAV_LEVEL" val="1"/>
  <p:tag name="ARTICULATE_PLAYLIST_ID" val="-1"/>
  <p:tag name="ELAPSEDTIME" val="96,517"/>
  <p:tag name="AUDIO_ID" val="56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Esempio di compressione di immagini"/>
  <p:tag name="ARTICULATE_SLIDE_PAUSE" val="0"/>
  <p:tag name="ARTICULATE_NAV_LEVEL" val="1"/>
  <p:tag name="ARTICULATE_PLAYLIST_ID" val="-1"/>
  <p:tag name="ELAPSEDTIME" val="62,119"/>
  <p:tag name="AUDIO_ID" val="569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Esempio di compressione di immagini"/>
  <p:tag name="ARTICULATE_SLIDE_PAUSE" val="0"/>
  <p:tag name="ARTICULATE_NAV_LEVEL" val="1"/>
  <p:tag name="ARTICULATE_PLAYLIST_ID" val="-1"/>
  <p:tag name="ELAPSEDTIME" val="44,413"/>
  <p:tag name="AUDIO_ID" val="57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Esempio di compressione di immagini"/>
  <p:tag name="ARTICULATE_SLIDE_PAUSE" val="0"/>
  <p:tag name="ARTICULATE_NAV_LEVEL" val="1"/>
  <p:tag name="ARTICULATE_PLAYLIST_ID" val="-1"/>
  <p:tag name="ELAPSEDTIME" val="26,426"/>
  <p:tag name="AUDIO_ID" val="57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Esempio di compressione di immagini"/>
  <p:tag name="ARTICULATE_SLIDE_PAUSE" val="0"/>
  <p:tag name="ARTICULATE_NAV_LEVEL" val="1"/>
  <p:tag name="ARTICULATE_PLAYLIST_ID" val="-1"/>
  <p:tag name="ELAPSEDTIME" val="32,401"/>
  <p:tag name="AUDIO_ID" val="57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Esempio di compressione di immagini"/>
  <p:tag name="ARTICULATE_SLIDE_PAUSE" val="0"/>
  <p:tag name="ARTICULATE_NAV_LEVEL" val="1"/>
  <p:tag name="ARTICULATE_PLAYLIST_ID" val="-1"/>
  <p:tag name="ELAPSEDTIME" val="55,24"/>
  <p:tag name="AUDIO_ID" val="57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Esempio di compressione di immagini"/>
  <p:tag name="ARTICULATE_SLIDE_PAUSE" val="0"/>
  <p:tag name="ARTICULATE_NAV_LEVEL" val="1"/>
  <p:tag name="ARTICULATE_PLAYLIST_ID" val="-1"/>
  <p:tag name="ELAPSEDTIME" val="25,521"/>
  <p:tag name="AUDIO_ID" val="574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SVD e analisi di dati genici"/>
  <p:tag name="ARTICULATE_SLIDE_PAUSE" val="0"/>
  <p:tag name="ARTICULATE_NAV_LEVEL" val="1"/>
  <p:tag name="ARTICULATE_PLAYLIST_ID" val="-1"/>
  <p:tag name="ELAPSEDTIME" val="92,149"/>
  <p:tag name="AUDIO_ID" val="556"/>
  <p:tag name="TIMELINE" val="11,8/62,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SVD e analisi di dati genici"/>
  <p:tag name="ARTICULATE_SLIDE_PAUSE" val="0"/>
  <p:tag name="ARTICULATE_NAV_LEVEL" val="1"/>
  <p:tag name="ARTICULATE_PLAYLIST_ID" val="-1"/>
  <p:tag name="ELAPSEDTIME" val="113,975"/>
  <p:tag name="AUDIO_ID" val="505"/>
  <p:tag name="TIMELINE" val="3,5/6,1/43,6/47,8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SVD e analisi di dati genici"/>
  <p:tag name="ARTICULATE_SLIDE_PAUSE" val="0"/>
  <p:tag name="ARTICULATE_NAV_LEVEL" val="1"/>
  <p:tag name="ARTICULATE_PLAYLIST_ID" val="-1"/>
  <p:tag name="ELAPSEDTIME" val="78,25"/>
  <p:tag name="AUDIO_ID" val="506"/>
  <p:tag name="TIMELINE" val="1,4/2,9/11,7/13,3/14,2/15,0/21,8/32,1/37,8/62,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SVD e Minimi Quadrati (full rank)"/>
  <p:tag name="ARTICULATE_SLIDE_PAUSE" val="0"/>
  <p:tag name="ARTICULATE_NAV_LEVEL" val="1"/>
  <p:tag name="ARTICULATE_PLAYLIST_ID" val="-1"/>
  <p:tag name="ELAPSEDTIME" val="240,288"/>
  <p:tag name="AUDIO_ID" val="559"/>
  <p:tag name="TIMELINE" val="9,4/16,1/33,5/61,3/131,2/216,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SVD e analisi di dati genici"/>
  <p:tag name="ARTICULATE_SLIDE_PAUSE" val="0"/>
  <p:tag name="ARTICULATE_NAV_LEVEL" val="1"/>
  <p:tag name="ARTICULATE_PLAYLIST_ID" val="-1"/>
  <p:tag name="ELAPSEDTIME" val="65,646"/>
  <p:tag name="AUDIO_ID" val="507"/>
  <p:tag name="TIMELINE" val="1,6/6,4/7,4/8,4/9,6/19,4/21,2/37,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SVD e riduzione di dimensionalità"/>
  <p:tag name="ARTICULATE_SLIDE_PAUSE" val="0"/>
  <p:tag name="ARTICULATE_NAV_LEVEL" val="1"/>
  <p:tag name="ARTICULATE_PLAYLIST_ID" val="-1"/>
  <p:tag name="ELAPSEDTIME" val="102,804"/>
  <p:tag name="AUDIO_ID" val="526"/>
  <p:tag name="TIMELINE" val="55,5/65,8/70,4/81,5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SVD e riduzione di dimensionalità"/>
  <p:tag name="ARTICULATE_SLIDE_PAUSE" val="0"/>
  <p:tag name="ARTICULATE_NAV_LEVEL" val="1"/>
  <p:tag name="ARTICULATE_PLAYLIST_ID" val="-1"/>
  <p:tag name="ELAPSEDTIME" val="60,778"/>
  <p:tag name="AUDIO_ID" val="532"/>
  <p:tag name="TIMELINE" val="9,4/26,1/46,6/48,7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SVD e riduzione di dimensionalità"/>
  <p:tag name="ARTICULATE_SLIDE_PAUSE" val="0"/>
  <p:tag name="ARTICULATE_NAV_LEVEL" val="1"/>
  <p:tag name="ARTICULATE_PLAYLIST_ID" val="-1"/>
  <p:tag name="ELAPSEDTIME" val="31,449"/>
  <p:tag name="AUDIO_ID" val="53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SVD e riduzione di dimensionalità"/>
  <p:tag name="ARTICULATE_SLIDE_PAUSE" val="0"/>
  <p:tag name="ARTICULATE_NAV_LEVEL" val="1"/>
  <p:tag name="ARTICULATE_PLAYLIST_ID" val="-1"/>
  <p:tag name="ELAPSEDTIME" val="55,802"/>
  <p:tag name="AUDIO_ID" val="515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SVD e riduzione di dimensionalità"/>
  <p:tag name="ARTICULATE_SLIDE_PAUSE" val="0"/>
  <p:tag name="ARTICULATE_NAV_LEVEL" val="1"/>
  <p:tag name="ARTICULATE_PLAYLIST_ID" val="-1"/>
  <p:tag name="ELAPSEDTIME" val="55,802"/>
  <p:tag name="AUDIO_ID" val="515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SVD e riduzione di dimensionalità"/>
  <p:tag name="ARTICULATE_SLIDE_PAUSE" val="0"/>
  <p:tag name="ARTICULATE_NAV_LEVEL" val="1"/>
  <p:tag name="ARTICULATE_PLAYLIST_ID" val="-1"/>
  <p:tag name="ELAPSEDTIME" val="107,095"/>
  <p:tag name="AUDIO_ID" val="534"/>
  <p:tag name="TIMELINE" val="34,6/51,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SVD e riduzione di dimensionalità"/>
  <p:tag name="ARTICULATE_SLIDE_PAUSE" val="0"/>
  <p:tag name="ARTICULATE_NAV_LEVEL" val="1"/>
  <p:tag name="ARTICULATE_PLAYLIST_ID" val="-1"/>
  <p:tag name="ELAPSEDTIME" val="56,128"/>
  <p:tag name="AUDIO_ID" val="535"/>
  <p:tag name="TIMELINE" val="1,0/6,6/22,7/24,6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SVD e riduzione di dimensionalità"/>
  <p:tag name="ARTICULATE_SLIDE_PAUSE" val="0"/>
  <p:tag name="ARTICULATE_NAV_LEVEL" val="1"/>
  <p:tag name="ARTICULATE_PLAYLIST_ID" val="-1"/>
  <p:tag name="ELAPSEDTIME" val="56,128"/>
  <p:tag name="AUDIO_ID" val="535"/>
  <p:tag name="TIMELINE" val="1,0/6,6/22,7/24,6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SVD e riduzione di dimensionalità"/>
  <p:tag name="ARTICULATE_SLIDE_PAUSE" val="0"/>
  <p:tag name="ARTICULATE_NAV_LEVEL" val="1"/>
  <p:tag name="ARTICULATE_PLAYLIST_ID" val="-1"/>
  <p:tag name="ELAPSEDTIME" val="56,128"/>
  <p:tag name="AUDIO_ID" val="535"/>
  <p:tag name="TIMELINE" val="1,0/6,6/22,7/24,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SVD e Minimi Quadrati (full rank)"/>
  <p:tag name="ARTICULATE_SLIDE_PAUSE" val="0"/>
  <p:tag name="ARTICULATE_NAV_LEVEL" val="1"/>
  <p:tag name="ARTICULATE_PLAYLIST_ID" val="-1"/>
  <p:tag name="ELAPSEDTIME" val="179,947"/>
  <p:tag name="AUDIO_ID" val="560"/>
  <p:tag name="TIMELINE" val="15,9/39,4/47,9/80,7/126,9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SVD e riduzione di dimensionalità"/>
  <p:tag name="ARTICULATE_SLIDE_PAUSE" val="0"/>
  <p:tag name="ARTICULATE_NAV_LEVEL" val="1"/>
  <p:tag name="ARTICULATE_PLAYLIST_ID" val="-1"/>
  <p:tag name="ELAPSEDTIME" val="56,128"/>
  <p:tag name="AUDIO_ID" val="535"/>
  <p:tag name="TIMELINE" val="1,0/6,6/22,7/24,6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SVD e riduzione di dimensionalità"/>
  <p:tag name="ARTICULATE_SLIDE_PAUSE" val="0"/>
  <p:tag name="ARTICULATE_NAV_LEVEL" val="1"/>
  <p:tag name="ARTICULATE_PLAYLIST_ID" val="-1"/>
  <p:tag name="ELAPSEDTIME" val="56,128"/>
  <p:tag name="AUDIO_ID" val="535"/>
  <p:tag name="TIMELINE" val="1,0/6,6/22,7/24,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SVD e riduzione di dimensionalità"/>
  <p:tag name="ARTICULATE_SLIDE_PAUSE" val="0"/>
  <p:tag name="ARTICULATE_NAV_LEVEL" val="1"/>
  <p:tag name="ARTICULATE_PLAYLIST_ID" val="-1"/>
  <p:tag name="ELAPSEDTIME" val="56,128"/>
  <p:tag name="AUDIO_ID" val="535"/>
  <p:tag name="TIMELINE" val="1,0/6,6/22,7/24,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SVD e riduzione di dimensionalità"/>
  <p:tag name="ARTICULATE_SLIDE_PAUSE" val="0"/>
  <p:tag name="ARTICULATE_NAV_LEVEL" val="1"/>
  <p:tag name="ARTICULATE_PLAYLIST_ID" val="-1"/>
  <p:tag name="ELAPSEDTIME" val="56,128"/>
  <p:tag name="AUDIO_ID" val="535"/>
  <p:tag name="TIMELINE" val="1,0/6,6/22,7/24,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SVD e riduzione di dimensionalità"/>
  <p:tag name="ARTICULATE_SLIDE_PAUSE" val="0"/>
  <p:tag name="ARTICULATE_NAV_LEVEL" val="1"/>
  <p:tag name="ARTICULATE_PLAYLIST_ID" val="-1"/>
  <p:tag name="ELAPSEDTIME" val="56,128"/>
  <p:tag name="AUDIO_ID" val="535"/>
  <p:tag name="TIMELINE" val="1,0/6,6/22,7/24,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SVD e riduzione di dimensionalità"/>
  <p:tag name="ARTICULATE_SLIDE_PAUSE" val="0"/>
  <p:tag name="ARTICULATE_NAV_LEVEL" val="1"/>
  <p:tag name="ARTICULATE_PLAYLIST_ID" val="-1"/>
  <p:tag name="ELAPSEDTIME" val="56,128"/>
  <p:tag name="AUDIO_ID" val="535"/>
  <p:tag name="TIMELINE" val="1,0/6,6/22,7/24,6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SVD e riduzione di dimensionalità"/>
  <p:tag name="ARTICULATE_SLIDE_PAUSE" val="0"/>
  <p:tag name="ARTICULATE_NAV_LEVEL" val="1"/>
  <p:tag name="ARTICULATE_PLAYLIST_ID" val="-1"/>
  <p:tag name="ELAPSEDTIME" val="56,128"/>
  <p:tag name="AUDIO_ID" val="535"/>
  <p:tag name="TIMELINE" val="1,0/6,6/22,7/24,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SVD e Principal Component Analysis"/>
  <p:tag name="ARTICULATE_SLIDE_PAUSE" val="0"/>
  <p:tag name="ARTICULATE_NAV_LEVEL" val="1"/>
  <p:tag name="ARTICULATE_PLAYLIST_ID" val="-1"/>
  <p:tag name="ELAPSEDTIME" val="128,95"/>
  <p:tag name="AUDIO_ID" val="59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SVD e Principal Component Analysis"/>
  <p:tag name="ARTICULATE_SLIDE_PAUSE" val="0"/>
  <p:tag name="ARTICULATE_NAV_LEVEL" val="1"/>
  <p:tag name="ARTICULATE_PLAYLIST_ID" val="-1"/>
  <p:tag name="ELAPSEDTIME" val="91,682"/>
  <p:tag name="AUDIO_ID" val="59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SVD e Principal Component Analysis"/>
  <p:tag name="ARTICULATE_SLIDE_PAUSE" val="0"/>
  <p:tag name="ARTICULATE_NAV_LEVEL" val="1"/>
  <p:tag name="ARTICULATE_PLAYLIST_ID" val="-1"/>
  <p:tag name="ELAPSEDTIME" val="110,495"/>
  <p:tag name="AUDIO_ID" val="589"/>
  <p:tag name="TIMELINE" val="19,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SVD e Minimi Quadrati (full rank)"/>
  <p:tag name="ARTICULATE_SLIDE_PAUSE" val="0"/>
  <p:tag name="ARTICULATE_NAV_LEVEL" val="1"/>
  <p:tag name="ARTICULATE_PLAYLIST_ID" val="-1"/>
  <p:tag name="ELAPSEDTIME" val="179,947"/>
  <p:tag name="AUDIO_ID" val="560"/>
  <p:tag name="TIMELINE" val="15,9/39,4/47,9/80,7/126,9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SVD e Principal Component Analysis"/>
  <p:tag name="ARTICULATE_SLIDE_PAUSE" val="0"/>
  <p:tag name="ARTICULATE_NAV_LEVEL" val="1"/>
  <p:tag name="ARTICULATE_PLAYLIST_ID" val="-1"/>
  <p:tag name="ELAPSEDTIME" val="23,478"/>
  <p:tag name="AUDIO_ID" val="597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SVD e Principal Component Analysis"/>
  <p:tag name="ARTICULATE_SLIDE_PAUSE" val="0"/>
  <p:tag name="ARTICULATE_NAV_LEVEL" val="1"/>
  <p:tag name="ARTICULATE_PLAYLIST_ID" val="-1"/>
  <p:tag name="ELAPSEDTIME" val="117,422"/>
  <p:tag name="AUDIO_ID" val="598"/>
  <p:tag name="TIMELINE" val="83,9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SVD e Principal Component Analysis"/>
  <p:tag name="ARTICULATE_SLIDE_PAUSE" val="0"/>
  <p:tag name="ARTICULATE_NAV_LEVEL" val="1"/>
  <p:tag name="ARTICULATE_PLAYLIST_ID" val="-1"/>
  <p:tag name="ELAPSEDTIME" val="114,239"/>
  <p:tag name="AUDIO_ID" val="599"/>
  <p:tag name="TIMELINE" val="15,2/40,3/69,4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SVD e Principal Component Analysis"/>
  <p:tag name="ARTICULATE_SLIDE_PAUSE" val="0"/>
  <p:tag name="ARTICULATE_NAV_LEVEL" val="1"/>
  <p:tag name="ARTICULATE_PLAYLIST_ID" val="-1"/>
  <p:tag name="ELAPSEDTIME" val="42,884"/>
  <p:tag name="AUDIO_ID" val="591"/>
  <p:tag name="TIMELINE" val="22,6/31,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SVD e Principal Component Analysis"/>
  <p:tag name="ARTICULATE_SLIDE_PAUSE" val="0"/>
  <p:tag name="ARTICULATE_NAV_LEVEL" val="1"/>
  <p:tag name="ARTICULATE_PLAYLIST_ID" val="-1"/>
  <p:tag name="ELAPSEDTIME" val="84,522"/>
  <p:tag name="AUDIO_ID" val="588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SVD e Principal Component Analysis"/>
  <p:tag name="ARTICULATE_SLIDE_PAUSE" val="0"/>
  <p:tag name="ARTICULATE_NAV_LEVEL" val="1"/>
  <p:tag name="ARTICULATE_PLAYLIST_ID" val="-1"/>
  <p:tag name="ELAPSEDTIME" val="160,181"/>
  <p:tag name="AUDIO_ID" val="596"/>
  <p:tag name="TIMELINE" val="42,2/70,0/76,5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SVD e Principal Component Analysis"/>
  <p:tag name="ARTICULATE_SLIDE_PAUSE" val="0"/>
  <p:tag name="ARTICULATE_NAV_LEVEL" val="1"/>
  <p:tag name="ARTICULATE_PLAYLIST_ID" val="-1"/>
  <p:tag name="ELAPSEDTIME" val="24,991"/>
  <p:tag name="AUDIO_ID" val="594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SVD e Principal Component Analysis"/>
  <p:tag name="ARTICULATE_SLIDE_PAUSE" val="0"/>
  <p:tag name="ARTICULATE_NAV_LEVEL" val="1"/>
  <p:tag name="ARTICULATE_PLAYLIST_ID" val="-1"/>
  <p:tag name="ELAPSEDTIME" val="66,316"/>
  <p:tag name="AUDIO_ID" val="593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SVD e Principal Component Analysis"/>
  <p:tag name="ARTICULATE_SLIDE_PAUSE" val="0"/>
  <p:tag name="ARTICULATE_NAV_LEVEL" val="1"/>
  <p:tag name="ARTICULATE_PLAYLIST_ID" val="-1"/>
  <p:tag name="ELAPSEDTIME" val="361,174"/>
  <p:tag name="AUDIO_ID" val="59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SVD ridotta e Minimi Quadrati (full rank)"/>
  <p:tag name="ARTICULATE_SLIDE_PAUSE" val="0"/>
  <p:tag name="ARTICULATE_NAV_LEVEL" val="1"/>
  <p:tag name="ARTICULATE_PLAYLIST_ID" val="-1"/>
  <p:tag name="ELAPSEDTIME" val="201,1"/>
  <p:tag name="AUDIO_ID" val="584"/>
  <p:tag name="TIMELINE" val="35,7/124,2/150,0/170,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SVD ridotta e Minimi Quadrati (full rank)"/>
  <p:tag name="ARTICULATE_SLIDE_PAUSE" val="0"/>
  <p:tag name="ARTICULATE_NAV_LEVEL" val="1"/>
  <p:tag name="ARTICULATE_PLAYLIST_ID" val="-1"/>
  <p:tag name="ELAPSEDTIME" val="201,1"/>
  <p:tag name="AUDIO_ID" val="584"/>
  <p:tag name="TIMELINE" val="35,7/124,2/150,0/170,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SVD ridotta e Minimi Quadrati (full rank)"/>
  <p:tag name="ARTICULATE_SLIDE_PAUSE" val="0"/>
  <p:tag name="ARTICULATE_NAV_LEVEL" val="1"/>
  <p:tag name="ARTICULATE_PLAYLIST_ID" val="-1"/>
  <p:tag name="ELAPSEDTIME" val="138,794"/>
  <p:tag name="AUDIO_ID" val="583"/>
</p:tagLst>
</file>

<file path=ppt/theme/theme1.xml><?xml version="1.0" encoding="utf-8"?>
<a:theme xmlns:a="http://schemas.openxmlformats.org/drawingml/2006/main" name="Presentazione vuota">
  <a:themeElements>
    <a:clrScheme name="Presentazione vuo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esentazione vuo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resentazione vuo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8E069D297E72D4AA85B8C29ED803CBB" ma:contentTypeVersion="8" ma:contentTypeDescription="Creare un nuovo documento." ma:contentTypeScope="" ma:versionID="c7321f783df0afb82b8e6fb2e0f1400b">
  <xsd:schema xmlns:xsd="http://www.w3.org/2001/XMLSchema" xmlns:xs="http://www.w3.org/2001/XMLSchema" xmlns:p="http://schemas.microsoft.com/office/2006/metadata/properties" xmlns:ns2="bbd4f010-a622-40f5-9140-2c319cdd94c5" targetNamespace="http://schemas.microsoft.com/office/2006/metadata/properties" ma:root="true" ma:fieldsID="7ab8d28cc9eb6de00c209ffc533ab450" ns2:_="">
    <xsd:import namespace="bbd4f010-a622-40f5-9140-2c319cdd94c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d4f010-a622-40f5-9140-2c319cdd94c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9ED3E04-3314-4330-9E66-05B3822EC60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bd4f010-a622-40f5-9140-2c319cdd94c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254FE95-57D5-4648-A2CF-51F02637B8B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3BEB65C-30F5-4465-AF35-4D90BE970E6B}">
  <ds:schemaRefs>
    <ds:schemaRef ds:uri="http://www.w3.org/XML/1998/namespace"/>
    <ds:schemaRef ds:uri="http://purl.org/dc/elements/1.1/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bbd4f010-a622-40f5-9140-2c319cdd94c5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7027</TotalTime>
  <Words>2742</Words>
  <Application>Microsoft Office PowerPoint</Application>
  <PresentationFormat>Presentazione su schermo (4:3)</PresentationFormat>
  <Paragraphs>660</Paragraphs>
  <Slides>76</Slides>
  <Notes>67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3</vt:i4>
      </vt:variant>
      <vt:variant>
        <vt:lpstr>Titoli diapositive</vt:lpstr>
      </vt:variant>
      <vt:variant>
        <vt:i4>76</vt:i4>
      </vt:variant>
    </vt:vector>
  </HeadingPairs>
  <TitlesOfParts>
    <vt:vector size="90" baseType="lpstr">
      <vt:lpstr>MS PGothic</vt:lpstr>
      <vt:lpstr>MS PGothic</vt:lpstr>
      <vt:lpstr>Arial</vt:lpstr>
      <vt:lpstr>Calibri</vt:lpstr>
      <vt:lpstr>Courier New</vt:lpstr>
      <vt:lpstr>Helvetica</vt:lpstr>
      <vt:lpstr>Menlo</vt:lpstr>
      <vt:lpstr>Symbol</vt:lpstr>
      <vt:lpstr>Times New Roman</vt:lpstr>
      <vt:lpstr>Wingdings</vt:lpstr>
      <vt:lpstr>Presentazione vuota</vt:lpstr>
      <vt:lpstr>Equazione</vt:lpstr>
      <vt:lpstr>Equation</vt:lpstr>
      <vt:lpstr>Microsoft Equation 3.0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IMFA - IUN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Nessun titolo diapositiva</dc:title>
  <dc:creator>Giulio Giunta</dc:creator>
  <cp:lastModifiedBy>Giulio Giunta</cp:lastModifiedBy>
  <cp:revision>400</cp:revision>
  <dcterms:created xsi:type="dcterms:W3CDTF">2001-09-23T07:19:47Z</dcterms:created>
  <dcterms:modified xsi:type="dcterms:W3CDTF">2022-11-16T09:35:58Z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LEZ_07_Appl_SVD</vt:lpwstr>
  </property>
  <property fmtid="{D5CDD505-2E9C-101B-9397-08002B2CF9AE}" pid="3" name="ArticulateGUID">
    <vt:lpwstr>8C84EAC3-03A0-466E-A315-1174B2781901</vt:lpwstr>
  </property>
</Properties>
</file>