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c15d8de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ac15d8de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c15d8de9b_1_43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5" name="Google Shape;175;gac15d8de9b_1_43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ac15d8de9b_1_43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15d8de9b_1_43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2" name="Google Shape;182;gac15d8de9b_1_43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gac15d8de9b_1_43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65f9b0326_0_398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1" name="Google Shape;191;g965f9b0326_0_39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965f9b0326_0_39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c15d8de9b_1_243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1" name="Google Shape;201;gac15d8de9b_1_24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gac15d8de9b_1_24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15d8de9b_1_253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0" name="Google Shape;210;gac15d8de9b_1_253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ac15d8de9b_1_253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c15d8de9b_1_262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9" name="Google Shape;219;gac15d8de9b_1_262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ac15d8de9b_1_262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c15d8de9b_1_271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8" name="Google Shape;228;gac15d8de9b_1_27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gac15d8de9b_1_27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c15d8de9b_1_280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7" name="Google Shape;237;gac15d8de9b_1_280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ac15d8de9b_1_280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c15d8de9b_1_291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6" name="Google Shape;246;gac15d8de9b_1_29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ac15d8de9b_1_29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c15d8de9b_1_301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7" name="Google Shape;257;gac15d8de9b_1_30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ac15d8de9b_1_30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c15d8de9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c15d8de9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c15d8de9b_1_317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8" name="Google Shape;268;gac15d8de9b_1_31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gac15d8de9b_1_31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c15d8de9b_1_328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7" name="Google Shape;277;gac15d8de9b_1_32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ac15d8de9b_1_32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c15d8de9b_1_339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6" name="Google Shape;286;gac15d8de9b_1_339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gac15d8de9b_1_339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c15d8de9b_1_379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3" name="Google Shape;313;gac15d8de9b_1_379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gac15d8de9b_1_379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c15d8de9b_1_389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2" name="Google Shape;322;gac15d8de9b_1_389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gac15d8de9b_1_389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c15d8de9b_1_399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2" name="Google Shape;332;gac15d8de9b_1_399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gac15d8de9b_1_399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c15d8de9b_1_408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1" name="Google Shape;341;gac15d8de9b_1_40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gac15d8de9b_1_40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c15d8de9b_1_416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1" name="Google Shape;351;gac15d8de9b_1_416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gac15d8de9b_1_416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24b5f0ef7_0_8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1" name="Google Shape;361;ga24b5f0ef7_0_8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ga24b5f0ef7_0_8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24b5f0ef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24b5f0ef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c15d8de9b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c15d8de9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c15d8de9b_1_16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" name="Google Shape;74;gac15d8de9b_1_16:notes"/>
          <p:cNvSpPr txBox="1"/>
          <p:nvPr>
            <p:ph idx="1" type="body"/>
          </p:nvPr>
        </p:nvSpPr>
        <p:spPr>
          <a:xfrm>
            <a:off x="928486" y="4367897"/>
            <a:ext cx="50361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Bus.pdf POLIMI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aggiornata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gac15d8de9b_1_16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c15d8de9b_1_22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1" name="Google Shape;81;gac15d8de9b_1_22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gac15d8de9b_1_22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5f9b0326_0_410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7" name="Google Shape;127;g965f9b0326_0_410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g965f9b0326_0_410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c15d8de9b_1_201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4" name="Google Shape;134;gac15d8de9b_1_201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ac15d8de9b_1_201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c15d8de9b_1_207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1" name="Google Shape;141;gac15d8de9b_1_207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ac15d8de9b_1_207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c15d8de9b_1_424:notes"/>
          <p:cNvSpPr/>
          <p:nvPr/>
        </p:nvSpPr>
        <p:spPr>
          <a:xfrm>
            <a:off x="2340653" y="800732"/>
            <a:ext cx="2175714" cy="319755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7" name="Google Shape;167;gac15d8de9b_1_424:notes"/>
          <p:cNvSpPr txBox="1"/>
          <p:nvPr>
            <p:ph idx="1" type="body"/>
          </p:nvPr>
        </p:nvSpPr>
        <p:spPr>
          <a:xfrm>
            <a:off x="928486" y="4367897"/>
            <a:ext cx="50361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 = Un insieme di segnali conforme a determinati standard  che definiscono le connessioni fisiche e i connettori.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INTERFACCIA: e’ un modulo hardware che codifica i dati digitali in forma elettrica o, talvolta, ottica, e anch’essa conforme a standard che ne definiscono caratteristiche fisiche elettriche e funzionali.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b="0" lang="en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PROTOCOLLO:  e’ una descizione di piu’ alto  livello, di come il software( o il firmware) deve trattare i dati dell’interfaccia.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ac15d8de9b_1_424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71180"/>
            <a:ext cx="87582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31400" y="1185840"/>
            <a:ext cx="88548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hyperlink" Target="https://cuda-tutorial.readthedocs.io/en/latest/tutorials/tutorial01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0" y="5921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Calcolatori:</a:t>
            </a:r>
            <a:br>
              <a:rPr b="1" lang="en">
                <a:solidFill>
                  <a:srgbClr val="FFFFFF"/>
                </a:solidFill>
              </a:rPr>
            </a:br>
            <a:r>
              <a:rPr b="1" lang="en">
                <a:solidFill>
                  <a:srgbClr val="FFFFFF"/>
                </a:solidFill>
              </a:rPr>
              <a:t>Scheda Video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595959"/>
                </a:solidFill>
              </a:rPr>
              <a:t>Raffaele Montella, PhD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http://raffaelemontella.it</a:t>
            </a:r>
            <a:r>
              <a:rPr i="1" lang="en" sz="1800">
                <a:solidFill>
                  <a:srgbClr val="595959"/>
                </a:solidFill>
              </a:rPr>
              <a:t> raffaele.montella@uniparthenope.it</a:t>
            </a:r>
            <a:endParaRPr sz="1800"/>
          </a:p>
        </p:txBody>
      </p:sp>
      <p:sp>
        <p:nvSpPr>
          <p:cNvPr id="59" name="Google Shape;59;p14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“...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nothing is more serious than gaming</a:t>
            </a: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...”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Jean Cocteau, French poet, playwright, novelist, designer, filmmaker, visual artist and critic,  5 July 1889 – 11 October 1963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)</a:t>
            </a: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4325" y="604850"/>
            <a:ext cx="9063000" cy="4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strike="noStrike"/>
              <a:t>Vantaggi:</a:t>
            </a:r>
            <a:endParaRPr sz="1900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Nuovi dispositivi possono essere facilmente aggiunti </a:t>
            </a:r>
            <a:endParaRPr i="0" sz="1900" u="none" cap="none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Le periferiche possono essere spostate da un computer a un altro purché questi utilizzino lo stesso tipo di BUS</a:t>
            </a:r>
            <a:endParaRPr i="0" sz="1900" u="none" cap="none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Un solo insieme di “fili” viene usato per collegare più periferiche</a:t>
            </a:r>
            <a:endParaRPr i="0" sz="1900" u="none" cap="none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Costi contenuti per numero di byte trasmessi per ciclo di clock</a:t>
            </a:r>
            <a:endParaRPr sz="1900" strike="noStrike"/>
          </a:p>
          <a:p>
            <a:pPr indent="-528480" lvl="0" marL="528480" marR="0" rtl="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None/>
            </a:pPr>
            <a:r>
              <a:t/>
            </a:r>
            <a:endParaRPr sz="1900" strike="noStrike"/>
          </a:p>
          <a:p>
            <a:pPr indent="0" lvl="0" marL="0" marR="0" rtl="0" algn="l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b="1" lang="en" sz="1900" strike="noStrike"/>
              <a:t>Svantaggi:</a:t>
            </a:r>
            <a:endParaRPr sz="1900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La banda del bus limita le velocità di trasferimento</a:t>
            </a:r>
            <a:endParaRPr i="0" sz="1900" u="none" cap="none" strike="noStrike"/>
          </a:p>
          <a:p>
            <a:pPr indent="-425450" lvl="1" marL="91440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i="0" lang="en" sz="1900" u="none" cap="none" strike="noStrike"/>
              <a:t>La velocità massima è condizionata:</a:t>
            </a:r>
            <a:endParaRPr i="0" sz="1900" u="none" cap="none" strike="noStrike"/>
          </a:p>
          <a:p>
            <a:pPr indent="-347690" lvl="4" marL="212868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900"/>
              <a:buChar char="–"/>
            </a:pPr>
            <a:r>
              <a:rPr i="0" lang="en" sz="1900" u="none" cap="none" strike="noStrike"/>
              <a:t>dalla lunghezza del Bus</a:t>
            </a:r>
            <a:endParaRPr i="0" sz="1900" u="none" cap="none" strike="noStrike"/>
          </a:p>
          <a:p>
            <a:pPr indent="-347690" lvl="4" marL="2128680" marR="0" rtl="0" algn="l">
              <a:lnSpc>
                <a:spcPct val="115000"/>
              </a:lnSpc>
              <a:spcBef>
                <a:spcPts val="598"/>
              </a:spcBef>
              <a:spcAft>
                <a:spcPts val="0"/>
              </a:spcAft>
              <a:buSzPts val="1900"/>
              <a:buChar char="–"/>
            </a:pPr>
            <a:r>
              <a:rPr i="0" lang="en" sz="1900" u="none" cap="none" strike="noStrike"/>
              <a:t>dal numero di dispositivi sul Bus</a:t>
            </a:r>
            <a:endParaRPr i="0" sz="1900" u="none" cap="none" strike="noStrike"/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BUS: vantaggi e svantaggi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210" y="572699"/>
            <a:ext cx="4512890" cy="26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25560" y="1495530"/>
            <a:ext cx="4978098" cy="15924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USB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 = Universal Serial Bus    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EISA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 = Extended ISA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AGP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= Accelerated Graphics Port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IDE 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= Integrated Device Electronics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25560" y="2714580"/>
            <a:ext cx="9118440" cy="2426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ISA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 = Industry Standard Architecture    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VESA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 = Video Electronics Standards Association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PCI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 = Peripheral component interconnect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SCSI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= Small Computer Standard Interface  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PCMCIA </a:t>
            </a:r>
            <a:r>
              <a:rPr b="0" lang="en" sz="2200" strike="noStrike">
                <a:latin typeface="Times New Roman"/>
                <a:ea typeface="Times New Roman"/>
                <a:cs typeface="Times New Roman"/>
                <a:sym typeface="Times New Roman"/>
              </a:rPr>
              <a:t>= Personal Computer Memory Card International Association</a:t>
            </a:r>
            <a:endParaRPr b="0" sz="2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 BUS più diffusi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16248" l="46196" r="12460" t="30549"/>
          <a:stretch/>
        </p:blipFill>
        <p:spPr>
          <a:xfrm>
            <a:off x="4598075" y="918225"/>
            <a:ext cx="3327750" cy="321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17350" y="724925"/>
            <a:ext cx="39768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Funzione:</a:t>
            </a:r>
            <a:br>
              <a:rPr lang="en" sz="2000"/>
            </a:br>
            <a:r>
              <a:rPr lang="en" sz="2000"/>
              <a:t>inviare al monitor le informazioni da visualizzare.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DAC (Digital to Analogue Converter).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Contiene RAM (SGRAM).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Capacità elaborativa propria.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117350" y="724925"/>
            <a:ext cx="86430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compito della scheda grafica (o scheda video) è quello di tradurre la rappresentazione dell’immagine prodotta dal processore in un formato visualizzabile dal monitor.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Ogni volta che il video deve essere ridisegnato la scheda video legge la rappresentazione digitale dell’immagine dalla memoria e invia al monitor il segnale che permette di rappresentare il colore di ogni singolo pixel.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 (monitor CRT)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117350" y="724925"/>
            <a:ext cx="86430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Monitor CRT con input analogico.</a:t>
            </a:r>
            <a:br>
              <a:rPr b="1"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Ruolo: convertire la rappresentazione digitale dell’immagine da visualizzare in segnali analogici (es. uscita VGA).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traduzione vera e propria del segnale è realizzata da un componente denominato RAMDAC (Random Access Memory Digital-Analog Converter).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 (monitor LCD)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117350" y="724925"/>
            <a:ext cx="86430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Monitor LCD con input digitale.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Ruolo della scheda video: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adattare l’immagine adeguando colori e risoluzione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mettere a disposizione una memoria locale da utilizzare come buffer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supportare l’accelerazione grafica (es. 3D).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output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17350" y="724925"/>
            <a:ext cx="86430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Video Graphics Array (VGA):</a:t>
            </a:r>
            <a:br>
              <a:rPr b="1" lang="en" sz="2000"/>
            </a:br>
            <a:r>
              <a:rPr lang="en" sz="2000"/>
              <a:t>standard analogico introdotto nel 1987 e progettato per monitor a tubo catodico, ma utilizzato, per compatibilità, anche da diversi monitor LCD.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Problemi di rumore elettrico, distorsione dell'immagine e alcuni errori nella valutazione dei pixel.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Digital Visual Interface(DVI):</a:t>
            </a:r>
            <a:br>
              <a:rPr b="1" lang="en" sz="2000"/>
            </a:br>
            <a:r>
              <a:rPr lang="en" sz="2000"/>
              <a:t>Introdotto nei monitor LCD.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Risolve i problemi di VGA facendo corrispondere a ogni pixel dell'output un pixel dello schermo, in quanto ne riconosce la risoluzione nativa.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Trasporta anche segnali analogici VGA.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output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117350" y="724925"/>
            <a:ext cx="86430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High-Definition Multimedia Interface (HDMI):</a:t>
            </a:r>
            <a:br>
              <a:rPr b="1" lang="en" sz="2000"/>
            </a:br>
            <a:r>
              <a:rPr lang="en" sz="2000"/>
              <a:t>pubblicato nel 2003, questo standard, ha come obiettivo la sostituzione degli standard precedenti e può trasportare anche dati audio.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DisplayPort (DP):</a:t>
            </a:r>
            <a:br>
              <a:rPr b="1" lang="en" sz="2000"/>
            </a:br>
            <a:r>
              <a:rPr lang="en" sz="2000"/>
              <a:t>pubblicato nel 2006, questo standard è utilizzato principalmente per collegare una sorgente video digitale a un monitor, ma può trasportare anche audio e altri tipi di dati.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risoluzione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17350" y="572525"/>
            <a:ext cx="86430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Dimensione della griglia di pixel: determina la definizione dell’immagine, tipiche configurazioni sono: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500" y="1415225"/>
            <a:ext cx="5449326" cy="306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0" y="44671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Il rapporto "tipico" 4:3 è oggi spesso sostituito dal formato panoramico (16:9) tipico dei monitor Full HD.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colori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117350" y="724925"/>
            <a:ext cx="86430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Profondità del colore dei pixel: indica il numero di bit utilizzati per codificare il colore di ogni singolo pixel.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Tipiche configurazioni sono: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64" name="Google Shape;2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50" y="2122325"/>
            <a:ext cx="8085400" cy="21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 txBox="1"/>
          <p:nvPr/>
        </p:nvSpPr>
        <p:spPr>
          <a:xfrm>
            <a:off x="0" y="4286500"/>
            <a:ext cx="91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 modalità True Color ogni colore viene ottenuto mediante 256 diverse tonalità dei 3 colori primari additivi (Red, Green, Blue: RGB)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Privacy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 è consentita alcuna registrazione audio o video con qualsiasi mezzo analogico o digitale senza l’espressa autorizzazione del docente.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Allo stesso modo non è consentita la pubblicazione di immagini/video/audio su social network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sintesi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350" y="694350"/>
            <a:ext cx="5317309" cy="42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interfacce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117350" y="724925"/>
            <a:ext cx="86430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quantità di memoria e tempo di CPU necessari per sopperire alle crescenti esigenze grafiche dei calcolatori (es. videogiochi in grafica 3D) hanno imposto una rapida evoluzione alle schede grafiche.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Memoria:</a:t>
            </a:r>
            <a:br>
              <a:rPr lang="en" sz="2000"/>
            </a:br>
            <a:r>
              <a:rPr lang="en" sz="2000"/>
              <a:t>al crescere del livello di definizione delle immagini cresce la quantità di memoria richiesta per rappresentare l’immagine video.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flusso di dati dalla memoria alla scheda grafica rischia continuamente di saturare la capacità del bus.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interfacce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117350" y="572525"/>
            <a:ext cx="8643000" cy="17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</a:t>
            </a:r>
            <a:r>
              <a:rPr lang="en" sz="2000"/>
              <a:t>umentare continuamente le dimensioni della memoria residente sulla scheda grafica (memoria video).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AGP: Accelerated Graphic Port:</a:t>
            </a:r>
            <a:br>
              <a:rPr b="1" lang="en" sz="2000">
                <a:solidFill>
                  <a:schemeClr val="dk1"/>
                </a:solidFill>
              </a:rPr>
            </a:br>
            <a:r>
              <a:rPr lang="en" sz="2000"/>
              <a:t>Ampliare la banda di trasmissione del bus o inserire bus o porte dedicate.</a:t>
            </a:r>
            <a:endParaRPr sz="2000"/>
          </a:p>
        </p:txBody>
      </p:sp>
      <p:sp>
        <p:nvSpPr>
          <p:cNvPr id="293" name="Google Shape;293;p35"/>
          <p:cNvSpPr/>
          <p:nvPr/>
        </p:nvSpPr>
        <p:spPr>
          <a:xfrm>
            <a:off x="6424250" y="3563175"/>
            <a:ext cx="2141400" cy="13116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847245" y="3583366"/>
            <a:ext cx="2028600" cy="9837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cxnSp>
        <p:nvCxnSpPr>
          <p:cNvPr id="295" name="Google Shape;295;p35"/>
          <p:cNvCxnSpPr/>
          <p:nvPr/>
        </p:nvCxnSpPr>
        <p:spPr>
          <a:xfrm>
            <a:off x="358600" y="3113500"/>
            <a:ext cx="8412000" cy="513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5"/>
          <p:cNvCxnSpPr/>
          <p:nvPr/>
        </p:nvCxnSpPr>
        <p:spPr>
          <a:xfrm>
            <a:off x="366000" y="2539725"/>
            <a:ext cx="8412000" cy="5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35"/>
          <p:cNvCxnSpPr/>
          <p:nvPr/>
        </p:nvCxnSpPr>
        <p:spPr>
          <a:xfrm>
            <a:off x="1311500" y="3125025"/>
            <a:ext cx="10200" cy="4815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5"/>
          <p:cNvCxnSpPr/>
          <p:nvPr/>
        </p:nvCxnSpPr>
        <p:spPr>
          <a:xfrm flipH="1">
            <a:off x="2346425" y="2571750"/>
            <a:ext cx="20400" cy="992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5"/>
          <p:cNvCxnSpPr/>
          <p:nvPr/>
        </p:nvCxnSpPr>
        <p:spPr>
          <a:xfrm>
            <a:off x="8110954" y="2550713"/>
            <a:ext cx="3900" cy="102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35"/>
          <p:cNvSpPr/>
          <p:nvPr/>
        </p:nvSpPr>
        <p:spPr>
          <a:xfrm>
            <a:off x="3486500" y="3563175"/>
            <a:ext cx="20286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Scheda Video</a:t>
            </a: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3486500" y="4504525"/>
            <a:ext cx="2028600" cy="543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</a:t>
            </a:r>
            <a:endParaRPr/>
          </a:p>
        </p:txBody>
      </p:sp>
      <p:cxnSp>
        <p:nvCxnSpPr>
          <p:cNvPr id="302" name="Google Shape;302;p35"/>
          <p:cNvCxnSpPr>
            <a:stCxn id="300" idx="2"/>
            <a:endCxn id="301" idx="0"/>
          </p:cNvCxnSpPr>
          <p:nvPr/>
        </p:nvCxnSpPr>
        <p:spPr>
          <a:xfrm>
            <a:off x="4500800" y="4106175"/>
            <a:ext cx="0" cy="3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3971816" y="25397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5"/>
          <p:cNvCxnSpPr/>
          <p:nvPr/>
        </p:nvCxnSpPr>
        <p:spPr>
          <a:xfrm>
            <a:off x="4981675" y="3081675"/>
            <a:ext cx="10200" cy="4815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5"/>
          <p:cNvCxnSpPr/>
          <p:nvPr/>
        </p:nvCxnSpPr>
        <p:spPr>
          <a:xfrm>
            <a:off x="6855400" y="3125025"/>
            <a:ext cx="10200" cy="4815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5"/>
          <p:cNvCxnSpPr/>
          <p:nvPr/>
        </p:nvCxnSpPr>
        <p:spPr>
          <a:xfrm>
            <a:off x="5524500" y="3724275"/>
            <a:ext cx="900000" cy="4800"/>
          </a:xfrm>
          <a:prstGeom prst="straightConnector1">
            <a:avLst/>
          </a:prstGeom>
          <a:noFill/>
          <a:ln cap="flat" cmpd="sng" w="1524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5"/>
          <p:cNvCxnSpPr/>
          <p:nvPr/>
        </p:nvCxnSpPr>
        <p:spPr>
          <a:xfrm>
            <a:off x="5524500" y="3995750"/>
            <a:ext cx="930600" cy="10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35"/>
          <p:cNvSpPr txBox="1"/>
          <p:nvPr/>
        </p:nvSpPr>
        <p:spPr>
          <a:xfrm>
            <a:off x="7556944" y="2216625"/>
            <a:ext cx="1285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309" name="Google Shape;309;p35"/>
          <p:cNvSpPr txBox="1"/>
          <p:nvPr/>
        </p:nvSpPr>
        <p:spPr>
          <a:xfrm>
            <a:off x="7461664" y="2691450"/>
            <a:ext cx="1389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  <p:sp>
        <p:nvSpPr>
          <p:cNvPr id="310" name="Google Shape;310;p35"/>
          <p:cNvSpPr txBox="1"/>
          <p:nvPr/>
        </p:nvSpPr>
        <p:spPr>
          <a:xfrm>
            <a:off x="5515098" y="3685835"/>
            <a:ext cx="9000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AGP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interfacce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19" name="Google Shape;319;p36"/>
          <p:cNvSpPr txBox="1"/>
          <p:nvPr/>
        </p:nvSpPr>
        <p:spPr>
          <a:xfrm>
            <a:off x="117350" y="724925"/>
            <a:ext cx="86430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Utilizzando una porta AGP il processore grafico utilizza, tramite un accesso diretto, parte della memoria centrale.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Questa soluzione consente, oltre a un risparmio in termini economici, di ridurre il traffico sul bus e di mettere a disposizione del coprocessore grafico una grande quantità di memoria.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PCI Express (PCIe):</a:t>
            </a:r>
            <a:br>
              <a:rPr b="1" lang="en" sz="2000"/>
            </a:br>
            <a:r>
              <a:rPr lang="en" sz="2000"/>
              <a:t>evoluzione del bus PCI rilasciata nel 2004 ha sostituito AGP come interfaccia di connessione delle schede grafiche in quanto offre una larghezza di banda maggiore e maggiore potenza erogata.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bus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250500" y="3911450"/>
            <a:ext cx="86430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 tecnologie SLI (NVIDIA) e CrossFireX (AMD/ATI) consentono di collegare e utilizzare più schede grafiche contemporaneamente (fino a 4).</a:t>
            </a:r>
            <a:endParaRPr sz="2000"/>
          </a:p>
        </p:txBody>
      </p:sp>
      <p:pic>
        <p:nvPicPr>
          <p:cNvPr id="329" name="Google Shape;3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0500" y="725100"/>
            <a:ext cx="4665358" cy="30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GPU &amp; GPGPU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38" name="Google Shape;338;p38"/>
          <p:cNvSpPr txBox="1"/>
          <p:nvPr/>
        </p:nvSpPr>
        <p:spPr>
          <a:xfrm>
            <a:off x="250500" y="819675"/>
            <a:ext cx="86430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 porzione di tempo CPU dedicato al calcolo delle immagini video è aumentato proporzionalmente al crescere dell’uso delle interfacce grafiche da parte delle applicazioni.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Graphical Processing Unit:</a:t>
            </a:r>
            <a:br>
              <a:rPr lang="en" sz="2000"/>
            </a:br>
            <a:r>
              <a:rPr lang="en" sz="2000"/>
              <a:t>Al fine di limitare l’uso della CPU, le schede video sono state dotate di processori dedicati.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Accelerazione grafica raster (blitting, operazioni sulle texture).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Accelerazione grafica 3D (wrapping, texture mapping)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Uso di librerie apposite: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OpenGL, Direct3D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GPU &amp; GPGPU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0" y="572700"/>
            <a:ext cx="4610700" cy="4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costruttore può supportare o meno uno standard.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 device driver adatta il software eseguito sulla CPU a utilizzare le primitive grafiche messe a disposizione dalla GPU.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 una funzionalità non è supportata, questa viene emulata dalla CPU (decadimento delle prestazioni).</a:t>
            </a:r>
            <a:endParaRPr sz="2000"/>
          </a:p>
        </p:txBody>
      </p:sp>
      <p:pic>
        <p:nvPicPr>
          <p:cNvPr id="348" name="Google Shape;3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676" y="875613"/>
            <a:ext cx="4328475" cy="339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0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GPU &amp; GPGPU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250500" y="819675"/>
            <a:ext cx="31614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</a:t>
            </a:r>
            <a:r>
              <a:rPr lang="en" sz="2000"/>
              <a:t>e moderne GPU possono eseguire operazioni in parallelo su matrici di pixel.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General Purpose GPU:</a:t>
            </a:r>
            <a:br>
              <a:rPr lang="en" sz="2000"/>
            </a:br>
            <a:br>
              <a:rPr lang="en" sz="2000"/>
            </a:br>
            <a:r>
              <a:rPr lang="en" sz="2000"/>
              <a:t>Uso delle GPU per applicazioni di tipo generico (non necessariamente grafico).</a:t>
            </a:r>
            <a:endParaRPr sz="2000"/>
          </a:p>
        </p:txBody>
      </p:sp>
      <p:pic>
        <p:nvPicPr>
          <p:cNvPr id="358" name="Google Shape;3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875" y="725100"/>
            <a:ext cx="5484725" cy="38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/>
          <p:nvPr/>
        </p:nvSpPr>
        <p:spPr>
          <a:xfrm>
            <a:off x="468468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5122800" y="0"/>
            <a:ext cx="297001" cy="222750"/>
          </a:xfrm>
          <a:custGeom>
            <a:rect b="b" l="l" r="r" t="t"/>
            <a:pathLst>
              <a:path extrusionOk="0" h="827" w="827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821"/>
                </a:lnTo>
                <a:cubicBezTo>
                  <a:pt x="0" y="823"/>
                  <a:pt x="2" y="826"/>
                  <a:pt x="4" y="826"/>
                </a:cubicBezTo>
                <a:lnTo>
                  <a:pt x="821" y="826"/>
                </a:lnTo>
                <a:cubicBezTo>
                  <a:pt x="823" y="826"/>
                  <a:pt x="826" y="823"/>
                  <a:pt x="826" y="821"/>
                </a:cubicBezTo>
                <a:lnTo>
                  <a:pt x="826" y="4"/>
                </a:lnTo>
                <a:cubicBezTo>
                  <a:pt x="826" y="2"/>
                  <a:pt x="823" y="0"/>
                  <a:pt x="821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scheda video: GPU &amp; GPGPU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250500" y="819675"/>
            <a:ext cx="29694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Elevato numero di core per GPU (decine, centinaia, migliaia).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Compute Unified Device Architecture - CUDA - NVIDIA.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OpenCL (Compute Language) - ATI (supportato anche da NVIDIA)</a:t>
            </a:r>
            <a:endParaRPr sz="2000"/>
          </a:p>
        </p:txBody>
      </p:sp>
      <p:pic>
        <p:nvPicPr>
          <p:cNvPr id="368" name="Google Shape;3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933" y="725100"/>
            <a:ext cx="5771666" cy="42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/>
        </p:nvSpPr>
        <p:spPr>
          <a:xfrm>
            <a:off x="0" y="4920750"/>
            <a:ext cx="91440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https://cuda-tutorial.readthedocs.io/en/latest/tutorials/tutorial01/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75" name="Google Shape;37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 dispositivi di input/output rappresentano una componente fondamentale dei calcolatori.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 dispositivi sono gestiti da un controller che ne permette l’interfacciamento al bus.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Le schede video consentono la visualizzazione di grafica e testo.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Sono usate anche per il calcolo ad alte prestazioni.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84875" y="808125"/>
            <a:ext cx="81573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Introduzione.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Bus.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 schede video. 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Accelerazione </a:t>
            </a:r>
            <a:r>
              <a:rPr lang="en" sz="2400">
                <a:solidFill>
                  <a:schemeClr val="dk1"/>
                </a:solidFill>
              </a:rPr>
              <a:t>e</a:t>
            </a:r>
            <a:r>
              <a:rPr lang="en" sz="2400">
                <a:solidFill>
                  <a:schemeClr val="dk1"/>
                </a:solidFill>
              </a:rPr>
              <a:t> calcolo generico.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Conclusioni.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131710" y="640415"/>
            <a:ext cx="9012300" cy="3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/>
              <a:t>In un computer possiamo distinguere le seguenti unità funzionali:</a:t>
            </a:r>
            <a:endParaRPr i="0" sz="2400" u="none" cap="none" strike="noStrike"/>
          </a:p>
          <a:p>
            <a:pPr indent="-338039" lvl="0" marL="33803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●"/>
            </a:pPr>
            <a:r>
              <a:rPr i="0" lang="en" sz="2400" u="none" cap="none" strike="noStrike">
                <a:solidFill>
                  <a:srgbClr val="999999"/>
                </a:solidFill>
              </a:rPr>
              <a:t>processore</a:t>
            </a:r>
            <a:endParaRPr i="0" sz="2400" u="none" cap="none" strike="noStrike">
              <a:solidFill>
                <a:srgbClr val="999999"/>
              </a:solidFill>
            </a:endParaRPr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" sz="2400" u="none" cap="none" strike="noStrike"/>
              <a:t>memoria principale</a:t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i="0" lang="en" sz="2400" u="none" cap="none" strike="noStrike"/>
              <a:t>memoria secondaria</a:t>
            </a:r>
            <a:endParaRPr i="0" sz="2400" u="none" cap="none" strike="noStrike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linee di comunicazione (BUS)</a:t>
            </a:r>
            <a:endParaRPr b="1" sz="2400"/>
          </a:p>
          <a:p>
            <a:pPr indent="-280799" lvl="1" marL="737999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●"/>
            </a:pPr>
            <a:r>
              <a:rPr b="1" i="0" lang="en" sz="2400" u="none" cap="none" strike="noStrike"/>
              <a:t>dispositivi di input/output</a:t>
            </a:r>
            <a:r>
              <a:rPr b="1" lang="en" sz="2400"/>
              <a:t>:</a:t>
            </a:r>
            <a:endParaRPr b="1" sz="2400"/>
          </a:p>
          <a:p>
            <a:pPr indent="-381000" lvl="2" marL="137160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SzPts val="2400"/>
              <a:buChar char="■"/>
            </a:pPr>
            <a:r>
              <a:rPr b="1" lang="en" sz="2400"/>
              <a:t>schede video</a:t>
            </a:r>
            <a:endParaRPr b="1" sz="2400"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computer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3668075" y="676225"/>
            <a:ext cx="4405800" cy="13116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Componenti principali di un computer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1127075" y="881150"/>
            <a:ext cx="2028600" cy="983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3738525" y="153690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3738525" y="1156525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3738525" y="77615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940125" y="153690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5940125" y="1156525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940125" y="776150"/>
            <a:ext cx="2028600" cy="3279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Memoria</a:t>
            </a:r>
            <a:endParaRPr/>
          </a:p>
        </p:txBody>
      </p:sp>
      <p:cxnSp>
        <p:nvCxnSpPr>
          <p:cNvPr id="93" name="Google Shape;93;p18"/>
          <p:cNvCxnSpPr/>
          <p:nvPr/>
        </p:nvCxnSpPr>
        <p:spPr>
          <a:xfrm>
            <a:off x="358600" y="2961100"/>
            <a:ext cx="8412000" cy="513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8"/>
          <p:cNvCxnSpPr/>
          <p:nvPr/>
        </p:nvCxnSpPr>
        <p:spPr>
          <a:xfrm>
            <a:off x="366000" y="2387325"/>
            <a:ext cx="8412000" cy="5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8"/>
          <p:cNvCxnSpPr/>
          <p:nvPr/>
        </p:nvCxnSpPr>
        <p:spPr>
          <a:xfrm>
            <a:off x="1598375" y="1854525"/>
            <a:ext cx="0" cy="10758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8"/>
          <p:cNvCxnSpPr/>
          <p:nvPr/>
        </p:nvCxnSpPr>
        <p:spPr>
          <a:xfrm>
            <a:off x="4752975" y="1990725"/>
            <a:ext cx="0" cy="10023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8"/>
          <p:cNvCxnSpPr/>
          <p:nvPr/>
        </p:nvCxnSpPr>
        <p:spPr>
          <a:xfrm>
            <a:off x="2745925" y="1875025"/>
            <a:ext cx="0" cy="54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8"/>
          <p:cNvCxnSpPr/>
          <p:nvPr/>
        </p:nvCxnSpPr>
        <p:spPr>
          <a:xfrm>
            <a:off x="7096579" y="1987825"/>
            <a:ext cx="2700" cy="44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8"/>
          <p:cNvSpPr/>
          <p:nvPr/>
        </p:nvSpPr>
        <p:spPr>
          <a:xfrm>
            <a:off x="366000" y="3410750"/>
            <a:ext cx="2028600" cy="5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</a:t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66000" y="4352100"/>
            <a:ext cx="2028600" cy="5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Dispositivo I/O</a:t>
            </a:r>
            <a:endParaRPr/>
          </a:p>
        </p:txBody>
      </p:sp>
      <p:cxnSp>
        <p:nvCxnSpPr>
          <p:cNvPr id="101" name="Google Shape;101;p18"/>
          <p:cNvCxnSpPr/>
          <p:nvPr/>
        </p:nvCxnSpPr>
        <p:spPr>
          <a:xfrm>
            <a:off x="2088900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736200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8"/>
          <p:cNvCxnSpPr>
            <a:stCxn id="99" idx="2"/>
            <a:endCxn id="100" idx="0"/>
          </p:cNvCxnSpPr>
          <p:nvPr/>
        </p:nvCxnSpPr>
        <p:spPr>
          <a:xfrm>
            <a:off x="1380300" y="3953750"/>
            <a:ext cx="0" cy="3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4" name="Google Shape;104;p18"/>
          <p:cNvSpPr/>
          <p:nvPr/>
        </p:nvSpPr>
        <p:spPr>
          <a:xfrm>
            <a:off x="2495900" y="3410775"/>
            <a:ext cx="2028600" cy="543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Scheda Video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2495900" y="4352125"/>
            <a:ext cx="2028600" cy="543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</a:t>
            </a:r>
            <a:endParaRPr/>
          </a:p>
        </p:txBody>
      </p:sp>
      <p:cxnSp>
        <p:nvCxnSpPr>
          <p:cNvPr id="106" name="Google Shape;106;p18"/>
          <p:cNvCxnSpPr>
            <a:stCxn id="104" idx="2"/>
            <a:endCxn id="105" idx="0"/>
          </p:cNvCxnSpPr>
          <p:nvPr/>
        </p:nvCxnSpPr>
        <p:spPr>
          <a:xfrm>
            <a:off x="3510200" y="3953775"/>
            <a:ext cx="0" cy="3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8"/>
          <p:cNvCxnSpPr/>
          <p:nvPr/>
        </p:nvCxnSpPr>
        <p:spPr>
          <a:xfrm>
            <a:off x="4105316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8"/>
          <p:cNvCxnSpPr/>
          <p:nvPr/>
        </p:nvCxnSpPr>
        <p:spPr>
          <a:xfrm>
            <a:off x="2752616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8"/>
          <p:cNvSpPr/>
          <p:nvPr/>
        </p:nvSpPr>
        <p:spPr>
          <a:xfrm>
            <a:off x="4705700" y="3410775"/>
            <a:ext cx="2028600" cy="5430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4705700" y="4352125"/>
            <a:ext cx="8271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5636775" y="4352150"/>
            <a:ext cx="9105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Tastiera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6608875" y="4352150"/>
            <a:ext cx="1126800" cy="5430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Stampante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6915500" y="3410775"/>
            <a:ext cx="2028600" cy="543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6467516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5114816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8448716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7096016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8"/>
          <p:cNvSpPr txBox="1"/>
          <p:nvPr/>
        </p:nvSpPr>
        <p:spPr>
          <a:xfrm>
            <a:off x="7485222" y="2064225"/>
            <a:ext cx="1285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7389942" y="2539050"/>
            <a:ext cx="1389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  <p:cxnSp>
        <p:nvCxnSpPr>
          <p:cNvPr id="120" name="Google Shape;120;p18"/>
          <p:cNvCxnSpPr>
            <a:stCxn id="109" idx="2"/>
            <a:endCxn id="110" idx="0"/>
          </p:cNvCxnSpPr>
          <p:nvPr/>
        </p:nvCxnSpPr>
        <p:spPr>
          <a:xfrm rot="5400000">
            <a:off x="5220500" y="3852675"/>
            <a:ext cx="398400" cy="6006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>
            <a:stCxn id="109" idx="2"/>
            <a:endCxn id="112" idx="0"/>
          </p:cNvCxnSpPr>
          <p:nvPr/>
        </p:nvCxnSpPr>
        <p:spPr>
          <a:xfrm flipH="1" rot="-5400000">
            <a:off x="6246950" y="3426825"/>
            <a:ext cx="398400" cy="14523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>
            <a:stCxn id="109" idx="2"/>
            <a:endCxn id="111" idx="0"/>
          </p:cNvCxnSpPr>
          <p:nvPr/>
        </p:nvCxnSpPr>
        <p:spPr>
          <a:xfrm flipH="1" rot="-5400000">
            <a:off x="5706800" y="3966975"/>
            <a:ext cx="398400" cy="372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3" name="Google Shape;123;p18"/>
          <p:cNvSpPr/>
          <p:nvPr/>
        </p:nvSpPr>
        <p:spPr>
          <a:xfrm>
            <a:off x="8053375" y="4211125"/>
            <a:ext cx="827100" cy="829800"/>
          </a:xfrm>
          <a:prstGeom prst="can">
            <a:avLst>
              <a:gd fmla="val 25000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4" name="Google Shape;124;p18"/>
          <p:cNvCxnSpPr>
            <a:stCxn id="113" idx="2"/>
            <a:endCxn id="123" idx="1"/>
          </p:cNvCxnSpPr>
          <p:nvPr/>
        </p:nvCxnSpPr>
        <p:spPr>
          <a:xfrm flipH="1" rot="-5400000">
            <a:off x="8069600" y="3813975"/>
            <a:ext cx="257400" cy="5370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317625" y="850425"/>
            <a:ext cx="85248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</a:t>
            </a:r>
            <a:r>
              <a:rPr b="1" lang="en" sz="2000" strike="noStrike"/>
              <a:t>eriferiche:</a:t>
            </a:r>
            <a:br>
              <a:rPr lang="en" sz="2000" strike="noStrike"/>
            </a:br>
            <a:r>
              <a:rPr lang="en" sz="2000" strike="noStrike"/>
              <a:t>impiegati per l‘interazione utente/sistema</a:t>
            </a:r>
            <a:r>
              <a:rPr lang="en" sz="2000"/>
              <a:t>.</a:t>
            </a:r>
            <a:br>
              <a:rPr lang="en" sz="2000"/>
            </a:b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strike="noStrike"/>
              <a:t>limitata autonomia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strike="noStrike"/>
              <a:t>sono controllati e coordinati dal processore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strike="noStrike"/>
              <a:t>operano in modo asincrono</a:t>
            </a:r>
            <a:r>
              <a:rPr lang="en" sz="2000"/>
              <a:t>.</a:t>
            </a:r>
            <a:br>
              <a:rPr lang="en" sz="2000"/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Occorrono meccanismi di sincronizzazione con il processore.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</a:t>
            </a:r>
            <a:r>
              <a:rPr lang="en" sz="2000" strike="noStrike"/>
              <a:t>revedere il momento in cui un dato di input sarà a disposizione.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Prevedere quando</a:t>
            </a:r>
            <a:r>
              <a:rPr lang="en" sz="2000" strike="noStrike"/>
              <a:t> dispositivo di output termina di produrre dati in uscita</a:t>
            </a:r>
            <a:r>
              <a:rPr lang="en" sz="2000"/>
              <a:t>.</a:t>
            </a:r>
            <a:endParaRPr b="1" sz="2000" strike="noStrike">
              <a:solidFill>
                <a:srgbClr val="336699"/>
              </a:solidFill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Dispositivi di input/output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317625" y="850425"/>
            <a:ext cx="85248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Le periferiche in genere si interfacciano al processore attraverso appositi </a:t>
            </a:r>
            <a:r>
              <a:rPr lang="en" sz="2000" u="sng" strike="noStrike"/>
              <a:t>controller</a:t>
            </a:r>
            <a:r>
              <a:rPr lang="en" sz="2000" strike="noStrike"/>
              <a:t>.</a:t>
            </a:r>
            <a:br>
              <a:rPr lang="en" sz="2000" strike="noStrike"/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I controller  gestiscono le comunicazione tra il dispositivo di I/O e tutte le altre componenti della macchina processore compreso.</a:t>
            </a:r>
            <a:br>
              <a:rPr lang="en" sz="2000" strike="noStrike"/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Generalmente i controller dei dispositivi di I/O segnalano al processore la fine dell’operazione in corso attivando un segnale </a:t>
            </a:r>
            <a:r>
              <a:rPr lang="en" sz="2000"/>
              <a:t>(</a:t>
            </a:r>
            <a:r>
              <a:rPr lang="en" sz="2000" strike="noStrike"/>
              <a:t>interrupt).</a:t>
            </a:r>
            <a:endParaRPr b="1" sz="2000" strike="noStrike">
              <a:solidFill>
                <a:srgbClr val="336699"/>
              </a:solidFill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Dispositivi di input/output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317625" y="850425"/>
            <a:ext cx="85248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i="1" lang="en" sz="2000" strike="noStrike"/>
              <a:t>Terminale:</a:t>
            </a:r>
            <a:br>
              <a:rPr b="1" i="1" lang="en" sz="2000">
                <a:solidFill>
                  <a:srgbClr val="336699"/>
                </a:solidFill>
              </a:rPr>
            </a:br>
            <a:r>
              <a:rPr b="1" i="1" lang="en" sz="2000" strike="noStrike">
                <a:solidFill>
                  <a:srgbClr val="336699"/>
                </a:solidFill>
              </a:rPr>
              <a:t>il più comune strumento di interazione uomo/macchina, è costituito da due dispositivi indipendenti la </a:t>
            </a:r>
            <a:r>
              <a:rPr lang="en" sz="2000" strike="noStrike">
                <a:solidFill>
                  <a:srgbClr val="000000"/>
                </a:solidFill>
              </a:rPr>
              <a:t>tastiera </a:t>
            </a:r>
            <a:r>
              <a:rPr b="1" i="1" lang="en" sz="2000" strike="noStrike">
                <a:solidFill>
                  <a:srgbClr val="336699"/>
                </a:solidFill>
              </a:rPr>
              <a:t>ed il</a:t>
            </a:r>
            <a:r>
              <a:rPr lang="en" sz="2000" strike="noStrike">
                <a:solidFill>
                  <a:srgbClr val="000000"/>
                </a:solidFill>
              </a:rPr>
              <a:t> video.</a:t>
            </a:r>
            <a:endParaRPr b="1" sz="2000" strike="noStrike">
              <a:solidFill>
                <a:srgbClr val="336699"/>
              </a:solidFill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Dispositivi di input/output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127075" y="3395750"/>
            <a:ext cx="2028600" cy="9837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cxnSp>
        <p:nvCxnSpPr>
          <p:cNvPr id="147" name="Google Shape;147;p21"/>
          <p:cNvCxnSpPr/>
          <p:nvPr/>
        </p:nvCxnSpPr>
        <p:spPr>
          <a:xfrm>
            <a:off x="358600" y="2961100"/>
            <a:ext cx="8412000" cy="513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366000" y="2387325"/>
            <a:ext cx="8412000" cy="5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1"/>
          <p:cNvCxnSpPr/>
          <p:nvPr/>
        </p:nvCxnSpPr>
        <p:spPr>
          <a:xfrm rot="10800000">
            <a:off x="1598375" y="2930425"/>
            <a:ext cx="0" cy="4815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1"/>
          <p:cNvCxnSpPr/>
          <p:nvPr/>
        </p:nvCxnSpPr>
        <p:spPr>
          <a:xfrm flipH="1" rot="10800000">
            <a:off x="2725450" y="2418025"/>
            <a:ext cx="20400" cy="993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/>
          <p:nvPr/>
        </p:nvSpPr>
        <p:spPr>
          <a:xfrm>
            <a:off x="4172300" y="3410775"/>
            <a:ext cx="2028600" cy="543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Scheda Video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4172300" y="4352125"/>
            <a:ext cx="2028600" cy="543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</a:t>
            </a:r>
            <a:endParaRPr/>
          </a:p>
        </p:txBody>
      </p:sp>
      <p:cxnSp>
        <p:nvCxnSpPr>
          <p:cNvPr id="153" name="Google Shape;153;p21"/>
          <p:cNvCxnSpPr>
            <a:stCxn id="151" idx="2"/>
            <a:endCxn id="152" idx="0"/>
          </p:cNvCxnSpPr>
          <p:nvPr/>
        </p:nvCxnSpPr>
        <p:spPr>
          <a:xfrm>
            <a:off x="5186600" y="3953775"/>
            <a:ext cx="0" cy="39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1"/>
          <p:cNvCxnSpPr/>
          <p:nvPr/>
        </p:nvCxnSpPr>
        <p:spPr>
          <a:xfrm>
            <a:off x="5781716" y="3012400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1"/>
          <p:cNvSpPr/>
          <p:nvPr/>
        </p:nvSpPr>
        <p:spPr>
          <a:xfrm>
            <a:off x="6382100" y="3410775"/>
            <a:ext cx="2028600" cy="5430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6382100" y="4352125"/>
            <a:ext cx="827100" cy="543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7313175" y="4352150"/>
            <a:ext cx="910500" cy="543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Tastiera</a:t>
            </a:r>
            <a:endParaRPr/>
          </a:p>
        </p:txBody>
      </p:sp>
      <p:cxnSp>
        <p:nvCxnSpPr>
          <p:cNvPr id="158" name="Google Shape;158;p21"/>
          <p:cNvCxnSpPr/>
          <p:nvPr/>
        </p:nvCxnSpPr>
        <p:spPr>
          <a:xfrm>
            <a:off x="6791216" y="23873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>
            <a:stCxn id="155" idx="2"/>
            <a:endCxn id="156" idx="0"/>
          </p:cNvCxnSpPr>
          <p:nvPr/>
        </p:nvCxnSpPr>
        <p:spPr>
          <a:xfrm rot="5400000">
            <a:off x="6896900" y="3852675"/>
            <a:ext cx="398400" cy="6006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1"/>
          <p:cNvCxnSpPr>
            <a:stCxn id="155" idx="2"/>
            <a:endCxn id="157" idx="0"/>
          </p:cNvCxnSpPr>
          <p:nvPr/>
        </p:nvCxnSpPr>
        <p:spPr>
          <a:xfrm flipH="1" rot="-5400000">
            <a:off x="7383200" y="3966975"/>
            <a:ext cx="398400" cy="372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" name="Google Shape;161;p21"/>
          <p:cNvSpPr txBox="1"/>
          <p:nvPr/>
        </p:nvSpPr>
        <p:spPr>
          <a:xfrm>
            <a:off x="7485222" y="2064225"/>
            <a:ext cx="1285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Dati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7389942" y="2539050"/>
            <a:ext cx="13899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Indirizzi</a:t>
            </a:r>
            <a:endParaRPr/>
          </a:p>
        </p:txBody>
      </p:sp>
      <p:cxnSp>
        <p:nvCxnSpPr>
          <p:cNvPr id="163" name="Google Shape;163;p21"/>
          <p:cNvCxnSpPr/>
          <p:nvPr/>
        </p:nvCxnSpPr>
        <p:spPr>
          <a:xfrm>
            <a:off x="4467941" y="2402725"/>
            <a:ext cx="1500" cy="10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1"/>
          <p:cNvCxnSpPr/>
          <p:nvPr/>
        </p:nvCxnSpPr>
        <p:spPr>
          <a:xfrm>
            <a:off x="8024291" y="3026538"/>
            <a:ext cx="1200" cy="399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48325" y="641805"/>
            <a:ext cx="9144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275" lIns="90350" spcFirstLastPara="1" rIns="90350" wrap="square" tIns="44275">
            <a:noAutofit/>
          </a:bodyPr>
          <a:lstStyle/>
          <a:p>
            <a:pPr indent="0" lvl="0" marL="0" marR="0" rtl="0" algn="l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 strike="noStrike">
                <a:solidFill>
                  <a:srgbClr val="FF0000"/>
                </a:solidFill>
              </a:rPr>
              <a:t>BUS</a:t>
            </a:r>
            <a:r>
              <a:rPr i="1" lang="en" sz="3000" strike="noStrike">
                <a:solidFill>
                  <a:srgbClr val="000000"/>
                </a:solidFill>
              </a:rPr>
              <a:t>:</a:t>
            </a:r>
            <a:r>
              <a:rPr i="1" lang="en" sz="2800" strike="noStrike">
                <a:solidFill>
                  <a:srgbClr val="000000"/>
                </a:solidFill>
              </a:rPr>
              <a:t>Canale di comunicazione condiviso tra più unità</a:t>
            </a:r>
            <a:endParaRPr i="1" sz="2800" strike="noStrike">
              <a:solidFill>
                <a:srgbClr val="336699"/>
              </a:solidFill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0" y="1139199"/>
            <a:ext cx="9063000" cy="4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-338039" lvl="0" marL="3380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strike="noStrike"/>
              <a:t>Le caratteristiche dei bus influenzano in modo determinante le prestazioni dell’intero sistema</a:t>
            </a:r>
            <a:endParaRPr sz="1900" strike="noStrike"/>
          </a:p>
          <a:p>
            <a:pPr indent="-306289" lvl="0" marL="33803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700"/>
              <a:buChar char="●"/>
            </a:pPr>
            <a:r>
              <a:rPr lang="en" sz="1900" strike="noStrike"/>
              <a:t>LARGHEZZA:</a:t>
            </a:r>
            <a:endParaRPr sz="1900" strike="noStrike"/>
          </a:p>
          <a:p>
            <a:pPr indent="-249049" lvl="1" marL="737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lang="en" sz="1900" u="none" cap="none" strike="noStrike"/>
              <a:t>Numero di bit del bus dati ( ISA 16 bit –disuso-; PCI 32/64 bit)</a:t>
            </a:r>
            <a:endParaRPr sz="1900" u="none" cap="none" strike="noStrike"/>
          </a:p>
          <a:p>
            <a:pPr indent="-338039" lvl="0" marL="33803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1900" strike="noStrike"/>
          </a:p>
          <a:p>
            <a:pPr indent="-306289" lvl="0" marL="33803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700"/>
              <a:buChar char="●"/>
            </a:pPr>
            <a:r>
              <a:rPr lang="en" sz="1900" strike="noStrike"/>
              <a:t>VELOCITA’:</a:t>
            </a:r>
            <a:endParaRPr sz="1900" strike="noStrike"/>
          </a:p>
          <a:p>
            <a:pPr indent="-249049" lvl="1" marL="737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lang="en" sz="1900" u="none" cap="none" strike="noStrike"/>
              <a:t>Frequenza di lavoro del bus</a:t>
            </a:r>
            <a:endParaRPr sz="1900" u="none" cap="none" strike="noStrike"/>
          </a:p>
          <a:p>
            <a:pPr indent="-249049" lvl="1" marL="737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1300"/>
              <a:buFont typeface="Noto Sans Symbols"/>
              <a:buChar char="✔"/>
            </a:pPr>
            <a:r>
              <a:rPr lang="en" sz="1900" u="none" cap="none" strike="noStrike"/>
              <a:t>Numero di byte per ciclo di clock </a:t>
            </a:r>
            <a:endParaRPr sz="1900" u="none" cap="none" strike="noStrike"/>
          </a:p>
          <a:p>
            <a:pPr indent="-338039" lvl="0" marL="33803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t/>
            </a:r>
            <a:endParaRPr sz="1900" strike="noStrike"/>
          </a:p>
          <a:p>
            <a:pPr indent="-306289" lvl="0" marL="33803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700"/>
              <a:buChar char="●"/>
            </a:pPr>
            <a:r>
              <a:rPr lang="en" sz="1900" strike="noStrike"/>
              <a:t>TRANSFER RATE:</a:t>
            </a:r>
            <a:endParaRPr sz="1900" strike="noStrike"/>
          </a:p>
          <a:p>
            <a:pPr indent="-249049" lvl="1" marL="737999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ts val="1300"/>
              <a:buChar char="✔"/>
            </a:pPr>
            <a:r>
              <a:rPr lang="en" sz="1900" u="none" cap="none" strike="noStrike"/>
              <a:t>MB/sec trasmessi (Bus PCI: 32 bit a 66MHz regge 264 MB/sec.)</a:t>
            </a:r>
            <a:endParaRPr sz="1900" u="none" cap="none" strike="noStrike"/>
          </a:p>
          <a:p>
            <a:pPr indent="-338039" lvl="0" marL="338039" marR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</a:pPr>
            <a:r>
              <a:t/>
            </a:r>
            <a:endParaRPr sz="1900" strike="noStrike"/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BUS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