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31" r:id="rId2"/>
    <p:sldId id="500" r:id="rId3"/>
    <p:sldId id="499" r:id="rId4"/>
    <p:sldId id="495" r:id="rId5"/>
    <p:sldId id="496" r:id="rId6"/>
    <p:sldId id="497" r:id="rId7"/>
    <p:sldId id="502" r:id="rId8"/>
    <p:sldId id="501" r:id="rId9"/>
    <p:sldId id="446" r:id="rId10"/>
    <p:sldId id="515" r:id="rId11"/>
    <p:sldId id="512" r:id="rId12"/>
    <p:sldId id="513" r:id="rId13"/>
    <p:sldId id="449"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95349" autoAdjust="0"/>
  </p:normalViewPr>
  <p:slideViewPr>
    <p:cSldViewPr>
      <p:cViewPr varScale="1">
        <p:scale>
          <a:sx n="112" d="100"/>
          <a:sy n="112" d="100"/>
        </p:scale>
        <p:origin x="948"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2" d="100"/>
          <a:sy n="52" d="100"/>
        </p:scale>
        <p:origin x="-28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it-IT" dirty="0"/>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789A48-BFFB-4C7C-BBC2-E6E68A51AA7D}" type="slidenum">
              <a:rPr lang="it-IT" smtClean="0"/>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FFE306-89D4-481E-9934-1563779AF928}" type="datetimeFigureOut">
              <a:rPr lang="it-IT" smtClean="0"/>
              <a:pPr/>
              <a:t>16/12/2021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400C2F-58A2-49A7-AC1F-A03162606F1E}" type="slidenum">
              <a:rPr lang="it-IT" smtClean="0"/>
              <a:pPr/>
              <a:t>‹N›</a:t>
            </a:fld>
            <a:endParaRPr lang="it-IT"/>
          </a:p>
        </p:txBody>
      </p:sp>
    </p:spTree>
    <p:extLst>
      <p:ext uri="{BB962C8B-B14F-4D97-AF65-F5344CB8AC3E}">
        <p14:creationId xmlns:p14="http://schemas.microsoft.com/office/powerpoint/2010/main" val="3765468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ltLang="it-IT" smtClean="0">
              <a:latin typeface="Times New Roman" panose="02020603050405020304" pitchFamily="18" charset="0"/>
            </a:endParaRPr>
          </a:p>
        </p:txBody>
      </p:sp>
    </p:spTree>
    <p:extLst>
      <p:ext uri="{BB962C8B-B14F-4D97-AF65-F5344CB8AC3E}">
        <p14:creationId xmlns:p14="http://schemas.microsoft.com/office/powerpoint/2010/main" val="2049823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ltLang="it-IT" smtClean="0">
              <a:latin typeface="Times New Roman" panose="02020603050405020304" pitchFamily="18" charset="0"/>
            </a:endParaRPr>
          </a:p>
        </p:txBody>
      </p:sp>
    </p:spTree>
    <p:extLst>
      <p:ext uri="{BB962C8B-B14F-4D97-AF65-F5344CB8AC3E}">
        <p14:creationId xmlns:p14="http://schemas.microsoft.com/office/powerpoint/2010/main" val="71199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ltLang="it-IT" smtClean="0">
              <a:latin typeface="Times New Roman" panose="02020603050405020304" pitchFamily="18" charset="0"/>
            </a:endParaRPr>
          </a:p>
        </p:txBody>
      </p:sp>
    </p:spTree>
    <p:extLst>
      <p:ext uri="{BB962C8B-B14F-4D97-AF65-F5344CB8AC3E}">
        <p14:creationId xmlns:p14="http://schemas.microsoft.com/office/powerpoint/2010/main" val="1612999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ltLang="it-IT" smtClean="0">
              <a:latin typeface="Times New Roman" panose="02020603050405020304" pitchFamily="18" charset="0"/>
            </a:endParaRPr>
          </a:p>
        </p:txBody>
      </p:sp>
    </p:spTree>
    <p:extLst>
      <p:ext uri="{BB962C8B-B14F-4D97-AF65-F5344CB8AC3E}">
        <p14:creationId xmlns:p14="http://schemas.microsoft.com/office/powerpoint/2010/main" val="2699127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ltLang="it-IT" smtClean="0">
              <a:latin typeface="Times New Roman" panose="02020603050405020304" pitchFamily="18" charset="0"/>
            </a:endParaRPr>
          </a:p>
        </p:txBody>
      </p:sp>
    </p:spTree>
    <p:extLst>
      <p:ext uri="{BB962C8B-B14F-4D97-AF65-F5344CB8AC3E}">
        <p14:creationId xmlns:p14="http://schemas.microsoft.com/office/powerpoint/2010/main" val="2214594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45CD6AE-EFBE-4697-B01F-61F39B655DCF}" type="datetimeFigureOut">
              <a:rPr lang="it-IT" smtClean="0"/>
              <a:pPr/>
              <a:t>16/12/2021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0158248-1F28-41F0-89EE-678DF96CF26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45CD6AE-EFBE-4697-B01F-61F39B655DCF}" type="datetimeFigureOut">
              <a:rPr lang="it-IT" smtClean="0"/>
              <a:pPr/>
              <a:t>16/12/2021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0158248-1F28-41F0-89EE-678DF96CF26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45CD6AE-EFBE-4697-B01F-61F39B655DCF}" type="datetimeFigureOut">
              <a:rPr lang="it-IT" smtClean="0"/>
              <a:pPr/>
              <a:t>16/12/2021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0158248-1F28-41F0-89EE-678DF96CF26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45CD6AE-EFBE-4697-B01F-61F39B655DCF}" type="datetimeFigureOut">
              <a:rPr lang="it-IT" smtClean="0"/>
              <a:pPr/>
              <a:t>16/12/2021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0158248-1F28-41F0-89EE-678DF96CF26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245CD6AE-EFBE-4697-B01F-61F39B655DCF}" type="datetimeFigureOut">
              <a:rPr lang="it-IT" smtClean="0"/>
              <a:pPr/>
              <a:t>16/12/2021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0158248-1F28-41F0-89EE-678DF96CF26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45CD6AE-EFBE-4697-B01F-61F39B655DCF}" type="datetimeFigureOut">
              <a:rPr lang="it-IT" smtClean="0"/>
              <a:pPr/>
              <a:t>16/12/2021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0158248-1F28-41F0-89EE-678DF96CF26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45CD6AE-EFBE-4697-B01F-61F39B655DCF}" type="datetimeFigureOut">
              <a:rPr lang="it-IT" smtClean="0"/>
              <a:pPr/>
              <a:t>16/12/2021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0158248-1F28-41F0-89EE-678DF96CF26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245CD6AE-EFBE-4697-B01F-61F39B655DCF}" type="datetimeFigureOut">
              <a:rPr lang="it-IT" smtClean="0"/>
              <a:pPr/>
              <a:t>16/12/2021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0158248-1F28-41F0-89EE-678DF96CF26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45CD6AE-EFBE-4697-B01F-61F39B655DCF}" type="datetimeFigureOut">
              <a:rPr lang="it-IT" smtClean="0"/>
              <a:pPr/>
              <a:t>16/12/2021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0158248-1F28-41F0-89EE-678DF96CF26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45CD6AE-EFBE-4697-B01F-61F39B655DCF}" type="datetimeFigureOut">
              <a:rPr lang="it-IT" smtClean="0"/>
              <a:pPr/>
              <a:t>16/12/2021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0158248-1F28-41F0-89EE-678DF96CF26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45CD6AE-EFBE-4697-B01F-61F39B655DCF}" type="datetimeFigureOut">
              <a:rPr lang="it-IT" smtClean="0"/>
              <a:pPr/>
              <a:t>16/12/2021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0158248-1F28-41F0-89EE-678DF96CF26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CD6AE-EFBE-4697-B01F-61F39B655DCF}" type="datetimeFigureOut">
              <a:rPr lang="it-IT" smtClean="0"/>
              <a:pPr/>
              <a:t>16/12/2021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58248-1F28-41F0-89EE-678DF96CF26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535361" y="5021262"/>
            <a:ext cx="40767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1400" b="1" i="1">
                <a:solidFill>
                  <a:schemeClr val="tx1"/>
                </a:solidFill>
                <a:latin typeface="Verdana" panose="020B0604030504040204" pitchFamily="34" charset="0"/>
                <a:cs typeface="Arial" panose="020B0604020202020204" pitchFamily="34" charset="0"/>
              </a:defRPr>
            </a:lvl1pPr>
            <a:lvl2pPr marL="742950" indent="-285750">
              <a:defRPr sz="1400" b="1" i="1">
                <a:solidFill>
                  <a:schemeClr val="tx1"/>
                </a:solidFill>
                <a:latin typeface="Verdana" panose="020B0604030504040204" pitchFamily="34" charset="0"/>
                <a:cs typeface="Arial" panose="020B0604020202020204" pitchFamily="34" charset="0"/>
              </a:defRPr>
            </a:lvl2pPr>
            <a:lvl3pPr marL="1143000" indent="-228600">
              <a:defRPr sz="1400" b="1" i="1">
                <a:solidFill>
                  <a:schemeClr val="tx1"/>
                </a:solidFill>
                <a:latin typeface="Verdana" panose="020B0604030504040204" pitchFamily="34" charset="0"/>
                <a:cs typeface="Arial" panose="020B0604020202020204" pitchFamily="34" charset="0"/>
              </a:defRPr>
            </a:lvl3pPr>
            <a:lvl4pPr marL="1600200" indent="-228600">
              <a:defRPr sz="1400" b="1" i="1">
                <a:solidFill>
                  <a:schemeClr val="tx1"/>
                </a:solidFill>
                <a:latin typeface="Verdana" panose="020B0604030504040204" pitchFamily="34" charset="0"/>
                <a:cs typeface="Arial" panose="020B0604020202020204" pitchFamily="34" charset="0"/>
              </a:defRPr>
            </a:lvl4pPr>
            <a:lvl5pPr marL="2057400" indent="-228600">
              <a:defRPr sz="1400" b="1" i="1">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9pPr>
          </a:lstStyle>
          <a:p>
            <a:pPr algn="ctr" eaLnBrk="1" hangingPunct="1"/>
            <a:r>
              <a:rPr lang="en-US" altLang="it-IT" sz="2200" i="0" dirty="0">
                <a:solidFill>
                  <a:srgbClr val="0000FF"/>
                </a:solidFill>
                <a:ea typeface="Verdana" panose="020B0604030504040204" pitchFamily="34" charset="0"/>
                <a:cs typeface="Verdana" panose="020B0604030504040204" pitchFamily="34" charset="0"/>
              </a:rPr>
              <a:t>Prof. Paola Di Donato</a:t>
            </a:r>
          </a:p>
        </p:txBody>
      </p:sp>
      <p:pic>
        <p:nvPicPr>
          <p:cNvPr id="5" name="Picture 6" descr="logo_parthenop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4061" y="1333500"/>
            <a:ext cx="20193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7"/>
          <p:cNvSpPr>
            <a:spLocks noChangeArrowheads="1"/>
          </p:cNvSpPr>
          <p:nvPr/>
        </p:nvSpPr>
        <p:spPr bwMode="auto">
          <a:xfrm>
            <a:off x="1280182" y="3429000"/>
            <a:ext cx="658705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b="1" i="1">
                <a:solidFill>
                  <a:schemeClr val="tx1"/>
                </a:solidFill>
                <a:latin typeface="Verdana" panose="020B0604030504040204" pitchFamily="34" charset="0"/>
                <a:cs typeface="Arial" panose="020B0604020202020204" pitchFamily="34" charset="0"/>
              </a:defRPr>
            </a:lvl1pPr>
            <a:lvl2pPr marL="742950" indent="-285750">
              <a:defRPr sz="1400" b="1" i="1">
                <a:solidFill>
                  <a:schemeClr val="tx1"/>
                </a:solidFill>
                <a:latin typeface="Verdana" panose="020B0604030504040204" pitchFamily="34" charset="0"/>
                <a:cs typeface="Arial" panose="020B0604020202020204" pitchFamily="34" charset="0"/>
              </a:defRPr>
            </a:lvl2pPr>
            <a:lvl3pPr marL="1143000" indent="-228600">
              <a:defRPr sz="1400" b="1" i="1">
                <a:solidFill>
                  <a:schemeClr val="tx1"/>
                </a:solidFill>
                <a:latin typeface="Verdana" panose="020B0604030504040204" pitchFamily="34" charset="0"/>
                <a:cs typeface="Arial" panose="020B0604020202020204" pitchFamily="34" charset="0"/>
              </a:defRPr>
            </a:lvl3pPr>
            <a:lvl4pPr marL="1600200" indent="-228600">
              <a:defRPr sz="1400" b="1" i="1">
                <a:solidFill>
                  <a:schemeClr val="tx1"/>
                </a:solidFill>
                <a:latin typeface="Verdana" panose="020B0604030504040204" pitchFamily="34" charset="0"/>
                <a:cs typeface="Arial" panose="020B0604020202020204" pitchFamily="34" charset="0"/>
              </a:defRPr>
            </a:lvl4pPr>
            <a:lvl5pPr marL="2057400" indent="-228600">
              <a:defRPr sz="1400" b="1" i="1">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9pPr>
          </a:lstStyle>
          <a:p>
            <a:pPr algn="ctr" eaLnBrk="1" hangingPunct="1"/>
            <a:r>
              <a:rPr lang="en-US" altLang="it-IT" sz="2800" dirty="0" smtClean="0">
                <a:solidFill>
                  <a:srgbClr val="0000FF"/>
                </a:solidFill>
                <a:ea typeface="Verdana" panose="020B0604030504040204" pitchFamily="34" charset="0"/>
                <a:cs typeface="Verdana" panose="020B0604030504040204" pitchFamily="34" charset="0"/>
              </a:rPr>
              <a:t>BIOCHIMICA </a:t>
            </a:r>
            <a:r>
              <a:rPr lang="en-US" altLang="it-IT" sz="2800" smtClean="0">
                <a:solidFill>
                  <a:srgbClr val="0000FF"/>
                </a:solidFill>
                <a:ea typeface="Verdana" panose="020B0604030504040204" pitchFamily="34" charset="0"/>
                <a:cs typeface="Verdana" panose="020B0604030504040204" pitchFamily="34" charset="0"/>
              </a:rPr>
              <a:t>APPLICATA </a:t>
            </a:r>
          </a:p>
          <a:p>
            <a:pPr algn="ctr" eaLnBrk="1" hangingPunct="1"/>
            <a:r>
              <a:rPr lang="en-US" altLang="it-IT" sz="2800" smtClean="0">
                <a:solidFill>
                  <a:srgbClr val="0000FF"/>
                </a:solidFill>
                <a:ea typeface="Verdana" panose="020B0604030504040204" pitchFamily="34" charset="0"/>
                <a:cs typeface="Verdana" panose="020B0604030504040204" pitchFamily="34" charset="0"/>
              </a:rPr>
              <a:t>(6 CFU</a:t>
            </a:r>
            <a:r>
              <a:rPr lang="en-US" altLang="it-IT" sz="2800" dirty="0" smtClean="0">
                <a:solidFill>
                  <a:srgbClr val="0000FF"/>
                </a:solidFill>
                <a:ea typeface="Verdana" panose="020B0604030504040204" pitchFamily="34" charset="0"/>
                <a:cs typeface="Verdana" panose="020B0604030504040204" pitchFamily="34" charset="0"/>
              </a:rPr>
              <a:t>)</a:t>
            </a:r>
            <a:endParaRPr lang="en-US" altLang="it-IT" sz="2800" i="0" dirty="0">
              <a:solidFill>
                <a:srgbClr val="0000FF"/>
              </a:solidFill>
              <a:ea typeface="Verdana" panose="020B0604030504040204" pitchFamily="34" charset="0"/>
              <a:cs typeface="Verdana" panose="020B0604030504040204" pitchFamily="34" charset="0"/>
            </a:endParaRPr>
          </a:p>
        </p:txBody>
      </p:sp>
      <p:sp>
        <p:nvSpPr>
          <p:cNvPr id="7" name="Rectangle 8"/>
          <p:cNvSpPr>
            <a:spLocks noChangeArrowheads="1"/>
          </p:cNvSpPr>
          <p:nvPr/>
        </p:nvSpPr>
        <p:spPr bwMode="auto">
          <a:xfrm>
            <a:off x="857659" y="379393"/>
            <a:ext cx="743210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b="1" i="1">
                <a:solidFill>
                  <a:schemeClr val="tx1"/>
                </a:solidFill>
                <a:latin typeface="Verdana" panose="020B0604030504040204" pitchFamily="34" charset="0"/>
                <a:cs typeface="Arial" panose="020B0604020202020204" pitchFamily="34" charset="0"/>
              </a:defRPr>
            </a:lvl1pPr>
            <a:lvl2pPr marL="742950" indent="-285750">
              <a:defRPr sz="1400" b="1" i="1">
                <a:solidFill>
                  <a:schemeClr val="tx1"/>
                </a:solidFill>
                <a:latin typeface="Verdana" panose="020B0604030504040204" pitchFamily="34" charset="0"/>
                <a:cs typeface="Arial" panose="020B0604020202020204" pitchFamily="34" charset="0"/>
              </a:defRPr>
            </a:lvl2pPr>
            <a:lvl3pPr marL="1143000" indent="-228600">
              <a:defRPr sz="1400" b="1" i="1">
                <a:solidFill>
                  <a:schemeClr val="tx1"/>
                </a:solidFill>
                <a:latin typeface="Verdana" panose="020B0604030504040204" pitchFamily="34" charset="0"/>
                <a:cs typeface="Arial" panose="020B0604020202020204" pitchFamily="34" charset="0"/>
              </a:defRPr>
            </a:lvl3pPr>
            <a:lvl4pPr marL="1600200" indent="-228600">
              <a:defRPr sz="1400" b="1" i="1">
                <a:solidFill>
                  <a:schemeClr val="tx1"/>
                </a:solidFill>
                <a:latin typeface="Verdana" panose="020B0604030504040204" pitchFamily="34" charset="0"/>
                <a:cs typeface="Arial" panose="020B0604020202020204" pitchFamily="34" charset="0"/>
              </a:defRPr>
            </a:lvl4pPr>
            <a:lvl5pPr marL="2057400" indent="-228600">
              <a:defRPr sz="1400" b="1" i="1">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9pPr>
          </a:lstStyle>
          <a:p>
            <a:pPr algn="ctr" eaLnBrk="1" hangingPunct="1"/>
            <a:r>
              <a:rPr lang="en-US" altLang="it-IT" sz="2400" dirty="0">
                <a:solidFill>
                  <a:srgbClr val="0000FF"/>
                </a:solidFill>
                <a:ea typeface="Verdana" panose="020B0604030504040204" pitchFamily="34" charset="0"/>
                <a:cs typeface="Verdana" panose="020B0604030504040204" pitchFamily="34" charset="0"/>
              </a:rPr>
              <a:t>CORSO DI LAUREA IN </a:t>
            </a:r>
            <a:r>
              <a:rPr lang="en-US" altLang="it-IT" sz="2400" dirty="0" smtClean="0">
                <a:solidFill>
                  <a:srgbClr val="0000FF"/>
                </a:solidFill>
                <a:ea typeface="Verdana" panose="020B0604030504040204" pitchFamily="34" charset="0"/>
                <a:cs typeface="Verdana" panose="020B0604030504040204" pitchFamily="34" charset="0"/>
              </a:rPr>
              <a:t>BIOLOGIA PER LA SOSTENIBILITÀ</a:t>
            </a:r>
            <a:endParaRPr lang="en-US" altLang="it-IT" sz="2400" i="0" dirty="0">
              <a:solidFill>
                <a:srgbClr val="0000FF"/>
              </a:solidFill>
              <a:ea typeface="Verdana" panose="020B0604030504040204" pitchFamily="34" charset="0"/>
              <a:cs typeface="Verdana" panose="020B0604030504040204" pitchFamily="34" charset="0"/>
            </a:endParaRPr>
          </a:p>
        </p:txBody>
      </p:sp>
      <p:sp>
        <p:nvSpPr>
          <p:cNvPr id="8" name="Rectangle 9"/>
          <p:cNvSpPr>
            <a:spLocks noChangeArrowheads="1"/>
          </p:cNvSpPr>
          <p:nvPr/>
        </p:nvSpPr>
        <p:spPr bwMode="auto">
          <a:xfrm>
            <a:off x="725611" y="5516066"/>
            <a:ext cx="7696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i="1">
                <a:solidFill>
                  <a:schemeClr val="tx1"/>
                </a:solidFill>
                <a:latin typeface="Verdana" panose="020B0604030504040204" pitchFamily="34" charset="0"/>
                <a:cs typeface="Arial" panose="020B0604020202020204" pitchFamily="34" charset="0"/>
              </a:defRPr>
            </a:lvl1pPr>
            <a:lvl2pPr marL="742950" indent="-285750">
              <a:defRPr sz="1400" b="1" i="1">
                <a:solidFill>
                  <a:schemeClr val="tx1"/>
                </a:solidFill>
                <a:latin typeface="Verdana" panose="020B0604030504040204" pitchFamily="34" charset="0"/>
                <a:cs typeface="Arial" panose="020B0604020202020204" pitchFamily="34" charset="0"/>
              </a:defRPr>
            </a:lvl2pPr>
            <a:lvl3pPr marL="1143000" indent="-228600">
              <a:defRPr sz="1400" b="1" i="1">
                <a:solidFill>
                  <a:schemeClr val="tx1"/>
                </a:solidFill>
                <a:latin typeface="Verdana" panose="020B0604030504040204" pitchFamily="34" charset="0"/>
                <a:cs typeface="Arial" panose="020B0604020202020204" pitchFamily="34" charset="0"/>
              </a:defRPr>
            </a:lvl3pPr>
            <a:lvl4pPr marL="1600200" indent="-228600">
              <a:defRPr sz="1400" b="1" i="1">
                <a:solidFill>
                  <a:schemeClr val="tx1"/>
                </a:solidFill>
                <a:latin typeface="Verdana" panose="020B0604030504040204" pitchFamily="34" charset="0"/>
                <a:cs typeface="Arial" panose="020B0604020202020204" pitchFamily="34" charset="0"/>
              </a:defRPr>
            </a:lvl4pPr>
            <a:lvl5pPr marL="2057400" indent="-228600">
              <a:defRPr sz="1400" b="1" i="1">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9pPr>
          </a:lstStyle>
          <a:p>
            <a:pPr algn="ctr" eaLnBrk="1" hangingPunct="1"/>
            <a:r>
              <a:rPr lang="en-US" altLang="it-IT" sz="1800" i="0" dirty="0" err="1">
                <a:solidFill>
                  <a:srgbClr val="0000FF"/>
                </a:solidFill>
                <a:ea typeface="Verdana" panose="020B0604030504040204" pitchFamily="34" charset="0"/>
                <a:cs typeface="Verdana" panose="020B0604030504040204" pitchFamily="34" charset="0"/>
              </a:rPr>
              <a:t>Dipartimento</a:t>
            </a:r>
            <a:r>
              <a:rPr lang="en-US" altLang="it-IT" sz="1800" i="0" dirty="0">
                <a:solidFill>
                  <a:srgbClr val="0000FF"/>
                </a:solidFill>
                <a:ea typeface="Verdana" panose="020B0604030504040204" pitchFamily="34" charset="0"/>
                <a:cs typeface="Verdana" panose="020B0604030504040204" pitchFamily="34" charset="0"/>
              </a:rPr>
              <a:t> di </a:t>
            </a:r>
            <a:r>
              <a:rPr lang="en-US" altLang="it-IT" sz="1800" i="0" dirty="0" err="1">
                <a:solidFill>
                  <a:srgbClr val="0000FF"/>
                </a:solidFill>
                <a:ea typeface="Verdana" panose="020B0604030504040204" pitchFamily="34" charset="0"/>
                <a:cs typeface="Verdana" panose="020B0604030504040204" pitchFamily="34" charset="0"/>
              </a:rPr>
              <a:t>Scienze</a:t>
            </a:r>
            <a:r>
              <a:rPr lang="en-US" altLang="it-IT" sz="1800" i="0" dirty="0">
                <a:solidFill>
                  <a:srgbClr val="0000FF"/>
                </a:solidFill>
                <a:ea typeface="Verdana" panose="020B0604030504040204" pitchFamily="34" charset="0"/>
                <a:cs typeface="Verdana" panose="020B0604030504040204" pitchFamily="34" charset="0"/>
              </a:rPr>
              <a:t> </a:t>
            </a:r>
            <a:r>
              <a:rPr lang="en-US" altLang="it-IT" sz="1800" i="0" dirty="0" smtClean="0">
                <a:solidFill>
                  <a:srgbClr val="0000FF"/>
                </a:solidFill>
                <a:ea typeface="Verdana" panose="020B0604030504040204" pitchFamily="34" charset="0"/>
                <a:cs typeface="Verdana" panose="020B0604030504040204" pitchFamily="34" charset="0"/>
              </a:rPr>
              <a:t>e </a:t>
            </a:r>
            <a:r>
              <a:rPr lang="en-US" altLang="it-IT" sz="1800" i="0" dirty="0" err="1" smtClean="0">
                <a:solidFill>
                  <a:srgbClr val="0000FF"/>
                </a:solidFill>
                <a:ea typeface="Verdana" panose="020B0604030504040204" pitchFamily="34" charset="0"/>
                <a:cs typeface="Verdana" panose="020B0604030504040204" pitchFamily="34" charset="0"/>
              </a:rPr>
              <a:t>Tecnologie</a:t>
            </a:r>
            <a:endParaRPr lang="en-US" altLang="it-IT" sz="1800" i="0" dirty="0">
              <a:solidFill>
                <a:srgbClr val="0000FF"/>
              </a:solidFill>
              <a:ea typeface="Verdana" panose="020B0604030504040204" pitchFamily="34" charset="0"/>
              <a:cs typeface="Verdana" panose="020B0604030504040204" pitchFamily="34" charset="0"/>
            </a:endParaRPr>
          </a:p>
          <a:p>
            <a:pPr algn="ctr" eaLnBrk="1" hangingPunct="1"/>
            <a:r>
              <a:rPr lang="en-US" altLang="it-IT" sz="1800" i="0" dirty="0">
                <a:solidFill>
                  <a:srgbClr val="0000FF"/>
                </a:solidFill>
                <a:ea typeface="Verdana" panose="020B0604030504040204" pitchFamily="34" charset="0"/>
                <a:cs typeface="Verdana" panose="020B0604030504040204" pitchFamily="34" charset="0"/>
              </a:rPr>
              <a:t>Stanza 520, V piano </a:t>
            </a:r>
            <a:r>
              <a:rPr lang="en-US" altLang="it-IT" sz="1800" i="0" dirty="0" err="1">
                <a:solidFill>
                  <a:srgbClr val="0000FF"/>
                </a:solidFill>
                <a:ea typeface="Verdana" panose="020B0604030504040204" pitchFamily="34" charset="0"/>
                <a:cs typeface="Verdana" panose="020B0604030504040204" pitchFamily="34" charset="0"/>
              </a:rPr>
              <a:t>lato</a:t>
            </a:r>
            <a:r>
              <a:rPr lang="en-US" altLang="it-IT" sz="1800" i="0" dirty="0">
                <a:solidFill>
                  <a:srgbClr val="0000FF"/>
                </a:solidFill>
                <a:ea typeface="Verdana" panose="020B0604030504040204" pitchFamily="34" charset="0"/>
                <a:cs typeface="Verdana" panose="020B0604030504040204" pitchFamily="34" charset="0"/>
              </a:rPr>
              <a:t> NORD</a:t>
            </a:r>
          </a:p>
          <a:p>
            <a:pPr algn="ctr" eaLnBrk="1" hangingPunct="1"/>
            <a:r>
              <a:rPr lang="en-US" altLang="it-IT" sz="1800" i="0" dirty="0">
                <a:solidFill>
                  <a:srgbClr val="0000FF"/>
                </a:solidFill>
                <a:ea typeface="Verdana" panose="020B0604030504040204" pitchFamily="34" charset="0"/>
                <a:cs typeface="Verdana" panose="020B0604030504040204" pitchFamily="34" charset="0"/>
              </a:rPr>
              <a:t>Tel. 081 547 6625</a:t>
            </a:r>
          </a:p>
          <a:p>
            <a:pPr algn="ctr" eaLnBrk="1" hangingPunct="1"/>
            <a:r>
              <a:rPr lang="en-US" altLang="it-IT" sz="1800" i="0" dirty="0">
                <a:solidFill>
                  <a:srgbClr val="0000FF"/>
                </a:solidFill>
                <a:ea typeface="Verdana" panose="020B0604030504040204" pitchFamily="34" charset="0"/>
                <a:cs typeface="Verdana" panose="020B0604030504040204" pitchFamily="34" charset="0"/>
              </a:rPr>
              <a:t>E-mail: paola.didonato@uniparthenope.it</a:t>
            </a:r>
          </a:p>
        </p:txBody>
      </p:sp>
      <p:sp>
        <p:nvSpPr>
          <p:cNvPr id="9" name="Rectangle 10"/>
          <p:cNvSpPr>
            <a:spLocks noChangeArrowheads="1"/>
          </p:cNvSpPr>
          <p:nvPr/>
        </p:nvSpPr>
        <p:spPr bwMode="auto">
          <a:xfrm>
            <a:off x="1280182" y="4445893"/>
            <a:ext cx="64601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b="1" i="1">
                <a:solidFill>
                  <a:schemeClr val="tx1"/>
                </a:solidFill>
                <a:latin typeface="Verdana" panose="020B0604030504040204" pitchFamily="34" charset="0"/>
                <a:cs typeface="Arial" panose="020B0604020202020204" pitchFamily="34" charset="0"/>
              </a:defRPr>
            </a:lvl1pPr>
            <a:lvl2pPr marL="742950" indent="-285750">
              <a:defRPr sz="1400" b="1" i="1">
                <a:solidFill>
                  <a:schemeClr val="tx1"/>
                </a:solidFill>
                <a:latin typeface="Verdana" panose="020B0604030504040204" pitchFamily="34" charset="0"/>
                <a:cs typeface="Arial" panose="020B0604020202020204" pitchFamily="34" charset="0"/>
              </a:defRPr>
            </a:lvl2pPr>
            <a:lvl3pPr marL="1143000" indent="-228600">
              <a:defRPr sz="1400" b="1" i="1">
                <a:solidFill>
                  <a:schemeClr val="tx1"/>
                </a:solidFill>
                <a:latin typeface="Verdana" panose="020B0604030504040204" pitchFamily="34" charset="0"/>
                <a:cs typeface="Arial" panose="020B0604020202020204" pitchFamily="34" charset="0"/>
              </a:defRPr>
            </a:lvl3pPr>
            <a:lvl4pPr marL="1600200" indent="-228600">
              <a:defRPr sz="1400" b="1" i="1">
                <a:solidFill>
                  <a:schemeClr val="tx1"/>
                </a:solidFill>
                <a:latin typeface="Verdana" panose="020B0604030504040204" pitchFamily="34" charset="0"/>
                <a:cs typeface="Arial" panose="020B0604020202020204" pitchFamily="34" charset="0"/>
              </a:defRPr>
            </a:lvl4pPr>
            <a:lvl5pPr marL="2057400" indent="-228600">
              <a:defRPr sz="1400" b="1" i="1">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400" b="1" i="1">
                <a:solidFill>
                  <a:schemeClr val="tx1"/>
                </a:solidFill>
                <a:latin typeface="Verdana" panose="020B0604030504040204" pitchFamily="34" charset="0"/>
                <a:cs typeface="Arial" panose="020B0604020202020204" pitchFamily="34" charset="0"/>
              </a:defRPr>
            </a:lvl9pPr>
          </a:lstStyle>
          <a:p>
            <a:pPr algn="ctr" eaLnBrk="1" hangingPunct="1"/>
            <a:r>
              <a:rPr lang="en-US" altLang="it-IT" sz="2800" i="0" dirty="0">
                <a:solidFill>
                  <a:srgbClr val="0000FF"/>
                </a:solidFill>
                <a:ea typeface="Verdana" panose="020B0604030504040204" pitchFamily="34" charset="0"/>
                <a:cs typeface="Verdana" panose="020B0604030504040204" pitchFamily="34" charset="0"/>
              </a:rPr>
              <a:t>LEZIONE </a:t>
            </a:r>
            <a:r>
              <a:rPr lang="en-US" altLang="it-IT" sz="2800" i="0" dirty="0" smtClean="0">
                <a:solidFill>
                  <a:srgbClr val="0000FF"/>
                </a:solidFill>
                <a:ea typeface="Verdana" panose="020B0604030504040204" pitchFamily="34" charset="0"/>
                <a:cs typeface="Verdana" panose="020B0604030504040204" pitchFamily="34" charset="0"/>
              </a:rPr>
              <a:t>FINALE PARTE 1</a:t>
            </a:r>
            <a:endParaRPr lang="en-US" altLang="it-IT" sz="2800" i="0" dirty="0">
              <a:solidFill>
                <a:srgbClr val="0000FF"/>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04420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4"/>
          <p:cNvSpPr>
            <a:spLocks noChangeArrowheads="1"/>
          </p:cNvSpPr>
          <p:nvPr/>
        </p:nvSpPr>
        <p:spPr bwMode="auto">
          <a:xfrm>
            <a:off x="642937" y="2420888"/>
            <a:ext cx="608930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50000"/>
              </a:lnSpc>
            </a:pPr>
            <a:r>
              <a:rPr lang="it-IT" altLang="it-IT" sz="4000" b="1" dirty="0" smtClean="0">
                <a:solidFill>
                  <a:srgbClr val="0066CC"/>
                </a:solidFill>
                <a:latin typeface="Candara" panose="020E0502030303020204" pitchFamily="34" charset="0"/>
              </a:rPr>
              <a:t>L’esempio di </a:t>
            </a:r>
          </a:p>
          <a:p>
            <a:pPr marL="742950" indent="-742950" algn="just" eaLnBrk="1" hangingPunct="1">
              <a:lnSpc>
                <a:spcPct val="150000"/>
              </a:lnSpc>
              <a:buFont typeface="+mj-lt"/>
              <a:buAutoNum type="arabicPeriod"/>
            </a:pPr>
            <a:r>
              <a:rPr lang="it-IT" altLang="it-IT" sz="4000" b="1" dirty="0" smtClean="0">
                <a:solidFill>
                  <a:srgbClr val="0066CC"/>
                </a:solidFill>
                <a:latin typeface="Candara" panose="020E0502030303020204" pitchFamily="34" charset="0"/>
              </a:rPr>
              <a:t>Enzimi amilasi </a:t>
            </a:r>
          </a:p>
          <a:p>
            <a:pPr marL="742950" indent="-742950" algn="just" eaLnBrk="1" hangingPunct="1">
              <a:lnSpc>
                <a:spcPct val="150000"/>
              </a:lnSpc>
              <a:buFont typeface="+mj-lt"/>
              <a:buAutoNum type="arabicPeriod"/>
            </a:pPr>
            <a:r>
              <a:rPr lang="it-IT" altLang="it-IT" sz="4000" b="1" dirty="0" smtClean="0">
                <a:solidFill>
                  <a:srgbClr val="0066CC"/>
                </a:solidFill>
                <a:latin typeface="Candara" panose="020E0502030303020204" pitchFamily="34" charset="0"/>
              </a:rPr>
              <a:t>Enzimi </a:t>
            </a:r>
            <a:r>
              <a:rPr lang="it-IT" altLang="it-IT" sz="4000" b="1" dirty="0" err="1" smtClean="0">
                <a:solidFill>
                  <a:srgbClr val="0066CC"/>
                </a:solidFill>
                <a:latin typeface="Candara" panose="020E0502030303020204" pitchFamily="34" charset="0"/>
              </a:rPr>
              <a:t>cellulasi</a:t>
            </a:r>
            <a:r>
              <a:rPr lang="it-IT" altLang="it-IT" sz="4000" b="1" dirty="0" smtClean="0">
                <a:solidFill>
                  <a:srgbClr val="0066CC"/>
                </a:solidFill>
                <a:latin typeface="Candara" panose="020E0502030303020204" pitchFamily="34" charset="0"/>
              </a:rPr>
              <a:t> </a:t>
            </a:r>
            <a:endParaRPr lang="it-IT" altLang="it-IT" sz="4000" b="1" dirty="0">
              <a:solidFill>
                <a:srgbClr val="0066CC"/>
              </a:solidFill>
              <a:latin typeface="Candara" panose="020E0502030303020204" pitchFamily="34" charset="0"/>
            </a:endParaRPr>
          </a:p>
        </p:txBody>
      </p:sp>
      <p:sp>
        <p:nvSpPr>
          <p:cNvPr id="5" name="Rettangolo 4"/>
          <p:cNvSpPr>
            <a:spLocks noChangeArrowheads="1"/>
          </p:cNvSpPr>
          <p:nvPr/>
        </p:nvSpPr>
        <p:spPr bwMode="auto">
          <a:xfrm>
            <a:off x="2267744" y="548680"/>
            <a:ext cx="4588413" cy="771623"/>
          </a:xfrm>
          <a:prstGeom prst="rect">
            <a:avLst/>
          </a:prstGeom>
          <a:noFill/>
          <a:ln w="9525">
            <a:noFill/>
            <a:round/>
            <a:headEnd/>
            <a:tailEnd/>
          </a:ln>
          <a:effectLst/>
          <a:extLst/>
        </p:spPr>
        <p:txBody>
          <a:bodyPr wrap="none" lIns="90000" tIns="46800" rIns="90000" bIns="46800">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400" b="1" dirty="0" smtClean="0">
                <a:solidFill>
                  <a:srgbClr val="0066CC"/>
                </a:solidFill>
                <a:effectLst>
                  <a:outerShdw blurRad="38100" dist="38100" dir="2700000" algn="tl">
                    <a:srgbClr val="C0C0C0"/>
                  </a:outerShdw>
                </a:effectLst>
                <a:latin typeface="Candara" pitchFamily="34" charset="0"/>
                <a:cs typeface="Arial" charset="0"/>
              </a:rPr>
              <a:t>Enzimi e biomassa</a:t>
            </a:r>
            <a:endParaRPr lang="it-IT" altLang="it-IT" sz="4400" b="1" dirty="0">
              <a:solidFill>
                <a:srgbClr val="0066CC"/>
              </a:solidFill>
              <a:effectLst>
                <a:outerShdw blurRad="38100" dist="38100" dir="2700000" algn="tl">
                  <a:srgbClr val="C0C0C0"/>
                </a:outerShdw>
              </a:effectLst>
              <a:latin typeface="Candara" pitchFamily="34" charset="0"/>
              <a:cs typeface="Arial" charset="0"/>
            </a:endParaRPr>
          </a:p>
        </p:txBody>
      </p:sp>
    </p:spTree>
    <p:extLst>
      <p:ext uri="{BB962C8B-B14F-4D97-AF65-F5344CB8AC3E}">
        <p14:creationId xmlns:p14="http://schemas.microsoft.com/office/powerpoint/2010/main" val="4178620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7"/>
          <p:cNvSpPr>
            <a:spLocks noChangeArrowheads="1"/>
          </p:cNvSpPr>
          <p:nvPr/>
        </p:nvSpPr>
        <p:spPr bwMode="auto">
          <a:xfrm>
            <a:off x="228600" y="5819775"/>
            <a:ext cx="1211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solidFill>
                  <a:srgbClr val="0066CC"/>
                </a:solidFill>
                <a:latin typeface="Verdana" panose="020B0604030504040204" pitchFamily="34" charset="0"/>
              </a:rPr>
              <a:t>6. Ligasi </a:t>
            </a:r>
          </a:p>
        </p:txBody>
      </p:sp>
      <p:sp>
        <p:nvSpPr>
          <p:cNvPr id="12291" name="Rectangle 79"/>
          <p:cNvSpPr>
            <a:spLocks noChangeArrowheads="1"/>
          </p:cNvSpPr>
          <p:nvPr/>
        </p:nvSpPr>
        <p:spPr bwMode="auto">
          <a:xfrm>
            <a:off x="2514600" y="5819775"/>
            <a:ext cx="6477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it-IT" altLang="it-IT" sz="1600" b="1">
                <a:solidFill>
                  <a:srgbClr val="0066CC"/>
                </a:solidFill>
                <a:latin typeface="Verdana" panose="020B0604030504040204" pitchFamily="34" charset="0"/>
              </a:rPr>
              <a:t>Formazione di legami C-C, C-S, C-O, C-N mediante condensazione accoppiata alla scissione di ATP</a:t>
            </a:r>
          </a:p>
        </p:txBody>
      </p:sp>
      <p:sp>
        <p:nvSpPr>
          <p:cNvPr id="12292" name="Rectangle 80"/>
          <p:cNvSpPr>
            <a:spLocks noChangeArrowheads="1"/>
          </p:cNvSpPr>
          <p:nvPr/>
        </p:nvSpPr>
        <p:spPr bwMode="auto">
          <a:xfrm>
            <a:off x="228600" y="4752975"/>
            <a:ext cx="16906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solidFill>
                  <a:srgbClr val="0066CC"/>
                </a:solidFill>
                <a:latin typeface="Verdana" panose="020B0604030504040204" pitchFamily="34" charset="0"/>
              </a:rPr>
              <a:t>5. Isomerasi </a:t>
            </a:r>
          </a:p>
        </p:txBody>
      </p:sp>
      <p:sp>
        <p:nvSpPr>
          <p:cNvPr id="12293" name="Rectangle 81"/>
          <p:cNvSpPr>
            <a:spLocks noChangeArrowheads="1"/>
          </p:cNvSpPr>
          <p:nvPr/>
        </p:nvSpPr>
        <p:spPr bwMode="auto">
          <a:xfrm>
            <a:off x="228600" y="2771775"/>
            <a:ext cx="13636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solidFill>
                  <a:srgbClr val="0066CC"/>
                </a:solidFill>
                <a:latin typeface="Verdana" panose="020B0604030504040204" pitchFamily="34" charset="0"/>
              </a:rPr>
              <a:t>3. Idrolasi</a:t>
            </a:r>
          </a:p>
        </p:txBody>
      </p:sp>
      <p:sp>
        <p:nvSpPr>
          <p:cNvPr id="12294" name="Rectangle 82"/>
          <p:cNvSpPr>
            <a:spLocks noChangeArrowheads="1"/>
          </p:cNvSpPr>
          <p:nvPr/>
        </p:nvSpPr>
        <p:spPr bwMode="auto">
          <a:xfrm>
            <a:off x="228600" y="3609975"/>
            <a:ext cx="10683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solidFill>
                  <a:srgbClr val="0066CC"/>
                </a:solidFill>
                <a:latin typeface="Verdana" panose="020B0604030504040204" pitchFamily="34" charset="0"/>
              </a:rPr>
              <a:t>4. Liasi </a:t>
            </a:r>
          </a:p>
        </p:txBody>
      </p:sp>
      <p:sp>
        <p:nvSpPr>
          <p:cNvPr id="12295" name="Rectangle 83"/>
          <p:cNvSpPr>
            <a:spLocks noChangeArrowheads="1"/>
          </p:cNvSpPr>
          <p:nvPr/>
        </p:nvSpPr>
        <p:spPr bwMode="auto">
          <a:xfrm>
            <a:off x="228600" y="1828800"/>
            <a:ext cx="16176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solidFill>
                  <a:srgbClr val="0066CC"/>
                </a:solidFill>
                <a:latin typeface="Verdana" panose="020B0604030504040204" pitchFamily="34" charset="0"/>
              </a:rPr>
              <a:t>2. Trasferasi</a:t>
            </a:r>
          </a:p>
        </p:txBody>
      </p:sp>
      <p:sp>
        <p:nvSpPr>
          <p:cNvPr id="12296" name="Rectangle 84"/>
          <p:cNvSpPr>
            <a:spLocks noChangeArrowheads="1"/>
          </p:cNvSpPr>
          <p:nvPr/>
        </p:nvSpPr>
        <p:spPr bwMode="auto">
          <a:xfrm>
            <a:off x="228600" y="1143000"/>
            <a:ext cx="2273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solidFill>
                  <a:srgbClr val="0066CC"/>
                </a:solidFill>
                <a:latin typeface="Verdana" panose="020B0604030504040204" pitchFamily="34" charset="0"/>
              </a:rPr>
              <a:t>1. Ossidoreduttasi</a:t>
            </a:r>
          </a:p>
        </p:txBody>
      </p:sp>
      <p:sp>
        <p:nvSpPr>
          <p:cNvPr id="12297" name="Rectangle 85"/>
          <p:cNvSpPr>
            <a:spLocks noChangeArrowheads="1"/>
          </p:cNvSpPr>
          <p:nvPr/>
        </p:nvSpPr>
        <p:spPr bwMode="auto">
          <a:xfrm>
            <a:off x="2514600" y="4752975"/>
            <a:ext cx="6477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it-IT" altLang="it-IT" sz="1600" b="1">
                <a:solidFill>
                  <a:srgbClr val="0066CC"/>
                </a:solidFill>
                <a:latin typeface="Verdana" panose="020B0604030504040204" pitchFamily="34" charset="0"/>
              </a:rPr>
              <a:t>Isomerizzazione cis-trans, cheto-enolica, aldoso-chetoso (isomerasi). Epimerizzazione (epimerasi e racemasi). </a:t>
            </a:r>
          </a:p>
        </p:txBody>
      </p:sp>
      <p:sp>
        <p:nvSpPr>
          <p:cNvPr id="12298" name="Rectangle 86"/>
          <p:cNvSpPr>
            <a:spLocks noChangeArrowheads="1"/>
          </p:cNvSpPr>
          <p:nvPr/>
        </p:nvSpPr>
        <p:spPr bwMode="auto">
          <a:xfrm>
            <a:off x="2514600" y="3609975"/>
            <a:ext cx="64770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it-IT" altLang="it-IT" sz="1600" b="1">
                <a:solidFill>
                  <a:srgbClr val="0066CC"/>
                </a:solidFill>
                <a:latin typeface="Verdana" panose="020B0604030504040204" pitchFamily="34" charset="0"/>
              </a:rPr>
              <a:t>Addizione di gruppi a legami doppi o formazione di legami doppi per rimozione di gruppi (rottura di legami C-C, C-O, C-N ed altri con modalità differenti dall'idrolisi o ossidazione)</a:t>
            </a:r>
          </a:p>
        </p:txBody>
      </p:sp>
      <p:sp>
        <p:nvSpPr>
          <p:cNvPr id="12299" name="Rectangle 87"/>
          <p:cNvSpPr>
            <a:spLocks noChangeArrowheads="1"/>
          </p:cNvSpPr>
          <p:nvPr/>
        </p:nvSpPr>
        <p:spPr bwMode="auto">
          <a:xfrm>
            <a:off x="2514600" y="2771775"/>
            <a:ext cx="6477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it-IT" altLang="it-IT" sz="1600" b="1">
                <a:solidFill>
                  <a:srgbClr val="0066CC"/>
                </a:solidFill>
                <a:latin typeface="Verdana" panose="020B0604030504040204" pitchFamily="34" charset="0"/>
              </a:rPr>
              <a:t>Idrolisi: aggiunta di acqua ad un legame con contestuale rottura</a:t>
            </a:r>
          </a:p>
        </p:txBody>
      </p:sp>
      <p:sp>
        <p:nvSpPr>
          <p:cNvPr id="12300" name="Rectangle 88"/>
          <p:cNvSpPr>
            <a:spLocks noChangeArrowheads="1"/>
          </p:cNvSpPr>
          <p:nvPr/>
        </p:nvSpPr>
        <p:spPr bwMode="auto">
          <a:xfrm>
            <a:off x="2514600" y="1828800"/>
            <a:ext cx="6477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it-IT" altLang="it-IT" sz="1600" b="1">
                <a:solidFill>
                  <a:srgbClr val="0066CC"/>
                </a:solidFill>
                <a:latin typeface="Verdana" panose="020B0604030504040204" pitchFamily="34" charset="0"/>
              </a:rPr>
              <a:t>Trasferimento di gruppi funzionali da molecole che fungono da donatore ad altre che fungono da accettore </a:t>
            </a:r>
          </a:p>
        </p:txBody>
      </p:sp>
      <p:sp>
        <p:nvSpPr>
          <p:cNvPr id="12301" name="Rectangle 89"/>
          <p:cNvSpPr>
            <a:spLocks noChangeArrowheads="1"/>
          </p:cNvSpPr>
          <p:nvPr/>
        </p:nvSpPr>
        <p:spPr bwMode="auto">
          <a:xfrm>
            <a:off x="2514600" y="1143000"/>
            <a:ext cx="6477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it-IT" altLang="it-IT" sz="1600" b="1">
                <a:solidFill>
                  <a:srgbClr val="0066CC"/>
                </a:solidFill>
                <a:latin typeface="Verdana" panose="020B0604030504040204" pitchFamily="34" charset="0"/>
              </a:rPr>
              <a:t>Trasferimento di elettroni (ioni idruro H</a:t>
            </a:r>
            <a:r>
              <a:rPr lang="it-IT" altLang="it-IT" sz="1600" b="1" baseline="30000">
                <a:solidFill>
                  <a:srgbClr val="0066CC"/>
                </a:solidFill>
                <a:latin typeface="Verdana" panose="020B0604030504040204" pitchFamily="34" charset="0"/>
              </a:rPr>
              <a:t>-</a:t>
            </a:r>
            <a:r>
              <a:rPr lang="it-IT" altLang="it-IT" sz="1600" b="1">
                <a:solidFill>
                  <a:srgbClr val="0066CC"/>
                </a:solidFill>
                <a:latin typeface="Verdana" panose="020B0604030504040204" pitchFamily="34" charset="0"/>
              </a:rPr>
              <a:t> , atomi di idrogeno)</a:t>
            </a:r>
          </a:p>
        </p:txBody>
      </p:sp>
      <p:sp>
        <p:nvSpPr>
          <p:cNvPr id="12302" name="Rectangle 90"/>
          <p:cNvSpPr>
            <a:spLocks noChangeArrowheads="1"/>
          </p:cNvSpPr>
          <p:nvPr/>
        </p:nvSpPr>
        <p:spPr bwMode="auto">
          <a:xfrm>
            <a:off x="457200" y="457200"/>
            <a:ext cx="8229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 typeface="Wingdings" panose="05000000000000000000" pitchFamily="2" charset="2"/>
              <a:buNone/>
            </a:pPr>
            <a:r>
              <a:rPr lang="it-IT" altLang="it-IT" sz="1400" b="1">
                <a:solidFill>
                  <a:srgbClr val="0066CC"/>
                </a:solidFill>
                <a:latin typeface="Verdana" panose="020B0604030504040204" pitchFamily="34" charset="0"/>
              </a:rPr>
              <a:t>CLASSIFICAZIONE DEGLI ENZIMI SULLA BASE DELLA REAZIONE CATALIZZATA </a:t>
            </a:r>
            <a:endParaRPr lang="it-IT" altLang="it-IT" sz="1400" b="1" baseline="-25000">
              <a:solidFill>
                <a:srgbClr val="0066CC"/>
              </a:solidFill>
              <a:latin typeface="Verdana" panose="020B0604030504040204" pitchFamily="34" charset="0"/>
            </a:endParaRPr>
          </a:p>
        </p:txBody>
      </p:sp>
      <p:sp>
        <p:nvSpPr>
          <p:cNvPr id="2" name="Rettangolo arrotondato 1"/>
          <p:cNvSpPr/>
          <p:nvPr/>
        </p:nvSpPr>
        <p:spPr>
          <a:xfrm>
            <a:off x="0" y="2654300"/>
            <a:ext cx="9144000" cy="6953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21906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81"/>
          <p:cNvSpPr>
            <a:spLocks noChangeArrowheads="1"/>
          </p:cNvSpPr>
          <p:nvPr/>
        </p:nvSpPr>
        <p:spPr bwMode="auto">
          <a:xfrm>
            <a:off x="400091" y="1124744"/>
            <a:ext cx="13636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solidFill>
                  <a:srgbClr val="0066CC"/>
                </a:solidFill>
                <a:latin typeface="Verdana" panose="020B0604030504040204" pitchFamily="34" charset="0"/>
              </a:rPr>
              <a:t>3. Idrolasi</a:t>
            </a:r>
          </a:p>
        </p:txBody>
      </p:sp>
      <p:sp>
        <p:nvSpPr>
          <p:cNvPr id="12299" name="Rectangle 87"/>
          <p:cNvSpPr>
            <a:spLocks noChangeArrowheads="1"/>
          </p:cNvSpPr>
          <p:nvPr/>
        </p:nvSpPr>
        <p:spPr bwMode="auto">
          <a:xfrm>
            <a:off x="2686091" y="1124744"/>
            <a:ext cx="6477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it-IT" altLang="it-IT" sz="1600" b="1">
                <a:solidFill>
                  <a:srgbClr val="0066CC"/>
                </a:solidFill>
                <a:latin typeface="Verdana" panose="020B0604030504040204" pitchFamily="34" charset="0"/>
              </a:rPr>
              <a:t>Idrolisi: aggiunta di acqua ad un legame con contestuale rottura</a:t>
            </a:r>
          </a:p>
        </p:txBody>
      </p:sp>
      <p:sp>
        <p:nvSpPr>
          <p:cNvPr id="12302" name="Rectangle 90"/>
          <p:cNvSpPr>
            <a:spLocks noChangeArrowheads="1"/>
          </p:cNvSpPr>
          <p:nvPr/>
        </p:nvSpPr>
        <p:spPr bwMode="auto">
          <a:xfrm>
            <a:off x="457200" y="457200"/>
            <a:ext cx="8229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 typeface="Wingdings" panose="05000000000000000000" pitchFamily="2" charset="2"/>
              <a:buNone/>
            </a:pPr>
            <a:r>
              <a:rPr lang="it-IT" altLang="it-IT" sz="1400" b="1">
                <a:solidFill>
                  <a:srgbClr val="0066CC"/>
                </a:solidFill>
                <a:latin typeface="Verdana" panose="020B0604030504040204" pitchFamily="34" charset="0"/>
              </a:rPr>
              <a:t>CLASSIFICAZIONE DEGLI ENZIMI SULLA BASE DELLA REAZIONE CATALIZZATA </a:t>
            </a:r>
            <a:endParaRPr lang="it-IT" altLang="it-IT" sz="1400" b="1" baseline="-25000">
              <a:solidFill>
                <a:srgbClr val="0066CC"/>
              </a:solidFill>
              <a:latin typeface="Verdana" panose="020B0604030504040204" pitchFamily="34" charset="0"/>
            </a:endParaRPr>
          </a:p>
        </p:txBody>
      </p:sp>
      <p:sp>
        <p:nvSpPr>
          <p:cNvPr id="15" name="Rectangle 81"/>
          <p:cNvSpPr>
            <a:spLocks noChangeArrowheads="1"/>
          </p:cNvSpPr>
          <p:nvPr/>
        </p:nvSpPr>
        <p:spPr bwMode="auto">
          <a:xfrm>
            <a:off x="270611" y="1856216"/>
            <a:ext cx="219803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dirty="0" smtClean="0">
                <a:solidFill>
                  <a:srgbClr val="FF0000"/>
                </a:solidFill>
                <a:latin typeface="Verdana" panose="020B0604030504040204" pitchFamily="34" charset="0"/>
              </a:rPr>
              <a:t>Glicoside Idrolasi</a:t>
            </a:r>
            <a:endParaRPr lang="it-IT" altLang="it-IT" sz="1600" b="1" dirty="0">
              <a:solidFill>
                <a:srgbClr val="FF0000"/>
              </a:solidFill>
              <a:latin typeface="Verdana" panose="020B0604030504040204" pitchFamily="34" charset="0"/>
            </a:endParaRPr>
          </a:p>
        </p:txBody>
      </p:sp>
      <p:sp>
        <p:nvSpPr>
          <p:cNvPr id="16" name="Rectangle 87"/>
          <p:cNvSpPr>
            <a:spLocks noChangeArrowheads="1"/>
          </p:cNvSpPr>
          <p:nvPr/>
        </p:nvSpPr>
        <p:spPr bwMode="auto">
          <a:xfrm>
            <a:off x="2671573" y="1856216"/>
            <a:ext cx="6477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it-IT" altLang="it-IT" sz="1600" b="1" dirty="0" smtClean="0">
                <a:solidFill>
                  <a:srgbClr val="FF0000"/>
                </a:solidFill>
                <a:latin typeface="Verdana" panose="020B0604030504040204" pitchFamily="34" charset="0"/>
              </a:rPr>
              <a:t>Enzimi che catalizzano l’idrolisi di legami glicosidici</a:t>
            </a:r>
            <a:endParaRPr lang="it-IT" altLang="it-IT" sz="1600" b="1" dirty="0">
              <a:solidFill>
                <a:srgbClr val="FF0000"/>
              </a:solidFill>
              <a:latin typeface="Verdana" panose="020B0604030504040204" pitchFamily="34" charset="0"/>
            </a:endParaRPr>
          </a:p>
        </p:txBody>
      </p:sp>
      <p:sp>
        <p:nvSpPr>
          <p:cNvPr id="2" name="Rettangolo 1"/>
          <p:cNvSpPr/>
          <p:nvPr/>
        </p:nvSpPr>
        <p:spPr>
          <a:xfrm>
            <a:off x="683568" y="2534368"/>
            <a:ext cx="744947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0"/>
              </a:spcBef>
            </a:pPr>
            <a:r>
              <a:rPr lang="en-US" altLang="it-IT" sz="1600" b="1" dirty="0" err="1">
                <a:solidFill>
                  <a:srgbClr val="0066CC"/>
                </a:solidFill>
                <a:latin typeface="Verdana" panose="020B0604030504040204" pitchFamily="34" charset="0"/>
                <a:cs typeface="Arial" panose="020B0604020202020204" pitchFamily="34" charset="0"/>
              </a:rPr>
              <a:t>Classificate</a:t>
            </a:r>
            <a:r>
              <a:rPr lang="en-US" altLang="it-IT" sz="1600" b="1" dirty="0">
                <a:solidFill>
                  <a:srgbClr val="0066CC"/>
                </a:solidFill>
                <a:latin typeface="Verdana" panose="020B0604030504040204" pitchFamily="34" charset="0"/>
                <a:cs typeface="Arial" panose="020B0604020202020204" pitchFamily="34" charset="0"/>
              </a:rPr>
              <a:t> </a:t>
            </a:r>
            <a:r>
              <a:rPr lang="en-US" altLang="it-IT" sz="1600" b="1" dirty="0" err="1">
                <a:solidFill>
                  <a:srgbClr val="0066CC"/>
                </a:solidFill>
                <a:latin typeface="Verdana" panose="020B0604030504040204" pitchFamily="34" charset="0"/>
                <a:cs typeface="Arial" panose="020B0604020202020204" pitchFamily="34" charset="0"/>
              </a:rPr>
              <a:t>nel</a:t>
            </a:r>
            <a:r>
              <a:rPr lang="en-US" altLang="it-IT" sz="1600" b="1" dirty="0">
                <a:solidFill>
                  <a:srgbClr val="0066CC"/>
                </a:solidFill>
                <a:latin typeface="Verdana" panose="020B0604030504040204" pitchFamily="34" charset="0"/>
                <a:cs typeface="Arial" panose="020B0604020202020204" pitchFamily="34" charset="0"/>
              </a:rPr>
              <a:t>  database </a:t>
            </a:r>
            <a:r>
              <a:rPr lang="en-US" altLang="it-IT" sz="1600" b="1" dirty="0" err="1">
                <a:solidFill>
                  <a:srgbClr val="0066CC"/>
                </a:solidFill>
                <a:latin typeface="Verdana" panose="020B0604030504040204" pitchFamily="34" charset="0"/>
                <a:cs typeface="Arial" panose="020B0604020202020204" pitchFamily="34" charset="0"/>
              </a:rPr>
              <a:t>CAZy</a:t>
            </a:r>
            <a:r>
              <a:rPr lang="en-US" altLang="it-IT" sz="1600" b="1" dirty="0">
                <a:solidFill>
                  <a:srgbClr val="0066CC"/>
                </a:solidFill>
                <a:latin typeface="Verdana" panose="020B0604030504040204" pitchFamily="34" charset="0"/>
                <a:cs typeface="Arial" panose="020B0604020202020204" pitchFamily="34" charset="0"/>
              </a:rPr>
              <a:t>: </a:t>
            </a:r>
            <a:r>
              <a:rPr lang="en-US" altLang="it-IT" sz="1600" b="1" u="sng" dirty="0">
                <a:solidFill>
                  <a:srgbClr val="0066CC"/>
                </a:solidFill>
                <a:latin typeface="Verdana" panose="020B0604030504040204" pitchFamily="34" charset="0"/>
                <a:cs typeface="Arial" panose="020B0604020202020204" pitchFamily="34" charset="0"/>
              </a:rPr>
              <a:t>C</a:t>
            </a:r>
            <a:r>
              <a:rPr lang="en-US" altLang="it-IT" sz="1600" b="1" dirty="0">
                <a:solidFill>
                  <a:srgbClr val="0066CC"/>
                </a:solidFill>
                <a:latin typeface="Verdana" panose="020B0604030504040204" pitchFamily="34" charset="0"/>
                <a:cs typeface="Arial" panose="020B0604020202020204" pitchFamily="34" charset="0"/>
              </a:rPr>
              <a:t>arbohydrate </a:t>
            </a:r>
            <a:r>
              <a:rPr lang="en-US" altLang="it-IT" sz="1600" b="1" u="sng" dirty="0">
                <a:solidFill>
                  <a:srgbClr val="0066CC"/>
                </a:solidFill>
                <a:latin typeface="Verdana" panose="020B0604030504040204" pitchFamily="34" charset="0"/>
                <a:cs typeface="Arial" panose="020B0604020202020204" pitchFamily="34" charset="0"/>
              </a:rPr>
              <a:t>A</a:t>
            </a:r>
            <a:r>
              <a:rPr lang="en-US" altLang="it-IT" sz="1600" b="1" dirty="0">
                <a:solidFill>
                  <a:srgbClr val="0066CC"/>
                </a:solidFill>
                <a:latin typeface="Verdana" panose="020B0604030504040204" pitchFamily="34" charset="0"/>
                <a:cs typeface="Arial" panose="020B0604020202020204" pitchFamily="34" charset="0"/>
              </a:rPr>
              <a:t>ctive  </a:t>
            </a:r>
            <a:r>
              <a:rPr lang="en-US" altLang="it-IT" sz="1600" b="1" dirty="0" err="1">
                <a:solidFill>
                  <a:srgbClr val="0066CC"/>
                </a:solidFill>
                <a:latin typeface="Verdana" panose="020B0604030504040204" pitchFamily="34" charset="0"/>
                <a:cs typeface="Arial" panose="020B0604020202020204" pitchFamily="34" charset="0"/>
              </a:rPr>
              <a:t>en</a:t>
            </a:r>
            <a:r>
              <a:rPr lang="en-US" altLang="it-IT" sz="1600" b="1" u="sng" dirty="0" err="1">
                <a:solidFill>
                  <a:srgbClr val="0066CC"/>
                </a:solidFill>
                <a:latin typeface="Verdana" panose="020B0604030504040204" pitchFamily="34" charset="0"/>
                <a:cs typeface="Arial" panose="020B0604020202020204" pitchFamily="34" charset="0"/>
              </a:rPr>
              <a:t>Zy</a:t>
            </a:r>
            <a:r>
              <a:rPr lang="en-US" altLang="it-IT" sz="1600" b="1" dirty="0" err="1">
                <a:solidFill>
                  <a:srgbClr val="0066CC"/>
                </a:solidFill>
                <a:latin typeface="Verdana" panose="020B0604030504040204" pitchFamily="34" charset="0"/>
                <a:cs typeface="Arial" panose="020B0604020202020204" pitchFamily="34" charset="0"/>
              </a:rPr>
              <a:t>mes</a:t>
            </a:r>
            <a:endParaRPr lang="it-IT" sz="1600" b="1" dirty="0">
              <a:solidFill>
                <a:srgbClr val="0066CC"/>
              </a:solidFill>
              <a:latin typeface="Verdana" panose="020B0604030504040204" pitchFamily="34" charset="0"/>
              <a:cs typeface="Arial" panose="020B0604020202020204" pitchFamily="34" charset="0"/>
            </a:endParaRPr>
          </a:p>
        </p:txBody>
      </p:sp>
      <p:sp>
        <p:nvSpPr>
          <p:cNvPr id="4" name="Rettangolo 3"/>
          <p:cNvSpPr/>
          <p:nvPr/>
        </p:nvSpPr>
        <p:spPr>
          <a:xfrm>
            <a:off x="5220072" y="5733256"/>
            <a:ext cx="2286460" cy="369332"/>
          </a:xfrm>
          <a:prstGeom prst="rect">
            <a:avLst/>
          </a:prstGeom>
        </p:spPr>
        <p:txBody>
          <a:bodyPr wrap="none">
            <a:spAutoFit/>
          </a:bodyPr>
          <a:lstStyle/>
          <a:p>
            <a:r>
              <a:rPr lang="it-IT" b="1" dirty="0"/>
              <a:t>http://www.cazy.org/</a:t>
            </a:r>
          </a:p>
        </p:txBody>
      </p:sp>
    </p:spTree>
    <p:extLst>
      <p:ext uri="{BB962C8B-B14F-4D97-AF65-F5344CB8AC3E}">
        <p14:creationId xmlns:p14="http://schemas.microsoft.com/office/powerpoint/2010/main" val="3040247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953294" y="1197928"/>
            <a:ext cx="7200900" cy="5471160"/>
          </a:xfrm>
          <a:prstGeom prst="rect">
            <a:avLst/>
          </a:prstGeom>
        </p:spPr>
      </p:pic>
      <p:sp>
        <p:nvSpPr>
          <p:cNvPr id="9219" name="Rettangolo 2"/>
          <p:cNvSpPr>
            <a:spLocks noChangeArrowheads="1"/>
          </p:cNvSpPr>
          <p:nvPr/>
        </p:nvSpPr>
        <p:spPr bwMode="auto">
          <a:xfrm>
            <a:off x="749300" y="785813"/>
            <a:ext cx="7608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2000" b="1" i="1" dirty="0">
                <a:solidFill>
                  <a:srgbClr val="0066CC"/>
                </a:solidFill>
                <a:latin typeface="Candara" panose="020E0502030303020204" pitchFamily="34" charset="0"/>
              </a:rPr>
              <a:t>gruppo di enzimi in grado di trasformare l’amido  </a:t>
            </a:r>
          </a:p>
        </p:txBody>
      </p:sp>
      <p:sp>
        <p:nvSpPr>
          <p:cNvPr id="9220" name="Rectangle 7"/>
          <p:cNvSpPr>
            <a:spLocks noChangeArrowheads="1"/>
          </p:cNvSpPr>
          <p:nvPr/>
        </p:nvSpPr>
        <p:spPr bwMode="auto">
          <a:xfrm>
            <a:off x="6588125" y="6308725"/>
            <a:ext cx="1008063" cy="360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11269" name="Oval 8"/>
          <p:cNvSpPr>
            <a:spLocks noChangeArrowheads="1"/>
          </p:cNvSpPr>
          <p:nvPr/>
        </p:nvSpPr>
        <p:spPr bwMode="auto">
          <a:xfrm>
            <a:off x="3203575" y="4437063"/>
            <a:ext cx="360363" cy="144462"/>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11270" name="Oval 9"/>
          <p:cNvSpPr>
            <a:spLocks noChangeArrowheads="1"/>
          </p:cNvSpPr>
          <p:nvPr/>
        </p:nvSpPr>
        <p:spPr bwMode="auto">
          <a:xfrm>
            <a:off x="3059113" y="3500438"/>
            <a:ext cx="360362" cy="144462"/>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11271" name="Oval 10"/>
          <p:cNvSpPr>
            <a:spLocks noChangeArrowheads="1"/>
          </p:cNvSpPr>
          <p:nvPr/>
        </p:nvSpPr>
        <p:spPr bwMode="auto">
          <a:xfrm>
            <a:off x="6516688" y="4868863"/>
            <a:ext cx="1079500" cy="720725"/>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11272" name="Oval 8"/>
          <p:cNvSpPr>
            <a:spLocks noChangeArrowheads="1"/>
          </p:cNvSpPr>
          <p:nvPr/>
        </p:nvSpPr>
        <p:spPr bwMode="auto">
          <a:xfrm>
            <a:off x="2643188" y="6286500"/>
            <a:ext cx="357187" cy="2159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p>
        </p:txBody>
      </p:sp>
      <p:sp>
        <p:nvSpPr>
          <p:cNvPr id="11" name="Rettangolo 10"/>
          <p:cNvSpPr>
            <a:spLocks noChangeArrowheads="1"/>
          </p:cNvSpPr>
          <p:nvPr/>
        </p:nvSpPr>
        <p:spPr bwMode="auto">
          <a:xfrm>
            <a:off x="1653424" y="134220"/>
            <a:ext cx="5837152" cy="648512"/>
          </a:xfrm>
          <a:prstGeom prst="rect">
            <a:avLst/>
          </a:prstGeom>
          <a:noFill/>
          <a:ln w="9525">
            <a:noFill/>
            <a:round/>
            <a:headEnd/>
            <a:tailEnd/>
          </a:ln>
          <a:effectLst/>
          <a:extLst/>
        </p:spPr>
        <p:txBody>
          <a:bodyPr wrap="none" lIns="90000" tIns="46800" rIns="90000" bIns="46800">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3600" b="1" dirty="0" smtClean="0">
                <a:solidFill>
                  <a:srgbClr val="0066CC"/>
                </a:solidFill>
                <a:effectLst>
                  <a:outerShdw blurRad="38100" dist="38100" dir="2700000" algn="tl">
                    <a:srgbClr val="C0C0C0"/>
                  </a:outerShdw>
                </a:effectLst>
                <a:latin typeface="Candara" pitchFamily="34" charset="0"/>
                <a:cs typeface="Arial" charset="0"/>
              </a:rPr>
              <a:t>Enzimi e biomassa: le amilasi</a:t>
            </a:r>
            <a:endParaRPr lang="it-IT" altLang="it-IT" sz="3600" b="1" dirty="0">
              <a:solidFill>
                <a:srgbClr val="0066CC"/>
              </a:solidFill>
              <a:effectLst>
                <a:outerShdw blurRad="38100" dist="38100" dir="2700000" algn="tl">
                  <a:srgbClr val="C0C0C0"/>
                </a:outerShdw>
              </a:effectLst>
              <a:latin typeface="Candara" pitchFamily="34" charset="0"/>
              <a:cs typeface="Arial" charset="0"/>
            </a:endParaRPr>
          </a:p>
        </p:txBody>
      </p:sp>
    </p:spTree>
    <p:extLst>
      <p:ext uri="{BB962C8B-B14F-4D97-AF65-F5344CB8AC3E}">
        <p14:creationId xmlns:p14="http://schemas.microsoft.com/office/powerpoint/2010/main" val="583584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19" y="1772816"/>
            <a:ext cx="8706435" cy="2862322"/>
          </a:xfrm>
          <a:prstGeom prst="rect">
            <a:avLst/>
          </a:prstGeom>
        </p:spPr>
        <p:txBody>
          <a:bodyPr wrap="square">
            <a:spAutoFit/>
          </a:bodyPr>
          <a:lstStyle/>
          <a:p>
            <a:pPr algn="just"/>
            <a:r>
              <a:rPr lang="it-IT" sz="2000" dirty="0" smtClean="0">
                <a:latin typeface="Albertus MT" panose="020E0602030304020304" pitchFamily="34" charset="0"/>
              </a:rPr>
              <a:t>"Nelle </a:t>
            </a:r>
            <a:r>
              <a:rPr lang="it-IT" sz="2000" dirty="0">
                <a:latin typeface="Albertus MT" panose="020E0602030304020304" pitchFamily="34" charset="0"/>
              </a:rPr>
              <a:t>scienze ambientali ed economiche, condizione di uno sviluppo in grado di assicurare il soddisfacimento dei bisogni della generazione presente senza compromettere la possibilità delle generazioni future di realizzare i propri. </a:t>
            </a:r>
            <a:endParaRPr lang="it-IT" sz="2000" dirty="0" smtClean="0">
              <a:latin typeface="Albertus MT" panose="020E0602030304020304" pitchFamily="34" charset="0"/>
            </a:endParaRPr>
          </a:p>
          <a:p>
            <a:pPr algn="just"/>
            <a:endParaRPr lang="it-IT" sz="2000" dirty="0" smtClean="0">
              <a:latin typeface="Albertus MT" panose="020E0602030304020304" pitchFamily="34" charset="0"/>
            </a:endParaRPr>
          </a:p>
          <a:p>
            <a:pPr algn="just"/>
            <a:r>
              <a:rPr lang="it-IT" sz="2000" dirty="0" smtClean="0">
                <a:latin typeface="Albertus MT" panose="020E0602030304020304" pitchFamily="34" charset="0"/>
              </a:rPr>
              <a:t>Il </a:t>
            </a:r>
            <a:r>
              <a:rPr lang="it-IT" sz="2000" dirty="0">
                <a:latin typeface="Albertus MT" panose="020E0602030304020304" pitchFamily="34" charset="0"/>
              </a:rPr>
              <a:t>concetto di </a:t>
            </a:r>
            <a:r>
              <a:rPr lang="it-IT" sz="2000" dirty="0" smtClean="0">
                <a:latin typeface="Albertus MT" panose="020E0602030304020304" pitchFamily="34" charset="0"/>
              </a:rPr>
              <a:t>sostenibilità </a:t>
            </a:r>
            <a:r>
              <a:rPr lang="it-IT" sz="2000" dirty="0">
                <a:latin typeface="Albertus MT" panose="020E0602030304020304" pitchFamily="34" charset="0"/>
              </a:rPr>
              <a:t>è stato introdotto nel corso della prima conferenza ONU sull’ambiente nel 1972, anche se soltanto nel 1987, con la pubblicazione del cosiddetto rapporto </a:t>
            </a:r>
            <a:r>
              <a:rPr lang="it-IT" sz="2000" dirty="0" err="1">
                <a:latin typeface="Albertus MT" panose="020E0602030304020304" pitchFamily="34" charset="0"/>
              </a:rPr>
              <a:t>Brundtland</a:t>
            </a:r>
            <a:r>
              <a:rPr lang="it-IT" sz="2000" dirty="0">
                <a:latin typeface="Albertus MT" panose="020E0602030304020304" pitchFamily="34" charset="0"/>
              </a:rPr>
              <a:t>, venne definito con chiarezza l’obiettivo dello sviluppo </a:t>
            </a:r>
            <a:r>
              <a:rPr lang="it-IT" sz="2000" dirty="0" smtClean="0">
                <a:latin typeface="Albertus MT" panose="020E0602030304020304" pitchFamily="34" charset="0"/>
              </a:rPr>
              <a:t>sostenibile che</a:t>
            </a:r>
            <a:r>
              <a:rPr lang="it-IT" sz="2000" dirty="0">
                <a:latin typeface="Albertus MT" panose="020E0602030304020304" pitchFamily="34" charset="0"/>
              </a:rPr>
              <a:t>, dopo la conferenza ONU su ambiente e sviluppo del 1992, è divenuto il nuovo paradigma dello sviluppo stesso</a:t>
            </a:r>
            <a:r>
              <a:rPr lang="it-IT" sz="2000" dirty="0" smtClean="0">
                <a:latin typeface="Albertus MT" panose="020E0602030304020304" pitchFamily="34" charset="0"/>
              </a:rPr>
              <a:t>.</a:t>
            </a:r>
            <a:r>
              <a:rPr lang="it-IT" sz="2000" dirty="0">
                <a:latin typeface="Albertus MT" panose="020E0602030304020304" pitchFamily="34" charset="0"/>
              </a:rPr>
              <a:t> "</a:t>
            </a:r>
          </a:p>
        </p:txBody>
      </p:sp>
      <p:sp>
        <p:nvSpPr>
          <p:cNvPr id="3" name="Text Box 3"/>
          <p:cNvSpPr txBox="1">
            <a:spLocks noChangeArrowheads="1"/>
          </p:cNvSpPr>
          <p:nvPr/>
        </p:nvSpPr>
        <p:spPr bwMode="auto">
          <a:xfrm>
            <a:off x="2771800" y="764704"/>
            <a:ext cx="3521775" cy="710067"/>
          </a:xfrm>
          <a:prstGeom prst="rect">
            <a:avLst/>
          </a:prstGeom>
          <a:noFill/>
          <a:ln w="9525">
            <a:noFill/>
            <a:round/>
            <a:headEnd/>
            <a:tailEnd/>
          </a:ln>
          <a:effectLst/>
        </p:spPr>
        <p:txBody>
          <a:bodyPr wrap="none" lIns="90000" tIns="46800" rIns="90000" bIns="46800">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smtClean="0">
                <a:solidFill>
                  <a:srgbClr val="0066CC"/>
                </a:solidFill>
                <a:effectLst>
                  <a:outerShdw blurRad="38100" dist="38100" dir="2700000" algn="tl">
                    <a:srgbClr val="C0C0C0"/>
                  </a:outerShdw>
                </a:effectLst>
                <a:latin typeface="Candara" pitchFamily="34" charset="0"/>
                <a:cs typeface="Arial" charset="0"/>
              </a:rPr>
              <a:t>SOSTENIBILITÀ</a:t>
            </a:r>
            <a:endParaRPr lang="en-GB" sz="4000" b="1" dirty="0">
              <a:solidFill>
                <a:srgbClr val="0066CC"/>
              </a:solidFill>
              <a:effectLst>
                <a:outerShdw blurRad="38100" dist="38100" dir="2700000" algn="tl">
                  <a:srgbClr val="C0C0C0"/>
                </a:outerShdw>
              </a:effectLst>
              <a:latin typeface="Candara" pitchFamily="34" charset="0"/>
              <a:cs typeface="Arial" charset="0"/>
            </a:endParaRPr>
          </a:p>
        </p:txBody>
      </p:sp>
      <p:sp>
        <p:nvSpPr>
          <p:cNvPr id="4" name="Rettangolo 3"/>
          <p:cNvSpPr/>
          <p:nvPr/>
        </p:nvSpPr>
        <p:spPr>
          <a:xfrm>
            <a:off x="539553" y="5805264"/>
            <a:ext cx="4392488" cy="400110"/>
          </a:xfrm>
          <a:prstGeom prst="rect">
            <a:avLst/>
          </a:prstGeom>
        </p:spPr>
        <p:txBody>
          <a:bodyPr wrap="square">
            <a:spAutoFit/>
          </a:bodyPr>
          <a:lstStyle/>
          <a:p>
            <a:pPr algn="just"/>
            <a:r>
              <a:rPr lang="it-IT" sz="2000" dirty="0" smtClean="0">
                <a:latin typeface="Albertus MT" panose="020E0602030304020304" pitchFamily="34" charset="0"/>
              </a:rPr>
              <a:t>fonte: Treccani</a:t>
            </a:r>
            <a:endParaRPr lang="it-IT" sz="2000" dirty="0">
              <a:latin typeface="Albertus MT" panose="020E0602030304020304" pitchFamily="34" charset="0"/>
            </a:endParaRPr>
          </a:p>
        </p:txBody>
      </p:sp>
    </p:spTree>
    <p:extLst>
      <p:ext uri="{BB962C8B-B14F-4D97-AF65-F5344CB8AC3E}">
        <p14:creationId xmlns:p14="http://schemas.microsoft.com/office/powerpoint/2010/main" val="1377181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4355976" y="995357"/>
            <a:ext cx="4104456" cy="923330"/>
          </a:xfrm>
          <a:prstGeom prst="rect">
            <a:avLst/>
          </a:prstGeom>
        </p:spPr>
        <p:txBody>
          <a:bodyPr wrap="square">
            <a:spAutoFit/>
          </a:bodyPr>
          <a:lstStyle/>
          <a:p>
            <a:pPr algn="just"/>
            <a:r>
              <a:rPr lang="it-IT" dirty="0" smtClean="0">
                <a:latin typeface="+mj-lt"/>
              </a:rPr>
              <a:t>La produzione di quanti più beni è possibile (energia, </a:t>
            </a:r>
            <a:r>
              <a:rPr lang="it-IT" dirty="0" err="1" smtClean="0">
                <a:latin typeface="+mj-lt"/>
              </a:rPr>
              <a:t>bioprodotti</a:t>
            </a:r>
            <a:r>
              <a:rPr lang="it-IT" dirty="0" smtClean="0">
                <a:latin typeface="+mj-lt"/>
              </a:rPr>
              <a:t>) deve avvenire a partire dalla biomassa </a:t>
            </a:r>
            <a:endParaRPr lang="it-IT" dirty="0">
              <a:latin typeface="+mj-lt"/>
            </a:endParaRPr>
          </a:p>
        </p:txBody>
      </p:sp>
      <p:sp>
        <p:nvSpPr>
          <p:cNvPr id="4" name="Rettangolo 3"/>
          <p:cNvSpPr/>
          <p:nvPr/>
        </p:nvSpPr>
        <p:spPr>
          <a:xfrm>
            <a:off x="5997962" y="4163709"/>
            <a:ext cx="2966526" cy="1477328"/>
          </a:xfrm>
          <a:prstGeom prst="rect">
            <a:avLst/>
          </a:prstGeom>
        </p:spPr>
        <p:txBody>
          <a:bodyPr wrap="square">
            <a:spAutoFit/>
          </a:bodyPr>
          <a:lstStyle/>
          <a:p>
            <a:pPr algn="just"/>
            <a:r>
              <a:rPr lang="it-IT" dirty="0" smtClean="0">
                <a:latin typeface="+mj-lt"/>
              </a:rPr>
              <a:t>La produzione di </a:t>
            </a:r>
            <a:r>
              <a:rPr lang="it-IT" dirty="0" smtClean="0"/>
              <a:t>energia e </a:t>
            </a:r>
            <a:r>
              <a:rPr lang="it-IT" dirty="0" err="1" smtClean="0"/>
              <a:t>bioprodotti</a:t>
            </a:r>
            <a:r>
              <a:rPr lang="it-IT" dirty="0" smtClean="0">
                <a:latin typeface="+mj-lt"/>
              </a:rPr>
              <a:t> a partire da biomassa, non deve entrare  in conflitto con la catena alimentare </a:t>
            </a:r>
            <a:endParaRPr lang="it-IT" dirty="0">
              <a:latin typeface="+mj-lt"/>
            </a:endParaRPr>
          </a:p>
        </p:txBody>
      </p:sp>
      <p:sp>
        <p:nvSpPr>
          <p:cNvPr id="5" name="Rettangolo 4"/>
          <p:cNvSpPr/>
          <p:nvPr/>
        </p:nvSpPr>
        <p:spPr>
          <a:xfrm>
            <a:off x="251520" y="5517232"/>
            <a:ext cx="4968552" cy="1200329"/>
          </a:xfrm>
          <a:prstGeom prst="rect">
            <a:avLst/>
          </a:prstGeom>
        </p:spPr>
        <p:txBody>
          <a:bodyPr wrap="square">
            <a:spAutoFit/>
          </a:bodyPr>
          <a:lstStyle/>
          <a:p>
            <a:pPr algn="just"/>
            <a:r>
              <a:rPr lang="it-IT" dirty="0" smtClean="0">
                <a:latin typeface="+mj-lt"/>
              </a:rPr>
              <a:t>La produzione di </a:t>
            </a:r>
            <a:r>
              <a:rPr lang="it-IT" dirty="0" smtClean="0"/>
              <a:t>energia e </a:t>
            </a:r>
            <a:r>
              <a:rPr lang="it-IT" dirty="0" err="1" smtClean="0"/>
              <a:t>bioprodotti</a:t>
            </a:r>
            <a:r>
              <a:rPr lang="it-IT" dirty="0" smtClean="0">
                <a:latin typeface="+mj-lt"/>
              </a:rPr>
              <a:t> non deve  comportare aumento dell’impronta </a:t>
            </a:r>
            <a:r>
              <a:rPr lang="it-IT" dirty="0">
                <a:latin typeface="+mj-lt"/>
              </a:rPr>
              <a:t>di carbonio </a:t>
            </a:r>
            <a:r>
              <a:rPr lang="it-IT" dirty="0" smtClean="0">
                <a:latin typeface="+mj-lt"/>
              </a:rPr>
              <a:t>(la </a:t>
            </a:r>
            <a:r>
              <a:rPr lang="it-IT" dirty="0">
                <a:latin typeface="+mj-lt"/>
              </a:rPr>
              <a:t>quantità di emissioni di gas a effetto serra generate nell'intero ciclo di vita di un prodotto o </a:t>
            </a:r>
            <a:r>
              <a:rPr lang="it-IT" dirty="0" smtClean="0">
                <a:latin typeface="+mj-lt"/>
              </a:rPr>
              <a:t>servizio).</a:t>
            </a:r>
            <a:endParaRPr lang="it-IT" dirty="0">
              <a:latin typeface="+mj-lt"/>
            </a:endParaRPr>
          </a:p>
        </p:txBody>
      </p:sp>
      <p:sp>
        <p:nvSpPr>
          <p:cNvPr id="6" name="Text Box 3"/>
          <p:cNvSpPr txBox="1">
            <a:spLocks noChangeArrowheads="1"/>
          </p:cNvSpPr>
          <p:nvPr/>
        </p:nvSpPr>
        <p:spPr bwMode="auto">
          <a:xfrm>
            <a:off x="2735796" y="50048"/>
            <a:ext cx="3521775" cy="710067"/>
          </a:xfrm>
          <a:prstGeom prst="rect">
            <a:avLst/>
          </a:prstGeom>
          <a:noFill/>
          <a:ln w="9525">
            <a:noFill/>
            <a:round/>
            <a:headEnd/>
            <a:tailEnd/>
          </a:ln>
          <a:effectLst/>
        </p:spPr>
        <p:txBody>
          <a:bodyPr wrap="none" lIns="90000" tIns="46800" rIns="90000" bIns="46800">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smtClean="0">
                <a:solidFill>
                  <a:srgbClr val="0066CC"/>
                </a:solidFill>
                <a:effectLst>
                  <a:outerShdw blurRad="38100" dist="38100" dir="2700000" algn="tl">
                    <a:srgbClr val="C0C0C0"/>
                  </a:outerShdw>
                </a:effectLst>
                <a:latin typeface="Candara" pitchFamily="34" charset="0"/>
                <a:cs typeface="Arial" charset="0"/>
              </a:rPr>
              <a:t>SOSTENIBILITÀ</a:t>
            </a:r>
            <a:endParaRPr lang="en-GB" sz="4000" b="1" dirty="0">
              <a:solidFill>
                <a:srgbClr val="0066CC"/>
              </a:solidFill>
              <a:effectLst>
                <a:outerShdw blurRad="38100" dist="38100" dir="2700000" algn="tl">
                  <a:srgbClr val="C0C0C0"/>
                </a:outerShdw>
              </a:effectLst>
              <a:latin typeface="Candara" pitchFamily="34" charset="0"/>
              <a:cs typeface="Arial" charset="0"/>
            </a:endParaRPr>
          </a:p>
        </p:txBody>
      </p:sp>
      <p:pic>
        <p:nvPicPr>
          <p:cNvPr id="7" name="Immagine 6"/>
          <p:cNvPicPr>
            <a:picLocks noChangeAspect="1"/>
          </p:cNvPicPr>
          <p:nvPr/>
        </p:nvPicPr>
        <p:blipFill>
          <a:blip r:embed="rId2"/>
          <a:stretch>
            <a:fillRect/>
          </a:stretch>
        </p:blipFill>
        <p:spPr>
          <a:xfrm>
            <a:off x="2129790" y="1230630"/>
            <a:ext cx="4884420" cy="4396740"/>
          </a:xfrm>
          <a:prstGeom prst="rect">
            <a:avLst/>
          </a:prstGeom>
        </p:spPr>
      </p:pic>
    </p:spTree>
    <p:extLst>
      <p:ext uri="{BB962C8B-B14F-4D97-AF65-F5344CB8AC3E}">
        <p14:creationId xmlns:p14="http://schemas.microsoft.com/office/powerpoint/2010/main" val="424535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322263" y="1582738"/>
            <a:ext cx="8497887" cy="1917700"/>
          </a:xfrm>
          <a:prstGeom prst="rect">
            <a:avLst/>
          </a:prstGeom>
          <a:noFill/>
          <a:ln w="9525">
            <a:noFill/>
            <a:round/>
            <a:headEnd/>
            <a:tailEnd/>
          </a:ln>
        </p:spPr>
        <p:txBody>
          <a:bodyPr lIns="90000" tIns="46800" rIns="90000" bIns="46800">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400" b="1">
                <a:solidFill>
                  <a:srgbClr val="0066CC"/>
                </a:solidFill>
                <a:effectLst>
                  <a:outerShdw blurRad="38100" dist="38100" dir="2700000" algn="tl">
                    <a:srgbClr val="C0C0C0"/>
                  </a:outerShdw>
                </a:effectLst>
                <a:latin typeface="Candara" pitchFamily="34" charset="0"/>
                <a:cs typeface="Arial" charset="0"/>
              </a:rPr>
              <a:t>According the Directive 2001/77/EC of the European Community biomass is “the biodegradable fraction of products, waste and residues from agriculture (including vegetal and animal substances), forestry and related industries, as well as the biodegradable fraction of industrial and municipal waste”</a:t>
            </a:r>
          </a:p>
        </p:txBody>
      </p:sp>
      <p:sp>
        <p:nvSpPr>
          <p:cNvPr id="4" name="Text Box 3"/>
          <p:cNvSpPr txBox="1">
            <a:spLocks noChangeArrowheads="1"/>
          </p:cNvSpPr>
          <p:nvPr/>
        </p:nvSpPr>
        <p:spPr bwMode="auto">
          <a:xfrm>
            <a:off x="322263" y="1582738"/>
            <a:ext cx="8497887" cy="1941173"/>
          </a:xfrm>
          <a:prstGeom prst="rect">
            <a:avLst/>
          </a:prstGeom>
          <a:noFill/>
          <a:ln w="9525">
            <a:noFill/>
            <a:round/>
            <a:headEnd/>
            <a:tailEnd/>
          </a:ln>
        </p:spPr>
        <p:txBody>
          <a:bodyPr lIns="90000" tIns="46800" rIns="90000" bIns="46800">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400" b="1" dirty="0" err="1">
                <a:solidFill>
                  <a:srgbClr val="0066CC"/>
                </a:solidFill>
                <a:effectLst>
                  <a:outerShdw blurRad="38100" dist="38100" dir="2700000" algn="tl">
                    <a:srgbClr val="C0C0C0"/>
                  </a:outerShdw>
                </a:effectLst>
                <a:latin typeface="Candara" pitchFamily="34" charset="0"/>
                <a:cs typeface="Arial" charset="0"/>
              </a:rPr>
              <a:t>According</a:t>
            </a:r>
            <a:r>
              <a:rPr lang="it-IT" sz="2400" b="1" dirty="0">
                <a:solidFill>
                  <a:srgbClr val="0066CC"/>
                </a:solidFill>
                <a:effectLst>
                  <a:outerShdw blurRad="38100" dist="38100" dir="2700000" algn="tl">
                    <a:srgbClr val="C0C0C0"/>
                  </a:outerShdw>
                </a:effectLst>
                <a:latin typeface="Candara" pitchFamily="34" charset="0"/>
                <a:cs typeface="Arial" charset="0"/>
              </a:rPr>
              <a:t> the Directive 2001/77/EC of the </a:t>
            </a:r>
            <a:r>
              <a:rPr lang="it-IT" sz="2400" b="1" dirty="0" err="1">
                <a:solidFill>
                  <a:srgbClr val="0066CC"/>
                </a:solidFill>
                <a:effectLst>
                  <a:outerShdw blurRad="38100" dist="38100" dir="2700000" algn="tl">
                    <a:srgbClr val="C0C0C0"/>
                  </a:outerShdw>
                </a:effectLst>
                <a:latin typeface="Candara" pitchFamily="34" charset="0"/>
                <a:cs typeface="Arial" charset="0"/>
              </a:rPr>
              <a:t>European</a:t>
            </a:r>
            <a:r>
              <a:rPr lang="it-IT" sz="2400" b="1" dirty="0">
                <a:solidFill>
                  <a:srgbClr val="0066CC"/>
                </a:solidFill>
                <a:effectLst>
                  <a:outerShdw blurRad="38100" dist="38100" dir="2700000" algn="tl">
                    <a:srgbClr val="C0C0C0"/>
                  </a:outerShdw>
                </a:effectLst>
                <a:latin typeface="Candara" pitchFamily="34" charset="0"/>
                <a:cs typeface="Arial" charset="0"/>
              </a:rPr>
              <a:t> Community </a:t>
            </a:r>
            <a:r>
              <a:rPr lang="it-IT" sz="2400" b="1" dirty="0" err="1">
                <a:solidFill>
                  <a:srgbClr val="FF0000"/>
                </a:solidFill>
                <a:effectLst>
                  <a:outerShdw blurRad="38100" dist="38100" dir="2700000" algn="tl">
                    <a:srgbClr val="C0C0C0"/>
                  </a:outerShdw>
                </a:effectLst>
                <a:latin typeface="Candara" pitchFamily="34" charset="0"/>
                <a:cs typeface="Arial" charset="0"/>
              </a:rPr>
              <a:t>biomass</a:t>
            </a:r>
            <a:r>
              <a:rPr lang="it-IT" sz="2400" b="1" dirty="0">
                <a:solidFill>
                  <a:srgbClr val="0066CC"/>
                </a:solidFill>
                <a:effectLst>
                  <a:outerShdw blurRad="38100" dist="38100" dir="2700000" algn="tl">
                    <a:srgbClr val="C0C0C0"/>
                  </a:outerShdw>
                </a:effectLst>
                <a:latin typeface="Candara" pitchFamily="34" charset="0"/>
                <a:cs typeface="Arial" charset="0"/>
              </a:rPr>
              <a:t> </a:t>
            </a:r>
            <a:r>
              <a:rPr lang="it-IT" sz="2400" b="1" dirty="0" err="1">
                <a:solidFill>
                  <a:srgbClr val="0066CC"/>
                </a:solidFill>
                <a:effectLst>
                  <a:outerShdw blurRad="38100" dist="38100" dir="2700000" algn="tl">
                    <a:srgbClr val="C0C0C0"/>
                  </a:outerShdw>
                </a:effectLst>
                <a:latin typeface="Candara" pitchFamily="34" charset="0"/>
                <a:cs typeface="Arial" charset="0"/>
              </a:rPr>
              <a:t>is</a:t>
            </a:r>
            <a:r>
              <a:rPr lang="it-IT" sz="2400" b="1" dirty="0">
                <a:solidFill>
                  <a:srgbClr val="0066CC"/>
                </a:solidFill>
                <a:effectLst>
                  <a:outerShdw blurRad="38100" dist="38100" dir="2700000" algn="tl">
                    <a:srgbClr val="C0C0C0"/>
                  </a:outerShdw>
                </a:effectLst>
                <a:latin typeface="Candara" pitchFamily="34" charset="0"/>
                <a:cs typeface="Arial" charset="0"/>
              </a:rPr>
              <a:t> “the </a:t>
            </a:r>
            <a:r>
              <a:rPr lang="it-IT" sz="2400" b="1" dirty="0" err="1">
                <a:solidFill>
                  <a:srgbClr val="0066CC"/>
                </a:solidFill>
                <a:effectLst>
                  <a:outerShdw blurRad="38100" dist="38100" dir="2700000" algn="tl">
                    <a:srgbClr val="C0C0C0"/>
                  </a:outerShdw>
                </a:effectLst>
                <a:latin typeface="Candara" pitchFamily="34" charset="0"/>
                <a:cs typeface="Arial" charset="0"/>
              </a:rPr>
              <a:t>biodegradable</a:t>
            </a:r>
            <a:r>
              <a:rPr lang="it-IT" sz="2400" b="1" dirty="0">
                <a:solidFill>
                  <a:srgbClr val="0066CC"/>
                </a:solidFill>
                <a:effectLst>
                  <a:outerShdw blurRad="38100" dist="38100" dir="2700000" algn="tl">
                    <a:srgbClr val="C0C0C0"/>
                  </a:outerShdw>
                </a:effectLst>
                <a:latin typeface="Candara" pitchFamily="34" charset="0"/>
                <a:cs typeface="Arial" charset="0"/>
              </a:rPr>
              <a:t> </a:t>
            </a:r>
            <a:r>
              <a:rPr lang="it-IT" sz="2400" b="1" dirty="0" err="1">
                <a:solidFill>
                  <a:srgbClr val="0066CC"/>
                </a:solidFill>
                <a:effectLst>
                  <a:outerShdw blurRad="38100" dist="38100" dir="2700000" algn="tl">
                    <a:srgbClr val="C0C0C0"/>
                  </a:outerShdw>
                </a:effectLst>
                <a:latin typeface="Candara" pitchFamily="34" charset="0"/>
                <a:cs typeface="Arial" charset="0"/>
              </a:rPr>
              <a:t>fraction</a:t>
            </a:r>
            <a:r>
              <a:rPr lang="it-IT" sz="2400" b="1" dirty="0">
                <a:solidFill>
                  <a:srgbClr val="0066CC"/>
                </a:solidFill>
                <a:effectLst>
                  <a:outerShdw blurRad="38100" dist="38100" dir="2700000" algn="tl">
                    <a:srgbClr val="C0C0C0"/>
                  </a:outerShdw>
                </a:effectLst>
                <a:latin typeface="Candara" pitchFamily="34" charset="0"/>
                <a:cs typeface="Arial" charset="0"/>
              </a:rPr>
              <a:t> of </a:t>
            </a:r>
            <a:r>
              <a:rPr lang="it-IT" sz="2400" b="1" dirty="0" err="1">
                <a:solidFill>
                  <a:srgbClr val="0066CC"/>
                </a:solidFill>
                <a:effectLst>
                  <a:outerShdw blurRad="38100" dist="38100" dir="2700000" algn="tl">
                    <a:srgbClr val="C0C0C0"/>
                  </a:outerShdw>
                </a:effectLst>
                <a:latin typeface="Candara" pitchFamily="34" charset="0"/>
                <a:cs typeface="Arial" charset="0"/>
              </a:rPr>
              <a:t>products</a:t>
            </a:r>
            <a:r>
              <a:rPr lang="it-IT" sz="2400" b="1" dirty="0">
                <a:solidFill>
                  <a:srgbClr val="0066CC"/>
                </a:solidFill>
                <a:effectLst>
                  <a:outerShdw blurRad="38100" dist="38100" dir="2700000" algn="tl">
                    <a:srgbClr val="C0C0C0"/>
                  </a:outerShdw>
                </a:effectLst>
                <a:latin typeface="Candara" pitchFamily="34" charset="0"/>
                <a:cs typeface="Arial" charset="0"/>
              </a:rPr>
              <a:t>, </a:t>
            </a:r>
            <a:r>
              <a:rPr lang="it-IT" sz="2400" b="1" dirty="0" err="1">
                <a:solidFill>
                  <a:srgbClr val="0066CC"/>
                </a:solidFill>
                <a:effectLst>
                  <a:outerShdw blurRad="38100" dist="38100" dir="2700000" algn="tl">
                    <a:srgbClr val="C0C0C0"/>
                  </a:outerShdw>
                </a:effectLst>
                <a:latin typeface="Candara" pitchFamily="34" charset="0"/>
                <a:cs typeface="Arial" charset="0"/>
              </a:rPr>
              <a:t>waste</a:t>
            </a:r>
            <a:r>
              <a:rPr lang="it-IT" sz="2400" b="1" dirty="0">
                <a:solidFill>
                  <a:srgbClr val="0066CC"/>
                </a:solidFill>
                <a:effectLst>
                  <a:outerShdw blurRad="38100" dist="38100" dir="2700000" algn="tl">
                    <a:srgbClr val="C0C0C0"/>
                  </a:outerShdw>
                </a:effectLst>
                <a:latin typeface="Candara" pitchFamily="34" charset="0"/>
                <a:cs typeface="Arial" charset="0"/>
              </a:rPr>
              <a:t> and </a:t>
            </a:r>
            <a:r>
              <a:rPr lang="it-IT" sz="2400" b="1" dirty="0" err="1">
                <a:solidFill>
                  <a:srgbClr val="0066CC"/>
                </a:solidFill>
                <a:effectLst>
                  <a:outerShdw blurRad="38100" dist="38100" dir="2700000" algn="tl">
                    <a:srgbClr val="C0C0C0"/>
                  </a:outerShdw>
                </a:effectLst>
                <a:latin typeface="Candara" pitchFamily="34" charset="0"/>
                <a:cs typeface="Arial" charset="0"/>
              </a:rPr>
              <a:t>residues</a:t>
            </a:r>
            <a:r>
              <a:rPr lang="it-IT" sz="2400" b="1" dirty="0">
                <a:solidFill>
                  <a:srgbClr val="0066CC"/>
                </a:solidFill>
                <a:effectLst>
                  <a:outerShdw blurRad="38100" dist="38100" dir="2700000" algn="tl">
                    <a:srgbClr val="C0C0C0"/>
                  </a:outerShdw>
                </a:effectLst>
                <a:latin typeface="Candara" pitchFamily="34" charset="0"/>
                <a:cs typeface="Arial" charset="0"/>
              </a:rPr>
              <a:t> from </a:t>
            </a:r>
            <a:r>
              <a:rPr lang="it-IT" sz="2400" b="1" dirty="0" err="1">
                <a:solidFill>
                  <a:srgbClr val="0066CC"/>
                </a:solidFill>
                <a:effectLst>
                  <a:outerShdw blurRad="38100" dist="38100" dir="2700000" algn="tl">
                    <a:srgbClr val="C0C0C0"/>
                  </a:outerShdw>
                </a:effectLst>
                <a:latin typeface="Candara" pitchFamily="34" charset="0"/>
                <a:cs typeface="Arial" charset="0"/>
              </a:rPr>
              <a:t>agriculture</a:t>
            </a:r>
            <a:r>
              <a:rPr lang="it-IT" sz="2400" b="1" dirty="0">
                <a:solidFill>
                  <a:srgbClr val="0066CC"/>
                </a:solidFill>
                <a:effectLst>
                  <a:outerShdw blurRad="38100" dist="38100" dir="2700000" algn="tl">
                    <a:srgbClr val="C0C0C0"/>
                  </a:outerShdw>
                </a:effectLst>
                <a:latin typeface="Candara" pitchFamily="34" charset="0"/>
                <a:cs typeface="Arial" charset="0"/>
              </a:rPr>
              <a:t> (</a:t>
            </a:r>
            <a:r>
              <a:rPr lang="it-IT" sz="2400" b="1" dirty="0" err="1">
                <a:solidFill>
                  <a:srgbClr val="0066CC"/>
                </a:solidFill>
                <a:effectLst>
                  <a:outerShdw blurRad="38100" dist="38100" dir="2700000" algn="tl">
                    <a:srgbClr val="C0C0C0"/>
                  </a:outerShdw>
                </a:effectLst>
                <a:latin typeface="Candara" pitchFamily="34" charset="0"/>
                <a:cs typeface="Arial" charset="0"/>
              </a:rPr>
              <a:t>including</a:t>
            </a:r>
            <a:r>
              <a:rPr lang="it-IT" sz="2400" b="1" dirty="0">
                <a:solidFill>
                  <a:srgbClr val="0066CC"/>
                </a:solidFill>
                <a:effectLst>
                  <a:outerShdw blurRad="38100" dist="38100" dir="2700000" algn="tl">
                    <a:srgbClr val="C0C0C0"/>
                  </a:outerShdw>
                </a:effectLst>
                <a:latin typeface="Candara" pitchFamily="34" charset="0"/>
                <a:cs typeface="Arial" charset="0"/>
              </a:rPr>
              <a:t> </a:t>
            </a:r>
            <a:r>
              <a:rPr lang="it-IT" sz="2400" b="1" dirty="0" err="1">
                <a:solidFill>
                  <a:srgbClr val="0066CC"/>
                </a:solidFill>
                <a:effectLst>
                  <a:outerShdw blurRad="38100" dist="38100" dir="2700000" algn="tl">
                    <a:srgbClr val="C0C0C0"/>
                  </a:outerShdw>
                </a:effectLst>
                <a:latin typeface="Candara" pitchFamily="34" charset="0"/>
                <a:cs typeface="Arial" charset="0"/>
              </a:rPr>
              <a:t>vegetal</a:t>
            </a:r>
            <a:r>
              <a:rPr lang="it-IT" sz="2400" b="1" dirty="0">
                <a:solidFill>
                  <a:srgbClr val="0066CC"/>
                </a:solidFill>
                <a:effectLst>
                  <a:outerShdw blurRad="38100" dist="38100" dir="2700000" algn="tl">
                    <a:srgbClr val="C0C0C0"/>
                  </a:outerShdw>
                </a:effectLst>
                <a:latin typeface="Candara" pitchFamily="34" charset="0"/>
                <a:cs typeface="Arial" charset="0"/>
              </a:rPr>
              <a:t> and </a:t>
            </a:r>
            <a:r>
              <a:rPr lang="it-IT" sz="2400" b="1" dirty="0" err="1">
                <a:solidFill>
                  <a:srgbClr val="0066CC"/>
                </a:solidFill>
                <a:effectLst>
                  <a:outerShdw blurRad="38100" dist="38100" dir="2700000" algn="tl">
                    <a:srgbClr val="C0C0C0"/>
                  </a:outerShdw>
                </a:effectLst>
                <a:latin typeface="Candara" pitchFamily="34" charset="0"/>
                <a:cs typeface="Arial" charset="0"/>
              </a:rPr>
              <a:t>animal</a:t>
            </a:r>
            <a:r>
              <a:rPr lang="it-IT" sz="2400" b="1" dirty="0">
                <a:solidFill>
                  <a:srgbClr val="0066CC"/>
                </a:solidFill>
                <a:effectLst>
                  <a:outerShdw blurRad="38100" dist="38100" dir="2700000" algn="tl">
                    <a:srgbClr val="C0C0C0"/>
                  </a:outerShdw>
                </a:effectLst>
                <a:latin typeface="Candara" pitchFamily="34" charset="0"/>
                <a:cs typeface="Arial" charset="0"/>
              </a:rPr>
              <a:t> </a:t>
            </a:r>
            <a:r>
              <a:rPr lang="it-IT" sz="2400" b="1" dirty="0" err="1">
                <a:solidFill>
                  <a:srgbClr val="0066CC"/>
                </a:solidFill>
                <a:effectLst>
                  <a:outerShdw blurRad="38100" dist="38100" dir="2700000" algn="tl">
                    <a:srgbClr val="C0C0C0"/>
                  </a:outerShdw>
                </a:effectLst>
                <a:latin typeface="Candara" pitchFamily="34" charset="0"/>
                <a:cs typeface="Arial" charset="0"/>
              </a:rPr>
              <a:t>substances</a:t>
            </a:r>
            <a:r>
              <a:rPr lang="it-IT" sz="2400" b="1" dirty="0">
                <a:solidFill>
                  <a:srgbClr val="0066CC"/>
                </a:solidFill>
                <a:effectLst>
                  <a:outerShdw blurRad="38100" dist="38100" dir="2700000" algn="tl">
                    <a:srgbClr val="C0C0C0"/>
                  </a:outerShdw>
                </a:effectLst>
                <a:latin typeface="Candara" pitchFamily="34" charset="0"/>
                <a:cs typeface="Arial" charset="0"/>
              </a:rPr>
              <a:t>), </a:t>
            </a:r>
            <a:r>
              <a:rPr lang="it-IT" sz="2400" b="1" dirty="0" err="1">
                <a:solidFill>
                  <a:srgbClr val="0066CC"/>
                </a:solidFill>
                <a:effectLst>
                  <a:outerShdw blurRad="38100" dist="38100" dir="2700000" algn="tl">
                    <a:srgbClr val="C0C0C0"/>
                  </a:outerShdw>
                </a:effectLst>
                <a:latin typeface="Candara" pitchFamily="34" charset="0"/>
                <a:cs typeface="Arial" charset="0"/>
              </a:rPr>
              <a:t>forestry</a:t>
            </a:r>
            <a:r>
              <a:rPr lang="it-IT" sz="2400" b="1" dirty="0">
                <a:solidFill>
                  <a:srgbClr val="0066CC"/>
                </a:solidFill>
                <a:effectLst>
                  <a:outerShdw blurRad="38100" dist="38100" dir="2700000" algn="tl">
                    <a:srgbClr val="C0C0C0"/>
                  </a:outerShdw>
                </a:effectLst>
                <a:latin typeface="Candara" pitchFamily="34" charset="0"/>
                <a:cs typeface="Arial" charset="0"/>
              </a:rPr>
              <a:t> and </a:t>
            </a:r>
            <a:r>
              <a:rPr lang="it-IT" sz="2400" b="1" dirty="0" err="1">
                <a:solidFill>
                  <a:srgbClr val="0066CC"/>
                </a:solidFill>
                <a:effectLst>
                  <a:outerShdw blurRad="38100" dist="38100" dir="2700000" algn="tl">
                    <a:srgbClr val="C0C0C0"/>
                  </a:outerShdw>
                </a:effectLst>
                <a:latin typeface="Candara" pitchFamily="34" charset="0"/>
                <a:cs typeface="Arial" charset="0"/>
              </a:rPr>
              <a:t>related</a:t>
            </a:r>
            <a:r>
              <a:rPr lang="it-IT" sz="2400" b="1" dirty="0">
                <a:solidFill>
                  <a:srgbClr val="0066CC"/>
                </a:solidFill>
                <a:effectLst>
                  <a:outerShdw blurRad="38100" dist="38100" dir="2700000" algn="tl">
                    <a:srgbClr val="C0C0C0"/>
                  </a:outerShdw>
                </a:effectLst>
                <a:latin typeface="Candara" pitchFamily="34" charset="0"/>
                <a:cs typeface="Arial" charset="0"/>
              </a:rPr>
              <a:t> </a:t>
            </a:r>
            <a:r>
              <a:rPr lang="it-IT" sz="2400" b="1" dirty="0" err="1">
                <a:solidFill>
                  <a:srgbClr val="0066CC"/>
                </a:solidFill>
                <a:effectLst>
                  <a:outerShdw blurRad="38100" dist="38100" dir="2700000" algn="tl">
                    <a:srgbClr val="C0C0C0"/>
                  </a:outerShdw>
                </a:effectLst>
                <a:latin typeface="Candara" pitchFamily="34" charset="0"/>
                <a:cs typeface="Arial" charset="0"/>
              </a:rPr>
              <a:t>industries</a:t>
            </a:r>
            <a:r>
              <a:rPr lang="it-IT" sz="2400" b="1" dirty="0">
                <a:solidFill>
                  <a:srgbClr val="0066CC"/>
                </a:solidFill>
                <a:effectLst>
                  <a:outerShdw blurRad="38100" dist="38100" dir="2700000" algn="tl">
                    <a:srgbClr val="C0C0C0"/>
                  </a:outerShdw>
                </a:effectLst>
                <a:latin typeface="Candara" pitchFamily="34" charset="0"/>
                <a:cs typeface="Arial" charset="0"/>
              </a:rPr>
              <a:t>, </a:t>
            </a:r>
            <a:r>
              <a:rPr lang="it-IT" sz="2400" b="1" dirty="0" err="1">
                <a:solidFill>
                  <a:srgbClr val="0066CC"/>
                </a:solidFill>
                <a:effectLst>
                  <a:outerShdw blurRad="38100" dist="38100" dir="2700000" algn="tl">
                    <a:srgbClr val="C0C0C0"/>
                  </a:outerShdw>
                </a:effectLst>
                <a:latin typeface="Candara" pitchFamily="34" charset="0"/>
                <a:cs typeface="Arial" charset="0"/>
              </a:rPr>
              <a:t>as</a:t>
            </a:r>
            <a:r>
              <a:rPr lang="it-IT" sz="2400" b="1" dirty="0">
                <a:solidFill>
                  <a:srgbClr val="0066CC"/>
                </a:solidFill>
                <a:effectLst>
                  <a:outerShdw blurRad="38100" dist="38100" dir="2700000" algn="tl">
                    <a:srgbClr val="C0C0C0"/>
                  </a:outerShdw>
                </a:effectLst>
                <a:latin typeface="Candara" pitchFamily="34" charset="0"/>
                <a:cs typeface="Arial" charset="0"/>
              </a:rPr>
              <a:t> </a:t>
            </a:r>
            <a:r>
              <a:rPr lang="it-IT" sz="2400" b="1" dirty="0" err="1">
                <a:solidFill>
                  <a:srgbClr val="0066CC"/>
                </a:solidFill>
                <a:effectLst>
                  <a:outerShdw blurRad="38100" dist="38100" dir="2700000" algn="tl">
                    <a:srgbClr val="C0C0C0"/>
                  </a:outerShdw>
                </a:effectLst>
                <a:latin typeface="Candara" pitchFamily="34" charset="0"/>
                <a:cs typeface="Arial" charset="0"/>
              </a:rPr>
              <a:t>well</a:t>
            </a:r>
            <a:r>
              <a:rPr lang="it-IT" sz="2400" b="1" dirty="0">
                <a:solidFill>
                  <a:srgbClr val="0066CC"/>
                </a:solidFill>
                <a:effectLst>
                  <a:outerShdw blurRad="38100" dist="38100" dir="2700000" algn="tl">
                    <a:srgbClr val="C0C0C0"/>
                  </a:outerShdw>
                </a:effectLst>
                <a:latin typeface="Candara" pitchFamily="34" charset="0"/>
                <a:cs typeface="Arial" charset="0"/>
              </a:rPr>
              <a:t> </a:t>
            </a:r>
            <a:r>
              <a:rPr lang="it-IT" sz="2400" b="1" dirty="0" err="1">
                <a:solidFill>
                  <a:srgbClr val="0066CC"/>
                </a:solidFill>
                <a:effectLst>
                  <a:outerShdw blurRad="38100" dist="38100" dir="2700000" algn="tl">
                    <a:srgbClr val="C0C0C0"/>
                  </a:outerShdw>
                </a:effectLst>
                <a:latin typeface="Candara" pitchFamily="34" charset="0"/>
                <a:cs typeface="Arial" charset="0"/>
              </a:rPr>
              <a:t>as</a:t>
            </a:r>
            <a:r>
              <a:rPr lang="it-IT" sz="2400" b="1" dirty="0">
                <a:solidFill>
                  <a:srgbClr val="0066CC"/>
                </a:solidFill>
                <a:effectLst>
                  <a:outerShdw blurRad="38100" dist="38100" dir="2700000" algn="tl">
                    <a:srgbClr val="C0C0C0"/>
                  </a:outerShdw>
                </a:effectLst>
                <a:latin typeface="Candara" pitchFamily="34" charset="0"/>
                <a:cs typeface="Arial" charset="0"/>
              </a:rPr>
              <a:t> the </a:t>
            </a:r>
            <a:r>
              <a:rPr lang="it-IT" sz="2400" b="1" dirty="0" err="1">
                <a:solidFill>
                  <a:srgbClr val="0066CC"/>
                </a:solidFill>
                <a:effectLst>
                  <a:outerShdw blurRad="38100" dist="38100" dir="2700000" algn="tl">
                    <a:srgbClr val="C0C0C0"/>
                  </a:outerShdw>
                </a:effectLst>
                <a:latin typeface="Candara" pitchFamily="34" charset="0"/>
                <a:cs typeface="Arial" charset="0"/>
              </a:rPr>
              <a:t>biodegradable</a:t>
            </a:r>
            <a:r>
              <a:rPr lang="it-IT" sz="2400" b="1" dirty="0">
                <a:solidFill>
                  <a:srgbClr val="0066CC"/>
                </a:solidFill>
                <a:effectLst>
                  <a:outerShdw blurRad="38100" dist="38100" dir="2700000" algn="tl">
                    <a:srgbClr val="C0C0C0"/>
                  </a:outerShdw>
                </a:effectLst>
                <a:latin typeface="Candara" pitchFamily="34" charset="0"/>
                <a:cs typeface="Arial" charset="0"/>
              </a:rPr>
              <a:t> </a:t>
            </a:r>
            <a:r>
              <a:rPr lang="it-IT" sz="2400" b="1" dirty="0" err="1">
                <a:solidFill>
                  <a:srgbClr val="0066CC"/>
                </a:solidFill>
                <a:effectLst>
                  <a:outerShdw blurRad="38100" dist="38100" dir="2700000" algn="tl">
                    <a:srgbClr val="C0C0C0"/>
                  </a:outerShdw>
                </a:effectLst>
                <a:latin typeface="Candara" pitchFamily="34" charset="0"/>
                <a:cs typeface="Arial" charset="0"/>
              </a:rPr>
              <a:t>fraction</a:t>
            </a:r>
            <a:r>
              <a:rPr lang="it-IT" sz="2400" b="1" dirty="0">
                <a:solidFill>
                  <a:srgbClr val="0066CC"/>
                </a:solidFill>
                <a:effectLst>
                  <a:outerShdw blurRad="38100" dist="38100" dir="2700000" algn="tl">
                    <a:srgbClr val="C0C0C0"/>
                  </a:outerShdw>
                </a:effectLst>
                <a:latin typeface="Candara" pitchFamily="34" charset="0"/>
                <a:cs typeface="Arial" charset="0"/>
              </a:rPr>
              <a:t> of industrial and </a:t>
            </a:r>
            <a:r>
              <a:rPr lang="it-IT" sz="2400" b="1" dirty="0" err="1">
                <a:solidFill>
                  <a:srgbClr val="0066CC"/>
                </a:solidFill>
                <a:effectLst>
                  <a:outerShdw blurRad="38100" dist="38100" dir="2700000" algn="tl">
                    <a:srgbClr val="C0C0C0"/>
                  </a:outerShdw>
                </a:effectLst>
                <a:latin typeface="Candara" pitchFamily="34" charset="0"/>
                <a:cs typeface="Arial" charset="0"/>
              </a:rPr>
              <a:t>municipal</a:t>
            </a:r>
            <a:r>
              <a:rPr lang="it-IT" sz="2400" b="1" dirty="0">
                <a:solidFill>
                  <a:srgbClr val="0066CC"/>
                </a:solidFill>
                <a:effectLst>
                  <a:outerShdw blurRad="38100" dist="38100" dir="2700000" algn="tl">
                    <a:srgbClr val="C0C0C0"/>
                  </a:outerShdw>
                </a:effectLst>
                <a:latin typeface="Candara" pitchFamily="34" charset="0"/>
                <a:cs typeface="Arial" charset="0"/>
              </a:rPr>
              <a:t> </a:t>
            </a:r>
            <a:r>
              <a:rPr lang="it-IT" sz="2400" b="1" dirty="0" err="1">
                <a:solidFill>
                  <a:srgbClr val="0066CC"/>
                </a:solidFill>
                <a:effectLst>
                  <a:outerShdw blurRad="38100" dist="38100" dir="2700000" algn="tl">
                    <a:srgbClr val="C0C0C0"/>
                  </a:outerShdw>
                </a:effectLst>
                <a:latin typeface="Candara" pitchFamily="34" charset="0"/>
                <a:cs typeface="Arial" charset="0"/>
              </a:rPr>
              <a:t>waste</a:t>
            </a:r>
            <a:r>
              <a:rPr lang="it-IT" sz="2400" b="1" dirty="0">
                <a:solidFill>
                  <a:srgbClr val="0066CC"/>
                </a:solidFill>
                <a:effectLst>
                  <a:outerShdw blurRad="38100" dist="38100" dir="2700000" algn="tl">
                    <a:srgbClr val="C0C0C0"/>
                  </a:outerShdw>
                </a:effectLst>
                <a:latin typeface="Candara" pitchFamily="34" charset="0"/>
                <a:cs typeface="Arial" charset="0"/>
              </a:rPr>
              <a:t>”</a:t>
            </a:r>
          </a:p>
        </p:txBody>
      </p:sp>
      <p:sp>
        <p:nvSpPr>
          <p:cNvPr id="5" name="Text Box 3"/>
          <p:cNvSpPr txBox="1">
            <a:spLocks noChangeArrowheads="1"/>
          </p:cNvSpPr>
          <p:nvPr/>
        </p:nvSpPr>
        <p:spPr bwMode="auto">
          <a:xfrm>
            <a:off x="684213" y="6165850"/>
            <a:ext cx="5916612" cy="336550"/>
          </a:xfrm>
          <a:prstGeom prst="rect">
            <a:avLst/>
          </a:prstGeom>
          <a:noFill/>
          <a:ln w="9525">
            <a:noFill/>
            <a:round/>
            <a:headEnd/>
            <a:tailEnd/>
          </a:ln>
          <a:effectLst/>
        </p:spPr>
        <p:txBody>
          <a:bodyPr wrap="none" lIns="90000" tIns="46800" rIns="90000" bIns="46800">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600" b="1" i="1">
                <a:solidFill>
                  <a:schemeClr val="tx1"/>
                </a:solidFill>
                <a:effectLst>
                  <a:outerShdw blurRad="38100" dist="38100" dir="2700000" algn="tl">
                    <a:srgbClr val="C0C0C0"/>
                  </a:outerShdw>
                </a:effectLst>
                <a:latin typeface="Candara" pitchFamily="34" charset="0"/>
                <a:cs typeface="Arial" charset="0"/>
              </a:rPr>
              <a:t>Source: http://www.ecomena.org/biomass-resources-in-middle-east/</a:t>
            </a:r>
          </a:p>
        </p:txBody>
      </p:sp>
      <p:sp>
        <p:nvSpPr>
          <p:cNvPr id="3090" name="Rectangle 18"/>
          <p:cNvSpPr>
            <a:spLocks noChangeArrowheads="1"/>
          </p:cNvSpPr>
          <p:nvPr/>
        </p:nvSpPr>
        <p:spPr bwMode="auto">
          <a:xfrm>
            <a:off x="5614988" y="6538913"/>
            <a:ext cx="3494087" cy="274637"/>
          </a:xfrm>
          <a:prstGeom prst="rect">
            <a:avLst/>
          </a:prstGeom>
          <a:noFill/>
          <a:ln>
            <a:noFill/>
          </a:ln>
          <a:effectLst>
            <a:prstShdw prst="shdw17" dist="17961" dir="2700000">
              <a:srgbClr val="FFFFFF">
                <a:gamma/>
                <a:shade val="60000"/>
                <a:invGamma/>
              </a:srgbClr>
            </a:prstShdw>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miter lim="800000"/>
                <a:headEnd/>
                <a:tailEnd/>
              </a14:hiddenLine>
            </a:ext>
          </a:extLst>
        </p:spPr>
        <p:txBody>
          <a:bodyPr wrap="none" anchor="ctr">
            <a:spAutoFit/>
          </a:bodyPr>
          <a:lstStyle/>
          <a:p>
            <a:r>
              <a:rPr lang="en-US" altLang="it-IT" sz="1200" b="1">
                <a:solidFill>
                  <a:schemeClr val="tx1"/>
                </a:solidFill>
                <a:latin typeface="Candara" panose="020E0502030303020204" pitchFamily="34" charset="0"/>
              </a:rPr>
              <a:t>September 14th, 2012</a:t>
            </a:r>
            <a:r>
              <a:rPr lang="it-IT" altLang="it-IT" sz="1200" b="1">
                <a:solidFill>
                  <a:schemeClr val="tx1"/>
                </a:solidFill>
                <a:latin typeface="Candara" panose="020E0502030303020204" pitchFamily="34" charset="0"/>
              </a:rPr>
              <a:t> </a:t>
            </a:r>
            <a:r>
              <a:rPr lang="en-US" altLang="it-IT" sz="1200" b="1">
                <a:solidFill>
                  <a:schemeClr val="tx1"/>
                </a:solidFill>
                <a:latin typeface="Candara" panose="020E0502030303020204" pitchFamily="34" charset="0"/>
              </a:rPr>
              <a:t>Marmara University, Istanbul</a:t>
            </a:r>
          </a:p>
        </p:txBody>
      </p:sp>
      <p:sp>
        <p:nvSpPr>
          <p:cNvPr id="13" name="Text Box 3"/>
          <p:cNvSpPr txBox="1">
            <a:spLocks noChangeArrowheads="1"/>
          </p:cNvSpPr>
          <p:nvPr/>
        </p:nvSpPr>
        <p:spPr bwMode="auto">
          <a:xfrm>
            <a:off x="3264449" y="620688"/>
            <a:ext cx="2613514" cy="710067"/>
          </a:xfrm>
          <a:prstGeom prst="rect">
            <a:avLst/>
          </a:prstGeom>
          <a:noFill/>
          <a:ln w="9525">
            <a:noFill/>
            <a:round/>
            <a:headEnd/>
            <a:tailEnd/>
          </a:ln>
          <a:effectLst/>
        </p:spPr>
        <p:txBody>
          <a:bodyPr wrap="none" lIns="90000" tIns="46800" rIns="90000" bIns="46800">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b="1" dirty="0" smtClean="0">
                <a:solidFill>
                  <a:srgbClr val="0066CC"/>
                </a:solidFill>
                <a:effectLst>
                  <a:outerShdw blurRad="38100" dist="38100" dir="2700000" algn="tl">
                    <a:srgbClr val="C0C0C0"/>
                  </a:outerShdw>
                </a:effectLst>
                <a:latin typeface="Candara" pitchFamily="34" charset="0"/>
                <a:cs typeface="Arial" charset="0"/>
              </a:rPr>
              <a:t>BIOMASSA</a:t>
            </a:r>
            <a:endParaRPr lang="en-GB" sz="4000" b="1" dirty="0">
              <a:solidFill>
                <a:srgbClr val="0066CC"/>
              </a:solidFill>
              <a:effectLst>
                <a:outerShdw blurRad="38100" dist="38100" dir="2700000" algn="tl">
                  <a:srgbClr val="C0C0C0"/>
                </a:outerShdw>
              </a:effectLst>
              <a:latin typeface="Candara" pitchFamily="34" charset="0"/>
              <a:cs typeface="Arial" charset="0"/>
            </a:endParaRPr>
          </a:p>
        </p:txBody>
      </p:sp>
    </p:spTree>
    <p:extLst>
      <p:ext uri="{BB962C8B-B14F-4D97-AF65-F5344CB8AC3E}">
        <p14:creationId xmlns:p14="http://schemas.microsoft.com/office/powerpoint/2010/main" val="3124511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13"/>
          <p:cNvSpPr>
            <a:spLocks noChangeArrowheads="1"/>
          </p:cNvSpPr>
          <p:nvPr/>
        </p:nvSpPr>
        <p:spPr bwMode="auto">
          <a:xfrm>
            <a:off x="806450" y="5894388"/>
            <a:ext cx="52784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bg1"/>
                </a:solidFill>
                <a:latin typeface="Arial" panose="020B0604020202020204" pitchFamily="34" charset="0"/>
                <a:ea typeface="MS Gothic" panose="020B0609070205080204" pitchFamily="49" charset="-128"/>
              </a:defRPr>
            </a:lvl1pPr>
            <a:lvl2pPr algn="l" eaLnBrk="0" hangingPunct="0">
              <a:defRPr>
                <a:solidFill>
                  <a:schemeClr val="bg1"/>
                </a:solidFill>
                <a:latin typeface="Arial" panose="020B0604020202020204" pitchFamily="34" charset="0"/>
                <a:ea typeface="MS Gothic" panose="020B0609070205080204" pitchFamily="49" charset="-128"/>
              </a:defRPr>
            </a:lvl2pPr>
            <a:lvl3pPr algn="l" eaLnBrk="0" hangingPunct="0">
              <a:defRPr>
                <a:solidFill>
                  <a:schemeClr val="bg1"/>
                </a:solidFill>
                <a:latin typeface="Arial" panose="020B0604020202020204" pitchFamily="34" charset="0"/>
                <a:ea typeface="MS Gothic" panose="020B0609070205080204" pitchFamily="49" charset="-128"/>
              </a:defRPr>
            </a:lvl3pPr>
            <a:lvl4pPr algn="l" eaLnBrk="0" hangingPunct="0">
              <a:defRPr>
                <a:solidFill>
                  <a:schemeClr val="bg1"/>
                </a:solidFill>
                <a:latin typeface="Arial" panose="020B0604020202020204" pitchFamily="34" charset="0"/>
                <a:ea typeface="MS Gothic" panose="020B0609070205080204" pitchFamily="49" charset="-128"/>
              </a:defRPr>
            </a:lvl4pPr>
            <a:lvl5pPr algn="l" eaLnBrk="0" hangingPunct="0">
              <a:defRPr>
                <a:solidFill>
                  <a:schemeClr val="bg1"/>
                </a:solidFill>
                <a:latin typeface="Arial" panose="020B0604020202020204" pitchFamily="34" charset="0"/>
                <a:ea typeface="MS Gothic" panose="020B0609070205080204" pitchFamily="49"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defTabSz="914400" eaLnBrk="1" hangingPunct="1"/>
            <a:r>
              <a:rPr lang="en-GB" altLang="it-IT" sz="1600" b="1" i="1">
                <a:solidFill>
                  <a:schemeClr val="tx1"/>
                </a:solidFill>
                <a:latin typeface="Candara" panose="020E0502030303020204" pitchFamily="34" charset="0"/>
              </a:rPr>
              <a:t>(source: C.R.P.A., Animal Production Research Centre, Italy)  </a:t>
            </a:r>
            <a:endParaRPr lang="it-IT" altLang="it-IT" sz="1600" b="1" i="1">
              <a:solidFill>
                <a:schemeClr val="tx1"/>
              </a:solidFill>
              <a:latin typeface="Candara" panose="020E0502030303020204" pitchFamily="34" charset="0"/>
            </a:endParaRPr>
          </a:p>
        </p:txBody>
      </p:sp>
      <p:sp>
        <p:nvSpPr>
          <p:cNvPr id="2" name="Text Box 3"/>
          <p:cNvSpPr txBox="1">
            <a:spLocks noChangeArrowheads="1"/>
          </p:cNvSpPr>
          <p:nvPr/>
        </p:nvSpPr>
        <p:spPr bwMode="auto">
          <a:xfrm>
            <a:off x="1179513" y="765175"/>
            <a:ext cx="6775450" cy="519113"/>
          </a:xfrm>
          <a:prstGeom prst="rect">
            <a:avLst/>
          </a:prstGeom>
          <a:noFill/>
          <a:ln w="9525">
            <a:noFill/>
            <a:round/>
            <a:headEnd/>
            <a:tailEnd/>
          </a:ln>
          <a:effectLst/>
        </p:spPr>
        <p:txBody>
          <a:bodyPr wrap="none" lIns="90000" tIns="46800" rIns="90000" bIns="46800">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b="1">
                <a:solidFill>
                  <a:srgbClr val="0066CC"/>
                </a:solidFill>
                <a:effectLst>
                  <a:outerShdw blurRad="38100" dist="38100" dir="2700000" algn="tl">
                    <a:srgbClr val="C0C0C0"/>
                  </a:outerShdw>
                </a:effectLst>
                <a:latin typeface="Candara" pitchFamily="34" charset="0"/>
                <a:cs typeface="Arial" charset="0"/>
              </a:rPr>
              <a:t>Residual biomass: yearly production in Italy</a:t>
            </a:r>
          </a:p>
        </p:txBody>
      </p:sp>
      <p:pic>
        <p:nvPicPr>
          <p:cNvPr id="3" name="Immagine 2"/>
          <p:cNvPicPr>
            <a:picLocks noChangeAspect="1"/>
          </p:cNvPicPr>
          <p:nvPr/>
        </p:nvPicPr>
        <p:blipFill>
          <a:blip r:embed="rId3"/>
          <a:stretch>
            <a:fillRect/>
          </a:stretch>
        </p:blipFill>
        <p:spPr>
          <a:xfrm>
            <a:off x="1042110" y="1497691"/>
            <a:ext cx="7059780" cy="4346825"/>
          </a:xfrm>
          <a:prstGeom prst="rect">
            <a:avLst/>
          </a:prstGeom>
        </p:spPr>
      </p:pic>
    </p:spTree>
    <p:extLst>
      <p:ext uri="{BB962C8B-B14F-4D97-AF65-F5344CB8AC3E}">
        <p14:creationId xmlns:p14="http://schemas.microsoft.com/office/powerpoint/2010/main" val="1541291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51" name="Group 59"/>
          <p:cNvGraphicFramePr>
            <a:graphicFrameLocks noGrp="1"/>
          </p:cNvGraphicFramePr>
          <p:nvPr>
            <p:extLst>
              <p:ext uri="{D42A27DB-BD31-4B8C-83A1-F6EECF244321}">
                <p14:modId xmlns:p14="http://schemas.microsoft.com/office/powerpoint/2010/main" val="1862344798"/>
              </p:ext>
            </p:extLst>
          </p:nvPr>
        </p:nvGraphicFramePr>
        <p:xfrm>
          <a:off x="647700" y="1749803"/>
          <a:ext cx="7848600" cy="3708400"/>
        </p:xfrm>
        <a:graphic>
          <a:graphicData uri="http://schemas.openxmlformats.org/drawingml/2006/table">
            <a:tbl>
              <a:tblPr/>
              <a:tblGrid>
                <a:gridCol w="2881312">
                  <a:extLst>
                    <a:ext uri="{9D8B030D-6E8A-4147-A177-3AD203B41FA5}">
                      <a16:colId xmlns:a16="http://schemas.microsoft.com/office/drawing/2014/main" val="20000"/>
                    </a:ext>
                  </a:extLst>
                </a:gridCol>
                <a:gridCol w="2447925">
                  <a:extLst>
                    <a:ext uri="{9D8B030D-6E8A-4147-A177-3AD203B41FA5}">
                      <a16:colId xmlns:a16="http://schemas.microsoft.com/office/drawing/2014/main" val="20001"/>
                    </a:ext>
                  </a:extLst>
                </a:gridCol>
                <a:gridCol w="2519363">
                  <a:extLst>
                    <a:ext uri="{9D8B030D-6E8A-4147-A177-3AD203B41FA5}">
                      <a16:colId xmlns:a16="http://schemas.microsoft.com/office/drawing/2014/main" val="20002"/>
                    </a:ext>
                  </a:extLst>
                </a:gridCol>
              </a:tblGrid>
              <a:tr h="579170">
                <a:tc>
                  <a:txBody>
                    <a:bodyPr/>
                    <a:lstStyle/>
                    <a:p>
                      <a:pPr marL="0" marR="0" lvl="0" indent="0" algn="ctr" defTabSz="449263"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Industry</a:t>
                      </a:r>
                      <a:endParaRPr kumimoji="0" lang="it-IT" sz="1600" b="0" i="0" u="none" strike="noStrike" cap="none" normalizeH="0" baseline="0" smtClean="0">
                        <a:ln>
                          <a:noFill/>
                        </a:ln>
                        <a:solidFill>
                          <a:schemeClr val="bg1"/>
                        </a:solidFill>
                        <a:effectLst/>
                        <a:latin typeface="Arial" charset="0"/>
                        <a:ea typeface="MS Gothic" pitchFamily="49" charset="-128"/>
                      </a:endParaRPr>
                    </a:p>
                  </a:txBody>
                  <a:tcPr marT="45724" marB="45724" horzOverflow="overflow">
                    <a:lnL w="25400" cap="flat" cmpd="sng" algn="ctr">
                      <a:solidFill>
                        <a:srgbClr val="0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8080"/>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Biomass available</a:t>
                      </a:r>
                    </a:p>
                    <a:p>
                      <a:pPr marL="0" marR="0" lvl="0" indent="0" algn="ctr"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(thousand tons/year) </a:t>
                      </a:r>
                      <a:endParaRPr kumimoji="0" lang="it-IT" sz="1600" b="0" i="0" u="none" strike="noStrike" cap="none" normalizeH="0" baseline="0" smtClean="0">
                        <a:ln>
                          <a:noFill/>
                        </a:ln>
                        <a:solidFill>
                          <a:srgbClr val="FFFFFF"/>
                        </a:solidFill>
                        <a:effectLst/>
                        <a:latin typeface="Times New Roman" pitchFamily="18" charset="0"/>
                        <a:ea typeface="MS Gothic" pitchFamily="49" charset="-128"/>
                        <a:cs typeface="Times New Roman" pitchFamily="18" charset="0"/>
                      </a:endParaRPr>
                    </a:p>
                  </a:txBody>
                  <a:tcPr marT="45724" marB="4572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8080"/>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Actual re-use strategy</a:t>
                      </a:r>
                      <a:endParaRPr kumimoji="0" lang="en-GB" sz="1600" b="0" i="0" u="none" strike="noStrike" cap="none" normalizeH="0" baseline="0" smtClean="0">
                        <a:ln>
                          <a:noFill/>
                        </a:ln>
                        <a:solidFill>
                          <a:schemeClr val="bg1"/>
                        </a:solidFill>
                        <a:effectLst/>
                        <a:latin typeface="Arial" charset="0"/>
                        <a:ea typeface="MS Gothic" pitchFamily="49" charset="-128"/>
                      </a:endParaRPr>
                    </a:p>
                  </a:txBody>
                  <a:tcPr marT="45724" marB="45724" horzOverflow="overflow">
                    <a:lnL w="9525" cap="flat" cmpd="sng" algn="ctr">
                      <a:solidFill>
                        <a:srgbClr val="000000"/>
                      </a:solidFill>
                      <a:prstDash val="solid"/>
                      <a:round/>
                      <a:headEnd type="none" w="med" len="med"/>
                      <a:tailEnd type="none" w="med" len="med"/>
                    </a:lnL>
                    <a:lnR w="25400" cap="flat" cmpd="sng" algn="ctr">
                      <a:solidFill>
                        <a:srgbClr val="008080"/>
                      </a:solidFill>
                      <a:prstDash val="solid"/>
                      <a:round/>
                      <a:headEnd type="none" w="med" len="med"/>
                      <a:tailEnd type="none" w="med" len="med"/>
                    </a:lnR>
                    <a:lnT w="25400" cap="flat" cmpd="sng" algn="ctr">
                      <a:solidFill>
                        <a:srgbClr val="008080"/>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0"/>
                  </a:ext>
                </a:extLst>
              </a:tr>
              <a:tr h="520745">
                <a:tc>
                  <a:txBody>
                    <a:bodyPr/>
                    <a:lstStyle/>
                    <a:p>
                      <a:pPr marL="0" marR="0" lvl="0" indent="0" algn="l"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FFFFFF"/>
                          </a:solidFill>
                          <a:effectLst/>
                          <a:latin typeface="Candara" pitchFamily="34" charset="0"/>
                          <a:ea typeface="MS Gothic" pitchFamily="49" charset="-128"/>
                          <a:cs typeface="Times New Roman" pitchFamily="18" charset="0"/>
                        </a:rPr>
                        <a:t>Wood transformation</a:t>
                      </a:r>
                      <a:endParaRPr kumimoji="0" lang="en-GB" sz="1600" b="0" i="0" u="none" strike="noStrike" cap="none" normalizeH="0" baseline="0" dirty="0" smtClean="0">
                        <a:ln>
                          <a:noFill/>
                        </a:ln>
                        <a:solidFill>
                          <a:schemeClr val="bg1"/>
                        </a:solidFill>
                        <a:effectLst/>
                        <a:latin typeface="Arial" charset="0"/>
                        <a:ea typeface="MS Gothic" pitchFamily="49" charset="-128"/>
                      </a:endParaRPr>
                    </a:p>
                  </a:txBody>
                  <a:tcPr marT="45724" marB="45724" horzOverflow="overflow">
                    <a:lnL w="25400" cap="flat" cmpd="sng" algn="ctr">
                      <a:solidFill>
                        <a:srgbClr val="0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4.400</a:t>
                      </a:r>
                      <a:endParaRPr kumimoji="0" lang="en-GB" sz="1600" b="0" i="0" u="none" strike="noStrike" cap="none" normalizeH="0" baseline="0" smtClean="0">
                        <a:ln>
                          <a:noFill/>
                        </a:ln>
                        <a:solidFill>
                          <a:schemeClr val="bg1"/>
                        </a:solidFill>
                        <a:effectLst/>
                        <a:latin typeface="Arial" charset="0"/>
                        <a:ea typeface="MS Gothic" pitchFamily="49" charset="-128"/>
                      </a:endParaRPr>
                    </a:p>
                  </a:txBody>
                  <a:tcPr marT="45724" marB="4572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Energy production </a:t>
                      </a:r>
                      <a:endParaRPr kumimoji="0" lang="en-GB" sz="1600" b="0" i="0" u="none" strike="noStrike" cap="none" normalizeH="0" baseline="0" smtClean="0">
                        <a:ln>
                          <a:noFill/>
                        </a:ln>
                        <a:solidFill>
                          <a:schemeClr val="bg1"/>
                        </a:solidFill>
                        <a:effectLst/>
                        <a:latin typeface="Arial" charset="0"/>
                        <a:ea typeface="MS Gothic" pitchFamily="49" charset="-128"/>
                      </a:endParaRPr>
                    </a:p>
                  </a:txBody>
                  <a:tcPr marT="45724" marB="45724" anchor="ctr" horzOverflow="overflow">
                    <a:lnL w="9525" cap="flat" cmpd="sng" algn="ctr">
                      <a:solidFill>
                        <a:srgbClr val="000000"/>
                      </a:solidFill>
                      <a:prstDash val="solid"/>
                      <a:round/>
                      <a:headEnd type="none" w="med" len="med"/>
                      <a:tailEnd type="none" w="med" len="med"/>
                    </a:lnL>
                    <a:lnR w="25400" cap="flat" cmpd="sng" algn="ctr">
                      <a:solidFill>
                        <a:srgbClr val="00808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1"/>
                  </a:ext>
                </a:extLst>
              </a:tr>
              <a:tr h="435012">
                <a:tc>
                  <a:txBody>
                    <a:bodyPr/>
                    <a:lstStyle/>
                    <a:p>
                      <a:pPr marL="0" marR="0" lvl="0" indent="0" algn="l"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Wood recycling</a:t>
                      </a:r>
                      <a:endParaRPr kumimoji="0" lang="en-GB" sz="1600" b="0" i="0" u="none" strike="noStrike" cap="none" normalizeH="0" baseline="0" smtClean="0">
                        <a:ln>
                          <a:noFill/>
                        </a:ln>
                        <a:solidFill>
                          <a:schemeClr val="bg1"/>
                        </a:solidFill>
                        <a:effectLst/>
                        <a:latin typeface="Arial" charset="0"/>
                        <a:ea typeface="MS Gothic" pitchFamily="49" charset="-128"/>
                      </a:endParaRPr>
                    </a:p>
                  </a:txBody>
                  <a:tcPr marT="45724" marB="45724" horzOverflow="overflow">
                    <a:lnL w="25400" cap="flat" cmpd="sng" algn="ctr">
                      <a:solidFill>
                        <a:srgbClr val="0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8.000</a:t>
                      </a:r>
                      <a:endParaRPr kumimoji="0" lang="en-GB" sz="1600" b="0" i="0" u="none" strike="noStrike" cap="none" normalizeH="0" baseline="0" smtClean="0">
                        <a:ln>
                          <a:noFill/>
                        </a:ln>
                        <a:solidFill>
                          <a:schemeClr val="bg1"/>
                        </a:solidFill>
                        <a:effectLst/>
                        <a:latin typeface="Arial" charset="0"/>
                        <a:ea typeface="MS Gothic" pitchFamily="49" charset="-128"/>
                      </a:endParaRPr>
                    </a:p>
                  </a:txBody>
                  <a:tcPr marT="45724" marB="4572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Energy production</a:t>
                      </a:r>
                    </a:p>
                  </a:txBody>
                  <a:tcPr marT="45724" marB="45724" anchor="ctr" horzOverflow="overflow">
                    <a:lnL w="9525" cap="flat" cmpd="sng" algn="ctr">
                      <a:solidFill>
                        <a:srgbClr val="000000"/>
                      </a:solidFill>
                      <a:prstDash val="solid"/>
                      <a:round/>
                      <a:headEnd type="none" w="med" len="med"/>
                      <a:tailEnd type="none" w="med" len="med"/>
                    </a:lnL>
                    <a:lnR w="25400" cap="flat" cmpd="sng" algn="ctr">
                      <a:solidFill>
                        <a:srgbClr val="00808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2"/>
                  </a:ext>
                </a:extLst>
              </a:tr>
              <a:tr h="435012">
                <a:tc>
                  <a:txBody>
                    <a:bodyPr/>
                    <a:lstStyle/>
                    <a:p>
                      <a:pPr marL="0" marR="0" lvl="0" indent="0" algn="l"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Paper Industry</a:t>
                      </a:r>
                      <a:endParaRPr kumimoji="0" lang="en-GB" sz="1600" b="0" i="0" u="none" strike="noStrike" cap="none" normalizeH="0" baseline="0" smtClean="0">
                        <a:ln>
                          <a:noFill/>
                        </a:ln>
                        <a:solidFill>
                          <a:schemeClr val="bg1"/>
                        </a:solidFill>
                        <a:effectLst/>
                        <a:latin typeface="Arial" charset="0"/>
                        <a:ea typeface="MS Gothic" pitchFamily="49" charset="-128"/>
                      </a:endParaRPr>
                    </a:p>
                  </a:txBody>
                  <a:tcPr marT="45724" marB="45724" horzOverflow="overflow">
                    <a:lnL w="25400" cap="flat" cmpd="sng" algn="ctr">
                      <a:solidFill>
                        <a:srgbClr val="0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FFFFFF"/>
                          </a:solidFill>
                          <a:effectLst/>
                          <a:latin typeface="Candara" pitchFamily="34" charset="0"/>
                          <a:ea typeface="MS Gothic" pitchFamily="49" charset="-128"/>
                          <a:cs typeface="Times New Roman" pitchFamily="18" charset="0"/>
                        </a:rPr>
                        <a:t>270</a:t>
                      </a:r>
                      <a:endParaRPr kumimoji="0" lang="en-GB" sz="1600" b="0" i="0" u="none" strike="noStrike" cap="none" normalizeH="0" baseline="0" dirty="0" smtClean="0">
                        <a:ln>
                          <a:noFill/>
                        </a:ln>
                        <a:solidFill>
                          <a:schemeClr val="bg1"/>
                        </a:solidFill>
                        <a:effectLst/>
                        <a:latin typeface="Arial" charset="0"/>
                        <a:ea typeface="MS Gothic" pitchFamily="49" charset="-128"/>
                      </a:endParaRPr>
                    </a:p>
                  </a:txBody>
                  <a:tcPr marT="45724" marB="4572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Energy production</a:t>
                      </a:r>
                    </a:p>
                  </a:txBody>
                  <a:tcPr marT="45724" marB="45724" anchor="ctr" horzOverflow="overflow">
                    <a:lnL w="9525" cap="flat" cmpd="sng" algn="ctr">
                      <a:solidFill>
                        <a:srgbClr val="000000"/>
                      </a:solidFill>
                      <a:prstDash val="solid"/>
                      <a:round/>
                      <a:headEnd type="none" w="med" len="med"/>
                      <a:tailEnd type="none" w="med" len="med"/>
                    </a:lnL>
                    <a:lnR w="25400" cap="flat" cmpd="sng" algn="ctr">
                      <a:solidFill>
                        <a:srgbClr val="00808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3"/>
                  </a:ext>
                </a:extLst>
              </a:tr>
              <a:tr h="433425">
                <a:tc>
                  <a:txBody>
                    <a:bodyPr/>
                    <a:lstStyle/>
                    <a:p>
                      <a:pPr marL="0" marR="0" lvl="0" indent="0" algn="l"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Food Oil </a:t>
                      </a:r>
                      <a:endParaRPr kumimoji="0" lang="en-GB" sz="1600" b="0" i="0" u="none" strike="noStrike" cap="none" normalizeH="0" baseline="0" smtClean="0">
                        <a:ln>
                          <a:noFill/>
                        </a:ln>
                        <a:solidFill>
                          <a:schemeClr val="bg1"/>
                        </a:solidFill>
                        <a:effectLst/>
                        <a:latin typeface="Arial" charset="0"/>
                        <a:ea typeface="MS Gothic" pitchFamily="49" charset="-128"/>
                      </a:endParaRPr>
                    </a:p>
                  </a:txBody>
                  <a:tcPr marT="45724" marB="45724" horzOverflow="overflow">
                    <a:lnL w="25400" cap="flat" cmpd="sng" algn="ctr">
                      <a:solidFill>
                        <a:srgbClr val="0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450</a:t>
                      </a:r>
                      <a:endParaRPr kumimoji="0" lang="en-GB" sz="1600" b="0" i="0" u="none" strike="noStrike" cap="none" normalizeH="0" baseline="0" smtClean="0">
                        <a:ln>
                          <a:noFill/>
                        </a:ln>
                        <a:solidFill>
                          <a:schemeClr val="bg1"/>
                        </a:solidFill>
                        <a:effectLst/>
                        <a:latin typeface="Arial" charset="0"/>
                        <a:ea typeface="MS Gothic" pitchFamily="49" charset="-128"/>
                      </a:endParaRPr>
                    </a:p>
                  </a:txBody>
                  <a:tcPr marT="45724" marB="4572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Energy, composting</a:t>
                      </a:r>
                      <a:endParaRPr kumimoji="0" lang="en-GB" sz="1600" b="0" i="0" u="none" strike="noStrike" cap="none" normalizeH="0" baseline="0" smtClean="0">
                        <a:ln>
                          <a:noFill/>
                        </a:ln>
                        <a:solidFill>
                          <a:schemeClr val="bg1"/>
                        </a:solidFill>
                        <a:effectLst/>
                        <a:latin typeface="Arial" charset="0"/>
                        <a:ea typeface="MS Gothic" pitchFamily="49" charset="-128"/>
                      </a:endParaRPr>
                    </a:p>
                  </a:txBody>
                  <a:tcPr marT="45724" marB="45724" anchor="ctr" horzOverflow="overflow">
                    <a:lnL w="9525" cap="flat" cmpd="sng" algn="ctr">
                      <a:solidFill>
                        <a:srgbClr val="000000"/>
                      </a:solidFill>
                      <a:prstDash val="solid"/>
                      <a:round/>
                      <a:headEnd type="none" w="med" len="med"/>
                      <a:tailEnd type="none" w="med" len="med"/>
                    </a:lnL>
                    <a:lnR w="25400" cap="flat" cmpd="sng" algn="ctr">
                      <a:solidFill>
                        <a:srgbClr val="00808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4"/>
                  </a:ext>
                </a:extLst>
              </a:tr>
              <a:tr h="435012">
                <a:tc>
                  <a:txBody>
                    <a:bodyPr/>
                    <a:lstStyle/>
                    <a:p>
                      <a:pPr marL="0" marR="0" lvl="0" indent="0" algn="l"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Winery</a:t>
                      </a:r>
                      <a:endParaRPr kumimoji="0" lang="en-GB" sz="1600" b="0" i="0" u="none" strike="noStrike" cap="none" normalizeH="0" baseline="0" smtClean="0">
                        <a:ln>
                          <a:noFill/>
                        </a:ln>
                        <a:solidFill>
                          <a:schemeClr val="bg1"/>
                        </a:solidFill>
                        <a:effectLst/>
                        <a:latin typeface="Arial" charset="0"/>
                        <a:ea typeface="MS Gothic" pitchFamily="49" charset="-128"/>
                      </a:endParaRPr>
                    </a:p>
                  </a:txBody>
                  <a:tcPr marT="45724" marB="45724" horzOverflow="overflow">
                    <a:lnL w="25400" cap="flat" cmpd="sng" algn="ctr">
                      <a:solidFill>
                        <a:srgbClr val="0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450</a:t>
                      </a:r>
                      <a:endParaRPr kumimoji="0" lang="en-GB" sz="1600" b="0" i="0" u="none" strike="noStrike" cap="none" normalizeH="0" baseline="0" smtClean="0">
                        <a:ln>
                          <a:noFill/>
                        </a:ln>
                        <a:solidFill>
                          <a:schemeClr val="bg1"/>
                        </a:solidFill>
                        <a:effectLst/>
                        <a:latin typeface="Arial" charset="0"/>
                        <a:ea typeface="MS Gothic" pitchFamily="49" charset="-128"/>
                      </a:endParaRPr>
                    </a:p>
                  </a:txBody>
                  <a:tcPr marT="45724" marB="4572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Energy, composting</a:t>
                      </a:r>
                    </a:p>
                  </a:txBody>
                  <a:tcPr marT="45724" marB="45724" horzOverflow="overflow">
                    <a:lnL w="9525" cap="flat" cmpd="sng" algn="ctr">
                      <a:solidFill>
                        <a:srgbClr val="000000"/>
                      </a:solidFill>
                      <a:prstDash val="solid"/>
                      <a:round/>
                      <a:headEnd type="none" w="med" len="med"/>
                      <a:tailEnd type="none" w="med" len="med"/>
                    </a:lnL>
                    <a:lnR w="25400" cap="flat" cmpd="sng" algn="ctr">
                      <a:solidFill>
                        <a:srgbClr val="00808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5"/>
                  </a:ext>
                </a:extLst>
              </a:tr>
              <a:tr h="435012">
                <a:tc>
                  <a:txBody>
                    <a:bodyPr/>
                    <a:lstStyle/>
                    <a:p>
                      <a:pPr marL="0" marR="0" lvl="0" indent="0" algn="l"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Canning and market packaging</a:t>
                      </a:r>
                      <a:endParaRPr kumimoji="0" lang="en-GB" sz="1600" b="0" i="0" u="none" strike="noStrike" cap="none" normalizeH="0" baseline="0" smtClean="0">
                        <a:ln>
                          <a:noFill/>
                        </a:ln>
                        <a:solidFill>
                          <a:schemeClr val="bg1"/>
                        </a:solidFill>
                        <a:effectLst/>
                        <a:latin typeface="Arial" charset="0"/>
                        <a:ea typeface="MS Gothic" pitchFamily="49" charset="-128"/>
                      </a:endParaRPr>
                    </a:p>
                  </a:txBody>
                  <a:tcPr marT="45724" marB="45724" horzOverflow="overflow">
                    <a:lnL w="25400" cap="flat" cmpd="sng" algn="ctr">
                      <a:solidFill>
                        <a:srgbClr val="0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340</a:t>
                      </a:r>
                      <a:endParaRPr kumimoji="0" lang="en-GB" sz="1600" b="0" i="0" u="none" strike="noStrike" cap="none" normalizeH="0" baseline="0" smtClean="0">
                        <a:ln>
                          <a:noFill/>
                        </a:ln>
                        <a:solidFill>
                          <a:schemeClr val="bg1"/>
                        </a:solidFill>
                        <a:effectLst/>
                        <a:latin typeface="Arial" charset="0"/>
                        <a:ea typeface="MS Gothic" pitchFamily="49" charset="-128"/>
                      </a:endParaRPr>
                    </a:p>
                  </a:txBody>
                  <a:tcPr marT="45724" marB="4572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Energy, composting</a:t>
                      </a:r>
                    </a:p>
                  </a:txBody>
                  <a:tcPr marT="45724" marB="45724" horzOverflow="overflow">
                    <a:lnL w="9525" cap="flat" cmpd="sng" algn="ctr">
                      <a:solidFill>
                        <a:srgbClr val="000000"/>
                      </a:solidFill>
                      <a:prstDash val="solid"/>
                      <a:round/>
                      <a:headEnd type="none" w="med" len="med"/>
                      <a:tailEnd type="none" w="med" len="med"/>
                    </a:lnL>
                    <a:lnR w="25400" cap="flat" cmpd="sng" algn="ctr">
                      <a:solidFill>
                        <a:srgbClr val="008080"/>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6"/>
                  </a:ext>
                </a:extLst>
              </a:tr>
              <a:tr h="435012">
                <a:tc>
                  <a:txBody>
                    <a:bodyPr/>
                    <a:lstStyle/>
                    <a:p>
                      <a:pPr marL="0" marR="0" lvl="0" indent="0" algn="l"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Rice transformation</a:t>
                      </a:r>
                      <a:endParaRPr kumimoji="0" lang="en-GB" sz="1600" b="0" i="0" u="none" strike="noStrike" cap="none" normalizeH="0" baseline="0" smtClean="0">
                        <a:ln>
                          <a:noFill/>
                        </a:ln>
                        <a:solidFill>
                          <a:schemeClr val="bg1"/>
                        </a:solidFill>
                        <a:effectLst/>
                        <a:latin typeface="Arial" charset="0"/>
                        <a:ea typeface="MS Gothic" pitchFamily="49" charset="-128"/>
                      </a:endParaRPr>
                    </a:p>
                  </a:txBody>
                  <a:tcPr marT="45724" marB="45724" horzOverflow="overflow">
                    <a:lnL w="25400" cap="flat" cmpd="sng" algn="ctr">
                      <a:solidFill>
                        <a:srgbClr val="00808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FFFF"/>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FFFFFF"/>
                          </a:solidFill>
                          <a:effectLst/>
                          <a:latin typeface="Candara" pitchFamily="34" charset="0"/>
                          <a:ea typeface="MS Gothic" pitchFamily="49" charset="-128"/>
                          <a:cs typeface="Times New Roman" pitchFamily="18" charset="0"/>
                        </a:rPr>
                        <a:t>330</a:t>
                      </a:r>
                      <a:endParaRPr kumimoji="0" lang="en-GB" sz="1600" b="0" i="0" u="none" strike="noStrike" cap="none" normalizeH="0" baseline="0" smtClean="0">
                        <a:ln>
                          <a:noFill/>
                        </a:ln>
                        <a:solidFill>
                          <a:schemeClr val="bg1"/>
                        </a:solidFill>
                        <a:effectLst/>
                        <a:latin typeface="Arial" charset="0"/>
                        <a:ea typeface="MS Gothic" pitchFamily="49" charset="-128"/>
                      </a:endParaRPr>
                    </a:p>
                  </a:txBody>
                  <a:tcPr marT="45724" marB="4572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FFFF"/>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GB" sz="1600" b="0" i="0" u="none" strike="noStrike" cap="none" normalizeH="0" baseline="0" dirty="0" smtClean="0">
                          <a:ln>
                            <a:noFill/>
                          </a:ln>
                          <a:solidFill>
                            <a:srgbClr val="FFFFFF"/>
                          </a:solidFill>
                          <a:effectLst/>
                          <a:latin typeface="Candara" pitchFamily="34" charset="0"/>
                          <a:ea typeface="MS Gothic" pitchFamily="49" charset="-128"/>
                          <a:cs typeface="Times New Roman" pitchFamily="18" charset="0"/>
                        </a:rPr>
                        <a:t>Energy, composting</a:t>
                      </a:r>
                    </a:p>
                  </a:txBody>
                  <a:tcPr marT="45724" marB="45724" horzOverflow="overflow">
                    <a:lnL w="9525" cap="flat" cmpd="sng" algn="ctr">
                      <a:solidFill>
                        <a:srgbClr val="000000"/>
                      </a:solidFill>
                      <a:prstDash val="solid"/>
                      <a:round/>
                      <a:headEnd type="none" w="med" len="med"/>
                      <a:tailEnd type="none" w="med" len="med"/>
                    </a:lnL>
                    <a:lnR w="25400" cap="flat" cmpd="sng" algn="ctr">
                      <a:solidFill>
                        <a:srgbClr val="008080"/>
                      </a:solidFill>
                      <a:prstDash val="solid"/>
                      <a:round/>
                      <a:headEnd type="none" w="med" len="med"/>
                      <a:tailEnd type="none" w="med" len="med"/>
                    </a:lnR>
                    <a:lnT w="12700" cap="flat" cmpd="sng" algn="ctr">
                      <a:solidFill>
                        <a:srgbClr val="00FFFF"/>
                      </a:solidFill>
                      <a:prstDash val="solid"/>
                      <a:round/>
                      <a:headEnd type="none" w="med" len="med"/>
                      <a:tailEnd type="none" w="med" len="med"/>
                    </a:lnT>
                    <a:lnB w="25400" cap="flat" cmpd="sng" algn="ctr">
                      <a:solidFill>
                        <a:srgbClr val="008080"/>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7"/>
                  </a:ext>
                </a:extLst>
              </a:tr>
            </a:tbl>
          </a:graphicData>
        </a:graphic>
      </p:graphicFrame>
      <p:sp>
        <p:nvSpPr>
          <p:cNvPr id="5161" name="Rectangle 384"/>
          <p:cNvSpPr>
            <a:spLocks noChangeArrowheads="1"/>
          </p:cNvSpPr>
          <p:nvPr/>
        </p:nvSpPr>
        <p:spPr bwMode="auto">
          <a:xfrm>
            <a:off x="2268538" y="5662613"/>
            <a:ext cx="17700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bg1"/>
                </a:solidFill>
                <a:latin typeface="Arial" panose="020B0604020202020204" pitchFamily="34" charset="0"/>
                <a:ea typeface="MS Gothic" panose="020B0609070205080204" pitchFamily="49" charset="-128"/>
              </a:defRPr>
            </a:lvl1pPr>
            <a:lvl2pPr algn="l" eaLnBrk="0" hangingPunct="0">
              <a:defRPr>
                <a:solidFill>
                  <a:schemeClr val="bg1"/>
                </a:solidFill>
                <a:latin typeface="Arial" panose="020B0604020202020204" pitchFamily="34" charset="0"/>
                <a:ea typeface="MS Gothic" panose="020B0609070205080204" pitchFamily="49" charset="-128"/>
              </a:defRPr>
            </a:lvl2pPr>
            <a:lvl3pPr algn="l" eaLnBrk="0" hangingPunct="0">
              <a:defRPr>
                <a:solidFill>
                  <a:schemeClr val="bg1"/>
                </a:solidFill>
                <a:latin typeface="Arial" panose="020B0604020202020204" pitchFamily="34" charset="0"/>
                <a:ea typeface="MS Gothic" panose="020B0609070205080204" pitchFamily="49" charset="-128"/>
              </a:defRPr>
            </a:lvl3pPr>
            <a:lvl4pPr algn="l" eaLnBrk="0" hangingPunct="0">
              <a:defRPr>
                <a:solidFill>
                  <a:schemeClr val="bg1"/>
                </a:solidFill>
                <a:latin typeface="Arial" panose="020B0604020202020204" pitchFamily="34" charset="0"/>
                <a:ea typeface="MS Gothic" panose="020B0609070205080204" pitchFamily="49" charset="-128"/>
              </a:defRPr>
            </a:lvl4pPr>
            <a:lvl5pPr algn="l" eaLnBrk="0" hangingPunct="0">
              <a:defRPr>
                <a:solidFill>
                  <a:schemeClr val="bg1"/>
                </a:solidFill>
                <a:latin typeface="Arial" panose="020B0604020202020204" pitchFamily="34" charset="0"/>
                <a:ea typeface="MS Gothic" panose="020B0609070205080204" pitchFamily="49"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defTabSz="914400" eaLnBrk="1" hangingPunct="1"/>
            <a:r>
              <a:rPr lang="en-GB" altLang="it-IT" b="1" i="1">
                <a:solidFill>
                  <a:schemeClr val="tx1"/>
                </a:solidFill>
                <a:latin typeface="Candara" panose="020E0502030303020204" pitchFamily="34" charset="0"/>
              </a:rPr>
              <a:t>(source: Itabia )  </a:t>
            </a:r>
            <a:endParaRPr lang="it-IT" altLang="it-IT" b="1" i="1">
              <a:solidFill>
                <a:schemeClr val="tx1"/>
              </a:solidFill>
              <a:latin typeface="Candara" panose="020E0502030303020204" pitchFamily="34" charset="0"/>
            </a:endParaRPr>
          </a:p>
        </p:txBody>
      </p:sp>
      <p:sp>
        <p:nvSpPr>
          <p:cNvPr id="2" name="Text Box 3"/>
          <p:cNvSpPr txBox="1">
            <a:spLocks noChangeArrowheads="1"/>
          </p:cNvSpPr>
          <p:nvPr/>
        </p:nvSpPr>
        <p:spPr bwMode="auto">
          <a:xfrm>
            <a:off x="231775" y="1038225"/>
            <a:ext cx="8680450" cy="519113"/>
          </a:xfrm>
          <a:prstGeom prst="rect">
            <a:avLst/>
          </a:prstGeom>
          <a:noFill/>
          <a:ln w="9525">
            <a:noFill/>
            <a:round/>
            <a:headEnd/>
            <a:tailEnd/>
          </a:ln>
          <a:effectLst/>
        </p:spPr>
        <p:txBody>
          <a:bodyPr wrap="none" lIns="90000" tIns="46800" rIns="90000" bIns="46800">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b="1">
                <a:solidFill>
                  <a:srgbClr val="0066CC"/>
                </a:solidFill>
                <a:effectLst>
                  <a:outerShdw blurRad="38100" dist="38100" dir="2700000" algn="tl">
                    <a:srgbClr val="C0C0C0"/>
                  </a:outerShdw>
                </a:effectLst>
                <a:latin typeface="Candara" pitchFamily="34" charset="0"/>
                <a:cs typeface="Arial" charset="0"/>
              </a:rPr>
              <a:t>Agro-industry residual biomass in Italy:  yearly amounts </a:t>
            </a:r>
          </a:p>
        </p:txBody>
      </p:sp>
    </p:spTree>
    <p:extLst>
      <p:ext uri="{BB962C8B-B14F-4D97-AF65-F5344CB8AC3E}">
        <p14:creationId xmlns:p14="http://schemas.microsoft.com/office/powerpoint/2010/main" val="2084525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843808" y="597892"/>
            <a:ext cx="3355727" cy="525401"/>
          </a:xfrm>
          <a:prstGeom prst="rect">
            <a:avLst/>
          </a:prstGeom>
          <a:noFill/>
          <a:ln w="9525">
            <a:noFill/>
            <a:round/>
            <a:headEnd/>
            <a:tailEnd/>
          </a:ln>
        </p:spPr>
        <p:txBody>
          <a:bodyPr wrap="square" lIns="90000" tIns="46800" rIns="90000" bIns="46800">
            <a:spAutoFit/>
          </a:bodyPr>
          <a:lstStyle/>
          <a:p>
            <a:pPr algn="ct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b="1" dirty="0" smtClean="0">
                <a:solidFill>
                  <a:srgbClr val="0066CC"/>
                </a:solidFill>
                <a:effectLst>
                  <a:outerShdw blurRad="38100" dist="38100" dir="2700000" algn="tl">
                    <a:srgbClr val="C0C0C0"/>
                  </a:outerShdw>
                </a:effectLst>
                <a:latin typeface="Candara" pitchFamily="34" charset="0"/>
                <a:cs typeface="Arial" charset="0"/>
              </a:rPr>
              <a:t>La BIORAFFINERIA</a:t>
            </a:r>
            <a:endParaRPr lang="it-IT" sz="2800" b="1" dirty="0">
              <a:solidFill>
                <a:srgbClr val="0066CC"/>
              </a:solidFill>
              <a:effectLst>
                <a:outerShdw blurRad="38100" dist="38100" dir="2700000" algn="tl">
                  <a:srgbClr val="C0C0C0"/>
                </a:outerShdw>
              </a:effectLst>
              <a:latin typeface="Candara" pitchFamily="34" charset="0"/>
              <a:cs typeface="Arial" charset="0"/>
            </a:endParaRPr>
          </a:p>
        </p:txBody>
      </p:sp>
      <p:sp>
        <p:nvSpPr>
          <p:cNvPr id="6" name="Rettangolo 5"/>
          <p:cNvSpPr/>
          <p:nvPr/>
        </p:nvSpPr>
        <p:spPr>
          <a:xfrm>
            <a:off x="514387" y="1367045"/>
            <a:ext cx="8115225" cy="954107"/>
          </a:xfrm>
          <a:prstGeom prst="rect">
            <a:avLst/>
          </a:prstGeom>
        </p:spPr>
        <p:txBody>
          <a:bodyPr wrap="square">
            <a:spAutoFit/>
          </a:bodyPr>
          <a:lstStyle/>
          <a:p>
            <a:pPr algn="just"/>
            <a:r>
              <a:rPr lang="en-US" sz="2800" dirty="0" err="1" smtClean="0">
                <a:latin typeface="Albertus MT" panose="020E0602030304020304" pitchFamily="34" charset="0"/>
              </a:rPr>
              <a:t>Biorefinery</a:t>
            </a:r>
            <a:r>
              <a:rPr lang="en-US" sz="2800" dirty="0" smtClean="0">
                <a:latin typeface="Albertus MT" panose="020E0602030304020304" pitchFamily="34" charset="0"/>
              </a:rPr>
              <a:t> </a:t>
            </a:r>
            <a:r>
              <a:rPr lang="en-US" sz="2800" dirty="0">
                <a:latin typeface="Albertus MT" panose="020E0602030304020304" pitchFamily="34" charset="0"/>
              </a:rPr>
              <a:t>is the sustainable processing of </a:t>
            </a:r>
            <a:r>
              <a:rPr lang="en-US" sz="2800" dirty="0">
                <a:solidFill>
                  <a:srgbClr val="FF0000"/>
                </a:solidFill>
                <a:latin typeface="Albertus MT" panose="020E0602030304020304" pitchFamily="34" charset="0"/>
              </a:rPr>
              <a:t>biomass</a:t>
            </a:r>
            <a:r>
              <a:rPr lang="en-US" sz="2800" dirty="0">
                <a:latin typeface="Albertus MT" panose="020E0602030304020304" pitchFamily="34" charset="0"/>
              </a:rPr>
              <a:t> into a spectrum of marketable </a:t>
            </a:r>
            <a:r>
              <a:rPr lang="en-US" sz="2800" dirty="0" smtClean="0">
                <a:solidFill>
                  <a:srgbClr val="FF0000"/>
                </a:solidFill>
                <a:latin typeface="Albertus MT" panose="020E0602030304020304" pitchFamily="34" charset="0"/>
              </a:rPr>
              <a:t>products</a:t>
            </a:r>
            <a:r>
              <a:rPr lang="en-US" sz="2800" dirty="0" smtClean="0">
                <a:latin typeface="Albertus MT" panose="020E0602030304020304" pitchFamily="34" charset="0"/>
              </a:rPr>
              <a:t> </a:t>
            </a:r>
            <a:r>
              <a:rPr lang="it-IT" sz="2800" dirty="0" smtClean="0">
                <a:latin typeface="Albertus MT" panose="020E0602030304020304" pitchFamily="34" charset="0"/>
              </a:rPr>
              <a:t>and </a:t>
            </a:r>
            <a:r>
              <a:rPr lang="it-IT" sz="2800" dirty="0" err="1">
                <a:solidFill>
                  <a:srgbClr val="FF0000"/>
                </a:solidFill>
                <a:latin typeface="Albertus MT" panose="020E0602030304020304" pitchFamily="34" charset="0"/>
              </a:rPr>
              <a:t>energy</a:t>
            </a:r>
            <a:r>
              <a:rPr lang="it-IT" sz="2800" dirty="0">
                <a:latin typeface="Albertus MT" panose="020E0602030304020304" pitchFamily="34" charset="0"/>
              </a:rPr>
              <a:t>.</a:t>
            </a:r>
          </a:p>
        </p:txBody>
      </p:sp>
      <p:sp>
        <p:nvSpPr>
          <p:cNvPr id="11" name="Rettangolo 10"/>
          <p:cNvSpPr/>
          <p:nvPr/>
        </p:nvSpPr>
        <p:spPr>
          <a:xfrm>
            <a:off x="827584" y="6407155"/>
            <a:ext cx="5646097" cy="369332"/>
          </a:xfrm>
          <a:prstGeom prst="rect">
            <a:avLst/>
          </a:prstGeom>
        </p:spPr>
        <p:txBody>
          <a:bodyPr wrap="none">
            <a:spAutoFit/>
          </a:bodyPr>
          <a:lstStyle/>
          <a:p>
            <a:r>
              <a:rPr lang="en-US" i="1" dirty="0" smtClean="0">
                <a:latin typeface="Albertus MT" panose="020E0602030304020304" pitchFamily="34" charset="0"/>
              </a:rPr>
              <a:t>Fonte: IEA </a:t>
            </a:r>
            <a:r>
              <a:rPr lang="en-US" i="1" dirty="0">
                <a:latin typeface="Albertus MT" panose="020E0602030304020304" pitchFamily="34" charset="0"/>
              </a:rPr>
              <a:t>Bioenergy Task 42 (https://task42.ieabioenergy.com/)</a:t>
            </a:r>
            <a:endParaRPr lang="it-IT" i="1" dirty="0">
              <a:latin typeface="Albertus MT" panose="020E0602030304020304" pitchFamily="34" charset="0"/>
            </a:endParaRPr>
          </a:p>
        </p:txBody>
      </p:sp>
      <p:pic>
        <p:nvPicPr>
          <p:cNvPr id="4" name="Immagine 3"/>
          <p:cNvPicPr>
            <a:picLocks noChangeAspect="1"/>
          </p:cNvPicPr>
          <p:nvPr/>
        </p:nvPicPr>
        <p:blipFill>
          <a:blip r:embed="rId3"/>
          <a:stretch>
            <a:fillRect/>
          </a:stretch>
        </p:blipFill>
        <p:spPr>
          <a:xfrm>
            <a:off x="2011680" y="1508760"/>
            <a:ext cx="5120640" cy="3840480"/>
          </a:xfrm>
          <a:prstGeom prst="rect">
            <a:avLst/>
          </a:prstGeom>
        </p:spPr>
      </p:pic>
    </p:spTree>
    <p:extLst>
      <p:ext uri="{BB962C8B-B14F-4D97-AF65-F5344CB8AC3E}">
        <p14:creationId xmlns:p14="http://schemas.microsoft.com/office/powerpoint/2010/main" val="2868056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AutoShape 12"/>
          <p:cNvSpPr>
            <a:spLocks noChangeArrowheads="1"/>
          </p:cNvSpPr>
          <p:nvPr/>
        </p:nvSpPr>
        <p:spPr bwMode="auto">
          <a:xfrm>
            <a:off x="1572009" y="2208471"/>
            <a:ext cx="301625" cy="437198"/>
          </a:xfrm>
          <a:prstGeom prst="downArrow">
            <a:avLst>
              <a:gd name="adj1" fmla="val 50000"/>
              <a:gd name="adj2" fmla="val 45869"/>
            </a:avLst>
          </a:prstGeom>
          <a:solidFill>
            <a:srgbClr val="00B050"/>
          </a:solidFill>
          <a:ln w="38100" algn="ctr">
            <a:solidFill>
              <a:schemeClr val="tx2"/>
            </a:solidFill>
            <a:miter lim="800000"/>
            <a:headEnd/>
            <a:tailEnd/>
          </a:ln>
          <a:extLst/>
        </p:spPr>
        <p:txBody>
          <a:bodyPr anchor="ctr">
            <a:spAutoFit/>
          </a:bodyPr>
          <a:lstStyle>
            <a:lvl1pPr algn="l" eaLnBrk="0" hangingPunct="0">
              <a:defRPr>
                <a:solidFill>
                  <a:schemeClr val="bg1"/>
                </a:solidFill>
                <a:latin typeface="Arial" panose="020B0604020202020204" pitchFamily="34" charset="0"/>
                <a:ea typeface="MS Gothic" panose="020B0609070205080204" pitchFamily="49" charset="-128"/>
              </a:defRPr>
            </a:lvl1pPr>
            <a:lvl2pPr algn="l" eaLnBrk="0" hangingPunct="0">
              <a:defRPr>
                <a:solidFill>
                  <a:schemeClr val="bg1"/>
                </a:solidFill>
                <a:latin typeface="Arial" panose="020B0604020202020204" pitchFamily="34" charset="0"/>
                <a:ea typeface="MS Gothic" panose="020B0609070205080204" pitchFamily="49" charset="-128"/>
              </a:defRPr>
            </a:lvl2pPr>
            <a:lvl3pPr algn="l" eaLnBrk="0" hangingPunct="0">
              <a:defRPr>
                <a:solidFill>
                  <a:schemeClr val="bg1"/>
                </a:solidFill>
                <a:latin typeface="Arial" panose="020B0604020202020204" pitchFamily="34" charset="0"/>
                <a:ea typeface="MS Gothic" panose="020B0609070205080204" pitchFamily="49" charset="-128"/>
              </a:defRPr>
            </a:lvl3pPr>
            <a:lvl4pPr algn="l" eaLnBrk="0" hangingPunct="0">
              <a:defRPr>
                <a:solidFill>
                  <a:schemeClr val="bg1"/>
                </a:solidFill>
                <a:latin typeface="Arial" panose="020B0604020202020204" pitchFamily="34" charset="0"/>
                <a:ea typeface="MS Gothic" panose="020B0609070205080204" pitchFamily="49" charset="-128"/>
              </a:defRPr>
            </a:lvl4pPr>
            <a:lvl5pPr algn="l" eaLnBrk="0" hangingPunct="0">
              <a:defRPr>
                <a:solidFill>
                  <a:schemeClr val="bg1"/>
                </a:solidFill>
                <a:latin typeface="Arial" panose="020B0604020202020204" pitchFamily="34" charset="0"/>
                <a:ea typeface="MS Gothic" panose="020B0609070205080204" pitchFamily="49"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defTabSz="914400" eaLnBrk="1" hangingPunct="1"/>
            <a:endParaRPr lang="it-IT" altLang="it-IT" dirty="0">
              <a:solidFill>
                <a:schemeClr val="tx1"/>
              </a:solidFill>
              <a:latin typeface="Candara" panose="020E0502030303020204" pitchFamily="34" charset="0"/>
            </a:endParaRPr>
          </a:p>
        </p:txBody>
      </p:sp>
      <p:sp>
        <p:nvSpPr>
          <p:cNvPr id="7172" name="AutoShape 17"/>
          <p:cNvSpPr>
            <a:spLocks noChangeArrowheads="1"/>
          </p:cNvSpPr>
          <p:nvPr/>
        </p:nvSpPr>
        <p:spPr bwMode="auto">
          <a:xfrm>
            <a:off x="1572009" y="3899056"/>
            <a:ext cx="301625" cy="437198"/>
          </a:xfrm>
          <a:prstGeom prst="downArrow">
            <a:avLst>
              <a:gd name="adj1" fmla="val 50000"/>
              <a:gd name="adj2" fmla="val 45869"/>
            </a:avLst>
          </a:prstGeom>
          <a:solidFill>
            <a:srgbClr val="00B050"/>
          </a:solidFill>
          <a:ln w="38100" algn="ctr">
            <a:solidFill>
              <a:schemeClr val="tx2"/>
            </a:solidFill>
            <a:miter lim="800000"/>
            <a:headEnd/>
            <a:tailEnd/>
          </a:ln>
          <a:extLst/>
        </p:spPr>
        <p:txBody>
          <a:bodyPr anchor="ctr">
            <a:spAutoFit/>
          </a:bodyPr>
          <a:lstStyle>
            <a:lvl1pPr algn="l" eaLnBrk="0" hangingPunct="0">
              <a:defRPr>
                <a:solidFill>
                  <a:schemeClr val="bg1"/>
                </a:solidFill>
                <a:latin typeface="Arial" panose="020B0604020202020204" pitchFamily="34" charset="0"/>
                <a:ea typeface="MS Gothic" panose="020B0609070205080204" pitchFamily="49" charset="-128"/>
              </a:defRPr>
            </a:lvl1pPr>
            <a:lvl2pPr algn="l" eaLnBrk="0" hangingPunct="0">
              <a:defRPr>
                <a:solidFill>
                  <a:schemeClr val="bg1"/>
                </a:solidFill>
                <a:latin typeface="Arial" panose="020B0604020202020204" pitchFamily="34" charset="0"/>
                <a:ea typeface="MS Gothic" panose="020B0609070205080204" pitchFamily="49" charset="-128"/>
              </a:defRPr>
            </a:lvl2pPr>
            <a:lvl3pPr algn="l" eaLnBrk="0" hangingPunct="0">
              <a:defRPr>
                <a:solidFill>
                  <a:schemeClr val="bg1"/>
                </a:solidFill>
                <a:latin typeface="Arial" panose="020B0604020202020204" pitchFamily="34" charset="0"/>
                <a:ea typeface="MS Gothic" panose="020B0609070205080204" pitchFamily="49" charset="-128"/>
              </a:defRPr>
            </a:lvl3pPr>
            <a:lvl4pPr algn="l" eaLnBrk="0" hangingPunct="0">
              <a:defRPr>
                <a:solidFill>
                  <a:schemeClr val="bg1"/>
                </a:solidFill>
                <a:latin typeface="Arial" panose="020B0604020202020204" pitchFamily="34" charset="0"/>
                <a:ea typeface="MS Gothic" panose="020B0609070205080204" pitchFamily="49" charset="-128"/>
              </a:defRPr>
            </a:lvl4pPr>
            <a:lvl5pPr algn="l" eaLnBrk="0" hangingPunct="0">
              <a:defRPr>
                <a:solidFill>
                  <a:schemeClr val="bg1"/>
                </a:solidFill>
                <a:latin typeface="Arial" panose="020B0604020202020204" pitchFamily="34" charset="0"/>
                <a:ea typeface="MS Gothic" panose="020B0609070205080204" pitchFamily="49"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defTabSz="914400" eaLnBrk="1" hangingPunct="1"/>
            <a:endParaRPr lang="it-IT" altLang="it-IT" dirty="0">
              <a:solidFill>
                <a:schemeClr val="tx1"/>
              </a:solidFill>
              <a:latin typeface="Candara" panose="020E0502030303020204" pitchFamily="34" charset="0"/>
            </a:endParaRPr>
          </a:p>
        </p:txBody>
      </p:sp>
      <p:sp>
        <p:nvSpPr>
          <p:cNvPr id="7173" name="Rectangle 1"/>
          <p:cNvSpPr>
            <a:spLocks noChangeArrowheads="1"/>
          </p:cNvSpPr>
          <p:nvPr/>
        </p:nvSpPr>
        <p:spPr bwMode="auto">
          <a:xfrm>
            <a:off x="361819" y="6259097"/>
            <a:ext cx="852989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l" eaLnBrk="0" hangingPunct="0">
              <a:defRPr>
                <a:solidFill>
                  <a:schemeClr val="bg1"/>
                </a:solidFill>
                <a:latin typeface="Arial" panose="020B0604020202020204" pitchFamily="34" charset="0"/>
                <a:ea typeface="MS Gothic" panose="020B0609070205080204" pitchFamily="49" charset="-128"/>
              </a:defRPr>
            </a:lvl1pPr>
            <a:lvl2pPr algn="l" eaLnBrk="0" hangingPunct="0">
              <a:defRPr>
                <a:solidFill>
                  <a:schemeClr val="bg1"/>
                </a:solidFill>
                <a:latin typeface="Arial" panose="020B0604020202020204" pitchFamily="34" charset="0"/>
                <a:ea typeface="MS Gothic" panose="020B0609070205080204" pitchFamily="49" charset="-128"/>
              </a:defRPr>
            </a:lvl2pPr>
            <a:lvl3pPr algn="l" eaLnBrk="0" hangingPunct="0">
              <a:defRPr>
                <a:solidFill>
                  <a:schemeClr val="bg1"/>
                </a:solidFill>
                <a:latin typeface="Arial" panose="020B0604020202020204" pitchFamily="34" charset="0"/>
                <a:ea typeface="MS Gothic" panose="020B0609070205080204" pitchFamily="49" charset="-128"/>
              </a:defRPr>
            </a:lvl3pPr>
            <a:lvl4pPr algn="l" eaLnBrk="0" hangingPunct="0">
              <a:defRPr>
                <a:solidFill>
                  <a:schemeClr val="bg1"/>
                </a:solidFill>
                <a:latin typeface="Arial" panose="020B0604020202020204" pitchFamily="34" charset="0"/>
                <a:ea typeface="MS Gothic" panose="020B0609070205080204" pitchFamily="49" charset="-128"/>
              </a:defRPr>
            </a:lvl4pPr>
            <a:lvl5pPr algn="l" eaLnBrk="0" hangingPunct="0">
              <a:defRPr>
                <a:solidFill>
                  <a:schemeClr val="bg1"/>
                </a:solidFill>
                <a:latin typeface="Arial" panose="020B0604020202020204" pitchFamily="34" charset="0"/>
                <a:ea typeface="MS Gothic" panose="020B0609070205080204" pitchFamily="49"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algn="just" defTabSz="914400" eaLnBrk="1" hangingPunct="1"/>
            <a:r>
              <a:rPr lang="en-GB" altLang="it-IT" sz="1400" b="1" dirty="0" smtClean="0">
                <a:solidFill>
                  <a:schemeClr val="tx2"/>
                </a:solidFill>
                <a:latin typeface="Candara" panose="020E0502030303020204" pitchFamily="34" charset="0"/>
                <a:cs typeface="Times New Roman" panose="02020603050405020304" pitchFamily="18" charset="0"/>
              </a:rPr>
              <a:t>Fonte: </a:t>
            </a:r>
            <a:r>
              <a:rPr lang="en-GB" altLang="it-IT" sz="1400" b="1" dirty="0" err="1" smtClean="0">
                <a:solidFill>
                  <a:schemeClr val="tx2"/>
                </a:solidFill>
                <a:latin typeface="Candara" panose="020E0502030303020204" pitchFamily="34" charset="0"/>
                <a:cs typeface="Times New Roman" panose="02020603050405020304" pitchFamily="18" charset="0"/>
              </a:rPr>
              <a:t>Kamm</a:t>
            </a:r>
            <a:r>
              <a:rPr lang="en-GB" altLang="it-IT" sz="1400" b="1" dirty="0">
                <a:solidFill>
                  <a:schemeClr val="tx2"/>
                </a:solidFill>
                <a:latin typeface="Candara" panose="020E0502030303020204" pitchFamily="34" charset="0"/>
                <a:cs typeface="Times New Roman" panose="02020603050405020304" pitchFamily="18" charset="0"/>
              </a:rPr>
              <a:t>, B.; </a:t>
            </a:r>
            <a:r>
              <a:rPr lang="en-GB" altLang="it-IT" sz="1400" b="1" dirty="0" err="1">
                <a:solidFill>
                  <a:schemeClr val="tx2"/>
                </a:solidFill>
                <a:latin typeface="Candara" panose="020E0502030303020204" pitchFamily="34" charset="0"/>
                <a:cs typeface="Times New Roman" panose="02020603050405020304" pitchFamily="18" charset="0"/>
              </a:rPr>
              <a:t>Kamm</a:t>
            </a:r>
            <a:r>
              <a:rPr lang="en-GB" altLang="it-IT" sz="1400" b="1" dirty="0">
                <a:solidFill>
                  <a:schemeClr val="tx2"/>
                </a:solidFill>
                <a:latin typeface="Candara" panose="020E0502030303020204" pitchFamily="34" charset="0"/>
                <a:cs typeface="Times New Roman" panose="02020603050405020304" pitchFamily="18" charset="0"/>
              </a:rPr>
              <a:t>, M. (2004). Principles of </a:t>
            </a:r>
            <a:r>
              <a:rPr lang="en-GB" altLang="it-IT" sz="1400" b="1" dirty="0" err="1">
                <a:solidFill>
                  <a:schemeClr val="tx2"/>
                </a:solidFill>
                <a:latin typeface="Candara" panose="020E0502030303020204" pitchFamily="34" charset="0"/>
                <a:cs typeface="Times New Roman" panose="02020603050405020304" pitchFamily="18" charset="0"/>
              </a:rPr>
              <a:t>Biorefineries</a:t>
            </a:r>
            <a:r>
              <a:rPr lang="en-GB" altLang="it-IT" sz="1400" b="1" dirty="0">
                <a:solidFill>
                  <a:schemeClr val="tx2"/>
                </a:solidFill>
                <a:latin typeface="Candara" panose="020E0502030303020204" pitchFamily="34" charset="0"/>
                <a:cs typeface="Times New Roman" panose="02020603050405020304" pitchFamily="18" charset="0"/>
              </a:rPr>
              <a:t>. </a:t>
            </a:r>
            <a:r>
              <a:rPr lang="en-GB" altLang="it-IT" sz="1400" b="1" i="1" dirty="0">
                <a:solidFill>
                  <a:schemeClr val="tx2"/>
                </a:solidFill>
                <a:latin typeface="Candara" panose="020E0502030303020204" pitchFamily="34" charset="0"/>
                <a:cs typeface="Times New Roman" panose="02020603050405020304" pitchFamily="18" charset="0"/>
              </a:rPr>
              <a:t>Appl. </a:t>
            </a:r>
            <a:r>
              <a:rPr lang="en-GB" altLang="it-IT" sz="1400" b="1" i="1" dirty="0" err="1">
                <a:solidFill>
                  <a:schemeClr val="tx2"/>
                </a:solidFill>
                <a:latin typeface="Candara" panose="020E0502030303020204" pitchFamily="34" charset="0"/>
                <a:cs typeface="Times New Roman" panose="02020603050405020304" pitchFamily="18" charset="0"/>
              </a:rPr>
              <a:t>Microbiol</a:t>
            </a:r>
            <a:r>
              <a:rPr lang="en-GB" altLang="it-IT" sz="1400" b="1" i="1" dirty="0">
                <a:solidFill>
                  <a:schemeClr val="tx2"/>
                </a:solidFill>
                <a:latin typeface="Candara" panose="020E0502030303020204" pitchFamily="34" charset="0"/>
                <a:cs typeface="Times New Roman" panose="02020603050405020304" pitchFamily="18" charset="0"/>
              </a:rPr>
              <a:t>. </a:t>
            </a:r>
            <a:r>
              <a:rPr lang="en-GB" altLang="it-IT" sz="1400" b="1" i="1" dirty="0" err="1">
                <a:solidFill>
                  <a:schemeClr val="tx2"/>
                </a:solidFill>
                <a:latin typeface="Candara" panose="020E0502030303020204" pitchFamily="34" charset="0"/>
                <a:cs typeface="Times New Roman" panose="02020603050405020304" pitchFamily="18" charset="0"/>
              </a:rPr>
              <a:t>Biotechnol</a:t>
            </a:r>
            <a:r>
              <a:rPr lang="en-GB" altLang="it-IT" sz="1400" b="1" i="1" dirty="0">
                <a:solidFill>
                  <a:schemeClr val="tx2"/>
                </a:solidFill>
                <a:latin typeface="Candara" panose="020E0502030303020204" pitchFamily="34" charset="0"/>
                <a:cs typeface="Times New Roman" panose="02020603050405020304" pitchFamily="18" charset="0"/>
              </a:rPr>
              <a:t>.</a:t>
            </a:r>
            <a:r>
              <a:rPr lang="en-GB" altLang="it-IT" sz="1400" b="1" dirty="0">
                <a:solidFill>
                  <a:schemeClr val="tx2"/>
                </a:solidFill>
                <a:latin typeface="Candara" panose="020E0502030303020204" pitchFamily="34" charset="0"/>
                <a:cs typeface="Times New Roman" panose="02020603050405020304" pitchFamily="18" charset="0"/>
              </a:rPr>
              <a:t> (AMB), 64: 137-145.</a:t>
            </a:r>
          </a:p>
        </p:txBody>
      </p:sp>
      <p:grpSp>
        <p:nvGrpSpPr>
          <p:cNvPr id="2" name="Gruppo 1"/>
          <p:cNvGrpSpPr/>
          <p:nvPr/>
        </p:nvGrpSpPr>
        <p:grpSpPr>
          <a:xfrm>
            <a:off x="498859" y="1300988"/>
            <a:ext cx="2447925" cy="647700"/>
            <a:chOff x="498859" y="1300988"/>
            <a:chExt cx="2447925" cy="647700"/>
          </a:xfrm>
        </p:grpSpPr>
        <p:sp>
          <p:nvSpPr>
            <p:cNvPr id="10266" name="AutoShape 26"/>
            <p:cNvSpPr>
              <a:spLocks noChangeArrowheads="1"/>
            </p:cNvSpPr>
            <p:nvPr/>
          </p:nvSpPr>
          <p:spPr bwMode="auto">
            <a:xfrm>
              <a:off x="498859" y="1300988"/>
              <a:ext cx="2447925" cy="647700"/>
            </a:xfrm>
            <a:prstGeom prst="roundRect">
              <a:avLst>
                <a:gd name="adj" fmla="val 16667"/>
              </a:avLst>
            </a:prstGeom>
            <a:solidFill>
              <a:srgbClr val="00B050"/>
            </a:solidFill>
            <a:ln w="9525">
              <a:noFill/>
              <a:round/>
              <a:headEnd/>
              <a:tailEnd/>
            </a:ln>
            <a:effectLst>
              <a:prstShdw prst="shdw17" dist="17961" dir="2700000">
                <a:schemeClr val="accent1">
                  <a:gamma/>
                  <a:shade val="60000"/>
                  <a:invGamma/>
                </a:schemeClr>
              </a:prstShdw>
            </a:effectLst>
          </p:spPr>
          <p:txBody>
            <a:bodyPr wrap="none" anchor="ctr"/>
            <a:lstStyle/>
            <a:p>
              <a:pPr algn="l">
                <a:defRPr/>
              </a:pPr>
              <a:endParaRPr lang="it-IT" dirty="0">
                <a:latin typeface="Arial" charset="0"/>
                <a:cs typeface="Arial" charset="0"/>
              </a:endParaRPr>
            </a:p>
          </p:txBody>
        </p:sp>
        <p:sp>
          <p:nvSpPr>
            <p:cNvPr id="3" name="Text Box 3"/>
            <p:cNvSpPr txBox="1">
              <a:spLocks noChangeArrowheads="1"/>
            </p:cNvSpPr>
            <p:nvPr/>
          </p:nvSpPr>
          <p:spPr bwMode="auto">
            <a:xfrm>
              <a:off x="679040" y="1362107"/>
              <a:ext cx="2087563" cy="525463"/>
            </a:xfrm>
            <a:prstGeom prst="rect">
              <a:avLst/>
            </a:prstGeom>
            <a:noFill/>
            <a:ln w="9525">
              <a:noFill/>
              <a:round/>
              <a:headEnd/>
              <a:tailEnd/>
            </a:ln>
          </p:spPr>
          <p:txBody>
            <a:bodyPr lIns="90000" tIns="46800" rIns="90000" bIns="46800">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b="1" dirty="0" smtClean="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Candara" pitchFamily="34" charset="0"/>
                  <a:cs typeface="Arial" charset="0"/>
                </a:rPr>
                <a:t>BIOMASSA</a:t>
              </a:r>
              <a:endParaRPr lang="it-IT" sz="2800" b="1" dirty="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Candara" pitchFamily="34" charset="0"/>
                <a:cs typeface="Arial" charset="0"/>
              </a:endParaRPr>
            </a:p>
          </p:txBody>
        </p:sp>
      </p:grpSp>
      <p:grpSp>
        <p:nvGrpSpPr>
          <p:cNvPr id="7" name="Gruppo 6"/>
          <p:cNvGrpSpPr/>
          <p:nvPr/>
        </p:nvGrpSpPr>
        <p:grpSpPr>
          <a:xfrm>
            <a:off x="318678" y="2895355"/>
            <a:ext cx="2808287" cy="833178"/>
            <a:chOff x="318678" y="2895355"/>
            <a:chExt cx="2808287" cy="833178"/>
          </a:xfrm>
        </p:grpSpPr>
        <p:sp>
          <p:nvSpPr>
            <p:cNvPr id="10268" name="AutoShape 28"/>
            <p:cNvSpPr>
              <a:spLocks noChangeArrowheads="1"/>
            </p:cNvSpPr>
            <p:nvPr/>
          </p:nvSpPr>
          <p:spPr bwMode="auto">
            <a:xfrm>
              <a:off x="318678" y="2915863"/>
              <a:ext cx="2808287" cy="792163"/>
            </a:xfrm>
            <a:prstGeom prst="roundRect">
              <a:avLst>
                <a:gd name="adj" fmla="val 16667"/>
              </a:avLst>
            </a:prstGeom>
            <a:solidFill>
              <a:srgbClr val="00B050"/>
            </a:solidFill>
            <a:ln w="9525">
              <a:noFill/>
              <a:round/>
              <a:headEnd/>
              <a:tailEnd/>
            </a:ln>
            <a:effectLst>
              <a:prstShdw prst="shdw17" dist="17961" dir="2700000">
                <a:schemeClr val="accent2">
                  <a:gamma/>
                  <a:shade val="60000"/>
                  <a:invGamma/>
                </a:schemeClr>
              </a:prstShdw>
            </a:effectLst>
          </p:spPr>
          <p:txBody>
            <a:bodyPr wrap="none" anchor="ctr"/>
            <a:lstStyle/>
            <a:p>
              <a:pPr algn="l">
                <a:defRPr/>
              </a:pPr>
              <a:endParaRPr lang="it-IT" dirty="0">
                <a:latin typeface="Arial" charset="0"/>
                <a:cs typeface="Arial" charset="0"/>
              </a:endParaRPr>
            </a:p>
          </p:txBody>
        </p:sp>
        <p:sp>
          <p:nvSpPr>
            <p:cNvPr id="4" name="Text Box 3"/>
            <p:cNvSpPr txBox="1">
              <a:spLocks noChangeArrowheads="1"/>
            </p:cNvSpPr>
            <p:nvPr/>
          </p:nvSpPr>
          <p:spPr bwMode="auto">
            <a:xfrm>
              <a:off x="390115" y="2895355"/>
              <a:ext cx="2665413" cy="833178"/>
            </a:xfrm>
            <a:prstGeom prst="rect">
              <a:avLst/>
            </a:prstGeom>
            <a:noFill/>
            <a:ln w="9525">
              <a:noFill/>
              <a:round/>
              <a:headEnd/>
              <a:tailEnd/>
            </a:ln>
          </p:spPr>
          <p:txBody>
            <a:bodyPr lIns="90000" tIns="46800" rIns="90000" bIns="46800">
              <a:spAutoFit/>
            </a:bodyPr>
            <a:lstStyle/>
            <a:p>
              <a:pPr algn="ct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400" b="1" dirty="0" smtClean="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Candara" pitchFamily="34" charset="0"/>
                  <a:cs typeface="Arial" charset="0"/>
                </a:rPr>
                <a:t>Tecnologie per la trasformazione</a:t>
              </a:r>
              <a:endParaRPr lang="it-IT" sz="2400" b="1" dirty="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Candara" pitchFamily="34" charset="0"/>
                <a:cs typeface="Arial" charset="0"/>
              </a:endParaRPr>
            </a:p>
          </p:txBody>
        </p:sp>
      </p:grpSp>
      <p:grpSp>
        <p:nvGrpSpPr>
          <p:cNvPr id="8" name="Gruppo 7"/>
          <p:cNvGrpSpPr/>
          <p:nvPr/>
        </p:nvGrpSpPr>
        <p:grpSpPr>
          <a:xfrm>
            <a:off x="209959" y="4654040"/>
            <a:ext cx="3025725" cy="833438"/>
            <a:chOff x="209959" y="4654040"/>
            <a:chExt cx="3025725" cy="833438"/>
          </a:xfrm>
        </p:grpSpPr>
        <p:sp>
          <p:nvSpPr>
            <p:cNvPr id="7196" name="AutoShape 33"/>
            <p:cNvSpPr>
              <a:spLocks noChangeArrowheads="1"/>
            </p:cNvSpPr>
            <p:nvPr/>
          </p:nvSpPr>
          <p:spPr bwMode="auto">
            <a:xfrm>
              <a:off x="415398" y="4674678"/>
              <a:ext cx="2614846" cy="792163"/>
            </a:xfrm>
            <a:prstGeom prst="roundRect">
              <a:avLst>
                <a:gd name="adj" fmla="val 16667"/>
              </a:avLst>
            </a:prstGeom>
            <a:solidFill>
              <a:srgbClr val="00B050"/>
            </a:solidFill>
            <a:ln>
              <a:noFill/>
            </a:ln>
            <a:effectLst>
              <a:prstShdw prst="shdw17" dist="17961" dir="2700000">
                <a:srgbClr val="990099"/>
              </a:prstShdw>
            </a:effectLst>
            <a:extLst/>
          </p:spPr>
          <p:txBody>
            <a:bodyPr wrap="none" anchor="ctr"/>
            <a:lstStyle>
              <a:lvl1pPr algn="l" eaLnBrk="0" hangingPunct="0">
                <a:defRPr>
                  <a:solidFill>
                    <a:schemeClr val="bg1"/>
                  </a:solidFill>
                  <a:latin typeface="Arial" panose="020B0604020202020204" pitchFamily="34" charset="0"/>
                  <a:ea typeface="MS Gothic" panose="020B0609070205080204" pitchFamily="49" charset="-128"/>
                </a:defRPr>
              </a:lvl1pPr>
              <a:lvl2pPr algn="l" eaLnBrk="0" hangingPunct="0">
                <a:defRPr>
                  <a:solidFill>
                    <a:schemeClr val="bg1"/>
                  </a:solidFill>
                  <a:latin typeface="Arial" panose="020B0604020202020204" pitchFamily="34" charset="0"/>
                  <a:ea typeface="MS Gothic" panose="020B0609070205080204" pitchFamily="49" charset="-128"/>
                </a:defRPr>
              </a:lvl2pPr>
              <a:lvl3pPr algn="l" eaLnBrk="0" hangingPunct="0">
                <a:defRPr>
                  <a:solidFill>
                    <a:schemeClr val="bg1"/>
                  </a:solidFill>
                  <a:latin typeface="Arial" panose="020B0604020202020204" pitchFamily="34" charset="0"/>
                  <a:ea typeface="MS Gothic" panose="020B0609070205080204" pitchFamily="49" charset="-128"/>
                </a:defRPr>
              </a:lvl3pPr>
              <a:lvl4pPr algn="l" eaLnBrk="0" hangingPunct="0">
                <a:defRPr>
                  <a:solidFill>
                    <a:schemeClr val="bg1"/>
                  </a:solidFill>
                  <a:latin typeface="Arial" panose="020B0604020202020204" pitchFamily="34" charset="0"/>
                  <a:ea typeface="MS Gothic" panose="020B0609070205080204" pitchFamily="49" charset="-128"/>
                </a:defRPr>
              </a:lvl4pPr>
              <a:lvl5pPr algn="l" eaLnBrk="0" hangingPunct="0">
                <a:defRPr>
                  <a:solidFill>
                    <a:schemeClr val="bg1"/>
                  </a:solidFill>
                  <a:latin typeface="Arial" panose="020B0604020202020204" pitchFamily="34" charset="0"/>
                  <a:ea typeface="MS Gothic" panose="020B0609070205080204" pitchFamily="49"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algn="ctr" defTabSz="914400" eaLnBrk="1" hangingPunct="1"/>
              <a:endParaRPr lang="it-IT" altLang="it-IT" dirty="0">
                <a:solidFill>
                  <a:srgbClr val="FF00FF"/>
                </a:solidFill>
              </a:endParaRPr>
            </a:p>
          </p:txBody>
        </p:sp>
        <p:sp>
          <p:nvSpPr>
            <p:cNvPr id="5" name="Text Box 3"/>
            <p:cNvSpPr txBox="1">
              <a:spLocks noChangeArrowheads="1"/>
            </p:cNvSpPr>
            <p:nvPr/>
          </p:nvSpPr>
          <p:spPr bwMode="auto">
            <a:xfrm>
              <a:off x="209959" y="4654040"/>
              <a:ext cx="3025725" cy="833438"/>
            </a:xfrm>
            <a:prstGeom prst="rect">
              <a:avLst/>
            </a:prstGeom>
            <a:noFill/>
            <a:ln w="9525">
              <a:noFill/>
              <a:round/>
              <a:headEnd/>
              <a:tailEnd/>
            </a:ln>
          </p:spPr>
          <p:txBody>
            <a:bodyPr lIns="90000" tIns="46800" rIns="90000" bIns="46800">
              <a:spAutoFit/>
            </a:bodyPr>
            <a:lstStyle/>
            <a:p>
              <a:pPr algn="ct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400" b="1" dirty="0" smtClean="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Candara" pitchFamily="34" charset="0"/>
                  <a:cs typeface="Arial" charset="0"/>
                </a:rPr>
                <a:t>Energia e prodotti chimici</a:t>
              </a:r>
              <a:endParaRPr lang="it-IT" sz="2400" b="1" dirty="0">
                <a:solidFill>
                  <a:srgbClr val="FFFFFF"/>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Candara" pitchFamily="34" charset="0"/>
                <a:cs typeface="Arial" charset="0"/>
              </a:endParaRPr>
            </a:p>
          </p:txBody>
        </p:sp>
      </p:grpSp>
      <p:grpSp>
        <p:nvGrpSpPr>
          <p:cNvPr id="9" name="Gruppo 8"/>
          <p:cNvGrpSpPr/>
          <p:nvPr/>
        </p:nvGrpSpPr>
        <p:grpSpPr>
          <a:xfrm>
            <a:off x="5091550" y="1102489"/>
            <a:ext cx="3743325" cy="1044698"/>
            <a:chOff x="5091550" y="1102489"/>
            <a:chExt cx="3743325" cy="1044698"/>
          </a:xfrm>
        </p:grpSpPr>
        <p:sp>
          <p:nvSpPr>
            <p:cNvPr id="10276" name="AutoShape 36"/>
            <p:cNvSpPr>
              <a:spLocks noChangeArrowheads="1"/>
            </p:cNvSpPr>
            <p:nvPr/>
          </p:nvSpPr>
          <p:spPr bwMode="auto">
            <a:xfrm>
              <a:off x="5091550" y="1102489"/>
              <a:ext cx="3743325" cy="1044698"/>
            </a:xfrm>
            <a:prstGeom prst="roundRect">
              <a:avLst>
                <a:gd name="adj" fmla="val 16667"/>
              </a:avLst>
            </a:prstGeom>
            <a:solidFill>
              <a:srgbClr val="00B050"/>
            </a:solidFill>
            <a:ln w="9525">
              <a:noFill/>
              <a:round/>
              <a:headEnd/>
              <a:tailEnd/>
            </a:ln>
            <a:effectLst>
              <a:prstShdw prst="shdw17" dist="17961" dir="2700000">
                <a:schemeClr val="accent1">
                  <a:gamma/>
                  <a:shade val="60000"/>
                  <a:invGamma/>
                </a:schemeClr>
              </a:prstShdw>
            </a:effectLst>
          </p:spPr>
          <p:txBody>
            <a:bodyPr wrap="none" anchor="ctr"/>
            <a:lstStyle/>
            <a:p>
              <a:pPr algn="l">
                <a:defRPr/>
              </a:pPr>
              <a:endParaRPr lang="it-IT" dirty="0">
                <a:latin typeface="Arial" charset="0"/>
                <a:cs typeface="Arial" charset="0"/>
              </a:endParaRPr>
            </a:p>
          </p:txBody>
        </p:sp>
        <p:sp>
          <p:nvSpPr>
            <p:cNvPr id="7195" name="Text Box 3"/>
            <p:cNvSpPr txBox="1">
              <a:spLocks noChangeArrowheads="1"/>
            </p:cNvSpPr>
            <p:nvPr/>
          </p:nvSpPr>
          <p:spPr bwMode="auto">
            <a:xfrm>
              <a:off x="5162987" y="1205376"/>
              <a:ext cx="3600450" cy="83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gn="l"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Gothic" panose="020B0609070205080204" pitchFamily="49" charset="-128"/>
                </a:defRPr>
              </a:lvl1pPr>
              <a:lvl2pPr algn="l"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Gothic" panose="020B0609070205080204" pitchFamily="49" charset="-128"/>
                </a:defRPr>
              </a:lvl2pPr>
              <a:lvl3pPr algn="l"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Gothic" panose="020B0609070205080204" pitchFamily="49" charset="-128"/>
                </a:defRPr>
              </a:lvl3pPr>
              <a:lvl4pPr algn="l"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Gothic" panose="020B0609070205080204" pitchFamily="49" charset="-128"/>
                </a:defRPr>
              </a:lvl4pPr>
              <a:lvl5pPr algn="l"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S Gothic" panose="020B0609070205080204" pitchFamily="49" charset="-128"/>
                </a:defRPr>
              </a:lvl9pPr>
            </a:lstStyle>
            <a:p>
              <a:pPr eaLnBrk="1" hangingPunct="1">
                <a:buClr>
                  <a:schemeClr val="bg1"/>
                </a:buClr>
                <a:buSzPct val="125000"/>
                <a:buFont typeface="Times New Roman" panose="02020603050405020304" pitchFamily="18" charset="0"/>
                <a:buChar char="•"/>
              </a:pPr>
              <a:r>
                <a:rPr lang="it-IT" altLang="it-IT" b="1" dirty="0" smtClean="0">
                  <a:latin typeface="Candara" panose="020E0502030303020204" pitchFamily="34" charset="0"/>
                </a:rPr>
                <a:t> Residui delle industrie alimentari</a:t>
              </a:r>
            </a:p>
            <a:p>
              <a:pPr eaLnBrk="1" hangingPunct="1">
                <a:buClr>
                  <a:schemeClr val="bg1"/>
                </a:buClr>
                <a:buSzPct val="125000"/>
                <a:buFont typeface="Times New Roman" panose="02020603050405020304" pitchFamily="18" charset="0"/>
                <a:buChar char="•"/>
              </a:pPr>
              <a:r>
                <a:rPr lang="it-IT" altLang="it-IT" b="1" dirty="0" smtClean="0">
                  <a:latin typeface="Candara" panose="020E0502030303020204" pitchFamily="34" charset="0"/>
                </a:rPr>
                <a:t> Residui agricoli e forestali</a:t>
              </a:r>
            </a:p>
            <a:p>
              <a:pPr eaLnBrk="1" hangingPunct="1">
                <a:buClr>
                  <a:schemeClr val="bg1"/>
                </a:buClr>
                <a:buSzPct val="125000"/>
                <a:buFont typeface="Times New Roman" panose="02020603050405020304" pitchFamily="18" charset="0"/>
                <a:buChar char="•"/>
              </a:pPr>
              <a:r>
                <a:rPr lang="it-IT" altLang="it-IT" b="1" dirty="0">
                  <a:latin typeface="Candara" panose="020E0502030303020204" pitchFamily="34" charset="0"/>
                </a:rPr>
                <a:t> </a:t>
              </a:r>
              <a:r>
                <a:rPr lang="it-IT" altLang="it-IT" b="1" dirty="0" smtClean="0">
                  <a:latin typeface="Candara" panose="020E0502030303020204" pitchFamily="34" charset="0"/>
                </a:rPr>
                <a:t>Frazione organica rifiuti urbani</a:t>
              </a:r>
              <a:endParaRPr lang="it-IT" altLang="it-IT" b="1" dirty="0">
                <a:latin typeface="Candara" panose="020E0502030303020204" pitchFamily="34" charset="0"/>
              </a:endParaRPr>
            </a:p>
          </p:txBody>
        </p:sp>
      </p:grpSp>
      <p:sp>
        <p:nvSpPr>
          <p:cNvPr id="10283" name="AutoShape 43"/>
          <p:cNvSpPr>
            <a:spLocks noChangeArrowheads="1"/>
          </p:cNvSpPr>
          <p:nvPr/>
        </p:nvSpPr>
        <p:spPr bwMode="auto">
          <a:xfrm>
            <a:off x="3608731" y="1444657"/>
            <a:ext cx="1008063" cy="360363"/>
          </a:xfrm>
          <a:prstGeom prst="leftRightArrow">
            <a:avLst>
              <a:gd name="adj1" fmla="val 50000"/>
              <a:gd name="adj2" fmla="val 55947"/>
            </a:avLst>
          </a:prstGeom>
          <a:solidFill>
            <a:srgbClr val="00B050"/>
          </a:solidFill>
          <a:ln w="9525">
            <a:noFill/>
            <a:miter lim="800000"/>
            <a:headEnd/>
            <a:tailEnd/>
          </a:ln>
          <a:effectLst>
            <a:prstShdw prst="shdw17" dist="17961" dir="2700000">
              <a:schemeClr val="accent1">
                <a:gamma/>
                <a:shade val="60000"/>
                <a:invGamma/>
              </a:schemeClr>
            </a:prstShdw>
          </a:effectLst>
        </p:spPr>
        <p:txBody>
          <a:bodyPr wrap="none" anchor="ctr"/>
          <a:lstStyle/>
          <a:p>
            <a:pPr algn="l">
              <a:defRPr/>
            </a:pPr>
            <a:endParaRPr lang="it-IT" dirty="0">
              <a:latin typeface="Arial" charset="0"/>
              <a:cs typeface="Arial" charset="0"/>
            </a:endParaRPr>
          </a:p>
        </p:txBody>
      </p:sp>
      <p:grpSp>
        <p:nvGrpSpPr>
          <p:cNvPr id="7179" name="Group 41"/>
          <p:cNvGrpSpPr>
            <a:grpSpLocks/>
          </p:cNvGrpSpPr>
          <p:nvPr/>
        </p:nvGrpSpPr>
        <p:grpSpPr bwMode="auto">
          <a:xfrm>
            <a:off x="5055037" y="2772194"/>
            <a:ext cx="3816350" cy="1079500"/>
            <a:chOff x="3198" y="2018"/>
            <a:chExt cx="2404" cy="680"/>
          </a:xfrm>
          <a:solidFill>
            <a:srgbClr val="00B050"/>
          </a:solidFill>
        </p:grpSpPr>
        <p:sp>
          <p:nvSpPr>
            <p:cNvPr id="10278" name="AutoShape 38"/>
            <p:cNvSpPr>
              <a:spLocks noChangeArrowheads="1"/>
            </p:cNvSpPr>
            <p:nvPr/>
          </p:nvSpPr>
          <p:spPr bwMode="auto">
            <a:xfrm>
              <a:off x="3198" y="2018"/>
              <a:ext cx="2404" cy="680"/>
            </a:xfrm>
            <a:prstGeom prst="roundRect">
              <a:avLst>
                <a:gd name="adj" fmla="val 16667"/>
              </a:avLst>
            </a:prstGeom>
            <a:grpFill/>
            <a:ln w="9525">
              <a:noFill/>
              <a:round/>
              <a:headEnd/>
              <a:tailEnd/>
            </a:ln>
            <a:effectLst>
              <a:prstShdw prst="shdw17" dist="17961" dir="2700000">
                <a:schemeClr val="accent2">
                  <a:gamma/>
                  <a:shade val="60000"/>
                  <a:invGamma/>
                </a:schemeClr>
              </a:prstShdw>
            </a:effectLst>
          </p:spPr>
          <p:txBody>
            <a:bodyPr wrap="none" anchor="ctr"/>
            <a:lstStyle/>
            <a:p>
              <a:pPr algn="l">
                <a:defRPr/>
              </a:pPr>
              <a:endParaRPr lang="it-IT" dirty="0">
                <a:latin typeface="Arial" charset="0"/>
                <a:cs typeface="Arial" charset="0"/>
              </a:endParaRPr>
            </a:p>
          </p:txBody>
        </p:sp>
        <p:sp>
          <p:nvSpPr>
            <p:cNvPr id="7193" name="Text Box 22"/>
            <p:cNvSpPr txBox="1">
              <a:spLocks noChangeArrowheads="1"/>
            </p:cNvSpPr>
            <p:nvPr/>
          </p:nvSpPr>
          <p:spPr bwMode="auto">
            <a:xfrm>
              <a:off x="3268" y="2070"/>
              <a:ext cx="1989" cy="582"/>
            </a:xfrm>
            <a:prstGeom prst="rect">
              <a:avLst/>
            </a:prstGeom>
            <a:grpFill/>
            <a:ln>
              <a:noFill/>
            </a:ln>
            <a:extLs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algn="l" eaLnBrk="0" hangingPunct="0">
                <a:defRPr>
                  <a:solidFill>
                    <a:schemeClr val="bg1"/>
                  </a:solidFill>
                  <a:latin typeface="Arial" panose="020B0604020202020204" pitchFamily="34" charset="0"/>
                  <a:ea typeface="MS Gothic" panose="020B0609070205080204" pitchFamily="49" charset="-128"/>
                </a:defRPr>
              </a:lvl1pPr>
              <a:lvl2pPr algn="l" eaLnBrk="0" hangingPunct="0">
                <a:defRPr>
                  <a:solidFill>
                    <a:schemeClr val="bg1"/>
                  </a:solidFill>
                  <a:latin typeface="Arial" panose="020B0604020202020204" pitchFamily="34" charset="0"/>
                  <a:ea typeface="MS Gothic" panose="020B0609070205080204" pitchFamily="49" charset="-128"/>
                </a:defRPr>
              </a:lvl2pPr>
              <a:lvl3pPr algn="l" eaLnBrk="0" hangingPunct="0">
                <a:defRPr>
                  <a:solidFill>
                    <a:schemeClr val="bg1"/>
                  </a:solidFill>
                  <a:latin typeface="Arial" panose="020B0604020202020204" pitchFamily="34" charset="0"/>
                  <a:ea typeface="MS Gothic" panose="020B0609070205080204" pitchFamily="49" charset="-128"/>
                </a:defRPr>
              </a:lvl3pPr>
              <a:lvl4pPr algn="l" eaLnBrk="0" hangingPunct="0">
                <a:defRPr>
                  <a:solidFill>
                    <a:schemeClr val="bg1"/>
                  </a:solidFill>
                  <a:latin typeface="Arial" panose="020B0604020202020204" pitchFamily="34" charset="0"/>
                  <a:ea typeface="MS Gothic" panose="020B0609070205080204" pitchFamily="49" charset="-128"/>
                </a:defRPr>
              </a:lvl4pPr>
              <a:lvl5pPr algn="l" eaLnBrk="0" hangingPunct="0">
                <a:defRPr>
                  <a:solidFill>
                    <a:schemeClr val="bg1"/>
                  </a:solidFill>
                  <a:latin typeface="Arial" panose="020B0604020202020204" pitchFamily="34" charset="0"/>
                  <a:ea typeface="MS Gothic" panose="020B0609070205080204" pitchFamily="49"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defTabSz="914400" eaLnBrk="1" hangingPunct="1">
                <a:buFontTx/>
                <a:buChar char="•"/>
              </a:pPr>
              <a:r>
                <a:rPr lang="it-IT" altLang="it-IT" b="1" dirty="0" err="1" smtClean="0">
                  <a:latin typeface="Candara" panose="020E0502030303020204" pitchFamily="34" charset="0"/>
                </a:rPr>
                <a:t>Bioprocessi</a:t>
              </a:r>
              <a:r>
                <a:rPr lang="it-IT" altLang="it-IT" b="1" dirty="0" smtClean="0">
                  <a:latin typeface="Candara" panose="020E0502030303020204" pitchFamily="34" charset="0"/>
                </a:rPr>
                <a:t> (batteri, enzimi)</a:t>
              </a:r>
            </a:p>
            <a:p>
              <a:pPr eaLnBrk="1" hangingPunct="1">
                <a:buFontTx/>
                <a:buChar char="•"/>
              </a:pPr>
              <a:r>
                <a:rPr lang="it-IT" altLang="it-IT" b="1" dirty="0" smtClean="0">
                  <a:latin typeface="Candara" panose="020E0502030303020204" pitchFamily="34" charset="0"/>
                </a:rPr>
                <a:t>Processi Chimici</a:t>
              </a:r>
            </a:p>
            <a:p>
              <a:pPr eaLnBrk="1" hangingPunct="1">
                <a:buFontTx/>
                <a:buChar char="•"/>
              </a:pPr>
              <a:r>
                <a:rPr lang="it-IT" altLang="it-IT" b="1" dirty="0" smtClean="0">
                  <a:latin typeface="Candara" panose="020E0502030303020204" pitchFamily="34" charset="0"/>
                </a:rPr>
                <a:t>Processi Fisici</a:t>
              </a:r>
              <a:endParaRPr lang="it-IT" altLang="it-IT" b="1" dirty="0">
                <a:latin typeface="Candara" panose="020E0502030303020204" pitchFamily="34" charset="0"/>
              </a:endParaRPr>
            </a:p>
          </p:txBody>
        </p:sp>
      </p:grpSp>
      <p:sp>
        <p:nvSpPr>
          <p:cNvPr id="7182" name="AutoShape 44"/>
          <p:cNvSpPr>
            <a:spLocks noChangeArrowheads="1"/>
          </p:cNvSpPr>
          <p:nvPr/>
        </p:nvSpPr>
        <p:spPr bwMode="auto">
          <a:xfrm>
            <a:off x="3608731" y="3131763"/>
            <a:ext cx="1008062" cy="360363"/>
          </a:xfrm>
          <a:prstGeom prst="leftRightArrow">
            <a:avLst>
              <a:gd name="adj1" fmla="val 50000"/>
              <a:gd name="adj2" fmla="val 55947"/>
            </a:avLst>
          </a:prstGeom>
          <a:solidFill>
            <a:srgbClr val="00B050"/>
          </a:solidFill>
          <a:ln>
            <a:noFill/>
          </a:ln>
          <a:effectLst>
            <a:prstShdw prst="shdw17" dist="17961" dir="2700000">
              <a:srgbClr val="00005C"/>
            </a:prstShdw>
          </a:effectLst>
          <a:extLst/>
        </p:spPr>
        <p:txBody>
          <a:bodyPr wrap="none" anchor="ctr"/>
          <a:lstStyle/>
          <a:p>
            <a:pPr algn="l"/>
            <a:endParaRPr lang="it-IT" altLang="it-IT" dirty="0"/>
          </a:p>
        </p:txBody>
      </p:sp>
      <p:grpSp>
        <p:nvGrpSpPr>
          <p:cNvPr id="10" name="Gruppo 9"/>
          <p:cNvGrpSpPr/>
          <p:nvPr/>
        </p:nvGrpSpPr>
        <p:grpSpPr>
          <a:xfrm>
            <a:off x="5076056" y="4509120"/>
            <a:ext cx="3774312" cy="1123278"/>
            <a:chOff x="5076056" y="4509120"/>
            <a:chExt cx="3774312" cy="1123278"/>
          </a:xfrm>
        </p:grpSpPr>
        <p:sp>
          <p:nvSpPr>
            <p:cNvPr id="7190" name="AutoShape 39"/>
            <p:cNvSpPr>
              <a:spLocks noChangeArrowheads="1"/>
            </p:cNvSpPr>
            <p:nvPr/>
          </p:nvSpPr>
          <p:spPr bwMode="auto">
            <a:xfrm>
              <a:off x="5076056" y="4509120"/>
              <a:ext cx="3774312" cy="1123278"/>
            </a:xfrm>
            <a:prstGeom prst="roundRect">
              <a:avLst>
                <a:gd name="adj" fmla="val 16667"/>
              </a:avLst>
            </a:prstGeom>
            <a:solidFill>
              <a:srgbClr val="00B050"/>
            </a:solidFill>
            <a:ln>
              <a:noFill/>
            </a:ln>
            <a:effectLst>
              <a:prstShdw prst="shdw17" dist="17961" dir="2700000">
                <a:srgbClr val="990099"/>
              </a:prst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eaLnBrk="0" hangingPunct="0">
                <a:defRPr>
                  <a:solidFill>
                    <a:schemeClr val="bg1"/>
                  </a:solidFill>
                  <a:latin typeface="Arial" panose="020B0604020202020204" pitchFamily="34" charset="0"/>
                  <a:ea typeface="MS Gothic" panose="020B0609070205080204" pitchFamily="49" charset="-128"/>
                </a:defRPr>
              </a:lvl1pPr>
              <a:lvl2pPr algn="l" eaLnBrk="0" hangingPunct="0">
                <a:defRPr>
                  <a:solidFill>
                    <a:schemeClr val="bg1"/>
                  </a:solidFill>
                  <a:latin typeface="Arial" panose="020B0604020202020204" pitchFamily="34" charset="0"/>
                  <a:ea typeface="MS Gothic" panose="020B0609070205080204" pitchFamily="49" charset="-128"/>
                </a:defRPr>
              </a:lvl2pPr>
              <a:lvl3pPr algn="l" eaLnBrk="0" hangingPunct="0">
                <a:defRPr>
                  <a:solidFill>
                    <a:schemeClr val="bg1"/>
                  </a:solidFill>
                  <a:latin typeface="Arial" panose="020B0604020202020204" pitchFamily="34" charset="0"/>
                  <a:ea typeface="MS Gothic" panose="020B0609070205080204" pitchFamily="49" charset="-128"/>
                </a:defRPr>
              </a:lvl3pPr>
              <a:lvl4pPr algn="l" eaLnBrk="0" hangingPunct="0">
                <a:defRPr>
                  <a:solidFill>
                    <a:schemeClr val="bg1"/>
                  </a:solidFill>
                  <a:latin typeface="Arial" panose="020B0604020202020204" pitchFamily="34" charset="0"/>
                  <a:ea typeface="MS Gothic" panose="020B0609070205080204" pitchFamily="49" charset="-128"/>
                </a:defRPr>
              </a:lvl4pPr>
              <a:lvl5pPr algn="l" eaLnBrk="0" hangingPunct="0">
                <a:defRPr>
                  <a:solidFill>
                    <a:schemeClr val="bg1"/>
                  </a:solidFill>
                  <a:latin typeface="Arial" panose="020B0604020202020204" pitchFamily="34" charset="0"/>
                  <a:ea typeface="MS Gothic" panose="020B0609070205080204" pitchFamily="49"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algn="ctr" defTabSz="914400" eaLnBrk="1" hangingPunct="1"/>
              <a:endParaRPr lang="it-IT" altLang="it-IT" b="1" dirty="0">
                <a:solidFill>
                  <a:srgbClr val="FF00FF"/>
                </a:solidFill>
              </a:endParaRPr>
            </a:p>
          </p:txBody>
        </p:sp>
        <p:sp>
          <p:nvSpPr>
            <p:cNvPr id="7191" name="Text Box 23"/>
            <p:cNvSpPr txBox="1">
              <a:spLocks noChangeArrowheads="1"/>
            </p:cNvSpPr>
            <p:nvPr/>
          </p:nvSpPr>
          <p:spPr bwMode="auto">
            <a:xfrm>
              <a:off x="5149944" y="4608797"/>
              <a:ext cx="3626537" cy="923925"/>
            </a:xfrm>
            <a:prstGeom prst="rect">
              <a:avLst/>
            </a:prstGeom>
            <a:noFill/>
            <a:ln>
              <a:noFill/>
            </a:ln>
            <a:extLst/>
          </p:spPr>
          <p:txBody>
            <a:bodyPr wrap="square">
              <a:spAutoFit/>
            </a:bodyPr>
            <a:lstStyle>
              <a:lvl1pPr algn="l" eaLnBrk="0" hangingPunct="0">
                <a:defRPr>
                  <a:solidFill>
                    <a:schemeClr val="bg1"/>
                  </a:solidFill>
                  <a:latin typeface="Arial" panose="020B0604020202020204" pitchFamily="34" charset="0"/>
                  <a:ea typeface="MS Gothic" panose="020B0609070205080204" pitchFamily="49" charset="-128"/>
                </a:defRPr>
              </a:lvl1pPr>
              <a:lvl2pPr algn="l" eaLnBrk="0" hangingPunct="0">
                <a:defRPr>
                  <a:solidFill>
                    <a:schemeClr val="bg1"/>
                  </a:solidFill>
                  <a:latin typeface="Arial" panose="020B0604020202020204" pitchFamily="34" charset="0"/>
                  <a:ea typeface="MS Gothic" panose="020B0609070205080204" pitchFamily="49" charset="-128"/>
                </a:defRPr>
              </a:lvl2pPr>
              <a:lvl3pPr algn="l" eaLnBrk="0" hangingPunct="0">
                <a:defRPr>
                  <a:solidFill>
                    <a:schemeClr val="bg1"/>
                  </a:solidFill>
                  <a:latin typeface="Arial" panose="020B0604020202020204" pitchFamily="34" charset="0"/>
                  <a:ea typeface="MS Gothic" panose="020B0609070205080204" pitchFamily="49" charset="-128"/>
                </a:defRPr>
              </a:lvl3pPr>
              <a:lvl4pPr algn="l" eaLnBrk="0" hangingPunct="0">
                <a:defRPr>
                  <a:solidFill>
                    <a:schemeClr val="bg1"/>
                  </a:solidFill>
                  <a:latin typeface="Arial" panose="020B0604020202020204" pitchFamily="34" charset="0"/>
                  <a:ea typeface="MS Gothic" panose="020B0609070205080204" pitchFamily="49" charset="-128"/>
                </a:defRPr>
              </a:lvl4pPr>
              <a:lvl5pPr algn="l" eaLnBrk="0" hangingPunct="0">
                <a:defRPr>
                  <a:solidFill>
                    <a:schemeClr val="bg1"/>
                  </a:solidFill>
                  <a:latin typeface="Arial" panose="020B0604020202020204" pitchFamily="34" charset="0"/>
                  <a:ea typeface="MS Gothic" panose="020B0609070205080204" pitchFamily="49"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defTabSz="914400" eaLnBrk="1" hangingPunct="1">
                <a:buFontTx/>
                <a:buChar char="•"/>
              </a:pPr>
              <a:r>
                <a:rPr lang="it-IT" altLang="it-IT" b="1" dirty="0" smtClean="0">
                  <a:latin typeface="Candara" panose="020E0502030303020204" pitchFamily="34" charset="0"/>
                </a:rPr>
                <a:t>Biocarburanti</a:t>
              </a:r>
              <a:endParaRPr lang="it-IT" altLang="it-IT" b="1" dirty="0">
                <a:latin typeface="Candara" panose="020E0502030303020204" pitchFamily="34" charset="0"/>
              </a:endParaRPr>
            </a:p>
            <a:p>
              <a:pPr defTabSz="914400" eaLnBrk="1" hangingPunct="1">
                <a:buFontTx/>
                <a:buChar char="•"/>
              </a:pPr>
              <a:r>
                <a:rPr lang="it-IT" altLang="it-IT" b="1" dirty="0" smtClean="0">
                  <a:latin typeface="Candara" panose="020E0502030303020204" pitchFamily="34" charset="0"/>
                </a:rPr>
                <a:t>Molecole di alto valore aggiunto</a:t>
              </a:r>
              <a:endParaRPr lang="it-IT" altLang="it-IT" b="1" dirty="0">
                <a:latin typeface="Candara" panose="020E0502030303020204" pitchFamily="34" charset="0"/>
              </a:endParaRPr>
            </a:p>
            <a:p>
              <a:pPr defTabSz="914400" eaLnBrk="1" hangingPunct="1">
                <a:buFontTx/>
                <a:buChar char="•"/>
              </a:pPr>
              <a:r>
                <a:rPr lang="it-IT" altLang="it-IT" b="1" dirty="0" smtClean="0">
                  <a:latin typeface="Candara" panose="020E0502030303020204" pitchFamily="34" charset="0"/>
                </a:rPr>
                <a:t>Biopolimeri </a:t>
              </a:r>
              <a:endParaRPr lang="it-IT" altLang="it-IT" b="1" dirty="0">
                <a:latin typeface="Candara" panose="020E0502030303020204" pitchFamily="34" charset="0"/>
              </a:endParaRPr>
            </a:p>
          </p:txBody>
        </p:sp>
      </p:grpSp>
      <p:sp>
        <p:nvSpPr>
          <p:cNvPr id="7183" name="AutoShape 45"/>
          <p:cNvSpPr>
            <a:spLocks noChangeArrowheads="1"/>
          </p:cNvSpPr>
          <p:nvPr/>
        </p:nvSpPr>
        <p:spPr bwMode="auto">
          <a:xfrm>
            <a:off x="3608731" y="4890578"/>
            <a:ext cx="1008063" cy="360362"/>
          </a:xfrm>
          <a:prstGeom prst="leftRightArrow">
            <a:avLst>
              <a:gd name="adj1" fmla="val 50000"/>
              <a:gd name="adj2" fmla="val 55947"/>
            </a:avLst>
          </a:prstGeom>
          <a:solidFill>
            <a:srgbClr val="00B050"/>
          </a:solidFill>
          <a:ln>
            <a:noFill/>
          </a:ln>
          <a:effectLst>
            <a:prstShdw prst="shdw17" dist="17961" dir="2700000">
              <a:srgbClr val="990099"/>
            </a:prstShdw>
          </a:effectLst>
          <a:extLst/>
        </p:spPr>
        <p:txBody>
          <a:bodyPr wrap="none" anchor="ctr"/>
          <a:lstStyle/>
          <a:p>
            <a:pPr algn="l"/>
            <a:endParaRPr lang="it-IT" altLang="it-IT" dirty="0"/>
          </a:p>
        </p:txBody>
      </p:sp>
      <p:sp>
        <p:nvSpPr>
          <p:cNvPr id="36" name="Text Box 3"/>
          <p:cNvSpPr txBox="1">
            <a:spLocks noChangeArrowheads="1"/>
          </p:cNvSpPr>
          <p:nvPr/>
        </p:nvSpPr>
        <p:spPr bwMode="auto">
          <a:xfrm>
            <a:off x="2888651" y="353018"/>
            <a:ext cx="3355727" cy="648512"/>
          </a:xfrm>
          <a:prstGeom prst="rect">
            <a:avLst/>
          </a:prstGeom>
          <a:noFill/>
          <a:ln w="9525">
            <a:noFill/>
            <a:round/>
            <a:headEnd/>
            <a:tailEnd/>
          </a:ln>
        </p:spPr>
        <p:txBody>
          <a:bodyPr wrap="square" lIns="90000" tIns="46800" rIns="90000" bIns="46800">
            <a:spAutoFit/>
          </a:bodyPr>
          <a:lstStyle/>
          <a:p>
            <a:pPr algn="ct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3600" b="1" dirty="0" smtClean="0">
                <a:solidFill>
                  <a:srgbClr val="0066CC"/>
                </a:solidFill>
                <a:effectLst>
                  <a:outerShdw blurRad="38100" dist="38100" dir="2700000" algn="tl">
                    <a:srgbClr val="C0C0C0"/>
                  </a:outerShdw>
                </a:effectLst>
                <a:latin typeface="Candara" pitchFamily="34" charset="0"/>
                <a:cs typeface="Arial" charset="0"/>
              </a:rPr>
              <a:t>BIORAFFINERIA</a:t>
            </a:r>
            <a:endParaRPr lang="it-IT" sz="3600" b="1" dirty="0">
              <a:solidFill>
                <a:srgbClr val="0066CC"/>
              </a:solidFill>
              <a:effectLst>
                <a:outerShdw blurRad="38100" dist="38100" dir="2700000" algn="tl">
                  <a:srgbClr val="C0C0C0"/>
                </a:outerShdw>
              </a:effectLst>
              <a:latin typeface="Candara" pitchFamily="34" charset="0"/>
              <a:cs typeface="Arial" charset="0"/>
            </a:endParaRPr>
          </a:p>
        </p:txBody>
      </p:sp>
      <p:sp>
        <p:nvSpPr>
          <p:cNvPr id="27" name="AutoShape 12"/>
          <p:cNvSpPr>
            <a:spLocks noChangeArrowheads="1"/>
          </p:cNvSpPr>
          <p:nvPr/>
        </p:nvSpPr>
        <p:spPr bwMode="auto">
          <a:xfrm>
            <a:off x="7065115" y="2267562"/>
            <a:ext cx="301625" cy="437198"/>
          </a:xfrm>
          <a:prstGeom prst="downArrow">
            <a:avLst>
              <a:gd name="adj1" fmla="val 50000"/>
              <a:gd name="adj2" fmla="val 45869"/>
            </a:avLst>
          </a:prstGeom>
          <a:solidFill>
            <a:srgbClr val="00B050"/>
          </a:solidFill>
          <a:ln w="38100" algn="ctr">
            <a:solidFill>
              <a:schemeClr val="tx2"/>
            </a:solidFill>
            <a:miter lim="800000"/>
            <a:headEnd/>
            <a:tailEnd/>
          </a:ln>
          <a:extLst/>
        </p:spPr>
        <p:txBody>
          <a:bodyPr anchor="ctr">
            <a:spAutoFit/>
          </a:bodyPr>
          <a:lstStyle>
            <a:lvl1pPr algn="l" eaLnBrk="0" hangingPunct="0">
              <a:defRPr>
                <a:solidFill>
                  <a:schemeClr val="bg1"/>
                </a:solidFill>
                <a:latin typeface="Arial" panose="020B0604020202020204" pitchFamily="34" charset="0"/>
                <a:ea typeface="MS Gothic" panose="020B0609070205080204" pitchFamily="49" charset="-128"/>
              </a:defRPr>
            </a:lvl1pPr>
            <a:lvl2pPr algn="l" eaLnBrk="0" hangingPunct="0">
              <a:defRPr>
                <a:solidFill>
                  <a:schemeClr val="bg1"/>
                </a:solidFill>
                <a:latin typeface="Arial" panose="020B0604020202020204" pitchFamily="34" charset="0"/>
                <a:ea typeface="MS Gothic" panose="020B0609070205080204" pitchFamily="49" charset="-128"/>
              </a:defRPr>
            </a:lvl2pPr>
            <a:lvl3pPr algn="l" eaLnBrk="0" hangingPunct="0">
              <a:defRPr>
                <a:solidFill>
                  <a:schemeClr val="bg1"/>
                </a:solidFill>
                <a:latin typeface="Arial" panose="020B0604020202020204" pitchFamily="34" charset="0"/>
                <a:ea typeface="MS Gothic" panose="020B0609070205080204" pitchFamily="49" charset="-128"/>
              </a:defRPr>
            </a:lvl3pPr>
            <a:lvl4pPr algn="l" eaLnBrk="0" hangingPunct="0">
              <a:defRPr>
                <a:solidFill>
                  <a:schemeClr val="bg1"/>
                </a:solidFill>
                <a:latin typeface="Arial" panose="020B0604020202020204" pitchFamily="34" charset="0"/>
                <a:ea typeface="MS Gothic" panose="020B0609070205080204" pitchFamily="49" charset="-128"/>
              </a:defRPr>
            </a:lvl4pPr>
            <a:lvl5pPr algn="l" eaLnBrk="0" hangingPunct="0">
              <a:defRPr>
                <a:solidFill>
                  <a:schemeClr val="bg1"/>
                </a:solidFill>
                <a:latin typeface="Arial" panose="020B0604020202020204" pitchFamily="34" charset="0"/>
                <a:ea typeface="MS Gothic" panose="020B0609070205080204" pitchFamily="49"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defTabSz="914400" eaLnBrk="1" hangingPunct="1"/>
            <a:endParaRPr lang="it-IT" altLang="it-IT" dirty="0">
              <a:solidFill>
                <a:schemeClr val="tx1"/>
              </a:solidFill>
              <a:latin typeface="Candara" panose="020E0502030303020204" pitchFamily="34" charset="0"/>
            </a:endParaRPr>
          </a:p>
        </p:txBody>
      </p:sp>
      <p:sp>
        <p:nvSpPr>
          <p:cNvPr id="28" name="AutoShape 17"/>
          <p:cNvSpPr>
            <a:spLocks noChangeArrowheads="1"/>
          </p:cNvSpPr>
          <p:nvPr/>
        </p:nvSpPr>
        <p:spPr bwMode="auto">
          <a:xfrm>
            <a:off x="7065115" y="3958147"/>
            <a:ext cx="301625" cy="437198"/>
          </a:xfrm>
          <a:prstGeom prst="downArrow">
            <a:avLst>
              <a:gd name="adj1" fmla="val 50000"/>
              <a:gd name="adj2" fmla="val 45869"/>
            </a:avLst>
          </a:prstGeom>
          <a:solidFill>
            <a:srgbClr val="00B050"/>
          </a:solidFill>
          <a:ln w="38100" algn="ctr">
            <a:solidFill>
              <a:schemeClr val="tx2"/>
            </a:solidFill>
            <a:miter lim="800000"/>
            <a:headEnd/>
            <a:tailEnd/>
          </a:ln>
          <a:extLst/>
        </p:spPr>
        <p:txBody>
          <a:bodyPr anchor="ctr">
            <a:spAutoFit/>
          </a:bodyPr>
          <a:lstStyle>
            <a:lvl1pPr algn="l" eaLnBrk="0" hangingPunct="0">
              <a:defRPr>
                <a:solidFill>
                  <a:schemeClr val="bg1"/>
                </a:solidFill>
                <a:latin typeface="Arial" panose="020B0604020202020204" pitchFamily="34" charset="0"/>
                <a:ea typeface="MS Gothic" panose="020B0609070205080204" pitchFamily="49" charset="-128"/>
              </a:defRPr>
            </a:lvl1pPr>
            <a:lvl2pPr algn="l" eaLnBrk="0" hangingPunct="0">
              <a:defRPr>
                <a:solidFill>
                  <a:schemeClr val="bg1"/>
                </a:solidFill>
                <a:latin typeface="Arial" panose="020B0604020202020204" pitchFamily="34" charset="0"/>
                <a:ea typeface="MS Gothic" panose="020B0609070205080204" pitchFamily="49" charset="-128"/>
              </a:defRPr>
            </a:lvl2pPr>
            <a:lvl3pPr algn="l" eaLnBrk="0" hangingPunct="0">
              <a:defRPr>
                <a:solidFill>
                  <a:schemeClr val="bg1"/>
                </a:solidFill>
                <a:latin typeface="Arial" panose="020B0604020202020204" pitchFamily="34" charset="0"/>
                <a:ea typeface="MS Gothic" panose="020B0609070205080204" pitchFamily="49" charset="-128"/>
              </a:defRPr>
            </a:lvl3pPr>
            <a:lvl4pPr algn="l" eaLnBrk="0" hangingPunct="0">
              <a:defRPr>
                <a:solidFill>
                  <a:schemeClr val="bg1"/>
                </a:solidFill>
                <a:latin typeface="Arial" panose="020B0604020202020204" pitchFamily="34" charset="0"/>
                <a:ea typeface="MS Gothic" panose="020B0609070205080204" pitchFamily="49" charset="-128"/>
              </a:defRPr>
            </a:lvl4pPr>
            <a:lvl5pPr algn="l" eaLnBrk="0" hangingPunct="0">
              <a:defRPr>
                <a:solidFill>
                  <a:schemeClr val="bg1"/>
                </a:solidFill>
                <a:latin typeface="Arial" panose="020B0604020202020204" pitchFamily="34" charset="0"/>
                <a:ea typeface="MS Gothic" panose="020B0609070205080204" pitchFamily="49" charset="-128"/>
              </a:defRPr>
            </a:lvl5pPr>
            <a:lvl6pPr marL="25146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29718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34290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3886200" indent="-228600"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defTabSz="914400" eaLnBrk="1" hangingPunct="1"/>
            <a:endParaRPr lang="it-IT" altLang="it-IT" dirty="0">
              <a:solidFill>
                <a:schemeClr val="tx1"/>
              </a:solidFill>
              <a:latin typeface="Candara" panose="020E0502030303020204" pitchFamily="34" charset="0"/>
            </a:endParaRPr>
          </a:p>
        </p:txBody>
      </p:sp>
    </p:spTree>
    <p:extLst>
      <p:ext uri="{BB962C8B-B14F-4D97-AF65-F5344CB8AC3E}">
        <p14:creationId xmlns:p14="http://schemas.microsoft.com/office/powerpoint/2010/main" val="65167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wipe(up)">
                                      <p:cBhvr>
                                        <p:cTn id="7" dur="500"/>
                                        <p:tgtEl>
                                          <p:spTgt spid="717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172"/>
                                        </p:tgtEl>
                                        <p:attrNameLst>
                                          <p:attrName>style.visibility</p:attrName>
                                        </p:attrNameLst>
                                      </p:cBhvr>
                                      <p:to>
                                        <p:strVal val="visible"/>
                                      </p:to>
                                    </p:set>
                                    <p:animEffect transition="in" filter="wipe(up)">
                                      <p:cBhvr>
                                        <p:cTn id="10" dur="500"/>
                                        <p:tgtEl>
                                          <p:spTgt spid="7172"/>
                                        </p:tgtEl>
                                      </p:cBhvr>
                                    </p:animEffect>
                                  </p:childTnLst>
                                </p:cTn>
                              </p:par>
                              <p:par>
                                <p:cTn id="11" presetID="22" presetClass="entr" presetSubtype="1"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par>
                                <p:cTn id="14" presetID="22" presetClass="entr" presetSubtype="1"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283"/>
                                        </p:tgtEl>
                                        <p:attrNameLst>
                                          <p:attrName>style.visibility</p:attrName>
                                        </p:attrNameLst>
                                      </p:cBhvr>
                                      <p:to>
                                        <p:strVal val="visible"/>
                                      </p:to>
                                    </p:set>
                                    <p:animEffect transition="in" filter="wipe(left)">
                                      <p:cBhvr>
                                        <p:cTn id="21" dur="500"/>
                                        <p:tgtEl>
                                          <p:spTgt spid="10283"/>
                                        </p:tgtEl>
                                      </p:cBhvr>
                                    </p:animEffect>
                                  </p:childTnLst>
                                </p:cTn>
                              </p:par>
                              <p:par>
                                <p:cTn id="22" presetID="2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wipe(left)">
                                      <p:cBhvr>
                                        <p:cTn id="29" dur="500"/>
                                        <p:tgtEl>
                                          <p:spTgt spid="27"/>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7182"/>
                                        </p:tgtEl>
                                        <p:attrNameLst>
                                          <p:attrName>style.visibility</p:attrName>
                                        </p:attrNameLst>
                                      </p:cBhvr>
                                      <p:to>
                                        <p:strVal val="visible"/>
                                      </p:to>
                                    </p:set>
                                    <p:animEffect transition="in" filter="wipe(left)">
                                      <p:cBhvr>
                                        <p:cTn id="32" dur="500"/>
                                        <p:tgtEl>
                                          <p:spTgt spid="7182"/>
                                        </p:tgtEl>
                                      </p:cBhvr>
                                    </p:animEffect>
                                  </p:childTnLst>
                                </p:cTn>
                              </p:par>
                              <p:par>
                                <p:cTn id="33" presetID="22" presetClass="entr" presetSubtype="8" fill="hold" nodeType="withEffect">
                                  <p:stCondLst>
                                    <p:cond delay="0"/>
                                  </p:stCondLst>
                                  <p:childTnLst>
                                    <p:set>
                                      <p:cBhvr>
                                        <p:cTn id="34" dur="1" fill="hold">
                                          <p:stCondLst>
                                            <p:cond delay="0"/>
                                          </p:stCondLst>
                                        </p:cTn>
                                        <p:tgtEl>
                                          <p:spTgt spid="7179"/>
                                        </p:tgtEl>
                                        <p:attrNameLst>
                                          <p:attrName>style.visibility</p:attrName>
                                        </p:attrNameLst>
                                      </p:cBhvr>
                                      <p:to>
                                        <p:strVal val="visible"/>
                                      </p:to>
                                    </p:set>
                                    <p:animEffect transition="in" filter="wipe(left)">
                                      <p:cBhvr>
                                        <p:cTn id="35" dur="500"/>
                                        <p:tgtEl>
                                          <p:spTgt spid="717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7183"/>
                                        </p:tgtEl>
                                        <p:attrNameLst>
                                          <p:attrName>style.visibility</p:attrName>
                                        </p:attrNameLst>
                                      </p:cBhvr>
                                      <p:to>
                                        <p:strVal val="visible"/>
                                      </p:to>
                                    </p:set>
                                    <p:animEffect transition="in" filter="wipe(left)">
                                      <p:cBhvr>
                                        <p:cTn id="40" dur="500"/>
                                        <p:tgtEl>
                                          <p:spTgt spid="7183"/>
                                        </p:tgtEl>
                                      </p:cBhvr>
                                    </p:animEffect>
                                  </p:childTnLst>
                                </p:cTn>
                              </p:par>
                              <p:par>
                                <p:cTn id="41" presetID="22" presetClass="entr" presetSubtype="8"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500"/>
                                        <p:tgtEl>
                                          <p:spTgt spid="10"/>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wipe(left)">
                                      <p:cBhvr>
                                        <p:cTn id="4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172" grpId="0" animBg="1"/>
      <p:bldP spid="10283" grpId="0" animBg="1"/>
      <p:bldP spid="7182" grpId="0" animBg="1"/>
      <p:bldP spid="7183" grpId="0" animBg="1"/>
      <p:bldP spid="27" grpId="0" animBg="1"/>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ttangolo 4"/>
          <p:cNvSpPr>
            <a:spLocks noChangeArrowheads="1"/>
          </p:cNvSpPr>
          <p:nvPr/>
        </p:nvSpPr>
        <p:spPr bwMode="auto">
          <a:xfrm>
            <a:off x="2267744" y="548680"/>
            <a:ext cx="4588413" cy="771623"/>
          </a:xfrm>
          <a:prstGeom prst="rect">
            <a:avLst/>
          </a:prstGeom>
          <a:noFill/>
          <a:ln w="9525">
            <a:noFill/>
            <a:round/>
            <a:headEnd/>
            <a:tailEnd/>
          </a:ln>
          <a:effectLst/>
          <a:extLst/>
        </p:spPr>
        <p:txBody>
          <a:bodyPr wrap="none" lIns="90000" tIns="46800" rIns="90000" bIns="46800">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400" b="1" dirty="0" smtClean="0">
                <a:solidFill>
                  <a:srgbClr val="0066CC"/>
                </a:solidFill>
                <a:effectLst>
                  <a:outerShdw blurRad="38100" dist="38100" dir="2700000" algn="tl">
                    <a:srgbClr val="C0C0C0"/>
                  </a:outerShdw>
                </a:effectLst>
                <a:latin typeface="Candara" pitchFamily="34" charset="0"/>
                <a:cs typeface="Arial" charset="0"/>
              </a:rPr>
              <a:t>Enzimi e biomassa</a:t>
            </a:r>
            <a:endParaRPr lang="it-IT" altLang="it-IT" sz="4400" b="1" dirty="0">
              <a:solidFill>
                <a:srgbClr val="0066CC"/>
              </a:solidFill>
              <a:effectLst>
                <a:outerShdw blurRad="38100" dist="38100" dir="2700000" algn="tl">
                  <a:srgbClr val="C0C0C0"/>
                </a:outerShdw>
              </a:effectLst>
              <a:latin typeface="Candara" pitchFamily="34" charset="0"/>
              <a:cs typeface="Arial" charset="0"/>
            </a:endParaRPr>
          </a:p>
        </p:txBody>
      </p:sp>
      <p:sp>
        <p:nvSpPr>
          <p:cNvPr id="12" name="Rettangolo 4"/>
          <p:cNvSpPr>
            <a:spLocks noChangeArrowheads="1"/>
          </p:cNvSpPr>
          <p:nvPr/>
        </p:nvSpPr>
        <p:spPr bwMode="auto">
          <a:xfrm>
            <a:off x="543815" y="1700808"/>
            <a:ext cx="8056370" cy="4403386"/>
          </a:xfrm>
          <a:prstGeom prst="rect">
            <a:avLst/>
          </a:prstGeom>
          <a:noFill/>
          <a:ln w="9525">
            <a:noFill/>
            <a:round/>
            <a:headEnd/>
            <a:tailEnd/>
          </a:ln>
          <a:effectLst/>
          <a:extLst/>
        </p:spPr>
        <p:txBody>
          <a:bodyPr wrap="square" lIns="90000" tIns="46800" rIns="90000" bIns="46800">
            <a:spAutoFit/>
          </a:bodyPr>
          <a:lstStyle/>
          <a:p>
            <a:pPr marL="268288" indent="-268288" algn="jus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2800" b="1" dirty="0" smtClean="0">
                <a:solidFill>
                  <a:srgbClr val="0066CC"/>
                </a:solidFill>
                <a:effectLst>
                  <a:outerShdw blurRad="38100" dist="38100" dir="2700000" algn="tl">
                    <a:srgbClr val="C0C0C0"/>
                  </a:outerShdw>
                </a:effectLst>
                <a:latin typeface="Candara" pitchFamily="34" charset="0"/>
                <a:cs typeface="Arial" charset="0"/>
              </a:rPr>
              <a:t>Gli enzimi consentono di realizzare la conversione di diversi tipi di biomassa  in un ampio spettro di prodotti</a:t>
            </a:r>
          </a:p>
          <a:p>
            <a:pPr marL="268288" indent="-268288" algn="jus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2800" b="1" dirty="0">
              <a:solidFill>
                <a:srgbClr val="0066CC"/>
              </a:solidFill>
              <a:effectLst>
                <a:outerShdw blurRad="38100" dist="38100" dir="2700000" algn="tl">
                  <a:srgbClr val="C0C0C0"/>
                </a:outerShdw>
              </a:effectLst>
              <a:latin typeface="Candara" pitchFamily="34" charset="0"/>
              <a:cs typeface="Arial" charset="0"/>
            </a:endParaRPr>
          </a:p>
          <a:p>
            <a:pPr marL="268288" indent="-268288" algn="jus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2800" b="1" dirty="0" smtClean="0">
                <a:solidFill>
                  <a:srgbClr val="0066CC"/>
                </a:solidFill>
                <a:effectLst>
                  <a:outerShdw blurRad="38100" dist="38100" dir="2700000" algn="tl">
                    <a:srgbClr val="C0C0C0"/>
                  </a:outerShdw>
                </a:effectLst>
                <a:latin typeface="Candara" pitchFamily="34" charset="0"/>
                <a:cs typeface="Arial" charset="0"/>
              </a:rPr>
              <a:t>Processi industriali sostenibili si basano su biomasse residuali</a:t>
            </a:r>
          </a:p>
          <a:p>
            <a:pPr marL="268288" indent="-268288" algn="jus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2800" b="1" dirty="0">
              <a:solidFill>
                <a:srgbClr val="0066CC"/>
              </a:solidFill>
              <a:effectLst>
                <a:outerShdw blurRad="38100" dist="38100" dir="2700000" algn="tl">
                  <a:srgbClr val="C0C0C0"/>
                </a:outerShdw>
              </a:effectLst>
              <a:latin typeface="Candara" pitchFamily="34" charset="0"/>
              <a:cs typeface="Arial" charset="0"/>
            </a:endParaRPr>
          </a:p>
          <a:p>
            <a:pPr marL="268288" indent="-268288" algn="jus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2800" b="1" dirty="0" smtClean="0">
                <a:solidFill>
                  <a:srgbClr val="0066CC"/>
                </a:solidFill>
                <a:effectLst>
                  <a:outerShdw blurRad="38100" dist="38100" dir="2700000" algn="tl">
                    <a:srgbClr val="C0C0C0"/>
                  </a:outerShdw>
                </a:effectLst>
                <a:latin typeface="Candara" pitchFamily="34" charset="0"/>
                <a:cs typeface="Arial" charset="0"/>
              </a:rPr>
              <a:t>L’uso degli enzimi per la </a:t>
            </a:r>
            <a:r>
              <a:rPr lang="it-IT" altLang="it-IT" sz="2800" b="1" dirty="0" err="1" smtClean="0">
                <a:solidFill>
                  <a:srgbClr val="0066CC"/>
                </a:solidFill>
                <a:effectLst>
                  <a:outerShdw blurRad="38100" dist="38100" dir="2700000" algn="tl">
                    <a:srgbClr val="C0C0C0"/>
                  </a:outerShdw>
                </a:effectLst>
                <a:latin typeface="Candara" pitchFamily="34" charset="0"/>
                <a:cs typeface="Arial" charset="0"/>
              </a:rPr>
              <a:t>bioconversione</a:t>
            </a:r>
            <a:r>
              <a:rPr lang="it-IT" altLang="it-IT" sz="2800" b="1" dirty="0" smtClean="0">
                <a:solidFill>
                  <a:srgbClr val="0066CC"/>
                </a:solidFill>
                <a:effectLst>
                  <a:outerShdw blurRad="38100" dist="38100" dir="2700000" algn="tl">
                    <a:srgbClr val="C0C0C0"/>
                  </a:outerShdw>
                </a:effectLst>
                <a:latin typeface="Candara" pitchFamily="34" charset="0"/>
                <a:cs typeface="Arial" charset="0"/>
              </a:rPr>
              <a:t> di biomasse residuali può giocare un ruolo centrale nel sistema della </a:t>
            </a:r>
            <a:r>
              <a:rPr lang="it-IT" altLang="it-IT" sz="2800" b="1" dirty="0" err="1" smtClean="0">
                <a:solidFill>
                  <a:srgbClr val="0066CC"/>
                </a:solidFill>
                <a:effectLst>
                  <a:outerShdw blurRad="38100" dist="38100" dir="2700000" algn="tl">
                    <a:srgbClr val="C0C0C0"/>
                  </a:outerShdw>
                </a:effectLst>
                <a:latin typeface="Candara" pitchFamily="34" charset="0"/>
                <a:cs typeface="Arial" charset="0"/>
              </a:rPr>
              <a:t>bioraffineria</a:t>
            </a:r>
            <a:endParaRPr lang="it-IT" altLang="it-IT" sz="2800" b="1" dirty="0">
              <a:solidFill>
                <a:srgbClr val="0066CC"/>
              </a:solidFill>
              <a:effectLst>
                <a:outerShdw blurRad="38100" dist="38100" dir="2700000" algn="tl">
                  <a:srgbClr val="C0C0C0"/>
                </a:outerShdw>
              </a:effectLst>
              <a:latin typeface="Candara" pitchFamily="34" charset="0"/>
              <a:cs typeface="Arial" charset="0"/>
            </a:endParaRPr>
          </a:p>
        </p:txBody>
      </p:sp>
    </p:spTree>
    <p:extLst>
      <p:ext uri="{BB962C8B-B14F-4D97-AF65-F5344CB8AC3E}">
        <p14:creationId xmlns:p14="http://schemas.microsoft.com/office/powerpoint/2010/main" val="1257046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4103</TotalTime>
  <Words>750</Words>
  <Application>Microsoft Office PowerPoint</Application>
  <PresentationFormat>Presentazione su schermo (4:3)</PresentationFormat>
  <Paragraphs>101</Paragraphs>
  <Slides>13</Slides>
  <Notes>5</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13</vt:i4>
      </vt:variant>
    </vt:vector>
  </HeadingPairs>
  <TitlesOfParts>
    <vt:vector size="22" baseType="lpstr">
      <vt:lpstr>MS Gothic</vt:lpstr>
      <vt:lpstr>Albertus MT</vt:lpstr>
      <vt:lpstr>Arial</vt:lpstr>
      <vt:lpstr>Calibri</vt:lpstr>
      <vt:lpstr>Candara</vt:lpstr>
      <vt:lpstr>Times New Roman</vt:lpstr>
      <vt:lpstr>Verdana</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Valued Acer Customer</dc:creator>
  <cp:lastModifiedBy>Paola</cp:lastModifiedBy>
  <cp:revision>305</cp:revision>
  <dcterms:created xsi:type="dcterms:W3CDTF">2011-09-27T05:39:50Z</dcterms:created>
  <dcterms:modified xsi:type="dcterms:W3CDTF">2021-12-16T15:04:30Z</dcterms:modified>
</cp:coreProperties>
</file>