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99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6" r:id="rId3"/>
    <p:sldId id="315" r:id="rId4"/>
    <p:sldId id="333" r:id="rId5"/>
    <p:sldId id="357" r:id="rId6"/>
    <p:sldId id="356" r:id="rId7"/>
    <p:sldId id="358" r:id="rId8"/>
    <p:sldId id="359" r:id="rId9"/>
    <p:sldId id="334" r:id="rId10"/>
    <p:sldId id="336" r:id="rId11"/>
    <p:sldId id="337" r:id="rId12"/>
    <p:sldId id="360" r:id="rId13"/>
    <p:sldId id="350" r:id="rId14"/>
    <p:sldId id="328" r:id="rId15"/>
    <p:sldId id="332" r:id="rId16"/>
  </p:sldIdLst>
  <p:sldSz cx="9144000" cy="6858000" type="screen4x3"/>
  <p:notesSz cx="9802813" cy="66706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800" kern="1200">
        <a:solidFill>
          <a:srgbClr val="FFFFFF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800" kern="1200">
        <a:solidFill>
          <a:srgbClr val="FFFFFF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800" kern="1200">
        <a:solidFill>
          <a:srgbClr val="FFFFFF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800" kern="1200">
        <a:solidFill>
          <a:srgbClr val="FFFFFF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800" kern="1200">
        <a:solidFill>
          <a:srgbClr val="FFFFFF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rgbClr val="FFFFFF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rgbClr val="FFFFFF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rgbClr val="FFFFFF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rgbClr val="FFFFFF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CgMhyN/MdBQQe9zujY17ig==" hashData="w7oGPExT9JWRMvokyzxTSLN2jrY="/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01">
          <p15:clr>
            <a:srgbClr val="A4A3A4"/>
          </p15:clr>
        </p15:guide>
        <p15:guide id="2" pos="30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5051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0" autoAdjust="0"/>
    <p:restoredTop sz="94660"/>
  </p:normalViewPr>
  <p:slideViewPr>
    <p:cSldViewPr>
      <p:cViewPr>
        <p:scale>
          <a:sx n="80" d="100"/>
          <a:sy n="80" d="100"/>
        </p:scale>
        <p:origin x="-1074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7" d="100"/>
          <a:sy n="107" d="100"/>
        </p:scale>
        <p:origin x="-1692" y="-90"/>
      </p:cViewPr>
      <p:guideLst>
        <p:guide orient="horz" pos="2101"/>
        <p:guide pos="308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465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2" tIns="45362" rIns="90722" bIns="45362" numCol="1" anchor="t" anchorCtr="0" compatLnSpc="1">
            <a:prstTxWarp prst="textNoShape">
              <a:avLst/>
            </a:prstTxWarp>
          </a:bodyPr>
          <a:lstStyle>
            <a:lvl1pPr defTabSz="90805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56250" y="0"/>
            <a:ext cx="42465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2" tIns="45362" rIns="90722" bIns="45362" numCol="1" anchor="t" anchorCtr="0" compatLnSpc="1">
            <a:prstTxWarp prst="textNoShape">
              <a:avLst/>
            </a:prstTxWarp>
          </a:bodyPr>
          <a:lstStyle>
            <a:lvl1pPr algn="r" defTabSz="90805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37300"/>
            <a:ext cx="42465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2" tIns="45362" rIns="90722" bIns="45362" numCol="1" anchor="b" anchorCtr="0" compatLnSpc="1">
            <a:prstTxWarp prst="textNoShape">
              <a:avLst/>
            </a:prstTxWarp>
          </a:bodyPr>
          <a:lstStyle>
            <a:lvl1pPr defTabSz="90805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r>
              <a:rPr lang="it-IT"/>
              <a:t>Free on www.raffaelefiume.it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56250" y="6337300"/>
            <a:ext cx="42465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2" tIns="45362" rIns="90722" bIns="45362" numCol="1" anchor="b" anchorCtr="0" compatLnSpc="1">
            <a:prstTxWarp prst="textNoShape">
              <a:avLst/>
            </a:prstTxWarp>
          </a:bodyPr>
          <a:lstStyle>
            <a:lvl1pPr algn="r" defTabSz="90805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FAFED7FC-2D72-46C8-87C2-1E82EA41CA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65752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465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2" tIns="45362" rIns="90722" bIns="45362" numCol="1" anchor="t" anchorCtr="0" compatLnSpc="1">
            <a:prstTxWarp prst="textNoShape">
              <a:avLst/>
            </a:prstTxWarp>
          </a:bodyPr>
          <a:lstStyle>
            <a:lvl1pPr defTabSz="90805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56250" y="0"/>
            <a:ext cx="42465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2" tIns="45362" rIns="90722" bIns="45362" numCol="1" anchor="t" anchorCtr="0" compatLnSpc="1">
            <a:prstTxWarp prst="textNoShape">
              <a:avLst/>
            </a:prstTxWarp>
          </a:bodyPr>
          <a:lstStyle>
            <a:lvl1pPr algn="r" defTabSz="90805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0088" y="498475"/>
            <a:ext cx="3340100" cy="2505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06513" y="3168650"/>
            <a:ext cx="7189787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2" tIns="45362" rIns="90722" bIns="453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37300"/>
            <a:ext cx="42465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2" tIns="45362" rIns="90722" bIns="45362" numCol="1" anchor="b" anchorCtr="0" compatLnSpc="1">
            <a:prstTxWarp prst="textNoShape">
              <a:avLst/>
            </a:prstTxWarp>
          </a:bodyPr>
          <a:lstStyle>
            <a:lvl1pPr defTabSz="90805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r>
              <a:rPr lang="it-IT"/>
              <a:t>Free on www.raffaelefiume.it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56250" y="6337300"/>
            <a:ext cx="424656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2" tIns="45362" rIns="90722" bIns="45362" numCol="1" anchor="b" anchorCtr="0" compatLnSpc="1">
            <a:prstTxWarp prst="textNoShape">
              <a:avLst/>
            </a:prstTxWarp>
          </a:bodyPr>
          <a:lstStyle>
            <a:lvl1pPr algn="r" defTabSz="908050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-109" charset="-128"/>
              </a:defRPr>
            </a:lvl1pPr>
          </a:lstStyle>
          <a:p>
            <a:pPr>
              <a:defRPr/>
            </a:pPr>
            <a:fld id="{5F09E62B-3915-43E1-9A99-686A8591B6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0372562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9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71191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3400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8020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8020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85517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7835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182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8706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8731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615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615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615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615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615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it-IT" smtClean="0"/>
              <a:t>Free on www.raffaelefiume.it</a:t>
            </a: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5642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F6A664-0121-46E0-ACCA-823F66AAE9D0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E4BBA-BDD3-49AB-9EF8-8A5C0353ECB9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AD444E-C596-48AA-9639-572F06AA7488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DBF519-551E-4BBA-9735-C346712BEC51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8699F8-99AB-415B-8342-5101AB8AD7DD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208979" cy="365125"/>
          </a:xfrm>
        </p:spPr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9E5D1D-9D63-4D8C-99BB-8303E0AFF346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425003" cy="365125"/>
          </a:xfrm>
        </p:spPr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CD4307-4B50-4D9E-B2E6-7538F31A13F7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352995" cy="365125"/>
          </a:xfrm>
        </p:spPr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634418-5B9F-4E04-8828-1679F9BCC0D2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5497011" cy="365125"/>
          </a:xfrm>
        </p:spPr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C4589A-F418-42E6-9964-24E259D2A33B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FB136-5BF7-4444-A3FC-63EE1691B402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D6D517-7291-4DF0-A458-5B4F7AEC46B7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4A7664DD-8B16-4696-80DE-EF379B7AD7E1}" type="datetime1">
              <a:rPr lang="it-IT" smtClean="0"/>
              <a:pPr>
                <a:defRPr/>
              </a:pPr>
              <a:t>13/11/2016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it-IT" smtClean="0"/>
              <a:t>@ Raffaele Fiume 2014 - Riproduzione riservata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92734B6-F9EB-41C9-8143-DCB2FC94E76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202" r:id="rId3"/>
    <p:sldLayoutId id="2147484203" r:id="rId4"/>
    <p:sldLayoutId id="2147484204" r:id="rId5"/>
    <p:sldLayoutId id="2147484205" r:id="rId6"/>
    <p:sldLayoutId id="2147484206" r:id="rId7"/>
    <p:sldLayoutId id="2147484207" r:id="rId8"/>
    <p:sldLayoutId id="2147484208" r:id="rId9"/>
    <p:sldLayoutId id="2147484209" r:id="rId10"/>
    <p:sldLayoutId id="2147484210" r:id="rId11"/>
  </p:sldLayoutIdLst>
  <p:transition spd="slow">
    <p:wedge/>
  </p:transition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 bwMode="auto"/>
        <p:txBody>
          <a:bodyPr>
            <a:normAutofit/>
          </a:bodyPr>
          <a:lstStyle/>
          <a:p>
            <a:pPr eaLnBrk="1" hangingPunct="1"/>
            <a:r>
              <a:rPr lang="it-IT" cap="none" dirty="0" smtClean="0"/>
              <a:t>LEZIONE n.4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it-IT" dirty="0" smtClean="0"/>
              <a:t>Principi contabili e fiscalità </a:t>
            </a:r>
          </a:p>
          <a:p>
            <a:pPr eaLnBrk="1" hangingPunct="1"/>
            <a:r>
              <a:rPr lang="it-IT" dirty="0" smtClean="0"/>
              <a:t>II modulo (principi contabili)</a:t>
            </a:r>
          </a:p>
          <a:p>
            <a:pPr eaLnBrk="1" hangingPunct="1"/>
            <a:r>
              <a:rPr lang="it-IT" dirty="0" err="1" smtClean="0"/>
              <a:t>a.a.</a:t>
            </a:r>
            <a:r>
              <a:rPr lang="it-IT" dirty="0" smtClean="0"/>
              <a:t> </a:t>
            </a:r>
            <a:r>
              <a:rPr lang="it-IT" dirty="0" smtClean="0"/>
              <a:t>2016/17</a:t>
            </a:r>
            <a:endParaRPr lang="it-IT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TUIR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marL="0" indent="0"/>
            <a:r>
              <a:rPr lang="it-IT" b="1" dirty="0" smtClean="0"/>
              <a:t> 103 beni immateriali – </a:t>
            </a:r>
            <a:r>
              <a:rPr lang="it-IT" dirty="0" smtClean="0"/>
              <a:t>cfr</a:t>
            </a:r>
            <a:r>
              <a:rPr lang="it-IT" dirty="0"/>
              <a:t>.  </a:t>
            </a:r>
            <a:r>
              <a:rPr lang="it-IT" dirty="0" smtClean="0"/>
              <a:t>Imm.ni. </a:t>
            </a:r>
            <a:r>
              <a:rPr lang="it-IT" dirty="0" err="1" smtClean="0"/>
              <a:t>Mat</a:t>
            </a:r>
            <a:r>
              <a:rPr lang="it-IT" dirty="0" smtClean="0"/>
              <a:t>. con limitazioni:</a:t>
            </a:r>
          </a:p>
          <a:p>
            <a:pPr marL="400050" lvl="1" indent="0"/>
            <a:r>
              <a:rPr lang="it-IT" dirty="0"/>
              <a:t> </a:t>
            </a:r>
            <a:r>
              <a:rPr lang="it-IT" dirty="0" smtClean="0"/>
              <a:t>brevetti deducibili al 50%</a:t>
            </a:r>
          </a:p>
          <a:p>
            <a:pPr marL="400050" lvl="1" indent="0"/>
            <a:r>
              <a:rPr lang="it-IT" dirty="0"/>
              <a:t> </a:t>
            </a:r>
            <a:r>
              <a:rPr lang="it-IT" dirty="0" smtClean="0"/>
              <a:t>marchi 1/18 del costo</a:t>
            </a:r>
          </a:p>
          <a:p>
            <a:pPr marL="0" indent="0"/>
            <a:endParaRPr lang="it-IT" dirty="0" smtClean="0"/>
          </a:p>
          <a:p>
            <a:pPr marL="0" indent="0"/>
            <a:r>
              <a:rPr lang="it-IT" b="1" dirty="0" smtClean="0"/>
              <a:t>108: </a:t>
            </a:r>
            <a:r>
              <a:rPr lang="it-IT" dirty="0" smtClean="0"/>
              <a:t>spese pluriennali</a:t>
            </a:r>
          </a:p>
          <a:p>
            <a:pPr marL="0" indent="0">
              <a:buNone/>
            </a:pPr>
            <a:r>
              <a:rPr lang="it-IT" dirty="0" smtClean="0"/>
              <a:t> </a:t>
            </a:r>
          </a:p>
          <a:p>
            <a:pPr marL="0" indent="0"/>
            <a:endParaRPr lang="it-IT" b="1" dirty="0" smtClean="0"/>
          </a:p>
          <a:p>
            <a:pPr marL="800100" lvl="2" indent="0">
              <a:buNone/>
            </a:pPr>
            <a:endParaRPr lang="it-IT" b="1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10</a:t>
            </a:fld>
            <a:endParaRPr lang="it-IT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TUIR – art. 108 (1)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marL="0" indent="0"/>
            <a:r>
              <a:rPr lang="it-IT" b="1" dirty="0"/>
              <a:t> </a:t>
            </a:r>
            <a:r>
              <a:rPr lang="it-IT" b="1" dirty="0" smtClean="0"/>
              <a:t>Studi e ricerche:</a:t>
            </a:r>
          </a:p>
          <a:p>
            <a:pPr marL="685800" lvl="1"/>
            <a:r>
              <a:rPr lang="it-IT" b="1" dirty="0" smtClean="0"/>
              <a:t> </a:t>
            </a:r>
            <a:r>
              <a:rPr lang="it-IT" dirty="0" smtClean="0"/>
              <a:t> </a:t>
            </a:r>
            <a:r>
              <a:rPr lang="it-IT" dirty="0" smtClean="0"/>
              <a:t>ricerca e sviluppo: ammortamento </a:t>
            </a:r>
            <a:r>
              <a:rPr lang="it-IT" dirty="0" err="1" smtClean="0"/>
              <a:t>max</a:t>
            </a:r>
            <a:r>
              <a:rPr lang="it-IT" dirty="0" smtClean="0"/>
              <a:t> 5 anni </a:t>
            </a:r>
          </a:p>
          <a:p>
            <a:pPr marL="0" indent="0"/>
            <a:r>
              <a:rPr lang="it-IT" b="1" dirty="0"/>
              <a:t> </a:t>
            </a:r>
            <a:r>
              <a:rPr lang="it-IT" b="1" dirty="0" smtClean="0"/>
              <a:t>Pubblicità: </a:t>
            </a:r>
          </a:p>
          <a:p>
            <a:pPr marL="400050" lvl="1" indent="0"/>
            <a:r>
              <a:rPr lang="it-IT" b="1" dirty="0"/>
              <a:t> </a:t>
            </a:r>
            <a:r>
              <a:rPr lang="it-IT" dirty="0" smtClean="0"/>
              <a:t>nuove attività</a:t>
            </a:r>
            <a:r>
              <a:rPr lang="it-IT" dirty="0"/>
              <a:t>: ammortamento </a:t>
            </a:r>
            <a:r>
              <a:rPr lang="it-IT" dirty="0" err="1"/>
              <a:t>max</a:t>
            </a:r>
            <a:r>
              <a:rPr lang="it-IT" dirty="0"/>
              <a:t> 5 </a:t>
            </a:r>
            <a:r>
              <a:rPr lang="it-IT" dirty="0" smtClean="0"/>
              <a:t>anni</a:t>
            </a:r>
          </a:p>
          <a:p>
            <a:pPr marL="400050" lvl="1" indent="0"/>
            <a:r>
              <a:rPr lang="it-IT" b="1" dirty="0" smtClean="0"/>
              <a:t> </a:t>
            </a:r>
            <a:r>
              <a:rPr lang="it-IT" dirty="0"/>
              <a:t>nuovi </a:t>
            </a:r>
            <a:r>
              <a:rPr lang="it-IT" dirty="0" smtClean="0"/>
              <a:t>prodotti</a:t>
            </a:r>
            <a:r>
              <a:rPr lang="it-IT" dirty="0"/>
              <a:t>: ammortamento </a:t>
            </a:r>
            <a:r>
              <a:rPr lang="it-IT" dirty="0" err="1"/>
              <a:t>max</a:t>
            </a:r>
            <a:r>
              <a:rPr lang="it-IT" dirty="0"/>
              <a:t> 5 </a:t>
            </a:r>
            <a:r>
              <a:rPr lang="it-IT" dirty="0" smtClean="0"/>
              <a:t>anni</a:t>
            </a:r>
          </a:p>
          <a:p>
            <a:pPr marL="400050" lvl="1" indent="0"/>
            <a:r>
              <a:rPr lang="it-IT" dirty="0" smtClean="0"/>
              <a:t> </a:t>
            </a:r>
            <a:r>
              <a:rPr lang="it-IT" dirty="0"/>
              <a:t>prodotti già esistenti: CE</a:t>
            </a:r>
          </a:p>
          <a:p>
            <a:pPr marL="0" lvl="1" indent="0">
              <a:buFont typeface="Arial" pitchFamily="34" charset="0"/>
              <a:buChar char="•"/>
            </a:pPr>
            <a:r>
              <a:rPr lang="it-IT" sz="2400" b="1" dirty="0"/>
              <a:t> Rappresentanza </a:t>
            </a:r>
            <a:r>
              <a:rPr lang="it-IT" sz="2000" dirty="0"/>
              <a:t>(omaggi, feste, viaggi promozionali):</a:t>
            </a:r>
          </a:p>
          <a:p>
            <a:pPr marL="400050" lvl="1" indent="0"/>
            <a:r>
              <a:rPr lang="it-IT" dirty="0"/>
              <a:t> limite di deducibilità percentuale sui ricavi (0,1% - 1,3</a:t>
            </a:r>
            <a:r>
              <a:rPr lang="it-IT" dirty="0" smtClean="0"/>
              <a:t>%)</a:t>
            </a:r>
          </a:p>
          <a:p>
            <a:pPr marL="400050" lvl="1" indent="0"/>
            <a:r>
              <a:rPr lang="it-IT" dirty="0"/>
              <a:t> </a:t>
            </a:r>
            <a:r>
              <a:rPr lang="it-IT" dirty="0" smtClean="0"/>
              <a:t>omaggi &lt; € 50 deducibili</a:t>
            </a:r>
            <a:endParaRPr lang="it-IT" dirty="0"/>
          </a:p>
          <a:p>
            <a:pPr marL="0" lvl="1" indent="0">
              <a:buFont typeface="Arial" pitchFamily="34" charset="0"/>
              <a:buChar char="•"/>
            </a:pPr>
            <a:endParaRPr lang="it-IT" sz="2400" b="1" dirty="0"/>
          </a:p>
          <a:p>
            <a:pPr marL="0" indent="0">
              <a:buFontTx/>
              <a:buChar char="-"/>
            </a:pPr>
            <a:endParaRPr lang="it-IT" dirty="0" smtClean="0"/>
          </a:p>
          <a:p>
            <a:pPr marL="0" indent="0"/>
            <a:endParaRPr lang="it-IT" b="1" dirty="0" smtClean="0"/>
          </a:p>
          <a:p>
            <a:pPr marL="800100" lvl="2" indent="0">
              <a:buNone/>
            </a:pPr>
            <a:endParaRPr lang="it-IT" b="1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11</a:t>
            </a:fld>
            <a:endParaRPr lang="it-IT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TUIR – art. 108 (2)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marL="0" indent="0"/>
            <a:r>
              <a:rPr lang="it-IT" b="1" dirty="0"/>
              <a:t> </a:t>
            </a:r>
            <a:r>
              <a:rPr lang="it-IT" b="1" dirty="0" smtClean="0"/>
              <a:t>Altre :</a:t>
            </a:r>
          </a:p>
          <a:p>
            <a:pPr marL="685800" lvl="1"/>
            <a:r>
              <a:rPr lang="it-IT" b="1" dirty="0" smtClean="0"/>
              <a:t> </a:t>
            </a:r>
            <a:r>
              <a:rPr lang="it-IT" dirty="0" smtClean="0"/>
              <a:t>secondo le regole </a:t>
            </a:r>
            <a:r>
              <a:rPr lang="it-IT" dirty="0" err="1" smtClean="0"/>
              <a:t>civilsiiche</a:t>
            </a:r>
            <a:endParaRPr lang="it-IT" dirty="0" smtClean="0"/>
          </a:p>
          <a:p>
            <a:pPr marL="0" indent="0"/>
            <a:r>
              <a:rPr lang="it-IT" b="1" dirty="0" smtClean="0"/>
              <a:t> Sostenute nel primo anno: </a:t>
            </a:r>
            <a:endParaRPr lang="it-IT" b="1" dirty="0"/>
          </a:p>
          <a:p>
            <a:pPr marL="400050" lvl="1" indent="0"/>
            <a:r>
              <a:rPr lang="it-IT" dirty="0" smtClean="0"/>
              <a:t> Deducibili </a:t>
            </a:r>
            <a:r>
              <a:rPr lang="it-IT" dirty="0"/>
              <a:t>da quando saranno conseguiti i primi ricavi</a:t>
            </a:r>
          </a:p>
          <a:p>
            <a:pPr marL="400050" lvl="1" indent="0"/>
            <a:r>
              <a:rPr lang="it-IT" b="1" dirty="0" smtClean="0"/>
              <a:t> </a:t>
            </a:r>
            <a:r>
              <a:rPr lang="it-IT" dirty="0"/>
              <a:t>nuovi </a:t>
            </a:r>
            <a:r>
              <a:rPr lang="it-IT" dirty="0" smtClean="0"/>
              <a:t>prodotti</a:t>
            </a:r>
            <a:r>
              <a:rPr lang="it-IT" dirty="0"/>
              <a:t>: ammortamento </a:t>
            </a:r>
            <a:r>
              <a:rPr lang="it-IT" dirty="0" err="1"/>
              <a:t>max</a:t>
            </a:r>
            <a:r>
              <a:rPr lang="it-IT" dirty="0"/>
              <a:t> 5 </a:t>
            </a:r>
            <a:r>
              <a:rPr lang="it-IT" dirty="0" smtClean="0"/>
              <a:t>anni</a:t>
            </a:r>
          </a:p>
          <a:p>
            <a:pPr marL="400050" lvl="1" indent="0"/>
            <a:r>
              <a:rPr lang="it-IT" dirty="0" smtClean="0"/>
              <a:t> </a:t>
            </a:r>
            <a:r>
              <a:rPr lang="it-IT" dirty="0"/>
              <a:t>prodotti già esistenti: CE</a:t>
            </a:r>
          </a:p>
          <a:p>
            <a:pPr marL="0" lvl="1" indent="0">
              <a:buFont typeface="Arial" pitchFamily="34" charset="0"/>
              <a:buChar char="•"/>
            </a:pPr>
            <a:endParaRPr lang="it-IT" sz="2400" b="1" dirty="0"/>
          </a:p>
          <a:p>
            <a:pPr marL="0" indent="0">
              <a:buFontTx/>
              <a:buChar char="-"/>
            </a:pPr>
            <a:endParaRPr lang="it-IT" dirty="0" smtClean="0"/>
          </a:p>
          <a:p>
            <a:pPr marL="0" indent="0"/>
            <a:endParaRPr lang="it-IT" b="1" dirty="0" smtClean="0"/>
          </a:p>
          <a:p>
            <a:pPr marL="800100" lvl="2" indent="0">
              <a:buNone/>
            </a:pPr>
            <a:endParaRPr lang="it-IT" b="1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12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xmlns="" val="41229353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TUIR – 103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marL="0" indent="0"/>
            <a:r>
              <a:rPr lang="it-IT" b="1" dirty="0"/>
              <a:t> </a:t>
            </a:r>
            <a:r>
              <a:rPr lang="it-IT" b="1" dirty="0" smtClean="0"/>
              <a:t>103 (c.1): </a:t>
            </a:r>
          </a:p>
          <a:p>
            <a:pPr marL="400050" lvl="1" indent="0"/>
            <a:r>
              <a:rPr lang="it-IT" b="1" dirty="0" smtClean="0"/>
              <a:t> </a:t>
            </a:r>
            <a:r>
              <a:rPr lang="it-IT" sz="1800" dirty="0" smtClean="0"/>
              <a:t>brevetti – </a:t>
            </a:r>
            <a:r>
              <a:rPr lang="it-IT" sz="1800" dirty="0" err="1" smtClean="0"/>
              <a:t>max</a:t>
            </a:r>
            <a:r>
              <a:rPr lang="it-IT" sz="1800" dirty="0" smtClean="0"/>
              <a:t> 50%</a:t>
            </a:r>
          </a:p>
          <a:p>
            <a:pPr marL="400050" lvl="1" indent="0"/>
            <a:r>
              <a:rPr lang="it-IT" sz="1800" dirty="0"/>
              <a:t> </a:t>
            </a:r>
            <a:r>
              <a:rPr lang="it-IT" sz="1800" dirty="0" smtClean="0"/>
              <a:t>marchi – </a:t>
            </a:r>
            <a:r>
              <a:rPr lang="it-IT" sz="1800" dirty="0" err="1" smtClean="0"/>
              <a:t>max</a:t>
            </a:r>
            <a:r>
              <a:rPr lang="it-IT" sz="1800" dirty="0" smtClean="0"/>
              <a:t> 1/18</a:t>
            </a:r>
          </a:p>
          <a:p>
            <a:pPr marL="400050" lvl="1" indent="0"/>
            <a:r>
              <a:rPr lang="it-IT" sz="1800" dirty="0"/>
              <a:t> </a:t>
            </a:r>
            <a:r>
              <a:rPr lang="it-IT" sz="1800" dirty="0" smtClean="0"/>
              <a:t>avviamento – </a:t>
            </a:r>
            <a:r>
              <a:rPr lang="it-IT" sz="1800" dirty="0" err="1" smtClean="0"/>
              <a:t>max</a:t>
            </a:r>
            <a:r>
              <a:rPr lang="it-IT" sz="1800" dirty="0" smtClean="0"/>
              <a:t> 1/18</a:t>
            </a:r>
          </a:p>
          <a:p>
            <a:pPr marL="400050" lvl="1" indent="0"/>
            <a:endParaRPr lang="it-IT" dirty="0" smtClean="0"/>
          </a:p>
          <a:p>
            <a:pPr marL="0" indent="0"/>
            <a:endParaRPr lang="it-IT" b="1" dirty="0" smtClean="0"/>
          </a:p>
          <a:p>
            <a:pPr marL="800100" lvl="2" indent="0">
              <a:buNone/>
            </a:pPr>
            <a:endParaRPr lang="it-IT" b="1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13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xmlns="" val="355751263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Possibili variazioni fiscali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smtClean="0"/>
              <a:t>Differenti criteri di capitalizzazione</a:t>
            </a:r>
          </a:p>
          <a:p>
            <a:r>
              <a:rPr lang="it-IT" dirty="0" smtClean="0"/>
              <a:t>Spese pluriennali nei primi anni</a:t>
            </a:r>
          </a:p>
          <a:p>
            <a:r>
              <a:rPr lang="it-IT" dirty="0" smtClean="0"/>
              <a:t>Differenti periodi di ammortamento (marchi, avviamento)</a:t>
            </a:r>
          </a:p>
          <a:p>
            <a:pPr>
              <a:buNone/>
            </a:pPr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14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xmlns="" val="206689933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mtClean="0"/>
              <a:t>OIC </a:t>
            </a:r>
            <a:r>
              <a:rPr lang="it-IT" smtClean="0"/>
              <a:t>24</a:t>
            </a:r>
            <a:endParaRPr lang="it-IT" dirty="0" smtClean="0"/>
          </a:p>
          <a:p>
            <a:r>
              <a:rPr lang="it-IT" dirty="0" smtClean="0"/>
              <a:t>TUIR artt. 103, 108</a:t>
            </a:r>
          </a:p>
          <a:p>
            <a:r>
              <a:rPr lang="it-IT" dirty="0" smtClean="0"/>
              <a:t>Fiume: capitolo 15</a:t>
            </a:r>
            <a:endParaRPr lang="it-IT" b="1" dirty="0" smtClean="0"/>
          </a:p>
          <a:p>
            <a:r>
              <a:rPr lang="it-IT" dirty="0" smtClean="0"/>
              <a:t>Bana – Cerato: pp. 359-366; 387-404</a:t>
            </a:r>
            <a:endParaRPr lang="it-IT" sz="1800" dirty="0" smtClean="0"/>
          </a:p>
          <a:p>
            <a:pPr>
              <a:buNone/>
            </a:pPr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15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xmlns="" val="206689933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Sommario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Immobilizzazioni immateriali:</a:t>
            </a:r>
          </a:p>
          <a:p>
            <a:pPr lvl="1"/>
            <a:r>
              <a:rPr lang="it-IT" sz="2800" dirty="0" smtClean="0"/>
              <a:t>OIC </a:t>
            </a:r>
            <a:r>
              <a:rPr lang="it-IT" sz="2800" dirty="0" smtClean="0"/>
              <a:t>24</a:t>
            </a:r>
            <a:endParaRPr lang="it-IT" sz="2800" dirty="0" smtClean="0"/>
          </a:p>
          <a:p>
            <a:pPr lvl="1"/>
            <a:r>
              <a:rPr lang="it-IT" sz="2800" dirty="0" smtClean="0"/>
              <a:t>TUIR</a:t>
            </a:r>
          </a:p>
          <a:p>
            <a:pPr lvl="1"/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921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9E93-55E3-4773-B3AE-F653215F9FEB}" type="slidenum">
              <a:rPr lang="it-IT" smtClean="0"/>
              <a:pPr/>
              <a:t>2</a:t>
            </a:fld>
            <a:endParaRPr lang="it-IT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OIC 24 - Definizioni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marL="0" indent="0"/>
            <a:r>
              <a:rPr lang="it-IT" dirty="0" smtClean="0"/>
              <a:t> </a:t>
            </a:r>
            <a:r>
              <a:rPr lang="it-IT" b="1" dirty="0" smtClean="0"/>
              <a:t>IMMOBILIZZAZIONI:</a:t>
            </a:r>
            <a:r>
              <a:rPr lang="it-IT" dirty="0" smtClean="0"/>
              <a:t> Mancanza di tangibilità:</a:t>
            </a:r>
          </a:p>
          <a:p>
            <a:pPr marL="400050" lvl="1" indent="0"/>
            <a:r>
              <a:rPr lang="it-IT" dirty="0" smtClean="0"/>
              <a:t> oneri pluriennali</a:t>
            </a:r>
          </a:p>
          <a:p>
            <a:pPr marL="400050" lvl="1" indent="0"/>
            <a:r>
              <a:rPr lang="it-IT" dirty="0"/>
              <a:t> </a:t>
            </a:r>
            <a:r>
              <a:rPr lang="it-IT" dirty="0" smtClean="0"/>
              <a:t>beni immateriali</a:t>
            </a:r>
          </a:p>
          <a:p>
            <a:pPr marL="400050" lvl="1" indent="0"/>
            <a:r>
              <a:rPr lang="it-IT" dirty="0"/>
              <a:t> </a:t>
            </a:r>
            <a:r>
              <a:rPr lang="it-IT" dirty="0" smtClean="0"/>
              <a:t>avviamento</a:t>
            </a:r>
          </a:p>
          <a:p>
            <a:pPr marL="400050" lvl="1" indent="0"/>
            <a:r>
              <a:rPr lang="it-IT" dirty="0" smtClean="0"/>
              <a:t> immobilizzazioni in corso e acconti</a:t>
            </a:r>
          </a:p>
          <a:p>
            <a:pPr marL="0" indent="0"/>
            <a:r>
              <a:rPr lang="it-IT" dirty="0" smtClean="0"/>
              <a:t> </a:t>
            </a:r>
            <a:r>
              <a:rPr lang="it-IT" b="1" dirty="0" smtClean="0"/>
              <a:t>AMMORTAMENTO: </a:t>
            </a:r>
            <a:r>
              <a:rPr lang="it-IT" b="1" dirty="0"/>
              <a:t> </a:t>
            </a:r>
            <a:r>
              <a:rPr lang="it-IT" dirty="0" smtClean="0"/>
              <a:t>Ripartizione del costo nel periodo della vita utile</a:t>
            </a:r>
          </a:p>
          <a:p>
            <a:pPr marL="0" indent="0"/>
            <a:r>
              <a:rPr lang="it-IT" dirty="0" smtClean="0"/>
              <a:t> </a:t>
            </a:r>
            <a:r>
              <a:rPr lang="it-IT" b="1" dirty="0" smtClean="0"/>
              <a:t>VALORE RESIDUO:</a:t>
            </a:r>
            <a:r>
              <a:rPr lang="it-IT" dirty="0" smtClean="0"/>
              <a:t> Valore realizzabile alla fine della vita utile</a:t>
            </a:r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3</a:t>
            </a:fld>
            <a:endParaRPr lang="it-IT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OIC 24 – Beni immateriali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b="1" dirty="0" smtClean="0"/>
              <a:t> IDEM come Immobilizzazioni materiali (OIC 16)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b="1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4</a:t>
            </a:fld>
            <a:endParaRPr lang="it-IT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OIC 24 – </a:t>
            </a:r>
            <a:br>
              <a:rPr lang="it-IT" dirty="0" smtClean="0"/>
            </a:br>
            <a:r>
              <a:rPr lang="it-IT" dirty="0" smtClean="0"/>
              <a:t>Oneri pluriennali (1)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b="1" dirty="0" smtClean="0"/>
              <a:t> COSTI DI IMPIANTO E AMPLIAMENTO</a:t>
            </a:r>
          </a:p>
          <a:p>
            <a:pPr lvl="1"/>
            <a:r>
              <a:rPr lang="it-IT" sz="1800" dirty="0" smtClean="0"/>
              <a:t>Spese amministrative di costituzione e di ampliamento della società</a:t>
            </a:r>
          </a:p>
          <a:p>
            <a:pPr lvl="1"/>
            <a:r>
              <a:rPr lang="it-IT" sz="1800" dirty="0" smtClean="0"/>
              <a:t>Costi di startup (direttamente riferibili, antecedenti, recuperabili)</a:t>
            </a:r>
          </a:p>
          <a:p>
            <a:pPr lvl="1"/>
            <a:r>
              <a:rPr lang="it-IT" sz="1800" dirty="0" smtClean="0"/>
              <a:t>Costi di addestramento personale (se simili a startup)</a:t>
            </a:r>
          </a:p>
          <a:p>
            <a:pPr lvl="1"/>
            <a:r>
              <a:rPr lang="it-IT" sz="1800" dirty="0" smtClean="0"/>
              <a:t>Costi di avviamento impianti (fino a che non va a regime, se recuperabili)</a:t>
            </a:r>
          </a:p>
          <a:p>
            <a:r>
              <a:rPr lang="it-IT" b="1" dirty="0"/>
              <a:t>COSTI </a:t>
            </a:r>
            <a:r>
              <a:rPr lang="it-IT" b="1" dirty="0" err="1"/>
              <a:t>DI</a:t>
            </a:r>
            <a:r>
              <a:rPr lang="it-IT" b="1" dirty="0"/>
              <a:t> </a:t>
            </a:r>
            <a:r>
              <a:rPr lang="it-IT" b="1" dirty="0" smtClean="0"/>
              <a:t>SVILUPPO</a:t>
            </a:r>
            <a:endParaRPr lang="it-IT" b="1" dirty="0" smtClean="0"/>
          </a:p>
          <a:p>
            <a:pPr lvl="1"/>
            <a:r>
              <a:rPr lang="it-IT" dirty="0" smtClean="0"/>
              <a:t>identificabili </a:t>
            </a:r>
            <a:r>
              <a:rPr lang="it-IT" dirty="0" smtClean="0"/>
              <a:t>e misurabili, progetto tecnicamente fattibile, </a:t>
            </a:r>
            <a:r>
              <a:rPr lang="it-IT" dirty="0" smtClean="0"/>
              <a:t>recuperabili</a:t>
            </a:r>
            <a:endParaRPr lang="it-IT" dirty="0" smtClean="0"/>
          </a:p>
          <a:p>
            <a:pPr lvl="1"/>
            <a:endParaRPr lang="it-IT" sz="1800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b="1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5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xmlns="" val="109727437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OIC 24 – </a:t>
            </a:r>
            <a:br>
              <a:rPr lang="it-IT" dirty="0" smtClean="0"/>
            </a:br>
            <a:r>
              <a:rPr lang="it-IT" dirty="0" smtClean="0"/>
              <a:t>Oneri pluriennali (2)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b="1" dirty="0" smtClean="0"/>
              <a:t> ALTRE, ad esempio:</a:t>
            </a:r>
          </a:p>
          <a:p>
            <a:pPr lvl="1"/>
            <a:r>
              <a:rPr lang="it-IT" sz="1800" dirty="0" smtClean="0"/>
              <a:t>Software autoprodotto</a:t>
            </a:r>
          </a:p>
          <a:p>
            <a:pPr lvl="1"/>
            <a:r>
              <a:rPr lang="it-IT" sz="1800" dirty="0" smtClean="0"/>
              <a:t>Oneri accessori su finanziamenti</a:t>
            </a:r>
          </a:p>
          <a:p>
            <a:pPr lvl="1"/>
            <a:r>
              <a:rPr lang="it-IT" sz="1800" dirty="0" smtClean="0"/>
              <a:t>Oneri di miglioria su beni di terzi</a:t>
            </a:r>
          </a:p>
          <a:p>
            <a:pPr lvl="1"/>
            <a:r>
              <a:rPr lang="it-IT" sz="1800" dirty="0" smtClean="0"/>
              <a:t>Costi per trasferimento cespiti</a:t>
            </a:r>
          </a:p>
          <a:p>
            <a:pPr lvl="1"/>
            <a:endParaRPr lang="it-IT" sz="1800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b="1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6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xmlns="" val="141171145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OIC 24 – </a:t>
            </a:r>
            <a:br>
              <a:rPr lang="it-IT" dirty="0" smtClean="0"/>
            </a:br>
            <a:r>
              <a:rPr lang="it-IT" dirty="0" smtClean="0"/>
              <a:t>Oneri pluriennali (3)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b="1" dirty="0" smtClean="0"/>
              <a:t> AMMORTAMENTO:</a:t>
            </a:r>
          </a:p>
          <a:p>
            <a:pPr lvl="1"/>
            <a:r>
              <a:rPr lang="it-IT" sz="1800" dirty="0" smtClean="0"/>
              <a:t>Beni immateriali - v. </a:t>
            </a:r>
            <a:r>
              <a:rPr lang="it-IT" sz="1800" dirty="0" err="1" smtClean="0"/>
              <a:t>immob</a:t>
            </a:r>
            <a:r>
              <a:rPr lang="it-IT" sz="1800" dirty="0" smtClean="0"/>
              <a:t>. materiali </a:t>
            </a:r>
            <a:r>
              <a:rPr lang="it-IT" sz="1800" i="1" dirty="0" smtClean="0"/>
              <a:t>[marchio tutela legale è 10 anni]</a:t>
            </a:r>
          </a:p>
          <a:p>
            <a:pPr lvl="1"/>
            <a:r>
              <a:rPr lang="it-IT" sz="1800" dirty="0" smtClean="0"/>
              <a:t>Oneri pluriennali – </a:t>
            </a:r>
            <a:r>
              <a:rPr lang="it-IT" sz="1800" dirty="0" err="1" smtClean="0"/>
              <a:t>max</a:t>
            </a:r>
            <a:r>
              <a:rPr lang="it-IT" sz="1800" dirty="0" smtClean="0"/>
              <a:t> 5 anni</a:t>
            </a:r>
          </a:p>
          <a:p>
            <a:pPr lvl="1"/>
            <a:r>
              <a:rPr lang="it-IT" sz="1800" dirty="0" smtClean="0"/>
              <a:t>Miglioria su beni di terzi – vita utile o durata residua locazione</a:t>
            </a:r>
          </a:p>
          <a:p>
            <a:pPr lvl="1"/>
            <a:endParaRPr lang="it-IT" sz="1800" dirty="0" smtClean="0"/>
          </a:p>
          <a:p>
            <a:pPr lvl="1"/>
            <a:endParaRPr lang="it-IT" sz="1800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b="1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7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xmlns="" val="218605729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OIC 24 – </a:t>
            </a:r>
            <a:br>
              <a:rPr lang="it-IT" dirty="0" smtClean="0"/>
            </a:br>
            <a:r>
              <a:rPr lang="it-IT" dirty="0" smtClean="0"/>
              <a:t>Avviamento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b="1" dirty="0" smtClean="0"/>
              <a:t> Definizione:</a:t>
            </a:r>
          </a:p>
          <a:p>
            <a:pPr lvl="1"/>
            <a:r>
              <a:rPr lang="it-IT" sz="1800" dirty="0" smtClean="0"/>
              <a:t>Attitudine dell’azienda a produrre utili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sz="2400" b="1" dirty="0"/>
              <a:t>Iscrizione:</a:t>
            </a:r>
          </a:p>
          <a:p>
            <a:pPr lvl="1"/>
            <a:r>
              <a:rPr lang="it-IT" sz="1800" dirty="0" smtClean="0"/>
              <a:t>Acquistato a titolo oneroso (plusvalore contabile di un ramo d’azienda)</a:t>
            </a:r>
          </a:p>
          <a:p>
            <a:pPr lvl="1"/>
            <a:r>
              <a:rPr lang="it-IT" sz="1800" dirty="0" smtClean="0"/>
              <a:t>E’ recuperabile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it-IT" sz="2400" b="1" dirty="0" smtClean="0"/>
              <a:t>Ammortamento</a:t>
            </a:r>
          </a:p>
          <a:p>
            <a:pPr lvl="1"/>
            <a:r>
              <a:rPr lang="it-IT" sz="1800" dirty="0"/>
              <a:t>In 5 anni, al massimo 10</a:t>
            </a:r>
          </a:p>
          <a:p>
            <a:pPr marL="457200" lvl="1" indent="0">
              <a:buNone/>
            </a:pPr>
            <a:endParaRPr lang="it-IT" sz="1800" dirty="0" smtClean="0"/>
          </a:p>
          <a:p>
            <a:pPr lvl="1"/>
            <a:endParaRPr lang="it-IT" sz="1800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b="1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8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xmlns="" val="78977462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OIC 24 – Altro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marL="0" indent="0"/>
            <a:r>
              <a:rPr lang="it-IT" b="1" dirty="0" smtClean="0"/>
              <a:t> Valutazione, svalutazione, ripresa di valore, rivalutazione, contributi, </a:t>
            </a:r>
            <a:r>
              <a:rPr lang="it-IT" b="1" dirty="0" err="1" smtClean="0"/>
              <a:t>etc</a:t>
            </a:r>
            <a:r>
              <a:rPr lang="it-IT" b="1" dirty="0" smtClean="0"/>
              <a:t> etc.</a:t>
            </a:r>
          </a:p>
          <a:p>
            <a:pPr marL="0" indent="0"/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Cfr. OIC 16 Imm.ni materiali</a:t>
            </a:r>
            <a:endParaRPr lang="it-IT" dirty="0"/>
          </a:p>
          <a:p>
            <a:pPr marL="400050" lvl="1" indent="0"/>
            <a:endParaRPr lang="it-IT" dirty="0" smtClean="0"/>
          </a:p>
        </p:txBody>
      </p:sp>
      <p:sp>
        <p:nvSpPr>
          <p:cNvPr id="1024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@ Raffaele Fiume </a:t>
            </a:r>
            <a:r>
              <a:rPr lang="it-IT" dirty="0" smtClean="0"/>
              <a:t>2016 </a:t>
            </a:r>
            <a:r>
              <a:rPr lang="it-IT" dirty="0" smtClean="0"/>
              <a:t>- Riproduzione riservata</a:t>
            </a:r>
            <a:endParaRPr lang="it-IT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CA54-0757-4307-B3D4-8ECD40D57340}" type="slidenum">
              <a:rPr lang="it-IT" smtClean="0"/>
              <a:pPr/>
              <a:t>9</a:t>
            </a:fld>
            <a:endParaRPr lang="it-IT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F85D6C72FD37A44917F490C5273F896" ma:contentTypeVersion="13" ma:contentTypeDescription="Creare un nuovo documento." ma:contentTypeScope="" ma:versionID="0cfea6abfa59fff84e16477885d3484a">
  <xsd:schema xmlns:xsd="http://www.w3.org/2001/XMLSchema" xmlns:xs="http://www.w3.org/2001/XMLSchema" xmlns:p="http://schemas.microsoft.com/office/2006/metadata/properties" xmlns:ns2="c756964b-fd00-415b-b501-a51208a2b6b4" xmlns:ns3="d1434c75-3923-464e-a4f5-aa92f072b3b4" targetNamespace="http://schemas.microsoft.com/office/2006/metadata/properties" ma:root="true" ma:fieldsID="ff98d7b6a36f9be8ca4fce8d0780eca6" ns2:_="" ns3:_="">
    <xsd:import namespace="c756964b-fd00-415b-b501-a51208a2b6b4"/>
    <xsd:import namespace="d1434c75-3923-464e-a4f5-aa92f072b3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6964b-fd00-415b-b501-a51208a2b6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34c75-3923-464e-a4f5-aa92f072b3b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E0DDDF-9327-466D-B1AB-ED0520574297}"/>
</file>

<file path=customXml/itemProps2.xml><?xml version="1.0" encoding="utf-8"?>
<ds:datastoreItem xmlns:ds="http://schemas.openxmlformats.org/officeDocument/2006/customXml" ds:itemID="{430434F6-BBB3-44F3-A917-39690727938D}"/>
</file>

<file path=customXml/itemProps3.xml><?xml version="1.0" encoding="utf-8"?>
<ds:datastoreItem xmlns:ds="http://schemas.openxmlformats.org/officeDocument/2006/customXml" ds:itemID="{AD214D2D-D3ED-41FD-9AFA-D04545150F9C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2001</TotalTime>
  <Words>654</Words>
  <Application>Microsoft Office PowerPoint</Application>
  <PresentationFormat>Presentazione su schermo (4:3)</PresentationFormat>
  <Paragraphs>157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Executive</vt:lpstr>
      <vt:lpstr>LEZIONE n.4</vt:lpstr>
      <vt:lpstr>Sommario</vt:lpstr>
      <vt:lpstr>OIC 24 - Definizioni</vt:lpstr>
      <vt:lpstr>OIC 24 – Beni immateriali</vt:lpstr>
      <vt:lpstr>OIC 24 –  Oneri pluriennali (1)</vt:lpstr>
      <vt:lpstr>OIC 24 –  Oneri pluriennali (2)</vt:lpstr>
      <vt:lpstr>OIC 24 –  Oneri pluriennali (3)</vt:lpstr>
      <vt:lpstr>OIC 24 –  Avviamento</vt:lpstr>
      <vt:lpstr>OIC 24 – Altro</vt:lpstr>
      <vt:lpstr>TUIR </vt:lpstr>
      <vt:lpstr>TUIR – art. 108 (1)</vt:lpstr>
      <vt:lpstr>TUIR – art. 108 (2)</vt:lpstr>
      <vt:lpstr>TUIR – 103</vt:lpstr>
      <vt:lpstr>Possibili variazioni fiscali</vt:lpstr>
      <vt:lpstr>Riferimenti</vt:lpstr>
    </vt:vector>
  </TitlesOfParts>
  <Company>Dipartimento di Studi Aziendali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Ragioneria</dc:title>
  <dc:creator>Raffaele Fiume</dc:creator>
  <cp:lastModifiedBy>Raffaele Fiume</cp:lastModifiedBy>
  <cp:revision>108</cp:revision>
  <cp:lastPrinted>2009-04-22T19:24:48Z</cp:lastPrinted>
  <dcterms:created xsi:type="dcterms:W3CDTF">2009-01-27T18:36:46Z</dcterms:created>
  <dcterms:modified xsi:type="dcterms:W3CDTF">2016-11-13T11:38:45Z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0x0101001F85D6C72FD37A44917F490C5273F896</vt:lpwstr>
  </property>
</Properties>
</file>