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handoutMasterIdLst>
    <p:handoutMasterId r:id="rId96"/>
  </p:handoutMasterIdLst>
  <p:sldIdLst>
    <p:sldId id="256" r:id="rId2"/>
    <p:sldId id="258" r:id="rId3"/>
    <p:sldId id="472" r:id="rId4"/>
    <p:sldId id="262" r:id="rId5"/>
    <p:sldId id="478" r:id="rId6"/>
    <p:sldId id="479" r:id="rId7"/>
    <p:sldId id="376" r:id="rId8"/>
    <p:sldId id="457" r:id="rId9"/>
    <p:sldId id="377" r:id="rId10"/>
    <p:sldId id="438" r:id="rId11"/>
    <p:sldId id="474" r:id="rId12"/>
    <p:sldId id="475" r:id="rId13"/>
    <p:sldId id="384" r:id="rId14"/>
    <p:sldId id="383" r:id="rId15"/>
    <p:sldId id="386" r:id="rId16"/>
    <p:sldId id="385" r:id="rId17"/>
    <p:sldId id="473" r:id="rId18"/>
    <p:sldId id="387" r:id="rId19"/>
    <p:sldId id="388" r:id="rId20"/>
    <p:sldId id="401" r:id="rId21"/>
    <p:sldId id="402" r:id="rId22"/>
    <p:sldId id="505" r:id="rId23"/>
    <p:sldId id="506" r:id="rId24"/>
    <p:sldId id="504" r:id="rId25"/>
    <p:sldId id="389" r:id="rId26"/>
    <p:sldId id="502" r:id="rId27"/>
    <p:sldId id="503" r:id="rId28"/>
    <p:sldId id="507" r:id="rId29"/>
    <p:sldId id="476" r:id="rId30"/>
    <p:sldId id="440" r:id="rId31"/>
    <p:sldId id="441" r:id="rId32"/>
    <p:sldId id="477" r:id="rId33"/>
    <p:sldId id="392" r:id="rId34"/>
    <p:sldId id="496" r:id="rId35"/>
    <p:sldId id="499" r:id="rId36"/>
    <p:sldId id="497" r:id="rId37"/>
    <p:sldId id="498" r:id="rId38"/>
    <p:sldId id="500" r:id="rId39"/>
    <p:sldId id="501" r:id="rId40"/>
    <p:sldId id="509" r:id="rId41"/>
    <p:sldId id="512" r:id="rId42"/>
    <p:sldId id="510" r:id="rId43"/>
    <p:sldId id="513" r:id="rId44"/>
    <p:sldId id="514" r:id="rId45"/>
    <p:sldId id="515" r:id="rId46"/>
    <p:sldId id="516" r:id="rId47"/>
    <p:sldId id="480" r:id="rId48"/>
    <p:sldId id="491" r:id="rId49"/>
    <p:sldId id="493" r:id="rId50"/>
    <p:sldId id="494" r:id="rId51"/>
    <p:sldId id="508" r:id="rId52"/>
    <p:sldId id="517" r:id="rId53"/>
    <p:sldId id="488" r:id="rId54"/>
    <p:sldId id="489" r:id="rId55"/>
    <p:sldId id="490" r:id="rId56"/>
    <p:sldId id="483" r:id="rId57"/>
    <p:sldId id="443" r:id="rId58"/>
    <p:sldId id="484" r:id="rId59"/>
    <p:sldId id="464" r:id="rId60"/>
    <p:sldId id="465" r:id="rId61"/>
    <p:sldId id="466" r:id="rId62"/>
    <p:sldId id="467" r:id="rId63"/>
    <p:sldId id="468" r:id="rId64"/>
    <p:sldId id="469" r:id="rId65"/>
    <p:sldId id="411" r:id="rId66"/>
    <p:sldId id="486" r:id="rId67"/>
    <p:sldId id="485" r:id="rId68"/>
    <p:sldId id="412" r:id="rId69"/>
    <p:sldId id="413" r:id="rId70"/>
    <p:sldId id="414" r:id="rId71"/>
    <p:sldId id="415" r:id="rId72"/>
    <p:sldId id="416" r:id="rId73"/>
    <p:sldId id="417" r:id="rId74"/>
    <p:sldId id="444" r:id="rId75"/>
    <p:sldId id="420" r:id="rId76"/>
    <p:sldId id="418" r:id="rId77"/>
    <p:sldId id="419" r:id="rId78"/>
    <p:sldId id="421" r:id="rId79"/>
    <p:sldId id="445" r:id="rId80"/>
    <p:sldId id="446" r:id="rId81"/>
    <p:sldId id="422" r:id="rId82"/>
    <p:sldId id="423" r:id="rId83"/>
    <p:sldId id="425" r:id="rId84"/>
    <p:sldId id="426" r:id="rId85"/>
    <p:sldId id="428" r:id="rId86"/>
    <p:sldId id="448" r:id="rId87"/>
    <p:sldId id="487" r:id="rId88"/>
    <p:sldId id="434" r:id="rId89"/>
    <p:sldId id="435" r:id="rId90"/>
    <p:sldId id="492" r:id="rId91"/>
    <p:sldId id="439" r:id="rId92"/>
    <p:sldId id="442" r:id="rId93"/>
    <p:sldId id="437" r:id="rId94"/>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F5"/>
    <a:srgbClr val="050AC7"/>
    <a:srgbClr val="0042A4"/>
    <a:srgbClr val="2495DA"/>
    <a:srgbClr val="53D2FF"/>
    <a:srgbClr val="003968"/>
    <a:srgbClr val="0631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372" autoAdjust="0"/>
    <p:restoredTop sz="94629" autoAdjust="0"/>
  </p:normalViewPr>
  <p:slideViewPr>
    <p:cSldViewPr>
      <p:cViewPr varScale="1">
        <p:scale>
          <a:sx n="69" d="100"/>
          <a:sy n="69" d="100"/>
        </p:scale>
        <p:origin x="1027" y="2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OLUI\AppData\Roaming\Microsoft\Excel\Cartel1%20(version%202).xlsb"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scatterChart>
        <c:scatterStyle val="lineMarker"/>
        <c:varyColors val="0"/>
        <c:ser>
          <c:idx val="0"/>
          <c:order val="0"/>
          <c:xVal>
            <c:numRef>
              <c:f>Foglio1!$A$2:$A$25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xVal>
          <c:yVal>
            <c:numRef>
              <c:f>Foglio1!$H$2:$H$25</c:f>
              <c:numCache>
                <c:formatCode>General</c:formatCode>
                <c:ptCount val="24"/>
                <c:pt idx="0">
                  <c:v>7.6923076923076925</c:v>
                </c:pt>
                <c:pt idx="1">
                  <c:v>27.27272727272727</c:v>
                </c:pt>
                <c:pt idx="2">
                  <c:v>16.666666666666664</c:v>
                </c:pt>
                <c:pt idx="3">
                  <c:v>28.571428571428569</c:v>
                </c:pt>
                <c:pt idx="4">
                  <c:v>30</c:v>
                </c:pt>
                <c:pt idx="5">
                  <c:v>23.076923076923077</c:v>
                </c:pt>
                <c:pt idx="6">
                  <c:v>0</c:v>
                </c:pt>
                <c:pt idx="7">
                  <c:v>75</c:v>
                </c:pt>
                <c:pt idx="8">
                  <c:v>100</c:v>
                </c:pt>
                <c:pt idx="9">
                  <c:v>100</c:v>
                </c:pt>
                <c:pt idx="10">
                  <c:v>100</c:v>
                </c:pt>
                <c:pt idx="11">
                  <c:v>75</c:v>
                </c:pt>
                <c:pt idx="12">
                  <c:v>84.615384615384613</c:v>
                </c:pt>
                <c:pt idx="13">
                  <c:v>100</c:v>
                </c:pt>
                <c:pt idx="14">
                  <c:v>100</c:v>
                </c:pt>
                <c:pt idx="15">
                  <c:v>83.333333333333343</c:v>
                </c:pt>
                <c:pt idx="16">
                  <c:v>72.727272727272734</c:v>
                </c:pt>
                <c:pt idx="17">
                  <c:v>100</c:v>
                </c:pt>
                <c:pt idx="18">
                  <c:v>75</c:v>
                </c:pt>
                <c:pt idx="19">
                  <c:v>77.777777777777786</c:v>
                </c:pt>
                <c:pt idx="20">
                  <c:v>92.857142857142861</c:v>
                </c:pt>
                <c:pt idx="21">
                  <c:v>75</c:v>
                </c:pt>
                <c:pt idx="22">
                  <c:v>100</c:v>
                </c:pt>
                <c:pt idx="23">
                  <c:v>100</c:v>
                </c:pt>
              </c:numCache>
            </c:numRef>
          </c:yVal>
          <c:smooth val="0"/>
          <c:extLst>
            <c:ext xmlns:c16="http://schemas.microsoft.com/office/drawing/2014/chart" uri="{C3380CC4-5D6E-409C-BE32-E72D297353CC}">
              <c16:uniqueId val="{00000000-FEE0-4C67-84C6-C83F71410CC3}"/>
            </c:ext>
          </c:extLst>
        </c:ser>
        <c:dLbls>
          <c:showLegendKey val="0"/>
          <c:showVal val="0"/>
          <c:showCatName val="0"/>
          <c:showSerName val="0"/>
          <c:showPercent val="0"/>
          <c:showBubbleSize val="0"/>
        </c:dLbls>
        <c:axId val="156671296"/>
        <c:axId val="156672000"/>
      </c:scatterChart>
      <c:valAx>
        <c:axId val="156671296"/>
        <c:scaling>
          <c:orientation val="minMax"/>
        </c:scaling>
        <c:delete val="0"/>
        <c:axPos val="b"/>
        <c:title>
          <c:tx>
            <c:rich>
              <a:bodyPr/>
              <a:lstStyle/>
              <a:p>
                <a:pPr>
                  <a:defRPr sz="1600"/>
                </a:pPr>
                <a:r>
                  <a:rPr lang="en-US" sz="1600"/>
                  <a:t>Time (h)</a:t>
                </a:r>
              </a:p>
            </c:rich>
          </c:tx>
          <c:overlay val="0"/>
        </c:title>
        <c:numFmt formatCode="General" sourceLinked="1"/>
        <c:majorTickMark val="none"/>
        <c:minorTickMark val="none"/>
        <c:tickLblPos val="nextTo"/>
        <c:crossAx val="156672000"/>
        <c:crosses val="autoZero"/>
        <c:crossBetween val="midCat"/>
        <c:majorUnit val="1"/>
      </c:valAx>
      <c:valAx>
        <c:axId val="156672000"/>
        <c:scaling>
          <c:orientation val="minMax"/>
          <c:max val="100"/>
        </c:scaling>
        <c:delete val="0"/>
        <c:axPos val="l"/>
        <c:majorGridlines/>
        <c:title>
          <c:tx>
            <c:rich>
              <a:bodyPr/>
              <a:lstStyle/>
              <a:p>
                <a:pPr>
                  <a:defRPr sz="1600"/>
                </a:pPr>
                <a:r>
                  <a:rPr lang="en-US" sz="1600"/>
                  <a:t>% of active nodes</a:t>
                </a:r>
                <a:r>
                  <a:rPr lang="en-US" sz="1600" baseline="0"/>
                  <a:t> routed by the attacker</a:t>
                </a:r>
                <a:endParaRPr lang="en-US" sz="1600"/>
              </a:p>
            </c:rich>
          </c:tx>
          <c:overlay val="0"/>
        </c:title>
        <c:numFmt formatCode="General" sourceLinked="1"/>
        <c:majorTickMark val="none"/>
        <c:minorTickMark val="none"/>
        <c:tickLblPos val="nextTo"/>
        <c:crossAx val="156671296"/>
        <c:crosses val="autoZero"/>
        <c:crossBetween val="midCat"/>
      </c:valAx>
      <c:spPr>
        <a:ln>
          <a:solidFill>
            <a:schemeClr val="tx1"/>
          </a:solidFill>
        </a:ln>
      </c:spPr>
    </c:plotArea>
    <c:plotVisOnly val="1"/>
    <c:dispBlanksAs val="gap"/>
    <c:showDLblsOverMax val="0"/>
  </c:chart>
  <c:spPr>
    <a:solidFill>
      <a:schemeClr val="bg1"/>
    </a:solidFill>
    <a:ln>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5B6C16C-3764-4CDD-9DFD-309431490936}" type="datetimeFigureOut">
              <a:rPr lang="it-IT" smtClean="0"/>
              <a:t>04/12/2018</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C9FC9BE-41A2-430F-9E5E-C50E4DD4AF26}" type="slidenum">
              <a:rPr lang="it-IT" smtClean="0"/>
              <a:t>‹N›</a:t>
            </a:fld>
            <a:endParaRPr lang="it-IT"/>
          </a:p>
        </p:txBody>
      </p:sp>
    </p:spTree>
    <p:extLst>
      <p:ext uri="{BB962C8B-B14F-4D97-AF65-F5344CB8AC3E}">
        <p14:creationId xmlns:p14="http://schemas.microsoft.com/office/powerpoint/2010/main" val="168511066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EA6C29B-E7FC-4035-A4F0-2A212544D6CB}" type="datetimeFigureOut">
              <a:rPr lang="it-IT" smtClean="0"/>
              <a:t>04/12/2018</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7F825C0-87D2-4543-9AC3-B83BCC74E2DB}" type="slidenum">
              <a:rPr lang="it-IT" smtClean="0"/>
              <a:t>‹N›</a:t>
            </a:fld>
            <a:endParaRPr lang="it-IT"/>
          </a:p>
        </p:txBody>
      </p:sp>
    </p:spTree>
    <p:extLst>
      <p:ext uri="{BB962C8B-B14F-4D97-AF65-F5344CB8AC3E}">
        <p14:creationId xmlns:p14="http://schemas.microsoft.com/office/powerpoint/2010/main" val="386305470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0" y="744538"/>
            <a:ext cx="4948238" cy="3713162"/>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fld id="{0909AC14-AE4C-48A7-9E51-65804000896F}"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0" y="744538"/>
            <a:ext cx="4948238" cy="3713162"/>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fld id="{0909AC14-AE4C-48A7-9E51-65804000896F}" type="slidenum">
              <a:rPr lang="en-GB" smtClean="0"/>
              <a:pPr/>
              <a:t>12</a:t>
            </a:fld>
            <a:endParaRPr lang="en-GB"/>
          </a:p>
        </p:txBody>
      </p:sp>
    </p:spTree>
    <p:extLst>
      <p:ext uri="{BB962C8B-B14F-4D97-AF65-F5344CB8AC3E}">
        <p14:creationId xmlns:p14="http://schemas.microsoft.com/office/powerpoint/2010/main" val="1458215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LoRa</a:t>
            </a:r>
            <a:r>
              <a:rPr lang="en-US" sz="1200" b="0" i="0" kern="1200" dirty="0" smtClean="0">
                <a:solidFill>
                  <a:schemeClr val="tx1"/>
                </a:solidFill>
                <a:effectLst/>
                <a:latin typeface="+mn-lt"/>
                <a:ea typeface="+mn-ea"/>
                <a:cs typeface="+mn-cs"/>
              </a:rPr>
              <a:t> is a more distributed concept.  </a:t>
            </a:r>
            <a:r>
              <a:rPr lang="en-US" sz="1200" b="0" i="0" kern="1200" dirty="0" err="1" smtClean="0">
                <a:solidFill>
                  <a:schemeClr val="tx1"/>
                </a:solidFill>
                <a:effectLst/>
                <a:latin typeface="+mn-lt"/>
                <a:ea typeface="+mn-ea"/>
                <a:cs typeface="+mn-cs"/>
              </a:rPr>
              <a:t>Semtech</a:t>
            </a:r>
            <a:r>
              <a:rPr lang="en-US" sz="1200" b="0" i="0" kern="1200" dirty="0" smtClean="0">
                <a:solidFill>
                  <a:schemeClr val="tx1"/>
                </a:solidFill>
                <a:effectLst/>
                <a:latin typeface="+mn-lt"/>
                <a:ea typeface="+mn-ea"/>
                <a:cs typeface="+mn-cs"/>
              </a:rPr>
              <a:t> is a well-established, stable chip company.  They’ve invested in the standard and are supporting a multitude of partners to provide hardware and infrastructure.  They’re letting mobile operators roll out infrastructure, as well as allowing it to be used for public and private networks.  How that all connects together is yet to be proven.  Each partner is essentially independent, so can succeed or fail.  </a:t>
            </a:r>
            <a:r>
              <a:rPr lang="en-US" sz="1200" b="0" i="0" kern="1200" dirty="0" err="1" smtClean="0">
                <a:solidFill>
                  <a:schemeClr val="tx1"/>
                </a:solidFill>
                <a:effectLst/>
                <a:latin typeface="+mn-lt"/>
                <a:ea typeface="+mn-ea"/>
                <a:cs typeface="+mn-cs"/>
              </a:rPr>
              <a:t>Semtech</a:t>
            </a:r>
            <a:r>
              <a:rPr lang="en-US" sz="1200" b="0" i="0" kern="1200" dirty="0" smtClean="0">
                <a:solidFill>
                  <a:schemeClr val="tx1"/>
                </a:solidFill>
                <a:effectLst/>
                <a:latin typeface="+mn-lt"/>
                <a:ea typeface="+mn-ea"/>
                <a:cs typeface="+mn-cs"/>
              </a:rPr>
              <a:t> are the sole supplier of the radio chip, so will end up making around $0.50 on every device that is sold.  If volumes reach a billion a year that more than trebles their revenue.  Even if it fails as a global network and ends up as a lot of private networks, they still make money selling chips, so there’s no one point of financial risk.  You’ll probably be able to build </a:t>
            </a:r>
            <a:r>
              <a:rPr lang="en-US" sz="1200" b="0" i="0" kern="1200" dirty="0" err="1" smtClean="0">
                <a:solidFill>
                  <a:schemeClr val="tx1"/>
                </a:solidFill>
                <a:effectLst/>
                <a:latin typeface="+mn-lt"/>
                <a:ea typeface="+mn-ea"/>
                <a:cs typeface="+mn-cs"/>
              </a:rPr>
              <a:t>LoRa</a:t>
            </a:r>
            <a:r>
              <a:rPr lang="en-US" sz="1200" b="0" i="0" kern="1200" dirty="0" smtClean="0">
                <a:solidFill>
                  <a:schemeClr val="tx1"/>
                </a:solidFill>
                <a:effectLst/>
                <a:latin typeface="+mn-lt"/>
                <a:ea typeface="+mn-ea"/>
                <a:cs typeface="+mn-cs"/>
              </a:rPr>
              <a:t> devices for decades.</a:t>
            </a:r>
            <a:endParaRPr lang="en-US"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55953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Sigfox</a:t>
            </a:r>
            <a:r>
              <a:rPr lang="en-US" sz="1200" b="0" i="0" kern="1200" dirty="0" smtClean="0">
                <a:solidFill>
                  <a:schemeClr val="tx1"/>
                </a:solidFill>
                <a:effectLst/>
                <a:latin typeface="+mn-lt"/>
                <a:ea typeface="+mn-ea"/>
                <a:cs typeface="+mn-cs"/>
              </a:rPr>
              <a:t> wants to become a global Internet of Things operator.  It’s a high risk approach and it means that there is a single point of failure for anyone using them.  It is low cost, it’s available today, but there is a long way before we know whether they have succeeded in their goal.  They are VC funded, so the investors will want to make a return or eventually bail out.  That, more than the technology, may determine their longevity and what comes afterwards.  But if the path looks rocky, they may change their business model to survive.</a:t>
            </a:r>
            <a:endParaRPr lang="en-US"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2088536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12" name="Immagin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420251"/>
            <a:ext cx="1152128" cy="249109"/>
          </a:xfrm>
          <a:prstGeom prst="rect">
            <a:avLst/>
          </a:prstGeom>
        </p:spPr>
      </p:pic>
      <p:sp>
        <p:nvSpPr>
          <p:cNvPr id="26" name="Segnaposto testo 25"/>
          <p:cNvSpPr>
            <a:spLocks noGrp="1"/>
          </p:cNvSpPr>
          <p:nvPr>
            <p:ph type="body" sz="quarter" idx="10" hasCustomPrompt="1"/>
          </p:nvPr>
        </p:nvSpPr>
        <p:spPr>
          <a:xfrm>
            <a:off x="179512" y="1628801"/>
            <a:ext cx="8784976" cy="504055"/>
          </a:xfrm>
        </p:spPr>
        <p:txBody>
          <a:bodyPr/>
          <a:lstStyle>
            <a:lvl1pPr marL="0" indent="0" algn="ctr">
              <a:buNone/>
              <a:defRPr sz="2800" b="1" i="0">
                <a:solidFill>
                  <a:srgbClr val="0042A4"/>
                </a:solidFill>
              </a:defRPr>
            </a:lvl1pPr>
          </a:lstStyle>
          <a:p>
            <a:pPr lvl="0"/>
            <a:r>
              <a:rPr lang="it-IT" dirty="0" smtClean="0"/>
              <a:t>Title</a:t>
            </a:r>
            <a:endParaRPr lang="it-IT" dirty="0"/>
          </a:p>
        </p:txBody>
      </p:sp>
      <p:sp>
        <p:nvSpPr>
          <p:cNvPr id="28" name="Segnaposto testo 25"/>
          <p:cNvSpPr>
            <a:spLocks noGrp="1"/>
          </p:cNvSpPr>
          <p:nvPr>
            <p:ph type="body" sz="quarter" idx="12" hasCustomPrompt="1"/>
          </p:nvPr>
        </p:nvSpPr>
        <p:spPr>
          <a:xfrm>
            <a:off x="179512" y="5589240"/>
            <a:ext cx="8784976" cy="432048"/>
          </a:xfrm>
        </p:spPr>
        <p:txBody>
          <a:bodyPr/>
          <a:lstStyle>
            <a:lvl1pPr marL="0" indent="0" algn="ctr">
              <a:buNone/>
              <a:defRPr sz="2000" b="1">
                <a:solidFill>
                  <a:srgbClr val="0042A4"/>
                </a:solidFill>
              </a:defRPr>
            </a:lvl1pPr>
          </a:lstStyle>
          <a:p>
            <a:pPr lvl="0"/>
            <a:r>
              <a:rPr lang="it-IT" dirty="0" err="1" smtClean="0"/>
              <a:t>Authors</a:t>
            </a:r>
            <a:endParaRPr lang="it-IT" dirty="0"/>
          </a:p>
        </p:txBody>
      </p:sp>
      <p:pic>
        <p:nvPicPr>
          <p:cNvPr id="3" name="Immagin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2294959"/>
            <a:ext cx="3456384" cy="2419469"/>
          </a:xfrm>
          <a:prstGeom prst="rect">
            <a:avLst/>
          </a:prstGeom>
        </p:spPr>
      </p:pic>
      <p:pic>
        <p:nvPicPr>
          <p:cNvPr id="6" name="Picture 23" descr="logo_iscom_home"/>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11560" y="3007668"/>
            <a:ext cx="3744416" cy="1060906"/>
          </a:xfrm>
          <a:prstGeom prst="rect">
            <a:avLst/>
          </a:prstGeom>
          <a:noFill/>
          <a:ln>
            <a:noFill/>
          </a:ln>
        </p:spPr>
      </p:pic>
    </p:spTree>
    <p:extLst>
      <p:ext uri="{BB962C8B-B14F-4D97-AF65-F5344CB8AC3E}">
        <p14:creationId xmlns:p14="http://schemas.microsoft.com/office/powerpoint/2010/main" val="366446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pic>
        <p:nvPicPr>
          <p:cNvPr id="5" name="Immagin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237312"/>
            <a:ext cx="936104" cy="655273"/>
          </a:xfrm>
          <a:prstGeom prst="rect">
            <a:avLst/>
          </a:prstGeom>
        </p:spPr>
      </p:pic>
    </p:spTree>
    <p:extLst>
      <p:ext uri="{BB962C8B-B14F-4D97-AF65-F5344CB8AC3E}">
        <p14:creationId xmlns:p14="http://schemas.microsoft.com/office/powerpoint/2010/main" val="342914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3238" y="0"/>
            <a:ext cx="2282825" cy="60880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0" y="0"/>
            <a:ext cx="6700838" cy="60880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pic>
        <p:nvPicPr>
          <p:cNvPr id="5" name="Immagin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237312"/>
            <a:ext cx="936104" cy="655273"/>
          </a:xfrm>
          <a:prstGeom prst="rect">
            <a:avLst/>
          </a:prstGeom>
        </p:spPr>
      </p:pic>
    </p:spTree>
    <p:extLst>
      <p:ext uri="{BB962C8B-B14F-4D97-AF65-F5344CB8AC3E}">
        <p14:creationId xmlns:p14="http://schemas.microsoft.com/office/powerpoint/2010/main" val="2980033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60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237312"/>
            <a:ext cx="936104" cy="655273"/>
          </a:xfrm>
          <a:prstGeom prst="rect">
            <a:avLst/>
          </a:prstGeom>
        </p:spPr>
      </p:pic>
    </p:spTree>
    <p:extLst>
      <p:ext uri="{BB962C8B-B14F-4D97-AF65-F5344CB8AC3E}">
        <p14:creationId xmlns:p14="http://schemas.microsoft.com/office/powerpoint/2010/main" val="14875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07504" y="116633"/>
            <a:ext cx="8856984" cy="792088"/>
          </a:xfrm>
        </p:spPr>
        <p:txBody>
          <a:body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dirty="0" smtClean="0"/>
              <a:t>Fare clic per modificare lo stile del sottotitolo dello schema</a:t>
            </a:r>
            <a:endParaRPr lang="it-IT" dirty="0"/>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237312"/>
            <a:ext cx="936104" cy="655273"/>
          </a:xfrm>
          <a:prstGeom prst="rect">
            <a:avLst/>
          </a:prstGeom>
        </p:spPr>
      </p:pic>
    </p:spTree>
    <p:extLst>
      <p:ext uri="{BB962C8B-B14F-4D97-AF65-F5344CB8AC3E}">
        <p14:creationId xmlns:p14="http://schemas.microsoft.com/office/powerpoint/2010/main" val="938524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237312"/>
            <a:ext cx="936104" cy="655273"/>
          </a:xfrm>
          <a:prstGeom prst="rect">
            <a:avLst/>
          </a:prstGeom>
        </p:spPr>
      </p:pic>
    </p:spTree>
    <p:extLst>
      <p:ext uri="{BB962C8B-B14F-4D97-AF65-F5344CB8AC3E}">
        <p14:creationId xmlns:p14="http://schemas.microsoft.com/office/powerpoint/2010/main" val="668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323528" y="4149080"/>
            <a:ext cx="8424936" cy="504056"/>
          </a:xfrm>
        </p:spPr>
        <p:txBody>
          <a:bodyPr anchor="t"/>
          <a:lstStyle>
            <a:lvl1pPr algn="ctr">
              <a:defRPr sz="2800" b="1" i="0" cap="none"/>
            </a:lvl1pPr>
          </a:lstStyle>
          <a:p>
            <a:r>
              <a:rPr lang="it-IT" dirty="0" smtClean="0"/>
              <a:t>Session Title</a:t>
            </a:r>
            <a:endParaRPr lang="it-IT" dirty="0"/>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420251"/>
            <a:ext cx="1152128" cy="249109"/>
          </a:xfrm>
          <a:prstGeom prst="rect">
            <a:avLst/>
          </a:prstGeom>
        </p:spPr>
      </p:pic>
      <p:pic>
        <p:nvPicPr>
          <p:cNvPr id="7" name="Immagin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1894" y="896031"/>
            <a:ext cx="4768204" cy="3337743"/>
          </a:xfrm>
          <a:prstGeom prst="rect">
            <a:avLst/>
          </a:prstGeom>
        </p:spPr>
      </p:pic>
      <p:sp>
        <p:nvSpPr>
          <p:cNvPr id="12" name="Segnaposto testo 25"/>
          <p:cNvSpPr>
            <a:spLocks noGrp="1"/>
          </p:cNvSpPr>
          <p:nvPr>
            <p:ph type="body" sz="quarter" idx="11" hasCustomPrompt="1"/>
          </p:nvPr>
        </p:nvSpPr>
        <p:spPr>
          <a:xfrm>
            <a:off x="323528" y="4797152"/>
            <a:ext cx="8424936" cy="432048"/>
          </a:xfrm>
        </p:spPr>
        <p:txBody>
          <a:bodyPr/>
          <a:lstStyle>
            <a:lvl1pPr marL="0" indent="0" algn="ctr">
              <a:buNone/>
              <a:defRPr sz="2400" i="1">
                <a:solidFill>
                  <a:srgbClr val="0042A4"/>
                </a:solidFill>
              </a:defRPr>
            </a:lvl1pPr>
          </a:lstStyle>
          <a:p>
            <a:pPr lvl="0"/>
            <a:r>
              <a:rPr lang="it-IT" dirty="0" smtClean="0"/>
              <a:t>Session </a:t>
            </a:r>
            <a:r>
              <a:rPr lang="it-IT" dirty="0" err="1" smtClean="0"/>
              <a:t>Subtitle</a:t>
            </a:r>
            <a:endParaRPr lang="it-IT" dirty="0"/>
          </a:p>
        </p:txBody>
      </p:sp>
    </p:spTree>
    <p:extLst>
      <p:ext uri="{BB962C8B-B14F-4D97-AF65-F5344CB8AC3E}">
        <p14:creationId xmlns:p14="http://schemas.microsoft.com/office/powerpoint/2010/main" val="131499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28600" y="1143000"/>
            <a:ext cx="4224338" cy="494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05338" y="1143000"/>
            <a:ext cx="4225925" cy="494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237312"/>
            <a:ext cx="936104" cy="655273"/>
          </a:xfrm>
          <a:prstGeom prst="rect">
            <a:avLst/>
          </a:prstGeom>
        </p:spPr>
      </p:pic>
    </p:spTree>
    <p:extLst>
      <p:ext uri="{BB962C8B-B14F-4D97-AF65-F5344CB8AC3E}">
        <p14:creationId xmlns:p14="http://schemas.microsoft.com/office/powerpoint/2010/main" val="111553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237312"/>
            <a:ext cx="936104" cy="655273"/>
          </a:xfrm>
          <a:prstGeom prst="rect">
            <a:avLst/>
          </a:prstGeom>
        </p:spPr>
      </p:pic>
    </p:spTree>
    <p:extLst>
      <p:ext uri="{BB962C8B-B14F-4D97-AF65-F5344CB8AC3E}">
        <p14:creationId xmlns:p14="http://schemas.microsoft.com/office/powerpoint/2010/main" val="352576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230111"/>
            <a:ext cx="936104" cy="655273"/>
          </a:xfrm>
          <a:prstGeom prst="rect">
            <a:avLst/>
          </a:prstGeom>
        </p:spPr>
      </p:pic>
    </p:spTree>
    <p:extLst>
      <p:ext uri="{BB962C8B-B14F-4D97-AF65-F5344CB8AC3E}">
        <p14:creationId xmlns:p14="http://schemas.microsoft.com/office/powerpoint/2010/main" val="168548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dirty="0" smtClean="0"/>
              <a:t>Fare clic per modificare lo stile del titolo</a:t>
            </a:r>
            <a:endParaRPr lang="it-IT" dirty="0"/>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stili del testo dello schema</a:t>
            </a: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237312"/>
            <a:ext cx="936104" cy="655273"/>
          </a:xfrm>
          <a:prstGeom prst="rect">
            <a:avLst/>
          </a:prstGeom>
        </p:spPr>
      </p:pic>
    </p:spTree>
    <p:extLst>
      <p:ext uri="{BB962C8B-B14F-4D97-AF65-F5344CB8AC3E}">
        <p14:creationId xmlns:p14="http://schemas.microsoft.com/office/powerpoint/2010/main" val="133846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0"/>
            <a:ext cx="9136063" cy="98266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dirty="0" err="1" smtClean="0"/>
              <a:t>Cliccate</a:t>
            </a:r>
            <a:r>
              <a:rPr lang="en-GB" dirty="0" smtClean="0"/>
              <a:t> per </a:t>
            </a:r>
            <a:r>
              <a:rPr lang="en-GB" dirty="0" err="1" smtClean="0"/>
              <a:t>modificare</a:t>
            </a:r>
            <a:r>
              <a:rPr lang="en-GB" dirty="0" smtClean="0"/>
              <a:t> </a:t>
            </a:r>
            <a:r>
              <a:rPr lang="en-GB" dirty="0" err="1" smtClean="0"/>
              <a:t>il</a:t>
            </a:r>
            <a:r>
              <a:rPr lang="en-GB" dirty="0" smtClean="0"/>
              <a:t> </a:t>
            </a:r>
            <a:r>
              <a:rPr lang="en-GB" dirty="0" err="1" smtClean="0"/>
              <a:t>formato</a:t>
            </a:r>
            <a:r>
              <a:rPr lang="en-GB" dirty="0" smtClean="0"/>
              <a:t> del </a:t>
            </a:r>
            <a:r>
              <a:rPr lang="en-GB" dirty="0" err="1" smtClean="0"/>
              <a:t>testo</a:t>
            </a:r>
            <a:r>
              <a:rPr lang="en-GB" dirty="0" smtClean="0"/>
              <a:t> del </a:t>
            </a:r>
            <a:r>
              <a:rPr lang="en-GB" dirty="0" err="1" smtClean="0"/>
              <a:t>titolo</a:t>
            </a:r>
            <a:endParaRPr lang="en-GB" dirty="0" smtClean="0"/>
          </a:p>
        </p:txBody>
      </p:sp>
      <p:sp>
        <p:nvSpPr>
          <p:cNvPr id="1027" name="Rectangle 2"/>
          <p:cNvSpPr>
            <a:spLocks noGrp="1" noChangeArrowheads="1"/>
          </p:cNvSpPr>
          <p:nvPr>
            <p:ph type="body" idx="1"/>
          </p:nvPr>
        </p:nvSpPr>
        <p:spPr bwMode="auto">
          <a:xfrm>
            <a:off x="228600" y="1143000"/>
            <a:ext cx="8602663" cy="49450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dirty="0" err="1" smtClean="0"/>
              <a:t>Cliccate</a:t>
            </a:r>
            <a:r>
              <a:rPr lang="en-GB" dirty="0" smtClean="0"/>
              <a:t> per </a:t>
            </a:r>
            <a:r>
              <a:rPr lang="en-GB" dirty="0" err="1" smtClean="0"/>
              <a:t>modificare</a:t>
            </a:r>
            <a:r>
              <a:rPr lang="en-GB" dirty="0" smtClean="0"/>
              <a:t> </a:t>
            </a:r>
            <a:r>
              <a:rPr lang="en-GB" dirty="0" err="1" smtClean="0"/>
              <a:t>il</a:t>
            </a:r>
            <a:r>
              <a:rPr lang="en-GB" dirty="0" smtClean="0"/>
              <a:t> </a:t>
            </a:r>
            <a:r>
              <a:rPr lang="en-GB" dirty="0" err="1" smtClean="0"/>
              <a:t>formato</a:t>
            </a:r>
            <a:r>
              <a:rPr lang="en-GB" dirty="0" smtClean="0"/>
              <a:t> del </a:t>
            </a:r>
            <a:r>
              <a:rPr lang="en-GB" dirty="0" err="1" smtClean="0"/>
              <a:t>testo</a:t>
            </a:r>
            <a:r>
              <a:rPr lang="en-GB" dirty="0" smtClean="0"/>
              <a:t> </a:t>
            </a:r>
            <a:r>
              <a:rPr lang="en-GB" dirty="0" err="1" smtClean="0"/>
              <a:t>della</a:t>
            </a:r>
            <a:r>
              <a:rPr lang="en-GB" dirty="0" smtClean="0"/>
              <a:t> </a:t>
            </a:r>
            <a:r>
              <a:rPr lang="en-GB" dirty="0" err="1" smtClean="0"/>
              <a:t>struttura</a:t>
            </a:r>
            <a:endParaRPr lang="en-GB" dirty="0" smtClean="0"/>
          </a:p>
          <a:p>
            <a:pPr lvl="1"/>
            <a:r>
              <a:rPr lang="en-GB" dirty="0" smtClean="0"/>
              <a:t>Secondo </a:t>
            </a:r>
            <a:r>
              <a:rPr lang="en-GB" dirty="0" err="1" smtClean="0"/>
              <a:t>livello</a:t>
            </a:r>
            <a:r>
              <a:rPr lang="en-GB" dirty="0" smtClean="0"/>
              <a:t> </a:t>
            </a:r>
            <a:r>
              <a:rPr lang="en-GB" dirty="0" err="1" smtClean="0"/>
              <a:t>struttura</a:t>
            </a:r>
            <a:endParaRPr lang="en-GB" dirty="0" smtClean="0"/>
          </a:p>
          <a:p>
            <a:pPr lvl="2"/>
            <a:r>
              <a:rPr lang="en-GB" dirty="0" err="1" smtClean="0"/>
              <a:t>Terzo</a:t>
            </a:r>
            <a:r>
              <a:rPr lang="en-GB" dirty="0" smtClean="0"/>
              <a:t> </a:t>
            </a:r>
            <a:r>
              <a:rPr lang="en-GB" dirty="0" err="1" smtClean="0"/>
              <a:t>livello</a:t>
            </a:r>
            <a:r>
              <a:rPr lang="en-GB" dirty="0" smtClean="0"/>
              <a:t> </a:t>
            </a:r>
            <a:r>
              <a:rPr lang="en-GB" dirty="0" err="1" smtClean="0"/>
              <a:t>struttura</a:t>
            </a:r>
            <a:endParaRPr lang="en-GB" dirty="0" smtClean="0"/>
          </a:p>
          <a:p>
            <a:pPr lvl="3"/>
            <a:r>
              <a:rPr lang="en-GB" dirty="0" smtClean="0"/>
              <a:t>Quarto </a:t>
            </a:r>
            <a:r>
              <a:rPr lang="en-GB" dirty="0" err="1" smtClean="0"/>
              <a:t>livello</a:t>
            </a:r>
            <a:r>
              <a:rPr lang="en-GB" dirty="0" smtClean="0"/>
              <a:t> </a:t>
            </a:r>
            <a:r>
              <a:rPr lang="en-GB" dirty="0" err="1" smtClean="0"/>
              <a:t>struttura</a:t>
            </a:r>
            <a:endParaRPr lang="en-GB" dirty="0" smtClean="0"/>
          </a:p>
          <a:p>
            <a:pPr lvl="4"/>
            <a:r>
              <a:rPr lang="en-GB" dirty="0" err="1" smtClean="0"/>
              <a:t>Quinto</a:t>
            </a:r>
            <a:r>
              <a:rPr lang="en-GB" dirty="0" smtClean="0"/>
              <a:t> </a:t>
            </a:r>
            <a:r>
              <a:rPr lang="en-GB" dirty="0" err="1" smtClean="0"/>
              <a:t>livello</a:t>
            </a:r>
            <a:r>
              <a:rPr lang="en-GB" dirty="0" smtClean="0"/>
              <a:t> </a:t>
            </a:r>
            <a:r>
              <a:rPr lang="en-GB" dirty="0" err="1" smtClean="0"/>
              <a:t>struttura</a:t>
            </a:r>
            <a:endParaRPr lang="en-GB" dirty="0" smtClean="0"/>
          </a:p>
          <a:p>
            <a:pPr lvl="4"/>
            <a:r>
              <a:rPr lang="en-GB" dirty="0" smtClean="0"/>
              <a:t>Sesto </a:t>
            </a:r>
            <a:r>
              <a:rPr lang="en-GB" dirty="0" err="1" smtClean="0"/>
              <a:t>livello</a:t>
            </a:r>
            <a:r>
              <a:rPr lang="en-GB" dirty="0" smtClean="0"/>
              <a:t> </a:t>
            </a:r>
            <a:r>
              <a:rPr lang="en-GB" dirty="0" err="1" smtClean="0"/>
              <a:t>struttura</a:t>
            </a:r>
            <a:endParaRPr lang="en-GB" dirty="0" smtClean="0"/>
          </a:p>
          <a:p>
            <a:pPr lvl="4"/>
            <a:r>
              <a:rPr lang="en-GB" dirty="0" err="1" smtClean="0"/>
              <a:t>Settimo</a:t>
            </a:r>
            <a:r>
              <a:rPr lang="en-GB" dirty="0" smtClean="0"/>
              <a:t> </a:t>
            </a:r>
            <a:r>
              <a:rPr lang="en-GB" dirty="0" err="1" smtClean="0"/>
              <a:t>livello</a:t>
            </a:r>
            <a:r>
              <a:rPr lang="en-GB" dirty="0" smtClean="0"/>
              <a:t> </a:t>
            </a:r>
            <a:r>
              <a:rPr lang="en-GB" dirty="0" err="1" smtClean="0"/>
              <a:t>struttura</a:t>
            </a:r>
            <a:endParaRPr lang="en-GB" dirty="0" smtClean="0"/>
          </a:p>
          <a:p>
            <a:pPr lvl="4"/>
            <a:r>
              <a:rPr lang="en-GB" dirty="0" err="1" smtClean="0"/>
              <a:t>Ottavo</a:t>
            </a:r>
            <a:r>
              <a:rPr lang="en-GB" dirty="0" smtClean="0"/>
              <a:t> </a:t>
            </a:r>
            <a:r>
              <a:rPr lang="en-GB" dirty="0" err="1" smtClean="0"/>
              <a:t>livello</a:t>
            </a:r>
            <a:r>
              <a:rPr lang="en-GB" dirty="0" smtClean="0"/>
              <a:t> </a:t>
            </a:r>
            <a:r>
              <a:rPr lang="en-GB" dirty="0" err="1" smtClean="0"/>
              <a:t>struttura</a:t>
            </a:r>
            <a:endParaRPr lang="en-GB" dirty="0" smtClean="0"/>
          </a:p>
          <a:p>
            <a:pPr lvl="4"/>
            <a:r>
              <a:rPr lang="en-GB" dirty="0" err="1" smtClean="0"/>
              <a:t>Nono</a:t>
            </a:r>
            <a:r>
              <a:rPr lang="en-GB" dirty="0" smtClean="0"/>
              <a:t> </a:t>
            </a:r>
            <a:r>
              <a:rPr lang="en-GB" dirty="0" err="1" smtClean="0"/>
              <a:t>livello</a:t>
            </a:r>
            <a:r>
              <a:rPr lang="en-GB" dirty="0" smtClean="0"/>
              <a:t> </a:t>
            </a:r>
            <a:r>
              <a:rPr lang="en-GB" dirty="0" err="1" smtClean="0"/>
              <a:t>struttura</a:t>
            </a:r>
            <a:endParaRPr lang="en-GB" dirty="0" smtClean="0"/>
          </a:p>
        </p:txBody>
      </p:sp>
      <p:sp>
        <p:nvSpPr>
          <p:cNvPr id="2" name="Line 3"/>
          <p:cNvSpPr>
            <a:spLocks noChangeShapeType="1"/>
          </p:cNvSpPr>
          <p:nvPr/>
        </p:nvSpPr>
        <p:spPr bwMode="auto">
          <a:xfrm>
            <a:off x="0" y="990600"/>
            <a:ext cx="9144000" cy="1588"/>
          </a:xfrm>
          <a:prstGeom prst="line">
            <a:avLst/>
          </a:prstGeom>
          <a:noFill/>
          <a:ln w="28440" cmpd="sng">
            <a:gradFill flip="none" rotWithShape="1">
              <a:gsLst>
                <a:gs pos="0">
                  <a:srgbClr val="2495DA"/>
                </a:gs>
                <a:gs pos="41000">
                  <a:srgbClr val="2495DA"/>
                </a:gs>
                <a:gs pos="68000">
                  <a:schemeClr val="tx1">
                    <a:lumMod val="50000"/>
                    <a:lumOff val="50000"/>
                  </a:schemeClr>
                </a:gs>
              </a:gsLst>
              <a:lin ang="2700000" scaled="1"/>
              <a:tileRect/>
            </a:gradFill>
            <a:miter lim="800000"/>
            <a:headEnd/>
            <a:tailEnd/>
          </a:ln>
          <a:effectLst/>
        </p:spPr>
        <p:txBody>
          <a:bodyPr/>
          <a:lstStyle/>
          <a:p>
            <a:pPr>
              <a:defRPr/>
            </a:pPr>
            <a:endParaRPr lang="it-IT"/>
          </a:p>
        </p:txBody>
      </p:sp>
      <p:sp>
        <p:nvSpPr>
          <p:cNvPr id="1029" name="Rectangle 5"/>
          <p:cNvSpPr>
            <a:spLocks noChangeArrowheads="1"/>
          </p:cNvSpPr>
          <p:nvPr/>
        </p:nvSpPr>
        <p:spPr bwMode="auto">
          <a:xfrm>
            <a:off x="1474614" y="6308725"/>
            <a:ext cx="6481762" cy="433388"/>
          </a:xfrm>
          <a:prstGeom prst="rect">
            <a:avLst/>
          </a:prstGeom>
          <a:noFill/>
          <a:ln w="9525">
            <a:noFill/>
            <a:round/>
            <a:headEnd/>
            <a:tailEnd/>
          </a:ln>
          <a:effectLst/>
        </p:spPr>
        <p:txBody>
          <a:bodyPr lIns="0" tIns="46800" rIns="18360" bIns="46800"/>
          <a:lstStyle/>
          <a:p>
            <a:pPr algn="ctr">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b="1" dirty="0">
                <a:solidFill>
                  <a:schemeClr val="bg2">
                    <a:lumMod val="75000"/>
                  </a:schemeClr>
                </a:solidFill>
                <a:latin typeface="Osval"/>
              </a:rPr>
              <a:t>The Fault and Intrusion Tolerant </a:t>
            </a:r>
            <a:r>
              <a:rPr lang="en-US" sz="1200" b="1" dirty="0" err="1">
                <a:solidFill>
                  <a:schemeClr val="bg2">
                    <a:lumMod val="75000"/>
                  </a:schemeClr>
                </a:solidFill>
                <a:latin typeface="Osval"/>
              </a:rPr>
              <a:t>NEtworked</a:t>
            </a:r>
            <a:r>
              <a:rPr lang="en-US" sz="1200" b="1" dirty="0">
                <a:solidFill>
                  <a:schemeClr val="bg2">
                    <a:lumMod val="75000"/>
                  </a:schemeClr>
                </a:solidFill>
                <a:latin typeface="Osval"/>
              </a:rPr>
              <a:t> </a:t>
            </a:r>
            <a:r>
              <a:rPr lang="en-US" sz="1200" b="1" dirty="0" err="1">
                <a:solidFill>
                  <a:schemeClr val="bg2">
                    <a:lumMod val="75000"/>
                  </a:schemeClr>
                </a:solidFill>
                <a:latin typeface="Osval"/>
              </a:rPr>
              <a:t>SystemS</a:t>
            </a:r>
            <a:r>
              <a:rPr lang="en-US" sz="1200" b="1" dirty="0">
                <a:solidFill>
                  <a:schemeClr val="bg2">
                    <a:lumMod val="75000"/>
                  </a:schemeClr>
                </a:solidFill>
                <a:latin typeface="Osval"/>
              </a:rPr>
              <a:t> (FITNESS)  Research Group</a:t>
            </a:r>
          </a:p>
          <a:p>
            <a:pPr algn="ctr">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b="1" dirty="0">
                <a:solidFill>
                  <a:schemeClr val="bg2">
                    <a:lumMod val="75000"/>
                  </a:schemeClr>
                </a:solidFill>
                <a:latin typeface="Osval"/>
              </a:rPr>
              <a:t>http://</a:t>
            </a:r>
            <a:r>
              <a:rPr lang="en-US" sz="1200" b="1" dirty="0" smtClean="0">
                <a:solidFill>
                  <a:schemeClr val="bg2">
                    <a:lumMod val="75000"/>
                  </a:schemeClr>
                </a:solidFill>
                <a:latin typeface="Osval"/>
              </a:rPr>
              <a:t>www.fitnesslab.eu/</a:t>
            </a:r>
            <a:endParaRPr lang="en-US" sz="1200" b="1" dirty="0">
              <a:solidFill>
                <a:schemeClr val="bg2">
                  <a:lumMod val="75000"/>
                </a:schemeClr>
              </a:solidFill>
              <a:latin typeface="Osval"/>
            </a:endParaRPr>
          </a:p>
        </p:txBody>
      </p:sp>
      <p:pic>
        <p:nvPicPr>
          <p:cNvPr id="9" name="Picture 7"/>
          <p:cNvPicPr>
            <a:picLocks noChangeAspect="1" noChangeArrowheads="1"/>
          </p:cNvPicPr>
          <p:nvPr userDrawn="1"/>
        </p:nvPicPr>
        <p:blipFill>
          <a:blip r:embed="rId14" cstate="print"/>
          <a:srcRect/>
          <a:stretch>
            <a:fillRect/>
          </a:stretch>
        </p:blipFill>
        <p:spPr bwMode="auto">
          <a:xfrm>
            <a:off x="8244408" y="6309320"/>
            <a:ext cx="504056" cy="501650"/>
          </a:xfrm>
          <a:prstGeom prst="rect">
            <a:avLst/>
          </a:prstGeom>
          <a:noFill/>
          <a:ln w="9525">
            <a:noFill/>
            <a:round/>
            <a:headEnd/>
            <a:tailEnd/>
          </a:ln>
        </p:spPr>
      </p:pic>
      <p:sp>
        <p:nvSpPr>
          <p:cNvPr id="12" name="Line 3"/>
          <p:cNvSpPr>
            <a:spLocks noChangeShapeType="1"/>
          </p:cNvSpPr>
          <p:nvPr userDrawn="1"/>
        </p:nvSpPr>
        <p:spPr bwMode="auto">
          <a:xfrm>
            <a:off x="521" y="6235724"/>
            <a:ext cx="9144000" cy="1588"/>
          </a:xfrm>
          <a:prstGeom prst="line">
            <a:avLst/>
          </a:prstGeom>
          <a:noFill/>
          <a:ln w="28440" cmpd="sng">
            <a:gradFill flip="none" rotWithShape="1">
              <a:gsLst>
                <a:gs pos="100000">
                  <a:srgbClr val="2495DA"/>
                </a:gs>
                <a:gs pos="68000">
                  <a:srgbClr val="2495DA"/>
                </a:gs>
                <a:gs pos="35000">
                  <a:schemeClr val="tx1">
                    <a:lumMod val="50000"/>
                    <a:lumOff val="50000"/>
                  </a:schemeClr>
                </a:gs>
              </a:gsLst>
              <a:lin ang="2700000" scaled="1"/>
              <a:tileRect/>
            </a:gradFill>
            <a:miter lim="800000"/>
            <a:headEnd/>
            <a:tailEnd/>
          </a:ln>
          <a:effectLst/>
        </p:spPr>
        <p:txBody>
          <a:bodyPr/>
          <a:lstStyle/>
          <a:p>
            <a:pPr>
              <a:defRPr/>
            </a:pPr>
            <a:endParaRPr lang="it-IT"/>
          </a:p>
        </p:txBody>
      </p:sp>
    </p:spTree>
    <p:extLst>
      <p:ext uri="{BB962C8B-B14F-4D97-AF65-F5344CB8AC3E}">
        <p14:creationId xmlns:p14="http://schemas.microsoft.com/office/powerpoint/2010/main" val="5056281"/>
      </p:ext>
    </p:extLst>
  </p:cSld>
  <p:clrMap bg1="lt1" tx1="dk1" bg2="lt2" tx2="dk2" accent1="accent1" accent2="accent2" accent3="accent3" accent4="accent4" accent5="accent5" accent6="accent6" hlink="hlink" folHlink="folHlink"/>
  <p:sldLayoutIdLst>
    <p:sldLayoutId id="2147483667" r:id="rId1"/>
    <p:sldLayoutId id="2147483666" r:id="rId2"/>
    <p:sldLayoutId id="2147483661"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Lst>
  <p:hf sldNum="0" hdr="0" ftr="0" dt="0"/>
  <p:txStyles>
    <p:titleStyle>
      <a:lvl1pPr algn="ctr" defTabSz="449263" rtl="0" eaLnBrk="0" fontAlgn="base" hangingPunct="0">
        <a:spcBef>
          <a:spcPct val="0"/>
        </a:spcBef>
        <a:spcAft>
          <a:spcPct val="0"/>
        </a:spcAft>
        <a:buClr>
          <a:srgbClr val="000000"/>
        </a:buClr>
        <a:buSzPct val="100000"/>
        <a:buFont typeface="Times New Roman" pitchFamily="16" charset="0"/>
        <a:defRPr sz="3200" b="1" i="1">
          <a:solidFill>
            <a:srgbClr val="0042A4"/>
          </a:solidFill>
          <a:latin typeface="Osval"/>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9pPr>
    </p:titleStyle>
    <p:bodyStyle>
      <a:lvl1pPr marL="342900" indent="-342900" algn="l" defTabSz="449263" rtl="0" eaLnBrk="0" fontAlgn="base" hangingPunct="0">
        <a:spcBef>
          <a:spcPts val="600"/>
        </a:spcBef>
        <a:spcAft>
          <a:spcPct val="0"/>
        </a:spcAft>
        <a:buClr>
          <a:srgbClr val="003968"/>
        </a:buClr>
        <a:buSzPct val="100000"/>
        <a:buFont typeface="Wingdings" pitchFamily="2" charset="2"/>
        <a:buChar char="Ø"/>
        <a:defRPr sz="2400">
          <a:solidFill>
            <a:srgbClr val="000000"/>
          </a:solidFill>
          <a:latin typeface="Osval"/>
          <a:ea typeface="+mn-ea"/>
          <a:cs typeface="+mn-cs"/>
        </a:defRPr>
      </a:lvl1pPr>
      <a:lvl2pPr marL="742950" indent="-285750" algn="l" defTabSz="449263" rtl="0" eaLnBrk="0" fontAlgn="base" hangingPunct="0">
        <a:spcBef>
          <a:spcPts val="600"/>
        </a:spcBef>
        <a:spcAft>
          <a:spcPct val="0"/>
        </a:spcAft>
        <a:buClr>
          <a:srgbClr val="003968"/>
        </a:buClr>
        <a:buSzPct val="100000"/>
        <a:buFont typeface="Courier New" pitchFamily="49" charset="0"/>
        <a:buChar char="o"/>
        <a:defRPr sz="2400">
          <a:solidFill>
            <a:srgbClr val="000000"/>
          </a:solidFill>
          <a:latin typeface="Osval"/>
          <a:cs typeface="+mn-cs"/>
        </a:defRPr>
      </a:lvl2pPr>
      <a:lvl3pPr marL="1143000" indent="-228600" algn="l" defTabSz="449263" rtl="0" eaLnBrk="0" fontAlgn="base" hangingPunct="0">
        <a:spcBef>
          <a:spcPts val="600"/>
        </a:spcBef>
        <a:spcAft>
          <a:spcPct val="0"/>
        </a:spcAft>
        <a:buClr>
          <a:srgbClr val="003968"/>
        </a:buClr>
        <a:buSzPct val="100000"/>
        <a:buFont typeface="Arial" pitchFamily="34" charset="0"/>
        <a:buChar char="•"/>
        <a:defRPr sz="2200">
          <a:solidFill>
            <a:srgbClr val="000000"/>
          </a:solidFill>
          <a:latin typeface="Osval"/>
          <a:cs typeface="+mn-cs"/>
        </a:defRPr>
      </a:lvl3pPr>
      <a:lvl4pPr marL="16002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4pPr>
      <a:lvl5pPr marL="20574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5pPr>
      <a:lvl6pPr marL="25146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6pPr>
      <a:lvl7pPr marL="29718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7pPr>
      <a:lvl8pPr marL="3429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8pPr>
      <a:lvl9pPr marL="38862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s://krebsonsecurity.com/2016/10/who-makes-the-iot-things-under-attack/" TargetMode="Externa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8" Type="http://schemas.openxmlformats.org/officeDocument/2006/relationships/hyperlink" Target="https://networks.nokia.com/solutions/iot-platform" TargetMode="External"/><Relationship Id="rId3" Type="http://schemas.openxmlformats.org/officeDocument/2006/relationships/hyperlink" Target="https://krebsonsecurity.com/2016/10/who-makes-the-iot-things-under-attack/" TargetMode="External"/><Relationship Id="rId7" Type="http://schemas.openxmlformats.org/officeDocument/2006/relationships/hyperlink" Target="https://www.vmware.com/products/pulse.html" TargetMode="External"/><Relationship Id="rId2" Type="http://schemas.openxmlformats.org/officeDocument/2006/relationships/hyperlink" Target="http://www.theregister.co.uk/2015/11/10/arm_trustzone_armv8m_mbed_os/" TargetMode="External"/><Relationship Id="rId1" Type="http://schemas.openxmlformats.org/officeDocument/2006/relationships/slideLayout" Target="../slideLayouts/slideLayout4.xml"/><Relationship Id="rId6" Type="http://schemas.openxmlformats.org/officeDocument/2006/relationships/hyperlink" Target="https://cloud.google.com/iot-core/" TargetMode="External"/><Relationship Id="rId5" Type="http://schemas.openxmlformats.org/officeDocument/2006/relationships/hyperlink" Target="https://www.linkedin.com/pulse/internet-things-business-models-mohit-agrawal" TargetMode="External"/><Relationship Id="rId4" Type="http://schemas.openxmlformats.org/officeDocument/2006/relationships/hyperlink" Target="https://www.postscapes.com/long-range-wireless-iot-protocol-lora/" TargetMode="External"/><Relationship Id="rId9" Type="http://schemas.openxmlformats.org/officeDocument/2006/relationships/hyperlink" Target="https://www.predix.io/" TargetMode="Externa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179512" y="1124745"/>
            <a:ext cx="8784976" cy="1656183"/>
          </a:xfrm>
        </p:spPr>
        <p:txBody>
          <a:bodyPr/>
          <a:lstStyle/>
          <a:p>
            <a:r>
              <a:rPr lang="it-IT" dirty="0" err="1" smtClean="0"/>
              <a:t>IoT</a:t>
            </a:r>
            <a:r>
              <a:rPr lang="it-IT" dirty="0" smtClean="0"/>
              <a:t>: a disruptive </a:t>
            </a:r>
            <a:r>
              <a:rPr lang="it-IT" dirty="0" err="1" smtClean="0"/>
              <a:t>technology</a:t>
            </a:r>
            <a:endParaRPr lang="it-IT" dirty="0" smtClean="0"/>
          </a:p>
          <a:p>
            <a:r>
              <a:rPr lang="it-IT" sz="2000" dirty="0" smtClean="0"/>
              <a:t> </a:t>
            </a:r>
          </a:p>
          <a:p>
            <a:r>
              <a:rPr lang="it-IT" sz="2000" dirty="0" smtClean="0"/>
              <a:t>Studio congiunto Università Parthenope/ISCOM</a:t>
            </a:r>
            <a:endParaRPr lang="it-IT" sz="2000" dirty="0"/>
          </a:p>
        </p:txBody>
      </p:sp>
      <p:sp>
        <p:nvSpPr>
          <p:cNvPr id="4" name="Segnaposto testo 3"/>
          <p:cNvSpPr>
            <a:spLocks noGrp="1"/>
          </p:cNvSpPr>
          <p:nvPr>
            <p:ph type="body" sz="quarter" idx="12"/>
          </p:nvPr>
        </p:nvSpPr>
        <p:spPr>
          <a:xfrm>
            <a:off x="179512" y="5373216"/>
            <a:ext cx="8784976" cy="864096"/>
          </a:xfrm>
        </p:spPr>
        <p:txBody>
          <a:bodyPr/>
          <a:lstStyle/>
          <a:p>
            <a:r>
              <a:rPr lang="it-IT" dirty="0" smtClean="0"/>
              <a:t>Luigi </a:t>
            </a:r>
            <a:r>
              <a:rPr lang="it-IT" dirty="0" err="1" smtClean="0"/>
              <a:t>Coppolino</a:t>
            </a:r>
            <a:r>
              <a:rPr lang="it-IT" dirty="0" smtClean="0"/>
              <a:t> – luigi.coppolino@uniparthenope.it</a:t>
            </a:r>
          </a:p>
        </p:txBody>
      </p:sp>
    </p:spTree>
    <p:extLst>
      <p:ext uri="{BB962C8B-B14F-4D97-AF65-F5344CB8AC3E}">
        <p14:creationId xmlns:p14="http://schemas.microsoft.com/office/powerpoint/2010/main" val="3177765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CPS – Cyber Physical Systems</a:t>
            </a:r>
            <a:endParaRPr lang="en-GB" dirty="0"/>
          </a:p>
        </p:txBody>
      </p:sp>
      <p:sp>
        <p:nvSpPr>
          <p:cNvPr id="3" name="Segnaposto contenuto 2"/>
          <p:cNvSpPr>
            <a:spLocks noGrp="1"/>
          </p:cNvSpPr>
          <p:nvPr>
            <p:ph idx="1"/>
          </p:nvPr>
        </p:nvSpPr>
        <p:spPr/>
        <p:txBody>
          <a:bodyPr/>
          <a:lstStyle/>
          <a:p>
            <a:r>
              <a:rPr lang="it-IT" sz="2000" dirty="0"/>
              <a:t>Sempre più attenzione viene rivolta agli attacchi ai </a:t>
            </a:r>
            <a:r>
              <a:rPr lang="it-IT" sz="2000" dirty="0" smtClean="0"/>
              <a:t>CPS</a:t>
            </a:r>
            <a:endParaRPr lang="it-IT" sz="2000" dirty="0"/>
          </a:p>
          <a:p>
            <a:r>
              <a:rPr lang="it-IT" sz="2000" dirty="0"/>
              <a:t>Tuttavia, l'attenzione è principalmente </a:t>
            </a:r>
            <a:r>
              <a:rPr lang="it-IT" sz="2000" dirty="0" smtClean="0"/>
              <a:t>sulle </a:t>
            </a:r>
            <a:r>
              <a:rPr lang="it-IT" sz="2000" dirty="0"/>
              <a:t>infrastrutture critiche (IC</a:t>
            </a:r>
            <a:r>
              <a:rPr lang="it-IT" sz="2000" dirty="0" smtClean="0"/>
              <a:t>)</a:t>
            </a:r>
          </a:p>
          <a:p>
            <a:endParaRPr lang="it-IT" sz="2000" dirty="0"/>
          </a:p>
          <a:p>
            <a:endParaRPr lang="it-IT" sz="2000" dirty="0" smtClean="0"/>
          </a:p>
          <a:p>
            <a:endParaRPr lang="it-IT" sz="2000" dirty="0"/>
          </a:p>
          <a:p>
            <a:endParaRPr lang="it-IT" sz="2000" dirty="0" smtClean="0"/>
          </a:p>
          <a:p>
            <a:endParaRPr lang="it-IT" sz="2000" dirty="0"/>
          </a:p>
          <a:p>
            <a:endParaRPr lang="it-IT" sz="2000" dirty="0" smtClean="0"/>
          </a:p>
          <a:p>
            <a:r>
              <a:rPr lang="it-IT" sz="2000" dirty="0" smtClean="0"/>
              <a:t>Le Smart Home </a:t>
            </a:r>
            <a:r>
              <a:rPr lang="it-IT" sz="2000" dirty="0"/>
              <a:t>stanno diventando sempre più </a:t>
            </a:r>
            <a:r>
              <a:rPr lang="it-IT" sz="2000" dirty="0" smtClean="0"/>
              <a:t>popolari</a:t>
            </a:r>
            <a:endParaRPr lang="it-IT" sz="2000" dirty="0"/>
          </a:p>
          <a:p>
            <a:r>
              <a:rPr lang="it-IT" sz="2000" dirty="0"/>
              <a:t>Alcune tecnologie emergenti </a:t>
            </a:r>
            <a:r>
              <a:rPr lang="it-IT" sz="2000" dirty="0" smtClean="0"/>
              <a:t>utilizzate nelle Smart Home introducono gravi </a:t>
            </a:r>
            <a:r>
              <a:rPr lang="it-IT" sz="2000" dirty="0"/>
              <a:t>rischi per la sicurezza</a:t>
            </a:r>
          </a:p>
          <a:p>
            <a:r>
              <a:rPr lang="it-IT" sz="2000" dirty="0"/>
              <a:t>Sorprendentemente, l'esposizione </a:t>
            </a:r>
            <a:r>
              <a:rPr lang="it-IT" sz="2000" dirty="0" smtClean="0"/>
              <a:t>delle Smart Home agli </a:t>
            </a:r>
            <a:r>
              <a:rPr lang="it-IT" sz="2000" dirty="0"/>
              <a:t>attacchi informatici è una questione </a:t>
            </a:r>
            <a:r>
              <a:rPr lang="it-IT" sz="2000" dirty="0" smtClean="0"/>
              <a:t>poco investigata</a:t>
            </a:r>
            <a:endParaRPr lang="it-IT" sz="2000" dirty="0"/>
          </a:p>
        </p:txBody>
      </p:sp>
      <p:pic>
        <p:nvPicPr>
          <p:cNvPr id="4" name="Picture 9"/>
          <p:cNvPicPr>
            <a:picLocks noChangeAspect="1" noChangeArrowheads="1"/>
          </p:cNvPicPr>
          <p:nvPr/>
        </p:nvPicPr>
        <p:blipFill>
          <a:blip r:embed="rId2" cstate="print"/>
          <a:srcRect l="12920" t="17516" r="35057" b="27360"/>
          <a:stretch>
            <a:fillRect/>
          </a:stretch>
        </p:blipFill>
        <p:spPr bwMode="auto">
          <a:xfrm>
            <a:off x="776918" y="2047628"/>
            <a:ext cx="3397235" cy="2023885"/>
          </a:xfrm>
          <a:prstGeom prst="rect">
            <a:avLst/>
          </a:prstGeom>
          <a:ln>
            <a:noFill/>
          </a:ln>
          <a:effectLst>
            <a:outerShdw blurRad="292100" dist="139700" dir="2700000" algn="tl" rotWithShape="0">
              <a:srgbClr val="333333">
                <a:alpha val="65000"/>
              </a:srgbClr>
            </a:outerShdw>
          </a:effectLst>
        </p:spPr>
      </p:pic>
      <p:pic>
        <p:nvPicPr>
          <p:cNvPr id="5" name="Picture 7"/>
          <p:cNvPicPr>
            <a:picLocks noChangeAspect="1" noChangeArrowheads="1"/>
          </p:cNvPicPr>
          <p:nvPr/>
        </p:nvPicPr>
        <p:blipFill>
          <a:blip r:embed="rId3" cstate="print"/>
          <a:srcRect l="37080" t="24609" r="16432" b="5501"/>
          <a:stretch>
            <a:fillRect/>
          </a:stretch>
        </p:blipFill>
        <p:spPr bwMode="auto">
          <a:xfrm>
            <a:off x="5329275" y="2047628"/>
            <a:ext cx="2541622" cy="2148276"/>
          </a:xfrm>
          <a:prstGeom prst="rect">
            <a:avLst/>
          </a:prstGeom>
          <a:ln>
            <a:noFill/>
          </a:ln>
          <a:effectLst>
            <a:outerShdw blurRad="190500" algn="tl" rotWithShape="0">
              <a:srgbClr val="000000">
                <a:alpha val="70000"/>
              </a:srgbClr>
            </a:outerShdw>
          </a:effectLst>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472" y="3297993"/>
            <a:ext cx="5577117" cy="635076"/>
          </a:xfrm>
          <a:prstGeom prst="rect">
            <a:avLst/>
          </a:prstGeom>
          <a:ln>
            <a:solidFill>
              <a:schemeClr val="tx1"/>
            </a:solidFill>
          </a:ln>
        </p:spPr>
      </p:pic>
    </p:spTree>
    <p:extLst>
      <p:ext uri="{BB962C8B-B14F-4D97-AF65-F5344CB8AC3E}">
        <p14:creationId xmlns:p14="http://schemas.microsoft.com/office/powerpoint/2010/main" val="167810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22"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wipe(up)">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up)">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up)">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179512" y="1700808"/>
            <a:ext cx="8784976" cy="1368152"/>
          </a:xfrm>
        </p:spPr>
        <p:txBody>
          <a:bodyPr/>
          <a:lstStyle/>
          <a:p>
            <a:r>
              <a:rPr lang="it-IT" sz="3200" dirty="0" smtClean="0"/>
              <a:t>Domini applicativi</a:t>
            </a:r>
            <a:endParaRPr lang="it-IT" sz="3200" dirty="0"/>
          </a:p>
          <a:p>
            <a:endParaRPr lang="it-IT" sz="3200" dirty="0"/>
          </a:p>
        </p:txBody>
      </p:sp>
    </p:spTree>
    <p:extLst>
      <p:ext uri="{BB962C8B-B14F-4D97-AF65-F5344CB8AC3E}">
        <p14:creationId xmlns:p14="http://schemas.microsoft.com/office/powerpoint/2010/main" val="321331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IoT</a:t>
            </a:r>
            <a:r>
              <a:rPr lang="it-IT" dirty="0" smtClean="0"/>
              <a:t>: Smart World</a:t>
            </a:r>
            <a:endParaRPr lang="it-IT" dirty="0"/>
          </a:p>
        </p:txBody>
      </p:sp>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t="2501"/>
          <a:stretch/>
        </p:blipFill>
        <p:spPr>
          <a:xfrm>
            <a:off x="-1" y="764704"/>
            <a:ext cx="9136063" cy="6336704"/>
          </a:xfrm>
          <a:prstGeom prst="rect">
            <a:avLst/>
          </a:prstGeom>
        </p:spPr>
      </p:pic>
    </p:spTree>
    <p:extLst>
      <p:ext uri="{BB962C8B-B14F-4D97-AF65-F5344CB8AC3E}">
        <p14:creationId xmlns:p14="http://schemas.microsoft.com/office/powerpoint/2010/main" val="413978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IoT</a:t>
            </a:r>
            <a:r>
              <a:rPr lang="en-GB" dirty="0" smtClean="0"/>
              <a:t>: Smart Home</a:t>
            </a:r>
            <a:endParaRPr lang="en-GB" dirty="0"/>
          </a:p>
        </p:txBody>
      </p:sp>
      <p:pic>
        <p:nvPicPr>
          <p:cNvPr id="2050" name="Picture 2" descr="https://media.licdn.com/mpr/mpr/p/6/005/089/34f/3e7c0a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3649" y="1196752"/>
            <a:ext cx="5795196" cy="457142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5331354" y="5629681"/>
            <a:ext cx="1345240" cy="276999"/>
          </a:xfrm>
          <a:prstGeom prst="rect">
            <a:avLst/>
          </a:prstGeom>
          <a:noFill/>
        </p:spPr>
        <p:txBody>
          <a:bodyPr wrap="none" rtlCol="0">
            <a:spAutoFit/>
          </a:bodyPr>
          <a:lstStyle/>
          <a:p>
            <a:pPr algn="ctr"/>
            <a:r>
              <a:rPr lang="en-GB" sz="1200" i="0" dirty="0" smtClean="0">
                <a:latin typeface="Osvald"/>
              </a:rPr>
              <a:t>@LinkedIn Pulse</a:t>
            </a:r>
          </a:p>
        </p:txBody>
      </p:sp>
    </p:spTree>
    <p:extLst>
      <p:ext uri="{BB962C8B-B14F-4D97-AF65-F5344CB8AC3E}">
        <p14:creationId xmlns:p14="http://schemas.microsoft.com/office/powerpoint/2010/main" val="1089720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IoT</a:t>
            </a:r>
            <a:r>
              <a:rPr lang="en-GB" dirty="0" smtClean="0"/>
              <a:t>: Smart Home</a:t>
            </a:r>
            <a:endParaRPr lang="en-GB" dirty="0"/>
          </a:p>
        </p:txBody>
      </p:sp>
      <p:sp>
        <p:nvSpPr>
          <p:cNvPr id="3" name="Segnaposto contenuto 2"/>
          <p:cNvSpPr>
            <a:spLocks noGrp="1"/>
          </p:cNvSpPr>
          <p:nvPr>
            <p:ph idx="1"/>
          </p:nvPr>
        </p:nvSpPr>
        <p:spPr/>
        <p:txBody>
          <a:bodyPr/>
          <a:lstStyle/>
          <a:p>
            <a:r>
              <a:rPr lang="it-IT" dirty="0"/>
              <a:t>U</a:t>
            </a:r>
            <a:r>
              <a:rPr lang="it-IT" dirty="0" smtClean="0"/>
              <a:t>na </a:t>
            </a:r>
            <a:r>
              <a:rPr lang="it-IT" dirty="0"/>
              <a:t>casa </a:t>
            </a:r>
            <a:r>
              <a:rPr lang="it-IT" dirty="0" smtClean="0"/>
              <a:t>intelligente</a:t>
            </a:r>
          </a:p>
          <a:p>
            <a:r>
              <a:rPr lang="it-IT" dirty="0" smtClean="0"/>
              <a:t>Sfrutta </a:t>
            </a:r>
            <a:r>
              <a:rPr lang="it-IT" dirty="0"/>
              <a:t>un impianto integrato di tipo </a:t>
            </a:r>
            <a:r>
              <a:rPr lang="it-IT" dirty="0" err="1"/>
              <a:t>domotico</a:t>
            </a:r>
            <a:r>
              <a:rPr lang="it-IT" dirty="0"/>
              <a:t> per migliorare il </a:t>
            </a:r>
            <a:r>
              <a:rPr lang="it-IT" dirty="0" smtClean="0"/>
              <a:t>comfort e </a:t>
            </a:r>
            <a:r>
              <a:rPr lang="it-IT" dirty="0"/>
              <a:t>la sicurezza </a:t>
            </a:r>
            <a:r>
              <a:rPr lang="it-IT" dirty="0" smtClean="0"/>
              <a:t>di </a:t>
            </a:r>
            <a:r>
              <a:rPr lang="it-IT" dirty="0"/>
              <a:t>chi vi </a:t>
            </a:r>
            <a:r>
              <a:rPr lang="it-IT" dirty="0" smtClean="0"/>
              <a:t>abita, riducendo allo stesso tempo </a:t>
            </a:r>
            <a:r>
              <a:rPr lang="it-IT" dirty="0"/>
              <a:t>i consumi </a:t>
            </a:r>
            <a:r>
              <a:rPr lang="it-IT" dirty="0" smtClean="0"/>
              <a:t>energetici</a:t>
            </a:r>
          </a:p>
          <a:p>
            <a:r>
              <a:rPr lang="it-IT" dirty="0" smtClean="0"/>
              <a:t>Il </a:t>
            </a:r>
            <a:r>
              <a:rPr lang="it-IT" dirty="0"/>
              <a:t>sistema </a:t>
            </a:r>
            <a:r>
              <a:rPr lang="it-IT" dirty="0" smtClean="0"/>
              <a:t>informatico di una </a:t>
            </a:r>
            <a:r>
              <a:rPr lang="it-IT" dirty="0" err="1"/>
              <a:t>smart</a:t>
            </a:r>
            <a:r>
              <a:rPr lang="it-IT" dirty="0"/>
              <a:t> home consente agli utenti </a:t>
            </a:r>
            <a:r>
              <a:rPr lang="it-IT" dirty="0" smtClean="0"/>
              <a:t>(autorizzati) di </a:t>
            </a:r>
            <a:r>
              <a:rPr lang="it-IT" dirty="0"/>
              <a:t>gestire diverse funzionalità interne alle mura domestiche</a:t>
            </a:r>
            <a:r>
              <a:rPr lang="it-IT" dirty="0" smtClean="0"/>
              <a:t>, come ad esempio: </a:t>
            </a:r>
          </a:p>
          <a:p>
            <a:pPr lvl="1"/>
            <a:r>
              <a:rPr lang="it-IT" dirty="0" smtClean="0"/>
              <a:t>Attivare </a:t>
            </a:r>
            <a:r>
              <a:rPr lang="it-IT" dirty="0"/>
              <a:t>o disattivare i dispositivi </a:t>
            </a:r>
            <a:r>
              <a:rPr lang="it-IT" dirty="0" smtClean="0"/>
              <a:t>presenti</a:t>
            </a:r>
          </a:p>
          <a:p>
            <a:pPr lvl="1"/>
            <a:r>
              <a:rPr lang="it-IT" dirty="0" smtClean="0"/>
              <a:t>Ottimizzare </a:t>
            </a:r>
            <a:r>
              <a:rPr lang="it-IT" dirty="0"/>
              <a:t>i carichi </a:t>
            </a:r>
            <a:r>
              <a:rPr lang="it-IT" dirty="0" smtClean="0"/>
              <a:t>energetici</a:t>
            </a:r>
          </a:p>
          <a:p>
            <a:pPr lvl="1"/>
            <a:r>
              <a:rPr lang="it-IT" dirty="0" smtClean="0"/>
              <a:t>Creare </a:t>
            </a:r>
            <a:r>
              <a:rPr lang="it-IT" dirty="0"/>
              <a:t>“scenari” su misura, sulla base delle proprie preferenze e </a:t>
            </a:r>
            <a:r>
              <a:rPr lang="it-IT" dirty="0" smtClean="0"/>
              <a:t>abitudini</a:t>
            </a:r>
            <a:endParaRPr lang="en-GB" dirty="0"/>
          </a:p>
        </p:txBody>
      </p:sp>
    </p:spTree>
    <p:extLst>
      <p:ext uri="{BB962C8B-B14F-4D97-AF65-F5344CB8AC3E}">
        <p14:creationId xmlns:p14="http://schemas.microsoft.com/office/powerpoint/2010/main" val="118684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IoT</a:t>
            </a:r>
            <a:r>
              <a:rPr lang="en-GB" dirty="0" smtClean="0"/>
              <a:t>: Industrial </a:t>
            </a:r>
            <a:r>
              <a:rPr lang="en-GB" dirty="0" err="1" smtClean="0"/>
              <a:t>IoT</a:t>
            </a:r>
            <a:endParaRPr lang="en-GB" dirty="0"/>
          </a:p>
        </p:txBody>
      </p:sp>
      <p:pic>
        <p:nvPicPr>
          <p:cNvPr id="4" name="Segnaposto contenuto 3"/>
          <p:cNvPicPr>
            <a:picLocks noGrp="1" noChangeAspect="1"/>
          </p:cNvPicPr>
          <p:nvPr>
            <p:ph idx="1"/>
          </p:nvPr>
        </p:nvPicPr>
        <p:blipFill>
          <a:blip r:embed="rId2"/>
          <a:stretch>
            <a:fillRect/>
          </a:stretch>
        </p:blipFill>
        <p:spPr>
          <a:xfrm>
            <a:off x="-108520" y="1108297"/>
            <a:ext cx="9343200" cy="5057007"/>
          </a:xfrm>
          <a:prstGeom prst="rect">
            <a:avLst/>
          </a:prstGeom>
        </p:spPr>
      </p:pic>
    </p:spTree>
    <p:extLst>
      <p:ext uri="{BB962C8B-B14F-4D97-AF65-F5344CB8AC3E}">
        <p14:creationId xmlns:p14="http://schemas.microsoft.com/office/powerpoint/2010/main" val="1800246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IoT</a:t>
            </a:r>
            <a:r>
              <a:rPr lang="en-GB" dirty="0"/>
              <a:t>: Industrial </a:t>
            </a:r>
            <a:r>
              <a:rPr lang="en-GB" dirty="0" err="1"/>
              <a:t>IoT</a:t>
            </a:r>
            <a:endParaRPr lang="en-GB" dirty="0"/>
          </a:p>
        </p:txBody>
      </p:sp>
      <p:sp>
        <p:nvSpPr>
          <p:cNvPr id="3" name="Segnaposto contenuto 2"/>
          <p:cNvSpPr>
            <a:spLocks noGrp="1"/>
          </p:cNvSpPr>
          <p:nvPr>
            <p:ph idx="1"/>
          </p:nvPr>
        </p:nvSpPr>
        <p:spPr>
          <a:xfrm>
            <a:off x="179512" y="1124744"/>
            <a:ext cx="8784976" cy="4963319"/>
          </a:xfrm>
        </p:spPr>
        <p:txBody>
          <a:bodyPr/>
          <a:lstStyle/>
          <a:p>
            <a:r>
              <a:rPr lang="it-IT" sz="2000" dirty="0" err="1" smtClean="0"/>
              <a:t>IoT</a:t>
            </a:r>
            <a:r>
              <a:rPr lang="it-IT" sz="2000" dirty="0" smtClean="0"/>
              <a:t> </a:t>
            </a:r>
            <a:r>
              <a:rPr lang="it-IT" sz="2000" dirty="0"/>
              <a:t>in un ambiente industriale si chiama </a:t>
            </a:r>
            <a:r>
              <a:rPr lang="it-IT" sz="2000" dirty="0" err="1" smtClean="0"/>
              <a:t>IIoT</a:t>
            </a:r>
            <a:r>
              <a:rPr lang="it-IT" sz="2000" dirty="0" smtClean="0"/>
              <a:t> </a:t>
            </a:r>
            <a:r>
              <a:rPr lang="it-IT" sz="2000" dirty="0"/>
              <a:t>(Industrial </a:t>
            </a:r>
            <a:r>
              <a:rPr lang="it-IT" sz="2000" dirty="0" err="1" smtClean="0"/>
              <a:t>IoT</a:t>
            </a:r>
            <a:r>
              <a:rPr lang="it-IT" sz="2000" dirty="0" smtClean="0"/>
              <a:t>)</a:t>
            </a:r>
          </a:p>
          <a:p>
            <a:r>
              <a:rPr lang="it-IT" sz="2000" dirty="0"/>
              <a:t>S</a:t>
            </a:r>
            <a:r>
              <a:rPr lang="it-IT" sz="2000" dirty="0" smtClean="0"/>
              <a:t>pesso è costituito da CPS </a:t>
            </a:r>
            <a:r>
              <a:rPr lang="it-IT" sz="2000" dirty="0"/>
              <a:t>che combinano reti e componenti </a:t>
            </a:r>
            <a:r>
              <a:rPr lang="it-IT" sz="2000" dirty="0" smtClean="0"/>
              <a:t>meccanici</a:t>
            </a:r>
          </a:p>
          <a:p>
            <a:r>
              <a:rPr lang="it-IT" sz="2000" dirty="0"/>
              <a:t>Riguarda l'applicazione dell'</a:t>
            </a:r>
            <a:r>
              <a:rPr lang="it-IT" sz="2000" dirty="0" err="1"/>
              <a:t>IoT</a:t>
            </a:r>
            <a:r>
              <a:rPr lang="it-IT" sz="2000" dirty="0"/>
              <a:t> in un contesto non consumer, ma </a:t>
            </a:r>
            <a:r>
              <a:rPr lang="it-IT" sz="2000" dirty="0" smtClean="0"/>
              <a:t>business</a:t>
            </a:r>
          </a:p>
          <a:p>
            <a:r>
              <a:rPr lang="it-IT" sz="2000" dirty="0"/>
              <a:t>M</a:t>
            </a:r>
            <a:r>
              <a:rPr lang="it-IT" sz="2000" dirty="0" smtClean="0"/>
              <a:t>acchine </a:t>
            </a:r>
            <a:r>
              <a:rPr lang="it-IT" sz="2000" dirty="0"/>
              <a:t>intelligenti, dispositivi e persone sono tra di loro </a:t>
            </a:r>
            <a:r>
              <a:rPr lang="it-IT" sz="2000" dirty="0" smtClean="0"/>
              <a:t>collegati </a:t>
            </a:r>
          </a:p>
          <a:p>
            <a:r>
              <a:rPr lang="it-IT" sz="2000" dirty="0" smtClean="0"/>
              <a:t>Questa </a:t>
            </a:r>
            <a:r>
              <a:rPr lang="it-IT" sz="2000" dirty="0"/>
              <a:t>interconnessione </a:t>
            </a:r>
            <a:r>
              <a:rPr lang="it-IT" sz="2000" dirty="0" smtClean="0"/>
              <a:t>dà la </a:t>
            </a:r>
            <a:r>
              <a:rPr lang="it-IT" sz="2000" dirty="0"/>
              <a:t>possibilità di </a:t>
            </a:r>
            <a:r>
              <a:rPr lang="it-IT" sz="2000" dirty="0" smtClean="0"/>
              <a:t>prendere  decisioni in maniera efficiente ed ottimizzata in base all’elaborazione – in maniera sia puntuale che cumulativa - di grandi volumi </a:t>
            </a:r>
            <a:r>
              <a:rPr lang="it-IT" sz="2000" dirty="0"/>
              <a:t>di dati </a:t>
            </a:r>
            <a:r>
              <a:rPr lang="it-IT" sz="2000" dirty="0" smtClean="0"/>
              <a:t>(Big Data), in modalità sia batch che real-time</a:t>
            </a:r>
          </a:p>
          <a:p>
            <a:r>
              <a:rPr lang="it-IT" sz="2000" dirty="0" smtClean="0"/>
              <a:t>Ciò si tradurrà in una rapida evoluzione </a:t>
            </a:r>
            <a:r>
              <a:rPr lang="it-IT" sz="2000" dirty="0"/>
              <a:t>delle singole fabbriche e </a:t>
            </a:r>
            <a:r>
              <a:rPr lang="it-IT" sz="2000" dirty="0" smtClean="0"/>
              <a:t>delle </a:t>
            </a:r>
            <a:r>
              <a:rPr lang="it-IT" sz="2000" dirty="0"/>
              <a:t>linee di produzione </a:t>
            </a:r>
            <a:r>
              <a:rPr lang="it-IT" sz="2000" dirty="0" smtClean="0"/>
              <a:t>in generale, costituite da componenti interconnessi </a:t>
            </a:r>
            <a:r>
              <a:rPr lang="it-IT" sz="2000" dirty="0"/>
              <a:t>tra di </a:t>
            </a:r>
            <a:r>
              <a:rPr lang="it-IT" sz="2000" dirty="0" smtClean="0"/>
              <a:t>loro,  che </a:t>
            </a:r>
            <a:r>
              <a:rPr lang="it-IT" sz="2000" dirty="0"/>
              <a:t>saranno sempre più intelligenti </a:t>
            </a:r>
            <a:endParaRPr lang="en-GB" sz="2000" dirty="0"/>
          </a:p>
        </p:txBody>
      </p:sp>
    </p:spTree>
    <p:extLst>
      <p:ext uri="{BB962C8B-B14F-4D97-AF65-F5344CB8AC3E}">
        <p14:creationId xmlns:p14="http://schemas.microsoft.com/office/powerpoint/2010/main" val="97553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179512" y="1700808"/>
            <a:ext cx="8784976" cy="1368152"/>
          </a:xfrm>
        </p:spPr>
        <p:txBody>
          <a:bodyPr/>
          <a:lstStyle/>
          <a:p>
            <a:r>
              <a:rPr lang="it-IT" sz="3200" dirty="0" smtClean="0"/>
              <a:t>Dimensioni </a:t>
            </a:r>
            <a:r>
              <a:rPr lang="it-IT" sz="3200" dirty="0"/>
              <a:t>del mercato e previsioni</a:t>
            </a:r>
          </a:p>
          <a:p>
            <a:endParaRPr lang="it-IT" sz="3200" dirty="0"/>
          </a:p>
        </p:txBody>
      </p:sp>
    </p:spTree>
    <p:extLst>
      <p:ext uri="{BB962C8B-B14F-4D97-AF65-F5344CB8AC3E}">
        <p14:creationId xmlns:p14="http://schemas.microsoft.com/office/powerpoint/2010/main" val="1988962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IoT</a:t>
            </a:r>
            <a:r>
              <a:rPr lang="en-GB" dirty="0" smtClean="0"/>
              <a:t> - Market</a:t>
            </a:r>
            <a:endParaRPr lang="en-GB" dirty="0"/>
          </a:p>
        </p:txBody>
      </p:sp>
      <p:sp>
        <p:nvSpPr>
          <p:cNvPr id="3" name="Segnaposto contenuto 2"/>
          <p:cNvSpPr>
            <a:spLocks noGrp="1"/>
          </p:cNvSpPr>
          <p:nvPr>
            <p:ph idx="1"/>
          </p:nvPr>
        </p:nvSpPr>
        <p:spPr>
          <a:xfrm>
            <a:off x="228600" y="1143001"/>
            <a:ext cx="8602663" cy="1637928"/>
          </a:xfrm>
        </p:spPr>
        <p:txBody>
          <a:bodyPr/>
          <a:lstStyle/>
          <a:p>
            <a:r>
              <a:rPr lang="en-US" dirty="0"/>
              <a:t> Boston Consulting Group </a:t>
            </a:r>
            <a:r>
              <a:rPr lang="en-US" dirty="0" smtClean="0"/>
              <a:t>ha </a:t>
            </a:r>
            <a:r>
              <a:rPr lang="en-US" dirty="0" err="1" smtClean="0"/>
              <a:t>stimato</a:t>
            </a:r>
            <a:r>
              <a:rPr lang="en-US" dirty="0" smtClean="0"/>
              <a:t> </a:t>
            </a:r>
            <a:r>
              <a:rPr lang="en-US" dirty="0" err="1" smtClean="0"/>
              <a:t>che</a:t>
            </a:r>
            <a:r>
              <a:rPr lang="en-US" dirty="0" smtClean="0"/>
              <a:t> </a:t>
            </a:r>
            <a:r>
              <a:rPr lang="en-US" dirty="0" err="1" smtClean="0"/>
              <a:t>nel</a:t>
            </a:r>
            <a:r>
              <a:rPr lang="en-US" dirty="0" smtClean="0"/>
              <a:t> 2020</a:t>
            </a:r>
            <a:r>
              <a:rPr lang="en-US" dirty="0"/>
              <a:t>, €</a:t>
            </a:r>
            <a:r>
              <a:rPr lang="en-US" dirty="0" smtClean="0"/>
              <a:t>250 </a:t>
            </a:r>
            <a:r>
              <a:rPr lang="en-US" dirty="0" err="1" smtClean="0"/>
              <a:t>miliardi</a:t>
            </a:r>
            <a:r>
              <a:rPr lang="en-US" dirty="0" smtClean="0"/>
              <a:t> </a:t>
            </a:r>
            <a:r>
              <a:rPr lang="en-US" dirty="0"/>
              <a:t>($267B) </a:t>
            </a:r>
            <a:r>
              <a:rPr lang="en-US" dirty="0" err="1" smtClean="0"/>
              <a:t>saranno</a:t>
            </a:r>
            <a:r>
              <a:rPr lang="en-US" dirty="0" smtClean="0"/>
              <a:t> </a:t>
            </a:r>
            <a:r>
              <a:rPr lang="en-US" dirty="0" err="1" smtClean="0"/>
              <a:t>spesi</a:t>
            </a:r>
            <a:r>
              <a:rPr lang="en-US" dirty="0" smtClean="0"/>
              <a:t> per </a:t>
            </a:r>
            <a:r>
              <a:rPr lang="en-US" dirty="0" err="1" smtClean="0"/>
              <a:t>tecnologie</a:t>
            </a:r>
            <a:r>
              <a:rPr lang="en-US" dirty="0" smtClean="0"/>
              <a:t>, </a:t>
            </a:r>
            <a:r>
              <a:rPr lang="en-US" dirty="0" err="1" smtClean="0"/>
              <a:t>i</a:t>
            </a:r>
            <a:r>
              <a:rPr lang="en-US" dirty="0" smtClean="0"/>
              <a:t> </a:t>
            </a:r>
            <a:r>
              <a:rPr lang="en-US" dirty="0" err="1" smtClean="0"/>
              <a:t>prodotti</a:t>
            </a:r>
            <a:r>
              <a:rPr lang="en-US" dirty="0" smtClean="0"/>
              <a:t> e </a:t>
            </a:r>
            <a:r>
              <a:rPr lang="en-US" dirty="0" err="1" smtClean="0"/>
              <a:t>i</a:t>
            </a:r>
            <a:r>
              <a:rPr lang="en-US" dirty="0" smtClean="0"/>
              <a:t> </a:t>
            </a:r>
            <a:r>
              <a:rPr lang="en-US" dirty="0" err="1" smtClean="0"/>
              <a:t>servizi</a:t>
            </a:r>
            <a:r>
              <a:rPr lang="en-US" dirty="0" smtClean="0"/>
              <a:t> </a:t>
            </a:r>
            <a:r>
              <a:rPr lang="en-US" dirty="0" err="1" smtClean="0"/>
              <a:t>legati</a:t>
            </a:r>
            <a:r>
              <a:rPr lang="en-US" dirty="0" smtClean="0"/>
              <a:t> </a:t>
            </a:r>
            <a:r>
              <a:rPr lang="en-US" dirty="0" err="1" smtClean="0"/>
              <a:t>IoT</a:t>
            </a:r>
            <a:endParaRPr lang="it-IT" dirty="0" smtClean="0"/>
          </a:p>
          <a:p>
            <a:r>
              <a:rPr lang="it-IT" dirty="0" err="1" smtClean="0"/>
              <a:t>Gartner</a:t>
            </a:r>
            <a:r>
              <a:rPr lang="it-IT" dirty="0" smtClean="0"/>
              <a:t> ha </a:t>
            </a:r>
            <a:r>
              <a:rPr lang="it-IT" dirty="0"/>
              <a:t>stimato che saranno </a:t>
            </a:r>
            <a:r>
              <a:rPr lang="it-IT" dirty="0" smtClean="0"/>
              <a:t>8,4 </a:t>
            </a:r>
            <a:r>
              <a:rPr lang="it-IT" dirty="0"/>
              <a:t>miliardi gli oggetti connessi ad internet nel </a:t>
            </a:r>
            <a:r>
              <a:rPr lang="it-IT" dirty="0" smtClean="0"/>
              <a:t>2017 (in </a:t>
            </a:r>
            <a:r>
              <a:rPr lang="it-IT" dirty="0"/>
              <a:t>crescita del </a:t>
            </a:r>
            <a:r>
              <a:rPr lang="it-IT" dirty="0" smtClean="0"/>
              <a:t>31% </a:t>
            </a:r>
            <a:r>
              <a:rPr lang="it-IT" dirty="0"/>
              <a:t>sul </a:t>
            </a:r>
            <a:r>
              <a:rPr lang="it-IT" dirty="0" smtClean="0"/>
              <a:t>2017), con </a:t>
            </a:r>
            <a:r>
              <a:rPr lang="it-IT" dirty="0"/>
              <a:t>una tendenza in continua </a:t>
            </a:r>
            <a:r>
              <a:rPr lang="it-IT" dirty="0" smtClean="0"/>
              <a:t>crescita, </a:t>
            </a:r>
            <a:r>
              <a:rPr lang="it-IT" dirty="0"/>
              <a:t>destinata a raggiungere i </a:t>
            </a:r>
            <a:r>
              <a:rPr lang="it-IT" dirty="0" smtClean="0"/>
              <a:t>venti </a:t>
            </a:r>
            <a:r>
              <a:rPr lang="it-IT" dirty="0"/>
              <a:t>miliardi entro il 2020 </a:t>
            </a:r>
            <a:endParaRPr lang="en-GB" dirty="0"/>
          </a:p>
        </p:txBody>
      </p:sp>
      <p:pic>
        <p:nvPicPr>
          <p:cNvPr id="4" name="Immagine 3"/>
          <p:cNvPicPr>
            <a:picLocks noChangeAspect="1"/>
          </p:cNvPicPr>
          <p:nvPr/>
        </p:nvPicPr>
        <p:blipFill>
          <a:blip r:embed="rId2"/>
          <a:stretch>
            <a:fillRect/>
          </a:stretch>
        </p:blipFill>
        <p:spPr>
          <a:xfrm>
            <a:off x="971600" y="3933056"/>
            <a:ext cx="6552728" cy="2267418"/>
          </a:xfrm>
          <a:prstGeom prst="rect">
            <a:avLst/>
          </a:prstGeom>
        </p:spPr>
      </p:pic>
    </p:spTree>
    <p:extLst>
      <p:ext uri="{BB962C8B-B14F-4D97-AF65-F5344CB8AC3E}">
        <p14:creationId xmlns:p14="http://schemas.microsoft.com/office/powerpoint/2010/main" val="1974687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IoT</a:t>
            </a:r>
            <a:r>
              <a:rPr lang="en-GB" dirty="0" smtClean="0"/>
              <a:t> - Market</a:t>
            </a:r>
            <a:endParaRPr lang="en-GB" dirty="0"/>
          </a:p>
        </p:txBody>
      </p:sp>
      <p:pic>
        <p:nvPicPr>
          <p:cNvPr id="4098" name="Picture 2" descr="t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24744"/>
            <a:ext cx="5184576" cy="484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0" y="986556"/>
            <a:ext cx="2952328" cy="5632311"/>
          </a:xfrm>
          <a:prstGeom prst="rect">
            <a:avLst/>
          </a:prstGeom>
        </p:spPr>
        <p:txBody>
          <a:bodyPr wrap="square">
            <a:spAutoFit/>
          </a:bodyPr>
          <a:lstStyle/>
          <a:p>
            <a:r>
              <a:rPr lang="it-IT" dirty="0" smtClean="0">
                <a:latin typeface="Osval"/>
                <a:ea typeface="Calibri" panose="020F0502020204030204" pitchFamily="34" charset="0"/>
                <a:cs typeface="Times New Roman" panose="02020603050405020304" pitchFamily="18" charset="0"/>
              </a:rPr>
              <a:t>Elenco </a:t>
            </a:r>
            <a:r>
              <a:rPr lang="it-IT" dirty="0">
                <a:latin typeface="Osval"/>
                <a:ea typeface="Calibri" panose="020F0502020204030204" pitchFamily="34" charset="0"/>
                <a:cs typeface="Times New Roman" panose="02020603050405020304" pitchFamily="18" charset="0"/>
              </a:rPr>
              <a:t>di paesi con il relativo numero di dispositivi </a:t>
            </a:r>
            <a:r>
              <a:rPr lang="it-IT" dirty="0" err="1">
                <a:latin typeface="Osval"/>
                <a:ea typeface="Calibri" panose="020F0502020204030204" pitchFamily="34" charset="0"/>
                <a:cs typeface="Times New Roman" panose="02020603050405020304" pitchFamily="18" charset="0"/>
              </a:rPr>
              <a:t>IoT</a:t>
            </a:r>
            <a:r>
              <a:rPr lang="it-IT" dirty="0">
                <a:latin typeface="Osval"/>
                <a:ea typeface="Calibri" panose="020F0502020204030204" pitchFamily="34" charset="0"/>
                <a:cs typeface="Times New Roman" panose="02020603050405020304" pitchFamily="18" charset="0"/>
              </a:rPr>
              <a:t> on-line per 100 abitanti cosi come pubblicata dall'OCSE nel </a:t>
            </a:r>
            <a:r>
              <a:rPr lang="it-IT" dirty="0" smtClean="0">
                <a:latin typeface="Osval"/>
                <a:ea typeface="Calibri" panose="020F0502020204030204" pitchFamily="34" charset="0"/>
                <a:cs typeface="Times New Roman" panose="02020603050405020304" pitchFamily="18" charset="0"/>
              </a:rPr>
              <a:t>2015</a:t>
            </a:r>
          </a:p>
          <a:p>
            <a:endParaRPr lang="it-IT" dirty="0">
              <a:latin typeface="Osval"/>
              <a:cs typeface="Times New Roman" panose="02020603050405020304" pitchFamily="18" charset="0"/>
            </a:endParaRPr>
          </a:p>
          <a:p>
            <a:r>
              <a:rPr lang="it-IT" dirty="0">
                <a:latin typeface="Osval"/>
              </a:rPr>
              <a:t>Un recente studio commissionato dalla </a:t>
            </a:r>
            <a:r>
              <a:rPr lang="it-IT" dirty="0" smtClean="0">
                <a:latin typeface="Osval"/>
              </a:rPr>
              <a:t>EC </a:t>
            </a:r>
            <a:r>
              <a:rPr lang="it-IT" dirty="0">
                <a:latin typeface="Osval"/>
              </a:rPr>
              <a:t>prevede che il mercato dell’</a:t>
            </a:r>
            <a:r>
              <a:rPr lang="it-IT" dirty="0" err="1">
                <a:latin typeface="Osval"/>
              </a:rPr>
              <a:t>IoT</a:t>
            </a:r>
            <a:r>
              <a:rPr lang="it-IT" dirty="0">
                <a:latin typeface="Osval"/>
              </a:rPr>
              <a:t> all’interno dell’EU </a:t>
            </a:r>
            <a:r>
              <a:rPr lang="it-IT" dirty="0" smtClean="0">
                <a:latin typeface="Osval"/>
              </a:rPr>
              <a:t>assumerà </a:t>
            </a:r>
            <a:r>
              <a:rPr lang="it-IT" dirty="0">
                <a:latin typeface="Osval"/>
              </a:rPr>
              <a:t>un valore superiore al </a:t>
            </a:r>
            <a:r>
              <a:rPr lang="it-IT" b="1" dirty="0">
                <a:latin typeface="Osval"/>
              </a:rPr>
              <a:t>trilione</a:t>
            </a:r>
            <a:r>
              <a:rPr lang="it-IT" dirty="0">
                <a:latin typeface="Osval"/>
              </a:rPr>
              <a:t> di euro nel </a:t>
            </a:r>
            <a:r>
              <a:rPr lang="it-IT" dirty="0" smtClean="0">
                <a:latin typeface="Osval"/>
              </a:rPr>
              <a:t>2020</a:t>
            </a:r>
          </a:p>
          <a:p>
            <a:endParaRPr lang="it-IT" dirty="0" smtClean="0">
              <a:latin typeface="Osval"/>
            </a:endParaRPr>
          </a:p>
          <a:p>
            <a:r>
              <a:rPr lang="it-IT" dirty="0">
                <a:latin typeface="Osval"/>
              </a:rPr>
              <a:t>Ericsson ha previsto che per il 2020 ci saranno 50 miliardi di dispositivi connessi</a:t>
            </a:r>
            <a:endParaRPr lang="en-GB" dirty="0">
              <a:latin typeface="Osval"/>
            </a:endParaRPr>
          </a:p>
          <a:p>
            <a:endParaRPr lang="en-GB" dirty="0">
              <a:latin typeface="Osval"/>
            </a:endParaRPr>
          </a:p>
        </p:txBody>
      </p:sp>
    </p:spTree>
    <p:extLst>
      <p:ext uri="{BB962C8B-B14F-4D97-AF65-F5344CB8AC3E}">
        <p14:creationId xmlns:p14="http://schemas.microsoft.com/office/powerpoint/2010/main" val="1947127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Roadmap</a:t>
            </a:r>
            <a:endParaRPr lang="it-IT" dirty="0"/>
          </a:p>
        </p:txBody>
      </p:sp>
      <p:sp>
        <p:nvSpPr>
          <p:cNvPr id="3" name="Segnaposto contenuto 2"/>
          <p:cNvSpPr>
            <a:spLocks noGrp="1"/>
          </p:cNvSpPr>
          <p:nvPr>
            <p:ph idx="1"/>
          </p:nvPr>
        </p:nvSpPr>
        <p:spPr>
          <a:xfrm>
            <a:off x="228600" y="1052736"/>
            <a:ext cx="8602663" cy="5112568"/>
          </a:xfrm>
        </p:spPr>
        <p:txBody>
          <a:bodyPr>
            <a:normAutofit lnSpcReduction="10000"/>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smtClean="0"/>
              <a:t>Contesto</a:t>
            </a:r>
            <a:r>
              <a:rPr lang="en-US" dirty="0" smtClean="0"/>
              <a:t> di </a:t>
            </a:r>
            <a:r>
              <a:rPr lang="en-US" dirty="0" err="1" smtClean="0"/>
              <a:t>riferimento</a:t>
            </a:r>
            <a:endParaRPr lang="en-US" dirty="0" smtClean="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smtClean="0"/>
              <a:t>Terminologia</a:t>
            </a:r>
            <a:endParaRPr lang="en-US" dirty="0" smtClean="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smtClean="0"/>
              <a:t>Definizioni</a:t>
            </a:r>
            <a:endParaRPr lang="en-US"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Domini </a:t>
            </a:r>
            <a:r>
              <a:rPr lang="en-US" dirty="0" err="1"/>
              <a:t>a</a:t>
            </a:r>
            <a:r>
              <a:rPr lang="en-US" dirty="0" err="1" smtClean="0"/>
              <a:t>pplicativi</a:t>
            </a:r>
            <a:endParaRPr lang="en-US"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smtClean="0"/>
              <a:t>Dimensioni</a:t>
            </a:r>
            <a:r>
              <a:rPr lang="en-US" dirty="0" smtClean="0"/>
              <a:t> del </a:t>
            </a:r>
            <a:r>
              <a:rPr lang="en-US" dirty="0" err="1" smtClean="0"/>
              <a:t>mercato</a:t>
            </a:r>
            <a:r>
              <a:rPr lang="en-US" dirty="0" smtClean="0"/>
              <a:t> e </a:t>
            </a:r>
            <a:r>
              <a:rPr lang="en-US" dirty="0" err="1" smtClean="0"/>
              <a:t>previsioni</a:t>
            </a:r>
            <a:endParaRPr lang="en-US" dirty="0" smtClean="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La </a:t>
            </a:r>
            <a:r>
              <a:rPr lang="en-US" dirty="0" err="1" smtClean="0"/>
              <a:t>situazione</a:t>
            </a:r>
            <a:r>
              <a:rPr lang="en-US" dirty="0" smtClean="0"/>
              <a:t> in Italia</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smtClean="0"/>
              <a:t>Tecnologie</a:t>
            </a:r>
            <a:r>
              <a:rPr lang="en-US" dirty="0" smtClean="0"/>
              <a:t> </a:t>
            </a:r>
            <a:r>
              <a:rPr lang="en-US" dirty="0" err="1" smtClean="0"/>
              <a:t>abilitanti</a:t>
            </a:r>
            <a:endParaRPr lang="en-US"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smtClean="0"/>
              <a:t>IoT</a:t>
            </a:r>
            <a:r>
              <a:rPr lang="en-US" dirty="0" smtClean="0"/>
              <a:t>…I </a:t>
            </a:r>
            <a:r>
              <a:rPr lang="en-US" dirty="0" err="1" smtClean="0"/>
              <a:t>prossimi</a:t>
            </a:r>
            <a:r>
              <a:rPr lang="en-US" dirty="0" smtClean="0"/>
              <a:t> </a:t>
            </a:r>
            <a:r>
              <a:rPr lang="en-US" dirty="0" err="1" smtClean="0"/>
              <a:t>passi</a:t>
            </a:r>
            <a:endParaRPr lang="en-US"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Problem statement</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smtClean="0"/>
              <a:t>Principali</a:t>
            </a:r>
            <a:r>
              <a:rPr lang="en-US" dirty="0" smtClean="0"/>
              <a:t> </a:t>
            </a:r>
            <a:r>
              <a:rPr lang="en-US" dirty="0" err="1" smtClean="0"/>
              <a:t>risultati</a:t>
            </a:r>
            <a:r>
              <a:rPr lang="en-US" dirty="0" smtClean="0"/>
              <a:t> </a:t>
            </a:r>
            <a:r>
              <a:rPr lang="en-US" dirty="0" err="1" smtClean="0"/>
              <a:t>dello</a:t>
            </a:r>
            <a:r>
              <a:rPr lang="en-US" dirty="0" smtClean="0"/>
              <a:t> studio (con </a:t>
            </a:r>
            <a:r>
              <a:rPr lang="en-US" dirty="0" err="1" smtClean="0"/>
              <a:t>evidenza</a:t>
            </a:r>
            <a:r>
              <a:rPr lang="en-US" dirty="0" smtClean="0"/>
              <a:t> </a:t>
            </a:r>
            <a:r>
              <a:rPr lang="en-US" dirty="0" err="1" smtClean="0"/>
              <a:t>sperimentale</a:t>
            </a:r>
            <a:r>
              <a:rPr lang="en-US" dirty="0" smtClean="0"/>
              <a:t>)</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smtClean="0"/>
              <a:t>Possibili</a:t>
            </a:r>
            <a:r>
              <a:rPr lang="en-US" dirty="0" smtClean="0"/>
              <a:t> </a:t>
            </a:r>
            <a:r>
              <a:rPr lang="en-US" dirty="0" err="1" smtClean="0"/>
              <a:t>sviluppi</a:t>
            </a:r>
            <a:r>
              <a:rPr lang="en-US" dirty="0" smtClean="0"/>
              <a:t> </a:t>
            </a:r>
            <a:r>
              <a:rPr lang="en-US" dirty="0" err="1" smtClean="0"/>
              <a:t>futuri</a:t>
            </a:r>
            <a:endParaRPr lang="en-US"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smtClean="0"/>
              <a:t>Approfondimenti</a:t>
            </a:r>
            <a:endParaRPr lang="en-US"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p>
        </p:txBody>
      </p:sp>
    </p:spTree>
    <p:extLst>
      <p:ext uri="{BB962C8B-B14F-4D97-AF65-F5344CB8AC3E}">
        <p14:creationId xmlns:p14="http://schemas.microsoft.com/office/powerpoint/2010/main" val="3060119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i="0" dirty="0"/>
              <a:t>The Internet of Fewer </a:t>
            </a:r>
            <a:r>
              <a:rPr lang="en-US" i="0" dirty="0" smtClean="0"/>
              <a:t>Things</a:t>
            </a:r>
            <a:endParaRPr lang="en-GB" dirty="0"/>
          </a:p>
        </p:txBody>
      </p:sp>
      <p:sp>
        <p:nvSpPr>
          <p:cNvPr id="3" name="Segnaposto contenuto 2"/>
          <p:cNvSpPr>
            <a:spLocks noGrp="1"/>
          </p:cNvSpPr>
          <p:nvPr>
            <p:ph idx="1"/>
          </p:nvPr>
        </p:nvSpPr>
        <p:spPr/>
        <p:txBody>
          <a:bodyPr/>
          <a:lstStyle/>
          <a:p>
            <a:r>
              <a:rPr lang="it-IT" dirty="0"/>
              <a:t>Si stanno </a:t>
            </a:r>
            <a:r>
              <a:rPr lang="it-IT" dirty="0" smtClean="0"/>
              <a:t>ridimensionando le previsioni di avere 50 miliardi di dispositivi connessi per il 2020 (Ericsson/CISCO)</a:t>
            </a:r>
          </a:p>
          <a:p>
            <a:r>
              <a:rPr lang="it-IT" dirty="0" smtClean="0"/>
              <a:t>Nel terzo quarto del 2017, non siamo neanche vicini ai 50 miliardi previsti </a:t>
            </a:r>
          </a:p>
          <a:p>
            <a:r>
              <a:rPr lang="it-IT" dirty="0" smtClean="0"/>
              <a:t>Il vero totale è di circa 20 miliardi</a:t>
            </a:r>
          </a:p>
          <a:p>
            <a:endParaRPr lang="en-GB" dirty="0"/>
          </a:p>
        </p:txBody>
      </p:sp>
    </p:spTree>
    <p:extLst>
      <p:ext uri="{BB962C8B-B14F-4D97-AF65-F5344CB8AC3E}">
        <p14:creationId xmlns:p14="http://schemas.microsoft.com/office/powerpoint/2010/main" val="173245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i="0" dirty="0"/>
              <a:t>The Internet of Fewer Things</a:t>
            </a:r>
            <a:endParaRPr lang="en-GB"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864" y="1196752"/>
            <a:ext cx="5511884" cy="3716077"/>
          </a:xfrm>
        </p:spPr>
      </p:pic>
      <p:sp>
        <p:nvSpPr>
          <p:cNvPr id="5" name="Rettangolo 4"/>
          <p:cNvSpPr/>
          <p:nvPr/>
        </p:nvSpPr>
        <p:spPr>
          <a:xfrm>
            <a:off x="107504" y="1412776"/>
            <a:ext cx="3701226" cy="1477328"/>
          </a:xfrm>
          <a:prstGeom prst="rect">
            <a:avLst/>
          </a:prstGeom>
        </p:spPr>
        <p:txBody>
          <a:bodyPr wrap="square">
            <a:spAutoFit/>
          </a:bodyPr>
          <a:lstStyle/>
          <a:p>
            <a:r>
              <a:rPr lang="en-GB" dirty="0"/>
              <a:t>[barre </a:t>
            </a:r>
            <a:r>
              <a:rPr lang="en-GB" dirty="0" err="1"/>
              <a:t>piene</a:t>
            </a:r>
            <a:r>
              <a:rPr lang="en-GB" dirty="0"/>
              <a:t>] </a:t>
            </a:r>
            <a:r>
              <a:rPr lang="en-GB" dirty="0" smtClean="0"/>
              <a:t> </a:t>
            </a:r>
            <a:r>
              <a:rPr lang="en-GB" dirty="0" err="1" smtClean="0"/>
              <a:t>proiezioni</a:t>
            </a:r>
            <a:r>
              <a:rPr lang="en-GB" dirty="0" smtClean="0"/>
              <a:t> </a:t>
            </a:r>
            <a:r>
              <a:rPr lang="en-GB" dirty="0" err="1"/>
              <a:t>originali</a:t>
            </a:r>
            <a:r>
              <a:rPr lang="en-GB" dirty="0"/>
              <a:t> </a:t>
            </a:r>
            <a:r>
              <a:rPr lang="en-GB" dirty="0" err="1"/>
              <a:t>degli</a:t>
            </a:r>
            <a:r>
              <a:rPr lang="en-GB" dirty="0"/>
              <a:t> </a:t>
            </a:r>
            <a:r>
              <a:rPr lang="en-GB" dirty="0" err="1"/>
              <a:t>analisti</a:t>
            </a:r>
            <a:r>
              <a:rPr lang="en-GB" dirty="0"/>
              <a:t> per </a:t>
            </a:r>
            <a:r>
              <a:rPr lang="en-GB" dirty="0" err="1"/>
              <a:t>il</a:t>
            </a:r>
            <a:r>
              <a:rPr lang="en-GB" dirty="0"/>
              <a:t> </a:t>
            </a:r>
            <a:r>
              <a:rPr lang="en-GB" dirty="0" err="1"/>
              <a:t>numero</a:t>
            </a:r>
            <a:r>
              <a:rPr lang="en-GB" dirty="0"/>
              <a:t> di </a:t>
            </a:r>
            <a:r>
              <a:rPr lang="en-GB" dirty="0" err="1"/>
              <a:t>dispositivi</a:t>
            </a:r>
            <a:r>
              <a:rPr lang="en-GB" dirty="0"/>
              <a:t> </a:t>
            </a:r>
            <a:r>
              <a:rPr lang="en-GB" dirty="0" err="1"/>
              <a:t>connessi</a:t>
            </a:r>
            <a:r>
              <a:rPr lang="en-GB" dirty="0"/>
              <a:t> </a:t>
            </a:r>
            <a:r>
              <a:rPr lang="en-GB" dirty="0" err="1"/>
              <a:t>entro</a:t>
            </a:r>
            <a:r>
              <a:rPr lang="en-GB" dirty="0"/>
              <a:t> </a:t>
            </a:r>
            <a:r>
              <a:rPr lang="en-GB" dirty="0" err="1"/>
              <a:t>il</a:t>
            </a:r>
            <a:r>
              <a:rPr lang="en-GB" dirty="0"/>
              <a:t> </a:t>
            </a:r>
            <a:r>
              <a:rPr lang="en-GB" dirty="0" smtClean="0"/>
              <a:t>2020. </a:t>
            </a:r>
            <a:r>
              <a:rPr lang="en-GB" dirty="0"/>
              <a:t>[</a:t>
            </a:r>
            <a:r>
              <a:rPr lang="en-GB" dirty="0" smtClean="0"/>
              <a:t>barre </a:t>
            </a:r>
            <a:r>
              <a:rPr lang="en-GB" dirty="0"/>
              <a:t>a </a:t>
            </a:r>
            <a:r>
              <a:rPr lang="en-GB" dirty="0" err="1" smtClean="0"/>
              <a:t>righe</a:t>
            </a:r>
            <a:r>
              <a:rPr lang="en-GB" dirty="0" smtClean="0"/>
              <a:t>] </a:t>
            </a:r>
            <a:r>
              <a:rPr lang="en-GB" dirty="0" err="1" smtClean="0"/>
              <a:t>previsioni</a:t>
            </a:r>
            <a:r>
              <a:rPr lang="en-GB" dirty="0" smtClean="0"/>
              <a:t> </a:t>
            </a:r>
            <a:r>
              <a:rPr lang="en-GB" dirty="0" err="1" smtClean="0"/>
              <a:t>aggiornate</a:t>
            </a:r>
            <a:r>
              <a:rPr lang="en-GB" dirty="0" smtClean="0"/>
              <a:t> </a:t>
            </a:r>
          </a:p>
        </p:txBody>
      </p:sp>
      <p:sp>
        <p:nvSpPr>
          <p:cNvPr id="6" name="Rettangolo 5"/>
          <p:cNvSpPr/>
          <p:nvPr/>
        </p:nvSpPr>
        <p:spPr>
          <a:xfrm>
            <a:off x="323528" y="5126918"/>
            <a:ext cx="8536220" cy="646331"/>
          </a:xfrm>
          <a:prstGeom prst="rect">
            <a:avLst/>
          </a:prstGeom>
        </p:spPr>
        <p:txBody>
          <a:bodyPr wrap="square">
            <a:spAutoFit/>
          </a:bodyPr>
          <a:lstStyle/>
          <a:p>
            <a:r>
              <a:rPr lang="en-GB" dirty="0" err="1"/>
              <a:t>Alcune</a:t>
            </a:r>
            <a:r>
              <a:rPr lang="en-GB" dirty="0"/>
              <a:t> </a:t>
            </a:r>
            <a:r>
              <a:rPr lang="en-GB" dirty="0" err="1"/>
              <a:t>aziende</a:t>
            </a:r>
            <a:r>
              <a:rPr lang="en-GB" dirty="0"/>
              <a:t> </a:t>
            </a:r>
            <a:r>
              <a:rPr lang="en-GB" dirty="0" err="1"/>
              <a:t>contano</a:t>
            </a:r>
            <a:r>
              <a:rPr lang="en-GB" dirty="0"/>
              <a:t> smartphone, tablet e computer </a:t>
            </a:r>
            <a:r>
              <a:rPr lang="en-GB" dirty="0" err="1"/>
              <a:t>portatili</a:t>
            </a:r>
            <a:r>
              <a:rPr lang="en-GB" dirty="0"/>
              <a:t>, </a:t>
            </a:r>
            <a:r>
              <a:rPr lang="en-GB" dirty="0" err="1"/>
              <a:t>mentre</a:t>
            </a:r>
            <a:r>
              <a:rPr lang="en-GB" dirty="0"/>
              <a:t> </a:t>
            </a:r>
            <a:r>
              <a:rPr lang="en-GB" dirty="0" err="1"/>
              <a:t>altri</a:t>
            </a:r>
            <a:r>
              <a:rPr lang="en-GB" dirty="0"/>
              <a:t> (Gartner, International Data Corp.) non lo </a:t>
            </a:r>
            <a:r>
              <a:rPr lang="en-GB" dirty="0" err="1"/>
              <a:t>fanno</a:t>
            </a:r>
            <a:r>
              <a:rPr lang="en-GB" dirty="0"/>
              <a:t>.</a:t>
            </a:r>
          </a:p>
        </p:txBody>
      </p:sp>
    </p:spTree>
    <p:extLst>
      <p:ext uri="{BB962C8B-B14F-4D97-AF65-F5344CB8AC3E}">
        <p14:creationId xmlns:p14="http://schemas.microsoft.com/office/powerpoint/2010/main" val="3560002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IoT</a:t>
            </a:r>
            <a:r>
              <a:rPr lang="en-US" dirty="0" smtClean="0"/>
              <a:t> Value Chain</a:t>
            </a:r>
            <a:endParaRPr lang="en-US" dirty="0"/>
          </a:p>
        </p:txBody>
      </p:sp>
      <p:pic>
        <p:nvPicPr>
          <p:cNvPr id="5122" name="Picture 2" descr="https://media.licdn.com/mpr/mpr/AAEAAQAAAAAAAA2wAAAAJDBhYmQ1ZTU0LTFmYjctNDY3YS05NTZjLWI2YmNjZTRiYjc3ZQ.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670"/>
          <a:stretch/>
        </p:blipFill>
        <p:spPr bwMode="auto">
          <a:xfrm>
            <a:off x="251519" y="1124744"/>
            <a:ext cx="8803091"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006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Share of Value</a:t>
            </a:r>
            <a:endParaRPr lang="en-US" dirty="0"/>
          </a:p>
        </p:txBody>
      </p:sp>
      <p:pic>
        <p:nvPicPr>
          <p:cNvPr id="6146" name="Picture 2" descr="https://media.licdn.com/mpr/mpr/AAEAAQAAAAAAAAtoAAAAJDU1OTA3N2NhLTJjY2EtNDM3Ny1iNGY3LTgxNTQ3MjA1MGM2YQ.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376"/>
          <a:stretch/>
        </p:blipFill>
        <p:spPr bwMode="auto">
          <a:xfrm>
            <a:off x="107504" y="1124744"/>
            <a:ext cx="9000301"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670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quarter" idx="10"/>
          </p:nvPr>
        </p:nvSpPr>
        <p:spPr/>
        <p:txBody>
          <a:bodyPr/>
          <a:lstStyle/>
          <a:p>
            <a:r>
              <a:rPr lang="en-US" dirty="0" err="1" smtClean="0"/>
              <a:t>IoT</a:t>
            </a:r>
            <a:r>
              <a:rPr lang="en-US" dirty="0" smtClean="0"/>
              <a:t> in Italia</a:t>
            </a:r>
            <a:endParaRPr lang="en-US" dirty="0"/>
          </a:p>
        </p:txBody>
      </p:sp>
      <p:sp>
        <p:nvSpPr>
          <p:cNvPr id="5" name="Segnaposto testo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54031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IoT</a:t>
            </a:r>
            <a:r>
              <a:rPr lang="en-GB" dirty="0" smtClean="0"/>
              <a:t> in Italia</a:t>
            </a:r>
            <a:endParaRPr lang="en-GB" dirty="0"/>
          </a:p>
        </p:txBody>
      </p:sp>
      <p:sp>
        <p:nvSpPr>
          <p:cNvPr id="3" name="Segnaposto contenuto 2"/>
          <p:cNvSpPr>
            <a:spLocks noGrp="1"/>
          </p:cNvSpPr>
          <p:nvPr>
            <p:ph idx="1"/>
          </p:nvPr>
        </p:nvSpPr>
        <p:spPr>
          <a:xfrm>
            <a:off x="179512" y="982663"/>
            <a:ext cx="8602663" cy="4945063"/>
          </a:xfrm>
        </p:spPr>
        <p:txBody>
          <a:bodyPr/>
          <a:lstStyle/>
          <a:p>
            <a:r>
              <a:rPr lang="it-IT" dirty="0" smtClean="0"/>
              <a:t>Osservatorio </a:t>
            </a:r>
            <a:r>
              <a:rPr lang="it-IT" dirty="0"/>
              <a:t>Internet of </a:t>
            </a:r>
            <a:r>
              <a:rPr lang="it-IT" dirty="0" err="1"/>
              <a:t>Things</a:t>
            </a:r>
            <a:r>
              <a:rPr lang="it-IT" dirty="0"/>
              <a:t> della School of Management del Politecnico di </a:t>
            </a:r>
            <a:r>
              <a:rPr lang="it-IT" dirty="0" smtClean="0"/>
              <a:t>Milano</a:t>
            </a:r>
          </a:p>
          <a:p>
            <a:r>
              <a:rPr lang="it-IT" dirty="0" smtClean="0"/>
              <a:t>In </a:t>
            </a:r>
            <a:r>
              <a:rPr lang="it-IT" dirty="0"/>
              <a:t>Italia il mercato raggiunge  </a:t>
            </a:r>
            <a:r>
              <a:rPr lang="it-IT" dirty="0" err="1"/>
              <a:t>raggiunge</a:t>
            </a:r>
            <a:r>
              <a:rPr lang="it-IT" dirty="0"/>
              <a:t> i 2,8 miliardi di euro nel 2016</a:t>
            </a:r>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279" y="2636912"/>
            <a:ext cx="5695504" cy="3646461"/>
          </a:xfrm>
          <a:prstGeom prst="rect">
            <a:avLst/>
          </a:prstGeom>
        </p:spPr>
      </p:pic>
    </p:spTree>
    <p:extLst>
      <p:ext uri="{BB962C8B-B14F-4D97-AF65-F5344CB8AC3E}">
        <p14:creationId xmlns:p14="http://schemas.microsoft.com/office/powerpoint/2010/main" val="1668330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pic>
        <p:nvPicPr>
          <p:cNvPr id="4" name="Immagine 3"/>
          <p:cNvPicPr>
            <a:picLocks noChangeAspect="1"/>
          </p:cNvPicPr>
          <p:nvPr/>
        </p:nvPicPr>
        <p:blipFill rotWithShape="1">
          <a:blip r:embed="rId2"/>
          <a:srcRect t="830" b="3805"/>
          <a:stretch/>
        </p:blipFill>
        <p:spPr>
          <a:xfrm>
            <a:off x="2193" y="-27384"/>
            <a:ext cx="9177412" cy="6254866"/>
          </a:xfrm>
          <a:prstGeom prst="rect">
            <a:avLst/>
          </a:prstGeom>
        </p:spPr>
      </p:pic>
    </p:spTree>
    <p:extLst>
      <p:ext uri="{BB962C8B-B14F-4D97-AF65-F5344CB8AC3E}">
        <p14:creationId xmlns:p14="http://schemas.microsoft.com/office/powerpoint/2010/main" val="1999716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pic>
        <p:nvPicPr>
          <p:cNvPr id="4" name="Segnaposto contenuto 3"/>
          <p:cNvPicPr>
            <a:picLocks noGrp="1" noChangeAspect="1"/>
          </p:cNvPicPr>
          <p:nvPr>
            <p:ph idx="1"/>
          </p:nvPr>
        </p:nvPicPr>
        <p:blipFill rotWithShape="1">
          <a:blip r:embed="rId2"/>
          <a:srcRect b="2189"/>
          <a:stretch/>
        </p:blipFill>
        <p:spPr>
          <a:xfrm>
            <a:off x="0" y="0"/>
            <a:ext cx="9144000" cy="6237312"/>
          </a:xfrm>
          <a:prstGeom prst="rect">
            <a:avLst/>
          </a:prstGeom>
        </p:spPr>
      </p:pic>
    </p:spTree>
    <p:extLst>
      <p:ext uri="{BB962C8B-B14F-4D97-AF65-F5344CB8AC3E}">
        <p14:creationId xmlns:p14="http://schemas.microsoft.com/office/powerpoint/2010/main" val="965909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pic>
        <p:nvPicPr>
          <p:cNvPr id="4" name="Immagine 3"/>
          <p:cNvPicPr>
            <a:picLocks noChangeAspect="1"/>
          </p:cNvPicPr>
          <p:nvPr/>
        </p:nvPicPr>
        <p:blipFill rotWithShape="1">
          <a:blip r:embed="rId2"/>
          <a:srcRect b="2983"/>
          <a:stretch/>
        </p:blipFill>
        <p:spPr>
          <a:xfrm>
            <a:off x="7937" y="1"/>
            <a:ext cx="9136063" cy="6237312"/>
          </a:xfrm>
          <a:prstGeom prst="rect">
            <a:avLst/>
          </a:prstGeom>
        </p:spPr>
      </p:pic>
    </p:spTree>
    <p:extLst>
      <p:ext uri="{BB962C8B-B14F-4D97-AF65-F5344CB8AC3E}">
        <p14:creationId xmlns:p14="http://schemas.microsoft.com/office/powerpoint/2010/main" val="3256080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179512" y="1700808"/>
            <a:ext cx="8784976" cy="1368152"/>
          </a:xfrm>
        </p:spPr>
        <p:txBody>
          <a:bodyPr/>
          <a:lstStyle/>
          <a:p>
            <a:r>
              <a:rPr lang="it-IT" sz="3200" dirty="0" smtClean="0"/>
              <a:t>Tecnologie abilitanti</a:t>
            </a:r>
            <a:endParaRPr lang="it-IT" sz="3200" dirty="0"/>
          </a:p>
          <a:p>
            <a:endParaRPr lang="it-IT" sz="3200" dirty="0"/>
          </a:p>
        </p:txBody>
      </p:sp>
    </p:spTree>
    <p:extLst>
      <p:ext uri="{BB962C8B-B14F-4D97-AF65-F5344CB8AC3E}">
        <p14:creationId xmlns:p14="http://schemas.microsoft.com/office/powerpoint/2010/main" val="2404507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179512" y="1700808"/>
            <a:ext cx="8784976" cy="1368152"/>
          </a:xfrm>
        </p:spPr>
        <p:txBody>
          <a:bodyPr/>
          <a:lstStyle/>
          <a:p>
            <a:r>
              <a:rPr lang="it-IT" sz="3200" dirty="0" smtClean="0"/>
              <a:t>Contesto di riferimento</a:t>
            </a:r>
            <a:endParaRPr lang="it-IT" sz="3200" dirty="0"/>
          </a:p>
        </p:txBody>
      </p:sp>
    </p:spTree>
    <p:extLst>
      <p:ext uri="{BB962C8B-B14F-4D97-AF65-F5344CB8AC3E}">
        <p14:creationId xmlns:p14="http://schemas.microsoft.com/office/powerpoint/2010/main" val="1962384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Identity + computing + connectivity</a:t>
            </a:r>
            <a:endParaRPr lang="en-GB" dirty="0"/>
          </a:p>
        </p:txBody>
      </p:sp>
      <p:sp>
        <p:nvSpPr>
          <p:cNvPr id="3" name="Segnaposto contenuto 2"/>
          <p:cNvSpPr>
            <a:spLocks noGrp="1"/>
          </p:cNvSpPr>
          <p:nvPr>
            <p:ph idx="1"/>
          </p:nvPr>
        </p:nvSpPr>
        <p:spPr>
          <a:xfrm>
            <a:off x="228600" y="1143001"/>
            <a:ext cx="8602663" cy="1277888"/>
          </a:xfrm>
        </p:spPr>
        <p:txBody>
          <a:bodyPr/>
          <a:lstStyle/>
          <a:p>
            <a:pPr marL="0" indent="0">
              <a:buNone/>
            </a:pPr>
            <a:r>
              <a:rPr lang="en-US" dirty="0" smtClean="0"/>
              <a:t>“The </a:t>
            </a:r>
            <a:r>
              <a:rPr lang="en-US" dirty="0"/>
              <a:t>Internet of Things (</a:t>
            </a:r>
            <a:r>
              <a:rPr lang="en-US" dirty="0" err="1"/>
              <a:t>IoT</a:t>
            </a:r>
            <a:r>
              <a:rPr lang="en-US" dirty="0"/>
              <a:t>) is the interconnection of </a:t>
            </a:r>
            <a:r>
              <a:rPr lang="en-US" b="1" dirty="0"/>
              <a:t>uniquely identifiable embedded computing devices</a:t>
            </a:r>
            <a:r>
              <a:rPr lang="en-US" dirty="0"/>
              <a:t> within the existing </a:t>
            </a:r>
            <a:r>
              <a:rPr lang="en-US" b="1" dirty="0" smtClean="0"/>
              <a:t>Internet </a:t>
            </a:r>
            <a:r>
              <a:rPr lang="en-US" b="1" dirty="0"/>
              <a:t>infrastructure</a:t>
            </a:r>
            <a:r>
              <a:rPr lang="en-US" dirty="0" smtClean="0"/>
              <a:t>.”*</a:t>
            </a:r>
          </a:p>
        </p:txBody>
      </p:sp>
      <p:pic>
        <p:nvPicPr>
          <p:cNvPr id="1026" name="Picture 2" descr="Risultati immagini per arduin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0332" y="2204864"/>
            <a:ext cx="2006799" cy="2006799"/>
          </a:xfrm>
          <a:prstGeom prst="rect">
            <a:avLst/>
          </a:prstGeom>
          <a:noFill/>
          <a:extLst>
            <a:ext uri="{909E8E84-426E-40DD-AFC4-6F175D3DCCD1}">
              <a14:hiddenFill xmlns:a14="http://schemas.microsoft.com/office/drawing/2010/main">
                <a:solidFill>
                  <a:srgbClr val="FFFFFF"/>
                </a:solidFill>
              </a14:hiddenFill>
            </a:ext>
          </a:extLst>
        </p:spPr>
      </p:pic>
      <p:sp>
        <p:nvSpPr>
          <p:cNvPr id="4" name="Croce 3"/>
          <p:cNvSpPr>
            <a:spLocks noChangeAspect="1"/>
          </p:cNvSpPr>
          <p:nvPr/>
        </p:nvSpPr>
        <p:spPr bwMode="auto">
          <a:xfrm>
            <a:off x="4355976" y="3212976"/>
            <a:ext cx="360040" cy="360040"/>
          </a:xfrm>
          <a:prstGeom prst="plus">
            <a:avLst>
              <a:gd name="adj" fmla="val 3942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ts val="675"/>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Tahoma" pitchFamily="32" charset="0"/>
              <a:cs typeface="Arial" charset="0"/>
            </a:endParaRPr>
          </a:p>
        </p:txBody>
      </p:sp>
      <p:pic>
        <p:nvPicPr>
          <p:cNvPr id="1028" name="Picture 4" descr="http://icons.iconarchive.com/icons/gakuseisean/ivista-2/256/Network-Upload-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772" y="2461569"/>
            <a:ext cx="1493388" cy="149338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331640" y="4151132"/>
            <a:ext cx="2480166" cy="369332"/>
          </a:xfrm>
          <a:prstGeom prst="rect">
            <a:avLst/>
          </a:prstGeom>
          <a:noFill/>
        </p:spPr>
        <p:txBody>
          <a:bodyPr wrap="none" rtlCol="0">
            <a:spAutoFit/>
          </a:bodyPr>
          <a:lstStyle/>
          <a:p>
            <a:pPr algn="ctr"/>
            <a:r>
              <a:rPr lang="en-GB" i="0" dirty="0" smtClean="0">
                <a:latin typeface="Osvald"/>
              </a:rPr>
              <a:t>Embedded Computing</a:t>
            </a:r>
          </a:p>
        </p:txBody>
      </p:sp>
      <p:sp>
        <p:nvSpPr>
          <p:cNvPr id="9" name="CasellaDiTesto 8"/>
          <p:cNvSpPr txBox="1"/>
          <p:nvPr/>
        </p:nvSpPr>
        <p:spPr>
          <a:xfrm>
            <a:off x="5137922" y="4115294"/>
            <a:ext cx="2787943" cy="369332"/>
          </a:xfrm>
          <a:prstGeom prst="rect">
            <a:avLst/>
          </a:prstGeom>
          <a:noFill/>
        </p:spPr>
        <p:txBody>
          <a:bodyPr wrap="none" rtlCol="0">
            <a:spAutoFit/>
          </a:bodyPr>
          <a:lstStyle/>
          <a:p>
            <a:pPr algn="ctr"/>
            <a:r>
              <a:rPr lang="en-GB" dirty="0" smtClean="0">
                <a:latin typeface="Osvald"/>
              </a:rPr>
              <a:t>Communication protocols</a:t>
            </a:r>
            <a:endParaRPr lang="en-GB" i="0" dirty="0" smtClean="0">
              <a:latin typeface="Osvald"/>
            </a:endParaRPr>
          </a:p>
        </p:txBody>
      </p:sp>
      <p:sp>
        <p:nvSpPr>
          <p:cNvPr id="10" name="Segnaposto contenuto 2"/>
          <p:cNvSpPr txBox="1">
            <a:spLocks/>
          </p:cNvSpPr>
          <p:nvPr/>
        </p:nvSpPr>
        <p:spPr bwMode="auto">
          <a:xfrm>
            <a:off x="228599" y="5267420"/>
            <a:ext cx="8602663" cy="745679"/>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3968"/>
              </a:buClr>
              <a:buSzPct val="100000"/>
              <a:buFont typeface="Wingdings" pitchFamily="2" charset="2"/>
              <a:buChar char="Ø"/>
              <a:defRPr sz="2400">
                <a:solidFill>
                  <a:srgbClr val="000000"/>
                </a:solidFill>
                <a:latin typeface="Osval"/>
                <a:ea typeface="+mn-ea"/>
                <a:cs typeface="+mn-cs"/>
              </a:defRPr>
            </a:lvl1pPr>
            <a:lvl2pPr marL="742950" indent="-285750" algn="l" defTabSz="449263" rtl="0" eaLnBrk="0" fontAlgn="base" hangingPunct="0">
              <a:spcBef>
                <a:spcPts val="600"/>
              </a:spcBef>
              <a:spcAft>
                <a:spcPct val="0"/>
              </a:spcAft>
              <a:buClr>
                <a:srgbClr val="003968"/>
              </a:buClr>
              <a:buSzPct val="100000"/>
              <a:buFont typeface="Courier New" pitchFamily="49" charset="0"/>
              <a:buChar char="o"/>
              <a:defRPr sz="2400">
                <a:solidFill>
                  <a:srgbClr val="000000"/>
                </a:solidFill>
                <a:latin typeface="Osval"/>
                <a:cs typeface="+mn-cs"/>
              </a:defRPr>
            </a:lvl2pPr>
            <a:lvl3pPr marL="1143000" indent="-228600" algn="l" defTabSz="449263" rtl="0" eaLnBrk="0" fontAlgn="base" hangingPunct="0">
              <a:spcBef>
                <a:spcPts val="600"/>
              </a:spcBef>
              <a:spcAft>
                <a:spcPct val="0"/>
              </a:spcAft>
              <a:buClr>
                <a:srgbClr val="003968"/>
              </a:buClr>
              <a:buSzPct val="100000"/>
              <a:buFont typeface="Arial" pitchFamily="34" charset="0"/>
              <a:buChar char="•"/>
              <a:defRPr sz="2200">
                <a:solidFill>
                  <a:srgbClr val="000000"/>
                </a:solidFill>
                <a:latin typeface="Osval"/>
                <a:cs typeface="+mn-cs"/>
              </a:defRPr>
            </a:lvl3pPr>
            <a:lvl4pPr marL="16002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4pPr>
            <a:lvl5pPr marL="20574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5pPr>
            <a:lvl6pPr marL="25146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6pPr>
            <a:lvl7pPr marL="29718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7pPr>
            <a:lvl8pPr marL="3429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8pPr>
            <a:lvl9pPr marL="38862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9pPr>
          </a:lstStyle>
          <a:p>
            <a:pPr marL="0" indent="0">
              <a:buNone/>
            </a:pPr>
            <a:r>
              <a:rPr lang="en-GB" sz="1400" kern="0" dirty="0" smtClean="0"/>
              <a:t>* S. </a:t>
            </a:r>
            <a:r>
              <a:rPr lang="en-GB" sz="1400" kern="0" dirty="0" err="1" smtClean="0"/>
              <a:t>Perumal</a:t>
            </a:r>
            <a:r>
              <a:rPr lang="en-GB" sz="1400" kern="0" dirty="0" smtClean="0"/>
              <a:t>, N. M. </a:t>
            </a:r>
            <a:r>
              <a:rPr lang="en-GB" sz="1400" kern="0" dirty="0" err="1" smtClean="0"/>
              <a:t>Norwawi</a:t>
            </a:r>
            <a:r>
              <a:rPr lang="en-GB" sz="1400" kern="0" dirty="0" smtClean="0"/>
              <a:t> and V. Raman, "Internet of Things (</a:t>
            </a:r>
            <a:r>
              <a:rPr lang="en-GB" sz="1400" kern="0" dirty="0" err="1" smtClean="0"/>
              <a:t>IoT</a:t>
            </a:r>
            <a:r>
              <a:rPr lang="en-GB" sz="1400" kern="0" dirty="0" smtClean="0"/>
              <a:t>) digital forensic investigation model: Top-down forensic approach methodology," Digital Information Processing and Communications (ICDIPC), 2015 Fifth International Conference on, </a:t>
            </a:r>
            <a:r>
              <a:rPr lang="en-GB" sz="1400" kern="0" dirty="0" err="1" smtClean="0"/>
              <a:t>Sierre</a:t>
            </a:r>
            <a:r>
              <a:rPr lang="en-GB" sz="1400" kern="0" dirty="0" smtClean="0"/>
              <a:t>, 2015, pp. 19-23.</a:t>
            </a:r>
            <a:endParaRPr lang="en-GB" sz="1400" kern="0" dirty="0"/>
          </a:p>
        </p:txBody>
      </p:sp>
      <p:sp>
        <p:nvSpPr>
          <p:cNvPr id="11" name="Segnaposto contenuto 2"/>
          <p:cNvSpPr txBox="1">
            <a:spLocks/>
          </p:cNvSpPr>
          <p:nvPr/>
        </p:nvSpPr>
        <p:spPr bwMode="auto">
          <a:xfrm>
            <a:off x="323528" y="4644963"/>
            <a:ext cx="8602663" cy="622457"/>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3968"/>
              </a:buClr>
              <a:buSzPct val="100000"/>
              <a:buFont typeface="Wingdings" pitchFamily="2" charset="2"/>
              <a:buChar char="Ø"/>
              <a:defRPr sz="2400">
                <a:solidFill>
                  <a:srgbClr val="000000"/>
                </a:solidFill>
                <a:latin typeface="Osval"/>
                <a:ea typeface="+mn-ea"/>
                <a:cs typeface="+mn-cs"/>
              </a:defRPr>
            </a:lvl1pPr>
            <a:lvl2pPr marL="742950" indent="-285750" algn="l" defTabSz="449263" rtl="0" eaLnBrk="0" fontAlgn="base" hangingPunct="0">
              <a:spcBef>
                <a:spcPts val="600"/>
              </a:spcBef>
              <a:spcAft>
                <a:spcPct val="0"/>
              </a:spcAft>
              <a:buClr>
                <a:srgbClr val="003968"/>
              </a:buClr>
              <a:buSzPct val="100000"/>
              <a:buFont typeface="Courier New" pitchFamily="49" charset="0"/>
              <a:buChar char="o"/>
              <a:defRPr sz="2400">
                <a:solidFill>
                  <a:srgbClr val="000000"/>
                </a:solidFill>
                <a:latin typeface="Osval"/>
                <a:cs typeface="+mn-cs"/>
              </a:defRPr>
            </a:lvl2pPr>
            <a:lvl3pPr marL="1143000" indent="-228600" algn="l" defTabSz="449263" rtl="0" eaLnBrk="0" fontAlgn="base" hangingPunct="0">
              <a:spcBef>
                <a:spcPts val="600"/>
              </a:spcBef>
              <a:spcAft>
                <a:spcPct val="0"/>
              </a:spcAft>
              <a:buClr>
                <a:srgbClr val="003968"/>
              </a:buClr>
              <a:buSzPct val="100000"/>
              <a:buFont typeface="Arial" pitchFamily="34" charset="0"/>
              <a:buChar char="•"/>
              <a:defRPr sz="2200">
                <a:solidFill>
                  <a:srgbClr val="000000"/>
                </a:solidFill>
                <a:latin typeface="Osval"/>
                <a:cs typeface="+mn-cs"/>
              </a:defRPr>
            </a:lvl3pPr>
            <a:lvl4pPr marL="16002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4pPr>
            <a:lvl5pPr marL="20574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5pPr>
            <a:lvl6pPr marL="25146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6pPr>
            <a:lvl7pPr marL="29718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7pPr>
            <a:lvl8pPr marL="3429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8pPr>
            <a:lvl9pPr marL="38862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9pPr>
          </a:lstStyle>
          <a:p>
            <a:pPr marL="0" indent="0" algn="ctr">
              <a:buNone/>
            </a:pPr>
            <a:r>
              <a:rPr lang="en-GB" sz="2800" b="1" kern="0" dirty="0" smtClean="0">
                <a:sym typeface="Wingdings" panose="05000000000000000000" pitchFamily="2" charset="2"/>
              </a:rPr>
              <a:t>COTS (Commercial Off The Shelf)</a:t>
            </a:r>
          </a:p>
        </p:txBody>
      </p:sp>
    </p:spTree>
    <p:extLst>
      <p:ext uri="{BB962C8B-B14F-4D97-AF65-F5344CB8AC3E}">
        <p14:creationId xmlns:p14="http://schemas.microsoft.com/office/powerpoint/2010/main" val="67507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additive="base">
                                        <p:cTn id="20" dur="500" fill="hold"/>
                                        <p:tgtEl>
                                          <p:spTgt spid="1028"/>
                                        </p:tgtEl>
                                        <p:attrNameLst>
                                          <p:attrName>ppt_x</p:attrName>
                                        </p:attrNameLst>
                                      </p:cBhvr>
                                      <p:tavLst>
                                        <p:tav tm="0">
                                          <p:val>
                                            <p:strVal val="1+#ppt_w/2"/>
                                          </p:val>
                                        </p:tav>
                                        <p:tav tm="100000">
                                          <p:val>
                                            <p:strVal val="#ppt_x"/>
                                          </p:val>
                                        </p:tav>
                                      </p:tavLst>
                                    </p:anim>
                                    <p:anim calcmode="lin" valueType="num">
                                      <p:cBhvr additive="base">
                                        <p:cTn id="21" dur="500" fill="hold"/>
                                        <p:tgtEl>
                                          <p:spTgt spid="102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up)">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P spid="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IoT</a:t>
            </a:r>
            <a:r>
              <a:rPr lang="en-GB" dirty="0" smtClean="0"/>
              <a:t>: COTS CPU technology</a:t>
            </a:r>
            <a:endParaRPr lang="en-GB" dirty="0"/>
          </a:p>
        </p:txBody>
      </p:sp>
      <p:sp>
        <p:nvSpPr>
          <p:cNvPr id="3" name="Segnaposto contenuto 2"/>
          <p:cNvSpPr>
            <a:spLocks noGrp="1"/>
          </p:cNvSpPr>
          <p:nvPr>
            <p:ph idx="1"/>
          </p:nvPr>
        </p:nvSpPr>
        <p:spPr/>
        <p:txBody>
          <a:bodyPr/>
          <a:lstStyle/>
          <a:p>
            <a:r>
              <a:rPr lang="en-US" dirty="0" smtClean="0"/>
              <a:t>In termini di </a:t>
            </a:r>
            <a:r>
              <a:rPr lang="en-US" dirty="0" err="1" smtClean="0"/>
              <a:t>unità</a:t>
            </a:r>
            <a:r>
              <a:rPr lang="en-US" dirty="0" smtClean="0"/>
              <a:t> </a:t>
            </a:r>
            <a:r>
              <a:rPr lang="en-US" dirty="0" err="1" smtClean="0"/>
              <a:t>vendute</a:t>
            </a:r>
            <a:r>
              <a:rPr lang="en-US" dirty="0" smtClean="0"/>
              <a:t>, </a:t>
            </a:r>
            <a:r>
              <a:rPr lang="en-US" dirty="0" err="1" smtClean="0"/>
              <a:t>i</a:t>
            </a:r>
            <a:r>
              <a:rPr lang="en-US" dirty="0" smtClean="0"/>
              <a:t> </a:t>
            </a:r>
            <a:r>
              <a:rPr lang="en-US" dirty="0" err="1" smtClean="0"/>
              <a:t>processori</a:t>
            </a:r>
            <a:r>
              <a:rPr lang="en-US" dirty="0" smtClean="0"/>
              <a:t> per PC </a:t>
            </a:r>
            <a:r>
              <a:rPr lang="en-US" dirty="0" err="1" smtClean="0"/>
              <a:t>raggiungono</a:t>
            </a:r>
            <a:r>
              <a:rPr lang="en-US" dirty="0" smtClean="0"/>
              <a:t> solo </a:t>
            </a:r>
            <a:r>
              <a:rPr lang="en-US" dirty="0" err="1" smtClean="0"/>
              <a:t>il</a:t>
            </a:r>
            <a:r>
              <a:rPr lang="en-US" dirty="0" smtClean="0"/>
              <a:t> </a:t>
            </a:r>
            <a:r>
              <a:rPr lang="en-US" dirty="0"/>
              <a:t>6% </a:t>
            </a:r>
            <a:r>
              <a:rPr lang="en-US" dirty="0" smtClean="0"/>
              <a:t>del </a:t>
            </a:r>
            <a:r>
              <a:rPr lang="en-US" dirty="0" err="1" smtClean="0"/>
              <a:t>mercato</a:t>
            </a:r>
            <a:r>
              <a:rPr lang="en-US" dirty="0" smtClean="0"/>
              <a:t> </a:t>
            </a:r>
            <a:r>
              <a:rPr lang="en-US" dirty="0" err="1" smtClean="0"/>
              <a:t>mondiale</a:t>
            </a:r>
            <a:r>
              <a:rPr lang="en-US" dirty="0" smtClean="0"/>
              <a:t>, </a:t>
            </a:r>
            <a:r>
              <a:rPr lang="en-US" dirty="0" err="1" smtClean="0"/>
              <a:t>il</a:t>
            </a:r>
            <a:r>
              <a:rPr lang="en-US" dirty="0" smtClean="0"/>
              <a:t> restante 94</a:t>
            </a:r>
            <a:r>
              <a:rPr lang="en-US" dirty="0"/>
              <a:t>% - 5 </a:t>
            </a:r>
            <a:r>
              <a:rPr lang="en-US" dirty="0" err="1" smtClean="0"/>
              <a:t>miliardi</a:t>
            </a:r>
            <a:r>
              <a:rPr lang="en-US" dirty="0" smtClean="0"/>
              <a:t> di chip – è </a:t>
            </a:r>
            <a:r>
              <a:rPr lang="en-US" dirty="0" err="1" smtClean="0"/>
              <a:t>costituito</a:t>
            </a:r>
            <a:r>
              <a:rPr lang="en-US" dirty="0" smtClean="0"/>
              <a:t> da </a:t>
            </a:r>
            <a:r>
              <a:rPr lang="en-US" dirty="0"/>
              <a:t>embedded microprocessors </a:t>
            </a:r>
            <a:r>
              <a:rPr lang="en-US" dirty="0" smtClean="0"/>
              <a:t>(Fonte: Computerworld)</a:t>
            </a:r>
          </a:p>
          <a:p>
            <a:r>
              <a:rPr lang="it-IT" dirty="0"/>
              <a:t>Ogni </a:t>
            </a:r>
            <a:r>
              <a:rPr lang="it-IT" dirty="0" smtClean="0"/>
              <a:t>produttore di circuiti integrati e/o dispositivi </a:t>
            </a:r>
            <a:r>
              <a:rPr lang="it-IT" dirty="0"/>
              <a:t>OEM ora </a:t>
            </a:r>
            <a:r>
              <a:rPr lang="it-IT" dirty="0" smtClean="0"/>
              <a:t>produce componenti </a:t>
            </a:r>
            <a:r>
              <a:rPr lang="it-IT" dirty="0"/>
              <a:t>e soluzioni per </a:t>
            </a:r>
            <a:r>
              <a:rPr lang="it-IT" dirty="0" err="1" smtClean="0"/>
              <a:t>IoT</a:t>
            </a:r>
            <a:r>
              <a:rPr lang="it-IT" dirty="0" smtClean="0"/>
              <a:t>, indossabili e alimentati </a:t>
            </a:r>
            <a:r>
              <a:rPr lang="it-IT" dirty="0"/>
              <a:t>a </a:t>
            </a:r>
            <a:r>
              <a:rPr lang="it-IT" dirty="0" smtClean="0"/>
              <a:t>batteria</a:t>
            </a:r>
          </a:p>
          <a:p>
            <a:r>
              <a:rPr lang="it-IT" dirty="0" smtClean="0"/>
              <a:t>Ciò si traduce in una </a:t>
            </a:r>
            <a:r>
              <a:rPr lang="it-IT" dirty="0"/>
              <a:t>sfida </a:t>
            </a:r>
            <a:r>
              <a:rPr lang="it-IT" dirty="0" smtClean="0"/>
              <a:t>tra </a:t>
            </a:r>
            <a:r>
              <a:rPr lang="it-IT" dirty="0"/>
              <a:t>prestazioni e potenza che sta </a:t>
            </a:r>
            <a:r>
              <a:rPr lang="it-IT" dirty="0" smtClean="0"/>
              <a:t>portando alla </a:t>
            </a:r>
            <a:r>
              <a:rPr lang="it-IT" dirty="0"/>
              <a:t>necessità </a:t>
            </a:r>
            <a:r>
              <a:rPr lang="it-IT" dirty="0" smtClean="0"/>
              <a:t>di nuovi tipi </a:t>
            </a:r>
            <a:r>
              <a:rPr lang="it-IT" dirty="0"/>
              <a:t>di </a:t>
            </a:r>
            <a:r>
              <a:rPr lang="it-IT" dirty="0" smtClean="0"/>
              <a:t>processori </a:t>
            </a:r>
            <a:r>
              <a:rPr lang="it-IT" dirty="0"/>
              <a:t>a basso </a:t>
            </a:r>
            <a:r>
              <a:rPr lang="it-IT" dirty="0" smtClean="0"/>
              <a:t>consumo</a:t>
            </a:r>
          </a:p>
          <a:p>
            <a:endParaRPr lang="en-GB" sz="2000" dirty="0"/>
          </a:p>
        </p:txBody>
      </p:sp>
    </p:spTree>
    <p:extLst>
      <p:ext uri="{BB962C8B-B14F-4D97-AF65-F5344CB8AC3E}">
        <p14:creationId xmlns:p14="http://schemas.microsoft.com/office/powerpoint/2010/main" val="276925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IoT</a:t>
            </a:r>
            <a:r>
              <a:rPr lang="en-GB" dirty="0" smtClean="0"/>
              <a:t>: COTS software</a:t>
            </a:r>
            <a:endParaRPr lang="en-GB" dirty="0"/>
          </a:p>
        </p:txBody>
      </p:sp>
      <p:sp>
        <p:nvSpPr>
          <p:cNvPr id="3" name="Segnaposto contenuto 2"/>
          <p:cNvSpPr>
            <a:spLocks noGrp="1"/>
          </p:cNvSpPr>
          <p:nvPr>
            <p:ph idx="1"/>
          </p:nvPr>
        </p:nvSpPr>
        <p:spPr/>
        <p:txBody>
          <a:bodyPr/>
          <a:lstStyle/>
          <a:p>
            <a:r>
              <a:rPr lang="it-IT" sz="2000" dirty="0" smtClean="0"/>
              <a:t>Embedded Operating System</a:t>
            </a:r>
          </a:p>
          <a:p>
            <a:pPr lvl="1"/>
            <a:r>
              <a:rPr lang="it-IT" sz="1800" dirty="0" err="1" smtClean="0"/>
              <a:t>Tiny</a:t>
            </a:r>
            <a:r>
              <a:rPr lang="it-IT" sz="1800" dirty="0" smtClean="0"/>
              <a:t> OS</a:t>
            </a:r>
          </a:p>
          <a:p>
            <a:pPr lvl="1"/>
            <a:r>
              <a:rPr lang="it-IT" sz="1800" dirty="0" err="1" smtClean="0"/>
              <a:t>Contiki</a:t>
            </a:r>
            <a:endParaRPr lang="it-IT" sz="1800" dirty="0" smtClean="0"/>
          </a:p>
          <a:p>
            <a:pPr lvl="1"/>
            <a:r>
              <a:rPr lang="it-IT" sz="1800" dirty="0" err="1" smtClean="0"/>
              <a:t>Mantis</a:t>
            </a:r>
            <a:endParaRPr lang="it-IT" sz="1800" dirty="0" smtClean="0"/>
          </a:p>
          <a:p>
            <a:pPr lvl="1"/>
            <a:r>
              <a:rPr lang="it-IT" sz="1800" dirty="0" err="1" smtClean="0"/>
              <a:t>LiteOS</a:t>
            </a:r>
            <a:endParaRPr lang="it-IT" sz="1800" dirty="0" smtClean="0"/>
          </a:p>
          <a:p>
            <a:pPr lvl="1"/>
            <a:r>
              <a:rPr lang="it-IT" sz="1800" dirty="0" err="1" smtClean="0"/>
              <a:t>FreeRTOS</a:t>
            </a:r>
            <a:endParaRPr lang="it-IT" sz="1800" dirty="0" smtClean="0"/>
          </a:p>
          <a:p>
            <a:pPr lvl="1"/>
            <a:r>
              <a:rPr lang="it-IT" sz="1800" dirty="0"/>
              <a:t>ARM </a:t>
            </a:r>
            <a:r>
              <a:rPr lang="it-IT" sz="1800" dirty="0" err="1" smtClean="0"/>
              <a:t>mbed</a:t>
            </a:r>
            <a:r>
              <a:rPr lang="it-IT" sz="1800" dirty="0" smtClean="0"/>
              <a:t> …</a:t>
            </a:r>
          </a:p>
          <a:p>
            <a:r>
              <a:rPr lang="it-IT" sz="2000" dirty="0" smtClean="0"/>
              <a:t>Tools</a:t>
            </a:r>
          </a:p>
          <a:p>
            <a:pPr lvl="1"/>
            <a:r>
              <a:rPr lang="it-IT" sz="1800" dirty="0" err="1" smtClean="0"/>
              <a:t>Busybox</a:t>
            </a:r>
            <a:endParaRPr lang="it-IT" sz="1800" dirty="0" smtClean="0"/>
          </a:p>
          <a:p>
            <a:pPr lvl="1"/>
            <a:r>
              <a:rPr lang="it-IT" sz="1800" dirty="0" err="1"/>
              <a:t>IoT</a:t>
            </a:r>
            <a:r>
              <a:rPr lang="it-IT" sz="1800" dirty="0"/>
              <a:t> </a:t>
            </a:r>
            <a:r>
              <a:rPr lang="it-IT" sz="1800" dirty="0" smtClean="0"/>
              <a:t>Toolkit …</a:t>
            </a:r>
          </a:p>
          <a:p>
            <a:r>
              <a:rPr lang="it-IT" sz="2000" dirty="0" err="1" smtClean="0"/>
              <a:t>Middleware</a:t>
            </a:r>
            <a:endParaRPr lang="it-IT" sz="2000" dirty="0" smtClean="0"/>
          </a:p>
          <a:p>
            <a:pPr lvl="1"/>
            <a:r>
              <a:rPr lang="it-IT" sz="1800" dirty="0" err="1" smtClean="0"/>
              <a:t>IoTSyS</a:t>
            </a:r>
            <a:endParaRPr lang="it-IT" sz="1800" dirty="0" smtClean="0"/>
          </a:p>
          <a:p>
            <a:pPr lvl="1"/>
            <a:r>
              <a:rPr lang="it-IT" sz="1800" dirty="0" err="1" smtClean="0"/>
              <a:t>OpenIoT</a:t>
            </a:r>
            <a:r>
              <a:rPr lang="it-IT" sz="1800" dirty="0" smtClean="0"/>
              <a:t> …</a:t>
            </a:r>
            <a:endParaRPr lang="it-IT" sz="1800" dirty="0"/>
          </a:p>
          <a:p>
            <a:endParaRPr lang="en-GB" sz="2000" dirty="0"/>
          </a:p>
        </p:txBody>
      </p:sp>
    </p:spTree>
    <p:extLst>
      <p:ext uri="{BB962C8B-B14F-4D97-AF65-F5344CB8AC3E}">
        <p14:creationId xmlns:p14="http://schemas.microsoft.com/office/powerpoint/2010/main" val="288987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down)">
                                      <p:cBhvr>
                                        <p:cTn id="41" dur="500"/>
                                        <p:tgtEl>
                                          <p:spTgt spid="3">
                                            <p:txEl>
                                              <p:pRg st="10" end="1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down)">
                                      <p:cBhvr>
                                        <p:cTn id="44" dur="500"/>
                                        <p:tgtEl>
                                          <p:spTgt spid="3">
                                            <p:txEl>
                                              <p:pRg st="11" end="1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ipe(down)">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IoT</a:t>
            </a:r>
            <a:r>
              <a:rPr lang="en-GB" dirty="0"/>
              <a:t>: </a:t>
            </a:r>
            <a:r>
              <a:rPr lang="en-GB" dirty="0" smtClean="0"/>
              <a:t>COTS communication protocols</a:t>
            </a:r>
            <a:endParaRPr lang="en-GB" dirty="0"/>
          </a:p>
        </p:txBody>
      </p:sp>
      <p:sp>
        <p:nvSpPr>
          <p:cNvPr id="3" name="Segnaposto contenuto 2"/>
          <p:cNvSpPr>
            <a:spLocks noGrp="1"/>
          </p:cNvSpPr>
          <p:nvPr>
            <p:ph idx="1"/>
          </p:nvPr>
        </p:nvSpPr>
        <p:spPr/>
        <p:txBody>
          <a:bodyPr/>
          <a:lstStyle/>
          <a:p>
            <a:r>
              <a:rPr lang="it-IT" dirty="0"/>
              <a:t>Sono tutte tecnologie con la possibilità di funzionare a basso consumo e che permettono la comunicazione</a:t>
            </a:r>
          </a:p>
          <a:p>
            <a:pPr lvl="1"/>
            <a:r>
              <a:rPr lang="en-GB" dirty="0" smtClean="0"/>
              <a:t>Bluetooth/Bluetooth LE</a:t>
            </a:r>
          </a:p>
          <a:p>
            <a:pPr lvl="1"/>
            <a:r>
              <a:rPr lang="en-GB" dirty="0" smtClean="0"/>
              <a:t>ZigBee</a:t>
            </a:r>
          </a:p>
          <a:p>
            <a:pPr lvl="1"/>
            <a:r>
              <a:rPr lang="en-GB" dirty="0" smtClean="0"/>
              <a:t>Z-Wave</a:t>
            </a:r>
          </a:p>
          <a:p>
            <a:pPr lvl="1"/>
            <a:r>
              <a:rPr lang="en-GB" dirty="0" smtClean="0"/>
              <a:t>6LoWPAN</a:t>
            </a:r>
          </a:p>
          <a:p>
            <a:pPr lvl="1"/>
            <a:r>
              <a:rPr lang="en-GB" dirty="0" smtClean="0"/>
              <a:t>Thread</a:t>
            </a:r>
          </a:p>
          <a:p>
            <a:pPr lvl="1"/>
            <a:r>
              <a:rPr lang="en-GB" dirty="0" err="1" smtClean="0"/>
              <a:t>WiFi</a:t>
            </a:r>
            <a:endParaRPr lang="en-GB" dirty="0" smtClean="0"/>
          </a:p>
          <a:p>
            <a:pPr lvl="1"/>
            <a:r>
              <a:rPr lang="en-GB" dirty="0" smtClean="0"/>
              <a:t>Cellular</a:t>
            </a:r>
          </a:p>
          <a:p>
            <a:pPr lvl="1"/>
            <a:r>
              <a:rPr lang="it-IT" dirty="0"/>
              <a:t>Wireless M-Bus</a:t>
            </a:r>
          </a:p>
          <a:p>
            <a:pPr lvl="1"/>
            <a:r>
              <a:rPr lang="en-GB" dirty="0" smtClean="0"/>
              <a:t>Beacon/</a:t>
            </a:r>
            <a:r>
              <a:rPr lang="en-GB" dirty="0" err="1" smtClean="0"/>
              <a:t>iBeacons</a:t>
            </a:r>
            <a:r>
              <a:rPr lang="en-GB" dirty="0" smtClean="0"/>
              <a:t> …</a:t>
            </a:r>
            <a:endParaRPr lang="en-GB" dirty="0"/>
          </a:p>
          <a:p>
            <a:endParaRPr lang="en-GB" dirty="0"/>
          </a:p>
        </p:txBody>
      </p:sp>
    </p:spTree>
    <p:extLst>
      <p:ext uri="{BB962C8B-B14F-4D97-AF65-F5344CB8AC3E}">
        <p14:creationId xmlns:p14="http://schemas.microsoft.com/office/powerpoint/2010/main" val="41976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0" dirty="0"/>
              <a:t>Long </a:t>
            </a:r>
            <a:r>
              <a:rPr lang="it-IT" i="0" dirty="0" err="1"/>
              <a:t>Range</a:t>
            </a:r>
            <a:r>
              <a:rPr lang="it-IT" i="0" dirty="0"/>
              <a:t> Wireless </a:t>
            </a:r>
            <a:r>
              <a:rPr lang="it-IT" i="0" dirty="0" err="1" smtClean="0"/>
              <a:t>IoT</a:t>
            </a:r>
            <a:endParaRPr lang="en-US" dirty="0"/>
          </a:p>
        </p:txBody>
      </p:sp>
      <p:sp>
        <p:nvSpPr>
          <p:cNvPr id="3" name="Segnaposto contenuto 2"/>
          <p:cNvSpPr>
            <a:spLocks noGrp="1"/>
          </p:cNvSpPr>
          <p:nvPr>
            <p:ph idx="1"/>
          </p:nvPr>
        </p:nvSpPr>
        <p:spPr/>
        <p:txBody>
          <a:bodyPr/>
          <a:lstStyle/>
          <a:p>
            <a:r>
              <a:rPr lang="en-US" dirty="0" smtClean="0"/>
              <a:t>Le </a:t>
            </a:r>
            <a:r>
              <a:rPr lang="en-US" dirty="0" err="1" smtClean="0"/>
              <a:t>reti</a:t>
            </a:r>
            <a:r>
              <a:rPr lang="en-US" dirty="0" smtClean="0"/>
              <a:t> </a:t>
            </a:r>
            <a:r>
              <a:rPr lang="en-US" dirty="0" err="1" smtClean="0"/>
              <a:t>attuali</a:t>
            </a:r>
            <a:r>
              <a:rPr lang="en-US" dirty="0" smtClean="0"/>
              <a:t> </a:t>
            </a:r>
            <a:r>
              <a:rPr lang="en-US" dirty="0" err="1" smtClean="0"/>
              <a:t>sono</a:t>
            </a:r>
            <a:r>
              <a:rPr lang="en-US" dirty="0"/>
              <a:t> </a:t>
            </a:r>
            <a:r>
              <a:rPr lang="en-US" dirty="0" err="1" smtClean="0"/>
              <a:t>progettate</a:t>
            </a:r>
            <a:r>
              <a:rPr lang="en-US" dirty="0" smtClean="0"/>
              <a:t> per </a:t>
            </a:r>
            <a:r>
              <a:rPr lang="en-US" dirty="0" err="1" smtClean="0"/>
              <a:t>l’uomo</a:t>
            </a:r>
            <a:r>
              <a:rPr lang="en-US" dirty="0" smtClean="0"/>
              <a:t>…</a:t>
            </a:r>
          </a:p>
          <a:p>
            <a:pPr lvl="1"/>
            <a:r>
              <a:rPr lang="en-US" dirty="0" smtClean="0"/>
              <a:t>Burst di </a:t>
            </a:r>
            <a:r>
              <a:rPr lang="en-US" dirty="0" err="1" smtClean="0"/>
              <a:t>dati</a:t>
            </a:r>
            <a:r>
              <a:rPr lang="en-US" dirty="0" smtClean="0"/>
              <a:t> </a:t>
            </a:r>
            <a:r>
              <a:rPr lang="en-US" dirty="0" err="1" smtClean="0"/>
              <a:t>irregolari</a:t>
            </a:r>
            <a:endParaRPr lang="en-US" dirty="0" smtClean="0"/>
          </a:p>
          <a:p>
            <a:r>
              <a:rPr lang="en-US" dirty="0" smtClean="0"/>
              <a:t>..</a:t>
            </a:r>
            <a:r>
              <a:rPr lang="en-US" dirty="0" err="1" smtClean="0"/>
              <a:t>IoT</a:t>
            </a:r>
            <a:r>
              <a:rPr lang="en-US" dirty="0" smtClean="0"/>
              <a:t> ha </a:t>
            </a:r>
            <a:r>
              <a:rPr lang="en-US" dirty="0" err="1" smtClean="0"/>
              <a:t>caratteristiche</a:t>
            </a:r>
            <a:r>
              <a:rPr lang="en-US" dirty="0" smtClean="0"/>
              <a:t> diverse</a:t>
            </a:r>
          </a:p>
          <a:p>
            <a:pPr lvl="1"/>
            <a:r>
              <a:rPr lang="en-US" dirty="0" err="1" smtClean="0"/>
              <a:t>Piccole</a:t>
            </a:r>
            <a:r>
              <a:rPr lang="en-US" dirty="0" smtClean="0"/>
              <a:t> </a:t>
            </a:r>
            <a:r>
              <a:rPr lang="en-US" dirty="0" err="1" smtClean="0"/>
              <a:t>quantità</a:t>
            </a:r>
            <a:r>
              <a:rPr lang="en-US" dirty="0" smtClean="0"/>
              <a:t> di </a:t>
            </a:r>
            <a:r>
              <a:rPr lang="en-US" dirty="0" err="1" smtClean="0"/>
              <a:t>dati</a:t>
            </a:r>
            <a:endParaRPr lang="en-US" dirty="0" smtClean="0"/>
          </a:p>
          <a:p>
            <a:pPr lvl="1"/>
            <a:r>
              <a:rPr lang="en-US" dirty="0" smtClean="0"/>
              <a:t>Ad </a:t>
            </a:r>
            <a:r>
              <a:rPr lang="en-US" dirty="0" err="1" smtClean="0"/>
              <a:t>intervalli</a:t>
            </a:r>
            <a:r>
              <a:rPr lang="en-US" dirty="0" smtClean="0"/>
              <a:t> </a:t>
            </a:r>
            <a:r>
              <a:rPr lang="en-US" dirty="0" err="1" smtClean="0"/>
              <a:t>regolari</a:t>
            </a:r>
            <a:endParaRPr lang="en-US" dirty="0" smtClean="0"/>
          </a:p>
          <a:p>
            <a:pPr lvl="1"/>
            <a:r>
              <a:rPr lang="en-US" dirty="0" err="1" smtClean="0"/>
              <a:t>Spesso</a:t>
            </a:r>
            <a:r>
              <a:rPr lang="en-US" dirty="0" smtClean="0"/>
              <a:t> </a:t>
            </a:r>
            <a:r>
              <a:rPr lang="en-US" dirty="0" err="1" smtClean="0"/>
              <a:t>lontano</a:t>
            </a:r>
            <a:r>
              <a:rPr lang="en-US" dirty="0" smtClean="0"/>
              <a:t> </a:t>
            </a:r>
            <a:r>
              <a:rPr lang="en-US" dirty="0" err="1" smtClean="0"/>
              <a:t>dalle</a:t>
            </a:r>
            <a:r>
              <a:rPr lang="en-US" dirty="0" smtClean="0"/>
              <a:t> </a:t>
            </a:r>
            <a:r>
              <a:rPr lang="en-US" dirty="0" err="1" smtClean="0"/>
              <a:t>infrastrutture</a:t>
            </a:r>
            <a:r>
              <a:rPr lang="en-US" dirty="0" smtClean="0"/>
              <a:t> </a:t>
            </a:r>
          </a:p>
          <a:p>
            <a:pPr lvl="1"/>
            <a:r>
              <a:rPr lang="en-US" dirty="0" smtClean="0"/>
              <a:t>Low energy!!!</a:t>
            </a:r>
          </a:p>
          <a:p>
            <a:endParaRPr lang="en-US" dirty="0" smtClean="0"/>
          </a:p>
          <a:p>
            <a:pPr marL="457200" lvl="1" indent="0">
              <a:buNone/>
            </a:pPr>
            <a:endParaRPr lang="en-US" dirty="0"/>
          </a:p>
        </p:txBody>
      </p:sp>
    </p:spTree>
    <p:extLst>
      <p:ext uri="{BB962C8B-B14F-4D97-AF65-F5344CB8AC3E}">
        <p14:creationId xmlns:p14="http://schemas.microsoft.com/office/powerpoint/2010/main" val="1683587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Low Power WAN</a:t>
            </a:r>
          </a:p>
        </p:txBody>
      </p:sp>
      <p:sp>
        <p:nvSpPr>
          <p:cNvPr id="3" name="Segnaposto contenuto 2"/>
          <p:cNvSpPr>
            <a:spLocks noGrp="1"/>
          </p:cNvSpPr>
          <p:nvPr>
            <p:ph idx="1"/>
          </p:nvPr>
        </p:nvSpPr>
        <p:spPr/>
        <p:txBody>
          <a:bodyPr/>
          <a:lstStyle/>
          <a:p>
            <a:r>
              <a:rPr lang="en-US" dirty="0" err="1" smtClean="0"/>
              <a:t>Usano</a:t>
            </a:r>
            <a:r>
              <a:rPr lang="en-US" dirty="0" smtClean="0"/>
              <a:t> </a:t>
            </a:r>
            <a:r>
              <a:rPr lang="en-US" dirty="0" err="1" smtClean="0"/>
              <a:t>frequenze</a:t>
            </a:r>
            <a:r>
              <a:rPr lang="en-US" dirty="0" smtClean="0"/>
              <a:t> </a:t>
            </a:r>
            <a:r>
              <a:rPr lang="en-US" dirty="0" err="1" smtClean="0"/>
              <a:t>trasmissive</a:t>
            </a:r>
            <a:r>
              <a:rPr lang="en-US" dirty="0" smtClean="0"/>
              <a:t> </a:t>
            </a:r>
            <a:r>
              <a:rPr lang="en-US" dirty="0" err="1" smtClean="0"/>
              <a:t>generalmente</a:t>
            </a:r>
            <a:r>
              <a:rPr lang="en-US" dirty="0" smtClean="0"/>
              <a:t> </a:t>
            </a:r>
            <a:r>
              <a:rPr lang="en-US" dirty="0" err="1" smtClean="0"/>
              <a:t>libere</a:t>
            </a:r>
            <a:r>
              <a:rPr lang="en-US" dirty="0" smtClean="0"/>
              <a:t> </a:t>
            </a:r>
            <a:r>
              <a:rPr lang="en-US" dirty="0"/>
              <a:t>(868 MHz in </a:t>
            </a:r>
            <a:r>
              <a:rPr lang="en-US" dirty="0" smtClean="0"/>
              <a:t>Europa, </a:t>
            </a:r>
            <a:r>
              <a:rPr lang="en-US" dirty="0"/>
              <a:t>915 MHz in </a:t>
            </a:r>
            <a:r>
              <a:rPr lang="en-US" dirty="0" smtClean="0"/>
              <a:t>US)</a:t>
            </a:r>
          </a:p>
          <a:p>
            <a:r>
              <a:rPr lang="en-US" dirty="0" err="1" smtClean="0"/>
              <a:t>Distanze</a:t>
            </a:r>
            <a:r>
              <a:rPr lang="en-US" dirty="0" smtClean="0"/>
              <a:t>: da </a:t>
            </a:r>
            <a:r>
              <a:rPr lang="en-US" dirty="0" err="1" smtClean="0"/>
              <a:t>pochi</a:t>
            </a:r>
            <a:r>
              <a:rPr lang="en-US" dirty="0" smtClean="0"/>
              <a:t> </a:t>
            </a:r>
            <a:r>
              <a:rPr lang="en-US" dirty="0" err="1" smtClean="0"/>
              <a:t>chilometri</a:t>
            </a:r>
            <a:r>
              <a:rPr lang="en-US" dirty="0" smtClean="0"/>
              <a:t> (in </a:t>
            </a:r>
            <a:r>
              <a:rPr lang="en-US" dirty="0" err="1" smtClean="0"/>
              <a:t>città</a:t>
            </a:r>
            <a:r>
              <a:rPr lang="en-US" dirty="0" smtClean="0"/>
              <a:t>) a 15/30 km in </a:t>
            </a:r>
            <a:r>
              <a:rPr lang="en-US" dirty="0" err="1" smtClean="0"/>
              <a:t>aree</a:t>
            </a:r>
            <a:r>
              <a:rPr lang="en-US" dirty="0" smtClean="0"/>
              <a:t> </a:t>
            </a:r>
            <a:r>
              <a:rPr lang="en-US" dirty="0" err="1" smtClean="0"/>
              <a:t>rurali</a:t>
            </a:r>
            <a:endParaRPr lang="en-US" dirty="0" smtClean="0"/>
          </a:p>
          <a:p>
            <a:r>
              <a:rPr lang="en-US" dirty="0" smtClean="0"/>
              <a:t>Power: vita utile di </a:t>
            </a:r>
            <a:r>
              <a:rPr lang="en-US" dirty="0" err="1" smtClean="0"/>
              <a:t>una</a:t>
            </a:r>
            <a:r>
              <a:rPr lang="en-US" dirty="0" smtClean="0"/>
              <a:t> </a:t>
            </a:r>
            <a:r>
              <a:rPr lang="en-US" dirty="0" err="1" smtClean="0"/>
              <a:t>batteria</a:t>
            </a:r>
            <a:r>
              <a:rPr lang="en-US" dirty="0" smtClean="0"/>
              <a:t> 10+ </a:t>
            </a:r>
            <a:r>
              <a:rPr lang="en-US" dirty="0" err="1" smtClean="0"/>
              <a:t>anni</a:t>
            </a:r>
            <a:r>
              <a:rPr lang="en-US" dirty="0" smtClean="0"/>
              <a:t> (la Potenza di un </a:t>
            </a:r>
            <a:r>
              <a:rPr lang="en-US" dirty="0" err="1" smtClean="0"/>
              <a:t>dispositivo</a:t>
            </a:r>
            <a:r>
              <a:rPr lang="en-US" dirty="0" smtClean="0"/>
              <a:t> </a:t>
            </a:r>
            <a:r>
              <a:rPr lang="en-US" dirty="0" err="1" smtClean="0"/>
              <a:t>connesso</a:t>
            </a:r>
            <a:r>
              <a:rPr lang="en-US" dirty="0" smtClean="0"/>
              <a:t> non </a:t>
            </a:r>
            <a:r>
              <a:rPr lang="en-US" dirty="0" err="1" smtClean="0"/>
              <a:t>può</a:t>
            </a:r>
            <a:r>
              <a:rPr lang="en-US" dirty="0" smtClean="0"/>
              <a:t> </a:t>
            </a:r>
            <a:r>
              <a:rPr lang="en-US" dirty="0" err="1" smtClean="0"/>
              <a:t>superare</a:t>
            </a:r>
            <a:r>
              <a:rPr lang="en-US" dirty="0" smtClean="0"/>
              <a:t> </a:t>
            </a:r>
            <a:r>
              <a:rPr lang="en-US" dirty="0" err="1" smtClean="0"/>
              <a:t>i</a:t>
            </a:r>
            <a:r>
              <a:rPr lang="en-US" dirty="0" smtClean="0"/>
              <a:t> 10-25mW)</a:t>
            </a:r>
            <a:endParaRPr lang="en-US" dirty="0"/>
          </a:p>
          <a:p>
            <a:r>
              <a:rPr lang="it-IT" dirty="0"/>
              <a:t>Radio </a:t>
            </a:r>
            <a:r>
              <a:rPr lang="it-IT" dirty="0" err="1"/>
              <a:t>Chipset</a:t>
            </a:r>
            <a:r>
              <a:rPr lang="it-IT" dirty="0"/>
              <a:t> </a:t>
            </a:r>
            <a:r>
              <a:rPr lang="it-IT" dirty="0" err="1" smtClean="0"/>
              <a:t>cost</a:t>
            </a:r>
            <a:r>
              <a:rPr lang="it-IT" dirty="0" smtClean="0"/>
              <a:t>: &lt; 2$</a:t>
            </a:r>
          </a:p>
          <a:p>
            <a:r>
              <a:rPr lang="it-IT" dirty="0" smtClean="0"/>
              <a:t>Radio Subscription </a:t>
            </a:r>
            <a:r>
              <a:rPr lang="it-IT" dirty="0" err="1" smtClean="0"/>
              <a:t>cost</a:t>
            </a:r>
            <a:r>
              <a:rPr lang="it-IT" dirty="0" smtClean="0"/>
              <a:t>: &lt; 1$</a:t>
            </a:r>
          </a:p>
          <a:p>
            <a:r>
              <a:rPr lang="it-IT" dirty="0" smtClean="0"/>
              <a:t>Pensate per applicazioni ON/OFF (pochi messaggi per ora)</a:t>
            </a:r>
          </a:p>
          <a:p>
            <a:r>
              <a:rPr lang="it-IT" dirty="0" smtClean="0"/>
              <a:t>5-10x numero ridotto di base station rispetto a 3G/4G</a:t>
            </a:r>
          </a:p>
          <a:p>
            <a:r>
              <a:rPr lang="it-IT" dirty="0" smtClean="0"/>
              <a:t>Integrazione di LPWAN base station in ripetitori 5G </a:t>
            </a:r>
            <a:endParaRPr lang="it-IT" dirty="0"/>
          </a:p>
          <a:p>
            <a:pPr marL="0" indent="0">
              <a:buNone/>
            </a:pPr>
            <a:endParaRPr lang="en-US" dirty="0"/>
          </a:p>
        </p:txBody>
      </p:sp>
    </p:spTree>
    <p:extLst>
      <p:ext uri="{BB962C8B-B14F-4D97-AF65-F5344CB8AC3E}">
        <p14:creationId xmlns:p14="http://schemas.microsoft.com/office/powerpoint/2010/main" val="1470716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pic>
        <p:nvPicPr>
          <p:cNvPr id="1026" name="Picture 2" descr="https://lh3.googleusercontent.com/D1_Luv7aVjFUSCvgXJpThxtGisyY3xy8dXvxPNh4LjffHCQrq1m5nO83l-RKVRlhhXPJbKG0fo8Nqvb8ZNIzqT6X-eQ=s12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017524"/>
            <a:ext cx="7416824" cy="519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5713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LoRa</a:t>
            </a:r>
            <a:endParaRPr lang="en-US" dirty="0"/>
          </a:p>
        </p:txBody>
      </p:sp>
      <p:sp>
        <p:nvSpPr>
          <p:cNvPr id="3" name="Segnaposto contenuto 2"/>
          <p:cNvSpPr>
            <a:spLocks noGrp="1"/>
          </p:cNvSpPr>
          <p:nvPr>
            <p:ph idx="1"/>
          </p:nvPr>
        </p:nvSpPr>
        <p:spPr/>
        <p:txBody>
          <a:bodyPr>
            <a:normAutofit lnSpcReduction="10000"/>
          </a:bodyPr>
          <a:lstStyle/>
          <a:p>
            <a:r>
              <a:rPr lang="en-US" dirty="0" err="1"/>
              <a:t>LoRa</a:t>
            </a:r>
            <a:r>
              <a:rPr lang="en-US" dirty="0"/>
              <a:t>: PHY layer </a:t>
            </a:r>
            <a:br>
              <a:rPr lang="en-US" dirty="0"/>
            </a:br>
            <a:r>
              <a:rPr lang="en-US" dirty="0" err="1"/>
              <a:t>LoRaWAN</a:t>
            </a:r>
            <a:r>
              <a:rPr lang="en-US" dirty="0"/>
              <a:t>: MAC, NWK, &amp; APP built on </a:t>
            </a:r>
            <a:r>
              <a:rPr lang="en-US" dirty="0" err="1"/>
              <a:t>LoRa</a:t>
            </a:r>
            <a:endParaRPr lang="it-IT" dirty="0" smtClean="0"/>
          </a:p>
          <a:p>
            <a:r>
              <a:rPr lang="it-IT" dirty="0" smtClean="0"/>
              <a:t>sub-gigahertz </a:t>
            </a:r>
            <a:r>
              <a:rPr lang="it-IT" dirty="0" err="1"/>
              <a:t>spectrum</a:t>
            </a:r>
            <a:r>
              <a:rPr lang="it-IT" dirty="0"/>
              <a:t> </a:t>
            </a:r>
            <a:r>
              <a:rPr lang="it-IT" dirty="0" smtClean="0"/>
              <a:t>(433MHz</a:t>
            </a:r>
            <a:r>
              <a:rPr lang="it-IT" dirty="0"/>
              <a:t>, 866MHz, 915MHz</a:t>
            </a:r>
            <a:r>
              <a:rPr lang="it-IT" dirty="0" smtClean="0"/>
              <a:t>)</a:t>
            </a:r>
          </a:p>
          <a:p>
            <a:pPr lvl="1"/>
            <a:r>
              <a:rPr lang="it-IT" dirty="0" smtClean="0"/>
              <a:t>Privo di licenze, meno rumore</a:t>
            </a:r>
          </a:p>
          <a:p>
            <a:pPr lvl="1"/>
            <a:r>
              <a:rPr lang="it-IT" dirty="0" smtClean="0"/>
              <a:t>Alta penetrazione, lunghe distanze, basso consumo</a:t>
            </a:r>
          </a:p>
          <a:p>
            <a:r>
              <a:rPr lang="it-IT" dirty="0" smtClean="0"/>
              <a:t>Trasmissione spread-</a:t>
            </a:r>
            <a:r>
              <a:rPr lang="it-IT" dirty="0" err="1" smtClean="0"/>
              <a:t>spectrum</a:t>
            </a:r>
            <a:r>
              <a:rPr lang="it-IT" dirty="0"/>
              <a:t> </a:t>
            </a:r>
            <a:r>
              <a:rPr lang="it-IT" dirty="0" smtClean="0"/>
              <a:t>con frequenze e data rate variabili (si adatta al dispositivo)</a:t>
            </a:r>
          </a:p>
          <a:p>
            <a:r>
              <a:rPr lang="it-IT" dirty="0" smtClean="0"/>
              <a:t>Un gateway può essere connesso a centinaia di migliaia di mote fino a 20 miglia (32km) in campo aperto/varie miglia in città</a:t>
            </a:r>
          </a:p>
          <a:p>
            <a:r>
              <a:rPr lang="it-IT" dirty="0" smtClean="0"/>
              <a:t>Con due AAA circa 10 anni operatività per nodo</a:t>
            </a:r>
          </a:p>
          <a:p>
            <a:r>
              <a:rPr lang="en-US" dirty="0" smtClean="0"/>
              <a:t>Data rate: 0.3 </a:t>
            </a:r>
            <a:r>
              <a:rPr lang="en-US" dirty="0"/>
              <a:t>kbps to 50 kbps</a:t>
            </a:r>
          </a:p>
        </p:txBody>
      </p:sp>
      <p:pic>
        <p:nvPicPr>
          <p:cNvPr id="2050" name="Picture 2" descr="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0254"/>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247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SIGFOX</a:t>
            </a:r>
            <a:endParaRPr lang="en-US" dirty="0"/>
          </a:p>
        </p:txBody>
      </p:sp>
      <p:sp>
        <p:nvSpPr>
          <p:cNvPr id="3" name="Segnaposto contenuto 2"/>
          <p:cNvSpPr>
            <a:spLocks noGrp="1"/>
          </p:cNvSpPr>
          <p:nvPr>
            <p:ph idx="1"/>
          </p:nvPr>
        </p:nvSpPr>
        <p:spPr>
          <a:xfrm>
            <a:off x="228600" y="1143000"/>
            <a:ext cx="8602663" cy="5042789"/>
          </a:xfrm>
        </p:spPr>
        <p:txBody>
          <a:bodyPr>
            <a:normAutofit fontScale="92500" lnSpcReduction="10000"/>
          </a:bodyPr>
          <a:lstStyle/>
          <a:p>
            <a:r>
              <a:rPr lang="it-IT" dirty="0" err="1" smtClean="0"/>
              <a:t>Frequency</a:t>
            </a:r>
            <a:r>
              <a:rPr lang="it-IT" dirty="0"/>
              <a:t>: 900MHz</a:t>
            </a:r>
          </a:p>
          <a:p>
            <a:r>
              <a:rPr lang="it-IT" dirty="0" err="1"/>
              <a:t>Range</a:t>
            </a:r>
            <a:r>
              <a:rPr lang="it-IT" dirty="0"/>
              <a:t>: 30-50km </a:t>
            </a:r>
            <a:r>
              <a:rPr lang="it-IT" dirty="0" smtClean="0"/>
              <a:t>(</a:t>
            </a:r>
            <a:r>
              <a:rPr lang="it-IT" dirty="0" err="1" smtClean="0"/>
              <a:t>spazioa</a:t>
            </a:r>
            <a:r>
              <a:rPr lang="it-IT" dirty="0" smtClean="0"/>
              <a:t> aperto), </a:t>
            </a:r>
            <a:r>
              <a:rPr lang="it-IT" dirty="0"/>
              <a:t>3-10km </a:t>
            </a:r>
            <a:r>
              <a:rPr lang="it-IT" dirty="0" smtClean="0"/>
              <a:t>(aree urbane)</a:t>
            </a:r>
            <a:endParaRPr lang="it-IT" dirty="0"/>
          </a:p>
          <a:p>
            <a:r>
              <a:rPr lang="it-IT" dirty="0"/>
              <a:t>Data </a:t>
            </a:r>
            <a:r>
              <a:rPr lang="it-IT" dirty="0" err="1"/>
              <a:t>Rates</a:t>
            </a:r>
            <a:r>
              <a:rPr lang="it-IT" dirty="0"/>
              <a:t>: 10-1000bps </a:t>
            </a:r>
          </a:p>
          <a:p>
            <a:pPr lvl="1"/>
            <a:r>
              <a:rPr lang="it-IT" dirty="0" smtClean="0"/>
              <a:t>Contratti commerciali140 </a:t>
            </a:r>
            <a:r>
              <a:rPr lang="it-IT" dirty="0"/>
              <a:t>pacchetti da 12 byte in trasmissione e 4 messaggi da 8 byte in </a:t>
            </a:r>
            <a:r>
              <a:rPr lang="it-IT" dirty="0" smtClean="0"/>
              <a:t>ricezione al giorno</a:t>
            </a:r>
          </a:p>
          <a:p>
            <a:pPr lvl="1"/>
            <a:r>
              <a:rPr lang="it-IT" dirty="0" smtClean="0"/>
              <a:t>Solo </a:t>
            </a:r>
            <a:r>
              <a:rPr lang="it-IT" dirty="0" err="1" smtClean="0"/>
              <a:t>SigFox</a:t>
            </a:r>
            <a:r>
              <a:rPr lang="it-IT" dirty="0" smtClean="0"/>
              <a:t> (eventualmente mediante partner) può creare reti </a:t>
            </a:r>
          </a:p>
          <a:p>
            <a:pPr lvl="1"/>
            <a:r>
              <a:rPr lang="it-IT" dirty="0" smtClean="0"/>
              <a:t>Circa 1€/mese per</a:t>
            </a:r>
          </a:p>
          <a:p>
            <a:pPr marL="457200" lvl="1" indent="0">
              <a:buNone/>
            </a:pPr>
            <a:r>
              <a:rPr lang="it-IT" dirty="0" smtClean="0"/>
              <a:t>    dispositivo </a:t>
            </a:r>
          </a:p>
          <a:p>
            <a:pPr marL="457200" lvl="1" indent="0">
              <a:buNone/>
            </a:pPr>
            <a:r>
              <a:rPr lang="it-IT" dirty="0" smtClean="0"/>
              <a:t>    connesso</a:t>
            </a:r>
          </a:p>
          <a:p>
            <a:r>
              <a:rPr lang="en-US" dirty="0" err="1" smtClean="0"/>
              <a:t>Consumo</a:t>
            </a:r>
            <a:r>
              <a:rPr lang="en-US" dirty="0" smtClean="0"/>
              <a:t> </a:t>
            </a:r>
            <a:r>
              <a:rPr lang="en-US" dirty="0"/>
              <a:t>50 </a:t>
            </a:r>
            <a:r>
              <a:rPr lang="en-US" dirty="0">
                <a:sym typeface="Symbol" panose="05050102010706020507" pitchFamily="18" charset="2"/>
              </a:rPr>
              <a:t></a:t>
            </a:r>
            <a:r>
              <a:rPr lang="en-US" dirty="0" smtClean="0"/>
              <a:t>Watt  </a:t>
            </a:r>
            <a:br>
              <a:rPr lang="en-US" dirty="0" smtClean="0"/>
            </a:br>
            <a:r>
              <a:rPr lang="en-US" dirty="0" smtClean="0"/>
              <a:t>(5 </a:t>
            </a:r>
            <a:r>
              <a:rPr lang="en-US" dirty="0" err="1" smtClean="0"/>
              <a:t>mWatt</a:t>
            </a:r>
            <a:r>
              <a:rPr lang="en-US" dirty="0" smtClean="0"/>
              <a:t> per cellular)</a:t>
            </a:r>
          </a:p>
          <a:p>
            <a:pPr lvl="1"/>
            <a:r>
              <a:rPr lang="en-US" dirty="0" smtClean="0"/>
              <a:t>stand-by: 20 </a:t>
            </a:r>
            <a:r>
              <a:rPr lang="en-US" dirty="0"/>
              <a:t>years </a:t>
            </a:r>
            <a:r>
              <a:rPr lang="en-US" dirty="0" smtClean="0"/>
              <a:t/>
            </a:r>
            <a:br>
              <a:rPr lang="en-US" dirty="0" smtClean="0"/>
            </a:br>
            <a:r>
              <a:rPr lang="en-US" dirty="0" smtClean="0"/>
              <a:t>(con </a:t>
            </a:r>
            <a:r>
              <a:rPr lang="en-US" dirty="0" err="1" smtClean="0"/>
              <a:t>una</a:t>
            </a:r>
            <a:r>
              <a:rPr lang="en-US" dirty="0" smtClean="0"/>
              <a:t> AAA)</a:t>
            </a:r>
            <a:endParaRPr lang="it-IT" dirty="0" smtClean="0"/>
          </a:p>
          <a:p>
            <a:pPr marL="457200" lvl="1" indent="0">
              <a:buNone/>
            </a:pPr>
            <a:endParaRPr lang="en-US" dirty="0" smtClean="0"/>
          </a:p>
          <a:p>
            <a:endParaRPr lang="en-US" dirty="0"/>
          </a:p>
        </p:txBody>
      </p:sp>
      <p:pic>
        <p:nvPicPr>
          <p:cNvPr id="5" name="Immagine 4"/>
          <p:cNvPicPr>
            <a:picLocks noChangeAspect="1"/>
          </p:cNvPicPr>
          <p:nvPr/>
        </p:nvPicPr>
        <p:blipFill>
          <a:blip r:embed="rId3"/>
          <a:stretch>
            <a:fillRect/>
          </a:stretch>
        </p:blipFill>
        <p:spPr>
          <a:xfrm>
            <a:off x="3483002" y="3664394"/>
            <a:ext cx="5629651" cy="3116829"/>
          </a:xfrm>
          <a:prstGeom prst="rect">
            <a:avLst/>
          </a:prstGeom>
        </p:spPr>
      </p:pic>
      <p:pic>
        <p:nvPicPr>
          <p:cNvPr id="3074" name="Picture 2" descr="title"/>
          <p:cNvPicPr>
            <a:picLocks noChangeAspect="1" noChangeArrowheads="1"/>
          </p:cNvPicPr>
          <p:nvPr/>
        </p:nvPicPr>
        <p:blipFill rotWithShape="1">
          <a:blip r:embed="rId4">
            <a:extLst>
              <a:ext uri="{28A0092B-C50C-407E-A947-70E740481C1C}">
                <a14:useLocalDpi xmlns:a14="http://schemas.microsoft.com/office/drawing/2010/main" val="0"/>
              </a:ext>
            </a:extLst>
          </a:blip>
          <a:srcRect t="27365" b="27276"/>
          <a:stretch/>
        </p:blipFill>
        <p:spPr bwMode="auto">
          <a:xfrm>
            <a:off x="7452320" y="188640"/>
            <a:ext cx="1296144" cy="58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004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LTE</a:t>
            </a:r>
            <a:endParaRPr lang="en-US"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468610102"/>
              </p:ext>
            </p:extLst>
          </p:nvPr>
        </p:nvGraphicFramePr>
        <p:xfrm>
          <a:off x="575556" y="836712"/>
          <a:ext cx="7992888" cy="5848120"/>
        </p:xfrm>
        <a:graphic>
          <a:graphicData uri="http://schemas.openxmlformats.org/drawingml/2006/table">
            <a:tbl>
              <a:tblPr/>
              <a:tblGrid>
                <a:gridCol w="1332148">
                  <a:extLst>
                    <a:ext uri="{9D8B030D-6E8A-4147-A177-3AD203B41FA5}">
                      <a16:colId xmlns:a16="http://schemas.microsoft.com/office/drawing/2014/main" val="3970669592"/>
                    </a:ext>
                  </a:extLst>
                </a:gridCol>
                <a:gridCol w="1332148">
                  <a:extLst>
                    <a:ext uri="{9D8B030D-6E8A-4147-A177-3AD203B41FA5}">
                      <a16:colId xmlns:a16="http://schemas.microsoft.com/office/drawing/2014/main" val="3582961163"/>
                    </a:ext>
                  </a:extLst>
                </a:gridCol>
                <a:gridCol w="1332148">
                  <a:extLst>
                    <a:ext uri="{9D8B030D-6E8A-4147-A177-3AD203B41FA5}">
                      <a16:colId xmlns:a16="http://schemas.microsoft.com/office/drawing/2014/main" val="1808426612"/>
                    </a:ext>
                  </a:extLst>
                </a:gridCol>
                <a:gridCol w="1332148">
                  <a:extLst>
                    <a:ext uri="{9D8B030D-6E8A-4147-A177-3AD203B41FA5}">
                      <a16:colId xmlns:a16="http://schemas.microsoft.com/office/drawing/2014/main" val="519985608"/>
                    </a:ext>
                  </a:extLst>
                </a:gridCol>
                <a:gridCol w="1332148">
                  <a:extLst>
                    <a:ext uri="{9D8B030D-6E8A-4147-A177-3AD203B41FA5}">
                      <a16:colId xmlns:a16="http://schemas.microsoft.com/office/drawing/2014/main" val="3515101933"/>
                    </a:ext>
                  </a:extLst>
                </a:gridCol>
                <a:gridCol w="1332148">
                  <a:extLst>
                    <a:ext uri="{9D8B030D-6E8A-4147-A177-3AD203B41FA5}">
                      <a16:colId xmlns:a16="http://schemas.microsoft.com/office/drawing/2014/main" val="954423749"/>
                    </a:ext>
                  </a:extLst>
                </a:gridCol>
              </a:tblGrid>
              <a:tr h="509800">
                <a:tc>
                  <a:txBody>
                    <a:bodyPr/>
                    <a:lstStyle/>
                    <a:p>
                      <a:endParaRPr lang="en-US" sz="3200" dirty="0"/>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bg1">
                        <a:lumMod val="85000"/>
                      </a:schemeClr>
                    </a:solidFill>
                  </a:tcPr>
                </a:tc>
                <a:tc>
                  <a:txBody>
                    <a:bodyPr/>
                    <a:lstStyle/>
                    <a:p>
                      <a:pPr algn="ctr"/>
                      <a:r>
                        <a:rPr lang="it-IT" sz="1400" dirty="0">
                          <a:effectLst/>
                        </a:rPr>
                        <a:t/>
                      </a:r>
                      <a:br>
                        <a:rPr lang="it-IT" sz="1400" dirty="0">
                          <a:effectLst/>
                        </a:rPr>
                      </a:br>
                      <a:r>
                        <a:rPr lang="it-IT" sz="1400" dirty="0">
                          <a:effectLst/>
                        </a:rPr>
                        <a:t>LTE </a:t>
                      </a:r>
                      <a:r>
                        <a:rPr lang="it-IT" sz="1400" dirty="0" err="1">
                          <a:effectLst/>
                        </a:rPr>
                        <a:t>Cat</a:t>
                      </a:r>
                      <a:r>
                        <a:rPr lang="it-IT" sz="1400" dirty="0">
                          <a:effectLst/>
                        </a:rPr>
                        <a:t> 1</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bg1">
                        <a:lumMod val="85000"/>
                      </a:schemeClr>
                    </a:solidFill>
                  </a:tcPr>
                </a:tc>
                <a:tc>
                  <a:txBody>
                    <a:bodyPr/>
                    <a:lstStyle/>
                    <a:p>
                      <a:pPr algn="ctr"/>
                      <a:r>
                        <a:rPr lang="it-IT" sz="1400" dirty="0">
                          <a:effectLst/>
                        </a:rPr>
                        <a:t>LTE </a:t>
                      </a:r>
                      <a:r>
                        <a:rPr lang="it-IT" sz="1400" dirty="0" err="1">
                          <a:effectLst/>
                        </a:rPr>
                        <a:t>Cat</a:t>
                      </a:r>
                      <a:r>
                        <a:rPr lang="it-IT" sz="1400" dirty="0">
                          <a:effectLst/>
                        </a:rPr>
                        <a:t> 0</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bg1">
                        <a:lumMod val="85000"/>
                      </a:schemeClr>
                    </a:solidFill>
                  </a:tcPr>
                </a:tc>
                <a:tc>
                  <a:txBody>
                    <a:bodyPr/>
                    <a:lstStyle/>
                    <a:p>
                      <a:pPr algn="ctr"/>
                      <a:r>
                        <a:rPr lang="it-IT" sz="1400" dirty="0">
                          <a:effectLst/>
                        </a:rPr>
                        <a:t>LTE </a:t>
                      </a:r>
                      <a:r>
                        <a:rPr lang="it-IT" sz="1400" dirty="0" err="1">
                          <a:effectLst/>
                        </a:rPr>
                        <a:t>Cat</a:t>
                      </a:r>
                      <a:r>
                        <a:rPr lang="it-IT" sz="1400" dirty="0">
                          <a:effectLst/>
                        </a:rPr>
                        <a:t> M1(</a:t>
                      </a:r>
                      <a:r>
                        <a:rPr lang="it-IT" sz="1400" dirty="0" err="1">
                          <a:effectLst/>
                        </a:rPr>
                        <a:t>eMTC</a:t>
                      </a:r>
                      <a:r>
                        <a:rPr lang="it-IT" sz="1400" dirty="0">
                          <a:effectLst/>
                        </a:rPr>
                        <a:t>)</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bg1">
                        <a:lumMod val="85000"/>
                      </a:schemeClr>
                    </a:solidFill>
                  </a:tcPr>
                </a:tc>
                <a:tc>
                  <a:txBody>
                    <a:bodyPr/>
                    <a:lstStyle/>
                    <a:p>
                      <a:pPr algn="ctr"/>
                      <a:r>
                        <a:rPr lang="it-IT" sz="1400" dirty="0">
                          <a:effectLst/>
                        </a:rPr>
                        <a:t>LTE </a:t>
                      </a:r>
                      <a:r>
                        <a:rPr lang="it-IT" sz="1400" dirty="0" err="1">
                          <a:effectLst/>
                        </a:rPr>
                        <a:t>Cat</a:t>
                      </a:r>
                      <a:r>
                        <a:rPr lang="it-IT" sz="1400" dirty="0">
                          <a:effectLst/>
                        </a:rPr>
                        <a:t> NB1(NB-</a:t>
                      </a:r>
                      <a:r>
                        <a:rPr lang="it-IT" sz="1400" dirty="0" err="1">
                          <a:effectLst/>
                        </a:rPr>
                        <a:t>IoT</a:t>
                      </a:r>
                      <a:r>
                        <a:rPr lang="it-IT" sz="1400" dirty="0">
                          <a:effectLst/>
                        </a:rPr>
                        <a:t>)</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it-IT" sz="1400" kern="1200" dirty="0">
                          <a:solidFill>
                            <a:schemeClr val="tx1"/>
                          </a:solidFill>
                          <a:effectLst/>
                          <a:latin typeface="+mn-lt"/>
                          <a:ea typeface="+mn-ea"/>
                          <a:cs typeface="+mn-cs"/>
                        </a:rPr>
                        <a:t>EC-GSM-</a:t>
                      </a:r>
                      <a:r>
                        <a:rPr lang="it-IT" sz="1400" kern="1200" dirty="0" err="1">
                          <a:solidFill>
                            <a:schemeClr val="tx1"/>
                          </a:solidFill>
                          <a:effectLst/>
                          <a:latin typeface="+mn-lt"/>
                          <a:ea typeface="+mn-ea"/>
                          <a:cs typeface="+mn-cs"/>
                        </a:rPr>
                        <a:t>IoT</a:t>
                      </a:r>
                      <a:endParaRPr lang="it-IT" sz="1400" kern="1200" dirty="0">
                        <a:solidFill>
                          <a:schemeClr val="tx1"/>
                        </a:solidFill>
                        <a:effectLst/>
                        <a:latin typeface="+mn-lt"/>
                        <a:ea typeface="+mn-ea"/>
                        <a:cs typeface="+mn-cs"/>
                      </a:endParaRPr>
                    </a:p>
                  </a:txBody>
                  <a:tcPr marL="50980" marR="50980" marT="25490" marB="25490" anchor="ctr">
                    <a:lnL w="7620" cap="flat" cmpd="sng" algn="ctr">
                      <a:solidFill>
                        <a:srgbClr val="A2A9B1"/>
                      </a:solidFill>
                      <a:prstDash val="solid"/>
                      <a:round/>
                      <a:headEnd type="none" w="med" len="med"/>
                      <a:tailEnd type="none" w="med" len="med"/>
                    </a:lnL>
                    <a:lnB w="7620" cap="flat" cmpd="sng" algn="ctr">
                      <a:solidFill>
                        <a:srgbClr val="A2A9B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18164741"/>
                  </a:ext>
                </a:extLst>
              </a:tr>
              <a:tr h="356860">
                <a:tc>
                  <a:txBody>
                    <a:bodyPr/>
                    <a:lstStyle/>
                    <a:p>
                      <a:r>
                        <a:rPr lang="it-IT" sz="1400" b="1">
                          <a:effectLst/>
                        </a:rPr>
                        <a:t>3GPP Release</a:t>
                      </a:r>
                      <a:endParaRPr lang="it-IT" sz="1400">
                        <a:effectLst/>
                      </a:endParaRP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Release 8</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dirty="0">
                          <a:effectLst/>
                        </a:rPr>
                        <a:t>Release 12</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dirty="0">
                          <a:effectLst/>
                        </a:rPr>
                        <a:t>Release 13</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dirty="0">
                          <a:effectLst/>
                        </a:rPr>
                        <a:t>Release 13</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Release 13</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300303402"/>
                  </a:ext>
                </a:extLst>
              </a:tr>
              <a:tr h="662740">
                <a:tc>
                  <a:txBody>
                    <a:bodyPr/>
                    <a:lstStyle/>
                    <a:p>
                      <a:r>
                        <a:rPr lang="it-IT" sz="1400" b="1">
                          <a:effectLst/>
                        </a:rPr>
                        <a:t>Downlink Peak Rate</a:t>
                      </a:r>
                      <a:endParaRPr lang="it-IT" sz="1400">
                        <a:effectLst/>
                      </a:endParaRP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dirty="0">
                          <a:effectLst/>
                        </a:rPr>
                        <a:t>10 Mbps</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1 Mbps</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1 Mbps</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250 kbps</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474 kbps (EDGE)2 Mbps (EGPRS2B)</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33039588"/>
                  </a:ext>
                </a:extLst>
              </a:tr>
              <a:tr h="968620">
                <a:tc>
                  <a:txBody>
                    <a:bodyPr/>
                    <a:lstStyle/>
                    <a:p>
                      <a:r>
                        <a:rPr lang="it-IT" sz="1400" b="1">
                          <a:effectLst/>
                        </a:rPr>
                        <a:t>Uplink Peak Rate</a:t>
                      </a:r>
                      <a:endParaRPr lang="it-IT" sz="1400">
                        <a:effectLst/>
                      </a:endParaRP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5 Mbps</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1 Mbps</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dirty="0">
                          <a:effectLst/>
                        </a:rPr>
                        <a:t>1 Mbps</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dirty="0">
                          <a:effectLst/>
                        </a:rPr>
                        <a:t>250 kbps (multi-</a:t>
                      </a:r>
                      <a:r>
                        <a:rPr lang="it-IT" sz="1400" dirty="0" err="1">
                          <a:effectLst/>
                        </a:rPr>
                        <a:t>tone</a:t>
                      </a:r>
                      <a:r>
                        <a:rPr lang="it-IT" sz="1400" dirty="0">
                          <a:effectLst/>
                        </a:rPr>
                        <a:t>)20 kbps (single-</a:t>
                      </a:r>
                      <a:r>
                        <a:rPr lang="it-IT" sz="1400" dirty="0" err="1">
                          <a:effectLst/>
                        </a:rPr>
                        <a:t>tone</a:t>
                      </a:r>
                      <a:r>
                        <a:rPr lang="it-IT" sz="1400" dirty="0">
                          <a:effectLst/>
                        </a:rPr>
                        <a:t>)</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474 kbps (EDGE)2 Mbps (EGPRS2B)</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62820404"/>
                  </a:ext>
                </a:extLst>
              </a:tr>
              <a:tr h="356860">
                <a:tc>
                  <a:txBody>
                    <a:bodyPr/>
                    <a:lstStyle/>
                    <a:p>
                      <a:r>
                        <a:rPr lang="it-IT" sz="1400" b="1">
                          <a:effectLst/>
                        </a:rPr>
                        <a:t>Latency</a:t>
                      </a:r>
                      <a:endParaRPr lang="it-IT" sz="1400">
                        <a:effectLst/>
                      </a:endParaRP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50-100ms</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not deployed</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10ms-15ms</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dirty="0">
                          <a:effectLst/>
                        </a:rPr>
                        <a:t>1.6s-10s</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700ms-2s</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916786381"/>
                  </a:ext>
                </a:extLst>
              </a:tr>
              <a:tr h="356860">
                <a:tc>
                  <a:txBody>
                    <a:bodyPr/>
                    <a:lstStyle/>
                    <a:p>
                      <a:r>
                        <a:rPr lang="it-IT" sz="1400" b="1">
                          <a:effectLst/>
                        </a:rPr>
                        <a:t>Number of Antennas</a:t>
                      </a:r>
                      <a:endParaRPr lang="it-IT" sz="1400">
                        <a:effectLst/>
                      </a:endParaRP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2</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1</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1</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dirty="0">
                          <a:effectLst/>
                        </a:rPr>
                        <a:t>1</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1-2</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35792552"/>
                  </a:ext>
                </a:extLst>
              </a:tr>
              <a:tr h="356860">
                <a:tc>
                  <a:txBody>
                    <a:bodyPr/>
                    <a:lstStyle/>
                    <a:p>
                      <a:r>
                        <a:rPr lang="it-IT" sz="1400" b="1">
                          <a:effectLst/>
                        </a:rPr>
                        <a:t>Duplex Mode</a:t>
                      </a:r>
                      <a:endParaRPr lang="it-IT" sz="1400">
                        <a:effectLst/>
                      </a:endParaRP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Full Duplex</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Full or Half Duplex</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Full or Half Duplex</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dirty="0" err="1">
                          <a:effectLst/>
                        </a:rPr>
                        <a:t>Half</a:t>
                      </a:r>
                      <a:r>
                        <a:rPr lang="it-IT" sz="1400" dirty="0">
                          <a:effectLst/>
                        </a:rPr>
                        <a:t> Duplex</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Half Duplex</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29871876"/>
                  </a:ext>
                </a:extLst>
              </a:tr>
              <a:tr h="509800">
                <a:tc>
                  <a:txBody>
                    <a:bodyPr/>
                    <a:lstStyle/>
                    <a:p>
                      <a:r>
                        <a:rPr lang="it-IT" sz="1400" b="1">
                          <a:effectLst/>
                        </a:rPr>
                        <a:t>Device Receive Bandwidth</a:t>
                      </a:r>
                      <a:endParaRPr lang="it-IT" sz="1400">
                        <a:effectLst/>
                      </a:endParaRP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1.08 - 18 MHz</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1.08 - 18 MHz</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1.08 MHz</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dirty="0">
                          <a:effectLst/>
                        </a:rPr>
                        <a:t>180 kHz</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200 kHz</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65025887"/>
                  </a:ext>
                </a:extLst>
              </a:tr>
              <a:tr h="356860">
                <a:tc>
                  <a:txBody>
                    <a:bodyPr/>
                    <a:lstStyle/>
                    <a:p>
                      <a:r>
                        <a:rPr lang="it-IT" sz="1400" b="1">
                          <a:effectLst/>
                        </a:rPr>
                        <a:t>Receiver Chains</a:t>
                      </a:r>
                      <a:endParaRPr lang="it-IT" sz="1400">
                        <a:effectLst/>
                      </a:endParaRP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2 (MIMO)</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1 (SISO)</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1 (SISO)</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dirty="0">
                          <a:effectLst/>
                        </a:rPr>
                        <a:t>1 (SISO)</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1-2</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47896790"/>
                  </a:ext>
                </a:extLst>
              </a:tr>
              <a:tr h="509800">
                <a:tc>
                  <a:txBody>
                    <a:bodyPr/>
                    <a:lstStyle/>
                    <a:p>
                      <a:r>
                        <a:rPr lang="it-IT" sz="1400" b="1">
                          <a:effectLst/>
                        </a:rPr>
                        <a:t>Device Transmit Power</a:t>
                      </a:r>
                      <a:endParaRPr lang="it-IT" sz="1400">
                        <a:effectLst/>
                      </a:endParaRP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23 dBm</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23 dBm</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a:effectLst/>
                        </a:rPr>
                        <a:t>20 / 23 dBm</a:t>
                      </a: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dirty="0">
                          <a:effectLst/>
                        </a:rPr>
                        <a:t>20 / 23 </a:t>
                      </a:r>
                      <a:r>
                        <a:rPr lang="it-IT" sz="1400" dirty="0" err="1">
                          <a:effectLst/>
                        </a:rPr>
                        <a:t>dBm</a:t>
                      </a:r>
                      <a:endParaRPr lang="it-IT" sz="1400" dirty="0">
                        <a:effectLst/>
                      </a:endParaRP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it-IT" sz="1400" dirty="0">
                          <a:effectLst/>
                        </a:rPr>
                        <a:t>23 / 33 </a:t>
                      </a:r>
                      <a:r>
                        <a:rPr lang="it-IT" sz="1400" dirty="0" err="1">
                          <a:effectLst/>
                        </a:rPr>
                        <a:t>dBm</a:t>
                      </a:r>
                      <a:endParaRPr lang="it-IT" sz="1400" dirty="0">
                        <a:effectLst/>
                      </a:endParaRPr>
                    </a:p>
                  </a:txBody>
                  <a:tcPr marL="50980" marR="50980" marT="25490" marB="25490"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076722644"/>
                  </a:ext>
                </a:extLst>
              </a:tr>
            </a:tbl>
          </a:graphicData>
        </a:graphic>
      </p:graphicFrame>
      <p:sp>
        <p:nvSpPr>
          <p:cNvPr id="6" name="Rettangolo arrotondato 5"/>
          <p:cNvSpPr/>
          <p:nvPr/>
        </p:nvSpPr>
        <p:spPr bwMode="auto">
          <a:xfrm>
            <a:off x="4427984" y="764704"/>
            <a:ext cx="2952328" cy="6048672"/>
          </a:xfrm>
          <a:prstGeom prst="roundRect">
            <a:avLst>
              <a:gd name="adj" fmla="val 4217"/>
            </a:avLst>
          </a:prstGeom>
          <a:noFill/>
          <a:ln w="38100" cap="flat" cmpd="sng" algn="ctr">
            <a:solidFill>
              <a:srgbClr val="050AC7"/>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ts val="675"/>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Tahoma" pitchFamily="32" charset="0"/>
              <a:cs typeface="Arial" charset="0"/>
            </a:endParaRPr>
          </a:p>
        </p:txBody>
      </p:sp>
    </p:spTree>
    <p:extLst>
      <p:ext uri="{BB962C8B-B14F-4D97-AF65-F5344CB8AC3E}">
        <p14:creationId xmlns:p14="http://schemas.microsoft.com/office/powerpoint/2010/main" val="2859090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IoT</a:t>
            </a:r>
            <a:r>
              <a:rPr lang="it-IT" dirty="0" smtClean="0"/>
              <a:t>: terminologia</a:t>
            </a:r>
            <a:endParaRPr lang="it-IT" dirty="0"/>
          </a:p>
        </p:txBody>
      </p:sp>
      <p:sp>
        <p:nvSpPr>
          <p:cNvPr id="5" name="Segnaposto contenuto 4"/>
          <p:cNvSpPr>
            <a:spLocks noGrp="1"/>
          </p:cNvSpPr>
          <p:nvPr>
            <p:ph idx="1"/>
          </p:nvPr>
        </p:nvSpPr>
        <p:spPr>
          <a:xfrm>
            <a:off x="228600" y="1052736"/>
            <a:ext cx="8735888" cy="5040560"/>
          </a:xfrm>
        </p:spPr>
        <p:txBody>
          <a:bodyPr>
            <a:normAutofit/>
          </a:bodyPr>
          <a:lstStyle/>
          <a:p>
            <a:r>
              <a:rPr lang="it-IT" dirty="0"/>
              <a:t>L'internet delle cose o “Internet of </a:t>
            </a:r>
            <a:r>
              <a:rPr lang="it-IT" dirty="0" err="1"/>
              <a:t>Things</a:t>
            </a:r>
            <a:r>
              <a:rPr lang="it-IT" dirty="0"/>
              <a:t>” è il nome dato alla crescente tendenza di aggiungere </a:t>
            </a:r>
            <a:r>
              <a:rPr lang="it-IT" dirty="0" err="1" smtClean="0"/>
              <a:t>sensing</a:t>
            </a:r>
            <a:r>
              <a:rPr lang="it-IT" dirty="0" smtClean="0"/>
              <a:t> </a:t>
            </a:r>
            <a:r>
              <a:rPr lang="it-IT" dirty="0"/>
              <a:t>e </a:t>
            </a:r>
            <a:r>
              <a:rPr lang="it-IT" dirty="0" err="1" smtClean="0"/>
              <a:t>communication</a:t>
            </a:r>
            <a:r>
              <a:rPr lang="it-IT" dirty="0" smtClean="0"/>
              <a:t> </a:t>
            </a:r>
            <a:r>
              <a:rPr lang="it-IT" dirty="0" err="1" smtClean="0"/>
              <a:t>capabilities</a:t>
            </a:r>
            <a:r>
              <a:rPr lang="it-IT" dirty="0" smtClean="0"/>
              <a:t> </a:t>
            </a:r>
            <a:r>
              <a:rPr lang="it-IT" dirty="0"/>
              <a:t>agli oggetti per la casa/industria </a:t>
            </a:r>
            <a:r>
              <a:rPr lang="it-IT" dirty="0" smtClean="0"/>
              <a:t>per rendere possibile monitoraggio </a:t>
            </a:r>
            <a:r>
              <a:rPr lang="it-IT" dirty="0"/>
              <a:t>e </a:t>
            </a:r>
            <a:r>
              <a:rPr lang="it-IT" dirty="0" smtClean="0"/>
              <a:t>gestione </a:t>
            </a:r>
            <a:r>
              <a:rPr lang="it-IT" dirty="0"/>
              <a:t>in </a:t>
            </a:r>
            <a:r>
              <a:rPr lang="it-IT" dirty="0" smtClean="0"/>
              <a:t>remoto</a:t>
            </a: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708920"/>
            <a:ext cx="3721596" cy="3306018"/>
          </a:xfrm>
          <a:prstGeom prst="rect">
            <a:avLst/>
          </a:prstGeom>
        </p:spPr>
      </p:pic>
      <p:sp>
        <p:nvSpPr>
          <p:cNvPr id="6" name="CasellaDiTesto 5"/>
          <p:cNvSpPr txBox="1"/>
          <p:nvPr/>
        </p:nvSpPr>
        <p:spPr>
          <a:xfrm>
            <a:off x="611560" y="2924944"/>
            <a:ext cx="4536504" cy="1938992"/>
          </a:xfrm>
          <a:prstGeom prst="rect">
            <a:avLst/>
          </a:prstGeom>
          <a:noFill/>
        </p:spPr>
        <p:txBody>
          <a:bodyPr wrap="square" rtlCol="0">
            <a:spAutoFit/>
          </a:bodyPr>
          <a:lstStyle/>
          <a:p>
            <a:r>
              <a:rPr lang="it-IT" sz="2400" dirty="0">
                <a:solidFill>
                  <a:srgbClr val="000000"/>
                </a:solidFill>
                <a:latin typeface="Osval"/>
              </a:rPr>
              <a:t>Frigoriferi connessi ad </a:t>
            </a:r>
            <a:r>
              <a:rPr lang="it-IT" sz="2400" dirty="0" smtClean="0">
                <a:solidFill>
                  <a:srgbClr val="000000"/>
                </a:solidFill>
                <a:latin typeface="Osval"/>
              </a:rPr>
              <a:t>Internet,</a:t>
            </a:r>
            <a:endParaRPr lang="it-IT" sz="2400" dirty="0">
              <a:solidFill>
                <a:srgbClr val="000000"/>
              </a:solidFill>
              <a:latin typeface="Osval"/>
            </a:endParaRPr>
          </a:p>
          <a:p>
            <a:r>
              <a:rPr lang="it-IT" sz="2400" dirty="0" smtClean="0">
                <a:solidFill>
                  <a:srgbClr val="000000"/>
                </a:solidFill>
                <a:latin typeface="Osval"/>
              </a:rPr>
              <a:t>semafori intelligenti, </a:t>
            </a:r>
            <a:endParaRPr lang="it-IT" sz="2400" dirty="0">
              <a:solidFill>
                <a:srgbClr val="000000"/>
              </a:solidFill>
              <a:latin typeface="Osval"/>
            </a:endParaRPr>
          </a:p>
          <a:p>
            <a:r>
              <a:rPr lang="it-IT" sz="2400" dirty="0" smtClean="0">
                <a:solidFill>
                  <a:srgbClr val="000000"/>
                </a:solidFill>
                <a:latin typeface="Osval"/>
              </a:rPr>
              <a:t>bracciali </a:t>
            </a:r>
            <a:r>
              <a:rPr lang="it-IT" sz="2400" dirty="0">
                <a:solidFill>
                  <a:srgbClr val="000000"/>
                </a:solidFill>
                <a:latin typeface="Osval"/>
              </a:rPr>
              <a:t>ed orologi "</a:t>
            </a:r>
            <a:r>
              <a:rPr lang="it-IT" sz="2400" dirty="0" err="1">
                <a:solidFill>
                  <a:srgbClr val="000000"/>
                </a:solidFill>
                <a:latin typeface="Osval"/>
              </a:rPr>
              <a:t>smart</a:t>
            </a:r>
            <a:r>
              <a:rPr lang="it-IT" sz="2400" dirty="0">
                <a:solidFill>
                  <a:srgbClr val="000000"/>
                </a:solidFill>
                <a:latin typeface="Osval"/>
              </a:rPr>
              <a:t>" </a:t>
            </a:r>
          </a:p>
          <a:p>
            <a:r>
              <a:rPr lang="it-IT" sz="2400" dirty="0" smtClean="0">
                <a:solidFill>
                  <a:srgbClr val="000000"/>
                </a:solidFill>
                <a:latin typeface="Osval"/>
              </a:rPr>
              <a:t>sono dispositivi </a:t>
            </a:r>
            <a:r>
              <a:rPr lang="it-IT" sz="2400" dirty="0" err="1">
                <a:solidFill>
                  <a:srgbClr val="000000"/>
                </a:solidFill>
                <a:latin typeface="Osval"/>
              </a:rPr>
              <a:t>IoT</a:t>
            </a:r>
            <a:r>
              <a:rPr lang="it-IT" sz="2400" dirty="0">
                <a:solidFill>
                  <a:srgbClr val="000000"/>
                </a:solidFill>
                <a:latin typeface="Osval"/>
              </a:rPr>
              <a:t> </a:t>
            </a:r>
            <a:r>
              <a:rPr lang="it-IT" sz="2400" dirty="0" smtClean="0">
                <a:solidFill>
                  <a:srgbClr val="000000"/>
                </a:solidFill>
                <a:latin typeface="Osval"/>
              </a:rPr>
              <a:t>del </a:t>
            </a:r>
            <a:r>
              <a:rPr lang="it-IT" sz="2400" dirty="0">
                <a:solidFill>
                  <a:srgbClr val="000000"/>
                </a:solidFill>
                <a:latin typeface="Osval"/>
              </a:rPr>
              <a:t>nostro </a:t>
            </a:r>
            <a:r>
              <a:rPr lang="it-IT" sz="2400" dirty="0" smtClean="0">
                <a:solidFill>
                  <a:srgbClr val="000000"/>
                </a:solidFill>
                <a:latin typeface="Osval"/>
              </a:rPr>
              <a:t>quotidiano</a:t>
            </a:r>
            <a:endParaRPr lang="en-GB" sz="2800" b="1" i="0" dirty="0" smtClean="0">
              <a:solidFill>
                <a:srgbClr val="0042A4"/>
              </a:solidFill>
              <a:latin typeface="Osvald"/>
            </a:endParaRPr>
          </a:p>
        </p:txBody>
      </p:sp>
      <p:sp>
        <p:nvSpPr>
          <p:cNvPr id="7" name="CasellaDiTesto 6"/>
          <p:cNvSpPr txBox="1"/>
          <p:nvPr/>
        </p:nvSpPr>
        <p:spPr>
          <a:xfrm>
            <a:off x="7120296" y="5877852"/>
            <a:ext cx="1776448" cy="215444"/>
          </a:xfrm>
          <a:prstGeom prst="rect">
            <a:avLst/>
          </a:prstGeom>
          <a:noFill/>
        </p:spPr>
        <p:txBody>
          <a:bodyPr wrap="none" rtlCol="0">
            <a:spAutoFit/>
          </a:bodyPr>
          <a:lstStyle/>
          <a:p>
            <a:pPr algn="ctr"/>
            <a:r>
              <a:rPr lang="en-GB" sz="800" b="1" dirty="0" smtClean="0">
                <a:latin typeface="Osvald"/>
              </a:rPr>
              <a:t>@ http</a:t>
            </a:r>
            <a:r>
              <a:rPr lang="en-GB" sz="800" b="1" dirty="0">
                <a:latin typeface="Osvald"/>
              </a:rPr>
              <a:t>://www.industriaitaliana.it/</a:t>
            </a:r>
            <a:endParaRPr lang="en-GB" sz="800" b="1" i="0" dirty="0" smtClean="0">
              <a:latin typeface="Osvald"/>
            </a:endParaRPr>
          </a:p>
        </p:txBody>
      </p:sp>
      <p:sp>
        <p:nvSpPr>
          <p:cNvPr id="8" name="CasellaDiTesto 7"/>
          <p:cNvSpPr txBox="1"/>
          <p:nvPr/>
        </p:nvSpPr>
        <p:spPr>
          <a:xfrm>
            <a:off x="611560" y="5361620"/>
            <a:ext cx="4536504" cy="461665"/>
          </a:xfrm>
          <a:prstGeom prst="rect">
            <a:avLst/>
          </a:prstGeom>
          <a:noFill/>
        </p:spPr>
        <p:txBody>
          <a:bodyPr wrap="square" rtlCol="0">
            <a:spAutoFit/>
          </a:bodyPr>
          <a:lstStyle/>
          <a:p>
            <a:r>
              <a:rPr lang="it-IT" sz="2400" dirty="0" smtClean="0">
                <a:solidFill>
                  <a:srgbClr val="000000"/>
                </a:solidFill>
                <a:latin typeface="Osval"/>
              </a:rPr>
              <a:t>È uno dei </a:t>
            </a:r>
            <a:r>
              <a:rPr lang="it-IT" sz="2400" dirty="0" err="1" smtClean="0">
                <a:solidFill>
                  <a:srgbClr val="000000"/>
                </a:solidFill>
                <a:latin typeface="Osval"/>
              </a:rPr>
              <a:t>pillars</a:t>
            </a:r>
            <a:r>
              <a:rPr lang="it-IT" sz="2400" dirty="0" smtClean="0">
                <a:solidFill>
                  <a:srgbClr val="000000"/>
                </a:solidFill>
                <a:latin typeface="Osval"/>
              </a:rPr>
              <a:t> di Industria 4.0</a:t>
            </a:r>
            <a:endParaRPr lang="en-GB" sz="2800" b="1" i="0" dirty="0" smtClean="0">
              <a:solidFill>
                <a:srgbClr val="0042A4"/>
              </a:solidFill>
              <a:latin typeface="Osvald"/>
            </a:endParaRPr>
          </a:p>
        </p:txBody>
      </p:sp>
    </p:spTree>
    <p:extLst>
      <p:ext uri="{BB962C8B-B14F-4D97-AF65-F5344CB8AC3E}">
        <p14:creationId xmlns:p14="http://schemas.microsoft.com/office/powerpoint/2010/main" val="354304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en-US" dirty="0" err="1" smtClean="0"/>
              <a:t>IoT</a:t>
            </a:r>
            <a:r>
              <a:rPr lang="en-US" dirty="0" smtClean="0"/>
              <a:t> …I </a:t>
            </a:r>
            <a:r>
              <a:rPr lang="en-US" dirty="0" err="1" smtClean="0"/>
              <a:t>prossimi</a:t>
            </a:r>
            <a:r>
              <a:rPr lang="en-US" dirty="0" smtClean="0"/>
              <a:t> </a:t>
            </a:r>
            <a:r>
              <a:rPr lang="en-US" dirty="0" err="1" smtClean="0"/>
              <a:t>passi</a:t>
            </a:r>
            <a:endParaRPr lang="en-US" dirty="0"/>
          </a:p>
        </p:txBody>
      </p:sp>
      <p:sp>
        <p:nvSpPr>
          <p:cNvPr id="3" name="Segnaposto testo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02313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Big Data … </a:t>
            </a:r>
            <a:r>
              <a:rPr lang="en-US" dirty="0" err="1" smtClean="0"/>
              <a:t>IoT</a:t>
            </a:r>
            <a:endParaRPr lang="en-US" dirty="0"/>
          </a:p>
        </p:txBody>
      </p:sp>
      <p:sp>
        <p:nvSpPr>
          <p:cNvPr id="3" name="Segnaposto contenuto 2"/>
          <p:cNvSpPr>
            <a:spLocks noGrp="1"/>
          </p:cNvSpPr>
          <p:nvPr>
            <p:ph idx="1"/>
          </p:nvPr>
        </p:nvSpPr>
        <p:spPr>
          <a:xfrm>
            <a:off x="228601" y="1143000"/>
            <a:ext cx="4920372" cy="4945063"/>
          </a:xfrm>
        </p:spPr>
        <p:txBody>
          <a:bodyPr/>
          <a:lstStyle/>
          <a:p>
            <a:r>
              <a:rPr lang="en-US" dirty="0" smtClean="0"/>
              <a:t>Secondo le </a:t>
            </a:r>
            <a:r>
              <a:rPr lang="en-US" dirty="0" err="1" smtClean="0"/>
              <a:t>stime</a:t>
            </a:r>
            <a:r>
              <a:rPr lang="en-US" dirty="0" smtClean="0"/>
              <a:t> </a:t>
            </a:r>
            <a:r>
              <a:rPr lang="en-US" dirty="0" err="1" smtClean="0"/>
              <a:t>fatte</a:t>
            </a:r>
            <a:r>
              <a:rPr lang="en-US" dirty="0" smtClean="0"/>
              <a:t> da Hitachi </a:t>
            </a:r>
            <a:r>
              <a:rPr lang="en-US" dirty="0" err="1" smtClean="0"/>
              <a:t>un’automobile</a:t>
            </a:r>
            <a:r>
              <a:rPr lang="en-US" dirty="0" smtClean="0"/>
              <a:t> </a:t>
            </a:r>
            <a:r>
              <a:rPr lang="en-US" dirty="0" err="1" smtClean="0"/>
              <a:t>connessa</a:t>
            </a:r>
            <a:r>
              <a:rPr lang="en-US" dirty="0" smtClean="0"/>
              <a:t> genera circa 25 </a:t>
            </a:r>
            <a:r>
              <a:rPr lang="en-US" dirty="0"/>
              <a:t>gigabytes </a:t>
            </a:r>
            <a:r>
              <a:rPr lang="en-US" dirty="0" smtClean="0"/>
              <a:t>di </a:t>
            </a:r>
            <a:r>
              <a:rPr lang="en-US" dirty="0" err="1" smtClean="0"/>
              <a:t>dati</a:t>
            </a:r>
            <a:r>
              <a:rPr lang="en-US" dirty="0" smtClean="0"/>
              <a:t> per </a:t>
            </a:r>
            <a:r>
              <a:rPr lang="en-US" dirty="0" err="1" smtClean="0"/>
              <a:t>ora</a:t>
            </a:r>
            <a:endParaRPr lang="en-US" dirty="0" smtClean="0"/>
          </a:p>
          <a:p>
            <a:r>
              <a:rPr lang="en-US" dirty="0" smtClean="0"/>
              <a:t>CISCO </a:t>
            </a:r>
            <a:r>
              <a:rPr lang="en-US" dirty="0" err="1" smtClean="0"/>
              <a:t>parla</a:t>
            </a:r>
            <a:r>
              <a:rPr lang="en-US" dirty="0" smtClean="0"/>
              <a:t> di era </a:t>
            </a:r>
            <a:r>
              <a:rPr lang="en-US" dirty="0" err="1" smtClean="0"/>
              <a:t>dei</a:t>
            </a:r>
            <a:r>
              <a:rPr lang="en-US" dirty="0" smtClean="0"/>
              <a:t> Zettabyte</a:t>
            </a:r>
          </a:p>
          <a:p>
            <a:pPr lvl="1"/>
            <a:r>
              <a:rPr lang="en-US" dirty="0" smtClean="0"/>
              <a:t>3.3 ZB/anno </a:t>
            </a:r>
            <a:r>
              <a:rPr lang="en-US" dirty="0" err="1" smtClean="0"/>
              <a:t>entro</a:t>
            </a:r>
            <a:r>
              <a:rPr lang="en-US" dirty="0" smtClean="0"/>
              <a:t> </a:t>
            </a:r>
            <a:r>
              <a:rPr lang="en-US" dirty="0" err="1" smtClean="0"/>
              <a:t>il</a:t>
            </a:r>
            <a:r>
              <a:rPr lang="en-US" dirty="0" smtClean="0"/>
              <a:t> 2021</a:t>
            </a:r>
          </a:p>
          <a:p>
            <a:pPr lvl="2"/>
            <a:r>
              <a:rPr lang="en-US" dirty="0" smtClean="0"/>
              <a:t>(1.2 ZB al 2016)</a:t>
            </a:r>
          </a:p>
          <a:p>
            <a:pPr lvl="1"/>
            <a:r>
              <a:rPr lang="en-US" dirty="0" smtClean="0"/>
              <a:t>Il </a:t>
            </a:r>
            <a:r>
              <a:rPr lang="en-US" dirty="0" err="1" smtClean="0"/>
              <a:t>traffico</a:t>
            </a:r>
            <a:r>
              <a:rPr lang="en-US" dirty="0" smtClean="0"/>
              <a:t> da </a:t>
            </a:r>
            <a:r>
              <a:rPr lang="en-US" dirty="0" err="1" smtClean="0"/>
              <a:t>dispositivi</a:t>
            </a:r>
            <a:r>
              <a:rPr lang="en-US" dirty="0" smtClean="0"/>
              <a:t> </a:t>
            </a:r>
            <a:r>
              <a:rPr lang="en-US" dirty="0" err="1" smtClean="0"/>
              <a:t>mobili</a:t>
            </a:r>
            <a:r>
              <a:rPr lang="en-US" dirty="0" smtClean="0"/>
              <a:t> </a:t>
            </a:r>
            <a:r>
              <a:rPr lang="en-US" dirty="0" err="1" smtClean="0"/>
              <a:t>crescerà</a:t>
            </a:r>
            <a:r>
              <a:rPr lang="en-US" dirty="0" smtClean="0"/>
              <a:t> 7 volte </a:t>
            </a:r>
            <a:r>
              <a:rPr lang="en-US" dirty="0" err="1" smtClean="0"/>
              <a:t>nel</a:t>
            </a:r>
            <a:r>
              <a:rPr lang="en-US" dirty="0" smtClean="0"/>
              <a:t> </a:t>
            </a:r>
            <a:r>
              <a:rPr lang="en-US" dirty="0" err="1" smtClean="0"/>
              <a:t>periodo</a:t>
            </a:r>
            <a:r>
              <a:rPr lang="en-US" dirty="0" smtClean="0"/>
              <a:t> 2016-21 </a:t>
            </a:r>
            <a:r>
              <a:rPr lang="en-US" dirty="0" err="1" smtClean="0"/>
              <a:t>arrivando</a:t>
            </a:r>
            <a:r>
              <a:rPr lang="en-US" dirty="0" smtClean="0"/>
              <a:t> a </a:t>
            </a:r>
            <a:r>
              <a:rPr lang="en-US" dirty="0" err="1" smtClean="0"/>
              <a:t>rappresentare</a:t>
            </a:r>
            <a:r>
              <a:rPr lang="en-US" dirty="0" smtClean="0"/>
              <a:t> </a:t>
            </a:r>
            <a:r>
              <a:rPr lang="en-US" dirty="0" err="1" smtClean="0"/>
              <a:t>il</a:t>
            </a:r>
            <a:r>
              <a:rPr lang="en-US" dirty="0" smtClean="0"/>
              <a:t> 63% del </a:t>
            </a:r>
            <a:r>
              <a:rPr lang="en-US" dirty="0" err="1" smtClean="0"/>
              <a:t>traffico</a:t>
            </a:r>
            <a:r>
              <a:rPr lang="en-US" dirty="0" smtClean="0"/>
              <a:t> </a:t>
            </a:r>
            <a:r>
              <a:rPr lang="en-US" dirty="0" err="1" smtClean="0"/>
              <a:t>totale</a:t>
            </a:r>
            <a:r>
              <a:rPr lang="en-US" dirty="0" smtClean="0"/>
              <a:t> in Internet</a:t>
            </a:r>
          </a:p>
          <a:p>
            <a:pPr lvl="1"/>
            <a:endParaRPr lang="en-US" dirty="0" smtClean="0"/>
          </a:p>
          <a:p>
            <a:endParaRPr lang="en-US" dirty="0"/>
          </a:p>
          <a:p>
            <a:endParaRPr lang="en-US" dirty="0" smtClean="0"/>
          </a:p>
        </p:txBody>
      </p:sp>
      <p:pic>
        <p:nvPicPr>
          <p:cNvPr id="4" name="Picture 2" descr="L'immagine può contenere: spazio all'aperto e s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973" y="1026218"/>
            <a:ext cx="3977461" cy="520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0881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Cloud Computing e </a:t>
            </a:r>
            <a:r>
              <a:rPr lang="en-US" dirty="0" err="1" smtClean="0"/>
              <a:t>IoT</a:t>
            </a:r>
            <a:endParaRPr lang="en-US" dirty="0"/>
          </a:p>
        </p:txBody>
      </p:sp>
      <p:sp>
        <p:nvSpPr>
          <p:cNvPr id="3" name="Segnaposto contenuto 2"/>
          <p:cNvSpPr>
            <a:spLocks noGrp="1"/>
          </p:cNvSpPr>
          <p:nvPr>
            <p:ph idx="1"/>
          </p:nvPr>
        </p:nvSpPr>
        <p:spPr/>
        <p:txBody>
          <a:bodyPr/>
          <a:lstStyle/>
          <a:p>
            <a:r>
              <a:rPr lang="en-US" dirty="0" err="1" smtClean="0"/>
              <a:t>Incontro</a:t>
            </a:r>
            <a:r>
              <a:rPr lang="en-US" dirty="0" smtClean="0"/>
              <a:t> di due Disruptive Technologies</a:t>
            </a:r>
          </a:p>
          <a:p>
            <a:pPr lvl="1"/>
            <a:r>
              <a:rPr lang="it-IT" cap="all" dirty="0"/>
              <a:t>GOOGLE CLOUD </a:t>
            </a:r>
            <a:r>
              <a:rPr lang="it-IT" cap="all" dirty="0" smtClean="0"/>
              <a:t>IOT</a:t>
            </a:r>
          </a:p>
          <a:p>
            <a:pPr lvl="1"/>
            <a:r>
              <a:rPr lang="it-IT" dirty="0" err="1"/>
              <a:t>VMware</a:t>
            </a:r>
            <a:r>
              <a:rPr lang="it-IT" dirty="0"/>
              <a:t> </a:t>
            </a:r>
            <a:r>
              <a:rPr lang="it-IT" dirty="0" err="1"/>
              <a:t>Pulse</a:t>
            </a:r>
            <a:r>
              <a:rPr lang="it-IT" dirty="0"/>
              <a:t> </a:t>
            </a:r>
            <a:r>
              <a:rPr lang="it-IT" dirty="0" err="1"/>
              <a:t>IoT</a:t>
            </a:r>
            <a:r>
              <a:rPr lang="it-IT" dirty="0"/>
              <a:t> Center</a:t>
            </a:r>
          </a:p>
          <a:p>
            <a:pPr lvl="1"/>
            <a:r>
              <a:rPr lang="it-IT" cap="all" dirty="0" smtClean="0"/>
              <a:t>Microsoft </a:t>
            </a:r>
            <a:r>
              <a:rPr lang="it-IT" dirty="0" err="1"/>
              <a:t>Azure</a:t>
            </a:r>
            <a:r>
              <a:rPr lang="it-IT" dirty="0"/>
              <a:t> </a:t>
            </a:r>
            <a:r>
              <a:rPr lang="it-IT" dirty="0" err="1"/>
              <a:t>IoT</a:t>
            </a:r>
            <a:r>
              <a:rPr lang="it-IT" dirty="0"/>
              <a:t> </a:t>
            </a:r>
            <a:r>
              <a:rPr lang="it-IT" dirty="0" err="1" smtClean="0"/>
              <a:t>Hub</a:t>
            </a:r>
            <a:endParaRPr lang="it-IT" dirty="0" smtClean="0"/>
          </a:p>
          <a:p>
            <a:pPr lvl="1"/>
            <a:r>
              <a:rPr lang="it-IT" cap="all" dirty="0" smtClean="0"/>
              <a:t>CISCO Jasper </a:t>
            </a:r>
            <a:r>
              <a:rPr lang="it-IT" dirty="0"/>
              <a:t>Control Center 7.0 for </a:t>
            </a:r>
            <a:r>
              <a:rPr lang="it-IT" dirty="0" err="1"/>
              <a:t>IoT</a:t>
            </a:r>
            <a:endParaRPr lang="it-IT" cap="all" dirty="0"/>
          </a:p>
          <a:p>
            <a:pPr lvl="1"/>
            <a:r>
              <a:rPr lang="en-US" dirty="0" smtClean="0"/>
              <a:t>General Electrics, </a:t>
            </a:r>
            <a:r>
              <a:rPr lang="en-US" dirty="0" err="1" smtClean="0"/>
              <a:t>Predix</a:t>
            </a:r>
            <a:r>
              <a:rPr lang="en-US" dirty="0" smtClean="0"/>
              <a:t>, for </a:t>
            </a:r>
            <a:r>
              <a:rPr lang="en-US" dirty="0" err="1" smtClean="0"/>
              <a:t>IIoT</a:t>
            </a:r>
            <a:endParaRPr lang="en-US" dirty="0" smtClean="0"/>
          </a:p>
          <a:p>
            <a:pPr lvl="1"/>
            <a:r>
              <a:rPr lang="en-US" dirty="0" smtClean="0"/>
              <a:t>Nokia, </a:t>
            </a:r>
            <a:r>
              <a:rPr lang="it-IT" dirty="0"/>
              <a:t>IMPACT </a:t>
            </a:r>
            <a:r>
              <a:rPr lang="it-IT" dirty="0" err="1"/>
              <a:t>IoT</a:t>
            </a:r>
            <a:r>
              <a:rPr lang="it-IT" dirty="0"/>
              <a:t> </a:t>
            </a:r>
            <a:r>
              <a:rPr lang="it-IT" dirty="0" err="1"/>
              <a:t>platform</a:t>
            </a:r>
            <a:r>
              <a:rPr lang="it-IT" dirty="0"/>
              <a:t> </a:t>
            </a:r>
            <a:endParaRPr lang="it-IT" dirty="0" smtClean="0"/>
          </a:p>
          <a:p>
            <a:pPr lvl="1"/>
            <a:r>
              <a:rPr lang="it-IT" dirty="0" smtClean="0"/>
              <a:t>Amazon, </a:t>
            </a:r>
            <a:r>
              <a:rPr lang="it-IT" dirty="0"/>
              <a:t>AWS </a:t>
            </a:r>
            <a:r>
              <a:rPr lang="it-IT" dirty="0" err="1"/>
              <a:t>IoT</a:t>
            </a:r>
            <a:r>
              <a:rPr lang="it-IT" dirty="0"/>
              <a:t> </a:t>
            </a:r>
            <a:r>
              <a:rPr lang="it-IT" dirty="0" smtClean="0"/>
              <a:t>Platform</a:t>
            </a:r>
          </a:p>
          <a:p>
            <a:r>
              <a:rPr lang="en-US" dirty="0" err="1" smtClean="0"/>
              <a:t>Protocolli</a:t>
            </a:r>
            <a:r>
              <a:rPr lang="en-US" dirty="0" smtClean="0"/>
              <a:t> standard per la </a:t>
            </a:r>
            <a:r>
              <a:rPr lang="en-US" dirty="0" err="1" smtClean="0"/>
              <a:t>raccolta</a:t>
            </a:r>
            <a:r>
              <a:rPr lang="en-US" dirty="0" smtClean="0"/>
              <a:t> </a:t>
            </a:r>
            <a:r>
              <a:rPr lang="en-US" dirty="0" err="1" smtClean="0"/>
              <a:t>dati</a:t>
            </a:r>
            <a:endParaRPr lang="en-US" dirty="0" smtClean="0"/>
          </a:p>
          <a:p>
            <a:pPr lvl="1"/>
            <a:r>
              <a:rPr lang="it-IT" dirty="0"/>
              <a:t>MQTT, </a:t>
            </a:r>
            <a:r>
              <a:rPr lang="it-IT" dirty="0" err="1"/>
              <a:t>CoAP</a:t>
            </a:r>
            <a:r>
              <a:rPr lang="it-IT" dirty="0"/>
              <a:t>, AMQP, </a:t>
            </a:r>
            <a:r>
              <a:rPr lang="it-IT" dirty="0" err="1"/>
              <a:t>Websocket</a:t>
            </a:r>
            <a:r>
              <a:rPr lang="it-IT" dirty="0"/>
              <a:t>, </a:t>
            </a:r>
            <a:r>
              <a:rPr lang="it-IT" dirty="0" err="1"/>
              <a:t>Node</a:t>
            </a:r>
            <a:endParaRPr lang="en-US" dirty="0" smtClean="0"/>
          </a:p>
          <a:p>
            <a:endParaRPr lang="en-US" dirty="0"/>
          </a:p>
        </p:txBody>
      </p:sp>
    </p:spTree>
    <p:extLst>
      <p:ext uri="{BB962C8B-B14F-4D97-AF65-F5344CB8AC3E}">
        <p14:creationId xmlns:p14="http://schemas.microsoft.com/office/powerpoint/2010/main" val="325503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E non </a:t>
            </a:r>
            <a:r>
              <a:rPr lang="en-US" dirty="0" err="1" smtClean="0"/>
              <a:t>c’è</a:t>
            </a:r>
            <a:r>
              <a:rPr lang="en-US" dirty="0" smtClean="0"/>
              <a:t> due </a:t>
            </a:r>
            <a:r>
              <a:rPr lang="en-US" dirty="0" err="1" smtClean="0"/>
              <a:t>senza</a:t>
            </a:r>
            <a:r>
              <a:rPr lang="en-US" dirty="0" smtClean="0"/>
              <a:t> </a:t>
            </a:r>
            <a:r>
              <a:rPr lang="en-US" dirty="0" err="1" smtClean="0"/>
              <a:t>tre</a:t>
            </a:r>
            <a:r>
              <a:rPr lang="en-US" dirty="0" smtClean="0"/>
              <a:t>…</a:t>
            </a:r>
            <a:endParaRPr lang="en-US" dirty="0"/>
          </a:p>
        </p:txBody>
      </p:sp>
      <p:sp>
        <p:nvSpPr>
          <p:cNvPr id="3" name="Segnaposto contenuto 2"/>
          <p:cNvSpPr>
            <a:spLocks noGrp="1"/>
          </p:cNvSpPr>
          <p:nvPr>
            <p:ph idx="1"/>
          </p:nvPr>
        </p:nvSpPr>
        <p:spPr/>
        <p:txBody>
          <a:bodyPr/>
          <a:lstStyle/>
          <a:p>
            <a:r>
              <a:rPr lang="en-US" dirty="0" err="1" smtClean="0"/>
              <a:t>IoT,Cloud</a:t>
            </a:r>
            <a:r>
              <a:rPr lang="en-US" dirty="0" smtClean="0"/>
              <a:t> Computing e Big Data Analytics…</a:t>
            </a:r>
            <a:endParaRPr lang="en-US" dirty="0"/>
          </a:p>
        </p:txBody>
      </p:sp>
      <p:pic>
        <p:nvPicPr>
          <p:cNvPr id="8194" name="Picture 2" descr="https://cloud.google.com/solutions/iot/images/benefits-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 y="2060848"/>
            <a:ext cx="9025583" cy="360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078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pic>
        <p:nvPicPr>
          <p:cNvPr id="4" name="Segnaposto contenuto 3"/>
          <p:cNvPicPr>
            <a:picLocks noGrp="1" noChangeAspect="1"/>
          </p:cNvPicPr>
          <p:nvPr>
            <p:ph idx="1"/>
          </p:nvPr>
        </p:nvPicPr>
        <p:blipFill rotWithShape="1">
          <a:blip r:embed="rId2"/>
          <a:srcRect t="1449"/>
          <a:stretch/>
        </p:blipFill>
        <p:spPr>
          <a:xfrm>
            <a:off x="-1" y="-27384"/>
            <a:ext cx="9136063" cy="6283568"/>
          </a:xfrm>
          <a:prstGeom prst="rect">
            <a:avLst/>
          </a:prstGeom>
        </p:spPr>
      </p:pic>
    </p:spTree>
    <p:extLst>
      <p:ext uri="{BB962C8B-B14F-4D97-AF65-F5344CB8AC3E}">
        <p14:creationId xmlns:p14="http://schemas.microsoft.com/office/powerpoint/2010/main" val="4207919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7312" y="0"/>
            <a:ext cx="9514703" cy="6858000"/>
          </a:xfrm>
          <a:prstGeom prst="rect">
            <a:avLst/>
          </a:prstGeom>
        </p:spPr>
      </p:pic>
      <p:sp>
        <p:nvSpPr>
          <p:cNvPr id="2" name="Titolo 1"/>
          <p:cNvSpPr>
            <a:spLocks noGrp="1"/>
          </p:cNvSpPr>
          <p:nvPr>
            <p:ph type="title"/>
          </p:nvPr>
        </p:nvSpPr>
        <p:spPr>
          <a:xfrm>
            <a:off x="2267744" y="214089"/>
            <a:ext cx="4904482" cy="982663"/>
          </a:xfrm>
          <a:solidFill>
            <a:srgbClr val="D6D6F5">
              <a:alpha val="89804"/>
            </a:srgbClr>
          </a:solidFill>
        </p:spPr>
        <p:txBody>
          <a:bodyPr/>
          <a:lstStyle/>
          <a:p>
            <a:r>
              <a:rPr lang="en-US" dirty="0" err="1" smtClean="0"/>
              <a:t>Occhio</a:t>
            </a:r>
            <a:r>
              <a:rPr lang="en-US" dirty="0" smtClean="0"/>
              <a:t> </a:t>
            </a:r>
            <a:r>
              <a:rPr lang="en-US" dirty="0" err="1" smtClean="0"/>
              <a:t>ai</a:t>
            </a:r>
            <a:r>
              <a:rPr lang="en-US" dirty="0" smtClean="0"/>
              <a:t> </a:t>
            </a:r>
            <a:r>
              <a:rPr lang="en-US" dirty="0" err="1" smtClean="0"/>
              <a:t>servizi</a:t>
            </a:r>
            <a:endParaRPr lang="en-US" dirty="0"/>
          </a:p>
        </p:txBody>
      </p:sp>
    </p:spTree>
    <p:extLst>
      <p:ext uri="{BB962C8B-B14F-4D97-AF65-F5344CB8AC3E}">
        <p14:creationId xmlns:p14="http://schemas.microsoft.com/office/powerpoint/2010/main" val="40469414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2"/>
          <a:srcRect r="3331"/>
          <a:stretch/>
        </p:blipFill>
        <p:spPr>
          <a:xfrm>
            <a:off x="-17312" y="0"/>
            <a:ext cx="9197823" cy="6858000"/>
          </a:xfrm>
          <a:prstGeom prst="rect">
            <a:avLst/>
          </a:prstGeom>
        </p:spPr>
      </p:pic>
      <p:sp>
        <p:nvSpPr>
          <p:cNvPr id="2" name="Titolo 1"/>
          <p:cNvSpPr>
            <a:spLocks noGrp="1"/>
          </p:cNvSpPr>
          <p:nvPr>
            <p:ph type="title"/>
          </p:nvPr>
        </p:nvSpPr>
        <p:spPr>
          <a:xfrm>
            <a:off x="2267744" y="214089"/>
            <a:ext cx="4904482" cy="982663"/>
          </a:xfrm>
          <a:solidFill>
            <a:srgbClr val="D6D6F5">
              <a:alpha val="89804"/>
            </a:srgbClr>
          </a:solidFill>
        </p:spPr>
        <p:txBody>
          <a:bodyPr/>
          <a:lstStyle/>
          <a:p>
            <a:r>
              <a:rPr lang="en-US" dirty="0" err="1" smtClean="0"/>
              <a:t>Occhio</a:t>
            </a:r>
            <a:r>
              <a:rPr lang="en-US" dirty="0" smtClean="0"/>
              <a:t> </a:t>
            </a:r>
            <a:r>
              <a:rPr lang="en-US" dirty="0" err="1" smtClean="0"/>
              <a:t>ai</a:t>
            </a:r>
            <a:r>
              <a:rPr lang="en-US" dirty="0" smtClean="0"/>
              <a:t> </a:t>
            </a:r>
            <a:r>
              <a:rPr lang="en-US" dirty="0" err="1" smtClean="0"/>
              <a:t>servizi</a:t>
            </a:r>
            <a:endParaRPr lang="en-US" dirty="0"/>
          </a:p>
        </p:txBody>
      </p:sp>
      <p:sp>
        <p:nvSpPr>
          <p:cNvPr id="5" name="Titolo 1"/>
          <p:cNvSpPr txBox="1">
            <a:spLocks/>
          </p:cNvSpPr>
          <p:nvPr/>
        </p:nvSpPr>
        <p:spPr bwMode="auto">
          <a:xfrm>
            <a:off x="611560" y="1628800"/>
            <a:ext cx="7992888" cy="4752528"/>
          </a:xfrm>
          <a:prstGeom prst="rect">
            <a:avLst/>
          </a:prstGeom>
          <a:solidFill>
            <a:srgbClr val="D6D6F5">
              <a:alpha val="89804"/>
            </a:srgbClr>
          </a:solidFill>
          <a:ln w="9525">
            <a:noFill/>
            <a:round/>
            <a:headEnd/>
            <a:tailEnd/>
          </a:ln>
        </p:spPr>
        <p:txBody>
          <a:bodyPr vert="horz" wrap="square" lIns="90000" tIns="46800" rIns="90000" bIns="46800" numCol="1" anchor="t"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6" charset="0"/>
              <a:defRPr sz="3200" b="1" i="1">
                <a:solidFill>
                  <a:srgbClr val="0042A4"/>
                </a:solidFill>
                <a:latin typeface="Osval"/>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2800" b="1">
                <a:solidFill>
                  <a:srgbClr val="3333CC"/>
                </a:solidFill>
                <a:latin typeface="Tahoma" pitchFamily="32" charset="0"/>
                <a:cs typeface="Arial" charset="0"/>
              </a:defRPr>
            </a:lvl9pPr>
          </a:lstStyle>
          <a:p>
            <a:pPr algn="l"/>
            <a:r>
              <a:rPr lang="en-US" kern="0" dirty="0" err="1" smtClean="0"/>
              <a:t>Assicurazioni</a:t>
            </a:r>
            <a:r>
              <a:rPr lang="en-US" kern="0" dirty="0" smtClean="0"/>
              <a:t> </a:t>
            </a:r>
            <a:r>
              <a:rPr lang="en-US" b="0" kern="0" dirty="0" err="1" smtClean="0"/>
              <a:t>basate</a:t>
            </a:r>
            <a:r>
              <a:rPr lang="en-US" b="0" kern="0" dirty="0" smtClean="0"/>
              <a:t> </a:t>
            </a:r>
            <a:r>
              <a:rPr lang="en-US" b="0" kern="0" dirty="0" err="1" smtClean="0"/>
              <a:t>sullo</a:t>
            </a:r>
            <a:r>
              <a:rPr lang="en-US" b="0" kern="0" dirty="0" smtClean="0"/>
              <a:t> stile di vita</a:t>
            </a:r>
          </a:p>
          <a:p>
            <a:pPr algn="l"/>
            <a:endParaRPr lang="en-US" b="0" kern="0" dirty="0"/>
          </a:p>
          <a:p>
            <a:pPr algn="l"/>
            <a:r>
              <a:rPr lang="en-US" b="0" kern="0" dirty="0" err="1" smtClean="0"/>
              <a:t>Gestione</a:t>
            </a:r>
            <a:r>
              <a:rPr lang="en-US" b="0" kern="0" dirty="0" smtClean="0"/>
              <a:t> </a:t>
            </a:r>
            <a:r>
              <a:rPr lang="en-US" b="0" kern="0" dirty="0" err="1" smtClean="0"/>
              <a:t>dell’</a:t>
            </a:r>
            <a:r>
              <a:rPr lang="en-US" kern="0" dirty="0" err="1" smtClean="0"/>
              <a:t>assistenza</a:t>
            </a:r>
            <a:r>
              <a:rPr lang="en-US" b="0" kern="0" dirty="0" smtClean="0"/>
              <a:t> di </a:t>
            </a:r>
            <a:r>
              <a:rPr lang="en-US" b="0" kern="0" smtClean="0"/>
              <a:t>dispositivi </a:t>
            </a:r>
            <a:r>
              <a:rPr lang="en-US" b="0" kern="0" dirty="0" smtClean="0"/>
              <a:t>in </a:t>
            </a:r>
            <a:r>
              <a:rPr lang="en-US" kern="0" dirty="0" err="1" smtClean="0">
                <a:solidFill>
                  <a:schemeClr val="accent6">
                    <a:lumMod val="50000"/>
                  </a:schemeClr>
                </a:solidFill>
              </a:rPr>
              <a:t>garanzia</a:t>
            </a:r>
            <a:endParaRPr lang="en-US" kern="0" dirty="0" smtClean="0">
              <a:solidFill>
                <a:schemeClr val="accent6">
                  <a:lumMod val="50000"/>
                </a:schemeClr>
              </a:solidFill>
            </a:endParaRPr>
          </a:p>
          <a:p>
            <a:pPr algn="l"/>
            <a:endParaRPr lang="en-US" kern="0" dirty="0">
              <a:solidFill>
                <a:schemeClr val="accent6">
                  <a:lumMod val="50000"/>
                </a:schemeClr>
              </a:solidFill>
            </a:endParaRPr>
          </a:p>
          <a:p>
            <a:pPr algn="l"/>
            <a:r>
              <a:rPr lang="en-US" kern="0" dirty="0" smtClean="0"/>
              <a:t>Cure </a:t>
            </a:r>
            <a:r>
              <a:rPr lang="en-US" kern="0" dirty="0" err="1"/>
              <a:t>personalizzate</a:t>
            </a:r>
            <a:r>
              <a:rPr lang="en-US" kern="0" dirty="0"/>
              <a:t> </a:t>
            </a:r>
            <a:r>
              <a:rPr lang="en-US" b="0" kern="0" dirty="0" err="1" smtClean="0"/>
              <a:t>sulla</a:t>
            </a:r>
            <a:r>
              <a:rPr lang="en-US" b="0" kern="0" dirty="0" smtClean="0"/>
              <a:t> base </a:t>
            </a:r>
            <a:r>
              <a:rPr lang="en-US" b="0" kern="0" dirty="0" err="1" smtClean="0"/>
              <a:t>dei</a:t>
            </a:r>
            <a:r>
              <a:rPr lang="en-US" b="0" kern="0" dirty="0" smtClean="0"/>
              <a:t> </a:t>
            </a:r>
            <a:r>
              <a:rPr lang="en-US" b="0" kern="0" dirty="0" err="1" smtClean="0"/>
              <a:t>propri</a:t>
            </a:r>
            <a:r>
              <a:rPr lang="en-US" b="0" kern="0" dirty="0" smtClean="0"/>
              <a:t> </a:t>
            </a:r>
            <a:r>
              <a:rPr lang="en-US" b="0" kern="0" dirty="0" err="1" smtClean="0"/>
              <a:t>stili</a:t>
            </a:r>
            <a:r>
              <a:rPr lang="en-US" b="0" kern="0" dirty="0" smtClean="0"/>
              <a:t> di vita </a:t>
            </a:r>
            <a:endParaRPr lang="en-US" b="0" kern="0" dirty="0"/>
          </a:p>
          <a:p>
            <a:pPr algn="l"/>
            <a:endParaRPr lang="en-US" kern="0" dirty="0"/>
          </a:p>
          <a:p>
            <a:pPr algn="l"/>
            <a:r>
              <a:rPr lang="en-US" b="0" kern="0" dirty="0" smtClean="0"/>
              <a:t>…</a:t>
            </a:r>
            <a:endParaRPr lang="en-US" b="0" kern="0" dirty="0"/>
          </a:p>
        </p:txBody>
      </p:sp>
    </p:spTree>
    <p:extLst>
      <p:ext uri="{BB962C8B-B14F-4D97-AF65-F5344CB8AC3E}">
        <p14:creationId xmlns:p14="http://schemas.microsoft.com/office/powerpoint/2010/main" val="3036659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179512" y="1700808"/>
            <a:ext cx="8784976" cy="1368152"/>
          </a:xfrm>
        </p:spPr>
        <p:txBody>
          <a:bodyPr/>
          <a:lstStyle/>
          <a:p>
            <a:r>
              <a:rPr lang="it-IT" sz="3200" dirty="0" err="1" smtClean="0"/>
              <a:t>Problem</a:t>
            </a:r>
            <a:r>
              <a:rPr lang="it-IT" sz="3200" dirty="0" smtClean="0"/>
              <a:t> statement</a:t>
            </a:r>
            <a:endParaRPr lang="it-IT" sz="3200" dirty="0"/>
          </a:p>
        </p:txBody>
      </p:sp>
    </p:spTree>
    <p:extLst>
      <p:ext uri="{BB962C8B-B14F-4D97-AF65-F5344CB8AC3E}">
        <p14:creationId xmlns:p14="http://schemas.microsoft.com/office/powerpoint/2010/main" val="854848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IoT</a:t>
            </a:r>
            <a:r>
              <a:rPr lang="en-GB" dirty="0" smtClean="0"/>
              <a:t>: </a:t>
            </a:r>
            <a:r>
              <a:rPr lang="en-GB" dirty="0" err="1" smtClean="0"/>
              <a:t>emergenza</a:t>
            </a:r>
            <a:r>
              <a:rPr lang="en-GB" dirty="0" smtClean="0"/>
              <a:t> security</a:t>
            </a:r>
            <a:endParaRPr lang="en-GB" dirty="0"/>
          </a:p>
        </p:txBody>
      </p:sp>
      <p:sp>
        <p:nvSpPr>
          <p:cNvPr id="3" name="Segnaposto contenuto 2"/>
          <p:cNvSpPr>
            <a:spLocks noGrp="1"/>
          </p:cNvSpPr>
          <p:nvPr>
            <p:ph idx="1"/>
          </p:nvPr>
        </p:nvSpPr>
        <p:spPr/>
        <p:txBody>
          <a:bodyPr/>
          <a:lstStyle/>
          <a:p>
            <a:r>
              <a:rPr lang="it-IT" dirty="0"/>
              <a:t>L</a:t>
            </a:r>
            <a:r>
              <a:rPr lang="it-IT" dirty="0" smtClean="0"/>
              <a:t>'</a:t>
            </a:r>
            <a:r>
              <a:rPr lang="it-IT" dirty="0" err="1" smtClean="0"/>
              <a:t>IoT</a:t>
            </a:r>
            <a:r>
              <a:rPr lang="it-IT" dirty="0" smtClean="0"/>
              <a:t> </a:t>
            </a:r>
            <a:r>
              <a:rPr lang="it-IT" dirty="0"/>
              <a:t>si </a:t>
            </a:r>
            <a:r>
              <a:rPr lang="it-IT" dirty="0" smtClean="0"/>
              <a:t>sta </a:t>
            </a:r>
            <a:r>
              <a:rPr lang="it-IT" dirty="0"/>
              <a:t>sviluppando molto (se non troppo) </a:t>
            </a:r>
            <a:r>
              <a:rPr lang="it-IT" dirty="0" smtClean="0"/>
              <a:t>rapidamente</a:t>
            </a:r>
          </a:p>
          <a:p>
            <a:r>
              <a:rPr lang="it-IT" dirty="0"/>
              <a:t>S</a:t>
            </a:r>
            <a:r>
              <a:rPr lang="it-IT" dirty="0" smtClean="0"/>
              <a:t>enza </a:t>
            </a:r>
            <a:r>
              <a:rPr lang="it-IT" dirty="0"/>
              <a:t>adeguata </a:t>
            </a:r>
            <a:r>
              <a:rPr lang="it-IT" dirty="0" smtClean="0"/>
              <a:t>attenzione alle implicazioni in termini </a:t>
            </a:r>
            <a:r>
              <a:rPr lang="it-IT" dirty="0"/>
              <a:t>di </a:t>
            </a:r>
            <a:r>
              <a:rPr lang="it-IT" dirty="0" smtClean="0"/>
              <a:t>sicurezza</a:t>
            </a:r>
          </a:p>
          <a:p>
            <a:r>
              <a:rPr lang="it-IT" dirty="0" smtClean="0"/>
              <a:t>Senza che la normativa e la regolamentazione in genere abbiano modo di adeguarsi alla mutata (e mutanda) situazione </a:t>
            </a:r>
          </a:p>
          <a:p>
            <a:r>
              <a:rPr lang="it-IT" dirty="0" smtClean="0"/>
              <a:t>Ciò si traduce in una percezione di (in)sicurezza che è pervasiva:</a:t>
            </a:r>
          </a:p>
          <a:p>
            <a:pPr lvl="1"/>
            <a:r>
              <a:rPr lang="it-IT" dirty="0" smtClean="0"/>
              <a:t>Secondo </a:t>
            </a:r>
            <a:r>
              <a:rPr lang="it-IT" dirty="0"/>
              <a:t>il Business Insider Intelligence </a:t>
            </a:r>
            <a:r>
              <a:rPr lang="it-IT" dirty="0" err="1"/>
              <a:t>Survey</a:t>
            </a:r>
            <a:r>
              <a:rPr lang="it-IT" dirty="0"/>
              <a:t> condotto nell'ultimo quadrimestre del </a:t>
            </a:r>
            <a:r>
              <a:rPr lang="it-IT" dirty="0" smtClean="0"/>
              <a:t>2014, il </a:t>
            </a:r>
            <a:r>
              <a:rPr lang="it-IT" dirty="0"/>
              <a:t>39% degli intervistati ha sostenuto che la sicurezza è il problema più pressante nell'adozione dell'</a:t>
            </a:r>
            <a:r>
              <a:rPr lang="it-IT" dirty="0" err="1"/>
              <a:t>IoT</a:t>
            </a:r>
            <a:endParaRPr lang="en-GB" dirty="0"/>
          </a:p>
        </p:txBody>
      </p:sp>
    </p:spTree>
    <p:extLst>
      <p:ext uri="{BB962C8B-B14F-4D97-AF65-F5344CB8AC3E}">
        <p14:creationId xmlns:p14="http://schemas.microsoft.com/office/powerpoint/2010/main" val="160097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IoT</a:t>
            </a:r>
            <a:r>
              <a:rPr lang="en-GB" dirty="0" smtClean="0"/>
              <a:t>: </a:t>
            </a:r>
            <a:r>
              <a:rPr lang="en-GB" dirty="0"/>
              <a:t>i</a:t>
            </a:r>
            <a:r>
              <a:rPr lang="en-GB" dirty="0" smtClean="0"/>
              <a:t> </a:t>
            </a:r>
            <a:r>
              <a:rPr lang="en-GB" dirty="0" err="1" smtClean="0"/>
              <a:t>pericoli</a:t>
            </a:r>
            <a:r>
              <a:rPr lang="en-GB" dirty="0" smtClean="0"/>
              <a:t> </a:t>
            </a:r>
            <a:r>
              <a:rPr lang="en-GB" dirty="0" err="1" smtClean="0"/>
              <a:t>immediati</a:t>
            </a:r>
            <a:endParaRPr lang="en-GB" dirty="0"/>
          </a:p>
        </p:txBody>
      </p:sp>
      <p:sp>
        <p:nvSpPr>
          <p:cNvPr id="3" name="Segnaposto contenuto 2"/>
          <p:cNvSpPr>
            <a:spLocks noGrp="1"/>
          </p:cNvSpPr>
          <p:nvPr>
            <p:ph idx="1"/>
          </p:nvPr>
        </p:nvSpPr>
        <p:spPr/>
        <p:txBody>
          <a:bodyPr/>
          <a:lstStyle/>
          <a:p>
            <a:r>
              <a:rPr lang="it-IT" dirty="0"/>
              <a:t>L</a:t>
            </a:r>
            <a:r>
              <a:rPr lang="it-IT" dirty="0" smtClean="0"/>
              <a:t>e </a:t>
            </a:r>
            <a:r>
              <a:rPr lang="it-IT" dirty="0"/>
              <a:t>minacce alla </a:t>
            </a:r>
            <a:r>
              <a:rPr lang="it-IT" dirty="0" smtClean="0"/>
              <a:t>sicurezza </a:t>
            </a:r>
            <a:r>
              <a:rPr lang="it-IT" dirty="0"/>
              <a:t>sono enormi, </a:t>
            </a:r>
            <a:r>
              <a:rPr lang="it-IT" dirty="0" smtClean="0"/>
              <a:t>perché esiste la </a:t>
            </a:r>
            <a:r>
              <a:rPr lang="it-IT" dirty="0"/>
              <a:t>possibilità </a:t>
            </a:r>
            <a:r>
              <a:rPr lang="it-IT" dirty="0" smtClean="0"/>
              <a:t>concreta di </a:t>
            </a:r>
            <a:r>
              <a:rPr lang="it-IT" dirty="0"/>
              <a:t>controllo sociale e di manipolazione </a:t>
            </a:r>
            <a:r>
              <a:rPr lang="it-IT" dirty="0" smtClean="0"/>
              <a:t>politica </a:t>
            </a:r>
          </a:p>
          <a:p>
            <a:endParaRPr lang="it-IT" dirty="0" smtClean="0"/>
          </a:p>
          <a:p>
            <a:r>
              <a:rPr lang="it-IT" dirty="0" err="1" smtClean="0"/>
              <a:t>Forbes</a:t>
            </a:r>
            <a:r>
              <a:rPr lang="it-IT" dirty="0" smtClean="0"/>
              <a:t>, gennaio 2014 </a:t>
            </a:r>
          </a:p>
          <a:p>
            <a:pPr lvl="1"/>
            <a:r>
              <a:rPr lang="it-IT" dirty="0" smtClean="0"/>
              <a:t>Sono </a:t>
            </a:r>
            <a:r>
              <a:rPr lang="it-IT" dirty="0"/>
              <a:t>stati elencanti molti apparecchi collegati a Internet che possono già "spiare le persone nelle loro </a:t>
            </a:r>
            <a:r>
              <a:rPr lang="it-IT" dirty="0" smtClean="0"/>
              <a:t>case"</a:t>
            </a:r>
          </a:p>
          <a:p>
            <a:pPr lvl="2"/>
            <a:r>
              <a:rPr lang="it-IT" dirty="0" smtClean="0"/>
              <a:t>Televisori</a:t>
            </a:r>
            <a:r>
              <a:rPr lang="it-IT" dirty="0"/>
              <a:t>, elettrodomestici da cucina, macchine fotografiche</a:t>
            </a:r>
            <a:r>
              <a:rPr lang="it-IT" dirty="0" smtClean="0"/>
              <a:t>, termostati, giochi, baby monitor</a:t>
            </a:r>
          </a:p>
          <a:p>
            <a:pPr lvl="2"/>
            <a:r>
              <a:rPr lang="it-IT" dirty="0" smtClean="0"/>
              <a:t>Sistemi x-by-</a:t>
            </a:r>
            <a:r>
              <a:rPr lang="it-IT" dirty="0" err="1" smtClean="0"/>
              <a:t>wire</a:t>
            </a:r>
            <a:r>
              <a:rPr lang="it-IT" dirty="0" smtClean="0"/>
              <a:t> del settore </a:t>
            </a:r>
            <a:r>
              <a:rPr lang="it-IT" dirty="0" err="1" smtClean="0"/>
              <a:t>automotive</a:t>
            </a:r>
            <a:r>
              <a:rPr lang="it-IT" dirty="0" smtClean="0"/>
              <a:t> (d</a:t>
            </a:r>
            <a:r>
              <a:rPr lang="it-IT" dirty="0"/>
              <a:t>ispositivi in automobili controllati dal </a:t>
            </a:r>
            <a:r>
              <a:rPr lang="it-IT" dirty="0" smtClean="0"/>
              <a:t>computer, come: freni</a:t>
            </a:r>
            <a:r>
              <a:rPr lang="it-IT" dirty="0"/>
              <a:t>, motore, serrature, clacson, </a:t>
            </a:r>
            <a:r>
              <a:rPr lang="it-IT" dirty="0" smtClean="0"/>
              <a:t>cruscotto)</a:t>
            </a:r>
          </a:p>
        </p:txBody>
      </p:sp>
    </p:spTree>
    <p:extLst>
      <p:ext uri="{BB962C8B-B14F-4D97-AF65-F5344CB8AC3E}">
        <p14:creationId xmlns:p14="http://schemas.microsoft.com/office/powerpoint/2010/main" val="131715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
                                        <p:tgtEl>
                                          <p:spTgt spid="3">
                                            <p:txEl>
                                              <p:pRg st="4" end="4"/>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 Internet of Word-Things</a:t>
            </a:r>
            <a:endParaRPr lang="en-GB" dirty="0"/>
          </a:p>
        </p:txBody>
      </p:sp>
      <p:sp>
        <p:nvSpPr>
          <p:cNvPr id="3" name="Segnaposto contenuto 2"/>
          <p:cNvSpPr>
            <a:spLocks noGrp="1"/>
          </p:cNvSpPr>
          <p:nvPr>
            <p:ph idx="1"/>
          </p:nvPr>
        </p:nvSpPr>
        <p:spPr>
          <a:xfrm>
            <a:off x="228600" y="1143000"/>
            <a:ext cx="8602663" cy="1421903"/>
          </a:xfrm>
        </p:spPr>
        <p:txBody>
          <a:bodyPr/>
          <a:lstStyle/>
          <a:p>
            <a:r>
              <a:rPr lang="en-GB" sz="2000" b="1" dirty="0" err="1"/>
              <a:t>D</a:t>
            </a:r>
            <a:r>
              <a:rPr lang="en-GB" sz="2000" b="1" dirty="0" err="1" smtClean="0"/>
              <a:t>ispositivi</a:t>
            </a:r>
            <a:r>
              <a:rPr lang="en-GB" sz="2000" b="1" dirty="0" smtClean="0"/>
              <a:t> </a:t>
            </a:r>
            <a:r>
              <a:rPr lang="en-GB" sz="2000" b="1" dirty="0" err="1" smtClean="0"/>
              <a:t>univocamente</a:t>
            </a:r>
            <a:r>
              <a:rPr lang="en-GB" sz="2000" b="1" dirty="0" smtClean="0"/>
              <a:t> </a:t>
            </a:r>
            <a:r>
              <a:rPr lang="en-GB" sz="2000" b="1" dirty="0" err="1" smtClean="0"/>
              <a:t>identificabili</a:t>
            </a:r>
            <a:endParaRPr lang="en-GB" sz="2000" b="1" dirty="0" smtClean="0"/>
          </a:p>
          <a:p>
            <a:r>
              <a:rPr lang="en-GB" sz="2000" b="1" dirty="0" err="1" smtClean="0"/>
              <a:t>Connessi</a:t>
            </a:r>
            <a:r>
              <a:rPr lang="en-GB" sz="2000" b="1" dirty="0" smtClean="0"/>
              <a:t> ad Internet</a:t>
            </a:r>
          </a:p>
          <a:p>
            <a:r>
              <a:rPr lang="en-GB" sz="2000" b="1" dirty="0" err="1" smtClean="0"/>
              <a:t>Capaci</a:t>
            </a:r>
            <a:r>
              <a:rPr lang="en-GB" sz="2000" b="1" dirty="0" smtClean="0"/>
              <a:t> di </a:t>
            </a:r>
            <a:r>
              <a:rPr lang="en-GB" sz="2000" b="1" dirty="0" err="1" smtClean="0"/>
              <a:t>trasmettere</a:t>
            </a:r>
            <a:r>
              <a:rPr lang="en-GB" sz="2000" b="1" dirty="0" smtClean="0"/>
              <a:t> e </a:t>
            </a:r>
            <a:r>
              <a:rPr lang="en-GB" sz="2000" b="1" dirty="0" err="1" smtClean="0"/>
              <a:t>ricevere</a:t>
            </a:r>
            <a:r>
              <a:rPr lang="en-GB" sz="2000" b="1" dirty="0" smtClean="0"/>
              <a:t> </a:t>
            </a:r>
            <a:r>
              <a:rPr lang="en-GB" sz="2000" b="1" dirty="0" err="1" smtClean="0"/>
              <a:t>dati</a:t>
            </a:r>
            <a:r>
              <a:rPr lang="en-GB" sz="2000" b="1" dirty="0" smtClean="0"/>
              <a:t> </a:t>
            </a:r>
            <a:r>
              <a:rPr lang="en-GB" sz="2000" b="1" dirty="0" err="1" smtClean="0"/>
              <a:t>tramite</a:t>
            </a:r>
            <a:r>
              <a:rPr lang="en-GB" sz="2000" b="1" dirty="0" smtClean="0"/>
              <a:t> Internet</a:t>
            </a:r>
          </a:p>
        </p:txBody>
      </p:sp>
      <p:sp>
        <p:nvSpPr>
          <p:cNvPr id="4" name="Segnaposto contenuto 2"/>
          <p:cNvSpPr txBox="1">
            <a:spLocks/>
          </p:cNvSpPr>
          <p:nvPr/>
        </p:nvSpPr>
        <p:spPr bwMode="auto">
          <a:xfrm>
            <a:off x="266699" y="2852936"/>
            <a:ext cx="8602663" cy="3096344"/>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3968"/>
              </a:buClr>
              <a:buSzPct val="100000"/>
              <a:buFont typeface="Wingdings" pitchFamily="2" charset="2"/>
              <a:buChar char="Ø"/>
              <a:defRPr sz="2400">
                <a:solidFill>
                  <a:srgbClr val="000000"/>
                </a:solidFill>
                <a:latin typeface="Osval"/>
                <a:ea typeface="+mn-ea"/>
                <a:cs typeface="+mn-cs"/>
              </a:defRPr>
            </a:lvl1pPr>
            <a:lvl2pPr marL="742950" indent="-285750" algn="l" defTabSz="449263" rtl="0" eaLnBrk="0" fontAlgn="base" hangingPunct="0">
              <a:spcBef>
                <a:spcPts val="600"/>
              </a:spcBef>
              <a:spcAft>
                <a:spcPct val="0"/>
              </a:spcAft>
              <a:buClr>
                <a:srgbClr val="003968"/>
              </a:buClr>
              <a:buSzPct val="100000"/>
              <a:buFont typeface="Courier New" pitchFamily="49" charset="0"/>
              <a:buChar char="o"/>
              <a:defRPr sz="2400">
                <a:solidFill>
                  <a:srgbClr val="000000"/>
                </a:solidFill>
                <a:latin typeface="Osval"/>
                <a:cs typeface="+mn-cs"/>
              </a:defRPr>
            </a:lvl2pPr>
            <a:lvl3pPr marL="1143000" indent="-228600" algn="l" defTabSz="449263" rtl="0" eaLnBrk="0" fontAlgn="base" hangingPunct="0">
              <a:spcBef>
                <a:spcPts val="600"/>
              </a:spcBef>
              <a:spcAft>
                <a:spcPct val="0"/>
              </a:spcAft>
              <a:buClr>
                <a:srgbClr val="003968"/>
              </a:buClr>
              <a:buSzPct val="100000"/>
              <a:buFont typeface="Arial" pitchFamily="34" charset="0"/>
              <a:buChar char="•"/>
              <a:defRPr sz="2200">
                <a:solidFill>
                  <a:srgbClr val="000000"/>
                </a:solidFill>
                <a:latin typeface="Osval"/>
                <a:cs typeface="+mn-cs"/>
              </a:defRPr>
            </a:lvl3pPr>
            <a:lvl4pPr marL="16002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4pPr>
            <a:lvl5pPr marL="20574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5pPr>
            <a:lvl6pPr marL="25146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6pPr>
            <a:lvl7pPr marL="29718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7pPr>
            <a:lvl8pPr marL="3429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8pPr>
            <a:lvl9pPr marL="38862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9pPr>
          </a:lstStyle>
          <a:p>
            <a:r>
              <a:rPr lang="en-GB" sz="2000" kern="0" dirty="0" smtClean="0"/>
              <a:t>Mote</a:t>
            </a:r>
          </a:p>
          <a:p>
            <a:pPr lvl="1"/>
            <a:r>
              <a:rPr lang="en-GB" sz="1600" kern="0" dirty="0" err="1" smtClean="0"/>
              <a:t>Ricetrasmittente</a:t>
            </a:r>
            <a:r>
              <a:rPr lang="en-GB" sz="1600" kern="0" dirty="0" smtClean="0"/>
              <a:t> wireless + </a:t>
            </a:r>
            <a:r>
              <a:rPr lang="en-GB" sz="1600" kern="0" dirty="0" err="1" smtClean="0"/>
              <a:t>sensori</a:t>
            </a:r>
            <a:endParaRPr lang="en-GB" sz="1600" kern="0" dirty="0" smtClean="0"/>
          </a:p>
          <a:p>
            <a:pPr lvl="1"/>
            <a:r>
              <a:rPr lang="en-GB" sz="1600" kern="0" dirty="0" smtClean="0"/>
              <a:t>Addressability</a:t>
            </a:r>
          </a:p>
          <a:p>
            <a:pPr lvl="2"/>
            <a:r>
              <a:rPr lang="en-GB" sz="1600" kern="0" dirty="0" err="1" smtClean="0"/>
              <a:t>Univocamente</a:t>
            </a:r>
            <a:r>
              <a:rPr lang="en-GB" sz="1600" kern="0" dirty="0" smtClean="0"/>
              <a:t> </a:t>
            </a:r>
            <a:r>
              <a:rPr lang="en-GB" sz="1600" kern="0" dirty="0" err="1" smtClean="0"/>
              <a:t>identificato</a:t>
            </a:r>
            <a:endParaRPr lang="en-GB" sz="1600" kern="0" dirty="0" smtClean="0"/>
          </a:p>
          <a:p>
            <a:pPr lvl="2"/>
            <a:r>
              <a:rPr lang="en-GB" sz="1600" kern="0" dirty="0" err="1" smtClean="0"/>
              <a:t>Individuabile</a:t>
            </a:r>
            <a:r>
              <a:rPr lang="en-GB" sz="1600" kern="0" dirty="0" smtClean="0"/>
              <a:t>/</a:t>
            </a:r>
            <a:r>
              <a:rPr lang="en-GB" sz="1600" kern="0" dirty="0" err="1" smtClean="0"/>
              <a:t>scovabile</a:t>
            </a:r>
            <a:endParaRPr lang="en-GB" sz="1600" kern="0" dirty="0" smtClean="0"/>
          </a:p>
          <a:p>
            <a:pPr lvl="2"/>
            <a:r>
              <a:rPr lang="en-GB" sz="1600" kern="0" dirty="0" smtClean="0"/>
              <a:t>Identity of Things (</a:t>
            </a:r>
            <a:r>
              <a:rPr lang="en-GB" sz="1600" kern="0" dirty="0" err="1" smtClean="0"/>
              <a:t>IDoT</a:t>
            </a:r>
            <a:r>
              <a:rPr lang="en-GB" sz="1600" kern="0" dirty="0" smtClean="0"/>
              <a:t>)</a:t>
            </a:r>
          </a:p>
          <a:p>
            <a:r>
              <a:rPr lang="en-GB" sz="2000" kern="0" dirty="0" smtClean="0"/>
              <a:t>Things as a Service (</a:t>
            </a:r>
            <a:r>
              <a:rPr lang="en-GB" sz="2000" kern="0" dirty="0" err="1" smtClean="0"/>
              <a:t>TaaS</a:t>
            </a:r>
            <a:r>
              <a:rPr lang="en-GB" sz="2000" kern="0" dirty="0" smtClean="0"/>
              <a:t>)</a:t>
            </a:r>
          </a:p>
          <a:p>
            <a:pPr lvl="1"/>
            <a:r>
              <a:rPr lang="en-GB" sz="1600" kern="0" dirty="0" smtClean="0"/>
              <a:t>Sistema </a:t>
            </a:r>
            <a:r>
              <a:rPr lang="en-GB" sz="1600" kern="0" dirty="0" err="1" smtClean="0"/>
              <a:t>che</a:t>
            </a:r>
            <a:r>
              <a:rPr lang="en-GB" sz="1600" kern="0" dirty="0" smtClean="0"/>
              <a:t> </a:t>
            </a:r>
            <a:r>
              <a:rPr lang="en-GB" sz="1600" kern="0" dirty="0" err="1" smtClean="0"/>
              <a:t>gestisce</a:t>
            </a:r>
            <a:r>
              <a:rPr lang="en-GB" sz="1600" kern="0" dirty="0" smtClean="0"/>
              <a:t> la </a:t>
            </a:r>
            <a:r>
              <a:rPr lang="en-GB" sz="1600" kern="0" dirty="0" err="1" smtClean="0"/>
              <a:t>fornitura</a:t>
            </a:r>
            <a:r>
              <a:rPr lang="en-GB" sz="1600" kern="0" dirty="0" smtClean="0"/>
              <a:t> </a:t>
            </a:r>
            <a:r>
              <a:rPr lang="en-GB" sz="1600" kern="0" dirty="0" err="1" smtClean="0"/>
              <a:t>dei</a:t>
            </a:r>
            <a:r>
              <a:rPr lang="en-GB" sz="1600" kern="0" dirty="0" smtClean="0"/>
              <a:t> </a:t>
            </a:r>
            <a:r>
              <a:rPr lang="en-GB" sz="1600" kern="0" dirty="0" err="1" smtClean="0"/>
              <a:t>servizi</a:t>
            </a:r>
            <a:r>
              <a:rPr lang="en-GB" sz="1600" kern="0" dirty="0" smtClean="0"/>
              <a:t> in </a:t>
            </a:r>
            <a:r>
              <a:rPr lang="en-GB" sz="1600" kern="0" dirty="0" err="1" smtClean="0"/>
              <a:t>ambiente</a:t>
            </a:r>
            <a:r>
              <a:rPr lang="en-GB" sz="1600" kern="0" dirty="0" smtClean="0"/>
              <a:t> cloud</a:t>
            </a:r>
          </a:p>
        </p:txBody>
      </p:sp>
    </p:spTree>
    <p:extLst>
      <p:ext uri="{BB962C8B-B14F-4D97-AF65-F5344CB8AC3E}">
        <p14:creationId xmlns:p14="http://schemas.microsoft.com/office/powerpoint/2010/main" val="390704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up)">
                                      <p:cBhvr>
                                        <p:cTn id="22" dur="500"/>
                                        <p:tgtEl>
                                          <p:spTgt spid="4">
                                            <p:txEl>
                                              <p:pRg st="0" end="0"/>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up)">
                                      <p:cBhvr>
                                        <p:cTn id="25" dur="500"/>
                                        <p:tgtEl>
                                          <p:spTgt spid="4">
                                            <p:txEl>
                                              <p:pRg st="1" end="1"/>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up)">
                                      <p:cBhvr>
                                        <p:cTn id="28" dur="500"/>
                                        <p:tgtEl>
                                          <p:spTgt spid="4">
                                            <p:txEl>
                                              <p:pRg st="2" end="2"/>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up)">
                                      <p:cBhvr>
                                        <p:cTn id="31" dur="500"/>
                                        <p:tgtEl>
                                          <p:spTgt spid="4">
                                            <p:txEl>
                                              <p:pRg st="3" end="3"/>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up)">
                                      <p:cBhvr>
                                        <p:cTn id="34" dur="500"/>
                                        <p:tgtEl>
                                          <p:spTgt spid="4">
                                            <p:txEl>
                                              <p:pRg st="4" end="4"/>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up)">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up)">
                                      <p:cBhvr>
                                        <p:cTn id="42" dur="500"/>
                                        <p:tgtEl>
                                          <p:spTgt spid="4">
                                            <p:txEl>
                                              <p:pRg st="6" end="6"/>
                                            </p:tx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wipe(up)">
                                      <p:cBhvr>
                                        <p:cTn id="4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Esempi</a:t>
            </a:r>
            <a:r>
              <a:rPr lang="en-GB" dirty="0" smtClean="0"/>
              <a:t> </a:t>
            </a:r>
            <a:r>
              <a:rPr lang="en-GB" dirty="0" err="1" smtClean="0"/>
              <a:t>reali</a:t>
            </a:r>
            <a:endParaRPr lang="en-GB" dirty="0"/>
          </a:p>
        </p:txBody>
      </p:sp>
      <p:sp>
        <p:nvSpPr>
          <p:cNvPr id="3" name="Segnaposto contenuto 2"/>
          <p:cNvSpPr>
            <a:spLocks noGrp="1"/>
          </p:cNvSpPr>
          <p:nvPr>
            <p:ph idx="1"/>
          </p:nvPr>
        </p:nvSpPr>
        <p:spPr/>
        <p:txBody>
          <a:bodyPr/>
          <a:lstStyle/>
          <a:p>
            <a:r>
              <a:rPr lang="it-IT" sz="1800" dirty="0" smtClean="0"/>
              <a:t>Alcuni ricercatori dimostrano per il magazine WIRED come sia possibile </a:t>
            </a:r>
            <a:r>
              <a:rPr lang="it-IT" sz="1800" dirty="0" err="1" smtClean="0"/>
              <a:t>hackerare</a:t>
            </a:r>
            <a:r>
              <a:rPr lang="it-IT" sz="1800" dirty="0" smtClean="0"/>
              <a:t> da remoto una Jeep </a:t>
            </a:r>
            <a:r>
              <a:rPr lang="it-IT" sz="1800" dirty="0" err="1" smtClean="0"/>
              <a:t>Cherockee</a:t>
            </a:r>
            <a:r>
              <a:rPr lang="it-IT" sz="1800" dirty="0" smtClean="0"/>
              <a:t> del 2014 e disabilitare trasmissione e freni</a:t>
            </a:r>
          </a:p>
          <a:p>
            <a:endParaRPr lang="it-IT" sz="1800" dirty="0"/>
          </a:p>
          <a:p>
            <a:pPr marL="0" indent="0">
              <a:buNone/>
            </a:pPr>
            <a:endParaRPr lang="it-IT" sz="1800" dirty="0" smtClean="0"/>
          </a:p>
          <a:p>
            <a:endParaRPr lang="it-IT" sz="1800" dirty="0"/>
          </a:p>
          <a:p>
            <a:endParaRPr lang="it-IT" sz="1800" dirty="0" smtClean="0"/>
          </a:p>
          <a:p>
            <a:endParaRPr lang="it-IT" sz="1800" dirty="0" smtClean="0"/>
          </a:p>
          <a:p>
            <a:r>
              <a:rPr lang="en-GB" sz="1800" dirty="0" smtClean="0"/>
              <a:t>Il </a:t>
            </a:r>
            <a:r>
              <a:rPr lang="it-IT" sz="1800" dirty="0" smtClean="0"/>
              <a:t>frigo Samsung RF28HMELBSR (3599 US$) progettato per sincronizzarsi via Wi-Fi con il </a:t>
            </a:r>
            <a:r>
              <a:rPr lang="en-US" sz="1800" dirty="0" smtClean="0"/>
              <a:t>Google Calendar </a:t>
            </a:r>
            <a:r>
              <a:rPr lang="it-IT" sz="1800" dirty="0" smtClean="0"/>
              <a:t>dell’utente, presenta vulnerabilità che consentono ad un attaccante di rubare le credenziali</a:t>
            </a:r>
            <a:r>
              <a:rPr lang="en-US" sz="1800" dirty="0" smtClean="0"/>
              <a:t> </a:t>
            </a:r>
            <a:r>
              <a:rPr lang="it-IT" sz="1800" dirty="0" smtClean="0"/>
              <a:t>dell’account Google</a:t>
            </a:r>
          </a:p>
        </p:txBody>
      </p:sp>
      <p:pic>
        <p:nvPicPr>
          <p:cNvPr id="4" name="Immagine 3"/>
          <p:cNvPicPr>
            <a:picLocks noChangeAspect="1"/>
          </p:cNvPicPr>
          <p:nvPr/>
        </p:nvPicPr>
        <p:blipFill>
          <a:blip r:embed="rId2"/>
          <a:stretch>
            <a:fillRect/>
          </a:stretch>
        </p:blipFill>
        <p:spPr>
          <a:xfrm>
            <a:off x="611560" y="1988840"/>
            <a:ext cx="7491754" cy="1838820"/>
          </a:xfrm>
          <a:prstGeom prst="rect">
            <a:avLst/>
          </a:prstGeom>
          <a:ln>
            <a:noFill/>
          </a:ln>
          <a:effectLst>
            <a:outerShdw blurRad="190500" algn="tl" rotWithShape="0">
              <a:srgbClr val="000000">
                <a:alpha val="70000"/>
              </a:srgbClr>
            </a:outerShdw>
          </a:effectLst>
        </p:spPr>
      </p:pic>
      <p:pic>
        <p:nvPicPr>
          <p:cNvPr id="5" name="Immagine 4"/>
          <p:cNvPicPr>
            <a:picLocks noChangeAspect="1"/>
          </p:cNvPicPr>
          <p:nvPr/>
        </p:nvPicPr>
        <p:blipFill>
          <a:blip r:embed="rId3"/>
          <a:stretch>
            <a:fillRect/>
          </a:stretch>
        </p:blipFill>
        <p:spPr>
          <a:xfrm>
            <a:off x="614718" y="4701740"/>
            <a:ext cx="7491754" cy="20425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181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up)">
                                      <p:cBhvr>
                                        <p:cTn id="15" dur="500"/>
                                        <p:tgtEl>
                                          <p:spTgt spid="3">
                                            <p:txEl>
                                              <p:pRg st="6" end="6"/>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Esempi</a:t>
            </a:r>
            <a:r>
              <a:rPr lang="en-GB" dirty="0" smtClean="0"/>
              <a:t> </a:t>
            </a:r>
            <a:r>
              <a:rPr lang="en-GB" dirty="0" err="1" smtClean="0"/>
              <a:t>reali</a:t>
            </a:r>
            <a:endParaRPr lang="en-GB" dirty="0"/>
          </a:p>
        </p:txBody>
      </p:sp>
      <p:sp>
        <p:nvSpPr>
          <p:cNvPr id="3" name="Segnaposto contenuto 2"/>
          <p:cNvSpPr>
            <a:spLocks noGrp="1"/>
          </p:cNvSpPr>
          <p:nvPr>
            <p:ph idx="1"/>
          </p:nvPr>
        </p:nvSpPr>
        <p:spPr/>
        <p:txBody>
          <a:bodyPr/>
          <a:lstStyle/>
          <a:p>
            <a:r>
              <a:rPr lang="it-IT" sz="1600" dirty="0" smtClean="0"/>
              <a:t>Mattel </a:t>
            </a:r>
            <a:r>
              <a:rPr lang="it-IT" sz="1600" dirty="0"/>
              <a:t>ha aggiunto la connettività Wi-Fi </a:t>
            </a:r>
            <a:r>
              <a:rPr lang="it-IT" sz="1600" dirty="0" smtClean="0"/>
              <a:t>alla </a:t>
            </a:r>
            <a:r>
              <a:rPr lang="it-IT" sz="1600" dirty="0"/>
              <a:t>sua </a:t>
            </a:r>
            <a:r>
              <a:rPr lang="it-IT" sz="1600" dirty="0" smtClean="0"/>
              <a:t>«Hello Barbie» </a:t>
            </a:r>
            <a:r>
              <a:rPr lang="it-IT" sz="1600" dirty="0"/>
              <a:t>per consentire </a:t>
            </a:r>
            <a:r>
              <a:rPr lang="it-IT" sz="1600" dirty="0" smtClean="0"/>
              <a:t>conversazioni con un’intelligenza artificiale in </a:t>
            </a:r>
            <a:r>
              <a:rPr lang="it-IT" sz="1600" dirty="0" err="1" smtClean="0"/>
              <a:t>real</a:t>
            </a:r>
            <a:r>
              <a:rPr lang="it-IT" sz="1600" dirty="0" smtClean="0"/>
              <a:t> time </a:t>
            </a:r>
            <a:r>
              <a:rPr lang="it-IT" sz="1600" dirty="0" smtClean="0">
                <a:sym typeface="Wingdings" panose="05000000000000000000" pitchFamily="2" charset="2"/>
              </a:rPr>
              <a:t></a:t>
            </a:r>
            <a:r>
              <a:rPr lang="it-IT" sz="1600" dirty="0">
                <a:sym typeface="Wingdings" panose="05000000000000000000" pitchFamily="2" charset="2"/>
              </a:rPr>
              <a:t> </a:t>
            </a:r>
            <a:r>
              <a:rPr lang="it-IT" sz="1600" dirty="0" smtClean="0"/>
              <a:t>la connessione all’</a:t>
            </a:r>
            <a:r>
              <a:rPr lang="it-IT" sz="1600" dirty="0" err="1" smtClean="0"/>
              <a:t>app</a:t>
            </a:r>
            <a:r>
              <a:rPr lang="it-IT" sz="1600" dirty="0" smtClean="0"/>
              <a:t> </a:t>
            </a:r>
            <a:r>
              <a:rPr lang="it-IT" sz="1600" dirty="0" err="1"/>
              <a:t>smartphone</a:t>
            </a:r>
            <a:r>
              <a:rPr lang="it-IT" sz="1600" dirty="0"/>
              <a:t> </a:t>
            </a:r>
            <a:r>
              <a:rPr lang="it-IT" sz="1600" dirty="0" smtClean="0"/>
              <a:t>della bambola è vulnerabile allo </a:t>
            </a:r>
            <a:r>
              <a:rPr lang="it-IT" sz="1600" dirty="0" err="1"/>
              <a:t>spoofing</a:t>
            </a:r>
            <a:r>
              <a:rPr lang="it-IT" sz="1600" dirty="0"/>
              <a:t> e </a:t>
            </a:r>
            <a:r>
              <a:rPr lang="it-IT" sz="1600" dirty="0" smtClean="0"/>
              <a:t>all'intercettazione di </a:t>
            </a:r>
            <a:r>
              <a:rPr lang="it-IT" sz="1600" dirty="0"/>
              <a:t>tutto l'audio </a:t>
            </a:r>
            <a:r>
              <a:rPr lang="it-IT" sz="1600" dirty="0" smtClean="0"/>
              <a:t>registrato sulla stessa</a:t>
            </a:r>
          </a:p>
          <a:p>
            <a:endParaRPr lang="it-IT" sz="1600" dirty="0"/>
          </a:p>
          <a:p>
            <a:endParaRPr lang="it-IT" sz="1600" dirty="0" smtClean="0"/>
          </a:p>
          <a:p>
            <a:endParaRPr lang="it-IT" sz="1600" dirty="0" smtClean="0"/>
          </a:p>
          <a:p>
            <a:endParaRPr lang="it-IT" sz="1600" dirty="0"/>
          </a:p>
          <a:p>
            <a:pPr marL="0" indent="0">
              <a:buNone/>
            </a:pPr>
            <a:endParaRPr lang="it-IT" sz="1600" dirty="0"/>
          </a:p>
          <a:p>
            <a:endParaRPr lang="it-IT" sz="1600" dirty="0" smtClean="0"/>
          </a:p>
          <a:p>
            <a:endParaRPr lang="it-IT" sz="1600" dirty="0" smtClean="0"/>
          </a:p>
          <a:p>
            <a:r>
              <a:rPr lang="it-IT" sz="1600" dirty="0" smtClean="0"/>
              <a:t>Baby </a:t>
            </a:r>
            <a:r>
              <a:rPr lang="it-IT" sz="1600" dirty="0"/>
              <a:t>monitor, nonostante il </a:t>
            </a:r>
            <a:r>
              <a:rPr lang="it-IT" sz="1600" dirty="0" smtClean="0"/>
              <a:t>rischio </a:t>
            </a:r>
            <a:r>
              <a:rPr lang="it-IT" sz="1600" dirty="0"/>
              <a:t>raccapricciante </a:t>
            </a:r>
            <a:r>
              <a:rPr lang="it-IT" sz="1600" dirty="0" smtClean="0"/>
              <a:t>di qualcuno che spia i </a:t>
            </a:r>
            <a:r>
              <a:rPr lang="it-IT" sz="1600" dirty="0"/>
              <a:t>bambini, rimangono </a:t>
            </a:r>
            <a:r>
              <a:rPr lang="it-IT" sz="1600" dirty="0" smtClean="0"/>
              <a:t>insicuri: uno </a:t>
            </a:r>
            <a:r>
              <a:rPr lang="it-IT" sz="1600" dirty="0"/>
              <a:t>studio condotto dalla società di sicurezza </a:t>
            </a:r>
            <a:r>
              <a:rPr lang="it-IT" sz="1600" dirty="0" smtClean="0"/>
              <a:t>Rapid7, in cui si testavano 9 baby monitor commerciali, ha scoperto </a:t>
            </a:r>
            <a:r>
              <a:rPr lang="it-IT" sz="1600" dirty="0"/>
              <a:t>che tutti e nove </a:t>
            </a:r>
            <a:r>
              <a:rPr lang="it-IT" sz="1600" dirty="0" smtClean="0"/>
              <a:t>risultavano relativamente facili </a:t>
            </a:r>
            <a:r>
              <a:rPr lang="it-IT" sz="1600" dirty="0"/>
              <a:t>da </a:t>
            </a:r>
            <a:r>
              <a:rPr lang="it-IT" sz="1600" dirty="0" err="1" smtClean="0"/>
              <a:t>hackerare</a:t>
            </a:r>
            <a:endParaRPr lang="it-IT" sz="1600" dirty="0"/>
          </a:p>
        </p:txBody>
      </p:sp>
      <p:pic>
        <p:nvPicPr>
          <p:cNvPr id="4" name="Immagine 3"/>
          <p:cNvPicPr>
            <a:picLocks noChangeAspect="1"/>
          </p:cNvPicPr>
          <p:nvPr/>
        </p:nvPicPr>
        <p:blipFill>
          <a:blip r:embed="rId2"/>
          <a:stretch>
            <a:fillRect/>
          </a:stretch>
        </p:blipFill>
        <p:spPr>
          <a:xfrm>
            <a:off x="1979712" y="2253586"/>
            <a:ext cx="5040560" cy="2111518"/>
          </a:xfrm>
          <a:prstGeom prst="rect">
            <a:avLst/>
          </a:prstGeom>
          <a:ln>
            <a:noFill/>
          </a:ln>
          <a:effectLst>
            <a:outerShdw blurRad="190500" algn="tl" rotWithShape="0">
              <a:srgbClr val="000000">
                <a:alpha val="70000"/>
              </a:srgbClr>
            </a:outerShdw>
          </a:effectLst>
        </p:spPr>
      </p:pic>
      <p:pic>
        <p:nvPicPr>
          <p:cNvPr id="5" name="Immagine 4"/>
          <p:cNvPicPr>
            <a:picLocks noChangeAspect="1"/>
          </p:cNvPicPr>
          <p:nvPr/>
        </p:nvPicPr>
        <p:blipFill>
          <a:blip r:embed="rId3"/>
          <a:stretch>
            <a:fillRect/>
          </a:stretch>
        </p:blipFill>
        <p:spPr>
          <a:xfrm>
            <a:off x="899592" y="5594626"/>
            <a:ext cx="7704856" cy="10747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1620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wipe(up)">
                                      <p:cBhvr>
                                        <p:cTn id="15" dur="500"/>
                                        <p:tgtEl>
                                          <p:spTgt spid="3">
                                            <p:txEl>
                                              <p:pRg st="8" end="8"/>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pic>
        <p:nvPicPr>
          <p:cNvPr id="1026" name="Picture 2" descr="Joy of Tech -- Google Ne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260648"/>
            <a:ext cx="5472608" cy="64559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97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IoT</a:t>
            </a:r>
            <a:r>
              <a:rPr lang="en-GB" dirty="0" smtClean="0"/>
              <a:t>: a “security-induced” safety case</a:t>
            </a:r>
            <a:endParaRPr lang="en-GB" dirty="0"/>
          </a:p>
        </p:txBody>
      </p:sp>
      <p:sp>
        <p:nvSpPr>
          <p:cNvPr id="3" name="Segnaposto contenuto 2"/>
          <p:cNvSpPr>
            <a:spLocks noGrp="1"/>
          </p:cNvSpPr>
          <p:nvPr>
            <p:ph idx="1"/>
          </p:nvPr>
        </p:nvSpPr>
        <p:spPr>
          <a:xfrm>
            <a:off x="228600" y="1143001"/>
            <a:ext cx="8602663" cy="2934071"/>
          </a:xfrm>
        </p:spPr>
        <p:txBody>
          <a:bodyPr/>
          <a:lstStyle/>
          <a:p>
            <a:r>
              <a:rPr lang="it-IT" dirty="0" smtClean="0"/>
              <a:t>Un aspetto importante (forse il principale) della sicurezza dell’</a:t>
            </a:r>
            <a:r>
              <a:rPr lang="it-IT" dirty="0" err="1" smtClean="0"/>
              <a:t>IoT</a:t>
            </a:r>
            <a:r>
              <a:rPr lang="it-IT" dirty="0" smtClean="0"/>
              <a:t> è che in questo dominio i problemi di security hanno effetti diretti sulla </a:t>
            </a:r>
            <a:r>
              <a:rPr lang="it-IT" dirty="0" err="1" smtClean="0"/>
              <a:t>safety</a:t>
            </a:r>
            <a:r>
              <a:rPr lang="it-IT" dirty="0" smtClean="0"/>
              <a:t> del sistema</a:t>
            </a:r>
          </a:p>
          <a:p>
            <a:r>
              <a:rPr lang="it-IT" dirty="0" smtClean="0"/>
              <a:t>Esempio: </a:t>
            </a:r>
          </a:p>
          <a:p>
            <a:pPr lvl="1"/>
            <a:r>
              <a:rPr lang="it-IT" dirty="0" smtClean="0"/>
              <a:t>Un’interferenza </a:t>
            </a:r>
            <a:r>
              <a:rPr lang="it-IT" dirty="0"/>
              <a:t>(accidentale o dolosa) con i comandi di un pacemaker, di una macchina, o di un reattore nucleare rappresenta una minaccia per la vita umana</a:t>
            </a:r>
            <a:endParaRPr lang="it-IT" dirty="0" smtClean="0"/>
          </a:p>
          <a:p>
            <a:endParaRPr lang="it-IT" dirty="0" smtClean="0"/>
          </a:p>
          <a:p>
            <a:endParaRPr lang="en-GB" dirty="0"/>
          </a:p>
        </p:txBody>
      </p:sp>
      <p:sp>
        <p:nvSpPr>
          <p:cNvPr id="4" name="Segnaposto contenuto 2"/>
          <p:cNvSpPr txBox="1">
            <a:spLocks/>
          </p:cNvSpPr>
          <p:nvPr/>
        </p:nvSpPr>
        <p:spPr bwMode="auto">
          <a:xfrm>
            <a:off x="381000" y="4293096"/>
            <a:ext cx="8602663" cy="1584176"/>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3968"/>
              </a:buClr>
              <a:buSzPct val="100000"/>
              <a:buFont typeface="Wingdings" pitchFamily="2" charset="2"/>
              <a:buChar char="Ø"/>
              <a:defRPr sz="2400">
                <a:solidFill>
                  <a:srgbClr val="000000"/>
                </a:solidFill>
                <a:latin typeface="Osval"/>
                <a:ea typeface="+mn-ea"/>
                <a:cs typeface="+mn-cs"/>
              </a:defRPr>
            </a:lvl1pPr>
            <a:lvl2pPr marL="742950" indent="-285750" algn="l" defTabSz="449263" rtl="0" eaLnBrk="0" fontAlgn="base" hangingPunct="0">
              <a:spcBef>
                <a:spcPts val="600"/>
              </a:spcBef>
              <a:spcAft>
                <a:spcPct val="0"/>
              </a:spcAft>
              <a:buClr>
                <a:srgbClr val="003968"/>
              </a:buClr>
              <a:buSzPct val="100000"/>
              <a:buFont typeface="Courier New" pitchFamily="49" charset="0"/>
              <a:buChar char="o"/>
              <a:defRPr sz="2400">
                <a:solidFill>
                  <a:srgbClr val="000000"/>
                </a:solidFill>
                <a:latin typeface="Osval"/>
                <a:cs typeface="+mn-cs"/>
              </a:defRPr>
            </a:lvl2pPr>
            <a:lvl3pPr marL="1143000" indent="-228600" algn="l" defTabSz="449263" rtl="0" eaLnBrk="0" fontAlgn="base" hangingPunct="0">
              <a:spcBef>
                <a:spcPts val="600"/>
              </a:spcBef>
              <a:spcAft>
                <a:spcPct val="0"/>
              </a:spcAft>
              <a:buClr>
                <a:srgbClr val="003968"/>
              </a:buClr>
              <a:buSzPct val="100000"/>
              <a:buFont typeface="Arial" pitchFamily="34" charset="0"/>
              <a:buChar char="•"/>
              <a:defRPr sz="2200">
                <a:solidFill>
                  <a:srgbClr val="000000"/>
                </a:solidFill>
                <a:latin typeface="Osval"/>
                <a:cs typeface="+mn-cs"/>
              </a:defRPr>
            </a:lvl3pPr>
            <a:lvl4pPr marL="16002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4pPr>
            <a:lvl5pPr marL="20574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5pPr>
            <a:lvl6pPr marL="25146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6pPr>
            <a:lvl7pPr marL="29718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7pPr>
            <a:lvl8pPr marL="3429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8pPr>
            <a:lvl9pPr marL="38862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9pPr>
          </a:lstStyle>
          <a:p>
            <a:pPr marL="0" indent="0" algn="ctr">
              <a:buNone/>
            </a:pPr>
            <a:r>
              <a:rPr lang="it-IT" sz="2800" b="1" kern="0" dirty="0" smtClean="0"/>
              <a:t>Si può affermare che </a:t>
            </a:r>
          </a:p>
          <a:p>
            <a:pPr marL="0" indent="0" algn="ctr">
              <a:buNone/>
            </a:pPr>
            <a:r>
              <a:rPr lang="it-IT" sz="2800" b="1" kern="0" dirty="0" smtClean="0"/>
              <a:t>in molti oggetti dell’</a:t>
            </a:r>
            <a:r>
              <a:rPr lang="it-IT" sz="2800" b="1" kern="0" dirty="0" err="1" smtClean="0"/>
              <a:t>IoT</a:t>
            </a:r>
            <a:endParaRPr lang="it-IT" sz="2800" b="1" kern="0" dirty="0" smtClean="0"/>
          </a:p>
          <a:p>
            <a:pPr marL="0" indent="0" algn="ctr">
              <a:buNone/>
            </a:pPr>
            <a:r>
              <a:rPr lang="it-IT" sz="2800" b="1" kern="0" dirty="0" smtClean="0"/>
              <a:t>la security è inscindibile dalla </a:t>
            </a:r>
            <a:r>
              <a:rPr lang="it-IT" sz="2800" b="1" kern="0" dirty="0" err="1" smtClean="0"/>
              <a:t>safety</a:t>
            </a:r>
            <a:endParaRPr lang="it-IT" sz="2800" b="1" kern="0" dirty="0" smtClean="0"/>
          </a:p>
          <a:p>
            <a:pPr algn="ctr"/>
            <a:endParaRPr lang="en-GB" sz="2800" b="1" kern="0" dirty="0"/>
          </a:p>
        </p:txBody>
      </p:sp>
    </p:spTree>
    <p:extLst>
      <p:ext uri="{BB962C8B-B14F-4D97-AF65-F5344CB8AC3E}">
        <p14:creationId xmlns:p14="http://schemas.microsoft.com/office/powerpoint/2010/main" val="272466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Information Security: definizioni</a:t>
            </a:r>
            <a:endParaRPr lang="it-IT" dirty="0"/>
          </a:p>
        </p:txBody>
      </p:sp>
      <p:sp>
        <p:nvSpPr>
          <p:cNvPr id="3" name="Segnaposto contenuto 2"/>
          <p:cNvSpPr>
            <a:spLocks noGrp="1"/>
          </p:cNvSpPr>
          <p:nvPr>
            <p:ph idx="1"/>
          </p:nvPr>
        </p:nvSpPr>
        <p:spPr/>
        <p:txBody>
          <a:bodyPr/>
          <a:lstStyle/>
          <a:p>
            <a:pPr algn="just"/>
            <a:r>
              <a:rPr lang="en-US" sz="2000" dirty="0"/>
              <a:t>National Institute of Standards and Technology  (</a:t>
            </a:r>
            <a:r>
              <a:rPr lang="it-IT" sz="2000" dirty="0" smtClean="0"/>
              <a:t>NIST): «</a:t>
            </a:r>
            <a:r>
              <a:rPr lang="en-US" sz="2000" dirty="0" smtClean="0"/>
              <a:t>The </a:t>
            </a:r>
            <a:r>
              <a:rPr lang="en-US" sz="2000" dirty="0"/>
              <a:t>protection of information and information systems </a:t>
            </a:r>
            <a:r>
              <a:rPr lang="en-US" sz="2000" dirty="0" smtClean="0"/>
              <a:t>from unauthorized </a:t>
            </a:r>
            <a:r>
              <a:rPr lang="en-US" sz="2000" dirty="0"/>
              <a:t>access, use, disclosure, </a:t>
            </a:r>
            <a:r>
              <a:rPr lang="en-US" sz="2000" dirty="0" smtClean="0"/>
              <a:t>disruption, modification</a:t>
            </a:r>
            <a:r>
              <a:rPr lang="en-US" sz="2000" dirty="0"/>
              <a:t>, </a:t>
            </a:r>
            <a:r>
              <a:rPr lang="en-US" sz="2000" dirty="0" smtClean="0"/>
              <a:t>or destruction </a:t>
            </a:r>
            <a:r>
              <a:rPr lang="en-US" sz="2000" dirty="0"/>
              <a:t>in order to provide </a:t>
            </a:r>
            <a:r>
              <a:rPr lang="en-US" sz="2000" b="1" dirty="0"/>
              <a:t>C</a:t>
            </a:r>
            <a:r>
              <a:rPr lang="en-US" sz="2000" dirty="0" smtClean="0"/>
              <a:t>onfidentiality</a:t>
            </a:r>
            <a:r>
              <a:rPr lang="en-US" sz="2000" dirty="0"/>
              <a:t>, </a:t>
            </a:r>
            <a:r>
              <a:rPr lang="en-US" sz="2000" b="1" dirty="0" smtClean="0"/>
              <a:t>I</a:t>
            </a:r>
            <a:r>
              <a:rPr lang="en-US" sz="2000" dirty="0" smtClean="0"/>
              <a:t>ntegrity</a:t>
            </a:r>
            <a:r>
              <a:rPr lang="en-US" sz="2000" dirty="0"/>
              <a:t>, </a:t>
            </a:r>
            <a:r>
              <a:rPr lang="en-US" sz="2000" dirty="0" smtClean="0"/>
              <a:t>and </a:t>
            </a:r>
            <a:r>
              <a:rPr lang="en-US" sz="2000" b="1" dirty="0" smtClean="0"/>
              <a:t>A</a:t>
            </a:r>
            <a:r>
              <a:rPr lang="en-US" sz="2000" dirty="0" smtClean="0"/>
              <a:t>vailability</a:t>
            </a:r>
            <a:r>
              <a:rPr lang="it-IT" sz="2000" dirty="0" smtClean="0"/>
              <a:t>»</a:t>
            </a:r>
            <a:r>
              <a:rPr lang="en-US" sz="2000" dirty="0" smtClean="0"/>
              <a:t> </a:t>
            </a:r>
            <a:r>
              <a:rPr lang="en-US" sz="2000" dirty="0" smtClean="0">
                <a:sym typeface="Wingdings" panose="05000000000000000000" pitchFamily="2" charset="2"/>
              </a:rPr>
              <a:t> </a:t>
            </a:r>
            <a:r>
              <a:rPr lang="en-US" sz="2000" dirty="0" smtClean="0"/>
              <a:t>CIA triad</a:t>
            </a:r>
            <a:endParaRPr lang="it-IT" sz="2000" dirty="0" smtClean="0"/>
          </a:p>
          <a:p>
            <a:pPr algn="just"/>
            <a:r>
              <a:rPr lang="en-US" sz="2000" dirty="0" err="1"/>
              <a:t>Donn</a:t>
            </a:r>
            <a:r>
              <a:rPr lang="en-US" sz="2000" dirty="0"/>
              <a:t> B. </a:t>
            </a:r>
            <a:r>
              <a:rPr lang="en-US" sz="2000" dirty="0" smtClean="0"/>
              <a:t>Parker, 1998: </a:t>
            </a:r>
            <a:r>
              <a:rPr lang="en-US" sz="2000" dirty="0"/>
              <a:t>The </a:t>
            </a:r>
            <a:r>
              <a:rPr lang="en-US" sz="2000" dirty="0" err="1"/>
              <a:t>Parkerian</a:t>
            </a:r>
            <a:r>
              <a:rPr lang="en-US" sz="2000" dirty="0"/>
              <a:t> </a:t>
            </a:r>
            <a:r>
              <a:rPr lang="en-US" sz="2000" dirty="0" err="1" smtClean="0"/>
              <a:t>hexad</a:t>
            </a:r>
            <a:r>
              <a:rPr lang="en-US" sz="2000" dirty="0" smtClean="0"/>
              <a:t>, i.e. </a:t>
            </a:r>
            <a:r>
              <a:rPr lang="en-US" sz="2000" dirty="0"/>
              <a:t>a set of six elements of information security </a:t>
            </a:r>
            <a:r>
              <a:rPr lang="en-US" sz="2000" dirty="0" smtClean="0"/>
              <a:t>proposed. </a:t>
            </a:r>
            <a:r>
              <a:rPr lang="en-US" sz="2000" dirty="0"/>
              <a:t>The </a:t>
            </a:r>
            <a:r>
              <a:rPr lang="en-US" sz="2000" dirty="0" err="1"/>
              <a:t>Parkerian</a:t>
            </a:r>
            <a:r>
              <a:rPr lang="en-US" sz="2000" dirty="0"/>
              <a:t> </a:t>
            </a:r>
            <a:r>
              <a:rPr lang="en-US" sz="2000" dirty="0" err="1"/>
              <a:t>hexad</a:t>
            </a:r>
            <a:r>
              <a:rPr lang="en-US" sz="2000" dirty="0"/>
              <a:t> adds three additional attributes to the three classic security attributes of the CIA </a:t>
            </a:r>
            <a:r>
              <a:rPr lang="en-US" sz="2000" dirty="0" smtClean="0"/>
              <a:t>triad:</a:t>
            </a:r>
            <a:endParaRPr lang="en-US" sz="2000" dirty="0"/>
          </a:p>
          <a:p>
            <a:pPr lvl="1" algn="just"/>
            <a:r>
              <a:rPr lang="en-US" sz="1800" dirty="0"/>
              <a:t>Confidentiality</a:t>
            </a:r>
          </a:p>
          <a:p>
            <a:pPr lvl="1" algn="just"/>
            <a:r>
              <a:rPr lang="en-US" sz="1800" b="1" dirty="0"/>
              <a:t>Possession or Control</a:t>
            </a:r>
          </a:p>
          <a:p>
            <a:pPr lvl="1" algn="just"/>
            <a:r>
              <a:rPr lang="en-US" sz="1800" dirty="0"/>
              <a:t>Integrity</a:t>
            </a:r>
          </a:p>
          <a:p>
            <a:pPr lvl="1" algn="just"/>
            <a:r>
              <a:rPr lang="en-US" sz="1800" b="1" dirty="0"/>
              <a:t>Authenticity</a:t>
            </a:r>
          </a:p>
          <a:p>
            <a:pPr lvl="1" algn="just"/>
            <a:r>
              <a:rPr lang="en-US" sz="1800" dirty="0"/>
              <a:t>Availability</a:t>
            </a:r>
          </a:p>
          <a:p>
            <a:pPr lvl="1" algn="just"/>
            <a:r>
              <a:rPr lang="en-US" sz="1800" b="1" dirty="0" smtClean="0"/>
              <a:t>Utility</a:t>
            </a:r>
            <a:endParaRPr lang="en-US" sz="1800" b="1" dirty="0"/>
          </a:p>
        </p:txBody>
      </p:sp>
      <p:sp>
        <p:nvSpPr>
          <p:cNvPr id="4" name="CasellaDiTesto 3"/>
          <p:cNvSpPr txBox="1"/>
          <p:nvPr/>
        </p:nvSpPr>
        <p:spPr>
          <a:xfrm>
            <a:off x="5053742" y="4581128"/>
            <a:ext cx="2183611" cy="523220"/>
          </a:xfrm>
          <a:prstGeom prst="rect">
            <a:avLst/>
          </a:prstGeom>
          <a:noFill/>
        </p:spPr>
        <p:txBody>
          <a:bodyPr wrap="none" rtlCol="0">
            <a:spAutoFit/>
          </a:bodyPr>
          <a:lstStyle/>
          <a:p>
            <a:pPr algn="ctr"/>
            <a:r>
              <a:rPr lang="en-GB" sz="2800" b="1" dirty="0">
                <a:latin typeface="Osvald"/>
              </a:rPr>
              <a:t>e</a:t>
            </a:r>
            <a:r>
              <a:rPr lang="en-GB" sz="2800" b="1" i="0" dirty="0" smtClean="0">
                <a:latin typeface="Osvald"/>
              </a:rPr>
              <a:t> la Safety?</a:t>
            </a:r>
          </a:p>
        </p:txBody>
      </p:sp>
    </p:spTree>
    <p:extLst>
      <p:ext uri="{BB962C8B-B14F-4D97-AF65-F5344CB8AC3E}">
        <p14:creationId xmlns:p14="http://schemas.microsoft.com/office/powerpoint/2010/main" val="60693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up)">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Esempio</a:t>
            </a:r>
            <a:r>
              <a:rPr lang="en-GB" dirty="0" smtClean="0"/>
              <a:t> </a:t>
            </a:r>
            <a:r>
              <a:rPr lang="en-GB" dirty="0" err="1" smtClean="0"/>
              <a:t>reale</a:t>
            </a:r>
            <a:endParaRPr lang="en-GB" dirty="0"/>
          </a:p>
        </p:txBody>
      </p:sp>
      <p:sp>
        <p:nvSpPr>
          <p:cNvPr id="3" name="Segnaposto contenuto 2"/>
          <p:cNvSpPr>
            <a:spLocks noGrp="1"/>
          </p:cNvSpPr>
          <p:nvPr>
            <p:ph idx="1"/>
          </p:nvPr>
        </p:nvSpPr>
        <p:spPr/>
        <p:txBody>
          <a:bodyPr/>
          <a:lstStyle/>
          <a:p>
            <a:r>
              <a:rPr lang="it-IT" sz="2000" dirty="0" smtClean="0"/>
              <a:t>Attrezzature e dispositivi medici sono (tipicamente) caratterizzati da architetture vulnerabili e/o </a:t>
            </a:r>
            <a:r>
              <a:rPr lang="it-IT" sz="2000" dirty="0"/>
              <a:t>dotati di software </a:t>
            </a:r>
            <a:r>
              <a:rPr lang="it-IT" sz="2000" dirty="0" smtClean="0"/>
              <a:t>vulnerabile, il che permette ad eventuali attaccanti di </a:t>
            </a:r>
            <a:r>
              <a:rPr lang="it-IT" sz="2000" dirty="0" err="1" smtClean="0"/>
              <a:t>hackerare</a:t>
            </a:r>
            <a:r>
              <a:rPr lang="it-IT" sz="2000" dirty="0" smtClean="0"/>
              <a:t> tali dispositivi, prendendone il controllo, </a:t>
            </a:r>
            <a:r>
              <a:rPr lang="it-IT" sz="2000" dirty="0"/>
              <a:t>con conseguenze potenzialmente </a:t>
            </a:r>
            <a:r>
              <a:rPr lang="it-IT" sz="2000" dirty="0" smtClean="0"/>
              <a:t>mortali</a:t>
            </a:r>
            <a:endParaRPr lang="it-IT" sz="2000" dirty="0"/>
          </a:p>
          <a:p>
            <a:r>
              <a:rPr lang="it-IT" sz="2000" dirty="0" smtClean="0"/>
              <a:t>Alcuni </a:t>
            </a:r>
            <a:r>
              <a:rPr lang="it-IT" sz="2000" dirty="0"/>
              <a:t>studenti della </a:t>
            </a:r>
            <a:r>
              <a:rPr lang="it-IT" sz="2000" dirty="0" err="1"/>
              <a:t>University</a:t>
            </a:r>
            <a:r>
              <a:rPr lang="it-IT" sz="2000" dirty="0"/>
              <a:t> of Alabama </a:t>
            </a:r>
            <a:r>
              <a:rPr lang="it-IT" sz="2000" dirty="0" smtClean="0"/>
              <a:t>hanno violato </a:t>
            </a:r>
            <a:r>
              <a:rPr lang="it-IT" sz="2000" dirty="0"/>
              <a:t>il pacemaker impiantato </a:t>
            </a:r>
            <a:r>
              <a:rPr lang="it-IT" sz="2000" dirty="0" smtClean="0"/>
              <a:t>nel paziente robot «</a:t>
            </a:r>
            <a:r>
              <a:rPr lang="it-IT" sz="2000" dirty="0" err="1" smtClean="0"/>
              <a:t>i</a:t>
            </a:r>
            <a:r>
              <a:rPr lang="it-IT" sz="2000" dirty="0" err="1"/>
              <a:t>S</a:t>
            </a:r>
            <a:r>
              <a:rPr lang="it-IT" sz="2000" dirty="0" err="1" smtClean="0"/>
              <a:t>tana</a:t>
            </a:r>
            <a:r>
              <a:rPr lang="it-IT" sz="2000" dirty="0" smtClean="0"/>
              <a:t>» utilizzato </a:t>
            </a:r>
            <a:r>
              <a:rPr lang="it-IT" sz="2000" dirty="0"/>
              <a:t>per addestrare </a:t>
            </a:r>
            <a:r>
              <a:rPr lang="it-IT" sz="2000" dirty="0" smtClean="0"/>
              <a:t>gli studenti di medicina e teoricamente lo hanno «ucciso»</a:t>
            </a:r>
            <a:endParaRPr lang="en-GB" sz="2000" dirty="0"/>
          </a:p>
        </p:txBody>
      </p:sp>
      <p:pic>
        <p:nvPicPr>
          <p:cNvPr id="4" name="Immagine 3"/>
          <p:cNvPicPr>
            <a:picLocks noChangeAspect="1"/>
          </p:cNvPicPr>
          <p:nvPr/>
        </p:nvPicPr>
        <p:blipFill>
          <a:blip r:embed="rId2"/>
          <a:stretch>
            <a:fillRect/>
          </a:stretch>
        </p:blipFill>
        <p:spPr>
          <a:xfrm>
            <a:off x="935596" y="3588219"/>
            <a:ext cx="7272808" cy="24179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99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179512" y="1700808"/>
            <a:ext cx="8784976" cy="1368152"/>
          </a:xfrm>
        </p:spPr>
        <p:txBody>
          <a:bodyPr/>
          <a:lstStyle/>
          <a:p>
            <a:r>
              <a:rPr lang="it-IT" sz="3200" dirty="0" smtClean="0"/>
              <a:t>Principali risultati dello studio</a:t>
            </a:r>
            <a:endParaRPr lang="it-IT" sz="3200" dirty="0"/>
          </a:p>
        </p:txBody>
      </p:sp>
    </p:spTree>
    <p:extLst>
      <p:ext uri="{BB962C8B-B14F-4D97-AF65-F5344CB8AC3E}">
        <p14:creationId xmlns:p14="http://schemas.microsoft.com/office/powerpoint/2010/main" val="23570939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Obiettivo</a:t>
            </a:r>
            <a:r>
              <a:rPr lang="en-GB" dirty="0" smtClean="0"/>
              <a:t> </a:t>
            </a:r>
            <a:r>
              <a:rPr lang="en-GB" dirty="0" err="1" smtClean="0"/>
              <a:t>ed</a:t>
            </a:r>
            <a:r>
              <a:rPr lang="en-GB" dirty="0" smtClean="0"/>
              <a:t> </a:t>
            </a:r>
            <a:r>
              <a:rPr lang="en-GB" dirty="0" err="1" smtClean="0"/>
              <a:t>approccio</a:t>
            </a:r>
            <a:endParaRPr lang="en-GB" dirty="0"/>
          </a:p>
        </p:txBody>
      </p:sp>
      <p:sp>
        <p:nvSpPr>
          <p:cNvPr id="3" name="Segnaposto contenuto 2"/>
          <p:cNvSpPr>
            <a:spLocks noGrp="1"/>
          </p:cNvSpPr>
          <p:nvPr>
            <p:ph idx="1"/>
          </p:nvPr>
        </p:nvSpPr>
        <p:spPr>
          <a:xfrm>
            <a:off x="228600" y="1575048"/>
            <a:ext cx="8625583" cy="1133872"/>
          </a:xfrm>
        </p:spPr>
        <p:txBody>
          <a:bodyPr/>
          <a:lstStyle/>
          <a:p>
            <a:r>
              <a:rPr lang="it-IT" sz="2800" dirty="0" smtClean="0"/>
              <a:t>Rispondere alla seguente domanda:</a:t>
            </a:r>
          </a:p>
          <a:p>
            <a:pPr lvl="1"/>
            <a:r>
              <a:rPr lang="it-IT" dirty="0" err="1"/>
              <a:t>IoT</a:t>
            </a:r>
            <a:r>
              <a:rPr lang="it-IT" dirty="0"/>
              <a:t>: qual è l’anello debole</a:t>
            </a:r>
            <a:r>
              <a:rPr lang="it-IT" dirty="0" smtClean="0"/>
              <a:t>?</a:t>
            </a:r>
          </a:p>
        </p:txBody>
      </p:sp>
      <p:sp>
        <p:nvSpPr>
          <p:cNvPr id="4" name="Segnaposto contenuto 2"/>
          <p:cNvSpPr txBox="1">
            <a:spLocks/>
          </p:cNvSpPr>
          <p:nvPr/>
        </p:nvSpPr>
        <p:spPr bwMode="auto">
          <a:xfrm>
            <a:off x="251520" y="3789040"/>
            <a:ext cx="8602663" cy="1440161"/>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3968"/>
              </a:buClr>
              <a:buSzPct val="100000"/>
              <a:buFont typeface="Wingdings" pitchFamily="2" charset="2"/>
              <a:buChar char="Ø"/>
              <a:defRPr sz="2400">
                <a:solidFill>
                  <a:srgbClr val="000000"/>
                </a:solidFill>
                <a:latin typeface="Osval"/>
                <a:ea typeface="+mn-ea"/>
                <a:cs typeface="+mn-cs"/>
              </a:defRPr>
            </a:lvl1pPr>
            <a:lvl2pPr marL="742950" indent="-285750" algn="l" defTabSz="449263" rtl="0" eaLnBrk="0" fontAlgn="base" hangingPunct="0">
              <a:spcBef>
                <a:spcPts val="600"/>
              </a:spcBef>
              <a:spcAft>
                <a:spcPct val="0"/>
              </a:spcAft>
              <a:buClr>
                <a:srgbClr val="003968"/>
              </a:buClr>
              <a:buSzPct val="100000"/>
              <a:buFont typeface="Courier New" pitchFamily="49" charset="0"/>
              <a:buChar char="o"/>
              <a:defRPr sz="2400">
                <a:solidFill>
                  <a:srgbClr val="000000"/>
                </a:solidFill>
                <a:latin typeface="Osval"/>
                <a:cs typeface="+mn-cs"/>
              </a:defRPr>
            </a:lvl2pPr>
            <a:lvl3pPr marL="1143000" indent="-228600" algn="l" defTabSz="449263" rtl="0" eaLnBrk="0" fontAlgn="base" hangingPunct="0">
              <a:spcBef>
                <a:spcPts val="600"/>
              </a:spcBef>
              <a:spcAft>
                <a:spcPct val="0"/>
              </a:spcAft>
              <a:buClr>
                <a:srgbClr val="003968"/>
              </a:buClr>
              <a:buSzPct val="100000"/>
              <a:buFont typeface="Arial" pitchFamily="34" charset="0"/>
              <a:buChar char="•"/>
              <a:defRPr sz="2200">
                <a:solidFill>
                  <a:srgbClr val="000000"/>
                </a:solidFill>
                <a:latin typeface="Osval"/>
                <a:cs typeface="+mn-cs"/>
              </a:defRPr>
            </a:lvl3pPr>
            <a:lvl4pPr marL="16002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4pPr>
            <a:lvl5pPr marL="20574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5pPr>
            <a:lvl6pPr marL="25146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6pPr>
            <a:lvl7pPr marL="29718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7pPr>
            <a:lvl8pPr marL="3429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8pPr>
            <a:lvl9pPr marL="38862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9pPr>
          </a:lstStyle>
          <a:p>
            <a:r>
              <a:rPr lang="it-IT" kern="0" dirty="0" smtClean="0"/>
              <a:t>Analizzando le tecnologie</a:t>
            </a:r>
          </a:p>
          <a:p>
            <a:r>
              <a:rPr lang="it-IT" kern="0" dirty="0" smtClean="0"/>
              <a:t>Studiando gli eventi di rilievo</a:t>
            </a:r>
          </a:p>
          <a:p>
            <a:r>
              <a:rPr lang="it-IT" kern="0" dirty="0" smtClean="0"/>
              <a:t>Eseguendo delle campagne sperimentali</a:t>
            </a:r>
            <a:endParaRPr lang="en-GB" kern="0" dirty="0"/>
          </a:p>
        </p:txBody>
      </p:sp>
    </p:spTree>
    <p:extLst>
      <p:ext uri="{BB962C8B-B14F-4D97-AF65-F5344CB8AC3E}">
        <p14:creationId xmlns:p14="http://schemas.microsoft.com/office/powerpoint/2010/main" val="22423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Tesi</a:t>
            </a:r>
            <a:endParaRPr lang="en-GB" dirty="0"/>
          </a:p>
        </p:txBody>
      </p:sp>
      <p:sp>
        <p:nvSpPr>
          <p:cNvPr id="3" name="Segnaposto contenuto 2"/>
          <p:cNvSpPr>
            <a:spLocks noGrp="1"/>
          </p:cNvSpPr>
          <p:nvPr>
            <p:ph idx="1"/>
          </p:nvPr>
        </p:nvSpPr>
        <p:spPr/>
        <p:txBody>
          <a:bodyPr/>
          <a:lstStyle/>
          <a:p>
            <a:r>
              <a:rPr lang="en-GB" dirty="0" smtClean="0"/>
              <a:t>Il </a:t>
            </a:r>
            <a:r>
              <a:rPr lang="en-GB" dirty="0" err="1" smtClean="0"/>
              <a:t>livello</a:t>
            </a:r>
            <a:r>
              <a:rPr lang="en-GB" dirty="0" smtClean="0"/>
              <a:t> di </a:t>
            </a:r>
            <a:r>
              <a:rPr lang="en-GB" dirty="0" err="1" smtClean="0"/>
              <a:t>sicurezza</a:t>
            </a:r>
            <a:r>
              <a:rPr lang="en-GB" dirty="0" smtClean="0"/>
              <a:t> </a:t>
            </a:r>
            <a:r>
              <a:rPr lang="en-GB" dirty="0" err="1" smtClean="0"/>
              <a:t>dei</a:t>
            </a:r>
            <a:r>
              <a:rPr lang="en-GB" dirty="0" smtClean="0"/>
              <a:t> </a:t>
            </a:r>
            <a:r>
              <a:rPr lang="en-GB" dirty="0" err="1" smtClean="0"/>
              <a:t>processori</a:t>
            </a:r>
            <a:r>
              <a:rPr lang="en-GB" dirty="0" smtClean="0"/>
              <a:t> embedded è </a:t>
            </a:r>
            <a:r>
              <a:rPr lang="en-GB" dirty="0" err="1" smtClean="0"/>
              <a:t>già</a:t>
            </a:r>
            <a:r>
              <a:rPr lang="en-GB" dirty="0" smtClean="0"/>
              <a:t> </a:t>
            </a:r>
            <a:r>
              <a:rPr lang="en-GB" dirty="0" err="1" smtClean="0"/>
              <a:t>molto</a:t>
            </a:r>
            <a:r>
              <a:rPr lang="en-GB" dirty="0" smtClean="0"/>
              <a:t> </a:t>
            </a:r>
            <a:r>
              <a:rPr lang="en-GB" dirty="0" err="1" smtClean="0"/>
              <a:t>elevato</a:t>
            </a:r>
            <a:r>
              <a:rPr lang="en-GB" dirty="0" smtClean="0"/>
              <a:t> </a:t>
            </a:r>
            <a:r>
              <a:rPr lang="en-GB" dirty="0" err="1" smtClean="0"/>
              <a:t>ed</a:t>
            </a:r>
            <a:r>
              <a:rPr lang="en-GB" dirty="0" smtClean="0"/>
              <a:t> è in </a:t>
            </a:r>
            <a:r>
              <a:rPr lang="en-GB" dirty="0" err="1" smtClean="0"/>
              <a:t>aumento</a:t>
            </a:r>
            <a:r>
              <a:rPr lang="en-GB" dirty="0" smtClean="0"/>
              <a:t>:</a:t>
            </a:r>
          </a:p>
          <a:p>
            <a:pPr lvl="1"/>
            <a:r>
              <a:rPr lang="it-IT" sz="2000" dirty="0" smtClean="0"/>
              <a:t>Un gruppo di aziende (tra </a:t>
            </a:r>
            <a:r>
              <a:rPr lang="it-IT" sz="2000" dirty="0"/>
              <a:t>cui ARM, Intercede, </a:t>
            </a:r>
            <a:r>
              <a:rPr lang="it-IT" sz="2000" dirty="0" err="1" smtClean="0"/>
              <a:t>Solacia</a:t>
            </a:r>
            <a:r>
              <a:rPr lang="it-IT" sz="2000" dirty="0" smtClean="0"/>
              <a:t> e Symantec) ha </a:t>
            </a:r>
            <a:r>
              <a:rPr lang="it-IT" sz="2000" dirty="0"/>
              <a:t>sviluppato Open Trust </a:t>
            </a:r>
            <a:r>
              <a:rPr lang="it-IT" sz="2000" dirty="0" err="1"/>
              <a:t>Protocol</a:t>
            </a:r>
            <a:r>
              <a:rPr lang="it-IT" sz="2000" dirty="0"/>
              <a:t> (</a:t>
            </a:r>
            <a:r>
              <a:rPr lang="it-IT" sz="2000" dirty="0" err="1"/>
              <a:t>OTrP</a:t>
            </a:r>
            <a:r>
              <a:rPr lang="it-IT" sz="2000" dirty="0"/>
              <a:t>)</a:t>
            </a:r>
          </a:p>
          <a:p>
            <a:pPr lvl="2"/>
            <a:r>
              <a:rPr lang="it-IT" sz="1800" dirty="0" smtClean="0"/>
              <a:t>Fornisce </a:t>
            </a:r>
            <a:r>
              <a:rPr lang="it-IT" sz="1800" dirty="0"/>
              <a:t>un'architettura e una gestione del codice sicura per </a:t>
            </a:r>
            <a:r>
              <a:rPr lang="it-IT" sz="1800" dirty="0" smtClean="0"/>
              <a:t>proteggere </a:t>
            </a:r>
            <a:r>
              <a:rPr lang="it-IT" sz="1800" dirty="0"/>
              <a:t>i dispositivi </a:t>
            </a:r>
            <a:r>
              <a:rPr lang="it-IT" sz="1800" dirty="0" smtClean="0"/>
              <a:t>collegati</a:t>
            </a:r>
            <a:endParaRPr lang="it-IT" sz="1800" dirty="0"/>
          </a:p>
          <a:p>
            <a:pPr lvl="2"/>
            <a:r>
              <a:rPr lang="it-IT" sz="1800" dirty="0"/>
              <a:t>L'architettura utilizza tecnologie impiegate nel settore bancario e per la gestione di dati sensibili su </a:t>
            </a:r>
            <a:r>
              <a:rPr lang="it-IT" sz="1800" dirty="0" err="1"/>
              <a:t>smartphone</a:t>
            </a:r>
            <a:r>
              <a:rPr lang="it-IT" sz="1800" dirty="0"/>
              <a:t> e </a:t>
            </a:r>
            <a:r>
              <a:rPr lang="it-IT" sz="1800" dirty="0" err="1" smtClean="0"/>
              <a:t>tablet</a:t>
            </a:r>
            <a:endParaRPr lang="it-IT" sz="1800" dirty="0"/>
          </a:p>
          <a:p>
            <a:pPr lvl="1"/>
            <a:r>
              <a:rPr lang="it-IT" sz="2000" dirty="0"/>
              <a:t>ARM Trust Zone </a:t>
            </a:r>
          </a:p>
          <a:p>
            <a:pPr lvl="2"/>
            <a:r>
              <a:rPr lang="en-US" sz="1800" dirty="0"/>
              <a:t>T</a:t>
            </a:r>
            <a:r>
              <a:rPr lang="en-US" sz="1800" dirty="0" smtClean="0"/>
              <a:t>wo </a:t>
            </a:r>
            <a:r>
              <a:rPr lang="en-US" sz="1800" dirty="0"/>
              <a:t>domains: a secure domain and a non-secure </a:t>
            </a:r>
            <a:r>
              <a:rPr lang="en-US" sz="1800" dirty="0" smtClean="0"/>
              <a:t>domain</a:t>
            </a:r>
            <a:endParaRPr lang="it-IT" sz="1800" dirty="0"/>
          </a:p>
          <a:p>
            <a:r>
              <a:rPr lang="en-GB" dirty="0" smtClean="0"/>
              <a:t>Lo </a:t>
            </a:r>
            <a:r>
              <a:rPr lang="en-GB" dirty="0" err="1" smtClean="0"/>
              <a:t>stesso</a:t>
            </a:r>
            <a:r>
              <a:rPr lang="en-GB" dirty="0" smtClean="0"/>
              <a:t> non </a:t>
            </a:r>
            <a:r>
              <a:rPr lang="en-GB" dirty="0" err="1" smtClean="0"/>
              <a:t>si</a:t>
            </a:r>
            <a:r>
              <a:rPr lang="en-GB" dirty="0" smtClean="0"/>
              <a:t> </a:t>
            </a:r>
            <a:r>
              <a:rPr lang="en-GB" dirty="0" err="1" smtClean="0"/>
              <a:t>può</a:t>
            </a:r>
            <a:r>
              <a:rPr lang="en-GB" dirty="0" smtClean="0"/>
              <a:t> dire </a:t>
            </a:r>
            <a:r>
              <a:rPr lang="en-GB" dirty="0" err="1" smtClean="0"/>
              <a:t>nè</a:t>
            </a:r>
            <a:r>
              <a:rPr lang="en-GB" dirty="0" smtClean="0"/>
              <a:t> del software, </a:t>
            </a:r>
            <a:r>
              <a:rPr lang="en-GB" dirty="0" err="1" smtClean="0"/>
              <a:t>nè</a:t>
            </a:r>
            <a:r>
              <a:rPr lang="en-GB" dirty="0" smtClean="0"/>
              <a:t> </a:t>
            </a:r>
            <a:r>
              <a:rPr lang="en-GB" dirty="0" err="1" smtClean="0"/>
              <a:t>delle</a:t>
            </a:r>
            <a:r>
              <a:rPr lang="en-GB" dirty="0" smtClean="0"/>
              <a:t> </a:t>
            </a:r>
            <a:r>
              <a:rPr lang="en-GB" dirty="0" err="1" smtClean="0"/>
              <a:t>tecnologie</a:t>
            </a:r>
            <a:r>
              <a:rPr lang="en-GB" dirty="0" smtClean="0"/>
              <a:t> </a:t>
            </a:r>
            <a:r>
              <a:rPr lang="en-GB" dirty="0"/>
              <a:t>di </a:t>
            </a:r>
            <a:r>
              <a:rPr lang="en-GB" dirty="0" err="1" smtClean="0"/>
              <a:t>comunicazione</a:t>
            </a:r>
            <a:endParaRPr lang="en-GB" dirty="0" smtClean="0"/>
          </a:p>
          <a:p>
            <a:pPr lvl="1"/>
            <a:r>
              <a:rPr lang="en-GB" sz="2000" dirty="0" err="1" smtClean="0"/>
              <a:t>Sono</a:t>
            </a:r>
            <a:r>
              <a:rPr lang="en-GB" sz="2000" dirty="0" smtClean="0"/>
              <a:t> la parte </a:t>
            </a:r>
            <a:r>
              <a:rPr lang="en-GB" sz="2000" dirty="0" err="1" smtClean="0"/>
              <a:t>più</a:t>
            </a:r>
            <a:r>
              <a:rPr lang="en-GB" sz="2000" dirty="0" smtClean="0"/>
              <a:t> </a:t>
            </a:r>
            <a:r>
              <a:rPr lang="en-GB" sz="2000" dirty="0" err="1" smtClean="0"/>
              <a:t>vulnerabile</a:t>
            </a:r>
            <a:r>
              <a:rPr lang="en-GB" sz="2000" dirty="0" smtClean="0"/>
              <a:t>, in </a:t>
            </a:r>
            <a:r>
              <a:rPr lang="en-GB" sz="2000" dirty="0" err="1" smtClean="0"/>
              <a:t>quanto</a:t>
            </a:r>
            <a:r>
              <a:rPr lang="en-GB" sz="2000" dirty="0" smtClean="0"/>
              <a:t> </a:t>
            </a:r>
            <a:r>
              <a:rPr lang="en-GB" sz="2000" dirty="0" err="1" smtClean="0"/>
              <a:t>progettate</a:t>
            </a:r>
            <a:r>
              <a:rPr lang="en-GB" sz="2000" dirty="0" smtClean="0"/>
              <a:t> </a:t>
            </a:r>
            <a:r>
              <a:rPr lang="en-GB" sz="2000" dirty="0" err="1" smtClean="0"/>
              <a:t>avendo</a:t>
            </a:r>
            <a:r>
              <a:rPr lang="en-GB" sz="2000" dirty="0" smtClean="0"/>
              <a:t> come </a:t>
            </a:r>
            <a:r>
              <a:rPr lang="en-GB" sz="2000" dirty="0" err="1" smtClean="0"/>
              <a:t>requisiti</a:t>
            </a:r>
            <a:r>
              <a:rPr lang="en-GB" sz="2000" dirty="0" smtClean="0"/>
              <a:t> </a:t>
            </a:r>
            <a:r>
              <a:rPr lang="en-GB" sz="2000" dirty="0" err="1" smtClean="0"/>
              <a:t>principali</a:t>
            </a:r>
            <a:r>
              <a:rPr lang="en-GB" sz="2000" dirty="0" smtClean="0"/>
              <a:t> </a:t>
            </a:r>
            <a:r>
              <a:rPr lang="en-GB" sz="2000" dirty="0" err="1" smtClean="0"/>
              <a:t>il</a:t>
            </a:r>
            <a:r>
              <a:rPr lang="en-GB" sz="2000" dirty="0" smtClean="0"/>
              <a:t> basso </a:t>
            </a:r>
            <a:r>
              <a:rPr lang="en-GB" sz="2000" dirty="0" err="1" smtClean="0"/>
              <a:t>costo</a:t>
            </a:r>
            <a:r>
              <a:rPr lang="en-GB" sz="2000" dirty="0" smtClean="0"/>
              <a:t> e </a:t>
            </a:r>
            <a:r>
              <a:rPr lang="en-GB" sz="2000" dirty="0" err="1" smtClean="0"/>
              <a:t>il</a:t>
            </a:r>
            <a:r>
              <a:rPr lang="en-GB" sz="2000" dirty="0" smtClean="0"/>
              <a:t> basso </a:t>
            </a:r>
            <a:r>
              <a:rPr lang="en-GB" sz="2000" dirty="0" err="1" smtClean="0"/>
              <a:t>consumo</a:t>
            </a:r>
            <a:endParaRPr lang="en-GB" sz="2000" dirty="0" smtClean="0"/>
          </a:p>
        </p:txBody>
      </p:sp>
    </p:spTree>
    <p:extLst>
      <p:ext uri="{BB962C8B-B14F-4D97-AF65-F5344CB8AC3E}">
        <p14:creationId xmlns:p14="http://schemas.microsoft.com/office/powerpoint/2010/main" val="309265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Esempio</a:t>
            </a:r>
            <a:r>
              <a:rPr lang="en-GB" dirty="0" smtClean="0"/>
              <a:t> </a:t>
            </a:r>
            <a:r>
              <a:rPr lang="en-GB" dirty="0" err="1" smtClean="0"/>
              <a:t>reale</a:t>
            </a:r>
            <a:r>
              <a:rPr lang="en-GB" dirty="0" smtClean="0"/>
              <a:t> : </a:t>
            </a:r>
            <a:r>
              <a:rPr lang="en-GB" dirty="0" err="1" smtClean="0"/>
              <a:t>DDoS</a:t>
            </a:r>
            <a:r>
              <a:rPr lang="en-GB" dirty="0" smtClean="0"/>
              <a:t> </a:t>
            </a:r>
            <a:r>
              <a:rPr lang="en-GB" dirty="0" err="1" smtClean="0"/>
              <a:t>Mirai</a:t>
            </a:r>
            <a:r>
              <a:rPr lang="en-GB" dirty="0" smtClean="0"/>
              <a:t> (21/10/2016)</a:t>
            </a:r>
            <a:endParaRPr lang="en-GB" dirty="0"/>
          </a:p>
        </p:txBody>
      </p:sp>
      <p:pic>
        <p:nvPicPr>
          <p:cNvPr id="4" name="Segnaposto contenuto 3"/>
          <p:cNvPicPr>
            <a:picLocks noGrp="1" noChangeAspect="1"/>
          </p:cNvPicPr>
          <p:nvPr>
            <p:ph idx="1"/>
          </p:nvPr>
        </p:nvPicPr>
        <p:blipFill>
          <a:blip r:embed="rId2"/>
          <a:stretch>
            <a:fillRect/>
          </a:stretch>
        </p:blipFill>
        <p:spPr>
          <a:xfrm>
            <a:off x="2051720" y="976002"/>
            <a:ext cx="4824536" cy="5257194"/>
          </a:xfrm>
          <a:prstGeom prst="rect">
            <a:avLst/>
          </a:prstGeom>
        </p:spPr>
      </p:pic>
    </p:spTree>
    <p:extLst>
      <p:ext uri="{BB962C8B-B14F-4D97-AF65-F5344CB8AC3E}">
        <p14:creationId xmlns:p14="http://schemas.microsoft.com/office/powerpoint/2010/main" val="220613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4624"/>
            <a:ext cx="9136063" cy="982663"/>
          </a:xfrm>
        </p:spPr>
        <p:txBody>
          <a:bodyPr/>
          <a:lstStyle/>
          <a:p>
            <a:r>
              <a:rPr lang="en-GB" dirty="0"/>
              <a:t>The Internet of Word-Things</a:t>
            </a:r>
          </a:p>
        </p:txBody>
      </p:sp>
      <p:sp>
        <p:nvSpPr>
          <p:cNvPr id="3" name="Segnaposto contenuto 2"/>
          <p:cNvSpPr>
            <a:spLocks noGrp="1"/>
          </p:cNvSpPr>
          <p:nvPr>
            <p:ph idx="1"/>
          </p:nvPr>
        </p:nvSpPr>
        <p:spPr/>
        <p:txBody>
          <a:bodyPr/>
          <a:lstStyle/>
          <a:p>
            <a:r>
              <a:rPr lang="en-GB" sz="2000" dirty="0"/>
              <a:t>Internet of Vehicles</a:t>
            </a:r>
          </a:p>
          <a:p>
            <a:pPr lvl="1"/>
            <a:r>
              <a:rPr lang="en-GB" sz="1600" dirty="0"/>
              <a:t>V2V – Vehicle to Vehicle</a:t>
            </a:r>
          </a:p>
          <a:p>
            <a:pPr lvl="1"/>
            <a:r>
              <a:rPr lang="en-GB" sz="1600" dirty="0"/>
              <a:t>V2P – Vehicle to Person</a:t>
            </a:r>
          </a:p>
          <a:p>
            <a:pPr lvl="1"/>
            <a:r>
              <a:rPr lang="en-GB" sz="1600" dirty="0"/>
              <a:t>V2I – Vehicle to Infrastructure</a:t>
            </a:r>
          </a:p>
          <a:p>
            <a:r>
              <a:rPr lang="en-GB" sz="2000" dirty="0" smtClean="0"/>
              <a:t>Body-area </a:t>
            </a:r>
            <a:r>
              <a:rPr lang="en-GB" sz="2000" dirty="0"/>
              <a:t>Network (BAN)</a:t>
            </a:r>
          </a:p>
          <a:p>
            <a:pPr lvl="1"/>
            <a:r>
              <a:rPr lang="en-GB" sz="1600" dirty="0"/>
              <a:t>BYOD </a:t>
            </a:r>
            <a:r>
              <a:rPr lang="en-GB" sz="1600" dirty="0" smtClean="0">
                <a:sym typeface="Wingdings" panose="05000000000000000000" pitchFamily="2" charset="2"/>
              </a:rPr>
              <a:t></a:t>
            </a:r>
            <a:r>
              <a:rPr lang="en-GB" sz="1600" dirty="0" smtClean="0"/>
              <a:t> </a:t>
            </a:r>
            <a:r>
              <a:rPr lang="en-GB" sz="1600" dirty="0"/>
              <a:t>BYOW (Bring Your Own Device </a:t>
            </a:r>
            <a:r>
              <a:rPr lang="en-GB" sz="1600" dirty="0" smtClean="0">
                <a:sym typeface="Wingdings" panose="05000000000000000000" pitchFamily="2" charset="2"/>
              </a:rPr>
              <a:t></a:t>
            </a:r>
            <a:r>
              <a:rPr lang="en-GB" sz="1600" dirty="0" smtClean="0"/>
              <a:t> </a:t>
            </a:r>
            <a:r>
              <a:rPr lang="en-GB" sz="1600" dirty="0" err="1"/>
              <a:t>BYOWearable</a:t>
            </a:r>
            <a:r>
              <a:rPr lang="en-GB" sz="1600" dirty="0"/>
              <a:t>)</a:t>
            </a:r>
          </a:p>
          <a:p>
            <a:r>
              <a:rPr lang="en-GB" sz="2000" dirty="0" smtClean="0"/>
              <a:t>Social </a:t>
            </a:r>
            <a:r>
              <a:rPr lang="en-GB" sz="2000" dirty="0"/>
              <a:t>Web of Things</a:t>
            </a:r>
          </a:p>
          <a:p>
            <a:pPr lvl="1"/>
            <a:r>
              <a:rPr lang="en-GB" sz="1600" dirty="0"/>
              <a:t>The social network aware component of </a:t>
            </a:r>
            <a:r>
              <a:rPr lang="en-GB" sz="1600" dirty="0" err="1"/>
              <a:t>IoT</a:t>
            </a:r>
            <a:endParaRPr lang="en-GB" sz="1600" dirty="0"/>
          </a:p>
          <a:p>
            <a:r>
              <a:rPr lang="en-GB" sz="2000" dirty="0" err="1" smtClean="0"/>
              <a:t>Crowdsensing</a:t>
            </a:r>
            <a:endParaRPr lang="en-GB" sz="2000" dirty="0" smtClean="0"/>
          </a:p>
          <a:p>
            <a:pPr lvl="1"/>
            <a:r>
              <a:rPr lang="it-IT" sz="1600" dirty="0" smtClean="0"/>
              <a:t>La raccolta di informazioni su un dato ambiente usando sensori di cui sono dotati gli </a:t>
            </a:r>
            <a:r>
              <a:rPr lang="it-IT" sz="1600" dirty="0" err="1" smtClean="0"/>
              <a:t>smartphone</a:t>
            </a:r>
            <a:r>
              <a:rPr lang="it-IT" sz="1600" dirty="0" smtClean="0"/>
              <a:t> e gli altri dispositivi usati dalle persone che sono presenti in tale ambiente </a:t>
            </a:r>
          </a:p>
          <a:p>
            <a:r>
              <a:rPr lang="it-IT" sz="2000" dirty="0" smtClean="0"/>
              <a:t>Internet of </a:t>
            </a:r>
            <a:r>
              <a:rPr lang="it-IT" sz="2000" dirty="0" err="1" smtClean="0"/>
              <a:t>Everything</a:t>
            </a:r>
            <a:r>
              <a:rPr lang="it-IT" sz="2000" dirty="0" smtClean="0"/>
              <a:t> (</a:t>
            </a:r>
            <a:r>
              <a:rPr lang="it-IT" sz="2000" dirty="0" err="1" smtClean="0"/>
              <a:t>IoE</a:t>
            </a:r>
            <a:r>
              <a:rPr lang="it-IT" sz="2000" dirty="0" smtClean="0"/>
              <a:t>)</a:t>
            </a:r>
          </a:p>
          <a:p>
            <a:pPr lvl="1"/>
            <a:r>
              <a:rPr lang="it-IT" sz="1600" dirty="0" smtClean="0"/>
              <a:t>Machine To Machine (M2M) </a:t>
            </a:r>
            <a:r>
              <a:rPr lang="it-IT" sz="1600" dirty="0" smtClean="0">
                <a:sym typeface="Wingdings" panose="05000000000000000000" pitchFamily="2" charset="2"/>
              </a:rPr>
              <a:t></a:t>
            </a:r>
            <a:r>
              <a:rPr lang="it-IT" sz="1600" dirty="0" smtClean="0"/>
              <a:t> Machine To </a:t>
            </a:r>
            <a:r>
              <a:rPr lang="it-IT" sz="1600" dirty="0" err="1" smtClean="0"/>
              <a:t>Person</a:t>
            </a:r>
            <a:r>
              <a:rPr lang="it-IT" sz="1600" dirty="0" smtClean="0"/>
              <a:t> (M2P)</a:t>
            </a:r>
            <a:endParaRPr lang="it-IT" sz="1600" dirty="0"/>
          </a:p>
        </p:txBody>
      </p:sp>
    </p:spTree>
    <p:extLst>
      <p:ext uri="{BB962C8B-B14F-4D97-AF65-F5344CB8AC3E}">
        <p14:creationId xmlns:p14="http://schemas.microsoft.com/office/powerpoint/2010/main" val="184331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up)">
                                      <p:cBhvr>
                                        <p:cTn id="37" dur="500"/>
                                        <p:tgtEl>
                                          <p:spTgt spid="3">
                                            <p:txEl>
                                              <p:pRg st="8" end="8"/>
                                            </p:tx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up)">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up)">
                                      <p:cBhvr>
                                        <p:cTn id="45" dur="500"/>
                                        <p:tgtEl>
                                          <p:spTgt spid="3">
                                            <p:txEl>
                                              <p:pRg st="10" end="10"/>
                                            </p:tx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ipe(up)">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DDoS</a:t>
            </a:r>
            <a:r>
              <a:rPr lang="en-GB" dirty="0"/>
              <a:t> </a:t>
            </a:r>
            <a:r>
              <a:rPr lang="en-GB" dirty="0" err="1" smtClean="0"/>
              <a:t>Mirai</a:t>
            </a:r>
            <a:r>
              <a:rPr lang="en-GB" dirty="0" smtClean="0"/>
              <a:t>: </a:t>
            </a:r>
            <a:r>
              <a:rPr lang="en-GB" dirty="0" err="1" smtClean="0"/>
              <a:t>Dettagli</a:t>
            </a:r>
            <a:r>
              <a:rPr lang="en-GB" dirty="0" smtClean="0"/>
              <a:t> </a:t>
            </a:r>
            <a:r>
              <a:rPr lang="en-GB" dirty="0" err="1" smtClean="0"/>
              <a:t>dell’attacco</a:t>
            </a:r>
            <a:endParaRPr lang="en-GB" dirty="0"/>
          </a:p>
        </p:txBody>
      </p:sp>
      <p:sp>
        <p:nvSpPr>
          <p:cNvPr id="3" name="Segnaposto contenuto 2"/>
          <p:cNvSpPr>
            <a:spLocks noGrp="1"/>
          </p:cNvSpPr>
          <p:nvPr>
            <p:ph idx="1"/>
          </p:nvPr>
        </p:nvSpPr>
        <p:spPr/>
        <p:txBody>
          <a:bodyPr/>
          <a:lstStyle/>
          <a:p>
            <a:r>
              <a:rPr lang="it-IT" dirty="0" smtClean="0"/>
              <a:t>Mirai </a:t>
            </a:r>
            <a:r>
              <a:rPr lang="it-IT" dirty="0"/>
              <a:t>è </a:t>
            </a:r>
            <a:r>
              <a:rPr lang="it-IT" dirty="0" smtClean="0"/>
              <a:t>un </a:t>
            </a:r>
            <a:r>
              <a:rPr lang="it-IT" dirty="0" err="1"/>
              <a:t>malware</a:t>
            </a:r>
            <a:r>
              <a:rPr lang="it-IT" dirty="0"/>
              <a:t> progettato per prendere il controllo dei </a:t>
            </a:r>
            <a:r>
              <a:rPr lang="it-IT" dirty="0" smtClean="0"/>
              <a:t>software </a:t>
            </a:r>
            <a:r>
              <a:rPr lang="it-IT" dirty="0" err="1" smtClean="0"/>
              <a:t>BusyBox</a:t>
            </a:r>
            <a:r>
              <a:rPr lang="it-IT" dirty="0" smtClean="0"/>
              <a:t> </a:t>
            </a:r>
            <a:r>
              <a:rPr lang="it-IT" dirty="0"/>
              <a:t>che vengono comunemente utilizzati in dispositivi </a:t>
            </a:r>
            <a:r>
              <a:rPr lang="it-IT" dirty="0" err="1" smtClean="0"/>
              <a:t>IoT</a:t>
            </a:r>
            <a:r>
              <a:rPr lang="it-IT" dirty="0" smtClean="0"/>
              <a:t> e creare </a:t>
            </a:r>
            <a:r>
              <a:rPr lang="it-IT" dirty="0" err="1" smtClean="0"/>
              <a:t>botnet</a:t>
            </a:r>
            <a:r>
              <a:rPr lang="it-IT" dirty="0" smtClean="0"/>
              <a:t> di attacco </a:t>
            </a:r>
          </a:p>
          <a:p>
            <a:r>
              <a:rPr lang="it-IT" dirty="0" smtClean="0"/>
              <a:t>Il software </a:t>
            </a:r>
            <a:r>
              <a:rPr lang="it-IT" dirty="0" err="1"/>
              <a:t>BusyBox</a:t>
            </a:r>
            <a:r>
              <a:rPr lang="it-IT" dirty="0"/>
              <a:t> è leggero (il che lo rende un candidato ideale per i dispositivi </a:t>
            </a:r>
            <a:r>
              <a:rPr lang="it-IT" dirty="0" err="1" smtClean="0"/>
              <a:t>IoT</a:t>
            </a:r>
            <a:r>
              <a:rPr lang="it-IT" dirty="0" smtClean="0"/>
              <a:t>) che è in </a:t>
            </a:r>
            <a:r>
              <a:rPr lang="it-IT" dirty="0"/>
              <a:t>grado di eseguire diversi strumenti Unix in una varietà di ambienti POSIX che dispongono di risorse </a:t>
            </a:r>
            <a:r>
              <a:rPr lang="it-IT" dirty="0" smtClean="0"/>
              <a:t>limitate </a:t>
            </a:r>
          </a:p>
          <a:p>
            <a:r>
              <a:rPr lang="it-IT" dirty="0"/>
              <a:t>Alla fine di settembre 2016, l'hacker responsabile della creazione del </a:t>
            </a:r>
            <a:r>
              <a:rPr lang="it-IT" dirty="0" err="1"/>
              <a:t>malware</a:t>
            </a:r>
            <a:r>
              <a:rPr lang="it-IT" dirty="0"/>
              <a:t> </a:t>
            </a:r>
            <a:r>
              <a:rPr lang="it-IT" dirty="0" smtClean="0"/>
              <a:t>Mirai, ne ha rilasciato </a:t>
            </a:r>
            <a:r>
              <a:rPr lang="it-IT" dirty="0"/>
              <a:t>il codice </a:t>
            </a:r>
            <a:r>
              <a:rPr lang="it-IT" dirty="0" smtClean="0"/>
              <a:t>sorgente, consentendo a «chiunque» di costruire </a:t>
            </a:r>
            <a:r>
              <a:rPr lang="it-IT" dirty="0"/>
              <a:t>in modo efficace </a:t>
            </a:r>
            <a:r>
              <a:rPr lang="it-IT" dirty="0" smtClean="0"/>
              <a:t>il </a:t>
            </a:r>
            <a:r>
              <a:rPr lang="it-IT" dirty="0"/>
              <a:t>proprio </a:t>
            </a:r>
            <a:r>
              <a:rPr lang="it-IT" dirty="0" smtClean="0"/>
              <a:t>esercito di attacco (</a:t>
            </a:r>
            <a:r>
              <a:rPr lang="it-IT" dirty="0" err="1" smtClean="0"/>
              <a:t>botnet</a:t>
            </a:r>
            <a:r>
              <a:rPr lang="it-IT" dirty="0" smtClean="0"/>
              <a:t>) </a:t>
            </a:r>
            <a:r>
              <a:rPr lang="it-IT" dirty="0"/>
              <a:t>usando </a:t>
            </a:r>
            <a:r>
              <a:rPr lang="it-IT" dirty="0" smtClean="0"/>
              <a:t>Mirai</a:t>
            </a:r>
            <a:endParaRPr lang="en-GB" dirty="0"/>
          </a:p>
        </p:txBody>
      </p:sp>
    </p:spTree>
    <p:extLst>
      <p:ext uri="{BB962C8B-B14F-4D97-AF65-F5344CB8AC3E}">
        <p14:creationId xmlns:p14="http://schemas.microsoft.com/office/powerpoint/2010/main" val="413739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DDoS</a:t>
            </a:r>
            <a:r>
              <a:rPr lang="en-GB" dirty="0"/>
              <a:t> </a:t>
            </a:r>
            <a:r>
              <a:rPr lang="en-GB" dirty="0" err="1" smtClean="0"/>
              <a:t>Mirai</a:t>
            </a:r>
            <a:r>
              <a:rPr lang="en-GB" dirty="0" smtClean="0"/>
              <a:t>: </a:t>
            </a:r>
            <a:r>
              <a:rPr lang="en-GB" dirty="0" err="1" smtClean="0"/>
              <a:t>Prodotti</a:t>
            </a:r>
            <a:r>
              <a:rPr lang="en-GB" dirty="0" smtClean="0"/>
              <a:t> </a:t>
            </a:r>
            <a:r>
              <a:rPr lang="en-GB" dirty="0" err="1" smtClean="0"/>
              <a:t>coinvolti</a:t>
            </a:r>
            <a:endParaRPr lang="en-GB" dirty="0"/>
          </a:p>
        </p:txBody>
      </p:sp>
      <p:sp>
        <p:nvSpPr>
          <p:cNvPr id="3" name="Segnaposto contenuto 2"/>
          <p:cNvSpPr>
            <a:spLocks noGrp="1"/>
          </p:cNvSpPr>
          <p:nvPr>
            <p:ph idx="1"/>
          </p:nvPr>
        </p:nvSpPr>
        <p:spPr/>
        <p:txBody>
          <a:bodyPr/>
          <a:lstStyle/>
          <a:p>
            <a:pPr algn="just"/>
            <a:r>
              <a:rPr lang="it-IT" dirty="0"/>
              <a:t>L</a:t>
            </a:r>
            <a:r>
              <a:rPr lang="it-IT" dirty="0" smtClean="0"/>
              <a:t>a </a:t>
            </a:r>
            <a:r>
              <a:rPr lang="it-IT" dirty="0" err="1"/>
              <a:t>botnet</a:t>
            </a:r>
            <a:r>
              <a:rPr lang="it-IT" dirty="0"/>
              <a:t> utilizzata </a:t>
            </a:r>
            <a:r>
              <a:rPr lang="it-IT" dirty="0" smtClean="0"/>
              <a:t>nell’attacco era costituita da dispositivi </a:t>
            </a:r>
            <a:r>
              <a:rPr lang="it-IT" dirty="0" err="1" smtClean="0"/>
              <a:t>IoT</a:t>
            </a:r>
            <a:r>
              <a:rPr lang="it-IT" dirty="0" smtClean="0"/>
              <a:t> compromessi - principalmente Digital Video </a:t>
            </a:r>
            <a:r>
              <a:rPr lang="it-IT" dirty="0" err="1" smtClean="0"/>
              <a:t>Recording</a:t>
            </a:r>
            <a:r>
              <a:rPr lang="it-IT" dirty="0" smtClean="0"/>
              <a:t> </a:t>
            </a:r>
            <a:r>
              <a:rPr lang="it-IT" dirty="0"/>
              <a:t>(DVR) e telecamere </a:t>
            </a:r>
            <a:r>
              <a:rPr lang="it-IT" dirty="0" smtClean="0"/>
              <a:t>IP – realizzati con hardware di </a:t>
            </a:r>
            <a:r>
              <a:rPr lang="it-IT" dirty="0"/>
              <a:t>una società hi-tech cinese </a:t>
            </a:r>
            <a:r>
              <a:rPr lang="it-IT" dirty="0" smtClean="0"/>
              <a:t>chiamata </a:t>
            </a:r>
            <a:r>
              <a:rPr lang="it-IT" dirty="0" err="1"/>
              <a:t>XiongMai</a:t>
            </a:r>
            <a:r>
              <a:rPr lang="it-IT" dirty="0"/>
              <a:t> </a:t>
            </a:r>
            <a:r>
              <a:rPr lang="it-IT" dirty="0" smtClean="0"/>
              <a:t>Technologies </a:t>
            </a:r>
          </a:p>
          <a:p>
            <a:pPr algn="just"/>
            <a:r>
              <a:rPr lang="it-IT" dirty="0" smtClean="0"/>
              <a:t>I componenti </a:t>
            </a:r>
            <a:r>
              <a:rPr lang="it-IT" dirty="0"/>
              <a:t>che </a:t>
            </a:r>
            <a:r>
              <a:rPr lang="it-IT" dirty="0" err="1"/>
              <a:t>XiongMai</a:t>
            </a:r>
            <a:r>
              <a:rPr lang="it-IT" dirty="0"/>
              <a:t> </a:t>
            </a:r>
            <a:r>
              <a:rPr lang="it-IT" dirty="0" smtClean="0"/>
              <a:t>produce </a:t>
            </a:r>
            <a:r>
              <a:rPr lang="it-IT" dirty="0"/>
              <a:t>sono venduti a </a:t>
            </a:r>
            <a:r>
              <a:rPr lang="it-IT" dirty="0" smtClean="0"/>
              <a:t>società terze </a:t>
            </a:r>
            <a:r>
              <a:rPr lang="it-IT" dirty="0"/>
              <a:t>che poi </a:t>
            </a:r>
            <a:r>
              <a:rPr lang="it-IT" dirty="0" smtClean="0"/>
              <a:t>li </a:t>
            </a:r>
            <a:r>
              <a:rPr lang="it-IT" dirty="0"/>
              <a:t>utilizzano nei loro </a:t>
            </a:r>
            <a:r>
              <a:rPr lang="it-IT" dirty="0" smtClean="0"/>
              <a:t>prodotti</a:t>
            </a:r>
          </a:p>
          <a:p>
            <a:pPr algn="just"/>
            <a:r>
              <a:rPr lang="it-IT" dirty="0" smtClean="0"/>
              <a:t>Molti dei </a:t>
            </a:r>
            <a:r>
              <a:rPr lang="it-IT" dirty="0"/>
              <a:t>prodotti provenienti da </a:t>
            </a:r>
            <a:r>
              <a:rPr lang="it-IT" dirty="0" err="1"/>
              <a:t>XiongMai</a:t>
            </a:r>
            <a:r>
              <a:rPr lang="it-IT" dirty="0"/>
              <a:t> e </a:t>
            </a:r>
            <a:r>
              <a:rPr lang="it-IT" dirty="0" smtClean="0"/>
              <a:t>da altri </a:t>
            </a:r>
            <a:r>
              <a:rPr lang="it-IT" dirty="0"/>
              <a:t>produttori di </a:t>
            </a:r>
            <a:r>
              <a:rPr lang="it-IT" dirty="0" smtClean="0"/>
              <a:t>dispositivi </a:t>
            </a:r>
            <a:r>
              <a:rPr lang="it-IT" dirty="0" err="1" smtClean="0"/>
              <a:t>IoT</a:t>
            </a:r>
            <a:r>
              <a:rPr lang="it-IT" dirty="0" smtClean="0"/>
              <a:t> in </a:t>
            </a:r>
            <a:r>
              <a:rPr lang="it-IT" dirty="0"/>
              <a:t>serie </a:t>
            </a:r>
            <a:r>
              <a:rPr lang="it-IT" dirty="0" smtClean="0"/>
              <a:t>e a </a:t>
            </a:r>
            <a:r>
              <a:rPr lang="it-IT" dirty="0"/>
              <a:t>basso costo sono essenzialmente </a:t>
            </a:r>
            <a:r>
              <a:rPr lang="it-IT" dirty="0" smtClean="0"/>
              <a:t>irreparabili dal punto di vista della sicurezza </a:t>
            </a:r>
            <a:r>
              <a:rPr lang="it-IT" dirty="0"/>
              <a:t>e </a:t>
            </a:r>
            <a:r>
              <a:rPr lang="it-IT" dirty="0" smtClean="0"/>
              <a:t>costituiscono pertanto </a:t>
            </a:r>
            <a:r>
              <a:rPr lang="it-IT" dirty="0"/>
              <a:t>un pericolo </a:t>
            </a:r>
            <a:r>
              <a:rPr lang="it-IT" dirty="0" smtClean="0"/>
              <a:t>(a meno che non siano completamente scollegati da Internet)</a:t>
            </a:r>
          </a:p>
          <a:p>
            <a:pPr marL="0" indent="0" algn="just">
              <a:buNone/>
            </a:pPr>
            <a:endParaRPr lang="en-GB" dirty="0"/>
          </a:p>
        </p:txBody>
      </p:sp>
    </p:spTree>
    <p:extLst>
      <p:ext uri="{BB962C8B-B14F-4D97-AF65-F5344CB8AC3E}">
        <p14:creationId xmlns:p14="http://schemas.microsoft.com/office/powerpoint/2010/main" val="295514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DDoS</a:t>
            </a:r>
            <a:r>
              <a:rPr lang="en-GB" dirty="0"/>
              <a:t> </a:t>
            </a:r>
            <a:r>
              <a:rPr lang="en-GB" dirty="0" err="1"/>
              <a:t>Mirai</a:t>
            </a:r>
            <a:r>
              <a:rPr lang="en-GB" dirty="0"/>
              <a:t>: </a:t>
            </a:r>
            <a:r>
              <a:rPr lang="en-GB" dirty="0" err="1"/>
              <a:t>Prodotti</a:t>
            </a:r>
            <a:r>
              <a:rPr lang="en-GB" dirty="0"/>
              <a:t> </a:t>
            </a:r>
            <a:r>
              <a:rPr lang="en-GB" dirty="0" err="1" smtClean="0"/>
              <a:t>coinvolti</a:t>
            </a:r>
            <a:endParaRPr lang="en-GB" dirty="0"/>
          </a:p>
        </p:txBody>
      </p:sp>
      <p:pic>
        <p:nvPicPr>
          <p:cNvPr id="4" name="Segnaposto contenuto 3"/>
          <p:cNvPicPr>
            <a:picLocks noGrp="1" noChangeAspect="1"/>
          </p:cNvPicPr>
          <p:nvPr>
            <p:ph idx="1"/>
          </p:nvPr>
        </p:nvPicPr>
        <p:blipFill>
          <a:blip r:embed="rId2"/>
          <a:stretch>
            <a:fillRect/>
          </a:stretch>
        </p:blipFill>
        <p:spPr>
          <a:xfrm>
            <a:off x="6012160" y="980728"/>
            <a:ext cx="2573040" cy="4945063"/>
          </a:xfrm>
          <a:prstGeom prst="rect">
            <a:avLst/>
          </a:prstGeom>
        </p:spPr>
      </p:pic>
      <p:sp>
        <p:nvSpPr>
          <p:cNvPr id="5" name="Rettangolo 4"/>
          <p:cNvSpPr/>
          <p:nvPr/>
        </p:nvSpPr>
        <p:spPr>
          <a:xfrm>
            <a:off x="889297" y="1484784"/>
            <a:ext cx="4572000" cy="1569660"/>
          </a:xfrm>
          <a:prstGeom prst="rect">
            <a:avLst/>
          </a:prstGeom>
        </p:spPr>
        <p:txBody>
          <a:bodyPr>
            <a:spAutoFit/>
          </a:bodyPr>
          <a:lstStyle/>
          <a:p>
            <a:r>
              <a:rPr lang="en-GB" sz="2400" dirty="0"/>
              <a:t>Krebs ha </a:t>
            </a:r>
            <a:r>
              <a:rPr lang="en-GB" sz="2400" dirty="0" err="1"/>
              <a:t>compilato</a:t>
            </a:r>
            <a:r>
              <a:rPr lang="en-GB" sz="2400" dirty="0"/>
              <a:t> un </a:t>
            </a:r>
            <a:r>
              <a:rPr lang="en-GB" sz="2400" dirty="0" err="1"/>
              <a:t>elenco</a:t>
            </a:r>
            <a:r>
              <a:rPr lang="en-GB" sz="2400" dirty="0"/>
              <a:t> </a:t>
            </a:r>
            <a:r>
              <a:rPr lang="en-GB" sz="2400" dirty="0" err="1"/>
              <a:t>dei</a:t>
            </a:r>
            <a:r>
              <a:rPr lang="en-GB" sz="2400" dirty="0"/>
              <a:t> </a:t>
            </a:r>
            <a:r>
              <a:rPr lang="en-GB" sz="2400" dirty="0" err="1"/>
              <a:t>dispositivi</a:t>
            </a:r>
            <a:r>
              <a:rPr lang="en-GB" sz="2400" dirty="0"/>
              <a:t> </a:t>
            </a:r>
            <a:r>
              <a:rPr lang="en-GB" sz="2400" dirty="0" err="1" smtClean="0"/>
              <a:t>responsabili</a:t>
            </a:r>
            <a:r>
              <a:rPr lang="en-GB" sz="2400" dirty="0" smtClean="0"/>
              <a:t> </a:t>
            </a:r>
            <a:r>
              <a:rPr lang="en-GB" sz="2400" dirty="0" err="1" smtClean="0"/>
              <a:t>dell'attacco</a:t>
            </a:r>
            <a:r>
              <a:rPr lang="en-GB" sz="2400" dirty="0" smtClean="0"/>
              <a:t>.</a:t>
            </a:r>
          </a:p>
          <a:p>
            <a:endParaRPr lang="en-GB" sz="2400" dirty="0"/>
          </a:p>
        </p:txBody>
      </p:sp>
      <p:sp>
        <p:nvSpPr>
          <p:cNvPr id="6" name="Rettangolo 5"/>
          <p:cNvSpPr/>
          <p:nvPr/>
        </p:nvSpPr>
        <p:spPr>
          <a:xfrm>
            <a:off x="347017" y="5883206"/>
            <a:ext cx="8238183" cy="369332"/>
          </a:xfrm>
          <a:prstGeom prst="rect">
            <a:avLst/>
          </a:prstGeom>
        </p:spPr>
        <p:txBody>
          <a:bodyPr wrap="square">
            <a:spAutoFit/>
          </a:bodyPr>
          <a:lstStyle/>
          <a:p>
            <a:r>
              <a:rPr lang="en-GB" dirty="0">
                <a:solidFill>
                  <a:schemeClr val="tx2"/>
                </a:solidFill>
                <a:hlinkClick r:id="rId3"/>
              </a:rPr>
              <a:t>https://krebsonsecurity.com/2016/10/who-makes-the-iot-things-under-attack</a:t>
            </a:r>
            <a:r>
              <a:rPr lang="en-GB" dirty="0" smtClean="0">
                <a:solidFill>
                  <a:schemeClr val="tx2"/>
                </a:solidFill>
                <a:hlinkClick r:id="rId3"/>
              </a:rPr>
              <a:t>/</a:t>
            </a:r>
            <a:r>
              <a:rPr lang="en-GB" dirty="0" smtClean="0"/>
              <a:t> </a:t>
            </a:r>
            <a:endParaRPr lang="en-GB" dirty="0"/>
          </a:p>
        </p:txBody>
      </p:sp>
      <p:pic>
        <p:nvPicPr>
          <p:cNvPr id="7" name="Segnaposto contenuto 3"/>
          <p:cNvPicPr>
            <a:picLocks noChangeAspect="1"/>
          </p:cNvPicPr>
          <p:nvPr/>
        </p:nvPicPr>
        <p:blipFill rotWithShape="1">
          <a:blip r:embed="rId2"/>
          <a:srcRect t="67022"/>
          <a:stretch/>
        </p:blipFill>
        <p:spPr bwMode="auto">
          <a:xfrm>
            <a:off x="6012160" y="4307042"/>
            <a:ext cx="2581832" cy="1636333"/>
          </a:xfrm>
          <a:prstGeom prst="rect">
            <a:avLst/>
          </a:prstGeom>
          <a:noFill/>
          <a:ln w="9525">
            <a:noFill/>
            <a:round/>
            <a:headEnd/>
            <a:tailEnd/>
          </a:ln>
        </p:spPr>
      </p:pic>
      <p:pic>
        <p:nvPicPr>
          <p:cNvPr id="8" name="Segnaposto contenuto 3"/>
          <p:cNvPicPr>
            <a:picLocks noChangeAspect="1"/>
          </p:cNvPicPr>
          <p:nvPr/>
        </p:nvPicPr>
        <p:blipFill rotWithShape="1">
          <a:blip r:embed="rId2"/>
          <a:srcRect t="67022"/>
          <a:stretch/>
        </p:blipFill>
        <p:spPr bwMode="auto">
          <a:xfrm>
            <a:off x="889297" y="3054444"/>
            <a:ext cx="4321186" cy="2738714"/>
          </a:xfrm>
          <a:prstGeom prst="rect">
            <a:avLst/>
          </a:prstGeom>
          <a:noFill/>
          <a:ln w="9525">
            <a:noFill/>
            <a:round/>
            <a:headEnd/>
            <a:tailEnd/>
          </a:ln>
        </p:spPr>
      </p:pic>
    </p:spTree>
    <p:extLst>
      <p:ext uri="{BB962C8B-B14F-4D97-AF65-F5344CB8AC3E}">
        <p14:creationId xmlns:p14="http://schemas.microsoft.com/office/powerpoint/2010/main" val="92365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2.22222E-6 L -0.46406 -0.07916 " pathEditMode="relative" rAng="0" ptsTypes="AA">
                                      <p:cBhvr>
                                        <p:cTn id="6" dur="2000" fill="hold"/>
                                        <p:tgtEl>
                                          <p:spTgt spid="7"/>
                                        </p:tgtEl>
                                        <p:attrNameLst>
                                          <p:attrName>ppt_x</p:attrName>
                                          <p:attrName>ppt_y</p:attrName>
                                        </p:attrNameLst>
                                      </p:cBhvr>
                                      <p:rCtr x="-23212" y="-3958"/>
                                    </p:animMotion>
                                  </p:childTnLst>
                                </p:cTn>
                              </p:par>
                            </p:childTnLst>
                          </p:cTn>
                        </p:par>
                        <p:par>
                          <p:cTn id="7" fill="hold">
                            <p:stCondLst>
                              <p:cond delay="2000"/>
                            </p:stCondLst>
                            <p:childTnLst>
                              <p:par>
                                <p:cTn id="8" presetID="16" presetClass="entr" presetSubtype="37"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DDoS</a:t>
            </a:r>
            <a:r>
              <a:rPr lang="en-GB" dirty="0"/>
              <a:t> </a:t>
            </a:r>
            <a:r>
              <a:rPr lang="en-GB" dirty="0" err="1" smtClean="0"/>
              <a:t>Mirai</a:t>
            </a:r>
            <a:r>
              <a:rPr lang="en-GB" dirty="0" smtClean="0"/>
              <a:t>: </a:t>
            </a:r>
            <a:r>
              <a:rPr lang="en-GB" dirty="0" err="1" smtClean="0"/>
              <a:t>Vulnerabilità</a:t>
            </a:r>
            <a:r>
              <a:rPr lang="en-GB" dirty="0" smtClean="0"/>
              <a:t> </a:t>
            </a:r>
            <a:r>
              <a:rPr lang="en-GB" dirty="0" err="1" smtClean="0"/>
              <a:t>sfruttata</a:t>
            </a:r>
            <a:endParaRPr lang="en-GB" dirty="0"/>
          </a:p>
        </p:txBody>
      </p:sp>
      <p:sp>
        <p:nvSpPr>
          <p:cNvPr id="3" name="Segnaposto contenuto 2"/>
          <p:cNvSpPr>
            <a:spLocks noGrp="1"/>
          </p:cNvSpPr>
          <p:nvPr>
            <p:ph idx="1"/>
          </p:nvPr>
        </p:nvSpPr>
        <p:spPr/>
        <p:txBody>
          <a:bodyPr/>
          <a:lstStyle/>
          <a:p>
            <a:r>
              <a:rPr lang="it-IT" dirty="0"/>
              <a:t>Molti di questi dispositivi consentono agli utenti di modificare username e password di default per i servizi di accesso </a:t>
            </a:r>
            <a:r>
              <a:rPr lang="it-IT" dirty="0" err="1" smtClean="0"/>
              <a:t>user-friendly</a:t>
            </a:r>
            <a:r>
              <a:rPr lang="it-IT" dirty="0" smtClean="0"/>
              <a:t>, quali </a:t>
            </a:r>
            <a:r>
              <a:rPr lang="it-IT" dirty="0"/>
              <a:t>ad esempio l’accesso via </a:t>
            </a:r>
            <a:r>
              <a:rPr lang="it-IT" dirty="0" smtClean="0"/>
              <a:t>web</a:t>
            </a:r>
          </a:p>
          <a:p>
            <a:r>
              <a:rPr lang="it-IT" dirty="0"/>
              <a:t>T</a:t>
            </a:r>
            <a:r>
              <a:rPr lang="it-IT" dirty="0" smtClean="0"/>
              <a:t>ale modifica non è d’altra parte obbligatoria</a:t>
            </a:r>
            <a:endParaRPr lang="it-IT" dirty="0"/>
          </a:p>
          <a:p>
            <a:r>
              <a:rPr lang="it-IT" dirty="0" smtClean="0"/>
              <a:t>Questi stessi dispositivi </a:t>
            </a:r>
            <a:r>
              <a:rPr lang="it-IT" dirty="0"/>
              <a:t>possono </a:t>
            </a:r>
            <a:r>
              <a:rPr lang="it-IT" dirty="0" smtClean="0"/>
              <a:t>anche </a:t>
            </a:r>
            <a:r>
              <a:rPr lang="it-IT" dirty="0"/>
              <a:t>essere raggiunti </a:t>
            </a:r>
            <a:r>
              <a:rPr lang="it-IT" dirty="0" smtClean="0"/>
              <a:t>mediante </a:t>
            </a:r>
            <a:r>
              <a:rPr lang="it-IT" dirty="0"/>
              <a:t>servizi di comunicazione </a:t>
            </a:r>
            <a:r>
              <a:rPr lang="it-IT" dirty="0" smtClean="0"/>
              <a:t>meno facilmente accessibili (e meno </a:t>
            </a:r>
            <a:r>
              <a:rPr lang="it-IT" dirty="0" err="1" smtClean="0"/>
              <a:t>user-friendly</a:t>
            </a:r>
            <a:r>
              <a:rPr lang="it-IT" dirty="0" smtClean="0"/>
              <a:t>), come ad esempio Telnet </a:t>
            </a:r>
            <a:r>
              <a:rPr lang="it-IT" dirty="0"/>
              <a:t>e </a:t>
            </a:r>
            <a:r>
              <a:rPr lang="it-IT" dirty="0" smtClean="0"/>
              <a:t>SSH</a:t>
            </a:r>
            <a:endParaRPr lang="it-IT" dirty="0"/>
          </a:p>
          <a:p>
            <a:r>
              <a:rPr lang="it-IT" dirty="0" smtClean="0"/>
              <a:t>Il </a:t>
            </a:r>
            <a:r>
              <a:rPr lang="it-IT" dirty="0"/>
              <a:t>problema </a:t>
            </a:r>
            <a:r>
              <a:rPr lang="it-IT" dirty="0" smtClean="0"/>
              <a:t>è che per </a:t>
            </a:r>
            <a:r>
              <a:rPr lang="it-IT" dirty="0"/>
              <a:t>questi </a:t>
            </a:r>
            <a:r>
              <a:rPr lang="it-IT" dirty="0" smtClean="0"/>
              <a:t>ultimi servizi  la password (tipicamente) non può essere cambiata</a:t>
            </a:r>
            <a:endParaRPr lang="it-IT" dirty="0"/>
          </a:p>
          <a:p>
            <a:r>
              <a:rPr lang="it-IT" dirty="0" smtClean="0"/>
              <a:t>Nella maggior parte dei casi la </a:t>
            </a:r>
            <a:r>
              <a:rPr lang="it-IT" dirty="0"/>
              <a:t>password </a:t>
            </a:r>
            <a:r>
              <a:rPr lang="it-IT" dirty="0" smtClean="0"/>
              <a:t>è infatti </a:t>
            </a:r>
            <a:r>
              <a:rPr lang="it-IT" dirty="0" err="1" smtClean="0"/>
              <a:t>hardcoded</a:t>
            </a:r>
            <a:r>
              <a:rPr lang="it-IT" dirty="0" smtClean="0"/>
              <a:t> </a:t>
            </a:r>
            <a:r>
              <a:rPr lang="it-IT" dirty="0"/>
              <a:t>nel </a:t>
            </a:r>
            <a:r>
              <a:rPr lang="it-IT" dirty="0" smtClean="0"/>
              <a:t>firmware </a:t>
            </a:r>
          </a:p>
          <a:p>
            <a:endParaRPr lang="en-GB" dirty="0"/>
          </a:p>
        </p:txBody>
      </p:sp>
    </p:spTree>
    <p:extLst>
      <p:ext uri="{BB962C8B-B14F-4D97-AF65-F5344CB8AC3E}">
        <p14:creationId xmlns:p14="http://schemas.microsoft.com/office/powerpoint/2010/main" val="14112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DDoS</a:t>
            </a:r>
            <a:r>
              <a:rPr lang="en-GB" dirty="0"/>
              <a:t> </a:t>
            </a:r>
            <a:r>
              <a:rPr lang="en-GB" dirty="0" err="1" smtClean="0"/>
              <a:t>Mirai</a:t>
            </a:r>
            <a:r>
              <a:rPr lang="en-GB" dirty="0" smtClean="0"/>
              <a:t>: </a:t>
            </a:r>
            <a:r>
              <a:rPr lang="en-GB" dirty="0" err="1" smtClean="0"/>
              <a:t>Vulnerabilità</a:t>
            </a:r>
            <a:r>
              <a:rPr lang="en-GB" dirty="0" smtClean="0"/>
              <a:t> </a:t>
            </a:r>
            <a:r>
              <a:rPr lang="en-GB" dirty="0" err="1" smtClean="0"/>
              <a:t>sfruttata</a:t>
            </a:r>
            <a:endParaRPr lang="en-GB" dirty="0"/>
          </a:p>
        </p:txBody>
      </p:sp>
      <p:sp>
        <p:nvSpPr>
          <p:cNvPr id="3" name="Segnaposto contenuto 2"/>
          <p:cNvSpPr>
            <a:spLocks noGrp="1"/>
          </p:cNvSpPr>
          <p:nvPr>
            <p:ph idx="1"/>
          </p:nvPr>
        </p:nvSpPr>
        <p:spPr/>
        <p:txBody>
          <a:bodyPr/>
          <a:lstStyle/>
          <a:p>
            <a:r>
              <a:rPr lang="it-IT" dirty="0"/>
              <a:t>Non è neanche possibile disabilitare i servizi affetti da questa vulnerabilità, perché gli strumenti necessari a farlo non sono presenti </a:t>
            </a:r>
            <a:endParaRPr lang="it-IT" dirty="0" smtClean="0"/>
          </a:p>
          <a:p>
            <a:r>
              <a:rPr lang="it-IT" dirty="0" smtClean="0"/>
              <a:t>Peggio </a:t>
            </a:r>
            <a:r>
              <a:rPr lang="it-IT" dirty="0"/>
              <a:t>ancora</a:t>
            </a:r>
            <a:r>
              <a:rPr lang="it-IT" dirty="0" smtClean="0"/>
              <a:t>, né </a:t>
            </a:r>
            <a:r>
              <a:rPr lang="it-IT" dirty="0"/>
              <a:t>l'interfaccia </a:t>
            </a:r>
            <a:r>
              <a:rPr lang="it-IT" dirty="0" smtClean="0"/>
              <a:t>web né i manuali del produttore  informano l’utente dell’esistenza di questi servizi</a:t>
            </a:r>
          </a:p>
          <a:p>
            <a:r>
              <a:rPr lang="it-IT" dirty="0"/>
              <a:t>I ricercatori di </a:t>
            </a:r>
            <a:r>
              <a:rPr lang="it-IT" dirty="0" err="1"/>
              <a:t>Flashpoint</a:t>
            </a:r>
            <a:r>
              <a:rPr lang="it-IT" dirty="0"/>
              <a:t> hanno </a:t>
            </a:r>
            <a:r>
              <a:rPr lang="it-IT" dirty="0" smtClean="0"/>
              <a:t>fatto una scansione di Internet alla ricerca </a:t>
            </a:r>
            <a:r>
              <a:rPr lang="it-IT" dirty="0" err="1" smtClean="0"/>
              <a:t>vulnerabiltà</a:t>
            </a:r>
            <a:r>
              <a:rPr lang="it-IT" dirty="0" smtClean="0"/>
              <a:t> di questo tipo</a:t>
            </a:r>
            <a:endParaRPr lang="it-IT" dirty="0"/>
          </a:p>
          <a:p>
            <a:r>
              <a:rPr lang="it-IT" dirty="0" smtClean="0"/>
              <a:t>È stato usato </a:t>
            </a:r>
            <a:r>
              <a:rPr lang="it-IT" dirty="0" err="1" smtClean="0"/>
              <a:t>Shodan</a:t>
            </a:r>
            <a:r>
              <a:rPr lang="it-IT" dirty="0" smtClean="0"/>
              <a:t>, un noto motore di ricerca per gli oggetti connessi alla rete</a:t>
            </a:r>
          </a:p>
          <a:p>
            <a:endParaRPr lang="it-IT" dirty="0"/>
          </a:p>
          <a:p>
            <a:r>
              <a:rPr lang="it-IT" b="1" dirty="0" smtClean="0"/>
              <a:t>Sono stati rilevati 515.000 dispositivi vulnerabili</a:t>
            </a:r>
            <a:endParaRPr lang="en-GB" b="1" dirty="0"/>
          </a:p>
        </p:txBody>
      </p:sp>
    </p:spTree>
    <p:extLst>
      <p:ext uri="{BB962C8B-B14F-4D97-AF65-F5344CB8AC3E}">
        <p14:creationId xmlns:p14="http://schemas.microsoft.com/office/powerpoint/2010/main" val="418592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Alcuni nostri esperimenti</a:t>
            </a:r>
            <a:endParaRPr lang="it-IT" dirty="0"/>
          </a:p>
        </p:txBody>
      </p:sp>
      <p:sp>
        <p:nvSpPr>
          <p:cNvPr id="3" name="Segnaposto contenuto 2"/>
          <p:cNvSpPr>
            <a:spLocks noGrp="1"/>
          </p:cNvSpPr>
          <p:nvPr>
            <p:ph idx="1"/>
          </p:nvPr>
        </p:nvSpPr>
        <p:spPr/>
        <p:txBody>
          <a:bodyPr/>
          <a:lstStyle/>
          <a:p>
            <a:r>
              <a:rPr lang="it-IT" dirty="0" smtClean="0"/>
              <a:t>Abbiamo progettato degli attacchi </a:t>
            </a:r>
            <a:r>
              <a:rPr lang="it-IT" dirty="0"/>
              <a:t>(incredibilmente </a:t>
            </a:r>
            <a:r>
              <a:rPr lang="it-IT" dirty="0" smtClean="0"/>
              <a:t>semplici) </a:t>
            </a:r>
            <a:r>
              <a:rPr lang="it-IT" dirty="0"/>
              <a:t>che </a:t>
            </a:r>
            <a:r>
              <a:rPr lang="it-IT" dirty="0" smtClean="0"/>
              <a:t>possono </a:t>
            </a:r>
            <a:r>
              <a:rPr lang="it-IT" dirty="0"/>
              <a:t>essere </a:t>
            </a:r>
            <a:r>
              <a:rPr lang="it-IT" dirty="0" smtClean="0"/>
              <a:t>lanciati </a:t>
            </a:r>
            <a:r>
              <a:rPr lang="it-IT" dirty="0"/>
              <a:t>a distanza contro una vasta classe di cyber-</a:t>
            </a:r>
            <a:r>
              <a:rPr lang="it-IT" dirty="0" err="1"/>
              <a:t>physical</a:t>
            </a:r>
            <a:r>
              <a:rPr lang="it-IT" dirty="0"/>
              <a:t> </a:t>
            </a:r>
            <a:r>
              <a:rPr lang="it-IT" dirty="0" err="1"/>
              <a:t>systems</a:t>
            </a:r>
            <a:r>
              <a:rPr lang="it-IT" dirty="0"/>
              <a:t> (</a:t>
            </a:r>
            <a:r>
              <a:rPr lang="it-IT" dirty="0" smtClean="0"/>
              <a:t>CPS), come ad esempio quelli di una Smart Home </a:t>
            </a:r>
            <a:r>
              <a:rPr lang="it-IT" dirty="0" err="1" smtClean="0"/>
              <a:t>ZigBee</a:t>
            </a:r>
            <a:r>
              <a:rPr lang="it-IT" dirty="0" smtClean="0"/>
              <a:t> che includa </a:t>
            </a:r>
            <a:r>
              <a:rPr lang="it-IT" dirty="0"/>
              <a:t>dispositivi di uso </a:t>
            </a:r>
            <a:r>
              <a:rPr lang="it-IT" dirty="0" smtClean="0"/>
              <a:t>generale (quali COTS di </a:t>
            </a:r>
            <a:r>
              <a:rPr lang="it-IT" dirty="0"/>
              <a:t>tipo ricreativo di larghissima diffusione)</a:t>
            </a:r>
            <a:endParaRPr lang="it-IT" dirty="0" smtClean="0"/>
          </a:p>
          <a:p>
            <a:pPr lvl="1"/>
            <a:endParaRPr lang="it-IT" sz="700" dirty="0" smtClean="0"/>
          </a:p>
          <a:p>
            <a:r>
              <a:rPr lang="it-IT" dirty="0" smtClean="0"/>
              <a:t>Abbiamo fornito </a:t>
            </a:r>
            <a:r>
              <a:rPr lang="it-IT" dirty="0"/>
              <a:t>una descrizione tecnica dettagliata di come </a:t>
            </a:r>
            <a:r>
              <a:rPr lang="it-IT" dirty="0" smtClean="0"/>
              <a:t>gli attacchi possano </a:t>
            </a:r>
            <a:r>
              <a:rPr lang="it-IT" dirty="0"/>
              <a:t>essere </a:t>
            </a:r>
            <a:r>
              <a:rPr lang="it-IT" dirty="0" smtClean="0"/>
              <a:t>implementati</a:t>
            </a:r>
          </a:p>
          <a:p>
            <a:endParaRPr lang="it-IT" sz="300" dirty="0" smtClean="0"/>
          </a:p>
          <a:p>
            <a:r>
              <a:rPr lang="it-IT" dirty="0" smtClean="0"/>
              <a:t>Abbiamo lanciato gli attacchi, dimostrandone la fattibilità e la pericolosità</a:t>
            </a:r>
            <a:endParaRPr lang="en-GB" dirty="0"/>
          </a:p>
        </p:txBody>
      </p:sp>
    </p:spTree>
    <p:extLst>
      <p:ext uri="{BB962C8B-B14F-4D97-AF65-F5344CB8AC3E}">
        <p14:creationId xmlns:p14="http://schemas.microsoft.com/office/powerpoint/2010/main" val="42407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Setup sperimentali</a:t>
            </a:r>
            <a:endParaRPr lang="it-IT" dirty="0"/>
          </a:p>
        </p:txBody>
      </p:sp>
      <p:sp>
        <p:nvSpPr>
          <p:cNvPr id="3" name="Segnaposto contenuto 2"/>
          <p:cNvSpPr>
            <a:spLocks noGrp="1"/>
          </p:cNvSpPr>
          <p:nvPr>
            <p:ph idx="1"/>
          </p:nvPr>
        </p:nvSpPr>
        <p:spPr>
          <a:xfrm>
            <a:off x="539553" y="1340768"/>
            <a:ext cx="7992888" cy="4603279"/>
          </a:xfrm>
        </p:spPr>
        <p:txBody>
          <a:bodyPr/>
          <a:lstStyle/>
          <a:p>
            <a:pPr marL="0" indent="0">
              <a:buNone/>
            </a:pPr>
            <a:r>
              <a:rPr lang="it-IT" dirty="0" smtClean="0"/>
              <a:t>Due diversi allestimenti:</a:t>
            </a:r>
          </a:p>
          <a:p>
            <a:endParaRPr lang="it-IT" dirty="0" smtClean="0"/>
          </a:p>
          <a:p>
            <a:pPr marL="914400" lvl="1" indent="-457200">
              <a:buFont typeface="+mj-lt"/>
              <a:buAutoNum type="arabicPeriod"/>
            </a:pPr>
            <a:r>
              <a:rPr lang="it-IT" dirty="0" smtClean="0"/>
              <a:t>Ambiente emulato </a:t>
            </a:r>
            <a:r>
              <a:rPr lang="it-IT" dirty="0" smtClean="0">
                <a:sym typeface="Wingdings" panose="05000000000000000000" pitchFamily="2" charset="2"/>
              </a:rPr>
              <a:t> </a:t>
            </a:r>
            <a:r>
              <a:rPr lang="it-IT" dirty="0" smtClean="0"/>
              <a:t>banco </a:t>
            </a:r>
            <a:r>
              <a:rPr lang="it-IT" dirty="0"/>
              <a:t>di prova di tipo commerciale </a:t>
            </a:r>
            <a:r>
              <a:rPr lang="it-IT" dirty="0" smtClean="0"/>
              <a:t>che </a:t>
            </a:r>
            <a:r>
              <a:rPr lang="it-IT" dirty="0"/>
              <a:t>viene regolarmente utilizzato da un importante gestore di rete per la convalida delle configurazioni </a:t>
            </a:r>
            <a:r>
              <a:rPr lang="it-IT" dirty="0" smtClean="0"/>
              <a:t>che devono andare in esercizio</a:t>
            </a:r>
          </a:p>
          <a:p>
            <a:pPr marL="914400" lvl="1" indent="-457200">
              <a:buFont typeface="+mj-lt"/>
              <a:buAutoNum type="arabicPeriod"/>
            </a:pPr>
            <a:endParaRPr lang="it-IT" dirty="0" smtClean="0"/>
          </a:p>
          <a:p>
            <a:pPr marL="914400" lvl="1" indent="-457200">
              <a:buFont typeface="+mj-lt"/>
              <a:buAutoNum type="arabicPeriod"/>
            </a:pPr>
            <a:r>
              <a:rPr lang="it-IT" dirty="0" smtClean="0"/>
              <a:t>Hardware prototipale </a:t>
            </a:r>
            <a:r>
              <a:rPr lang="it-IT" dirty="0" smtClean="0">
                <a:sym typeface="Wingdings" panose="05000000000000000000" pitchFamily="2" charset="2"/>
              </a:rPr>
              <a:t> rappresentativo di una vasta gamma di prodotti</a:t>
            </a:r>
            <a:endParaRPr lang="en-GB" dirty="0"/>
          </a:p>
        </p:txBody>
      </p:sp>
    </p:spTree>
    <p:extLst>
      <p:ext uri="{BB962C8B-B14F-4D97-AF65-F5344CB8AC3E}">
        <p14:creationId xmlns:p14="http://schemas.microsoft.com/office/powerpoint/2010/main" val="49645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up)">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Principali</a:t>
            </a:r>
            <a:r>
              <a:rPr lang="en-GB" dirty="0" smtClean="0"/>
              <a:t> </a:t>
            </a:r>
            <a:r>
              <a:rPr lang="en-GB" dirty="0" err="1" smtClean="0"/>
              <a:t>conclusioni</a:t>
            </a:r>
            <a:endParaRPr lang="en-GB" dirty="0"/>
          </a:p>
        </p:txBody>
      </p:sp>
      <p:sp>
        <p:nvSpPr>
          <p:cNvPr id="3" name="Segnaposto contenuto 2"/>
          <p:cNvSpPr>
            <a:spLocks noGrp="1"/>
          </p:cNvSpPr>
          <p:nvPr>
            <p:ph idx="1"/>
          </p:nvPr>
        </p:nvSpPr>
        <p:spPr>
          <a:xfrm>
            <a:off x="323529" y="1268761"/>
            <a:ext cx="8496944" cy="4680520"/>
          </a:xfrm>
        </p:spPr>
        <p:txBody>
          <a:bodyPr/>
          <a:lstStyle/>
          <a:p>
            <a:r>
              <a:rPr lang="it-IT" dirty="0" smtClean="0"/>
              <a:t>Alcune </a:t>
            </a:r>
            <a:r>
              <a:rPr lang="it-IT" dirty="0"/>
              <a:t>tecnologie emergenti che vengono sempre più utilizzate </a:t>
            </a:r>
            <a:r>
              <a:rPr lang="it-IT" dirty="0" smtClean="0"/>
              <a:t>nelle Smart Home, le espongono ad una moltitudine di </a:t>
            </a:r>
            <a:r>
              <a:rPr lang="it-IT" dirty="0"/>
              <a:t>attacchi informatici</a:t>
            </a:r>
          </a:p>
          <a:p>
            <a:r>
              <a:rPr lang="it-IT" dirty="0" smtClean="0"/>
              <a:t>Sorprendentemente, questo è un problema in gran parte trascurato</a:t>
            </a:r>
          </a:p>
          <a:p>
            <a:r>
              <a:rPr lang="it-IT" dirty="0" smtClean="0"/>
              <a:t>In </a:t>
            </a:r>
            <a:r>
              <a:rPr lang="it-IT" dirty="0"/>
              <a:t>particolare, la minaccia alla sicurezza rappresentata da dispositivi che possono potenzialmente fungere da ponte tra </a:t>
            </a:r>
            <a:r>
              <a:rPr lang="it-IT" dirty="0" smtClean="0"/>
              <a:t>la rete </a:t>
            </a:r>
            <a:r>
              <a:rPr lang="it-IT" dirty="0" err="1"/>
              <a:t>ZigBee</a:t>
            </a:r>
            <a:r>
              <a:rPr lang="it-IT" dirty="0"/>
              <a:t> e la rete IP non è analizzata nella letteratura </a:t>
            </a:r>
            <a:r>
              <a:rPr lang="it-IT" dirty="0" smtClean="0"/>
              <a:t>scientifica/tecnica</a:t>
            </a:r>
            <a:endParaRPr lang="it-IT" dirty="0"/>
          </a:p>
          <a:p>
            <a:r>
              <a:rPr lang="it-IT" dirty="0" smtClean="0"/>
              <a:t>È possibile portare a termine attacchi (relativamente</a:t>
            </a:r>
            <a:r>
              <a:rPr lang="it-IT" dirty="0"/>
              <a:t>) </a:t>
            </a:r>
            <a:r>
              <a:rPr lang="it-IT" dirty="0" smtClean="0"/>
              <a:t>semplici ma efficaci</a:t>
            </a:r>
            <a:endParaRPr lang="it-IT" dirty="0"/>
          </a:p>
        </p:txBody>
      </p:sp>
    </p:spTree>
    <p:extLst>
      <p:ext uri="{BB962C8B-B14F-4D97-AF65-F5344CB8AC3E}">
        <p14:creationId xmlns:p14="http://schemas.microsoft.com/office/powerpoint/2010/main" val="2898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Smart Home </a:t>
            </a:r>
            <a:r>
              <a:rPr lang="en-GB" dirty="0" err="1" smtClean="0"/>
              <a:t>tradizionale</a:t>
            </a:r>
            <a:endParaRPr lang="en-GB" dirty="0"/>
          </a:p>
        </p:txBody>
      </p:sp>
      <p:sp>
        <p:nvSpPr>
          <p:cNvPr id="3" name="Segnaposto contenuto 2"/>
          <p:cNvSpPr>
            <a:spLocks noGrp="1"/>
          </p:cNvSpPr>
          <p:nvPr>
            <p:ph idx="1"/>
          </p:nvPr>
        </p:nvSpPr>
        <p:spPr>
          <a:xfrm>
            <a:off x="228601" y="1143000"/>
            <a:ext cx="3695328" cy="4945063"/>
          </a:xfrm>
        </p:spPr>
        <p:txBody>
          <a:bodyPr/>
          <a:lstStyle/>
          <a:p>
            <a:r>
              <a:rPr lang="it-IT" dirty="0" smtClean="0"/>
              <a:t>Dispositivi </a:t>
            </a:r>
            <a:r>
              <a:rPr lang="it-IT" dirty="0"/>
              <a:t>Smart Home usano </a:t>
            </a:r>
            <a:r>
              <a:rPr lang="it-IT" dirty="0" err="1"/>
              <a:t>ZigBee</a:t>
            </a:r>
            <a:r>
              <a:rPr lang="it-IT" dirty="0"/>
              <a:t> per raggiungere il coordinatore </a:t>
            </a:r>
            <a:r>
              <a:rPr lang="it-IT" dirty="0" smtClean="0"/>
              <a:t>della rete</a:t>
            </a:r>
            <a:endParaRPr lang="it-IT" dirty="0"/>
          </a:p>
          <a:p>
            <a:r>
              <a:rPr lang="it-IT" dirty="0"/>
              <a:t>Il coordinatore </a:t>
            </a:r>
            <a:r>
              <a:rPr lang="it-IT" dirty="0" err="1"/>
              <a:t>ZigBee</a:t>
            </a:r>
            <a:r>
              <a:rPr lang="it-IT" dirty="0"/>
              <a:t> funge da gateway verso il mondo </a:t>
            </a:r>
            <a:r>
              <a:rPr lang="it-IT" dirty="0" smtClean="0"/>
              <a:t>IP</a:t>
            </a:r>
          </a:p>
        </p:txBody>
      </p:sp>
      <p:sp>
        <p:nvSpPr>
          <p:cNvPr id="4" name="Rettangolo 3"/>
          <p:cNvSpPr/>
          <p:nvPr/>
        </p:nvSpPr>
        <p:spPr>
          <a:xfrm>
            <a:off x="395536" y="4797152"/>
            <a:ext cx="5256584" cy="1200329"/>
          </a:xfrm>
          <a:prstGeom prst="rect">
            <a:avLst/>
          </a:prstGeom>
        </p:spPr>
        <p:txBody>
          <a:bodyPr wrap="square">
            <a:spAutoFit/>
          </a:bodyPr>
          <a:lstStyle/>
          <a:p>
            <a:r>
              <a:rPr lang="it-IT" dirty="0" smtClean="0"/>
              <a:t>Dispositivi </a:t>
            </a:r>
            <a:r>
              <a:rPr lang="it-IT" dirty="0"/>
              <a:t>della Smart Home </a:t>
            </a:r>
            <a:r>
              <a:rPr lang="it-IT" dirty="0" err="1" smtClean="0"/>
              <a:t>ZigBee</a:t>
            </a:r>
            <a:r>
              <a:rPr lang="it-IT" dirty="0" smtClean="0"/>
              <a:t> (</a:t>
            </a:r>
            <a:r>
              <a:rPr lang="it-IT" dirty="0"/>
              <a:t>in </a:t>
            </a:r>
            <a:r>
              <a:rPr lang="it-IT" dirty="0" smtClean="0"/>
              <a:t>figura):</a:t>
            </a:r>
          </a:p>
          <a:p>
            <a:pPr marL="285750" indent="-285750">
              <a:buFont typeface="Arial" panose="020B0604020202020204" pitchFamily="34" charset="0"/>
              <a:buChar char="•"/>
            </a:pPr>
            <a:r>
              <a:rPr lang="it-IT" dirty="0" err="1" smtClean="0"/>
              <a:t>ZigBee</a:t>
            </a:r>
            <a:r>
              <a:rPr lang="it-IT" dirty="0" smtClean="0"/>
              <a:t> Plug </a:t>
            </a:r>
            <a:r>
              <a:rPr lang="it-IT" dirty="0"/>
              <a:t>(</a:t>
            </a:r>
            <a:r>
              <a:rPr lang="it-IT" dirty="0" smtClean="0"/>
              <a:t>ID1)</a:t>
            </a:r>
          </a:p>
          <a:p>
            <a:pPr marL="285750" indent="-285750">
              <a:buFont typeface="Arial" panose="020B0604020202020204" pitchFamily="34" charset="0"/>
              <a:buChar char="•"/>
            </a:pPr>
            <a:r>
              <a:rPr lang="it-IT" dirty="0" err="1" smtClean="0"/>
              <a:t>ZigBee</a:t>
            </a:r>
            <a:r>
              <a:rPr lang="it-IT" dirty="0" smtClean="0"/>
              <a:t> </a:t>
            </a:r>
            <a:r>
              <a:rPr lang="it-IT" dirty="0"/>
              <a:t>Sensore di comfort (</a:t>
            </a:r>
            <a:r>
              <a:rPr lang="it-IT" dirty="0" smtClean="0"/>
              <a:t>ID2)</a:t>
            </a:r>
          </a:p>
          <a:p>
            <a:pPr marL="285750" indent="-285750">
              <a:buFont typeface="Arial" panose="020B0604020202020204" pitchFamily="34" charset="0"/>
              <a:buChar char="•"/>
            </a:pPr>
            <a:r>
              <a:rPr lang="it-IT" dirty="0" err="1"/>
              <a:t>ZigBee</a:t>
            </a:r>
            <a:r>
              <a:rPr lang="it-IT" dirty="0"/>
              <a:t> </a:t>
            </a:r>
            <a:r>
              <a:rPr lang="it-IT" dirty="0" smtClean="0"/>
              <a:t>sensore </a:t>
            </a:r>
            <a:r>
              <a:rPr lang="it-IT" dirty="0"/>
              <a:t>esterno </a:t>
            </a:r>
            <a:r>
              <a:rPr lang="it-IT" dirty="0" smtClean="0"/>
              <a:t>(</a:t>
            </a:r>
            <a:r>
              <a:rPr lang="it-IT" dirty="0"/>
              <a:t>ID3)</a:t>
            </a:r>
            <a:endParaRPr lang="en-GB"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807" y="1268760"/>
            <a:ext cx="5321348" cy="3038290"/>
          </a:xfrm>
          <a:prstGeom prst="rect">
            <a:avLst/>
          </a:prstGeom>
        </p:spPr>
      </p:pic>
    </p:spTree>
    <p:extLst>
      <p:ext uri="{BB962C8B-B14F-4D97-AF65-F5344CB8AC3E}">
        <p14:creationId xmlns:p14="http://schemas.microsoft.com/office/powerpoint/2010/main" val="4726449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Smart Home: scenario </a:t>
            </a:r>
            <a:r>
              <a:rPr lang="en-GB" dirty="0" err="1" smtClean="0"/>
              <a:t>emergente</a:t>
            </a:r>
            <a:endParaRPr lang="en-GB"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545" y="1701221"/>
            <a:ext cx="7248772" cy="3828620"/>
          </a:xfrm>
        </p:spPr>
      </p:pic>
    </p:spTree>
    <p:extLst>
      <p:ext uri="{BB962C8B-B14F-4D97-AF65-F5344CB8AC3E}">
        <p14:creationId xmlns:p14="http://schemas.microsoft.com/office/powerpoint/2010/main" val="4150715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IoT</a:t>
            </a:r>
            <a:r>
              <a:rPr lang="it-IT" dirty="0" smtClean="0"/>
              <a:t> – Disruptive Technology</a:t>
            </a:r>
            <a:endParaRPr lang="en-GB" dirty="0"/>
          </a:p>
        </p:txBody>
      </p:sp>
      <p:sp>
        <p:nvSpPr>
          <p:cNvPr id="3" name="Segnaposto contenuto 2"/>
          <p:cNvSpPr>
            <a:spLocks noGrp="1"/>
          </p:cNvSpPr>
          <p:nvPr>
            <p:ph idx="1"/>
          </p:nvPr>
        </p:nvSpPr>
        <p:spPr>
          <a:xfrm>
            <a:off x="323528" y="1287017"/>
            <a:ext cx="8507735" cy="1925959"/>
          </a:xfrm>
        </p:spPr>
        <p:txBody>
          <a:bodyPr/>
          <a:lstStyle/>
          <a:p>
            <a:pPr marL="57150" indent="0" algn="just">
              <a:buNone/>
            </a:pPr>
            <a:r>
              <a:rPr lang="it-IT" dirty="0" smtClean="0"/>
              <a:t>Per </a:t>
            </a:r>
            <a:r>
              <a:rPr lang="it-IT" dirty="0"/>
              <a:t>tecnologia </a:t>
            </a:r>
            <a:r>
              <a:rPr lang="it-IT" b="1" dirty="0"/>
              <a:t>“disruptive”</a:t>
            </a:r>
            <a:r>
              <a:rPr lang="it-IT" dirty="0"/>
              <a:t> si intende una tecnologia con il potenziale di causare una notevole - anche se temporanea - degradazione o miglioramento di uno degli elementi del potere </a:t>
            </a:r>
            <a:r>
              <a:rPr lang="it-IT" dirty="0" smtClean="0"/>
              <a:t>di una nazione (</a:t>
            </a:r>
            <a:r>
              <a:rPr lang="it-IT" dirty="0"/>
              <a:t>politico, militare, economico, o di coesione sociale</a:t>
            </a:r>
            <a:r>
              <a:rPr lang="it-IT" dirty="0" smtClean="0"/>
              <a:t>)</a:t>
            </a:r>
            <a:endParaRPr lang="en-GB" dirty="0"/>
          </a:p>
        </p:txBody>
      </p:sp>
      <p:sp>
        <p:nvSpPr>
          <p:cNvPr id="4" name="Segnaposto contenuto 2"/>
          <p:cNvSpPr txBox="1">
            <a:spLocks/>
          </p:cNvSpPr>
          <p:nvPr/>
        </p:nvSpPr>
        <p:spPr bwMode="auto">
          <a:xfrm>
            <a:off x="323528" y="3717032"/>
            <a:ext cx="8602663" cy="216024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3968"/>
              </a:buClr>
              <a:buSzPct val="100000"/>
              <a:buFont typeface="Wingdings" pitchFamily="2" charset="2"/>
              <a:buChar char="Ø"/>
              <a:defRPr sz="2400">
                <a:solidFill>
                  <a:srgbClr val="000000"/>
                </a:solidFill>
                <a:latin typeface="Osval"/>
                <a:ea typeface="+mn-ea"/>
                <a:cs typeface="+mn-cs"/>
              </a:defRPr>
            </a:lvl1pPr>
            <a:lvl2pPr marL="742950" indent="-285750" algn="l" defTabSz="449263" rtl="0" eaLnBrk="0" fontAlgn="base" hangingPunct="0">
              <a:spcBef>
                <a:spcPts val="600"/>
              </a:spcBef>
              <a:spcAft>
                <a:spcPct val="0"/>
              </a:spcAft>
              <a:buClr>
                <a:srgbClr val="003968"/>
              </a:buClr>
              <a:buSzPct val="100000"/>
              <a:buFont typeface="Courier New" pitchFamily="49" charset="0"/>
              <a:buChar char="o"/>
              <a:defRPr sz="2400">
                <a:solidFill>
                  <a:srgbClr val="000000"/>
                </a:solidFill>
                <a:latin typeface="Osval"/>
                <a:cs typeface="+mn-cs"/>
              </a:defRPr>
            </a:lvl2pPr>
            <a:lvl3pPr marL="1143000" indent="-228600" algn="l" defTabSz="449263" rtl="0" eaLnBrk="0" fontAlgn="base" hangingPunct="0">
              <a:spcBef>
                <a:spcPts val="600"/>
              </a:spcBef>
              <a:spcAft>
                <a:spcPct val="0"/>
              </a:spcAft>
              <a:buClr>
                <a:srgbClr val="003968"/>
              </a:buClr>
              <a:buSzPct val="100000"/>
              <a:buFont typeface="Arial" pitchFamily="34" charset="0"/>
              <a:buChar char="•"/>
              <a:defRPr sz="2200">
                <a:solidFill>
                  <a:srgbClr val="000000"/>
                </a:solidFill>
                <a:latin typeface="Osval"/>
                <a:cs typeface="+mn-cs"/>
              </a:defRPr>
            </a:lvl3pPr>
            <a:lvl4pPr marL="16002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4pPr>
            <a:lvl5pPr marL="20574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5pPr>
            <a:lvl6pPr marL="25146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6pPr>
            <a:lvl7pPr marL="29718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7pPr>
            <a:lvl8pPr marL="3429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8pPr>
            <a:lvl9pPr marL="38862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9pPr>
          </a:lstStyle>
          <a:p>
            <a:pPr marL="0" indent="0">
              <a:buNone/>
            </a:pPr>
            <a:r>
              <a:rPr lang="it-IT" kern="0" dirty="0" smtClean="0"/>
              <a:t>“Disruptive </a:t>
            </a:r>
            <a:r>
              <a:rPr lang="it-IT" kern="0" dirty="0" err="1" smtClean="0"/>
              <a:t>Civil</a:t>
            </a:r>
            <a:r>
              <a:rPr lang="it-IT" kern="0" dirty="0" smtClean="0"/>
              <a:t> Technologies - </a:t>
            </a:r>
            <a:r>
              <a:rPr lang="it-IT" kern="0" dirty="0" err="1" smtClean="0"/>
              <a:t>Six</a:t>
            </a:r>
            <a:r>
              <a:rPr lang="it-IT" kern="0" dirty="0" smtClean="0"/>
              <a:t> Technologies with </a:t>
            </a:r>
            <a:r>
              <a:rPr lang="it-IT" kern="0" dirty="0" err="1" smtClean="0"/>
              <a:t>Potential</a:t>
            </a:r>
            <a:r>
              <a:rPr lang="it-IT" kern="0" dirty="0" smtClean="0"/>
              <a:t> </a:t>
            </a:r>
            <a:r>
              <a:rPr lang="it-IT" kern="0" dirty="0" err="1" smtClean="0"/>
              <a:t>Impacts</a:t>
            </a:r>
            <a:r>
              <a:rPr lang="it-IT" kern="0" dirty="0" smtClean="0"/>
              <a:t> on US </a:t>
            </a:r>
            <a:r>
              <a:rPr lang="it-IT" kern="0" dirty="0" err="1" smtClean="0"/>
              <a:t>Interests</a:t>
            </a:r>
            <a:r>
              <a:rPr lang="it-IT" kern="0" dirty="0" smtClean="0"/>
              <a:t> out to 2025” studio effettuato dal National Intelligence </a:t>
            </a:r>
            <a:r>
              <a:rPr lang="it-IT" kern="0" dirty="0" err="1" smtClean="0"/>
              <a:t>Council</a:t>
            </a:r>
            <a:endParaRPr lang="it-IT" kern="0" dirty="0" smtClean="0"/>
          </a:p>
          <a:p>
            <a:pPr lvl="1"/>
            <a:r>
              <a:rPr lang="it-IT" kern="0" dirty="0" smtClean="0"/>
              <a:t>Classifica tra le prime sei tecnologie “disruptive” l’Internet Of </a:t>
            </a:r>
            <a:r>
              <a:rPr lang="it-IT" kern="0" dirty="0" err="1" smtClean="0"/>
              <a:t>Things</a:t>
            </a:r>
            <a:r>
              <a:rPr lang="it-IT" kern="0" dirty="0" smtClean="0"/>
              <a:t> </a:t>
            </a:r>
          </a:p>
        </p:txBody>
      </p:sp>
    </p:spTree>
    <p:extLst>
      <p:ext uri="{BB962C8B-B14F-4D97-AF65-F5344CB8AC3E}">
        <p14:creationId xmlns:p14="http://schemas.microsoft.com/office/powerpoint/2010/main" val="358791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ZigBee</a:t>
            </a:r>
            <a:endParaRPr lang="en-GB" dirty="0"/>
          </a:p>
        </p:txBody>
      </p:sp>
      <p:sp>
        <p:nvSpPr>
          <p:cNvPr id="3" name="Segnaposto contenuto 2"/>
          <p:cNvSpPr>
            <a:spLocks noGrp="1"/>
          </p:cNvSpPr>
          <p:nvPr>
            <p:ph idx="1"/>
          </p:nvPr>
        </p:nvSpPr>
        <p:spPr/>
        <p:txBody>
          <a:bodyPr/>
          <a:lstStyle/>
          <a:p>
            <a:r>
              <a:rPr lang="en-GB" dirty="0"/>
              <a:t>ZigBee Coordinator</a:t>
            </a:r>
          </a:p>
          <a:p>
            <a:r>
              <a:rPr lang="en-GB" dirty="0"/>
              <a:t>ZigBee Router</a:t>
            </a:r>
          </a:p>
          <a:p>
            <a:r>
              <a:rPr lang="en-GB" dirty="0"/>
              <a:t>ZigBee End Device </a:t>
            </a:r>
            <a:endParaRPr lang="en-GB" dirty="0" smtClean="0"/>
          </a:p>
          <a:p>
            <a:endParaRPr lang="en-GB" dirty="0"/>
          </a:p>
          <a:p>
            <a:r>
              <a:rPr lang="en-US" sz="2000" dirty="0"/>
              <a:t>Cost Function</a:t>
            </a:r>
          </a:p>
          <a:p>
            <a:pPr lvl="1"/>
            <a:r>
              <a:rPr lang="en-US" sz="1800" dirty="0"/>
              <a:t>C{l}: cost of an individual link</a:t>
            </a:r>
          </a:p>
          <a:p>
            <a:pPr lvl="1"/>
            <a:r>
              <a:rPr lang="en-US" sz="1800" dirty="0"/>
              <a:t>Pl: probability of successful packet </a:t>
            </a:r>
            <a:r>
              <a:rPr lang="en-US" sz="1800" dirty="0" smtClean="0"/>
              <a:t>delivery</a:t>
            </a:r>
          </a:p>
          <a:p>
            <a:pPr lvl="1"/>
            <a:endParaRPr lang="en-US" dirty="0"/>
          </a:p>
          <a:p>
            <a:r>
              <a:rPr lang="en-US" sz="2000" dirty="0"/>
              <a:t>LQI (Link Quality Information) may be obtained from measurements of:</a:t>
            </a:r>
          </a:p>
          <a:p>
            <a:pPr lvl="1"/>
            <a:r>
              <a:rPr lang="en-US" sz="1800" dirty="0"/>
              <a:t>the signal-to-noise ratio (SNR)</a:t>
            </a:r>
          </a:p>
          <a:p>
            <a:pPr lvl="1"/>
            <a:r>
              <a:rPr lang="en-US" sz="1800" dirty="0"/>
              <a:t>the received signal strength indicator (RSSI)</a:t>
            </a:r>
          </a:p>
          <a:p>
            <a:pPr lvl="1"/>
            <a:r>
              <a:rPr lang="en-US" sz="1800" dirty="0"/>
              <a:t>a combination of both</a:t>
            </a:r>
          </a:p>
          <a:p>
            <a:endParaRPr lang="en-GB"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196752"/>
            <a:ext cx="4459925" cy="190218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235" y="3501008"/>
            <a:ext cx="3595828" cy="819890"/>
          </a:xfrm>
          <a:prstGeom prst="rect">
            <a:avLst/>
          </a:prstGeom>
        </p:spPr>
      </p:pic>
    </p:spTree>
    <p:extLst>
      <p:ext uri="{BB962C8B-B14F-4D97-AF65-F5344CB8AC3E}">
        <p14:creationId xmlns:p14="http://schemas.microsoft.com/office/powerpoint/2010/main" val="248155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down)">
                                      <p:cBhvr>
                                        <p:cTn id="10" dur="500"/>
                                        <p:tgtEl>
                                          <p:spTgt spid="3">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down)">
                                      <p:cBhvr>
                                        <p:cTn id="13" dur="500"/>
                                        <p:tgtEl>
                                          <p:spTgt spid="3">
                                            <p:txEl>
                                              <p:pRg st="6" end="6"/>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wipe(down)">
                                      <p:cBhvr>
                                        <p:cTn id="21" dur="500"/>
                                        <p:tgtEl>
                                          <p:spTgt spid="3">
                                            <p:txEl>
                                              <p:pRg st="8" end="8"/>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wipe(down)">
                                      <p:cBhvr>
                                        <p:cTn id="24" dur="500"/>
                                        <p:tgtEl>
                                          <p:spTgt spid="3">
                                            <p:txEl>
                                              <p:pRg st="9" end="9"/>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wipe(down)">
                                      <p:cBhvr>
                                        <p:cTn id="27" dur="500"/>
                                        <p:tgtEl>
                                          <p:spTgt spid="3">
                                            <p:txEl>
                                              <p:pRg st="10" end="1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wipe(down)">
                                      <p:cBhvr>
                                        <p:cTn id="3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Attacco</a:t>
            </a:r>
            <a:r>
              <a:rPr lang="en-GB" dirty="0" smtClean="0"/>
              <a:t> Sinkhole</a:t>
            </a:r>
            <a:endParaRPr lang="en-GB" dirty="0"/>
          </a:p>
        </p:txBody>
      </p:sp>
      <p:sp>
        <p:nvSpPr>
          <p:cNvPr id="3" name="Segnaposto contenuto 2"/>
          <p:cNvSpPr>
            <a:spLocks noGrp="1"/>
          </p:cNvSpPr>
          <p:nvPr>
            <p:ph idx="1"/>
          </p:nvPr>
        </p:nvSpPr>
        <p:spPr/>
        <p:txBody>
          <a:bodyPr/>
          <a:lstStyle/>
          <a:p>
            <a:r>
              <a:rPr lang="it-IT" sz="2000" dirty="0"/>
              <a:t>Un nodo maligno </a:t>
            </a:r>
            <a:r>
              <a:rPr lang="it-IT" sz="2000" dirty="0" smtClean="0"/>
              <a:t>diffonde </a:t>
            </a:r>
            <a:r>
              <a:rPr lang="it-IT" sz="2000" dirty="0"/>
              <a:t>informazioni </a:t>
            </a:r>
            <a:r>
              <a:rPr lang="it-IT" sz="2000" dirty="0" smtClean="0"/>
              <a:t>false </a:t>
            </a:r>
            <a:r>
              <a:rPr lang="it-IT" sz="2000" dirty="0"/>
              <a:t>- direttamente o indirettamente </a:t>
            </a:r>
            <a:r>
              <a:rPr lang="it-IT" sz="2000" dirty="0" smtClean="0"/>
              <a:t>– sulle sue capacità </a:t>
            </a:r>
            <a:r>
              <a:rPr lang="it-IT" sz="2000" dirty="0"/>
              <a:t>di </a:t>
            </a:r>
            <a:r>
              <a:rPr lang="it-IT" sz="2000" dirty="0" err="1" smtClean="0"/>
              <a:t>routing</a:t>
            </a:r>
            <a:r>
              <a:rPr lang="it-IT" sz="2000" dirty="0" smtClean="0"/>
              <a:t>, che inducono gli </a:t>
            </a:r>
            <a:r>
              <a:rPr lang="it-IT" sz="2000" dirty="0"/>
              <a:t>altri nodi </a:t>
            </a:r>
            <a:r>
              <a:rPr lang="it-IT" sz="2000" dirty="0" smtClean="0"/>
              <a:t>a pensare che il nodo maligno abbia il miglior </a:t>
            </a:r>
            <a:r>
              <a:rPr lang="it-IT" sz="2000" dirty="0"/>
              <a:t>percorso </a:t>
            </a:r>
            <a:r>
              <a:rPr lang="it-IT" sz="2000" dirty="0" smtClean="0"/>
              <a:t>verso la </a:t>
            </a:r>
            <a:r>
              <a:rPr lang="it-IT" sz="2000" dirty="0"/>
              <a:t>stazione base</a:t>
            </a:r>
          </a:p>
          <a:p>
            <a:r>
              <a:rPr lang="it-IT" sz="2000" dirty="0"/>
              <a:t>Il traffico viene deviato al nodo </a:t>
            </a:r>
            <a:r>
              <a:rPr lang="it-IT" sz="2000" dirty="0" smtClean="0"/>
              <a:t>maligno</a:t>
            </a:r>
          </a:p>
          <a:p>
            <a:r>
              <a:rPr lang="it-IT" sz="2000" dirty="0"/>
              <a:t>Si tratta di un attacco molto pericoloso</a:t>
            </a:r>
          </a:p>
          <a:p>
            <a:pPr lvl="1"/>
            <a:r>
              <a:rPr lang="it-IT" sz="1800" dirty="0"/>
              <a:t>C</a:t>
            </a:r>
            <a:r>
              <a:rPr lang="it-IT" sz="1800" dirty="0" smtClean="0"/>
              <a:t>olpisce </a:t>
            </a:r>
            <a:r>
              <a:rPr lang="it-IT" sz="1800" dirty="0"/>
              <a:t>un'intera sezione di una rete, non solo un singolo </a:t>
            </a:r>
            <a:r>
              <a:rPr lang="it-IT" sz="1800" dirty="0" smtClean="0"/>
              <a:t>nodo</a:t>
            </a:r>
          </a:p>
          <a:p>
            <a:pPr lvl="1"/>
            <a:r>
              <a:rPr lang="it-IT" sz="1800" dirty="0" smtClean="0"/>
              <a:t>È </a:t>
            </a:r>
            <a:r>
              <a:rPr lang="it-IT" sz="1800" dirty="0"/>
              <a:t>molto difficile da rilevare</a:t>
            </a:r>
          </a:p>
          <a:p>
            <a:pPr lvl="1"/>
            <a:r>
              <a:rPr lang="it-IT" sz="1800" dirty="0"/>
              <a:t>Può essere utilizzato come punto di partenza per una serie di altri attacchi</a:t>
            </a:r>
          </a:p>
          <a:p>
            <a:pPr lvl="1"/>
            <a:r>
              <a:rPr lang="it-IT" sz="1800" dirty="0"/>
              <a:t>È</a:t>
            </a:r>
            <a:r>
              <a:rPr lang="it-IT" sz="1800" dirty="0" smtClean="0"/>
              <a:t> abbastanza comune nelle </a:t>
            </a:r>
            <a:r>
              <a:rPr lang="it-IT" sz="1800" dirty="0"/>
              <a:t>reti di sensori </a:t>
            </a:r>
            <a:r>
              <a:rPr lang="it-IT" sz="1800" dirty="0" smtClean="0"/>
              <a:t>wireless</a:t>
            </a:r>
          </a:p>
          <a:p>
            <a:endParaRPr lang="it-IT" sz="1800" dirty="0"/>
          </a:p>
          <a:p>
            <a:r>
              <a:rPr lang="it-IT" sz="1800" dirty="0"/>
              <a:t>Per quanto a nostra conoscenza non ci sono lavori in letteratura circa l'implementazione </a:t>
            </a:r>
            <a:r>
              <a:rPr lang="it-IT" sz="1800" dirty="0" smtClean="0"/>
              <a:t>in </a:t>
            </a:r>
            <a:r>
              <a:rPr lang="it-IT" sz="1800" dirty="0" err="1" smtClean="0"/>
              <a:t>ZigBee</a:t>
            </a:r>
            <a:r>
              <a:rPr lang="it-IT" sz="1800" dirty="0" smtClean="0"/>
              <a:t> </a:t>
            </a:r>
            <a:r>
              <a:rPr lang="it-IT" sz="1800" dirty="0"/>
              <a:t>di un attacco </a:t>
            </a:r>
            <a:r>
              <a:rPr lang="it-IT" sz="1800" dirty="0" err="1"/>
              <a:t>S</a:t>
            </a:r>
            <a:r>
              <a:rPr lang="it-IT" sz="1800" dirty="0" err="1" smtClean="0"/>
              <a:t>inkhole</a:t>
            </a:r>
            <a:endParaRPr lang="en-GB" sz="1800" dirty="0"/>
          </a:p>
        </p:txBody>
      </p:sp>
    </p:spTree>
    <p:extLst>
      <p:ext uri="{BB962C8B-B14F-4D97-AF65-F5344CB8AC3E}">
        <p14:creationId xmlns:p14="http://schemas.microsoft.com/office/powerpoint/2010/main" val="215649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up)">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Sinkhole attack: </a:t>
            </a:r>
            <a:r>
              <a:rPr lang="en-GB" dirty="0" err="1" smtClean="0"/>
              <a:t>esempio</a:t>
            </a:r>
            <a:r>
              <a:rPr lang="en-GB" dirty="0" smtClean="0"/>
              <a:t> </a:t>
            </a:r>
            <a:endParaRPr lang="en-GB" dirty="0"/>
          </a:p>
        </p:txBody>
      </p:sp>
      <p:sp>
        <p:nvSpPr>
          <p:cNvPr id="3" name="Segnaposto contenuto 2"/>
          <p:cNvSpPr>
            <a:spLocks noGrp="1"/>
          </p:cNvSpPr>
          <p:nvPr>
            <p:ph idx="1"/>
          </p:nvPr>
        </p:nvSpPr>
        <p:spPr/>
        <p:txBody>
          <a:bodyPr/>
          <a:lstStyle/>
          <a:p>
            <a:r>
              <a:rPr lang="it-IT" dirty="0"/>
              <a:t>Il nodo maligno (nodo 4):</a:t>
            </a:r>
          </a:p>
          <a:p>
            <a:pPr lvl="1"/>
            <a:r>
              <a:rPr lang="it-IT" sz="1800" dirty="0" smtClean="0"/>
              <a:t>Induce gli altri nodi a </a:t>
            </a:r>
            <a:r>
              <a:rPr lang="it-IT" sz="1800" dirty="0"/>
              <a:t>pensare che ha </a:t>
            </a:r>
            <a:r>
              <a:rPr lang="it-IT" sz="1800" dirty="0" smtClean="0"/>
              <a:t>un costo di trasmissione molto basso</a:t>
            </a:r>
          </a:p>
          <a:p>
            <a:endParaRPr lang="en-GB" sz="1800" dirty="0"/>
          </a:p>
        </p:txBody>
      </p:sp>
      <p:sp>
        <p:nvSpPr>
          <p:cNvPr id="4" name="Rettangolo 3"/>
          <p:cNvSpPr/>
          <p:nvPr/>
        </p:nvSpPr>
        <p:spPr>
          <a:xfrm>
            <a:off x="4716016" y="2492896"/>
            <a:ext cx="4572000" cy="923330"/>
          </a:xfrm>
          <a:prstGeom prst="rect">
            <a:avLst/>
          </a:prstGeom>
        </p:spPr>
        <p:txBody>
          <a:bodyPr>
            <a:spAutoFit/>
          </a:bodyPr>
          <a:lstStyle/>
          <a:p>
            <a:r>
              <a:rPr lang="it-IT" b="1" dirty="0" smtClean="0">
                <a:latin typeface="Osval"/>
              </a:rPr>
              <a:t>Assunzione:</a:t>
            </a:r>
          </a:p>
          <a:p>
            <a:r>
              <a:rPr lang="it-IT" dirty="0" smtClean="0">
                <a:latin typeface="Osval"/>
              </a:rPr>
              <a:t>    In qualche modo il nodo 4 è stato compromesso</a:t>
            </a:r>
            <a:endParaRPr lang="it-IT" dirty="0">
              <a:latin typeface="Osval"/>
            </a:endParaRPr>
          </a:p>
        </p:txBody>
      </p:sp>
      <p:sp>
        <p:nvSpPr>
          <p:cNvPr id="5" name="Rettangolo 4"/>
          <p:cNvSpPr/>
          <p:nvPr/>
        </p:nvSpPr>
        <p:spPr>
          <a:xfrm>
            <a:off x="4716016" y="3789040"/>
            <a:ext cx="4572000" cy="369332"/>
          </a:xfrm>
          <a:prstGeom prst="rect">
            <a:avLst/>
          </a:prstGeom>
        </p:spPr>
        <p:txBody>
          <a:bodyPr>
            <a:spAutoFit/>
          </a:bodyPr>
          <a:lstStyle/>
          <a:p>
            <a:r>
              <a:rPr lang="it-IT" b="1" dirty="0" smtClean="0">
                <a:solidFill>
                  <a:srgbClr val="222222"/>
                </a:solidFill>
                <a:latin typeface="Osval"/>
              </a:rPr>
              <a:t>Si </a:t>
            </a:r>
            <a:r>
              <a:rPr lang="it-IT" b="1" dirty="0">
                <a:solidFill>
                  <a:srgbClr val="222222"/>
                </a:solidFill>
                <a:latin typeface="Osval"/>
              </a:rPr>
              <a:t>tratta di un presupposto forte</a:t>
            </a:r>
            <a:r>
              <a:rPr lang="it-IT" b="1" dirty="0" smtClean="0">
                <a:solidFill>
                  <a:srgbClr val="222222"/>
                </a:solidFill>
                <a:latin typeface="Osval"/>
              </a:rPr>
              <a:t>?</a:t>
            </a:r>
          </a:p>
        </p:txBody>
      </p:sp>
      <p:sp>
        <p:nvSpPr>
          <p:cNvPr id="6" name="Rettangolo 5"/>
          <p:cNvSpPr/>
          <p:nvPr/>
        </p:nvSpPr>
        <p:spPr>
          <a:xfrm>
            <a:off x="4716016" y="4293096"/>
            <a:ext cx="4572000" cy="646331"/>
          </a:xfrm>
          <a:prstGeom prst="rect">
            <a:avLst/>
          </a:prstGeom>
        </p:spPr>
        <p:txBody>
          <a:bodyPr>
            <a:spAutoFit/>
          </a:bodyPr>
          <a:lstStyle/>
          <a:p>
            <a:r>
              <a:rPr lang="it-IT" b="1" dirty="0" smtClean="0">
                <a:latin typeface="Osval"/>
              </a:rPr>
              <a:t>No, non lo è!</a:t>
            </a:r>
          </a:p>
          <a:p>
            <a:r>
              <a:rPr lang="it-IT" dirty="0" smtClean="0">
                <a:latin typeface="Osval"/>
              </a:rPr>
              <a:t>(Lo abbiamo già visto)</a:t>
            </a:r>
            <a:endParaRPr lang="it-IT" dirty="0">
              <a:latin typeface="Osval"/>
            </a:endParaRPr>
          </a:p>
        </p:txBody>
      </p:sp>
      <p:pic>
        <p:nvPicPr>
          <p:cNvPr id="7" name="Picture 2" descr="sinkhole"/>
          <p:cNvPicPr>
            <a:picLocks noChangeAspect="1" noChangeArrowheads="1"/>
          </p:cNvPicPr>
          <p:nvPr/>
        </p:nvPicPr>
        <p:blipFill>
          <a:blip r:embed="rId2" cstate="print"/>
          <a:srcRect r="56518"/>
          <a:stretch>
            <a:fillRect/>
          </a:stretch>
        </p:blipFill>
        <p:spPr bwMode="auto">
          <a:xfrm>
            <a:off x="564815" y="2137502"/>
            <a:ext cx="3672408" cy="3672408"/>
          </a:xfrm>
          <a:prstGeom prst="rect">
            <a:avLst/>
          </a:prstGeom>
          <a:noFill/>
          <a:ln w="9525">
            <a:noFill/>
            <a:miter lim="800000"/>
            <a:headEnd/>
            <a:tailEnd/>
          </a:ln>
        </p:spPr>
      </p:pic>
    </p:spTree>
    <p:extLst>
      <p:ext uri="{BB962C8B-B14F-4D97-AF65-F5344CB8AC3E}">
        <p14:creationId xmlns:p14="http://schemas.microsoft.com/office/powerpoint/2010/main" val="35112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Sinkhole attack: </a:t>
            </a:r>
            <a:r>
              <a:rPr lang="it-IT" dirty="0" smtClean="0"/>
              <a:t>effetti</a:t>
            </a:r>
            <a:endParaRPr lang="it-IT" dirty="0"/>
          </a:p>
        </p:txBody>
      </p:sp>
      <p:sp>
        <p:nvSpPr>
          <p:cNvPr id="4" name="Rettangolo 3"/>
          <p:cNvSpPr/>
          <p:nvPr/>
        </p:nvSpPr>
        <p:spPr>
          <a:xfrm>
            <a:off x="4788024" y="1256738"/>
            <a:ext cx="4176464" cy="646331"/>
          </a:xfrm>
          <a:prstGeom prst="rect">
            <a:avLst/>
          </a:prstGeom>
        </p:spPr>
        <p:txBody>
          <a:bodyPr wrap="square">
            <a:spAutoFit/>
          </a:bodyPr>
          <a:lstStyle/>
          <a:p>
            <a:r>
              <a:rPr lang="it-IT" dirty="0" smtClean="0">
                <a:latin typeface="Osval"/>
              </a:rPr>
              <a:t>Tutti i flussi di dati attraversano il nodo attaccante</a:t>
            </a:r>
            <a:endParaRPr lang="it-IT" dirty="0">
              <a:latin typeface="Osval"/>
            </a:endParaRPr>
          </a:p>
        </p:txBody>
      </p:sp>
      <p:pic>
        <p:nvPicPr>
          <p:cNvPr id="5" name="Picture 2" descr="sinkhole"/>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radius="1"/>
                    </a14:imgEffect>
                  </a14:imgLayer>
                </a14:imgProps>
              </a:ext>
            </a:extLst>
          </a:blip>
          <a:srcRect l="58501" t="4654" r="4433" b="5694"/>
          <a:stretch/>
        </p:blipFill>
        <p:spPr bwMode="auto">
          <a:xfrm>
            <a:off x="107504" y="1256738"/>
            <a:ext cx="4176464" cy="4392488"/>
          </a:xfrm>
          <a:prstGeom prst="rect">
            <a:avLst/>
          </a:prstGeom>
          <a:noFill/>
          <a:ln w="9525">
            <a:noFill/>
            <a:miter lim="800000"/>
            <a:headEnd/>
            <a:tailEnd/>
          </a:ln>
        </p:spPr>
      </p:pic>
      <p:sp>
        <p:nvSpPr>
          <p:cNvPr id="6" name="Rettangolo 5"/>
          <p:cNvSpPr/>
          <p:nvPr/>
        </p:nvSpPr>
        <p:spPr>
          <a:xfrm>
            <a:off x="4788024" y="2348880"/>
            <a:ext cx="4176464" cy="2031325"/>
          </a:xfrm>
          <a:prstGeom prst="rect">
            <a:avLst/>
          </a:prstGeom>
        </p:spPr>
        <p:txBody>
          <a:bodyPr wrap="square">
            <a:spAutoFit/>
          </a:bodyPr>
          <a:lstStyle/>
          <a:p>
            <a:r>
              <a:rPr lang="it-IT" dirty="0" smtClean="0">
                <a:latin typeface="Osval"/>
              </a:rPr>
              <a:t>L'attaccante è quindi in grado di:</a:t>
            </a:r>
          </a:p>
          <a:p>
            <a:pPr marL="285750" indent="-285750">
              <a:buFont typeface="Arial" panose="020B0604020202020204" pitchFamily="34" charset="0"/>
              <a:buChar char="•"/>
            </a:pPr>
            <a:r>
              <a:rPr lang="it-IT" dirty="0" smtClean="0">
                <a:latin typeface="Osval"/>
              </a:rPr>
              <a:t>Leggere i dati (violazione della </a:t>
            </a:r>
            <a:r>
              <a:rPr lang="it-IT" dirty="0" err="1" smtClean="0">
                <a:latin typeface="Osval"/>
              </a:rPr>
              <a:t>confidentiality</a:t>
            </a:r>
            <a:r>
              <a:rPr lang="it-IT" dirty="0" smtClean="0">
                <a:latin typeface="Osval"/>
              </a:rPr>
              <a:t>)</a:t>
            </a:r>
          </a:p>
          <a:p>
            <a:pPr marL="285750" indent="-285750">
              <a:buFont typeface="Arial" panose="020B0604020202020204" pitchFamily="34" charset="0"/>
              <a:buChar char="•"/>
            </a:pPr>
            <a:r>
              <a:rPr lang="it-IT" dirty="0" smtClean="0">
                <a:latin typeface="Osval"/>
              </a:rPr>
              <a:t>Modificare il contenuto dei dati (violazione dell'</a:t>
            </a:r>
            <a:r>
              <a:rPr lang="it-IT" dirty="0" err="1" smtClean="0">
                <a:latin typeface="Osval"/>
              </a:rPr>
              <a:t>integrity</a:t>
            </a:r>
            <a:r>
              <a:rPr lang="it-IT" dirty="0" smtClean="0">
                <a:latin typeface="Osval"/>
              </a:rPr>
              <a:t>)</a:t>
            </a:r>
          </a:p>
          <a:p>
            <a:pPr marL="285750" indent="-285750">
              <a:buFont typeface="Arial" panose="020B0604020202020204" pitchFamily="34" charset="0"/>
              <a:buChar char="•"/>
            </a:pPr>
            <a:r>
              <a:rPr lang="it-IT" dirty="0" smtClean="0">
                <a:latin typeface="Osval"/>
              </a:rPr>
              <a:t>Gettare via i dati (violazione di </a:t>
            </a:r>
            <a:r>
              <a:rPr lang="it-IT" dirty="0" err="1" smtClean="0">
                <a:latin typeface="Osval"/>
              </a:rPr>
              <a:t>availability</a:t>
            </a:r>
            <a:r>
              <a:rPr lang="it-IT" dirty="0" smtClean="0">
                <a:latin typeface="Osval"/>
              </a:rPr>
              <a:t>)</a:t>
            </a:r>
            <a:endParaRPr lang="it-IT" dirty="0">
              <a:latin typeface="Osval"/>
            </a:endParaRPr>
          </a:p>
        </p:txBody>
      </p:sp>
    </p:spTree>
    <p:extLst>
      <p:ext uri="{BB962C8B-B14F-4D97-AF65-F5344CB8AC3E}">
        <p14:creationId xmlns:p14="http://schemas.microsoft.com/office/powerpoint/2010/main" val="224156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Setup </a:t>
            </a:r>
            <a:r>
              <a:rPr lang="en-GB" dirty="0" err="1" smtClean="0"/>
              <a:t>sperimentale</a:t>
            </a:r>
            <a:r>
              <a:rPr lang="en-GB" dirty="0" smtClean="0"/>
              <a:t> (1)</a:t>
            </a:r>
            <a:endParaRPr lang="en-GB" dirty="0"/>
          </a:p>
        </p:txBody>
      </p:sp>
      <p:pic>
        <p:nvPicPr>
          <p:cNvPr id="4"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67644" y="1574831"/>
            <a:ext cx="7248772" cy="3828620"/>
          </a:xfrm>
          <a:prstGeom prst="rect">
            <a:avLst/>
          </a:prstGeom>
          <a:noFill/>
          <a:ln w="9525">
            <a:noFill/>
            <a:round/>
            <a:headEnd/>
            <a:tailEnd/>
          </a:ln>
        </p:spPr>
      </p:pic>
      <p:cxnSp>
        <p:nvCxnSpPr>
          <p:cNvPr id="9" name="Connettore 4 8"/>
          <p:cNvCxnSpPr/>
          <p:nvPr/>
        </p:nvCxnSpPr>
        <p:spPr bwMode="auto">
          <a:xfrm flipV="1">
            <a:off x="807567" y="3489141"/>
            <a:ext cx="5400600" cy="2112905"/>
          </a:xfrm>
          <a:prstGeom prst="bentConnector3">
            <a:avLst>
              <a:gd name="adj1" fmla="val 70025"/>
            </a:avLst>
          </a:prstGeom>
          <a:solidFill>
            <a:srgbClr val="00B8FF"/>
          </a:solidFill>
          <a:ln w="41275" cap="flat" cmpd="sng" algn="ctr">
            <a:solidFill>
              <a:srgbClr val="92D050"/>
            </a:solidFill>
            <a:prstDash val="solid"/>
            <a:round/>
            <a:headEnd type="none" w="med" len="med"/>
            <a:tailEnd type="none" w="med" len="med"/>
          </a:ln>
          <a:effectLst/>
        </p:spPr>
      </p:cxnSp>
      <p:cxnSp>
        <p:nvCxnSpPr>
          <p:cNvPr id="15" name="Connettore 4 14"/>
          <p:cNvCxnSpPr/>
          <p:nvPr/>
        </p:nvCxnSpPr>
        <p:spPr bwMode="auto">
          <a:xfrm rot="16200000" flipV="1">
            <a:off x="4558775" y="1839751"/>
            <a:ext cx="2074649" cy="1224136"/>
          </a:xfrm>
          <a:prstGeom prst="bentConnector3">
            <a:avLst>
              <a:gd name="adj1" fmla="val 41100"/>
            </a:avLst>
          </a:prstGeom>
          <a:solidFill>
            <a:srgbClr val="00B8FF"/>
          </a:solidFill>
          <a:ln w="41275" cap="flat" cmpd="sng" algn="ctr">
            <a:solidFill>
              <a:srgbClr val="92D050"/>
            </a:solidFill>
            <a:prstDash val="solid"/>
            <a:round/>
            <a:headEnd type="none" w="med" len="med"/>
            <a:tailEnd type="none" w="med" len="med"/>
          </a:ln>
          <a:effectLst/>
        </p:spPr>
      </p:cxnSp>
      <p:cxnSp>
        <p:nvCxnSpPr>
          <p:cNvPr id="20" name="Connettore 4 19"/>
          <p:cNvCxnSpPr/>
          <p:nvPr/>
        </p:nvCxnSpPr>
        <p:spPr bwMode="auto">
          <a:xfrm rot="5400000">
            <a:off x="802023" y="1420038"/>
            <a:ext cx="4187552" cy="4176464"/>
          </a:xfrm>
          <a:prstGeom prst="bentConnector3">
            <a:avLst>
              <a:gd name="adj1" fmla="val -391"/>
            </a:avLst>
          </a:prstGeom>
          <a:solidFill>
            <a:srgbClr val="00B8FF"/>
          </a:solidFill>
          <a:ln w="41275" cap="flat" cmpd="sng" algn="ctr">
            <a:solidFill>
              <a:srgbClr val="92D050"/>
            </a:solidFill>
            <a:prstDash val="solid"/>
            <a:round/>
            <a:headEnd type="none" w="med" len="med"/>
            <a:tailEnd type="none" w="med" len="med"/>
          </a:ln>
          <a:effectLst/>
        </p:spPr>
      </p:cxnSp>
      <p:sp>
        <p:nvSpPr>
          <p:cNvPr id="24" name="Rettangolo 23"/>
          <p:cNvSpPr/>
          <p:nvPr/>
        </p:nvSpPr>
        <p:spPr bwMode="auto">
          <a:xfrm>
            <a:off x="4692030" y="3879087"/>
            <a:ext cx="1776214" cy="1722959"/>
          </a:xfrm>
          <a:prstGeom prst="rect">
            <a:avLst/>
          </a:prstGeom>
          <a:noFill/>
          <a:ln w="412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ts val="675"/>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Tahoma" pitchFamily="32" charset="0"/>
              <a:cs typeface="Arial" charset="0"/>
            </a:endParaRPr>
          </a:p>
        </p:txBody>
      </p:sp>
      <p:sp>
        <p:nvSpPr>
          <p:cNvPr id="25" name="CasellaDiTesto 24"/>
          <p:cNvSpPr txBox="1"/>
          <p:nvPr/>
        </p:nvSpPr>
        <p:spPr>
          <a:xfrm>
            <a:off x="807567" y="1412776"/>
            <a:ext cx="1196160" cy="400110"/>
          </a:xfrm>
          <a:prstGeom prst="rect">
            <a:avLst/>
          </a:prstGeom>
          <a:noFill/>
        </p:spPr>
        <p:txBody>
          <a:bodyPr wrap="none" rtlCol="0">
            <a:spAutoFit/>
          </a:bodyPr>
          <a:lstStyle/>
          <a:p>
            <a:pPr algn="ctr"/>
            <a:r>
              <a:rPr lang="en-GB" sz="2000" b="1" i="0" dirty="0" err="1" smtClean="0">
                <a:solidFill>
                  <a:srgbClr val="92D050"/>
                </a:solidFill>
                <a:latin typeface="Osvald"/>
              </a:rPr>
              <a:t>Emulato</a:t>
            </a:r>
            <a:endParaRPr lang="en-GB" sz="2000" b="1" i="0" dirty="0" smtClean="0">
              <a:solidFill>
                <a:srgbClr val="92D050"/>
              </a:solidFill>
              <a:latin typeface="Osvald"/>
            </a:endParaRPr>
          </a:p>
        </p:txBody>
      </p:sp>
      <p:sp>
        <p:nvSpPr>
          <p:cNvPr id="26" name="CasellaDiTesto 25"/>
          <p:cNvSpPr txBox="1"/>
          <p:nvPr/>
        </p:nvSpPr>
        <p:spPr>
          <a:xfrm>
            <a:off x="5145562" y="5274858"/>
            <a:ext cx="869149" cy="400110"/>
          </a:xfrm>
          <a:prstGeom prst="rect">
            <a:avLst/>
          </a:prstGeom>
          <a:noFill/>
        </p:spPr>
        <p:txBody>
          <a:bodyPr wrap="none" rtlCol="0">
            <a:spAutoFit/>
          </a:bodyPr>
          <a:lstStyle/>
          <a:p>
            <a:pPr algn="ctr"/>
            <a:r>
              <a:rPr lang="en-GB" sz="2000" b="1" i="0" dirty="0" err="1" smtClean="0">
                <a:solidFill>
                  <a:srgbClr val="FFC000"/>
                </a:solidFill>
                <a:latin typeface="Osvald"/>
              </a:rPr>
              <a:t>Reale</a:t>
            </a:r>
            <a:endParaRPr lang="en-GB" sz="2000" b="1" i="0" dirty="0" smtClean="0">
              <a:solidFill>
                <a:srgbClr val="FFC000"/>
              </a:solidFill>
              <a:latin typeface="Osvald"/>
            </a:endParaRPr>
          </a:p>
        </p:txBody>
      </p:sp>
      <p:pic>
        <p:nvPicPr>
          <p:cNvPr id="27" name="Immagin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698" y="4218255"/>
            <a:ext cx="1666875" cy="971550"/>
          </a:xfrm>
          <a:prstGeom prst="rect">
            <a:avLst/>
          </a:prstGeom>
        </p:spPr>
      </p:pic>
      <p:sp>
        <p:nvSpPr>
          <p:cNvPr id="28" name="Rettangolo 27"/>
          <p:cNvSpPr/>
          <p:nvPr/>
        </p:nvSpPr>
        <p:spPr>
          <a:xfrm>
            <a:off x="4804965" y="3922160"/>
            <a:ext cx="1547218" cy="307777"/>
          </a:xfrm>
          <a:prstGeom prst="rect">
            <a:avLst/>
          </a:prstGeom>
          <a:solidFill>
            <a:srgbClr val="FFFFFF"/>
          </a:solidFill>
        </p:spPr>
        <p:txBody>
          <a:bodyPr wrap="none">
            <a:spAutoFit/>
          </a:bodyPr>
          <a:lstStyle/>
          <a:p>
            <a:r>
              <a:rPr lang="en-GB" sz="1400" dirty="0">
                <a:latin typeface="CMTI10"/>
              </a:rPr>
              <a:t>Geek Land </a:t>
            </a:r>
            <a:r>
              <a:rPr lang="en-GB" sz="1400" dirty="0">
                <a:latin typeface="CMR10"/>
              </a:rPr>
              <a:t>tablet</a:t>
            </a:r>
            <a:endParaRPr lang="en-GB" sz="1400" dirty="0"/>
          </a:p>
        </p:txBody>
      </p:sp>
    </p:spTree>
    <p:extLst>
      <p:ext uri="{BB962C8B-B14F-4D97-AF65-F5344CB8AC3E}">
        <p14:creationId xmlns:p14="http://schemas.microsoft.com/office/powerpoint/2010/main" val="38587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6" presetClass="entr" presetSubtype="37"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Vertical)">
                                      <p:cBhvr>
                                        <p:cTn id="10" dur="500"/>
                                        <p:tgtEl>
                                          <p:spTgt spid="15"/>
                                        </p:tgtEl>
                                      </p:cBhvr>
                                    </p:animEffect>
                                  </p:childTnLst>
                                </p:cTn>
                              </p:par>
                              <p:par>
                                <p:cTn id="11" presetID="16" presetClass="entr" presetSubtype="37"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outVertical)">
                                      <p:cBhvr>
                                        <p:cTn id="13" dur="500"/>
                                        <p:tgtEl>
                                          <p:spTgt spid="20"/>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out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outVertical)">
                                      <p:cBhvr>
                                        <p:cTn id="21" dur="500"/>
                                        <p:tgtEl>
                                          <p:spTgt spid="24"/>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outVertical)">
                                      <p:cBhvr>
                                        <p:cTn id="24" dur="500"/>
                                        <p:tgtEl>
                                          <p:spTgt spid="26"/>
                                        </p:tgtEl>
                                      </p:cBhvr>
                                    </p:animEffect>
                                  </p:childTnLst>
                                </p:cTn>
                              </p:par>
                              <p:par>
                                <p:cTn id="25" presetID="16" presetClass="entr" presetSubtype="37"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outVertical)">
                                      <p:cBhvr>
                                        <p:cTn id="27" dur="500"/>
                                        <p:tgtEl>
                                          <p:spTgt spid="27"/>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out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Componente</a:t>
            </a:r>
            <a:r>
              <a:rPr lang="en-GB" dirty="0"/>
              <a:t> </a:t>
            </a:r>
            <a:r>
              <a:rPr lang="en-GB" dirty="0" err="1" smtClean="0"/>
              <a:t>emulata</a:t>
            </a:r>
            <a:r>
              <a:rPr lang="en-GB" dirty="0" smtClean="0"/>
              <a:t> (1)</a:t>
            </a:r>
            <a:endParaRPr lang="en-GB" dirty="0"/>
          </a:p>
        </p:txBody>
      </p:sp>
      <p:sp>
        <p:nvSpPr>
          <p:cNvPr id="3" name="Segnaposto contenuto 2"/>
          <p:cNvSpPr>
            <a:spLocks noGrp="1"/>
          </p:cNvSpPr>
          <p:nvPr>
            <p:ph idx="1"/>
          </p:nvPr>
        </p:nvSpPr>
        <p:spPr/>
        <p:txBody>
          <a:bodyPr/>
          <a:lstStyle/>
          <a:p>
            <a:r>
              <a:rPr lang="it-IT" sz="2000" dirty="0"/>
              <a:t>Abbiamo utilizzato un ambiente di tipo commerciale emulato, </a:t>
            </a:r>
            <a:r>
              <a:rPr lang="it-IT" sz="2000" dirty="0" smtClean="0"/>
              <a:t>ovvero  </a:t>
            </a:r>
            <a:r>
              <a:rPr lang="en-US" sz="2000" dirty="0"/>
              <a:t>Hybrid Environment for Development and Validation (</a:t>
            </a:r>
            <a:r>
              <a:rPr lang="en-US" sz="2000" dirty="0" err="1"/>
              <a:t>HEDVa</a:t>
            </a:r>
            <a:r>
              <a:rPr lang="en-US" sz="2000" dirty="0"/>
              <a:t>)</a:t>
            </a:r>
            <a:r>
              <a:rPr lang="it-IT" sz="2000" dirty="0" smtClean="0"/>
              <a:t> </a:t>
            </a:r>
            <a:r>
              <a:rPr lang="it-IT" sz="2000" dirty="0"/>
              <a:t>(</a:t>
            </a:r>
            <a:r>
              <a:rPr lang="it-IT" sz="2000" dirty="0" err="1"/>
              <a:t>Hedva</a:t>
            </a:r>
            <a:r>
              <a:rPr lang="it-IT" sz="2000" dirty="0"/>
              <a:t>)</a:t>
            </a:r>
          </a:p>
          <a:p>
            <a:r>
              <a:rPr lang="it-IT" sz="2000" dirty="0"/>
              <a:t>Questo ambiente è utilizzato </a:t>
            </a:r>
            <a:r>
              <a:rPr lang="it-IT" sz="2000" dirty="0" smtClean="0"/>
              <a:t>da </a:t>
            </a:r>
            <a:r>
              <a:rPr lang="it-IT" sz="2000" dirty="0"/>
              <a:t>IEC (</a:t>
            </a:r>
            <a:r>
              <a:rPr lang="it-IT" sz="2000" dirty="0" err="1"/>
              <a:t>Israel</a:t>
            </a:r>
            <a:r>
              <a:rPr lang="it-IT" sz="2000" dirty="0"/>
              <a:t> </a:t>
            </a:r>
            <a:r>
              <a:rPr lang="it-IT" sz="2000" dirty="0" err="1"/>
              <a:t>Electric</a:t>
            </a:r>
            <a:r>
              <a:rPr lang="it-IT" sz="2000" dirty="0"/>
              <a:t> Corporation, https://www.iec.co.il/en/ir/pages/default.aspx) per la convalida dei loro sistemi di controllo industriale (ICS)</a:t>
            </a:r>
          </a:p>
          <a:p>
            <a:r>
              <a:rPr lang="it-IT" sz="2000" dirty="0"/>
              <a:t>Abbiamo costruito un </a:t>
            </a:r>
            <a:r>
              <a:rPr lang="it-IT" sz="2000" dirty="0" smtClean="0"/>
              <a:t>testbed costituito </a:t>
            </a:r>
            <a:r>
              <a:rPr lang="it-IT" sz="2000" dirty="0"/>
              <a:t>da 15 dispositivi</a:t>
            </a:r>
          </a:p>
          <a:p>
            <a:pPr lvl="1"/>
            <a:r>
              <a:rPr lang="it-IT" sz="1800" dirty="0"/>
              <a:t>Ogni dispositivo si </a:t>
            </a:r>
            <a:r>
              <a:rPr lang="it-IT" sz="1800" dirty="0" smtClean="0"/>
              <a:t>accende e si spegne </a:t>
            </a:r>
            <a:r>
              <a:rPr lang="it-IT" sz="1800" dirty="0"/>
              <a:t>in modo casuale </a:t>
            </a:r>
            <a:r>
              <a:rPr lang="it-IT" sz="1800" dirty="0" smtClean="0"/>
              <a:t>(</a:t>
            </a:r>
            <a:r>
              <a:rPr lang="it-IT" sz="1800" dirty="0"/>
              <a:t>simulando in tal modo </a:t>
            </a:r>
            <a:r>
              <a:rPr lang="it-IT" sz="1800" dirty="0" smtClean="0"/>
              <a:t>la connessione e disconnessione dalla </a:t>
            </a:r>
            <a:r>
              <a:rPr lang="it-IT" sz="1800" dirty="0"/>
              <a:t>rete domestica)</a:t>
            </a:r>
          </a:p>
          <a:p>
            <a:pPr lvl="1"/>
            <a:r>
              <a:rPr lang="it-IT" sz="1800" dirty="0"/>
              <a:t>Ogni dispositivo, una volta collegato, invia un pacchetto di dati ogni 30 secondi al Coordinatore (120 pacchetti / ora)</a:t>
            </a:r>
          </a:p>
          <a:p>
            <a:pPr lvl="1"/>
            <a:r>
              <a:rPr lang="it-IT" sz="1800" dirty="0"/>
              <a:t>Solo l'attaccante è sempre collegato alla rete</a:t>
            </a:r>
          </a:p>
          <a:p>
            <a:pPr lvl="1"/>
            <a:r>
              <a:rPr lang="it-IT" sz="1800" dirty="0"/>
              <a:t>Abbiamo eseguito l'esperimento per 24 ore, con l'attacco </a:t>
            </a:r>
            <a:r>
              <a:rPr lang="it-IT" sz="1800" dirty="0" smtClean="0"/>
              <a:t>lanciato dopo </a:t>
            </a:r>
            <a:r>
              <a:rPr lang="it-IT" sz="1800" dirty="0"/>
              <a:t>7 ore</a:t>
            </a:r>
            <a:endParaRPr lang="en-GB" sz="1800" dirty="0"/>
          </a:p>
        </p:txBody>
      </p:sp>
    </p:spTree>
    <p:extLst>
      <p:ext uri="{BB962C8B-B14F-4D97-AF65-F5344CB8AC3E}">
        <p14:creationId xmlns:p14="http://schemas.microsoft.com/office/powerpoint/2010/main" val="29902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Hacking the Smart </a:t>
            </a:r>
            <a:r>
              <a:rPr lang="en-US" dirty="0" smtClean="0"/>
              <a:t>Home (1): </a:t>
            </a:r>
            <a:r>
              <a:rPr lang="en-US" dirty="0" err="1" smtClean="0"/>
              <a:t>passi</a:t>
            </a:r>
            <a:endParaRPr lang="en-GB" dirty="0"/>
          </a:p>
        </p:txBody>
      </p:sp>
      <p:sp>
        <p:nvSpPr>
          <p:cNvPr id="3" name="Segnaposto contenuto 2"/>
          <p:cNvSpPr>
            <a:spLocks noGrp="1"/>
          </p:cNvSpPr>
          <p:nvPr>
            <p:ph idx="1"/>
          </p:nvPr>
        </p:nvSpPr>
        <p:spPr/>
        <p:txBody>
          <a:bodyPr/>
          <a:lstStyle/>
          <a:p>
            <a:r>
              <a:rPr lang="it-IT" dirty="0"/>
              <a:t>Si parte da uno scenario tipico: una rete </a:t>
            </a:r>
            <a:r>
              <a:rPr lang="it-IT" dirty="0" err="1" smtClean="0"/>
              <a:t>ZigBee</a:t>
            </a:r>
            <a:r>
              <a:rPr lang="it-IT" dirty="0" smtClean="0"/>
              <a:t>, </a:t>
            </a:r>
            <a:r>
              <a:rPr lang="it-IT" dirty="0"/>
              <a:t>tra cui alcuni dispositivi </a:t>
            </a:r>
            <a:r>
              <a:rPr lang="it-IT" dirty="0" err="1"/>
              <a:t>ZigBee</a:t>
            </a:r>
            <a:r>
              <a:rPr lang="it-IT" dirty="0"/>
              <a:t> + 1</a:t>
            </a:r>
            <a:r>
              <a:rPr lang="it-IT" dirty="0" smtClean="0"/>
              <a:t> </a:t>
            </a:r>
            <a:r>
              <a:rPr lang="it-IT" dirty="0"/>
              <a:t>coordinatore</a:t>
            </a:r>
          </a:p>
          <a:p>
            <a:r>
              <a:rPr lang="it-IT" dirty="0"/>
              <a:t>Un dispositivo multiuso (in particolare: un </a:t>
            </a:r>
            <a:r>
              <a:rPr lang="it-IT" dirty="0" err="1"/>
              <a:t>tablet</a:t>
            </a:r>
            <a:r>
              <a:rPr lang="it-IT" dirty="0"/>
              <a:t> </a:t>
            </a:r>
            <a:r>
              <a:rPr lang="it-IT" dirty="0" err="1"/>
              <a:t>Android</a:t>
            </a:r>
            <a:r>
              <a:rPr lang="it-IT" dirty="0"/>
              <a:t>) si unisce legalmente </a:t>
            </a:r>
            <a:r>
              <a:rPr lang="it-IT" dirty="0" smtClean="0"/>
              <a:t>alla </a:t>
            </a:r>
            <a:r>
              <a:rPr lang="it-IT" dirty="0"/>
              <a:t>rete</a:t>
            </a:r>
          </a:p>
          <a:p>
            <a:r>
              <a:rPr lang="it-IT" dirty="0"/>
              <a:t>Il </a:t>
            </a:r>
            <a:r>
              <a:rPr lang="it-IT" dirty="0" err="1"/>
              <a:t>tablet</a:t>
            </a:r>
            <a:r>
              <a:rPr lang="it-IT" dirty="0"/>
              <a:t> </a:t>
            </a:r>
            <a:r>
              <a:rPr lang="it-IT" dirty="0" err="1"/>
              <a:t>Android</a:t>
            </a:r>
            <a:r>
              <a:rPr lang="it-IT" dirty="0"/>
              <a:t> ha una connessione diretta a Internet</a:t>
            </a:r>
          </a:p>
          <a:p>
            <a:r>
              <a:rPr lang="it-IT" dirty="0"/>
              <a:t>Il dispositivo </a:t>
            </a:r>
            <a:r>
              <a:rPr lang="it-IT" dirty="0" err="1"/>
              <a:t>Android</a:t>
            </a:r>
            <a:r>
              <a:rPr lang="it-IT" dirty="0"/>
              <a:t> è violato per mezzo di </a:t>
            </a:r>
            <a:r>
              <a:rPr lang="it-IT" dirty="0" smtClean="0"/>
              <a:t>uno specifico </a:t>
            </a:r>
            <a:r>
              <a:rPr lang="it-IT" dirty="0" err="1" smtClean="0"/>
              <a:t>malware</a:t>
            </a:r>
            <a:endParaRPr lang="it-IT" dirty="0"/>
          </a:p>
          <a:p>
            <a:r>
              <a:rPr lang="it-IT" dirty="0"/>
              <a:t>Il </a:t>
            </a:r>
            <a:r>
              <a:rPr lang="it-IT" dirty="0" err="1"/>
              <a:t>malware</a:t>
            </a:r>
            <a:r>
              <a:rPr lang="it-IT" dirty="0"/>
              <a:t> prende il controllo del dispositivo </a:t>
            </a:r>
            <a:r>
              <a:rPr lang="it-IT" dirty="0" err="1"/>
              <a:t>Android</a:t>
            </a:r>
            <a:r>
              <a:rPr lang="it-IT" dirty="0"/>
              <a:t>, e lo utilizza per lanciare un attacco </a:t>
            </a:r>
            <a:r>
              <a:rPr lang="it-IT" dirty="0" err="1" smtClean="0"/>
              <a:t>sinkhole</a:t>
            </a:r>
            <a:r>
              <a:rPr lang="it-IT" dirty="0" smtClean="0"/>
              <a:t> </a:t>
            </a:r>
            <a:r>
              <a:rPr lang="it-IT" dirty="0"/>
              <a:t>alla rete domestica </a:t>
            </a:r>
            <a:r>
              <a:rPr lang="it-IT" dirty="0" err="1" smtClean="0"/>
              <a:t>ZigBee</a:t>
            </a:r>
            <a:endParaRPr lang="it-IT" dirty="0"/>
          </a:p>
          <a:p>
            <a:r>
              <a:rPr lang="it-IT" dirty="0"/>
              <a:t>Il dispositivo </a:t>
            </a:r>
            <a:r>
              <a:rPr lang="it-IT" dirty="0" err="1"/>
              <a:t>Android</a:t>
            </a:r>
            <a:r>
              <a:rPr lang="it-IT" dirty="0"/>
              <a:t> è in grado di </a:t>
            </a:r>
            <a:r>
              <a:rPr lang="it-IT" dirty="0" smtClean="0"/>
              <a:t>leggere/cancellare/modificare </a:t>
            </a:r>
            <a:r>
              <a:rPr lang="it-IT" dirty="0"/>
              <a:t>i pacchetti intercettati</a:t>
            </a:r>
            <a:endParaRPr lang="en-GB" dirty="0"/>
          </a:p>
        </p:txBody>
      </p:sp>
    </p:spTree>
    <p:extLst>
      <p:ext uri="{BB962C8B-B14F-4D97-AF65-F5344CB8AC3E}">
        <p14:creationId xmlns:p14="http://schemas.microsoft.com/office/powerpoint/2010/main" val="22283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Dettagli implementativi dell’attacco (1)</a:t>
            </a:r>
            <a:endParaRPr lang="it-IT" dirty="0"/>
          </a:p>
        </p:txBody>
      </p:sp>
      <p:sp>
        <p:nvSpPr>
          <p:cNvPr id="3" name="Segnaposto contenuto 2"/>
          <p:cNvSpPr>
            <a:spLocks noGrp="1"/>
          </p:cNvSpPr>
          <p:nvPr>
            <p:ph idx="1"/>
          </p:nvPr>
        </p:nvSpPr>
        <p:spPr/>
        <p:txBody>
          <a:bodyPr/>
          <a:lstStyle/>
          <a:p>
            <a:r>
              <a:rPr lang="it-IT" sz="2800" dirty="0" smtClean="0"/>
              <a:t>Due attività chiave:</a:t>
            </a:r>
          </a:p>
          <a:p>
            <a:pPr marL="971550" lvl="1" indent="-514350">
              <a:buFont typeface="+mj-lt"/>
              <a:buAutoNum type="arabicPeriod"/>
            </a:pPr>
            <a:r>
              <a:rPr lang="it-IT" sz="2800" dirty="0" smtClean="0"/>
              <a:t>Prendere il controllo (totale) del dispositivo</a:t>
            </a:r>
          </a:p>
          <a:p>
            <a:pPr lvl="2"/>
            <a:r>
              <a:rPr lang="it-IT" sz="2400" dirty="0" smtClean="0"/>
              <a:t>Ottenuto mediante l’utilizzo di una variante </a:t>
            </a:r>
            <a:r>
              <a:rPr lang="en-GB" sz="2400" dirty="0" smtClean="0"/>
              <a:t>del </a:t>
            </a:r>
            <a:r>
              <a:rPr lang="en-US" sz="2400" dirty="0" smtClean="0"/>
              <a:t>malware </a:t>
            </a:r>
            <a:r>
              <a:rPr lang="en-US" sz="2400" dirty="0" err="1" smtClean="0"/>
              <a:t>Backdoor.AndroidOS.Obad.a</a:t>
            </a:r>
            <a:r>
              <a:rPr lang="en-US" sz="2400" dirty="0" smtClean="0"/>
              <a:t> </a:t>
            </a:r>
            <a:r>
              <a:rPr lang="en-US" sz="2400" dirty="0"/>
              <a:t>(«the most sophisticated mobile </a:t>
            </a:r>
            <a:r>
              <a:rPr lang="en-US" sz="2400" dirty="0" err="1"/>
              <a:t>trojan</a:t>
            </a:r>
            <a:r>
              <a:rPr lang="en-US" sz="2400" dirty="0"/>
              <a:t> to date», </a:t>
            </a:r>
            <a:r>
              <a:rPr lang="en-US" sz="2400" dirty="0" smtClean="0"/>
              <a:t>Kaspersky </a:t>
            </a:r>
            <a:r>
              <a:rPr lang="en-US" sz="2400" dirty="0"/>
              <a:t>Lab) </a:t>
            </a:r>
            <a:endParaRPr lang="en-US" sz="2400" dirty="0" smtClean="0"/>
          </a:p>
          <a:p>
            <a:pPr marL="971550" lvl="1" indent="-514350">
              <a:buFont typeface="+mj-lt"/>
              <a:buAutoNum type="arabicPeriod"/>
            </a:pPr>
            <a:r>
              <a:rPr lang="it-IT" sz="2800" dirty="0" smtClean="0"/>
              <a:t>Modificare la Potenza trasmissiva </a:t>
            </a:r>
            <a:r>
              <a:rPr lang="en-US" sz="2800" dirty="0" smtClean="0"/>
              <a:t>del Chip ZigBee</a:t>
            </a:r>
          </a:p>
          <a:p>
            <a:pPr lvl="2"/>
            <a:r>
              <a:rPr lang="en-US" sz="2400" dirty="0"/>
              <a:t>Code excerpt:</a:t>
            </a:r>
          </a:p>
          <a:p>
            <a:pPr lvl="3"/>
            <a:r>
              <a:rPr lang="en-US" sz="2400" dirty="0"/>
              <a:t>uint8 value = 0xF5;</a:t>
            </a:r>
          </a:p>
          <a:p>
            <a:pPr lvl="3"/>
            <a:r>
              <a:rPr lang="en-US" sz="2400" dirty="0"/>
              <a:t>MAC </a:t>
            </a:r>
            <a:r>
              <a:rPr lang="en-US" sz="2400" dirty="0" err="1"/>
              <a:t>MlmeSetReq</a:t>
            </a:r>
            <a:r>
              <a:rPr lang="en-US" sz="2400" dirty="0"/>
              <a:t>(MAC PHY TRANSMIT POWER, &amp;value);</a:t>
            </a:r>
          </a:p>
          <a:p>
            <a:pPr lvl="2"/>
            <a:endParaRPr lang="en-US" sz="2400" dirty="0" smtClean="0"/>
          </a:p>
          <a:p>
            <a:pPr lvl="1"/>
            <a:endParaRPr lang="en-US" sz="2800" dirty="0"/>
          </a:p>
          <a:p>
            <a:pPr lvl="2"/>
            <a:endParaRPr lang="en-GB" sz="2400" dirty="0"/>
          </a:p>
        </p:txBody>
      </p:sp>
    </p:spTree>
    <p:extLst>
      <p:ext uri="{BB962C8B-B14F-4D97-AF65-F5344CB8AC3E}">
        <p14:creationId xmlns:p14="http://schemas.microsoft.com/office/powerpoint/2010/main" val="25379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Risultati</a:t>
            </a:r>
            <a:r>
              <a:rPr lang="en-GB" dirty="0" smtClean="0"/>
              <a:t> </a:t>
            </a:r>
            <a:r>
              <a:rPr lang="en-GB" dirty="0" err="1" smtClean="0"/>
              <a:t>sperimentali</a:t>
            </a:r>
            <a:r>
              <a:rPr lang="en-GB" dirty="0" smtClean="0"/>
              <a:t> (1)</a:t>
            </a:r>
            <a:endParaRPr lang="en-GB" dirty="0"/>
          </a:p>
        </p:txBody>
      </p:sp>
      <p:sp>
        <p:nvSpPr>
          <p:cNvPr id="3" name="Segnaposto contenuto 2"/>
          <p:cNvSpPr>
            <a:spLocks noGrp="1"/>
          </p:cNvSpPr>
          <p:nvPr>
            <p:ph idx="1"/>
          </p:nvPr>
        </p:nvSpPr>
        <p:spPr/>
        <p:txBody>
          <a:bodyPr/>
          <a:lstStyle/>
          <a:p>
            <a:r>
              <a:rPr lang="it-IT" sz="2000" dirty="0"/>
              <a:t>Abbiamo monitorato </a:t>
            </a:r>
            <a:r>
              <a:rPr lang="it-IT" sz="2000" dirty="0" smtClean="0"/>
              <a:t>la </a:t>
            </a:r>
            <a:r>
              <a:rPr lang="it-IT" sz="2000" dirty="0"/>
              <a:t>percentuale di nodi attivi (cioè </a:t>
            </a:r>
            <a:r>
              <a:rPr lang="it-IT" sz="2000" dirty="0" smtClean="0"/>
              <a:t>collegati </a:t>
            </a:r>
            <a:r>
              <a:rPr lang="it-IT" sz="2000" dirty="0"/>
              <a:t>alla rete domestica) che utilizzano il dispositivo dannoso come gateway</a:t>
            </a:r>
          </a:p>
          <a:p>
            <a:r>
              <a:rPr lang="it-IT" sz="2000" dirty="0"/>
              <a:t>L'attacco ha successo: il 70 +% dei dispositivi è ingannato dall'attaccante (numero esatto </a:t>
            </a:r>
            <a:r>
              <a:rPr lang="it-IT" sz="2000" dirty="0" smtClean="0"/>
              <a:t>è dipendente dall'installazione)</a:t>
            </a:r>
            <a:endParaRPr lang="en-GB" sz="2000" dirty="0"/>
          </a:p>
        </p:txBody>
      </p:sp>
      <p:graphicFrame>
        <p:nvGraphicFramePr>
          <p:cNvPr id="4" name="Grafico 3"/>
          <p:cNvGraphicFramePr>
            <a:graphicFrameLocks/>
          </p:cNvGraphicFramePr>
          <p:nvPr>
            <p:extLst>
              <p:ext uri="{D42A27DB-BD31-4B8C-83A1-F6EECF244321}">
                <p14:modId xmlns:p14="http://schemas.microsoft.com/office/powerpoint/2010/main" val="2888605188"/>
              </p:ext>
            </p:extLst>
          </p:nvPr>
        </p:nvGraphicFramePr>
        <p:xfrm>
          <a:off x="1610220" y="2564903"/>
          <a:ext cx="5554068" cy="36276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94698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mtClean="0"/>
              <a:t>Maggiori dettagli (1)</a:t>
            </a:r>
            <a:endParaRPr lang="en-GB" dirty="0"/>
          </a:p>
        </p:txBody>
      </p:sp>
      <p:sp>
        <p:nvSpPr>
          <p:cNvPr id="3" name="Segnaposto contenuto 2"/>
          <p:cNvSpPr>
            <a:spLocks noGrp="1"/>
          </p:cNvSpPr>
          <p:nvPr>
            <p:ph idx="1"/>
          </p:nvPr>
        </p:nvSpPr>
        <p:spPr>
          <a:xfrm>
            <a:off x="228600" y="2060848"/>
            <a:ext cx="8735888" cy="2952327"/>
          </a:xfrm>
        </p:spPr>
        <p:txBody>
          <a:bodyPr/>
          <a:lstStyle/>
          <a:p>
            <a:pPr marL="0" indent="0">
              <a:buNone/>
            </a:pPr>
            <a:r>
              <a:rPr lang="en-GB" sz="2800" dirty="0" smtClean="0"/>
              <a:t>Luigi Coppolino, Valerio D'Alessandro, Salvatore D'Antonio, Leonid Levy, and Luigi Romano “My smart home is under attack”, in Christian </a:t>
            </a:r>
            <a:r>
              <a:rPr lang="en-GB" sz="2800" dirty="0" err="1" smtClean="0"/>
              <a:t>Plessl</a:t>
            </a:r>
            <a:r>
              <a:rPr lang="en-GB" sz="2800" dirty="0" smtClean="0"/>
              <a:t>, Didier El Baz, </a:t>
            </a:r>
            <a:r>
              <a:rPr lang="en-GB" sz="2800" dirty="0" err="1" smtClean="0"/>
              <a:t>Guojing</a:t>
            </a:r>
            <a:r>
              <a:rPr lang="en-GB" sz="2800" dirty="0" smtClean="0"/>
              <a:t> Cong, </a:t>
            </a:r>
            <a:r>
              <a:rPr lang="en-GB" sz="2800" dirty="0" err="1" smtClean="0"/>
              <a:t>Joo</a:t>
            </a:r>
            <a:r>
              <a:rPr lang="en-GB" sz="2800" dirty="0" smtClean="0"/>
              <a:t> M. P. Cardoso, </a:t>
            </a:r>
            <a:r>
              <a:rPr lang="en-GB" sz="2800" dirty="0" err="1" smtClean="0"/>
              <a:t>Lus</a:t>
            </a:r>
            <a:r>
              <a:rPr lang="en-GB" sz="2800" dirty="0" smtClean="0"/>
              <a:t> </a:t>
            </a:r>
            <a:r>
              <a:rPr lang="en-GB" sz="2800" dirty="0" err="1" smtClean="0"/>
              <a:t>Veiga</a:t>
            </a:r>
            <a:r>
              <a:rPr lang="en-GB" sz="2800" dirty="0" smtClean="0"/>
              <a:t>, and Thomas </a:t>
            </a:r>
            <a:r>
              <a:rPr lang="en-GB" sz="2800" dirty="0" err="1" smtClean="0"/>
              <a:t>Rauber</a:t>
            </a:r>
            <a:r>
              <a:rPr lang="en-GB" sz="2800" dirty="0" smtClean="0"/>
              <a:t>, editors, CSE, pages 145-151. IEEE Computer Society, 2015</a:t>
            </a:r>
            <a:endParaRPr lang="en-GB" sz="2800" dirty="0"/>
          </a:p>
        </p:txBody>
      </p:sp>
    </p:spTree>
    <p:extLst>
      <p:ext uri="{BB962C8B-B14F-4D97-AF65-F5344CB8AC3E}">
        <p14:creationId xmlns:p14="http://schemas.microsoft.com/office/powerpoint/2010/main" val="4268275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Critical Infrastructure</a:t>
            </a:r>
            <a:endParaRPr lang="en-GB" dirty="0"/>
          </a:p>
        </p:txBody>
      </p:sp>
      <p:sp>
        <p:nvSpPr>
          <p:cNvPr id="4" name="Segnaposto contenuto 8"/>
          <p:cNvSpPr>
            <a:spLocks noGrp="1"/>
          </p:cNvSpPr>
          <p:nvPr>
            <p:ph idx="1"/>
          </p:nvPr>
        </p:nvSpPr>
        <p:spPr>
          <a:xfrm>
            <a:off x="228600" y="1143001"/>
            <a:ext cx="8602663" cy="1421904"/>
          </a:xfrm>
        </p:spPr>
        <p:txBody>
          <a:bodyPr/>
          <a:lstStyle/>
          <a:p>
            <a:pPr marL="0" indent="0" algn="just">
              <a:buFontTx/>
              <a:buNone/>
              <a:defRPr/>
            </a:pPr>
            <a:r>
              <a:rPr lang="en-US" sz="2000" dirty="0" smtClean="0">
                <a:solidFill>
                  <a:schemeClr val="tx2">
                    <a:lumMod val="75000"/>
                  </a:schemeClr>
                </a:solidFill>
              </a:rPr>
              <a:t>The European Commission (EC) defines an “infrastructure” as “Critical” when it is so vital that, if it is disrupted or destroyed, this would have a serious impact on the health, safety, security or economic well-being of Citizens or the effective functioning of governments.</a:t>
            </a:r>
          </a:p>
          <a:p>
            <a:pPr marL="0" indent="0">
              <a:buFontTx/>
              <a:buNone/>
              <a:defRPr/>
            </a:pPr>
            <a:endParaRPr lang="en-US" sz="3200" dirty="0">
              <a:solidFill>
                <a:schemeClr val="tx2">
                  <a:lumMod val="75000"/>
                </a:schemeClr>
              </a:solidFill>
            </a:endParaRPr>
          </a:p>
        </p:txBody>
      </p:sp>
      <p:sp>
        <p:nvSpPr>
          <p:cNvPr id="5" name="CasellaDiTesto 4"/>
          <p:cNvSpPr txBox="1"/>
          <p:nvPr/>
        </p:nvSpPr>
        <p:spPr>
          <a:xfrm>
            <a:off x="1043608" y="3429000"/>
            <a:ext cx="6319136" cy="1938992"/>
          </a:xfrm>
          <a:prstGeom prst="rect">
            <a:avLst/>
          </a:prstGeom>
          <a:noFill/>
        </p:spPr>
        <p:txBody>
          <a:bodyPr wrap="square" rtlCol="0">
            <a:spAutoFit/>
          </a:bodyPr>
          <a:lstStyle/>
          <a:p>
            <a:pPr algn="ctr"/>
            <a:r>
              <a:rPr lang="en-GB" sz="2400" dirty="0">
                <a:solidFill>
                  <a:schemeClr val="tx2">
                    <a:lumMod val="75000"/>
                  </a:schemeClr>
                </a:solidFill>
                <a:latin typeface="Osval"/>
              </a:rPr>
              <a:t>Le </a:t>
            </a:r>
            <a:r>
              <a:rPr lang="en-GB" sz="2400" dirty="0" err="1">
                <a:solidFill>
                  <a:schemeClr val="tx2">
                    <a:lumMod val="75000"/>
                  </a:schemeClr>
                </a:solidFill>
                <a:latin typeface="Osval"/>
              </a:rPr>
              <a:t>similitudini</a:t>
            </a:r>
            <a:r>
              <a:rPr lang="en-GB" sz="2400" dirty="0">
                <a:solidFill>
                  <a:schemeClr val="tx2">
                    <a:lumMod val="75000"/>
                  </a:schemeClr>
                </a:solidFill>
                <a:latin typeface="Osval"/>
              </a:rPr>
              <a:t> </a:t>
            </a:r>
            <a:r>
              <a:rPr lang="en-GB" sz="2400" dirty="0" err="1">
                <a:solidFill>
                  <a:schemeClr val="tx2">
                    <a:lumMod val="75000"/>
                  </a:schemeClr>
                </a:solidFill>
                <a:latin typeface="Osval"/>
              </a:rPr>
              <a:t>tra</a:t>
            </a:r>
            <a:r>
              <a:rPr lang="en-GB" sz="2400" dirty="0">
                <a:solidFill>
                  <a:schemeClr val="tx2">
                    <a:lumMod val="75000"/>
                  </a:schemeClr>
                </a:solidFill>
                <a:latin typeface="Osval"/>
              </a:rPr>
              <a:t> </a:t>
            </a:r>
          </a:p>
          <a:p>
            <a:pPr algn="ctr"/>
            <a:r>
              <a:rPr lang="en-GB" sz="2400" dirty="0" smtClean="0">
                <a:solidFill>
                  <a:schemeClr val="tx2">
                    <a:lumMod val="75000"/>
                  </a:schemeClr>
                </a:solidFill>
                <a:latin typeface="Osval"/>
              </a:rPr>
              <a:t>Disruptive </a:t>
            </a:r>
            <a:r>
              <a:rPr lang="en-GB" sz="2400" dirty="0">
                <a:solidFill>
                  <a:schemeClr val="tx2">
                    <a:lumMod val="75000"/>
                  </a:schemeClr>
                </a:solidFill>
                <a:latin typeface="Osval"/>
              </a:rPr>
              <a:t>Technology </a:t>
            </a:r>
          </a:p>
          <a:p>
            <a:pPr algn="ctr"/>
            <a:r>
              <a:rPr lang="en-GB" sz="2400" dirty="0">
                <a:solidFill>
                  <a:schemeClr val="tx2">
                    <a:lumMod val="75000"/>
                  </a:schemeClr>
                </a:solidFill>
                <a:latin typeface="Osval"/>
              </a:rPr>
              <a:t>e </a:t>
            </a:r>
          </a:p>
          <a:p>
            <a:pPr algn="ctr"/>
            <a:r>
              <a:rPr lang="en-GB" sz="2400" dirty="0">
                <a:solidFill>
                  <a:schemeClr val="tx2">
                    <a:lumMod val="75000"/>
                  </a:schemeClr>
                </a:solidFill>
                <a:latin typeface="Osval"/>
              </a:rPr>
              <a:t>Critical Infrastructure </a:t>
            </a:r>
          </a:p>
          <a:p>
            <a:pPr algn="ctr"/>
            <a:r>
              <a:rPr lang="en-GB" sz="2400" dirty="0" err="1">
                <a:solidFill>
                  <a:schemeClr val="tx2">
                    <a:lumMod val="75000"/>
                  </a:schemeClr>
                </a:solidFill>
                <a:latin typeface="Osval"/>
              </a:rPr>
              <a:t>sono</a:t>
            </a:r>
            <a:r>
              <a:rPr lang="en-GB" sz="2400" dirty="0">
                <a:solidFill>
                  <a:schemeClr val="tx2">
                    <a:lumMod val="75000"/>
                  </a:schemeClr>
                </a:solidFill>
                <a:latin typeface="Osval"/>
              </a:rPr>
              <a:t> </a:t>
            </a:r>
            <a:r>
              <a:rPr lang="en-GB" sz="2400" dirty="0" err="1">
                <a:solidFill>
                  <a:schemeClr val="tx2">
                    <a:lumMod val="75000"/>
                  </a:schemeClr>
                </a:solidFill>
                <a:latin typeface="Osval"/>
              </a:rPr>
              <a:t>evidenti</a:t>
            </a:r>
            <a:r>
              <a:rPr lang="en-GB" sz="2400" dirty="0">
                <a:solidFill>
                  <a:schemeClr val="tx2">
                    <a:lumMod val="75000"/>
                  </a:schemeClr>
                </a:solidFill>
                <a:latin typeface="Osval"/>
              </a:rPr>
              <a:t> </a:t>
            </a:r>
          </a:p>
        </p:txBody>
      </p:sp>
    </p:spTree>
    <p:extLst>
      <p:ext uri="{BB962C8B-B14F-4D97-AF65-F5344CB8AC3E}">
        <p14:creationId xmlns:p14="http://schemas.microsoft.com/office/powerpoint/2010/main" val="174125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Setup </a:t>
            </a:r>
            <a:r>
              <a:rPr lang="en-GB" dirty="0" err="1" smtClean="0"/>
              <a:t>sperimentale</a:t>
            </a:r>
            <a:r>
              <a:rPr lang="en-GB" dirty="0" smtClean="0"/>
              <a:t> (2)</a:t>
            </a:r>
            <a:endParaRPr lang="en-GB" dirty="0"/>
          </a:p>
        </p:txBody>
      </p:sp>
      <p:pic>
        <p:nvPicPr>
          <p:cNvPr id="4"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67644" y="1574831"/>
            <a:ext cx="7248772" cy="3828620"/>
          </a:xfrm>
          <a:prstGeom prst="rect">
            <a:avLst/>
          </a:prstGeom>
          <a:noFill/>
          <a:ln w="9525">
            <a:noFill/>
            <a:round/>
            <a:headEnd/>
            <a:tailEnd/>
          </a:ln>
        </p:spPr>
      </p:pic>
      <p:cxnSp>
        <p:nvCxnSpPr>
          <p:cNvPr id="9" name="Connettore 4 8"/>
          <p:cNvCxnSpPr/>
          <p:nvPr/>
        </p:nvCxnSpPr>
        <p:spPr bwMode="auto">
          <a:xfrm flipV="1">
            <a:off x="807567" y="3489141"/>
            <a:ext cx="5400600" cy="2112905"/>
          </a:xfrm>
          <a:prstGeom prst="bentConnector3">
            <a:avLst>
              <a:gd name="adj1" fmla="val 70025"/>
            </a:avLst>
          </a:prstGeom>
          <a:solidFill>
            <a:srgbClr val="00B8FF"/>
          </a:solidFill>
          <a:ln w="41275" cap="flat" cmpd="sng" algn="ctr">
            <a:solidFill>
              <a:srgbClr val="92D050"/>
            </a:solidFill>
            <a:prstDash val="solid"/>
            <a:round/>
            <a:headEnd type="none" w="med" len="med"/>
            <a:tailEnd type="none" w="med" len="med"/>
          </a:ln>
          <a:effectLst/>
        </p:spPr>
      </p:cxnSp>
      <p:cxnSp>
        <p:nvCxnSpPr>
          <p:cNvPr id="15" name="Connettore 4 14"/>
          <p:cNvCxnSpPr/>
          <p:nvPr/>
        </p:nvCxnSpPr>
        <p:spPr bwMode="auto">
          <a:xfrm rot="16200000" flipV="1">
            <a:off x="4558775" y="1839751"/>
            <a:ext cx="2074649" cy="1224136"/>
          </a:xfrm>
          <a:prstGeom prst="bentConnector3">
            <a:avLst>
              <a:gd name="adj1" fmla="val 41100"/>
            </a:avLst>
          </a:prstGeom>
          <a:solidFill>
            <a:srgbClr val="00B8FF"/>
          </a:solidFill>
          <a:ln w="41275" cap="flat" cmpd="sng" algn="ctr">
            <a:solidFill>
              <a:srgbClr val="92D050"/>
            </a:solidFill>
            <a:prstDash val="solid"/>
            <a:round/>
            <a:headEnd type="none" w="med" len="med"/>
            <a:tailEnd type="none" w="med" len="med"/>
          </a:ln>
          <a:effectLst/>
        </p:spPr>
      </p:cxnSp>
      <p:cxnSp>
        <p:nvCxnSpPr>
          <p:cNvPr id="20" name="Connettore 4 19"/>
          <p:cNvCxnSpPr/>
          <p:nvPr/>
        </p:nvCxnSpPr>
        <p:spPr bwMode="auto">
          <a:xfrm rot="5400000">
            <a:off x="802023" y="1420038"/>
            <a:ext cx="4187552" cy="4176464"/>
          </a:xfrm>
          <a:prstGeom prst="bentConnector3">
            <a:avLst>
              <a:gd name="adj1" fmla="val -391"/>
            </a:avLst>
          </a:prstGeom>
          <a:solidFill>
            <a:srgbClr val="00B8FF"/>
          </a:solidFill>
          <a:ln w="41275" cap="flat" cmpd="sng" algn="ctr">
            <a:solidFill>
              <a:srgbClr val="92D050"/>
            </a:solidFill>
            <a:prstDash val="solid"/>
            <a:round/>
            <a:headEnd type="none" w="med" len="med"/>
            <a:tailEnd type="none" w="med" len="med"/>
          </a:ln>
          <a:effectLst/>
        </p:spPr>
      </p:cxnSp>
      <p:sp>
        <p:nvSpPr>
          <p:cNvPr id="24" name="Rettangolo 23"/>
          <p:cNvSpPr/>
          <p:nvPr/>
        </p:nvSpPr>
        <p:spPr bwMode="auto">
          <a:xfrm>
            <a:off x="4692030" y="3879087"/>
            <a:ext cx="1776214" cy="1722959"/>
          </a:xfrm>
          <a:prstGeom prst="rect">
            <a:avLst/>
          </a:prstGeom>
          <a:noFill/>
          <a:ln w="4127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ts val="675"/>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Tahoma" pitchFamily="32" charset="0"/>
              <a:cs typeface="Arial" charset="0"/>
            </a:endParaRPr>
          </a:p>
        </p:txBody>
      </p:sp>
      <p:sp>
        <p:nvSpPr>
          <p:cNvPr id="25" name="CasellaDiTesto 24"/>
          <p:cNvSpPr txBox="1"/>
          <p:nvPr/>
        </p:nvSpPr>
        <p:spPr>
          <a:xfrm>
            <a:off x="807567" y="1412776"/>
            <a:ext cx="1196160" cy="400110"/>
          </a:xfrm>
          <a:prstGeom prst="rect">
            <a:avLst/>
          </a:prstGeom>
          <a:noFill/>
        </p:spPr>
        <p:txBody>
          <a:bodyPr wrap="none" rtlCol="0">
            <a:spAutoFit/>
          </a:bodyPr>
          <a:lstStyle/>
          <a:p>
            <a:pPr algn="ctr"/>
            <a:r>
              <a:rPr lang="en-GB" sz="2000" b="1" i="0" dirty="0" err="1" smtClean="0">
                <a:solidFill>
                  <a:srgbClr val="92D050"/>
                </a:solidFill>
                <a:latin typeface="Osvald"/>
              </a:rPr>
              <a:t>Emulato</a:t>
            </a:r>
            <a:endParaRPr lang="en-GB" sz="2000" b="1" i="0" dirty="0" smtClean="0">
              <a:solidFill>
                <a:srgbClr val="92D050"/>
              </a:solidFill>
              <a:latin typeface="Osvald"/>
            </a:endParaRPr>
          </a:p>
        </p:txBody>
      </p:sp>
      <p:sp>
        <p:nvSpPr>
          <p:cNvPr id="26" name="CasellaDiTesto 25"/>
          <p:cNvSpPr txBox="1"/>
          <p:nvPr/>
        </p:nvSpPr>
        <p:spPr>
          <a:xfrm>
            <a:off x="5145562" y="5274858"/>
            <a:ext cx="869149" cy="400110"/>
          </a:xfrm>
          <a:prstGeom prst="rect">
            <a:avLst/>
          </a:prstGeom>
          <a:noFill/>
        </p:spPr>
        <p:txBody>
          <a:bodyPr wrap="none" rtlCol="0">
            <a:spAutoFit/>
          </a:bodyPr>
          <a:lstStyle/>
          <a:p>
            <a:pPr algn="ctr"/>
            <a:r>
              <a:rPr lang="en-GB" sz="2000" b="1" i="0" dirty="0" err="1" smtClean="0">
                <a:solidFill>
                  <a:srgbClr val="FFC000"/>
                </a:solidFill>
                <a:latin typeface="Osvald"/>
              </a:rPr>
              <a:t>Reale</a:t>
            </a:r>
            <a:endParaRPr lang="en-GB" sz="2000" b="1" i="0" dirty="0" smtClean="0">
              <a:solidFill>
                <a:srgbClr val="FFC000"/>
              </a:solidFill>
              <a:latin typeface="Osvald"/>
            </a:endParaRPr>
          </a:p>
        </p:txBody>
      </p:sp>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1774" y="2942983"/>
            <a:ext cx="696852" cy="546157"/>
          </a:xfrm>
          <a:prstGeom prst="rect">
            <a:avLst/>
          </a:prstGeom>
        </p:spPr>
      </p:pic>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655" y="4644214"/>
            <a:ext cx="696852" cy="546157"/>
          </a:xfrm>
          <a:prstGeom prst="rect">
            <a:avLst/>
          </a:prstGeom>
        </p:spPr>
      </p:pic>
      <p:pic>
        <p:nvPicPr>
          <p:cNvPr id="17" name="Immagin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626" y="4378550"/>
            <a:ext cx="696852" cy="546157"/>
          </a:xfrm>
          <a:prstGeom prst="rect">
            <a:avLst/>
          </a:prstGeom>
        </p:spPr>
      </p:pic>
      <p:pic>
        <p:nvPicPr>
          <p:cNvPr id="18" name="Immagin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8903" y="4338758"/>
            <a:ext cx="696852" cy="546157"/>
          </a:xfrm>
          <a:prstGeom prst="rect">
            <a:avLst/>
          </a:prstGeom>
        </p:spPr>
      </p:pic>
      <p:pic>
        <p:nvPicPr>
          <p:cNvPr id="19" name="Immagin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673" y="2830016"/>
            <a:ext cx="696852" cy="546157"/>
          </a:xfrm>
          <a:prstGeom prst="rect">
            <a:avLst/>
          </a:prstGeom>
        </p:spPr>
      </p:pic>
    </p:spTree>
    <p:extLst>
      <p:ext uri="{BB962C8B-B14F-4D97-AF65-F5344CB8AC3E}">
        <p14:creationId xmlns:p14="http://schemas.microsoft.com/office/powerpoint/2010/main" val="74564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5"/>
                                        </p:tgtEl>
                                        <p:attrNameLst>
                                          <p:attrName>ppt_x</p:attrName>
                                        </p:attrNameLst>
                                      </p:cBhvr>
                                      <p:tavLst>
                                        <p:tav tm="0">
                                          <p:val>
                                            <p:strVal val="ppt_x"/>
                                          </p:val>
                                        </p:tav>
                                        <p:tav tm="100000">
                                          <p:val>
                                            <p:strVal val="ppt_x"/>
                                          </p:val>
                                        </p:tav>
                                      </p:tavLst>
                                    </p:anim>
                                    <p:anim calcmode="lin" valueType="num">
                                      <p:cBhvr additive="base">
                                        <p:cTn id="7" dur="500"/>
                                        <p:tgtEl>
                                          <p:spTgt spid="25"/>
                                        </p:tgtEl>
                                        <p:attrNameLst>
                                          <p:attrName>ppt_y</p:attrName>
                                        </p:attrNameLst>
                                      </p:cBhvr>
                                      <p:tavLst>
                                        <p:tav tm="0">
                                          <p:val>
                                            <p:strVal val="ppt_y"/>
                                          </p:val>
                                        </p:tav>
                                        <p:tav tm="100000">
                                          <p:val>
                                            <p:strVal val="1+ppt_h/2"/>
                                          </p:val>
                                        </p:tav>
                                      </p:tavLst>
                                    </p:anim>
                                    <p:set>
                                      <p:cBhvr>
                                        <p:cTn id="8" dur="1" fill="hold">
                                          <p:stCondLst>
                                            <p:cond delay="499"/>
                                          </p:stCondLst>
                                        </p:cTn>
                                        <p:tgtEl>
                                          <p:spTgt spid="2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0"/>
                                        </p:tgtEl>
                                        <p:attrNameLst>
                                          <p:attrName>ppt_x</p:attrName>
                                        </p:attrNameLst>
                                      </p:cBhvr>
                                      <p:tavLst>
                                        <p:tav tm="0">
                                          <p:val>
                                            <p:strVal val="ppt_x"/>
                                          </p:val>
                                        </p:tav>
                                        <p:tav tm="100000">
                                          <p:val>
                                            <p:strVal val="ppt_x"/>
                                          </p:val>
                                        </p:tav>
                                      </p:tavLst>
                                    </p:anim>
                                    <p:anim calcmode="lin" valueType="num">
                                      <p:cBhvr additive="base">
                                        <p:cTn id="11" dur="500"/>
                                        <p:tgtEl>
                                          <p:spTgt spid="20"/>
                                        </p:tgtEl>
                                        <p:attrNameLst>
                                          <p:attrName>ppt_y</p:attrName>
                                        </p:attrNameLst>
                                      </p:cBhvr>
                                      <p:tavLst>
                                        <p:tav tm="0">
                                          <p:val>
                                            <p:strVal val="ppt_y"/>
                                          </p:val>
                                        </p:tav>
                                        <p:tav tm="100000">
                                          <p:val>
                                            <p:strVal val="1+ppt_h/2"/>
                                          </p:val>
                                        </p:tav>
                                      </p:tavLst>
                                    </p:anim>
                                    <p:set>
                                      <p:cBhvr>
                                        <p:cTn id="12" dur="1" fill="hold">
                                          <p:stCondLst>
                                            <p:cond delay="499"/>
                                          </p:stCondLst>
                                        </p:cTn>
                                        <p:tgtEl>
                                          <p:spTgt spid="20"/>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24"/>
                                        </p:tgtEl>
                                        <p:attrNameLst>
                                          <p:attrName>ppt_x</p:attrName>
                                        </p:attrNameLst>
                                      </p:cBhvr>
                                      <p:tavLst>
                                        <p:tav tm="0">
                                          <p:val>
                                            <p:strVal val="ppt_x"/>
                                          </p:val>
                                        </p:tav>
                                        <p:tav tm="100000">
                                          <p:val>
                                            <p:strVal val="ppt_x"/>
                                          </p:val>
                                        </p:tav>
                                      </p:tavLst>
                                    </p:anim>
                                    <p:anim calcmode="lin" valueType="num">
                                      <p:cBhvr additive="base">
                                        <p:cTn id="15" dur="500"/>
                                        <p:tgtEl>
                                          <p:spTgt spid="24"/>
                                        </p:tgtEl>
                                        <p:attrNameLst>
                                          <p:attrName>ppt_y</p:attrName>
                                        </p:attrNameLst>
                                      </p:cBhvr>
                                      <p:tavLst>
                                        <p:tav tm="0">
                                          <p:val>
                                            <p:strVal val="ppt_y"/>
                                          </p:val>
                                        </p:tav>
                                        <p:tav tm="100000">
                                          <p:val>
                                            <p:strVal val="1+ppt_h/2"/>
                                          </p:val>
                                        </p:tav>
                                      </p:tavLst>
                                    </p:anim>
                                    <p:set>
                                      <p:cBhvr>
                                        <p:cTn id="16" dur="1" fill="hold">
                                          <p:stCondLst>
                                            <p:cond delay="499"/>
                                          </p:stCondLst>
                                        </p:cTn>
                                        <p:tgtEl>
                                          <p:spTgt spid="24"/>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26"/>
                                        </p:tgtEl>
                                        <p:attrNameLst>
                                          <p:attrName>ppt_x</p:attrName>
                                        </p:attrNameLst>
                                      </p:cBhvr>
                                      <p:tavLst>
                                        <p:tav tm="0">
                                          <p:val>
                                            <p:strVal val="ppt_x"/>
                                          </p:val>
                                        </p:tav>
                                        <p:tav tm="100000">
                                          <p:val>
                                            <p:strVal val="ppt_x"/>
                                          </p:val>
                                        </p:tav>
                                      </p:tavLst>
                                    </p:anim>
                                    <p:anim calcmode="lin" valueType="num">
                                      <p:cBhvr additive="base">
                                        <p:cTn id="19" dur="500"/>
                                        <p:tgtEl>
                                          <p:spTgt spid="26"/>
                                        </p:tgtEl>
                                        <p:attrNameLst>
                                          <p:attrName>ppt_y</p:attrName>
                                        </p:attrNameLst>
                                      </p:cBhvr>
                                      <p:tavLst>
                                        <p:tav tm="0">
                                          <p:val>
                                            <p:strVal val="ppt_y"/>
                                          </p:val>
                                        </p:tav>
                                        <p:tav tm="100000">
                                          <p:val>
                                            <p:strVal val="1+ppt_h/2"/>
                                          </p:val>
                                        </p:tav>
                                      </p:tavLst>
                                    </p:anim>
                                    <p:set>
                                      <p:cBhvr>
                                        <p:cTn id="20" dur="1" fill="hold">
                                          <p:stCondLst>
                                            <p:cond delay="499"/>
                                          </p:stCondLst>
                                        </p:cTn>
                                        <p:tgtEl>
                                          <p:spTgt spid="26"/>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5"/>
                                        </p:tgtEl>
                                        <p:attrNameLst>
                                          <p:attrName>ppt_x</p:attrName>
                                        </p:attrNameLst>
                                      </p:cBhvr>
                                      <p:tavLst>
                                        <p:tav tm="0">
                                          <p:val>
                                            <p:strVal val="ppt_x"/>
                                          </p:val>
                                        </p:tav>
                                        <p:tav tm="100000">
                                          <p:val>
                                            <p:strVal val="ppt_x"/>
                                          </p:val>
                                        </p:tav>
                                      </p:tavLst>
                                    </p:anim>
                                    <p:anim calcmode="lin" valueType="num">
                                      <p:cBhvr additive="base">
                                        <p:cTn id="23" dur="500"/>
                                        <p:tgtEl>
                                          <p:spTgt spid="15"/>
                                        </p:tgtEl>
                                        <p:attrNameLst>
                                          <p:attrName>ppt_y</p:attrName>
                                        </p:attrNameLst>
                                      </p:cBhvr>
                                      <p:tavLst>
                                        <p:tav tm="0">
                                          <p:val>
                                            <p:strVal val="ppt_y"/>
                                          </p:val>
                                        </p:tav>
                                        <p:tav tm="100000">
                                          <p:val>
                                            <p:strVal val="1+ppt_h/2"/>
                                          </p:val>
                                        </p:tav>
                                      </p:tavLst>
                                    </p:anim>
                                    <p:set>
                                      <p:cBhvr>
                                        <p:cTn id="24" dur="1" fill="hold">
                                          <p:stCondLst>
                                            <p:cond delay="499"/>
                                          </p:stCondLst>
                                        </p:cTn>
                                        <p:tgtEl>
                                          <p:spTgt spid="15"/>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9"/>
                                        </p:tgtEl>
                                        <p:attrNameLst>
                                          <p:attrName>ppt_x</p:attrName>
                                        </p:attrNameLst>
                                      </p:cBhvr>
                                      <p:tavLst>
                                        <p:tav tm="0">
                                          <p:val>
                                            <p:strVal val="ppt_x"/>
                                          </p:val>
                                        </p:tav>
                                        <p:tav tm="100000">
                                          <p:val>
                                            <p:strVal val="ppt_x"/>
                                          </p:val>
                                        </p:tav>
                                      </p:tavLst>
                                    </p:anim>
                                    <p:anim calcmode="lin" valueType="num">
                                      <p:cBhvr additive="base">
                                        <p:cTn id="27" dur="500"/>
                                        <p:tgtEl>
                                          <p:spTgt spid="9"/>
                                        </p:tgtEl>
                                        <p:attrNameLst>
                                          <p:attrName>ppt_y</p:attrName>
                                        </p:attrNameLst>
                                      </p:cBhvr>
                                      <p:tavLst>
                                        <p:tav tm="0">
                                          <p:val>
                                            <p:strVal val="ppt_y"/>
                                          </p:val>
                                        </p:tav>
                                        <p:tav tm="100000">
                                          <p:val>
                                            <p:strVal val="1+ppt_h/2"/>
                                          </p:val>
                                        </p:tav>
                                      </p:tavLst>
                                    </p:anim>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par>
                                <p:cTn id="43" presetID="16" presetClass="entr" presetSubtype="21"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txBox="1">
            <a:spLocks/>
          </p:cNvSpPr>
          <p:nvPr/>
        </p:nvSpPr>
        <p:spPr bwMode="auto">
          <a:xfrm>
            <a:off x="228600" y="1143000"/>
            <a:ext cx="8602663" cy="49450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3968"/>
              </a:buClr>
              <a:buSzPct val="100000"/>
              <a:buFont typeface="Wingdings" pitchFamily="2" charset="2"/>
              <a:buChar char="Ø"/>
              <a:defRPr sz="2400">
                <a:solidFill>
                  <a:srgbClr val="000000"/>
                </a:solidFill>
                <a:latin typeface="Osval"/>
                <a:ea typeface="+mn-ea"/>
                <a:cs typeface="+mn-cs"/>
              </a:defRPr>
            </a:lvl1pPr>
            <a:lvl2pPr marL="742950" indent="-285750" algn="l" defTabSz="449263" rtl="0" eaLnBrk="0" fontAlgn="base" hangingPunct="0">
              <a:spcBef>
                <a:spcPts val="600"/>
              </a:spcBef>
              <a:spcAft>
                <a:spcPct val="0"/>
              </a:spcAft>
              <a:buClr>
                <a:srgbClr val="003968"/>
              </a:buClr>
              <a:buSzPct val="100000"/>
              <a:buFont typeface="Courier New" pitchFamily="49" charset="0"/>
              <a:buChar char="o"/>
              <a:defRPr sz="2400">
                <a:solidFill>
                  <a:srgbClr val="000000"/>
                </a:solidFill>
                <a:latin typeface="Osval"/>
                <a:cs typeface="+mn-cs"/>
              </a:defRPr>
            </a:lvl2pPr>
            <a:lvl3pPr marL="1143000" indent="-228600" algn="l" defTabSz="449263" rtl="0" eaLnBrk="0" fontAlgn="base" hangingPunct="0">
              <a:spcBef>
                <a:spcPts val="600"/>
              </a:spcBef>
              <a:spcAft>
                <a:spcPct val="0"/>
              </a:spcAft>
              <a:buClr>
                <a:srgbClr val="003968"/>
              </a:buClr>
              <a:buSzPct val="100000"/>
              <a:buFont typeface="Arial" pitchFamily="34" charset="0"/>
              <a:buChar char="•"/>
              <a:defRPr sz="2200">
                <a:solidFill>
                  <a:srgbClr val="000000"/>
                </a:solidFill>
                <a:latin typeface="Osval"/>
                <a:cs typeface="+mn-cs"/>
              </a:defRPr>
            </a:lvl3pPr>
            <a:lvl4pPr marL="16002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4pPr>
            <a:lvl5pPr marL="2057400" indent="-228600" algn="l" defTabSz="449263" rtl="0" eaLnBrk="0" fontAlgn="base" hangingPunct="0">
              <a:spcBef>
                <a:spcPts val="600"/>
              </a:spcBef>
              <a:spcAft>
                <a:spcPct val="0"/>
              </a:spcAft>
              <a:buClr>
                <a:srgbClr val="003968"/>
              </a:buClr>
              <a:buSzPct val="100000"/>
              <a:buFont typeface="Times New Roman" pitchFamily="16" charset="0"/>
              <a:buChar char="»"/>
              <a:defRPr sz="2000">
                <a:solidFill>
                  <a:srgbClr val="000000"/>
                </a:solidFill>
                <a:latin typeface="Osval"/>
                <a:cs typeface="+mn-cs"/>
              </a:defRPr>
            </a:lvl5pPr>
            <a:lvl6pPr marL="25146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6pPr>
            <a:lvl7pPr marL="29718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7pPr>
            <a:lvl8pPr marL="3429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8pPr>
            <a:lvl9pPr marL="38862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9pPr>
          </a:lstStyle>
          <a:p>
            <a:r>
              <a:rPr lang="en-GB" kern="0" smtClean="0"/>
              <a:t>Ambiente Prototipale</a:t>
            </a:r>
            <a:endParaRPr lang="en-GB" kern="0" dirty="0"/>
          </a:p>
        </p:txBody>
      </p:sp>
      <p:sp>
        <p:nvSpPr>
          <p:cNvPr id="2" name="Titolo 1"/>
          <p:cNvSpPr>
            <a:spLocks noGrp="1"/>
          </p:cNvSpPr>
          <p:nvPr>
            <p:ph type="title"/>
          </p:nvPr>
        </p:nvSpPr>
        <p:spPr/>
        <p:txBody>
          <a:bodyPr/>
          <a:lstStyle/>
          <a:p>
            <a:r>
              <a:rPr lang="en-GB" dirty="0" smtClean="0"/>
              <a:t>Setup </a:t>
            </a:r>
            <a:r>
              <a:rPr lang="en-GB" dirty="0" err="1" smtClean="0"/>
              <a:t>sperimentale</a:t>
            </a:r>
            <a:r>
              <a:rPr lang="en-GB" dirty="0" smtClean="0"/>
              <a:t> (2)</a:t>
            </a:r>
            <a:endParaRPr lang="en-GB"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0274" y="1628800"/>
            <a:ext cx="7249655" cy="3619073"/>
          </a:xfrm>
        </p:spPr>
      </p:pic>
      <p:sp>
        <p:nvSpPr>
          <p:cNvPr id="3" name="Rettangolo 2"/>
          <p:cNvSpPr/>
          <p:nvPr/>
        </p:nvSpPr>
        <p:spPr>
          <a:xfrm>
            <a:off x="107504" y="5024253"/>
            <a:ext cx="4572000" cy="1200329"/>
          </a:xfrm>
          <a:prstGeom prst="rect">
            <a:avLst/>
          </a:prstGeom>
        </p:spPr>
        <p:txBody>
          <a:bodyPr>
            <a:spAutoFit/>
          </a:bodyPr>
          <a:lstStyle/>
          <a:p>
            <a:r>
              <a:rPr lang="en-GB" dirty="0"/>
              <a:t>25 </a:t>
            </a:r>
            <a:r>
              <a:rPr lang="en-GB" dirty="0" err="1"/>
              <a:t>nodi</a:t>
            </a:r>
            <a:r>
              <a:rPr lang="en-GB" dirty="0"/>
              <a:t> </a:t>
            </a:r>
            <a:r>
              <a:rPr lang="en-GB" dirty="0" err="1"/>
              <a:t>complessivi</a:t>
            </a:r>
            <a:endParaRPr lang="en-GB" dirty="0"/>
          </a:p>
          <a:p>
            <a:pPr lvl="1"/>
            <a:r>
              <a:rPr lang="en-GB" dirty="0"/>
              <a:t>1 coordinator = Windows </a:t>
            </a:r>
            <a:r>
              <a:rPr lang="en-GB" dirty="0" smtClean="0"/>
              <a:t>PC + </a:t>
            </a:r>
            <a:r>
              <a:rPr lang="en-GB" dirty="0"/>
              <a:t>ZigBee</a:t>
            </a:r>
          </a:p>
          <a:p>
            <a:pPr lvl="1"/>
            <a:r>
              <a:rPr lang="en-GB" dirty="0"/>
              <a:t>1 router = Windows </a:t>
            </a:r>
            <a:r>
              <a:rPr lang="en-GB" dirty="0" smtClean="0"/>
              <a:t>PC + </a:t>
            </a:r>
            <a:r>
              <a:rPr lang="en-GB" dirty="0"/>
              <a:t>ZigBee</a:t>
            </a:r>
          </a:p>
          <a:p>
            <a:pPr lvl="1"/>
            <a:r>
              <a:rPr lang="en-GB" dirty="0"/>
              <a:t>23 end device = ZigBee + sensors</a:t>
            </a:r>
          </a:p>
        </p:txBody>
      </p:sp>
    </p:spTree>
    <p:extLst>
      <p:ext uri="{BB962C8B-B14F-4D97-AF65-F5344CB8AC3E}">
        <p14:creationId xmlns:p14="http://schemas.microsoft.com/office/powerpoint/2010/main" val="26034767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Dispositivi</a:t>
            </a:r>
            <a:r>
              <a:rPr lang="en-GB" dirty="0" smtClean="0"/>
              <a:t> </a:t>
            </a:r>
            <a:r>
              <a:rPr lang="en-GB" dirty="0" err="1" smtClean="0"/>
              <a:t>utilizzati</a:t>
            </a:r>
            <a:endParaRPr lang="en-GB" dirty="0"/>
          </a:p>
        </p:txBody>
      </p:sp>
      <p:sp>
        <p:nvSpPr>
          <p:cNvPr id="3" name="Segnaposto contenuto 2"/>
          <p:cNvSpPr>
            <a:spLocks noGrp="1"/>
          </p:cNvSpPr>
          <p:nvPr>
            <p:ph idx="1"/>
          </p:nvPr>
        </p:nvSpPr>
        <p:spPr/>
        <p:txBody>
          <a:bodyPr/>
          <a:lstStyle/>
          <a:p>
            <a:r>
              <a:rPr lang="it-IT" dirty="0"/>
              <a:t>Configurazione che abilità alla connessione </a:t>
            </a:r>
            <a:r>
              <a:rPr lang="it-IT" dirty="0" err="1"/>
              <a:t>ZigBee</a:t>
            </a:r>
            <a:endParaRPr lang="it-IT" dirty="0"/>
          </a:p>
          <a:p>
            <a:r>
              <a:rPr lang="en-GB" dirty="0" smtClean="0"/>
              <a:t>Device per </a:t>
            </a:r>
            <a:r>
              <a:rPr lang="en-GB" dirty="0" err="1" smtClean="0"/>
              <a:t>il</a:t>
            </a:r>
            <a:r>
              <a:rPr lang="en-GB" dirty="0" smtClean="0"/>
              <a:t> </a:t>
            </a:r>
            <a:r>
              <a:rPr lang="it-IT" dirty="0" smtClean="0"/>
              <a:t>networking</a:t>
            </a:r>
            <a:r>
              <a:rPr lang="en-GB" dirty="0" smtClean="0"/>
              <a:t> ZigBee</a:t>
            </a:r>
          </a:p>
          <a:p>
            <a:pPr lvl="1"/>
            <a:r>
              <a:rPr lang="en-GB" sz="2000" dirty="0" smtClean="0"/>
              <a:t>Arduino </a:t>
            </a:r>
          </a:p>
          <a:p>
            <a:pPr lvl="2"/>
            <a:r>
              <a:rPr lang="en-GB" sz="2000" dirty="0" smtClean="0"/>
              <a:t>board </a:t>
            </a:r>
            <a:r>
              <a:rPr lang="en-GB" sz="2000" dirty="0" err="1" smtClean="0"/>
              <a:t>prototipale</a:t>
            </a:r>
            <a:endParaRPr lang="en-GB" sz="2000" dirty="0" smtClean="0"/>
          </a:p>
          <a:p>
            <a:pPr lvl="1"/>
            <a:r>
              <a:rPr lang="en-GB" sz="2000" dirty="0" err="1" smtClean="0"/>
              <a:t>Xbee</a:t>
            </a:r>
            <a:r>
              <a:rPr lang="en-GB" sz="2000" dirty="0" smtClean="0"/>
              <a:t> </a:t>
            </a:r>
            <a:r>
              <a:rPr lang="en-GB" sz="2000" dirty="0" err="1" smtClean="0"/>
              <a:t>Zigbee</a:t>
            </a:r>
            <a:r>
              <a:rPr lang="en-GB" sz="2000" dirty="0" smtClean="0"/>
              <a:t> </a:t>
            </a:r>
          </a:p>
          <a:p>
            <a:pPr lvl="2"/>
            <a:r>
              <a:rPr lang="en-GB" sz="2000" dirty="0" err="1" smtClean="0"/>
              <a:t>Protocollo</a:t>
            </a:r>
            <a:r>
              <a:rPr lang="en-GB" sz="2000" dirty="0" smtClean="0"/>
              <a:t> standard </a:t>
            </a:r>
            <a:r>
              <a:rPr lang="en-GB" sz="2000" dirty="0" err="1" smtClean="0"/>
              <a:t>ZibBee</a:t>
            </a:r>
            <a:endParaRPr lang="en-GB" sz="2000" dirty="0" smtClean="0"/>
          </a:p>
          <a:p>
            <a:pPr lvl="1"/>
            <a:r>
              <a:rPr lang="en-GB" sz="2000" dirty="0" smtClean="0"/>
              <a:t>ZigBee Shield (</a:t>
            </a:r>
            <a:r>
              <a:rPr lang="en-GB" sz="2000" dirty="0" err="1" smtClean="0"/>
              <a:t>adattatore</a:t>
            </a:r>
            <a:r>
              <a:rPr lang="en-GB" sz="2000" dirty="0" smtClean="0"/>
              <a:t>)</a:t>
            </a:r>
          </a:p>
          <a:p>
            <a:r>
              <a:rPr lang="it-IT" dirty="0" smtClean="0"/>
              <a:t>Equiparabile dal punto di vista della connessione a molti dispositivi commerciali</a:t>
            </a:r>
          </a:p>
          <a:p>
            <a:pPr lvl="1"/>
            <a:r>
              <a:rPr lang="it-IT" sz="2000" dirty="0" smtClean="0"/>
              <a:t>AES1220 - </a:t>
            </a:r>
            <a:r>
              <a:rPr lang="it-IT" sz="2000" dirty="0" err="1" smtClean="0"/>
              <a:t>ZigBee</a:t>
            </a:r>
            <a:r>
              <a:rPr lang="it-IT" sz="2000" dirty="0" smtClean="0"/>
              <a:t> </a:t>
            </a:r>
            <a:r>
              <a:rPr lang="it-IT" sz="2000" dirty="0"/>
              <a:t>Smart </a:t>
            </a:r>
            <a:r>
              <a:rPr lang="it-IT" sz="2000" dirty="0" smtClean="0"/>
              <a:t>Energy</a:t>
            </a:r>
          </a:p>
          <a:p>
            <a:pPr lvl="1"/>
            <a:r>
              <a:rPr lang="en-US" sz="2000" dirty="0" err="1"/>
              <a:t>SafePlug</a:t>
            </a:r>
            <a:r>
              <a:rPr lang="en-US" sz="2000" dirty="0"/>
              <a:t> </a:t>
            </a:r>
            <a:r>
              <a:rPr lang="en-US" sz="2000" dirty="0" smtClean="0"/>
              <a:t>1203 - ZigBee </a:t>
            </a:r>
            <a:r>
              <a:rPr lang="en-US" sz="2000" dirty="0"/>
              <a:t>Home </a:t>
            </a:r>
            <a:r>
              <a:rPr lang="en-US" sz="2000" dirty="0" smtClean="0"/>
              <a:t>Automation</a:t>
            </a:r>
          </a:p>
          <a:p>
            <a:pPr lvl="1"/>
            <a:r>
              <a:rPr lang="it-IT" sz="2000" dirty="0" smtClean="0"/>
              <a:t>IHD2-TS - </a:t>
            </a:r>
            <a:r>
              <a:rPr lang="it-IT" sz="2000" dirty="0" err="1" smtClean="0"/>
              <a:t>ZigBee</a:t>
            </a:r>
            <a:r>
              <a:rPr lang="it-IT" sz="2000" dirty="0" smtClean="0"/>
              <a:t> </a:t>
            </a:r>
            <a:r>
              <a:rPr lang="it-IT" sz="2000" dirty="0"/>
              <a:t>Smart </a:t>
            </a:r>
            <a:r>
              <a:rPr lang="it-IT" sz="2000" dirty="0" smtClean="0"/>
              <a:t>Energy In-Premise </a:t>
            </a:r>
            <a:r>
              <a:rPr lang="it-IT" sz="2000" dirty="0"/>
              <a:t>Display</a:t>
            </a:r>
            <a:endParaRPr lang="it-IT" sz="2000" dirty="0" smtClean="0"/>
          </a:p>
          <a:p>
            <a:pPr marL="0" indent="0">
              <a:buNone/>
            </a:pPr>
            <a:endParaRPr lang="en-GB" dirty="0" smtClean="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1632579"/>
            <a:ext cx="2718936" cy="2130965"/>
          </a:xfrm>
          <a:prstGeom prst="rect">
            <a:avLst/>
          </a:prstGeom>
        </p:spPr>
      </p:pic>
    </p:spTree>
    <p:extLst>
      <p:ext uri="{BB962C8B-B14F-4D97-AF65-F5344CB8AC3E}">
        <p14:creationId xmlns:p14="http://schemas.microsoft.com/office/powerpoint/2010/main" val="315394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6" presetClass="entr" presetSubtype="32"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out)">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down)">
                                      <p:cBhvr>
                                        <p:cTn id="38" dur="500"/>
                                        <p:tgtEl>
                                          <p:spTgt spid="3">
                                            <p:txEl>
                                              <p:pRg st="8" end="8"/>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down)">
                                      <p:cBhvr>
                                        <p:cTn id="41" dur="500"/>
                                        <p:tgtEl>
                                          <p:spTgt spid="3">
                                            <p:txEl>
                                              <p:pRg st="9" end="9"/>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ipe(down)">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Hacking the Smart </a:t>
            </a:r>
            <a:r>
              <a:rPr lang="en-US" dirty="0" smtClean="0"/>
              <a:t>Home (2): </a:t>
            </a:r>
            <a:r>
              <a:rPr lang="en-US" dirty="0" err="1" smtClean="0"/>
              <a:t>passi</a:t>
            </a:r>
            <a:endParaRPr lang="en-GB" dirty="0"/>
          </a:p>
        </p:txBody>
      </p:sp>
      <p:sp>
        <p:nvSpPr>
          <p:cNvPr id="3" name="Segnaposto contenuto 2"/>
          <p:cNvSpPr>
            <a:spLocks noGrp="1"/>
          </p:cNvSpPr>
          <p:nvPr>
            <p:ph idx="1"/>
          </p:nvPr>
        </p:nvSpPr>
        <p:spPr/>
        <p:txBody>
          <a:bodyPr/>
          <a:lstStyle/>
          <a:p>
            <a:r>
              <a:rPr lang="it-IT" dirty="0"/>
              <a:t>Si parte da uno scenario tipico: una rete </a:t>
            </a:r>
            <a:r>
              <a:rPr lang="it-IT" dirty="0" err="1" smtClean="0"/>
              <a:t>ZigBee</a:t>
            </a:r>
            <a:r>
              <a:rPr lang="it-IT" dirty="0" smtClean="0"/>
              <a:t>, </a:t>
            </a:r>
            <a:r>
              <a:rPr lang="it-IT" dirty="0"/>
              <a:t>tra cui alcuni dispositivi </a:t>
            </a:r>
            <a:r>
              <a:rPr lang="it-IT" dirty="0" err="1"/>
              <a:t>ZigBee</a:t>
            </a:r>
            <a:r>
              <a:rPr lang="it-IT" dirty="0"/>
              <a:t> + un coordinatore</a:t>
            </a:r>
          </a:p>
          <a:p>
            <a:r>
              <a:rPr lang="it-IT" dirty="0"/>
              <a:t>Un dispositivo multiuso </a:t>
            </a:r>
            <a:r>
              <a:rPr lang="it-IT" dirty="0" smtClean="0"/>
              <a:t>(emulato tramite un pc </a:t>
            </a:r>
            <a:r>
              <a:rPr lang="it-IT" dirty="0" err="1" smtClean="0"/>
              <a:t>windows</a:t>
            </a:r>
            <a:r>
              <a:rPr lang="it-IT" dirty="0" smtClean="0"/>
              <a:t>) </a:t>
            </a:r>
            <a:r>
              <a:rPr lang="it-IT" dirty="0"/>
              <a:t>si unisce legalmente </a:t>
            </a:r>
            <a:r>
              <a:rPr lang="it-IT" dirty="0" smtClean="0"/>
              <a:t>alla </a:t>
            </a:r>
            <a:r>
              <a:rPr lang="it-IT" dirty="0"/>
              <a:t>rete</a:t>
            </a:r>
          </a:p>
          <a:p>
            <a:r>
              <a:rPr lang="it-IT" dirty="0"/>
              <a:t>Il </a:t>
            </a:r>
            <a:r>
              <a:rPr lang="it-IT" dirty="0" smtClean="0"/>
              <a:t>dispositivo multiuso ha </a:t>
            </a:r>
            <a:r>
              <a:rPr lang="it-IT" dirty="0"/>
              <a:t>una connessione diretta a Internet</a:t>
            </a:r>
          </a:p>
          <a:p>
            <a:r>
              <a:rPr lang="it-IT" dirty="0"/>
              <a:t>Il dispositivo </a:t>
            </a:r>
            <a:r>
              <a:rPr lang="it-IT" dirty="0" smtClean="0"/>
              <a:t>multiuso </a:t>
            </a:r>
            <a:r>
              <a:rPr lang="it-IT" dirty="0"/>
              <a:t>è violato per mezzo di </a:t>
            </a:r>
            <a:r>
              <a:rPr lang="it-IT" dirty="0" smtClean="0"/>
              <a:t>uno specifico attacco</a:t>
            </a:r>
            <a:endParaRPr lang="it-IT" dirty="0"/>
          </a:p>
          <a:p>
            <a:r>
              <a:rPr lang="it-IT" dirty="0" smtClean="0"/>
              <a:t>Tramite l’attacco, l’hacker prende </a:t>
            </a:r>
            <a:r>
              <a:rPr lang="it-IT" dirty="0"/>
              <a:t>il controllo del dispositivo </a:t>
            </a:r>
            <a:r>
              <a:rPr lang="it-IT" dirty="0" smtClean="0"/>
              <a:t>multiuso, </a:t>
            </a:r>
            <a:r>
              <a:rPr lang="it-IT" dirty="0"/>
              <a:t>e lo utilizza per lanciare un attacco </a:t>
            </a:r>
            <a:r>
              <a:rPr lang="it-IT" dirty="0" err="1" smtClean="0"/>
              <a:t>sinkhole</a:t>
            </a:r>
            <a:r>
              <a:rPr lang="it-IT" dirty="0" smtClean="0"/>
              <a:t> </a:t>
            </a:r>
            <a:r>
              <a:rPr lang="it-IT" dirty="0"/>
              <a:t>alla rete domestica </a:t>
            </a:r>
            <a:r>
              <a:rPr lang="it-IT" dirty="0" err="1" smtClean="0"/>
              <a:t>ZigBee</a:t>
            </a:r>
            <a:endParaRPr lang="it-IT" dirty="0"/>
          </a:p>
          <a:p>
            <a:r>
              <a:rPr lang="it-IT" dirty="0"/>
              <a:t>Il dispositivo </a:t>
            </a:r>
            <a:r>
              <a:rPr lang="it-IT" dirty="0" smtClean="0"/>
              <a:t>multiuso </a:t>
            </a:r>
            <a:r>
              <a:rPr lang="it-IT" dirty="0"/>
              <a:t>è in grado di leggere / </a:t>
            </a:r>
            <a:r>
              <a:rPr lang="it-IT" dirty="0" smtClean="0"/>
              <a:t>cancellare </a:t>
            </a:r>
            <a:r>
              <a:rPr lang="it-IT" dirty="0"/>
              <a:t>/ modificare i pacchetti intercettati</a:t>
            </a:r>
            <a:endParaRPr lang="en-GB" dirty="0"/>
          </a:p>
        </p:txBody>
      </p:sp>
    </p:spTree>
    <p:extLst>
      <p:ext uri="{BB962C8B-B14F-4D97-AF65-F5344CB8AC3E}">
        <p14:creationId xmlns:p14="http://schemas.microsoft.com/office/powerpoint/2010/main" val="329994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Dettagli implementativi dell’attacco(2)</a:t>
            </a:r>
            <a:endParaRPr lang="it-IT" dirty="0"/>
          </a:p>
        </p:txBody>
      </p:sp>
      <p:sp>
        <p:nvSpPr>
          <p:cNvPr id="3" name="Segnaposto contenuto 2"/>
          <p:cNvSpPr>
            <a:spLocks noGrp="1"/>
          </p:cNvSpPr>
          <p:nvPr>
            <p:ph idx="1"/>
          </p:nvPr>
        </p:nvSpPr>
        <p:spPr/>
        <p:txBody>
          <a:bodyPr/>
          <a:lstStyle/>
          <a:p>
            <a:r>
              <a:rPr lang="it-IT" dirty="0" smtClean="0"/>
              <a:t>Attività chiave sono:</a:t>
            </a:r>
          </a:p>
          <a:p>
            <a:pPr lvl="1"/>
            <a:r>
              <a:rPr lang="it-IT" sz="2000" dirty="0" smtClean="0"/>
              <a:t>Prendere il controllo (totale) del dispositivo multifunzione</a:t>
            </a:r>
          </a:p>
          <a:p>
            <a:pPr lvl="2"/>
            <a:r>
              <a:rPr lang="it-IT" sz="1800" dirty="0" smtClean="0"/>
              <a:t>Ottenuto sfruttando una vulnerabilità di uno dei software installati su tale dispositivo come ad esempio un popolare </a:t>
            </a:r>
            <a:r>
              <a:rPr lang="it-IT" sz="1800" dirty="0" err="1" smtClean="0"/>
              <a:t>tool</a:t>
            </a:r>
            <a:r>
              <a:rPr lang="it-IT" sz="1800" dirty="0" smtClean="0"/>
              <a:t> di automatizzazione di task HP Client Automation</a:t>
            </a:r>
          </a:p>
          <a:p>
            <a:pPr lvl="2"/>
            <a:r>
              <a:rPr lang="it-IT" sz="1800" dirty="0" smtClean="0"/>
              <a:t>HP Client Automation a causa di alcuni problemi di autenticazione è vulnerabile al “Remote code </a:t>
            </a:r>
            <a:r>
              <a:rPr lang="it-IT" sz="1800" dirty="0" err="1" smtClean="0"/>
              <a:t>Execution</a:t>
            </a:r>
            <a:r>
              <a:rPr lang="it-IT" sz="1800" dirty="0" smtClean="0"/>
              <a:t>”</a:t>
            </a:r>
          </a:p>
          <a:p>
            <a:pPr lvl="2"/>
            <a:r>
              <a:rPr lang="it-IT" sz="1800" dirty="0" smtClean="0"/>
              <a:t>In </a:t>
            </a:r>
            <a:r>
              <a:rPr lang="it-IT" sz="1800" dirty="0" err="1" smtClean="0"/>
              <a:t>Metasploit</a:t>
            </a:r>
            <a:r>
              <a:rPr lang="it-IT" sz="1800" dirty="0" smtClean="0"/>
              <a:t> è disponibile un exploit per poter sfruttare tale vulnerabilità, che installa sulla macchina target </a:t>
            </a:r>
            <a:r>
              <a:rPr lang="it-IT" sz="1800" dirty="0"/>
              <a:t>una connessione desktop remoto e </a:t>
            </a:r>
            <a:r>
              <a:rPr lang="it-IT" sz="1800" dirty="0" smtClean="0"/>
              <a:t>abilita un </a:t>
            </a:r>
            <a:r>
              <a:rPr lang="it-IT" sz="1800" dirty="0"/>
              <a:t>utente </a:t>
            </a:r>
            <a:r>
              <a:rPr lang="it-IT" sz="1800" dirty="0" smtClean="0"/>
              <a:t>malevolo </a:t>
            </a:r>
            <a:r>
              <a:rPr lang="it-IT" sz="1800" dirty="0"/>
              <a:t>con privilegi di </a:t>
            </a:r>
            <a:r>
              <a:rPr lang="it-IT" sz="1800" dirty="0" smtClean="0"/>
              <a:t>amministrazione</a:t>
            </a:r>
          </a:p>
          <a:p>
            <a:pPr lvl="1"/>
            <a:r>
              <a:rPr lang="it-IT" sz="2000" dirty="0" smtClean="0"/>
              <a:t>Modificare la Potenza trasmissiva </a:t>
            </a:r>
            <a:r>
              <a:rPr lang="en-US" sz="2000" dirty="0" smtClean="0"/>
              <a:t>del modulo </a:t>
            </a:r>
            <a:r>
              <a:rPr lang="en-US" sz="2000" dirty="0" err="1" smtClean="0"/>
              <a:t>XBee</a:t>
            </a:r>
            <a:r>
              <a:rPr lang="en-US" sz="2000" dirty="0" smtClean="0"/>
              <a:t> ZigBee</a:t>
            </a:r>
          </a:p>
          <a:p>
            <a:pPr lvl="2"/>
            <a:r>
              <a:rPr lang="en-US" sz="1800" dirty="0" err="1" smtClean="0"/>
              <a:t>Tramite</a:t>
            </a:r>
            <a:r>
              <a:rPr lang="en-US" sz="1800" dirty="0" smtClean="0"/>
              <a:t> </a:t>
            </a:r>
            <a:r>
              <a:rPr lang="en-US" sz="1800" dirty="0" err="1" smtClean="0"/>
              <a:t>riga</a:t>
            </a:r>
            <a:r>
              <a:rPr lang="en-US" sz="1800" dirty="0" smtClean="0"/>
              <a:t> di commando</a:t>
            </a:r>
          </a:p>
          <a:p>
            <a:pPr lvl="2"/>
            <a:r>
              <a:rPr lang="en-US" sz="1800" dirty="0" err="1" smtClean="0"/>
              <a:t>Tramite</a:t>
            </a:r>
            <a:r>
              <a:rPr lang="en-US" sz="1800" dirty="0" smtClean="0"/>
              <a:t> le API </a:t>
            </a:r>
            <a:r>
              <a:rPr lang="en-US" sz="1800" dirty="0" err="1" smtClean="0"/>
              <a:t>XBee</a:t>
            </a:r>
            <a:r>
              <a:rPr lang="en-US" sz="1800" dirty="0" smtClean="0"/>
              <a:t> ZigBee</a:t>
            </a:r>
          </a:p>
          <a:p>
            <a:pPr lvl="2"/>
            <a:r>
              <a:rPr lang="en-US" sz="1800" dirty="0" err="1" smtClean="0"/>
              <a:t>Tramite</a:t>
            </a:r>
            <a:r>
              <a:rPr lang="en-US" sz="1800" dirty="0" smtClean="0"/>
              <a:t> un </a:t>
            </a:r>
            <a:r>
              <a:rPr lang="en-US" sz="1800" dirty="0" err="1" smtClean="0"/>
              <a:t>opportuno</a:t>
            </a:r>
            <a:r>
              <a:rPr lang="en-US" sz="1800" dirty="0" smtClean="0"/>
              <a:t> software di </a:t>
            </a:r>
            <a:r>
              <a:rPr lang="en-US" sz="1800" dirty="0" err="1" smtClean="0"/>
              <a:t>configurazione</a:t>
            </a:r>
            <a:r>
              <a:rPr lang="en-US" sz="1800" dirty="0" smtClean="0"/>
              <a:t> XCTU</a:t>
            </a:r>
          </a:p>
          <a:p>
            <a:pPr lvl="2"/>
            <a:endParaRPr lang="en-US" dirty="0" smtClean="0"/>
          </a:p>
          <a:p>
            <a:pPr lvl="1"/>
            <a:endParaRPr lang="en-US" dirty="0"/>
          </a:p>
          <a:p>
            <a:pPr lvl="2"/>
            <a:endParaRPr lang="en-GB" dirty="0"/>
          </a:p>
        </p:txBody>
      </p:sp>
    </p:spTree>
    <p:extLst>
      <p:ext uri="{BB962C8B-B14F-4D97-AF65-F5344CB8AC3E}">
        <p14:creationId xmlns:p14="http://schemas.microsoft.com/office/powerpoint/2010/main" val="339254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Risultati</a:t>
            </a:r>
            <a:r>
              <a:rPr lang="en-GB" dirty="0" smtClean="0"/>
              <a:t> </a:t>
            </a:r>
            <a:r>
              <a:rPr lang="en-GB" dirty="0" err="1" smtClean="0"/>
              <a:t>sperimentali</a:t>
            </a:r>
            <a:r>
              <a:rPr lang="en-GB" dirty="0" smtClean="0"/>
              <a:t> (2)</a:t>
            </a:r>
            <a:endParaRPr lang="en-GB" dirty="0"/>
          </a:p>
        </p:txBody>
      </p:sp>
      <p:sp>
        <p:nvSpPr>
          <p:cNvPr id="3" name="Segnaposto contenuto 2"/>
          <p:cNvSpPr>
            <a:spLocks noGrp="1"/>
          </p:cNvSpPr>
          <p:nvPr>
            <p:ph idx="1"/>
          </p:nvPr>
        </p:nvSpPr>
        <p:spPr/>
        <p:txBody>
          <a:bodyPr/>
          <a:lstStyle/>
          <a:p>
            <a:r>
              <a:rPr lang="it-IT" sz="2000" dirty="0"/>
              <a:t>Abbiamo monitorato </a:t>
            </a:r>
            <a:r>
              <a:rPr lang="it-IT" sz="2000" dirty="0" smtClean="0"/>
              <a:t>la </a:t>
            </a:r>
            <a:r>
              <a:rPr lang="it-IT" sz="2000" dirty="0"/>
              <a:t>percentuale di nodi attivi (cioè </a:t>
            </a:r>
            <a:r>
              <a:rPr lang="it-IT" sz="2000" dirty="0" smtClean="0"/>
              <a:t>collegati </a:t>
            </a:r>
            <a:r>
              <a:rPr lang="it-IT" sz="2000" dirty="0"/>
              <a:t>alla rete domestica) che utilizzano il dispositivo dannoso come gateway</a:t>
            </a:r>
          </a:p>
          <a:p>
            <a:r>
              <a:rPr lang="it-IT" sz="2000" dirty="0"/>
              <a:t>L'attacco ha </a:t>
            </a:r>
            <a:r>
              <a:rPr lang="it-IT" sz="2000" dirty="0" smtClean="0"/>
              <a:t>successo</a:t>
            </a:r>
            <a:endParaRPr lang="en-GB" sz="20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204864"/>
            <a:ext cx="6265843" cy="177088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4054225"/>
            <a:ext cx="3623245" cy="2194175"/>
          </a:xfrm>
          <a:prstGeom prst="rect">
            <a:avLst/>
          </a:prstGeom>
        </p:spPr>
      </p:pic>
      <p:sp>
        <p:nvSpPr>
          <p:cNvPr id="7" name="CasellaDiTesto 6"/>
          <p:cNvSpPr txBox="1"/>
          <p:nvPr/>
        </p:nvSpPr>
        <p:spPr>
          <a:xfrm>
            <a:off x="215017" y="5342561"/>
            <a:ext cx="2628791" cy="830997"/>
          </a:xfrm>
          <a:prstGeom prst="rect">
            <a:avLst/>
          </a:prstGeom>
          <a:noFill/>
        </p:spPr>
        <p:txBody>
          <a:bodyPr wrap="square" rtlCol="0">
            <a:spAutoFit/>
          </a:bodyPr>
          <a:lstStyle/>
          <a:p>
            <a:pPr algn="ctr"/>
            <a:r>
              <a:rPr lang="it-IT" sz="1600" dirty="0" smtClean="0">
                <a:solidFill>
                  <a:srgbClr val="000000"/>
                </a:solidFill>
                <a:latin typeface="Osval"/>
              </a:rPr>
              <a:t>Ogni nodo invia un pacchetto al coordinatore al minuto</a:t>
            </a:r>
            <a:endParaRPr lang="it-IT" sz="1600" dirty="0">
              <a:solidFill>
                <a:srgbClr val="000000"/>
              </a:solidFill>
              <a:latin typeface="Osval"/>
            </a:endParaRPr>
          </a:p>
        </p:txBody>
      </p:sp>
    </p:spTree>
    <p:extLst>
      <p:ext uri="{BB962C8B-B14F-4D97-AF65-F5344CB8AC3E}">
        <p14:creationId xmlns:p14="http://schemas.microsoft.com/office/powerpoint/2010/main" val="10457229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Maggiori</a:t>
            </a:r>
            <a:r>
              <a:rPr lang="en-GB" dirty="0" smtClean="0"/>
              <a:t> </a:t>
            </a:r>
            <a:r>
              <a:rPr lang="en-GB" dirty="0" err="1" smtClean="0"/>
              <a:t>dettagli</a:t>
            </a:r>
            <a:r>
              <a:rPr lang="en-GB" dirty="0" smtClean="0"/>
              <a:t> (2)</a:t>
            </a:r>
            <a:endParaRPr lang="en-GB" dirty="0"/>
          </a:p>
        </p:txBody>
      </p:sp>
      <p:sp>
        <p:nvSpPr>
          <p:cNvPr id="3" name="Segnaposto contenuto 2"/>
          <p:cNvSpPr>
            <a:spLocks noGrp="1"/>
          </p:cNvSpPr>
          <p:nvPr>
            <p:ph idx="1"/>
          </p:nvPr>
        </p:nvSpPr>
        <p:spPr>
          <a:xfrm>
            <a:off x="372616" y="2132856"/>
            <a:ext cx="8519864" cy="2592287"/>
          </a:xfrm>
        </p:spPr>
        <p:txBody>
          <a:bodyPr/>
          <a:lstStyle/>
          <a:p>
            <a:pPr marL="0" indent="0">
              <a:buNone/>
            </a:pPr>
            <a:r>
              <a:rPr lang="en-GB" sz="3200" dirty="0" smtClean="0"/>
              <a:t>Luigi Romano, Luigi </a:t>
            </a:r>
            <a:r>
              <a:rPr lang="en-GB" sz="3200" dirty="0" err="1"/>
              <a:t>Coppolino</a:t>
            </a:r>
            <a:r>
              <a:rPr lang="en-GB" sz="3200" dirty="0"/>
              <a:t>, </a:t>
            </a:r>
            <a:r>
              <a:rPr lang="en-GB" sz="3200" dirty="0" smtClean="0"/>
              <a:t>Salvatore </a:t>
            </a:r>
            <a:r>
              <a:rPr lang="en-GB" sz="3200" dirty="0" err="1"/>
              <a:t>D'Antonio</a:t>
            </a:r>
            <a:r>
              <a:rPr lang="en-GB" sz="3200" dirty="0"/>
              <a:t>, </a:t>
            </a:r>
            <a:r>
              <a:rPr lang="en-GB" sz="3200" dirty="0" smtClean="0"/>
              <a:t>and </a:t>
            </a:r>
            <a:r>
              <a:rPr lang="en-GB" sz="3200" dirty="0"/>
              <a:t>Luigi </a:t>
            </a:r>
            <a:r>
              <a:rPr lang="en-GB" sz="3200" dirty="0" err="1" smtClean="0"/>
              <a:t>Sgaglione</a:t>
            </a:r>
            <a:r>
              <a:rPr lang="en-GB" sz="3200" dirty="0" smtClean="0"/>
              <a:t>. My smart </a:t>
            </a:r>
            <a:r>
              <a:rPr lang="en-GB" sz="3200" dirty="0"/>
              <a:t>home is under attack. </a:t>
            </a:r>
            <a:r>
              <a:rPr lang="en-US" sz="3200" dirty="0"/>
              <a:t>S&amp;T (Science and </a:t>
            </a:r>
            <a:r>
              <a:rPr lang="en-US" sz="3200" dirty="0" smtClean="0"/>
              <a:t>Technology) </a:t>
            </a:r>
            <a:r>
              <a:rPr lang="it-IT" sz="3200" dirty="0" smtClean="0"/>
              <a:t>ITA-SEC </a:t>
            </a:r>
            <a:r>
              <a:rPr lang="it-IT" sz="3200" dirty="0"/>
              <a:t>2017</a:t>
            </a:r>
            <a:r>
              <a:rPr lang="en-GB" sz="3200" dirty="0" smtClean="0"/>
              <a:t>, 2016. (Submitted)</a:t>
            </a:r>
            <a:endParaRPr lang="en-GB" sz="3200" dirty="0"/>
          </a:p>
        </p:txBody>
      </p:sp>
    </p:spTree>
    <p:extLst>
      <p:ext uri="{BB962C8B-B14F-4D97-AF65-F5344CB8AC3E}">
        <p14:creationId xmlns:p14="http://schemas.microsoft.com/office/powerpoint/2010/main" val="40304669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179512" y="1700808"/>
            <a:ext cx="8784976" cy="1368152"/>
          </a:xfrm>
        </p:spPr>
        <p:txBody>
          <a:bodyPr/>
          <a:lstStyle/>
          <a:p>
            <a:r>
              <a:rPr lang="it-IT" sz="3200" dirty="0" smtClean="0"/>
              <a:t>Possibili sviluppi futuri</a:t>
            </a:r>
            <a:endParaRPr lang="it-IT" sz="3200" dirty="0"/>
          </a:p>
        </p:txBody>
      </p:sp>
    </p:spTree>
    <p:extLst>
      <p:ext uri="{BB962C8B-B14F-4D97-AF65-F5344CB8AC3E}">
        <p14:creationId xmlns:p14="http://schemas.microsoft.com/office/powerpoint/2010/main" val="9953699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Alcune</a:t>
            </a:r>
            <a:r>
              <a:rPr lang="en-GB" dirty="0" smtClean="0"/>
              <a:t> </a:t>
            </a:r>
            <a:r>
              <a:rPr lang="en-GB" dirty="0" err="1" smtClean="0"/>
              <a:t>idee</a:t>
            </a:r>
            <a:r>
              <a:rPr lang="en-GB" dirty="0" smtClean="0"/>
              <a:t> </a:t>
            </a:r>
            <a:r>
              <a:rPr lang="en-GB" dirty="0" err="1" smtClean="0"/>
              <a:t>generali</a:t>
            </a:r>
            <a:endParaRPr lang="en-GB" dirty="0"/>
          </a:p>
        </p:txBody>
      </p:sp>
      <p:sp>
        <p:nvSpPr>
          <p:cNvPr id="3" name="Segnaposto contenuto 2"/>
          <p:cNvSpPr>
            <a:spLocks noGrp="1"/>
          </p:cNvSpPr>
          <p:nvPr>
            <p:ph idx="1"/>
          </p:nvPr>
        </p:nvSpPr>
        <p:spPr/>
        <p:txBody>
          <a:bodyPr/>
          <a:lstStyle/>
          <a:p>
            <a:r>
              <a:rPr lang="it-IT" sz="2200" dirty="0" smtClean="0"/>
              <a:t>Analizzare </a:t>
            </a:r>
            <a:r>
              <a:rPr lang="it-IT" sz="2200" dirty="0"/>
              <a:t>e </a:t>
            </a:r>
            <a:r>
              <a:rPr lang="it-IT" sz="2200" dirty="0" smtClean="0"/>
              <a:t>sperimentare </a:t>
            </a:r>
            <a:r>
              <a:rPr lang="it-IT" sz="2200" dirty="0"/>
              <a:t>delle soluzioni </a:t>
            </a:r>
            <a:r>
              <a:rPr lang="it-IT" sz="2200" dirty="0" err="1"/>
              <a:t>IoT</a:t>
            </a:r>
            <a:r>
              <a:rPr lang="it-IT" sz="2200" dirty="0"/>
              <a:t> già disponibili con lo scopo di verificarne anche sul piano </a:t>
            </a:r>
            <a:r>
              <a:rPr lang="it-IT" sz="2200" dirty="0" smtClean="0"/>
              <a:t>«pratico» </a:t>
            </a:r>
            <a:r>
              <a:rPr lang="it-IT" sz="2200" dirty="0"/>
              <a:t>la </a:t>
            </a:r>
            <a:r>
              <a:rPr lang="it-IT" sz="2200" dirty="0" smtClean="0"/>
              <a:t>sicurezza</a:t>
            </a:r>
          </a:p>
          <a:p>
            <a:r>
              <a:rPr lang="it-IT" sz="2200" dirty="0" smtClean="0"/>
              <a:t>Affinare </a:t>
            </a:r>
            <a:r>
              <a:rPr lang="it-IT" sz="2200" dirty="0"/>
              <a:t>le tecniche e le conoscenze in tema </a:t>
            </a:r>
            <a:r>
              <a:rPr lang="it-IT" sz="2200" dirty="0" smtClean="0"/>
              <a:t>requisiti </a:t>
            </a:r>
          </a:p>
          <a:p>
            <a:r>
              <a:rPr lang="it-IT" sz="2200" dirty="0" smtClean="0"/>
              <a:t>Valutare </a:t>
            </a:r>
            <a:r>
              <a:rPr lang="it-IT" sz="2200" dirty="0"/>
              <a:t>lo sviluppo di </a:t>
            </a:r>
            <a:r>
              <a:rPr lang="it-IT" sz="2200" dirty="0" err="1"/>
              <a:t>tool</a:t>
            </a:r>
            <a:r>
              <a:rPr lang="it-IT" sz="2200" dirty="0"/>
              <a:t> specifici per questo nuovo ambito </a:t>
            </a:r>
            <a:r>
              <a:rPr lang="it-IT" sz="2200" dirty="0" smtClean="0"/>
              <a:t>tecnologico</a:t>
            </a:r>
          </a:p>
          <a:p>
            <a:r>
              <a:rPr lang="it-IT" sz="2200" dirty="0"/>
              <a:t>V</a:t>
            </a:r>
            <a:r>
              <a:rPr lang="it-IT" sz="2200" dirty="0" smtClean="0"/>
              <a:t>erificare </a:t>
            </a:r>
            <a:r>
              <a:rPr lang="it-IT" sz="2200" dirty="0"/>
              <a:t>l’efficacia di strumenti e metodologie già esistenti per l’analisi di sicurezza degli ecosistemi </a:t>
            </a:r>
            <a:r>
              <a:rPr lang="it-IT" sz="2200" dirty="0" err="1"/>
              <a:t>IoT</a:t>
            </a:r>
            <a:r>
              <a:rPr lang="it-IT" sz="2200" dirty="0"/>
              <a:t>, integrandole ed arricchendole con elementi e funzionalità derivanti dalla ricerca </a:t>
            </a:r>
            <a:r>
              <a:rPr lang="it-IT" sz="2200" dirty="0" smtClean="0"/>
              <a:t>applicata</a:t>
            </a:r>
          </a:p>
          <a:p>
            <a:r>
              <a:rPr lang="it-IT" sz="2200" dirty="0" smtClean="0"/>
              <a:t>Definire </a:t>
            </a:r>
            <a:r>
              <a:rPr lang="it-IT" sz="2200" dirty="0"/>
              <a:t>procedure di verifica tecnologica e </a:t>
            </a:r>
            <a:r>
              <a:rPr lang="it-IT" sz="2200" dirty="0" err="1"/>
              <a:t>penetration</a:t>
            </a:r>
            <a:r>
              <a:rPr lang="it-IT" sz="2200" dirty="0"/>
              <a:t> </a:t>
            </a:r>
            <a:r>
              <a:rPr lang="it-IT" sz="2200" dirty="0" err="1"/>
              <a:t>testing</a:t>
            </a:r>
            <a:r>
              <a:rPr lang="it-IT" sz="2200" dirty="0"/>
              <a:t>, standardizzate e ripetibili, che consentano il confronto di tecnologie afferenti a diversi </a:t>
            </a:r>
            <a:r>
              <a:rPr lang="it-IT" sz="2200" dirty="0" smtClean="0"/>
              <a:t>fornitori</a:t>
            </a:r>
            <a:endParaRPr lang="en-GB" sz="2200" dirty="0"/>
          </a:p>
        </p:txBody>
      </p:sp>
    </p:spTree>
    <p:extLst>
      <p:ext uri="{BB962C8B-B14F-4D97-AF65-F5344CB8AC3E}">
        <p14:creationId xmlns:p14="http://schemas.microsoft.com/office/powerpoint/2010/main" val="28555998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Nel contesto COTS </a:t>
            </a:r>
          </a:p>
          <a:p>
            <a:pPr lvl="1"/>
            <a:r>
              <a:rPr lang="it-IT" sz="2000" dirty="0" smtClean="0"/>
              <a:t>Individuare una </a:t>
            </a:r>
            <a:r>
              <a:rPr lang="it-IT" sz="2000" dirty="0"/>
              <a:t>metodologia per valutare l’affidabilità e sicurezza di tali componenti </a:t>
            </a:r>
            <a:endParaRPr lang="it-IT" sz="2000" dirty="0" smtClean="0"/>
          </a:p>
          <a:p>
            <a:pPr lvl="2"/>
            <a:r>
              <a:rPr lang="it-IT" sz="1800" dirty="0" smtClean="0"/>
              <a:t>Analisi </a:t>
            </a:r>
            <a:r>
              <a:rPr lang="it-IT" sz="1800" dirty="0"/>
              <a:t>- Uno studio approfondito del sistema deve essere effettuato per comprendere l'architettura e per identificare i sottosistemi COTS che possono influenzare la robustezza e l'affidabilità del cluster</a:t>
            </a:r>
            <a:r>
              <a:rPr lang="it-IT" sz="1800" dirty="0" smtClean="0"/>
              <a:t>.</a:t>
            </a:r>
          </a:p>
          <a:p>
            <a:pPr lvl="2"/>
            <a:r>
              <a:rPr lang="it-IT" sz="1800" dirty="0" err="1" smtClean="0"/>
              <a:t>Modelling</a:t>
            </a:r>
            <a:r>
              <a:rPr lang="it-IT" sz="1800" dirty="0" smtClean="0"/>
              <a:t> </a:t>
            </a:r>
            <a:r>
              <a:rPr lang="it-IT" sz="1800" dirty="0"/>
              <a:t>- Una volta analizzato il sistema, il cluster deve essere modellato attraverso modelli di </a:t>
            </a:r>
            <a:r>
              <a:rPr lang="it-IT" sz="1800" dirty="0" err="1"/>
              <a:t>Markov</a:t>
            </a:r>
            <a:r>
              <a:rPr lang="it-IT" sz="1800" dirty="0"/>
              <a:t> e alberi di fallimento (Fault </a:t>
            </a:r>
            <a:r>
              <a:rPr lang="it-IT" sz="1800" dirty="0" err="1"/>
              <a:t>Trees</a:t>
            </a:r>
            <a:r>
              <a:rPr lang="it-IT" sz="1800" dirty="0"/>
              <a:t>), questo per ottenere metriche preliminari di affidabilità</a:t>
            </a:r>
            <a:r>
              <a:rPr lang="it-IT" sz="1800" dirty="0" smtClean="0"/>
              <a:t>.</a:t>
            </a:r>
          </a:p>
          <a:p>
            <a:pPr lvl="2"/>
            <a:r>
              <a:rPr lang="it-IT" sz="1800" dirty="0" smtClean="0"/>
              <a:t>Sperimentazione </a:t>
            </a:r>
            <a:r>
              <a:rPr lang="it-IT" sz="1800" dirty="0"/>
              <a:t>– La fase finale è quella di test. Gli esperimenti saranno condotti utilizzando un banco di prova</a:t>
            </a:r>
            <a:r>
              <a:rPr lang="it-IT" sz="1800" dirty="0" smtClean="0"/>
              <a:t>.</a:t>
            </a:r>
          </a:p>
          <a:p>
            <a:pPr lvl="1"/>
            <a:r>
              <a:rPr lang="it-IT" sz="2000" dirty="0" smtClean="0"/>
              <a:t>Studio della letteratura scientifica </a:t>
            </a:r>
            <a:r>
              <a:rPr lang="it-IT" sz="2000" dirty="0"/>
              <a:t>di affidabilità sia da un punto di vista modellistico sia da un punto di vista </a:t>
            </a:r>
            <a:r>
              <a:rPr lang="it-IT" sz="2000" dirty="0" smtClean="0"/>
              <a:t>sperimentale è stato già condotto</a:t>
            </a:r>
            <a:endParaRPr lang="it-IT" sz="2000" dirty="0"/>
          </a:p>
          <a:p>
            <a:pPr lvl="1"/>
            <a:endParaRPr lang="it-IT" sz="2000" dirty="0" smtClean="0"/>
          </a:p>
        </p:txBody>
      </p:sp>
      <p:sp>
        <p:nvSpPr>
          <p:cNvPr id="5" name="Titolo 1"/>
          <p:cNvSpPr>
            <a:spLocks noGrp="1"/>
          </p:cNvSpPr>
          <p:nvPr>
            <p:ph type="title"/>
          </p:nvPr>
        </p:nvSpPr>
        <p:spPr>
          <a:xfrm>
            <a:off x="0" y="0"/>
            <a:ext cx="9136063" cy="982663"/>
          </a:xfrm>
        </p:spPr>
        <p:txBody>
          <a:bodyPr/>
          <a:lstStyle/>
          <a:p>
            <a:r>
              <a:rPr lang="en-GB" dirty="0" err="1" smtClean="0"/>
              <a:t>Alcune</a:t>
            </a:r>
            <a:r>
              <a:rPr lang="en-GB" dirty="0" smtClean="0"/>
              <a:t> </a:t>
            </a:r>
            <a:r>
              <a:rPr lang="en-GB" dirty="0" err="1" smtClean="0"/>
              <a:t>idee</a:t>
            </a:r>
            <a:r>
              <a:rPr lang="en-GB" dirty="0" smtClean="0"/>
              <a:t> </a:t>
            </a:r>
            <a:r>
              <a:rPr lang="en-GB" dirty="0" err="1" smtClean="0"/>
              <a:t>più</a:t>
            </a:r>
            <a:r>
              <a:rPr lang="en-GB" dirty="0" smtClean="0"/>
              <a:t> </a:t>
            </a:r>
            <a:r>
              <a:rPr lang="en-GB" dirty="0" err="1" smtClean="0"/>
              <a:t>specifiche</a:t>
            </a:r>
            <a:endParaRPr lang="en-GB" dirty="0"/>
          </a:p>
        </p:txBody>
      </p:sp>
    </p:spTree>
    <p:extLst>
      <p:ext uri="{BB962C8B-B14F-4D97-AF65-F5344CB8AC3E}">
        <p14:creationId xmlns:p14="http://schemas.microsoft.com/office/powerpoint/2010/main" val="2440143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IoT</a:t>
            </a:r>
            <a:r>
              <a:rPr lang="en-GB" dirty="0" smtClean="0"/>
              <a:t> - </a:t>
            </a:r>
            <a:r>
              <a:rPr lang="en-GB" dirty="0" err="1" smtClean="0"/>
              <a:t>Sicurezza</a:t>
            </a:r>
            <a:endParaRPr lang="en-GB" dirty="0"/>
          </a:p>
        </p:txBody>
      </p:sp>
      <p:sp>
        <p:nvSpPr>
          <p:cNvPr id="3" name="Segnaposto contenuto 2"/>
          <p:cNvSpPr>
            <a:spLocks noGrp="1"/>
          </p:cNvSpPr>
          <p:nvPr>
            <p:ph idx="1"/>
          </p:nvPr>
        </p:nvSpPr>
        <p:spPr/>
        <p:txBody>
          <a:bodyPr/>
          <a:lstStyle/>
          <a:p>
            <a:r>
              <a:rPr lang="en-GB" dirty="0" err="1" smtClean="0"/>
              <a:t>Problemi</a:t>
            </a:r>
            <a:r>
              <a:rPr lang="en-GB" dirty="0" smtClean="0"/>
              <a:t> di </a:t>
            </a:r>
            <a:r>
              <a:rPr lang="en-GB" dirty="0" err="1" smtClean="0"/>
              <a:t>sicurezza</a:t>
            </a:r>
            <a:endParaRPr lang="en-GB" dirty="0" smtClean="0"/>
          </a:p>
          <a:p>
            <a:pPr lvl="1"/>
            <a:r>
              <a:rPr lang="en-GB" dirty="0" err="1" smtClean="0"/>
              <a:t>Sono</a:t>
            </a:r>
            <a:r>
              <a:rPr lang="en-GB" dirty="0" smtClean="0"/>
              <a:t> </a:t>
            </a:r>
            <a:r>
              <a:rPr lang="en-GB" dirty="0" err="1" smtClean="0"/>
              <a:t>fondamentalmente</a:t>
            </a:r>
            <a:r>
              <a:rPr lang="en-GB" dirty="0" smtClean="0"/>
              <a:t> </a:t>
            </a:r>
            <a:r>
              <a:rPr lang="en-GB" dirty="0" err="1" smtClean="0"/>
              <a:t>gli</a:t>
            </a:r>
            <a:r>
              <a:rPr lang="en-GB" dirty="0" smtClean="0"/>
              <a:t> </a:t>
            </a:r>
            <a:r>
              <a:rPr lang="en-GB" dirty="0" err="1" smtClean="0"/>
              <a:t>stessi</a:t>
            </a:r>
            <a:r>
              <a:rPr lang="en-GB" dirty="0" smtClean="0"/>
              <a:t> </a:t>
            </a:r>
            <a:r>
              <a:rPr lang="en-GB" dirty="0" err="1" smtClean="0"/>
              <a:t>degli</a:t>
            </a:r>
            <a:r>
              <a:rPr lang="en-GB" dirty="0" smtClean="0"/>
              <a:t> </a:t>
            </a:r>
            <a:r>
              <a:rPr lang="en-GB" dirty="0" err="1" smtClean="0"/>
              <a:t>attuali</a:t>
            </a:r>
            <a:r>
              <a:rPr lang="en-GB" dirty="0" smtClean="0"/>
              <a:t> </a:t>
            </a:r>
            <a:r>
              <a:rPr lang="en-GB" dirty="0" err="1" smtClean="0"/>
              <a:t>sistemi</a:t>
            </a:r>
            <a:r>
              <a:rPr lang="en-GB" dirty="0" smtClean="0"/>
              <a:t> </a:t>
            </a:r>
            <a:r>
              <a:rPr lang="en-GB" dirty="0" err="1" smtClean="0"/>
              <a:t>connessi</a:t>
            </a:r>
            <a:r>
              <a:rPr lang="en-GB" dirty="0" smtClean="0"/>
              <a:t> in rete (in </a:t>
            </a:r>
            <a:r>
              <a:rPr lang="en-GB" dirty="0" err="1" smtClean="0"/>
              <a:t>quanto</a:t>
            </a:r>
            <a:r>
              <a:rPr lang="en-GB" dirty="0" smtClean="0"/>
              <a:t> le </a:t>
            </a:r>
            <a:r>
              <a:rPr lang="en-GB" dirty="0" err="1" smtClean="0"/>
              <a:t>tecnologie</a:t>
            </a:r>
            <a:r>
              <a:rPr lang="en-GB" dirty="0" smtClean="0"/>
              <a:t> di base </a:t>
            </a:r>
            <a:r>
              <a:rPr lang="en-GB" dirty="0" err="1" smtClean="0"/>
              <a:t>sono</a:t>
            </a:r>
            <a:r>
              <a:rPr lang="en-GB" dirty="0" smtClean="0"/>
              <a:t> </a:t>
            </a:r>
            <a:r>
              <a:rPr lang="en-GB" dirty="0" err="1" smtClean="0"/>
              <a:t>fondamentalmente</a:t>
            </a:r>
            <a:r>
              <a:rPr lang="en-GB" dirty="0" smtClean="0"/>
              <a:t> le </a:t>
            </a:r>
            <a:r>
              <a:rPr lang="en-GB" dirty="0" err="1" smtClean="0"/>
              <a:t>stesse</a:t>
            </a:r>
            <a:r>
              <a:rPr lang="en-GB" dirty="0" smtClean="0"/>
              <a:t>)</a:t>
            </a:r>
          </a:p>
          <a:p>
            <a:pPr lvl="1"/>
            <a:r>
              <a:rPr lang="it-IT" dirty="0" smtClean="0"/>
              <a:t>Ma i </a:t>
            </a:r>
            <a:r>
              <a:rPr lang="it-IT" dirty="0"/>
              <a:t>rischi connessi </a:t>
            </a:r>
            <a:r>
              <a:rPr lang="it-IT" dirty="0" smtClean="0"/>
              <a:t>sono </a:t>
            </a:r>
            <a:r>
              <a:rPr lang="it-IT" dirty="0"/>
              <a:t>di gran lunga superiori a quelli dell’attuale rete </a:t>
            </a:r>
            <a:r>
              <a:rPr lang="it-IT" dirty="0" smtClean="0"/>
              <a:t>Internet, perché controllano – e sempre più lo faranno – il mondo fisico (mentre i sistemi informatici tradizionalmente controllavano solo il mondo logico) </a:t>
            </a:r>
          </a:p>
        </p:txBody>
      </p:sp>
    </p:spTree>
    <p:extLst>
      <p:ext uri="{BB962C8B-B14F-4D97-AF65-F5344CB8AC3E}">
        <p14:creationId xmlns:p14="http://schemas.microsoft.com/office/powerpoint/2010/main" val="321941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179512" y="1700808"/>
            <a:ext cx="8784976" cy="1368152"/>
          </a:xfrm>
        </p:spPr>
        <p:txBody>
          <a:bodyPr/>
          <a:lstStyle/>
          <a:p>
            <a:r>
              <a:rPr lang="it-IT" sz="3200" dirty="0" smtClean="0"/>
              <a:t>Approfondimenti</a:t>
            </a:r>
            <a:endParaRPr lang="it-IT" sz="3200" dirty="0"/>
          </a:p>
        </p:txBody>
      </p:sp>
    </p:spTree>
    <p:extLst>
      <p:ext uri="{BB962C8B-B14F-4D97-AF65-F5344CB8AC3E}">
        <p14:creationId xmlns:p14="http://schemas.microsoft.com/office/powerpoint/2010/main" val="12443512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References</a:t>
            </a:r>
            <a:endParaRPr lang="en-GB" dirty="0"/>
          </a:p>
        </p:txBody>
      </p:sp>
      <p:sp>
        <p:nvSpPr>
          <p:cNvPr id="3" name="Segnaposto contenuto 2"/>
          <p:cNvSpPr>
            <a:spLocks noGrp="1"/>
          </p:cNvSpPr>
          <p:nvPr>
            <p:ph idx="1"/>
          </p:nvPr>
        </p:nvSpPr>
        <p:spPr>
          <a:xfrm>
            <a:off x="228600" y="980728"/>
            <a:ext cx="8602663" cy="4945063"/>
          </a:xfrm>
        </p:spPr>
        <p:txBody>
          <a:bodyPr/>
          <a:lstStyle/>
          <a:p>
            <a:r>
              <a:rPr lang="en-GB" sz="1600" dirty="0" err="1" smtClean="0"/>
              <a:t>Libelium</a:t>
            </a:r>
            <a:r>
              <a:rPr lang="en-GB" sz="1600" dirty="0" smtClean="0"/>
              <a:t> world - http</a:t>
            </a:r>
            <a:r>
              <a:rPr lang="en-GB" sz="1600" dirty="0"/>
              <a:t>://www.libelium.com/libelium-smart-world-infographic-smart-cities-internet-of-things/</a:t>
            </a:r>
          </a:p>
          <a:p>
            <a:r>
              <a:rPr lang="en-GB" sz="1600" dirty="0" smtClean="0"/>
              <a:t>Disruptive Civil Technologies -https</a:t>
            </a:r>
            <a:r>
              <a:rPr lang="en-GB" sz="1600" dirty="0"/>
              <a:t>://www.dni.gov/files/documents/2008%20Conference%20Report_Disruptive%20Civil%20Technologies.pdf</a:t>
            </a:r>
          </a:p>
          <a:p>
            <a:r>
              <a:rPr lang="en-GB" sz="1600" dirty="0" smtClean="0"/>
              <a:t>The </a:t>
            </a:r>
            <a:r>
              <a:rPr lang="en-GB" sz="1600" dirty="0"/>
              <a:t>internet of word-things </a:t>
            </a:r>
            <a:r>
              <a:rPr lang="en-GB" sz="1600" dirty="0" smtClean="0"/>
              <a:t>- </a:t>
            </a:r>
            <a:r>
              <a:rPr lang="en-GB" sz="1600" dirty="0"/>
              <a:t>IEEE </a:t>
            </a:r>
            <a:r>
              <a:rPr lang="en-GB" sz="1600" dirty="0" smtClean="0"/>
              <a:t>Spectrum </a:t>
            </a:r>
            <a:r>
              <a:rPr lang="en-GB" sz="1600" dirty="0"/>
              <a:t>Volume: 53 Issue: </a:t>
            </a:r>
            <a:r>
              <a:rPr lang="en-GB" sz="1600" dirty="0" smtClean="0"/>
              <a:t>10</a:t>
            </a:r>
          </a:p>
          <a:p>
            <a:r>
              <a:rPr lang="it-IT" sz="1600" dirty="0"/>
              <a:t>Business Insider Intelligence </a:t>
            </a:r>
            <a:r>
              <a:rPr lang="it-IT" sz="1600" dirty="0" err="1" smtClean="0"/>
              <a:t>Survey</a:t>
            </a:r>
            <a:r>
              <a:rPr lang="it-IT" sz="1600" dirty="0" smtClean="0"/>
              <a:t> - </a:t>
            </a:r>
            <a:r>
              <a:rPr lang="en-GB" sz="1600" dirty="0" smtClean="0"/>
              <a:t>http</a:t>
            </a:r>
            <a:r>
              <a:rPr lang="en-GB" sz="1600" dirty="0"/>
              <a:t>://www.businessinsider.in/We-Asked-Executives-About-The-Internet-Of-Things-And-Their-Answers-Reveal-That-Security-Remains-A-Huge-Concern/articleshow/45959921.cms</a:t>
            </a:r>
          </a:p>
          <a:p>
            <a:r>
              <a:rPr lang="en-GB" sz="1600" dirty="0" err="1" smtClean="0"/>
              <a:t>IoTSF</a:t>
            </a:r>
            <a:r>
              <a:rPr lang="en-GB" sz="1600" dirty="0" smtClean="0"/>
              <a:t> - https</a:t>
            </a:r>
            <a:r>
              <a:rPr lang="en-GB" sz="1600" dirty="0"/>
              <a:t>://iotsecurityfoundation.org/</a:t>
            </a:r>
          </a:p>
          <a:p>
            <a:r>
              <a:rPr lang="en-GB" sz="1600" dirty="0" err="1" smtClean="0"/>
              <a:t>Articolo</a:t>
            </a:r>
            <a:r>
              <a:rPr lang="en-GB" sz="1600" dirty="0" smtClean="0"/>
              <a:t> Forbes - http</a:t>
            </a:r>
            <a:r>
              <a:rPr lang="en-GB" sz="1600" dirty="0"/>
              <a:t>://www.forbes.com/sites/josephsteinberg/2014/01/27/these-devices-may-be-spying-on-you-even-in-your-own-home/#3baf9bd76376 </a:t>
            </a:r>
            <a:endParaRPr lang="en-GB" sz="1600" dirty="0" smtClean="0"/>
          </a:p>
          <a:p>
            <a:r>
              <a:rPr lang="en-US" sz="1600" dirty="0"/>
              <a:t>How the Internet of Things Got </a:t>
            </a:r>
            <a:r>
              <a:rPr lang="en-US" sz="1600" dirty="0" smtClean="0"/>
              <a:t>Hacked - </a:t>
            </a:r>
            <a:r>
              <a:rPr lang="en-GB" sz="1600" dirty="0" smtClean="0"/>
              <a:t>https</a:t>
            </a:r>
            <a:r>
              <a:rPr lang="en-GB" sz="1600" dirty="0"/>
              <a:t>://www.wired.com/2015/12/2015-the-year-the-internet-of-things-got-hacked</a:t>
            </a:r>
            <a:r>
              <a:rPr lang="en-GB" sz="1600" dirty="0" smtClean="0"/>
              <a:t>/</a:t>
            </a:r>
          </a:p>
          <a:p>
            <a:r>
              <a:rPr lang="en-GB" sz="1600" dirty="0"/>
              <a:t>Gartner Study - 	http://</a:t>
            </a:r>
            <a:r>
              <a:rPr lang="en-GB" sz="1600" dirty="0" smtClean="0"/>
              <a:t>www.gartner.com/newsroom/id/2905717</a:t>
            </a:r>
          </a:p>
          <a:p>
            <a:r>
              <a:rPr lang="en-US" sz="1600" dirty="0"/>
              <a:t>The Internet of Fewer Things - http://</a:t>
            </a:r>
            <a:r>
              <a:rPr lang="en-US" sz="1600" dirty="0" smtClean="0"/>
              <a:t>spectrum.ieee.org/telecom/internet/the-internet-of-fewer-things</a:t>
            </a:r>
          </a:p>
          <a:p>
            <a:r>
              <a:rPr lang="en-GB" sz="1600" dirty="0"/>
              <a:t>http://</a:t>
            </a:r>
            <a:r>
              <a:rPr lang="en-GB" sz="1600" dirty="0" smtClean="0"/>
              <a:t>www.osservatori.net/it_it/convegni/internet-of-things-il-futuro-e-gia-presente-1</a:t>
            </a:r>
          </a:p>
          <a:p>
            <a:endParaRPr lang="en-GB" sz="1600" dirty="0"/>
          </a:p>
          <a:p>
            <a:endParaRPr lang="en-GB" sz="1800" dirty="0"/>
          </a:p>
        </p:txBody>
      </p:sp>
    </p:spTree>
    <p:extLst>
      <p:ext uri="{BB962C8B-B14F-4D97-AF65-F5344CB8AC3E}">
        <p14:creationId xmlns:p14="http://schemas.microsoft.com/office/powerpoint/2010/main" val="30673170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References</a:t>
            </a:r>
            <a:endParaRPr lang="en-GB" dirty="0"/>
          </a:p>
        </p:txBody>
      </p:sp>
      <p:sp>
        <p:nvSpPr>
          <p:cNvPr id="3" name="Segnaposto contenuto 2"/>
          <p:cNvSpPr>
            <a:spLocks noGrp="1"/>
          </p:cNvSpPr>
          <p:nvPr>
            <p:ph idx="1"/>
          </p:nvPr>
        </p:nvSpPr>
        <p:spPr/>
        <p:txBody>
          <a:bodyPr/>
          <a:lstStyle/>
          <a:p>
            <a:r>
              <a:rPr lang="en-GB" sz="1600" dirty="0">
                <a:solidFill>
                  <a:schemeClr val="tx1"/>
                </a:solidFill>
              </a:rPr>
              <a:t>Embedded Microprocessors - http://www.computerworld.com/article/2596990/app-development/embedded-microprocessors.html</a:t>
            </a:r>
          </a:p>
          <a:p>
            <a:r>
              <a:rPr lang="en-GB" sz="1600" dirty="0">
                <a:solidFill>
                  <a:schemeClr val="tx1"/>
                </a:solidFill>
              </a:rPr>
              <a:t>Team security standard - http://www.zdnet.com/article/arm-symantec-and-others-team-up-to-set-out-security-standard-for-internet-of-things/</a:t>
            </a:r>
          </a:p>
          <a:p>
            <a:r>
              <a:rPr lang="en-GB" sz="1600" dirty="0" smtClean="0">
                <a:solidFill>
                  <a:schemeClr val="tx1"/>
                </a:solidFill>
              </a:rPr>
              <a:t>ARM </a:t>
            </a:r>
            <a:r>
              <a:rPr lang="en-GB" sz="1600" dirty="0" err="1" smtClean="0">
                <a:solidFill>
                  <a:schemeClr val="tx1"/>
                </a:solidFill>
              </a:rPr>
              <a:t>Trustzone</a:t>
            </a:r>
            <a:r>
              <a:rPr lang="en-GB" sz="1600" dirty="0" smtClean="0">
                <a:solidFill>
                  <a:schemeClr val="tx1"/>
                </a:solidFill>
              </a:rPr>
              <a:t> - </a:t>
            </a:r>
            <a:r>
              <a:rPr lang="en-GB" sz="1600" dirty="0" smtClean="0">
                <a:solidFill>
                  <a:schemeClr val="tx1"/>
                </a:solidFill>
                <a:hlinkClick r:id="rId2"/>
              </a:rPr>
              <a:t>http</a:t>
            </a:r>
            <a:r>
              <a:rPr lang="en-GB" sz="1600" dirty="0">
                <a:solidFill>
                  <a:schemeClr val="tx1"/>
                </a:solidFill>
                <a:hlinkClick r:id="rId2"/>
              </a:rPr>
              <a:t>://www.theregister.co.uk/2015/11/10/arm_trustzone_armv8m_mbed_os</a:t>
            </a:r>
            <a:r>
              <a:rPr lang="en-GB" sz="1600" dirty="0" smtClean="0">
                <a:solidFill>
                  <a:schemeClr val="tx1"/>
                </a:solidFill>
                <a:hlinkClick r:id="rId2"/>
              </a:rPr>
              <a:t>/</a:t>
            </a:r>
            <a:endParaRPr lang="en-GB" sz="1600" dirty="0" smtClean="0">
              <a:solidFill>
                <a:schemeClr val="tx1"/>
              </a:solidFill>
            </a:endParaRPr>
          </a:p>
          <a:p>
            <a:r>
              <a:rPr lang="en-GB" sz="1600" dirty="0">
                <a:solidFill>
                  <a:schemeClr val="tx1"/>
                </a:solidFill>
                <a:hlinkClick r:id="rId3"/>
              </a:rPr>
              <a:t>https://krebsonsecurity.com/2016/10/who-makes-the-iot-things-under-attack</a:t>
            </a:r>
            <a:r>
              <a:rPr lang="en-GB" sz="1600" dirty="0" smtClean="0">
                <a:solidFill>
                  <a:schemeClr val="tx1"/>
                </a:solidFill>
                <a:hlinkClick r:id="rId3"/>
              </a:rPr>
              <a:t>/</a:t>
            </a:r>
            <a:r>
              <a:rPr lang="en-GB" sz="1600" dirty="0" smtClean="0">
                <a:solidFill>
                  <a:schemeClr val="tx1"/>
                </a:solidFill>
              </a:rPr>
              <a:t> </a:t>
            </a:r>
          </a:p>
          <a:p>
            <a:r>
              <a:rPr lang="en-GB" sz="1600" dirty="0">
                <a:solidFill>
                  <a:schemeClr val="tx1"/>
                </a:solidFill>
                <a:hlinkClick r:id="rId4"/>
              </a:rPr>
              <a:t>https://www.postscapes.com/long-range-wireless-iot-protocol-lora</a:t>
            </a:r>
            <a:r>
              <a:rPr lang="en-GB" sz="1600" dirty="0" smtClean="0">
                <a:solidFill>
                  <a:schemeClr val="tx1"/>
                </a:solidFill>
                <a:hlinkClick r:id="rId4"/>
              </a:rPr>
              <a:t>/</a:t>
            </a:r>
            <a:endParaRPr lang="en-GB" sz="1600" dirty="0" smtClean="0">
              <a:solidFill>
                <a:schemeClr val="tx1"/>
              </a:solidFill>
            </a:endParaRPr>
          </a:p>
          <a:p>
            <a:r>
              <a:rPr lang="en-GB" sz="1600" dirty="0">
                <a:solidFill>
                  <a:schemeClr val="tx1"/>
                </a:solidFill>
                <a:hlinkClick r:id="rId5"/>
              </a:rPr>
              <a:t>https://</a:t>
            </a:r>
            <a:r>
              <a:rPr lang="en-GB" sz="1600" dirty="0" smtClean="0">
                <a:solidFill>
                  <a:schemeClr val="tx1"/>
                </a:solidFill>
                <a:hlinkClick r:id="rId5"/>
              </a:rPr>
              <a:t>www.linkedin.com/pulse/internet-things-business-models-mohit-agrawal</a:t>
            </a:r>
            <a:endParaRPr lang="en-GB" sz="1600" dirty="0" smtClean="0">
              <a:solidFill>
                <a:schemeClr val="tx1"/>
              </a:solidFill>
            </a:endParaRPr>
          </a:p>
          <a:p>
            <a:r>
              <a:rPr lang="en-GB" sz="1600" dirty="0">
                <a:solidFill>
                  <a:schemeClr val="tx1"/>
                </a:solidFill>
                <a:hlinkClick r:id="rId6"/>
              </a:rPr>
              <a:t>https://cloud.google.com/iot-core</a:t>
            </a:r>
            <a:r>
              <a:rPr lang="en-GB" sz="1600" dirty="0" smtClean="0">
                <a:solidFill>
                  <a:schemeClr val="tx1"/>
                </a:solidFill>
                <a:hlinkClick r:id="rId6"/>
              </a:rPr>
              <a:t>/</a:t>
            </a:r>
            <a:endParaRPr lang="en-GB" sz="1600" dirty="0" smtClean="0">
              <a:solidFill>
                <a:schemeClr val="tx1"/>
              </a:solidFill>
            </a:endParaRPr>
          </a:p>
          <a:p>
            <a:r>
              <a:rPr lang="en-GB" sz="1600" dirty="0">
                <a:solidFill>
                  <a:schemeClr val="tx1"/>
                </a:solidFill>
                <a:hlinkClick r:id="rId7"/>
              </a:rPr>
              <a:t>https://</a:t>
            </a:r>
            <a:r>
              <a:rPr lang="en-GB" sz="1600" dirty="0" smtClean="0">
                <a:solidFill>
                  <a:schemeClr val="tx1"/>
                </a:solidFill>
                <a:hlinkClick r:id="rId7"/>
              </a:rPr>
              <a:t>www.vmware.com/products/pulse.html</a:t>
            </a:r>
            <a:endParaRPr lang="en-GB" sz="1600" dirty="0" smtClean="0">
              <a:solidFill>
                <a:schemeClr val="tx1"/>
              </a:solidFill>
            </a:endParaRPr>
          </a:p>
          <a:p>
            <a:r>
              <a:rPr lang="en-GB" sz="1600" dirty="0">
                <a:solidFill>
                  <a:schemeClr val="tx1"/>
                </a:solidFill>
                <a:hlinkClick r:id="rId8"/>
              </a:rPr>
              <a:t>https://</a:t>
            </a:r>
            <a:r>
              <a:rPr lang="en-GB" sz="1600" dirty="0" smtClean="0">
                <a:solidFill>
                  <a:schemeClr val="tx1"/>
                </a:solidFill>
                <a:hlinkClick r:id="rId8"/>
              </a:rPr>
              <a:t>networks.nokia.com/solutions/iot-platform</a:t>
            </a:r>
            <a:endParaRPr lang="en-GB" sz="1600" dirty="0" smtClean="0">
              <a:solidFill>
                <a:schemeClr val="tx1"/>
              </a:solidFill>
            </a:endParaRPr>
          </a:p>
          <a:p>
            <a:r>
              <a:rPr lang="en-GB" sz="1600" dirty="0">
                <a:solidFill>
                  <a:schemeClr val="tx1"/>
                </a:solidFill>
                <a:hlinkClick r:id="rId9"/>
              </a:rPr>
              <a:t>https://www.predix.io</a:t>
            </a:r>
            <a:r>
              <a:rPr lang="en-GB" sz="1600" dirty="0" smtClean="0">
                <a:solidFill>
                  <a:schemeClr val="tx1"/>
                </a:solidFill>
                <a:hlinkClick r:id="rId9"/>
              </a:rPr>
              <a:t>/</a:t>
            </a:r>
            <a:endParaRPr lang="en-GB" sz="1600" dirty="0" smtClean="0">
              <a:solidFill>
                <a:schemeClr val="tx1"/>
              </a:solidFill>
            </a:endParaRPr>
          </a:p>
          <a:p>
            <a:endParaRPr lang="en-GB" sz="1600" dirty="0" smtClean="0">
              <a:solidFill>
                <a:schemeClr val="tx1"/>
              </a:solidFill>
            </a:endParaRPr>
          </a:p>
          <a:p>
            <a:endParaRPr lang="en-GB" sz="1600" dirty="0">
              <a:solidFill>
                <a:schemeClr val="tx1"/>
              </a:solidFill>
            </a:endParaRPr>
          </a:p>
        </p:txBody>
      </p:sp>
    </p:spTree>
    <p:extLst>
      <p:ext uri="{BB962C8B-B14F-4D97-AF65-F5344CB8AC3E}">
        <p14:creationId xmlns:p14="http://schemas.microsoft.com/office/powerpoint/2010/main" val="31624740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51520" y="1052736"/>
            <a:ext cx="8642350" cy="1338828"/>
          </a:xfrm>
          <a:prstGeom prst="rect">
            <a:avLst/>
          </a:prstGeom>
          <a:noFill/>
          <a:ln w="12700">
            <a:noFill/>
            <a:miter lim="800000"/>
            <a:headEnd type="none" w="sm" len="sm"/>
            <a:tailEnd type="none" w="lg" len="med"/>
          </a:ln>
        </p:spPr>
        <p:txBody>
          <a:bodyPr>
            <a:spAutoFit/>
          </a:bodyPr>
          <a:lstStyle/>
          <a:p>
            <a:pPr algn="ctr" eaLnBrk="1" hangingPunct="1">
              <a:spcBef>
                <a:spcPct val="50000"/>
              </a:spcBef>
              <a:buFontTx/>
              <a:buNone/>
            </a:pPr>
            <a:r>
              <a:rPr lang="it-IT" b="1" dirty="0">
                <a:solidFill>
                  <a:schemeClr val="tx1"/>
                </a:solidFill>
                <a:latin typeface="Helvetica" pitchFamily="34" charset="0"/>
              </a:rPr>
              <a:t>Luigi </a:t>
            </a:r>
            <a:r>
              <a:rPr lang="it-IT" b="1" dirty="0" err="1" smtClean="0">
                <a:solidFill>
                  <a:schemeClr val="tx1"/>
                </a:solidFill>
                <a:latin typeface="Helvetica" pitchFamily="34" charset="0"/>
              </a:rPr>
              <a:t>Coppolino</a:t>
            </a:r>
            <a:r>
              <a:rPr lang="it-IT" b="1" dirty="0" smtClean="0">
                <a:solidFill>
                  <a:schemeClr val="tx1"/>
                </a:solidFill>
                <a:latin typeface="Helvetica" pitchFamily="34" charset="0"/>
              </a:rPr>
              <a:t> </a:t>
            </a:r>
          </a:p>
          <a:p>
            <a:pPr algn="ctr" eaLnBrk="1" hangingPunct="1">
              <a:spcBef>
                <a:spcPct val="50000"/>
              </a:spcBef>
              <a:buFontTx/>
              <a:buNone/>
            </a:pPr>
            <a:r>
              <a:rPr lang="it-IT" b="1" dirty="0" smtClean="0">
                <a:solidFill>
                  <a:schemeClr val="tx1"/>
                </a:solidFill>
                <a:latin typeface="Helvetica" pitchFamily="34" charset="0"/>
              </a:rPr>
              <a:t>e-mail</a:t>
            </a:r>
            <a:r>
              <a:rPr lang="it-IT" b="1" dirty="0">
                <a:solidFill>
                  <a:schemeClr val="tx1"/>
                </a:solidFill>
                <a:latin typeface="Helvetica" pitchFamily="34" charset="0"/>
              </a:rPr>
              <a:t>: </a:t>
            </a:r>
            <a:r>
              <a:rPr lang="it-IT" b="1" dirty="0" smtClean="0">
                <a:solidFill>
                  <a:schemeClr val="tx1"/>
                </a:solidFill>
                <a:latin typeface="Helvetica" pitchFamily="34" charset="0"/>
              </a:rPr>
              <a:t>luigi.coppolino@uniparthenope.it</a:t>
            </a:r>
            <a:endParaRPr lang="it-IT" b="1" dirty="0">
              <a:solidFill>
                <a:schemeClr val="tx1"/>
              </a:solidFill>
              <a:latin typeface="Helvetica" pitchFamily="34" charset="0"/>
            </a:endParaRPr>
          </a:p>
          <a:p>
            <a:pPr algn="ctr">
              <a:spcBef>
                <a:spcPct val="0"/>
              </a:spcBef>
              <a:buFontTx/>
              <a:buNone/>
            </a:pPr>
            <a:r>
              <a:rPr lang="it-IT" b="1" dirty="0" smtClean="0">
                <a:solidFill>
                  <a:schemeClr val="tx1"/>
                </a:solidFill>
                <a:latin typeface="Helvetica" pitchFamily="34" charset="0"/>
              </a:rPr>
              <a:t> Cell</a:t>
            </a:r>
            <a:r>
              <a:rPr lang="it-IT" b="1" dirty="0">
                <a:solidFill>
                  <a:schemeClr val="tx1"/>
                </a:solidFill>
                <a:latin typeface="Helvetica" pitchFamily="34" charset="0"/>
              </a:rPr>
              <a:t>:   +</a:t>
            </a:r>
            <a:r>
              <a:rPr lang="it-IT" b="1" dirty="0" smtClean="0">
                <a:solidFill>
                  <a:schemeClr val="tx1"/>
                </a:solidFill>
                <a:latin typeface="Helvetica" pitchFamily="34" charset="0"/>
              </a:rPr>
              <a:t>39-339-6218570</a:t>
            </a:r>
            <a:endParaRPr lang="it-IT" b="1" dirty="0">
              <a:solidFill>
                <a:schemeClr val="tx1"/>
              </a:solidFill>
              <a:latin typeface="Helvetica" pitchFamily="34" charset="0"/>
            </a:endParaRPr>
          </a:p>
          <a:p>
            <a:pPr algn="ctr">
              <a:spcBef>
                <a:spcPct val="0"/>
              </a:spcBef>
              <a:buFontTx/>
              <a:buNone/>
            </a:pPr>
            <a:r>
              <a:rPr lang="it-IT" b="1" dirty="0">
                <a:solidFill>
                  <a:schemeClr val="tx1"/>
                </a:solidFill>
                <a:latin typeface="Helvetica" pitchFamily="34" charset="0"/>
              </a:rPr>
              <a:t>Tel:    +39-081-5476700</a:t>
            </a:r>
          </a:p>
        </p:txBody>
      </p:sp>
      <p:sp>
        <p:nvSpPr>
          <p:cNvPr id="28675" name="Rectangle 6"/>
          <p:cNvSpPr>
            <a:spLocks noChangeArrowheads="1"/>
          </p:cNvSpPr>
          <p:nvPr/>
        </p:nvSpPr>
        <p:spPr bwMode="auto">
          <a:xfrm>
            <a:off x="179388" y="188913"/>
            <a:ext cx="8713787" cy="719137"/>
          </a:xfrm>
          <a:prstGeom prst="rect">
            <a:avLst/>
          </a:prstGeom>
          <a:noFill/>
          <a:ln w="9525">
            <a:noFill/>
            <a:miter lim="800000"/>
            <a:headEnd/>
            <a:tailEnd/>
          </a:ln>
        </p:spPr>
        <p:txBody>
          <a:bodyPr anchor="ctr"/>
          <a:lstStyle/>
          <a:p>
            <a:pPr algn="ctr">
              <a:spcBef>
                <a:spcPct val="0"/>
              </a:spcBef>
            </a:pPr>
            <a:r>
              <a:rPr lang="it-IT" sz="3600" b="1" dirty="0" err="1">
                <a:solidFill>
                  <a:srgbClr val="0042A4"/>
                </a:solidFill>
              </a:rPr>
              <a:t>Contact</a:t>
            </a:r>
            <a:r>
              <a:rPr lang="it-IT" sz="3600" b="1" dirty="0">
                <a:solidFill>
                  <a:srgbClr val="0042A4"/>
                </a:solidFill>
              </a:rPr>
              <a:t> Info</a:t>
            </a:r>
          </a:p>
        </p:txBody>
      </p:sp>
      <p:sp>
        <p:nvSpPr>
          <p:cNvPr id="28676" name="Text Box 7"/>
          <p:cNvSpPr txBox="1">
            <a:spLocks noChangeArrowheads="1"/>
          </p:cNvSpPr>
          <p:nvPr/>
        </p:nvSpPr>
        <p:spPr bwMode="auto">
          <a:xfrm>
            <a:off x="107504" y="4509120"/>
            <a:ext cx="8928070" cy="1569660"/>
          </a:xfrm>
          <a:prstGeom prst="rect">
            <a:avLst/>
          </a:prstGeom>
          <a:noFill/>
          <a:ln w="12700">
            <a:noFill/>
            <a:miter lim="800000"/>
            <a:headEnd type="none" w="sm" len="sm"/>
            <a:tailEnd type="none" w="lg" len="med"/>
          </a:ln>
        </p:spPr>
        <p:txBody>
          <a:bodyPr wrap="square">
            <a:spAutoFit/>
          </a:bodyPr>
          <a:lstStyle/>
          <a:p>
            <a:pPr algn="ctr">
              <a:spcBef>
                <a:spcPct val="0"/>
              </a:spcBef>
              <a:buFontTx/>
              <a:buNone/>
            </a:pPr>
            <a:r>
              <a:rPr lang="it-IT" sz="2400" dirty="0">
                <a:solidFill>
                  <a:schemeClr val="tx1"/>
                </a:solidFill>
                <a:latin typeface="Helvetica" pitchFamily="34" charset="0"/>
              </a:rPr>
              <a:t>The </a:t>
            </a:r>
            <a:r>
              <a:rPr lang="it-IT" sz="2400" b="1" dirty="0">
                <a:solidFill>
                  <a:schemeClr val="tx1"/>
                </a:solidFill>
                <a:latin typeface="Helvetica" pitchFamily="34" charset="0"/>
              </a:rPr>
              <a:t>F</a:t>
            </a:r>
            <a:r>
              <a:rPr lang="it-IT" sz="2400" dirty="0">
                <a:solidFill>
                  <a:schemeClr val="tx1"/>
                </a:solidFill>
                <a:latin typeface="Helvetica" pitchFamily="34" charset="0"/>
              </a:rPr>
              <a:t>ault and </a:t>
            </a:r>
            <a:r>
              <a:rPr lang="it-IT" sz="2400" b="1" dirty="0" err="1">
                <a:solidFill>
                  <a:schemeClr val="tx1"/>
                </a:solidFill>
                <a:latin typeface="Helvetica" pitchFamily="34" charset="0"/>
              </a:rPr>
              <a:t>I</a:t>
            </a:r>
            <a:r>
              <a:rPr lang="it-IT" sz="2400" dirty="0" err="1">
                <a:solidFill>
                  <a:schemeClr val="tx1"/>
                </a:solidFill>
                <a:latin typeface="Helvetica" pitchFamily="34" charset="0"/>
              </a:rPr>
              <a:t>ntrusion</a:t>
            </a:r>
            <a:r>
              <a:rPr lang="it-IT" sz="2400" dirty="0">
                <a:solidFill>
                  <a:schemeClr val="tx1"/>
                </a:solidFill>
                <a:latin typeface="Helvetica" pitchFamily="34" charset="0"/>
              </a:rPr>
              <a:t> </a:t>
            </a:r>
            <a:r>
              <a:rPr lang="it-IT" sz="2400" b="1" dirty="0" err="1">
                <a:solidFill>
                  <a:schemeClr val="tx1"/>
                </a:solidFill>
                <a:latin typeface="Helvetica" pitchFamily="34" charset="0"/>
              </a:rPr>
              <a:t>T</a:t>
            </a:r>
            <a:r>
              <a:rPr lang="it-IT" sz="2400" dirty="0" err="1">
                <a:solidFill>
                  <a:schemeClr val="tx1"/>
                </a:solidFill>
                <a:latin typeface="Helvetica" pitchFamily="34" charset="0"/>
              </a:rPr>
              <a:t>olerant</a:t>
            </a:r>
            <a:r>
              <a:rPr lang="it-IT" sz="2400" dirty="0">
                <a:solidFill>
                  <a:schemeClr val="tx1"/>
                </a:solidFill>
                <a:latin typeface="Helvetica" pitchFamily="34" charset="0"/>
              </a:rPr>
              <a:t> </a:t>
            </a:r>
            <a:r>
              <a:rPr lang="it-IT" sz="2400" b="1" dirty="0" err="1">
                <a:solidFill>
                  <a:schemeClr val="tx1"/>
                </a:solidFill>
                <a:latin typeface="Helvetica" pitchFamily="34" charset="0"/>
              </a:rPr>
              <a:t>NE</a:t>
            </a:r>
            <a:r>
              <a:rPr lang="it-IT" sz="2400" dirty="0" err="1">
                <a:solidFill>
                  <a:schemeClr val="tx1"/>
                </a:solidFill>
                <a:latin typeface="Helvetica" pitchFamily="34" charset="0"/>
              </a:rPr>
              <a:t>tworked</a:t>
            </a:r>
            <a:r>
              <a:rPr lang="it-IT" sz="2400" dirty="0">
                <a:solidFill>
                  <a:schemeClr val="tx1"/>
                </a:solidFill>
                <a:latin typeface="Helvetica" pitchFamily="34" charset="0"/>
              </a:rPr>
              <a:t> </a:t>
            </a:r>
            <a:r>
              <a:rPr lang="it-IT" sz="2400" b="1" dirty="0" err="1">
                <a:solidFill>
                  <a:schemeClr val="tx1"/>
                </a:solidFill>
                <a:latin typeface="Helvetica" pitchFamily="34" charset="0"/>
              </a:rPr>
              <a:t>S</a:t>
            </a:r>
            <a:r>
              <a:rPr lang="it-IT" sz="2400" dirty="0" err="1">
                <a:solidFill>
                  <a:schemeClr val="tx1"/>
                </a:solidFill>
                <a:latin typeface="Helvetica" pitchFamily="34" charset="0"/>
              </a:rPr>
              <a:t>ystem</a:t>
            </a:r>
            <a:r>
              <a:rPr lang="it-IT" sz="2400" b="1" dirty="0" err="1">
                <a:solidFill>
                  <a:schemeClr val="tx1"/>
                </a:solidFill>
                <a:latin typeface="Helvetica" pitchFamily="34" charset="0"/>
              </a:rPr>
              <a:t>S</a:t>
            </a:r>
            <a:r>
              <a:rPr lang="it-IT" sz="2400" dirty="0">
                <a:solidFill>
                  <a:schemeClr val="tx1"/>
                </a:solidFill>
                <a:latin typeface="Helvetica" pitchFamily="34" charset="0"/>
              </a:rPr>
              <a:t> (FITNESS)  </a:t>
            </a:r>
            <a:endParaRPr lang="it-IT" sz="2400" dirty="0" smtClean="0">
              <a:solidFill>
                <a:schemeClr val="tx1"/>
              </a:solidFill>
              <a:latin typeface="Helvetica" pitchFamily="34" charset="0"/>
            </a:endParaRPr>
          </a:p>
          <a:p>
            <a:pPr algn="ctr">
              <a:spcBef>
                <a:spcPct val="0"/>
              </a:spcBef>
              <a:buFontTx/>
              <a:buNone/>
            </a:pPr>
            <a:r>
              <a:rPr lang="it-IT" sz="2400" dirty="0" smtClean="0">
                <a:solidFill>
                  <a:schemeClr val="tx1"/>
                </a:solidFill>
                <a:latin typeface="Helvetica" pitchFamily="34" charset="0"/>
              </a:rPr>
              <a:t>Research </a:t>
            </a:r>
            <a:r>
              <a:rPr lang="it-IT" sz="2400" dirty="0">
                <a:solidFill>
                  <a:schemeClr val="tx1"/>
                </a:solidFill>
                <a:latin typeface="Helvetica" pitchFamily="34" charset="0"/>
              </a:rPr>
              <a:t>Group</a:t>
            </a:r>
          </a:p>
          <a:p>
            <a:pPr algn="ctr">
              <a:spcBef>
                <a:spcPct val="0"/>
              </a:spcBef>
              <a:buFontTx/>
              <a:buNone/>
            </a:pPr>
            <a:r>
              <a:rPr lang="it-IT" sz="2400" b="1" dirty="0">
                <a:solidFill>
                  <a:schemeClr val="tx1"/>
                </a:solidFill>
                <a:latin typeface="Helvetica" pitchFamily="34" charset="0"/>
              </a:rPr>
              <a:t>http://</a:t>
            </a:r>
            <a:r>
              <a:rPr lang="it-IT" sz="2400" b="1" dirty="0" smtClean="0">
                <a:solidFill>
                  <a:schemeClr val="tx1"/>
                </a:solidFill>
                <a:latin typeface="Helvetica" pitchFamily="34" charset="0"/>
              </a:rPr>
              <a:t>www.fitnesslab.eu/</a:t>
            </a:r>
            <a:endParaRPr lang="it-IT" sz="1200" b="1" dirty="0">
              <a:solidFill>
                <a:schemeClr val="tx1"/>
              </a:solidFill>
              <a:latin typeface="Courier New" pitchFamily="49" charset="0"/>
            </a:endParaRP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2090465"/>
            <a:ext cx="3455220" cy="2418655"/>
          </a:xfrm>
          <a:prstGeom prst="rect">
            <a:avLst/>
          </a:prstGeom>
        </p:spPr>
      </p:pic>
    </p:spTree>
    <p:extLst>
      <p:ext uri="{BB962C8B-B14F-4D97-AF65-F5344CB8AC3E}">
        <p14:creationId xmlns:p14="http://schemas.microsoft.com/office/powerpoint/2010/main" val="3266152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ts val="675"/>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ahoma"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ts val="675"/>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ahoma" pitchFamily="32" charset="0"/>
            <a:cs typeface="Arial" charset="0"/>
          </a:defRPr>
        </a:defPPr>
      </a:lstStyle>
    </a:lnDef>
    <a:txDef>
      <a:spPr>
        <a:noFill/>
      </a:spPr>
      <a:bodyPr wrap="square" rtlCol="0">
        <a:spAutoFit/>
      </a:bodyPr>
      <a:lstStyle>
        <a:defPPr algn="ctr">
          <a:defRPr sz="2800" b="1" i="0" dirty="0" smtClean="0">
            <a:solidFill>
              <a:srgbClr val="0042A4"/>
            </a:solidFill>
            <a:latin typeface="Osvald"/>
          </a:defRPr>
        </a:defPPr>
      </a:lstStyle>
    </a:tx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4412</TotalTime>
  <Words>4497</Words>
  <Application>Microsoft Office PowerPoint</Application>
  <PresentationFormat>Presentazione su schermo (4:3)</PresentationFormat>
  <Paragraphs>567</Paragraphs>
  <Slides>93</Slides>
  <Notes>4</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93</vt:i4>
      </vt:variant>
    </vt:vector>
  </HeadingPairs>
  <TitlesOfParts>
    <vt:vector size="106" baseType="lpstr">
      <vt:lpstr>Arial</vt:lpstr>
      <vt:lpstr>Calibri</vt:lpstr>
      <vt:lpstr>CMR10</vt:lpstr>
      <vt:lpstr>CMTI10</vt:lpstr>
      <vt:lpstr>Courier New</vt:lpstr>
      <vt:lpstr>Helvetica</vt:lpstr>
      <vt:lpstr>Osval</vt:lpstr>
      <vt:lpstr>Osvald</vt:lpstr>
      <vt:lpstr>Symbol</vt:lpstr>
      <vt:lpstr>Tahoma</vt:lpstr>
      <vt:lpstr>Times New Roman</vt:lpstr>
      <vt:lpstr>Wingdings</vt:lpstr>
      <vt:lpstr>1_Tema di Office</vt:lpstr>
      <vt:lpstr>Presentazione standard di PowerPoint</vt:lpstr>
      <vt:lpstr>Roadmap</vt:lpstr>
      <vt:lpstr>Presentazione standard di PowerPoint</vt:lpstr>
      <vt:lpstr>IoT: terminologia</vt:lpstr>
      <vt:lpstr>The Internet of Word-Things</vt:lpstr>
      <vt:lpstr>The Internet of Word-Things</vt:lpstr>
      <vt:lpstr>IoT – Disruptive Technology</vt:lpstr>
      <vt:lpstr>Critical Infrastructure</vt:lpstr>
      <vt:lpstr>IoT - Sicurezza</vt:lpstr>
      <vt:lpstr>CPS – Cyber Physical Systems</vt:lpstr>
      <vt:lpstr>Presentazione standard di PowerPoint</vt:lpstr>
      <vt:lpstr>IoT: Smart World</vt:lpstr>
      <vt:lpstr>IoT: Smart Home</vt:lpstr>
      <vt:lpstr>IoT: Smart Home</vt:lpstr>
      <vt:lpstr>IoT: Industrial IoT</vt:lpstr>
      <vt:lpstr>IoT: Industrial IoT</vt:lpstr>
      <vt:lpstr>Presentazione standard di PowerPoint</vt:lpstr>
      <vt:lpstr>IoT - Market</vt:lpstr>
      <vt:lpstr>IoT - Market</vt:lpstr>
      <vt:lpstr>The Internet of Fewer Things</vt:lpstr>
      <vt:lpstr>The Internet of Fewer Things</vt:lpstr>
      <vt:lpstr>IoT Value Chain</vt:lpstr>
      <vt:lpstr>Share of Value</vt:lpstr>
      <vt:lpstr>Presentazione standard di PowerPoint</vt:lpstr>
      <vt:lpstr>IoT in Italia</vt:lpstr>
      <vt:lpstr>Presentazione standard di PowerPoint</vt:lpstr>
      <vt:lpstr>Presentazione standard di PowerPoint</vt:lpstr>
      <vt:lpstr>Presentazione standard di PowerPoint</vt:lpstr>
      <vt:lpstr>Presentazione standard di PowerPoint</vt:lpstr>
      <vt:lpstr>Identity + computing + connectivity</vt:lpstr>
      <vt:lpstr>IoT: COTS CPU technology</vt:lpstr>
      <vt:lpstr>IoT: COTS software</vt:lpstr>
      <vt:lpstr>IoT: COTS communication protocols</vt:lpstr>
      <vt:lpstr>Long Range Wireless IoT</vt:lpstr>
      <vt:lpstr>Low Power WAN</vt:lpstr>
      <vt:lpstr>Presentazione standard di PowerPoint</vt:lpstr>
      <vt:lpstr>LoRa</vt:lpstr>
      <vt:lpstr>SIGFOX</vt:lpstr>
      <vt:lpstr>LTE</vt:lpstr>
      <vt:lpstr>Presentazione standard di PowerPoint</vt:lpstr>
      <vt:lpstr>Big Data … IoT</vt:lpstr>
      <vt:lpstr>Cloud Computing e IoT</vt:lpstr>
      <vt:lpstr>E non c’è due senza tre…</vt:lpstr>
      <vt:lpstr>Presentazione standard di PowerPoint</vt:lpstr>
      <vt:lpstr>Occhio ai servizi</vt:lpstr>
      <vt:lpstr>Occhio ai servizi</vt:lpstr>
      <vt:lpstr>Presentazione standard di PowerPoint</vt:lpstr>
      <vt:lpstr>IoT: emergenza security</vt:lpstr>
      <vt:lpstr>IoT: i pericoli immediati</vt:lpstr>
      <vt:lpstr>Esempi reali</vt:lpstr>
      <vt:lpstr>Esempi reali</vt:lpstr>
      <vt:lpstr>Presentazione standard di PowerPoint</vt:lpstr>
      <vt:lpstr>IoT: a “security-induced” safety case</vt:lpstr>
      <vt:lpstr>Information Security: definizioni</vt:lpstr>
      <vt:lpstr>Esempio reale</vt:lpstr>
      <vt:lpstr>Presentazione standard di PowerPoint</vt:lpstr>
      <vt:lpstr>Obiettivo ed approccio</vt:lpstr>
      <vt:lpstr>Tesi</vt:lpstr>
      <vt:lpstr>Esempio reale : DDoS Mirai (21/10/2016)</vt:lpstr>
      <vt:lpstr>DDoS Mirai: Dettagli dell’attacco</vt:lpstr>
      <vt:lpstr>DDoS Mirai: Prodotti coinvolti</vt:lpstr>
      <vt:lpstr>DDoS Mirai: Prodotti coinvolti</vt:lpstr>
      <vt:lpstr>DDoS Mirai: Vulnerabilità sfruttata</vt:lpstr>
      <vt:lpstr>DDoS Mirai: Vulnerabilità sfruttata</vt:lpstr>
      <vt:lpstr>Alcuni nostri esperimenti</vt:lpstr>
      <vt:lpstr>Setup sperimentali</vt:lpstr>
      <vt:lpstr>Principali conclusioni</vt:lpstr>
      <vt:lpstr>Smart Home tradizionale</vt:lpstr>
      <vt:lpstr>Smart Home: scenario emergente</vt:lpstr>
      <vt:lpstr>ZigBee</vt:lpstr>
      <vt:lpstr>Attacco Sinkhole</vt:lpstr>
      <vt:lpstr>Sinkhole attack: esempio </vt:lpstr>
      <vt:lpstr>Sinkhole attack: effetti</vt:lpstr>
      <vt:lpstr>Setup sperimentale (1)</vt:lpstr>
      <vt:lpstr>Componente emulata (1)</vt:lpstr>
      <vt:lpstr>Hacking the Smart Home (1): passi</vt:lpstr>
      <vt:lpstr>Dettagli implementativi dell’attacco (1)</vt:lpstr>
      <vt:lpstr>Risultati sperimentali (1)</vt:lpstr>
      <vt:lpstr>Maggiori dettagli (1)</vt:lpstr>
      <vt:lpstr>Setup sperimentale (2)</vt:lpstr>
      <vt:lpstr>Setup sperimentale (2)</vt:lpstr>
      <vt:lpstr>Dispositivi utilizzati</vt:lpstr>
      <vt:lpstr>Hacking the Smart Home (2): passi</vt:lpstr>
      <vt:lpstr>Dettagli implementativi dell’attacco(2)</vt:lpstr>
      <vt:lpstr>Risultati sperimentali (2)</vt:lpstr>
      <vt:lpstr>Maggiori dettagli (2)</vt:lpstr>
      <vt:lpstr>Presentazione standard di PowerPoint</vt:lpstr>
      <vt:lpstr>Alcune idee generali</vt:lpstr>
      <vt:lpstr>Alcune idee più specifiche</vt:lpstr>
      <vt:lpstr>Presentazione standard di PowerPoint</vt:lpstr>
      <vt:lpstr>References</vt:lpstr>
      <vt:lpstr>References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Luigi Romano</cp:lastModifiedBy>
  <cp:revision>301</cp:revision>
  <cp:lastPrinted>2016-10-26T17:14:09Z</cp:lastPrinted>
  <dcterms:created xsi:type="dcterms:W3CDTF">2015-01-09T11:45:56Z</dcterms:created>
  <dcterms:modified xsi:type="dcterms:W3CDTF">2018-12-04T11:18:58Z</dcterms:modified>
</cp:coreProperties>
</file>