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7" r:id="rId2"/>
    <p:sldId id="318" r:id="rId3"/>
    <p:sldId id="319" r:id="rId4"/>
    <p:sldId id="317" r:id="rId5"/>
    <p:sldId id="320" r:id="rId6"/>
    <p:sldId id="297" r:id="rId7"/>
    <p:sldId id="321" r:id="rId8"/>
    <p:sldId id="322" r:id="rId9"/>
    <p:sldId id="323" r:id="rId10"/>
    <p:sldId id="324" r:id="rId11"/>
    <p:sldId id="393" r:id="rId12"/>
    <p:sldId id="257" r:id="rId13"/>
    <p:sldId id="260" r:id="rId14"/>
    <p:sldId id="259" r:id="rId15"/>
    <p:sldId id="261" r:id="rId16"/>
    <p:sldId id="264" r:id="rId17"/>
    <p:sldId id="273" r:id="rId18"/>
    <p:sldId id="272" r:id="rId19"/>
    <p:sldId id="394" r:id="rId20"/>
    <p:sldId id="274" r:id="rId21"/>
    <p:sldId id="275" r:id="rId22"/>
    <p:sldId id="265" r:id="rId23"/>
    <p:sldId id="268" r:id="rId24"/>
    <p:sldId id="269" r:id="rId25"/>
    <p:sldId id="270" r:id="rId26"/>
    <p:sldId id="385" r:id="rId27"/>
    <p:sldId id="389" r:id="rId28"/>
    <p:sldId id="39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D37FB-1B78-3E43-AE37-C408B0ADE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50630F-7232-7A40-A5D9-AC21FE9AF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86D9FE-1835-3046-935E-0D18C94C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C091D-355C-6443-858A-DC85496C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8D4E6-7E3E-6A42-BA8B-7B53155A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27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22FBC-FD6D-8443-947C-6EE81C23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872A1C-4EB6-AE46-A33A-68FBF1558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D3528F-7F14-CD48-8913-A5C56190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D5E24E-FE00-404C-9D7D-85D5BCBA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B41A0-5C2B-B041-B7E6-55C417BC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FBAE16-72E3-C34D-AA58-038BCE57C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C4D5F2-0387-6A4E-AF17-A9B9F26CD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948F3-AA14-724D-9AFA-82188951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A7E0B6-7E61-3E43-964E-3604676F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BC0541-5C30-2045-96C3-4CFBC650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23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2D3C2-FDFB-324F-BCA7-64801714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BBC7CB60-D7B7-CA42-BD34-C57C00CC7E4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C7D8F8-39CF-D742-827A-45EDF196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3E9AFF-41C6-7A4C-8924-9DE356C2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2C58A-3A7F-E940-90FE-DF257FDB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74CADA-010A-3B4A-AF07-5F85ED4CFE4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2729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9376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94B1F-62BC-9B43-8AE9-004DC477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262C4C-27E2-4A42-9A10-BD2EC9986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FEDF1-7333-5E47-A201-89433A0B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7EBCE-26EF-ED44-B047-203364AD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79526D-49AC-1A49-8F2E-3E0FE9E9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5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CA7E6-0D8F-D943-9446-E85A2FBE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EC70F3-582A-3541-BB04-3ACA8A4C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0FA736-C037-8640-B072-32B5FCD1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2B6728-F39F-F148-91F1-2EC072C2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70BC03-D91E-C14B-A66E-0302CED2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9204B-3E0A-2A41-AB8D-7C893E84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0E7F3D-7D4D-FF41-B39F-00EA473E2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76EBD6-9062-1647-8B4B-7B6EF1201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D3D48F-5CAA-134A-9CA2-23ED3A33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C3AB80-F5D7-DD46-A451-C533F84A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BB991-C229-7B4B-BF79-C07BD193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3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67D53-65B6-0041-9C69-0E056B4B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F66A5-643A-9E4B-9F57-F0B6E2DA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BA5632-08DD-EE47-8F7F-BB2786320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7DB5FC-2C08-8A46-A7D6-AB387A00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E5FB05-64BD-A74D-AE0F-91E4BC5B2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835BF2-5744-F34B-B46D-80F62C1C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554941-508E-7A4A-A79B-3DEBDD13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3B7D4E-0200-574B-849C-0F605BA7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1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22A81-E6E4-7547-92A3-247E7D26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839587-38E2-8448-9EEC-68C302AE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650C83-B9D8-B742-94BF-0A9F4F08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5EBE58-3C72-7244-ADA9-15B2B5F8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56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8CEC8C-4339-294A-8E1A-2F58ECC6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D7DF04-6165-3748-9E0C-B9D3FC7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1C5B1E-94C3-8E49-ACB6-B1307A3C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5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196A1-7729-164A-8F89-FE358CE3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14D21-8E0B-0E40-96E9-33A44C01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C70736-CCFC-7C4B-8A9E-5A846BF55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923455-AF20-4F42-A461-172FBB2E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B44319-0424-514A-8D33-E08E72B2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D38A3B-C163-724C-A35E-1D49A408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6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18BBF-C3C0-164C-9A3E-237CE1D7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06AD1E-F38D-6749-B7EE-8AFF34232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D82818-4E45-CD40-B5A8-9611E4E47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E82D11-0240-8548-9637-6A003464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EA6C12-1B74-694F-80A8-678427FC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286C6A-19E9-A641-9134-D09ECFA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1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21CA4D-49FB-F24A-A8E5-5BFA2D7F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EADF29-EBF4-EB42-8B2F-FAAE6FD8B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CA1404-22D5-F845-9F0C-D8CE5E989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A282-C8F6-BE4F-A701-E0D56F765F16}" type="datetimeFigureOut">
              <a:rPr lang="it-IT" smtClean="0"/>
              <a:t>01/03/22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6916B5-83A5-D247-9AB2-A8F4B7EC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315294-505C-E642-9296-273F9A82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610D-4453-7D43-8873-F909DB783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5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business </a:t>
            </a:r>
            <a:r>
              <a:rPr lang="it-IT" dirty="0" err="1"/>
              <a:t>strategies</a:t>
            </a:r>
            <a:r>
              <a:rPr lang="it-IT" dirty="0"/>
              <a:t> </a:t>
            </a:r>
          </a:p>
          <a:p>
            <a:r>
              <a:rPr lang="it-GB"/>
              <a:t>MEIM</a:t>
            </a:r>
            <a:endParaRPr lang="it-GB" dirty="0"/>
          </a:p>
          <a:p>
            <a:r>
              <a:rPr lang="it-GB" dirty="0"/>
              <a:t>Master 2021-2022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GB" dirty="0"/>
              <a:t>SOTTOTITOLO DI ESEMPIO PER LA PRESENTAZIONE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GB" dirty="0"/>
              <a:t>A cura del prof</a:t>
            </a:r>
            <a:r>
              <a:rPr lang="it-GB"/>
              <a:t>. </a:t>
            </a:r>
            <a:r>
              <a:rPr lang="it-IT" dirty="0"/>
              <a:t>Francesco Calza</a:t>
            </a:r>
            <a:endParaRPr lang="it-GB" dirty="0"/>
          </a:p>
          <a:p>
            <a:r>
              <a:rPr lang="it-GB" dirty="0"/>
              <a:t>Prof. </a:t>
            </a:r>
            <a:r>
              <a:rPr lang="it-IT" dirty="0"/>
              <a:t>D</a:t>
            </a:r>
            <a:r>
              <a:rPr lang="it-GB"/>
              <a:t>i Management </a:t>
            </a:r>
            <a:r>
              <a:rPr lang="it-GB" dirty="0"/>
              <a:t>all’Università 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346D9217-AB7A-274F-8B91-7E0E5F991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0" y="1316913"/>
            <a:ext cx="6422283" cy="4646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5. Competitive Rivalry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ED5900-3348-544A-AAFD-B483B80D0B6A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7250" y="2634191"/>
            <a:ext cx="9350679" cy="406115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n-US" sz="4200" b="1" dirty="0"/>
              <a:t>Fundamental question:  </a:t>
            </a:r>
            <a:r>
              <a:rPr lang="en-US" altLang="en-US" sz="4200" dirty="0">
                <a:solidFill>
                  <a:srgbClr val="0070C0"/>
                </a:solidFill>
              </a:rPr>
              <a:t>how intense is competition in the industry?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310F0D4-1FDD-3740-8DE2-F98B85C219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9547449" cy="2737928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Factors leading to high competitive rivalry:</a:t>
            </a:r>
          </a:p>
          <a:p>
            <a:pPr lvl="1"/>
            <a:r>
              <a:rPr lang="en-US" altLang="en-US" sz="2400" dirty="0"/>
              <a:t>Numerous or equally balanced competitors.</a:t>
            </a:r>
          </a:p>
          <a:p>
            <a:pPr lvl="1"/>
            <a:r>
              <a:rPr lang="en-US" altLang="en-US" sz="2400" dirty="0"/>
              <a:t>High fixed costs.</a:t>
            </a:r>
          </a:p>
          <a:p>
            <a:pPr lvl="1"/>
            <a:r>
              <a:rPr lang="en-US" altLang="en-US" sz="2400" dirty="0"/>
              <a:t>Slow industry growth.</a:t>
            </a:r>
          </a:p>
          <a:p>
            <a:pPr lvl="1"/>
            <a:r>
              <a:rPr lang="en-US" altLang="en-US" sz="2400" dirty="0"/>
              <a:t>Lack of differentiation or switching costs.</a:t>
            </a:r>
          </a:p>
          <a:p>
            <a:pPr lvl="1"/>
            <a:r>
              <a:rPr lang="en-US" altLang="en-US" sz="2400" dirty="0"/>
              <a:t>High strategic stakes.</a:t>
            </a:r>
          </a:p>
          <a:p>
            <a:pPr lvl="1"/>
            <a:r>
              <a:rPr lang="en-US" altLang="en-US" sz="2400" dirty="0"/>
              <a:t>High exit barriers.</a:t>
            </a:r>
          </a:p>
          <a:p>
            <a:endParaRPr lang="it-IT" dirty="0"/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0F6ACB1A-E5BA-E745-A285-BEF2CF1557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B70135-E231-5544-B196-14113FBAC9DE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5DEFF6F-78A8-974D-A631-6D127BE83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1" y="1316913"/>
            <a:ext cx="7139914" cy="464602"/>
          </a:xfrm>
        </p:spPr>
        <p:txBody>
          <a:bodyPr>
            <a:normAutofit fontScale="90000"/>
          </a:bodyPr>
          <a:lstStyle/>
          <a:p>
            <a:r>
              <a:rPr lang="en-US" altLang="it-IT" dirty="0"/>
              <a:t>Competitive advantage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E0B4D1-A95D-3048-BAFD-AE44D246A8A9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7250" y="2634191"/>
            <a:ext cx="8621473" cy="406115"/>
          </a:xfrm>
        </p:spPr>
        <p:txBody>
          <a:bodyPr>
            <a:noAutofit/>
          </a:bodyPr>
          <a:lstStyle/>
          <a:p>
            <a:r>
              <a:rPr lang="en-US" altLang="it-IT" sz="2000" dirty="0"/>
              <a:t>When a firm earns higher economic profit than the average in its industry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09D476-32DA-434A-9EC7-7635B4CB04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7556603" cy="2737928"/>
          </a:xfrm>
        </p:spPr>
        <p:txBody>
          <a:bodyPr>
            <a:normAutofit/>
          </a:bodyPr>
          <a:lstStyle/>
          <a:p>
            <a:r>
              <a:rPr lang="en-US" altLang="it-IT" sz="2400" dirty="0"/>
              <a:t>Profitability depends on</a:t>
            </a:r>
          </a:p>
          <a:p>
            <a:r>
              <a:rPr lang="en-US" altLang="it-IT" sz="2400" dirty="0"/>
              <a:t>		-market level economics (the 5-forces)</a:t>
            </a:r>
          </a:p>
          <a:p>
            <a:r>
              <a:rPr lang="en-US" altLang="it-IT" sz="2400" dirty="0"/>
              <a:t>		-firm’s value creation relative to competitors</a:t>
            </a:r>
          </a:p>
          <a:p>
            <a:r>
              <a:rPr lang="en-US" altLang="it-IT" sz="2400" dirty="0"/>
              <a:t>Value creation depends on </a:t>
            </a:r>
          </a:p>
          <a:p>
            <a:r>
              <a:rPr lang="en-US" altLang="it-IT" sz="2400" dirty="0"/>
              <a:t>		-cost position relative to competitors</a:t>
            </a:r>
          </a:p>
          <a:p>
            <a:r>
              <a:rPr lang="en-US" altLang="it-IT" sz="2400" dirty="0"/>
              <a:t>		-benefit position relative to competitors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618F8F-BE01-5A4A-AC1B-E2652DFF4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0" y="1316913"/>
            <a:ext cx="9292805" cy="464602"/>
          </a:xfrm>
        </p:spPr>
        <p:txBody>
          <a:bodyPr>
            <a:normAutofit fontScale="90000"/>
          </a:bodyPr>
          <a:lstStyle/>
          <a:p>
            <a:r>
              <a:rPr lang="en-US" altLang="it-IT" sz="4000" dirty="0"/>
              <a:t>Perceived benefit and consumer surplus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617DD6-EA4B-0049-BAEB-979E75F32A27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altLang="it-IT" dirty="0"/>
          </a:p>
          <a:p>
            <a:endParaRPr lang="en-US" alt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47DF8F2-4204-7549-9C94-D4920017FB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it-IT" sz="2400" dirty="0"/>
              <a:t>What is </a:t>
            </a:r>
            <a:r>
              <a:rPr lang="en-US" altLang="it-IT" sz="2400" i="1" dirty="0"/>
              <a:t>consumer surplus</a:t>
            </a:r>
            <a:r>
              <a:rPr lang="en-US" altLang="it-IT" sz="2400" dirty="0"/>
              <a:t>?</a:t>
            </a:r>
          </a:p>
          <a:p>
            <a:endParaRPr lang="en-US" altLang="it-IT" sz="2400" dirty="0"/>
          </a:p>
          <a:p>
            <a:endParaRPr lang="en-US" altLang="it-IT" sz="2400" dirty="0"/>
          </a:p>
          <a:p>
            <a:r>
              <a:rPr lang="en-US" altLang="it-IT" sz="2400" dirty="0"/>
              <a:t>How could you measure it?</a:t>
            </a:r>
            <a:endParaRPr lang="en-US" altLang="it-IT" sz="2400" i="1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79131F-7504-7B4F-8407-6BB470DE3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/>
              <a:t>Components of value created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496250-8E22-4442-8A8D-827F221695BD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1000"/>
              <a:t>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8C47958-29D8-1949-805D-3FFCA5A3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319" y="1600200"/>
            <a:ext cx="20574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519B77E3-EB9F-DD4A-A9C8-15F04005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319" y="2971800"/>
            <a:ext cx="20574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C62886D0-42E5-1C48-B486-15DD9721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319" y="40386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EE625CFA-C8A6-2C4D-AE44-9F7BB26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20" y="1890295"/>
            <a:ext cx="1676400" cy="82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it-IT"/>
              <a:t>Consumer’s Surplus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it-IT"/>
              <a:t>B-P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64DC2474-D30E-9D4B-B4D4-C80AA302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919" y="3048000"/>
            <a:ext cx="1600200" cy="9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it-IT"/>
              <a:t>Producer’s Profit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it-IT"/>
              <a:t>P-C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7089EF84-25F0-8241-83E7-34C6250F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119" y="4267201"/>
            <a:ext cx="1219200" cy="67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it-IT"/>
              <a:t>Cost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it-IT"/>
              <a:t>  C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CB4685D3-3761-D348-86A4-95066348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19" y="27432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Value created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02D1A6DC-6B46-A449-9D15-E1763E176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9719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9682D3B-BD73-7247-9268-75803864A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9719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06F37EA0-838F-CD45-B2BE-D328325E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919" y="5257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200"/>
              <a:t>One Unit of product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38E9325-C28B-6C4D-9B02-73B5967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/>
              <a:t>Value created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BD5D848-9E33-6446-B1E3-69104586B477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696147" y="2182778"/>
            <a:ext cx="4908550" cy="406115"/>
          </a:xfrm>
        </p:spPr>
        <p:txBody>
          <a:bodyPr>
            <a:normAutofit/>
          </a:bodyPr>
          <a:lstStyle/>
          <a:p>
            <a:endParaRPr lang="en-US" alt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DAAA13E-7BC8-CB46-A9A0-0724CC8B6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48" y="3092844"/>
            <a:ext cx="7579751" cy="2737928"/>
          </a:xfrm>
        </p:spPr>
        <p:txBody>
          <a:bodyPr/>
          <a:lstStyle/>
          <a:p>
            <a:r>
              <a:rPr lang="en-US" altLang="it-IT" sz="2400" dirty="0"/>
              <a:t>Value created=Benefit to final customer-			Cost of inputs=B-C</a:t>
            </a:r>
          </a:p>
          <a:p>
            <a:endParaRPr lang="en-US" altLang="it-IT" sz="2400" dirty="0"/>
          </a:p>
          <a:p>
            <a:r>
              <a:rPr lang="en-US" altLang="it-IT" sz="2400" dirty="0"/>
              <a:t>Value created=Consumer Surplus + 				Producer Profit= (B-P)+(P-C)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3DB9A2A-F7E8-EE4C-8030-7240B5A82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Value creation and value chain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C32CF7-B027-114A-B8E7-F34FEC88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To achieve a competitive advantage a firm’s product must create more value than its competitors</a:t>
            </a:r>
          </a:p>
          <a:p>
            <a:r>
              <a:rPr lang="en-US" altLang="it-IT"/>
              <a:t>Value is created as goods move down the vertical chain</a:t>
            </a:r>
          </a:p>
          <a:p>
            <a:r>
              <a:rPr lang="en-US" altLang="it-IT"/>
              <a:t>Therefore the vertical chain is referred to as the </a:t>
            </a:r>
            <a:r>
              <a:rPr lang="en-US" altLang="it-IT" i="1"/>
              <a:t>value chain</a:t>
            </a:r>
            <a:endParaRPr lang="en-US" alt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3239D3B-154F-624B-9F3E-2AC49B387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0" y="1316913"/>
            <a:ext cx="9223357" cy="464602"/>
          </a:xfrm>
        </p:spPr>
        <p:txBody>
          <a:bodyPr>
            <a:normAutofit fontScale="90000"/>
          </a:bodyPr>
          <a:lstStyle/>
          <a:p>
            <a:r>
              <a:rPr lang="en-US" altLang="it-IT" sz="4000" dirty="0"/>
              <a:t>Strategic positioning for competitive advantage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7561E3-ED48-294E-A377-5A88927CF6FD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altLang="it-IT" dirty="0"/>
          </a:p>
          <a:p>
            <a:endParaRPr lang="en-US" alt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15E648F-1AF5-E342-A111-2E28ACB52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8031165" cy="2737928"/>
          </a:xfrm>
        </p:spPr>
        <p:txBody>
          <a:bodyPr>
            <a:normAutofit fontScale="92500" lnSpcReduction="10000"/>
          </a:bodyPr>
          <a:lstStyle/>
          <a:p>
            <a:r>
              <a:rPr lang="en-US" altLang="it-IT" sz="2400" dirty="0"/>
              <a:t>The economics of cost advantage</a:t>
            </a:r>
          </a:p>
          <a:p>
            <a:endParaRPr lang="en-US" altLang="it-IT" sz="2400" dirty="0"/>
          </a:p>
          <a:p>
            <a:endParaRPr lang="en-US" altLang="it-IT" sz="2400" dirty="0"/>
          </a:p>
          <a:p>
            <a:r>
              <a:rPr lang="en-US" altLang="it-IT" sz="2400" dirty="0"/>
              <a:t>The economics of benefit advantage</a:t>
            </a:r>
          </a:p>
          <a:p>
            <a:endParaRPr lang="en-US" altLang="it-IT" sz="2400" dirty="0"/>
          </a:p>
          <a:p>
            <a:endParaRPr lang="en-US" altLang="it-IT" sz="2400" dirty="0"/>
          </a:p>
          <a:p>
            <a:r>
              <a:rPr lang="en-US" altLang="it-IT" sz="2400" dirty="0"/>
              <a:t>The importance of the price elasticity of demand</a:t>
            </a:r>
          </a:p>
          <a:p>
            <a:endParaRPr lang="en-US" alt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3B0FDDB-3ADB-EC43-9F83-03BB8A187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z="4000"/>
              <a:t>Importance of price elasticity </a:t>
            </a:r>
          </a:p>
        </p:txBody>
      </p:sp>
      <p:graphicFrame>
        <p:nvGraphicFramePr>
          <p:cNvPr id="21538" name="Group 34">
            <a:extLst>
              <a:ext uri="{FF2B5EF4-FFF2-40B4-BE49-F238E27FC236}">
                <a16:creationId xmlns:a16="http://schemas.microsoft.com/office/drawing/2014/main" id="{DFBBC440-01DF-9345-9614-CA3307722C6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0786526"/>
              </p:ext>
            </p:extLst>
          </p:nvPr>
        </p:nvGraphicFramePr>
        <p:xfrm>
          <a:off x="3044142" y="1758139"/>
          <a:ext cx="8947230" cy="4842287"/>
        </p:xfrm>
        <a:graphic>
          <a:graphicData uri="http://schemas.openxmlformats.org/drawingml/2006/table">
            <a:tbl>
              <a:tblPr/>
              <a:tblGrid>
                <a:gridCol w="2533728">
                  <a:extLst>
                    <a:ext uri="{9D8B030D-6E8A-4147-A177-3AD203B41FA5}">
                      <a16:colId xmlns:a16="http://schemas.microsoft.com/office/drawing/2014/main" val="3068879981"/>
                    </a:ext>
                  </a:extLst>
                </a:gridCol>
                <a:gridCol w="3167162">
                  <a:extLst>
                    <a:ext uri="{9D8B030D-6E8A-4147-A177-3AD203B41FA5}">
                      <a16:colId xmlns:a16="http://schemas.microsoft.com/office/drawing/2014/main" val="2277786221"/>
                    </a:ext>
                  </a:extLst>
                </a:gridCol>
                <a:gridCol w="3246340">
                  <a:extLst>
                    <a:ext uri="{9D8B030D-6E8A-4147-A177-3AD203B41FA5}">
                      <a16:colId xmlns:a16="http://schemas.microsoft.com/office/drawing/2014/main" val="3598338640"/>
                    </a:ext>
                  </a:extLst>
                </a:gridCol>
              </a:tblGrid>
              <a:tr h="74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 advantage (low C vs competition)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Benefit advantage (high B vs competition)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154678"/>
                  </a:ext>
                </a:extLst>
              </a:tr>
              <a:tr h="1654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 price elasticity of demand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Modest </a:t>
                      </a: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price cuts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gain lots of market share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Share strategy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Underprice competitors to gain share</a:t>
                      </a:r>
                      <a:endParaRPr kumimoji="0" lang="en-US" altLang="it-IT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Modest </a:t>
                      </a: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price hikes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lose lots of market share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Share strategy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Maintain price parity with competitors (let benefit advantage drive share)</a:t>
                      </a:r>
                      <a:endParaRPr kumimoji="0" lang="en-US" altLang="it-IT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92749"/>
                  </a:ext>
                </a:extLst>
              </a:tr>
              <a:tr h="2126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 price elasticity of demand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 </a:t>
                      </a: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price cuts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gain little market share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Margin strategy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Maintain price parity with competitors (let lower cost drive higher margin)</a:t>
                      </a:r>
                      <a:endParaRPr kumimoji="0" lang="en-US" altLang="it-IT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 </a:t>
                      </a:r>
                      <a:r>
                        <a:rPr kumimoji="0" lang="en-US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price hikes </a:t>
                      </a:r>
                      <a:r>
                        <a:rPr kumimoji="0" lang="en-US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lose little market share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Margin strategy</a:t>
                      </a:r>
                      <a:r>
                        <a:rPr kumimoji="0" lang="en-US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Charge price premium relative to competitors.</a:t>
                      </a:r>
                      <a:endParaRPr kumimoji="0" lang="en-US" altLang="it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15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EE02CF-A723-014D-9882-3F3598F4C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/>
              <a:t>Generic competitive strategies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5517AEE-9FB4-5445-B431-340AA9ABF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422" y="2803159"/>
            <a:ext cx="5434578" cy="2737928"/>
          </a:xfrm>
        </p:spPr>
        <p:txBody>
          <a:bodyPr/>
          <a:lstStyle/>
          <a:p>
            <a:endParaRPr lang="en-US" altLang="it-IT" dirty="0"/>
          </a:p>
          <a:p>
            <a:r>
              <a:rPr lang="en-US" altLang="it-IT" sz="2400" dirty="0"/>
              <a:t>Overall cost leadership</a:t>
            </a:r>
          </a:p>
          <a:p>
            <a:endParaRPr lang="en-US" altLang="it-IT" sz="2400" dirty="0"/>
          </a:p>
          <a:p>
            <a:r>
              <a:rPr lang="en-US" altLang="it-IT" sz="2400" dirty="0"/>
              <a:t>Differentiation</a:t>
            </a:r>
          </a:p>
          <a:p>
            <a:endParaRPr lang="en-US" altLang="it-IT" sz="2400" dirty="0"/>
          </a:p>
          <a:p>
            <a:r>
              <a:rPr lang="en-US" altLang="it-IT" sz="2400" dirty="0"/>
              <a:t>Focus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254BD-347F-A94E-9A6C-028AED18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Business </a:t>
            </a:r>
            <a:r>
              <a:rPr lang="it-IT" dirty="0" err="1"/>
              <a:t>Strategies</a:t>
            </a:r>
            <a:endParaRPr lang="it-IT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5A0B57C-BCB2-4E44-B1AD-B87E00A068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26" y="1677342"/>
            <a:ext cx="650081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2AB80FFA-58D1-264A-AADB-1D4A07322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0" y="1316913"/>
            <a:ext cx="6526455" cy="4646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 Industry Competition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3203D62-DD11-DE4F-9A50-288B41B93B71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514929-2FC7-B848-8F30-B2ED38FB6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10322953" cy="27379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b="1" dirty="0"/>
              <a:t>Porter’s</a:t>
            </a:r>
            <a:r>
              <a:rPr lang="en-US" altLang="en-US" sz="2400" dirty="0"/>
              <a:t> Model of Industry Competition, commonly known as “</a:t>
            </a:r>
            <a:r>
              <a:rPr lang="en-US" altLang="en-US" sz="2400" b="1" dirty="0"/>
              <a:t>Porter’s Five Forces”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b="1" dirty="0"/>
              <a:t> Porter’s Model </a:t>
            </a:r>
            <a:r>
              <a:rPr lang="en-US" altLang="en-US" sz="2400" dirty="0"/>
              <a:t>provides a framework for analyzing the influence of the forces on the industry to determine the industry’s profitability and competitiveness</a:t>
            </a:r>
            <a:r>
              <a:rPr lang="en-US" altLang="en-US" dirty="0"/>
              <a:t>.</a:t>
            </a:r>
          </a:p>
          <a:p>
            <a:endParaRPr lang="it-IT" dirty="0"/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BFB9210-C070-C34E-979C-C608F040BF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2178B42-FA0A-144C-A191-876D3B20415A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1CA068B-FE50-FE4D-A6B0-F85CCBACB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Quality choice without competition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0CDF6B3-80A7-3249-B003-85B6B3788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Should a firm produce more than, equal to, or less than the quality that suits average customer?</a:t>
            </a:r>
          </a:p>
          <a:p>
            <a:r>
              <a:rPr lang="en-US" altLang="it-IT"/>
              <a:t>The product should be optimized to the </a:t>
            </a:r>
            <a:r>
              <a:rPr lang="en-US" altLang="it-IT" i="1"/>
              <a:t>lowest </a:t>
            </a:r>
            <a:r>
              <a:rPr lang="en-US" altLang="it-IT"/>
              <a:t>type of consumer</a:t>
            </a:r>
          </a:p>
          <a:p>
            <a:r>
              <a:rPr lang="en-US" altLang="it-IT"/>
              <a:t>Two exceptions</a:t>
            </a:r>
          </a:p>
          <a:p>
            <a:pPr>
              <a:buFontTx/>
              <a:buNone/>
            </a:pPr>
            <a:r>
              <a:rPr lang="en-US" altLang="it-IT"/>
              <a:t>		-firm sells multiple products</a:t>
            </a:r>
          </a:p>
          <a:p>
            <a:pPr>
              <a:buFontTx/>
              <a:buNone/>
            </a:pPr>
            <a:r>
              <a:rPr lang="en-US" altLang="it-IT"/>
              <a:t>		-firm faces competition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A6DCCB4-F72B-D84E-B385-17C9E761E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Quality choice and competition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909A81E-D5AE-A146-A83F-759FA2035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r>
              <a:rPr lang="en-US" altLang="it-IT"/>
              <a:t>Two competitors should choose different qualities</a:t>
            </a:r>
          </a:p>
          <a:p>
            <a:r>
              <a:rPr lang="en-US" altLang="it-IT"/>
              <a:t>One firm above and one below the average consumer’s position</a:t>
            </a:r>
          </a:p>
          <a:p>
            <a:r>
              <a:rPr lang="en-US" altLang="it-IT"/>
              <a:t>The first entrant can stake out the more profitable position, and attempt to force the follower farther down</a:t>
            </a:r>
          </a:p>
          <a:p>
            <a:r>
              <a:rPr lang="en-US" altLang="it-IT"/>
              <a:t>Thus, leader can accommodate or dissuade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38825D-56A8-684A-9410-93E0AB7F0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Discussion question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25AC0D3-B1A0-C845-8431-5E473875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Can a firm pursue cost and benefit advantage, or will it just be “Stuck in the middle”?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B62559-3087-F440-8B54-033D13FC9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Impediments to imitation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7EEEE6-C75A-5546-94D5-2DCD02C79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it-IT"/>
              <a:t>Legal restrictions	</a:t>
            </a:r>
          </a:p>
          <a:p>
            <a:pPr>
              <a:lnSpc>
                <a:spcPct val="90000"/>
              </a:lnSpc>
            </a:pPr>
            <a:endParaRPr lang="en-US" altLang="it-IT"/>
          </a:p>
          <a:p>
            <a:pPr>
              <a:lnSpc>
                <a:spcPct val="90000"/>
              </a:lnSpc>
            </a:pPr>
            <a:r>
              <a:rPr lang="en-US" altLang="it-IT"/>
              <a:t>Market size and scale economies</a:t>
            </a:r>
          </a:p>
          <a:p>
            <a:pPr>
              <a:lnSpc>
                <a:spcPct val="90000"/>
              </a:lnSpc>
            </a:pPr>
            <a:endParaRPr lang="en-US" altLang="it-IT"/>
          </a:p>
          <a:p>
            <a:pPr>
              <a:lnSpc>
                <a:spcPct val="90000"/>
              </a:lnSpc>
            </a:pPr>
            <a:r>
              <a:rPr lang="en-US" altLang="it-IT"/>
              <a:t>Superior access to inputs or consumers</a:t>
            </a:r>
          </a:p>
          <a:p>
            <a:pPr>
              <a:lnSpc>
                <a:spcPct val="90000"/>
              </a:lnSpc>
            </a:pPr>
            <a:endParaRPr lang="en-US" altLang="it-IT"/>
          </a:p>
          <a:p>
            <a:pPr>
              <a:lnSpc>
                <a:spcPct val="90000"/>
              </a:lnSpc>
            </a:pPr>
            <a:r>
              <a:rPr lang="en-US" altLang="it-IT"/>
              <a:t>Intangible barriers</a:t>
            </a:r>
          </a:p>
          <a:p>
            <a:pPr>
              <a:lnSpc>
                <a:spcPct val="90000"/>
              </a:lnSpc>
            </a:pPr>
            <a:endParaRPr lang="en-US" altLang="it-IT"/>
          </a:p>
          <a:p>
            <a:pPr>
              <a:lnSpc>
                <a:spcPct val="90000"/>
              </a:lnSpc>
            </a:pPr>
            <a:r>
              <a:rPr lang="en-US" altLang="it-IT"/>
              <a:t>Strategic fit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59F70DA-D9F7-CC47-AD6F-2B000C102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Early mover advantages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91615EB-D727-5045-BAA2-60B13612B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Learning curve</a:t>
            </a:r>
          </a:p>
          <a:p>
            <a:endParaRPr lang="en-US" altLang="it-IT"/>
          </a:p>
          <a:p>
            <a:r>
              <a:rPr lang="en-US" altLang="it-IT"/>
              <a:t>Network externalities</a:t>
            </a:r>
          </a:p>
          <a:p>
            <a:endParaRPr lang="en-US" altLang="it-IT"/>
          </a:p>
          <a:p>
            <a:r>
              <a:rPr lang="en-US" altLang="it-IT"/>
              <a:t>Reputation and buyer uncertainty</a:t>
            </a:r>
          </a:p>
          <a:p>
            <a:endParaRPr lang="en-US" altLang="it-IT"/>
          </a:p>
          <a:p>
            <a:r>
              <a:rPr lang="en-US" altLang="it-IT"/>
              <a:t>Buyer switching costs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39BBF0A-9505-D847-804F-23B2EE151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Discussion question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7DCD10E-2562-484C-A09C-90C5F3AF7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Does the prospect of achieving early mover advantage stimulate or suppress competition?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>
            <a:extLst>
              <a:ext uri="{FF2B5EF4-FFF2-40B4-BE49-F238E27FC236}">
                <a16:creationId xmlns:a16="http://schemas.microsoft.com/office/drawing/2014/main" id="{8669F29A-8D5D-1340-BF58-4858487B2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Strategy Implementation Considerations</a:t>
            </a:r>
          </a:p>
        </p:txBody>
      </p:sp>
      <p:sp>
        <p:nvSpPr>
          <p:cNvPr id="295939" name="Rectangle 1027">
            <a:extLst>
              <a:ext uri="{FF2B5EF4-FFF2-40B4-BE49-F238E27FC236}">
                <a16:creationId xmlns:a16="http://schemas.microsoft.com/office/drawing/2014/main" id="{2EF48A8E-7DA8-5D4C-9AC3-A2402A579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7-S Framework – Strategic Fit</a:t>
            </a:r>
          </a:p>
          <a:p>
            <a:r>
              <a:rPr lang="en-US" altLang="it-IT"/>
              <a:t>Human Resources</a:t>
            </a:r>
          </a:p>
          <a:p>
            <a:r>
              <a:rPr lang="en-US" altLang="it-IT"/>
              <a:t>Patience</a:t>
            </a:r>
          </a:p>
        </p:txBody>
      </p:sp>
    </p:spTree>
    <p:extLst>
      <p:ext uri="{BB962C8B-B14F-4D97-AF65-F5344CB8AC3E}">
        <p14:creationId xmlns:p14="http://schemas.microsoft.com/office/powerpoint/2010/main" val="5927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EE9FF5D6-4A7F-2C47-AA15-A9F3D7942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7-S Framework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85A81793-C0BD-C641-8EA1-01158758B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Shared Values</a:t>
            </a:r>
          </a:p>
          <a:p>
            <a:r>
              <a:rPr lang="en-US" altLang="it-IT"/>
              <a:t>Strategy</a:t>
            </a:r>
          </a:p>
          <a:p>
            <a:r>
              <a:rPr lang="en-US" altLang="it-IT"/>
              <a:t>Structure</a:t>
            </a:r>
          </a:p>
          <a:p>
            <a:r>
              <a:rPr lang="en-US" altLang="it-IT"/>
              <a:t>Systems</a:t>
            </a:r>
          </a:p>
          <a:p>
            <a:r>
              <a:rPr lang="en-US" altLang="it-IT"/>
              <a:t>Skills</a:t>
            </a:r>
          </a:p>
          <a:p>
            <a:r>
              <a:rPr lang="en-US" altLang="it-IT"/>
              <a:t>Style</a:t>
            </a:r>
          </a:p>
          <a:p>
            <a:r>
              <a:rPr lang="en-US" altLang="it-IT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62153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ED361106-A456-E947-BF4C-8AB20E8C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Human Resource Rule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47FC99FC-7587-4C4C-B4F8-0B1509DAC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Hire Smart</a:t>
            </a:r>
          </a:p>
          <a:p>
            <a:r>
              <a:rPr lang="en-US" altLang="it-IT"/>
              <a:t>Train Hard</a:t>
            </a:r>
          </a:p>
          <a:p>
            <a:r>
              <a:rPr lang="en-US" altLang="it-IT"/>
              <a:t>Manage Easy</a:t>
            </a:r>
          </a:p>
        </p:txBody>
      </p:sp>
    </p:spTree>
    <p:extLst>
      <p:ext uri="{BB962C8B-B14F-4D97-AF65-F5344CB8AC3E}">
        <p14:creationId xmlns:p14="http://schemas.microsoft.com/office/powerpoint/2010/main" val="143598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F3A9979-E2A2-EE40-9EB9-CF363592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Porter’s Five Forces model</a:t>
            </a:r>
            <a:endParaRPr lang="en-US" alt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0F57503-9B94-8747-9BBB-273B5C20B6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49" y="2280214"/>
            <a:ext cx="11260503" cy="368945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The model is made up by identification of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 fundamental competitive forces:</a:t>
            </a:r>
          </a:p>
          <a:p>
            <a:pPr>
              <a:defRPr/>
            </a:pPr>
            <a:endParaRPr lang="en-US" sz="2800" dirty="0"/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dirty="0"/>
              <a:t>Barriers of New Entrants.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dirty="0"/>
              <a:t>Threat of substitutes.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dirty="0"/>
              <a:t>Bargaining power of buyers.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dirty="0"/>
              <a:t>Bargaining power of suppliers.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dirty="0"/>
              <a:t>Rivalry among  existing firms.</a:t>
            </a:r>
          </a:p>
          <a:p>
            <a:endParaRPr lang="it-IT" dirty="0"/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729CD8EB-9D77-6B4A-8837-FACC69D328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3-</a:t>
            </a:r>
            <a:fld id="{0A614595-2913-9941-8C2C-F1EE1A2304D6}" type="slidenum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90BD67C-958A-6748-A402-70A11917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b="1"/>
              <a:t>Porter’s Five-Forces Model of Competition</a:t>
            </a:r>
            <a:endParaRPr lang="en-US" altLang="en-US" sz="3200"/>
          </a:p>
        </p:txBody>
      </p:sp>
      <p:pic>
        <p:nvPicPr>
          <p:cNvPr id="29701" name="Picture 5" descr="porters-five-forces-model.jpg">
            <a:extLst>
              <a:ext uri="{FF2B5EF4-FFF2-40B4-BE49-F238E27FC236}">
                <a16:creationId xmlns:a16="http://schemas.microsoft.com/office/drawing/2014/main" id="{9A8F6822-7DC3-0F44-8078-C46ABA6F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307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DDC5533B-B3D7-5049-9F4A-AB2709D7C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1. Threat of New Entrants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750F18D-C106-F945-8FB9-FC4D03894D13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477890" y="2245084"/>
            <a:ext cx="9661533" cy="4646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/>
              <a:t>Fundamental question:  </a:t>
            </a:r>
            <a:r>
              <a:rPr lang="en-US" altLang="en-US" sz="2000" dirty="0">
                <a:solidFill>
                  <a:srgbClr val="0070C0"/>
                </a:solidFill>
              </a:rPr>
              <a:t>how easy is it for another company to enter the industry?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AD0324-8044-F942-8CB1-DDCEF8872D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39"/>
            <a:ext cx="8146912" cy="2879693"/>
          </a:xfrm>
        </p:spPr>
        <p:txBody>
          <a:bodyPr>
            <a:normAutofit lnSpcReduction="10000"/>
          </a:bodyPr>
          <a:lstStyle/>
          <a:p>
            <a:endParaRPr lang="en-US" altLang="en-US" b="1" dirty="0"/>
          </a:p>
          <a:p>
            <a:r>
              <a:rPr lang="en-US" altLang="en-US" sz="2400" b="1" dirty="0"/>
              <a:t>Factors making easy entry to industry:</a:t>
            </a:r>
          </a:p>
          <a:p>
            <a:pPr lvl="1"/>
            <a:r>
              <a:rPr lang="en-US" altLang="en-US" sz="2400" dirty="0"/>
              <a:t>Low economies of scale.</a:t>
            </a:r>
          </a:p>
          <a:p>
            <a:pPr lvl="1"/>
            <a:r>
              <a:rPr lang="en-US" altLang="en-US" sz="2400" dirty="0"/>
              <a:t>Low product differentiation.</a:t>
            </a:r>
          </a:p>
          <a:p>
            <a:pPr lvl="1"/>
            <a:r>
              <a:rPr lang="en-US" altLang="en-US" sz="2400" dirty="0"/>
              <a:t>Low capital requirements.</a:t>
            </a:r>
          </a:p>
          <a:p>
            <a:pPr lvl="1"/>
            <a:r>
              <a:rPr lang="en-US" altLang="en-US" sz="2400" dirty="0"/>
              <a:t>No switching costs for buyer.</a:t>
            </a:r>
          </a:p>
          <a:p>
            <a:pPr lvl="1"/>
            <a:r>
              <a:rPr lang="en-US" altLang="en-US" sz="2400" dirty="0"/>
              <a:t>Easy access to distribution channels.</a:t>
            </a:r>
          </a:p>
          <a:p>
            <a:pPr lvl="1"/>
            <a:r>
              <a:rPr lang="en-US" altLang="en-US" sz="2400" dirty="0"/>
              <a:t>Little government regulation.</a:t>
            </a:r>
          </a:p>
          <a:p>
            <a:endParaRPr lang="it-IT" dirty="0"/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9B9F36B3-45ED-FB45-82D8-E0626529A8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3E3D89-E0FC-4342-96F4-630227C3F93D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3EC9460-C740-524F-A187-117951B9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7082039" cy="464602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1. Threat of New Entrants</a:t>
            </a:r>
            <a:endParaRPr lang="en-US" altLang="en-US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58B1D1E-1B88-9746-A25E-1BD4F949B7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634191"/>
            <a:ext cx="7082040" cy="406115"/>
          </a:xfrm>
        </p:spPr>
        <p:txBody>
          <a:bodyPr>
            <a:normAutofit fontScale="92500"/>
          </a:bodyPr>
          <a:lstStyle/>
          <a:p>
            <a:pPr marL="450850" indent="-450850">
              <a:buFont typeface="Wingdings" pitchFamily="2" charset="2"/>
              <a:buChar char="Ø"/>
              <a:defRPr/>
            </a:pPr>
            <a:r>
              <a:rPr lang="en-US" sz="2000" b="1" dirty="0"/>
              <a:t>Factors making difficult entry to industry (Barriers to entry)</a:t>
            </a: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EEB5E0D-C36C-0640-8BFC-0E5236A92A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7753373" cy="27379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Need to gain economies of scale quickly.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Lack of experience.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Strong customer loyalty.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Strong brand preferences.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Large capital requirements.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Lack of access to raw materials.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Government policies and taxation.</a:t>
            </a:r>
          </a:p>
          <a:p>
            <a:endParaRPr lang="it-IT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5C3291D-F9C5-3C42-8724-D10760189A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3-</a:t>
            </a:r>
            <a:fld id="{D0759E94-B4E2-A448-B409-ADF9285E9A35}" type="slidenum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2BED0A59-5E63-CB4D-ABB2-FDF1EEC0A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2. Supplier Power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388FCE-26DA-5044-808B-618C28A09D90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7250" y="2634191"/>
            <a:ext cx="8482577" cy="406115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6200" b="1" dirty="0"/>
              <a:t>Fundamental question:  </a:t>
            </a:r>
            <a:r>
              <a:rPr lang="en-US" altLang="en-US" sz="6200" dirty="0">
                <a:solidFill>
                  <a:srgbClr val="0070C0"/>
                </a:solidFill>
              </a:rPr>
              <a:t>how badly does a supplier need your business?</a:t>
            </a:r>
          </a:p>
          <a:p>
            <a:pPr eaLnBrk="1" hangingPunct="1"/>
            <a:r>
              <a:rPr lang="en-US" altLang="en-US" dirty="0"/>
              <a:t>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363D46-5620-F34A-9C87-C5DB540E06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8332107" cy="2737928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Factors giving power to supplier:</a:t>
            </a:r>
          </a:p>
          <a:p>
            <a:pPr lvl="1"/>
            <a:r>
              <a:rPr lang="en-US" altLang="en-US" sz="2400" dirty="0"/>
              <a:t>Supplier industry dominated by few firms.</a:t>
            </a:r>
          </a:p>
          <a:p>
            <a:pPr lvl="1"/>
            <a:r>
              <a:rPr lang="en-US" altLang="en-US" sz="2400" dirty="0"/>
              <a:t>Buyer is not important to customer.</a:t>
            </a:r>
          </a:p>
          <a:p>
            <a:pPr lvl="1"/>
            <a:r>
              <a:rPr lang="en-US" altLang="en-US" sz="2400" dirty="0"/>
              <a:t>Supplier’s product is important input to buyer’s product.</a:t>
            </a:r>
          </a:p>
          <a:p>
            <a:pPr lvl="1"/>
            <a:r>
              <a:rPr lang="en-US" altLang="en-US" sz="2400" dirty="0"/>
              <a:t>Supplier’s products have high switching costs.</a:t>
            </a:r>
          </a:p>
          <a:p>
            <a:pPr lvl="1"/>
            <a:r>
              <a:rPr lang="en-US" altLang="en-US" sz="2400" dirty="0"/>
              <a:t>Supplier can “integrate forward” and become competitor of buyer</a:t>
            </a:r>
            <a:endParaRPr lang="it-IT" sz="2400" dirty="0"/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B9D1366A-1507-5E4E-86A3-691ADC2FD4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74AAD17-3449-0E4D-9B98-00241E26C072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7A541C35-14F3-794F-AF18-CF8D61784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50" y="1316913"/>
            <a:ext cx="6109767" cy="4646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3. Threat of Substitutes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E77B862-6097-9846-B672-3520D23AFA55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383629" y="2303570"/>
            <a:ext cx="11989707" cy="406115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8000" b="1" dirty="0"/>
              <a:t>Fundamental question:  </a:t>
            </a:r>
            <a:r>
              <a:rPr lang="en-US" altLang="en-US" sz="8000" dirty="0">
                <a:solidFill>
                  <a:srgbClr val="0070C0"/>
                </a:solidFill>
              </a:rPr>
              <a:t>what other products or services could perform the same function as your </a:t>
            </a:r>
          </a:p>
          <a:p>
            <a:pPr eaLnBrk="1" hangingPunct="1"/>
            <a:r>
              <a:rPr lang="en-US" altLang="en-US" sz="8000" dirty="0">
                <a:solidFill>
                  <a:srgbClr val="0070C0"/>
                </a:solidFill>
              </a:rPr>
              <a:t>products or services?</a:t>
            </a:r>
          </a:p>
          <a:p>
            <a:pPr eaLnBrk="1" hangingPunct="1"/>
            <a:r>
              <a:rPr lang="en-US" altLang="en-US" dirty="0"/>
              <a:t>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CE51CDB-407C-C44F-9DFB-A8F99EC6E4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8598325" cy="2737928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Factors indicating high threat of substitutes:</a:t>
            </a:r>
          </a:p>
          <a:p>
            <a:pPr lvl="1"/>
            <a:r>
              <a:rPr lang="en-US" altLang="en-US" sz="2400" dirty="0"/>
              <a:t>Few switching costs for buyer.</a:t>
            </a:r>
          </a:p>
          <a:p>
            <a:pPr lvl="1"/>
            <a:r>
              <a:rPr lang="en-US" altLang="en-US" sz="2400" dirty="0"/>
              <a:t>Price of substitute lower or quality higher than for your products.</a:t>
            </a:r>
          </a:p>
          <a:p>
            <a:pPr lvl="1"/>
            <a:r>
              <a:rPr lang="en-US" altLang="en-US" sz="2400" dirty="0"/>
              <a:t>Firms offering substitutes have high profitability.</a:t>
            </a:r>
          </a:p>
          <a:p>
            <a:endParaRPr lang="it-IT" dirty="0"/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D65B519-6AB0-2545-89B5-90ECD4D363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96B62C-B8F1-A84E-9DFC-1FF4E71BE84B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858502F-FA2F-CC4E-AA25-9EF136346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4. Buyer Power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9E02B41-55E9-A242-B192-39C5AFA1CC5A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7250" y="2634191"/>
            <a:ext cx="9729749" cy="40611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/>
              <a:t>Fundamental questions:  </a:t>
            </a:r>
            <a:r>
              <a:rPr lang="en-US" altLang="en-US" sz="2000" dirty="0">
                <a:solidFill>
                  <a:srgbClr val="0070C0"/>
                </a:solidFill>
              </a:rPr>
              <a:t>How badly does a buyer need your products or services?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95F9075-ADC6-684F-BD42-E317D6CE0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10427125" cy="2737928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Factors contributing to high buyer power:</a:t>
            </a:r>
          </a:p>
          <a:p>
            <a:pPr lvl="1"/>
            <a:r>
              <a:rPr lang="en-US" altLang="en-US" sz="2400" dirty="0"/>
              <a:t>Few buyers compared to the number of sellers.</a:t>
            </a:r>
          </a:p>
          <a:p>
            <a:pPr lvl="1"/>
            <a:r>
              <a:rPr lang="en-US" altLang="en-US" sz="2400" dirty="0"/>
              <a:t>Buyers purchases high relative to seller’s sales.</a:t>
            </a:r>
          </a:p>
          <a:p>
            <a:pPr lvl="1"/>
            <a:r>
              <a:rPr lang="en-US" altLang="en-US" sz="2400" dirty="0"/>
              <a:t>Products are undifferentiated.</a:t>
            </a:r>
          </a:p>
          <a:p>
            <a:pPr lvl="1"/>
            <a:r>
              <a:rPr lang="en-US" altLang="en-US" sz="2400" dirty="0"/>
              <a:t>Buyer has low switching costs.</a:t>
            </a:r>
          </a:p>
          <a:p>
            <a:pPr lvl="1"/>
            <a:r>
              <a:rPr lang="en-US" altLang="en-US" sz="2400" dirty="0"/>
              <a:t>Buyer has low profits.</a:t>
            </a:r>
          </a:p>
          <a:p>
            <a:pPr lvl="1"/>
            <a:r>
              <a:rPr lang="en-US" altLang="en-US" sz="2400" dirty="0"/>
              <a:t>Buyer can “integrate backward” and supply the product to itself.</a:t>
            </a:r>
          </a:p>
          <a:p>
            <a:endParaRPr lang="it-IT" dirty="0"/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09BA643F-A167-EE40-B90E-1257F51677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SzPct val="12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375E"/>
              </a:buClr>
              <a:buFont typeface="Wingdings 3" pitchFamily="2" charset="2"/>
              <a:buChar char="9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FF2484-06B6-5A49-A67E-4B0974FCDF72}" type="slidenum">
              <a:rPr lang="en-US" altLang="en-US" sz="12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991</Words>
  <Application>Microsoft Macintosh PowerPoint</Application>
  <PresentationFormat>Widescreen</PresentationFormat>
  <Paragraphs>194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Avenir Black</vt:lpstr>
      <vt:lpstr>Avenir Book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 Industry Competition</vt:lpstr>
      <vt:lpstr>Porter’s Five Forces model</vt:lpstr>
      <vt:lpstr>Porter’s Five-Forces Model of Competition</vt:lpstr>
      <vt:lpstr>1. Threat of New Entrants</vt:lpstr>
      <vt:lpstr>1. Threat of New Entrants</vt:lpstr>
      <vt:lpstr>2. Supplier Power</vt:lpstr>
      <vt:lpstr>3. Threat of Substitutes</vt:lpstr>
      <vt:lpstr>4. Buyer Power</vt:lpstr>
      <vt:lpstr>5. Competitive Rivalry</vt:lpstr>
      <vt:lpstr>Competitive advantage</vt:lpstr>
      <vt:lpstr>Perceived benefit and consumer surplus</vt:lpstr>
      <vt:lpstr>Components of value created</vt:lpstr>
      <vt:lpstr>Value created</vt:lpstr>
      <vt:lpstr>Value creation and value chain</vt:lpstr>
      <vt:lpstr>Strategic positioning for competitive advantage</vt:lpstr>
      <vt:lpstr>Importance of price elasticity </vt:lpstr>
      <vt:lpstr>Generic competitive strategies</vt:lpstr>
      <vt:lpstr>Business Strategies</vt:lpstr>
      <vt:lpstr>Quality choice without competition</vt:lpstr>
      <vt:lpstr>Quality choice and competition</vt:lpstr>
      <vt:lpstr>Discussion question</vt:lpstr>
      <vt:lpstr>Impediments to imitation</vt:lpstr>
      <vt:lpstr>Early mover advantages</vt:lpstr>
      <vt:lpstr>Discussion question</vt:lpstr>
      <vt:lpstr>Strategy Implementation Considerations</vt:lpstr>
      <vt:lpstr>7-S Framework</vt:lpstr>
      <vt:lpstr>Human Resource Rule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CALZA</dc:creator>
  <cp:lastModifiedBy>FRANCESCO CALZA</cp:lastModifiedBy>
  <cp:revision>12</cp:revision>
  <dcterms:created xsi:type="dcterms:W3CDTF">2022-02-28T19:01:40Z</dcterms:created>
  <dcterms:modified xsi:type="dcterms:W3CDTF">2022-03-01T12:13:30Z</dcterms:modified>
</cp:coreProperties>
</file>