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y="5143500" cx="9144000"/>
  <p:notesSz cx="6858000" cy="9144000"/>
  <p:embeddedFontLst>
    <p:embeddedFont>
      <p:font typeface="Ubuntu"/>
      <p:regular r:id="rId33"/>
      <p:bold r:id="rId34"/>
      <p:italic r:id="rId35"/>
      <p:boldItalic r:id="rId3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font" Target="fonts/Ubuntu-regular.fntdata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font" Target="fonts/Ubuntu-italic.fntdata"/><Relationship Id="rId12" Type="http://schemas.openxmlformats.org/officeDocument/2006/relationships/slide" Target="slides/slide8.xml"/><Relationship Id="rId34" Type="http://schemas.openxmlformats.org/officeDocument/2006/relationships/font" Target="fonts/Ubuntu-bold.fntdata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36" Type="http://schemas.openxmlformats.org/officeDocument/2006/relationships/font" Target="fonts/Ubuntu-boldItalic.fntdata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41a65433f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41a65433f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958531f171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958531f171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958531f171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958531f171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958531f171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958531f171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958531f171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958531f171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958531f171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958531f171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958531f171_0_1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958531f171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958531f171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958531f171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958531f171_0_2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958531f171_0_2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958531f171_0_2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958531f171_0_2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958531f171_0_2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958531f171_0_2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a41a65433f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a41a65433f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958531f171_0_2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958531f171_0_2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958531f171_0_2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958531f171_0_2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958531f171_0_2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958531f171_0_2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958531f171_0_2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958531f171_0_2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958531f171_0_2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Google Shape;345;g958531f171_0_2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958531f171_0_3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1" name="Google Shape;411;g958531f171_0_3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958531f171_0_3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958531f171_0_3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958531f171_0_3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7" name="Google Shape;427;g958531f171_0_3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ga41a65433f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5" name="Google Shape;435;ga41a65433f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a41a65433f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a41a65433f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95655882fd_0_3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95655882fd_0_3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958531f171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958531f171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958531f171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958531f171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958531f171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958531f171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958531f171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958531f171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958531f171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958531f171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raffaelemontella.it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5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Relationship Id="rId4" Type="http://schemas.openxmlformats.org/officeDocument/2006/relationships/image" Target="../media/image1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png"/><Relationship Id="rId4" Type="http://schemas.openxmlformats.org/officeDocument/2006/relationships/image" Target="../media/image1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Relationship Id="rId4" Type="http://schemas.openxmlformats.org/officeDocument/2006/relationships/image" Target="../media/image1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g"/><Relationship Id="rId4" Type="http://schemas.openxmlformats.org/officeDocument/2006/relationships/image" Target="../media/image19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4.png"/><Relationship Id="rId4" Type="http://schemas.openxmlformats.org/officeDocument/2006/relationships/image" Target="../media/image1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8.png"/><Relationship Id="rId4" Type="http://schemas.openxmlformats.org/officeDocument/2006/relationships/image" Target="../media/image1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7.png"/><Relationship Id="rId4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1.png"/><Relationship Id="rId4" Type="http://schemas.openxmlformats.org/officeDocument/2006/relationships/image" Target="../media/image1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0.png"/><Relationship Id="rId4" Type="http://schemas.openxmlformats.org/officeDocument/2006/relationships/image" Target="../media/image16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5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1.png"/><Relationship Id="rId4" Type="http://schemas.openxmlformats.org/officeDocument/2006/relationships/image" Target="../media/image15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3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Relationship Id="rId4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0" y="592175"/>
            <a:ext cx="9144000" cy="20526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Architettura dei Calcolatori:</a:t>
            </a:r>
            <a:br>
              <a:rPr b="1" lang="en">
                <a:solidFill>
                  <a:srgbClr val="FFFFFF"/>
                </a:solidFill>
              </a:rPr>
            </a:br>
            <a:r>
              <a:rPr b="1" lang="en">
                <a:solidFill>
                  <a:srgbClr val="FFFFFF"/>
                </a:solidFill>
              </a:rPr>
              <a:t>Flip-Flop JK &amp; D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3215125"/>
            <a:ext cx="9144000" cy="9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333333"/>
                </a:solidFill>
                <a:highlight>
                  <a:srgbClr val="FFFFFF"/>
                </a:highlight>
                <a:latin typeface="Ubuntu"/>
                <a:ea typeface="Ubuntu"/>
                <a:cs typeface="Ubuntu"/>
                <a:sym typeface="Ubuntu"/>
              </a:rPr>
              <a:t>"</a:t>
            </a:r>
            <a:r>
              <a:rPr b="1" lang="en" sz="2400">
                <a:solidFill>
                  <a:srgbClr val="333333"/>
                </a:solidFill>
                <a:highlight>
                  <a:srgbClr val="FFFFFF"/>
                </a:highlight>
                <a:latin typeface="Ubuntu"/>
                <a:ea typeface="Ubuntu"/>
                <a:cs typeface="Ubuntu"/>
                <a:sym typeface="Ubuntu"/>
              </a:rPr>
              <a:t>There is no reason for any individual to have a computer in his home.</a:t>
            </a:r>
            <a:r>
              <a:rPr b="1" lang="en" sz="2400">
                <a:solidFill>
                  <a:srgbClr val="333333"/>
                </a:solidFill>
                <a:highlight>
                  <a:srgbClr val="FFFFFF"/>
                </a:highlight>
                <a:latin typeface="Ubuntu"/>
                <a:ea typeface="Ubuntu"/>
                <a:cs typeface="Ubuntu"/>
                <a:sym typeface="Ubuntu"/>
              </a:rPr>
              <a:t>”</a:t>
            </a:r>
            <a:endParaRPr b="1" sz="2400">
              <a:solidFill>
                <a:srgbClr val="333333"/>
              </a:solidFill>
              <a:highlight>
                <a:srgbClr val="FFFFFF"/>
              </a:highlight>
              <a:latin typeface="Ubuntu"/>
              <a:ea typeface="Ubuntu"/>
              <a:cs typeface="Ubuntu"/>
              <a:sym typeface="Ubuntu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333333"/>
                </a:solidFill>
                <a:highlight>
                  <a:srgbClr val="FFFFFF"/>
                </a:highlight>
              </a:rPr>
              <a:t>(cit. </a:t>
            </a:r>
            <a:r>
              <a:rPr lang="en" sz="1000">
                <a:solidFill>
                  <a:srgbClr val="333333"/>
                </a:solidFill>
                <a:highlight>
                  <a:srgbClr val="FFFFFF"/>
                </a:highlight>
              </a:rPr>
              <a:t>Ken Olsen - fondatore della Digital Equipment Corp.</a:t>
            </a:r>
            <a:r>
              <a:rPr lang="en" sz="1000">
                <a:solidFill>
                  <a:srgbClr val="333333"/>
                </a:solidFill>
                <a:highlight>
                  <a:srgbClr val="FFFFFF"/>
                </a:highlight>
              </a:rPr>
              <a:t>, 1977 -- </a:t>
            </a:r>
            <a:r>
              <a:rPr b="1" lang="en" sz="1000">
                <a:solidFill>
                  <a:srgbClr val="333333"/>
                </a:solidFill>
                <a:highlight>
                  <a:srgbClr val="FFFFFF"/>
                </a:highlight>
              </a:rPr>
              <a:t>fuori contesto, ma...</a:t>
            </a:r>
            <a:r>
              <a:rPr lang="en" sz="1000">
                <a:solidFill>
                  <a:srgbClr val="333333"/>
                </a:solidFill>
                <a:highlight>
                  <a:srgbClr val="FFFFFF"/>
                </a:highlight>
              </a:rPr>
              <a:t> --)</a:t>
            </a:r>
            <a:endParaRPr sz="2800">
              <a:solidFill>
                <a:srgbClr val="595959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0" y="4453500"/>
            <a:ext cx="9144000" cy="6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i="1" lang="en" sz="1800">
                <a:solidFill>
                  <a:srgbClr val="595959"/>
                </a:solidFill>
              </a:rPr>
              <a:t>Raffaele Montella, PhD</a:t>
            </a:r>
            <a:endParaRPr i="1" sz="1800">
              <a:solidFill>
                <a:srgbClr val="595959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i="1" lang="en" sz="1800" u="sng">
                <a:solidFill>
                  <a:srgbClr val="0097A7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http://raffaelemontella.it</a:t>
            </a:r>
            <a:r>
              <a:rPr i="1" lang="en" sz="1800">
                <a:solidFill>
                  <a:srgbClr val="595959"/>
                </a:solidFill>
              </a:rPr>
              <a:t> raffaele.montella@uniparthenope.it</a:t>
            </a:r>
            <a:endParaRPr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Diagramma temporale Latch SR Sincrono</a:t>
            </a:r>
            <a:endParaRPr b="1">
              <a:solidFill>
                <a:srgbClr val="FFFFFF"/>
              </a:solidFill>
            </a:endParaRPr>
          </a:p>
        </p:txBody>
      </p:sp>
      <p:cxnSp>
        <p:nvCxnSpPr>
          <p:cNvPr id="155" name="Google Shape;155;p22"/>
          <p:cNvCxnSpPr/>
          <p:nvPr/>
        </p:nvCxnSpPr>
        <p:spPr>
          <a:xfrm flipH="1">
            <a:off x="3993606" y="990231"/>
            <a:ext cx="18600" cy="3080400"/>
          </a:xfrm>
          <a:prstGeom prst="straightConnector1">
            <a:avLst/>
          </a:prstGeom>
          <a:noFill/>
          <a:ln cap="flat" cmpd="sng" w="28800">
            <a:solidFill>
              <a:srgbClr val="FF0000"/>
            </a:solidFill>
            <a:prstDash val="dashDot"/>
            <a:miter lim="8000"/>
            <a:headEnd len="sm" w="sm" type="none"/>
            <a:tailEnd len="sm" w="sm" type="none"/>
          </a:ln>
        </p:spPr>
      </p:cxnSp>
      <p:cxnSp>
        <p:nvCxnSpPr>
          <p:cNvPr id="156" name="Google Shape;156;p22"/>
          <p:cNvCxnSpPr/>
          <p:nvPr/>
        </p:nvCxnSpPr>
        <p:spPr>
          <a:xfrm>
            <a:off x="3851499" y="1284093"/>
            <a:ext cx="0" cy="3303300"/>
          </a:xfrm>
          <a:prstGeom prst="straightConnector1">
            <a:avLst/>
          </a:prstGeom>
          <a:noFill/>
          <a:ln cap="flat" cmpd="sng" w="10800">
            <a:solidFill>
              <a:srgbClr val="FF0000"/>
            </a:solidFill>
            <a:prstDash val="dashDot"/>
            <a:miter lim="8000"/>
            <a:headEnd len="sm" w="sm" type="none"/>
            <a:tailEnd len="sm" w="sm" type="none"/>
          </a:ln>
        </p:spPr>
      </p:cxnSp>
      <p:sp>
        <p:nvSpPr>
          <p:cNvPr id="157" name="Google Shape;157;p22"/>
          <p:cNvSpPr/>
          <p:nvPr/>
        </p:nvSpPr>
        <p:spPr>
          <a:xfrm>
            <a:off x="3595504" y="3695019"/>
            <a:ext cx="330534" cy="366822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5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t1</a:t>
            </a:r>
            <a:endParaRPr b="0" sz="15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58" name="Google Shape;158;p22"/>
          <p:cNvCxnSpPr/>
          <p:nvPr/>
        </p:nvCxnSpPr>
        <p:spPr>
          <a:xfrm flipH="1">
            <a:off x="5198570" y="1833036"/>
            <a:ext cx="143100" cy="12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dashDot"/>
            <a:miter lim="8000"/>
            <a:headEnd len="sm" w="sm" type="none"/>
            <a:tailEnd len="sm" w="sm" type="none"/>
          </a:ln>
        </p:spPr>
      </p:cxnSp>
      <p:sp>
        <p:nvSpPr>
          <p:cNvPr id="159" name="Google Shape;159;p22"/>
          <p:cNvSpPr/>
          <p:nvPr/>
        </p:nvSpPr>
        <p:spPr>
          <a:xfrm>
            <a:off x="2707772" y="1627936"/>
            <a:ext cx="533034" cy="366822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S=0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" name="Google Shape;160;p22"/>
          <p:cNvSpPr/>
          <p:nvPr/>
        </p:nvSpPr>
        <p:spPr>
          <a:xfrm>
            <a:off x="2656005" y="2235767"/>
            <a:ext cx="559494" cy="366822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R=0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1" name="Google Shape;161;p22"/>
          <p:cNvSpPr/>
          <p:nvPr/>
        </p:nvSpPr>
        <p:spPr>
          <a:xfrm>
            <a:off x="2643205" y="2754261"/>
            <a:ext cx="693198" cy="366822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Qn=0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2" name="Google Shape;162;p22"/>
          <p:cNvSpPr/>
          <p:nvPr/>
        </p:nvSpPr>
        <p:spPr>
          <a:xfrm>
            <a:off x="2784286" y="3115914"/>
            <a:ext cx="572562" cy="366822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Q=1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63" name="Google Shape;163;p22"/>
          <p:cNvCxnSpPr/>
          <p:nvPr/>
        </p:nvCxnSpPr>
        <p:spPr>
          <a:xfrm>
            <a:off x="3447596" y="705849"/>
            <a:ext cx="1200" cy="3863400"/>
          </a:xfrm>
          <a:prstGeom prst="straightConnector1">
            <a:avLst/>
          </a:prstGeom>
          <a:noFill/>
          <a:ln cap="flat" cmpd="sng" w="9525">
            <a:solidFill>
              <a:srgbClr val="868686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164" name="Google Shape;164;p22"/>
          <p:cNvSpPr/>
          <p:nvPr/>
        </p:nvSpPr>
        <p:spPr>
          <a:xfrm>
            <a:off x="7220101" y="2235767"/>
            <a:ext cx="559494" cy="366822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R=0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5" name="Google Shape;165;p22"/>
          <p:cNvSpPr/>
          <p:nvPr/>
        </p:nvSpPr>
        <p:spPr>
          <a:xfrm>
            <a:off x="6752200" y="2536522"/>
            <a:ext cx="693198" cy="366822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Qn=1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6" name="Google Shape;166;p22"/>
          <p:cNvSpPr/>
          <p:nvPr/>
        </p:nvSpPr>
        <p:spPr>
          <a:xfrm>
            <a:off x="6521805" y="3439937"/>
            <a:ext cx="572562" cy="366822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Q=0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67" name="Google Shape;167;p22"/>
          <p:cNvCxnSpPr/>
          <p:nvPr/>
        </p:nvCxnSpPr>
        <p:spPr>
          <a:xfrm>
            <a:off x="4374012" y="1302190"/>
            <a:ext cx="1200" cy="3094800"/>
          </a:xfrm>
          <a:prstGeom prst="straightConnector1">
            <a:avLst/>
          </a:prstGeom>
          <a:noFill/>
          <a:ln cap="flat" cmpd="sng" w="9525">
            <a:solidFill>
              <a:srgbClr val="868686"/>
            </a:solidFill>
            <a:prstDash val="dashDot"/>
            <a:miter lim="8000"/>
            <a:headEnd len="sm" w="sm" type="none"/>
            <a:tailEnd len="sm" w="sm" type="none"/>
          </a:ln>
        </p:spPr>
      </p:cxnSp>
      <p:sp>
        <p:nvSpPr>
          <p:cNvPr id="168" name="Google Shape;168;p22"/>
          <p:cNvSpPr/>
          <p:nvPr/>
        </p:nvSpPr>
        <p:spPr>
          <a:xfrm>
            <a:off x="5226189" y="4680015"/>
            <a:ext cx="559494" cy="366822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R=0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69" name="Google Shape;169;p22"/>
          <p:cNvCxnSpPr/>
          <p:nvPr/>
        </p:nvCxnSpPr>
        <p:spPr>
          <a:xfrm flipH="1" rot="10800000">
            <a:off x="3339510" y="1811502"/>
            <a:ext cx="1937100" cy="47100"/>
          </a:xfrm>
          <a:prstGeom prst="straightConnector1">
            <a:avLst/>
          </a:prstGeom>
          <a:noFill/>
          <a:ln cap="flat" cmpd="sng" w="28425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70" name="Google Shape;170;p22"/>
          <p:cNvCxnSpPr/>
          <p:nvPr/>
        </p:nvCxnSpPr>
        <p:spPr>
          <a:xfrm>
            <a:off x="3339510" y="2433110"/>
            <a:ext cx="506100" cy="3000"/>
          </a:xfrm>
          <a:prstGeom prst="straightConnector1">
            <a:avLst/>
          </a:prstGeom>
          <a:noFill/>
          <a:ln cap="flat" cmpd="sng" w="38150">
            <a:solidFill>
              <a:srgbClr val="FF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71" name="Google Shape;171;p22"/>
          <p:cNvCxnSpPr/>
          <p:nvPr/>
        </p:nvCxnSpPr>
        <p:spPr>
          <a:xfrm>
            <a:off x="3432806" y="3009917"/>
            <a:ext cx="2234100" cy="12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72" name="Google Shape;172;p22"/>
          <p:cNvCxnSpPr/>
          <p:nvPr/>
        </p:nvCxnSpPr>
        <p:spPr>
          <a:xfrm>
            <a:off x="3367954" y="3294874"/>
            <a:ext cx="995400" cy="0"/>
          </a:xfrm>
          <a:prstGeom prst="straightConnector1">
            <a:avLst/>
          </a:prstGeom>
          <a:noFill/>
          <a:ln cap="flat" cmpd="sng" w="38150">
            <a:solidFill>
              <a:srgbClr val="37C995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73" name="Google Shape;173;p22"/>
          <p:cNvCxnSpPr/>
          <p:nvPr/>
        </p:nvCxnSpPr>
        <p:spPr>
          <a:xfrm>
            <a:off x="3140403" y="3639579"/>
            <a:ext cx="3270900" cy="0"/>
          </a:xfrm>
          <a:prstGeom prst="straightConnector1">
            <a:avLst/>
          </a:prstGeom>
          <a:noFill/>
          <a:ln cap="flat" cmpd="sng" w="9525">
            <a:solidFill>
              <a:srgbClr val="868686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74" name="Google Shape;174;p22"/>
          <p:cNvCxnSpPr/>
          <p:nvPr/>
        </p:nvCxnSpPr>
        <p:spPr>
          <a:xfrm>
            <a:off x="3845525" y="2142983"/>
            <a:ext cx="1606800" cy="1200"/>
          </a:xfrm>
          <a:prstGeom prst="straightConnector1">
            <a:avLst/>
          </a:prstGeom>
          <a:noFill/>
          <a:ln cap="flat" cmpd="sng" w="38150">
            <a:solidFill>
              <a:srgbClr val="FF0000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175" name="Google Shape;175;p22"/>
          <p:cNvSpPr/>
          <p:nvPr/>
        </p:nvSpPr>
        <p:spPr>
          <a:xfrm>
            <a:off x="4045770" y="4328415"/>
            <a:ext cx="572886" cy="366822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t2+</a:t>
            </a:r>
            <a:r>
              <a:rPr b="0" lang="en" sz="1600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τ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76" name="Google Shape;176;p22"/>
          <p:cNvCxnSpPr/>
          <p:nvPr/>
        </p:nvCxnSpPr>
        <p:spPr>
          <a:xfrm>
            <a:off x="4370883" y="3269595"/>
            <a:ext cx="1500" cy="364800"/>
          </a:xfrm>
          <a:prstGeom prst="straightConnector1">
            <a:avLst/>
          </a:prstGeom>
          <a:noFill/>
          <a:ln cap="flat" cmpd="sng" w="38150">
            <a:solidFill>
              <a:srgbClr val="37C995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77" name="Google Shape;177;p22"/>
          <p:cNvCxnSpPr/>
          <p:nvPr/>
        </p:nvCxnSpPr>
        <p:spPr>
          <a:xfrm>
            <a:off x="4370883" y="3634409"/>
            <a:ext cx="2018400" cy="1200"/>
          </a:xfrm>
          <a:prstGeom prst="straightConnector1">
            <a:avLst/>
          </a:prstGeom>
          <a:noFill/>
          <a:ln cap="flat" cmpd="sng" w="38150">
            <a:solidFill>
              <a:srgbClr val="37C995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78" name="Google Shape;178;p22"/>
          <p:cNvCxnSpPr/>
          <p:nvPr/>
        </p:nvCxnSpPr>
        <p:spPr>
          <a:xfrm>
            <a:off x="3339510" y="3007619"/>
            <a:ext cx="1452900" cy="3300"/>
          </a:xfrm>
          <a:prstGeom prst="straightConnector1">
            <a:avLst/>
          </a:prstGeom>
          <a:noFill/>
          <a:ln cap="flat" cmpd="sng" w="38150">
            <a:solidFill>
              <a:srgbClr val="3366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79" name="Google Shape;179;p22"/>
          <p:cNvCxnSpPr/>
          <p:nvPr/>
        </p:nvCxnSpPr>
        <p:spPr>
          <a:xfrm flipH="1" rot="10800000">
            <a:off x="4792420" y="2650020"/>
            <a:ext cx="1500" cy="371100"/>
          </a:xfrm>
          <a:prstGeom prst="straightConnector1">
            <a:avLst/>
          </a:prstGeom>
          <a:noFill/>
          <a:ln cap="flat" cmpd="sng" w="38150">
            <a:solidFill>
              <a:srgbClr val="3366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80" name="Google Shape;180;p22"/>
          <p:cNvCxnSpPr/>
          <p:nvPr/>
        </p:nvCxnSpPr>
        <p:spPr>
          <a:xfrm>
            <a:off x="4761701" y="2662914"/>
            <a:ext cx="1848900" cy="0"/>
          </a:xfrm>
          <a:prstGeom prst="straightConnector1">
            <a:avLst/>
          </a:prstGeom>
          <a:noFill/>
          <a:ln cap="flat" cmpd="sng" w="38150">
            <a:solidFill>
              <a:srgbClr val="3366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81" name="Google Shape;181;p22"/>
          <p:cNvCxnSpPr/>
          <p:nvPr/>
        </p:nvCxnSpPr>
        <p:spPr>
          <a:xfrm>
            <a:off x="3197291" y="2433110"/>
            <a:ext cx="28443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82" name="Google Shape;182;p22"/>
          <p:cNvCxnSpPr/>
          <p:nvPr/>
        </p:nvCxnSpPr>
        <p:spPr>
          <a:xfrm>
            <a:off x="3845525" y="2124312"/>
            <a:ext cx="1200" cy="310500"/>
          </a:xfrm>
          <a:prstGeom prst="straightConnector1">
            <a:avLst/>
          </a:prstGeom>
          <a:noFill/>
          <a:ln cap="flat" cmpd="sng" w="38150">
            <a:solidFill>
              <a:srgbClr val="FF0000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183" name="Google Shape;183;p22"/>
          <p:cNvSpPr/>
          <p:nvPr/>
        </p:nvSpPr>
        <p:spPr>
          <a:xfrm>
            <a:off x="3608304" y="4655311"/>
            <a:ext cx="559494" cy="366822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R=1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4" name="Google Shape;184;p22"/>
          <p:cNvSpPr/>
          <p:nvPr/>
        </p:nvSpPr>
        <p:spPr>
          <a:xfrm>
            <a:off x="3845525" y="3708520"/>
            <a:ext cx="730458" cy="366822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400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    τ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85" name="Google Shape;185;p22"/>
          <p:cNvCxnSpPr/>
          <p:nvPr/>
        </p:nvCxnSpPr>
        <p:spPr>
          <a:xfrm>
            <a:off x="4790145" y="1140465"/>
            <a:ext cx="0" cy="3590700"/>
          </a:xfrm>
          <a:prstGeom prst="straightConnector1">
            <a:avLst/>
          </a:prstGeom>
          <a:noFill/>
          <a:ln cap="flat" cmpd="sng" w="9525">
            <a:solidFill>
              <a:srgbClr val="868686"/>
            </a:solidFill>
            <a:prstDash val="dashDot"/>
            <a:miter lim="8000"/>
            <a:headEnd len="sm" w="sm" type="none"/>
            <a:tailEnd len="sm" w="sm" type="none"/>
          </a:ln>
        </p:spPr>
      </p:cxnSp>
      <p:cxnSp>
        <p:nvCxnSpPr>
          <p:cNvPr id="186" name="Google Shape;186;p22"/>
          <p:cNvCxnSpPr/>
          <p:nvPr/>
        </p:nvCxnSpPr>
        <p:spPr>
          <a:xfrm>
            <a:off x="5425864" y="2124312"/>
            <a:ext cx="1200" cy="294000"/>
          </a:xfrm>
          <a:prstGeom prst="straightConnector1">
            <a:avLst/>
          </a:prstGeom>
          <a:noFill/>
          <a:ln cap="flat" cmpd="sng" w="38150">
            <a:solidFill>
              <a:srgbClr val="FF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87" name="Google Shape;187;p22"/>
          <p:cNvCxnSpPr/>
          <p:nvPr/>
        </p:nvCxnSpPr>
        <p:spPr>
          <a:xfrm>
            <a:off x="5415909" y="2433110"/>
            <a:ext cx="1280100" cy="0"/>
          </a:xfrm>
          <a:prstGeom prst="straightConnector1">
            <a:avLst/>
          </a:prstGeom>
          <a:noFill/>
          <a:ln cap="flat" cmpd="sng" w="38150">
            <a:solidFill>
              <a:srgbClr val="FF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88" name="Google Shape;188;p22"/>
          <p:cNvCxnSpPr/>
          <p:nvPr/>
        </p:nvCxnSpPr>
        <p:spPr>
          <a:xfrm>
            <a:off x="3339510" y="1829876"/>
            <a:ext cx="4266600" cy="0"/>
          </a:xfrm>
          <a:prstGeom prst="straightConnector1">
            <a:avLst/>
          </a:prstGeom>
          <a:noFill/>
          <a:ln cap="flat" cmpd="sng" w="38150">
            <a:solidFill>
              <a:srgbClr val="FF00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89" name="Google Shape;189;p22"/>
          <p:cNvCxnSpPr/>
          <p:nvPr/>
        </p:nvCxnSpPr>
        <p:spPr>
          <a:xfrm flipH="1" rot="10800000">
            <a:off x="3450441" y="1208513"/>
            <a:ext cx="1500" cy="271200"/>
          </a:xfrm>
          <a:prstGeom prst="straightConnector1">
            <a:avLst/>
          </a:prstGeom>
          <a:noFill/>
          <a:ln cap="flat" cmpd="sng" w="3815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90" name="Google Shape;190;p22"/>
          <p:cNvCxnSpPr/>
          <p:nvPr/>
        </p:nvCxnSpPr>
        <p:spPr>
          <a:xfrm>
            <a:off x="2535972" y="1468223"/>
            <a:ext cx="2655300" cy="12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91" name="Google Shape;191;p22"/>
          <p:cNvCxnSpPr/>
          <p:nvPr/>
        </p:nvCxnSpPr>
        <p:spPr>
          <a:xfrm>
            <a:off x="3453285" y="1456445"/>
            <a:ext cx="568800" cy="0"/>
          </a:xfrm>
          <a:prstGeom prst="straightConnector1">
            <a:avLst/>
          </a:prstGeom>
          <a:noFill/>
          <a:ln cap="flat" cmpd="sng" w="3815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92" name="Google Shape;192;p22"/>
          <p:cNvCxnSpPr/>
          <p:nvPr/>
        </p:nvCxnSpPr>
        <p:spPr>
          <a:xfrm flipH="1" rot="10800000">
            <a:off x="4015904" y="1190703"/>
            <a:ext cx="1500" cy="271200"/>
          </a:xfrm>
          <a:prstGeom prst="straightConnector1">
            <a:avLst/>
          </a:prstGeom>
          <a:noFill/>
          <a:ln cap="flat" cmpd="sng" w="38150">
            <a:solidFill>
              <a:srgbClr val="868686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93" name="Google Shape;193;p22"/>
          <p:cNvCxnSpPr/>
          <p:nvPr/>
        </p:nvCxnSpPr>
        <p:spPr>
          <a:xfrm>
            <a:off x="4022162" y="1197916"/>
            <a:ext cx="853200" cy="0"/>
          </a:xfrm>
          <a:prstGeom prst="straightConnector1">
            <a:avLst/>
          </a:prstGeom>
          <a:noFill/>
          <a:ln cap="flat" cmpd="sng" w="3815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194" name="Google Shape;194;p22"/>
          <p:cNvSpPr/>
          <p:nvPr/>
        </p:nvSpPr>
        <p:spPr>
          <a:xfrm>
            <a:off x="2037351" y="989370"/>
            <a:ext cx="531630" cy="41536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800" strike="noStrike">
                <a:solidFill>
                  <a:srgbClr val="86868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CK</a:t>
            </a:r>
            <a:endParaRPr b="0" sz="28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95" name="Google Shape;195;p22"/>
          <p:cNvCxnSpPr/>
          <p:nvPr/>
        </p:nvCxnSpPr>
        <p:spPr>
          <a:xfrm flipH="1" rot="10800000">
            <a:off x="5451464" y="1185545"/>
            <a:ext cx="1200" cy="270900"/>
          </a:xfrm>
          <a:prstGeom prst="straightConnector1">
            <a:avLst/>
          </a:prstGeom>
          <a:noFill/>
          <a:ln cap="flat" cmpd="sng" w="38150">
            <a:solidFill>
              <a:srgbClr val="868686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96" name="Google Shape;196;p22"/>
          <p:cNvCxnSpPr/>
          <p:nvPr/>
        </p:nvCxnSpPr>
        <p:spPr>
          <a:xfrm flipH="1" rot="10800000">
            <a:off x="6328671" y="1191565"/>
            <a:ext cx="1200" cy="271200"/>
          </a:xfrm>
          <a:prstGeom prst="straightConnector1">
            <a:avLst/>
          </a:prstGeom>
          <a:noFill/>
          <a:ln cap="flat" cmpd="sng" w="3815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97" name="Google Shape;197;p22"/>
          <p:cNvCxnSpPr/>
          <p:nvPr/>
        </p:nvCxnSpPr>
        <p:spPr>
          <a:xfrm>
            <a:off x="5415909" y="1140465"/>
            <a:ext cx="0" cy="3447000"/>
          </a:xfrm>
          <a:prstGeom prst="straightConnector1">
            <a:avLst/>
          </a:prstGeom>
          <a:noFill/>
          <a:ln cap="flat" cmpd="sng" w="12600">
            <a:solidFill>
              <a:srgbClr val="FF0000"/>
            </a:solidFill>
            <a:prstDash val="dashDot"/>
            <a:miter lim="8000"/>
            <a:headEnd len="sm" w="sm" type="none"/>
            <a:tailEnd len="sm" w="sm" type="none"/>
          </a:ln>
        </p:spPr>
      </p:cxnSp>
      <p:sp>
        <p:nvSpPr>
          <p:cNvPr id="198" name="Google Shape;198;p22"/>
          <p:cNvSpPr/>
          <p:nvPr/>
        </p:nvSpPr>
        <p:spPr>
          <a:xfrm>
            <a:off x="3864298" y="4029671"/>
            <a:ext cx="392526" cy="366822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99" name="Google Shape;199;p22"/>
          <p:cNvCxnSpPr/>
          <p:nvPr/>
        </p:nvCxnSpPr>
        <p:spPr>
          <a:xfrm flipH="1" rot="10800000">
            <a:off x="4869503" y="1190703"/>
            <a:ext cx="1500" cy="271200"/>
          </a:xfrm>
          <a:prstGeom prst="straightConnector1">
            <a:avLst/>
          </a:prstGeom>
          <a:noFill/>
          <a:ln cap="flat" cmpd="sng" w="38150">
            <a:solidFill>
              <a:srgbClr val="868686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200" name="Google Shape;200;p22"/>
          <p:cNvCxnSpPr/>
          <p:nvPr/>
        </p:nvCxnSpPr>
        <p:spPr>
          <a:xfrm>
            <a:off x="4875476" y="1456445"/>
            <a:ext cx="568800" cy="0"/>
          </a:xfrm>
          <a:prstGeom prst="straightConnector1">
            <a:avLst/>
          </a:prstGeom>
          <a:noFill/>
          <a:ln cap="flat" cmpd="sng" w="3815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201" name="Google Shape;201;p22"/>
          <p:cNvCxnSpPr/>
          <p:nvPr/>
        </p:nvCxnSpPr>
        <p:spPr>
          <a:xfrm>
            <a:off x="5472797" y="1197916"/>
            <a:ext cx="853200" cy="0"/>
          </a:xfrm>
          <a:prstGeom prst="straightConnector1">
            <a:avLst/>
          </a:prstGeom>
          <a:noFill/>
          <a:ln cap="flat" cmpd="sng" w="3815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202" name="Google Shape;202;p22"/>
          <p:cNvCxnSpPr/>
          <p:nvPr/>
        </p:nvCxnSpPr>
        <p:spPr>
          <a:xfrm>
            <a:off x="2599970" y="1226642"/>
            <a:ext cx="853200" cy="0"/>
          </a:xfrm>
          <a:prstGeom prst="straightConnector1">
            <a:avLst/>
          </a:prstGeom>
          <a:noFill/>
          <a:ln cap="flat" cmpd="sng" w="3815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203" name="Google Shape;203;p22"/>
          <p:cNvCxnSpPr/>
          <p:nvPr/>
        </p:nvCxnSpPr>
        <p:spPr>
          <a:xfrm>
            <a:off x="6326111" y="1456445"/>
            <a:ext cx="568800" cy="0"/>
          </a:xfrm>
          <a:prstGeom prst="straightConnector1">
            <a:avLst/>
          </a:prstGeom>
          <a:noFill/>
          <a:ln cap="flat" cmpd="sng" w="3815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204" name="Google Shape;204;p22"/>
          <p:cNvSpPr/>
          <p:nvPr/>
        </p:nvSpPr>
        <p:spPr>
          <a:xfrm>
            <a:off x="4412411" y="4673408"/>
            <a:ext cx="693198" cy="366822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t2+2</a:t>
            </a:r>
            <a:r>
              <a:rPr b="0" lang="en" sz="1600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τ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05" name="Google Shape;205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304975"/>
            <a:ext cx="2844300" cy="1831856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22"/>
          <p:cNvSpPr txBox="1"/>
          <p:nvPr/>
        </p:nvSpPr>
        <p:spPr>
          <a:xfrm>
            <a:off x="839375" y="4168900"/>
            <a:ext cx="506100" cy="3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Qn</a:t>
            </a:r>
            <a:endParaRPr/>
          </a:p>
        </p:txBody>
      </p:sp>
      <p:sp>
        <p:nvSpPr>
          <p:cNvPr id="207" name="Google Shape;207;p22"/>
          <p:cNvSpPr txBox="1"/>
          <p:nvPr/>
        </p:nvSpPr>
        <p:spPr>
          <a:xfrm>
            <a:off x="2650247" y="4635125"/>
            <a:ext cx="392400" cy="3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</a:t>
            </a:r>
            <a:endParaRPr/>
          </a:p>
        </p:txBody>
      </p:sp>
      <p:sp>
        <p:nvSpPr>
          <p:cNvPr id="208" name="Google Shape;208;p22"/>
          <p:cNvSpPr txBox="1"/>
          <p:nvPr/>
        </p:nvSpPr>
        <p:spPr>
          <a:xfrm>
            <a:off x="2616427" y="3877425"/>
            <a:ext cx="392400" cy="3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</a:t>
            </a:r>
            <a:endParaRPr/>
          </a:p>
        </p:txBody>
      </p:sp>
      <p:cxnSp>
        <p:nvCxnSpPr>
          <p:cNvPr id="209" name="Google Shape;209;p22"/>
          <p:cNvCxnSpPr/>
          <p:nvPr/>
        </p:nvCxnSpPr>
        <p:spPr>
          <a:xfrm>
            <a:off x="2707500" y="3943025"/>
            <a:ext cx="195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210" name="Google Shape;210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6775" y="2076288"/>
            <a:ext cx="2533325" cy="1129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21740" y="3803718"/>
            <a:ext cx="3049050" cy="13192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3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Latch JK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217" name="Google Shape;217;p23"/>
          <p:cNvSpPr txBox="1"/>
          <p:nvPr/>
        </p:nvSpPr>
        <p:spPr>
          <a:xfrm>
            <a:off x="0" y="572700"/>
            <a:ext cx="9144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FF"/>
                </a:solidFill>
              </a:rPr>
              <a:t>Il latch</a:t>
            </a:r>
            <a:r>
              <a:rPr b="1" lang="en" sz="2200">
                <a:solidFill>
                  <a:srgbClr val="0000FF"/>
                </a:solidFill>
              </a:rPr>
              <a:t> </a:t>
            </a:r>
            <a:r>
              <a:rPr b="1" i="1" lang="en" sz="2200">
                <a:solidFill>
                  <a:srgbClr val="0000FF"/>
                </a:solidFill>
              </a:rPr>
              <a:t>JK</a:t>
            </a:r>
            <a:r>
              <a:rPr lang="en" sz="2200">
                <a:solidFill>
                  <a:srgbClr val="0000FF"/>
                </a:solidFill>
              </a:rPr>
              <a:t> rappresenta una soluzione, seppur parziale, al problema della configurazione S=</a:t>
            </a:r>
            <a:r>
              <a:rPr b="1" lang="en" sz="2200">
                <a:solidFill>
                  <a:srgbClr val="0000FF"/>
                </a:solidFill>
              </a:rPr>
              <a:t>1 </a:t>
            </a:r>
            <a:r>
              <a:rPr lang="en" sz="2200">
                <a:solidFill>
                  <a:srgbClr val="0000FF"/>
                </a:solidFill>
              </a:rPr>
              <a:t>ed R=</a:t>
            </a:r>
            <a:r>
              <a:rPr b="1" lang="en" sz="2200">
                <a:solidFill>
                  <a:srgbClr val="0000FF"/>
                </a:solidFill>
              </a:rPr>
              <a:t>1</a:t>
            </a:r>
            <a:r>
              <a:rPr lang="en" sz="2200">
                <a:solidFill>
                  <a:srgbClr val="0000FF"/>
                </a:solidFill>
              </a:rPr>
              <a:t> del </a:t>
            </a:r>
            <a:r>
              <a:rPr b="1" i="1" lang="en" sz="2200">
                <a:solidFill>
                  <a:srgbClr val="0000FF"/>
                </a:solidFill>
              </a:rPr>
              <a:t>SR</a:t>
            </a:r>
            <a:r>
              <a:rPr lang="en" sz="2200">
                <a:solidFill>
                  <a:srgbClr val="0000FF"/>
                </a:solidFill>
              </a:rPr>
              <a:t>. </a:t>
            </a:r>
            <a:br>
              <a:rPr lang="en" sz="2200">
                <a:solidFill>
                  <a:schemeClr val="dk1"/>
                </a:solidFill>
              </a:rPr>
            </a:br>
            <a:r>
              <a:rPr lang="en" sz="2200">
                <a:solidFill>
                  <a:schemeClr val="dk1"/>
                </a:solidFill>
              </a:rPr>
              <a:t>Per evitare R=S=1 si portano i valori Q e Q</a:t>
            </a:r>
            <a:r>
              <a:rPr baseline="-25000" lang="en" sz="2200">
                <a:solidFill>
                  <a:schemeClr val="dk1"/>
                </a:solidFill>
              </a:rPr>
              <a:t>n</a:t>
            </a:r>
            <a:r>
              <a:rPr lang="en" sz="2200">
                <a:solidFill>
                  <a:schemeClr val="dk1"/>
                </a:solidFill>
              </a:rPr>
              <a:t> in AND con gli input del Latch.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0000"/>
                </a:solidFill>
              </a:rPr>
              <a:t>Poiché </a:t>
            </a:r>
            <a:r>
              <a:rPr b="1" lang="en" sz="2200">
                <a:solidFill>
                  <a:srgbClr val="FF0000"/>
                </a:solidFill>
              </a:rPr>
              <a:t>Q = Q</a:t>
            </a:r>
            <a:r>
              <a:rPr b="1" baseline="-25000" lang="en" sz="2200">
                <a:solidFill>
                  <a:srgbClr val="FF0000"/>
                </a:solidFill>
              </a:rPr>
              <a:t>n</a:t>
            </a:r>
            <a:r>
              <a:rPr lang="en" sz="2200">
                <a:solidFill>
                  <a:srgbClr val="FF0000"/>
                </a:solidFill>
              </a:rPr>
              <a:t> </a:t>
            </a:r>
            <a:r>
              <a:rPr b="1" i="1" lang="en" sz="2200">
                <a:solidFill>
                  <a:srgbClr val="FF0000"/>
                </a:solidFill>
              </a:rPr>
              <a:t>una delle due AND ha necessariamente l'output a 0</a:t>
            </a:r>
            <a:r>
              <a:rPr i="1" lang="en" sz="2200">
                <a:solidFill>
                  <a:srgbClr val="FF0000"/>
                </a:solidFill>
              </a:rPr>
              <a:t>, conseguentemente </a:t>
            </a:r>
            <a:r>
              <a:rPr b="1" i="1" lang="en" sz="2200">
                <a:solidFill>
                  <a:srgbClr val="FF0000"/>
                </a:solidFill>
              </a:rPr>
              <a:t>S=JQ</a:t>
            </a:r>
            <a:r>
              <a:rPr i="1" lang="en" sz="2200">
                <a:solidFill>
                  <a:srgbClr val="FF0000"/>
                </a:solidFill>
              </a:rPr>
              <a:t> ed </a:t>
            </a:r>
            <a:r>
              <a:rPr b="1" i="1" lang="en" sz="2200">
                <a:solidFill>
                  <a:srgbClr val="FF0000"/>
                </a:solidFill>
              </a:rPr>
              <a:t>R=KQ</a:t>
            </a:r>
            <a:r>
              <a:rPr i="1" lang="en" sz="2200">
                <a:solidFill>
                  <a:srgbClr val="FF0000"/>
                </a:solidFill>
              </a:rPr>
              <a:t> non potranno mai risultare</a:t>
            </a:r>
            <a:r>
              <a:rPr lang="en" sz="2200">
                <a:solidFill>
                  <a:srgbClr val="FF0000"/>
                </a:solidFill>
              </a:rPr>
              <a:t> </a:t>
            </a:r>
            <a:r>
              <a:rPr i="1" lang="en" sz="2200">
                <a:solidFill>
                  <a:srgbClr val="FF0000"/>
                </a:solidFill>
              </a:rPr>
              <a:t>entrambi uguali a 1</a:t>
            </a:r>
            <a:r>
              <a:rPr lang="en" sz="2200">
                <a:solidFill>
                  <a:srgbClr val="FF0000"/>
                </a:solidFill>
              </a:rPr>
              <a:t>. </a:t>
            </a:r>
            <a:endParaRPr sz="2200">
              <a:solidFill>
                <a:schemeClr val="dk1"/>
              </a:solidFill>
            </a:endParaRPr>
          </a:p>
        </p:txBody>
      </p:sp>
      <p:pic>
        <p:nvPicPr>
          <p:cNvPr id="218" name="Google Shape;218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37250" y="1814450"/>
            <a:ext cx="3869500" cy="2208100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23"/>
          <p:cNvSpPr txBox="1"/>
          <p:nvPr/>
        </p:nvSpPr>
        <p:spPr>
          <a:xfrm>
            <a:off x="3037250" y="3496505"/>
            <a:ext cx="559200" cy="3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Qn</a:t>
            </a:r>
            <a:endParaRPr/>
          </a:p>
        </p:txBody>
      </p:sp>
      <p:sp>
        <p:nvSpPr>
          <p:cNvPr id="220" name="Google Shape;220;p23"/>
          <p:cNvSpPr txBox="1"/>
          <p:nvPr/>
        </p:nvSpPr>
        <p:spPr>
          <a:xfrm>
            <a:off x="3142730" y="1896305"/>
            <a:ext cx="559200" cy="3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4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lt1"/>
                </a:solidFill>
              </a:rPr>
              <a:t>Latch JK [Q</a:t>
            </a:r>
            <a:r>
              <a:rPr b="1" baseline="-25000" lang="en">
                <a:solidFill>
                  <a:schemeClr val="lt1"/>
                </a:solidFill>
              </a:rPr>
              <a:t>t</a:t>
            </a:r>
            <a:r>
              <a:rPr b="1" lang="en">
                <a:solidFill>
                  <a:schemeClr val="lt1"/>
                </a:solidFill>
              </a:rPr>
              <a:t>=0, J=1, K=0 ⇒ Q</a:t>
            </a:r>
            <a:r>
              <a:rPr b="1" baseline="-25000" lang="en">
                <a:solidFill>
                  <a:schemeClr val="lt1"/>
                </a:solidFill>
              </a:rPr>
              <a:t>t+1</a:t>
            </a:r>
            <a:r>
              <a:rPr b="1" lang="en">
                <a:solidFill>
                  <a:schemeClr val="lt1"/>
                </a:solidFill>
              </a:rPr>
              <a:t>=1] - Set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226" name="Google Shape;226;p24"/>
          <p:cNvSpPr txBox="1"/>
          <p:nvPr/>
        </p:nvSpPr>
        <p:spPr>
          <a:xfrm>
            <a:off x="0" y="572700"/>
            <a:ext cx="9144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800">
                <a:solidFill>
                  <a:schemeClr val="dk1"/>
                </a:solidFill>
              </a:rPr>
              <a:t>A</a:t>
            </a:r>
            <a:r>
              <a:rPr i="1" lang="en" sz="2800">
                <a:solidFill>
                  <a:schemeClr val="dk1"/>
                </a:solidFill>
              </a:rPr>
              <a:t>nalisi temporale del circuito tenendo conto che:</a:t>
            </a:r>
            <a:endParaRPr sz="2800">
              <a:solidFill>
                <a:schemeClr val="dk1"/>
              </a:solidFill>
            </a:endParaRPr>
          </a:p>
        </p:txBody>
      </p:sp>
      <p:sp>
        <p:nvSpPr>
          <p:cNvPr id="227" name="Google Shape;227;p24"/>
          <p:cNvSpPr/>
          <p:nvPr/>
        </p:nvSpPr>
        <p:spPr>
          <a:xfrm>
            <a:off x="0" y="3089715"/>
            <a:ext cx="4908600" cy="2053782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" sz="2400" strike="noStrike">
                <a:solidFill>
                  <a:srgbClr val="000000"/>
                </a:solidFill>
              </a:rPr>
              <a:t>e il Latch è nello stato </a:t>
            </a:r>
            <a:r>
              <a:rPr lang="en" sz="3200">
                <a:solidFill>
                  <a:srgbClr val="3366FF"/>
                </a:solidFill>
              </a:rPr>
              <a:t>Q</a:t>
            </a:r>
            <a:r>
              <a:rPr baseline="-25000" lang="en" sz="3200">
                <a:solidFill>
                  <a:srgbClr val="3366FF"/>
                </a:solidFill>
              </a:rPr>
              <a:t>t</a:t>
            </a:r>
            <a:r>
              <a:rPr lang="en" sz="3200">
                <a:solidFill>
                  <a:srgbClr val="3366FF"/>
                </a:solidFill>
              </a:rPr>
              <a:t>=0</a:t>
            </a:r>
            <a:endParaRPr sz="24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None/>
            </a:pPr>
            <a:r>
              <a:rPr lang="en" sz="2400" strike="noStrike">
                <a:solidFill>
                  <a:srgbClr val="000000"/>
                </a:solidFill>
              </a:rPr>
              <a:t>Per J = 1(</a:t>
            </a:r>
            <a:r>
              <a:rPr i="1" lang="en" sz="2400" strike="noStrike">
                <a:solidFill>
                  <a:srgbClr val="3366FF"/>
                </a:solidFill>
              </a:rPr>
              <a:t>set</a:t>
            </a:r>
            <a:r>
              <a:rPr lang="en" sz="2400" strike="noStrike">
                <a:solidFill>
                  <a:srgbClr val="000000"/>
                </a:solidFill>
              </a:rPr>
              <a:t>) e K= 0 si avrà: </a:t>
            </a:r>
            <a:endParaRPr sz="24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None/>
            </a:pPr>
            <a:r>
              <a:rPr lang="en" sz="2400" strike="noStrike">
                <a:solidFill>
                  <a:srgbClr val="000000"/>
                </a:solidFill>
              </a:rPr>
              <a:t>R = 0  (0 </a:t>
            </a:r>
            <a:r>
              <a:rPr i="1" lang="en" sz="2400" strike="noStrike">
                <a:solidFill>
                  <a:srgbClr val="000000"/>
                </a:solidFill>
              </a:rPr>
              <a:t>And</a:t>
            </a:r>
            <a:r>
              <a:rPr lang="en" sz="2400" strike="noStrike">
                <a:solidFill>
                  <a:srgbClr val="000000"/>
                </a:solidFill>
              </a:rPr>
              <a:t> 0) e S = 1 (1 </a:t>
            </a:r>
            <a:r>
              <a:rPr i="1" lang="en" sz="2400" strike="noStrike">
                <a:solidFill>
                  <a:srgbClr val="000000"/>
                </a:solidFill>
              </a:rPr>
              <a:t>And</a:t>
            </a:r>
            <a:r>
              <a:rPr lang="en" sz="2400" strike="noStrike">
                <a:solidFill>
                  <a:srgbClr val="000000"/>
                </a:solidFill>
              </a:rPr>
              <a:t> 1)   quindi  </a:t>
            </a:r>
            <a:r>
              <a:rPr i="1" lang="en" sz="2400" strike="noStrike">
                <a:solidFill>
                  <a:srgbClr val="000000"/>
                </a:solidFill>
              </a:rPr>
              <a:t>commuta  ossia </a:t>
            </a:r>
            <a:r>
              <a:rPr lang="en" sz="3200">
                <a:solidFill>
                  <a:srgbClr val="3366FF"/>
                </a:solidFill>
              </a:rPr>
              <a:t>Q</a:t>
            </a:r>
            <a:r>
              <a:rPr baseline="-25000" lang="en" sz="3200">
                <a:solidFill>
                  <a:srgbClr val="3366FF"/>
                </a:solidFill>
              </a:rPr>
              <a:t>t+1</a:t>
            </a:r>
            <a:r>
              <a:rPr lang="en" sz="3200">
                <a:solidFill>
                  <a:srgbClr val="3366FF"/>
                </a:solidFill>
              </a:rPr>
              <a:t>=1</a:t>
            </a:r>
            <a:r>
              <a:rPr lang="en" sz="2400" strike="noStrike">
                <a:solidFill>
                  <a:srgbClr val="000000"/>
                </a:solidFill>
              </a:rPr>
              <a:t> </a:t>
            </a:r>
            <a:endParaRPr sz="2400" strike="noStrike">
              <a:solidFill>
                <a:srgbClr val="000000"/>
              </a:solidFill>
            </a:endParaRPr>
          </a:p>
        </p:txBody>
      </p:sp>
      <p:pic>
        <p:nvPicPr>
          <p:cNvPr id="228" name="Google Shape;22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0200" y="1403700"/>
            <a:ext cx="2174182" cy="358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13125" y="1384630"/>
            <a:ext cx="2895480" cy="1571760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24"/>
          <p:cNvSpPr txBox="1"/>
          <p:nvPr/>
        </p:nvSpPr>
        <p:spPr>
          <a:xfrm>
            <a:off x="104275" y="1384625"/>
            <a:ext cx="3000000" cy="10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S= J Q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746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R= K Q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5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lt1"/>
                </a:solidFill>
              </a:rPr>
              <a:t>Latch JK [Q</a:t>
            </a:r>
            <a:r>
              <a:rPr b="1" baseline="-25000" lang="en">
                <a:solidFill>
                  <a:schemeClr val="lt1"/>
                </a:solidFill>
              </a:rPr>
              <a:t>t</a:t>
            </a:r>
            <a:r>
              <a:rPr b="1" lang="en">
                <a:solidFill>
                  <a:schemeClr val="lt1"/>
                </a:solidFill>
              </a:rPr>
              <a:t>=1, J=1, K=0 ⇒ Q</a:t>
            </a:r>
            <a:r>
              <a:rPr b="1" baseline="-25000" lang="en">
                <a:solidFill>
                  <a:schemeClr val="lt1"/>
                </a:solidFill>
              </a:rPr>
              <a:t>t+1</a:t>
            </a:r>
            <a:r>
              <a:rPr b="1" lang="en">
                <a:solidFill>
                  <a:schemeClr val="lt1"/>
                </a:solidFill>
              </a:rPr>
              <a:t>=1] - Set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236" name="Google Shape;236;p25"/>
          <p:cNvSpPr txBox="1"/>
          <p:nvPr/>
        </p:nvSpPr>
        <p:spPr>
          <a:xfrm>
            <a:off x="0" y="572700"/>
            <a:ext cx="9144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800">
                <a:solidFill>
                  <a:schemeClr val="dk1"/>
                </a:solidFill>
              </a:rPr>
              <a:t>Analisi temporale del circuito tenendo conto che:</a:t>
            </a:r>
            <a:endParaRPr sz="2800">
              <a:solidFill>
                <a:schemeClr val="dk1"/>
              </a:solidFill>
            </a:endParaRPr>
          </a:p>
        </p:txBody>
      </p:sp>
      <p:pic>
        <p:nvPicPr>
          <p:cNvPr id="237" name="Google Shape;23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61750" y="1217575"/>
            <a:ext cx="2155360" cy="3693300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Google Shape;238;p25"/>
          <p:cNvSpPr txBox="1"/>
          <p:nvPr/>
        </p:nvSpPr>
        <p:spPr>
          <a:xfrm>
            <a:off x="0" y="2983825"/>
            <a:ext cx="5422200" cy="2159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se il Latch è nello stato </a:t>
            </a:r>
            <a:r>
              <a:rPr lang="en" sz="3200">
                <a:solidFill>
                  <a:srgbClr val="3366FF"/>
                </a:solidFill>
              </a:rPr>
              <a:t>Q</a:t>
            </a:r>
            <a:r>
              <a:rPr baseline="-25000" lang="en" sz="3200">
                <a:solidFill>
                  <a:srgbClr val="3366FF"/>
                </a:solidFill>
              </a:rPr>
              <a:t>t</a:t>
            </a:r>
            <a:r>
              <a:rPr lang="en" sz="3200">
                <a:solidFill>
                  <a:srgbClr val="3366FF"/>
                </a:solidFill>
              </a:rPr>
              <a:t>=1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per J = 1 e K = 0  si avrà: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R=0 (0 </a:t>
            </a:r>
            <a:r>
              <a:rPr i="1" lang="en" sz="2400">
                <a:solidFill>
                  <a:schemeClr val="dk1"/>
                </a:solidFill>
              </a:rPr>
              <a:t>And</a:t>
            </a:r>
            <a:r>
              <a:rPr lang="en" sz="2400">
                <a:solidFill>
                  <a:schemeClr val="dk1"/>
                </a:solidFill>
              </a:rPr>
              <a:t> 1)  e S=0 (0 </a:t>
            </a:r>
            <a:r>
              <a:rPr i="1" lang="en" sz="2400">
                <a:solidFill>
                  <a:schemeClr val="dk1"/>
                </a:solidFill>
              </a:rPr>
              <a:t>And</a:t>
            </a:r>
            <a:r>
              <a:rPr lang="en" sz="2400">
                <a:solidFill>
                  <a:schemeClr val="dk1"/>
                </a:solidFill>
              </a:rPr>
              <a:t> 1)   quindi non commuta, ossia </a:t>
            </a:r>
            <a:r>
              <a:rPr lang="en" sz="3200">
                <a:solidFill>
                  <a:srgbClr val="3366FF"/>
                </a:solidFill>
              </a:rPr>
              <a:t>Q</a:t>
            </a:r>
            <a:r>
              <a:rPr baseline="-25000" lang="en" sz="3200">
                <a:solidFill>
                  <a:srgbClr val="3366FF"/>
                </a:solidFill>
              </a:rPr>
              <a:t>t+1</a:t>
            </a:r>
            <a:r>
              <a:rPr lang="en" sz="3200">
                <a:solidFill>
                  <a:srgbClr val="3366FF"/>
                </a:solidFill>
              </a:rPr>
              <a:t>=1</a:t>
            </a:r>
            <a:r>
              <a:rPr lang="en" sz="2400">
                <a:solidFill>
                  <a:schemeClr val="dk1"/>
                </a:solidFill>
              </a:rPr>
              <a:t> </a:t>
            </a:r>
            <a:endParaRPr sz="2400">
              <a:solidFill>
                <a:schemeClr val="dk1"/>
              </a:solidFill>
            </a:endParaRPr>
          </a:p>
        </p:txBody>
      </p:sp>
      <p:pic>
        <p:nvPicPr>
          <p:cNvPr id="239" name="Google Shape;239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687050" y="1217585"/>
            <a:ext cx="2895480" cy="1571760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p25"/>
          <p:cNvSpPr txBox="1"/>
          <p:nvPr/>
        </p:nvSpPr>
        <p:spPr>
          <a:xfrm>
            <a:off x="208550" y="1410075"/>
            <a:ext cx="3000000" cy="10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S=JQ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746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R=KQ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lt1"/>
                </a:solidFill>
              </a:rPr>
              <a:t>Latch JK [Q</a:t>
            </a:r>
            <a:r>
              <a:rPr b="1" baseline="-25000" lang="en">
                <a:solidFill>
                  <a:schemeClr val="lt1"/>
                </a:solidFill>
              </a:rPr>
              <a:t>t</a:t>
            </a:r>
            <a:r>
              <a:rPr b="1" lang="en">
                <a:solidFill>
                  <a:schemeClr val="lt1"/>
                </a:solidFill>
              </a:rPr>
              <a:t>=1, J=0, K=0 ⇒ Q</a:t>
            </a:r>
            <a:r>
              <a:rPr b="1" baseline="-25000" lang="en">
                <a:solidFill>
                  <a:schemeClr val="lt1"/>
                </a:solidFill>
              </a:rPr>
              <a:t>t+1</a:t>
            </a:r>
            <a:r>
              <a:rPr b="1" lang="en">
                <a:solidFill>
                  <a:schemeClr val="lt1"/>
                </a:solidFill>
              </a:rPr>
              <a:t>=1]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246" name="Google Shape;246;p26"/>
          <p:cNvSpPr txBox="1"/>
          <p:nvPr/>
        </p:nvSpPr>
        <p:spPr>
          <a:xfrm>
            <a:off x="0" y="572700"/>
            <a:ext cx="9144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2800">
                <a:solidFill>
                  <a:schemeClr val="dk1"/>
                </a:solidFill>
              </a:rPr>
              <a:t>Analisi temporale del circuito tenendo conto che: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247" name="Google Shape;247;p26"/>
          <p:cNvSpPr txBox="1"/>
          <p:nvPr/>
        </p:nvSpPr>
        <p:spPr>
          <a:xfrm>
            <a:off x="0" y="2578775"/>
            <a:ext cx="4331400" cy="23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se il latch è nello stato  </a:t>
            </a:r>
            <a:r>
              <a:rPr lang="en" sz="3200">
                <a:solidFill>
                  <a:srgbClr val="3366FF"/>
                </a:solidFill>
              </a:rPr>
              <a:t>Q</a:t>
            </a:r>
            <a:r>
              <a:rPr baseline="-25000" lang="en" sz="3200">
                <a:solidFill>
                  <a:srgbClr val="3366FF"/>
                </a:solidFill>
              </a:rPr>
              <a:t>t</a:t>
            </a:r>
            <a:r>
              <a:rPr lang="en" sz="3200">
                <a:solidFill>
                  <a:srgbClr val="3366FF"/>
                </a:solidFill>
              </a:rPr>
              <a:t>=1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per J = 0  e K= 0 si avrà: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 R=0 (0 </a:t>
            </a:r>
            <a:r>
              <a:rPr i="1" lang="en" sz="2400">
                <a:solidFill>
                  <a:schemeClr val="dk1"/>
                </a:solidFill>
              </a:rPr>
              <a:t>And</a:t>
            </a:r>
            <a:r>
              <a:rPr lang="en" sz="2400">
                <a:solidFill>
                  <a:schemeClr val="dk1"/>
                </a:solidFill>
              </a:rPr>
              <a:t> 1)  e S=0 (0 </a:t>
            </a:r>
            <a:r>
              <a:rPr i="1" lang="en" sz="2400">
                <a:solidFill>
                  <a:schemeClr val="dk1"/>
                </a:solidFill>
              </a:rPr>
              <a:t>And</a:t>
            </a:r>
            <a:r>
              <a:rPr lang="en" sz="2400">
                <a:solidFill>
                  <a:schemeClr val="dk1"/>
                </a:solidFill>
              </a:rPr>
              <a:t> 0)   quindi non cambia stato  </a:t>
            </a:r>
            <a:r>
              <a:rPr lang="en" sz="3200">
                <a:solidFill>
                  <a:srgbClr val="3366FF"/>
                </a:solidFill>
              </a:rPr>
              <a:t>Q</a:t>
            </a:r>
            <a:r>
              <a:rPr baseline="-25000" lang="en" sz="3200">
                <a:solidFill>
                  <a:srgbClr val="3366FF"/>
                </a:solidFill>
              </a:rPr>
              <a:t>t+1</a:t>
            </a:r>
            <a:r>
              <a:rPr lang="en" sz="3200">
                <a:solidFill>
                  <a:srgbClr val="3366FF"/>
                </a:solidFill>
              </a:rPr>
              <a:t>=1</a:t>
            </a:r>
            <a:endParaRPr sz="2400">
              <a:solidFill>
                <a:schemeClr val="dk1"/>
              </a:solidFill>
            </a:endParaRPr>
          </a:p>
        </p:txBody>
      </p:sp>
      <p:pic>
        <p:nvPicPr>
          <p:cNvPr id="248" name="Google Shape;24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6350" y="1221575"/>
            <a:ext cx="2263272" cy="369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31425" y="1145405"/>
            <a:ext cx="2895480" cy="1571760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26"/>
          <p:cNvSpPr txBox="1"/>
          <p:nvPr/>
        </p:nvSpPr>
        <p:spPr>
          <a:xfrm>
            <a:off x="200525" y="1395675"/>
            <a:ext cx="3000000" cy="13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S=JQ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746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R=KQ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7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lt1"/>
                </a:solidFill>
              </a:rPr>
              <a:t>Latch JK [Q</a:t>
            </a:r>
            <a:r>
              <a:rPr b="1" baseline="-25000" lang="en">
                <a:solidFill>
                  <a:schemeClr val="lt1"/>
                </a:solidFill>
              </a:rPr>
              <a:t>t</a:t>
            </a:r>
            <a:r>
              <a:rPr b="1" lang="en">
                <a:solidFill>
                  <a:schemeClr val="lt1"/>
                </a:solidFill>
              </a:rPr>
              <a:t>=0, J=0, K=0 ⇒ Q</a:t>
            </a:r>
            <a:r>
              <a:rPr b="1" baseline="-25000" lang="en">
                <a:solidFill>
                  <a:schemeClr val="lt1"/>
                </a:solidFill>
              </a:rPr>
              <a:t>t+1</a:t>
            </a:r>
            <a:r>
              <a:rPr b="1" lang="en">
                <a:solidFill>
                  <a:schemeClr val="lt1"/>
                </a:solidFill>
              </a:rPr>
              <a:t>=0]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256" name="Google Shape;256;p27"/>
          <p:cNvSpPr txBox="1"/>
          <p:nvPr/>
        </p:nvSpPr>
        <p:spPr>
          <a:xfrm>
            <a:off x="0" y="572700"/>
            <a:ext cx="9144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800">
                <a:solidFill>
                  <a:schemeClr val="dk1"/>
                </a:solidFill>
              </a:rPr>
              <a:t>Analisi temporale del circuito tenendo conto che: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257" name="Google Shape;257;p27"/>
          <p:cNvSpPr txBox="1"/>
          <p:nvPr/>
        </p:nvSpPr>
        <p:spPr>
          <a:xfrm>
            <a:off x="0" y="2987850"/>
            <a:ext cx="5358000" cy="20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se il latch è nello stato  </a:t>
            </a:r>
            <a:r>
              <a:rPr lang="en" sz="3200">
                <a:solidFill>
                  <a:srgbClr val="3366FF"/>
                </a:solidFill>
              </a:rPr>
              <a:t>Q</a:t>
            </a:r>
            <a:r>
              <a:rPr baseline="-25000" lang="en" sz="3200">
                <a:solidFill>
                  <a:srgbClr val="3366FF"/>
                </a:solidFill>
              </a:rPr>
              <a:t>t</a:t>
            </a:r>
            <a:r>
              <a:rPr lang="en" sz="3200">
                <a:solidFill>
                  <a:srgbClr val="3366FF"/>
                </a:solidFill>
              </a:rPr>
              <a:t>=0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per J = 0  e K= 0 si avrà: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 R=0 (0 </a:t>
            </a:r>
            <a:r>
              <a:rPr i="1" lang="en" sz="2400">
                <a:solidFill>
                  <a:schemeClr val="dk1"/>
                </a:solidFill>
              </a:rPr>
              <a:t>And</a:t>
            </a:r>
            <a:r>
              <a:rPr lang="en" sz="2400">
                <a:solidFill>
                  <a:schemeClr val="dk1"/>
                </a:solidFill>
              </a:rPr>
              <a:t> 0)  e S=0 (0 </a:t>
            </a:r>
            <a:r>
              <a:rPr i="1" lang="en" sz="2400">
                <a:solidFill>
                  <a:schemeClr val="dk1"/>
                </a:solidFill>
              </a:rPr>
              <a:t>And</a:t>
            </a:r>
            <a:r>
              <a:rPr lang="en" sz="2400">
                <a:solidFill>
                  <a:schemeClr val="dk1"/>
                </a:solidFill>
              </a:rPr>
              <a:t> 1)   quindi non cambia stato  </a:t>
            </a:r>
            <a:r>
              <a:rPr lang="en" sz="3200">
                <a:solidFill>
                  <a:srgbClr val="3366FF"/>
                </a:solidFill>
              </a:rPr>
              <a:t>Q</a:t>
            </a:r>
            <a:r>
              <a:rPr baseline="-25000" lang="en" sz="3200">
                <a:solidFill>
                  <a:srgbClr val="3366FF"/>
                </a:solidFill>
              </a:rPr>
              <a:t>t+1</a:t>
            </a:r>
            <a:r>
              <a:rPr lang="en" sz="3200">
                <a:solidFill>
                  <a:srgbClr val="3366FF"/>
                </a:solidFill>
              </a:rPr>
              <a:t>=0</a:t>
            </a:r>
            <a:endParaRPr sz="2400">
              <a:solidFill>
                <a:schemeClr val="dk1"/>
              </a:solidFill>
            </a:endParaRPr>
          </a:p>
        </p:txBody>
      </p:sp>
      <p:pic>
        <p:nvPicPr>
          <p:cNvPr id="258" name="Google Shape;25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10400" y="1297800"/>
            <a:ext cx="2209285" cy="369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62525" y="1297805"/>
            <a:ext cx="2895480" cy="1571760"/>
          </a:xfrm>
          <a:prstGeom prst="rect">
            <a:avLst/>
          </a:prstGeom>
          <a:noFill/>
          <a:ln>
            <a:noFill/>
          </a:ln>
        </p:spPr>
      </p:pic>
      <p:sp>
        <p:nvSpPr>
          <p:cNvPr id="260" name="Google Shape;260;p27"/>
          <p:cNvSpPr/>
          <p:nvPr/>
        </p:nvSpPr>
        <p:spPr>
          <a:xfrm>
            <a:off x="228600" y="1596960"/>
            <a:ext cx="4572000" cy="9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0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S=JQ</a:t>
            </a:r>
            <a:endParaRPr b="0" sz="20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46"/>
              </a:spcBef>
              <a:spcAft>
                <a:spcPts val="0"/>
              </a:spcAft>
              <a:buNone/>
            </a:pPr>
            <a:r>
              <a:rPr b="0" lang="en" sz="20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R=KQ</a:t>
            </a:r>
            <a:endParaRPr b="0" sz="20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8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lt1"/>
                </a:solidFill>
              </a:rPr>
              <a:t>Latch JK [Q</a:t>
            </a:r>
            <a:r>
              <a:rPr b="1" baseline="-25000" lang="en">
                <a:solidFill>
                  <a:schemeClr val="lt1"/>
                </a:solidFill>
              </a:rPr>
              <a:t>t</a:t>
            </a:r>
            <a:r>
              <a:rPr b="1" lang="en">
                <a:solidFill>
                  <a:schemeClr val="lt1"/>
                </a:solidFill>
              </a:rPr>
              <a:t>=1, J=0, K=1 ⇒ Q</a:t>
            </a:r>
            <a:r>
              <a:rPr b="1" baseline="-25000" lang="en">
                <a:solidFill>
                  <a:schemeClr val="lt1"/>
                </a:solidFill>
              </a:rPr>
              <a:t>t+1</a:t>
            </a:r>
            <a:r>
              <a:rPr b="1" lang="en">
                <a:solidFill>
                  <a:schemeClr val="lt1"/>
                </a:solidFill>
              </a:rPr>
              <a:t>=0] - Reset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266" name="Google Shape;266;p28"/>
          <p:cNvSpPr txBox="1"/>
          <p:nvPr/>
        </p:nvSpPr>
        <p:spPr>
          <a:xfrm>
            <a:off x="0" y="572700"/>
            <a:ext cx="9144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800">
                <a:solidFill>
                  <a:schemeClr val="dk1"/>
                </a:solidFill>
              </a:rPr>
              <a:t>Analisi temporale del circuito tenendo conto che: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7" name="Google Shape;267;p28"/>
          <p:cNvSpPr txBox="1"/>
          <p:nvPr/>
        </p:nvSpPr>
        <p:spPr>
          <a:xfrm>
            <a:off x="0" y="2999875"/>
            <a:ext cx="4668300" cy="2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se il Latch è nello stato </a:t>
            </a:r>
            <a:r>
              <a:rPr lang="en" sz="3200">
                <a:solidFill>
                  <a:srgbClr val="3366FF"/>
                </a:solidFill>
              </a:rPr>
              <a:t>Qt=1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per J = 0 e K = 1 (</a:t>
            </a:r>
            <a:r>
              <a:rPr lang="en" sz="2400">
                <a:solidFill>
                  <a:srgbClr val="3366FF"/>
                </a:solidFill>
              </a:rPr>
              <a:t>re</a:t>
            </a:r>
            <a:r>
              <a:rPr i="1" lang="en" sz="2400">
                <a:solidFill>
                  <a:srgbClr val="3366FF"/>
                </a:solidFill>
              </a:rPr>
              <a:t>set</a:t>
            </a:r>
            <a:r>
              <a:rPr lang="en" sz="2400">
                <a:solidFill>
                  <a:schemeClr val="dk1"/>
                </a:solidFill>
              </a:rPr>
              <a:t>) si avrà: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R = 1 (1 </a:t>
            </a:r>
            <a:r>
              <a:rPr i="1" lang="en" sz="2400">
                <a:solidFill>
                  <a:schemeClr val="dk1"/>
                </a:solidFill>
              </a:rPr>
              <a:t>And</a:t>
            </a:r>
            <a:r>
              <a:rPr lang="en" sz="2400">
                <a:solidFill>
                  <a:schemeClr val="dk1"/>
                </a:solidFill>
              </a:rPr>
              <a:t> 1)  e S = 0 ( 0 </a:t>
            </a:r>
            <a:r>
              <a:rPr i="1" lang="en" sz="2400">
                <a:solidFill>
                  <a:schemeClr val="dk1"/>
                </a:solidFill>
              </a:rPr>
              <a:t>And</a:t>
            </a:r>
            <a:r>
              <a:rPr lang="en" sz="2400">
                <a:solidFill>
                  <a:schemeClr val="dk1"/>
                </a:solidFill>
              </a:rPr>
              <a:t> 0)   quindi  </a:t>
            </a:r>
            <a:r>
              <a:rPr i="1" lang="en" sz="2400">
                <a:solidFill>
                  <a:schemeClr val="dk1"/>
                </a:solidFill>
              </a:rPr>
              <a:t>commuta  </a:t>
            </a:r>
            <a:r>
              <a:rPr lang="en" sz="3200">
                <a:solidFill>
                  <a:srgbClr val="3366FF"/>
                </a:solidFill>
              </a:rPr>
              <a:t>Qt+1=0</a:t>
            </a:r>
            <a:endParaRPr sz="2400">
              <a:solidFill>
                <a:schemeClr val="dk1"/>
              </a:solidFill>
            </a:endParaRPr>
          </a:p>
        </p:txBody>
      </p:sp>
      <p:pic>
        <p:nvPicPr>
          <p:cNvPr id="268" name="Google Shape;268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87050" y="1145405"/>
            <a:ext cx="2895480" cy="1571760"/>
          </a:xfrm>
          <a:prstGeom prst="rect">
            <a:avLst/>
          </a:prstGeom>
          <a:noFill/>
          <a:ln>
            <a:noFill/>
          </a:ln>
        </p:spPr>
      </p:pic>
      <p:sp>
        <p:nvSpPr>
          <p:cNvPr id="269" name="Google Shape;269;p28"/>
          <p:cNvSpPr/>
          <p:nvPr/>
        </p:nvSpPr>
        <p:spPr>
          <a:xfrm>
            <a:off x="228600" y="1596960"/>
            <a:ext cx="4572000" cy="9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0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S=JQ</a:t>
            </a:r>
            <a:endParaRPr b="0" sz="20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46"/>
              </a:spcBef>
              <a:spcAft>
                <a:spcPts val="0"/>
              </a:spcAft>
              <a:buNone/>
            </a:pPr>
            <a:r>
              <a:rPr b="0" lang="en" sz="20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R=KQ</a:t>
            </a:r>
            <a:endParaRPr b="0" sz="20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70" name="Google Shape;270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01205" y="1233650"/>
            <a:ext cx="2215980" cy="3693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9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lt1"/>
                </a:solidFill>
              </a:rPr>
              <a:t>Latch JK [Q</a:t>
            </a:r>
            <a:r>
              <a:rPr b="1" baseline="-25000" lang="en">
                <a:solidFill>
                  <a:schemeClr val="lt1"/>
                </a:solidFill>
              </a:rPr>
              <a:t>t</a:t>
            </a:r>
            <a:r>
              <a:rPr b="1" lang="en">
                <a:solidFill>
                  <a:schemeClr val="lt1"/>
                </a:solidFill>
              </a:rPr>
              <a:t>=0, J=0, K=1 ⇒ Q</a:t>
            </a:r>
            <a:r>
              <a:rPr b="1" baseline="-25000" lang="en">
                <a:solidFill>
                  <a:schemeClr val="lt1"/>
                </a:solidFill>
              </a:rPr>
              <a:t>t+1</a:t>
            </a:r>
            <a:r>
              <a:rPr b="1" lang="en">
                <a:solidFill>
                  <a:schemeClr val="lt1"/>
                </a:solidFill>
              </a:rPr>
              <a:t>=0] - Reset</a:t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276" name="Google Shape;276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4125" y="741150"/>
            <a:ext cx="2473233" cy="426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687075" y="1633468"/>
            <a:ext cx="2895480" cy="1571760"/>
          </a:xfrm>
          <a:prstGeom prst="rect">
            <a:avLst/>
          </a:prstGeom>
          <a:noFill/>
          <a:ln>
            <a:noFill/>
          </a:ln>
        </p:spPr>
      </p:pic>
      <p:sp>
        <p:nvSpPr>
          <p:cNvPr id="278" name="Google Shape;278;p29"/>
          <p:cNvSpPr txBox="1"/>
          <p:nvPr/>
        </p:nvSpPr>
        <p:spPr>
          <a:xfrm>
            <a:off x="0" y="572700"/>
            <a:ext cx="6048000" cy="9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800">
                <a:solidFill>
                  <a:schemeClr val="dk1"/>
                </a:solidFill>
              </a:rPr>
              <a:t>Analisi temporale del circuito tenendo conto che: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279" name="Google Shape;279;p29"/>
          <p:cNvSpPr txBox="1"/>
          <p:nvPr/>
        </p:nvSpPr>
        <p:spPr>
          <a:xfrm>
            <a:off x="0" y="3420300"/>
            <a:ext cx="6048000" cy="15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se il Latch è nello stato </a:t>
            </a:r>
            <a:r>
              <a:rPr lang="en" sz="2000">
                <a:solidFill>
                  <a:srgbClr val="3366FF"/>
                </a:solidFill>
              </a:rPr>
              <a:t>Q</a:t>
            </a:r>
            <a:r>
              <a:rPr baseline="-25000" lang="en" sz="2000">
                <a:solidFill>
                  <a:srgbClr val="3366FF"/>
                </a:solidFill>
              </a:rPr>
              <a:t>t</a:t>
            </a:r>
            <a:r>
              <a:rPr lang="en" sz="2000">
                <a:solidFill>
                  <a:srgbClr val="3366FF"/>
                </a:solidFill>
              </a:rPr>
              <a:t>=0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per J = 0 e K = 1 </a:t>
            </a:r>
            <a:r>
              <a:rPr lang="en" sz="2400">
                <a:solidFill>
                  <a:schemeClr val="dk1"/>
                </a:solidFill>
              </a:rPr>
              <a:t>(</a:t>
            </a:r>
            <a:r>
              <a:rPr lang="en" sz="2400">
                <a:solidFill>
                  <a:srgbClr val="3366FF"/>
                </a:solidFill>
              </a:rPr>
              <a:t>re</a:t>
            </a:r>
            <a:r>
              <a:rPr i="1" lang="en" sz="2400">
                <a:solidFill>
                  <a:srgbClr val="3366FF"/>
                </a:solidFill>
              </a:rPr>
              <a:t>set</a:t>
            </a:r>
            <a:r>
              <a:rPr lang="en" sz="2400">
                <a:solidFill>
                  <a:schemeClr val="dk1"/>
                </a:solidFill>
              </a:rPr>
              <a:t>)</a:t>
            </a:r>
            <a:r>
              <a:rPr lang="en" sz="2000">
                <a:solidFill>
                  <a:schemeClr val="dk1"/>
                </a:solidFill>
              </a:rPr>
              <a:t>  si avrà: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R = 0 (1 </a:t>
            </a:r>
            <a:r>
              <a:rPr i="1" lang="en" sz="2000">
                <a:solidFill>
                  <a:schemeClr val="dk1"/>
                </a:solidFill>
              </a:rPr>
              <a:t>And</a:t>
            </a:r>
            <a:r>
              <a:rPr lang="en" sz="2000">
                <a:solidFill>
                  <a:schemeClr val="dk1"/>
                </a:solidFill>
              </a:rPr>
              <a:t> 0)  e S = 1 (1 </a:t>
            </a:r>
            <a:r>
              <a:rPr i="1" lang="en" sz="2000">
                <a:solidFill>
                  <a:schemeClr val="dk1"/>
                </a:solidFill>
              </a:rPr>
              <a:t>And</a:t>
            </a:r>
            <a:r>
              <a:rPr lang="en" sz="2000">
                <a:solidFill>
                  <a:schemeClr val="dk1"/>
                </a:solidFill>
              </a:rPr>
              <a:t> 1)   quindi </a:t>
            </a:r>
            <a:r>
              <a:rPr i="1" lang="en" sz="2000">
                <a:solidFill>
                  <a:schemeClr val="dk1"/>
                </a:solidFill>
              </a:rPr>
              <a:t>non cambia stato</a:t>
            </a:r>
            <a:r>
              <a:rPr i="1" lang="en" sz="2000">
                <a:solidFill>
                  <a:schemeClr val="dk1"/>
                </a:solidFill>
              </a:rPr>
              <a:t>   </a:t>
            </a:r>
            <a:r>
              <a:rPr lang="en" sz="2000">
                <a:solidFill>
                  <a:srgbClr val="3366FF"/>
                </a:solidFill>
              </a:rPr>
              <a:t>Q</a:t>
            </a:r>
            <a:r>
              <a:rPr baseline="-25000" lang="en" sz="2000">
                <a:solidFill>
                  <a:srgbClr val="3366FF"/>
                </a:solidFill>
              </a:rPr>
              <a:t>t+1</a:t>
            </a:r>
            <a:r>
              <a:rPr lang="en" sz="2000">
                <a:solidFill>
                  <a:srgbClr val="3366FF"/>
                </a:solidFill>
              </a:rPr>
              <a:t>=0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280" name="Google Shape;280;p29"/>
          <p:cNvSpPr/>
          <p:nvPr/>
        </p:nvSpPr>
        <p:spPr>
          <a:xfrm>
            <a:off x="228600" y="1596960"/>
            <a:ext cx="4572000" cy="9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0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S=JQ</a:t>
            </a:r>
            <a:endParaRPr b="0" sz="20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46"/>
              </a:spcBef>
              <a:spcAft>
                <a:spcPts val="0"/>
              </a:spcAft>
              <a:buNone/>
            </a:pPr>
            <a:r>
              <a:rPr b="0" lang="en" sz="20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R=KQ</a:t>
            </a:r>
            <a:endParaRPr b="0" sz="20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0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lt1"/>
                </a:solidFill>
              </a:rPr>
              <a:t>Latch JK [Q</a:t>
            </a:r>
            <a:r>
              <a:rPr b="1" baseline="-25000" lang="en">
                <a:solidFill>
                  <a:schemeClr val="lt1"/>
                </a:solidFill>
              </a:rPr>
              <a:t>t</a:t>
            </a:r>
            <a:r>
              <a:rPr b="1" lang="en">
                <a:solidFill>
                  <a:schemeClr val="lt1"/>
                </a:solidFill>
              </a:rPr>
              <a:t>=0, J=1, K=1 ⇒ Q</a:t>
            </a:r>
            <a:r>
              <a:rPr b="1" baseline="-25000" lang="en">
                <a:solidFill>
                  <a:schemeClr val="lt1"/>
                </a:solidFill>
              </a:rPr>
              <a:t>t+1</a:t>
            </a:r>
            <a:r>
              <a:rPr b="1" lang="en">
                <a:solidFill>
                  <a:schemeClr val="lt1"/>
                </a:solidFill>
              </a:rPr>
              <a:t>=1] - Toggle</a:t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286" name="Google Shape;286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24850" y="660925"/>
            <a:ext cx="2543946" cy="4266001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Google Shape;287;p30"/>
          <p:cNvSpPr txBox="1"/>
          <p:nvPr/>
        </p:nvSpPr>
        <p:spPr>
          <a:xfrm>
            <a:off x="0" y="572700"/>
            <a:ext cx="6048000" cy="9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800">
                <a:solidFill>
                  <a:schemeClr val="dk1"/>
                </a:solidFill>
              </a:rPr>
              <a:t>Analisi temporale del circuito tenendo conto che:</a:t>
            </a:r>
            <a:endParaRPr sz="2400">
              <a:solidFill>
                <a:schemeClr val="dk1"/>
              </a:solidFill>
            </a:endParaRPr>
          </a:p>
        </p:txBody>
      </p:sp>
      <p:pic>
        <p:nvPicPr>
          <p:cNvPr id="288" name="Google Shape;288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32500" y="1498205"/>
            <a:ext cx="2895480" cy="1571760"/>
          </a:xfrm>
          <a:prstGeom prst="rect">
            <a:avLst/>
          </a:prstGeom>
          <a:noFill/>
          <a:ln>
            <a:noFill/>
          </a:ln>
        </p:spPr>
      </p:pic>
      <p:sp>
        <p:nvSpPr>
          <p:cNvPr id="289" name="Google Shape;289;p30"/>
          <p:cNvSpPr txBox="1"/>
          <p:nvPr/>
        </p:nvSpPr>
        <p:spPr>
          <a:xfrm>
            <a:off x="0" y="3232500"/>
            <a:ext cx="6336600" cy="19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</a:rPr>
              <a:t>se il Latch è nello stato </a:t>
            </a:r>
            <a:r>
              <a:rPr lang="en" sz="2300">
                <a:solidFill>
                  <a:srgbClr val="3366FF"/>
                </a:solidFill>
              </a:rPr>
              <a:t>Q</a:t>
            </a:r>
            <a:r>
              <a:rPr baseline="-25000" lang="en" sz="2300">
                <a:solidFill>
                  <a:srgbClr val="3366FF"/>
                </a:solidFill>
              </a:rPr>
              <a:t>t</a:t>
            </a:r>
            <a:r>
              <a:rPr lang="en" sz="2300">
                <a:solidFill>
                  <a:srgbClr val="3366FF"/>
                </a:solidFill>
              </a:rPr>
              <a:t>=0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</a:rPr>
              <a:t>per J = 1 e K = 1  si avrà: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</a:rPr>
              <a:t>R = 0 (1 </a:t>
            </a:r>
            <a:r>
              <a:rPr i="1" lang="en" sz="2300">
                <a:solidFill>
                  <a:schemeClr val="dk1"/>
                </a:solidFill>
              </a:rPr>
              <a:t>And</a:t>
            </a:r>
            <a:r>
              <a:rPr lang="en" sz="2300">
                <a:solidFill>
                  <a:schemeClr val="dk1"/>
                </a:solidFill>
              </a:rPr>
              <a:t> 0)  e S = 1 (1 </a:t>
            </a:r>
            <a:r>
              <a:rPr i="1" lang="en" sz="2300">
                <a:solidFill>
                  <a:schemeClr val="dk1"/>
                </a:solidFill>
              </a:rPr>
              <a:t>And</a:t>
            </a:r>
            <a:r>
              <a:rPr lang="en" sz="2300">
                <a:solidFill>
                  <a:schemeClr val="dk1"/>
                </a:solidFill>
              </a:rPr>
              <a:t> 1)   quindi </a:t>
            </a:r>
            <a:r>
              <a:rPr i="1" lang="en" sz="2300">
                <a:solidFill>
                  <a:schemeClr val="dk1"/>
                </a:solidFill>
              </a:rPr>
              <a:t>commuta   </a:t>
            </a:r>
            <a:r>
              <a:rPr lang="en" sz="2300">
                <a:solidFill>
                  <a:srgbClr val="3366FF"/>
                </a:solidFill>
              </a:rPr>
              <a:t>Q</a:t>
            </a:r>
            <a:r>
              <a:rPr baseline="-25000" lang="en" sz="2300">
                <a:solidFill>
                  <a:srgbClr val="3366FF"/>
                </a:solidFill>
              </a:rPr>
              <a:t>t+1</a:t>
            </a:r>
            <a:r>
              <a:rPr lang="en" sz="2300">
                <a:solidFill>
                  <a:srgbClr val="3366FF"/>
                </a:solidFill>
              </a:rPr>
              <a:t>=1</a:t>
            </a:r>
            <a:endParaRPr sz="2300"/>
          </a:p>
        </p:txBody>
      </p:sp>
      <p:sp>
        <p:nvSpPr>
          <p:cNvPr id="290" name="Google Shape;290;p30"/>
          <p:cNvSpPr/>
          <p:nvPr/>
        </p:nvSpPr>
        <p:spPr>
          <a:xfrm>
            <a:off x="228600" y="1596960"/>
            <a:ext cx="4572000" cy="9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0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S=JQ</a:t>
            </a:r>
            <a:endParaRPr b="0" sz="20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46"/>
              </a:spcBef>
              <a:spcAft>
                <a:spcPts val="0"/>
              </a:spcAft>
              <a:buNone/>
            </a:pPr>
            <a:r>
              <a:rPr b="0" lang="en" sz="20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R=KQ</a:t>
            </a:r>
            <a:endParaRPr b="0" sz="20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1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lt1"/>
                </a:solidFill>
              </a:rPr>
              <a:t>Latch JK [Q</a:t>
            </a:r>
            <a:r>
              <a:rPr b="1" baseline="-25000" lang="en">
                <a:solidFill>
                  <a:schemeClr val="lt1"/>
                </a:solidFill>
              </a:rPr>
              <a:t>t</a:t>
            </a:r>
            <a:r>
              <a:rPr b="1" lang="en">
                <a:solidFill>
                  <a:schemeClr val="lt1"/>
                </a:solidFill>
              </a:rPr>
              <a:t>=1, J=1, K=1 ⇒ Q</a:t>
            </a:r>
            <a:r>
              <a:rPr b="1" baseline="-25000" lang="en">
                <a:solidFill>
                  <a:schemeClr val="lt1"/>
                </a:solidFill>
              </a:rPr>
              <a:t>t+1</a:t>
            </a:r>
            <a:r>
              <a:rPr b="1" lang="en">
                <a:solidFill>
                  <a:schemeClr val="lt1"/>
                </a:solidFill>
              </a:rPr>
              <a:t>=0] - Toggle</a:t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296" name="Google Shape;296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24850" y="709050"/>
            <a:ext cx="2538663" cy="4266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7" name="Google Shape;297;p31"/>
          <p:cNvSpPr txBox="1"/>
          <p:nvPr/>
        </p:nvSpPr>
        <p:spPr>
          <a:xfrm>
            <a:off x="0" y="572700"/>
            <a:ext cx="6048000" cy="9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800">
                <a:solidFill>
                  <a:schemeClr val="dk1"/>
                </a:solidFill>
              </a:rPr>
              <a:t>Analisi temporale del circuito tenendo conto che:</a:t>
            </a:r>
            <a:endParaRPr sz="2400">
              <a:solidFill>
                <a:schemeClr val="dk1"/>
              </a:solidFill>
            </a:endParaRPr>
          </a:p>
        </p:txBody>
      </p:sp>
      <p:pic>
        <p:nvPicPr>
          <p:cNvPr id="298" name="Google Shape;298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96650" y="1323630"/>
            <a:ext cx="2895480" cy="1571760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Google Shape;299;p31"/>
          <p:cNvSpPr txBox="1"/>
          <p:nvPr/>
        </p:nvSpPr>
        <p:spPr>
          <a:xfrm>
            <a:off x="0" y="2919675"/>
            <a:ext cx="6352800" cy="20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se il Latch è nello stato </a:t>
            </a:r>
            <a:r>
              <a:rPr lang="en" sz="3200">
                <a:solidFill>
                  <a:srgbClr val="3366FF"/>
                </a:solidFill>
              </a:rPr>
              <a:t>Q</a:t>
            </a:r>
            <a:r>
              <a:rPr baseline="-25000" lang="en" sz="3200">
                <a:solidFill>
                  <a:srgbClr val="3366FF"/>
                </a:solidFill>
              </a:rPr>
              <a:t>t</a:t>
            </a:r>
            <a:r>
              <a:rPr lang="en" sz="3200">
                <a:solidFill>
                  <a:srgbClr val="3366FF"/>
                </a:solidFill>
              </a:rPr>
              <a:t>=1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per J = 1 e K = 1  si avrà: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R = 1 (1 </a:t>
            </a:r>
            <a:r>
              <a:rPr i="1" lang="en" sz="2400">
                <a:solidFill>
                  <a:schemeClr val="dk1"/>
                </a:solidFill>
              </a:rPr>
              <a:t>And</a:t>
            </a:r>
            <a:r>
              <a:rPr lang="en" sz="2400">
                <a:solidFill>
                  <a:schemeClr val="dk1"/>
                </a:solidFill>
              </a:rPr>
              <a:t> 1)  e S = 0 (1 </a:t>
            </a:r>
            <a:r>
              <a:rPr i="1" lang="en" sz="2400">
                <a:solidFill>
                  <a:schemeClr val="dk1"/>
                </a:solidFill>
              </a:rPr>
              <a:t>And</a:t>
            </a:r>
            <a:r>
              <a:rPr lang="en" sz="2400">
                <a:solidFill>
                  <a:schemeClr val="dk1"/>
                </a:solidFill>
              </a:rPr>
              <a:t> 0)   quindi </a:t>
            </a:r>
            <a:r>
              <a:rPr i="1" lang="en" sz="2400">
                <a:solidFill>
                  <a:schemeClr val="dk1"/>
                </a:solidFill>
              </a:rPr>
              <a:t>commuta      </a:t>
            </a:r>
            <a:r>
              <a:rPr lang="en" sz="3200">
                <a:solidFill>
                  <a:srgbClr val="3366FF"/>
                </a:solidFill>
              </a:rPr>
              <a:t>Q</a:t>
            </a:r>
            <a:r>
              <a:rPr baseline="-25000" lang="en" sz="3200">
                <a:solidFill>
                  <a:srgbClr val="3366FF"/>
                </a:solidFill>
              </a:rPr>
              <a:t>t+1</a:t>
            </a:r>
            <a:r>
              <a:rPr lang="en" sz="3200">
                <a:solidFill>
                  <a:srgbClr val="3366FF"/>
                </a:solidFill>
              </a:rPr>
              <a:t>=0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300" name="Google Shape;300;p31"/>
          <p:cNvSpPr/>
          <p:nvPr/>
        </p:nvSpPr>
        <p:spPr>
          <a:xfrm>
            <a:off x="228600" y="1596960"/>
            <a:ext cx="4572000" cy="9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0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S= J Q</a:t>
            </a:r>
            <a:endParaRPr b="0" sz="20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746"/>
              </a:spcBef>
              <a:spcAft>
                <a:spcPts val="0"/>
              </a:spcAft>
              <a:buNone/>
            </a:pPr>
            <a:r>
              <a:rPr b="0" lang="en" sz="20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R= K Q</a:t>
            </a:r>
            <a:endParaRPr b="0" sz="20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Privacy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Non è consentita alcuna registrazione audio o video con qualsiasi mezzo analogico o digitale senza l’espressa autorizzazione del docente.</a:t>
            </a:r>
            <a:endParaRPr b="1" sz="30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3000"/>
              <a:t>Allo stesso modo non è consentita la pubblicazione di immagini/video/audio su social network</a:t>
            </a:r>
            <a:endParaRPr b="1" sz="3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2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lt1"/>
                </a:solidFill>
              </a:rPr>
              <a:t>Latch JK - Sintesi</a:t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306" name="Google Shape;306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06725" y="660925"/>
            <a:ext cx="3449106" cy="426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p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4155" y="660930"/>
            <a:ext cx="2895840" cy="1571400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Google Shape;308;p32"/>
          <p:cNvSpPr txBox="1"/>
          <p:nvPr/>
        </p:nvSpPr>
        <p:spPr>
          <a:xfrm>
            <a:off x="104150" y="2320550"/>
            <a:ext cx="55026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</a:rPr>
              <a:t>Il</a:t>
            </a:r>
            <a:r>
              <a:rPr lang="en" sz="1900">
                <a:solidFill>
                  <a:schemeClr val="dk1"/>
                </a:solidFill>
              </a:rPr>
              <a:t> comportamento del JK, nei 3 casi 00 - 01 - 10 è uguale a quello del Latch SR.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chemeClr val="dk1"/>
                </a:solidFill>
              </a:rPr>
              <a:t>00</a:t>
            </a:r>
            <a:r>
              <a:rPr lang="en" sz="1900">
                <a:solidFill>
                  <a:schemeClr val="dk1"/>
                </a:solidFill>
              </a:rPr>
              <a:t> (J=0 e K=0:  </a:t>
            </a:r>
            <a:r>
              <a:rPr b="1" lang="en" sz="1900">
                <a:solidFill>
                  <a:schemeClr val="dk1"/>
                </a:solidFill>
              </a:rPr>
              <a:t>Hold</a:t>
            </a:r>
            <a:r>
              <a:rPr lang="en" sz="1900">
                <a:solidFill>
                  <a:schemeClr val="dk1"/>
                </a:solidFill>
              </a:rPr>
              <a:t>): 	</a:t>
            </a:r>
            <a:r>
              <a:rPr b="1" i="1" lang="en" sz="1900">
                <a:solidFill>
                  <a:schemeClr val="dk1"/>
                </a:solidFill>
              </a:rPr>
              <a:t>lascia Q invariato</a:t>
            </a:r>
            <a:r>
              <a:rPr lang="en" sz="1900">
                <a:solidFill>
                  <a:schemeClr val="dk1"/>
                </a:solidFill>
              </a:rPr>
              <a:t>; 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chemeClr val="dk1"/>
                </a:solidFill>
              </a:rPr>
              <a:t>01</a:t>
            </a:r>
            <a:r>
              <a:rPr lang="en" sz="1900">
                <a:solidFill>
                  <a:schemeClr val="dk1"/>
                </a:solidFill>
              </a:rPr>
              <a:t> ( J=0 e K=1: </a:t>
            </a:r>
            <a:r>
              <a:rPr b="1" lang="en" sz="1900">
                <a:solidFill>
                  <a:schemeClr val="dk1"/>
                </a:solidFill>
              </a:rPr>
              <a:t>Reset</a:t>
            </a:r>
            <a:r>
              <a:rPr lang="en" sz="1900">
                <a:solidFill>
                  <a:schemeClr val="dk1"/>
                </a:solidFill>
              </a:rPr>
              <a:t>): 	</a:t>
            </a:r>
            <a:r>
              <a:rPr b="1" i="1" lang="en" sz="1900">
                <a:solidFill>
                  <a:schemeClr val="dk1"/>
                </a:solidFill>
              </a:rPr>
              <a:t>pone Q a 0</a:t>
            </a:r>
            <a:r>
              <a:rPr b="1" lang="en" sz="1900">
                <a:solidFill>
                  <a:schemeClr val="dk1"/>
                </a:solidFill>
              </a:rPr>
              <a:t>; 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chemeClr val="dk1"/>
                </a:solidFill>
              </a:rPr>
              <a:t>10</a:t>
            </a:r>
            <a:r>
              <a:rPr lang="en" sz="1900">
                <a:solidFill>
                  <a:schemeClr val="dk1"/>
                </a:solidFill>
              </a:rPr>
              <a:t> (J=1 e K=0: </a:t>
            </a:r>
            <a:r>
              <a:rPr b="1" lang="en" sz="1900">
                <a:solidFill>
                  <a:schemeClr val="dk1"/>
                </a:solidFill>
              </a:rPr>
              <a:t>Set</a:t>
            </a:r>
            <a:r>
              <a:rPr lang="en" sz="1900">
                <a:solidFill>
                  <a:schemeClr val="dk1"/>
                </a:solidFill>
              </a:rPr>
              <a:t>):		</a:t>
            </a:r>
            <a:r>
              <a:rPr b="1" i="1" lang="en" sz="1900">
                <a:solidFill>
                  <a:schemeClr val="dk1"/>
                </a:solidFill>
              </a:rPr>
              <a:t>pone Q ad 1</a:t>
            </a:r>
            <a:r>
              <a:rPr b="1" lang="en" sz="1900">
                <a:solidFill>
                  <a:schemeClr val="dk1"/>
                </a:solidFill>
              </a:rPr>
              <a:t>.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chemeClr val="dk1"/>
                </a:solidFill>
              </a:rPr>
              <a:t>11</a:t>
            </a:r>
            <a:r>
              <a:rPr lang="en" sz="1900">
                <a:solidFill>
                  <a:schemeClr val="dk1"/>
                </a:solidFill>
              </a:rPr>
              <a:t> (J=K=1: </a:t>
            </a:r>
            <a:r>
              <a:rPr b="1" lang="en" sz="1900">
                <a:solidFill>
                  <a:schemeClr val="dk1"/>
                </a:solidFill>
              </a:rPr>
              <a:t>Toggle)</a:t>
            </a:r>
            <a:r>
              <a:rPr lang="en" sz="1900">
                <a:solidFill>
                  <a:schemeClr val="dk1"/>
                </a:solidFill>
              </a:rPr>
              <a:t>: </a:t>
            </a:r>
            <a:r>
              <a:rPr b="1" i="1" lang="en" sz="1900">
                <a:solidFill>
                  <a:schemeClr val="dk1"/>
                </a:solidFill>
              </a:rPr>
              <a:t>inverte i valori fra Q e Q</a:t>
            </a:r>
            <a:r>
              <a:rPr i="1" lang="en" sz="1900">
                <a:solidFill>
                  <a:schemeClr val="dk1"/>
                </a:solidFill>
              </a:rPr>
              <a:t>; </a:t>
            </a:r>
            <a:endParaRPr sz="1900">
              <a:solidFill>
                <a:schemeClr val="dk1"/>
              </a:solidFill>
            </a:endParaRPr>
          </a:p>
        </p:txBody>
      </p:sp>
      <p:cxnSp>
        <p:nvCxnSpPr>
          <p:cNvPr id="309" name="Google Shape;309;p32"/>
          <p:cNvCxnSpPr/>
          <p:nvPr/>
        </p:nvCxnSpPr>
        <p:spPr>
          <a:xfrm>
            <a:off x="4948800" y="4851600"/>
            <a:ext cx="180000" cy="0"/>
          </a:xfrm>
          <a:prstGeom prst="straightConnector1">
            <a:avLst/>
          </a:prstGeom>
          <a:noFill/>
          <a:ln cap="flat" cmpd="sng" w="2735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3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Latch D (1/2) - Delay</a:t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315" name="Google Shape;315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59750" y="747775"/>
            <a:ext cx="5424500" cy="2462575"/>
          </a:xfrm>
          <a:prstGeom prst="rect">
            <a:avLst/>
          </a:prstGeom>
          <a:noFill/>
          <a:ln>
            <a:noFill/>
          </a:ln>
        </p:spPr>
      </p:pic>
      <p:sp>
        <p:nvSpPr>
          <p:cNvPr id="316" name="Google Shape;316;p33"/>
          <p:cNvSpPr txBox="1"/>
          <p:nvPr/>
        </p:nvSpPr>
        <p:spPr>
          <a:xfrm>
            <a:off x="0" y="2981750"/>
            <a:ext cx="90798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</a:rPr>
              <a:t>Latch D</a:t>
            </a:r>
            <a:r>
              <a:rPr lang="en" sz="2000">
                <a:solidFill>
                  <a:schemeClr val="dk1"/>
                </a:solidFill>
              </a:rPr>
              <a:t> (derivato dal</a:t>
            </a:r>
            <a:r>
              <a:rPr b="1" lang="en" sz="2000">
                <a:solidFill>
                  <a:schemeClr val="dk1"/>
                </a:solidFill>
              </a:rPr>
              <a:t> SR):</a:t>
            </a:r>
            <a:r>
              <a:rPr lang="en" sz="2000">
                <a:solidFill>
                  <a:schemeClr val="dk1"/>
                </a:solidFill>
              </a:rPr>
              <a:t> </a:t>
            </a:r>
            <a:r>
              <a:rPr b="1" lang="en" sz="2000">
                <a:solidFill>
                  <a:schemeClr val="dk1"/>
                </a:solidFill>
              </a:rPr>
              <a:t>presenta un solo segnale d’ingresso D che invia ad S (S = D) e, attraverso un invertitore, ad R ( R = D ).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Essendoci un unico ingresso D, sono possibili solo i  due casi :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</a:rPr>
              <a:t>     S=0 </a:t>
            </a:r>
            <a:r>
              <a:rPr lang="en" sz="2000">
                <a:solidFill>
                  <a:schemeClr val="dk1"/>
                </a:solidFill>
              </a:rPr>
              <a:t> </a:t>
            </a:r>
            <a:r>
              <a:rPr b="1" lang="en" sz="2000">
                <a:solidFill>
                  <a:schemeClr val="dk1"/>
                </a:solidFill>
              </a:rPr>
              <a:t>R=1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     </a:t>
            </a:r>
            <a:r>
              <a:rPr b="1" lang="en" sz="2000">
                <a:solidFill>
                  <a:schemeClr val="dk1"/>
                </a:solidFill>
              </a:rPr>
              <a:t>S=1</a:t>
            </a:r>
            <a:r>
              <a:rPr lang="en" sz="2000">
                <a:solidFill>
                  <a:schemeClr val="dk1"/>
                </a:solidFill>
              </a:rPr>
              <a:t>  </a:t>
            </a:r>
            <a:r>
              <a:rPr b="1" lang="en" sz="2000">
                <a:solidFill>
                  <a:schemeClr val="dk1"/>
                </a:solidFill>
              </a:rPr>
              <a:t>R=0.</a:t>
            </a:r>
            <a:r>
              <a:rPr lang="en" sz="2000">
                <a:solidFill>
                  <a:schemeClr val="dk1"/>
                </a:solidFill>
              </a:rPr>
              <a:t>	</a:t>
            </a:r>
            <a:endParaRPr sz="2000">
              <a:solidFill>
                <a:schemeClr val="dk1"/>
              </a:solidFill>
            </a:endParaRPr>
          </a:p>
        </p:txBody>
      </p:sp>
      <p:cxnSp>
        <p:nvCxnSpPr>
          <p:cNvPr id="317" name="Google Shape;317;p33"/>
          <p:cNvCxnSpPr/>
          <p:nvPr/>
        </p:nvCxnSpPr>
        <p:spPr>
          <a:xfrm>
            <a:off x="6912600" y="3424800"/>
            <a:ext cx="180000" cy="0"/>
          </a:xfrm>
          <a:prstGeom prst="straightConnector1">
            <a:avLst/>
          </a:prstGeom>
          <a:noFill/>
          <a:ln cap="flat" cmpd="sng" w="360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4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Latch D (2/2) - Delay</a:t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323" name="Google Shape;323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725100"/>
            <a:ext cx="2502547" cy="426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96124" y="725100"/>
            <a:ext cx="1782425" cy="2178525"/>
          </a:xfrm>
          <a:prstGeom prst="rect">
            <a:avLst/>
          </a:prstGeom>
          <a:noFill/>
          <a:ln>
            <a:noFill/>
          </a:ln>
        </p:spPr>
      </p:pic>
      <p:sp>
        <p:nvSpPr>
          <p:cNvPr id="325" name="Google Shape;325;p34"/>
          <p:cNvSpPr txBox="1"/>
          <p:nvPr/>
        </p:nvSpPr>
        <p:spPr>
          <a:xfrm>
            <a:off x="2654950" y="850250"/>
            <a:ext cx="44037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Il funzionamento del Latch - D lo si ricava da quello del Latch SR considerando possibili solo i  due casi :  	</a:t>
            </a:r>
            <a:r>
              <a:rPr b="1" lang="en" sz="2000">
                <a:solidFill>
                  <a:schemeClr val="dk1"/>
                </a:solidFill>
              </a:rPr>
              <a:t>S=0 </a:t>
            </a:r>
            <a:r>
              <a:rPr lang="en" sz="2000">
                <a:solidFill>
                  <a:schemeClr val="dk1"/>
                </a:solidFill>
              </a:rPr>
              <a:t>e </a:t>
            </a:r>
            <a:r>
              <a:rPr b="1" lang="en" sz="2000">
                <a:solidFill>
                  <a:schemeClr val="dk1"/>
                </a:solidFill>
              </a:rPr>
              <a:t>R=1</a:t>
            </a:r>
            <a:r>
              <a:rPr lang="en" sz="2000">
                <a:solidFill>
                  <a:schemeClr val="dk1"/>
                </a:solidFill>
              </a:rPr>
              <a:t>; </a:t>
            </a:r>
            <a:r>
              <a:rPr b="1" lang="en" sz="2000">
                <a:solidFill>
                  <a:schemeClr val="dk1"/>
                </a:solidFill>
              </a:rPr>
              <a:t>S=1</a:t>
            </a:r>
            <a:r>
              <a:rPr lang="en" sz="2000">
                <a:solidFill>
                  <a:schemeClr val="dk1"/>
                </a:solidFill>
              </a:rPr>
              <a:t> e </a:t>
            </a:r>
            <a:r>
              <a:rPr b="1" lang="en" sz="2000">
                <a:solidFill>
                  <a:schemeClr val="dk1"/>
                </a:solidFill>
              </a:rPr>
              <a:t>R=0.</a:t>
            </a:r>
            <a:r>
              <a:rPr lang="en" sz="2000">
                <a:solidFill>
                  <a:schemeClr val="dk1"/>
                </a:solidFill>
              </a:rPr>
              <a:t>	</a:t>
            </a:r>
            <a:r>
              <a:rPr lang="en" sz="1600">
                <a:solidFill>
                  <a:srgbClr val="FF7C80"/>
                </a:solidFill>
              </a:rPr>
              <a:t>S≡D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Nel Latch di tipo D (Delay) </a:t>
            </a:r>
            <a:r>
              <a:rPr b="1" i="1" lang="en" sz="2400">
                <a:solidFill>
                  <a:schemeClr val="dk1"/>
                </a:solidFill>
              </a:rPr>
              <a:t> l’uscita ripete il segnale di ingresso</a:t>
            </a:r>
            <a:r>
              <a:rPr lang="en" sz="2400">
                <a:solidFill>
                  <a:schemeClr val="dk1"/>
                </a:solidFill>
              </a:rPr>
              <a:t>. 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35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Tabella caratteristica</a:t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331" name="Google Shape;331;p35"/>
          <p:cNvPicPr preferRelativeResize="0"/>
          <p:nvPr/>
        </p:nvPicPr>
        <p:blipFill rotWithShape="1">
          <a:blip r:embed="rId3">
            <a:alphaModFix/>
          </a:blip>
          <a:srcRect b="0" l="0" r="0" t="1068"/>
          <a:stretch/>
        </p:blipFill>
        <p:spPr>
          <a:xfrm>
            <a:off x="0" y="572700"/>
            <a:ext cx="6200774" cy="3506950"/>
          </a:xfrm>
          <a:prstGeom prst="rect">
            <a:avLst/>
          </a:prstGeom>
          <a:noFill/>
          <a:ln>
            <a:noFill/>
          </a:ln>
        </p:spPr>
      </p:pic>
      <p:sp>
        <p:nvSpPr>
          <p:cNvPr id="332" name="Google Shape;332;p35"/>
          <p:cNvSpPr/>
          <p:nvPr/>
        </p:nvSpPr>
        <p:spPr>
          <a:xfrm>
            <a:off x="2488875" y="2713675"/>
            <a:ext cx="5006700" cy="2106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35"/>
          <p:cNvSpPr/>
          <p:nvPr/>
        </p:nvSpPr>
        <p:spPr>
          <a:xfrm>
            <a:off x="3477950" y="3270750"/>
            <a:ext cx="956400" cy="956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Q:0</a:t>
            </a:r>
            <a:endParaRPr/>
          </a:p>
        </p:txBody>
      </p:sp>
      <p:sp>
        <p:nvSpPr>
          <p:cNvPr id="334" name="Google Shape;334;p35"/>
          <p:cNvSpPr/>
          <p:nvPr/>
        </p:nvSpPr>
        <p:spPr>
          <a:xfrm>
            <a:off x="5923925" y="3270750"/>
            <a:ext cx="956400" cy="956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Q:1</a:t>
            </a:r>
            <a:endParaRPr/>
          </a:p>
        </p:txBody>
      </p:sp>
      <p:cxnSp>
        <p:nvCxnSpPr>
          <p:cNvPr id="335" name="Google Shape;335;p35"/>
          <p:cNvCxnSpPr>
            <a:stCxn id="333" idx="7"/>
            <a:endCxn id="334" idx="1"/>
          </p:cNvCxnSpPr>
          <p:nvPr/>
        </p:nvCxnSpPr>
        <p:spPr>
          <a:xfrm flipH="1" rot="-5400000">
            <a:off x="5178838" y="2526262"/>
            <a:ext cx="600" cy="1769700"/>
          </a:xfrm>
          <a:prstGeom prst="curvedConnector3">
            <a:avLst>
              <a:gd fmla="val -6303109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36" name="Google Shape;336;p35"/>
          <p:cNvCxnSpPr>
            <a:stCxn id="334" idx="3"/>
            <a:endCxn id="333" idx="5"/>
          </p:cNvCxnSpPr>
          <p:nvPr/>
        </p:nvCxnSpPr>
        <p:spPr>
          <a:xfrm rot="5400000">
            <a:off x="5178837" y="3202538"/>
            <a:ext cx="600" cy="1769700"/>
          </a:xfrm>
          <a:prstGeom prst="curvedConnector3">
            <a:avLst>
              <a:gd fmla="val 6303109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37" name="Google Shape;337;p35"/>
          <p:cNvCxnSpPr>
            <a:stCxn id="334" idx="7"/>
            <a:endCxn id="334" idx="5"/>
          </p:cNvCxnSpPr>
          <p:nvPr/>
        </p:nvCxnSpPr>
        <p:spPr>
          <a:xfrm flipH="1" rot="-5400000">
            <a:off x="6402463" y="3748612"/>
            <a:ext cx="676200" cy="600"/>
          </a:xfrm>
          <a:prstGeom prst="curvedConnector5">
            <a:avLst>
              <a:gd fmla="val -55928" name="adj1"/>
              <a:gd fmla="val 176322756" name="adj2"/>
              <a:gd fmla="val 155940" name="adj3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38" name="Google Shape;338;p35"/>
          <p:cNvCxnSpPr>
            <a:stCxn id="333" idx="3"/>
            <a:endCxn id="333" idx="1"/>
          </p:cNvCxnSpPr>
          <p:nvPr/>
        </p:nvCxnSpPr>
        <p:spPr>
          <a:xfrm rot="-5400000">
            <a:off x="3280212" y="3748688"/>
            <a:ext cx="676200" cy="600"/>
          </a:xfrm>
          <a:prstGeom prst="curvedConnector5">
            <a:avLst>
              <a:gd fmla="val -55928" name="adj1"/>
              <a:gd fmla="val -159985256" name="adj2"/>
              <a:gd fmla="val 155940" name="adj3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39" name="Google Shape;339;p35"/>
          <p:cNvSpPr txBox="1"/>
          <p:nvPr/>
        </p:nvSpPr>
        <p:spPr>
          <a:xfrm>
            <a:off x="4593675" y="3156000"/>
            <a:ext cx="1073700" cy="37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11</a:t>
            </a:r>
            <a:endParaRPr/>
          </a:p>
        </p:txBody>
      </p:sp>
      <p:sp>
        <p:nvSpPr>
          <p:cNvPr id="340" name="Google Shape;340;p35"/>
          <p:cNvSpPr txBox="1"/>
          <p:nvPr/>
        </p:nvSpPr>
        <p:spPr>
          <a:xfrm>
            <a:off x="4642288" y="3708800"/>
            <a:ext cx="1073700" cy="37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</a:t>
            </a:r>
            <a:r>
              <a:rPr lang="en"/>
              <a:t>1</a:t>
            </a:r>
            <a:endParaRPr/>
          </a:p>
        </p:txBody>
      </p:sp>
      <p:sp>
        <p:nvSpPr>
          <p:cNvPr id="341" name="Google Shape;341;p35"/>
          <p:cNvSpPr txBox="1"/>
          <p:nvPr/>
        </p:nvSpPr>
        <p:spPr>
          <a:xfrm>
            <a:off x="6654300" y="4591800"/>
            <a:ext cx="1073700" cy="37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00, 10, 11</a:t>
            </a:r>
            <a:endParaRPr/>
          </a:p>
        </p:txBody>
      </p:sp>
      <p:sp>
        <p:nvSpPr>
          <p:cNvPr id="342" name="Google Shape;342;p35"/>
          <p:cNvSpPr txBox="1"/>
          <p:nvPr/>
        </p:nvSpPr>
        <p:spPr>
          <a:xfrm>
            <a:off x="2488863" y="4591800"/>
            <a:ext cx="1073700" cy="37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00, 10, 10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3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Diagramma temporale Latch Asincrono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348" name="Google Shape;348;p36"/>
          <p:cNvSpPr txBox="1"/>
          <p:nvPr/>
        </p:nvSpPr>
        <p:spPr>
          <a:xfrm>
            <a:off x="0" y="572700"/>
            <a:ext cx="9144000" cy="8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0000FF"/>
                </a:solidFill>
              </a:rPr>
              <a:t>Latch </a:t>
            </a:r>
            <a:r>
              <a:rPr b="1" i="1" lang="en" sz="2300">
                <a:solidFill>
                  <a:srgbClr val="0000FF"/>
                </a:solidFill>
              </a:rPr>
              <a:t>level-triggering</a:t>
            </a:r>
            <a:r>
              <a:rPr lang="en" sz="2300">
                <a:solidFill>
                  <a:schemeClr val="dk1"/>
                </a:solidFill>
              </a:rPr>
              <a:t>: configurazioni sensibili al livello del segnale di controllo. </a:t>
            </a:r>
            <a:endParaRPr sz="2300">
              <a:solidFill>
                <a:schemeClr val="dk1"/>
              </a:solidFill>
            </a:endParaRPr>
          </a:p>
        </p:txBody>
      </p:sp>
      <p:cxnSp>
        <p:nvCxnSpPr>
          <p:cNvPr id="349" name="Google Shape;349;p36"/>
          <p:cNvCxnSpPr/>
          <p:nvPr/>
        </p:nvCxnSpPr>
        <p:spPr>
          <a:xfrm>
            <a:off x="2963820" y="1843804"/>
            <a:ext cx="1200" cy="2408100"/>
          </a:xfrm>
          <a:prstGeom prst="straightConnector1">
            <a:avLst/>
          </a:prstGeom>
          <a:noFill/>
          <a:ln cap="flat" cmpd="sng" w="12600">
            <a:solidFill>
              <a:srgbClr val="FF0000"/>
            </a:solidFill>
            <a:prstDash val="dashDot"/>
            <a:miter lim="8000"/>
            <a:headEnd len="sm" w="sm" type="none"/>
            <a:tailEnd len="sm" w="sm" type="none"/>
          </a:ln>
        </p:spPr>
      </p:cxnSp>
      <p:cxnSp>
        <p:nvCxnSpPr>
          <p:cNvPr id="350" name="Google Shape;350;p36"/>
          <p:cNvCxnSpPr/>
          <p:nvPr/>
        </p:nvCxnSpPr>
        <p:spPr>
          <a:xfrm>
            <a:off x="2776783" y="2019935"/>
            <a:ext cx="0" cy="2679600"/>
          </a:xfrm>
          <a:prstGeom prst="straightConnector1">
            <a:avLst/>
          </a:prstGeom>
          <a:noFill/>
          <a:ln cap="rnd" cmpd="sng" w="9525">
            <a:solidFill>
              <a:srgbClr val="000000"/>
            </a:solidFill>
            <a:prstDash val="dashDot"/>
            <a:miter lim="8000"/>
            <a:headEnd len="sm" w="sm" type="none"/>
            <a:tailEnd len="sm" w="sm" type="none"/>
          </a:ln>
        </p:spPr>
      </p:cxnSp>
      <p:sp>
        <p:nvSpPr>
          <p:cNvPr id="351" name="Google Shape;351;p36"/>
          <p:cNvSpPr/>
          <p:nvPr/>
        </p:nvSpPr>
        <p:spPr>
          <a:xfrm>
            <a:off x="2507025" y="4212439"/>
            <a:ext cx="325836" cy="3110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t1</a:t>
            </a:r>
            <a:endParaRPr b="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52" name="Google Shape;352;p36"/>
          <p:cNvCxnSpPr/>
          <p:nvPr/>
        </p:nvCxnSpPr>
        <p:spPr>
          <a:xfrm>
            <a:off x="3704394" y="3066246"/>
            <a:ext cx="861900" cy="1200"/>
          </a:xfrm>
          <a:prstGeom prst="straightConnector1">
            <a:avLst/>
          </a:prstGeom>
          <a:noFill/>
          <a:ln cap="flat" cmpd="sng" w="38150">
            <a:solidFill>
              <a:srgbClr val="3366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353" name="Google Shape;353;p36"/>
          <p:cNvCxnSpPr/>
          <p:nvPr/>
        </p:nvCxnSpPr>
        <p:spPr>
          <a:xfrm>
            <a:off x="4234938" y="2859908"/>
            <a:ext cx="120300" cy="1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dashDot"/>
            <a:miter lim="8000"/>
            <a:headEnd len="sm" w="sm" type="none"/>
            <a:tailEnd len="sm" w="sm" type="none"/>
          </a:ln>
        </p:spPr>
      </p:cxnSp>
      <p:sp>
        <p:nvSpPr>
          <p:cNvPr id="354" name="Google Shape;354;p36"/>
          <p:cNvSpPr/>
          <p:nvPr/>
        </p:nvSpPr>
        <p:spPr>
          <a:xfrm>
            <a:off x="1427990" y="2262816"/>
            <a:ext cx="525474" cy="3110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S=0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5" name="Google Shape;355;p36"/>
          <p:cNvSpPr/>
          <p:nvPr/>
        </p:nvSpPr>
        <p:spPr>
          <a:xfrm>
            <a:off x="1401911" y="2705214"/>
            <a:ext cx="551556" cy="3110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R=0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6" name="Google Shape;356;p36"/>
          <p:cNvSpPr/>
          <p:nvPr/>
        </p:nvSpPr>
        <p:spPr>
          <a:xfrm>
            <a:off x="1389292" y="3169294"/>
            <a:ext cx="683370" cy="3110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Qn=0</a:t>
            </a:r>
            <a:endParaRPr b="0" sz="17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7" name="Google Shape;357;p36"/>
          <p:cNvSpPr/>
          <p:nvPr/>
        </p:nvSpPr>
        <p:spPr>
          <a:xfrm>
            <a:off x="1388171" y="3427279"/>
            <a:ext cx="564462" cy="3110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Q=1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58" name="Google Shape;358;p36"/>
          <p:cNvCxnSpPr/>
          <p:nvPr/>
        </p:nvCxnSpPr>
        <p:spPr>
          <a:xfrm>
            <a:off x="2014056" y="1261572"/>
            <a:ext cx="1200" cy="3276300"/>
          </a:xfrm>
          <a:prstGeom prst="straightConnector1">
            <a:avLst/>
          </a:prstGeom>
          <a:noFill/>
          <a:ln cap="flat" cmpd="sng" w="9525">
            <a:solidFill>
              <a:srgbClr val="868686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359" name="Google Shape;359;p36"/>
          <p:cNvSpPr/>
          <p:nvPr/>
        </p:nvSpPr>
        <p:spPr>
          <a:xfrm>
            <a:off x="4389166" y="2602166"/>
            <a:ext cx="551556" cy="3110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R=0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0" name="Google Shape;360;p36"/>
          <p:cNvSpPr/>
          <p:nvPr/>
        </p:nvSpPr>
        <p:spPr>
          <a:xfrm>
            <a:off x="4356919" y="3117892"/>
            <a:ext cx="683370" cy="3110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7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Qn=1</a:t>
            </a:r>
            <a:endParaRPr b="0" sz="17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1" name="Google Shape;361;p36"/>
          <p:cNvSpPr/>
          <p:nvPr/>
        </p:nvSpPr>
        <p:spPr>
          <a:xfrm>
            <a:off x="4389166" y="3736665"/>
            <a:ext cx="564462" cy="3110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Q=0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62" name="Google Shape;362;p36"/>
          <p:cNvCxnSpPr/>
          <p:nvPr/>
        </p:nvCxnSpPr>
        <p:spPr>
          <a:xfrm>
            <a:off x="3319946" y="1828700"/>
            <a:ext cx="1200" cy="2624400"/>
          </a:xfrm>
          <a:prstGeom prst="straightConnector1">
            <a:avLst/>
          </a:prstGeom>
          <a:noFill/>
          <a:ln cap="flat" cmpd="sng" w="9525">
            <a:solidFill>
              <a:srgbClr val="868686"/>
            </a:solidFill>
            <a:prstDash val="dashDot"/>
            <a:miter lim="8000"/>
            <a:headEnd len="sm" w="sm" type="none"/>
            <a:tailEnd len="sm" w="sm" type="none"/>
          </a:ln>
        </p:spPr>
      </p:cxnSp>
      <p:sp>
        <p:nvSpPr>
          <p:cNvPr id="363" name="Google Shape;363;p36"/>
          <p:cNvSpPr/>
          <p:nvPr/>
        </p:nvSpPr>
        <p:spPr>
          <a:xfrm>
            <a:off x="3380235" y="4762270"/>
            <a:ext cx="551556" cy="3110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R=0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4" name="Google Shape;364;p36"/>
          <p:cNvSpPr/>
          <p:nvPr/>
        </p:nvSpPr>
        <p:spPr>
          <a:xfrm>
            <a:off x="2728004" y="4099750"/>
            <a:ext cx="683370" cy="3110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t2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65" name="Google Shape;365;p36"/>
          <p:cNvCxnSpPr/>
          <p:nvPr/>
        </p:nvCxnSpPr>
        <p:spPr>
          <a:xfrm>
            <a:off x="1979565" y="2344425"/>
            <a:ext cx="2202300" cy="1200"/>
          </a:xfrm>
          <a:prstGeom prst="straightConnector1">
            <a:avLst/>
          </a:prstGeom>
          <a:noFill/>
          <a:ln cap="flat" cmpd="sng" w="28425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366" name="Google Shape;366;p36"/>
          <p:cNvCxnSpPr/>
          <p:nvPr/>
        </p:nvCxnSpPr>
        <p:spPr>
          <a:xfrm>
            <a:off x="1979565" y="2874037"/>
            <a:ext cx="791400" cy="1200"/>
          </a:xfrm>
          <a:prstGeom prst="straightConnector1">
            <a:avLst/>
          </a:prstGeom>
          <a:noFill/>
          <a:ln cap="flat" cmpd="sng" w="38150">
            <a:solidFill>
              <a:srgbClr val="FF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367" name="Google Shape;367;p36"/>
          <p:cNvCxnSpPr/>
          <p:nvPr/>
        </p:nvCxnSpPr>
        <p:spPr>
          <a:xfrm>
            <a:off x="2364013" y="3361747"/>
            <a:ext cx="2202600" cy="12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dashDot"/>
            <a:miter lim="8000"/>
            <a:headEnd len="sm" w="sm" type="none"/>
            <a:tailEnd len="sm" w="sm" type="none"/>
          </a:ln>
        </p:spPr>
      </p:cxnSp>
      <p:cxnSp>
        <p:nvCxnSpPr>
          <p:cNvPr id="368" name="Google Shape;368;p36"/>
          <p:cNvCxnSpPr/>
          <p:nvPr/>
        </p:nvCxnSpPr>
        <p:spPr>
          <a:xfrm>
            <a:off x="2014056" y="3567842"/>
            <a:ext cx="1305900" cy="1500"/>
          </a:xfrm>
          <a:prstGeom prst="straightConnector1">
            <a:avLst/>
          </a:prstGeom>
          <a:noFill/>
          <a:ln cap="flat" cmpd="sng" w="38150">
            <a:solidFill>
              <a:srgbClr val="37C995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369" name="Google Shape;369;p36"/>
          <p:cNvCxnSpPr/>
          <p:nvPr/>
        </p:nvCxnSpPr>
        <p:spPr>
          <a:xfrm>
            <a:off x="2014056" y="3877229"/>
            <a:ext cx="2433600" cy="1500"/>
          </a:xfrm>
          <a:prstGeom prst="straightConnector1">
            <a:avLst/>
          </a:prstGeom>
          <a:noFill/>
          <a:ln cap="flat" cmpd="sng" w="9525">
            <a:solidFill>
              <a:srgbClr val="868686"/>
            </a:solidFill>
            <a:prstDash val="dashDot"/>
            <a:miter lim="8000"/>
            <a:headEnd len="sm" w="sm" type="none"/>
            <a:tailEnd len="sm" w="sm" type="none"/>
          </a:ln>
        </p:spPr>
      </p:cxnSp>
      <p:cxnSp>
        <p:nvCxnSpPr>
          <p:cNvPr id="370" name="Google Shape;370;p36"/>
          <p:cNvCxnSpPr/>
          <p:nvPr/>
        </p:nvCxnSpPr>
        <p:spPr>
          <a:xfrm>
            <a:off x="2770894" y="2602166"/>
            <a:ext cx="905100" cy="8700"/>
          </a:xfrm>
          <a:prstGeom prst="straightConnector1">
            <a:avLst/>
          </a:prstGeom>
          <a:noFill/>
          <a:ln cap="flat" cmpd="sng" w="38150">
            <a:solidFill>
              <a:srgbClr val="FF0000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371" name="Google Shape;371;p36"/>
          <p:cNvSpPr/>
          <p:nvPr/>
        </p:nvSpPr>
        <p:spPr>
          <a:xfrm>
            <a:off x="3112159" y="4406841"/>
            <a:ext cx="564786" cy="3110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t2+</a:t>
            </a:r>
            <a:r>
              <a:rPr b="0" lang="en" sz="1600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τ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72" name="Google Shape;372;p36"/>
          <p:cNvCxnSpPr/>
          <p:nvPr/>
        </p:nvCxnSpPr>
        <p:spPr>
          <a:xfrm>
            <a:off x="3319946" y="3567842"/>
            <a:ext cx="1200" cy="323700"/>
          </a:xfrm>
          <a:prstGeom prst="straightConnector1">
            <a:avLst/>
          </a:prstGeom>
          <a:noFill/>
          <a:ln cap="flat" cmpd="sng" w="38150">
            <a:solidFill>
              <a:srgbClr val="37C995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373" name="Google Shape;373;p36"/>
          <p:cNvCxnSpPr/>
          <p:nvPr/>
        </p:nvCxnSpPr>
        <p:spPr>
          <a:xfrm>
            <a:off x="3319946" y="3877229"/>
            <a:ext cx="1035000" cy="1500"/>
          </a:xfrm>
          <a:prstGeom prst="straightConnector1">
            <a:avLst/>
          </a:prstGeom>
          <a:noFill/>
          <a:ln cap="flat" cmpd="sng" w="38150">
            <a:solidFill>
              <a:srgbClr val="37C995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374" name="Google Shape;374;p36"/>
          <p:cNvCxnSpPr/>
          <p:nvPr/>
        </p:nvCxnSpPr>
        <p:spPr>
          <a:xfrm>
            <a:off x="2014056" y="3361747"/>
            <a:ext cx="1662000" cy="1200"/>
          </a:xfrm>
          <a:prstGeom prst="straightConnector1">
            <a:avLst/>
          </a:prstGeom>
          <a:noFill/>
          <a:ln cap="flat" cmpd="sng" w="38150">
            <a:solidFill>
              <a:srgbClr val="3366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375" name="Google Shape;375;p36"/>
          <p:cNvCxnSpPr/>
          <p:nvPr/>
        </p:nvCxnSpPr>
        <p:spPr>
          <a:xfrm flipH="1" rot="10800000">
            <a:off x="3676072" y="3056548"/>
            <a:ext cx="1200" cy="314700"/>
          </a:xfrm>
          <a:prstGeom prst="straightConnector1">
            <a:avLst/>
          </a:prstGeom>
          <a:noFill/>
          <a:ln cap="flat" cmpd="sng" w="38150">
            <a:solidFill>
              <a:srgbClr val="3366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376" name="Google Shape;376;p36"/>
          <p:cNvCxnSpPr/>
          <p:nvPr/>
        </p:nvCxnSpPr>
        <p:spPr>
          <a:xfrm>
            <a:off x="3676072" y="3066246"/>
            <a:ext cx="861900" cy="1200"/>
          </a:xfrm>
          <a:prstGeom prst="straightConnector1">
            <a:avLst/>
          </a:prstGeom>
          <a:noFill/>
          <a:ln cap="flat" cmpd="sng" w="38150">
            <a:solidFill>
              <a:srgbClr val="3366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377" name="Google Shape;377;p36"/>
          <p:cNvCxnSpPr/>
          <p:nvPr/>
        </p:nvCxnSpPr>
        <p:spPr>
          <a:xfrm>
            <a:off x="1991623" y="2409713"/>
            <a:ext cx="30846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dashDot"/>
            <a:miter lim="8000"/>
            <a:headEnd len="sm" w="sm" type="none"/>
            <a:tailEnd len="sm" w="sm" type="none"/>
          </a:ln>
        </p:spPr>
      </p:cxnSp>
      <p:cxnSp>
        <p:nvCxnSpPr>
          <p:cNvPr id="378" name="Google Shape;378;p36"/>
          <p:cNvCxnSpPr/>
          <p:nvPr/>
        </p:nvCxnSpPr>
        <p:spPr>
          <a:xfrm>
            <a:off x="2014056" y="2859908"/>
            <a:ext cx="2286600" cy="1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dashDot"/>
            <a:miter lim="8000"/>
            <a:headEnd len="sm" w="sm" type="none"/>
            <a:tailEnd len="sm" w="sm" type="none"/>
          </a:ln>
        </p:spPr>
      </p:cxnSp>
      <p:cxnSp>
        <p:nvCxnSpPr>
          <p:cNvPr id="379" name="Google Shape;379;p36"/>
          <p:cNvCxnSpPr/>
          <p:nvPr/>
        </p:nvCxnSpPr>
        <p:spPr>
          <a:xfrm>
            <a:off x="2770894" y="2610693"/>
            <a:ext cx="1200" cy="263400"/>
          </a:xfrm>
          <a:prstGeom prst="straightConnector1">
            <a:avLst/>
          </a:prstGeom>
          <a:noFill/>
          <a:ln cap="flat" cmpd="sng" w="38150">
            <a:solidFill>
              <a:srgbClr val="FF0000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380" name="Google Shape;380;p36"/>
          <p:cNvSpPr/>
          <p:nvPr/>
        </p:nvSpPr>
        <p:spPr>
          <a:xfrm>
            <a:off x="2495722" y="4631830"/>
            <a:ext cx="551556" cy="3110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R=1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1" name="Google Shape;381;p36"/>
          <p:cNvSpPr/>
          <p:nvPr/>
        </p:nvSpPr>
        <p:spPr>
          <a:xfrm>
            <a:off x="2730515" y="3839713"/>
            <a:ext cx="720090" cy="3110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400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    </a:t>
            </a:r>
            <a:r>
              <a:rPr b="0" lang="en" sz="2200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τ</a:t>
            </a:r>
            <a:endParaRPr b="0" sz="22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82" name="Google Shape;382;p36"/>
          <p:cNvCxnSpPr/>
          <p:nvPr/>
        </p:nvCxnSpPr>
        <p:spPr>
          <a:xfrm flipH="1">
            <a:off x="3673972" y="1843804"/>
            <a:ext cx="2100" cy="2977800"/>
          </a:xfrm>
          <a:prstGeom prst="straightConnector1">
            <a:avLst/>
          </a:prstGeom>
          <a:noFill/>
          <a:ln cap="flat" cmpd="sng" w="9525">
            <a:solidFill>
              <a:srgbClr val="868686"/>
            </a:solidFill>
            <a:prstDash val="dashDot"/>
            <a:miter lim="8000"/>
            <a:headEnd len="sm" w="sm" type="none"/>
            <a:tailEnd len="sm" w="sm" type="none"/>
          </a:ln>
        </p:spPr>
      </p:cxnSp>
      <p:cxnSp>
        <p:nvCxnSpPr>
          <p:cNvPr id="383" name="Google Shape;383;p36"/>
          <p:cNvCxnSpPr/>
          <p:nvPr/>
        </p:nvCxnSpPr>
        <p:spPr>
          <a:xfrm>
            <a:off x="3676072" y="2610693"/>
            <a:ext cx="1200" cy="249300"/>
          </a:xfrm>
          <a:prstGeom prst="straightConnector1">
            <a:avLst/>
          </a:prstGeom>
          <a:noFill/>
          <a:ln cap="flat" cmpd="sng" w="38150">
            <a:solidFill>
              <a:srgbClr val="FF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384" name="Google Shape;384;p36"/>
          <p:cNvCxnSpPr/>
          <p:nvPr/>
        </p:nvCxnSpPr>
        <p:spPr>
          <a:xfrm>
            <a:off x="3676072" y="2859908"/>
            <a:ext cx="831000" cy="1500"/>
          </a:xfrm>
          <a:prstGeom prst="straightConnector1">
            <a:avLst/>
          </a:prstGeom>
          <a:noFill/>
          <a:ln cap="flat" cmpd="sng" w="38150">
            <a:solidFill>
              <a:srgbClr val="FF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385" name="Google Shape;385;p36"/>
          <p:cNvCxnSpPr/>
          <p:nvPr/>
        </p:nvCxnSpPr>
        <p:spPr>
          <a:xfrm>
            <a:off x="1991623" y="2409713"/>
            <a:ext cx="1962900" cy="0"/>
          </a:xfrm>
          <a:prstGeom prst="straightConnector1">
            <a:avLst/>
          </a:prstGeom>
          <a:noFill/>
          <a:ln cap="flat" cmpd="sng" w="38150">
            <a:solidFill>
              <a:srgbClr val="FF00FF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386" name="Google Shape;386;p36"/>
          <p:cNvSpPr/>
          <p:nvPr/>
        </p:nvSpPr>
        <p:spPr>
          <a:xfrm>
            <a:off x="1156548" y="1745628"/>
            <a:ext cx="524124" cy="352296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900" strike="noStrike">
                <a:solidFill>
                  <a:srgbClr val="86868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CK</a:t>
            </a:r>
            <a:endParaRPr b="0" sz="19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87" name="Google Shape;387;p36"/>
          <p:cNvCxnSpPr/>
          <p:nvPr/>
        </p:nvCxnSpPr>
        <p:spPr>
          <a:xfrm>
            <a:off x="2069578" y="2056477"/>
            <a:ext cx="890400" cy="1200"/>
          </a:xfrm>
          <a:prstGeom prst="straightConnector1">
            <a:avLst/>
          </a:prstGeom>
          <a:noFill/>
          <a:ln cap="flat" cmpd="sng" w="3815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388" name="Google Shape;388;p36"/>
          <p:cNvCxnSpPr/>
          <p:nvPr/>
        </p:nvCxnSpPr>
        <p:spPr>
          <a:xfrm>
            <a:off x="1991623" y="2044296"/>
            <a:ext cx="5608500" cy="0"/>
          </a:xfrm>
          <a:prstGeom prst="straightConnector1">
            <a:avLst/>
          </a:prstGeom>
          <a:noFill/>
          <a:ln cap="rnd" cmpd="sng" w="9525">
            <a:solidFill>
              <a:srgbClr val="000000"/>
            </a:solidFill>
            <a:prstDash val="dashDot"/>
            <a:miter lim="8000"/>
            <a:headEnd len="sm" w="sm" type="none"/>
            <a:tailEnd len="sm" w="sm" type="none"/>
          </a:ln>
        </p:spPr>
      </p:cxnSp>
      <p:cxnSp>
        <p:nvCxnSpPr>
          <p:cNvPr id="389" name="Google Shape;389;p36"/>
          <p:cNvCxnSpPr/>
          <p:nvPr/>
        </p:nvCxnSpPr>
        <p:spPr>
          <a:xfrm>
            <a:off x="2945032" y="1776323"/>
            <a:ext cx="1542300" cy="0"/>
          </a:xfrm>
          <a:prstGeom prst="straightConnector1">
            <a:avLst/>
          </a:prstGeom>
          <a:noFill/>
          <a:ln cap="flat" cmpd="sng" w="3815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390" name="Google Shape;390;p36"/>
          <p:cNvCxnSpPr/>
          <p:nvPr/>
        </p:nvCxnSpPr>
        <p:spPr>
          <a:xfrm>
            <a:off x="4459831" y="2056477"/>
            <a:ext cx="890400" cy="1200"/>
          </a:xfrm>
          <a:prstGeom prst="straightConnector1">
            <a:avLst/>
          </a:prstGeom>
          <a:noFill/>
          <a:ln cap="flat" cmpd="sng" w="3815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391" name="Google Shape;391;p36"/>
          <p:cNvSpPr/>
          <p:nvPr/>
        </p:nvSpPr>
        <p:spPr>
          <a:xfrm rot="5400000">
            <a:off x="3248374" y="1327383"/>
            <a:ext cx="103048" cy="712249"/>
          </a:xfrm>
          <a:custGeom>
            <a:rect b="b" l="l" r="r" t="t"/>
            <a:pathLst>
              <a:path extrusionOk="0" h="2542" w="425">
                <a:moveTo>
                  <a:pt x="424" y="0"/>
                </a:moveTo>
                <a:cubicBezTo>
                  <a:pt x="318" y="0"/>
                  <a:pt x="212" y="105"/>
                  <a:pt x="212" y="211"/>
                </a:cubicBezTo>
                <a:lnTo>
                  <a:pt x="212" y="1058"/>
                </a:lnTo>
                <a:cubicBezTo>
                  <a:pt x="212" y="1164"/>
                  <a:pt x="106" y="1270"/>
                  <a:pt x="0" y="1270"/>
                </a:cubicBezTo>
                <a:cubicBezTo>
                  <a:pt x="106" y="1270"/>
                  <a:pt x="212" y="1376"/>
                  <a:pt x="212" y="1482"/>
                </a:cubicBezTo>
                <a:lnTo>
                  <a:pt x="212" y="2329"/>
                </a:lnTo>
                <a:cubicBezTo>
                  <a:pt x="212" y="2435"/>
                  <a:pt x="318" y="2541"/>
                  <a:pt x="424" y="2541"/>
                </a:cubicBez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36"/>
          <p:cNvSpPr/>
          <p:nvPr/>
        </p:nvSpPr>
        <p:spPr>
          <a:xfrm rot="5400000">
            <a:off x="3797442" y="1386560"/>
            <a:ext cx="103291" cy="385850"/>
          </a:xfrm>
          <a:custGeom>
            <a:rect b="b" l="l" r="r" t="t"/>
            <a:pathLst>
              <a:path extrusionOk="0" h="1378" w="426">
                <a:moveTo>
                  <a:pt x="425" y="0"/>
                </a:moveTo>
                <a:cubicBezTo>
                  <a:pt x="318" y="0"/>
                  <a:pt x="212" y="57"/>
                  <a:pt x="212" y="114"/>
                </a:cubicBezTo>
                <a:lnTo>
                  <a:pt x="212" y="573"/>
                </a:lnTo>
                <a:cubicBezTo>
                  <a:pt x="212" y="631"/>
                  <a:pt x="106" y="688"/>
                  <a:pt x="0" y="688"/>
                </a:cubicBezTo>
                <a:cubicBezTo>
                  <a:pt x="106" y="688"/>
                  <a:pt x="212" y="745"/>
                  <a:pt x="212" y="803"/>
                </a:cubicBezTo>
                <a:lnTo>
                  <a:pt x="212" y="1262"/>
                </a:lnTo>
                <a:cubicBezTo>
                  <a:pt x="212" y="1319"/>
                  <a:pt x="318" y="1377"/>
                  <a:pt x="425" y="1377"/>
                </a:cubicBez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3" name="Google Shape;393;p36"/>
          <p:cNvSpPr/>
          <p:nvPr/>
        </p:nvSpPr>
        <p:spPr>
          <a:xfrm>
            <a:off x="5455956" y="2993381"/>
            <a:ext cx="3683700" cy="9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strike="noStrike">
                <a:solidFill>
                  <a:srgbClr val="000000"/>
                </a:solidFill>
              </a:rPr>
              <a:t>Nei Latch </a:t>
            </a:r>
            <a:r>
              <a:rPr b="1" i="1" lang="en" sz="2200" strike="noStrike">
                <a:solidFill>
                  <a:srgbClr val="0000FF"/>
                </a:solidFill>
              </a:rPr>
              <a:t>level-triggering</a:t>
            </a:r>
            <a:r>
              <a:rPr lang="en" sz="2200" strike="noStrike">
                <a:solidFill>
                  <a:srgbClr val="000000"/>
                </a:solidFill>
              </a:rPr>
              <a:t> </a:t>
            </a:r>
            <a:r>
              <a:rPr lang="en" sz="2200" strike="noStrike">
                <a:solidFill>
                  <a:srgbClr val="0000FF"/>
                </a:solidFill>
              </a:rPr>
              <a:t>durante uno stesso ciclo di clock è teoricamente possibile effettuare più operazioni di lettura e scrittura</a:t>
            </a:r>
            <a:r>
              <a:rPr lang="en" sz="2200" strike="noStrike">
                <a:solidFill>
                  <a:srgbClr val="000000"/>
                </a:solidFill>
              </a:rPr>
              <a:t> (cambi di stato).</a:t>
            </a:r>
            <a:endParaRPr sz="2200" strike="noStrike">
              <a:solidFill>
                <a:srgbClr val="000000"/>
              </a:solidFill>
            </a:endParaRPr>
          </a:p>
        </p:txBody>
      </p:sp>
      <p:cxnSp>
        <p:nvCxnSpPr>
          <p:cNvPr id="394" name="Google Shape;394;p36"/>
          <p:cNvCxnSpPr/>
          <p:nvPr/>
        </p:nvCxnSpPr>
        <p:spPr>
          <a:xfrm flipH="1" rot="10800000">
            <a:off x="2957650" y="1790925"/>
            <a:ext cx="6000" cy="258000"/>
          </a:xfrm>
          <a:prstGeom prst="straightConnector1">
            <a:avLst/>
          </a:prstGeom>
          <a:noFill/>
          <a:ln cap="flat" cmpd="sng" w="3815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395" name="Google Shape;395;p36"/>
          <p:cNvCxnSpPr/>
          <p:nvPr/>
        </p:nvCxnSpPr>
        <p:spPr>
          <a:xfrm flipH="1" rot="10800000">
            <a:off x="5340893" y="1815286"/>
            <a:ext cx="6000" cy="258000"/>
          </a:xfrm>
          <a:prstGeom prst="straightConnector1">
            <a:avLst/>
          </a:prstGeom>
          <a:noFill/>
          <a:ln cap="flat" cmpd="sng" w="3815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396" name="Google Shape;396;p36"/>
          <p:cNvCxnSpPr/>
          <p:nvPr/>
        </p:nvCxnSpPr>
        <p:spPr>
          <a:xfrm flipH="1" rot="10800000">
            <a:off x="4471608" y="1790925"/>
            <a:ext cx="6000" cy="258000"/>
          </a:xfrm>
          <a:prstGeom prst="straightConnector1">
            <a:avLst/>
          </a:prstGeom>
          <a:noFill/>
          <a:ln cap="flat" cmpd="sng" w="3815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397" name="Google Shape;397;p36"/>
          <p:cNvCxnSpPr/>
          <p:nvPr/>
        </p:nvCxnSpPr>
        <p:spPr>
          <a:xfrm>
            <a:off x="3928445" y="2148075"/>
            <a:ext cx="1200" cy="249300"/>
          </a:xfrm>
          <a:prstGeom prst="straightConnector1">
            <a:avLst/>
          </a:prstGeom>
          <a:noFill/>
          <a:ln cap="flat" cmpd="sng" w="38150">
            <a:solidFill>
              <a:srgbClr val="FF00FF"/>
            </a:solidFill>
            <a:prstDash val="dashDot"/>
            <a:miter lim="8000"/>
            <a:headEnd len="sm" w="sm" type="none"/>
            <a:tailEnd len="sm" w="sm" type="none"/>
          </a:ln>
        </p:spPr>
      </p:cxnSp>
      <p:cxnSp>
        <p:nvCxnSpPr>
          <p:cNvPr id="398" name="Google Shape;398;p36"/>
          <p:cNvCxnSpPr/>
          <p:nvPr/>
        </p:nvCxnSpPr>
        <p:spPr>
          <a:xfrm>
            <a:off x="3926482" y="2141741"/>
            <a:ext cx="420600" cy="0"/>
          </a:xfrm>
          <a:prstGeom prst="straightConnector1">
            <a:avLst/>
          </a:prstGeom>
          <a:noFill/>
          <a:ln cap="flat" cmpd="sng" w="38150">
            <a:solidFill>
              <a:srgbClr val="FF00FF"/>
            </a:solidFill>
            <a:prstDash val="dashDot"/>
            <a:miter lim="8000"/>
            <a:headEnd len="sm" w="sm" type="none"/>
            <a:tailEnd len="sm" w="sm" type="none"/>
          </a:ln>
        </p:spPr>
      </p:cxnSp>
      <p:cxnSp>
        <p:nvCxnSpPr>
          <p:cNvPr id="399" name="Google Shape;399;p36"/>
          <p:cNvCxnSpPr/>
          <p:nvPr/>
        </p:nvCxnSpPr>
        <p:spPr>
          <a:xfrm>
            <a:off x="5328555" y="1800685"/>
            <a:ext cx="1542300" cy="0"/>
          </a:xfrm>
          <a:prstGeom prst="straightConnector1">
            <a:avLst/>
          </a:prstGeom>
          <a:noFill/>
          <a:ln cap="flat" cmpd="sng" w="3815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400" name="Google Shape;400;p36"/>
          <p:cNvCxnSpPr/>
          <p:nvPr/>
        </p:nvCxnSpPr>
        <p:spPr>
          <a:xfrm flipH="1" rot="10800000">
            <a:off x="6855131" y="1790925"/>
            <a:ext cx="6000" cy="258000"/>
          </a:xfrm>
          <a:prstGeom prst="straightConnector1">
            <a:avLst/>
          </a:prstGeom>
          <a:noFill/>
          <a:ln cap="flat" cmpd="sng" w="3815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401" name="Google Shape;401;p36"/>
          <p:cNvCxnSpPr/>
          <p:nvPr/>
        </p:nvCxnSpPr>
        <p:spPr>
          <a:xfrm flipH="1" rot="10800000">
            <a:off x="4471608" y="1790925"/>
            <a:ext cx="6000" cy="258000"/>
          </a:xfrm>
          <a:prstGeom prst="straightConnector1">
            <a:avLst/>
          </a:prstGeom>
          <a:noFill/>
          <a:ln cap="flat" cmpd="sng" w="3815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402" name="Google Shape;402;p36"/>
          <p:cNvCxnSpPr/>
          <p:nvPr/>
        </p:nvCxnSpPr>
        <p:spPr>
          <a:xfrm flipH="1" rot="10800000">
            <a:off x="4471608" y="1790925"/>
            <a:ext cx="6000" cy="258000"/>
          </a:xfrm>
          <a:prstGeom prst="straightConnector1">
            <a:avLst/>
          </a:prstGeom>
          <a:noFill/>
          <a:ln cap="flat" cmpd="sng" w="3815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403" name="Google Shape;403;p36"/>
          <p:cNvCxnSpPr/>
          <p:nvPr/>
        </p:nvCxnSpPr>
        <p:spPr>
          <a:xfrm>
            <a:off x="6842793" y="2044296"/>
            <a:ext cx="700800" cy="0"/>
          </a:xfrm>
          <a:prstGeom prst="straightConnector1">
            <a:avLst/>
          </a:prstGeom>
          <a:noFill/>
          <a:ln cap="flat" cmpd="sng" w="3815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404" name="Google Shape;404;p36"/>
          <p:cNvCxnSpPr/>
          <p:nvPr/>
        </p:nvCxnSpPr>
        <p:spPr>
          <a:xfrm>
            <a:off x="1991623" y="1751962"/>
            <a:ext cx="56085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dashDot"/>
            <a:miter lim="8000"/>
            <a:headEnd len="sm" w="sm" type="none"/>
            <a:tailEnd len="sm" w="sm" type="none"/>
          </a:ln>
        </p:spPr>
      </p:cxnSp>
      <p:cxnSp>
        <p:nvCxnSpPr>
          <p:cNvPr id="405" name="Google Shape;405;p36"/>
          <p:cNvCxnSpPr/>
          <p:nvPr/>
        </p:nvCxnSpPr>
        <p:spPr>
          <a:xfrm>
            <a:off x="1991623" y="2044296"/>
            <a:ext cx="5608500" cy="0"/>
          </a:xfrm>
          <a:prstGeom prst="straightConnector1">
            <a:avLst/>
          </a:prstGeom>
          <a:noFill/>
          <a:ln cap="rnd" cmpd="sng" w="9525">
            <a:solidFill>
              <a:srgbClr val="000000"/>
            </a:solidFill>
            <a:prstDash val="dashDot"/>
            <a:miter lim="8000"/>
            <a:headEnd len="sm" w="sm" type="none"/>
            <a:tailEnd len="sm" w="sm" type="none"/>
          </a:ln>
        </p:spPr>
      </p:cxnSp>
      <p:cxnSp>
        <p:nvCxnSpPr>
          <p:cNvPr id="406" name="Google Shape;406;p36"/>
          <p:cNvCxnSpPr/>
          <p:nvPr/>
        </p:nvCxnSpPr>
        <p:spPr>
          <a:xfrm>
            <a:off x="1991623" y="2044296"/>
            <a:ext cx="5608500" cy="0"/>
          </a:xfrm>
          <a:prstGeom prst="straightConnector1">
            <a:avLst/>
          </a:prstGeom>
          <a:noFill/>
          <a:ln cap="rnd" cmpd="sng" w="9525">
            <a:solidFill>
              <a:srgbClr val="000000"/>
            </a:solidFill>
            <a:prstDash val="dashDot"/>
            <a:miter lim="8000"/>
            <a:headEnd len="sm" w="sm" type="none"/>
            <a:tailEnd len="sm" w="sm" type="none"/>
          </a:ln>
        </p:spPr>
      </p:cxnSp>
      <p:sp>
        <p:nvSpPr>
          <p:cNvPr id="407" name="Google Shape;407;p36"/>
          <p:cNvSpPr/>
          <p:nvPr/>
        </p:nvSpPr>
        <p:spPr>
          <a:xfrm>
            <a:off x="1442291" y="1897642"/>
            <a:ext cx="496908" cy="3110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0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8" name="Google Shape;408;p36"/>
          <p:cNvSpPr/>
          <p:nvPr/>
        </p:nvSpPr>
        <p:spPr>
          <a:xfrm>
            <a:off x="1442010" y="1605552"/>
            <a:ext cx="496908" cy="3110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1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37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Flip-Flop Master-Slave</a:t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414" name="Google Shape;414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15962" y="2085600"/>
            <a:ext cx="5231975" cy="2172550"/>
          </a:xfrm>
          <a:prstGeom prst="rect">
            <a:avLst/>
          </a:prstGeom>
          <a:noFill/>
          <a:ln>
            <a:noFill/>
          </a:ln>
        </p:spPr>
      </p:pic>
      <p:sp>
        <p:nvSpPr>
          <p:cNvPr id="415" name="Google Shape;415;p37"/>
          <p:cNvSpPr txBox="1"/>
          <p:nvPr/>
        </p:nvSpPr>
        <p:spPr>
          <a:xfrm>
            <a:off x="0" y="572700"/>
            <a:ext cx="9063900" cy="151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99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00FF"/>
                </a:solidFill>
              </a:rPr>
              <a:t>Nel FF Master-Slave si collegano due Latch in serie controllati con un segnale di clock opposto.</a:t>
            </a:r>
            <a:r>
              <a:rPr lang="en" sz="2100">
                <a:solidFill>
                  <a:schemeClr val="dk1"/>
                </a:solidFill>
              </a:rPr>
              <a:t> Il Latch Master riceve gli ingressi, ed il Latch Slave produce le uscite. Nell’esempio il Master è abilitato durante il livello basso, mentre lo Slave è abilitato durante il livello alto.</a:t>
            </a:r>
            <a:br>
              <a:rPr lang="en" sz="1800">
                <a:solidFill>
                  <a:schemeClr val="dk1"/>
                </a:solidFill>
              </a:rPr>
            </a:br>
            <a:endParaRPr sz="1800">
              <a:solidFill>
                <a:schemeClr val="dk1"/>
              </a:solidFill>
            </a:endParaRPr>
          </a:p>
        </p:txBody>
      </p:sp>
      <p:sp>
        <p:nvSpPr>
          <p:cNvPr id="416" name="Google Shape;416;p37"/>
          <p:cNvSpPr txBox="1"/>
          <p:nvPr/>
        </p:nvSpPr>
        <p:spPr>
          <a:xfrm>
            <a:off x="0" y="4154900"/>
            <a:ext cx="9063900" cy="9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Nei </a:t>
            </a:r>
            <a:r>
              <a:rPr lang="en" sz="2200">
                <a:solidFill>
                  <a:srgbClr val="FF0000"/>
                </a:solidFill>
              </a:rPr>
              <a:t>FLIP-FLOP</a:t>
            </a:r>
            <a:r>
              <a:rPr lang="en" sz="2200">
                <a:solidFill>
                  <a:schemeClr val="dk1"/>
                </a:solidFill>
              </a:rPr>
              <a:t> (</a:t>
            </a:r>
            <a:r>
              <a:rPr b="1" i="1" lang="en" sz="2200">
                <a:solidFill>
                  <a:srgbClr val="0000FF"/>
                </a:solidFill>
              </a:rPr>
              <a:t>edge-triggering</a:t>
            </a:r>
            <a:r>
              <a:rPr lang="en" sz="2200">
                <a:solidFill>
                  <a:schemeClr val="dk1"/>
                </a:solidFill>
              </a:rPr>
              <a:t>) è consentita una sola operazione per ciclo di clock (sono evitate le fluttuazione del segnale di uscita)</a:t>
            </a: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38"/>
          <p:cNvSpPr txBox="1"/>
          <p:nvPr/>
        </p:nvSpPr>
        <p:spPr>
          <a:xfrm>
            <a:off x="0" y="572700"/>
            <a:ext cx="9073200" cy="45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Nel flip-flop i cambiamenti di valori sulle uscite non dipendono dal valore della variabile di controllo (</a:t>
            </a:r>
            <a:r>
              <a:rPr b="1" i="1" lang="en" sz="1800">
                <a:solidFill>
                  <a:srgbClr val="0000FF"/>
                </a:solidFill>
              </a:rPr>
              <a:t>level-triggered</a:t>
            </a:r>
            <a:r>
              <a:rPr lang="en" sz="1800">
                <a:solidFill>
                  <a:schemeClr val="dk1"/>
                </a:solidFill>
              </a:rPr>
              <a:t>), bensì dalla variazione di tale valore (</a:t>
            </a:r>
            <a:r>
              <a:rPr b="1" i="1" lang="en" sz="1800">
                <a:solidFill>
                  <a:srgbClr val="FF0000"/>
                </a:solidFill>
              </a:rPr>
              <a:t>edge-triggered</a:t>
            </a:r>
            <a:r>
              <a:rPr lang="en" sz="1800">
                <a:solidFill>
                  <a:schemeClr val="dk1"/>
                </a:solidFill>
              </a:rPr>
              <a:t>).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In un Latch lo stato viene aggiornato ogniqualvolta cambiano gli ingressi ed il clock è affermato (</a:t>
            </a:r>
            <a:r>
              <a:rPr b="1" i="1" lang="en" sz="1800">
                <a:solidFill>
                  <a:srgbClr val="0000FF"/>
                </a:solidFill>
              </a:rPr>
              <a:t>level-triggered</a:t>
            </a:r>
            <a:r>
              <a:rPr lang="en" sz="1800">
                <a:solidFill>
                  <a:schemeClr val="dk1"/>
                </a:solidFill>
              </a:rPr>
              <a:t>).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In un FF lo stato può cambiare solo in corrispondenza di un fronte (</a:t>
            </a:r>
            <a:r>
              <a:rPr lang="en" sz="1800">
                <a:solidFill>
                  <a:srgbClr val="FF0000"/>
                </a:solidFill>
              </a:rPr>
              <a:t>edge-triggered</a:t>
            </a:r>
            <a:r>
              <a:rPr lang="en" sz="1800">
                <a:solidFill>
                  <a:schemeClr val="dk1"/>
                </a:solidFill>
              </a:rPr>
              <a:t>) del clock . In forma sintetica la soluzione che si adotta per i FF è esprimibile con la seguente equazione: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 (</a:t>
            </a:r>
            <a:r>
              <a:rPr b="1" i="1" lang="en" sz="1800">
                <a:solidFill>
                  <a:schemeClr val="dk1"/>
                </a:solidFill>
              </a:rPr>
              <a:t>0-level-triggering</a:t>
            </a:r>
            <a:r>
              <a:rPr lang="en" sz="1800">
                <a:solidFill>
                  <a:schemeClr val="dk1"/>
                </a:solidFill>
              </a:rPr>
              <a:t>) . (</a:t>
            </a:r>
            <a:r>
              <a:rPr b="1" i="1" lang="en" sz="1800">
                <a:solidFill>
                  <a:schemeClr val="dk1"/>
                </a:solidFill>
              </a:rPr>
              <a:t>1-level-triggering</a:t>
            </a:r>
            <a:r>
              <a:rPr lang="en" sz="1800">
                <a:solidFill>
                  <a:schemeClr val="dk1"/>
                </a:solidFill>
              </a:rPr>
              <a:t>) = (</a:t>
            </a:r>
            <a:r>
              <a:rPr b="1" i="1" lang="en" sz="1800">
                <a:solidFill>
                  <a:schemeClr val="dk1"/>
                </a:solidFill>
              </a:rPr>
              <a:t>edge-triggering</a:t>
            </a:r>
            <a:r>
              <a:rPr lang="en" sz="1800">
                <a:solidFill>
                  <a:schemeClr val="dk1"/>
                </a:solidFill>
              </a:rPr>
              <a:t>). 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422" name="Google Shape;422;p38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Level-triggered e Edge-triggered</a:t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423" name="Google Shape;423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1250" y="1250312"/>
            <a:ext cx="3541150" cy="1632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Google Shape;424;p3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36993" y="1250300"/>
            <a:ext cx="3025407" cy="163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39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Flip-Flop JK Master-Slave</a:t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430" name="Google Shape;430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03625" y="1566275"/>
            <a:ext cx="4540900" cy="2010950"/>
          </a:xfrm>
          <a:prstGeom prst="rect">
            <a:avLst/>
          </a:prstGeom>
          <a:noFill/>
          <a:ln>
            <a:noFill/>
          </a:ln>
        </p:spPr>
      </p:pic>
      <p:sp>
        <p:nvSpPr>
          <p:cNvPr id="431" name="Google Shape;431;p39"/>
          <p:cNvSpPr txBox="1"/>
          <p:nvPr/>
        </p:nvSpPr>
        <p:spPr>
          <a:xfrm>
            <a:off x="0" y="572700"/>
            <a:ext cx="9144000" cy="12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Il </a:t>
            </a:r>
            <a:r>
              <a:rPr lang="en" sz="2400">
                <a:solidFill>
                  <a:srgbClr val="FF0000"/>
                </a:solidFill>
              </a:rPr>
              <a:t>flip-flop </a:t>
            </a:r>
            <a:r>
              <a:rPr b="1" lang="en" sz="2400">
                <a:solidFill>
                  <a:srgbClr val="FF0000"/>
                </a:solidFill>
              </a:rPr>
              <a:t>JK Master-Slave</a:t>
            </a:r>
            <a:r>
              <a:rPr b="1" lang="en" sz="2400">
                <a:solidFill>
                  <a:schemeClr val="dk1"/>
                </a:solidFill>
              </a:rPr>
              <a:t> </a:t>
            </a:r>
            <a:r>
              <a:rPr lang="en" sz="2400">
                <a:solidFill>
                  <a:schemeClr val="dk1"/>
                </a:solidFill>
              </a:rPr>
              <a:t>è implementato a partire da 2 Latch JK sincroni (in questo caso i Latch contengono </a:t>
            </a:r>
            <a:r>
              <a:rPr b="1" lang="en" sz="2400">
                <a:solidFill>
                  <a:schemeClr val="dk1"/>
                </a:solidFill>
              </a:rPr>
              <a:t>un elemento in più</a:t>
            </a:r>
            <a:r>
              <a:rPr lang="en" sz="2400">
                <a:solidFill>
                  <a:schemeClr val="dk1"/>
                </a:solidFill>
              </a:rPr>
              <a:t> il </a:t>
            </a:r>
            <a:r>
              <a:rPr b="1" lang="en" sz="2400">
                <a:solidFill>
                  <a:schemeClr val="dk1"/>
                </a:solidFill>
              </a:rPr>
              <a:t> clock CK)</a:t>
            </a:r>
            <a:r>
              <a:rPr lang="en" sz="2400">
                <a:solidFill>
                  <a:schemeClr val="dk1"/>
                </a:solidFill>
              </a:rPr>
              <a:t>.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432" name="Google Shape;432;p39"/>
          <p:cNvSpPr txBox="1"/>
          <p:nvPr/>
        </p:nvSpPr>
        <p:spPr>
          <a:xfrm>
            <a:off x="0" y="3634625"/>
            <a:ext cx="90798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</a:rPr>
              <a:t>Affinchè gli input (J e K) modifichino gli output senza fluttuazioni la coppia di AND più a sinistra nel disegno  ha come input di controllo il segnale di clock stesso, mentre l'altra coppia ha come input di controllo il segnale di clock negato. </a:t>
            </a:r>
            <a:endParaRPr sz="23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40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Conclusioni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438" name="Google Shape;438;p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Controllo di un latch mediante segnali di clock</a:t>
            </a:r>
            <a:br>
              <a:rPr lang="en" sz="2400">
                <a:solidFill>
                  <a:schemeClr val="dk1"/>
                </a:solidFill>
              </a:rPr>
            </a:b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Uso del latch JK per evitare la condizione S=1, R=1</a:t>
            </a:r>
            <a:br>
              <a:rPr lang="en" sz="2400">
                <a:solidFill>
                  <a:schemeClr val="dk1"/>
                </a:solidFill>
              </a:rPr>
            </a:b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Uso del latch JK come Toggle</a:t>
            </a:r>
            <a:br>
              <a:rPr lang="en" sz="2400">
                <a:solidFill>
                  <a:schemeClr val="dk1"/>
                </a:solidFill>
              </a:rPr>
            </a:b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Latch D</a:t>
            </a:r>
            <a:br>
              <a:rPr lang="en" sz="2400">
                <a:solidFill>
                  <a:schemeClr val="dk1"/>
                </a:solidFill>
              </a:rPr>
            </a:b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Flip flop master/slave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Sommario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484875" y="808125"/>
            <a:ext cx="8157300" cy="405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Latch Sincroni ed Asincroni</a:t>
            </a:r>
            <a:br>
              <a:rPr lang="en" sz="2400">
                <a:solidFill>
                  <a:schemeClr val="dk1"/>
                </a:solidFill>
              </a:rPr>
            </a:b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Latch JK</a:t>
            </a:r>
            <a:br>
              <a:rPr lang="en" sz="2400">
                <a:solidFill>
                  <a:schemeClr val="dk1"/>
                </a:solidFill>
              </a:rPr>
            </a:b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Latch D</a:t>
            </a:r>
            <a:br>
              <a:rPr lang="en" sz="2400">
                <a:solidFill>
                  <a:schemeClr val="dk1"/>
                </a:solidFill>
              </a:rPr>
            </a:b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Level Triggering </a:t>
            </a:r>
            <a:r>
              <a:rPr lang="en" sz="2400">
                <a:solidFill>
                  <a:schemeClr val="dk1"/>
                </a:solidFill>
              </a:rPr>
              <a:t>e</a:t>
            </a:r>
            <a:r>
              <a:rPr lang="en" sz="2400">
                <a:solidFill>
                  <a:schemeClr val="dk1"/>
                </a:solidFill>
              </a:rPr>
              <a:t> Edge Triggering</a:t>
            </a:r>
            <a:br>
              <a:rPr lang="en" sz="2400">
                <a:solidFill>
                  <a:schemeClr val="dk1"/>
                </a:solidFill>
              </a:rPr>
            </a:b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Flip Flop Master/Slave</a:t>
            </a:r>
            <a:br>
              <a:rPr lang="en" sz="2400">
                <a:solidFill>
                  <a:schemeClr val="dk1"/>
                </a:solidFill>
              </a:rPr>
            </a:b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Conclusioni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Sistemi Sincroni e Asincroni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74" name="Google Shape;74;p16"/>
          <p:cNvSpPr txBox="1"/>
          <p:nvPr/>
        </p:nvSpPr>
        <p:spPr>
          <a:xfrm>
            <a:off x="0" y="572700"/>
            <a:ext cx="9144000" cy="45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998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Sistemi </a:t>
            </a:r>
            <a:r>
              <a:rPr b="1" i="1" lang="en" sz="2000">
                <a:solidFill>
                  <a:srgbClr val="0000FF"/>
                </a:solidFill>
              </a:rPr>
              <a:t>asincroni</a:t>
            </a:r>
            <a:r>
              <a:rPr b="1" i="1" lang="en" sz="2000">
                <a:solidFill>
                  <a:schemeClr val="dk1"/>
                </a:solidFill>
              </a:rPr>
              <a:t>:</a:t>
            </a:r>
            <a:r>
              <a:rPr lang="en" sz="2000">
                <a:solidFill>
                  <a:schemeClr val="dk1"/>
                </a:solidFill>
              </a:rPr>
              <a:t> </a:t>
            </a:r>
            <a:r>
              <a:rPr i="1" lang="en" sz="2000">
                <a:solidFill>
                  <a:schemeClr val="dk1"/>
                </a:solidFill>
              </a:rPr>
              <a:t>i segnali di uscita possono cambiare ogni volta che uno o più ingressi cambiano</a:t>
            </a:r>
            <a:r>
              <a:rPr lang="en" sz="2000">
                <a:solidFill>
                  <a:schemeClr val="dk1"/>
                </a:solidFill>
              </a:rPr>
              <a:t>. 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S</a:t>
            </a:r>
            <a:r>
              <a:rPr i="1" lang="en" sz="2000">
                <a:solidFill>
                  <a:schemeClr val="dk1"/>
                </a:solidFill>
              </a:rPr>
              <a:t>istemi</a:t>
            </a:r>
            <a:r>
              <a:rPr b="1" i="1" lang="en" sz="2000">
                <a:solidFill>
                  <a:schemeClr val="dk1"/>
                </a:solidFill>
              </a:rPr>
              <a:t> </a:t>
            </a:r>
            <a:r>
              <a:rPr b="1" i="1" lang="en" sz="2000">
                <a:solidFill>
                  <a:srgbClr val="FF0000"/>
                </a:solidFill>
              </a:rPr>
              <a:t>sincroni</a:t>
            </a:r>
            <a:r>
              <a:rPr lang="en" sz="2000">
                <a:solidFill>
                  <a:schemeClr val="dk1"/>
                </a:solidFill>
              </a:rPr>
              <a:t>: </a:t>
            </a:r>
            <a:r>
              <a:rPr i="1" lang="en" sz="2000">
                <a:solidFill>
                  <a:schemeClr val="dk1"/>
                </a:solidFill>
              </a:rPr>
              <a:t>l'istante in cui l’uscita può cambiare è determinato da un segnale di </a:t>
            </a:r>
            <a:r>
              <a:rPr b="1" i="1" lang="en" sz="2000">
                <a:solidFill>
                  <a:schemeClr val="dk1"/>
                </a:solidFill>
              </a:rPr>
              <a:t>clock</a:t>
            </a:r>
            <a:r>
              <a:rPr i="1" lang="en" sz="2000">
                <a:solidFill>
                  <a:schemeClr val="dk1"/>
                </a:solidFill>
              </a:rPr>
              <a:t>.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</a:rPr>
              <a:t>CLOCK</a:t>
            </a:r>
            <a:r>
              <a:rPr lang="en" sz="2000">
                <a:solidFill>
                  <a:schemeClr val="dk1"/>
                </a:solidFill>
              </a:rPr>
              <a:t>: forma d’onda impulsiva periodica a frequenza costante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998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t/>
            </a:r>
            <a:endParaRPr b="1" i="1"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rPr b="1" i="1" lang="en" sz="2000">
                <a:solidFill>
                  <a:schemeClr val="dk1"/>
                </a:solidFill>
              </a:rPr>
              <a:t>Impulso</a:t>
            </a:r>
            <a:r>
              <a:rPr lang="en" sz="2000">
                <a:solidFill>
                  <a:schemeClr val="dk1"/>
                </a:solidFill>
              </a:rPr>
              <a:t>: transizione della variabile logica da 0 ad 1 o viceversa.</a:t>
            </a:r>
            <a:br>
              <a:rPr lang="en" sz="2000">
                <a:solidFill>
                  <a:schemeClr val="dk1"/>
                </a:solidFill>
              </a:rPr>
            </a:br>
            <a:r>
              <a:rPr b="1" i="1" lang="en" sz="2000">
                <a:solidFill>
                  <a:schemeClr val="dk1"/>
                </a:solidFill>
              </a:rPr>
              <a:t>Tempo di ciclo</a:t>
            </a:r>
            <a:r>
              <a:rPr lang="en" sz="2000">
                <a:solidFill>
                  <a:schemeClr val="dk1"/>
                </a:solidFill>
              </a:rPr>
              <a:t> del clock: l'intervallo di tempo fra due impulsi consecutivi</a:t>
            </a:r>
            <a:r>
              <a:rPr lang="en" sz="2000">
                <a:solidFill>
                  <a:srgbClr val="868686"/>
                </a:solidFill>
              </a:rPr>
              <a:t>.</a:t>
            </a:r>
            <a:endParaRPr sz="2000">
              <a:solidFill>
                <a:schemeClr val="dk1"/>
              </a:solidFill>
            </a:endParaRPr>
          </a:p>
        </p:txBody>
      </p:sp>
      <p:pic>
        <p:nvPicPr>
          <p:cNvPr id="75" name="Google Shape;75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43300" y="2616225"/>
            <a:ext cx="4057400" cy="165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Latch Sincroni e Latch Asincroni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81" name="Google Shape;81;p17"/>
          <p:cNvSpPr txBox="1"/>
          <p:nvPr/>
        </p:nvSpPr>
        <p:spPr>
          <a:xfrm>
            <a:off x="0" y="572700"/>
            <a:ext cx="9144000" cy="45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71439" lvl="0" marL="728639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>
                <a:solidFill>
                  <a:srgbClr val="0000FF"/>
                </a:solidFill>
              </a:rPr>
              <a:t>Latch </a:t>
            </a:r>
            <a:r>
              <a:rPr b="1" i="1" lang="en" sz="3200">
                <a:solidFill>
                  <a:srgbClr val="0000FF"/>
                </a:solidFill>
              </a:rPr>
              <a:t>asincroni</a:t>
            </a:r>
            <a:r>
              <a:rPr lang="en" sz="3200">
                <a:solidFill>
                  <a:schemeClr val="dk1"/>
                </a:solidFill>
              </a:rPr>
              <a:t>:</a:t>
            </a:r>
            <a:endParaRPr sz="3200">
              <a:solidFill>
                <a:schemeClr val="dk1"/>
              </a:solidFill>
            </a:endParaRPr>
          </a:p>
          <a:p>
            <a:pPr indent="-271439" lvl="0" marL="728639" rtl="0" algn="l">
              <a:spcBef>
                <a:spcPts val="697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</a:rPr>
              <a:t>	</a:t>
            </a:r>
            <a:r>
              <a:rPr i="1" lang="en" sz="3200">
                <a:solidFill>
                  <a:schemeClr val="dk1"/>
                </a:solidFill>
              </a:rPr>
              <a:t>le transizioni di stato dipendono direttamente dalle variazioni delle variabili in ingresso</a:t>
            </a:r>
            <a:endParaRPr sz="3200">
              <a:solidFill>
                <a:schemeClr val="dk1"/>
              </a:solidFill>
            </a:endParaRPr>
          </a:p>
          <a:p>
            <a:pPr indent="-271439" lvl="0" marL="728639" rtl="0" algn="l">
              <a:spcBef>
                <a:spcPts val="697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</a:endParaRPr>
          </a:p>
          <a:p>
            <a:pPr indent="-271439" lvl="0" marL="728639" rtl="0" algn="l">
              <a:spcBef>
                <a:spcPts val="697"/>
              </a:spcBef>
              <a:spcAft>
                <a:spcPts val="0"/>
              </a:spcAft>
              <a:buNone/>
            </a:pPr>
            <a:r>
              <a:rPr b="1" lang="en" sz="3200">
                <a:solidFill>
                  <a:srgbClr val="FF0000"/>
                </a:solidFill>
              </a:rPr>
              <a:t>Latch </a:t>
            </a:r>
            <a:r>
              <a:rPr b="1" i="1" lang="en" sz="3200">
                <a:solidFill>
                  <a:srgbClr val="FF0000"/>
                </a:solidFill>
              </a:rPr>
              <a:t>sincroni</a:t>
            </a:r>
            <a:r>
              <a:rPr lang="en" sz="3200">
                <a:solidFill>
                  <a:schemeClr val="dk1"/>
                </a:solidFill>
              </a:rPr>
              <a:t>:</a:t>
            </a:r>
            <a:endParaRPr sz="3200">
              <a:solidFill>
                <a:schemeClr val="dk1"/>
              </a:solidFill>
            </a:endParaRPr>
          </a:p>
          <a:p>
            <a:pPr indent="-271439" lvl="0" marL="728639" rtl="0" algn="l">
              <a:spcBef>
                <a:spcPts val="697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</a:rPr>
              <a:t>	</a:t>
            </a:r>
            <a:r>
              <a:rPr i="1" lang="en" sz="3200">
                <a:solidFill>
                  <a:schemeClr val="dk1"/>
                </a:solidFill>
              </a:rPr>
              <a:t>le transizioni di stato sono regolate da segnali esterni di tipo impulsivi (o clock)</a:t>
            </a:r>
            <a:endParaRPr sz="3200">
              <a:solidFill>
                <a:schemeClr val="dk1"/>
              </a:solidFill>
            </a:endParaRPr>
          </a:p>
          <a:p>
            <a:pPr indent="-328320" lvl="0" marL="328320" rtl="0" algn="l">
              <a:spcBef>
                <a:spcPts val="799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Latch Asincrono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0" y="572700"/>
            <a:ext cx="9144000" cy="197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Il </a:t>
            </a:r>
            <a:r>
              <a:rPr b="1" lang="en" sz="2400">
                <a:solidFill>
                  <a:srgbClr val="0000FF"/>
                </a:solidFill>
              </a:rPr>
              <a:t>latch SR</a:t>
            </a:r>
            <a:r>
              <a:rPr lang="en" sz="2400">
                <a:solidFill>
                  <a:schemeClr val="dk1"/>
                </a:solidFill>
              </a:rPr>
              <a:t> precedentemente analizzato è </a:t>
            </a:r>
            <a:r>
              <a:rPr b="1" lang="en" sz="2400">
                <a:solidFill>
                  <a:srgbClr val="0000FF"/>
                </a:solidFill>
              </a:rPr>
              <a:t>asincrono</a:t>
            </a:r>
            <a:r>
              <a:rPr lang="en" sz="2400">
                <a:solidFill>
                  <a:schemeClr val="dk1"/>
                </a:solidFill>
              </a:rPr>
              <a:t> in quanto </a:t>
            </a:r>
            <a:r>
              <a:rPr i="1" lang="en" sz="2400">
                <a:solidFill>
                  <a:srgbClr val="0000FF"/>
                </a:solidFill>
              </a:rPr>
              <a:t>le sue uscite seguono le variazioni delle variabili in ingresso con un ritardo, che dipende dal ritardo delle sue porte</a:t>
            </a:r>
            <a:r>
              <a:rPr lang="en" sz="2400">
                <a:solidFill>
                  <a:schemeClr val="dk1"/>
                </a:solidFill>
              </a:rPr>
              <a:t>. </a:t>
            </a:r>
            <a:br>
              <a:rPr lang="en" sz="2400">
                <a:solidFill>
                  <a:schemeClr val="dk1"/>
                </a:solidFill>
              </a:rPr>
            </a:b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88" name="Google Shape;88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45301" y="2000825"/>
            <a:ext cx="2872050" cy="3142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Diagramma temporale Latch SR Asincrono</a:t>
            </a:r>
            <a:endParaRPr b="1">
              <a:solidFill>
                <a:srgbClr val="FFFFFF"/>
              </a:solidFill>
            </a:endParaRPr>
          </a:p>
        </p:txBody>
      </p:sp>
      <p:cxnSp>
        <p:nvCxnSpPr>
          <p:cNvPr id="94" name="Google Shape;94;p19"/>
          <p:cNvCxnSpPr/>
          <p:nvPr/>
        </p:nvCxnSpPr>
        <p:spPr>
          <a:xfrm>
            <a:off x="3950336" y="1170547"/>
            <a:ext cx="0" cy="2950200"/>
          </a:xfrm>
          <a:prstGeom prst="straightConnector1">
            <a:avLst/>
          </a:prstGeom>
          <a:noFill/>
          <a:ln cap="flat" cmpd="sng" w="21600">
            <a:solidFill>
              <a:srgbClr val="FF0000"/>
            </a:solidFill>
            <a:prstDash val="dashDot"/>
            <a:miter lim="8000"/>
            <a:headEnd len="sm" w="sm" type="none"/>
            <a:tailEnd len="sm" w="sm" type="none"/>
          </a:ln>
        </p:spPr>
      </p:cxnSp>
      <p:sp>
        <p:nvSpPr>
          <p:cNvPr id="95" name="Google Shape;95;p19"/>
          <p:cNvSpPr/>
          <p:nvPr/>
        </p:nvSpPr>
        <p:spPr>
          <a:xfrm>
            <a:off x="3783663" y="4082976"/>
            <a:ext cx="322758" cy="358776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t1</a:t>
            </a:r>
            <a:endParaRPr b="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96" name="Google Shape;96;p19"/>
          <p:cNvCxnSpPr/>
          <p:nvPr/>
        </p:nvCxnSpPr>
        <p:spPr>
          <a:xfrm>
            <a:off x="4692866" y="2742517"/>
            <a:ext cx="854100" cy="1200"/>
          </a:xfrm>
          <a:prstGeom prst="straightConnector1">
            <a:avLst/>
          </a:prstGeom>
          <a:noFill/>
          <a:ln cap="flat" cmpd="sng" w="38150">
            <a:solidFill>
              <a:srgbClr val="3366FF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97" name="Google Shape;97;p19"/>
          <p:cNvSpPr/>
          <p:nvPr/>
        </p:nvSpPr>
        <p:spPr>
          <a:xfrm>
            <a:off x="2614171" y="1612497"/>
            <a:ext cx="520560" cy="358776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S=0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19"/>
          <p:cNvSpPr/>
          <p:nvPr/>
        </p:nvSpPr>
        <p:spPr>
          <a:xfrm>
            <a:off x="2529446" y="2207288"/>
            <a:ext cx="546426" cy="358776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R=0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p19"/>
          <p:cNvSpPr/>
          <p:nvPr/>
        </p:nvSpPr>
        <p:spPr>
          <a:xfrm>
            <a:off x="2516945" y="2861363"/>
            <a:ext cx="676998" cy="358776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Qn=0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p19"/>
          <p:cNvSpPr/>
          <p:nvPr/>
        </p:nvSpPr>
        <p:spPr>
          <a:xfrm>
            <a:off x="2574725" y="3158899"/>
            <a:ext cx="559170" cy="358776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Q=1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01" name="Google Shape;101;p19"/>
          <p:cNvCxnSpPr/>
          <p:nvPr/>
        </p:nvCxnSpPr>
        <p:spPr>
          <a:xfrm>
            <a:off x="3194750" y="661167"/>
            <a:ext cx="1200" cy="3778800"/>
          </a:xfrm>
          <a:prstGeom prst="straightConnector1">
            <a:avLst/>
          </a:prstGeom>
          <a:noFill/>
          <a:ln cap="flat" cmpd="sng" w="9525">
            <a:solidFill>
              <a:srgbClr val="868686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102" name="Google Shape;102;p19"/>
          <p:cNvSpPr/>
          <p:nvPr/>
        </p:nvSpPr>
        <p:spPr>
          <a:xfrm>
            <a:off x="3657269" y="4355506"/>
            <a:ext cx="546426" cy="358776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R=1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Google Shape;103;p19"/>
          <p:cNvSpPr/>
          <p:nvPr/>
        </p:nvSpPr>
        <p:spPr>
          <a:xfrm>
            <a:off x="5951250" y="2147725"/>
            <a:ext cx="546426" cy="358776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R=0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19"/>
          <p:cNvSpPr/>
          <p:nvPr/>
        </p:nvSpPr>
        <p:spPr>
          <a:xfrm>
            <a:off x="5633182" y="2564107"/>
            <a:ext cx="676998" cy="358776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Qn=1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19"/>
          <p:cNvSpPr/>
          <p:nvPr/>
        </p:nvSpPr>
        <p:spPr>
          <a:xfrm>
            <a:off x="5541511" y="3515718"/>
            <a:ext cx="559170" cy="358776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Q=0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06" name="Google Shape;106;p19"/>
          <p:cNvCxnSpPr/>
          <p:nvPr/>
        </p:nvCxnSpPr>
        <p:spPr>
          <a:xfrm>
            <a:off x="4339796" y="1160152"/>
            <a:ext cx="1200" cy="3027000"/>
          </a:xfrm>
          <a:prstGeom prst="straightConnector1">
            <a:avLst/>
          </a:prstGeom>
          <a:noFill/>
          <a:ln cap="flat" cmpd="sng" w="9525">
            <a:solidFill>
              <a:srgbClr val="868686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107" name="Google Shape;107;p19"/>
          <p:cNvSpPr/>
          <p:nvPr/>
        </p:nvSpPr>
        <p:spPr>
          <a:xfrm>
            <a:off x="4739257" y="4548245"/>
            <a:ext cx="546426" cy="358776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R=0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19"/>
          <p:cNvSpPr/>
          <p:nvPr/>
        </p:nvSpPr>
        <p:spPr>
          <a:xfrm>
            <a:off x="3915890" y="4250708"/>
            <a:ext cx="616680" cy="358776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t2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09" name="Google Shape;109;p19"/>
          <p:cNvCxnSpPr/>
          <p:nvPr/>
        </p:nvCxnSpPr>
        <p:spPr>
          <a:xfrm>
            <a:off x="3160582" y="2385698"/>
            <a:ext cx="783600" cy="1200"/>
          </a:xfrm>
          <a:prstGeom prst="straightConnector1">
            <a:avLst/>
          </a:prstGeom>
          <a:noFill/>
          <a:ln cap="flat" cmpd="sng" w="38150">
            <a:solidFill>
              <a:srgbClr val="FF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10" name="Google Shape;110;p19"/>
          <p:cNvCxnSpPr/>
          <p:nvPr/>
        </p:nvCxnSpPr>
        <p:spPr>
          <a:xfrm>
            <a:off x="3365035" y="3083321"/>
            <a:ext cx="2181900" cy="12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dashDot"/>
            <a:miter lim="8000"/>
            <a:headEnd len="sm" w="sm" type="none"/>
            <a:tailEnd len="sm" w="sm" type="none"/>
          </a:ln>
        </p:spPr>
      </p:cxnSp>
      <p:cxnSp>
        <p:nvCxnSpPr>
          <p:cNvPr id="111" name="Google Shape;111;p19"/>
          <p:cNvCxnSpPr/>
          <p:nvPr/>
        </p:nvCxnSpPr>
        <p:spPr>
          <a:xfrm>
            <a:off x="3194750" y="3337308"/>
            <a:ext cx="1145400" cy="1200"/>
          </a:xfrm>
          <a:prstGeom prst="straightConnector1">
            <a:avLst/>
          </a:prstGeom>
          <a:noFill/>
          <a:ln cap="flat" cmpd="sng" w="38150">
            <a:solidFill>
              <a:srgbClr val="37C995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12" name="Google Shape;112;p19"/>
          <p:cNvCxnSpPr/>
          <p:nvPr/>
        </p:nvCxnSpPr>
        <p:spPr>
          <a:xfrm>
            <a:off x="3194750" y="3677831"/>
            <a:ext cx="2293200" cy="1200"/>
          </a:xfrm>
          <a:prstGeom prst="straightConnector1">
            <a:avLst/>
          </a:prstGeom>
          <a:noFill/>
          <a:ln cap="flat" cmpd="sng" w="9525">
            <a:solidFill>
              <a:srgbClr val="868686"/>
            </a:solidFill>
            <a:prstDash val="dashDot"/>
            <a:miter lim="8000"/>
            <a:headEnd len="sm" w="sm" type="none"/>
            <a:tailEnd len="sm" w="sm" type="none"/>
          </a:ln>
        </p:spPr>
      </p:cxnSp>
      <p:cxnSp>
        <p:nvCxnSpPr>
          <p:cNvPr id="113" name="Google Shape;113;p19"/>
          <p:cNvCxnSpPr/>
          <p:nvPr/>
        </p:nvCxnSpPr>
        <p:spPr>
          <a:xfrm>
            <a:off x="3972281" y="2088442"/>
            <a:ext cx="1033800" cy="9300"/>
          </a:xfrm>
          <a:prstGeom prst="straightConnector1">
            <a:avLst/>
          </a:prstGeom>
          <a:noFill/>
          <a:ln cap="flat" cmpd="sng" w="38150">
            <a:solidFill>
              <a:srgbClr val="FF0000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114" name="Google Shape;114;p19"/>
          <p:cNvSpPr/>
          <p:nvPr/>
        </p:nvSpPr>
        <p:spPr>
          <a:xfrm>
            <a:off x="6512384" y="4467047"/>
            <a:ext cx="243054" cy="358776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400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τ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15" name="Google Shape;115;p19"/>
          <p:cNvCxnSpPr/>
          <p:nvPr/>
        </p:nvCxnSpPr>
        <p:spPr>
          <a:xfrm>
            <a:off x="4340074" y="3337308"/>
            <a:ext cx="1500" cy="356700"/>
          </a:xfrm>
          <a:prstGeom prst="straightConnector1">
            <a:avLst/>
          </a:prstGeom>
          <a:noFill/>
          <a:ln cap="flat" cmpd="sng" w="38150">
            <a:solidFill>
              <a:srgbClr val="37C995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16" name="Google Shape;116;p19"/>
          <p:cNvCxnSpPr/>
          <p:nvPr/>
        </p:nvCxnSpPr>
        <p:spPr>
          <a:xfrm>
            <a:off x="4340074" y="3694127"/>
            <a:ext cx="1147800" cy="1200"/>
          </a:xfrm>
          <a:prstGeom prst="straightConnector1">
            <a:avLst/>
          </a:prstGeom>
          <a:noFill/>
          <a:ln cap="flat" cmpd="sng" w="38150">
            <a:solidFill>
              <a:srgbClr val="37C995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17" name="Google Shape;117;p19"/>
          <p:cNvCxnSpPr/>
          <p:nvPr/>
        </p:nvCxnSpPr>
        <p:spPr>
          <a:xfrm>
            <a:off x="3160582" y="3083321"/>
            <a:ext cx="1532400" cy="1200"/>
          </a:xfrm>
          <a:prstGeom prst="straightConnector1">
            <a:avLst/>
          </a:prstGeom>
          <a:noFill/>
          <a:ln cap="flat" cmpd="sng" w="38150">
            <a:solidFill>
              <a:srgbClr val="3366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18" name="Google Shape;118;p19"/>
          <p:cNvCxnSpPr/>
          <p:nvPr/>
        </p:nvCxnSpPr>
        <p:spPr>
          <a:xfrm flipH="1" rot="10800000">
            <a:off x="4692866" y="2731278"/>
            <a:ext cx="1500" cy="363000"/>
          </a:xfrm>
          <a:prstGeom prst="straightConnector1">
            <a:avLst/>
          </a:prstGeom>
          <a:noFill/>
          <a:ln cap="flat" cmpd="sng" w="38150">
            <a:solidFill>
              <a:srgbClr val="3366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19" name="Google Shape;119;p19"/>
          <p:cNvCxnSpPr/>
          <p:nvPr/>
        </p:nvCxnSpPr>
        <p:spPr>
          <a:xfrm>
            <a:off x="4692866" y="2742517"/>
            <a:ext cx="854100" cy="1200"/>
          </a:xfrm>
          <a:prstGeom prst="straightConnector1">
            <a:avLst/>
          </a:prstGeom>
          <a:noFill/>
          <a:ln cap="flat" cmpd="sng" w="38150">
            <a:solidFill>
              <a:srgbClr val="3366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20" name="Google Shape;120;p19"/>
          <p:cNvCxnSpPr/>
          <p:nvPr/>
        </p:nvCxnSpPr>
        <p:spPr>
          <a:xfrm>
            <a:off x="3160582" y="1790906"/>
            <a:ext cx="2299200" cy="12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dashDot"/>
            <a:miter lim="8000"/>
            <a:headEnd len="sm" w="sm" type="none"/>
            <a:tailEnd len="sm" w="sm" type="none"/>
          </a:ln>
        </p:spPr>
      </p:cxnSp>
      <p:cxnSp>
        <p:nvCxnSpPr>
          <p:cNvPr id="121" name="Google Shape;121;p19"/>
          <p:cNvCxnSpPr/>
          <p:nvPr/>
        </p:nvCxnSpPr>
        <p:spPr>
          <a:xfrm>
            <a:off x="3278087" y="2385698"/>
            <a:ext cx="2181900" cy="12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dashDot"/>
            <a:miter lim="8000"/>
            <a:headEnd len="sm" w="sm" type="none"/>
            <a:tailEnd len="sm" w="sm" type="none"/>
          </a:ln>
        </p:spPr>
      </p:cxnSp>
      <p:cxnSp>
        <p:nvCxnSpPr>
          <p:cNvPr id="122" name="Google Shape;122;p19"/>
          <p:cNvCxnSpPr/>
          <p:nvPr/>
        </p:nvCxnSpPr>
        <p:spPr>
          <a:xfrm>
            <a:off x="3944503" y="2088442"/>
            <a:ext cx="1200" cy="303600"/>
          </a:xfrm>
          <a:prstGeom prst="straightConnector1">
            <a:avLst/>
          </a:prstGeom>
          <a:noFill/>
          <a:ln cap="flat" cmpd="sng" w="38150">
            <a:solidFill>
              <a:srgbClr val="FF0000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123" name="Google Shape;123;p19"/>
          <p:cNvSpPr/>
          <p:nvPr/>
        </p:nvSpPr>
        <p:spPr>
          <a:xfrm>
            <a:off x="3722271" y="3718852"/>
            <a:ext cx="713340" cy="358776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400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    τ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Google Shape;124;p19"/>
          <p:cNvSpPr/>
          <p:nvPr/>
        </p:nvSpPr>
        <p:spPr>
          <a:xfrm>
            <a:off x="6682141" y="4429675"/>
            <a:ext cx="2181924" cy="358776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t2 – t1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25" name="Google Shape;125;p19"/>
          <p:cNvCxnSpPr/>
          <p:nvPr/>
        </p:nvCxnSpPr>
        <p:spPr>
          <a:xfrm>
            <a:off x="4692588" y="1434087"/>
            <a:ext cx="1200" cy="2973900"/>
          </a:xfrm>
          <a:prstGeom prst="straightConnector1">
            <a:avLst/>
          </a:prstGeom>
          <a:noFill/>
          <a:ln cap="flat" cmpd="sng" w="9525">
            <a:solidFill>
              <a:srgbClr val="868686"/>
            </a:solidFill>
            <a:prstDash val="dashDot"/>
            <a:miter lim="8000"/>
            <a:headEnd len="sm" w="sm" type="none"/>
            <a:tailEnd len="sm" w="sm" type="none"/>
          </a:ln>
        </p:spPr>
      </p:cxnSp>
      <p:cxnSp>
        <p:nvCxnSpPr>
          <p:cNvPr id="126" name="Google Shape;126;p19"/>
          <p:cNvCxnSpPr/>
          <p:nvPr/>
        </p:nvCxnSpPr>
        <p:spPr>
          <a:xfrm>
            <a:off x="5007879" y="2088442"/>
            <a:ext cx="1200" cy="287400"/>
          </a:xfrm>
          <a:prstGeom prst="straightConnector1">
            <a:avLst/>
          </a:prstGeom>
          <a:noFill/>
          <a:ln cap="flat" cmpd="sng" w="38150">
            <a:solidFill>
              <a:srgbClr val="FF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27" name="Google Shape;127;p19"/>
          <p:cNvCxnSpPr/>
          <p:nvPr/>
        </p:nvCxnSpPr>
        <p:spPr>
          <a:xfrm flipH="1" rot="10800000">
            <a:off x="5015935" y="2378798"/>
            <a:ext cx="934500" cy="6900"/>
          </a:xfrm>
          <a:prstGeom prst="straightConnector1">
            <a:avLst/>
          </a:prstGeom>
          <a:noFill/>
          <a:ln cap="flat" cmpd="sng" w="38150">
            <a:solidFill>
              <a:srgbClr val="FF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28" name="Google Shape;128;p19"/>
          <p:cNvCxnSpPr/>
          <p:nvPr/>
        </p:nvCxnSpPr>
        <p:spPr>
          <a:xfrm>
            <a:off x="3194750" y="1790906"/>
            <a:ext cx="2319000" cy="1200"/>
          </a:xfrm>
          <a:prstGeom prst="straightConnector1">
            <a:avLst/>
          </a:prstGeom>
          <a:noFill/>
          <a:ln cap="flat" cmpd="sng" w="38150">
            <a:solidFill>
              <a:srgbClr val="FF00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29" name="Google Shape;129;p19"/>
          <p:cNvCxnSpPr/>
          <p:nvPr/>
        </p:nvCxnSpPr>
        <p:spPr>
          <a:xfrm>
            <a:off x="5005934" y="1311027"/>
            <a:ext cx="0" cy="3231000"/>
          </a:xfrm>
          <a:prstGeom prst="straightConnector1">
            <a:avLst/>
          </a:prstGeom>
          <a:noFill/>
          <a:ln cap="flat" cmpd="sng" w="21600">
            <a:solidFill>
              <a:srgbClr val="FF0000"/>
            </a:solidFill>
            <a:prstDash val="dashDot"/>
            <a:miter lim="8000"/>
            <a:headEnd len="sm" w="sm" type="none"/>
            <a:tailEnd len="sm" w="sm" type="none"/>
          </a:ln>
        </p:spPr>
      </p:cxnSp>
      <p:sp>
        <p:nvSpPr>
          <p:cNvPr id="130" name="Google Shape;130;p19"/>
          <p:cNvSpPr/>
          <p:nvPr/>
        </p:nvSpPr>
        <p:spPr>
          <a:xfrm>
            <a:off x="4139233" y="3719133"/>
            <a:ext cx="713340" cy="358776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400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    τ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1" name="Google Shape;131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5325" y="887300"/>
            <a:ext cx="2181925" cy="238753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9"/>
          <p:cNvSpPr txBox="1"/>
          <p:nvPr/>
        </p:nvSpPr>
        <p:spPr>
          <a:xfrm>
            <a:off x="40925" y="2353580"/>
            <a:ext cx="559200" cy="3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Qn</a:t>
            </a:r>
            <a:endParaRPr/>
          </a:p>
        </p:txBody>
      </p:sp>
      <p:pic>
        <p:nvPicPr>
          <p:cNvPr id="133" name="Google Shape;133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82148" y="850237"/>
            <a:ext cx="2349306" cy="2780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0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Latch Sincrono (</a:t>
            </a:r>
            <a:r>
              <a:rPr b="1" lang="en">
                <a:solidFill>
                  <a:srgbClr val="FFFFFF"/>
                </a:solidFill>
              </a:rPr>
              <a:t>1/2</a:t>
            </a:r>
            <a:r>
              <a:rPr b="1" lang="en">
                <a:solidFill>
                  <a:srgbClr val="FFFFFF"/>
                </a:solidFill>
              </a:rPr>
              <a:t>)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139" name="Google Shape;139;p20"/>
          <p:cNvSpPr txBox="1"/>
          <p:nvPr/>
        </p:nvSpPr>
        <p:spPr>
          <a:xfrm>
            <a:off x="0" y="572700"/>
            <a:ext cx="9144000" cy="11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Nei latch sincroni SR, oltre ad S ed R, esiste un input detto </a:t>
            </a:r>
            <a:r>
              <a:rPr i="1" lang="en" sz="2400">
                <a:solidFill>
                  <a:schemeClr val="dk1"/>
                </a:solidFill>
              </a:rPr>
              <a:t>clock</a:t>
            </a:r>
            <a:r>
              <a:rPr lang="en" sz="2400">
                <a:solidFill>
                  <a:schemeClr val="dk1"/>
                </a:solidFill>
              </a:rPr>
              <a:t>.</a:t>
            </a: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0" name="Google Shape;140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0750" y="1096063"/>
            <a:ext cx="4582500" cy="295137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0"/>
          <p:cNvSpPr txBox="1"/>
          <p:nvPr/>
        </p:nvSpPr>
        <p:spPr>
          <a:xfrm>
            <a:off x="112300" y="3999600"/>
            <a:ext cx="9144000" cy="11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Latch sincrono: le variabili di eccitazione  </a:t>
            </a:r>
            <a:r>
              <a:rPr b="1" lang="en" sz="2400">
                <a:solidFill>
                  <a:schemeClr val="dk1"/>
                </a:solidFill>
              </a:rPr>
              <a:t>S</a:t>
            </a:r>
            <a:r>
              <a:rPr lang="en" sz="2400">
                <a:solidFill>
                  <a:schemeClr val="dk1"/>
                </a:solidFill>
              </a:rPr>
              <a:t> e </a:t>
            </a:r>
            <a:r>
              <a:rPr b="1" lang="en" sz="2400">
                <a:solidFill>
                  <a:schemeClr val="dk1"/>
                </a:solidFill>
              </a:rPr>
              <a:t>R</a:t>
            </a:r>
            <a:r>
              <a:rPr lang="en" sz="2400">
                <a:solidFill>
                  <a:schemeClr val="dk1"/>
                </a:solidFill>
              </a:rPr>
              <a:t>  sono in AND con un segnale di clock.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Latch Sincrono (2/2)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147" name="Google Shape;147;p21"/>
          <p:cNvSpPr txBox="1"/>
          <p:nvPr/>
        </p:nvSpPr>
        <p:spPr>
          <a:xfrm>
            <a:off x="0" y="572700"/>
            <a:ext cx="9144000" cy="11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400">
                <a:solidFill>
                  <a:srgbClr val="800080"/>
                </a:solidFill>
              </a:rPr>
              <a:t>Essendo il clock un onda quadra</a:t>
            </a:r>
            <a:r>
              <a:rPr lang="en" sz="2400">
                <a:solidFill>
                  <a:schemeClr val="dk1"/>
                </a:solidFill>
              </a:rPr>
              <a:t>: </a:t>
            </a:r>
            <a:r>
              <a:rPr lang="en" sz="2400">
                <a:solidFill>
                  <a:srgbClr val="800080"/>
                </a:solidFill>
              </a:rPr>
              <a:t>quando il clock assume valore </a:t>
            </a:r>
            <a:r>
              <a:rPr b="1" lang="en" sz="2400">
                <a:solidFill>
                  <a:srgbClr val="800080"/>
                </a:solidFill>
              </a:rPr>
              <a:t>0</a:t>
            </a:r>
            <a:r>
              <a:rPr lang="en" sz="2400">
                <a:solidFill>
                  <a:srgbClr val="800080"/>
                </a:solidFill>
              </a:rPr>
              <a:t> il latch non può cambiare stato</a:t>
            </a:r>
            <a:r>
              <a:rPr lang="en" sz="2400">
                <a:solidFill>
                  <a:schemeClr val="dk1"/>
                </a:solidFill>
              </a:rPr>
              <a:t> (</a:t>
            </a:r>
            <a:r>
              <a:rPr i="1" lang="en" sz="2400">
                <a:solidFill>
                  <a:schemeClr val="dk1"/>
                </a:solidFill>
              </a:rPr>
              <a:t>l'uscita delle due </a:t>
            </a:r>
            <a:r>
              <a:rPr b="1" i="1" lang="en" sz="2400">
                <a:solidFill>
                  <a:srgbClr val="008080"/>
                </a:solidFill>
              </a:rPr>
              <a:t>AND</a:t>
            </a:r>
            <a:r>
              <a:rPr i="1" lang="en" sz="2400">
                <a:solidFill>
                  <a:schemeClr val="dk1"/>
                </a:solidFill>
              </a:rPr>
              <a:t> è </a:t>
            </a:r>
            <a:r>
              <a:rPr b="1" i="1" lang="en" sz="2400">
                <a:solidFill>
                  <a:schemeClr val="dk1"/>
                </a:solidFill>
              </a:rPr>
              <a:t>0</a:t>
            </a:r>
            <a:r>
              <a:rPr i="1" lang="en" sz="2400">
                <a:solidFill>
                  <a:schemeClr val="dk1"/>
                </a:solidFill>
              </a:rPr>
              <a:t> indipendente dai valori di </a:t>
            </a:r>
            <a:r>
              <a:rPr b="1" i="1" lang="en" sz="2400">
                <a:solidFill>
                  <a:srgbClr val="008080"/>
                </a:solidFill>
              </a:rPr>
              <a:t>S</a:t>
            </a:r>
            <a:r>
              <a:rPr i="1" lang="en" sz="2400">
                <a:solidFill>
                  <a:schemeClr val="dk1"/>
                </a:solidFill>
              </a:rPr>
              <a:t> ed </a:t>
            </a:r>
            <a:r>
              <a:rPr b="1" i="1" lang="en" sz="2400">
                <a:solidFill>
                  <a:srgbClr val="008080"/>
                </a:solidFill>
              </a:rPr>
              <a:t>R</a:t>
            </a:r>
            <a:r>
              <a:rPr lang="en" sz="2400">
                <a:solidFill>
                  <a:schemeClr val="dk1"/>
                </a:solidFill>
              </a:rPr>
              <a:t>)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148" name="Google Shape;148;p21"/>
          <p:cNvSpPr txBox="1"/>
          <p:nvPr/>
        </p:nvSpPr>
        <p:spPr>
          <a:xfrm>
            <a:off x="112300" y="4203025"/>
            <a:ext cx="9144000" cy="9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998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800080"/>
                </a:solidFill>
              </a:rPr>
              <a:t>quando il clock assume valore 1, il latch diventa sensibile alle variazioni di S ed R</a:t>
            </a:r>
            <a:r>
              <a:rPr lang="en" sz="2400">
                <a:solidFill>
                  <a:schemeClr val="dk1"/>
                </a:solidFill>
              </a:rPr>
              <a:t> (si comporta come quello asincrono).</a:t>
            </a:r>
            <a:endParaRPr sz="2400">
              <a:solidFill>
                <a:schemeClr val="dk1"/>
              </a:solidFill>
            </a:endParaRPr>
          </a:p>
        </p:txBody>
      </p:sp>
      <p:pic>
        <p:nvPicPr>
          <p:cNvPr id="149" name="Google Shape;149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82775" y="1716600"/>
            <a:ext cx="4715275" cy="268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