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309" r:id="rId2"/>
    <p:sldId id="286" r:id="rId3"/>
    <p:sldId id="271" r:id="rId4"/>
    <p:sldId id="278" r:id="rId5"/>
    <p:sldId id="274" r:id="rId6"/>
    <p:sldId id="310" r:id="rId7"/>
    <p:sldId id="279" r:id="rId8"/>
    <p:sldId id="313" r:id="rId9"/>
    <p:sldId id="311" r:id="rId10"/>
    <p:sldId id="312" r:id="rId11"/>
    <p:sldId id="314" r:id="rId12"/>
    <p:sldId id="315" r:id="rId13"/>
    <p:sldId id="316" r:id="rId14"/>
  </p:sldIdLst>
  <p:sldSz cx="9144000" cy="6858000" type="screen4x3"/>
  <p:notesSz cx="6797675" cy="98742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0"/>
  </p:normalViewPr>
  <p:slideViewPr>
    <p:cSldViewPr>
      <p:cViewPr varScale="1">
        <p:scale>
          <a:sx n="67" d="100"/>
          <a:sy n="67" d="100"/>
        </p:scale>
        <p:origin x="-6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8418C47E-2C86-41BB-9B0F-1FE512324D64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8688" y="739775"/>
            <a:ext cx="4940300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89475"/>
            <a:ext cx="5438775" cy="444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458A4DA7-E852-43B9-8342-79678C93211E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473B7BB2-408D-4EC7-A845-0A91AF7B1246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ECCFDD-614E-4928-9C3B-835CAB7CA7F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ECB5-1447-4062-A9F8-9DDDB792E84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olo, contenu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5105400" y="1905000"/>
            <a:ext cx="3429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5105400" y="4038600"/>
            <a:ext cx="3429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6629400" y="64277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3276600" y="642778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>
          <a:xfrm>
            <a:off x="1524000" y="64277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40D96E2F-B24C-405C-AEE6-6C67C893578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1524000" y="190500"/>
            <a:ext cx="7010400" cy="58293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629400" y="64277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276600" y="642778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524000" y="64277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4246E605-4C7A-4E45-B0C7-D515D48C656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9F10D-31F5-430E-8B05-E74719E1492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9DA54-D972-4027-B18A-0F05863F366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03C22-962E-4821-A343-A91F22891C3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08030-2871-41F6-AC6B-351EC4A2540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437B1-90FB-4F6A-9624-CD7D5F7DF90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58E37-577D-47EC-AF88-E2D1D989F19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3AFCB-A252-43A9-A4F8-9ACD2860723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34DF8-D656-4513-A18E-20CB4E7DA8F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4277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4277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4277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D7E4E13-9538-4ADF-9DD5-28B9440197AD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V="1">
            <a:off x="755650" y="4445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179388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468313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32385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BDD2CF9F-9C18-487D-8484-5AF2204A3D81}" type="slidenum">
              <a:rPr lang="it-IT"/>
              <a:pPr/>
              <a:t>1</a:t>
            </a:fld>
            <a:endParaRPr lang="it-IT" dirty="0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27313" y="1371600"/>
            <a:ext cx="6516687" cy="1752600"/>
          </a:xfrm>
        </p:spPr>
        <p:txBody>
          <a:bodyPr/>
          <a:lstStyle/>
          <a:p>
            <a:r>
              <a:rPr lang="it-IT" sz="4800">
                <a:solidFill>
                  <a:schemeClr val="tx1"/>
                </a:solidFill>
              </a:rPr>
              <a:t>Il Circuito della </a:t>
            </a:r>
            <a:br>
              <a:rPr lang="it-IT" sz="4800">
                <a:solidFill>
                  <a:schemeClr val="tx1"/>
                </a:solidFill>
              </a:rPr>
            </a:br>
            <a:r>
              <a:rPr lang="it-IT" sz="4800">
                <a:solidFill>
                  <a:schemeClr val="tx1"/>
                </a:solidFill>
              </a:rPr>
              <a:t>Produzione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Prof. Luigi </a:t>
            </a:r>
            <a:r>
              <a:rPr lang="it-IT" dirty="0" err="1" smtClean="0"/>
              <a:t>Lepore</a:t>
            </a:r>
            <a:endParaRPr lang="it-IT" dirty="0" smtClean="0"/>
          </a:p>
          <a:p>
            <a:r>
              <a:rPr lang="it-IT" smtClean="0"/>
              <a:t>luigi.lepore@uniparthenope.it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8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F39C1-4982-4B1A-994F-D08B123BEC87}" type="slidenum">
              <a:rPr lang="it-IT"/>
              <a:pPr/>
              <a:t>10</a:t>
            </a:fld>
            <a:endParaRPr lang="it-IT"/>
          </a:p>
        </p:txBody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1187450" y="165100"/>
            <a:ext cx="76327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3800" b="1">
                <a:solidFill>
                  <a:srgbClr val="FF0000"/>
                </a:solidFill>
              </a:rPr>
              <a:t>Circuito della Produzione</a:t>
            </a:r>
          </a:p>
        </p:txBody>
      </p:sp>
      <p:pic>
        <p:nvPicPr>
          <p:cNvPr id="7680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765175"/>
            <a:ext cx="74882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80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1628775"/>
            <a:ext cx="8556625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A447-C8EF-4CDC-89E1-B3CC12F1C5AD}" type="slidenum">
              <a:rPr lang="it-IT"/>
              <a:pPr/>
              <a:t>11</a:t>
            </a:fld>
            <a:endParaRPr lang="it-IT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46038"/>
            <a:ext cx="7010400" cy="790575"/>
          </a:xfrm>
        </p:spPr>
        <p:txBody>
          <a:bodyPr/>
          <a:lstStyle/>
          <a:p>
            <a:pPr algn="ctr"/>
            <a:r>
              <a:rPr lang="it-IT" sz="3800" b="1">
                <a:solidFill>
                  <a:srgbClr val="FF0000"/>
                </a:solidFill>
              </a:rPr>
              <a:t>Circuito della Produzione</a:t>
            </a:r>
          </a:p>
        </p:txBody>
      </p:sp>
      <p:pic>
        <p:nvPicPr>
          <p:cNvPr id="82951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836613"/>
            <a:ext cx="8640763" cy="5610225"/>
          </a:xfrm>
          <a:noFill/>
          <a:ln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83F0-A03D-41F6-8A09-7884F6914EFA}" type="slidenum">
              <a:rPr lang="it-IT"/>
              <a:pPr/>
              <a:t>12</a:t>
            </a:fld>
            <a:endParaRPr lang="it-IT"/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476375" y="476250"/>
            <a:ext cx="662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>
                <a:solidFill>
                  <a:srgbClr val="FF0000"/>
                </a:solidFill>
              </a:rPr>
              <a:t>Possibili equivoci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900113" y="1844675"/>
            <a:ext cx="7343775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2800" b="1"/>
              <a:t> </a:t>
            </a:r>
            <a:r>
              <a:rPr lang="it-IT" sz="2800"/>
              <a:t>Il  denaro  è  sempre  un  fattore   produttivo generico?</a:t>
            </a:r>
            <a:r>
              <a:rPr lang="it-IT" sz="2800" b="1"/>
              <a:t>    NO!   </a:t>
            </a:r>
            <a:r>
              <a:rPr lang="it-IT" sz="2800"/>
              <a:t>E’ specifico  per  aziende come le banche;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 b="1"/>
              <a:t>  </a:t>
            </a:r>
            <a:r>
              <a:rPr lang="it-IT" sz="2800"/>
              <a:t>La  Combinazione  Produttiva  comporta sempre  un  processo  di   trasformazione fisico-chimico-tecnica  dei</a:t>
            </a:r>
            <a:r>
              <a:rPr lang="it-IT" sz="2800" b="1"/>
              <a:t>  </a:t>
            </a:r>
            <a:r>
              <a:rPr lang="it-IT" sz="2800"/>
              <a:t>fattori  produttivi in prodotti?    </a:t>
            </a:r>
            <a:r>
              <a:rPr lang="it-IT" sz="2800" b="1"/>
              <a:t>NO!    </a:t>
            </a:r>
            <a:r>
              <a:rPr lang="it-IT" sz="2800"/>
              <a:t>Le aziende mercantili compiono  una  </a:t>
            </a:r>
            <a:r>
              <a:rPr lang="it-IT" sz="2800" i="1"/>
              <a:t>“trasformazione  spazio-temporale”.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8B05-F1FA-49D8-947A-3ECF39F7B8EB}" type="slidenum">
              <a:rPr lang="it-IT"/>
              <a:pPr/>
              <a:t>13</a:t>
            </a:fld>
            <a:endParaRPr lang="it-IT"/>
          </a:p>
        </p:txBody>
      </p:sp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662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>
                <a:solidFill>
                  <a:srgbClr val="FF0000"/>
                </a:solidFill>
              </a:rPr>
              <a:t>Possibili domande d’esame</a:t>
            </a:r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1143000" y="2362200"/>
            <a:ext cx="6781800" cy="320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2400"/>
              <a:t> </a:t>
            </a:r>
            <a:r>
              <a:rPr lang="it-IT" sz="2800">
                <a:solidFill>
                  <a:schemeClr val="tx2"/>
                </a:solidFill>
              </a:rPr>
              <a:t>Cos è il Circuito della Produzione delle imprese?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>
                <a:solidFill>
                  <a:schemeClr val="tx2"/>
                </a:solidFill>
              </a:rPr>
              <a:t> Attraverso quali aspetti possono essere analizzate le operazioni aziendali?</a:t>
            </a:r>
          </a:p>
          <a:p>
            <a:pPr>
              <a:spcBef>
                <a:spcPct val="50000"/>
              </a:spcBef>
            </a:pPr>
            <a:endParaRPr lang="it-IT" sz="280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</a:pPr>
            <a:endParaRPr lang="it-IT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7727-F449-47AA-A98E-E96871E2DA9B}" type="slidenum">
              <a:rPr lang="it-IT"/>
              <a:pPr/>
              <a:t>2</a:t>
            </a:fld>
            <a:endParaRPr lang="it-IT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Lezione VII: obiettivi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905000"/>
            <a:ext cx="7705725" cy="4114800"/>
          </a:xfrm>
        </p:spPr>
        <p:txBody>
          <a:bodyPr/>
          <a:lstStyle/>
          <a:p>
            <a:r>
              <a:rPr lang="it-IT"/>
              <a:t>  Il Circuito della Produzione delle imprese</a:t>
            </a:r>
          </a:p>
          <a:p>
            <a:pPr>
              <a:buFont typeface="Wingdings" pitchFamily="2" charset="2"/>
              <a:buNone/>
            </a:pPr>
            <a:endParaRPr lang="it-IT"/>
          </a:p>
          <a:p>
            <a:r>
              <a:rPr lang="it-IT"/>
              <a:t>  L’aspetto economico e l’aspetto monetario del circuito della produzione</a:t>
            </a:r>
          </a:p>
          <a:p>
            <a:pPr>
              <a:buFont typeface="Wingdings" pitchFamily="2" charset="2"/>
              <a:buNone/>
            </a:pPr>
            <a:endParaRPr lang="it-IT"/>
          </a:p>
          <a:p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21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E23E5-C25A-4899-BB94-1ECE08379AD4}" type="slidenum">
              <a:rPr lang="it-IT"/>
              <a:pPr/>
              <a:t>3</a:t>
            </a:fld>
            <a:endParaRPr lang="it-IT"/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295400" y="1524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it-IT" sz="2800" b="1" i="1">
              <a:solidFill>
                <a:srgbClr val="FF0000"/>
              </a:solidFill>
            </a:endParaRPr>
          </a:p>
        </p:txBody>
      </p:sp>
      <p:sp>
        <p:nvSpPr>
          <p:cNvPr id="17449" name="Rectangle 41"/>
          <p:cNvSpPr>
            <a:spLocks noChangeArrowheads="1"/>
          </p:cNvSpPr>
          <p:nvPr/>
        </p:nvSpPr>
        <p:spPr bwMode="auto">
          <a:xfrm>
            <a:off x="971550" y="407988"/>
            <a:ext cx="802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600" b="1">
                <a:solidFill>
                  <a:srgbClr val="FF0000"/>
                </a:solidFill>
              </a:rPr>
              <a:t>CIRCUITO DELLA PRODUZIONE DELLE IMPRESE</a:t>
            </a:r>
          </a:p>
        </p:txBody>
      </p:sp>
      <p:sp>
        <p:nvSpPr>
          <p:cNvPr id="17450" name="Rectangle 42"/>
          <p:cNvSpPr>
            <a:spLocks noChangeArrowheads="1"/>
          </p:cNvSpPr>
          <p:nvPr/>
        </p:nvSpPr>
        <p:spPr bwMode="auto">
          <a:xfrm>
            <a:off x="827088" y="981075"/>
            <a:ext cx="81375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complesso di azioni coordinate che consentono</a:t>
            </a:r>
          </a:p>
          <a:p>
            <a:pPr algn="ctr"/>
            <a:r>
              <a:rPr lang="it-IT" sz="2800"/>
              <a:t>la trasformazione di fattori produttivi in prodotti</a:t>
            </a:r>
          </a:p>
        </p:txBody>
      </p:sp>
      <p:sp>
        <p:nvSpPr>
          <p:cNvPr id="17451" name="Rectangle 43"/>
          <p:cNvSpPr>
            <a:spLocks noChangeArrowheads="1"/>
          </p:cNvSpPr>
          <p:nvPr/>
        </p:nvSpPr>
        <p:spPr bwMode="auto">
          <a:xfrm>
            <a:off x="3708400" y="2420938"/>
            <a:ext cx="2736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400"/>
              <a:t>Combinazione</a:t>
            </a:r>
          </a:p>
          <a:p>
            <a:pPr algn="ctr"/>
            <a:r>
              <a:rPr lang="it-IT" sz="2400"/>
              <a:t>Produttiva</a:t>
            </a:r>
          </a:p>
        </p:txBody>
      </p:sp>
      <p:sp>
        <p:nvSpPr>
          <p:cNvPr id="17452" name="Rectangle 44"/>
          <p:cNvSpPr>
            <a:spLocks noChangeArrowheads="1"/>
          </p:cNvSpPr>
          <p:nvPr/>
        </p:nvSpPr>
        <p:spPr bwMode="auto">
          <a:xfrm>
            <a:off x="468313" y="1989138"/>
            <a:ext cx="316865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 b="1"/>
              <a:t>Acquisizione   di</a:t>
            </a:r>
          </a:p>
          <a:p>
            <a:r>
              <a:rPr lang="it-IT" sz="2800" b="1"/>
              <a:t>Fattori Produttivi</a:t>
            </a:r>
          </a:p>
          <a:p>
            <a:pPr algn="r"/>
            <a:r>
              <a:rPr lang="it-IT" sz="2800"/>
              <a:t>materie prime</a:t>
            </a:r>
          </a:p>
          <a:p>
            <a:pPr algn="r"/>
            <a:r>
              <a:rPr lang="it-IT" sz="2800"/>
              <a:t>impianti</a:t>
            </a:r>
          </a:p>
          <a:p>
            <a:pPr algn="r"/>
            <a:r>
              <a:rPr lang="it-IT" sz="2800"/>
              <a:t>lavoro e servizi</a:t>
            </a:r>
          </a:p>
          <a:p>
            <a:pPr algn="r"/>
            <a:r>
              <a:rPr lang="it-IT" sz="2800"/>
              <a:t>denaro</a:t>
            </a:r>
          </a:p>
        </p:txBody>
      </p:sp>
      <p:sp>
        <p:nvSpPr>
          <p:cNvPr id="17453" name="Rectangle 45"/>
          <p:cNvSpPr>
            <a:spLocks noChangeArrowheads="1"/>
          </p:cNvSpPr>
          <p:nvPr/>
        </p:nvSpPr>
        <p:spPr bwMode="auto">
          <a:xfrm>
            <a:off x="6526213" y="1916113"/>
            <a:ext cx="2582862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it-IT" sz="2800"/>
          </a:p>
          <a:p>
            <a:pPr algn="ctr"/>
            <a:r>
              <a:rPr lang="it-IT" sz="2800"/>
              <a:t>Vendite di</a:t>
            </a:r>
          </a:p>
          <a:p>
            <a:pPr algn="ctr"/>
            <a:r>
              <a:rPr lang="it-IT" sz="2800"/>
              <a:t>Beni </a:t>
            </a:r>
          </a:p>
          <a:p>
            <a:pPr algn="ctr"/>
            <a:r>
              <a:rPr lang="it-IT" sz="2800"/>
              <a:t>e </a:t>
            </a:r>
          </a:p>
          <a:p>
            <a:pPr algn="ctr"/>
            <a:r>
              <a:rPr lang="it-IT" sz="2800"/>
              <a:t>Servizi</a:t>
            </a:r>
          </a:p>
        </p:txBody>
      </p:sp>
      <p:sp>
        <p:nvSpPr>
          <p:cNvPr id="17454" name="Rectangle 46"/>
          <p:cNvSpPr>
            <a:spLocks noChangeArrowheads="1"/>
          </p:cNvSpPr>
          <p:nvPr/>
        </p:nvSpPr>
        <p:spPr bwMode="auto">
          <a:xfrm>
            <a:off x="468313" y="1989138"/>
            <a:ext cx="3167062" cy="2663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7455" name="Rectangle 47"/>
          <p:cNvSpPr>
            <a:spLocks noChangeArrowheads="1"/>
          </p:cNvSpPr>
          <p:nvPr/>
        </p:nvSpPr>
        <p:spPr bwMode="auto">
          <a:xfrm>
            <a:off x="4067175" y="2420938"/>
            <a:ext cx="2016125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6588125" y="1916113"/>
            <a:ext cx="2447925" cy="2519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7457" name="AutoShape 49"/>
          <p:cNvSpPr>
            <a:spLocks noChangeArrowheads="1"/>
          </p:cNvSpPr>
          <p:nvPr/>
        </p:nvSpPr>
        <p:spPr bwMode="auto">
          <a:xfrm>
            <a:off x="6156325" y="2852738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7458" name="AutoShape 50"/>
          <p:cNvSpPr>
            <a:spLocks noChangeArrowheads="1"/>
          </p:cNvSpPr>
          <p:nvPr/>
        </p:nvSpPr>
        <p:spPr bwMode="auto">
          <a:xfrm>
            <a:off x="3708400" y="2852738"/>
            <a:ext cx="288925" cy="215900"/>
          </a:xfrm>
          <a:prstGeom prst="rightArrow">
            <a:avLst>
              <a:gd name="adj1" fmla="val 50000"/>
              <a:gd name="adj2" fmla="val 3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7459" name="Rectangle 51"/>
          <p:cNvSpPr>
            <a:spLocks noChangeArrowheads="1"/>
          </p:cNvSpPr>
          <p:nvPr/>
        </p:nvSpPr>
        <p:spPr bwMode="auto">
          <a:xfrm>
            <a:off x="71438" y="4797425"/>
            <a:ext cx="507682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it-IT" sz="2600"/>
              <a:t> mercati di approvvigionamento</a:t>
            </a:r>
          </a:p>
          <a:p>
            <a:endParaRPr lang="it-IT" sz="2600"/>
          </a:p>
          <a:p>
            <a:endParaRPr lang="it-IT" sz="2600"/>
          </a:p>
          <a:p>
            <a:pPr>
              <a:buFontTx/>
              <a:buChar char="•"/>
            </a:pPr>
            <a:r>
              <a:rPr lang="it-IT" sz="2600"/>
              <a:t> mercato dei capitale</a:t>
            </a:r>
          </a:p>
        </p:txBody>
      </p:sp>
      <p:sp>
        <p:nvSpPr>
          <p:cNvPr id="17460" name="Rectangle 52"/>
          <p:cNvSpPr>
            <a:spLocks noChangeArrowheads="1"/>
          </p:cNvSpPr>
          <p:nvPr/>
        </p:nvSpPr>
        <p:spPr bwMode="auto">
          <a:xfrm>
            <a:off x="5194300" y="4797425"/>
            <a:ext cx="39497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it-IT" sz="2600"/>
              <a:t> mercati di collocamento</a:t>
            </a:r>
          </a:p>
          <a:p>
            <a:pPr algn="r"/>
            <a:endParaRPr lang="it-IT" sz="2600"/>
          </a:p>
        </p:txBody>
      </p:sp>
      <p:sp>
        <p:nvSpPr>
          <p:cNvPr id="17461" name="Rectangle 53"/>
          <p:cNvSpPr>
            <a:spLocks noChangeArrowheads="1"/>
          </p:cNvSpPr>
          <p:nvPr/>
        </p:nvSpPr>
        <p:spPr bwMode="auto">
          <a:xfrm>
            <a:off x="5795963" y="5229225"/>
            <a:ext cx="21082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500"/>
              <a:t>- Soci</a:t>
            </a:r>
          </a:p>
          <a:p>
            <a:r>
              <a:rPr lang="it-IT" sz="2500"/>
              <a:t>- Clienti</a:t>
            </a:r>
          </a:p>
          <a:p>
            <a:r>
              <a:rPr lang="it-IT" sz="2500"/>
              <a:t>- Collettività</a:t>
            </a:r>
          </a:p>
        </p:txBody>
      </p:sp>
      <p:sp>
        <p:nvSpPr>
          <p:cNvPr id="17462" name="Rectangle 54"/>
          <p:cNvSpPr>
            <a:spLocks noChangeArrowheads="1"/>
          </p:cNvSpPr>
          <p:nvPr/>
        </p:nvSpPr>
        <p:spPr bwMode="auto">
          <a:xfrm>
            <a:off x="827088" y="5229225"/>
            <a:ext cx="24336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500"/>
              <a:t>- beni e servizi</a:t>
            </a:r>
          </a:p>
          <a:p>
            <a:r>
              <a:rPr lang="it-IT" sz="2500"/>
              <a:t>- lavoro</a:t>
            </a:r>
          </a:p>
        </p:txBody>
      </p:sp>
      <p:sp>
        <p:nvSpPr>
          <p:cNvPr id="17463" name="AutoShape 55"/>
          <p:cNvSpPr>
            <a:spLocks noChangeArrowheads="1"/>
          </p:cNvSpPr>
          <p:nvPr/>
        </p:nvSpPr>
        <p:spPr bwMode="auto">
          <a:xfrm>
            <a:off x="1835150" y="4724400"/>
            <a:ext cx="215900" cy="217488"/>
          </a:xfrm>
          <a:prstGeom prst="downArrow">
            <a:avLst>
              <a:gd name="adj1" fmla="val 50000"/>
              <a:gd name="adj2" fmla="val 2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7464" name="AutoShape 56"/>
          <p:cNvSpPr>
            <a:spLocks noChangeArrowheads="1"/>
          </p:cNvSpPr>
          <p:nvPr/>
        </p:nvSpPr>
        <p:spPr bwMode="auto">
          <a:xfrm>
            <a:off x="7451725" y="4581525"/>
            <a:ext cx="215900" cy="217488"/>
          </a:xfrm>
          <a:prstGeom prst="downArrow">
            <a:avLst>
              <a:gd name="adj1" fmla="val 50000"/>
              <a:gd name="adj2" fmla="val 2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A487E-B02E-45BE-8C68-4005DD221AE3}" type="slidenum">
              <a:rPr lang="it-IT"/>
              <a:pPr/>
              <a:t>4</a:t>
            </a:fld>
            <a:endParaRPr lang="it-IT"/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476375" y="69215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 sz="280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339975" y="301625"/>
            <a:ext cx="3805238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800" b="1">
                <a:solidFill>
                  <a:srgbClr val="FF0000"/>
                </a:solidFill>
              </a:rPr>
              <a:t>L’OPERAZIONE</a:t>
            </a:r>
            <a:endParaRPr lang="it-IT" b="1">
              <a:solidFill>
                <a:srgbClr val="FF0000"/>
              </a:solidFill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468313" y="1412875"/>
            <a:ext cx="84963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 i="1"/>
              <a:t>L’impresa, nella sua vita, pone in essere </a:t>
            </a:r>
            <a:r>
              <a:rPr lang="it-IT" sz="2800" i="1" u="sng"/>
              <a:t>operazioni</a:t>
            </a:r>
          </a:p>
          <a:p>
            <a:pPr algn="ctr"/>
            <a:r>
              <a:rPr lang="it-IT" sz="2800" i="1"/>
              <a:t>di differente complessità e portata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55650" y="2565400"/>
            <a:ext cx="80645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 b="1"/>
              <a:t>L’OPERAZIONE,</a:t>
            </a:r>
          </a:p>
          <a:p>
            <a:pPr algn="ctr"/>
            <a:r>
              <a:rPr lang="it-IT" sz="2800"/>
              <a:t>in senso tecnico-giuridico, è l’unità elementare della complessa </a:t>
            </a:r>
            <a:r>
              <a:rPr lang="it-IT" sz="2800" b="1"/>
              <a:t>attività operativa </a:t>
            </a:r>
            <a:r>
              <a:rPr lang="it-IT" sz="2800"/>
              <a:t>o </a:t>
            </a:r>
            <a:r>
              <a:rPr lang="it-IT" sz="2800" b="1"/>
              <a:t>gestione operativa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430213" y="4719638"/>
            <a:ext cx="871378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 b="1"/>
              <a:t>L’OPERAZIONE</a:t>
            </a:r>
          </a:p>
          <a:p>
            <a:pPr algn="ctr"/>
            <a:r>
              <a:rPr lang="it-IT" sz="2800"/>
              <a:t>al di fuori del sistema operativo perde la propria</a:t>
            </a:r>
          </a:p>
          <a:p>
            <a:pPr algn="ctr"/>
            <a:r>
              <a:rPr lang="it-IT" sz="2800"/>
              <a:t>significatività economica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0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07926-7BF9-4FC4-8D9E-989251C0CEBE}" type="slidenum">
              <a:rPr lang="it-IT"/>
              <a:pPr/>
              <a:t>5</a:t>
            </a:fld>
            <a:endParaRPr lang="it-IT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524000" y="6858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 sz="2800" b="1" i="1">
              <a:solidFill>
                <a:srgbClr val="FF0000"/>
              </a:solidFill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827088" y="1341438"/>
            <a:ext cx="799306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avviene generalmente attraverso la </a:t>
            </a:r>
            <a:r>
              <a:rPr lang="it-IT" sz="2800" i="1"/>
              <a:t>cessione di risorse monetarie </a:t>
            </a:r>
            <a:r>
              <a:rPr lang="it-IT" sz="2800"/>
              <a:t>disponibili a fronte di </a:t>
            </a:r>
            <a:r>
              <a:rPr lang="it-IT" sz="2800" i="1"/>
              <a:t>investimenti in beni e servizi </a:t>
            </a:r>
            <a:r>
              <a:rPr lang="it-IT" sz="2800"/>
              <a:t>finalizzati</a:t>
            </a:r>
          </a:p>
          <a:p>
            <a:pPr algn="ctr"/>
            <a:r>
              <a:rPr lang="it-IT" sz="2800"/>
              <a:t>ad attivare e svolgere la combinazione produttiva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468313" y="3357563"/>
            <a:ext cx="86756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 b="1" u="sng"/>
              <a:t>      il costo di acquisto dei fattori produttivi</a:t>
            </a:r>
            <a:endParaRPr lang="it-IT" sz="2800" b="1"/>
          </a:p>
          <a:p>
            <a:pPr algn="ctr"/>
            <a:r>
              <a:rPr lang="it-IT" sz="2800"/>
              <a:t>    </a:t>
            </a:r>
            <a:r>
              <a:rPr lang="it-IT" sz="2800" i="1"/>
              <a:t>Il sacrificio di risorse monetarie per l’acquisizione di beni e servizi </a:t>
            </a:r>
            <a:r>
              <a:rPr lang="it-IT" sz="2800"/>
              <a:t>= quantità di denaro ceduta per acquisire una certa quantità di fattori produttivi</a:t>
            </a:r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>
            <a:off x="684213" y="3860800"/>
            <a:ext cx="287337" cy="287338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pic>
        <p:nvPicPr>
          <p:cNvPr id="20490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5445125"/>
            <a:ext cx="2808288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1789113" y="90488"/>
            <a:ext cx="6105525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3800" b="1">
                <a:solidFill>
                  <a:srgbClr val="FF0000"/>
                </a:solidFill>
              </a:rPr>
              <a:t>L’acquisizione dei Fattori </a:t>
            </a:r>
          </a:p>
          <a:p>
            <a:pPr algn="ctr"/>
            <a:r>
              <a:rPr lang="it-IT" sz="3800" b="1">
                <a:solidFill>
                  <a:srgbClr val="FF0000"/>
                </a:solidFill>
              </a:rPr>
              <a:t>Produttivi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4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C3E7B-7AE8-488E-8C6A-D012D7378B0F}" type="slidenum">
              <a:rPr lang="it-IT"/>
              <a:pPr/>
              <a:t>6</a:t>
            </a:fld>
            <a:endParaRPr lang="it-IT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323850" y="1263650"/>
            <a:ext cx="882015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Il </a:t>
            </a:r>
            <a:r>
              <a:rPr lang="it-IT" sz="2800" b="1"/>
              <a:t>costo </a:t>
            </a:r>
            <a:r>
              <a:rPr lang="it-IT" sz="2800"/>
              <a:t>è </a:t>
            </a:r>
            <a:r>
              <a:rPr lang="it-IT" sz="2800" u="sng"/>
              <a:t>misurato</a:t>
            </a:r>
            <a:r>
              <a:rPr lang="it-IT" sz="2800"/>
              <a:t>, cioè determinato nel suo</a:t>
            </a:r>
          </a:p>
          <a:p>
            <a:pPr algn="ctr"/>
            <a:r>
              <a:rPr lang="it-IT" sz="2800"/>
              <a:t>ammontare, dalla quantità di denaro che </a:t>
            </a:r>
            <a:r>
              <a:rPr lang="it-IT" sz="2800" b="1" u="sng"/>
              <a:t>esce dall’impresa</a:t>
            </a: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468313" y="2622550"/>
            <a:ext cx="8496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Due aspetti per la stessa operazione:</a:t>
            </a:r>
          </a:p>
        </p:txBody>
      </p:sp>
      <p:pic>
        <p:nvPicPr>
          <p:cNvPr id="73737" name="Picture 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411413" y="3860800"/>
            <a:ext cx="4752975" cy="936625"/>
          </a:xfrm>
          <a:noFill/>
          <a:ln/>
        </p:spPr>
      </p:pic>
      <p:pic>
        <p:nvPicPr>
          <p:cNvPr id="73740" name="Picture 1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1906588" y="4868863"/>
            <a:ext cx="5545137" cy="1106487"/>
          </a:xfrm>
          <a:noFill/>
          <a:ln/>
        </p:spPr>
      </p:pic>
      <p:sp>
        <p:nvSpPr>
          <p:cNvPr id="73743" name="Rectangle 15"/>
          <p:cNvSpPr>
            <a:spLocks noChangeArrowheads="1"/>
          </p:cNvSpPr>
          <p:nvPr/>
        </p:nvSpPr>
        <p:spPr bwMode="auto">
          <a:xfrm>
            <a:off x="1042988" y="6021388"/>
            <a:ext cx="69897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    Aspetto economico     Aspetto monetario</a:t>
            </a:r>
          </a:p>
        </p:txBody>
      </p:sp>
      <p:sp>
        <p:nvSpPr>
          <p:cNvPr id="73745" name="Rectangle 17"/>
          <p:cNvSpPr>
            <a:spLocks noChangeArrowheads="1"/>
          </p:cNvSpPr>
          <p:nvPr/>
        </p:nvSpPr>
        <p:spPr bwMode="auto">
          <a:xfrm>
            <a:off x="3717925" y="3213100"/>
            <a:ext cx="18621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ACQUISTI</a:t>
            </a:r>
          </a:p>
        </p:txBody>
      </p:sp>
      <p:sp>
        <p:nvSpPr>
          <p:cNvPr id="73746" name="Rectangle 18"/>
          <p:cNvSpPr>
            <a:spLocks noChangeArrowheads="1"/>
          </p:cNvSpPr>
          <p:nvPr/>
        </p:nvSpPr>
        <p:spPr bwMode="auto">
          <a:xfrm>
            <a:off x="3708400" y="3213100"/>
            <a:ext cx="1871663" cy="503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73747" name="Line 19"/>
          <p:cNvSpPr>
            <a:spLocks noChangeShapeType="1"/>
          </p:cNvSpPr>
          <p:nvPr/>
        </p:nvSpPr>
        <p:spPr bwMode="auto">
          <a:xfrm flipH="1">
            <a:off x="4356100" y="3716338"/>
            <a:ext cx="287338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73748" name="Line 20"/>
          <p:cNvSpPr>
            <a:spLocks noChangeShapeType="1"/>
          </p:cNvSpPr>
          <p:nvPr/>
        </p:nvSpPr>
        <p:spPr bwMode="auto">
          <a:xfrm>
            <a:off x="4643438" y="3716338"/>
            <a:ext cx="28892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73749" name="Rectangle 21"/>
          <p:cNvSpPr>
            <a:spLocks noChangeArrowheads="1"/>
          </p:cNvSpPr>
          <p:nvPr/>
        </p:nvSpPr>
        <p:spPr bwMode="auto">
          <a:xfrm>
            <a:off x="1789113" y="90488"/>
            <a:ext cx="6105525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3800" b="1">
                <a:solidFill>
                  <a:srgbClr val="FF0000"/>
                </a:solidFill>
              </a:rPr>
              <a:t>L’acquisizione dei Fattori </a:t>
            </a:r>
          </a:p>
          <a:p>
            <a:pPr algn="ctr"/>
            <a:r>
              <a:rPr lang="it-IT" sz="3800" b="1">
                <a:solidFill>
                  <a:srgbClr val="FF0000"/>
                </a:solidFill>
              </a:rPr>
              <a:t>Produttivi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8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EFA3-E039-4F2C-AC41-78A429B19742}" type="slidenum">
              <a:rPr lang="it-IT"/>
              <a:pPr/>
              <a:t>7</a:t>
            </a:fld>
            <a:endParaRPr lang="it-IT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331913" y="373063"/>
            <a:ext cx="72390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800" b="1">
                <a:solidFill>
                  <a:srgbClr val="FF0000"/>
                </a:solidFill>
              </a:rPr>
              <a:t>COMBINAZIONE PRODUTTIVA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11188" y="1628775"/>
            <a:ext cx="799306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/>
              <a:t>         </a:t>
            </a:r>
            <a:r>
              <a:rPr lang="it-IT" sz="2800"/>
              <a:t>Complesso di operazioni con natura, intensità e complessità diverse, attraverso cui si utilizzano i fattori  produttivi  acquisiti per realizzare i beni e   servizi oggetto dell’attività produttiva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95288" y="3860800"/>
            <a:ext cx="84963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ATTI DI GESTIONE INTERNA</a:t>
            </a:r>
          </a:p>
          <a:p>
            <a:pPr algn="ctr"/>
            <a:endParaRPr lang="it-IT" sz="1000"/>
          </a:p>
          <a:p>
            <a:pPr algn="ctr"/>
            <a:r>
              <a:rPr lang="it-IT" sz="2800"/>
              <a:t>che si esauriscono nel processo di trasformazione</a:t>
            </a:r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611188" y="1773238"/>
            <a:ext cx="431800" cy="287337"/>
          </a:xfrm>
          <a:prstGeom prst="rightArrow">
            <a:avLst>
              <a:gd name="adj1" fmla="val 50000"/>
              <a:gd name="adj2" fmla="val 375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8157-034F-4937-ACA9-B0A7B8C8F56F}" type="slidenum">
              <a:rPr lang="it-IT"/>
              <a:pPr/>
              <a:t>8</a:t>
            </a:fld>
            <a:endParaRPr lang="it-IT"/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1116013" y="333375"/>
            <a:ext cx="747236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800" b="1">
                <a:solidFill>
                  <a:srgbClr val="FF0000"/>
                </a:solidFill>
              </a:rPr>
              <a:t>Collocamento dei Prodotti Finiti</a:t>
            </a: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827088" y="1412875"/>
            <a:ext cx="76327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sui mercati di sbocco</a:t>
            </a:r>
          </a:p>
          <a:p>
            <a:pPr algn="ctr"/>
            <a:r>
              <a:rPr lang="it-IT" sz="2800"/>
              <a:t>consente la </a:t>
            </a:r>
            <a:r>
              <a:rPr lang="it-IT" sz="2800" i="1"/>
              <a:t>remunerazione</a:t>
            </a:r>
          </a:p>
          <a:p>
            <a:pPr algn="ctr"/>
            <a:r>
              <a:rPr lang="it-IT" sz="2800"/>
              <a:t>delle risorse monetarie investite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468313" y="3141663"/>
            <a:ext cx="82804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 b="1" u="sng"/>
              <a:t>      ricavo di vendita</a:t>
            </a:r>
          </a:p>
          <a:p>
            <a:pPr algn="ctr"/>
            <a:r>
              <a:rPr lang="it-IT" sz="2800"/>
              <a:t> </a:t>
            </a:r>
            <a:r>
              <a:rPr lang="it-IT" sz="2800" i="1"/>
              <a:t>La quantità di denaro ottenuta vendendo una determinata quantità del prodotto generato dalla combinazione produttiva</a:t>
            </a:r>
          </a:p>
        </p:txBody>
      </p:sp>
      <p:pic>
        <p:nvPicPr>
          <p:cNvPr id="77831" name="Picture 7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3419475" y="5229225"/>
            <a:ext cx="2232025" cy="606425"/>
          </a:xfrm>
          <a:noFill/>
          <a:ln/>
        </p:spPr>
      </p:pic>
      <p:sp>
        <p:nvSpPr>
          <p:cNvPr id="77833" name="AutoShape 9"/>
          <p:cNvSpPr>
            <a:spLocks noChangeArrowheads="1"/>
          </p:cNvSpPr>
          <p:nvPr/>
        </p:nvSpPr>
        <p:spPr bwMode="auto">
          <a:xfrm>
            <a:off x="684213" y="3644900"/>
            <a:ext cx="287337" cy="287338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3A2E-0D5D-4CFA-A495-8EDC50AA1DE6}" type="slidenum">
              <a:rPr lang="it-IT"/>
              <a:pPr/>
              <a:t>9</a:t>
            </a:fld>
            <a:endParaRPr lang="it-IT"/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539750" y="1263650"/>
            <a:ext cx="81375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Il </a:t>
            </a:r>
            <a:r>
              <a:rPr lang="it-IT" sz="2800" b="1"/>
              <a:t>ricavo </a:t>
            </a:r>
            <a:r>
              <a:rPr lang="it-IT" sz="2800"/>
              <a:t>è </a:t>
            </a:r>
            <a:r>
              <a:rPr lang="it-IT" sz="2800" i="1" u="sng"/>
              <a:t>misurato</a:t>
            </a:r>
            <a:r>
              <a:rPr lang="it-IT" sz="2800" i="1"/>
              <a:t> </a:t>
            </a:r>
            <a:r>
              <a:rPr lang="it-IT" sz="2800"/>
              <a:t>cioè determinato nel suo ammontare, dalla quantità di denaro che </a:t>
            </a:r>
            <a:r>
              <a:rPr lang="it-IT" sz="2800" b="1" u="sng"/>
              <a:t>affluisce nell’impresa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539750" y="2636838"/>
            <a:ext cx="8353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Due aspetti per la stessa operazione:</a:t>
            </a: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3784600" y="3213100"/>
            <a:ext cx="1724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VENDITA</a:t>
            </a:r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3708400" y="3213100"/>
            <a:ext cx="187166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pic>
        <p:nvPicPr>
          <p:cNvPr id="7578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3860800"/>
            <a:ext cx="436245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785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8175" y="4868863"/>
            <a:ext cx="532765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5786" name="Rectangle 10"/>
          <p:cNvSpPr>
            <a:spLocks noChangeArrowheads="1"/>
          </p:cNvSpPr>
          <p:nvPr/>
        </p:nvSpPr>
        <p:spPr bwMode="auto">
          <a:xfrm>
            <a:off x="1331913" y="5897563"/>
            <a:ext cx="6596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Aspetto monetario     Aspetto economico</a:t>
            </a:r>
          </a:p>
        </p:txBody>
      </p:sp>
      <p:sp>
        <p:nvSpPr>
          <p:cNvPr id="75788" name="Line 12"/>
          <p:cNvSpPr>
            <a:spLocks noChangeShapeType="1"/>
          </p:cNvSpPr>
          <p:nvPr/>
        </p:nvSpPr>
        <p:spPr bwMode="auto">
          <a:xfrm flipH="1">
            <a:off x="4067175" y="3716338"/>
            <a:ext cx="50482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>
            <a:off x="4572000" y="3716338"/>
            <a:ext cx="4318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75790" name="Rectangle 14"/>
          <p:cNvSpPr>
            <a:spLocks noChangeArrowheads="1"/>
          </p:cNvSpPr>
          <p:nvPr/>
        </p:nvSpPr>
        <p:spPr bwMode="auto">
          <a:xfrm>
            <a:off x="1116013" y="333375"/>
            <a:ext cx="747236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800" b="1">
                <a:solidFill>
                  <a:srgbClr val="FF0000"/>
                </a:solidFill>
              </a:rPr>
              <a:t>Collocamento dei Prodotti Finiti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a">
  <a:themeElements>
    <a:clrScheme name="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Settings\Administrator\Dati applicazioni\Microsoft\Modelli\ea.pot</Template>
  <TotalTime>1134</TotalTime>
  <Words>460</Words>
  <Application>Microsoft PowerPoint</Application>
  <PresentationFormat>Presentazione su schermo (4:3)</PresentationFormat>
  <Paragraphs>104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ea</vt:lpstr>
      <vt:lpstr>Il Circuito della  Produzione</vt:lpstr>
      <vt:lpstr>Lezione VII: obiettivi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Circuito della Produzione</vt:lpstr>
      <vt:lpstr>Diapositiva 12</vt:lpstr>
      <vt:lpstr>Diapositiva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studente</cp:lastModifiedBy>
  <cp:revision>76</cp:revision>
  <dcterms:created xsi:type="dcterms:W3CDTF">2005-09-20T10:34:20Z</dcterms:created>
  <dcterms:modified xsi:type="dcterms:W3CDTF">2018-03-01T09:35:57Z</dcterms:modified>
</cp:coreProperties>
</file>