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09" r:id="rId2"/>
    <p:sldId id="286" r:id="rId3"/>
    <p:sldId id="271" r:id="rId4"/>
    <p:sldId id="278" r:id="rId5"/>
    <p:sldId id="274" r:id="rId6"/>
    <p:sldId id="310" r:id="rId7"/>
    <p:sldId id="279" r:id="rId8"/>
    <p:sldId id="313" r:id="rId9"/>
    <p:sldId id="311" r:id="rId10"/>
    <p:sldId id="312" r:id="rId11"/>
    <p:sldId id="314" r:id="rId12"/>
    <p:sldId id="315" r:id="rId13"/>
    <p:sldId id="316" r:id="rId14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418C47E-2C86-41BB-9B0F-1FE512324D6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40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58A4DA7-E852-43B9-8342-79678C93211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473B7BB2-408D-4EC7-A845-0A91AF7B1246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CCFDD-614E-4928-9C3B-835CAB7CA7F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ECB5-1447-4062-A9F8-9DDDB792E84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629400" y="64277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276600" y="64277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1524000" y="64277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0D96E2F-B24C-405C-AEE6-6C67C893578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29400" y="64277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6600" y="64277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524000" y="64277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246E605-4C7A-4E45-B0C7-D515D48C656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9F10D-31F5-430E-8B05-E74719E1492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9DA54-D972-4027-B18A-0F05863F366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03C22-962E-4821-A343-A91F22891C3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08030-2871-41F6-AC6B-351EC4A2540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437B1-90FB-4F6A-9624-CD7D5F7DF90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58E37-577D-47EC-AF88-E2D1D989F19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3AFCB-A252-43A9-A4F8-9ACD2860723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34DF8-D656-4513-A18E-20CB4E7DA8F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4277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277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42778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D7E4E13-9538-4ADF-9DD5-28B9440197A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755650" y="4445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179388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DD2CF9F-9C18-487D-8484-5AF2204A3D81}" type="slidenum">
              <a:rPr lang="it-IT"/>
              <a:pPr/>
              <a:t>1</a:t>
            </a:fld>
            <a:endParaRPr lang="it-IT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313" y="1371600"/>
            <a:ext cx="6516687" cy="1752600"/>
          </a:xfrm>
        </p:spPr>
        <p:txBody>
          <a:bodyPr/>
          <a:lstStyle/>
          <a:p>
            <a:r>
              <a:rPr lang="it-IT" sz="4800">
                <a:solidFill>
                  <a:schemeClr val="tx1"/>
                </a:solidFill>
              </a:rPr>
              <a:t>Il Circuito della </a:t>
            </a:r>
            <a:br>
              <a:rPr lang="it-IT" sz="4800">
                <a:solidFill>
                  <a:schemeClr val="tx1"/>
                </a:solidFill>
              </a:rPr>
            </a:br>
            <a:r>
              <a:rPr lang="it-IT" sz="4800">
                <a:solidFill>
                  <a:schemeClr val="tx1"/>
                </a:solidFill>
              </a:rPr>
              <a:t>Produzione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39C1-4982-4B1A-994F-D08B123BEC87}" type="slidenum">
              <a:rPr lang="it-IT"/>
              <a:pPr/>
              <a:t>10</a:t>
            </a:fld>
            <a:endParaRPr lang="it-IT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187450" y="165100"/>
            <a:ext cx="76327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800" b="1">
                <a:solidFill>
                  <a:srgbClr val="FF0000"/>
                </a:solidFill>
              </a:rPr>
              <a:t>Circuito della Produzione</a:t>
            </a:r>
          </a:p>
        </p:txBody>
      </p:sp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765175"/>
            <a:ext cx="74882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628775"/>
            <a:ext cx="85566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A447-C8EF-4CDC-89E1-B3CC12F1C5AD}" type="slidenum">
              <a:rPr lang="it-IT"/>
              <a:pPr/>
              <a:t>11</a:t>
            </a:fld>
            <a:endParaRPr lang="it-IT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6038"/>
            <a:ext cx="7010400" cy="790575"/>
          </a:xfrm>
        </p:spPr>
        <p:txBody>
          <a:bodyPr/>
          <a:lstStyle/>
          <a:p>
            <a:pPr algn="ctr"/>
            <a:r>
              <a:rPr lang="it-IT" sz="3800" b="1">
                <a:solidFill>
                  <a:srgbClr val="FF0000"/>
                </a:solidFill>
              </a:rPr>
              <a:t>Circuito della Produzione</a:t>
            </a:r>
          </a:p>
        </p:txBody>
      </p:sp>
      <p:pic>
        <p:nvPicPr>
          <p:cNvPr id="8295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836613"/>
            <a:ext cx="8640763" cy="5610225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983F0-A03D-41F6-8A09-7884F6914EFA}" type="slidenum">
              <a:rPr lang="it-IT"/>
              <a:pPr/>
              <a:t>12</a:t>
            </a:fld>
            <a:endParaRPr lang="it-IT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76375" y="47625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equivoci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900113" y="1844675"/>
            <a:ext cx="734377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800" b="1"/>
              <a:t> </a:t>
            </a:r>
            <a:r>
              <a:rPr lang="it-IT" sz="2800"/>
              <a:t>Il  denaro  è  sempre  un  fattore   produttivo generico?</a:t>
            </a:r>
            <a:r>
              <a:rPr lang="it-IT" sz="2800" b="1"/>
              <a:t>    NO!   </a:t>
            </a:r>
            <a:r>
              <a:rPr lang="it-IT" sz="2800"/>
              <a:t>E’ specifico  per  aziende come le banche;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 b="1"/>
              <a:t>  </a:t>
            </a:r>
            <a:r>
              <a:rPr lang="it-IT" sz="2800"/>
              <a:t>La  Combinazione  Produttiva  comporta sempre  un  processo  di   trasformazione fisico-chimico-tecnica  dei</a:t>
            </a:r>
            <a:r>
              <a:rPr lang="it-IT" sz="2800" b="1"/>
              <a:t>  </a:t>
            </a:r>
            <a:r>
              <a:rPr lang="it-IT" sz="2800"/>
              <a:t>fattori  produttivi in prodotti?    </a:t>
            </a:r>
            <a:r>
              <a:rPr lang="it-IT" sz="2800" b="1"/>
              <a:t>NO!    </a:t>
            </a:r>
            <a:r>
              <a:rPr lang="it-IT" sz="2800"/>
              <a:t>Le aziende mercantili compiono  una  </a:t>
            </a:r>
            <a:r>
              <a:rPr lang="it-IT" sz="2800" i="1"/>
              <a:t>“trasformazione  spazio-temporale”.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8B05-F1FA-49D8-947A-3ECF39F7B8EB}" type="slidenum">
              <a:rPr lang="it-IT"/>
              <a:pPr/>
              <a:t>13</a:t>
            </a:fld>
            <a:endParaRPr lang="it-IT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domande d’esame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781800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>
                <a:solidFill>
                  <a:schemeClr val="tx2"/>
                </a:solidFill>
              </a:rPr>
              <a:t>Cos è il Circuito della Produzione delle imprese?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>
                <a:solidFill>
                  <a:schemeClr val="tx2"/>
                </a:solidFill>
              </a:rPr>
              <a:t> Attraverso quali aspetti possono essere analizzate le operazioni aziendali?</a:t>
            </a:r>
          </a:p>
          <a:p>
            <a:pPr>
              <a:spcBef>
                <a:spcPct val="50000"/>
              </a:spcBef>
            </a:pPr>
            <a:endParaRPr lang="it-IT" sz="28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727-F449-47AA-A98E-E96871E2DA9B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VII: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05000"/>
            <a:ext cx="7705725" cy="4114800"/>
          </a:xfrm>
        </p:spPr>
        <p:txBody>
          <a:bodyPr/>
          <a:lstStyle/>
          <a:p>
            <a:r>
              <a:rPr lang="it-IT"/>
              <a:t>  Il Circuito della Produzione delle imprese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  L’aspetto economico e l’aspetto monetario del circuito della produzione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23E5-C25A-4899-BB94-1ECE08379AD4}" type="slidenum">
              <a:rPr lang="it-IT"/>
              <a:pPr/>
              <a:t>3</a:t>
            </a:fld>
            <a:endParaRPr lang="it-IT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95400" y="152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800" b="1" i="1">
              <a:solidFill>
                <a:srgbClr val="FF0000"/>
              </a:solidFill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971550" y="407988"/>
            <a:ext cx="802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0000"/>
                </a:solidFill>
              </a:rPr>
              <a:t>CIRCUITO DELLA PRODUZIONE DELLE IMPRESE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827088" y="981075"/>
            <a:ext cx="8137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complesso di azioni coordinate che consentono</a:t>
            </a:r>
          </a:p>
          <a:p>
            <a:pPr algn="ctr"/>
            <a:r>
              <a:rPr lang="it-IT" sz="2800"/>
              <a:t>la trasformazione di fattori produttivi in prodotti</a:t>
            </a: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3708400" y="2420938"/>
            <a:ext cx="2736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400"/>
              <a:t>Combinazione</a:t>
            </a:r>
          </a:p>
          <a:p>
            <a:pPr algn="ctr"/>
            <a:r>
              <a:rPr lang="it-IT" sz="2400"/>
              <a:t>Produttiva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468313" y="1989138"/>
            <a:ext cx="31686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/>
              <a:t>Acquisizione   di</a:t>
            </a:r>
          </a:p>
          <a:p>
            <a:r>
              <a:rPr lang="it-IT" sz="2800" b="1"/>
              <a:t>Fattori Produttivi</a:t>
            </a:r>
          </a:p>
          <a:p>
            <a:pPr algn="r"/>
            <a:r>
              <a:rPr lang="it-IT" sz="2800"/>
              <a:t>materie prime</a:t>
            </a:r>
          </a:p>
          <a:p>
            <a:pPr algn="r"/>
            <a:r>
              <a:rPr lang="it-IT" sz="2800"/>
              <a:t>impianti</a:t>
            </a:r>
          </a:p>
          <a:p>
            <a:pPr algn="r"/>
            <a:r>
              <a:rPr lang="it-IT" sz="2800"/>
              <a:t>lavoro e servizi</a:t>
            </a:r>
          </a:p>
          <a:p>
            <a:pPr algn="r"/>
            <a:r>
              <a:rPr lang="it-IT" sz="2800"/>
              <a:t>denaro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6526213" y="1916113"/>
            <a:ext cx="2582862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it-IT" sz="2800"/>
          </a:p>
          <a:p>
            <a:pPr algn="ctr"/>
            <a:r>
              <a:rPr lang="it-IT" sz="2800"/>
              <a:t>Vendite di</a:t>
            </a:r>
          </a:p>
          <a:p>
            <a:pPr algn="ctr"/>
            <a:r>
              <a:rPr lang="it-IT" sz="2800"/>
              <a:t>Beni </a:t>
            </a:r>
          </a:p>
          <a:p>
            <a:pPr algn="ctr"/>
            <a:r>
              <a:rPr lang="it-IT" sz="2800"/>
              <a:t>e </a:t>
            </a:r>
          </a:p>
          <a:p>
            <a:pPr algn="ctr"/>
            <a:r>
              <a:rPr lang="it-IT" sz="2800"/>
              <a:t>Servizi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468313" y="1989138"/>
            <a:ext cx="3167062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4067175" y="2420938"/>
            <a:ext cx="20161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588125" y="1916113"/>
            <a:ext cx="2447925" cy="2519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57" name="AutoShape 49"/>
          <p:cNvSpPr>
            <a:spLocks noChangeArrowheads="1"/>
          </p:cNvSpPr>
          <p:nvPr/>
        </p:nvSpPr>
        <p:spPr bwMode="auto">
          <a:xfrm>
            <a:off x="6156325" y="285273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58" name="AutoShape 50"/>
          <p:cNvSpPr>
            <a:spLocks noChangeArrowheads="1"/>
          </p:cNvSpPr>
          <p:nvPr/>
        </p:nvSpPr>
        <p:spPr bwMode="auto">
          <a:xfrm>
            <a:off x="3708400" y="2852738"/>
            <a:ext cx="288925" cy="215900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71438" y="4797425"/>
            <a:ext cx="50768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sz="2600"/>
              <a:t> mercati di approvvigionamento</a:t>
            </a:r>
          </a:p>
          <a:p>
            <a:endParaRPr lang="it-IT" sz="2600"/>
          </a:p>
          <a:p>
            <a:endParaRPr lang="it-IT" sz="2600"/>
          </a:p>
          <a:p>
            <a:pPr>
              <a:buFontTx/>
              <a:buChar char="•"/>
            </a:pPr>
            <a:r>
              <a:rPr lang="it-IT" sz="2600"/>
              <a:t> mercato dei capitale</a:t>
            </a:r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5194300" y="4797425"/>
            <a:ext cx="3949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sz="2600"/>
              <a:t> mercati di collocamento</a:t>
            </a:r>
          </a:p>
          <a:p>
            <a:pPr algn="r"/>
            <a:endParaRPr lang="it-IT" sz="2600"/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5795963" y="5229225"/>
            <a:ext cx="2108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500"/>
              <a:t>- Soci</a:t>
            </a:r>
          </a:p>
          <a:p>
            <a:r>
              <a:rPr lang="it-IT" sz="2500"/>
              <a:t>- Clienti</a:t>
            </a:r>
          </a:p>
          <a:p>
            <a:r>
              <a:rPr lang="it-IT" sz="2500"/>
              <a:t>- Collettività</a:t>
            </a:r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827088" y="5229225"/>
            <a:ext cx="2433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500"/>
              <a:t>- beni e servizi</a:t>
            </a:r>
          </a:p>
          <a:p>
            <a:r>
              <a:rPr lang="it-IT" sz="2500"/>
              <a:t>- lavoro</a:t>
            </a:r>
          </a:p>
        </p:txBody>
      </p:sp>
      <p:sp>
        <p:nvSpPr>
          <p:cNvPr id="17463" name="AutoShape 55"/>
          <p:cNvSpPr>
            <a:spLocks noChangeArrowheads="1"/>
          </p:cNvSpPr>
          <p:nvPr/>
        </p:nvSpPr>
        <p:spPr bwMode="auto">
          <a:xfrm>
            <a:off x="1835150" y="4724400"/>
            <a:ext cx="215900" cy="217488"/>
          </a:xfrm>
          <a:prstGeom prst="downArrow">
            <a:avLst>
              <a:gd name="adj1" fmla="val 50000"/>
              <a:gd name="adj2" fmla="val 2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64" name="AutoShape 56"/>
          <p:cNvSpPr>
            <a:spLocks noChangeArrowheads="1"/>
          </p:cNvSpPr>
          <p:nvPr/>
        </p:nvSpPr>
        <p:spPr bwMode="auto">
          <a:xfrm>
            <a:off x="7451725" y="4581525"/>
            <a:ext cx="215900" cy="217488"/>
          </a:xfrm>
          <a:prstGeom prst="downArrow">
            <a:avLst>
              <a:gd name="adj1" fmla="val 50000"/>
              <a:gd name="adj2" fmla="val 2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A487E-B02E-45BE-8C68-4005DD221AE3}" type="slidenum">
              <a:rPr lang="it-IT"/>
              <a:pPr/>
              <a:t>4</a:t>
            </a:fld>
            <a:endParaRPr lang="it-IT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476375" y="69215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339975" y="301625"/>
            <a:ext cx="38052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800" b="1">
                <a:solidFill>
                  <a:srgbClr val="FF0000"/>
                </a:solidFill>
              </a:rPr>
              <a:t>L’OPERAZIONE</a:t>
            </a:r>
            <a:endParaRPr lang="it-IT" b="1">
              <a:solidFill>
                <a:srgbClr val="FF000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8313" y="1412875"/>
            <a:ext cx="8496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i="1"/>
              <a:t>L’impresa, nella sua vita, pone in essere </a:t>
            </a:r>
            <a:r>
              <a:rPr lang="it-IT" sz="2800" i="1" u="sng"/>
              <a:t>operazioni</a:t>
            </a:r>
          </a:p>
          <a:p>
            <a:pPr algn="ctr"/>
            <a:r>
              <a:rPr lang="it-IT" sz="2800" i="1"/>
              <a:t>di differente complessità e portata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55650" y="2565400"/>
            <a:ext cx="8064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L’OPERAZIONE,</a:t>
            </a:r>
          </a:p>
          <a:p>
            <a:pPr algn="ctr"/>
            <a:r>
              <a:rPr lang="it-IT" sz="2800"/>
              <a:t>in senso tecnico-giuridico, è l’unità elementare della complessa </a:t>
            </a:r>
            <a:r>
              <a:rPr lang="it-IT" sz="2800" b="1"/>
              <a:t>attività operativa </a:t>
            </a:r>
            <a:r>
              <a:rPr lang="it-IT" sz="2800"/>
              <a:t>o </a:t>
            </a:r>
            <a:r>
              <a:rPr lang="it-IT" sz="2800" b="1"/>
              <a:t>gestione operativa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30213" y="4719638"/>
            <a:ext cx="87137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L’OPERAZIONE</a:t>
            </a:r>
          </a:p>
          <a:p>
            <a:pPr algn="ctr"/>
            <a:r>
              <a:rPr lang="it-IT" sz="2800"/>
              <a:t>al di fuori del sistema operativo perde la propria</a:t>
            </a:r>
          </a:p>
          <a:p>
            <a:pPr algn="ctr"/>
            <a:r>
              <a:rPr lang="it-IT" sz="2800"/>
              <a:t>significatività economica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7926-7BF9-4FC4-8D9E-989251C0CEBE}" type="slidenum">
              <a:rPr lang="it-IT"/>
              <a:pPr/>
              <a:t>5</a:t>
            </a:fld>
            <a:endParaRPr lang="it-IT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800" b="1" i="1">
              <a:solidFill>
                <a:srgbClr val="FF0000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827088" y="1341438"/>
            <a:ext cx="79930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avviene generalmente attraverso la </a:t>
            </a:r>
            <a:r>
              <a:rPr lang="it-IT" sz="2800" i="1"/>
              <a:t>cessione di risorse monetarie </a:t>
            </a:r>
            <a:r>
              <a:rPr lang="it-IT" sz="2800"/>
              <a:t>disponibili a fronte di </a:t>
            </a:r>
            <a:r>
              <a:rPr lang="it-IT" sz="2800" i="1"/>
              <a:t>investimenti in beni e servizi </a:t>
            </a:r>
            <a:r>
              <a:rPr lang="it-IT" sz="2800"/>
              <a:t>finalizzati</a:t>
            </a:r>
          </a:p>
          <a:p>
            <a:pPr algn="ctr"/>
            <a:r>
              <a:rPr lang="it-IT" sz="2800"/>
              <a:t>ad attivare e svolgere la combinazione produttiva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68313" y="3357563"/>
            <a:ext cx="8675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 u="sng"/>
              <a:t>      il costo di acquisto dei fattori produttivi</a:t>
            </a:r>
            <a:endParaRPr lang="it-IT" sz="2800" b="1"/>
          </a:p>
          <a:p>
            <a:pPr algn="ctr"/>
            <a:r>
              <a:rPr lang="it-IT" sz="2800"/>
              <a:t>    </a:t>
            </a:r>
            <a:r>
              <a:rPr lang="it-IT" sz="2800" i="1"/>
              <a:t>Il sacrificio di risorse monetarie per l’acquisizione di beni e servizi </a:t>
            </a:r>
            <a:r>
              <a:rPr lang="it-IT" sz="2800"/>
              <a:t>= quantità di denaro ceduta per acquisire una certa quantità di fattori produttivi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684213" y="3860800"/>
            <a:ext cx="287337" cy="2873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445125"/>
            <a:ext cx="28082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789113" y="90488"/>
            <a:ext cx="61055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3800" b="1">
                <a:solidFill>
                  <a:srgbClr val="FF0000"/>
                </a:solidFill>
              </a:rPr>
              <a:t>L’acquisizione dei Fattori </a:t>
            </a:r>
          </a:p>
          <a:p>
            <a:pPr algn="ctr"/>
            <a:r>
              <a:rPr lang="it-IT" sz="3800" b="1">
                <a:solidFill>
                  <a:srgbClr val="FF0000"/>
                </a:solidFill>
              </a:rPr>
              <a:t>Produttivi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4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3E7B-7AE8-488E-8C6A-D012D7378B0F}" type="slidenum">
              <a:rPr lang="it-IT"/>
              <a:pPr/>
              <a:t>6</a:t>
            </a:fld>
            <a:endParaRPr lang="it-IT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23850" y="1263650"/>
            <a:ext cx="8820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Il </a:t>
            </a:r>
            <a:r>
              <a:rPr lang="it-IT" sz="2800" b="1"/>
              <a:t>costo </a:t>
            </a:r>
            <a:r>
              <a:rPr lang="it-IT" sz="2800"/>
              <a:t>è </a:t>
            </a:r>
            <a:r>
              <a:rPr lang="it-IT" sz="2800" u="sng"/>
              <a:t>misurato</a:t>
            </a:r>
            <a:r>
              <a:rPr lang="it-IT" sz="2800"/>
              <a:t>, cioè determinato nel suo</a:t>
            </a:r>
          </a:p>
          <a:p>
            <a:pPr algn="ctr"/>
            <a:r>
              <a:rPr lang="it-IT" sz="2800"/>
              <a:t>ammontare, dalla quantità di denaro che </a:t>
            </a:r>
            <a:r>
              <a:rPr lang="it-IT" sz="2800" b="1" u="sng"/>
              <a:t>esce dall’impresa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68313" y="262255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Due aspetti per la stessa operazione:</a:t>
            </a:r>
          </a:p>
        </p:txBody>
      </p:sp>
      <p:pic>
        <p:nvPicPr>
          <p:cNvPr id="73737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3860800"/>
            <a:ext cx="4752975" cy="936625"/>
          </a:xfrm>
          <a:noFill/>
          <a:ln/>
        </p:spPr>
      </p:pic>
      <p:pic>
        <p:nvPicPr>
          <p:cNvPr id="73740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906588" y="4868863"/>
            <a:ext cx="5545137" cy="1106487"/>
          </a:xfrm>
          <a:noFill/>
          <a:ln/>
        </p:spPr>
      </p:pic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1042988" y="6021388"/>
            <a:ext cx="6989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    Aspetto economico     Aspetto monetario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3717925" y="3213100"/>
            <a:ext cx="1862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ACQUISTI</a:t>
            </a:r>
          </a:p>
        </p:txBody>
      </p:sp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3708400" y="3213100"/>
            <a:ext cx="1871663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H="1">
            <a:off x="4356100" y="3716338"/>
            <a:ext cx="2873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4643438" y="3716338"/>
            <a:ext cx="2889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1789113" y="90488"/>
            <a:ext cx="61055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3800" b="1">
                <a:solidFill>
                  <a:srgbClr val="FF0000"/>
                </a:solidFill>
              </a:rPr>
              <a:t>L’acquisizione dei Fattori </a:t>
            </a:r>
          </a:p>
          <a:p>
            <a:pPr algn="ctr"/>
            <a:r>
              <a:rPr lang="it-IT" sz="3800" b="1">
                <a:solidFill>
                  <a:srgbClr val="FF0000"/>
                </a:solidFill>
              </a:rPr>
              <a:t>Produttivi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FA3-E039-4F2C-AC41-78A429B19742}" type="slidenum">
              <a:rPr lang="it-IT"/>
              <a:pPr/>
              <a:t>7</a:t>
            </a:fld>
            <a:endParaRPr lang="it-IT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331913" y="373063"/>
            <a:ext cx="72390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800" b="1">
                <a:solidFill>
                  <a:srgbClr val="FF0000"/>
                </a:solidFill>
              </a:rPr>
              <a:t>COMBINAZIONE PRODUTTIVA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1628775"/>
            <a:ext cx="79930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/>
              <a:t>         </a:t>
            </a:r>
            <a:r>
              <a:rPr lang="it-IT" sz="2800"/>
              <a:t>Complesso di operazioni con natura, intensità e complessità diverse, attraverso cui si utilizzano i fattori  produttivi  acquisiti per realizzare i beni e   servizi oggetto dell’attività produttiva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5288" y="3860800"/>
            <a:ext cx="84963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ATTI DI GESTIONE INTERNA</a:t>
            </a:r>
          </a:p>
          <a:p>
            <a:pPr algn="ctr"/>
            <a:endParaRPr lang="it-IT" sz="1000"/>
          </a:p>
          <a:p>
            <a:pPr algn="ctr"/>
            <a:r>
              <a:rPr lang="it-IT" sz="2800"/>
              <a:t>che si esauriscono nel processo di trasformazione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11188" y="1773238"/>
            <a:ext cx="431800" cy="287337"/>
          </a:xfrm>
          <a:prstGeom prst="right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8157-034F-4937-ACA9-B0A7B8C8F56F}" type="slidenum">
              <a:rPr lang="it-IT"/>
              <a:pPr/>
              <a:t>8</a:t>
            </a:fld>
            <a:endParaRPr lang="it-IT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116013" y="333375"/>
            <a:ext cx="74723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800" b="1">
                <a:solidFill>
                  <a:srgbClr val="FF0000"/>
                </a:solidFill>
              </a:rPr>
              <a:t>Collocamento dei Prodotti Finiti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827088" y="1412875"/>
            <a:ext cx="76327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sui mercati di sbocco</a:t>
            </a:r>
          </a:p>
          <a:p>
            <a:pPr algn="ctr"/>
            <a:r>
              <a:rPr lang="it-IT" sz="2800"/>
              <a:t>consente la </a:t>
            </a:r>
            <a:r>
              <a:rPr lang="it-IT" sz="2800" i="1"/>
              <a:t>remunerazione</a:t>
            </a:r>
          </a:p>
          <a:p>
            <a:pPr algn="ctr"/>
            <a:r>
              <a:rPr lang="it-IT" sz="2800"/>
              <a:t>delle risorse monetarie investite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68313" y="3141663"/>
            <a:ext cx="828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 b="1" u="sng"/>
              <a:t>      ricavo di vendita</a:t>
            </a:r>
          </a:p>
          <a:p>
            <a:pPr algn="ctr"/>
            <a:r>
              <a:rPr lang="it-IT" sz="2800"/>
              <a:t> </a:t>
            </a:r>
            <a:r>
              <a:rPr lang="it-IT" sz="2800" i="1"/>
              <a:t>La quantità di denaro ottenuta vendendo una determinata quantità del prodotto generato dalla combinazione produttiva</a:t>
            </a:r>
          </a:p>
        </p:txBody>
      </p:sp>
      <p:pic>
        <p:nvPicPr>
          <p:cNvPr id="77831" name="Picture 7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5229225"/>
            <a:ext cx="2232025" cy="606425"/>
          </a:xfrm>
          <a:noFill/>
          <a:ln/>
        </p:spPr>
      </p:pic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684213" y="3644900"/>
            <a:ext cx="287337" cy="2873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3A2E-0D5D-4CFA-A495-8EDC50AA1DE6}" type="slidenum">
              <a:rPr lang="it-IT"/>
              <a:pPr/>
              <a:t>9</a:t>
            </a:fld>
            <a:endParaRPr lang="it-IT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539750" y="1263650"/>
            <a:ext cx="8137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Il </a:t>
            </a:r>
            <a:r>
              <a:rPr lang="it-IT" sz="2800" b="1"/>
              <a:t>ricavo </a:t>
            </a:r>
            <a:r>
              <a:rPr lang="it-IT" sz="2800"/>
              <a:t>è </a:t>
            </a:r>
            <a:r>
              <a:rPr lang="it-IT" sz="2800" i="1" u="sng"/>
              <a:t>misurato</a:t>
            </a:r>
            <a:r>
              <a:rPr lang="it-IT" sz="2800" i="1"/>
              <a:t> </a:t>
            </a:r>
            <a:r>
              <a:rPr lang="it-IT" sz="2800"/>
              <a:t>cioè determinato nel suo ammontare, dalla quantità di denaro che </a:t>
            </a:r>
            <a:r>
              <a:rPr lang="it-IT" sz="2800" b="1" u="sng"/>
              <a:t>affluisce nell’impresa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539750" y="263683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Due aspetti per la stessa operazione: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784600" y="3213100"/>
            <a:ext cx="1724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VENDITA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3708400" y="3213100"/>
            <a:ext cx="187166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3860800"/>
            <a:ext cx="43624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4868863"/>
            <a:ext cx="53276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331913" y="5897563"/>
            <a:ext cx="6596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Aspetto monetario     Aspetto economico</a:t>
            </a: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4067175" y="3716338"/>
            <a:ext cx="5048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4572000" y="3716338"/>
            <a:ext cx="4318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1116013" y="333375"/>
            <a:ext cx="74723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800" b="1">
                <a:solidFill>
                  <a:srgbClr val="FF0000"/>
                </a:solidFill>
              </a:rPr>
              <a:t>Collocamento dei Prodotti Finiti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1134</TotalTime>
  <Words>460</Words>
  <Application>Microsoft PowerPoint</Application>
  <PresentationFormat>Presentazione su schermo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ea</vt:lpstr>
      <vt:lpstr>Il Circuito della  Produzione</vt:lpstr>
      <vt:lpstr>Lezione VII: obiettivi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Circuito della Produzione</vt:lpstr>
      <vt:lpstr>Diapositiva 12</vt:lpstr>
      <vt:lpstr>Diapositiva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76</cp:revision>
  <dcterms:created xsi:type="dcterms:W3CDTF">2005-09-20T10:34:20Z</dcterms:created>
  <dcterms:modified xsi:type="dcterms:W3CDTF">2018-03-01T09:35:57Z</dcterms:modified>
</cp:coreProperties>
</file>