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v" ContentType="video/unknown"/>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handoutMasterIdLst>
    <p:handoutMasterId r:id="rId67"/>
  </p:handoutMasterIdLst>
  <p:sldIdLst>
    <p:sldId id="256" r:id="rId2"/>
    <p:sldId id="257" r:id="rId3"/>
    <p:sldId id="259" r:id="rId4"/>
    <p:sldId id="265" r:id="rId5"/>
    <p:sldId id="266" r:id="rId6"/>
    <p:sldId id="267" r:id="rId7"/>
    <p:sldId id="268" r:id="rId8"/>
    <p:sldId id="269" r:id="rId9"/>
    <p:sldId id="270" r:id="rId10"/>
    <p:sldId id="271" r:id="rId11"/>
    <p:sldId id="272" r:id="rId12"/>
    <p:sldId id="273" r:id="rId13"/>
    <p:sldId id="274" r:id="rId14"/>
    <p:sldId id="275" r:id="rId15"/>
    <p:sldId id="276" r:id="rId16"/>
    <p:sldId id="335" r:id="rId17"/>
    <p:sldId id="336" r:id="rId18"/>
    <p:sldId id="277" r:id="rId19"/>
    <p:sldId id="278" r:id="rId20"/>
    <p:sldId id="279"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9" r:id="rId49"/>
    <p:sldId id="310" r:id="rId50"/>
    <p:sldId id="313" r:id="rId51"/>
    <p:sldId id="337" r:id="rId52"/>
    <p:sldId id="315" r:id="rId53"/>
    <p:sldId id="316" r:id="rId54"/>
    <p:sldId id="317" r:id="rId55"/>
    <p:sldId id="318" r:id="rId56"/>
    <p:sldId id="319" r:id="rId57"/>
    <p:sldId id="320" r:id="rId58"/>
    <p:sldId id="321" r:id="rId59"/>
    <p:sldId id="325" r:id="rId60"/>
    <p:sldId id="326" r:id="rId61"/>
    <p:sldId id="327" r:id="rId62"/>
    <p:sldId id="328" r:id="rId63"/>
    <p:sldId id="332" r:id="rId64"/>
    <p:sldId id="258"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A58"/>
    <a:srgbClr val="2E3C5D"/>
    <a:srgbClr val="3078B5"/>
    <a:srgbClr val="F49B29"/>
    <a:srgbClr val="BAD124"/>
    <a:srgbClr val="FEF756"/>
    <a:srgbClr val="67D652"/>
    <a:srgbClr val="93D637"/>
    <a:srgbClr val="AACC1F"/>
    <a:srgbClr val="FEDE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p:restoredTop sz="94674"/>
  </p:normalViewPr>
  <p:slideViewPr>
    <p:cSldViewPr snapToGrid="0" snapToObjects="1">
      <p:cViewPr varScale="1">
        <p:scale>
          <a:sx n="67" d="100"/>
          <a:sy n="67" d="100"/>
        </p:scale>
        <p:origin x="948" y="40"/>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86" d="100"/>
          <a:sy n="86" d="100"/>
        </p:scale>
        <p:origin x="3928"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7.png"/><Relationship Id="rId1" Type="http://schemas.openxmlformats.org/officeDocument/2006/relationships/image" Target="../media/image96.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3.png"/><Relationship Id="rId1" Type="http://schemas.openxmlformats.org/officeDocument/2006/relationships/image" Target="../media/image96.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7.png"/><Relationship Id="rId1" Type="http://schemas.openxmlformats.org/officeDocument/2006/relationships/image" Target="../media/image9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5B522D-3ED6-BC45-A22D-160874D51F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FC7636-BD45-E34C-9409-CA5E7A9707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CCBEE3-00EC-E144-80BB-53EB9371AC7C}" type="datetimeFigureOut">
              <a:rPr lang="en-US" smtClean="0"/>
              <a:t>3/31/2022</a:t>
            </a:fld>
            <a:endParaRPr lang="en-US"/>
          </a:p>
        </p:txBody>
      </p:sp>
      <p:sp>
        <p:nvSpPr>
          <p:cNvPr id="4" name="Footer Placeholder 3">
            <a:extLst>
              <a:ext uri="{FF2B5EF4-FFF2-40B4-BE49-F238E27FC236}">
                <a16:creationId xmlns:a16="http://schemas.microsoft.com/office/drawing/2014/main" id="{96C376C0-16E2-394B-9D94-8D28124226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12BCF4-7769-DE43-A1E5-C6317FFC3C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AA377-4FBE-B44B-BFD0-C9284A181E71}" type="slidenum">
              <a:rPr lang="en-US" smtClean="0"/>
              <a:t>‹N›</a:t>
            </a:fld>
            <a:endParaRPr lang="en-US"/>
          </a:p>
        </p:txBody>
      </p:sp>
    </p:spTree>
    <p:extLst>
      <p:ext uri="{BB962C8B-B14F-4D97-AF65-F5344CB8AC3E}">
        <p14:creationId xmlns:p14="http://schemas.microsoft.com/office/powerpoint/2010/main" val="2250201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DA133-FFC3-D849-945B-DEEA996073AE}" type="datetimeFigureOut">
              <a:rPr lang="en-US" smtClean="0"/>
              <a:t>3/31/2022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A4ECF-A28F-A640-830E-12E967B987AD}" type="slidenum">
              <a:rPr lang="en-US" smtClean="0"/>
              <a:t>‹N›</a:t>
            </a:fld>
            <a:endParaRPr lang="en-US"/>
          </a:p>
        </p:txBody>
      </p:sp>
    </p:spTree>
    <p:extLst>
      <p:ext uri="{BB962C8B-B14F-4D97-AF65-F5344CB8AC3E}">
        <p14:creationId xmlns:p14="http://schemas.microsoft.com/office/powerpoint/2010/main" val="101242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C9BA4364-83D4-43A8-AECC-47428587225E}"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3</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549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DC9B91C0-E9FF-4ABD-8CF4-9AA832441941}" type="slidenum">
              <a:rPr kumimoji="0" lang="it-IT" sz="1300" b="0" i="0" u="none" strike="noStrike" kern="1200" cap="none" spc="0" normalizeH="0" baseline="0" noProof="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16</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
        <p:nvSpPr>
          <p:cNvPr id="328706" name="Rectangle 2"/>
          <p:cNvSpPr>
            <a:spLocks noGrp="1" noRot="1" noChangeAspect="1" noChangeArrowheads="1" noTextEdit="1"/>
          </p:cNvSpPr>
          <p:nvPr>
            <p:ph type="sldImg"/>
          </p:nvPr>
        </p:nvSpPr>
        <p:spPr>
          <a:xfrm>
            <a:off x="92075" y="774700"/>
            <a:ext cx="6638925" cy="3735388"/>
          </a:xfrm>
          <a:ln/>
        </p:spPr>
      </p:sp>
      <p:sp>
        <p:nvSpPr>
          <p:cNvPr id="328707" name="Rectangle 3"/>
          <p:cNvSpPr>
            <a:spLocks noGrp="1" noChangeArrowheads="1"/>
          </p:cNvSpPr>
          <p:nvPr>
            <p:ph type="body" idx="1"/>
          </p:nvPr>
        </p:nvSpPr>
        <p:spPr>
          <a:xfrm>
            <a:off x="908372" y="4738556"/>
            <a:ext cx="4996829" cy="4432530"/>
          </a:xfrm>
        </p:spPr>
        <p:txBody>
          <a:bodyPr/>
          <a:lstStyle/>
          <a:p>
            <a:r>
              <a:rPr lang="en-US" sz="1000" kern="1200" dirty="0">
                <a:solidFill>
                  <a:schemeClr val="tx1"/>
                </a:solidFill>
                <a:latin typeface="+mn-lt"/>
                <a:ea typeface="+mn-ea"/>
                <a:cs typeface="+mn-cs"/>
              </a:rPr>
              <a:t>The number of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employees during the 2000s increased from 600 to 1700; on average, 15% of the employees were involved in research and development activities, and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developed a few collaborations with furniture designers and architects (e.g., Antonio </a:t>
            </a:r>
            <a:r>
              <a:rPr lang="en-US" sz="1000" kern="1200" dirty="0" err="1">
                <a:solidFill>
                  <a:schemeClr val="tx1"/>
                </a:solidFill>
                <a:latin typeface="+mn-lt"/>
                <a:ea typeface="+mn-ea"/>
                <a:cs typeface="+mn-cs"/>
              </a:rPr>
              <a:t>Citterio</a:t>
            </a:r>
            <a:r>
              <a:rPr lang="en-US" sz="1000" kern="1200" dirty="0">
                <a:solidFill>
                  <a:schemeClr val="tx1"/>
                </a:solidFill>
                <a:latin typeface="+mn-lt"/>
                <a:ea typeface="+mn-ea"/>
                <a:cs typeface="+mn-cs"/>
              </a:rPr>
              <a:t>) based on royalties (3%). In the same period,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invested approximately 15% of its annual revenues in research and development activities annually. From 2006 to 2010, the competitive performance achieved by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demonstrated significant growth: revenue increased by 19%. Since 2006,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has ranked as the first fitness company in Europe and the second worldwide in terms of revenue.</a:t>
            </a:r>
            <a:r>
              <a:rPr lang="it-IT" dirty="0"/>
              <a:t> </a:t>
            </a:r>
            <a:r>
              <a:rPr lang="en-US" sz="1000" kern="1200" dirty="0">
                <a:solidFill>
                  <a:schemeClr val="tx1"/>
                </a:solidFill>
                <a:latin typeface="+mn-lt"/>
                <a:ea typeface="+mn-ea"/>
                <a:cs typeface="+mn-cs"/>
              </a:rPr>
              <a:t>Source: ORBIS.</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Source: ORBIS.</a:t>
            </a:r>
            <a:endParaRPr lang="it-IT" sz="1000" kern="1200" dirty="0">
              <a:solidFill>
                <a:schemeClr val="tx1"/>
              </a:solidFill>
              <a:latin typeface="+mn-lt"/>
              <a:ea typeface="+mn-ea"/>
              <a:cs typeface="+mn-cs"/>
            </a:endParaRPr>
          </a:p>
        </p:txBody>
      </p:sp>
    </p:spTree>
    <p:extLst>
      <p:ext uri="{BB962C8B-B14F-4D97-AF65-F5344CB8AC3E}">
        <p14:creationId xmlns:p14="http://schemas.microsoft.com/office/powerpoint/2010/main" val="2081672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DC9B91C0-E9FF-4ABD-8CF4-9AA832441941}" type="slidenum">
              <a:rPr kumimoji="0" lang="it-IT" sz="1300" b="0" i="0" u="none" strike="noStrike" kern="1200" cap="none" spc="0" normalizeH="0" baseline="0" noProof="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17</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
        <p:nvSpPr>
          <p:cNvPr id="328706" name="Rectangle 2"/>
          <p:cNvSpPr>
            <a:spLocks noGrp="1" noRot="1" noChangeAspect="1" noChangeArrowheads="1" noTextEdit="1"/>
          </p:cNvSpPr>
          <p:nvPr>
            <p:ph type="sldImg"/>
          </p:nvPr>
        </p:nvSpPr>
        <p:spPr>
          <a:xfrm>
            <a:off x="92075" y="774700"/>
            <a:ext cx="6638925" cy="3735388"/>
          </a:xfrm>
          <a:ln/>
        </p:spPr>
      </p:sp>
      <p:sp>
        <p:nvSpPr>
          <p:cNvPr id="328707" name="Rectangle 3"/>
          <p:cNvSpPr>
            <a:spLocks noGrp="1" noChangeArrowheads="1"/>
          </p:cNvSpPr>
          <p:nvPr>
            <p:ph type="body" idx="1"/>
          </p:nvPr>
        </p:nvSpPr>
        <p:spPr>
          <a:xfrm>
            <a:off x="908372" y="4738556"/>
            <a:ext cx="4996829" cy="4432530"/>
          </a:xfrm>
        </p:spPr>
        <p:txBody>
          <a:bodyPr/>
          <a:lstStyle/>
          <a:p>
            <a:r>
              <a:rPr lang="en-US" sz="1000" kern="1200" dirty="0">
                <a:solidFill>
                  <a:schemeClr val="tx1"/>
                </a:solidFill>
                <a:latin typeface="+mn-lt"/>
                <a:ea typeface="+mn-ea"/>
                <a:cs typeface="+mn-cs"/>
              </a:rPr>
              <a:t>The number of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employees during the 2000s increased from 600 to 1700; on average, 15% of the employees were involved in research and development activities, and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developed a few collaborations with furniture designers and architects (e.g., Antonio </a:t>
            </a:r>
            <a:r>
              <a:rPr lang="en-US" sz="1000" kern="1200" dirty="0" err="1">
                <a:solidFill>
                  <a:schemeClr val="tx1"/>
                </a:solidFill>
                <a:latin typeface="+mn-lt"/>
                <a:ea typeface="+mn-ea"/>
                <a:cs typeface="+mn-cs"/>
              </a:rPr>
              <a:t>Citterio</a:t>
            </a:r>
            <a:r>
              <a:rPr lang="en-US" sz="1000" kern="1200" dirty="0">
                <a:solidFill>
                  <a:schemeClr val="tx1"/>
                </a:solidFill>
                <a:latin typeface="+mn-lt"/>
                <a:ea typeface="+mn-ea"/>
                <a:cs typeface="+mn-cs"/>
              </a:rPr>
              <a:t>) based on royalties (3%). In the same period,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invested approximately 15% of its annual revenues in research and development activities annually. From 2006 to 2010, the competitive performance achieved by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demonstrated significant growth: revenue increased by 19%. Since 2006,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has ranked as the first fitness company in Europe and the second worldwide in terms of revenue.</a:t>
            </a:r>
            <a:r>
              <a:rPr lang="it-IT" dirty="0"/>
              <a:t> </a:t>
            </a:r>
            <a:r>
              <a:rPr lang="en-US" sz="1000" kern="1200" dirty="0">
                <a:solidFill>
                  <a:schemeClr val="tx1"/>
                </a:solidFill>
                <a:latin typeface="+mn-lt"/>
                <a:ea typeface="+mn-ea"/>
                <a:cs typeface="+mn-cs"/>
              </a:rPr>
              <a:t>Source: ORBIS.</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Source: ORBIS.</a:t>
            </a:r>
            <a:endParaRPr lang="it-IT" sz="1000" kern="1200" dirty="0">
              <a:solidFill>
                <a:schemeClr val="tx1"/>
              </a:solidFill>
              <a:latin typeface="+mn-lt"/>
              <a:ea typeface="+mn-ea"/>
              <a:cs typeface="+mn-cs"/>
            </a:endParaRPr>
          </a:p>
        </p:txBody>
      </p:sp>
    </p:spTree>
    <p:extLst>
      <p:ext uri="{BB962C8B-B14F-4D97-AF65-F5344CB8AC3E}">
        <p14:creationId xmlns:p14="http://schemas.microsoft.com/office/powerpoint/2010/main" val="4218444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dirty="0" err="1"/>
              <a:t>This</a:t>
            </a:r>
            <a:r>
              <a:rPr lang="sv-SE" sz="1200" dirty="0"/>
              <a:t> is a moment </a:t>
            </a:r>
            <a:r>
              <a:rPr lang="sv-SE" sz="1200" dirty="0" err="1"/>
              <a:t>of</a:t>
            </a:r>
            <a:r>
              <a:rPr lang="sv-SE" sz="1200" dirty="0"/>
              <a:t> </a:t>
            </a:r>
            <a:r>
              <a:rPr lang="sv-SE" sz="1200" dirty="0" err="1"/>
              <a:t>profound</a:t>
            </a:r>
            <a:r>
              <a:rPr lang="sv-SE" sz="1200" dirty="0"/>
              <a:t> </a:t>
            </a:r>
            <a:r>
              <a:rPr lang="sv-SE" sz="1200" dirty="0" err="1"/>
              <a:t>turmoil</a:t>
            </a:r>
            <a:r>
              <a:rPr lang="sv-SE" sz="1200" dirty="0"/>
              <a:t>, </a:t>
            </a:r>
            <a:r>
              <a:rPr lang="sv-SE" sz="1200" dirty="0" err="1"/>
              <a:t>redefinition</a:t>
            </a:r>
            <a:r>
              <a:rPr lang="sv-SE" sz="1200" dirty="0"/>
              <a:t>. Problems </a:t>
            </a:r>
            <a:r>
              <a:rPr lang="sv-SE" sz="1200" dirty="0" err="1"/>
              <a:t>keep</a:t>
            </a:r>
            <a:r>
              <a:rPr lang="sv-SE" sz="1200" dirty="0"/>
              <a:t> </a:t>
            </a:r>
            <a:r>
              <a:rPr lang="sv-SE" sz="1200" dirty="0" err="1"/>
              <a:t>changing</a:t>
            </a:r>
            <a:r>
              <a:rPr lang="sv-SE" sz="1200" dirty="0"/>
              <a:t>, </a:t>
            </a:r>
            <a:r>
              <a:rPr lang="sv-SE" sz="1200" dirty="0" err="1"/>
              <a:t>are</a:t>
            </a:r>
            <a:r>
              <a:rPr lang="sv-SE" sz="1200" dirty="0"/>
              <a:t> not </a:t>
            </a:r>
            <a:r>
              <a:rPr lang="sv-SE" sz="1200" dirty="0" err="1"/>
              <a:t>stable</a:t>
            </a:r>
            <a:r>
              <a:rPr lang="sv-SE" sz="1200" dirty="0"/>
              <a:t> </a:t>
            </a:r>
            <a:r>
              <a:rPr lang="sv-SE" sz="1200" dirty="0" err="1"/>
              <a:t>anymore</a:t>
            </a:r>
            <a:r>
              <a:rPr lang="sv-SE" sz="1200" dirty="0"/>
              <a:t>. Not </a:t>
            </a:r>
            <a:r>
              <a:rPr lang="sv-SE" sz="1200" dirty="0" err="1"/>
              <a:t>even</a:t>
            </a:r>
            <a:r>
              <a:rPr lang="sv-SE" sz="1200" dirty="0"/>
              <a:t> </a:t>
            </a:r>
            <a:r>
              <a:rPr lang="sv-SE" sz="1200" dirty="0" err="1"/>
              <a:t>users</a:t>
            </a:r>
            <a:r>
              <a:rPr lang="sv-SE" sz="1200" dirty="0"/>
              <a:t> </a:t>
            </a:r>
            <a:r>
              <a:rPr lang="sv-SE" sz="1200" dirty="0" err="1"/>
              <a:t>know</a:t>
            </a:r>
            <a:r>
              <a:rPr lang="sv-SE" sz="1200" dirty="0"/>
              <a:t> </a:t>
            </a:r>
            <a:r>
              <a:rPr lang="sv-SE" sz="1200" dirty="0" err="1"/>
              <a:t>what</a:t>
            </a:r>
            <a:r>
              <a:rPr lang="sv-SE" sz="1200" dirty="0"/>
              <a:t> </a:t>
            </a:r>
            <a:r>
              <a:rPr lang="sv-SE" sz="1200" dirty="0" err="1"/>
              <a:t>they</a:t>
            </a:r>
            <a:r>
              <a:rPr lang="sv-SE" sz="1200" dirty="0"/>
              <a:t> </a:t>
            </a:r>
            <a:r>
              <a:rPr lang="sv-SE" sz="1200" dirty="0" err="1"/>
              <a:t>want</a:t>
            </a:r>
            <a:r>
              <a:rPr lang="sv-SE" sz="1200" dirty="0"/>
              <a:t>, and </a:t>
            </a:r>
            <a:r>
              <a:rPr lang="sv-SE" sz="1200" dirty="0" err="1"/>
              <a:t>if</a:t>
            </a:r>
            <a:r>
              <a:rPr lang="sv-SE" sz="1200" dirty="0"/>
              <a:t> </a:t>
            </a:r>
            <a:r>
              <a:rPr lang="sv-SE" sz="1200" dirty="0" err="1"/>
              <a:t>they</a:t>
            </a:r>
            <a:r>
              <a:rPr lang="sv-SE" sz="1200" dirty="0"/>
              <a:t> </a:t>
            </a:r>
            <a:r>
              <a:rPr lang="sv-SE" sz="1200" dirty="0" err="1"/>
              <a:t>know</a:t>
            </a:r>
            <a:r>
              <a:rPr lang="sv-SE" sz="1200" dirty="0"/>
              <a:t>, </a:t>
            </a:r>
            <a:r>
              <a:rPr lang="sv-SE" sz="1200" dirty="0" err="1"/>
              <a:t>they</a:t>
            </a:r>
            <a:r>
              <a:rPr lang="sv-SE" sz="1200" dirty="0"/>
              <a:t> </a:t>
            </a:r>
            <a:r>
              <a:rPr lang="sv-SE" sz="1200" dirty="0" err="1"/>
              <a:t>change</a:t>
            </a:r>
            <a:r>
              <a:rPr lang="sv-SE" sz="1200" dirty="0"/>
              <a:t> </a:t>
            </a:r>
            <a:r>
              <a:rPr lang="sv-SE" sz="1200" dirty="0" err="1"/>
              <a:t>rapidly</a:t>
            </a:r>
            <a:r>
              <a:rPr lang="sv-SE" sz="1200" dirty="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dirty="0" err="1"/>
              <a:t>You</a:t>
            </a:r>
            <a:r>
              <a:rPr lang="sv-SE" sz="1200" dirty="0"/>
              <a:t> do not </a:t>
            </a:r>
            <a:r>
              <a:rPr lang="sv-SE" sz="1200" dirty="0" err="1"/>
              <a:t>want</a:t>
            </a:r>
            <a:r>
              <a:rPr lang="sv-SE" sz="1200" baseline="0" dirty="0"/>
              <a:t> </a:t>
            </a:r>
            <a:r>
              <a:rPr lang="sv-SE" sz="1200" baseline="0" dirty="0" err="1"/>
              <a:t>to</a:t>
            </a:r>
            <a:r>
              <a:rPr lang="sv-SE" sz="1200" baseline="0" dirty="0"/>
              <a:t> present </a:t>
            </a:r>
            <a:r>
              <a:rPr lang="sv-SE" sz="1200" baseline="0" dirty="0" err="1"/>
              <a:t>yourself</a:t>
            </a:r>
            <a:r>
              <a:rPr lang="sv-SE" sz="1200" baseline="0" dirty="0"/>
              <a:t> as the best </a:t>
            </a:r>
            <a:r>
              <a:rPr lang="sv-SE" sz="1200" baseline="0" dirty="0" err="1"/>
              <a:t>company</a:t>
            </a:r>
            <a:r>
              <a:rPr lang="sv-SE" sz="1200" baseline="0" dirty="0"/>
              <a:t> </a:t>
            </a:r>
            <a:r>
              <a:rPr lang="sv-SE" sz="1200" baseline="0" dirty="0" err="1"/>
              <a:t>to</a:t>
            </a:r>
            <a:r>
              <a:rPr lang="sv-SE" sz="1200" baseline="0" dirty="0"/>
              <a:t> </a:t>
            </a:r>
            <a:r>
              <a:rPr lang="sv-SE" sz="1200" baseline="0" dirty="0" err="1"/>
              <a:t>solve</a:t>
            </a:r>
            <a:r>
              <a:rPr lang="sv-SE" sz="1200" baseline="0" dirty="0"/>
              <a:t> a problem, </a:t>
            </a:r>
            <a:r>
              <a:rPr lang="sv-SE" sz="1200" baseline="0" dirty="0" err="1"/>
              <a:t>because</a:t>
            </a:r>
            <a:r>
              <a:rPr lang="sv-SE" sz="1200" baseline="0" dirty="0"/>
              <a:t> </a:t>
            </a:r>
            <a:r>
              <a:rPr lang="sv-SE" sz="1200" baseline="0" dirty="0" err="1"/>
              <a:t>that</a:t>
            </a:r>
            <a:r>
              <a:rPr lang="sv-SE" sz="1200" baseline="0" dirty="0"/>
              <a:t> problem </a:t>
            </a:r>
            <a:r>
              <a:rPr lang="sv-SE" sz="1200" baseline="0" dirty="0" err="1"/>
              <a:t>will</a:t>
            </a:r>
            <a:r>
              <a:rPr lang="sv-SE" sz="1200" baseline="0" dirty="0"/>
              <a:t> </a:t>
            </a:r>
            <a:r>
              <a:rPr lang="sv-SE" sz="1200" baseline="0" dirty="0" err="1"/>
              <a:t>change</a:t>
            </a:r>
            <a:r>
              <a:rPr lang="sv-SE" sz="1200" baseline="0" dirty="0"/>
              <a:t>. </a:t>
            </a:r>
            <a:r>
              <a:rPr lang="sv-SE" sz="1200" baseline="0" dirty="0" err="1"/>
              <a:t>You</a:t>
            </a:r>
            <a:r>
              <a:rPr lang="sv-SE" sz="1200" baseline="0" dirty="0"/>
              <a:t> </a:t>
            </a:r>
            <a:r>
              <a:rPr lang="sv-SE" sz="1200" baseline="0" dirty="0" err="1"/>
              <a:t>want</a:t>
            </a:r>
            <a:r>
              <a:rPr lang="sv-SE" sz="1200" baseline="0" dirty="0"/>
              <a:t> </a:t>
            </a:r>
            <a:r>
              <a:rPr lang="sv-SE" sz="1200" baseline="0" dirty="0" err="1"/>
              <a:t>to</a:t>
            </a:r>
            <a:r>
              <a:rPr lang="sv-SE" sz="1200" baseline="0" dirty="0"/>
              <a:t> be </a:t>
            </a:r>
            <a:r>
              <a:rPr lang="sv-SE" sz="1200" baseline="0" dirty="0" err="1"/>
              <a:t>able</a:t>
            </a:r>
            <a:r>
              <a:rPr lang="sv-SE" sz="1200" baseline="0" dirty="0"/>
              <a:t> </a:t>
            </a:r>
            <a:r>
              <a:rPr lang="sv-SE" sz="1200" baseline="0" dirty="0" err="1"/>
              <a:t>to</a:t>
            </a:r>
            <a:r>
              <a:rPr lang="sv-SE" sz="1200" baseline="0" dirty="0"/>
              <a:t> </a:t>
            </a:r>
            <a:r>
              <a:rPr lang="sv-SE" sz="1200" baseline="0" dirty="0" err="1"/>
              <a:t>follow</a:t>
            </a:r>
            <a:r>
              <a:rPr lang="sv-SE" sz="1200" baseline="0" dirty="0"/>
              <a:t> </a:t>
            </a:r>
            <a:r>
              <a:rPr lang="sv-SE" sz="1200" baseline="0" dirty="0" err="1"/>
              <a:t>your</a:t>
            </a:r>
            <a:r>
              <a:rPr lang="sv-SE" sz="1200" baseline="0" dirty="0"/>
              <a:t> </a:t>
            </a:r>
            <a:r>
              <a:rPr lang="sv-SE" sz="1200" baseline="0" dirty="0" err="1"/>
              <a:t>customer</a:t>
            </a:r>
            <a:r>
              <a:rPr lang="sv-SE" sz="1200" baseline="0" dirty="0"/>
              <a:t> in </a:t>
            </a:r>
            <a:r>
              <a:rPr lang="sv-SE" sz="1200" baseline="0" dirty="0" err="1"/>
              <a:t>his</a:t>
            </a:r>
            <a:r>
              <a:rPr lang="sv-SE" sz="1200" baseline="0" dirty="0"/>
              <a:t> </a:t>
            </a:r>
            <a:r>
              <a:rPr lang="sv-SE" sz="1200" baseline="0" dirty="0" err="1"/>
              <a:t>journey</a:t>
            </a:r>
            <a:r>
              <a:rPr lang="sv-SE" sz="1200" baseline="0" dirty="0"/>
              <a:t> as </a:t>
            </a:r>
            <a:r>
              <a:rPr lang="sv-SE" sz="1200" baseline="0" dirty="0" err="1"/>
              <a:t>he</a:t>
            </a:r>
            <a:r>
              <a:rPr lang="sv-SE" sz="1200" baseline="0" dirty="0"/>
              <a:t> </a:t>
            </a:r>
            <a:r>
              <a:rPr lang="sv-SE" sz="1200" baseline="0" dirty="0" err="1"/>
              <a:t>changes</a:t>
            </a:r>
            <a:r>
              <a:rPr lang="sv-SE" sz="1200" baseline="0" dirty="0"/>
              <a:t> the </a:t>
            </a:r>
            <a:r>
              <a:rPr lang="sv-SE" sz="1200" baseline="0" dirty="0" err="1"/>
              <a:t>probelm</a:t>
            </a:r>
            <a:r>
              <a:rPr lang="sv-SE" sz="1200" baseline="0" dirty="0"/>
              <a:t> (</a:t>
            </a:r>
            <a:r>
              <a:rPr lang="sv-SE" sz="1200" baseline="0" dirty="0" err="1"/>
              <a:t>anc</a:t>
            </a:r>
            <a:r>
              <a:rPr lang="sv-SE" sz="1200" baseline="0" dirty="0"/>
              <a:t> </a:t>
            </a:r>
            <a:r>
              <a:rPr lang="sv-SE" sz="1200" baseline="0" dirty="0" err="1"/>
              <a:t>achieve</a:t>
            </a:r>
            <a:r>
              <a:rPr lang="sv-SE" sz="1200" baseline="0" dirty="0"/>
              <a:t> new </a:t>
            </a:r>
            <a:r>
              <a:rPr lang="sv-SE" sz="1200" baseline="0" dirty="0" err="1"/>
              <a:t>customers</a:t>
            </a:r>
            <a:r>
              <a:rPr lang="sv-SE" sz="1200" baseline="0" dirty="0"/>
              <a:t> as </a:t>
            </a:r>
            <a:r>
              <a:rPr lang="sv-SE" sz="1200" baseline="0" dirty="0" err="1"/>
              <a:t>they</a:t>
            </a:r>
            <a:r>
              <a:rPr lang="sv-SE" sz="1200" baseline="0" dirty="0"/>
              <a:t> </a:t>
            </a:r>
            <a:r>
              <a:rPr lang="sv-SE" sz="1200" baseline="0" dirty="0" err="1"/>
              <a:t>are</a:t>
            </a:r>
            <a:r>
              <a:rPr lang="sv-SE" sz="1200" baseline="0" dirty="0"/>
              <a:t> </a:t>
            </a:r>
            <a:r>
              <a:rPr lang="sv-SE" sz="1200" baseline="0" dirty="0" err="1"/>
              <a:t>left</a:t>
            </a:r>
            <a:r>
              <a:rPr lang="sv-SE" sz="1200" baseline="0" dirty="0"/>
              <a:t> </a:t>
            </a:r>
            <a:r>
              <a:rPr lang="sv-SE" sz="1200" baseline="0" dirty="0" err="1"/>
              <a:t>alone</a:t>
            </a:r>
            <a:r>
              <a:rPr lang="sv-SE" sz="1200" baseline="0" dirty="0"/>
              <a:t> from </a:t>
            </a:r>
            <a:r>
              <a:rPr lang="sv-SE" sz="1200" baseline="0" dirty="0" err="1"/>
              <a:t>companies</a:t>
            </a:r>
            <a:r>
              <a:rPr lang="sv-SE" sz="1200" baseline="0" dirty="0"/>
              <a:t> </a:t>
            </a:r>
            <a:r>
              <a:rPr lang="sv-SE" sz="1200" baseline="0" dirty="0" err="1"/>
              <a:t>that</a:t>
            </a:r>
            <a:r>
              <a:rPr lang="sv-SE" sz="1200" baseline="0" dirty="0"/>
              <a:t> </a:t>
            </a:r>
            <a:r>
              <a:rPr lang="sv-SE" sz="1200" baseline="0" dirty="0" err="1"/>
              <a:t>cannot</a:t>
            </a:r>
            <a:r>
              <a:rPr lang="sv-SE" sz="1200" baseline="0" dirty="0"/>
              <a:t> </a:t>
            </a:r>
            <a:r>
              <a:rPr lang="sv-SE" sz="1200" baseline="0" dirty="0" err="1"/>
              <a:t>follow</a:t>
            </a:r>
            <a:r>
              <a:rPr lang="sv-SE" sz="1200" baseline="0" dirty="0"/>
              <a:t> </a:t>
            </a:r>
            <a:r>
              <a:rPr lang="sv-SE" sz="1200" baseline="0" dirty="0" err="1"/>
              <a:t>them</a:t>
            </a:r>
            <a:r>
              <a:rPr lang="sv-SE" sz="1200" baseline="0" dirty="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aseline="0" dirty="0"/>
              <a:t>In the </a:t>
            </a:r>
            <a:r>
              <a:rPr lang="sv-SE" sz="1200" baseline="0" dirty="0" err="1"/>
              <a:t>past</a:t>
            </a:r>
            <a:r>
              <a:rPr lang="sv-SE" sz="1200" baseline="0" dirty="0"/>
              <a:t> </a:t>
            </a:r>
            <a:r>
              <a:rPr lang="sv-SE" sz="1200" baseline="0" dirty="0" err="1"/>
              <a:t>shifts</a:t>
            </a:r>
            <a:r>
              <a:rPr lang="sv-SE" sz="1200" baseline="0" dirty="0"/>
              <a:t> in </a:t>
            </a:r>
            <a:r>
              <a:rPr lang="sv-SE" sz="1200" baseline="0" dirty="0" err="1"/>
              <a:t>meaning</a:t>
            </a:r>
            <a:r>
              <a:rPr lang="sv-SE" sz="1200" baseline="0" dirty="0"/>
              <a:t> </a:t>
            </a:r>
            <a:r>
              <a:rPr lang="sv-SE" sz="1200" baseline="0" dirty="0" err="1"/>
              <a:t>were</a:t>
            </a:r>
            <a:r>
              <a:rPr lang="sv-SE" sz="1200" baseline="0" dirty="0"/>
              <a:t> </a:t>
            </a:r>
            <a:r>
              <a:rPr lang="sv-SE" sz="1200" baseline="0" dirty="0" err="1"/>
              <a:t>slow</a:t>
            </a:r>
            <a:r>
              <a:rPr lang="sv-SE" sz="1200" baseline="0" dirty="0"/>
              <a:t>. </a:t>
            </a:r>
            <a:r>
              <a:rPr lang="sv-SE" sz="1200" baseline="0" dirty="0" err="1"/>
              <a:t>You</a:t>
            </a:r>
            <a:r>
              <a:rPr lang="sv-SE" sz="1200" baseline="0" dirty="0"/>
              <a:t> </a:t>
            </a:r>
            <a:r>
              <a:rPr lang="sv-SE" sz="1200" baseline="0" dirty="0" err="1"/>
              <a:t>can</a:t>
            </a:r>
            <a:r>
              <a:rPr lang="sv-SE" sz="1200" baseline="0" dirty="0"/>
              <a:t> </a:t>
            </a:r>
            <a:r>
              <a:rPr lang="sv-SE" sz="1200" baseline="0" dirty="0" err="1"/>
              <a:t>wait</a:t>
            </a:r>
            <a:r>
              <a:rPr lang="sv-SE" sz="1200" baseline="0" dirty="0"/>
              <a:t> and </a:t>
            </a:r>
            <a:r>
              <a:rPr lang="sv-SE" sz="1200" baseline="0" dirty="0" err="1"/>
              <a:t>react</a:t>
            </a:r>
            <a:r>
              <a:rPr lang="sv-SE" sz="1200" baseline="0" dirty="0"/>
              <a:t>. </a:t>
            </a:r>
            <a:r>
              <a:rPr lang="sv-SE" sz="1200" baseline="0" dirty="0" err="1"/>
              <a:t>Understand</a:t>
            </a:r>
            <a:r>
              <a:rPr lang="sv-SE" sz="1200" baseline="0" dirty="0"/>
              <a:t>. </a:t>
            </a:r>
            <a:r>
              <a:rPr lang="sv-SE" sz="1200" baseline="0" dirty="0" err="1"/>
              <a:t>Now</a:t>
            </a:r>
            <a:r>
              <a:rPr lang="sv-SE" sz="1200" baseline="0" dirty="0"/>
              <a:t> </a:t>
            </a:r>
            <a:r>
              <a:rPr lang="sv-SE" sz="1200" baseline="0" dirty="0" err="1"/>
              <a:t>they</a:t>
            </a:r>
            <a:r>
              <a:rPr lang="sv-SE" sz="1200" baseline="0" dirty="0"/>
              <a:t> </a:t>
            </a:r>
            <a:r>
              <a:rPr lang="sv-SE" sz="1200" baseline="0" dirty="0" err="1"/>
              <a:t>happens</a:t>
            </a:r>
            <a:r>
              <a:rPr lang="sv-SE" sz="1200" baseline="0" dirty="0"/>
              <a:t> </a:t>
            </a:r>
            <a:r>
              <a:rPr lang="sv-SE" sz="1200" baseline="0" dirty="0" err="1"/>
              <a:t>more</a:t>
            </a:r>
            <a:r>
              <a:rPr lang="sv-SE" sz="1200" baseline="0" dirty="0"/>
              <a:t> </a:t>
            </a:r>
            <a:r>
              <a:rPr lang="sv-SE" sz="1200" baseline="0" dirty="0" err="1"/>
              <a:t>rapidly</a:t>
            </a:r>
            <a:r>
              <a:rPr lang="sv-SE" sz="1200" baseline="0" dirty="0"/>
              <a:t>, and </a:t>
            </a:r>
            <a:r>
              <a:rPr lang="sv-SE" sz="1200" baseline="0" dirty="0" err="1"/>
              <a:t>are</a:t>
            </a:r>
            <a:r>
              <a:rPr lang="sv-SE" sz="1200" baseline="0" dirty="0"/>
              <a:t> </a:t>
            </a:r>
            <a:r>
              <a:rPr lang="sv-SE" sz="1200" baseline="0" dirty="0" err="1"/>
              <a:t>pushed</a:t>
            </a:r>
            <a:r>
              <a:rPr lang="sv-SE" sz="1200" baseline="0" dirty="0"/>
              <a:t> by </a:t>
            </a:r>
            <a:r>
              <a:rPr lang="sv-SE" sz="1200" baseline="0" dirty="0" err="1"/>
              <a:t>actors</a:t>
            </a:r>
            <a:r>
              <a:rPr lang="sv-SE" sz="1200" baseline="0" dirty="0"/>
              <a:t>. </a:t>
            </a:r>
            <a:r>
              <a:rPr lang="sv-SE" sz="1200" baseline="0" dirty="0" err="1"/>
              <a:t>You</a:t>
            </a:r>
            <a:r>
              <a:rPr lang="sv-SE" sz="1200" baseline="0" dirty="0"/>
              <a:t> CAN </a:t>
            </a:r>
            <a:r>
              <a:rPr lang="sv-SE" sz="1200" baseline="0" dirty="0" err="1"/>
              <a:t>change</a:t>
            </a:r>
            <a:r>
              <a:rPr lang="sv-SE" sz="1200" baseline="0" dirty="0"/>
              <a:t> the </a:t>
            </a:r>
            <a:r>
              <a:rPr lang="sv-SE" sz="1200" baseline="0" dirty="0" err="1"/>
              <a:t>meaning</a:t>
            </a:r>
            <a:r>
              <a:rPr lang="sv-SE" sz="1200" baseline="0" dirty="0"/>
              <a:t> (</a:t>
            </a:r>
            <a:r>
              <a:rPr lang="sv-SE" sz="1200" baseline="0" dirty="0" err="1"/>
              <a:t>technologies</a:t>
            </a:r>
            <a:r>
              <a:rPr lang="sv-SE" sz="1200" baseline="0" dirty="0"/>
              <a:t> </a:t>
            </a:r>
            <a:r>
              <a:rPr lang="sv-SE" sz="1200" baseline="0" dirty="0" err="1"/>
              <a:t>to</a:t>
            </a:r>
            <a:r>
              <a:rPr lang="sv-SE" sz="1200" baseline="0" dirty="0"/>
              <a:t> </a:t>
            </a:r>
            <a:r>
              <a:rPr lang="sv-SE" sz="1200" baseline="0" dirty="0" err="1"/>
              <a:t>reach</a:t>
            </a:r>
            <a:r>
              <a:rPr lang="sv-SE" sz="1200" baseline="0" dirty="0"/>
              <a:t> </a:t>
            </a:r>
            <a:r>
              <a:rPr lang="sv-SE" sz="1200" baseline="0" dirty="0" err="1"/>
              <a:t>globally</a:t>
            </a:r>
            <a:r>
              <a:rPr lang="sv-SE" sz="1200" baseline="0" dirty="0"/>
              <a:t>. </a:t>
            </a:r>
            <a:r>
              <a:rPr lang="sv-SE" sz="1200" baseline="0" dirty="0" err="1"/>
              <a:t>People</a:t>
            </a:r>
            <a:r>
              <a:rPr lang="sv-SE" sz="1200" baseline="0" dirty="0"/>
              <a:t> in </a:t>
            </a:r>
            <a:r>
              <a:rPr lang="sv-SE" sz="1200" baseline="0" dirty="0" err="1"/>
              <a:t>search</a:t>
            </a:r>
            <a:r>
              <a:rPr lang="sv-SE" sz="1200" baseline="0" dirty="0"/>
              <a:t> for </a:t>
            </a:r>
            <a:r>
              <a:rPr lang="sv-SE" sz="1200" baseline="0" dirty="0" err="1"/>
              <a:t>meaning</a:t>
            </a:r>
            <a:r>
              <a:rPr lang="sv-SE" sz="1200" baseline="0" dirty="0"/>
              <a:t>). (it has </a:t>
            </a:r>
            <a:r>
              <a:rPr lang="sv-SE" sz="1200" baseline="0" dirty="0" err="1"/>
              <a:t>always</a:t>
            </a:r>
            <a:r>
              <a:rPr lang="sv-SE" sz="1200" baseline="0" dirty="0"/>
              <a:t> </a:t>
            </a:r>
            <a:r>
              <a:rPr lang="sv-SE" sz="1200" baseline="0" dirty="0" err="1"/>
              <a:t>been</a:t>
            </a:r>
            <a:r>
              <a:rPr lang="sv-SE" sz="1200" baseline="0" dirty="0"/>
              <a:t>. The </a:t>
            </a:r>
            <a:r>
              <a:rPr lang="sv-SE" sz="1200" baseline="0" dirty="0" err="1"/>
              <a:t>mistake</a:t>
            </a:r>
            <a:r>
              <a:rPr lang="sv-SE" sz="1200" baseline="0" dirty="0"/>
              <a:t> </a:t>
            </a:r>
            <a:r>
              <a:rPr lang="sv-SE" sz="1200" baseline="0" dirty="0" err="1"/>
              <a:t>was</a:t>
            </a:r>
            <a:r>
              <a:rPr lang="sv-SE" sz="1200" baseline="0" dirty="0"/>
              <a:t> </a:t>
            </a:r>
            <a:r>
              <a:rPr lang="sv-SE" sz="1200" baseline="0" dirty="0" err="1"/>
              <a:t>Maslow</a:t>
            </a:r>
            <a:r>
              <a:rPr lang="sv-SE" sz="1200" baseline="0" dirty="0"/>
              <a:t> and </a:t>
            </a:r>
            <a:r>
              <a:rPr lang="sv-SE" sz="1200" baseline="0" dirty="0" err="1"/>
              <a:t>believing</a:t>
            </a:r>
            <a:r>
              <a:rPr lang="sv-SE" sz="1200" baseline="0" dirty="0"/>
              <a:t> in </a:t>
            </a:r>
            <a:r>
              <a:rPr lang="sv-SE" sz="1200" baseline="0" dirty="0" err="1"/>
              <a:t>needs</a:t>
            </a:r>
            <a:r>
              <a:rPr lang="sv-SE" sz="1200" baseline="0" dirty="0"/>
              <a:t>).</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dirty="0" err="1"/>
              <a:t>Moreover</a:t>
            </a:r>
            <a:r>
              <a:rPr lang="sv-SE" sz="1200" dirty="0"/>
              <a:t> </a:t>
            </a:r>
            <a:r>
              <a:rPr lang="sv-SE" sz="1200" dirty="0" err="1"/>
              <a:t>people</a:t>
            </a:r>
            <a:r>
              <a:rPr lang="sv-SE" sz="1200" dirty="0"/>
              <a:t> (</a:t>
            </a:r>
            <a:r>
              <a:rPr lang="sv-SE" sz="1200" dirty="0" err="1"/>
              <a:t>users</a:t>
            </a:r>
            <a:r>
              <a:rPr lang="sv-SE" sz="1200" dirty="0"/>
              <a:t>) </a:t>
            </a:r>
            <a:r>
              <a:rPr lang="sv-SE" sz="1200" dirty="0" err="1"/>
              <a:t>are</a:t>
            </a:r>
            <a:r>
              <a:rPr lang="sv-SE" sz="1200" baseline="0" dirty="0"/>
              <a:t> </a:t>
            </a:r>
            <a:r>
              <a:rPr lang="sv-SE" sz="1200" dirty="0" err="1"/>
              <a:t>looking</a:t>
            </a:r>
            <a:r>
              <a:rPr lang="sv-SE" sz="1200" dirty="0"/>
              <a:t> for </a:t>
            </a:r>
            <a:r>
              <a:rPr lang="sv-SE" sz="1200" dirty="0" err="1"/>
              <a:t>being</a:t>
            </a:r>
            <a:r>
              <a:rPr lang="sv-SE" sz="1200" dirty="0"/>
              <a:t> different </a:t>
            </a:r>
            <a:r>
              <a:rPr lang="sv-SE" sz="1200" dirty="0" err="1"/>
              <a:t>more</a:t>
            </a:r>
            <a:r>
              <a:rPr lang="sv-SE" sz="1200" dirty="0"/>
              <a:t> </a:t>
            </a:r>
            <a:r>
              <a:rPr lang="sv-SE" sz="1200" dirty="0" err="1"/>
              <a:t>than</a:t>
            </a:r>
            <a:r>
              <a:rPr lang="sv-SE" sz="1200" dirty="0"/>
              <a:t> </a:t>
            </a:r>
            <a:r>
              <a:rPr lang="sv-SE" sz="1200" dirty="0" err="1"/>
              <a:t>being</a:t>
            </a:r>
            <a:r>
              <a:rPr lang="sv-SE" sz="1200" dirty="0"/>
              <a:t> </a:t>
            </a:r>
            <a:r>
              <a:rPr lang="sv-SE" sz="1200" dirty="0" err="1"/>
              <a:t>better</a:t>
            </a:r>
            <a:r>
              <a:rPr lang="sv-SE" sz="1200" dirty="0"/>
              <a:t>.</a:t>
            </a:r>
            <a:r>
              <a:rPr lang="sv-SE" sz="1200" baseline="0" dirty="0"/>
              <a:t> </a:t>
            </a:r>
            <a:r>
              <a:rPr lang="sv-SE" sz="1200" baseline="0" dirty="0" err="1"/>
              <a:t>See</a:t>
            </a:r>
            <a:r>
              <a:rPr lang="sv-SE" sz="1200" baseline="0" dirty="0"/>
              <a:t> P&amp;G or Alfa: it is not </a:t>
            </a:r>
            <a:r>
              <a:rPr lang="sv-SE" sz="1200" baseline="0" dirty="0" err="1"/>
              <a:t>about</a:t>
            </a:r>
            <a:r>
              <a:rPr lang="sv-SE" sz="1200" baseline="0" dirty="0"/>
              <a:t> </a:t>
            </a:r>
            <a:r>
              <a:rPr lang="sv-SE" sz="1200" baseline="0" dirty="0" err="1"/>
              <a:t>competing</a:t>
            </a:r>
            <a:r>
              <a:rPr lang="sv-SE" sz="1200" baseline="0" dirty="0"/>
              <a:t> on </a:t>
            </a:r>
            <a:r>
              <a:rPr lang="sv-SE" sz="1200" baseline="0" dirty="0" err="1"/>
              <a:t>one</a:t>
            </a:r>
            <a:r>
              <a:rPr lang="sv-SE" sz="1200" baseline="0" dirty="0"/>
              <a:t> dimension (</a:t>
            </a:r>
            <a:r>
              <a:rPr lang="sv-SE" sz="1200" baseline="0" dirty="0" err="1"/>
              <a:t>metaphor</a:t>
            </a:r>
            <a:r>
              <a:rPr lang="sv-SE" sz="1200" baseline="0" dirty="0"/>
              <a:t> or </a:t>
            </a:r>
            <a:r>
              <a:rPr lang="sv-SE" sz="1200" baseline="0" dirty="0" err="1"/>
              <a:t>organized</a:t>
            </a:r>
            <a:r>
              <a:rPr lang="sv-SE" sz="1200" baseline="0" dirty="0"/>
              <a:t> sports) </a:t>
            </a:r>
            <a:r>
              <a:rPr lang="sv-SE" sz="1200" baseline="0" dirty="0" err="1"/>
              <a:t>but</a:t>
            </a:r>
            <a:r>
              <a:rPr lang="sv-SE" sz="1200" baseline="0" dirty="0"/>
              <a:t> </a:t>
            </a:r>
            <a:r>
              <a:rPr lang="sv-SE" sz="1200" baseline="0" dirty="0" err="1"/>
              <a:t>about</a:t>
            </a:r>
            <a:r>
              <a:rPr lang="sv-SE" sz="1200" baseline="0" dirty="0"/>
              <a:t> </a:t>
            </a:r>
            <a:r>
              <a:rPr lang="sv-SE" sz="1200" baseline="0" dirty="0" err="1"/>
              <a:t>defining</a:t>
            </a:r>
            <a:r>
              <a:rPr lang="sv-SE" sz="1200" baseline="0" dirty="0"/>
              <a:t> </a:t>
            </a:r>
            <a:r>
              <a:rPr lang="sv-SE" sz="1200" baseline="0" dirty="0" err="1"/>
              <a:t>your</a:t>
            </a:r>
            <a:r>
              <a:rPr lang="sv-SE" sz="1200" baseline="0" dirty="0"/>
              <a:t> </a:t>
            </a:r>
            <a:r>
              <a:rPr lang="sv-SE" sz="1200" baseline="0" dirty="0" err="1"/>
              <a:t>own</a:t>
            </a:r>
            <a:r>
              <a:rPr lang="sv-SE" sz="1200" baseline="0" dirty="0"/>
              <a:t> </a:t>
            </a:r>
            <a:r>
              <a:rPr lang="sv-SE" sz="1200" baseline="0" dirty="0" err="1"/>
              <a:t>competition</a:t>
            </a:r>
            <a:r>
              <a:rPr lang="sv-SE" sz="1200" baseline="0" dirty="0"/>
              <a:t> dimension (</a:t>
            </a:r>
            <a:r>
              <a:rPr lang="sv-SE" sz="1200" baseline="0" dirty="0" err="1"/>
              <a:t>your</a:t>
            </a:r>
            <a:r>
              <a:rPr lang="sv-SE" sz="1200" baseline="0" dirty="0"/>
              <a:t> </a:t>
            </a:r>
            <a:r>
              <a:rPr lang="sv-SE" sz="1200" baseline="0" dirty="0" err="1"/>
              <a:t>own</a:t>
            </a:r>
            <a:r>
              <a:rPr lang="sv-SE" sz="1200" baseline="0" dirty="0"/>
              <a:t> </a:t>
            </a:r>
            <a:r>
              <a:rPr lang="sv-SE" sz="1200" baseline="0" dirty="0" err="1"/>
              <a:t>why</a:t>
            </a:r>
            <a:r>
              <a:rPr lang="sv-SE" sz="1200" baseline="0" dirty="0"/>
              <a:t>), and go for it. For </a:t>
            </a:r>
            <a:r>
              <a:rPr lang="sv-SE" sz="1200" baseline="0" dirty="0" err="1"/>
              <a:t>users</a:t>
            </a:r>
            <a:r>
              <a:rPr lang="sv-SE" sz="1200" baseline="0" dirty="0"/>
              <a:t> in </a:t>
            </a:r>
            <a:r>
              <a:rPr lang="sv-SE" sz="1200" baseline="0" dirty="0" err="1"/>
              <a:t>this</a:t>
            </a:r>
            <a:r>
              <a:rPr lang="sv-SE" sz="1200" baseline="0" dirty="0"/>
              <a:t> moment a </a:t>
            </a:r>
            <a:r>
              <a:rPr lang="sv-SE" sz="1200" baseline="0" dirty="0" err="1"/>
              <a:t>better</a:t>
            </a:r>
            <a:r>
              <a:rPr lang="sv-SE" sz="1200" baseline="0" dirty="0"/>
              <a:t> </a:t>
            </a:r>
            <a:r>
              <a:rPr lang="sv-SE" sz="1200" baseline="0" dirty="0" err="1"/>
              <a:t>why</a:t>
            </a:r>
            <a:r>
              <a:rPr lang="sv-SE" sz="1200" baseline="0" dirty="0"/>
              <a:t> (</a:t>
            </a:r>
            <a:r>
              <a:rPr lang="sv-SE" sz="1200" baseline="0" dirty="0" err="1"/>
              <a:t>meaning</a:t>
            </a:r>
            <a:r>
              <a:rPr lang="sv-SE" sz="1200" baseline="0" dirty="0"/>
              <a:t>) is </a:t>
            </a:r>
            <a:r>
              <a:rPr lang="sv-SE" sz="1200" baseline="0" dirty="0" err="1"/>
              <a:t>better</a:t>
            </a:r>
            <a:r>
              <a:rPr lang="sv-SE" sz="1200" baseline="0" dirty="0"/>
              <a:t> </a:t>
            </a:r>
            <a:r>
              <a:rPr lang="sv-SE" sz="1200" baseline="0" dirty="0" err="1"/>
              <a:t>than</a:t>
            </a:r>
            <a:r>
              <a:rPr lang="sv-SE" sz="1200" baseline="0" dirty="0"/>
              <a:t> a </a:t>
            </a:r>
            <a:r>
              <a:rPr lang="sv-SE" sz="1200" baseline="0" dirty="0" err="1"/>
              <a:t>better</a:t>
            </a:r>
            <a:r>
              <a:rPr lang="sv-SE" sz="1200" baseline="0" dirty="0"/>
              <a:t> </a:t>
            </a:r>
            <a:r>
              <a:rPr lang="sv-SE" sz="1200" baseline="0" dirty="0" err="1"/>
              <a:t>how</a:t>
            </a:r>
            <a:r>
              <a:rPr lang="sv-SE" sz="1200" baseline="0" dirty="0"/>
              <a:t> (solution). </a:t>
            </a:r>
            <a:r>
              <a:rPr lang="sv-SE" sz="1200" baseline="0" dirty="0" err="1"/>
              <a:t>This</a:t>
            </a:r>
            <a:r>
              <a:rPr lang="sv-SE" sz="1200" baseline="0" dirty="0"/>
              <a:t> is sure for </a:t>
            </a:r>
            <a:r>
              <a:rPr lang="sv-SE" sz="1200" baseline="0" dirty="0" err="1"/>
              <a:t>cunsomers</a:t>
            </a:r>
            <a:r>
              <a:rPr lang="sv-SE" sz="1200" baseline="0" dirty="0"/>
              <a:t>. Does it </a:t>
            </a:r>
            <a:r>
              <a:rPr lang="sv-SE" sz="1200" baseline="0" dirty="0" err="1"/>
              <a:t>hold</a:t>
            </a:r>
            <a:r>
              <a:rPr lang="sv-SE" sz="1200" baseline="0" dirty="0"/>
              <a:t> </a:t>
            </a:r>
            <a:r>
              <a:rPr lang="sv-SE" sz="1200" baseline="0" dirty="0" err="1"/>
              <a:t>also</a:t>
            </a:r>
            <a:r>
              <a:rPr lang="sv-SE" sz="1200" baseline="0" dirty="0"/>
              <a:t> for </a:t>
            </a:r>
            <a:r>
              <a:rPr lang="sv-SE" sz="1200" baseline="0" dirty="0" err="1"/>
              <a:t>BtB</a:t>
            </a:r>
            <a:r>
              <a:rPr lang="sv-SE" sz="1200"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solidFill>
                  <a:srgbClr val="FF0000"/>
                </a:solidFill>
                <a:latin typeface="Times New Roman" charset="0"/>
              </a:rPr>
              <a:t>Latent or tacit needs. But we do not talk about needs (something you have to have) or Wants (something you would like to have). Meaning. Different.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dirty="0" err="1"/>
              <a:t>Needs</a:t>
            </a:r>
            <a:r>
              <a:rPr lang="sv-SE" sz="1200" dirty="0"/>
              <a:t> </a:t>
            </a:r>
            <a:r>
              <a:rPr lang="sv-SE" sz="1200" dirty="0" err="1"/>
              <a:t>are</a:t>
            </a:r>
            <a:r>
              <a:rPr lang="sv-SE" sz="1200" dirty="0"/>
              <a:t> </a:t>
            </a:r>
            <a:r>
              <a:rPr lang="sv-SE" sz="1200" dirty="0" err="1"/>
              <a:t>fulfilled</a:t>
            </a:r>
            <a:r>
              <a:rPr lang="sv-SE" sz="1200" dirty="0"/>
              <a:t>. </a:t>
            </a:r>
            <a:r>
              <a:rPr lang="sv-SE" sz="1200" dirty="0" err="1"/>
              <a:t>Then</a:t>
            </a:r>
            <a:r>
              <a:rPr lang="sv-SE" sz="1200" dirty="0"/>
              <a:t> </a:t>
            </a:r>
            <a:r>
              <a:rPr lang="sv-SE" sz="1200" dirty="0" err="1"/>
              <a:t>yu</a:t>
            </a:r>
            <a:r>
              <a:rPr lang="sv-SE" sz="1200" dirty="0"/>
              <a:t> </a:t>
            </a:r>
            <a:r>
              <a:rPr lang="sv-SE" sz="1200" dirty="0" err="1"/>
              <a:t>move</a:t>
            </a:r>
            <a:r>
              <a:rPr lang="sv-SE" sz="1200" dirty="0"/>
              <a:t> </a:t>
            </a:r>
            <a:r>
              <a:rPr lang="sv-SE" sz="1200" dirty="0" err="1"/>
              <a:t>to</a:t>
            </a:r>
            <a:r>
              <a:rPr lang="sv-SE" sz="1200" dirty="0"/>
              <a:t> the </a:t>
            </a:r>
            <a:r>
              <a:rPr lang="sv-SE" sz="1200" dirty="0" err="1"/>
              <a:t>next</a:t>
            </a:r>
            <a:r>
              <a:rPr lang="sv-SE" sz="1200" dirty="0"/>
              <a:t> </a:t>
            </a:r>
            <a:r>
              <a:rPr lang="sv-SE" sz="1200" dirty="0" err="1"/>
              <a:t>need</a:t>
            </a:r>
            <a:r>
              <a:rPr lang="sv-SE" sz="1200" dirty="0"/>
              <a:t>.</a:t>
            </a:r>
            <a:r>
              <a:rPr lang="sv-SE" sz="1200" baseline="0" dirty="0"/>
              <a:t> </a:t>
            </a:r>
            <a:r>
              <a:rPr lang="sv-SE" sz="1200" baseline="0" dirty="0" err="1"/>
              <a:t>Meanings</a:t>
            </a:r>
            <a:r>
              <a:rPr lang="sv-SE" sz="1200" baseline="0" dirty="0"/>
              <a:t> </a:t>
            </a:r>
            <a:r>
              <a:rPr lang="sv-SE" sz="1200" baseline="0" dirty="0" err="1"/>
              <a:t>are</a:t>
            </a:r>
            <a:r>
              <a:rPr lang="sv-SE" sz="1200" baseline="0" dirty="0"/>
              <a:t> not </a:t>
            </a:r>
            <a:r>
              <a:rPr lang="sv-SE" sz="1200" baseline="0" dirty="0" err="1"/>
              <a:t>fulfilled</a:t>
            </a:r>
            <a:r>
              <a:rPr lang="sv-SE" sz="1200" baseline="0" dirty="0"/>
              <a:t>. </a:t>
            </a:r>
            <a:r>
              <a:rPr lang="sv-SE" sz="1200" baseline="0" dirty="0" err="1"/>
              <a:t>They</a:t>
            </a:r>
            <a:r>
              <a:rPr lang="sv-SE" sz="1200" baseline="0" dirty="0"/>
              <a:t> </a:t>
            </a:r>
            <a:r>
              <a:rPr lang="sv-SE" sz="1200" baseline="0" dirty="0" err="1"/>
              <a:t>are</a:t>
            </a:r>
            <a:r>
              <a:rPr lang="sv-SE" sz="1200" baseline="0" dirty="0"/>
              <a:t> </a:t>
            </a:r>
            <a:r>
              <a:rPr lang="sv-SE" sz="1200" baseline="0" dirty="0" err="1"/>
              <a:t>always</a:t>
            </a:r>
            <a:r>
              <a:rPr lang="sv-SE" sz="1200" baseline="0" dirty="0"/>
              <a:t> present. </a:t>
            </a:r>
            <a:r>
              <a:rPr lang="sv-SE" sz="1200" baseline="0" dirty="0" err="1"/>
              <a:t>You</a:t>
            </a:r>
            <a:r>
              <a:rPr lang="sv-SE" sz="1200" baseline="0" dirty="0"/>
              <a:t> do not </a:t>
            </a:r>
            <a:r>
              <a:rPr lang="sv-SE" sz="1200" baseline="0" dirty="0" err="1"/>
              <a:t>move</a:t>
            </a:r>
            <a:r>
              <a:rPr lang="sv-SE" sz="1200" baseline="0" dirty="0"/>
              <a:t> </a:t>
            </a:r>
            <a:r>
              <a:rPr lang="sv-SE" sz="1200" baseline="0" dirty="0" err="1"/>
              <a:t>to</a:t>
            </a:r>
            <a:r>
              <a:rPr lang="sv-SE" sz="1200" baseline="0" dirty="0"/>
              <a:t> the </a:t>
            </a:r>
            <a:r>
              <a:rPr lang="sv-SE" sz="1200" baseline="0" dirty="0" err="1"/>
              <a:t>next</a:t>
            </a:r>
            <a:r>
              <a:rPr lang="sv-SE" sz="1200" baseline="0" dirty="0"/>
              <a:t> </a:t>
            </a:r>
            <a:r>
              <a:rPr lang="sv-SE" sz="1200" baseline="0" dirty="0" err="1"/>
              <a:t>one</a:t>
            </a:r>
            <a:endParaRPr lang="sv-SE"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aseline="0" dirty="0"/>
              <a:t>I </a:t>
            </a:r>
            <a:r>
              <a:rPr lang="sv-SE" sz="1200" baseline="0" dirty="0" err="1"/>
              <a:t>mean</a:t>
            </a:r>
            <a:r>
              <a:rPr lang="sv-SE" sz="1200" baseline="0" dirty="0"/>
              <a:t> Love, not passion. It </a:t>
            </a:r>
            <a:r>
              <a:rPr lang="sv-SE" sz="1200" baseline="0" dirty="0" err="1"/>
              <a:t>endures</a:t>
            </a:r>
            <a:r>
              <a:rPr lang="sv-SE" sz="1200" baseline="0" dirty="0"/>
              <a:t> (best </a:t>
            </a:r>
            <a:r>
              <a:rPr lang="sv-SE" sz="1200" baseline="0" dirty="0" err="1"/>
              <a:t>friends</a:t>
            </a:r>
            <a:r>
              <a:rPr lang="sv-SE" sz="1200" baseline="0" dirty="0"/>
              <a:t> in Love)</a:t>
            </a:r>
            <a:endParaRPr lang="sv-SE" sz="1200"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9BC5862D-0810-425C-9DA8-9B60BA31D712}"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21</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253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20000"/>
          </a:bodyPr>
          <a:lstStyle/>
          <a:p>
            <a:r>
              <a:rPr lang="en-US" sz="1600" dirty="0"/>
              <a:t>When a breakthrough technology emerges, it embeds </a:t>
            </a:r>
            <a:r>
              <a:rPr lang="en-US" sz="1600" b="1" dirty="0"/>
              <a:t>many potential meanings</a:t>
            </a:r>
            <a:r>
              <a:rPr lang="en-US" sz="1600" dirty="0"/>
              <a:t>. </a:t>
            </a:r>
            <a:r>
              <a:rPr lang="en-US" sz="1600" b="1" dirty="0"/>
              <a:t>Some are immediate</a:t>
            </a:r>
            <a:r>
              <a:rPr lang="en-US" sz="1600" i="1" dirty="0"/>
              <a:t>, usually promoted by those </a:t>
            </a:r>
            <a:r>
              <a:rPr lang="en-US" sz="1600" dirty="0"/>
              <a:t>who have initially guided technological development</a:t>
            </a:r>
          </a:p>
          <a:p>
            <a:endParaRPr lang="en-US" sz="1600" dirty="0"/>
          </a:p>
          <a:p>
            <a:r>
              <a:rPr lang="en-US" sz="1600" b="1" dirty="0"/>
              <a:t>Other meanings are quiescent</a:t>
            </a:r>
            <a:r>
              <a:rPr lang="en-US" sz="1600" dirty="0"/>
              <a:t>, but sooner or later they become manifest</a:t>
            </a:r>
          </a:p>
          <a:p>
            <a:endParaRPr lang="en-US" sz="1600" dirty="0"/>
          </a:p>
          <a:p>
            <a:r>
              <a:rPr lang="en-US" sz="1600" dirty="0"/>
              <a:t>A company that sees innovation strategy as </a:t>
            </a:r>
            <a:r>
              <a:rPr lang="en-US" sz="1600" dirty="0" err="1"/>
              <a:t>monodimensional</a:t>
            </a:r>
            <a:r>
              <a:rPr lang="en-US" sz="1600" dirty="0"/>
              <a:t>—that is, consisting only of technological innovation—will not search for the quiescent meaning</a:t>
            </a:r>
          </a:p>
          <a:p>
            <a:endParaRPr lang="en-US" sz="1600" dirty="0"/>
          </a:p>
          <a:p>
            <a:r>
              <a:rPr lang="en-US" sz="1600" dirty="0"/>
              <a:t>This approach leads to </a:t>
            </a:r>
            <a:r>
              <a:rPr lang="en-US" sz="1600" b="1" dirty="0"/>
              <a:t>two myopic behaviors</a:t>
            </a:r>
            <a:r>
              <a:rPr lang="en-US" sz="1600" dirty="0"/>
              <a:t>:</a:t>
            </a:r>
          </a:p>
          <a:p>
            <a:pPr lvl="1"/>
            <a:r>
              <a:rPr lang="en-US" sz="1400" dirty="0"/>
              <a:t>If the most immediate meaning of a new technology does not fit with the existing meaning in the market, companies will likely screen that technology off and consider it irrelevant to competition (</a:t>
            </a:r>
            <a:r>
              <a:rPr lang="en-US" sz="1400" i="1" dirty="0"/>
              <a:t>Technology screening</a:t>
            </a:r>
            <a:r>
              <a:rPr lang="en-US" sz="1400" dirty="0"/>
              <a:t>)</a:t>
            </a:r>
          </a:p>
          <a:p>
            <a:pPr lvl="1"/>
            <a:r>
              <a:rPr lang="en-US" sz="1400" dirty="0"/>
              <a:t>If the most immediate meaning of the new technology does fit the existing meaning, a company will invest by substituting the new technology for current technologies (</a:t>
            </a:r>
            <a:r>
              <a:rPr lang="en-US" sz="1400" i="1" dirty="0"/>
              <a:t>Technology substitution</a:t>
            </a:r>
            <a:r>
              <a:rPr lang="en-US" sz="1400" dirty="0"/>
              <a:t>)</a:t>
            </a:r>
          </a:p>
          <a:p>
            <a:endParaRPr lang="it-IT" dirty="0"/>
          </a:p>
        </p:txBody>
      </p:sp>
      <p:sp>
        <p:nvSpPr>
          <p:cNvPr id="4" name="Segnaposto numero diapositiva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C9BA4364-83D4-43A8-AECC-47428587225E}"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27</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9324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77500" lnSpcReduction="20000"/>
          </a:bodyPr>
          <a:lstStyle/>
          <a:p>
            <a:r>
              <a:rPr lang="en-US" sz="1000" kern="1200" dirty="0">
                <a:solidFill>
                  <a:schemeClr val="tx1"/>
                </a:solidFill>
                <a:latin typeface="+mn-lt"/>
                <a:ea typeface="+mn-ea"/>
                <a:cs typeface="+mn-cs"/>
              </a:rPr>
              <a:t>In 2003, KUKA developed the </a:t>
            </a:r>
            <a:r>
              <a:rPr lang="en-US" sz="1000" kern="1200" dirty="0" err="1">
                <a:solidFill>
                  <a:schemeClr val="tx1"/>
                </a:solidFill>
                <a:latin typeface="+mn-lt"/>
                <a:ea typeface="+mn-ea"/>
                <a:cs typeface="+mn-cs"/>
              </a:rPr>
              <a:t>Robocoaster</a:t>
            </a:r>
            <a:r>
              <a:rPr lang="en-US" sz="1000" kern="1200" dirty="0">
                <a:solidFill>
                  <a:schemeClr val="tx1"/>
                </a:solidFill>
                <a:latin typeface="+mn-lt"/>
                <a:ea typeface="+mn-ea"/>
                <a:cs typeface="+mn-cs"/>
              </a:rPr>
              <a:t>, which was the world’s first passenger-carrying industrial robot. The ride used roller coaster-style seats attached to robotic arms and provided a roller coaster-like motion sequence to its two passengers through a series of programmable maneuvers. There was also the possibility that riders themselves could program the motions of their ride. </a:t>
            </a:r>
            <a:r>
              <a:rPr lang="en-US" sz="1000" kern="1200" dirty="0" err="1">
                <a:solidFill>
                  <a:schemeClr val="tx1"/>
                </a:solidFill>
                <a:latin typeface="+mn-lt"/>
                <a:ea typeface="+mn-ea"/>
                <a:cs typeface="+mn-cs"/>
              </a:rPr>
              <a:t>Robocoaster</a:t>
            </a:r>
            <a:r>
              <a:rPr lang="en-US" sz="1000" kern="1200" dirty="0">
                <a:solidFill>
                  <a:schemeClr val="tx1"/>
                </a:solidFill>
                <a:latin typeface="+mn-lt"/>
                <a:ea typeface="+mn-ea"/>
                <a:cs typeface="+mn-cs"/>
              </a:rPr>
              <a:t> was a product for the amusement industry, and its success led to the creation of an entirely new entertainment division within KUKA (see Figure 7). The idea came from Gino De-</a:t>
            </a:r>
            <a:r>
              <a:rPr lang="en-US" sz="1000" kern="1200" dirty="0" err="1">
                <a:solidFill>
                  <a:schemeClr val="tx1"/>
                </a:solidFill>
                <a:latin typeface="+mn-lt"/>
                <a:ea typeface="+mn-ea"/>
                <a:cs typeface="+mn-cs"/>
              </a:rPr>
              <a:t>Gol</a:t>
            </a:r>
            <a:r>
              <a:rPr lang="en-US" sz="1000" kern="1200" dirty="0">
                <a:solidFill>
                  <a:schemeClr val="tx1"/>
                </a:solidFill>
                <a:latin typeface="+mn-lt"/>
                <a:ea typeface="+mn-ea"/>
                <a:cs typeface="+mn-cs"/>
              </a:rPr>
              <a:t>, a worker in one of KUKA’s factories, who combined his interest in amusement rides and his knowledge of robotics to develop the concept of an interactive passenger-carrying robot that could move humans around in an exciting, entertaining and unpredictable way. After founding his own company, </a:t>
            </a:r>
            <a:r>
              <a:rPr lang="en-US" sz="1000" kern="1200" dirty="0" err="1">
                <a:solidFill>
                  <a:schemeClr val="tx1"/>
                </a:solidFill>
                <a:latin typeface="+mn-lt"/>
                <a:ea typeface="+mn-ea"/>
                <a:cs typeface="+mn-cs"/>
              </a:rPr>
              <a:t>Robocoaster</a:t>
            </a:r>
            <a:r>
              <a:rPr lang="en-US" sz="1000" kern="1200" dirty="0">
                <a:solidFill>
                  <a:schemeClr val="tx1"/>
                </a:solidFill>
                <a:latin typeface="+mn-lt"/>
                <a:ea typeface="+mn-ea"/>
                <a:cs typeface="+mn-cs"/>
              </a:rPr>
              <a:t> Ltd., he approached KUKA with a detailed plan to establish a partnership to accomplish his dreams. The proposed “</a:t>
            </a:r>
            <a:r>
              <a:rPr lang="en-US" sz="1000" kern="1200" dirty="0" err="1">
                <a:solidFill>
                  <a:schemeClr val="tx1"/>
                </a:solidFill>
                <a:latin typeface="+mn-lt"/>
                <a:ea typeface="+mn-ea"/>
                <a:cs typeface="+mn-cs"/>
              </a:rPr>
              <a:t>Robocoaster</a:t>
            </a:r>
            <a:r>
              <a:rPr lang="en-US" sz="1000" kern="1200" dirty="0">
                <a:solidFill>
                  <a:schemeClr val="tx1"/>
                </a:solidFill>
                <a:latin typeface="+mn-lt"/>
                <a:ea typeface="+mn-ea"/>
                <a:cs typeface="+mn-cs"/>
              </a:rPr>
              <a:t>” was considered a joke by all the other industry players approached by De-</a:t>
            </a:r>
            <a:r>
              <a:rPr lang="en-US" sz="1000" kern="1200" dirty="0" err="1">
                <a:solidFill>
                  <a:schemeClr val="tx1"/>
                </a:solidFill>
                <a:latin typeface="+mn-lt"/>
                <a:ea typeface="+mn-ea"/>
                <a:cs typeface="+mn-cs"/>
              </a:rPr>
              <a:t>Gol</a:t>
            </a:r>
            <a:r>
              <a:rPr lang="en-US" sz="1000" kern="1200" dirty="0">
                <a:solidFill>
                  <a:schemeClr val="tx1"/>
                </a:solidFill>
                <a:latin typeface="+mn-lt"/>
                <a:ea typeface="+mn-ea"/>
                <a:cs typeface="+mn-cs"/>
              </a:rPr>
              <a:t>. One of KUKA’s major competitors preferred not to develop a similar robot, arguing that such a product was too dangerous: if something went wrong, the robot could kill people. However, KUKA recognized the opportunity presented by this new project thanks to their new strategy, which was to be open to new opportunities, and thanks to their research into human-to-robot interaction. After introducing the concept in 2003, the </a:t>
            </a:r>
            <a:r>
              <a:rPr lang="en-US" sz="1000" kern="1200" dirty="0" err="1">
                <a:solidFill>
                  <a:schemeClr val="tx1"/>
                </a:solidFill>
                <a:latin typeface="+mn-lt"/>
                <a:ea typeface="+mn-ea"/>
                <a:cs typeface="+mn-cs"/>
              </a:rPr>
              <a:t>Robocoaster</a:t>
            </a:r>
            <a:r>
              <a:rPr lang="en-US" sz="1000" kern="1200" dirty="0">
                <a:solidFill>
                  <a:schemeClr val="tx1"/>
                </a:solidFill>
                <a:latin typeface="+mn-lt"/>
                <a:ea typeface="+mn-ea"/>
                <a:cs typeface="+mn-cs"/>
              </a:rPr>
              <a:t> became the world’s first and only passenger-carrying industrial robot. Most of the technology was already available, and the company only needed to modify one of its industrial robots by adding some precautionary safety features to have it certified to carry humans by the German technical inspectorate TÜV. The first version of the new concept was a stationary ride in which passengers boarded roller coaster-like seats at the end of the robot’s arm and were put through a variety of highly programmable maneuvers that could be customized to endless possibilities through six axes of motion. In 2007, the company expanded on the original concept at </a:t>
            </a:r>
            <a:r>
              <a:rPr lang="en-US" sz="1000" kern="1200" dirty="0" err="1">
                <a:solidFill>
                  <a:schemeClr val="tx1"/>
                </a:solidFill>
                <a:latin typeface="+mn-lt"/>
                <a:ea typeface="+mn-ea"/>
                <a:cs typeface="+mn-cs"/>
              </a:rPr>
              <a:t>Innoventions</a:t>
            </a:r>
            <a:r>
              <a:rPr lang="en-US" sz="1000" kern="1200" dirty="0">
                <a:solidFill>
                  <a:schemeClr val="tx1"/>
                </a:solidFill>
                <a:latin typeface="+mn-lt"/>
                <a:ea typeface="+mn-ea"/>
                <a:cs typeface="+mn-cs"/>
              </a:rPr>
              <a:t> at Walt Disney World’s EPCOT, in which it created a motion-simulator ride which enclosed guests in small capsules and put them through motions synchronized to video, performing maneuvers and motions no normal simulator could even begin to attempt. In 2010, the company introduced one of the largest installations of </a:t>
            </a:r>
            <a:r>
              <a:rPr lang="en-US" sz="1000" kern="1200" dirty="0" err="1">
                <a:solidFill>
                  <a:schemeClr val="tx1"/>
                </a:solidFill>
                <a:latin typeface="+mn-lt"/>
                <a:ea typeface="+mn-ea"/>
                <a:cs typeface="+mn-cs"/>
              </a:rPr>
              <a:t>Robocoaster</a:t>
            </a:r>
            <a:r>
              <a:rPr lang="en-US" sz="1000" kern="1200" dirty="0">
                <a:solidFill>
                  <a:schemeClr val="tx1"/>
                </a:solidFill>
                <a:latin typeface="+mn-lt"/>
                <a:ea typeface="+mn-ea"/>
                <a:cs typeface="+mn-cs"/>
              </a:rPr>
              <a:t> technology, providing its robots for the centerpiece ride of the highly anticipated </a:t>
            </a:r>
            <a:r>
              <a:rPr lang="en-US" sz="1000" kern="1200" dirty="0" err="1">
                <a:solidFill>
                  <a:schemeClr val="tx1"/>
                </a:solidFill>
                <a:latin typeface="+mn-lt"/>
                <a:ea typeface="+mn-ea"/>
                <a:cs typeface="+mn-cs"/>
              </a:rPr>
              <a:t>Wizarding</a:t>
            </a:r>
            <a:r>
              <a:rPr lang="en-US" sz="1000" kern="1200" dirty="0">
                <a:solidFill>
                  <a:schemeClr val="tx1"/>
                </a:solidFill>
                <a:latin typeface="+mn-lt"/>
                <a:ea typeface="+mn-ea"/>
                <a:cs typeface="+mn-cs"/>
              </a:rPr>
              <a:t> World of Harry Potter section of Universal’s Islands of Adventure in Florida. With this ride, KUKA placed massive robotic arms on a track, a concept it first introduced in 2004, increased seating from two to four passengers, and with Universal’s help, immersed guests entirely in the world of Harry Potter. Currently, </a:t>
            </a:r>
            <a:r>
              <a:rPr lang="en-US" sz="1000" kern="1200" dirty="0" err="1">
                <a:solidFill>
                  <a:schemeClr val="tx1"/>
                </a:solidFill>
                <a:latin typeface="+mn-lt"/>
                <a:ea typeface="+mn-ea"/>
                <a:cs typeface="+mn-cs"/>
              </a:rPr>
              <a:t>Robocoaster</a:t>
            </a:r>
            <a:r>
              <a:rPr lang="en-US" sz="1000" kern="1200" dirty="0">
                <a:solidFill>
                  <a:schemeClr val="tx1"/>
                </a:solidFill>
                <a:latin typeface="+mn-lt"/>
                <a:ea typeface="+mn-ea"/>
                <a:cs typeface="+mn-cs"/>
              </a:rPr>
              <a:t> has expanded into an entire product line, ranging from basic two-seat variants to advanced 4D simulation models, while also offering custom versions for dedicated uses in amusement parks and research centers. Even 10 years after its introduction, the </a:t>
            </a:r>
            <a:r>
              <a:rPr lang="en-US" sz="1000" kern="1200" dirty="0" err="1">
                <a:solidFill>
                  <a:schemeClr val="tx1"/>
                </a:solidFill>
                <a:latin typeface="+mn-lt"/>
                <a:ea typeface="+mn-ea"/>
                <a:cs typeface="+mn-cs"/>
              </a:rPr>
              <a:t>Robocoaster</a:t>
            </a:r>
            <a:r>
              <a:rPr lang="en-US" sz="1000" kern="1200" dirty="0">
                <a:solidFill>
                  <a:schemeClr val="tx1"/>
                </a:solidFill>
                <a:latin typeface="+mn-lt"/>
                <a:ea typeface="+mn-ea"/>
                <a:cs typeface="+mn-cs"/>
              </a:rPr>
              <a:t> remains the only passenger-carrying robot on the market (see also Verganti and Oberg, 2013).</a:t>
            </a:r>
          </a:p>
          <a:p>
            <a:r>
              <a:rPr lang="en-US" sz="1000" kern="1200" dirty="0">
                <a:solidFill>
                  <a:schemeClr val="tx1"/>
                </a:solidFill>
                <a:latin typeface="+mn-lt"/>
                <a:ea typeface="+mn-ea"/>
                <a:cs typeface="+mn-cs"/>
              </a:rPr>
              <a:t>The success of the </a:t>
            </a:r>
            <a:r>
              <a:rPr lang="en-US" sz="1000" kern="1200" dirty="0" err="1">
                <a:solidFill>
                  <a:schemeClr val="tx1"/>
                </a:solidFill>
                <a:latin typeface="+mn-lt"/>
                <a:ea typeface="+mn-ea"/>
                <a:cs typeface="+mn-cs"/>
              </a:rPr>
              <a:t>Robocoaster</a:t>
            </a:r>
            <a:r>
              <a:rPr lang="en-US" sz="1000" kern="1200" dirty="0">
                <a:solidFill>
                  <a:schemeClr val="tx1"/>
                </a:solidFill>
                <a:latin typeface="+mn-lt"/>
                <a:ea typeface="+mn-ea"/>
                <a:cs typeface="+mn-cs"/>
              </a:rPr>
              <a:t> has driven KUKA to expand its vision of the possibilities of robots as entertainment machines. The company created a division dedicated to the entertainment and simulation sector, proposing its products not only as amusement rides but also as tools to be used in movie and theater productions, at public events and fairs, or even in museums and research environments.</a:t>
            </a:r>
            <a:endParaRPr lang="it-IT" dirty="0"/>
          </a:p>
        </p:txBody>
      </p:sp>
      <p:sp>
        <p:nvSpPr>
          <p:cNvPr id="4" name="Segnaposto numero diapositiva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C9BA4364-83D4-43A8-AECC-47428587225E}"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31</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8514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C9BA4364-83D4-43A8-AECC-47428587225E}"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32</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0703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C9BA4364-83D4-43A8-AECC-47428587225E}"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35</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845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DC9B91C0-E9FF-4ABD-8CF4-9AA832441941}" type="slidenum">
              <a:rPr kumimoji="0" lang="it-IT" sz="1300" b="0" i="0" u="none" strike="noStrike" kern="1200" cap="none" spc="0" normalizeH="0" baseline="0" noProof="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36</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
        <p:nvSpPr>
          <p:cNvPr id="328706" name="Rectangle 2"/>
          <p:cNvSpPr>
            <a:spLocks noGrp="1" noRot="1" noChangeAspect="1" noChangeArrowheads="1" noTextEdit="1"/>
          </p:cNvSpPr>
          <p:nvPr>
            <p:ph type="sldImg"/>
          </p:nvPr>
        </p:nvSpPr>
        <p:spPr>
          <a:xfrm>
            <a:off x="92075" y="774700"/>
            <a:ext cx="6638925" cy="3735388"/>
          </a:xfrm>
          <a:ln/>
        </p:spPr>
      </p:sp>
      <p:sp>
        <p:nvSpPr>
          <p:cNvPr id="328707" name="Rectangle 3"/>
          <p:cNvSpPr>
            <a:spLocks noGrp="1" noChangeArrowheads="1"/>
          </p:cNvSpPr>
          <p:nvPr>
            <p:ph type="body" idx="1"/>
          </p:nvPr>
        </p:nvSpPr>
        <p:spPr>
          <a:xfrm>
            <a:off x="908372" y="4738556"/>
            <a:ext cx="4996829" cy="4432530"/>
          </a:xfrm>
        </p:spPr>
        <p:txBody>
          <a:bodyPr/>
          <a:lstStyle/>
          <a:p>
            <a:pPr>
              <a:spcBef>
                <a:spcPct val="20000"/>
              </a:spcBef>
            </a:pPr>
            <a:endParaRPr lang="en-US" sz="1000" dirty="0"/>
          </a:p>
        </p:txBody>
      </p:sp>
    </p:spTree>
    <p:extLst>
      <p:ext uri="{BB962C8B-B14F-4D97-AF65-F5344CB8AC3E}">
        <p14:creationId xmlns:p14="http://schemas.microsoft.com/office/powerpoint/2010/main" val="2210754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a:solidFill>
                  <a:srgbClr val="FF0000"/>
                </a:solidFill>
                <a:latin typeface="Times New Roman" charset="0"/>
              </a:rPr>
              <a:t>Start</a:t>
            </a:r>
            <a:r>
              <a:rPr lang="en-US" baseline="0" dirty="0">
                <a:solidFill>
                  <a:srgbClr val="FF0000"/>
                </a:solidFill>
                <a:latin typeface="Times New Roman" charset="0"/>
              </a:rPr>
              <a:t> from bottom left:</a:t>
            </a:r>
          </a:p>
          <a:p>
            <a:r>
              <a:rPr lang="en-US" baseline="0" dirty="0">
                <a:solidFill>
                  <a:srgbClr val="FF0000"/>
                </a:solidFill>
                <a:latin typeface="Times New Roman" charset="0"/>
              </a:rPr>
              <a:t>Innovation as we know it </a:t>
            </a:r>
            <a:r>
              <a:rPr lang="en-US" baseline="0" dirty="0">
                <a:solidFill>
                  <a:srgbClr val="FF0000"/>
                </a:solidFill>
                <a:latin typeface="Times New Roman" charset="0"/>
                <a:sym typeface="Wingdings"/>
              </a:rPr>
              <a:t> Design Thinking and Open Innovation</a:t>
            </a:r>
          </a:p>
          <a:p>
            <a:endParaRPr lang="en-US" baseline="0" dirty="0">
              <a:solidFill>
                <a:srgbClr val="FF0000"/>
              </a:solidFill>
              <a:latin typeface="Times New Roman" charset="0"/>
              <a:sym typeface="Wingdings"/>
            </a:endParaRPr>
          </a:p>
          <a:p>
            <a:r>
              <a:rPr lang="en-US" baseline="0" dirty="0">
                <a:solidFill>
                  <a:srgbClr val="FF0000"/>
                </a:solidFill>
                <a:latin typeface="Times New Roman" charset="0"/>
                <a:sym typeface="Wingdings"/>
              </a:rPr>
              <a:t>Perfect at that level. But if you move higher the process is and must be different.</a:t>
            </a:r>
          </a:p>
          <a:p>
            <a:endParaRPr lang="en-US" baseline="0" dirty="0">
              <a:solidFill>
                <a:srgbClr val="FF0000"/>
              </a:solidFill>
              <a:latin typeface="Times New Roman" charset="0"/>
              <a:sym typeface="Wingdings"/>
            </a:endParaRPr>
          </a:p>
          <a:p>
            <a:r>
              <a:rPr lang="en-US" baseline="0" dirty="0">
                <a:solidFill>
                  <a:srgbClr val="FF0000"/>
                </a:solidFill>
                <a:latin typeface="Times New Roman" charset="0"/>
                <a:sym typeface="Wingdings"/>
              </a:rPr>
              <a:t>At the end: Creative problem solving is still valid, when you move to development (finding the solutions)</a:t>
            </a:r>
            <a:endParaRPr lang="en-US" dirty="0">
              <a:solidFill>
                <a:srgbClr val="FF0000"/>
              </a:solidFill>
              <a:latin typeface="Times New Roman" charset="0"/>
            </a:endParaRPr>
          </a:p>
          <a:p>
            <a:endParaRPr lang="it-IT" dirty="0"/>
          </a:p>
        </p:txBody>
      </p:sp>
      <p:sp>
        <p:nvSpPr>
          <p:cNvPr id="4" name="Segnaposto numero diapositiva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C9BA4364-83D4-43A8-AECC-47428587225E}"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37</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8780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r>
              <a:rPr lang="en-US" dirty="0">
                <a:solidFill>
                  <a:srgbClr val="FF0000"/>
                </a:solidFill>
                <a:latin typeface="Times New Roman" charset="0"/>
              </a:rPr>
              <a:t>ALTERNATIVE BELOW MEANINGS (FROM PAPER ON MARKETING)</a:t>
            </a:r>
          </a:p>
          <a:p>
            <a:r>
              <a:rPr lang="en-US" dirty="0">
                <a:solidFill>
                  <a:srgbClr val="FF0000"/>
                </a:solidFill>
                <a:latin typeface="Times New Roman" charset="0"/>
              </a:rPr>
              <a:t>Self identity and social identity</a:t>
            </a:r>
          </a:p>
          <a:p>
            <a:r>
              <a:rPr lang="en-US" dirty="0">
                <a:solidFill>
                  <a:srgbClr val="FF0000"/>
                </a:solidFill>
                <a:latin typeface="Times New Roman" charset="0"/>
              </a:rPr>
              <a:t>Affective/emotional experience</a:t>
            </a:r>
          </a:p>
          <a:p>
            <a:endParaRPr lang="it-IT" dirty="0">
              <a:latin typeface="Times New Roman" charset="0"/>
            </a:endParaRPr>
          </a:p>
          <a:p>
            <a:r>
              <a:rPr lang="it-IT" dirty="0" err="1">
                <a:latin typeface="Times New Roman" charset="0"/>
              </a:rPr>
              <a:t>Symbolic</a:t>
            </a:r>
            <a:r>
              <a:rPr lang="it-IT" dirty="0">
                <a:latin typeface="Times New Roman" charset="0"/>
              </a:rPr>
              <a:t> </a:t>
            </a:r>
            <a:r>
              <a:rPr lang="it-IT" dirty="0" err="1">
                <a:latin typeface="Times New Roman" charset="0"/>
              </a:rPr>
              <a:t>meaning</a:t>
            </a:r>
            <a:r>
              <a:rPr lang="it-IT" dirty="0">
                <a:latin typeface="Times New Roman" charset="0"/>
              </a:rPr>
              <a:t> and </a:t>
            </a:r>
            <a:r>
              <a:rPr lang="it-IT" dirty="0" err="1">
                <a:latin typeface="Times New Roman" charset="0"/>
              </a:rPr>
              <a:t>symbolic</a:t>
            </a:r>
            <a:r>
              <a:rPr lang="it-IT" dirty="0">
                <a:latin typeface="Times New Roman" charset="0"/>
              </a:rPr>
              <a:t> </a:t>
            </a:r>
            <a:r>
              <a:rPr lang="it-IT" dirty="0" err="1">
                <a:latin typeface="Times New Roman" charset="0"/>
              </a:rPr>
              <a:t>value</a:t>
            </a:r>
            <a:r>
              <a:rPr lang="it-IT" dirty="0">
                <a:latin typeface="Times New Roman" charset="0"/>
              </a:rPr>
              <a:t> (in relation </a:t>
            </a:r>
            <a:r>
              <a:rPr lang="it-IT" dirty="0" err="1">
                <a:latin typeface="Times New Roman" charset="0"/>
              </a:rPr>
              <a:t>to</a:t>
            </a:r>
            <a:r>
              <a:rPr lang="it-IT" dirty="0">
                <a:latin typeface="Times New Roman" charset="0"/>
              </a:rPr>
              <a:t> self – </a:t>
            </a:r>
            <a:r>
              <a:rPr lang="it-IT" dirty="0" err="1">
                <a:latin typeface="Times New Roman" charset="0"/>
              </a:rPr>
              <a:t>self</a:t>
            </a:r>
            <a:r>
              <a:rPr lang="it-IT" dirty="0">
                <a:latin typeface="Times New Roman" charset="0"/>
              </a:rPr>
              <a:t> </a:t>
            </a:r>
            <a:r>
              <a:rPr lang="it-IT" dirty="0" err="1">
                <a:latin typeface="Times New Roman" charset="0"/>
              </a:rPr>
              <a:t>identity</a:t>
            </a:r>
            <a:r>
              <a:rPr lang="it-IT" dirty="0">
                <a:latin typeface="Times New Roman" charset="0"/>
              </a:rPr>
              <a:t>, i.e. </a:t>
            </a:r>
            <a:r>
              <a:rPr lang="it-IT" dirty="0" err="1">
                <a:latin typeface="Times New Roman" charset="0"/>
              </a:rPr>
              <a:t>how</a:t>
            </a:r>
            <a:r>
              <a:rPr lang="it-IT" dirty="0">
                <a:latin typeface="Times New Roman" charset="0"/>
              </a:rPr>
              <a:t> people </a:t>
            </a:r>
            <a:r>
              <a:rPr lang="it-IT" dirty="0" err="1">
                <a:latin typeface="Times New Roman" charset="0"/>
              </a:rPr>
              <a:t>see</a:t>
            </a:r>
            <a:r>
              <a:rPr lang="it-IT" dirty="0">
                <a:latin typeface="Times New Roman" charset="0"/>
              </a:rPr>
              <a:t> </a:t>
            </a:r>
            <a:r>
              <a:rPr lang="it-IT" dirty="0" err="1">
                <a:latin typeface="Times New Roman" charset="0"/>
              </a:rPr>
              <a:t>themselves–</a:t>
            </a:r>
            <a:r>
              <a:rPr lang="it-IT" dirty="0">
                <a:latin typeface="Times New Roman" charset="0"/>
              </a:rPr>
              <a:t> and in relation </a:t>
            </a:r>
            <a:r>
              <a:rPr lang="it-IT" dirty="0" err="1">
                <a:latin typeface="Times New Roman" charset="0"/>
              </a:rPr>
              <a:t>to</a:t>
            </a:r>
            <a:r>
              <a:rPr lang="it-IT" dirty="0">
                <a:latin typeface="Times New Roman" charset="0"/>
              </a:rPr>
              <a:t> </a:t>
            </a:r>
            <a:r>
              <a:rPr lang="it-IT" dirty="0" err="1">
                <a:latin typeface="Times New Roman" charset="0"/>
              </a:rPr>
              <a:t>others</a:t>
            </a:r>
            <a:r>
              <a:rPr lang="it-IT" dirty="0">
                <a:latin typeface="Times New Roman" charset="0"/>
              </a:rPr>
              <a:t> – social </a:t>
            </a:r>
            <a:r>
              <a:rPr lang="it-IT" dirty="0" err="1">
                <a:latin typeface="Times New Roman" charset="0"/>
              </a:rPr>
              <a:t>identity</a:t>
            </a:r>
            <a:r>
              <a:rPr lang="it-IT" dirty="0">
                <a:latin typeface="Times New Roman" charset="0"/>
              </a:rPr>
              <a:t>, i.e. </a:t>
            </a:r>
            <a:r>
              <a:rPr lang="it-IT" dirty="0" err="1">
                <a:latin typeface="Times New Roman" charset="0"/>
              </a:rPr>
              <a:t>how</a:t>
            </a:r>
            <a:r>
              <a:rPr lang="it-IT" dirty="0">
                <a:latin typeface="Times New Roman" charset="0"/>
              </a:rPr>
              <a:t> the </a:t>
            </a:r>
            <a:r>
              <a:rPr lang="it-IT" dirty="0" err="1">
                <a:latin typeface="Times New Roman" charset="0"/>
              </a:rPr>
              <a:t>others</a:t>
            </a:r>
            <a:r>
              <a:rPr lang="it-IT" dirty="0">
                <a:latin typeface="Times New Roman" charset="0"/>
              </a:rPr>
              <a:t> </a:t>
            </a:r>
            <a:r>
              <a:rPr lang="it-IT" dirty="0" err="1">
                <a:latin typeface="Times New Roman" charset="0"/>
              </a:rPr>
              <a:t>as</a:t>
            </a:r>
            <a:r>
              <a:rPr lang="it-IT" dirty="0">
                <a:latin typeface="Times New Roman" charset="0"/>
              </a:rPr>
              <a:t> </a:t>
            </a:r>
            <a:r>
              <a:rPr lang="it-IT" dirty="0" err="1">
                <a:latin typeface="Times New Roman" charset="0"/>
              </a:rPr>
              <a:t>other</a:t>
            </a:r>
            <a:r>
              <a:rPr lang="it-IT" dirty="0">
                <a:latin typeface="Times New Roman" charset="0"/>
              </a:rPr>
              <a:t> </a:t>
            </a:r>
            <a:r>
              <a:rPr lang="it-IT" dirty="0" err="1">
                <a:latin typeface="Times New Roman" charset="0"/>
              </a:rPr>
              <a:t>see</a:t>
            </a:r>
            <a:r>
              <a:rPr lang="it-IT" dirty="0">
                <a:latin typeface="Times New Roman" charset="0"/>
              </a:rPr>
              <a:t> </a:t>
            </a:r>
            <a:r>
              <a:rPr lang="it-IT" dirty="0" err="1">
                <a:latin typeface="Times New Roman" charset="0"/>
              </a:rPr>
              <a:t>them</a:t>
            </a:r>
            <a:r>
              <a:rPr lang="it-IT" dirty="0">
                <a:latin typeface="Times New Roman" charset="0"/>
              </a:rPr>
              <a:t> - ): Premise: </a:t>
            </a:r>
            <a:r>
              <a:rPr lang="it-IT" dirty="0" err="1">
                <a:latin typeface="Times New Roman" charset="0"/>
              </a:rPr>
              <a:t>post-modern</a:t>
            </a:r>
            <a:r>
              <a:rPr lang="it-IT" dirty="0">
                <a:latin typeface="Times New Roman" charset="0"/>
              </a:rPr>
              <a:t> consumer (</a:t>
            </a:r>
            <a:r>
              <a:rPr lang="it-IT" dirty="0" err="1">
                <a:latin typeface="Times New Roman" charset="0"/>
              </a:rPr>
              <a:t>purchasing</a:t>
            </a:r>
            <a:r>
              <a:rPr lang="it-IT" dirty="0">
                <a:latin typeface="Times New Roman" charset="0"/>
              </a:rPr>
              <a:t> </a:t>
            </a:r>
            <a:r>
              <a:rPr lang="it-IT" dirty="0" err="1">
                <a:latin typeface="Times New Roman" charset="0"/>
              </a:rPr>
              <a:t>driven</a:t>
            </a:r>
            <a:r>
              <a:rPr lang="it-IT" dirty="0">
                <a:latin typeface="Times New Roman" charset="0"/>
              </a:rPr>
              <a:t> </a:t>
            </a:r>
            <a:r>
              <a:rPr lang="it-IT" dirty="0" err="1">
                <a:latin typeface="Times New Roman" charset="0"/>
              </a:rPr>
              <a:t>by</a:t>
            </a:r>
            <a:r>
              <a:rPr lang="it-IT" dirty="0">
                <a:latin typeface="Times New Roman" charset="0"/>
              </a:rPr>
              <a:t> socio-cultural </a:t>
            </a:r>
            <a:r>
              <a:rPr lang="it-IT" dirty="0" err="1">
                <a:latin typeface="Times New Roman" charset="0"/>
              </a:rPr>
              <a:t>symbolism</a:t>
            </a:r>
            <a:r>
              <a:rPr lang="it-IT" dirty="0">
                <a:latin typeface="Times New Roman" charset="0"/>
              </a:rPr>
              <a:t>) (socio-cultural </a:t>
            </a:r>
            <a:r>
              <a:rPr lang="it-IT" dirty="0" err="1">
                <a:latin typeface="Times New Roman" charset="0"/>
              </a:rPr>
              <a:t>symbolism</a:t>
            </a:r>
            <a:r>
              <a:rPr lang="it-IT" dirty="0">
                <a:latin typeface="Times New Roman" charset="0"/>
              </a:rPr>
              <a:t>)</a:t>
            </a:r>
          </a:p>
          <a:p>
            <a:r>
              <a:rPr lang="it-IT" dirty="0" err="1">
                <a:latin typeface="Times New Roman" charset="0"/>
              </a:rPr>
              <a:t>Emotional</a:t>
            </a:r>
            <a:r>
              <a:rPr lang="it-IT" dirty="0">
                <a:latin typeface="Times New Roman" charset="0"/>
              </a:rPr>
              <a:t>/</a:t>
            </a:r>
            <a:r>
              <a:rPr lang="it-IT" dirty="0" err="1">
                <a:latin typeface="Times New Roman" charset="0"/>
              </a:rPr>
              <a:t>Affective</a:t>
            </a:r>
            <a:r>
              <a:rPr lang="it-IT" dirty="0">
                <a:latin typeface="Times New Roman" charset="0"/>
              </a:rPr>
              <a:t> </a:t>
            </a:r>
            <a:r>
              <a:rPr lang="it-IT" dirty="0" err="1">
                <a:latin typeface="Times New Roman" charset="0"/>
              </a:rPr>
              <a:t>value</a:t>
            </a:r>
            <a:r>
              <a:rPr lang="it-IT" dirty="0">
                <a:latin typeface="Times New Roman" charset="0"/>
              </a:rPr>
              <a:t>: </a:t>
            </a:r>
            <a:r>
              <a:rPr lang="it-IT" dirty="0" err="1">
                <a:latin typeface="Times New Roman" charset="0"/>
              </a:rPr>
              <a:t>experience</a:t>
            </a:r>
            <a:r>
              <a:rPr lang="it-IT" dirty="0">
                <a:latin typeface="Times New Roman" charset="0"/>
              </a:rPr>
              <a:t> of </a:t>
            </a:r>
            <a:r>
              <a:rPr lang="it-IT" dirty="0" err="1">
                <a:latin typeface="Times New Roman" charset="0"/>
              </a:rPr>
              <a:t>affective</a:t>
            </a:r>
            <a:r>
              <a:rPr lang="it-IT" dirty="0">
                <a:latin typeface="Times New Roman" charset="0"/>
              </a:rPr>
              <a:t> state and </a:t>
            </a:r>
            <a:r>
              <a:rPr lang="it-IT" dirty="0" err="1">
                <a:latin typeface="Times New Roman" charset="0"/>
              </a:rPr>
              <a:t>emotional</a:t>
            </a:r>
            <a:r>
              <a:rPr lang="it-IT" dirty="0">
                <a:latin typeface="Times New Roman" charset="0"/>
              </a:rPr>
              <a:t> </a:t>
            </a:r>
            <a:r>
              <a:rPr lang="it-IT" dirty="0" err="1">
                <a:latin typeface="Times New Roman" charset="0"/>
              </a:rPr>
              <a:t>response</a:t>
            </a:r>
            <a:r>
              <a:rPr lang="it-IT" dirty="0">
                <a:latin typeface="Times New Roman" charset="0"/>
              </a:rPr>
              <a:t> </a:t>
            </a:r>
            <a:r>
              <a:rPr lang="it-IT" dirty="0">
                <a:latin typeface="Times New Roman" charset="0"/>
                <a:sym typeface="Wingdings" charset="2"/>
              </a:rPr>
              <a:t> </a:t>
            </a:r>
            <a:r>
              <a:rPr lang="it-IT" dirty="0" err="1">
                <a:latin typeface="Times New Roman" charset="0"/>
                <a:sym typeface="Wingdings" charset="2"/>
              </a:rPr>
              <a:t>somatic-visceral</a:t>
            </a:r>
            <a:r>
              <a:rPr lang="it-IT" dirty="0">
                <a:latin typeface="Times New Roman" charset="0"/>
                <a:sym typeface="Wingdings" charset="2"/>
              </a:rPr>
              <a:t> </a:t>
            </a:r>
            <a:r>
              <a:rPr lang="it-IT" dirty="0" err="1">
                <a:latin typeface="Times New Roman" charset="0"/>
                <a:sym typeface="Wingdings" charset="2"/>
              </a:rPr>
              <a:t>effect</a:t>
            </a:r>
            <a:r>
              <a:rPr lang="it-IT" dirty="0">
                <a:latin typeface="Times New Roman" charset="0"/>
                <a:sym typeface="Wingdings" charset="2"/>
              </a:rPr>
              <a:t> </a:t>
            </a:r>
            <a:r>
              <a:rPr lang="it-IT" dirty="0" err="1">
                <a:latin typeface="Times New Roman" charset="0"/>
                <a:sym typeface="Wingdings" charset="2"/>
              </a:rPr>
              <a:t>takes</a:t>
            </a:r>
            <a:r>
              <a:rPr lang="it-IT" dirty="0">
                <a:latin typeface="Times New Roman" charset="0"/>
                <a:sym typeface="Wingdings" charset="2"/>
              </a:rPr>
              <a:t> </a:t>
            </a:r>
            <a:r>
              <a:rPr lang="it-IT" dirty="0" err="1">
                <a:latin typeface="Times New Roman" charset="0"/>
                <a:sym typeface="Wingdings" charset="2"/>
              </a:rPr>
              <a:t>root</a:t>
            </a:r>
            <a:r>
              <a:rPr lang="it-IT" dirty="0">
                <a:latin typeface="Times New Roman" charset="0"/>
                <a:sym typeface="Wingdings" charset="2"/>
              </a:rPr>
              <a:t> in </a:t>
            </a:r>
            <a:r>
              <a:rPr lang="it-IT" dirty="0" err="1">
                <a:latin typeface="Times New Roman" charset="0"/>
                <a:sym typeface="Wingdings" charset="2"/>
              </a:rPr>
              <a:t>deep</a:t>
            </a:r>
            <a:r>
              <a:rPr lang="it-IT" dirty="0">
                <a:latin typeface="Times New Roman" charset="0"/>
                <a:sym typeface="Wingdings" charset="2"/>
              </a:rPr>
              <a:t> </a:t>
            </a:r>
            <a:r>
              <a:rPr lang="it-IT" dirty="0" err="1">
                <a:latin typeface="Times New Roman" charset="0"/>
                <a:sym typeface="Wingdings" charset="2"/>
              </a:rPr>
              <a:t>consciousness</a:t>
            </a:r>
            <a:r>
              <a:rPr lang="it-IT" dirty="0">
                <a:latin typeface="Times New Roman" charset="0"/>
                <a:sym typeface="Wingdings" charset="2"/>
              </a:rPr>
              <a:t> or </a:t>
            </a:r>
            <a:r>
              <a:rPr lang="it-IT" dirty="0" err="1">
                <a:latin typeface="Times New Roman" charset="0"/>
                <a:sym typeface="Wingdings" charset="2"/>
              </a:rPr>
              <a:t>unconsciousness</a:t>
            </a:r>
            <a:r>
              <a:rPr lang="it-IT" dirty="0">
                <a:latin typeface="Times New Roman" charset="0"/>
                <a:sym typeface="Wingdings" charset="2"/>
              </a:rPr>
              <a:t> (long </a:t>
            </a:r>
            <a:r>
              <a:rPr lang="it-IT" dirty="0" err="1">
                <a:latin typeface="Times New Roman" charset="0"/>
                <a:sym typeface="Wingdings" charset="2"/>
              </a:rPr>
              <a:t>term</a:t>
            </a:r>
            <a:r>
              <a:rPr lang="it-IT" dirty="0">
                <a:latin typeface="Times New Roman" charset="0"/>
                <a:sym typeface="Wingdings" charset="2"/>
              </a:rPr>
              <a:t> attachment </a:t>
            </a:r>
            <a:r>
              <a:rPr lang="it-IT" dirty="0" err="1">
                <a:latin typeface="Times New Roman" charset="0"/>
                <a:sym typeface="Wingdings" charset="2"/>
              </a:rPr>
              <a:t>to</a:t>
            </a:r>
            <a:r>
              <a:rPr lang="it-IT" dirty="0">
                <a:latin typeface="Times New Roman" charset="0"/>
                <a:sym typeface="Wingdings" charset="2"/>
              </a:rPr>
              <a:t> the </a:t>
            </a:r>
            <a:r>
              <a:rPr lang="it-IT" dirty="0" err="1">
                <a:latin typeface="Times New Roman" charset="0"/>
                <a:sym typeface="Wingdings" charset="2"/>
              </a:rPr>
              <a:t>brand</a:t>
            </a:r>
            <a:r>
              <a:rPr lang="it-IT" dirty="0">
                <a:latin typeface="Times New Roman" charset="0"/>
                <a:sym typeface="Wingdings" charset="2"/>
              </a:rPr>
              <a:t>) (</a:t>
            </a:r>
            <a:r>
              <a:rPr lang="it-IT" dirty="0" err="1">
                <a:latin typeface="Times New Roman" charset="0"/>
                <a:sym typeface="Wingdings" charset="2"/>
              </a:rPr>
              <a:t>emotional</a:t>
            </a:r>
            <a:r>
              <a:rPr lang="it-IT" dirty="0">
                <a:latin typeface="Times New Roman" charset="0"/>
                <a:sym typeface="Wingdings" charset="2"/>
              </a:rPr>
              <a:t> marketing)</a:t>
            </a:r>
            <a:endParaRPr lang="it-IT" dirty="0">
              <a:latin typeface="Times New Roman" charset="0"/>
            </a:endParaRPr>
          </a:p>
          <a:p>
            <a:r>
              <a:rPr lang="it-IT" dirty="0">
                <a:latin typeface="Times New Roman" charset="0"/>
              </a:rPr>
              <a:t>Utility </a:t>
            </a:r>
            <a:r>
              <a:rPr lang="it-IT" dirty="0">
                <a:latin typeface="Times New Roman" charset="0"/>
                <a:sym typeface="Wingdings" charset="2"/>
              </a:rPr>
              <a:t> </a:t>
            </a:r>
            <a:r>
              <a:rPr lang="it-IT" dirty="0" err="1">
                <a:latin typeface="Times New Roman" charset="0"/>
              </a:rPr>
              <a:t>Trade-off</a:t>
            </a:r>
            <a:r>
              <a:rPr lang="it-IT" dirty="0">
                <a:latin typeface="Times New Roman" charset="0"/>
              </a:rPr>
              <a:t> </a:t>
            </a:r>
            <a:r>
              <a:rPr lang="it-IT" dirty="0" err="1">
                <a:latin typeface="Times New Roman" charset="0"/>
              </a:rPr>
              <a:t>value</a:t>
            </a:r>
            <a:r>
              <a:rPr lang="it-IT" dirty="0">
                <a:latin typeface="Times New Roman" charset="0"/>
              </a:rPr>
              <a:t> (homo </a:t>
            </a:r>
            <a:r>
              <a:rPr lang="it-IT" dirty="0" err="1">
                <a:latin typeface="Times New Roman" charset="0"/>
              </a:rPr>
              <a:t>economicus</a:t>
            </a:r>
            <a:r>
              <a:rPr lang="it-IT" dirty="0">
                <a:latin typeface="Times New Roman" charset="0"/>
              </a:rPr>
              <a:t>)- Premise: </a:t>
            </a:r>
            <a:r>
              <a:rPr lang="it-IT" dirty="0" err="1">
                <a:latin typeface="Times New Roman" charset="0"/>
              </a:rPr>
              <a:t>rational</a:t>
            </a:r>
            <a:r>
              <a:rPr lang="it-IT" dirty="0">
                <a:latin typeface="Times New Roman" charset="0"/>
              </a:rPr>
              <a:t> consumer, </a:t>
            </a:r>
            <a:r>
              <a:rPr lang="it-IT" dirty="0" err="1">
                <a:latin typeface="Times New Roman" charset="0"/>
              </a:rPr>
              <a:t>economic</a:t>
            </a:r>
            <a:r>
              <a:rPr lang="it-IT" dirty="0">
                <a:latin typeface="Times New Roman" charset="0"/>
              </a:rPr>
              <a:t> utility of a </a:t>
            </a:r>
            <a:r>
              <a:rPr lang="it-IT" dirty="0" err="1">
                <a:latin typeface="Times New Roman" charset="0"/>
              </a:rPr>
              <a:t>product</a:t>
            </a:r>
            <a:r>
              <a:rPr lang="it-IT" dirty="0">
                <a:latin typeface="Times New Roman" charset="0"/>
              </a:rPr>
              <a:t> (cognitive </a:t>
            </a:r>
            <a:r>
              <a:rPr lang="it-IT" dirty="0" err="1">
                <a:latin typeface="Times New Roman" charset="0"/>
              </a:rPr>
              <a:t>approch</a:t>
            </a:r>
            <a:r>
              <a:rPr lang="it-IT" dirty="0">
                <a:latin typeface="Times New Roman" charset="0"/>
              </a:rPr>
              <a:t>) (</a:t>
            </a:r>
            <a:r>
              <a:rPr lang="it-IT" dirty="0" err="1">
                <a:latin typeface="Times New Roman" charset="0"/>
              </a:rPr>
              <a:t>economic</a:t>
            </a:r>
            <a:r>
              <a:rPr lang="it-IT" dirty="0">
                <a:latin typeface="Times New Roman" charset="0"/>
              </a:rPr>
              <a:t> </a:t>
            </a:r>
            <a:r>
              <a:rPr lang="it-IT" dirty="0" err="1">
                <a:latin typeface="Times New Roman" charset="0"/>
              </a:rPr>
              <a:t>utilitarianism</a:t>
            </a:r>
            <a:r>
              <a:rPr lang="it-IT" dirty="0">
                <a:latin typeface="Times New Roman" charset="0"/>
              </a:rPr>
              <a:t>)</a:t>
            </a:r>
          </a:p>
          <a:p>
            <a:endParaRPr lang="it-IT" dirty="0">
              <a:latin typeface="Times New Roman" charset="0"/>
            </a:endParaRPr>
          </a:p>
          <a:p>
            <a:r>
              <a:rPr lang="it-IT" dirty="0" err="1">
                <a:latin typeface="Times New Roman" charset="0"/>
              </a:rPr>
              <a:t>Experience</a:t>
            </a:r>
            <a:r>
              <a:rPr lang="it-IT" dirty="0">
                <a:latin typeface="Times New Roman" charset="0"/>
              </a:rPr>
              <a:t> marketing </a:t>
            </a:r>
            <a:r>
              <a:rPr lang="it-IT" dirty="0" err="1">
                <a:latin typeface="Times New Roman" charset="0"/>
              </a:rPr>
              <a:t>is</a:t>
            </a:r>
            <a:r>
              <a:rPr lang="it-IT" dirty="0">
                <a:latin typeface="Times New Roman" charset="0"/>
              </a:rPr>
              <a:t> </a:t>
            </a:r>
            <a:r>
              <a:rPr lang="it-IT" dirty="0" err="1">
                <a:latin typeface="Times New Roman" charset="0"/>
              </a:rPr>
              <a:t>seen</a:t>
            </a:r>
            <a:r>
              <a:rPr lang="it-IT" dirty="0">
                <a:latin typeface="Times New Roman" charset="0"/>
              </a:rPr>
              <a:t> </a:t>
            </a:r>
            <a:r>
              <a:rPr lang="it-IT" dirty="0" err="1">
                <a:latin typeface="Times New Roman" charset="0"/>
              </a:rPr>
              <a:t>both</a:t>
            </a:r>
            <a:r>
              <a:rPr lang="it-IT" dirty="0">
                <a:latin typeface="Times New Roman" charset="0"/>
              </a:rPr>
              <a:t> </a:t>
            </a:r>
            <a:r>
              <a:rPr lang="it-IT" dirty="0" err="1">
                <a:latin typeface="Times New Roman" charset="0"/>
              </a:rPr>
              <a:t>as</a:t>
            </a:r>
            <a:r>
              <a:rPr lang="it-IT" dirty="0">
                <a:latin typeface="Times New Roman" charset="0"/>
              </a:rPr>
              <a:t> </a:t>
            </a:r>
            <a:r>
              <a:rPr lang="it-IT" dirty="0" err="1">
                <a:latin typeface="Times New Roman" charset="0"/>
              </a:rPr>
              <a:t>similar</a:t>
            </a:r>
            <a:r>
              <a:rPr lang="it-IT" dirty="0">
                <a:latin typeface="Times New Roman" charset="0"/>
              </a:rPr>
              <a:t> </a:t>
            </a:r>
            <a:r>
              <a:rPr lang="it-IT" dirty="0" err="1">
                <a:latin typeface="Times New Roman" charset="0"/>
              </a:rPr>
              <a:t>to</a:t>
            </a:r>
            <a:r>
              <a:rPr lang="it-IT" dirty="0">
                <a:latin typeface="Times New Roman" charset="0"/>
              </a:rPr>
              <a:t> </a:t>
            </a:r>
            <a:r>
              <a:rPr lang="it-IT" dirty="0" err="1">
                <a:latin typeface="Times New Roman" charset="0"/>
              </a:rPr>
              <a:t>emotional</a:t>
            </a:r>
            <a:r>
              <a:rPr lang="it-IT" dirty="0">
                <a:latin typeface="Times New Roman" charset="0"/>
              </a:rPr>
              <a:t> (</a:t>
            </a:r>
            <a:r>
              <a:rPr lang="it-IT" dirty="0" err="1">
                <a:latin typeface="Times New Roman" charset="0"/>
              </a:rPr>
              <a:t>Keller</a:t>
            </a:r>
            <a:r>
              <a:rPr lang="it-IT" dirty="0">
                <a:latin typeface="Times New Roman" charset="0"/>
              </a:rPr>
              <a:t>) or </a:t>
            </a:r>
            <a:r>
              <a:rPr lang="it-IT" dirty="0" err="1">
                <a:latin typeface="Times New Roman" charset="0"/>
              </a:rPr>
              <a:t>to</a:t>
            </a:r>
            <a:r>
              <a:rPr lang="it-IT" dirty="0">
                <a:latin typeface="Times New Roman" charset="0"/>
              </a:rPr>
              <a:t> </a:t>
            </a:r>
            <a:r>
              <a:rPr lang="it-IT" dirty="0" err="1">
                <a:latin typeface="Times New Roman" charset="0"/>
              </a:rPr>
              <a:t>encompass</a:t>
            </a:r>
            <a:r>
              <a:rPr lang="it-IT" dirty="0">
                <a:latin typeface="Times New Roman" charset="0"/>
              </a:rPr>
              <a:t> </a:t>
            </a:r>
            <a:r>
              <a:rPr lang="it-IT" dirty="0" err="1">
                <a:latin typeface="Times New Roman" charset="0"/>
              </a:rPr>
              <a:t>all</a:t>
            </a:r>
            <a:r>
              <a:rPr lang="it-IT" dirty="0">
                <a:latin typeface="Times New Roman" charset="0"/>
              </a:rPr>
              <a:t> </a:t>
            </a:r>
            <a:r>
              <a:rPr lang="it-IT" dirty="0" err="1">
                <a:latin typeface="Times New Roman" charset="0"/>
              </a:rPr>
              <a:t>three</a:t>
            </a:r>
            <a:r>
              <a:rPr lang="it-IT" dirty="0">
                <a:latin typeface="Times New Roman" charset="0"/>
              </a:rPr>
              <a:t> (</a:t>
            </a:r>
            <a:r>
              <a:rPr lang="it-IT" dirty="0" err="1">
                <a:latin typeface="Times New Roman" charset="0"/>
              </a:rPr>
              <a:t>schmitt</a:t>
            </a:r>
            <a:r>
              <a:rPr lang="it-IT" dirty="0">
                <a:latin typeface="Times New Roman" charset="0"/>
              </a:rPr>
              <a:t>)</a:t>
            </a:r>
          </a:p>
          <a:p>
            <a:endParaRPr lang="it-IT" dirty="0">
              <a:latin typeface="Times New Roman" charset="0"/>
            </a:endParaRPr>
          </a:p>
          <a:p>
            <a:r>
              <a:rPr lang="it-IT" dirty="0">
                <a:latin typeface="Times New Roman" charset="0"/>
              </a:rPr>
              <a:t>Tratto da: Utility, cultural </a:t>
            </a:r>
            <a:r>
              <a:rPr lang="it-IT" dirty="0" err="1">
                <a:latin typeface="Times New Roman" charset="0"/>
              </a:rPr>
              <a:t>symbolism</a:t>
            </a:r>
            <a:r>
              <a:rPr lang="it-IT" dirty="0">
                <a:latin typeface="Times New Roman" charset="0"/>
              </a:rPr>
              <a:t> and </a:t>
            </a:r>
            <a:r>
              <a:rPr lang="it-IT" dirty="0" err="1">
                <a:latin typeface="Times New Roman" charset="0"/>
              </a:rPr>
              <a:t>emotion</a:t>
            </a:r>
            <a:r>
              <a:rPr lang="it-IT" dirty="0">
                <a:latin typeface="Times New Roman" charset="0"/>
              </a:rPr>
              <a:t>: A </a:t>
            </a:r>
            <a:r>
              <a:rPr lang="it-IT" dirty="0" err="1">
                <a:latin typeface="Times New Roman" charset="0"/>
              </a:rPr>
              <a:t>comprehensive</a:t>
            </a:r>
            <a:r>
              <a:rPr lang="it-IT" dirty="0">
                <a:latin typeface="Times New Roman" charset="0"/>
              </a:rPr>
              <a:t> </a:t>
            </a:r>
            <a:r>
              <a:rPr lang="it-IT" dirty="0" err="1">
                <a:latin typeface="Times New Roman" charset="0"/>
              </a:rPr>
              <a:t>model</a:t>
            </a:r>
            <a:r>
              <a:rPr lang="it-IT" dirty="0">
                <a:latin typeface="Times New Roman" charset="0"/>
              </a:rPr>
              <a:t> of </a:t>
            </a:r>
            <a:r>
              <a:rPr lang="it-IT" dirty="0" err="1">
                <a:latin typeface="Times New Roman" charset="0"/>
              </a:rPr>
              <a:t>brand</a:t>
            </a:r>
            <a:r>
              <a:rPr lang="it-IT" dirty="0">
                <a:latin typeface="Times New Roman" charset="0"/>
              </a:rPr>
              <a:t> </a:t>
            </a:r>
            <a:r>
              <a:rPr lang="it-IT" dirty="0" err="1">
                <a:latin typeface="Times New Roman" charset="0"/>
              </a:rPr>
              <a:t>purchase</a:t>
            </a:r>
            <a:r>
              <a:rPr lang="it-IT" dirty="0">
                <a:latin typeface="Times New Roman" charset="0"/>
              </a:rPr>
              <a:t> </a:t>
            </a:r>
            <a:r>
              <a:rPr lang="it-IT" dirty="0" err="1">
                <a:latin typeface="Times New Roman" charset="0"/>
              </a:rPr>
              <a:t>value</a:t>
            </a:r>
            <a:r>
              <a:rPr lang="it-IT" dirty="0">
                <a:latin typeface="Times New Roman" charset="0"/>
              </a:rPr>
              <a:t>. </a:t>
            </a:r>
            <a:r>
              <a:rPr lang="it-IT" dirty="0" err="1">
                <a:latin typeface="Times New Roman" charset="0"/>
              </a:rPr>
              <a:t>Shu-pei</a:t>
            </a:r>
            <a:r>
              <a:rPr lang="it-IT" dirty="0">
                <a:latin typeface="Times New Roman" charset="0"/>
              </a:rPr>
              <a:t> </a:t>
            </a:r>
            <a:r>
              <a:rPr lang="it-IT" dirty="0" err="1">
                <a:latin typeface="Times New Roman" charset="0"/>
              </a:rPr>
              <a:t>Tsai</a:t>
            </a:r>
            <a:r>
              <a:rPr lang="it-IT" dirty="0">
                <a:latin typeface="Times New Roman" charset="0"/>
              </a:rPr>
              <a:t>. </a:t>
            </a:r>
            <a:r>
              <a:rPr lang="it-IT" dirty="0" err="1">
                <a:latin typeface="Times New Roman" charset="0"/>
              </a:rPr>
              <a:t>Intern</a:t>
            </a:r>
            <a:r>
              <a:rPr lang="it-IT" dirty="0">
                <a:latin typeface="Times New Roman" charset="0"/>
              </a:rPr>
              <a:t>. J. of </a:t>
            </a:r>
            <a:r>
              <a:rPr lang="it-IT" dirty="0" err="1">
                <a:latin typeface="Times New Roman" charset="0"/>
              </a:rPr>
              <a:t>Research</a:t>
            </a:r>
            <a:r>
              <a:rPr lang="it-IT" dirty="0">
                <a:latin typeface="Times New Roman" charset="0"/>
              </a:rPr>
              <a:t> in Marketing 22 (2005) 277–291</a:t>
            </a:r>
          </a:p>
          <a:p>
            <a:r>
              <a:rPr lang="it-IT" dirty="0">
                <a:latin typeface="Times New Roman" charset="0"/>
              </a:rPr>
              <a:t>(ci sono anche molti altri riferimenti)</a:t>
            </a:r>
          </a:p>
        </p:txBody>
      </p:sp>
      <p:sp>
        <p:nvSpPr>
          <p:cNvPr id="4" name="Segnaposto numero diapositiva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C9BA4364-83D4-43A8-AECC-47428587225E}"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38</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8121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70000" lnSpcReduction="20000"/>
          </a:bodyPr>
          <a:lstStyle/>
          <a:p>
            <a:r>
              <a:rPr lang="en-US" sz="1000" kern="1200" dirty="0">
                <a:solidFill>
                  <a:schemeClr val="tx1"/>
                </a:solidFill>
                <a:latin typeface="+mn-lt"/>
                <a:ea typeface="+mn-ea"/>
                <a:cs typeface="+mn-cs"/>
              </a:rPr>
              <a:t>In 2000, when Sony, Microsoft and Nintendo (the “big three” of the video game console manufacturers) released their latest products, Sony's PlayStation 2 (“PS2”) emerged as the clear winner, outselling Microsoft’s Xbox and Nintendo’s GameCube. The focus of the industry had turned to an even greater extent to the technological advancement of the console hardware, particularly in terms of faster processing speed, higher definition video quality and increased game complexity. The relentless pursuit of superior technologies became the convention that drove the industry’s dynamics. The market did not welcome Nintendo’s new consoles with warmth: the Nintendo 64, released in 1996 as the first 64-bit console, and the GameCube, released in 2001 as a 128-bit console. The company sold 21.6 million units of the GameCube, compared with 24 million Xboxes and 120 million PlayStation 2s. Even companies that designed the actual games cast Nintendo aside: they created only 271 titles for GameCube versus 1,467 for PlayStation 2. In 2006, these players released a new generation of video game consoles, precipitating a new competitive battle in the industry. Microsoft and Sony continued with their previous strategies of increasing the computing power of their newest products and adding more impressive graphic interfaces. The Nintendo </a:t>
            </a:r>
            <a:r>
              <a:rPr lang="en-US" sz="1000" kern="1200" dirty="0" err="1">
                <a:solidFill>
                  <a:schemeClr val="tx1"/>
                </a:solidFill>
                <a:latin typeface="+mn-lt"/>
                <a:ea typeface="+mn-ea"/>
                <a:cs typeface="+mn-cs"/>
              </a:rPr>
              <a:t>Wii</a:t>
            </a:r>
            <a:r>
              <a:rPr lang="en-US" sz="1000" kern="1200" dirty="0">
                <a:solidFill>
                  <a:schemeClr val="tx1"/>
                </a:solidFill>
                <a:latin typeface="+mn-lt"/>
                <a:ea typeface="+mn-ea"/>
                <a:cs typeface="+mn-cs"/>
              </a:rPr>
              <a:t> was a nifty machine that used a wand-like remote controller to detect players’ hand movements, allowing them to emulate the real-life game play of such games as tennis, bowling and boxing. The new console proved to be a runaway success. The </a:t>
            </a:r>
            <a:r>
              <a:rPr lang="en-US" sz="1000" kern="1200" dirty="0" err="1">
                <a:solidFill>
                  <a:schemeClr val="tx1"/>
                </a:solidFill>
                <a:latin typeface="+mn-lt"/>
                <a:ea typeface="+mn-ea"/>
                <a:cs typeface="+mn-cs"/>
              </a:rPr>
              <a:t>Wii</a:t>
            </a:r>
            <a:r>
              <a:rPr lang="en-US" sz="1000" kern="1200" dirty="0">
                <a:solidFill>
                  <a:schemeClr val="tx1"/>
                </a:solidFill>
                <a:latin typeface="+mn-lt"/>
                <a:ea typeface="+mn-ea"/>
                <a:cs typeface="+mn-cs"/>
              </a:rPr>
              <a:t> transformed what a console meant: from immersion in a virtual world approachable only by niche experts to an active workout, in the real world, for everyone (see also Verganti, 2009). The </a:t>
            </a:r>
            <a:r>
              <a:rPr lang="en-US" sz="1000" kern="1200" dirty="0" err="1">
                <a:solidFill>
                  <a:schemeClr val="tx1"/>
                </a:solidFill>
                <a:latin typeface="+mn-lt"/>
                <a:ea typeface="+mn-ea"/>
                <a:cs typeface="+mn-cs"/>
              </a:rPr>
              <a:t>Wii</a:t>
            </a:r>
            <a:r>
              <a:rPr lang="en-US" sz="1000" kern="1200" dirty="0">
                <a:solidFill>
                  <a:schemeClr val="tx1"/>
                </a:solidFill>
                <a:latin typeface="+mn-lt"/>
                <a:ea typeface="+mn-ea"/>
                <a:cs typeface="+mn-cs"/>
              </a:rPr>
              <a:t>, released in November 2006, offered a radical change in meaning compared to its competitors (see Figure 5). It was a physical experience to be played not with thumbs but with the entire body, using natural movements common to sports and vigorous games.</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 </a:t>
            </a:r>
            <a:endParaRPr lang="it-IT" sz="1000" kern="1200" dirty="0">
              <a:solidFill>
                <a:schemeClr val="tx1"/>
              </a:solidFill>
              <a:latin typeface="+mn-lt"/>
              <a:ea typeface="+mn-ea"/>
              <a:cs typeface="+mn-cs"/>
            </a:endParaRPr>
          </a:p>
          <a:p>
            <a:r>
              <a:rPr lang="en-US" sz="1000" i="1" kern="1200" dirty="0">
                <a:solidFill>
                  <a:schemeClr val="tx1"/>
                </a:solidFill>
                <a:latin typeface="+mn-lt"/>
                <a:ea typeface="+mn-ea"/>
                <a:cs typeface="+mn-cs"/>
              </a:rPr>
              <a:t>“Our goal was to come up with a machine that moms would want—easy to use, quick to start up, not a huge energy drain, and quiet while it was running. Rather than just picking new technology, we thought seriously about what a game console should be. Iwata wanted a console that would play every Nintendo game ever made.“</a:t>
            </a:r>
            <a:r>
              <a:rPr lang="en-US" sz="1000" kern="1200" dirty="0">
                <a:solidFill>
                  <a:schemeClr val="tx1"/>
                </a:solidFill>
                <a:latin typeface="+mn-lt"/>
                <a:ea typeface="+mn-ea"/>
                <a:cs typeface="+mn-cs"/>
              </a:rPr>
              <a:t> </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Shigeru Miyamoto, Member of the </a:t>
            </a:r>
            <a:r>
              <a:rPr lang="en-US" sz="1000" kern="1200" dirty="0" err="1">
                <a:solidFill>
                  <a:schemeClr val="tx1"/>
                </a:solidFill>
                <a:latin typeface="+mn-lt"/>
                <a:ea typeface="+mn-ea"/>
                <a:cs typeface="+mn-cs"/>
              </a:rPr>
              <a:t>Wii</a:t>
            </a:r>
            <a:r>
              <a:rPr lang="en-US" sz="1000" kern="1200" dirty="0">
                <a:solidFill>
                  <a:schemeClr val="tx1"/>
                </a:solidFill>
                <a:latin typeface="+mn-lt"/>
                <a:ea typeface="+mn-ea"/>
                <a:cs typeface="+mn-cs"/>
              </a:rPr>
              <a:t> Development Team</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 </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The </a:t>
            </a:r>
            <a:r>
              <a:rPr lang="en-US" sz="1000" kern="1200" dirty="0" err="1">
                <a:solidFill>
                  <a:schemeClr val="tx1"/>
                </a:solidFill>
                <a:latin typeface="+mn-lt"/>
                <a:ea typeface="+mn-ea"/>
                <a:cs typeface="+mn-cs"/>
              </a:rPr>
              <a:t>Wii</a:t>
            </a:r>
            <a:r>
              <a:rPr lang="en-US" sz="1000" kern="1200" dirty="0">
                <a:solidFill>
                  <a:schemeClr val="tx1"/>
                </a:solidFill>
                <a:latin typeface="+mn-lt"/>
                <a:ea typeface="+mn-ea"/>
                <a:cs typeface="+mn-cs"/>
              </a:rPr>
              <a:t> effectively combines a radical innovation of meaning with a radical innovation of technology. On one hand, it has redefined what playing with a game console means - not passive immersion in a virtual world targeted to young adepts, but active entertainment, even a workout, in the real world for people of all ages and demographics; on the other hand, the company has achieved this result thanks to the use of a breakthrough technology called MEMS (</a:t>
            </a:r>
            <a:r>
              <a:rPr lang="en-US" sz="1000" kern="1200" dirty="0" err="1">
                <a:solidFill>
                  <a:schemeClr val="tx1"/>
                </a:solidFill>
                <a:latin typeface="+mn-lt"/>
                <a:ea typeface="+mn-ea"/>
                <a:cs typeface="+mn-cs"/>
              </a:rPr>
              <a:t>microelectromechanical</a:t>
            </a:r>
            <a:r>
              <a:rPr lang="en-US" sz="1000" kern="1200" dirty="0">
                <a:solidFill>
                  <a:schemeClr val="tx1"/>
                </a:solidFill>
                <a:latin typeface="+mn-lt"/>
                <a:ea typeface="+mn-ea"/>
                <a:cs typeface="+mn-cs"/>
              </a:rPr>
              <a:t> systems) accelerometers, which allow the console to sense the speed and orientation of the controller.</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The Nintendo </a:t>
            </a:r>
            <a:r>
              <a:rPr lang="en-US" sz="1000" kern="1200" dirty="0" err="1">
                <a:solidFill>
                  <a:schemeClr val="tx1"/>
                </a:solidFill>
                <a:latin typeface="+mn-lt"/>
                <a:ea typeface="+mn-ea"/>
                <a:cs typeface="+mn-cs"/>
              </a:rPr>
              <a:t>Wii</a:t>
            </a:r>
            <a:r>
              <a:rPr lang="en-US" sz="1000" kern="1200" dirty="0">
                <a:solidFill>
                  <a:schemeClr val="tx1"/>
                </a:solidFill>
                <a:latin typeface="+mn-lt"/>
                <a:ea typeface="+mn-ea"/>
                <a:cs typeface="+mn-cs"/>
              </a:rPr>
              <a:t> was not conceptualized as interacting with users and adopting a user-driven approach. The development of the Nintendo </a:t>
            </a:r>
            <a:r>
              <a:rPr lang="en-US" sz="1000" kern="1200" dirty="0" err="1">
                <a:solidFill>
                  <a:schemeClr val="tx1"/>
                </a:solidFill>
                <a:latin typeface="+mn-lt"/>
                <a:ea typeface="+mn-ea"/>
                <a:cs typeface="+mn-cs"/>
              </a:rPr>
              <a:t>Wii</a:t>
            </a:r>
            <a:r>
              <a:rPr lang="en-US" sz="1000" kern="1200" dirty="0">
                <a:solidFill>
                  <a:schemeClr val="tx1"/>
                </a:solidFill>
                <a:latin typeface="+mn-lt"/>
                <a:ea typeface="+mn-ea"/>
                <a:cs typeface="+mn-cs"/>
              </a:rPr>
              <a:t> was championed by the designer Shigeru Miyamoto, who collaborated with game designers and technology suppliers. The </a:t>
            </a:r>
            <a:r>
              <a:rPr lang="en-US" sz="1000" kern="1200" dirty="0" err="1">
                <a:solidFill>
                  <a:schemeClr val="tx1"/>
                </a:solidFill>
                <a:latin typeface="+mn-lt"/>
                <a:ea typeface="+mn-ea"/>
                <a:cs typeface="+mn-cs"/>
              </a:rPr>
              <a:t>Wii</a:t>
            </a:r>
            <a:r>
              <a:rPr lang="en-US" sz="1000" kern="1200" dirty="0">
                <a:solidFill>
                  <a:schemeClr val="tx1"/>
                </a:solidFill>
                <a:latin typeface="+mn-lt"/>
                <a:ea typeface="+mn-ea"/>
                <a:cs typeface="+mn-cs"/>
              </a:rPr>
              <a:t> concept was enabled by the accelerometers developed by </a:t>
            </a:r>
            <a:r>
              <a:rPr lang="en-US" sz="1000" kern="1200" dirty="0" err="1">
                <a:solidFill>
                  <a:schemeClr val="tx1"/>
                </a:solidFill>
                <a:latin typeface="+mn-lt"/>
                <a:ea typeface="+mn-ea"/>
                <a:cs typeface="+mn-cs"/>
              </a:rPr>
              <a:t>STMicrolectronics</a:t>
            </a:r>
            <a:r>
              <a:rPr lang="en-US" sz="1000" kern="1200" dirty="0">
                <a:solidFill>
                  <a:schemeClr val="tx1"/>
                </a:solidFill>
                <a:latin typeface="+mn-lt"/>
                <a:ea typeface="+mn-ea"/>
                <a:cs typeface="+mn-cs"/>
              </a:rPr>
              <a:t>. These small semiconductor components sense movement and inclination along three physical dimensions (x, y, and z). MEMS were not even new at Nintendo. The company had used a previous generation of these components, sensitive to only two dimensions (x and y), in its Game Boy portable console, allowing the user to move a ball-shaped character around a maze. However, the market reacted coldly to this product because the meaning of the game remained the same: movement was virtual, occurring inside the game and not in the player.</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 </a:t>
            </a:r>
            <a:endParaRPr lang="it-IT" sz="1000" kern="1200" dirty="0">
              <a:solidFill>
                <a:schemeClr val="tx1"/>
              </a:solidFill>
              <a:latin typeface="+mn-lt"/>
              <a:ea typeface="+mn-ea"/>
              <a:cs typeface="+mn-cs"/>
            </a:endParaRPr>
          </a:p>
          <a:p>
            <a:r>
              <a:rPr lang="en-US" sz="1000" i="1" kern="1200" dirty="0">
                <a:solidFill>
                  <a:schemeClr val="tx1"/>
                </a:solidFill>
                <a:latin typeface="+mn-lt"/>
                <a:ea typeface="+mn-ea"/>
                <a:cs typeface="+mn-cs"/>
              </a:rPr>
              <a:t>“If a client asks for a specific feature or component, it means that someone else has already created it.”</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Bruno </a:t>
            </a:r>
            <a:r>
              <a:rPr lang="en-US" sz="1000" kern="1200" dirty="0" err="1">
                <a:solidFill>
                  <a:schemeClr val="tx1"/>
                </a:solidFill>
                <a:latin typeface="+mn-lt"/>
                <a:ea typeface="+mn-ea"/>
                <a:cs typeface="+mn-cs"/>
              </a:rPr>
              <a:t>Murari</a:t>
            </a:r>
            <a:r>
              <a:rPr lang="en-US" sz="1000" kern="1200" dirty="0">
                <a:solidFill>
                  <a:schemeClr val="tx1"/>
                </a:solidFill>
                <a:latin typeface="+mn-lt"/>
                <a:ea typeface="+mn-ea"/>
                <a:cs typeface="+mn-cs"/>
              </a:rPr>
              <a:t>, Scientific Advisor for MEMS, STMicroelectronics</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 </a:t>
            </a:r>
            <a:endParaRPr lang="it-IT" sz="1000" kern="1200" dirty="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C9BA4364-83D4-43A8-AECC-47428587225E}"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4</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9947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latin typeface="Times New Roman" charset="0"/>
            </a:endParaRPr>
          </a:p>
        </p:txBody>
      </p:sp>
      <p:sp>
        <p:nvSpPr>
          <p:cNvPr id="4" name="Segnaposto numero diapositiva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C9BA4364-83D4-43A8-AECC-47428587225E}"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39</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358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9BC5862D-0810-425C-9DA8-9B60BA31D712}"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40</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7843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r>
              <a:rPr lang="en-US" dirty="0">
                <a:solidFill>
                  <a:srgbClr val="FF0000"/>
                </a:solidFill>
                <a:latin typeface="Times New Roman" charset="0"/>
              </a:rPr>
              <a:t>ALTERNATIVE BELOW MEANINGS (FROM PAPER ON MARKETING)</a:t>
            </a:r>
          </a:p>
          <a:p>
            <a:r>
              <a:rPr lang="en-US" dirty="0">
                <a:solidFill>
                  <a:srgbClr val="FF0000"/>
                </a:solidFill>
                <a:latin typeface="Times New Roman" charset="0"/>
              </a:rPr>
              <a:t>Self identity and social identity</a:t>
            </a:r>
          </a:p>
          <a:p>
            <a:r>
              <a:rPr lang="en-US" dirty="0">
                <a:solidFill>
                  <a:srgbClr val="FF0000"/>
                </a:solidFill>
                <a:latin typeface="Times New Roman" charset="0"/>
              </a:rPr>
              <a:t>Affective/emotional experience</a:t>
            </a:r>
          </a:p>
          <a:p>
            <a:endParaRPr lang="it-IT" dirty="0">
              <a:latin typeface="Times New Roman" charset="0"/>
            </a:endParaRPr>
          </a:p>
          <a:p>
            <a:r>
              <a:rPr lang="it-IT" dirty="0" err="1">
                <a:latin typeface="Times New Roman" charset="0"/>
              </a:rPr>
              <a:t>Symbolic</a:t>
            </a:r>
            <a:r>
              <a:rPr lang="it-IT" dirty="0">
                <a:latin typeface="Times New Roman" charset="0"/>
              </a:rPr>
              <a:t> </a:t>
            </a:r>
            <a:r>
              <a:rPr lang="it-IT" dirty="0" err="1">
                <a:latin typeface="Times New Roman" charset="0"/>
              </a:rPr>
              <a:t>meaning</a:t>
            </a:r>
            <a:r>
              <a:rPr lang="it-IT" dirty="0">
                <a:latin typeface="Times New Roman" charset="0"/>
              </a:rPr>
              <a:t> and </a:t>
            </a:r>
            <a:r>
              <a:rPr lang="it-IT" dirty="0" err="1">
                <a:latin typeface="Times New Roman" charset="0"/>
              </a:rPr>
              <a:t>symbolic</a:t>
            </a:r>
            <a:r>
              <a:rPr lang="it-IT" dirty="0">
                <a:latin typeface="Times New Roman" charset="0"/>
              </a:rPr>
              <a:t> </a:t>
            </a:r>
            <a:r>
              <a:rPr lang="it-IT" dirty="0" err="1">
                <a:latin typeface="Times New Roman" charset="0"/>
              </a:rPr>
              <a:t>value</a:t>
            </a:r>
            <a:r>
              <a:rPr lang="it-IT" dirty="0">
                <a:latin typeface="Times New Roman" charset="0"/>
              </a:rPr>
              <a:t> (in relation </a:t>
            </a:r>
            <a:r>
              <a:rPr lang="it-IT" dirty="0" err="1">
                <a:latin typeface="Times New Roman" charset="0"/>
              </a:rPr>
              <a:t>to</a:t>
            </a:r>
            <a:r>
              <a:rPr lang="it-IT" dirty="0">
                <a:latin typeface="Times New Roman" charset="0"/>
              </a:rPr>
              <a:t> self – </a:t>
            </a:r>
            <a:r>
              <a:rPr lang="it-IT" dirty="0" err="1">
                <a:latin typeface="Times New Roman" charset="0"/>
              </a:rPr>
              <a:t>self</a:t>
            </a:r>
            <a:r>
              <a:rPr lang="it-IT" dirty="0">
                <a:latin typeface="Times New Roman" charset="0"/>
              </a:rPr>
              <a:t> </a:t>
            </a:r>
            <a:r>
              <a:rPr lang="it-IT" dirty="0" err="1">
                <a:latin typeface="Times New Roman" charset="0"/>
              </a:rPr>
              <a:t>identity</a:t>
            </a:r>
            <a:r>
              <a:rPr lang="it-IT" dirty="0">
                <a:latin typeface="Times New Roman" charset="0"/>
              </a:rPr>
              <a:t>, i.e. </a:t>
            </a:r>
            <a:r>
              <a:rPr lang="it-IT" dirty="0" err="1">
                <a:latin typeface="Times New Roman" charset="0"/>
              </a:rPr>
              <a:t>how</a:t>
            </a:r>
            <a:r>
              <a:rPr lang="it-IT" dirty="0">
                <a:latin typeface="Times New Roman" charset="0"/>
              </a:rPr>
              <a:t> people </a:t>
            </a:r>
            <a:r>
              <a:rPr lang="it-IT" dirty="0" err="1">
                <a:latin typeface="Times New Roman" charset="0"/>
              </a:rPr>
              <a:t>see</a:t>
            </a:r>
            <a:r>
              <a:rPr lang="it-IT" dirty="0">
                <a:latin typeface="Times New Roman" charset="0"/>
              </a:rPr>
              <a:t> </a:t>
            </a:r>
            <a:r>
              <a:rPr lang="it-IT" dirty="0" err="1">
                <a:latin typeface="Times New Roman" charset="0"/>
              </a:rPr>
              <a:t>themselves–</a:t>
            </a:r>
            <a:r>
              <a:rPr lang="it-IT" dirty="0">
                <a:latin typeface="Times New Roman" charset="0"/>
              </a:rPr>
              <a:t> and in relation </a:t>
            </a:r>
            <a:r>
              <a:rPr lang="it-IT" dirty="0" err="1">
                <a:latin typeface="Times New Roman" charset="0"/>
              </a:rPr>
              <a:t>to</a:t>
            </a:r>
            <a:r>
              <a:rPr lang="it-IT" dirty="0">
                <a:latin typeface="Times New Roman" charset="0"/>
              </a:rPr>
              <a:t> </a:t>
            </a:r>
            <a:r>
              <a:rPr lang="it-IT" dirty="0" err="1">
                <a:latin typeface="Times New Roman" charset="0"/>
              </a:rPr>
              <a:t>others</a:t>
            </a:r>
            <a:r>
              <a:rPr lang="it-IT" dirty="0">
                <a:latin typeface="Times New Roman" charset="0"/>
              </a:rPr>
              <a:t> – social </a:t>
            </a:r>
            <a:r>
              <a:rPr lang="it-IT" dirty="0" err="1">
                <a:latin typeface="Times New Roman" charset="0"/>
              </a:rPr>
              <a:t>identity</a:t>
            </a:r>
            <a:r>
              <a:rPr lang="it-IT" dirty="0">
                <a:latin typeface="Times New Roman" charset="0"/>
              </a:rPr>
              <a:t>, i.e. </a:t>
            </a:r>
            <a:r>
              <a:rPr lang="it-IT" dirty="0" err="1">
                <a:latin typeface="Times New Roman" charset="0"/>
              </a:rPr>
              <a:t>how</a:t>
            </a:r>
            <a:r>
              <a:rPr lang="it-IT" dirty="0">
                <a:latin typeface="Times New Roman" charset="0"/>
              </a:rPr>
              <a:t> the </a:t>
            </a:r>
            <a:r>
              <a:rPr lang="it-IT" dirty="0" err="1">
                <a:latin typeface="Times New Roman" charset="0"/>
              </a:rPr>
              <a:t>others</a:t>
            </a:r>
            <a:r>
              <a:rPr lang="it-IT" dirty="0">
                <a:latin typeface="Times New Roman" charset="0"/>
              </a:rPr>
              <a:t> </a:t>
            </a:r>
            <a:r>
              <a:rPr lang="it-IT" dirty="0" err="1">
                <a:latin typeface="Times New Roman" charset="0"/>
              </a:rPr>
              <a:t>as</a:t>
            </a:r>
            <a:r>
              <a:rPr lang="it-IT" dirty="0">
                <a:latin typeface="Times New Roman" charset="0"/>
              </a:rPr>
              <a:t> </a:t>
            </a:r>
            <a:r>
              <a:rPr lang="it-IT" dirty="0" err="1">
                <a:latin typeface="Times New Roman" charset="0"/>
              </a:rPr>
              <a:t>other</a:t>
            </a:r>
            <a:r>
              <a:rPr lang="it-IT" dirty="0">
                <a:latin typeface="Times New Roman" charset="0"/>
              </a:rPr>
              <a:t> </a:t>
            </a:r>
            <a:r>
              <a:rPr lang="it-IT" dirty="0" err="1">
                <a:latin typeface="Times New Roman" charset="0"/>
              </a:rPr>
              <a:t>see</a:t>
            </a:r>
            <a:r>
              <a:rPr lang="it-IT" dirty="0">
                <a:latin typeface="Times New Roman" charset="0"/>
              </a:rPr>
              <a:t> </a:t>
            </a:r>
            <a:r>
              <a:rPr lang="it-IT" dirty="0" err="1">
                <a:latin typeface="Times New Roman" charset="0"/>
              </a:rPr>
              <a:t>them</a:t>
            </a:r>
            <a:r>
              <a:rPr lang="it-IT" dirty="0">
                <a:latin typeface="Times New Roman" charset="0"/>
              </a:rPr>
              <a:t> - ): Premise: </a:t>
            </a:r>
            <a:r>
              <a:rPr lang="it-IT" dirty="0" err="1">
                <a:latin typeface="Times New Roman" charset="0"/>
              </a:rPr>
              <a:t>post-modern</a:t>
            </a:r>
            <a:r>
              <a:rPr lang="it-IT" dirty="0">
                <a:latin typeface="Times New Roman" charset="0"/>
              </a:rPr>
              <a:t> consumer (</a:t>
            </a:r>
            <a:r>
              <a:rPr lang="it-IT" dirty="0" err="1">
                <a:latin typeface="Times New Roman" charset="0"/>
              </a:rPr>
              <a:t>purchasing</a:t>
            </a:r>
            <a:r>
              <a:rPr lang="it-IT" dirty="0">
                <a:latin typeface="Times New Roman" charset="0"/>
              </a:rPr>
              <a:t> </a:t>
            </a:r>
            <a:r>
              <a:rPr lang="it-IT" dirty="0" err="1">
                <a:latin typeface="Times New Roman" charset="0"/>
              </a:rPr>
              <a:t>driven</a:t>
            </a:r>
            <a:r>
              <a:rPr lang="it-IT" dirty="0">
                <a:latin typeface="Times New Roman" charset="0"/>
              </a:rPr>
              <a:t> </a:t>
            </a:r>
            <a:r>
              <a:rPr lang="it-IT" dirty="0" err="1">
                <a:latin typeface="Times New Roman" charset="0"/>
              </a:rPr>
              <a:t>by</a:t>
            </a:r>
            <a:r>
              <a:rPr lang="it-IT" dirty="0">
                <a:latin typeface="Times New Roman" charset="0"/>
              </a:rPr>
              <a:t> socio-cultural </a:t>
            </a:r>
            <a:r>
              <a:rPr lang="it-IT" dirty="0" err="1">
                <a:latin typeface="Times New Roman" charset="0"/>
              </a:rPr>
              <a:t>symbolism</a:t>
            </a:r>
            <a:r>
              <a:rPr lang="it-IT" dirty="0">
                <a:latin typeface="Times New Roman" charset="0"/>
              </a:rPr>
              <a:t>) (socio-cultural </a:t>
            </a:r>
            <a:r>
              <a:rPr lang="it-IT" dirty="0" err="1">
                <a:latin typeface="Times New Roman" charset="0"/>
              </a:rPr>
              <a:t>symbolism</a:t>
            </a:r>
            <a:r>
              <a:rPr lang="it-IT" dirty="0">
                <a:latin typeface="Times New Roman" charset="0"/>
              </a:rPr>
              <a:t>)</a:t>
            </a:r>
          </a:p>
          <a:p>
            <a:r>
              <a:rPr lang="it-IT" dirty="0" err="1">
                <a:latin typeface="Times New Roman" charset="0"/>
              </a:rPr>
              <a:t>Emotional</a:t>
            </a:r>
            <a:r>
              <a:rPr lang="it-IT" dirty="0">
                <a:latin typeface="Times New Roman" charset="0"/>
              </a:rPr>
              <a:t>/</a:t>
            </a:r>
            <a:r>
              <a:rPr lang="it-IT" dirty="0" err="1">
                <a:latin typeface="Times New Roman" charset="0"/>
              </a:rPr>
              <a:t>Affective</a:t>
            </a:r>
            <a:r>
              <a:rPr lang="it-IT" dirty="0">
                <a:latin typeface="Times New Roman" charset="0"/>
              </a:rPr>
              <a:t> </a:t>
            </a:r>
            <a:r>
              <a:rPr lang="it-IT" dirty="0" err="1">
                <a:latin typeface="Times New Roman" charset="0"/>
              </a:rPr>
              <a:t>value</a:t>
            </a:r>
            <a:r>
              <a:rPr lang="it-IT" dirty="0">
                <a:latin typeface="Times New Roman" charset="0"/>
              </a:rPr>
              <a:t>: </a:t>
            </a:r>
            <a:r>
              <a:rPr lang="it-IT" dirty="0" err="1">
                <a:latin typeface="Times New Roman" charset="0"/>
              </a:rPr>
              <a:t>experience</a:t>
            </a:r>
            <a:r>
              <a:rPr lang="it-IT" dirty="0">
                <a:latin typeface="Times New Roman" charset="0"/>
              </a:rPr>
              <a:t> of </a:t>
            </a:r>
            <a:r>
              <a:rPr lang="it-IT" dirty="0" err="1">
                <a:latin typeface="Times New Roman" charset="0"/>
              </a:rPr>
              <a:t>affective</a:t>
            </a:r>
            <a:r>
              <a:rPr lang="it-IT" dirty="0">
                <a:latin typeface="Times New Roman" charset="0"/>
              </a:rPr>
              <a:t> state and </a:t>
            </a:r>
            <a:r>
              <a:rPr lang="it-IT" dirty="0" err="1">
                <a:latin typeface="Times New Roman" charset="0"/>
              </a:rPr>
              <a:t>emotional</a:t>
            </a:r>
            <a:r>
              <a:rPr lang="it-IT" dirty="0">
                <a:latin typeface="Times New Roman" charset="0"/>
              </a:rPr>
              <a:t> </a:t>
            </a:r>
            <a:r>
              <a:rPr lang="it-IT" dirty="0" err="1">
                <a:latin typeface="Times New Roman" charset="0"/>
              </a:rPr>
              <a:t>response</a:t>
            </a:r>
            <a:r>
              <a:rPr lang="it-IT" dirty="0">
                <a:latin typeface="Times New Roman" charset="0"/>
              </a:rPr>
              <a:t> </a:t>
            </a:r>
            <a:r>
              <a:rPr lang="it-IT" dirty="0">
                <a:latin typeface="Times New Roman" charset="0"/>
                <a:sym typeface="Wingdings" charset="2"/>
              </a:rPr>
              <a:t> </a:t>
            </a:r>
            <a:r>
              <a:rPr lang="it-IT" dirty="0" err="1">
                <a:latin typeface="Times New Roman" charset="0"/>
                <a:sym typeface="Wingdings" charset="2"/>
              </a:rPr>
              <a:t>somatic-visceral</a:t>
            </a:r>
            <a:r>
              <a:rPr lang="it-IT" dirty="0">
                <a:latin typeface="Times New Roman" charset="0"/>
                <a:sym typeface="Wingdings" charset="2"/>
              </a:rPr>
              <a:t> </a:t>
            </a:r>
            <a:r>
              <a:rPr lang="it-IT" dirty="0" err="1">
                <a:latin typeface="Times New Roman" charset="0"/>
                <a:sym typeface="Wingdings" charset="2"/>
              </a:rPr>
              <a:t>effect</a:t>
            </a:r>
            <a:r>
              <a:rPr lang="it-IT" dirty="0">
                <a:latin typeface="Times New Roman" charset="0"/>
                <a:sym typeface="Wingdings" charset="2"/>
              </a:rPr>
              <a:t> </a:t>
            </a:r>
            <a:r>
              <a:rPr lang="it-IT" dirty="0" err="1">
                <a:latin typeface="Times New Roman" charset="0"/>
                <a:sym typeface="Wingdings" charset="2"/>
              </a:rPr>
              <a:t>takes</a:t>
            </a:r>
            <a:r>
              <a:rPr lang="it-IT" dirty="0">
                <a:latin typeface="Times New Roman" charset="0"/>
                <a:sym typeface="Wingdings" charset="2"/>
              </a:rPr>
              <a:t> </a:t>
            </a:r>
            <a:r>
              <a:rPr lang="it-IT" dirty="0" err="1">
                <a:latin typeface="Times New Roman" charset="0"/>
                <a:sym typeface="Wingdings" charset="2"/>
              </a:rPr>
              <a:t>root</a:t>
            </a:r>
            <a:r>
              <a:rPr lang="it-IT" dirty="0">
                <a:latin typeface="Times New Roman" charset="0"/>
                <a:sym typeface="Wingdings" charset="2"/>
              </a:rPr>
              <a:t> in </a:t>
            </a:r>
            <a:r>
              <a:rPr lang="it-IT" dirty="0" err="1">
                <a:latin typeface="Times New Roman" charset="0"/>
                <a:sym typeface="Wingdings" charset="2"/>
              </a:rPr>
              <a:t>deep</a:t>
            </a:r>
            <a:r>
              <a:rPr lang="it-IT" dirty="0">
                <a:latin typeface="Times New Roman" charset="0"/>
                <a:sym typeface="Wingdings" charset="2"/>
              </a:rPr>
              <a:t> </a:t>
            </a:r>
            <a:r>
              <a:rPr lang="it-IT" dirty="0" err="1">
                <a:latin typeface="Times New Roman" charset="0"/>
                <a:sym typeface="Wingdings" charset="2"/>
              </a:rPr>
              <a:t>consciousness</a:t>
            </a:r>
            <a:r>
              <a:rPr lang="it-IT" dirty="0">
                <a:latin typeface="Times New Roman" charset="0"/>
                <a:sym typeface="Wingdings" charset="2"/>
              </a:rPr>
              <a:t> or </a:t>
            </a:r>
            <a:r>
              <a:rPr lang="it-IT" dirty="0" err="1">
                <a:latin typeface="Times New Roman" charset="0"/>
                <a:sym typeface="Wingdings" charset="2"/>
              </a:rPr>
              <a:t>unconsciousness</a:t>
            </a:r>
            <a:r>
              <a:rPr lang="it-IT" dirty="0">
                <a:latin typeface="Times New Roman" charset="0"/>
                <a:sym typeface="Wingdings" charset="2"/>
              </a:rPr>
              <a:t> (long </a:t>
            </a:r>
            <a:r>
              <a:rPr lang="it-IT" dirty="0" err="1">
                <a:latin typeface="Times New Roman" charset="0"/>
                <a:sym typeface="Wingdings" charset="2"/>
              </a:rPr>
              <a:t>term</a:t>
            </a:r>
            <a:r>
              <a:rPr lang="it-IT" dirty="0">
                <a:latin typeface="Times New Roman" charset="0"/>
                <a:sym typeface="Wingdings" charset="2"/>
              </a:rPr>
              <a:t> attachment </a:t>
            </a:r>
            <a:r>
              <a:rPr lang="it-IT" dirty="0" err="1">
                <a:latin typeface="Times New Roman" charset="0"/>
                <a:sym typeface="Wingdings" charset="2"/>
              </a:rPr>
              <a:t>to</a:t>
            </a:r>
            <a:r>
              <a:rPr lang="it-IT" dirty="0">
                <a:latin typeface="Times New Roman" charset="0"/>
                <a:sym typeface="Wingdings" charset="2"/>
              </a:rPr>
              <a:t> the </a:t>
            </a:r>
            <a:r>
              <a:rPr lang="it-IT" dirty="0" err="1">
                <a:latin typeface="Times New Roman" charset="0"/>
                <a:sym typeface="Wingdings" charset="2"/>
              </a:rPr>
              <a:t>brand</a:t>
            </a:r>
            <a:r>
              <a:rPr lang="it-IT" dirty="0">
                <a:latin typeface="Times New Roman" charset="0"/>
                <a:sym typeface="Wingdings" charset="2"/>
              </a:rPr>
              <a:t>) (</a:t>
            </a:r>
            <a:r>
              <a:rPr lang="it-IT" dirty="0" err="1">
                <a:latin typeface="Times New Roman" charset="0"/>
                <a:sym typeface="Wingdings" charset="2"/>
              </a:rPr>
              <a:t>emotional</a:t>
            </a:r>
            <a:r>
              <a:rPr lang="it-IT" dirty="0">
                <a:latin typeface="Times New Roman" charset="0"/>
                <a:sym typeface="Wingdings" charset="2"/>
              </a:rPr>
              <a:t> marketing)</a:t>
            </a:r>
            <a:endParaRPr lang="it-IT" dirty="0">
              <a:latin typeface="Times New Roman" charset="0"/>
            </a:endParaRPr>
          </a:p>
          <a:p>
            <a:r>
              <a:rPr lang="it-IT" dirty="0">
                <a:latin typeface="Times New Roman" charset="0"/>
              </a:rPr>
              <a:t>Utility </a:t>
            </a:r>
            <a:r>
              <a:rPr lang="it-IT" dirty="0">
                <a:latin typeface="Times New Roman" charset="0"/>
                <a:sym typeface="Wingdings" charset="2"/>
              </a:rPr>
              <a:t> </a:t>
            </a:r>
            <a:r>
              <a:rPr lang="it-IT" dirty="0" err="1">
                <a:latin typeface="Times New Roman" charset="0"/>
              </a:rPr>
              <a:t>Trade-off</a:t>
            </a:r>
            <a:r>
              <a:rPr lang="it-IT" dirty="0">
                <a:latin typeface="Times New Roman" charset="0"/>
              </a:rPr>
              <a:t> </a:t>
            </a:r>
            <a:r>
              <a:rPr lang="it-IT" dirty="0" err="1">
                <a:latin typeface="Times New Roman" charset="0"/>
              </a:rPr>
              <a:t>value</a:t>
            </a:r>
            <a:r>
              <a:rPr lang="it-IT" dirty="0">
                <a:latin typeface="Times New Roman" charset="0"/>
              </a:rPr>
              <a:t> (homo </a:t>
            </a:r>
            <a:r>
              <a:rPr lang="it-IT" dirty="0" err="1">
                <a:latin typeface="Times New Roman" charset="0"/>
              </a:rPr>
              <a:t>economicus</a:t>
            </a:r>
            <a:r>
              <a:rPr lang="it-IT" dirty="0">
                <a:latin typeface="Times New Roman" charset="0"/>
              </a:rPr>
              <a:t>)- Premise: </a:t>
            </a:r>
            <a:r>
              <a:rPr lang="it-IT" dirty="0" err="1">
                <a:latin typeface="Times New Roman" charset="0"/>
              </a:rPr>
              <a:t>rational</a:t>
            </a:r>
            <a:r>
              <a:rPr lang="it-IT" dirty="0">
                <a:latin typeface="Times New Roman" charset="0"/>
              </a:rPr>
              <a:t> consumer, </a:t>
            </a:r>
            <a:r>
              <a:rPr lang="it-IT" dirty="0" err="1">
                <a:latin typeface="Times New Roman" charset="0"/>
              </a:rPr>
              <a:t>economic</a:t>
            </a:r>
            <a:r>
              <a:rPr lang="it-IT" dirty="0">
                <a:latin typeface="Times New Roman" charset="0"/>
              </a:rPr>
              <a:t> utility of a </a:t>
            </a:r>
            <a:r>
              <a:rPr lang="it-IT" dirty="0" err="1">
                <a:latin typeface="Times New Roman" charset="0"/>
              </a:rPr>
              <a:t>product</a:t>
            </a:r>
            <a:r>
              <a:rPr lang="it-IT" dirty="0">
                <a:latin typeface="Times New Roman" charset="0"/>
              </a:rPr>
              <a:t> (cognitive </a:t>
            </a:r>
            <a:r>
              <a:rPr lang="it-IT" dirty="0" err="1">
                <a:latin typeface="Times New Roman" charset="0"/>
              </a:rPr>
              <a:t>approch</a:t>
            </a:r>
            <a:r>
              <a:rPr lang="it-IT" dirty="0">
                <a:latin typeface="Times New Roman" charset="0"/>
              </a:rPr>
              <a:t>) (</a:t>
            </a:r>
            <a:r>
              <a:rPr lang="it-IT" dirty="0" err="1">
                <a:latin typeface="Times New Roman" charset="0"/>
              </a:rPr>
              <a:t>economic</a:t>
            </a:r>
            <a:r>
              <a:rPr lang="it-IT" dirty="0">
                <a:latin typeface="Times New Roman" charset="0"/>
              </a:rPr>
              <a:t> </a:t>
            </a:r>
            <a:r>
              <a:rPr lang="it-IT" dirty="0" err="1">
                <a:latin typeface="Times New Roman" charset="0"/>
              </a:rPr>
              <a:t>utilitarianism</a:t>
            </a:r>
            <a:r>
              <a:rPr lang="it-IT" dirty="0">
                <a:latin typeface="Times New Roman" charset="0"/>
              </a:rPr>
              <a:t>)</a:t>
            </a:r>
          </a:p>
          <a:p>
            <a:endParaRPr lang="it-IT" dirty="0">
              <a:latin typeface="Times New Roman" charset="0"/>
            </a:endParaRPr>
          </a:p>
          <a:p>
            <a:r>
              <a:rPr lang="it-IT" dirty="0" err="1">
                <a:latin typeface="Times New Roman" charset="0"/>
              </a:rPr>
              <a:t>Experience</a:t>
            </a:r>
            <a:r>
              <a:rPr lang="it-IT" dirty="0">
                <a:latin typeface="Times New Roman" charset="0"/>
              </a:rPr>
              <a:t> marketing </a:t>
            </a:r>
            <a:r>
              <a:rPr lang="it-IT" dirty="0" err="1">
                <a:latin typeface="Times New Roman" charset="0"/>
              </a:rPr>
              <a:t>is</a:t>
            </a:r>
            <a:r>
              <a:rPr lang="it-IT" dirty="0">
                <a:latin typeface="Times New Roman" charset="0"/>
              </a:rPr>
              <a:t> </a:t>
            </a:r>
            <a:r>
              <a:rPr lang="it-IT" dirty="0" err="1">
                <a:latin typeface="Times New Roman" charset="0"/>
              </a:rPr>
              <a:t>seen</a:t>
            </a:r>
            <a:r>
              <a:rPr lang="it-IT" dirty="0">
                <a:latin typeface="Times New Roman" charset="0"/>
              </a:rPr>
              <a:t> </a:t>
            </a:r>
            <a:r>
              <a:rPr lang="it-IT" dirty="0" err="1">
                <a:latin typeface="Times New Roman" charset="0"/>
              </a:rPr>
              <a:t>both</a:t>
            </a:r>
            <a:r>
              <a:rPr lang="it-IT" dirty="0">
                <a:latin typeface="Times New Roman" charset="0"/>
              </a:rPr>
              <a:t> </a:t>
            </a:r>
            <a:r>
              <a:rPr lang="it-IT" dirty="0" err="1">
                <a:latin typeface="Times New Roman" charset="0"/>
              </a:rPr>
              <a:t>as</a:t>
            </a:r>
            <a:r>
              <a:rPr lang="it-IT" dirty="0">
                <a:latin typeface="Times New Roman" charset="0"/>
              </a:rPr>
              <a:t> </a:t>
            </a:r>
            <a:r>
              <a:rPr lang="it-IT" dirty="0" err="1">
                <a:latin typeface="Times New Roman" charset="0"/>
              </a:rPr>
              <a:t>similar</a:t>
            </a:r>
            <a:r>
              <a:rPr lang="it-IT" dirty="0">
                <a:latin typeface="Times New Roman" charset="0"/>
              </a:rPr>
              <a:t> </a:t>
            </a:r>
            <a:r>
              <a:rPr lang="it-IT" dirty="0" err="1">
                <a:latin typeface="Times New Roman" charset="0"/>
              </a:rPr>
              <a:t>to</a:t>
            </a:r>
            <a:r>
              <a:rPr lang="it-IT" dirty="0">
                <a:latin typeface="Times New Roman" charset="0"/>
              </a:rPr>
              <a:t> </a:t>
            </a:r>
            <a:r>
              <a:rPr lang="it-IT" dirty="0" err="1">
                <a:latin typeface="Times New Roman" charset="0"/>
              </a:rPr>
              <a:t>emotional</a:t>
            </a:r>
            <a:r>
              <a:rPr lang="it-IT" dirty="0">
                <a:latin typeface="Times New Roman" charset="0"/>
              </a:rPr>
              <a:t> (</a:t>
            </a:r>
            <a:r>
              <a:rPr lang="it-IT" dirty="0" err="1">
                <a:latin typeface="Times New Roman" charset="0"/>
              </a:rPr>
              <a:t>Keller</a:t>
            </a:r>
            <a:r>
              <a:rPr lang="it-IT" dirty="0">
                <a:latin typeface="Times New Roman" charset="0"/>
              </a:rPr>
              <a:t>) or </a:t>
            </a:r>
            <a:r>
              <a:rPr lang="it-IT" dirty="0" err="1">
                <a:latin typeface="Times New Roman" charset="0"/>
              </a:rPr>
              <a:t>to</a:t>
            </a:r>
            <a:r>
              <a:rPr lang="it-IT" dirty="0">
                <a:latin typeface="Times New Roman" charset="0"/>
              </a:rPr>
              <a:t> </a:t>
            </a:r>
            <a:r>
              <a:rPr lang="it-IT" dirty="0" err="1">
                <a:latin typeface="Times New Roman" charset="0"/>
              </a:rPr>
              <a:t>encompass</a:t>
            </a:r>
            <a:r>
              <a:rPr lang="it-IT" dirty="0">
                <a:latin typeface="Times New Roman" charset="0"/>
              </a:rPr>
              <a:t> </a:t>
            </a:r>
            <a:r>
              <a:rPr lang="it-IT" dirty="0" err="1">
                <a:latin typeface="Times New Roman" charset="0"/>
              </a:rPr>
              <a:t>all</a:t>
            </a:r>
            <a:r>
              <a:rPr lang="it-IT" dirty="0">
                <a:latin typeface="Times New Roman" charset="0"/>
              </a:rPr>
              <a:t> </a:t>
            </a:r>
            <a:r>
              <a:rPr lang="it-IT" dirty="0" err="1">
                <a:latin typeface="Times New Roman" charset="0"/>
              </a:rPr>
              <a:t>three</a:t>
            </a:r>
            <a:r>
              <a:rPr lang="it-IT" dirty="0">
                <a:latin typeface="Times New Roman" charset="0"/>
              </a:rPr>
              <a:t> (</a:t>
            </a:r>
            <a:r>
              <a:rPr lang="it-IT" dirty="0" err="1">
                <a:latin typeface="Times New Roman" charset="0"/>
              </a:rPr>
              <a:t>schmitt</a:t>
            </a:r>
            <a:r>
              <a:rPr lang="it-IT" dirty="0">
                <a:latin typeface="Times New Roman" charset="0"/>
              </a:rPr>
              <a:t>)</a:t>
            </a:r>
          </a:p>
          <a:p>
            <a:endParaRPr lang="it-IT" dirty="0">
              <a:latin typeface="Times New Roman" charset="0"/>
            </a:endParaRPr>
          </a:p>
          <a:p>
            <a:r>
              <a:rPr lang="it-IT" dirty="0">
                <a:latin typeface="Times New Roman" charset="0"/>
              </a:rPr>
              <a:t>Tratto da: Utility, cultural </a:t>
            </a:r>
            <a:r>
              <a:rPr lang="it-IT" dirty="0" err="1">
                <a:latin typeface="Times New Roman" charset="0"/>
              </a:rPr>
              <a:t>symbolism</a:t>
            </a:r>
            <a:r>
              <a:rPr lang="it-IT" dirty="0">
                <a:latin typeface="Times New Roman" charset="0"/>
              </a:rPr>
              <a:t> and </a:t>
            </a:r>
            <a:r>
              <a:rPr lang="it-IT" dirty="0" err="1">
                <a:latin typeface="Times New Roman" charset="0"/>
              </a:rPr>
              <a:t>emotion</a:t>
            </a:r>
            <a:r>
              <a:rPr lang="it-IT" dirty="0">
                <a:latin typeface="Times New Roman" charset="0"/>
              </a:rPr>
              <a:t>: A </a:t>
            </a:r>
            <a:r>
              <a:rPr lang="it-IT" dirty="0" err="1">
                <a:latin typeface="Times New Roman" charset="0"/>
              </a:rPr>
              <a:t>comprehensive</a:t>
            </a:r>
            <a:r>
              <a:rPr lang="it-IT" dirty="0">
                <a:latin typeface="Times New Roman" charset="0"/>
              </a:rPr>
              <a:t> </a:t>
            </a:r>
            <a:r>
              <a:rPr lang="it-IT" dirty="0" err="1">
                <a:latin typeface="Times New Roman" charset="0"/>
              </a:rPr>
              <a:t>model</a:t>
            </a:r>
            <a:r>
              <a:rPr lang="it-IT" dirty="0">
                <a:latin typeface="Times New Roman" charset="0"/>
              </a:rPr>
              <a:t> of </a:t>
            </a:r>
            <a:r>
              <a:rPr lang="it-IT" dirty="0" err="1">
                <a:latin typeface="Times New Roman" charset="0"/>
              </a:rPr>
              <a:t>brand</a:t>
            </a:r>
            <a:r>
              <a:rPr lang="it-IT" dirty="0">
                <a:latin typeface="Times New Roman" charset="0"/>
              </a:rPr>
              <a:t> </a:t>
            </a:r>
            <a:r>
              <a:rPr lang="it-IT" dirty="0" err="1">
                <a:latin typeface="Times New Roman" charset="0"/>
              </a:rPr>
              <a:t>purchase</a:t>
            </a:r>
            <a:r>
              <a:rPr lang="it-IT" dirty="0">
                <a:latin typeface="Times New Roman" charset="0"/>
              </a:rPr>
              <a:t> </a:t>
            </a:r>
            <a:r>
              <a:rPr lang="it-IT" dirty="0" err="1">
                <a:latin typeface="Times New Roman" charset="0"/>
              </a:rPr>
              <a:t>value</a:t>
            </a:r>
            <a:r>
              <a:rPr lang="it-IT" dirty="0">
                <a:latin typeface="Times New Roman" charset="0"/>
              </a:rPr>
              <a:t>. </a:t>
            </a:r>
            <a:r>
              <a:rPr lang="it-IT" dirty="0" err="1">
                <a:latin typeface="Times New Roman" charset="0"/>
              </a:rPr>
              <a:t>Shu-pei</a:t>
            </a:r>
            <a:r>
              <a:rPr lang="it-IT" dirty="0">
                <a:latin typeface="Times New Roman" charset="0"/>
              </a:rPr>
              <a:t> </a:t>
            </a:r>
            <a:r>
              <a:rPr lang="it-IT" dirty="0" err="1">
                <a:latin typeface="Times New Roman" charset="0"/>
              </a:rPr>
              <a:t>Tsai</a:t>
            </a:r>
            <a:r>
              <a:rPr lang="it-IT" dirty="0">
                <a:latin typeface="Times New Roman" charset="0"/>
              </a:rPr>
              <a:t>. </a:t>
            </a:r>
            <a:r>
              <a:rPr lang="it-IT" dirty="0" err="1">
                <a:latin typeface="Times New Roman" charset="0"/>
              </a:rPr>
              <a:t>Intern</a:t>
            </a:r>
            <a:r>
              <a:rPr lang="it-IT" dirty="0">
                <a:latin typeface="Times New Roman" charset="0"/>
              </a:rPr>
              <a:t>. J. of </a:t>
            </a:r>
            <a:r>
              <a:rPr lang="it-IT" dirty="0" err="1">
                <a:latin typeface="Times New Roman" charset="0"/>
              </a:rPr>
              <a:t>Research</a:t>
            </a:r>
            <a:r>
              <a:rPr lang="it-IT" dirty="0">
                <a:latin typeface="Times New Roman" charset="0"/>
              </a:rPr>
              <a:t> in Marketing 22 (2005) 277–291</a:t>
            </a:r>
          </a:p>
          <a:p>
            <a:r>
              <a:rPr lang="it-IT" dirty="0">
                <a:latin typeface="Times New Roman" charset="0"/>
              </a:rPr>
              <a:t>(ci sono anche molti altri riferimenti)</a:t>
            </a:r>
          </a:p>
        </p:txBody>
      </p:sp>
      <p:sp>
        <p:nvSpPr>
          <p:cNvPr id="4" name="Segnaposto numero diapositiva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C9BA4364-83D4-43A8-AECC-47428587225E}"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41</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1964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latin typeface="Times New Roman" charset="0"/>
            </a:endParaRPr>
          </a:p>
        </p:txBody>
      </p:sp>
      <p:sp>
        <p:nvSpPr>
          <p:cNvPr id="4" name="Segnaposto numero diapositiva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C9BA4364-83D4-43A8-AECC-47428587225E}"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42</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953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pPr marL="0" marR="0" lvl="0" indent="0" algn="r" defTabSz="940226" rtl="0" eaLnBrk="1" fontAlgn="auto" latinLnBrk="0" hangingPunct="1">
              <a:lnSpc>
                <a:spcPct val="100000"/>
              </a:lnSpc>
              <a:spcBef>
                <a:spcPts val="0"/>
              </a:spcBef>
              <a:spcAft>
                <a:spcPts val="0"/>
              </a:spcAft>
              <a:buClrTx/>
              <a:buSzTx/>
              <a:buFontTx/>
              <a:buNone/>
              <a:tabLst/>
              <a:defRPr/>
            </a:pPr>
            <a:fld id="{45B6235D-8617-4C05-95B2-4995E9B1109E}" type="slidenum">
              <a:rPr kumimoji="0" lang="it-IT" sz="1300" b="0" i="0" u="none" strike="noStrike" kern="1200" cap="none" spc="0" normalizeH="0" baseline="0" noProof="0" smtClean="0">
                <a:ln>
                  <a:noFill/>
                </a:ln>
                <a:solidFill>
                  <a:prstClr val="black"/>
                </a:solidFill>
                <a:effectLst/>
                <a:uLnTx/>
                <a:uFillTx/>
                <a:latin typeface="Tahoma" pitchFamily="34" charset="0"/>
                <a:ea typeface="ＭＳ Ｐゴシック" pitchFamily="34" charset="-128"/>
                <a:cs typeface="+mn-cs"/>
              </a:rPr>
              <a:pPr marL="0" marR="0" lvl="0" indent="0" algn="r" defTabSz="940226" rtl="0" eaLnBrk="1" fontAlgn="auto" latinLnBrk="0" hangingPunct="1">
                <a:lnSpc>
                  <a:spcPct val="100000"/>
                </a:lnSpc>
                <a:spcBef>
                  <a:spcPts val="0"/>
                </a:spcBef>
                <a:spcAft>
                  <a:spcPts val="0"/>
                </a:spcAft>
                <a:buClrTx/>
                <a:buSzTx/>
                <a:buFontTx/>
                <a:buNone/>
                <a:tabLst/>
                <a:defRPr/>
              </a:pPr>
              <a:t>43</a:t>
            </a:fld>
            <a:endParaRPr kumimoji="0" lang="it-IT" sz="1300" b="0" i="0" u="none" strike="noStrike" kern="1200" cap="none" spc="0" normalizeH="0" baseline="0" noProof="0" dirty="0">
              <a:ln>
                <a:noFill/>
              </a:ln>
              <a:solidFill>
                <a:prstClr val="black"/>
              </a:solidFill>
              <a:effectLst/>
              <a:uLnTx/>
              <a:uFillTx/>
              <a:latin typeface="Tahoma" pitchFamily="34" charset="0"/>
              <a:ea typeface="ＭＳ Ｐゴシック" pitchFamily="34" charset="-128"/>
              <a:cs typeface="+mn-cs"/>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marL="232346" indent="-232346">
              <a:buFontTx/>
              <a:buAutoNum type="arabicPeriod"/>
            </a:pPr>
            <a:r>
              <a:rPr lang="it-IT" dirty="0" err="1">
                <a:ea typeface="ＭＳ Ｐゴシック" pitchFamily="34" charset="-128"/>
              </a:rPr>
              <a:t>It</a:t>
            </a:r>
            <a:r>
              <a:rPr lang="it-IT" dirty="0">
                <a:ea typeface="ＭＳ Ｐゴシック" pitchFamily="34" charset="-128"/>
              </a:rPr>
              <a:t> </a:t>
            </a:r>
            <a:r>
              <a:rPr lang="it-IT" dirty="0" err="1">
                <a:ea typeface="ＭＳ Ｐゴシック" pitchFamily="34" charset="-128"/>
              </a:rPr>
              <a:t>is</a:t>
            </a:r>
            <a:r>
              <a:rPr lang="it-IT" dirty="0">
                <a:ea typeface="ＭＳ Ｐゴシック" pitchFamily="34" charset="-128"/>
              </a:rPr>
              <a:t> </a:t>
            </a:r>
            <a:r>
              <a:rPr lang="it-IT" dirty="0" err="1">
                <a:ea typeface="ＭＳ Ｐゴシック" pitchFamily="34" charset="-128"/>
              </a:rPr>
              <a:t>research</a:t>
            </a:r>
            <a:endParaRPr lang="it-IT" dirty="0">
              <a:ea typeface="ＭＳ Ｐゴシック" pitchFamily="34" charset="-128"/>
            </a:endParaRPr>
          </a:p>
          <a:p>
            <a:pPr marL="232346" indent="-232346">
              <a:buFontTx/>
              <a:buAutoNum type="arabicPeriod"/>
            </a:pPr>
            <a:r>
              <a:rPr lang="it-IT" dirty="0" err="1">
                <a:ea typeface="ＭＳ Ｐゴシック" pitchFamily="34" charset="-128"/>
              </a:rPr>
              <a:t>Leverage</a:t>
            </a:r>
            <a:r>
              <a:rPr lang="it-IT" dirty="0">
                <a:ea typeface="ＭＳ Ｐゴシック" pitchFamily="34" charset="-128"/>
              </a:rPr>
              <a:t> on </a:t>
            </a:r>
            <a:r>
              <a:rPr lang="it-IT" dirty="0" err="1">
                <a:ea typeface="ＭＳ Ｐゴシック" pitchFamily="34" charset="-128"/>
              </a:rPr>
              <a:t>external</a:t>
            </a:r>
            <a:r>
              <a:rPr lang="it-IT" dirty="0">
                <a:ea typeface="ＭＳ Ｐゴシック" pitchFamily="34" charset="-128"/>
              </a:rPr>
              <a:t> </a:t>
            </a:r>
            <a:r>
              <a:rPr lang="it-IT" dirty="0" err="1">
                <a:ea typeface="ＭＳ Ｐゴシック" pitchFamily="34" charset="-128"/>
              </a:rPr>
              <a:t>resources</a:t>
            </a:r>
            <a:r>
              <a:rPr lang="it-IT" dirty="0">
                <a:ea typeface="ＭＳ Ｐゴシック" pitchFamily="34" charset="-128"/>
              </a:rPr>
              <a:t> (</a:t>
            </a:r>
            <a:r>
              <a:rPr lang="it-IT" dirty="0" err="1">
                <a:ea typeface="ＭＳ Ｐゴシック" pitchFamily="34" charset="-128"/>
              </a:rPr>
              <a:t>which</a:t>
            </a:r>
            <a:r>
              <a:rPr lang="it-IT" dirty="0">
                <a:ea typeface="ＭＳ Ｐゴシック" pitchFamily="34" charset="-128"/>
              </a:rPr>
              <a:t> </a:t>
            </a:r>
            <a:r>
              <a:rPr lang="it-IT" dirty="0" err="1">
                <a:ea typeface="ＭＳ Ｐゴシック" pitchFamily="34" charset="-128"/>
              </a:rPr>
              <a:t>make</a:t>
            </a:r>
            <a:r>
              <a:rPr lang="it-IT" dirty="0">
                <a:ea typeface="ＭＳ Ｐゴシック" pitchFamily="34" charset="-128"/>
              </a:rPr>
              <a:t> </a:t>
            </a:r>
            <a:r>
              <a:rPr lang="it-IT" dirty="0" err="1">
                <a:ea typeface="ＭＳ Ｐゴシック" pitchFamily="34" charset="-128"/>
              </a:rPr>
              <a:t>these</a:t>
            </a:r>
            <a:r>
              <a:rPr lang="it-IT" dirty="0">
                <a:ea typeface="ＭＳ Ｐゴシック" pitchFamily="34" charset="-128"/>
              </a:rPr>
              <a:t> </a:t>
            </a:r>
            <a:r>
              <a:rPr lang="it-IT" dirty="0" err="1">
                <a:ea typeface="ＭＳ Ｐゴシック" pitchFamily="34" charset="-128"/>
              </a:rPr>
              <a:t>SMEs</a:t>
            </a:r>
            <a:r>
              <a:rPr lang="it-IT" dirty="0">
                <a:ea typeface="ＭＳ Ｐゴシック" pitchFamily="34" charset="-128"/>
              </a:rPr>
              <a:t> </a:t>
            </a:r>
            <a:r>
              <a:rPr lang="it-IT" dirty="0" err="1">
                <a:ea typeface="ＭＳ Ｐゴシック" pitchFamily="34" charset="-128"/>
              </a:rPr>
              <a:t>capable</a:t>
            </a:r>
            <a:r>
              <a:rPr lang="it-IT" dirty="0">
                <a:ea typeface="ＭＳ Ｐゴシック" pitchFamily="34" charset="-128"/>
              </a:rPr>
              <a:t> of </a:t>
            </a:r>
            <a:r>
              <a:rPr lang="it-IT" dirty="0" err="1">
                <a:ea typeface="ＭＳ Ｐゴシック" pitchFamily="34" charset="-128"/>
              </a:rPr>
              <a:t>doing</a:t>
            </a:r>
            <a:r>
              <a:rPr lang="it-IT" dirty="0">
                <a:ea typeface="ＭＳ Ｐゴシック" pitchFamily="34" charset="-128"/>
              </a:rPr>
              <a:t> </a:t>
            </a:r>
            <a:r>
              <a:rPr lang="it-IT" dirty="0" err="1">
                <a:ea typeface="ＭＳ Ｐゴシック" pitchFamily="34" charset="-128"/>
              </a:rPr>
              <a:t>large</a:t>
            </a:r>
            <a:r>
              <a:rPr lang="it-IT" dirty="0">
                <a:ea typeface="ＭＳ Ｐゴシック" pitchFamily="34" charset="-128"/>
              </a:rPr>
              <a:t> </a:t>
            </a:r>
            <a:r>
              <a:rPr lang="it-IT" dirty="0" err="1">
                <a:ea typeface="ＭＳ Ｐゴシック" pitchFamily="34" charset="-128"/>
              </a:rPr>
              <a:t>leaps</a:t>
            </a:r>
            <a:r>
              <a:rPr lang="it-IT" dirty="0">
                <a:ea typeface="ＭＳ Ｐゴシック" pitchFamily="34" charset="-128"/>
              </a:rPr>
              <a:t> </a:t>
            </a:r>
            <a:r>
              <a:rPr lang="it-IT" dirty="0" err="1">
                <a:ea typeface="ＭＳ Ｐゴシック" pitchFamily="34" charset="-128"/>
              </a:rPr>
              <a:t>forward</a:t>
            </a:r>
            <a:r>
              <a:rPr lang="it-IT" dirty="0">
                <a:ea typeface="ＭＳ Ｐゴシック" pitchFamily="34" charset="-128"/>
              </a:rPr>
              <a:t>)</a:t>
            </a:r>
          </a:p>
        </p:txBody>
      </p:sp>
    </p:spTree>
    <p:extLst>
      <p:ext uri="{BB962C8B-B14F-4D97-AF65-F5344CB8AC3E}">
        <p14:creationId xmlns:p14="http://schemas.microsoft.com/office/powerpoint/2010/main" val="1226323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9CF929FE-7483-44E0-930E-2C8256D3FB16}"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44</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
        <p:nvSpPr>
          <p:cNvPr id="121859" name="Rectangle 2"/>
          <p:cNvSpPr>
            <a:spLocks noGrp="1" noRot="1" noChangeAspect="1" noChangeArrowheads="1" noTextEdit="1"/>
          </p:cNvSpPr>
          <p:nvPr>
            <p:ph type="sldImg"/>
          </p:nvPr>
        </p:nvSpPr>
        <p:spPr>
          <a:xfrm>
            <a:off x="95250" y="747713"/>
            <a:ext cx="6621463" cy="3725862"/>
          </a:xfrm>
          <a:ln/>
        </p:spPr>
      </p:sp>
      <p:sp>
        <p:nvSpPr>
          <p:cNvPr id="121860" name="Rectangle 3"/>
          <p:cNvSpPr>
            <a:spLocks noGrp="1" noChangeArrowheads="1"/>
          </p:cNvSpPr>
          <p:nvPr>
            <p:ph type="body" idx="1"/>
          </p:nvPr>
        </p:nvSpPr>
        <p:spPr>
          <a:xfrm>
            <a:off x="681038" y="4722696"/>
            <a:ext cx="5448300" cy="4472406"/>
          </a:xfrm>
          <a:noFill/>
          <a:ln/>
        </p:spPr>
        <p:txBody>
          <a:bodyPr/>
          <a:lstStyle/>
          <a:p>
            <a:pPr eaLnBrk="1" hangingPunct="1"/>
            <a:endParaRPr lang="it-IT" sz="1100" dirty="0"/>
          </a:p>
        </p:txBody>
      </p:sp>
    </p:spTree>
    <p:extLst>
      <p:ext uri="{BB962C8B-B14F-4D97-AF65-F5344CB8AC3E}">
        <p14:creationId xmlns:p14="http://schemas.microsoft.com/office/powerpoint/2010/main" val="3413493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pPr marL="0" marR="0" lvl="0" indent="0" algn="r" defTabSz="899515" rtl="0" eaLnBrk="1" fontAlgn="auto" latinLnBrk="0" hangingPunct="1">
              <a:lnSpc>
                <a:spcPct val="100000"/>
              </a:lnSpc>
              <a:spcBef>
                <a:spcPts val="0"/>
              </a:spcBef>
              <a:spcAft>
                <a:spcPts val="0"/>
              </a:spcAft>
              <a:buClrTx/>
              <a:buSzTx/>
              <a:buFontTx/>
              <a:buNone/>
              <a:tabLst/>
              <a:defRPr/>
            </a:pPr>
            <a:fld id="{45B6235D-8617-4C05-95B2-4995E9B1109E}" type="slidenum">
              <a:rPr kumimoji="0" lang="it-IT" sz="1300" b="0" i="0" u="none" strike="noStrike" kern="1200" cap="none" spc="0" normalizeH="0" baseline="0" noProof="0" smtClean="0">
                <a:ln>
                  <a:noFill/>
                </a:ln>
                <a:solidFill>
                  <a:prstClr val="black"/>
                </a:solidFill>
                <a:effectLst/>
                <a:uLnTx/>
                <a:uFillTx/>
                <a:latin typeface="Tahoma" pitchFamily="34" charset="0"/>
                <a:ea typeface="ＭＳ Ｐゴシック" pitchFamily="34" charset="-128"/>
                <a:cs typeface="+mn-cs"/>
              </a:rPr>
              <a:pPr marL="0" marR="0" lvl="0" indent="0" algn="r" defTabSz="899515" rtl="0" eaLnBrk="1" fontAlgn="auto" latinLnBrk="0" hangingPunct="1">
                <a:lnSpc>
                  <a:spcPct val="100000"/>
                </a:lnSpc>
                <a:spcBef>
                  <a:spcPts val="0"/>
                </a:spcBef>
                <a:spcAft>
                  <a:spcPts val="0"/>
                </a:spcAft>
                <a:buClrTx/>
                <a:buSzTx/>
                <a:buFontTx/>
                <a:buNone/>
                <a:tabLst/>
                <a:defRPr/>
              </a:pPr>
              <a:t>45</a:t>
            </a:fld>
            <a:endParaRPr kumimoji="0" lang="it-IT" sz="1300" b="0" i="0" u="none" strike="noStrike" kern="1200" cap="none" spc="0" normalizeH="0" baseline="0" noProof="0" dirty="0">
              <a:ln>
                <a:noFill/>
              </a:ln>
              <a:solidFill>
                <a:prstClr val="black"/>
              </a:solidFill>
              <a:effectLst/>
              <a:uLnTx/>
              <a:uFillTx/>
              <a:latin typeface="Tahoma" pitchFamily="34" charset="0"/>
              <a:ea typeface="ＭＳ Ｐゴシック" pitchFamily="34" charset="-128"/>
              <a:cs typeface="+mn-cs"/>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marL="222286" indent="-222286">
              <a:buFontTx/>
              <a:buAutoNum type="arabicPeriod"/>
            </a:pPr>
            <a:r>
              <a:rPr lang="it-IT" dirty="0" err="1">
                <a:ea typeface="ＭＳ Ｐゴシック" pitchFamily="34" charset="-128"/>
              </a:rPr>
              <a:t>It</a:t>
            </a:r>
            <a:r>
              <a:rPr lang="it-IT" dirty="0">
                <a:ea typeface="ＭＳ Ｐゴシック" pitchFamily="34" charset="-128"/>
              </a:rPr>
              <a:t> </a:t>
            </a:r>
            <a:r>
              <a:rPr lang="it-IT" dirty="0" err="1">
                <a:ea typeface="ＭＳ Ｐゴシック" pitchFamily="34" charset="-128"/>
              </a:rPr>
              <a:t>is</a:t>
            </a:r>
            <a:r>
              <a:rPr lang="it-IT" dirty="0">
                <a:ea typeface="ＭＳ Ｐゴシック" pitchFamily="34" charset="-128"/>
              </a:rPr>
              <a:t> </a:t>
            </a:r>
            <a:r>
              <a:rPr lang="it-IT" dirty="0" err="1">
                <a:ea typeface="ＭＳ Ｐゴシック" pitchFamily="34" charset="-128"/>
              </a:rPr>
              <a:t>research</a:t>
            </a:r>
            <a:endParaRPr lang="it-IT" dirty="0">
              <a:ea typeface="ＭＳ Ｐゴシック" pitchFamily="34" charset="-128"/>
            </a:endParaRPr>
          </a:p>
          <a:p>
            <a:pPr marL="222286" indent="-222286">
              <a:buFontTx/>
              <a:buAutoNum type="arabicPeriod"/>
            </a:pPr>
            <a:r>
              <a:rPr lang="it-IT" dirty="0" err="1">
                <a:ea typeface="ＭＳ Ｐゴシック" pitchFamily="34" charset="-128"/>
              </a:rPr>
              <a:t>Leverage</a:t>
            </a:r>
            <a:r>
              <a:rPr lang="it-IT" dirty="0">
                <a:ea typeface="ＭＳ Ｐゴシック" pitchFamily="34" charset="-128"/>
              </a:rPr>
              <a:t> on </a:t>
            </a:r>
            <a:r>
              <a:rPr lang="it-IT" dirty="0" err="1">
                <a:ea typeface="ＭＳ Ｐゴシック" pitchFamily="34" charset="-128"/>
              </a:rPr>
              <a:t>external</a:t>
            </a:r>
            <a:r>
              <a:rPr lang="it-IT" dirty="0">
                <a:ea typeface="ＭＳ Ｐゴシック" pitchFamily="34" charset="-128"/>
              </a:rPr>
              <a:t> </a:t>
            </a:r>
            <a:r>
              <a:rPr lang="it-IT" dirty="0" err="1">
                <a:ea typeface="ＭＳ Ｐゴシック" pitchFamily="34" charset="-128"/>
              </a:rPr>
              <a:t>resources</a:t>
            </a:r>
            <a:r>
              <a:rPr lang="it-IT" dirty="0">
                <a:ea typeface="ＭＳ Ｐゴシック" pitchFamily="34" charset="-128"/>
              </a:rPr>
              <a:t> (</a:t>
            </a:r>
            <a:r>
              <a:rPr lang="it-IT" dirty="0" err="1">
                <a:ea typeface="ＭＳ Ｐゴシック" pitchFamily="34" charset="-128"/>
              </a:rPr>
              <a:t>which</a:t>
            </a:r>
            <a:r>
              <a:rPr lang="it-IT" dirty="0">
                <a:ea typeface="ＭＳ Ｐゴシック" pitchFamily="34" charset="-128"/>
              </a:rPr>
              <a:t> </a:t>
            </a:r>
            <a:r>
              <a:rPr lang="it-IT" dirty="0" err="1">
                <a:ea typeface="ＭＳ Ｐゴシック" pitchFamily="34" charset="-128"/>
              </a:rPr>
              <a:t>make</a:t>
            </a:r>
            <a:r>
              <a:rPr lang="it-IT" dirty="0">
                <a:ea typeface="ＭＳ Ｐゴシック" pitchFamily="34" charset="-128"/>
              </a:rPr>
              <a:t> </a:t>
            </a:r>
            <a:r>
              <a:rPr lang="it-IT" dirty="0" err="1">
                <a:ea typeface="ＭＳ Ｐゴシック" pitchFamily="34" charset="-128"/>
              </a:rPr>
              <a:t>these</a:t>
            </a:r>
            <a:r>
              <a:rPr lang="it-IT" dirty="0">
                <a:ea typeface="ＭＳ Ｐゴシック" pitchFamily="34" charset="-128"/>
              </a:rPr>
              <a:t> </a:t>
            </a:r>
            <a:r>
              <a:rPr lang="it-IT" dirty="0" err="1">
                <a:ea typeface="ＭＳ Ｐゴシック" pitchFamily="34" charset="-128"/>
              </a:rPr>
              <a:t>SMEs</a:t>
            </a:r>
            <a:r>
              <a:rPr lang="it-IT" dirty="0">
                <a:ea typeface="ＭＳ Ｐゴシック" pitchFamily="34" charset="-128"/>
              </a:rPr>
              <a:t> </a:t>
            </a:r>
            <a:r>
              <a:rPr lang="it-IT" dirty="0" err="1">
                <a:ea typeface="ＭＳ Ｐゴシック" pitchFamily="34" charset="-128"/>
              </a:rPr>
              <a:t>capable</a:t>
            </a:r>
            <a:r>
              <a:rPr lang="it-IT" dirty="0">
                <a:ea typeface="ＭＳ Ｐゴシック" pitchFamily="34" charset="-128"/>
              </a:rPr>
              <a:t> of </a:t>
            </a:r>
            <a:r>
              <a:rPr lang="it-IT" dirty="0" err="1">
                <a:ea typeface="ＭＳ Ｐゴシック" pitchFamily="34" charset="-128"/>
              </a:rPr>
              <a:t>doing</a:t>
            </a:r>
            <a:r>
              <a:rPr lang="it-IT" dirty="0">
                <a:ea typeface="ＭＳ Ｐゴシック" pitchFamily="34" charset="-128"/>
              </a:rPr>
              <a:t> </a:t>
            </a:r>
            <a:r>
              <a:rPr lang="it-IT" dirty="0" err="1">
                <a:ea typeface="ＭＳ Ｐゴシック" pitchFamily="34" charset="-128"/>
              </a:rPr>
              <a:t>large</a:t>
            </a:r>
            <a:r>
              <a:rPr lang="it-IT" dirty="0">
                <a:ea typeface="ＭＳ Ｐゴシック" pitchFamily="34" charset="-128"/>
              </a:rPr>
              <a:t> </a:t>
            </a:r>
            <a:r>
              <a:rPr lang="it-IT" dirty="0" err="1">
                <a:ea typeface="ＭＳ Ｐゴシック" pitchFamily="34" charset="-128"/>
              </a:rPr>
              <a:t>leaps</a:t>
            </a:r>
            <a:r>
              <a:rPr lang="it-IT" dirty="0">
                <a:ea typeface="ＭＳ Ｐゴシック" pitchFamily="34" charset="-128"/>
              </a:rPr>
              <a:t> </a:t>
            </a:r>
            <a:r>
              <a:rPr lang="it-IT" dirty="0" err="1">
                <a:ea typeface="ＭＳ Ｐゴシック" pitchFamily="34" charset="-128"/>
              </a:rPr>
              <a:t>forward</a:t>
            </a:r>
            <a:r>
              <a:rPr lang="it-IT" dirty="0">
                <a:ea typeface="ＭＳ Ｐゴシック" pitchFamily="34" charset="-128"/>
              </a:rPr>
              <a:t>)</a:t>
            </a:r>
          </a:p>
        </p:txBody>
      </p:sp>
    </p:spTree>
    <p:extLst>
      <p:ext uri="{BB962C8B-B14F-4D97-AF65-F5344CB8AC3E}">
        <p14:creationId xmlns:p14="http://schemas.microsoft.com/office/powerpoint/2010/main" val="2847158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6DD67038-3EDC-449F-9A62-7B09B008E751}" type="slidenum">
              <a:rPr kumimoji="0" lang="it-IT" sz="1300" b="0" i="0" u="none" strike="noStrike" kern="1200" cap="none" spc="0" normalizeH="0" baseline="0" noProof="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46</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
        <p:nvSpPr>
          <p:cNvPr id="986114" name="Rectangle 2"/>
          <p:cNvSpPr>
            <a:spLocks noGrp="1" noRot="1" noChangeAspect="1" noChangeArrowheads="1" noTextEdit="1"/>
          </p:cNvSpPr>
          <p:nvPr>
            <p:ph type="sldImg"/>
          </p:nvPr>
        </p:nvSpPr>
        <p:spPr>
          <a:xfrm>
            <a:off x="95250" y="777875"/>
            <a:ext cx="6626225" cy="3727450"/>
          </a:xfrm>
          <a:ln/>
        </p:spPr>
      </p:sp>
      <p:sp>
        <p:nvSpPr>
          <p:cNvPr id="986115" name="Rectangle 3"/>
          <p:cNvSpPr>
            <a:spLocks noGrp="1" noChangeArrowheads="1"/>
          </p:cNvSpPr>
          <p:nvPr>
            <p:ph type="body" idx="1"/>
          </p:nvPr>
        </p:nvSpPr>
        <p:spPr>
          <a:xfrm>
            <a:off x="907644" y="4740699"/>
            <a:ext cx="4998133" cy="4430719"/>
          </a:xfrm>
        </p:spPr>
        <p:txBody>
          <a:bodyPr/>
          <a:lstStyle/>
          <a:p>
            <a:r>
              <a:rPr lang="en-US" sz="1000" dirty="0"/>
              <a:t>In order to clarify the differences between the two approaches I think it is very useful to analyze some ideas proposed by respective CEO. For example </a:t>
            </a:r>
            <a:r>
              <a:rPr lang="en-US" sz="1000" dirty="0" err="1"/>
              <a:t>Marzano</a:t>
            </a:r>
            <a:r>
              <a:rPr lang="en-US" sz="1000" dirty="0"/>
              <a:t>, CEO of Philips Design affirms:</a:t>
            </a:r>
          </a:p>
          <a:p>
            <a:r>
              <a:rPr lang="en-GB" sz="1000" i="1" dirty="0"/>
              <a:t>Our market is people. We therefore need to know what they want. But asking them directly rarely works, because they often have no idea what they want until they see and experience it. That means we need to get information about them indirectly, particularly information about what they value. Rather than focus on products as such, we need to look at the wider context in which people use them</a:t>
            </a:r>
          </a:p>
          <a:p>
            <a:r>
              <a:rPr lang="en-GB" sz="1000" dirty="0"/>
              <a:t>This sentence demonstrate the great attention paid to user needs and the context of use that are typical characteristics of the user </a:t>
            </a:r>
            <a:r>
              <a:rPr lang="en-GB" sz="1000" dirty="0" err="1"/>
              <a:t>centered</a:t>
            </a:r>
            <a:r>
              <a:rPr lang="en-GB" sz="1000" dirty="0"/>
              <a:t> design. </a:t>
            </a:r>
            <a:r>
              <a:rPr lang="en-US" sz="2000" dirty="0"/>
              <a:t>This approach is</a:t>
            </a:r>
            <a:r>
              <a:rPr lang="en-US" sz="2000" baseline="0" dirty="0"/>
              <a:t> strictly focused on </a:t>
            </a:r>
            <a:r>
              <a:rPr lang="en-US" sz="1800" dirty="0"/>
              <a:t>analyzing the current socio-cultural context and understanding what the consumer wants from the products/services he/she purchases.</a:t>
            </a:r>
          </a:p>
          <a:p>
            <a:endParaRPr lang="en-GB" sz="1000" dirty="0"/>
          </a:p>
          <a:p>
            <a:endParaRPr lang="en-US" sz="1000" dirty="0"/>
          </a:p>
        </p:txBody>
      </p:sp>
    </p:spTree>
    <p:extLst>
      <p:ext uri="{BB962C8B-B14F-4D97-AF65-F5344CB8AC3E}">
        <p14:creationId xmlns:p14="http://schemas.microsoft.com/office/powerpoint/2010/main" val="404896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marL="0" marR="0" lvl="0" indent="0" algn="r" defTabSz="940302" rtl="0" eaLnBrk="1" fontAlgn="auto" latinLnBrk="0" hangingPunct="1">
              <a:lnSpc>
                <a:spcPct val="100000"/>
              </a:lnSpc>
              <a:spcBef>
                <a:spcPts val="0"/>
              </a:spcBef>
              <a:spcAft>
                <a:spcPts val="0"/>
              </a:spcAft>
              <a:buClrTx/>
              <a:buSzTx/>
              <a:buFontTx/>
              <a:buNone/>
              <a:tabLst/>
              <a:defRPr/>
            </a:pPr>
            <a:fld id="{93040181-67A5-4A32-BC9A-82CA1D6AF0E8}" type="slidenum">
              <a:rPr kumimoji="0" lang="it-IT" sz="1300" b="0" i="0" u="none" strike="noStrike" kern="1200" cap="none" spc="0" normalizeH="0" baseline="0" noProof="0" smtClean="0">
                <a:ln>
                  <a:noFill/>
                </a:ln>
                <a:solidFill>
                  <a:prstClr val="black"/>
                </a:solidFill>
                <a:effectLst/>
                <a:uLnTx/>
                <a:uFillTx/>
                <a:latin typeface="Tahoma" pitchFamily="34" charset="0"/>
                <a:ea typeface="ＭＳ Ｐゴシック"/>
                <a:cs typeface="ＭＳ Ｐゴシック"/>
              </a:rPr>
              <a:pPr marL="0" marR="0" lvl="0" indent="0" algn="r" defTabSz="940302" rtl="0" eaLnBrk="1" fontAlgn="auto" latinLnBrk="0" hangingPunct="1">
                <a:lnSpc>
                  <a:spcPct val="100000"/>
                </a:lnSpc>
                <a:spcBef>
                  <a:spcPts val="0"/>
                </a:spcBef>
                <a:spcAft>
                  <a:spcPts val="0"/>
                </a:spcAft>
                <a:buClrTx/>
                <a:buSzTx/>
                <a:buFontTx/>
                <a:buNone/>
                <a:tabLst/>
                <a:defRPr/>
              </a:pPr>
              <a:t>47</a:t>
            </a:fld>
            <a:endParaRPr kumimoji="0" lang="it-IT" sz="1300" b="0" i="0" u="none" strike="noStrike" kern="1200" cap="none" spc="0" normalizeH="0" baseline="0" noProof="0" dirty="0">
              <a:ln>
                <a:noFill/>
              </a:ln>
              <a:solidFill>
                <a:prstClr val="black"/>
              </a:solidFill>
              <a:effectLst/>
              <a:uLnTx/>
              <a:uFillTx/>
              <a:latin typeface="Tahoma" pitchFamily="34" charset="0"/>
              <a:ea typeface="ＭＳ Ｐゴシック"/>
              <a:cs typeface="ＭＳ Ｐゴシック"/>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680734" y="4722193"/>
            <a:ext cx="5448909" cy="4473899"/>
          </a:xfrm>
          <a:noFill/>
          <a:ln/>
        </p:spPr>
        <p:txBody>
          <a:bodyPr/>
          <a:lstStyle/>
          <a:p>
            <a:r>
              <a:rPr lang="en-GB" sz="1000" dirty="0">
                <a:latin typeface="Arial" pitchFamily="34" charset="0"/>
                <a:ea typeface="ＭＳ Ｐゴシック"/>
              </a:rPr>
              <a:t>Designers can support the companies in the creation of breakthrough product meanings acting on the semantic dimension and for this reason they are very important in the design driven innovation, but they haven’t to be considered the only possible support. The affirmation of socio-cultural models and consequently their impacts on the interpretation of product languages depend on many interactions among several stakeholders: users, firms, designers, communication media, cultural centres, schools, etc.; this knowledge is diffused within our environment in a </a:t>
            </a:r>
            <a:r>
              <a:rPr lang="en-GB" sz="1000" i="1" dirty="0">
                <a:latin typeface="Arial" pitchFamily="34" charset="0"/>
                <a:ea typeface="ＭＳ Ｐゴシック"/>
              </a:rPr>
              <a:t>design discourse</a:t>
            </a:r>
            <a:r>
              <a:rPr lang="en-GB" sz="1000" dirty="0">
                <a:latin typeface="Arial" pitchFamily="34" charset="0"/>
                <a:ea typeface="ＭＳ Ｐゴシック"/>
              </a:rPr>
              <a:t>; for this reason, in order to introduce radical design driven innovations, it is necessary to develop several channels to access tacit and distributed knowledge about socio-cultural trends. In order to be innovative in the development of new design languages it is necessary to be part of the design discourse, a continuous dialogue on socio-cultural models among several actors, both in the global and local setting, about pattern of consumptions, behaviours and values of the society.</a:t>
            </a:r>
            <a:endParaRPr lang="it-IT" sz="1000" dirty="0">
              <a:latin typeface="Arial" pitchFamily="34" charset="0"/>
              <a:ea typeface="ＭＳ Ｐゴシック"/>
            </a:endParaRPr>
          </a:p>
          <a:p>
            <a:endParaRPr lang="it-IT" sz="1000" dirty="0">
              <a:latin typeface="Arial" pitchFamily="34" charset="0"/>
              <a:ea typeface="ＭＳ Ｐゴシック"/>
            </a:endParaRPr>
          </a:p>
          <a:p>
            <a:r>
              <a:rPr lang="it-IT" sz="1000" dirty="0">
                <a:latin typeface="Arial" pitchFamily="34" charset="0"/>
                <a:ea typeface="ＭＳ Ｐゴシック"/>
              </a:rPr>
              <a:t>A testimonianza del fatto che un’innovazione </a:t>
            </a:r>
            <a:r>
              <a:rPr lang="it-IT" sz="1000" dirty="0" err="1">
                <a:latin typeface="Arial" pitchFamily="34" charset="0"/>
                <a:ea typeface="ＭＳ Ｐゴシック"/>
              </a:rPr>
              <a:t>design-driven</a:t>
            </a:r>
            <a:r>
              <a:rPr lang="it-IT" sz="1000" dirty="0">
                <a:latin typeface="Arial" pitchFamily="34" charset="0"/>
                <a:ea typeface="ＭＳ Ｐゴシック"/>
              </a:rPr>
              <a:t> non nasce dall’estemporaneità di un’intuizione (o perlomeno non solo), Zurlo e altri hanno </a:t>
            </a:r>
            <a:r>
              <a:rPr lang="it-IT" sz="1000" dirty="0" err="1">
                <a:latin typeface="Arial" pitchFamily="34" charset="0"/>
                <a:ea typeface="ＭＳ Ｐゴシック"/>
              </a:rPr>
              <a:t>modellizzato</a:t>
            </a:r>
            <a:r>
              <a:rPr lang="it-IT" sz="1000" dirty="0">
                <a:latin typeface="Arial" pitchFamily="34" charset="0"/>
                <a:ea typeface="ＭＳ Ｐゴシック"/>
              </a:rPr>
              <a:t> il network in grado di sostenere tale tipo di innovazione come una fitta rete di nodi collegati da relazioni più o meno intense, più o meno formali ma sicuramente molto varie in termini di competenze raccolte. In questo caso il concetto di filiera che collega fornitori, imprese e clienti viene arricchito di una serie di attori che comprendono indubbiamente i designer, ma anche le università ed il sistema della formazione in generale, le imprese di servizio, il mondo dell’advertising, oltre a fiere, eventi, showroom, ecc. Il design </a:t>
            </a:r>
            <a:r>
              <a:rPr lang="it-IT" sz="1000" dirty="0" err="1">
                <a:latin typeface="Arial" pitchFamily="34" charset="0"/>
                <a:ea typeface="ＭＳ Ｐゴシック"/>
              </a:rPr>
              <a:t>discourse</a:t>
            </a:r>
            <a:r>
              <a:rPr lang="it-IT" sz="1000" dirty="0">
                <a:latin typeface="Arial" pitchFamily="34" charset="0"/>
                <a:ea typeface="ＭＳ Ｐゴシック"/>
              </a:rPr>
              <a:t> è proprio definito come un dialogo continuo e frequente, spesso sviluppato attraverso canali informali, fra una serie di </a:t>
            </a:r>
            <a:r>
              <a:rPr lang="it-IT" sz="1000" dirty="0" err="1">
                <a:latin typeface="Arial" pitchFamily="34" charset="0"/>
                <a:ea typeface="ＭＳ Ｐゴシック"/>
              </a:rPr>
              <a:t>stakeholder</a:t>
            </a:r>
            <a:r>
              <a:rPr lang="it-IT" sz="1000" dirty="0">
                <a:latin typeface="Arial" pitchFamily="34" charset="0"/>
                <a:ea typeface="ＭＳ Ｐゴシック"/>
              </a:rPr>
              <a:t> attraverso il quale viene diffusa la conoscenza sui contesti socio-culturali.</a:t>
            </a:r>
          </a:p>
          <a:p>
            <a:r>
              <a:rPr lang="it-IT" sz="1000" dirty="0">
                <a:latin typeface="Arial" pitchFamily="34" charset="0"/>
                <a:ea typeface="ＭＳ Ｐゴシック"/>
              </a:rPr>
              <a:t>A tal proposito risulta particolarmente significativa l’affermazione del designer Alberto Meda di </a:t>
            </a:r>
            <a:r>
              <a:rPr lang="it-IT" sz="1000" i="1" dirty="0" err="1">
                <a:latin typeface="Arial" pitchFamily="34" charset="0"/>
                <a:ea typeface="ＭＳ Ｐゴシック"/>
              </a:rPr>
              <a:t>Luceplan</a:t>
            </a:r>
            <a:r>
              <a:rPr lang="it-IT" sz="1000" dirty="0">
                <a:latin typeface="Arial" pitchFamily="34" charset="0"/>
                <a:ea typeface="ＭＳ Ｐゴシック"/>
              </a:rPr>
              <a:t> il quale descrive Milano come un luogo dove un denso network di artigiani e competenze consente di sviluppare una sorta di “dispersa creatività”.</a:t>
            </a:r>
          </a:p>
        </p:txBody>
      </p:sp>
    </p:spTree>
    <p:extLst>
      <p:ext uri="{BB962C8B-B14F-4D97-AF65-F5344CB8AC3E}">
        <p14:creationId xmlns:p14="http://schemas.microsoft.com/office/powerpoint/2010/main" val="647769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a:p>
        </p:txBody>
      </p:sp>
      <p:sp>
        <p:nvSpPr>
          <p:cNvPr id="4" name="Segnaposto numero diapositiva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5FEAAB38-AB89-4BC2-92D5-02417D7D0CE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156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DC9B91C0-E9FF-4ABD-8CF4-9AA832441941}" type="slidenum">
              <a:rPr kumimoji="0" lang="it-IT" sz="1300" b="0" i="0" u="none" strike="noStrike" kern="1200" cap="none" spc="0" normalizeH="0" baseline="0" noProof="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6</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
        <p:nvSpPr>
          <p:cNvPr id="328706" name="Rectangle 2"/>
          <p:cNvSpPr>
            <a:spLocks noGrp="1" noRot="1" noChangeAspect="1" noChangeArrowheads="1" noTextEdit="1"/>
          </p:cNvSpPr>
          <p:nvPr>
            <p:ph type="sldImg"/>
          </p:nvPr>
        </p:nvSpPr>
        <p:spPr>
          <a:xfrm>
            <a:off x="92075" y="774700"/>
            <a:ext cx="6638925" cy="3735388"/>
          </a:xfrm>
          <a:ln/>
        </p:spPr>
      </p:sp>
      <p:sp>
        <p:nvSpPr>
          <p:cNvPr id="328707" name="Rectangle 3"/>
          <p:cNvSpPr>
            <a:spLocks noGrp="1" noChangeArrowheads="1"/>
          </p:cNvSpPr>
          <p:nvPr>
            <p:ph type="body" idx="1"/>
          </p:nvPr>
        </p:nvSpPr>
        <p:spPr>
          <a:xfrm>
            <a:off x="908372" y="4738556"/>
            <a:ext cx="4996829" cy="4432530"/>
          </a:xfrm>
        </p:spPr>
        <p:txBody>
          <a:bodyPr/>
          <a:lstStyle/>
          <a:p>
            <a:r>
              <a:rPr lang="en-US" sz="1000" kern="1200" dirty="0">
                <a:solidFill>
                  <a:schemeClr val="tx1"/>
                </a:solidFill>
                <a:latin typeface="+mn-lt"/>
                <a:ea typeface="+mn-ea"/>
                <a:cs typeface="+mn-cs"/>
              </a:rPr>
              <a:t>The number of Nintendo employees increased during the 2000s from 2,900 to 4,700; on average, 30% of the employees were involved in research and development activities. In the same period, Nintendo invested approximately 4% of its annual revenues in research and development activities each year (excluding salary costs for employees involved in R&amp;D activities). From 2006 to 2010, the competitive performance achieved by Nintendo demonstrated incredible growth: revenues (+219%), EBIT (+342%), EBITDA (+334%). In the first two months after its release, the </a:t>
            </a:r>
            <a:r>
              <a:rPr lang="en-US" sz="1000" kern="1200" dirty="0" err="1">
                <a:solidFill>
                  <a:schemeClr val="tx1"/>
                </a:solidFill>
                <a:latin typeface="+mn-lt"/>
                <a:ea typeface="+mn-ea"/>
                <a:cs typeface="+mn-cs"/>
              </a:rPr>
              <a:t>Wii</a:t>
            </a:r>
            <a:r>
              <a:rPr lang="en-US" sz="1000" kern="1200" dirty="0">
                <a:solidFill>
                  <a:schemeClr val="tx1"/>
                </a:solidFill>
                <a:latin typeface="+mn-lt"/>
                <a:ea typeface="+mn-ea"/>
                <a:cs typeface="+mn-cs"/>
              </a:rPr>
              <a:t> sold 1 million units; in April 2007, six months after its release, the </a:t>
            </a:r>
            <a:r>
              <a:rPr lang="en-US" sz="1000" kern="1200" dirty="0" err="1">
                <a:solidFill>
                  <a:schemeClr val="tx1"/>
                </a:solidFill>
                <a:latin typeface="+mn-lt"/>
                <a:ea typeface="+mn-ea"/>
                <a:cs typeface="+mn-cs"/>
              </a:rPr>
              <a:t>Wii’s</a:t>
            </a:r>
            <a:r>
              <a:rPr lang="en-US" sz="1000" kern="1200" dirty="0">
                <a:solidFill>
                  <a:schemeClr val="tx1"/>
                </a:solidFill>
                <a:latin typeface="+mn-lt"/>
                <a:ea typeface="+mn-ea"/>
                <a:cs typeface="+mn-cs"/>
              </a:rPr>
              <a:t> sales in the U.S. market were twice those of the Xbox 360 and four times those of the PlayStation 3. During summer 2007, cumulative worldwide sales of the </a:t>
            </a:r>
            <a:r>
              <a:rPr lang="en-US" sz="1000" kern="1200" dirty="0" err="1">
                <a:solidFill>
                  <a:schemeClr val="tx1"/>
                </a:solidFill>
                <a:latin typeface="+mn-lt"/>
                <a:ea typeface="+mn-ea"/>
                <a:cs typeface="+mn-cs"/>
              </a:rPr>
              <a:t>Wii</a:t>
            </a:r>
            <a:r>
              <a:rPr lang="en-US" sz="1000" kern="1200" dirty="0">
                <a:solidFill>
                  <a:schemeClr val="tx1"/>
                </a:solidFill>
                <a:latin typeface="+mn-lt"/>
                <a:ea typeface="+mn-ea"/>
                <a:cs typeface="+mn-cs"/>
              </a:rPr>
              <a:t> surpassed those of the Xbox, which was released a year and a half earlier—10.57 million units to 10.51—with the PlayStation 3 lagging behind by 4.3 million units.</a:t>
            </a:r>
            <a:r>
              <a:rPr lang="it-IT" dirty="0"/>
              <a:t> </a:t>
            </a:r>
            <a:r>
              <a:rPr lang="en-US" sz="1000" kern="1200" dirty="0">
                <a:solidFill>
                  <a:schemeClr val="tx1"/>
                </a:solidFill>
                <a:latin typeface="+mn-lt"/>
                <a:ea typeface="+mn-ea"/>
                <a:cs typeface="+mn-cs"/>
              </a:rPr>
              <a:t>Source: ORBIS and WORLDSCOPE.</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Source: ORBIS and WORLDSCOPE.</a:t>
            </a:r>
            <a:endParaRPr lang="it-IT" sz="1000" kern="1200" dirty="0">
              <a:solidFill>
                <a:schemeClr val="tx1"/>
              </a:solidFill>
              <a:latin typeface="+mn-lt"/>
              <a:ea typeface="+mn-ea"/>
              <a:cs typeface="+mn-cs"/>
            </a:endParaRPr>
          </a:p>
        </p:txBody>
      </p:sp>
    </p:spTree>
    <p:extLst>
      <p:ext uri="{BB962C8B-B14F-4D97-AF65-F5344CB8AC3E}">
        <p14:creationId xmlns:p14="http://schemas.microsoft.com/office/powerpoint/2010/main" val="4030508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pPr marL="0" marR="0" lvl="0" indent="0" algn="r" defTabSz="938610" rtl="0" eaLnBrk="1" fontAlgn="auto" latinLnBrk="0" hangingPunct="1">
              <a:lnSpc>
                <a:spcPct val="100000"/>
              </a:lnSpc>
              <a:spcBef>
                <a:spcPts val="0"/>
              </a:spcBef>
              <a:spcAft>
                <a:spcPts val="0"/>
              </a:spcAft>
              <a:buClrTx/>
              <a:buSzTx/>
              <a:buFontTx/>
              <a:buNone/>
              <a:tabLst/>
              <a:defRPr/>
            </a:pPr>
            <a:fld id="{8DAE8760-A1EF-42DC-A986-77DC3B18BC69}" type="slidenum">
              <a:rPr kumimoji="0" lang="it-IT" sz="1300" b="0" i="0" u="none" strike="noStrike" kern="1200" cap="none" spc="0" normalizeH="0" baseline="0" noProof="0" smtClean="0">
                <a:ln>
                  <a:noFill/>
                </a:ln>
                <a:solidFill>
                  <a:prstClr val="black"/>
                </a:solidFill>
                <a:effectLst/>
                <a:uLnTx/>
                <a:uFillTx/>
                <a:latin typeface="Times New Roman" pitchFamily="18" charset="0"/>
                <a:ea typeface="ＭＳ Ｐゴシック"/>
                <a:cs typeface="ＭＳ Ｐゴシック"/>
              </a:rPr>
              <a:pPr marL="0" marR="0" lvl="0" indent="0" algn="r" defTabSz="938610" rtl="0" eaLnBrk="1" fontAlgn="auto" latinLnBrk="0" hangingPunct="1">
                <a:lnSpc>
                  <a:spcPct val="100000"/>
                </a:lnSpc>
                <a:spcBef>
                  <a:spcPts val="0"/>
                </a:spcBef>
                <a:spcAft>
                  <a:spcPts val="0"/>
                </a:spcAft>
                <a:buClrTx/>
                <a:buSzTx/>
                <a:buFontTx/>
                <a:buNone/>
                <a:tabLst/>
                <a:defRPr/>
              </a:pPr>
              <a:t>49</a:t>
            </a:fld>
            <a:endParaRPr kumimoji="0" lang="it-IT" sz="1300" b="0" i="0" u="none" strike="noStrike" kern="1200" cap="none" spc="0" normalizeH="0" baseline="0" noProof="0" dirty="0">
              <a:ln>
                <a:noFill/>
              </a:ln>
              <a:solidFill>
                <a:prstClr val="black"/>
              </a:solidFill>
              <a:effectLst/>
              <a:uLnTx/>
              <a:uFillTx/>
              <a:latin typeface="Times New Roman" pitchFamily="18" charset="0"/>
              <a:ea typeface="ＭＳ Ｐゴシック"/>
              <a:cs typeface="ＭＳ Ｐゴシック"/>
            </a:endParaRPr>
          </a:p>
        </p:txBody>
      </p:sp>
      <p:sp>
        <p:nvSpPr>
          <p:cNvPr id="126979" name="Rectangle 2"/>
          <p:cNvSpPr>
            <a:spLocks noGrp="1" noRot="1" noChangeAspect="1" noChangeArrowheads="1" noTextEdit="1"/>
          </p:cNvSpPr>
          <p:nvPr>
            <p:ph type="sldImg"/>
          </p:nvPr>
        </p:nvSpPr>
        <p:spPr>
          <a:xfrm>
            <a:off x="88900" y="777875"/>
            <a:ext cx="6632575" cy="3732213"/>
          </a:xfrm>
          <a:ln/>
        </p:spPr>
      </p:sp>
      <p:sp>
        <p:nvSpPr>
          <p:cNvPr id="126980" name="Rectangle 3"/>
          <p:cNvSpPr>
            <a:spLocks noGrp="1" noChangeArrowheads="1"/>
          </p:cNvSpPr>
          <p:nvPr>
            <p:ph type="body" idx="1"/>
          </p:nvPr>
        </p:nvSpPr>
        <p:spPr>
          <a:xfrm>
            <a:off x="909171" y="4742242"/>
            <a:ext cx="4996610" cy="4427634"/>
          </a:xfrm>
          <a:noFill/>
          <a:ln/>
        </p:spPr>
        <p:txBody>
          <a:bodyPr/>
          <a:lstStyle/>
          <a:p>
            <a:r>
              <a:rPr lang="it-IT">
                <a:latin typeface="Arial" pitchFamily="34" charset="0"/>
                <a:ea typeface="ＭＳ Ｐゴシック"/>
                <a:cs typeface="ＭＳ Ｐゴシック"/>
              </a:rPr>
              <a:t>From the previous slides:</a:t>
            </a:r>
          </a:p>
          <a:p>
            <a:pPr>
              <a:buFontTx/>
              <a:buChar char="-"/>
            </a:pPr>
            <a:r>
              <a:rPr lang="it-IT">
                <a:latin typeface="Arial" pitchFamily="34" charset="0"/>
                <a:ea typeface="ＭＳ Ｐゴシック"/>
                <a:cs typeface="ＭＳ Ｐゴシック"/>
              </a:rPr>
              <a:t>It is a DESIGN discourse: not about social trends but about languages and signs embedded into ptoducts (a production culture)</a:t>
            </a:r>
          </a:p>
          <a:p>
            <a:pPr>
              <a:buFontTx/>
              <a:buChar char="-"/>
            </a:pPr>
            <a:r>
              <a:rPr lang="it-IT">
                <a:latin typeface="Arial" pitchFamily="34" charset="0"/>
                <a:ea typeface="ＭＳ Ｐゴシック"/>
                <a:cs typeface="ＭＳ Ｐゴシック"/>
              </a:rPr>
              <a:t>Not only corporations in your industry</a:t>
            </a:r>
          </a:p>
          <a:p>
            <a:pPr>
              <a:buFontTx/>
              <a:buChar char="-"/>
            </a:pPr>
            <a:endParaRPr lang="it-IT">
              <a:latin typeface="Arial" pitchFamily="34" charset="0"/>
              <a:ea typeface="ＭＳ Ｐゴシック"/>
              <a:cs typeface="ＭＳ Ｐゴシック"/>
            </a:endParaRPr>
          </a:p>
          <a:p>
            <a:r>
              <a:rPr lang="it-IT">
                <a:latin typeface="Arial" pitchFamily="34" charset="0"/>
                <a:ea typeface="ＭＳ Ｐゴシック"/>
                <a:cs typeface="ＭＳ Ｐゴシック"/>
              </a:rPr>
              <a:t>Design Languages are industry independent</a:t>
            </a:r>
          </a:p>
          <a:p>
            <a:r>
              <a:rPr lang="it-IT">
                <a:latin typeface="Arial" pitchFamily="34" charset="0"/>
                <a:ea typeface="ＭＳ Ｐゴシック"/>
                <a:cs typeface="ＭＳ Ｐゴシック"/>
              </a:rPr>
              <a:t>Design languages are dependent on the context-of-use (socio-cultural world)</a:t>
            </a:r>
          </a:p>
          <a:p>
            <a:r>
              <a:rPr lang="it-IT">
                <a:latin typeface="Arial" pitchFamily="34" charset="0"/>
                <a:ea typeface="ＭＳ Ｐゴシック"/>
                <a:cs typeface="ＭＳ Ｐゴシック"/>
              </a:rPr>
              <a:t>Brokering of languages </a:t>
            </a:r>
          </a:p>
          <a:p>
            <a:endParaRPr lang="it-IT">
              <a:latin typeface="Arial" pitchFamily="34" charset="0"/>
              <a:ea typeface="ＭＳ Ｐゴシック"/>
              <a:cs typeface="ＭＳ Ｐゴシック"/>
            </a:endParaRPr>
          </a:p>
          <a:p>
            <a:r>
              <a:rPr lang="it-IT">
                <a:latin typeface="Arial" pitchFamily="34" charset="0"/>
                <a:ea typeface="ＭＳ Ｐゴシック"/>
                <a:cs typeface="ＭＳ Ｐゴシック"/>
              </a:rPr>
              <a:t>IN the picture:</a:t>
            </a:r>
          </a:p>
          <a:p>
            <a:pPr>
              <a:buFontTx/>
              <a:buChar char="-"/>
            </a:pPr>
            <a:r>
              <a:rPr lang="it-IT">
                <a:latin typeface="Arial" pitchFamily="34" charset="0"/>
                <a:ea typeface="ＭＳ Ｐゴシック"/>
                <a:cs typeface="ＭＳ Ｐゴシック"/>
              </a:rPr>
              <a:t>Same industry (influence)</a:t>
            </a:r>
          </a:p>
          <a:p>
            <a:pPr>
              <a:buFontTx/>
              <a:buChar char="-"/>
            </a:pPr>
            <a:r>
              <a:rPr lang="it-IT">
                <a:latin typeface="Arial" pitchFamily="34" charset="0"/>
                <a:ea typeface="ＭＳ Ｐゴシック"/>
                <a:cs typeface="ＭＳ Ｐゴシック"/>
              </a:rPr>
              <a:t>Home environment (inspirations and later influences)</a:t>
            </a:r>
          </a:p>
          <a:p>
            <a:pPr>
              <a:buFontTx/>
              <a:buChar char="-"/>
            </a:pPr>
            <a:r>
              <a:rPr lang="it-IT">
                <a:latin typeface="Arial" pitchFamily="34" charset="0"/>
                <a:ea typeface="ＭＳ Ｐゴシック"/>
                <a:cs typeface="ＭＳ Ｐゴシック"/>
              </a:rPr>
              <a:t>Personal belonging: ???</a:t>
            </a:r>
          </a:p>
          <a:p>
            <a:pPr>
              <a:buFontTx/>
              <a:buChar char="-"/>
            </a:pPr>
            <a:endParaRPr lang="it-IT">
              <a:latin typeface="Arial" pitchFamily="34" charset="0"/>
              <a:ea typeface="ＭＳ Ｐゴシック"/>
              <a:cs typeface="ＭＳ Ｐゴシック"/>
            </a:endParaRPr>
          </a:p>
          <a:p>
            <a:r>
              <a:rPr lang="it-IT">
                <a:latin typeface="Arial" pitchFamily="34" charset="0"/>
                <a:ea typeface="ＭＳ Ｐゴシック"/>
                <a:cs typeface="ＭＳ Ｐゴシック"/>
              </a:rPr>
              <a:t>Of course there are also direct influences (see dotted line)</a:t>
            </a:r>
          </a:p>
        </p:txBody>
      </p:sp>
    </p:spTree>
    <p:extLst>
      <p:ext uri="{BB962C8B-B14F-4D97-AF65-F5344CB8AC3E}">
        <p14:creationId xmlns:p14="http://schemas.microsoft.com/office/powerpoint/2010/main" val="2853571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a:p>
        </p:txBody>
      </p:sp>
      <p:sp>
        <p:nvSpPr>
          <p:cNvPr id="4" name="Segnaposto numero diapositiva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5FEAAB38-AB89-4BC2-92D5-02417D7D0CE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8814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740590" rtl="0" eaLnBrk="1" fontAlgn="auto" latinLnBrk="0" hangingPunct="1">
              <a:lnSpc>
                <a:spcPct val="100000"/>
              </a:lnSpc>
              <a:spcBef>
                <a:spcPts val="0"/>
              </a:spcBef>
              <a:spcAft>
                <a:spcPts val="0"/>
              </a:spcAft>
              <a:buClrTx/>
              <a:buSzTx/>
              <a:buFontTx/>
              <a:buNone/>
              <a:tabLst/>
              <a:defRPr/>
            </a:pPr>
            <a:r>
              <a:rPr lang="sv-SE" dirty="0">
                <a:ea typeface="ＭＳ Ｐゴシック" pitchFamily="34" charset="-128"/>
              </a:rPr>
              <a:t>Johanna Börjesson</a:t>
            </a:r>
            <a:endParaRPr lang="en-US" dirty="0">
              <a:ea typeface="ＭＳ Ｐゴシック" pitchFamily="34" charset="-128"/>
            </a:endParaRPr>
          </a:p>
          <a:p>
            <a:endParaRPr lang="it-IT" dirty="0"/>
          </a:p>
        </p:txBody>
      </p:sp>
      <p:sp>
        <p:nvSpPr>
          <p:cNvPr id="4" name="Segnaposto numero diapositiva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C9BA4364-83D4-43A8-AECC-47428587225E}"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52</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4012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egnaposto immagine diapositiva 1"/>
          <p:cNvSpPr>
            <a:spLocks noGrp="1" noRot="1" noChangeAspect="1" noTextEdit="1"/>
          </p:cNvSpPr>
          <p:nvPr>
            <p:ph type="sldImg"/>
          </p:nvPr>
        </p:nvSpPr>
        <p:spPr bwMode="auto">
          <a:xfrm>
            <a:off x="92075" y="746125"/>
            <a:ext cx="6627813" cy="3729038"/>
          </a:xfrm>
          <a:noFill/>
          <a:ln>
            <a:solidFill>
              <a:srgbClr val="000000"/>
            </a:solidFill>
            <a:miter lim="800000"/>
            <a:headEnd/>
            <a:tailEnd/>
          </a:ln>
        </p:spPr>
      </p:sp>
      <p:sp>
        <p:nvSpPr>
          <p:cNvPr id="7168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FFEC0A0F-C549-4789-AEEC-2358DF10A1EF}" type="slidenum">
              <a:rPr kumimoji="0" lang="it-IT" sz="1300" b="0" i="0" u="none" strike="noStrike" kern="1200" cap="none" spc="0" normalizeH="0" baseline="0" noProof="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53</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0508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egnaposto immagine diapositiva 1"/>
          <p:cNvSpPr>
            <a:spLocks noGrp="1" noRot="1" noChangeAspect="1" noTextEdit="1"/>
          </p:cNvSpPr>
          <p:nvPr>
            <p:ph type="sldImg"/>
          </p:nvPr>
        </p:nvSpPr>
        <p:spPr bwMode="auto">
          <a:xfrm>
            <a:off x="92075" y="746125"/>
            <a:ext cx="6627813" cy="3729038"/>
          </a:xfrm>
          <a:noFill/>
          <a:ln>
            <a:solidFill>
              <a:srgbClr val="000000"/>
            </a:solidFill>
            <a:miter lim="800000"/>
            <a:headEnd/>
            <a:tailEnd/>
          </a:ln>
        </p:spPr>
      </p:sp>
      <p:sp>
        <p:nvSpPr>
          <p:cNvPr id="7168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FFEC0A0F-C549-4789-AEEC-2358DF10A1EF}" type="slidenum">
              <a:rPr kumimoji="0" lang="it-IT" sz="1300" b="0" i="0" u="none" strike="noStrike" kern="1200" cap="none" spc="0" normalizeH="0" baseline="0" noProof="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54</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8681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740590" rtl="0" eaLnBrk="1" fontAlgn="auto" latinLnBrk="0" hangingPunct="1">
              <a:lnSpc>
                <a:spcPct val="100000"/>
              </a:lnSpc>
              <a:spcBef>
                <a:spcPts val="0"/>
              </a:spcBef>
              <a:spcAft>
                <a:spcPts val="0"/>
              </a:spcAft>
              <a:buClrTx/>
              <a:buSzTx/>
              <a:buFontTx/>
              <a:buNone/>
              <a:tabLst/>
              <a:defRPr/>
            </a:pPr>
            <a:r>
              <a:rPr lang="sv-SE" dirty="0">
                <a:ea typeface="ＭＳ Ｐゴシック" pitchFamily="34" charset="-128"/>
              </a:rPr>
              <a:t>Johanna Börjesson</a:t>
            </a:r>
            <a:endParaRPr lang="en-US" dirty="0">
              <a:ea typeface="ＭＳ Ｐゴシック" pitchFamily="34" charset="-128"/>
            </a:endParaRPr>
          </a:p>
          <a:p>
            <a:endParaRPr lang="it-IT" dirty="0"/>
          </a:p>
        </p:txBody>
      </p:sp>
      <p:sp>
        <p:nvSpPr>
          <p:cNvPr id="4" name="Segnaposto numero diapositiva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C9BA4364-83D4-43A8-AECC-47428587225E}"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61</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668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DC9B91C0-E9FF-4ABD-8CF4-9AA832441941}" type="slidenum">
              <a:rPr kumimoji="0" lang="it-IT" sz="1300" b="0" i="0" u="none" strike="noStrike" kern="1200" cap="none" spc="0" normalizeH="0" baseline="0" noProof="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7</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
        <p:nvSpPr>
          <p:cNvPr id="328706" name="Rectangle 2"/>
          <p:cNvSpPr>
            <a:spLocks noGrp="1" noRot="1" noChangeAspect="1" noChangeArrowheads="1" noTextEdit="1"/>
          </p:cNvSpPr>
          <p:nvPr>
            <p:ph type="sldImg"/>
          </p:nvPr>
        </p:nvSpPr>
        <p:spPr>
          <a:xfrm>
            <a:off x="92075" y="774700"/>
            <a:ext cx="6638925" cy="3735388"/>
          </a:xfrm>
          <a:ln/>
        </p:spPr>
      </p:sp>
      <p:sp>
        <p:nvSpPr>
          <p:cNvPr id="328707" name="Rectangle 3"/>
          <p:cNvSpPr>
            <a:spLocks noGrp="1" noChangeArrowheads="1"/>
          </p:cNvSpPr>
          <p:nvPr>
            <p:ph type="body" idx="1"/>
          </p:nvPr>
        </p:nvSpPr>
        <p:spPr>
          <a:xfrm>
            <a:off x="908372" y="4738556"/>
            <a:ext cx="4996829" cy="4432530"/>
          </a:xfrm>
        </p:spPr>
        <p:txBody>
          <a:bodyPr>
            <a:normAutofit fontScale="92500" lnSpcReduction="20000"/>
          </a:bodyPr>
          <a:lstStyle/>
          <a:p>
            <a:r>
              <a:rPr lang="en-US" sz="1000" kern="1200" dirty="0">
                <a:solidFill>
                  <a:schemeClr val="tx1"/>
                </a:solidFill>
                <a:latin typeface="+mn-lt"/>
                <a:ea typeface="+mn-ea"/>
                <a:cs typeface="+mn-cs"/>
              </a:rPr>
              <a:t>During its period of decline in the 1980s, </a:t>
            </a:r>
            <a:r>
              <a:rPr lang="en-US" sz="1000" kern="1200" dirty="0" err="1">
                <a:solidFill>
                  <a:schemeClr val="tx1"/>
                </a:solidFill>
                <a:latin typeface="+mn-lt"/>
                <a:ea typeface="+mn-ea"/>
                <a:cs typeface="+mn-cs"/>
              </a:rPr>
              <a:t>Kartell</a:t>
            </a:r>
            <a:r>
              <a:rPr lang="en-US" sz="1000" kern="1200" dirty="0">
                <a:solidFill>
                  <a:schemeClr val="tx1"/>
                </a:solidFill>
                <a:latin typeface="+mn-lt"/>
                <a:ea typeface="+mn-ea"/>
                <a:cs typeface="+mn-cs"/>
              </a:rPr>
              <a:t> realized that because a shift in core competencies or markets would be unfeasible, it would need to reinvent its current product offerings to begin growing again. The company had to dissociate itself from the widespread understanding of plastic as a cheap material for low-quality furniture (see also Dell'Era et al., 2010). New meanings had to be injected into the material, and a new product language had to be developed (see Figure 2). One of the products that best represented </a:t>
            </a:r>
            <a:r>
              <a:rPr lang="en-US" sz="1000" kern="1200" dirty="0" err="1">
                <a:solidFill>
                  <a:schemeClr val="tx1"/>
                </a:solidFill>
                <a:latin typeface="+mn-lt"/>
                <a:ea typeface="+mn-ea"/>
                <a:cs typeface="+mn-cs"/>
              </a:rPr>
              <a:t>Kartell’s</a:t>
            </a:r>
            <a:r>
              <a:rPr lang="en-US" sz="1000" kern="1200" dirty="0">
                <a:solidFill>
                  <a:schemeClr val="tx1"/>
                </a:solidFill>
                <a:latin typeface="+mn-lt"/>
                <a:ea typeface="+mn-ea"/>
                <a:cs typeface="+mn-cs"/>
              </a:rPr>
              <a:t> new direction was Bookworm, the famous bookshelf designed in 1994 by Ron Arad. Arad arrived at </a:t>
            </a:r>
            <a:r>
              <a:rPr lang="en-US" sz="1000" kern="1200" dirty="0" err="1">
                <a:solidFill>
                  <a:schemeClr val="tx1"/>
                </a:solidFill>
                <a:latin typeface="+mn-lt"/>
                <a:ea typeface="+mn-ea"/>
                <a:cs typeface="+mn-cs"/>
              </a:rPr>
              <a:t>Kartell</a:t>
            </a:r>
            <a:r>
              <a:rPr lang="en-US" sz="1000" kern="1200" dirty="0">
                <a:solidFill>
                  <a:schemeClr val="tx1"/>
                </a:solidFill>
                <a:latin typeface="+mn-lt"/>
                <a:ea typeface="+mn-ea"/>
                <a:cs typeface="+mn-cs"/>
              </a:rPr>
              <a:t> with a history of working with steel. While moving out of his home, he was inspired by a coil of steel to create a continuous shelf that could unwind along a wall, held in place by faux metal books. The idea for Bookworm had been born. The bookshelf could be as long as the customer wished and shaped however the customer liked. However, it was not yet a product: it was a one-off piece of art that Arad had created for his personal use. The steel made it expensive, heavy, and impossible to install without specialized equipment. To Mr. </a:t>
            </a:r>
            <a:r>
              <a:rPr lang="en-US" sz="1000" kern="1200" dirty="0" err="1">
                <a:solidFill>
                  <a:schemeClr val="tx1"/>
                </a:solidFill>
                <a:latin typeface="+mn-lt"/>
                <a:ea typeface="+mn-ea"/>
                <a:cs typeface="+mn-cs"/>
              </a:rPr>
              <a:t>Luti</a:t>
            </a:r>
            <a:r>
              <a:rPr lang="en-US" sz="1000" kern="1200" dirty="0">
                <a:solidFill>
                  <a:schemeClr val="tx1"/>
                </a:solidFill>
                <a:latin typeface="+mn-lt"/>
                <a:ea typeface="+mn-ea"/>
                <a:cs typeface="+mn-cs"/>
              </a:rPr>
              <a:t>, however, it was precisely what the company needed. The company’s skill with plastic allowed them to turn a work of art into a commonly used object. It was a work of art that would be inexpensive thanks to an efficient production process but would carry enormous value for its customers, going well beyond its basic functional value.</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 </a:t>
            </a:r>
            <a:endParaRPr lang="it-IT" sz="1000" kern="1200" dirty="0">
              <a:solidFill>
                <a:schemeClr val="tx1"/>
              </a:solidFill>
              <a:latin typeface="+mn-lt"/>
              <a:ea typeface="+mn-ea"/>
              <a:cs typeface="+mn-cs"/>
            </a:endParaRPr>
          </a:p>
          <a:p>
            <a:r>
              <a:rPr lang="en-US" sz="1000" i="1" kern="1200" dirty="0">
                <a:solidFill>
                  <a:schemeClr val="tx1"/>
                </a:solidFill>
                <a:latin typeface="+mn-lt"/>
                <a:ea typeface="+mn-ea"/>
                <a:cs typeface="+mn-cs"/>
              </a:rPr>
              <a:t>“Making Bookworm was very complex because the blend, the mixture of polymers had never been produced by anyone before. Firstly, we went to the large chemical companies like Bayern to see how they produced the materials in order to understand their characteristics and then use them in furniture production.”</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Giulio Castelli, Honorary President and founder of </a:t>
            </a:r>
            <a:r>
              <a:rPr lang="en-US" sz="1000" kern="1200" dirty="0" err="1">
                <a:solidFill>
                  <a:schemeClr val="tx1"/>
                </a:solidFill>
                <a:latin typeface="+mn-lt"/>
                <a:ea typeface="+mn-ea"/>
                <a:cs typeface="+mn-cs"/>
              </a:rPr>
              <a:t>Kartell</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 </a:t>
            </a:r>
          </a:p>
          <a:p>
            <a:r>
              <a:rPr lang="en-US" sz="1000" kern="1200" dirty="0">
                <a:solidFill>
                  <a:schemeClr val="tx1"/>
                </a:solidFill>
                <a:latin typeface="+mn-lt"/>
                <a:ea typeface="+mn-ea"/>
                <a:cs typeface="+mn-cs"/>
              </a:rPr>
              <a:t>The efforts of the R&amp;D department during the development of Bookworm aimed to provide a technological solution that could convey the meanings conceptualized by the designer, assuring the innovativeness of the initial idea. The final version of Bookworm took approximately one year to develop and was proposed in three different lengths. Bookworm gave the customer great freedom of expression by allowing him or her a say in the final shape. The fascination that people have with it originates from their opportunity to interpret a wall themselves by designing a free shape. The collaboration with a supply network with varied technical capabilities was one of the key factors in the success of </a:t>
            </a:r>
            <a:r>
              <a:rPr lang="en-US" sz="1000" kern="1200" dirty="0" err="1">
                <a:solidFill>
                  <a:schemeClr val="tx1"/>
                </a:solidFill>
                <a:latin typeface="+mn-lt"/>
                <a:ea typeface="+mn-ea"/>
                <a:cs typeface="+mn-cs"/>
              </a:rPr>
              <a:t>Kartell</a:t>
            </a:r>
            <a:r>
              <a:rPr lang="en-US" sz="1000" kern="1200" dirty="0">
                <a:solidFill>
                  <a:schemeClr val="tx1"/>
                </a:solidFill>
                <a:latin typeface="+mn-lt"/>
                <a:ea typeface="+mn-ea"/>
                <a:cs typeface="+mn-cs"/>
              </a:rPr>
              <a:t>; it provided several technological solutions to free the creativity of designers from as many constraints as possible. </a:t>
            </a:r>
            <a:r>
              <a:rPr lang="en-US" sz="1000" kern="1200" dirty="0" err="1">
                <a:solidFill>
                  <a:schemeClr val="tx1"/>
                </a:solidFill>
                <a:latin typeface="+mn-lt"/>
                <a:ea typeface="+mn-ea"/>
                <a:cs typeface="+mn-cs"/>
              </a:rPr>
              <a:t>Kartell</a:t>
            </a:r>
            <a:r>
              <a:rPr lang="en-US" sz="1000" kern="1200" dirty="0">
                <a:solidFill>
                  <a:schemeClr val="tx1"/>
                </a:solidFill>
                <a:latin typeface="+mn-lt"/>
                <a:ea typeface="+mn-ea"/>
                <a:cs typeface="+mn-cs"/>
              </a:rPr>
              <a:t> can focus only on a few technologies, and it has to rotate several technologies to enlarge its portfolio. Giulio Castelli described the technological innovation introduced by </a:t>
            </a:r>
            <a:r>
              <a:rPr lang="en-US" sz="1000" kern="1200" dirty="0" err="1">
                <a:solidFill>
                  <a:schemeClr val="tx1"/>
                </a:solidFill>
                <a:latin typeface="+mn-lt"/>
                <a:ea typeface="+mn-ea"/>
                <a:cs typeface="+mn-cs"/>
              </a:rPr>
              <a:t>Kartell</a:t>
            </a:r>
            <a:r>
              <a:rPr lang="en-US" sz="1000" kern="1200" dirty="0">
                <a:solidFill>
                  <a:schemeClr val="tx1"/>
                </a:solidFill>
                <a:latin typeface="+mn-lt"/>
                <a:ea typeface="+mn-ea"/>
                <a:cs typeface="+mn-cs"/>
              </a:rPr>
              <a:t> during the Bookworm project as an enabler of the meanings conceptualized by Ron Arad:</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 </a:t>
            </a:r>
            <a:endParaRPr lang="it-IT" sz="1000" kern="1200" dirty="0">
              <a:solidFill>
                <a:schemeClr val="tx1"/>
              </a:solidFill>
              <a:latin typeface="+mn-lt"/>
              <a:ea typeface="+mn-ea"/>
              <a:cs typeface="+mn-cs"/>
            </a:endParaRPr>
          </a:p>
          <a:p>
            <a:r>
              <a:rPr lang="en-US" sz="1000" i="1" kern="1200" dirty="0">
                <a:solidFill>
                  <a:schemeClr val="tx1"/>
                </a:solidFill>
                <a:latin typeface="+mn-lt"/>
                <a:ea typeface="+mn-ea"/>
                <a:cs typeface="+mn-cs"/>
              </a:rPr>
              <a:t>“The research carried out by our R&amp;D department to develop Bookworm was enormous and very difficult. To find the material with the right technical characteristics and the right mould able to embed the concept proposed by Arad was an incredible challenge. Not even Bayer guaranteed the result.”</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Giulio Castelli, Honorary President and founder of </a:t>
            </a:r>
            <a:r>
              <a:rPr lang="en-US" sz="1000" kern="1200" dirty="0" err="1">
                <a:solidFill>
                  <a:schemeClr val="tx1"/>
                </a:solidFill>
                <a:latin typeface="+mn-lt"/>
                <a:ea typeface="+mn-ea"/>
                <a:cs typeface="+mn-cs"/>
              </a:rPr>
              <a:t>Kartell</a:t>
            </a:r>
            <a:endParaRPr lang="it-IT" sz="1000" kern="1200" dirty="0">
              <a:solidFill>
                <a:schemeClr val="tx1"/>
              </a:solidFill>
              <a:latin typeface="+mn-lt"/>
              <a:ea typeface="+mn-ea"/>
              <a:cs typeface="+mn-cs"/>
            </a:endParaRPr>
          </a:p>
          <a:p>
            <a:endParaRPr lang="it-IT" sz="1000" kern="1200" dirty="0">
              <a:solidFill>
                <a:schemeClr val="tx1"/>
              </a:solidFill>
              <a:latin typeface="+mn-lt"/>
              <a:ea typeface="+mn-ea"/>
              <a:cs typeface="+mn-cs"/>
            </a:endParaRPr>
          </a:p>
        </p:txBody>
      </p:sp>
    </p:spTree>
    <p:extLst>
      <p:ext uri="{BB962C8B-B14F-4D97-AF65-F5344CB8AC3E}">
        <p14:creationId xmlns:p14="http://schemas.microsoft.com/office/powerpoint/2010/main" val="4188343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DC9B91C0-E9FF-4ABD-8CF4-9AA832441941}" type="slidenum">
              <a:rPr kumimoji="0" lang="it-IT" sz="1300" b="0" i="0" u="none" strike="noStrike" kern="1200" cap="none" spc="0" normalizeH="0" baseline="0" noProof="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9</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
        <p:nvSpPr>
          <p:cNvPr id="328706" name="Rectangle 2"/>
          <p:cNvSpPr>
            <a:spLocks noGrp="1" noRot="1" noChangeAspect="1" noChangeArrowheads="1" noTextEdit="1"/>
          </p:cNvSpPr>
          <p:nvPr>
            <p:ph type="sldImg"/>
          </p:nvPr>
        </p:nvSpPr>
        <p:spPr>
          <a:xfrm>
            <a:off x="92075" y="774700"/>
            <a:ext cx="6638925" cy="3735388"/>
          </a:xfrm>
          <a:ln/>
        </p:spPr>
      </p:sp>
      <p:sp>
        <p:nvSpPr>
          <p:cNvPr id="328707" name="Rectangle 3"/>
          <p:cNvSpPr>
            <a:spLocks noGrp="1" noChangeArrowheads="1"/>
          </p:cNvSpPr>
          <p:nvPr>
            <p:ph type="body" idx="1"/>
          </p:nvPr>
        </p:nvSpPr>
        <p:spPr>
          <a:xfrm>
            <a:off x="908372" y="4738556"/>
            <a:ext cx="4996829" cy="4432530"/>
          </a:xfrm>
        </p:spPr>
        <p:txBody>
          <a:bodyPr/>
          <a:lstStyle/>
          <a:p>
            <a:r>
              <a:rPr lang="en-US" sz="1000" kern="1200" dirty="0">
                <a:solidFill>
                  <a:schemeClr val="tx1"/>
                </a:solidFill>
                <a:latin typeface="+mn-lt"/>
                <a:ea typeface="+mn-ea"/>
                <a:cs typeface="+mn-cs"/>
              </a:rPr>
              <a:t>The number of </a:t>
            </a:r>
            <a:r>
              <a:rPr lang="en-US" sz="1000" kern="1200" dirty="0" err="1">
                <a:solidFill>
                  <a:schemeClr val="tx1"/>
                </a:solidFill>
                <a:latin typeface="+mn-lt"/>
                <a:ea typeface="+mn-ea"/>
                <a:cs typeface="+mn-cs"/>
              </a:rPr>
              <a:t>Kartell</a:t>
            </a:r>
            <a:r>
              <a:rPr lang="en-US" sz="1000" kern="1200" dirty="0">
                <a:solidFill>
                  <a:schemeClr val="tx1"/>
                </a:solidFill>
                <a:latin typeface="+mn-lt"/>
                <a:ea typeface="+mn-ea"/>
                <a:cs typeface="+mn-cs"/>
              </a:rPr>
              <a:t> employees during the 1990s increased from 60 to 80; only 3-4 employees were exclusively dedicated to design activities (although the CEO was significantly involved), but </a:t>
            </a:r>
            <a:r>
              <a:rPr lang="en-US" sz="1000" kern="1200" dirty="0" err="1">
                <a:solidFill>
                  <a:schemeClr val="tx1"/>
                </a:solidFill>
                <a:latin typeface="+mn-lt"/>
                <a:ea typeface="+mn-ea"/>
                <a:cs typeface="+mn-cs"/>
              </a:rPr>
              <a:t>Kartell</a:t>
            </a:r>
            <a:r>
              <a:rPr lang="en-US" sz="1000" kern="1200" dirty="0">
                <a:solidFill>
                  <a:schemeClr val="tx1"/>
                </a:solidFill>
                <a:latin typeface="+mn-lt"/>
                <a:ea typeface="+mn-ea"/>
                <a:cs typeface="+mn-cs"/>
              </a:rPr>
              <a:t> collaborated with approximately 40 external designers. In the 1990s, the average number of external designers equaled approximately half of the employees. In the same period, </a:t>
            </a:r>
            <a:r>
              <a:rPr lang="en-US" sz="1000" kern="1200" dirty="0" err="1">
                <a:solidFill>
                  <a:schemeClr val="tx1"/>
                </a:solidFill>
                <a:latin typeface="+mn-lt"/>
                <a:ea typeface="+mn-ea"/>
                <a:cs typeface="+mn-cs"/>
              </a:rPr>
              <a:t>Kartell</a:t>
            </a:r>
            <a:r>
              <a:rPr lang="en-US" sz="1000" kern="1200" dirty="0">
                <a:solidFill>
                  <a:schemeClr val="tx1"/>
                </a:solidFill>
                <a:latin typeface="+mn-lt"/>
                <a:ea typeface="+mn-ea"/>
                <a:cs typeface="+mn-cs"/>
              </a:rPr>
              <a:t> invested approximately 5.0% of its annual revenues in design activities annually (considering only the salaries for employees partially or fully dedicated to design activities and the royalties for external designers). In 1994, Bookworm was selected for the </a:t>
            </a:r>
            <a:r>
              <a:rPr lang="en-US" sz="1000" kern="1200" dirty="0" err="1">
                <a:solidFill>
                  <a:schemeClr val="tx1"/>
                </a:solidFill>
                <a:latin typeface="+mn-lt"/>
                <a:ea typeface="+mn-ea"/>
                <a:cs typeface="+mn-cs"/>
              </a:rPr>
              <a:t>Compasso</a:t>
            </a:r>
            <a:r>
              <a:rPr lang="en-US" sz="1000" kern="1200" dirty="0">
                <a:solidFill>
                  <a:schemeClr val="tx1"/>
                </a:solidFill>
                <a:latin typeface="+mn-lt"/>
                <a:ea typeface="+mn-ea"/>
                <a:cs typeface="+mn-cs"/>
              </a:rPr>
              <a:t> </a:t>
            </a:r>
            <a:r>
              <a:rPr lang="en-US" sz="1000" kern="1200" dirty="0" err="1">
                <a:solidFill>
                  <a:schemeClr val="tx1"/>
                </a:solidFill>
                <a:latin typeface="+mn-lt"/>
                <a:ea typeface="+mn-ea"/>
                <a:cs typeface="+mn-cs"/>
              </a:rPr>
              <a:t>d’Oro</a:t>
            </a:r>
            <a:r>
              <a:rPr lang="en-US" sz="1000" kern="1200" dirty="0">
                <a:solidFill>
                  <a:schemeClr val="tx1"/>
                </a:solidFill>
                <a:latin typeface="+mn-lt"/>
                <a:ea typeface="+mn-ea"/>
                <a:cs typeface="+mn-cs"/>
              </a:rPr>
              <a:t> Award and was exhibited in the Museum of Modern Art (New York) and Die </a:t>
            </a:r>
            <a:r>
              <a:rPr lang="en-US" sz="1000" kern="1200" dirty="0" err="1">
                <a:solidFill>
                  <a:schemeClr val="tx1"/>
                </a:solidFill>
                <a:latin typeface="+mn-lt"/>
                <a:ea typeface="+mn-ea"/>
                <a:cs typeface="+mn-cs"/>
              </a:rPr>
              <a:t>Neue</a:t>
            </a:r>
            <a:r>
              <a:rPr lang="en-US" sz="1000" kern="1200" dirty="0">
                <a:solidFill>
                  <a:schemeClr val="tx1"/>
                </a:solidFill>
                <a:latin typeface="+mn-lt"/>
                <a:ea typeface="+mn-ea"/>
                <a:cs typeface="+mn-cs"/>
              </a:rPr>
              <a:t> </a:t>
            </a:r>
            <a:r>
              <a:rPr lang="en-US" sz="1000" kern="1200" dirty="0" err="1">
                <a:solidFill>
                  <a:schemeClr val="tx1"/>
                </a:solidFill>
                <a:latin typeface="+mn-lt"/>
                <a:ea typeface="+mn-ea"/>
                <a:cs typeface="+mn-cs"/>
              </a:rPr>
              <a:t>Sammlung</a:t>
            </a:r>
            <a:r>
              <a:rPr lang="en-US" sz="1000" kern="1200" dirty="0">
                <a:solidFill>
                  <a:schemeClr val="tx1"/>
                </a:solidFill>
                <a:latin typeface="+mn-lt"/>
                <a:ea typeface="+mn-ea"/>
                <a:cs typeface="+mn-cs"/>
              </a:rPr>
              <a:t> (Munich). From 1995 to 1999, the competitive performance of </a:t>
            </a:r>
            <a:r>
              <a:rPr lang="en-US" sz="1000" kern="1200" dirty="0" err="1">
                <a:solidFill>
                  <a:schemeClr val="tx1"/>
                </a:solidFill>
                <a:latin typeface="+mn-lt"/>
                <a:ea typeface="+mn-ea"/>
                <a:cs typeface="+mn-cs"/>
              </a:rPr>
              <a:t>Kartell</a:t>
            </a:r>
            <a:r>
              <a:rPr lang="en-US" sz="1000" kern="1200" dirty="0">
                <a:solidFill>
                  <a:schemeClr val="tx1"/>
                </a:solidFill>
                <a:latin typeface="+mn-lt"/>
                <a:ea typeface="+mn-ea"/>
                <a:cs typeface="+mn-cs"/>
              </a:rPr>
              <a:t> demonstrated incredible growth: revenues (+75%), EBIT (+300%) and EBITDA (+107%).</a:t>
            </a:r>
            <a:r>
              <a:rPr lang="it-IT" dirty="0"/>
              <a:t> </a:t>
            </a:r>
            <a:r>
              <a:rPr lang="en-US" sz="1000" kern="1200" dirty="0">
                <a:solidFill>
                  <a:schemeClr val="tx1"/>
                </a:solidFill>
                <a:latin typeface="+mn-lt"/>
                <a:ea typeface="+mn-ea"/>
                <a:cs typeface="+mn-cs"/>
              </a:rPr>
              <a:t>Source: AIDA (https://aida.bvdep.com).</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Source: AIDA (https://aida.bvdep.com).</a:t>
            </a:r>
            <a:endParaRPr lang="it-IT" sz="1000" kern="1200" dirty="0">
              <a:solidFill>
                <a:schemeClr val="tx1"/>
              </a:solidFill>
              <a:latin typeface="+mn-lt"/>
              <a:ea typeface="+mn-ea"/>
              <a:cs typeface="+mn-cs"/>
            </a:endParaRPr>
          </a:p>
        </p:txBody>
      </p:sp>
    </p:spTree>
    <p:extLst>
      <p:ext uri="{BB962C8B-B14F-4D97-AF65-F5344CB8AC3E}">
        <p14:creationId xmlns:p14="http://schemas.microsoft.com/office/powerpoint/2010/main" val="633393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DC9B91C0-E9FF-4ABD-8CF4-9AA832441941}" type="slidenum">
              <a:rPr kumimoji="0" lang="it-IT" sz="1300" b="0" i="0" u="none" strike="noStrike" kern="1200" cap="none" spc="0" normalizeH="0" baseline="0" noProof="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10</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
        <p:nvSpPr>
          <p:cNvPr id="328706" name="Rectangle 2"/>
          <p:cNvSpPr>
            <a:spLocks noGrp="1" noRot="1" noChangeAspect="1" noChangeArrowheads="1" noTextEdit="1"/>
          </p:cNvSpPr>
          <p:nvPr>
            <p:ph type="sldImg"/>
          </p:nvPr>
        </p:nvSpPr>
        <p:spPr>
          <a:xfrm>
            <a:off x="92075" y="774700"/>
            <a:ext cx="6638925" cy="3735388"/>
          </a:xfrm>
          <a:ln/>
        </p:spPr>
      </p:sp>
      <p:sp>
        <p:nvSpPr>
          <p:cNvPr id="328707" name="Rectangle 3"/>
          <p:cNvSpPr>
            <a:spLocks noGrp="1" noChangeArrowheads="1"/>
          </p:cNvSpPr>
          <p:nvPr>
            <p:ph type="body" idx="1"/>
          </p:nvPr>
        </p:nvSpPr>
        <p:spPr>
          <a:xfrm>
            <a:off x="908372" y="4738556"/>
            <a:ext cx="4996829" cy="4432530"/>
          </a:xfrm>
        </p:spPr>
        <p:txBody>
          <a:bodyPr>
            <a:normAutofit fontScale="92500" lnSpcReduction="20000"/>
          </a:bodyPr>
          <a:lstStyle/>
          <a:p>
            <a:r>
              <a:rPr lang="en-US" sz="1000" kern="1200" dirty="0">
                <a:solidFill>
                  <a:schemeClr val="tx1"/>
                </a:solidFill>
                <a:latin typeface="+mn-lt"/>
                <a:ea typeface="+mn-ea"/>
                <a:cs typeface="+mn-cs"/>
              </a:rPr>
              <a:t>Within the Family Follows Fiction project, </a:t>
            </a:r>
            <a:r>
              <a:rPr lang="en-US" sz="1000" kern="1200" dirty="0" err="1">
                <a:solidFill>
                  <a:schemeClr val="tx1"/>
                </a:solidFill>
                <a:latin typeface="+mn-lt"/>
                <a:ea typeface="+mn-ea"/>
                <a:cs typeface="+mn-cs"/>
              </a:rPr>
              <a:t>Alessi</a:t>
            </a:r>
            <a:r>
              <a:rPr lang="en-US" sz="1000" kern="1200" dirty="0">
                <a:solidFill>
                  <a:schemeClr val="tx1"/>
                </a:solidFill>
                <a:latin typeface="+mn-lt"/>
                <a:ea typeface="+mn-ea"/>
                <a:cs typeface="+mn-cs"/>
              </a:rPr>
              <a:t> stimulated a group of designers to explore the creative potential of plastics, which they most likely had not considered when they designed for </a:t>
            </a:r>
            <a:r>
              <a:rPr lang="en-US" sz="1000" kern="1200" dirty="0" err="1">
                <a:solidFill>
                  <a:schemeClr val="tx1"/>
                </a:solidFill>
                <a:latin typeface="+mn-lt"/>
                <a:ea typeface="+mn-ea"/>
                <a:cs typeface="+mn-cs"/>
              </a:rPr>
              <a:t>Alessi</a:t>
            </a:r>
            <a:r>
              <a:rPr lang="en-US" sz="1000" kern="1200" dirty="0">
                <a:solidFill>
                  <a:schemeClr val="tx1"/>
                </a:solidFill>
                <a:latin typeface="+mn-lt"/>
                <a:ea typeface="+mn-ea"/>
                <a:cs typeface="+mn-cs"/>
              </a:rPr>
              <a:t> in the past because of the company’s focus on stainless steel products and technologies. The workshop for the product line Family Follows Fiction began in February 1991, and after talks and reflection with Alberto </a:t>
            </a:r>
            <a:r>
              <a:rPr lang="en-US" sz="1000" kern="1200" dirty="0" err="1">
                <a:solidFill>
                  <a:schemeClr val="tx1"/>
                </a:solidFill>
                <a:latin typeface="+mn-lt"/>
                <a:ea typeface="+mn-ea"/>
                <a:cs typeface="+mn-cs"/>
              </a:rPr>
              <a:t>Alessi</a:t>
            </a:r>
            <a:r>
              <a:rPr lang="en-US" sz="1000" kern="1200" dirty="0">
                <a:solidFill>
                  <a:schemeClr val="tx1"/>
                </a:solidFill>
                <a:latin typeface="+mn-lt"/>
                <a:ea typeface="+mn-ea"/>
                <a:cs typeface="+mn-cs"/>
              </a:rPr>
              <a:t>, Luca </a:t>
            </a:r>
            <a:r>
              <a:rPr lang="en-US" sz="1000" kern="1200" dirty="0" err="1">
                <a:solidFill>
                  <a:schemeClr val="tx1"/>
                </a:solidFill>
                <a:latin typeface="+mn-lt"/>
                <a:ea typeface="+mn-ea"/>
                <a:cs typeface="+mn-cs"/>
              </a:rPr>
              <a:t>Vercelloni</a:t>
            </a:r>
            <a:r>
              <a:rPr lang="en-US" sz="1000" kern="1200" dirty="0">
                <a:solidFill>
                  <a:schemeClr val="tx1"/>
                </a:solidFill>
                <a:latin typeface="+mn-lt"/>
                <a:ea typeface="+mn-ea"/>
                <a:cs typeface="+mn-cs"/>
              </a:rPr>
              <a:t> and Marco </a:t>
            </a:r>
            <a:r>
              <a:rPr lang="en-US" sz="1000" kern="1200" dirty="0" err="1">
                <a:solidFill>
                  <a:schemeClr val="tx1"/>
                </a:solidFill>
                <a:latin typeface="+mn-lt"/>
                <a:ea typeface="+mn-ea"/>
                <a:cs typeface="+mn-cs"/>
              </a:rPr>
              <a:t>Migliari</a:t>
            </a:r>
            <a:r>
              <a:rPr lang="en-US" sz="1000" kern="1200" dirty="0">
                <a:solidFill>
                  <a:schemeClr val="tx1"/>
                </a:solidFill>
                <a:latin typeface="+mn-lt"/>
                <a:ea typeface="+mn-ea"/>
                <a:cs typeface="+mn-cs"/>
              </a:rPr>
              <a:t>, a project task support pamphlet was prepared and implemented in April 1991 with Alessandro </a:t>
            </a:r>
            <a:r>
              <a:rPr lang="en-US" sz="1000" kern="1200" dirty="0" err="1">
                <a:solidFill>
                  <a:schemeClr val="tx1"/>
                </a:solidFill>
                <a:latin typeface="+mn-lt"/>
                <a:ea typeface="+mn-ea"/>
                <a:cs typeface="+mn-cs"/>
              </a:rPr>
              <a:t>Mendini</a:t>
            </a:r>
            <a:r>
              <a:rPr lang="en-US" sz="1000" kern="1200" dirty="0">
                <a:solidFill>
                  <a:schemeClr val="tx1"/>
                </a:solidFill>
                <a:latin typeface="+mn-lt"/>
                <a:ea typeface="+mn-ea"/>
                <a:cs typeface="+mn-cs"/>
              </a:rPr>
              <a:t>, Pierangelo </a:t>
            </a:r>
            <a:r>
              <a:rPr lang="en-US" sz="1000" kern="1200" dirty="0" err="1">
                <a:solidFill>
                  <a:schemeClr val="tx1"/>
                </a:solidFill>
                <a:latin typeface="+mn-lt"/>
                <a:ea typeface="+mn-ea"/>
                <a:cs typeface="+mn-cs"/>
              </a:rPr>
              <a:t>Caramia</a:t>
            </a:r>
            <a:r>
              <a:rPr lang="en-US" sz="1000" kern="1200" dirty="0">
                <a:solidFill>
                  <a:schemeClr val="tx1"/>
                </a:solidFill>
                <a:latin typeface="+mn-lt"/>
                <a:ea typeface="+mn-ea"/>
                <a:cs typeface="+mn-cs"/>
              </a:rPr>
              <a:t>, Stefano </a:t>
            </a:r>
            <a:r>
              <a:rPr lang="en-US" sz="1000" kern="1200" dirty="0" err="1">
                <a:solidFill>
                  <a:schemeClr val="tx1"/>
                </a:solidFill>
                <a:latin typeface="+mn-lt"/>
                <a:ea typeface="+mn-ea"/>
                <a:cs typeface="+mn-cs"/>
              </a:rPr>
              <a:t>Giovannoni</a:t>
            </a:r>
            <a:r>
              <a:rPr lang="en-US" sz="1000" kern="1200" dirty="0">
                <a:solidFill>
                  <a:schemeClr val="tx1"/>
                </a:solidFill>
                <a:latin typeface="+mn-lt"/>
                <a:ea typeface="+mn-ea"/>
                <a:cs typeface="+mn-cs"/>
              </a:rPr>
              <a:t>, Massimo </a:t>
            </a:r>
            <a:r>
              <a:rPr lang="en-US" sz="1000" kern="1200" dirty="0" err="1">
                <a:solidFill>
                  <a:schemeClr val="tx1"/>
                </a:solidFill>
                <a:latin typeface="+mn-lt"/>
                <a:ea typeface="+mn-ea"/>
                <a:cs typeface="+mn-cs"/>
              </a:rPr>
              <a:t>Morozzi</a:t>
            </a:r>
            <a:r>
              <a:rPr lang="en-US" sz="1000" kern="1200" dirty="0">
                <a:solidFill>
                  <a:schemeClr val="tx1"/>
                </a:solidFill>
                <a:latin typeface="+mn-lt"/>
                <a:ea typeface="+mn-ea"/>
                <a:cs typeface="+mn-cs"/>
              </a:rPr>
              <a:t>, Giovanni </a:t>
            </a:r>
            <a:r>
              <a:rPr lang="en-US" sz="1000" kern="1200" dirty="0" err="1">
                <a:solidFill>
                  <a:schemeClr val="tx1"/>
                </a:solidFill>
                <a:latin typeface="+mn-lt"/>
                <a:ea typeface="+mn-ea"/>
                <a:cs typeface="+mn-cs"/>
              </a:rPr>
              <a:t>Lauda</a:t>
            </a:r>
            <a:r>
              <a:rPr lang="en-US" sz="1000" kern="1200" dirty="0">
                <a:solidFill>
                  <a:schemeClr val="tx1"/>
                </a:solidFill>
                <a:latin typeface="+mn-lt"/>
                <a:ea typeface="+mn-ea"/>
                <a:cs typeface="+mn-cs"/>
              </a:rPr>
              <a:t>, Alejandro Ruiz, Denis </a:t>
            </a:r>
            <a:r>
              <a:rPr lang="en-US" sz="1000" kern="1200" dirty="0" err="1">
                <a:solidFill>
                  <a:schemeClr val="tx1"/>
                </a:solidFill>
                <a:latin typeface="+mn-lt"/>
                <a:ea typeface="+mn-ea"/>
                <a:cs typeface="+mn-cs"/>
              </a:rPr>
              <a:t>Santachiara</a:t>
            </a:r>
            <a:r>
              <a:rPr lang="en-US" sz="1000" kern="1200" dirty="0">
                <a:solidFill>
                  <a:schemeClr val="tx1"/>
                </a:solidFill>
                <a:latin typeface="+mn-lt"/>
                <a:ea typeface="+mn-ea"/>
                <a:cs typeface="+mn-cs"/>
              </a:rPr>
              <a:t>, Guido </a:t>
            </a:r>
            <a:r>
              <a:rPr lang="en-US" sz="1000" kern="1200" dirty="0" err="1">
                <a:solidFill>
                  <a:schemeClr val="tx1"/>
                </a:solidFill>
                <a:latin typeface="+mn-lt"/>
                <a:ea typeface="+mn-ea"/>
                <a:cs typeface="+mn-cs"/>
              </a:rPr>
              <a:t>Venturini</a:t>
            </a:r>
            <a:r>
              <a:rPr lang="en-US" sz="1000" kern="1200" dirty="0">
                <a:solidFill>
                  <a:schemeClr val="tx1"/>
                </a:solidFill>
                <a:latin typeface="+mn-lt"/>
                <a:ea typeface="+mn-ea"/>
                <a:cs typeface="+mn-cs"/>
              </a:rPr>
              <a:t> and Laura </a:t>
            </a:r>
            <a:r>
              <a:rPr lang="en-US" sz="1000" kern="1200" dirty="0" err="1">
                <a:solidFill>
                  <a:schemeClr val="tx1"/>
                </a:solidFill>
                <a:latin typeface="+mn-lt"/>
                <a:ea typeface="+mn-ea"/>
                <a:cs typeface="+mn-cs"/>
              </a:rPr>
              <a:t>Polinoro</a:t>
            </a:r>
            <a:r>
              <a:rPr lang="en-US" sz="1000" kern="1200" dirty="0">
                <a:solidFill>
                  <a:schemeClr val="tx1"/>
                </a:solidFill>
                <a:latin typeface="+mn-lt"/>
                <a:ea typeface="+mn-ea"/>
                <a:cs typeface="+mn-cs"/>
              </a:rPr>
              <a:t>. The company sought to develop products that satisfied user experiences such as the need for tenderness, delicacy and intimacy. They needed new sensory experiences and new materials to represent their new thoughts. </a:t>
            </a:r>
            <a:r>
              <a:rPr lang="en-US" sz="1000" kern="1200" dirty="0" err="1">
                <a:solidFill>
                  <a:schemeClr val="tx1"/>
                </a:solidFill>
                <a:latin typeface="+mn-lt"/>
                <a:ea typeface="+mn-ea"/>
                <a:cs typeface="+mn-cs"/>
              </a:rPr>
              <a:t>Alessi</a:t>
            </a:r>
            <a:r>
              <a:rPr lang="en-US" sz="1000" kern="1200" dirty="0">
                <a:solidFill>
                  <a:schemeClr val="tx1"/>
                </a:solidFill>
                <a:latin typeface="+mn-lt"/>
                <a:ea typeface="+mn-ea"/>
                <a:cs typeface="+mn-cs"/>
              </a:rPr>
              <a:t> designed for the future by producing fun objects that people could play with and would create an emotional attachment with the user (see also Verganti, 2009). In other words, the company provided new experiential dimensions by developing products that were able to provide new emotional and symbolic values (see Figure 3). Giving the products friendly names encouraged the user to form a relationship with them (e.g., Carlo (a cap set), </a:t>
            </a:r>
            <a:r>
              <a:rPr lang="en-US" sz="1000" kern="1200" dirty="0" err="1">
                <a:solidFill>
                  <a:schemeClr val="tx1"/>
                </a:solidFill>
                <a:latin typeface="+mn-lt"/>
                <a:ea typeface="+mn-ea"/>
                <a:cs typeface="+mn-cs"/>
              </a:rPr>
              <a:t>Lucu</a:t>
            </a:r>
            <a:r>
              <a:rPr lang="en-US" sz="1000" kern="1200" dirty="0">
                <a:solidFill>
                  <a:schemeClr val="tx1"/>
                </a:solidFill>
                <a:latin typeface="+mn-lt"/>
                <a:ea typeface="+mn-ea"/>
                <a:cs typeface="+mn-cs"/>
              </a:rPr>
              <a:t> (a napkin set) and Gianni (a kitchen box)).</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 </a:t>
            </a:r>
            <a:endParaRPr lang="it-IT" sz="1000" kern="1200" dirty="0">
              <a:solidFill>
                <a:schemeClr val="tx1"/>
              </a:solidFill>
              <a:latin typeface="+mn-lt"/>
              <a:ea typeface="+mn-ea"/>
              <a:cs typeface="+mn-cs"/>
            </a:endParaRPr>
          </a:p>
          <a:p>
            <a:r>
              <a:rPr lang="en-US" sz="1000" i="1" kern="1200" dirty="0">
                <a:solidFill>
                  <a:schemeClr val="tx1"/>
                </a:solidFill>
                <a:latin typeface="+mn-lt"/>
                <a:ea typeface="+mn-ea"/>
                <a:cs typeface="+mn-cs"/>
              </a:rPr>
              <a:t>"At last the route to be followed for the new workshop - that of "the object-toy" - became clear. And it would be conceived beyond aesthetics, style or culture. In a room full of objects a child chooses one to relieve his boredom and solitude; why that object in particular?“</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Alberto </a:t>
            </a:r>
            <a:r>
              <a:rPr lang="en-US" sz="1000" kern="1200" dirty="0" err="1">
                <a:solidFill>
                  <a:schemeClr val="tx1"/>
                </a:solidFill>
                <a:latin typeface="+mn-lt"/>
                <a:ea typeface="+mn-ea"/>
                <a:cs typeface="+mn-cs"/>
              </a:rPr>
              <a:t>Alessi</a:t>
            </a:r>
            <a:r>
              <a:rPr lang="en-US" sz="1000" kern="1200" dirty="0">
                <a:solidFill>
                  <a:schemeClr val="tx1"/>
                </a:solidFill>
                <a:latin typeface="+mn-lt"/>
                <a:ea typeface="+mn-ea"/>
                <a:cs typeface="+mn-cs"/>
              </a:rPr>
              <a:t>, CEO of </a:t>
            </a:r>
            <a:r>
              <a:rPr lang="en-US" sz="1000" kern="1200" dirty="0" err="1">
                <a:solidFill>
                  <a:schemeClr val="tx1"/>
                </a:solidFill>
                <a:latin typeface="+mn-lt"/>
                <a:ea typeface="+mn-ea"/>
                <a:cs typeface="+mn-cs"/>
              </a:rPr>
              <a:t>Alessi</a:t>
            </a:r>
            <a:endParaRPr lang="en-US" sz="1000" kern="1200" dirty="0">
              <a:solidFill>
                <a:schemeClr val="tx1"/>
              </a:solidFill>
              <a:latin typeface="+mn-lt"/>
              <a:ea typeface="+mn-ea"/>
              <a:cs typeface="+mn-cs"/>
            </a:endParaRPr>
          </a:p>
          <a:p>
            <a:endParaRPr lang="en-US" sz="1000" kern="1200" dirty="0">
              <a:solidFill>
                <a:schemeClr val="tx1"/>
              </a:solidFill>
              <a:latin typeface="+mn-lt"/>
              <a:ea typeface="+mn-ea"/>
              <a:cs typeface="+mn-cs"/>
            </a:endParaRPr>
          </a:p>
          <a:p>
            <a:pPr marL="0" marR="0" indent="0" algn="l" defTabSz="740516"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The innovation process adopted by </a:t>
            </a:r>
            <a:r>
              <a:rPr lang="en-US" sz="1000" kern="1200" dirty="0" err="1">
                <a:solidFill>
                  <a:schemeClr val="tx1"/>
                </a:solidFill>
                <a:latin typeface="+mn-lt"/>
                <a:ea typeface="+mn-ea"/>
                <a:cs typeface="+mn-cs"/>
              </a:rPr>
              <a:t>Alessi</a:t>
            </a:r>
            <a:r>
              <a:rPr lang="en-US" sz="1000" kern="1200" dirty="0">
                <a:solidFill>
                  <a:schemeClr val="tx1"/>
                </a:solidFill>
                <a:latin typeface="+mn-lt"/>
                <a:ea typeface="+mn-ea"/>
                <a:cs typeface="+mn-cs"/>
              </a:rPr>
              <a:t> was fundamentally based on creativity and on long-lasting personal relationships with external designers. As previously mentioned, at the beginning of the 1990s, </a:t>
            </a:r>
            <a:r>
              <a:rPr lang="en-US" sz="1000" kern="1200" dirty="0" err="1">
                <a:solidFill>
                  <a:schemeClr val="tx1"/>
                </a:solidFill>
                <a:latin typeface="+mn-lt"/>
                <a:ea typeface="+mn-ea"/>
                <a:cs typeface="+mn-cs"/>
              </a:rPr>
              <a:t>Alessi</a:t>
            </a:r>
            <a:r>
              <a:rPr lang="en-US" sz="1000" kern="1200" dirty="0">
                <a:solidFill>
                  <a:schemeClr val="tx1"/>
                </a:solidFill>
                <a:latin typeface="+mn-lt"/>
                <a:ea typeface="+mn-ea"/>
                <a:cs typeface="+mn-cs"/>
              </a:rPr>
              <a:t> encouraged a group of designers to explore the creative potential of plastics. The initial phase (called </a:t>
            </a:r>
            <a:r>
              <a:rPr lang="en-US" sz="1000" kern="1200" dirty="0" err="1">
                <a:solidFill>
                  <a:schemeClr val="tx1"/>
                </a:solidFill>
                <a:latin typeface="+mn-lt"/>
                <a:ea typeface="+mn-ea"/>
                <a:cs typeface="+mn-cs"/>
              </a:rPr>
              <a:t>Metaproject</a:t>
            </a:r>
            <a:r>
              <a:rPr lang="en-US" sz="1000" kern="1200" dirty="0">
                <a:solidFill>
                  <a:schemeClr val="tx1"/>
                </a:solidFill>
                <a:latin typeface="+mn-lt"/>
                <a:ea typeface="+mn-ea"/>
                <a:cs typeface="+mn-cs"/>
              </a:rPr>
              <a:t>) aimed to identify socio-cultural trends and emerging lifestyles that required the introduction of new product meanings and languages (18 months). The </a:t>
            </a:r>
            <a:r>
              <a:rPr lang="en-US" sz="1000" kern="1200" dirty="0" err="1">
                <a:solidFill>
                  <a:schemeClr val="tx1"/>
                </a:solidFill>
                <a:latin typeface="+mn-lt"/>
                <a:ea typeface="+mn-ea"/>
                <a:cs typeface="+mn-cs"/>
              </a:rPr>
              <a:t>Metaproject</a:t>
            </a:r>
            <a:r>
              <a:rPr lang="en-US" sz="1000" kern="1200" dirty="0">
                <a:solidFill>
                  <a:schemeClr val="tx1"/>
                </a:solidFill>
                <a:latin typeface="+mn-lt"/>
                <a:ea typeface="+mn-ea"/>
                <a:cs typeface="+mn-cs"/>
              </a:rPr>
              <a:t> phase defined the typologies of objects to design, collected the company's needs, and identified the aesthetic criteria and the cultural and visual stimuli to use in the following phase. During the second phase (called New Product Development), new product meanings and languages were elaborated to embody new concepts in terms of form and style (12 months). Product languages and meanings identified during the </a:t>
            </a:r>
            <a:r>
              <a:rPr lang="en-US" sz="1000" kern="1200" dirty="0" err="1">
                <a:solidFill>
                  <a:schemeClr val="tx1"/>
                </a:solidFill>
                <a:latin typeface="+mn-lt"/>
                <a:ea typeface="+mn-ea"/>
                <a:cs typeface="+mn-cs"/>
              </a:rPr>
              <a:t>Metaproject</a:t>
            </a:r>
            <a:r>
              <a:rPr lang="en-US" sz="1000" kern="1200" dirty="0">
                <a:solidFill>
                  <a:schemeClr val="tx1"/>
                </a:solidFill>
                <a:latin typeface="+mn-lt"/>
                <a:ea typeface="+mn-ea"/>
                <a:cs typeface="+mn-cs"/>
              </a:rPr>
              <a:t> phase were elaborated over the following 10 years to launch the new products on the market. </a:t>
            </a:r>
            <a:r>
              <a:rPr lang="en-US" sz="1000" kern="1200" dirty="0" err="1">
                <a:solidFill>
                  <a:schemeClr val="tx1"/>
                </a:solidFill>
                <a:latin typeface="+mn-lt"/>
                <a:ea typeface="+mn-ea"/>
                <a:cs typeface="+mn-cs"/>
              </a:rPr>
              <a:t>Alessi</a:t>
            </a:r>
            <a:r>
              <a:rPr lang="en-US" sz="1000" kern="1200" dirty="0">
                <a:solidFill>
                  <a:schemeClr val="tx1"/>
                </a:solidFill>
                <a:latin typeface="+mn-lt"/>
                <a:ea typeface="+mn-ea"/>
                <a:cs typeface="+mn-cs"/>
              </a:rPr>
              <a:t> does not employ in-house designers and prefers to work with independent and external talents who remain free from corporate influences. The current catalog is the result of </a:t>
            </a:r>
            <a:r>
              <a:rPr lang="en-US" sz="1000" kern="1200" dirty="0" err="1">
                <a:solidFill>
                  <a:schemeClr val="tx1"/>
                </a:solidFill>
                <a:latin typeface="+mn-lt"/>
                <a:ea typeface="+mn-ea"/>
                <a:cs typeface="+mn-cs"/>
              </a:rPr>
              <a:t>Alessi’s</a:t>
            </a:r>
            <a:r>
              <a:rPr lang="en-US" sz="1000" kern="1200" dirty="0">
                <a:solidFill>
                  <a:schemeClr val="tx1"/>
                </a:solidFill>
                <a:latin typeface="+mn-lt"/>
                <a:ea typeface="+mn-ea"/>
                <a:cs typeface="+mn-cs"/>
              </a:rPr>
              <a:t> collaboration with over 500 designers from all over the world that represent an elite circle. </a:t>
            </a:r>
            <a:r>
              <a:rPr lang="en-US" sz="1000" kern="1200" dirty="0" err="1">
                <a:solidFill>
                  <a:schemeClr val="tx1"/>
                </a:solidFill>
                <a:latin typeface="+mn-lt"/>
                <a:ea typeface="+mn-ea"/>
                <a:cs typeface="+mn-cs"/>
              </a:rPr>
              <a:t>Alessi’s</a:t>
            </a:r>
            <a:r>
              <a:rPr lang="en-US" sz="1000" kern="1200" dirty="0">
                <a:solidFill>
                  <a:schemeClr val="tx1"/>
                </a:solidFill>
                <a:latin typeface="+mn-lt"/>
                <a:ea typeface="+mn-ea"/>
                <a:cs typeface="+mn-cs"/>
              </a:rPr>
              <a:t> innovations cannot be traced to an individual external talent but to the firm’s capability to build such a complex portfolio. Similarly, single designers that work with </a:t>
            </a:r>
            <a:r>
              <a:rPr lang="en-US" sz="1000" kern="1200" dirty="0" err="1">
                <a:solidFill>
                  <a:schemeClr val="tx1"/>
                </a:solidFill>
                <a:latin typeface="+mn-lt"/>
                <a:ea typeface="+mn-ea"/>
                <a:cs typeface="+mn-cs"/>
              </a:rPr>
              <a:t>Alessi</a:t>
            </a:r>
            <a:r>
              <a:rPr lang="en-US" sz="1000" kern="1200" dirty="0">
                <a:solidFill>
                  <a:schemeClr val="tx1"/>
                </a:solidFill>
                <a:latin typeface="+mn-lt"/>
                <a:ea typeface="+mn-ea"/>
                <a:cs typeface="+mn-cs"/>
              </a:rPr>
              <a:t> do not seem to provide an analogous value when they work with other firms. Centro </a:t>
            </a:r>
            <a:r>
              <a:rPr lang="en-US" sz="1000" kern="1200" dirty="0" err="1">
                <a:solidFill>
                  <a:schemeClr val="tx1"/>
                </a:solidFill>
                <a:latin typeface="+mn-lt"/>
                <a:ea typeface="+mn-ea"/>
                <a:cs typeface="+mn-cs"/>
              </a:rPr>
              <a:t>Studi</a:t>
            </a:r>
            <a:r>
              <a:rPr lang="en-US" sz="1000" kern="1200" dirty="0">
                <a:solidFill>
                  <a:schemeClr val="tx1"/>
                </a:solidFill>
                <a:latin typeface="+mn-lt"/>
                <a:ea typeface="+mn-ea"/>
                <a:cs typeface="+mn-cs"/>
              </a:rPr>
              <a:t> </a:t>
            </a:r>
            <a:r>
              <a:rPr lang="en-US" sz="1000" kern="1200" dirty="0" err="1">
                <a:solidFill>
                  <a:schemeClr val="tx1"/>
                </a:solidFill>
                <a:latin typeface="+mn-lt"/>
                <a:ea typeface="+mn-ea"/>
                <a:cs typeface="+mn-cs"/>
              </a:rPr>
              <a:t>Alessi</a:t>
            </a:r>
            <a:r>
              <a:rPr lang="en-US" sz="1000" kern="1200" dirty="0">
                <a:solidFill>
                  <a:schemeClr val="tx1"/>
                </a:solidFill>
                <a:latin typeface="+mn-lt"/>
                <a:ea typeface="+mn-ea"/>
                <a:cs typeface="+mn-cs"/>
              </a:rPr>
              <a:t> (CSA) was conceived at the end of the 1980s from the ideas of Alberto </a:t>
            </a:r>
            <a:r>
              <a:rPr lang="en-US" sz="1000" kern="1200" dirty="0" err="1">
                <a:solidFill>
                  <a:schemeClr val="tx1"/>
                </a:solidFill>
                <a:latin typeface="+mn-lt"/>
                <a:ea typeface="+mn-ea"/>
                <a:cs typeface="+mn-cs"/>
              </a:rPr>
              <a:t>Alessi</a:t>
            </a:r>
            <a:r>
              <a:rPr lang="en-US" sz="1000" kern="1200" dirty="0">
                <a:solidFill>
                  <a:schemeClr val="tx1"/>
                </a:solidFill>
                <a:latin typeface="+mn-lt"/>
                <a:ea typeface="+mn-ea"/>
                <a:cs typeface="+mn-cs"/>
              </a:rPr>
              <a:t>, Alessandro </a:t>
            </a:r>
            <a:r>
              <a:rPr lang="en-US" sz="1000" kern="1200" dirty="0" err="1">
                <a:solidFill>
                  <a:schemeClr val="tx1"/>
                </a:solidFill>
                <a:latin typeface="+mn-lt"/>
                <a:ea typeface="+mn-ea"/>
                <a:cs typeface="+mn-cs"/>
              </a:rPr>
              <a:t>Mendini</a:t>
            </a:r>
            <a:r>
              <a:rPr lang="en-US" sz="1000" kern="1200" dirty="0">
                <a:solidFill>
                  <a:schemeClr val="tx1"/>
                </a:solidFill>
                <a:latin typeface="+mn-lt"/>
                <a:ea typeface="+mn-ea"/>
                <a:cs typeface="+mn-cs"/>
              </a:rPr>
              <a:t> and Laura </a:t>
            </a:r>
            <a:r>
              <a:rPr lang="en-US" sz="1000" kern="1200" dirty="0" err="1">
                <a:solidFill>
                  <a:schemeClr val="tx1"/>
                </a:solidFill>
                <a:latin typeface="+mn-lt"/>
                <a:ea typeface="+mn-ea"/>
                <a:cs typeface="+mn-cs"/>
              </a:rPr>
              <a:t>Polinoro</a:t>
            </a:r>
            <a:r>
              <a:rPr lang="en-US" sz="1000" kern="1200" dirty="0">
                <a:solidFill>
                  <a:schemeClr val="tx1"/>
                </a:solidFill>
                <a:latin typeface="+mn-lt"/>
                <a:ea typeface="+mn-ea"/>
                <a:cs typeface="+mn-cs"/>
              </a:rPr>
              <a:t>. Currently, it is a research laboratory that aims to coordinate the relationship between </a:t>
            </a:r>
            <a:r>
              <a:rPr lang="en-US" sz="1000" kern="1200" dirty="0" err="1">
                <a:solidFill>
                  <a:schemeClr val="tx1"/>
                </a:solidFill>
                <a:latin typeface="+mn-lt"/>
                <a:ea typeface="+mn-ea"/>
                <a:cs typeface="+mn-cs"/>
              </a:rPr>
              <a:t>Alessi</a:t>
            </a:r>
            <a:r>
              <a:rPr lang="en-US" sz="1000" kern="1200" dirty="0">
                <a:solidFill>
                  <a:schemeClr val="tx1"/>
                </a:solidFill>
                <a:latin typeface="+mn-lt"/>
                <a:ea typeface="+mn-ea"/>
                <a:cs typeface="+mn-cs"/>
              </a:rPr>
              <a:t> and the external designers.</a:t>
            </a:r>
            <a:endParaRPr lang="it-IT" sz="1000" kern="1200" dirty="0">
              <a:solidFill>
                <a:schemeClr val="tx1"/>
              </a:solidFill>
              <a:latin typeface="+mn-lt"/>
              <a:ea typeface="+mn-ea"/>
              <a:cs typeface="+mn-cs"/>
            </a:endParaRPr>
          </a:p>
          <a:p>
            <a:endParaRPr lang="it-IT" sz="1000" kern="1200" dirty="0">
              <a:solidFill>
                <a:schemeClr val="tx1"/>
              </a:solidFill>
              <a:latin typeface="+mn-lt"/>
              <a:ea typeface="+mn-ea"/>
              <a:cs typeface="+mn-cs"/>
            </a:endParaRPr>
          </a:p>
        </p:txBody>
      </p:sp>
    </p:spTree>
    <p:extLst>
      <p:ext uri="{BB962C8B-B14F-4D97-AF65-F5344CB8AC3E}">
        <p14:creationId xmlns:p14="http://schemas.microsoft.com/office/powerpoint/2010/main" val="1035530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DC9B91C0-E9FF-4ABD-8CF4-9AA832441941}" type="slidenum">
              <a:rPr kumimoji="0" lang="it-IT" sz="1300" b="0" i="0" u="none" strike="noStrike" kern="1200" cap="none" spc="0" normalizeH="0" baseline="0" noProof="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12</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
        <p:nvSpPr>
          <p:cNvPr id="328706" name="Rectangle 2"/>
          <p:cNvSpPr>
            <a:spLocks noGrp="1" noRot="1" noChangeAspect="1" noChangeArrowheads="1" noTextEdit="1"/>
          </p:cNvSpPr>
          <p:nvPr>
            <p:ph type="sldImg"/>
          </p:nvPr>
        </p:nvSpPr>
        <p:spPr>
          <a:xfrm>
            <a:off x="92075" y="774700"/>
            <a:ext cx="6638925" cy="3735388"/>
          </a:xfrm>
          <a:ln/>
        </p:spPr>
      </p:sp>
      <p:sp>
        <p:nvSpPr>
          <p:cNvPr id="328707" name="Rectangle 3"/>
          <p:cNvSpPr>
            <a:spLocks noGrp="1" noChangeArrowheads="1"/>
          </p:cNvSpPr>
          <p:nvPr>
            <p:ph type="body" idx="1"/>
          </p:nvPr>
        </p:nvSpPr>
        <p:spPr>
          <a:xfrm>
            <a:off x="908372" y="4738556"/>
            <a:ext cx="4996829" cy="4432530"/>
          </a:xfrm>
        </p:spPr>
        <p:txBody>
          <a:bodyPr/>
          <a:lstStyle/>
          <a:p>
            <a:r>
              <a:rPr lang="en-US" sz="1000" kern="1200" dirty="0">
                <a:solidFill>
                  <a:schemeClr val="tx1"/>
                </a:solidFill>
                <a:latin typeface="+mn-lt"/>
                <a:ea typeface="+mn-ea"/>
                <a:cs typeface="+mn-cs"/>
              </a:rPr>
              <a:t>The number of </a:t>
            </a:r>
            <a:r>
              <a:rPr lang="en-US" sz="1000" kern="1200" dirty="0" err="1">
                <a:solidFill>
                  <a:schemeClr val="tx1"/>
                </a:solidFill>
                <a:latin typeface="+mn-lt"/>
                <a:ea typeface="+mn-ea"/>
                <a:cs typeface="+mn-cs"/>
              </a:rPr>
              <a:t>Alessi</a:t>
            </a:r>
            <a:r>
              <a:rPr lang="en-US" sz="1000" kern="1200" dirty="0">
                <a:solidFill>
                  <a:schemeClr val="tx1"/>
                </a:solidFill>
                <a:latin typeface="+mn-lt"/>
                <a:ea typeface="+mn-ea"/>
                <a:cs typeface="+mn-cs"/>
              </a:rPr>
              <a:t> employees during the 1990s increased from 320 to 570; only 1 employee was exclusively dedicated to design activities (although the CEO was significantly involved), but </a:t>
            </a:r>
            <a:r>
              <a:rPr lang="en-US" sz="1000" kern="1200" dirty="0" err="1">
                <a:solidFill>
                  <a:schemeClr val="tx1"/>
                </a:solidFill>
                <a:latin typeface="+mn-lt"/>
                <a:ea typeface="+mn-ea"/>
                <a:cs typeface="+mn-cs"/>
              </a:rPr>
              <a:t>Alessi</a:t>
            </a:r>
            <a:r>
              <a:rPr lang="en-US" sz="1000" kern="1200" dirty="0">
                <a:solidFill>
                  <a:schemeClr val="tx1"/>
                </a:solidFill>
                <a:latin typeface="+mn-lt"/>
                <a:ea typeface="+mn-ea"/>
                <a:cs typeface="+mn-cs"/>
              </a:rPr>
              <a:t> collaborated with approximately 400 external designers. In the 1990s, the average number of external designers was approximately equal to the total number of employees. In the same period, </a:t>
            </a:r>
            <a:r>
              <a:rPr lang="en-US" sz="1000" kern="1200" dirty="0" err="1">
                <a:solidFill>
                  <a:schemeClr val="tx1"/>
                </a:solidFill>
                <a:latin typeface="+mn-lt"/>
                <a:ea typeface="+mn-ea"/>
                <a:cs typeface="+mn-cs"/>
              </a:rPr>
              <a:t>Alessi</a:t>
            </a:r>
            <a:r>
              <a:rPr lang="en-US" sz="1000" kern="1200" dirty="0">
                <a:solidFill>
                  <a:schemeClr val="tx1"/>
                </a:solidFill>
                <a:latin typeface="+mn-lt"/>
                <a:ea typeface="+mn-ea"/>
                <a:cs typeface="+mn-cs"/>
              </a:rPr>
              <a:t> invested approximately 4.7% of its annual revenue in design activities each year (considering only the salaries for employees partially or fully dedicated to design activities and the royalties for external designers). From 1994 to 1998, </a:t>
            </a:r>
            <a:r>
              <a:rPr lang="en-US" sz="1000" kern="1200" dirty="0" err="1">
                <a:solidFill>
                  <a:schemeClr val="tx1"/>
                </a:solidFill>
                <a:latin typeface="+mn-lt"/>
                <a:ea typeface="+mn-ea"/>
                <a:cs typeface="+mn-cs"/>
              </a:rPr>
              <a:t>Alessi’s</a:t>
            </a:r>
            <a:r>
              <a:rPr lang="en-US" sz="1000" kern="1200" dirty="0">
                <a:solidFill>
                  <a:schemeClr val="tx1"/>
                </a:solidFill>
                <a:latin typeface="+mn-lt"/>
                <a:ea typeface="+mn-ea"/>
                <a:cs typeface="+mn-cs"/>
              </a:rPr>
              <a:t> revenues grew significantly (+78%).</a:t>
            </a:r>
            <a:r>
              <a:rPr lang="it-IT" dirty="0"/>
              <a:t> </a:t>
            </a:r>
            <a:r>
              <a:rPr lang="en-US" sz="1000" kern="1200" dirty="0">
                <a:solidFill>
                  <a:schemeClr val="tx1"/>
                </a:solidFill>
                <a:latin typeface="+mn-lt"/>
                <a:ea typeface="+mn-ea"/>
                <a:cs typeface="+mn-cs"/>
              </a:rPr>
              <a:t>Source: AIDA (https://aida.bvdep.com).</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Source: AIDA (https://aida.bvdep.com).</a:t>
            </a:r>
            <a:endParaRPr lang="it-IT" sz="1000" kern="1200" dirty="0">
              <a:solidFill>
                <a:schemeClr val="tx1"/>
              </a:solidFill>
              <a:latin typeface="+mn-lt"/>
              <a:ea typeface="+mn-ea"/>
              <a:cs typeface="+mn-cs"/>
            </a:endParaRPr>
          </a:p>
        </p:txBody>
      </p:sp>
    </p:spTree>
    <p:extLst>
      <p:ext uri="{BB962C8B-B14F-4D97-AF65-F5344CB8AC3E}">
        <p14:creationId xmlns:p14="http://schemas.microsoft.com/office/powerpoint/2010/main" val="26920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70000" lnSpcReduction="20000"/>
          </a:bodyPr>
          <a:lstStyle/>
          <a:p>
            <a:r>
              <a:rPr lang="en-US" sz="1000" kern="1200" dirty="0">
                <a:solidFill>
                  <a:schemeClr val="tx1"/>
                </a:solidFill>
                <a:latin typeface="+mn-lt"/>
                <a:ea typeface="+mn-ea"/>
                <a:cs typeface="+mn-cs"/>
              </a:rPr>
              <a:t>Following its vision of Wellness,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worked intensely on its home training business. In 2005, the company introduced an entirely new training method called Kinesis, a multipurpose training machine based on cables and spring resistance that allowed the user to perform more than 200 different exercises without making any adjustments. A pivoting pulley and cable system provided smooth movement in all dimensions, allowing total freedom of movement. The resistance applied to the cables was regulated by a sophisticated, patented system that gradually increased the force quietly, smoothly and in total safety for the user. The workload could be selected with one touch on a display with a single rotating dial by choosing a value from 1 to 20. Kinesis liberated the user from complicated setups and machinery by hiding the main mechanisms, and by giving the user complete freedom of movement, it allowed combined movements that worked several different muscles synergistically and simultaneously. When not in use, the machine almost completely disappeared into a wall, becoming a piece of furniture or an object of decoration that could adapt to its surroundings naturally.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not only sold machines; it provided its clients with access to Wellness, a new way of life that was geared towards “improving your quality of life through regular physical activity, a balanced diet and a positive mental attitude.” Kinesis combined a radical innovation of meaning with a radical innovation of technology: on one hand redefining what training is about (see Figure 4), from Fitness to Wellness, and on the other hand introducing the innovative new “Full Gravity System” to fulfill the Wellness vision by allowing freedom of movement and mind, with synergic exercises and no setup.</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 </a:t>
            </a:r>
            <a:endParaRPr lang="it-IT" sz="1000" kern="1200" dirty="0">
              <a:solidFill>
                <a:schemeClr val="tx1"/>
              </a:solidFill>
              <a:latin typeface="+mn-lt"/>
              <a:ea typeface="+mn-ea"/>
              <a:cs typeface="+mn-cs"/>
            </a:endParaRPr>
          </a:p>
          <a:p>
            <a:r>
              <a:rPr lang="en-US" sz="1000" i="1" kern="1200" dirty="0">
                <a:solidFill>
                  <a:schemeClr val="tx1"/>
                </a:solidFill>
                <a:latin typeface="+mn-lt"/>
                <a:ea typeface="+mn-ea"/>
                <a:cs typeface="+mn-cs"/>
              </a:rPr>
              <a:t>“Wellness, the philosophy of living well, is expanding at every level: young people, women, seniors, in gyms or at home, during leisure time or during a short break at work. We sell especially to fitness clubs, but families are growing a lot. There has been a change in culture: today people who train at home demand the same quality and technological standards of a gym.”</a:t>
            </a:r>
            <a:endParaRPr lang="it-IT" sz="1000" kern="1200" dirty="0">
              <a:solidFill>
                <a:schemeClr val="tx1"/>
              </a:solidFill>
              <a:latin typeface="+mn-lt"/>
              <a:ea typeface="+mn-ea"/>
              <a:cs typeface="+mn-cs"/>
            </a:endParaRPr>
          </a:p>
          <a:p>
            <a:r>
              <a:rPr lang="en-US" sz="1000" kern="1200" dirty="0" err="1">
                <a:solidFill>
                  <a:schemeClr val="tx1"/>
                </a:solidFill>
                <a:latin typeface="+mn-lt"/>
                <a:ea typeface="+mn-ea"/>
                <a:cs typeface="+mn-cs"/>
              </a:rPr>
              <a:t>Nerio</a:t>
            </a:r>
            <a:r>
              <a:rPr lang="en-US" sz="1000" kern="1200" dirty="0">
                <a:solidFill>
                  <a:schemeClr val="tx1"/>
                </a:solidFill>
                <a:latin typeface="+mn-lt"/>
                <a:ea typeface="+mn-ea"/>
                <a:cs typeface="+mn-cs"/>
              </a:rPr>
              <a:t> </a:t>
            </a:r>
            <a:r>
              <a:rPr lang="en-US" sz="1000" kern="1200" dirty="0" err="1">
                <a:solidFill>
                  <a:schemeClr val="tx1"/>
                </a:solidFill>
                <a:latin typeface="+mn-lt"/>
                <a:ea typeface="+mn-ea"/>
                <a:cs typeface="+mn-cs"/>
              </a:rPr>
              <a:t>Alessandri</a:t>
            </a:r>
            <a:r>
              <a:rPr lang="en-US" sz="1000" kern="1200" dirty="0">
                <a:solidFill>
                  <a:schemeClr val="tx1"/>
                </a:solidFill>
                <a:latin typeface="+mn-lt"/>
                <a:ea typeface="+mn-ea"/>
                <a:cs typeface="+mn-cs"/>
              </a:rPr>
              <a:t>, President of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a:t>
            </a:r>
            <a:r>
              <a:rPr lang="en-US" sz="1000" kern="1200" dirty="0" err="1">
                <a:solidFill>
                  <a:schemeClr val="tx1"/>
                </a:solidFill>
                <a:latin typeface="+mn-lt"/>
                <a:ea typeface="+mn-ea"/>
                <a:cs typeface="+mn-cs"/>
              </a:rPr>
              <a:t>SpA</a:t>
            </a:r>
            <a:endParaRPr lang="it-IT" sz="1000" kern="1200" dirty="0">
              <a:solidFill>
                <a:schemeClr val="tx1"/>
              </a:solidFill>
              <a:latin typeface="+mn-lt"/>
              <a:ea typeface="+mn-ea"/>
              <a:cs typeface="+mn-cs"/>
            </a:endParaRPr>
          </a:p>
          <a:p>
            <a:endParaRPr lang="it-IT" dirty="0"/>
          </a:p>
          <a:p>
            <a:r>
              <a:rPr lang="en-US" sz="1000" kern="1200" dirty="0">
                <a:solidFill>
                  <a:schemeClr val="tx1"/>
                </a:solidFill>
                <a:latin typeface="+mn-lt"/>
                <a:ea typeface="+mn-ea"/>
                <a:cs typeface="+mn-cs"/>
              </a:rPr>
              <a:t>The real force behind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growth has always been innovation across 360 degrees. When bodybuilding became a trend in the 1980s,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was already oriented towards fitness; when fitness exploded on the market, the company had become “The Wellness Company,” the only firm in the world capable of offering global solutions for well-being equipment.</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 </a:t>
            </a:r>
            <a:endParaRPr lang="it-IT" sz="1000" kern="1200" dirty="0">
              <a:solidFill>
                <a:schemeClr val="tx1"/>
              </a:solidFill>
              <a:latin typeface="+mn-lt"/>
              <a:ea typeface="+mn-ea"/>
              <a:cs typeface="+mn-cs"/>
            </a:endParaRPr>
          </a:p>
          <a:p>
            <a:r>
              <a:rPr lang="en-US" sz="1000" i="1" kern="1200" dirty="0">
                <a:solidFill>
                  <a:schemeClr val="tx1"/>
                </a:solidFill>
                <a:latin typeface="+mn-lt"/>
                <a:ea typeface="+mn-ea"/>
                <a:cs typeface="+mn-cs"/>
              </a:rPr>
              <a:t>“Our philosophy dictates that when a product works, it’s already obsolete. You must always look forward. You compete by always innovating faster and betting on additional services, like technical and design consultancy. It’s important to focus a lot also on research, keeping an eye on both short and long term. For us, innovating means anticipating needs. Innovation is company culture. Because, contrary to technology, it’s something you can’t buy or improvise.”</a:t>
            </a:r>
            <a:endParaRPr lang="it-IT" sz="1000" kern="1200" dirty="0">
              <a:solidFill>
                <a:schemeClr val="tx1"/>
              </a:solidFill>
              <a:latin typeface="+mn-lt"/>
              <a:ea typeface="+mn-ea"/>
              <a:cs typeface="+mn-cs"/>
            </a:endParaRPr>
          </a:p>
          <a:p>
            <a:r>
              <a:rPr lang="en-US" sz="1000" kern="1200" dirty="0" err="1">
                <a:solidFill>
                  <a:schemeClr val="tx1"/>
                </a:solidFill>
                <a:latin typeface="+mn-lt"/>
                <a:ea typeface="+mn-ea"/>
                <a:cs typeface="+mn-cs"/>
              </a:rPr>
              <a:t>Nerio</a:t>
            </a:r>
            <a:r>
              <a:rPr lang="en-US" sz="1000" kern="1200" dirty="0">
                <a:solidFill>
                  <a:schemeClr val="tx1"/>
                </a:solidFill>
                <a:latin typeface="+mn-lt"/>
                <a:ea typeface="+mn-ea"/>
                <a:cs typeface="+mn-cs"/>
              </a:rPr>
              <a:t> </a:t>
            </a:r>
            <a:r>
              <a:rPr lang="en-US" sz="1000" kern="1200" dirty="0" err="1">
                <a:solidFill>
                  <a:schemeClr val="tx1"/>
                </a:solidFill>
                <a:latin typeface="+mn-lt"/>
                <a:ea typeface="+mn-ea"/>
                <a:cs typeface="+mn-cs"/>
              </a:rPr>
              <a:t>Alessandri</a:t>
            </a:r>
            <a:r>
              <a:rPr lang="en-US" sz="1000" kern="1200" dirty="0">
                <a:solidFill>
                  <a:schemeClr val="tx1"/>
                </a:solidFill>
                <a:latin typeface="+mn-lt"/>
                <a:ea typeface="+mn-ea"/>
                <a:cs typeface="+mn-cs"/>
              </a:rPr>
              <a:t>, President of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a:t>
            </a:r>
            <a:r>
              <a:rPr lang="en-US" sz="1000" kern="1200" dirty="0" err="1">
                <a:solidFill>
                  <a:schemeClr val="tx1"/>
                </a:solidFill>
                <a:latin typeface="+mn-lt"/>
                <a:ea typeface="+mn-ea"/>
                <a:cs typeface="+mn-cs"/>
              </a:rPr>
              <a:t>SpA</a:t>
            </a:r>
            <a:r>
              <a:rPr lang="en-US" sz="1000" kern="1200" dirty="0">
                <a:solidFill>
                  <a:schemeClr val="tx1"/>
                </a:solidFill>
                <a:latin typeface="+mn-lt"/>
                <a:ea typeface="+mn-ea"/>
                <a:cs typeface="+mn-cs"/>
              </a:rPr>
              <a:t> </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 </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Every product is born from in-depth medical research and is executed by a multidisciplinary team from the Research Centre that is composed of engineers, designers, sports medicine experts and orthopedists, comprising 15% of the company’s employees. A portion of the R&amp;D activity is dedicated to the identification of medium- and long-term opportunities, concentrating on the analysis of possible future evolutions of the market and highly innovative products.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has created a tight network of collaborations with various partners, suppliers and external entities, generating new research opportunities (for example, in partnership with the IHRSA, it created a center entirely dedicated to researching the relationship between exercise and health) and new products (in partnership with Sony, it created an entertainment system for its machines).</a:t>
            </a:r>
            <a:endParaRPr lang="it-IT" sz="1000" kern="1200" dirty="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C9BA4364-83D4-43A8-AECC-47428587225E}"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13</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7749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740664" rtl="0" eaLnBrk="1" fontAlgn="auto" latinLnBrk="0" hangingPunct="1">
              <a:lnSpc>
                <a:spcPct val="100000"/>
              </a:lnSpc>
              <a:spcBef>
                <a:spcPts val="0"/>
              </a:spcBef>
              <a:spcAft>
                <a:spcPts val="0"/>
              </a:spcAft>
              <a:buClrTx/>
              <a:buSzTx/>
              <a:buFontTx/>
              <a:buNone/>
              <a:tabLst/>
              <a:defRPr/>
            </a:pPr>
            <a:fld id="{DC9B91C0-E9FF-4ABD-8CF4-9AA832441941}" type="slidenum">
              <a:rPr kumimoji="0" lang="it-IT" sz="1300" b="0" i="0" u="none" strike="noStrike" kern="1200" cap="none" spc="0" normalizeH="0" baseline="0" noProof="0">
                <a:ln>
                  <a:noFill/>
                </a:ln>
                <a:solidFill>
                  <a:prstClr val="black"/>
                </a:solidFill>
                <a:effectLst/>
                <a:uLnTx/>
                <a:uFillTx/>
                <a:latin typeface="Calibri"/>
                <a:ea typeface="+mn-ea"/>
                <a:cs typeface="+mn-cs"/>
              </a:rPr>
              <a:pPr marL="0" marR="0" lvl="0" indent="0" algn="r" defTabSz="740664" rtl="0" eaLnBrk="1" fontAlgn="auto" latinLnBrk="0" hangingPunct="1">
                <a:lnSpc>
                  <a:spcPct val="100000"/>
                </a:lnSpc>
                <a:spcBef>
                  <a:spcPts val="0"/>
                </a:spcBef>
                <a:spcAft>
                  <a:spcPts val="0"/>
                </a:spcAft>
                <a:buClrTx/>
                <a:buSzTx/>
                <a:buFontTx/>
                <a:buNone/>
                <a:tabLst/>
                <a:defRPr/>
              </a:pPr>
              <a:t>15</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
        <p:nvSpPr>
          <p:cNvPr id="328706" name="Rectangle 2"/>
          <p:cNvSpPr>
            <a:spLocks noGrp="1" noRot="1" noChangeAspect="1" noChangeArrowheads="1" noTextEdit="1"/>
          </p:cNvSpPr>
          <p:nvPr>
            <p:ph type="sldImg"/>
          </p:nvPr>
        </p:nvSpPr>
        <p:spPr>
          <a:xfrm>
            <a:off x="92075" y="774700"/>
            <a:ext cx="6638925" cy="3735388"/>
          </a:xfrm>
          <a:ln/>
        </p:spPr>
      </p:sp>
      <p:sp>
        <p:nvSpPr>
          <p:cNvPr id="328707" name="Rectangle 3"/>
          <p:cNvSpPr>
            <a:spLocks noGrp="1" noChangeArrowheads="1"/>
          </p:cNvSpPr>
          <p:nvPr>
            <p:ph type="body" idx="1"/>
          </p:nvPr>
        </p:nvSpPr>
        <p:spPr>
          <a:xfrm>
            <a:off x="908372" y="4738556"/>
            <a:ext cx="4996829" cy="4432530"/>
          </a:xfrm>
        </p:spPr>
        <p:txBody>
          <a:bodyPr/>
          <a:lstStyle/>
          <a:p>
            <a:r>
              <a:rPr lang="en-US" sz="1000" kern="1200" dirty="0">
                <a:solidFill>
                  <a:schemeClr val="tx1"/>
                </a:solidFill>
                <a:latin typeface="+mn-lt"/>
                <a:ea typeface="+mn-ea"/>
                <a:cs typeface="+mn-cs"/>
              </a:rPr>
              <a:t>The number of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employees during the 2000s increased from 600 to 1700; on average, 15% of the employees were involved in research and development activities, and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developed a few collaborations with furniture designers and architects (e.g., Antonio </a:t>
            </a:r>
            <a:r>
              <a:rPr lang="en-US" sz="1000" kern="1200" dirty="0" err="1">
                <a:solidFill>
                  <a:schemeClr val="tx1"/>
                </a:solidFill>
                <a:latin typeface="+mn-lt"/>
                <a:ea typeface="+mn-ea"/>
                <a:cs typeface="+mn-cs"/>
              </a:rPr>
              <a:t>Citterio</a:t>
            </a:r>
            <a:r>
              <a:rPr lang="en-US" sz="1000" kern="1200" dirty="0">
                <a:solidFill>
                  <a:schemeClr val="tx1"/>
                </a:solidFill>
                <a:latin typeface="+mn-lt"/>
                <a:ea typeface="+mn-ea"/>
                <a:cs typeface="+mn-cs"/>
              </a:rPr>
              <a:t>) based on royalties (3%). In the same period,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invested approximately 15% of its annual revenues in research and development activities annually. From 2006 to 2010, the competitive performance achieved by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demonstrated significant growth: revenue increased by 19%. Since 2006, </a:t>
            </a:r>
            <a:r>
              <a:rPr lang="en-US" sz="1000" kern="1200" dirty="0" err="1">
                <a:solidFill>
                  <a:schemeClr val="tx1"/>
                </a:solidFill>
                <a:latin typeface="+mn-lt"/>
                <a:ea typeface="+mn-ea"/>
                <a:cs typeface="+mn-cs"/>
              </a:rPr>
              <a:t>Technogym</a:t>
            </a:r>
            <a:r>
              <a:rPr lang="en-US" sz="1000" kern="1200" dirty="0">
                <a:solidFill>
                  <a:schemeClr val="tx1"/>
                </a:solidFill>
                <a:latin typeface="+mn-lt"/>
                <a:ea typeface="+mn-ea"/>
                <a:cs typeface="+mn-cs"/>
              </a:rPr>
              <a:t> has ranked as the first fitness company in Europe and the second worldwide in terms of revenue.</a:t>
            </a:r>
            <a:r>
              <a:rPr lang="it-IT" dirty="0"/>
              <a:t> </a:t>
            </a:r>
            <a:r>
              <a:rPr lang="en-US" sz="1000" kern="1200" dirty="0">
                <a:solidFill>
                  <a:schemeClr val="tx1"/>
                </a:solidFill>
                <a:latin typeface="+mn-lt"/>
                <a:ea typeface="+mn-ea"/>
                <a:cs typeface="+mn-cs"/>
              </a:rPr>
              <a:t>Source: ORBIS.</a:t>
            </a:r>
            <a:endParaRPr lang="it-IT" sz="1000" kern="1200" dirty="0">
              <a:solidFill>
                <a:schemeClr val="tx1"/>
              </a:solidFill>
              <a:latin typeface="+mn-lt"/>
              <a:ea typeface="+mn-ea"/>
              <a:cs typeface="+mn-cs"/>
            </a:endParaRPr>
          </a:p>
          <a:p>
            <a:r>
              <a:rPr lang="en-US" sz="1000" kern="1200" dirty="0">
                <a:solidFill>
                  <a:schemeClr val="tx1"/>
                </a:solidFill>
                <a:latin typeface="+mn-lt"/>
                <a:ea typeface="+mn-ea"/>
                <a:cs typeface="+mn-cs"/>
              </a:rPr>
              <a:t>Source: ORBIS.</a:t>
            </a:r>
            <a:endParaRPr lang="it-IT" sz="1000" kern="1200" dirty="0">
              <a:solidFill>
                <a:schemeClr val="tx1"/>
              </a:solidFill>
              <a:latin typeface="+mn-lt"/>
              <a:ea typeface="+mn-ea"/>
              <a:cs typeface="+mn-cs"/>
            </a:endParaRPr>
          </a:p>
        </p:txBody>
      </p:sp>
    </p:spTree>
    <p:extLst>
      <p:ext uri="{BB962C8B-B14F-4D97-AF65-F5344CB8AC3E}">
        <p14:creationId xmlns:p14="http://schemas.microsoft.com/office/powerpoint/2010/main" val="3681732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94136B80-E5A0-D846-A771-A02B0B4F6CCD}"/>
              </a:ext>
            </a:extLst>
          </p:cNvPr>
          <p:cNvPicPr>
            <a:picLocks noChangeAspect="1"/>
          </p:cNvPicPr>
          <p:nvPr userDrawn="1"/>
        </p:nvPicPr>
        <p:blipFill>
          <a:blip r:embed="rId2"/>
          <a:stretch>
            <a:fillRect/>
          </a:stretch>
        </p:blipFill>
        <p:spPr>
          <a:xfrm>
            <a:off x="-84308" y="6163835"/>
            <a:ext cx="12268199" cy="741362"/>
          </a:xfrm>
          <a:prstGeom prst="rect">
            <a:avLst/>
          </a:prstGeom>
        </p:spPr>
      </p:pic>
      <p:sp>
        <p:nvSpPr>
          <p:cNvPr id="6" name="TextBox 7">
            <a:extLst>
              <a:ext uri="{FF2B5EF4-FFF2-40B4-BE49-F238E27FC236}">
                <a16:creationId xmlns:a16="http://schemas.microsoft.com/office/drawing/2014/main" id="{D7462FFF-5085-5749-93DE-9AD106446D3A}"/>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14" name="Segnaposto testo 12">
            <a:extLst>
              <a:ext uri="{FF2B5EF4-FFF2-40B4-BE49-F238E27FC236}">
                <a16:creationId xmlns:a16="http://schemas.microsoft.com/office/drawing/2014/main" id="{DB77F1C3-0F81-BB42-A6E0-4E7A807D3553}"/>
              </a:ext>
            </a:extLst>
          </p:cNvPr>
          <p:cNvSpPr>
            <a:spLocks noGrp="1"/>
          </p:cNvSpPr>
          <p:nvPr>
            <p:ph type="body" sz="quarter" idx="10" hasCustomPrompt="1"/>
          </p:nvPr>
        </p:nvSpPr>
        <p:spPr>
          <a:xfrm>
            <a:off x="557250" y="2317626"/>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il</a:t>
            </a:r>
          </a:p>
          <a:p>
            <a:pPr lvl="0"/>
            <a:r>
              <a:rPr lang="it-IT" dirty="0"/>
              <a:t>Titolo della presentazione</a:t>
            </a:r>
            <a:endParaRPr lang="it-GB" dirty="0"/>
          </a:p>
        </p:txBody>
      </p:sp>
      <p:sp>
        <p:nvSpPr>
          <p:cNvPr id="16" name="Segnaposto testo 24">
            <a:extLst>
              <a:ext uri="{FF2B5EF4-FFF2-40B4-BE49-F238E27FC236}">
                <a16:creationId xmlns:a16="http://schemas.microsoft.com/office/drawing/2014/main" id="{091E822F-1E5C-D14A-BDC4-5B1AC72688F2}"/>
              </a:ext>
            </a:extLst>
          </p:cNvPr>
          <p:cNvSpPr>
            <a:spLocks noGrp="1"/>
          </p:cNvSpPr>
          <p:nvPr>
            <p:ph type="body" sz="quarter" idx="11" hasCustomPrompt="1"/>
          </p:nvPr>
        </p:nvSpPr>
        <p:spPr>
          <a:xfrm>
            <a:off x="557250" y="1993402"/>
            <a:ext cx="4908550" cy="406114"/>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it-GB" dirty="0"/>
              <a:t>FARE CLICK PER INSERIRE SOPRATITOLO</a:t>
            </a:r>
          </a:p>
        </p:txBody>
      </p:sp>
      <p:sp>
        <p:nvSpPr>
          <p:cNvPr id="18" name="Segnaposto testo 24">
            <a:extLst>
              <a:ext uri="{FF2B5EF4-FFF2-40B4-BE49-F238E27FC236}">
                <a16:creationId xmlns:a16="http://schemas.microsoft.com/office/drawing/2014/main" id="{3085F0A4-4DF5-9049-AE38-680906DCA473}"/>
              </a:ext>
            </a:extLst>
          </p:cNvPr>
          <p:cNvSpPr>
            <a:spLocks noGrp="1"/>
          </p:cNvSpPr>
          <p:nvPr>
            <p:ph type="body" sz="quarter" idx="12" hasCustomPrompt="1"/>
          </p:nvPr>
        </p:nvSpPr>
        <p:spPr>
          <a:xfrm>
            <a:off x="549262" y="3698649"/>
            <a:ext cx="4908550" cy="406114"/>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it-GB" dirty="0"/>
              <a:t>FARE CLICK PER INSERIRE SOTTOTITOLO</a:t>
            </a:r>
          </a:p>
        </p:txBody>
      </p:sp>
      <p:sp>
        <p:nvSpPr>
          <p:cNvPr id="22" name="Segnaposto testo 20">
            <a:extLst>
              <a:ext uri="{FF2B5EF4-FFF2-40B4-BE49-F238E27FC236}">
                <a16:creationId xmlns:a16="http://schemas.microsoft.com/office/drawing/2014/main" id="{D418B3BC-4365-C04B-9C7A-1CF2CFDD36AE}"/>
              </a:ext>
            </a:extLst>
          </p:cNvPr>
          <p:cNvSpPr>
            <a:spLocks noGrp="1"/>
          </p:cNvSpPr>
          <p:nvPr>
            <p:ph type="body" sz="quarter" idx="13" hasCustomPrompt="1"/>
          </p:nvPr>
        </p:nvSpPr>
        <p:spPr>
          <a:xfrm>
            <a:off x="557250" y="5332121"/>
            <a:ext cx="6719887" cy="566738"/>
          </a:xfrm>
          <a:prstGeom prst="rect">
            <a:avLst/>
          </a:prstGeom>
        </p:spPr>
        <p:txBody>
          <a:bodyPr/>
          <a:lstStyle>
            <a:lvl1pPr>
              <a:buNone/>
              <a:defRPr sz="900">
                <a:solidFill>
                  <a:srgbClr val="2C3A58"/>
                </a:solidFill>
                <a:latin typeface="Avenir Book" panose="02000503020000020003" pitchFamily="2" charset="0"/>
              </a:defRPr>
            </a:lvl1pPr>
          </a:lstStyle>
          <a:p>
            <a:pPr lvl="0"/>
            <a:r>
              <a:rPr lang="it-IT" dirty="0"/>
              <a:t>I</a:t>
            </a:r>
            <a:r>
              <a:rPr lang="it-GB" dirty="0"/>
              <a:t>nserire qui i link</a:t>
            </a:r>
          </a:p>
          <a:p>
            <a:pPr lvl="0"/>
            <a:r>
              <a:rPr lang="it-GB" dirty="0"/>
              <a:t>o informazioni aggiuntive</a:t>
            </a:r>
          </a:p>
        </p:txBody>
      </p:sp>
      <p:pic>
        <p:nvPicPr>
          <p:cNvPr id="12" name="Immagine 11">
            <a:extLst>
              <a:ext uri="{FF2B5EF4-FFF2-40B4-BE49-F238E27FC236}">
                <a16:creationId xmlns:a16="http://schemas.microsoft.com/office/drawing/2014/main" id="{B0C47796-1DFE-0B46-AFC3-1C7F31C7AFC5}"/>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5" name="Immagine 14">
            <a:extLst>
              <a:ext uri="{FF2B5EF4-FFF2-40B4-BE49-F238E27FC236}">
                <a16:creationId xmlns:a16="http://schemas.microsoft.com/office/drawing/2014/main" id="{D9676AE4-89B6-4E47-8B08-CFDF9CB4AD62}"/>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val="324683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A003401-3D7C-2242-8C9D-CA00A7F27440}"/>
              </a:ext>
            </a:extLst>
          </p:cNvPr>
          <p:cNvPicPr>
            <a:picLocks noChangeAspect="1"/>
          </p:cNvPicPr>
          <p:nvPr userDrawn="1"/>
        </p:nvPicPr>
        <p:blipFill>
          <a:blip r:embed="rId2"/>
          <a:stretch>
            <a:fillRect/>
          </a:stretch>
        </p:blipFill>
        <p:spPr>
          <a:xfrm>
            <a:off x="9432770" y="459510"/>
            <a:ext cx="2074718" cy="444582"/>
          </a:xfrm>
          <a:prstGeom prst="rect">
            <a:avLst/>
          </a:prstGeom>
        </p:spPr>
      </p:pic>
      <p:pic>
        <p:nvPicPr>
          <p:cNvPr id="6" name="Immagine 5">
            <a:extLst>
              <a:ext uri="{FF2B5EF4-FFF2-40B4-BE49-F238E27FC236}">
                <a16:creationId xmlns:a16="http://schemas.microsoft.com/office/drawing/2014/main" id="{C5C1891B-CCB9-E541-888E-C0E086281C58}"/>
              </a:ext>
            </a:extLst>
          </p:cNvPr>
          <p:cNvPicPr>
            <a:picLocks noChangeAspect="1"/>
          </p:cNvPicPr>
          <p:nvPr userDrawn="1"/>
        </p:nvPicPr>
        <p:blipFill>
          <a:blip r:embed="rId3"/>
          <a:stretch>
            <a:fillRect/>
          </a:stretch>
        </p:blipFill>
        <p:spPr>
          <a:xfrm>
            <a:off x="557251" y="459510"/>
            <a:ext cx="2787527" cy="367934"/>
          </a:xfrm>
          <a:prstGeom prst="rect">
            <a:avLst/>
          </a:prstGeom>
        </p:spPr>
      </p:pic>
      <p:pic>
        <p:nvPicPr>
          <p:cNvPr id="3" name="Immagine 2">
            <a:extLst>
              <a:ext uri="{FF2B5EF4-FFF2-40B4-BE49-F238E27FC236}">
                <a16:creationId xmlns:a16="http://schemas.microsoft.com/office/drawing/2014/main" id="{6F01C985-3B58-7749-A927-4FDDDD6B0458}"/>
              </a:ext>
            </a:extLst>
          </p:cNvPr>
          <p:cNvPicPr>
            <a:picLocks noChangeAspect="1"/>
          </p:cNvPicPr>
          <p:nvPr userDrawn="1"/>
        </p:nvPicPr>
        <p:blipFill>
          <a:blip r:embed="rId4"/>
          <a:stretch>
            <a:fillRect/>
          </a:stretch>
        </p:blipFill>
        <p:spPr>
          <a:xfrm>
            <a:off x="-34090" y="6550176"/>
            <a:ext cx="12260179" cy="337879"/>
          </a:xfrm>
          <a:prstGeom prst="rect">
            <a:avLst/>
          </a:prstGeom>
        </p:spPr>
      </p:pic>
    </p:spTree>
    <p:extLst>
      <p:ext uri="{BB962C8B-B14F-4D97-AF65-F5344CB8AC3E}">
        <p14:creationId xmlns:p14="http://schemas.microsoft.com/office/powerpoint/2010/main" val="57088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16E87D62-8E5E-E04B-A72B-C45F0A71FBF4}"/>
              </a:ext>
            </a:extLst>
          </p:cNvPr>
          <p:cNvPicPr>
            <a:picLocks noChangeAspect="1"/>
          </p:cNvPicPr>
          <p:nvPr userDrawn="1"/>
        </p:nvPicPr>
        <p:blipFill>
          <a:blip r:embed="rId2"/>
          <a:stretch>
            <a:fillRect/>
          </a:stretch>
        </p:blipFill>
        <p:spPr>
          <a:xfrm>
            <a:off x="-76200" y="6163835"/>
            <a:ext cx="12409714" cy="741362"/>
          </a:xfrm>
          <a:prstGeom prst="rect">
            <a:avLst/>
          </a:prstGeom>
        </p:spPr>
      </p:pic>
      <p:sp>
        <p:nvSpPr>
          <p:cNvPr id="16" name="TextBox 7">
            <a:extLst>
              <a:ext uri="{FF2B5EF4-FFF2-40B4-BE49-F238E27FC236}">
                <a16:creationId xmlns:a16="http://schemas.microsoft.com/office/drawing/2014/main" id="{8F5248E1-F774-C148-9E6C-D745BF76AF50}"/>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29" name="Segnaposto testo 12">
            <a:extLst>
              <a:ext uri="{FF2B5EF4-FFF2-40B4-BE49-F238E27FC236}">
                <a16:creationId xmlns:a16="http://schemas.microsoft.com/office/drawing/2014/main" id="{94AEE95B-463E-164B-8843-DB1E9ABFFDBA}"/>
              </a:ext>
            </a:extLst>
          </p:cNvPr>
          <p:cNvSpPr>
            <a:spLocks noGrp="1"/>
          </p:cNvSpPr>
          <p:nvPr>
            <p:ph type="body" sz="quarter" idx="10" hasCustomPrompt="1"/>
          </p:nvPr>
        </p:nvSpPr>
        <p:spPr>
          <a:xfrm>
            <a:off x="557250" y="2931239"/>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la</a:t>
            </a:r>
          </a:p>
          <a:p>
            <a:pPr lvl="0"/>
            <a:r>
              <a:rPr lang="it-IT" dirty="0"/>
              <a:t>Frase di ringraziamento</a:t>
            </a:r>
          </a:p>
        </p:txBody>
      </p:sp>
      <p:sp>
        <p:nvSpPr>
          <p:cNvPr id="30" name="Segnaposto testo 24">
            <a:extLst>
              <a:ext uri="{FF2B5EF4-FFF2-40B4-BE49-F238E27FC236}">
                <a16:creationId xmlns:a16="http://schemas.microsoft.com/office/drawing/2014/main" id="{7F1B02F4-9558-7741-A0BF-D6C679910528}"/>
              </a:ext>
            </a:extLst>
          </p:cNvPr>
          <p:cNvSpPr>
            <a:spLocks noGrp="1"/>
          </p:cNvSpPr>
          <p:nvPr>
            <p:ph type="body" sz="quarter" idx="11" hasCustomPrompt="1"/>
          </p:nvPr>
        </p:nvSpPr>
        <p:spPr>
          <a:xfrm>
            <a:off x="557250" y="2607015"/>
            <a:ext cx="4908550" cy="406115"/>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it-GB" dirty="0"/>
              <a:t>FARE CLICK PER INSERIRE SOPRATITOLO</a:t>
            </a:r>
          </a:p>
        </p:txBody>
      </p:sp>
      <p:pic>
        <p:nvPicPr>
          <p:cNvPr id="10" name="Immagine 9">
            <a:extLst>
              <a:ext uri="{FF2B5EF4-FFF2-40B4-BE49-F238E27FC236}">
                <a16:creationId xmlns:a16="http://schemas.microsoft.com/office/drawing/2014/main" id="{0C38C22B-E175-054A-8A82-E7C7F9485E20}"/>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2" name="Immagine 11">
            <a:extLst>
              <a:ext uri="{FF2B5EF4-FFF2-40B4-BE49-F238E27FC236}">
                <a16:creationId xmlns:a16="http://schemas.microsoft.com/office/drawing/2014/main" id="{85E42D68-17BC-014A-87EC-E1FB61ED7F8F}"/>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val="2872382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1" y="274638"/>
            <a:ext cx="9326159" cy="562616"/>
          </a:xfrm>
        </p:spPr>
        <p:txBody>
          <a:bodyPr>
            <a:noAutofit/>
          </a:bodyPr>
          <a:lstStyle>
            <a:lvl1pPr algn="l">
              <a:defRPr sz="2400" b="1">
                <a:solidFill>
                  <a:schemeClr val="bg1"/>
                </a:solidFill>
                <a:latin typeface="+mn-lt"/>
                <a:cs typeface="LinotypeFinneganSC-Regular"/>
              </a:defRPr>
            </a:lvl1pPr>
          </a:lstStyle>
          <a:p>
            <a:r>
              <a:rPr lang="it-IT" dirty="0"/>
              <a:t>Fare clic per modificare lo stile del titolo</a:t>
            </a:r>
          </a:p>
        </p:txBody>
      </p:sp>
      <p:sp>
        <p:nvSpPr>
          <p:cNvPr id="3" name="Segnaposto contenuto 2"/>
          <p:cNvSpPr>
            <a:spLocks noGrp="1"/>
          </p:cNvSpPr>
          <p:nvPr>
            <p:ph idx="1"/>
          </p:nvPr>
        </p:nvSpPr>
        <p:spPr>
          <a:xfrm>
            <a:off x="609601" y="1161222"/>
            <a:ext cx="10972801" cy="4964942"/>
          </a:xfrm>
        </p:spPr>
        <p:txBody>
          <a:bodyPr>
            <a:normAutofit/>
          </a:bodyPr>
          <a:lstStyle>
            <a:lvl1pPr>
              <a:defRPr sz="1600">
                <a:latin typeface="+mn-lt"/>
              </a:defRPr>
            </a:lvl1pPr>
            <a:lvl2pPr>
              <a:defRPr sz="1400">
                <a:latin typeface="+mn-lt"/>
              </a:defRPr>
            </a:lvl2pPr>
            <a:lvl3pPr>
              <a:defRPr sz="1200">
                <a:latin typeface="+mn-lt"/>
              </a:defRPr>
            </a:lvl3pPr>
            <a:lvl4pPr>
              <a:defRPr sz="1050">
                <a:latin typeface="+mn-lt"/>
              </a:defRPr>
            </a:lvl4pPr>
            <a:lvl5pPr>
              <a:defRPr sz="1050">
                <a:latin typeface="+mn-l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numero diapositiva 5"/>
          <p:cNvSpPr>
            <a:spLocks noGrp="1"/>
          </p:cNvSpPr>
          <p:nvPr>
            <p:ph type="sldNum" sz="quarter" idx="12"/>
          </p:nvPr>
        </p:nvSpPr>
        <p:spPr>
          <a:xfrm>
            <a:off x="4673601" y="6356352"/>
            <a:ext cx="2844801" cy="365124"/>
          </a:xfrm>
        </p:spPr>
        <p:txBody>
          <a:bodyPr anchor="b" anchorCtr="0"/>
          <a:lstStyle>
            <a:lvl1pPr algn="ctr">
              <a:defRPr sz="800">
                <a:solidFill>
                  <a:schemeClr val="bg1"/>
                </a:solidFill>
                <a:latin typeface="+mn-lt"/>
              </a:defRPr>
            </a:lvl1pPr>
          </a:lstStyle>
          <a:p>
            <a:fld id="{57DCC51C-8BA7-4378-968B-B38FF4733963}" type="slidenum">
              <a:rPr lang="it-IT" smtClean="0"/>
              <a:pPr/>
              <a:t>‹N›</a:t>
            </a:fld>
            <a:endParaRPr lang="it-IT"/>
          </a:p>
        </p:txBody>
      </p:sp>
      <p:pic>
        <p:nvPicPr>
          <p:cNvPr id="9" name="Picture 2" descr="C:\Users\Paolatos\Desktop\logo-polimi_bianco.png"/>
          <p:cNvPicPr>
            <a:picLocks noChangeAspect="1" noChangeArrowheads="1"/>
          </p:cNvPicPr>
          <p:nvPr userDrawn="1"/>
        </p:nvPicPr>
        <p:blipFill>
          <a:blip r:embed="rId2" cstate="print"/>
          <a:srcRect/>
          <a:stretch>
            <a:fillRect/>
          </a:stretch>
        </p:blipFill>
        <p:spPr bwMode="auto">
          <a:xfrm>
            <a:off x="10984375" y="60005"/>
            <a:ext cx="1069072" cy="899792"/>
          </a:xfrm>
          <a:prstGeom prst="rect">
            <a:avLst/>
          </a:prstGeom>
          <a:noFill/>
        </p:spPr>
      </p:pic>
      <p:pic>
        <p:nvPicPr>
          <p:cNvPr id="11" name="Immagine 10">
            <a:extLst>
              <a:ext uri="{FF2B5EF4-FFF2-40B4-BE49-F238E27FC236}">
                <a16:creationId xmlns:a16="http://schemas.microsoft.com/office/drawing/2014/main" id="{CA241214-3B63-43B7-B637-1BDC475703AA}"/>
              </a:ext>
            </a:extLst>
          </p:cNvPr>
          <p:cNvPicPr>
            <a:picLocks noChangeAspect="1"/>
          </p:cNvPicPr>
          <p:nvPr userDrawn="1"/>
        </p:nvPicPr>
        <p:blipFill>
          <a:blip r:embed="rId3"/>
          <a:stretch>
            <a:fillRect/>
          </a:stretch>
        </p:blipFill>
        <p:spPr>
          <a:xfrm>
            <a:off x="9432770" y="459510"/>
            <a:ext cx="2074718" cy="444582"/>
          </a:xfrm>
          <a:prstGeom prst="rect">
            <a:avLst/>
          </a:prstGeom>
        </p:spPr>
      </p:pic>
      <p:pic>
        <p:nvPicPr>
          <p:cNvPr id="12" name="Immagine 11">
            <a:extLst>
              <a:ext uri="{FF2B5EF4-FFF2-40B4-BE49-F238E27FC236}">
                <a16:creationId xmlns:a16="http://schemas.microsoft.com/office/drawing/2014/main" id="{8F5EB25F-D768-4134-820E-268E80EF4D8A}"/>
              </a:ext>
            </a:extLst>
          </p:cNvPr>
          <p:cNvPicPr>
            <a:picLocks noChangeAspect="1"/>
          </p:cNvPicPr>
          <p:nvPr userDrawn="1"/>
        </p:nvPicPr>
        <p:blipFill>
          <a:blip r:embed="rId4"/>
          <a:stretch>
            <a:fillRect/>
          </a:stretch>
        </p:blipFill>
        <p:spPr>
          <a:xfrm>
            <a:off x="557251" y="459510"/>
            <a:ext cx="2787527" cy="367934"/>
          </a:xfrm>
          <a:prstGeom prst="rect">
            <a:avLst/>
          </a:prstGeom>
        </p:spPr>
      </p:pic>
      <p:pic>
        <p:nvPicPr>
          <p:cNvPr id="13" name="Immagine 12">
            <a:extLst>
              <a:ext uri="{FF2B5EF4-FFF2-40B4-BE49-F238E27FC236}">
                <a16:creationId xmlns:a16="http://schemas.microsoft.com/office/drawing/2014/main" id="{66876DE4-19CC-4536-AF35-F51AEA762F26}"/>
              </a:ext>
            </a:extLst>
          </p:cNvPr>
          <p:cNvPicPr>
            <a:picLocks noChangeAspect="1"/>
          </p:cNvPicPr>
          <p:nvPr userDrawn="1"/>
        </p:nvPicPr>
        <p:blipFill>
          <a:blip r:embed="rId5"/>
          <a:stretch>
            <a:fillRect/>
          </a:stretch>
        </p:blipFill>
        <p:spPr>
          <a:xfrm>
            <a:off x="-34090" y="6550176"/>
            <a:ext cx="12260179" cy="337879"/>
          </a:xfrm>
          <a:prstGeom prst="rect">
            <a:avLst/>
          </a:prstGeom>
        </p:spPr>
      </p:pic>
    </p:spTree>
    <p:extLst>
      <p:ext uri="{BB962C8B-B14F-4D97-AF65-F5344CB8AC3E}">
        <p14:creationId xmlns:p14="http://schemas.microsoft.com/office/powerpoint/2010/main" val="2512404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57DCC51C-8BA7-4378-968B-B38FF4733963}" type="slidenum">
              <a:rPr lang="it-IT" smtClean="0"/>
              <a:pPr/>
              <a:t>‹N›</a:t>
            </a:fld>
            <a:endParaRPr lang="it-IT"/>
          </a:p>
        </p:txBody>
      </p:sp>
    </p:spTree>
    <p:extLst>
      <p:ext uri="{BB962C8B-B14F-4D97-AF65-F5344CB8AC3E}">
        <p14:creationId xmlns:p14="http://schemas.microsoft.com/office/powerpoint/2010/main" val="35329383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924925"/>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6" r:id="rId3"/>
    <p:sldLayoutId id="2147483657" r:id="rId4"/>
    <p:sldLayoutId id="214748365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6.png"/><Relationship Id="rId18" Type="http://schemas.openxmlformats.org/officeDocument/2006/relationships/image" Target="../media/image34.png"/><Relationship Id="rId3" Type="http://schemas.openxmlformats.org/officeDocument/2006/relationships/notesSlide" Target="../notesSlides/notesSlide6.xml"/><Relationship Id="rId21" Type="http://schemas.openxmlformats.org/officeDocument/2006/relationships/image" Target="../media/image40.png"/><Relationship Id="rId7" Type="http://schemas.openxmlformats.org/officeDocument/2006/relationships/oleObject" Target="../embeddings/oleObject5.bin"/><Relationship Id="rId12" Type="http://schemas.openxmlformats.org/officeDocument/2006/relationships/image" Target="../media/image32.png"/><Relationship Id="rId17" Type="http://schemas.openxmlformats.org/officeDocument/2006/relationships/oleObject" Target="../embeddings/oleObject9.bin"/><Relationship Id="rId2" Type="http://schemas.openxmlformats.org/officeDocument/2006/relationships/slideLayout" Target="../slideLayouts/slideLayout4.xml"/><Relationship Id="rId16" Type="http://schemas.openxmlformats.org/officeDocument/2006/relationships/image" Target="../media/image33.png"/><Relationship Id="rId20" Type="http://schemas.openxmlformats.org/officeDocument/2006/relationships/image" Target="../media/image39.png"/><Relationship Id="rId1" Type="http://schemas.openxmlformats.org/officeDocument/2006/relationships/vmlDrawing" Target="../drawings/vmlDrawing2.vml"/><Relationship Id="rId6" Type="http://schemas.openxmlformats.org/officeDocument/2006/relationships/image" Target="../media/image29.png"/><Relationship Id="rId11" Type="http://schemas.openxmlformats.org/officeDocument/2006/relationships/oleObject" Target="../embeddings/oleObject7.bin"/><Relationship Id="rId5" Type="http://schemas.openxmlformats.org/officeDocument/2006/relationships/oleObject" Target="../embeddings/oleObject4.bin"/><Relationship Id="rId15" Type="http://schemas.openxmlformats.org/officeDocument/2006/relationships/oleObject" Target="../embeddings/oleObject8.bin"/><Relationship Id="rId10" Type="http://schemas.openxmlformats.org/officeDocument/2006/relationships/image" Target="../media/image31.png"/><Relationship Id="rId19"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oleObject" Target="../embeddings/oleObject6.bin"/><Relationship Id="rId14" Type="http://schemas.openxmlformats.org/officeDocument/2006/relationships/image" Target="../media/image37.png"/><Relationship Id="rId22" Type="http://schemas.openxmlformats.org/officeDocument/2006/relationships/oleObject" Target="../embeddings/oleObject10.bin"/></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docid=l-mofTgh3hnYrM&amp;tbnid=ElRRwLQ3VrKgEM:&amp;ved=0CAUQjRw&amp;url=http://cubeme.com/technogym-kinesis-by-antonio-citterio/&amp;ei=KIPDU5GdLMjXPf6wgIgO&amp;bvm=bv.70810081,d.bGE&amp;psig=AFQjCNHUgZiIzE_2tkW6H4NDE-5sY6dG1g&amp;ust=1405408270866355"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hyperlink" Target="http://www.google.it/url?sa=i&amp;rct=j&amp;q=&amp;esrc=s&amp;source=images&amp;cd=&amp;cad=rja&amp;uact=8&amp;docid=JMPk_M4pWqlVvM&amp;tbnid=SeksEnIYE8gFKM:&amp;ved=0CAUQjRw&amp;url=http://www.lavorincasa.it/2012-05-palestra-in-casa/&amp;ei=aIPDU53gN8LnOuudgKAI&amp;bvm=bv.70810081,d.bGE&amp;psig=AFQjCNHUgZiIzE_2tkW6H4NDE-5sY6dG1g&amp;ust=1405408270866355" TargetMode="Externa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www.google.it/url?sa=i&amp;rct=j&amp;q=&amp;esrc=s&amp;source=images&amp;cd=&amp;cad=rja&amp;uact=8&amp;docid=OqMGWmW6wH2YPM&amp;tbnid=GGIsvURvKBFZoM:&amp;ved=0CAUQjRw&amp;url=http://www.architonic.com/it/pmsht/kinesis-personal-technogym/1134838&amp;ei=74HDU4y7HozUPMuhgbgE&amp;bvm=bv.70810081,d.bGE&amp;psig=AFQjCNF84dVbmMS98rR38DqVCkFRfR-wPA&amp;ust=1405407968458331" TargetMode="External"/><Relationship Id="rId7" Type="http://schemas.openxmlformats.org/officeDocument/2006/relationships/hyperlink" Target="http://www.google.it/url?sa=i&amp;rct=j&amp;q=&amp;esrc=s&amp;source=images&amp;cd=&amp;cad=rja&amp;uact=8&amp;docid=qmuM7u1Vm6xRfM&amp;tbnid=LXxriOll01N9wM:&amp;ved=0CAUQjRw&amp;url=http://www.notcot.com/archives/2010/07/technogym-antonio-citterio-des.php&amp;ei=HYLDU6TVIMaSOOmygJgO&amp;bvm=bv.70810081,d.bGE&amp;psig=AFQjCNF84dVbmMS98rR38DqVCkFRfR-wPA&amp;ust=1405407968458331" TargetMode="External"/><Relationship Id="rId12"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9.jpeg"/><Relationship Id="rId11" Type="http://schemas.openxmlformats.org/officeDocument/2006/relationships/hyperlink" Target="http://www.google.it/url?sa=i&amp;rct=j&amp;q=&amp;esrc=s&amp;source=images&amp;cd=&amp;cad=rja&amp;uact=8&amp;docid=-s0rUFz55yhrTM&amp;tbnid=P-jsRoKc4FCwYM:&amp;ved=0CAUQjRw&amp;url=http://www.tuvie.com/unique-workout-at-home-with-kinesis-personal-from-technogym/&amp;ei=WoLDU8rTF4G-O_-XgJAO&amp;bvm=bv.70810081,d.bGE&amp;psig=AFQjCNF84dVbmMS98rR38DqVCkFRfR-wPA&amp;ust=1405407968458331" TargetMode="External"/><Relationship Id="rId5" Type="http://schemas.openxmlformats.org/officeDocument/2006/relationships/hyperlink" Target="http://www.google.it/url?sa=i&amp;rct=j&amp;q=&amp;esrc=s&amp;source=images&amp;cd=&amp;cad=rja&amp;uact=8&amp;docid=OqMGWmW6wH2YPM&amp;tbnid=GGIsvURvKBFZoM:&amp;ved=0CAUQjRw&amp;url=http://www.architonic.com/pmsht/kinesis-personal-technogym/1134838&amp;ei=AoLDU-SIGs3GPYb7gcgB&amp;bvm=bv.70810081,d.bGE&amp;psig=AFQjCNF84dVbmMS98rR38DqVCkFRfR-wPA&amp;ust=1405407968458331" TargetMode="External"/><Relationship Id="rId10" Type="http://schemas.openxmlformats.org/officeDocument/2006/relationships/image" Target="../media/image51.jpeg"/><Relationship Id="rId4" Type="http://schemas.openxmlformats.org/officeDocument/2006/relationships/image" Target="../media/image48.jpeg"/><Relationship Id="rId9" Type="http://schemas.openxmlformats.org/officeDocument/2006/relationships/hyperlink" Target="http://www.google.it/url?sa=i&amp;rct=j&amp;q=&amp;esrc=s&amp;source=images&amp;cd=&amp;cad=rja&amp;uact=8&amp;docid=qmuM7u1Vm6xRfM&amp;tbnid=LXxriOll01N9wM:&amp;ved=0CAUQjRw&amp;url=http://www.hotelier.de/news/hotellerie/hotelgewerbe/26807/Fullgravity-Technologie-von-Technogym-Kinesis-spart-Zeit-beim-Training-und-bietet-Vielfalt-auf-kleinsten-Raum&amp;ei=MILDU7WAJs3nPJrOgMAO&amp;bvm=bv.70810081,d.bGE&amp;psig=AFQjCNF84dVbmMS98rR38DqVCkFRfR-wPA&amp;ust=140540796845833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17.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8" Type="http://schemas.openxmlformats.org/officeDocument/2006/relationships/hyperlink" Target="http://www.google.it/url?sa=i&amp;rct=j&amp;q=&amp;esrc=s&amp;source=images&amp;cd=&amp;cad=rja&amp;uact=8&amp;docid=G9ZRFOx4Hya4nM&amp;tbnid=RwKEBw39_sQxPM:&amp;ved=0CAUQjRw&amp;url=http://www.inclusivedesign.no/opportunities/why-engage-with-inclusive-design-article34-118.html&amp;ei=iZHDU6vKEIT7PJqdgDg&amp;bvm=bv.70810081,d.bGE&amp;psig=AFQjCNE8nfCa2FxV4EZM6sxBXo-9Ow5oUQ&amp;ust=1405411993122454" TargetMode="External"/><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hyperlink" Target="http://www.google.it/url?sa=i&amp;rct=j&amp;q=&amp;esrc=s&amp;source=images&amp;cd=&amp;cad=rja&amp;uact=8&amp;docid=9y2ZF3x2D30cMM&amp;tbnid=7lh8BcPFfIEsGM:&amp;ved=0CAUQjRw&amp;url=http://paranerds.com/?attachment_id=1796&amp;ei=1JDDU-ysDcfnOtGKgJgD&amp;bvm=bv.70810081,d.bGE&amp;psig=AFQjCNGmsBOmff6ilZVNMCvx_uGxtrUEVw&amp;ust=1405411890406693" TargetMode="External"/><Relationship Id="rId1" Type="http://schemas.openxmlformats.org/officeDocument/2006/relationships/slideLayout" Target="../slideLayouts/slideLayout4.xml"/><Relationship Id="rId6" Type="http://schemas.openxmlformats.org/officeDocument/2006/relationships/hyperlink" Target="http://www.google.it/url?sa=i&amp;rct=j&amp;q=&amp;esrc=s&amp;source=images&amp;cd=&amp;cad=rja&amp;uact=8&amp;docid=s9jgN_SnjCoqYM&amp;tbnid=XOlUsjrnCKk7FM:&amp;ved=0CAUQjRw&amp;url=http://www.dailymail.co.uk/sciencetech/article-2072391/How-incredible-seven-10-households-play-video-games.html&amp;ei=TpHDU9-VDYbxPPCagNAO&amp;bvm=bv.70810081,d.bGE&amp;psig=AFQjCNE8nfCa2FxV4EZM6sxBXo-9Ow5oUQ&amp;ust=1405411993122454" TargetMode="External"/><Relationship Id="rId5" Type="http://schemas.openxmlformats.org/officeDocument/2006/relationships/image" Target="../media/image16.jpeg"/><Relationship Id="rId4" Type="http://schemas.openxmlformats.org/officeDocument/2006/relationships/hyperlink" Target="http://www.google.it/url?sa=i&amp;rct=j&amp;q=&amp;esrc=s&amp;source=images&amp;cd=&amp;cad=rja&amp;uact=8&amp;docid=9y2ZF3x2D30cMM&amp;tbnid=7lh8BcPFfIEsGM:&amp;ved=0CAUQjRw&amp;url=http://www.wizzewasjes.be/?m=201405&amp;ei=85DDU_e4LcPtPNadgIAC&amp;bvm=bv.70810081,d.bGE&amp;psig=AFQjCNGmsBOmff6ilZVNMCvx_uGxtrUEVw&amp;ust=1405411890406693" TargetMode="External"/><Relationship Id="rId9"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4.jpeg"/><Relationship Id="rId7" Type="http://schemas.openxmlformats.org/officeDocument/2006/relationships/image" Target="../media/image65.jpeg"/><Relationship Id="rId2" Type="http://schemas.openxmlformats.org/officeDocument/2006/relationships/image" Target="../media/image62.jpeg"/><Relationship Id="rId1" Type="http://schemas.openxmlformats.org/officeDocument/2006/relationships/slideLayout" Target="../slideLayouts/slideLayout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hyperlink" Target="Wii.mov"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http://upload.wikimedia.org/wikipedia/en/f/f3/Whole_Foods_Market_logo.svg"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69.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hyperlink" Target="http://www.google.it/url?sa=i&amp;rct=j&amp;q=&amp;esrc=s&amp;source=images&amp;cd=&amp;cad=rja&amp;uact=8&amp;docid=Mn6iTR3o4oVuXM&amp;tbnid=FuoGCY08UJ_MQM:&amp;ved=0CAUQjRw&amp;url=http://www.icsid.org/feature/current/articles1417.htm&amp;ei=HeTDU9zVO4aQOK6agbAH&amp;bvm=bv.70810081,d.bGQ&amp;psig=AFQjCNE6YD_GnM2ZscZof_thyYNYNuRTvw&amp;ust=1405433230797061" TargetMode="External"/><Relationship Id="rId7" Type="http://schemas.openxmlformats.org/officeDocument/2006/relationships/hyperlink" Target="http://www.google.it/url?sa=i&amp;rct=j&amp;q=&amp;esrc=s&amp;source=images&amp;cd=&amp;cad=rja&amp;uact=8&amp;docid=BlcKgGjAbKYJsM&amp;tbnid=lz1rUuuoQnlUvM:&amp;ved=0CAUQjRw&amp;url=http://blog.naver.com/PostView.nhn?blogId=rhdmshaha&amp;logNo=10029964514&amp;redirect=Dlog&amp;widgetTypeCall=true&amp;ei=S-TDU-GVDsiEOMHLgPAN&amp;bvm=bv.70810081,d.bGQ&amp;psig=AFQjCNE6YD_GnM2ZscZof_thyYNYNuRTvw&amp;ust=1405433230797061"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81.jpeg"/><Relationship Id="rId5" Type="http://schemas.openxmlformats.org/officeDocument/2006/relationships/hyperlink" Target="http://www.google.it/url?sa=i&amp;rct=j&amp;q=&amp;esrc=s&amp;source=images&amp;cd=&amp;cad=rja&amp;uact=8&amp;docid=BlcKgGjAbKYJsM&amp;tbnid=lz1rUuuoQnlUvM:&amp;ved=0CAUQjRw&amp;url=http://www.newscenter.philips.com/main/standard/about/news/visuals/photos/products/medical/article-14829.wpd&amp;ei=NuTDU7yZDsePOLfHgIAB&amp;bvm=bv.70810081,d.bGQ&amp;psig=AFQjCNE6YD_GnM2ZscZof_thyYNYNuRTvw&amp;ust=1405433230797061" TargetMode="External"/><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9.xml"/><Relationship Id="rId7" Type="http://schemas.openxmlformats.org/officeDocument/2006/relationships/image" Target="../media/image97.png"/><Relationship Id="rId12" Type="http://schemas.openxmlformats.org/officeDocument/2006/relationships/image" Target="../media/image100.jpe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12.bin"/><Relationship Id="rId11" Type="http://schemas.openxmlformats.org/officeDocument/2006/relationships/image" Target="../media/image99.jpeg"/><Relationship Id="rId5" Type="http://schemas.openxmlformats.org/officeDocument/2006/relationships/image" Target="../media/image96.png"/><Relationship Id="rId10" Type="http://schemas.openxmlformats.org/officeDocument/2006/relationships/image" Target="../media/image98.jpeg"/><Relationship Id="rId4" Type="http://schemas.openxmlformats.org/officeDocument/2006/relationships/oleObject" Target="../embeddings/oleObject11.bin"/><Relationship Id="rId9" Type="http://schemas.openxmlformats.org/officeDocument/2006/relationships/image" Target="../media/image33.png"/></Relationships>
</file>

<file path=ppt/slides/_rels/slide49.xml.rels><?xml version="1.0" encoding="UTF-8" standalone="yes"?>
<Relationships xmlns="http://schemas.openxmlformats.org/package/2006/relationships"><Relationship Id="rId13" Type="http://schemas.openxmlformats.org/officeDocument/2006/relationships/image" Target="../media/image107.jpeg"/><Relationship Id="rId18" Type="http://schemas.openxmlformats.org/officeDocument/2006/relationships/image" Target="../media/image110.jpeg"/><Relationship Id="rId26" Type="http://schemas.openxmlformats.org/officeDocument/2006/relationships/image" Target="../media/image118.jpeg"/><Relationship Id="rId3" Type="http://schemas.openxmlformats.org/officeDocument/2006/relationships/notesSlide" Target="../notesSlides/notesSlide30.xml"/><Relationship Id="rId21" Type="http://schemas.openxmlformats.org/officeDocument/2006/relationships/image" Target="../media/image113.jpeg"/><Relationship Id="rId34" Type="http://schemas.openxmlformats.org/officeDocument/2006/relationships/image" Target="../media/image122.jpeg"/><Relationship Id="rId7" Type="http://schemas.openxmlformats.org/officeDocument/2006/relationships/image" Target="../media/image103.jpeg"/><Relationship Id="rId12" Type="http://schemas.openxmlformats.org/officeDocument/2006/relationships/image" Target="../media/image106.jpeg"/><Relationship Id="rId17" Type="http://schemas.openxmlformats.org/officeDocument/2006/relationships/image" Target="../media/image33.png"/><Relationship Id="rId25" Type="http://schemas.openxmlformats.org/officeDocument/2006/relationships/image" Target="../media/image117.png"/><Relationship Id="rId33" Type="http://schemas.openxmlformats.org/officeDocument/2006/relationships/hyperlink" Target="http://images.google.com/imgres?imgurl=http://images.apple.com/mx/macbookair/images/overview_bigair_one20080115.png&amp;imgrefurl=http://www.apple.com/mx/macbookair/&amp;usg=__Gxn6rtWxX6HyDx4Xa3RXHNUqlBQ=&amp;h=471&amp;w=932&amp;sz=60&amp;hl=es&amp;start=15&amp;um=1&amp;tbnid=zOOh3kduoJqLyM:&amp;tbnh=74&amp;tbnw=147&amp;prev=/images?q=macbook+air&amp;hl=es&amp;lr=&amp;sa=N&amp;um=1" TargetMode="External"/><Relationship Id="rId2" Type="http://schemas.openxmlformats.org/officeDocument/2006/relationships/slideLayout" Target="../slideLayouts/slideLayout5.xml"/><Relationship Id="rId16" Type="http://schemas.openxmlformats.org/officeDocument/2006/relationships/oleObject" Target="../embeddings/oleObject15.bin"/><Relationship Id="rId20" Type="http://schemas.openxmlformats.org/officeDocument/2006/relationships/image" Target="../media/image112.jpeg"/><Relationship Id="rId29" Type="http://schemas.openxmlformats.org/officeDocument/2006/relationships/image" Target="../media/image120.png"/><Relationship Id="rId1" Type="http://schemas.openxmlformats.org/officeDocument/2006/relationships/vmlDrawing" Target="../drawings/vmlDrawing4.vml"/><Relationship Id="rId6" Type="http://schemas.openxmlformats.org/officeDocument/2006/relationships/image" Target="../media/image102.jpeg"/><Relationship Id="rId11" Type="http://schemas.openxmlformats.org/officeDocument/2006/relationships/image" Target="../media/image105.jpeg"/><Relationship Id="rId24" Type="http://schemas.openxmlformats.org/officeDocument/2006/relationships/image" Target="../media/image116.png"/><Relationship Id="rId32" Type="http://schemas.openxmlformats.org/officeDocument/2006/relationships/image" Target="../media/image121.jpeg"/><Relationship Id="rId5" Type="http://schemas.openxmlformats.org/officeDocument/2006/relationships/image" Target="http://www.squiggly.com/images/subcat/nc_the_originals_lifest_03.jpg" TargetMode="External"/><Relationship Id="rId15" Type="http://schemas.openxmlformats.org/officeDocument/2006/relationships/image" Target="../media/image109.jpeg"/><Relationship Id="rId23" Type="http://schemas.openxmlformats.org/officeDocument/2006/relationships/image" Target="../media/image115.png"/><Relationship Id="rId28" Type="http://schemas.openxmlformats.org/officeDocument/2006/relationships/image" Target="../media/image119.jpeg"/><Relationship Id="rId10" Type="http://schemas.openxmlformats.org/officeDocument/2006/relationships/image" Target="../media/image96.png"/><Relationship Id="rId19" Type="http://schemas.openxmlformats.org/officeDocument/2006/relationships/image" Target="../media/image111.png"/><Relationship Id="rId31" Type="http://schemas.openxmlformats.org/officeDocument/2006/relationships/image" Target="../media/image97.png"/><Relationship Id="rId4" Type="http://schemas.openxmlformats.org/officeDocument/2006/relationships/image" Target="../media/image101.jpeg"/><Relationship Id="rId9" Type="http://schemas.openxmlformats.org/officeDocument/2006/relationships/oleObject" Target="../embeddings/oleObject14.bin"/><Relationship Id="rId14" Type="http://schemas.openxmlformats.org/officeDocument/2006/relationships/image" Target="../media/image108.jpeg"/><Relationship Id="rId22" Type="http://schemas.openxmlformats.org/officeDocument/2006/relationships/image" Target="../media/image114.jpeg"/><Relationship Id="rId27" Type="http://schemas.openxmlformats.org/officeDocument/2006/relationships/hyperlink" Target="http://www.digitaloops.com/my-beetle.htm" TargetMode="External"/><Relationship Id="rId30" Type="http://schemas.openxmlformats.org/officeDocument/2006/relationships/oleObject" Target="../embeddings/oleObject16.bin"/><Relationship Id="rId35" Type="http://schemas.openxmlformats.org/officeDocument/2006/relationships/image" Target="../media/image123.jpeg"/><Relationship Id="rId8" Type="http://schemas.openxmlformats.org/officeDocument/2006/relationships/image" Target="../media/image104.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31.xml"/><Relationship Id="rId7" Type="http://schemas.openxmlformats.org/officeDocument/2006/relationships/image" Target="../media/image97.png"/><Relationship Id="rId12" Type="http://schemas.openxmlformats.org/officeDocument/2006/relationships/image" Target="../media/image100.jpeg"/><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18.bin"/><Relationship Id="rId11" Type="http://schemas.openxmlformats.org/officeDocument/2006/relationships/image" Target="../media/image99.jpeg"/><Relationship Id="rId5" Type="http://schemas.openxmlformats.org/officeDocument/2006/relationships/image" Target="../media/image96.png"/><Relationship Id="rId10" Type="http://schemas.openxmlformats.org/officeDocument/2006/relationships/image" Target="../media/image98.jpeg"/><Relationship Id="rId4" Type="http://schemas.openxmlformats.org/officeDocument/2006/relationships/oleObject" Target="../embeddings/oleObject17.bin"/><Relationship Id="rId9"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26.jpeg"/><Relationship Id="rId5" Type="http://schemas.openxmlformats.org/officeDocument/2006/relationships/image" Target="../media/image7.jpeg"/><Relationship Id="rId4" Type="http://schemas.openxmlformats.org/officeDocument/2006/relationships/image" Target="../media/image125.jpeg"/></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26.jpeg"/></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26.jpeg"/></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4.xml"/><Relationship Id="rId4" Type="http://schemas.openxmlformats.org/officeDocument/2006/relationships/image" Target="../media/image129.jpeg"/></Relationships>
</file>

<file path=ppt/slides/_rels/slide56.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hyperlink" Target="http://www.google.it/url?sa=i&amp;source=images&amp;cd=&amp;cad=rja&amp;docid=PSN-RgqLuqzyQM&amp;tbnid=uk82B5m4mD2MzM:&amp;ved=0CAgQjRw4Dw&amp;url=http://www.retail-square.com/shops/nespresso&amp;ei=U0H7UpD5Hqap0QXwjYCIDQ&amp;psig=AFQjCNEduUuwpU3MXF6UK6AhTMMDQAVKAQ&amp;ust=1392284371616425" TargetMode="External"/><Relationship Id="rId7" Type="http://schemas.openxmlformats.org/officeDocument/2006/relationships/hyperlink" Target="http://www.google.it/url?sa=i&amp;source=images&amp;cd=&amp;cad=rja&amp;docid=PxBTTw-Mhi3k_M&amp;tbnid=k66tPzQl7EXn8M:&amp;ved=0CAgQjRw&amp;url=http://www.italianbakerycafe.com/ita/?bl_services=service-4&amp;ei=MEL7UumBDMaL7AbMjYCoDQ&amp;psig=AFQjCNG4AK8yy32N_lEVtKOlaXRQp9KO0w&amp;ust=1392284592250793" TargetMode="External"/><Relationship Id="rId2" Type="http://schemas.openxmlformats.org/officeDocument/2006/relationships/image" Target="../media/image130.png"/><Relationship Id="rId1" Type="http://schemas.openxmlformats.org/officeDocument/2006/relationships/slideLayout" Target="../slideLayouts/slideLayout4.xml"/><Relationship Id="rId6" Type="http://schemas.openxmlformats.org/officeDocument/2006/relationships/image" Target="../media/image132.jpeg"/><Relationship Id="rId5" Type="http://schemas.openxmlformats.org/officeDocument/2006/relationships/hyperlink" Target="http://www.google.it/url?sa=i&amp;source=images&amp;cd=&amp;cad=rja&amp;docid=lF0U3KaRddhSyM&amp;tbnid=--PJxEpwFBxtSM:&amp;ved=0CAgQjRw&amp;url=http://www.clubcarlson.com/webExtra/photoGallery.do;jsessionid=Mp6FgW8d9NC5yCnLGkGxvrPdkG1kNBrnSW1Tp9ZCvp0cDrpcL2nm!-2112526055?hotelCode=GBWESTMI&amp;top=71&amp;hotelBrandCode=PKP&amp;ei=-EH7UsbaGKne7AbU64GwAg&amp;psig=AFQjCNGwK43S7rCith5GSumX7S8IjvXZMQ&amp;ust=1392284536461781" TargetMode="External"/><Relationship Id="rId4" Type="http://schemas.openxmlformats.org/officeDocument/2006/relationships/image" Target="../media/image131.jpeg"/></Relationships>
</file>

<file path=ppt/slides/_rels/slide5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4.xml"/><Relationship Id="rId5" Type="http://schemas.openxmlformats.org/officeDocument/2006/relationships/image" Target="../media/image137.jpeg"/><Relationship Id="rId4" Type="http://schemas.openxmlformats.org/officeDocument/2006/relationships/image" Target="../media/image136.png"/></Relationships>
</file>

<file path=ppt/slides/_rels/slide5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4.xml"/><Relationship Id="rId5" Type="http://schemas.openxmlformats.org/officeDocument/2006/relationships/image" Target="../media/image141.png"/><Relationship Id="rId4" Type="http://schemas.openxmlformats.org/officeDocument/2006/relationships/image" Target="../media/image140.png"/></Relationships>
</file>

<file path=ppt/slides/_rels/slide5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xml"/><Relationship Id="rId5" Type="http://schemas.openxmlformats.org/officeDocument/2006/relationships/image" Target="../media/image145.png"/><Relationship Id="rId4" Type="http://schemas.openxmlformats.org/officeDocument/2006/relationships/image" Target="../media/image144.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www.google.it/url?sa=i&amp;rct=j&amp;q=&amp;esrc=s&amp;source=images&amp;cd=&amp;cad=rja&amp;uact=8&amp;docid=9y2ZF3x2D30cMM&amp;tbnid=7lh8BcPFfIEsGM:&amp;ved=0CAUQjRw&amp;url=http://paranerds.com/?attachment_id=1796&amp;ei=1JDDU-ysDcfnOtGKgJgD&amp;bvm=bv.70810081,d.bGE&amp;psig=AFQjCNGmsBOmff6ilZVNMCvx_uGxtrUEVw&amp;ust=1405411890406693" TargetMode="External"/><Relationship Id="rId7" Type="http://schemas.openxmlformats.org/officeDocument/2006/relationships/hyperlink" Target="http://www.google.it/url?sa=i&amp;rct=j&amp;q=&amp;esrc=s&amp;source=images&amp;cd=&amp;cad=rja&amp;uact=8&amp;docid=s9jgN_SnjCoqYM&amp;tbnid=XOlUsjrnCKk7FM:&amp;ved=0CAUQjRw&amp;url=http://www.dailymail.co.uk/sciencetech/article-2072391/How-incredible-seven-10-households-play-video-games.html&amp;ei=TpHDU9-VDYbxPPCagNAO&amp;bvm=bv.70810081,d.bGE&amp;psig=AFQjCNE8nfCa2FxV4EZM6sxBXo-9Ow5oUQ&amp;ust=1405411993122454"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hyperlink" Target="http://www.google.it/url?sa=i&amp;rct=j&amp;q=&amp;esrc=s&amp;source=images&amp;cd=&amp;cad=rja&amp;uact=8&amp;docid=9y2ZF3x2D30cMM&amp;tbnid=7lh8BcPFfIEsGM:&amp;ved=0CAUQjRw&amp;url=http://www.wizzewasjes.be/?m=201405&amp;ei=85DDU_e4LcPtPNadgIAC&amp;bvm=bv.70810081,d.bGE&amp;psig=AFQjCNGmsBOmff6ilZVNMCvx_uGxtrUEVw&amp;ust=1405411890406693" TargetMode="External"/><Relationship Id="rId10" Type="http://schemas.openxmlformats.org/officeDocument/2006/relationships/image" Target="../media/image18.png"/><Relationship Id="rId4" Type="http://schemas.openxmlformats.org/officeDocument/2006/relationships/image" Target="../media/image15.jpeg"/><Relationship Id="rId9" Type="http://schemas.openxmlformats.org/officeDocument/2006/relationships/hyperlink" Target="http://www.google.it/url?sa=i&amp;rct=j&amp;q=&amp;esrc=s&amp;source=images&amp;cd=&amp;cad=rja&amp;uact=8&amp;docid=G9ZRFOx4Hya4nM&amp;tbnid=RwKEBw39_sQxPM:&amp;ved=0CAUQjRw&amp;url=http://www.inclusivedesign.no/opportunities/why-engage-with-inclusive-design-article34-118.html&amp;ei=iZHDU6vKEIT7PJqdgDg&amp;bvm=bv.70810081,d.bGE&amp;psig=AFQjCNE8nfCa2FxV4EZM6sxBXo-9Ow5oUQ&amp;ust=1405411993122454"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4.xml"/><Relationship Id="rId5" Type="http://schemas.openxmlformats.org/officeDocument/2006/relationships/image" Target="../media/image149.jpeg"/><Relationship Id="rId4" Type="http://schemas.openxmlformats.org/officeDocument/2006/relationships/image" Target="../media/image148.jpeg"/></Relationships>
</file>

<file path=ppt/slides/_rels/slide61.xml.rels><?xml version="1.0" encoding="UTF-8" standalone="yes"?>
<Relationships xmlns="http://schemas.openxmlformats.org/package/2006/relationships"><Relationship Id="rId3" Type="http://schemas.openxmlformats.org/officeDocument/2006/relationships/image" Target="../media/image150.gif"/><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53.png"/><Relationship Id="rId5" Type="http://schemas.openxmlformats.org/officeDocument/2006/relationships/image" Target="../media/image152.jpeg"/><Relationship Id="rId4" Type="http://schemas.openxmlformats.org/officeDocument/2006/relationships/image" Target="../media/image151.png"/></Relationships>
</file>

<file path=ppt/slides/_rels/slide6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4.xml"/><Relationship Id="rId5" Type="http://schemas.openxmlformats.org/officeDocument/2006/relationships/image" Target="../media/image157.jpeg"/><Relationship Id="rId4" Type="http://schemas.openxmlformats.org/officeDocument/2006/relationships/image" Target="../media/image15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5.xml"/><Relationship Id="rId7" Type="http://schemas.openxmlformats.org/officeDocument/2006/relationships/oleObject" Target="../embeddings/oleObject2.bin"/><Relationship Id="rId12"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3.png"/><Relationship Id="rId11" Type="http://schemas.openxmlformats.org/officeDocument/2006/relationships/image" Target="../media/image27.jpeg"/><Relationship Id="rId5" Type="http://schemas.openxmlformats.org/officeDocument/2006/relationships/oleObject" Target="../embeddings/oleObject1.bin"/><Relationship Id="rId10" Type="http://schemas.openxmlformats.org/officeDocument/2006/relationships/image" Target="../media/image25.png"/><Relationship Id="rId4" Type="http://schemas.openxmlformats.org/officeDocument/2006/relationships/image" Target="../media/image26.jpeg"/><Relationship Id="rId9"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D6D445B-AE62-8249-8841-F9BE5887D23C}"/>
              </a:ext>
            </a:extLst>
          </p:cNvPr>
          <p:cNvSpPr>
            <a:spLocks noGrp="1"/>
          </p:cNvSpPr>
          <p:nvPr>
            <p:ph type="body" sz="quarter" idx="10"/>
          </p:nvPr>
        </p:nvSpPr>
        <p:spPr/>
        <p:txBody>
          <a:bodyPr/>
          <a:lstStyle/>
          <a:p>
            <a:r>
              <a:rPr lang="it-IT" dirty="0" err="1"/>
              <a:t>Meaning</a:t>
            </a:r>
            <a:r>
              <a:rPr lang="it-IT" dirty="0"/>
              <a:t> Innovation for Business</a:t>
            </a:r>
            <a:endParaRPr lang="it-GB" dirty="0"/>
          </a:p>
          <a:p>
            <a:r>
              <a:rPr lang="it-GB" dirty="0"/>
              <a:t>Master 2021-2022</a:t>
            </a:r>
          </a:p>
        </p:txBody>
      </p:sp>
      <p:sp>
        <p:nvSpPr>
          <p:cNvPr id="3" name="Segnaposto testo 2">
            <a:extLst>
              <a:ext uri="{FF2B5EF4-FFF2-40B4-BE49-F238E27FC236}">
                <a16:creationId xmlns:a16="http://schemas.microsoft.com/office/drawing/2014/main" id="{DA2AFA6F-7C32-6E4A-97D7-7F3215C6B578}"/>
              </a:ext>
            </a:extLst>
          </p:cNvPr>
          <p:cNvSpPr>
            <a:spLocks noGrp="1"/>
          </p:cNvSpPr>
          <p:nvPr>
            <p:ph type="body" sz="quarter" idx="11"/>
          </p:nvPr>
        </p:nvSpPr>
        <p:spPr/>
        <p:txBody>
          <a:bodyPr/>
          <a:lstStyle/>
          <a:p>
            <a:r>
              <a:rPr lang="it-GB" dirty="0"/>
              <a:t>MASTER MEIM 2021-2022</a:t>
            </a:r>
          </a:p>
        </p:txBody>
      </p:sp>
      <p:sp>
        <p:nvSpPr>
          <p:cNvPr id="4" name="Segnaposto testo 3">
            <a:extLst>
              <a:ext uri="{FF2B5EF4-FFF2-40B4-BE49-F238E27FC236}">
                <a16:creationId xmlns:a16="http://schemas.microsoft.com/office/drawing/2014/main" id="{02509037-548E-9B4F-8125-61469E14C829}"/>
              </a:ext>
            </a:extLst>
          </p:cNvPr>
          <p:cNvSpPr>
            <a:spLocks noGrp="1"/>
          </p:cNvSpPr>
          <p:nvPr>
            <p:ph type="body" sz="quarter" idx="12"/>
          </p:nvPr>
        </p:nvSpPr>
        <p:spPr/>
        <p:txBody>
          <a:bodyPr/>
          <a:lstStyle/>
          <a:p>
            <a:r>
              <a:rPr lang="it-IT" dirty="0" err="1"/>
              <a:t>Meaning</a:t>
            </a:r>
            <a:r>
              <a:rPr lang="it-IT" dirty="0"/>
              <a:t> </a:t>
            </a:r>
            <a:r>
              <a:rPr lang="it-IT" dirty="0" err="1"/>
              <a:t>as</a:t>
            </a:r>
            <a:r>
              <a:rPr lang="it-IT" dirty="0"/>
              <a:t> a source of competitive </a:t>
            </a:r>
            <a:r>
              <a:rPr lang="it-IT" dirty="0" err="1"/>
              <a:t>advantage</a:t>
            </a:r>
            <a:endParaRPr lang="it-GB" dirty="0"/>
          </a:p>
        </p:txBody>
      </p:sp>
      <p:sp>
        <p:nvSpPr>
          <p:cNvPr id="5" name="Segnaposto testo 4">
            <a:extLst>
              <a:ext uri="{FF2B5EF4-FFF2-40B4-BE49-F238E27FC236}">
                <a16:creationId xmlns:a16="http://schemas.microsoft.com/office/drawing/2014/main" id="{7A0FD6FB-25CC-5548-9E18-53B8F29855B1}"/>
              </a:ext>
            </a:extLst>
          </p:cNvPr>
          <p:cNvSpPr>
            <a:spLocks noGrp="1"/>
          </p:cNvSpPr>
          <p:nvPr>
            <p:ph type="body" sz="quarter" idx="13"/>
          </p:nvPr>
        </p:nvSpPr>
        <p:spPr/>
        <p:txBody>
          <a:bodyPr/>
          <a:lstStyle/>
          <a:p>
            <a:r>
              <a:rPr lang="it-GB" dirty="0"/>
              <a:t>A cura del prof. </a:t>
            </a:r>
            <a:r>
              <a:rPr lang="it-IT" dirty="0"/>
              <a:t>Cabirio Cautela </a:t>
            </a:r>
            <a:endParaRPr lang="it-GB" dirty="0"/>
          </a:p>
          <a:p>
            <a:r>
              <a:rPr lang="it-GB" dirty="0"/>
              <a:t>Prof. </a:t>
            </a:r>
            <a:r>
              <a:rPr lang="it-IT" dirty="0"/>
              <a:t>D</a:t>
            </a:r>
            <a:r>
              <a:rPr lang="it-GB" dirty="0"/>
              <a:t>i </a:t>
            </a:r>
            <a:r>
              <a:rPr lang="it-IT" dirty="0"/>
              <a:t>Innovation and Design Management Politecnico di Milano</a:t>
            </a:r>
            <a:endParaRPr lang="it-GB" dirty="0"/>
          </a:p>
        </p:txBody>
      </p:sp>
    </p:spTree>
    <p:extLst>
      <p:ext uri="{BB962C8B-B14F-4D97-AF65-F5344CB8AC3E}">
        <p14:creationId xmlns:p14="http://schemas.microsoft.com/office/powerpoint/2010/main" val="3299545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title"/>
          </p:nvPr>
        </p:nvSpPr>
        <p:spPr>
          <a:xfrm>
            <a:off x="159665" y="274638"/>
            <a:ext cx="9326159" cy="562616"/>
          </a:xfrm>
        </p:spPr>
        <p:txBody>
          <a:bodyPr/>
          <a:lstStyle/>
          <a:p>
            <a:r>
              <a:rPr lang="it-IT" dirty="0"/>
              <a:t>Alessi Family </a:t>
            </a:r>
            <a:r>
              <a:rPr lang="it-IT" dirty="0" err="1"/>
              <a:t>Follows</a:t>
            </a:r>
            <a:r>
              <a:rPr lang="it-IT" dirty="0"/>
              <a:t> Fiction (1993)</a:t>
            </a:r>
            <a:endParaRPr lang="en-GB" dirty="0"/>
          </a:p>
        </p:txBody>
      </p:sp>
      <p:sp>
        <p:nvSpPr>
          <p:cNvPr id="19" name="Segnaposto numero diapositiva 18"/>
          <p:cNvSpPr>
            <a:spLocks noGrp="1"/>
          </p:cNvSpPr>
          <p:nvPr>
            <p:ph type="sldNum" sz="quarter" idx="12"/>
          </p:nvPr>
        </p:nvSpPr>
        <p:spPr>
          <a:xfrm>
            <a:off x="4610706" y="5761040"/>
            <a:ext cx="2844801" cy="365124"/>
          </a:xfrm>
        </p:spPr>
        <p:txBody>
          <a:bodyPr/>
          <a:lstStyle/>
          <a:p>
            <a:pPr defTabSz="740516"/>
            <a:fld id="{57DCC51C-8BA7-4378-968B-B38FF4733963}" type="slidenum">
              <a:rPr lang="it-IT">
                <a:solidFill>
                  <a:prstClr val="white"/>
                </a:solidFill>
                <a:latin typeface="Calibri"/>
              </a:rPr>
              <a:pPr defTabSz="740516"/>
              <a:t>10</a:t>
            </a:fld>
            <a:endParaRPr lang="it-IT">
              <a:solidFill>
                <a:prstClr val="white"/>
              </a:solidFill>
              <a:latin typeface="Calibri"/>
            </a:endParaRPr>
          </a:p>
        </p:txBody>
      </p:sp>
      <p:grpSp>
        <p:nvGrpSpPr>
          <p:cNvPr id="2" name="Group 4"/>
          <p:cNvGrpSpPr>
            <a:grpSpLocks/>
          </p:cNvGrpSpPr>
          <p:nvPr/>
        </p:nvGrpSpPr>
        <p:grpSpPr bwMode="auto">
          <a:xfrm>
            <a:off x="1461370" y="3775076"/>
            <a:ext cx="9143471" cy="2487612"/>
            <a:chOff x="0" y="2753"/>
            <a:chExt cx="5760" cy="1567"/>
          </a:xfrm>
        </p:grpSpPr>
        <p:pic>
          <p:nvPicPr>
            <p:cNvPr id="8" name="Picture 5"/>
            <p:cNvPicPr>
              <a:picLocks noChangeAspect="1" noChangeArrowheads="1"/>
            </p:cNvPicPr>
            <p:nvPr/>
          </p:nvPicPr>
          <p:blipFill>
            <a:blip r:embed="rId4" cstate="print"/>
            <a:srcRect/>
            <a:stretch>
              <a:fillRect/>
            </a:stretch>
          </p:blipFill>
          <p:spPr bwMode="auto">
            <a:xfrm>
              <a:off x="0" y="2877"/>
              <a:ext cx="964" cy="730"/>
            </a:xfrm>
            <a:prstGeom prst="rect">
              <a:avLst/>
            </a:prstGeom>
            <a:noFill/>
            <a:ln w="9525">
              <a:noFill/>
              <a:miter lim="800000"/>
              <a:headEnd/>
              <a:tailEnd/>
            </a:ln>
            <a:effectLst/>
          </p:spPr>
        </p:pic>
        <p:graphicFrame>
          <p:nvGraphicFramePr>
            <p:cNvPr id="9" name="Object 6"/>
            <p:cNvGraphicFramePr>
              <a:graphicFrameLocks noChangeAspect="1"/>
            </p:cNvGraphicFramePr>
            <p:nvPr/>
          </p:nvGraphicFramePr>
          <p:xfrm>
            <a:off x="4593" y="2753"/>
            <a:ext cx="749" cy="860"/>
          </p:xfrm>
          <a:graphic>
            <a:graphicData uri="http://schemas.openxmlformats.org/presentationml/2006/ole">
              <mc:AlternateContent xmlns:mc="http://schemas.openxmlformats.org/markup-compatibility/2006">
                <mc:Choice xmlns:v="urn:schemas-microsoft-com:vml" Requires="v">
                  <p:oleObj spid="_x0000_s2064" name="Fotografia di Photo Editor " r:id="rId5" imgW="830476" imgH="952583" progId="">
                    <p:embed/>
                  </p:oleObj>
                </mc:Choice>
                <mc:Fallback>
                  <p:oleObj name="Fotografia di Photo Editor " r:id="rId5" imgW="830476" imgH="952583" progId="">
                    <p:embed/>
                    <p:pic>
                      <p:nvPicPr>
                        <p:cNvPr id="9"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3" y="2753"/>
                          <a:ext cx="749" cy="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7"/>
            <p:cNvGraphicFramePr>
              <a:graphicFrameLocks noChangeAspect="1"/>
            </p:cNvGraphicFramePr>
            <p:nvPr/>
          </p:nvGraphicFramePr>
          <p:xfrm>
            <a:off x="1017" y="2865"/>
            <a:ext cx="930" cy="745"/>
          </p:xfrm>
          <a:graphic>
            <a:graphicData uri="http://schemas.openxmlformats.org/presentationml/2006/ole">
              <mc:AlternateContent xmlns:mc="http://schemas.openxmlformats.org/markup-compatibility/2006">
                <mc:Choice xmlns:v="urn:schemas-microsoft-com:vml" Requires="v">
                  <p:oleObj spid="_x0000_s2065" name="Fotografia di Photo Editor " r:id="rId7" imgW="1188823" imgH="952583" progId="">
                    <p:embed/>
                  </p:oleObj>
                </mc:Choice>
                <mc:Fallback>
                  <p:oleObj name="Fotografia di Photo Editor " r:id="rId7" imgW="1188823" imgH="952583" progId="">
                    <p:embed/>
                    <p:pic>
                      <p:nvPicPr>
                        <p:cNvPr id="1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7" y="2865"/>
                          <a:ext cx="930" cy="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8"/>
            <p:cNvGraphicFramePr>
              <a:graphicFrameLocks noChangeAspect="1"/>
            </p:cNvGraphicFramePr>
            <p:nvPr/>
          </p:nvGraphicFramePr>
          <p:xfrm>
            <a:off x="4063" y="2845"/>
            <a:ext cx="554" cy="745"/>
          </p:xfrm>
          <a:graphic>
            <a:graphicData uri="http://schemas.openxmlformats.org/presentationml/2006/ole">
              <mc:AlternateContent xmlns:mc="http://schemas.openxmlformats.org/markup-compatibility/2006">
                <mc:Choice xmlns:v="urn:schemas-microsoft-com:vml" Requires="v">
                  <p:oleObj spid="_x0000_s2066" name="Fotografia di Photo Editor " r:id="rId9" imgW="708871" imgH="952583" progId="">
                    <p:embed/>
                  </p:oleObj>
                </mc:Choice>
                <mc:Fallback>
                  <p:oleObj name="Fotografia di Photo Editor " r:id="rId9" imgW="708871" imgH="952583" progId="">
                    <p:embed/>
                    <p:pic>
                      <p:nvPicPr>
                        <p:cNvPr id="11"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3" y="2845"/>
                          <a:ext cx="554" cy="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9"/>
            <p:cNvGraphicFramePr>
              <a:graphicFrameLocks noChangeAspect="1"/>
            </p:cNvGraphicFramePr>
            <p:nvPr/>
          </p:nvGraphicFramePr>
          <p:xfrm>
            <a:off x="417" y="2878"/>
            <a:ext cx="626" cy="746"/>
          </p:xfrm>
          <a:graphic>
            <a:graphicData uri="http://schemas.openxmlformats.org/presentationml/2006/ole">
              <mc:AlternateContent xmlns:mc="http://schemas.openxmlformats.org/markup-compatibility/2006">
                <mc:Choice xmlns:v="urn:schemas-microsoft-com:vml" Requires="v">
                  <p:oleObj spid="_x0000_s2067" name="Fotografia di Photo Editor " r:id="rId11" imgW="800339" imgH="952583" progId="">
                    <p:embed/>
                  </p:oleObj>
                </mc:Choice>
                <mc:Fallback>
                  <p:oleObj name="Fotografia di Photo Editor " r:id="rId11" imgW="800339" imgH="952583" progId="">
                    <p:embed/>
                    <p:pic>
                      <p:nvPicPr>
                        <p:cNvPr id="12"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7" y="2878"/>
                          <a:ext cx="626" cy="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 name="Picture 10"/>
            <p:cNvPicPr>
              <a:picLocks noChangeAspect="1" noChangeArrowheads="1"/>
            </p:cNvPicPr>
            <p:nvPr/>
          </p:nvPicPr>
          <p:blipFill>
            <a:blip r:embed="rId13" cstate="print"/>
            <a:srcRect/>
            <a:stretch>
              <a:fillRect/>
            </a:stretch>
          </p:blipFill>
          <p:spPr bwMode="auto">
            <a:xfrm>
              <a:off x="1949" y="2869"/>
              <a:ext cx="1133" cy="745"/>
            </a:xfrm>
            <a:prstGeom prst="rect">
              <a:avLst/>
            </a:prstGeom>
            <a:noFill/>
            <a:ln w="9525">
              <a:noFill/>
              <a:miter lim="800000"/>
              <a:headEnd/>
              <a:tailEnd/>
            </a:ln>
            <a:effectLst/>
          </p:spPr>
        </p:pic>
        <p:pic>
          <p:nvPicPr>
            <p:cNvPr id="14" name="Picture 11"/>
            <p:cNvPicPr>
              <a:picLocks noChangeAspect="1" noChangeArrowheads="1"/>
            </p:cNvPicPr>
            <p:nvPr/>
          </p:nvPicPr>
          <p:blipFill>
            <a:blip r:embed="rId14" cstate="print"/>
            <a:srcRect/>
            <a:stretch>
              <a:fillRect/>
            </a:stretch>
          </p:blipFill>
          <p:spPr bwMode="auto">
            <a:xfrm>
              <a:off x="3078" y="2864"/>
              <a:ext cx="984" cy="745"/>
            </a:xfrm>
            <a:prstGeom prst="rect">
              <a:avLst/>
            </a:prstGeom>
            <a:noFill/>
            <a:ln w="9525">
              <a:noFill/>
              <a:miter lim="800000"/>
              <a:headEnd/>
              <a:tailEnd/>
            </a:ln>
            <a:effectLst/>
          </p:spPr>
        </p:pic>
        <p:graphicFrame>
          <p:nvGraphicFramePr>
            <p:cNvPr id="15" name="Object 12"/>
            <p:cNvGraphicFramePr>
              <a:graphicFrameLocks noChangeAspect="1"/>
            </p:cNvGraphicFramePr>
            <p:nvPr/>
          </p:nvGraphicFramePr>
          <p:xfrm>
            <a:off x="931" y="3580"/>
            <a:ext cx="585" cy="740"/>
          </p:xfrm>
          <a:graphic>
            <a:graphicData uri="http://schemas.openxmlformats.org/presentationml/2006/ole">
              <mc:AlternateContent xmlns:mc="http://schemas.openxmlformats.org/markup-compatibility/2006">
                <mc:Choice xmlns:v="urn:schemas-microsoft-com:vml" Requires="v">
                  <p:oleObj spid="_x0000_s2068" name="Fotografia di Photo Editor " r:id="rId15" imgW="754605" imgH="952583" progId="">
                    <p:embed/>
                  </p:oleObj>
                </mc:Choice>
                <mc:Fallback>
                  <p:oleObj name="Fotografia di Photo Editor " r:id="rId15" imgW="754605" imgH="952583" progId="">
                    <p:embed/>
                    <p:pic>
                      <p:nvPicPr>
                        <p:cNvPr id="15" name="Object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1" y="3580"/>
                          <a:ext cx="585"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ct 13"/>
            <p:cNvGraphicFramePr>
              <a:graphicFrameLocks noChangeAspect="1"/>
            </p:cNvGraphicFramePr>
            <p:nvPr/>
          </p:nvGraphicFramePr>
          <p:xfrm>
            <a:off x="0" y="3579"/>
            <a:ext cx="931" cy="741"/>
          </p:xfrm>
          <a:graphic>
            <a:graphicData uri="http://schemas.openxmlformats.org/presentationml/2006/ole">
              <mc:AlternateContent xmlns:mc="http://schemas.openxmlformats.org/markup-compatibility/2006">
                <mc:Choice xmlns:v="urn:schemas-microsoft-com:vml" Requires="v">
                  <p:oleObj spid="_x0000_s2069" name="Fotografia di Photo Editor " r:id="rId17" imgW="1196190" imgH="952583" progId="">
                    <p:embed/>
                  </p:oleObj>
                </mc:Choice>
                <mc:Fallback>
                  <p:oleObj name="Fotografia di Photo Editor " r:id="rId17" imgW="1196190" imgH="952583" progId="">
                    <p:embed/>
                    <p:pic>
                      <p:nvPicPr>
                        <p:cNvPr id="16" name="Object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3579"/>
                          <a:ext cx="931" cy="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 name="Picture 14"/>
            <p:cNvPicPr>
              <a:picLocks noChangeAspect="1" noChangeArrowheads="1"/>
            </p:cNvPicPr>
            <p:nvPr/>
          </p:nvPicPr>
          <p:blipFill>
            <a:blip r:embed="rId19" cstate="print"/>
            <a:srcRect/>
            <a:stretch>
              <a:fillRect/>
            </a:stretch>
          </p:blipFill>
          <p:spPr bwMode="auto">
            <a:xfrm>
              <a:off x="3456" y="3579"/>
              <a:ext cx="1128" cy="741"/>
            </a:xfrm>
            <a:prstGeom prst="rect">
              <a:avLst/>
            </a:prstGeom>
            <a:noFill/>
            <a:ln w="9525">
              <a:noFill/>
              <a:miter lim="800000"/>
              <a:headEnd/>
              <a:tailEnd/>
            </a:ln>
            <a:effectLst/>
          </p:spPr>
        </p:pic>
        <p:pic>
          <p:nvPicPr>
            <p:cNvPr id="18" name="Picture 15"/>
            <p:cNvPicPr>
              <a:picLocks noChangeAspect="1" noChangeArrowheads="1"/>
            </p:cNvPicPr>
            <p:nvPr/>
          </p:nvPicPr>
          <p:blipFill>
            <a:blip r:embed="rId4" cstate="print"/>
            <a:srcRect/>
            <a:stretch>
              <a:fillRect/>
            </a:stretch>
          </p:blipFill>
          <p:spPr bwMode="auto">
            <a:xfrm>
              <a:off x="2499" y="3590"/>
              <a:ext cx="964" cy="730"/>
            </a:xfrm>
            <a:prstGeom prst="rect">
              <a:avLst/>
            </a:prstGeom>
            <a:noFill/>
            <a:ln w="9525">
              <a:noFill/>
              <a:miter lim="800000"/>
              <a:headEnd/>
              <a:tailEnd/>
            </a:ln>
            <a:effectLst/>
          </p:spPr>
        </p:pic>
        <p:pic>
          <p:nvPicPr>
            <p:cNvPr id="23" name="Picture 16"/>
            <p:cNvPicPr>
              <a:picLocks noChangeAspect="1" noChangeArrowheads="1"/>
            </p:cNvPicPr>
            <p:nvPr/>
          </p:nvPicPr>
          <p:blipFill>
            <a:blip r:embed="rId20" cstate="print"/>
            <a:srcRect/>
            <a:stretch>
              <a:fillRect/>
            </a:stretch>
          </p:blipFill>
          <p:spPr bwMode="auto">
            <a:xfrm>
              <a:off x="1501" y="3579"/>
              <a:ext cx="1016" cy="741"/>
            </a:xfrm>
            <a:prstGeom prst="rect">
              <a:avLst/>
            </a:prstGeom>
            <a:noFill/>
            <a:ln w="9525">
              <a:noFill/>
              <a:miter lim="800000"/>
              <a:headEnd/>
              <a:tailEnd/>
            </a:ln>
            <a:effectLst/>
          </p:spPr>
        </p:pic>
        <p:pic>
          <p:nvPicPr>
            <p:cNvPr id="24" name="Picture 17"/>
            <p:cNvPicPr>
              <a:picLocks noChangeAspect="1" noChangeArrowheads="1"/>
            </p:cNvPicPr>
            <p:nvPr/>
          </p:nvPicPr>
          <p:blipFill>
            <a:blip r:embed="rId21" cstate="print"/>
            <a:srcRect/>
            <a:stretch>
              <a:fillRect/>
            </a:stretch>
          </p:blipFill>
          <p:spPr bwMode="auto">
            <a:xfrm>
              <a:off x="4574" y="3579"/>
              <a:ext cx="1186" cy="741"/>
            </a:xfrm>
            <a:prstGeom prst="rect">
              <a:avLst/>
            </a:prstGeom>
            <a:noFill/>
            <a:ln w="9525">
              <a:noFill/>
              <a:miter lim="800000"/>
              <a:headEnd/>
              <a:tailEnd/>
            </a:ln>
            <a:effectLst/>
          </p:spPr>
        </p:pic>
        <p:graphicFrame>
          <p:nvGraphicFramePr>
            <p:cNvPr id="25" name="Object 18"/>
            <p:cNvGraphicFramePr>
              <a:graphicFrameLocks noChangeAspect="1"/>
            </p:cNvGraphicFramePr>
            <p:nvPr/>
          </p:nvGraphicFramePr>
          <p:xfrm>
            <a:off x="5175" y="2835"/>
            <a:ext cx="585" cy="740"/>
          </p:xfrm>
          <a:graphic>
            <a:graphicData uri="http://schemas.openxmlformats.org/presentationml/2006/ole">
              <mc:AlternateContent xmlns:mc="http://schemas.openxmlformats.org/markup-compatibility/2006">
                <mc:Choice xmlns:v="urn:schemas-microsoft-com:vml" Requires="v">
                  <p:oleObj spid="_x0000_s2070" name="Fotografia di Photo Editor " r:id="rId22" imgW="754605" imgH="952583" progId="">
                    <p:embed/>
                  </p:oleObj>
                </mc:Choice>
                <mc:Fallback>
                  <p:oleObj name="Fotografia di Photo Editor " r:id="rId22" imgW="754605" imgH="952583" progId="">
                    <p:embed/>
                    <p:pic>
                      <p:nvPicPr>
                        <p:cNvPr id="25" name="Object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75" y="2835"/>
                          <a:ext cx="585"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6" name="Segnaposto contenuto 25"/>
          <p:cNvSpPr>
            <a:spLocks noGrp="1"/>
          </p:cNvSpPr>
          <p:nvPr>
            <p:ph idx="4294967295"/>
          </p:nvPr>
        </p:nvSpPr>
        <p:spPr>
          <a:xfrm>
            <a:off x="609601" y="1161222"/>
            <a:ext cx="10972801" cy="4964942"/>
          </a:xfrm>
        </p:spPr>
        <p:txBody>
          <a:bodyPr>
            <a:normAutofit/>
          </a:bodyPr>
          <a:lstStyle/>
          <a:p>
            <a:pPr algn="r">
              <a:buClr>
                <a:srgbClr val="33CC33"/>
              </a:buClr>
              <a:buNone/>
            </a:pPr>
            <a:r>
              <a:rPr lang="en-GB" sz="1800" i="1" dirty="0"/>
              <a:t>We were aware of … having come to the end of the world of design as it has been used up till then. At last the route to be followed for the new workshop - that of "the object-toy" - became clear.</a:t>
            </a:r>
          </a:p>
          <a:p>
            <a:pPr algn="r">
              <a:buClr>
                <a:srgbClr val="33CC33"/>
              </a:buClr>
              <a:buNone/>
            </a:pPr>
            <a:endParaRPr lang="en-GB" sz="1800" i="1" dirty="0"/>
          </a:p>
          <a:p>
            <a:pPr algn="r">
              <a:buClr>
                <a:srgbClr val="33CC33"/>
              </a:buClr>
              <a:buNone/>
            </a:pPr>
            <a:r>
              <a:rPr lang="en-GB" sz="1800" i="1" dirty="0"/>
              <a:t>And it would be conceived </a:t>
            </a:r>
            <a:r>
              <a:rPr lang="en-GB" sz="1800" b="1" i="1" dirty="0"/>
              <a:t>beyond aesthetics and style</a:t>
            </a:r>
            <a:r>
              <a:rPr lang="en-GB" sz="1800" i="1" dirty="0"/>
              <a:t>.</a:t>
            </a:r>
            <a:br>
              <a:rPr lang="en-GB" sz="1800" i="1" dirty="0"/>
            </a:br>
            <a:r>
              <a:rPr lang="en-GB" sz="1800" i="1" dirty="0"/>
              <a:t>“In a room full of objects a child chooses one to relieve his boredom and solitude; why that object in particular?”</a:t>
            </a:r>
          </a:p>
          <a:p>
            <a:pPr algn="r">
              <a:buClr>
                <a:srgbClr val="33CC33"/>
              </a:buClr>
              <a:buNone/>
            </a:pPr>
            <a:endParaRPr lang="en-GB" sz="1800" i="1" dirty="0"/>
          </a:p>
          <a:p>
            <a:pPr algn="r">
              <a:buClr>
                <a:srgbClr val="33CC33"/>
              </a:buClr>
              <a:buNone/>
            </a:pPr>
            <a:r>
              <a:rPr lang="en-GB" sz="1800" b="1" dirty="0"/>
              <a:t>Alberto </a:t>
            </a:r>
            <a:r>
              <a:rPr lang="en-GB" sz="1800" b="1" dirty="0" err="1"/>
              <a:t>Alessi</a:t>
            </a:r>
            <a:r>
              <a:rPr lang="en-GB" sz="1800" dirty="0"/>
              <a:t>, CEO of </a:t>
            </a:r>
            <a:r>
              <a:rPr lang="en-GB" sz="1800" dirty="0" err="1"/>
              <a:t>Alessi</a:t>
            </a:r>
            <a:endParaRPr lang="en-GB" sz="1800" dirty="0"/>
          </a:p>
          <a:p>
            <a:pPr>
              <a:buNone/>
            </a:pPr>
            <a:endParaRPr lang="it-IT" sz="1800" dirty="0"/>
          </a:p>
        </p:txBody>
      </p:sp>
    </p:spTree>
    <p:extLst>
      <p:ext uri="{BB962C8B-B14F-4D97-AF65-F5344CB8AC3E}">
        <p14:creationId xmlns:p14="http://schemas.microsoft.com/office/powerpoint/2010/main" val="225424829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9660" y="221420"/>
            <a:ext cx="9326159" cy="683304"/>
          </a:xfrm>
        </p:spPr>
        <p:txBody>
          <a:bodyPr/>
          <a:lstStyle/>
          <a:p>
            <a:r>
              <a:rPr lang="it-IT" dirty="0"/>
              <a:t>Innovation of </a:t>
            </a:r>
            <a:r>
              <a:rPr lang="it-IT" dirty="0" err="1"/>
              <a:t>Meaning</a:t>
            </a:r>
            <a:r>
              <a:rPr lang="it-IT" dirty="0"/>
              <a:t> in the </a:t>
            </a:r>
            <a:r>
              <a:rPr lang="it-IT" dirty="0" err="1"/>
              <a:t>kitchenware</a:t>
            </a:r>
            <a:r>
              <a:rPr lang="it-IT" dirty="0"/>
              <a:t> </a:t>
            </a:r>
            <a:r>
              <a:rPr lang="it-IT" dirty="0" err="1"/>
              <a:t>industry</a:t>
            </a:r>
            <a:r>
              <a:rPr lang="it-IT" dirty="0"/>
              <a:t>:</a:t>
            </a:r>
            <a:br>
              <a:rPr lang="it-IT" dirty="0"/>
            </a:br>
            <a:r>
              <a:rPr lang="it-IT" dirty="0"/>
              <a:t>Alessi Family </a:t>
            </a:r>
            <a:r>
              <a:rPr lang="it-IT" dirty="0" err="1"/>
              <a:t>Follows</a:t>
            </a:r>
            <a:r>
              <a:rPr lang="it-IT" dirty="0"/>
              <a:t> Fiction</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11</a:t>
            </a:fld>
            <a:endParaRPr lang="it-IT">
              <a:solidFill>
                <a:prstClr val="white"/>
              </a:solidFill>
              <a:latin typeface="Calibri"/>
            </a:endParaRPr>
          </a:p>
        </p:txBody>
      </p:sp>
      <p:sp>
        <p:nvSpPr>
          <p:cNvPr id="9" name="Rettangolo arrotondato 8"/>
          <p:cNvSpPr/>
          <p:nvPr/>
        </p:nvSpPr>
        <p:spPr>
          <a:xfrm>
            <a:off x="7175870" y="1258504"/>
            <a:ext cx="2159500" cy="14396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kitchenware as ironic and playful objects to interact with</a:t>
            </a:r>
          </a:p>
        </p:txBody>
      </p:sp>
      <p:sp>
        <p:nvSpPr>
          <p:cNvPr id="10" name="Rettangolo arrotondato 9"/>
          <p:cNvSpPr/>
          <p:nvPr/>
        </p:nvSpPr>
        <p:spPr>
          <a:xfrm>
            <a:off x="2845634" y="1258504"/>
            <a:ext cx="2159500" cy="14396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kitchenware as serious and functional tools</a:t>
            </a:r>
            <a:endParaRPr lang="en-US" sz="6599" b="1" dirty="0">
              <a:solidFill>
                <a:prstClr val="black"/>
              </a:solidFill>
              <a:latin typeface="Calibri"/>
              <a:ea typeface="ＭＳ Ｐゴシック" pitchFamily="-112" charset="-128"/>
            </a:endParaRPr>
          </a:p>
        </p:txBody>
      </p:sp>
      <p:pic>
        <p:nvPicPr>
          <p:cNvPr id="12" name="Picture 2" descr="http://d.xinyaoyao.com/usr/uploads/2011/03/1997052494.jpg"/>
          <p:cNvPicPr>
            <a:picLocks noChangeAspect="1" noChangeArrowheads="1"/>
          </p:cNvPicPr>
          <p:nvPr/>
        </p:nvPicPr>
        <p:blipFill>
          <a:blip r:embed="rId2" cstate="print"/>
          <a:srcRect r="51226" b="9677"/>
          <a:stretch>
            <a:fillRect/>
          </a:stretch>
        </p:blipFill>
        <p:spPr bwMode="auto">
          <a:xfrm>
            <a:off x="6815914" y="3714800"/>
            <a:ext cx="2879333" cy="19195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46" descr="http://t2.gstatic.com/images?q=tbn:ANd9GcSpVNnHudvw6jPjsD7qW7WiphqKkvOQBVNlIDgmbtv0QvUM3dOY"/>
          <p:cNvPicPr>
            <a:picLocks noChangeAspect="1" noChangeArrowheads="1"/>
          </p:cNvPicPr>
          <p:nvPr/>
        </p:nvPicPr>
        <p:blipFill>
          <a:blip r:embed="rId3" cstate="print"/>
          <a:srcRect t="15304" b="10402"/>
          <a:stretch>
            <a:fillRect/>
          </a:stretch>
        </p:blipFill>
        <p:spPr bwMode="auto">
          <a:xfrm>
            <a:off x="2496433" y="3767446"/>
            <a:ext cx="2879333" cy="21391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90335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title"/>
          </p:nvPr>
        </p:nvSpPr>
        <p:spPr>
          <a:xfrm>
            <a:off x="113941" y="274638"/>
            <a:ext cx="7426161" cy="562616"/>
          </a:xfrm>
        </p:spPr>
        <p:txBody>
          <a:bodyPr/>
          <a:lstStyle/>
          <a:p>
            <a:r>
              <a:rPr lang="it-IT" dirty="0"/>
              <a:t>Alessi Family </a:t>
            </a:r>
            <a:r>
              <a:rPr lang="it-IT" dirty="0" err="1"/>
              <a:t>Follows</a:t>
            </a:r>
            <a:r>
              <a:rPr lang="it-IT" dirty="0"/>
              <a:t> Fiction: competitive </a:t>
            </a:r>
            <a:r>
              <a:rPr lang="it-IT" dirty="0" err="1"/>
              <a:t>performances</a:t>
            </a:r>
            <a:endParaRPr lang="en-GB" dirty="0"/>
          </a:p>
        </p:txBody>
      </p:sp>
      <p:sp>
        <p:nvSpPr>
          <p:cNvPr id="19" name="Segnaposto numero diapositiva 18"/>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12</a:t>
            </a:fld>
            <a:endParaRPr lang="it-IT">
              <a:solidFill>
                <a:prstClr val="white"/>
              </a:solidFill>
              <a:latin typeface="Calibri"/>
            </a:endParaRPr>
          </a:p>
        </p:txBody>
      </p:sp>
      <p:sp>
        <p:nvSpPr>
          <p:cNvPr id="22" name="Segnaposto contenuto 21"/>
          <p:cNvSpPr>
            <a:spLocks noGrp="1"/>
          </p:cNvSpPr>
          <p:nvPr>
            <p:ph idx="4294967295"/>
          </p:nvPr>
        </p:nvSpPr>
        <p:spPr>
          <a:xfrm>
            <a:off x="5376087" y="1161222"/>
            <a:ext cx="4834477" cy="4964943"/>
          </a:xfrm>
        </p:spPr>
        <p:txBody>
          <a:bodyPr>
            <a:normAutofit/>
          </a:bodyPr>
          <a:lstStyle/>
          <a:p>
            <a:r>
              <a:rPr lang="en-US" sz="1800" dirty="0"/>
              <a:t>The </a:t>
            </a:r>
            <a:r>
              <a:rPr lang="en-US" sz="1800" b="1" dirty="0"/>
              <a:t>number of employees</a:t>
            </a:r>
            <a:r>
              <a:rPr lang="en-US" sz="1800" dirty="0"/>
              <a:t> during the 1990s increased </a:t>
            </a:r>
            <a:r>
              <a:rPr lang="en-US" sz="1800" b="1" dirty="0"/>
              <a:t>from 320 to 570</a:t>
            </a:r>
            <a:r>
              <a:rPr lang="en-US" sz="1800" dirty="0"/>
              <a:t>:</a:t>
            </a:r>
            <a:endParaRPr lang="en-US" sz="1800" b="1" dirty="0"/>
          </a:p>
          <a:p>
            <a:pPr lvl="1"/>
            <a:r>
              <a:rPr lang="en-US" sz="1600" dirty="0"/>
              <a:t>Only 1 employee was exclusively dedicated to design activities (although the CEO was significantly involved)</a:t>
            </a:r>
          </a:p>
          <a:p>
            <a:pPr lvl="1"/>
            <a:r>
              <a:rPr lang="en-US" sz="1600" dirty="0" err="1"/>
              <a:t>Alessi</a:t>
            </a:r>
            <a:r>
              <a:rPr lang="en-US" sz="1600" dirty="0"/>
              <a:t> collaborated with approximately </a:t>
            </a:r>
            <a:r>
              <a:rPr lang="en-US" sz="1600" b="1" dirty="0"/>
              <a:t>400 external designers</a:t>
            </a:r>
          </a:p>
          <a:p>
            <a:endParaRPr lang="en-US" sz="1800" dirty="0"/>
          </a:p>
          <a:p>
            <a:r>
              <a:rPr lang="en-US" sz="1800" dirty="0"/>
              <a:t>In the 1990s, </a:t>
            </a:r>
            <a:r>
              <a:rPr lang="en-US" sz="1800" dirty="0" err="1"/>
              <a:t>Alessi</a:t>
            </a:r>
            <a:r>
              <a:rPr lang="en-US" sz="1800" dirty="0"/>
              <a:t> invested approximately </a:t>
            </a:r>
            <a:r>
              <a:rPr lang="en-US" sz="1800" b="1" dirty="0"/>
              <a:t>4.7% of its annual revenue in design activities</a:t>
            </a:r>
            <a:r>
              <a:rPr lang="en-US" sz="1800" dirty="0"/>
              <a:t> each year</a:t>
            </a:r>
          </a:p>
          <a:p>
            <a:endParaRPr lang="en-US" sz="1800" dirty="0"/>
          </a:p>
          <a:p>
            <a:r>
              <a:rPr lang="en-US" sz="1800" dirty="0"/>
              <a:t>From 1994 to 1998, </a:t>
            </a:r>
            <a:r>
              <a:rPr lang="en-US" sz="1800" dirty="0" err="1"/>
              <a:t>Alessi’s</a:t>
            </a:r>
            <a:r>
              <a:rPr lang="en-US" sz="1800" dirty="0"/>
              <a:t> </a:t>
            </a:r>
            <a:r>
              <a:rPr lang="en-US" sz="1800" b="1" dirty="0"/>
              <a:t>revenues grew significantly (+78%)</a:t>
            </a:r>
            <a:endParaRPr lang="it-IT" sz="1800" b="1" dirty="0"/>
          </a:p>
        </p:txBody>
      </p:sp>
      <p:pic>
        <p:nvPicPr>
          <p:cNvPr id="21" name="Picture 9" descr="C:\Users\verganti.roberto\Documents\Design\Harvard\Book\Illustrations\Color\ALESSI.jpg"/>
          <p:cNvPicPr>
            <a:picLocks noChangeAspect="1" noChangeArrowheads="1"/>
          </p:cNvPicPr>
          <p:nvPr/>
        </p:nvPicPr>
        <p:blipFill>
          <a:blip r:embed="rId3" cstate="print"/>
          <a:srcRect/>
          <a:stretch>
            <a:fillRect/>
          </a:stretch>
        </p:blipFill>
        <p:spPr bwMode="auto">
          <a:xfrm>
            <a:off x="1635091" y="1179487"/>
            <a:ext cx="3525022" cy="4985184"/>
          </a:xfrm>
          <a:prstGeom prst="rect">
            <a:avLst/>
          </a:prstGeom>
          <a:noFill/>
          <a:ln w="9525">
            <a:noFill/>
            <a:miter lim="800000"/>
            <a:headEnd/>
            <a:tailEnd/>
          </a:ln>
        </p:spPr>
      </p:pic>
    </p:spTree>
    <p:extLst>
      <p:ext uri="{BB962C8B-B14F-4D97-AF65-F5344CB8AC3E}">
        <p14:creationId xmlns:p14="http://schemas.microsoft.com/office/powerpoint/2010/main" val="9352245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74176" y="274638"/>
            <a:ext cx="9326159" cy="562616"/>
          </a:xfrm>
        </p:spPr>
        <p:txBody>
          <a:bodyPr/>
          <a:lstStyle/>
          <a:p>
            <a:r>
              <a:rPr lang="it-IT" dirty="0"/>
              <a:t>Technogym </a:t>
            </a:r>
            <a:r>
              <a:rPr lang="it-IT" dirty="0" err="1"/>
              <a:t>Kinesis</a:t>
            </a:r>
            <a:r>
              <a:rPr lang="it-IT" dirty="0"/>
              <a:t> (2005)</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13</a:t>
            </a:fld>
            <a:endParaRPr lang="it-IT">
              <a:solidFill>
                <a:prstClr val="white"/>
              </a:solidFill>
              <a:latin typeface="Calibri"/>
            </a:endParaRPr>
          </a:p>
        </p:txBody>
      </p:sp>
      <p:sp>
        <p:nvSpPr>
          <p:cNvPr id="7" name="Segnaposto contenuto 6"/>
          <p:cNvSpPr>
            <a:spLocks noGrp="1"/>
          </p:cNvSpPr>
          <p:nvPr>
            <p:ph idx="4294967295"/>
          </p:nvPr>
        </p:nvSpPr>
        <p:spPr>
          <a:xfrm>
            <a:off x="6096000" y="1161222"/>
            <a:ext cx="4114564" cy="4964943"/>
          </a:xfrm>
        </p:spPr>
        <p:txBody>
          <a:bodyPr>
            <a:normAutofit/>
          </a:bodyPr>
          <a:lstStyle/>
          <a:p>
            <a:pPr algn="r">
              <a:buNone/>
            </a:pPr>
            <a:r>
              <a:rPr lang="en-US" sz="1800" b="1" i="1" dirty="0"/>
              <a:t>Wellness, the philosophy of living well</a:t>
            </a:r>
            <a:r>
              <a:rPr lang="en-US" sz="1800" i="1" dirty="0"/>
              <a:t>, is expanding at every level: young people, women, seniors, in gyms or at home, during leisure time or during a short break at work. </a:t>
            </a:r>
            <a:r>
              <a:rPr lang="en-US" sz="1800" b="1" i="1" dirty="0"/>
              <a:t>We sell especially to fitness clubs, but families are growing a lot</a:t>
            </a:r>
            <a:r>
              <a:rPr lang="en-US" sz="1800" i="1" dirty="0"/>
              <a:t>. There has been a change in culture: today people who train at home demand the same quality and technological standards of a gym</a:t>
            </a:r>
            <a:endParaRPr lang="en-US" sz="1800" dirty="0"/>
          </a:p>
          <a:p>
            <a:pPr algn="r">
              <a:buNone/>
            </a:pPr>
            <a:endParaRPr lang="en-US" sz="1800" dirty="0"/>
          </a:p>
          <a:p>
            <a:pPr algn="r">
              <a:buNone/>
            </a:pPr>
            <a:r>
              <a:rPr lang="en-US" sz="1800" b="1" dirty="0" err="1"/>
              <a:t>Nerio</a:t>
            </a:r>
            <a:r>
              <a:rPr lang="en-US" sz="1800" b="1" dirty="0"/>
              <a:t> </a:t>
            </a:r>
            <a:r>
              <a:rPr lang="en-US" sz="1800" b="1" dirty="0" err="1"/>
              <a:t>Alessandri</a:t>
            </a:r>
            <a:r>
              <a:rPr lang="en-US" sz="1800" dirty="0"/>
              <a:t>, President of </a:t>
            </a:r>
            <a:r>
              <a:rPr lang="en-US" sz="1800" dirty="0" err="1"/>
              <a:t>Technogym</a:t>
            </a:r>
            <a:endParaRPr lang="it-IT" sz="1800" dirty="0"/>
          </a:p>
          <a:p>
            <a:pPr>
              <a:buNone/>
            </a:pPr>
            <a:endParaRPr lang="it-IT" sz="1800" dirty="0"/>
          </a:p>
        </p:txBody>
      </p:sp>
      <p:grpSp>
        <p:nvGrpSpPr>
          <p:cNvPr id="4" name="Gruppo 9"/>
          <p:cNvGrpSpPr/>
          <p:nvPr/>
        </p:nvGrpSpPr>
        <p:grpSpPr>
          <a:xfrm>
            <a:off x="1524264" y="1074798"/>
            <a:ext cx="4499744" cy="5194054"/>
            <a:chOff x="0" y="1075046"/>
            <a:chExt cx="5292874" cy="6109563"/>
          </a:xfrm>
        </p:grpSpPr>
        <p:pic>
          <p:nvPicPr>
            <p:cNvPr id="248836" name="Picture 4" descr="http://cubeme.com/blog/wp-content/uploads/2007/09/1technogym-kinesis-antonio-citterio.jpg">
              <a:hlinkClick r:id="rId3"/>
            </p:cNvPr>
            <p:cNvPicPr>
              <a:picLocks noChangeAspect="1" noChangeArrowheads="1"/>
            </p:cNvPicPr>
            <p:nvPr/>
          </p:nvPicPr>
          <p:blipFill>
            <a:blip r:embed="rId4" cstate="print"/>
            <a:srcRect/>
            <a:stretch>
              <a:fillRect/>
            </a:stretch>
          </p:blipFill>
          <p:spPr bwMode="auto">
            <a:xfrm>
              <a:off x="0" y="1075046"/>
              <a:ext cx="5292874" cy="2859905"/>
            </a:xfrm>
            <a:prstGeom prst="rect">
              <a:avLst/>
            </a:prstGeom>
            <a:noFill/>
          </p:spPr>
        </p:pic>
        <p:pic>
          <p:nvPicPr>
            <p:cNvPr id="248838" name="Picture 6" descr="http://blog.lavorincasa.it/wp-content/uploads/2012/05/technogym-kinesis-personal-vision.jpg">
              <a:hlinkClick r:id="rId5"/>
            </p:cNvPr>
            <p:cNvPicPr>
              <a:picLocks noChangeAspect="1" noChangeArrowheads="1"/>
            </p:cNvPicPr>
            <p:nvPr/>
          </p:nvPicPr>
          <p:blipFill>
            <a:blip r:embed="rId6" cstate="print"/>
            <a:srcRect/>
            <a:stretch>
              <a:fillRect/>
            </a:stretch>
          </p:blipFill>
          <p:spPr bwMode="auto">
            <a:xfrm>
              <a:off x="0" y="3944609"/>
              <a:ext cx="5292000" cy="3240000"/>
            </a:xfrm>
            <a:prstGeom prst="rect">
              <a:avLst/>
            </a:prstGeom>
            <a:noFill/>
          </p:spPr>
        </p:pic>
      </p:grpSp>
    </p:spTree>
    <p:extLst>
      <p:ext uri="{BB962C8B-B14F-4D97-AF65-F5344CB8AC3E}">
        <p14:creationId xmlns:p14="http://schemas.microsoft.com/office/powerpoint/2010/main" val="2209976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288111" y="264962"/>
            <a:ext cx="7714126" cy="562616"/>
          </a:xfrm>
        </p:spPr>
        <p:txBody>
          <a:bodyPr/>
          <a:lstStyle/>
          <a:p>
            <a:r>
              <a:rPr lang="it-IT" dirty="0"/>
              <a:t>Innovation of </a:t>
            </a:r>
            <a:r>
              <a:rPr lang="it-IT" dirty="0" err="1"/>
              <a:t>Meaning</a:t>
            </a:r>
            <a:r>
              <a:rPr lang="it-IT" dirty="0"/>
              <a:t> in the fitness </a:t>
            </a:r>
            <a:r>
              <a:rPr lang="it-IT" dirty="0" err="1"/>
              <a:t>equipment</a:t>
            </a:r>
            <a:r>
              <a:rPr lang="it-IT" dirty="0"/>
              <a:t> </a:t>
            </a:r>
            <a:r>
              <a:rPr lang="it-IT" dirty="0" err="1"/>
              <a:t>industry</a:t>
            </a:r>
            <a:r>
              <a:rPr lang="it-IT" dirty="0"/>
              <a:t>:</a:t>
            </a:r>
            <a:br>
              <a:rPr lang="it-IT" dirty="0"/>
            </a:br>
            <a:r>
              <a:rPr lang="it-IT" dirty="0"/>
              <a:t>Technogym </a:t>
            </a:r>
            <a:r>
              <a:rPr lang="it-IT" dirty="0" err="1"/>
              <a:t>Kinesis</a:t>
            </a:r>
            <a:endParaRPr lang="it-IT" dirty="0"/>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14</a:t>
            </a:fld>
            <a:endParaRPr lang="it-IT">
              <a:solidFill>
                <a:prstClr val="white"/>
              </a:solidFill>
              <a:latin typeface="Calibri"/>
            </a:endParaRPr>
          </a:p>
        </p:txBody>
      </p:sp>
      <p:sp>
        <p:nvSpPr>
          <p:cNvPr id="9" name="Rettangolo arrotondato 8"/>
          <p:cNvSpPr/>
          <p:nvPr/>
        </p:nvSpPr>
        <p:spPr>
          <a:xfrm>
            <a:off x="7175870" y="1258504"/>
            <a:ext cx="2159500" cy="14396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friendly, personalized and intuitive Wellness equipment</a:t>
            </a:r>
          </a:p>
        </p:txBody>
      </p:sp>
      <p:sp>
        <p:nvSpPr>
          <p:cNvPr id="10" name="Rettangolo arrotondato 9"/>
          <p:cNvSpPr/>
          <p:nvPr/>
        </p:nvSpPr>
        <p:spPr>
          <a:xfrm>
            <a:off x="2845634" y="1258504"/>
            <a:ext cx="2159500" cy="14396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complex and intimidating fitness equipment</a:t>
            </a:r>
          </a:p>
        </p:txBody>
      </p:sp>
      <p:pic>
        <p:nvPicPr>
          <p:cNvPr id="11" name="Picture 9"/>
          <p:cNvPicPr>
            <a:picLocks noChangeAspect="1" noChangeArrowheads="1"/>
          </p:cNvPicPr>
          <p:nvPr/>
        </p:nvPicPr>
        <p:blipFill>
          <a:blip r:embed="rId2" cstate="print"/>
          <a:srcRect l="279" t="1715" r="35126" b="2110"/>
          <a:stretch>
            <a:fillRect/>
          </a:stretch>
        </p:blipFill>
        <p:spPr bwMode="auto">
          <a:xfrm>
            <a:off x="7206331" y="3335498"/>
            <a:ext cx="2107768" cy="25194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p:cNvPicPr>
            <a:picLocks noChangeAspect="1" noChangeArrowheads="1"/>
          </p:cNvPicPr>
          <p:nvPr/>
        </p:nvPicPr>
        <p:blipFill>
          <a:blip r:embed="rId3" cstate="print"/>
          <a:srcRect b="7768"/>
          <a:stretch>
            <a:fillRect/>
          </a:stretch>
        </p:blipFill>
        <p:spPr bwMode="auto">
          <a:xfrm>
            <a:off x="2885459" y="3429000"/>
            <a:ext cx="2087650" cy="25194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7072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title"/>
          </p:nvPr>
        </p:nvSpPr>
        <p:spPr>
          <a:xfrm>
            <a:off x="167155" y="245610"/>
            <a:ext cx="7426161" cy="562616"/>
          </a:xfrm>
        </p:spPr>
        <p:txBody>
          <a:bodyPr/>
          <a:lstStyle/>
          <a:p>
            <a:r>
              <a:rPr lang="it-IT" dirty="0"/>
              <a:t>Technogym </a:t>
            </a:r>
            <a:r>
              <a:rPr lang="it-IT" dirty="0" err="1"/>
              <a:t>Kinesis</a:t>
            </a:r>
            <a:r>
              <a:rPr lang="it-IT" dirty="0"/>
              <a:t>: competitive </a:t>
            </a:r>
            <a:r>
              <a:rPr lang="it-IT" dirty="0" err="1"/>
              <a:t>performances</a:t>
            </a:r>
            <a:endParaRPr lang="en-GB" dirty="0"/>
          </a:p>
        </p:txBody>
      </p:sp>
      <p:sp>
        <p:nvSpPr>
          <p:cNvPr id="19" name="Segnaposto numero diapositiva 18"/>
          <p:cNvSpPr>
            <a:spLocks noGrp="1"/>
          </p:cNvSpPr>
          <p:nvPr>
            <p:ph type="sldNum" sz="quarter" idx="12"/>
          </p:nvPr>
        </p:nvSpPr>
        <p:spPr>
          <a:xfrm>
            <a:off x="4673601" y="5712885"/>
            <a:ext cx="2844801" cy="365124"/>
          </a:xfrm>
        </p:spPr>
        <p:txBody>
          <a:bodyPr/>
          <a:lstStyle/>
          <a:p>
            <a:pPr defTabSz="740516"/>
            <a:fld id="{57DCC51C-8BA7-4378-968B-B38FF4733963}" type="slidenum">
              <a:rPr lang="it-IT">
                <a:solidFill>
                  <a:prstClr val="white"/>
                </a:solidFill>
                <a:latin typeface="Calibri"/>
              </a:rPr>
              <a:pPr defTabSz="740516"/>
              <a:t>15</a:t>
            </a:fld>
            <a:endParaRPr lang="it-IT">
              <a:solidFill>
                <a:prstClr val="white"/>
              </a:solidFill>
              <a:latin typeface="Calibri"/>
            </a:endParaRPr>
          </a:p>
        </p:txBody>
      </p:sp>
      <p:sp>
        <p:nvSpPr>
          <p:cNvPr id="22" name="Segnaposto contenuto 21"/>
          <p:cNvSpPr>
            <a:spLocks noGrp="1"/>
          </p:cNvSpPr>
          <p:nvPr>
            <p:ph idx="4294967295"/>
          </p:nvPr>
        </p:nvSpPr>
        <p:spPr>
          <a:xfrm>
            <a:off x="609601" y="1161222"/>
            <a:ext cx="10972801" cy="4964942"/>
          </a:xfrm>
        </p:spPr>
        <p:txBody>
          <a:bodyPr>
            <a:normAutofit/>
          </a:bodyPr>
          <a:lstStyle/>
          <a:p>
            <a:r>
              <a:rPr lang="en-US" sz="1800" dirty="0"/>
              <a:t>The </a:t>
            </a:r>
            <a:r>
              <a:rPr lang="en-US" sz="1800" b="1" dirty="0"/>
              <a:t>number of employees</a:t>
            </a:r>
            <a:r>
              <a:rPr lang="en-US" sz="1800" dirty="0"/>
              <a:t> during the 2000s increased </a:t>
            </a:r>
            <a:r>
              <a:rPr lang="en-US" sz="1800" b="1" dirty="0"/>
              <a:t>from 600 to 1.700</a:t>
            </a:r>
          </a:p>
          <a:p>
            <a:pPr lvl="1"/>
            <a:r>
              <a:rPr lang="en-US" sz="1600" dirty="0"/>
              <a:t>On average, 15% of the employees were involved in research and development activities, and </a:t>
            </a:r>
            <a:r>
              <a:rPr lang="en-US" sz="1600" dirty="0" err="1"/>
              <a:t>Technogym</a:t>
            </a:r>
            <a:r>
              <a:rPr lang="en-US" sz="1600" dirty="0"/>
              <a:t> developed a </a:t>
            </a:r>
            <a:r>
              <a:rPr lang="en-US" sz="1600" b="1" dirty="0"/>
              <a:t>few collaborations with furniture designers and architects</a:t>
            </a:r>
            <a:r>
              <a:rPr lang="en-US" sz="1600" dirty="0"/>
              <a:t> (e.g., Antonio </a:t>
            </a:r>
            <a:r>
              <a:rPr lang="en-US" sz="1600" dirty="0" err="1"/>
              <a:t>Citterio</a:t>
            </a:r>
            <a:r>
              <a:rPr lang="en-US" sz="1600" dirty="0"/>
              <a:t>) based on royalties (3%)</a:t>
            </a:r>
          </a:p>
          <a:p>
            <a:endParaRPr lang="en-US" sz="1800" dirty="0"/>
          </a:p>
          <a:p>
            <a:r>
              <a:rPr lang="en-US" sz="1800" dirty="0"/>
              <a:t>In 2000s, </a:t>
            </a:r>
            <a:r>
              <a:rPr lang="en-US" sz="1800" dirty="0" err="1"/>
              <a:t>Technogym</a:t>
            </a:r>
            <a:r>
              <a:rPr lang="en-US" sz="1800" dirty="0"/>
              <a:t> invested approximately </a:t>
            </a:r>
            <a:r>
              <a:rPr lang="en-US" sz="1800" b="1" dirty="0"/>
              <a:t>15% of its annual revenues in research and development activities</a:t>
            </a:r>
            <a:r>
              <a:rPr lang="en-US" sz="1800" dirty="0"/>
              <a:t> annually</a:t>
            </a:r>
          </a:p>
          <a:p>
            <a:endParaRPr lang="en-US" sz="1800" dirty="0"/>
          </a:p>
          <a:p>
            <a:r>
              <a:rPr lang="en-US" sz="1800" dirty="0"/>
              <a:t>From 2006 to 2010, the competitive performance achieved by </a:t>
            </a:r>
            <a:r>
              <a:rPr lang="en-US" sz="1800" dirty="0" err="1"/>
              <a:t>Technogym</a:t>
            </a:r>
            <a:r>
              <a:rPr lang="en-US" sz="1800" dirty="0"/>
              <a:t> demonstrated significant growth: </a:t>
            </a:r>
            <a:r>
              <a:rPr lang="en-US" sz="1800" b="1" dirty="0"/>
              <a:t>revenue increased by 19%</a:t>
            </a:r>
            <a:r>
              <a:rPr lang="en-US" sz="1800" dirty="0"/>
              <a:t>. Since 2006, </a:t>
            </a:r>
            <a:r>
              <a:rPr lang="en-US" sz="1800" dirty="0" err="1"/>
              <a:t>Technogym</a:t>
            </a:r>
            <a:r>
              <a:rPr lang="en-US" sz="1800" dirty="0"/>
              <a:t> has ranked as the </a:t>
            </a:r>
            <a:r>
              <a:rPr lang="en-US" sz="1800" b="1" dirty="0"/>
              <a:t>first fitness company in Europe and the second worldwide</a:t>
            </a:r>
            <a:r>
              <a:rPr lang="en-US" sz="1800" dirty="0"/>
              <a:t> in terms of revenue</a:t>
            </a:r>
            <a:endParaRPr lang="it-IT" sz="1800" dirty="0"/>
          </a:p>
        </p:txBody>
      </p:sp>
      <p:grpSp>
        <p:nvGrpSpPr>
          <p:cNvPr id="2" name="Gruppo 25"/>
          <p:cNvGrpSpPr/>
          <p:nvPr/>
        </p:nvGrpSpPr>
        <p:grpSpPr>
          <a:xfrm>
            <a:off x="1524265" y="4667961"/>
            <a:ext cx="9143471" cy="1546572"/>
            <a:chOff x="0" y="5059588"/>
            <a:chExt cx="10641758" cy="1800000"/>
          </a:xfrm>
        </p:grpSpPr>
        <p:pic>
          <p:nvPicPr>
            <p:cNvPr id="245770" name="Picture 10" descr="http://image.architonic.com/img_pro2-1/113/8988/KP-GOLD-x-b.jpg">
              <a:hlinkClick r:id="rId3"/>
            </p:cNvPr>
            <p:cNvPicPr>
              <a:picLocks noChangeAspect="1" noChangeArrowheads="1"/>
            </p:cNvPicPr>
            <p:nvPr/>
          </p:nvPicPr>
          <p:blipFill>
            <a:blip r:embed="rId4" cstate="print"/>
            <a:srcRect/>
            <a:stretch>
              <a:fillRect/>
            </a:stretch>
          </p:blipFill>
          <p:spPr bwMode="auto">
            <a:xfrm>
              <a:off x="0" y="5059588"/>
              <a:ext cx="2104262" cy="1800000"/>
            </a:xfrm>
            <a:prstGeom prst="rect">
              <a:avLst/>
            </a:prstGeom>
            <a:noFill/>
          </p:spPr>
        </p:pic>
        <p:pic>
          <p:nvPicPr>
            <p:cNvPr id="245772" name="Picture 12" descr="http://image.architonic.com/img_pro2-2/113/4838/KP-VISION-x-b.jpg">
              <a:hlinkClick r:id="rId5"/>
            </p:cNvPr>
            <p:cNvPicPr>
              <a:picLocks noChangeAspect="1" noChangeArrowheads="1"/>
            </p:cNvPicPr>
            <p:nvPr/>
          </p:nvPicPr>
          <p:blipFill>
            <a:blip r:embed="rId6" cstate="print"/>
            <a:srcRect/>
            <a:stretch>
              <a:fillRect/>
            </a:stretch>
          </p:blipFill>
          <p:spPr bwMode="auto">
            <a:xfrm>
              <a:off x="8533234" y="5059588"/>
              <a:ext cx="2108524" cy="1800000"/>
            </a:xfrm>
            <a:prstGeom prst="rect">
              <a:avLst/>
            </a:prstGeom>
            <a:noFill/>
          </p:spPr>
        </p:pic>
        <p:pic>
          <p:nvPicPr>
            <p:cNvPr id="245774" name="Picture 14" descr="http://www.notcot.com/images/2010/07/technogym_wellness-kinesis-front.jpg">
              <a:hlinkClick r:id="rId7"/>
            </p:cNvPr>
            <p:cNvPicPr>
              <a:picLocks noChangeAspect="1" noChangeArrowheads="1"/>
            </p:cNvPicPr>
            <p:nvPr/>
          </p:nvPicPr>
          <p:blipFill>
            <a:blip r:embed="rId8" cstate="print"/>
            <a:srcRect/>
            <a:stretch>
              <a:fillRect/>
            </a:stretch>
          </p:blipFill>
          <p:spPr bwMode="auto">
            <a:xfrm>
              <a:off x="4151504" y="5059588"/>
              <a:ext cx="2018692" cy="1800000"/>
            </a:xfrm>
            <a:prstGeom prst="rect">
              <a:avLst/>
            </a:prstGeom>
            <a:noFill/>
          </p:spPr>
        </p:pic>
        <p:pic>
          <p:nvPicPr>
            <p:cNvPr id="245776" name="Picture 16" descr="http://www.hotelier.de/img/news/Bilder/Bilder-Sascha/KinesisPersonalTrainingssequenzen05.jpg">
              <a:hlinkClick r:id="rId9"/>
            </p:cNvPr>
            <p:cNvPicPr>
              <a:picLocks noChangeAspect="1" noChangeArrowheads="1"/>
            </p:cNvPicPr>
            <p:nvPr/>
          </p:nvPicPr>
          <p:blipFill>
            <a:blip r:embed="rId10" cstate="print"/>
            <a:srcRect/>
            <a:stretch>
              <a:fillRect/>
            </a:stretch>
          </p:blipFill>
          <p:spPr bwMode="auto">
            <a:xfrm>
              <a:off x="1908498" y="5059588"/>
              <a:ext cx="2273684" cy="1800000"/>
            </a:xfrm>
            <a:prstGeom prst="rect">
              <a:avLst/>
            </a:prstGeom>
            <a:noFill/>
          </p:spPr>
        </p:pic>
        <p:pic>
          <p:nvPicPr>
            <p:cNvPr id="245778" name="Picture 18" descr="http://www.tuvie.com/wp-content/uploads/technogym-kinesis-personal-vision2.jpg">
              <a:hlinkClick r:id="rId11"/>
            </p:cNvPr>
            <p:cNvPicPr>
              <a:picLocks noChangeAspect="1" noChangeArrowheads="1"/>
            </p:cNvPicPr>
            <p:nvPr/>
          </p:nvPicPr>
          <p:blipFill>
            <a:blip r:embed="rId12" cstate="print"/>
            <a:srcRect/>
            <a:stretch>
              <a:fillRect/>
            </a:stretch>
          </p:blipFill>
          <p:spPr bwMode="auto">
            <a:xfrm>
              <a:off x="6156970" y="5059588"/>
              <a:ext cx="2410913" cy="1800000"/>
            </a:xfrm>
            <a:prstGeom prst="rect">
              <a:avLst/>
            </a:prstGeom>
            <a:noFill/>
          </p:spPr>
        </p:pic>
      </p:grpSp>
    </p:spTree>
    <p:extLst>
      <p:ext uri="{BB962C8B-B14F-4D97-AF65-F5344CB8AC3E}">
        <p14:creationId xmlns:p14="http://schemas.microsoft.com/office/powerpoint/2010/main" val="269893917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title"/>
          </p:nvPr>
        </p:nvSpPr>
        <p:spPr>
          <a:xfrm>
            <a:off x="167155" y="245610"/>
            <a:ext cx="7426161" cy="562616"/>
          </a:xfrm>
        </p:spPr>
        <p:txBody>
          <a:bodyPr/>
          <a:lstStyle/>
          <a:p>
            <a:r>
              <a:rPr lang="it-IT" dirty="0" err="1"/>
              <a:t>Innovation</a:t>
            </a:r>
            <a:r>
              <a:rPr lang="it-IT" dirty="0"/>
              <a:t> of </a:t>
            </a:r>
            <a:r>
              <a:rPr lang="it-IT" dirty="0" err="1"/>
              <a:t>meaning</a:t>
            </a:r>
            <a:r>
              <a:rPr lang="it-IT" dirty="0"/>
              <a:t> in sportive </a:t>
            </a:r>
            <a:r>
              <a:rPr lang="it-IT" dirty="0" err="1"/>
              <a:t>Industry</a:t>
            </a:r>
            <a:r>
              <a:rPr lang="it-IT" dirty="0"/>
              <a:t>: the case </a:t>
            </a:r>
            <a:r>
              <a:rPr lang="it-IT" dirty="0" err="1"/>
              <a:t>Vibram</a:t>
            </a:r>
            <a:r>
              <a:rPr lang="it-IT" dirty="0"/>
              <a:t> </a:t>
            </a:r>
            <a:endParaRPr lang="en-GB" dirty="0"/>
          </a:p>
        </p:txBody>
      </p:sp>
      <p:sp>
        <p:nvSpPr>
          <p:cNvPr id="19" name="Segnaposto numero diapositiva 18"/>
          <p:cNvSpPr>
            <a:spLocks noGrp="1"/>
          </p:cNvSpPr>
          <p:nvPr>
            <p:ph type="sldNum" sz="quarter" idx="12"/>
          </p:nvPr>
        </p:nvSpPr>
        <p:spPr>
          <a:xfrm>
            <a:off x="4673601" y="5712885"/>
            <a:ext cx="2844801" cy="365124"/>
          </a:xfrm>
        </p:spPr>
        <p:txBody>
          <a:bodyPr/>
          <a:lstStyle/>
          <a:p>
            <a:pPr defTabSz="740516"/>
            <a:fld id="{57DCC51C-8BA7-4378-968B-B38FF4733963}" type="slidenum">
              <a:rPr lang="it-IT">
                <a:solidFill>
                  <a:prstClr val="white"/>
                </a:solidFill>
                <a:latin typeface="Calibri"/>
              </a:rPr>
              <a:pPr defTabSz="740516"/>
              <a:t>16</a:t>
            </a:fld>
            <a:endParaRPr lang="it-IT">
              <a:solidFill>
                <a:prstClr val="white"/>
              </a:solidFill>
              <a:latin typeface="Calibri"/>
            </a:endParaRPr>
          </a:p>
        </p:txBody>
      </p:sp>
      <p:sp>
        <p:nvSpPr>
          <p:cNvPr id="11" name="Rettangolo arrotondato 8">
            <a:extLst>
              <a:ext uri="{FF2B5EF4-FFF2-40B4-BE49-F238E27FC236}">
                <a16:creationId xmlns:a16="http://schemas.microsoft.com/office/drawing/2014/main" id="{8515325B-6170-4EB3-BD17-6D1C47289808}"/>
              </a:ext>
            </a:extLst>
          </p:cNvPr>
          <p:cNvSpPr/>
          <p:nvPr/>
        </p:nvSpPr>
        <p:spPr>
          <a:xfrm>
            <a:off x="7175870" y="1258504"/>
            <a:ext cx="2159500" cy="14396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…adhering “second skin” to have a better grip with the ground</a:t>
            </a:r>
          </a:p>
        </p:txBody>
      </p:sp>
      <p:sp>
        <p:nvSpPr>
          <p:cNvPr id="12" name="Rettangolo arrotondato 9">
            <a:extLst>
              <a:ext uri="{FF2B5EF4-FFF2-40B4-BE49-F238E27FC236}">
                <a16:creationId xmlns:a16="http://schemas.microsoft.com/office/drawing/2014/main" id="{EB469880-E834-4D4B-A46F-A5FF8590C895}"/>
              </a:ext>
            </a:extLst>
          </p:cNvPr>
          <p:cNvSpPr/>
          <p:nvPr/>
        </p:nvSpPr>
        <p:spPr>
          <a:xfrm>
            <a:off x="1945749" y="1258504"/>
            <a:ext cx="2159500" cy="14396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…tools to protect and support </a:t>
            </a:r>
          </a:p>
        </p:txBody>
      </p:sp>
      <p:pic>
        <p:nvPicPr>
          <p:cNvPr id="4" name="Immagine 3">
            <a:extLst>
              <a:ext uri="{FF2B5EF4-FFF2-40B4-BE49-F238E27FC236}">
                <a16:creationId xmlns:a16="http://schemas.microsoft.com/office/drawing/2014/main" id="{A0E7A177-F242-470B-BAC3-B4104384E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128" y="3304418"/>
            <a:ext cx="2542434" cy="1895929"/>
          </a:xfrm>
          <a:prstGeom prst="rect">
            <a:avLst/>
          </a:prstGeom>
        </p:spPr>
      </p:pic>
      <p:pic>
        <p:nvPicPr>
          <p:cNvPr id="6" name="Immagine 5">
            <a:extLst>
              <a:ext uri="{FF2B5EF4-FFF2-40B4-BE49-F238E27FC236}">
                <a16:creationId xmlns:a16="http://schemas.microsoft.com/office/drawing/2014/main" id="{8ACA52EA-0A74-4C58-8388-E52998927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044" y="3429000"/>
            <a:ext cx="2738025" cy="1709057"/>
          </a:xfrm>
          <a:prstGeom prst="rect">
            <a:avLst/>
          </a:prstGeom>
        </p:spPr>
      </p:pic>
    </p:spTree>
    <p:extLst>
      <p:ext uri="{BB962C8B-B14F-4D97-AF65-F5344CB8AC3E}">
        <p14:creationId xmlns:p14="http://schemas.microsoft.com/office/powerpoint/2010/main" val="137112756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title"/>
          </p:nvPr>
        </p:nvSpPr>
        <p:spPr>
          <a:xfrm>
            <a:off x="167155" y="245610"/>
            <a:ext cx="7426161" cy="562616"/>
          </a:xfrm>
        </p:spPr>
        <p:txBody>
          <a:bodyPr/>
          <a:lstStyle/>
          <a:p>
            <a:r>
              <a:rPr lang="it-IT" dirty="0" err="1"/>
              <a:t>Vibram</a:t>
            </a:r>
            <a:r>
              <a:rPr lang="it-IT" dirty="0"/>
              <a:t>: competitive performances</a:t>
            </a:r>
            <a:endParaRPr lang="en-GB" dirty="0"/>
          </a:p>
        </p:txBody>
      </p:sp>
      <p:sp>
        <p:nvSpPr>
          <p:cNvPr id="22" name="Segnaposto contenuto 21"/>
          <p:cNvSpPr>
            <a:spLocks noGrp="1"/>
          </p:cNvSpPr>
          <p:nvPr>
            <p:ph idx="4294967295"/>
          </p:nvPr>
        </p:nvSpPr>
        <p:spPr>
          <a:xfrm>
            <a:off x="609601" y="1161222"/>
            <a:ext cx="10972801" cy="4964942"/>
          </a:xfrm>
        </p:spPr>
        <p:txBody>
          <a:bodyPr>
            <a:normAutofit/>
          </a:bodyPr>
          <a:lstStyle/>
          <a:p>
            <a:endParaRPr lang="en-US" sz="1800" dirty="0">
              <a:latin typeface="Calibri" panose="020F0502020204030204" pitchFamily="34" charset="0"/>
            </a:endParaRPr>
          </a:p>
          <a:p>
            <a:r>
              <a:rPr lang="en-US" sz="1800" dirty="0">
                <a:latin typeface="Calibri" panose="020F0502020204030204" pitchFamily="34" charset="0"/>
              </a:rPr>
              <a:t>Business has gone </a:t>
            </a:r>
            <a:r>
              <a:rPr lang="en-US" sz="1800" b="1" dirty="0">
                <a:latin typeface="Calibri" panose="020F0502020204030204" pitchFamily="34" charset="0"/>
              </a:rPr>
              <a:t>from zero to approximately 80 million Euro since launch</a:t>
            </a:r>
            <a:r>
              <a:rPr lang="en-US" sz="1800" dirty="0">
                <a:latin typeface="Calibri" panose="020F0502020204030204" pitchFamily="34" charset="0"/>
              </a:rPr>
              <a:t>, with triple digit growth in fiscal 2011</a:t>
            </a:r>
          </a:p>
          <a:p>
            <a:r>
              <a:rPr lang="en-US" sz="1800" dirty="0" err="1">
                <a:latin typeface="Calibri" panose="020F0502020204030204" pitchFamily="34" charset="0"/>
              </a:rPr>
              <a:t>FiveFingers</a:t>
            </a:r>
            <a:r>
              <a:rPr lang="en-US" sz="1800" dirty="0">
                <a:latin typeface="Calibri" panose="020F0502020204030204" pitchFamily="34" charset="0"/>
              </a:rPr>
              <a:t> gained (negative) popularity as one of the </a:t>
            </a:r>
            <a:r>
              <a:rPr lang="en-US" sz="1800" b="1" dirty="0">
                <a:latin typeface="Calibri" panose="020F0502020204030204" pitchFamily="34" charset="0"/>
              </a:rPr>
              <a:t>first minimalistic shoes </a:t>
            </a:r>
            <a:r>
              <a:rPr lang="en-US" sz="1800" dirty="0">
                <a:latin typeface="Calibri" panose="020F0502020204030204" pitchFamily="34" charset="0"/>
              </a:rPr>
              <a:t>and pertained to the </a:t>
            </a:r>
            <a:r>
              <a:rPr lang="it-IT" sz="1800" dirty="0"/>
              <a:t>“</a:t>
            </a:r>
            <a:r>
              <a:rPr lang="it-IT" sz="1800" dirty="0" err="1"/>
              <a:t>barefootlike</a:t>
            </a:r>
            <a:r>
              <a:rPr lang="it-IT" sz="1800" dirty="0"/>
              <a:t> </a:t>
            </a:r>
            <a:r>
              <a:rPr lang="it-IT" sz="1800" dirty="0" err="1"/>
              <a:t>running</a:t>
            </a:r>
            <a:r>
              <a:rPr lang="it-IT" sz="1800" dirty="0"/>
              <a:t>” </a:t>
            </a:r>
            <a:r>
              <a:rPr lang="it-IT" sz="1800" dirty="0" err="1"/>
              <a:t>movement</a:t>
            </a:r>
            <a:endParaRPr lang="en-US" sz="1800" dirty="0">
              <a:latin typeface="Calibri" panose="020F0502020204030204" pitchFamily="34" charset="0"/>
            </a:endParaRPr>
          </a:p>
          <a:p>
            <a:r>
              <a:rPr lang="en-US" sz="1800" dirty="0"/>
              <a:t>Sales of its </a:t>
            </a:r>
            <a:r>
              <a:rPr lang="en-US" sz="1800" dirty="0" err="1"/>
              <a:t>FiveFingers</a:t>
            </a:r>
            <a:r>
              <a:rPr lang="en-US" sz="1800" dirty="0"/>
              <a:t> have </a:t>
            </a:r>
            <a:r>
              <a:rPr lang="en-US" sz="1800" b="1" dirty="0"/>
              <a:t>tripled every year since they were introduced in 2006</a:t>
            </a:r>
          </a:p>
          <a:p>
            <a:pPr marL="0" indent="0">
              <a:buNone/>
            </a:pPr>
            <a:endParaRPr lang="it-IT" sz="1800" dirty="0">
              <a:latin typeface="Calibri" panose="020F0502020204030204" pitchFamily="34" charset="0"/>
            </a:endParaRPr>
          </a:p>
        </p:txBody>
      </p:sp>
      <p:grpSp>
        <p:nvGrpSpPr>
          <p:cNvPr id="15" name="Gruppo 14">
            <a:extLst>
              <a:ext uri="{FF2B5EF4-FFF2-40B4-BE49-F238E27FC236}">
                <a16:creationId xmlns:a16="http://schemas.microsoft.com/office/drawing/2014/main" id="{EB0B2DB1-275E-41E9-B6CB-89C89E6345C0}"/>
              </a:ext>
            </a:extLst>
          </p:cNvPr>
          <p:cNvGrpSpPr/>
          <p:nvPr/>
        </p:nvGrpSpPr>
        <p:grpSpPr>
          <a:xfrm>
            <a:off x="1746551" y="4385970"/>
            <a:ext cx="8510849" cy="1148813"/>
            <a:chOff x="740342" y="4342425"/>
            <a:chExt cx="10673364" cy="1646681"/>
          </a:xfrm>
        </p:grpSpPr>
        <p:pic>
          <p:nvPicPr>
            <p:cNvPr id="4" name="Immagine 3">
              <a:extLst>
                <a:ext uri="{FF2B5EF4-FFF2-40B4-BE49-F238E27FC236}">
                  <a16:creationId xmlns:a16="http://schemas.microsoft.com/office/drawing/2014/main" id="{22BE310A-1D51-496E-816B-337056CB7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245" y="4379762"/>
              <a:ext cx="2518461" cy="1572007"/>
            </a:xfrm>
            <a:prstGeom prst="rect">
              <a:avLst/>
            </a:prstGeom>
          </p:spPr>
        </p:pic>
        <p:pic>
          <p:nvPicPr>
            <p:cNvPr id="6" name="Immagine 5">
              <a:extLst>
                <a:ext uri="{FF2B5EF4-FFF2-40B4-BE49-F238E27FC236}">
                  <a16:creationId xmlns:a16="http://schemas.microsoft.com/office/drawing/2014/main" id="{2B8EBF6A-342F-4B70-A2E6-E807A16C1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8300" y="4366861"/>
              <a:ext cx="1119608" cy="1614101"/>
            </a:xfrm>
            <a:prstGeom prst="rect">
              <a:avLst/>
            </a:prstGeom>
          </p:spPr>
        </p:pic>
        <p:pic>
          <p:nvPicPr>
            <p:cNvPr id="8" name="Immagine 7">
              <a:extLst>
                <a:ext uri="{FF2B5EF4-FFF2-40B4-BE49-F238E27FC236}">
                  <a16:creationId xmlns:a16="http://schemas.microsoft.com/office/drawing/2014/main" id="{844B144B-E344-4A8D-8E2A-076997B390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42" y="4379762"/>
              <a:ext cx="1828800" cy="1609344"/>
            </a:xfrm>
            <a:prstGeom prst="rect">
              <a:avLst/>
            </a:prstGeom>
          </p:spPr>
        </p:pic>
        <p:pic>
          <p:nvPicPr>
            <p:cNvPr id="10" name="Immagine 9">
              <a:extLst>
                <a:ext uri="{FF2B5EF4-FFF2-40B4-BE49-F238E27FC236}">
                  <a16:creationId xmlns:a16="http://schemas.microsoft.com/office/drawing/2014/main" id="{CD2C9802-3D96-4D5F-B3B0-78FCFF736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2448" y="4369933"/>
              <a:ext cx="2184705" cy="1609344"/>
            </a:xfrm>
            <a:prstGeom prst="rect">
              <a:avLst/>
            </a:prstGeom>
          </p:spPr>
        </p:pic>
        <p:pic>
          <p:nvPicPr>
            <p:cNvPr id="14" name="Immagine 13">
              <a:extLst>
                <a:ext uri="{FF2B5EF4-FFF2-40B4-BE49-F238E27FC236}">
                  <a16:creationId xmlns:a16="http://schemas.microsoft.com/office/drawing/2014/main" id="{A2B63BC6-EBEE-4174-8E85-C2116B6C15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5798" y="4342425"/>
              <a:ext cx="2998778" cy="1609344"/>
            </a:xfrm>
            <a:prstGeom prst="rect">
              <a:avLst/>
            </a:prstGeom>
          </p:spPr>
        </p:pic>
      </p:grpSp>
    </p:spTree>
    <p:extLst>
      <p:ext uri="{BB962C8B-B14F-4D97-AF65-F5344CB8AC3E}">
        <p14:creationId xmlns:p14="http://schemas.microsoft.com/office/powerpoint/2010/main" val="15615608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69337" y="274638"/>
            <a:ext cx="9326159" cy="562616"/>
          </a:xfrm>
        </p:spPr>
        <p:txBody>
          <a:bodyPr/>
          <a:lstStyle/>
          <a:p>
            <a:r>
              <a:rPr lang="it-IT" dirty="0"/>
              <a:t>Innovation</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18</a:t>
            </a:fld>
            <a:endParaRPr lang="it-IT">
              <a:solidFill>
                <a:prstClr val="white"/>
              </a:solidFill>
              <a:latin typeface="Calibri"/>
            </a:endParaRPr>
          </a:p>
        </p:txBody>
      </p:sp>
      <p:sp>
        <p:nvSpPr>
          <p:cNvPr id="6" name="Text Box 10"/>
          <p:cNvSpPr txBox="1">
            <a:spLocks noChangeArrowheads="1"/>
          </p:cNvSpPr>
          <p:nvPr/>
        </p:nvSpPr>
        <p:spPr bwMode="auto">
          <a:xfrm>
            <a:off x="7820352" y="5024143"/>
            <a:ext cx="867336" cy="399986"/>
          </a:xfrm>
          <a:prstGeom prst="rect">
            <a:avLst/>
          </a:prstGeom>
          <a:noFill/>
          <a:ln w="9525">
            <a:noFill/>
            <a:miter lim="800000"/>
            <a:headEnd/>
            <a:tailEnd/>
          </a:ln>
        </p:spPr>
        <p:txBody>
          <a:bodyPr wrap="none" lIns="91374" tIns="45690" rIns="91374" bIns="45690">
            <a:prstTxWarp prst="textNoShape">
              <a:avLst/>
            </a:prstTxWarp>
            <a:spAutoFit/>
          </a:bodyPr>
          <a:lstStyle/>
          <a:p>
            <a:pPr algn="ctr" defTabSz="740516"/>
            <a:r>
              <a:rPr lang="it-IT" sz="2000" b="1" dirty="0">
                <a:solidFill>
                  <a:prstClr val="black"/>
                </a:solidFill>
                <a:latin typeface="Calibri"/>
                <a:cs typeface="Century Gothic"/>
              </a:rPr>
              <a:t>HOW?</a:t>
            </a:r>
          </a:p>
        </p:txBody>
      </p:sp>
      <p:sp>
        <p:nvSpPr>
          <p:cNvPr id="7" name="Text Box 10"/>
          <p:cNvSpPr txBox="1">
            <a:spLocks noChangeArrowheads="1"/>
          </p:cNvSpPr>
          <p:nvPr/>
        </p:nvSpPr>
        <p:spPr bwMode="auto">
          <a:xfrm>
            <a:off x="7838813" y="3238406"/>
            <a:ext cx="830412" cy="399986"/>
          </a:xfrm>
          <a:prstGeom prst="rect">
            <a:avLst/>
          </a:prstGeom>
          <a:noFill/>
          <a:ln w="9525">
            <a:noFill/>
            <a:miter lim="800000"/>
            <a:headEnd/>
            <a:tailEnd/>
          </a:ln>
        </p:spPr>
        <p:txBody>
          <a:bodyPr wrap="none" lIns="91374" tIns="45690" rIns="91374" bIns="45690">
            <a:prstTxWarp prst="textNoShape">
              <a:avLst/>
            </a:prstTxWarp>
            <a:spAutoFit/>
          </a:bodyPr>
          <a:lstStyle/>
          <a:p>
            <a:pPr algn="ctr" defTabSz="740516"/>
            <a:r>
              <a:rPr lang="it-IT" sz="2000" b="1" dirty="0">
                <a:solidFill>
                  <a:prstClr val="black"/>
                </a:solidFill>
                <a:latin typeface="Calibri"/>
                <a:cs typeface="Century Gothic"/>
              </a:rPr>
              <a:t>WHY?</a:t>
            </a:r>
          </a:p>
        </p:txBody>
      </p:sp>
      <p:pic>
        <p:nvPicPr>
          <p:cNvPr id="8" name="Bildobjekt 1"/>
          <p:cNvPicPr>
            <a:picLocks noChangeAspect="1"/>
          </p:cNvPicPr>
          <p:nvPr/>
        </p:nvPicPr>
        <p:blipFill>
          <a:blip r:embed="rId2" cstate="print"/>
          <a:stretch>
            <a:fillRect/>
          </a:stretch>
        </p:blipFill>
        <p:spPr>
          <a:xfrm>
            <a:off x="3495184" y="2540181"/>
            <a:ext cx="862134" cy="1796432"/>
          </a:xfrm>
          <a:prstGeom prst="rect">
            <a:avLst/>
          </a:prstGeom>
          <a:effectLst>
            <a:softEdge rad="114300"/>
          </a:effectLst>
        </p:spPr>
      </p:pic>
      <p:sp>
        <p:nvSpPr>
          <p:cNvPr id="9" name="textruta 2"/>
          <p:cNvSpPr txBox="1"/>
          <p:nvPr/>
        </p:nvSpPr>
        <p:spPr>
          <a:xfrm>
            <a:off x="4934715" y="3084547"/>
            <a:ext cx="2297928" cy="707700"/>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Meaning</a:t>
            </a:r>
            <a:endParaRPr lang="sv-SE" sz="2799" b="1" dirty="0">
              <a:solidFill>
                <a:srgbClr val="6BACC8"/>
              </a:solidFill>
              <a:latin typeface="Calibri"/>
              <a:cs typeface="Century Gothic"/>
            </a:endParaRPr>
          </a:p>
          <a:p>
            <a:pPr algn="ctr" defTabSz="740516"/>
            <a:r>
              <a:rPr lang="sv-SE" sz="1200" dirty="0">
                <a:solidFill>
                  <a:srgbClr val="6BACC8"/>
                </a:solidFill>
                <a:latin typeface="Calibri"/>
                <a:cs typeface="Century Gothic"/>
              </a:rPr>
              <a:t>Utilitarian – Symbolic – Emotional</a:t>
            </a:r>
          </a:p>
        </p:txBody>
      </p:sp>
      <p:sp>
        <p:nvSpPr>
          <p:cNvPr id="10" name="textruta 13"/>
          <p:cNvSpPr txBox="1"/>
          <p:nvPr/>
        </p:nvSpPr>
        <p:spPr>
          <a:xfrm>
            <a:off x="5136582" y="4870285"/>
            <a:ext cx="1894193" cy="707700"/>
          </a:xfrm>
          <a:prstGeom prst="rect">
            <a:avLst/>
          </a:prstGeom>
          <a:noFill/>
        </p:spPr>
        <p:txBody>
          <a:bodyPr wrap="none" lIns="91383" tIns="45694" rIns="91383" bIns="45694" rtlCol="0">
            <a:spAutoFit/>
          </a:bodyPr>
          <a:lstStyle/>
          <a:p>
            <a:pPr algn="ctr" defTabSz="740516"/>
            <a:r>
              <a:rPr lang="sv-SE" sz="2799" b="1" dirty="0">
                <a:solidFill>
                  <a:srgbClr val="6BACC8"/>
                </a:solidFill>
                <a:latin typeface="Calibri"/>
                <a:cs typeface="Century Gothic"/>
              </a:rPr>
              <a:t>Solution</a:t>
            </a:r>
          </a:p>
          <a:p>
            <a:pPr algn="ctr" defTabSz="740516"/>
            <a:r>
              <a:rPr lang="sv-SE" sz="1200" dirty="0">
                <a:solidFill>
                  <a:srgbClr val="6BACC8"/>
                </a:solidFill>
                <a:latin typeface="Calibri"/>
                <a:cs typeface="Century Gothic"/>
              </a:rPr>
              <a:t>Product – Service – Process</a:t>
            </a:r>
          </a:p>
        </p:txBody>
      </p:sp>
      <p:pic>
        <p:nvPicPr>
          <p:cNvPr id="11" name="Bildobjekt 5"/>
          <p:cNvPicPr>
            <a:picLocks noChangeAspect="1"/>
          </p:cNvPicPr>
          <p:nvPr/>
        </p:nvPicPr>
        <p:blipFill>
          <a:blip r:embed="rId3" cstate="print"/>
          <a:stretch>
            <a:fillRect/>
          </a:stretch>
        </p:blipFill>
        <p:spPr>
          <a:xfrm>
            <a:off x="3340314" y="4724974"/>
            <a:ext cx="1171878" cy="998325"/>
          </a:xfrm>
          <a:prstGeom prst="ellipse">
            <a:avLst/>
          </a:prstGeom>
          <a:ln>
            <a:noFill/>
          </a:ln>
          <a:effectLst>
            <a:softEdge rad="112500"/>
          </a:effectLst>
        </p:spPr>
      </p:pic>
      <p:sp>
        <p:nvSpPr>
          <p:cNvPr id="12" name="Upp 6"/>
          <p:cNvSpPr/>
          <p:nvPr/>
        </p:nvSpPr>
        <p:spPr>
          <a:xfrm flipV="1">
            <a:off x="5947593" y="4234907"/>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3" name="textruta 22"/>
          <p:cNvSpPr txBox="1"/>
          <p:nvPr/>
        </p:nvSpPr>
        <p:spPr>
          <a:xfrm>
            <a:off x="5481437" y="1355758"/>
            <a:ext cx="1204484" cy="523077"/>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People</a:t>
            </a:r>
            <a:endParaRPr lang="sv-SE" sz="2799" b="1" dirty="0">
              <a:solidFill>
                <a:srgbClr val="6BACC8"/>
              </a:solidFill>
              <a:latin typeface="Calibri"/>
              <a:cs typeface="Century Gothic"/>
            </a:endParaRPr>
          </a:p>
        </p:txBody>
      </p:sp>
      <p:pic>
        <p:nvPicPr>
          <p:cNvPr id="14" name="Bildobjekt 18"/>
          <p:cNvPicPr>
            <a:picLocks noChangeAspect="1"/>
          </p:cNvPicPr>
          <p:nvPr/>
        </p:nvPicPr>
        <p:blipFill>
          <a:blip r:embed="rId4" cstate="print"/>
          <a:stretch>
            <a:fillRect/>
          </a:stretch>
        </p:blipFill>
        <p:spPr>
          <a:xfrm>
            <a:off x="3558146" y="1154581"/>
            <a:ext cx="736215" cy="925435"/>
          </a:xfrm>
          <a:prstGeom prst="rect">
            <a:avLst/>
          </a:prstGeom>
          <a:effectLst>
            <a:softEdge rad="114300"/>
          </a:effectLst>
        </p:spPr>
      </p:pic>
      <p:sp>
        <p:nvSpPr>
          <p:cNvPr id="15" name="Upp 25"/>
          <p:cNvSpPr/>
          <p:nvPr/>
        </p:nvSpPr>
        <p:spPr>
          <a:xfrm flipV="1">
            <a:off x="5947593" y="2321600"/>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Tree>
    <p:extLst>
      <p:ext uri="{BB962C8B-B14F-4D97-AF65-F5344CB8AC3E}">
        <p14:creationId xmlns:p14="http://schemas.microsoft.com/office/powerpoint/2010/main" val="2262052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a:t>Innovation of </a:t>
            </a:r>
            <a:r>
              <a:rPr lang="it-IT" dirty="0" err="1"/>
              <a:t>Meaning</a:t>
            </a:r>
            <a:endParaRPr lang="it-IT" dirty="0"/>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19</a:t>
            </a:fld>
            <a:endParaRPr lang="it-IT">
              <a:solidFill>
                <a:prstClr val="white"/>
              </a:solidFill>
              <a:latin typeface="Calibri"/>
            </a:endParaRPr>
          </a:p>
        </p:txBody>
      </p:sp>
      <p:sp>
        <p:nvSpPr>
          <p:cNvPr id="6" name="Text Box 10"/>
          <p:cNvSpPr txBox="1">
            <a:spLocks noChangeArrowheads="1"/>
          </p:cNvSpPr>
          <p:nvPr/>
        </p:nvSpPr>
        <p:spPr bwMode="auto">
          <a:xfrm>
            <a:off x="7820352" y="5024143"/>
            <a:ext cx="867336" cy="399986"/>
          </a:xfrm>
          <a:prstGeom prst="rect">
            <a:avLst/>
          </a:prstGeom>
          <a:noFill/>
          <a:ln w="9525">
            <a:noFill/>
            <a:miter lim="800000"/>
            <a:headEnd/>
            <a:tailEnd/>
          </a:ln>
        </p:spPr>
        <p:txBody>
          <a:bodyPr wrap="none" lIns="91374" tIns="45690" rIns="91374" bIns="45690">
            <a:prstTxWarp prst="textNoShape">
              <a:avLst/>
            </a:prstTxWarp>
            <a:spAutoFit/>
          </a:bodyPr>
          <a:lstStyle/>
          <a:p>
            <a:pPr algn="ctr" defTabSz="740516"/>
            <a:r>
              <a:rPr lang="it-IT" sz="2000" b="1" dirty="0">
                <a:solidFill>
                  <a:prstClr val="black"/>
                </a:solidFill>
                <a:latin typeface="Calibri"/>
                <a:cs typeface="Century Gothic"/>
              </a:rPr>
              <a:t>HOW?</a:t>
            </a:r>
          </a:p>
        </p:txBody>
      </p:sp>
      <p:sp>
        <p:nvSpPr>
          <p:cNvPr id="7" name="Text Box 10"/>
          <p:cNvSpPr txBox="1">
            <a:spLocks noChangeArrowheads="1"/>
          </p:cNvSpPr>
          <p:nvPr/>
        </p:nvSpPr>
        <p:spPr bwMode="auto">
          <a:xfrm>
            <a:off x="7838813" y="3238406"/>
            <a:ext cx="830412" cy="399986"/>
          </a:xfrm>
          <a:prstGeom prst="rect">
            <a:avLst/>
          </a:prstGeom>
          <a:noFill/>
          <a:ln w="9525">
            <a:noFill/>
            <a:miter lim="800000"/>
            <a:headEnd/>
            <a:tailEnd/>
          </a:ln>
        </p:spPr>
        <p:txBody>
          <a:bodyPr wrap="none" lIns="91374" tIns="45690" rIns="91374" bIns="45690">
            <a:prstTxWarp prst="textNoShape">
              <a:avLst/>
            </a:prstTxWarp>
            <a:spAutoFit/>
          </a:bodyPr>
          <a:lstStyle/>
          <a:p>
            <a:pPr algn="ctr" defTabSz="740516"/>
            <a:r>
              <a:rPr lang="it-IT" sz="2000" b="1" dirty="0">
                <a:solidFill>
                  <a:prstClr val="black"/>
                </a:solidFill>
                <a:latin typeface="Calibri"/>
                <a:cs typeface="Century Gothic"/>
              </a:rPr>
              <a:t>WHY?</a:t>
            </a:r>
          </a:p>
        </p:txBody>
      </p:sp>
      <p:pic>
        <p:nvPicPr>
          <p:cNvPr id="8" name="Bildobjekt 1"/>
          <p:cNvPicPr>
            <a:picLocks noChangeAspect="1"/>
          </p:cNvPicPr>
          <p:nvPr/>
        </p:nvPicPr>
        <p:blipFill>
          <a:blip r:embed="rId2" cstate="print"/>
          <a:stretch>
            <a:fillRect/>
          </a:stretch>
        </p:blipFill>
        <p:spPr>
          <a:xfrm>
            <a:off x="3495184" y="2540181"/>
            <a:ext cx="862134" cy="1796432"/>
          </a:xfrm>
          <a:prstGeom prst="rect">
            <a:avLst/>
          </a:prstGeom>
          <a:effectLst>
            <a:softEdge rad="114300"/>
          </a:effectLst>
        </p:spPr>
      </p:pic>
      <p:sp>
        <p:nvSpPr>
          <p:cNvPr id="9" name="textruta 2"/>
          <p:cNvSpPr txBox="1"/>
          <p:nvPr/>
        </p:nvSpPr>
        <p:spPr>
          <a:xfrm>
            <a:off x="4934715" y="3084547"/>
            <a:ext cx="2297928" cy="707700"/>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Meaning</a:t>
            </a:r>
            <a:endParaRPr lang="sv-SE" sz="2799" b="1" dirty="0">
              <a:solidFill>
                <a:srgbClr val="6BACC8"/>
              </a:solidFill>
              <a:latin typeface="Calibri"/>
              <a:cs typeface="Century Gothic"/>
            </a:endParaRPr>
          </a:p>
          <a:p>
            <a:pPr algn="ctr" defTabSz="740516"/>
            <a:r>
              <a:rPr lang="sv-SE" sz="1200" dirty="0">
                <a:solidFill>
                  <a:srgbClr val="6BACC8"/>
                </a:solidFill>
                <a:latin typeface="Calibri"/>
                <a:cs typeface="Century Gothic"/>
              </a:rPr>
              <a:t>Utilitarian – Symbolic – Emotional</a:t>
            </a:r>
          </a:p>
        </p:txBody>
      </p:sp>
      <p:sp>
        <p:nvSpPr>
          <p:cNvPr id="10" name="textruta 13"/>
          <p:cNvSpPr txBox="1"/>
          <p:nvPr/>
        </p:nvSpPr>
        <p:spPr>
          <a:xfrm>
            <a:off x="5136582" y="4870285"/>
            <a:ext cx="1894193" cy="707700"/>
          </a:xfrm>
          <a:prstGeom prst="rect">
            <a:avLst/>
          </a:prstGeom>
          <a:noFill/>
        </p:spPr>
        <p:txBody>
          <a:bodyPr wrap="none" lIns="91383" tIns="45694" rIns="91383" bIns="45694" rtlCol="0">
            <a:spAutoFit/>
          </a:bodyPr>
          <a:lstStyle/>
          <a:p>
            <a:pPr algn="ctr" defTabSz="740516"/>
            <a:r>
              <a:rPr lang="sv-SE" sz="2799" b="1" dirty="0">
                <a:solidFill>
                  <a:srgbClr val="6BACC8"/>
                </a:solidFill>
                <a:latin typeface="Calibri"/>
                <a:cs typeface="Century Gothic"/>
              </a:rPr>
              <a:t>Solution</a:t>
            </a:r>
          </a:p>
          <a:p>
            <a:pPr algn="ctr" defTabSz="740516"/>
            <a:r>
              <a:rPr lang="sv-SE" sz="1200" dirty="0">
                <a:solidFill>
                  <a:srgbClr val="6BACC8"/>
                </a:solidFill>
                <a:latin typeface="Calibri"/>
                <a:cs typeface="Century Gothic"/>
              </a:rPr>
              <a:t>Product – Service – Process</a:t>
            </a:r>
          </a:p>
        </p:txBody>
      </p:sp>
      <p:pic>
        <p:nvPicPr>
          <p:cNvPr id="11" name="Bildobjekt 5"/>
          <p:cNvPicPr>
            <a:picLocks noChangeAspect="1"/>
          </p:cNvPicPr>
          <p:nvPr/>
        </p:nvPicPr>
        <p:blipFill>
          <a:blip r:embed="rId3" cstate="print"/>
          <a:stretch>
            <a:fillRect/>
          </a:stretch>
        </p:blipFill>
        <p:spPr>
          <a:xfrm>
            <a:off x="3340314" y="4724974"/>
            <a:ext cx="1171878" cy="998325"/>
          </a:xfrm>
          <a:prstGeom prst="ellipse">
            <a:avLst/>
          </a:prstGeom>
          <a:ln>
            <a:noFill/>
          </a:ln>
          <a:effectLst>
            <a:softEdge rad="112500"/>
          </a:effectLst>
        </p:spPr>
      </p:pic>
      <p:sp>
        <p:nvSpPr>
          <p:cNvPr id="12" name="Upp 6"/>
          <p:cNvSpPr/>
          <p:nvPr/>
        </p:nvSpPr>
        <p:spPr>
          <a:xfrm flipV="1">
            <a:off x="5947593" y="4234907"/>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3" name="textruta 22"/>
          <p:cNvSpPr txBox="1"/>
          <p:nvPr/>
        </p:nvSpPr>
        <p:spPr>
          <a:xfrm>
            <a:off x="5481437" y="1355758"/>
            <a:ext cx="1204484" cy="523077"/>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People</a:t>
            </a:r>
            <a:endParaRPr lang="sv-SE" sz="2799" b="1" dirty="0">
              <a:solidFill>
                <a:srgbClr val="6BACC8"/>
              </a:solidFill>
              <a:latin typeface="Calibri"/>
              <a:cs typeface="Century Gothic"/>
            </a:endParaRPr>
          </a:p>
        </p:txBody>
      </p:sp>
      <p:pic>
        <p:nvPicPr>
          <p:cNvPr id="14" name="Bildobjekt 18"/>
          <p:cNvPicPr>
            <a:picLocks noChangeAspect="1"/>
          </p:cNvPicPr>
          <p:nvPr/>
        </p:nvPicPr>
        <p:blipFill>
          <a:blip r:embed="rId4" cstate="print"/>
          <a:stretch>
            <a:fillRect/>
          </a:stretch>
        </p:blipFill>
        <p:spPr>
          <a:xfrm>
            <a:off x="3558146" y="1154581"/>
            <a:ext cx="736215" cy="925435"/>
          </a:xfrm>
          <a:prstGeom prst="rect">
            <a:avLst/>
          </a:prstGeom>
          <a:effectLst>
            <a:softEdge rad="114300"/>
          </a:effectLst>
        </p:spPr>
      </p:pic>
      <p:sp>
        <p:nvSpPr>
          <p:cNvPr id="15" name="Upp 25"/>
          <p:cNvSpPr/>
          <p:nvPr/>
        </p:nvSpPr>
        <p:spPr>
          <a:xfrm flipV="1">
            <a:off x="5947593" y="2321600"/>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6" name="Rettangolo arrotondato 15"/>
          <p:cNvSpPr/>
          <p:nvPr/>
        </p:nvSpPr>
        <p:spPr>
          <a:xfrm>
            <a:off x="1776520" y="2522082"/>
            <a:ext cx="8638960" cy="1799583"/>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516"/>
            <a:endParaRPr lang="it-IT" sz="1500">
              <a:solidFill>
                <a:prstClr val="white"/>
              </a:solidFill>
              <a:latin typeface="Calibri"/>
            </a:endParaRPr>
          </a:p>
        </p:txBody>
      </p:sp>
      <p:sp>
        <p:nvSpPr>
          <p:cNvPr id="17" name="CasellaDiTesto 16"/>
          <p:cNvSpPr txBox="1"/>
          <p:nvPr/>
        </p:nvSpPr>
        <p:spPr>
          <a:xfrm>
            <a:off x="7895783" y="2257979"/>
            <a:ext cx="2159740" cy="523099"/>
          </a:xfrm>
          <a:prstGeom prst="rect">
            <a:avLst/>
          </a:prstGeom>
          <a:solidFill>
            <a:schemeClr val="bg1"/>
          </a:solidFill>
        </p:spPr>
        <p:txBody>
          <a:bodyPr wrap="square" rtlCol="0">
            <a:spAutoFit/>
          </a:bodyPr>
          <a:lstStyle/>
          <a:p>
            <a:pPr algn="ctr" defTabSz="740516"/>
            <a:r>
              <a:rPr lang="it-IT" sz="2799" b="1" i="1" dirty="0">
                <a:solidFill>
                  <a:srgbClr val="F79646"/>
                </a:solidFill>
                <a:latin typeface="Calibri"/>
              </a:rPr>
              <a:t>Innovation</a:t>
            </a:r>
          </a:p>
        </p:txBody>
      </p:sp>
    </p:spTree>
    <p:extLst>
      <p:ext uri="{BB962C8B-B14F-4D97-AF65-F5344CB8AC3E}">
        <p14:creationId xmlns:p14="http://schemas.microsoft.com/office/powerpoint/2010/main" val="2186826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289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a:t>Innovation of </a:t>
            </a:r>
            <a:r>
              <a:rPr lang="it-IT" dirty="0" err="1"/>
              <a:t>Solution</a:t>
            </a:r>
            <a:endParaRPr lang="it-IT" dirty="0"/>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20</a:t>
            </a:fld>
            <a:endParaRPr lang="it-IT">
              <a:solidFill>
                <a:prstClr val="white"/>
              </a:solidFill>
              <a:latin typeface="Calibri"/>
            </a:endParaRPr>
          </a:p>
        </p:txBody>
      </p:sp>
      <p:sp>
        <p:nvSpPr>
          <p:cNvPr id="6" name="Text Box 10"/>
          <p:cNvSpPr txBox="1">
            <a:spLocks noChangeArrowheads="1"/>
          </p:cNvSpPr>
          <p:nvPr/>
        </p:nvSpPr>
        <p:spPr bwMode="auto">
          <a:xfrm>
            <a:off x="7820352" y="5024143"/>
            <a:ext cx="867336" cy="399986"/>
          </a:xfrm>
          <a:prstGeom prst="rect">
            <a:avLst/>
          </a:prstGeom>
          <a:noFill/>
          <a:ln w="9525">
            <a:noFill/>
            <a:miter lim="800000"/>
            <a:headEnd/>
            <a:tailEnd/>
          </a:ln>
        </p:spPr>
        <p:txBody>
          <a:bodyPr wrap="none" lIns="91374" tIns="45690" rIns="91374" bIns="45690">
            <a:prstTxWarp prst="textNoShape">
              <a:avLst/>
            </a:prstTxWarp>
            <a:spAutoFit/>
          </a:bodyPr>
          <a:lstStyle/>
          <a:p>
            <a:pPr algn="ctr" defTabSz="740516"/>
            <a:r>
              <a:rPr lang="it-IT" sz="2000" b="1" dirty="0">
                <a:solidFill>
                  <a:prstClr val="black"/>
                </a:solidFill>
                <a:latin typeface="Calibri"/>
                <a:cs typeface="Century Gothic"/>
              </a:rPr>
              <a:t>HOW?</a:t>
            </a:r>
          </a:p>
        </p:txBody>
      </p:sp>
      <p:sp>
        <p:nvSpPr>
          <p:cNvPr id="7" name="Text Box 10"/>
          <p:cNvSpPr txBox="1">
            <a:spLocks noChangeArrowheads="1"/>
          </p:cNvSpPr>
          <p:nvPr/>
        </p:nvSpPr>
        <p:spPr bwMode="auto">
          <a:xfrm>
            <a:off x="7838813" y="3238406"/>
            <a:ext cx="830412" cy="399986"/>
          </a:xfrm>
          <a:prstGeom prst="rect">
            <a:avLst/>
          </a:prstGeom>
          <a:noFill/>
          <a:ln w="9525">
            <a:noFill/>
            <a:miter lim="800000"/>
            <a:headEnd/>
            <a:tailEnd/>
          </a:ln>
        </p:spPr>
        <p:txBody>
          <a:bodyPr wrap="none" lIns="91374" tIns="45690" rIns="91374" bIns="45690">
            <a:prstTxWarp prst="textNoShape">
              <a:avLst/>
            </a:prstTxWarp>
            <a:spAutoFit/>
          </a:bodyPr>
          <a:lstStyle/>
          <a:p>
            <a:pPr algn="ctr" defTabSz="740516"/>
            <a:r>
              <a:rPr lang="it-IT" sz="2000" b="1" dirty="0">
                <a:solidFill>
                  <a:prstClr val="black"/>
                </a:solidFill>
                <a:latin typeface="Calibri"/>
                <a:cs typeface="Century Gothic"/>
              </a:rPr>
              <a:t>WHY?</a:t>
            </a:r>
          </a:p>
        </p:txBody>
      </p:sp>
      <p:pic>
        <p:nvPicPr>
          <p:cNvPr id="8" name="Bildobjekt 1"/>
          <p:cNvPicPr>
            <a:picLocks noChangeAspect="1"/>
          </p:cNvPicPr>
          <p:nvPr/>
        </p:nvPicPr>
        <p:blipFill>
          <a:blip r:embed="rId2" cstate="print"/>
          <a:stretch>
            <a:fillRect/>
          </a:stretch>
        </p:blipFill>
        <p:spPr>
          <a:xfrm>
            <a:off x="3495184" y="2540181"/>
            <a:ext cx="862134" cy="1796432"/>
          </a:xfrm>
          <a:prstGeom prst="rect">
            <a:avLst/>
          </a:prstGeom>
          <a:effectLst>
            <a:softEdge rad="114300"/>
          </a:effectLst>
        </p:spPr>
      </p:pic>
      <p:sp>
        <p:nvSpPr>
          <p:cNvPr id="9" name="textruta 2"/>
          <p:cNvSpPr txBox="1"/>
          <p:nvPr/>
        </p:nvSpPr>
        <p:spPr>
          <a:xfrm>
            <a:off x="4934715" y="3084547"/>
            <a:ext cx="2297928" cy="707700"/>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Meaning</a:t>
            </a:r>
            <a:endParaRPr lang="sv-SE" sz="2799" b="1" dirty="0">
              <a:solidFill>
                <a:srgbClr val="6BACC8"/>
              </a:solidFill>
              <a:latin typeface="Calibri"/>
              <a:cs typeface="Century Gothic"/>
            </a:endParaRPr>
          </a:p>
          <a:p>
            <a:pPr algn="ctr" defTabSz="740516"/>
            <a:r>
              <a:rPr lang="sv-SE" sz="1200" dirty="0">
                <a:solidFill>
                  <a:srgbClr val="6BACC8"/>
                </a:solidFill>
                <a:latin typeface="Calibri"/>
                <a:cs typeface="Century Gothic"/>
              </a:rPr>
              <a:t>Utilitarian – Symbolic – Emotional</a:t>
            </a:r>
          </a:p>
        </p:txBody>
      </p:sp>
      <p:sp>
        <p:nvSpPr>
          <p:cNvPr id="10" name="textruta 13"/>
          <p:cNvSpPr txBox="1"/>
          <p:nvPr/>
        </p:nvSpPr>
        <p:spPr>
          <a:xfrm>
            <a:off x="5136582" y="4870285"/>
            <a:ext cx="1894193" cy="707700"/>
          </a:xfrm>
          <a:prstGeom prst="rect">
            <a:avLst/>
          </a:prstGeom>
          <a:noFill/>
        </p:spPr>
        <p:txBody>
          <a:bodyPr wrap="none" lIns="91383" tIns="45694" rIns="91383" bIns="45694" rtlCol="0">
            <a:spAutoFit/>
          </a:bodyPr>
          <a:lstStyle/>
          <a:p>
            <a:pPr algn="ctr" defTabSz="740516"/>
            <a:r>
              <a:rPr lang="sv-SE" sz="2799" b="1" dirty="0">
                <a:solidFill>
                  <a:srgbClr val="6BACC8"/>
                </a:solidFill>
                <a:latin typeface="Calibri"/>
                <a:cs typeface="Century Gothic"/>
              </a:rPr>
              <a:t>Solution</a:t>
            </a:r>
          </a:p>
          <a:p>
            <a:pPr algn="ctr" defTabSz="740516"/>
            <a:r>
              <a:rPr lang="sv-SE" sz="1200" dirty="0">
                <a:solidFill>
                  <a:srgbClr val="6BACC8"/>
                </a:solidFill>
                <a:latin typeface="Calibri"/>
                <a:cs typeface="Century Gothic"/>
              </a:rPr>
              <a:t>Product – Service – Process</a:t>
            </a:r>
          </a:p>
        </p:txBody>
      </p:sp>
      <p:pic>
        <p:nvPicPr>
          <p:cNvPr id="11" name="Bildobjekt 5"/>
          <p:cNvPicPr>
            <a:picLocks noChangeAspect="1"/>
          </p:cNvPicPr>
          <p:nvPr/>
        </p:nvPicPr>
        <p:blipFill>
          <a:blip r:embed="rId3" cstate="print"/>
          <a:stretch>
            <a:fillRect/>
          </a:stretch>
        </p:blipFill>
        <p:spPr>
          <a:xfrm>
            <a:off x="3340314" y="4724974"/>
            <a:ext cx="1171878" cy="998325"/>
          </a:xfrm>
          <a:prstGeom prst="ellipse">
            <a:avLst/>
          </a:prstGeom>
          <a:ln>
            <a:noFill/>
          </a:ln>
          <a:effectLst>
            <a:softEdge rad="112500"/>
          </a:effectLst>
        </p:spPr>
      </p:pic>
      <p:sp>
        <p:nvSpPr>
          <p:cNvPr id="12" name="Upp 6"/>
          <p:cNvSpPr/>
          <p:nvPr/>
        </p:nvSpPr>
        <p:spPr>
          <a:xfrm flipV="1">
            <a:off x="5947593" y="4234907"/>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3" name="textruta 22"/>
          <p:cNvSpPr txBox="1"/>
          <p:nvPr/>
        </p:nvSpPr>
        <p:spPr>
          <a:xfrm>
            <a:off x="5481437" y="1355758"/>
            <a:ext cx="1204484" cy="523077"/>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People</a:t>
            </a:r>
            <a:endParaRPr lang="sv-SE" sz="2799" b="1" dirty="0">
              <a:solidFill>
                <a:srgbClr val="6BACC8"/>
              </a:solidFill>
              <a:latin typeface="Calibri"/>
              <a:cs typeface="Century Gothic"/>
            </a:endParaRPr>
          </a:p>
        </p:txBody>
      </p:sp>
      <p:pic>
        <p:nvPicPr>
          <p:cNvPr id="14" name="Bildobjekt 18"/>
          <p:cNvPicPr>
            <a:picLocks noChangeAspect="1"/>
          </p:cNvPicPr>
          <p:nvPr/>
        </p:nvPicPr>
        <p:blipFill>
          <a:blip r:embed="rId4" cstate="print"/>
          <a:stretch>
            <a:fillRect/>
          </a:stretch>
        </p:blipFill>
        <p:spPr>
          <a:xfrm>
            <a:off x="3558146" y="1154581"/>
            <a:ext cx="736215" cy="925435"/>
          </a:xfrm>
          <a:prstGeom prst="rect">
            <a:avLst/>
          </a:prstGeom>
          <a:effectLst>
            <a:softEdge rad="114300"/>
          </a:effectLst>
        </p:spPr>
      </p:pic>
      <p:sp>
        <p:nvSpPr>
          <p:cNvPr id="15" name="Upp 25"/>
          <p:cNvSpPr/>
          <p:nvPr/>
        </p:nvSpPr>
        <p:spPr>
          <a:xfrm flipV="1">
            <a:off x="5947593" y="2321600"/>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6" name="Rettangolo arrotondato 15"/>
          <p:cNvSpPr/>
          <p:nvPr/>
        </p:nvSpPr>
        <p:spPr>
          <a:xfrm>
            <a:off x="1776520" y="4337728"/>
            <a:ext cx="8638960" cy="1799583"/>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516"/>
            <a:endParaRPr lang="it-IT" sz="1500">
              <a:solidFill>
                <a:prstClr val="white"/>
              </a:solidFill>
              <a:latin typeface="Calibri"/>
            </a:endParaRPr>
          </a:p>
        </p:txBody>
      </p:sp>
      <p:sp>
        <p:nvSpPr>
          <p:cNvPr id="17" name="CasellaDiTesto 16"/>
          <p:cNvSpPr txBox="1"/>
          <p:nvPr/>
        </p:nvSpPr>
        <p:spPr>
          <a:xfrm>
            <a:off x="7895783" y="4073625"/>
            <a:ext cx="2159740" cy="523099"/>
          </a:xfrm>
          <a:prstGeom prst="rect">
            <a:avLst/>
          </a:prstGeom>
          <a:solidFill>
            <a:schemeClr val="bg1"/>
          </a:solidFill>
        </p:spPr>
        <p:txBody>
          <a:bodyPr wrap="square" rtlCol="0">
            <a:spAutoFit/>
          </a:bodyPr>
          <a:lstStyle/>
          <a:p>
            <a:pPr algn="ctr" defTabSz="740516"/>
            <a:r>
              <a:rPr lang="it-IT" sz="2799" b="1" i="1" dirty="0">
                <a:solidFill>
                  <a:srgbClr val="9BBB59"/>
                </a:solidFill>
                <a:latin typeface="Calibri"/>
              </a:rPr>
              <a:t>Innovation</a:t>
            </a:r>
          </a:p>
        </p:txBody>
      </p:sp>
    </p:spTree>
    <p:extLst>
      <p:ext uri="{BB962C8B-B14F-4D97-AF65-F5344CB8AC3E}">
        <p14:creationId xmlns:p14="http://schemas.microsoft.com/office/powerpoint/2010/main" val="935557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nvGraphicFramePr>
        <p:xfrm>
          <a:off x="1776520" y="1259737"/>
          <a:ext cx="4281761" cy="3926352"/>
        </p:xfrm>
        <a:graphic>
          <a:graphicData uri="http://schemas.openxmlformats.org/drawingml/2006/table">
            <a:tbl>
              <a:tblPr/>
              <a:tblGrid>
                <a:gridCol w="2109812">
                  <a:extLst>
                    <a:ext uri="{9D8B030D-6E8A-4147-A177-3AD203B41FA5}">
                      <a16:colId xmlns:a16="http://schemas.microsoft.com/office/drawing/2014/main" val="20000"/>
                    </a:ext>
                  </a:extLst>
                </a:gridCol>
                <a:gridCol w="2171949">
                  <a:extLst>
                    <a:ext uri="{9D8B030D-6E8A-4147-A177-3AD203B41FA5}">
                      <a16:colId xmlns:a16="http://schemas.microsoft.com/office/drawing/2014/main" val="20001"/>
                    </a:ext>
                  </a:extLst>
                </a:gridCol>
              </a:tblGrid>
              <a:tr h="560702">
                <a:tc>
                  <a:txBody>
                    <a:bodyPr/>
                    <a:lstStyle/>
                    <a:p>
                      <a:pPr algn="ctr">
                        <a:lnSpc>
                          <a:spcPct val="115000"/>
                        </a:lnSpc>
                        <a:spcBef>
                          <a:spcPts val="600"/>
                        </a:spcBef>
                        <a:spcAft>
                          <a:spcPts val="600"/>
                        </a:spcAft>
                      </a:pPr>
                      <a:r>
                        <a:rPr lang="en-GB" sz="1600" b="1" noProof="0" dirty="0">
                          <a:solidFill>
                            <a:schemeClr val="bg1"/>
                          </a:solidFill>
                          <a:latin typeface="+mn-lt"/>
                          <a:ea typeface="Calibri"/>
                          <a:cs typeface="Times New Roman"/>
                        </a:rPr>
                        <a:t>Innovation of </a:t>
                      </a:r>
                      <a:br>
                        <a:rPr lang="en-GB" sz="1600" b="1" noProof="0" dirty="0">
                          <a:solidFill>
                            <a:schemeClr val="bg1"/>
                          </a:solidFill>
                          <a:latin typeface="+mn-lt"/>
                          <a:ea typeface="Calibri"/>
                          <a:cs typeface="Times New Roman"/>
                        </a:rPr>
                      </a:br>
                      <a:r>
                        <a:rPr lang="en-GB" sz="1600" b="1" noProof="0" dirty="0">
                          <a:solidFill>
                            <a:schemeClr val="bg1"/>
                          </a:solidFill>
                          <a:latin typeface="+mn-lt"/>
                          <a:ea typeface="Calibri"/>
                          <a:cs typeface="Times New Roman"/>
                        </a:rPr>
                        <a:t>Solutions</a:t>
                      </a:r>
                      <a:endParaRPr lang="en-GB" sz="2000" noProof="0" dirty="0">
                        <a:solidFill>
                          <a:schemeClr val="bg1"/>
                        </a:solidFill>
                        <a:latin typeface="+mn-lt"/>
                        <a:ea typeface="Calibri"/>
                        <a:cs typeface="Times New Roman"/>
                      </a:endParaRPr>
                    </a:p>
                  </a:txBody>
                  <a:tcPr marL="66809" marR="66809" marT="0" marB="0" anchor="ctr">
                    <a:lnL>
                      <a:noFill/>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ct val="115000"/>
                        </a:lnSpc>
                        <a:spcBef>
                          <a:spcPts val="600"/>
                        </a:spcBef>
                        <a:spcAft>
                          <a:spcPts val="600"/>
                        </a:spcAft>
                      </a:pPr>
                      <a:r>
                        <a:rPr lang="en-GB" sz="1600" b="1" noProof="0" dirty="0">
                          <a:solidFill>
                            <a:schemeClr val="bg1"/>
                          </a:solidFill>
                          <a:latin typeface="+mn-lt"/>
                          <a:ea typeface="Calibri"/>
                          <a:cs typeface="Times New Roman"/>
                        </a:rPr>
                        <a:t>Innovation of </a:t>
                      </a:r>
                      <a:br>
                        <a:rPr lang="en-GB" sz="1600" b="1" noProof="0" dirty="0">
                          <a:solidFill>
                            <a:schemeClr val="bg1"/>
                          </a:solidFill>
                          <a:latin typeface="+mn-lt"/>
                          <a:ea typeface="Calibri"/>
                          <a:cs typeface="Times New Roman"/>
                        </a:rPr>
                      </a:br>
                      <a:r>
                        <a:rPr lang="en-GB" sz="1600" b="1" noProof="0" dirty="0">
                          <a:solidFill>
                            <a:schemeClr val="bg1"/>
                          </a:solidFill>
                          <a:latin typeface="+mn-lt"/>
                          <a:ea typeface="Calibri"/>
                          <a:cs typeface="Times New Roman"/>
                        </a:rPr>
                        <a:t>Meanings</a:t>
                      </a:r>
                      <a:endParaRPr lang="en-GB" sz="2000" noProof="0" dirty="0">
                        <a:solidFill>
                          <a:schemeClr val="bg1"/>
                        </a:solidFill>
                        <a:latin typeface="+mn-lt"/>
                        <a:ea typeface="Calibri"/>
                        <a:cs typeface="Times New Roman"/>
                      </a:endParaRPr>
                    </a:p>
                  </a:txBody>
                  <a:tcPr marL="66809" marR="66809" marT="0" marB="0" anchor="ctr">
                    <a:lnL w="12700" cap="flat" cmpd="sng" algn="ctr">
                      <a:solidFill>
                        <a:schemeClr val="bg1">
                          <a:lumMod val="65000"/>
                        </a:schemeClr>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587710">
                <a:tc>
                  <a:txBody>
                    <a:bodyPr/>
                    <a:lstStyle/>
                    <a:p>
                      <a:pPr marL="0" algn="ctr">
                        <a:lnSpc>
                          <a:spcPct val="100000"/>
                        </a:lnSpc>
                        <a:spcBef>
                          <a:spcPts val="3000"/>
                        </a:spcBef>
                        <a:spcAft>
                          <a:spcPts val="3600"/>
                        </a:spcAft>
                      </a:pPr>
                      <a:r>
                        <a:rPr lang="en-GB" sz="1400" noProof="0" dirty="0">
                          <a:solidFill>
                            <a:schemeClr val="tx1"/>
                          </a:solidFill>
                          <a:latin typeface="+mn-lt"/>
                          <a:ea typeface="Calibri"/>
                          <a:cs typeface="Times New Roman"/>
                        </a:rPr>
                        <a:t>How</a:t>
                      </a:r>
                    </a:p>
                  </a:txBody>
                  <a:tcPr marL="66809" marR="66809" marT="187200" marB="187200" anchor="ctr">
                    <a:lnL>
                      <a:noFill/>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400" noProof="0" dirty="0">
                          <a:solidFill>
                            <a:schemeClr val="tx1"/>
                          </a:solidFill>
                          <a:latin typeface="+mn-lt"/>
                          <a:ea typeface="Calibri"/>
                          <a:cs typeface="Times New Roman"/>
                        </a:rPr>
                        <a:t>Why</a:t>
                      </a:r>
                    </a:p>
                  </a:txBody>
                  <a:tcPr marL="66809" marR="66809" marT="187200" marB="187200" anchor="ctr">
                    <a:lnL w="12700" cap="flat" cmpd="sng" algn="ctr">
                      <a:solidFill>
                        <a:schemeClr val="bg1">
                          <a:lumMod val="6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014331">
                <a:tc>
                  <a:txBody>
                    <a:bodyPr/>
                    <a:lstStyle/>
                    <a:p>
                      <a:pPr marL="0" algn="ctr">
                        <a:lnSpc>
                          <a:spcPct val="100000"/>
                        </a:lnSpc>
                        <a:spcBef>
                          <a:spcPts val="1800"/>
                        </a:spcBef>
                        <a:spcAft>
                          <a:spcPts val="3600"/>
                        </a:spcAft>
                      </a:pPr>
                      <a:r>
                        <a:rPr lang="en-GB" sz="1400" noProof="0" dirty="0">
                          <a:solidFill>
                            <a:schemeClr val="tx1"/>
                          </a:solidFill>
                          <a:latin typeface="+mn-lt"/>
                          <a:ea typeface="Calibri"/>
                          <a:cs typeface="Times New Roman"/>
                        </a:rPr>
                        <a:t>Need</a:t>
                      </a:r>
                      <a:br>
                        <a:rPr lang="en-GB" sz="1400" noProof="0" dirty="0">
                          <a:solidFill>
                            <a:schemeClr val="tx1"/>
                          </a:solidFill>
                          <a:latin typeface="+mn-lt"/>
                          <a:ea typeface="Calibri"/>
                          <a:cs typeface="Times New Roman"/>
                        </a:rPr>
                      </a:br>
                      <a:r>
                        <a:rPr lang="en-GB" sz="1400" noProof="0" dirty="0">
                          <a:solidFill>
                            <a:schemeClr val="tx1"/>
                          </a:solidFill>
                          <a:latin typeface="+mn-lt"/>
                          <a:ea typeface="Calibri"/>
                          <a:cs typeface="Times New Roman"/>
                        </a:rPr>
                        <a:t>(An answer:</a:t>
                      </a:r>
                      <a:br>
                        <a:rPr lang="en-GB" sz="1400" noProof="0" dirty="0">
                          <a:solidFill>
                            <a:schemeClr val="tx1"/>
                          </a:solidFill>
                          <a:latin typeface="+mn-lt"/>
                          <a:ea typeface="Calibri"/>
                          <a:cs typeface="Times New Roman"/>
                        </a:rPr>
                      </a:br>
                      <a:r>
                        <a:rPr lang="en-GB" sz="1400" noProof="0" dirty="0">
                          <a:solidFill>
                            <a:schemeClr val="tx1"/>
                          </a:solidFill>
                          <a:latin typeface="+mn-lt"/>
                          <a:ea typeface="Calibri"/>
                          <a:cs typeface="Times New Roman"/>
                        </a:rPr>
                        <a:t>I</a:t>
                      </a:r>
                      <a:r>
                        <a:rPr lang="en-GB" sz="1400" baseline="0" noProof="0" dirty="0">
                          <a:solidFill>
                            <a:schemeClr val="tx1"/>
                          </a:solidFill>
                          <a:latin typeface="+mn-lt"/>
                          <a:ea typeface="Calibri"/>
                          <a:cs typeface="Times New Roman"/>
                        </a:rPr>
                        <a:t> need this)</a:t>
                      </a:r>
                      <a:endParaRPr lang="en-GB" sz="1400" noProof="0" dirty="0">
                        <a:solidFill>
                          <a:schemeClr val="tx1"/>
                        </a:solidFill>
                        <a:latin typeface="+mn-lt"/>
                        <a:ea typeface="Calibri"/>
                        <a:cs typeface="Times New Roman"/>
                      </a:endParaRPr>
                    </a:p>
                  </a:txBody>
                  <a:tcPr marL="66809" marR="66809" marT="187200" marB="187200"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400" noProof="0" dirty="0">
                          <a:solidFill>
                            <a:schemeClr val="tx1"/>
                          </a:solidFill>
                          <a:latin typeface="+mn-lt"/>
                          <a:ea typeface="Calibri"/>
                          <a:cs typeface="Times New Roman"/>
                        </a:rPr>
                        <a:t>Purpose</a:t>
                      </a:r>
                      <a:br>
                        <a:rPr lang="en-GB" sz="1400" noProof="0" dirty="0">
                          <a:solidFill>
                            <a:schemeClr val="tx1"/>
                          </a:solidFill>
                          <a:latin typeface="+mn-lt"/>
                          <a:ea typeface="Calibri"/>
                          <a:cs typeface="Times New Roman"/>
                        </a:rPr>
                      </a:br>
                      <a:r>
                        <a:rPr lang="en-GB" sz="1400" noProof="0" dirty="0">
                          <a:solidFill>
                            <a:schemeClr val="tx1"/>
                          </a:solidFill>
                          <a:latin typeface="+mn-lt"/>
                          <a:ea typeface="Calibri"/>
                          <a:cs typeface="Times New Roman"/>
                        </a:rPr>
                        <a:t>(A discovery:</a:t>
                      </a:r>
                      <a:r>
                        <a:rPr lang="en-GB" sz="1400" baseline="0" noProof="0" dirty="0">
                          <a:solidFill>
                            <a:schemeClr val="tx1"/>
                          </a:solidFill>
                          <a:latin typeface="+mn-lt"/>
                          <a:ea typeface="Calibri"/>
                          <a:cs typeface="Times New Roman"/>
                        </a:rPr>
                        <a:t> </a:t>
                      </a:r>
                      <a:r>
                        <a:rPr lang="en-GB" sz="1400" noProof="0" dirty="0">
                          <a:solidFill>
                            <a:schemeClr val="tx1"/>
                          </a:solidFill>
                          <a:latin typeface="+mn-lt"/>
                          <a:ea typeface="Calibri"/>
                          <a:cs typeface="Times New Roman"/>
                        </a:rPr>
                        <a:t>This is meaningful to me)</a:t>
                      </a:r>
                    </a:p>
                  </a:txBody>
                  <a:tcPr marL="66809" marR="66809" marT="187200" marB="187200"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87710">
                <a:tc>
                  <a:txBody>
                    <a:bodyPr/>
                    <a:lstStyle/>
                    <a:p>
                      <a:pPr marL="0" algn="ctr">
                        <a:lnSpc>
                          <a:spcPct val="100000"/>
                        </a:lnSpc>
                        <a:spcBef>
                          <a:spcPts val="1800"/>
                        </a:spcBef>
                        <a:spcAft>
                          <a:spcPts val="3600"/>
                        </a:spcAft>
                      </a:pPr>
                      <a:r>
                        <a:rPr lang="en-GB" sz="1400" noProof="0">
                          <a:solidFill>
                            <a:schemeClr val="tx1"/>
                          </a:solidFill>
                          <a:latin typeface="+mn-lt"/>
                          <a:ea typeface="Calibri"/>
                          <a:cs typeface="Times New Roman"/>
                        </a:rPr>
                        <a:t>User</a:t>
                      </a:r>
                    </a:p>
                  </a:txBody>
                  <a:tcPr marL="66809" marR="66809" marT="187200" marB="187200"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400" noProof="0" dirty="0">
                          <a:solidFill>
                            <a:schemeClr val="tx1"/>
                          </a:solidFill>
                          <a:latin typeface="+mn-lt"/>
                          <a:ea typeface="Calibri"/>
                          <a:cs typeface="Times New Roman"/>
                        </a:rPr>
                        <a:t>People</a:t>
                      </a:r>
                    </a:p>
                  </a:txBody>
                  <a:tcPr marL="66809" marR="66809" marT="187200" marB="187200"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87710">
                <a:tc>
                  <a:txBody>
                    <a:bodyPr/>
                    <a:lstStyle/>
                    <a:p>
                      <a:pPr marL="0" algn="ctr">
                        <a:lnSpc>
                          <a:spcPct val="100000"/>
                        </a:lnSpc>
                        <a:spcBef>
                          <a:spcPts val="1800"/>
                        </a:spcBef>
                        <a:spcAft>
                          <a:spcPts val="3600"/>
                        </a:spcAft>
                      </a:pPr>
                      <a:r>
                        <a:rPr lang="en-GB" sz="1400" noProof="0">
                          <a:solidFill>
                            <a:schemeClr val="tx1"/>
                          </a:solidFill>
                          <a:latin typeface="+mn-lt"/>
                          <a:ea typeface="Calibri"/>
                          <a:cs typeface="Times New Roman"/>
                        </a:rPr>
                        <a:t>Better</a:t>
                      </a:r>
                    </a:p>
                  </a:txBody>
                  <a:tcPr marL="66809" marR="66809" marT="187200" marB="187200"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400" noProof="0" dirty="0">
                          <a:solidFill>
                            <a:schemeClr val="tx1"/>
                          </a:solidFill>
                          <a:latin typeface="+mn-lt"/>
                          <a:ea typeface="Calibri"/>
                          <a:cs typeface="Times New Roman"/>
                        </a:rPr>
                        <a:t>Delightful</a:t>
                      </a:r>
                    </a:p>
                  </a:txBody>
                  <a:tcPr marL="66809" marR="66809" marT="187200" marB="187200"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87710">
                <a:tc>
                  <a:txBody>
                    <a:bodyPr/>
                    <a:lstStyle/>
                    <a:p>
                      <a:pPr marL="0" algn="ctr">
                        <a:lnSpc>
                          <a:spcPct val="100000"/>
                        </a:lnSpc>
                        <a:spcBef>
                          <a:spcPts val="1800"/>
                        </a:spcBef>
                        <a:spcAft>
                          <a:spcPts val="3600"/>
                        </a:spcAft>
                      </a:pPr>
                      <a:r>
                        <a:rPr lang="en-GB" sz="1400" noProof="0" dirty="0">
                          <a:solidFill>
                            <a:schemeClr val="tx1"/>
                          </a:solidFill>
                          <a:latin typeface="+mn-lt"/>
                          <a:ea typeface="Calibri"/>
                          <a:cs typeface="Times New Roman"/>
                        </a:rPr>
                        <a:t>Compete on Performance</a:t>
                      </a:r>
                    </a:p>
                  </a:txBody>
                  <a:tcPr marL="66809" marR="66809" marT="187200" marB="187200"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400" noProof="0" dirty="0">
                          <a:solidFill>
                            <a:schemeClr val="tx1"/>
                          </a:solidFill>
                          <a:latin typeface="+mn-lt"/>
                          <a:ea typeface="Calibri"/>
                          <a:cs typeface="Times New Roman"/>
                        </a:rPr>
                        <a:t>Compete on Love</a:t>
                      </a:r>
                    </a:p>
                  </a:txBody>
                  <a:tcPr marL="66809" marR="66809" marT="187200" marB="187200"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3" name="Rubrik 2"/>
          <p:cNvSpPr>
            <a:spLocks noGrp="1"/>
          </p:cNvSpPr>
          <p:nvPr>
            <p:ph type="title"/>
          </p:nvPr>
        </p:nvSpPr>
        <p:spPr/>
        <p:txBody>
          <a:bodyPr/>
          <a:lstStyle/>
          <a:p>
            <a:r>
              <a:rPr lang="en-GB" dirty="0"/>
              <a:t>Innovation of Solutions </a:t>
            </a:r>
            <a:r>
              <a:rPr lang="en-GB" dirty="0" err="1"/>
              <a:t>vs</a:t>
            </a:r>
            <a:r>
              <a:rPr lang="en-GB" dirty="0"/>
              <a:t> Innovation of Meaning</a:t>
            </a:r>
          </a:p>
        </p:txBody>
      </p:sp>
      <p:sp>
        <p:nvSpPr>
          <p:cNvPr id="7" name="Platshållare för innehåll 6"/>
          <p:cNvSpPr>
            <a:spLocks noGrp="1"/>
          </p:cNvSpPr>
          <p:nvPr>
            <p:ph idx="4294967295"/>
          </p:nvPr>
        </p:nvSpPr>
        <p:spPr>
          <a:xfrm>
            <a:off x="6815913" y="1161222"/>
            <a:ext cx="3394650" cy="4964943"/>
          </a:xfrm>
          <a:prstGeom prst="rect">
            <a:avLst/>
          </a:prstGeom>
        </p:spPr>
        <p:txBody>
          <a:bodyPr vert="horz" lIns="91428" tIns="45714" rIns="91428" bIns="45714" rtlCol="0">
            <a:normAutofit fontScale="92500" lnSpcReduction="10000"/>
          </a:bodyPr>
          <a:lstStyle/>
          <a:p>
            <a:pPr marL="0" indent="0">
              <a:buNone/>
            </a:pPr>
            <a:r>
              <a:rPr lang="en-GB" sz="1800" dirty="0"/>
              <a:t>Increasing relevance of </a:t>
            </a:r>
            <a:r>
              <a:rPr lang="en-GB" sz="1800" b="1" dirty="0">
                <a:solidFill>
                  <a:schemeClr val="accent6"/>
                </a:solidFill>
              </a:rPr>
              <a:t>Innovation of Meaning</a:t>
            </a:r>
          </a:p>
          <a:p>
            <a:r>
              <a:rPr lang="en-GB" dirty="0"/>
              <a:t>Always happened</a:t>
            </a:r>
          </a:p>
          <a:p>
            <a:r>
              <a:rPr lang="en-GB" dirty="0"/>
              <a:t>More frequent and relevant now</a:t>
            </a:r>
          </a:p>
          <a:p>
            <a:r>
              <a:rPr lang="en-GB" dirty="0"/>
              <a:t>Rapid change of problems</a:t>
            </a:r>
          </a:p>
          <a:p>
            <a:r>
              <a:rPr lang="en-GB" dirty="0"/>
              <a:t>Individualist postmodern society</a:t>
            </a:r>
          </a:p>
          <a:p>
            <a:r>
              <a:rPr lang="en-GB" dirty="0"/>
              <a:t>Global competition</a:t>
            </a:r>
          </a:p>
          <a:p>
            <a:r>
              <a:rPr lang="en-GB" dirty="0"/>
              <a:t>Technology accessible</a:t>
            </a:r>
          </a:p>
          <a:p>
            <a:r>
              <a:rPr lang="en-GB" dirty="0"/>
              <a:t>Abundance of ideas</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21</a:t>
            </a:fld>
            <a:endParaRPr lang="it-IT">
              <a:solidFill>
                <a:prstClr val="white"/>
              </a:solidFill>
              <a:latin typeface="Calibri"/>
            </a:endParaRPr>
          </a:p>
        </p:txBody>
      </p:sp>
    </p:spTree>
    <p:extLst>
      <p:ext uri="{BB962C8B-B14F-4D97-AF65-F5344CB8AC3E}">
        <p14:creationId xmlns:p14="http://schemas.microsoft.com/office/powerpoint/2010/main" val="3028218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b="1"/>
              <a:t>The “new</a:t>
            </a:r>
            <a:r>
              <a:rPr lang="en-US"/>
              <a:t>” contribution of design</a:t>
            </a:r>
            <a:endParaRPr lang="en-US" b="1"/>
          </a:p>
        </p:txBody>
      </p:sp>
      <p:sp>
        <p:nvSpPr>
          <p:cNvPr id="43011" name="Rectangle 3"/>
          <p:cNvSpPr>
            <a:spLocks noGrp="1" noChangeArrowheads="1"/>
          </p:cNvSpPr>
          <p:nvPr>
            <p:ph idx="4294967295"/>
          </p:nvPr>
        </p:nvSpPr>
        <p:spPr>
          <a:xfrm>
            <a:off x="609601" y="1161222"/>
            <a:ext cx="10972801" cy="4964942"/>
          </a:xfrm>
        </p:spPr>
        <p:txBody>
          <a:bodyPr>
            <a:normAutofit/>
          </a:bodyPr>
          <a:lstStyle/>
          <a:p>
            <a:pPr algn="r" eaLnBrk="1" hangingPunct="1">
              <a:buFontTx/>
              <a:buNone/>
            </a:pPr>
            <a:r>
              <a:rPr lang="en-US" sz="1800" dirty="0">
                <a:cs typeface="Arial" pitchFamily="34" charset="0"/>
              </a:rPr>
              <a:t>	</a:t>
            </a:r>
          </a:p>
          <a:p>
            <a:pPr algn="r">
              <a:buNone/>
            </a:pPr>
            <a:r>
              <a:rPr lang="en-US" sz="1800" i="1" dirty="0">
                <a:cs typeface="Arial" pitchFamily="34" charset="0"/>
              </a:rPr>
              <a:t>The etymology of design goes back to the </a:t>
            </a:r>
            <a:r>
              <a:rPr lang="en-US" sz="1800" i="1" dirty="0" err="1">
                <a:cs typeface="Arial" pitchFamily="34" charset="0"/>
              </a:rPr>
              <a:t>latin</a:t>
            </a:r>
            <a:r>
              <a:rPr lang="en-US" sz="1800" i="1" dirty="0">
                <a:cs typeface="Arial" pitchFamily="34" charset="0"/>
              </a:rPr>
              <a:t> </a:t>
            </a:r>
            <a:r>
              <a:rPr lang="en-US" sz="1800" b="1" i="1" dirty="0">
                <a:cs typeface="Arial" pitchFamily="34" charset="0"/>
              </a:rPr>
              <a:t>de + </a:t>
            </a:r>
            <a:r>
              <a:rPr lang="en-US" sz="1800" b="1" i="1" dirty="0" err="1">
                <a:cs typeface="Arial" pitchFamily="34" charset="0"/>
              </a:rPr>
              <a:t>signare</a:t>
            </a:r>
            <a:r>
              <a:rPr lang="en-US" sz="1800" b="1" i="1" dirty="0">
                <a:cs typeface="Arial" pitchFamily="34" charset="0"/>
              </a:rPr>
              <a:t> </a:t>
            </a:r>
            <a:r>
              <a:rPr lang="en-US" sz="1800" i="1" dirty="0">
                <a:cs typeface="Arial" pitchFamily="34" charset="0"/>
              </a:rPr>
              <a:t>and means making something, distinguishing it by a sign, giving it significance, designating its relation to other things, owners, users.</a:t>
            </a:r>
          </a:p>
          <a:p>
            <a:pPr algn="r">
              <a:buNone/>
            </a:pPr>
            <a:r>
              <a:rPr lang="en-US" sz="1800" i="1" dirty="0">
                <a:cs typeface="Arial" pitchFamily="34" charset="0"/>
              </a:rPr>
              <a:t> </a:t>
            </a:r>
          </a:p>
          <a:p>
            <a:pPr algn="r">
              <a:buNone/>
            </a:pPr>
            <a:r>
              <a:rPr lang="en-US" sz="1800" i="1" dirty="0">
                <a:cs typeface="Arial" pitchFamily="34" charset="0"/>
              </a:rPr>
              <a:t>Based on this original meaning, one could say:</a:t>
            </a:r>
          </a:p>
          <a:p>
            <a:pPr algn="r">
              <a:buNone/>
            </a:pPr>
            <a:endParaRPr lang="en-US" sz="1800" i="1" dirty="0">
              <a:cs typeface="Arial" pitchFamily="34" charset="0"/>
            </a:endParaRPr>
          </a:p>
          <a:p>
            <a:pPr algn="r">
              <a:buNone/>
            </a:pPr>
            <a:r>
              <a:rPr lang="en-US" sz="1800" b="1" i="1" dirty="0">
                <a:cs typeface="Arial" pitchFamily="34" charset="0"/>
              </a:rPr>
              <a:t>design is making sense (of things)</a:t>
            </a:r>
            <a:endParaRPr lang="en-US" sz="1800" i="1" dirty="0">
              <a:cs typeface="Arial" pitchFamily="34" charset="0"/>
            </a:endParaRPr>
          </a:p>
          <a:p>
            <a:pPr lvl="1" algn="r" eaLnBrk="1" hangingPunct="1">
              <a:buFontTx/>
              <a:buNone/>
            </a:pPr>
            <a:endParaRPr lang="en-US" sz="1800" dirty="0">
              <a:cs typeface="Arial" pitchFamily="34" charset="0"/>
            </a:endParaRPr>
          </a:p>
          <a:p>
            <a:pPr lvl="1" algn="r" eaLnBrk="1" hangingPunct="1">
              <a:buFontTx/>
              <a:buNone/>
            </a:pPr>
            <a:endParaRPr lang="en-US" sz="1800" dirty="0">
              <a:cs typeface="Arial" pitchFamily="34" charset="0"/>
            </a:endParaRPr>
          </a:p>
          <a:p>
            <a:pPr lvl="1" algn="r" eaLnBrk="1" hangingPunct="1">
              <a:buFontTx/>
              <a:buNone/>
            </a:pPr>
            <a:r>
              <a:rPr lang="en-US" sz="1800" dirty="0">
                <a:cs typeface="Arial" pitchFamily="34" charset="0"/>
              </a:rPr>
              <a:t>Klaus </a:t>
            </a:r>
            <a:r>
              <a:rPr lang="en-US" sz="1800" dirty="0" err="1">
                <a:cs typeface="Arial" pitchFamily="34" charset="0"/>
              </a:rPr>
              <a:t>Krippendorff</a:t>
            </a:r>
            <a:r>
              <a:rPr lang="en-US" sz="1800" dirty="0">
                <a:cs typeface="Arial" pitchFamily="34" charset="0"/>
              </a:rPr>
              <a:t>, 1989</a:t>
            </a:r>
          </a:p>
        </p:txBody>
      </p:sp>
      <p:sp>
        <p:nvSpPr>
          <p:cNvPr id="4" name="Segnaposto numero diapositiva 3"/>
          <p:cNvSpPr>
            <a:spLocks noGrp="1"/>
          </p:cNvSpPr>
          <p:nvPr>
            <p:ph type="sldNum" sz="quarter" idx="12"/>
          </p:nvPr>
        </p:nvSpPr>
        <p:spPr/>
        <p:txBody>
          <a:bodyPr/>
          <a:lstStyle/>
          <a:p>
            <a:pPr defTabSz="740516"/>
            <a:fld id="{57DCC51C-8BA7-4378-968B-B38FF4733963}" type="slidenum">
              <a:rPr lang="en-US">
                <a:solidFill>
                  <a:prstClr val="white"/>
                </a:solidFill>
                <a:latin typeface="Calibri"/>
              </a:rPr>
              <a:pPr defTabSz="740516"/>
              <a:t>22</a:t>
            </a:fld>
            <a:endParaRPr lang="en-US">
              <a:solidFill>
                <a:prstClr val="white"/>
              </a:solidFill>
              <a:latin typeface="Calibri"/>
            </a:endParaRPr>
          </a:p>
        </p:txBody>
      </p:sp>
    </p:spTree>
    <p:extLst>
      <p:ext uri="{BB962C8B-B14F-4D97-AF65-F5344CB8AC3E}">
        <p14:creationId xmlns:p14="http://schemas.microsoft.com/office/powerpoint/2010/main" val="93172842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5"/>
          <p:cNvSpPr>
            <a:spLocks noChangeAspect="1" noChangeArrowheads="1"/>
          </p:cNvSpPr>
          <p:nvPr/>
        </p:nvSpPr>
        <p:spPr bwMode="auto">
          <a:xfrm rot="10800000">
            <a:off x="5170271" y="1159178"/>
            <a:ext cx="3238890" cy="3239250"/>
          </a:xfrm>
          <a:prstGeom prst="roundRect">
            <a:avLst>
              <a:gd name="adj" fmla="val 5096"/>
            </a:avLst>
          </a:prstGeom>
          <a:solidFill>
            <a:srgbClr val="6BACC8"/>
          </a:solidFill>
          <a:ln w="25400" algn="ctr">
            <a:noFill/>
            <a:round/>
            <a:headEnd/>
            <a:tailEnd/>
          </a:ln>
        </p:spPr>
        <p:txBody>
          <a:bodyPr rot="10800000" tIns="0" bIns="0" anchor="ctr" anchorCtr="0"/>
          <a:lstStyle/>
          <a:p>
            <a:pPr algn="ctr" defTabSz="740516"/>
            <a:endParaRPr lang="en-US" sz="1600" b="1" dirty="0">
              <a:solidFill>
                <a:prstClr val="white"/>
              </a:solidFill>
              <a:latin typeface="Calibri"/>
            </a:endParaRPr>
          </a:p>
        </p:txBody>
      </p:sp>
      <p:sp>
        <p:nvSpPr>
          <p:cNvPr id="14" name="Oval 5"/>
          <p:cNvSpPr>
            <a:spLocks noChangeArrowheads="1"/>
          </p:cNvSpPr>
          <p:nvPr/>
        </p:nvSpPr>
        <p:spPr bwMode="auto">
          <a:xfrm rot="5400000">
            <a:off x="6065527" y="325754"/>
            <a:ext cx="1439827" cy="3167619"/>
          </a:xfrm>
          <a:prstGeom prst="ellipse">
            <a:avLst/>
          </a:prstGeom>
          <a:solidFill>
            <a:schemeClr val="accent3">
              <a:lumMod val="60000"/>
              <a:lumOff val="40000"/>
              <a:alpha val="90000"/>
            </a:schemeClr>
          </a:solidFill>
          <a:ln w="31750">
            <a:solidFill>
              <a:schemeClr val="tx1">
                <a:lumMod val="75000"/>
                <a:lumOff val="25000"/>
              </a:schemeClr>
            </a:solidFill>
            <a:prstDash val="solid"/>
            <a:round/>
            <a:headEnd/>
            <a:tailEnd/>
          </a:ln>
        </p:spPr>
        <p:txBody>
          <a:bodyPr wrap="square" lIns="0" tIns="45698" rIns="0" bIns="45698" anchor="ctr">
            <a:normAutofit/>
          </a:bodyPr>
          <a:lstStyle/>
          <a:p>
            <a:pPr algn="ctr" defTabSz="740516"/>
            <a:endParaRPr lang="it-IT" sz="1400" b="1" dirty="0">
              <a:solidFill>
                <a:srgbClr val="F79646">
                  <a:lumMod val="75000"/>
                </a:srgbClr>
              </a:solidFill>
              <a:latin typeface="Calibri"/>
            </a:endParaRPr>
          </a:p>
        </p:txBody>
      </p:sp>
      <p:sp>
        <p:nvSpPr>
          <p:cNvPr id="3" name="Titolo 2"/>
          <p:cNvSpPr>
            <a:spLocks noGrp="1"/>
          </p:cNvSpPr>
          <p:nvPr>
            <p:ph type="title"/>
          </p:nvPr>
        </p:nvSpPr>
        <p:spPr/>
        <p:txBody>
          <a:bodyPr/>
          <a:lstStyle/>
          <a:p>
            <a:r>
              <a:rPr lang="it-IT" dirty="0"/>
              <a:t>Innovation </a:t>
            </a:r>
            <a:r>
              <a:rPr lang="it-IT" dirty="0" err="1"/>
              <a:t>strategies</a:t>
            </a:r>
            <a:endParaRPr lang="it-IT" dirty="0"/>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23</a:t>
            </a:fld>
            <a:endParaRPr lang="it-IT">
              <a:solidFill>
                <a:prstClr val="white"/>
              </a:solidFill>
              <a:latin typeface="Calibri"/>
            </a:endParaRPr>
          </a:p>
        </p:txBody>
      </p:sp>
      <p:sp>
        <p:nvSpPr>
          <p:cNvPr id="7" name="CasellaDiTesto 6"/>
          <p:cNvSpPr txBox="1"/>
          <p:nvPr/>
        </p:nvSpPr>
        <p:spPr>
          <a:xfrm>
            <a:off x="2115274" y="2455022"/>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Technology</a:t>
            </a:r>
            <a:endParaRPr lang="it-IT" sz="1600" b="1" dirty="0">
              <a:solidFill>
                <a:prstClr val="black"/>
              </a:solidFill>
              <a:latin typeface="Calibri"/>
            </a:endParaRPr>
          </a:p>
          <a:p>
            <a:pPr algn="ctr" defTabSz="740516"/>
            <a:r>
              <a:rPr lang="it-IT" sz="1600" b="1" dirty="0">
                <a:solidFill>
                  <a:prstClr val="black"/>
                </a:solidFill>
                <a:latin typeface="Calibri"/>
              </a:rPr>
              <a:t>(HOW)</a:t>
            </a:r>
          </a:p>
        </p:txBody>
      </p:sp>
      <p:sp>
        <p:nvSpPr>
          <p:cNvPr id="8" name="CasellaDiTesto 7"/>
          <p:cNvSpPr txBox="1"/>
          <p:nvPr/>
        </p:nvSpPr>
        <p:spPr>
          <a:xfrm>
            <a:off x="5911387" y="4872254"/>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Meaning</a:t>
            </a:r>
            <a:endParaRPr lang="it-IT" sz="1600" b="1" dirty="0">
              <a:solidFill>
                <a:prstClr val="black"/>
              </a:solidFill>
              <a:latin typeface="Calibri"/>
            </a:endParaRPr>
          </a:p>
          <a:p>
            <a:pPr algn="ctr" defTabSz="740516"/>
            <a:r>
              <a:rPr lang="it-IT" sz="1600" b="1" dirty="0">
                <a:solidFill>
                  <a:prstClr val="black"/>
                </a:solidFill>
                <a:latin typeface="Calibri"/>
              </a:rPr>
              <a:t>(WHY)</a:t>
            </a:r>
          </a:p>
        </p:txBody>
      </p:sp>
      <p:sp>
        <p:nvSpPr>
          <p:cNvPr id="9" name="CasellaDiTesto 8"/>
          <p:cNvSpPr txBox="1"/>
          <p:nvPr/>
        </p:nvSpPr>
        <p:spPr>
          <a:xfrm>
            <a:off x="5190586" y="4398787"/>
            <a:ext cx="1799783" cy="338476"/>
          </a:xfrm>
          <a:prstGeom prst="rect">
            <a:avLst/>
          </a:prstGeom>
          <a:noFill/>
        </p:spPr>
        <p:txBody>
          <a:bodyPr wrap="square" rtlCol="0">
            <a:spAutoFit/>
          </a:bodyPr>
          <a:lstStyle/>
          <a:p>
            <a:pPr algn="ctr" defTabSz="740516"/>
            <a:r>
              <a:rPr lang="it-IT" sz="1600" dirty="0" err="1">
                <a:solidFill>
                  <a:prstClr val="black"/>
                </a:solidFill>
                <a:latin typeface="Calibri"/>
              </a:rPr>
              <a:t>Reinforce</a:t>
            </a:r>
            <a:endParaRPr lang="it-IT" sz="1600" dirty="0">
              <a:solidFill>
                <a:prstClr val="black"/>
              </a:solidFill>
              <a:latin typeface="Calibri"/>
            </a:endParaRPr>
          </a:p>
        </p:txBody>
      </p:sp>
      <p:sp>
        <p:nvSpPr>
          <p:cNvPr id="10" name="CasellaDiTesto 9"/>
          <p:cNvSpPr txBox="1"/>
          <p:nvPr/>
        </p:nvSpPr>
        <p:spPr>
          <a:xfrm>
            <a:off x="6631300" y="4398787"/>
            <a:ext cx="1799783" cy="338476"/>
          </a:xfrm>
          <a:prstGeom prst="rect">
            <a:avLst/>
          </a:prstGeom>
          <a:noFill/>
        </p:spPr>
        <p:txBody>
          <a:bodyPr wrap="square" rtlCol="0">
            <a:spAutoFit/>
          </a:bodyPr>
          <a:lstStyle/>
          <a:p>
            <a:pPr algn="ctr" defTabSz="740516"/>
            <a:r>
              <a:rPr lang="it-IT" sz="1600" dirty="0" err="1">
                <a:solidFill>
                  <a:prstClr val="black"/>
                </a:solidFill>
                <a:latin typeface="Calibri"/>
              </a:rPr>
              <a:t>Change</a:t>
            </a:r>
            <a:endParaRPr lang="it-IT" sz="1600" dirty="0">
              <a:solidFill>
                <a:prstClr val="black"/>
              </a:solidFill>
              <a:latin typeface="Calibri"/>
            </a:endParaRPr>
          </a:p>
        </p:txBody>
      </p:sp>
      <p:sp>
        <p:nvSpPr>
          <p:cNvPr id="11" name="CasellaDiTesto 10"/>
          <p:cNvSpPr txBox="1"/>
          <p:nvPr/>
        </p:nvSpPr>
        <p:spPr>
          <a:xfrm>
            <a:off x="3360329" y="1580968"/>
            <a:ext cx="1799783" cy="584640"/>
          </a:xfrm>
          <a:prstGeom prst="rect">
            <a:avLst/>
          </a:prstGeom>
          <a:noFill/>
        </p:spPr>
        <p:txBody>
          <a:bodyPr wrap="square" rtlCol="0">
            <a:spAutoFit/>
          </a:bodyPr>
          <a:lstStyle/>
          <a:p>
            <a:pPr algn="r" defTabSz="740516"/>
            <a:r>
              <a:rPr lang="it-IT" sz="1600" dirty="0" err="1">
                <a:solidFill>
                  <a:prstClr val="black"/>
                </a:solidFill>
                <a:latin typeface="Calibri"/>
              </a:rPr>
              <a:t>Radical</a:t>
            </a:r>
            <a:r>
              <a:rPr lang="it-IT" sz="1600" dirty="0">
                <a:solidFill>
                  <a:prstClr val="black"/>
                </a:solidFill>
                <a:latin typeface="Calibri"/>
              </a:rPr>
              <a:t> </a:t>
            </a:r>
            <a:r>
              <a:rPr lang="it-IT" sz="1600" dirty="0" err="1">
                <a:solidFill>
                  <a:prstClr val="black"/>
                </a:solidFill>
                <a:latin typeface="Calibri"/>
              </a:rPr>
              <a:t>improvement</a:t>
            </a:r>
            <a:endParaRPr lang="it-IT" sz="1600" dirty="0">
              <a:solidFill>
                <a:prstClr val="black"/>
              </a:solidFill>
              <a:latin typeface="Calibri"/>
            </a:endParaRPr>
          </a:p>
        </p:txBody>
      </p:sp>
      <p:sp>
        <p:nvSpPr>
          <p:cNvPr id="12" name="CasellaDiTesto 11"/>
          <p:cNvSpPr txBox="1"/>
          <p:nvPr/>
        </p:nvSpPr>
        <p:spPr>
          <a:xfrm>
            <a:off x="3360329" y="3360436"/>
            <a:ext cx="1799783" cy="584640"/>
          </a:xfrm>
          <a:prstGeom prst="rect">
            <a:avLst/>
          </a:prstGeom>
          <a:noFill/>
        </p:spPr>
        <p:txBody>
          <a:bodyPr wrap="square" rtlCol="0">
            <a:spAutoFit/>
          </a:bodyPr>
          <a:lstStyle/>
          <a:p>
            <a:pPr algn="r" defTabSz="740516"/>
            <a:r>
              <a:rPr lang="it-IT" sz="1600" dirty="0" err="1">
                <a:solidFill>
                  <a:prstClr val="black"/>
                </a:solidFill>
                <a:latin typeface="Calibri"/>
              </a:rPr>
              <a:t>Incremental</a:t>
            </a:r>
            <a:r>
              <a:rPr lang="it-IT" sz="1600" dirty="0">
                <a:solidFill>
                  <a:prstClr val="black"/>
                </a:solidFill>
                <a:latin typeface="Calibri"/>
              </a:rPr>
              <a:t> </a:t>
            </a:r>
            <a:r>
              <a:rPr lang="it-IT" sz="1600" dirty="0" err="1">
                <a:solidFill>
                  <a:prstClr val="black"/>
                </a:solidFill>
                <a:latin typeface="Calibri"/>
              </a:rPr>
              <a:t>improvement</a:t>
            </a:r>
            <a:endParaRPr lang="it-IT" sz="1600" dirty="0">
              <a:solidFill>
                <a:prstClr val="black"/>
              </a:solidFill>
              <a:latin typeface="Calibri"/>
            </a:endParaRPr>
          </a:p>
        </p:txBody>
      </p:sp>
      <p:sp>
        <p:nvSpPr>
          <p:cNvPr id="13" name="Oval 5"/>
          <p:cNvSpPr>
            <a:spLocks noChangeArrowheads="1"/>
          </p:cNvSpPr>
          <p:nvPr/>
        </p:nvSpPr>
        <p:spPr bwMode="auto">
          <a:xfrm>
            <a:off x="6909108" y="1199808"/>
            <a:ext cx="1439827" cy="3167619"/>
          </a:xfrm>
          <a:prstGeom prst="ellipse">
            <a:avLst/>
          </a:prstGeom>
          <a:solidFill>
            <a:srgbClr val="FFFFFF">
              <a:alpha val="80000"/>
            </a:srgbClr>
          </a:solidFill>
          <a:ln w="31750">
            <a:solidFill>
              <a:schemeClr val="accent6">
                <a:lumMod val="75000"/>
              </a:schemeClr>
            </a:solidFill>
            <a:prstDash val="solid"/>
            <a:round/>
            <a:headEnd/>
            <a:tailEnd/>
          </a:ln>
        </p:spPr>
        <p:txBody>
          <a:bodyPr wrap="square" lIns="0" tIns="45698" rIns="0" bIns="45698" anchor="ctr">
            <a:normAutofit/>
          </a:bodyPr>
          <a:lstStyle/>
          <a:p>
            <a:pPr algn="ctr" defTabSz="740516"/>
            <a:r>
              <a:rPr lang="it-IT" sz="1400" b="1" dirty="0">
                <a:solidFill>
                  <a:srgbClr val="F79646">
                    <a:lumMod val="75000"/>
                  </a:srgbClr>
                </a:solidFill>
                <a:latin typeface="Calibri"/>
              </a:rPr>
              <a:t>INNOVATION OF MEANING</a:t>
            </a:r>
          </a:p>
        </p:txBody>
      </p:sp>
      <p:sp>
        <p:nvSpPr>
          <p:cNvPr id="15" name="CasellaDiTesto 14"/>
          <p:cNvSpPr txBox="1"/>
          <p:nvPr/>
        </p:nvSpPr>
        <p:spPr>
          <a:xfrm>
            <a:off x="5376087" y="1623642"/>
            <a:ext cx="1799783" cy="523099"/>
          </a:xfrm>
          <a:prstGeom prst="rect">
            <a:avLst/>
          </a:prstGeom>
          <a:noFill/>
        </p:spPr>
        <p:txBody>
          <a:bodyPr wrap="square" rtlCol="0">
            <a:spAutoFit/>
          </a:bodyPr>
          <a:lstStyle/>
          <a:p>
            <a:pPr algn="ctr" defTabSz="740516"/>
            <a:r>
              <a:rPr lang="it-IT" sz="1400" b="1" dirty="0">
                <a:solidFill>
                  <a:prstClr val="black">
                    <a:lumMod val="75000"/>
                    <a:lumOff val="25000"/>
                  </a:prstClr>
                </a:solidFill>
                <a:latin typeface="Calibri"/>
              </a:rPr>
              <a:t>TECHNOLOGY</a:t>
            </a:r>
          </a:p>
          <a:p>
            <a:pPr algn="ctr" defTabSz="740516"/>
            <a:r>
              <a:rPr lang="it-IT" sz="1400" b="1" dirty="0">
                <a:solidFill>
                  <a:prstClr val="black">
                    <a:lumMod val="75000"/>
                    <a:lumOff val="25000"/>
                  </a:prstClr>
                </a:solidFill>
                <a:latin typeface="Calibri"/>
              </a:rPr>
              <a:t>DRIVEN</a:t>
            </a:r>
          </a:p>
        </p:txBody>
      </p:sp>
      <p:sp>
        <p:nvSpPr>
          <p:cNvPr id="16" name="Oval 5"/>
          <p:cNvSpPr>
            <a:spLocks noChangeArrowheads="1"/>
          </p:cNvSpPr>
          <p:nvPr/>
        </p:nvSpPr>
        <p:spPr bwMode="auto">
          <a:xfrm>
            <a:off x="5294017" y="2825216"/>
            <a:ext cx="1439827" cy="1439667"/>
          </a:xfrm>
          <a:prstGeom prst="ellipse">
            <a:avLst/>
          </a:prstGeom>
          <a:solidFill>
            <a:srgbClr val="FFFF69">
              <a:alpha val="89804"/>
            </a:srgbClr>
          </a:solidFill>
          <a:ln w="31750">
            <a:solidFill>
              <a:schemeClr val="tx1">
                <a:lumMod val="75000"/>
                <a:lumOff val="25000"/>
              </a:schemeClr>
            </a:solidFill>
            <a:prstDash val="solid"/>
            <a:round/>
            <a:headEnd/>
            <a:tailEnd/>
          </a:ln>
        </p:spPr>
        <p:txBody>
          <a:bodyPr wrap="square" lIns="0" tIns="45698" rIns="0" bIns="45698" anchor="ctr">
            <a:normAutofit/>
          </a:bodyPr>
          <a:lstStyle/>
          <a:p>
            <a:pPr algn="ctr" defTabSz="740516"/>
            <a:r>
              <a:rPr lang="it-IT" sz="1400" b="1" dirty="0">
                <a:solidFill>
                  <a:prstClr val="black">
                    <a:lumMod val="75000"/>
                    <a:lumOff val="25000"/>
                  </a:prstClr>
                </a:solidFill>
                <a:latin typeface="Calibri"/>
              </a:rPr>
              <a:t>DESIGN THINKING</a:t>
            </a:r>
          </a:p>
          <a:p>
            <a:pPr algn="ctr" defTabSz="740516"/>
            <a:r>
              <a:rPr lang="it-IT" sz="1400" b="1" dirty="0">
                <a:solidFill>
                  <a:prstClr val="black">
                    <a:lumMod val="75000"/>
                    <a:lumOff val="25000"/>
                  </a:prstClr>
                </a:solidFill>
                <a:latin typeface="Calibri"/>
              </a:rPr>
              <a:t>(</a:t>
            </a:r>
            <a:r>
              <a:rPr lang="it-IT" sz="1400" b="1" dirty="0" err="1">
                <a:solidFill>
                  <a:prstClr val="black">
                    <a:lumMod val="75000"/>
                    <a:lumOff val="25000"/>
                  </a:prstClr>
                </a:solidFill>
                <a:latin typeface="Calibri"/>
              </a:rPr>
              <a:t>user</a:t>
            </a:r>
            <a:r>
              <a:rPr lang="it-IT" sz="1400" b="1" dirty="0">
                <a:solidFill>
                  <a:prstClr val="black">
                    <a:lumMod val="75000"/>
                    <a:lumOff val="25000"/>
                  </a:prstClr>
                </a:solidFill>
                <a:latin typeface="Calibri"/>
              </a:rPr>
              <a:t> </a:t>
            </a:r>
            <a:r>
              <a:rPr lang="it-IT" sz="1400" b="1" dirty="0" err="1">
                <a:solidFill>
                  <a:prstClr val="black">
                    <a:lumMod val="75000"/>
                    <a:lumOff val="25000"/>
                  </a:prstClr>
                </a:solidFill>
                <a:latin typeface="Calibri"/>
              </a:rPr>
              <a:t>driven</a:t>
            </a:r>
            <a:r>
              <a:rPr lang="it-IT" sz="1400" b="1" dirty="0">
                <a:solidFill>
                  <a:prstClr val="black">
                    <a:lumMod val="75000"/>
                    <a:lumOff val="25000"/>
                  </a:prstClr>
                </a:solidFill>
                <a:latin typeface="Calibri"/>
              </a:rPr>
              <a:t>)</a:t>
            </a:r>
          </a:p>
        </p:txBody>
      </p:sp>
      <p:sp>
        <p:nvSpPr>
          <p:cNvPr id="17" name="Upp 8"/>
          <p:cNvSpPr/>
          <p:nvPr/>
        </p:nvSpPr>
        <p:spPr>
          <a:xfrm rot="2238795" flipV="1">
            <a:off x="5360401" y="4759696"/>
            <a:ext cx="360020" cy="648072"/>
          </a:xfrm>
          <a:prstGeom prst="upArrow">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lIns="91410" tIns="45706" rIns="91410" bIns="45706" rtlCol="0" anchor="ctr"/>
          <a:lstStyle/>
          <a:p>
            <a:pPr algn="ctr" defTabSz="740516"/>
            <a:endParaRPr lang="sv-SE">
              <a:solidFill>
                <a:prstClr val="white"/>
              </a:solidFill>
              <a:latin typeface="Calibri"/>
            </a:endParaRPr>
          </a:p>
        </p:txBody>
      </p:sp>
      <p:sp>
        <p:nvSpPr>
          <p:cNvPr id="18" name="textruta 11"/>
          <p:cNvSpPr txBox="1"/>
          <p:nvPr/>
        </p:nvSpPr>
        <p:spPr>
          <a:xfrm>
            <a:off x="3585294" y="5436973"/>
            <a:ext cx="2582713" cy="646175"/>
          </a:xfrm>
          <a:prstGeom prst="rect">
            <a:avLst/>
          </a:prstGeom>
          <a:noFill/>
        </p:spPr>
        <p:txBody>
          <a:bodyPr wrap="square" lIns="91410" tIns="45706" rIns="91410" bIns="45706" rtlCol="0">
            <a:spAutoFit/>
          </a:bodyPr>
          <a:lstStyle/>
          <a:p>
            <a:pPr algn="ctr" defTabSz="740516"/>
            <a:r>
              <a:rPr lang="sv-SE" b="1" dirty="0" err="1">
                <a:solidFill>
                  <a:prstClr val="black">
                    <a:lumMod val="75000"/>
                    <a:lumOff val="25000"/>
                  </a:prstClr>
                </a:solidFill>
                <a:latin typeface="Calibri"/>
                <a:cs typeface="Century Gothic"/>
              </a:rPr>
              <a:t>Creative</a:t>
            </a:r>
            <a:r>
              <a:rPr lang="sv-SE" b="1" dirty="0">
                <a:solidFill>
                  <a:prstClr val="black">
                    <a:lumMod val="75000"/>
                    <a:lumOff val="25000"/>
                  </a:prstClr>
                </a:solidFill>
                <a:latin typeface="Calibri"/>
                <a:cs typeface="Century Gothic"/>
              </a:rPr>
              <a:t> </a:t>
            </a:r>
            <a:br>
              <a:rPr lang="sv-SE" b="1" dirty="0">
                <a:solidFill>
                  <a:prstClr val="black">
                    <a:lumMod val="75000"/>
                    <a:lumOff val="25000"/>
                  </a:prstClr>
                </a:solidFill>
                <a:latin typeface="Calibri"/>
                <a:cs typeface="Century Gothic"/>
              </a:rPr>
            </a:br>
            <a:r>
              <a:rPr lang="sv-SE" b="1" dirty="0">
                <a:solidFill>
                  <a:prstClr val="black">
                    <a:lumMod val="75000"/>
                    <a:lumOff val="25000"/>
                  </a:prstClr>
                </a:solidFill>
                <a:latin typeface="Calibri"/>
                <a:cs typeface="Century Gothic"/>
              </a:rPr>
              <a:t>Problem </a:t>
            </a:r>
            <a:r>
              <a:rPr lang="sv-SE" b="1" dirty="0" err="1">
                <a:solidFill>
                  <a:prstClr val="black">
                    <a:lumMod val="75000"/>
                    <a:lumOff val="25000"/>
                  </a:prstClr>
                </a:solidFill>
                <a:latin typeface="Calibri"/>
                <a:cs typeface="Century Gothic"/>
              </a:rPr>
              <a:t>Solving</a:t>
            </a:r>
            <a:endParaRPr lang="sv-SE" b="1" dirty="0">
              <a:solidFill>
                <a:prstClr val="black">
                  <a:lumMod val="75000"/>
                  <a:lumOff val="25000"/>
                </a:prstClr>
              </a:solidFill>
              <a:latin typeface="Calibri"/>
              <a:cs typeface="Century Gothic"/>
            </a:endParaRPr>
          </a:p>
        </p:txBody>
      </p:sp>
      <p:sp>
        <p:nvSpPr>
          <p:cNvPr id="19" name="textruta 12"/>
          <p:cNvSpPr txBox="1"/>
          <p:nvPr/>
        </p:nvSpPr>
        <p:spPr>
          <a:xfrm>
            <a:off x="7464073" y="5449167"/>
            <a:ext cx="2582713" cy="646175"/>
          </a:xfrm>
          <a:prstGeom prst="rect">
            <a:avLst/>
          </a:prstGeom>
          <a:noFill/>
        </p:spPr>
        <p:txBody>
          <a:bodyPr wrap="square" lIns="91410" tIns="45706" rIns="91410" bIns="45706" rtlCol="0">
            <a:spAutoFit/>
          </a:bodyPr>
          <a:lstStyle/>
          <a:p>
            <a:pPr algn="ctr" defTabSz="740516"/>
            <a:r>
              <a:rPr lang="sv-SE" b="1" dirty="0" err="1">
                <a:solidFill>
                  <a:srgbClr val="F79646">
                    <a:lumMod val="75000"/>
                  </a:srgbClr>
                </a:solidFill>
                <a:latin typeface="Calibri"/>
                <a:cs typeface="Century Gothic"/>
              </a:rPr>
              <a:t>Visionary</a:t>
            </a:r>
            <a:br>
              <a:rPr lang="sv-SE" b="1" dirty="0">
                <a:solidFill>
                  <a:srgbClr val="F79646">
                    <a:lumMod val="75000"/>
                  </a:srgbClr>
                </a:solidFill>
                <a:latin typeface="Calibri"/>
                <a:cs typeface="Century Gothic"/>
              </a:rPr>
            </a:br>
            <a:r>
              <a:rPr lang="sv-SE" b="1" dirty="0">
                <a:solidFill>
                  <a:srgbClr val="F79646">
                    <a:lumMod val="75000"/>
                  </a:srgbClr>
                </a:solidFill>
                <a:latin typeface="Calibri"/>
                <a:cs typeface="Century Gothic"/>
              </a:rPr>
              <a:t>Interpretation</a:t>
            </a:r>
          </a:p>
        </p:txBody>
      </p:sp>
      <p:sp>
        <p:nvSpPr>
          <p:cNvPr id="20" name="Upp 13"/>
          <p:cNvSpPr/>
          <p:nvPr/>
        </p:nvSpPr>
        <p:spPr>
          <a:xfrm rot="19361205" flipH="1" flipV="1">
            <a:off x="7695647" y="4759696"/>
            <a:ext cx="360020" cy="648072"/>
          </a:xfrm>
          <a:prstGeom prst="up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lIns="91410" tIns="45706" rIns="91410" bIns="45706" rtlCol="0" anchor="ctr"/>
          <a:lstStyle/>
          <a:p>
            <a:pPr algn="ctr" defTabSz="740516"/>
            <a:endParaRPr lang="sv-SE">
              <a:solidFill>
                <a:prstClr val="white"/>
              </a:solidFill>
              <a:latin typeface="Calibri"/>
            </a:endParaRPr>
          </a:p>
        </p:txBody>
      </p:sp>
    </p:spTree>
    <p:extLst>
      <p:ext uri="{BB962C8B-B14F-4D97-AF65-F5344CB8AC3E}">
        <p14:creationId xmlns:p14="http://schemas.microsoft.com/office/powerpoint/2010/main" val="3485538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err="1"/>
              <a:t>Going</a:t>
            </a:r>
            <a:r>
              <a:rPr lang="it-IT" dirty="0"/>
              <a:t> back </a:t>
            </a:r>
            <a:r>
              <a:rPr lang="it-IT" dirty="0" err="1"/>
              <a:t>to</a:t>
            </a:r>
            <a:r>
              <a:rPr lang="it-IT" dirty="0"/>
              <a:t> the Nintendo </a:t>
            </a:r>
            <a:r>
              <a:rPr lang="it-IT" dirty="0" err="1"/>
              <a:t>Wii</a:t>
            </a:r>
            <a:r>
              <a:rPr lang="it-IT" dirty="0"/>
              <a:t> case </a:t>
            </a:r>
            <a:r>
              <a:rPr lang="it-IT" dirty="0" err="1"/>
              <a:t>study</a:t>
            </a:r>
            <a:r>
              <a:rPr lang="it-IT" dirty="0"/>
              <a:t> …</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24</a:t>
            </a:fld>
            <a:endParaRPr lang="it-IT">
              <a:solidFill>
                <a:prstClr val="white"/>
              </a:solidFill>
              <a:latin typeface="Calibri"/>
            </a:endParaRPr>
          </a:p>
        </p:txBody>
      </p:sp>
      <p:pic>
        <p:nvPicPr>
          <p:cNvPr id="6" name="Picture 12" descr="Console Nintendo Wii"/>
          <p:cNvPicPr>
            <a:picLocks noChangeAspect="1" noChangeArrowheads="1"/>
          </p:cNvPicPr>
          <p:nvPr/>
        </p:nvPicPr>
        <p:blipFill>
          <a:blip r:embed="rId2" cstate="print"/>
          <a:srcRect/>
          <a:stretch>
            <a:fillRect/>
          </a:stretch>
        </p:blipFill>
        <p:spPr bwMode="auto">
          <a:xfrm>
            <a:off x="7136145" y="3716966"/>
            <a:ext cx="2222634" cy="19982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8" descr="http://xbox-361.com/mkportal/modules/gallery/album/a_9.jpg"/>
          <p:cNvPicPr>
            <a:picLocks noChangeAspect="1" noChangeArrowheads="1"/>
          </p:cNvPicPr>
          <p:nvPr/>
        </p:nvPicPr>
        <p:blipFill>
          <a:blip r:embed="rId3" cstate="print"/>
          <a:srcRect/>
          <a:stretch>
            <a:fillRect/>
          </a:stretch>
        </p:blipFill>
        <p:spPr bwMode="auto">
          <a:xfrm>
            <a:off x="3225149" y="4249107"/>
            <a:ext cx="2150939" cy="16970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10" descr="http://www.lusoria.com/home/images/psx3_01.jpg"/>
          <p:cNvPicPr>
            <a:picLocks noChangeAspect="1" noChangeArrowheads="1"/>
          </p:cNvPicPr>
          <p:nvPr/>
        </p:nvPicPr>
        <p:blipFill>
          <a:blip r:embed="rId4" cstate="print"/>
          <a:srcRect/>
          <a:stretch>
            <a:fillRect/>
          </a:stretch>
        </p:blipFill>
        <p:spPr bwMode="auto">
          <a:xfrm>
            <a:off x="2205727" y="3860948"/>
            <a:ext cx="1758848" cy="1962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ttangolo arrotondato 8"/>
          <p:cNvSpPr/>
          <p:nvPr/>
        </p:nvSpPr>
        <p:spPr>
          <a:xfrm>
            <a:off x="7175870" y="1258504"/>
            <a:ext cx="2159500" cy="14396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game consoles as </a:t>
            </a:r>
            <a:br>
              <a:rPr lang="en-US" sz="1600" b="1" dirty="0">
                <a:solidFill>
                  <a:prstClr val="black"/>
                </a:solidFill>
                <a:latin typeface="Calibri"/>
                <a:ea typeface="ＭＳ Ｐゴシック" pitchFamily="-112" charset="-128"/>
                <a:cs typeface="Arial" pitchFamily="34" charset="0"/>
              </a:rPr>
            </a:br>
            <a:r>
              <a:rPr lang="en-US" sz="1600" b="1" dirty="0">
                <a:solidFill>
                  <a:prstClr val="black"/>
                </a:solidFill>
                <a:latin typeface="Calibri"/>
                <a:ea typeface="ＭＳ Ｐゴシック" pitchFamily="-112" charset="-128"/>
                <a:cs typeface="Arial" pitchFamily="34" charset="0"/>
              </a:rPr>
              <a:t>active physical entertainment for everyone</a:t>
            </a:r>
            <a:endParaRPr lang="en-US" sz="9598" dirty="0">
              <a:solidFill>
                <a:prstClr val="black"/>
              </a:solidFill>
              <a:latin typeface="Calibri"/>
              <a:ea typeface="ＭＳ Ｐゴシック" pitchFamily="-112" charset="-128"/>
            </a:endParaRPr>
          </a:p>
        </p:txBody>
      </p:sp>
      <p:sp>
        <p:nvSpPr>
          <p:cNvPr id="10" name="Rettangolo arrotondato 9"/>
          <p:cNvSpPr/>
          <p:nvPr/>
        </p:nvSpPr>
        <p:spPr>
          <a:xfrm>
            <a:off x="2845634" y="1258504"/>
            <a:ext cx="2159500" cy="14396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game consoles as passive immersion in a virtual world for young adepts</a:t>
            </a:r>
            <a:endParaRPr lang="en-US" sz="9598" dirty="0">
              <a:solidFill>
                <a:prstClr val="black"/>
              </a:solidFill>
              <a:latin typeface="Calibri"/>
              <a:ea typeface="ＭＳ Ｐゴシック" pitchFamily="-112" charset="-128"/>
            </a:endParaRPr>
          </a:p>
        </p:txBody>
      </p:sp>
    </p:spTree>
    <p:extLst>
      <p:ext uri="{BB962C8B-B14F-4D97-AF65-F5344CB8AC3E}">
        <p14:creationId xmlns:p14="http://schemas.microsoft.com/office/powerpoint/2010/main" val="264296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r>
              <a:rPr lang="en-US" dirty="0"/>
              <a:t>The contribution provided by STMicroelectronics</a:t>
            </a:r>
          </a:p>
        </p:txBody>
      </p:sp>
      <p:sp>
        <p:nvSpPr>
          <p:cNvPr id="4" name="Segnaposto contenuto 3"/>
          <p:cNvSpPr>
            <a:spLocks noGrp="1"/>
          </p:cNvSpPr>
          <p:nvPr>
            <p:ph idx="4294967295"/>
          </p:nvPr>
        </p:nvSpPr>
        <p:spPr>
          <a:xfrm>
            <a:off x="609601" y="1161222"/>
            <a:ext cx="10972801" cy="4964942"/>
          </a:xfrm>
        </p:spPr>
        <p:txBody>
          <a:bodyPr>
            <a:normAutofit/>
          </a:bodyPr>
          <a:lstStyle/>
          <a:p>
            <a:pPr algn="r">
              <a:buNone/>
            </a:pPr>
            <a:r>
              <a:rPr lang="en-US" sz="1800" i="1" dirty="0"/>
              <a:t>If a client asks for a specific feature or component, it means that </a:t>
            </a:r>
            <a:r>
              <a:rPr lang="en-US" sz="1800" b="1" i="1" dirty="0"/>
              <a:t>someone else has already created it</a:t>
            </a:r>
          </a:p>
          <a:p>
            <a:pPr algn="r">
              <a:buNone/>
            </a:pPr>
            <a:r>
              <a:rPr lang="en-US" sz="1800" b="1" dirty="0"/>
              <a:t>Bruno </a:t>
            </a:r>
            <a:r>
              <a:rPr lang="en-US" sz="1800" b="1" dirty="0" err="1"/>
              <a:t>Murari</a:t>
            </a:r>
            <a:r>
              <a:rPr lang="en-US" sz="1800" dirty="0"/>
              <a:t>, scientific advisor for MEMS, STMicroelectronics</a:t>
            </a:r>
          </a:p>
          <a:p>
            <a:pPr algn="r">
              <a:buNone/>
            </a:pPr>
            <a:endParaRPr lang="en-US" sz="1800" i="1" dirty="0"/>
          </a:p>
          <a:p>
            <a:pPr algn="r">
              <a:buNone/>
            </a:pPr>
            <a:endParaRPr lang="en-US" sz="1800" i="1" dirty="0"/>
          </a:p>
          <a:p>
            <a:pPr algn="r">
              <a:buNone/>
            </a:pPr>
            <a:r>
              <a:rPr lang="en-US" sz="1800" i="1" dirty="0"/>
              <a:t>We started to envision possible applications in different fields. The basic idea was </a:t>
            </a:r>
            <a:r>
              <a:rPr lang="en-US" sz="1800" b="1" i="1" dirty="0"/>
              <a:t>to think more abstractly of what MEMS could provide in final products</a:t>
            </a:r>
            <a:r>
              <a:rPr lang="en-US" sz="1800" i="1" dirty="0"/>
              <a:t>: information on movement and position. This can be used for automation, or, even more interestingly, for simplifying human interfaces. Then we proposed our envisioned applications directly to the most innovative engineers of potential clients in current or new markets</a:t>
            </a:r>
          </a:p>
          <a:p>
            <a:pPr algn="r">
              <a:buNone/>
            </a:pPr>
            <a:r>
              <a:rPr lang="en-US" sz="1800" b="1" dirty="0"/>
              <a:t>Aldo Romano</a:t>
            </a:r>
            <a:r>
              <a:rPr lang="en-US" sz="1800" dirty="0"/>
              <a:t>, CEO of </a:t>
            </a:r>
            <a:r>
              <a:rPr lang="en-US" sz="1800" dirty="0" err="1"/>
              <a:t>STMicrolectronics</a:t>
            </a:r>
            <a:r>
              <a:rPr lang="en-US" sz="1800" dirty="0"/>
              <a:t> Italy</a:t>
            </a:r>
          </a:p>
        </p:txBody>
      </p:sp>
      <p:sp>
        <p:nvSpPr>
          <p:cNvPr id="7" name="Segnaposto numero diapositiva 6"/>
          <p:cNvSpPr>
            <a:spLocks noGrp="1"/>
          </p:cNvSpPr>
          <p:nvPr>
            <p:ph type="sldNum" sz="quarter" idx="12"/>
          </p:nvPr>
        </p:nvSpPr>
        <p:spPr>
          <a:xfrm>
            <a:off x="4639734" y="5761040"/>
            <a:ext cx="2844801" cy="365124"/>
          </a:xfrm>
        </p:spPr>
        <p:txBody>
          <a:bodyPr/>
          <a:lstStyle/>
          <a:p>
            <a:pPr defTabSz="740516"/>
            <a:fld id="{57DCC51C-8BA7-4378-968B-B38FF4733963}" type="slidenum">
              <a:rPr lang="en-US">
                <a:solidFill>
                  <a:prstClr val="white"/>
                </a:solidFill>
                <a:latin typeface="Calibri"/>
              </a:rPr>
              <a:pPr defTabSz="740516"/>
              <a:t>25</a:t>
            </a:fld>
            <a:endParaRPr lang="en-US">
              <a:solidFill>
                <a:prstClr val="white"/>
              </a:solidFill>
              <a:latin typeface="Calibri"/>
            </a:endParaRPr>
          </a:p>
        </p:txBody>
      </p:sp>
      <p:grpSp>
        <p:nvGrpSpPr>
          <p:cNvPr id="2" name="Gruppo 5"/>
          <p:cNvGrpSpPr/>
          <p:nvPr/>
        </p:nvGrpSpPr>
        <p:grpSpPr>
          <a:xfrm>
            <a:off x="1490398" y="4715850"/>
            <a:ext cx="9143471" cy="1546838"/>
            <a:chOff x="0" y="5059588"/>
            <a:chExt cx="10639929" cy="1800000"/>
          </a:xfrm>
        </p:grpSpPr>
        <p:pic>
          <p:nvPicPr>
            <p:cNvPr id="8" name="Picture 10" descr="http://paranerds.com/wp-content/uploads/2011/03/nintendo-wii.jpg">
              <a:hlinkClick r:id="rId2"/>
            </p:cNvPr>
            <p:cNvPicPr>
              <a:picLocks noChangeAspect="1" noChangeArrowheads="1"/>
            </p:cNvPicPr>
            <p:nvPr/>
          </p:nvPicPr>
          <p:blipFill>
            <a:blip r:embed="rId3" cstate="print"/>
            <a:srcRect/>
            <a:stretch>
              <a:fillRect/>
            </a:stretch>
          </p:blipFill>
          <p:spPr bwMode="auto">
            <a:xfrm>
              <a:off x="0" y="5059588"/>
              <a:ext cx="2337240" cy="1800000"/>
            </a:xfrm>
            <a:prstGeom prst="rect">
              <a:avLst/>
            </a:prstGeom>
            <a:noFill/>
          </p:spPr>
        </p:pic>
        <p:pic>
          <p:nvPicPr>
            <p:cNvPr id="9" name="Picture 12" descr="http://www.wizzewasjes.be/wp-content/uploads/wii01.jpg">
              <a:hlinkClick r:id="rId4"/>
            </p:cNvPr>
            <p:cNvPicPr>
              <a:picLocks noChangeAspect="1" noChangeArrowheads="1"/>
            </p:cNvPicPr>
            <p:nvPr/>
          </p:nvPicPr>
          <p:blipFill>
            <a:blip r:embed="rId5" cstate="print"/>
            <a:srcRect/>
            <a:stretch>
              <a:fillRect/>
            </a:stretch>
          </p:blipFill>
          <p:spPr bwMode="auto">
            <a:xfrm>
              <a:off x="5220866" y="5059588"/>
              <a:ext cx="2250158" cy="1800000"/>
            </a:xfrm>
            <a:prstGeom prst="rect">
              <a:avLst/>
            </a:prstGeom>
            <a:noFill/>
          </p:spPr>
        </p:pic>
        <p:pic>
          <p:nvPicPr>
            <p:cNvPr id="10" name="Picture 14" descr="http://i.dailymail.co.uk/i/pix/2011/12/10/article-2072391-07900075000005DC-85_468x291.jpg">
              <a:hlinkClick r:id="rId6"/>
            </p:cNvPr>
            <p:cNvPicPr>
              <a:picLocks noChangeAspect="1" noChangeArrowheads="1"/>
            </p:cNvPicPr>
            <p:nvPr/>
          </p:nvPicPr>
          <p:blipFill>
            <a:blip r:embed="rId7" cstate="print"/>
            <a:srcRect/>
            <a:stretch>
              <a:fillRect/>
            </a:stretch>
          </p:blipFill>
          <p:spPr bwMode="auto">
            <a:xfrm>
              <a:off x="2331021" y="5059588"/>
              <a:ext cx="2895465" cy="1800000"/>
            </a:xfrm>
            <a:prstGeom prst="rect">
              <a:avLst/>
            </a:prstGeom>
            <a:noFill/>
          </p:spPr>
        </p:pic>
        <p:pic>
          <p:nvPicPr>
            <p:cNvPr id="11" name="Picture 16" descr="http://www.inclusivedesign.no/getfile.php/Bilder/Artikkelbilder/19_wii_elderly.png%20(long_article).png">
              <a:hlinkClick r:id="rId8"/>
            </p:cNvPr>
            <p:cNvPicPr>
              <a:picLocks noChangeAspect="1" noChangeArrowheads="1"/>
            </p:cNvPicPr>
            <p:nvPr/>
          </p:nvPicPr>
          <p:blipFill>
            <a:blip r:embed="rId9" cstate="print"/>
            <a:srcRect/>
            <a:stretch>
              <a:fillRect/>
            </a:stretch>
          </p:blipFill>
          <p:spPr bwMode="auto">
            <a:xfrm>
              <a:off x="7439397" y="5059588"/>
              <a:ext cx="3200532" cy="1800000"/>
            </a:xfrm>
            <a:prstGeom prst="rect">
              <a:avLst/>
            </a:prstGeom>
            <a:noFill/>
          </p:spPr>
        </p:pic>
      </p:grpSp>
    </p:spTree>
    <p:extLst>
      <p:ext uri="{BB962C8B-B14F-4D97-AF65-F5344CB8AC3E}">
        <p14:creationId xmlns:p14="http://schemas.microsoft.com/office/powerpoint/2010/main" val="394847855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5"/>
          <p:cNvSpPr>
            <a:spLocks noChangeAspect="1" noChangeArrowheads="1"/>
          </p:cNvSpPr>
          <p:nvPr/>
        </p:nvSpPr>
        <p:spPr bwMode="auto">
          <a:xfrm rot="10800000">
            <a:off x="5170271" y="1866955"/>
            <a:ext cx="3238890" cy="3239250"/>
          </a:xfrm>
          <a:prstGeom prst="roundRect">
            <a:avLst>
              <a:gd name="adj" fmla="val 5096"/>
            </a:avLst>
          </a:prstGeom>
          <a:solidFill>
            <a:srgbClr val="6BACC8"/>
          </a:solidFill>
          <a:ln w="25400" algn="ctr">
            <a:noFill/>
            <a:round/>
            <a:headEnd/>
            <a:tailEnd/>
          </a:ln>
        </p:spPr>
        <p:txBody>
          <a:bodyPr rot="10800000" tIns="0" bIns="0" anchor="ctr" anchorCtr="0"/>
          <a:lstStyle/>
          <a:p>
            <a:pPr algn="ctr" defTabSz="740516"/>
            <a:endParaRPr lang="en-US" sz="1600" b="1" dirty="0">
              <a:solidFill>
                <a:prstClr val="white"/>
              </a:solidFill>
              <a:latin typeface="Calibri"/>
            </a:endParaRPr>
          </a:p>
        </p:txBody>
      </p:sp>
      <p:sp>
        <p:nvSpPr>
          <p:cNvPr id="3" name="Titolo 2"/>
          <p:cNvSpPr>
            <a:spLocks noGrp="1"/>
          </p:cNvSpPr>
          <p:nvPr>
            <p:ph type="title"/>
          </p:nvPr>
        </p:nvSpPr>
        <p:spPr>
          <a:xfrm>
            <a:off x="101605" y="245610"/>
            <a:ext cx="9326159" cy="562616"/>
          </a:xfrm>
        </p:spPr>
        <p:txBody>
          <a:bodyPr/>
          <a:lstStyle/>
          <a:p>
            <a:r>
              <a:rPr lang="it-IT" dirty="0" err="1"/>
              <a:t>Technology</a:t>
            </a:r>
            <a:r>
              <a:rPr lang="it-IT" dirty="0"/>
              <a:t> </a:t>
            </a:r>
            <a:r>
              <a:rPr lang="it-IT" dirty="0" err="1"/>
              <a:t>Epiphany</a:t>
            </a:r>
            <a:r>
              <a:rPr lang="it-IT" dirty="0"/>
              <a:t> </a:t>
            </a:r>
            <a:r>
              <a:rPr lang="it-IT" dirty="0" err="1"/>
              <a:t>enabled</a:t>
            </a:r>
            <a:r>
              <a:rPr lang="it-IT" dirty="0"/>
              <a:t> </a:t>
            </a:r>
            <a:r>
              <a:rPr lang="it-IT" dirty="0" err="1"/>
              <a:t>by</a:t>
            </a:r>
            <a:r>
              <a:rPr lang="it-IT" dirty="0"/>
              <a:t> </a:t>
            </a:r>
            <a:r>
              <a:rPr lang="it-IT" dirty="0" err="1"/>
              <a:t>STMicrolectronics</a:t>
            </a:r>
            <a:endParaRPr lang="it-IT" dirty="0"/>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26</a:t>
            </a:fld>
            <a:endParaRPr lang="it-IT">
              <a:solidFill>
                <a:prstClr val="white"/>
              </a:solidFill>
              <a:latin typeface="Calibri"/>
            </a:endParaRPr>
          </a:p>
        </p:txBody>
      </p:sp>
      <p:sp>
        <p:nvSpPr>
          <p:cNvPr id="7" name="CasellaDiTesto 6"/>
          <p:cNvSpPr txBox="1"/>
          <p:nvPr/>
        </p:nvSpPr>
        <p:spPr>
          <a:xfrm>
            <a:off x="2115274" y="3162799"/>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Technology</a:t>
            </a:r>
            <a:endParaRPr lang="it-IT" sz="1600" b="1" dirty="0">
              <a:solidFill>
                <a:prstClr val="black"/>
              </a:solidFill>
              <a:latin typeface="Calibri"/>
            </a:endParaRPr>
          </a:p>
          <a:p>
            <a:pPr algn="ctr" defTabSz="740516"/>
            <a:r>
              <a:rPr lang="it-IT" sz="1600" b="1" dirty="0">
                <a:solidFill>
                  <a:prstClr val="black"/>
                </a:solidFill>
                <a:latin typeface="Calibri"/>
              </a:rPr>
              <a:t>(HOW)</a:t>
            </a:r>
          </a:p>
        </p:txBody>
      </p:sp>
      <p:sp>
        <p:nvSpPr>
          <p:cNvPr id="8" name="CasellaDiTesto 7"/>
          <p:cNvSpPr txBox="1"/>
          <p:nvPr/>
        </p:nvSpPr>
        <p:spPr>
          <a:xfrm>
            <a:off x="5911387" y="5580031"/>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Meaning</a:t>
            </a:r>
            <a:endParaRPr lang="it-IT" sz="1600" b="1" dirty="0">
              <a:solidFill>
                <a:prstClr val="black"/>
              </a:solidFill>
              <a:latin typeface="Calibri"/>
            </a:endParaRPr>
          </a:p>
          <a:p>
            <a:pPr algn="ctr" defTabSz="740516"/>
            <a:r>
              <a:rPr lang="it-IT" sz="1600" b="1" dirty="0">
                <a:solidFill>
                  <a:prstClr val="black"/>
                </a:solidFill>
                <a:latin typeface="Calibri"/>
              </a:rPr>
              <a:t>(WHY)</a:t>
            </a:r>
          </a:p>
        </p:txBody>
      </p:sp>
      <p:sp>
        <p:nvSpPr>
          <p:cNvPr id="9" name="CasellaDiTesto 8"/>
          <p:cNvSpPr txBox="1"/>
          <p:nvPr/>
        </p:nvSpPr>
        <p:spPr>
          <a:xfrm>
            <a:off x="5190586" y="5106565"/>
            <a:ext cx="1799783" cy="307706"/>
          </a:xfrm>
          <a:prstGeom prst="rect">
            <a:avLst/>
          </a:prstGeom>
          <a:noFill/>
        </p:spPr>
        <p:txBody>
          <a:bodyPr wrap="square" rtlCol="0">
            <a:spAutoFit/>
          </a:bodyPr>
          <a:lstStyle/>
          <a:p>
            <a:pPr algn="ctr" defTabSz="740516"/>
            <a:r>
              <a:rPr lang="it-IT" sz="1400" dirty="0" err="1">
                <a:solidFill>
                  <a:prstClr val="black"/>
                </a:solidFill>
                <a:latin typeface="Calibri"/>
              </a:rPr>
              <a:t>Reinforce</a:t>
            </a:r>
            <a:endParaRPr lang="it-IT" sz="1400" dirty="0">
              <a:solidFill>
                <a:prstClr val="black"/>
              </a:solidFill>
              <a:latin typeface="Calibri"/>
            </a:endParaRPr>
          </a:p>
        </p:txBody>
      </p:sp>
      <p:sp>
        <p:nvSpPr>
          <p:cNvPr id="10" name="CasellaDiTesto 9"/>
          <p:cNvSpPr txBox="1"/>
          <p:nvPr/>
        </p:nvSpPr>
        <p:spPr>
          <a:xfrm>
            <a:off x="6631300" y="5106565"/>
            <a:ext cx="1799783" cy="307706"/>
          </a:xfrm>
          <a:prstGeom prst="rect">
            <a:avLst/>
          </a:prstGeom>
          <a:noFill/>
        </p:spPr>
        <p:txBody>
          <a:bodyPr wrap="square" rtlCol="0">
            <a:spAutoFit/>
          </a:bodyPr>
          <a:lstStyle/>
          <a:p>
            <a:pPr algn="ctr" defTabSz="740516"/>
            <a:r>
              <a:rPr lang="it-IT" sz="1400" dirty="0" err="1">
                <a:solidFill>
                  <a:prstClr val="black"/>
                </a:solidFill>
                <a:latin typeface="Calibri"/>
              </a:rPr>
              <a:t>Change</a:t>
            </a:r>
            <a:endParaRPr lang="it-IT" sz="1400" dirty="0">
              <a:solidFill>
                <a:prstClr val="black"/>
              </a:solidFill>
              <a:latin typeface="Calibri"/>
            </a:endParaRPr>
          </a:p>
        </p:txBody>
      </p:sp>
      <p:sp>
        <p:nvSpPr>
          <p:cNvPr id="11" name="CasellaDiTesto 10"/>
          <p:cNvSpPr txBox="1"/>
          <p:nvPr/>
        </p:nvSpPr>
        <p:spPr>
          <a:xfrm>
            <a:off x="3360329" y="2288745"/>
            <a:ext cx="1799783" cy="523099"/>
          </a:xfrm>
          <a:prstGeom prst="rect">
            <a:avLst/>
          </a:prstGeom>
          <a:noFill/>
        </p:spPr>
        <p:txBody>
          <a:bodyPr wrap="square" rtlCol="0">
            <a:spAutoFit/>
          </a:bodyPr>
          <a:lstStyle/>
          <a:p>
            <a:pPr algn="r" defTabSz="740516"/>
            <a:r>
              <a:rPr lang="it-IT" sz="1400" dirty="0" err="1">
                <a:solidFill>
                  <a:prstClr val="black"/>
                </a:solidFill>
                <a:latin typeface="Calibri"/>
              </a:rPr>
              <a:t>Radical</a:t>
            </a:r>
            <a:endParaRPr lang="it-IT" sz="1400" dirty="0">
              <a:solidFill>
                <a:prstClr val="black"/>
              </a:solidFill>
              <a:latin typeface="Calibri"/>
            </a:endParaRPr>
          </a:p>
          <a:p>
            <a:pPr algn="r" defTabSz="740516"/>
            <a:r>
              <a:rPr lang="it-IT" sz="1400" dirty="0" err="1">
                <a:solidFill>
                  <a:prstClr val="black"/>
                </a:solidFill>
                <a:latin typeface="Calibri"/>
              </a:rPr>
              <a:t>improvement</a:t>
            </a:r>
            <a:endParaRPr lang="it-IT" sz="1400" dirty="0">
              <a:solidFill>
                <a:prstClr val="black"/>
              </a:solidFill>
              <a:latin typeface="Calibri"/>
            </a:endParaRPr>
          </a:p>
        </p:txBody>
      </p:sp>
      <p:sp>
        <p:nvSpPr>
          <p:cNvPr id="12" name="CasellaDiTesto 11"/>
          <p:cNvSpPr txBox="1"/>
          <p:nvPr/>
        </p:nvSpPr>
        <p:spPr>
          <a:xfrm>
            <a:off x="3360329" y="4068213"/>
            <a:ext cx="1799783" cy="523099"/>
          </a:xfrm>
          <a:prstGeom prst="rect">
            <a:avLst/>
          </a:prstGeom>
          <a:noFill/>
        </p:spPr>
        <p:txBody>
          <a:bodyPr wrap="square" rtlCol="0">
            <a:spAutoFit/>
          </a:bodyPr>
          <a:lstStyle/>
          <a:p>
            <a:pPr algn="r" defTabSz="740516"/>
            <a:r>
              <a:rPr lang="it-IT" sz="1400" dirty="0" err="1">
                <a:solidFill>
                  <a:prstClr val="black"/>
                </a:solidFill>
                <a:latin typeface="Calibri"/>
              </a:rPr>
              <a:t>Incremental</a:t>
            </a:r>
            <a:r>
              <a:rPr lang="it-IT" sz="1400" dirty="0">
                <a:solidFill>
                  <a:prstClr val="black"/>
                </a:solidFill>
                <a:latin typeface="Calibri"/>
              </a:rPr>
              <a:t> </a:t>
            </a:r>
            <a:r>
              <a:rPr lang="it-IT" sz="1400" dirty="0" err="1">
                <a:solidFill>
                  <a:prstClr val="black"/>
                </a:solidFill>
                <a:latin typeface="Calibri"/>
              </a:rPr>
              <a:t>improvement</a:t>
            </a:r>
            <a:endParaRPr lang="it-IT" sz="1400" dirty="0">
              <a:solidFill>
                <a:prstClr val="black"/>
              </a:solidFill>
              <a:latin typeface="Calibri"/>
            </a:endParaRPr>
          </a:p>
        </p:txBody>
      </p:sp>
      <p:sp>
        <p:nvSpPr>
          <p:cNvPr id="21" name="Rettangolo arrotondato 20"/>
          <p:cNvSpPr/>
          <p:nvPr/>
        </p:nvSpPr>
        <p:spPr>
          <a:xfrm>
            <a:off x="6959896" y="1106232"/>
            <a:ext cx="1439667" cy="719833"/>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0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000" b="1" dirty="0">
                <a:solidFill>
                  <a:prstClr val="black"/>
                </a:solidFill>
                <a:latin typeface="Calibri"/>
                <a:ea typeface="ＭＳ Ｐゴシック" pitchFamily="-112" charset="-128"/>
                <a:cs typeface="Arial" pitchFamily="34" charset="0"/>
              </a:rPr>
              <a:t>… game consoles as </a:t>
            </a:r>
            <a:br>
              <a:rPr lang="en-US" sz="1000" b="1" dirty="0">
                <a:solidFill>
                  <a:prstClr val="black"/>
                </a:solidFill>
                <a:latin typeface="Calibri"/>
                <a:ea typeface="ＭＳ Ｐゴシック" pitchFamily="-112" charset="-128"/>
                <a:cs typeface="Arial" pitchFamily="34" charset="0"/>
              </a:rPr>
            </a:br>
            <a:r>
              <a:rPr lang="en-US" sz="1000" b="1" dirty="0">
                <a:solidFill>
                  <a:prstClr val="black"/>
                </a:solidFill>
                <a:latin typeface="Calibri"/>
                <a:ea typeface="ＭＳ Ｐゴシック" pitchFamily="-112" charset="-128"/>
                <a:cs typeface="Arial" pitchFamily="34" charset="0"/>
              </a:rPr>
              <a:t>active physical entertainment for everyone</a:t>
            </a:r>
            <a:endParaRPr lang="en-US" sz="5999" dirty="0">
              <a:solidFill>
                <a:prstClr val="black"/>
              </a:solidFill>
              <a:latin typeface="Calibri"/>
              <a:ea typeface="ＭＳ Ｐゴシック" pitchFamily="-112" charset="-128"/>
            </a:endParaRPr>
          </a:p>
        </p:txBody>
      </p:sp>
      <p:sp>
        <p:nvSpPr>
          <p:cNvPr id="22" name="Rettangolo arrotondato 21"/>
          <p:cNvSpPr/>
          <p:nvPr/>
        </p:nvSpPr>
        <p:spPr>
          <a:xfrm>
            <a:off x="5186725" y="1106312"/>
            <a:ext cx="1439667" cy="7198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0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000" b="1" dirty="0">
                <a:solidFill>
                  <a:prstClr val="black"/>
                </a:solidFill>
                <a:latin typeface="Calibri"/>
                <a:ea typeface="ＭＳ Ｐゴシック" pitchFamily="-112" charset="-128"/>
                <a:cs typeface="Arial" pitchFamily="34" charset="0"/>
              </a:rPr>
              <a:t>… game consoles as passive immersion in a virtual world for young adepts</a:t>
            </a:r>
            <a:endParaRPr lang="en-US" sz="5999" dirty="0">
              <a:solidFill>
                <a:prstClr val="black"/>
              </a:solidFill>
              <a:latin typeface="Calibri"/>
              <a:ea typeface="ＭＳ Ｐゴシック" pitchFamily="-112" charset="-128"/>
            </a:endParaRPr>
          </a:p>
        </p:txBody>
      </p:sp>
      <p:pic>
        <p:nvPicPr>
          <p:cNvPr id="23" name="Picture 8" descr="http://xbox-361.com/mkportal/modules/gallery/album/a_9.jpg"/>
          <p:cNvPicPr>
            <a:picLocks noChangeAspect="1" noChangeArrowheads="1"/>
          </p:cNvPicPr>
          <p:nvPr/>
        </p:nvPicPr>
        <p:blipFill>
          <a:blip r:embed="rId2" cstate="print"/>
          <a:srcRect/>
          <a:stretch>
            <a:fillRect/>
          </a:stretch>
        </p:blipFill>
        <p:spPr bwMode="auto">
          <a:xfrm>
            <a:off x="3847774" y="1337881"/>
            <a:ext cx="1276277" cy="1008062"/>
          </a:xfrm>
          <a:prstGeom prst="rect">
            <a:avLst/>
          </a:prstGeom>
          <a:noFill/>
          <a:ln w="9525">
            <a:noFill/>
            <a:miter lim="800000"/>
            <a:headEnd/>
            <a:tailEnd/>
          </a:ln>
        </p:spPr>
      </p:pic>
      <p:pic>
        <p:nvPicPr>
          <p:cNvPr id="24" name="Picture 10" descr="http://www.lusoria.com/home/images/psx3_01.jpg"/>
          <p:cNvPicPr>
            <a:picLocks noChangeAspect="1" noChangeArrowheads="1"/>
          </p:cNvPicPr>
          <p:nvPr/>
        </p:nvPicPr>
        <p:blipFill>
          <a:blip r:embed="rId3" cstate="print"/>
          <a:srcRect/>
          <a:stretch>
            <a:fillRect/>
          </a:stretch>
        </p:blipFill>
        <p:spPr bwMode="auto">
          <a:xfrm>
            <a:off x="2792149" y="1231519"/>
            <a:ext cx="1044514" cy="1165225"/>
          </a:xfrm>
          <a:prstGeom prst="rect">
            <a:avLst/>
          </a:prstGeom>
          <a:noFill/>
          <a:ln w="9525">
            <a:noFill/>
            <a:miter lim="800000"/>
            <a:headEnd/>
            <a:tailEnd/>
          </a:ln>
        </p:spPr>
      </p:pic>
      <p:pic>
        <p:nvPicPr>
          <p:cNvPr id="25" name="Picture 12" descr="Console Nintendo Wii">
            <a:hlinkClick r:id="rId4" action="ppaction://hlinkfile"/>
          </p:cNvPr>
          <p:cNvPicPr>
            <a:picLocks noChangeAspect="1" noChangeArrowheads="1"/>
          </p:cNvPicPr>
          <p:nvPr/>
        </p:nvPicPr>
        <p:blipFill>
          <a:blip r:embed="rId5" cstate="print"/>
          <a:srcRect/>
          <a:stretch>
            <a:fillRect/>
          </a:stretch>
        </p:blipFill>
        <p:spPr bwMode="auto">
          <a:xfrm>
            <a:off x="8452669" y="1391314"/>
            <a:ext cx="987367" cy="885825"/>
          </a:xfrm>
          <a:prstGeom prst="rect">
            <a:avLst/>
          </a:prstGeom>
          <a:noFill/>
          <a:ln w="9525">
            <a:noFill/>
            <a:miter lim="800000"/>
            <a:headEnd/>
            <a:tailEnd/>
          </a:ln>
        </p:spPr>
      </p:pic>
      <p:pic>
        <p:nvPicPr>
          <p:cNvPr id="26" name="Picture 8" descr="E:\DELL'ERA\xbox-1-console.jpg"/>
          <p:cNvPicPr>
            <a:picLocks noChangeAspect="1" noChangeArrowheads="1"/>
          </p:cNvPicPr>
          <p:nvPr/>
        </p:nvPicPr>
        <p:blipFill>
          <a:blip r:embed="rId6" cstate="print"/>
          <a:srcRect/>
          <a:stretch>
            <a:fillRect/>
          </a:stretch>
        </p:blipFill>
        <p:spPr bwMode="auto">
          <a:xfrm>
            <a:off x="2525002" y="4733632"/>
            <a:ext cx="732899" cy="719833"/>
          </a:xfrm>
          <a:prstGeom prst="rect">
            <a:avLst/>
          </a:prstGeom>
          <a:noFill/>
        </p:spPr>
      </p:pic>
      <p:pic>
        <p:nvPicPr>
          <p:cNvPr id="27" name="Picture 6" descr="E:\DELL'ERA\PS1_console.jpg"/>
          <p:cNvPicPr>
            <a:picLocks noChangeAspect="1" noChangeArrowheads="1"/>
          </p:cNvPicPr>
          <p:nvPr/>
        </p:nvPicPr>
        <p:blipFill>
          <a:blip r:embed="rId7" cstate="print"/>
          <a:srcRect/>
          <a:stretch>
            <a:fillRect/>
          </a:stretch>
        </p:blipFill>
        <p:spPr bwMode="auto">
          <a:xfrm>
            <a:off x="3497776" y="4732781"/>
            <a:ext cx="706451" cy="719833"/>
          </a:xfrm>
          <a:prstGeom prst="rect">
            <a:avLst/>
          </a:prstGeom>
          <a:noFill/>
        </p:spPr>
      </p:pic>
      <p:pic>
        <p:nvPicPr>
          <p:cNvPr id="28" name="Picture 10" descr="E:\DELL'ERA\610px-NGC_Gamecube.jpg"/>
          <p:cNvPicPr>
            <a:picLocks noChangeAspect="1" noChangeArrowheads="1"/>
          </p:cNvPicPr>
          <p:nvPr/>
        </p:nvPicPr>
        <p:blipFill>
          <a:blip r:embed="rId8" cstate="print"/>
          <a:srcRect/>
          <a:stretch>
            <a:fillRect/>
          </a:stretch>
        </p:blipFill>
        <p:spPr bwMode="auto">
          <a:xfrm>
            <a:off x="4382995" y="4753415"/>
            <a:ext cx="731872" cy="719833"/>
          </a:xfrm>
          <a:prstGeom prst="rect">
            <a:avLst/>
          </a:prstGeom>
          <a:noFill/>
        </p:spPr>
      </p:pic>
      <p:sp>
        <p:nvSpPr>
          <p:cNvPr id="33" name="AutoShape 6"/>
          <p:cNvSpPr>
            <a:spLocks noChangeArrowheads="1"/>
          </p:cNvSpPr>
          <p:nvPr/>
        </p:nvSpPr>
        <p:spPr bwMode="auto">
          <a:xfrm rot="16200000" flipH="1">
            <a:off x="4855337" y="2932628"/>
            <a:ext cx="1799583" cy="719833"/>
          </a:xfrm>
          <a:prstGeom prst="leftArrow">
            <a:avLst>
              <a:gd name="adj1" fmla="val 71167"/>
              <a:gd name="adj2" fmla="val 44075"/>
            </a:avLst>
          </a:prstGeom>
          <a:solidFill>
            <a:schemeClr val="bg1">
              <a:lumMod val="50000"/>
            </a:schemeClr>
          </a:solidFill>
          <a:ln w="9525">
            <a:noFill/>
            <a:miter lim="800000"/>
            <a:headEnd/>
            <a:tailEnd/>
          </a:ln>
        </p:spPr>
        <p:txBody>
          <a:bodyPr vert="horz" anchor="ctr" anchorCtr="0"/>
          <a:lstStyle/>
          <a:p>
            <a:pPr algn="ctr" defTabSz="740516">
              <a:defRPr/>
            </a:pPr>
            <a:r>
              <a:rPr lang="it-IT" sz="1200" dirty="0" err="1">
                <a:solidFill>
                  <a:prstClr val="white"/>
                </a:solidFill>
                <a:latin typeface="Calibri"/>
                <a:ea typeface="ＭＳ Ｐゴシック" pitchFamily="-112" charset="-128"/>
              </a:rPr>
              <a:t>Graphic</a:t>
            </a:r>
            <a:endParaRPr lang="it-IT" sz="1200" dirty="0">
              <a:solidFill>
                <a:prstClr val="white"/>
              </a:solidFill>
              <a:latin typeface="Calibri"/>
              <a:ea typeface="ＭＳ Ｐゴシック" pitchFamily="-112" charset="-128"/>
            </a:endParaRPr>
          </a:p>
          <a:p>
            <a:pPr algn="ctr" defTabSz="740516">
              <a:defRPr/>
            </a:pPr>
            <a:r>
              <a:rPr lang="it-IT" sz="1200" dirty="0" err="1">
                <a:solidFill>
                  <a:prstClr val="white"/>
                </a:solidFill>
                <a:latin typeface="Calibri"/>
                <a:ea typeface="ＭＳ Ｐゴシック" pitchFamily="-112" charset="-128"/>
              </a:rPr>
              <a:t>Speed</a:t>
            </a:r>
            <a:endParaRPr lang="it-IT" sz="1200" dirty="0">
              <a:solidFill>
                <a:prstClr val="white"/>
              </a:solidFill>
              <a:latin typeface="Calibri"/>
              <a:ea typeface="ＭＳ Ｐゴシック" pitchFamily="-112" charset="-128"/>
            </a:endParaRPr>
          </a:p>
        </p:txBody>
      </p:sp>
      <p:sp>
        <p:nvSpPr>
          <p:cNvPr id="34" name="AutoShape 6"/>
          <p:cNvSpPr>
            <a:spLocks noChangeArrowheads="1"/>
          </p:cNvSpPr>
          <p:nvPr/>
        </p:nvSpPr>
        <p:spPr bwMode="auto">
          <a:xfrm rot="18900000" flipH="1">
            <a:off x="6067913" y="3239484"/>
            <a:ext cx="1799583" cy="719833"/>
          </a:xfrm>
          <a:prstGeom prst="leftArrow">
            <a:avLst>
              <a:gd name="adj1" fmla="val 71167"/>
              <a:gd name="adj2" fmla="val 44075"/>
            </a:avLst>
          </a:prstGeom>
          <a:solidFill>
            <a:schemeClr val="bg1"/>
          </a:solidFill>
          <a:ln w="9525">
            <a:noFill/>
            <a:miter lim="800000"/>
            <a:headEnd/>
            <a:tailEnd/>
          </a:ln>
        </p:spPr>
        <p:txBody>
          <a:bodyPr vert="horz" anchor="ctr" anchorCtr="0"/>
          <a:lstStyle/>
          <a:p>
            <a:pPr algn="ctr" defTabSz="740516">
              <a:defRPr/>
            </a:pPr>
            <a:r>
              <a:rPr lang="it-IT" sz="1200" dirty="0">
                <a:solidFill>
                  <a:prstClr val="black"/>
                </a:solidFill>
                <a:latin typeface="Calibri"/>
                <a:ea typeface="ＭＳ Ｐゴシック" pitchFamily="-112" charset="-128"/>
              </a:rPr>
              <a:t>MEMS</a:t>
            </a:r>
          </a:p>
          <a:p>
            <a:pPr algn="ctr" defTabSz="740516">
              <a:defRPr/>
            </a:pPr>
            <a:r>
              <a:rPr lang="it-IT" sz="1200" dirty="0" err="1">
                <a:solidFill>
                  <a:prstClr val="black"/>
                </a:solidFill>
                <a:latin typeface="Calibri"/>
                <a:ea typeface="ＭＳ Ｐゴシック" pitchFamily="-112" charset="-128"/>
              </a:rPr>
              <a:t>accelerometers</a:t>
            </a:r>
            <a:endParaRPr lang="it-IT" sz="1200" dirty="0">
              <a:solidFill>
                <a:prstClr val="black"/>
              </a:solidFill>
              <a:latin typeface="Calibri"/>
              <a:ea typeface="ＭＳ Ｐゴシック" pitchFamily="-112" charset="-128"/>
            </a:endParaRPr>
          </a:p>
        </p:txBody>
      </p:sp>
    </p:spTree>
    <p:extLst>
      <p:ext uri="{BB962C8B-B14F-4D97-AF65-F5344CB8AC3E}">
        <p14:creationId xmlns:p14="http://schemas.microsoft.com/office/powerpoint/2010/main" val="3053729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5"/>
          <p:cNvSpPr>
            <a:spLocks noChangeAspect="1" noChangeArrowheads="1"/>
          </p:cNvSpPr>
          <p:nvPr/>
        </p:nvSpPr>
        <p:spPr bwMode="auto">
          <a:xfrm rot="10800000">
            <a:off x="5170271" y="1866955"/>
            <a:ext cx="3238890" cy="3239250"/>
          </a:xfrm>
          <a:prstGeom prst="roundRect">
            <a:avLst>
              <a:gd name="adj" fmla="val 5096"/>
            </a:avLst>
          </a:prstGeom>
          <a:solidFill>
            <a:srgbClr val="6BACC8"/>
          </a:solidFill>
          <a:ln w="25400" algn="ctr">
            <a:noFill/>
            <a:round/>
            <a:headEnd/>
            <a:tailEnd/>
          </a:ln>
        </p:spPr>
        <p:txBody>
          <a:bodyPr rot="10800000" tIns="0" bIns="0" anchor="ctr" anchorCtr="0"/>
          <a:lstStyle/>
          <a:p>
            <a:pPr algn="ctr" defTabSz="740516"/>
            <a:endParaRPr lang="en-US" sz="1600" b="1" dirty="0">
              <a:solidFill>
                <a:prstClr val="white"/>
              </a:solidFill>
              <a:latin typeface="Calibri"/>
            </a:endParaRPr>
          </a:p>
        </p:txBody>
      </p:sp>
      <p:sp>
        <p:nvSpPr>
          <p:cNvPr id="3" name="Titolo 2"/>
          <p:cNvSpPr>
            <a:spLocks noGrp="1"/>
          </p:cNvSpPr>
          <p:nvPr>
            <p:ph type="title"/>
          </p:nvPr>
        </p:nvSpPr>
        <p:spPr>
          <a:xfrm>
            <a:off x="169337" y="274638"/>
            <a:ext cx="9326159" cy="562616"/>
          </a:xfrm>
        </p:spPr>
        <p:txBody>
          <a:bodyPr/>
          <a:lstStyle/>
          <a:p>
            <a:r>
              <a:rPr lang="it-IT" dirty="0" err="1"/>
              <a:t>Technology</a:t>
            </a:r>
            <a:r>
              <a:rPr lang="it-IT" dirty="0"/>
              <a:t> </a:t>
            </a:r>
            <a:r>
              <a:rPr lang="it-IT" dirty="0" err="1"/>
              <a:t>Epiphanies</a:t>
            </a:r>
            <a:endParaRPr lang="it-IT" dirty="0"/>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27</a:t>
            </a:fld>
            <a:endParaRPr lang="it-IT">
              <a:solidFill>
                <a:prstClr val="white"/>
              </a:solidFill>
              <a:latin typeface="Calibri"/>
            </a:endParaRPr>
          </a:p>
        </p:txBody>
      </p:sp>
      <p:sp>
        <p:nvSpPr>
          <p:cNvPr id="7" name="CasellaDiTesto 6"/>
          <p:cNvSpPr txBox="1"/>
          <p:nvPr/>
        </p:nvSpPr>
        <p:spPr>
          <a:xfrm>
            <a:off x="2115274" y="3162799"/>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Technology</a:t>
            </a:r>
            <a:endParaRPr lang="it-IT" sz="1600" b="1" dirty="0">
              <a:solidFill>
                <a:prstClr val="black"/>
              </a:solidFill>
              <a:latin typeface="Calibri"/>
            </a:endParaRPr>
          </a:p>
          <a:p>
            <a:pPr algn="ctr" defTabSz="740516"/>
            <a:r>
              <a:rPr lang="it-IT" sz="1600" b="1" dirty="0">
                <a:solidFill>
                  <a:prstClr val="black"/>
                </a:solidFill>
                <a:latin typeface="Calibri"/>
              </a:rPr>
              <a:t>(HOW)</a:t>
            </a:r>
          </a:p>
        </p:txBody>
      </p:sp>
      <p:sp>
        <p:nvSpPr>
          <p:cNvPr id="8" name="CasellaDiTesto 7"/>
          <p:cNvSpPr txBox="1"/>
          <p:nvPr/>
        </p:nvSpPr>
        <p:spPr>
          <a:xfrm>
            <a:off x="5911387" y="5580031"/>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Meaning</a:t>
            </a:r>
            <a:endParaRPr lang="it-IT" sz="1600" b="1" dirty="0">
              <a:solidFill>
                <a:prstClr val="black"/>
              </a:solidFill>
              <a:latin typeface="Calibri"/>
            </a:endParaRPr>
          </a:p>
          <a:p>
            <a:pPr algn="ctr" defTabSz="740516"/>
            <a:r>
              <a:rPr lang="it-IT" sz="1600" b="1" dirty="0">
                <a:solidFill>
                  <a:prstClr val="black"/>
                </a:solidFill>
                <a:latin typeface="Calibri"/>
              </a:rPr>
              <a:t>(WHY)</a:t>
            </a:r>
          </a:p>
        </p:txBody>
      </p:sp>
      <p:sp>
        <p:nvSpPr>
          <p:cNvPr id="9" name="CasellaDiTesto 8"/>
          <p:cNvSpPr txBox="1"/>
          <p:nvPr/>
        </p:nvSpPr>
        <p:spPr>
          <a:xfrm>
            <a:off x="5190586" y="5106565"/>
            <a:ext cx="1799783" cy="307706"/>
          </a:xfrm>
          <a:prstGeom prst="rect">
            <a:avLst/>
          </a:prstGeom>
          <a:noFill/>
        </p:spPr>
        <p:txBody>
          <a:bodyPr wrap="square" rtlCol="0">
            <a:spAutoFit/>
          </a:bodyPr>
          <a:lstStyle/>
          <a:p>
            <a:pPr algn="ctr" defTabSz="740516"/>
            <a:r>
              <a:rPr lang="it-IT" sz="1400" dirty="0" err="1">
                <a:solidFill>
                  <a:prstClr val="black"/>
                </a:solidFill>
                <a:latin typeface="Calibri"/>
              </a:rPr>
              <a:t>Reinforce</a:t>
            </a:r>
            <a:endParaRPr lang="it-IT" sz="1400" dirty="0">
              <a:solidFill>
                <a:prstClr val="black"/>
              </a:solidFill>
              <a:latin typeface="Calibri"/>
            </a:endParaRPr>
          </a:p>
        </p:txBody>
      </p:sp>
      <p:sp>
        <p:nvSpPr>
          <p:cNvPr id="10" name="CasellaDiTesto 9"/>
          <p:cNvSpPr txBox="1"/>
          <p:nvPr/>
        </p:nvSpPr>
        <p:spPr>
          <a:xfrm>
            <a:off x="6631300" y="5106565"/>
            <a:ext cx="1799783" cy="307706"/>
          </a:xfrm>
          <a:prstGeom prst="rect">
            <a:avLst/>
          </a:prstGeom>
          <a:noFill/>
        </p:spPr>
        <p:txBody>
          <a:bodyPr wrap="square" rtlCol="0">
            <a:spAutoFit/>
          </a:bodyPr>
          <a:lstStyle/>
          <a:p>
            <a:pPr algn="ctr" defTabSz="740516"/>
            <a:r>
              <a:rPr lang="it-IT" sz="1400" dirty="0" err="1">
                <a:solidFill>
                  <a:prstClr val="black"/>
                </a:solidFill>
                <a:latin typeface="Calibri"/>
              </a:rPr>
              <a:t>Change</a:t>
            </a:r>
            <a:endParaRPr lang="it-IT" sz="1400" dirty="0">
              <a:solidFill>
                <a:prstClr val="black"/>
              </a:solidFill>
              <a:latin typeface="Calibri"/>
            </a:endParaRPr>
          </a:p>
        </p:txBody>
      </p:sp>
      <p:sp>
        <p:nvSpPr>
          <p:cNvPr id="11" name="CasellaDiTesto 10"/>
          <p:cNvSpPr txBox="1"/>
          <p:nvPr/>
        </p:nvSpPr>
        <p:spPr>
          <a:xfrm>
            <a:off x="3360329" y="2288745"/>
            <a:ext cx="1799783" cy="523099"/>
          </a:xfrm>
          <a:prstGeom prst="rect">
            <a:avLst/>
          </a:prstGeom>
          <a:noFill/>
        </p:spPr>
        <p:txBody>
          <a:bodyPr wrap="square" rtlCol="0">
            <a:spAutoFit/>
          </a:bodyPr>
          <a:lstStyle/>
          <a:p>
            <a:pPr algn="r" defTabSz="740516"/>
            <a:r>
              <a:rPr lang="it-IT" sz="1400" dirty="0" err="1">
                <a:solidFill>
                  <a:prstClr val="black"/>
                </a:solidFill>
                <a:latin typeface="Calibri"/>
              </a:rPr>
              <a:t>Radical</a:t>
            </a:r>
            <a:endParaRPr lang="it-IT" sz="1400" dirty="0">
              <a:solidFill>
                <a:prstClr val="black"/>
              </a:solidFill>
              <a:latin typeface="Calibri"/>
            </a:endParaRPr>
          </a:p>
          <a:p>
            <a:pPr algn="r" defTabSz="740516"/>
            <a:r>
              <a:rPr lang="it-IT" sz="1400" dirty="0" err="1">
                <a:solidFill>
                  <a:prstClr val="black"/>
                </a:solidFill>
                <a:latin typeface="Calibri"/>
              </a:rPr>
              <a:t>improvement</a:t>
            </a:r>
            <a:endParaRPr lang="it-IT" sz="1400" dirty="0">
              <a:solidFill>
                <a:prstClr val="black"/>
              </a:solidFill>
              <a:latin typeface="Calibri"/>
            </a:endParaRPr>
          </a:p>
        </p:txBody>
      </p:sp>
      <p:sp>
        <p:nvSpPr>
          <p:cNvPr id="12" name="CasellaDiTesto 11"/>
          <p:cNvSpPr txBox="1"/>
          <p:nvPr/>
        </p:nvSpPr>
        <p:spPr>
          <a:xfrm>
            <a:off x="3360329" y="4068213"/>
            <a:ext cx="1799783" cy="523099"/>
          </a:xfrm>
          <a:prstGeom prst="rect">
            <a:avLst/>
          </a:prstGeom>
          <a:noFill/>
        </p:spPr>
        <p:txBody>
          <a:bodyPr wrap="square" rtlCol="0">
            <a:spAutoFit/>
          </a:bodyPr>
          <a:lstStyle/>
          <a:p>
            <a:pPr algn="r" defTabSz="740516"/>
            <a:r>
              <a:rPr lang="it-IT" sz="1400" dirty="0" err="1">
                <a:solidFill>
                  <a:prstClr val="black"/>
                </a:solidFill>
                <a:latin typeface="Calibri"/>
              </a:rPr>
              <a:t>Incremental</a:t>
            </a:r>
            <a:r>
              <a:rPr lang="it-IT" sz="1400" dirty="0">
                <a:solidFill>
                  <a:prstClr val="black"/>
                </a:solidFill>
                <a:latin typeface="Calibri"/>
              </a:rPr>
              <a:t> </a:t>
            </a:r>
            <a:r>
              <a:rPr lang="it-IT" sz="1400" dirty="0" err="1">
                <a:solidFill>
                  <a:prstClr val="black"/>
                </a:solidFill>
                <a:latin typeface="Calibri"/>
              </a:rPr>
              <a:t>improvement</a:t>
            </a:r>
            <a:endParaRPr lang="it-IT" sz="1400" dirty="0">
              <a:solidFill>
                <a:prstClr val="black"/>
              </a:solidFill>
              <a:latin typeface="Calibri"/>
            </a:endParaRPr>
          </a:p>
        </p:txBody>
      </p:sp>
      <p:sp>
        <p:nvSpPr>
          <p:cNvPr id="21" name="Rettangolo arrotondato 20"/>
          <p:cNvSpPr/>
          <p:nvPr/>
        </p:nvSpPr>
        <p:spPr>
          <a:xfrm>
            <a:off x="7339010" y="1926705"/>
            <a:ext cx="1007767" cy="719833"/>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2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200" b="1" dirty="0">
                <a:solidFill>
                  <a:prstClr val="black"/>
                </a:solidFill>
                <a:latin typeface="Calibri"/>
                <a:ea typeface="ＭＳ Ｐゴシック" pitchFamily="-112" charset="-128"/>
                <a:cs typeface="Arial" pitchFamily="34" charset="0"/>
              </a:rPr>
              <a:t>… quiescent meaning</a:t>
            </a:r>
            <a:endParaRPr lang="en-US" sz="7998" dirty="0">
              <a:solidFill>
                <a:prstClr val="black"/>
              </a:solidFill>
              <a:latin typeface="Calibri"/>
              <a:ea typeface="ＭＳ Ｐゴシック" pitchFamily="-112" charset="-128"/>
            </a:endParaRPr>
          </a:p>
        </p:txBody>
      </p:sp>
      <p:sp>
        <p:nvSpPr>
          <p:cNvPr id="22" name="Rettangolo arrotondato 21"/>
          <p:cNvSpPr/>
          <p:nvPr/>
        </p:nvSpPr>
        <p:spPr>
          <a:xfrm>
            <a:off x="5232104" y="1936228"/>
            <a:ext cx="1007767" cy="7198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2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200" b="1" dirty="0">
                <a:solidFill>
                  <a:prstClr val="black"/>
                </a:solidFill>
                <a:latin typeface="Calibri"/>
                <a:ea typeface="ＭＳ Ｐゴシック" pitchFamily="-112" charset="-128"/>
                <a:cs typeface="Arial" pitchFamily="34" charset="0"/>
              </a:rPr>
              <a:t>… existing or immediate meaning</a:t>
            </a:r>
            <a:endParaRPr lang="en-US" sz="7998" dirty="0">
              <a:solidFill>
                <a:prstClr val="black"/>
              </a:solidFill>
              <a:latin typeface="Calibri"/>
              <a:ea typeface="ＭＳ Ｐゴシック" pitchFamily="-112" charset="-128"/>
            </a:endParaRPr>
          </a:p>
        </p:txBody>
      </p:sp>
      <p:sp>
        <p:nvSpPr>
          <p:cNvPr id="29" name="AutoShape 6"/>
          <p:cNvSpPr>
            <a:spLocks noChangeArrowheads="1"/>
          </p:cNvSpPr>
          <p:nvPr/>
        </p:nvSpPr>
        <p:spPr bwMode="auto">
          <a:xfrm rot="16200000" flipH="1">
            <a:off x="5035295" y="3112586"/>
            <a:ext cx="1439667" cy="719833"/>
          </a:xfrm>
          <a:prstGeom prst="leftArrow">
            <a:avLst>
              <a:gd name="adj1" fmla="val 71167"/>
              <a:gd name="adj2" fmla="val 44075"/>
            </a:avLst>
          </a:prstGeom>
          <a:solidFill>
            <a:schemeClr val="bg1">
              <a:lumMod val="50000"/>
            </a:schemeClr>
          </a:solidFill>
          <a:ln w="9525">
            <a:noFill/>
            <a:miter lim="800000"/>
            <a:headEnd/>
            <a:tailEnd/>
          </a:ln>
        </p:spPr>
        <p:txBody>
          <a:bodyPr vert="horz" anchor="ctr" anchorCtr="0"/>
          <a:lstStyle/>
          <a:p>
            <a:pPr algn="ctr" defTabSz="740516">
              <a:defRPr/>
            </a:pPr>
            <a:r>
              <a:rPr lang="it-IT" sz="1200" dirty="0" err="1">
                <a:solidFill>
                  <a:prstClr val="white"/>
                </a:solidFill>
                <a:latin typeface="Calibri"/>
                <a:ea typeface="ＭＳ Ｐゴシック" pitchFamily="-112" charset="-128"/>
              </a:rPr>
              <a:t>Technology</a:t>
            </a:r>
            <a:r>
              <a:rPr lang="it-IT" sz="1200" dirty="0">
                <a:solidFill>
                  <a:prstClr val="white"/>
                </a:solidFill>
                <a:latin typeface="Calibri"/>
                <a:ea typeface="ＭＳ Ｐゴシック" pitchFamily="-112" charset="-128"/>
              </a:rPr>
              <a:t> </a:t>
            </a:r>
            <a:r>
              <a:rPr lang="it-IT" sz="1200" dirty="0" err="1">
                <a:solidFill>
                  <a:prstClr val="white"/>
                </a:solidFill>
                <a:latin typeface="Calibri"/>
                <a:ea typeface="ＭＳ Ｐゴシック" pitchFamily="-112" charset="-128"/>
              </a:rPr>
              <a:t>Substitution</a:t>
            </a:r>
            <a:endParaRPr lang="it-IT" sz="1200" dirty="0">
              <a:solidFill>
                <a:prstClr val="white"/>
              </a:solidFill>
              <a:latin typeface="Calibri"/>
              <a:ea typeface="ＭＳ Ｐゴシック" pitchFamily="-112" charset="-128"/>
            </a:endParaRPr>
          </a:p>
        </p:txBody>
      </p:sp>
      <p:sp>
        <p:nvSpPr>
          <p:cNvPr id="33" name="Rettangolo arrotondato 32"/>
          <p:cNvSpPr/>
          <p:nvPr/>
        </p:nvSpPr>
        <p:spPr>
          <a:xfrm>
            <a:off x="5241627" y="4302499"/>
            <a:ext cx="1007767" cy="7198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2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200" b="1" dirty="0">
                <a:solidFill>
                  <a:prstClr val="black"/>
                </a:solidFill>
                <a:latin typeface="Calibri"/>
                <a:ea typeface="ＭＳ Ｐゴシック" pitchFamily="-112" charset="-128"/>
                <a:cs typeface="Arial" pitchFamily="34" charset="0"/>
              </a:rPr>
              <a:t>… existing meaning</a:t>
            </a:r>
            <a:endParaRPr lang="en-US" sz="7998" dirty="0">
              <a:solidFill>
                <a:prstClr val="black"/>
              </a:solidFill>
              <a:latin typeface="Calibri"/>
              <a:ea typeface="ＭＳ Ｐゴシック" pitchFamily="-112" charset="-128"/>
            </a:endParaRPr>
          </a:p>
        </p:txBody>
      </p:sp>
      <p:sp>
        <p:nvSpPr>
          <p:cNvPr id="34" name="AutoShape 6"/>
          <p:cNvSpPr>
            <a:spLocks noChangeArrowheads="1"/>
          </p:cNvSpPr>
          <p:nvPr/>
        </p:nvSpPr>
        <p:spPr bwMode="auto">
          <a:xfrm rot="5400000" flipH="1" flipV="1">
            <a:off x="5035215" y="5516869"/>
            <a:ext cx="1439667" cy="719833"/>
          </a:xfrm>
          <a:prstGeom prst="leftArrow">
            <a:avLst>
              <a:gd name="adj1" fmla="val 71167"/>
              <a:gd name="adj2" fmla="val 44075"/>
            </a:avLst>
          </a:prstGeom>
          <a:solidFill>
            <a:schemeClr val="bg1">
              <a:lumMod val="50000"/>
            </a:schemeClr>
          </a:solidFill>
          <a:ln w="9525">
            <a:noFill/>
            <a:miter lim="800000"/>
            <a:headEnd/>
            <a:tailEnd/>
          </a:ln>
        </p:spPr>
        <p:txBody>
          <a:bodyPr vert="horz" anchor="ctr" anchorCtr="0"/>
          <a:lstStyle/>
          <a:p>
            <a:pPr algn="ctr" defTabSz="740516">
              <a:defRPr/>
            </a:pPr>
            <a:r>
              <a:rPr lang="it-IT" sz="1200" dirty="0" err="1">
                <a:solidFill>
                  <a:prstClr val="white"/>
                </a:solidFill>
                <a:latin typeface="Calibri"/>
                <a:ea typeface="ＭＳ Ｐゴシック" pitchFamily="-112" charset="-128"/>
              </a:rPr>
              <a:t>Technology</a:t>
            </a:r>
            <a:r>
              <a:rPr lang="it-IT" sz="1200" dirty="0">
                <a:solidFill>
                  <a:prstClr val="white"/>
                </a:solidFill>
                <a:latin typeface="Calibri"/>
                <a:ea typeface="ＭＳ Ｐゴシック" pitchFamily="-112" charset="-128"/>
              </a:rPr>
              <a:t> Screening</a:t>
            </a:r>
          </a:p>
        </p:txBody>
      </p:sp>
      <p:sp>
        <p:nvSpPr>
          <p:cNvPr id="35" name="AutoShape 6"/>
          <p:cNvSpPr>
            <a:spLocks noChangeArrowheads="1"/>
          </p:cNvSpPr>
          <p:nvPr/>
        </p:nvSpPr>
        <p:spPr bwMode="auto">
          <a:xfrm rot="18900000" flipH="1">
            <a:off x="6120620" y="3366735"/>
            <a:ext cx="1439667" cy="719833"/>
          </a:xfrm>
          <a:prstGeom prst="leftArrow">
            <a:avLst>
              <a:gd name="adj1" fmla="val 71167"/>
              <a:gd name="adj2" fmla="val 44075"/>
            </a:avLst>
          </a:prstGeom>
          <a:solidFill>
            <a:schemeClr val="bg1"/>
          </a:solidFill>
          <a:ln w="9525">
            <a:noFill/>
            <a:miter lim="800000"/>
            <a:headEnd/>
            <a:tailEnd/>
          </a:ln>
        </p:spPr>
        <p:txBody>
          <a:bodyPr vert="horz" anchor="ctr" anchorCtr="0"/>
          <a:lstStyle/>
          <a:p>
            <a:pPr algn="ctr" defTabSz="740516">
              <a:defRPr/>
            </a:pPr>
            <a:r>
              <a:rPr lang="it-IT" sz="1200" dirty="0" err="1">
                <a:solidFill>
                  <a:prstClr val="black"/>
                </a:solidFill>
                <a:latin typeface="Calibri"/>
                <a:ea typeface="ＭＳ Ｐゴシック" pitchFamily="-112" charset="-128"/>
              </a:rPr>
              <a:t>Technology</a:t>
            </a:r>
            <a:r>
              <a:rPr lang="it-IT" sz="1200" dirty="0">
                <a:solidFill>
                  <a:prstClr val="black"/>
                </a:solidFill>
                <a:latin typeface="Calibri"/>
                <a:ea typeface="ＭＳ Ｐゴシック" pitchFamily="-112" charset="-128"/>
              </a:rPr>
              <a:t> </a:t>
            </a:r>
            <a:r>
              <a:rPr lang="it-IT" sz="1200" dirty="0" err="1">
                <a:solidFill>
                  <a:prstClr val="black"/>
                </a:solidFill>
                <a:latin typeface="Calibri"/>
                <a:ea typeface="ＭＳ Ｐゴシック" pitchFamily="-112" charset="-128"/>
              </a:rPr>
              <a:t>Epiphany</a:t>
            </a:r>
            <a:endParaRPr lang="it-IT" sz="1200" dirty="0">
              <a:solidFill>
                <a:prstClr val="black"/>
              </a:solidFill>
              <a:latin typeface="Calibri"/>
              <a:ea typeface="ＭＳ Ｐゴシック" pitchFamily="-112" charset="-128"/>
            </a:endParaRPr>
          </a:p>
        </p:txBody>
      </p:sp>
      <p:sp>
        <p:nvSpPr>
          <p:cNvPr id="36" name="AutoShape 6"/>
          <p:cNvSpPr>
            <a:spLocks noChangeArrowheads="1"/>
          </p:cNvSpPr>
          <p:nvPr/>
        </p:nvSpPr>
        <p:spPr bwMode="auto">
          <a:xfrm flipH="1">
            <a:off x="6139423" y="1936228"/>
            <a:ext cx="1439667" cy="719833"/>
          </a:xfrm>
          <a:prstGeom prst="leftArrow">
            <a:avLst>
              <a:gd name="adj1" fmla="val 71167"/>
              <a:gd name="adj2" fmla="val 44075"/>
            </a:avLst>
          </a:prstGeom>
          <a:solidFill>
            <a:schemeClr val="bg1"/>
          </a:solidFill>
          <a:ln w="9525">
            <a:noFill/>
            <a:miter lim="800000"/>
            <a:headEnd/>
            <a:tailEnd/>
          </a:ln>
        </p:spPr>
        <p:txBody>
          <a:bodyPr vert="horz" anchor="ctr" anchorCtr="0"/>
          <a:lstStyle/>
          <a:p>
            <a:pPr algn="ctr" defTabSz="740516">
              <a:defRPr/>
            </a:pPr>
            <a:r>
              <a:rPr lang="it-IT" sz="1200" dirty="0" err="1">
                <a:solidFill>
                  <a:prstClr val="black"/>
                </a:solidFill>
                <a:latin typeface="Calibri"/>
                <a:ea typeface="ＭＳ Ｐゴシック" pitchFamily="-112" charset="-128"/>
              </a:rPr>
              <a:t>Technology</a:t>
            </a:r>
            <a:r>
              <a:rPr lang="it-IT" sz="1200" dirty="0">
                <a:solidFill>
                  <a:prstClr val="black"/>
                </a:solidFill>
                <a:latin typeface="Calibri"/>
                <a:ea typeface="ＭＳ Ｐゴシック" pitchFamily="-112" charset="-128"/>
              </a:rPr>
              <a:t> </a:t>
            </a:r>
            <a:r>
              <a:rPr lang="it-IT" sz="1200" dirty="0" err="1">
                <a:solidFill>
                  <a:prstClr val="black"/>
                </a:solidFill>
                <a:latin typeface="Calibri"/>
                <a:ea typeface="ＭＳ Ｐゴシック" pitchFamily="-112" charset="-128"/>
              </a:rPr>
              <a:t>Epiphany</a:t>
            </a:r>
            <a:endParaRPr lang="it-IT" sz="1200" dirty="0">
              <a:solidFill>
                <a:prstClr val="black"/>
              </a:solidFill>
              <a:latin typeface="Calibri"/>
              <a:ea typeface="ＭＳ Ｐゴシック" pitchFamily="-112" charset="-128"/>
            </a:endParaRPr>
          </a:p>
        </p:txBody>
      </p:sp>
    </p:spTree>
    <p:extLst>
      <p:ext uri="{BB962C8B-B14F-4D97-AF65-F5344CB8AC3E}">
        <p14:creationId xmlns:p14="http://schemas.microsoft.com/office/powerpoint/2010/main" val="3894553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58060" y="274638"/>
            <a:ext cx="9326159" cy="562616"/>
          </a:xfrm>
        </p:spPr>
        <p:txBody>
          <a:bodyPr/>
          <a:lstStyle/>
          <a:p>
            <a:r>
              <a:rPr lang="en-US"/>
              <a:t>Technology Epiphanies</a:t>
            </a:r>
          </a:p>
        </p:txBody>
      </p:sp>
      <p:sp>
        <p:nvSpPr>
          <p:cNvPr id="4" name="Segnaposto contenuto 3"/>
          <p:cNvSpPr>
            <a:spLocks noGrp="1"/>
          </p:cNvSpPr>
          <p:nvPr>
            <p:ph idx="4294967295"/>
          </p:nvPr>
        </p:nvSpPr>
        <p:spPr>
          <a:xfrm>
            <a:off x="609601" y="1161222"/>
            <a:ext cx="10972801" cy="4964942"/>
          </a:xfrm>
        </p:spPr>
        <p:txBody>
          <a:bodyPr/>
          <a:lstStyle/>
          <a:p>
            <a:r>
              <a:rPr lang="en-US" dirty="0"/>
              <a:t>When a breakthrough technology emerges, it embeds </a:t>
            </a:r>
            <a:r>
              <a:rPr lang="en-US" b="1" dirty="0"/>
              <a:t>many potential meanings</a:t>
            </a:r>
            <a:r>
              <a:rPr lang="en-US" dirty="0"/>
              <a:t>. </a:t>
            </a:r>
            <a:r>
              <a:rPr lang="en-US" b="1" dirty="0"/>
              <a:t>Some are immediate</a:t>
            </a:r>
            <a:r>
              <a:rPr lang="en-US" i="1" dirty="0"/>
              <a:t>, usually promoted by those </a:t>
            </a:r>
            <a:r>
              <a:rPr lang="en-US" dirty="0"/>
              <a:t>who have initially guided technological development</a:t>
            </a:r>
          </a:p>
          <a:p>
            <a:endParaRPr lang="en-US" dirty="0"/>
          </a:p>
          <a:p>
            <a:r>
              <a:rPr lang="en-US" b="1" dirty="0"/>
              <a:t>Other meanings are quiescent</a:t>
            </a:r>
            <a:r>
              <a:rPr lang="en-US" dirty="0"/>
              <a:t>, but sooner or later they become manifest</a:t>
            </a:r>
          </a:p>
          <a:p>
            <a:endParaRPr lang="en-US" dirty="0"/>
          </a:p>
          <a:p>
            <a:r>
              <a:rPr lang="en-US" dirty="0"/>
              <a:t>A company that sees innovation strategy as </a:t>
            </a:r>
            <a:r>
              <a:rPr lang="en-US" dirty="0" err="1"/>
              <a:t>monodimensional</a:t>
            </a:r>
            <a:r>
              <a:rPr lang="en-US" dirty="0"/>
              <a:t>—that is, consisting only of technological innovation—will not search for the quiescent meaning</a:t>
            </a:r>
          </a:p>
          <a:p>
            <a:endParaRPr lang="en-US" dirty="0"/>
          </a:p>
          <a:p>
            <a:r>
              <a:rPr lang="en-US" dirty="0"/>
              <a:t>This approach leads to </a:t>
            </a:r>
            <a:r>
              <a:rPr lang="en-US" b="1" dirty="0"/>
              <a:t>two myopic behaviors</a:t>
            </a:r>
            <a:r>
              <a:rPr lang="en-US" dirty="0"/>
              <a:t>:</a:t>
            </a:r>
          </a:p>
          <a:p>
            <a:pPr lvl="1"/>
            <a:r>
              <a:rPr lang="en-US" dirty="0"/>
              <a:t>If the most immediate meaning of a new technology does not fit with the existing meaning in the market, companies will likely screen that technology off and consider it irrelevant to competition (</a:t>
            </a:r>
            <a:r>
              <a:rPr lang="en-US" i="1" dirty="0"/>
              <a:t>Technology screening</a:t>
            </a:r>
            <a:r>
              <a:rPr lang="en-US" dirty="0"/>
              <a:t>)</a:t>
            </a:r>
          </a:p>
          <a:p>
            <a:pPr lvl="1"/>
            <a:r>
              <a:rPr lang="en-US" dirty="0"/>
              <a:t>If the most immediate meaning of the new technology does fit the existing meaning, a company will invest by substituting the new technology for current technologies (</a:t>
            </a:r>
            <a:r>
              <a:rPr lang="en-US" i="1" dirty="0"/>
              <a:t>Technology substitution</a:t>
            </a:r>
            <a:r>
              <a:rPr lang="en-US" dirty="0"/>
              <a:t>)</a:t>
            </a:r>
          </a:p>
        </p:txBody>
      </p:sp>
      <p:sp>
        <p:nvSpPr>
          <p:cNvPr id="7" name="Segnaposto numero diapositiva 6"/>
          <p:cNvSpPr>
            <a:spLocks noGrp="1"/>
          </p:cNvSpPr>
          <p:nvPr>
            <p:ph type="sldNum" sz="quarter" idx="12"/>
          </p:nvPr>
        </p:nvSpPr>
        <p:spPr/>
        <p:txBody>
          <a:bodyPr/>
          <a:lstStyle/>
          <a:p>
            <a:pPr defTabSz="740516"/>
            <a:fld id="{57DCC51C-8BA7-4378-968B-B38FF4733963}" type="slidenum">
              <a:rPr lang="en-US">
                <a:solidFill>
                  <a:prstClr val="white"/>
                </a:solidFill>
                <a:latin typeface="Calibri"/>
              </a:rPr>
              <a:pPr defTabSz="740516"/>
              <a:t>28</a:t>
            </a:fld>
            <a:endParaRPr lang="en-US">
              <a:solidFill>
                <a:prstClr val="white"/>
              </a:solidFill>
              <a:latin typeface="Calibri"/>
            </a:endParaRPr>
          </a:p>
        </p:txBody>
      </p:sp>
    </p:spTree>
    <p:extLst>
      <p:ext uri="{BB962C8B-B14F-4D97-AF65-F5344CB8AC3E}">
        <p14:creationId xmlns:p14="http://schemas.microsoft.com/office/powerpoint/2010/main" val="140377808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35470" y="274638"/>
            <a:ext cx="9326159" cy="562616"/>
          </a:xfrm>
        </p:spPr>
        <p:txBody>
          <a:bodyPr/>
          <a:lstStyle/>
          <a:p>
            <a:r>
              <a:rPr lang="it-IT" dirty="0" err="1"/>
              <a:t>Robotics</a:t>
            </a:r>
            <a:r>
              <a:rPr lang="it-IT" dirty="0"/>
              <a:t> </a:t>
            </a:r>
            <a:r>
              <a:rPr lang="it-IT" dirty="0" err="1"/>
              <a:t>industry</a:t>
            </a:r>
            <a:r>
              <a:rPr lang="it-IT" dirty="0"/>
              <a:t>: </a:t>
            </a:r>
            <a:r>
              <a:rPr lang="it-IT" dirty="0" err="1"/>
              <a:t>existing</a:t>
            </a:r>
            <a:r>
              <a:rPr lang="it-IT" dirty="0"/>
              <a:t> </a:t>
            </a:r>
            <a:r>
              <a:rPr lang="it-IT" dirty="0" err="1"/>
              <a:t>meaning</a:t>
            </a:r>
            <a:r>
              <a:rPr lang="it-IT" dirty="0"/>
              <a:t> </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29</a:t>
            </a:fld>
            <a:endParaRPr lang="it-IT">
              <a:solidFill>
                <a:prstClr val="white"/>
              </a:solidFill>
              <a:latin typeface="Calibri"/>
            </a:endParaRPr>
          </a:p>
        </p:txBody>
      </p:sp>
      <p:pic>
        <p:nvPicPr>
          <p:cNvPr id="11" name="video-boring robot.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4656173" y="1259737"/>
            <a:ext cx="5759307" cy="4319480"/>
          </a:xfrm>
          <a:prstGeom prst="rect">
            <a:avLst/>
          </a:prstGeom>
        </p:spPr>
      </p:pic>
      <p:sp>
        <p:nvSpPr>
          <p:cNvPr id="12" name="Rettangolo arrotondato 11"/>
          <p:cNvSpPr/>
          <p:nvPr/>
        </p:nvSpPr>
        <p:spPr>
          <a:xfrm>
            <a:off x="1776520" y="1269260"/>
            <a:ext cx="1007767" cy="7198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2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200" b="1" dirty="0">
                <a:solidFill>
                  <a:prstClr val="black"/>
                </a:solidFill>
                <a:latin typeface="Calibri"/>
                <a:ea typeface="ＭＳ Ｐゴシック" pitchFamily="-112" charset="-128"/>
                <a:cs typeface="Arial" pitchFamily="34" charset="0"/>
              </a:rPr>
              <a:t>… existing meaning</a:t>
            </a:r>
            <a:endParaRPr lang="en-US" sz="7998" dirty="0">
              <a:solidFill>
                <a:prstClr val="black"/>
              </a:solidFill>
              <a:latin typeface="Calibri"/>
              <a:ea typeface="ＭＳ Ｐゴシック" pitchFamily="-112" charset="-128"/>
            </a:endParaRPr>
          </a:p>
        </p:txBody>
      </p:sp>
    </p:spTree>
    <p:extLst>
      <p:ext uri="{BB962C8B-B14F-4D97-AF65-F5344CB8AC3E}">
        <p14:creationId xmlns:p14="http://schemas.microsoft.com/office/powerpoint/2010/main" val="369697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72575" y="980309"/>
            <a:ext cx="9326159" cy="562616"/>
          </a:xfrm>
        </p:spPr>
        <p:txBody>
          <a:bodyPr/>
          <a:lstStyle/>
          <a:p>
            <a:r>
              <a:rPr lang="it-IT" b="0" dirty="0" err="1">
                <a:solidFill>
                  <a:schemeClr val="accent1">
                    <a:lumMod val="50000"/>
                  </a:schemeClr>
                </a:solidFill>
              </a:rPr>
              <a:t>Our</a:t>
            </a:r>
            <a:r>
              <a:rPr lang="it-IT" b="0" dirty="0">
                <a:solidFill>
                  <a:schemeClr val="accent1">
                    <a:lumMod val="50000"/>
                  </a:schemeClr>
                </a:solidFill>
              </a:rPr>
              <a:t> </a:t>
            </a:r>
            <a:r>
              <a:rPr lang="it-IT" b="0" dirty="0" err="1">
                <a:solidFill>
                  <a:schemeClr val="accent1">
                    <a:lumMod val="50000"/>
                  </a:schemeClr>
                </a:solidFill>
              </a:rPr>
              <a:t>approach</a:t>
            </a:r>
            <a:endParaRPr lang="it-IT" b="0" dirty="0">
              <a:solidFill>
                <a:schemeClr val="accent1">
                  <a:lumMod val="50000"/>
                </a:schemeClr>
              </a:solidFill>
            </a:endParaRPr>
          </a:p>
        </p:txBody>
      </p:sp>
      <p:sp>
        <p:nvSpPr>
          <p:cNvPr id="4" name="Segnaposto contenuto 3"/>
          <p:cNvSpPr>
            <a:spLocks noGrp="1"/>
          </p:cNvSpPr>
          <p:nvPr>
            <p:ph idx="4294967295"/>
          </p:nvPr>
        </p:nvSpPr>
        <p:spPr>
          <a:xfrm>
            <a:off x="1524264" y="4752997"/>
            <a:ext cx="8229125" cy="2119835"/>
          </a:xfrm>
        </p:spPr>
        <p:txBody>
          <a:bodyPr>
            <a:normAutofit lnSpcReduction="10000"/>
          </a:bodyPr>
          <a:lstStyle/>
          <a:p>
            <a:pPr marL="0" indent="0" algn="r">
              <a:buNone/>
            </a:pPr>
            <a:endParaRPr lang="it-IT" sz="2600" dirty="0"/>
          </a:p>
          <a:p>
            <a:pPr marL="0" indent="0" algn="r">
              <a:buNone/>
            </a:pPr>
            <a:endParaRPr lang="it-IT" sz="2600" dirty="0"/>
          </a:p>
          <a:p>
            <a:pPr marL="0" indent="0" algn="r">
              <a:buNone/>
            </a:pPr>
            <a:r>
              <a:rPr lang="it-IT" sz="2600" dirty="0">
                <a:solidFill>
                  <a:schemeClr val="accent1">
                    <a:lumMod val="50000"/>
                  </a:schemeClr>
                </a:solidFill>
              </a:rPr>
              <a:t>How to create </a:t>
            </a:r>
            <a:r>
              <a:rPr lang="it-IT" sz="2600" b="1" dirty="0">
                <a:solidFill>
                  <a:schemeClr val="accent1">
                    <a:lumMod val="50000"/>
                  </a:schemeClr>
                </a:solidFill>
              </a:rPr>
              <a:t>products and </a:t>
            </a:r>
            <a:r>
              <a:rPr lang="it-IT" sz="2600" b="1" dirty="0" err="1">
                <a:solidFill>
                  <a:schemeClr val="accent1">
                    <a:lumMod val="50000"/>
                  </a:schemeClr>
                </a:solidFill>
              </a:rPr>
              <a:t>services</a:t>
            </a:r>
            <a:r>
              <a:rPr lang="it-IT" sz="2600" b="1" dirty="0">
                <a:solidFill>
                  <a:schemeClr val="accent1">
                    <a:lumMod val="50000"/>
                  </a:schemeClr>
                </a:solidFill>
              </a:rPr>
              <a:t> </a:t>
            </a:r>
            <a:br>
              <a:rPr lang="it-IT" sz="2600" dirty="0">
                <a:solidFill>
                  <a:schemeClr val="accent1">
                    <a:lumMod val="50000"/>
                  </a:schemeClr>
                </a:solidFill>
              </a:rPr>
            </a:br>
            <a:r>
              <a:rPr lang="it-IT" sz="2600" dirty="0" err="1">
                <a:solidFill>
                  <a:schemeClr val="accent1">
                    <a:lumMod val="50000"/>
                  </a:schemeClr>
                </a:solidFill>
              </a:rPr>
              <a:t>that</a:t>
            </a:r>
            <a:r>
              <a:rPr lang="it-IT" sz="2600" dirty="0">
                <a:solidFill>
                  <a:schemeClr val="accent1">
                    <a:lumMod val="50000"/>
                  </a:schemeClr>
                </a:solidFill>
              </a:rPr>
              <a:t> </a:t>
            </a:r>
            <a:r>
              <a:rPr lang="it-IT" sz="2600" b="1" dirty="0">
                <a:solidFill>
                  <a:schemeClr val="accent1">
                    <a:lumMod val="50000"/>
                  </a:schemeClr>
                </a:solidFill>
              </a:rPr>
              <a:t>people love</a:t>
            </a:r>
            <a:r>
              <a:rPr lang="it-IT" sz="2600" dirty="0">
                <a:solidFill>
                  <a:schemeClr val="accent1">
                    <a:lumMod val="50000"/>
                  </a:schemeClr>
                </a:solidFill>
              </a:rPr>
              <a:t>? </a:t>
            </a:r>
            <a:br>
              <a:rPr lang="it-IT" sz="2600" dirty="0"/>
            </a:br>
            <a:endParaRPr lang="it-IT" sz="2600" dirty="0"/>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3</a:t>
            </a:fld>
            <a:endParaRPr lang="it-IT">
              <a:solidFill>
                <a:prstClr val="white"/>
              </a:solidFill>
              <a:latin typeface="Calibri"/>
            </a:endParaRPr>
          </a:p>
        </p:txBody>
      </p:sp>
      <p:pic>
        <p:nvPicPr>
          <p:cNvPr id="6" name="Picture 12" descr="Console Nintendo Wii"/>
          <p:cNvPicPr>
            <a:picLocks noChangeAspect="1" noChangeArrowheads="1"/>
          </p:cNvPicPr>
          <p:nvPr/>
        </p:nvPicPr>
        <p:blipFill>
          <a:blip r:embed="rId3" cstate="print"/>
          <a:srcRect/>
          <a:stretch>
            <a:fillRect/>
          </a:stretch>
        </p:blipFill>
        <p:spPr bwMode="auto">
          <a:xfrm rot="600000">
            <a:off x="6455958" y="2809431"/>
            <a:ext cx="2001700" cy="17995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4" descr="http://www.pasqualeborriello.com/wp-content/uploads/2007/11/iphone-prezzo-italia-costo-iphone.jpg"/>
          <p:cNvPicPr>
            <a:picLocks noChangeAspect="1" noChangeArrowheads="1"/>
          </p:cNvPicPr>
          <p:nvPr/>
        </p:nvPicPr>
        <p:blipFill>
          <a:blip r:embed="rId4" cstate="print"/>
          <a:srcRect/>
          <a:stretch>
            <a:fillRect/>
          </a:stretch>
        </p:blipFill>
        <p:spPr bwMode="auto">
          <a:xfrm rot="-600000">
            <a:off x="1632913" y="1977489"/>
            <a:ext cx="2152318" cy="14396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8" name="Gruppo 4"/>
          <p:cNvGrpSpPr>
            <a:grpSpLocks noChangeAspect="1"/>
          </p:cNvGrpSpPr>
          <p:nvPr/>
        </p:nvGrpSpPr>
        <p:grpSpPr bwMode="auto">
          <a:xfrm rot="600000">
            <a:off x="3643937" y="2933635"/>
            <a:ext cx="1587965" cy="1799583"/>
            <a:chOff x="1539551" y="606490"/>
            <a:chExt cx="4721290" cy="5551714"/>
          </a:xfrm>
        </p:grpSpPr>
        <p:pic>
          <p:nvPicPr>
            <p:cNvPr id="9" name="Picture 2"/>
            <p:cNvPicPr>
              <a:picLocks noChangeAspect="1" noChangeArrowheads="1"/>
            </p:cNvPicPr>
            <p:nvPr/>
          </p:nvPicPr>
          <p:blipFill>
            <a:blip r:embed="rId5" cstate="print"/>
            <a:srcRect/>
            <a:stretch>
              <a:fillRect/>
            </a:stretch>
          </p:blipFill>
          <p:spPr bwMode="auto">
            <a:xfrm>
              <a:off x="1556822" y="628115"/>
              <a:ext cx="4692795" cy="54920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ttangolo 6"/>
            <p:cNvSpPr>
              <a:spLocks noChangeArrowheads="1"/>
            </p:cNvSpPr>
            <p:nvPr/>
          </p:nvSpPr>
          <p:spPr bwMode="auto">
            <a:xfrm>
              <a:off x="1539551" y="606490"/>
              <a:ext cx="4711959" cy="457200"/>
            </a:xfrm>
            <a:prstGeom prst="rect">
              <a:avLst/>
            </a:prstGeom>
            <a:solidFill>
              <a:schemeClr val="bg1"/>
            </a:solidFill>
            <a:ln w="9525" algn="ctr">
              <a:noFill/>
              <a:round/>
              <a:headEnd/>
              <a:tailEnd/>
            </a:ln>
          </p:spPr>
          <p:txBody>
            <a:bodyPr/>
            <a:lstStyle/>
            <a:p>
              <a:pPr defTabSz="740516"/>
              <a:endParaRPr lang="en-US" sz="1500">
                <a:solidFill>
                  <a:prstClr val="black"/>
                </a:solidFill>
                <a:latin typeface="Calibri"/>
              </a:endParaRPr>
            </a:p>
          </p:txBody>
        </p:sp>
        <p:sp>
          <p:nvSpPr>
            <p:cNvPr id="11" name="Rettangolo 7"/>
            <p:cNvSpPr>
              <a:spLocks noChangeArrowheads="1"/>
            </p:cNvSpPr>
            <p:nvPr/>
          </p:nvSpPr>
          <p:spPr bwMode="auto">
            <a:xfrm>
              <a:off x="1539551" y="5701004"/>
              <a:ext cx="4711959" cy="457200"/>
            </a:xfrm>
            <a:prstGeom prst="rect">
              <a:avLst/>
            </a:prstGeom>
            <a:solidFill>
              <a:schemeClr val="bg1"/>
            </a:solidFill>
            <a:ln w="9525" algn="ctr">
              <a:noFill/>
              <a:round/>
              <a:headEnd/>
              <a:tailEnd/>
            </a:ln>
          </p:spPr>
          <p:txBody>
            <a:bodyPr/>
            <a:lstStyle/>
            <a:p>
              <a:pPr defTabSz="740516"/>
              <a:endParaRPr lang="en-US" sz="1500">
                <a:solidFill>
                  <a:prstClr val="black"/>
                </a:solidFill>
                <a:latin typeface="Calibri"/>
              </a:endParaRPr>
            </a:p>
          </p:txBody>
        </p:sp>
        <p:sp>
          <p:nvSpPr>
            <p:cNvPr id="12" name="Rettangolo 8"/>
            <p:cNvSpPr>
              <a:spLocks noChangeArrowheads="1"/>
            </p:cNvSpPr>
            <p:nvPr/>
          </p:nvSpPr>
          <p:spPr bwMode="auto">
            <a:xfrm>
              <a:off x="1539551" y="765110"/>
              <a:ext cx="111967" cy="5150498"/>
            </a:xfrm>
            <a:prstGeom prst="rect">
              <a:avLst/>
            </a:prstGeom>
            <a:solidFill>
              <a:schemeClr val="bg1"/>
            </a:solidFill>
            <a:ln w="9525" algn="ctr">
              <a:noFill/>
              <a:round/>
              <a:headEnd/>
              <a:tailEnd/>
            </a:ln>
          </p:spPr>
          <p:txBody>
            <a:bodyPr/>
            <a:lstStyle/>
            <a:p>
              <a:pPr defTabSz="740516"/>
              <a:endParaRPr lang="en-US" sz="1500">
                <a:solidFill>
                  <a:prstClr val="black"/>
                </a:solidFill>
                <a:latin typeface="Calibri"/>
              </a:endParaRPr>
            </a:p>
          </p:txBody>
        </p:sp>
        <p:sp>
          <p:nvSpPr>
            <p:cNvPr id="13" name="Rettangolo 9"/>
            <p:cNvSpPr>
              <a:spLocks noChangeArrowheads="1"/>
            </p:cNvSpPr>
            <p:nvPr/>
          </p:nvSpPr>
          <p:spPr bwMode="auto">
            <a:xfrm>
              <a:off x="6148874" y="821093"/>
              <a:ext cx="111967" cy="5150498"/>
            </a:xfrm>
            <a:prstGeom prst="rect">
              <a:avLst/>
            </a:prstGeom>
            <a:solidFill>
              <a:schemeClr val="bg1"/>
            </a:solidFill>
            <a:ln w="9525" algn="ctr">
              <a:noFill/>
              <a:round/>
              <a:headEnd/>
              <a:tailEnd/>
            </a:ln>
          </p:spPr>
          <p:txBody>
            <a:bodyPr/>
            <a:lstStyle/>
            <a:p>
              <a:pPr defTabSz="740516"/>
              <a:endParaRPr lang="en-US" sz="1500">
                <a:solidFill>
                  <a:prstClr val="black"/>
                </a:solidFill>
                <a:latin typeface="Calibri"/>
              </a:endParaRPr>
            </a:p>
          </p:txBody>
        </p:sp>
      </p:grpSp>
      <p:pic>
        <p:nvPicPr>
          <p:cNvPr id="15" name="Picture 2" descr="Image:Whole Foods Market logo.svg">
            <a:hlinkClick r:id="rId6"/>
          </p:cNvPr>
          <p:cNvPicPr>
            <a:picLocks noChangeAspect="1" noChangeArrowheads="1"/>
          </p:cNvPicPr>
          <p:nvPr/>
        </p:nvPicPr>
        <p:blipFill>
          <a:blip r:embed="rId7" cstate="print"/>
          <a:srcRect/>
          <a:stretch>
            <a:fillRect/>
          </a:stretch>
        </p:blipFill>
        <p:spPr bwMode="auto">
          <a:xfrm>
            <a:off x="4809050" y="1729562"/>
            <a:ext cx="1934872" cy="14396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2"/>
          <p:cNvPicPr>
            <a:picLocks noChangeAspect="1" noChangeArrowheads="1"/>
          </p:cNvPicPr>
          <p:nvPr/>
        </p:nvPicPr>
        <p:blipFill>
          <a:blip r:embed="rId8" cstate="print"/>
          <a:srcRect/>
          <a:stretch>
            <a:fillRect/>
          </a:stretch>
        </p:blipFill>
        <p:spPr bwMode="auto">
          <a:xfrm>
            <a:off x="8230982" y="1873545"/>
            <a:ext cx="2328482" cy="17995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3958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25794" y="274638"/>
            <a:ext cx="9326159" cy="562616"/>
          </a:xfrm>
        </p:spPr>
        <p:txBody>
          <a:bodyPr/>
          <a:lstStyle/>
          <a:p>
            <a:r>
              <a:rPr lang="it-IT" dirty="0" err="1"/>
              <a:t>Robotics</a:t>
            </a:r>
            <a:r>
              <a:rPr lang="it-IT" dirty="0"/>
              <a:t> </a:t>
            </a:r>
            <a:r>
              <a:rPr lang="it-IT" dirty="0" err="1"/>
              <a:t>industry</a:t>
            </a:r>
            <a:r>
              <a:rPr lang="it-IT" dirty="0"/>
              <a:t>: </a:t>
            </a:r>
            <a:r>
              <a:rPr lang="it-IT" dirty="0" err="1"/>
              <a:t>quiescent</a:t>
            </a:r>
            <a:r>
              <a:rPr lang="it-IT" dirty="0"/>
              <a:t> </a:t>
            </a:r>
            <a:r>
              <a:rPr lang="it-IT" dirty="0" err="1"/>
              <a:t>meaning</a:t>
            </a:r>
            <a:r>
              <a:rPr lang="it-IT" dirty="0"/>
              <a:t> </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30</a:t>
            </a:fld>
            <a:endParaRPr lang="it-IT">
              <a:solidFill>
                <a:prstClr val="white"/>
              </a:solidFill>
              <a:latin typeface="Calibri"/>
            </a:endParaRPr>
          </a:p>
        </p:txBody>
      </p:sp>
      <p:sp>
        <p:nvSpPr>
          <p:cNvPr id="7" name="Rettangolo arrotondato 6"/>
          <p:cNvSpPr/>
          <p:nvPr/>
        </p:nvSpPr>
        <p:spPr>
          <a:xfrm>
            <a:off x="1776520" y="1269260"/>
            <a:ext cx="1007767" cy="719833"/>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2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200" b="1" dirty="0">
                <a:solidFill>
                  <a:prstClr val="black"/>
                </a:solidFill>
                <a:latin typeface="Calibri"/>
                <a:ea typeface="ＭＳ Ｐゴシック" pitchFamily="-112" charset="-128"/>
                <a:cs typeface="Arial" pitchFamily="34" charset="0"/>
              </a:rPr>
              <a:t>… quiescent meaning</a:t>
            </a:r>
            <a:endParaRPr lang="en-US" sz="7998" dirty="0">
              <a:solidFill>
                <a:prstClr val="black"/>
              </a:solidFill>
              <a:latin typeface="Calibri"/>
              <a:ea typeface="ＭＳ Ｐゴシック" pitchFamily="-112" charset="-128"/>
            </a:endParaRPr>
          </a:p>
        </p:txBody>
      </p:sp>
      <p:pic>
        <p:nvPicPr>
          <p:cNvPr id="8" name="video-robocoaster.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4656173" y="1259738"/>
            <a:ext cx="5777038" cy="4332778"/>
          </a:xfrm>
          <a:prstGeom prst="rect">
            <a:avLst/>
          </a:prstGeom>
        </p:spPr>
      </p:pic>
    </p:spTree>
    <p:extLst>
      <p:ext uri="{BB962C8B-B14F-4D97-AF65-F5344CB8AC3E}">
        <p14:creationId xmlns:p14="http://schemas.microsoft.com/office/powerpoint/2010/main" val="2997561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13937" y="226258"/>
            <a:ext cx="7714126" cy="562616"/>
          </a:xfrm>
        </p:spPr>
        <p:txBody>
          <a:bodyPr/>
          <a:lstStyle/>
          <a:p>
            <a:r>
              <a:rPr lang="it-IT" dirty="0"/>
              <a:t>Innovation of </a:t>
            </a:r>
            <a:r>
              <a:rPr lang="it-IT" dirty="0" err="1"/>
              <a:t>Meaning</a:t>
            </a:r>
            <a:r>
              <a:rPr lang="it-IT" dirty="0"/>
              <a:t> in the </a:t>
            </a:r>
            <a:r>
              <a:rPr lang="it-IT" dirty="0" err="1"/>
              <a:t>robotics</a:t>
            </a:r>
            <a:r>
              <a:rPr lang="it-IT" dirty="0"/>
              <a:t> </a:t>
            </a:r>
            <a:r>
              <a:rPr lang="it-IT" dirty="0" err="1"/>
              <a:t>industry</a:t>
            </a:r>
            <a:r>
              <a:rPr lang="it-IT" dirty="0"/>
              <a:t>:</a:t>
            </a:r>
            <a:br>
              <a:rPr lang="it-IT" dirty="0"/>
            </a:br>
            <a:r>
              <a:rPr lang="it-IT" dirty="0"/>
              <a:t>KUKA </a:t>
            </a:r>
            <a:r>
              <a:rPr lang="it-IT" dirty="0" err="1"/>
              <a:t>Robocoaster</a:t>
            </a:r>
            <a:r>
              <a:rPr lang="it-IT" dirty="0"/>
              <a:t> (2003)</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31</a:t>
            </a:fld>
            <a:endParaRPr lang="it-IT">
              <a:solidFill>
                <a:prstClr val="white"/>
              </a:solidFill>
              <a:latin typeface="Calibri"/>
            </a:endParaRPr>
          </a:p>
        </p:txBody>
      </p:sp>
      <p:sp>
        <p:nvSpPr>
          <p:cNvPr id="9" name="Rettangolo arrotondato 8"/>
          <p:cNvSpPr/>
          <p:nvPr/>
        </p:nvSpPr>
        <p:spPr>
          <a:xfrm>
            <a:off x="7175870" y="1258504"/>
            <a:ext cx="2159500" cy="14396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robots in touch with humans</a:t>
            </a:r>
          </a:p>
        </p:txBody>
      </p:sp>
      <p:sp>
        <p:nvSpPr>
          <p:cNvPr id="10" name="Rettangolo arrotondato 9"/>
          <p:cNvSpPr/>
          <p:nvPr/>
        </p:nvSpPr>
        <p:spPr>
          <a:xfrm>
            <a:off x="2845634" y="1258504"/>
            <a:ext cx="2159500" cy="14396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robots as substitute of humans</a:t>
            </a:r>
          </a:p>
        </p:txBody>
      </p:sp>
      <p:pic>
        <p:nvPicPr>
          <p:cNvPr id="13"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7384" y="4387240"/>
            <a:ext cx="848342" cy="1577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7384" y="3280826"/>
            <a:ext cx="1992041" cy="10614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ec6704fe-3b53-454a-b87b-c9eb43a9a783" descr="a1600.jpg"/>
          <p:cNvPicPr>
            <a:picLocks noChangeAspect="1" noChangeArrowheads="1"/>
          </p:cNvPicPr>
          <p:nvPr/>
        </p:nvPicPr>
        <p:blipFill>
          <a:blip r:embed="rId5" cstate="print"/>
          <a:srcRect/>
          <a:stretch>
            <a:fillRect/>
          </a:stretch>
        </p:blipFill>
        <p:spPr bwMode="auto">
          <a:xfrm>
            <a:off x="2472060" y="3788957"/>
            <a:ext cx="1545259" cy="1439667"/>
          </a:xfrm>
          <a:prstGeom prst="rect">
            <a:avLst/>
          </a:prstGeom>
          <a:noFill/>
          <a:ln w="9525">
            <a:noFill/>
            <a:miter lim="800000"/>
            <a:headEnd/>
            <a:tailEnd/>
          </a:ln>
        </p:spPr>
      </p:pic>
      <p:pic>
        <p:nvPicPr>
          <p:cNvPr id="17" name="Picture 7"/>
          <p:cNvPicPr>
            <a:picLocks noChangeAspect="1" noChangeArrowheads="1"/>
          </p:cNvPicPr>
          <p:nvPr/>
        </p:nvPicPr>
        <p:blipFill>
          <a:blip r:embed="rId6" cstate="print"/>
          <a:srcRect l="34047" r="34060"/>
          <a:stretch>
            <a:fillRect/>
          </a:stretch>
        </p:blipFill>
        <p:spPr bwMode="auto">
          <a:xfrm>
            <a:off x="4199850" y="3798221"/>
            <a:ext cx="816280" cy="1439667"/>
          </a:xfrm>
          <a:prstGeom prst="rect">
            <a:avLst/>
          </a:prstGeom>
          <a:noFill/>
          <a:ln w="9525">
            <a:noFill/>
            <a:miter lim="800000"/>
            <a:headEnd/>
            <a:tailEnd/>
          </a:ln>
        </p:spPr>
      </p:pic>
      <p:pic>
        <p:nvPicPr>
          <p:cNvPr id="18" name="Picture 9" descr="http://wiki.nus.edu.sg/download/attachments/17531232/davinci%20robot%201.jpg?version=1&amp;modificationDate=1226606034797&amp;api=v2"/>
          <p:cNvPicPr>
            <a:picLocks noChangeAspect="1" noChangeArrowheads="1"/>
          </p:cNvPicPr>
          <p:nvPr/>
        </p:nvPicPr>
        <p:blipFill>
          <a:blip r:embed="rId7" cstate="print"/>
          <a:srcRect/>
          <a:stretch>
            <a:fillRect/>
          </a:stretch>
        </p:blipFill>
        <p:spPr bwMode="auto">
          <a:xfrm>
            <a:off x="8170350" y="4427044"/>
            <a:ext cx="1151861" cy="1522284"/>
          </a:xfrm>
          <a:prstGeom prst="rect">
            <a:avLst/>
          </a:prstGeom>
          <a:noFill/>
        </p:spPr>
      </p:pic>
    </p:spTree>
    <p:extLst>
      <p:ext uri="{BB962C8B-B14F-4D97-AF65-F5344CB8AC3E}">
        <p14:creationId xmlns:p14="http://schemas.microsoft.com/office/powerpoint/2010/main" val="3308098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5"/>
          <p:cNvSpPr>
            <a:spLocks noChangeAspect="1" noChangeArrowheads="1"/>
          </p:cNvSpPr>
          <p:nvPr/>
        </p:nvSpPr>
        <p:spPr bwMode="auto">
          <a:xfrm rot="10800000">
            <a:off x="5170271" y="1866955"/>
            <a:ext cx="3238890" cy="3239250"/>
          </a:xfrm>
          <a:prstGeom prst="roundRect">
            <a:avLst>
              <a:gd name="adj" fmla="val 5096"/>
            </a:avLst>
          </a:prstGeom>
          <a:solidFill>
            <a:srgbClr val="6BACC8"/>
          </a:solidFill>
          <a:ln w="25400" algn="ctr">
            <a:noFill/>
            <a:round/>
            <a:headEnd/>
            <a:tailEnd/>
          </a:ln>
        </p:spPr>
        <p:txBody>
          <a:bodyPr rot="10800000" tIns="0" bIns="0" anchor="ctr" anchorCtr="0"/>
          <a:lstStyle/>
          <a:p>
            <a:pPr algn="ctr" defTabSz="740516"/>
            <a:endParaRPr lang="en-US" sz="1600" b="1" dirty="0">
              <a:solidFill>
                <a:prstClr val="white"/>
              </a:solidFill>
              <a:latin typeface="Calibri"/>
            </a:endParaRPr>
          </a:p>
        </p:txBody>
      </p:sp>
      <p:sp>
        <p:nvSpPr>
          <p:cNvPr id="3" name="Titolo 2"/>
          <p:cNvSpPr>
            <a:spLocks noGrp="1"/>
          </p:cNvSpPr>
          <p:nvPr>
            <p:ph type="title"/>
          </p:nvPr>
        </p:nvSpPr>
        <p:spPr>
          <a:xfrm>
            <a:off x="164499" y="274638"/>
            <a:ext cx="9326159" cy="562616"/>
          </a:xfrm>
        </p:spPr>
        <p:txBody>
          <a:bodyPr/>
          <a:lstStyle/>
          <a:p>
            <a:r>
              <a:rPr lang="it-IT" dirty="0" err="1"/>
              <a:t>Technology</a:t>
            </a:r>
            <a:r>
              <a:rPr lang="it-IT" dirty="0"/>
              <a:t> </a:t>
            </a:r>
            <a:r>
              <a:rPr lang="it-IT" dirty="0" err="1"/>
              <a:t>Epiphany</a:t>
            </a:r>
            <a:r>
              <a:rPr lang="it-IT" dirty="0"/>
              <a:t> </a:t>
            </a:r>
            <a:r>
              <a:rPr lang="it-IT" dirty="0" err="1"/>
              <a:t>developed</a:t>
            </a:r>
            <a:r>
              <a:rPr lang="it-IT" dirty="0"/>
              <a:t> </a:t>
            </a:r>
            <a:r>
              <a:rPr lang="it-IT" dirty="0" err="1"/>
              <a:t>by</a:t>
            </a:r>
            <a:r>
              <a:rPr lang="it-IT" dirty="0"/>
              <a:t> KUKA</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32</a:t>
            </a:fld>
            <a:endParaRPr lang="it-IT">
              <a:solidFill>
                <a:prstClr val="white"/>
              </a:solidFill>
              <a:latin typeface="Calibri"/>
            </a:endParaRPr>
          </a:p>
        </p:txBody>
      </p:sp>
      <p:sp>
        <p:nvSpPr>
          <p:cNvPr id="7" name="CasellaDiTesto 6"/>
          <p:cNvSpPr txBox="1"/>
          <p:nvPr/>
        </p:nvSpPr>
        <p:spPr>
          <a:xfrm>
            <a:off x="2115274" y="3162799"/>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Technology</a:t>
            </a:r>
            <a:endParaRPr lang="it-IT" sz="1600" b="1" dirty="0">
              <a:solidFill>
                <a:prstClr val="black"/>
              </a:solidFill>
              <a:latin typeface="Calibri"/>
            </a:endParaRPr>
          </a:p>
          <a:p>
            <a:pPr algn="ctr" defTabSz="740516"/>
            <a:r>
              <a:rPr lang="it-IT" sz="1600" b="1" dirty="0">
                <a:solidFill>
                  <a:prstClr val="black"/>
                </a:solidFill>
                <a:latin typeface="Calibri"/>
              </a:rPr>
              <a:t>(HOW)</a:t>
            </a:r>
          </a:p>
        </p:txBody>
      </p:sp>
      <p:sp>
        <p:nvSpPr>
          <p:cNvPr id="8" name="CasellaDiTesto 7"/>
          <p:cNvSpPr txBox="1"/>
          <p:nvPr/>
        </p:nvSpPr>
        <p:spPr>
          <a:xfrm>
            <a:off x="5911387" y="5580031"/>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Meaning</a:t>
            </a:r>
            <a:endParaRPr lang="it-IT" sz="1600" b="1" dirty="0">
              <a:solidFill>
                <a:prstClr val="black"/>
              </a:solidFill>
              <a:latin typeface="Calibri"/>
            </a:endParaRPr>
          </a:p>
          <a:p>
            <a:pPr algn="ctr" defTabSz="740516"/>
            <a:r>
              <a:rPr lang="it-IT" sz="1600" b="1" dirty="0">
                <a:solidFill>
                  <a:prstClr val="black"/>
                </a:solidFill>
                <a:latin typeface="Calibri"/>
              </a:rPr>
              <a:t>(WHY)</a:t>
            </a:r>
          </a:p>
        </p:txBody>
      </p:sp>
      <p:sp>
        <p:nvSpPr>
          <p:cNvPr id="9" name="CasellaDiTesto 8"/>
          <p:cNvSpPr txBox="1"/>
          <p:nvPr/>
        </p:nvSpPr>
        <p:spPr>
          <a:xfrm>
            <a:off x="5190586" y="5106565"/>
            <a:ext cx="1799783" cy="307706"/>
          </a:xfrm>
          <a:prstGeom prst="rect">
            <a:avLst/>
          </a:prstGeom>
          <a:noFill/>
        </p:spPr>
        <p:txBody>
          <a:bodyPr wrap="square" rtlCol="0">
            <a:spAutoFit/>
          </a:bodyPr>
          <a:lstStyle/>
          <a:p>
            <a:pPr algn="ctr" defTabSz="740516"/>
            <a:r>
              <a:rPr lang="it-IT" sz="1400" dirty="0" err="1">
                <a:solidFill>
                  <a:prstClr val="black"/>
                </a:solidFill>
                <a:latin typeface="Calibri"/>
              </a:rPr>
              <a:t>Reinforce</a:t>
            </a:r>
            <a:endParaRPr lang="it-IT" sz="1400" dirty="0">
              <a:solidFill>
                <a:prstClr val="black"/>
              </a:solidFill>
              <a:latin typeface="Calibri"/>
            </a:endParaRPr>
          </a:p>
        </p:txBody>
      </p:sp>
      <p:sp>
        <p:nvSpPr>
          <p:cNvPr id="10" name="CasellaDiTesto 9"/>
          <p:cNvSpPr txBox="1"/>
          <p:nvPr/>
        </p:nvSpPr>
        <p:spPr>
          <a:xfrm>
            <a:off x="6631300" y="5106565"/>
            <a:ext cx="1799783" cy="307706"/>
          </a:xfrm>
          <a:prstGeom prst="rect">
            <a:avLst/>
          </a:prstGeom>
          <a:noFill/>
        </p:spPr>
        <p:txBody>
          <a:bodyPr wrap="square" rtlCol="0">
            <a:spAutoFit/>
          </a:bodyPr>
          <a:lstStyle/>
          <a:p>
            <a:pPr algn="ctr" defTabSz="740516"/>
            <a:r>
              <a:rPr lang="it-IT" sz="1400" dirty="0" err="1">
                <a:solidFill>
                  <a:prstClr val="black"/>
                </a:solidFill>
                <a:latin typeface="Calibri"/>
              </a:rPr>
              <a:t>Change</a:t>
            </a:r>
            <a:endParaRPr lang="it-IT" sz="1400" dirty="0">
              <a:solidFill>
                <a:prstClr val="black"/>
              </a:solidFill>
              <a:latin typeface="Calibri"/>
            </a:endParaRPr>
          </a:p>
        </p:txBody>
      </p:sp>
      <p:sp>
        <p:nvSpPr>
          <p:cNvPr id="11" name="CasellaDiTesto 10"/>
          <p:cNvSpPr txBox="1"/>
          <p:nvPr/>
        </p:nvSpPr>
        <p:spPr>
          <a:xfrm>
            <a:off x="3360329" y="2288745"/>
            <a:ext cx="1799783" cy="523099"/>
          </a:xfrm>
          <a:prstGeom prst="rect">
            <a:avLst/>
          </a:prstGeom>
          <a:noFill/>
        </p:spPr>
        <p:txBody>
          <a:bodyPr wrap="square" rtlCol="0">
            <a:spAutoFit/>
          </a:bodyPr>
          <a:lstStyle/>
          <a:p>
            <a:pPr algn="r" defTabSz="740516"/>
            <a:r>
              <a:rPr lang="it-IT" sz="1400" dirty="0" err="1">
                <a:solidFill>
                  <a:prstClr val="black"/>
                </a:solidFill>
                <a:latin typeface="Calibri"/>
              </a:rPr>
              <a:t>Radical</a:t>
            </a:r>
            <a:endParaRPr lang="it-IT" sz="1400" dirty="0">
              <a:solidFill>
                <a:prstClr val="black"/>
              </a:solidFill>
              <a:latin typeface="Calibri"/>
            </a:endParaRPr>
          </a:p>
          <a:p>
            <a:pPr algn="r" defTabSz="740516"/>
            <a:r>
              <a:rPr lang="it-IT" sz="1400" dirty="0" err="1">
                <a:solidFill>
                  <a:prstClr val="black"/>
                </a:solidFill>
                <a:latin typeface="Calibri"/>
              </a:rPr>
              <a:t>improvement</a:t>
            </a:r>
            <a:endParaRPr lang="it-IT" sz="1400" dirty="0">
              <a:solidFill>
                <a:prstClr val="black"/>
              </a:solidFill>
              <a:latin typeface="Calibri"/>
            </a:endParaRPr>
          </a:p>
        </p:txBody>
      </p:sp>
      <p:sp>
        <p:nvSpPr>
          <p:cNvPr id="12" name="CasellaDiTesto 11"/>
          <p:cNvSpPr txBox="1"/>
          <p:nvPr/>
        </p:nvSpPr>
        <p:spPr>
          <a:xfrm>
            <a:off x="3360329" y="4068213"/>
            <a:ext cx="1799783" cy="523099"/>
          </a:xfrm>
          <a:prstGeom prst="rect">
            <a:avLst/>
          </a:prstGeom>
          <a:noFill/>
        </p:spPr>
        <p:txBody>
          <a:bodyPr wrap="square" rtlCol="0">
            <a:spAutoFit/>
          </a:bodyPr>
          <a:lstStyle/>
          <a:p>
            <a:pPr algn="r" defTabSz="740516"/>
            <a:r>
              <a:rPr lang="it-IT" sz="1400" dirty="0" err="1">
                <a:solidFill>
                  <a:prstClr val="black"/>
                </a:solidFill>
                <a:latin typeface="Calibri"/>
              </a:rPr>
              <a:t>Incremental</a:t>
            </a:r>
            <a:r>
              <a:rPr lang="it-IT" sz="1400" dirty="0">
                <a:solidFill>
                  <a:prstClr val="black"/>
                </a:solidFill>
                <a:latin typeface="Calibri"/>
              </a:rPr>
              <a:t> </a:t>
            </a:r>
            <a:r>
              <a:rPr lang="it-IT" sz="1400" dirty="0" err="1">
                <a:solidFill>
                  <a:prstClr val="black"/>
                </a:solidFill>
                <a:latin typeface="Calibri"/>
              </a:rPr>
              <a:t>improvement</a:t>
            </a:r>
            <a:endParaRPr lang="it-IT" sz="1400" dirty="0">
              <a:solidFill>
                <a:prstClr val="black"/>
              </a:solidFill>
              <a:latin typeface="Calibri"/>
            </a:endParaRPr>
          </a:p>
        </p:txBody>
      </p:sp>
      <p:sp>
        <p:nvSpPr>
          <p:cNvPr id="21" name="Rettangolo arrotondato 20"/>
          <p:cNvSpPr/>
          <p:nvPr/>
        </p:nvSpPr>
        <p:spPr>
          <a:xfrm>
            <a:off x="6959896" y="1106232"/>
            <a:ext cx="1439667" cy="719833"/>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0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000" b="1" dirty="0">
                <a:solidFill>
                  <a:prstClr val="black"/>
                </a:solidFill>
                <a:latin typeface="Calibri"/>
                <a:ea typeface="ＭＳ Ｐゴシック" pitchFamily="-112" charset="-128"/>
                <a:cs typeface="Arial" pitchFamily="34" charset="0"/>
              </a:rPr>
              <a:t>… robots in touch with humans</a:t>
            </a:r>
            <a:endParaRPr lang="en-US" sz="5999" dirty="0">
              <a:solidFill>
                <a:prstClr val="black"/>
              </a:solidFill>
              <a:latin typeface="Calibri"/>
              <a:ea typeface="ＭＳ Ｐゴシック" pitchFamily="-112" charset="-128"/>
            </a:endParaRPr>
          </a:p>
        </p:txBody>
      </p:sp>
      <p:sp>
        <p:nvSpPr>
          <p:cNvPr id="22" name="Rettangolo arrotondato 21"/>
          <p:cNvSpPr/>
          <p:nvPr/>
        </p:nvSpPr>
        <p:spPr>
          <a:xfrm>
            <a:off x="5186725" y="1106312"/>
            <a:ext cx="1439667" cy="7198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0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000" b="1" dirty="0">
                <a:solidFill>
                  <a:prstClr val="black"/>
                </a:solidFill>
                <a:latin typeface="Calibri"/>
                <a:ea typeface="ＭＳ Ｐゴシック" pitchFamily="-112" charset="-128"/>
                <a:cs typeface="Arial" pitchFamily="34" charset="0"/>
              </a:rPr>
              <a:t>… robots as substitute of humans</a:t>
            </a:r>
            <a:endParaRPr lang="en-US" sz="5999" dirty="0">
              <a:solidFill>
                <a:prstClr val="black"/>
              </a:solidFill>
              <a:latin typeface="Calibri"/>
              <a:ea typeface="ＭＳ Ｐゴシック" pitchFamily="-112" charset="-128"/>
            </a:endParaRPr>
          </a:p>
        </p:txBody>
      </p:sp>
      <p:sp>
        <p:nvSpPr>
          <p:cNvPr id="33" name="AutoShape 6"/>
          <p:cNvSpPr>
            <a:spLocks noChangeArrowheads="1"/>
          </p:cNvSpPr>
          <p:nvPr/>
        </p:nvSpPr>
        <p:spPr bwMode="auto">
          <a:xfrm rot="16200000" flipH="1">
            <a:off x="4855337" y="2932628"/>
            <a:ext cx="1799583" cy="719833"/>
          </a:xfrm>
          <a:prstGeom prst="leftArrow">
            <a:avLst>
              <a:gd name="adj1" fmla="val 71167"/>
              <a:gd name="adj2" fmla="val 44075"/>
            </a:avLst>
          </a:prstGeom>
          <a:solidFill>
            <a:schemeClr val="bg1">
              <a:lumMod val="50000"/>
            </a:schemeClr>
          </a:solidFill>
          <a:ln w="9525">
            <a:noFill/>
            <a:miter lim="800000"/>
            <a:headEnd/>
            <a:tailEnd/>
          </a:ln>
        </p:spPr>
        <p:txBody>
          <a:bodyPr vert="horz" anchor="ctr" anchorCtr="0"/>
          <a:lstStyle/>
          <a:p>
            <a:pPr algn="ctr" defTabSz="740516">
              <a:defRPr/>
            </a:pPr>
            <a:r>
              <a:rPr lang="it-IT" sz="1000" dirty="0">
                <a:solidFill>
                  <a:prstClr val="white"/>
                </a:solidFill>
                <a:latin typeface="Calibri"/>
                <a:ea typeface="ＭＳ Ｐゴシック" pitchFamily="-112" charset="-128"/>
                <a:cs typeface="Arial" pitchFamily="34" charset="0"/>
              </a:rPr>
              <a:t>More agile and </a:t>
            </a:r>
            <a:r>
              <a:rPr lang="it-IT" sz="1000" dirty="0" err="1">
                <a:solidFill>
                  <a:prstClr val="white"/>
                </a:solidFill>
                <a:latin typeface="Calibri"/>
                <a:ea typeface="ＭＳ Ｐゴシック" pitchFamily="-112" charset="-128"/>
                <a:cs typeface="Arial" pitchFamily="34" charset="0"/>
              </a:rPr>
              <a:t>dexterous</a:t>
            </a:r>
            <a:r>
              <a:rPr lang="it-IT" sz="1000" dirty="0">
                <a:solidFill>
                  <a:prstClr val="white"/>
                </a:solidFill>
                <a:latin typeface="Calibri"/>
                <a:ea typeface="ＭＳ Ｐゴシック" pitchFamily="-112" charset="-128"/>
                <a:cs typeface="Arial" pitchFamily="34" charset="0"/>
              </a:rPr>
              <a:t>. </a:t>
            </a:r>
            <a:r>
              <a:rPr lang="it-IT" sz="1000" dirty="0" err="1">
                <a:solidFill>
                  <a:prstClr val="white"/>
                </a:solidFill>
                <a:latin typeface="Calibri"/>
                <a:ea typeface="ＭＳ Ｐゴシック" pitchFamily="-112" charset="-128"/>
                <a:cs typeface="Arial" pitchFamily="34" charset="0"/>
              </a:rPr>
              <a:t>Easier</a:t>
            </a:r>
            <a:r>
              <a:rPr lang="it-IT" sz="1000" dirty="0">
                <a:solidFill>
                  <a:prstClr val="white"/>
                </a:solidFill>
                <a:latin typeface="Calibri"/>
                <a:ea typeface="ＭＳ Ｐゴシック" pitchFamily="-112" charset="-128"/>
                <a:cs typeface="Arial" pitchFamily="34" charset="0"/>
              </a:rPr>
              <a:t> </a:t>
            </a:r>
            <a:r>
              <a:rPr lang="it-IT" sz="1000" dirty="0" err="1">
                <a:solidFill>
                  <a:prstClr val="white"/>
                </a:solidFill>
                <a:latin typeface="Calibri"/>
                <a:ea typeface="ＭＳ Ｐゴシック" pitchFamily="-112" charset="-128"/>
                <a:cs typeface="Arial" pitchFamily="34" charset="0"/>
              </a:rPr>
              <a:t>to</a:t>
            </a:r>
            <a:r>
              <a:rPr lang="it-IT" sz="1000" dirty="0">
                <a:solidFill>
                  <a:prstClr val="white"/>
                </a:solidFill>
                <a:latin typeface="Calibri"/>
                <a:ea typeface="ＭＳ Ｐゴシック" pitchFamily="-112" charset="-128"/>
                <a:cs typeface="Arial" pitchFamily="34" charset="0"/>
              </a:rPr>
              <a:t> </a:t>
            </a:r>
            <a:r>
              <a:rPr lang="it-IT" sz="1000" dirty="0" err="1">
                <a:solidFill>
                  <a:prstClr val="white"/>
                </a:solidFill>
                <a:latin typeface="Calibri"/>
                <a:ea typeface="ＭＳ Ｐゴシック" pitchFamily="-112" charset="-128"/>
                <a:cs typeface="Arial" pitchFamily="34" charset="0"/>
              </a:rPr>
              <a:t>program</a:t>
            </a:r>
            <a:r>
              <a:rPr lang="it-IT" sz="1000" dirty="0">
                <a:solidFill>
                  <a:prstClr val="white"/>
                </a:solidFill>
                <a:latin typeface="Calibri"/>
                <a:ea typeface="ＭＳ Ｐゴシック" pitchFamily="-112" charset="-128"/>
                <a:cs typeface="Arial" pitchFamily="34" charset="0"/>
              </a:rPr>
              <a:t> and </a:t>
            </a:r>
            <a:r>
              <a:rPr lang="it-IT" sz="1000" dirty="0" err="1">
                <a:solidFill>
                  <a:prstClr val="white"/>
                </a:solidFill>
                <a:latin typeface="Calibri"/>
                <a:ea typeface="ＭＳ Ｐゴシック" pitchFamily="-112" charset="-128"/>
                <a:cs typeface="Arial" pitchFamily="34" charset="0"/>
              </a:rPr>
              <a:t>control</a:t>
            </a:r>
            <a:endParaRPr lang="it-IT" sz="1600" dirty="0">
              <a:solidFill>
                <a:prstClr val="white"/>
              </a:solidFill>
              <a:latin typeface="Calibri"/>
              <a:ea typeface="ＭＳ Ｐゴシック" pitchFamily="-112" charset="-128"/>
            </a:endParaRPr>
          </a:p>
        </p:txBody>
      </p:sp>
      <p:sp>
        <p:nvSpPr>
          <p:cNvPr id="34" name="AutoShape 6"/>
          <p:cNvSpPr>
            <a:spLocks noChangeArrowheads="1"/>
          </p:cNvSpPr>
          <p:nvPr/>
        </p:nvSpPr>
        <p:spPr bwMode="auto">
          <a:xfrm rot="18900000" flipH="1">
            <a:off x="6067913" y="3239484"/>
            <a:ext cx="1799583" cy="719833"/>
          </a:xfrm>
          <a:prstGeom prst="leftArrow">
            <a:avLst>
              <a:gd name="adj1" fmla="val 71167"/>
              <a:gd name="adj2" fmla="val 44075"/>
            </a:avLst>
          </a:prstGeom>
          <a:solidFill>
            <a:schemeClr val="bg1"/>
          </a:solidFill>
          <a:ln w="9525">
            <a:noFill/>
            <a:miter lim="800000"/>
            <a:headEnd/>
            <a:tailEnd/>
          </a:ln>
        </p:spPr>
        <p:txBody>
          <a:bodyPr vert="horz" anchor="ctr" anchorCtr="0"/>
          <a:lstStyle/>
          <a:p>
            <a:pPr algn="ctr" defTabSz="740516" eaLnBrk="0" hangingPunct="0">
              <a:defRPr/>
            </a:pPr>
            <a:r>
              <a:rPr lang="it-IT" sz="1000" dirty="0" err="1">
                <a:solidFill>
                  <a:prstClr val="black"/>
                </a:solidFill>
                <a:latin typeface="Calibri"/>
                <a:ea typeface="ＭＳ Ｐゴシック" pitchFamily="-112" charset="-128"/>
                <a:cs typeface="Arial" pitchFamily="34" charset="0"/>
              </a:rPr>
              <a:t>Passenger-Carrying</a:t>
            </a:r>
            <a:r>
              <a:rPr lang="it-IT" sz="1000" dirty="0">
                <a:solidFill>
                  <a:prstClr val="black"/>
                </a:solidFill>
                <a:latin typeface="Calibri"/>
                <a:ea typeface="ＭＳ Ｐゴシック" pitchFamily="-112" charset="-128"/>
                <a:cs typeface="Arial" pitchFamily="34" charset="0"/>
              </a:rPr>
              <a:t> </a:t>
            </a:r>
            <a:r>
              <a:rPr lang="it-IT" sz="1000" dirty="0" err="1">
                <a:solidFill>
                  <a:prstClr val="black"/>
                </a:solidFill>
                <a:latin typeface="Calibri"/>
                <a:ea typeface="ＭＳ Ｐゴシック" pitchFamily="-112" charset="-128"/>
                <a:cs typeface="Arial" pitchFamily="34" charset="0"/>
              </a:rPr>
              <a:t>Capabilities</a:t>
            </a:r>
            <a:endParaRPr lang="it-IT" sz="5999" dirty="0">
              <a:solidFill>
                <a:prstClr val="black"/>
              </a:solidFill>
              <a:latin typeface="Calibri"/>
              <a:ea typeface="ＭＳ Ｐゴシック" pitchFamily="-112" charset="-128"/>
            </a:endParaRPr>
          </a:p>
        </p:txBody>
      </p:sp>
      <p:pic>
        <p:nvPicPr>
          <p:cNvPr id="31" name="ec6704fe-3b53-454a-b87b-c9eb43a9a783" descr="a1600.jpg"/>
          <p:cNvPicPr>
            <a:picLocks noChangeAspect="1" noChangeArrowheads="1"/>
          </p:cNvPicPr>
          <p:nvPr/>
        </p:nvPicPr>
        <p:blipFill>
          <a:blip r:embed="rId3" cstate="print"/>
          <a:srcRect/>
          <a:stretch>
            <a:fillRect/>
          </a:stretch>
        </p:blipFill>
        <p:spPr bwMode="auto">
          <a:xfrm>
            <a:off x="3835019" y="4705799"/>
            <a:ext cx="1291194" cy="1202963"/>
          </a:xfrm>
          <a:prstGeom prst="rect">
            <a:avLst/>
          </a:prstGeom>
          <a:noFill/>
          <a:ln w="9525">
            <a:noFill/>
            <a:miter lim="800000"/>
            <a:headEnd/>
            <a:tailEnd/>
          </a:ln>
        </p:spPr>
      </p:pic>
      <p:pic>
        <p:nvPicPr>
          <p:cNvPr id="32" name="Picture 7"/>
          <p:cNvPicPr>
            <a:picLocks noChangeAspect="1" noChangeArrowheads="1"/>
          </p:cNvPicPr>
          <p:nvPr/>
        </p:nvPicPr>
        <p:blipFill>
          <a:blip r:embed="rId4" cstate="print"/>
          <a:srcRect l="34047" r="34060"/>
          <a:stretch>
            <a:fillRect/>
          </a:stretch>
        </p:blipFill>
        <p:spPr bwMode="auto">
          <a:xfrm>
            <a:off x="4415979" y="1125277"/>
            <a:ext cx="653097" cy="1151861"/>
          </a:xfrm>
          <a:prstGeom prst="rect">
            <a:avLst/>
          </a:prstGeom>
          <a:noFill/>
          <a:ln w="9525">
            <a:noFill/>
            <a:miter lim="800000"/>
            <a:headEnd/>
            <a:tailEnd/>
          </a:ln>
        </p:spPr>
      </p:pic>
      <p:grpSp>
        <p:nvGrpSpPr>
          <p:cNvPr id="4" name="Gruppo 35"/>
          <p:cNvGrpSpPr/>
          <p:nvPr/>
        </p:nvGrpSpPr>
        <p:grpSpPr>
          <a:xfrm>
            <a:off x="8471715" y="1125278"/>
            <a:ext cx="1502979" cy="1953525"/>
            <a:chOff x="6251906" y="1475817"/>
            <a:chExt cx="2065305" cy="2684418"/>
          </a:xfrm>
        </p:grpSpPr>
        <p:pic>
          <p:nvPicPr>
            <p:cNvPr id="2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1906" y="2582486"/>
              <a:ext cx="848538" cy="15777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1906" y="1475817"/>
              <a:ext cx="1992502" cy="1061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 name="Picture 9" descr="http://wiki.nus.edu.sg/download/attachments/17531232/davinci%20robot%201.jpg?version=1&amp;modificationDate=1226606034797&amp;api=v2"/>
            <p:cNvPicPr>
              <a:picLocks noChangeAspect="1" noChangeArrowheads="1"/>
            </p:cNvPicPr>
            <p:nvPr/>
          </p:nvPicPr>
          <p:blipFill>
            <a:blip r:embed="rId7" cstate="print"/>
            <a:srcRect/>
            <a:stretch>
              <a:fillRect/>
            </a:stretch>
          </p:blipFill>
          <p:spPr bwMode="auto">
            <a:xfrm>
              <a:off x="7165083" y="2622300"/>
              <a:ext cx="1152128" cy="1522636"/>
            </a:xfrm>
            <a:prstGeom prst="rect">
              <a:avLst/>
            </a:prstGeom>
            <a:noFill/>
          </p:spPr>
        </p:pic>
      </p:grpSp>
    </p:spTree>
    <p:extLst>
      <p:ext uri="{BB962C8B-B14F-4D97-AF65-F5344CB8AC3E}">
        <p14:creationId xmlns:p14="http://schemas.microsoft.com/office/powerpoint/2010/main" val="4040442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83851" y="274638"/>
            <a:ext cx="9326159" cy="562616"/>
          </a:xfrm>
        </p:spPr>
        <p:txBody>
          <a:bodyPr/>
          <a:lstStyle/>
          <a:p>
            <a:r>
              <a:rPr lang="it-IT" dirty="0"/>
              <a:t>Philips </a:t>
            </a:r>
            <a:r>
              <a:rPr lang="it-IT" dirty="0" err="1"/>
              <a:t>Ambient</a:t>
            </a:r>
            <a:r>
              <a:rPr lang="it-IT" dirty="0"/>
              <a:t> </a:t>
            </a:r>
            <a:r>
              <a:rPr lang="it-IT" dirty="0" err="1"/>
              <a:t>Experience</a:t>
            </a:r>
            <a:r>
              <a:rPr lang="it-IT" dirty="0"/>
              <a:t> (2004)</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33</a:t>
            </a:fld>
            <a:endParaRPr lang="it-IT">
              <a:solidFill>
                <a:prstClr val="white"/>
              </a:solidFill>
              <a:latin typeface="Calibri"/>
            </a:endParaRPr>
          </a:p>
        </p:txBody>
      </p:sp>
      <p:pic>
        <p:nvPicPr>
          <p:cNvPr id="13" name="Picture 2" descr="Images%20015"/>
          <p:cNvPicPr>
            <a:picLocks noChangeAspect="1" noChangeArrowheads="1"/>
          </p:cNvPicPr>
          <p:nvPr/>
        </p:nvPicPr>
        <p:blipFill>
          <a:blip r:embed="rId2" cstate="print"/>
          <a:srcRect/>
          <a:stretch>
            <a:fillRect/>
          </a:stretch>
        </p:blipFill>
        <p:spPr bwMode="auto">
          <a:xfrm>
            <a:off x="4052711" y="1492843"/>
            <a:ext cx="3068453" cy="20397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
          <p:cNvPicPr>
            <a:picLocks noChangeAspect="1" noChangeArrowheads="1"/>
          </p:cNvPicPr>
          <p:nvPr/>
        </p:nvPicPr>
        <p:blipFill>
          <a:blip r:embed="rId3" cstate="print"/>
          <a:srcRect/>
          <a:stretch>
            <a:fillRect/>
          </a:stretch>
        </p:blipFill>
        <p:spPr bwMode="auto">
          <a:xfrm rot="443588">
            <a:off x="7316634" y="1516963"/>
            <a:ext cx="2860742" cy="20076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4"/>
          <p:cNvPicPr>
            <a:picLocks noChangeAspect="1" noChangeArrowheads="1"/>
          </p:cNvPicPr>
          <p:nvPr/>
        </p:nvPicPr>
        <p:blipFill>
          <a:blip r:embed="rId4" cstate="print"/>
          <a:srcRect/>
          <a:stretch>
            <a:fillRect/>
          </a:stretch>
        </p:blipFill>
        <p:spPr bwMode="auto">
          <a:xfrm rot="492655">
            <a:off x="4074245" y="3683403"/>
            <a:ext cx="3055986" cy="21335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2"/>
          <p:cNvPicPr>
            <a:picLocks noChangeAspect="1" noChangeArrowheads="1"/>
          </p:cNvPicPr>
          <p:nvPr/>
        </p:nvPicPr>
        <p:blipFill>
          <a:blip r:embed="rId5" cstate="print"/>
          <a:srcRect/>
          <a:stretch>
            <a:fillRect/>
          </a:stretch>
        </p:blipFill>
        <p:spPr bwMode="auto">
          <a:xfrm>
            <a:off x="7341127" y="3664272"/>
            <a:ext cx="2840223" cy="21950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32954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640" y="211744"/>
            <a:ext cx="7714126" cy="562616"/>
          </a:xfrm>
        </p:spPr>
        <p:txBody>
          <a:bodyPr/>
          <a:lstStyle/>
          <a:p>
            <a:r>
              <a:rPr lang="it-IT" dirty="0"/>
              <a:t>Innovation of </a:t>
            </a:r>
            <a:r>
              <a:rPr lang="it-IT" dirty="0" err="1"/>
              <a:t>Meaning</a:t>
            </a:r>
            <a:r>
              <a:rPr lang="it-IT" dirty="0"/>
              <a:t> in the </a:t>
            </a:r>
            <a:r>
              <a:rPr lang="it-IT" dirty="0" err="1"/>
              <a:t>imaging</a:t>
            </a:r>
            <a:r>
              <a:rPr lang="it-IT" dirty="0"/>
              <a:t> </a:t>
            </a:r>
            <a:r>
              <a:rPr lang="it-IT" dirty="0" err="1"/>
              <a:t>industry</a:t>
            </a:r>
            <a:r>
              <a:rPr lang="it-IT" dirty="0"/>
              <a:t>:</a:t>
            </a:r>
            <a:br>
              <a:rPr lang="it-IT" dirty="0"/>
            </a:br>
            <a:r>
              <a:rPr lang="it-IT" dirty="0"/>
              <a:t>Philips </a:t>
            </a:r>
            <a:r>
              <a:rPr lang="it-IT" dirty="0" err="1"/>
              <a:t>Ambient</a:t>
            </a:r>
            <a:r>
              <a:rPr lang="it-IT" dirty="0"/>
              <a:t> </a:t>
            </a:r>
            <a:r>
              <a:rPr lang="it-IT" dirty="0" err="1"/>
              <a:t>Experience</a:t>
            </a:r>
            <a:endParaRPr lang="it-IT" dirty="0"/>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34</a:t>
            </a:fld>
            <a:endParaRPr lang="it-IT">
              <a:solidFill>
                <a:prstClr val="white"/>
              </a:solidFill>
              <a:latin typeface="Calibri"/>
            </a:endParaRPr>
          </a:p>
        </p:txBody>
      </p:sp>
      <p:sp>
        <p:nvSpPr>
          <p:cNvPr id="9" name="Rettangolo arrotondato 8"/>
          <p:cNvSpPr/>
          <p:nvPr/>
        </p:nvSpPr>
        <p:spPr>
          <a:xfrm>
            <a:off x="7175870" y="1258504"/>
            <a:ext cx="2159500" cy="14396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relaxing and friendly imaging scanners</a:t>
            </a:r>
          </a:p>
        </p:txBody>
      </p:sp>
      <p:sp>
        <p:nvSpPr>
          <p:cNvPr id="10" name="Rettangolo arrotondato 9"/>
          <p:cNvSpPr/>
          <p:nvPr/>
        </p:nvSpPr>
        <p:spPr>
          <a:xfrm>
            <a:off x="2845634" y="1258504"/>
            <a:ext cx="2159500" cy="14396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advanced and precise imaging scanners</a:t>
            </a:r>
          </a:p>
        </p:txBody>
      </p:sp>
      <p:pic>
        <p:nvPicPr>
          <p:cNvPr id="18" name="Picture 2"/>
          <p:cNvPicPr>
            <a:picLocks noChangeAspect="1" noChangeArrowheads="1"/>
          </p:cNvPicPr>
          <p:nvPr/>
        </p:nvPicPr>
        <p:blipFill>
          <a:blip r:embed="rId2" cstate="print"/>
          <a:srcRect/>
          <a:stretch>
            <a:fillRect/>
          </a:stretch>
        </p:blipFill>
        <p:spPr bwMode="auto">
          <a:xfrm>
            <a:off x="6835031" y="3623642"/>
            <a:ext cx="2794178" cy="2159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5"/>
          <p:cNvPicPr>
            <a:picLocks noChangeAspect="1"/>
          </p:cNvPicPr>
          <p:nvPr/>
        </p:nvPicPr>
        <p:blipFill>
          <a:blip r:embed="rId3" cstate="print"/>
          <a:stretch>
            <a:fillRect/>
          </a:stretch>
        </p:blipFill>
        <p:spPr>
          <a:xfrm>
            <a:off x="2476118" y="3644974"/>
            <a:ext cx="2879333" cy="2159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03507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5"/>
          <p:cNvSpPr>
            <a:spLocks noChangeAspect="1" noChangeArrowheads="1"/>
          </p:cNvSpPr>
          <p:nvPr/>
        </p:nvSpPr>
        <p:spPr bwMode="auto">
          <a:xfrm rot="10800000">
            <a:off x="5170271" y="1866955"/>
            <a:ext cx="3238890" cy="3239250"/>
          </a:xfrm>
          <a:prstGeom prst="roundRect">
            <a:avLst>
              <a:gd name="adj" fmla="val 5096"/>
            </a:avLst>
          </a:prstGeom>
          <a:solidFill>
            <a:srgbClr val="6BACC8"/>
          </a:solidFill>
          <a:ln w="25400" algn="ctr">
            <a:noFill/>
            <a:round/>
            <a:headEnd/>
            <a:tailEnd/>
          </a:ln>
        </p:spPr>
        <p:txBody>
          <a:bodyPr rot="10800000" tIns="0" bIns="0" anchor="ctr" anchorCtr="0"/>
          <a:lstStyle/>
          <a:p>
            <a:pPr algn="ctr" defTabSz="740516"/>
            <a:endParaRPr lang="en-US" sz="1600" b="1" dirty="0">
              <a:solidFill>
                <a:prstClr val="white"/>
              </a:solidFill>
              <a:latin typeface="Calibri"/>
            </a:endParaRPr>
          </a:p>
        </p:txBody>
      </p:sp>
      <p:sp>
        <p:nvSpPr>
          <p:cNvPr id="3" name="Titolo 2"/>
          <p:cNvSpPr>
            <a:spLocks noGrp="1"/>
          </p:cNvSpPr>
          <p:nvPr>
            <p:ph type="title"/>
          </p:nvPr>
        </p:nvSpPr>
        <p:spPr>
          <a:xfrm>
            <a:off x="120956" y="240771"/>
            <a:ext cx="9326159" cy="562616"/>
          </a:xfrm>
        </p:spPr>
        <p:txBody>
          <a:bodyPr/>
          <a:lstStyle/>
          <a:p>
            <a:r>
              <a:rPr lang="it-IT" dirty="0" err="1"/>
              <a:t>Technology</a:t>
            </a:r>
            <a:r>
              <a:rPr lang="it-IT" dirty="0"/>
              <a:t> </a:t>
            </a:r>
            <a:r>
              <a:rPr lang="it-IT" dirty="0" err="1"/>
              <a:t>Epiphany</a:t>
            </a:r>
            <a:r>
              <a:rPr lang="it-IT" dirty="0"/>
              <a:t> </a:t>
            </a:r>
            <a:r>
              <a:rPr lang="it-IT" dirty="0" err="1"/>
              <a:t>developed</a:t>
            </a:r>
            <a:r>
              <a:rPr lang="it-IT" dirty="0"/>
              <a:t> </a:t>
            </a:r>
            <a:r>
              <a:rPr lang="it-IT" dirty="0" err="1"/>
              <a:t>by</a:t>
            </a:r>
            <a:r>
              <a:rPr lang="it-IT" dirty="0"/>
              <a:t> Philips</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35</a:t>
            </a:fld>
            <a:endParaRPr lang="it-IT">
              <a:solidFill>
                <a:prstClr val="white"/>
              </a:solidFill>
              <a:latin typeface="Calibri"/>
            </a:endParaRPr>
          </a:p>
        </p:txBody>
      </p:sp>
      <p:sp>
        <p:nvSpPr>
          <p:cNvPr id="7" name="CasellaDiTesto 6"/>
          <p:cNvSpPr txBox="1"/>
          <p:nvPr/>
        </p:nvSpPr>
        <p:spPr>
          <a:xfrm>
            <a:off x="2115274" y="3162799"/>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Technology</a:t>
            </a:r>
            <a:endParaRPr lang="it-IT" sz="1600" b="1" dirty="0">
              <a:solidFill>
                <a:prstClr val="black"/>
              </a:solidFill>
              <a:latin typeface="Calibri"/>
            </a:endParaRPr>
          </a:p>
          <a:p>
            <a:pPr algn="ctr" defTabSz="740516"/>
            <a:r>
              <a:rPr lang="it-IT" sz="1600" b="1" dirty="0">
                <a:solidFill>
                  <a:prstClr val="black"/>
                </a:solidFill>
                <a:latin typeface="Calibri"/>
              </a:rPr>
              <a:t>(HOW)</a:t>
            </a:r>
          </a:p>
        </p:txBody>
      </p:sp>
      <p:sp>
        <p:nvSpPr>
          <p:cNvPr id="8" name="CasellaDiTesto 7"/>
          <p:cNvSpPr txBox="1"/>
          <p:nvPr/>
        </p:nvSpPr>
        <p:spPr>
          <a:xfrm>
            <a:off x="5911387" y="5580031"/>
            <a:ext cx="1799783" cy="584640"/>
          </a:xfrm>
          <a:prstGeom prst="rect">
            <a:avLst/>
          </a:prstGeom>
          <a:noFill/>
        </p:spPr>
        <p:txBody>
          <a:bodyPr wrap="square" rtlCol="0">
            <a:spAutoFit/>
          </a:bodyPr>
          <a:lstStyle/>
          <a:p>
            <a:pPr algn="ctr" defTabSz="740516"/>
            <a:r>
              <a:rPr lang="it-IT" sz="1600" b="1" dirty="0" err="1">
                <a:solidFill>
                  <a:prstClr val="black"/>
                </a:solidFill>
                <a:latin typeface="Calibri"/>
              </a:rPr>
              <a:t>Meaning</a:t>
            </a:r>
            <a:endParaRPr lang="it-IT" sz="1600" b="1" dirty="0">
              <a:solidFill>
                <a:prstClr val="black"/>
              </a:solidFill>
              <a:latin typeface="Calibri"/>
            </a:endParaRPr>
          </a:p>
          <a:p>
            <a:pPr algn="ctr" defTabSz="740516"/>
            <a:r>
              <a:rPr lang="it-IT" sz="1600" b="1" dirty="0">
                <a:solidFill>
                  <a:prstClr val="black"/>
                </a:solidFill>
                <a:latin typeface="Calibri"/>
              </a:rPr>
              <a:t>(WHY)</a:t>
            </a:r>
          </a:p>
        </p:txBody>
      </p:sp>
      <p:sp>
        <p:nvSpPr>
          <p:cNvPr id="9" name="CasellaDiTesto 8"/>
          <p:cNvSpPr txBox="1"/>
          <p:nvPr/>
        </p:nvSpPr>
        <p:spPr>
          <a:xfrm>
            <a:off x="5190586" y="5106565"/>
            <a:ext cx="1799783" cy="307706"/>
          </a:xfrm>
          <a:prstGeom prst="rect">
            <a:avLst/>
          </a:prstGeom>
          <a:noFill/>
        </p:spPr>
        <p:txBody>
          <a:bodyPr wrap="square" rtlCol="0">
            <a:spAutoFit/>
          </a:bodyPr>
          <a:lstStyle/>
          <a:p>
            <a:pPr algn="ctr" defTabSz="740516"/>
            <a:r>
              <a:rPr lang="it-IT" sz="1400" dirty="0" err="1">
                <a:solidFill>
                  <a:prstClr val="black"/>
                </a:solidFill>
                <a:latin typeface="Calibri"/>
              </a:rPr>
              <a:t>Reinforce</a:t>
            </a:r>
            <a:endParaRPr lang="it-IT" sz="1400" dirty="0">
              <a:solidFill>
                <a:prstClr val="black"/>
              </a:solidFill>
              <a:latin typeface="Calibri"/>
            </a:endParaRPr>
          </a:p>
        </p:txBody>
      </p:sp>
      <p:sp>
        <p:nvSpPr>
          <p:cNvPr id="10" name="CasellaDiTesto 9"/>
          <p:cNvSpPr txBox="1"/>
          <p:nvPr/>
        </p:nvSpPr>
        <p:spPr>
          <a:xfrm>
            <a:off x="6631300" y="5106565"/>
            <a:ext cx="1799783" cy="307706"/>
          </a:xfrm>
          <a:prstGeom prst="rect">
            <a:avLst/>
          </a:prstGeom>
          <a:noFill/>
        </p:spPr>
        <p:txBody>
          <a:bodyPr wrap="square" rtlCol="0">
            <a:spAutoFit/>
          </a:bodyPr>
          <a:lstStyle/>
          <a:p>
            <a:pPr algn="ctr" defTabSz="740516"/>
            <a:r>
              <a:rPr lang="it-IT" sz="1400" dirty="0" err="1">
                <a:solidFill>
                  <a:prstClr val="black"/>
                </a:solidFill>
                <a:latin typeface="Calibri"/>
              </a:rPr>
              <a:t>Change</a:t>
            </a:r>
            <a:endParaRPr lang="it-IT" sz="1400" dirty="0">
              <a:solidFill>
                <a:prstClr val="black"/>
              </a:solidFill>
              <a:latin typeface="Calibri"/>
            </a:endParaRPr>
          </a:p>
        </p:txBody>
      </p:sp>
      <p:sp>
        <p:nvSpPr>
          <p:cNvPr id="11" name="CasellaDiTesto 10"/>
          <p:cNvSpPr txBox="1"/>
          <p:nvPr/>
        </p:nvSpPr>
        <p:spPr>
          <a:xfrm>
            <a:off x="3360329" y="2288745"/>
            <a:ext cx="1799783" cy="523099"/>
          </a:xfrm>
          <a:prstGeom prst="rect">
            <a:avLst/>
          </a:prstGeom>
          <a:noFill/>
        </p:spPr>
        <p:txBody>
          <a:bodyPr wrap="square" rtlCol="0">
            <a:spAutoFit/>
          </a:bodyPr>
          <a:lstStyle/>
          <a:p>
            <a:pPr algn="r" defTabSz="740516"/>
            <a:r>
              <a:rPr lang="it-IT" sz="1400" dirty="0" err="1">
                <a:solidFill>
                  <a:prstClr val="black"/>
                </a:solidFill>
                <a:latin typeface="Calibri"/>
              </a:rPr>
              <a:t>Radical</a:t>
            </a:r>
            <a:endParaRPr lang="it-IT" sz="1400" dirty="0">
              <a:solidFill>
                <a:prstClr val="black"/>
              </a:solidFill>
              <a:latin typeface="Calibri"/>
            </a:endParaRPr>
          </a:p>
          <a:p>
            <a:pPr algn="r" defTabSz="740516"/>
            <a:r>
              <a:rPr lang="it-IT" sz="1400" dirty="0" err="1">
                <a:solidFill>
                  <a:prstClr val="black"/>
                </a:solidFill>
                <a:latin typeface="Calibri"/>
              </a:rPr>
              <a:t>improvement</a:t>
            </a:r>
            <a:endParaRPr lang="it-IT" sz="1400" dirty="0">
              <a:solidFill>
                <a:prstClr val="black"/>
              </a:solidFill>
              <a:latin typeface="Calibri"/>
            </a:endParaRPr>
          </a:p>
        </p:txBody>
      </p:sp>
      <p:sp>
        <p:nvSpPr>
          <p:cNvPr id="12" name="CasellaDiTesto 11"/>
          <p:cNvSpPr txBox="1"/>
          <p:nvPr/>
        </p:nvSpPr>
        <p:spPr>
          <a:xfrm>
            <a:off x="3360329" y="4068213"/>
            <a:ext cx="1799783" cy="523099"/>
          </a:xfrm>
          <a:prstGeom prst="rect">
            <a:avLst/>
          </a:prstGeom>
          <a:noFill/>
        </p:spPr>
        <p:txBody>
          <a:bodyPr wrap="square" rtlCol="0">
            <a:spAutoFit/>
          </a:bodyPr>
          <a:lstStyle/>
          <a:p>
            <a:pPr algn="r" defTabSz="740516"/>
            <a:r>
              <a:rPr lang="it-IT" sz="1400" dirty="0" err="1">
                <a:solidFill>
                  <a:prstClr val="black"/>
                </a:solidFill>
                <a:latin typeface="Calibri"/>
              </a:rPr>
              <a:t>Incremental</a:t>
            </a:r>
            <a:r>
              <a:rPr lang="it-IT" sz="1400" dirty="0">
                <a:solidFill>
                  <a:prstClr val="black"/>
                </a:solidFill>
                <a:latin typeface="Calibri"/>
              </a:rPr>
              <a:t> </a:t>
            </a:r>
            <a:r>
              <a:rPr lang="it-IT" sz="1400" dirty="0" err="1">
                <a:solidFill>
                  <a:prstClr val="black"/>
                </a:solidFill>
                <a:latin typeface="Calibri"/>
              </a:rPr>
              <a:t>improvement</a:t>
            </a:r>
            <a:endParaRPr lang="it-IT" sz="1400" dirty="0">
              <a:solidFill>
                <a:prstClr val="black"/>
              </a:solidFill>
              <a:latin typeface="Calibri"/>
            </a:endParaRPr>
          </a:p>
        </p:txBody>
      </p:sp>
      <p:sp>
        <p:nvSpPr>
          <p:cNvPr id="21" name="Rettangolo arrotondato 20"/>
          <p:cNvSpPr/>
          <p:nvPr/>
        </p:nvSpPr>
        <p:spPr>
          <a:xfrm>
            <a:off x="6959896" y="1106232"/>
            <a:ext cx="1439667" cy="719833"/>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0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000" b="1" dirty="0">
                <a:solidFill>
                  <a:prstClr val="black"/>
                </a:solidFill>
                <a:latin typeface="Calibri"/>
                <a:ea typeface="ＭＳ Ｐゴシック" pitchFamily="-112" charset="-128"/>
                <a:cs typeface="Arial" pitchFamily="34" charset="0"/>
              </a:rPr>
              <a:t>… relaxing and friendly imaging scanners</a:t>
            </a:r>
            <a:endParaRPr lang="en-US" sz="5999" dirty="0">
              <a:solidFill>
                <a:prstClr val="black"/>
              </a:solidFill>
              <a:latin typeface="Calibri"/>
              <a:ea typeface="ＭＳ Ｐゴシック" pitchFamily="-112" charset="-128"/>
            </a:endParaRPr>
          </a:p>
        </p:txBody>
      </p:sp>
      <p:sp>
        <p:nvSpPr>
          <p:cNvPr id="22" name="Rettangolo arrotondato 21"/>
          <p:cNvSpPr/>
          <p:nvPr/>
        </p:nvSpPr>
        <p:spPr>
          <a:xfrm>
            <a:off x="5186725" y="1106312"/>
            <a:ext cx="1439667" cy="7198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0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000" b="1" dirty="0">
                <a:solidFill>
                  <a:prstClr val="black"/>
                </a:solidFill>
                <a:latin typeface="Calibri"/>
                <a:ea typeface="ＭＳ Ｐゴシック" pitchFamily="-112" charset="-128"/>
                <a:cs typeface="Arial" pitchFamily="34" charset="0"/>
              </a:rPr>
              <a:t>… advanced and precise imaging scanners</a:t>
            </a:r>
            <a:endParaRPr lang="en-US" sz="5999" dirty="0">
              <a:solidFill>
                <a:prstClr val="black"/>
              </a:solidFill>
              <a:latin typeface="Calibri"/>
              <a:ea typeface="ＭＳ Ｐゴシック" pitchFamily="-112" charset="-128"/>
            </a:endParaRPr>
          </a:p>
        </p:txBody>
      </p:sp>
      <p:sp>
        <p:nvSpPr>
          <p:cNvPr id="33" name="AutoShape 6"/>
          <p:cNvSpPr>
            <a:spLocks noChangeArrowheads="1"/>
          </p:cNvSpPr>
          <p:nvPr/>
        </p:nvSpPr>
        <p:spPr bwMode="auto">
          <a:xfrm rot="16200000" flipH="1">
            <a:off x="4855337" y="2932628"/>
            <a:ext cx="1799583" cy="719833"/>
          </a:xfrm>
          <a:prstGeom prst="leftArrow">
            <a:avLst>
              <a:gd name="adj1" fmla="val 71167"/>
              <a:gd name="adj2" fmla="val 44075"/>
            </a:avLst>
          </a:prstGeom>
          <a:solidFill>
            <a:schemeClr val="bg1">
              <a:lumMod val="50000"/>
            </a:schemeClr>
          </a:solidFill>
          <a:ln w="9525">
            <a:noFill/>
            <a:miter lim="800000"/>
            <a:headEnd/>
            <a:tailEnd/>
          </a:ln>
        </p:spPr>
        <p:txBody>
          <a:bodyPr vert="horz" anchor="ctr" anchorCtr="0"/>
          <a:lstStyle/>
          <a:p>
            <a:pPr algn="ctr" defTabSz="740516">
              <a:defRPr/>
            </a:pPr>
            <a:r>
              <a:rPr lang="it-IT" sz="1000" dirty="0">
                <a:solidFill>
                  <a:prstClr val="white"/>
                </a:solidFill>
                <a:latin typeface="Calibri"/>
                <a:ea typeface="ＭＳ Ｐゴシック" pitchFamily="-112" charset="-128"/>
                <a:cs typeface="Arial" pitchFamily="34" charset="0"/>
              </a:rPr>
              <a:t>More sophisticated </a:t>
            </a:r>
            <a:r>
              <a:rPr lang="it-IT" sz="1000" dirty="0" err="1">
                <a:solidFill>
                  <a:prstClr val="white"/>
                </a:solidFill>
                <a:latin typeface="Calibri"/>
                <a:ea typeface="ＭＳ Ｐゴシック" pitchFamily="-112" charset="-128"/>
                <a:cs typeface="Arial" pitchFamily="34" charset="0"/>
              </a:rPr>
              <a:t>devices</a:t>
            </a:r>
            <a:r>
              <a:rPr lang="it-IT" sz="1000" dirty="0">
                <a:solidFill>
                  <a:prstClr val="white"/>
                </a:solidFill>
                <a:latin typeface="Calibri"/>
                <a:ea typeface="ＭＳ Ｐゴシック" pitchFamily="-112" charset="-128"/>
                <a:cs typeface="Arial" pitchFamily="34" charset="0"/>
              </a:rPr>
              <a:t> </a:t>
            </a:r>
            <a:r>
              <a:rPr lang="it-IT" sz="1000" dirty="0" err="1">
                <a:solidFill>
                  <a:prstClr val="white"/>
                </a:solidFill>
                <a:latin typeface="Calibri"/>
                <a:ea typeface="ＭＳ Ｐゴシック" pitchFamily="-112" charset="-128"/>
                <a:cs typeface="Arial" pitchFamily="34" charset="0"/>
              </a:rPr>
              <a:t>that</a:t>
            </a:r>
            <a:r>
              <a:rPr lang="it-IT" sz="1000" dirty="0">
                <a:solidFill>
                  <a:prstClr val="white"/>
                </a:solidFill>
                <a:latin typeface="Calibri"/>
                <a:ea typeface="ＭＳ Ｐゴシック" pitchFamily="-112" charset="-128"/>
                <a:cs typeface="Arial" pitchFamily="34" charset="0"/>
              </a:rPr>
              <a:t> can </a:t>
            </a:r>
            <a:r>
              <a:rPr lang="it-IT" sz="1000" dirty="0" err="1">
                <a:solidFill>
                  <a:prstClr val="white"/>
                </a:solidFill>
                <a:latin typeface="Calibri"/>
                <a:ea typeface="ＭＳ Ｐゴシック" pitchFamily="-112" charset="-128"/>
                <a:cs typeface="Arial" pitchFamily="34" charset="0"/>
              </a:rPr>
              <a:t>capture</a:t>
            </a:r>
            <a:r>
              <a:rPr lang="it-IT" sz="1000" dirty="0">
                <a:solidFill>
                  <a:prstClr val="white"/>
                </a:solidFill>
                <a:latin typeface="Calibri"/>
                <a:ea typeface="ＭＳ Ｐゴシック" pitchFamily="-112" charset="-128"/>
                <a:cs typeface="Arial" pitchFamily="34" charset="0"/>
              </a:rPr>
              <a:t> more data in </a:t>
            </a:r>
            <a:r>
              <a:rPr lang="it-IT" sz="1000" dirty="0" err="1">
                <a:solidFill>
                  <a:prstClr val="white"/>
                </a:solidFill>
                <a:latin typeface="Calibri"/>
                <a:ea typeface="ＭＳ Ｐゴシック" pitchFamily="-112" charset="-128"/>
                <a:cs typeface="Arial" pitchFamily="34" charset="0"/>
              </a:rPr>
              <a:t>less</a:t>
            </a:r>
            <a:r>
              <a:rPr lang="it-IT" sz="1000" dirty="0">
                <a:solidFill>
                  <a:prstClr val="white"/>
                </a:solidFill>
                <a:latin typeface="Calibri"/>
                <a:ea typeface="ＭＳ Ｐゴシック" pitchFamily="-112" charset="-128"/>
                <a:cs typeface="Arial" pitchFamily="34" charset="0"/>
              </a:rPr>
              <a:t> </a:t>
            </a:r>
            <a:r>
              <a:rPr lang="it-IT" sz="1000" dirty="0" err="1">
                <a:solidFill>
                  <a:prstClr val="white"/>
                </a:solidFill>
                <a:latin typeface="Calibri"/>
                <a:ea typeface="ＭＳ Ｐゴシック" pitchFamily="-112" charset="-128"/>
                <a:cs typeface="Arial" pitchFamily="34" charset="0"/>
              </a:rPr>
              <a:t>time</a:t>
            </a:r>
            <a:endParaRPr lang="it-IT" sz="1600" dirty="0">
              <a:solidFill>
                <a:prstClr val="white"/>
              </a:solidFill>
              <a:latin typeface="Calibri"/>
              <a:ea typeface="ＭＳ Ｐゴシック" pitchFamily="-112" charset="-128"/>
            </a:endParaRPr>
          </a:p>
        </p:txBody>
      </p:sp>
      <p:sp>
        <p:nvSpPr>
          <p:cNvPr id="34" name="AutoShape 6"/>
          <p:cNvSpPr>
            <a:spLocks noChangeArrowheads="1"/>
          </p:cNvSpPr>
          <p:nvPr/>
        </p:nvSpPr>
        <p:spPr bwMode="auto">
          <a:xfrm rot="18900000" flipH="1">
            <a:off x="6067913" y="3239484"/>
            <a:ext cx="1799583" cy="719833"/>
          </a:xfrm>
          <a:prstGeom prst="leftArrow">
            <a:avLst>
              <a:gd name="adj1" fmla="val 71167"/>
              <a:gd name="adj2" fmla="val 44075"/>
            </a:avLst>
          </a:prstGeom>
          <a:solidFill>
            <a:schemeClr val="bg1"/>
          </a:solidFill>
          <a:ln w="9525">
            <a:noFill/>
            <a:miter lim="800000"/>
            <a:headEnd/>
            <a:tailEnd/>
          </a:ln>
        </p:spPr>
        <p:txBody>
          <a:bodyPr vert="horz" anchor="ctr" anchorCtr="0"/>
          <a:lstStyle/>
          <a:p>
            <a:pPr algn="ctr" defTabSz="740516" eaLnBrk="0" hangingPunct="0">
              <a:defRPr/>
            </a:pPr>
            <a:r>
              <a:rPr lang="it-IT" sz="1000" dirty="0">
                <a:solidFill>
                  <a:prstClr val="black"/>
                </a:solidFill>
                <a:latin typeface="Calibri"/>
                <a:ea typeface="ＭＳ Ｐゴシック" pitchFamily="-112" charset="-128"/>
                <a:cs typeface="Arial" pitchFamily="34" charset="0"/>
              </a:rPr>
              <a:t>LED </a:t>
            </a:r>
            <a:r>
              <a:rPr lang="it-IT" sz="1000" dirty="0" err="1">
                <a:solidFill>
                  <a:prstClr val="black"/>
                </a:solidFill>
                <a:latin typeface="Calibri"/>
                <a:ea typeface="ＭＳ Ｐゴシック" pitchFamily="-112" charset="-128"/>
                <a:cs typeface="Arial" pitchFamily="34" charset="0"/>
              </a:rPr>
              <a:t>displays</a:t>
            </a:r>
            <a:r>
              <a:rPr lang="it-IT" sz="1000" dirty="0">
                <a:solidFill>
                  <a:prstClr val="black"/>
                </a:solidFill>
                <a:latin typeface="Calibri"/>
                <a:ea typeface="ＭＳ Ｐゴシック" pitchFamily="-112" charset="-128"/>
                <a:cs typeface="Arial" pitchFamily="34" charset="0"/>
              </a:rPr>
              <a:t>, Video </a:t>
            </a:r>
            <a:r>
              <a:rPr lang="it-IT" sz="1000" dirty="0" err="1">
                <a:solidFill>
                  <a:prstClr val="black"/>
                </a:solidFill>
                <a:latin typeface="Calibri"/>
                <a:ea typeface="ＭＳ Ｐゴシック" pitchFamily="-112" charset="-128"/>
                <a:cs typeface="Arial" pitchFamily="34" charset="0"/>
              </a:rPr>
              <a:t>animation</a:t>
            </a:r>
            <a:r>
              <a:rPr lang="it-IT" sz="1000" dirty="0">
                <a:solidFill>
                  <a:prstClr val="black"/>
                </a:solidFill>
                <a:latin typeface="Calibri"/>
                <a:ea typeface="ＭＳ Ｐゴシック" pitchFamily="-112" charset="-128"/>
                <a:cs typeface="Arial" pitchFamily="34" charset="0"/>
              </a:rPr>
              <a:t>, RFID, </a:t>
            </a:r>
            <a:r>
              <a:rPr lang="it-IT" sz="1000" dirty="0" err="1">
                <a:solidFill>
                  <a:prstClr val="black"/>
                </a:solidFill>
                <a:latin typeface="Calibri"/>
                <a:ea typeface="ＭＳ Ｐゴシック" pitchFamily="-112" charset="-128"/>
                <a:cs typeface="Arial" pitchFamily="34" charset="0"/>
              </a:rPr>
              <a:t>Sensors</a:t>
            </a:r>
            <a:r>
              <a:rPr lang="it-IT" sz="1000" dirty="0">
                <a:solidFill>
                  <a:prstClr val="black"/>
                </a:solidFill>
                <a:latin typeface="Calibri"/>
                <a:ea typeface="ＭＳ Ｐゴシック" pitchFamily="-112" charset="-128"/>
                <a:cs typeface="Arial" pitchFamily="34" charset="0"/>
              </a:rPr>
              <a:t>, </a:t>
            </a:r>
            <a:r>
              <a:rPr lang="it-IT" sz="1000" dirty="0" err="1">
                <a:solidFill>
                  <a:prstClr val="black"/>
                </a:solidFill>
                <a:latin typeface="Calibri"/>
                <a:ea typeface="ＭＳ Ｐゴシック" pitchFamily="-112" charset="-128"/>
                <a:cs typeface="Arial" pitchFamily="34" charset="0"/>
              </a:rPr>
              <a:t>Sound-control</a:t>
            </a:r>
            <a:r>
              <a:rPr lang="it-IT" sz="1000" dirty="0">
                <a:solidFill>
                  <a:prstClr val="black"/>
                </a:solidFill>
                <a:latin typeface="Calibri"/>
                <a:ea typeface="ＭＳ Ｐゴシック" pitchFamily="-112" charset="-128"/>
                <a:cs typeface="Arial" pitchFamily="34" charset="0"/>
              </a:rPr>
              <a:t> </a:t>
            </a:r>
            <a:r>
              <a:rPr lang="it-IT" sz="1000" dirty="0" err="1">
                <a:solidFill>
                  <a:prstClr val="black"/>
                </a:solidFill>
                <a:latin typeface="Calibri"/>
                <a:ea typeface="ＭＳ Ｐゴシック" pitchFamily="-112" charset="-128"/>
                <a:cs typeface="Arial" pitchFamily="34" charset="0"/>
              </a:rPr>
              <a:t>systems</a:t>
            </a:r>
            <a:endParaRPr lang="it-IT" sz="5999" dirty="0">
              <a:solidFill>
                <a:prstClr val="black"/>
              </a:solidFill>
              <a:latin typeface="Calibri"/>
              <a:ea typeface="ＭＳ Ｐゴシック" pitchFamily="-112" charset="-128"/>
            </a:endParaRPr>
          </a:p>
        </p:txBody>
      </p:sp>
      <p:pic>
        <p:nvPicPr>
          <p:cNvPr id="23" name="Picture 2"/>
          <p:cNvPicPr>
            <a:picLocks noChangeAspect="1" noChangeArrowheads="1"/>
          </p:cNvPicPr>
          <p:nvPr/>
        </p:nvPicPr>
        <p:blipFill>
          <a:blip r:embed="rId3" cstate="print"/>
          <a:srcRect/>
          <a:stretch>
            <a:fillRect/>
          </a:stretch>
        </p:blipFill>
        <p:spPr bwMode="auto">
          <a:xfrm>
            <a:off x="8492029" y="1145593"/>
            <a:ext cx="1478586" cy="1142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15"/>
          <p:cNvPicPr>
            <a:picLocks noChangeAspect="1"/>
          </p:cNvPicPr>
          <p:nvPr/>
        </p:nvPicPr>
        <p:blipFill>
          <a:blip r:embed="rId4" cstate="print"/>
          <a:stretch>
            <a:fillRect/>
          </a:stretch>
        </p:blipFill>
        <p:spPr>
          <a:xfrm>
            <a:off x="3576303" y="1126165"/>
            <a:ext cx="1523647" cy="1142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17"/>
          <p:cNvPicPr>
            <a:picLocks noChangeAspect="1"/>
          </p:cNvPicPr>
          <p:nvPr/>
        </p:nvPicPr>
        <p:blipFill>
          <a:blip r:embed="rId5" cstate="print"/>
          <a:stretch>
            <a:fillRect/>
          </a:stretch>
        </p:blipFill>
        <p:spPr>
          <a:xfrm>
            <a:off x="3658453" y="4601177"/>
            <a:ext cx="1447464" cy="1002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5884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title"/>
          </p:nvPr>
        </p:nvSpPr>
        <p:spPr>
          <a:xfrm>
            <a:off x="152642" y="240771"/>
            <a:ext cx="7426161" cy="562616"/>
          </a:xfrm>
        </p:spPr>
        <p:txBody>
          <a:bodyPr/>
          <a:lstStyle/>
          <a:p>
            <a:r>
              <a:rPr lang="it-IT" dirty="0"/>
              <a:t>Philips </a:t>
            </a:r>
            <a:r>
              <a:rPr lang="it-IT" dirty="0" err="1"/>
              <a:t>Ambient</a:t>
            </a:r>
            <a:r>
              <a:rPr lang="it-IT" dirty="0"/>
              <a:t> </a:t>
            </a:r>
            <a:r>
              <a:rPr lang="it-IT" dirty="0" err="1"/>
              <a:t>Experience</a:t>
            </a:r>
            <a:r>
              <a:rPr lang="it-IT" dirty="0"/>
              <a:t>: competitive </a:t>
            </a:r>
            <a:r>
              <a:rPr lang="it-IT" dirty="0" err="1"/>
              <a:t>performances</a:t>
            </a:r>
            <a:endParaRPr lang="en-GB" dirty="0"/>
          </a:p>
        </p:txBody>
      </p:sp>
      <p:sp>
        <p:nvSpPr>
          <p:cNvPr id="19" name="Segnaposto numero diapositiva 18"/>
          <p:cNvSpPr>
            <a:spLocks noGrp="1"/>
          </p:cNvSpPr>
          <p:nvPr>
            <p:ph type="sldNum" sz="quarter" idx="12"/>
          </p:nvPr>
        </p:nvSpPr>
        <p:spPr>
          <a:xfrm>
            <a:off x="4557486" y="5785457"/>
            <a:ext cx="2844801" cy="365124"/>
          </a:xfrm>
        </p:spPr>
        <p:txBody>
          <a:bodyPr/>
          <a:lstStyle/>
          <a:p>
            <a:pPr defTabSz="740516"/>
            <a:fld id="{57DCC51C-8BA7-4378-968B-B38FF4733963}" type="slidenum">
              <a:rPr lang="it-IT">
                <a:solidFill>
                  <a:prstClr val="white"/>
                </a:solidFill>
                <a:latin typeface="Calibri"/>
              </a:rPr>
              <a:pPr defTabSz="740516"/>
              <a:t>36</a:t>
            </a:fld>
            <a:endParaRPr lang="it-IT">
              <a:solidFill>
                <a:prstClr val="white"/>
              </a:solidFill>
              <a:latin typeface="Calibri"/>
            </a:endParaRPr>
          </a:p>
        </p:txBody>
      </p:sp>
      <p:sp>
        <p:nvSpPr>
          <p:cNvPr id="22" name="Segnaposto contenuto 21"/>
          <p:cNvSpPr>
            <a:spLocks noGrp="1"/>
          </p:cNvSpPr>
          <p:nvPr>
            <p:ph idx="4294967295"/>
          </p:nvPr>
        </p:nvSpPr>
        <p:spPr>
          <a:xfrm>
            <a:off x="609601" y="1161222"/>
            <a:ext cx="10972801" cy="4964942"/>
          </a:xfrm>
        </p:spPr>
        <p:txBody>
          <a:bodyPr>
            <a:normAutofit/>
          </a:bodyPr>
          <a:lstStyle/>
          <a:p>
            <a:r>
              <a:rPr lang="en-US" sz="1800" b="1" i="1" dirty="0"/>
              <a:t>Ambient Experience has strengthened Philips’s €3.27billion</a:t>
            </a:r>
            <a:r>
              <a:rPr lang="en-US" sz="1800" i="1" dirty="0"/>
              <a:t> imaging business around the world, allowed it to realize higher prices, and improved its profitability</a:t>
            </a:r>
          </a:p>
          <a:p>
            <a:pPr>
              <a:buNone/>
            </a:pPr>
            <a:r>
              <a:rPr lang="en-US" sz="1800" dirty="0"/>
              <a:t>	Thomas van </a:t>
            </a:r>
            <a:r>
              <a:rPr lang="en-US" sz="1800" dirty="0" err="1"/>
              <a:t>Elzakker</a:t>
            </a:r>
            <a:r>
              <a:rPr lang="en-US" sz="1800" dirty="0"/>
              <a:t>, General Manager for New Ventures of Philips</a:t>
            </a:r>
          </a:p>
          <a:p>
            <a:endParaRPr lang="it-IT" sz="1800" dirty="0"/>
          </a:p>
          <a:p>
            <a:r>
              <a:rPr lang="it-IT" sz="1800" dirty="0"/>
              <a:t>In 2011 </a:t>
            </a:r>
            <a:r>
              <a:rPr lang="it-IT" sz="1800" b="1" dirty="0"/>
              <a:t>more </a:t>
            </a:r>
            <a:r>
              <a:rPr lang="it-IT" sz="1800" b="1" dirty="0" err="1"/>
              <a:t>than</a:t>
            </a:r>
            <a:r>
              <a:rPr lang="it-IT" sz="1800" b="1" dirty="0"/>
              <a:t> 260 </a:t>
            </a:r>
            <a:r>
              <a:rPr lang="it-IT" sz="1800" b="1" dirty="0" err="1"/>
              <a:t>Hospitals</a:t>
            </a:r>
            <a:r>
              <a:rPr lang="it-IT" sz="1800" dirty="0"/>
              <a:t> </a:t>
            </a:r>
            <a:r>
              <a:rPr lang="it-IT" sz="1800" dirty="0" err="1"/>
              <a:t>around</a:t>
            </a:r>
            <a:r>
              <a:rPr lang="it-IT" sz="1800" dirty="0"/>
              <a:t> the world </a:t>
            </a:r>
            <a:r>
              <a:rPr lang="it-IT" sz="1800" dirty="0" err="1"/>
              <a:t>adopted</a:t>
            </a:r>
            <a:r>
              <a:rPr lang="it-IT" sz="1800" dirty="0"/>
              <a:t> the </a:t>
            </a:r>
            <a:r>
              <a:rPr lang="it-IT" sz="1800" dirty="0" err="1"/>
              <a:t>Ambient</a:t>
            </a:r>
            <a:r>
              <a:rPr lang="it-IT" sz="1800" dirty="0"/>
              <a:t> </a:t>
            </a:r>
            <a:r>
              <a:rPr lang="it-IT" sz="1800" dirty="0" err="1"/>
              <a:t>Experience</a:t>
            </a:r>
            <a:r>
              <a:rPr lang="it-IT" sz="1800" dirty="0"/>
              <a:t> suite</a:t>
            </a:r>
          </a:p>
          <a:p>
            <a:endParaRPr lang="it-IT" sz="1800" dirty="0"/>
          </a:p>
          <a:p>
            <a:r>
              <a:rPr lang="it-IT" sz="1800" dirty="0" err="1"/>
              <a:t>Ambient</a:t>
            </a:r>
            <a:r>
              <a:rPr lang="it-IT" sz="1800" dirty="0"/>
              <a:t> </a:t>
            </a:r>
            <a:r>
              <a:rPr lang="it-IT" sz="1800" dirty="0" err="1"/>
              <a:t>Experience</a:t>
            </a:r>
            <a:r>
              <a:rPr lang="it-IT" sz="1800" dirty="0"/>
              <a:t> </a:t>
            </a:r>
            <a:r>
              <a:rPr lang="it-IT" sz="1800" dirty="0" err="1"/>
              <a:t>has</a:t>
            </a:r>
            <a:endParaRPr lang="it-IT" sz="1800" dirty="0"/>
          </a:p>
          <a:p>
            <a:pPr lvl="1"/>
            <a:r>
              <a:rPr lang="it-IT" sz="1600" dirty="0"/>
              <a:t>Cut the </a:t>
            </a:r>
            <a:r>
              <a:rPr lang="it-IT" sz="1600" b="1" dirty="0" err="1"/>
              <a:t>time</a:t>
            </a:r>
            <a:r>
              <a:rPr lang="it-IT" sz="1600" b="1" dirty="0"/>
              <a:t> </a:t>
            </a:r>
            <a:r>
              <a:rPr lang="it-IT" sz="1600" b="1" dirty="0" err="1"/>
              <a:t>required</a:t>
            </a:r>
            <a:r>
              <a:rPr lang="it-IT" sz="1600" b="1" dirty="0"/>
              <a:t> </a:t>
            </a:r>
            <a:r>
              <a:rPr lang="it-IT" sz="1600" dirty="0" err="1"/>
              <a:t>to</a:t>
            </a:r>
            <a:r>
              <a:rPr lang="it-IT" sz="1600" dirty="0"/>
              <a:t> </a:t>
            </a:r>
            <a:r>
              <a:rPr lang="it-IT" sz="1600" dirty="0" err="1"/>
              <a:t>conduct</a:t>
            </a:r>
            <a:r>
              <a:rPr lang="it-IT" sz="1600" dirty="0"/>
              <a:t> </a:t>
            </a:r>
            <a:r>
              <a:rPr lang="it-IT" sz="1600" dirty="0" err="1"/>
              <a:t>computed</a:t>
            </a:r>
            <a:r>
              <a:rPr lang="it-IT" sz="1600" dirty="0"/>
              <a:t> </a:t>
            </a:r>
            <a:r>
              <a:rPr lang="it-IT" sz="1600" dirty="0" err="1"/>
              <a:t>tomography</a:t>
            </a:r>
            <a:r>
              <a:rPr lang="it-IT" sz="1600" dirty="0"/>
              <a:t> (CT) </a:t>
            </a:r>
            <a:r>
              <a:rPr lang="it-IT" sz="1600" dirty="0" err="1"/>
              <a:t>from</a:t>
            </a:r>
            <a:r>
              <a:rPr lang="it-IT" sz="1600" dirty="0"/>
              <a:t> 15% </a:t>
            </a:r>
            <a:r>
              <a:rPr lang="it-IT" sz="1600" dirty="0" err="1"/>
              <a:t>to</a:t>
            </a:r>
            <a:r>
              <a:rPr lang="it-IT" sz="1600" dirty="0"/>
              <a:t> 20%</a:t>
            </a:r>
          </a:p>
          <a:p>
            <a:pPr lvl="1"/>
            <a:r>
              <a:rPr lang="it-IT" sz="1600" dirty="0" err="1"/>
              <a:t>Reduced</a:t>
            </a:r>
            <a:r>
              <a:rPr lang="it-IT" sz="1600" dirty="0"/>
              <a:t> the </a:t>
            </a:r>
            <a:r>
              <a:rPr lang="it-IT" sz="1600" b="1" dirty="0" err="1"/>
              <a:t>number</a:t>
            </a:r>
            <a:r>
              <a:rPr lang="it-IT" sz="1600" b="1" dirty="0"/>
              <a:t> of </a:t>
            </a:r>
            <a:r>
              <a:rPr lang="it-IT" sz="1600" b="1" dirty="0" err="1"/>
              <a:t>children</a:t>
            </a:r>
            <a:r>
              <a:rPr lang="it-IT" sz="1600" b="1" dirty="0"/>
              <a:t> under the </a:t>
            </a:r>
            <a:r>
              <a:rPr lang="it-IT" sz="1600" b="1" dirty="0" err="1"/>
              <a:t>age</a:t>
            </a:r>
            <a:r>
              <a:rPr lang="it-IT" sz="1600" b="1" dirty="0"/>
              <a:t> of </a:t>
            </a:r>
            <a:r>
              <a:rPr lang="it-IT" sz="1600" b="1" dirty="0" err="1"/>
              <a:t>three</a:t>
            </a:r>
            <a:r>
              <a:rPr lang="it-IT" sz="1600" b="1" dirty="0"/>
              <a:t> </a:t>
            </a:r>
            <a:r>
              <a:rPr lang="it-IT" sz="1600" b="1" dirty="0" err="1"/>
              <a:t>who</a:t>
            </a:r>
            <a:r>
              <a:rPr lang="it-IT" sz="1600" b="1" dirty="0"/>
              <a:t> </a:t>
            </a:r>
            <a:r>
              <a:rPr lang="it-IT" sz="1600" b="1" dirty="0" err="1"/>
              <a:t>need</a:t>
            </a:r>
            <a:r>
              <a:rPr lang="it-IT" sz="1600" b="1" dirty="0"/>
              <a:t> </a:t>
            </a:r>
            <a:r>
              <a:rPr lang="it-IT" sz="1600" b="1" dirty="0" err="1"/>
              <a:t>to</a:t>
            </a:r>
            <a:r>
              <a:rPr lang="it-IT" sz="1600" b="1" dirty="0"/>
              <a:t> </a:t>
            </a:r>
            <a:r>
              <a:rPr lang="it-IT" sz="1600" b="1" dirty="0" err="1"/>
              <a:t>be</a:t>
            </a:r>
            <a:r>
              <a:rPr lang="it-IT" sz="1600" b="1" dirty="0"/>
              <a:t> </a:t>
            </a:r>
            <a:r>
              <a:rPr lang="it-IT" sz="1600" b="1" dirty="0" err="1"/>
              <a:t>sedated</a:t>
            </a:r>
            <a:r>
              <a:rPr lang="it-IT" sz="1600" b="1" dirty="0"/>
              <a:t> </a:t>
            </a:r>
            <a:r>
              <a:rPr lang="it-IT" sz="1600" dirty="0" err="1"/>
              <a:t>for</a:t>
            </a:r>
            <a:r>
              <a:rPr lang="it-IT" sz="1600" dirty="0"/>
              <a:t> a CT </a:t>
            </a:r>
            <a:r>
              <a:rPr lang="it-IT" sz="1600" dirty="0" err="1"/>
              <a:t>scan</a:t>
            </a:r>
            <a:r>
              <a:rPr lang="it-IT" sz="1600" dirty="0"/>
              <a:t> </a:t>
            </a:r>
            <a:r>
              <a:rPr lang="it-IT" sz="1600" dirty="0" err="1"/>
              <a:t>by</a:t>
            </a:r>
            <a:r>
              <a:rPr lang="it-IT" sz="1600" dirty="0"/>
              <a:t> 30% </a:t>
            </a:r>
            <a:r>
              <a:rPr lang="it-IT" sz="1600" dirty="0" err="1"/>
              <a:t>to</a:t>
            </a:r>
            <a:r>
              <a:rPr lang="it-IT" sz="1600" dirty="0"/>
              <a:t> 40%</a:t>
            </a:r>
          </a:p>
          <a:p>
            <a:pPr lvl="1"/>
            <a:r>
              <a:rPr lang="it-IT" sz="1600" dirty="0" err="1"/>
              <a:t>Slashed</a:t>
            </a:r>
            <a:r>
              <a:rPr lang="it-IT" sz="1600" dirty="0"/>
              <a:t> the </a:t>
            </a:r>
            <a:r>
              <a:rPr lang="it-IT" sz="1600" b="1" dirty="0" err="1"/>
              <a:t>amount</a:t>
            </a:r>
            <a:r>
              <a:rPr lang="it-IT" sz="1600" b="1" dirty="0"/>
              <a:t> of </a:t>
            </a:r>
            <a:r>
              <a:rPr lang="it-IT" sz="1600" b="1" dirty="0" err="1"/>
              <a:t>radiation</a:t>
            </a:r>
            <a:r>
              <a:rPr lang="it-IT" sz="1600" b="1" dirty="0"/>
              <a:t> </a:t>
            </a:r>
            <a:r>
              <a:rPr lang="it-IT" sz="1600" dirty="0" err="1"/>
              <a:t>they</a:t>
            </a:r>
            <a:r>
              <a:rPr lang="it-IT" sz="1600" dirty="0"/>
              <a:t> </a:t>
            </a:r>
            <a:r>
              <a:rPr lang="it-IT" sz="1600" dirty="0" err="1"/>
              <a:t>receive</a:t>
            </a:r>
            <a:r>
              <a:rPr lang="it-IT" sz="1600" dirty="0"/>
              <a:t> </a:t>
            </a:r>
            <a:r>
              <a:rPr lang="it-IT" sz="1600" dirty="0" err="1"/>
              <a:t>by</a:t>
            </a:r>
            <a:r>
              <a:rPr lang="it-IT" sz="1600" dirty="0"/>
              <a:t> 25% </a:t>
            </a:r>
            <a:r>
              <a:rPr lang="it-IT" sz="1600" dirty="0" err="1"/>
              <a:t>to</a:t>
            </a:r>
            <a:r>
              <a:rPr lang="it-IT" sz="1600" dirty="0"/>
              <a:t> 50%</a:t>
            </a:r>
            <a:endParaRPr lang="it-IT" dirty="0"/>
          </a:p>
        </p:txBody>
      </p:sp>
      <p:pic>
        <p:nvPicPr>
          <p:cNvPr id="366594" name="Picture 2" descr="http://www.icsid.org/database/images/display/sb4e946e1b342bf.jpg">
            <a:hlinkClick r:id="rId3"/>
          </p:cNvPr>
          <p:cNvPicPr>
            <a:picLocks noChangeAspect="1" noChangeArrowheads="1"/>
          </p:cNvPicPr>
          <p:nvPr/>
        </p:nvPicPr>
        <p:blipFill>
          <a:blip r:embed="rId4" cstate="print"/>
          <a:srcRect/>
          <a:stretch>
            <a:fillRect/>
          </a:stretch>
        </p:blipFill>
        <p:spPr bwMode="auto">
          <a:xfrm>
            <a:off x="4468066" y="4487522"/>
            <a:ext cx="4036902" cy="1799583"/>
          </a:xfrm>
          <a:prstGeom prst="rect">
            <a:avLst/>
          </a:prstGeom>
          <a:noFill/>
        </p:spPr>
      </p:pic>
      <p:pic>
        <p:nvPicPr>
          <p:cNvPr id="366596" name="Picture 4" descr="http://www.newscenter.philips.com/pwc_nc/main/shared/assets/Downloadablefile/057_Patient_Ambient_Experience-13778.jpg">
            <a:hlinkClick r:id="rId5"/>
          </p:cNvPr>
          <p:cNvPicPr>
            <a:picLocks noChangeAspect="1" noChangeArrowheads="1"/>
          </p:cNvPicPr>
          <p:nvPr/>
        </p:nvPicPr>
        <p:blipFill>
          <a:blip r:embed="rId6" cstate="print"/>
          <a:srcRect t="4000" b="3989"/>
          <a:stretch>
            <a:fillRect/>
          </a:stretch>
        </p:blipFill>
        <p:spPr bwMode="auto">
          <a:xfrm>
            <a:off x="7728454" y="4487522"/>
            <a:ext cx="2823167" cy="1799583"/>
          </a:xfrm>
          <a:prstGeom prst="rect">
            <a:avLst/>
          </a:prstGeom>
          <a:noFill/>
        </p:spPr>
      </p:pic>
      <p:pic>
        <p:nvPicPr>
          <p:cNvPr id="366598" name="Picture 6" descr="http://www.philips.co.kr/shared/assets/kr/LargeParagraphImage/Philips_Ambient-Experience_560_070625-14045.jpg">
            <a:hlinkClick r:id="rId7"/>
          </p:cNvPr>
          <p:cNvPicPr>
            <a:picLocks noChangeAspect="1" noChangeArrowheads="1"/>
          </p:cNvPicPr>
          <p:nvPr/>
        </p:nvPicPr>
        <p:blipFill>
          <a:blip r:embed="rId8" cstate="print"/>
          <a:srcRect/>
          <a:stretch>
            <a:fillRect/>
          </a:stretch>
        </p:blipFill>
        <p:spPr bwMode="auto">
          <a:xfrm>
            <a:off x="1408149" y="4487522"/>
            <a:ext cx="3100820" cy="1799583"/>
          </a:xfrm>
          <a:prstGeom prst="rect">
            <a:avLst/>
          </a:prstGeom>
          <a:noFill/>
        </p:spPr>
      </p:pic>
    </p:spTree>
    <p:extLst>
      <p:ext uri="{BB962C8B-B14F-4D97-AF65-F5344CB8AC3E}">
        <p14:creationId xmlns:p14="http://schemas.microsoft.com/office/powerpoint/2010/main" val="397096804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
        <p:nvSpPr>
          <p:cNvPr id="3" name="Titolo 2"/>
          <p:cNvSpPr>
            <a:spLocks noGrp="1"/>
          </p:cNvSpPr>
          <p:nvPr>
            <p:ph type="title"/>
          </p:nvPr>
        </p:nvSpPr>
        <p:spPr/>
        <p:txBody>
          <a:bodyPr/>
          <a:lstStyle/>
          <a:p>
            <a:r>
              <a:rPr lang="it-IT" dirty="0"/>
              <a:t>Innovation</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37</a:t>
            </a:fld>
            <a:endParaRPr lang="it-IT">
              <a:solidFill>
                <a:prstClr val="white"/>
              </a:solidFill>
              <a:latin typeface="Calibri"/>
            </a:endParaRPr>
          </a:p>
        </p:txBody>
      </p:sp>
      <p:sp>
        <p:nvSpPr>
          <p:cNvPr id="7" name="Text Box 10"/>
          <p:cNvSpPr txBox="1">
            <a:spLocks noChangeArrowheads="1"/>
          </p:cNvSpPr>
          <p:nvPr/>
        </p:nvSpPr>
        <p:spPr bwMode="auto">
          <a:xfrm>
            <a:off x="8567032" y="1577541"/>
            <a:ext cx="830412" cy="399986"/>
          </a:xfrm>
          <a:prstGeom prst="rect">
            <a:avLst/>
          </a:prstGeom>
          <a:noFill/>
          <a:ln w="9525">
            <a:noFill/>
            <a:miter lim="800000"/>
            <a:headEnd/>
            <a:tailEnd/>
          </a:ln>
        </p:spPr>
        <p:txBody>
          <a:bodyPr wrap="none" lIns="91374" tIns="45690" rIns="91374" bIns="45690">
            <a:prstTxWarp prst="textNoShape">
              <a:avLst/>
            </a:prstTxWarp>
            <a:spAutoFit/>
          </a:bodyPr>
          <a:lstStyle/>
          <a:p>
            <a:pPr algn="ctr" defTabSz="740516"/>
            <a:r>
              <a:rPr lang="it-IT" sz="2000" b="1" dirty="0">
                <a:solidFill>
                  <a:prstClr val="black"/>
                </a:solidFill>
                <a:latin typeface="Calibri"/>
                <a:cs typeface="Century Gothic"/>
              </a:rPr>
              <a:t>WHY?</a:t>
            </a:r>
          </a:p>
        </p:txBody>
      </p:sp>
      <p:sp>
        <p:nvSpPr>
          <p:cNvPr id="9" name="textruta 2"/>
          <p:cNvSpPr txBox="1"/>
          <p:nvPr/>
        </p:nvSpPr>
        <p:spPr>
          <a:xfrm>
            <a:off x="4934715" y="3084547"/>
            <a:ext cx="2297928" cy="707700"/>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Meaning</a:t>
            </a:r>
            <a:endParaRPr lang="sv-SE" sz="2799" b="1" dirty="0">
              <a:solidFill>
                <a:srgbClr val="6BACC8"/>
              </a:solidFill>
              <a:latin typeface="Calibri"/>
              <a:cs typeface="Century Gothic"/>
            </a:endParaRPr>
          </a:p>
          <a:p>
            <a:pPr algn="ctr" defTabSz="740516"/>
            <a:r>
              <a:rPr lang="sv-SE" sz="1200" dirty="0">
                <a:solidFill>
                  <a:srgbClr val="6BACC8"/>
                </a:solidFill>
                <a:latin typeface="Calibri"/>
                <a:cs typeface="Century Gothic"/>
              </a:rPr>
              <a:t>Utilitarian – Symbolic – Emotional</a:t>
            </a:r>
          </a:p>
        </p:txBody>
      </p:sp>
      <p:sp>
        <p:nvSpPr>
          <p:cNvPr id="10" name="textruta 13"/>
          <p:cNvSpPr txBox="1"/>
          <p:nvPr/>
        </p:nvSpPr>
        <p:spPr>
          <a:xfrm>
            <a:off x="5136582" y="4870285"/>
            <a:ext cx="1894193" cy="707700"/>
          </a:xfrm>
          <a:prstGeom prst="rect">
            <a:avLst/>
          </a:prstGeom>
          <a:noFill/>
        </p:spPr>
        <p:txBody>
          <a:bodyPr wrap="none" lIns="91383" tIns="45694" rIns="91383" bIns="45694" rtlCol="0">
            <a:spAutoFit/>
          </a:bodyPr>
          <a:lstStyle/>
          <a:p>
            <a:pPr algn="ctr" defTabSz="740516"/>
            <a:r>
              <a:rPr lang="sv-SE" sz="2799" b="1" dirty="0">
                <a:solidFill>
                  <a:srgbClr val="6BACC8"/>
                </a:solidFill>
                <a:latin typeface="Calibri"/>
                <a:cs typeface="Century Gothic"/>
              </a:rPr>
              <a:t>Solution</a:t>
            </a:r>
          </a:p>
          <a:p>
            <a:pPr algn="ctr" defTabSz="740516"/>
            <a:r>
              <a:rPr lang="sv-SE" sz="1200" dirty="0">
                <a:solidFill>
                  <a:srgbClr val="6BACC8"/>
                </a:solidFill>
                <a:latin typeface="Calibri"/>
                <a:cs typeface="Century Gothic"/>
              </a:rPr>
              <a:t>Product – Service – Process</a:t>
            </a:r>
          </a:p>
        </p:txBody>
      </p:sp>
      <p:sp>
        <p:nvSpPr>
          <p:cNvPr id="12" name="Upp 6"/>
          <p:cNvSpPr/>
          <p:nvPr/>
        </p:nvSpPr>
        <p:spPr>
          <a:xfrm flipV="1">
            <a:off x="5947593" y="4234907"/>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3" name="textruta 22"/>
          <p:cNvSpPr txBox="1"/>
          <p:nvPr/>
        </p:nvSpPr>
        <p:spPr>
          <a:xfrm>
            <a:off x="5481437" y="1355758"/>
            <a:ext cx="1204484" cy="523077"/>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People</a:t>
            </a:r>
            <a:endParaRPr lang="sv-SE" sz="2799" b="1" dirty="0">
              <a:solidFill>
                <a:srgbClr val="6BACC8"/>
              </a:solidFill>
              <a:latin typeface="Calibri"/>
              <a:cs typeface="Century Gothic"/>
            </a:endParaRPr>
          </a:p>
        </p:txBody>
      </p:sp>
      <p:sp>
        <p:nvSpPr>
          <p:cNvPr id="15" name="Upp 25"/>
          <p:cNvSpPr/>
          <p:nvPr/>
        </p:nvSpPr>
        <p:spPr>
          <a:xfrm flipV="1">
            <a:off x="5947593" y="2321600"/>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6" name="Text Box 10"/>
          <p:cNvSpPr txBox="1">
            <a:spLocks noChangeArrowheads="1"/>
          </p:cNvSpPr>
          <p:nvPr/>
        </p:nvSpPr>
        <p:spPr bwMode="auto">
          <a:xfrm>
            <a:off x="2774241" y="3429579"/>
            <a:ext cx="867371" cy="400000"/>
          </a:xfrm>
          <a:prstGeom prst="rect">
            <a:avLst/>
          </a:prstGeom>
          <a:noFill/>
          <a:ln w="9525">
            <a:noFill/>
            <a:miter lim="800000"/>
            <a:headEnd/>
            <a:tailEnd/>
          </a:ln>
        </p:spPr>
        <p:txBody>
          <a:bodyPr wrap="none" lIns="91401" tIns="45701" rIns="91401" bIns="45701">
            <a:prstTxWarp prst="textNoShape">
              <a:avLst/>
            </a:prstTxWarp>
            <a:spAutoFit/>
          </a:bodyPr>
          <a:lstStyle/>
          <a:p>
            <a:pPr algn="ctr" defTabSz="740516"/>
            <a:r>
              <a:rPr lang="it-IT" sz="2000" b="1" dirty="0">
                <a:solidFill>
                  <a:prstClr val="black"/>
                </a:solidFill>
                <a:latin typeface="Calibri" pitchFamily="34" charset="0"/>
                <a:cs typeface="Century Gothic"/>
              </a:rPr>
              <a:t>HOW?</a:t>
            </a:r>
          </a:p>
        </p:txBody>
      </p:sp>
      <p:sp>
        <p:nvSpPr>
          <p:cNvPr id="17" name="Rektangel med rundade hörn 10"/>
          <p:cNvSpPr/>
          <p:nvPr/>
        </p:nvSpPr>
        <p:spPr>
          <a:xfrm>
            <a:off x="1775726" y="4097237"/>
            <a:ext cx="2879333" cy="2159500"/>
          </a:xfrm>
          <a:prstGeom prst="roundRect">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lIns="0" tIns="0" rIns="91410" bIns="45705" rtlCol="0" anchor="ctr"/>
          <a:lstStyle/>
          <a:p>
            <a:pPr algn="ctr" defTabSz="740516"/>
            <a:r>
              <a:rPr lang="en-GB" sz="2000" b="1" dirty="0">
                <a:solidFill>
                  <a:srgbClr val="9BBB59"/>
                </a:solidFill>
                <a:latin typeface="Calibri" pitchFamily="34" charset="0"/>
                <a:cs typeface="Century Gothic"/>
              </a:rPr>
              <a:t>CREATIVE</a:t>
            </a:r>
          </a:p>
          <a:p>
            <a:pPr algn="ctr" defTabSz="740516"/>
            <a:r>
              <a:rPr lang="en-GB" sz="2000" b="1" dirty="0">
                <a:solidFill>
                  <a:srgbClr val="9BBB59"/>
                </a:solidFill>
                <a:latin typeface="Calibri" pitchFamily="34" charset="0"/>
                <a:cs typeface="Century Gothic"/>
              </a:rPr>
              <a:t>PROBLEM SOLVING</a:t>
            </a:r>
          </a:p>
          <a:p>
            <a:pPr algn="ctr" defTabSz="740516"/>
            <a:endParaRPr lang="en-GB" dirty="0">
              <a:solidFill>
                <a:srgbClr val="9BBB59"/>
              </a:solidFill>
              <a:latin typeface="Calibri" pitchFamily="34" charset="0"/>
              <a:cs typeface="Century Gothic"/>
            </a:endParaRPr>
          </a:p>
          <a:p>
            <a:pPr algn="ctr" defTabSz="740516"/>
            <a:r>
              <a:rPr lang="en-GB" dirty="0">
                <a:solidFill>
                  <a:srgbClr val="9BBB59"/>
                </a:solidFill>
                <a:latin typeface="Calibri" pitchFamily="34" charset="0"/>
                <a:cs typeface="Century Gothic"/>
              </a:rPr>
              <a:t>1. Ideation</a:t>
            </a:r>
          </a:p>
          <a:p>
            <a:pPr algn="ctr" defTabSz="740516"/>
            <a:r>
              <a:rPr lang="en-GB" dirty="0">
                <a:solidFill>
                  <a:srgbClr val="9BBB59"/>
                </a:solidFill>
                <a:latin typeface="Calibri" pitchFamily="34" charset="0"/>
                <a:cs typeface="Century Gothic"/>
              </a:rPr>
              <a:t>2. Understanding users</a:t>
            </a:r>
          </a:p>
          <a:p>
            <a:pPr algn="ctr" defTabSz="740516"/>
            <a:r>
              <a:rPr lang="en-GB" dirty="0">
                <a:solidFill>
                  <a:srgbClr val="9BBB59"/>
                </a:solidFill>
                <a:latin typeface="Calibri" pitchFamily="34" charset="0"/>
                <a:cs typeface="Century Gothic"/>
              </a:rPr>
              <a:t>3. Outsourced</a:t>
            </a:r>
          </a:p>
        </p:txBody>
      </p:sp>
      <p:sp>
        <p:nvSpPr>
          <p:cNvPr id="18" name="Rektangel med rundade hörn 11"/>
          <p:cNvSpPr/>
          <p:nvPr/>
        </p:nvSpPr>
        <p:spPr>
          <a:xfrm>
            <a:off x="7535827" y="2349130"/>
            <a:ext cx="2879333" cy="2159500"/>
          </a:xfrm>
          <a:prstGeom prst="roundRect">
            <a:avLst/>
          </a:prstGeom>
          <a:solidFill>
            <a:srgbClr val="FFFFFF"/>
          </a:solidFill>
          <a:ln>
            <a:solidFill>
              <a:schemeClr val="accent6"/>
            </a:solidFill>
          </a:ln>
        </p:spPr>
        <p:style>
          <a:lnRef idx="2">
            <a:schemeClr val="accent1"/>
          </a:lnRef>
          <a:fillRef idx="1">
            <a:schemeClr val="lt1"/>
          </a:fillRef>
          <a:effectRef idx="0">
            <a:schemeClr val="accent1"/>
          </a:effectRef>
          <a:fontRef idx="minor">
            <a:schemeClr val="dk1"/>
          </a:fontRef>
        </p:style>
        <p:txBody>
          <a:bodyPr lIns="91410" tIns="45705" rIns="91410" bIns="45705" rtlCol="0" anchor="ctr"/>
          <a:lstStyle/>
          <a:p>
            <a:pPr algn="ctr" defTabSz="740516"/>
            <a:r>
              <a:rPr lang="en-GB" sz="2000" b="1" dirty="0">
                <a:solidFill>
                  <a:srgbClr val="F79646"/>
                </a:solidFill>
                <a:latin typeface="Calibri"/>
                <a:cs typeface="Century Gothic"/>
              </a:rPr>
              <a:t>VISIONARY INTERPRETATION</a:t>
            </a:r>
          </a:p>
          <a:p>
            <a:pPr algn="ctr" defTabSz="740516"/>
            <a:endParaRPr lang="en-GB" b="1" dirty="0">
              <a:solidFill>
                <a:srgbClr val="F79646"/>
              </a:solidFill>
              <a:latin typeface="Calibri"/>
              <a:cs typeface="Century Gothic"/>
            </a:endParaRPr>
          </a:p>
          <a:p>
            <a:pPr algn="ctr" defTabSz="740516"/>
            <a:r>
              <a:rPr lang="en-GB" dirty="0">
                <a:solidFill>
                  <a:srgbClr val="F79646"/>
                </a:solidFill>
                <a:latin typeface="Calibri"/>
                <a:cs typeface="Century Gothic"/>
              </a:rPr>
              <a:t>1. Re-interpretation</a:t>
            </a:r>
          </a:p>
          <a:p>
            <a:pPr algn="ctr" defTabSz="740516"/>
            <a:r>
              <a:rPr lang="en-GB" dirty="0">
                <a:solidFill>
                  <a:srgbClr val="F79646"/>
                </a:solidFill>
                <a:latin typeface="Calibri"/>
                <a:cs typeface="Century Gothic"/>
              </a:rPr>
              <a:t>2. Gifting people</a:t>
            </a:r>
          </a:p>
          <a:p>
            <a:pPr algn="ctr" defTabSz="740516"/>
            <a:r>
              <a:rPr lang="en-GB" dirty="0">
                <a:solidFill>
                  <a:srgbClr val="F79646"/>
                </a:solidFill>
                <a:latin typeface="Calibri"/>
                <a:cs typeface="Century Gothic"/>
              </a:rPr>
              <a:t>3. Embodied</a:t>
            </a:r>
          </a:p>
        </p:txBody>
      </p:sp>
    </p:spTree>
    <p:extLst>
      <p:ext uri="{BB962C8B-B14F-4D97-AF65-F5344CB8AC3E}">
        <p14:creationId xmlns:p14="http://schemas.microsoft.com/office/powerpoint/2010/main" val="879800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
        <p:nvSpPr>
          <p:cNvPr id="3" name="Titolo 2"/>
          <p:cNvSpPr>
            <a:spLocks noGrp="1"/>
          </p:cNvSpPr>
          <p:nvPr>
            <p:ph type="title"/>
          </p:nvPr>
        </p:nvSpPr>
        <p:spPr/>
        <p:txBody>
          <a:bodyPr/>
          <a:lstStyle/>
          <a:p>
            <a:r>
              <a:rPr lang="it-IT" dirty="0"/>
              <a:t>Innovation</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38</a:t>
            </a:fld>
            <a:endParaRPr lang="it-IT">
              <a:solidFill>
                <a:prstClr val="white"/>
              </a:solidFill>
              <a:latin typeface="Calibri"/>
            </a:endParaRPr>
          </a:p>
        </p:txBody>
      </p:sp>
      <p:sp>
        <p:nvSpPr>
          <p:cNvPr id="9" name="textruta 2"/>
          <p:cNvSpPr txBox="1"/>
          <p:nvPr/>
        </p:nvSpPr>
        <p:spPr>
          <a:xfrm>
            <a:off x="4934715" y="3084547"/>
            <a:ext cx="2297928" cy="707700"/>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Meaning</a:t>
            </a:r>
            <a:endParaRPr lang="sv-SE" sz="2799" b="1" dirty="0">
              <a:solidFill>
                <a:srgbClr val="6BACC8"/>
              </a:solidFill>
              <a:latin typeface="Calibri"/>
              <a:cs typeface="Century Gothic"/>
            </a:endParaRPr>
          </a:p>
          <a:p>
            <a:pPr algn="ctr" defTabSz="740516"/>
            <a:r>
              <a:rPr lang="sv-SE" sz="1200" dirty="0">
                <a:solidFill>
                  <a:srgbClr val="6BACC8"/>
                </a:solidFill>
                <a:latin typeface="Calibri"/>
                <a:cs typeface="Century Gothic"/>
              </a:rPr>
              <a:t>Utilitarian – Symbolic – Emotional</a:t>
            </a:r>
          </a:p>
        </p:txBody>
      </p:sp>
      <p:sp>
        <p:nvSpPr>
          <p:cNvPr id="10" name="textruta 13"/>
          <p:cNvSpPr txBox="1"/>
          <p:nvPr/>
        </p:nvSpPr>
        <p:spPr>
          <a:xfrm>
            <a:off x="5136582" y="4870285"/>
            <a:ext cx="1894193" cy="707700"/>
          </a:xfrm>
          <a:prstGeom prst="rect">
            <a:avLst/>
          </a:prstGeom>
          <a:noFill/>
        </p:spPr>
        <p:txBody>
          <a:bodyPr wrap="none" lIns="91383" tIns="45694" rIns="91383" bIns="45694" rtlCol="0">
            <a:spAutoFit/>
          </a:bodyPr>
          <a:lstStyle/>
          <a:p>
            <a:pPr algn="ctr" defTabSz="740516"/>
            <a:r>
              <a:rPr lang="sv-SE" sz="2799" b="1" dirty="0">
                <a:solidFill>
                  <a:srgbClr val="6BACC8"/>
                </a:solidFill>
                <a:latin typeface="Calibri"/>
                <a:cs typeface="Century Gothic"/>
              </a:rPr>
              <a:t>Solution</a:t>
            </a:r>
          </a:p>
          <a:p>
            <a:pPr algn="ctr" defTabSz="740516"/>
            <a:r>
              <a:rPr lang="sv-SE" sz="1200" dirty="0">
                <a:solidFill>
                  <a:srgbClr val="6BACC8"/>
                </a:solidFill>
                <a:latin typeface="Calibri"/>
                <a:cs typeface="Century Gothic"/>
              </a:rPr>
              <a:t>Product – Service – Process</a:t>
            </a:r>
          </a:p>
        </p:txBody>
      </p:sp>
      <p:sp>
        <p:nvSpPr>
          <p:cNvPr id="12" name="Upp 6"/>
          <p:cNvSpPr/>
          <p:nvPr/>
        </p:nvSpPr>
        <p:spPr>
          <a:xfrm flipV="1">
            <a:off x="5947593" y="4234907"/>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3" name="textruta 22"/>
          <p:cNvSpPr txBox="1"/>
          <p:nvPr/>
        </p:nvSpPr>
        <p:spPr>
          <a:xfrm>
            <a:off x="5481437" y="1355758"/>
            <a:ext cx="1204484" cy="523077"/>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People</a:t>
            </a:r>
            <a:endParaRPr lang="sv-SE" sz="2799" b="1" dirty="0">
              <a:solidFill>
                <a:srgbClr val="6BACC8"/>
              </a:solidFill>
              <a:latin typeface="Calibri"/>
              <a:cs typeface="Century Gothic"/>
            </a:endParaRPr>
          </a:p>
        </p:txBody>
      </p:sp>
      <p:sp>
        <p:nvSpPr>
          <p:cNvPr id="15" name="Upp 25"/>
          <p:cNvSpPr/>
          <p:nvPr/>
        </p:nvSpPr>
        <p:spPr>
          <a:xfrm flipV="1">
            <a:off x="5947593" y="2321600"/>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6" name="Text Box 10"/>
          <p:cNvSpPr txBox="1">
            <a:spLocks noChangeArrowheads="1"/>
          </p:cNvSpPr>
          <p:nvPr/>
        </p:nvSpPr>
        <p:spPr bwMode="auto">
          <a:xfrm>
            <a:off x="2774241" y="3429579"/>
            <a:ext cx="867371" cy="400000"/>
          </a:xfrm>
          <a:prstGeom prst="rect">
            <a:avLst/>
          </a:prstGeom>
          <a:noFill/>
          <a:ln w="9525">
            <a:noFill/>
            <a:miter lim="800000"/>
            <a:headEnd/>
            <a:tailEnd/>
          </a:ln>
        </p:spPr>
        <p:txBody>
          <a:bodyPr wrap="none" lIns="91401" tIns="45701" rIns="91401" bIns="45701">
            <a:prstTxWarp prst="textNoShape">
              <a:avLst/>
            </a:prstTxWarp>
            <a:spAutoFit/>
          </a:bodyPr>
          <a:lstStyle/>
          <a:p>
            <a:pPr algn="ctr" defTabSz="740516"/>
            <a:r>
              <a:rPr lang="it-IT" sz="2000" b="1" dirty="0">
                <a:solidFill>
                  <a:prstClr val="black"/>
                </a:solidFill>
                <a:latin typeface="Calibri" pitchFamily="34" charset="0"/>
                <a:cs typeface="Century Gothic"/>
              </a:rPr>
              <a:t>HOW?</a:t>
            </a:r>
          </a:p>
        </p:txBody>
      </p:sp>
      <p:sp>
        <p:nvSpPr>
          <p:cNvPr id="17" name="Rektangel med rundade hörn 10"/>
          <p:cNvSpPr/>
          <p:nvPr/>
        </p:nvSpPr>
        <p:spPr>
          <a:xfrm>
            <a:off x="1775726" y="4097237"/>
            <a:ext cx="2879333" cy="2159500"/>
          </a:xfrm>
          <a:prstGeom prst="roundRect">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lIns="0" tIns="0" rIns="91410" bIns="45705" rtlCol="0" anchor="ctr"/>
          <a:lstStyle/>
          <a:p>
            <a:pPr algn="ctr" defTabSz="740516"/>
            <a:r>
              <a:rPr lang="en-GB" dirty="0">
                <a:solidFill>
                  <a:srgbClr val="9BBB59"/>
                </a:solidFill>
                <a:latin typeface="Calibri" pitchFamily="34" charset="0"/>
                <a:cs typeface="Century Gothic"/>
              </a:rPr>
              <a:t>Creative Problem Solving</a:t>
            </a:r>
          </a:p>
          <a:p>
            <a:pPr algn="ctr" defTabSz="740516"/>
            <a:endParaRPr lang="en-GB" dirty="0">
              <a:solidFill>
                <a:srgbClr val="9BBB59"/>
              </a:solidFill>
              <a:latin typeface="Calibri" pitchFamily="34" charset="0"/>
              <a:cs typeface="Century Gothic"/>
            </a:endParaRPr>
          </a:p>
          <a:p>
            <a:pPr algn="ctr" defTabSz="740516"/>
            <a:r>
              <a:rPr lang="en-GB" sz="2000" b="1" dirty="0">
                <a:solidFill>
                  <a:srgbClr val="9BBB59"/>
                </a:solidFill>
                <a:latin typeface="Calibri" pitchFamily="34" charset="0"/>
                <a:cs typeface="Century Gothic"/>
              </a:rPr>
              <a:t>1. IDEATION</a:t>
            </a:r>
          </a:p>
        </p:txBody>
      </p:sp>
      <p:pic>
        <p:nvPicPr>
          <p:cNvPr id="14" name="Picture 3"/>
          <p:cNvPicPr>
            <a:picLocks noChangeAspect="1" noChangeArrowheads="1"/>
          </p:cNvPicPr>
          <p:nvPr/>
        </p:nvPicPr>
        <p:blipFill>
          <a:blip r:embed="rId3" cstate="print">
            <a:duotone>
              <a:prstClr val="black"/>
              <a:srgbClr val="D9C3A5">
                <a:tint val="50000"/>
                <a:satMod val="180000"/>
              </a:srgbClr>
            </a:duotone>
            <a:lum bright="3000" contrast="-25000"/>
          </a:blip>
          <a:srcRect/>
          <a:stretch>
            <a:fillRect/>
          </a:stretch>
        </p:blipFill>
        <p:spPr bwMode="auto">
          <a:xfrm>
            <a:off x="7728248" y="3972152"/>
            <a:ext cx="2663679" cy="2254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3"/>
          <p:cNvSpPr txBox="1">
            <a:spLocks noChangeArrowheads="1"/>
          </p:cNvSpPr>
          <p:nvPr/>
        </p:nvSpPr>
        <p:spPr bwMode="auto">
          <a:xfrm>
            <a:off x="7247861" y="2905633"/>
            <a:ext cx="3263163" cy="3239610"/>
          </a:xfrm>
          <a:prstGeom prst="rect">
            <a:avLst/>
          </a:prstGeom>
          <a:noFill/>
          <a:ln w="9525">
            <a:noFill/>
            <a:miter lim="800000"/>
            <a:headEnd/>
            <a:tailEnd/>
          </a:ln>
        </p:spPr>
        <p:txBody>
          <a:bodyPr vert="horz" wrap="square" lIns="91401" tIns="45701" rIns="91401" bIns="45701" numCol="1" anchor="t" anchorCtr="0" compatLnSpc="1">
            <a:prstTxWarp prst="textNoShape">
              <a:avLst/>
            </a:prstTxWarp>
          </a:bodyPr>
          <a:lstStyle>
            <a:lvl1pPr marL="342865" indent="-342865" algn="l" rtl="0" eaLnBrk="0" fontAlgn="base" hangingPunct="0">
              <a:spcBef>
                <a:spcPct val="20000"/>
              </a:spcBef>
              <a:spcAft>
                <a:spcPct val="0"/>
              </a:spcAft>
              <a:buFont typeface="Arial" charset="0"/>
              <a:buChar char="•"/>
              <a:defRPr sz="2800" kern="1200">
                <a:solidFill>
                  <a:schemeClr val="tx1"/>
                </a:solidFill>
                <a:latin typeface="Century Gothic" pitchFamily="34" charset="0"/>
                <a:ea typeface="+mn-ea"/>
                <a:cs typeface="+mn-cs"/>
              </a:defRPr>
            </a:lvl1pPr>
            <a:lvl2pPr marL="742875" indent="-285722" algn="l" rtl="0" eaLnBrk="0" fontAlgn="base" hangingPunct="0">
              <a:spcBef>
                <a:spcPct val="20000"/>
              </a:spcBef>
              <a:spcAft>
                <a:spcPct val="0"/>
              </a:spcAft>
              <a:buFont typeface="Arial" charset="0"/>
              <a:buChar char="–"/>
              <a:defRPr sz="2400" kern="1200">
                <a:solidFill>
                  <a:schemeClr val="tx1"/>
                </a:solidFill>
                <a:latin typeface="Century Gothic" pitchFamily="34" charset="0"/>
                <a:ea typeface="+mn-ea"/>
                <a:cs typeface="+mn-cs"/>
              </a:defRPr>
            </a:lvl2pPr>
            <a:lvl3pPr marL="1142885" indent="-228577" algn="l" rtl="0" eaLnBrk="0" fontAlgn="base" hangingPunct="0">
              <a:spcBef>
                <a:spcPct val="20000"/>
              </a:spcBef>
              <a:spcAft>
                <a:spcPct val="0"/>
              </a:spcAft>
              <a:buFont typeface="Arial" charset="0"/>
              <a:buChar char="•"/>
              <a:defRPr sz="2000" kern="1200">
                <a:solidFill>
                  <a:schemeClr val="tx1"/>
                </a:solidFill>
                <a:latin typeface="Century Gothic" pitchFamily="34" charset="0"/>
                <a:ea typeface="+mn-ea"/>
                <a:cs typeface="+mn-cs"/>
              </a:defRPr>
            </a:lvl3pPr>
            <a:lvl4pPr marL="1600040"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4pPr>
            <a:lvl5pPr marL="2057194"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5pPr>
            <a:lvl6pPr marL="2514348"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019" indent="-457019" algn="r" defTabSz="740516">
              <a:buNone/>
            </a:pPr>
            <a:r>
              <a:rPr lang="it-IT" sz="1800" dirty="0">
                <a:solidFill>
                  <a:prstClr val="black"/>
                </a:solidFill>
                <a:latin typeface="Calibri"/>
              </a:rPr>
              <a:t>	</a:t>
            </a:r>
            <a:r>
              <a:rPr lang="it-IT" sz="1800" i="1" dirty="0" err="1">
                <a:solidFill>
                  <a:prstClr val="black"/>
                </a:solidFill>
                <a:latin typeface="Calibri"/>
              </a:rPr>
              <a:t>Fresh</a:t>
            </a:r>
            <a:r>
              <a:rPr lang="it-IT" sz="1800" i="1" dirty="0">
                <a:solidFill>
                  <a:prstClr val="black"/>
                </a:solidFill>
                <a:latin typeface="Calibri"/>
              </a:rPr>
              <a:t> </a:t>
            </a:r>
            <a:r>
              <a:rPr lang="it-IT" sz="1800" b="1" i="1" dirty="0" err="1">
                <a:solidFill>
                  <a:prstClr val="black"/>
                </a:solidFill>
                <a:latin typeface="Calibri"/>
              </a:rPr>
              <a:t>ideas</a:t>
            </a:r>
            <a:r>
              <a:rPr lang="it-IT" sz="1800" i="1" dirty="0">
                <a:solidFill>
                  <a:prstClr val="black"/>
                </a:solidFill>
                <a:latin typeface="Calibri"/>
              </a:rPr>
              <a:t> come </a:t>
            </a:r>
            <a:r>
              <a:rPr lang="it-IT" sz="1800" i="1" dirty="0" err="1">
                <a:solidFill>
                  <a:prstClr val="black"/>
                </a:solidFill>
                <a:latin typeface="Calibri"/>
              </a:rPr>
              <a:t>faster</a:t>
            </a:r>
            <a:r>
              <a:rPr lang="it-IT" sz="1800" i="1" dirty="0">
                <a:solidFill>
                  <a:prstClr val="black"/>
                </a:solidFill>
                <a:latin typeface="Calibri"/>
              </a:rPr>
              <a:t> in a </a:t>
            </a:r>
            <a:r>
              <a:rPr lang="it-IT" sz="1800" b="1" i="1" dirty="0" err="1">
                <a:solidFill>
                  <a:prstClr val="black"/>
                </a:solidFill>
                <a:latin typeface="Calibri"/>
              </a:rPr>
              <a:t>fun</a:t>
            </a:r>
            <a:r>
              <a:rPr lang="it-IT" sz="1800" i="1" dirty="0">
                <a:solidFill>
                  <a:prstClr val="black"/>
                </a:solidFill>
                <a:latin typeface="Calibri"/>
              </a:rPr>
              <a:t> </a:t>
            </a:r>
            <a:r>
              <a:rPr lang="it-IT" sz="1800" i="1" dirty="0" err="1">
                <a:solidFill>
                  <a:prstClr val="black"/>
                </a:solidFill>
                <a:latin typeface="Calibri"/>
              </a:rPr>
              <a:t>place</a:t>
            </a:r>
            <a:endParaRPr lang="it-IT" sz="1800" i="1" dirty="0">
              <a:solidFill>
                <a:prstClr val="black"/>
              </a:solidFill>
              <a:latin typeface="Calibri"/>
            </a:endParaRPr>
          </a:p>
          <a:p>
            <a:pPr marL="342796" indent="-342796" algn="r" defTabSz="740516">
              <a:buNone/>
            </a:pPr>
            <a:r>
              <a:rPr lang="it-IT" sz="1800" dirty="0">
                <a:solidFill>
                  <a:prstClr val="black"/>
                </a:solidFill>
                <a:latin typeface="Calibri"/>
              </a:rPr>
              <a:t>	</a:t>
            </a:r>
            <a:r>
              <a:rPr lang="it-IT" sz="1800" b="1" dirty="0">
                <a:solidFill>
                  <a:prstClr val="black"/>
                </a:solidFill>
                <a:latin typeface="Calibri"/>
              </a:rPr>
              <a:t>David </a:t>
            </a:r>
            <a:r>
              <a:rPr lang="it-IT" sz="1800" b="1" dirty="0" err="1">
                <a:solidFill>
                  <a:prstClr val="black"/>
                </a:solidFill>
                <a:latin typeface="Calibri"/>
              </a:rPr>
              <a:t>Kelley</a:t>
            </a:r>
            <a:r>
              <a:rPr lang="it-IT" sz="1800" dirty="0">
                <a:solidFill>
                  <a:prstClr val="black"/>
                </a:solidFill>
                <a:latin typeface="Calibri"/>
              </a:rPr>
              <a:t>, IDEO</a:t>
            </a:r>
          </a:p>
          <a:p>
            <a:pPr marL="342796" indent="-342796" algn="r" defTabSz="740516">
              <a:buNone/>
            </a:pPr>
            <a:endParaRPr lang="it-IT" sz="1800" dirty="0">
              <a:solidFill>
                <a:prstClr val="black"/>
              </a:solidFill>
              <a:latin typeface="Calibri"/>
            </a:endParaRPr>
          </a:p>
        </p:txBody>
      </p:sp>
    </p:spTree>
    <p:extLst>
      <p:ext uri="{BB962C8B-B14F-4D97-AF65-F5344CB8AC3E}">
        <p14:creationId xmlns:p14="http://schemas.microsoft.com/office/powerpoint/2010/main" val="36487608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
        <p:nvSpPr>
          <p:cNvPr id="3" name="Titolo 2"/>
          <p:cNvSpPr>
            <a:spLocks noGrp="1"/>
          </p:cNvSpPr>
          <p:nvPr>
            <p:ph type="title"/>
          </p:nvPr>
        </p:nvSpPr>
        <p:spPr/>
        <p:txBody>
          <a:bodyPr/>
          <a:lstStyle/>
          <a:p>
            <a:r>
              <a:rPr lang="it-IT" dirty="0" err="1"/>
              <a:t>Creativity</a:t>
            </a:r>
            <a:endParaRPr lang="it-IT" dirty="0"/>
          </a:p>
        </p:txBody>
      </p:sp>
      <p:sp>
        <p:nvSpPr>
          <p:cNvPr id="24" name="Segnaposto contenuto 23"/>
          <p:cNvSpPr>
            <a:spLocks noGrp="1"/>
          </p:cNvSpPr>
          <p:nvPr>
            <p:ph idx="4294967295"/>
          </p:nvPr>
        </p:nvSpPr>
        <p:spPr>
          <a:xfrm>
            <a:off x="4656173" y="1161222"/>
            <a:ext cx="5554390" cy="4964943"/>
          </a:xfrm>
        </p:spPr>
        <p:txBody>
          <a:bodyPr>
            <a:normAutofit/>
          </a:bodyPr>
          <a:lstStyle/>
          <a:p>
            <a:pPr marL="457019" indent="-457019" algn="r">
              <a:spcBef>
                <a:spcPts val="600"/>
              </a:spcBef>
              <a:buNone/>
            </a:pPr>
            <a:r>
              <a:rPr lang="it-IT" sz="1800" i="1" dirty="0" err="1"/>
              <a:t>This</a:t>
            </a:r>
            <a:r>
              <a:rPr lang="it-IT" sz="1800" i="1" dirty="0"/>
              <a:t> </a:t>
            </a:r>
            <a:r>
              <a:rPr lang="it-IT" sz="1800" i="1" dirty="0" err="1"/>
              <a:t>is</a:t>
            </a:r>
            <a:r>
              <a:rPr lang="it-IT" sz="1800" i="1" dirty="0"/>
              <a:t> </a:t>
            </a:r>
            <a:r>
              <a:rPr lang="it-IT" sz="1800" i="1" dirty="0" err="1"/>
              <a:t>where</a:t>
            </a:r>
            <a:r>
              <a:rPr lang="it-IT" sz="1800" i="1" dirty="0"/>
              <a:t> the </a:t>
            </a:r>
            <a:r>
              <a:rPr lang="it-IT" sz="1800" b="1" i="1" dirty="0" err="1"/>
              <a:t>crazy</a:t>
            </a:r>
            <a:r>
              <a:rPr lang="it-IT" sz="1800" b="1" i="1" dirty="0"/>
              <a:t> </a:t>
            </a:r>
            <a:r>
              <a:rPr lang="it-IT" sz="1800" b="1" i="1" dirty="0" err="1"/>
              <a:t>lives</a:t>
            </a:r>
            <a:r>
              <a:rPr lang="it-IT" sz="1800" b="1" i="1" dirty="0"/>
              <a:t>. </a:t>
            </a:r>
            <a:br>
              <a:rPr lang="it-IT" sz="1800" b="1" i="1" dirty="0"/>
            </a:br>
            <a:r>
              <a:rPr lang="it-IT" sz="1800" b="1" i="1" dirty="0" err="1"/>
              <a:t>This</a:t>
            </a:r>
            <a:r>
              <a:rPr lang="it-IT" sz="1800" b="1" i="1" dirty="0"/>
              <a:t> </a:t>
            </a:r>
            <a:r>
              <a:rPr lang="it-IT" sz="1800" b="1" i="1" dirty="0" err="1"/>
              <a:t>is</a:t>
            </a:r>
            <a:r>
              <a:rPr lang="it-IT" sz="1800" b="1" i="1" dirty="0"/>
              <a:t> </a:t>
            </a:r>
            <a:r>
              <a:rPr lang="it-IT" sz="1800" b="1" i="1" dirty="0" err="1"/>
              <a:t>where</a:t>
            </a:r>
            <a:r>
              <a:rPr lang="it-IT" sz="1800" b="1" i="1" dirty="0"/>
              <a:t> </a:t>
            </a:r>
            <a:r>
              <a:rPr lang="it-IT" sz="1800" b="1" i="1" dirty="0" err="1"/>
              <a:t>we</a:t>
            </a:r>
            <a:r>
              <a:rPr lang="it-IT" sz="1800" b="1" i="1" dirty="0"/>
              <a:t> do </a:t>
            </a:r>
            <a:r>
              <a:rPr lang="it-IT" sz="1800" b="1" i="1" dirty="0" err="1"/>
              <a:t>our</a:t>
            </a:r>
            <a:r>
              <a:rPr lang="it-IT" sz="1800" b="1" i="1" dirty="0"/>
              <a:t> work. </a:t>
            </a:r>
            <a:r>
              <a:rPr lang="it-IT" sz="1800" b="1" i="1" dirty="0" err="1"/>
              <a:t>It</a:t>
            </a:r>
            <a:r>
              <a:rPr lang="it-IT" sz="1800" b="1" i="1" dirty="0"/>
              <a:t>’s </a:t>
            </a:r>
            <a:r>
              <a:rPr lang="it-IT" sz="1800" b="1" i="1" dirty="0" err="1"/>
              <a:t>different</a:t>
            </a:r>
            <a:r>
              <a:rPr lang="it-IT" sz="1800" i="1" dirty="0"/>
              <a:t>.</a:t>
            </a:r>
          </a:p>
          <a:p>
            <a:pPr marL="457019" indent="-457019" algn="r">
              <a:spcBef>
                <a:spcPts val="600"/>
              </a:spcBef>
              <a:buNone/>
            </a:pPr>
            <a:r>
              <a:rPr lang="it-IT" sz="1800" i="1" dirty="0" err="1"/>
              <a:t>We</a:t>
            </a:r>
            <a:r>
              <a:rPr lang="it-IT" sz="1800" i="1" dirty="0"/>
              <a:t> are </a:t>
            </a:r>
            <a:r>
              <a:rPr lang="it-IT" sz="1800" i="1" dirty="0" err="1"/>
              <a:t>weird</a:t>
            </a:r>
            <a:r>
              <a:rPr lang="it-IT" sz="1800" i="1" dirty="0"/>
              <a:t> and </a:t>
            </a:r>
            <a:r>
              <a:rPr lang="it-IT" sz="1800" i="1" dirty="0" err="1"/>
              <a:t>we</a:t>
            </a:r>
            <a:r>
              <a:rPr lang="it-IT" sz="1800" i="1" dirty="0"/>
              <a:t> are </a:t>
            </a:r>
            <a:r>
              <a:rPr lang="it-IT" sz="1800" i="1" dirty="0" err="1"/>
              <a:t>proud</a:t>
            </a:r>
            <a:r>
              <a:rPr lang="it-IT" sz="1800" i="1" dirty="0"/>
              <a:t> of </a:t>
            </a:r>
            <a:r>
              <a:rPr lang="it-IT" sz="1800" i="1" dirty="0" err="1"/>
              <a:t>it</a:t>
            </a:r>
            <a:r>
              <a:rPr lang="it-IT" sz="1800" i="1" dirty="0"/>
              <a:t>.</a:t>
            </a:r>
          </a:p>
          <a:p>
            <a:pPr marL="457019" indent="-457019" algn="r">
              <a:spcBef>
                <a:spcPts val="600"/>
              </a:spcBef>
              <a:buNone/>
            </a:pPr>
            <a:r>
              <a:rPr lang="it-IT" sz="1800" b="1" i="1" dirty="0" err="1"/>
              <a:t>Fresh</a:t>
            </a:r>
            <a:r>
              <a:rPr lang="it-IT" sz="1800" b="1" i="1" dirty="0"/>
              <a:t> idea come </a:t>
            </a:r>
            <a:r>
              <a:rPr lang="it-IT" sz="1800" b="1" i="1" dirty="0" err="1"/>
              <a:t>faster</a:t>
            </a:r>
            <a:r>
              <a:rPr lang="it-IT" sz="1800" b="1" i="1" dirty="0"/>
              <a:t> in a </a:t>
            </a:r>
            <a:r>
              <a:rPr lang="it-IT" sz="1800" b="1" i="1" dirty="0" err="1"/>
              <a:t>fun</a:t>
            </a:r>
            <a:r>
              <a:rPr lang="it-IT" sz="1800" b="1" i="1" dirty="0"/>
              <a:t> </a:t>
            </a:r>
            <a:r>
              <a:rPr lang="it-IT" sz="1800" b="1" i="1" dirty="0" err="1"/>
              <a:t>place</a:t>
            </a:r>
            <a:r>
              <a:rPr lang="it-IT" sz="1800" i="1" dirty="0"/>
              <a:t>.</a:t>
            </a:r>
            <a:endParaRPr lang="it-IT" sz="1800" b="1" i="1" dirty="0"/>
          </a:p>
          <a:p>
            <a:pPr marL="457019" indent="-457019" algn="r">
              <a:spcBef>
                <a:spcPts val="600"/>
              </a:spcBef>
              <a:buNone/>
            </a:pPr>
            <a:r>
              <a:rPr lang="it-IT" sz="1800" i="1" dirty="0" err="1"/>
              <a:t>You</a:t>
            </a:r>
            <a:r>
              <a:rPr lang="it-IT" sz="1800" i="1" dirty="0"/>
              <a:t> </a:t>
            </a:r>
            <a:r>
              <a:rPr lang="it-IT" sz="1800" i="1" dirty="0" err="1"/>
              <a:t>really</a:t>
            </a:r>
            <a:r>
              <a:rPr lang="it-IT" sz="1800" i="1" dirty="0"/>
              <a:t> </a:t>
            </a:r>
            <a:r>
              <a:rPr lang="it-IT" sz="1800" i="1" dirty="0" err="1"/>
              <a:t>encourage</a:t>
            </a:r>
            <a:r>
              <a:rPr lang="it-IT" sz="1800" i="1" dirty="0"/>
              <a:t> </a:t>
            </a:r>
            <a:r>
              <a:rPr lang="it-IT" sz="1800" i="1" dirty="0" err="1"/>
              <a:t>that</a:t>
            </a:r>
            <a:r>
              <a:rPr lang="it-IT" sz="1800" i="1" dirty="0"/>
              <a:t> </a:t>
            </a:r>
            <a:r>
              <a:rPr lang="it-IT" sz="1800" i="1" dirty="0" err="1"/>
              <a:t>kind</a:t>
            </a:r>
            <a:r>
              <a:rPr lang="it-IT" sz="1800" i="1" dirty="0"/>
              <a:t> of </a:t>
            </a:r>
            <a:r>
              <a:rPr lang="it-IT" sz="1800" i="1" dirty="0" err="1"/>
              <a:t>craziness</a:t>
            </a:r>
            <a:r>
              <a:rPr lang="it-IT" sz="1800" i="1" dirty="0"/>
              <a:t>, </a:t>
            </a:r>
            <a:r>
              <a:rPr lang="it-IT" sz="1800" i="1" dirty="0" err="1"/>
              <a:t>because</a:t>
            </a:r>
            <a:r>
              <a:rPr lang="it-IT" sz="1800" i="1" dirty="0"/>
              <a:t> </a:t>
            </a:r>
            <a:r>
              <a:rPr lang="it-IT" sz="1800" i="1" dirty="0" err="1"/>
              <a:t>sometimes</a:t>
            </a:r>
            <a:r>
              <a:rPr lang="it-IT" sz="1800" i="1" dirty="0"/>
              <a:t> </a:t>
            </a:r>
            <a:r>
              <a:rPr lang="it-IT" sz="1800" i="1" dirty="0" err="1"/>
              <a:t>it</a:t>
            </a:r>
            <a:r>
              <a:rPr lang="it-IT" sz="1800" i="1" dirty="0"/>
              <a:t> </a:t>
            </a:r>
            <a:r>
              <a:rPr lang="it-IT" sz="1800" i="1" dirty="0" err="1"/>
              <a:t>leads</a:t>
            </a:r>
            <a:r>
              <a:rPr lang="it-IT" sz="1800" i="1" dirty="0"/>
              <a:t> </a:t>
            </a:r>
            <a:r>
              <a:rPr lang="it-IT" sz="1800" i="1" dirty="0" err="1"/>
              <a:t>to</a:t>
            </a:r>
            <a:r>
              <a:rPr lang="it-IT" sz="1800" i="1" dirty="0"/>
              <a:t> the right </a:t>
            </a:r>
            <a:r>
              <a:rPr lang="it-IT" sz="1800" i="1" dirty="0" err="1"/>
              <a:t>thing</a:t>
            </a:r>
            <a:r>
              <a:rPr lang="it-IT" sz="1800" i="1" dirty="0"/>
              <a:t>. </a:t>
            </a:r>
            <a:br>
              <a:rPr lang="it-IT" sz="1800" i="1" dirty="0"/>
            </a:br>
            <a:r>
              <a:rPr lang="it-IT" sz="1800" b="1" i="1" dirty="0" err="1"/>
              <a:t>It</a:t>
            </a:r>
            <a:r>
              <a:rPr lang="it-IT" sz="1800" b="1" i="1" dirty="0"/>
              <a:t>’s </a:t>
            </a:r>
            <a:r>
              <a:rPr lang="it-IT" sz="1800" b="1" i="1" dirty="0" err="1"/>
              <a:t>focused</a:t>
            </a:r>
            <a:r>
              <a:rPr lang="it-IT" sz="1800" b="1" i="1" dirty="0"/>
              <a:t> caos</a:t>
            </a:r>
            <a:r>
              <a:rPr lang="it-IT" sz="1800" i="1" dirty="0"/>
              <a:t>.</a:t>
            </a:r>
          </a:p>
          <a:p>
            <a:pPr marL="457019" indent="-457019" algn="r">
              <a:spcBef>
                <a:spcPts val="600"/>
              </a:spcBef>
              <a:buNone/>
            </a:pPr>
            <a:endParaRPr lang="it-IT" sz="1800" dirty="0"/>
          </a:p>
          <a:p>
            <a:pPr marL="457019" indent="-457019" algn="r">
              <a:spcBef>
                <a:spcPts val="600"/>
              </a:spcBef>
              <a:buNone/>
            </a:pPr>
            <a:r>
              <a:rPr lang="it-IT" sz="1800" b="1" dirty="0"/>
              <a:t>David </a:t>
            </a:r>
            <a:r>
              <a:rPr lang="it-IT" sz="1800" b="1" dirty="0" err="1"/>
              <a:t>Kelley</a:t>
            </a:r>
            <a:r>
              <a:rPr lang="it-IT" sz="1800" dirty="0"/>
              <a:t>, IDEO</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39</a:t>
            </a:fld>
            <a:endParaRPr lang="it-IT">
              <a:solidFill>
                <a:prstClr val="white"/>
              </a:solidFill>
              <a:latin typeface="Calibri"/>
            </a:endParaRPr>
          </a:p>
        </p:txBody>
      </p:sp>
      <p:grpSp>
        <p:nvGrpSpPr>
          <p:cNvPr id="4" name="Gruppo 22"/>
          <p:cNvGrpSpPr/>
          <p:nvPr/>
        </p:nvGrpSpPr>
        <p:grpSpPr>
          <a:xfrm>
            <a:off x="1834190" y="1176953"/>
            <a:ext cx="2390035" cy="5015113"/>
            <a:chOff x="233350" y="285728"/>
            <a:chExt cx="3132124" cy="6572272"/>
          </a:xfrm>
        </p:grpSpPr>
        <p:pic>
          <p:nvPicPr>
            <p:cNvPr id="18" name="Picture 4" descr="occhiali spaziali"/>
            <p:cNvPicPr>
              <a:picLocks noChangeAspect="1" noChangeArrowheads="1"/>
            </p:cNvPicPr>
            <p:nvPr/>
          </p:nvPicPr>
          <p:blipFill>
            <a:blip r:embed="rId3" cstate="print"/>
            <a:srcRect/>
            <a:stretch>
              <a:fillRect/>
            </a:stretch>
          </p:blipFill>
          <p:spPr bwMode="auto">
            <a:xfrm>
              <a:off x="785786" y="5167313"/>
              <a:ext cx="2579688" cy="1690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6" descr="Post it 4"/>
            <p:cNvPicPr>
              <a:picLocks noChangeAspect="1" noChangeArrowheads="1"/>
            </p:cNvPicPr>
            <p:nvPr/>
          </p:nvPicPr>
          <p:blipFill>
            <a:blip r:embed="rId4" cstate="print"/>
            <a:srcRect/>
            <a:stretch>
              <a:fillRect/>
            </a:stretch>
          </p:blipFill>
          <p:spPr bwMode="auto">
            <a:xfrm>
              <a:off x="571474" y="3643316"/>
              <a:ext cx="2587625" cy="1703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5" descr="freccia"/>
            <p:cNvPicPr>
              <a:picLocks noChangeAspect="1" noChangeArrowheads="1"/>
            </p:cNvPicPr>
            <p:nvPr/>
          </p:nvPicPr>
          <p:blipFill>
            <a:blip r:embed="rId5" cstate="print"/>
            <a:srcRect/>
            <a:stretch>
              <a:fillRect/>
            </a:stretch>
          </p:blipFill>
          <p:spPr bwMode="auto">
            <a:xfrm>
              <a:off x="428598" y="1928804"/>
              <a:ext cx="2614613" cy="1808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7" descr="Post it 3"/>
            <p:cNvPicPr>
              <a:picLocks noChangeAspect="1" noChangeArrowheads="1"/>
            </p:cNvPicPr>
            <p:nvPr/>
          </p:nvPicPr>
          <p:blipFill>
            <a:blip r:embed="rId6" cstate="print"/>
            <a:srcRect/>
            <a:stretch>
              <a:fillRect/>
            </a:stretch>
          </p:blipFill>
          <p:spPr bwMode="auto">
            <a:xfrm>
              <a:off x="233350" y="285728"/>
              <a:ext cx="2624138" cy="1766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415063828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p:cNvSpPr/>
          <p:nvPr/>
        </p:nvSpPr>
        <p:spPr>
          <a:xfrm>
            <a:off x="1667116" y="4026908"/>
            <a:ext cx="2214450" cy="21431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93" tIns="45654" rIns="91293" bIns="45654" rtlCol="0" anchor="ctr"/>
          <a:lstStyle/>
          <a:p>
            <a:pPr algn="ctr" defTabSz="740516"/>
            <a:endParaRPr lang="en-US" sz="1600" dirty="0">
              <a:solidFill>
                <a:prstClr val="white"/>
              </a:solidFill>
              <a:latin typeface="Calibri"/>
              <a:cs typeface="Arial" pitchFamily="34" charset="0"/>
            </a:endParaRPr>
          </a:p>
        </p:txBody>
      </p:sp>
      <p:pic>
        <p:nvPicPr>
          <p:cNvPr id="22532" name="Picture 6" descr="http://www.medgadget.com/archives/img/367356qtte.jpg"/>
          <p:cNvPicPr>
            <a:picLocks noChangeAspect="1" noChangeArrowheads="1"/>
          </p:cNvPicPr>
          <p:nvPr/>
        </p:nvPicPr>
        <p:blipFill>
          <a:blip r:embed="rId3" cstate="print"/>
          <a:srcRect/>
          <a:stretch>
            <a:fillRect/>
          </a:stretch>
        </p:blipFill>
        <p:spPr bwMode="auto">
          <a:xfrm rot="418293">
            <a:off x="7596765" y="1859071"/>
            <a:ext cx="2696146" cy="27973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533" name="Picture 12" descr="Console Nintendo Wii"/>
          <p:cNvPicPr>
            <a:picLocks noChangeAspect="1" noChangeArrowheads="1"/>
          </p:cNvPicPr>
          <p:nvPr/>
        </p:nvPicPr>
        <p:blipFill>
          <a:blip r:embed="rId4" cstate="print"/>
          <a:srcRect/>
          <a:stretch>
            <a:fillRect/>
          </a:stretch>
        </p:blipFill>
        <p:spPr bwMode="auto">
          <a:xfrm>
            <a:off x="5373224" y="1380778"/>
            <a:ext cx="2222634" cy="19982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ttangolo 9"/>
          <p:cNvSpPr/>
          <p:nvPr/>
        </p:nvSpPr>
        <p:spPr>
          <a:xfrm>
            <a:off x="4024418" y="4026908"/>
            <a:ext cx="2214450" cy="21431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93" tIns="45654" rIns="91293" bIns="45654" rtlCol="0" anchor="ctr"/>
          <a:lstStyle/>
          <a:p>
            <a:pPr algn="ctr" defTabSz="740516"/>
            <a:endParaRPr lang="en-US" sz="1600" dirty="0">
              <a:solidFill>
                <a:prstClr val="white"/>
              </a:solidFill>
              <a:latin typeface="Calibri"/>
              <a:cs typeface="Arial" pitchFamily="34" charset="0"/>
            </a:endParaRPr>
          </a:p>
        </p:txBody>
      </p:sp>
      <p:pic>
        <p:nvPicPr>
          <p:cNvPr id="8" name="Picture 8" descr="http://xbox-361.com/mkportal/modules/gallery/album/a_9.jpg"/>
          <p:cNvPicPr>
            <a:picLocks noChangeAspect="1" noChangeArrowheads="1"/>
          </p:cNvPicPr>
          <p:nvPr/>
        </p:nvPicPr>
        <p:blipFill>
          <a:blip r:embed="rId5" cstate="print"/>
          <a:srcRect/>
          <a:stretch>
            <a:fillRect/>
          </a:stretch>
        </p:blipFill>
        <p:spPr bwMode="auto">
          <a:xfrm>
            <a:off x="4057785" y="4290432"/>
            <a:ext cx="2150939" cy="1697037"/>
          </a:xfrm>
          <a:prstGeom prst="rect">
            <a:avLst/>
          </a:prstGeom>
          <a:noFill/>
          <a:ln w="9525">
            <a:noFill/>
            <a:miter lim="800000"/>
            <a:headEnd/>
            <a:tailEnd/>
          </a:ln>
        </p:spPr>
      </p:pic>
      <p:pic>
        <p:nvPicPr>
          <p:cNvPr id="9" name="Picture 10" descr="http://www.lusoria.com/home/images/psx3_01.jpg"/>
          <p:cNvPicPr>
            <a:picLocks noChangeAspect="1" noChangeArrowheads="1"/>
          </p:cNvPicPr>
          <p:nvPr/>
        </p:nvPicPr>
        <p:blipFill>
          <a:blip r:embed="rId6" cstate="print"/>
          <a:srcRect/>
          <a:stretch>
            <a:fillRect/>
          </a:stretch>
        </p:blipFill>
        <p:spPr bwMode="auto">
          <a:xfrm>
            <a:off x="1836969" y="4088813"/>
            <a:ext cx="1758848" cy="1962150"/>
          </a:xfrm>
          <a:prstGeom prst="rect">
            <a:avLst/>
          </a:prstGeom>
          <a:noFill/>
          <a:ln w="9525">
            <a:noFill/>
            <a:miter lim="800000"/>
            <a:headEnd/>
            <a:tailEnd/>
          </a:ln>
        </p:spPr>
      </p:pic>
      <p:sp>
        <p:nvSpPr>
          <p:cNvPr id="12" name="Titolo 11"/>
          <p:cNvSpPr>
            <a:spLocks noGrp="1"/>
          </p:cNvSpPr>
          <p:nvPr>
            <p:ph type="title"/>
          </p:nvPr>
        </p:nvSpPr>
        <p:spPr>
          <a:xfrm>
            <a:off x="106442" y="1046163"/>
            <a:ext cx="9326159" cy="562616"/>
          </a:xfrm>
        </p:spPr>
        <p:txBody>
          <a:bodyPr/>
          <a:lstStyle/>
          <a:p>
            <a:r>
              <a:rPr lang="it-IT" b="0" dirty="0">
                <a:solidFill>
                  <a:schemeClr val="accent1">
                    <a:lumMod val="50000"/>
                  </a:schemeClr>
                </a:solidFill>
              </a:rPr>
              <a:t>Nintendo </a:t>
            </a:r>
            <a:r>
              <a:rPr lang="it-IT" b="0" dirty="0" err="1">
                <a:solidFill>
                  <a:schemeClr val="accent1">
                    <a:lumMod val="50000"/>
                  </a:schemeClr>
                </a:solidFill>
              </a:rPr>
              <a:t>Wii</a:t>
            </a:r>
            <a:r>
              <a:rPr lang="it-IT" b="0" dirty="0">
                <a:solidFill>
                  <a:schemeClr val="accent1">
                    <a:lumMod val="50000"/>
                  </a:schemeClr>
                </a:solidFill>
              </a:rPr>
              <a:t> (2006)</a:t>
            </a:r>
          </a:p>
        </p:txBody>
      </p:sp>
      <p:sp>
        <p:nvSpPr>
          <p:cNvPr id="11" name="Rectangle 3"/>
          <p:cNvSpPr txBox="1">
            <a:spLocks noChangeArrowheads="1"/>
          </p:cNvSpPr>
          <p:nvPr/>
        </p:nvSpPr>
        <p:spPr bwMode="auto">
          <a:xfrm>
            <a:off x="7827781" y="4890806"/>
            <a:ext cx="2269600" cy="455507"/>
          </a:xfrm>
          <a:prstGeom prst="rect">
            <a:avLst/>
          </a:prstGeom>
          <a:noFill/>
          <a:ln w="9525">
            <a:noFill/>
            <a:miter lim="800000"/>
            <a:headEnd/>
            <a:tailEnd/>
          </a:ln>
        </p:spPr>
        <p:txBody>
          <a:bodyPr lIns="91392" tIns="45697" rIns="91392" bIns="45697" anchor="ctr" anchorCtr="0"/>
          <a:lstStyle/>
          <a:p>
            <a:pPr marL="342726" indent="-342726" algn="ctr" defTabSz="740516">
              <a:spcBef>
                <a:spcPct val="20000"/>
              </a:spcBef>
              <a:buSzPct val="60000"/>
              <a:defRPr/>
            </a:pPr>
            <a:r>
              <a:rPr lang="it-IT" sz="1400" kern="0" dirty="0">
                <a:solidFill>
                  <a:prstClr val="black"/>
                </a:solidFill>
                <a:latin typeface="Calibri"/>
                <a:cs typeface="Arial" pitchFamily="34" charset="0"/>
              </a:rPr>
              <a:t>Nintendo Wii, 2006</a:t>
            </a:r>
          </a:p>
        </p:txBody>
      </p:sp>
      <p:sp>
        <p:nvSpPr>
          <p:cNvPr id="13" name="Rectangle 3"/>
          <p:cNvSpPr txBox="1">
            <a:spLocks noChangeArrowheads="1"/>
          </p:cNvSpPr>
          <p:nvPr/>
        </p:nvSpPr>
        <p:spPr bwMode="auto">
          <a:xfrm>
            <a:off x="1540455" y="6114656"/>
            <a:ext cx="2529889" cy="455508"/>
          </a:xfrm>
          <a:prstGeom prst="rect">
            <a:avLst/>
          </a:prstGeom>
          <a:noFill/>
          <a:ln w="9525">
            <a:noFill/>
            <a:miter lim="800000"/>
            <a:headEnd/>
            <a:tailEnd/>
          </a:ln>
        </p:spPr>
        <p:txBody>
          <a:bodyPr lIns="91392" tIns="45697" rIns="91392" bIns="45697" anchor="ctr" anchorCtr="0"/>
          <a:lstStyle/>
          <a:p>
            <a:pPr marL="342726" indent="-342726" algn="ctr" defTabSz="740516">
              <a:spcBef>
                <a:spcPct val="20000"/>
              </a:spcBef>
              <a:buSzPct val="60000"/>
              <a:defRPr/>
            </a:pPr>
            <a:r>
              <a:rPr lang="it-IT" sz="1400" kern="0" dirty="0">
                <a:solidFill>
                  <a:prstClr val="black"/>
                </a:solidFill>
                <a:latin typeface="Calibri"/>
                <a:cs typeface="Arial" pitchFamily="34" charset="0"/>
              </a:rPr>
              <a:t>Sony Playstation 3, 2006</a:t>
            </a:r>
          </a:p>
        </p:txBody>
      </p:sp>
      <p:sp>
        <p:nvSpPr>
          <p:cNvPr id="15" name="Rectangle 3"/>
          <p:cNvSpPr txBox="1">
            <a:spLocks noChangeArrowheads="1"/>
          </p:cNvSpPr>
          <p:nvPr/>
        </p:nvSpPr>
        <p:spPr bwMode="auto">
          <a:xfrm>
            <a:off x="3812372" y="6121235"/>
            <a:ext cx="2529889" cy="455508"/>
          </a:xfrm>
          <a:prstGeom prst="rect">
            <a:avLst/>
          </a:prstGeom>
          <a:noFill/>
          <a:ln w="9525">
            <a:noFill/>
            <a:miter lim="800000"/>
            <a:headEnd/>
            <a:tailEnd/>
          </a:ln>
        </p:spPr>
        <p:txBody>
          <a:bodyPr lIns="91392" tIns="45697" rIns="91392" bIns="45697" anchor="ctr" anchorCtr="0"/>
          <a:lstStyle/>
          <a:p>
            <a:pPr marL="342726" indent="-342726" algn="ctr" defTabSz="740516">
              <a:spcBef>
                <a:spcPct val="20000"/>
              </a:spcBef>
              <a:buSzPct val="60000"/>
              <a:defRPr/>
            </a:pPr>
            <a:r>
              <a:rPr lang="it-IT" sz="1400" kern="0" dirty="0">
                <a:solidFill>
                  <a:prstClr val="black"/>
                </a:solidFill>
                <a:latin typeface="Calibri"/>
                <a:cs typeface="Arial" pitchFamily="34" charset="0"/>
              </a:rPr>
              <a:t>Microsoft </a:t>
            </a:r>
            <a:r>
              <a:rPr lang="it-IT" sz="1400" kern="0" dirty="0" err="1">
                <a:solidFill>
                  <a:prstClr val="black"/>
                </a:solidFill>
                <a:latin typeface="Calibri"/>
                <a:cs typeface="Arial" pitchFamily="34" charset="0"/>
              </a:rPr>
              <a:t>Xbox</a:t>
            </a:r>
            <a:r>
              <a:rPr lang="it-IT" sz="1400" kern="0" dirty="0">
                <a:solidFill>
                  <a:prstClr val="black"/>
                </a:solidFill>
                <a:latin typeface="Calibri"/>
                <a:cs typeface="Arial" pitchFamily="34" charset="0"/>
              </a:rPr>
              <a:t>, 2005</a:t>
            </a:r>
          </a:p>
        </p:txBody>
      </p:sp>
      <p:sp>
        <p:nvSpPr>
          <p:cNvPr id="16" name="Segnaposto numero diapositiva 15"/>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4</a:t>
            </a:fld>
            <a:endParaRPr lang="it-IT">
              <a:solidFill>
                <a:prstClr val="white"/>
              </a:solidFill>
              <a:latin typeface="Calibri"/>
            </a:endParaRPr>
          </a:p>
        </p:txBody>
      </p:sp>
    </p:spTree>
    <p:extLst>
      <p:ext uri="{BB962C8B-B14F-4D97-AF65-F5344CB8AC3E}">
        <p14:creationId xmlns:p14="http://schemas.microsoft.com/office/powerpoint/2010/main" val="77209123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nvGraphicFramePr>
        <p:xfrm>
          <a:off x="2866547" y="1269260"/>
          <a:ext cx="6479221" cy="3439486"/>
        </p:xfrm>
        <a:graphic>
          <a:graphicData uri="http://schemas.openxmlformats.org/drawingml/2006/table">
            <a:tbl>
              <a:tblPr/>
              <a:tblGrid>
                <a:gridCol w="2138744">
                  <a:extLst>
                    <a:ext uri="{9D8B030D-6E8A-4147-A177-3AD203B41FA5}">
                      <a16:colId xmlns:a16="http://schemas.microsoft.com/office/drawing/2014/main" val="20000"/>
                    </a:ext>
                  </a:extLst>
                </a:gridCol>
                <a:gridCol w="2138744">
                  <a:extLst>
                    <a:ext uri="{9D8B030D-6E8A-4147-A177-3AD203B41FA5}">
                      <a16:colId xmlns:a16="http://schemas.microsoft.com/office/drawing/2014/main" val="20001"/>
                    </a:ext>
                  </a:extLst>
                </a:gridCol>
                <a:gridCol w="2201733">
                  <a:extLst>
                    <a:ext uri="{9D8B030D-6E8A-4147-A177-3AD203B41FA5}">
                      <a16:colId xmlns:a16="http://schemas.microsoft.com/office/drawing/2014/main" val="20002"/>
                    </a:ext>
                  </a:extLst>
                </a:gridCol>
              </a:tblGrid>
              <a:tr h="348716">
                <a:tc>
                  <a:txBody>
                    <a:bodyPr/>
                    <a:lstStyle/>
                    <a:p>
                      <a:pPr algn="ctr">
                        <a:lnSpc>
                          <a:spcPct val="115000"/>
                        </a:lnSpc>
                        <a:spcBef>
                          <a:spcPts val="600"/>
                        </a:spcBef>
                        <a:spcAft>
                          <a:spcPts val="600"/>
                        </a:spcAft>
                      </a:pPr>
                      <a:endParaRPr lang="en-GB" sz="1600" noProof="0" dirty="0">
                        <a:solidFill>
                          <a:schemeClr val="bg1"/>
                        </a:solidFill>
                        <a:latin typeface="+mn-lt"/>
                        <a:ea typeface="Calibri"/>
                        <a:cs typeface="Times New Roman"/>
                      </a:endParaRPr>
                    </a:p>
                  </a:txBody>
                  <a:tcPr marL="66809" marR="66809" marT="0" marB="0" anchor="ctr">
                    <a:lnL>
                      <a:noFill/>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600"/>
                        </a:spcBef>
                        <a:spcAft>
                          <a:spcPts val="600"/>
                        </a:spcAft>
                      </a:pPr>
                      <a:r>
                        <a:rPr lang="en-GB" sz="1600" b="1" noProof="0" dirty="0">
                          <a:solidFill>
                            <a:schemeClr val="bg1"/>
                          </a:solidFill>
                          <a:latin typeface="+mn-lt"/>
                          <a:ea typeface="Calibri"/>
                          <a:cs typeface="Times New Roman"/>
                        </a:rPr>
                        <a:t>Ideation</a:t>
                      </a:r>
                      <a:endParaRPr lang="en-GB" sz="1600" noProof="0" dirty="0">
                        <a:solidFill>
                          <a:schemeClr val="bg1"/>
                        </a:solidFill>
                        <a:latin typeface="+mn-lt"/>
                        <a:ea typeface="Calibri"/>
                        <a:cs typeface="Times New Roman"/>
                      </a:endParaRPr>
                    </a:p>
                  </a:txBody>
                  <a:tcPr marL="66809" marR="66809"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ct val="115000"/>
                        </a:lnSpc>
                        <a:spcBef>
                          <a:spcPts val="600"/>
                        </a:spcBef>
                        <a:spcAft>
                          <a:spcPts val="600"/>
                        </a:spcAft>
                      </a:pPr>
                      <a:r>
                        <a:rPr lang="en-GB" sz="1600" b="1" noProof="0" dirty="0">
                          <a:solidFill>
                            <a:schemeClr val="bg1"/>
                          </a:solidFill>
                          <a:latin typeface="+mn-lt"/>
                          <a:ea typeface="Calibri"/>
                          <a:cs typeface="Times New Roman"/>
                        </a:rPr>
                        <a:t>Re-</a:t>
                      </a:r>
                      <a:r>
                        <a:rPr lang="en-GB" sz="1600" b="1" noProof="0" dirty="0" err="1">
                          <a:solidFill>
                            <a:schemeClr val="bg1"/>
                          </a:solidFill>
                          <a:latin typeface="+mn-lt"/>
                          <a:ea typeface="Calibri"/>
                          <a:cs typeface="Times New Roman"/>
                        </a:rPr>
                        <a:t>Intepretation</a:t>
                      </a:r>
                      <a:endParaRPr lang="en-GB" sz="1600" noProof="0" dirty="0">
                        <a:solidFill>
                          <a:schemeClr val="bg1"/>
                        </a:solidFill>
                        <a:latin typeface="+mn-lt"/>
                        <a:ea typeface="Calibri"/>
                        <a:cs typeface="Times New Roman"/>
                      </a:endParaRPr>
                    </a:p>
                  </a:txBody>
                  <a:tcPr marL="66809" marR="66809" marT="0" marB="0" anchor="ctr">
                    <a:lnL w="12700" cap="flat" cmpd="sng" algn="ctr">
                      <a:solidFill>
                        <a:schemeClr val="bg1">
                          <a:lumMod val="65000"/>
                        </a:schemeClr>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618097">
                <a:tc>
                  <a:txBody>
                    <a:bodyPr/>
                    <a:lstStyle/>
                    <a:p>
                      <a:pPr marL="0" algn="r">
                        <a:lnSpc>
                          <a:spcPct val="100000"/>
                        </a:lnSpc>
                        <a:spcBef>
                          <a:spcPts val="1800"/>
                        </a:spcBef>
                        <a:spcAft>
                          <a:spcPts val="3600"/>
                        </a:spcAft>
                      </a:pPr>
                      <a:r>
                        <a:rPr lang="en-GB" sz="1600" b="1" i="0" dirty="0">
                          <a:solidFill>
                            <a:schemeClr val="tx1"/>
                          </a:solidFill>
                          <a:latin typeface="+mn-lt"/>
                          <a:ea typeface="Calibri"/>
                          <a:cs typeface="Times New Roman"/>
                        </a:rPr>
                        <a:t>Output</a:t>
                      </a:r>
                      <a:endParaRPr lang="it-IT" sz="1600" b="1" i="0" dirty="0">
                        <a:solidFill>
                          <a:schemeClr val="tx1"/>
                        </a:solidFill>
                        <a:latin typeface="+mn-lt"/>
                        <a:ea typeface="Calibri"/>
                        <a:cs typeface="Times New Roman"/>
                      </a:endParaRPr>
                    </a:p>
                  </a:txBody>
                  <a:tcPr marL="66797" marR="66797" marT="187157" marB="187157" anchor="ctr">
                    <a:lnL>
                      <a:noFill/>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3000"/>
                        </a:spcBef>
                        <a:spcAft>
                          <a:spcPts val="3600"/>
                        </a:spcAft>
                      </a:pPr>
                      <a:r>
                        <a:rPr lang="en-GB" sz="1600" dirty="0">
                          <a:solidFill>
                            <a:schemeClr val="tx1"/>
                          </a:solidFill>
                          <a:latin typeface="+mn-lt"/>
                          <a:ea typeface="Calibri"/>
                          <a:cs typeface="Times New Roman"/>
                        </a:rPr>
                        <a:t>Answers, Idea</a:t>
                      </a:r>
                    </a:p>
                  </a:txBody>
                  <a:tcPr marL="66797" marR="66797" marT="187157" marB="18715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Interpretation, Vision</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18097">
                <a:tc>
                  <a:txBody>
                    <a:bodyPr/>
                    <a:lstStyle/>
                    <a:p>
                      <a:pPr marL="0" algn="r">
                        <a:lnSpc>
                          <a:spcPct val="100000"/>
                        </a:lnSpc>
                        <a:spcBef>
                          <a:spcPts val="1800"/>
                        </a:spcBef>
                        <a:spcAft>
                          <a:spcPts val="3600"/>
                        </a:spcAft>
                      </a:pPr>
                      <a:r>
                        <a:rPr lang="en-GB" sz="1600" b="1" i="0" dirty="0">
                          <a:solidFill>
                            <a:schemeClr val="tx1"/>
                          </a:solidFill>
                          <a:latin typeface="+mn-lt"/>
                          <a:ea typeface="Calibri"/>
                          <a:cs typeface="Times New Roman"/>
                        </a:rPr>
                        <a:t>Process</a:t>
                      </a:r>
                      <a:endParaRPr lang="it-IT" sz="1600" b="1" i="0" dirty="0">
                        <a:solidFill>
                          <a:schemeClr val="tx1"/>
                        </a:solidFill>
                        <a:latin typeface="+mn-lt"/>
                        <a:ea typeface="Calibri"/>
                        <a:cs typeface="Times New Roman"/>
                      </a:endParaRPr>
                    </a:p>
                  </a:txBody>
                  <a:tcPr marL="66797" marR="66797" marT="187157" marB="187157"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Speed, Brainstorming</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Depth, Research</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18097">
                <a:tc>
                  <a:txBody>
                    <a:bodyPr/>
                    <a:lstStyle/>
                    <a:p>
                      <a:pPr marL="0" algn="r">
                        <a:lnSpc>
                          <a:spcPct val="100000"/>
                        </a:lnSpc>
                        <a:spcBef>
                          <a:spcPts val="1800"/>
                        </a:spcBef>
                        <a:spcAft>
                          <a:spcPts val="3600"/>
                        </a:spcAft>
                      </a:pPr>
                      <a:r>
                        <a:rPr lang="en-GB" sz="1600" b="1" i="0" dirty="0">
                          <a:solidFill>
                            <a:schemeClr val="tx1"/>
                          </a:solidFill>
                          <a:latin typeface="+mn-lt"/>
                          <a:ea typeface="Calibri"/>
                          <a:cs typeface="Times New Roman"/>
                        </a:rPr>
                        <a:t>Quality metrics</a:t>
                      </a:r>
                      <a:endParaRPr lang="it-IT" sz="1600" b="1" i="0" dirty="0">
                        <a:solidFill>
                          <a:schemeClr val="tx1"/>
                        </a:solidFill>
                        <a:latin typeface="+mn-lt"/>
                        <a:ea typeface="Calibri"/>
                        <a:cs typeface="Times New Roman"/>
                      </a:endParaRPr>
                    </a:p>
                  </a:txBody>
                  <a:tcPr marL="66797" marR="66797" marT="187157" marB="187157"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N° of ideas</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Robustness of vision</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8097">
                <a:tc>
                  <a:txBody>
                    <a:bodyPr/>
                    <a:lstStyle/>
                    <a:p>
                      <a:pPr marL="0" algn="r">
                        <a:lnSpc>
                          <a:spcPct val="100000"/>
                        </a:lnSpc>
                        <a:spcBef>
                          <a:spcPts val="1800"/>
                        </a:spcBef>
                        <a:spcAft>
                          <a:spcPts val="3600"/>
                        </a:spcAft>
                      </a:pPr>
                      <a:r>
                        <a:rPr lang="en-GB" sz="1600" b="1" i="0" dirty="0">
                          <a:solidFill>
                            <a:schemeClr val="tx1"/>
                          </a:solidFill>
                          <a:latin typeface="+mn-lt"/>
                          <a:ea typeface="Calibri"/>
                          <a:cs typeface="Times New Roman"/>
                        </a:rPr>
                        <a:t>Method</a:t>
                      </a:r>
                      <a:endParaRPr lang="it-IT" sz="1600" b="1" i="0" dirty="0">
                        <a:solidFill>
                          <a:schemeClr val="tx1"/>
                        </a:solidFill>
                        <a:latin typeface="+mn-lt"/>
                        <a:ea typeface="Calibri"/>
                        <a:cs typeface="Times New Roman"/>
                      </a:endParaRPr>
                    </a:p>
                  </a:txBody>
                  <a:tcPr marL="66797" marR="66797" marT="187157" marB="187157"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Optimization</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Hermeneutics</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18097">
                <a:tc>
                  <a:txBody>
                    <a:bodyPr/>
                    <a:lstStyle/>
                    <a:p>
                      <a:pPr marL="0" algn="r">
                        <a:lnSpc>
                          <a:spcPct val="100000"/>
                        </a:lnSpc>
                        <a:spcBef>
                          <a:spcPts val="1800"/>
                        </a:spcBef>
                        <a:spcAft>
                          <a:spcPts val="3600"/>
                        </a:spcAft>
                      </a:pPr>
                      <a:r>
                        <a:rPr lang="en-GB" sz="1600" b="1" i="0" dirty="0">
                          <a:solidFill>
                            <a:schemeClr val="tx1"/>
                          </a:solidFill>
                          <a:latin typeface="+mn-lt"/>
                          <a:ea typeface="Calibri"/>
                          <a:cs typeface="Times New Roman"/>
                        </a:rPr>
                        <a:t>Vision of society</a:t>
                      </a:r>
                      <a:endParaRPr lang="it-IT" sz="1600" b="1" i="0" dirty="0">
                        <a:solidFill>
                          <a:schemeClr val="tx1"/>
                        </a:solidFill>
                        <a:latin typeface="+mn-lt"/>
                        <a:ea typeface="Calibri"/>
                        <a:cs typeface="Times New Roman"/>
                      </a:endParaRPr>
                    </a:p>
                  </a:txBody>
                  <a:tcPr marL="66797" marR="66797" marT="187157" marB="187157"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Culturally neutral</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algn="ctr">
                        <a:lnSpc>
                          <a:spcPct val="100000"/>
                        </a:lnSpc>
                        <a:spcBef>
                          <a:spcPts val="1800"/>
                        </a:spcBef>
                        <a:spcAft>
                          <a:spcPts val="3600"/>
                        </a:spcAft>
                      </a:pPr>
                      <a:r>
                        <a:rPr lang="en-GB" sz="1600" dirty="0">
                          <a:solidFill>
                            <a:schemeClr val="tx1"/>
                          </a:solidFill>
                          <a:latin typeface="+mn-lt"/>
                          <a:ea typeface="Calibri"/>
                          <a:cs typeface="Times New Roman"/>
                        </a:rPr>
                        <a:t>Strong perspective</a:t>
                      </a:r>
                      <a:endParaRPr lang="it-IT" sz="1600" dirty="0">
                        <a:solidFill>
                          <a:schemeClr val="tx1"/>
                        </a:solidFill>
                        <a:latin typeface="+mn-lt"/>
                        <a:ea typeface="Calibri"/>
                        <a:cs typeface="Times New Roman"/>
                      </a:endParaRPr>
                    </a:p>
                  </a:txBody>
                  <a:tcPr marL="66797" marR="66797" marT="187157" marB="187157"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3" name="Rubrik 2"/>
          <p:cNvSpPr>
            <a:spLocks noGrp="1"/>
          </p:cNvSpPr>
          <p:nvPr>
            <p:ph type="title"/>
          </p:nvPr>
        </p:nvSpPr>
        <p:spPr/>
        <p:txBody>
          <a:bodyPr/>
          <a:lstStyle/>
          <a:p>
            <a:r>
              <a:rPr lang="en-GB" dirty="0"/>
              <a:t>Innovation of Solutions vs Innovation of Meanings</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40</a:t>
            </a:fld>
            <a:endParaRPr lang="it-IT">
              <a:solidFill>
                <a:prstClr val="white"/>
              </a:solidFill>
              <a:latin typeface="Calibri"/>
            </a:endParaRPr>
          </a:p>
        </p:txBody>
      </p:sp>
      <p:sp>
        <p:nvSpPr>
          <p:cNvPr id="6" name="Segnaposto piè di pagina 5"/>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Tree>
    <p:extLst>
      <p:ext uri="{BB962C8B-B14F-4D97-AF65-F5344CB8AC3E}">
        <p14:creationId xmlns:p14="http://schemas.microsoft.com/office/powerpoint/2010/main" val="342123469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
        <p:nvSpPr>
          <p:cNvPr id="3" name="Titolo 2"/>
          <p:cNvSpPr>
            <a:spLocks noGrp="1"/>
          </p:cNvSpPr>
          <p:nvPr>
            <p:ph type="title"/>
          </p:nvPr>
        </p:nvSpPr>
        <p:spPr/>
        <p:txBody>
          <a:bodyPr/>
          <a:lstStyle/>
          <a:p>
            <a:r>
              <a:rPr lang="it-IT" dirty="0"/>
              <a:t>Innovation</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41</a:t>
            </a:fld>
            <a:endParaRPr lang="it-IT">
              <a:solidFill>
                <a:prstClr val="white"/>
              </a:solidFill>
              <a:latin typeface="Calibri"/>
            </a:endParaRPr>
          </a:p>
        </p:txBody>
      </p:sp>
      <p:sp>
        <p:nvSpPr>
          <p:cNvPr id="9" name="textruta 2"/>
          <p:cNvSpPr txBox="1"/>
          <p:nvPr/>
        </p:nvSpPr>
        <p:spPr>
          <a:xfrm>
            <a:off x="4934715" y="3084547"/>
            <a:ext cx="2297928" cy="707700"/>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Meaning</a:t>
            </a:r>
            <a:endParaRPr lang="sv-SE" sz="2799" b="1" dirty="0">
              <a:solidFill>
                <a:srgbClr val="6BACC8"/>
              </a:solidFill>
              <a:latin typeface="Calibri"/>
              <a:cs typeface="Century Gothic"/>
            </a:endParaRPr>
          </a:p>
          <a:p>
            <a:pPr algn="ctr" defTabSz="740516"/>
            <a:r>
              <a:rPr lang="sv-SE" sz="1200" dirty="0">
                <a:solidFill>
                  <a:srgbClr val="6BACC8"/>
                </a:solidFill>
                <a:latin typeface="Calibri"/>
                <a:cs typeface="Century Gothic"/>
              </a:rPr>
              <a:t>Utilitarian – Symbolic – Emotional</a:t>
            </a:r>
          </a:p>
        </p:txBody>
      </p:sp>
      <p:sp>
        <p:nvSpPr>
          <p:cNvPr id="10" name="textruta 13"/>
          <p:cNvSpPr txBox="1"/>
          <p:nvPr/>
        </p:nvSpPr>
        <p:spPr>
          <a:xfrm>
            <a:off x="5136582" y="4870285"/>
            <a:ext cx="1894193" cy="707700"/>
          </a:xfrm>
          <a:prstGeom prst="rect">
            <a:avLst/>
          </a:prstGeom>
          <a:noFill/>
        </p:spPr>
        <p:txBody>
          <a:bodyPr wrap="none" lIns="91383" tIns="45694" rIns="91383" bIns="45694" rtlCol="0">
            <a:spAutoFit/>
          </a:bodyPr>
          <a:lstStyle/>
          <a:p>
            <a:pPr algn="ctr" defTabSz="740516"/>
            <a:r>
              <a:rPr lang="sv-SE" sz="2799" b="1" dirty="0">
                <a:solidFill>
                  <a:srgbClr val="6BACC8"/>
                </a:solidFill>
                <a:latin typeface="Calibri"/>
                <a:cs typeface="Century Gothic"/>
              </a:rPr>
              <a:t>Solution</a:t>
            </a:r>
          </a:p>
          <a:p>
            <a:pPr algn="ctr" defTabSz="740516"/>
            <a:r>
              <a:rPr lang="sv-SE" sz="1200" dirty="0">
                <a:solidFill>
                  <a:srgbClr val="6BACC8"/>
                </a:solidFill>
                <a:latin typeface="Calibri"/>
                <a:cs typeface="Century Gothic"/>
              </a:rPr>
              <a:t>Product – Service – Process</a:t>
            </a:r>
          </a:p>
        </p:txBody>
      </p:sp>
      <p:sp>
        <p:nvSpPr>
          <p:cNvPr id="12" name="Upp 6"/>
          <p:cNvSpPr/>
          <p:nvPr/>
        </p:nvSpPr>
        <p:spPr>
          <a:xfrm flipV="1">
            <a:off x="5947593" y="4234907"/>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3" name="textruta 22"/>
          <p:cNvSpPr txBox="1"/>
          <p:nvPr/>
        </p:nvSpPr>
        <p:spPr>
          <a:xfrm>
            <a:off x="5481437" y="1355758"/>
            <a:ext cx="1204484" cy="523077"/>
          </a:xfrm>
          <a:prstGeom prst="rect">
            <a:avLst/>
          </a:prstGeom>
          <a:noFill/>
        </p:spPr>
        <p:txBody>
          <a:bodyPr wrap="none" lIns="91383" tIns="45694" rIns="91383" bIns="45694" rtlCol="0">
            <a:spAutoFit/>
          </a:bodyPr>
          <a:lstStyle/>
          <a:p>
            <a:pPr algn="ctr" defTabSz="740516"/>
            <a:r>
              <a:rPr lang="sv-SE" sz="2799" b="1" dirty="0" err="1">
                <a:solidFill>
                  <a:srgbClr val="6BACC8"/>
                </a:solidFill>
                <a:latin typeface="Calibri"/>
                <a:cs typeface="Century Gothic"/>
              </a:rPr>
              <a:t>People</a:t>
            </a:r>
            <a:endParaRPr lang="sv-SE" sz="2799" b="1" dirty="0">
              <a:solidFill>
                <a:srgbClr val="6BACC8"/>
              </a:solidFill>
              <a:latin typeface="Calibri"/>
              <a:cs typeface="Century Gothic"/>
            </a:endParaRPr>
          </a:p>
        </p:txBody>
      </p:sp>
      <p:sp>
        <p:nvSpPr>
          <p:cNvPr id="15" name="Upp 25"/>
          <p:cNvSpPr/>
          <p:nvPr/>
        </p:nvSpPr>
        <p:spPr>
          <a:xfrm flipV="1">
            <a:off x="5947593" y="2321600"/>
            <a:ext cx="272171" cy="48993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383" tIns="45694" rIns="91383" bIns="45694" rtlCol="0" anchor="ctr"/>
          <a:lstStyle/>
          <a:p>
            <a:pPr algn="ctr" defTabSz="740516"/>
            <a:endParaRPr lang="sv-SE" sz="1600" dirty="0">
              <a:solidFill>
                <a:prstClr val="white"/>
              </a:solidFill>
              <a:latin typeface="Calibri"/>
            </a:endParaRPr>
          </a:p>
        </p:txBody>
      </p:sp>
      <p:sp>
        <p:nvSpPr>
          <p:cNvPr id="16" name="Text Box 10"/>
          <p:cNvSpPr txBox="1">
            <a:spLocks noChangeArrowheads="1"/>
          </p:cNvSpPr>
          <p:nvPr/>
        </p:nvSpPr>
        <p:spPr bwMode="auto">
          <a:xfrm>
            <a:off x="2774241" y="3429579"/>
            <a:ext cx="867371" cy="400000"/>
          </a:xfrm>
          <a:prstGeom prst="rect">
            <a:avLst/>
          </a:prstGeom>
          <a:noFill/>
          <a:ln w="9525">
            <a:noFill/>
            <a:miter lim="800000"/>
            <a:headEnd/>
            <a:tailEnd/>
          </a:ln>
        </p:spPr>
        <p:txBody>
          <a:bodyPr wrap="none" lIns="91401" tIns="45701" rIns="91401" bIns="45701">
            <a:prstTxWarp prst="textNoShape">
              <a:avLst/>
            </a:prstTxWarp>
            <a:spAutoFit/>
          </a:bodyPr>
          <a:lstStyle/>
          <a:p>
            <a:pPr algn="ctr" defTabSz="740516"/>
            <a:r>
              <a:rPr lang="it-IT" sz="2000" b="1" dirty="0">
                <a:solidFill>
                  <a:prstClr val="black"/>
                </a:solidFill>
                <a:latin typeface="Calibri" pitchFamily="34" charset="0"/>
                <a:cs typeface="Century Gothic"/>
              </a:rPr>
              <a:t>HOW?</a:t>
            </a:r>
          </a:p>
        </p:txBody>
      </p:sp>
      <p:sp>
        <p:nvSpPr>
          <p:cNvPr id="17" name="Rektangel med rundade hörn 10"/>
          <p:cNvSpPr/>
          <p:nvPr/>
        </p:nvSpPr>
        <p:spPr>
          <a:xfrm>
            <a:off x="1775726" y="4097237"/>
            <a:ext cx="2879333" cy="2159500"/>
          </a:xfrm>
          <a:prstGeom prst="roundRect">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lIns="0" tIns="0" rIns="91410" bIns="45705" rtlCol="0" anchor="ctr"/>
          <a:lstStyle/>
          <a:p>
            <a:pPr algn="ctr" defTabSz="740516"/>
            <a:r>
              <a:rPr lang="en-GB" dirty="0">
                <a:solidFill>
                  <a:srgbClr val="9BBB59"/>
                </a:solidFill>
                <a:latin typeface="Calibri" pitchFamily="34" charset="0"/>
                <a:cs typeface="Century Gothic"/>
              </a:rPr>
              <a:t>Creative Problem Solving</a:t>
            </a:r>
          </a:p>
          <a:p>
            <a:pPr algn="ctr" defTabSz="740516"/>
            <a:endParaRPr lang="en-GB" dirty="0">
              <a:solidFill>
                <a:srgbClr val="9BBB59"/>
              </a:solidFill>
              <a:latin typeface="Calibri" pitchFamily="34" charset="0"/>
              <a:cs typeface="Century Gothic"/>
            </a:endParaRPr>
          </a:p>
          <a:p>
            <a:pPr algn="ctr" defTabSz="740516"/>
            <a:r>
              <a:rPr lang="en-GB" sz="2000" b="1" dirty="0">
                <a:solidFill>
                  <a:srgbClr val="9BBB59"/>
                </a:solidFill>
                <a:latin typeface="Calibri" pitchFamily="34" charset="0"/>
                <a:cs typeface="Century Gothic"/>
              </a:rPr>
              <a:t>2. UNDERSTANDING USERS</a:t>
            </a:r>
          </a:p>
        </p:txBody>
      </p:sp>
      <p:sp>
        <p:nvSpPr>
          <p:cNvPr id="19" name="Rectangle 3"/>
          <p:cNvSpPr txBox="1">
            <a:spLocks noChangeArrowheads="1"/>
          </p:cNvSpPr>
          <p:nvPr/>
        </p:nvSpPr>
        <p:spPr bwMode="auto">
          <a:xfrm>
            <a:off x="7247861" y="2565104"/>
            <a:ext cx="3263163" cy="3580139"/>
          </a:xfrm>
          <a:prstGeom prst="rect">
            <a:avLst/>
          </a:prstGeom>
          <a:noFill/>
          <a:ln w="9525">
            <a:noFill/>
            <a:miter lim="800000"/>
            <a:headEnd/>
            <a:tailEnd/>
          </a:ln>
        </p:spPr>
        <p:txBody>
          <a:bodyPr vert="horz" wrap="square" lIns="91401" tIns="45701" rIns="91401" bIns="45701" numCol="1" anchor="t" anchorCtr="0" compatLnSpc="1">
            <a:prstTxWarp prst="textNoShape">
              <a:avLst/>
            </a:prstTxWarp>
          </a:bodyPr>
          <a:lstStyle>
            <a:lvl1pPr marL="342865" indent="-342865" algn="l" rtl="0" eaLnBrk="0" fontAlgn="base" hangingPunct="0">
              <a:spcBef>
                <a:spcPct val="20000"/>
              </a:spcBef>
              <a:spcAft>
                <a:spcPct val="0"/>
              </a:spcAft>
              <a:buFont typeface="Arial" charset="0"/>
              <a:buChar char="•"/>
              <a:defRPr sz="2800" kern="1200">
                <a:solidFill>
                  <a:schemeClr val="tx1"/>
                </a:solidFill>
                <a:latin typeface="Century Gothic" pitchFamily="34" charset="0"/>
                <a:ea typeface="+mn-ea"/>
                <a:cs typeface="+mn-cs"/>
              </a:defRPr>
            </a:lvl1pPr>
            <a:lvl2pPr marL="742875" indent="-285722" algn="l" rtl="0" eaLnBrk="0" fontAlgn="base" hangingPunct="0">
              <a:spcBef>
                <a:spcPct val="20000"/>
              </a:spcBef>
              <a:spcAft>
                <a:spcPct val="0"/>
              </a:spcAft>
              <a:buFont typeface="Arial" charset="0"/>
              <a:buChar char="–"/>
              <a:defRPr sz="2400" kern="1200">
                <a:solidFill>
                  <a:schemeClr val="tx1"/>
                </a:solidFill>
                <a:latin typeface="Century Gothic" pitchFamily="34" charset="0"/>
                <a:ea typeface="+mn-ea"/>
                <a:cs typeface="+mn-cs"/>
              </a:defRPr>
            </a:lvl2pPr>
            <a:lvl3pPr marL="1142885" indent="-228577" algn="l" rtl="0" eaLnBrk="0" fontAlgn="base" hangingPunct="0">
              <a:spcBef>
                <a:spcPct val="20000"/>
              </a:spcBef>
              <a:spcAft>
                <a:spcPct val="0"/>
              </a:spcAft>
              <a:buFont typeface="Arial" charset="0"/>
              <a:buChar char="•"/>
              <a:defRPr sz="2000" kern="1200">
                <a:solidFill>
                  <a:schemeClr val="tx1"/>
                </a:solidFill>
                <a:latin typeface="Century Gothic" pitchFamily="34" charset="0"/>
                <a:ea typeface="+mn-ea"/>
                <a:cs typeface="+mn-cs"/>
              </a:defRPr>
            </a:lvl3pPr>
            <a:lvl4pPr marL="1600040"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4pPr>
            <a:lvl5pPr marL="2057194" indent="-228577" algn="l" rtl="0" eaLnBrk="0" fontAlgn="base" hangingPunct="0">
              <a:spcBef>
                <a:spcPct val="20000"/>
              </a:spcBef>
              <a:spcAft>
                <a:spcPct val="0"/>
              </a:spcAft>
              <a:buFont typeface="Arial" charset="0"/>
              <a:buChar char="»"/>
              <a:defRPr kern="1200">
                <a:solidFill>
                  <a:schemeClr val="tx1"/>
                </a:solidFill>
                <a:latin typeface="Century Gothic" pitchFamily="34" charset="0"/>
                <a:ea typeface="+mn-ea"/>
                <a:cs typeface="+mn-cs"/>
              </a:defRPr>
            </a:lvl5pPr>
            <a:lvl6pPr marL="2514348"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019" indent="-457019" algn="r" defTabSz="740516">
              <a:buNone/>
            </a:pPr>
            <a:r>
              <a:rPr lang="it-IT" sz="1800" dirty="0">
                <a:solidFill>
                  <a:prstClr val="black"/>
                </a:solidFill>
                <a:latin typeface="Calibri"/>
              </a:rPr>
              <a:t>	</a:t>
            </a:r>
            <a:r>
              <a:rPr lang="it-IT" sz="1800" dirty="0">
                <a:solidFill>
                  <a:prstClr val="black"/>
                </a:solidFill>
              </a:rPr>
              <a:t> </a:t>
            </a:r>
            <a:r>
              <a:rPr lang="it-IT" sz="1800" i="1" dirty="0" err="1">
                <a:solidFill>
                  <a:prstClr val="black"/>
                </a:solidFill>
                <a:latin typeface="Calibri"/>
              </a:rPr>
              <a:t>By</a:t>
            </a:r>
            <a:r>
              <a:rPr lang="it-IT" sz="1800" i="1" dirty="0">
                <a:solidFill>
                  <a:prstClr val="black"/>
                </a:solidFill>
                <a:latin typeface="Calibri"/>
              </a:rPr>
              <a:t> </a:t>
            </a:r>
            <a:r>
              <a:rPr lang="it-IT" sz="1800" i="1" dirty="0" err="1">
                <a:solidFill>
                  <a:prstClr val="black"/>
                </a:solidFill>
                <a:latin typeface="Calibri"/>
              </a:rPr>
              <a:t>looking</a:t>
            </a:r>
            <a:r>
              <a:rPr lang="it-IT" sz="1800" i="1" dirty="0">
                <a:solidFill>
                  <a:prstClr val="black"/>
                </a:solidFill>
                <a:latin typeface="Calibri"/>
              </a:rPr>
              <a:t> at </a:t>
            </a:r>
            <a:r>
              <a:rPr lang="it-IT" sz="1800" i="1" dirty="0" err="1">
                <a:solidFill>
                  <a:prstClr val="black"/>
                </a:solidFill>
                <a:latin typeface="Calibri"/>
              </a:rPr>
              <a:t>what</a:t>
            </a:r>
            <a:r>
              <a:rPr lang="it-IT" sz="1800" i="1" dirty="0">
                <a:solidFill>
                  <a:prstClr val="black"/>
                </a:solidFill>
                <a:latin typeface="Calibri"/>
              </a:rPr>
              <a:t> </a:t>
            </a:r>
            <a:r>
              <a:rPr lang="it-IT" sz="1800" b="1" i="1" dirty="0" err="1">
                <a:solidFill>
                  <a:prstClr val="black"/>
                </a:solidFill>
                <a:latin typeface="Calibri"/>
              </a:rPr>
              <a:t>users</a:t>
            </a:r>
            <a:r>
              <a:rPr lang="it-IT" sz="1800" i="1" dirty="0">
                <a:solidFill>
                  <a:prstClr val="black"/>
                </a:solidFill>
                <a:latin typeface="Calibri"/>
              </a:rPr>
              <a:t> do, </a:t>
            </a:r>
            <a:r>
              <a:rPr lang="it-IT" sz="1800" i="1" dirty="0" err="1">
                <a:solidFill>
                  <a:prstClr val="black"/>
                </a:solidFill>
                <a:latin typeface="Calibri"/>
              </a:rPr>
              <a:t>we</a:t>
            </a:r>
            <a:r>
              <a:rPr lang="it-IT" sz="1800" i="1" dirty="0">
                <a:solidFill>
                  <a:prstClr val="black"/>
                </a:solidFill>
                <a:latin typeface="Calibri"/>
              </a:rPr>
              <a:t> </a:t>
            </a:r>
            <a:r>
              <a:rPr lang="it-IT" sz="1800" i="1" dirty="0" err="1">
                <a:solidFill>
                  <a:prstClr val="black"/>
                </a:solidFill>
                <a:latin typeface="Calibri"/>
              </a:rPr>
              <a:t>learn</a:t>
            </a:r>
            <a:r>
              <a:rPr lang="it-IT" sz="1800" i="1" dirty="0">
                <a:solidFill>
                  <a:prstClr val="black"/>
                </a:solidFill>
                <a:latin typeface="Calibri"/>
              </a:rPr>
              <a:t> </a:t>
            </a:r>
            <a:r>
              <a:rPr lang="it-IT" sz="1800" i="1" dirty="0" err="1">
                <a:solidFill>
                  <a:prstClr val="black"/>
                </a:solidFill>
                <a:latin typeface="Calibri"/>
              </a:rPr>
              <a:t>how</a:t>
            </a:r>
            <a:r>
              <a:rPr lang="it-IT" sz="1800" i="1" dirty="0">
                <a:solidFill>
                  <a:prstClr val="black"/>
                </a:solidFill>
                <a:latin typeface="Calibri"/>
              </a:rPr>
              <a:t> </a:t>
            </a:r>
            <a:r>
              <a:rPr lang="it-IT" sz="1800" i="1" dirty="0" err="1">
                <a:solidFill>
                  <a:prstClr val="black"/>
                </a:solidFill>
                <a:latin typeface="Calibri"/>
              </a:rPr>
              <a:t>to</a:t>
            </a:r>
            <a:r>
              <a:rPr lang="it-IT" sz="1800" i="1" dirty="0">
                <a:solidFill>
                  <a:prstClr val="black"/>
                </a:solidFill>
                <a:latin typeface="Calibri"/>
              </a:rPr>
              <a:t> design a </a:t>
            </a:r>
            <a:r>
              <a:rPr lang="it-IT" sz="1800" i="1" dirty="0" err="1">
                <a:solidFill>
                  <a:prstClr val="black"/>
                </a:solidFill>
                <a:latin typeface="Calibri"/>
              </a:rPr>
              <a:t>better</a:t>
            </a:r>
            <a:r>
              <a:rPr lang="it-IT" sz="1800" i="1" dirty="0">
                <a:solidFill>
                  <a:prstClr val="black"/>
                </a:solidFill>
                <a:latin typeface="Calibri"/>
              </a:rPr>
              <a:t> shopping kart</a:t>
            </a:r>
          </a:p>
          <a:p>
            <a:pPr marL="342796" indent="-342796" algn="r" defTabSz="740516">
              <a:buNone/>
            </a:pPr>
            <a:r>
              <a:rPr lang="it-IT" sz="1800" dirty="0">
                <a:solidFill>
                  <a:prstClr val="black"/>
                </a:solidFill>
                <a:latin typeface="Calibri"/>
              </a:rPr>
              <a:t>	</a:t>
            </a:r>
            <a:r>
              <a:rPr lang="it-IT" sz="1800" b="1" dirty="0">
                <a:solidFill>
                  <a:prstClr val="black"/>
                </a:solidFill>
                <a:latin typeface="Calibri"/>
              </a:rPr>
              <a:t>David </a:t>
            </a:r>
            <a:r>
              <a:rPr lang="it-IT" sz="1800" b="1" dirty="0" err="1">
                <a:solidFill>
                  <a:prstClr val="black"/>
                </a:solidFill>
                <a:latin typeface="Calibri"/>
              </a:rPr>
              <a:t>Kelley</a:t>
            </a:r>
            <a:r>
              <a:rPr lang="it-IT" sz="1800" dirty="0">
                <a:solidFill>
                  <a:prstClr val="black"/>
                </a:solidFill>
                <a:latin typeface="Calibri"/>
              </a:rPr>
              <a:t>, IDEO</a:t>
            </a:r>
          </a:p>
          <a:p>
            <a:pPr marL="342796" indent="-342796" algn="r" defTabSz="740516">
              <a:buNone/>
            </a:pPr>
            <a:endParaRPr lang="it-IT" sz="1800" dirty="0">
              <a:solidFill>
                <a:prstClr val="black"/>
              </a:solidFill>
              <a:latin typeface="Calibri"/>
            </a:endParaRPr>
          </a:p>
        </p:txBody>
      </p:sp>
      <p:pic>
        <p:nvPicPr>
          <p:cNvPr id="18" name="Picture 18" descr="user-center"/>
          <p:cNvPicPr>
            <a:picLocks noChangeAspect="1" noChangeArrowheads="1"/>
          </p:cNvPicPr>
          <p:nvPr/>
        </p:nvPicPr>
        <p:blipFill>
          <a:blip r:embed="rId3" cstate="print"/>
          <a:srcRect/>
          <a:stretch>
            <a:fillRect/>
          </a:stretch>
        </p:blipFill>
        <p:spPr bwMode="auto">
          <a:xfrm>
            <a:off x="7772062" y="3932939"/>
            <a:ext cx="2610190" cy="2206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3058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
        <p:nvSpPr>
          <p:cNvPr id="3" name="Titolo 2"/>
          <p:cNvSpPr>
            <a:spLocks noGrp="1"/>
          </p:cNvSpPr>
          <p:nvPr>
            <p:ph type="title"/>
          </p:nvPr>
        </p:nvSpPr>
        <p:spPr/>
        <p:txBody>
          <a:bodyPr/>
          <a:lstStyle/>
          <a:p>
            <a:r>
              <a:rPr lang="it-IT" dirty="0" err="1"/>
              <a:t>User-Driven</a:t>
            </a:r>
            <a:r>
              <a:rPr lang="it-IT" dirty="0"/>
              <a:t> Innovation</a:t>
            </a:r>
          </a:p>
        </p:txBody>
      </p:sp>
      <p:sp>
        <p:nvSpPr>
          <p:cNvPr id="24" name="Segnaposto contenuto 23"/>
          <p:cNvSpPr>
            <a:spLocks noGrp="1"/>
          </p:cNvSpPr>
          <p:nvPr>
            <p:ph idx="4294967295"/>
          </p:nvPr>
        </p:nvSpPr>
        <p:spPr>
          <a:xfrm>
            <a:off x="4656173" y="1161222"/>
            <a:ext cx="5554390" cy="4964943"/>
          </a:xfrm>
        </p:spPr>
        <p:txBody>
          <a:bodyPr>
            <a:normAutofit/>
          </a:bodyPr>
          <a:lstStyle/>
          <a:p>
            <a:pPr marL="457019" indent="-457019" algn="r">
              <a:spcBef>
                <a:spcPts val="600"/>
              </a:spcBef>
              <a:buNone/>
            </a:pPr>
            <a:r>
              <a:rPr lang="it-IT" sz="1800" i="1" dirty="0" err="1"/>
              <a:t>By</a:t>
            </a:r>
            <a:r>
              <a:rPr lang="it-IT" sz="1800" i="1" dirty="0"/>
              <a:t> </a:t>
            </a:r>
            <a:r>
              <a:rPr lang="it-IT" sz="1800" i="1" dirty="0" err="1"/>
              <a:t>looking</a:t>
            </a:r>
            <a:r>
              <a:rPr lang="it-IT" sz="1800" i="1" dirty="0"/>
              <a:t> at </a:t>
            </a:r>
            <a:r>
              <a:rPr lang="it-IT" sz="1800" i="1" dirty="0" err="1"/>
              <a:t>what</a:t>
            </a:r>
            <a:r>
              <a:rPr lang="it-IT" sz="1800" i="1" dirty="0"/>
              <a:t> </a:t>
            </a:r>
            <a:r>
              <a:rPr lang="it-IT" sz="1800" b="1" i="1" dirty="0" err="1"/>
              <a:t>users</a:t>
            </a:r>
            <a:r>
              <a:rPr lang="it-IT" sz="1800" i="1" dirty="0"/>
              <a:t> do, </a:t>
            </a:r>
            <a:r>
              <a:rPr lang="it-IT" sz="1800" i="1" dirty="0" err="1"/>
              <a:t>we</a:t>
            </a:r>
            <a:r>
              <a:rPr lang="it-IT" sz="1800" i="1" dirty="0"/>
              <a:t> </a:t>
            </a:r>
            <a:r>
              <a:rPr lang="it-IT" sz="1800" i="1" dirty="0" err="1"/>
              <a:t>learn</a:t>
            </a:r>
            <a:r>
              <a:rPr lang="it-IT" sz="1800" i="1" dirty="0"/>
              <a:t> </a:t>
            </a:r>
            <a:r>
              <a:rPr lang="it-IT" sz="1800" i="1" dirty="0" err="1"/>
              <a:t>how</a:t>
            </a:r>
            <a:r>
              <a:rPr lang="it-IT" sz="1800" i="1" dirty="0"/>
              <a:t> </a:t>
            </a:r>
            <a:r>
              <a:rPr lang="it-IT" sz="1800" i="1" dirty="0" err="1"/>
              <a:t>to</a:t>
            </a:r>
            <a:r>
              <a:rPr lang="it-IT" sz="1800" i="1" dirty="0"/>
              <a:t> design a </a:t>
            </a:r>
            <a:r>
              <a:rPr lang="it-IT" sz="1800" i="1" dirty="0" err="1"/>
              <a:t>better</a:t>
            </a:r>
            <a:r>
              <a:rPr lang="it-IT" sz="1800" i="1" dirty="0"/>
              <a:t> shopping kart</a:t>
            </a:r>
          </a:p>
          <a:p>
            <a:pPr marL="457019" indent="-457019" algn="r">
              <a:spcBef>
                <a:spcPts val="600"/>
              </a:spcBef>
              <a:buNone/>
            </a:pPr>
            <a:endParaRPr lang="it-IT" sz="1800" dirty="0"/>
          </a:p>
          <a:p>
            <a:pPr marL="457019" indent="-457019" algn="r">
              <a:spcBef>
                <a:spcPts val="600"/>
              </a:spcBef>
              <a:buNone/>
            </a:pPr>
            <a:r>
              <a:rPr lang="it-IT" sz="1800" b="1" dirty="0"/>
              <a:t>David </a:t>
            </a:r>
            <a:r>
              <a:rPr lang="it-IT" sz="1800" b="1" dirty="0" err="1"/>
              <a:t>Kelley</a:t>
            </a:r>
            <a:r>
              <a:rPr lang="it-IT" sz="1800" dirty="0"/>
              <a:t>, IDEO</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42</a:t>
            </a:fld>
            <a:endParaRPr lang="it-IT">
              <a:solidFill>
                <a:prstClr val="white"/>
              </a:solidFill>
              <a:latin typeface="Calibri"/>
            </a:endParaRPr>
          </a:p>
        </p:txBody>
      </p:sp>
      <p:pic>
        <p:nvPicPr>
          <p:cNvPr id="11" name="Picture 6" descr="3-4-Fotografando  i clienti"/>
          <p:cNvPicPr>
            <a:picLocks noChangeAspect="1" noChangeArrowheads="1"/>
          </p:cNvPicPr>
          <p:nvPr/>
        </p:nvPicPr>
        <p:blipFill>
          <a:blip r:embed="rId3" cstate="print"/>
          <a:srcRect/>
          <a:stretch>
            <a:fillRect/>
          </a:stretch>
        </p:blipFill>
        <p:spPr bwMode="auto">
          <a:xfrm>
            <a:off x="1881342" y="1989174"/>
            <a:ext cx="2474340" cy="155856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8" descr="3-2-Fotografando  i clienti"/>
          <p:cNvPicPr>
            <a:picLocks noChangeAspect="1" noChangeArrowheads="1"/>
          </p:cNvPicPr>
          <p:nvPr/>
        </p:nvPicPr>
        <p:blipFill>
          <a:blip r:embed="rId4" cstate="print">
            <a:lum bright="24000" contrast="48000"/>
          </a:blip>
          <a:srcRect/>
          <a:stretch>
            <a:fillRect/>
          </a:stretch>
        </p:blipFill>
        <p:spPr bwMode="auto">
          <a:xfrm>
            <a:off x="3309769" y="3274758"/>
            <a:ext cx="2471166" cy="153158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9" descr="3-1-Fotografando  i clienti"/>
          <p:cNvPicPr>
            <a:picLocks noChangeAspect="1" noChangeArrowheads="1"/>
          </p:cNvPicPr>
          <p:nvPr/>
        </p:nvPicPr>
        <p:blipFill>
          <a:blip r:embed="rId5" cstate="print">
            <a:lum bright="24000" contrast="48000"/>
          </a:blip>
          <a:srcRect/>
          <a:stretch>
            <a:fillRect/>
          </a:stretch>
        </p:blipFill>
        <p:spPr bwMode="auto">
          <a:xfrm>
            <a:off x="4465229" y="4560344"/>
            <a:ext cx="2487037" cy="155062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938354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3" descr="C:\Users\verganti.roberto\Documents\Design\Harvard\Book\Illustrations\final\0 steve.jpg"/>
          <p:cNvPicPr>
            <a:picLocks noChangeAspect="1" noChangeArrowheads="1"/>
          </p:cNvPicPr>
          <p:nvPr/>
        </p:nvPicPr>
        <p:blipFill>
          <a:blip r:embed="rId3" cstate="print"/>
          <a:srcRect t="15129" b="9509"/>
          <a:stretch>
            <a:fillRect/>
          </a:stretch>
        </p:blipFill>
        <p:spPr bwMode="auto">
          <a:xfrm>
            <a:off x="1524265" y="1238389"/>
            <a:ext cx="4572530" cy="4874475"/>
          </a:xfrm>
          <a:prstGeom prst="rect">
            <a:avLst/>
          </a:prstGeom>
          <a:noFill/>
          <a:ln w="9525">
            <a:noFill/>
            <a:miter lim="800000"/>
            <a:headEnd/>
            <a:tailEnd/>
          </a:ln>
        </p:spPr>
      </p:pic>
      <p:sp>
        <p:nvSpPr>
          <p:cNvPr id="6" name="Segnaposto contenuto 5"/>
          <p:cNvSpPr>
            <a:spLocks noGrp="1"/>
          </p:cNvSpPr>
          <p:nvPr>
            <p:ph idx="4294967295"/>
          </p:nvPr>
        </p:nvSpPr>
        <p:spPr>
          <a:xfrm>
            <a:off x="6096794" y="1161222"/>
            <a:ext cx="4113770" cy="4964943"/>
          </a:xfrm>
        </p:spPr>
        <p:txBody>
          <a:bodyPr>
            <a:noAutofit/>
          </a:bodyPr>
          <a:lstStyle/>
          <a:p>
            <a:pPr algn="r">
              <a:buSzPct val="60000"/>
              <a:buNone/>
              <a:defRPr/>
            </a:pPr>
            <a:r>
              <a:rPr lang="en-US" sz="1800" i="1" dirty="0">
                <a:ea typeface="ＭＳ Ｐゴシック" pitchFamily="34" charset="-128"/>
              </a:rPr>
              <a:t>We have a lot of customers, and we have a lot of research into our installed base. But in the end, for something this complicated, it’s really hard to design products by focus groups. A lot of times, </a:t>
            </a:r>
            <a:r>
              <a:rPr lang="en-US" sz="1800" b="1" i="1" dirty="0">
                <a:ea typeface="ＭＳ Ｐゴシック" pitchFamily="34" charset="-128"/>
              </a:rPr>
              <a:t>people don’t know what they want until you show it to them</a:t>
            </a:r>
          </a:p>
          <a:p>
            <a:pPr algn="r">
              <a:buSzPct val="60000"/>
              <a:buNone/>
              <a:defRPr/>
            </a:pPr>
            <a:endParaRPr lang="en-US" sz="1800" b="1" i="1" dirty="0">
              <a:ea typeface="ＭＳ Ｐゴシック" pitchFamily="34" charset="-128"/>
            </a:endParaRPr>
          </a:p>
          <a:p>
            <a:pPr algn="r">
              <a:buNone/>
            </a:pPr>
            <a:r>
              <a:rPr lang="it-IT" sz="1800" b="1" dirty="0">
                <a:ea typeface="ＭＳ Ｐゴシック" pitchFamily="34" charset="-128"/>
              </a:rPr>
              <a:t>Steve Jobs</a:t>
            </a:r>
            <a:r>
              <a:rPr lang="it-IT" sz="1800" dirty="0">
                <a:ea typeface="ＭＳ Ｐゴシック" pitchFamily="34" charset="-128"/>
              </a:rPr>
              <a:t>, Apple</a:t>
            </a:r>
            <a:endParaRPr lang="it-IT" sz="1800" b="1" dirty="0">
              <a:ea typeface="ＭＳ Ｐゴシック" pitchFamily="34" charset="-128"/>
            </a:endParaRPr>
          </a:p>
        </p:txBody>
      </p:sp>
      <p:sp>
        <p:nvSpPr>
          <p:cNvPr id="7" name="Titolo 6"/>
          <p:cNvSpPr>
            <a:spLocks noGrp="1"/>
          </p:cNvSpPr>
          <p:nvPr>
            <p:ph type="title"/>
          </p:nvPr>
        </p:nvSpPr>
        <p:spPr/>
        <p:txBody>
          <a:bodyPr/>
          <a:lstStyle/>
          <a:p>
            <a:r>
              <a:rPr lang="en-GB" sz="1400" b="0" dirty="0"/>
              <a:t>Understanding user needs </a:t>
            </a:r>
            <a:r>
              <a:rPr lang="en-GB" dirty="0"/>
              <a:t>OR Making proposals?</a:t>
            </a:r>
            <a:endParaRPr lang="it-IT" dirty="0"/>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43</a:t>
            </a:fld>
            <a:endParaRPr lang="it-IT">
              <a:solidFill>
                <a:prstClr val="white"/>
              </a:solidFill>
              <a:latin typeface="Calibri"/>
            </a:endParaRPr>
          </a:p>
        </p:txBody>
      </p:sp>
      <p:sp>
        <p:nvSpPr>
          <p:cNvPr id="8" name="Segnaposto piè di pagina 7"/>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Tree>
    <p:extLst>
      <p:ext uri="{BB962C8B-B14F-4D97-AF65-F5344CB8AC3E}">
        <p14:creationId xmlns:p14="http://schemas.microsoft.com/office/powerpoint/2010/main" val="59358021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GB" sz="1400" b="0" dirty="0"/>
              <a:t>Understanding user needs</a:t>
            </a:r>
            <a:r>
              <a:rPr lang="en-GB" b="0" dirty="0"/>
              <a:t> </a:t>
            </a:r>
            <a:r>
              <a:rPr lang="en-GB" dirty="0"/>
              <a:t>OR Making proposals?</a:t>
            </a:r>
            <a:endParaRPr lang="it-IT" dirty="0"/>
          </a:p>
        </p:txBody>
      </p:sp>
      <p:sp>
        <p:nvSpPr>
          <p:cNvPr id="60419" name="Rectangle 3"/>
          <p:cNvSpPr>
            <a:spLocks noGrp="1" noChangeArrowheads="1"/>
          </p:cNvSpPr>
          <p:nvPr>
            <p:ph type="body" idx="4294967295"/>
          </p:nvPr>
        </p:nvSpPr>
        <p:spPr>
          <a:xfrm>
            <a:off x="6096794" y="1161222"/>
            <a:ext cx="4113770" cy="4964943"/>
          </a:xfrm>
        </p:spPr>
        <p:txBody>
          <a:bodyPr>
            <a:normAutofit/>
          </a:bodyPr>
          <a:lstStyle/>
          <a:p>
            <a:pPr marL="0" indent="0" algn="r">
              <a:buNone/>
            </a:pPr>
            <a:r>
              <a:rPr lang="en-GB" sz="1800" i="1" dirty="0"/>
              <a:t>Market? What Market? We do not look at market needs. We make </a:t>
            </a:r>
            <a:r>
              <a:rPr lang="en-GB" sz="1800" b="1" i="1" dirty="0"/>
              <a:t>proposals to people</a:t>
            </a:r>
          </a:p>
          <a:p>
            <a:pPr marL="0" indent="0" algn="r">
              <a:buNone/>
            </a:pPr>
            <a:endParaRPr lang="it-IT" sz="1800" b="1" i="1" dirty="0"/>
          </a:p>
          <a:p>
            <a:pPr marL="0" indent="0" algn="r">
              <a:buNone/>
            </a:pPr>
            <a:r>
              <a:rPr lang="it-IT" sz="1800" b="1" dirty="0"/>
              <a:t>Ernesto </a:t>
            </a:r>
            <a:r>
              <a:rPr lang="it-IT" sz="1800" b="1" dirty="0" err="1"/>
              <a:t>Gismondi</a:t>
            </a:r>
            <a:r>
              <a:rPr lang="it-IT" sz="1800" dirty="0"/>
              <a:t>, </a:t>
            </a:r>
            <a:r>
              <a:rPr lang="it-IT" sz="1800" dirty="0" err="1"/>
              <a:t>President</a:t>
            </a:r>
            <a:r>
              <a:rPr lang="it-IT" sz="1800" dirty="0"/>
              <a:t>,</a:t>
            </a:r>
            <a:r>
              <a:rPr lang="it-IT" sz="1800" i="1" dirty="0"/>
              <a:t> Artemide</a:t>
            </a:r>
          </a:p>
        </p:txBody>
      </p:sp>
      <p:sp>
        <p:nvSpPr>
          <p:cNvPr id="4" name="Segnaposto numero diapositiva 3"/>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44</a:t>
            </a:fld>
            <a:endParaRPr lang="it-IT">
              <a:solidFill>
                <a:prstClr val="white"/>
              </a:solidFill>
              <a:latin typeface="Calibri"/>
            </a:endParaRPr>
          </a:p>
        </p:txBody>
      </p:sp>
      <p:sp>
        <p:nvSpPr>
          <p:cNvPr id="5" name="Segnaposto piè di pagina 4"/>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pic>
        <p:nvPicPr>
          <p:cNvPr id="7" name="Picture 1" descr="C:\Users\verganti.roberto\Documents\Design\Harvard\Book\Illustrations\Color\ARTEMIDE.jpg"/>
          <p:cNvPicPr>
            <a:picLocks noChangeAspect="1" noChangeArrowheads="1"/>
          </p:cNvPicPr>
          <p:nvPr/>
        </p:nvPicPr>
        <p:blipFill>
          <a:blip r:embed="rId3" cstate="print"/>
          <a:srcRect t="22349" b="21750"/>
          <a:stretch>
            <a:fillRect/>
          </a:stretch>
        </p:blipFill>
        <p:spPr bwMode="auto">
          <a:xfrm>
            <a:off x="1524267" y="3009979"/>
            <a:ext cx="4143206" cy="3275881"/>
          </a:xfrm>
          <a:prstGeom prst="rect">
            <a:avLst/>
          </a:prstGeom>
          <a:noFill/>
        </p:spPr>
      </p:pic>
    </p:spTree>
    <p:extLst>
      <p:ext uri="{BB962C8B-B14F-4D97-AF65-F5344CB8AC3E}">
        <p14:creationId xmlns:p14="http://schemas.microsoft.com/office/powerpoint/2010/main" val="188149868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piè di pagina 7"/>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
        <p:nvSpPr>
          <p:cNvPr id="7" name="Titolo 6"/>
          <p:cNvSpPr>
            <a:spLocks noGrp="1"/>
          </p:cNvSpPr>
          <p:nvPr>
            <p:ph type="title"/>
          </p:nvPr>
        </p:nvSpPr>
        <p:spPr/>
        <p:txBody>
          <a:bodyPr/>
          <a:lstStyle/>
          <a:p>
            <a:r>
              <a:rPr lang="en-GB" sz="1400" b="0" dirty="0"/>
              <a:t>Understanding user needs</a:t>
            </a:r>
            <a:r>
              <a:rPr lang="en-GB" b="0" dirty="0"/>
              <a:t> </a:t>
            </a:r>
            <a:r>
              <a:rPr lang="en-GB" dirty="0"/>
              <a:t>OR Making proposals?</a:t>
            </a:r>
            <a:endParaRPr lang="it-IT" dirty="0"/>
          </a:p>
        </p:txBody>
      </p:sp>
      <p:sp>
        <p:nvSpPr>
          <p:cNvPr id="6" name="Segnaposto contenuto 5"/>
          <p:cNvSpPr>
            <a:spLocks noGrp="1"/>
          </p:cNvSpPr>
          <p:nvPr>
            <p:ph idx="4294967295"/>
          </p:nvPr>
        </p:nvSpPr>
        <p:spPr>
          <a:xfrm>
            <a:off x="6096000" y="1161222"/>
            <a:ext cx="4114564" cy="4964943"/>
          </a:xfrm>
        </p:spPr>
        <p:txBody>
          <a:bodyPr>
            <a:noAutofit/>
          </a:bodyPr>
          <a:lstStyle/>
          <a:p>
            <a:pPr algn="r">
              <a:buFont typeface="Wingdings" pitchFamily="2" charset="2"/>
              <a:buNone/>
            </a:pPr>
            <a:r>
              <a:rPr lang="en-US" sz="1800" b="1" i="1" dirty="0"/>
              <a:t>We don't use consumer focus groups</a:t>
            </a:r>
            <a:r>
              <a:rPr lang="en-US" sz="1800" i="1" dirty="0"/>
              <a:t>. </a:t>
            </a:r>
            <a:br>
              <a:rPr lang="en-US" sz="1800" i="1" dirty="0"/>
            </a:br>
            <a:r>
              <a:rPr lang="en-US" sz="1800" i="1" dirty="0"/>
              <a:t>We got a lot of feedback from developers in the industry </a:t>
            </a:r>
            <a:br>
              <a:rPr lang="en-US" sz="1800" i="1" dirty="0">
                <a:ea typeface="ＭＳ Ｐゴシック" pitchFamily="34" charset="-128"/>
              </a:rPr>
            </a:br>
            <a:endParaRPr lang="en-US" sz="1800" i="1" dirty="0">
              <a:ea typeface="ＭＳ Ｐゴシック" pitchFamily="34" charset="-128"/>
            </a:endParaRPr>
          </a:p>
          <a:p>
            <a:pPr algn="r">
              <a:buFont typeface="Wingdings" pitchFamily="2" charset="2"/>
              <a:buNone/>
            </a:pPr>
            <a:r>
              <a:rPr lang="en-US" sz="1800" b="1" dirty="0"/>
              <a:t>Shigeru Miyamoto</a:t>
            </a:r>
            <a:r>
              <a:rPr lang="en-US" sz="1800" dirty="0"/>
              <a:t>,</a:t>
            </a:r>
            <a:br>
              <a:rPr lang="en-US" sz="1800" dirty="0"/>
            </a:br>
            <a:r>
              <a:rPr lang="en-US" sz="1800" dirty="0"/>
              <a:t>Senior Marketing Director, Nintendo</a:t>
            </a:r>
            <a:endParaRPr lang="en-US" sz="1800" dirty="0">
              <a:ea typeface="ＭＳ Ｐゴシック" pitchFamily="34" charset="-128"/>
            </a:endParaRPr>
          </a:p>
          <a:p>
            <a:pPr algn="r">
              <a:buFont typeface="Wingdings" pitchFamily="2" charset="2"/>
              <a:buNone/>
            </a:pPr>
            <a:endParaRPr lang="en-US" sz="1800" dirty="0">
              <a:ea typeface="ＭＳ Ｐゴシック" pitchFamily="34" charset="-128"/>
            </a:endParaRPr>
          </a:p>
          <a:p>
            <a:pPr algn="r">
              <a:buFont typeface="Wingdings" pitchFamily="2" charset="2"/>
              <a:buNone/>
            </a:pPr>
            <a:endParaRPr lang="en-US" sz="1800" dirty="0">
              <a:ea typeface="ＭＳ Ｐゴシック" pitchFamily="34" charset="-128"/>
            </a:endParaRPr>
          </a:p>
          <a:p>
            <a:pPr algn="r">
              <a:buFont typeface="Wingdings" pitchFamily="2" charset="2"/>
              <a:buNone/>
            </a:pPr>
            <a:r>
              <a:rPr lang="en-US" sz="1800" i="1" dirty="0"/>
              <a:t>When </a:t>
            </a:r>
            <a:r>
              <a:rPr lang="it-IT" sz="1800" i="1" dirty="0" err="1"/>
              <a:t>we</a:t>
            </a:r>
            <a:r>
              <a:rPr lang="it-IT" sz="1800" i="1" dirty="0"/>
              <a:t> </a:t>
            </a:r>
            <a:r>
              <a:rPr lang="it-IT" sz="1800" i="1" dirty="0" err="1"/>
              <a:t>showed</a:t>
            </a:r>
            <a:r>
              <a:rPr lang="it-IT" sz="1800" i="1" dirty="0"/>
              <a:t> </a:t>
            </a:r>
            <a:r>
              <a:rPr lang="en-US" sz="1800" i="1" dirty="0"/>
              <a:t>a glimpse of </a:t>
            </a:r>
            <a:r>
              <a:rPr lang="it-IT" sz="1800" i="1" dirty="0" err="1"/>
              <a:t>it</a:t>
            </a:r>
            <a:r>
              <a:rPr lang="it-IT" sz="1800" i="1" dirty="0"/>
              <a:t> at </a:t>
            </a:r>
            <a:r>
              <a:rPr lang="en-US" sz="1800" i="1" dirty="0"/>
              <a:t>the Tokyo Game Show in September, 2005, </a:t>
            </a:r>
            <a:r>
              <a:rPr lang="it-IT" sz="1800" b="1" i="1" dirty="0" err="1"/>
              <a:t>there</a:t>
            </a:r>
            <a:r>
              <a:rPr lang="it-IT" sz="1800" b="1" i="1" dirty="0"/>
              <a:t> </a:t>
            </a:r>
            <a:r>
              <a:rPr lang="it-IT" sz="1800" b="1" i="1" dirty="0" err="1"/>
              <a:t>was</a:t>
            </a:r>
            <a:r>
              <a:rPr lang="it-IT" sz="1800" b="1" i="1" dirty="0"/>
              <a:t> a </a:t>
            </a:r>
            <a:r>
              <a:rPr lang="en-US" sz="1800" b="1" i="1" dirty="0"/>
              <a:t>stunned silence</a:t>
            </a:r>
            <a:r>
              <a:rPr lang="en-US" sz="1800" i="1" dirty="0"/>
              <a:t>. It was as though the audience didn't know how to react</a:t>
            </a:r>
          </a:p>
          <a:p>
            <a:pPr algn="r">
              <a:buFont typeface="Wingdings" pitchFamily="2" charset="2"/>
              <a:buNone/>
            </a:pPr>
            <a:endParaRPr lang="en-US" sz="1800" i="1" dirty="0">
              <a:ea typeface="ＭＳ Ｐゴシック" pitchFamily="34" charset="-128"/>
            </a:endParaRPr>
          </a:p>
          <a:p>
            <a:pPr algn="r">
              <a:buFont typeface="Wingdings" pitchFamily="2" charset="2"/>
              <a:buNone/>
            </a:pPr>
            <a:r>
              <a:rPr lang="en-US" sz="1800" dirty="0"/>
              <a:t>Satoru Iwata</a:t>
            </a:r>
            <a:r>
              <a:rPr lang="it-IT" sz="1800" dirty="0"/>
              <a:t>, President and CEO, </a:t>
            </a:r>
            <a:r>
              <a:rPr lang="it-IT" sz="1800" b="1" dirty="0"/>
              <a:t>Nintendo</a:t>
            </a:r>
          </a:p>
        </p:txBody>
      </p:sp>
      <p:sp>
        <p:nvSpPr>
          <p:cNvPr id="11" name="Segnaposto numero diapositiva 10"/>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45</a:t>
            </a:fld>
            <a:endParaRPr lang="it-IT">
              <a:solidFill>
                <a:prstClr val="white"/>
              </a:solidFill>
              <a:latin typeface="Calibri"/>
            </a:endParaRPr>
          </a:p>
        </p:txBody>
      </p:sp>
      <p:pic>
        <p:nvPicPr>
          <p:cNvPr id="9" name="Picture 1" descr="C:\Users\verganti.roberto\Documents\Design\Harvard\Book\Illustrations\Color\WII.jpg"/>
          <p:cNvPicPr>
            <a:picLocks noChangeAspect="1" noChangeArrowheads="1"/>
          </p:cNvPicPr>
          <p:nvPr/>
        </p:nvPicPr>
        <p:blipFill>
          <a:blip r:embed="rId3" cstate="print"/>
          <a:srcRect b="1541"/>
          <a:stretch>
            <a:fillRect/>
          </a:stretch>
        </p:blipFill>
        <p:spPr bwMode="auto">
          <a:xfrm>
            <a:off x="1833598" y="1163234"/>
            <a:ext cx="3643128" cy="5073429"/>
          </a:xfrm>
          <a:prstGeom prst="rect">
            <a:avLst/>
          </a:prstGeom>
          <a:noFill/>
        </p:spPr>
      </p:pic>
    </p:spTree>
    <p:extLst>
      <p:ext uri="{BB962C8B-B14F-4D97-AF65-F5344CB8AC3E}">
        <p14:creationId xmlns:p14="http://schemas.microsoft.com/office/powerpoint/2010/main" val="160187485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ChangeArrowheads="1"/>
          </p:cNvSpPr>
          <p:nvPr/>
        </p:nvSpPr>
        <p:spPr bwMode="auto">
          <a:xfrm>
            <a:off x="5376087" y="1268415"/>
            <a:ext cx="5040840" cy="5113337"/>
          </a:xfrm>
          <a:prstGeom prst="rect">
            <a:avLst/>
          </a:prstGeom>
          <a:noFill/>
          <a:ln w="9525">
            <a:noFill/>
            <a:miter lim="800000"/>
            <a:headEnd/>
            <a:tailEnd/>
          </a:ln>
          <a:effectLst/>
        </p:spPr>
        <p:txBody>
          <a:bodyPr lIns="91419" tIns="45710" rIns="91419" bIns="45710"/>
          <a:lstStyle/>
          <a:p>
            <a:pPr algn="r" defTabSz="740516">
              <a:spcBef>
                <a:spcPct val="20000"/>
              </a:spcBef>
              <a:buClr>
                <a:srgbClr val="FF9900"/>
              </a:buClr>
            </a:pPr>
            <a:r>
              <a:rPr lang="en-US" i="1" dirty="0">
                <a:solidFill>
                  <a:prstClr val="black"/>
                </a:solidFill>
                <a:latin typeface="Calibri" pitchFamily="34" charset="0"/>
                <a:cs typeface="Century Gothic"/>
              </a:rPr>
              <a:t>Users do not always know what they need … We </a:t>
            </a:r>
            <a:r>
              <a:rPr lang="en-US" b="1" i="1" dirty="0">
                <a:solidFill>
                  <a:prstClr val="black"/>
                </a:solidFill>
                <a:latin typeface="Calibri" pitchFamily="34" charset="0"/>
                <a:cs typeface="Century Gothic"/>
              </a:rPr>
              <a:t>propose </a:t>
            </a:r>
            <a:r>
              <a:rPr lang="en-US" i="1" dirty="0">
                <a:solidFill>
                  <a:prstClr val="black"/>
                </a:solidFill>
                <a:latin typeface="Calibri" pitchFamily="34" charset="0"/>
                <a:cs typeface="Century Gothic"/>
              </a:rPr>
              <a:t>new visions instead of simply following market needs. </a:t>
            </a:r>
            <a:br>
              <a:rPr lang="en-US" i="1" dirty="0">
                <a:solidFill>
                  <a:prstClr val="black"/>
                </a:solidFill>
                <a:latin typeface="Calibri" pitchFamily="34" charset="0"/>
                <a:cs typeface="Century Gothic"/>
              </a:rPr>
            </a:br>
            <a:r>
              <a:rPr lang="en-US" i="1" dirty="0">
                <a:solidFill>
                  <a:prstClr val="black"/>
                </a:solidFill>
                <a:latin typeface="Calibri" pitchFamily="34" charset="0"/>
                <a:cs typeface="Century Gothic"/>
              </a:rPr>
              <a:t>I use the metaphor of the good father: he is not who gives his children what they want, but what is more meaningful. A father pursues a vision</a:t>
            </a:r>
          </a:p>
          <a:p>
            <a:pPr algn="r" defTabSz="740516">
              <a:spcBef>
                <a:spcPct val="20000"/>
              </a:spcBef>
              <a:buClr>
                <a:srgbClr val="FF9900"/>
              </a:buClr>
            </a:pPr>
            <a:endParaRPr lang="en-GB" i="1" dirty="0">
              <a:solidFill>
                <a:prstClr val="black"/>
              </a:solidFill>
              <a:latin typeface="Calibri" pitchFamily="34" charset="0"/>
            </a:endParaRPr>
          </a:p>
          <a:p>
            <a:pPr algn="r" defTabSz="740516">
              <a:spcBef>
                <a:spcPct val="20000"/>
              </a:spcBef>
              <a:buClr>
                <a:srgbClr val="FF9900"/>
              </a:buClr>
            </a:pPr>
            <a:r>
              <a:rPr lang="en-GB" b="1" dirty="0">
                <a:solidFill>
                  <a:prstClr val="black"/>
                </a:solidFill>
                <a:latin typeface="Calibri" pitchFamily="34" charset="0"/>
              </a:rPr>
              <a:t>Stefano </a:t>
            </a:r>
            <a:r>
              <a:rPr lang="en-GB" b="1" dirty="0" err="1">
                <a:solidFill>
                  <a:prstClr val="black"/>
                </a:solidFill>
                <a:latin typeface="Calibri" pitchFamily="34" charset="0"/>
              </a:rPr>
              <a:t>Marzano</a:t>
            </a:r>
            <a:r>
              <a:rPr lang="en-GB" dirty="0">
                <a:solidFill>
                  <a:prstClr val="black"/>
                </a:solidFill>
                <a:latin typeface="Calibri" pitchFamily="34" charset="0"/>
              </a:rPr>
              <a:t>, CEO and </a:t>
            </a:r>
            <a:r>
              <a:rPr lang="en-US" dirty="0">
                <a:solidFill>
                  <a:prstClr val="black"/>
                </a:solidFill>
                <a:latin typeface="Calibri" pitchFamily="34" charset="0"/>
              </a:rPr>
              <a:t>Chief Creative Director of Philips Design</a:t>
            </a:r>
            <a:endParaRPr lang="en-GB" dirty="0">
              <a:solidFill>
                <a:prstClr val="black"/>
              </a:solidFill>
              <a:latin typeface="Calibri" pitchFamily="34" charset="0"/>
            </a:endParaRPr>
          </a:p>
        </p:txBody>
      </p:sp>
      <p:sp>
        <p:nvSpPr>
          <p:cNvPr id="985091" name="Rectangle 3"/>
          <p:cNvSpPr>
            <a:spLocks noGrp="1" noChangeArrowheads="1"/>
          </p:cNvSpPr>
          <p:nvPr>
            <p:ph type="title"/>
          </p:nvPr>
        </p:nvSpPr>
        <p:spPr/>
        <p:txBody>
          <a:bodyPr/>
          <a:lstStyle/>
          <a:p>
            <a:r>
              <a:rPr lang="en-GB" sz="1400" b="0" dirty="0"/>
              <a:t>Understanding user needs</a:t>
            </a:r>
            <a:r>
              <a:rPr lang="en-GB" b="0" dirty="0"/>
              <a:t> </a:t>
            </a:r>
            <a:r>
              <a:rPr lang="en-GB" dirty="0"/>
              <a:t>OR Making proposals?</a:t>
            </a:r>
          </a:p>
        </p:txBody>
      </p:sp>
      <p:sp>
        <p:nvSpPr>
          <p:cNvPr id="5" name="Segnaposto piè di pagina 4"/>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
        <p:nvSpPr>
          <p:cNvPr id="6" name="Segnaposto numero diapositiva 12"/>
          <p:cNvSpPr>
            <a:spLocks noGrp="1"/>
          </p:cNvSpPr>
          <p:nvPr>
            <p:ph type="sldNum" sz="quarter" idx="12"/>
          </p:nvPr>
        </p:nvSpPr>
        <p:spPr>
          <a:xfrm>
            <a:off x="5029263" y="6356353"/>
            <a:ext cx="2133477" cy="365124"/>
          </a:xfrm>
        </p:spPr>
        <p:txBody>
          <a:bodyPr/>
          <a:lstStyle/>
          <a:p>
            <a:pPr defTabSz="740516"/>
            <a:fld id="{57DCC51C-8BA7-4378-968B-B38FF4733963}" type="slidenum">
              <a:rPr lang="it-IT">
                <a:solidFill>
                  <a:prstClr val="white"/>
                </a:solidFill>
                <a:latin typeface="Calibri"/>
              </a:rPr>
              <a:pPr defTabSz="740516"/>
              <a:t>46</a:t>
            </a:fld>
            <a:endParaRPr lang="it-IT" dirty="0">
              <a:solidFill>
                <a:prstClr val="white"/>
              </a:solidFill>
              <a:latin typeface="Calibri"/>
            </a:endParaRPr>
          </a:p>
        </p:txBody>
      </p:sp>
      <p:pic>
        <p:nvPicPr>
          <p:cNvPr id="7" name="Picture 4"/>
          <p:cNvPicPr>
            <a:picLocks noChangeAspect="1" noChangeArrowheads="1"/>
          </p:cNvPicPr>
          <p:nvPr/>
        </p:nvPicPr>
        <p:blipFill>
          <a:blip r:embed="rId3" cstate="print"/>
          <a:srcRect/>
          <a:stretch>
            <a:fillRect/>
          </a:stretch>
        </p:blipFill>
        <p:spPr bwMode="auto">
          <a:xfrm>
            <a:off x="1704529" y="3644975"/>
            <a:ext cx="3456066" cy="2412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625459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dirty="0">
                <a:ea typeface="ＭＳ Ｐゴシック"/>
              </a:rPr>
              <a:t>Interpreters</a:t>
            </a:r>
            <a:endParaRPr lang="en-US" i="1" dirty="0">
              <a:ea typeface="ＭＳ Ｐゴシック"/>
            </a:endParaRPr>
          </a:p>
        </p:txBody>
      </p:sp>
      <p:sp>
        <p:nvSpPr>
          <p:cNvPr id="6" name="CasellaDiTesto 27"/>
          <p:cNvSpPr txBox="1">
            <a:spLocks noChangeArrowheads="1"/>
          </p:cNvSpPr>
          <p:nvPr/>
        </p:nvSpPr>
        <p:spPr bwMode="auto">
          <a:xfrm>
            <a:off x="7497690" y="6281008"/>
            <a:ext cx="3170054" cy="400050"/>
          </a:xfrm>
          <a:prstGeom prst="rect">
            <a:avLst/>
          </a:prstGeom>
          <a:noFill/>
          <a:ln w="9525">
            <a:noFill/>
            <a:miter lim="800000"/>
            <a:headEnd/>
            <a:tailEnd/>
          </a:ln>
        </p:spPr>
        <p:txBody>
          <a:bodyPr lIns="91365" tIns="45686" rIns="91365" bIns="45686">
            <a:spAutoFit/>
          </a:bodyPr>
          <a:lstStyle/>
          <a:p>
            <a:pPr algn="r" defTabSz="740516"/>
            <a:r>
              <a:rPr lang="en-US" sz="1000" dirty="0">
                <a:solidFill>
                  <a:prstClr val="white"/>
                </a:solidFill>
                <a:latin typeface="Calibri"/>
              </a:rPr>
              <a:t>Source: Verganti R (2009). </a:t>
            </a:r>
            <a:r>
              <a:rPr lang="en-US" sz="1000" i="1" dirty="0">
                <a:solidFill>
                  <a:prstClr val="white"/>
                </a:solidFill>
                <a:latin typeface="Calibri"/>
              </a:rPr>
              <a:t>Design Driven Innovation</a:t>
            </a:r>
            <a:r>
              <a:rPr lang="en-US" sz="1000" dirty="0">
                <a:solidFill>
                  <a:prstClr val="white"/>
                </a:solidFill>
                <a:latin typeface="Calibri"/>
              </a:rPr>
              <a:t>. Harvard Business Press, Boston, USA</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en-US">
                <a:solidFill>
                  <a:prstClr val="white"/>
                </a:solidFill>
                <a:latin typeface="Calibri"/>
              </a:rPr>
              <a:pPr defTabSz="740516"/>
              <a:t>47</a:t>
            </a:fld>
            <a:endParaRPr lang="en-US">
              <a:solidFill>
                <a:prstClr val="white"/>
              </a:solidFill>
              <a:latin typeface="Calibri"/>
            </a:endParaRPr>
          </a:p>
        </p:txBody>
      </p:sp>
      <p:sp>
        <p:nvSpPr>
          <p:cNvPr id="7" name="Segnaposto piè di pagina 6"/>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en-US">
              <a:solidFill>
                <a:prstClr val="white"/>
              </a:solidFill>
              <a:latin typeface="Calibri"/>
            </a:endParaRPr>
          </a:p>
        </p:txBody>
      </p:sp>
      <p:pic>
        <p:nvPicPr>
          <p:cNvPr id="8" name="Bildobjekt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548" y="1173830"/>
            <a:ext cx="6404717" cy="5073125"/>
          </a:xfrm>
          <a:prstGeom prst="rect">
            <a:avLst/>
          </a:prstGeom>
          <a:noFill/>
        </p:spPr>
      </p:pic>
    </p:spTree>
    <p:extLst>
      <p:ext uri="{BB962C8B-B14F-4D97-AF65-F5344CB8AC3E}">
        <p14:creationId xmlns:p14="http://schemas.microsoft.com/office/powerpoint/2010/main" val="109913282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5"/>
          <p:cNvGrpSpPr/>
          <p:nvPr/>
        </p:nvGrpSpPr>
        <p:grpSpPr>
          <a:xfrm>
            <a:off x="7255117" y="1192999"/>
            <a:ext cx="3197593" cy="3029776"/>
            <a:chOff x="5303551" y="714521"/>
            <a:chExt cx="3770620" cy="3572729"/>
          </a:xfrm>
        </p:grpSpPr>
        <p:graphicFrame>
          <p:nvGraphicFramePr>
            <p:cNvPr id="10" name="Object 6"/>
            <p:cNvGraphicFramePr>
              <a:graphicFrameLocks noChangeAspect="1"/>
            </p:cNvGraphicFramePr>
            <p:nvPr/>
          </p:nvGraphicFramePr>
          <p:xfrm>
            <a:off x="5303551" y="863815"/>
            <a:ext cx="412450" cy="3423435"/>
          </p:xfrm>
          <a:graphic>
            <a:graphicData uri="http://schemas.openxmlformats.org/presentationml/2006/ole">
              <mc:AlternateContent xmlns:mc="http://schemas.openxmlformats.org/markup-compatibility/2006">
                <mc:Choice xmlns:v="urn:schemas-microsoft-com:vml" Requires="v">
                  <p:oleObj spid="_x0000_s3080" name="Fotografia di Photo Editor " r:id="rId4" imgW="228620" imgH="1905165" progId="">
                    <p:embed/>
                  </p:oleObj>
                </mc:Choice>
                <mc:Fallback>
                  <p:oleObj name="Fotografia di Photo Editor " r:id="rId4" imgW="228620" imgH="1905165" progId="">
                    <p:embed/>
                    <p:pic>
                      <p:nvPicPr>
                        <p:cNvPr id="1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551" y="863815"/>
                          <a:ext cx="412450" cy="342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26"/>
            <p:cNvGraphicFramePr>
              <a:graphicFrameLocks noChangeAspect="1"/>
            </p:cNvGraphicFramePr>
            <p:nvPr/>
          </p:nvGraphicFramePr>
          <p:xfrm>
            <a:off x="7930963" y="1286159"/>
            <a:ext cx="742999" cy="1179783"/>
          </p:xfrm>
          <a:graphic>
            <a:graphicData uri="http://schemas.openxmlformats.org/presentationml/2006/ole">
              <mc:AlternateContent xmlns:mc="http://schemas.openxmlformats.org/markup-compatibility/2006">
                <mc:Choice xmlns:v="urn:schemas-microsoft-com:vml" Requires="v">
                  <p:oleObj spid="_x0000_s3081" name="Fotografia di Photo Editor " r:id="rId6" imgW="1013333" imgH="1607619" progId="">
                    <p:embed/>
                  </p:oleObj>
                </mc:Choice>
                <mc:Fallback>
                  <p:oleObj name="Fotografia di Photo Editor " r:id="rId6" imgW="1013333" imgH="1607619" progId="">
                    <p:embed/>
                    <p:pic>
                      <p:nvPicPr>
                        <p:cNvPr id="11" name="Object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0963" y="1286159"/>
                          <a:ext cx="742999" cy="1179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11"/>
            <p:cNvGraphicFramePr>
              <a:graphicFrameLocks noChangeAspect="1"/>
            </p:cNvGraphicFramePr>
            <p:nvPr/>
          </p:nvGraphicFramePr>
          <p:xfrm>
            <a:off x="8258290" y="2715250"/>
            <a:ext cx="815881" cy="1032113"/>
          </p:xfrm>
          <a:graphic>
            <a:graphicData uri="http://schemas.openxmlformats.org/presentationml/2006/ole">
              <mc:AlternateContent xmlns:mc="http://schemas.openxmlformats.org/markup-compatibility/2006">
                <mc:Choice xmlns:v="urn:schemas-microsoft-com:vml" Requires="v">
                  <p:oleObj spid="_x0000_s3082" name="Fotografia di Photo Editor " r:id="rId8" imgW="754605" imgH="952583" progId="">
                    <p:embed/>
                  </p:oleObj>
                </mc:Choice>
                <mc:Fallback>
                  <p:oleObj name="Fotografia di Photo Editor " r:id="rId8" imgW="754605" imgH="952583" progId="">
                    <p:embed/>
                    <p:pic>
                      <p:nvPicPr>
                        <p:cNvPr id="7"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58290" y="2715250"/>
                          <a:ext cx="815881" cy="103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6802" name="Picture 2" descr="http://www.ibtimes.com/data/blogs_editor/apple_jonathan_ive_steve_jobs(2).jpg"/>
            <p:cNvPicPr>
              <a:picLocks noChangeAspect="1" noChangeArrowheads="1"/>
            </p:cNvPicPr>
            <p:nvPr/>
          </p:nvPicPr>
          <p:blipFill>
            <a:blip r:embed="rId10" cstate="print">
              <a:grayscl/>
              <a:lum bright="8000" contrast="23000"/>
            </a:blip>
            <a:srcRect/>
            <a:stretch>
              <a:fillRect/>
            </a:stretch>
          </p:blipFill>
          <p:spPr bwMode="auto">
            <a:xfrm>
              <a:off x="5644550" y="714521"/>
              <a:ext cx="2476930" cy="30487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76804" name="Picture 4" descr="http://blogs.pcworld.com/staffblog/archives/B_imac_flowershot.jpg"/>
          <p:cNvPicPr>
            <a:picLocks noChangeAspect="1" noChangeArrowheads="1"/>
          </p:cNvPicPr>
          <p:nvPr/>
        </p:nvPicPr>
        <p:blipFill>
          <a:blip r:embed="rId11" cstate="print"/>
          <a:srcRect/>
          <a:stretch>
            <a:fillRect/>
          </a:stretch>
        </p:blipFill>
        <p:spPr bwMode="auto">
          <a:xfrm>
            <a:off x="8146275" y="4117823"/>
            <a:ext cx="2008054" cy="1939318"/>
          </a:xfrm>
          <a:prstGeom prst="rect">
            <a:avLst/>
          </a:prstGeom>
          <a:noFill/>
        </p:spPr>
      </p:pic>
      <p:sp>
        <p:nvSpPr>
          <p:cNvPr id="18" name="Titolo 17"/>
          <p:cNvSpPr>
            <a:spLocks noGrp="1"/>
          </p:cNvSpPr>
          <p:nvPr>
            <p:ph type="title"/>
          </p:nvPr>
        </p:nvSpPr>
        <p:spPr/>
        <p:txBody>
          <a:bodyPr>
            <a:normAutofit fontScale="90000"/>
          </a:bodyPr>
          <a:lstStyle/>
          <a:p>
            <a:r>
              <a:rPr lang="en-US"/>
              <a:t>Brokers and mediators:</a:t>
            </a:r>
            <a:br>
              <a:rPr lang="en-US"/>
            </a:br>
            <a:r>
              <a:rPr lang="en-US"/>
              <a:t>Steve Jobs and Jonathan Ive</a:t>
            </a:r>
          </a:p>
        </p:txBody>
      </p:sp>
      <p:sp>
        <p:nvSpPr>
          <p:cNvPr id="19" name="Segnaposto contenuto 18"/>
          <p:cNvSpPr>
            <a:spLocks noGrp="1"/>
          </p:cNvSpPr>
          <p:nvPr>
            <p:ph idx="4294967295"/>
          </p:nvPr>
        </p:nvSpPr>
        <p:spPr>
          <a:xfrm>
            <a:off x="1981439" y="1161222"/>
            <a:ext cx="5328726" cy="4964943"/>
          </a:xfrm>
        </p:spPr>
        <p:txBody>
          <a:bodyPr/>
          <a:lstStyle/>
          <a:p>
            <a:pPr marL="0" indent="0">
              <a:buNone/>
            </a:pPr>
            <a:r>
              <a:rPr lang="en-US" i="1"/>
              <a:t>Very often design is the most immediate way </a:t>
            </a:r>
            <a:br>
              <a:rPr lang="en-US" i="1"/>
            </a:br>
            <a:r>
              <a:rPr lang="en-US" i="1"/>
              <a:t>of defining </a:t>
            </a:r>
            <a:r>
              <a:rPr lang="en-US" b="1" i="1"/>
              <a:t>what products become in people's minds</a:t>
            </a:r>
            <a:r>
              <a:rPr lang="en-US" i="1"/>
              <a:t>. It is important to understand that our goal wasn't just to differentiate our product, but to </a:t>
            </a:r>
            <a:r>
              <a:rPr lang="en-US" b="1" i="1"/>
              <a:t>create products that people would love in the future</a:t>
            </a:r>
          </a:p>
          <a:p>
            <a:pPr marL="0" indent="0">
              <a:buNone/>
            </a:pPr>
            <a:endParaRPr lang="en-US" b="1" i="1"/>
          </a:p>
          <a:p>
            <a:pPr marL="0" indent="0">
              <a:buNone/>
            </a:pPr>
            <a:r>
              <a:rPr lang="en-US" b="1"/>
              <a:t>Jonathan Ive</a:t>
            </a:r>
            <a:r>
              <a:rPr lang="en-US"/>
              <a:t>, VP of Industrial Design, Apple</a:t>
            </a:r>
          </a:p>
          <a:p>
            <a:pPr>
              <a:buNone/>
            </a:pPr>
            <a:endParaRPr lang="en-US"/>
          </a:p>
        </p:txBody>
      </p:sp>
      <p:pic>
        <p:nvPicPr>
          <p:cNvPr id="17" name="Picture 2" descr="C:\Users\verganti.roberto\Documents\Design\Harvard\Book\Illustrations\Color\RICERCARTISTA copy.jpg"/>
          <p:cNvPicPr>
            <a:picLocks noChangeAspect="1" noChangeArrowheads="1"/>
          </p:cNvPicPr>
          <p:nvPr/>
        </p:nvPicPr>
        <p:blipFill>
          <a:blip r:embed="rId12" cstate="print"/>
          <a:srcRect t="20464" b="18946"/>
          <a:stretch>
            <a:fillRect/>
          </a:stretch>
        </p:blipFill>
        <p:spPr bwMode="auto">
          <a:xfrm>
            <a:off x="1882135" y="3071893"/>
            <a:ext cx="3571073" cy="3060389"/>
          </a:xfrm>
          <a:prstGeom prst="rect">
            <a:avLst/>
          </a:prstGeom>
          <a:noFill/>
        </p:spPr>
      </p:pic>
      <p:sp>
        <p:nvSpPr>
          <p:cNvPr id="12" name="Segnaposto numero diapositiva 11"/>
          <p:cNvSpPr>
            <a:spLocks noGrp="1"/>
          </p:cNvSpPr>
          <p:nvPr>
            <p:ph type="sldNum" sz="quarter" idx="12"/>
          </p:nvPr>
        </p:nvSpPr>
        <p:spPr/>
        <p:txBody>
          <a:bodyPr/>
          <a:lstStyle/>
          <a:p>
            <a:pPr defTabSz="740516"/>
            <a:fld id="{57DCC51C-8BA7-4378-968B-B38FF4733963}" type="slidenum">
              <a:rPr lang="en-US">
                <a:solidFill>
                  <a:prstClr val="white"/>
                </a:solidFill>
                <a:latin typeface="Calibri"/>
              </a:rPr>
              <a:pPr defTabSz="740516"/>
              <a:t>48</a:t>
            </a:fld>
            <a:endParaRPr lang="en-US">
              <a:solidFill>
                <a:prstClr val="white"/>
              </a:solidFill>
              <a:latin typeface="Calibri"/>
            </a:endParaRPr>
          </a:p>
        </p:txBody>
      </p:sp>
      <p:sp>
        <p:nvSpPr>
          <p:cNvPr id="13" name="Segnaposto piè di pagina 12"/>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en-US">
              <a:solidFill>
                <a:prstClr val="white"/>
              </a:solidFill>
              <a:latin typeface="Calibri"/>
            </a:endParaRPr>
          </a:p>
        </p:txBody>
      </p:sp>
    </p:spTree>
    <p:extLst>
      <p:ext uri="{BB962C8B-B14F-4D97-AF65-F5344CB8AC3E}">
        <p14:creationId xmlns:p14="http://schemas.microsoft.com/office/powerpoint/2010/main" val="69183326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0" name="Picture 22" descr="http://www.squiggly.com/images/subcat/nc_the_originals_lifest_03.jpg"/>
          <p:cNvPicPr>
            <a:picLocks noGrp="1" noChangeAspect="1" noChangeArrowheads="1"/>
          </p:cNvPicPr>
          <p:nvPr>
            <p:ph idx="4294967295"/>
          </p:nvPr>
        </p:nvPicPr>
        <p:blipFill>
          <a:blip r:embed="rId4" r:link="rId5" cstate="print"/>
          <a:stretch>
            <a:fillRect/>
          </a:stretch>
        </p:blipFill>
        <p:spPr>
          <a:xfrm>
            <a:off x="9639276" y="3129825"/>
            <a:ext cx="1028462" cy="1028462"/>
          </a:xfrm>
        </p:spPr>
      </p:pic>
      <p:pic>
        <p:nvPicPr>
          <p:cNvPr id="10245" name="Picture 3" descr="4835"/>
          <p:cNvPicPr>
            <a:picLocks noGrp="1" noChangeAspect="1" noChangeArrowheads="1"/>
          </p:cNvPicPr>
          <p:nvPr>
            <p:ph sz="quarter" idx="4294967295"/>
          </p:nvPr>
        </p:nvPicPr>
        <p:blipFill>
          <a:blip r:embed="rId6" cstate="print"/>
          <a:srcRect/>
          <a:stretch>
            <a:fillRect/>
          </a:stretch>
        </p:blipFill>
        <p:spPr>
          <a:xfrm>
            <a:off x="2382085" y="5451804"/>
            <a:ext cx="995133" cy="1406199"/>
          </a:xfrm>
        </p:spPr>
      </p:pic>
      <p:pic>
        <p:nvPicPr>
          <p:cNvPr id="10254" name="Picture 16" descr="iMac"/>
          <p:cNvPicPr>
            <a:picLocks noGrp="1" noChangeAspect="1" noChangeArrowheads="1"/>
          </p:cNvPicPr>
          <p:nvPr>
            <p:ph sz="quarter" idx="4294967295"/>
          </p:nvPr>
        </p:nvPicPr>
        <p:blipFill>
          <a:blip r:embed="rId7" cstate="print"/>
          <a:srcRect/>
          <a:stretch>
            <a:fillRect/>
          </a:stretch>
        </p:blipFill>
        <p:spPr>
          <a:xfrm>
            <a:off x="3664056" y="2780656"/>
            <a:ext cx="3944025" cy="1041159"/>
          </a:xfrm>
        </p:spPr>
      </p:pic>
      <p:pic>
        <p:nvPicPr>
          <p:cNvPr id="10270" name="Picture 33" descr="mic_R120DB_pic1"/>
          <p:cNvPicPr>
            <a:picLocks noGrp="1" noChangeAspect="1" noChangeArrowheads="1"/>
          </p:cNvPicPr>
          <p:nvPr>
            <p:ph sz="quarter" idx="4294967295"/>
          </p:nvPr>
        </p:nvPicPr>
        <p:blipFill>
          <a:blip r:embed="rId8" cstate="print"/>
          <a:srcRect l="5647"/>
          <a:stretch>
            <a:fillRect/>
          </a:stretch>
        </p:blipFill>
        <p:spPr>
          <a:xfrm>
            <a:off x="9531349" y="5653367"/>
            <a:ext cx="1136387" cy="1204634"/>
          </a:xfrm>
        </p:spPr>
      </p:pic>
      <p:graphicFrame>
        <p:nvGraphicFramePr>
          <p:cNvPr id="3177476" name="Object 2"/>
          <p:cNvGraphicFramePr>
            <a:graphicFrameLocks noChangeAspect="1"/>
          </p:cNvGraphicFramePr>
          <p:nvPr/>
        </p:nvGraphicFramePr>
        <p:xfrm>
          <a:off x="1524264" y="4978404"/>
          <a:ext cx="738145" cy="1879600"/>
        </p:xfrm>
        <a:graphic>
          <a:graphicData uri="http://schemas.openxmlformats.org/presentationml/2006/ole">
            <mc:AlternateContent xmlns:mc="http://schemas.openxmlformats.org/markup-compatibility/2006">
              <mc:Choice xmlns:v="urn:schemas-microsoft-com:vml" Requires="v">
                <p:oleObj spid="_x0000_s4104" name="Fotografia di Photo Editor " r:id="rId9" imgW="228620" imgH="1905165" progId="">
                  <p:embed/>
                </p:oleObj>
              </mc:Choice>
              <mc:Fallback>
                <p:oleObj name="Fotografia di Photo Editor " r:id="rId9" imgW="228620" imgH="1905165" progId="">
                  <p:embed/>
                  <p:pic>
                    <p:nvPicPr>
                      <p:cNvPr id="3177476" name="Object 2"/>
                      <p:cNvPicPr>
                        <a:picLocks noChangeAspect="1" noChangeArrowheads="1"/>
                      </p:cNvPicPr>
                      <p:nvPr/>
                    </p:nvPicPr>
                    <p:blipFill>
                      <a:blip r:embed="rId10">
                        <a:extLst>
                          <a:ext uri="{28A0092B-C50C-407E-A947-70E740481C1C}">
                            <a14:useLocalDpi xmlns:a14="http://schemas.microsoft.com/office/drawing/2010/main" val="0"/>
                          </a:ext>
                        </a:extLst>
                      </a:blip>
                      <a:srcRect t="53102" r="-6407" b="14255"/>
                      <a:stretch>
                        <a:fillRect/>
                      </a:stretch>
                    </p:blipFill>
                    <p:spPr bwMode="auto">
                      <a:xfrm>
                        <a:off x="1524264" y="4978404"/>
                        <a:ext cx="738145"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6" name="Picture 5" descr="0123_small"/>
          <p:cNvPicPr>
            <a:picLocks noChangeAspect="1" noChangeArrowheads="1"/>
          </p:cNvPicPr>
          <p:nvPr/>
        </p:nvPicPr>
        <p:blipFill>
          <a:blip r:embed="rId11" cstate="print"/>
          <a:srcRect/>
          <a:stretch>
            <a:fillRect/>
          </a:stretch>
        </p:blipFill>
        <p:spPr bwMode="auto">
          <a:xfrm>
            <a:off x="9305743" y="4"/>
            <a:ext cx="1361997" cy="1362075"/>
          </a:xfrm>
          <a:prstGeom prst="rect">
            <a:avLst/>
          </a:prstGeom>
          <a:noFill/>
          <a:ln w="9525">
            <a:noFill/>
            <a:miter lim="800000"/>
            <a:headEnd/>
            <a:tailEnd/>
          </a:ln>
        </p:spPr>
      </p:pic>
      <p:pic>
        <p:nvPicPr>
          <p:cNvPr id="10247" name="Picture 6" descr="0115_popup"/>
          <p:cNvPicPr>
            <a:picLocks noChangeAspect="1" noChangeArrowheads="1"/>
          </p:cNvPicPr>
          <p:nvPr/>
        </p:nvPicPr>
        <p:blipFill>
          <a:blip r:embed="rId12" cstate="print"/>
          <a:srcRect/>
          <a:stretch>
            <a:fillRect/>
          </a:stretch>
        </p:blipFill>
        <p:spPr bwMode="auto">
          <a:xfrm>
            <a:off x="6165846" y="4613275"/>
            <a:ext cx="1361997" cy="965200"/>
          </a:xfrm>
          <a:prstGeom prst="rect">
            <a:avLst/>
          </a:prstGeom>
          <a:noFill/>
          <a:ln w="9525">
            <a:noFill/>
            <a:miter lim="800000"/>
            <a:headEnd/>
            <a:tailEnd/>
          </a:ln>
        </p:spPr>
      </p:pic>
      <p:pic>
        <p:nvPicPr>
          <p:cNvPr id="10248" name="Picture 7" descr="1028110058_jp991026_4mac"/>
          <p:cNvPicPr>
            <a:picLocks noChangeAspect="1" noChangeArrowheads="1"/>
          </p:cNvPicPr>
          <p:nvPr/>
        </p:nvPicPr>
        <p:blipFill>
          <a:blip r:embed="rId13" cstate="print"/>
          <a:srcRect/>
          <a:stretch>
            <a:fillRect/>
          </a:stretch>
        </p:blipFill>
        <p:spPr bwMode="auto">
          <a:xfrm>
            <a:off x="7854849" y="0"/>
            <a:ext cx="1441366" cy="1339850"/>
          </a:xfrm>
          <a:prstGeom prst="rect">
            <a:avLst/>
          </a:prstGeom>
          <a:noFill/>
          <a:ln w="9525">
            <a:noFill/>
            <a:miter lim="800000"/>
            <a:headEnd/>
            <a:tailEnd/>
          </a:ln>
        </p:spPr>
      </p:pic>
      <p:pic>
        <p:nvPicPr>
          <p:cNvPr id="10249" name="Picture 8" descr="igrill"/>
          <p:cNvPicPr>
            <a:picLocks noChangeAspect="1" noChangeArrowheads="1"/>
          </p:cNvPicPr>
          <p:nvPr/>
        </p:nvPicPr>
        <p:blipFill>
          <a:blip r:embed="rId14" cstate="print"/>
          <a:srcRect/>
          <a:stretch>
            <a:fillRect/>
          </a:stretch>
        </p:blipFill>
        <p:spPr bwMode="auto">
          <a:xfrm>
            <a:off x="9143824" y="5768979"/>
            <a:ext cx="1523912" cy="1089025"/>
          </a:xfrm>
          <a:prstGeom prst="rect">
            <a:avLst/>
          </a:prstGeom>
          <a:noFill/>
          <a:ln w="9525">
            <a:noFill/>
            <a:miter lim="800000"/>
            <a:headEnd/>
            <a:tailEnd/>
          </a:ln>
        </p:spPr>
      </p:pic>
      <p:pic>
        <p:nvPicPr>
          <p:cNvPr id="10250" name="Picture 9" descr="singers_izek"/>
          <p:cNvPicPr>
            <a:picLocks noChangeAspect="1" noChangeArrowheads="1"/>
          </p:cNvPicPr>
          <p:nvPr/>
        </p:nvPicPr>
        <p:blipFill>
          <a:blip r:embed="rId15" cstate="print"/>
          <a:srcRect/>
          <a:stretch>
            <a:fillRect/>
          </a:stretch>
        </p:blipFill>
        <p:spPr bwMode="auto">
          <a:xfrm>
            <a:off x="9064457" y="4554538"/>
            <a:ext cx="1603282" cy="1130300"/>
          </a:xfrm>
          <a:prstGeom prst="rect">
            <a:avLst/>
          </a:prstGeom>
          <a:noFill/>
          <a:ln w="9525">
            <a:noFill/>
            <a:miter lim="800000"/>
            <a:headEnd/>
            <a:tailEnd/>
          </a:ln>
        </p:spPr>
      </p:pic>
      <p:graphicFrame>
        <p:nvGraphicFramePr>
          <p:cNvPr id="3177482" name="Object 3"/>
          <p:cNvGraphicFramePr>
            <a:graphicFrameLocks noChangeAspect="1"/>
          </p:cNvGraphicFramePr>
          <p:nvPr/>
        </p:nvGraphicFramePr>
        <p:xfrm>
          <a:off x="1524265" y="3860800"/>
          <a:ext cx="928634" cy="1174750"/>
        </p:xfrm>
        <a:graphic>
          <a:graphicData uri="http://schemas.openxmlformats.org/presentationml/2006/ole">
            <mc:AlternateContent xmlns:mc="http://schemas.openxmlformats.org/markup-compatibility/2006">
              <mc:Choice xmlns:v="urn:schemas-microsoft-com:vml" Requires="v">
                <p:oleObj spid="_x0000_s4105" name="Fotografia di Photo Editor " r:id="rId16" imgW="754605" imgH="952583" progId="">
                  <p:embed/>
                </p:oleObj>
              </mc:Choice>
              <mc:Fallback>
                <p:oleObj name="Fotografia di Photo Editor " r:id="rId16" imgW="754605" imgH="952583" progId="">
                  <p:embed/>
                  <p:pic>
                    <p:nvPicPr>
                      <p:cNvPr id="3177482" name="Object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4265" y="3860800"/>
                        <a:ext cx="928634"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1"/>
          <p:cNvGrpSpPr>
            <a:grpSpLocks/>
          </p:cNvGrpSpPr>
          <p:nvPr/>
        </p:nvGrpSpPr>
        <p:grpSpPr bwMode="auto">
          <a:xfrm>
            <a:off x="9659735" y="2814642"/>
            <a:ext cx="1008004" cy="1271587"/>
            <a:chOff x="4897" y="1544"/>
            <a:chExt cx="863" cy="1070"/>
          </a:xfrm>
        </p:grpSpPr>
        <p:pic>
          <p:nvPicPr>
            <p:cNvPr id="10275" name="Picture 12" descr="handspring_neo1"/>
            <p:cNvPicPr>
              <a:picLocks noChangeAspect="1" noChangeArrowheads="1"/>
            </p:cNvPicPr>
            <p:nvPr/>
          </p:nvPicPr>
          <p:blipFill>
            <a:blip r:embed="rId18" cstate="print"/>
            <a:srcRect l="29375" r="12500"/>
            <a:stretch>
              <a:fillRect/>
            </a:stretch>
          </p:blipFill>
          <p:spPr bwMode="auto">
            <a:xfrm>
              <a:off x="4964" y="1544"/>
              <a:ext cx="796" cy="1070"/>
            </a:xfrm>
            <a:prstGeom prst="rect">
              <a:avLst/>
            </a:prstGeom>
            <a:noFill/>
            <a:ln w="9525">
              <a:noFill/>
              <a:miter lim="800000"/>
              <a:headEnd/>
              <a:tailEnd/>
            </a:ln>
          </p:spPr>
        </p:pic>
        <p:sp>
          <p:nvSpPr>
            <p:cNvPr id="10276" name="Rectangle 13"/>
            <p:cNvSpPr>
              <a:spLocks noChangeArrowheads="1"/>
            </p:cNvSpPr>
            <p:nvPr/>
          </p:nvSpPr>
          <p:spPr bwMode="auto">
            <a:xfrm rot="1185317">
              <a:off x="4897" y="1586"/>
              <a:ext cx="287" cy="454"/>
            </a:xfrm>
            <a:prstGeom prst="rect">
              <a:avLst/>
            </a:prstGeom>
            <a:solidFill>
              <a:schemeClr val="bg1"/>
            </a:solidFill>
            <a:ln w="9525">
              <a:noFill/>
              <a:miter lim="800000"/>
              <a:headEnd/>
              <a:tailEnd/>
            </a:ln>
          </p:spPr>
          <p:txBody>
            <a:bodyPr wrap="none" anchor="ctr"/>
            <a:lstStyle/>
            <a:p>
              <a:pPr defTabSz="740516"/>
              <a:endParaRPr lang="it-IT" sz="1500">
                <a:solidFill>
                  <a:prstClr val="black"/>
                </a:solidFill>
                <a:latin typeface="Calibri"/>
              </a:endParaRPr>
            </a:p>
          </p:txBody>
        </p:sp>
      </p:grpSp>
      <p:pic>
        <p:nvPicPr>
          <p:cNvPr id="10252" name="Picture 14"/>
          <p:cNvPicPr>
            <a:picLocks noChangeAspect="1" noChangeArrowheads="1"/>
          </p:cNvPicPr>
          <p:nvPr/>
        </p:nvPicPr>
        <p:blipFill>
          <a:blip r:embed="rId19" cstate="print"/>
          <a:srcRect/>
          <a:stretch>
            <a:fillRect/>
          </a:stretch>
        </p:blipFill>
        <p:spPr bwMode="auto">
          <a:xfrm>
            <a:off x="7761196" y="5692775"/>
            <a:ext cx="1635031" cy="1460500"/>
          </a:xfrm>
          <a:prstGeom prst="rect">
            <a:avLst/>
          </a:prstGeom>
          <a:noFill/>
          <a:ln w="9525">
            <a:noFill/>
            <a:miter lim="800000"/>
            <a:headEnd/>
            <a:tailEnd/>
          </a:ln>
        </p:spPr>
      </p:pic>
      <p:pic>
        <p:nvPicPr>
          <p:cNvPr id="10253" name="Picture 15" descr="haribo"/>
          <p:cNvPicPr>
            <a:picLocks noChangeAspect="1" noChangeArrowheads="1"/>
          </p:cNvPicPr>
          <p:nvPr/>
        </p:nvPicPr>
        <p:blipFill>
          <a:blip r:embed="rId20" cstate="print"/>
          <a:srcRect l="77451" t="18260" b="40234"/>
          <a:stretch>
            <a:fillRect/>
          </a:stretch>
        </p:blipFill>
        <p:spPr bwMode="auto">
          <a:xfrm>
            <a:off x="1524268" y="0"/>
            <a:ext cx="717509" cy="1060451"/>
          </a:xfrm>
          <a:prstGeom prst="rect">
            <a:avLst/>
          </a:prstGeom>
          <a:noFill/>
          <a:ln w="9525">
            <a:noFill/>
            <a:miter lim="800000"/>
            <a:headEnd/>
            <a:tailEnd/>
          </a:ln>
        </p:spPr>
      </p:pic>
      <p:sp>
        <p:nvSpPr>
          <p:cNvPr id="10255" name="Line 17"/>
          <p:cNvSpPr>
            <a:spLocks noChangeShapeType="1"/>
          </p:cNvSpPr>
          <p:nvPr/>
        </p:nvSpPr>
        <p:spPr bwMode="auto">
          <a:xfrm>
            <a:off x="3665683" y="1979617"/>
            <a:ext cx="928633" cy="752475"/>
          </a:xfrm>
          <a:prstGeom prst="line">
            <a:avLst/>
          </a:prstGeom>
          <a:noFill/>
          <a:ln w="57150">
            <a:solidFill>
              <a:srgbClr val="FF9900"/>
            </a:solidFill>
            <a:round/>
            <a:headEnd/>
            <a:tailEnd type="triangle" w="med" len="med"/>
          </a:ln>
        </p:spPr>
        <p:txBody>
          <a:bodyPr lIns="91401" tIns="45702" rIns="91401" bIns="45702"/>
          <a:lstStyle/>
          <a:p>
            <a:pPr defTabSz="740516"/>
            <a:endParaRPr lang="it-IT" sz="1500">
              <a:solidFill>
                <a:prstClr val="black"/>
              </a:solidFill>
              <a:latin typeface="Calibri"/>
            </a:endParaRPr>
          </a:p>
        </p:txBody>
      </p:sp>
      <p:sp>
        <p:nvSpPr>
          <p:cNvPr id="10256" name="Line 18"/>
          <p:cNvSpPr>
            <a:spLocks noChangeShapeType="1"/>
          </p:cNvSpPr>
          <p:nvPr/>
        </p:nvSpPr>
        <p:spPr bwMode="auto">
          <a:xfrm flipV="1">
            <a:off x="4111743" y="3997329"/>
            <a:ext cx="752432" cy="665163"/>
          </a:xfrm>
          <a:prstGeom prst="line">
            <a:avLst/>
          </a:prstGeom>
          <a:noFill/>
          <a:ln w="57150">
            <a:solidFill>
              <a:srgbClr val="FF9900"/>
            </a:solidFill>
            <a:round/>
            <a:headEnd/>
            <a:tailEnd type="triangle" w="med" len="med"/>
          </a:ln>
        </p:spPr>
        <p:txBody>
          <a:bodyPr lIns="91401" tIns="45702" rIns="91401" bIns="45702"/>
          <a:lstStyle/>
          <a:p>
            <a:pPr defTabSz="740516"/>
            <a:endParaRPr lang="it-IT" sz="1500">
              <a:solidFill>
                <a:prstClr val="black"/>
              </a:solidFill>
              <a:latin typeface="Calibri"/>
            </a:endParaRPr>
          </a:p>
        </p:txBody>
      </p:sp>
      <p:sp>
        <p:nvSpPr>
          <p:cNvPr id="10257" name="Line 19"/>
          <p:cNvSpPr>
            <a:spLocks noChangeShapeType="1"/>
          </p:cNvSpPr>
          <p:nvPr/>
        </p:nvSpPr>
        <p:spPr bwMode="auto">
          <a:xfrm>
            <a:off x="6470632" y="3952879"/>
            <a:ext cx="263510" cy="434975"/>
          </a:xfrm>
          <a:prstGeom prst="line">
            <a:avLst/>
          </a:prstGeom>
          <a:noFill/>
          <a:ln w="57150">
            <a:solidFill>
              <a:srgbClr val="FF9900"/>
            </a:solidFill>
            <a:round/>
            <a:headEnd/>
            <a:tailEnd type="triangle" w="med" len="med"/>
          </a:ln>
        </p:spPr>
        <p:txBody>
          <a:bodyPr lIns="91401" tIns="45702" rIns="91401" bIns="45702"/>
          <a:lstStyle/>
          <a:p>
            <a:pPr defTabSz="740516"/>
            <a:endParaRPr lang="it-IT" sz="1500">
              <a:solidFill>
                <a:prstClr val="black"/>
              </a:solidFill>
              <a:latin typeface="Calibri"/>
            </a:endParaRPr>
          </a:p>
        </p:txBody>
      </p:sp>
      <p:sp>
        <p:nvSpPr>
          <p:cNvPr id="10258" name="Line 20"/>
          <p:cNvSpPr>
            <a:spLocks noChangeShapeType="1"/>
          </p:cNvSpPr>
          <p:nvPr/>
        </p:nvSpPr>
        <p:spPr bwMode="auto">
          <a:xfrm>
            <a:off x="7250051" y="3389317"/>
            <a:ext cx="573054" cy="7937"/>
          </a:xfrm>
          <a:prstGeom prst="line">
            <a:avLst/>
          </a:prstGeom>
          <a:noFill/>
          <a:ln w="57150">
            <a:solidFill>
              <a:srgbClr val="FF9900"/>
            </a:solidFill>
            <a:round/>
            <a:headEnd/>
            <a:tailEnd type="triangle" w="med" len="med"/>
          </a:ln>
        </p:spPr>
        <p:txBody>
          <a:bodyPr lIns="91401" tIns="45702" rIns="91401" bIns="45702"/>
          <a:lstStyle/>
          <a:p>
            <a:pPr defTabSz="740516"/>
            <a:endParaRPr lang="it-IT" sz="1500">
              <a:solidFill>
                <a:prstClr val="black"/>
              </a:solidFill>
              <a:latin typeface="Calibri"/>
            </a:endParaRPr>
          </a:p>
        </p:txBody>
      </p:sp>
      <p:sp>
        <p:nvSpPr>
          <p:cNvPr id="10259" name="Line 21"/>
          <p:cNvSpPr>
            <a:spLocks noChangeShapeType="1"/>
          </p:cNvSpPr>
          <p:nvPr/>
        </p:nvSpPr>
        <p:spPr bwMode="auto">
          <a:xfrm flipV="1">
            <a:off x="6753191" y="2043113"/>
            <a:ext cx="898473" cy="796926"/>
          </a:xfrm>
          <a:prstGeom prst="line">
            <a:avLst/>
          </a:prstGeom>
          <a:noFill/>
          <a:ln w="57150">
            <a:solidFill>
              <a:srgbClr val="FF9900"/>
            </a:solidFill>
            <a:round/>
            <a:headEnd/>
            <a:tailEnd type="triangle" w="med" len="med"/>
          </a:ln>
        </p:spPr>
        <p:txBody>
          <a:bodyPr lIns="91401" tIns="45702" rIns="91401" bIns="45702"/>
          <a:lstStyle/>
          <a:p>
            <a:pPr defTabSz="740516"/>
            <a:endParaRPr lang="it-IT" sz="1500">
              <a:solidFill>
                <a:prstClr val="black"/>
              </a:solidFill>
              <a:latin typeface="Calibri"/>
            </a:endParaRPr>
          </a:p>
        </p:txBody>
      </p:sp>
      <p:pic>
        <p:nvPicPr>
          <p:cNvPr id="10261" name="Picture 23" descr="Nokia 2270 Phone"/>
          <p:cNvPicPr>
            <a:picLocks noChangeAspect="1" noChangeArrowheads="1"/>
          </p:cNvPicPr>
          <p:nvPr/>
        </p:nvPicPr>
        <p:blipFill>
          <a:blip r:embed="rId21" cstate="print"/>
          <a:srcRect/>
          <a:stretch>
            <a:fillRect/>
          </a:stretch>
        </p:blipFill>
        <p:spPr bwMode="auto">
          <a:xfrm>
            <a:off x="9481942" y="1497013"/>
            <a:ext cx="1185794" cy="1143000"/>
          </a:xfrm>
          <a:prstGeom prst="rect">
            <a:avLst/>
          </a:prstGeom>
          <a:noFill/>
          <a:ln w="9525">
            <a:noFill/>
            <a:miter lim="800000"/>
            <a:headEnd/>
            <a:tailEnd/>
          </a:ln>
        </p:spPr>
      </p:pic>
      <p:pic>
        <p:nvPicPr>
          <p:cNvPr id="10262" name="Picture 24" descr="image0091"/>
          <p:cNvPicPr>
            <a:picLocks noChangeAspect="1" noChangeArrowheads="1"/>
          </p:cNvPicPr>
          <p:nvPr/>
        </p:nvPicPr>
        <p:blipFill>
          <a:blip r:embed="rId22" cstate="print"/>
          <a:srcRect/>
          <a:stretch>
            <a:fillRect/>
          </a:stretch>
        </p:blipFill>
        <p:spPr bwMode="auto">
          <a:xfrm>
            <a:off x="7899300" y="3160713"/>
            <a:ext cx="1438192" cy="1657350"/>
          </a:xfrm>
          <a:prstGeom prst="rect">
            <a:avLst/>
          </a:prstGeom>
          <a:noFill/>
          <a:ln w="9525">
            <a:noFill/>
            <a:miter lim="800000"/>
            <a:headEnd/>
            <a:tailEnd/>
          </a:ln>
        </p:spPr>
      </p:pic>
      <p:pic>
        <p:nvPicPr>
          <p:cNvPr id="10263" name="Picture 25" descr="cbc"/>
          <p:cNvPicPr>
            <a:picLocks noChangeAspect="1" noChangeArrowheads="1"/>
          </p:cNvPicPr>
          <p:nvPr/>
        </p:nvPicPr>
        <p:blipFill>
          <a:blip r:embed="rId23" cstate="print">
            <a:clrChange>
              <a:clrFrom>
                <a:srgbClr val="FFFFFF"/>
              </a:clrFrom>
              <a:clrTo>
                <a:srgbClr val="FFFFFF">
                  <a:alpha val="0"/>
                </a:srgbClr>
              </a:clrTo>
            </a:clrChange>
          </a:blip>
          <a:srcRect/>
          <a:stretch>
            <a:fillRect/>
          </a:stretch>
        </p:blipFill>
        <p:spPr bwMode="auto">
          <a:xfrm rot="21128801">
            <a:off x="6594450" y="630241"/>
            <a:ext cx="1425493" cy="952501"/>
          </a:xfrm>
          <a:prstGeom prst="rect">
            <a:avLst/>
          </a:prstGeom>
          <a:noFill/>
          <a:ln w="9525">
            <a:noFill/>
            <a:miter lim="800000"/>
            <a:headEnd/>
            <a:tailEnd/>
          </a:ln>
        </p:spPr>
      </p:pic>
      <p:pic>
        <p:nvPicPr>
          <p:cNvPr id="10264" name="Picture 26" descr="unica - hairdryer"/>
          <p:cNvPicPr>
            <a:picLocks noChangeAspect="1" noChangeArrowheads="1"/>
          </p:cNvPicPr>
          <p:nvPr/>
        </p:nvPicPr>
        <p:blipFill>
          <a:blip r:embed="rId24" cstate="print">
            <a:clrChange>
              <a:clrFrom>
                <a:srgbClr val="FEFEFE"/>
              </a:clrFrom>
              <a:clrTo>
                <a:srgbClr val="FEFEFE">
                  <a:alpha val="0"/>
                </a:srgbClr>
              </a:clrTo>
            </a:clrChange>
          </a:blip>
          <a:srcRect/>
          <a:stretch>
            <a:fillRect/>
          </a:stretch>
        </p:blipFill>
        <p:spPr bwMode="auto">
          <a:xfrm>
            <a:off x="7478634" y="4702179"/>
            <a:ext cx="811165" cy="862013"/>
          </a:xfrm>
          <a:prstGeom prst="rect">
            <a:avLst/>
          </a:prstGeom>
          <a:noFill/>
          <a:ln w="9525">
            <a:noFill/>
            <a:miter lim="800000"/>
            <a:headEnd/>
            <a:tailEnd/>
          </a:ln>
        </p:spPr>
      </p:pic>
      <p:pic>
        <p:nvPicPr>
          <p:cNvPr id="10265" name="Picture 27" descr="colgate toothbrush"/>
          <p:cNvPicPr>
            <a:picLocks noChangeAspect="1" noChangeArrowheads="1"/>
          </p:cNvPicPr>
          <p:nvPr/>
        </p:nvPicPr>
        <p:blipFill>
          <a:blip r:embed="rId25" cstate="print"/>
          <a:srcRect l="21443" r="17282"/>
          <a:stretch>
            <a:fillRect/>
          </a:stretch>
        </p:blipFill>
        <p:spPr bwMode="auto">
          <a:xfrm>
            <a:off x="8373935" y="4754563"/>
            <a:ext cx="571467" cy="933450"/>
          </a:xfrm>
          <a:prstGeom prst="rect">
            <a:avLst/>
          </a:prstGeom>
          <a:noFill/>
          <a:ln w="9525">
            <a:noFill/>
            <a:miter lim="800000"/>
            <a:headEnd/>
            <a:tailEnd/>
          </a:ln>
        </p:spPr>
      </p:pic>
      <p:pic>
        <p:nvPicPr>
          <p:cNvPr id="10266" name="Picture 28" descr="26510-staplers"/>
          <p:cNvPicPr>
            <a:picLocks noChangeAspect="1" noChangeArrowheads="1"/>
          </p:cNvPicPr>
          <p:nvPr/>
        </p:nvPicPr>
        <p:blipFill>
          <a:blip r:embed="rId26" cstate="print"/>
          <a:srcRect/>
          <a:stretch>
            <a:fillRect/>
          </a:stretch>
        </p:blipFill>
        <p:spPr bwMode="auto">
          <a:xfrm>
            <a:off x="9031122" y="2171700"/>
            <a:ext cx="757194" cy="871538"/>
          </a:xfrm>
          <a:prstGeom prst="rect">
            <a:avLst/>
          </a:prstGeom>
          <a:noFill/>
          <a:ln w="9525">
            <a:noFill/>
            <a:miter lim="800000"/>
            <a:headEnd/>
            <a:tailEnd/>
          </a:ln>
        </p:spPr>
      </p:pic>
      <p:pic>
        <p:nvPicPr>
          <p:cNvPr id="10267" name="Picture 29" descr="beetle-001">
            <a:hlinkClick r:id="rId27"/>
          </p:cNvPr>
          <p:cNvPicPr>
            <a:picLocks noChangeAspect="1" noChangeArrowheads="1"/>
          </p:cNvPicPr>
          <p:nvPr/>
        </p:nvPicPr>
        <p:blipFill>
          <a:blip r:embed="rId28" cstate="print"/>
          <a:srcRect/>
          <a:stretch>
            <a:fillRect/>
          </a:stretch>
        </p:blipFill>
        <p:spPr bwMode="auto">
          <a:xfrm>
            <a:off x="2919597" y="14288"/>
            <a:ext cx="1236591" cy="893762"/>
          </a:xfrm>
          <a:prstGeom prst="rect">
            <a:avLst/>
          </a:prstGeom>
          <a:noFill/>
          <a:ln w="9525">
            <a:noFill/>
            <a:miter lim="800000"/>
            <a:headEnd/>
            <a:tailEnd/>
          </a:ln>
        </p:spPr>
      </p:pic>
      <p:pic>
        <p:nvPicPr>
          <p:cNvPr id="10268" name="Picture 30"/>
          <p:cNvPicPr>
            <a:picLocks noChangeAspect="1" noChangeArrowheads="1"/>
          </p:cNvPicPr>
          <p:nvPr/>
        </p:nvPicPr>
        <p:blipFill>
          <a:blip r:embed="rId29" cstate="print"/>
          <a:srcRect l="43054" t="70953" r="28273" b="5713"/>
          <a:stretch>
            <a:fillRect/>
          </a:stretch>
        </p:blipFill>
        <p:spPr bwMode="auto">
          <a:xfrm>
            <a:off x="3405347" y="952504"/>
            <a:ext cx="950857" cy="990600"/>
          </a:xfrm>
          <a:prstGeom prst="rect">
            <a:avLst/>
          </a:prstGeom>
          <a:noFill/>
          <a:ln w="9525">
            <a:noFill/>
            <a:miter lim="800000"/>
            <a:headEnd/>
            <a:tailEnd/>
          </a:ln>
        </p:spPr>
      </p:pic>
      <p:graphicFrame>
        <p:nvGraphicFramePr>
          <p:cNvPr id="3177503" name="Object 4"/>
          <p:cNvGraphicFramePr>
            <a:graphicFrameLocks noChangeAspect="1"/>
          </p:cNvGraphicFramePr>
          <p:nvPr/>
        </p:nvGraphicFramePr>
        <p:xfrm>
          <a:off x="2869169" y="3857529"/>
          <a:ext cx="1012767" cy="1608138"/>
        </p:xfrm>
        <a:graphic>
          <a:graphicData uri="http://schemas.openxmlformats.org/presentationml/2006/ole">
            <mc:AlternateContent xmlns:mc="http://schemas.openxmlformats.org/markup-compatibility/2006">
              <mc:Choice xmlns:v="urn:schemas-microsoft-com:vml" Requires="v">
                <p:oleObj spid="_x0000_s4106" name="Fotografia di Photo Editor " r:id="rId30" imgW="1013333" imgH="1607619" progId="">
                  <p:embed/>
                </p:oleObj>
              </mc:Choice>
              <mc:Fallback>
                <p:oleObj name="Fotografia di Photo Editor " r:id="rId30" imgW="1013333" imgH="1607619" progId="">
                  <p:embed/>
                  <p:pic>
                    <p:nvPicPr>
                      <p:cNvPr id="3177503" name="Object 4"/>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869169" y="3857529"/>
                        <a:ext cx="1012767" cy="160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69" name="Picture 32" descr="230160102"/>
          <p:cNvPicPr>
            <a:picLocks noChangeAspect="1" noChangeArrowheads="1"/>
          </p:cNvPicPr>
          <p:nvPr/>
        </p:nvPicPr>
        <p:blipFill>
          <a:blip r:embed="rId32" cstate="print"/>
          <a:srcRect l="32214" r="32214"/>
          <a:stretch>
            <a:fillRect/>
          </a:stretch>
        </p:blipFill>
        <p:spPr bwMode="auto">
          <a:xfrm>
            <a:off x="3896115" y="5148268"/>
            <a:ext cx="628613" cy="1709737"/>
          </a:xfrm>
          <a:prstGeom prst="rect">
            <a:avLst/>
          </a:prstGeom>
          <a:noFill/>
          <a:ln w="9525">
            <a:noFill/>
            <a:miter lim="800000"/>
            <a:headEnd/>
            <a:tailEnd/>
          </a:ln>
        </p:spPr>
      </p:pic>
      <p:pic>
        <p:nvPicPr>
          <p:cNvPr id="10271" name="Picture 34" descr="Sony CFD-E75 Single Disc Single Tape Boombox">
            <a:hlinkClick r:id="rId33"/>
          </p:cNvPr>
          <p:cNvPicPr>
            <a:picLocks noChangeAspect="1" noChangeArrowheads="1"/>
          </p:cNvPicPr>
          <p:nvPr/>
        </p:nvPicPr>
        <p:blipFill>
          <a:blip r:embed="rId34" cstate="print"/>
          <a:srcRect/>
          <a:stretch>
            <a:fillRect/>
          </a:stretch>
        </p:blipFill>
        <p:spPr bwMode="auto">
          <a:xfrm>
            <a:off x="8283453" y="1411288"/>
            <a:ext cx="911172" cy="911225"/>
          </a:xfrm>
          <a:prstGeom prst="rect">
            <a:avLst/>
          </a:prstGeom>
          <a:noFill/>
          <a:ln w="9525">
            <a:noFill/>
            <a:miter lim="800000"/>
            <a:headEnd/>
            <a:tailEnd/>
          </a:ln>
        </p:spPr>
      </p:pic>
      <p:pic>
        <p:nvPicPr>
          <p:cNvPr id="10272" name="Picture 35" descr="images604251"/>
          <p:cNvPicPr>
            <a:picLocks noChangeAspect="1" noChangeArrowheads="1"/>
          </p:cNvPicPr>
          <p:nvPr/>
        </p:nvPicPr>
        <p:blipFill>
          <a:blip r:embed="rId35" cstate="print"/>
          <a:srcRect/>
          <a:stretch>
            <a:fillRect/>
          </a:stretch>
        </p:blipFill>
        <p:spPr bwMode="auto">
          <a:xfrm>
            <a:off x="7985020" y="2293938"/>
            <a:ext cx="1027053" cy="893762"/>
          </a:xfrm>
          <a:prstGeom prst="rect">
            <a:avLst/>
          </a:prstGeom>
          <a:noFill/>
          <a:ln w="9525">
            <a:noFill/>
            <a:miter lim="800000"/>
            <a:headEnd/>
            <a:tailEnd/>
          </a:ln>
        </p:spPr>
      </p:pic>
      <p:cxnSp>
        <p:nvCxnSpPr>
          <p:cNvPr id="10273" name="Connettore 1 36"/>
          <p:cNvCxnSpPr>
            <a:cxnSpLocks noChangeShapeType="1"/>
          </p:cNvCxnSpPr>
          <p:nvPr/>
        </p:nvCxnSpPr>
        <p:spPr bwMode="auto">
          <a:xfrm>
            <a:off x="1524265" y="1935167"/>
            <a:ext cx="9143471" cy="1587"/>
          </a:xfrm>
          <a:prstGeom prst="line">
            <a:avLst/>
          </a:prstGeom>
          <a:noFill/>
          <a:ln w="25400" algn="ctr">
            <a:solidFill>
              <a:srgbClr val="F2700E"/>
            </a:solidFill>
            <a:prstDash val="dash"/>
            <a:round/>
            <a:headEnd/>
            <a:tailEnd/>
          </a:ln>
        </p:spPr>
      </p:cxnSp>
      <p:cxnSp>
        <p:nvCxnSpPr>
          <p:cNvPr id="10274" name="Connettore 1 37"/>
          <p:cNvCxnSpPr>
            <a:cxnSpLocks noChangeShapeType="1"/>
          </p:cNvCxnSpPr>
          <p:nvPr/>
        </p:nvCxnSpPr>
        <p:spPr bwMode="auto">
          <a:xfrm>
            <a:off x="1540139" y="4495800"/>
            <a:ext cx="9143471" cy="1588"/>
          </a:xfrm>
          <a:prstGeom prst="line">
            <a:avLst/>
          </a:prstGeom>
          <a:noFill/>
          <a:ln w="25400" algn="ctr">
            <a:solidFill>
              <a:srgbClr val="F2700E"/>
            </a:solidFill>
            <a:prstDash val="dash"/>
            <a:round/>
            <a:headEnd/>
            <a:tailEnd/>
          </a:ln>
        </p:spPr>
      </p:cxnSp>
      <p:sp>
        <p:nvSpPr>
          <p:cNvPr id="37" name="Segnaposto numero diapositiva 36"/>
          <p:cNvSpPr>
            <a:spLocks noGrp="1"/>
          </p:cNvSpPr>
          <p:nvPr>
            <p:ph type="sldNum" sz="quarter" idx="12"/>
          </p:nvPr>
        </p:nvSpPr>
        <p:spPr/>
        <p:txBody>
          <a:bodyPr/>
          <a:lstStyle/>
          <a:p>
            <a:pPr defTabSz="740516"/>
            <a:fld id="{57DCC51C-8BA7-4378-968B-B38FF4733963}" type="slidenum">
              <a:rPr lang="it-IT">
                <a:solidFill>
                  <a:prstClr val="black">
                    <a:tint val="75000"/>
                  </a:prstClr>
                </a:solidFill>
                <a:latin typeface="Calibri"/>
              </a:rPr>
              <a:pPr defTabSz="740516"/>
              <a:t>49</a:t>
            </a:fld>
            <a:endParaRPr lang="it-IT">
              <a:solidFill>
                <a:prstClr val="black">
                  <a:tint val="75000"/>
                </a:prstClr>
              </a:solidFill>
              <a:latin typeface="Calibri"/>
            </a:endParaRPr>
          </a:p>
        </p:txBody>
      </p:sp>
      <p:sp>
        <p:nvSpPr>
          <p:cNvPr id="38" name="Segnaposto piè di pagina 37"/>
          <p:cNvSpPr>
            <a:spLocks noGrp="1"/>
          </p:cNvSpPr>
          <p:nvPr>
            <p:ph type="ftr" sz="quarter" idx="11"/>
          </p:nvPr>
        </p:nvSpPr>
        <p:spPr/>
        <p:txBody>
          <a:bodyPr/>
          <a:lstStyle/>
          <a:p>
            <a:pPr defTabSz="740516"/>
            <a:r>
              <a:rPr lang="it-IT">
                <a:solidFill>
                  <a:prstClr val="black">
                    <a:tint val="75000"/>
                  </a:prstClr>
                </a:solidFill>
                <a:latin typeface="Calibri"/>
              </a:rPr>
              <a:t>© 2015 Politecnico di Milano</a:t>
            </a:r>
            <a:endParaRPr lang="it-IT" dirty="0">
              <a:solidFill>
                <a:prstClr val="black">
                  <a:tint val="75000"/>
                </a:prstClr>
              </a:solidFill>
              <a:latin typeface="Calibri"/>
            </a:endParaRPr>
          </a:p>
        </p:txBody>
      </p:sp>
    </p:spTree>
    <p:extLst>
      <p:ext uri="{BB962C8B-B14F-4D97-AF65-F5344CB8AC3E}">
        <p14:creationId xmlns:p14="http://schemas.microsoft.com/office/powerpoint/2010/main" val="409312848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64499" y="1084263"/>
            <a:ext cx="11113101" cy="562616"/>
          </a:xfrm>
        </p:spPr>
        <p:txBody>
          <a:bodyPr/>
          <a:lstStyle/>
          <a:p>
            <a:r>
              <a:rPr lang="it-IT" b="0" dirty="0">
                <a:solidFill>
                  <a:schemeClr val="accent1">
                    <a:lumMod val="50000"/>
                  </a:schemeClr>
                </a:solidFill>
              </a:rPr>
              <a:t>Innovation of </a:t>
            </a:r>
            <a:r>
              <a:rPr lang="it-IT" b="0" dirty="0" err="1">
                <a:solidFill>
                  <a:schemeClr val="accent1">
                    <a:lumMod val="50000"/>
                  </a:schemeClr>
                </a:solidFill>
              </a:rPr>
              <a:t>Meaning</a:t>
            </a:r>
            <a:r>
              <a:rPr lang="it-IT" b="0" dirty="0">
                <a:solidFill>
                  <a:schemeClr val="accent1">
                    <a:lumMod val="50000"/>
                  </a:schemeClr>
                </a:solidFill>
              </a:rPr>
              <a:t> in the console game </a:t>
            </a:r>
            <a:r>
              <a:rPr lang="it-IT" b="0" dirty="0" err="1">
                <a:solidFill>
                  <a:schemeClr val="accent1">
                    <a:lumMod val="50000"/>
                  </a:schemeClr>
                </a:solidFill>
              </a:rPr>
              <a:t>industry</a:t>
            </a:r>
            <a:r>
              <a:rPr lang="it-IT" b="0" dirty="0">
                <a:solidFill>
                  <a:schemeClr val="accent1">
                    <a:lumMod val="50000"/>
                  </a:schemeClr>
                </a:solidFill>
              </a:rPr>
              <a:t>: Nintendo Wii</a:t>
            </a:r>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5</a:t>
            </a:fld>
            <a:endParaRPr lang="it-IT">
              <a:solidFill>
                <a:prstClr val="white"/>
              </a:solidFill>
              <a:latin typeface="Calibri"/>
            </a:endParaRPr>
          </a:p>
        </p:txBody>
      </p:sp>
      <p:pic>
        <p:nvPicPr>
          <p:cNvPr id="6" name="Picture 12" descr="Console Nintendo Wii"/>
          <p:cNvPicPr>
            <a:picLocks noChangeAspect="1" noChangeArrowheads="1"/>
          </p:cNvPicPr>
          <p:nvPr/>
        </p:nvPicPr>
        <p:blipFill>
          <a:blip r:embed="rId2" cstate="print"/>
          <a:srcRect/>
          <a:stretch>
            <a:fillRect/>
          </a:stretch>
        </p:blipFill>
        <p:spPr bwMode="auto">
          <a:xfrm>
            <a:off x="7136145" y="4269416"/>
            <a:ext cx="2222634" cy="19982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8" descr="http://xbox-361.com/mkportal/modules/gallery/album/a_9.jpg"/>
          <p:cNvPicPr>
            <a:picLocks noChangeAspect="1" noChangeArrowheads="1"/>
          </p:cNvPicPr>
          <p:nvPr/>
        </p:nvPicPr>
        <p:blipFill>
          <a:blip r:embed="rId3" cstate="print"/>
          <a:srcRect/>
          <a:stretch>
            <a:fillRect/>
          </a:stretch>
        </p:blipFill>
        <p:spPr bwMode="auto">
          <a:xfrm>
            <a:off x="3225149" y="4801557"/>
            <a:ext cx="2150939" cy="16970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10" descr="http://www.lusoria.com/home/images/psx3_01.jpg"/>
          <p:cNvPicPr>
            <a:picLocks noChangeAspect="1" noChangeArrowheads="1"/>
          </p:cNvPicPr>
          <p:nvPr/>
        </p:nvPicPr>
        <p:blipFill>
          <a:blip r:embed="rId4" cstate="print"/>
          <a:srcRect/>
          <a:stretch>
            <a:fillRect/>
          </a:stretch>
        </p:blipFill>
        <p:spPr bwMode="auto">
          <a:xfrm>
            <a:off x="2205727" y="4413398"/>
            <a:ext cx="1758848" cy="1962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ttangolo arrotondato 8"/>
          <p:cNvSpPr/>
          <p:nvPr/>
        </p:nvSpPr>
        <p:spPr>
          <a:xfrm>
            <a:off x="7175870" y="1810954"/>
            <a:ext cx="2159500" cy="14396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game consoles as </a:t>
            </a:r>
            <a:br>
              <a:rPr lang="en-US" sz="1600" b="1" dirty="0">
                <a:solidFill>
                  <a:prstClr val="black"/>
                </a:solidFill>
                <a:latin typeface="Calibri"/>
                <a:ea typeface="ＭＳ Ｐゴシック" pitchFamily="-112" charset="-128"/>
                <a:cs typeface="Arial" pitchFamily="34" charset="0"/>
              </a:rPr>
            </a:br>
            <a:r>
              <a:rPr lang="en-US" sz="1600" b="1" dirty="0">
                <a:solidFill>
                  <a:prstClr val="black"/>
                </a:solidFill>
                <a:latin typeface="Calibri"/>
                <a:ea typeface="ＭＳ Ｐゴシック" pitchFamily="-112" charset="-128"/>
                <a:cs typeface="Arial" pitchFamily="34" charset="0"/>
              </a:rPr>
              <a:t>active physical entertainment for everyone</a:t>
            </a:r>
            <a:endParaRPr lang="en-US" sz="9598" dirty="0">
              <a:solidFill>
                <a:prstClr val="black"/>
              </a:solidFill>
              <a:latin typeface="Calibri"/>
              <a:ea typeface="ＭＳ Ｐゴシック" pitchFamily="-112" charset="-128"/>
            </a:endParaRPr>
          </a:p>
        </p:txBody>
      </p:sp>
      <p:sp>
        <p:nvSpPr>
          <p:cNvPr id="10" name="Rettangolo arrotondato 9"/>
          <p:cNvSpPr/>
          <p:nvPr/>
        </p:nvSpPr>
        <p:spPr>
          <a:xfrm>
            <a:off x="2845634" y="1810954"/>
            <a:ext cx="2159500" cy="14396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game consoles as passive immersion in a virtual world for young adepts</a:t>
            </a:r>
            <a:endParaRPr lang="en-US" sz="9598" dirty="0">
              <a:solidFill>
                <a:prstClr val="black"/>
              </a:solidFill>
              <a:latin typeface="Calibri"/>
              <a:ea typeface="ＭＳ Ｐゴシック" pitchFamily="-112" charset="-128"/>
            </a:endParaRPr>
          </a:p>
        </p:txBody>
      </p:sp>
    </p:spTree>
    <p:extLst>
      <p:ext uri="{BB962C8B-B14F-4D97-AF65-F5344CB8AC3E}">
        <p14:creationId xmlns:p14="http://schemas.microsoft.com/office/powerpoint/2010/main" val="1940000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5"/>
          <p:cNvGrpSpPr/>
          <p:nvPr/>
        </p:nvGrpSpPr>
        <p:grpSpPr>
          <a:xfrm>
            <a:off x="7255117" y="1192999"/>
            <a:ext cx="3197593" cy="3029776"/>
            <a:chOff x="5303551" y="714521"/>
            <a:chExt cx="3770620" cy="3572729"/>
          </a:xfrm>
        </p:grpSpPr>
        <p:graphicFrame>
          <p:nvGraphicFramePr>
            <p:cNvPr id="10" name="Object 6"/>
            <p:cNvGraphicFramePr>
              <a:graphicFrameLocks noChangeAspect="1"/>
            </p:cNvGraphicFramePr>
            <p:nvPr/>
          </p:nvGraphicFramePr>
          <p:xfrm>
            <a:off x="5303551" y="863815"/>
            <a:ext cx="412450" cy="3423435"/>
          </p:xfrm>
          <a:graphic>
            <a:graphicData uri="http://schemas.openxmlformats.org/presentationml/2006/ole">
              <mc:AlternateContent xmlns:mc="http://schemas.openxmlformats.org/markup-compatibility/2006">
                <mc:Choice xmlns:v="urn:schemas-microsoft-com:vml" Requires="v">
                  <p:oleObj spid="_x0000_s5128" name="Fotografia di Photo Editor " r:id="rId4" imgW="228620" imgH="1905165" progId="">
                    <p:embed/>
                  </p:oleObj>
                </mc:Choice>
                <mc:Fallback>
                  <p:oleObj name="Fotografia di Photo Editor " r:id="rId4" imgW="228620" imgH="1905165" progId="">
                    <p:embed/>
                    <p:pic>
                      <p:nvPicPr>
                        <p:cNvPr id="1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551" y="863815"/>
                          <a:ext cx="412450" cy="342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26"/>
            <p:cNvGraphicFramePr>
              <a:graphicFrameLocks noChangeAspect="1"/>
            </p:cNvGraphicFramePr>
            <p:nvPr/>
          </p:nvGraphicFramePr>
          <p:xfrm>
            <a:off x="7930963" y="1286159"/>
            <a:ext cx="742999" cy="1179783"/>
          </p:xfrm>
          <a:graphic>
            <a:graphicData uri="http://schemas.openxmlformats.org/presentationml/2006/ole">
              <mc:AlternateContent xmlns:mc="http://schemas.openxmlformats.org/markup-compatibility/2006">
                <mc:Choice xmlns:v="urn:schemas-microsoft-com:vml" Requires="v">
                  <p:oleObj spid="_x0000_s5129" name="Fotografia di Photo Editor " r:id="rId6" imgW="1013333" imgH="1607619" progId="">
                    <p:embed/>
                  </p:oleObj>
                </mc:Choice>
                <mc:Fallback>
                  <p:oleObj name="Fotografia di Photo Editor " r:id="rId6" imgW="1013333" imgH="1607619" progId="">
                    <p:embed/>
                    <p:pic>
                      <p:nvPicPr>
                        <p:cNvPr id="11" name="Object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0963" y="1286159"/>
                          <a:ext cx="742999" cy="1179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11"/>
            <p:cNvGraphicFramePr>
              <a:graphicFrameLocks noChangeAspect="1"/>
            </p:cNvGraphicFramePr>
            <p:nvPr/>
          </p:nvGraphicFramePr>
          <p:xfrm>
            <a:off x="8258290" y="2715250"/>
            <a:ext cx="815881" cy="1032113"/>
          </p:xfrm>
          <a:graphic>
            <a:graphicData uri="http://schemas.openxmlformats.org/presentationml/2006/ole">
              <mc:AlternateContent xmlns:mc="http://schemas.openxmlformats.org/markup-compatibility/2006">
                <mc:Choice xmlns:v="urn:schemas-microsoft-com:vml" Requires="v">
                  <p:oleObj spid="_x0000_s5130" name="Fotografia di Photo Editor " r:id="rId8" imgW="754605" imgH="952583" progId="">
                    <p:embed/>
                  </p:oleObj>
                </mc:Choice>
                <mc:Fallback>
                  <p:oleObj name="Fotografia di Photo Editor " r:id="rId8" imgW="754605" imgH="952583" progId="">
                    <p:embed/>
                    <p:pic>
                      <p:nvPicPr>
                        <p:cNvPr id="7"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58290" y="2715250"/>
                          <a:ext cx="815881" cy="103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6802" name="Picture 2" descr="http://www.ibtimes.com/data/blogs_editor/apple_jonathan_ive_steve_jobs(2).jpg"/>
            <p:cNvPicPr>
              <a:picLocks noChangeAspect="1" noChangeArrowheads="1"/>
            </p:cNvPicPr>
            <p:nvPr/>
          </p:nvPicPr>
          <p:blipFill>
            <a:blip r:embed="rId10" cstate="print">
              <a:grayscl/>
              <a:lum bright="8000" contrast="23000"/>
            </a:blip>
            <a:srcRect/>
            <a:stretch>
              <a:fillRect/>
            </a:stretch>
          </p:blipFill>
          <p:spPr bwMode="auto">
            <a:xfrm>
              <a:off x="5644550" y="714521"/>
              <a:ext cx="2476930" cy="30487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76804" name="Picture 4" descr="http://blogs.pcworld.com/staffblog/archives/B_imac_flowershot.jpg"/>
          <p:cNvPicPr>
            <a:picLocks noChangeAspect="1" noChangeArrowheads="1"/>
          </p:cNvPicPr>
          <p:nvPr/>
        </p:nvPicPr>
        <p:blipFill>
          <a:blip r:embed="rId11" cstate="print"/>
          <a:srcRect/>
          <a:stretch>
            <a:fillRect/>
          </a:stretch>
        </p:blipFill>
        <p:spPr bwMode="auto">
          <a:xfrm>
            <a:off x="8146275" y="4117823"/>
            <a:ext cx="2008054" cy="1939318"/>
          </a:xfrm>
          <a:prstGeom prst="rect">
            <a:avLst/>
          </a:prstGeom>
          <a:noFill/>
        </p:spPr>
      </p:pic>
      <p:sp>
        <p:nvSpPr>
          <p:cNvPr id="18" name="Titolo 17"/>
          <p:cNvSpPr>
            <a:spLocks noGrp="1"/>
          </p:cNvSpPr>
          <p:nvPr>
            <p:ph type="title"/>
          </p:nvPr>
        </p:nvSpPr>
        <p:spPr/>
        <p:txBody>
          <a:bodyPr>
            <a:normAutofit/>
          </a:bodyPr>
          <a:lstStyle/>
          <a:p>
            <a:r>
              <a:rPr lang="en-US" dirty="0"/>
              <a:t>Search “outside of the network”</a:t>
            </a:r>
          </a:p>
        </p:txBody>
      </p:sp>
      <p:sp>
        <p:nvSpPr>
          <p:cNvPr id="19" name="Segnaposto contenuto 18"/>
          <p:cNvSpPr>
            <a:spLocks noGrp="1"/>
          </p:cNvSpPr>
          <p:nvPr>
            <p:ph idx="4294967295"/>
          </p:nvPr>
        </p:nvSpPr>
        <p:spPr>
          <a:xfrm>
            <a:off x="1981439" y="1161222"/>
            <a:ext cx="5328726" cy="4964943"/>
          </a:xfrm>
        </p:spPr>
        <p:txBody>
          <a:bodyPr/>
          <a:lstStyle/>
          <a:p>
            <a:pPr marL="0" indent="0">
              <a:buNone/>
            </a:pPr>
            <a:r>
              <a:rPr lang="en-US" i="1"/>
              <a:t>Very often design is the most immediate way </a:t>
            </a:r>
            <a:br>
              <a:rPr lang="en-US" i="1"/>
            </a:br>
            <a:r>
              <a:rPr lang="en-US" i="1"/>
              <a:t>of defining </a:t>
            </a:r>
            <a:r>
              <a:rPr lang="en-US" b="1" i="1"/>
              <a:t>what products become in people's minds</a:t>
            </a:r>
            <a:r>
              <a:rPr lang="en-US" i="1"/>
              <a:t>. It is important to understand that our goal wasn't just to differentiate our product, but to </a:t>
            </a:r>
            <a:r>
              <a:rPr lang="en-US" b="1" i="1"/>
              <a:t>create products that people would love in the future</a:t>
            </a:r>
          </a:p>
          <a:p>
            <a:pPr marL="0" indent="0">
              <a:buNone/>
            </a:pPr>
            <a:endParaRPr lang="en-US" b="1" i="1"/>
          </a:p>
          <a:p>
            <a:pPr marL="0" indent="0">
              <a:buNone/>
            </a:pPr>
            <a:r>
              <a:rPr lang="en-US" b="1"/>
              <a:t>Jonathan Ive</a:t>
            </a:r>
            <a:r>
              <a:rPr lang="en-US"/>
              <a:t>, VP of Industrial Design, Apple</a:t>
            </a:r>
          </a:p>
          <a:p>
            <a:pPr>
              <a:buNone/>
            </a:pPr>
            <a:endParaRPr lang="en-US"/>
          </a:p>
        </p:txBody>
      </p:sp>
      <p:pic>
        <p:nvPicPr>
          <p:cNvPr id="17" name="Picture 2" descr="C:\Users\verganti.roberto\Documents\Design\Harvard\Book\Illustrations\Color\RICERCARTISTA copy.jpg"/>
          <p:cNvPicPr>
            <a:picLocks noChangeAspect="1" noChangeArrowheads="1"/>
          </p:cNvPicPr>
          <p:nvPr/>
        </p:nvPicPr>
        <p:blipFill>
          <a:blip r:embed="rId12" cstate="print"/>
          <a:srcRect t="20464" b="18946"/>
          <a:stretch>
            <a:fillRect/>
          </a:stretch>
        </p:blipFill>
        <p:spPr bwMode="auto">
          <a:xfrm>
            <a:off x="1882135" y="3071893"/>
            <a:ext cx="3571073" cy="3060389"/>
          </a:xfrm>
          <a:prstGeom prst="rect">
            <a:avLst/>
          </a:prstGeom>
          <a:noFill/>
        </p:spPr>
      </p:pic>
      <p:sp>
        <p:nvSpPr>
          <p:cNvPr id="12" name="Segnaposto numero diapositiva 11"/>
          <p:cNvSpPr>
            <a:spLocks noGrp="1"/>
          </p:cNvSpPr>
          <p:nvPr>
            <p:ph type="sldNum" sz="quarter" idx="12"/>
          </p:nvPr>
        </p:nvSpPr>
        <p:spPr/>
        <p:txBody>
          <a:bodyPr/>
          <a:lstStyle/>
          <a:p>
            <a:pPr defTabSz="740516"/>
            <a:fld id="{57DCC51C-8BA7-4378-968B-B38FF4733963}" type="slidenum">
              <a:rPr lang="en-US">
                <a:solidFill>
                  <a:prstClr val="white"/>
                </a:solidFill>
                <a:latin typeface="Calibri"/>
              </a:rPr>
              <a:pPr defTabSz="740516"/>
              <a:t>50</a:t>
            </a:fld>
            <a:endParaRPr lang="en-US">
              <a:solidFill>
                <a:prstClr val="white"/>
              </a:solidFill>
              <a:latin typeface="Calibri"/>
            </a:endParaRPr>
          </a:p>
        </p:txBody>
      </p:sp>
      <p:sp>
        <p:nvSpPr>
          <p:cNvPr id="13" name="Segnaposto piè di pagina 12"/>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en-US">
              <a:solidFill>
                <a:prstClr val="white"/>
              </a:solidFill>
              <a:latin typeface="Calibri"/>
            </a:endParaRPr>
          </a:p>
        </p:txBody>
      </p:sp>
    </p:spTree>
    <p:extLst>
      <p:ext uri="{BB962C8B-B14F-4D97-AF65-F5344CB8AC3E}">
        <p14:creationId xmlns:p14="http://schemas.microsoft.com/office/powerpoint/2010/main" val="134707470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When a meaning innovation is “relevant”/urgent</a:t>
            </a:r>
          </a:p>
        </p:txBody>
      </p:sp>
      <p:sp>
        <p:nvSpPr>
          <p:cNvPr id="6" name="Segnaposto numero diapositiva 5"/>
          <p:cNvSpPr>
            <a:spLocks noGrp="1"/>
          </p:cNvSpPr>
          <p:nvPr>
            <p:ph type="sldNum" sz="quarter" idx="12"/>
          </p:nvPr>
        </p:nvSpPr>
        <p:spPr/>
        <p:txBody>
          <a:bodyPr/>
          <a:lstStyle/>
          <a:p>
            <a:pPr defTabSz="740516"/>
            <a:fld id="{41F0553F-AB58-BB40-B1E5-B3CC067F59CC}" type="slidenum">
              <a:rPr lang="it-IT">
                <a:solidFill>
                  <a:prstClr val="white"/>
                </a:solidFill>
                <a:latin typeface="Calibri"/>
              </a:rPr>
              <a:pPr defTabSz="740516"/>
              <a:t>51</a:t>
            </a:fld>
            <a:endParaRPr lang="it-IT">
              <a:solidFill>
                <a:prstClr val="white"/>
              </a:solidFill>
              <a:latin typeface="Calibri"/>
            </a:endParaRPr>
          </a:p>
        </p:txBody>
      </p:sp>
      <p:sp>
        <p:nvSpPr>
          <p:cNvPr id="4" name="Segnaposto piè di pagina 3"/>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graphicFrame>
        <p:nvGraphicFramePr>
          <p:cNvPr id="5" name="Tabella 4">
            <a:extLst>
              <a:ext uri="{FF2B5EF4-FFF2-40B4-BE49-F238E27FC236}">
                <a16:creationId xmlns:a16="http://schemas.microsoft.com/office/drawing/2014/main" id="{4533C0E5-9F10-4F56-9110-65309531AE3D}"/>
              </a:ext>
            </a:extLst>
          </p:cNvPr>
          <p:cNvGraphicFramePr>
            <a:graphicFrameLocks noGrp="1"/>
          </p:cNvGraphicFramePr>
          <p:nvPr/>
        </p:nvGraphicFramePr>
        <p:xfrm>
          <a:off x="1364343" y="976632"/>
          <a:ext cx="9250440" cy="5379720"/>
        </p:xfrm>
        <a:graphic>
          <a:graphicData uri="http://schemas.openxmlformats.org/drawingml/2006/table">
            <a:tbl>
              <a:tblPr firstRow="1" bandRow="1">
                <a:tableStyleId>{5C22544A-7EE6-4342-B048-85BDC9FD1C3A}</a:tableStyleId>
              </a:tblPr>
              <a:tblGrid>
                <a:gridCol w="2312610">
                  <a:extLst>
                    <a:ext uri="{9D8B030D-6E8A-4147-A177-3AD203B41FA5}">
                      <a16:colId xmlns:a16="http://schemas.microsoft.com/office/drawing/2014/main" val="3053095003"/>
                    </a:ext>
                  </a:extLst>
                </a:gridCol>
                <a:gridCol w="2312610">
                  <a:extLst>
                    <a:ext uri="{9D8B030D-6E8A-4147-A177-3AD203B41FA5}">
                      <a16:colId xmlns:a16="http://schemas.microsoft.com/office/drawing/2014/main" val="2750779562"/>
                    </a:ext>
                  </a:extLst>
                </a:gridCol>
                <a:gridCol w="2312610">
                  <a:extLst>
                    <a:ext uri="{9D8B030D-6E8A-4147-A177-3AD203B41FA5}">
                      <a16:colId xmlns:a16="http://schemas.microsoft.com/office/drawing/2014/main" val="2321248921"/>
                    </a:ext>
                  </a:extLst>
                </a:gridCol>
                <a:gridCol w="2312610">
                  <a:extLst>
                    <a:ext uri="{9D8B030D-6E8A-4147-A177-3AD203B41FA5}">
                      <a16:colId xmlns:a16="http://schemas.microsoft.com/office/drawing/2014/main" val="1067534493"/>
                    </a:ext>
                  </a:extLst>
                </a:gridCol>
              </a:tblGrid>
              <a:tr h="536237">
                <a:tc>
                  <a:txBody>
                    <a:bodyPr/>
                    <a:lstStyle/>
                    <a:p>
                      <a:pPr algn="ctr"/>
                      <a:endParaRPr lang="it-IT" b="1" dirty="0"/>
                    </a:p>
                    <a:p>
                      <a:pPr algn="ctr"/>
                      <a:r>
                        <a:rPr lang="it-IT" b="1" dirty="0"/>
                        <a:t>DRIVER</a:t>
                      </a:r>
                    </a:p>
                  </a:txBody>
                  <a:tcPr/>
                </a:tc>
                <a:tc>
                  <a:txBody>
                    <a:bodyPr/>
                    <a:lstStyle/>
                    <a:p>
                      <a:pPr algn="ctr"/>
                      <a:endParaRPr lang="it-IT" dirty="0"/>
                    </a:p>
                    <a:p>
                      <a:pPr algn="ctr"/>
                      <a:r>
                        <a:rPr lang="it-IT" dirty="0" err="1"/>
                        <a:t>Symptom</a:t>
                      </a:r>
                      <a:endParaRPr lang="it-IT" dirty="0"/>
                    </a:p>
                  </a:txBody>
                  <a:tcPr/>
                </a:tc>
                <a:tc>
                  <a:txBody>
                    <a:bodyPr/>
                    <a:lstStyle/>
                    <a:p>
                      <a:pPr algn="ctr"/>
                      <a:r>
                        <a:rPr lang="it-IT" dirty="0" err="1"/>
                        <a:t>Questions</a:t>
                      </a:r>
                      <a:r>
                        <a:rPr lang="it-IT" dirty="0"/>
                        <a:t> to </a:t>
                      </a:r>
                      <a:r>
                        <a:rPr lang="it-IT" dirty="0" err="1"/>
                        <a:t>ask</a:t>
                      </a:r>
                      <a:r>
                        <a:rPr lang="it-IT" dirty="0"/>
                        <a:t> </a:t>
                      </a:r>
                      <a:r>
                        <a:rPr lang="it-IT" dirty="0" err="1"/>
                        <a:t>yourself</a:t>
                      </a:r>
                      <a:endParaRPr lang="it-IT" dirty="0"/>
                    </a:p>
                  </a:txBody>
                  <a:tcPr/>
                </a:tc>
                <a:tc>
                  <a:txBody>
                    <a:bodyPr/>
                    <a:lstStyle/>
                    <a:p>
                      <a:pPr algn="ctr"/>
                      <a:r>
                        <a:rPr lang="it-IT" dirty="0" err="1"/>
                        <a:t>Outcome</a:t>
                      </a:r>
                      <a:r>
                        <a:rPr lang="it-IT" dirty="0"/>
                        <a:t> of </a:t>
                      </a:r>
                      <a:r>
                        <a:rPr lang="it-IT" dirty="0" err="1"/>
                        <a:t>innovation</a:t>
                      </a:r>
                      <a:r>
                        <a:rPr lang="it-IT" dirty="0"/>
                        <a:t> of </a:t>
                      </a:r>
                      <a:r>
                        <a:rPr lang="it-IT" dirty="0" err="1"/>
                        <a:t>meaning</a:t>
                      </a:r>
                      <a:endParaRPr lang="it-IT" dirty="0"/>
                    </a:p>
                  </a:txBody>
                  <a:tcPr/>
                </a:tc>
                <a:extLst>
                  <a:ext uri="{0D108BD9-81ED-4DB2-BD59-A6C34878D82A}">
                    <a16:rowId xmlns:a16="http://schemas.microsoft.com/office/drawing/2014/main" val="2055847594"/>
                  </a:ext>
                </a:extLst>
              </a:tr>
              <a:tr h="1117161">
                <a:tc>
                  <a:txBody>
                    <a:bodyPr/>
                    <a:lstStyle/>
                    <a:p>
                      <a:pPr algn="ctr"/>
                      <a:endParaRPr lang="it-IT" b="1" dirty="0"/>
                    </a:p>
                    <a:p>
                      <a:pPr algn="ctr"/>
                      <a:r>
                        <a:rPr lang="it-IT" b="1" dirty="0"/>
                        <a:t>PEOPLE</a:t>
                      </a:r>
                    </a:p>
                  </a:txBody>
                  <a:tcPr/>
                </a:tc>
                <a:tc>
                  <a:txBody>
                    <a:bodyPr/>
                    <a:lstStyle/>
                    <a:p>
                      <a:pPr algn="ctr"/>
                      <a:endParaRPr lang="it-IT" b="1" dirty="0"/>
                    </a:p>
                    <a:p>
                      <a:pPr algn="ctr"/>
                      <a:r>
                        <a:rPr lang="it-IT" b="1" dirty="0" err="1"/>
                        <a:t>Misalignment</a:t>
                      </a:r>
                      <a:endParaRPr lang="it-IT" b="1" dirty="0"/>
                    </a:p>
                    <a:p>
                      <a:pPr algn="ctr"/>
                      <a:r>
                        <a:rPr lang="it-IT" sz="1300" dirty="0" err="1"/>
                        <a:t>People’s</a:t>
                      </a:r>
                      <a:r>
                        <a:rPr lang="it-IT" sz="1300" dirty="0"/>
                        <a:t> live </a:t>
                      </a:r>
                      <a:r>
                        <a:rPr lang="it-IT" sz="1300" dirty="0" err="1"/>
                        <a:t>change</a:t>
                      </a:r>
                      <a:r>
                        <a:rPr lang="it-IT" sz="1300" dirty="0"/>
                        <a:t>, </a:t>
                      </a:r>
                      <a:r>
                        <a:rPr lang="it-IT" sz="1300" dirty="0" err="1"/>
                        <a:t>but</a:t>
                      </a:r>
                      <a:r>
                        <a:rPr lang="it-IT" sz="1300" dirty="0"/>
                        <a:t> an </a:t>
                      </a:r>
                      <a:r>
                        <a:rPr lang="it-IT" sz="1300" dirty="0" err="1"/>
                        <a:t>Industry</a:t>
                      </a:r>
                      <a:r>
                        <a:rPr lang="it-IT" sz="1300" dirty="0"/>
                        <a:t> </a:t>
                      </a:r>
                      <a:r>
                        <a:rPr lang="it-IT" sz="1300" dirty="0" err="1"/>
                        <a:t>is</a:t>
                      </a:r>
                      <a:r>
                        <a:rPr lang="it-IT" sz="1300" dirty="0"/>
                        <a:t> </a:t>
                      </a:r>
                      <a:r>
                        <a:rPr lang="it-IT" sz="1300" dirty="0" err="1"/>
                        <a:t>still</a:t>
                      </a:r>
                      <a:r>
                        <a:rPr lang="it-IT" sz="1300" dirty="0"/>
                        <a:t> </a:t>
                      </a:r>
                      <a:r>
                        <a:rPr lang="it-IT" sz="1300" dirty="0" err="1"/>
                        <a:t>stuck</a:t>
                      </a:r>
                      <a:r>
                        <a:rPr lang="it-IT" sz="1300" dirty="0"/>
                        <a:t> in </a:t>
                      </a:r>
                      <a:r>
                        <a:rPr lang="it-IT" sz="1300" dirty="0" err="1"/>
                        <a:t>old</a:t>
                      </a:r>
                      <a:r>
                        <a:rPr lang="it-IT" sz="1300" dirty="0"/>
                        <a:t> </a:t>
                      </a:r>
                      <a:r>
                        <a:rPr lang="it-IT" sz="1300" dirty="0" err="1"/>
                        <a:t>interpretation</a:t>
                      </a:r>
                      <a:endParaRPr lang="it-IT" sz="1300" dirty="0"/>
                    </a:p>
                  </a:txBody>
                  <a:tcPr/>
                </a:tc>
                <a:tc>
                  <a:txBody>
                    <a:bodyPr/>
                    <a:lstStyle/>
                    <a:p>
                      <a:pPr algn="ctr"/>
                      <a:r>
                        <a:rPr lang="it-IT" sz="1200" dirty="0" err="1"/>
                        <a:t>Is</a:t>
                      </a:r>
                      <a:r>
                        <a:rPr lang="it-IT" sz="1200" dirty="0"/>
                        <a:t> </a:t>
                      </a:r>
                      <a:r>
                        <a:rPr lang="it-IT" sz="1200" dirty="0" err="1"/>
                        <a:t>there</a:t>
                      </a:r>
                      <a:r>
                        <a:rPr lang="it-IT" sz="1200" dirty="0"/>
                        <a:t> a </a:t>
                      </a:r>
                      <a:r>
                        <a:rPr lang="it-IT" sz="1200" dirty="0" err="1"/>
                        <a:t>change</a:t>
                      </a:r>
                      <a:r>
                        <a:rPr lang="it-IT" sz="1200" dirty="0"/>
                        <a:t> in </a:t>
                      </a:r>
                      <a:r>
                        <a:rPr lang="it-IT" sz="1200" dirty="0" err="1"/>
                        <a:t>people’s</a:t>
                      </a:r>
                      <a:r>
                        <a:rPr lang="it-IT" sz="1200" dirty="0"/>
                        <a:t> </a:t>
                      </a:r>
                      <a:r>
                        <a:rPr lang="it-IT" sz="1200" dirty="0" err="1"/>
                        <a:t>lives</a:t>
                      </a:r>
                      <a:r>
                        <a:rPr lang="it-IT" sz="1200" dirty="0"/>
                        <a:t>? Are </a:t>
                      </a:r>
                      <a:r>
                        <a:rPr lang="it-IT" sz="1200" dirty="0" err="1"/>
                        <a:t>customers</a:t>
                      </a:r>
                      <a:r>
                        <a:rPr lang="it-IT" sz="1200" dirty="0"/>
                        <a:t> </a:t>
                      </a:r>
                      <a:r>
                        <a:rPr lang="it-IT" sz="1200" dirty="0" err="1"/>
                        <a:t>unaffectionate</a:t>
                      </a:r>
                      <a:r>
                        <a:rPr lang="it-IT" sz="1200" dirty="0"/>
                        <a:t> </a:t>
                      </a:r>
                      <a:r>
                        <a:rPr lang="it-IT" sz="1200" dirty="0" err="1"/>
                        <a:t>toward</a:t>
                      </a:r>
                      <a:r>
                        <a:rPr lang="it-IT" sz="1200" dirty="0"/>
                        <a:t> product in </a:t>
                      </a:r>
                      <a:r>
                        <a:rPr lang="it-IT" sz="1200" dirty="0" err="1"/>
                        <a:t>our</a:t>
                      </a:r>
                      <a:r>
                        <a:rPr lang="it-IT" sz="1200" dirty="0"/>
                        <a:t> </a:t>
                      </a:r>
                      <a:r>
                        <a:rPr lang="it-IT" sz="1200" dirty="0" err="1"/>
                        <a:t>industry</a:t>
                      </a:r>
                      <a:r>
                        <a:rPr lang="it-IT" sz="1200" dirty="0"/>
                        <a:t>, </a:t>
                      </a:r>
                      <a:r>
                        <a:rPr lang="it-IT" sz="1200" dirty="0" err="1"/>
                        <a:t>notwithstanding</a:t>
                      </a:r>
                      <a:r>
                        <a:rPr lang="it-IT" sz="1200" dirty="0"/>
                        <a:t> </a:t>
                      </a:r>
                      <a:r>
                        <a:rPr lang="it-IT" sz="1200" dirty="0" err="1"/>
                        <a:t>continuous</a:t>
                      </a:r>
                      <a:r>
                        <a:rPr lang="it-IT" sz="1200" dirty="0"/>
                        <a:t> </a:t>
                      </a:r>
                      <a:r>
                        <a:rPr lang="it-IT" sz="1200" dirty="0" err="1"/>
                        <a:t>innovations</a:t>
                      </a:r>
                      <a:r>
                        <a:rPr lang="it-IT" sz="1200" dirty="0"/>
                        <a:t>? </a:t>
                      </a:r>
                    </a:p>
                  </a:txBody>
                  <a:tcPr/>
                </a:tc>
                <a:tc>
                  <a:txBody>
                    <a:bodyPr/>
                    <a:lstStyle/>
                    <a:p>
                      <a:pPr algn="ctr"/>
                      <a:endParaRPr lang="it-IT" dirty="0"/>
                    </a:p>
                    <a:p>
                      <a:pPr algn="ctr"/>
                      <a:r>
                        <a:rPr lang="it-IT" dirty="0"/>
                        <a:t>New </a:t>
                      </a:r>
                      <a:r>
                        <a:rPr lang="it-IT" dirty="0" err="1"/>
                        <a:t>alignment</a:t>
                      </a:r>
                      <a:endParaRPr lang="it-IT" dirty="0"/>
                    </a:p>
                  </a:txBody>
                  <a:tcPr/>
                </a:tc>
                <a:extLst>
                  <a:ext uri="{0D108BD9-81ED-4DB2-BD59-A6C34878D82A}">
                    <a16:rowId xmlns:a16="http://schemas.microsoft.com/office/drawing/2014/main" val="1516228591"/>
                  </a:ext>
                </a:extLst>
              </a:tr>
              <a:tr h="983102">
                <a:tc>
                  <a:txBody>
                    <a:bodyPr/>
                    <a:lstStyle/>
                    <a:p>
                      <a:pPr algn="ctr"/>
                      <a:endParaRPr lang="it-IT" b="1" dirty="0"/>
                    </a:p>
                    <a:p>
                      <a:pPr algn="ctr"/>
                      <a:r>
                        <a:rPr lang="it-IT" b="1" dirty="0"/>
                        <a:t>COMPETITION</a:t>
                      </a:r>
                    </a:p>
                  </a:txBody>
                  <a:tcPr/>
                </a:tc>
                <a:tc>
                  <a:txBody>
                    <a:bodyPr/>
                    <a:lstStyle/>
                    <a:p>
                      <a:pPr algn="ctr"/>
                      <a:endParaRPr lang="it-IT" b="1" dirty="0"/>
                    </a:p>
                    <a:p>
                      <a:pPr algn="ctr"/>
                      <a:r>
                        <a:rPr lang="it-IT" b="1" dirty="0" err="1"/>
                        <a:t>Undifferentation</a:t>
                      </a:r>
                      <a:endParaRPr lang="it-IT" b="1" dirty="0"/>
                    </a:p>
                    <a:p>
                      <a:pPr algn="ctr"/>
                      <a:r>
                        <a:rPr lang="it-IT" sz="1300" b="0" dirty="0" err="1"/>
                        <a:t>All</a:t>
                      </a:r>
                      <a:r>
                        <a:rPr lang="it-IT" sz="1300" b="0" dirty="0"/>
                        <a:t> competitors focus on the </a:t>
                      </a:r>
                      <a:r>
                        <a:rPr lang="it-IT" sz="1300" b="0" dirty="0" err="1"/>
                        <a:t>same</a:t>
                      </a:r>
                      <a:r>
                        <a:rPr lang="it-IT" sz="1300" b="0" dirty="0"/>
                        <a:t> performance</a:t>
                      </a:r>
                    </a:p>
                  </a:txBody>
                  <a:tcPr/>
                </a:tc>
                <a:tc>
                  <a:txBody>
                    <a:bodyPr/>
                    <a:lstStyle/>
                    <a:p>
                      <a:pPr algn="ctr"/>
                      <a:r>
                        <a:rPr kumimoji="0" lang="it-IT" sz="1200" b="0" i="0" u="none" strike="noStrike" kern="1200" cap="none" spc="0" normalizeH="0" baseline="0" noProof="0" dirty="0" err="1">
                          <a:ln>
                            <a:noFill/>
                          </a:ln>
                          <a:solidFill>
                            <a:prstClr val="black"/>
                          </a:solidFill>
                          <a:effectLst/>
                          <a:uLnTx/>
                          <a:uFillTx/>
                          <a:latin typeface="+mn-lt"/>
                          <a:ea typeface="+mn-ea"/>
                          <a:cs typeface="+mn-cs"/>
                        </a:rPr>
                        <a:t>When</a:t>
                      </a:r>
                      <a:r>
                        <a:rPr kumimoji="0" lang="it-IT" sz="1200" b="0" i="0" u="none" strike="noStrike" kern="1200" cap="none" spc="0" normalizeH="0" baseline="0" noProof="0" dirty="0">
                          <a:ln>
                            <a:noFill/>
                          </a:ln>
                          <a:solidFill>
                            <a:prstClr val="black"/>
                          </a:solidFill>
                          <a:effectLst/>
                          <a:uLnTx/>
                          <a:uFillTx/>
                          <a:latin typeface="+mn-lt"/>
                          <a:ea typeface="+mn-ea"/>
                          <a:cs typeface="+mn-cs"/>
                        </a:rPr>
                        <a:t> </a:t>
                      </a:r>
                      <a:r>
                        <a:rPr kumimoji="0" lang="it-IT" sz="1200" b="0" i="0" u="none" strike="noStrike" kern="1200" cap="none" spc="0" normalizeH="0" baseline="0" noProof="0" dirty="0" err="1">
                          <a:ln>
                            <a:noFill/>
                          </a:ln>
                          <a:solidFill>
                            <a:prstClr val="black"/>
                          </a:solidFill>
                          <a:effectLst/>
                          <a:uLnTx/>
                          <a:uFillTx/>
                          <a:latin typeface="+mn-lt"/>
                          <a:ea typeface="+mn-ea"/>
                          <a:cs typeface="+mn-cs"/>
                        </a:rPr>
                        <a:t>was</a:t>
                      </a:r>
                      <a:r>
                        <a:rPr kumimoji="0" lang="it-IT" sz="1200" b="0" i="0" u="none" strike="noStrike" kern="1200" cap="none" spc="0" normalizeH="0" baseline="0" noProof="0" dirty="0">
                          <a:ln>
                            <a:noFill/>
                          </a:ln>
                          <a:solidFill>
                            <a:prstClr val="black"/>
                          </a:solidFill>
                          <a:effectLst/>
                          <a:uLnTx/>
                          <a:uFillTx/>
                          <a:latin typeface="+mn-lt"/>
                          <a:ea typeface="+mn-ea"/>
                          <a:cs typeface="+mn-cs"/>
                        </a:rPr>
                        <a:t> the last time a new </a:t>
                      </a:r>
                      <a:r>
                        <a:rPr kumimoji="0" lang="it-IT" sz="1200" b="0" i="0" u="none" strike="noStrike" kern="1200" cap="none" spc="0" normalizeH="0" baseline="0" noProof="0" dirty="0" err="1">
                          <a:ln>
                            <a:noFill/>
                          </a:ln>
                          <a:solidFill>
                            <a:prstClr val="black"/>
                          </a:solidFill>
                          <a:effectLst/>
                          <a:uLnTx/>
                          <a:uFillTx/>
                          <a:latin typeface="+mn-lt"/>
                          <a:ea typeface="+mn-ea"/>
                          <a:cs typeface="+mn-cs"/>
                        </a:rPr>
                        <a:t>meaning</a:t>
                      </a:r>
                      <a:r>
                        <a:rPr kumimoji="0" lang="it-IT" sz="1200" b="0" i="0" u="none" strike="noStrike" kern="1200" cap="none" spc="0" normalizeH="0" baseline="0" noProof="0" dirty="0">
                          <a:ln>
                            <a:noFill/>
                          </a:ln>
                          <a:solidFill>
                            <a:prstClr val="black"/>
                          </a:solidFill>
                          <a:effectLst/>
                          <a:uLnTx/>
                          <a:uFillTx/>
                          <a:latin typeface="+mn-lt"/>
                          <a:ea typeface="+mn-ea"/>
                          <a:cs typeface="+mn-cs"/>
                        </a:rPr>
                        <a:t> </a:t>
                      </a:r>
                      <a:r>
                        <a:rPr kumimoji="0" lang="it-IT" sz="1200" b="0" i="0" u="none" strike="noStrike" kern="1200" cap="none" spc="0" normalizeH="0" baseline="0" noProof="0" dirty="0" err="1">
                          <a:ln>
                            <a:noFill/>
                          </a:ln>
                          <a:solidFill>
                            <a:prstClr val="black"/>
                          </a:solidFill>
                          <a:effectLst/>
                          <a:uLnTx/>
                          <a:uFillTx/>
                          <a:latin typeface="+mn-lt"/>
                          <a:ea typeface="+mn-ea"/>
                          <a:cs typeface="+mn-cs"/>
                        </a:rPr>
                        <a:t>emerged</a:t>
                      </a:r>
                      <a:r>
                        <a:rPr kumimoji="0" lang="it-IT" sz="1200" b="0" i="0" u="none" strike="noStrike" kern="1200" cap="none" spc="0" normalizeH="0" baseline="0" noProof="0" dirty="0">
                          <a:ln>
                            <a:noFill/>
                          </a:ln>
                          <a:solidFill>
                            <a:prstClr val="black"/>
                          </a:solidFill>
                          <a:effectLst/>
                          <a:uLnTx/>
                          <a:uFillTx/>
                          <a:latin typeface="+mn-lt"/>
                          <a:ea typeface="+mn-ea"/>
                          <a:cs typeface="+mn-cs"/>
                        </a:rPr>
                        <a:t> in </a:t>
                      </a:r>
                      <a:r>
                        <a:rPr kumimoji="0" lang="it-IT" sz="1200" b="0" i="0" u="none" strike="noStrike" kern="1200" cap="none" spc="0" normalizeH="0" baseline="0" noProof="0" dirty="0" err="1">
                          <a:ln>
                            <a:noFill/>
                          </a:ln>
                          <a:solidFill>
                            <a:prstClr val="black"/>
                          </a:solidFill>
                          <a:effectLst/>
                          <a:uLnTx/>
                          <a:uFillTx/>
                          <a:latin typeface="+mn-lt"/>
                          <a:ea typeface="+mn-ea"/>
                          <a:cs typeface="+mn-cs"/>
                        </a:rPr>
                        <a:t>your</a:t>
                      </a:r>
                      <a:r>
                        <a:rPr kumimoji="0" lang="it-IT" sz="1200" b="0" i="0" u="none" strike="noStrike" kern="1200" cap="none" spc="0" normalizeH="0" baseline="0" noProof="0" dirty="0">
                          <a:ln>
                            <a:noFill/>
                          </a:ln>
                          <a:solidFill>
                            <a:prstClr val="black"/>
                          </a:solidFill>
                          <a:effectLst/>
                          <a:uLnTx/>
                          <a:uFillTx/>
                          <a:latin typeface="+mn-lt"/>
                          <a:ea typeface="+mn-ea"/>
                          <a:cs typeface="+mn-cs"/>
                        </a:rPr>
                        <a:t> </a:t>
                      </a:r>
                      <a:r>
                        <a:rPr kumimoji="0" lang="it-IT" sz="1200" b="0" i="0" u="none" strike="noStrike" kern="1200" cap="none" spc="0" normalizeH="0" baseline="0" noProof="0" dirty="0" err="1">
                          <a:ln>
                            <a:noFill/>
                          </a:ln>
                          <a:solidFill>
                            <a:prstClr val="black"/>
                          </a:solidFill>
                          <a:effectLst/>
                          <a:uLnTx/>
                          <a:uFillTx/>
                          <a:latin typeface="+mn-lt"/>
                          <a:ea typeface="+mn-ea"/>
                          <a:cs typeface="+mn-cs"/>
                        </a:rPr>
                        <a:t>industry</a:t>
                      </a:r>
                      <a:r>
                        <a:rPr kumimoji="0" lang="it-IT" sz="1200" b="0" i="0" u="none" strike="noStrike" kern="1200" cap="none" spc="0" normalizeH="0" baseline="0" noProof="0" dirty="0">
                          <a:ln>
                            <a:noFill/>
                          </a:ln>
                          <a:solidFill>
                            <a:prstClr val="black"/>
                          </a:solidFill>
                          <a:effectLst/>
                          <a:uLnTx/>
                          <a:uFillTx/>
                          <a:latin typeface="+mn-lt"/>
                          <a:ea typeface="+mn-ea"/>
                          <a:cs typeface="+mn-cs"/>
                        </a:rPr>
                        <a:t>? How long </a:t>
                      </a:r>
                      <a:r>
                        <a:rPr kumimoji="0" lang="it-IT" sz="1200" b="0" i="0" u="none" strike="noStrike" kern="1200" cap="none" spc="0" normalizeH="0" baseline="0" noProof="0" dirty="0" err="1">
                          <a:ln>
                            <a:noFill/>
                          </a:ln>
                          <a:solidFill>
                            <a:prstClr val="black"/>
                          </a:solidFill>
                          <a:effectLst/>
                          <a:uLnTx/>
                          <a:uFillTx/>
                          <a:latin typeface="+mn-lt"/>
                          <a:ea typeface="+mn-ea"/>
                          <a:cs typeface="+mn-cs"/>
                        </a:rPr>
                        <a:t>has</a:t>
                      </a:r>
                      <a:r>
                        <a:rPr kumimoji="0" lang="it-IT" sz="1200" b="0" i="0" u="none" strike="noStrike" kern="1200" cap="none" spc="0" normalizeH="0" baseline="0" noProof="0" dirty="0">
                          <a:ln>
                            <a:noFill/>
                          </a:ln>
                          <a:solidFill>
                            <a:prstClr val="black"/>
                          </a:solidFill>
                          <a:effectLst/>
                          <a:uLnTx/>
                          <a:uFillTx/>
                          <a:latin typeface="+mn-lt"/>
                          <a:ea typeface="+mn-ea"/>
                          <a:cs typeface="+mn-cs"/>
                        </a:rPr>
                        <a:t> the </a:t>
                      </a:r>
                      <a:r>
                        <a:rPr kumimoji="0" lang="it-IT" sz="1200" b="0" i="0" u="none" strike="noStrike" kern="1200" cap="none" spc="0" normalizeH="0" baseline="0" noProof="0" dirty="0" err="1">
                          <a:ln>
                            <a:noFill/>
                          </a:ln>
                          <a:solidFill>
                            <a:prstClr val="black"/>
                          </a:solidFill>
                          <a:effectLst/>
                          <a:uLnTx/>
                          <a:uFillTx/>
                          <a:latin typeface="+mn-lt"/>
                          <a:ea typeface="+mn-ea"/>
                          <a:cs typeface="+mn-cs"/>
                        </a:rPr>
                        <a:t>industry</a:t>
                      </a:r>
                      <a:r>
                        <a:rPr kumimoji="0" lang="it-IT" sz="1200" b="0" i="0" u="none" strike="noStrike" kern="1200" cap="none" spc="0" normalizeH="0" baseline="0" noProof="0" dirty="0">
                          <a:ln>
                            <a:noFill/>
                          </a:ln>
                          <a:solidFill>
                            <a:prstClr val="black"/>
                          </a:solidFill>
                          <a:effectLst/>
                          <a:uLnTx/>
                          <a:uFillTx/>
                          <a:latin typeface="+mn-lt"/>
                          <a:ea typeface="+mn-ea"/>
                          <a:cs typeface="+mn-cs"/>
                        </a:rPr>
                        <a:t> </a:t>
                      </a:r>
                      <a:r>
                        <a:rPr kumimoji="0" lang="it-IT" sz="1200" b="0" i="0" u="none" strike="noStrike" kern="1200" cap="none" spc="0" normalizeH="0" baseline="0" noProof="0" dirty="0" err="1">
                          <a:ln>
                            <a:noFill/>
                          </a:ln>
                          <a:solidFill>
                            <a:prstClr val="black"/>
                          </a:solidFill>
                          <a:effectLst/>
                          <a:uLnTx/>
                          <a:uFillTx/>
                          <a:latin typeface="+mn-lt"/>
                          <a:ea typeface="+mn-ea"/>
                          <a:cs typeface="+mn-cs"/>
                        </a:rPr>
                        <a:t>been</a:t>
                      </a:r>
                      <a:r>
                        <a:rPr kumimoji="0" lang="it-IT" sz="1200" b="0" i="0" u="none" strike="noStrike" kern="1200" cap="none" spc="0" normalizeH="0" baseline="0" noProof="0" dirty="0">
                          <a:ln>
                            <a:noFill/>
                          </a:ln>
                          <a:solidFill>
                            <a:prstClr val="black"/>
                          </a:solidFill>
                          <a:effectLst/>
                          <a:uLnTx/>
                          <a:uFillTx/>
                          <a:latin typeface="+mn-lt"/>
                          <a:ea typeface="+mn-ea"/>
                          <a:cs typeface="+mn-cs"/>
                        </a:rPr>
                        <a:t> </a:t>
                      </a:r>
                      <a:r>
                        <a:rPr kumimoji="0" lang="it-IT" sz="1200" b="0" i="0" u="none" strike="noStrike" kern="1200" cap="none" spc="0" normalizeH="0" baseline="0" noProof="0" dirty="0" err="1">
                          <a:ln>
                            <a:noFill/>
                          </a:ln>
                          <a:solidFill>
                            <a:prstClr val="black"/>
                          </a:solidFill>
                          <a:effectLst/>
                          <a:uLnTx/>
                          <a:uFillTx/>
                          <a:latin typeface="+mn-lt"/>
                          <a:ea typeface="+mn-ea"/>
                          <a:cs typeface="+mn-cs"/>
                        </a:rPr>
                        <a:t>competing</a:t>
                      </a:r>
                      <a:r>
                        <a:rPr kumimoji="0" lang="it-IT" sz="1200" b="0" i="0" u="none" strike="noStrike" kern="1200" cap="none" spc="0" normalizeH="0" baseline="0" noProof="0" dirty="0">
                          <a:ln>
                            <a:noFill/>
                          </a:ln>
                          <a:solidFill>
                            <a:prstClr val="black"/>
                          </a:solidFill>
                          <a:effectLst/>
                          <a:uLnTx/>
                          <a:uFillTx/>
                          <a:latin typeface="+mn-lt"/>
                          <a:ea typeface="+mn-ea"/>
                          <a:cs typeface="+mn-cs"/>
                        </a:rPr>
                        <a:t> on the </a:t>
                      </a:r>
                      <a:r>
                        <a:rPr kumimoji="0" lang="it-IT" sz="1200" b="0" i="0" u="none" strike="noStrike" kern="1200" cap="none" spc="0" normalizeH="0" baseline="0" noProof="0" dirty="0" err="1">
                          <a:ln>
                            <a:noFill/>
                          </a:ln>
                          <a:solidFill>
                            <a:prstClr val="black"/>
                          </a:solidFill>
                          <a:effectLst/>
                          <a:uLnTx/>
                          <a:uFillTx/>
                          <a:latin typeface="+mn-lt"/>
                          <a:ea typeface="+mn-ea"/>
                          <a:cs typeface="+mn-cs"/>
                        </a:rPr>
                        <a:t>same</a:t>
                      </a:r>
                      <a:r>
                        <a:rPr kumimoji="0" lang="it-IT" sz="1200" b="0" i="0" u="none" strike="noStrike" kern="1200" cap="none" spc="0" normalizeH="0" baseline="0" noProof="0" dirty="0">
                          <a:ln>
                            <a:noFill/>
                          </a:ln>
                          <a:solidFill>
                            <a:prstClr val="black"/>
                          </a:solidFill>
                          <a:effectLst/>
                          <a:uLnTx/>
                          <a:uFillTx/>
                          <a:latin typeface="+mn-lt"/>
                          <a:ea typeface="+mn-ea"/>
                          <a:cs typeface="+mn-cs"/>
                        </a:rPr>
                        <a:t> performance </a:t>
                      </a:r>
                      <a:r>
                        <a:rPr kumimoji="0" lang="it-IT" sz="1200" b="0" i="0" u="none" strike="noStrike" kern="1200" cap="none" spc="0" normalizeH="0" baseline="0" noProof="0" dirty="0" err="1">
                          <a:ln>
                            <a:noFill/>
                          </a:ln>
                          <a:solidFill>
                            <a:prstClr val="black"/>
                          </a:solidFill>
                          <a:effectLst/>
                          <a:uLnTx/>
                          <a:uFillTx/>
                          <a:latin typeface="+mn-lt"/>
                          <a:ea typeface="+mn-ea"/>
                          <a:cs typeface="+mn-cs"/>
                        </a:rPr>
                        <a:t>parameter</a:t>
                      </a:r>
                      <a:r>
                        <a:rPr kumimoji="0" lang="it-IT" sz="1200" b="0" i="0" u="none" strike="noStrike" kern="1200" cap="none" spc="0" normalizeH="0" baseline="0" noProof="0" dirty="0">
                          <a:ln>
                            <a:noFill/>
                          </a:ln>
                          <a:solidFill>
                            <a:prstClr val="black"/>
                          </a:solidFill>
                          <a:effectLst/>
                          <a:uLnTx/>
                          <a:uFillTx/>
                          <a:latin typeface="+mn-lt"/>
                          <a:ea typeface="+mn-ea"/>
                          <a:cs typeface="+mn-cs"/>
                        </a:rPr>
                        <a:t>?</a:t>
                      </a:r>
                      <a:endParaRPr lang="it-IT" dirty="0"/>
                    </a:p>
                  </a:txBody>
                  <a:tcPr/>
                </a:tc>
                <a:tc>
                  <a:txBody>
                    <a:bodyPr/>
                    <a:lstStyle/>
                    <a:p>
                      <a:pPr algn="ctr"/>
                      <a:endParaRPr lang="it-IT" dirty="0"/>
                    </a:p>
                    <a:p>
                      <a:pPr algn="ctr"/>
                      <a:endParaRPr lang="it-IT" dirty="0"/>
                    </a:p>
                    <a:p>
                      <a:pPr algn="ctr"/>
                      <a:r>
                        <a:rPr lang="it-IT" dirty="0"/>
                        <a:t>New </a:t>
                      </a:r>
                      <a:r>
                        <a:rPr lang="it-IT" dirty="0" err="1"/>
                        <a:t>delighters</a:t>
                      </a:r>
                      <a:endParaRPr lang="it-IT" dirty="0"/>
                    </a:p>
                  </a:txBody>
                  <a:tcPr/>
                </a:tc>
                <a:extLst>
                  <a:ext uri="{0D108BD9-81ED-4DB2-BD59-A6C34878D82A}">
                    <a16:rowId xmlns:a16="http://schemas.microsoft.com/office/drawing/2014/main" val="2169284539"/>
                  </a:ext>
                </a:extLst>
              </a:tr>
              <a:tr h="1281011">
                <a:tc>
                  <a:txBody>
                    <a:bodyPr/>
                    <a:lstStyle/>
                    <a:p>
                      <a:pPr algn="ctr"/>
                      <a:endParaRPr lang="it-IT" b="1" dirty="0"/>
                    </a:p>
                    <a:p>
                      <a:pPr algn="ctr"/>
                      <a:endParaRPr lang="it-IT" b="1" dirty="0"/>
                    </a:p>
                    <a:p>
                      <a:pPr algn="ctr"/>
                      <a:endParaRPr lang="it-IT" b="1" dirty="0"/>
                    </a:p>
                    <a:p>
                      <a:pPr algn="ctr"/>
                      <a:r>
                        <a:rPr lang="it-IT" b="1" dirty="0"/>
                        <a:t>TECHNOLOGY</a:t>
                      </a:r>
                    </a:p>
                  </a:txBody>
                  <a:tcPr/>
                </a:tc>
                <a:tc>
                  <a:txBody>
                    <a:bodyPr/>
                    <a:lstStyle/>
                    <a:p>
                      <a:pPr algn="ctr"/>
                      <a:r>
                        <a:rPr lang="it-IT" b="1" dirty="0"/>
                        <a:t>Technology </a:t>
                      </a:r>
                      <a:r>
                        <a:rPr lang="it-IT" b="1" dirty="0" err="1"/>
                        <a:t>Substitution</a:t>
                      </a:r>
                      <a:endParaRPr lang="it-IT" b="1" dirty="0"/>
                    </a:p>
                    <a:p>
                      <a:pPr algn="ctr"/>
                      <a:r>
                        <a:rPr lang="it-IT" sz="1300" dirty="0"/>
                        <a:t>A new </a:t>
                      </a:r>
                      <a:r>
                        <a:rPr lang="it-IT" sz="1300" dirty="0" err="1"/>
                        <a:t>technology</a:t>
                      </a:r>
                      <a:r>
                        <a:rPr lang="it-IT" sz="1300" dirty="0"/>
                        <a:t> </a:t>
                      </a:r>
                      <a:r>
                        <a:rPr lang="it-IT" sz="1300" dirty="0" err="1"/>
                        <a:t>is</a:t>
                      </a:r>
                      <a:r>
                        <a:rPr lang="it-IT" sz="1300" dirty="0"/>
                        <a:t> </a:t>
                      </a:r>
                      <a:r>
                        <a:rPr lang="it-IT" sz="1300" dirty="0" err="1"/>
                        <a:t>emerging</a:t>
                      </a:r>
                      <a:r>
                        <a:rPr lang="it-IT" sz="1300" dirty="0"/>
                        <a:t>, </a:t>
                      </a:r>
                      <a:r>
                        <a:rPr lang="it-IT" sz="1300" dirty="0" err="1"/>
                        <a:t>but</a:t>
                      </a:r>
                      <a:r>
                        <a:rPr lang="it-IT" sz="1300" dirty="0"/>
                        <a:t> </a:t>
                      </a:r>
                      <a:r>
                        <a:rPr lang="it-IT" sz="1300" dirty="0" err="1"/>
                        <a:t>until</a:t>
                      </a:r>
                      <a:r>
                        <a:rPr lang="it-IT" sz="1300" dirty="0"/>
                        <a:t> </a:t>
                      </a:r>
                      <a:r>
                        <a:rPr lang="it-IT" sz="1300" dirty="0" err="1"/>
                        <a:t>now</a:t>
                      </a:r>
                      <a:r>
                        <a:rPr lang="it-IT" sz="1300" dirty="0"/>
                        <a:t> </a:t>
                      </a:r>
                      <a:r>
                        <a:rPr lang="it-IT" sz="1300" dirty="0" err="1"/>
                        <a:t>it</a:t>
                      </a:r>
                      <a:r>
                        <a:rPr lang="it-IT" sz="1300" dirty="0"/>
                        <a:t> </a:t>
                      </a:r>
                      <a:r>
                        <a:rPr lang="it-IT" sz="1300" dirty="0" err="1"/>
                        <a:t>is</a:t>
                      </a:r>
                      <a:r>
                        <a:rPr lang="it-IT" sz="1300" dirty="0"/>
                        <a:t> </a:t>
                      </a:r>
                      <a:r>
                        <a:rPr lang="it-IT" sz="1300" dirty="0" err="1"/>
                        <a:t>simply</a:t>
                      </a:r>
                      <a:r>
                        <a:rPr lang="it-IT" sz="1300" dirty="0"/>
                        <a:t> </a:t>
                      </a:r>
                      <a:r>
                        <a:rPr lang="it-IT" sz="1300" dirty="0" err="1"/>
                        <a:t>substituting</a:t>
                      </a:r>
                      <a:r>
                        <a:rPr lang="it-IT" sz="1300" dirty="0"/>
                        <a:t> an </a:t>
                      </a:r>
                      <a:r>
                        <a:rPr lang="it-IT" sz="1300" dirty="0" err="1"/>
                        <a:t>old</a:t>
                      </a:r>
                      <a:r>
                        <a:rPr lang="it-IT" sz="1300" dirty="0"/>
                        <a:t> one to </a:t>
                      </a:r>
                      <a:r>
                        <a:rPr lang="it-IT" sz="1300" dirty="0" err="1"/>
                        <a:t>improve</a:t>
                      </a:r>
                      <a:r>
                        <a:rPr lang="it-IT" sz="1300" dirty="0"/>
                        <a:t> an </a:t>
                      </a:r>
                      <a:r>
                        <a:rPr lang="it-IT" sz="1300" dirty="0" err="1"/>
                        <a:t>existing</a:t>
                      </a:r>
                      <a:r>
                        <a:rPr lang="it-IT" sz="1300" dirty="0"/>
                        <a:t> performance </a:t>
                      </a:r>
                    </a:p>
                  </a:txBody>
                  <a:tcPr/>
                </a:tc>
                <a:tc>
                  <a:txBody>
                    <a:bodyPr/>
                    <a:lstStyle/>
                    <a:p>
                      <a:pPr algn="ctr"/>
                      <a:endParaRPr kumimoji="0" lang="it-IT" sz="1200" b="0" i="0" u="none" strike="noStrike" kern="1200" cap="none" spc="0" normalizeH="0" baseline="0" dirty="0">
                        <a:ln>
                          <a:noFill/>
                        </a:ln>
                        <a:solidFill>
                          <a:prstClr val="black"/>
                        </a:solidFill>
                        <a:effectLst/>
                        <a:uLnTx/>
                        <a:uFillTx/>
                        <a:latin typeface="+mn-lt"/>
                        <a:ea typeface="+mn-ea"/>
                        <a:cs typeface="+mn-cs"/>
                      </a:endParaRPr>
                    </a:p>
                    <a:p>
                      <a:pPr algn="ctr"/>
                      <a:endParaRPr kumimoji="0" lang="it-IT" sz="1200" b="0" i="0" u="none" strike="noStrike" kern="1200" cap="none" spc="0" normalizeH="0" baseline="0" dirty="0">
                        <a:ln>
                          <a:noFill/>
                        </a:ln>
                        <a:solidFill>
                          <a:prstClr val="black"/>
                        </a:solidFill>
                        <a:effectLst/>
                        <a:uLnTx/>
                        <a:uFillTx/>
                        <a:latin typeface="+mn-lt"/>
                        <a:ea typeface="+mn-ea"/>
                        <a:cs typeface="+mn-cs"/>
                      </a:endParaRPr>
                    </a:p>
                    <a:p>
                      <a:pPr algn="ctr"/>
                      <a:r>
                        <a:rPr kumimoji="0" lang="it-IT" sz="1200" b="0" i="0" u="none" strike="noStrike" kern="1200" cap="none" spc="0" normalizeH="0" baseline="0" dirty="0" err="1">
                          <a:ln>
                            <a:noFill/>
                          </a:ln>
                          <a:solidFill>
                            <a:prstClr val="black"/>
                          </a:solidFill>
                          <a:effectLst/>
                          <a:uLnTx/>
                          <a:uFillTx/>
                          <a:latin typeface="+mn-lt"/>
                          <a:ea typeface="+mn-ea"/>
                          <a:cs typeface="+mn-cs"/>
                        </a:rPr>
                        <a:t>Is</a:t>
                      </a:r>
                      <a:r>
                        <a:rPr kumimoji="0" lang="it-IT" sz="1200" b="0" i="0" u="none" strike="noStrike" kern="1200" cap="none" spc="0" normalizeH="0" baseline="0" dirty="0">
                          <a:ln>
                            <a:noFill/>
                          </a:ln>
                          <a:solidFill>
                            <a:prstClr val="black"/>
                          </a:solidFill>
                          <a:effectLst/>
                          <a:uLnTx/>
                          <a:uFillTx/>
                          <a:latin typeface="+mn-lt"/>
                          <a:ea typeface="+mn-ea"/>
                          <a:cs typeface="+mn-cs"/>
                        </a:rPr>
                        <a:t> a new </a:t>
                      </a:r>
                      <a:r>
                        <a:rPr kumimoji="0" lang="it-IT" sz="1200" b="0" i="0" u="none" strike="noStrike" kern="1200" cap="none" spc="0" normalizeH="0" baseline="0" dirty="0" err="1">
                          <a:ln>
                            <a:noFill/>
                          </a:ln>
                          <a:solidFill>
                            <a:prstClr val="black"/>
                          </a:solidFill>
                          <a:effectLst/>
                          <a:uLnTx/>
                          <a:uFillTx/>
                          <a:latin typeface="+mn-lt"/>
                          <a:ea typeface="+mn-ea"/>
                          <a:cs typeface="+mn-cs"/>
                        </a:rPr>
                        <a:t>technology</a:t>
                      </a:r>
                      <a:r>
                        <a:rPr kumimoji="0" lang="it-IT" sz="1200" b="0" i="0" u="none" strike="noStrike" kern="1200" cap="none" spc="0" normalizeH="0" baseline="0" dirty="0">
                          <a:ln>
                            <a:noFill/>
                          </a:ln>
                          <a:solidFill>
                            <a:prstClr val="black"/>
                          </a:solidFill>
                          <a:effectLst/>
                          <a:uLnTx/>
                          <a:uFillTx/>
                          <a:latin typeface="+mn-lt"/>
                          <a:ea typeface="+mn-ea"/>
                          <a:cs typeface="+mn-cs"/>
                        </a:rPr>
                        <a:t> </a:t>
                      </a:r>
                      <a:r>
                        <a:rPr kumimoji="0" lang="it-IT" sz="1200" b="0" i="0" u="none" strike="noStrike" kern="1200" cap="none" spc="0" normalizeH="0" baseline="0" dirty="0" err="1">
                          <a:ln>
                            <a:noFill/>
                          </a:ln>
                          <a:solidFill>
                            <a:prstClr val="black"/>
                          </a:solidFill>
                          <a:effectLst/>
                          <a:uLnTx/>
                          <a:uFillTx/>
                          <a:latin typeface="+mn-lt"/>
                          <a:ea typeface="+mn-ea"/>
                          <a:cs typeface="+mn-cs"/>
                        </a:rPr>
                        <a:t>emerging</a:t>
                      </a:r>
                      <a:r>
                        <a:rPr kumimoji="0" lang="it-IT" sz="1200" b="0" i="0" u="none" strike="noStrike" kern="1200" cap="none" spc="0" normalizeH="0" baseline="0" dirty="0">
                          <a:ln>
                            <a:noFill/>
                          </a:ln>
                          <a:solidFill>
                            <a:prstClr val="black"/>
                          </a:solidFill>
                          <a:effectLst/>
                          <a:uLnTx/>
                          <a:uFillTx/>
                          <a:latin typeface="+mn-lt"/>
                          <a:ea typeface="+mn-ea"/>
                          <a:cs typeface="+mn-cs"/>
                        </a:rPr>
                        <a:t>?</a:t>
                      </a:r>
                    </a:p>
                  </a:txBody>
                  <a:tcPr/>
                </a:tc>
                <a:tc>
                  <a:txBody>
                    <a:bodyPr/>
                    <a:lstStyle/>
                    <a:p>
                      <a:pPr algn="ctr"/>
                      <a:endParaRPr lang="it-IT" dirty="0"/>
                    </a:p>
                    <a:p>
                      <a:pPr algn="ctr"/>
                      <a:endParaRPr lang="it-IT" dirty="0"/>
                    </a:p>
                    <a:p>
                      <a:pPr algn="ctr"/>
                      <a:r>
                        <a:rPr lang="it-IT" dirty="0"/>
                        <a:t>Technology </a:t>
                      </a:r>
                      <a:r>
                        <a:rPr lang="it-IT" dirty="0" err="1"/>
                        <a:t>epiphany</a:t>
                      </a:r>
                      <a:endParaRPr lang="it-IT" dirty="0"/>
                    </a:p>
                  </a:txBody>
                  <a:tcPr/>
                </a:tc>
                <a:extLst>
                  <a:ext uri="{0D108BD9-81ED-4DB2-BD59-A6C34878D82A}">
                    <a16:rowId xmlns:a16="http://schemas.microsoft.com/office/drawing/2014/main" val="3937284129"/>
                  </a:ext>
                </a:extLst>
              </a:tr>
              <a:tr h="1340593">
                <a:tc>
                  <a:txBody>
                    <a:bodyPr/>
                    <a:lstStyle/>
                    <a:p>
                      <a:pPr algn="ctr"/>
                      <a:endParaRPr lang="it-IT" b="1" dirty="0"/>
                    </a:p>
                    <a:p>
                      <a:pPr algn="ctr"/>
                      <a:endParaRPr lang="it-IT" b="1" dirty="0"/>
                    </a:p>
                    <a:p>
                      <a:pPr algn="ctr"/>
                      <a:r>
                        <a:rPr lang="it-IT" b="1" dirty="0"/>
                        <a:t>ORGANIZATION</a:t>
                      </a:r>
                    </a:p>
                  </a:txBody>
                  <a:tcPr/>
                </a:tc>
                <a:tc>
                  <a:txBody>
                    <a:bodyPr/>
                    <a:lstStyle/>
                    <a:p>
                      <a:pPr algn="ctr"/>
                      <a:endParaRPr lang="it-IT" b="1" dirty="0"/>
                    </a:p>
                    <a:p>
                      <a:pPr algn="ctr"/>
                      <a:r>
                        <a:rPr lang="it-IT" b="1" dirty="0"/>
                        <a:t>Lost </a:t>
                      </a:r>
                      <a:r>
                        <a:rPr lang="it-IT" b="1" dirty="0" err="1"/>
                        <a:t>Unfocused</a:t>
                      </a:r>
                      <a:endParaRPr lang="it-IT" b="1" dirty="0"/>
                    </a:p>
                    <a:p>
                      <a:pPr algn="ctr"/>
                      <a:r>
                        <a:rPr lang="it-IT" sz="1300" dirty="0"/>
                        <a:t>Your </a:t>
                      </a:r>
                      <a:r>
                        <a:rPr lang="it-IT" sz="1300" dirty="0" err="1"/>
                        <a:t>organization</a:t>
                      </a:r>
                      <a:r>
                        <a:rPr lang="it-IT" sz="1300" dirty="0"/>
                        <a:t> </a:t>
                      </a:r>
                      <a:r>
                        <a:rPr lang="it-IT" sz="1300" dirty="0" err="1"/>
                        <a:t>has</a:t>
                      </a:r>
                      <a:r>
                        <a:rPr lang="it-IT" sz="1300" dirty="0"/>
                        <a:t> </a:t>
                      </a:r>
                      <a:r>
                        <a:rPr lang="it-IT" sz="1300" dirty="0" err="1"/>
                        <a:t>lost</a:t>
                      </a:r>
                      <a:r>
                        <a:rPr lang="it-IT" sz="1300" dirty="0"/>
                        <a:t> </a:t>
                      </a:r>
                      <a:r>
                        <a:rPr lang="it-IT" sz="1300" dirty="0" err="1"/>
                        <a:t>its</a:t>
                      </a:r>
                      <a:r>
                        <a:rPr lang="it-IT" sz="1300" dirty="0"/>
                        <a:t> </a:t>
                      </a:r>
                      <a:r>
                        <a:rPr lang="it-IT" sz="1300" dirty="0" err="1"/>
                        <a:t>purpose</a:t>
                      </a:r>
                      <a:r>
                        <a:rPr lang="it-IT" sz="1300" dirty="0"/>
                        <a:t> or </a:t>
                      </a:r>
                      <a:r>
                        <a:rPr lang="it-IT" sz="1300" dirty="0" err="1"/>
                        <a:t>offers</a:t>
                      </a:r>
                      <a:r>
                        <a:rPr lang="it-IT" sz="1300" dirty="0"/>
                        <a:t> </a:t>
                      </a:r>
                      <a:r>
                        <a:rPr lang="it-IT" sz="1300" dirty="0" err="1"/>
                        <a:t>too</a:t>
                      </a:r>
                      <a:r>
                        <a:rPr lang="it-IT" sz="1300" dirty="0"/>
                        <a:t> </a:t>
                      </a:r>
                      <a:r>
                        <a:rPr lang="it-IT" sz="1300" dirty="0" err="1"/>
                        <a:t>many</a:t>
                      </a:r>
                      <a:r>
                        <a:rPr lang="it-IT" sz="1300" dirty="0"/>
                        <a:t> </a:t>
                      </a:r>
                      <a:r>
                        <a:rPr lang="it-IT" sz="1300" dirty="0" err="1"/>
                        <a:t>meanings</a:t>
                      </a:r>
                      <a:endParaRPr lang="it-IT" sz="1300" dirty="0"/>
                    </a:p>
                    <a:p>
                      <a:pPr algn="ctr"/>
                      <a:endParaRPr lang="it-IT" dirty="0"/>
                    </a:p>
                  </a:txBody>
                  <a:tcPr/>
                </a:tc>
                <a:tc>
                  <a:txBody>
                    <a:bodyPr/>
                    <a:lstStyle/>
                    <a:p>
                      <a:pPr marL="0" algn="ctr" defTabSz="740516" rtl="0" eaLnBrk="1" latinLnBrk="0" hangingPunct="1"/>
                      <a:endParaRPr kumimoji="0" lang="it-IT" sz="1200" b="0" i="0" u="none" strike="noStrike" kern="1200" cap="none" spc="0" normalizeH="0" baseline="0" dirty="0">
                        <a:ln>
                          <a:noFill/>
                        </a:ln>
                        <a:solidFill>
                          <a:prstClr val="black"/>
                        </a:solidFill>
                        <a:effectLst/>
                        <a:uLnTx/>
                        <a:uFillTx/>
                        <a:latin typeface="+mn-lt"/>
                        <a:ea typeface="+mn-ea"/>
                        <a:cs typeface="+mn-cs"/>
                      </a:endParaRPr>
                    </a:p>
                    <a:p>
                      <a:pPr marL="0" algn="ctr" defTabSz="740516" rtl="0" eaLnBrk="1" latinLnBrk="0" hangingPunct="1"/>
                      <a:r>
                        <a:rPr kumimoji="0" lang="it-IT" sz="1200" b="0" i="0" u="none" strike="noStrike" kern="1200" cap="none" spc="0" normalizeH="0" baseline="0" dirty="0" err="1">
                          <a:ln>
                            <a:noFill/>
                          </a:ln>
                          <a:solidFill>
                            <a:prstClr val="black"/>
                          </a:solidFill>
                          <a:effectLst/>
                          <a:uLnTx/>
                          <a:uFillTx/>
                          <a:latin typeface="+mn-lt"/>
                          <a:ea typeface="+mn-ea"/>
                          <a:cs typeface="+mn-cs"/>
                        </a:rPr>
                        <a:t>What</a:t>
                      </a:r>
                      <a:r>
                        <a:rPr kumimoji="0" lang="it-IT" sz="1200" b="0" i="0" u="none" strike="noStrike" kern="1200" cap="none" spc="0" normalizeH="0" baseline="0" dirty="0">
                          <a:ln>
                            <a:noFill/>
                          </a:ln>
                          <a:solidFill>
                            <a:prstClr val="black"/>
                          </a:solidFill>
                          <a:effectLst/>
                          <a:uLnTx/>
                          <a:uFillTx/>
                          <a:latin typeface="+mn-lt"/>
                          <a:ea typeface="+mn-ea"/>
                          <a:cs typeface="+mn-cs"/>
                        </a:rPr>
                        <a:t> </a:t>
                      </a:r>
                      <a:r>
                        <a:rPr kumimoji="0" lang="it-IT" sz="1200" b="0" i="0" u="none" strike="noStrike" kern="1200" cap="none" spc="0" normalizeH="0" baseline="0" dirty="0" err="1">
                          <a:ln>
                            <a:noFill/>
                          </a:ln>
                          <a:solidFill>
                            <a:prstClr val="black"/>
                          </a:solidFill>
                          <a:effectLst/>
                          <a:uLnTx/>
                          <a:uFillTx/>
                          <a:latin typeface="+mn-lt"/>
                          <a:ea typeface="+mn-ea"/>
                          <a:cs typeface="+mn-cs"/>
                        </a:rPr>
                        <a:t>is</a:t>
                      </a:r>
                      <a:r>
                        <a:rPr kumimoji="0" lang="it-IT" sz="1200" b="0" i="0" u="none" strike="noStrike" kern="1200" cap="none" spc="0" normalizeH="0" baseline="0" dirty="0">
                          <a:ln>
                            <a:noFill/>
                          </a:ln>
                          <a:solidFill>
                            <a:prstClr val="black"/>
                          </a:solidFill>
                          <a:effectLst/>
                          <a:uLnTx/>
                          <a:uFillTx/>
                          <a:latin typeface="+mn-lt"/>
                          <a:ea typeface="+mn-ea"/>
                          <a:cs typeface="+mn-cs"/>
                        </a:rPr>
                        <a:t> the </a:t>
                      </a:r>
                      <a:r>
                        <a:rPr kumimoji="0" lang="it-IT" sz="1200" b="0" i="0" u="none" strike="noStrike" kern="1200" cap="none" spc="0" normalizeH="0" baseline="0" dirty="0" err="1">
                          <a:ln>
                            <a:noFill/>
                          </a:ln>
                          <a:solidFill>
                            <a:prstClr val="black"/>
                          </a:solidFill>
                          <a:effectLst/>
                          <a:uLnTx/>
                          <a:uFillTx/>
                          <a:latin typeface="+mn-lt"/>
                          <a:ea typeface="+mn-ea"/>
                          <a:cs typeface="+mn-cs"/>
                        </a:rPr>
                        <a:t>meaning</a:t>
                      </a:r>
                      <a:r>
                        <a:rPr kumimoji="0" lang="it-IT" sz="1200" b="0" i="0" u="none" strike="noStrike" kern="1200" cap="none" spc="0" normalizeH="0" baseline="0" dirty="0">
                          <a:ln>
                            <a:noFill/>
                          </a:ln>
                          <a:solidFill>
                            <a:prstClr val="black"/>
                          </a:solidFill>
                          <a:effectLst/>
                          <a:uLnTx/>
                          <a:uFillTx/>
                          <a:latin typeface="+mn-lt"/>
                          <a:ea typeface="+mn-ea"/>
                          <a:cs typeface="+mn-cs"/>
                        </a:rPr>
                        <a:t> of </a:t>
                      </a:r>
                      <a:r>
                        <a:rPr kumimoji="0" lang="it-IT" sz="1200" b="0" i="0" u="none" strike="noStrike" kern="1200" cap="none" spc="0" normalizeH="0" baseline="0" dirty="0" err="1">
                          <a:ln>
                            <a:noFill/>
                          </a:ln>
                          <a:solidFill>
                            <a:prstClr val="black"/>
                          </a:solidFill>
                          <a:effectLst/>
                          <a:uLnTx/>
                          <a:uFillTx/>
                          <a:latin typeface="+mn-lt"/>
                          <a:ea typeface="+mn-ea"/>
                          <a:cs typeface="+mn-cs"/>
                        </a:rPr>
                        <a:t>your</a:t>
                      </a:r>
                      <a:r>
                        <a:rPr kumimoji="0" lang="it-IT" sz="1200" b="0" i="0" u="none" strike="noStrike" kern="1200" cap="none" spc="0" normalizeH="0" baseline="0" dirty="0">
                          <a:ln>
                            <a:noFill/>
                          </a:ln>
                          <a:solidFill>
                            <a:prstClr val="black"/>
                          </a:solidFill>
                          <a:effectLst/>
                          <a:uLnTx/>
                          <a:uFillTx/>
                          <a:latin typeface="+mn-lt"/>
                          <a:ea typeface="+mn-ea"/>
                          <a:cs typeface="+mn-cs"/>
                        </a:rPr>
                        <a:t> product? How long ago </a:t>
                      </a:r>
                      <a:r>
                        <a:rPr kumimoji="0" lang="it-IT" sz="1200" b="0" i="0" u="none" strike="noStrike" kern="1200" cap="none" spc="0" normalizeH="0" baseline="0" dirty="0" err="1">
                          <a:ln>
                            <a:noFill/>
                          </a:ln>
                          <a:solidFill>
                            <a:prstClr val="black"/>
                          </a:solidFill>
                          <a:effectLst/>
                          <a:uLnTx/>
                          <a:uFillTx/>
                          <a:latin typeface="+mn-lt"/>
                          <a:ea typeface="+mn-ea"/>
                          <a:cs typeface="+mn-cs"/>
                        </a:rPr>
                        <a:t>did</a:t>
                      </a:r>
                      <a:r>
                        <a:rPr kumimoji="0" lang="it-IT" sz="1200" b="0" i="0" u="none" strike="noStrike" kern="1200" cap="none" spc="0" normalizeH="0" baseline="0" dirty="0">
                          <a:ln>
                            <a:noFill/>
                          </a:ln>
                          <a:solidFill>
                            <a:prstClr val="black"/>
                          </a:solidFill>
                          <a:effectLst/>
                          <a:uLnTx/>
                          <a:uFillTx/>
                          <a:latin typeface="+mn-lt"/>
                          <a:ea typeface="+mn-ea"/>
                          <a:cs typeface="+mn-cs"/>
                        </a:rPr>
                        <a:t> </a:t>
                      </a:r>
                      <a:r>
                        <a:rPr kumimoji="0" lang="it-IT" sz="1200" b="0" i="0" u="none" strike="noStrike" kern="1200" cap="none" spc="0" normalizeH="0" baseline="0" dirty="0" err="1">
                          <a:ln>
                            <a:noFill/>
                          </a:ln>
                          <a:solidFill>
                            <a:prstClr val="black"/>
                          </a:solidFill>
                          <a:effectLst/>
                          <a:uLnTx/>
                          <a:uFillTx/>
                          <a:latin typeface="+mn-lt"/>
                          <a:ea typeface="+mn-ea"/>
                          <a:cs typeface="+mn-cs"/>
                        </a:rPr>
                        <a:t>you</a:t>
                      </a:r>
                      <a:r>
                        <a:rPr kumimoji="0" lang="it-IT" sz="1200" b="0" i="0" u="none" strike="noStrike" kern="1200" cap="none" spc="0" normalizeH="0" baseline="0" dirty="0">
                          <a:ln>
                            <a:noFill/>
                          </a:ln>
                          <a:solidFill>
                            <a:prstClr val="black"/>
                          </a:solidFill>
                          <a:effectLst/>
                          <a:uLnTx/>
                          <a:uFillTx/>
                          <a:latin typeface="+mn-lt"/>
                          <a:ea typeface="+mn-ea"/>
                          <a:cs typeface="+mn-cs"/>
                        </a:rPr>
                        <a:t> </a:t>
                      </a:r>
                      <a:r>
                        <a:rPr kumimoji="0" lang="it-IT" sz="1200" b="0" i="0" u="none" strike="noStrike" kern="1200" cap="none" spc="0" normalizeH="0" baseline="0" dirty="0" err="1">
                          <a:ln>
                            <a:noFill/>
                          </a:ln>
                          <a:solidFill>
                            <a:prstClr val="black"/>
                          </a:solidFill>
                          <a:effectLst/>
                          <a:uLnTx/>
                          <a:uFillTx/>
                          <a:latin typeface="+mn-lt"/>
                          <a:ea typeface="+mn-ea"/>
                          <a:cs typeface="+mn-cs"/>
                        </a:rPr>
                        <a:t>explicitly</a:t>
                      </a:r>
                      <a:r>
                        <a:rPr kumimoji="0" lang="it-IT" sz="1200" b="0" i="0" u="none" strike="noStrike" kern="1200" cap="none" spc="0" normalizeH="0" baseline="0" dirty="0">
                          <a:ln>
                            <a:noFill/>
                          </a:ln>
                          <a:solidFill>
                            <a:prstClr val="black"/>
                          </a:solidFill>
                          <a:effectLst/>
                          <a:uLnTx/>
                          <a:uFillTx/>
                          <a:latin typeface="+mn-lt"/>
                          <a:ea typeface="+mn-ea"/>
                          <a:cs typeface="+mn-cs"/>
                        </a:rPr>
                        <a:t> </a:t>
                      </a:r>
                      <a:r>
                        <a:rPr kumimoji="0" lang="it-IT" sz="1200" b="0" i="0" u="none" strike="noStrike" kern="1200" cap="none" spc="0" normalizeH="0" baseline="0" dirty="0" err="1">
                          <a:ln>
                            <a:noFill/>
                          </a:ln>
                          <a:solidFill>
                            <a:prstClr val="black"/>
                          </a:solidFill>
                          <a:effectLst/>
                          <a:uLnTx/>
                          <a:uFillTx/>
                          <a:latin typeface="+mn-lt"/>
                          <a:ea typeface="+mn-ea"/>
                          <a:cs typeface="+mn-cs"/>
                        </a:rPr>
                        <a:t>question</a:t>
                      </a:r>
                      <a:r>
                        <a:rPr kumimoji="0" lang="it-IT" sz="1200" b="0" i="0" u="none" strike="noStrike" kern="1200" cap="none" spc="0" normalizeH="0" baseline="0" dirty="0">
                          <a:ln>
                            <a:noFill/>
                          </a:ln>
                          <a:solidFill>
                            <a:prstClr val="black"/>
                          </a:solidFill>
                          <a:effectLst/>
                          <a:uLnTx/>
                          <a:uFillTx/>
                          <a:latin typeface="+mn-lt"/>
                          <a:ea typeface="+mn-ea"/>
                          <a:cs typeface="+mn-cs"/>
                        </a:rPr>
                        <a:t> </a:t>
                      </a:r>
                      <a:r>
                        <a:rPr kumimoji="0" lang="it-IT" sz="1200" b="0" i="0" u="none" strike="noStrike" kern="1200" cap="none" spc="0" normalizeH="0" baseline="0" dirty="0" err="1">
                          <a:ln>
                            <a:noFill/>
                          </a:ln>
                          <a:solidFill>
                            <a:prstClr val="black"/>
                          </a:solidFill>
                          <a:effectLst/>
                          <a:uLnTx/>
                          <a:uFillTx/>
                          <a:latin typeface="+mn-lt"/>
                          <a:ea typeface="+mn-ea"/>
                          <a:cs typeface="+mn-cs"/>
                        </a:rPr>
                        <a:t>it</a:t>
                      </a:r>
                      <a:r>
                        <a:rPr kumimoji="0" lang="it-IT" sz="1200" b="0" i="0" u="none" strike="noStrike" kern="1200" cap="none" spc="0" normalizeH="0" baseline="0" dirty="0">
                          <a:ln>
                            <a:noFill/>
                          </a:ln>
                          <a:solidFill>
                            <a:prstClr val="black"/>
                          </a:solidFill>
                          <a:effectLst/>
                          <a:uLnTx/>
                          <a:uFillTx/>
                          <a:latin typeface="+mn-lt"/>
                          <a:ea typeface="+mn-ea"/>
                          <a:cs typeface="+mn-cs"/>
                        </a:rPr>
                        <a:t>? </a:t>
                      </a:r>
                      <a:r>
                        <a:rPr kumimoji="0" lang="it-IT" sz="1200" b="0" i="0" u="none" strike="noStrike" kern="1200" cap="none" spc="0" normalizeH="0" baseline="0" dirty="0" err="1">
                          <a:ln>
                            <a:noFill/>
                          </a:ln>
                          <a:solidFill>
                            <a:prstClr val="black"/>
                          </a:solidFill>
                          <a:effectLst/>
                          <a:uLnTx/>
                          <a:uFillTx/>
                          <a:latin typeface="+mn-lt"/>
                          <a:ea typeface="+mn-ea"/>
                          <a:cs typeface="+mn-cs"/>
                        </a:rPr>
                        <a:t>Have</a:t>
                      </a:r>
                      <a:r>
                        <a:rPr kumimoji="0" lang="it-IT" sz="1200" b="0" i="0" u="none" strike="noStrike" kern="1200" cap="none" spc="0" normalizeH="0" baseline="0" dirty="0">
                          <a:ln>
                            <a:noFill/>
                          </a:ln>
                          <a:solidFill>
                            <a:prstClr val="black"/>
                          </a:solidFill>
                          <a:effectLst/>
                          <a:uLnTx/>
                          <a:uFillTx/>
                          <a:latin typeface="+mn-lt"/>
                          <a:ea typeface="+mn-ea"/>
                          <a:cs typeface="+mn-cs"/>
                        </a:rPr>
                        <a:t> new </a:t>
                      </a:r>
                      <a:r>
                        <a:rPr kumimoji="0" lang="it-IT" sz="1200" b="0" i="0" u="none" strike="noStrike" kern="1200" cap="none" spc="0" normalizeH="0" baseline="0" dirty="0" err="1">
                          <a:ln>
                            <a:noFill/>
                          </a:ln>
                          <a:solidFill>
                            <a:prstClr val="black"/>
                          </a:solidFill>
                          <a:effectLst/>
                          <a:uLnTx/>
                          <a:uFillTx/>
                          <a:latin typeface="+mn-lt"/>
                          <a:ea typeface="+mn-ea"/>
                          <a:cs typeface="+mn-cs"/>
                        </a:rPr>
                        <a:t>key</a:t>
                      </a:r>
                      <a:r>
                        <a:rPr kumimoji="0" lang="it-IT" sz="1200" b="0" i="0" u="none" strike="noStrike" kern="1200" cap="none" spc="0" normalizeH="0" baseline="0" dirty="0">
                          <a:ln>
                            <a:noFill/>
                          </a:ln>
                          <a:solidFill>
                            <a:prstClr val="black"/>
                          </a:solidFill>
                          <a:effectLst/>
                          <a:uLnTx/>
                          <a:uFillTx/>
                          <a:latin typeface="+mn-lt"/>
                          <a:ea typeface="+mn-ea"/>
                          <a:cs typeface="+mn-cs"/>
                        </a:rPr>
                        <a:t> </a:t>
                      </a:r>
                      <a:r>
                        <a:rPr kumimoji="0" lang="it-IT" sz="1200" b="0" i="0" u="none" strike="noStrike" kern="1200" cap="none" spc="0" normalizeH="0" baseline="0" dirty="0" err="1">
                          <a:ln>
                            <a:noFill/>
                          </a:ln>
                          <a:solidFill>
                            <a:prstClr val="black"/>
                          </a:solidFill>
                          <a:effectLst/>
                          <a:uLnTx/>
                          <a:uFillTx/>
                          <a:latin typeface="+mn-lt"/>
                          <a:ea typeface="+mn-ea"/>
                          <a:cs typeface="+mn-cs"/>
                        </a:rPr>
                        <a:t>people</a:t>
                      </a:r>
                      <a:r>
                        <a:rPr kumimoji="0" lang="it-IT" sz="1200" b="0" i="0" u="none" strike="noStrike" kern="1200" cap="none" spc="0" normalizeH="0" baseline="0" dirty="0">
                          <a:ln>
                            <a:noFill/>
                          </a:ln>
                          <a:solidFill>
                            <a:prstClr val="black"/>
                          </a:solidFill>
                          <a:effectLst/>
                          <a:uLnTx/>
                          <a:uFillTx/>
                          <a:latin typeface="+mn-lt"/>
                          <a:ea typeface="+mn-ea"/>
                          <a:cs typeface="+mn-cs"/>
                        </a:rPr>
                        <a:t> </a:t>
                      </a:r>
                      <a:r>
                        <a:rPr kumimoji="0" lang="it-IT" sz="1200" b="0" i="0" u="none" strike="noStrike" kern="1200" cap="none" spc="0" normalizeH="0" baseline="0" dirty="0" err="1">
                          <a:ln>
                            <a:noFill/>
                          </a:ln>
                          <a:solidFill>
                            <a:prstClr val="black"/>
                          </a:solidFill>
                          <a:effectLst/>
                          <a:uLnTx/>
                          <a:uFillTx/>
                          <a:latin typeface="+mn-lt"/>
                          <a:ea typeface="+mn-ea"/>
                          <a:cs typeface="+mn-cs"/>
                        </a:rPr>
                        <a:t>joined</a:t>
                      </a:r>
                      <a:r>
                        <a:rPr kumimoji="0" lang="it-IT" sz="1200" b="0" i="0" u="none" strike="noStrike" kern="1200" cap="none" spc="0" normalizeH="0" baseline="0" dirty="0">
                          <a:ln>
                            <a:noFill/>
                          </a:ln>
                          <a:solidFill>
                            <a:prstClr val="black"/>
                          </a:solidFill>
                          <a:effectLst/>
                          <a:uLnTx/>
                          <a:uFillTx/>
                          <a:latin typeface="+mn-lt"/>
                          <a:ea typeface="+mn-ea"/>
                          <a:cs typeface="+mn-cs"/>
                        </a:rPr>
                        <a:t> </a:t>
                      </a:r>
                      <a:r>
                        <a:rPr kumimoji="0" lang="it-IT" sz="1200" b="0" i="0" u="none" strike="noStrike" kern="1200" cap="none" spc="0" normalizeH="0" baseline="0" dirty="0" err="1">
                          <a:ln>
                            <a:noFill/>
                          </a:ln>
                          <a:solidFill>
                            <a:prstClr val="black"/>
                          </a:solidFill>
                          <a:effectLst/>
                          <a:uLnTx/>
                          <a:uFillTx/>
                          <a:latin typeface="+mn-lt"/>
                          <a:ea typeface="+mn-ea"/>
                          <a:cs typeface="+mn-cs"/>
                        </a:rPr>
                        <a:t>your</a:t>
                      </a:r>
                      <a:r>
                        <a:rPr kumimoji="0" lang="it-IT" sz="1200" b="0" i="0" u="none" strike="noStrike" kern="1200" cap="none" spc="0" normalizeH="0" baseline="0" dirty="0">
                          <a:ln>
                            <a:noFill/>
                          </a:ln>
                          <a:solidFill>
                            <a:prstClr val="black"/>
                          </a:solidFill>
                          <a:effectLst/>
                          <a:uLnTx/>
                          <a:uFillTx/>
                          <a:latin typeface="+mn-lt"/>
                          <a:ea typeface="+mn-ea"/>
                          <a:cs typeface="+mn-cs"/>
                        </a:rPr>
                        <a:t> </a:t>
                      </a:r>
                      <a:r>
                        <a:rPr kumimoji="0" lang="it-IT" sz="1200" b="0" i="0" u="none" strike="noStrike" kern="1200" cap="none" spc="0" normalizeH="0" baseline="0" dirty="0" err="1">
                          <a:ln>
                            <a:noFill/>
                          </a:ln>
                          <a:solidFill>
                            <a:prstClr val="black"/>
                          </a:solidFill>
                          <a:effectLst/>
                          <a:uLnTx/>
                          <a:uFillTx/>
                          <a:latin typeface="+mn-lt"/>
                          <a:ea typeface="+mn-ea"/>
                          <a:cs typeface="+mn-cs"/>
                        </a:rPr>
                        <a:t>organization</a:t>
                      </a:r>
                      <a:r>
                        <a:rPr kumimoji="0" lang="it-IT" sz="1200" b="0" i="0" u="none" strike="noStrike" kern="1200" cap="none" spc="0" normalizeH="0" baseline="0" dirty="0">
                          <a:ln>
                            <a:noFill/>
                          </a:ln>
                          <a:solidFill>
                            <a:prstClr val="black"/>
                          </a:solidFill>
                          <a:effectLst/>
                          <a:uLnTx/>
                          <a:uFillTx/>
                          <a:latin typeface="+mn-lt"/>
                          <a:ea typeface="+mn-ea"/>
                          <a:cs typeface="+mn-cs"/>
                        </a:rPr>
                        <a:t>? </a:t>
                      </a:r>
                    </a:p>
                  </a:txBody>
                  <a:tcPr/>
                </a:tc>
                <a:tc>
                  <a:txBody>
                    <a:bodyPr/>
                    <a:lstStyle/>
                    <a:p>
                      <a:pPr algn="ctr"/>
                      <a:endParaRPr lang="it-IT" dirty="0"/>
                    </a:p>
                    <a:p>
                      <a:pPr algn="ctr"/>
                      <a:endParaRPr lang="it-IT" dirty="0"/>
                    </a:p>
                    <a:p>
                      <a:pPr algn="ctr"/>
                      <a:r>
                        <a:rPr lang="it-IT" dirty="0"/>
                        <a:t>Focus</a:t>
                      </a:r>
                    </a:p>
                  </a:txBody>
                  <a:tcPr/>
                </a:tc>
                <a:extLst>
                  <a:ext uri="{0D108BD9-81ED-4DB2-BD59-A6C34878D82A}">
                    <a16:rowId xmlns:a16="http://schemas.microsoft.com/office/drawing/2014/main" val="2982974545"/>
                  </a:ext>
                </a:extLst>
              </a:tr>
            </a:tbl>
          </a:graphicData>
        </a:graphic>
      </p:graphicFrame>
    </p:spTree>
    <p:extLst>
      <p:ext uri="{BB962C8B-B14F-4D97-AF65-F5344CB8AC3E}">
        <p14:creationId xmlns:p14="http://schemas.microsoft.com/office/powerpoint/2010/main" val="1944455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775770" y="1268760"/>
            <a:ext cx="4320230" cy="400027"/>
          </a:xfrm>
          <a:prstGeom prst="rect">
            <a:avLst/>
          </a:prstGeom>
          <a:noFill/>
        </p:spPr>
        <p:txBody>
          <a:bodyPr wrap="square" lIns="91428" tIns="45714" rIns="91428" bIns="45714" rtlCol="0">
            <a:spAutoFit/>
          </a:bodyPr>
          <a:lstStyle/>
          <a:p>
            <a:pPr defTabSz="740516" fontAlgn="base">
              <a:spcBef>
                <a:spcPct val="0"/>
              </a:spcBef>
              <a:spcAft>
                <a:spcPct val="0"/>
              </a:spcAft>
            </a:pPr>
            <a:r>
              <a:rPr lang="it-IT" sz="2000" b="1" dirty="0" err="1">
                <a:solidFill>
                  <a:srgbClr val="92D050"/>
                </a:solidFill>
                <a:latin typeface="Calibri" pitchFamily="34" charset="0"/>
              </a:rPr>
              <a:t>Incumbent</a:t>
            </a:r>
            <a:endParaRPr lang="it-IT" sz="2000" b="1" dirty="0">
              <a:solidFill>
                <a:srgbClr val="92D050"/>
              </a:solidFill>
              <a:latin typeface="Calibri" pitchFamily="34" charset="0"/>
            </a:endParaRPr>
          </a:p>
        </p:txBody>
      </p:sp>
      <p:sp>
        <p:nvSpPr>
          <p:cNvPr id="10" name="CasellaDiTesto 9"/>
          <p:cNvSpPr txBox="1"/>
          <p:nvPr/>
        </p:nvSpPr>
        <p:spPr>
          <a:xfrm>
            <a:off x="6096000" y="1268760"/>
            <a:ext cx="4320230" cy="400027"/>
          </a:xfrm>
          <a:prstGeom prst="rect">
            <a:avLst/>
          </a:prstGeom>
          <a:noFill/>
        </p:spPr>
        <p:txBody>
          <a:bodyPr wrap="square" lIns="91428" tIns="45714" rIns="91428" bIns="45714" rtlCol="0">
            <a:spAutoFit/>
          </a:bodyPr>
          <a:lstStyle/>
          <a:p>
            <a:pPr algn="r" defTabSz="740516" fontAlgn="base">
              <a:spcBef>
                <a:spcPct val="0"/>
              </a:spcBef>
              <a:spcAft>
                <a:spcPct val="0"/>
              </a:spcAft>
            </a:pPr>
            <a:r>
              <a:rPr lang="it-IT" sz="2000" b="1" dirty="0" err="1">
                <a:solidFill>
                  <a:srgbClr val="FF9900"/>
                </a:solidFill>
                <a:latin typeface="Calibri" pitchFamily="34" charset="0"/>
              </a:rPr>
              <a:t>Innovator</a:t>
            </a:r>
            <a:endParaRPr lang="it-IT" sz="2000" b="1" dirty="0">
              <a:solidFill>
                <a:srgbClr val="FF9900"/>
              </a:solidFill>
              <a:latin typeface="Calibri" pitchFamily="34" charset="0"/>
            </a:endParaRPr>
          </a:p>
        </p:txBody>
      </p:sp>
      <p:sp>
        <p:nvSpPr>
          <p:cNvPr id="14" name="Titolo 13"/>
          <p:cNvSpPr>
            <a:spLocks noGrp="1"/>
          </p:cNvSpPr>
          <p:nvPr>
            <p:ph type="title"/>
          </p:nvPr>
        </p:nvSpPr>
        <p:spPr>
          <a:xfrm>
            <a:off x="1981439" y="274638"/>
            <a:ext cx="7714128" cy="562616"/>
          </a:xfrm>
        </p:spPr>
        <p:txBody>
          <a:bodyPr/>
          <a:lstStyle/>
          <a:p>
            <a:r>
              <a:rPr lang="it-IT" dirty="0" err="1"/>
              <a:t>Laboratory</a:t>
            </a:r>
            <a:r>
              <a:rPr lang="it-IT" dirty="0"/>
              <a:t> «</a:t>
            </a:r>
            <a:r>
              <a:rPr lang="it-IT" dirty="0" err="1"/>
              <a:t>Innovation</a:t>
            </a:r>
            <a:r>
              <a:rPr lang="it-IT" dirty="0"/>
              <a:t> of </a:t>
            </a:r>
            <a:r>
              <a:rPr lang="it-IT" dirty="0" err="1"/>
              <a:t>Meanings</a:t>
            </a:r>
            <a:r>
              <a:rPr lang="it-IT" dirty="0"/>
              <a:t>»: </a:t>
            </a:r>
            <a:r>
              <a:rPr lang="it-IT" dirty="0" err="1"/>
              <a:t>Example</a:t>
            </a:r>
            <a:r>
              <a:rPr lang="it-IT" dirty="0"/>
              <a:t> (1/3)</a:t>
            </a:r>
          </a:p>
        </p:txBody>
      </p:sp>
      <p:sp>
        <p:nvSpPr>
          <p:cNvPr id="15" name="Segnaposto numero diapositiva 1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52</a:t>
            </a:fld>
            <a:endParaRPr lang="it-IT">
              <a:solidFill>
                <a:prstClr val="white"/>
              </a:solidFill>
              <a:latin typeface="Calibri"/>
            </a:endParaRPr>
          </a:p>
        </p:txBody>
      </p:sp>
      <p:sp>
        <p:nvSpPr>
          <p:cNvPr id="16" name="Segnaposto piè di pagina 15"/>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pic>
        <p:nvPicPr>
          <p:cNvPr id="7" name="Immagine 6"/>
          <p:cNvPicPr>
            <a:picLocks noChangeAspect="1"/>
          </p:cNvPicPr>
          <p:nvPr/>
        </p:nvPicPr>
        <p:blipFill>
          <a:blip r:embed="rId3" cstate="print"/>
          <a:stretch>
            <a:fillRect/>
          </a:stretch>
        </p:blipFill>
        <p:spPr>
          <a:xfrm>
            <a:off x="8615697" y="4868827"/>
            <a:ext cx="1777687" cy="856717"/>
          </a:xfrm>
          <a:prstGeom prst="rect">
            <a:avLst/>
          </a:prstGeom>
        </p:spPr>
      </p:pic>
      <p:pic>
        <p:nvPicPr>
          <p:cNvPr id="11" name="Immagine 10" descr="DSC00019.jpg"/>
          <p:cNvPicPr>
            <a:picLocks noChangeAspect="1"/>
          </p:cNvPicPr>
          <p:nvPr/>
        </p:nvPicPr>
        <p:blipFill rotWithShape="1">
          <a:blip r:embed="rId4" cstate="print">
            <a:extLst>
              <a:ext uri="{28A0092B-C50C-407E-A947-70E740481C1C}">
                <a14:useLocalDpi xmlns:a14="http://schemas.microsoft.com/office/drawing/2010/main" val="0"/>
              </a:ext>
            </a:extLst>
          </a:blip>
          <a:srcRect l="29324" t="24074" r="25302" b="32716"/>
          <a:stretch/>
        </p:blipFill>
        <p:spPr>
          <a:xfrm>
            <a:off x="1786669" y="4868828"/>
            <a:ext cx="1411149" cy="1007879"/>
          </a:xfrm>
          <a:prstGeom prst="rect">
            <a:avLst/>
          </a:prstGeom>
        </p:spPr>
      </p:pic>
      <p:pic>
        <p:nvPicPr>
          <p:cNvPr id="12" name="Picture 12" descr="Console Nintendo Wii"/>
          <p:cNvPicPr>
            <a:picLocks noChangeAspect="1" noChangeArrowheads="1"/>
          </p:cNvPicPr>
          <p:nvPr/>
        </p:nvPicPr>
        <p:blipFill>
          <a:blip r:embed="rId5" cstate="print"/>
          <a:srcRect/>
          <a:stretch>
            <a:fillRect/>
          </a:stretch>
        </p:blipFill>
        <p:spPr bwMode="auto">
          <a:xfrm>
            <a:off x="7751801" y="2061165"/>
            <a:ext cx="2650623" cy="23829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8" descr="http://xbox-361.com/mkportal/modules/gallery/album/a_9.jpg"/>
          <p:cNvPicPr>
            <a:picLocks noChangeAspect="1" noChangeArrowheads="1"/>
          </p:cNvPicPr>
          <p:nvPr/>
        </p:nvPicPr>
        <p:blipFill>
          <a:blip r:embed="rId6" cstate="print"/>
          <a:srcRect/>
          <a:stretch>
            <a:fillRect/>
          </a:stretch>
        </p:blipFill>
        <p:spPr bwMode="auto">
          <a:xfrm>
            <a:off x="1823079" y="2061165"/>
            <a:ext cx="2833095" cy="22317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58966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arrotondato 19"/>
          <p:cNvSpPr/>
          <p:nvPr/>
        </p:nvSpPr>
        <p:spPr>
          <a:xfrm>
            <a:off x="6146343" y="1268763"/>
            <a:ext cx="4391596" cy="4608512"/>
          </a:xfrm>
          <a:prstGeom prst="roundRect">
            <a:avLst>
              <a:gd name="adj" fmla="val 6258"/>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lstStyle/>
          <a:p>
            <a:pPr defTabSz="740516">
              <a:defRPr/>
            </a:pPr>
            <a:r>
              <a:rPr lang="en-US" sz="1200" dirty="0">
                <a:solidFill>
                  <a:prstClr val="black"/>
                </a:solidFill>
                <a:latin typeface="Calibri" pitchFamily="34" charset="0"/>
              </a:rPr>
              <a:t>Meanings</a:t>
            </a:r>
          </a:p>
          <a:p>
            <a:pPr defTabSz="740516">
              <a:defRPr/>
            </a:pPr>
            <a:r>
              <a:rPr lang="en-US" sz="1000" dirty="0">
                <a:solidFill>
                  <a:prstClr val="black"/>
                </a:solidFill>
                <a:latin typeface="Calibri" pitchFamily="34" charset="0"/>
              </a:rPr>
              <a:t>[proposed by the Innovator]</a:t>
            </a:r>
          </a:p>
        </p:txBody>
      </p:sp>
      <p:sp>
        <p:nvSpPr>
          <p:cNvPr id="8" name="Rettangolo arrotondato 7"/>
          <p:cNvSpPr/>
          <p:nvPr/>
        </p:nvSpPr>
        <p:spPr>
          <a:xfrm>
            <a:off x="1620825" y="1268763"/>
            <a:ext cx="4391596" cy="4608512"/>
          </a:xfrm>
          <a:prstGeom prst="roundRect">
            <a:avLst>
              <a:gd name="adj" fmla="val 5696"/>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lstStyle/>
          <a:p>
            <a:pPr defTabSz="740516">
              <a:defRPr/>
            </a:pPr>
            <a:r>
              <a:rPr lang="en-US" sz="1200" dirty="0">
                <a:solidFill>
                  <a:prstClr val="black"/>
                </a:solidFill>
                <a:latin typeface="Calibri" pitchFamily="34" charset="0"/>
              </a:rPr>
              <a:t>Meanings</a:t>
            </a:r>
          </a:p>
          <a:p>
            <a:pPr defTabSz="740516">
              <a:defRPr/>
            </a:pPr>
            <a:r>
              <a:rPr lang="en-US" sz="1000" dirty="0">
                <a:solidFill>
                  <a:prstClr val="black"/>
                </a:solidFill>
                <a:latin typeface="Calibri" pitchFamily="34" charset="0"/>
              </a:rPr>
              <a:t>[embodied by the Incumbent]</a:t>
            </a:r>
          </a:p>
        </p:txBody>
      </p:sp>
      <p:sp>
        <p:nvSpPr>
          <p:cNvPr id="11" name="Rettangolo arrotondato 10"/>
          <p:cNvSpPr/>
          <p:nvPr/>
        </p:nvSpPr>
        <p:spPr>
          <a:xfrm>
            <a:off x="6322513" y="3429000"/>
            <a:ext cx="1079250" cy="718972"/>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Holistic immersion: Healthy</a:t>
            </a:r>
          </a:p>
        </p:txBody>
      </p:sp>
      <p:sp>
        <p:nvSpPr>
          <p:cNvPr id="12" name="Rettangolo arrotondato 11"/>
          <p:cNvSpPr/>
          <p:nvPr/>
        </p:nvSpPr>
        <p:spPr>
          <a:xfrm>
            <a:off x="6322513" y="4188887"/>
            <a:ext cx="1079250" cy="720558"/>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De </a:t>
            </a:r>
            <a:r>
              <a:rPr lang="en-US" sz="1200" b="1" dirty="0" err="1">
                <a:solidFill>
                  <a:prstClr val="black"/>
                </a:solidFill>
                <a:latin typeface="Calibri" pitchFamily="34" charset="0"/>
                <a:cs typeface="Tahoma" charset="-52"/>
                <a:sym typeface="Tahoma" charset="-52"/>
              </a:rPr>
              <a:t>visu</a:t>
            </a:r>
            <a:r>
              <a:rPr lang="en-US" sz="1200" b="1" dirty="0">
                <a:solidFill>
                  <a:prstClr val="black"/>
                </a:solidFill>
                <a:latin typeface="Calibri" pitchFamily="34" charset="0"/>
                <a:cs typeface="Tahoma" charset="-52"/>
                <a:sym typeface="Tahoma" charset="-52"/>
              </a:rPr>
              <a:t> sociality</a:t>
            </a:r>
          </a:p>
        </p:txBody>
      </p:sp>
      <p:sp>
        <p:nvSpPr>
          <p:cNvPr id="14" name="Rettangolo arrotondato 13"/>
          <p:cNvSpPr/>
          <p:nvPr/>
        </p:nvSpPr>
        <p:spPr>
          <a:xfrm>
            <a:off x="6322513" y="1924294"/>
            <a:ext cx="1079250" cy="720558"/>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Let’s party</a:t>
            </a:r>
          </a:p>
        </p:txBody>
      </p:sp>
      <p:sp>
        <p:nvSpPr>
          <p:cNvPr id="15" name="Rettangolo arrotondato 14"/>
          <p:cNvSpPr/>
          <p:nvPr/>
        </p:nvSpPr>
        <p:spPr>
          <a:xfrm>
            <a:off x="6322513" y="2677753"/>
            <a:ext cx="1079250" cy="718972"/>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For everyone</a:t>
            </a:r>
          </a:p>
        </p:txBody>
      </p:sp>
      <p:sp>
        <p:nvSpPr>
          <p:cNvPr id="21" name="Rettangolo arrotondato 20"/>
          <p:cNvSpPr/>
          <p:nvPr/>
        </p:nvSpPr>
        <p:spPr>
          <a:xfrm>
            <a:off x="1836674" y="3429000"/>
            <a:ext cx="1079250" cy="71897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Mental immersion: Unhealthy</a:t>
            </a:r>
          </a:p>
        </p:txBody>
      </p:sp>
      <p:sp>
        <p:nvSpPr>
          <p:cNvPr id="22" name="Rettangolo arrotondato 21"/>
          <p:cNvSpPr/>
          <p:nvPr/>
        </p:nvSpPr>
        <p:spPr>
          <a:xfrm>
            <a:off x="1836674" y="4188887"/>
            <a:ext cx="1079250" cy="72055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Net</a:t>
            </a:r>
          </a:p>
          <a:p>
            <a:pPr algn="ctr" defTabSz="740516">
              <a:defRPr/>
            </a:pPr>
            <a:r>
              <a:rPr lang="en-US" sz="1200" b="1" dirty="0">
                <a:solidFill>
                  <a:prstClr val="black"/>
                </a:solidFill>
                <a:latin typeface="Calibri" pitchFamily="34" charset="0"/>
                <a:cs typeface="Tahoma" charset="-52"/>
                <a:sym typeface="Tahoma" charset="-52"/>
              </a:rPr>
              <a:t>sociality</a:t>
            </a:r>
          </a:p>
        </p:txBody>
      </p:sp>
      <p:sp>
        <p:nvSpPr>
          <p:cNvPr id="24" name="Rettangolo arrotondato 23"/>
          <p:cNvSpPr/>
          <p:nvPr/>
        </p:nvSpPr>
        <p:spPr>
          <a:xfrm>
            <a:off x="1836674" y="1924294"/>
            <a:ext cx="1079250" cy="72055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Let’s compete</a:t>
            </a:r>
          </a:p>
        </p:txBody>
      </p:sp>
      <p:sp>
        <p:nvSpPr>
          <p:cNvPr id="25" name="Rettangolo arrotondato 24"/>
          <p:cNvSpPr/>
          <p:nvPr/>
        </p:nvSpPr>
        <p:spPr>
          <a:xfrm>
            <a:off x="1836674" y="2676170"/>
            <a:ext cx="1079250" cy="72055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For adepts</a:t>
            </a:r>
          </a:p>
        </p:txBody>
      </p:sp>
      <p:sp>
        <p:nvSpPr>
          <p:cNvPr id="28" name="Titolo 27"/>
          <p:cNvSpPr>
            <a:spLocks noGrp="1"/>
          </p:cNvSpPr>
          <p:nvPr>
            <p:ph type="title"/>
          </p:nvPr>
        </p:nvSpPr>
        <p:spPr>
          <a:xfrm>
            <a:off x="1981439" y="274638"/>
            <a:ext cx="7714128" cy="562616"/>
          </a:xfrm>
        </p:spPr>
        <p:txBody>
          <a:bodyPr/>
          <a:lstStyle/>
          <a:p>
            <a:r>
              <a:rPr lang="it-IT" dirty="0" err="1"/>
              <a:t>Laboratory</a:t>
            </a:r>
            <a:r>
              <a:rPr lang="it-IT" dirty="0"/>
              <a:t> «</a:t>
            </a:r>
            <a:r>
              <a:rPr lang="it-IT" dirty="0" err="1"/>
              <a:t>Innovation</a:t>
            </a:r>
            <a:r>
              <a:rPr lang="it-IT" dirty="0"/>
              <a:t> of </a:t>
            </a:r>
            <a:r>
              <a:rPr lang="it-IT" dirty="0" err="1"/>
              <a:t>Meanings</a:t>
            </a:r>
            <a:r>
              <a:rPr lang="it-IT" dirty="0"/>
              <a:t>»: </a:t>
            </a:r>
            <a:r>
              <a:rPr lang="it-IT" dirty="0" err="1"/>
              <a:t>Example</a:t>
            </a:r>
            <a:r>
              <a:rPr lang="it-IT" dirty="0"/>
              <a:t> (2/3)</a:t>
            </a:r>
          </a:p>
        </p:txBody>
      </p:sp>
      <p:pic>
        <p:nvPicPr>
          <p:cNvPr id="31" name="Picture 12" descr="Console Nintendo Wii"/>
          <p:cNvPicPr>
            <a:picLocks noChangeAspect="1" noChangeArrowheads="1"/>
          </p:cNvPicPr>
          <p:nvPr/>
        </p:nvPicPr>
        <p:blipFill>
          <a:blip r:embed="rId3" cstate="print"/>
          <a:srcRect/>
          <a:stretch>
            <a:fillRect/>
          </a:stretch>
        </p:blipFill>
        <p:spPr bwMode="auto">
          <a:xfrm>
            <a:off x="8864416" y="4509280"/>
            <a:ext cx="160173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8" descr="http://xbox-361.com/mkportal/modules/gallery/album/a_9.jpg"/>
          <p:cNvPicPr>
            <a:picLocks noChangeAspect="1" noChangeArrowheads="1"/>
          </p:cNvPicPr>
          <p:nvPr/>
        </p:nvPicPr>
        <p:blipFill>
          <a:blip r:embed="rId4" cstate="print"/>
          <a:srcRect/>
          <a:stretch>
            <a:fillRect/>
          </a:stretch>
        </p:blipFill>
        <p:spPr bwMode="auto">
          <a:xfrm>
            <a:off x="4367908" y="4566652"/>
            <a:ext cx="1682361" cy="13252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Segnaposto numero diapositiva 15"/>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53</a:t>
            </a:fld>
            <a:endParaRPr lang="it-IT">
              <a:solidFill>
                <a:prstClr val="white"/>
              </a:solidFill>
              <a:latin typeface="Calibri"/>
            </a:endParaRPr>
          </a:p>
        </p:txBody>
      </p:sp>
      <p:sp>
        <p:nvSpPr>
          <p:cNvPr id="17" name="Segnaposto piè di pagina 16"/>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Tree>
    <p:extLst>
      <p:ext uri="{BB962C8B-B14F-4D97-AF65-F5344CB8AC3E}">
        <p14:creationId xmlns:p14="http://schemas.microsoft.com/office/powerpoint/2010/main" val="1797957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arrotondato 19"/>
          <p:cNvSpPr/>
          <p:nvPr/>
        </p:nvSpPr>
        <p:spPr>
          <a:xfrm>
            <a:off x="6146343" y="1268761"/>
            <a:ext cx="4391596" cy="4608511"/>
          </a:xfrm>
          <a:prstGeom prst="roundRect">
            <a:avLst>
              <a:gd name="adj" fmla="val 6258"/>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lstStyle/>
          <a:p>
            <a:pPr defTabSz="740516">
              <a:defRPr/>
            </a:pPr>
            <a:r>
              <a:rPr lang="en-US" sz="1200" dirty="0">
                <a:solidFill>
                  <a:prstClr val="black"/>
                </a:solidFill>
                <a:latin typeface="Calibri" pitchFamily="34" charset="0"/>
              </a:rPr>
              <a:t>Languages</a:t>
            </a:r>
          </a:p>
          <a:p>
            <a:pPr defTabSz="740516">
              <a:defRPr/>
            </a:pPr>
            <a:r>
              <a:rPr lang="en-US" sz="1000" dirty="0">
                <a:solidFill>
                  <a:prstClr val="black"/>
                </a:solidFill>
                <a:latin typeface="Calibri" pitchFamily="34" charset="0"/>
              </a:rPr>
              <a:t>[proposed by the Innovator]</a:t>
            </a:r>
          </a:p>
        </p:txBody>
      </p:sp>
      <p:sp>
        <p:nvSpPr>
          <p:cNvPr id="8" name="Rettangolo arrotondato 7"/>
          <p:cNvSpPr/>
          <p:nvPr/>
        </p:nvSpPr>
        <p:spPr>
          <a:xfrm>
            <a:off x="1620825" y="1268761"/>
            <a:ext cx="4391596" cy="4608511"/>
          </a:xfrm>
          <a:prstGeom prst="roundRect">
            <a:avLst>
              <a:gd name="adj" fmla="val 5696"/>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lstStyle/>
          <a:p>
            <a:pPr defTabSz="740516">
              <a:defRPr/>
            </a:pPr>
            <a:r>
              <a:rPr lang="en-US" sz="1200" dirty="0">
                <a:solidFill>
                  <a:prstClr val="black"/>
                </a:solidFill>
                <a:latin typeface="Calibri" pitchFamily="34" charset="0"/>
              </a:rPr>
              <a:t>Languages</a:t>
            </a:r>
          </a:p>
          <a:p>
            <a:pPr defTabSz="740516">
              <a:defRPr/>
            </a:pPr>
            <a:r>
              <a:rPr lang="en-US" sz="1000" dirty="0">
                <a:solidFill>
                  <a:prstClr val="black"/>
                </a:solidFill>
                <a:latin typeface="Calibri" pitchFamily="34" charset="0"/>
              </a:rPr>
              <a:t>[embodied by the Incumbent]</a:t>
            </a:r>
          </a:p>
        </p:txBody>
      </p:sp>
      <p:sp>
        <p:nvSpPr>
          <p:cNvPr id="10" name="Rettangolo arrotondato 9"/>
          <p:cNvSpPr/>
          <p:nvPr/>
        </p:nvSpPr>
        <p:spPr>
          <a:xfrm>
            <a:off x="6322513" y="1927420"/>
            <a:ext cx="1079250" cy="718972"/>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Movement</a:t>
            </a:r>
          </a:p>
        </p:txBody>
      </p:sp>
      <p:sp>
        <p:nvSpPr>
          <p:cNvPr id="11" name="Rettangolo arrotondato 10"/>
          <p:cNvSpPr/>
          <p:nvPr/>
        </p:nvSpPr>
        <p:spPr>
          <a:xfrm>
            <a:off x="6322513" y="2689243"/>
            <a:ext cx="1079250" cy="718972"/>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Gamer at the center</a:t>
            </a:r>
          </a:p>
        </p:txBody>
      </p:sp>
      <p:sp>
        <p:nvSpPr>
          <p:cNvPr id="12" name="Rettangolo arrotondato 11"/>
          <p:cNvSpPr/>
          <p:nvPr/>
        </p:nvSpPr>
        <p:spPr>
          <a:xfrm>
            <a:off x="6322513" y="3438370"/>
            <a:ext cx="1079250" cy="720558"/>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Name: </a:t>
            </a:r>
            <a:r>
              <a:rPr lang="en-US" sz="1200" b="1" dirty="0" err="1">
                <a:solidFill>
                  <a:prstClr val="black"/>
                </a:solidFill>
                <a:latin typeface="Calibri" pitchFamily="34" charset="0"/>
                <a:cs typeface="Tahoma" charset="-52"/>
                <a:sym typeface="Tahoma" charset="-52"/>
              </a:rPr>
              <a:t>Wii</a:t>
            </a:r>
            <a:r>
              <a:rPr lang="en-US" sz="1200" b="1" dirty="0">
                <a:solidFill>
                  <a:prstClr val="black"/>
                </a:solidFill>
                <a:latin typeface="Calibri" pitchFamily="34" charset="0"/>
                <a:cs typeface="Tahoma" charset="-52"/>
                <a:sym typeface="Tahoma" charset="-52"/>
              </a:rPr>
              <a:t> (people)</a:t>
            </a:r>
          </a:p>
        </p:txBody>
      </p:sp>
      <p:sp>
        <p:nvSpPr>
          <p:cNvPr id="13" name="Rettangolo arrotondato 12"/>
          <p:cNvSpPr/>
          <p:nvPr/>
        </p:nvSpPr>
        <p:spPr>
          <a:xfrm>
            <a:off x="6322513" y="4201783"/>
            <a:ext cx="1079250" cy="718971"/>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Perfect reality, poor </a:t>
            </a:r>
            <a:r>
              <a:rPr lang="en-US" sz="1200" b="1" dirty="0" err="1">
                <a:solidFill>
                  <a:prstClr val="black"/>
                </a:solidFill>
                <a:latin typeface="Calibri" pitchFamily="34" charset="0"/>
                <a:cs typeface="Tahoma" charset="-52"/>
                <a:sym typeface="Tahoma" charset="-52"/>
              </a:rPr>
              <a:t>virtuality</a:t>
            </a:r>
            <a:endParaRPr lang="en-US" sz="1200" b="1" dirty="0">
              <a:solidFill>
                <a:prstClr val="black"/>
              </a:solidFill>
              <a:latin typeface="Calibri" pitchFamily="34" charset="0"/>
              <a:cs typeface="Tahoma" charset="-52"/>
              <a:sym typeface="Tahoma" charset="-52"/>
            </a:endParaRPr>
          </a:p>
        </p:txBody>
      </p:sp>
      <p:sp>
        <p:nvSpPr>
          <p:cNvPr id="15" name="Rettangolo arrotondato 14"/>
          <p:cNvSpPr/>
          <p:nvPr/>
        </p:nvSpPr>
        <p:spPr>
          <a:xfrm>
            <a:off x="6322513" y="4953511"/>
            <a:ext cx="1079250" cy="718972"/>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Caricatures</a:t>
            </a:r>
          </a:p>
        </p:txBody>
      </p:sp>
      <p:sp>
        <p:nvSpPr>
          <p:cNvPr id="19" name="Rettangolo arrotondato 18"/>
          <p:cNvSpPr/>
          <p:nvPr/>
        </p:nvSpPr>
        <p:spPr>
          <a:xfrm>
            <a:off x="1836674" y="1927420"/>
            <a:ext cx="1079250" cy="71897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Static</a:t>
            </a:r>
          </a:p>
        </p:txBody>
      </p:sp>
      <p:sp>
        <p:nvSpPr>
          <p:cNvPr id="21" name="Rettangolo arrotondato 20"/>
          <p:cNvSpPr/>
          <p:nvPr/>
        </p:nvSpPr>
        <p:spPr>
          <a:xfrm>
            <a:off x="1836674" y="2689243"/>
            <a:ext cx="1079250" cy="71897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Game at the center</a:t>
            </a:r>
          </a:p>
        </p:txBody>
      </p:sp>
      <p:sp>
        <p:nvSpPr>
          <p:cNvPr id="22" name="Rettangolo arrotondato 21"/>
          <p:cNvSpPr/>
          <p:nvPr/>
        </p:nvSpPr>
        <p:spPr>
          <a:xfrm>
            <a:off x="1836674" y="3438370"/>
            <a:ext cx="1079250" cy="72055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Name: Xbox (technologies)</a:t>
            </a:r>
          </a:p>
        </p:txBody>
      </p:sp>
      <p:sp>
        <p:nvSpPr>
          <p:cNvPr id="23" name="Rettangolo arrotondato 22"/>
          <p:cNvSpPr/>
          <p:nvPr/>
        </p:nvSpPr>
        <p:spPr>
          <a:xfrm>
            <a:off x="1836674" y="4201783"/>
            <a:ext cx="1079250" cy="71897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Perfect virtual reality</a:t>
            </a:r>
          </a:p>
        </p:txBody>
      </p:sp>
      <p:sp>
        <p:nvSpPr>
          <p:cNvPr id="25" name="Rettangolo arrotondato 24"/>
          <p:cNvSpPr/>
          <p:nvPr/>
        </p:nvSpPr>
        <p:spPr>
          <a:xfrm>
            <a:off x="1836674" y="4951928"/>
            <a:ext cx="1079250" cy="72055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a:defRPr/>
            </a:pPr>
            <a:r>
              <a:rPr lang="en-US" sz="1200" b="1" dirty="0">
                <a:solidFill>
                  <a:prstClr val="black"/>
                </a:solidFill>
                <a:latin typeface="Calibri" pitchFamily="34" charset="0"/>
                <a:cs typeface="Tahoma" charset="-52"/>
                <a:sym typeface="Tahoma" charset="-52"/>
              </a:rPr>
              <a:t>Defined bodies</a:t>
            </a:r>
          </a:p>
        </p:txBody>
      </p:sp>
      <p:sp>
        <p:nvSpPr>
          <p:cNvPr id="28" name="Titolo 27"/>
          <p:cNvSpPr>
            <a:spLocks noGrp="1"/>
          </p:cNvSpPr>
          <p:nvPr>
            <p:ph type="title"/>
          </p:nvPr>
        </p:nvSpPr>
        <p:spPr>
          <a:xfrm>
            <a:off x="1981439" y="274638"/>
            <a:ext cx="7714128" cy="562616"/>
          </a:xfrm>
        </p:spPr>
        <p:txBody>
          <a:bodyPr/>
          <a:lstStyle/>
          <a:p>
            <a:r>
              <a:rPr lang="it-IT" dirty="0" err="1"/>
              <a:t>Laboratory</a:t>
            </a:r>
            <a:r>
              <a:rPr lang="it-IT" dirty="0"/>
              <a:t> «</a:t>
            </a:r>
            <a:r>
              <a:rPr lang="it-IT" dirty="0" err="1"/>
              <a:t>Innovation</a:t>
            </a:r>
            <a:r>
              <a:rPr lang="it-IT" dirty="0"/>
              <a:t> of </a:t>
            </a:r>
            <a:r>
              <a:rPr lang="it-IT" dirty="0" err="1"/>
              <a:t>Meanings</a:t>
            </a:r>
            <a:r>
              <a:rPr lang="it-IT" dirty="0"/>
              <a:t>»: </a:t>
            </a:r>
            <a:r>
              <a:rPr lang="it-IT" dirty="0" err="1"/>
              <a:t>Example</a:t>
            </a:r>
            <a:r>
              <a:rPr lang="it-IT" dirty="0"/>
              <a:t> (3/3)</a:t>
            </a:r>
          </a:p>
        </p:txBody>
      </p:sp>
      <p:pic>
        <p:nvPicPr>
          <p:cNvPr id="27" name="Picture 12" descr="Console Nintendo Wii"/>
          <p:cNvPicPr>
            <a:picLocks noChangeAspect="1" noChangeArrowheads="1"/>
          </p:cNvPicPr>
          <p:nvPr/>
        </p:nvPicPr>
        <p:blipFill>
          <a:blip r:embed="rId3" cstate="print"/>
          <a:srcRect/>
          <a:stretch>
            <a:fillRect/>
          </a:stretch>
        </p:blipFill>
        <p:spPr bwMode="auto">
          <a:xfrm>
            <a:off x="8864416" y="4509280"/>
            <a:ext cx="160173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9" name="Picture 8" descr="http://xbox-361.com/mkportal/modules/gallery/album/a_9.jpg"/>
          <p:cNvPicPr>
            <a:picLocks noChangeAspect="1" noChangeArrowheads="1"/>
          </p:cNvPicPr>
          <p:nvPr/>
        </p:nvPicPr>
        <p:blipFill>
          <a:blip r:embed="rId4" cstate="print"/>
          <a:srcRect/>
          <a:stretch>
            <a:fillRect/>
          </a:stretch>
        </p:blipFill>
        <p:spPr bwMode="auto">
          <a:xfrm>
            <a:off x="4367908" y="4566652"/>
            <a:ext cx="1682361" cy="13252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 name="Segnaposto numero diapositiva 16"/>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54</a:t>
            </a:fld>
            <a:endParaRPr lang="it-IT">
              <a:solidFill>
                <a:prstClr val="white"/>
              </a:solidFill>
              <a:latin typeface="Calibri"/>
            </a:endParaRPr>
          </a:p>
        </p:txBody>
      </p:sp>
      <p:sp>
        <p:nvSpPr>
          <p:cNvPr id="18" name="Segnaposto piè di pagina 17"/>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Tree>
    <p:extLst>
      <p:ext uri="{BB962C8B-B14F-4D97-AF65-F5344CB8AC3E}">
        <p14:creationId xmlns:p14="http://schemas.microsoft.com/office/powerpoint/2010/main" val="30943475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a:t>Laboratory</a:t>
            </a:r>
            <a:r>
              <a:rPr lang="it-IT" dirty="0"/>
              <a:t> «</a:t>
            </a:r>
            <a:r>
              <a:rPr lang="it-IT" dirty="0" err="1"/>
              <a:t>Innovation</a:t>
            </a:r>
            <a:r>
              <a:rPr lang="it-IT" dirty="0"/>
              <a:t> of </a:t>
            </a:r>
            <a:r>
              <a:rPr lang="it-IT" dirty="0" err="1"/>
              <a:t>Meanings</a:t>
            </a:r>
            <a:r>
              <a:rPr lang="it-IT" dirty="0"/>
              <a:t>»</a:t>
            </a:r>
          </a:p>
        </p:txBody>
      </p:sp>
      <p:sp>
        <p:nvSpPr>
          <p:cNvPr id="7" name="Segnaposto numero diapositiva 6"/>
          <p:cNvSpPr>
            <a:spLocks noGrp="1"/>
          </p:cNvSpPr>
          <p:nvPr>
            <p:ph type="sldNum" sz="quarter" idx="12"/>
          </p:nvPr>
        </p:nvSpPr>
        <p:spPr/>
        <p:txBody>
          <a:bodyPr/>
          <a:lstStyle/>
          <a:p>
            <a:pPr defTabSz="740516"/>
            <a:fld id="{F5EEC811-5BB2-4992-A996-79DDC61EDF12}" type="slidenum">
              <a:rPr lang="it-IT">
                <a:solidFill>
                  <a:prstClr val="white"/>
                </a:solidFill>
                <a:latin typeface="Calibri"/>
              </a:rPr>
              <a:pPr defTabSz="740516"/>
              <a:t>55</a:t>
            </a:fld>
            <a:endParaRPr lang="it-IT" dirty="0">
              <a:solidFill>
                <a:prstClr val="white"/>
              </a:solidFill>
              <a:latin typeface="Calibri"/>
            </a:endParaRPr>
          </a:p>
        </p:txBody>
      </p:sp>
      <p:sp>
        <p:nvSpPr>
          <p:cNvPr id="15" name="CasellaDiTesto 14"/>
          <p:cNvSpPr txBox="1"/>
          <p:nvPr/>
        </p:nvSpPr>
        <p:spPr>
          <a:xfrm>
            <a:off x="1756464" y="1435320"/>
            <a:ext cx="3988597" cy="369222"/>
          </a:xfrm>
          <a:prstGeom prst="rect">
            <a:avLst/>
          </a:prstGeom>
          <a:noFill/>
        </p:spPr>
        <p:txBody>
          <a:bodyPr wrap="square" lIns="84409" tIns="42205" rIns="84409" bIns="42205" rtlCol="0">
            <a:spAutoFit/>
          </a:bodyPr>
          <a:lstStyle/>
          <a:p>
            <a:pPr defTabSz="740516" fontAlgn="base">
              <a:spcBef>
                <a:spcPct val="0"/>
              </a:spcBef>
              <a:spcAft>
                <a:spcPct val="0"/>
              </a:spcAft>
            </a:pPr>
            <a:r>
              <a:rPr lang="it-IT" sz="1846" b="1" dirty="0" err="1">
                <a:solidFill>
                  <a:srgbClr val="92D050"/>
                </a:solidFill>
                <a:latin typeface="Calibri" pitchFamily="34" charset="0"/>
              </a:rPr>
              <a:t>Incumbent</a:t>
            </a:r>
            <a:endParaRPr lang="it-IT" sz="1846" b="1" dirty="0">
              <a:solidFill>
                <a:srgbClr val="92D050"/>
              </a:solidFill>
              <a:latin typeface="Calibri" pitchFamily="34" charset="0"/>
            </a:endParaRPr>
          </a:p>
        </p:txBody>
      </p:sp>
      <p:sp>
        <p:nvSpPr>
          <p:cNvPr id="16" name="CasellaDiTesto 15"/>
          <p:cNvSpPr txBox="1"/>
          <p:nvPr/>
        </p:nvSpPr>
        <p:spPr>
          <a:xfrm>
            <a:off x="5745061" y="1435320"/>
            <a:ext cx="3988597" cy="369222"/>
          </a:xfrm>
          <a:prstGeom prst="rect">
            <a:avLst/>
          </a:prstGeom>
          <a:noFill/>
        </p:spPr>
        <p:txBody>
          <a:bodyPr wrap="square" lIns="84409" tIns="42205" rIns="84409" bIns="42205" rtlCol="0">
            <a:spAutoFit/>
          </a:bodyPr>
          <a:lstStyle/>
          <a:p>
            <a:pPr algn="r" defTabSz="740516" fontAlgn="base">
              <a:spcBef>
                <a:spcPct val="0"/>
              </a:spcBef>
              <a:spcAft>
                <a:spcPct val="0"/>
              </a:spcAft>
            </a:pPr>
            <a:r>
              <a:rPr lang="it-IT" sz="1846" b="1" dirty="0" err="1">
                <a:solidFill>
                  <a:srgbClr val="FF9900"/>
                </a:solidFill>
                <a:latin typeface="Calibri" pitchFamily="34" charset="0"/>
              </a:rPr>
              <a:t>Innovator</a:t>
            </a:r>
            <a:endParaRPr lang="it-IT" sz="1846" b="1" dirty="0">
              <a:solidFill>
                <a:srgbClr val="FF9900"/>
              </a:solidFill>
              <a:latin typeface="Calibri" pitchFamily="34" charset="0"/>
            </a:endParaRPr>
          </a:p>
        </p:txBody>
      </p:sp>
      <p:pic>
        <p:nvPicPr>
          <p:cNvPr id="21" name="Picture 3" descr="sorpresa_ce"/>
          <p:cNvPicPr>
            <a:picLocks noChangeAspect="1" noChangeArrowheads="1"/>
          </p:cNvPicPr>
          <p:nvPr/>
        </p:nvPicPr>
        <p:blipFill>
          <a:blip r:embed="rId2" cstate="print"/>
          <a:srcRect/>
          <a:stretch>
            <a:fillRect/>
          </a:stretch>
        </p:blipFill>
        <p:spPr>
          <a:xfrm>
            <a:off x="6742036" y="2144593"/>
            <a:ext cx="2259813" cy="2627062"/>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Picture 3"/>
          <p:cNvPicPr>
            <a:picLocks noChangeAspect="1" noChangeArrowheads="1"/>
          </p:cNvPicPr>
          <p:nvPr/>
        </p:nvPicPr>
        <p:blipFill>
          <a:blip r:embed="rId3" cstate="print"/>
          <a:srcRect/>
          <a:stretch>
            <a:fillRect/>
          </a:stretch>
        </p:blipFill>
        <p:spPr bwMode="auto">
          <a:xfrm>
            <a:off x="2177822" y="2374472"/>
            <a:ext cx="2514678" cy="2384563"/>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Immagine 22" descr="ferrero logo.jpg"/>
          <p:cNvPicPr>
            <a:picLocks noChangeAspect="1"/>
          </p:cNvPicPr>
          <p:nvPr/>
        </p:nvPicPr>
        <p:blipFill rotWithShape="1">
          <a:blip r:embed="rId4" cstate="print">
            <a:extLst>
              <a:ext uri="{28A0092B-C50C-407E-A947-70E740481C1C}">
                <a14:useLocalDpi xmlns:a14="http://schemas.microsoft.com/office/drawing/2010/main" val="0"/>
              </a:ext>
            </a:extLst>
          </a:blip>
          <a:srcRect t="42971" b="41943"/>
          <a:stretch/>
        </p:blipFill>
        <p:spPr>
          <a:xfrm>
            <a:off x="7179364" y="5274236"/>
            <a:ext cx="2752997" cy="415310"/>
          </a:xfrm>
          <a:prstGeom prst="rect">
            <a:avLst/>
          </a:prstGeom>
        </p:spPr>
      </p:pic>
      <p:sp>
        <p:nvSpPr>
          <p:cNvPr id="11" name="Segnaposto piè di pagina 10"/>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Tree>
    <p:extLst>
      <p:ext uri="{BB962C8B-B14F-4D97-AF65-F5344CB8AC3E}">
        <p14:creationId xmlns:p14="http://schemas.microsoft.com/office/powerpoint/2010/main" val="1520738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it-IT" dirty="0" err="1"/>
              <a:t>Laboratory</a:t>
            </a:r>
            <a:r>
              <a:rPr lang="it-IT" dirty="0"/>
              <a:t> «</a:t>
            </a:r>
            <a:r>
              <a:rPr lang="it-IT" dirty="0" err="1"/>
              <a:t>Innovation</a:t>
            </a:r>
            <a:r>
              <a:rPr lang="it-IT" dirty="0"/>
              <a:t> of </a:t>
            </a:r>
            <a:r>
              <a:rPr lang="it-IT" dirty="0" err="1"/>
              <a:t>Meanings</a:t>
            </a:r>
            <a:r>
              <a:rPr lang="it-IT" dirty="0"/>
              <a:t>»</a:t>
            </a:r>
          </a:p>
        </p:txBody>
      </p:sp>
      <p:pic>
        <p:nvPicPr>
          <p:cNvPr id="3" name="Picture 4"/>
          <p:cNvPicPr>
            <a:picLocks noChangeAspect="1"/>
          </p:cNvPicPr>
          <p:nvPr/>
        </p:nvPicPr>
        <p:blipFill>
          <a:blip r:embed="rId2" cstate="print"/>
          <a:stretch>
            <a:fillRect/>
          </a:stretch>
        </p:blipFill>
        <p:spPr>
          <a:xfrm>
            <a:off x="8644337" y="4865862"/>
            <a:ext cx="1761137" cy="1080000"/>
          </a:xfrm>
          <a:prstGeom prst="rect">
            <a:avLst/>
          </a:prstGeom>
        </p:spPr>
      </p:pic>
      <p:sp>
        <p:nvSpPr>
          <p:cNvPr id="8" name="CasellaDiTesto 7"/>
          <p:cNvSpPr txBox="1"/>
          <p:nvPr/>
        </p:nvSpPr>
        <p:spPr>
          <a:xfrm>
            <a:off x="1775770" y="1268760"/>
            <a:ext cx="4320230" cy="400027"/>
          </a:xfrm>
          <a:prstGeom prst="rect">
            <a:avLst/>
          </a:prstGeom>
          <a:noFill/>
        </p:spPr>
        <p:txBody>
          <a:bodyPr wrap="square" lIns="91428" tIns="45714" rIns="91428" bIns="45714" rtlCol="0">
            <a:spAutoFit/>
          </a:bodyPr>
          <a:lstStyle/>
          <a:p>
            <a:pPr defTabSz="740516" fontAlgn="base">
              <a:spcBef>
                <a:spcPct val="0"/>
              </a:spcBef>
              <a:spcAft>
                <a:spcPct val="0"/>
              </a:spcAft>
            </a:pPr>
            <a:r>
              <a:rPr lang="it-IT" sz="2000" b="1" dirty="0" err="1">
                <a:solidFill>
                  <a:srgbClr val="92D050"/>
                </a:solidFill>
                <a:latin typeface="Calibri" pitchFamily="34" charset="0"/>
              </a:rPr>
              <a:t>Incumbent</a:t>
            </a:r>
            <a:endParaRPr lang="it-IT" sz="2000" b="1" dirty="0">
              <a:solidFill>
                <a:srgbClr val="92D050"/>
              </a:solidFill>
              <a:latin typeface="Calibri" pitchFamily="34" charset="0"/>
            </a:endParaRPr>
          </a:p>
        </p:txBody>
      </p:sp>
      <p:sp>
        <p:nvSpPr>
          <p:cNvPr id="9" name="CasellaDiTesto 8"/>
          <p:cNvSpPr txBox="1"/>
          <p:nvPr/>
        </p:nvSpPr>
        <p:spPr>
          <a:xfrm>
            <a:off x="6096000" y="1268760"/>
            <a:ext cx="4320230" cy="400027"/>
          </a:xfrm>
          <a:prstGeom prst="rect">
            <a:avLst/>
          </a:prstGeom>
          <a:noFill/>
        </p:spPr>
        <p:txBody>
          <a:bodyPr wrap="square" lIns="91428" tIns="45714" rIns="91428" bIns="45714" rtlCol="0">
            <a:spAutoFit/>
          </a:bodyPr>
          <a:lstStyle/>
          <a:p>
            <a:pPr algn="r" defTabSz="740516" fontAlgn="base">
              <a:spcBef>
                <a:spcPct val="0"/>
              </a:spcBef>
              <a:spcAft>
                <a:spcPct val="0"/>
              </a:spcAft>
            </a:pPr>
            <a:r>
              <a:rPr lang="it-IT" sz="2000" b="1" dirty="0" err="1">
                <a:solidFill>
                  <a:srgbClr val="FF9900"/>
                </a:solidFill>
                <a:latin typeface="Calibri" pitchFamily="34" charset="0"/>
              </a:rPr>
              <a:t>Innovator</a:t>
            </a:r>
            <a:endParaRPr lang="it-IT" sz="2000" b="1" dirty="0">
              <a:solidFill>
                <a:srgbClr val="FF9900"/>
              </a:solidFill>
              <a:latin typeface="Calibri" pitchFamily="34" charset="0"/>
            </a:endParaRPr>
          </a:p>
        </p:txBody>
      </p:sp>
      <p:pic>
        <p:nvPicPr>
          <p:cNvPr id="53250" name="Picture 2" descr="http://www.retail-square.com/sites/default/files/styles/detailpage-slide/public/Nespresso3_1.jpg">
            <a:hlinkClick r:id="rId3"/>
          </p:cNvPr>
          <p:cNvPicPr>
            <a:picLocks noChangeAspect="1" noChangeArrowheads="1"/>
          </p:cNvPicPr>
          <p:nvPr/>
        </p:nvPicPr>
        <p:blipFill>
          <a:blip r:embed="rId4" cstate="print"/>
          <a:srcRect/>
          <a:stretch>
            <a:fillRect/>
          </a:stretch>
        </p:blipFill>
        <p:spPr bwMode="auto">
          <a:xfrm>
            <a:off x="6816039" y="1988840"/>
            <a:ext cx="3599792" cy="2250001"/>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3252" name="Picture 4" descr="http://t1.gstatic.com/images?q=tbn:ANd9GcRwQLiFmgU7KW1UqH-tEbEyacyzF1t3qX_3UDlRh02Z3LqA46w0vQ">
            <a:hlinkClick r:id="rId5"/>
          </p:cNvPr>
          <p:cNvPicPr>
            <a:picLocks noChangeAspect="1" noChangeArrowheads="1"/>
          </p:cNvPicPr>
          <p:nvPr/>
        </p:nvPicPr>
        <p:blipFill>
          <a:blip r:embed="rId6" cstate="print"/>
          <a:srcRect/>
          <a:stretch>
            <a:fillRect/>
          </a:stretch>
        </p:blipFill>
        <p:spPr bwMode="auto">
          <a:xfrm>
            <a:off x="1847774" y="2132856"/>
            <a:ext cx="3599792" cy="2049232"/>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3254" name="Picture 6" descr="http://t1.gstatic.com/images?q=tbn:ANd9GcQxmTtNzsY1UhAR3dEYRoAHZ0vFGau-IgQDan40l5mpJEtjUmjXVg">
            <a:hlinkClick r:id="rId7"/>
          </p:cNvPr>
          <p:cNvPicPr>
            <a:picLocks noChangeAspect="1" noChangeArrowheads="1"/>
          </p:cNvPicPr>
          <p:nvPr/>
        </p:nvPicPr>
        <p:blipFill>
          <a:blip r:embed="rId8" cstate="print"/>
          <a:srcRect/>
          <a:stretch>
            <a:fillRect/>
          </a:stretch>
        </p:blipFill>
        <p:spPr bwMode="auto">
          <a:xfrm>
            <a:off x="1775769" y="4869161"/>
            <a:ext cx="1079938" cy="1080000"/>
          </a:xfrm>
          <a:prstGeom prst="rect">
            <a:avLst/>
          </a:prstGeom>
          <a:noFill/>
        </p:spPr>
      </p:pic>
      <p:sp>
        <p:nvSpPr>
          <p:cNvPr id="10" name="Segnaposto numero diapositiva 9"/>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56</a:t>
            </a:fld>
            <a:endParaRPr lang="it-IT">
              <a:solidFill>
                <a:prstClr val="white"/>
              </a:solidFill>
              <a:latin typeface="Calibri"/>
            </a:endParaRPr>
          </a:p>
        </p:txBody>
      </p:sp>
      <p:sp>
        <p:nvSpPr>
          <p:cNvPr id="11" name="Segnaposto piè di pagina 10"/>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Tree>
    <p:extLst>
      <p:ext uri="{BB962C8B-B14F-4D97-AF65-F5344CB8AC3E}">
        <p14:creationId xmlns:p14="http://schemas.microsoft.com/office/powerpoint/2010/main" val="3195200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2223" y="5308350"/>
            <a:ext cx="2431162" cy="807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http://cdn.blogosfere.it/styleandfashion/images/UCB%20miami%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875971" y="2152893"/>
            <a:ext cx="3788006" cy="2525484"/>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10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2959" y="2009593"/>
            <a:ext cx="3840746" cy="2718889"/>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itolo 5"/>
          <p:cNvSpPr>
            <a:spLocks noGrp="1"/>
          </p:cNvSpPr>
          <p:nvPr>
            <p:ph type="title"/>
          </p:nvPr>
        </p:nvSpPr>
        <p:spPr/>
        <p:txBody>
          <a:bodyPr/>
          <a:lstStyle/>
          <a:p>
            <a:r>
              <a:rPr lang="it-IT" dirty="0" err="1"/>
              <a:t>Laboratory</a:t>
            </a:r>
            <a:r>
              <a:rPr lang="it-IT" dirty="0"/>
              <a:t> «</a:t>
            </a:r>
            <a:r>
              <a:rPr lang="it-IT" dirty="0" err="1"/>
              <a:t>Innovation</a:t>
            </a:r>
            <a:r>
              <a:rPr lang="it-IT" dirty="0"/>
              <a:t> of </a:t>
            </a:r>
            <a:r>
              <a:rPr lang="it-IT" dirty="0" err="1"/>
              <a:t>Meanings</a:t>
            </a:r>
            <a:r>
              <a:rPr lang="it-IT" dirty="0"/>
              <a:t>»</a:t>
            </a:r>
          </a:p>
        </p:txBody>
      </p:sp>
      <p:sp>
        <p:nvSpPr>
          <p:cNvPr id="8" name="CasellaDiTesto 7"/>
          <p:cNvSpPr txBox="1"/>
          <p:nvPr/>
        </p:nvSpPr>
        <p:spPr>
          <a:xfrm>
            <a:off x="1775770" y="1268760"/>
            <a:ext cx="4320230" cy="400027"/>
          </a:xfrm>
          <a:prstGeom prst="rect">
            <a:avLst/>
          </a:prstGeom>
          <a:noFill/>
        </p:spPr>
        <p:txBody>
          <a:bodyPr wrap="square" lIns="91428" tIns="45714" rIns="91428" bIns="45714" rtlCol="0">
            <a:spAutoFit/>
          </a:bodyPr>
          <a:lstStyle/>
          <a:p>
            <a:pPr defTabSz="740516" fontAlgn="base">
              <a:spcBef>
                <a:spcPct val="0"/>
              </a:spcBef>
              <a:spcAft>
                <a:spcPct val="0"/>
              </a:spcAft>
            </a:pPr>
            <a:r>
              <a:rPr lang="it-IT" sz="2000" b="1" dirty="0" err="1">
                <a:solidFill>
                  <a:srgbClr val="92D050"/>
                </a:solidFill>
                <a:latin typeface="Calibri" pitchFamily="34" charset="0"/>
              </a:rPr>
              <a:t>Incumbent</a:t>
            </a:r>
            <a:endParaRPr lang="it-IT" sz="2000" b="1" dirty="0">
              <a:solidFill>
                <a:srgbClr val="92D050"/>
              </a:solidFill>
              <a:latin typeface="Calibri" pitchFamily="34" charset="0"/>
            </a:endParaRPr>
          </a:p>
        </p:txBody>
      </p:sp>
      <p:sp>
        <p:nvSpPr>
          <p:cNvPr id="9" name="CasellaDiTesto 8"/>
          <p:cNvSpPr txBox="1"/>
          <p:nvPr/>
        </p:nvSpPr>
        <p:spPr>
          <a:xfrm>
            <a:off x="6096000" y="1268760"/>
            <a:ext cx="4320230" cy="400027"/>
          </a:xfrm>
          <a:prstGeom prst="rect">
            <a:avLst/>
          </a:prstGeom>
          <a:noFill/>
        </p:spPr>
        <p:txBody>
          <a:bodyPr wrap="square" lIns="91428" tIns="45714" rIns="91428" bIns="45714" rtlCol="0">
            <a:spAutoFit/>
          </a:bodyPr>
          <a:lstStyle/>
          <a:p>
            <a:pPr algn="r" defTabSz="740516" fontAlgn="base">
              <a:spcBef>
                <a:spcPct val="0"/>
              </a:spcBef>
              <a:spcAft>
                <a:spcPct val="0"/>
              </a:spcAft>
            </a:pPr>
            <a:r>
              <a:rPr lang="it-IT" sz="2000" b="1" dirty="0" err="1">
                <a:solidFill>
                  <a:srgbClr val="FF9900"/>
                </a:solidFill>
                <a:latin typeface="Calibri" pitchFamily="34" charset="0"/>
              </a:rPr>
              <a:t>Innovator</a:t>
            </a:r>
            <a:endParaRPr lang="it-IT" sz="2000" b="1" dirty="0">
              <a:solidFill>
                <a:srgbClr val="FF9900"/>
              </a:solidFill>
              <a:latin typeface="Calibri" pitchFamily="34" charset="0"/>
            </a:endParaRPr>
          </a:p>
        </p:txBody>
      </p:sp>
      <p:pic>
        <p:nvPicPr>
          <p:cNvPr id="4105" name="Picture 9" descr="http://www.discotecheversilia.it/wp-content/uploads/2013/04/abercrombie-logo.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6115" y="5179134"/>
            <a:ext cx="2160115" cy="10537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1" descr="data:image/jpeg;base64,/9j/4AAQSkZJRgABAQAAAQABAAD/2wCEAAkGBxQSEBIUExQWFhQXFxEaFhIXEhgeGBgYGB8ZFxccHB4cHCggHxslHBUUITUjJSkrLi4uFx80ODQsNygtLiwBCgoKDg0OGxAQGzQkICY4LCwwNCw0LC8sNCwsLiwsLCwsLCwvLCwsLCwsLCwsLCwsLSw0LCwsLCwsLCwsLCwsLP/AABEIAF0BGAMBEQACEQEDEQH/xAAbAAEAAwEBAQEAAAAAAAAAAAAAAQUGBAMCB//EAEMQAAEDAgQDBQYCBgcJAAAAAAEAAgMEEQUGEiExQVETYXGBkQcUIjKhsWLBFTQ1QnPRJENSkrLC8BYXIzNGcoOEov/EABoBAQADAQEBAAAAAAAAAAAAAAADBAUCAQb/xAAyEQACAgIABAIIBgMBAQAAAAAAAQIDBBESITFBE1EFFCIyM3GBwSQ0YaHh8BVE0bEj/9oADAMBAAIRAxEAPwDPEr5Y+MF0AugF0AugF0AugF0AugF0AugF0AugF0AugF0AugF0AugF0AugF0BF0BN0AugF0AugF0AugF0AugF0AugF0ABQAoDW5zoo46TDXMY1rnxvLyBYuNo+PXifVXsuMYwhpef2NHNhGNdbS6p/Y4ciUzJK+Fj2hzTru0i4OxUeJFStSZDgxUrkmixyxQxvxiSNzGlgfUWYRtsTbZS0Qi8hprlzJ8aEXlOLXLmc+dMuCncJoPippD8JH7h/snu428LLjKx1D24e6zjMxVW+OHus9Mu0UbsLr3uY0vZp0uI3btyK6ohF0TbR1jwi8axtcz5yjRxvo8Sc9jXOZHGWOI3aT2l7dOA9FzjRTrsbXb/pziQjKq1tdEvudGBZipyaeF1BESTGwyF25uQ3VbR334rurIg9QcPJElGVW+GDrXZFnmbGqakqXQighfpDTq1AXuL8NBU191dU+HgRPk5FVNjh4aZ44K6CHCTUvpo5Xdq4WdYbE2G9jwXNThCjjcd8zil1wxvEcd8zOZgx2Koja2OkjgIdcvY65IsRb5R1v5KrdfGxaUdFPIyYWx1GGjU4lW01HS0RdRxSmWK5cSAbgN/Cb31K5ZOFUI+wntF+2yuiuHsJ7R4UVLQYm10cUXu1SAS0Xu138x5ArmMachaiuGRxCGPlJxiuGRg5oixzmuFnNJDh0I2IWa009MyZJxemaXJuX45xLUVJLaeEfF+I8bX6Db1Ct4tEZ7nPoi7h40Z7ss91Hc/OVK06Y8PiMX4iNRH9029SpHl1rkociZ51Seo1rRxRYZDiFcxlIwwxlodICL6LfNbe3S3iuFXC+1KtaXciVUMm5KpaXcs67MFFSOMNNSMmDdnSyH5iONjY38dlLO+mp8MI7J55NFL4K4b/AFPoUNLikMjqePsKqMauyB+F4+l+l7C2ycFeTFuC1JDgqy4N1rhkuxXZMoo5KXEnPY1zmRMLCRu02lvbpwHoo8WEXCe1/eZFhQjKuxtdP5MkqJnG5ocNpqCmjqKtnbTSi8UHIDjc+o3PXZaMK66IKdi230RqQqqx61Zatt9EKfNNFO7s6iijjY7btGHdt+ezQfMJHJqm+GcNI9jmUWPhshpFPmPL3udVGy+uJ5a6Nx5tuLg8rj81BdR4U0uqZWyMbwbEuqfQ2ONVFFHXNpH0TCH6B2jdiC/YbAfmr1sqo2qtwNK6VMblU4de/wAzEZlwdtPWvga74NTLOPIOtx8LrPvqULeFdDLyaFXdwJ8jXZgr6bDpGU3uLJGaGkyOI1OvsbEtNzt19FeusroahwbRoX2VY0lX4e0fnlY9pkeWDSwucWt6NJ2HkLLLk05NroY82nJtdDxXJyEAQBAEAQEhACgNrnYF2H4W8fKGPaT0JDLD/wCXei0MvnVW1/ehp53OmqS6c/scPs2iLsRiIHyh5PcLW/NR4KbtRH6Oi3eiwyg6+NyEcNdT9ypMb8y/qS4n5x/U+MAzAyOaopan4qWWSQG/CNxcd+4Hn049UpvUZSrn7rPKMmMZyqs91t/QuHYC6jw/EmE6mO0Ojf8A2m2+4U/guqqa7diz6u6aLI9uxSZJ/UcV/hxfaRVsX4dnyX3KmF8G35L7mcwD9bpv40P+IKtT8SPzX/pTo+LH5r/0ufaT+0ZfCP7KfO+Myz6R+Oy+wStZDgmuSFszRKR2bjYG7tjwPBWKpqGNtrfMt0zjDD4pR3z6GVx/GYJ2NbFSMgIdcva65IsRb5R1B8lUuuhNajDRQvvrsjqMFH+/It8+/quGfwXfaNTZnuV/L/hYz/h1fL/hx+zike/EInNB0x6nPPICxG/iSuMKLdqa7Efo6EpXprsVeZahslZUPZ8pkfYjgd7X8+KhvkpWSaIMmSlbJrzNTgsZmwOpjj3eyTU5o4kXDvsD6K5UuPFlGPUv0rxMOUY9UYNZpkm29lsgFRMwnS6SEhju8He338loYHvNeaNP0Y/blHu1yMfV0ronujeC17SQQeo/JUZxcW0zOnBwk4y6mt9ltM73t03CONj9bzw34C/kT5K7gRfG5dkaHoyD8Rz7JHvk+UOgxhw2DmAgdAe2IXeM9xsa/vUkw2nG5r+9TCrOMk3PtLiMgpKhlzC6IAEcGnjbuvf6FaGcnJRmumjU9IxclCxdNGIYwuIDQSSbAAXJJ4ABZ6W3pGYk29I3mexoGGQuN5Y2jXvwvoAHq0+i0cvl4cX1X8Grnez4UH1X8Gnr8cp48T7KWJjZC1mipNiQTewNxt43Vud0I3cMlz8y9O+uORwSXPzPzXN1DNHWSNmOuRxuHgW1g/KQPpbuWVkwnGx8XNmLl12RtanzbL/L+ZGVQZR10faAkMjm/faTsL8+m487qzTkKzVVq3+pboylbqm5b7J9zL5jwr3WpkhvqDTs7qDuL96qX1eHNxKORT4VjgVqhIAgCAIAgCAkIAUBpsvZuMEJp5omzwHgx3FvhfYjuVynK4I8EltF7HzXCPhzXFE7588RxRuZRUzYC4byG2oeAHPxPkpJZkYrVUdE0s+EItUx1sz+WMZ90qWzFpfYOGnVYm/eq1F3hz4nzKeNf4NnG1srqqXXI91ranONulzdRSe22QzlxSbNFT5wf7hJSSN13Glkmrdreh625K1HLfhOtlyOdLwXVJb8jiwPHRTwVcWjV27WtDtVtNtXdv8AN9FHVdwRlHXUioyPDhOOve/krcPqOymiktfQ9jrddJBt9FDCXDJPyIa5cM1LyO3M2L+91Lpg3RqDRpvfgLcVJfb4s+IkybvGsc9aLjAs2RQ0nu0tMJm6i7dwtubja3JT1ZUY18Eo7LNGZCFXhyjs5Mexymmi0RUjYXage0BF7DiOC5uurnHUYaOL8iqcdRhplkM5wGCGOWjbKYmBrXOeO4G3w7XsFJ63BxSlDeib16twUZQ3rzOXEc6vdE6Knhjpo3fNo3cfOwt6X71xPMbjwwXCiOzPk48NcVFfoZVUygWeAY5LRy9pERuLOaRdrh0KmpulU9xJ6MidMuKJpH5toXnW/D2mXibOGkn0/JW/WqXzcOZdeZjv2nXzKHGcwvnqGTNaISwNEYj/AHQLkee/QKtbkSnNSXLXTRUuypWTU1y100XozrBOB77RsleBbtG2BPiD/NWFmQn8WO2W1n1z+NDb8zhxzOLpYewgibTwc2t4u8TsLd31UduW5R4ILSIr85zjwQXDE8cpZjbRtqGvi7VswYC3VYWbqvfbe+v6LnGyFUmmt7OMTKVKkmt7O6ozPRuY9rcPY0lrgHahsSLA8OSkeTS1pQJZZdDTSrRxZezdJTRmF7GzQH+qfy8D+RHouKcqVa4Wtojx82VS4JLcfItG5ypYfipaFrJeT3EWae62/wBQpfW64c64cyf16qHOqvTMpVYi+WftpXFzy4Enw5DoFTlZKUuKRnztlOfHLmzszVjQrKkzBmgFrRpJvw713kXeLPi0S5V/jWcaWjtxPNPbw02uP+kQFpbPq2dYg2cLb8Bz4jvUk8njjHa5ruSWZniQjte1HuWkedabUJnULfeRuHtcA0u68L39fFTLMr95w9osLPq3xuv2jI4piD6iZ8shGp5ubcB0A7gFRssc5OTM62yVk3OXVnIuCMIAgCAIAgJCAFAW2AZcnrCeyb8LfmkcbNHnzPcFPTjzt90sUYtlz9lF3N7Op9JMcsMjh+411j9dlYeBPXstMtS9GWa9lpmRqIHRucx7S1zTYtIsQVSlFxemZ0ouL0+prnezqoHGSEeLz/JXfUJ+aNH/ABlnmjM4th7qeZ8Ti0uba5abjcX2VSyt1y4WUbanXNxZ3Zcy1LW9p2ZYOz0atRI+a9uX4SpKMeVu9diXHxZX74ex647lGopGCR4a6O9tbHXAPK/S69uxZ1Lb6HV+FZSuJ9P0Iy/lWWsje+NzGtY7SdbiN7X6d6U40rU2hj4c7ouUX0PTGsoS00JlfJE4AtFmvud9ui9txZVx4m0e3YU6ocTaOSbLkzaRlVYOidxtxbyuR0uuXjzVas7HEsWaqVvYqmNuQOpAUCKyWyzxfApKepbTvLS86LEE2+I2HJTWUSrnwMsW48q7PDfUvX+zqoBsZIAe+Q/yVj1Cfmi0/Rli7o4aLJs0skzBJEDE5rXEv2JIvttuFHHElJtbXIihgzlKUdrkdx9nNRYHtIbHgdZt9lJ6hPzRL/jLPNHGzJcxnfD2kOprGPJ1/DZxIABtx2XCw5cXDtEawJubhteZ2f7uai1+0ht11m32XfqE/NEn+Ms67RTY1lyWmkjjJbI6S+lsZLjsbWtbjuoLceVbS678itdizqaj1b8i5p/Z3UFoMkkURPBjnXPnbZTxwJ69ppFmPoyxr2mkUuP5bnoyO1b8LvlkabtPdfke4qvdjzq94q34tlPvLl5jCstzVEEs0QDhGbFl/iO19hz2SvHnZByj2PasWdsHOPYp1AVizxXBZKeOCR5aRM0ubY7gC3H+8FNZS4JN9ye2iVcYyfcrFCQBAEAQBAEAQBAEAQEhAQ5eg32dKp1JSUlJCdDXR65HDYuJtz8dRPktHKm6q41x5GtmTdNUKoctrbMPR1b4nh8bixw4OB/1dZ8Zyi9pmZCcoPcXo2PtDAlhoauwD5WEPtzIDSPu76K9me1GFndmj6Q1OELe76l3nfLbamoa81MMREbBokcA7a+/HhurGVQrJJuSRZzMZWzTc0uXc/OcWohBM+MSNkDbfGw3abi+yy7IcEuHezGtr8Obins13s6pXS02JRtIDnshAJNhc9pxKuYUXKE4r9PuaHo+DnCyK7pfcs5sImpMIqI3EzOeb2YS5sbdrnfe21+CndU6seUXz3+xYdM6cWUX7Tfl2OPI9C6fC62JhAc94ALjYfK3iVHiQc6JRRFhVuzGnFdygxrJ09LCZZHxFoLRZjyTvtw0hVrcSdceJtFS7BsqhxSaNfh2MtpcLoTI3VDI58crbX+F2o38rcPFXo2qumDl0fJmlC5VY8HLo+TMpmnLnus0b4jrppC0xvBuBuDpJ+x5jwKpZGP4ck4+6+hn5WL4U1KPOL6Fnn/9rxf+t/iU2X+YX0Js780voWmc8mz1NW+Vj4g0hgs55B2HTSVLk4k7LOJNE+ZhWW28UWj87xKidBK+JxBcw2JabjyKzLIOEnFmPbW65OL7GszF+xcP/wC932er1/5aBpZP5SsxSzjKNt/09/5/8y0f9P6mr/ofX7kezdjWCsqiA50EY0DvdqP+W3mVzgpLin5I59HJR47PJGSr66Sd5klcXuPEn8ugVOdkpvcmZ9lkrJcUmbXIVU6qhqaOYl8ZjLmE7lhG2x6XsfJX8SbsjKuXQ08GbthKmfNa5H3kfEXU+GVczACWSsNjwIs248xde4s3CmUl2Z7hWOvHnJdmcWb8GjliFdSC8T95WDjG7mbchfj681Hk0xlHxa+nciy6Izj49XR9f0Gef1PC/wCE/wC0aZfw6/l/wZ3wqvk/sYxUDNCAIAgCAIAgCAIAgJCAFAb2mfDilLFC+QRVcIsxzjtI3YefAd4t3rSi4ZMFFvUka0XDLrUJPUl+5zUvs7lDr1EsUcQ3c8Pubc7XAA81zHAknubSRxH0ZJPdkkkcGeMcjqHxRQf8iBulht817Anrb4QN+/qosu6M2ox6IizciNklGHuxOz2puBrGWsf+Ez7lSZ79tfIk9Jv/AOi+RjVQM03Hs9pzLTYjG0tDnsia3UbC57RaGHHihOK76+5p+j48VdkV3S+5Z5Zwo4YJ5aqeMMLCBE199R5bdeXmpqKvV05Ta0WMal4qlKyS15HHkmkM2GVsTS0Pe8Bup1hwauMWPHRKKI8KDnjziurKPFMmT08TpXuiLW2uGyXO+2wsq1mJOEeJ6KluDZXFybRY464foShFxftDtfueprvy0CxkP8HD5nxkzH2aTR1e8D7aHH+rdy35C9vArzFvWvCs6M5w8iLXg2+6/wBj2z64HF4iCLf0be/4l7l/mF9DrOf4pfQs85ZSmqqt8sb4tJDANUljsLHkpcnFnZZxLRNmYc7beKLRgcWw51PK6J5aXNtctNxvvxWdZW65cLMm2p1S4ZGozE4fobDxcX1u28nq5f8AloGhkv8ACQMWs8yza6h/s/a4v2/C+/zLR/1Pqau/wP1+5XZGxxlNM9swvDM3RJte3GxsOW5HmocS6NcmpdGV8LIjVJqfR8mWNb7PpHO1UskUsLt2uMguAeF7bHxCllgtvdbTRNP0bJvdbTR1jssIp5WiRslZM3TZp2jbv6cefEgdF37OLBre5Mk9jDra3ub/AGOLAHD9DV4vvrbtfuao6X+GmR47/CWFZlDMRpJSHDVBJtLHx24XA6j6hRY1/hS0+j6lfEyfBlp+6+pe+0eKPRh7IXAx6ZAw6rgNOjTc9PHop81R1BR6c/sWvSEY6rjB8uev2M7mrL5opGMMjZNTdV2i1uW+6rZFHgtLeyplY3gSS3spFXKoQBAEAQBAEAQBASEAKAhAej5nOFi5xHQuJXTk31Z05yfVnmuTkkm/FejZC8BIcRwK92E2gTfimxsBxHAn1TbPU2iS89T6ptjbIumzzZC8BJK92Nk9oep9U2z3iZBK8PASvdjZC8BN+X0XuxsheA9I5nN+Vzh4OI+y6UmujOlOS6M8yuTkm692NkLwEkr0bDnE8TdG9hvZC8AQBAEAQBAEAQBASEAKAhAEAQBAEAQBAEAQBAEAQBAEAQBAEAQBAEAQBAEAQBAEAQBAEAQBAEAQEhACgIQBAEAQBAEAQBAEAQBAEAQBAEAQBAEAQBAEAQBAEAQBAEAQBAEAQBAEBIQAoCEAQBAEAQBAEAQBAEAQBAEAQBAEAQBAEAQBAEAQBAEAQBAEAQBAEAQBASEBJavQNKAaUA0oBpQDSgGlANKAaUA0oBpQDSgGlANKAaUA0oBpQDSgGlANKAaUA0oBpQDSgGlANKAaUA0oBpQDSgGlANKAaUA0oAGoD//Z"/>
          <p:cNvSpPr>
            <a:spLocks noChangeAspect="1" noChangeArrowheads="1"/>
          </p:cNvSpPr>
          <p:nvPr/>
        </p:nvSpPr>
        <p:spPr bwMode="auto">
          <a:xfrm>
            <a:off x="1679831" y="-144463"/>
            <a:ext cx="304782"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8" tIns="45714" rIns="91428" bIns="45714" numCol="1" anchor="t" anchorCtr="0" compatLnSpc="1">
            <a:prstTxWarp prst="textNoShape">
              <a:avLst/>
            </a:prstTxWarp>
          </a:bodyPr>
          <a:lstStyle/>
          <a:p>
            <a:pPr defTabSz="740516" fontAlgn="base">
              <a:spcBef>
                <a:spcPct val="0"/>
              </a:spcBef>
              <a:spcAft>
                <a:spcPct val="0"/>
              </a:spcAft>
            </a:pPr>
            <a:endParaRPr lang="it-IT" sz="2400" dirty="0">
              <a:solidFill>
                <a:srgbClr val="000000"/>
              </a:solidFill>
              <a:latin typeface="Calibri"/>
            </a:endParaRPr>
          </a:p>
        </p:txBody>
      </p:sp>
      <p:sp>
        <p:nvSpPr>
          <p:cNvPr id="10" name="Segnaposto numero diapositiva 9"/>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57</a:t>
            </a:fld>
            <a:endParaRPr lang="it-IT">
              <a:solidFill>
                <a:prstClr val="white"/>
              </a:solidFill>
              <a:latin typeface="Calibri"/>
            </a:endParaRPr>
          </a:p>
        </p:txBody>
      </p:sp>
      <p:sp>
        <p:nvSpPr>
          <p:cNvPr id="11" name="Segnaposto piè di pagina 10"/>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Tree>
    <p:extLst>
      <p:ext uri="{BB962C8B-B14F-4D97-AF65-F5344CB8AC3E}">
        <p14:creationId xmlns:p14="http://schemas.microsoft.com/office/powerpoint/2010/main" val="26200962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it-IT" dirty="0" err="1"/>
              <a:t>Laboratory</a:t>
            </a:r>
            <a:r>
              <a:rPr lang="it-IT" dirty="0"/>
              <a:t> «</a:t>
            </a:r>
            <a:r>
              <a:rPr lang="it-IT" dirty="0" err="1"/>
              <a:t>Innovation</a:t>
            </a:r>
            <a:r>
              <a:rPr lang="it-IT" dirty="0"/>
              <a:t> of </a:t>
            </a:r>
            <a:r>
              <a:rPr lang="it-IT" dirty="0" err="1"/>
              <a:t>Meanings</a:t>
            </a:r>
            <a:r>
              <a:rPr lang="it-IT" dirty="0"/>
              <a:t>»</a:t>
            </a:r>
          </a:p>
        </p:txBody>
      </p:sp>
      <p:sp>
        <p:nvSpPr>
          <p:cNvPr id="8" name="CasellaDiTesto 7"/>
          <p:cNvSpPr txBox="1"/>
          <p:nvPr/>
        </p:nvSpPr>
        <p:spPr>
          <a:xfrm>
            <a:off x="1775770" y="1268760"/>
            <a:ext cx="4320230" cy="400027"/>
          </a:xfrm>
          <a:prstGeom prst="rect">
            <a:avLst/>
          </a:prstGeom>
          <a:noFill/>
        </p:spPr>
        <p:txBody>
          <a:bodyPr wrap="square" lIns="91428" tIns="45714" rIns="91428" bIns="45714" rtlCol="0">
            <a:spAutoFit/>
          </a:bodyPr>
          <a:lstStyle/>
          <a:p>
            <a:pPr defTabSz="740516" fontAlgn="base">
              <a:spcBef>
                <a:spcPct val="0"/>
              </a:spcBef>
              <a:spcAft>
                <a:spcPct val="0"/>
              </a:spcAft>
            </a:pPr>
            <a:r>
              <a:rPr lang="it-IT" sz="2000" b="1" dirty="0" err="1">
                <a:solidFill>
                  <a:srgbClr val="92D050"/>
                </a:solidFill>
                <a:latin typeface="Calibri" pitchFamily="34" charset="0"/>
              </a:rPr>
              <a:t>Incumbent</a:t>
            </a:r>
            <a:endParaRPr lang="it-IT" sz="2000" b="1" dirty="0">
              <a:solidFill>
                <a:srgbClr val="92D050"/>
              </a:solidFill>
              <a:latin typeface="Calibri" pitchFamily="34" charset="0"/>
            </a:endParaRPr>
          </a:p>
        </p:txBody>
      </p:sp>
      <p:sp>
        <p:nvSpPr>
          <p:cNvPr id="9" name="CasellaDiTesto 8"/>
          <p:cNvSpPr txBox="1"/>
          <p:nvPr/>
        </p:nvSpPr>
        <p:spPr>
          <a:xfrm>
            <a:off x="6096000" y="1268760"/>
            <a:ext cx="4320230" cy="400027"/>
          </a:xfrm>
          <a:prstGeom prst="rect">
            <a:avLst/>
          </a:prstGeom>
          <a:noFill/>
        </p:spPr>
        <p:txBody>
          <a:bodyPr wrap="square" lIns="91428" tIns="45714" rIns="91428" bIns="45714" rtlCol="0">
            <a:spAutoFit/>
          </a:bodyPr>
          <a:lstStyle/>
          <a:p>
            <a:pPr algn="r" defTabSz="740516" fontAlgn="base">
              <a:spcBef>
                <a:spcPct val="0"/>
              </a:spcBef>
              <a:spcAft>
                <a:spcPct val="0"/>
              </a:spcAft>
            </a:pPr>
            <a:r>
              <a:rPr lang="it-IT" sz="2000" b="1" dirty="0" err="1">
                <a:solidFill>
                  <a:srgbClr val="FF9900"/>
                </a:solidFill>
                <a:latin typeface="Calibri" pitchFamily="34" charset="0"/>
              </a:rPr>
              <a:t>Innovator</a:t>
            </a:r>
            <a:endParaRPr lang="it-IT" sz="2000" b="1" dirty="0">
              <a:solidFill>
                <a:srgbClr val="FF9900"/>
              </a:solidFill>
              <a:latin typeface="Calibri" pitchFamily="34" charset="0"/>
            </a:endParaRPr>
          </a:p>
        </p:txBody>
      </p:sp>
      <p:pic>
        <p:nvPicPr>
          <p:cNvPr id="10" name="Picture 3"/>
          <p:cNvPicPr>
            <a:picLocks noChangeAspect="1"/>
          </p:cNvPicPr>
          <p:nvPr/>
        </p:nvPicPr>
        <p:blipFill>
          <a:blip r:embed="rId2" cstate="print"/>
          <a:stretch>
            <a:fillRect/>
          </a:stretch>
        </p:blipFill>
        <p:spPr>
          <a:xfrm>
            <a:off x="6528023" y="2017550"/>
            <a:ext cx="3815696" cy="2409784"/>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4"/>
          <p:cNvPicPr>
            <a:picLocks noChangeAspect="1"/>
          </p:cNvPicPr>
          <p:nvPr/>
        </p:nvPicPr>
        <p:blipFill>
          <a:blip r:embed="rId3" cstate="print"/>
          <a:stretch>
            <a:fillRect/>
          </a:stretch>
        </p:blipFill>
        <p:spPr>
          <a:xfrm>
            <a:off x="1875970" y="2197100"/>
            <a:ext cx="3716004" cy="2567832"/>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5769" y="5195334"/>
            <a:ext cx="1368073" cy="1013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8158" y="4868827"/>
            <a:ext cx="1339875" cy="133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egnaposto numero diapositiva 11"/>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58</a:t>
            </a:fld>
            <a:endParaRPr lang="it-IT">
              <a:solidFill>
                <a:prstClr val="white"/>
              </a:solidFill>
              <a:latin typeface="Calibri"/>
            </a:endParaRPr>
          </a:p>
        </p:txBody>
      </p:sp>
      <p:sp>
        <p:nvSpPr>
          <p:cNvPr id="13" name="Segnaposto piè di pagina 12"/>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Tree>
    <p:extLst>
      <p:ext uri="{BB962C8B-B14F-4D97-AF65-F5344CB8AC3E}">
        <p14:creationId xmlns:p14="http://schemas.microsoft.com/office/powerpoint/2010/main" val="1002175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769" y="5034976"/>
            <a:ext cx="1949092" cy="781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asellaDiTesto 8"/>
          <p:cNvSpPr txBox="1"/>
          <p:nvPr/>
        </p:nvSpPr>
        <p:spPr>
          <a:xfrm>
            <a:off x="1775770" y="1268760"/>
            <a:ext cx="4320230" cy="400027"/>
          </a:xfrm>
          <a:prstGeom prst="rect">
            <a:avLst/>
          </a:prstGeom>
          <a:noFill/>
        </p:spPr>
        <p:txBody>
          <a:bodyPr wrap="square" lIns="91428" tIns="45714" rIns="91428" bIns="45714" rtlCol="0">
            <a:spAutoFit/>
          </a:bodyPr>
          <a:lstStyle/>
          <a:p>
            <a:pPr defTabSz="740516" fontAlgn="base">
              <a:spcBef>
                <a:spcPct val="0"/>
              </a:spcBef>
              <a:spcAft>
                <a:spcPct val="0"/>
              </a:spcAft>
            </a:pPr>
            <a:r>
              <a:rPr lang="it-IT" sz="2000" b="1" dirty="0" err="1">
                <a:solidFill>
                  <a:srgbClr val="92D050"/>
                </a:solidFill>
                <a:latin typeface="Calibri" pitchFamily="34" charset="0"/>
              </a:rPr>
              <a:t>Incumbent</a:t>
            </a:r>
            <a:endParaRPr lang="it-IT" sz="2000" b="1" dirty="0">
              <a:solidFill>
                <a:srgbClr val="92D050"/>
              </a:solidFill>
              <a:latin typeface="Calibri" pitchFamily="34" charset="0"/>
            </a:endParaRPr>
          </a:p>
        </p:txBody>
      </p:sp>
      <p:sp>
        <p:nvSpPr>
          <p:cNvPr id="10" name="CasellaDiTesto 9"/>
          <p:cNvSpPr txBox="1"/>
          <p:nvPr/>
        </p:nvSpPr>
        <p:spPr>
          <a:xfrm>
            <a:off x="6096000" y="1268760"/>
            <a:ext cx="4320230" cy="400027"/>
          </a:xfrm>
          <a:prstGeom prst="rect">
            <a:avLst/>
          </a:prstGeom>
          <a:noFill/>
        </p:spPr>
        <p:txBody>
          <a:bodyPr wrap="square" lIns="91428" tIns="45714" rIns="91428" bIns="45714" rtlCol="0">
            <a:spAutoFit/>
          </a:bodyPr>
          <a:lstStyle/>
          <a:p>
            <a:pPr algn="r" defTabSz="740516" fontAlgn="base">
              <a:spcBef>
                <a:spcPct val="0"/>
              </a:spcBef>
              <a:spcAft>
                <a:spcPct val="0"/>
              </a:spcAft>
            </a:pPr>
            <a:r>
              <a:rPr lang="it-IT" sz="2000" b="1" dirty="0" err="1">
                <a:solidFill>
                  <a:srgbClr val="FF9900"/>
                </a:solidFill>
                <a:latin typeface="Calibri" pitchFamily="34" charset="0"/>
              </a:rPr>
              <a:t>Innovator</a:t>
            </a:r>
            <a:endParaRPr lang="it-IT" sz="2000" b="1" dirty="0">
              <a:solidFill>
                <a:srgbClr val="FF9900"/>
              </a:solidFill>
              <a:latin typeface="Calibri" pitchFamily="34" charset="0"/>
            </a:endParaRPr>
          </a:p>
        </p:txBody>
      </p:sp>
      <p:pic>
        <p:nvPicPr>
          <p:cNvPr id="11" name="Picture 4"/>
          <p:cNvPicPr>
            <a:picLocks noChangeAspect="1"/>
          </p:cNvPicPr>
          <p:nvPr/>
        </p:nvPicPr>
        <p:blipFill>
          <a:blip r:embed="rId3" cstate="print"/>
          <a:stretch>
            <a:fillRect/>
          </a:stretch>
        </p:blipFill>
        <p:spPr>
          <a:xfrm>
            <a:off x="6597720" y="1975995"/>
            <a:ext cx="3698184" cy="2461116"/>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Bildobjekt 3"/>
          <p:cNvPicPr>
            <a:picLocks noChangeAspect="1"/>
          </p:cNvPicPr>
          <p:nvPr/>
        </p:nvPicPr>
        <p:blipFill>
          <a:blip r:embed="rId4" cstate="print"/>
          <a:stretch>
            <a:fillRect/>
          </a:stretch>
        </p:blipFill>
        <p:spPr>
          <a:xfrm>
            <a:off x="1785747" y="2057700"/>
            <a:ext cx="3878231" cy="2296886"/>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3446" y="5003504"/>
            <a:ext cx="2370420" cy="844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olo 13"/>
          <p:cNvSpPr>
            <a:spLocks noGrp="1"/>
          </p:cNvSpPr>
          <p:nvPr>
            <p:ph type="title"/>
          </p:nvPr>
        </p:nvSpPr>
        <p:spPr/>
        <p:txBody>
          <a:bodyPr/>
          <a:lstStyle/>
          <a:p>
            <a:r>
              <a:rPr lang="it-IT" dirty="0" err="1"/>
              <a:t>Laboratory</a:t>
            </a:r>
            <a:r>
              <a:rPr lang="it-IT" dirty="0"/>
              <a:t> «</a:t>
            </a:r>
            <a:r>
              <a:rPr lang="it-IT" dirty="0" err="1"/>
              <a:t>Innovation</a:t>
            </a:r>
            <a:r>
              <a:rPr lang="it-IT" dirty="0"/>
              <a:t> of </a:t>
            </a:r>
            <a:r>
              <a:rPr lang="it-IT" dirty="0" err="1"/>
              <a:t>Meanings</a:t>
            </a:r>
            <a:r>
              <a:rPr lang="it-IT" dirty="0"/>
              <a:t>»</a:t>
            </a:r>
          </a:p>
        </p:txBody>
      </p:sp>
      <p:sp>
        <p:nvSpPr>
          <p:cNvPr id="15" name="Segnaposto numero diapositiva 1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59</a:t>
            </a:fld>
            <a:endParaRPr lang="it-IT">
              <a:solidFill>
                <a:prstClr val="white"/>
              </a:solidFill>
              <a:latin typeface="Calibri"/>
            </a:endParaRPr>
          </a:p>
        </p:txBody>
      </p:sp>
      <p:sp>
        <p:nvSpPr>
          <p:cNvPr id="16" name="Segnaposto piè di pagina 15"/>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Tree>
    <p:extLst>
      <p:ext uri="{BB962C8B-B14F-4D97-AF65-F5344CB8AC3E}">
        <p14:creationId xmlns:p14="http://schemas.microsoft.com/office/powerpoint/2010/main" val="3180154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title"/>
          </p:nvPr>
        </p:nvSpPr>
        <p:spPr>
          <a:xfrm>
            <a:off x="138126" y="957382"/>
            <a:ext cx="7426161" cy="562616"/>
          </a:xfrm>
        </p:spPr>
        <p:txBody>
          <a:bodyPr/>
          <a:lstStyle/>
          <a:p>
            <a:r>
              <a:rPr lang="it-IT" dirty="0">
                <a:solidFill>
                  <a:schemeClr val="accent1">
                    <a:lumMod val="50000"/>
                  </a:schemeClr>
                </a:solidFill>
              </a:rPr>
              <a:t>Nintendo </a:t>
            </a:r>
            <a:r>
              <a:rPr lang="it-IT" dirty="0" err="1">
                <a:solidFill>
                  <a:schemeClr val="accent1">
                    <a:lumMod val="50000"/>
                  </a:schemeClr>
                </a:solidFill>
              </a:rPr>
              <a:t>Wii</a:t>
            </a:r>
            <a:r>
              <a:rPr lang="it-IT" dirty="0">
                <a:solidFill>
                  <a:schemeClr val="accent1">
                    <a:lumMod val="50000"/>
                  </a:schemeClr>
                </a:solidFill>
              </a:rPr>
              <a:t>: competitive </a:t>
            </a:r>
            <a:r>
              <a:rPr lang="it-IT" dirty="0" err="1">
                <a:solidFill>
                  <a:schemeClr val="accent1">
                    <a:lumMod val="50000"/>
                  </a:schemeClr>
                </a:solidFill>
              </a:rPr>
              <a:t>performances</a:t>
            </a:r>
            <a:endParaRPr lang="en-GB" dirty="0">
              <a:solidFill>
                <a:schemeClr val="accent1">
                  <a:lumMod val="50000"/>
                </a:schemeClr>
              </a:solidFill>
            </a:endParaRPr>
          </a:p>
        </p:txBody>
      </p:sp>
      <p:sp>
        <p:nvSpPr>
          <p:cNvPr id="19" name="Segnaposto numero diapositiva 18"/>
          <p:cNvSpPr>
            <a:spLocks noGrp="1"/>
          </p:cNvSpPr>
          <p:nvPr>
            <p:ph type="sldNum" sz="quarter" idx="12"/>
          </p:nvPr>
        </p:nvSpPr>
        <p:spPr>
          <a:xfrm>
            <a:off x="4567162" y="5722562"/>
            <a:ext cx="2844801" cy="365124"/>
          </a:xfrm>
        </p:spPr>
        <p:txBody>
          <a:bodyPr/>
          <a:lstStyle/>
          <a:p>
            <a:pPr defTabSz="740516"/>
            <a:fld id="{57DCC51C-8BA7-4378-968B-B38FF4733963}" type="slidenum">
              <a:rPr lang="it-IT">
                <a:solidFill>
                  <a:prstClr val="white"/>
                </a:solidFill>
                <a:latin typeface="Calibri"/>
              </a:rPr>
              <a:pPr defTabSz="740516"/>
              <a:t>6</a:t>
            </a:fld>
            <a:endParaRPr lang="it-IT">
              <a:solidFill>
                <a:prstClr val="white"/>
              </a:solidFill>
              <a:latin typeface="Calibri"/>
            </a:endParaRPr>
          </a:p>
        </p:txBody>
      </p:sp>
      <p:sp>
        <p:nvSpPr>
          <p:cNvPr id="22" name="Segnaposto contenuto 21"/>
          <p:cNvSpPr>
            <a:spLocks noGrp="1"/>
          </p:cNvSpPr>
          <p:nvPr>
            <p:ph idx="4294967295"/>
          </p:nvPr>
        </p:nvSpPr>
        <p:spPr>
          <a:xfrm>
            <a:off x="609601" y="1656522"/>
            <a:ext cx="10972801" cy="4964942"/>
          </a:xfrm>
        </p:spPr>
        <p:txBody>
          <a:bodyPr>
            <a:normAutofit/>
          </a:bodyPr>
          <a:lstStyle/>
          <a:p>
            <a:r>
              <a:rPr lang="en-US" sz="1800" dirty="0"/>
              <a:t>The </a:t>
            </a:r>
            <a:r>
              <a:rPr lang="en-US" sz="1800" b="1" dirty="0"/>
              <a:t>number of employees</a:t>
            </a:r>
            <a:r>
              <a:rPr lang="en-US" sz="1800" dirty="0"/>
              <a:t> increased during the 2000s from </a:t>
            </a:r>
            <a:r>
              <a:rPr lang="en-US" sz="1800" b="1" dirty="0"/>
              <a:t>2.900 to 4.700</a:t>
            </a:r>
          </a:p>
          <a:p>
            <a:pPr lvl="1"/>
            <a:r>
              <a:rPr lang="en-US" sz="1600" dirty="0"/>
              <a:t>On average, </a:t>
            </a:r>
            <a:r>
              <a:rPr lang="en-US" sz="1600" b="1" dirty="0"/>
              <a:t>30% of the employees were involved in research and development activities</a:t>
            </a:r>
          </a:p>
          <a:p>
            <a:endParaRPr lang="en-US" sz="1800" b="1" dirty="0"/>
          </a:p>
          <a:p>
            <a:r>
              <a:rPr lang="en-US" sz="1800" dirty="0"/>
              <a:t>In the 2000s, Nintendo invested approximately </a:t>
            </a:r>
            <a:r>
              <a:rPr lang="en-US" sz="1800" b="1" dirty="0"/>
              <a:t>4% of its annual revenues in research and development activities</a:t>
            </a:r>
            <a:r>
              <a:rPr lang="en-US" sz="1800" dirty="0"/>
              <a:t> each year (excluding salary costs for employees involved in R&amp;D activities)</a:t>
            </a:r>
          </a:p>
          <a:p>
            <a:endParaRPr lang="en-US" sz="1800" dirty="0"/>
          </a:p>
          <a:p>
            <a:r>
              <a:rPr lang="en-US" sz="1800" dirty="0"/>
              <a:t>From 2006 to 2010, the competitive performance achieved by Nintendo demonstrated incredible growth: </a:t>
            </a:r>
            <a:r>
              <a:rPr lang="en-US" sz="1800" b="1" dirty="0"/>
              <a:t>revenues (+219%), EBIT (+342%), EBITDA (+334%)</a:t>
            </a:r>
            <a:endParaRPr lang="it-IT" sz="1800" dirty="0"/>
          </a:p>
        </p:txBody>
      </p:sp>
      <p:grpSp>
        <p:nvGrpSpPr>
          <p:cNvPr id="2" name="Gruppo 24"/>
          <p:cNvGrpSpPr/>
          <p:nvPr/>
        </p:nvGrpSpPr>
        <p:grpSpPr>
          <a:xfrm>
            <a:off x="1417826" y="4677372"/>
            <a:ext cx="9143471" cy="1546838"/>
            <a:chOff x="0" y="5059588"/>
            <a:chExt cx="10639929" cy="1800000"/>
          </a:xfrm>
        </p:grpSpPr>
        <p:pic>
          <p:nvPicPr>
            <p:cNvPr id="267274" name="Picture 10" descr="http://paranerds.com/wp-content/uploads/2011/03/nintendo-wii.jpg">
              <a:hlinkClick r:id="rId3"/>
            </p:cNvPr>
            <p:cNvPicPr>
              <a:picLocks noChangeAspect="1" noChangeArrowheads="1"/>
            </p:cNvPicPr>
            <p:nvPr/>
          </p:nvPicPr>
          <p:blipFill>
            <a:blip r:embed="rId4" cstate="print"/>
            <a:srcRect/>
            <a:stretch>
              <a:fillRect/>
            </a:stretch>
          </p:blipFill>
          <p:spPr bwMode="auto">
            <a:xfrm>
              <a:off x="0" y="5059588"/>
              <a:ext cx="2337240" cy="1800000"/>
            </a:xfrm>
            <a:prstGeom prst="rect">
              <a:avLst/>
            </a:prstGeom>
            <a:noFill/>
          </p:spPr>
        </p:pic>
        <p:pic>
          <p:nvPicPr>
            <p:cNvPr id="267276" name="Picture 12" descr="http://www.wizzewasjes.be/wp-content/uploads/wii01.jpg">
              <a:hlinkClick r:id="rId5"/>
            </p:cNvPr>
            <p:cNvPicPr>
              <a:picLocks noChangeAspect="1" noChangeArrowheads="1"/>
            </p:cNvPicPr>
            <p:nvPr/>
          </p:nvPicPr>
          <p:blipFill>
            <a:blip r:embed="rId6" cstate="print"/>
            <a:srcRect/>
            <a:stretch>
              <a:fillRect/>
            </a:stretch>
          </p:blipFill>
          <p:spPr bwMode="auto">
            <a:xfrm>
              <a:off x="5220866" y="5059588"/>
              <a:ext cx="2250158" cy="1800000"/>
            </a:xfrm>
            <a:prstGeom prst="rect">
              <a:avLst/>
            </a:prstGeom>
            <a:noFill/>
          </p:spPr>
        </p:pic>
        <p:pic>
          <p:nvPicPr>
            <p:cNvPr id="267278" name="Picture 14" descr="http://i.dailymail.co.uk/i/pix/2011/12/10/article-2072391-07900075000005DC-85_468x291.jpg">
              <a:hlinkClick r:id="rId7"/>
            </p:cNvPr>
            <p:cNvPicPr>
              <a:picLocks noChangeAspect="1" noChangeArrowheads="1"/>
            </p:cNvPicPr>
            <p:nvPr/>
          </p:nvPicPr>
          <p:blipFill>
            <a:blip r:embed="rId8" cstate="print"/>
            <a:srcRect/>
            <a:stretch>
              <a:fillRect/>
            </a:stretch>
          </p:blipFill>
          <p:spPr bwMode="auto">
            <a:xfrm>
              <a:off x="2331021" y="5059588"/>
              <a:ext cx="2895465" cy="1800000"/>
            </a:xfrm>
            <a:prstGeom prst="rect">
              <a:avLst/>
            </a:prstGeom>
            <a:noFill/>
          </p:spPr>
        </p:pic>
        <p:pic>
          <p:nvPicPr>
            <p:cNvPr id="267280" name="Picture 16" descr="http://www.inclusivedesign.no/getfile.php/Bilder/Artikkelbilder/19_wii_elderly.png%20(long_article).png">
              <a:hlinkClick r:id="rId9"/>
            </p:cNvPr>
            <p:cNvPicPr>
              <a:picLocks noChangeAspect="1" noChangeArrowheads="1"/>
            </p:cNvPicPr>
            <p:nvPr/>
          </p:nvPicPr>
          <p:blipFill>
            <a:blip r:embed="rId10" cstate="print"/>
            <a:srcRect/>
            <a:stretch>
              <a:fillRect/>
            </a:stretch>
          </p:blipFill>
          <p:spPr bwMode="auto">
            <a:xfrm>
              <a:off x="7439397" y="5059588"/>
              <a:ext cx="3200532" cy="1800000"/>
            </a:xfrm>
            <a:prstGeom prst="rect">
              <a:avLst/>
            </a:prstGeom>
            <a:noFill/>
          </p:spPr>
        </p:pic>
      </p:grpSp>
    </p:spTree>
    <p:extLst>
      <p:ext uri="{BB962C8B-B14F-4D97-AF65-F5344CB8AC3E}">
        <p14:creationId xmlns:p14="http://schemas.microsoft.com/office/powerpoint/2010/main" val="94000349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a:t>Laboratory</a:t>
            </a:r>
            <a:r>
              <a:rPr lang="it-IT" dirty="0"/>
              <a:t> «</a:t>
            </a:r>
            <a:r>
              <a:rPr lang="it-IT" dirty="0" err="1"/>
              <a:t>Innovation</a:t>
            </a:r>
            <a:r>
              <a:rPr lang="it-IT" dirty="0"/>
              <a:t> of </a:t>
            </a:r>
            <a:r>
              <a:rPr lang="it-IT" dirty="0" err="1"/>
              <a:t>Meanings</a:t>
            </a:r>
            <a:r>
              <a:rPr lang="it-IT" dirty="0"/>
              <a:t>»</a:t>
            </a:r>
          </a:p>
        </p:txBody>
      </p:sp>
      <p:sp>
        <p:nvSpPr>
          <p:cNvPr id="7" name="Segnaposto numero diapositiva 6"/>
          <p:cNvSpPr>
            <a:spLocks noGrp="1"/>
          </p:cNvSpPr>
          <p:nvPr>
            <p:ph type="sldNum" sz="quarter" idx="12"/>
          </p:nvPr>
        </p:nvSpPr>
        <p:spPr/>
        <p:txBody>
          <a:bodyPr/>
          <a:lstStyle/>
          <a:p>
            <a:pPr defTabSz="740516"/>
            <a:fld id="{F5EEC811-5BB2-4992-A996-79DDC61EDF12}" type="slidenum">
              <a:rPr lang="it-IT">
                <a:solidFill>
                  <a:prstClr val="white"/>
                </a:solidFill>
                <a:latin typeface="Calibri"/>
              </a:rPr>
              <a:pPr defTabSz="740516"/>
              <a:t>60</a:t>
            </a:fld>
            <a:endParaRPr lang="it-IT" dirty="0">
              <a:solidFill>
                <a:prstClr val="white"/>
              </a:solidFill>
              <a:latin typeface="Calibri"/>
            </a:endParaRPr>
          </a:p>
        </p:txBody>
      </p:sp>
      <p:sp>
        <p:nvSpPr>
          <p:cNvPr id="15" name="CasellaDiTesto 14"/>
          <p:cNvSpPr txBox="1"/>
          <p:nvPr/>
        </p:nvSpPr>
        <p:spPr>
          <a:xfrm>
            <a:off x="1756464" y="1435320"/>
            <a:ext cx="3988597" cy="369222"/>
          </a:xfrm>
          <a:prstGeom prst="rect">
            <a:avLst/>
          </a:prstGeom>
          <a:noFill/>
        </p:spPr>
        <p:txBody>
          <a:bodyPr wrap="square" lIns="84409" tIns="42205" rIns="84409" bIns="42205" rtlCol="0">
            <a:spAutoFit/>
          </a:bodyPr>
          <a:lstStyle/>
          <a:p>
            <a:pPr defTabSz="740516" fontAlgn="base">
              <a:spcBef>
                <a:spcPct val="0"/>
              </a:spcBef>
              <a:spcAft>
                <a:spcPct val="0"/>
              </a:spcAft>
            </a:pPr>
            <a:r>
              <a:rPr lang="it-IT" sz="1846" b="1" dirty="0" err="1">
                <a:solidFill>
                  <a:srgbClr val="92D050"/>
                </a:solidFill>
                <a:latin typeface="Calibri" pitchFamily="34" charset="0"/>
              </a:rPr>
              <a:t>Incumbent</a:t>
            </a:r>
            <a:endParaRPr lang="it-IT" sz="1846" b="1" dirty="0">
              <a:solidFill>
                <a:srgbClr val="92D050"/>
              </a:solidFill>
              <a:latin typeface="Calibri" pitchFamily="34" charset="0"/>
            </a:endParaRPr>
          </a:p>
        </p:txBody>
      </p:sp>
      <p:sp>
        <p:nvSpPr>
          <p:cNvPr id="16" name="CasellaDiTesto 15"/>
          <p:cNvSpPr txBox="1"/>
          <p:nvPr/>
        </p:nvSpPr>
        <p:spPr>
          <a:xfrm>
            <a:off x="5745061" y="1435320"/>
            <a:ext cx="3988597" cy="369222"/>
          </a:xfrm>
          <a:prstGeom prst="rect">
            <a:avLst/>
          </a:prstGeom>
          <a:noFill/>
        </p:spPr>
        <p:txBody>
          <a:bodyPr wrap="square" lIns="84409" tIns="42205" rIns="84409" bIns="42205" rtlCol="0">
            <a:spAutoFit/>
          </a:bodyPr>
          <a:lstStyle/>
          <a:p>
            <a:pPr algn="r" defTabSz="740516" fontAlgn="base">
              <a:spcBef>
                <a:spcPct val="0"/>
              </a:spcBef>
              <a:spcAft>
                <a:spcPct val="0"/>
              </a:spcAft>
            </a:pPr>
            <a:r>
              <a:rPr lang="it-IT" sz="1846" b="1" dirty="0" err="1">
                <a:solidFill>
                  <a:srgbClr val="FF9900"/>
                </a:solidFill>
                <a:latin typeface="Calibri" pitchFamily="34" charset="0"/>
              </a:rPr>
              <a:t>Innovator</a:t>
            </a:r>
            <a:endParaRPr lang="it-IT" sz="1846" b="1" dirty="0">
              <a:solidFill>
                <a:srgbClr val="FF9900"/>
              </a:solidFill>
              <a:latin typeface="Calibri" pitchFamily="34" charset="0"/>
            </a:endParaRPr>
          </a:p>
        </p:txBody>
      </p:sp>
      <p:pic>
        <p:nvPicPr>
          <p:cNvPr id="17" name="Picture 2" descr="http://www.tecnocino.it/wp-galleryo/sondaggio-twitter/twitter_logo.jpg"/>
          <p:cNvPicPr>
            <a:picLocks noChangeAspect="1" noChangeArrowheads="1"/>
          </p:cNvPicPr>
          <p:nvPr/>
        </p:nvPicPr>
        <p:blipFill>
          <a:blip r:embed="rId2" cstate="print"/>
          <a:srcRect/>
          <a:stretch>
            <a:fillRect/>
          </a:stretch>
        </p:blipFill>
        <p:spPr bwMode="auto">
          <a:xfrm>
            <a:off x="7805479" y="4493175"/>
            <a:ext cx="1978498" cy="1319076"/>
          </a:xfrm>
          <a:prstGeom prst="rect">
            <a:avLst/>
          </a:prstGeom>
          <a:noFill/>
          <a:ln w="9525">
            <a:noFill/>
            <a:miter lim="800000"/>
            <a:headEnd/>
            <a:tailEnd/>
          </a:ln>
        </p:spPr>
      </p:pic>
      <p:pic>
        <p:nvPicPr>
          <p:cNvPr id="18" name="Picture 4" descr="http://www.ovunquerunning.it/2008/(031109203923)logo%20facebook.jpg"/>
          <p:cNvPicPr>
            <a:picLocks noChangeAspect="1" noChangeArrowheads="1"/>
          </p:cNvPicPr>
          <p:nvPr/>
        </p:nvPicPr>
        <p:blipFill>
          <a:blip r:embed="rId3" cstate="print"/>
          <a:srcRect/>
          <a:stretch>
            <a:fillRect/>
          </a:stretch>
        </p:blipFill>
        <p:spPr bwMode="auto">
          <a:xfrm>
            <a:off x="1779938" y="4947933"/>
            <a:ext cx="1971171" cy="741613"/>
          </a:xfrm>
          <a:prstGeom prst="rect">
            <a:avLst/>
          </a:prstGeom>
          <a:noFill/>
          <a:ln w="9525">
            <a:noFill/>
            <a:miter lim="800000"/>
            <a:headEnd/>
            <a:tailEnd/>
          </a:ln>
        </p:spPr>
      </p:pic>
      <p:pic>
        <p:nvPicPr>
          <p:cNvPr id="19" name="Immagine 18" descr="twitter-app-android-tablet-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3852" y="2166896"/>
            <a:ext cx="3508966" cy="2193104"/>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 name="Immagine 19" descr="experimento-facebook.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3816" y="2233605"/>
            <a:ext cx="3303060" cy="2193104"/>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Segnaposto piè di pagina 10"/>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Tree>
    <p:extLst>
      <p:ext uri="{BB962C8B-B14F-4D97-AF65-F5344CB8AC3E}">
        <p14:creationId xmlns:p14="http://schemas.microsoft.com/office/powerpoint/2010/main" val="2917435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775770" y="1268760"/>
            <a:ext cx="4320230" cy="400027"/>
          </a:xfrm>
          <a:prstGeom prst="rect">
            <a:avLst/>
          </a:prstGeom>
          <a:noFill/>
        </p:spPr>
        <p:txBody>
          <a:bodyPr wrap="square" lIns="91428" tIns="45714" rIns="91428" bIns="45714" rtlCol="0">
            <a:spAutoFit/>
          </a:bodyPr>
          <a:lstStyle/>
          <a:p>
            <a:pPr defTabSz="740516" fontAlgn="base">
              <a:spcBef>
                <a:spcPct val="0"/>
              </a:spcBef>
              <a:spcAft>
                <a:spcPct val="0"/>
              </a:spcAft>
            </a:pPr>
            <a:r>
              <a:rPr lang="it-IT" sz="2000" b="1" dirty="0" err="1">
                <a:solidFill>
                  <a:srgbClr val="92D050"/>
                </a:solidFill>
                <a:latin typeface="Calibri" pitchFamily="34" charset="0"/>
              </a:rPr>
              <a:t>Incumbent</a:t>
            </a:r>
            <a:endParaRPr lang="it-IT" sz="2000" b="1" dirty="0">
              <a:solidFill>
                <a:srgbClr val="92D050"/>
              </a:solidFill>
              <a:latin typeface="Calibri" pitchFamily="34" charset="0"/>
            </a:endParaRPr>
          </a:p>
        </p:txBody>
      </p:sp>
      <p:sp>
        <p:nvSpPr>
          <p:cNvPr id="10" name="CasellaDiTesto 9"/>
          <p:cNvSpPr txBox="1"/>
          <p:nvPr/>
        </p:nvSpPr>
        <p:spPr>
          <a:xfrm>
            <a:off x="6096000" y="1268760"/>
            <a:ext cx="4320230" cy="400027"/>
          </a:xfrm>
          <a:prstGeom prst="rect">
            <a:avLst/>
          </a:prstGeom>
          <a:noFill/>
        </p:spPr>
        <p:txBody>
          <a:bodyPr wrap="square" lIns="91428" tIns="45714" rIns="91428" bIns="45714" rtlCol="0">
            <a:spAutoFit/>
          </a:bodyPr>
          <a:lstStyle/>
          <a:p>
            <a:pPr algn="r" defTabSz="740516" fontAlgn="base">
              <a:spcBef>
                <a:spcPct val="0"/>
              </a:spcBef>
              <a:spcAft>
                <a:spcPct val="0"/>
              </a:spcAft>
            </a:pPr>
            <a:r>
              <a:rPr lang="it-IT" sz="2000" b="1" dirty="0" err="1">
                <a:solidFill>
                  <a:srgbClr val="FF9900"/>
                </a:solidFill>
                <a:latin typeface="Calibri" pitchFamily="34" charset="0"/>
              </a:rPr>
              <a:t>Innovator</a:t>
            </a:r>
            <a:endParaRPr lang="it-IT" sz="2000" b="1" dirty="0">
              <a:solidFill>
                <a:srgbClr val="FF9900"/>
              </a:solidFill>
              <a:latin typeface="Calibri" pitchFamily="34" charset="0"/>
            </a:endParaRPr>
          </a:p>
        </p:txBody>
      </p:sp>
      <p:sp>
        <p:nvSpPr>
          <p:cNvPr id="14" name="Titolo 13"/>
          <p:cNvSpPr>
            <a:spLocks noGrp="1"/>
          </p:cNvSpPr>
          <p:nvPr>
            <p:ph type="title"/>
          </p:nvPr>
        </p:nvSpPr>
        <p:spPr/>
        <p:txBody>
          <a:bodyPr/>
          <a:lstStyle/>
          <a:p>
            <a:r>
              <a:rPr lang="it-IT" dirty="0" err="1"/>
              <a:t>Laboratory</a:t>
            </a:r>
            <a:r>
              <a:rPr lang="it-IT" dirty="0"/>
              <a:t> «</a:t>
            </a:r>
            <a:r>
              <a:rPr lang="it-IT" dirty="0" err="1"/>
              <a:t>Innovation</a:t>
            </a:r>
            <a:r>
              <a:rPr lang="it-IT" dirty="0"/>
              <a:t> of </a:t>
            </a:r>
            <a:r>
              <a:rPr lang="it-IT" dirty="0" err="1"/>
              <a:t>Meanings</a:t>
            </a:r>
            <a:r>
              <a:rPr lang="it-IT" dirty="0"/>
              <a:t>»</a:t>
            </a:r>
          </a:p>
        </p:txBody>
      </p:sp>
      <p:sp>
        <p:nvSpPr>
          <p:cNvPr id="15" name="Segnaposto numero diapositiva 1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61</a:t>
            </a:fld>
            <a:endParaRPr lang="it-IT">
              <a:solidFill>
                <a:prstClr val="white"/>
              </a:solidFill>
              <a:latin typeface="Calibri"/>
            </a:endParaRPr>
          </a:p>
        </p:txBody>
      </p:sp>
      <p:sp>
        <p:nvSpPr>
          <p:cNvPr id="16" name="Segnaposto piè di pagina 15"/>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pic>
        <p:nvPicPr>
          <p:cNvPr id="2" name="Immagine 1" descr="itunes-06-2.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509" y="2097420"/>
            <a:ext cx="3489588" cy="2483425"/>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magine 2" descr="Screen Shot 2014-07-14 at 09.59.50.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010" y="2025429"/>
            <a:ext cx="3973479" cy="2483425"/>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7" descr="http://dramatenbloggen1.files.wordpress.com/2010/01/spotify-logo1.jpg"/>
          <p:cNvPicPr>
            <a:picLocks noChangeAspect="1" noChangeArrowheads="1"/>
          </p:cNvPicPr>
          <p:nvPr/>
        </p:nvPicPr>
        <p:blipFill rotWithShape="1">
          <a:blip r:embed="rId5" cstate="print"/>
          <a:srcRect t="15552" b="10939"/>
          <a:stretch/>
        </p:blipFill>
        <p:spPr bwMode="auto">
          <a:xfrm>
            <a:off x="8537860" y="4898443"/>
            <a:ext cx="2077918" cy="1050254"/>
          </a:xfrm>
          <a:prstGeom prst="rect">
            <a:avLst/>
          </a:prstGeom>
          <a:noFill/>
          <a:ln w="9525">
            <a:noFill/>
            <a:miter lim="800000"/>
            <a:headEnd/>
            <a:tailEnd/>
          </a:ln>
        </p:spPr>
      </p:pic>
      <p:pic>
        <p:nvPicPr>
          <p:cNvPr id="18" name="Picture 6" descr="http://mysterymanpodcast.files.wordpress.com/2009/07/itunes-logo1.png?w=150&amp;h=163"/>
          <p:cNvPicPr>
            <a:picLocks noChangeAspect="1" noChangeArrowheads="1"/>
          </p:cNvPicPr>
          <p:nvPr/>
        </p:nvPicPr>
        <p:blipFill rotWithShape="1">
          <a:blip r:embed="rId6" cstate="print"/>
          <a:srcRect l="5125" t="73934"/>
          <a:stretch/>
        </p:blipFill>
        <p:spPr bwMode="auto">
          <a:xfrm>
            <a:off x="1524264" y="5012810"/>
            <a:ext cx="2411996" cy="719913"/>
          </a:xfrm>
          <a:prstGeom prst="rect">
            <a:avLst/>
          </a:prstGeom>
          <a:noFill/>
          <a:ln w="9525">
            <a:noFill/>
            <a:miter lim="800000"/>
            <a:headEnd/>
            <a:tailEnd/>
          </a:ln>
        </p:spPr>
      </p:pic>
    </p:spTree>
    <p:extLst>
      <p:ext uri="{BB962C8B-B14F-4D97-AF65-F5344CB8AC3E}">
        <p14:creationId xmlns:p14="http://schemas.microsoft.com/office/powerpoint/2010/main" val="36907788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a:t>Laboratory</a:t>
            </a:r>
            <a:r>
              <a:rPr lang="it-IT" dirty="0"/>
              <a:t> «</a:t>
            </a:r>
            <a:r>
              <a:rPr lang="it-IT" dirty="0" err="1"/>
              <a:t>Innovation</a:t>
            </a:r>
            <a:r>
              <a:rPr lang="it-IT" dirty="0"/>
              <a:t> of </a:t>
            </a:r>
            <a:r>
              <a:rPr lang="it-IT" dirty="0" err="1"/>
              <a:t>Meanings</a:t>
            </a:r>
            <a:r>
              <a:rPr lang="it-IT" dirty="0"/>
              <a:t>»</a:t>
            </a:r>
          </a:p>
        </p:txBody>
      </p:sp>
      <p:sp>
        <p:nvSpPr>
          <p:cNvPr id="7" name="Segnaposto numero diapositiva 6"/>
          <p:cNvSpPr>
            <a:spLocks noGrp="1"/>
          </p:cNvSpPr>
          <p:nvPr>
            <p:ph type="sldNum" sz="quarter" idx="12"/>
          </p:nvPr>
        </p:nvSpPr>
        <p:spPr/>
        <p:txBody>
          <a:bodyPr/>
          <a:lstStyle/>
          <a:p>
            <a:pPr defTabSz="740516"/>
            <a:fld id="{F5EEC811-5BB2-4992-A996-79DDC61EDF12}" type="slidenum">
              <a:rPr lang="it-IT">
                <a:solidFill>
                  <a:prstClr val="white"/>
                </a:solidFill>
                <a:latin typeface="Calibri"/>
              </a:rPr>
              <a:pPr defTabSz="740516"/>
              <a:t>62</a:t>
            </a:fld>
            <a:endParaRPr lang="it-IT" dirty="0">
              <a:solidFill>
                <a:prstClr val="white"/>
              </a:solidFill>
              <a:latin typeface="Calibri"/>
            </a:endParaRPr>
          </a:p>
        </p:txBody>
      </p:sp>
      <p:sp>
        <p:nvSpPr>
          <p:cNvPr id="15" name="CasellaDiTesto 14"/>
          <p:cNvSpPr txBox="1"/>
          <p:nvPr/>
        </p:nvSpPr>
        <p:spPr>
          <a:xfrm>
            <a:off x="1756464" y="1435320"/>
            <a:ext cx="3988597" cy="369222"/>
          </a:xfrm>
          <a:prstGeom prst="rect">
            <a:avLst/>
          </a:prstGeom>
          <a:noFill/>
        </p:spPr>
        <p:txBody>
          <a:bodyPr wrap="square" lIns="84409" tIns="42205" rIns="84409" bIns="42205" rtlCol="0">
            <a:spAutoFit/>
          </a:bodyPr>
          <a:lstStyle/>
          <a:p>
            <a:pPr defTabSz="740516" fontAlgn="base">
              <a:spcBef>
                <a:spcPct val="0"/>
              </a:spcBef>
              <a:spcAft>
                <a:spcPct val="0"/>
              </a:spcAft>
            </a:pPr>
            <a:r>
              <a:rPr lang="it-IT" sz="1846" b="1" dirty="0" err="1">
                <a:solidFill>
                  <a:srgbClr val="92D050"/>
                </a:solidFill>
                <a:latin typeface="Calibri" pitchFamily="34" charset="0"/>
              </a:rPr>
              <a:t>Incumbent</a:t>
            </a:r>
            <a:endParaRPr lang="it-IT" sz="1846" b="1" dirty="0">
              <a:solidFill>
                <a:srgbClr val="92D050"/>
              </a:solidFill>
              <a:latin typeface="Calibri" pitchFamily="34" charset="0"/>
            </a:endParaRPr>
          </a:p>
        </p:txBody>
      </p:sp>
      <p:sp>
        <p:nvSpPr>
          <p:cNvPr id="16" name="CasellaDiTesto 15"/>
          <p:cNvSpPr txBox="1"/>
          <p:nvPr/>
        </p:nvSpPr>
        <p:spPr>
          <a:xfrm>
            <a:off x="5745061" y="1435320"/>
            <a:ext cx="3988597" cy="369222"/>
          </a:xfrm>
          <a:prstGeom prst="rect">
            <a:avLst/>
          </a:prstGeom>
          <a:noFill/>
        </p:spPr>
        <p:txBody>
          <a:bodyPr wrap="square" lIns="84409" tIns="42205" rIns="84409" bIns="42205" rtlCol="0">
            <a:spAutoFit/>
          </a:bodyPr>
          <a:lstStyle/>
          <a:p>
            <a:pPr algn="r" defTabSz="740516" fontAlgn="base">
              <a:spcBef>
                <a:spcPct val="0"/>
              </a:spcBef>
              <a:spcAft>
                <a:spcPct val="0"/>
              </a:spcAft>
            </a:pPr>
            <a:r>
              <a:rPr lang="it-IT" sz="1846" b="1" dirty="0" err="1">
                <a:solidFill>
                  <a:srgbClr val="FF9900"/>
                </a:solidFill>
                <a:latin typeface="Calibri" pitchFamily="34" charset="0"/>
              </a:rPr>
              <a:t>Innovator</a:t>
            </a:r>
            <a:endParaRPr lang="it-IT" sz="1846" b="1" dirty="0">
              <a:solidFill>
                <a:srgbClr val="FF9900"/>
              </a:solidFill>
              <a:latin typeface="Calibri" pitchFamily="34" charset="0"/>
            </a:endParaRPr>
          </a:p>
        </p:txBody>
      </p:sp>
      <p:pic>
        <p:nvPicPr>
          <p:cNvPr id="11" name="Content Placeholder 2"/>
          <p:cNvPicPr>
            <a:picLocks noChangeAspect="1"/>
          </p:cNvPicPr>
          <p:nvPr/>
        </p:nvPicPr>
        <p:blipFill>
          <a:blip r:embed="rId2" cstate="print"/>
          <a:srcRect/>
          <a:stretch>
            <a:fillRect/>
          </a:stretch>
        </p:blipFill>
        <p:spPr>
          <a:xfrm>
            <a:off x="5944892" y="2444205"/>
            <a:ext cx="3721609" cy="1955045"/>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magine 11" descr="airbnb_logo.png"/>
          <p:cNvPicPr>
            <a:picLocks noChangeAspect="1"/>
          </p:cNvPicPr>
          <p:nvPr/>
        </p:nvPicPr>
        <p:blipFill rotWithShape="1">
          <a:blip r:embed="rId3" cstate="print">
            <a:extLst>
              <a:ext uri="{28A0092B-C50C-407E-A947-70E740481C1C}">
                <a14:useLocalDpi xmlns:a14="http://schemas.microsoft.com/office/drawing/2010/main" val="0"/>
              </a:ext>
            </a:extLst>
          </a:blip>
          <a:srcRect b="25497"/>
          <a:stretch/>
        </p:blipFill>
        <p:spPr>
          <a:xfrm>
            <a:off x="7705518" y="4958430"/>
            <a:ext cx="2160378" cy="865133"/>
          </a:xfrm>
          <a:prstGeom prst="rect">
            <a:avLst/>
          </a:prstGeom>
        </p:spPr>
      </p:pic>
      <p:pic>
        <p:nvPicPr>
          <p:cNvPr id="13" name="Immagine 12" descr="booking-jpg-11.jpg"/>
          <p:cNvPicPr>
            <a:picLocks noChangeAspect="1"/>
          </p:cNvPicPr>
          <p:nvPr/>
        </p:nvPicPr>
        <p:blipFill rotWithShape="1">
          <a:blip r:embed="rId4" cstate="print">
            <a:extLst>
              <a:ext uri="{28A0092B-C50C-407E-A947-70E740481C1C}">
                <a14:useLocalDpi xmlns:a14="http://schemas.microsoft.com/office/drawing/2010/main" val="0"/>
              </a:ext>
            </a:extLst>
          </a:blip>
          <a:srcRect t="40113" b="40582"/>
          <a:stretch/>
        </p:blipFill>
        <p:spPr>
          <a:xfrm>
            <a:off x="1624227" y="5093440"/>
            <a:ext cx="3082641" cy="595113"/>
          </a:xfrm>
          <a:prstGeom prst="rect">
            <a:avLst/>
          </a:prstGeom>
        </p:spPr>
      </p:pic>
      <p:pic>
        <p:nvPicPr>
          <p:cNvPr id="14" name="Immagine 13" descr="booking.com_.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086" y="2233362"/>
            <a:ext cx="3267284" cy="2376732"/>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 name="Segnaposto piè di pagina 16"/>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Tree>
    <p:extLst>
      <p:ext uri="{BB962C8B-B14F-4D97-AF65-F5344CB8AC3E}">
        <p14:creationId xmlns:p14="http://schemas.microsoft.com/office/powerpoint/2010/main" val="21313019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609601" y="1161222"/>
            <a:ext cx="10972801" cy="3028568"/>
          </a:xfrm>
        </p:spPr>
        <p:txBody>
          <a:bodyPr>
            <a:noAutofit/>
          </a:bodyPr>
          <a:lstStyle/>
          <a:p>
            <a:pPr marL="0" indent="0" algn="ctr">
              <a:buNone/>
            </a:pPr>
            <a:endParaRPr lang="it-IT" sz="2800" b="1" dirty="0"/>
          </a:p>
          <a:p>
            <a:pPr marL="0" indent="0" algn="ctr">
              <a:buNone/>
            </a:pPr>
            <a:endParaRPr lang="it-IT" sz="2800" b="1" dirty="0"/>
          </a:p>
          <a:p>
            <a:pPr marL="0" indent="0" algn="ctr">
              <a:buNone/>
            </a:pPr>
            <a:endParaRPr lang="it-IT" sz="2800" b="1" dirty="0"/>
          </a:p>
          <a:p>
            <a:pPr marL="0" indent="0" algn="ctr">
              <a:buNone/>
            </a:pPr>
            <a:r>
              <a:rPr lang="it-IT" sz="2800" b="1" dirty="0" err="1"/>
              <a:t>Thank</a:t>
            </a:r>
            <a:r>
              <a:rPr lang="it-IT" sz="2800" b="1" dirty="0"/>
              <a:t> </a:t>
            </a:r>
            <a:r>
              <a:rPr lang="it-IT" sz="2800" b="1" dirty="0" err="1"/>
              <a:t>you</a:t>
            </a:r>
            <a:r>
              <a:rPr lang="it-IT" sz="2800" b="1" dirty="0"/>
              <a:t> for </a:t>
            </a:r>
            <a:r>
              <a:rPr lang="it-IT" sz="2800" b="1" dirty="0" err="1"/>
              <a:t>your</a:t>
            </a:r>
            <a:r>
              <a:rPr lang="it-IT" sz="2800" b="1" dirty="0"/>
              <a:t> </a:t>
            </a:r>
            <a:r>
              <a:rPr lang="it-IT" sz="2800" b="1" dirty="0" err="1"/>
              <a:t>attention</a:t>
            </a:r>
            <a:r>
              <a:rPr lang="it-IT" sz="2800" b="1" dirty="0"/>
              <a:t>!</a:t>
            </a:r>
          </a:p>
          <a:p>
            <a:pPr marL="0" indent="0" algn="ctr">
              <a:buNone/>
            </a:pPr>
            <a:endParaRPr lang="it-IT" sz="2800" b="1" dirty="0"/>
          </a:p>
          <a:p>
            <a:pPr marL="0" indent="0" algn="ctr">
              <a:buNone/>
            </a:pPr>
            <a:r>
              <a:rPr lang="it-IT" sz="2800" b="1" dirty="0"/>
              <a:t>cabirio.cautela@polimi.it</a:t>
            </a:r>
          </a:p>
        </p:txBody>
      </p:sp>
      <p:sp>
        <p:nvSpPr>
          <p:cNvPr id="6" name="Segnaposto numero diapositiva 5"/>
          <p:cNvSpPr>
            <a:spLocks noGrp="1"/>
          </p:cNvSpPr>
          <p:nvPr>
            <p:ph type="sldNum" sz="quarter" idx="12"/>
          </p:nvPr>
        </p:nvSpPr>
        <p:spPr/>
        <p:txBody>
          <a:bodyPr/>
          <a:lstStyle/>
          <a:p>
            <a:pPr defTabSz="740516"/>
            <a:fld id="{41F0553F-AB58-BB40-B1E5-B3CC067F59CC}" type="slidenum">
              <a:rPr lang="it-IT">
                <a:solidFill>
                  <a:prstClr val="white"/>
                </a:solidFill>
                <a:latin typeface="Calibri"/>
              </a:rPr>
              <a:pPr defTabSz="740516"/>
              <a:t>63</a:t>
            </a:fld>
            <a:endParaRPr lang="it-IT">
              <a:solidFill>
                <a:prstClr val="white"/>
              </a:solidFill>
              <a:latin typeface="Calibri"/>
            </a:endParaRPr>
          </a:p>
        </p:txBody>
      </p:sp>
      <p:sp>
        <p:nvSpPr>
          <p:cNvPr id="4" name="Segnaposto piè di pagina 3"/>
          <p:cNvSpPr>
            <a:spLocks noGrp="1"/>
          </p:cNvSpPr>
          <p:nvPr>
            <p:ph type="ftr" sz="quarter" idx="4294967295"/>
          </p:nvPr>
        </p:nvSpPr>
        <p:spPr>
          <a:xfrm>
            <a:off x="622489" y="6356352"/>
            <a:ext cx="2881673" cy="365124"/>
          </a:xfrm>
        </p:spPr>
        <p:txBody>
          <a:bodyPr/>
          <a:lstStyle/>
          <a:p>
            <a:pPr defTabSz="740516"/>
            <a:r>
              <a:rPr lang="it-IT">
                <a:solidFill>
                  <a:prstClr val="white"/>
                </a:solidFill>
                <a:latin typeface="Calibri"/>
              </a:rPr>
              <a:t>© 2015 Politecnico di Milano</a:t>
            </a:r>
            <a:endParaRPr lang="it-IT" dirty="0">
              <a:solidFill>
                <a:prstClr val="white"/>
              </a:solidFill>
              <a:latin typeface="Calibri"/>
            </a:endParaRPr>
          </a:p>
        </p:txBody>
      </p:sp>
    </p:spTree>
    <p:extLst>
      <p:ext uri="{BB962C8B-B14F-4D97-AF65-F5344CB8AC3E}">
        <p14:creationId xmlns:p14="http://schemas.microsoft.com/office/powerpoint/2010/main" val="37048358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32DAE03-0387-4642-ADBA-70E440F1993D}"/>
              </a:ext>
            </a:extLst>
          </p:cNvPr>
          <p:cNvSpPr>
            <a:spLocks noGrp="1"/>
          </p:cNvSpPr>
          <p:nvPr>
            <p:ph type="body" sz="quarter" idx="10"/>
          </p:nvPr>
        </p:nvSpPr>
        <p:spPr/>
        <p:txBody>
          <a:bodyPr/>
          <a:lstStyle/>
          <a:p>
            <a:r>
              <a:rPr lang="it-IT" dirty="0"/>
              <a:t>Thank </a:t>
            </a:r>
            <a:r>
              <a:rPr lang="it-IT" dirty="0" err="1"/>
              <a:t>your</a:t>
            </a:r>
            <a:r>
              <a:rPr lang="it-IT" dirty="0"/>
              <a:t> for </a:t>
            </a:r>
            <a:r>
              <a:rPr lang="it-IT" dirty="0" err="1"/>
              <a:t>your</a:t>
            </a:r>
            <a:r>
              <a:rPr lang="it-IT" dirty="0"/>
              <a:t> </a:t>
            </a:r>
            <a:r>
              <a:rPr lang="it-IT" dirty="0" err="1"/>
              <a:t>attention</a:t>
            </a:r>
            <a:r>
              <a:rPr lang="it-IT" dirty="0"/>
              <a:t>!</a:t>
            </a:r>
            <a:endParaRPr lang="it-GB" dirty="0"/>
          </a:p>
        </p:txBody>
      </p:sp>
      <p:sp>
        <p:nvSpPr>
          <p:cNvPr id="3" name="Segnaposto testo 2">
            <a:extLst>
              <a:ext uri="{FF2B5EF4-FFF2-40B4-BE49-F238E27FC236}">
                <a16:creationId xmlns:a16="http://schemas.microsoft.com/office/drawing/2014/main" id="{4A4D0998-23CE-A241-8F7C-5282C99D9B86}"/>
              </a:ext>
            </a:extLst>
          </p:cNvPr>
          <p:cNvSpPr>
            <a:spLocks noGrp="1"/>
          </p:cNvSpPr>
          <p:nvPr>
            <p:ph type="body" sz="quarter" idx="11"/>
          </p:nvPr>
        </p:nvSpPr>
        <p:spPr/>
        <p:txBody>
          <a:bodyPr/>
          <a:lstStyle/>
          <a:p>
            <a:r>
              <a:rPr lang="it-GB" dirty="0"/>
              <a:t>MASTER MEIM 2021-2022</a:t>
            </a:r>
          </a:p>
          <a:p>
            <a:endParaRPr lang="it-GB" dirty="0"/>
          </a:p>
        </p:txBody>
      </p:sp>
    </p:spTree>
    <p:extLst>
      <p:ext uri="{BB962C8B-B14F-4D97-AF65-F5344CB8AC3E}">
        <p14:creationId xmlns:p14="http://schemas.microsoft.com/office/powerpoint/2010/main" val="3136810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title"/>
          </p:nvPr>
        </p:nvSpPr>
        <p:spPr>
          <a:xfrm>
            <a:off x="96766" y="852151"/>
            <a:ext cx="9326159" cy="562616"/>
          </a:xfrm>
        </p:spPr>
        <p:txBody>
          <a:bodyPr/>
          <a:lstStyle/>
          <a:p>
            <a:r>
              <a:rPr lang="it-IT" dirty="0" err="1">
                <a:solidFill>
                  <a:schemeClr val="accent1">
                    <a:lumMod val="50000"/>
                  </a:schemeClr>
                </a:solidFill>
              </a:rPr>
              <a:t>Kartell</a:t>
            </a:r>
            <a:r>
              <a:rPr lang="it-IT" dirty="0">
                <a:solidFill>
                  <a:schemeClr val="accent1">
                    <a:lumMod val="50000"/>
                  </a:schemeClr>
                </a:solidFill>
              </a:rPr>
              <a:t> </a:t>
            </a:r>
            <a:r>
              <a:rPr lang="it-IT" dirty="0" err="1">
                <a:solidFill>
                  <a:schemeClr val="accent1">
                    <a:lumMod val="50000"/>
                  </a:schemeClr>
                </a:solidFill>
              </a:rPr>
              <a:t>Bookworm</a:t>
            </a:r>
            <a:r>
              <a:rPr lang="it-IT" dirty="0">
                <a:solidFill>
                  <a:schemeClr val="accent1">
                    <a:lumMod val="50000"/>
                  </a:schemeClr>
                </a:solidFill>
              </a:rPr>
              <a:t> (1994)</a:t>
            </a:r>
            <a:endParaRPr lang="en-GB" dirty="0">
              <a:solidFill>
                <a:schemeClr val="accent1">
                  <a:lumMod val="50000"/>
                </a:schemeClr>
              </a:solidFill>
            </a:endParaRPr>
          </a:p>
        </p:txBody>
      </p:sp>
      <p:sp>
        <p:nvSpPr>
          <p:cNvPr id="19" name="Segnaposto numero diapositiva 18"/>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7</a:t>
            </a:fld>
            <a:endParaRPr lang="it-IT">
              <a:solidFill>
                <a:prstClr val="white"/>
              </a:solidFill>
              <a:latin typeface="Calibri"/>
            </a:endParaRPr>
          </a:p>
        </p:txBody>
      </p:sp>
      <p:sp>
        <p:nvSpPr>
          <p:cNvPr id="26" name="Segnaposto contenuto 25"/>
          <p:cNvSpPr>
            <a:spLocks noGrp="1"/>
          </p:cNvSpPr>
          <p:nvPr>
            <p:ph idx="4294967295"/>
          </p:nvPr>
        </p:nvSpPr>
        <p:spPr>
          <a:xfrm>
            <a:off x="6096000" y="1756533"/>
            <a:ext cx="4114564" cy="4964943"/>
          </a:xfrm>
        </p:spPr>
        <p:txBody>
          <a:bodyPr>
            <a:normAutofit/>
          </a:bodyPr>
          <a:lstStyle/>
          <a:p>
            <a:pPr algn="r">
              <a:buClr>
                <a:srgbClr val="33CC33"/>
              </a:buClr>
              <a:buNone/>
            </a:pPr>
            <a:r>
              <a:rPr lang="en-US" sz="1800" i="1" dirty="0"/>
              <a:t>The </a:t>
            </a:r>
            <a:r>
              <a:rPr lang="en-US" sz="1800" b="1" i="1" dirty="0"/>
              <a:t>research carried out by our R&amp;D department to develop Bookworm was enormous and very difficult</a:t>
            </a:r>
            <a:r>
              <a:rPr lang="en-US" sz="1800" i="1" dirty="0"/>
              <a:t>. To find the material with the right technical characteristics and the right mould able to embed the concept proposed by Arad was an incredible challenge. Not even Bayer guaranteed the result</a:t>
            </a:r>
          </a:p>
          <a:p>
            <a:pPr algn="r">
              <a:buClr>
                <a:srgbClr val="33CC33"/>
              </a:buClr>
              <a:buNone/>
            </a:pPr>
            <a:endParaRPr lang="en-GB" sz="1800" i="1" dirty="0"/>
          </a:p>
          <a:p>
            <a:pPr algn="r">
              <a:buClr>
                <a:srgbClr val="33CC33"/>
              </a:buClr>
              <a:buNone/>
            </a:pPr>
            <a:r>
              <a:rPr lang="en-GB" sz="1800" b="1" dirty="0"/>
              <a:t>Giulio Castelli</a:t>
            </a:r>
            <a:r>
              <a:rPr lang="en-GB" sz="1800" dirty="0"/>
              <a:t>, </a:t>
            </a:r>
            <a:r>
              <a:rPr lang="en-US" sz="1800" dirty="0"/>
              <a:t>Honorary President and founder of </a:t>
            </a:r>
            <a:r>
              <a:rPr lang="en-US" sz="1800" dirty="0" err="1"/>
              <a:t>Kartell</a:t>
            </a:r>
            <a:endParaRPr lang="en-GB" sz="1800" dirty="0"/>
          </a:p>
          <a:p>
            <a:pPr>
              <a:buNone/>
            </a:pPr>
            <a:endParaRPr lang="it-IT" sz="1800" dirty="0"/>
          </a:p>
        </p:txBody>
      </p:sp>
      <p:pic>
        <p:nvPicPr>
          <p:cNvPr id="21" name="Picture 18" descr="Kartell_Bookworm_04"/>
          <p:cNvPicPr>
            <a:picLocks noChangeAspect="1" noChangeArrowheads="1"/>
          </p:cNvPicPr>
          <p:nvPr/>
        </p:nvPicPr>
        <p:blipFill>
          <a:blip r:embed="rId3" cstate="print"/>
          <a:srcRect/>
          <a:stretch>
            <a:fillRect/>
          </a:stretch>
        </p:blipFill>
        <p:spPr bwMode="auto">
          <a:xfrm>
            <a:off x="1524264" y="1367142"/>
            <a:ext cx="4349279" cy="5143651"/>
          </a:xfrm>
          <a:prstGeom prst="rect">
            <a:avLst/>
          </a:prstGeom>
          <a:noFill/>
          <a:ln/>
        </p:spPr>
      </p:pic>
    </p:spTree>
    <p:extLst>
      <p:ext uri="{BB962C8B-B14F-4D97-AF65-F5344CB8AC3E}">
        <p14:creationId xmlns:p14="http://schemas.microsoft.com/office/powerpoint/2010/main" val="161745297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01606" y="235934"/>
            <a:ext cx="9826165" cy="562616"/>
          </a:xfrm>
        </p:spPr>
        <p:txBody>
          <a:bodyPr/>
          <a:lstStyle/>
          <a:p>
            <a:r>
              <a:rPr lang="it-IT" dirty="0"/>
              <a:t>Innovation of </a:t>
            </a:r>
            <a:r>
              <a:rPr lang="it-IT" dirty="0" err="1"/>
              <a:t>Meaning</a:t>
            </a:r>
            <a:r>
              <a:rPr lang="it-IT" dirty="0"/>
              <a:t> in the </a:t>
            </a:r>
            <a:r>
              <a:rPr lang="it-IT" dirty="0" err="1"/>
              <a:t>furniture</a:t>
            </a:r>
            <a:r>
              <a:rPr lang="it-IT" dirty="0"/>
              <a:t> </a:t>
            </a:r>
            <a:r>
              <a:rPr lang="it-IT" dirty="0" err="1"/>
              <a:t>industry</a:t>
            </a:r>
            <a:r>
              <a:rPr lang="it-IT" dirty="0"/>
              <a:t>:</a:t>
            </a:r>
            <a:br>
              <a:rPr lang="it-IT" dirty="0"/>
            </a:br>
            <a:r>
              <a:rPr lang="it-IT" dirty="0" err="1"/>
              <a:t>Kartell</a:t>
            </a:r>
            <a:r>
              <a:rPr lang="it-IT" dirty="0"/>
              <a:t> </a:t>
            </a:r>
            <a:r>
              <a:rPr lang="it-IT" dirty="0" err="1"/>
              <a:t>Bookworm</a:t>
            </a:r>
            <a:endParaRPr lang="it-IT" dirty="0"/>
          </a:p>
        </p:txBody>
      </p:sp>
      <p:sp>
        <p:nvSpPr>
          <p:cNvPr id="5" name="Segnaposto numero diapositiva 4"/>
          <p:cNvSpPr>
            <a:spLocks noGrp="1"/>
          </p:cNvSpPr>
          <p:nvPr>
            <p:ph type="sldNum" sz="quarter" idx="12"/>
          </p:nvPr>
        </p:nvSpPr>
        <p:spPr/>
        <p:txBody>
          <a:bodyPr/>
          <a:lstStyle/>
          <a:p>
            <a:pPr defTabSz="740516"/>
            <a:fld id="{57DCC51C-8BA7-4378-968B-B38FF4733963}" type="slidenum">
              <a:rPr lang="it-IT">
                <a:solidFill>
                  <a:prstClr val="white"/>
                </a:solidFill>
                <a:latin typeface="Calibri"/>
              </a:rPr>
              <a:pPr defTabSz="740516"/>
              <a:t>8</a:t>
            </a:fld>
            <a:endParaRPr lang="it-IT">
              <a:solidFill>
                <a:prstClr val="white"/>
              </a:solidFill>
              <a:latin typeface="Calibri"/>
            </a:endParaRPr>
          </a:p>
        </p:txBody>
      </p:sp>
      <p:sp>
        <p:nvSpPr>
          <p:cNvPr id="9" name="Rettangolo arrotondato 8"/>
          <p:cNvSpPr/>
          <p:nvPr/>
        </p:nvSpPr>
        <p:spPr>
          <a:xfrm>
            <a:off x="7175870" y="1258504"/>
            <a:ext cx="2159500" cy="14396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TO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a:t>
            </a:r>
            <a:r>
              <a:rPr lang="en-US" sz="1600" b="1" dirty="0">
                <a:solidFill>
                  <a:prstClr val="black"/>
                </a:solidFill>
                <a:latin typeface="Calibri"/>
              </a:rPr>
              <a:t>plastic used to ennoble and enrich pieces of furniture</a:t>
            </a:r>
            <a:endParaRPr lang="en-US" sz="1600" b="1" dirty="0">
              <a:solidFill>
                <a:prstClr val="black"/>
              </a:solidFill>
              <a:latin typeface="Calibri"/>
              <a:ea typeface="ＭＳ Ｐゴシック" pitchFamily="-112" charset="-128"/>
              <a:cs typeface="Arial" pitchFamily="34" charset="0"/>
            </a:endParaRPr>
          </a:p>
          <a:p>
            <a:pPr algn="ctr" defTabSz="740516" eaLnBrk="0" hangingPunct="0">
              <a:defRPr/>
            </a:pPr>
            <a:endParaRPr lang="en-US" sz="1600" b="1" dirty="0">
              <a:solidFill>
                <a:prstClr val="black"/>
              </a:solidFill>
              <a:latin typeface="Calibri"/>
              <a:ea typeface="ＭＳ Ｐゴシック" pitchFamily="-112" charset="-128"/>
              <a:cs typeface="Arial" pitchFamily="34" charset="0"/>
            </a:endParaRPr>
          </a:p>
        </p:txBody>
      </p:sp>
      <p:sp>
        <p:nvSpPr>
          <p:cNvPr id="10" name="Rettangolo arrotondato 9"/>
          <p:cNvSpPr/>
          <p:nvPr/>
        </p:nvSpPr>
        <p:spPr>
          <a:xfrm>
            <a:off x="2845634" y="1258504"/>
            <a:ext cx="2159500" cy="14396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990" tIns="45706" rIns="35990" bIns="45706" anchor="ctr"/>
          <a:lstStyle/>
          <a:p>
            <a:pPr algn="ctr" defTabSz="740516" eaLnBrk="0" hangingPunct="0">
              <a:defRPr/>
            </a:pPr>
            <a:r>
              <a:rPr lang="en-US" sz="1600" dirty="0">
                <a:solidFill>
                  <a:prstClr val="black"/>
                </a:solidFill>
                <a:latin typeface="Calibri"/>
                <a:ea typeface="ＭＳ Ｐゴシック" pitchFamily="-112" charset="-128"/>
                <a:cs typeface="Arial" pitchFamily="34" charset="0"/>
              </a:rPr>
              <a:t>FROM …</a:t>
            </a:r>
          </a:p>
          <a:p>
            <a:pPr algn="ctr" defTabSz="740516" eaLnBrk="0" hangingPunct="0">
              <a:defRPr/>
            </a:pPr>
            <a:r>
              <a:rPr lang="en-US" sz="1600" b="1" dirty="0">
                <a:solidFill>
                  <a:prstClr val="black"/>
                </a:solidFill>
                <a:latin typeface="Calibri"/>
                <a:ea typeface="ＭＳ Ｐゴシック" pitchFamily="-112" charset="-128"/>
                <a:cs typeface="Arial" pitchFamily="34" charset="0"/>
              </a:rPr>
              <a:t>… plastic used for low-end and cheap pieces of furniture</a:t>
            </a:r>
            <a:endParaRPr lang="en-US" sz="6599" b="1" dirty="0">
              <a:solidFill>
                <a:prstClr val="black"/>
              </a:solidFill>
              <a:latin typeface="Calibri"/>
              <a:ea typeface="ＭＳ Ｐゴシック" pitchFamily="-112" charset="-128"/>
            </a:endParaRPr>
          </a:p>
        </p:txBody>
      </p:sp>
      <p:grpSp>
        <p:nvGrpSpPr>
          <p:cNvPr id="4" name="Gruppo 15"/>
          <p:cNvGrpSpPr>
            <a:grpSpLocks noChangeAspect="1"/>
          </p:cNvGrpSpPr>
          <p:nvPr/>
        </p:nvGrpSpPr>
        <p:grpSpPr>
          <a:xfrm>
            <a:off x="2152576" y="3500990"/>
            <a:ext cx="3543743" cy="2446667"/>
            <a:chOff x="2032338" y="3676518"/>
            <a:chExt cx="1388556" cy="958686"/>
          </a:xfrm>
        </p:grpSpPr>
        <p:pic>
          <p:nvPicPr>
            <p:cNvPr id="14" name="Picture 4" descr="http://ecx.images-amazon.com/images/I/31inTT1OKiL._SL500_AA300_.jpg"/>
            <p:cNvPicPr>
              <a:picLocks noChangeAspect="1" noChangeArrowheads="1"/>
            </p:cNvPicPr>
            <p:nvPr/>
          </p:nvPicPr>
          <p:blipFill>
            <a:blip r:embed="rId2" cstate="print"/>
            <a:srcRect/>
            <a:stretch>
              <a:fillRect/>
            </a:stretch>
          </p:blipFill>
          <p:spPr bwMode="auto">
            <a:xfrm>
              <a:off x="2574730" y="3789040"/>
              <a:ext cx="846164" cy="8461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2" descr="http://t2.gstatic.com/images?q=tbn:ANd9GcTPYR37AczpjhEb1Zf6hYpbfIwVQIuBqjOS8FSQMQEkqtvDLUrzqg"/>
            <p:cNvPicPr>
              <a:picLocks noChangeAspect="1" noChangeArrowheads="1"/>
            </p:cNvPicPr>
            <p:nvPr/>
          </p:nvPicPr>
          <p:blipFill>
            <a:blip r:embed="rId3" cstate="print"/>
            <a:srcRect/>
            <a:stretch>
              <a:fillRect/>
            </a:stretch>
          </p:blipFill>
          <p:spPr bwMode="auto">
            <a:xfrm>
              <a:off x="2032338" y="3676518"/>
              <a:ext cx="865063" cy="7435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15" name="Picture 2" descr="http://www.mohd.it/public/gallery/b2.jpg"/>
          <p:cNvPicPr>
            <a:picLocks noChangeAspect="1" noChangeArrowheads="1"/>
          </p:cNvPicPr>
          <p:nvPr/>
        </p:nvPicPr>
        <p:blipFill>
          <a:blip r:embed="rId4" cstate="print"/>
          <a:srcRect/>
          <a:stretch>
            <a:fillRect/>
          </a:stretch>
        </p:blipFill>
        <p:spPr bwMode="auto">
          <a:xfrm>
            <a:off x="6989145" y="3429280"/>
            <a:ext cx="2519417" cy="25194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06837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p:cNvSpPr/>
          <p:nvPr/>
        </p:nvSpPr>
        <p:spPr>
          <a:xfrm>
            <a:off x="1383960" y="4252084"/>
            <a:ext cx="9143471" cy="1989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516"/>
            <a:endParaRPr lang="it-IT" sz="1500">
              <a:solidFill>
                <a:prstClr val="white"/>
              </a:solidFill>
              <a:latin typeface="Calibri"/>
            </a:endParaRPr>
          </a:p>
        </p:txBody>
      </p:sp>
      <p:sp>
        <p:nvSpPr>
          <p:cNvPr id="327683" name="Rectangle 3"/>
          <p:cNvSpPr>
            <a:spLocks noGrp="1" noChangeArrowheads="1"/>
          </p:cNvSpPr>
          <p:nvPr>
            <p:ph type="title"/>
          </p:nvPr>
        </p:nvSpPr>
        <p:spPr>
          <a:xfrm>
            <a:off x="123614" y="274638"/>
            <a:ext cx="7426161" cy="562616"/>
          </a:xfrm>
        </p:spPr>
        <p:txBody>
          <a:bodyPr/>
          <a:lstStyle/>
          <a:p>
            <a:r>
              <a:rPr lang="it-IT" dirty="0" err="1"/>
              <a:t>Kartell</a:t>
            </a:r>
            <a:r>
              <a:rPr lang="it-IT" dirty="0"/>
              <a:t> </a:t>
            </a:r>
            <a:r>
              <a:rPr lang="it-IT" dirty="0" err="1"/>
              <a:t>Bookworm</a:t>
            </a:r>
            <a:r>
              <a:rPr lang="it-IT" dirty="0"/>
              <a:t>: competitive </a:t>
            </a:r>
            <a:r>
              <a:rPr lang="it-IT" dirty="0" err="1"/>
              <a:t>performances</a:t>
            </a:r>
            <a:endParaRPr lang="en-GB" dirty="0"/>
          </a:p>
        </p:txBody>
      </p:sp>
      <p:sp>
        <p:nvSpPr>
          <p:cNvPr id="19" name="Segnaposto numero diapositiva 18"/>
          <p:cNvSpPr>
            <a:spLocks noGrp="1"/>
          </p:cNvSpPr>
          <p:nvPr>
            <p:ph type="sldNum" sz="quarter" idx="12"/>
          </p:nvPr>
        </p:nvSpPr>
        <p:spPr>
          <a:xfrm>
            <a:off x="4533296" y="5739610"/>
            <a:ext cx="2844801" cy="365124"/>
          </a:xfrm>
        </p:spPr>
        <p:txBody>
          <a:bodyPr/>
          <a:lstStyle/>
          <a:p>
            <a:pPr defTabSz="740516"/>
            <a:fld id="{57DCC51C-8BA7-4378-968B-B38FF4733963}" type="slidenum">
              <a:rPr lang="it-IT">
                <a:solidFill>
                  <a:prstClr val="white"/>
                </a:solidFill>
                <a:latin typeface="Calibri"/>
              </a:rPr>
              <a:pPr defTabSz="740516"/>
              <a:t>9</a:t>
            </a:fld>
            <a:endParaRPr lang="it-IT">
              <a:solidFill>
                <a:prstClr val="white"/>
              </a:solidFill>
              <a:latin typeface="Calibri"/>
            </a:endParaRPr>
          </a:p>
        </p:txBody>
      </p:sp>
      <p:pic>
        <p:nvPicPr>
          <p:cNvPr id="8" name="Picture 20" descr="Kartell_Mobil_01"/>
          <p:cNvPicPr>
            <a:picLocks noChangeAspect="1" noChangeArrowheads="1"/>
          </p:cNvPicPr>
          <p:nvPr/>
        </p:nvPicPr>
        <p:blipFill>
          <a:blip r:embed="rId4" cstate="print"/>
          <a:srcRect/>
          <a:stretch>
            <a:fillRect/>
          </a:stretch>
        </p:blipFill>
        <p:spPr bwMode="auto">
          <a:xfrm>
            <a:off x="9051322" y="4777536"/>
            <a:ext cx="995246" cy="1188078"/>
          </a:xfrm>
          <a:prstGeom prst="rect">
            <a:avLst/>
          </a:prstGeom>
          <a:noFill/>
        </p:spPr>
      </p:pic>
      <p:sp>
        <p:nvSpPr>
          <p:cNvPr id="11" name="Segnaposto contenuto 10"/>
          <p:cNvSpPr>
            <a:spLocks noGrp="1"/>
          </p:cNvSpPr>
          <p:nvPr>
            <p:ph idx="4294967295"/>
          </p:nvPr>
        </p:nvSpPr>
        <p:spPr>
          <a:xfrm>
            <a:off x="609601" y="1161222"/>
            <a:ext cx="10972801" cy="4964942"/>
          </a:xfrm>
        </p:spPr>
        <p:txBody>
          <a:bodyPr>
            <a:normAutofit/>
          </a:bodyPr>
          <a:lstStyle/>
          <a:p>
            <a:r>
              <a:rPr lang="en-US" sz="1800" dirty="0"/>
              <a:t>The </a:t>
            </a:r>
            <a:r>
              <a:rPr lang="en-US" sz="1800" b="1" dirty="0"/>
              <a:t>number of employees </a:t>
            </a:r>
            <a:r>
              <a:rPr lang="en-US" sz="1800" dirty="0"/>
              <a:t>during the 1990s increased </a:t>
            </a:r>
            <a:r>
              <a:rPr lang="en-US" sz="1800" b="1" dirty="0"/>
              <a:t>from 60 to 80</a:t>
            </a:r>
            <a:r>
              <a:rPr lang="en-US" sz="1800" dirty="0"/>
              <a:t>:</a:t>
            </a:r>
            <a:endParaRPr lang="en-US" sz="1800" b="1" dirty="0"/>
          </a:p>
          <a:p>
            <a:pPr lvl="1"/>
            <a:r>
              <a:rPr lang="en-US" sz="1600" dirty="0"/>
              <a:t>Only </a:t>
            </a:r>
            <a:r>
              <a:rPr lang="en-US" sz="1600" b="1" dirty="0"/>
              <a:t>3-4 employees were exclusively dedicated to design activities</a:t>
            </a:r>
            <a:r>
              <a:rPr lang="en-US" sz="1600" dirty="0"/>
              <a:t> (although the CEO was significantly involved)</a:t>
            </a:r>
          </a:p>
          <a:p>
            <a:pPr lvl="1"/>
            <a:r>
              <a:rPr lang="en-US" sz="1600" dirty="0"/>
              <a:t>In the 1990s, the average number of </a:t>
            </a:r>
            <a:r>
              <a:rPr lang="en-US" sz="1600" b="1" dirty="0"/>
              <a:t>external designers equaled approximately half of the employees</a:t>
            </a:r>
          </a:p>
          <a:p>
            <a:endParaRPr lang="en-US" sz="1800" dirty="0"/>
          </a:p>
          <a:p>
            <a:r>
              <a:rPr lang="en-US" sz="1800" dirty="0"/>
              <a:t>In the same period, </a:t>
            </a:r>
            <a:r>
              <a:rPr lang="en-US" sz="1800" dirty="0" err="1"/>
              <a:t>Kartell</a:t>
            </a:r>
            <a:r>
              <a:rPr lang="en-US" sz="1800" dirty="0"/>
              <a:t> invested approximately </a:t>
            </a:r>
            <a:r>
              <a:rPr lang="en-US" sz="1800" b="1" dirty="0"/>
              <a:t>5.0% of its annual revenues in design activities </a:t>
            </a:r>
            <a:r>
              <a:rPr lang="en-US" sz="1800" dirty="0"/>
              <a:t>annually</a:t>
            </a:r>
          </a:p>
          <a:p>
            <a:endParaRPr lang="en-US" sz="1800" dirty="0"/>
          </a:p>
          <a:p>
            <a:r>
              <a:rPr lang="en-US" sz="1800" dirty="0"/>
              <a:t>From 1995 to 1999, the competitive performance of </a:t>
            </a:r>
            <a:r>
              <a:rPr lang="en-US" sz="1800" dirty="0" err="1"/>
              <a:t>Kartell</a:t>
            </a:r>
            <a:r>
              <a:rPr lang="en-US" sz="1800" dirty="0"/>
              <a:t> demonstrated incredible growth: </a:t>
            </a:r>
            <a:r>
              <a:rPr lang="en-US" sz="1800" b="1" dirty="0"/>
              <a:t>revenues (+75%), EBIT (+300%) and EBITDA (+107%)</a:t>
            </a:r>
            <a:endParaRPr lang="it-IT" sz="1800" dirty="0"/>
          </a:p>
        </p:txBody>
      </p:sp>
      <p:graphicFrame>
        <p:nvGraphicFramePr>
          <p:cNvPr id="13" name="Object 7"/>
          <p:cNvGraphicFramePr>
            <a:graphicFrameLocks noChangeAspect="1"/>
          </p:cNvGraphicFramePr>
          <p:nvPr/>
        </p:nvGraphicFramePr>
        <p:xfrm>
          <a:off x="4587860" y="4692970"/>
          <a:ext cx="1065151" cy="1279525"/>
        </p:xfrm>
        <a:graphic>
          <a:graphicData uri="http://schemas.openxmlformats.org/presentationml/2006/ole">
            <mc:AlternateContent xmlns:mc="http://schemas.openxmlformats.org/markup-compatibility/2006">
              <mc:Choice xmlns:v="urn:schemas-microsoft-com:vml" Requires="v">
                <p:oleObj spid="_x0000_s1032" name="Fotografia di Photo Editor " r:id="rId5" imgW="1066667" imgH="1280271" progId="">
                  <p:embed/>
                </p:oleObj>
              </mc:Choice>
              <mc:Fallback>
                <p:oleObj name="Fotografia di Photo Editor " r:id="rId5" imgW="1066667" imgH="1280271" progId="">
                  <p:embed/>
                  <p:pic>
                    <p:nvPicPr>
                      <p:cNvPr id="13"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7860" y="4692970"/>
                        <a:ext cx="1065151"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9"/>
          <p:cNvGraphicFramePr>
            <a:graphicFrameLocks noChangeAspect="1"/>
          </p:cNvGraphicFramePr>
          <p:nvPr/>
        </p:nvGraphicFramePr>
        <p:xfrm>
          <a:off x="3148033" y="4653281"/>
          <a:ext cx="1050865" cy="1355725"/>
        </p:xfrm>
        <a:graphic>
          <a:graphicData uri="http://schemas.openxmlformats.org/presentationml/2006/ole">
            <mc:AlternateContent xmlns:mc="http://schemas.openxmlformats.org/markup-compatibility/2006">
              <mc:Choice xmlns:v="urn:schemas-microsoft-com:vml" Requires="v">
                <p:oleObj spid="_x0000_s1033" name="Fotografia di Photo Editor " r:id="rId7" imgW="1051651" imgH="1356478" progId="">
                  <p:embed/>
                </p:oleObj>
              </mc:Choice>
              <mc:Fallback>
                <p:oleObj name="Fotografia di Photo Editor " r:id="rId7" imgW="1051651" imgH="1356478" progId="">
                  <p:embed/>
                  <p:pic>
                    <p:nvPicPr>
                      <p:cNvPr id="14"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8033" y="4653281"/>
                        <a:ext cx="1050865" cy="1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10"/>
          <p:cNvGraphicFramePr>
            <a:graphicFrameLocks noChangeAspect="1"/>
          </p:cNvGraphicFramePr>
          <p:nvPr/>
        </p:nvGraphicFramePr>
        <p:xfrm>
          <a:off x="6315652" y="4627880"/>
          <a:ext cx="898473" cy="1423988"/>
        </p:xfrm>
        <a:graphic>
          <a:graphicData uri="http://schemas.openxmlformats.org/presentationml/2006/ole">
            <mc:AlternateContent xmlns:mc="http://schemas.openxmlformats.org/markup-compatibility/2006">
              <mc:Choice xmlns:v="urn:schemas-microsoft-com:vml" Requires="v">
                <p:oleObj spid="_x0000_s1034" name="Fotografia di Photo Editor " r:id="rId9" imgW="899238" imgH="1424762" progId="">
                  <p:embed/>
                </p:oleObj>
              </mc:Choice>
              <mc:Fallback>
                <p:oleObj name="Fotografia di Photo Editor " r:id="rId9" imgW="899238" imgH="1424762" progId="">
                  <p:embed/>
                  <p:pic>
                    <p:nvPicPr>
                      <p:cNvPr id="15"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5652" y="4627880"/>
                        <a:ext cx="898473"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 name="Picture 13" descr="Kartell_DrNO_01"/>
          <p:cNvPicPr>
            <a:picLocks noChangeAspect="1" noChangeArrowheads="1"/>
          </p:cNvPicPr>
          <p:nvPr/>
        </p:nvPicPr>
        <p:blipFill>
          <a:blip r:embed="rId11" cstate="print"/>
          <a:srcRect/>
          <a:stretch>
            <a:fillRect/>
          </a:stretch>
        </p:blipFill>
        <p:spPr bwMode="auto">
          <a:xfrm>
            <a:off x="7683488" y="4586604"/>
            <a:ext cx="1009591" cy="1441450"/>
          </a:xfrm>
          <a:prstGeom prst="rect">
            <a:avLst/>
          </a:prstGeom>
          <a:noFill/>
          <a:ln w="9525">
            <a:noFill/>
            <a:miter lim="800000"/>
            <a:headEnd/>
            <a:tailEnd/>
          </a:ln>
        </p:spPr>
      </p:pic>
      <p:pic>
        <p:nvPicPr>
          <p:cNvPr id="17" name="Picture 14" descr="Kartell_Spoon_01"/>
          <p:cNvPicPr>
            <a:picLocks noChangeAspect="1" noChangeArrowheads="1"/>
          </p:cNvPicPr>
          <p:nvPr/>
        </p:nvPicPr>
        <p:blipFill>
          <a:blip r:embed="rId12" cstate="print"/>
          <a:srcRect/>
          <a:stretch>
            <a:fillRect/>
          </a:stretch>
        </p:blipFill>
        <p:spPr bwMode="auto">
          <a:xfrm>
            <a:off x="1924180" y="4792980"/>
            <a:ext cx="782593" cy="1100138"/>
          </a:xfrm>
          <a:prstGeom prst="rect">
            <a:avLst/>
          </a:prstGeom>
          <a:noFill/>
          <a:ln w="9525">
            <a:noFill/>
            <a:miter lim="800000"/>
            <a:headEnd/>
            <a:tailEnd/>
          </a:ln>
        </p:spPr>
      </p:pic>
    </p:spTree>
    <p:extLst>
      <p:ext uri="{BB962C8B-B14F-4D97-AF65-F5344CB8AC3E}">
        <p14:creationId xmlns:p14="http://schemas.microsoft.com/office/powerpoint/2010/main" val="3689055588"/>
      </p:ext>
    </p:extLst>
  </p:cSld>
  <p:clrMapOvr>
    <a:masterClrMapping/>
  </p:clrMapOvr>
  <p:transition/>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50000"/>
          </a:lnSpc>
          <a:defRPr sz="1200" spc="100" dirty="0">
            <a:latin typeface="Arial" panose="020B0604020202020204" pitchFamily="34" charset="0"/>
            <a:ea typeface="Open Sans" panose="020B0606030504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zione standard1" id="{7ED010E2-75C0-6A46-A3A7-23127AAC8894}" vid="{CB180AE7-B54F-F34B-B2B3-130DFE485E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di Office</Template>
  <TotalTime>394</TotalTime>
  <Words>8812</Words>
  <Application>Microsoft Office PowerPoint</Application>
  <PresentationFormat>Widescreen</PresentationFormat>
  <Paragraphs>744</Paragraphs>
  <Slides>64</Slides>
  <Notes>35</Notes>
  <HiddenSlides>0</HiddenSlides>
  <MMClips>2</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1</vt:i4>
      </vt:variant>
      <vt:variant>
        <vt:lpstr>Titoli diapositive</vt:lpstr>
      </vt:variant>
      <vt:variant>
        <vt:i4>64</vt:i4>
      </vt:variant>
    </vt:vector>
  </HeadingPairs>
  <TitlesOfParts>
    <vt:vector size="74" baseType="lpstr">
      <vt:lpstr>Arial</vt:lpstr>
      <vt:lpstr>Avenir Black</vt:lpstr>
      <vt:lpstr>Avenir Book</vt:lpstr>
      <vt:lpstr>Calibri</vt:lpstr>
      <vt:lpstr>Century Gothic</vt:lpstr>
      <vt:lpstr>Tahoma</vt:lpstr>
      <vt:lpstr>Times New Roman</vt:lpstr>
      <vt:lpstr>Wingdings</vt:lpstr>
      <vt:lpstr>Tema di Office</vt:lpstr>
      <vt:lpstr>Fotografia di Photo Editor </vt:lpstr>
      <vt:lpstr>Presentazione standard di PowerPoint</vt:lpstr>
      <vt:lpstr>Presentazione standard di PowerPoint</vt:lpstr>
      <vt:lpstr>Our approach</vt:lpstr>
      <vt:lpstr>Nintendo Wii (2006)</vt:lpstr>
      <vt:lpstr>Innovation of Meaning in the console game industry: Nintendo Wii</vt:lpstr>
      <vt:lpstr>Nintendo Wii: competitive performances</vt:lpstr>
      <vt:lpstr>Kartell Bookworm (1994)</vt:lpstr>
      <vt:lpstr>Innovation of Meaning in the furniture industry: Kartell Bookworm</vt:lpstr>
      <vt:lpstr>Kartell Bookworm: competitive performances</vt:lpstr>
      <vt:lpstr>Alessi Family Follows Fiction (1993)</vt:lpstr>
      <vt:lpstr>Innovation of Meaning in the kitchenware industry: Alessi Family Follows Fiction</vt:lpstr>
      <vt:lpstr>Alessi Family Follows Fiction: competitive performances</vt:lpstr>
      <vt:lpstr>Technogym Kinesis (2005)</vt:lpstr>
      <vt:lpstr>Innovation of Meaning in the fitness equipment industry: Technogym Kinesis</vt:lpstr>
      <vt:lpstr>Technogym Kinesis: competitive performances</vt:lpstr>
      <vt:lpstr>Innovation of meaning in sportive Industry: the case Vibram </vt:lpstr>
      <vt:lpstr>Vibram: competitive performances</vt:lpstr>
      <vt:lpstr>Innovation</vt:lpstr>
      <vt:lpstr>Innovation of Meaning</vt:lpstr>
      <vt:lpstr>Innovation of Solution</vt:lpstr>
      <vt:lpstr>Innovation of Solutions vs Innovation of Meaning</vt:lpstr>
      <vt:lpstr>The “new” contribution of design</vt:lpstr>
      <vt:lpstr>Innovation strategies</vt:lpstr>
      <vt:lpstr>Going back to the Nintendo Wii case study …</vt:lpstr>
      <vt:lpstr>The contribution provided by STMicroelectronics</vt:lpstr>
      <vt:lpstr>Technology Epiphany enabled by STMicrolectronics</vt:lpstr>
      <vt:lpstr>Technology Epiphanies</vt:lpstr>
      <vt:lpstr>Technology Epiphanies</vt:lpstr>
      <vt:lpstr>Robotics industry: existing meaning </vt:lpstr>
      <vt:lpstr>Robotics industry: quiescent meaning </vt:lpstr>
      <vt:lpstr>Innovation of Meaning in the robotics industry: KUKA Robocoaster (2003)</vt:lpstr>
      <vt:lpstr>Technology Epiphany developed by KUKA</vt:lpstr>
      <vt:lpstr>Philips Ambient Experience (2004)</vt:lpstr>
      <vt:lpstr>Innovation of Meaning in the imaging industry: Philips Ambient Experience</vt:lpstr>
      <vt:lpstr>Technology Epiphany developed by Philips</vt:lpstr>
      <vt:lpstr>Philips Ambient Experience: competitive performances</vt:lpstr>
      <vt:lpstr>Innovation</vt:lpstr>
      <vt:lpstr>Innovation</vt:lpstr>
      <vt:lpstr>Creativity</vt:lpstr>
      <vt:lpstr>Innovation of Solutions vs Innovation of Meanings</vt:lpstr>
      <vt:lpstr>Innovation</vt:lpstr>
      <vt:lpstr>User-Driven Innovation</vt:lpstr>
      <vt:lpstr>Understanding user needs OR Making proposals?</vt:lpstr>
      <vt:lpstr>Understanding user needs OR Making proposals?</vt:lpstr>
      <vt:lpstr>Understanding user needs OR Making proposals?</vt:lpstr>
      <vt:lpstr>Understanding user needs OR Making proposals?</vt:lpstr>
      <vt:lpstr>Interpreters</vt:lpstr>
      <vt:lpstr>Brokers and mediators: Steve Jobs and Jonathan Ive</vt:lpstr>
      <vt:lpstr>Presentazione standard di PowerPoint</vt:lpstr>
      <vt:lpstr>Search “outside of the network”</vt:lpstr>
      <vt:lpstr>When a meaning innovation is “relevant”/urgent</vt:lpstr>
      <vt:lpstr>Laboratory «Innovation of Meanings»: Example (1/3)</vt:lpstr>
      <vt:lpstr>Laboratory «Innovation of Meanings»: Example (2/3)</vt:lpstr>
      <vt:lpstr>Laboratory «Innovation of Meanings»: Example (3/3)</vt:lpstr>
      <vt:lpstr>Laboratory «Innovation of Meanings»</vt:lpstr>
      <vt:lpstr>Laboratory «Innovation of Meanings»</vt:lpstr>
      <vt:lpstr>Laboratory «Innovation of Meanings»</vt:lpstr>
      <vt:lpstr>Laboratory «Innovation of Meanings»</vt:lpstr>
      <vt:lpstr>Laboratory «Innovation of Meanings»</vt:lpstr>
      <vt:lpstr>Laboratory «Innovation of Meanings»</vt:lpstr>
      <vt:lpstr>Laboratory «Innovation of Meanings»</vt:lpstr>
      <vt:lpstr>Laboratory «Innovation of Meanings»</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Cabirio Cautela</cp:lastModifiedBy>
  <cp:revision>8</cp:revision>
  <dcterms:created xsi:type="dcterms:W3CDTF">2021-11-23T11:10:02Z</dcterms:created>
  <dcterms:modified xsi:type="dcterms:W3CDTF">2022-03-31T12:16:13Z</dcterms:modified>
</cp:coreProperties>
</file>