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y="6858000" cx="12192000"/>
  <p:notesSz cx="6858000" cy="9144000"/>
  <p:embeddedFontLst>
    <p:embeddedFont>
      <p:font typeface="Book Antiqua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font" Target="fonts/BookAntiqua-bold.fntdata"/><Relationship Id="rId41" Type="http://schemas.openxmlformats.org/officeDocument/2006/relationships/font" Target="fonts/BookAntiqua-regular.fntdata"/><Relationship Id="rId22" Type="http://schemas.openxmlformats.org/officeDocument/2006/relationships/slide" Target="slides/slide18.xml"/><Relationship Id="rId44" Type="http://schemas.openxmlformats.org/officeDocument/2006/relationships/font" Target="fonts/BookAntiqua-boldItalic.fntdata"/><Relationship Id="rId21" Type="http://schemas.openxmlformats.org/officeDocument/2006/relationships/slide" Target="slides/slide17.xml"/><Relationship Id="rId43" Type="http://schemas.openxmlformats.org/officeDocument/2006/relationships/font" Target="fonts/BookAntiqua-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6350" lvl="0" marL="635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201E1E"/>
              </a:buClr>
              <a:buSzPts val="2000"/>
              <a:buFont typeface="Calibri"/>
              <a:buNone/>
            </a:pPr>
            <a:r>
              <a:rPr b="1" lang="it-IT" sz="2000">
                <a:solidFill>
                  <a:srgbClr val="201E1E"/>
                </a:solidFill>
                <a:latin typeface="Calibri"/>
                <a:ea typeface="Calibri"/>
                <a:cs typeface="Calibri"/>
                <a:sym typeface="Calibri"/>
              </a:rPr>
              <a:t>CORSO DI FORMAZIONE PER L’ORDINE NAZIONALE DEI GIORNALISTI </a:t>
            </a:r>
            <a:br>
              <a:rPr lang="it-I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-IT" sz="2000">
                <a:solidFill>
                  <a:srgbClr val="201E1E"/>
                </a:solidFill>
                <a:latin typeface="Calibri"/>
                <a:ea typeface="Calibri"/>
                <a:cs typeface="Calibri"/>
                <a:sym typeface="Calibri"/>
              </a:rPr>
              <a:t>PROMOSSO DAL CONSIGLIO NAZIONALE DEGLI UTENTI </a:t>
            </a:r>
            <a:br>
              <a:rPr lang="it-I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-IT" sz="2000">
                <a:solidFill>
                  <a:srgbClr val="201E1E"/>
                </a:solidFill>
                <a:latin typeface="Calibri"/>
                <a:ea typeface="Calibri"/>
                <a:cs typeface="Calibri"/>
                <a:sym typeface="Calibri"/>
              </a:rPr>
              <a:t>REALIZZATO IN COLLABORAZIONE CON L’UNIVERSITA’ PARTHENOPE DI NAPOLI </a:t>
            </a:r>
            <a:br>
              <a:rPr lang="it-I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6600"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GIOVANNI SANTELLA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Vice Segretario Generale AGCOM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g.santella@agcom.it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CSP</a:t>
            </a:r>
            <a:endParaRPr/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propone al Ministero delle comunicazioni  lo  schema  della convenzione  annessa   alla   concessione   del   servizio   pubblico radiotelevisivo e verifica l'attuazione degli obblighi previsti nella suddetta convenzione. 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vigila  in  ordine all'attuazione delle finalità del predetto servizio pubblico;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garantisce, anche alla luce  dei  processi  di  convergenza multimediale, che le rilevazioni degli indici di ascolto e di lettura dei diversi mezzi  di  comunicazione, si conformino a criteri di correttezza metodologica, trasparenza, verificabilità e certificazione da  parte di soggetti indipendenti e siano realizzate da organismi dotati della massima  rappresentatività  dell'intero  settore   di   riferimento.</a:t>
            </a:r>
            <a:endParaRPr/>
          </a:p>
          <a:p>
            <a:pPr indent="-34988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51" name="Google Shape;15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CSP</a:t>
            </a:r>
            <a:endParaRPr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verifica che la pubblicazione e la diffusione dei  sondaggi </a:t>
            </a:r>
            <a:r>
              <a:rPr lang="it-IT"/>
              <a:t>sui mezzi di comunicazione di massa siano  effettuate  rispettando  i </a:t>
            </a:r>
            <a:r>
              <a:rPr b="1" lang="it-IT"/>
              <a:t>criteri contenuti nell'apposito regolamento</a:t>
            </a:r>
            <a:r>
              <a:rPr lang="it-IT"/>
              <a:t> che essa stessa  provvede ad emanare;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effettua    il    </a:t>
            </a:r>
            <a:r>
              <a:rPr b="1" lang="it-IT"/>
              <a:t>monitoraggio    delle     trasmissioni radiotelevisive</a:t>
            </a:r>
            <a:r>
              <a:rPr lang="it-IT"/>
              <a:t>, anche avvalendosi di altri organismi;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favorisce l'integrazione delle tecnologie e dell'offerta di servizi di comunicazioni</a:t>
            </a:r>
            <a:r>
              <a:rPr lang="it-IT"/>
              <a:t>; </a:t>
            </a:r>
            <a:endParaRPr/>
          </a:p>
        </p:txBody>
      </p:sp>
      <p:pic>
        <p:nvPicPr>
          <p:cNvPr id="158" name="Google Shape;15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c) il Consiglio: </a:t>
            </a:r>
            <a:br>
              <a:rPr lang="it-IT"/>
            </a:b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segnala  al  Governo  </a:t>
            </a:r>
            <a:r>
              <a:rPr lang="it-IT"/>
              <a:t>l'opportunità  di  interventi,  anche legislativi,  in   relazione   alle   innovazioni   tecnologiche  ed all'evoluzione del  settore delle comunicazioni;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garantisce   l'applicazione   delle   norme legislative </a:t>
            </a:r>
            <a:r>
              <a:rPr b="1" lang="it-IT"/>
              <a:t>sull'accesso ai mezzi e alle infrastrutture di  comunicazione</a:t>
            </a:r>
            <a:r>
              <a:rPr lang="it-IT"/>
              <a:t>,  anche attraverso la predisposizione di specifici regolamenti;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promuove  ricerche  e  studi  </a:t>
            </a:r>
            <a:r>
              <a:rPr lang="it-IT"/>
              <a:t>in  materia  di   innovazione tecnologica e di sviluppo  nel  settore  delle  comunicazioni  e  dei servizi multimediali, </a:t>
            </a:r>
            <a:endParaRPr/>
          </a:p>
        </p:txBody>
      </p:sp>
      <p:pic>
        <p:nvPicPr>
          <p:cNvPr id="165" name="Google Shape;16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Consiglio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adotta le disposizioni sui criteri e sulle modalità per il </a:t>
            </a:r>
            <a:r>
              <a:rPr b="1" lang="it-IT"/>
              <a:t>rilascio delle autorizzazioni e  per  la  determinazione  dei  relativi  contributi</a:t>
            </a:r>
            <a:r>
              <a:rPr lang="it-IT"/>
              <a:t>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verifica i bilanci ed i dati </a:t>
            </a:r>
            <a:r>
              <a:rPr lang="it-IT"/>
              <a:t>relativi alle attività ed alla proprietà dei soggetti  autorizzati  o  </a:t>
            </a:r>
            <a:r>
              <a:rPr b="1" lang="it-IT"/>
              <a:t>concessionari  del  servizio radiotelevisivo</a:t>
            </a:r>
            <a:r>
              <a:rPr lang="it-IT"/>
              <a:t>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accerta la effettiva sussistenza di posizioni dominanti  </a:t>
            </a:r>
            <a:r>
              <a:rPr lang="it-IT"/>
              <a:t>nel settore </a:t>
            </a:r>
            <a:r>
              <a:rPr b="1" lang="it-IT"/>
              <a:t>radiotelevisivo</a:t>
            </a:r>
            <a:r>
              <a:rPr lang="it-IT"/>
              <a:t> e comunque vietate ai  sensi  di legge e adotta i conseguenti provvedimenti;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assume le funzioni e le competenze assegnate al </a:t>
            </a:r>
            <a:r>
              <a:rPr lang="it-IT">
                <a:solidFill>
                  <a:srgbClr val="C00000"/>
                </a:solidFill>
              </a:rPr>
              <a:t>Garante  per la radiodiffusione e l'editoria</a:t>
            </a:r>
            <a:r>
              <a:rPr lang="it-IT"/>
              <a:t>;</a:t>
            </a:r>
            <a:endParaRPr/>
          </a:p>
        </p:txBody>
      </p:sp>
      <p:pic>
        <p:nvPicPr>
          <p:cNvPr id="172" name="Google Shape;17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Consiglio</a:t>
            </a:r>
            <a:endParaRPr/>
          </a:p>
        </p:txBody>
      </p:sp>
      <p:sp>
        <p:nvSpPr>
          <p:cNvPr id="178" name="Google Shape;178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Vigila sull’osservanza</a:t>
            </a:r>
            <a:r>
              <a:rPr lang="it-IT"/>
              <a:t>,  da  parte  della  società concessionaria del servizio radiotelevisivo pubblico, degli indirizzi formulati dalla </a:t>
            </a:r>
            <a:r>
              <a:rPr b="1" lang="it-IT"/>
              <a:t>Commissione parlamentare di vigilanza </a:t>
            </a:r>
            <a:r>
              <a:rPr lang="it-IT"/>
              <a:t>sui servizi radiotelevisivi;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esprime parere </a:t>
            </a:r>
            <a:r>
              <a:rPr lang="it-IT"/>
              <a:t>obbligatorio  </a:t>
            </a:r>
            <a:r>
              <a:rPr b="1" lang="it-IT"/>
              <a:t>sui  provvedimenti</a:t>
            </a:r>
            <a:r>
              <a:rPr lang="it-IT"/>
              <a:t>,  riguardanti operatori del settore delle comunicazioni e del settore  postale, </a:t>
            </a:r>
            <a:r>
              <a:rPr b="1" lang="it-IT"/>
              <a:t>predisposti dall'Autorità garante della concorrenza e del mercato</a:t>
            </a:r>
            <a:r>
              <a:rPr lang="it-IT"/>
              <a:t>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entro il 30 giugno di ogni anno presenta al Presidente  del Consiglio  dei  Ministri  per  la  trasmissione  al  Parlamento  una </a:t>
            </a:r>
            <a:r>
              <a:rPr b="1" lang="it-IT"/>
              <a:t>relazione sull'attività svolta dall'Autorità  e  sui  programmi  di lavoro</a:t>
            </a:r>
            <a:r>
              <a:rPr lang="it-IT"/>
              <a:t>; </a:t>
            </a:r>
            <a:endParaRPr/>
          </a:p>
        </p:txBody>
      </p:sp>
      <p:pic>
        <p:nvPicPr>
          <p:cNvPr id="179" name="Google Shape;17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Consiglio</a:t>
            </a:r>
            <a:endParaRPr/>
          </a:p>
        </p:txBody>
      </p:sp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autorizza i trasferimenti di proprietà </a:t>
            </a:r>
            <a:r>
              <a:rPr lang="it-IT"/>
              <a:t>delle società  che esercitano l'attività radiotelevisiva previsti dalla legge;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esercita tutte le altre funzioni e  poteri  previsti  nella legge 14 novembre 1995, n.  481;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garantisce  l'applicazione  del regolamento (UE) 2019/1150 del Parlamento europeo  e  del  Consiglio, del 20 giugno 2019, che promuove equità e trasparenza per gli utenti commerciali di </a:t>
            </a:r>
            <a:r>
              <a:rPr b="1" lang="it-IT">
                <a:solidFill>
                  <a:srgbClr val="C00000"/>
                </a:solidFill>
              </a:rPr>
              <a:t>servizi di intermediazione  on  line</a:t>
            </a:r>
            <a:r>
              <a:rPr lang="it-IT"/>
              <a:t>,  anche  mediante l'adozione di linee guida, la promozione di codici di condotta. </a:t>
            </a:r>
            <a:endParaRPr/>
          </a:p>
        </p:txBody>
      </p:sp>
      <p:pic>
        <p:nvPicPr>
          <p:cNvPr id="186" name="Google Shape;18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Consiglio: Separazione contabile e amministrativa</a:t>
            </a:r>
            <a:endParaRPr/>
          </a:p>
        </p:txBody>
      </p:sp>
      <p:sp>
        <p:nvSpPr>
          <p:cNvPr id="192" name="Google Shape;192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Adotta </a:t>
            </a:r>
            <a:r>
              <a:rPr b="1" lang="it-IT"/>
              <a:t>regolamenti in materia di separazione contabile e amministrativa </a:t>
            </a:r>
            <a:r>
              <a:rPr lang="it-IT"/>
              <a:t>cui  sono  tenute  le imprese  di telecomunicazioni, evidenziando i corrispettivi per l'accesso  e  l'interconnessione alle   infrastrutture di telecomunicazione, gli oneri relativi al servizio universale, separando l'attività di installazione e gestione  delle infrastrutture da quella di  fornitura  del  servizio.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b="1" lang="it-IT"/>
              <a:t>Verifica l'insussistenza  di  sussidi  incrociati  </a:t>
            </a:r>
            <a:r>
              <a:rPr lang="it-IT"/>
              <a:t>e  di  pratiche discriminatorie.</a:t>
            </a:r>
            <a:endParaRPr/>
          </a:p>
        </p:txBody>
      </p:sp>
      <p:pic>
        <p:nvPicPr>
          <p:cNvPr id="193" name="Google Shape;19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Le controversie e i Corecom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L'Autorità </a:t>
            </a:r>
            <a:r>
              <a:rPr b="1" lang="it-IT"/>
              <a:t>disciplina con propri  provvedimenti  </a:t>
            </a:r>
            <a:r>
              <a:rPr lang="it-IT"/>
              <a:t>le  modalità per la soluzione non giurisdizionale delle controversie  che  possono insorgere fra utenti e operatori TLC.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Sono  </a:t>
            </a:r>
            <a:r>
              <a:rPr b="1" lang="it-IT"/>
              <a:t>organi dell'Autorità </a:t>
            </a:r>
            <a:r>
              <a:rPr lang="it-IT"/>
              <a:t>i </a:t>
            </a:r>
            <a:r>
              <a:rPr b="1" lang="it-IT">
                <a:solidFill>
                  <a:srgbClr val="0070C0"/>
                </a:solidFill>
              </a:rPr>
              <a:t>comitati regionali per le comunicazioni</a:t>
            </a:r>
            <a:r>
              <a:rPr lang="it-IT"/>
              <a:t>, ai quali sono altresì attribuite le competenze svolte  dai comitati regionali  radiotelevisivi.</a:t>
            </a:r>
            <a:endParaRPr/>
          </a:p>
        </p:txBody>
      </p:sp>
      <p:pic>
        <p:nvPicPr>
          <p:cNvPr id="200" name="Google Shape;20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CNU</a:t>
            </a:r>
            <a:endParaRPr/>
          </a:p>
        </p:txBody>
      </p:sp>
      <p:sp>
        <p:nvSpPr>
          <p:cNvPr id="206" name="Google Shape;206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it-IT"/>
              <a:t>E' istituito presso l'Autorità il  Consiglio  nazionale  degli utenti, che </a:t>
            </a:r>
            <a:r>
              <a:rPr b="1" lang="it-IT"/>
              <a:t>esprime pareri e formula proposte all'Autorità</a:t>
            </a:r>
            <a:r>
              <a:rPr lang="it-IT"/>
              <a:t>, al Parlamento e al Governo e a tutti gli organismi pubblici e privati,  che  hanno  competenza  in materia audiovisiva o svolgono attività in questi settori  su  tutte le questioni concernenti la salvaguardia dei diritti e  le  legittime esigenze  dei  cittadini;</a:t>
            </a:r>
            <a:endParaRPr/>
          </a:p>
        </p:txBody>
      </p:sp>
      <p:pic>
        <p:nvPicPr>
          <p:cNvPr id="207" name="Google Shape;20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Codice europeo delle comunicazioni elettroniche</a:t>
            </a:r>
            <a:endParaRPr/>
          </a:p>
        </p:txBody>
      </p:sp>
      <p:sp>
        <p:nvSpPr>
          <p:cNvPr id="213" name="Google Shape;213;p31"/>
          <p:cNvSpPr txBox="1"/>
          <p:nvPr>
            <p:ph idx="1" type="body"/>
          </p:nvPr>
        </p:nvSpPr>
        <p:spPr>
          <a:xfrm>
            <a:off x="838199" y="1825625"/>
            <a:ext cx="11249025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Art. 4 (Obiettivi generali della disciplina di reti e servizi di comunicazione elettronica dell’Autorità)</a:t>
            </a:r>
            <a:endParaRPr/>
          </a:p>
          <a:p>
            <a:pPr indent="-4572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lphaLcParenR"/>
            </a:pPr>
            <a:r>
              <a:rPr b="1" lang="it-IT">
                <a:solidFill>
                  <a:srgbClr val="C00000"/>
                </a:solidFill>
              </a:rPr>
              <a:t>promuovere la connettività e l'accesso alle reti ad altissima capacità</a:t>
            </a:r>
            <a:r>
              <a:rPr lang="it-IT"/>
              <a:t>, comprese le reti fisse, mobili e senza fili, e il loro utilizzo da parte di tutti i cittadini e le imprese;</a:t>
            </a:r>
            <a:endParaRPr/>
          </a:p>
          <a:p>
            <a:pPr indent="-4572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b="1" lang="it-IT"/>
              <a:t>promuovere la concorrenza nella fornitura delle reti di comunicazione </a:t>
            </a:r>
            <a:r>
              <a:rPr lang="it-IT"/>
              <a:t>elettronica, compresa un'efficace concorrenza </a:t>
            </a:r>
            <a:r>
              <a:rPr b="1" lang="it-IT"/>
              <a:t>basata sulle infrastrutture</a:t>
            </a:r>
            <a:r>
              <a:rPr lang="it-IT"/>
              <a:t>, e nella fornitura dei servizi di comunicazione elettronica e dei servizi correlati.</a:t>
            </a:r>
            <a:endParaRPr/>
          </a:p>
          <a:p>
            <a:pPr indent="-4572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it-IT"/>
              <a:t>promuovere </a:t>
            </a:r>
            <a:r>
              <a:rPr b="1" lang="it-IT"/>
              <a:t>investimenti nel settore</a:t>
            </a:r>
            <a:r>
              <a:rPr lang="it-IT"/>
              <a:t>, favorendo l'uso effettivo, efficiente e coordinato dello spettro radio, l'innovazione, la fornitura, la disponibilità e l'interoperabilità dei servizi e la connettività da punto a punto (end-to-end);</a:t>
            </a:r>
            <a:endParaRPr/>
          </a:p>
          <a:p>
            <a:pPr indent="-4572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b="1" lang="it-IT"/>
              <a:t>promuovere gli interessi dei cittadini</a:t>
            </a:r>
            <a:r>
              <a:rPr lang="it-IT"/>
              <a:t>, in termini di </a:t>
            </a:r>
            <a:r>
              <a:rPr b="1" lang="it-IT"/>
              <a:t>scelta, prezzo e qualità</a:t>
            </a:r>
            <a:r>
              <a:rPr lang="it-IT"/>
              <a:t>, preservando la sicurezza delle reti e dei servizi, prezzi accessibili, di gruppi sociali specifici, in particolare utenti finali con disabilità o con esigenze sociali particolari, </a:t>
            </a:r>
            <a:endParaRPr/>
          </a:p>
          <a:p>
            <a:pPr indent="-45720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it-IT"/>
              <a:t>promuovere la </a:t>
            </a:r>
            <a:r>
              <a:rPr b="1" lang="it-IT"/>
              <a:t>scelta e l'accesso equivalente degli utenti finali con disabilità</a:t>
            </a:r>
            <a:r>
              <a:rPr lang="it-IT"/>
              <a:t>.</a:t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214" name="Google Shape;214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Ruolo e competenze istituzionali dell’Autorità per le garanzie nelle comunicazioni (AGCOM)</a:t>
            </a:r>
            <a:endParaRPr/>
          </a:p>
          <a:p>
            <a:pPr indent="-508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L'Autorità svolge, inoltre, i seguenti compiti: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a) </a:t>
            </a:r>
            <a:r>
              <a:rPr b="1" lang="it-IT"/>
              <a:t>regolamentazione ex ante del mercato</a:t>
            </a:r>
            <a:r>
              <a:rPr lang="it-IT"/>
              <a:t>, compresa l'imposizione di obblighi in materia di accesso e interconnessione;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b) </a:t>
            </a:r>
            <a:r>
              <a:rPr b="1" lang="it-IT"/>
              <a:t>risoluzione delle controversie tra le imprese e tra operatori e utenti</a:t>
            </a:r>
            <a:r>
              <a:rPr lang="it-IT"/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c) </a:t>
            </a:r>
            <a:r>
              <a:rPr b="1" lang="it-IT"/>
              <a:t>pianificazione per l'assegnazione delle frequenze </a:t>
            </a:r>
            <a:r>
              <a:rPr lang="it-IT"/>
              <a:t>e pareri in materia di spettro radio.</a:t>
            </a:r>
            <a:endParaRPr/>
          </a:p>
        </p:txBody>
      </p:sp>
      <p:sp>
        <p:nvSpPr>
          <p:cNvPr id="220" name="Google Shape;22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Codice europeo delle comunicazioni elettroniche</a:t>
            </a:r>
            <a:endParaRPr/>
          </a:p>
        </p:txBody>
      </p:sp>
      <p:pic>
        <p:nvPicPr>
          <p:cNvPr id="221" name="Google Shape;22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3"/>
          <p:cNvSpPr txBox="1"/>
          <p:nvPr>
            <p:ph idx="1" type="body"/>
          </p:nvPr>
        </p:nvSpPr>
        <p:spPr>
          <a:xfrm>
            <a:off x="838199" y="1825625"/>
            <a:ext cx="10868025" cy="4794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L’Autorità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it-IT"/>
              <a:t>tutela dei diritti degli utenti finali a garanzia di un </a:t>
            </a:r>
            <a:r>
              <a:rPr b="1" lang="it-IT"/>
              <a:t>accesso aperto a internet </a:t>
            </a:r>
            <a:r>
              <a:rPr lang="it-IT"/>
              <a:t>ai sensi del regolamento europeo (UE) 2120/2015;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b="1" lang="it-IT"/>
              <a:t>garantisce la portabilità del numero </a:t>
            </a:r>
            <a:r>
              <a:rPr lang="it-IT"/>
              <a:t>tra i fornitori e le </a:t>
            </a:r>
            <a:r>
              <a:rPr b="1" lang="it-IT"/>
              <a:t>procedure di migrazione</a:t>
            </a:r>
            <a:r>
              <a:rPr lang="it-IT"/>
              <a:t>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it-IT"/>
              <a:t>stabilisce le modalità con le quali gli utenti possono </a:t>
            </a:r>
            <a:r>
              <a:rPr b="1" lang="it-IT"/>
              <a:t>segnalare le violazioni delle disposizioni normative</a:t>
            </a:r>
            <a:r>
              <a:rPr lang="it-IT"/>
              <a:t> nelle materie di competenza e richiederne l'intervento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lphaLcParenR"/>
            </a:pPr>
            <a:r>
              <a:rPr lang="it-IT"/>
              <a:t>esercita i poteri regolamentari, di vigilanza e sanzionatori in </a:t>
            </a:r>
            <a:r>
              <a:rPr b="1" lang="it-IT">
                <a:solidFill>
                  <a:srgbClr val="C00000"/>
                </a:solidFill>
              </a:rPr>
              <a:t>materia di roaming internazionale</a:t>
            </a:r>
            <a:r>
              <a:rPr lang="it-IT"/>
              <a:t>, ai sensi del regolamento europeo (UE) 2120/2015;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lphaLcParenR"/>
            </a:pPr>
            <a:r>
              <a:rPr b="1" lang="it-IT">
                <a:solidFill>
                  <a:srgbClr val="C00000"/>
                </a:solidFill>
              </a:rPr>
              <a:t>Implementa la mappatura della copertura geografica delle reti a larga banda </a:t>
            </a:r>
            <a:r>
              <a:rPr lang="it-IT"/>
              <a:t>all'interno del territorio, ai sensi del presente decreto;</a:t>
            </a:r>
            <a:endParaRPr/>
          </a:p>
        </p:txBody>
      </p:sp>
      <p:sp>
        <p:nvSpPr>
          <p:cNvPr id="227" name="Google Shape;227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Il Codice europeo delle comunicazioni elettroniche</a:t>
            </a:r>
            <a:endParaRPr/>
          </a:p>
        </p:txBody>
      </p:sp>
      <p:pic>
        <p:nvPicPr>
          <p:cNvPr id="228" name="Google Shape;22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Art. 25 del Codice</a:t>
            </a:r>
            <a:br>
              <a:rPr lang="it-IT"/>
            </a:br>
            <a:r>
              <a:rPr lang="it-IT" sz="3600"/>
              <a:t>(Risoluzione delle controversie tra utenti finali e operatori)</a:t>
            </a:r>
            <a:endParaRPr/>
          </a:p>
        </p:txBody>
      </p:sp>
      <p:sp>
        <p:nvSpPr>
          <p:cNvPr id="234" name="Google Shape;234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it-IT"/>
              <a:t>L'Autorità, ai sensi dell'articolo 1, commi 11, 12 e 13, della legge 31 luglio 1997, n. 249, prevede con propri regolamenti le procedure extragiudiziali trasparenti, non discriminatorie, semplici e poco onerose per l'esame, </a:t>
            </a:r>
            <a:r>
              <a:rPr b="1" lang="it-IT">
                <a:solidFill>
                  <a:srgbClr val="C00000"/>
                </a:solidFill>
              </a:rPr>
              <a:t>anche tramite i Corecom</a:t>
            </a:r>
            <a:r>
              <a:rPr lang="it-IT"/>
              <a:t>, delle controversie tra utenti finali e operatori, inerenti alle disposizioni di cui al presente Capo e relative all'esecuzione dei contratti e alle condizioni contrattuali.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it-IT"/>
              <a:t>Tali procedure consentono una </a:t>
            </a:r>
            <a:r>
              <a:rPr b="1" lang="it-IT"/>
              <a:t>equa e tempestiva risoluzione delle controversie prevedendo</a:t>
            </a:r>
            <a:r>
              <a:rPr lang="it-IT"/>
              <a:t>, nei casi giustificati, </a:t>
            </a:r>
            <a:r>
              <a:rPr b="1" lang="it-IT">
                <a:solidFill>
                  <a:srgbClr val="C00000"/>
                </a:solidFill>
              </a:rPr>
              <a:t>un sistema di rimborso o di indennizzo</a:t>
            </a:r>
            <a:r>
              <a:rPr lang="it-IT"/>
              <a:t>, ferma restando la tutela giurisdizionale prevista dalla vigente normativa.</a:t>
            </a:r>
            <a:endParaRPr/>
          </a:p>
        </p:txBody>
      </p:sp>
      <p:pic>
        <p:nvPicPr>
          <p:cNvPr id="235" name="Google Shape;23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Art. 26 Codice</a:t>
            </a:r>
            <a:br>
              <a:rPr lang="it-IT"/>
            </a:br>
            <a:r>
              <a:rPr lang="it-IT"/>
              <a:t>(Risoluzione delle controversie tra imprese)</a:t>
            </a:r>
            <a:endParaRPr/>
          </a:p>
        </p:txBody>
      </p:sp>
      <p:sp>
        <p:nvSpPr>
          <p:cNvPr id="241" name="Google Shape;241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1. Qualora sorga una controversia avente ad oggetto gli obblighi derivanti dal presente decreto, fra imprese che forniscono reti o servizi di comunicazione elettronica o tra tali imprese e altre imprese che beneficiano dell'imposizione di obblighi in materia di accesso o di interconnessione derivanti dal presente decreto, l'Autorità, a richiesta di una delle parti, adotta quanto prima, e comunque, entro un </a:t>
            </a:r>
            <a:r>
              <a:rPr b="1" lang="it-IT"/>
              <a:t>termine di quattro mesi </a:t>
            </a:r>
            <a:r>
              <a:rPr lang="it-IT"/>
              <a:t>dal ricevimento della richiesta, una decisione vincolante che risolve la controversia. Tutte le parti coinvolte sono tenute a prestare piena cooperazione all'Autorità.</a:t>
            </a:r>
            <a:endParaRPr/>
          </a:p>
        </p:txBody>
      </p:sp>
      <p:pic>
        <p:nvPicPr>
          <p:cNvPr id="242" name="Google Shape;242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Analisi di mercato e significativo potere di mercato: Art. 74 del Codice</a:t>
            </a:r>
            <a:endParaRPr/>
          </a:p>
        </p:txBody>
      </p:sp>
      <p:sp>
        <p:nvSpPr>
          <p:cNvPr id="248" name="Google Shape;248;p36"/>
          <p:cNvSpPr txBox="1"/>
          <p:nvPr>
            <p:ph idx="1" type="body"/>
          </p:nvPr>
        </p:nvSpPr>
        <p:spPr>
          <a:xfrm>
            <a:off x="838199" y="1825625"/>
            <a:ext cx="10963275" cy="48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it-IT"/>
              <a:t>L'Autorità accerta, secondo la procedura previste, </a:t>
            </a:r>
            <a:r>
              <a:rPr b="1" lang="it-IT">
                <a:solidFill>
                  <a:srgbClr val="C00000"/>
                </a:solidFill>
              </a:rPr>
              <a:t>quali imprese dispongono di un significativo potere di mercato</a:t>
            </a:r>
            <a:r>
              <a:rPr lang="it-IT"/>
              <a:t>,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it-IT"/>
              <a:t>L'Autorità, </a:t>
            </a:r>
            <a:r>
              <a:rPr b="1" lang="it-IT"/>
              <a:t>determina se un mercato rilevante sia tale da giustificare l'imposizione degli obblighi di regolamentazione </a:t>
            </a:r>
            <a:r>
              <a:rPr lang="it-IT"/>
              <a:t>di cui al presente decreto.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it-IT"/>
              <a:t>Qualora accerti che, in un mercato rilevante è giustificata l'imposizione di obblighi di regolamentazione </a:t>
            </a:r>
            <a:r>
              <a:rPr b="1" lang="it-IT">
                <a:solidFill>
                  <a:srgbClr val="C00000"/>
                </a:solidFill>
              </a:rPr>
              <a:t>l'Autorità individua le imprese che individualmente o congiuntamente dispongono di un significativo potere di mercato su tale mercato</a:t>
            </a:r>
            <a:r>
              <a:rPr lang="it-IT"/>
              <a:t>. Su tale mercato l'Autorità </a:t>
            </a:r>
            <a:r>
              <a:rPr lang="it-IT">
                <a:solidFill>
                  <a:srgbClr val="C00000"/>
                </a:solidFill>
              </a:rPr>
              <a:t>impone a tali imprese gli appropriati specifici obblighi di regolamentazione </a:t>
            </a:r>
            <a:r>
              <a:rPr lang="it-IT"/>
              <a:t>ovvero mantiene in vigore o modifica tali obblighi laddove già esistano se ritiene che la situazione risultante per gli utenti finali non sarebbe effettivamente concorrenziale in loro assenza.</a:t>
            </a:r>
            <a:endParaRPr/>
          </a:p>
        </p:txBody>
      </p:sp>
      <p:pic>
        <p:nvPicPr>
          <p:cNvPr id="249" name="Google Shape;24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/>
              <a:t>Art. 89 del Codice</a:t>
            </a:r>
            <a:br>
              <a:rPr lang="it-IT" sz="2800"/>
            </a:br>
            <a:r>
              <a:rPr lang="it-IT" sz="2800"/>
              <a:t>(Separazione volontaria da parte di un'impresa verticalmente</a:t>
            </a:r>
            <a:br>
              <a:rPr lang="it-IT" sz="2800"/>
            </a:br>
            <a:r>
              <a:rPr lang="it-IT" sz="2800"/>
              <a:t>integrata)</a:t>
            </a:r>
            <a:endParaRPr/>
          </a:p>
        </p:txBody>
      </p:sp>
      <p:sp>
        <p:nvSpPr>
          <p:cNvPr id="255" name="Google Shape;255;p3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it-IT"/>
              <a:t>Le imprese che siano state </a:t>
            </a:r>
            <a:r>
              <a:rPr b="1" lang="it-IT"/>
              <a:t>designate come aventi un significativo potere di mercato </a:t>
            </a:r>
            <a:r>
              <a:rPr lang="it-IT"/>
              <a:t>in uno o più mercati rilevanti </a:t>
            </a:r>
            <a:r>
              <a:rPr b="1" lang="it-IT">
                <a:solidFill>
                  <a:srgbClr val="C00000"/>
                </a:solidFill>
              </a:rPr>
              <a:t>informano l'Autorità prima di qualsiasi trasferimento delle loro attività </a:t>
            </a:r>
            <a:r>
              <a:rPr lang="it-IT"/>
              <a:t>nelle reti di accesso locale, o una parte significativa di queste, a un soggetto giuridico separato sotto controllo di terzi,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b="1" lang="it-IT"/>
              <a:t>L'Autorità valuta l'effetto della transazione prevista</a:t>
            </a:r>
            <a:r>
              <a:rPr lang="it-IT"/>
              <a:t>, se del caso insieme agli impegni offerti, </a:t>
            </a:r>
            <a:r>
              <a:rPr b="1" lang="it-IT"/>
              <a:t>sugli obblighi normativi esistenti </a:t>
            </a:r>
            <a:r>
              <a:rPr lang="it-IT"/>
              <a:t>in base al presente decreto.</a:t>
            </a:r>
            <a:endParaRPr/>
          </a:p>
        </p:txBody>
      </p:sp>
      <p:pic>
        <p:nvPicPr>
          <p:cNvPr id="256" name="Google Shape;25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/>
          <p:nvPr>
            <p:ph type="title"/>
          </p:nvPr>
        </p:nvSpPr>
        <p:spPr>
          <a:xfrm>
            <a:off x="819912" y="1765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/>
              <a:t>Art. 94 del Codice</a:t>
            </a:r>
            <a:br>
              <a:rPr lang="it-IT" sz="2800"/>
            </a:br>
            <a:r>
              <a:rPr lang="it-IT" sz="2800"/>
              <a:t>(Servizio universale a prezzi accessibili)</a:t>
            </a:r>
            <a:endParaRPr/>
          </a:p>
        </p:txBody>
      </p:sp>
      <p:sp>
        <p:nvSpPr>
          <p:cNvPr id="262" name="Google Shape;262;p38"/>
          <p:cNvSpPr txBox="1"/>
          <p:nvPr>
            <p:ph idx="1" type="body"/>
          </p:nvPr>
        </p:nvSpPr>
        <p:spPr>
          <a:xfrm>
            <a:off x="682752" y="118554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it-IT" sz="2400"/>
              <a:t>Su tutto il territorio nazionale i consumatori hanno diritto ad accedere a un prezzo accessibile</a:t>
            </a:r>
            <a:r>
              <a:rPr lang="it-IT" sz="2400"/>
              <a:t>, a un adeguato accesso a internet a banda larga e a servizi di comunicazione vocale, al livello qualitativo specificato, in postazione fissa, da parte di almeno un operatore. Il Ministero e l'Autorità, vigilano nell'ambito delle rispettive competenze.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/>
              <a:t>L'Autorità può assicurare l'accessibilità economica dei servizi di cui al punto 1 anche da postazione mobile qualora lo ritenga necessario per garantire la piena partecipazione sociale.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it-IT" sz="2400"/>
              <a:t>L'Autorità definisce il servizio di accesso adeguato a internet a banda larga ai fini del punto 1 </a:t>
            </a:r>
            <a:r>
              <a:rPr lang="it-IT" sz="2400"/>
              <a:t>al fine di garantire la larghezza di banda necessaria per garantire la piena partecipazione sociale. </a:t>
            </a:r>
            <a:endParaRPr/>
          </a:p>
        </p:txBody>
      </p:sp>
      <p:pic>
        <p:nvPicPr>
          <p:cNvPr id="263" name="Google Shape;26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/>
          <p:nvPr>
            <p:ph idx="1" type="body"/>
          </p:nvPr>
        </p:nvSpPr>
        <p:spPr>
          <a:xfrm>
            <a:off x="838199" y="1222121"/>
            <a:ext cx="10925175" cy="5340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2"/>
            </a:pPr>
            <a:r>
              <a:rPr lang="it-IT" sz="2400"/>
              <a:t>Se l'Autorità stabilisce che i prezzi al dettaglio dei servizi di telefonia e accesso a banda larga </a:t>
            </a:r>
            <a:r>
              <a:rPr lang="it-IT" sz="2400">
                <a:solidFill>
                  <a:srgbClr val="C00000"/>
                </a:solidFill>
              </a:rPr>
              <a:t>non sono accessibili ai consumatori a basso reddito o con esigenze sociali particolari, adotta misure per garantire a tali consumatori l'accesso</a:t>
            </a:r>
            <a:r>
              <a:rPr lang="it-IT" sz="2400"/>
              <a:t>.</a:t>
            </a:r>
            <a:endParaRPr/>
          </a:p>
          <a:p>
            <a:pPr indent="-514350" lvl="0" marL="5143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 startAt="2"/>
            </a:pPr>
            <a:r>
              <a:rPr lang="it-IT" sz="2400"/>
              <a:t>L'Autorità e il Ministero, nell'ambito delle rispettive competenze, provvedono affinché sia fornito un </a:t>
            </a:r>
            <a:r>
              <a:rPr b="1" lang="it-IT" sz="2400"/>
              <a:t>sostegno adeguato ai consumatori con disabilità </a:t>
            </a:r>
            <a:r>
              <a:rPr lang="it-IT" sz="2400"/>
              <a:t>e siano adottate misure specifiche, per assicurare che le relative apparecchiature terminali e le attrezzature e i servizi specifici che </a:t>
            </a:r>
            <a:r>
              <a:rPr b="1" lang="it-IT" sz="2400">
                <a:solidFill>
                  <a:srgbClr val="C00000"/>
                </a:solidFill>
              </a:rPr>
              <a:t>promuovono un accesso equivalente siano disponibili e abbiano prezzi accessibili</a:t>
            </a:r>
            <a:r>
              <a:rPr lang="it-IT" sz="2400"/>
              <a:t>.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269" name="Google Shape;269;p39"/>
          <p:cNvSpPr txBox="1"/>
          <p:nvPr/>
        </p:nvSpPr>
        <p:spPr>
          <a:xfrm>
            <a:off x="990600" y="1460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95 del Codice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(Prestazioni di Servizio universale a prezzi accessibili)</a:t>
            </a:r>
            <a:endParaRPr/>
          </a:p>
        </p:txBody>
      </p:sp>
      <p:pic>
        <p:nvPicPr>
          <p:cNvPr id="270" name="Google Shape;27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0"/>
          <p:cNvSpPr txBox="1"/>
          <p:nvPr>
            <p:ph type="title"/>
          </p:nvPr>
        </p:nvSpPr>
        <p:spPr>
          <a:xfrm>
            <a:off x="838200" y="-6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t-IT" sz="2800"/>
              <a:t>Art. 96</a:t>
            </a:r>
            <a:br>
              <a:rPr lang="it-IT" sz="2800"/>
            </a:br>
            <a:r>
              <a:rPr lang="it-IT" sz="2800"/>
              <a:t>(Disponibilità del servizio universale)</a:t>
            </a:r>
            <a:endParaRPr/>
          </a:p>
        </p:txBody>
      </p:sp>
      <p:sp>
        <p:nvSpPr>
          <p:cNvPr id="276" name="Google Shape;276;p40"/>
          <p:cNvSpPr txBox="1"/>
          <p:nvPr>
            <p:ph idx="1" type="body"/>
          </p:nvPr>
        </p:nvSpPr>
        <p:spPr>
          <a:xfrm>
            <a:off x="838200" y="1148969"/>
            <a:ext cx="10515600" cy="37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2"/>
            </a:pPr>
            <a:r>
              <a:rPr lang="it-IT" sz="2000"/>
              <a:t>L'Autorità determina il metodo più efficace e adeguato per garantire la disponibilità in postazione fissa di un servizio di accesso adeguato a internet a banda larga e di servizi di comunicazione vocale 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2"/>
            </a:pPr>
            <a:r>
              <a:rPr b="1" lang="it-IT" sz="2000"/>
              <a:t>Può designare una o più imprese </a:t>
            </a:r>
            <a:r>
              <a:rPr lang="it-IT" sz="2000"/>
              <a:t>che garantiscano tale disponibilità di accesso internet in tutto il territorio nazionale. </a:t>
            </a:r>
            <a:endParaRPr/>
          </a:p>
        </p:txBody>
      </p:sp>
      <p:sp>
        <p:nvSpPr>
          <p:cNvPr id="277" name="Google Shape;277;p40"/>
          <p:cNvSpPr txBox="1"/>
          <p:nvPr/>
        </p:nvSpPr>
        <p:spPr>
          <a:xfrm>
            <a:off x="838200" y="5544185"/>
            <a:ext cx="10515600" cy="37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6550" lvl="0" marL="5143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40"/>
          <p:cNvSpPr txBox="1"/>
          <p:nvPr/>
        </p:nvSpPr>
        <p:spPr>
          <a:xfrm>
            <a:off x="1085088" y="294373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98-bis, ter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(Costo degli obblighi di servizio universale e relativo finanziamento)</a:t>
            </a:r>
            <a:endParaRPr/>
          </a:p>
        </p:txBody>
      </p:sp>
      <p:sp>
        <p:nvSpPr>
          <p:cNvPr id="279" name="Google Shape;279;p40"/>
          <p:cNvSpPr txBox="1"/>
          <p:nvPr/>
        </p:nvSpPr>
        <p:spPr>
          <a:xfrm>
            <a:off x="874776" y="4234275"/>
            <a:ext cx="10515600" cy="1672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Qualora la fornitura di un servizio di accesso adeguato a internet a banda larga possa comportare un onere eccessivo per i fornitori dei suddetti servizi tale da richiedere una compensazione finanziaria, </a:t>
            </a:r>
            <a:r>
              <a:rPr b="1" i="0" lang="it-IT" sz="2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l’Autorità calcola i costi netti di tale fornitura e istituisce un meccanismo di ripartizione dei costi, gestito dal Ministero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rispetta i principi di trasparenza, minima distorsione del mercato</a:t>
            </a:r>
            <a:endParaRPr/>
          </a:p>
        </p:txBody>
      </p:sp>
      <p:pic>
        <p:nvPicPr>
          <p:cNvPr id="280" name="Google Shape;280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 txBox="1"/>
          <p:nvPr>
            <p:ph idx="1" type="body"/>
          </p:nvPr>
        </p:nvSpPr>
        <p:spPr>
          <a:xfrm>
            <a:off x="417576" y="1267841"/>
            <a:ext cx="11487912" cy="4028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1" lang="it-IT" sz="2400"/>
              <a:t>L'Autorità definisce i piani nazionali di numerazione </a:t>
            </a:r>
            <a:r>
              <a:rPr lang="it-IT" sz="2400"/>
              <a:t>dei servizi di comunicazione elettronica e le connesse modalità di accesso e svolgimento dei servizi e relative procedure di assegnazione della numerazione nel rispetto dei principi di obiettività, trasparenza e non discriminazione, in modo da assicurare parità di trattamento a tutti i fornitori di servizi di comunicazione elettronica accessibili al pubblico. 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alibri"/>
              <a:buAutoNum type="arabicPeriod"/>
            </a:pPr>
            <a:r>
              <a:rPr b="1" lang="it-IT" sz="2400">
                <a:solidFill>
                  <a:srgbClr val="C00000"/>
                </a:solidFill>
              </a:rPr>
              <a:t>L'Autorità vigila sul rispetto dei piani  sul divieto di discriminazione</a:t>
            </a:r>
            <a:r>
              <a:rPr lang="it-IT" sz="2400"/>
              <a:t>.</a:t>
            </a:r>
            <a:endParaRPr/>
          </a:p>
        </p:txBody>
      </p:sp>
      <p:sp>
        <p:nvSpPr>
          <p:cNvPr id="286" name="Google Shape;286;p41"/>
          <p:cNvSpPr txBox="1"/>
          <p:nvPr/>
        </p:nvSpPr>
        <p:spPr>
          <a:xfrm>
            <a:off x="838200" y="1765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98-sexies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(Risorse di numerazione)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7" name="Google Shape;287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Che cos'è l'Autorità</a:t>
            </a:r>
            <a:br>
              <a:rPr lang="it-IT"/>
            </a:b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485775" y="1143000"/>
            <a:ext cx="11372849" cy="54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L'Autorità per le Garanzie nelle Comunicazioni è un'Autorità indipendente, istituita dalla legge 249 del 1997.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la legge istitutiva affida all'Autorità il duplice compito di assicurare la corretta competizione degli operatori sul mercato e di tutelare gli utenti finali.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L'Autorità per le Garanzie nelle Comunicazioni è un'Autorità "convergente". In quanto tale svolge funzioni di regolamentazione e vigilanza nei settori delle comunicazioni elettroniche, dell'audiovisivo, dell'editoria, delle poste e più recentemente delle piattaforme online. I profondi cambiamenti determinati dalla digitalizzazione del segnale, che ha uniformato i sistemi di trasmissione dell'audio (inclusa la voce), dei video (inclusa la televisione) e dei dati (incluso l'accesso a Internet), sono alla base della scelta del modello convergente, adottato dal legislatore italiano.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L'Agcom risponde del proprio operato al Parlamento, che ne ha stabilito i poteri, definito lo statuto ed eletto i componenti.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Sono organi dell'Autorità: il Presidente, la Commissione per le infrastrutture e le reti, la Commissione per i servizi e i prodotti, il Consiglio.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Le Commissioni sono costituite dal Presidente e da due dei quattro Commissari. La Commissione per i servizi e i prodotti è composta dal Presidente Giacomo Lasorella, e dai Commissari Laura Aria e Elisa Giomi. La Commissione per le Infrastrutture e le Reti è composta dal Presidente e dai Commissari Antonello Giacomelli e Massimiliano Capitanio. ll Consiglio è composto dal Presidente e da tutti i Commissari.</a:t>
            </a:r>
            <a:endParaRPr/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2"/>
          <p:cNvSpPr txBox="1"/>
          <p:nvPr>
            <p:ph type="title"/>
          </p:nvPr>
        </p:nvSpPr>
        <p:spPr>
          <a:xfrm>
            <a:off x="832104" y="-977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/>
              <a:t>TITOLO III del Codice: DIRITTI DEGLI UTENTI FINALI</a:t>
            </a:r>
            <a:endParaRPr/>
          </a:p>
        </p:txBody>
      </p:sp>
      <p:sp>
        <p:nvSpPr>
          <p:cNvPr id="293" name="Google Shape;293;p42"/>
          <p:cNvSpPr txBox="1"/>
          <p:nvPr/>
        </p:nvSpPr>
        <p:spPr>
          <a:xfrm>
            <a:off x="411480" y="1027906"/>
            <a:ext cx="11356848" cy="10537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98-quindecies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(Trasparenza, confronto delle offerte e pubblicazione delle informazioni)</a:t>
            </a:r>
            <a:endParaRPr/>
          </a:p>
        </p:txBody>
      </p:sp>
      <p:sp>
        <p:nvSpPr>
          <p:cNvPr id="294" name="Google Shape;294;p42"/>
          <p:cNvSpPr txBox="1"/>
          <p:nvPr>
            <p:ph idx="1" type="body"/>
          </p:nvPr>
        </p:nvSpPr>
        <p:spPr>
          <a:xfrm>
            <a:off x="417576" y="2008505"/>
            <a:ext cx="11487912" cy="4620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b="1" lang="it-IT" sz="1800"/>
              <a:t>L’Autorità vigila affinché tutte le informazioni inerenti alle variazione di termini e condizioni nella fornitura dei servizi di accesso siano</a:t>
            </a:r>
            <a:r>
              <a:rPr lang="it-IT" sz="1800"/>
              <a:t> </a:t>
            </a:r>
            <a:r>
              <a:rPr b="1" lang="it-IT" sz="1800"/>
              <a:t>pubblicate in forma chiara, esaustiva, idonea alla lettura automatica e in un formato accessibile per i consumatori con disabilità</a:t>
            </a:r>
            <a:r>
              <a:rPr lang="it-IT" sz="1800"/>
              <a:t>. </a:t>
            </a:r>
            <a:endParaRPr/>
          </a:p>
          <a:p>
            <a:pPr indent="-4572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Calibri"/>
              <a:buAutoNum type="arabicPeriod"/>
            </a:pPr>
            <a:r>
              <a:rPr b="1" lang="it-IT" sz="1800">
                <a:solidFill>
                  <a:srgbClr val="C00000"/>
                </a:solidFill>
              </a:rPr>
              <a:t>L'Autorità garantisce agli utenti finali accesso gratuito ad almeno uno strumento indipendente di confronto </a:t>
            </a:r>
            <a:r>
              <a:rPr lang="it-IT" sz="1800"/>
              <a:t>che consenta loro di comparare e valutare diversi servizi di accesso a internet e servizi di comunicazione interpersonale, per quanto riguarda prezzi e tariffe e qualità del servizio.</a:t>
            </a:r>
            <a:endParaRPr/>
          </a:p>
        </p:txBody>
      </p:sp>
      <p:sp>
        <p:nvSpPr>
          <p:cNvPr id="295" name="Google Shape;295;p42"/>
          <p:cNvSpPr txBox="1"/>
          <p:nvPr/>
        </p:nvSpPr>
        <p:spPr>
          <a:xfrm>
            <a:off x="548640" y="3782362"/>
            <a:ext cx="11356848" cy="10537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98-sedecies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(Qualità dei servizi relativi all'accesso a internet e dei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comunicazione interpersonale accessibili al pubblico)</a:t>
            </a:r>
            <a:endParaRPr/>
          </a:p>
        </p:txBody>
      </p:sp>
      <p:sp>
        <p:nvSpPr>
          <p:cNvPr id="296" name="Google Shape;296;p42"/>
          <p:cNvSpPr txBox="1"/>
          <p:nvPr/>
        </p:nvSpPr>
        <p:spPr>
          <a:xfrm>
            <a:off x="104775" y="4994403"/>
            <a:ext cx="11487912" cy="13301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L'Autorità può prescrivere 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 fornitori di servizi di accesso a internet e di servizi telefonici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pubblicazione di informazioni complete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comparabili, attendibili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di facile consultazione e aggiornate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sulla qualità dei servizi offerti 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sulle misure adottate per assicurare un accesso equivalente per i consumatori con disabilità e qualora la qualità dei servizi offerti dipenda da fattori esterni. </a:t>
            </a:r>
            <a:endParaRPr/>
          </a:p>
        </p:txBody>
      </p:sp>
      <p:pic>
        <p:nvPicPr>
          <p:cNvPr id="297" name="Google Shape;29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3"/>
          <p:cNvSpPr txBox="1"/>
          <p:nvPr/>
        </p:nvSpPr>
        <p:spPr>
          <a:xfrm>
            <a:off x="154305" y="455168"/>
            <a:ext cx="11356848" cy="10537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98-septies decies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(Durata dei contratti e diritto di recesso)</a:t>
            </a:r>
            <a:endParaRPr/>
          </a:p>
        </p:txBody>
      </p:sp>
      <p:sp>
        <p:nvSpPr>
          <p:cNvPr id="303" name="Google Shape;303;p43"/>
          <p:cNvSpPr txBox="1"/>
          <p:nvPr/>
        </p:nvSpPr>
        <p:spPr>
          <a:xfrm>
            <a:off x="250698" y="1955070"/>
            <a:ext cx="11487912" cy="3192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 Autorità vigila affinché:</a:t>
            </a:r>
            <a:endParaRPr/>
          </a:p>
          <a:p>
            <a:pPr indent="-4572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condizioni e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procedure di recesso dai contratti non disincentivano il cambiamento di fornitore di servizi 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i contratti stipulati tra consumatori e fornitori di servizi di comunicazione elettronica accessibili al pubblico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devono imporre un periodo di impegno superiore a 24 mesi 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l'obbligo di almeno una offerta commerciali con durata massima iniziale di 12 mesi. </a:t>
            </a:r>
            <a:endParaRPr/>
          </a:p>
          <a:p>
            <a:pPr indent="-4572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5"/>
            </a:pP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utenti finali abbiano il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diritto di recedere dal contratto ovvero di cambiare operatore</a:t>
            </a: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senza incorrere in alcuna penale ne’ costi di disattivazione, a fronte di comunicazioni di modifiche delle condizioni contrattuali proposte dal fornitore</a:t>
            </a:r>
            <a:endParaRPr/>
          </a:p>
          <a:p>
            <a:pPr indent="-4572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5"/>
            </a:pPr>
            <a:r>
              <a:rPr b="0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caso di discrepanza significativa tra la prestazione effettiva di un servizio di comunicazione elettronica e la prestazione </a:t>
            </a:r>
            <a:r>
              <a:rPr b="1" i="0" lang="it-IT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indicata nel contratto il consumatore ha il diritto di risolvere il contratto senza incorrere in alcun costo</a:t>
            </a:r>
            <a:endParaRPr/>
          </a:p>
          <a:p>
            <a:pPr indent="-3302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4" name="Google Shape;304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4"/>
          <p:cNvSpPr txBox="1"/>
          <p:nvPr/>
        </p:nvSpPr>
        <p:spPr>
          <a:xfrm>
            <a:off x="411480" y="296386"/>
            <a:ext cx="11356848" cy="10537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98-vicies quater</a:t>
            </a:r>
            <a:b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(Accesso e scelta equivalenti per i consumatori con disabilità)</a:t>
            </a:r>
            <a:endParaRPr/>
          </a:p>
        </p:txBody>
      </p:sp>
      <p:sp>
        <p:nvSpPr>
          <p:cNvPr id="310" name="Google Shape;310;p44"/>
          <p:cNvSpPr txBox="1"/>
          <p:nvPr>
            <p:ph idx="1" type="body"/>
          </p:nvPr>
        </p:nvSpPr>
        <p:spPr>
          <a:xfrm>
            <a:off x="292608" y="1811909"/>
            <a:ext cx="11487912" cy="2115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/>
              <a:t>L'Autorità </a:t>
            </a:r>
            <a:r>
              <a:rPr b="1" lang="it-IT" sz="2400"/>
              <a:t>specifica le prescrizioni che i fornitori di servizi di comunicazione elettronica accessibili al pubblico devono rispettare </a:t>
            </a:r>
            <a:r>
              <a:rPr lang="it-IT" sz="2400"/>
              <a:t>affinché i consumatori con disabilità: </a:t>
            </a:r>
            <a:endParaRPr/>
          </a:p>
          <a:p>
            <a:pPr indent="-3048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b="1" lang="it-IT"/>
              <a:t>abbiano un accesso ai servizi di comunicazione elettronica</a:t>
            </a:r>
            <a:r>
              <a:rPr lang="it-IT"/>
              <a:t>, incluse le relative informazioni contrattuali, equivalente a quello di tutti i consumatori;</a:t>
            </a:r>
            <a:endParaRPr/>
          </a:p>
          <a:p>
            <a:pPr indent="-3048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lang="it-IT"/>
              <a:t>beneficino della gamma di imprese e servizi a disposizione della maggior parte dei consumatori.</a:t>
            </a:r>
            <a:endParaRPr/>
          </a:p>
        </p:txBody>
      </p:sp>
      <p:pic>
        <p:nvPicPr>
          <p:cNvPr id="311" name="Google Shape;311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"/>
          <p:cNvSpPr txBox="1"/>
          <p:nvPr>
            <p:ph type="title"/>
          </p:nvPr>
        </p:nvSpPr>
        <p:spPr>
          <a:xfrm>
            <a:off x="243839" y="849328"/>
            <a:ext cx="11881105" cy="483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lang="it-IT" sz="2800"/>
              <a:t>L’attuazione nazionale della c.d. Direttiva Copyright (d.lgs. n. 177/2021)</a:t>
            </a:r>
            <a:endParaRPr b="1" sz="2800"/>
          </a:p>
        </p:txBody>
      </p:sp>
      <p:sp>
        <p:nvSpPr>
          <p:cNvPr id="318" name="Google Shape;318;p45"/>
          <p:cNvSpPr txBox="1"/>
          <p:nvPr>
            <p:ph idx="1" type="body"/>
          </p:nvPr>
        </p:nvSpPr>
        <p:spPr>
          <a:xfrm>
            <a:off x="338764" y="1463116"/>
            <a:ext cx="11136956" cy="5358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it-IT" sz="2400"/>
              <a:t>Nell’ambito delle competenze attribuite dal d.lgs. n. 177/2021, l’Autorità si occupa di regolamentazione, vigilanza e sanzionatoria in materia di diritto d’autore nel mercato unico digitale, secondo tre principali linee d’azione:</a:t>
            </a:r>
            <a:endParaRPr/>
          </a:p>
          <a:p>
            <a:pPr indent="-3048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b="1" lang="it-IT"/>
              <a:t>determinazione dell’equo compenso per l’utilizzo online delle pubblicazioni di carattere giornalistico.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b="1" lang="it-IT"/>
              <a:t>meccanismi di reclamo degli utenti per la disabilitazione dell’accesso o la rimozione di contenuti da essi caricati online</a:t>
            </a:r>
            <a:endParaRPr/>
          </a:p>
          <a:p>
            <a:pPr indent="-45720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lphaLcParenR"/>
            </a:pPr>
            <a:r>
              <a:rPr b="1" lang="it-IT"/>
              <a:t>controversie per la concessione di una licenza per lo sfruttamento di opere audiovisive</a:t>
            </a:r>
            <a:endParaRPr/>
          </a:p>
        </p:txBody>
      </p:sp>
      <p:pic>
        <p:nvPicPr>
          <p:cNvPr id="319" name="Google Shape;319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85" y="103314"/>
            <a:ext cx="3370156" cy="62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/>
          <p:nvPr>
            <p:ph type="title"/>
          </p:nvPr>
        </p:nvSpPr>
        <p:spPr>
          <a:xfrm>
            <a:off x="371855" y="1004775"/>
            <a:ext cx="11625073" cy="483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ook Antiqua"/>
              <a:buNone/>
            </a:pPr>
            <a:r>
              <a:rPr b="1" i="1" lang="it-IT" sz="2800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Le attività in materia di diritto d’autore online </a:t>
            </a:r>
            <a:r>
              <a:rPr b="1" i="1" lang="it-IT" sz="2400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(legge 17 luglio 2020, n. 77)</a:t>
            </a:r>
            <a:endParaRPr b="1" i="1" sz="2800">
              <a:solidFill>
                <a:schemeClr val="accen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26" name="Google Shape;326;p46"/>
          <p:cNvSpPr txBox="1"/>
          <p:nvPr>
            <p:ph idx="1" type="body"/>
          </p:nvPr>
        </p:nvSpPr>
        <p:spPr>
          <a:xfrm>
            <a:off x="631372" y="166428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>
                <a:latin typeface="Book Antiqua"/>
                <a:ea typeface="Book Antiqua"/>
                <a:cs typeface="Book Antiqua"/>
                <a:sym typeface="Book Antiqua"/>
              </a:rPr>
              <a:t>L’Autorità svolge attività nella tutela del diritto d’autore attraverso: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 sz="2400">
                <a:latin typeface="Book Antiqua"/>
                <a:ea typeface="Book Antiqua"/>
                <a:cs typeface="Book Antiqua"/>
                <a:sym typeface="Book Antiqua"/>
              </a:rPr>
              <a:t>educazione dei consumatori alla legalità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 sz="2400">
                <a:latin typeface="Book Antiqua"/>
                <a:ea typeface="Book Antiqua"/>
                <a:cs typeface="Book Antiqua"/>
                <a:sym typeface="Book Antiqua"/>
              </a:rPr>
              <a:t>promozione dell’offerta legale delle opere digitali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t-IT" sz="2400">
                <a:latin typeface="Book Antiqua"/>
                <a:ea typeface="Book Antiqua"/>
                <a:cs typeface="Book Antiqua"/>
                <a:sym typeface="Book Antiqua"/>
              </a:rPr>
              <a:t>repressione delle violazioni del diritto d’autore sulle reti di comunicazione elettronica, con ordini di disabilitazione dell’accesso, mediante blocco del DNS, rivolto ai prestatori di servizi di accesso a Internet (di mere conduit) operanti sul territorio italiano, ovvero con ordini di rimozione selettiva del contenuto. </a:t>
            </a:r>
            <a:endParaRPr/>
          </a:p>
        </p:txBody>
      </p:sp>
      <p:pic>
        <p:nvPicPr>
          <p:cNvPr id="327" name="Google Shape;327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85" y="103314"/>
            <a:ext cx="3370156" cy="62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7"/>
          <p:cNvSpPr txBox="1"/>
          <p:nvPr>
            <p:ph type="title"/>
          </p:nvPr>
        </p:nvSpPr>
        <p:spPr>
          <a:xfrm>
            <a:off x="838200" y="865741"/>
            <a:ext cx="10198608" cy="8715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ook Antiqua"/>
              <a:buNone/>
            </a:pPr>
            <a:r>
              <a:rPr b="1" i="1" lang="it-IT" sz="2800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La gestione collettiva dei diritti d’autore e dei diritti connessi (d.lgs. n. 35/2017*)</a:t>
            </a:r>
            <a:endParaRPr b="1" i="1" sz="2800">
              <a:solidFill>
                <a:schemeClr val="accen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34" name="Google Shape;334;p47"/>
          <p:cNvSpPr txBox="1"/>
          <p:nvPr>
            <p:ph idx="1" type="body"/>
          </p:nvPr>
        </p:nvSpPr>
        <p:spPr>
          <a:xfrm>
            <a:off x="631372" y="192946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>
                <a:latin typeface="Book Antiqua"/>
                <a:ea typeface="Book Antiqua"/>
                <a:cs typeface="Book Antiqua"/>
                <a:sym typeface="Book Antiqua"/>
              </a:rPr>
              <a:t>Per garantire il buon funzionamento della gestione e dell’intermediazione dei diritti d’autore e dei diritti connessi da parte degli organismi di gestione collettiva, l’Autorità svolge attività di vigilanza e sanzionatorie in base alle disposizioni del d.lgs. n. 35/2017.</a:t>
            </a:r>
            <a:endParaRPr/>
          </a:p>
        </p:txBody>
      </p:sp>
      <p:pic>
        <p:nvPicPr>
          <p:cNvPr id="335" name="Google Shape;335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85" y="103314"/>
            <a:ext cx="3370156" cy="626787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47"/>
          <p:cNvSpPr txBox="1"/>
          <p:nvPr/>
        </p:nvSpPr>
        <p:spPr>
          <a:xfrm>
            <a:off x="702870" y="3717299"/>
            <a:ext cx="10469267" cy="8715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ook Antiqua"/>
              <a:buNone/>
            </a:pPr>
            <a:r>
              <a:rPr b="1" i="1" lang="it-IT" sz="2800" u="none" cap="none" strike="noStrike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L’applicazione del Regolamento europeo in materia di platform to business </a:t>
            </a:r>
            <a:r>
              <a:rPr b="1" i="1" lang="it-IT" sz="2400" u="none" cap="none" strike="noStrike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(legge 30 dicembre 2020, n. 178)</a:t>
            </a:r>
            <a:endParaRPr b="1" i="1" sz="2800" u="none" cap="none" strike="noStrike">
              <a:solidFill>
                <a:schemeClr val="accen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37" name="Google Shape;337;p47"/>
          <p:cNvSpPr txBox="1"/>
          <p:nvPr/>
        </p:nvSpPr>
        <p:spPr>
          <a:xfrm>
            <a:off x="581042" y="4684920"/>
            <a:ext cx="10515600" cy="1788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it-IT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L’Autorità svolge attività specificamente dirette a verificare l’adempimento da parte dei fornitori di servizi di intermediazione online e di motori di ricerca online alle prescrizioni del regolamento (UE) 2019/1150</a:t>
            </a:r>
            <a:r>
              <a:rPr b="0" i="0" lang="it-IT" sz="20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, con specifico riferimento alla trasparenza delle clausole negoziali e dei meccanismi di posizionamento (artt. 3-10) e all’accesso ai mezzi per la risoluzione extragiudiziale delle controversie (artt. 11-12).</a:t>
            </a:r>
            <a:endParaRPr/>
          </a:p>
        </p:txBody>
      </p:sp>
      <p:pic>
        <p:nvPicPr>
          <p:cNvPr id="338" name="Google Shape;338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8"/>
          <p:cNvSpPr txBox="1"/>
          <p:nvPr>
            <p:ph type="title"/>
          </p:nvPr>
        </p:nvSpPr>
        <p:spPr>
          <a:xfrm>
            <a:off x="838199" y="1059639"/>
            <a:ext cx="10469267" cy="483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ook Antiqua"/>
              <a:buNone/>
            </a:pPr>
            <a:r>
              <a:rPr b="1" i="1" lang="it-IT" sz="2800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 Secondary ticketing (legge n. 232/2016)</a:t>
            </a:r>
            <a:endParaRPr b="1" i="1" sz="2800">
              <a:solidFill>
                <a:schemeClr val="accen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4" name="Google Shape;344;p48"/>
          <p:cNvSpPr txBox="1"/>
          <p:nvPr>
            <p:ph idx="1" type="body"/>
          </p:nvPr>
        </p:nvSpPr>
        <p:spPr>
          <a:xfrm>
            <a:off x="724040" y="167342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b="1" lang="it-IT" sz="2100">
                <a:latin typeface="Book Antiqua"/>
                <a:ea typeface="Book Antiqua"/>
                <a:cs typeface="Book Antiqua"/>
                <a:sym typeface="Book Antiqua"/>
              </a:rPr>
              <a:t>L’Autorità svolge attività di vigilanza e sanzionatoria tesa a rafforzare le tutele degli utenti di servizi offerti in rete, </a:t>
            </a:r>
            <a:r>
              <a:rPr b="1" lang="it-IT" sz="2100" u="sng">
                <a:latin typeface="Book Antiqua"/>
                <a:ea typeface="Book Antiqua"/>
                <a:cs typeface="Book Antiqua"/>
                <a:sym typeface="Book Antiqua"/>
              </a:rPr>
              <a:t>con particolare riferimento al rispetto dei divieti previsti dalla normativa nazionale in materia di </a:t>
            </a:r>
            <a:r>
              <a:rPr b="1" i="1" lang="it-IT" sz="2100" u="sng">
                <a:latin typeface="Book Antiqua"/>
                <a:ea typeface="Book Antiqua"/>
                <a:cs typeface="Book Antiqua"/>
                <a:sym typeface="Book Antiqua"/>
              </a:rPr>
              <a:t>secondary</a:t>
            </a:r>
            <a:r>
              <a:rPr b="1" lang="it-IT" sz="2100" u="sng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b="1" i="1" lang="it-IT" sz="2100" u="sng">
                <a:latin typeface="Book Antiqua"/>
                <a:ea typeface="Book Antiqua"/>
                <a:cs typeface="Book Antiqua"/>
                <a:sym typeface="Book Antiqua"/>
              </a:rPr>
              <a:t>ticketing</a:t>
            </a:r>
            <a:r>
              <a:rPr b="1" i="1" lang="it-IT" sz="2100">
                <a:latin typeface="Book Antiqua"/>
                <a:ea typeface="Book Antiqua"/>
                <a:cs typeface="Book Antiqua"/>
                <a:sym typeface="Book Antiqua"/>
              </a:rPr>
              <a:t>, </a:t>
            </a:r>
            <a:r>
              <a:rPr lang="it-IT" sz="2100">
                <a:latin typeface="Book Antiqua"/>
                <a:ea typeface="Book Antiqua"/>
                <a:cs typeface="Book Antiqua"/>
                <a:sym typeface="Book Antiqua"/>
              </a:rPr>
              <a:t>per prevenire i fenomeni speculativi di accaparramento di biglietti a danno dell’utenza e della reputazione sia degli artisti che degli organizzatori di eventi, anche con il supporto del Nucleo Speciale della Guardia di Finanza</a:t>
            </a:r>
            <a:endParaRPr/>
          </a:p>
        </p:txBody>
      </p:sp>
      <p:pic>
        <p:nvPicPr>
          <p:cNvPr id="345" name="Google Shape;345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685" y="103314"/>
            <a:ext cx="3370156" cy="626787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48"/>
          <p:cNvSpPr txBox="1"/>
          <p:nvPr/>
        </p:nvSpPr>
        <p:spPr>
          <a:xfrm>
            <a:off x="930867" y="4541807"/>
            <a:ext cx="10469267" cy="483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Book Antiqua"/>
              <a:buNone/>
            </a:pPr>
            <a:r>
              <a:rPr b="1" i="1" lang="it-IT" sz="2800" u="none" cap="none" strike="noStrike">
                <a:solidFill>
                  <a:schemeClr val="accent1"/>
                </a:solidFill>
                <a:latin typeface="Book Antiqua"/>
                <a:ea typeface="Book Antiqua"/>
                <a:cs typeface="Book Antiqua"/>
                <a:sym typeface="Book Antiqua"/>
              </a:rPr>
              <a:t> Contrasto al disturbo da gioco d’azzardo (legge n. 96/2018)</a:t>
            </a:r>
            <a:endParaRPr b="1" i="1" sz="2800" u="none" cap="none" strike="noStrike">
              <a:solidFill>
                <a:schemeClr val="accen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347" name="Google Shape;347;p48"/>
          <p:cNvSpPr txBox="1"/>
          <p:nvPr/>
        </p:nvSpPr>
        <p:spPr>
          <a:xfrm>
            <a:off x="724040" y="5155596"/>
            <a:ext cx="10515600" cy="1522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it-IT" sz="2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L’Autorità esercita funzioni di vigilanza e sanzionatorie in ordine al rispetto del </a:t>
            </a:r>
            <a:r>
              <a:rPr b="0" i="0" lang="it-IT" sz="24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divieto di qualsiasi forma di pubblicità relativa a giochi o scommesse con vincite di denaro, nonché al gioco d’azzardo </a:t>
            </a:r>
            <a:r>
              <a:rPr b="0" i="0" lang="it-IT" sz="24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ai sensi del c.d. “decreto dignità” (convertito in legge n. 96/2018).. </a:t>
            </a:r>
            <a:endParaRPr/>
          </a:p>
        </p:txBody>
      </p:sp>
      <p:pic>
        <p:nvPicPr>
          <p:cNvPr id="348" name="Google Shape;348;p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Le competenze individuate dalla legge 249/97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La </a:t>
            </a:r>
            <a:r>
              <a:rPr b="1" lang="it-IT">
                <a:solidFill>
                  <a:schemeClr val="accent1"/>
                </a:solidFill>
              </a:rPr>
              <a:t>commissione per le infrastrutture e  le  reti (CIR)  </a:t>
            </a:r>
            <a:r>
              <a:rPr lang="it-IT"/>
              <a:t>esercita  le seguenti funzioni: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1) esprime parere al Ministero delle comunicazioni sullo schema del </a:t>
            </a:r>
            <a:r>
              <a:rPr lang="it-IT">
                <a:solidFill>
                  <a:srgbClr val="C00000"/>
                </a:solidFill>
              </a:rPr>
              <a:t>piano nazionale di ripartizione delle frequenze </a:t>
            </a:r>
            <a:r>
              <a:rPr lang="it-IT"/>
              <a:t>da approvare  con decreto del Ministro delle comunicazioni;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2) elabora, nel rispetto del piano nazionale di ripartizione delle frequenze, </a:t>
            </a:r>
            <a:r>
              <a:rPr lang="it-IT">
                <a:solidFill>
                  <a:srgbClr val="C00000"/>
                </a:solidFill>
              </a:rPr>
              <a:t>i piani di assegnazione delle frequenze</a:t>
            </a:r>
            <a:r>
              <a:rPr lang="it-IT"/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3) definisce le misure  di  </a:t>
            </a:r>
            <a:r>
              <a:rPr lang="it-IT">
                <a:solidFill>
                  <a:srgbClr val="FF0000"/>
                </a:solidFill>
              </a:rPr>
              <a:t>sicurezza  delle comunicazioni </a:t>
            </a:r>
            <a:r>
              <a:rPr lang="it-IT"/>
              <a:t>e promuove  le azioni per l'eliminazione delle interferenze elettromagnetiche;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4) </a:t>
            </a:r>
            <a:r>
              <a:rPr lang="it-IT">
                <a:solidFill>
                  <a:srgbClr val="C00000"/>
                </a:solidFill>
              </a:rPr>
              <a:t>determina gli  standard  per  i decodificatori </a:t>
            </a:r>
            <a:r>
              <a:rPr lang="it-IT"/>
              <a:t>in modo da favorire la fruibilità del servizio;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CIR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733424" y="1333500"/>
            <a:ext cx="11458575" cy="5057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1800"/>
              <a:t>5) </a:t>
            </a:r>
            <a:r>
              <a:rPr b="1" lang="it-IT" sz="1800"/>
              <a:t>cura la tenuta del registro degli operatori </a:t>
            </a:r>
            <a:r>
              <a:rPr lang="it-IT" sz="1800"/>
              <a:t>di comunicazione (e postali) – ROC - al quale si devono iscrivere: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i soggetti </a:t>
            </a:r>
            <a:r>
              <a:rPr lang="it-IT" sz="1800">
                <a:solidFill>
                  <a:srgbClr val="FF0000"/>
                </a:solidFill>
              </a:rPr>
              <a:t>destinatari di autorizzazione</a:t>
            </a:r>
            <a:r>
              <a:rPr lang="it-IT" sz="1800"/>
              <a:t>, 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i  fornitori di </a:t>
            </a:r>
            <a:r>
              <a:rPr lang="it-IT" sz="1800">
                <a:solidFill>
                  <a:srgbClr val="FF0000"/>
                </a:solidFill>
              </a:rPr>
              <a:t>servizi postali</a:t>
            </a:r>
            <a:r>
              <a:rPr lang="it-IT" sz="1800"/>
              <a:t>,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le  </a:t>
            </a:r>
            <a:r>
              <a:rPr lang="it-IT" sz="1800">
                <a:solidFill>
                  <a:srgbClr val="FF0000"/>
                </a:solidFill>
              </a:rPr>
              <a:t>imprese concessionarie  di  pubblicità  </a:t>
            </a:r>
            <a:r>
              <a:rPr lang="it-IT" sz="1800"/>
              <a:t>da  trasmettere  sui vari media,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le imprese </a:t>
            </a:r>
            <a:r>
              <a:rPr lang="it-IT" sz="1800">
                <a:solidFill>
                  <a:srgbClr val="FF0000"/>
                </a:solidFill>
              </a:rPr>
              <a:t>di produzione e distribuzione  dei  programmi  radiofonici  e televisivi</a:t>
            </a:r>
            <a:r>
              <a:rPr lang="it-IT" sz="1800"/>
              <a:t>,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i fornitori di servizi di </a:t>
            </a:r>
            <a:r>
              <a:rPr lang="it-IT" sz="1800">
                <a:solidFill>
                  <a:srgbClr val="FF0000"/>
                </a:solidFill>
              </a:rPr>
              <a:t>intermediazione  on  line  e  di motori di ricerca on  line</a:t>
            </a:r>
            <a:r>
              <a:rPr lang="it-IT" sz="1800"/>
              <a:t>,  anche  se  non  stabiliti,  che  offrono servizi in Italia,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i fornitori  di  servizi  </a:t>
            </a:r>
            <a:r>
              <a:rPr lang="it-IT" sz="1800">
                <a:solidFill>
                  <a:srgbClr val="FF0000"/>
                </a:solidFill>
              </a:rPr>
              <a:t>di  piattaforma  per  la condivisione di  video  </a:t>
            </a:r>
            <a:r>
              <a:rPr lang="it-IT" sz="1800"/>
              <a:t>di  cui  alle  disposizioni  attuative  della direttiva  (UE)1808/2018 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it-IT" sz="1800"/>
              <a:t>i  prestatori  </a:t>
            </a:r>
            <a:r>
              <a:rPr lang="it-IT" sz="1800">
                <a:solidFill>
                  <a:schemeClr val="accent1"/>
                </a:solidFill>
              </a:rPr>
              <a:t>di  servizi  della  società dell'informazione</a:t>
            </a:r>
            <a:r>
              <a:rPr lang="it-IT" sz="1800"/>
              <a:t>, comprese le </a:t>
            </a:r>
            <a:r>
              <a:rPr lang="it-IT" sz="1800">
                <a:solidFill>
                  <a:srgbClr val="FF0000"/>
                </a:solidFill>
              </a:rPr>
              <a:t>imprese di media monitoring e rassegne stampa, nonché' quelle operanti nel  settore  del  video  on  demand, nonché' le imprese editrici di giornali quotidiani,</a:t>
            </a:r>
            <a:r>
              <a:rPr lang="it-IT" sz="1800"/>
              <a:t>  di  periodici  o riviste e le agenzie di stampa di  carattere  nazionale,  nonché'  le imprese fornitrici di servizi telematici e di  telecomunicazioni  ivi compresa  l'editoria  elettronica  e  digitale; 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1800"/>
              <a:buChar char="•"/>
            </a:pPr>
            <a:r>
              <a:rPr b="1" lang="it-IT" sz="1800">
                <a:solidFill>
                  <a:srgbClr val="C00000"/>
                </a:solidFill>
              </a:rPr>
              <a:t>nel  registro  sono altresì  censite  le  infrastrutture  di  radiodiffusione  operanti   nel territorio nazionale (CNF). </a:t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CIR</a:t>
            </a:r>
            <a:endParaRPr/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b="1" lang="it-IT"/>
              <a:t>definisce  criteri  obiettivi  </a:t>
            </a:r>
            <a:r>
              <a:rPr lang="it-IT"/>
              <a:t>e  trasparenti,  anche   con riferimento  alle  </a:t>
            </a:r>
            <a:r>
              <a:rPr lang="it-IT">
                <a:solidFill>
                  <a:srgbClr val="FF0000"/>
                </a:solidFill>
              </a:rPr>
              <a:t>tariffe  massime,  per  l'interconnessione  e  per l'accesso </a:t>
            </a:r>
            <a:r>
              <a:rPr lang="it-IT"/>
              <a:t>alle infrastrutture di telecomunicazione secondo criteri di non discriminazione;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b="1" lang="it-IT"/>
              <a:t>regola</a:t>
            </a:r>
            <a:r>
              <a:rPr lang="it-IT"/>
              <a:t>  le  </a:t>
            </a:r>
            <a:r>
              <a:rPr lang="it-IT">
                <a:solidFill>
                  <a:srgbClr val="FF0000"/>
                </a:solidFill>
              </a:rPr>
              <a:t>relazioni  tra  gestori  e  utilizzatori  delle infrastrutture di telecomunicazioni  </a:t>
            </a:r>
            <a:r>
              <a:rPr lang="it-IT"/>
              <a:t>e  verifica  che  i  gestori  di infrastrutture  di  telecomunicazioni  garantiscano  i   </a:t>
            </a:r>
            <a:r>
              <a:rPr lang="it-IT">
                <a:solidFill>
                  <a:schemeClr val="accent1"/>
                </a:solidFill>
              </a:rPr>
              <a:t>diritti   di interconnessione e di accesso alle  infrastrutture</a:t>
            </a:r>
            <a:r>
              <a:rPr lang="it-IT"/>
              <a:t>  ai  soggetti  che gestiscono reti ovvero offrono servizi di telecomunicazione;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arenR"/>
            </a:pPr>
            <a:r>
              <a:rPr lang="it-IT"/>
              <a:t>promuove </a:t>
            </a:r>
            <a:r>
              <a:rPr lang="it-IT">
                <a:solidFill>
                  <a:schemeClr val="accent1"/>
                </a:solidFill>
              </a:rPr>
              <a:t>accordi tecnologici </a:t>
            </a:r>
            <a:r>
              <a:rPr lang="it-IT"/>
              <a:t>tra gli operatori  </a:t>
            </a:r>
            <a:r>
              <a:rPr b="1" lang="it-IT">
                <a:solidFill>
                  <a:srgbClr val="FF0000"/>
                </a:solidFill>
              </a:rPr>
              <a:t>di rete mobile e wireless </a:t>
            </a:r>
            <a:r>
              <a:rPr lang="it-IT"/>
              <a:t>per  evitare  la proliferazione di impianti tecnici di trasmissione sul territorio; </a:t>
            </a:r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CIR</a:t>
            </a:r>
            <a:endParaRPr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838200" y="1825625"/>
            <a:ext cx="10877550" cy="4794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rabicPeriod"/>
            </a:pPr>
            <a:r>
              <a:rPr b="1" lang="it-IT" sz="2000">
                <a:solidFill>
                  <a:srgbClr val="C00000"/>
                </a:solidFill>
              </a:rPr>
              <a:t>dirime le controversie tra operatori </a:t>
            </a:r>
            <a:r>
              <a:rPr lang="it-IT" sz="2000"/>
              <a:t>in tema di interconnessione e accesso alle infrastrutture di telecomunicazione;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 sz="2000"/>
              <a:t>gli  utenti  possono  proporre  ricorso all'Autorità avverso le </a:t>
            </a:r>
            <a:r>
              <a:rPr b="1" lang="it-IT" sz="2000">
                <a:solidFill>
                  <a:srgbClr val="C00000"/>
                </a:solidFill>
              </a:rPr>
              <a:t>interruzioni del servizio pubblico di telecomunicazioni</a:t>
            </a:r>
            <a:r>
              <a:rPr lang="it-IT" sz="2000"/>
              <a:t>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rabicPeriod"/>
            </a:pPr>
            <a:r>
              <a:rPr b="1" lang="it-IT" sz="2000">
                <a:solidFill>
                  <a:srgbClr val="C00000"/>
                </a:solidFill>
              </a:rPr>
              <a:t>Individua gli obblighi  di  servizio  universale  </a:t>
            </a:r>
            <a:r>
              <a:rPr lang="it-IT" sz="2000"/>
              <a:t>e  le   modalità   di determinazione e ripartizione del relativo costo;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rabicPeriod"/>
            </a:pPr>
            <a:r>
              <a:rPr b="1" lang="it-IT" sz="2000">
                <a:solidFill>
                  <a:srgbClr val="C00000"/>
                </a:solidFill>
              </a:rPr>
              <a:t>promuove  l'interconnessione  </a:t>
            </a:r>
            <a:r>
              <a:rPr lang="it-IT" sz="2000"/>
              <a:t>dei  sistemi  nazionali   di telecomunicazione con quelli di altri Paesi;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 sz="2000"/>
              <a:t>definisce  i  </a:t>
            </a:r>
            <a:r>
              <a:rPr b="1" lang="it-IT" sz="2000">
                <a:solidFill>
                  <a:srgbClr val="C00000"/>
                </a:solidFill>
              </a:rPr>
              <a:t>piani  di   numerazione  nazionale </a:t>
            </a:r>
            <a:r>
              <a:rPr lang="it-IT" sz="2000"/>
              <a:t>delle reti e dei servizi di  telecomunicazione;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 sz="2000"/>
              <a:t>interviene  nelle  </a:t>
            </a:r>
            <a:r>
              <a:rPr lang="it-IT" sz="2000">
                <a:solidFill>
                  <a:srgbClr val="C00000"/>
                </a:solidFill>
              </a:rPr>
              <a:t>controversie  tra  l'ente  gestore  del servizio di telecomunicazioni e gli utenti privati</a:t>
            </a:r>
            <a:r>
              <a:rPr lang="it-IT" sz="2000"/>
              <a:t>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it-IT" sz="2000"/>
              <a:t>vigila</a:t>
            </a:r>
            <a:r>
              <a:rPr lang="it-IT" sz="2000"/>
              <a:t> sul rispetto </a:t>
            </a:r>
            <a:r>
              <a:rPr b="1" lang="it-IT" sz="2000">
                <a:solidFill>
                  <a:srgbClr val="C00000"/>
                </a:solidFill>
              </a:rPr>
              <a:t>dei  tetti  di  radiofrequenze  compatibili  con  la salute umana.</a:t>
            </a:r>
            <a:endParaRPr/>
          </a:p>
          <a:p>
            <a:pPr indent="-396875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sz="2000"/>
          </a:p>
        </p:txBody>
      </p:sp>
      <p:pic>
        <p:nvPicPr>
          <p:cNvPr id="130" name="Google Shape;13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b) la commissione per i servizi e i prodotti (CSP): </a:t>
            </a:r>
            <a:br>
              <a:rPr lang="it-IT"/>
            </a:br>
            <a:endParaRPr/>
          </a:p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514350" lvl="0" marL="5143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rabicPeriod"/>
            </a:pPr>
            <a:r>
              <a:rPr b="1" lang="it-IT">
                <a:solidFill>
                  <a:srgbClr val="C00000"/>
                </a:solidFill>
              </a:rPr>
              <a:t>vigila sulla conformità alle prescrizioni della  legge  dei servizi  e  dei  prodotti  </a:t>
            </a:r>
            <a:r>
              <a:rPr lang="it-IT"/>
              <a:t>che  sono  forniti  da  ciascun  operatore destinatario di autorizzazione  promuovendo  l'integrazione  delle  tecnologie  e dell'offerta di servizi di telecomunicazioni; 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emana </a:t>
            </a:r>
            <a:r>
              <a:rPr lang="it-IT">
                <a:solidFill>
                  <a:srgbClr val="C00000"/>
                </a:solidFill>
              </a:rPr>
              <a:t>direttive</a:t>
            </a:r>
            <a:r>
              <a:rPr lang="it-IT"/>
              <a:t> concernenti </a:t>
            </a:r>
            <a:r>
              <a:rPr b="1" lang="it-IT">
                <a:solidFill>
                  <a:srgbClr val="C00000"/>
                </a:solidFill>
              </a:rPr>
              <a:t>i livelli generali  di  qualità dei servizi </a:t>
            </a:r>
            <a:r>
              <a:rPr lang="it-IT"/>
              <a:t>e per l'adozione, da parte di  ciascun  gestore,  di  una </a:t>
            </a:r>
            <a:r>
              <a:rPr b="1" lang="it-IT"/>
              <a:t>carta del servizio </a:t>
            </a:r>
            <a:r>
              <a:rPr lang="it-IT"/>
              <a:t>recante l'indicazione di standard minimi per  ogni comparto di attività; 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AutoNum type="arabicPeriod"/>
            </a:pPr>
            <a:r>
              <a:rPr lang="it-IT">
                <a:solidFill>
                  <a:srgbClr val="C00000"/>
                </a:solidFill>
              </a:rPr>
              <a:t>vigila sulle modalità di distribuzione dei  servizi  e  dei prodotti</a:t>
            </a:r>
            <a:r>
              <a:rPr lang="it-IT"/>
              <a:t>, inclusa la </a:t>
            </a:r>
            <a:r>
              <a:rPr b="1" lang="it-IT"/>
              <a:t>pubblicità </a:t>
            </a:r>
            <a:r>
              <a:rPr lang="it-IT"/>
              <a:t>in qualunque  forma  diffusa e </a:t>
            </a:r>
            <a:endParaRPr/>
          </a:p>
          <a:p>
            <a:pPr indent="-5143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può  emanare  </a:t>
            </a:r>
            <a:r>
              <a:rPr b="1" lang="it-IT"/>
              <a:t>regolamenti</a:t>
            </a:r>
            <a:r>
              <a:rPr lang="it-IT"/>
              <a:t> per la disciplina delle relazioni tra gestori di reti fisse e mobili e operatori che svolgono </a:t>
            </a:r>
            <a:r>
              <a:rPr b="1" lang="it-IT">
                <a:solidFill>
                  <a:srgbClr val="C00000"/>
                </a:solidFill>
              </a:rPr>
              <a:t>attività di rivendita  </a:t>
            </a:r>
            <a:r>
              <a:rPr lang="it-IT"/>
              <a:t>di  servizi di telecomunicazioni; </a:t>
            </a:r>
            <a:endParaRPr/>
          </a:p>
        </p:txBody>
      </p:sp>
      <p:pic>
        <p:nvPicPr>
          <p:cNvPr id="137" name="Google Shape;13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La CSP</a:t>
            </a:r>
            <a:endParaRPr/>
          </a:p>
        </p:txBody>
      </p:sp>
      <p:sp>
        <p:nvSpPr>
          <p:cNvPr id="143" name="Google Shape;143;p21"/>
          <p:cNvSpPr txBox="1"/>
          <p:nvPr>
            <p:ph idx="1" type="body"/>
          </p:nvPr>
        </p:nvSpPr>
        <p:spPr>
          <a:xfrm>
            <a:off x="838199" y="1419225"/>
            <a:ext cx="11077575" cy="5073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514350" lvl="0" marL="51435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in  </a:t>
            </a:r>
            <a:r>
              <a:rPr b="1" lang="it-IT">
                <a:solidFill>
                  <a:srgbClr val="C00000"/>
                </a:solidFill>
              </a:rPr>
              <a:t>materia  di  pubblicità  </a:t>
            </a:r>
            <a:r>
              <a:rPr lang="it-IT"/>
              <a:t>sotto  qualsiasi  forma  e  di televendite, </a:t>
            </a:r>
            <a:r>
              <a:rPr b="1" lang="it-IT">
                <a:solidFill>
                  <a:srgbClr val="C00000"/>
                </a:solidFill>
              </a:rPr>
              <a:t>emana i  regolamenti  attuativi</a:t>
            </a:r>
            <a:r>
              <a:rPr lang="it-IT"/>
              <a:t>  delle  disposizioni  di legge;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verifica il </a:t>
            </a:r>
            <a:r>
              <a:rPr b="1" lang="it-IT"/>
              <a:t>rispetto nel settore radiotelevisivo delle norme </a:t>
            </a:r>
            <a:r>
              <a:rPr lang="it-IT"/>
              <a:t>in materia di </a:t>
            </a:r>
            <a:r>
              <a:rPr b="1" lang="it-IT">
                <a:solidFill>
                  <a:srgbClr val="C00000"/>
                </a:solidFill>
              </a:rPr>
              <a:t>tutela dei minori</a:t>
            </a:r>
            <a:r>
              <a:rPr lang="it-IT"/>
              <a:t>, potendo irrogare sanzioni;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it-IT"/>
              <a:t>vigila</a:t>
            </a:r>
            <a:r>
              <a:rPr lang="it-IT"/>
              <a:t>  sul   rispetto   della   </a:t>
            </a:r>
            <a:r>
              <a:rPr lang="it-IT">
                <a:solidFill>
                  <a:srgbClr val="C00000"/>
                </a:solidFill>
              </a:rPr>
              <a:t>tutela   delle   minoranze linguistiche riconosciute</a:t>
            </a:r>
            <a:r>
              <a:rPr lang="it-IT"/>
              <a:t>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it-IT"/>
              <a:t>verifica il rispetto </a:t>
            </a:r>
            <a:r>
              <a:rPr lang="it-IT"/>
              <a:t>nel settore radiotelevisivo delle norme in materia di </a:t>
            </a:r>
            <a:r>
              <a:rPr b="1" lang="it-IT"/>
              <a:t>diritto di rettifica</a:t>
            </a:r>
            <a:r>
              <a:rPr lang="it-IT"/>
              <a:t>; </a:t>
            </a:r>
            <a:endParaRPr/>
          </a:p>
          <a:p>
            <a:pPr indent="-514350" lvl="0" marL="51435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it-IT"/>
              <a:t>garantisce l'applicazione delle disposizioni  vigenti  sulla </a:t>
            </a:r>
            <a:r>
              <a:rPr b="1" lang="it-IT"/>
              <a:t>propaganda, sulla pubblicità e  sull'informazione  politica </a:t>
            </a:r>
            <a:r>
              <a:rPr lang="it-IT"/>
              <a:t> nonché’ l'osservanza delle norme in materia di </a:t>
            </a:r>
            <a:r>
              <a:rPr lang="it-IT">
                <a:solidFill>
                  <a:schemeClr val="accent1"/>
                </a:solidFill>
              </a:rPr>
              <a:t>equità di  trattamento  e  di parità di  accesso  nelle  pubblicazioni  e  nella  trasmissione  di informazioni  e  di  propaganda  elettorale  </a:t>
            </a:r>
            <a:r>
              <a:rPr lang="it-IT"/>
              <a:t>ed  emana  le  norme  di attuazione;</a:t>
            </a:r>
            <a:endParaRPr/>
          </a:p>
        </p:txBody>
      </p:sp>
      <p:pic>
        <p:nvPicPr>
          <p:cNvPr id="144" name="Google Shape;14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69700" y="6235700"/>
            <a:ext cx="40640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