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1"/>
  </p:notesMasterIdLst>
  <p:sldIdLst>
    <p:sldId id="257" r:id="rId2"/>
    <p:sldId id="256" r:id="rId3"/>
    <p:sldId id="258" r:id="rId4"/>
    <p:sldId id="263" r:id="rId5"/>
    <p:sldId id="264" r:id="rId6"/>
    <p:sldId id="259" r:id="rId7"/>
    <p:sldId id="265" r:id="rId8"/>
    <p:sldId id="266" r:id="rId9"/>
    <p:sldId id="261" r:id="rId10"/>
    <p:sldId id="260" r:id="rId11"/>
    <p:sldId id="267" r:id="rId12"/>
    <p:sldId id="262" r:id="rId13"/>
    <p:sldId id="268" r:id="rId14"/>
    <p:sldId id="270" r:id="rId15"/>
    <p:sldId id="269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607CD7-0768-B159-9025-C2363C0ECED6}" v="12" dt="2023-03-10T11:35:55.7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9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ena Chianese" userId="S::elena.chianese@uniparthenope.it::0ecc1a1a-8227-4358-bb17-8fdd79992b0e" providerId="AD" clId="Web-{C7607CD7-0768-B159-9025-C2363C0ECED6}"/>
    <pc:docChg chg="modSld">
      <pc:chgData name="Elena Chianese" userId="S::elena.chianese@uniparthenope.it::0ecc1a1a-8227-4358-bb17-8fdd79992b0e" providerId="AD" clId="Web-{C7607CD7-0768-B159-9025-C2363C0ECED6}" dt="2023-03-10T11:35:55.793" v="7"/>
      <pc:docMkLst>
        <pc:docMk/>
      </pc:docMkLst>
      <pc:sldChg chg="delSp modSp">
        <pc:chgData name="Elena Chianese" userId="S::elena.chianese@uniparthenope.it::0ecc1a1a-8227-4358-bb17-8fdd79992b0e" providerId="AD" clId="Web-{C7607CD7-0768-B159-9025-C2363C0ECED6}" dt="2023-03-10T11:35:55.793" v="7"/>
        <pc:sldMkLst>
          <pc:docMk/>
          <pc:sldMk cId="1138627426" sldId="257"/>
        </pc:sldMkLst>
        <pc:spChg chg="mod">
          <ac:chgData name="Elena Chianese" userId="S::elena.chianese@uniparthenope.it::0ecc1a1a-8227-4358-bb17-8fdd79992b0e" providerId="AD" clId="Web-{C7607CD7-0768-B159-9025-C2363C0ECED6}" dt="2023-03-10T11:35:52.199" v="6" actId="20577"/>
          <ac:spMkLst>
            <pc:docMk/>
            <pc:sldMk cId="1138627426" sldId="257"/>
            <ac:spMk id="4" creationId="{00000000-0000-0000-0000-000000000000}"/>
          </ac:spMkLst>
        </pc:spChg>
        <pc:spChg chg="del">
          <ac:chgData name="Elena Chianese" userId="S::elena.chianese@uniparthenope.it::0ecc1a1a-8227-4358-bb17-8fdd79992b0e" providerId="AD" clId="Web-{C7607CD7-0768-B159-9025-C2363C0ECED6}" dt="2023-03-10T11:35:55.793" v="7"/>
          <ac:spMkLst>
            <pc:docMk/>
            <pc:sldMk cId="1138627426" sldId="257"/>
            <ac:spMk id="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5FC6C2-2923-458A-AEDD-19A003FDE4D5}" type="datetimeFigureOut">
              <a:rPr lang="it-IT" smtClean="0"/>
              <a:t>19/03/2023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3E6FD2-1C3D-47EE-BC7F-CC1A6E91C5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6950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F3E82-493D-4C77-BE80-131C2A50AEA0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3978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C0792-D2D1-428C-A6E5-579FA8BC84EA}" type="datetime1">
              <a:rPr lang="it-IT" smtClean="0"/>
              <a:t>19/03/2023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Prof.ssa Elena Chianese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58C6-7CC8-4D7B-B9E4-A3E242F73B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0410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D95E2-5F38-4A40-91F8-AC552EB045F2}" type="datetime1">
              <a:rPr lang="it-IT" smtClean="0"/>
              <a:t>19/03/2023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Prof.ssa Elena Chianese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58C6-7CC8-4D7B-B9E4-A3E242F73B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8198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CC0A-1F53-41FD-A07A-40F7F77F38A4}" type="datetime1">
              <a:rPr lang="it-IT" smtClean="0"/>
              <a:t>19/03/2023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Prof.ssa Elena Chianese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58C6-7CC8-4D7B-B9E4-A3E242F73BD1}" type="slidenum">
              <a:rPr lang="it-IT" smtClean="0"/>
              <a:t>‹N›</a:t>
            </a:fld>
            <a:endParaRPr lang="it-I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5479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046F4-EA4F-48FF-B4BE-BE9E67AD9A83}" type="datetime1">
              <a:rPr lang="it-IT" smtClean="0"/>
              <a:t>19/03/2023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Prof.ssa Elena Chianese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58C6-7CC8-4D7B-B9E4-A3E242F73B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4565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40A2-CD51-4D10-81D3-52889A44D8C1}" type="datetime1">
              <a:rPr lang="it-IT" smtClean="0"/>
              <a:t>19/03/2023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Prof.ssa Elena Chianese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58C6-7CC8-4D7B-B9E4-A3E242F73BD1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9937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2991E-A762-4758-B66F-B2775F99FB6C}" type="datetime1">
              <a:rPr lang="it-IT" smtClean="0"/>
              <a:t>19/03/2023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Prof.ssa Elena Chianese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58C6-7CC8-4D7B-B9E4-A3E242F73B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7122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BF771-1D92-414C-A240-03EE8DFD5F99}" type="datetime1">
              <a:rPr lang="it-IT" smtClean="0"/>
              <a:t>19/03/2023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Prof.ssa Elena Chianese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58C6-7CC8-4D7B-B9E4-A3E242F73B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28771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E2A44-99A7-49DC-AE0C-ADC8D5B872D2}" type="datetime1">
              <a:rPr lang="it-IT" smtClean="0"/>
              <a:t>19/03/2023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Prof.ssa Elena Chianese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58C6-7CC8-4D7B-B9E4-A3E242F73B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8732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15333-E21E-4997-95FF-D0E434349202}" type="datetime1">
              <a:rPr lang="it-IT" smtClean="0"/>
              <a:t>19/03/2023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Prof.ssa Elena Chianese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58C6-7CC8-4D7B-B9E4-A3E242F73B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3641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184B0-B4F1-41A1-B786-2B0C67A30772}" type="datetime1">
              <a:rPr lang="it-IT" smtClean="0"/>
              <a:t>19/03/2023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Prof.ssa Elena Chianese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58C6-7CC8-4D7B-B9E4-A3E242F73B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372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6DE81-8F0A-48DC-8075-433A03FB221B}" type="datetime1">
              <a:rPr lang="it-IT" smtClean="0"/>
              <a:t>19/03/2023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Prof.ssa Elena Chianese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58C6-7CC8-4D7B-B9E4-A3E242F73B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8020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AC97-0AB5-4B51-A8E8-E9511E300600}" type="datetime1">
              <a:rPr lang="it-IT" smtClean="0"/>
              <a:t>19/03/2023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Prof.ssa Elena Chianese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58C6-7CC8-4D7B-B9E4-A3E242F73B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2164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DAC0B-5764-4330-9226-A6B10DB5DF0C}" type="datetime1">
              <a:rPr lang="it-IT" smtClean="0"/>
              <a:t>19/03/2023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Prof.ssa Elena Chianese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58C6-7CC8-4D7B-B9E4-A3E242F73B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9900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E81B4-EED6-4579-A034-2F00C3A74FCB}" type="datetime1">
              <a:rPr lang="it-IT" smtClean="0"/>
              <a:t>19/03/2023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Prof.ssa Elena Chianese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58C6-7CC8-4D7B-B9E4-A3E242F73B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5881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C1AB9-95DA-4D2A-834C-93C1D115A034}" type="datetime1">
              <a:rPr lang="it-IT" smtClean="0"/>
              <a:t>19/03/2023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Prof.ssa Elena Chianese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58C6-7CC8-4D7B-B9E4-A3E242F73B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97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3E7F-9F9A-40C2-A87D-3065F0C9090F}" type="datetime1">
              <a:rPr lang="it-IT" smtClean="0"/>
              <a:t>19/03/2023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Prof.ssa Elena Chianese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58C6-7CC8-4D7B-B9E4-A3E242F73B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2161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A13A8-2DF2-41B4-8769-504DDD520894}" type="datetime1">
              <a:rPr lang="it-IT" smtClean="0"/>
              <a:t>19/03/2023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Prof.ssa Elena Chianese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F458C6-7CC8-4D7B-B9E4-A3E242F73B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0724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5030" y="966651"/>
            <a:ext cx="9666514" cy="6155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it-IT" sz="3400" dirty="0">
                <a:latin typeface="Adobe Devanagari"/>
                <a:cs typeface="Adobe Devanagari" panose="02040503050201020203" pitchFamily="18" charset="0"/>
              </a:rPr>
              <a:t>Corso di Chimica </a:t>
            </a:r>
            <a:r>
              <a:rPr lang="it-IT" sz="3400" dirty="0" err="1">
                <a:latin typeface="Adobe Devanagari"/>
                <a:cs typeface="Adobe Devanagari" panose="02040503050201020203" pitchFamily="18" charset="0"/>
              </a:rPr>
              <a:t>Bioanalitica</a:t>
            </a:r>
            <a:r>
              <a:rPr lang="it-IT" sz="3400" dirty="0">
                <a:latin typeface="Adobe Devanagari"/>
                <a:cs typeface="Adobe Devanagari" panose="02040503050201020203" pitchFamily="18" charset="0"/>
              </a:rPr>
              <a:t> </a:t>
            </a:r>
            <a:endParaRPr lang="it-IT" sz="3400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7646" y="4084320"/>
            <a:ext cx="5059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Docente </a:t>
            </a:r>
          </a:p>
          <a:p>
            <a:r>
              <a:rPr lang="it-IT" dirty="0"/>
              <a:t>Prof Elena Chianese</a:t>
            </a:r>
          </a:p>
          <a:p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Prof.ssa Elena Chianese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BF8B-628F-4FC8-9D86-3B44356CCD3C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8627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Prof.ssa Elena Chianese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58C6-7CC8-4D7B-B9E4-A3E242F73BD1}" type="slidenum">
              <a:rPr lang="it-IT" smtClean="0"/>
              <a:t>10</a:t>
            </a:fld>
            <a:endParaRPr lang="it-IT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5" y="157019"/>
            <a:ext cx="10058400" cy="385801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9980" y="4291642"/>
            <a:ext cx="3315163" cy="211484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63238" y="4436600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>
                <a:latin typeface="Adobe Caslon Pro" panose="0205050205050A020403" pitchFamily="18" charset="0"/>
              </a:rPr>
              <a:t>La concentrazione dello standard minima e quella massima rappresentano gli estremi dell’intervallo di calibrazione. Le concentrazioni degli </a:t>
            </a:r>
            <a:r>
              <a:rPr lang="it-IT" dirty="0" err="1">
                <a:latin typeface="Adobe Caslon Pro" panose="0205050205050A020403" pitchFamily="18" charset="0"/>
              </a:rPr>
              <a:t>analiti</a:t>
            </a:r>
            <a:r>
              <a:rPr lang="it-IT" dirty="0">
                <a:latin typeface="Adobe Caslon Pro" panose="0205050205050A020403" pitchFamily="18" charset="0"/>
              </a:rPr>
              <a:t> determinati con una tecnica strumentale devono essere contenute nell’intervallo di calibrazione 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381897" y="5756366"/>
            <a:ext cx="1593049" cy="157562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6035040" y="4720046"/>
            <a:ext cx="2360023" cy="52251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970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Prof.ssa Elena Chianese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58C6-7CC8-4D7B-B9E4-A3E242F73BD1}" type="slidenum">
              <a:rPr lang="it-IT" smtClean="0"/>
              <a:t>11</a:t>
            </a:fld>
            <a:endParaRPr lang="it-IT"/>
          </a:p>
        </p:txBody>
      </p:sp>
      <p:pic>
        <p:nvPicPr>
          <p:cNvPr id="6" name="Segnaposto contenuto 3" descr="0822.gif"/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5475" y="647037"/>
            <a:ext cx="5573713" cy="539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Segnaposto contenuto 3" descr="0821.gif"/>
          <p:cNvPicPr>
            <a:picLocks noGrp="1"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883" y="226741"/>
            <a:ext cx="6894513" cy="539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452846" y="226741"/>
            <a:ext cx="8821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La retta di calibrazione segue una legge del tipo:   </a:t>
            </a:r>
            <a:r>
              <a:rPr lang="it-IT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y= mx + b</a:t>
            </a:r>
          </a:p>
        </p:txBody>
      </p:sp>
    </p:spTree>
    <p:extLst>
      <p:ext uri="{BB962C8B-B14F-4D97-AF65-F5344CB8AC3E}">
        <p14:creationId xmlns:p14="http://schemas.microsoft.com/office/powerpoint/2010/main" val="283136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Prof.ssa Elena Chianese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58C6-7CC8-4D7B-B9E4-A3E242F73BD1}" type="slidenum">
              <a:rPr lang="it-IT" smtClean="0"/>
              <a:t>12</a:t>
            </a:fld>
            <a:endParaRPr lang="it-IT"/>
          </a:p>
        </p:txBody>
      </p:sp>
      <p:sp>
        <p:nvSpPr>
          <p:cNvPr id="2" name="TextBox 1"/>
          <p:cNvSpPr txBox="1"/>
          <p:nvPr/>
        </p:nvSpPr>
        <p:spPr>
          <a:xfrm>
            <a:off x="383177" y="148046"/>
            <a:ext cx="96926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Il metodo della calibrazione esterna si basa sull’assunto che l’analita nel campione si comporti esattamente come l’analita nello standard. </a:t>
            </a:r>
          </a:p>
          <a:p>
            <a:endParaRPr lang="it-IT" dirty="0"/>
          </a:p>
          <a:p>
            <a:r>
              <a:rPr lang="it-IT" dirty="0"/>
              <a:t>Poiché ciò non è sempre vero, occorre tenere in considerazione il bianco ed il suo segnale strumentale.  Si distinguono; </a:t>
            </a:r>
          </a:p>
          <a:p>
            <a:pPr marL="285750" indent="-285750">
              <a:buFontTx/>
              <a:buChar char="-"/>
            </a:pPr>
            <a:r>
              <a:rPr lang="it-IT" dirty="0"/>
              <a:t>Bianco </a:t>
            </a:r>
            <a:r>
              <a:rPr lang="it-IT" dirty="0" smtClean="0"/>
              <a:t>ideale (identico al campione, tranne che per la presenza dell’</a:t>
            </a:r>
            <a:r>
              <a:rPr lang="it-IT" dirty="0" err="1" smtClean="0"/>
              <a:t>analita</a:t>
            </a:r>
            <a:r>
              <a:rPr lang="it-IT" dirty="0" smtClean="0"/>
              <a:t>)</a:t>
            </a:r>
            <a:endParaRPr lang="it-IT" dirty="0"/>
          </a:p>
          <a:p>
            <a:r>
              <a:rPr lang="it-IT" dirty="0"/>
              <a:t>                          - bianco di </a:t>
            </a:r>
            <a:r>
              <a:rPr lang="it-IT" dirty="0" smtClean="0"/>
              <a:t>solvente (segnale del solvente in cui è disciolto l’</a:t>
            </a:r>
            <a:r>
              <a:rPr lang="it-IT" dirty="0" err="1" smtClean="0"/>
              <a:t>analita</a:t>
            </a:r>
            <a:r>
              <a:rPr lang="it-IT" dirty="0" smtClean="0"/>
              <a:t>)</a:t>
            </a:r>
            <a:endParaRPr lang="it-IT" dirty="0"/>
          </a:p>
          <a:p>
            <a:r>
              <a:rPr lang="it-IT" dirty="0"/>
              <a:t>                                                         bianco del </a:t>
            </a:r>
            <a:r>
              <a:rPr lang="it-IT" dirty="0" smtClean="0"/>
              <a:t>reagente (segnale dei reagenti usati nella preparazione dei campioni). </a:t>
            </a:r>
            <a:endParaRPr lang="it-IT" dirty="0"/>
          </a:p>
        </p:txBody>
      </p:sp>
      <p:pic>
        <p:nvPicPr>
          <p:cNvPr id="7" name="Segnaposto contenuto 3" descr="0823.gif"/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3767" y="2525486"/>
            <a:ext cx="5593792" cy="3766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505097" y="2934789"/>
            <a:ext cx="430203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Nonostante l’uso dei bianchi di riferimento, possono comunque esserci fonti di incertezza ed errore: </a:t>
            </a:r>
          </a:p>
          <a:p>
            <a:pPr marL="285750" indent="-285750">
              <a:buFontTx/>
              <a:buChar char="-"/>
            </a:pPr>
            <a:r>
              <a:rPr lang="it-IT" dirty="0"/>
              <a:t>Errori nella preparazione degli standard</a:t>
            </a:r>
          </a:p>
          <a:p>
            <a:pPr marL="285750" indent="-285750">
              <a:buFontTx/>
              <a:buChar char="-"/>
            </a:pPr>
            <a:r>
              <a:rPr lang="it-IT" dirty="0"/>
              <a:t>Errata conservazione degli standard</a:t>
            </a:r>
          </a:p>
          <a:p>
            <a:pPr marL="285750" indent="-285750">
              <a:buFontTx/>
              <a:buChar char="-"/>
            </a:pPr>
            <a:r>
              <a:rPr lang="it-IT" dirty="0"/>
              <a:t>Forma chimica diversa dell’analita rispetto a quella nello standard</a:t>
            </a:r>
          </a:p>
          <a:p>
            <a:endParaRPr lang="it-IT" dirty="0"/>
          </a:p>
        </p:txBody>
      </p:sp>
      <p:sp>
        <p:nvSpPr>
          <p:cNvPr id="9" name="TextBox 8"/>
          <p:cNvSpPr txBox="1"/>
          <p:nvPr/>
        </p:nvSpPr>
        <p:spPr>
          <a:xfrm>
            <a:off x="365759" y="5251262"/>
            <a:ext cx="53209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La determinazione dell’analita è migliore quanto più siamo vicini al </a:t>
            </a:r>
            <a:r>
              <a:rPr lang="it-IT" i="1" dirty="0" err="1"/>
              <a:t>centroide</a:t>
            </a:r>
            <a:r>
              <a:rPr lang="it-IT" dirty="0"/>
              <a:t> della retta di calibrazione. </a:t>
            </a:r>
          </a:p>
        </p:txBody>
      </p:sp>
    </p:spTree>
    <p:extLst>
      <p:ext uri="{BB962C8B-B14F-4D97-AF65-F5344CB8AC3E}">
        <p14:creationId xmlns:p14="http://schemas.microsoft.com/office/powerpoint/2010/main" val="124747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Prof.ssa Elena Chianese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58C6-7CC8-4D7B-B9E4-A3E242F73BD1}" type="slidenum">
              <a:rPr lang="it-IT" smtClean="0"/>
              <a:t>13</a:t>
            </a:fld>
            <a:endParaRPr lang="it-IT"/>
          </a:p>
        </p:txBody>
      </p:sp>
      <p:sp>
        <p:nvSpPr>
          <p:cNvPr id="6" name="TextBox 5"/>
          <p:cNvSpPr txBox="1"/>
          <p:nvPr/>
        </p:nvSpPr>
        <p:spPr>
          <a:xfrm>
            <a:off x="574766" y="278674"/>
            <a:ext cx="10450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È comunque possibile tentare di minimizzare gli errori associati ad una misura.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4766" y="1288869"/>
            <a:ext cx="307412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u="sng" dirty="0">
                <a:solidFill>
                  <a:srgbClr val="FF0000"/>
                </a:solidFill>
              </a:rPr>
              <a:t>Separazione: </a:t>
            </a:r>
          </a:p>
          <a:p>
            <a:r>
              <a:rPr lang="it-IT" dirty="0"/>
              <a:t>Purificare il più possibile l’analita di interesse separandolo dalla matrice. Si usano metodi di separazione quali filtrazioni, scambio ionico, cromatografia etc. 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741714" y="3597193"/>
            <a:ext cx="17417" cy="74838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74766" y="4469598"/>
            <a:ext cx="279738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Tempi di misura più lunghi</a:t>
            </a:r>
          </a:p>
          <a:p>
            <a:pPr algn="ctr"/>
            <a:r>
              <a:rPr lang="it-IT" dirty="0"/>
              <a:t>Costi maggiori </a:t>
            </a:r>
          </a:p>
          <a:p>
            <a:pPr algn="ctr"/>
            <a:r>
              <a:rPr lang="it-IT" dirty="0"/>
              <a:t>Perdita di analita nelle diverse fasi della separazione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01415" y="1288869"/>
            <a:ext cx="27344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u="sng" dirty="0">
                <a:solidFill>
                  <a:srgbClr val="FF0000"/>
                </a:solidFill>
              </a:rPr>
              <a:t>Metodo di saturazione</a:t>
            </a:r>
          </a:p>
          <a:p>
            <a:r>
              <a:rPr lang="it-IT" dirty="0"/>
              <a:t>Aggiunta di grandi quantità delle sostanze interferenti così da rendere l’interferenza indipendente dalla concentrazione dell’interferente stesso  </a:t>
            </a:r>
          </a:p>
        </p:txBody>
      </p:sp>
      <p:cxnSp>
        <p:nvCxnSpPr>
          <p:cNvPr id="14" name="Straight Arrow Connector 13"/>
          <p:cNvCxnSpPr>
            <a:stCxn id="12" idx="2"/>
          </p:cNvCxnSpPr>
          <p:nvPr/>
        </p:nvCxnSpPr>
        <p:spPr>
          <a:xfrm flipH="1">
            <a:off x="5668660" y="3597193"/>
            <a:ext cx="1" cy="87240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598126" y="4632960"/>
            <a:ext cx="22903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Perdita di sensibilità strumentale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50629" y="1288869"/>
            <a:ext cx="382306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u="sng" dirty="0">
                <a:solidFill>
                  <a:srgbClr val="FF0000"/>
                </a:solidFill>
              </a:rPr>
              <a:t>Modificatori di matrice</a:t>
            </a:r>
          </a:p>
          <a:p>
            <a:r>
              <a:rPr lang="it-IT" dirty="0"/>
              <a:t>Specie non interferenti aggiunte in quantità tali da rendere l’interferenza indipendente dalla concentrazione degli </a:t>
            </a:r>
            <a:r>
              <a:rPr lang="it-IT" dirty="0" smtClean="0"/>
              <a:t>interferenti (soluzioni tampone). </a:t>
            </a:r>
            <a:r>
              <a:rPr lang="it-IT" dirty="0"/>
              <a:t>Oppure </a:t>
            </a:r>
            <a:r>
              <a:rPr lang="it-IT" dirty="0">
                <a:solidFill>
                  <a:srgbClr val="FF0000"/>
                </a:solidFill>
              </a:rPr>
              <a:t>agenti mascheranti </a:t>
            </a:r>
            <a:r>
              <a:rPr lang="it-IT" dirty="0"/>
              <a:t>che reagiscono selettivamente con le sostanze interferenti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9588137" y="3509554"/>
            <a:ext cx="8709" cy="96004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427548" y="4700430"/>
            <a:ext cx="23211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Aumento delle </a:t>
            </a:r>
            <a:r>
              <a:rPr lang="it-IT" dirty="0" err="1"/>
              <a:t>impurezze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146771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Prof.ssa Elena Chianese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58C6-7CC8-4D7B-B9E4-A3E242F73BD1}" type="slidenum">
              <a:rPr lang="it-IT" smtClean="0"/>
              <a:t>14</a:t>
            </a:fld>
            <a:endParaRPr lang="it-IT"/>
          </a:p>
        </p:txBody>
      </p:sp>
      <p:sp>
        <p:nvSpPr>
          <p:cNvPr id="6" name="TextBox 5"/>
          <p:cNvSpPr txBox="1"/>
          <p:nvPr/>
        </p:nvSpPr>
        <p:spPr>
          <a:xfrm>
            <a:off x="400594" y="496389"/>
            <a:ext cx="35356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u="sng" dirty="0">
                <a:solidFill>
                  <a:srgbClr val="FF0000"/>
                </a:solidFill>
              </a:rPr>
              <a:t>Metodo della diluizione</a:t>
            </a:r>
          </a:p>
          <a:p>
            <a:r>
              <a:rPr lang="it-IT" dirty="0"/>
              <a:t>Se l’interferente origina una risposta minima se a basse concentrazioni, è possibile diluire la soluzione</a:t>
            </a:r>
          </a:p>
          <a:p>
            <a:endParaRPr lang="it-IT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1863634" y="1968137"/>
            <a:ext cx="17417" cy="95794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05097" y="3396343"/>
            <a:ext cx="28825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Perdita del segnale per la riduzione di concentrazione anche dell’analita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71702" y="496389"/>
            <a:ext cx="340505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u="sng" dirty="0">
                <a:solidFill>
                  <a:srgbClr val="FF0000"/>
                </a:solidFill>
              </a:rPr>
              <a:t>Metodo della corrispondenza della matrice</a:t>
            </a:r>
            <a:endParaRPr lang="it-IT" dirty="0"/>
          </a:p>
          <a:p>
            <a:r>
              <a:rPr lang="it-IT" dirty="0"/>
              <a:t>Riproduzione quanto più fedele della matrice, da usare come bianco, al fine di riprodurre le interferenze. </a:t>
            </a:r>
          </a:p>
        </p:txBody>
      </p:sp>
      <p:cxnSp>
        <p:nvCxnSpPr>
          <p:cNvPr id="12" name="Straight Arrow Connector 11"/>
          <p:cNvCxnSpPr>
            <a:stCxn id="10" idx="2"/>
          </p:cNvCxnSpPr>
          <p:nvPr/>
        </p:nvCxnSpPr>
        <p:spPr>
          <a:xfrm flipH="1">
            <a:off x="6074228" y="2250715"/>
            <a:ext cx="1" cy="114562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415245" y="3457303"/>
            <a:ext cx="29434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Limitazioni dovute alla purezza dei reagenti, rischio di aggiunta di analita dai reagenti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989772" y="496389"/>
            <a:ext cx="364487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u="sng" dirty="0">
                <a:solidFill>
                  <a:srgbClr val="FF0000"/>
                </a:solidFill>
              </a:rPr>
              <a:t>Metodo delle aggiunte standard </a:t>
            </a:r>
          </a:p>
          <a:p>
            <a:r>
              <a:rPr lang="it-IT" dirty="0"/>
              <a:t>Si usa quando la matrice non è facilmente riproducibile e le interferenze non possono essere eliminate. Si arricchisce il campione aggiungendo almeno due aliquote successive e note di analita. Si leggono i segnali e si ottiene una curva di calibrazione da cui si estrapola il segnale dell’analita nel campione di partenza.  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9579429" y="3805646"/>
            <a:ext cx="8708" cy="85198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090263" y="4728754"/>
            <a:ext cx="34834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Conoscenza dell’ordine di grandezza della concentrazione dell’analita da determinare. </a:t>
            </a:r>
          </a:p>
        </p:txBody>
      </p:sp>
    </p:spTree>
    <p:extLst>
      <p:ext uri="{BB962C8B-B14F-4D97-AF65-F5344CB8AC3E}">
        <p14:creationId xmlns:p14="http://schemas.microsoft.com/office/powerpoint/2010/main" val="15878359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Prof.ssa Elena Chianese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58C6-7CC8-4D7B-B9E4-A3E242F73BD1}" type="slidenum">
              <a:rPr lang="it-IT" smtClean="0"/>
              <a:t>15</a:t>
            </a:fld>
            <a:endParaRPr lang="it-IT"/>
          </a:p>
        </p:txBody>
      </p:sp>
      <p:pic>
        <p:nvPicPr>
          <p:cNvPr id="6" name="Segnaposto contenuto 3" descr="0828.gif"/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1778" y="224037"/>
            <a:ext cx="4754182" cy="581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95" y="576396"/>
            <a:ext cx="3901940" cy="583009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87680" y="130629"/>
            <a:ext cx="8102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Metodo dello standard interno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962" y="1138065"/>
            <a:ext cx="30823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u="sng" dirty="0">
                <a:solidFill>
                  <a:srgbClr val="FF0000"/>
                </a:solidFill>
              </a:rPr>
              <a:t>Metodo dello standard interno</a:t>
            </a:r>
          </a:p>
          <a:p>
            <a:r>
              <a:rPr lang="it-IT" sz="1600" dirty="0"/>
              <a:t>Si aggiunge a tutti i campioni ed alle soluzioni standard una quantità fissa  di una specie di riferimento, non interferente. </a:t>
            </a:r>
          </a:p>
          <a:p>
            <a:r>
              <a:rPr lang="it-IT" sz="1600" dirty="0"/>
              <a:t>Si legge non il segnale ma il rapporto tra segnali dell’analita e del riferimento.  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820091" y="3506796"/>
            <a:ext cx="0" cy="63572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04796" y="4202929"/>
            <a:ext cx="290839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Aggiunta di </a:t>
            </a:r>
            <a:r>
              <a:rPr lang="it-IT" sz="1600" dirty="0" err="1"/>
              <a:t>impurezze</a:t>
            </a:r>
            <a:r>
              <a:rPr lang="it-IT" sz="1600" dirty="0"/>
              <a:t>, aggiunte di interferenti diversi da quelli del campione. </a:t>
            </a:r>
          </a:p>
        </p:txBody>
      </p:sp>
    </p:spTree>
    <p:extLst>
      <p:ext uri="{BB962C8B-B14F-4D97-AF65-F5344CB8AC3E}">
        <p14:creationId xmlns:p14="http://schemas.microsoft.com/office/powerpoint/2010/main" val="22319348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Prof.ssa Elena Chianese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58C6-7CC8-4D7B-B9E4-A3E242F73BD1}" type="slidenum">
              <a:rPr lang="it-IT" smtClean="0"/>
              <a:t>16</a:t>
            </a:fld>
            <a:endParaRPr lang="it-IT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669" y="244291"/>
            <a:ext cx="5210902" cy="32865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730240" y="339634"/>
            <a:ext cx="563444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Abbiamo già affrontato i concetti di accuratezza e precisione di una misura. Parliamo ora di </a:t>
            </a:r>
            <a:r>
              <a:rPr lang="it-IT" u="sng" dirty="0">
                <a:solidFill>
                  <a:srgbClr val="FF0000"/>
                </a:solidFill>
              </a:rPr>
              <a:t>sensibilità</a:t>
            </a:r>
          </a:p>
          <a:p>
            <a:endParaRPr lang="it-IT" dirty="0"/>
          </a:p>
          <a:p>
            <a:r>
              <a:rPr lang="it-IT" dirty="0"/>
              <a:t> La </a:t>
            </a:r>
            <a:r>
              <a:rPr lang="it-IT" dirty="0">
                <a:solidFill>
                  <a:srgbClr val="FF0000"/>
                </a:solidFill>
              </a:rPr>
              <a:t>sensibilità di calibrazione </a:t>
            </a:r>
            <a:r>
              <a:rPr lang="it-IT" dirty="0"/>
              <a:t>è variazione di segnale per unità di  variazione della concentrazione dell’analita. </a:t>
            </a:r>
          </a:p>
          <a:p>
            <a:r>
              <a:rPr lang="it-IT" dirty="0"/>
              <a:t>È la pendenza della retta di interpolazione; se l’interpolazione è lineare, la sensibilità è costante. </a:t>
            </a:r>
          </a:p>
          <a:p>
            <a:endParaRPr lang="it-IT" dirty="0"/>
          </a:p>
        </p:txBody>
      </p:sp>
      <p:sp>
        <p:nvSpPr>
          <p:cNvPr id="8" name="TextBox 7"/>
          <p:cNvSpPr txBox="1"/>
          <p:nvPr/>
        </p:nvSpPr>
        <p:spPr>
          <a:xfrm>
            <a:off x="259669" y="3814354"/>
            <a:ext cx="10774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Il limite di rivelabilità (DL) è la più piccola concentrazione che si possa misurare; ogni tecnica analitica ha un suo DL, calcolato come: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35977" y="4772297"/>
            <a:ext cx="1105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DL =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389120" y="4972594"/>
            <a:ext cx="5573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389120" y="4599642"/>
            <a:ext cx="949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k </a:t>
            </a:r>
            <a:r>
              <a:rPr lang="it-IT" i="1" dirty="0" err="1"/>
              <a:t>s</a:t>
            </a:r>
            <a:r>
              <a:rPr lang="it-IT" i="1" baseline="-25000" dirty="0" err="1"/>
              <a:t>b</a:t>
            </a:r>
            <a:endParaRPr lang="it-IT" i="1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4480559" y="4923265"/>
            <a:ext cx="557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29793" y="4609743"/>
            <a:ext cx="2442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k= 2 (intervallo di fiducia al 92,1%) o 3 (98,3%)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2865120" y="2420983"/>
            <a:ext cx="2865120" cy="87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65113" y="5545999"/>
            <a:ext cx="109902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La curva di calibrazione ha un intervallo di linearità, il valore inferiore è dato dal DL mentre il valore superiore corrisponde al limite entro cui si osserva ancora linearità (deviazioni dalla linearità del 5%).  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8104909" y="4772297"/>
            <a:ext cx="3350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Sb deviazione </a:t>
            </a:r>
            <a:r>
              <a:rPr lang="it-IT" dirty="0" err="1" smtClean="0"/>
              <a:t>std</a:t>
            </a:r>
            <a:r>
              <a:rPr lang="it-IT" dirty="0" smtClean="0"/>
              <a:t> del bianco</a:t>
            </a:r>
          </a:p>
          <a:p>
            <a:r>
              <a:rPr lang="it-IT" dirty="0" smtClean="0"/>
              <a:t>m sensibilità di calibrazione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97303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Prof.ssa Elena Chianese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58C6-7CC8-4D7B-B9E4-A3E242F73BD1}" type="slidenum">
              <a:rPr lang="it-IT" smtClean="0"/>
              <a:t>17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512618" y="471055"/>
            <a:ext cx="112360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La corretta gestione della procedura analitica richiede chela qualità dei risultati e di tutte le procedure e strumentazioni utilizzate siano costantemente validate. </a:t>
            </a:r>
          </a:p>
          <a:p>
            <a:r>
              <a:rPr lang="it-IT" dirty="0" smtClean="0"/>
              <a:t>Occorre dunque procedere con il controllo di qualità, la validazione dei risultati e la presentazione degli stessi. 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452255" y="1741047"/>
            <a:ext cx="75922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Per il controllo di qualità, si usano le </a:t>
            </a:r>
            <a:r>
              <a:rPr lang="it-IT" dirty="0" smtClean="0">
                <a:solidFill>
                  <a:srgbClr val="FF0000"/>
                </a:solidFill>
              </a:rPr>
              <a:t>carte di controllo</a:t>
            </a:r>
          </a:p>
          <a:p>
            <a:endParaRPr lang="it-IT" dirty="0">
              <a:solidFill>
                <a:srgbClr val="FF0000"/>
              </a:solidFill>
            </a:endParaRPr>
          </a:p>
          <a:p>
            <a:pPr algn="ctr"/>
            <a:r>
              <a:rPr lang="it-IT" i="1" dirty="0" smtClean="0"/>
              <a:t>Diagramma sequenziale di qualche caratteristica importante nella garanzia di qualità</a:t>
            </a:r>
            <a:endParaRPr lang="it-IT" i="1" dirty="0"/>
          </a:p>
        </p:txBody>
      </p:sp>
      <p:sp>
        <p:nvSpPr>
          <p:cNvPr id="8" name="Rettangolo 7"/>
          <p:cNvSpPr/>
          <p:nvPr/>
        </p:nvSpPr>
        <p:spPr>
          <a:xfrm>
            <a:off x="2258291" y="3574473"/>
            <a:ext cx="7176654" cy="18565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" name="Connettore diritto 9"/>
          <p:cNvCxnSpPr>
            <a:stCxn id="8" idx="1"/>
            <a:endCxn id="8" idx="3"/>
          </p:cNvCxnSpPr>
          <p:nvPr/>
        </p:nvCxnSpPr>
        <p:spPr>
          <a:xfrm>
            <a:off x="2258291" y="4502728"/>
            <a:ext cx="717665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/>
          <p:cNvCxnSpPr/>
          <p:nvPr/>
        </p:nvCxnSpPr>
        <p:spPr>
          <a:xfrm>
            <a:off x="2258286" y="5209304"/>
            <a:ext cx="717665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/>
          <p:cNvCxnSpPr/>
          <p:nvPr/>
        </p:nvCxnSpPr>
        <p:spPr>
          <a:xfrm>
            <a:off x="2272136" y="3809992"/>
            <a:ext cx="717665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9712036" y="3574473"/>
            <a:ext cx="1537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LCS</a:t>
            </a:r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9712035" y="4844465"/>
            <a:ext cx="1537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LCI</a:t>
            </a:r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1849582" y="5740913"/>
            <a:ext cx="8797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Misurando  periodicamente uno standard possiamo ricavare accuratezza e precisione</a:t>
            </a:r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10307780" y="3842588"/>
            <a:ext cx="18842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Limiti di controllo superiore ed inferiore</a:t>
            </a:r>
            <a:endParaRPr lang="it-IT" dirty="0"/>
          </a:p>
        </p:txBody>
      </p:sp>
      <p:cxnSp>
        <p:nvCxnSpPr>
          <p:cNvPr id="19" name="Connettore 2 18"/>
          <p:cNvCxnSpPr/>
          <p:nvPr/>
        </p:nvCxnSpPr>
        <p:spPr>
          <a:xfrm flipH="1" flipV="1">
            <a:off x="10044545" y="3943805"/>
            <a:ext cx="138546" cy="145530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/>
          <p:nvPr/>
        </p:nvCxnSpPr>
        <p:spPr>
          <a:xfrm flipH="1">
            <a:off x="10099962" y="4769594"/>
            <a:ext cx="207818" cy="102702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/>
          <p:cNvSpPr txBox="1"/>
          <p:nvPr/>
        </p:nvSpPr>
        <p:spPr>
          <a:xfrm>
            <a:off x="332509" y="3759139"/>
            <a:ext cx="1704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LCS= µ +  </a:t>
            </a:r>
            <a:endParaRPr lang="it-IT" dirty="0"/>
          </a:p>
        </p:txBody>
      </p:sp>
      <p:cxnSp>
        <p:nvCxnSpPr>
          <p:cNvPr id="24" name="Connettore diritto 23"/>
          <p:cNvCxnSpPr>
            <a:endCxn id="22" idx="3"/>
          </p:cNvCxnSpPr>
          <p:nvPr/>
        </p:nvCxnSpPr>
        <p:spPr>
          <a:xfrm>
            <a:off x="1438275" y="3943805"/>
            <a:ext cx="5983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sellaDiTesto 24"/>
          <p:cNvSpPr txBox="1"/>
          <p:nvPr/>
        </p:nvSpPr>
        <p:spPr>
          <a:xfrm>
            <a:off x="1438275" y="3574473"/>
            <a:ext cx="72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3</a:t>
            </a:r>
            <a:r>
              <a:rPr lang="el-GR" dirty="0" smtClean="0"/>
              <a:t>σ</a:t>
            </a:r>
            <a:endParaRPr lang="it-IT" dirty="0"/>
          </a:p>
        </p:txBody>
      </p:sp>
      <p:sp>
        <p:nvSpPr>
          <p:cNvPr id="26" name="CasellaDiTesto 25"/>
          <p:cNvSpPr txBox="1"/>
          <p:nvPr/>
        </p:nvSpPr>
        <p:spPr>
          <a:xfrm>
            <a:off x="1419754" y="3969796"/>
            <a:ext cx="1122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</a:t>
            </a:r>
            <a:r>
              <a:rPr lang="it-IT" baseline="30000" dirty="0" smtClean="0"/>
              <a:t>-1/2</a:t>
            </a:r>
            <a:endParaRPr lang="it-IT" dirty="0"/>
          </a:p>
        </p:txBody>
      </p:sp>
      <p:sp>
        <p:nvSpPr>
          <p:cNvPr id="27" name="CasellaDiTesto 26"/>
          <p:cNvSpPr txBox="1"/>
          <p:nvPr/>
        </p:nvSpPr>
        <p:spPr>
          <a:xfrm>
            <a:off x="387927" y="4984807"/>
            <a:ext cx="1704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LCI= µ -  </a:t>
            </a:r>
            <a:endParaRPr lang="it-IT" dirty="0"/>
          </a:p>
        </p:txBody>
      </p:sp>
      <p:cxnSp>
        <p:nvCxnSpPr>
          <p:cNvPr id="28" name="Connettore diritto 27"/>
          <p:cNvCxnSpPr>
            <a:endCxn id="27" idx="3"/>
          </p:cNvCxnSpPr>
          <p:nvPr/>
        </p:nvCxnSpPr>
        <p:spPr>
          <a:xfrm>
            <a:off x="1493693" y="5169473"/>
            <a:ext cx="5983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sellaDiTesto 28"/>
          <p:cNvSpPr txBox="1"/>
          <p:nvPr/>
        </p:nvSpPr>
        <p:spPr>
          <a:xfrm>
            <a:off x="1493693" y="4800141"/>
            <a:ext cx="72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3</a:t>
            </a:r>
            <a:r>
              <a:rPr lang="el-GR" dirty="0" smtClean="0"/>
              <a:t>σ</a:t>
            </a:r>
            <a:endParaRPr lang="it-IT" dirty="0"/>
          </a:p>
        </p:txBody>
      </p:sp>
      <p:sp>
        <p:nvSpPr>
          <p:cNvPr id="30" name="CasellaDiTesto 29"/>
          <p:cNvSpPr txBox="1"/>
          <p:nvPr/>
        </p:nvSpPr>
        <p:spPr>
          <a:xfrm>
            <a:off x="1475172" y="5195464"/>
            <a:ext cx="1122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</a:t>
            </a:r>
            <a:r>
              <a:rPr lang="it-IT" baseline="30000" dirty="0" smtClean="0"/>
              <a:t>-1/2</a:t>
            </a:r>
            <a:endParaRPr lang="it-IT" dirty="0"/>
          </a:p>
        </p:txBody>
      </p:sp>
      <p:cxnSp>
        <p:nvCxnSpPr>
          <p:cNvPr id="32" name="Connettore diritto 31"/>
          <p:cNvCxnSpPr/>
          <p:nvPr/>
        </p:nvCxnSpPr>
        <p:spPr>
          <a:xfrm>
            <a:off x="2381250" y="4238625"/>
            <a:ext cx="216813" cy="5309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/>
          <p:cNvCxnSpPr/>
          <p:nvPr/>
        </p:nvCxnSpPr>
        <p:spPr>
          <a:xfrm flipV="1">
            <a:off x="2598063" y="4045266"/>
            <a:ext cx="166255" cy="743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/>
          <p:cNvCxnSpPr/>
          <p:nvPr/>
        </p:nvCxnSpPr>
        <p:spPr>
          <a:xfrm>
            <a:off x="2764317" y="4089335"/>
            <a:ext cx="443345" cy="9259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/>
          <p:cNvCxnSpPr/>
          <p:nvPr/>
        </p:nvCxnSpPr>
        <p:spPr>
          <a:xfrm flipV="1">
            <a:off x="3207662" y="3911452"/>
            <a:ext cx="277093" cy="1112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/>
          <p:cNvCxnSpPr/>
          <p:nvPr/>
        </p:nvCxnSpPr>
        <p:spPr>
          <a:xfrm>
            <a:off x="3505533" y="3986110"/>
            <a:ext cx="208155" cy="8548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/>
          <p:cNvCxnSpPr/>
          <p:nvPr/>
        </p:nvCxnSpPr>
        <p:spPr>
          <a:xfrm flipV="1">
            <a:off x="3713186" y="4238625"/>
            <a:ext cx="103909" cy="6336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/>
          <p:cNvCxnSpPr/>
          <p:nvPr/>
        </p:nvCxnSpPr>
        <p:spPr>
          <a:xfrm>
            <a:off x="3838377" y="4238625"/>
            <a:ext cx="318656" cy="720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/>
          <p:cNvCxnSpPr/>
          <p:nvPr/>
        </p:nvCxnSpPr>
        <p:spPr>
          <a:xfrm flipV="1">
            <a:off x="4149772" y="4004040"/>
            <a:ext cx="173520" cy="9557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/>
          <p:cNvCxnSpPr/>
          <p:nvPr/>
        </p:nvCxnSpPr>
        <p:spPr>
          <a:xfrm>
            <a:off x="4340104" y="4045266"/>
            <a:ext cx="332340" cy="9699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/>
          <p:cNvCxnSpPr/>
          <p:nvPr/>
        </p:nvCxnSpPr>
        <p:spPr>
          <a:xfrm flipV="1">
            <a:off x="4689930" y="4045266"/>
            <a:ext cx="238948" cy="9470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/>
          <p:cNvCxnSpPr/>
          <p:nvPr/>
        </p:nvCxnSpPr>
        <p:spPr>
          <a:xfrm>
            <a:off x="4935690" y="4089335"/>
            <a:ext cx="260437" cy="6660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/>
          <p:cNvCxnSpPr/>
          <p:nvPr/>
        </p:nvCxnSpPr>
        <p:spPr>
          <a:xfrm flipV="1">
            <a:off x="5216318" y="4179560"/>
            <a:ext cx="197513" cy="5589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/>
          <p:cNvCxnSpPr/>
          <p:nvPr/>
        </p:nvCxnSpPr>
        <p:spPr>
          <a:xfrm>
            <a:off x="5402170" y="4178333"/>
            <a:ext cx="223286" cy="6754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/>
          <p:cNvCxnSpPr/>
          <p:nvPr/>
        </p:nvCxnSpPr>
        <p:spPr>
          <a:xfrm flipV="1">
            <a:off x="5648686" y="3969796"/>
            <a:ext cx="176175" cy="9113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diritto 59"/>
          <p:cNvCxnSpPr/>
          <p:nvPr/>
        </p:nvCxnSpPr>
        <p:spPr>
          <a:xfrm>
            <a:off x="5821687" y="3967514"/>
            <a:ext cx="434666" cy="10754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/>
          <p:cNvCxnSpPr/>
          <p:nvPr/>
        </p:nvCxnSpPr>
        <p:spPr>
          <a:xfrm flipV="1">
            <a:off x="6248734" y="4089335"/>
            <a:ext cx="159841" cy="9535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diritto 63"/>
          <p:cNvCxnSpPr/>
          <p:nvPr/>
        </p:nvCxnSpPr>
        <p:spPr>
          <a:xfrm>
            <a:off x="6401375" y="4110442"/>
            <a:ext cx="187297" cy="7550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diritto 65"/>
          <p:cNvCxnSpPr/>
          <p:nvPr/>
        </p:nvCxnSpPr>
        <p:spPr>
          <a:xfrm flipV="1">
            <a:off x="6626140" y="4147001"/>
            <a:ext cx="159841" cy="7341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25714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Prof.ssa Elena Chianese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58C6-7CC8-4D7B-B9E4-A3E242F73BD1}" type="slidenum">
              <a:rPr lang="it-IT" smtClean="0"/>
              <a:t>18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2258291" y="1529773"/>
            <a:ext cx="7176654" cy="18565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" name="Connettore diritto 9"/>
          <p:cNvCxnSpPr>
            <a:stCxn id="8" idx="1"/>
            <a:endCxn id="8" idx="3"/>
          </p:cNvCxnSpPr>
          <p:nvPr/>
        </p:nvCxnSpPr>
        <p:spPr>
          <a:xfrm>
            <a:off x="2258291" y="2458028"/>
            <a:ext cx="717665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/>
          <p:cNvCxnSpPr/>
          <p:nvPr/>
        </p:nvCxnSpPr>
        <p:spPr>
          <a:xfrm>
            <a:off x="2258286" y="3164604"/>
            <a:ext cx="717665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/>
          <p:cNvCxnSpPr/>
          <p:nvPr/>
        </p:nvCxnSpPr>
        <p:spPr>
          <a:xfrm>
            <a:off x="2272136" y="1765292"/>
            <a:ext cx="717665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/>
          <p:cNvSpPr txBox="1"/>
          <p:nvPr/>
        </p:nvSpPr>
        <p:spPr>
          <a:xfrm>
            <a:off x="332509" y="1714439"/>
            <a:ext cx="1704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LCS= µ +  </a:t>
            </a:r>
            <a:endParaRPr lang="it-IT" dirty="0"/>
          </a:p>
        </p:txBody>
      </p:sp>
      <p:cxnSp>
        <p:nvCxnSpPr>
          <p:cNvPr id="24" name="Connettore diritto 23"/>
          <p:cNvCxnSpPr>
            <a:endCxn id="22" idx="3"/>
          </p:cNvCxnSpPr>
          <p:nvPr/>
        </p:nvCxnSpPr>
        <p:spPr>
          <a:xfrm>
            <a:off x="1438275" y="1899105"/>
            <a:ext cx="5983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sellaDiTesto 24"/>
          <p:cNvSpPr txBox="1"/>
          <p:nvPr/>
        </p:nvSpPr>
        <p:spPr>
          <a:xfrm>
            <a:off x="1438275" y="1529773"/>
            <a:ext cx="72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3</a:t>
            </a:r>
            <a:r>
              <a:rPr lang="el-GR" dirty="0" smtClean="0"/>
              <a:t>σ</a:t>
            </a:r>
            <a:endParaRPr lang="it-IT" dirty="0"/>
          </a:p>
        </p:txBody>
      </p:sp>
      <p:sp>
        <p:nvSpPr>
          <p:cNvPr id="26" name="CasellaDiTesto 25"/>
          <p:cNvSpPr txBox="1"/>
          <p:nvPr/>
        </p:nvSpPr>
        <p:spPr>
          <a:xfrm>
            <a:off x="1419754" y="1925096"/>
            <a:ext cx="1122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</a:t>
            </a:r>
            <a:r>
              <a:rPr lang="it-IT" baseline="30000" dirty="0" smtClean="0"/>
              <a:t>-1/2</a:t>
            </a:r>
            <a:endParaRPr lang="it-IT" dirty="0"/>
          </a:p>
        </p:txBody>
      </p:sp>
      <p:sp>
        <p:nvSpPr>
          <p:cNvPr id="27" name="CasellaDiTesto 26"/>
          <p:cNvSpPr txBox="1"/>
          <p:nvPr/>
        </p:nvSpPr>
        <p:spPr>
          <a:xfrm>
            <a:off x="387927" y="2940107"/>
            <a:ext cx="1704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LCI= µ -  </a:t>
            </a:r>
            <a:endParaRPr lang="it-IT" dirty="0"/>
          </a:p>
        </p:txBody>
      </p:sp>
      <p:cxnSp>
        <p:nvCxnSpPr>
          <p:cNvPr id="28" name="Connettore diritto 27"/>
          <p:cNvCxnSpPr>
            <a:endCxn id="27" idx="3"/>
          </p:cNvCxnSpPr>
          <p:nvPr/>
        </p:nvCxnSpPr>
        <p:spPr>
          <a:xfrm>
            <a:off x="1493693" y="3124773"/>
            <a:ext cx="5983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sellaDiTesto 28"/>
          <p:cNvSpPr txBox="1"/>
          <p:nvPr/>
        </p:nvSpPr>
        <p:spPr>
          <a:xfrm>
            <a:off x="1493693" y="2755441"/>
            <a:ext cx="72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3</a:t>
            </a:r>
            <a:r>
              <a:rPr lang="el-GR" dirty="0" smtClean="0"/>
              <a:t>σ</a:t>
            </a:r>
            <a:endParaRPr lang="it-IT" dirty="0"/>
          </a:p>
        </p:txBody>
      </p:sp>
      <p:sp>
        <p:nvSpPr>
          <p:cNvPr id="30" name="CasellaDiTesto 29"/>
          <p:cNvSpPr txBox="1"/>
          <p:nvPr/>
        </p:nvSpPr>
        <p:spPr>
          <a:xfrm>
            <a:off x="1475172" y="3150764"/>
            <a:ext cx="1122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</a:t>
            </a:r>
            <a:r>
              <a:rPr lang="it-IT" baseline="30000" dirty="0" smtClean="0"/>
              <a:t>-1/2</a:t>
            </a:r>
            <a:endParaRPr lang="it-IT" dirty="0"/>
          </a:p>
        </p:txBody>
      </p:sp>
      <p:cxnSp>
        <p:nvCxnSpPr>
          <p:cNvPr id="32" name="Connettore diritto 31"/>
          <p:cNvCxnSpPr/>
          <p:nvPr/>
        </p:nvCxnSpPr>
        <p:spPr>
          <a:xfrm>
            <a:off x="2381250" y="2193925"/>
            <a:ext cx="216813" cy="5309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/>
          <p:cNvCxnSpPr/>
          <p:nvPr/>
        </p:nvCxnSpPr>
        <p:spPr>
          <a:xfrm flipV="1">
            <a:off x="2598063" y="2000566"/>
            <a:ext cx="166255" cy="743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/>
          <p:cNvCxnSpPr/>
          <p:nvPr/>
        </p:nvCxnSpPr>
        <p:spPr>
          <a:xfrm>
            <a:off x="2764317" y="2044635"/>
            <a:ext cx="443345" cy="9259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/>
          <p:cNvCxnSpPr/>
          <p:nvPr/>
        </p:nvCxnSpPr>
        <p:spPr>
          <a:xfrm flipV="1">
            <a:off x="3207662" y="1866752"/>
            <a:ext cx="277093" cy="1112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/>
          <p:cNvCxnSpPr/>
          <p:nvPr/>
        </p:nvCxnSpPr>
        <p:spPr>
          <a:xfrm>
            <a:off x="3505533" y="1941410"/>
            <a:ext cx="208155" cy="8548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/>
          <p:cNvCxnSpPr/>
          <p:nvPr/>
        </p:nvCxnSpPr>
        <p:spPr>
          <a:xfrm flipV="1">
            <a:off x="3713186" y="2193925"/>
            <a:ext cx="103909" cy="6336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/>
          <p:cNvCxnSpPr/>
          <p:nvPr/>
        </p:nvCxnSpPr>
        <p:spPr>
          <a:xfrm>
            <a:off x="3838377" y="2193925"/>
            <a:ext cx="318656" cy="720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/>
          <p:cNvCxnSpPr/>
          <p:nvPr/>
        </p:nvCxnSpPr>
        <p:spPr>
          <a:xfrm flipV="1">
            <a:off x="4149772" y="1529773"/>
            <a:ext cx="190332" cy="1385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/>
          <p:cNvCxnSpPr/>
          <p:nvPr/>
        </p:nvCxnSpPr>
        <p:spPr>
          <a:xfrm>
            <a:off x="4340104" y="1529773"/>
            <a:ext cx="332340" cy="1440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/>
          <p:cNvCxnSpPr/>
          <p:nvPr/>
        </p:nvCxnSpPr>
        <p:spPr>
          <a:xfrm flipV="1">
            <a:off x="4689930" y="2000566"/>
            <a:ext cx="238948" cy="9470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/>
          <p:cNvCxnSpPr/>
          <p:nvPr/>
        </p:nvCxnSpPr>
        <p:spPr>
          <a:xfrm>
            <a:off x="4935690" y="2044635"/>
            <a:ext cx="260437" cy="6660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/>
          <p:cNvCxnSpPr/>
          <p:nvPr/>
        </p:nvCxnSpPr>
        <p:spPr>
          <a:xfrm flipV="1">
            <a:off x="5216318" y="2134860"/>
            <a:ext cx="197513" cy="5589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/>
          <p:cNvCxnSpPr/>
          <p:nvPr/>
        </p:nvCxnSpPr>
        <p:spPr>
          <a:xfrm>
            <a:off x="5402170" y="2133633"/>
            <a:ext cx="223286" cy="6754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/>
          <p:cNvCxnSpPr/>
          <p:nvPr/>
        </p:nvCxnSpPr>
        <p:spPr>
          <a:xfrm flipV="1">
            <a:off x="5648686" y="1925096"/>
            <a:ext cx="176175" cy="9113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diritto 59"/>
          <p:cNvCxnSpPr/>
          <p:nvPr/>
        </p:nvCxnSpPr>
        <p:spPr>
          <a:xfrm>
            <a:off x="5821687" y="1922814"/>
            <a:ext cx="427047" cy="1463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/>
          <p:cNvCxnSpPr/>
          <p:nvPr/>
        </p:nvCxnSpPr>
        <p:spPr>
          <a:xfrm flipV="1">
            <a:off x="6248734" y="2044635"/>
            <a:ext cx="159841" cy="12648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diritto 63"/>
          <p:cNvCxnSpPr/>
          <p:nvPr/>
        </p:nvCxnSpPr>
        <p:spPr>
          <a:xfrm>
            <a:off x="6401375" y="2065742"/>
            <a:ext cx="187297" cy="7550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diritto 65"/>
          <p:cNvCxnSpPr/>
          <p:nvPr/>
        </p:nvCxnSpPr>
        <p:spPr>
          <a:xfrm flipV="1">
            <a:off x="6626140" y="2102301"/>
            <a:ext cx="159841" cy="7341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/>
          <p:cNvSpPr txBox="1"/>
          <p:nvPr/>
        </p:nvSpPr>
        <p:spPr>
          <a:xfrm>
            <a:off x="1493693" y="787400"/>
            <a:ext cx="9153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Fintanto che il controllo dello standard si mantiene tra i limiti di controllo, la misura è detta sotto controllo statistico. </a:t>
            </a:r>
            <a:endParaRPr lang="it-IT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863600" y="3962400"/>
            <a:ext cx="10147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Immaginiamo di utilizzare il peso di uno standard per il controllo del buon funzionamento di una bilancia analitica. Siano 5 (N) le nostre repliche, 20.000g la media (µ) e 0,00012 la deviazione standard (</a:t>
            </a:r>
            <a:r>
              <a:rPr lang="el-GR" dirty="0" smtClean="0"/>
              <a:t>σ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3944683" y="4759323"/>
            <a:ext cx="4251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LCS: 20.00016g e LCI: 19.99984g</a:t>
            </a:r>
            <a:endParaRPr lang="it-IT" dirty="0"/>
          </a:p>
        </p:txBody>
      </p:sp>
      <p:sp>
        <p:nvSpPr>
          <p:cNvPr id="31" name="Ovale 30"/>
          <p:cNvSpPr/>
          <p:nvPr/>
        </p:nvSpPr>
        <p:spPr>
          <a:xfrm>
            <a:off x="4219538" y="1433731"/>
            <a:ext cx="261336" cy="28070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1" name="Ovale 50"/>
          <p:cNvSpPr/>
          <p:nvPr/>
        </p:nvSpPr>
        <p:spPr>
          <a:xfrm>
            <a:off x="6111838" y="3173631"/>
            <a:ext cx="261336" cy="28070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CasellaDiTesto 32"/>
          <p:cNvSpPr txBox="1"/>
          <p:nvPr/>
        </p:nvSpPr>
        <p:spPr>
          <a:xfrm>
            <a:off x="1003300" y="5486400"/>
            <a:ext cx="1043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Seguendo l’andamento delle pesate dello standard è possibile evidenziare due errori di misura che, se non corretti, avrebbero introdotto un errore sistematico.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084399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Prof.ssa Elena Chianese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58C6-7CC8-4D7B-B9E4-A3E242F73BD1}" type="slidenum">
              <a:rPr lang="it-IT" smtClean="0"/>
              <a:t>19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-3048000" y="313817"/>
            <a:ext cx="8699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rgbClr val="FF0000"/>
                </a:solidFill>
              </a:rPr>
              <a:t>Validazione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77334" y="788432"/>
            <a:ext cx="1110826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La validazione determina la validità di un’analisi a fornire le informazioni desiderate e </a:t>
            </a:r>
            <a:r>
              <a:rPr lang="it-IT" dirty="0" err="1" smtClean="0"/>
              <a:t>pu</a:t>
            </a:r>
            <a:r>
              <a:rPr lang="it-IT" dirty="0" smtClean="0"/>
              <a:t> comprendere la validazione dei dati, del metodo o dei campioni. </a:t>
            </a:r>
          </a:p>
          <a:p>
            <a:endParaRPr lang="it-IT" dirty="0"/>
          </a:p>
          <a:p>
            <a:r>
              <a:rPr lang="it-IT" dirty="0" smtClean="0"/>
              <a:t>L’operatore o il supervisore delle analisi procede con la validazione. </a:t>
            </a:r>
          </a:p>
          <a:p>
            <a:endParaRPr lang="it-IT" dirty="0"/>
          </a:p>
          <a:p>
            <a:r>
              <a:rPr lang="it-IT" dirty="0" smtClean="0"/>
              <a:t>Per </a:t>
            </a:r>
            <a:r>
              <a:rPr lang="it-IT" dirty="0" err="1" smtClean="0"/>
              <a:t>cio’</a:t>
            </a:r>
            <a:r>
              <a:rPr lang="it-IT" dirty="0" smtClean="0"/>
              <a:t> che concerne la validazione dei campioni, si fa riferimento alla loro effettiva rappresentatività del sistema in analisi (importanza del campionamento). Il sospetto di contaminazione del campione invalida il campione stesso. </a:t>
            </a:r>
          </a:p>
          <a:p>
            <a:endParaRPr lang="it-IT" dirty="0" smtClean="0"/>
          </a:p>
          <a:p>
            <a:r>
              <a:rPr lang="it-IT" dirty="0" smtClean="0"/>
              <a:t>La metodica </a:t>
            </a:r>
            <a:r>
              <a:rPr lang="it-IT" dirty="0" err="1" smtClean="0"/>
              <a:t>puo’</a:t>
            </a:r>
            <a:r>
              <a:rPr lang="it-IT" dirty="0" smtClean="0"/>
              <a:t> essere validata in vari modi: analisi di materiali di riferimento; ripetere le determinazioni con metodi diversi e confrontare i risultati ottenuti; misure su campioni sintetici (che simulino il campione in esame) arricchiti con l’</a:t>
            </a:r>
            <a:r>
              <a:rPr lang="it-IT" dirty="0" err="1" smtClean="0"/>
              <a:t>analita</a:t>
            </a:r>
            <a:r>
              <a:rPr lang="it-IT" dirty="0" smtClean="0"/>
              <a:t> che si deve determinare. Sulla base delle valutazioni fate, si possono presentare i risultati con tutte le informazioni necessarie (media, deviazione standard, errore). 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6231467" y="4902200"/>
            <a:ext cx="4931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dirty="0" smtClean="0">
                <a:solidFill>
                  <a:srgbClr val="FF0000"/>
                </a:solidFill>
              </a:rPr>
              <a:t>Presentazione dei dati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812800" y="5418030"/>
            <a:ext cx="10807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 risultati vanno presentati con tutte le informazioni necessarie: </a:t>
            </a:r>
            <a:r>
              <a:rPr lang="it-IT" dirty="0" err="1" smtClean="0"/>
              <a:t>dev</a:t>
            </a:r>
            <a:r>
              <a:rPr lang="it-IT" dirty="0" smtClean="0"/>
              <a:t> </a:t>
            </a:r>
            <a:r>
              <a:rPr lang="it-IT" dirty="0" err="1" smtClean="0"/>
              <a:t>std</a:t>
            </a:r>
            <a:r>
              <a:rPr lang="it-IT" dirty="0" smtClean="0"/>
              <a:t>, intervallo di fiducia, indicare se sono stati esclusi dei dati e perché; occorre utilizzare il numero corretto di </a:t>
            </a:r>
            <a:r>
              <a:rPr lang="it-IT" smtClean="0"/>
              <a:t>cifre significative.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64097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Prof.ssa Elena Chianese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58C6-7CC8-4D7B-B9E4-A3E242F73BD1}" type="slidenum">
              <a:rPr lang="it-IT" smtClean="0"/>
              <a:t>2</a:t>
            </a:fld>
            <a:endParaRPr lang="it-IT"/>
          </a:p>
        </p:txBody>
      </p:sp>
      <p:sp>
        <p:nvSpPr>
          <p:cNvPr id="6" name="TextBox 5"/>
          <p:cNvSpPr txBox="1"/>
          <p:nvPr/>
        </p:nvSpPr>
        <p:spPr>
          <a:xfrm>
            <a:off x="1210491" y="383177"/>
            <a:ext cx="83863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La determinazione della concentrazione delle diverse sostanze in un campione di composizione incognita avviene tramite la determinazione di una proprietà fisica riconducibile alla sostanza che si vuole determinare: </a:t>
            </a:r>
          </a:p>
        </p:txBody>
      </p:sp>
      <p:sp>
        <p:nvSpPr>
          <p:cNvPr id="7" name="Rectangle 6"/>
          <p:cNvSpPr/>
          <p:nvPr/>
        </p:nvSpPr>
        <p:spPr>
          <a:xfrm>
            <a:off x="740228" y="2105187"/>
            <a:ext cx="98145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CONDUCIBILITÀ </a:t>
            </a:r>
          </a:p>
          <a:p>
            <a:r>
              <a:rPr lang="it-IT" dirty="0"/>
              <a:t>         POTENZIALE ELETTRODICO </a:t>
            </a:r>
          </a:p>
          <a:p>
            <a:r>
              <a:rPr lang="it-IT" dirty="0"/>
              <a:t>                        ASSORBIMENTO </a:t>
            </a:r>
          </a:p>
          <a:p>
            <a:r>
              <a:rPr lang="it-IT" dirty="0"/>
              <a:t>                                   EMISSIONE </a:t>
            </a:r>
          </a:p>
          <a:p>
            <a:r>
              <a:rPr lang="it-IT" dirty="0"/>
              <a:t>                                            FLUORESCENZA </a:t>
            </a:r>
          </a:p>
          <a:p>
            <a:r>
              <a:rPr lang="it-IT" dirty="0"/>
              <a:t>                                                         RAPPORTO MASSA/CARICA </a:t>
            </a:r>
          </a:p>
          <a:p>
            <a:r>
              <a:rPr lang="it-IT" dirty="0"/>
              <a:t>                                                                               RIPARTIZIONE </a:t>
            </a:r>
          </a:p>
          <a:p>
            <a:r>
              <a:rPr lang="it-IT" dirty="0"/>
              <a:t>                                                                                                 POLARIZZABILITÀ </a:t>
            </a:r>
          </a:p>
          <a:p>
            <a:r>
              <a:rPr lang="it-IT" dirty="0"/>
              <a:t>…..</a:t>
            </a:r>
          </a:p>
        </p:txBody>
      </p:sp>
    </p:spTree>
    <p:extLst>
      <p:ext uri="{BB962C8B-B14F-4D97-AF65-F5344CB8AC3E}">
        <p14:creationId xmlns:p14="http://schemas.microsoft.com/office/powerpoint/2010/main" val="318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Prof.ssa Elena Chianese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58C6-7CC8-4D7B-B9E4-A3E242F73BD1}" type="slidenum">
              <a:rPr lang="it-IT" smtClean="0"/>
              <a:t>3</a:t>
            </a:fld>
            <a:endParaRPr lang="it-IT"/>
          </a:p>
        </p:txBody>
      </p:sp>
      <p:sp>
        <p:nvSpPr>
          <p:cNvPr id="7" name="Rectangle 6"/>
          <p:cNvSpPr/>
          <p:nvPr/>
        </p:nvSpPr>
        <p:spPr>
          <a:xfrm>
            <a:off x="156755" y="217102"/>
            <a:ext cx="1064187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La relazione tra il segnale della proprietà fisica (</a:t>
            </a:r>
            <a:r>
              <a:rPr lang="it-IT" i="1" dirty="0"/>
              <a:t>osservabile</a:t>
            </a:r>
            <a:r>
              <a:rPr lang="it-IT" dirty="0"/>
              <a:t>) e la concentrazione della sostanza che lo genera può venir espressa come legge generale </a:t>
            </a:r>
          </a:p>
          <a:p>
            <a:endParaRPr lang="it-IT" dirty="0"/>
          </a:p>
          <a:p>
            <a:r>
              <a:rPr lang="it-IT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S = f (C) </a:t>
            </a:r>
          </a:p>
          <a:p>
            <a:endParaRPr lang="it-IT" dirty="0"/>
          </a:p>
          <a:p>
            <a:r>
              <a:rPr lang="it-IT" dirty="0"/>
              <a:t>dove </a:t>
            </a:r>
            <a:r>
              <a:rPr lang="it-IT" i="1" dirty="0"/>
              <a:t>S</a:t>
            </a:r>
            <a:r>
              <a:rPr lang="it-IT" dirty="0"/>
              <a:t> è l’osservabile ed </a:t>
            </a:r>
            <a:r>
              <a:rPr lang="it-IT" i="1" dirty="0"/>
              <a:t>f</a:t>
            </a:r>
            <a:r>
              <a:rPr lang="it-IT" dirty="0"/>
              <a:t> rappresenta la funzione che lega la concentrazione </a:t>
            </a:r>
            <a:r>
              <a:rPr lang="it-IT" i="1" dirty="0"/>
              <a:t>C </a:t>
            </a:r>
            <a:r>
              <a:rPr lang="it-IT" dirty="0"/>
              <a:t>all’osservabile </a:t>
            </a:r>
            <a:r>
              <a:rPr lang="it-IT" i="1" dirty="0"/>
              <a:t>S</a:t>
            </a:r>
            <a:r>
              <a:rPr lang="it-IT" dirty="0"/>
              <a:t>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525" y="2322898"/>
            <a:ext cx="6287409" cy="4036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08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Prof.ssa Elena Chianese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58C6-7CC8-4D7B-B9E4-A3E242F73BD1}" type="slidenum">
              <a:rPr lang="it-IT" smtClean="0"/>
              <a:t>4</a:t>
            </a:fld>
            <a:endParaRPr lang="it-IT"/>
          </a:p>
        </p:txBody>
      </p:sp>
      <p:pic>
        <p:nvPicPr>
          <p:cNvPr id="6" name="Segnaposto contenuto 3" descr="0803.gif"/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9" y="78377"/>
            <a:ext cx="6969256" cy="3871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7559039" y="2245845"/>
            <a:ext cx="245581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 metodi analitici sono differenziati sulla base della quantità del campione e sul livello di concentrazione atteso dei costituenti. 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6056351" y="2171111"/>
            <a:ext cx="1872343" cy="116694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Segnaposto contenuto 3" descr="0804.gif"/>
          <p:cNvPicPr>
            <a:picLocks noGrp="1"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016" y="2542903"/>
            <a:ext cx="6599548" cy="4022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2" name="Straight Arrow Connector 11"/>
          <p:cNvCxnSpPr/>
          <p:nvPr/>
        </p:nvCxnSpPr>
        <p:spPr>
          <a:xfrm flipH="1">
            <a:off x="5939246" y="3950335"/>
            <a:ext cx="2229394" cy="26461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02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Prof.ssa Elena Chianese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58C6-7CC8-4D7B-B9E4-A3E242F73BD1}" type="slidenum">
              <a:rPr lang="it-IT" smtClean="0"/>
              <a:t>5</a:t>
            </a:fld>
            <a:endParaRPr lang="it-IT"/>
          </a:p>
        </p:txBody>
      </p:sp>
      <p:pic>
        <p:nvPicPr>
          <p:cNvPr id="6" name="Segnaposto contenuto 3" descr="0805.gif"/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45" y="104503"/>
            <a:ext cx="4933950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Segnaposto contenuto 3" descr="0806.gif"/>
          <p:cNvPicPr>
            <a:picLocks noGrp="1"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700" y="6282"/>
            <a:ext cx="7018226" cy="4606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339634" y="4514578"/>
            <a:ext cx="103893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La determinazione delle componenti in traccia ed </a:t>
            </a:r>
            <a:r>
              <a:rPr lang="it-IT" dirty="0" err="1"/>
              <a:t>ultratraccia</a:t>
            </a:r>
            <a:r>
              <a:rPr lang="it-IT" dirty="0"/>
              <a:t> è molto complessa ed affetta da interferenze e contaminazioni. Spesso si ricorre a camere speciali atte a diminuire tali disturbi della misura. L’affidabilità dei risultati tipicamente diminuisce con la diminuzione della concentrazione dell’analita. Se l’interferenza è causata dalle componenti stesse del campione da analizzare, si parla di </a:t>
            </a:r>
            <a:r>
              <a:rPr lang="it-IT" i="1" u="sng" dirty="0"/>
              <a:t>effetto matrice</a:t>
            </a:r>
            <a:r>
              <a:rPr lang="it-IT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6966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Prof.ssa Elena Chianese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58C6-7CC8-4D7B-B9E4-A3E242F73BD1}" type="slidenum">
              <a:rPr lang="it-IT" smtClean="0"/>
              <a:t>6</a:t>
            </a:fld>
            <a:endParaRPr lang="it-IT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125" y="141870"/>
            <a:ext cx="9821646" cy="46583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83474" y="5181600"/>
            <a:ext cx="105634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Tali leggi o relazioni sono delle leggi limite, ossia la cui validità è limitata a delle condizioni ideali, in cui sussistano condizioni quali: assenza di interferenze, radiazioni monocromatiche, soluzioni diluite, forza ionica costante, </a:t>
            </a:r>
            <a:r>
              <a:rPr lang="it-IT" dirty="0" err="1"/>
              <a:t>etc</a:t>
            </a:r>
            <a:r>
              <a:rPr lang="it-IT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80576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Prof.ssa Elena Chianese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58C6-7CC8-4D7B-B9E4-A3E242F73BD1}" type="slidenum">
              <a:rPr lang="it-IT" smtClean="0"/>
              <a:t>7</a:t>
            </a:fld>
            <a:endParaRPr lang="it-IT"/>
          </a:p>
        </p:txBody>
      </p:sp>
      <p:sp>
        <p:nvSpPr>
          <p:cNvPr id="6" name="TextBox 5"/>
          <p:cNvSpPr txBox="1"/>
          <p:nvPr/>
        </p:nvSpPr>
        <p:spPr>
          <a:xfrm>
            <a:off x="348343" y="330926"/>
            <a:ext cx="107115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La reazione strumentale, ossia il segnale, deve essere sempre correlato alla concentrazione di analita, tranne che nei metodi gravimetrici (detti assoluti)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8343" y="1323703"/>
            <a:ext cx="389273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Metodo </a:t>
            </a:r>
            <a:r>
              <a:rPr lang="it-IT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nullo o </a:t>
            </a:r>
            <a:r>
              <a:rPr lang="it-IT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isomatico</a:t>
            </a:r>
            <a:r>
              <a:rPr lang="it-IT" dirty="0"/>
              <a:t>: si confronta la risposta osservata per il campione a concentrazione incognita con la risposta ottenuta per altri campioni di composizione nota. Si attribuisce la concentrazione del campione con risposta più simile.</a:t>
            </a:r>
          </a:p>
        </p:txBody>
      </p:sp>
      <p:cxnSp>
        <p:nvCxnSpPr>
          <p:cNvPr id="9" name="Straight Arrow Connector 8"/>
          <p:cNvCxnSpPr>
            <a:stCxn id="7" idx="3"/>
          </p:cNvCxnSpPr>
          <p:nvPr/>
        </p:nvCxnSpPr>
        <p:spPr>
          <a:xfrm>
            <a:off x="4241074" y="2477865"/>
            <a:ext cx="1820092" cy="94460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217300" y="2950167"/>
            <a:ext cx="372726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Nei metodi moderni non si usa più questo approccio se non nei casi in cui si voglia solo valutare se il livello di analita nel campione in esame </a:t>
            </a:r>
            <a:r>
              <a:rPr lang="it-IT" dirty="0" smtClean="0"/>
              <a:t>sia </a:t>
            </a:r>
            <a:r>
              <a:rPr lang="it-IT" dirty="0"/>
              <a:t>superiore o inferiore ad un valore soglia. Si usa un </a:t>
            </a:r>
            <a:r>
              <a:rPr lang="it-IT" i="1" u="sng" dirty="0">
                <a:solidFill>
                  <a:srgbClr val="FF0000"/>
                </a:solidFill>
              </a:rPr>
              <a:t>comparatore </a:t>
            </a:r>
          </a:p>
        </p:txBody>
      </p:sp>
    </p:spTree>
    <p:extLst>
      <p:ext uri="{BB962C8B-B14F-4D97-AF65-F5344CB8AC3E}">
        <p14:creationId xmlns:p14="http://schemas.microsoft.com/office/powerpoint/2010/main" val="283886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Prof.ssa Elena Chianese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58C6-7CC8-4D7B-B9E4-A3E242F73BD1}" type="slidenum">
              <a:rPr lang="it-IT" smtClean="0"/>
              <a:t>8</a:t>
            </a:fld>
            <a:endParaRPr lang="it-IT"/>
          </a:p>
        </p:txBody>
      </p:sp>
      <p:sp>
        <p:nvSpPr>
          <p:cNvPr id="6" name="TextBox 5"/>
          <p:cNvSpPr txBox="1"/>
          <p:nvPr/>
        </p:nvSpPr>
        <p:spPr>
          <a:xfrm>
            <a:off x="531223" y="865879"/>
            <a:ext cx="93878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Tra i metodi analitici, il più accurato è il metodo della titolazione. </a:t>
            </a:r>
          </a:p>
          <a:p>
            <a:endParaRPr lang="it-IT" dirty="0"/>
          </a:p>
          <a:p>
            <a:r>
              <a:rPr lang="it-IT" dirty="0"/>
              <a:t>In queste procedure, l’analita reagisce con un reagente standardizzato (titolante) in una reazione a stechiometria nota. La quantità di titolante viene variata fino al raggiungimento dell’equivalenza chimica, detto punto finale della titolazione, indicato dal cambiamento di un indicatore cromatico. </a:t>
            </a:r>
          </a:p>
          <a:p>
            <a:endParaRPr lang="it-IT" dirty="0"/>
          </a:p>
          <a:p>
            <a:r>
              <a:rPr lang="it-IT" dirty="0"/>
              <a:t>Conosciamo la titolazione dell’</a:t>
            </a:r>
            <a:r>
              <a:rPr lang="it-IT" dirty="0" err="1"/>
              <a:t>HCl</a:t>
            </a:r>
            <a:r>
              <a:rPr lang="it-IT" dirty="0"/>
              <a:t> con </a:t>
            </a:r>
            <a:r>
              <a:rPr lang="it-IT" dirty="0" err="1"/>
              <a:t>NaOH</a:t>
            </a:r>
            <a:r>
              <a:rPr lang="it-IT" dirty="0"/>
              <a:t> mediante la reazione: </a:t>
            </a:r>
          </a:p>
          <a:p>
            <a:endParaRPr lang="it-IT" dirty="0"/>
          </a:p>
          <a:p>
            <a:pPr algn="ctr"/>
            <a:r>
              <a:rPr lang="it-IT" dirty="0" err="1"/>
              <a:t>NaOH</a:t>
            </a:r>
            <a:r>
              <a:rPr lang="it-IT" dirty="0"/>
              <a:t>+ </a:t>
            </a:r>
            <a:r>
              <a:rPr lang="it-IT" dirty="0" err="1"/>
              <a:t>HCl</a:t>
            </a:r>
            <a:r>
              <a:rPr lang="it-IT" dirty="0"/>
              <a:t>           </a:t>
            </a:r>
            <a:r>
              <a:rPr lang="it-IT" dirty="0" err="1"/>
              <a:t>NaCl</a:t>
            </a:r>
            <a:r>
              <a:rPr lang="it-IT" dirty="0"/>
              <a:t> + H</a:t>
            </a:r>
            <a:r>
              <a:rPr lang="it-IT" baseline="-25000" dirty="0"/>
              <a:t>2</a:t>
            </a:r>
            <a:r>
              <a:rPr lang="it-IT" dirty="0"/>
              <a:t>O     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942114" y="3509553"/>
            <a:ext cx="566057" cy="870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31223" y="4284617"/>
            <a:ext cx="92310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Si aggiunge una soluzione a concentrazione nota di </a:t>
            </a:r>
            <a:r>
              <a:rPr lang="it-IT" dirty="0" err="1"/>
              <a:t>NaOH</a:t>
            </a:r>
            <a:r>
              <a:rPr lang="it-IT" dirty="0"/>
              <a:t> usando un indicatore per il controllo del volume aggiunto. Al punto finale le moli di </a:t>
            </a:r>
            <a:r>
              <a:rPr lang="it-IT" dirty="0" err="1"/>
              <a:t>NaOH</a:t>
            </a:r>
            <a:r>
              <a:rPr lang="it-IT" dirty="0"/>
              <a:t> aggiunte saranno uguali alle moli di </a:t>
            </a:r>
            <a:r>
              <a:rPr lang="it-IT" dirty="0" err="1"/>
              <a:t>HCl</a:t>
            </a:r>
            <a:r>
              <a:rPr lang="it-IT" dirty="0"/>
              <a:t> nella soluzione a titolo incognito.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224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Prof.ssa Elena Chianese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58C6-7CC8-4D7B-B9E4-A3E242F73BD1}" type="slidenum">
              <a:rPr lang="it-IT" smtClean="0"/>
              <a:t>9</a:t>
            </a:fld>
            <a:endParaRPr lang="it-IT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50" y="596537"/>
            <a:ext cx="10058400" cy="366247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05956" y="4449467"/>
            <a:ext cx="96403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La curva di calibrazione (curva di lavoro) si ottiene preparando una serie di </a:t>
            </a:r>
            <a:r>
              <a:rPr lang="it-IT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 a concentrazioni note </a:t>
            </a:r>
            <a:r>
              <a:rPr lang="it-IT" dirty="0"/>
              <a:t>e crescenti di analita. Consente di trovare una relazione tra risposta analitica e concentrazione dell’analita. </a:t>
            </a:r>
          </a:p>
          <a:p>
            <a:r>
              <a:rPr lang="it-IT" dirty="0"/>
              <a:t>Gli standard vengono letti prima del campione. Le letture degli standard vengono utilizzate per costruire le curve di calibrazione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576" y="1114621"/>
            <a:ext cx="4799774" cy="3132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10158" y="60960"/>
            <a:ext cx="8968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Calibrazione mediante standard esterno </a:t>
            </a:r>
          </a:p>
        </p:txBody>
      </p:sp>
    </p:spTree>
    <p:extLst>
      <p:ext uri="{BB962C8B-B14F-4D97-AF65-F5344CB8AC3E}">
        <p14:creationId xmlns:p14="http://schemas.microsoft.com/office/powerpoint/2010/main" val="275251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880</TotalTime>
  <Words>1608</Words>
  <Application>Microsoft Office PowerPoint</Application>
  <PresentationFormat>Widescreen</PresentationFormat>
  <Paragraphs>161</Paragraphs>
  <Slides>19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6" baseType="lpstr">
      <vt:lpstr>Adobe Caslon Pro</vt:lpstr>
      <vt:lpstr>Adobe Devanagari</vt:lpstr>
      <vt:lpstr>Arial</vt:lpstr>
      <vt:lpstr>Calibri</vt:lpstr>
      <vt:lpstr>Trebuchet MS</vt:lpstr>
      <vt:lpstr>Wingdings 3</vt:lpstr>
      <vt:lpstr>Facet</vt:lpstr>
      <vt:lpstr>Presentazione standard di PowerPoint</vt:lpstr>
      <vt:lpstr>Presentazione standard di PowerPoint</vt:lpstr>
      <vt:lpstr>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Alessio Cuccaro</dc:creator>
  <cp:lastModifiedBy>Elena Chianese</cp:lastModifiedBy>
  <cp:revision>42</cp:revision>
  <dcterms:created xsi:type="dcterms:W3CDTF">2021-04-07T13:32:29Z</dcterms:created>
  <dcterms:modified xsi:type="dcterms:W3CDTF">2023-03-19T19:27:27Z</dcterms:modified>
</cp:coreProperties>
</file>