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7" r:id="rId2"/>
    <p:sldId id="256" r:id="rId3"/>
    <p:sldId id="258" r:id="rId4"/>
    <p:sldId id="263" r:id="rId5"/>
    <p:sldId id="264" r:id="rId6"/>
    <p:sldId id="259" r:id="rId7"/>
    <p:sldId id="265" r:id="rId8"/>
    <p:sldId id="266" r:id="rId9"/>
    <p:sldId id="261" r:id="rId10"/>
    <p:sldId id="260" r:id="rId11"/>
    <p:sldId id="267" r:id="rId12"/>
    <p:sldId id="262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07CD7-0768-B159-9025-C2363C0ECED6}" v="12" dt="2023-03-10T11:35:55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Chianese" userId="S::elena.chianese@uniparthenope.it::0ecc1a1a-8227-4358-bb17-8fdd79992b0e" providerId="AD" clId="Web-{C7607CD7-0768-B159-9025-C2363C0ECED6}"/>
    <pc:docChg chg="modSld">
      <pc:chgData name="Elena Chianese" userId="S::elena.chianese@uniparthenope.it::0ecc1a1a-8227-4358-bb17-8fdd79992b0e" providerId="AD" clId="Web-{C7607CD7-0768-B159-9025-C2363C0ECED6}" dt="2023-03-10T11:35:55.793" v="7"/>
      <pc:docMkLst>
        <pc:docMk/>
      </pc:docMkLst>
      <pc:sldChg chg="delSp modSp">
        <pc:chgData name="Elena Chianese" userId="S::elena.chianese@uniparthenope.it::0ecc1a1a-8227-4358-bb17-8fdd79992b0e" providerId="AD" clId="Web-{C7607CD7-0768-B159-9025-C2363C0ECED6}" dt="2023-03-10T11:35:55.793" v="7"/>
        <pc:sldMkLst>
          <pc:docMk/>
          <pc:sldMk cId="1138627426" sldId="257"/>
        </pc:sldMkLst>
        <pc:spChg chg="mod">
          <ac:chgData name="Elena Chianese" userId="S::elena.chianese@uniparthenope.it::0ecc1a1a-8227-4358-bb17-8fdd79992b0e" providerId="AD" clId="Web-{C7607CD7-0768-B159-9025-C2363C0ECED6}" dt="2023-03-10T11:35:52.199" v="6" actId="20577"/>
          <ac:spMkLst>
            <pc:docMk/>
            <pc:sldMk cId="1138627426" sldId="257"/>
            <ac:spMk id="4" creationId="{00000000-0000-0000-0000-000000000000}"/>
          </ac:spMkLst>
        </pc:spChg>
        <pc:spChg chg="del">
          <ac:chgData name="Elena Chianese" userId="S::elena.chianese@uniparthenope.it::0ecc1a1a-8227-4358-bb17-8fdd79992b0e" providerId="AD" clId="Web-{C7607CD7-0768-B159-9025-C2363C0ECED6}" dt="2023-03-10T11:35:55.793" v="7"/>
          <ac:spMkLst>
            <pc:docMk/>
            <pc:sldMk cId="1138627426" sldId="2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FC6C2-2923-458A-AEDD-19A003FDE4D5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6FD2-1C3D-47EE-BC7F-CC1A6E91C5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95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F3E82-493D-4C77-BE80-131C2A50AE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97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0792-D2D1-428C-A6E5-579FA8BC84EA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41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95E2-5F38-4A40-91F8-AC552EB045F2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1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C0A-1F53-41FD-A07A-40F7F77F38A4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47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46F4-EA4F-48FF-B4BE-BE9E67AD9A83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56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0A2-CD51-4D10-81D3-52889A44D8C1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93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2991E-A762-4758-B66F-B2775F99FB6C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12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771-1D92-414C-A240-03EE8DFD5F99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87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A44-99A7-49DC-AE0C-ADC8D5B872D2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3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15333-E21E-4997-95FF-D0E434349202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64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84B0-B4F1-41A1-B786-2B0C67A30772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7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DE81-8F0A-48DC-8075-433A03FB221B}" type="datetime1">
              <a:rPr lang="it-IT" smtClean="0"/>
              <a:t>19/03/2023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02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AC97-0AB5-4B51-A8E8-E9511E300600}" type="datetime1">
              <a:rPr lang="it-IT" smtClean="0"/>
              <a:t>19/03/2023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1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AC0B-5764-4330-9226-A6B10DB5DF0C}" type="datetime1">
              <a:rPr lang="it-IT" smtClean="0"/>
              <a:t>19/03/2023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90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81B4-EED6-4579-A034-2F00C3A74FCB}" type="datetime1">
              <a:rPr lang="it-IT" smtClean="0"/>
              <a:t>19/03/2023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8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AB9-95DA-4D2A-834C-93C1D115A034}" type="datetime1">
              <a:rPr lang="it-IT" smtClean="0"/>
              <a:t>19/03/2023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3E7F-9F9A-40C2-A87D-3065F0C9090F}" type="datetime1">
              <a:rPr lang="it-IT" smtClean="0"/>
              <a:t>19/03/2023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16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13A8-2DF2-41B4-8769-504DDD520894}" type="datetime1">
              <a:rPr lang="it-IT" smtClean="0"/>
              <a:t>19/03/2023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Prof.ssa Elena Chianese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F458C6-7CC8-4D7B-B9E4-A3E242F73B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72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30" y="966651"/>
            <a:ext cx="9666514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3400" dirty="0">
                <a:latin typeface="Adobe Devanagari"/>
                <a:cs typeface="Adobe Devanagari" panose="02040503050201020203" pitchFamily="18" charset="0"/>
              </a:rPr>
              <a:t>Corso di Chimica </a:t>
            </a:r>
            <a:r>
              <a:rPr lang="it-IT" sz="3400" dirty="0" err="1">
                <a:latin typeface="Adobe Devanagari"/>
                <a:cs typeface="Adobe Devanagari" panose="02040503050201020203" pitchFamily="18" charset="0"/>
              </a:rPr>
              <a:t>Bioanalitica</a:t>
            </a:r>
            <a:r>
              <a:rPr lang="it-IT" sz="3400" dirty="0">
                <a:latin typeface="Adobe Devanagari"/>
                <a:cs typeface="Adobe Devanagari" panose="02040503050201020203" pitchFamily="18" charset="0"/>
              </a:rPr>
              <a:t> </a:t>
            </a:r>
            <a:endParaRPr lang="it-IT" sz="3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646" y="4084320"/>
            <a:ext cx="505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Docente </a:t>
            </a:r>
          </a:p>
          <a:p>
            <a:r>
              <a:rPr lang="it-IT" dirty="0"/>
              <a:t>Prof Elena Chianese</a:t>
            </a:r>
          </a:p>
          <a:p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BF8B-628F-4FC8-9D86-3B44356CCD3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62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10</a:t>
            </a:fld>
            <a:endParaRPr lang="it-I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" y="157019"/>
            <a:ext cx="10058400" cy="3858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80" y="4291642"/>
            <a:ext cx="3315163" cy="21148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3238" y="44366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latin typeface="Adobe Caslon Pro" panose="0205050205050A020403" pitchFamily="18" charset="0"/>
              </a:rPr>
              <a:t>La concentrazione dello standard minima e quella massima rappresentano gli estremi dell’intervallo di calibrazione. Le concentrazioni degli </a:t>
            </a:r>
            <a:r>
              <a:rPr lang="it-IT" dirty="0" err="1">
                <a:latin typeface="Adobe Caslon Pro" panose="0205050205050A020403" pitchFamily="18" charset="0"/>
              </a:rPr>
              <a:t>analiti</a:t>
            </a:r>
            <a:r>
              <a:rPr lang="it-IT" dirty="0">
                <a:latin typeface="Adobe Caslon Pro" panose="0205050205050A020403" pitchFamily="18" charset="0"/>
              </a:rPr>
              <a:t> determinati con una tecnica strumentale devono essere contenute nell’intervallo di calibrazione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81897" y="5756366"/>
            <a:ext cx="1593049" cy="157562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035040" y="4720046"/>
            <a:ext cx="2360023" cy="52251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7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11</a:t>
            </a:fld>
            <a:endParaRPr lang="it-IT"/>
          </a:p>
        </p:txBody>
      </p:sp>
      <p:pic>
        <p:nvPicPr>
          <p:cNvPr id="6" name="Segnaposto contenuto 3" descr="0822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475" y="647037"/>
            <a:ext cx="5573713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egnaposto contenuto 3" descr="0821.gif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83" y="226741"/>
            <a:ext cx="6894513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52846" y="226741"/>
            <a:ext cx="882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retta di calibrazione segue una legge del tipo:  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y= mx + b</a:t>
            </a:r>
          </a:p>
        </p:txBody>
      </p:sp>
    </p:spTree>
    <p:extLst>
      <p:ext uri="{BB962C8B-B14F-4D97-AF65-F5344CB8AC3E}">
        <p14:creationId xmlns:p14="http://schemas.microsoft.com/office/powerpoint/2010/main" val="28313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12</a:t>
            </a:fld>
            <a:endParaRPr lang="it-IT"/>
          </a:p>
        </p:txBody>
      </p:sp>
      <p:sp>
        <p:nvSpPr>
          <p:cNvPr id="2" name="TextBox 1"/>
          <p:cNvSpPr txBox="1"/>
          <p:nvPr/>
        </p:nvSpPr>
        <p:spPr>
          <a:xfrm>
            <a:off x="383177" y="148046"/>
            <a:ext cx="9692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metodo della calibrazione esterna si basa sull’assunto che l’analita nel campione si comporti esattamente come l’analita nello standard. </a:t>
            </a:r>
          </a:p>
          <a:p>
            <a:endParaRPr lang="it-IT" dirty="0"/>
          </a:p>
          <a:p>
            <a:r>
              <a:rPr lang="it-IT" dirty="0"/>
              <a:t>Poiché ciò non è sempre vero, occorre tenere in considerazione il bianco ed il suo segnale strumentale.  Si distinguono; </a:t>
            </a:r>
          </a:p>
          <a:p>
            <a:pPr marL="285750" indent="-285750">
              <a:buFontTx/>
              <a:buChar char="-"/>
            </a:pPr>
            <a:r>
              <a:rPr lang="it-IT" dirty="0"/>
              <a:t>Bianco </a:t>
            </a:r>
            <a:r>
              <a:rPr lang="it-IT" dirty="0" smtClean="0"/>
              <a:t>ideale (identico al campione, tranne che per la presenza dell’</a:t>
            </a:r>
            <a:r>
              <a:rPr lang="it-IT" dirty="0" err="1" smtClean="0"/>
              <a:t>analita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                          - bianco di </a:t>
            </a:r>
            <a:r>
              <a:rPr lang="it-IT" dirty="0" smtClean="0"/>
              <a:t>solvente (segnale del solvente in cui è disciolto l’</a:t>
            </a:r>
            <a:r>
              <a:rPr lang="it-IT" dirty="0" err="1" smtClean="0"/>
              <a:t>analita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                                                         bianco del </a:t>
            </a:r>
            <a:r>
              <a:rPr lang="it-IT" dirty="0" smtClean="0"/>
              <a:t>reagente (segnale dei reagenti usati nella preparazione dei campioni). </a:t>
            </a:r>
            <a:endParaRPr lang="it-IT" dirty="0"/>
          </a:p>
        </p:txBody>
      </p:sp>
      <p:pic>
        <p:nvPicPr>
          <p:cNvPr id="7" name="Segnaposto contenuto 3" descr="0823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767" y="2525486"/>
            <a:ext cx="5593792" cy="37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05097" y="2934789"/>
            <a:ext cx="4302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Nonostante l’uso dei bianchi di riferimento, possono comunque esserci fonti di incertezza ed errore: </a:t>
            </a:r>
          </a:p>
          <a:p>
            <a:pPr marL="285750" indent="-285750">
              <a:buFontTx/>
              <a:buChar char="-"/>
            </a:pPr>
            <a:r>
              <a:rPr lang="it-IT" dirty="0"/>
              <a:t>Errori nella preparazione degli standard</a:t>
            </a:r>
          </a:p>
          <a:p>
            <a:pPr marL="285750" indent="-285750">
              <a:buFontTx/>
              <a:buChar char="-"/>
            </a:pPr>
            <a:r>
              <a:rPr lang="it-IT" dirty="0"/>
              <a:t>Errata conservazione degli standard</a:t>
            </a:r>
          </a:p>
          <a:p>
            <a:pPr marL="285750" indent="-285750">
              <a:buFontTx/>
              <a:buChar char="-"/>
            </a:pPr>
            <a:r>
              <a:rPr lang="it-IT" dirty="0"/>
              <a:t>Forma chimica diversa dell’analita rispetto a quella nello standard</a:t>
            </a:r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365759" y="5251262"/>
            <a:ext cx="5320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determinazione dell’analita è migliore quanto più siamo vicini al </a:t>
            </a:r>
            <a:r>
              <a:rPr lang="it-IT" i="1" dirty="0" err="1"/>
              <a:t>centroide</a:t>
            </a:r>
            <a:r>
              <a:rPr lang="it-IT" dirty="0"/>
              <a:t> della retta di calibrazione. </a:t>
            </a:r>
          </a:p>
        </p:txBody>
      </p:sp>
    </p:spTree>
    <p:extLst>
      <p:ext uri="{BB962C8B-B14F-4D97-AF65-F5344CB8AC3E}">
        <p14:creationId xmlns:p14="http://schemas.microsoft.com/office/powerpoint/2010/main" val="12474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13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574766" y="278674"/>
            <a:ext cx="1045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È comunque possibile tentare di minimizzare gli errori associati ad una misura.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766" y="1288869"/>
            <a:ext cx="3074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Separazione: </a:t>
            </a:r>
          </a:p>
          <a:p>
            <a:r>
              <a:rPr lang="it-IT" dirty="0"/>
              <a:t>Purificare il più possibile l’analita di interesse separandolo dalla matrice. Si usano metodi di separazione quali filtrazioni, scambio ionico, cromatografia etc.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41714" y="3597193"/>
            <a:ext cx="17417" cy="7483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4766" y="4469598"/>
            <a:ext cx="2797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Tempi di misura più lunghi</a:t>
            </a:r>
          </a:p>
          <a:p>
            <a:pPr algn="ctr"/>
            <a:r>
              <a:rPr lang="it-IT" dirty="0"/>
              <a:t>Costi maggiori </a:t>
            </a:r>
          </a:p>
          <a:p>
            <a:pPr algn="ctr"/>
            <a:r>
              <a:rPr lang="it-IT" dirty="0"/>
              <a:t>Perdita di analita nelle diverse fasi della separazione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01415" y="1288869"/>
            <a:ext cx="2734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Metodo di saturazione</a:t>
            </a:r>
          </a:p>
          <a:p>
            <a:r>
              <a:rPr lang="it-IT" dirty="0"/>
              <a:t>Aggiunta di grandi quantità delle sostanze interferenti così da rendere l’interferenza indipendente dalla concentrazione dell’interferente stesso  </a:t>
            </a:r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5668660" y="3597193"/>
            <a:ext cx="1" cy="872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98126" y="4632960"/>
            <a:ext cx="2290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Perdita di sensibilità strumentale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0629" y="1288869"/>
            <a:ext cx="38230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Modificatori di matrice</a:t>
            </a:r>
          </a:p>
          <a:p>
            <a:r>
              <a:rPr lang="it-IT" dirty="0"/>
              <a:t>Specie non interferenti aggiunte in quantità tali da rendere l’interferenza indipendente dalla concentrazione degli </a:t>
            </a:r>
            <a:r>
              <a:rPr lang="it-IT" dirty="0" smtClean="0"/>
              <a:t>interferenti (soluzioni tampone). </a:t>
            </a:r>
            <a:r>
              <a:rPr lang="it-IT" dirty="0"/>
              <a:t>Oppure </a:t>
            </a:r>
            <a:r>
              <a:rPr lang="it-IT" dirty="0">
                <a:solidFill>
                  <a:srgbClr val="FF0000"/>
                </a:solidFill>
              </a:rPr>
              <a:t>agenti mascheranti </a:t>
            </a:r>
            <a:r>
              <a:rPr lang="it-IT" dirty="0"/>
              <a:t>che reagiscono selettivamente con le sostanze interferenti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9588137" y="3509554"/>
            <a:ext cx="8709" cy="960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27548" y="4700430"/>
            <a:ext cx="232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Aumento delle </a:t>
            </a:r>
            <a:r>
              <a:rPr lang="it-IT" dirty="0" err="1"/>
              <a:t>impurezze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67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14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400594" y="496389"/>
            <a:ext cx="3535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>
                <a:solidFill>
                  <a:srgbClr val="FF0000"/>
                </a:solidFill>
              </a:rPr>
              <a:t>Metodo della diluizione</a:t>
            </a:r>
          </a:p>
          <a:p>
            <a:r>
              <a:rPr lang="it-IT" dirty="0"/>
              <a:t>Se l’interferente origina una risposta minima se a basse concentrazioni, è possibile diluire la soluzione</a:t>
            </a:r>
          </a:p>
          <a:p>
            <a:endParaRPr lang="it-IT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63634" y="1968137"/>
            <a:ext cx="17417" cy="95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5097" y="3396343"/>
            <a:ext cx="2882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Perdita del segnale per la riduzione di concentrazione anche dell’analita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71702" y="496389"/>
            <a:ext cx="34050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Metodo della corrispondenza della matrice</a:t>
            </a:r>
            <a:endParaRPr lang="it-IT" dirty="0"/>
          </a:p>
          <a:p>
            <a:r>
              <a:rPr lang="it-IT" dirty="0"/>
              <a:t>Riproduzione quanto più fedele della matrice, da usare come bianco, al fine di riprodurre le interferenze. </a:t>
            </a: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6074228" y="2250715"/>
            <a:ext cx="1" cy="11456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5245" y="3457303"/>
            <a:ext cx="2943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Limitazioni dovute alla purezza dei reagenti, rischio di aggiunta di analita dai reagenti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89772" y="496389"/>
            <a:ext cx="3644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Metodo delle aggiunte standard </a:t>
            </a:r>
          </a:p>
          <a:p>
            <a:r>
              <a:rPr lang="it-IT" dirty="0"/>
              <a:t>Si usa quando la matrice non è facilmente riproducibile e le interferenze non possono essere eliminate. Si arricchisce il campione aggiungendo almeno due aliquote successive e note di analita. Si leggono i segnali e si ottiene una curva di calibrazione da cui si estrapola il segnale dell’analita nel campione di partenza. 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579429" y="3805646"/>
            <a:ext cx="8708" cy="8519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90263" y="4728754"/>
            <a:ext cx="3483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Conoscenza dell’ordine di grandezza della concentrazione dell’analita da determinare. </a:t>
            </a:r>
          </a:p>
        </p:txBody>
      </p:sp>
    </p:spTree>
    <p:extLst>
      <p:ext uri="{BB962C8B-B14F-4D97-AF65-F5344CB8AC3E}">
        <p14:creationId xmlns:p14="http://schemas.microsoft.com/office/powerpoint/2010/main" val="1587835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15</a:t>
            </a:fld>
            <a:endParaRPr lang="it-IT"/>
          </a:p>
        </p:txBody>
      </p:sp>
      <p:pic>
        <p:nvPicPr>
          <p:cNvPr id="6" name="Segnaposto contenuto 3" descr="0828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778" y="224037"/>
            <a:ext cx="4754182" cy="581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95" y="576396"/>
            <a:ext cx="3901940" cy="58300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7680" y="130629"/>
            <a:ext cx="810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dello standard interno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2" y="1138065"/>
            <a:ext cx="30823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u="sng" dirty="0">
                <a:solidFill>
                  <a:srgbClr val="FF0000"/>
                </a:solidFill>
              </a:rPr>
              <a:t>Metodo dello standard interno</a:t>
            </a:r>
          </a:p>
          <a:p>
            <a:r>
              <a:rPr lang="it-IT" sz="1600" dirty="0"/>
              <a:t>Si aggiunge a tutti i campioni ed alle soluzioni standard una quantità fissa  di una specie di riferimento, non interferente. </a:t>
            </a:r>
          </a:p>
          <a:p>
            <a:r>
              <a:rPr lang="it-IT" sz="1600" dirty="0"/>
              <a:t>Si legge non il segnale ma il rapporto tra segnali dell’analita e del riferimento. 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20091" y="3506796"/>
            <a:ext cx="0" cy="6357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796" y="4202929"/>
            <a:ext cx="2908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Aggiunta di </a:t>
            </a:r>
            <a:r>
              <a:rPr lang="it-IT" sz="1600" dirty="0" err="1"/>
              <a:t>impurezze</a:t>
            </a:r>
            <a:r>
              <a:rPr lang="it-IT" sz="1600" dirty="0"/>
              <a:t>, aggiunte di interferenti diversi da quelli del campione. </a:t>
            </a:r>
          </a:p>
        </p:txBody>
      </p:sp>
    </p:spTree>
    <p:extLst>
      <p:ext uri="{BB962C8B-B14F-4D97-AF65-F5344CB8AC3E}">
        <p14:creationId xmlns:p14="http://schemas.microsoft.com/office/powerpoint/2010/main" val="223193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16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69" y="244291"/>
            <a:ext cx="5210902" cy="32865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0240" y="339634"/>
            <a:ext cx="56344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Abbiamo già affrontato i concetti di accuratezza e precisione di una misura. Parliamo ora di </a:t>
            </a:r>
            <a:r>
              <a:rPr lang="it-IT" u="sng" dirty="0">
                <a:solidFill>
                  <a:srgbClr val="FF0000"/>
                </a:solidFill>
              </a:rPr>
              <a:t>sensibilità</a:t>
            </a:r>
          </a:p>
          <a:p>
            <a:endParaRPr lang="it-IT" dirty="0"/>
          </a:p>
          <a:p>
            <a:r>
              <a:rPr lang="it-IT" dirty="0"/>
              <a:t> La </a:t>
            </a:r>
            <a:r>
              <a:rPr lang="it-IT" dirty="0">
                <a:solidFill>
                  <a:srgbClr val="FF0000"/>
                </a:solidFill>
              </a:rPr>
              <a:t>sensibilità di calibrazione </a:t>
            </a:r>
            <a:r>
              <a:rPr lang="it-IT" dirty="0"/>
              <a:t>è variazione di segnale per unità di  variazione della concentrazione dell’analita. </a:t>
            </a:r>
          </a:p>
          <a:p>
            <a:r>
              <a:rPr lang="it-IT" dirty="0"/>
              <a:t>È la pendenza della retta di interpolazione; se l’interpolazione è lineare, la sensibilità è costante. </a:t>
            </a:r>
          </a:p>
          <a:p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259669" y="3814354"/>
            <a:ext cx="10774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limite di rivelabilità (DL) è la più piccola concentrazione che si possa misurare; ogni tecnica analitica ha un suo DL, calcolato come: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5977" y="4772297"/>
            <a:ext cx="110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DL =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389120" y="4972594"/>
            <a:ext cx="5573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89120" y="4599642"/>
            <a:ext cx="949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k </a:t>
            </a:r>
            <a:r>
              <a:rPr lang="it-IT" i="1" dirty="0" err="1"/>
              <a:t>s</a:t>
            </a:r>
            <a:r>
              <a:rPr lang="it-IT" i="1" baseline="-25000" dirty="0" err="1"/>
              <a:t>b</a:t>
            </a:r>
            <a:endParaRPr lang="it-IT" i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480559" y="4923265"/>
            <a:ext cx="55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9793" y="4609743"/>
            <a:ext cx="2442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k= 2 (intervallo di fiducia al 92,1%) o 3 (98,3%)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865120" y="2420983"/>
            <a:ext cx="2865120" cy="8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5113" y="5545999"/>
            <a:ext cx="10990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curva di calibrazione ha un intervallo di linearità, il valore inferiore è dato dal DL mentre il valore superiore corrisponde al limite entro cui si osserva ancora linearità (deviazioni dalla linearità del 5%). 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8104909" y="4772297"/>
            <a:ext cx="3350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Sb deviazione </a:t>
            </a:r>
            <a:r>
              <a:rPr lang="it-IT" dirty="0" err="1" smtClean="0"/>
              <a:t>std</a:t>
            </a:r>
            <a:r>
              <a:rPr lang="it-IT" dirty="0" smtClean="0"/>
              <a:t> del bianco</a:t>
            </a:r>
          </a:p>
          <a:p>
            <a:r>
              <a:rPr lang="it-IT" dirty="0" smtClean="0"/>
              <a:t>m sensibilità di calibrazione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73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Elena Chianese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12618" y="471055"/>
            <a:ext cx="11236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corretta gestione della procedura analitica richiede chela qualità dei risultati e di tutte le procedure e strumentazioni utilizzate siano costantemente validate. </a:t>
            </a:r>
          </a:p>
          <a:p>
            <a:r>
              <a:rPr lang="it-IT" dirty="0" smtClean="0"/>
              <a:t>Occorre dunque procedere con il controllo di qualità, la validazione dei risultati e la presentazione degli stessi.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52255" y="1741047"/>
            <a:ext cx="7592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Per il controllo di qualità, si usano le </a:t>
            </a:r>
            <a:r>
              <a:rPr lang="it-IT" dirty="0" smtClean="0">
                <a:solidFill>
                  <a:srgbClr val="FF0000"/>
                </a:solidFill>
              </a:rPr>
              <a:t>carte di controllo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pPr algn="ctr"/>
            <a:r>
              <a:rPr lang="it-IT" i="1" dirty="0" smtClean="0"/>
              <a:t>Diagramma sequenziale di qualche caratteristica importante nella garanzia di qualità</a:t>
            </a:r>
            <a:endParaRPr lang="it-IT" i="1" dirty="0"/>
          </a:p>
        </p:txBody>
      </p:sp>
      <p:sp>
        <p:nvSpPr>
          <p:cNvPr id="8" name="Rettangolo 7"/>
          <p:cNvSpPr/>
          <p:nvPr/>
        </p:nvSpPr>
        <p:spPr>
          <a:xfrm>
            <a:off x="2258291" y="3574473"/>
            <a:ext cx="7176654" cy="18565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stCxn id="8" idx="1"/>
            <a:endCxn id="8" idx="3"/>
          </p:cNvCxnSpPr>
          <p:nvPr/>
        </p:nvCxnSpPr>
        <p:spPr>
          <a:xfrm>
            <a:off x="2258291" y="4502728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2258286" y="5209304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2272136" y="3809992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9712036" y="3574473"/>
            <a:ext cx="153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LCS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712035" y="4844465"/>
            <a:ext cx="153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LCI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849582" y="5740913"/>
            <a:ext cx="879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Misurando  periodicamente uno standard possiamo ricavare accuratezza e precisione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307780" y="3842588"/>
            <a:ext cx="1884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Limiti di controllo superiore ed inferiore</a:t>
            </a:r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 flipH="1" flipV="1">
            <a:off x="10044545" y="3943805"/>
            <a:ext cx="138546" cy="14553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10099962" y="4769594"/>
            <a:ext cx="207818" cy="10270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32509" y="3759139"/>
            <a:ext cx="17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LCS= µ +  </a:t>
            </a:r>
            <a:endParaRPr lang="it-IT" dirty="0"/>
          </a:p>
        </p:txBody>
      </p:sp>
      <p:cxnSp>
        <p:nvCxnSpPr>
          <p:cNvPr id="24" name="Connettore diritto 23"/>
          <p:cNvCxnSpPr>
            <a:endCxn id="22" idx="3"/>
          </p:cNvCxnSpPr>
          <p:nvPr/>
        </p:nvCxnSpPr>
        <p:spPr>
          <a:xfrm>
            <a:off x="1438275" y="3943805"/>
            <a:ext cx="59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438275" y="3574473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r>
              <a:rPr lang="el-GR" dirty="0" smtClean="0"/>
              <a:t>σ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419754" y="3969796"/>
            <a:ext cx="11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30000" dirty="0" smtClean="0"/>
              <a:t>-1/2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87927" y="4984807"/>
            <a:ext cx="17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LCI= µ -  </a:t>
            </a:r>
            <a:endParaRPr lang="it-IT" dirty="0"/>
          </a:p>
        </p:txBody>
      </p:sp>
      <p:cxnSp>
        <p:nvCxnSpPr>
          <p:cNvPr id="28" name="Connettore diritto 27"/>
          <p:cNvCxnSpPr>
            <a:endCxn id="27" idx="3"/>
          </p:cNvCxnSpPr>
          <p:nvPr/>
        </p:nvCxnSpPr>
        <p:spPr>
          <a:xfrm>
            <a:off x="1493693" y="5169473"/>
            <a:ext cx="59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493693" y="4800141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r>
              <a:rPr lang="el-GR" dirty="0" smtClean="0"/>
              <a:t>σ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475172" y="5195464"/>
            <a:ext cx="11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30000" dirty="0" smtClean="0"/>
              <a:t>-1/2</a:t>
            </a:r>
            <a:endParaRPr lang="it-IT" dirty="0"/>
          </a:p>
        </p:txBody>
      </p:sp>
      <p:cxnSp>
        <p:nvCxnSpPr>
          <p:cNvPr id="32" name="Connettore diritto 31"/>
          <p:cNvCxnSpPr/>
          <p:nvPr/>
        </p:nvCxnSpPr>
        <p:spPr>
          <a:xfrm>
            <a:off x="2381250" y="4238625"/>
            <a:ext cx="216813" cy="53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/>
          <p:cNvCxnSpPr/>
          <p:nvPr/>
        </p:nvCxnSpPr>
        <p:spPr>
          <a:xfrm flipV="1">
            <a:off x="2598063" y="4045266"/>
            <a:ext cx="166255" cy="74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/>
        </p:nvCxnSpPr>
        <p:spPr>
          <a:xfrm>
            <a:off x="2764317" y="4089335"/>
            <a:ext cx="443345" cy="92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/>
          <p:cNvCxnSpPr/>
          <p:nvPr/>
        </p:nvCxnSpPr>
        <p:spPr>
          <a:xfrm flipV="1">
            <a:off x="3207662" y="3911452"/>
            <a:ext cx="277093" cy="1112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/>
          <p:cNvCxnSpPr/>
          <p:nvPr/>
        </p:nvCxnSpPr>
        <p:spPr>
          <a:xfrm>
            <a:off x="3505533" y="3986110"/>
            <a:ext cx="208155" cy="854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/>
          <p:cNvCxnSpPr/>
          <p:nvPr/>
        </p:nvCxnSpPr>
        <p:spPr>
          <a:xfrm flipV="1">
            <a:off x="3713186" y="4238625"/>
            <a:ext cx="103909" cy="633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/>
          <p:cNvCxnSpPr/>
          <p:nvPr/>
        </p:nvCxnSpPr>
        <p:spPr>
          <a:xfrm>
            <a:off x="3838377" y="4238625"/>
            <a:ext cx="318656" cy="72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/>
          <p:cNvCxnSpPr/>
          <p:nvPr/>
        </p:nvCxnSpPr>
        <p:spPr>
          <a:xfrm flipV="1">
            <a:off x="4149772" y="4004040"/>
            <a:ext cx="173520" cy="955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/>
          <p:cNvCxnSpPr/>
          <p:nvPr/>
        </p:nvCxnSpPr>
        <p:spPr>
          <a:xfrm>
            <a:off x="4340104" y="4045266"/>
            <a:ext cx="332340" cy="969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/>
          <p:cNvCxnSpPr/>
          <p:nvPr/>
        </p:nvCxnSpPr>
        <p:spPr>
          <a:xfrm flipV="1">
            <a:off x="4689930" y="4045266"/>
            <a:ext cx="238948" cy="947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/>
          <p:cNvCxnSpPr/>
          <p:nvPr/>
        </p:nvCxnSpPr>
        <p:spPr>
          <a:xfrm>
            <a:off x="4935690" y="4089335"/>
            <a:ext cx="260437" cy="666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/>
          <p:cNvCxnSpPr/>
          <p:nvPr/>
        </p:nvCxnSpPr>
        <p:spPr>
          <a:xfrm flipV="1">
            <a:off x="5216318" y="4179560"/>
            <a:ext cx="197513" cy="558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/>
          <p:cNvCxnSpPr/>
          <p:nvPr/>
        </p:nvCxnSpPr>
        <p:spPr>
          <a:xfrm>
            <a:off x="5402170" y="4178333"/>
            <a:ext cx="223286" cy="675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/>
          <p:cNvCxnSpPr/>
          <p:nvPr/>
        </p:nvCxnSpPr>
        <p:spPr>
          <a:xfrm flipV="1">
            <a:off x="5648686" y="3969796"/>
            <a:ext cx="176175" cy="911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/>
          <p:cNvCxnSpPr/>
          <p:nvPr/>
        </p:nvCxnSpPr>
        <p:spPr>
          <a:xfrm>
            <a:off x="5821687" y="3967514"/>
            <a:ext cx="434666" cy="1075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/>
          <p:cNvCxnSpPr/>
          <p:nvPr/>
        </p:nvCxnSpPr>
        <p:spPr>
          <a:xfrm flipV="1">
            <a:off x="6248734" y="4089335"/>
            <a:ext cx="159841" cy="953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/>
          <p:cNvCxnSpPr/>
          <p:nvPr/>
        </p:nvCxnSpPr>
        <p:spPr>
          <a:xfrm>
            <a:off x="6401375" y="4110442"/>
            <a:ext cx="187297" cy="75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/>
          <p:cNvCxnSpPr/>
          <p:nvPr/>
        </p:nvCxnSpPr>
        <p:spPr>
          <a:xfrm flipV="1">
            <a:off x="6626140" y="4147001"/>
            <a:ext cx="159841" cy="734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57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Elena Chianese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18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258291" y="1529773"/>
            <a:ext cx="7176654" cy="18565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stCxn id="8" idx="1"/>
            <a:endCxn id="8" idx="3"/>
          </p:cNvCxnSpPr>
          <p:nvPr/>
        </p:nvCxnSpPr>
        <p:spPr>
          <a:xfrm>
            <a:off x="2258291" y="2458028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2258286" y="3164604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2272136" y="1765292"/>
            <a:ext cx="71766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32509" y="1714439"/>
            <a:ext cx="17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LCS= µ +  </a:t>
            </a:r>
            <a:endParaRPr lang="it-IT" dirty="0"/>
          </a:p>
        </p:txBody>
      </p:sp>
      <p:cxnSp>
        <p:nvCxnSpPr>
          <p:cNvPr id="24" name="Connettore diritto 23"/>
          <p:cNvCxnSpPr>
            <a:endCxn id="22" idx="3"/>
          </p:cNvCxnSpPr>
          <p:nvPr/>
        </p:nvCxnSpPr>
        <p:spPr>
          <a:xfrm>
            <a:off x="1438275" y="1899105"/>
            <a:ext cx="59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438275" y="1529773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r>
              <a:rPr lang="el-GR" dirty="0" smtClean="0"/>
              <a:t>σ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419754" y="1925096"/>
            <a:ext cx="11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30000" dirty="0" smtClean="0"/>
              <a:t>-1/2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87927" y="2940107"/>
            <a:ext cx="1704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LCI= µ -  </a:t>
            </a:r>
            <a:endParaRPr lang="it-IT" dirty="0"/>
          </a:p>
        </p:txBody>
      </p:sp>
      <p:cxnSp>
        <p:nvCxnSpPr>
          <p:cNvPr id="28" name="Connettore diritto 27"/>
          <p:cNvCxnSpPr>
            <a:endCxn id="27" idx="3"/>
          </p:cNvCxnSpPr>
          <p:nvPr/>
        </p:nvCxnSpPr>
        <p:spPr>
          <a:xfrm>
            <a:off x="1493693" y="3124773"/>
            <a:ext cx="598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493693" y="2755441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  <a:r>
              <a:rPr lang="el-GR" dirty="0" smtClean="0"/>
              <a:t>σ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1475172" y="3150764"/>
            <a:ext cx="11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</a:t>
            </a:r>
            <a:r>
              <a:rPr lang="it-IT" baseline="30000" dirty="0" smtClean="0"/>
              <a:t>-1/2</a:t>
            </a:r>
            <a:endParaRPr lang="it-IT" dirty="0"/>
          </a:p>
        </p:txBody>
      </p:sp>
      <p:cxnSp>
        <p:nvCxnSpPr>
          <p:cNvPr id="32" name="Connettore diritto 31"/>
          <p:cNvCxnSpPr/>
          <p:nvPr/>
        </p:nvCxnSpPr>
        <p:spPr>
          <a:xfrm>
            <a:off x="2381250" y="2193925"/>
            <a:ext cx="216813" cy="530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/>
          <p:cNvCxnSpPr/>
          <p:nvPr/>
        </p:nvCxnSpPr>
        <p:spPr>
          <a:xfrm flipV="1">
            <a:off x="2598063" y="2000566"/>
            <a:ext cx="166255" cy="74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/>
        </p:nvCxnSpPr>
        <p:spPr>
          <a:xfrm>
            <a:off x="2764317" y="2044635"/>
            <a:ext cx="443345" cy="92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/>
          <p:cNvCxnSpPr/>
          <p:nvPr/>
        </p:nvCxnSpPr>
        <p:spPr>
          <a:xfrm flipV="1">
            <a:off x="3207662" y="1866752"/>
            <a:ext cx="277093" cy="1112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/>
          <p:cNvCxnSpPr/>
          <p:nvPr/>
        </p:nvCxnSpPr>
        <p:spPr>
          <a:xfrm>
            <a:off x="3505533" y="1941410"/>
            <a:ext cx="208155" cy="854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/>
          <p:cNvCxnSpPr/>
          <p:nvPr/>
        </p:nvCxnSpPr>
        <p:spPr>
          <a:xfrm flipV="1">
            <a:off x="3713186" y="2193925"/>
            <a:ext cx="103909" cy="633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/>
          <p:cNvCxnSpPr/>
          <p:nvPr/>
        </p:nvCxnSpPr>
        <p:spPr>
          <a:xfrm>
            <a:off x="3838377" y="2193925"/>
            <a:ext cx="318656" cy="720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/>
          <p:cNvCxnSpPr/>
          <p:nvPr/>
        </p:nvCxnSpPr>
        <p:spPr>
          <a:xfrm flipV="1">
            <a:off x="4149772" y="1529773"/>
            <a:ext cx="190332" cy="1385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/>
          <p:cNvCxnSpPr/>
          <p:nvPr/>
        </p:nvCxnSpPr>
        <p:spPr>
          <a:xfrm>
            <a:off x="4340104" y="1529773"/>
            <a:ext cx="332340" cy="144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/>
          <p:cNvCxnSpPr/>
          <p:nvPr/>
        </p:nvCxnSpPr>
        <p:spPr>
          <a:xfrm flipV="1">
            <a:off x="4689930" y="2000566"/>
            <a:ext cx="238948" cy="947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/>
          <p:cNvCxnSpPr/>
          <p:nvPr/>
        </p:nvCxnSpPr>
        <p:spPr>
          <a:xfrm>
            <a:off x="4935690" y="2044635"/>
            <a:ext cx="260437" cy="666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/>
          <p:cNvCxnSpPr/>
          <p:nvPr/>
        </p:nvCxnSpPr>
        <p:spPr>
          <a:xfrm flipV="1">
            <a:off x="5216318" y="2134860"/>
            <a:ext cx="197513" cy="558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/>
          <p:cNvCxnSpPr/>
          <p:nvPr/>
        </p:nvCxnSpPr>
        <p:spPr>
          <a:xfrm>
            <a:off x="5402170" y="2133633"/>
            <a:ext cx="223286" cy="675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/>
          <p:cNvCxnSpPr/>
          <p:nvPr/>
        </p:nvCxnSpPr>
        <p:spPr>
          <a:xfrm flipV="1">
            <a:off x="5648686" y="1925096"/>
            <a:ext cx="176175" cy="911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/>
          <p:cNvCxnSpPr/>
          <p:nvPr/>
        </p:nvCxnSpPr>
        <p:spPr>
          <a:xfrm>
            <a:off x="5821687" y="1922814"/>
            <a:ext cx="427047" cy="1463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/>
          <p:cNvCxnSpPr/>
          <p:nvPr/>
        </p:nvCxnSpPr>
        <p:spPr>
          <a:xfrm flipV="1">
            <a:off x="6248734" y="2044635"/>
            <a:ext cx="159841" cy="1264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/>
          <p:cNvCxnSpPr/>
          <p:nvPr/>
        </p:nvCxnSpPr>
        <p:spPr>
          <a:xfrm>
            <a:off x="6401375" y="2065742"/>
            <a:ext cx="187297" cy="755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/>
          <p:cNvCxnSpPr/>
          <p:nvPr/>
        </p:nvCxnSpPr>
        <p:spPr>
          <a:xfrm flipV="1">
            <a:off x="6626140" y="2102301"/>
            <a:ext cx="159841" cy="734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1493693" y="787400"/>
            <a:ext cx="9153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Fintanto che il controllo dello standard si mantiene tra i limiti di controllo, la misura è detta sotto controllo statistico.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63600" y="3962400"/>
            <a:ext cx="1014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Immaginiamo di utilizzare il peso di uno standard per il controllo del buon funzionamento di una bilancia analitica. Siano 5 (N) le nostre repliche, 20.000g la media (µ) e 0,00012 la deviazione standard (</a:t>
            </a:r>
            <a:r>
              <a:rPr lang="el-GR" dirty="0" smtClean="0"/>
              <a:t>σ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944683" y="4759323"/>
            <a:ext cx="425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LCS: 20.00016g e LCI: 19.99984g</a:t>
            </a:r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4219538" y="1433731"/>
            <a:ext cx="261336" cy="2807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6111838" y="3173631"/>
            <a:ext cx="261336" cy="2807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1003300" y="5486400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Seguendo l’andamento delle pesate dello standard è possibile evidenziare due errori di misura che, se non corretti, avrebbero introdotto un errore sistematico.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8439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Prof.ssa Elena Chianese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19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-3048000" y="313817"/>
            <a:ext cx="869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Validazione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77334" y="788432"/>
            <a:ext cx="111082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validazione determina la validità di un’analisi a fornire le informazioni desiderate e </a:t>
            </a:r>
            <a:r>
              <a:rPr lang="it-IT" dirty="0" err="1" smtClean="0"/>
              <a:t>pu</a:t>
            </a:r>
            <a:r>
              <a:rPr lang="it-IT" dirty="0" smtClean="0"/>
              <a:t> comprendere la validazione dei dati, del metodo o dei campioni. </a:t>
            </a:r>
          </a:p>
          <a:p>
            <a:endParaRPr lang="it-IT" dirty="0"/>
          </a:p>
          <a:p>
            <a:r>
              <a:rPr lang="it-IT" dirty="0" smtClean="0"/>
              <a:t>L’operatore o il supervisore delle analisi procede con la validazione. </a:t>
            </a:r>
          </a:p>
          <a:p>
            <a:endParaRPr lang="it-IT" dirty="0"/>
          </a:p>
          <a:p>
            <a:r>
              <a:rPr lang="it-IT" dirty="0" smtClean="0"/>
              <a:t>Per </a:t>
            </a:r>
            <a:r>
              <a:rPr lang="it-IT" dirty="0" err="1" smtClean="0"/>
              <a:t>cio’</a:t>
            </a:r>
            <a:r>
              <a:rPr lang="it-IT" dirty="0" smtClean="0"/>
              <a:t> che concerne la validazione dei campioni, si fa riferimento alla loro effettiva rappresentatività del sistema in analisi (importanza del campionamento). Il sospetto di contaminazione del campione invalida il campione stesso. </a:t>
            </a:r>
          </a:p>
          <a:p>
            <a:endParaRPr lang="it-IT" dirty="0" smtClean="0"/>
          </a:p>
          <a:p>
            <a:r>
              <a:rPr lang="it-IT" dirty="0" smtClean="0"/>
              <a:t>La metodica </a:t>
            </a:r>
            <a:r>
              <a:rPr lang="it-IT" dirty="0" err="1" smtClean="0"/>
              <a:t>puo’</a:t>
            </a:r>
            <a:r>
              <a:rPr lang="it-IT" dirty="0" smtClean="0"/>
              <a:t> essere validata in vari modi: analisi di materiali di riferimento; ripetere le determinazioni con metodi diversi e confrontare i risultati ottenuti; misure su campioni sintetici (che simulino il campione in esame) arricchiti con l’</a:t>
            </a:r>
            <a:r>
              <a:rPr lang="it-IT" dirty="0" err="1" smtClean="0"/>
              <a:t>analita</a:t>
            </a:r>
            <a:r>
              <a:rPr lang="it-IT" dirty="0" smtClean="0"/>
              <a:t> che si deve determinare. Sulla base delle valutazioni fate, si possono presentare i risultati con tutte le informazioni necessarie (media, deviazione standard, errore).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231467" y="4902200"/>
            <a:ext cx="493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>
                <a:solidFill>
                  <a:srgbClr val="FF0000"/>
                </a:solidFill>
              </a:rPr>
              <a:t>Presentazione dei dati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12800" y="5418030"/>
            <a:ext cx="1080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 risultati vanno presentati con tutte le informazioni necessarie: </a:t>
            </a:r>
            <a:r>
              <a:rPr lang="it-IT" dirty="0" err="1" smtClean="0"/>
              <a:t>dev</a:t>
            </a:r>
            <a:r>
              <a:rPr lang="it-IT" dirty="0" smtClean="0"/>
              <a:t> </a:t>
            </a:r>
            <a:r>
              <a:rPr lang="it-IT" dirty="0" err="1" smtClean="0"/>
              <a:t>std</a:t>
            </a:r>
            <a:r>
              <a:rPr lang="it-IT" dirty="0" smtClean="0"/>
              <a:t>, intervallo di fiducia, indicare se sono stati esclusi dei dati e perché; occorre utilizzare il numero corretto di </a:t>
            </a:r>
            <a:r>
              <a:rPr lang="it-IT" smtClean="0"/>
              <a:t>cifre significative.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09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2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1210491" y="383177"/>
            <a:ext cx="8386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determinazione della concentrazione delle diverse sostanze in un campione di composizione incognita avviene tramite la determinazione di una proprietà fisica riconducibile alla sostanza che si vuole determinare: </a:t>
            </a:r>
          </a:p>
        </p:txBody>
      </p:sp>
      <p:sp>
        <p:nvSpPr>
          <p:cNvPr id="7" name="Rectangle 6"/>
          <p:cNvSpPr/>
          <p:nvPr/>
        </p:nvSpPr>
        <p:spPr>
          <a:xfrm>
            <a:off x="740228" y="2105187"/>
            <a:ext cx="9814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CONDUCIBILITÀ </a:t>
            </a:r>
          </a:p>
          <a:p>
            <a:r>
              <a:rPr lang="it-IT" dirty="0"/>
              <a:t>         POTENZIALE ELETTRODICO </a:t>
            </a:r>
          </a:p>
          <a:p>
            <a:r>
              <a:rPr lang="it-IT" dirty="0"/>
              <a:t>                        ASSORBIMENTO </a:t>
            </a:r>
          </a:p>
          <a:p>
            <a:r>
              <a:rPr lang="it-IT" dirty="0"/>
              <a:t>                                   EMISSIONE </a:t>
            </a:r>
          </a:p>
          <a:p>
            <a:r>
              <a:rPr lang="it-IT" dirty="0"/>
              <a:t>                                            FLUORESCENZA </a:t>
            </a:r>
          </a:p>
          <a:p>
            <a:r>
              <a:rPr lang="it-IT" dirty="0"/>
              <a:t>                                                         RAPPORTO MASSA/CARICA </a:t>
            </a:r>
          </a:p>
          <a:p>
            <a:r>
              <a:rPr lang="it-IT" dirty="0"/>
              <a:t>                                                                               RIPARTIZIONE </a:t>
            </a:r>
          </a:p>
          <a:p>
            <a:r>
              <a:rPr lang="it-IT" dirty="0"/>
              <a:t>                                                                                                 POLARIZZABILITÀ </a:t>
            </a:r>
          </a:p>
          <a:p>
            <a:r>
              <a:rPr lang="it-IT" dirty="0"/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31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3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56755" y="217102"/>
            <a:ext cx="1064187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relazione tra il segnale della proprietà fisica (</a:t>
            </a:r>
            <a:r>
              <a:rPr lang="it-IT" i="1" dirty="0"/>
              <a:t>osservabile</a:t>
            </a:r>
            <a:r>
              <a:rPr lang="it-IT" dirty="0"/>
              <a:t>) e la concentrazione della sostanza che lo genera può venir espressa come legge generale </a:t>
            </a:r>
          </a:p>
          <a:p>
            <a:endParaRPr lang="it-IT" dirty="0"/>
          </a:p>
          <a:p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S = f (C) </a:t>
            </a:r>
          </a:p>
          <a:p>
            <a:endParaRPr lang="it-IT" dirty="0"/>
          </a:p>
          <a:p>
            <a:r>
              <a:rPr lang="it-IT" dirty="0"/>
              <a:t>dove </a:t>
            </a:r>
            <a:r>
              <a:rPr lang="it-IT" i="1" dirty="0"/>
              <a:t>S</a:t>
            </a:r>
            <a:r>
              <a:rPr lang="it-IT" dirty="0"/>
              <a:t> è l’osservabile ed </a:t>
            </a:r>
            <a:r>
              <a:rPr lang="it-IT" i="1" dirty="0"/>
              <a:t>f</a:t>
            </a:r>
            <a:r>
              <a:rPr lang="it-IT" dirty="0"/>
              <a:t> rappresenta la funzione che lega la concentrazione </a:t>
            </a:r>
            <a:r>
              <a:rPr lang="it-IT" i="1" dirty="0"/>
              <a:t>C </a:t>
            </a:r>
            <a:r>
              <a:rPr lang="it-IT" dirty="0"/>
              <a:t>all’osservabile </a:t>
            </a:r>
            <a:r>
              <a:rPr lang="it-IT" i="1" dirty="0"/>
              <a:t>S</a:t>
            </a:r>
            <a:r>
              <a:rPr lang="it-IT" dirty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525" y="2322898"/>
            <a:ext cx="6287409" cy="403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0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4</a:t>
            </a:fld>
            <a:endParaRPr lang="it-IT"/>
          </a:p>
        </p:txBody>
      </p:sp>
      <p:pic>
        <p:nvPicPr>
          <p:cNvPr id="6" name="Segnaposto contenuto 3" descr="0803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9" y="78377"/>
            <a:ext cx="6969256" cy="38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559039" y="2245845"/>
            <a:ext cx="2455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metodi analitici sono differenziati sulla base della quantità del campione e sul livello di concentrazione atteso dei costituenti.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056351" y="2171111"/>
            <a:ext cx="1872343" cy="1166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egnaposto contenuto 3" descr="0804.gif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6" y="2542903"/>
            <a:ext cx="6599548" cy="4022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 flipH="1">
            <a:off x="5939246" y="3950335"/>
            <a:ext cx="2229394" cy="2646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02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5</a:t>
            </a:fld>
            <a:endParaRPr lang="it-IT"/>
          </a:p>
        </p:txBody>
      </p:sp>
      <p:pic>
        <p:nvPicPr>
          <p:cNvPr id="6" name="Segnaposto contenuto 3" descr="0805.gif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5" y="104503"/>
            <a:ext cx="49339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egnaposto contenuto 3" descr="0806.gif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700" y="6282"/>
            <a:ext cx="7018226" cy="460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39634" y="4514578"/>
            <a:ext cx="10389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determinazione delle componenti in traccia ed </a:t>
            </a:r>
            <a:r>
              <a:rPr lang="it-IT" dirty="0" err="1"/>
              <a:t>ultratraccia</a:t>
            </a:r>
            <a:r>
              <a:rPr lang="it-IT" dirty="0"/>
              <a:t> è molto complessa ed affetta da interferenze e contaminazioni. Spesso si ricorre a camere speciali atte a diminuire tali disturbi della misura. L’affidabilità dei risultati tipicamente diminuisce con la diminuzione della concentrazione dell’analita. Se l’interferenza è causata dalle componenti stesse del campione da analizzare, si parla di </a:t>
            </a:r>
            <a:r>
              <a:rPr lang="it-IT" i="1" u="sng" dirty="0"/>
              <a:t>effetto matrice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96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6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25" y="141870"/>
            <a:ext cx="9821646" cy="4658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3474" y="5181600"/>
            <a:ext cx="10563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Tali leggi o relazioni sono delle leggi limite, ossia la cui validità è limitata a delle condizioni ideali, in cui sussistano condizioni quali: assenza di interferenze, radiazioni monocromatiche, soluzioni diluite, forza ionica costante, </a:t>
            </a:r>
            <a:r>
              <a:rPr lang="it-IT" dirty="0" err="1"/>
              <a:t>etc</a:t>
            </a:r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057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7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348343" y="330926"/>
            <a:ext cx="1071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reazione strumentale, ossia il segnale, deve essere sempre correlato alla concentrazione di analita, tranne che nei metodi gravimetrici (detti assoluti)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343" y="1323703"/>
            <a:ext cx="38927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Metodo </a:t>
            </a:r>
            <a:r>
              <a:rPr lang="it-IT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nullo o </a:t>
            </a:r>
            <a:r>
              <a:rPr lang="it-IT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isomatico</a:t>
            </a:r>
            <a:r>
              <a:rPr lang="it-IT" dirty="0"/>
              <a:t>: si confronta la risposta osservata per il campione a concentrazione incognita con la risposta ottenuta per altri campioni di composizione nota. Si attribuisce la concentrazione del campione con risposta più simile.</a:t>
            </a: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4241074" y="2477865"/>
            <a:ext cx="1820092" cy="9446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17300" y="2950167"/>
            <a:ext cx="37272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Nei metodi moderni non si usa più questo approccio se non nei casi in cui si voglia solo valutare se il livello di analita nel campione in esame </a:t>
            </a:r>
            <a:r>
              <a:rPr lang="it-IT" dirty="0" smtClean="0"/>
              <a:t>sia </a:t>
            </a:r>
            <a:r>
              <a:rPr lang="it-IT" dirty="0"/>
              <a:t>superiore o inferiore ad un valore soglia. Si usa un </a:t>
            </a:r>
            <a:r>
              <a:rPr lang="it-IT" i="1" u="sng" dirty="0">
                <a:solidFill>
                  <a:srgbClr val="FF0000"/>
                </a:solidFill>
              </a:rPr>
              <a:t>comparatore </a:t>
            </a:r>
          </a:p>
        </p:txBody>
      </p:sp>
    </p:spTree>
    <p:extLst>
      <p:ext uri="{BB962C8B-B14F-4D97-AF65-F5344CB8AC3E}">
        <p14:creationId xmlns:p14="http://schemas.microsoft.com/office/powerpoint/2010/main" val="28388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8</a:t>
            </a:fld>
            <a:endParaRPr lang="it-IT"/>
          </a:p>
        </p:txBody>
      </p:sp>
      <p:sp>
        <p:nvSpPr>
          <p:cNvPr id="6" name="TextBox 5"/>
          <p:cNvSpPr txBox="1"/>
          <p:nvPr/>
        </p:nvSpPr>
        <p:spPr>
          <a:xfrm>
            <a:off x="531223" y="865879"/>
            <a:ext cx="9387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 i metodi analitici, il più accurato è il metodo della titolazione. </a:t>
            </a:r>
          </a:p>
          <a:p>
            <a:endParaRPr lang="it-IT" dirty="0"/>
          </a:p>
          <a:p>
            <a:r>
              <a:rPr lang="it-IT" dirty="0"/>
              <a:t>In queste procedure, l’analita reagisce con un reagente standardizzato (titolante) in una reazione a stechiometria nota. La quantità di titolante viene variata fino al raggiungimento dell’equivalenza chimica, detto punto finale della titolazione, indicato dal cambiamento di un indicatore cromatico. </a:t>
            </a:r>
          </a:p>
          <a:p>
            <a:endParaRPr lang="it-IT" dirty="0"/>
          </a:p>
          <a:p>
            <a:r>
              <a:rPr lang="it-IT" dirty="0"/>
              <a:t>Conosciamo la titolazione dell’</a:t>
            </a:r>
            <a:r>
              <a:rPr lang="it-IT" dirty="0" err="1"/>
              <a:t>HCl</a:t>
            </a:r>
            <a:r>
              <a:rPr lang="it-IT" dirty="0"/>
              <a:t> con </a:t>
            </a:r>
            <a:r>
              <a:rPr lang="it-IT" dirty="0" err="1"/>
              <a:t>NaOH</a:t>
            </a:r>
            <a:r>
              <a:rPr lang="it-IT" dirty="0"/>
              <a:t> mediante la reazione: </a:t>
            </a:r>
          </a:p>
          <a:p>
            <a:endParaRPr lang="it-IT" dirty="0"/>
          </a:p>
          <a:p>
            <a:pPr algn="ctr"/>
            <a:r>
              <a:rPr lang="it-IT" dirty="0" err="1"/>
              <a:t>NaOH</a:t>
            </a:r>
            <a:r>
              <a:rPr lang="it-IT" dirty="0"/>
              <a:t>+ </a:t>
            </a:r>
            <a:r>
              <a:rPr lang="it-IT" dirty="0" err="1"/>
              <a:t>HCl</a:t>
            </a:r>
            <a:r>
              <a:rPr lang="it-IT" dirty="0"/>
              <a:t>           </a:t>
            </a:r>
            <a:r>
              <a:rPr lang="it-IT" dirty="0" err="1"/>
              <a:t>NaCl</a:t>
            </a:r>
            <a:r>
              <a:rPr lang="it-IT" dirty="0"/>
              <a:t> + H</a:t>
            </a:r>
            <a:r>
              <a:rPr lang="it-IT" baseline="-25000" dirty="0"/>
              <a:t>2</a:t>
            </a:r>
            <a:r>
              <a:rPr lang="it-IT" dirty="0"/>
              <a:t>O   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42114" y="3509553"/>
            <a:ext cx="566057" cy="87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1223" y="4284617"/>
            <a:ext cx="9231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aggiunge una soluzione a concentrazione nota di </a:t>
            </a:r>
            <a:r>
              <a:rPr lang="it-IT" dirty="0" err="1"/>
              <a:t>NaOH</a:t>
            </a:r>
            <a:r>
              <a:rPr lang="it-IT" dirty="0"/>
              <a:t> usando un indicatore per il controllo del volume aggiunto. Al punto finale le moli di </a:t>
            </a:r>
            <a:r>
              <a:rPr lang="it-IT" dirty="0" err="1"/>
              <a:t>NaOH</a:t>
            </a:r>
            <a:r>
              <a:rPr lang="it-IT" dirty="0"/>
              <a:t> aggiunte saranno uguali alle moli di </a:t>
            </a:r>
            <a:r>
              <a:rPr lang="it-IT" dirty="0" err="1"/>
              <a:t>HCl</a:t>
            </a:r>
            <a:r>
              <a:rPr lang="it-IT" dirty="0"/>
              <a:t> nella soluzione a titolo incognito.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2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Prof.ssa Elena Chianese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58C6-7CC8-4D7B-B9E4-A3E242F73BD1}" type="slidenum">
              <a:rPr lang="it-IT" smtClean="0"/>
              <a:t>9</a:t>
            </a:fld>
            <a:endParaRPr lang="it-I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0" y="596537"/>
            <a:ext cx="10058400" cy="36624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5956" y="4449467"/>
            <a:ext cx="9640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La curva di calibrazione (curva di lavoro) si ottiene preparando una serie di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a concentrazioni note </a:t>
            </a:r>
            <a:r>
              <a:rPr lang="it-IT" dirty="0"/>
              <a:t>e crescenti di analita. Consente di trovare una relazione tra risposta analitica e concentrazione dell’analita. </a:t>
            </a:r>
          </a:p>
          <a:p>
            <a:r>
              <a:rPr lang="it-IT" dirty="0"/>
              <a:t>Gli standard vengono letti prima del campione. Le letture degli standard vengono utilizzate per costruire le curve di calibrazione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76" y="1114621"/>
            <a:ext cx="4799774" cy="313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0158" y="60960"/>
            <a:ext cx="8968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Calibrazione mediante standard esterno </a:t>
            </a:r>
          </a:p>
        </p:txBody>
      </p:sp>
    </p:spTree>
    <p:extLst>
      <p:ext uri="{BB962C8B-B14F-4D97-AF65-F5344CB8AC3E}">
        <p14:creationId xmlns:p14="http://schemas.microsoft.com/office/powerpoint/2010/main" val="27525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880</TotalTime>
  <Words>1608</Words>
  <Application>Microsoft Office PowerPoint</Application>
  <PresentationFormat>Widescreen</PresentationFormat>
  <Paragraphs>161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Adobe Caslon Pro</vt:lpstr>
      <vt:lpstr>Adobe Devanagari</vt:lpstr>
      <vt:lpstr>Arial</vt:lpstr>
      <vt:lpstr>Calibri</vt:lpstr>
      <vt:lpstr>Trebuchet MS</vt:lpstr>
      <vt:lpstr>Wingdings 3</vt:lpstr>
      <vt:lpstr>Facet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Alessio Cuccaro</dc:creator>
  <cp:lastModifiedBy>Elena Chianese</cp:lastModifiedBy>
  <cp:revision>42</cp:revision>
  <dcterms:created xsi:type="dcterms:W3CDTF">2021-04-07T13:32:29Z</dcterms:created>
  <dcterms:modified xsi:type="dcterms:W3CDTF">2023-03-19T19:27:27Z</dcterms:modified>
</cp:coreProperties>
</file>