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3F3C4B-4727-4B61-B684-2BA0E68D3AF3}">
  <a:tblStyle styleId="{EA3F3C4B-4727-4B61-B684-2BA0E68D3A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a3c9dbebe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a3c9dbeb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a3eda6c6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a3eda6c6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a3c9dbeb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a3c9dbeb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f5c0e9a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f5c0e9a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2aa9f44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62aa9f44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2aa9f44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2aa9f44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2aa9f44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62aa9f44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2aa9f44a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2aa9f44a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2aa9f44a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62aa9f44a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2aa9f44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2aa9f44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23d6062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23d6062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f16d932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f16d932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f16d932d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f16d932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f16d932d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f16d932d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f16d932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f16d932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16d932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16d932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723d6062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723d6062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5f16d932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5f16d932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f16d932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5f16d932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f16d932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5f16d932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f16d932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f16d932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723d606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723d606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723d6062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723d6062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723d6062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723d6062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23d6062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23d6062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62aa9f44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62aa9f44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2aa9f44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62aa9f44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a3c9dbeb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a3c9dbeb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a3c9dbeb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a3c9dbeb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a3c9dbeb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a3c9dbeb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raffaelemontella.i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it.wikipedia.org/wiki/Macchina_Enigma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it.wikipedia.org/wiki/Architettura_hardware" TargetMode="External"/><Relationship Id="rId4" Type="http://schemas.openxmlformats.org/officeDocument/2006/relationships/hyperlink" Target="https://it.wikipedia.org/wiki/Computer" TargetMode="External"/><Relationship Id="rId10" Type="http://schemas.openxmlformats.org/officeDocument/2006/relationships/image" Target="../media/image14.png"/><Relationship Id="rId9" Type="http://schemas.openxmlformats.org/officeDocument/2006/relationships/hyperlink" Target="https://it.wikipedia.org/wiki/Memoria_(informatica)" TargetMode="External"/><Relationship Id="rId5" Type="http://schemas.openxmlformats.org/officeDocument/2006/relationships/hyperlink" Target="https://it.wikipedia.org/wiki/Digitale_(informatica)" TargetMode="External"/><Relationship Id="rId6" Type="http://schemas.openxmlformats.org/officeDocument/2006/relationships/hyperlink" Target="https://it.wikipedia.org/wiki/Computer_a_programma_memorizzato" TargetMode="External"/><Relationship Id="rId7" Type="http://schemas.openxmlformats.org/officeDocument/2006/relationships/hyperlink" Target="https://it.wikipedia.org/wiki/Programma_(informatica)" TargetMode="External"/><Relationship Id="rId8" Type="http://schemas.openxmlformats.org/officeDocument/2006/relationships/hyperlink" Target="https://it.wikipedia.org/wiki/Istruzione_(informatica)" TargetMode="Externa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jpg"/><Relationship Id="rId10" Type="http://schemas.openxmlformats.org/officeDocument/2006/relationships/image" Target="../media/image20.jpg"/><Relationship Id="rId13" Type="http://schemas.openxmlformats.org/officeDocument/2006/relationships/image" Target="../media/image25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16.jpg"/><Relationship Id="rId9" Type="http://schemas.openxmlformats.org/officeDocument/2006/relationships/image" Target="../media/image27.png"/><Relationship Id="rId15" Type="http://schemas.openxmlformats.org/officeDocument/2006/relationships/image" Target="../media/image32.jpg"/><Relationship Id="rId14" Type="http://schemas.openxmlformats.org/officeDocument/2006/relationships/image" Target="../media/image24.jpg"/><Relationship Id="rId17" Type="http://schemas.openxmlformats.org/officeDocument/2006/relationships/image" Target="../media/image29.png"/><Relationship Id="rId16" Type="http://schemas.openxmlformats.org/officeDocument/2006/relationships/image" Target="../media/image31.jpg"/><Relationship Id="rId5" Type="http://schemas.openxmlformats.org/officeDocument/2006/relationships/image" Target="../media/image21.jpg"/><Relationship Id="rId6" Type="http://schemas.openxmlformats.org/officeDocument/2006/relationships/image" Target="../media/image22.gif"/><Relationship Id="rId7" Type="http://schemas.openxmlformats.org/officeDocument/2006/relationships/image" Target="../media/image19.jpg"/><Relationship Id="rId8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53.png"/><Relationship Id="rId13" Type="http://schemas.openxmlformats.org/officeDocument/2006/relationships/image" Target="../media/image43.jpg"/><Relationship Id="rId1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4.jpg"/><Relationship Id="rId9" Type="http://schemas.openxmlformats.org/officeDocument/2006/relationships/image" Target="../media/image36.jpg"/><Relationship Id="rId15" Type="http://schemas.openxmlformats.org/officeDocument/2006/relationships/image" Target="../media/image42.jpg"/><Relationship Id="rId14" Type="http://schemas.openxmlformats.org/officeDocument/2006/relationships/image" Target="../media/image39.jpg"/><Relationship Id="rId16" Type="http://schemas.openxmlformats.org/officeDocument/2006/relationships/image" Target="../media/image41.jpg"/><Relationship Id="rId5" Type="http://schemas.openxmlformats.org/officeDocument/2006/relationships/image" Target="../media/image30.jpg"/><Relationship Id="rId6" Type="http://schemas.openxmlformats.org/officeDocument/2006/relationships/image" Target="../media/image26.png"/><Relationship Id="rId7" Type="http://schemas.openxmlformats.org/officeDocument/2006/relationships/image" Target="../media/image59.png"/><Relationship Id="rId8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44.jpg"/><Relationship Id="rId5" Type="http://schemas.openxmlformats.org/officeDocument/2006/relationships/image" Target="../media/image47.gif"/><Relationship Id="rId6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gif"/><Relationship Id="rId4" Type="http://schemas.openxmlformats.org/officeDocument/2006/relationships/image" Target="../media/image46.gif"/><Relationship Id="rId5" Type="http://schemas.openxmlformats.org/officeDocument/2006/relationships/image" Target="../media/image51.png"/><Relationship Id="rId6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it.wikipedia.org/wiki/Tavole_matematiche" TargetMode="External"/><Relationship Id="rId4" Type="http://schemas.openxmlformats.org/officeDocument/2006/relationships/hyperlink" Target="https://it.wikipedia.org/wiki/Unit%C3%A0_di_controllo_(informatica)" TargetMode="External"/><Relationship Id="rId5" Type="http://schemas.openxmlformats.org/officeDocument/2006/relationships/hyperlink" Target="https://it.wikipedia.org/wiki/Memoria_(informatica)" TargetMode="External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744575"/>
            <a:ext cx="9144000" cy="20526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Architettura dei Calcolatori:</a:t>
            </a:r>
            <a:br>
              <a:rPr b="1" lang="en" sz="3600">
                <a:solidFill>
                  <a:srgbClr val="FFFFFF"/>
                </a:solidFill>
              </a:rPr>
            </a:br>
            <a:r>
              <a:rPr b="1" lang="en" sz="3600">
                <a:solidFill>
                  <a:srgbClr val="FFFFFF"/>
                </a:solidFill>
              </a:rPr>
              <a:t>Storia della Computazione</a:t>
            </a:r>
            <a:endParaRPr b="1" sz="36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0" y="3215125"/>
            <a:ext cx="9144000" cy="9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3333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printf(“Hello world!”);</a:t>
            </a:r>
            <a:endParaRPr b="1" sz="2400">
              <a:solidFill>
                <a:srgbClr val="33333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(cit. Brian Kernighan e Dennis Ritchie, 1978)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0" y="4453500"/>
            <a:ext cx="91440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solidFill>
                  <a:schemeClr val="dk2"/>
                </a:solidFill>
              </a:rPr>
              <a:t>Raffaele Montella, PhD</a:t>
            </a:r>
            <a:endParaRPr i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 u="sng">
                <a:solidFill>
                  <a:schemeClr val="hlink"/>
                </a:solidFill>
                <a:hlinkClick r:id="rId3"/>
              </a:rPr>
              <a:t>http://raffaelemontella.it</a:t>
            </a:r>
            <a:r>
              <a:rPr i="1" lang="en" sz="1800">
                <a:solidFill>
                  <a:schemeClr val="dk2"/>
                </a:solidFill>
              </a:rPr>
              <a:t> raffaele.montella@uniparthenope.it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Il XX secolo (1/2)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0" y="572700"/>
            <a:ext cx="67044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/>
              <a:t>Alan Turing</a:t>
            </a:r>
            <a:endParaRPr b="1" sz="21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decifrare i messaggi in codice utilizzati dai tedeschi con la loro </a:t>
            </a:r>
            <a:r>
              <a:rPr lang="en" sz="1700">
                <a:uFill>
                  <a:noFill/>
                </a:uFill>
                <a:hlinkClick r:id="rId3"/>
              </a:rPr>
              <a:t>macchina Enigma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far eseguire determinate operazioni a una macchina</a:t>
            </a:r>
            <a:br>
              <a:rPr lang="en" sz="1700"/>
            </a:br>
            <a:endParaRPr sz="17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/>
              <a:t>Akira Nakajima</a:t>
            </a:r>
            <a:endParaRPr b="1" sz="21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Teoría del circuito a switch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principio su cui poggia la progettazione dei circuiti digitali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2100"/>
              <a:t>Macchine programmabili</a:t>
            </a:r>
            <a:endParaRPr b="1" sz="21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Konrad Zuse, 1941 → Z3, il primo computer funzionale controllato attraverso programmi.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1998 divenne la “Macchina di Turing completa”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Z4 → primo computer commerciale al mondo</a:t>
            </a:r>
            <a:endParaRPr sz="1700"/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0725" y="613875"/>
            <a:ext cx="941050" cy="13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3908" y="2025948"/>
            <a:ext cx="1827866" cy="13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0025" y="3438025"/>
            <a:ext cx="2146674" cy="1638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22"/>
          <p:cNvCxnSpPr>
            <a:endCxn id="151" idx="1"/>
          </p:cNvCxnSpPr>
          <p:nvPr/>
        </p:nvCxnSpPr>
        <p:spPr>
          <a:xfrm flipH="1" rot="10800000">
            <a:off x="3460508" y="2711398"/>
            <a:ext cx="3773400" cy="1148400"/>
          </a:xfrm>
          <a:prstGeom prst="curvedConnector3">
            <a:avLst>
              <a:gd fmla="val 85086" name="adj1"/>
            </a:avLst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54" name="Google Shape;154;p22"/>
          <p:cNvSpPr/>
          <p:nvPr/>
        </p:nvSpPr>
        <p:spPr>
          <a:xfrm>
            <a:off x="3161950" y="3843075"/>
            <a:ext cx="381600" cy="306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908525" y="4717225"/>
            <a:ext cx="381600" cy="306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6" name="Google Shape;156;p22"/>
          <p:cNvCxnSpPr>
            <a:stCxn id="155" idx="4"/>
          </p:cNvCxnSpPr>
          <p:nvPr/>
        </p:nvCxnSpPr>
        <p:spPr>
          <a:xfrm rot="-5400000">
            <a:off x="3617975" y="1722175"/>
            <a:ext cx="783300" cy="5820600"/>
          </a:xfrm>
          <a:prstGeom prst="curvedConnector4">
            <a:avLst>
              <a:gd fmla="val -11266" name="adj1"/>
              <a:gd fmla="val 94871" name="adj2"/>
            </a:avLst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22"/>
          <p:cNvCxnSpPr>
            <a:stCxn id="158" idx="6"/>
            <a:endCxn id="150" idx="1"/>
          </p:cNvCxnSpPr>
          <p:nvPr/>
        </p:nvCxnSpPr>
        <p:spPr>
          <a:xfrm flipH="1" rot="10800000">
            <a:off x="3318000" y="1299425"/>
            <a:ext cx="4802700" cy="178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58" name="Google Shape;158;p22"/>
          <p:cNvSpPr/>
          <p:nvPr/>
        </p:nvSpPr>
        <p:spPr>
          <a:xfrm>
            <a:off x="2376900" y="1324175"/>
            <a:ext cx="941100" cy="306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Il XX secolo (2/2)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64" name="Google Shape;164;p23"/>
          <p:cNvSpPr txBox="1"/>
          <p:nvPr>
            <p:ph idx="1" type="body"/>
          </p:nvPr>
        </p:nvSpPr>
        <p:spPr>
          <a:xfrm>
            <a:off x="0" y="572700"/>
            <a:ext cx="6414000" cy="17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900"/>
              <a:buChar char="●"/>
            </a:pPr>
            <a:r>
              <a:rPr b="1" lang="en" sz="1900"/>
              <a:t>John von Neumann</a:t>
            </a:r>
            <a:endParaRPr b="1" sz="19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Architettura di von Neumann →  </a:t>
            </a:r>
            <a:r>
              <a:rPr lang="en" sz="1500">
                <a:uFill>
                  <a:noFill/>
                </a:uFill>
                <a:hlinkClick r:id="rId3"/>
              </a:rPr>
              <a:t>architettura hardware</a:t>
            </a:r>
            <a:r>
              <a:rPr lang="en" sz="1500"/>
              <a:t> per </a:t>
            </a:r>
            <a:r>
              <a:rPr lang="en" sz="1500">
                <a:uFill>
                  <a:noFill/>
                </a:uFill>
                <a:hlinkClick r:id="rId4"/>
              </a:rPr>
              <a:t>computer</a:t>
            </a:r>
            <a:r>
              <a:rPr lang="en" sz="1500"/>
              <a:t> </a:t>
            </a:r>
            <a:r>
              <a:rPr lang="en" sz="1500">
                <a:uFill>
                  <a:noFill/>
                </a:uFill>
                <a:hlinkClick r:id="rId5"/>
              </a:rPr>
              <a:t>digitali</a:t>
            </a:r>
            <a:r>
              <a:rPr lang="en" sz="1500"/>
              <a:t> programmabili </a:t>
            </a:r>
            <a:r>
              <a:rPr lang="en" sz="1500">
                <a:uFill>
                  <a:noFill/>
                </a:uFill>
                <a:hlinkClick r:id="rId6"/>
              </a:rPr>
              <a:t>a programma memorizzato</a:t>
            </a:r>
            <a:endParaRPr sz="1500"/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condivide i dati del </a:t>
            </a:r>
            <a:r>
              <a:rPr lang="en" sz="1500">
                <a:uFill>
                  <a:noFill/>
                </a:uFill>
                <a:hlinkClick r:id="rId7"/>
              </a:rPr>
              <a:t>programma</a:t>
            </a:r>
            <a:r>
              <a:rPr lang="en" sz="1500"/>
              <a:t> e le </a:t>
            </a:r>
            <a:r>
              <a:rPr lang="en" sz="1500">
                <a:uFill>
                  <a:noFill/>
                </a:uFill>
                <a:hlinkClick r:id="rId8"/>
              </a:rPr>
              <a:t>istruzioni</a:t>
            </a:r>
            <a:r>
              <a:rPr lang="en" sz="1500"/>
              <a:t> del programma nello stesso spazio di </a:t>
            </a:r>
            <a:r>
              <a:rPr lang="en" sz="1500">
                <a:uFill>
                  <a:noFill/>
                </a:uFill>
                <a:hlinkClick r:id="rId9"/>
              </a:rPr>
              <a:t>memoria</a:t>
            </a:r>
            <a:endParaRPr sz="15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3975" y="725100"/>
            <a:ext cx="2577625" cy="24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152400" y="2334225"/>
            <a:ext cx="7124400" cy="28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Elementi essenziali del calcolatore programmabile: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b="1" lang="en">
                <a:solidFill>
                  <a:schemeClr val="dk2"/>
                </a:solidFill>
              </a:rPr>
              <a:t>Unità di controllo</a:t>
            </a:r>
            <a:r>
              <a:rPr lang="en">
                <a:solidFill>
                  <a:schemeClr val="dk2"/>
                </a:solidFill>
              </a:rPr>
              <a:t> → controlla e governa la sequenza delle operazioni perché avvenga in maniera corretta.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b="1" lang="en">
                <a:solidFill>
                  <a:schemeClr val="dk2"/>
                </a:solidFill>
              </a:rPr>
              <a:t>Unità aritmetico-logica</a:t>
            </a:r>
            <a:r>
              <a:rPr lang="en">
                <a:solidFill>
                  <a:schemeClr val="dk2"/>
                </a:solidFill>
              </a:rPr>
              <a:t> (ALU, Arithmetic Logic Unit) → esegue le operazioni di tipo aritmetico e logico.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b="1" lang="en">
                <a:solidFill>
                  <a:schemeClr val="dk2"/>
                </a:solidFill>
              </a:rPr>
              <a:t>Accumulatore</a:t>
            </a:r>
            <a:r>
              <a:rPr lang="en">
                <a:solidFill>
                  <a:schemeClr val="dk2"/>
                </a:solidFill>
              </a:rPr>
              <a:t> →  unità memoria collocata all'interno dell'ALU, in grado di ricevere informazioni dall'esterno (i dati in input) per passarli al sistema e di restituire i risultati dei calcoli verso il mondo esterno (dati in output).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b="1" lang="en">
                <a:solidFill>
                  <a:schemeClr val="dk2"/>
                </a:solidFill>
              </a:rPr>
              <a:t>Memoria</a:t>
            </a:r>
            <a:endParaRPr b="1" sz="750">
              <a:solidFill>
                <a:srgbClr val="20212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...gli ultimi decenni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0" y="4799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Evoluzione</a:t>
            </a:r>
            <a:endParaRPr/>
          </a:p>
        </p:txBody>
      </p:sp>
      <p:sp>
        <p:nvSpPr>
          <p:cNvPr id="173" name="Google Shape;173;p24"/>
          <p:cNvSpPr txBox="1"/>
          <p:nvPr/>
        </p:nvSpPr>
        <p:spPr>
          <a:xfrm>
            <a:off x="2472300" y="17561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‘60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Mainframe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Computing</a:t>
            </a:r>
            <a:endParaRPr b="1"/>
          </a:p>
        </p:txBody>
      </p:sp>
      <p:sp>
        <p:nvSpPr>
          <p:cNvPr id="174" name="Google Shape;174;p24"/>
          <p:cNvSpPr txBox="1"/>
          <p:nvPr/>
        </p:nvSpPr>
        <p:spPr>
          <a:xfrm>
            <a:off x="3126900" y="25208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‘70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Mini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Computing</a:t>
            </a:r>
            <a:endParaRPr b="1"/>
          </a:p>
        </p:txBody>
      </p:sp>
      <p:sp>
        <p:nvSpPr>
          <p:cNvPr id="175" name="Google Shape;175;p24"/>
          <p:cNvSpPr txBox="1"/>
          <p:nvPr/>
        </p:nvSpPr>
        <p:spPr>
          <a:xfrm>
            <a:off x="3872100" y="17561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‘80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Personal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Computing</a:t>
            </a:r>
            <a:endParaRPr b="1"/>
          </a:p>
        </p:txBody>
      </p:sp>
      <p:sp>
        <p:nvSpPr>
          <p:cNvPr id="176" name="Google Shape;176;p24"/>
          <p:cNvSpPr txBox="1"/>
          <p:nvPr/>
        </p:nvSpPr>
        <p:spPr>
          <a:xfrm>
            <a:off x="4526700" y="25208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‘90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Internet</a:t>
            </a:r>
            <a:endParaRPr b="1"/>
          </a:p>
        </p:txBody>
      </p:sp>
      <p:sp>
        <p:nvSpPr>
          <p:cNvPr id="177" name="Google Shape;177;p24"/>
          <p:cNvSpPr txBox="1"/>
          <p:nvPr/>
        </p:nvSpPr>
        <p:spPr>
          <a:xfrm>
            <a:off x="5926500" y="25208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‘00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SmartPhone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Tablet</a:t>
            </a:r>
            <a:endParaRPr b="1"/>
          </a:p>
        </p:txBody>
      </p:sp>
      <p:sp>
        <p:nvSpPr>
          <p:cNvPr id="178" name="Google Shape;178;p24"/>
          <p:cNvSpPr txBox="1"/>
          <p:nvPr/>
        </p:nvSpPr>
        <p:spPr>
          <a:xfrm>
            <a:off x="6581100" y="32855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‘10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Cloud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Computing</a:t>
            </a:r>
            <a:endParaRPr b="1"/>
          </a:p>
        </p:txBody>
      </p:sp>
      <p:sp>
        <p:nvSpPr>
          <p:cNvPr id="179" name="Google Shape;179;p24"/>
          <p:cNvSpPr txBox="1"/>
          <p:nvPr/>
        </p:nvSpPr>
        <p:spPr>
          <a:xfrm>
            <a:off x="7326300" y="25208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‘20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Internet of Things</a:t>
            </a:r>
            <a:endParaRPr b="1"/>
          </a:p>
        </p:txBody>
      </p:sp>
      <p:sp>
        <p:nvSpPr>
          <p:cNvPr id="180" name="Google Shape;180;p24"/>
          <p:cNvSpPr txBox="1"/>
          <p:nvPr/>
        </p:nvSpPr>
        <p:spPr>
          <a:xfrm>
            <a:off x="1072500" y="17561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‘40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WWII</a:t>
            </a:r>
            <a:endParaRPr b="1"/>
          </a:p>
        </p:txBody>
      </p:sp>
      <p:sp>
        <p:nvSpPr>
          <p:cNvPr id="181" name="Google Shape;181;p24"/>
          <p:cNvSpPr txBox="1"/>
          <p:nvPr/>
        </p:nvSpPr>
        <p:spPr>
          <a:xfrm>
            <a:off x="1727100" y="2520850"/>
            <a:ext cx="1399800" cy="7647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‘50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Mil/Gov</a:t>
            </a:r>
            <a:endParaRPr b="1"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99" y="578863"/>
            <a:ext cx="2084190" cy="11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20852"/>
            <a:ext cx="1754991" cy="11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 rot="-5400000">
            <a:off x="-808050" y="1385500"/>
            <a:ext cx="19341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1943: ENIAC, USA</a:t>
            </a:r>
            <a:endParaRPr/>
          </a:p>
        </p:txBody>
      </p:sp>
      <p:sp>
        <p:nvSpPr>
          <p:cNvPr id="185" name="Google Shape;185;p24"/>
          <p:cNvSpPr txBox="1"/>
          <p:nvPr/>
        </p:nvSpPr>
        <p:spPr>
          <a:xfrm>
            <a:off x="50" y="3704300"/>
            <a:ext cx="17271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1943: Colossus, UK</a:t>
            </a:r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7099" y="3280925"/>
            <a:ext cx="1399800" cy="181717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450350" y="4171650"/>
            <a:ext cx="12768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1949: EDVAC, USA</a:t>
            </a:r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2300" y="837421"/>
            <a:ext cx="1399800" cy="9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6900" y="3285550"/>
            <a:ext cx="1399799" cy="18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2100" y="586750"/>
            <a:ext cx="1399800" cy="79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1900" y="586750"/>
            <a:ext cx="998624" cy="11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39672" y="602300"/>
            <a:ext cx="1507877" cy="11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1650" y="591105"/>
            <a:ext cx="1078024" cy="100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26700" y="3276427"/>
            <a:ext cx="2054400" cy="14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13">
            <a:alphaModFix/>
          </a:blip>
          <a:srcRect b="14714" l="10971" r="14289" t="13544"/>
          <a:stretch/>
        </p:blipFill>
        <p:spPr>
          <a:xfrm>
            <a:off x="5921600" y="1541475"/>
            <a:ext cx="513639" cy="9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14">
            <a:alphaModFix/>
          </a:blip>
          <a:srcRect b="0" l="20132" r="19535" t="0"/>
          <a:stretch/>
        </p:blipFill>
        <p:spPr>
          <a:xfrm>
            <a:off x="6428700" y="1377650"/>
            <a:ext cx="892376" cy="11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81100" y="4052700"/>
            <a:ext cx="2564229" cy="11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16">
            <a:alphaModFix/>
          </a:blip>
          <a:srcRect b="7233" l="22987" r="21027" t="4769"/>
          <a:stretch/>
        </p:blipFill>
        <p:spPr>
          <a:xfrm>
            <a:off x="8268925" y="3287008"/>
            <a:ext cx="457175" cy="7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02850" y="1237875"/>
            <a:ext cx="3022100" cy="16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7262" y="1192276"/>
            <a:ext cx="2923087" cy="10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795" y="599449"/>
            <a:ext cx="1402854" cy="94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Concetti fondamentali dell’Informatica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07" name="Google Shape;207;p25"/>
          <p:cNvSpPr txBox="1"/>
          <p:nvPr>
            <p:ph idx="1" type="body"/>
          </p:nvPr>
        </p:nvSpPr>
        <p:spPr>
          <a:xfrm>
            <a:off x="0" y="45708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Posizionamento</a:t>
            </a: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50" y="3495300"/>
            <a:ext cx="8581800" cy="568500"/>
          </a:xfrm>
          <a:prstGeom prst="rect">
            <a:avLst/>
          </a:prstGeom>
          <a:solidFill>
            <a:srgbClr val="4A86E8"/>
          </a:solidFill>
          <a:ln cap="flat" cmpd="sng" w="381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7363250" y="2910600"/>
            <a:ext cx="1780800" cy="111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6043373" y="3185200"/>
            <a:ext cx="1255200" cy="568500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1693350" y="3185250"/>
            <a:ext cx="4290000" cy="568500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250380" y="3185250"/>
            <a:ext cx="1344300" cy="568500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5"/>
          <p:cNvSpPr/>
          <p:nvPr/>
        </p:nvSpPr>
        <p:spPr>
          <a:xfrm>
            <a:off x="-11575" y="3185250"/>
            <a:ext cx="185400" cy="568500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5149" y="2128200"/>
            <a:ext cx="1344175" cy="104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777" y="1148273"/>
            <a:ext cx="1344172" cy="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0053" y="1151250"/>
            <a:ext cx="2102520" cy="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096875"/>
            <a:ext cx="1255150" cy="10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2652" y="2096876"/>
            <a:ext cx="1073652" cy="94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35239" y="2255585"/>
            <a:ext cx="1013399" cy="78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5525" y="2802388"/>
            <a:ext cx="397500" cy="57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05641" y="2169859"/>
            <a:ext cx="483059" cy="3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5142" y="2086525"/>
            <a:ext cx="692275" cy="94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2602" y="1041575"/>
            <a:ext cx="326175" cy="4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3741600" y="3719700"/>
            <a:ext cx="15723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Informatica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25" name="Google Shape;225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07775" y="2798439"/>
            <a:ext cx="483050" cy="58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11798" y="1529299"/>
            <a:ext cx="534075" cy="65667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 txBox="1"/>
          <p:nvPr/>
        </p:nvSpPr>
        <p:spPr>
          <a:xfrm rot="-5400000">
            <a:off x="-335100" y="2298126"/>
            <a:ext cx="1058400" cy="540300"/>
          </a:xfrm>
          <a:prstGeom prst="rect">
            <a:avLst/>
          </a:prstGeom>
          <a:solidFill>
            <a:srgbClr val="FFFFFF">
              <a:alpha val="538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Fenomeno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naturale</a:t>
            </a:r>
            <a:endParaRPr/>
          </a:p>
        </p:txBody>
      </p:sp>
      <p:sp>
        <p:nvSpPr>
          <p:cNvPr id="228" name="Google Shape;228;p25"/>
          <p:cNvSpPr txBox="1"/>
          <p:nvPr/>
        </p:nvSpPr>
        <p:spPr>
          <a:xfrm>
            <a:off x="173850" y="3416525"/>
            <a:ext cx="15195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Scienze di base</a:t>
            </a:r>
            <a:endParaRPr/>
          </a:p>
        </p:txBody>
      </p:sp>
      <p:sp>
        <p:nvSpPr>
          <p:cNvPr id="229" name="Google Shape;229;p25"/>
          <p:cNvSpPr txBox="1"/>
          <p:nvPr/>
        </p:nvSpPr>
        <p:spPr>
          <a:xfrm>
            <a:off x="2146525" y="3414905"/>
            <a:ext cx="33951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Scienze applicate</a:t>
            </a:r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5825100" y="3414484"/>
            <a:ext cx="1780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Ingegneria</a:t>
            </a:r>
            <a:endParaRPr/>
          </a:p>
        </p:txBody>
      </p:sp>
      <p:sp>
        <p:nvSpPr>
          <p:cNvPr id="231" name="Google Shape;231;p25"/>
          <p:cNvSpPr txBox="1"/>
          <p:nvPr/>
        </p:nvSpPr>
        <p:spPr>
          <a:xfrm>
            <a:off x="7272900" y="3433850"/>
            <a:ext cx="1780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Economia</a:t>
            </a:r>
            <a:endParaRPr/>
          </a:p>
        </p:txBody>
      </p:sp>
      <p:sp>
        <p:nvSpPr>
          <p:cNvPr id="232" name="Google Shape;232;p25"/>
          <p:cNvSpPr txBox="1"/>
          <p:nvPr/>
        </p:nvSpPr>
        <p:spPr>
          <a:xfrm rot="-5400000">
            <a:off x="8473800" y="2193750"/>
            <a:ext cx="1155600" cy="424500"/>
          </a:xfrm>
          <a:prstGeom prst="rect">
            <a:avLst/>
          </a:prstGeom>
          <a:solidFill>
            <a:srgbClr val="FFFFFF">
              <a:alpha val="538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 / €</a:t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2659800" y="599025"/>
            <a:ext cx="3699600" cy="34647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Concetti fondamentali dell’Informatica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39" name="Google Shape;239;p26"/>
          <p:cNvSpPr txBox="1"/>
          <p:nvPr>
            <p:ph idx="1" type="body"/>
          </p:nvPr>
        </p:nvSpPr>
        <p:spPr>
          <a:xfrm>
            <a:off x="311700" y="1152475"/>
            <a:ext cx="5106600" cy="37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Flusso dei dati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Intelligenza “</a:t>
            </a:r>
            <a:r>
              <a:rPr i="1" lang="en" sz="2400"/>
              <a:t>sui generis</a:t>
            </a:r>
            <a:r>
              <a:rPr lang="en" sz="2400"/>
              <a:t>”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Autocoscienza (-)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Esperienza soggettiva (-)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Riconoscimento di pattern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Intelligenza artificiale</a:t>
            </a:r>
            <a:endParaRPr sz="2400"/>
          </a:p>
        </p:txBody>
      </p:sp>
      <p:sp>
        <p:nvSpPr>
          <p:cNvPr id="240" name="Google Shape;240;p26"/>
          <p:cNvSpPr/>
          <p:nvPr/>
        </p:nvSpPr>
        <p:spPr>
          <a:xfrm>
            <a:off x="5339750" y="985088"/>
            <a:ext cx="1236775" cy="89322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</a:t>
            </a:r>
            <a:endParaRPr/>
          </a:p>
        </p:txBody>
      </p:sp>
      <p:sp>
        <p:nvSpPr>
          <p:cNvPr id="241" name="Google Shape;241;p26"/>
          <p:cNvSpPr/>
          <p:nvPr/>
        </p:nvSpPr>
        <p:spPr>
          <a:xfrm>
            <a:off x="5123825" y="2220175"/>
            <a:ext cx="1668600" cy="10701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(programma)</a:t>
            </a:r>
            <a:endParaRPr/>
          </a:p>
        </p:txBody>
      </p:sp>
      <p:sp>
        <p:nvSpPr>
          <p:cNvPr id="242" name="Google Shape;242;p26"/>
          <p:cNvSpPr/>
          <p:nvPr/>
        </p:nvSpPr>
        <p:spPr>
          <a:xfrm>
            <a:off x="5339738" y="3593775"/>
            <a:ext cx="1236775" cy="89322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</a:t>
            </a:r>
            <a:endParaRPr/>
          </a:p>
        </p:txBody>
      </p:sp>
      <p:sp>
        <p:nvSpPr>
          <p:cNvPr id="243" name="Google Shape;243;p26"/>
          <p:cNvSpPr/>
          <p:nvPr/>
        </p:nvSpPr>
        <p:spPr>
          <a:xfrm>
            <a:off x="7067399" y="2198750"/>
            <a:ext cx="2076624" cy="122698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Conoscenza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(informazioni)</a:t>
            </a:r>
            <a:endParaRPr/>
          </a:p>
        </p:txBody>
      </p:sp>
      <p:sp>
        <p:nvSpPr>
          <p:cNvPr id="244" name="Google Shape;244;p26"/>
          <p:cNvSpPr/>
          <p:nvPr/>
        </p:nvSpPr>
        <p:spPr>
          <a:xfrm>
            <a:off x="5702988" y="1878300"/>
            <a:ext cx="510300" cy="433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6"/>
          <p:cNvSpPr/>
          <p:nvPr/>
        </p:nvSpPr>
        <p:spPr>
          <a:xfrm>
            <a:off x="5702963" y="3290275"/>
            <a:ext cx="510300" cy="433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6"/>
          <p:cNvSpPr/>
          <p:nvPr/>
        </p:nvSpPr>
        <p:spPr>
          <a:xfrm rot="-5400000">
            <a:off x="6754163" y="2538325"/>
            <a:ext cx="510300" cy="433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Rappresentazione dell’informazione digitale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52" name="Google Shape;252;p27"/>
          <p:cNvSpPr txBox="1"/>
          <p:nvPr>
            <p:ph idx="1" type="body"/>
          </p:nvPr>
        </p:nvSpPr>
        <p:spPr>
          <a:xfrm>
            <a:off x="311700" y="1152475"/>
            <a:ext cx="305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Informazione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Analogica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Digitale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Algebra di Boole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Bit </a:t>
            </a:r>
            <a:r>
              <a:rPr lang="en" sz="2400"/>
              <a:t>e</a:t>
            </a:r>
            <a:r>
              <a:rPr lang="en" sz="2400"/>
              <a:t> Byte</a:t>
            </a:r>
            <a:endParaRPr sz="2400"/>
          </a:p>
        </p:txBody>
      </p:sp>
      <p:pic>
        <p:nvPicPr>
          <p:cNvPr id="253" name="Google Shape;2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4550" y="725100"/>
            <a:ext cx="2872387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250" y="725100"/>
            <a:ext cx="30861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1050" y="2439600"/>
            <a:ext cx="2335880" cy="255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8698" y="2439600"/>
            <a:ext cx="3055200" cy="2249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Rappresentazione dell’informazione digitale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62" name="Google Shape;262;p28"/>
          <p:cNvSpPr txBox="1"/>
          <p:nvPr>
            <p:ph idx="1" type="body"/>
          </p:nvPr>
        </p:nvSpPr>
        <p:spPr>
          <a:xfrm>
            <a:off x="311700" y="711375"/>
            <a:ext cx="2966700" cy="42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1" lang="en" sz="2400"/>
              <a:t>Base 2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Numeri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Naturali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Reali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Testo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Caratteri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Stringhe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Unicode</a:t>
            </a:r>
            <a:endParaRPr sz="2400"/>
          </a:p>
        </p:txBody>
      </p:sp>
      <p:graphicFrame>
        <p:nvGraphicFramePr>
          <p:cNvPr id="263" name="Google Shape;263;p28"/>
          <p:cNvGraphicFramePr/>
          <p:nvPr/>
        </p:nvGraphicFramePr>
        <p:xfrm>
          <a:off x="3366825" y="712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{EA3F3C4B-4727-4B61-B684-2BA0E68D3AF3}</a:tableStyleId>
              </a:tblPr>
              <a:tblGrid>
                <a:gridCol w="459775"/>
                <a:gridCol w="459775"/>
                <a:gridCol w="459775"/>
                <a:gridCol w="459775"/>
                <a:gridCol w="459775"/>
                <a:gridCol w="459775"/>
              </a:tblGrid>
              <a:tr h="10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DEC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HEX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r>
                        <a:rPr baseline="30000" lang="en" sz="1000"/>
                        <a:t>3</a:t>
                      </a:r>
                      <a:endParaRPr baseline="30000"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r>
                        <a:rPr baseline="30000" lang="en" sz="1000"/>
                        <a:t>2</a:t>
                      </a:r>
                      <a:endParaRPr baseline="30000"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r>
                        <a:rPr baseline="30000" lang="en" sz="1000"/>
                        <a:t>1</a:t>
                      </a:r>
                      <a:endParaRPr baseline="30000"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r>
                        <a:rPr baseline="30000" lang="en" sz="1000"/>
                        <a:t>0</a:t>
                      </a:r>
                      <a:endParaRPr baseline="30000"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58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64" name="Google Shape;264;p28"/>
          <p:cNvGraphicFramePr/>
          <p:nvPr/>
        </p:nvGraphicFramePr>
        <p:xfrm>
          <a:off x="6277450" y="712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{EA3F3C4B-4727-4B61-B684-2BA0E68D3AF3}</a:tableStyleId>
              </a:tblPr>
              <a:tblGrid>
                <a:gridCol w="459775"/>
                <a:gridCol w="459775"/>
                <a:gridCol w="459775"/>
                <a:gridCol w="459775"/>
                <a:gridCol w="459775"/>
                <a:gridCol w="459775"/>
              </a:tblGrid>
              <a:tr h="109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DEC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HEX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baseline="30000" lang="en" sz="1000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baseline="30000" lang="en" sz="1000">
                          <a:solidFill>
                            <a:schemeClr val="dk1"/>
                          </a:solidFill>
                        </a:rPr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baseline="30000" lang="en" sz="1000">
                          <a:solidFill>
                            <a:schemeClr val="dk1"/>
                          </a:solidFill>
                        </a:rPr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baseline="30000" lang="en" sz="1000">
                          <a:solidFill>
                            <a:schemeClr val="dk1"/>
                          </a:solidFill>
                        </a:rPr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58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Rappresentazione dell’informazione digitale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70" name="Google Shape;270;p29"/>
          <p:cNvSpPr txBox="1"/>
          <p:nvPr>
            <p:ph idx="1" type="body"/>
          </p:nvPr>
        </p:nvSpPr>
        <p:spPr>
          <a:xfrm>
            <a:off x="311700" y="711375"/>
            <a:ext cx="2966700" cy="42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en" sz="2400"/>
              <a:t>Base 2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Numeri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Naturali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Reali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Testo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Caratteri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Stringhe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Unicode</a:t>
            </a:r>
            <a:endParaRPr sz="2400"/>
          </a:p>
        </p:txBody>
      </p:sp>
      <p:pic>
        <p:nvPicPr>
          <p:cNvPr id="271" name="Google Shape;2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175" y="711375"/>
            <a:ext cx="2547050" cy="22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300" y="1460625"/>
            <a:ext cx="2966700" cy="148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203" y="3524646"/>
            <a:ext cx="4001797" cy="8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0275" y="4334071"/>
            <a:ext cx="4001725" cy="8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9"/>
          <p:cNvSpPr txBox="1"/>
          <p:nvPr/>
        </p:nvSpPr>
        <p:spPr>
          <a:xfrm rot="-5400000">
            <a:off x="8608950" y="3799025"/>
            <a:ext cx="667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Single (32 bit)</a:t>
            </a:r>
            <a:endParaRPr sz="1000"/>
          </a:p>
        </p:txBody>
      </p:sp>
      <p:sp>
        <p:nvSpPr>
          <p:cNvPr id="276" name="Google Shape;276;p29"/>
          <p:cNvSpPr txBox="1"/>
          <p:nvPr/>
        </p:nvSpPr>
        <p:spPr>
          <a:xfrm rot="-5400000">
            <a:off x="8564850" y="4613688"/>
            <a:ext cx="755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Double</a:t>
            </a:r>
            <a:r>
              <a:rPr lang="en" sz="1000"/>
              <a:t> (</a:t>
            </a:r>
            <a:r>
              <a:rPr lang="en" sz="1000"/>
              <a:t>64 bit</a:t>
            </a:r>
            <a:r>
              <a:rPr lang="en" sz="1000"/>
              <a:t>)</a:t>
            </a:r>
            <a:endParaRPr sz="1000"/>
          </a:p>
        </p:txBody>
      </p:sp>
      <p:sp>
        <p:nvSpPr>
          <p:cNvPr id="277" name="Google Shape;277;p29"/>
          <p:cNvSpPr txBox="1"/>
          <p:nvPr/>
        </p:nvSpPr>
        <p:spPr>
          <a:xfrm>
            <a:off x="2999275" y="3233025"/>
            <a:ext cx="2547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valore=fraction</a:t>
            </a:r>
            <a:r>
              <a:rPr baseline="30000" lang="en"/>
              <a:t>-1*sign*exponent+bias</a:t>
            </a:r>
            <a:endParaRPr baseline="30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"/>
          <p:cNvSpPr txBox="1"/>
          <p:nvPr/>
        </p:nvSpPr>
        <p:spPr>
          <a:xfrm>
            <a:off x="2999275" y="4334100"/>
            <a:ext cx="19017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±2.23</a:t>
            </a:r>
            <a:r>
              <a:rPr lang="en" sz="1050">
                <a:solidFill>
                  <a:srgbClr val="222222"/>
                </a:solidFill>
              </a:rPr>
              <a:t>×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10</a:t>
            </a:r>
            <a:r>
              <a:rPr baseline="30000" lang="en">
                <a:solidFill>
                  <a:srgbClr val="222222"/>
                </a:solidFill>
              </a:rPr>
              <a:t>−308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 to ±1.80</a:t>
            </a:r>
            <a:r>
              <a:rPr lang="en" sz="1050">
                <a:solidFill>
                  <a:srgbClr val="222222"/>
                </a:solidFill>
              </a:rPr>
              <a:t>×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10</a:t>
            </a:r>
            <a:r>
              <a:rPr baseline="30000" lang="en">
                <a:solidFill>
                  <a:srgbClr val="222222"/>
                </a:solidFill>
              </a:rPr>
              <a:t>308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2999275" y="3484625"/>
            <a:ext cx="19017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±1.18</a:t>
            </a:r>
            <a:r>
              <a:rPr lang="en" sz="1050">
                <a:solidFill>
                  <a:srgbClr val="222222"/>
                </a:solidFill>
              </a:rPr>
              <a:t>×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10</a:t>
            </a:r>
            <a:r>
              <a:rPr baseline="30000" lang="en">
                <a:solidFill>
                  <a:srgbClr val="222222"/>
                </a:solidFill>
              </a:rPr>
              <a:t>−38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 to ±3.4</a:t>
            </a:r>
            <a:r>
              <a:rPr lang="en" sz="1050">
                <a:solidFill>
                  <a:srgbClr val="222222"/>
                </a:solidFill>
              </a:rPr>
              <a:t>×</a:t>
            </a:r>
            <a:r>
              <a:rPr lang="en" sz="1050">
                <a:solidFill>
                  <a:srgbClr val="222222"/>
                </a:solidFill>
                <a:highlight>
                  <a:srgbClr val="F8F9FA"/>
                </a:highlight>
              </a:rPr>
              <a:t>10</a:t>
            </a:r>
            <a:r>
              <a:rPr baseline="30000" lang="en">
                <a:solidFill>
                  <a:srgbClr val="222222"/>
                </a:solidFill>
              </a:rPr>
              <a:t>38</a:t>
            </a:r>
            <a:endParaRPr/>
          </a:p>
        </p:txBody>
      </p:sp>
      <p:sp>
        <p:nvSpPr>
          <p:cNvPr id="280" name="Google Shape;280;p29"/>
          <p:cNvSpPr txBox="1"/>
          <p:nvPr/>
        </p:nvSpPr>
        <p:spPr>
          <a:xfrm>
            <a:off x="2999275" y="3995025"/>
            <a:ext cx="18108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7 cifre decimali</a:t>
            </a:r>
            <a:endParaRPr sz="1000"/>
          </a:p>
        </p:txBody>
      </p:sp>
      <p:sp>
        <p:nvSpPr>
          <p:cNvPr id="281" name="Google Shape;281;p29"/>
          <p:cNvSpPr txBox="1"/>
          <p:nvPr/>
        </p:nvSpPr>
        <p:spPr>
          <a:xfrm>
            <a:off x="3044725" y="4804500"/>
            <a:ext cx="18108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16</a:t>
            </a:r>
            <a:r>
              <a:rPr lang="en" sz="1000"/>
              <a:t> cifre decimali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Rappresentazione dell’informazione digitale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87" name="Google Shape;287;p30"/>
          <p:cNvSpPr txBox="1"/>
          <p:nvPr>
            <p:ph idx="1" type="body"/>
          </p:nvPr>
        </p:nvSpPr>
        <p:spPr>
          <a:xfrm>
            <a:off x="311700" y="711375"/>
            <a:ext cx="2966700" cy="42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en" sz="2400"/>
              <a:t>Base 2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Numeri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Naturali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Reali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Testo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Caratteri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Stringhe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Unicode</a:t>
            </a:r>
            <a:endParaRPr sz="2400"/>
          </a:p>
        </p:txBody>
      </p:sp>
      <p:pic>
        <p:nvPicPr>
          <p:cNvPr id="288" name="Google Shape;2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8400" y="623025"/>
            <a:ext cx="3725400" cy="3725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9" name="Google Shape;289;p30"/>
          <p:cNvGraphicFramePr/>
          <p:nvPr/>
        </p:nvGraphicFramePr>
        <p:xfrm>
          <a:off x="3278400" y="440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{EA3F3C4B-4727-4B61-B684-2BA0E68D3AF3}</a:tableStyleId>
              </a:tblPr>
              <a:tblGrid>
                <a:gridCol w="745075"/>
                <a:gridCol w="745075"/>
                <a:gridCol w="745075"/>
                <a:gridCol w="745075"/>
                <a:gridCol w="745075"/>
              </a:tblGrid>
              <a:tr h="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\0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90" name="Google Shape;290;p30"/>
          <p:cNvGraphicFramePr/>
          <p:nvPr/>
        </p:nvGraphicFramePr>
        <p:xfrm>
          <a:off x="3278400" y="4788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{EA3F3C4B-4727-4B61-B684-2BA0E68D3AF3}</a:tableStyleId>
              </a:tblPr>
              <a:tblGrid>
                <a:gridCol w="745075"/>
                <a:gridCol w="745075"/>
                <a:gridCol w="745075"/>
                <a:gridCol w="745075"/>
                <a:gridCol w="745075"/>
              </a:tblGrid>
              <a:tr h="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{4}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1" name="Google Shape;291;p30"/>
          <p:cNvSpPr txBox="1"/>
          <p:nvPr/>
        </p:nvSpPr>
        <p:spPr>
          <a:xfrm>
            <a:off x="7126300" y="4407150"/>
            <a:ext cx="6381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“C”</a:t>
            </a:r>
            <a:endParaRPr/>
          </a:p>
        </p:txBody>
      </p:sp>
      <p:sp>
        <p:nvSpPr>
          <p:cNvPr id="292" name="Google Shape;292;p30"/>
          <p:cNvSpPr txBox="1"/>
          <p:nvPr/>
        </p:nvSpPr>
        <p:spPr>
          <a:xfrm>
            <a:off x="7126300" y="4788075"/>
            <a:ext cx="9078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“Pascal”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Rappresentazione dell’informazione digitale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8" name="Google Shape;298;p31"/>
          <p:cNvSpPr txBox="1"/>
          <p:nvPr>
            <p:ph idx="1" type="body"/>
          </p:nvPr>
        </p:nvSpPr>
        <p:spPr>
          <a:xfrm>
            <a:off x="6900" y="466675"/>
            <a:ext cx="2338500" cy="41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Array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Liste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Pile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Dizionari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Alberi</a:t>
            </a:r>
            <a:endParaRPr sz="2400"/>
          </a:p>
        </p:txBody>
      </p:sp>
      <p:sp>
        <p:nvSpPr>
          <p:cNvPr id="299" name="Google Shape;299;p31"/>
          <p:cNvSpPr txBox="1"/>
          <p:nvPr/>
        </p:nvSpPr>
        <p:spPr>
          <a:xfrm>
            <a:off x="-147750" y="4759100"/>
            <a:ext cx="15648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Strutture dati</a:t>
            </a:r>
            <a:endParaRPr b="1"/>
          </a:p>
        </p:txBody>
      </p:sp>
      <p:sp>
        <p:nvSpPr>
          <p:cNvPr id="300" name="Google Shape;300;p31"/>
          <p:cNvSpPr/>
          <p:nvPr/>
        </p:nvSpPr>
        <p:spPr>
          <a:xfrm>
            <a:off x="3158625" y="6679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3158625" y="11164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  <p:sp>
        <p:nvSpPr>
          <p:cNvPr id="302" name="Google Shape;302;p31"/>
          <p:cNvSpPr/>
          <p:nvPr/>
        </p:nvSpPr>
        <p:spPr>
          <a:xfrm>
            <a:off x="3731325" y="6679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3731325" y="11164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4304025" y="6679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305" name="Google Shape;305;p31"/>
          <p:cNvSpPr/>
          <p:nvPr/>
        </p:nvSpPr>
        <p:spPr>
          <a:xfrm>
            <a:off x="4304025" y="11164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5385150" y="6679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n-1</a:t>
            </a: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5385150" y="11164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sp>
        <p:nvSpPr>
          <p:cNvPr id="308" name="Google Shape;308;p31"/>
          <p:cNvSpPr txBox="1"/>
          <p:nvPr/>
        </p:nvSpPr>
        <p:spPr>
          <a:xfrm>
            <a:off x="4925738" y="887450"/>
            <a:ext cx="4104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3158625" y="1755550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4017675" y="192732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5032050" y="1755550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  <p:sp>
        <p:nvSpPr>
          <p:cNvPr id="312" name="Google Shape;312;p31"/>
          <p:cNvSpPr/>
          <p:nvPr/>
        </p:nvSpPr>
        <p:spPr>
          <a:xfrm>
            <a:off x="6046425" y="19796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cxnSp>
        <p:nvCxnSpPr>
          <p:cNvPr id="313" name="Google Shape;313;p31"/>
          <p:cNvCxnSpPr>
            <a:stCxn id="309" idx="3"/>
            <a:endCxn id="310" idx="1"/>
          </p:cNvCxnSpPr>
          <p:nvPr/>
        </p:nvCxnSpPr>
        <p:spPr>
          <a:xfrm>
            <a:off x="3731325" y="1979800"/>
            <a:ext cx="286500" cy="171900"/>
          </a:xfrm>
          <a:prstGeom prst="curvedConnector3">
            <a:avLst>
              <a:gd fmla="val 4997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4" name="Google Shape;314;p31"/>
          <p:cNvCxnSpPr>
            <a:stCxn id="310" idx="3"/>
            <a:endCxn id="311" idx="1"/>
          </p:cNvCxnSpPr>
          <p:nvPr/>
        </p:nvCxnSpPr>
        <p:spPr>
          <a:xfrm flipH="1" rot="10800000">
            <a:off x="4590375" y="1979675"/>
            <a:ext cx="441600" cy="171900"/>
          </a:xfrm>
          <a:prstGeom prst="curvedConnector3">
            <a:avLst>
              <a:gd fmla="val 5000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5" name="Google Shape;315;p31"/>
          <p:cNvCxnSpPr>
            <a:stCxn id="311" idx="3"/>
            <a:endCxn id="312" idx="1"/>
          </p:cNvCxnSpPr>
          <p:nvPr/>
        </p:nvCxnSpPr>
        <p:spPr>
          <a:xfrm>
            <a:off x="5604750" y="1979800"/>
            <a:ext cx="441600" cy="224100"/>
          </a:xfrm>
          <a:prstGeom prst="curvedConnector3">
            <a:avLst>
              <a:gd fmla="val 50008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cxnSp>
      <p:sp>
        <p:nvSpPr>
          <p:cNvPr id="316" name="Google Shape;316;p31"/>
          <p:cNvSpPr/>
          <p:nvPr/>
        </p:nvSpPr>
        <p:spPr>
          <a:xfrm>
            <a:off x="3158625" y="2516913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4017675" y="2688688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5032050" y="2516913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6046425" y="2741038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cxnSp>
        <p:nvCxnSpPr>
          <p:cNvPr id="320" name="Google Shape;320;p31"/>
          <p:cNvCxnSpPr>
            <a:stCxn id="316" idx="2"/>
            <a:endCxn id="317" idx="1"/>
          </p:cNvCxnSpPr>
          <p:nvPr/>
        </p:nvCxnSpPr>
        <p:spPr>
          <a:xfrm rot="-5400000">
            <a:off x="3705075" y="2652813"/>
            <a:ext cx="52500" cy="572700"/>
          </a:xfrm>
          <a:prstGeom prst="curvedConnector4">
            <a:avLst>
              <a:gd fmla="val -453571" name="adj1"/>
              <a:gd fmla="val 75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1" name="Google Shape;321;p31"/>
          <p:cNvCxnSpPr>
            <a:stCxn id="317" idx="2"/>
            <a:endCxn id="318" idx="1"/>
          </p:cNvCxnSpPr>
          <p:nvPr/>
        </p:nvCxnSpPr>
        <p:spPr>
          <a:xfrm rot="-5400000">
            <a:off x="4470075" y="2575138"/>
            <a:ext cx="396000" cy="728100"/>
          </a:xfrm>
          <a:prstGeom prst="curvedConnector4">
            <a:avLst>
              <a:gd fmla="val -60133" name="adj1"/>
              <a:gd fmla="val 69659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2" name="Google Shape;322;p31"/>
          <p:cNvCxnSpPr>
            <a:stCxn id="318" idx="2"/>
            <a:endCxn id="319" idx="1"/>
          </p:cNvCxnSpPr>
          <p:nvPr/>
        </p:nvCxnSpPr>
        <p:spPr>
          <a:xfrm flipH="1" rot="-5400000">
            <a:off x="5682150" y="2601663"/>
            <a:ext cx="600" cy="728100"/>
          </a:xfrm>
          <a:prstGeom prst="curvedConnector4">
            <a:avLst>
              <a:gd fmla="val 39687500" name="adj1"/>
              <a:gd fmla="val 69659" name="adj2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323" name="Google Shape;323;p31"/>
          <p:cNvCxnSpPr>
            <a:stCxn id="319" idx="0"/>
            <a:endCxn id="318" idx="3"/>
          </p:cNvCxnSpPr>
          <p:nvPr/>
        </p:nvCxnSpPr>
        <p:spPr>
          <a:xfrm rot="5400000">
            <a:off x="5968425" y="2377288"/>
            <a:ext cx="600" cy="728100"/>
          </a:xfrm>
          <a:prstGeom prst="curvedConnector4">
            <a:avLst>
              <a:gd fmla="val -39687500" name="adj1"/>
              <a:gd fmla="val 69659" name="adj2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cxnSp>
      <p:cxnSp>
        <p:nvCxnSpPr>
          <p:cNvPr id="324" name="Google Shape;324;p31"/>
          <p:cNvCxnSpPr>
            <a:stCxn id="318" idx="0"/>
            <a:endCxn id="317" idx="3"/>
          </p:cNvCxnSpPr>
          <p:nvPr/>
        </p:nvCxnSpPr>
        <p:spPr>
          <a:xfrm rot="5400000">
            <a:off x="4756350" y="2350863"/>
            <a:ext cx="396000" cy="728100"/>
          </a:xfrm>
          <a:prstGeom prst="curvedConnector4">
            <a:avLst>
              <a:gd fmla="val -60133" name="adj1"/>
              <a:gd fmla="val 69659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5" name="Google Shape;325;p31"/>
          <p:cNvCxnSpPr>
            <a:stCxn id="317" idx="0"/>
            <a:endCxn id="316" idx="3"/>
          </p:cNvCxnSpPr>
          <p:nvPr/>
        </p:nvCxnSpPr>
        <p:spPr>
          <a:xfrm rot="5400000">
            <a:off x="3991425" y="2428588"/>
            <a:ext cx="52500" cy="572700"/>
          </a:xfrm>
          <a:prstGeom prst="curvedConnector4">
            <a:avLst>
              <a:gd fmla="val -453571" name="adj1"/>
              <a:gd fmla="val 75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26" name="Google Shape;326;p31"/>
          <p:cNvSpPr/>
          <p:nvPr/>
        </p:nvSpPr>
        <p:spPr>
          <a:xfrm>
            <a:off x="6960975" y="2741050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  <p:sp>
        <p:nvSpPr>
          <p:cNvPr id="327" name="Google Shape;327;p31"/>
          <p:cNvSpPr/>
          <p:nvPr/>
        </p:nvSpPr>
        <p:spPr>
          <a:xfrm>
            <a:off x="6960975" y="229692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6960975" y="184842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6960975" y="11164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sp>
        <p:nvSpPr>
          <p:cNvPr id="330" name="Google Shape;330;p31"/>
          <p:cNvSpPr txBox="1"/>
          <p:nvPr/>
        </p:nvSpPr>
        <p:spPr>
          <a:xfrm>
            <a:off x="7059338" y="1497050"/>
            <a:ext cx="4104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331" name="Google Shape;331;p31"/>
          <p:cNvSpPr/>
          <p:nvPr/>
        </p:nvSpPr>
        <p:spPr>
          <a:xfrm>
            <a:off x="7646775" y="2741050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  <p:sp>
        <p:nvSpPr>
          <p:cNvPr id="332" name="Google Shape;332;p31"/>
          <p:cNvSpPr/>
          <p:nvPr/>
        </p:nvSpPr>
        <p:spPr>
          <a:xfrm>
            <a:off x="7646775" y="229692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7646775" y="184842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7646775" y="1116475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  <p:sp>
        <p:nvSpPr>
          <p:cNvPr id="335" name="Google Shape;335;p31"/>
          <p:cNvSpPr txBox="1"/>
          <p:nvPr/>
        </p:nvSpPr>
        <p:spPr>
          <a:xfrm>
            <a:off x="7745138" y="1497050"/>
            <a:ext cx="4104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7646775" y="667897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64</a:t>
            </a:r>
            <a:endParaRPr/>
          </a:p>
        </p:txBody>
      </p:sp>
      <p:sp>
        <p:nvSpPr>
          <p:cNvPr id="337" name="Google Shape;337;p31"/>
          <p:cNvSpPr txBox="1"/>
          <p:nvPr/>
        </p:nvSpPr>
        <p:spPr>
          <a:xfrm>
            <a:off x="6619125" y="658438"/>
            <a:ext cx="9879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push(64)</a:t>
            </a: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8332575" y="2738988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  <p:sp>
        <p:nvSpPr>
          <p:cNvPr id="339" name="Google Shape;339;p31"/>
          <p:cNvSpPr/>
          <p:nvPr/>
        </p:nvSpPr>
        <p:spPr>
          <a:xfrm>
            <a:off x="8332575" y="2294863"/>
            <a:ext cx="5727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  <p:sp>
        <p:nvSpPr>
          <p:cNvPr id="340" name="Google Shape;340;p31"/>
          <p:cNvSpPr txBox="1"/>
          <p:nvPr/>
        </p:nvSpPr>
        <p:spPr>
          <a:xfrm>
            <a:off x="8103975" y="1191877"/>
            <a:ext cx="987900" cy="1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pop()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pop()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pop()</a:t>
            </a:r>
            <a:endParaRPr/>
          </a:p>
        </p:txBody>
      </p:sp>
      <p:sp>
        <p:nvSpPr>
          <p:cNvPr id="341" name="Google Shape;341;p31"/>
          <p:cNvSpPr/>
          <p:nvPr/>
        </p:nvSpPr>
        <p:spPr>
          <a:xfrm>
            <a:off x="7347850" y="3375925"/>
            <a:ext cx="8715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animale</a:t>
            </a:r>
            <a:endParaRPr/>
          </a:p>
        </p:txBody>
      </p:sp>
      <p:sp>
        <p:nvSpPr>
          <p:cNvPr id="342" name="Google Shape;342;p31"/>
          <p:cNvSpPr/>
          <p:nvPr/>
        </p:nvSpPr>
        <p:spPr>
          <a:xfrm>
            <a:off x="3444975" y="4617825"/>
            <a:ext cx="8715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delfino</a:t>
            </a:r>
            <a:endParaRPr/>
          </a:p>
        </p:txBody>
      </p:sp>
      <p:sp>
        <p:nvSpPr>
          <p:cNvPr id="343" name="Google Shape;343;p31"/>
          <p:cNvSpPr/>
          <p:nvPr/>
        </p:nvSpPr>
        <p:spPr>
          <a:xfrm>
            <a:off x="6373050" y="3572650"/>
            <a:ext cx="7281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nuota</a:t>
            </a:r>
            <a:endParaRPr/>
          </a:p>
        </p:txBody>
      </p:sp>
      <p:sp>
        <p:nvSpPr>
          <p:cNvPr id="344" name="Google Shape;344;p31"/>
          <p:cNvSpPr/>
          <p:nvPr/>
        </p:nvSpPr>
        <p:spPr>
          <a:xfrm>
            <a:off x="8025850" y="4594175"/>
            <a:ext cx="925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zampe</a:t>
            </a:r>
            <a:endParaRPr/>
          </a:p>
        </p:txBody>
      </p:sp>
      <p:sp>
        <p:nvSpPr>
          <p:cNvPr id="345" name="Google Shape;345;p31"/>
          <p:cNvSpPr/>
          <p:nvPr/>
        </p:nvSpPr>
        <p:spPr>
          <a:xfrm>
            <a:off x="5874612" y="4414175"/>
            <a:ext cx="9879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branchie</a:t>
            </a:r>
            <a:endParaRPr/>
          </a:p>
        </p:txBody>
      </p:sp>
      <p:sp>
        <p:nvSpPr>
          <p:cNvPr id="346" name="Google Shape;346;p31"/>
          <p:cNvSpPr/>
          <p:nvPr/>
        </p:nvSpPr>
        <p:spPr>
          <a:xfrm>
            <a:off x="6987925" y="4594175"/>
            <a:ext cx="925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zampe</a:t>
            </a:r>
            <a:endParaRPr/>
          </a:p>
        </p:txBody>
      </p:sp>
      <p:sp>
        <p:nvSpPr>
          <p:cNvPr id="347" name="Google Shape;347;p31"/>
          <p:cNvSpPr/>
          <p:nvPr/>
        </p:nvSpPr>
        <p:spPr>
          <a:xfrm>
            <a:off x="7805700" y="3985050"/>
            <a:ext cx="925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cammina</a:t>
            </a:r>
            <a:endParaRPr/>
          </a:p>
        </p:txBody>
      </p:sp>
      <p:sp>
        <p:nvSpPr>
          <p:cNvPr id="348" name="Google Shape;348;p31"/>
          <p:cNvSpPr/>
          <p:nvPr/>
        </p:nvSpPr>
        <p:spPr>
          <a:xfrm>
            <a:off x="4722962" y="3783600"/>
            <a:ext cx="9879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polmoni</a:t>
            </a:r>
            <a:endParaRPr/>
          </a:p>
        </p:txBody>
      </p:sp>
      <p:sp>
        <p:nvSpPr>
          <p:cNvPr id="349" name="Google Shape;349;p31"/>
          <p:cNvSpPr/>
          <p:nvPr/>
        </p:nvSpPr>
        <p:spPr>
          <a:xfrm>
            <a:off x="4734300" y="4639775"/>
            <a:ext cx="8715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pesce</a:t>
            </a:r>
            <a:endParaRPr/>
          </a:p>
        </p:txBody>
      </p:sp>
      <p:cxnSp>
        <p:nvCxnSpPr>
          <p:cNvPr id="350" name="Google Shape;350;p31"/>
          <p:cNvCxnSpPr>
            <a:stCxn id="341" idx="2"/>
            <a:endCxn id="343" idx="0"/>
          </p:cNvCxnSpPr>
          <p:nvPr/>
        </p:nvCxnSpPr>
        <p:spPr>
          <a:xfrm flipH="1" rot="5400000">
            <a:off x="7134550" y="3175375"/>
            <a:ext cx="251700" cy="1046400"/>
          </a:xfrm>
          <a:prstGeom prst="curvedConnector5">
            <a:avLst>
              <a:gd fmla="val -94607" name="adj1"/>
              <a:gd fmla="val 53431" name="adj2"/>
              <a:gd fmla="val 194636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1" name="Google Shape;351;p31"/>
          <p:cNvCxnSpPr>
            <a:stCxn id="341" idx="2"/>
            <a:endCxn id="347" idx="0"/>
          </p:cNvCxnSpPr>
          <p:nvPr/>
        </p:nvCxnSpPr>
        <p:spPr>
          <a:xfrm flipH="1" rot="-5400000">
            <a:off x="7945900" y="3662125"/>
            <a:ext cx="160500" cy="485100"/>
          </a:xfrm>
          <a:prstGeom prst="curvedConnector3">
            <a:avLst>
              <a:gd fmla="val 5003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2" name="Google Shape;352;p31"/>
          <p:cNvCxnSpPr>
            <a:stCxn id="343" idx="2"/>
            <a:endCxn id="345" idx="0"/>
          </p:cNvCxnSpPr>
          <p:nvPr/>
        </p:nvCxnSpPr>
        <p:spPr>
          <a:xfrm rot="5400000">
            <a:off x="6356400" y="4033450"/>
            <a:ext cx="393000" cy="3684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3" name="Google Shape;353;p31"/>
          <p:cNvCxnSpPr>
            <a:stCxn id="343" idx="2"/>
            <a:endCxn id="348" idx="0"/>
          </p:cNvCxnSpPr>
          <p:nvPr/>
        </p:nvCxnSpPr>
        <p:spPr>
          <a:xfrm flipH="1" rot="5400000">
            <a:off x="5858250" y="3142300"/>
            <a:ext cx="237600" cy="1520100"/>
          </a:xfrm>
          <a:prstGeom prst="curvedConnector5">
            <a:avLst>
              <a:gd fmla="val -100221" name="adj1"/>
              <a:gd fmla="val 45730" name="adj2"/>
              <a:gd fmla="val 20020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4" name="Google Shape;354;p31"/>
          <p:cNvCxnSpPr>
            <a:stCxn id="345" idx="2"/>
            <a:endCxn id="349" idx="0"/>
          </p:cNvCxnSpPr>
          <p:nvPr/>
        </p:nvCxnSpPr>
        <p:spPr>
          <a:xfrm flipH="1" rot="5400000">
            <a:off x="5657862" y="4151975"/>
            <a:ext cx="222900" cy="1198500"/>
          </a:xfrm>
          <a:prstGeom prst="curvedConnector5">
            <a:avLst>
              <a:gd fmla="val -106830" name="adj1"/>
              <a:gd fmla="val 52429" name="adj2"/>
              <a:gd fmla="val 20683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5" name="Google Shape;355;p31"/>
          <p:cNvCxnSpPr>
            <a:stCxn id="348" idx="2"/>
            <a:endCxn id="342" idx="0"/>
          </p:cNvCxnSpPr>
          <p:nvPr/>
        </p:nvCxnSpPr>
        <p:spPr>
          <a:xfrm rot="5400000">
            <a:off x="4355912" y="3756900"/>
            <a:ext cx="385800" cy="1336200"/>
          </a:xfrm>
          <a:prstGeom prst="curvedConnector3">
            <a:avLst>
              <a:gd fmla="val 4999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6" name="Google Shape;356;p31"/>
          <p:cNvCxnSpPr>
            <a:stCxn id="347" idx="2"/>
            <a:endCxn id="346" idx="0"/>
          </p:cNvCxnSpPr>
          <p:nvPr/>
        </p:nvCxnSpPr>
        <p:spPr>
          <a:xfrm rot="5400000">
            <a:off x="7779450" y="4104900"/>
            <a:ext cx="160500" cy="817800"/>
          </a:xfrm>
          <a:prstGeom prst="curvedConnector3">
            <a:avLst>
              <a:gd fmla="val 5003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7" name="Google Shape;357;p31"/>
          <p:cNvCxnSpPr>
            <a:stCxn id="347" idx="2"/>
            <a:endCxn id="344" idx="0"/>
          </p:cNvCxnSpPr>
          <p:nvPr/>
        </p:nvCxnSpPr>
        <p:spPr>
          <a:xfrm flipH="1" rot="-5400000">
            <a:off x="8298450" y="4403700"/>
            <a:ext cx="160500" cy="220200"/>
          </a:xfrm>
          <a:prstGeom prst="curvedConnector3">
            <a:avLst>
              <a:gd fmla="val 5003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58" name="Google Shape;358;p31"/>
          <p:cNvSpPr/>
          <p:nvPr/>
        </p:nvSpPr>
        <p:spPr>
          <a:xfrm>
            <a:off x="1594300" y="3453875"/>
            <a:ext cx="8715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1594300" y="3902375"/>
            <a:ext cx="8715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NAPOLI</a:t>
            </a:r>
            <a:endParaRPr/>
          </a:p>
        </p:txBody>
      </p:sp>
      <p:sp>
        <p:nvSpPr>
          <p:cNvPr id="360" name="Google Shape;360;p31"/>
          <p:cNvSpPr/>
          <p:nvPr/>
        </p:nvSpPr>
        <p:spPr>
          <a:xfrm>
            <a:off x="2465800" y="3457653"/>
            <a:ext cx="1102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</a:t>
            </a:r>
            <a:endParaRPr/>
          </a:p>
        </p:txBody>
      </p:sp>
      <p:sp>
        <p:nvSpPr>
          <p:cNvPr id="361" name="Google Shape;361;p31"/>
          <p:cNvSpPr/>
          <p:nvPr/>
        </p:nvSpPr>
        <p:spPr>
          <a:xfrm>
            <a:off x="2465950" y="3906153"/>
            <a:ext cx="1102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PALERMO</a:t>
            </a:r>
            <a:endParaRPr/>
          </a:p>
        </p:txBody>
      </p:sp>
      <p:sp>
        <p:nvSpPr>
          <p:cNvPr id="362" name="Google Shape;362;p31"/>
          <p:cNvSpPr/>
          <p:nvPr/>
        </p:nvSpPr>
        <p:spPr>
          <a:xfrm>
            <a:off x="3568600" y="3457653"/>
            <a:ext cx="925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</a:t>
            </a:r>
            <a:endParaRPr/>
          </a:p>
        </p:txBody>
      </p:sp>
      <p:sp>
        <p:nvSpPr>
          <p:cNvPr id="363" name="Google Shape;363;p31"/>
          <p:cNvSpPr/>
          <p:nvPr/>
        </p:nvSpPr>
        <p:spPr>
          <a:xfrm>
            <a:off x="3568600" y="3906153"/>
            <a:ext cx="925800" cy="4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MILANO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Sommario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Concetti fondamentali dell’Informatica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Rappresentazione dell’informazione digitale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Dati, big data </a:t>
            </a:r>
            <a:r>
              <a:rPr lang="en" sz="2400"/>
              <a:t>e</a:t>
            </a:r>
            <a:r>
              <a:rPr lang="en" sz="2400"/>
              <a:t> data science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Algoritmi: dai deterministici al machine learning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Dati, big data e data science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69" name="Google Shape;369;p32"/>
          <p:cNvSpPr txBox="1"/>
          <p:nvPr>
            <p:ph idx="1" type="body"/>
          </p:nvPr>
        </p:nvSpPr>
        <p:spPr>
          <a:xfrm>
            <a:off x="311700" y="1152475"/>
            <a:ext cx="8520600" cy="17868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Definizione: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	“</a:t>
            </a:r>
            <a:r>
              <a:rPr i="1" lang="en" sz="2400"/>
              <a:t>dati che superano i limiti degli strumenti</a:t>
            </a:r>
            <a:br>
              <a:rPr i="1" lang="en" sz="2400"/>
            </a:br>
            <a:r>
              <a:rPr i="1" lang="en" sz="2400"/>
              <a:t>	database tradizionali</a:t>
            </a:r>
            <a:r>
              <a:rPr lang="en" sz="2400"/>
              <a:t>”</a:t>
            </a:r>
            <a:endParaRPr sz="2400"/>
          </a:p>
        </p:txBody>
      </p:sp>
      <p:sp>
        <p:nvSpPr>
          <p:cNvPr id="370" name="Google Shape;370;p32"/>
          <p:cNvSpPr txBox="1"/>
          <p:nvPr>
            <p:ph idx="1" type="body"/>
          </p:nvPr>
        </p:nvSpPr>
        <p:spPr>
          <a:xfrm>
            <a:off x="0" y="3795750"/>
            <a:ext cx="9144000" cy="13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Tecnologie finalizzate ad estrarre conoscenze e valore dai dati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 Analisi di grandi quantità di informazioni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Dati, big data e data science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76" name="Google Shape;37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Big?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Strutturati </a:t>
            </a:r>
            <a:r>
              <a:rPr lang="en" sz="2400"/>
              <a:t>e</a:t>
            </a:r>
            <a:r>
              <a:rPr lang="en" sz="2400"/>
              <a:t> non strutturati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Economia, geolocalizzazione, serie temporali, social network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Petabyte, Zettabyte (miliardi di Terabyte)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Calcolo Parallelo, GPGPU</a:t>
            </a:r>
            <a:endParaRPr sz="2400"/>
          </a:p>
        </p:txBody>
      </p:sp>
      <p:sp>
        <p:nvSpPr>
          <p:cNvPr id="377" name="Google Shape;377;p33"/>
          <p:cNvSpPr/>
          <p:nvPr/>
        </p:nvSpPr>
        <p:spPr>
          <a:xfrm rot="1515429">
            <a:off x="5924758" y="3516066"/>
            <a:ext cx="734740" cy="102111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3"/>
          <p:cNvSpPr txBox="1"/>
          <p:nvPr/>
        </p:nvSpPr>
        <p:spPr>
          <a:xfrm>
            <a:off x="6308925" y="3310875"/>
            <a:ext cx="26757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Calibri"/>
                <a:ea typeface="Calibri"/>
                <a:cs typeface="Calibri"/>
                <a:sym typeface="Calibri"/>
              </a:rPr>
              <a:t>Data Science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Dati, big data e data science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84" name="Google Shape;384;p34"/>
          <p:cNvSpPr txBox="1"/>
          <p:nvPr>
            <p:ph idx="1" type="body"/>
          </p:nvPr>
        </p:nvSpPr>
        <p:spPr>
          <a:xfrm>
            <a:off x="311700" y="849300"/>
            <a:ext cx="1787700" cy="39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</a:t>
            </a:r>
            <a:br>
              <a:rPr lang="en"/>
            </a:br>
            <a:r>
              <a:rPr lang="en"/>
              <a:t>Purpose</a:t>
            </a:r>
            <a:br>
              <a:rPr lang="en"/>
            </a:br>
            <a:r>
              <a:rPr lang="en"/>
              <a:t>Graphics</a:t>
            </a:r>
            <a:br>
              <a:rPr lang="en"/>
            </a:br>
            <a:r>
              <a:rPr lang="en"/>
              <a:t>Processing</a:t>
            </a:r>
            <a:br>
              <a:rPr lang="en"/>
            </a:br>
            <a:r>
              <a:rPr lang="en"/>
              <a:t>Units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402" y="697750"/>
            <a:ext cx="6917250" cy="43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Dati, big data e data science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91" name="Google Shape;391;p35"/>
          <p:cNvSpPr txBox="1"/>
          <p:nvPr>
            <p:ph idx="1" type="body"/>
          </p:nvPr>
        </p:nvSpPr>
        <p:spPr>
          <a:xfrm>
            <a:off x="311700" y="1039725"/>
            <a:ext cx="2761200" cy="37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Dati Sensori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Ambiente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Posizioni GPS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Transazioni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Acquisti al supermercato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Carte di credito</a:t>
            </a:r>
            <a:endParaRPr sz="1800"/>
          </a:p>
        </p:txBody>
      </p:sp>
      <p:pic>
        <p:nvPicPr>
          <p:cNvPr id="392" name="Google Shape;3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361" y="0"/>
            <a:ext cx="320062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5"/>
          <p:cNvSpPr txBox="1"/>
          <p:nvPr>
            <p:ph idx="1" type="body"/>
          </p:nvPr>
        </p:nvSpPr>
        <p:spPr>
          <a:xfrm>
            <a:off x="2964275" y="954000"/>
            <a:ext cx="2761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Dati Pubblici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Amministrativi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Territorio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Consumi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Social Media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Preferenze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Politica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Sentimento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Dati, big data e data science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99" name="Google Shape;399;p36"/>
          <p:cNvSpPr txBox="1"/>
          <p:nvPr>
            <p:ph idx="1" type="body"/>
          </p:nvPr>
        </p:nvSpPr>
        <p:spPr>
          <a:xfrm>
            <a:off x="311700" y="1152475"/>
            <a:ext cx="8520600" cy="1373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Data Mininig:</a:t>
            </a:r>
            <a:br>
              <a:rPr lang="en"/>
            </a:br>
            <a:r>
              <a:rPr lang="en"/>
              <a:t>	“</a:t>
            </a:r>
            <a:r>
              <a:rPr i="1" lang="en"/>
              <a:t>insieme di tecniche e metodologie che hanno per oggetto l'estrazione di</a:t>
            </a:r>
            <a:br>
              <a:rPr i="1" lang="en"/>
            </a:br>
            <a:r>
              <a:rPr i="1" lang="en"/>
              <a:t>	una informazione o di una conoscenza a partire da grandi quantità di dati</a:t>
            </a:r>
            <a:r>
              <a:rPr lang="en"/>
              <a:t>”</a:t>
            </a:r>
            <a:endParaRPr/>
          </a:p>
        </p:txBody>
      </p:sp>
      <p:sp>
        <p:nvSpPr>
          <p:cNvPr id="400" name="Google Shape;400;p36"/>
          <p:cNvSpPr txBox="1"/>
          <p:nvPr>
            <p:ph idx="1" type="body"/>
          </p:nvPr>
        </p:nvSpPr>
        <p:spPr>
          <a:xfrm>
            <a:off x="0" y="2775575"/>
            <a:ext cx="4449300" cy="21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Alberi di decisione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Classificazione 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Apprendimento di regole</a:t>
            </a:r>
            <a:endParaRPr sz="2400"/>
          </a:p>
        </p:txBody>
      </p:sp>
      <p:sp>
        <p:nvSpPr>
          <p:cNvPr id="401" name="Google Shape;401;p36"/>
          <p:cNvSpPr txBox="1"/>
          <p:nvPr>
            <p:ph idx="1" type="body"/>
          </p:nvPr>
        </p:nvSpPr>
        <p:spPr>
          <a:xfrm>
            <a:off x="4694700" y="2775575"/>
            <a:ext cx="4449300" cy="21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Reti neurali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Metody bayesiani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Riconoscimento di pattern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7"/>
          <p:cNvSpPr/>
          <p:nvPr/>
        </p:nvSpPr>
        <p:spPr>
          <a:xfrm>
            <a:off x="0" y="2967400"/>
            <a:ext cx="9144000" cy="10740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</a:rPr>
              <a:t>Algoritmi: dai deterministici al machine learning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08" name="Google Shape;408;p37"/>
          <p:cNvSpPr txBox="1"/>
          <p:nvPr>
            <p:ph idx="1" type="body"/>
          </p:nvPr>
        </p:nvSpPr>
        <p:spPr>
          <a:xfrm>
            <a:off x="311700" y="11524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problema è calcolabile se è risolvibile tramite un algoritmo.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Macchina di Turing:</a:t>
            </a:r>
            <a:br>
              <a:rPr lang="en"/>
            </a:br>
            <a:r>
              <a:rPr lang="en"/>
              <a:t>computer ideale corredato di un programma da eseguire espresso matematicamente attraverso i concetti di insieme, relazione </a:t>
            </a:r>
            <a:r>
              <a:rPr lang="en"/>
              <a:t>e</a:t>
            </a:r>
            <a:r>
              <a:rPr lang="en"/>
              <a:t> funzione.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Macchina di Von Neumann:</a:t>
            </a:r>
            <a:br>
              <a:rPr lang="en"/>
            </a:br>
            <a:r>
              <a:rPr lang="en"/>
              <a:t>è l’architettura di calcolo capace di eseguire un programma che esegue un algoritmo funzionante sulla macchina di Turing.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Un problema non risolvibile attraverso un algoritmo funzionante sulla macchina di Turing non è risolvibile.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</a:rPr>
              <a:t>Algoritmi: dai deterministici al machine learning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14" name="Google Shape;414;p38"/>
          <p:cNvSpPr txBox="1"/>
          <p:nvPr>
            <p:ph idx="1" type="body"/>
          </p:nvPr>
        </p:nvSpPr>
        <p:spPr>
          <a:xfrm>
            <a:off x="311700" y="8375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Atomicità:</a:t>
            </a:r>
            <a:r>
              <a:rPr lang="en"/>
              <a:t> i passi costituenti devono essere "elementari", ovvero non ulteriormente scomponibili;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Non ambiguità:</a:t>
            </a:r>
            <a:r>
              <a:rPr lang="en"/>
              <a:t> i passi costituenti devono essere interpretabili in modo diretto e univoco dall'esecutore, sia esso umano o artificiale;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Finitezza:</a:t>
            </a:r>
            <a:r>
              <a:rPr lang="en"/>
              <a:t> l'algoritmo deve essere composto da un numero finito di passi e richiedere una quantità finita di dati in ingresso;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Terminazione:</a:t>
            </a:r>
            <a:r>
              <a:rPr lang="en"/>
              <a:t> l'esecuzione deve avere termine dopo un tempo finito;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Effettività:</a:t>
            </a:r>
            <a:r>
              <a:rPr lang="en"/>
              <a:t> l'esecuzione deve portare a un risultato univoco.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Algoritmi: dai deterministici al machine learning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20" name="Google Shape;420;p39"/>
          <p:cNvSpPr txBox="1"/>
          <p:nvPr>
            <p:ph idx="1" type="body"/>
          </p:nvPr>
        </p:nvSpPr>
        <p:spPr>
          <a:xfrm>
            <a:off x="311700" y="1152475"/>
            <a:ext cx="8520600" cy="1676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Deterministici: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	“</a:t>
            </a:r>
            <a:r>
              <a:rPr i="1" lang="en" sz="2400"/>
              <a:t>per ogni istruzione esiste, a parità di dati d'ingresso,</a:t>
            </a:r>
            <a:br>
              <a:rPr i="1" lang="en" sz="2400"/>
            </a:br>
            <a:r>
              <a:rPr i="1" lang="en" sz="2400"/>
              <a:t>	un solo passo successivo</a:t>
            </a:r>
            <a:r>
              <a:rPr lang="en" sz="2400"/>
              <a:t>” </a:t>
            </a:r>
            <a:endParaRPr sz="2400"/>
          </a:p>
        </p:txBody>
      </p:sp>
      <p:sp>
        <p:nvSpPr>
          <p:cNvPr id="421" name="Google Shape;421;p39"/>
          <p:cNvSpPr txBox="1"/>
          <p:nvPr/>
        </p:nvSpPr>
        <p:spPr>
          <a:xfrm>
            <a:off x="0" y="4752250"/>
            <a:ext cx="91440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Esempio: conversione di unità di misura</a:t>
            </a:r>
            <a:endParaRPr/>
          </a:p>
        </p:txBody>
      </p:sp>
      <p:sp>
        <p:nvSpPr>
          <p:cNvPr id="422" name="Google Shape;422;p39"/>
          <p:cNvSpPr txBox="1"/>
          <p:nvPr>
            <p:ph idx="1" type="body"/>
          </p:nvPr>
        </p:nvSpPr>
        <p:spPr>
          <a:xfrm>
            <a:off x="0" y="3076150"/>
            <a:ext cx="9144000" cy="16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Esiste ed è unico il percorso dell’algoritmo</a:t>
            </a:r>
            <a:endParaRPr sz="2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 u="sng"/>
              <a:t>y</a:t>
            </a:r>
            <a:r>
              <a:rPr lang="en" sz="2400"/>
              <a:t>=f(</a:t>
            </a:r>
            <a:r>
              <a:rPr b="1" lang="en" sz="2400" u="sng"/>
              <a:t>x</a:t>
            </a:r>
            <a:r>
              <a:rPr lang="en" sz="2400"/>
              <a:t>)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Algoritmi: dai deterministici al machine learning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28" name="Google Shape;428;p40"/>
          <p:cNvSpPr txBox="1"/>
          <p:nvPr>
            <p:ph idx="1" type="body"/>
          </p:nvPr>
        </p:nvSpPr>
        <p:spPr>
          <a:xfrm>
            <a:off x="311700" y="847675"/>
            <a:ext cx="8520600" cy="1676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Non deterministico: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	“</a:t>
            </a:r>
            <a:r>
              <a:rPr i="1" lang="en" sz="2400"/>
              <a:t>È un algoritmo che anche in presenza degli stessi input</a:t>
            </a:r>
            <a:br>
              <a:rPr i="1" lang="en" sz="2400"/>
            </a:br>
            <a:r>
              <a:rPr i="1" lang="en" sz="2400"/>
              <a:t>	</a:t>
            </a:r>
            <a:r>
              <a:rPr i="1" lang="en" sz="2400"/>
              <a:t>p</a:t>
            </a:r>
            <a:r>
              <a:rPr i="1" lang="en" sz="2400"/>
              <a:t>uò esibire comportamenti differenti ad ogni esecuzione</a:t>
            </a:r>
            <a:r>
              <a:rPr lang="en" sz="2400"/>
              <a:t>”</a:t>
            </a:r>
            <a:endParaRPr sz="2400"/>
          </a:p>
        </p:txBody>
      </p:sp>
      <p:sp>
        <p:nvSpPr>
          <p:cNvPr id="429" name="Google Shape;429;p40"/>
          <p:cNvSpPr txBox="1"/>
          <p:nvPr/>
        </p:nvSpPr>
        <p:spPr>
          <a:xfrm>
            <a:off x="0" y="3979275"/>
            <a:ext cx="5525100" cy="1164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isPrime(n):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repeat 30: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a=random(2,n-1)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if a^(n-1)!=1 (mod n): return composite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return probably_prime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30" name="Google Shape;430;p40"/>
          <p:cNvSpPr txBox="1"/>
          <p:nvPr/>
        </p:nvSpPr>
        <p:spPr>
          <a:xfrm>
            <a:off x="5658800" y="3979275"/>
            <a:ext cx="3485100" cy="11643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w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hile (t&lt;t_final):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r=random(...,...)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x(t)=x(t-1)+r*u(t)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y(t)=y(t-1)+r*v(t)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	t=t+1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31" name="Google Shape;431;p40"/>
          <p:cNvSpPr txBox="1"/>
          <p:nvPr>
            <p:ph idx="1" type="body"/>
          </p:nvPr>
        </p:nvSpPr>
        <p:spPr>
          <a:xfrm>
            <a:off x="381000" y="2668175"/>
            <a:ext cx="8520600" cy="10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Algoritmi concorrenti (race condition).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Algoritmi probabilistici (random number generator).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Algoritmi: dai deterministici al machine learning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37" name="Google Shape;437;p41"/>
          <p:cNvSpPr txBox="1"/>
          <p:nvPr>
            <p:ph idx="1" type="body"/>
          </p:nvPr>
        </p:nvSpPr>
        <p:spPr>
          <a:xfrm>
            <a:off x="0" y="811125"/>
            <a:ext cx="4208400" cy="43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Il machine learning è un metodo di analisi dei dati che consente di automatizzare la creazione di un modello analitico. 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L'apprendimento automatico consente ai computer di trovare intuizioni nascoste senza essere esplicitamente programmato per sapere dove guardare.</a:t>
            </a:r>
            <a:endParaRPr/>
          </a:p>
        </p:txBody>
      </p:sp>
      <p:pic>
        <p:nvPicPr>
          <p:cNvPr id="438" name="Google Shape;4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400" y="2527025"/>
            <a:ext cx="4611225" cy="22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625" y="725100"/>
            <a:ext cx="3244810" cy="16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Concetti fondamentali dell’Informatica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22158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Definizione:</a:t>
            </a:r>
            <a:endParaRPr b="1" sz="2400"/>
          </a:p>
          <a:p>
            <a:pPr indent="45720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“</a:t>
            </a:r>
            <a:r>
              <a:rPr i="1" lang="en" sz="2400"/>
              <a:t>L'informatica è la </a:t>
            </a:r>
            <a:r>
              <a:rPr b="1" i="1" lang="en" sz="2400"/>
              <a:t>scienza applicata</a:t>
            </a:r>
            <a:r>
              <a:rPr i="1" lang="en" sz="2400"/>
              <a:t> che si occupa del trattamento dell'</a:t>
            </a:r>
            <a:r>
              <a:rPr b="1" i="1" lang="en" sz="2400"/>
              <a:t>informazione</a:t>
            </a:r>
            <a:r>
              <a:rPr i="1" lang="en" sz="2400"/>
              <a:t> mediante </a:t>
            </a:r>
            <a:r>
              <a:rPr b="1" i="1" lang="en" sz="2400" u="sng"/>
              <a:t>procedure automatizzate</a:t>
            </a:r>
            <a:r>
              <a:rPr i="1" lang="en" sz="2400"/>
              <a:t>.</a:t>
            </a:r>
            <a:r>
              <a:rPr lang="en" sz="2400"/>
              <a:t>”</a:t>
            </a:r>
            <a:endParaRPr sz="2400"/>
          </a:p>
        </p:txBody>
      </p:sp>
      <p:sp>
        <p:nvSpPr>
          <p:cNvPr id="69" name="Google Shape;69;p15"/>
          <p:cNvSpPr txBox="1"/>
          <p:nvPr/>
        </p:nvSpPr>
        <p:spPr>
          <a:xfrm>
            <a:off x="0" y="4483800"/>
            <a:ext cx="914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« L'informatica non riguarda i computer più di quanto l'astronomia riguardi i telescopi. »</a:t>
            </a:r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7190700" y="4758600"/>
            <a:ext cx="195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Edsger Wybe Dijkstra</a:t>
            </a:r>
            <a:endParaRPr i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Conclusioni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45" name="Google Shape;44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L’informatica ha un ruolo pervasivo nella attuale società.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L’informazione digitale è propria di qualsiasi ambito applicativo.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I dati </a:t>
            </a:r>
            <a:r>
              <a:rPr lang="en" sz="2400"/>
              <a:t>rappresentano</a:t>
            </a:r>
            <a:r>
              <a:rPr lang="en" sz="2400"/>
              <a:t> la moneta d’oro di questo reame.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Gli algoritmi sono lo strumento per convertire i dati in informazioni adatte ad attuare tattiche </a:t>
            </a:r>
            <a:r>
              <a:rPr lang="en" sz="2400"/>
              <a:t>e</a:t>
            </a:r>
            <a:r>
              <a:rPr lang="en" sz="2400"/>
              <a:t> strategie.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Approfondimenti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51" name="Google Shape;451;p43"/>
          <p:cNvSpPr txBox="1"/>
          <p:nvPr>
            <p:ph idx="1" type="body"/>
          </p:nvPr>
        </p:nvSpPr>
        <p:spPr>
          <a:xfrm>
            <a:off x="311700" y="3607125"/>
            <a:ext cx="3400500" cy="13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Machine Learning con Python</a:t>
            </a:r>
            <a:br>
              <a:rPr lang="en"/>
            </a:br>
            <a:r>
              <a:rPr lang="en"/>
              <a:t>Sebastian Rashchka</a:t>
            </a:r>
            <a:br>
              <a:rPr lang="en"/>
            </a:br>
            <a:r>
              <a:rPr lang="en"/>
              <a:t>Apogeo</a:t>
            </a:r>
            <a:endParaRPr/>
          </a:p>
        </p:txBody>
      </p:sp>
      <p:pic>
        <p:nvPicPr>
          <p:cNvPr id="452" name="Google Shape;4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00" y="777600"/>
            <a:ext cx="1918625" cy="274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4600" y="725100"/>
            <a:ext cx="5127000" cy="2884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</a:rPr>
              <a:t>Concetti fondamentali dell’Informatica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0" y="1152475"/>
            <a:ext cx="583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Informatica teorica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Fondamenti teorici dell’informazione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Computazione dell’informazione a livello logico</a:t>
            </a:r>
            <a:br>
              <a:rPr lang="en" sz="2000"/>
            </a:b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Informatica applicata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Tecnologie</a:t>
            </a:r>
            <a:r>
              <a:rPr lang="en" sz="2000"/>
              <a:t> abilitanti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Sistemi informatici</a:t>
            </a:r>
            <a:endParaRPr sz="2000"/>
          </a:p>
        </p:txBody>
      </p:sp>
      <p:sp>
        <p:nvSpPr>
          <p:cNvPr id="77" name="Google Shape;77;p16"/>
          <p:cNvSpPr txBox="1"/>
          <p:nvPr/>
        </p:nvSpPr>
        <p:spPr>
          <a:xfrm>
            <a:off x="5830500" y="1152475"/>
            <a:ext cx="3313500" cy="34164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Pervasiva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Sviluppo economico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ICT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Disciplina STEM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Rivoluzione industriale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Digital Divide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Concetti fondamentali dell’Informatica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0" y="4420975"/>
            <a:ext cx="91440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Algoritmo:</a:t>
            </a:r>
            <a:br>
              <a:rPr lang="en"/>
            </a:br>
            <a:r>
              <a:rPr lang="en"/>
              <a:t>“</a:t>
            </a:r>
            <a:r>
              <a:rPr i="1" lang="en"/>
              <a:t>insieme finito di operazioni che descrivono il processo di trasformazione da A a B</a:t>
            </a:r>
            <a:r>
              <a:rPr lang="en"/>
              <a:t>”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000" y="1091800"/>
            <a:ext cx="3990975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53375" y="834775"/>
            <a:ext cx="5167200" cy="3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Char char="●"/>
            </a:pPr>
            <a:r>
              <a:rPr lang="en" sz="1800">
                <a:solidFill>
                  <a:srgbClr val="000066"/>
                </a:solidFill>
              </a:rPr>
              <a:t>Italiano</a:t>
            </a:r>
            <a:br>
              <a:rPr lang="en" sz="1800">
                <a:solidFill>
                  <a:srgbClr val="000066"/>
                </a:solidFill>
              </a:rPr>
            </a:br>
            <a:r>
              <a:rPr lang="en" sz="1800">
                <a:solidFill>
                  <a:srgbClr val="000066"/>
                </a:solidFill>
              </a:rPr>
              <a:t>dal francese “</a:t>
            </a:r>
            <a:r>
              <a:rPr i="1" lang="en" sz="1800">
                <a:solidFill>
                  <a:srgbClr val="000066"/>
                </a:solidFill>
              </a:rPr>
              <a:t>informatique</a:t>
            </a:r>
            <a:r>
              <a:rPr lang="en" sz="1800">
                <a:solidFill>
                  <a:srgbClr val="000066"/>
                </a:solidFill>
              </a:rPr>
              <a:t>”</a:t>
            </a:r>
            <a:endParaRPr i="0" sz="1800" u="none">
              <a:solidFill>
                <a:srgbClr val="00006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rgbClr val="000066"/>
                </a:solidFill>
              </a:rPr>
            </a:br>
            <a:endParaRPr sz="1800">
              <a:solidFill>
                <a:srgbClr val="000066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Char char="●"/>
            </a:pPr>
            <a:r>
              <a:rPr lang="en" sz="1800">
                <a:solidFill>
                  <a:srgbClr val="000066"/>
                </a:solidFill>
              </a:rPr>
              <a:t>Inglese “computer science”</a:t>
            </a:r>
            <a:endParaRPr sz="1800">
              <a:solidFill>
                <a:srgbClr val="00006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rgbClr val="000066"/>
                </a:solidFill>
              </a:rPr>
            </a:br>
            <a:endParaRPr sz="1800">
              <a:solidFill>
                <a:srgbClr val="000066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Char char="●"/>
            </a:pPr>
            <a:r>
              <a:rPr lang="en" sz="1800">
                <a:solidFill>
                  <a:srgbClr val="000066"/>
                </a:solidFill>
              </a:rPr>
              <a:t>Strumento:</a:t>
            </a:r>
            <a:endParaRPr sz="1800">
              <a:solidFill>
                <a:srgbClr val="000066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Char char="○"/>
            </a:pPr>
            <a:r>
              <a:rPr lang="en" sz="1800">
                <a:solidFill>
                  <a:srgbClr val="000066"/>
                </a:solidFill>
              </a:rPr>
              <a:t>Italiano: “elaboratore”</a:t>
            </a:r>
            <a:endParaRPr sz="1800">
              <a:solidFill>
                <a:srgbClr val="000066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Char char="○"/>
            </a:pPr>
            <a:r>
              <a:rPr lang="en" sz="1800">
                <a:solidFill>
                  <a:srgbClr val="000066"/>
                </a:solidFill>
              </a:rPr>
              <a:t>Francese: “ordinateour”</a:t>
            </a:r>
            <a:endParaRPr sz="1800">
              <a:solidFill>
                <a:srgbClr val="000066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Char char="○"/>
            </a:pPr>
            <a:r>
              <a:rPr lang="en" sz="1800">
                <a:solidFill>
                  <a:srgbClr val="000066"/>
                </a:solidFill>
              </a:rPr>
              <a:t>Inglese: “computer”</a:t>
            </a:r>
            <a:endParaRPr sz="1800">
              <a:solidFill>
                <a:srgbClr val="000066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6077825" y="973900"/>
            <a:ext cx="1245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progetto</a:t>
            </a:r>
            <a:endParaRPr b="1" sz="1800"/>
          </a:p>
        </p:txBody>
      </p:sp>
      <p:sp>
        <p:nvSpPr>
          <p:cNvPr id="87" name="Google Shape;87;p17"/>
          <p:cNvSpPr txBox="1"/>
          <p:nvPr/>
        </p:nvSpPr>
        <p:spPr>
          <a:xfrm>
            <a:off x="6800550" y="1625888"/>
            <a:ext cx="1245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analisi</a:t>
            </a:r>
            <a:endParaRPr b="1" sz="1800"/>
          </a:p>
        </p:txBody>
      </p:sp>
      <p:sp>
        <p:nvSpPr>
          <p:cNvPr id="88" name="Google Shape;88;p17"/>
          <p:cNvSpPr txBox="1"/>
          <p:nvPr/>
        </p:nvSpPr>
        <p:spPr>
          <a:xfrm>
            <a:off x="7618950" y="88710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linguaggi</a:t>
            </a:r>
            <a:endParaRPr b="1" sz="1800"/>
          </a:p>
        </p:txBody>
      </p:sp>
      <p:sp>
        <p:nvSpPr>
          <p:cNvPr id="89" name="Google Shape;89;p17"/>
          <p:cNvSpPr txBox="1"/>
          <p:nvPr/>
        </p:nvSpPr>
        <p:spPr>
          <a:xfrm>
            <a:off x="6320025" y="195725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sviluppo</a:t>
            </a:r>
            <a:endParaRPr b="1" sz="1800"/>
          </a:p>
        </p:txBody>
      </p:sp>
      <p:sp>
        <p:nvSpPr>
          <p:cNvPr id="90" name="Google Shape;90;p17"/>
          <p:cNvSpPr txBox="1"/>
          <p:nvPr/>
        </p:nvSpPr>
        <p:spPr>
          <a:xfrm>
            <a:off x="7741650" y="1419825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database</a:t>
            </a:r>
            <a:endParaRPr b="1" sz="1800"/>
          </a:p>
        </p:txBody>
      </p:sp>
      <p:sp>
        <p:nvSpPr>
          <p:cNvPr id="91" name="Google Shape;91;p17"/>
          <p:cNvSpPr txBox="1"/>
          <p:nvPr/>
        </p:nvSpPr>
        <p:spPr>
          <a:xfrm>
            <a:off x="7179925" y="2061225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reti</a:t>
            </a:r>
            <a:endParaRPr b="1" sz="1800"/>
          </a:p>
        </p:txBody>
      </p:sp>
      <p:sp>
        <p:nvSpPr>
          <p:cNvPr id="92" name="Google Shape;92;p17"/>
          <p:cNvSpPr txBox="1"/>
          <p:nvPr/>
        </p:nvSpPr>
        <p:spPr>
          <a:xfrm>
            <a:off x="5896550" y="292040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calcolo</a:t>
            </a:r>
            <a:endParaRPr b="1" sz="1800"/>
          </a:p>
        </p:txBody>
      </p:sp>
      <p:sp>
        <p:nvSpPr>
          <p:cNvPr id="93" name="Google Shape;93;p17"/>
          <p:cNvSpPr txBox="1"/>
          <p:nvPr/>
        </p:nvSpPr>
        <p:spPr>
          <a:xfrm>
            <a:off x="4731050" y="326700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multimedia</a:t>
            </a:r>
            <a:endParaRPr b="1" sz="1800"/>
          </a:p>
        </p:txBody>
      </p:sp>
      <p:sp>
        <p:nvSpPr>
          <p:cNvPr id="94" name="Google Shape;94;p17"/>
          <p:cNvSpPr txBox="1"/>
          <p:nvPr/>
        </p:nvSpPr>
        <p:spPr>
          <a:xfrm>
            <a:off x="5136850" y="280180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web</a:t>
            </a:r>
            <a:endParaRPr b="1" sz="1800"/>
          </a:p>
        </p:txBody>
      </p:sp>
      <p:sp>
        <p:nvSpPr>
          <p:cNvPr id="95" name="Google Shape;95;p17"/>
          <p:cNvSpPr txBox="1"/>
          <p:nvPr/>
        </p:nvSpPr>
        <p:spPr>
          <a:xfrm>
            <a:off x="5610150" y="1724625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cloud</a:t>
            </a:r>
            <a:endParaRPr b="1" sz="1800"/>
          </a:p>
        </p:txBody>
      </p:sp>
      <p:sp>
        <p:nvSpPr>
          <p:cNvPr id="96" name="Google Shape;96;p17"/>
          <p:cNvSpPr txBox="1"/>
          <p:nvPr/>
        </p:nvSpPr>
        <p:spPr>
          <a:xfrm>
            <a:off x="7027525" y="2861688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app</a:t>
            </a:r>
            <a:endParaRPr b="1" sz="1800"/>
          </a:p>
        </p:txBody>
      </p:sp>
      <p:sp>
        <p:nvSpPr>
          <p:cNvPr id="97" name="Google Shape;97;p17"/>
          <p:cNvSpPr txBox="1"/>
          <p:nvPr/>
        </p:nvSpPr>
        <p:spPr>
          <a:xfrm>
            <a:off x="6453450" y="252890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IoT</a:t>
            </a:r>
            <a:endParaRPr b="1" sz="1800"/>
          </a:p>
        </p:txBody>
      </p:sp>
      <p:sp>
        <p:nvSpPr>
          <p:cNvPr id="98" name="Google Shape;98;p17"/>
          <p:cNvSpPr txBox="1"/>
          <p:nvPr/>
        </p:nvSpPr>
        <p:spPr>
          <a:xfrm>
            <a:off x="6800550" y="1128988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AI</a:t>
            </a:r>
            <a:endParaRPr b="1" sz="1800"/>
          </a:p>
        </p:txBody>
      </p:sp>
      <p:sp>
        <p:nvSpPr>
          <p:cNvPr id="99" name="Google Shape;99;p17"/>
          <p:cNvSpPr txBox="1"/>
          <p:nvPr/>
        </p:nvSpPr>
        <p:spPr>
          <a:xfrm>
            <a:off x="4649675" y="3948650"/>
            <a:ext cx="20865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machine learning</a:t>
            </a:r>
            <a:endParaRPr b="1" sz="1800"/>
          </a:p>
        </p:txBody>
      </p:sp>
      <p:sp>
        <p:nvSpPr>
          <p:cNvPr id="100" name="Google Shape;100;p17"/>
          <p:cNvSpPr txBox="1"/>
          <p:nvPr/>
        </p:nvSpPr>
        <p:spPr>
          <a:xfrm>
            <a:off x="7628525" y="3719963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mobile</a:t>
            </a:r>
            <a:endParaRPr b="1" sz="1800"/>
          </a:p>
        </p:txBody>
      </p:sp>
      <p:sp>
        <p:nvSpPr>
          <p:cNvPr id="101" name="Google Shape;101;p17"/>
          <p:cNvSpPr txBox="1"/>
          <p:nvPr/>
        </p:nvSpPr>
        <p:spPr>
          <a:xfrm>
            <a:off x="4731050" y="2343413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algoritmi</a:t>
            </a:r>
            <a:endParaRPr b="1" sz="1800"/>
          </a:p>
        </p:txBody>
      </p:sp>
      <p:sp>
        <p:nvSpPr>
          <p:cNvPr id="102" name="Google Shape;102;p17"/>
          <p:cNvSpPr txBox="1"/>
          <p:nvPr/>
        </p:nvSpPr>
        <p:spPr>
          <a:xfrm>
            <a:off x="7749950" y="2420788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embedded</a:t>
            </a:r>
            <a:endParaRPr b="1" sz="1800"/>
          </a:p>
        </p:txBody>
      </p:sp>
      <p:sp>
        <p:nvSpPr>
          <p:cNvPr id="103" name="Google Shape;103;p17"/>
          <p:cNvSpPr txBox="1"/>
          <p:nvPr/>
        </p:nvSpPr>
        <p:spPr>
          <a:xfrm>
            <a:off x="7085550" y="3936538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videogame</a:t>
            </a:r>
            <a:endParaRPr b="1" sz="1800"/>
          </a:p>
        </p:txBody>
      </p:sp>
      <p:sp>
        <p:nvSpPr>
          <p:cNvPr id="104" name="Google Shape;104;p17"/>
          <p:cNvSpPr txBox="1"/>
          <p:nvPr/>
        </p:nvSpPr>
        <p:spPr>
          <a:xfrm>
            <a:off x="5058550" y="834775"/>
            <a:ext cx="1245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grafica</a:t>
            </a:r>
            <a:endParaRPr b="1" sz="1800"/>
          </a:p>
        </p:txBody>
      </p:sp>
      <p:sp>
        <p:nvSpPr>
          <p:cNvPr id="105" name="Google Shape;105;p17"/>
          <p:cNvSpPr txBox="1"/>
          <p:nvPr/>
        </p:nvSpPr>
        <p:spPr>
          <a:xfrm>
            <a:off x="7132700" y="3232725"/>
            <a:ext cx="20286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programmazione</a:t>
            </a:r>
            <a:endParaRPr b="1" sz="1800"/>
          </a:p>
        </p:txBody>
      </p:sp>
      <p:sp>
        <p:nvSpPr>
          <p:cNvPr id="106" name="Google Shape;106;p17"/>
          <p:cNvSpPr txBox="1"/>
          <p:nvPr/>
        </p:nvSpPr>
        <p:spPr>
          <a:xfrm>
            <a:off x="6003725" y="234935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iOS</a:t>
            </a:r>
            <a:endParaRPr b="1" sz="1800"/>
          </a:p>
        </p:txBody>
      </p:sp>
      <p:sp>
        <p:nvSpPr>
          <p:cNvPr id="107" name="Google Shape;107;p17"/>
          <p:cNvSpPr txBox="1"/>
          <p:nvPr/>
        </p:nvSpPr>
        <p:spPr>
          <a:xfrm>
            <a:off x="6156125" y="3568550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Android</a:t>
            </a:r>
            <a:endParaRPr b="1" sz="1800"/>
          </a:p>
        </p:txBody>
      </p:sp>
      <p:sp>
        <p:nvSpPr>
          <p:cNvPr id="108" name="Google Shape;108;p17"/>
          <p:cNvSpPr txBox="1"/>
          <p:nvPr/>
        </p:nvSpPr>
        <p:spPr>
          <a:xfrm>
            <a:off x="5381550" y="1419825"/>
            <a:ext cx="13941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66"/>
                </a:solidFill>
              </a:rPr>
              <a:t>Linux</a:t>
            </a:r>
            <a:endParaRPr b="1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Origini...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0" y="572700"/>
            <a:ext cx="40836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Abaco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Babilonesi, Cinesi, Greci, Romani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Rappresentazione fisica di dati e operazioni.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Pallottoliere.</a:t>
            </a:r>
            <a:br>
              <a:rPr lang="en" sz="2000"/>
            </a:b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Macchina di Anticitera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150-100 a.C. (250 a.C)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Più antico calcolatore meccanico conosciuto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Calcoli astronomici</a:t>
            </a:r>
            <a:endParaRPr sz="2000"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0250" y="784675"/>
            <a:ext cx="28575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4250" y="3168100"/>
            <a:ext cx="2449500" cy="183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4835" y="3648475"/>
            <a:ext cx="1677775" cy="14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4391" y="92250"/>
            <a:ext cx="1878650" cy="338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Medioevo islamico (XI, XII secolo d.C)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0" y="572700"/>
            <a:ext cx="51435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Regoli astronomici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Astrolabio meccanico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Torqueto</a:t>
            </a:r>
            <a:br>
              <a:rPr lang="en" sz="2000"/>
            </a:b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Contributo alla crittografia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Crittoanalisi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Analisi delle frequenza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400"/>
              <a:t>Macchine programmabili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Flauto Meccanico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Orologi a perdita di peso</a:t>
            </a:r>
            <a:endParaRPr sz="2000"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9153" y="648900"/>
            <a:ext cx="2213450" cy="211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606" y="2854364"/>
            <a:ext cx="2213449" cy="218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Dal 1600 al 1800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0" y="572700"/>
            <a:ext cx="51435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Prime calcolatrici meccaniche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Tavole logaritmiche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Blaise Pascal </a:t>
            </a:r>
            <a:r>
              <a:rPr lang="en" sz="2000"/>
              <a:t>e</a:t>
            </a:r>
            <a:r>
              <a:rPr lang="en" sz="2000"/>
              <a:t> la “Pascalina”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Stepped Reckoner o “Calcolatrice di Leibniz”</a:t>
            </a:r>
            <a:br>
              <a:rPr lang="en" sz="2000"/>
            </a:b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Logica e matematica formale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Leibniz, 1702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Bool, 1864</a:t>
            </a:r>
            <a:br>
              <a:rPr lang="en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400"/>
              <a:t>Macchine programmabili</a:t>
            </a:r>
            <a:endParaRPr b="1"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Telai e schede perforate</a:t>
            </a:r>
            <a:endParaRPr sz="2000"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900" y="725100"/>
            <a:ext cx="3695698" cy="202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5025" y="2902729"/>
            <a:ext cx="2816575" cy="21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Il</a:t>
            </a:r>
            <a:r>
              <a:rPr b="1" lang="en">
                <a:solidFill>
                  <a:schemeClr val="lt1"/>
                </a:solidFill>
              </a:rPr>
              <a:t> 1800: Charles Babbage </a:t>
            </a:r>
            <a:r>
              <a:rPr b="1" lang="en">
                <a:solidFill>
                  <a:schemeClr val="lt1"/>
                </a:solidFill>
              </a:rPr>
              <a:t>e</a:t>
            </a:r>
            <a:r>
              <a:rPr b="1" lang="en">
                <a:solidFill>
                  <a:schemeClr val="lt1"/>
                </a:solidFill>
              </a:rPr>
              <a:t> Ada Lovelace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0" y="572700"/>
            <a:ext cx="64887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Babbage</a:t>
            </a:r>
            <a:endParaRPr b="1" sz="24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i="1" lang="en" sz="1800"/>
              <a:t>Macchina differenziale</a:t>
            </a:r>
            <a:r>
              <a:rPr lang="en" sz="1800"/>
              <a:t> → esecuzione automatica dei calcoli necessari per la compilazione delle </a:t>
            </a:r>
            <a:r>
              <a:rPr lang="en" sz="1800">
                <a:uFill>
                  <a:noFill/>
                </a:uFill>
                <a:hlinkClick r:id="rId3"/>
              </a:rPr>
              <a:t>tavole matematiche</a:t>
            </a:r>
            <a:endParaRPr sz="18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i="1" lang="en" sz="1800"/>
              <a:t>Macchina analitica</a:t>
            </a:r>
            <a:r>
              <a:rPr lang="en" sz="1800"/>
              <a:t> → un'unità di calcolo numerico, un'</a:t>
            </a:r>
            <a:r>
              <a:rPr lang="en" sz="1800">
                <a:uFill>
                  <a:noFill/>
                </a:uFill>
                <a:hlinkClick r:id="rId4"/>
              </a:rPr>
              <a:t>unità di controllo</a:t>
            </a:r>
            <a:r>
              <a:rPr lang="en" sz="1800"/>
              <a:t> dell'esecuzione, una </a:t>
            </a:r>
            <a:r>
              <a:rPr lang="en" sz="1800">
                <a:uFill>
                  <a:noFill/>
                </a:uFill>
                <a:hlinkClick r:id="rId5"/>
              </a:rPr>
              <a:t>memoria</a:t>
            </a:r>
            <a:r>
              <a:rPr lang="en" sz="1800"/>
              <a:t> per conservare i risultati intermedi e un dispositivo di uscita per visualizzare il risultato del calcolo.</a:t>
            </a:r>
            <a:br>
              <a:rPr lang="en" sz="2000"/>
            </a:b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Ada Lovelace</a:t>
            </a:r>
            <a:endParaRPr b="1"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Prima programmatrice della storia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Ideò un metodo per la programmazione della macchina analitica</a:t>
            </a:r>
            <a:endParaRPr sz="1800"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9350" y="625525"/>
            <a:ext cx="2558401" cy="18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4050" y="2563125"/>
            <a:ext cx="1423700" cy="246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5043" y="3078425"/>
            <a:ext cx="2031706" cy="19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