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57"/>
  </p:notesMasterIdLst>
  <p:sldIdLst>
    <p:sldId id="675" r:id="rId2"/>
    <p:sldId id="621" r:id="rId3"/>
    <p:sldId id="673" r:id="rId4"/>
    <p:sldId id="674" r:id="rId5"/>
    <p:sldId id="643" r:id="rId6"/>
    <p:sldId id="644" r:id="rId7"/>
    <p:sldId id="646" r:id="rId8"/>
    <p:sldId id="666" r:id="rId9"/>
    <p:sldId id="513" r:id="rId10"/>
    <p:sldId id="659" r:id="rId11"/>
    <p:sldId id="668" r:id="rId12"/>
    <p:sldId id="669" r:id="rId13"/>
    <p:sldId id="583" r:id="rId14"/>
    <p:sldId id="607" r:id="rId15"/>
    <p:sldId id="562" r:id="rId16"/>
    <p:sldId id="529" r:id="rId17"/>
    <p:sldId id="537" r:id="rId18"/>
    <p:sldId id="565" r:id="rId19"/>
    <p:sldId id="564" r:id="rId20"/>
    <p:sldId id="647" r:id="rId21"/>
    <p:sldId id="557" r:id="rId22"/>
    <p:sldId id="624" r:id="rId23"/>
    <p:sldId id="623" r:id="rId24"/>
    <p:sldId id="599" r:id="rId25"/>
    <p:sldId id="600" r:id="rId26"/>
    <p:sldId id="603" r:id="rId27"/>
    <p:sldId id="608" r:id="rId28"/>
    <p:sldId id="609" r:id="rId29"/>
    <p:sldId id="611" r:id="rId30"/>
    <p:sldId id="625" r:id="rId31"/>
    <p:sldId id="682" r:id="rId32"/>
    <p:sldId id="681" r:id="rId33"/>
    <p:sldId id="626" r:id="rId34"/>
    <p:sldId id="662" r:id="rId35"/>
    <p:sldId id="648" r:id="rId36"/>
    <p:sldId id="671" r:id="rId37"/>
    <p:sldId id="638" r:id="rId38"/>
    <p:sldId id="639" r:id="rId39"/>
    <p:sldId id="546" r:id="rId40"/>
    <p:sldId id="539" r:id="rId41"/>
    <p:sldId id="587" r:id="rId42"/>
    <p:sldId id="589" r:id="rId43"/>
    <p:sldId id="588" r:id="rId44"/>
    <p:sldId id="595" r:id="rId45"/>
    <p:sldId id="596" r:id="rId46"/>
    <p:sldId id="676" r:id="rId47"/>
    <p:sldId id="678" r:id="rId48"/>
    <p:sldId id="679" r:id="rId49"/>
    <p:sldId id="680" r:id="rId50"/>
    <p:sldId id="598" r:id="rId51"/>
    <p:sldId id="606" r:id="rId52"/>
    <p:sldId id="605" r:id="rId53"/>
    <p:sldId id="601" r:id="rId54"/>
    <p:sldId id="602" r:id="rId55"/>
    <p:sldId id="604" r:id="rId56"/>
  </p:sldIdLst>
  <p:sldSz cx="9144000" cy="6858000" type="screen4x3"/>
  <p:notesSz cx="6858000" cy="9144000"/>
  <p:custDataLst>
    <p:tags r:id="rId58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00B0F0"/>
    <a:srgbClr val="3366FF"/>
    <a:srgbClr val="FFFFFF"/>
    <a:srgbClr val="CCFFCC"/>
    <a:srgbClr val="D2D2F4"/>
    <a:srgbClr val="0033CC"/>
    <a:srgbClr val="C2FF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000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73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gs" Target="tags/tag1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50134D4E-432A-462E-97E7-915E2E40493D}" type="datetimeFigureOut">
              <a:rPr lang="it-IT"/>
              <a:pPr>
                <a:defRPr/>
              </a:pPr>
              <a:t>22/11/2023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t-IT" noProof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noProof="0"/>
              <a:t>Modifica gli stili del testo dello schema</a:t>
            </a:r>
          </a:p>
          <a:p>
            <a:pPr lvl="1"/>
            <a:r>
              <a:rPr lang="it-IT" noProof="0"/>
              <a:t>Secondo livello</a:t>
            </a:r>
          </a:p>
          <a:p>
            <a:pPr lvl="2"/>
            <a:r>
              <a:rPr lang="it-IT" noProof="0"/>
              <a:t>Terzo livello</a:t>
            </a:r>
          </a:p>
          <a:p>
            <a:pPr lvl="3"/>
            <a:r>
              <a:rPr lang="it-IT" noProof="0"/>
              <a:t>Quarto livello</a:t>
            </a:r>
          </a:p>
          <a:p>
            <a:pPr lvl="4"/>
            <a:r>
              <a:rPr lang="it-IT" noProof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501F1170-1F26-40F7-B68A-28D66540F91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altLang="it-IT"/>
          </a:p>
        </p:txBody>
      </p:sp>
      <p:sp>
        <p:nvSpPr>
          <p:cNvPr id="33796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7C99B7DF-60D9-4B84-9AD2-EFFEE1662886}" type="slidenum">
              <a:rPr lang="it-IT" altLang="it-IT" sz="1200" smtClean="0"/>
              <a:pPr/>
              <a:t>30</a:t>
            </a:fld>
            <a:endParaRPr lang="it-IT" altLang="it-IT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altLang="it-IT"/>
          </a:p>
        </p:txBody>
      </p:sp>
      <p:sp>
        <p:nvSpPr>
          <p:cNvPr id="33796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7C99B7DF-60D9-4B84-9AD2-EFFEE1662886}" type="slidenum">
              <a:rPr lang="it-IT" altLang="it-IT" sz="1200" smtClean="0"/>
              <a:pPr/>
              <a:t>31</a:t>
            </a:fld>
            <a:endParaRPr lang="it-IT" altLang="it-IT" sz="1200"/>
          </a:p>
        </p:txBody>
      </p:sp>
    </p:spTree>
    <p:extLst>
      <p:ext uri="{BB962C8B-B14F-4D97-AF65-F5344CB8AC3E}">
        <p14:creationId xmlns:p14="http://schemas.microsoft.com/office/powerpoint/2010/main" val="13799721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altLang="it-IT"/>
          </a:p>
        </p:txBody>
      </p:sp>
      <p:sp>
        <p:nvSpPr>
          <p:cNvPr id="33796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7C99B7DF-60D9-4B84-9AD2-EFFEE1662886}" type="slidenum">
              <a:rPr lang="it-IT" altLang="it-IT" sz="1200" smtClean="0"/>
              <a:pPr/>
              <a:t>32</a:t>
            </a:fld>
            <a:endParaRPr lang="it-IT" altLang="it-IT" sz="1200"/>
          </a:p>
        </p:txBody>
      </p:sp>
    </p:spTree>
    <p:extLst>
      <p:ext uri="{BB962C8B-B14F-4D97-AF65-F5344CB8AC3E}">
        <p14:creationId xmlns:p14="http://schemas.microsoft.com/office/powerpoint/2010/main" val="39919566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41C7BB-D2CA-4572-846A-1CC07BE2880F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2597903575"/>
      </p:ext>
    </p:extLst>
  </p:cSld>
  <p:clrMapOvr>
    <a:masterClrMapping/>
  </p:clrMapOvr>
  <p:transition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845BD8-A18F-44FE-925F-E9F5DD3847E0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772155388"/>
      </p:ext>
    </p:extLst>
  </p:cSld>
  <p:clrMapOvr>
    <a:masterClrMapping/>
  </p:clrMapOvr>
  <p:transition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E81373-45C4-4A3E-9F6C-9B1B7A330DB8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1245001636"/>
      </p:ext>
    </p:extLst>
  </p:cSld>
  <p:clrMapOvr>
    <a:masterClrMapping/>
  </p:clrMapOvr>
  <p:transition>
    <p:zo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BE3EA4-89DF-4D29-AF44-596A26C5C9DF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2474662276"/>
      </p:ext>
    </p:extLst>
  </p:cSld>
  <p:clrMapOvr>
    <a:masterClrMapping/>
  </p:clrMapOvr>
  <p:transition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950CBB-B551-42D2-855A-4A0FA106D10E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1414523269"/>
      </p:ext>
    </p:extLst>
  </p:cSld>
  <p:clrMapOvr>
    <a:masterClrMapping/>
  </p:clrMapOvr>
  <p:transition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C3E6F8-C4E5-438D-BB09-9E8E72B8FF3C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2128819336"/>
      </p:ext>
    </p:extLst>
  </p:cSld>
  <p:clrMapOvr>
    <a:masterClrMapping/>
  </p:clrMapOvr>
  <p:transition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0F4558-F305-47FC-B817-C589008B8354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3257527486"/>
      </p:ext>
    </p:extLst>
  </p:cSld>
  <p:clrMapOvr>
    <a:masterClrMapping/>
  </p:clrMapOvr>
  <p:transition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F86A02-5630-4D10-9B97-AACC43227E10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2090637937"/>
      </p:ext>
    </p:extLst>
  </p:cSld>
  <p:clrMapOvr>
    <a:masterClrMapping/>
  </p:clrMapOvr>
  <p:transition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F11A75-1377-45E6-BE30-E83CCCC565B2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1131742048"/>
      </p:ext>
    </p:extLst>
  </p:cSld>
  <p:clrMapOvr>
    <a:masterClrMapping/>
  </p:clrMapOvr>
  <p:transition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FB205D-FD6A-4EA7-9FFB-061E9BF34675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1594185310"/>
      </p:ext>
    </p:extLst>
  </p:cSld>
  <p:clrMapOvr>
    <a:masterClrMapping/>
  </p:clrMapOvr>
  <p:transition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A70523-ECF3-4CF3-8ADC-BD309638D384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1656580456"/>
      </p:ext>
    </p:extLst>
  </p:cSld>
  <p:clrMapOvr>
    <a:masterClrMapping/>
  </p:clrMapOvr>
  <p:transition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6C5D4F-FF1C-49BA-A4F9-4124791E606A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3202867767"/>
      </p:ext>
    </p:extLst>
  </p:cSld>
  <p:clrMapOvr>
    <a:masterClrMapping/>
  </p:clrMapOvr>
  <p:transition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t-IT"/>
              <a:t>Fare clic per modificare lo stile del titolo dello schema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t-IT"/>
              <a:t>Fare clic per modificare gli stili del testo dello schema</a:t>
            </a:r>
          </a:p>
          <a:p>
            <a:pPr lvl="1"/>
            <a:r>
              <a:rPr lang="en-US" altLang="it-IT"/>
              <a:t>Secondo livello</a:t>
            </a:r>
          </a:p>
          <a:p>
            <a:pPr lvl="2"/>
            <a:r>
              <a:rPr lang="en-US" altLang="it-IT"/>
              <a:t>Terzo livello</a:t>
            </a:r>
          </a:p>
          <a:p>
            <a:pPr lvl="3"/>
            <a:r>
              <a:rPr lang="en-US" altLang="it-IT"/>
              <a:t>Quarto livello</a:t>
            </a:r>
          </a:p>
          <a:p>
            <a:pPr lvl="4"/>
            <a:r>
              <a:rPr lang="en-US" altLang="it-IT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083DA79E-8263-411A-A65D-45DD503A8BA0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>
    <p:zo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anose="020B0600070205080204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anose="020B0600070205080204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anose="020B0600070205080204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anose="020B0600070205080204" pitchFamily="34" charset="-128"/>
          <a:cs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7" Type="http://schemas.openxmlformats.org/officeDocument/2006/relationships/image" Target="../media/image3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2.wmf"/><Relationship Id="rId4" Type="http://schemas.openxmlformats.org/officeDocument/2006/relationships/oleObject" Target="../embeddings/oleObject2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oleObject" Target="../embeddings/oleObject10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wmf"/><Relationship Id="rId4" Type="http://schemas.openxmlformats.org/officeDocument/2006/relationships/oleObject" Target="../embeddings/oleObject11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13" Type="http://schemas.openxmlformats.org/officeDocument/2006/relationships/image" Target="../media/image24.wmf"/><Relationship Id="rId3" Type="http://schemas.openxmlformats.org/officeDocument/2006/relationships/image" Target="../media/image19.wmf"/><Relationship Id="rId7" Type="http://schemas.openxmlformats.org/officeDocument/2006/relationships/image" Target="../media/image21.wmf"/><Relationship Id="rId12" Type="http://schemas.openxmlformats.org/officeDocument/2006/relationships/oleObject" Target="../embeddings/oleObject17.bin"/><Relationship Id="rId2" Type="http://schemas.openxmlformats.org/officeDocument/2006/relationships/oleObject" Target="../embeddings/oleObject12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14.bin"/><Relationship Id="rId11" Type="http://schemas.openxmlformats.org/officeDocument/2006/relationships/image" Target="../media/image23.wmf"/><Relationship Id="rId5" Type="http://schemas.openxmlformats.org/officeDocument/2006/relationships/image" Target="../media/image20.wmf"/><Relationship Id="rId10" Type="http://schemas.openxmlformats.org/officeDocument/2006/relationships/oleObject" Target="../embeddings/oleObject16.bin"/><Relationship Id="rId4" Type="http://schemas.openxmlformats.org/officeDocument/2006/relationships/oleObject" Target="../embeddings/oleObject13.bin"/><Relationship Id="rId9" Type="http://schemas.openxmlformats.org/officeDocument/2006/relationships/image" Target="../media/image22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.bin"/><Relationship Id="rId3" Type="http://schemas.openxmlformats.org/officeDocument/2006/relationships/image" Target="../media/image20.wmf"/><Relationship Id="rId7" Type="http://schemas.openxmlformats.org/officeDocument/2006/relationships/image" Target="../media/image26.wmf"/><Relationship Id="rId2" Type="http://schemas.openxmlformats.org/officeDocument/2006/relationships/oleObject" Target="../embeddings/oleObject18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20.bin"/><Relationship Id="rId5" Type="http://schemas.openxmlformats.org/officeDocument/2006/relationships/image" Target="../media/image25.wmf"/><Relationship Id="rId4" Type="http://schemas.openxmlformats.org/officeDocument/2006/relationships/oleObject" Target="../embeddings/oleObject19.bin"/><Relationship Id="rId9" Type="http://schemas.openxmlformats.org/officeDocument/2006/relationships/image" Target="../media/image27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wmf"/><Relationship Id="rId4" Type="http://schemas.openxmlformats.org/officeDocument/2006/relationships/oleObject" Target="../embeddings/oleObject5.bin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3" Type="http://schemas.openxmlformats.org/officeDocument/2006/relationships/image" Target="../media/image9.png"/><Relationship Id="rId7" Type="http://schemas.openxmlformats.org/officeDocument/2006/relationships/oleObject" Target="../embeddings/oleObject23.bin"/><Relationship Id="rId12" Type="http://schemas.openxmlformats.org/officeDocument/2006/relationships/oleObject" Target="../embeddings/oleObject25.bin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emf"/><Relationship Id="rId11" Type="http://schemas.openxmlformats.org/officeDocument/2006/relationships/image" Target="../media/image32.wmf"/><Relationship Id="rId5" Type="http://schemas.openxmlformats.org/officeDocument/2006/relationships/image" Target="../media/image29.wmf"/><Relationship Id="rId10" Type="http://schemas.openxmlformats.org/officeDocument/2006/relationships/oleObject" Target="../embeddings/oleObject24.bin"/><Relationship Id="rId4" Type="http://schemas.openxmlformats.org/officeDocument/2006/relationships/oleObject" Target="../embeddings/oleObject22.bin"/><Relationship Id="rId9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9.bin"/><Relationship Id="rId13" Type="http://schemas.openxmlformats.org/officeDocument/2006/relationships/image" Target="../media/image38.wmf"/><Relationship Id="rId3" Type="http://schemas.openxmlformats.org/officeDocument/2006/relationships/image" Target="../media/image34.wmf"/><Relationship Id="rId7" Type="http://schemas.openxmlformats.org/officeDocument/2006/relationships/image" Target="../media/image35.wmf"/><Relationship Id="rId12" Type="http://schemas.openxmlformats.org/officeDocument/2006/relationships/oleObject" Target="../embeddings/oleObject31.bin"/><Relationship Id="rId2" Type="http://schemas.openxmlformats.org/officeDocument/2006/relationships/oleObject" Target="../embeddings/oleObject26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28.bin"/><Relationship Id="rId11" Type="http://schemas.openxmlformats.org/officeDocument/2006/relationships/image" Target="../media/image37.wmf"/><Relationship Id="rId5" Type="http://schemas.openxmlformats.org/officeDocument/2006/relationships/image" Target="../media/image20.wmf"/><Relationship Id="rId15" Type="http://schemas.openxmlformats.org/officeDocument/2006/relationships/image" Target="../media/image27.wmf"/><Relationship Id="rId10" Type="http://schemas.openxmlformats.org/officeDocument/2006/relationships/oleObject" Target="../embeddings/oleObject30.bin"/><Relationship Id="rId4" Type="http://schemas.openxmlformats.org/officeDocument/2006/relationships/oleObject" Target="../embeddings/oleObject27.bin"/><Relationship Id="rId9" Type="http://schemas.openxmlformats.org/officeDocument/2006/relationships/image" Target="../media/image36.wmf"/><Relationship Id="rId14" Type="http://schemas.openxmlformats.org/officeDocument/2006/relationships/oleObject" Target="../embeddings/oleObject32.bin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6.bin"/><Relationship Id="rId3" Type="http://schemas.openxmlformats.org/officeDocument/2006/relationships/image" Target="../media/image34.wmf"/><Relationship Id="rId7" Type="http://schemas.openxmlformats.org/officeDocument/2006/relationships/image" Target="../media/image39.wmf"/><Relationship Id="rId2" Type="http://schemas.openxmlformats.org/officeDocument/2006/relationships/oleObject" Target="../embeddings/oleObject33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35.bin"/><Relationship Id="rId11" Type="http://schemas.openxmlformats.org/officeDocument/2006/relationships/image" Target="../media/image27.wmf"/><Relationship Id="rId5" Type="http://schemas.openxmlformats.org/officeDocument/2006/relationships/image" Target="../media/image20.wmf"/><Relationship Id="rId10" Type="http://schemas.openxmlformats.org/officeDocument/2006/relationships/oleObject" Target="../embeddings/oleObject37.bin"/><Relationship Id="rId4" Type="http://schemas.openxmlformats.org/officeDocument/2006/relationships/oleObject" Target="../embeddings/oleObject34.bin"/><Relationship Id="rId9" Type="http://schemas.openxmlformats.org/officeDocument/2006/relationships/image" Target="../media/image40.w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oleObject" Target="../embeddings/oleObject38.bin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.bin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wmf"/><Relationship Id="rId5" Type="http://schemas.openxmlformats.org/officeDocument/2006/relationships/oleObject" Target="../embeddings/oleObject40.bin"/><Relationship Id="rId4" Type="http://schemas.openxmlformats.org/officeDocument/2006/relationships/image" Target="../media/image43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1.bin"/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wmf"/><Relationship Id="rId5" Type="http://schemas.openxmlformats.org/officeDocument/2006/relationships/oleObject" Target="../embeddings/oleObject42.bin"/><Relationship Id="rId4" Type="http://schemas.openxmlformats.org/officeDocument/2006/relationships/image" Target="../media/image43.wmf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3.bin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jpeg"/><Relationship Id="rId5" Type="http://schemas.openxmlformats.org/officeDocument/2006/relationships/image" Target="../media/image52.png"/><Relationship Id="rId4" Type="http://schemas.openxmlformats.org/officeDocument/2006/relationships/image" Target="../media/image51.wmf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7.bin"/><Relationship Id="rId3" Type="http://schemas.openxmlformats.org/officeDocument/2006/relationships/image" Target="../media/image54.wmf"/><Relationship Id="rId7" Type="http://schemas.openxmlformats.org/officeDocument/2006/relationships/image" Target="../media/image56.wmf"/><Relationship Id="rId2" Type="http://schemas.openxmlformats.org/officeDocument/2006/relationships/oleObject" Target="../embeddings/oleObject44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46.bin"/><Relationship Id="rId5" Type="http://schemas.openxmlformats.org/officeDocument/2006/relationships/image" Target="../media/image55.wmf"/><Relationship Id="rId4" Type="http://schemas.openxmlformats.org/officeDocument/2006/relationships/oleObject" Target="../embeddings/oleObject45.bin"/><Relationship Id="rId9" Type="http://schemas.openxmlformats.org/officeDocument/2006/relationships/image" Target="../media/image57.w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wmf"/><Relationship Id="rId2" Type="http://schemas.openxmlformats.org/officeDocument/2006/relationships/oleObject" Target="../embeddings/oleObject48.bin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2.bin"/><Relationship Id="rId13" Type="http://schemas.openxmlformats.org/officeDocument/2006/relationships/image" Target="../media/image64.wmf"/><Relationship Id="rId3" Type="http://schemas.openxmlformats.org/officeDocument/2006/relationships/image" Target="../media/image59.wmf"/><Relationship Id="rId7" Type="http://schemas.openxmlformats.org/officeDocument/2006/relationships/image" Target="../media/image61.wmf"/><Relationship Id="rId12" Type="http://schemas.openxmlformats.org/officeDocument/2006/relationships/oleObject" Target="../embeddings/oleObject54.bin"/><Relationship Id="rId2" Type="http://schemas.openxmlformats.org/officeDocument/2006/relationships/oleObject" Target="../embeddings/oleObject49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51.bin"/><Relationship Id="rId11" Type="http://schemas.openxmlformats.org/officeDocument/2006/relationships/image" Target="../media/image63.wmf"/><Relationship Id="rId5" Type="http://schemas.openxmlformats.org/officeDocument/2006/relationships/image" Target="../media/image60.wmf"/><Relationship Id="rId15" Type="http://schemas.openxmlformats.org/officeDocument/2006/relationships/image" Target="../media/image65.wmf"/><Relationship Id="rId10" Type="http://schemas.openxmlformats.org/officeDocument/2006/relationships/oleObject" Target="../embeddings/oleObject53.bin"/><Relationship Id="rId4" Type="http://schemas.openxmlformats.org/officeDocument/2006/relationships/oleObject" Target="../embeddings/oleObject50.bin"/><Relationship Id="rId9" Type="http://schemas.openxmlformats.org/officeDocument/2006/relationships/image" Target="../media/image62.wmf"/><Relationship Id="rId14" Type="http://schemas.openxmlformats.org/officeDocument/2006/relationships/oleObject" Target="../embeddings/oleObject55.bin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9.bin"/><Relationship Id="rId13" Type="http://schemas.openxmlformats.org/officeDocument/2006/relationships/image" Target="../media/image71.wmf"/><Relationship Id="rId3" Type="http://schemas.openxmlformats.org/officeDocument/2006/relationships/image" Target="../media/image66.wmf"/><Relationship Id="rId7" Type="http://schemas.openxmlformats.org/officeDocument/2006/relationships/image" Target="../media/image68.wmf"/><Relationship Id="rId12" Type="http://schemas.openxmlformats.org/officeDocument/2006/relationships/oleObject" Target="../embeddings/oleObject61.bin"/><Relationship Id="rId2" Type="http://schemas.openxmlformats.org/officeDocument/2006/relationships/oleObject" Target="../embeddings/oleObject56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58.bin"/><Relationship Id="rId11" Type="http://schemas.openxmlformats.org/officeDocument/2006/relationships/image" Target="../media/image70.wmf"/><Relationship Id="rId5" Type="http://schemas.openxmlformats.org/officeDocument/2006/relationships/image" Target="../media/image67.wmf"/><Relationship Id="rId10" Type="http://schemas.openxmlformats.org/officeDocument/2006/relationships/oleObject" Target="../embeddings/oleObject60.bin"/><Relationship Id="rId4" Type="http://schemas.openxmlformats.org/officeDocument/2006/relationships/oleObject" Target="../embeddings/oleObject57.bin"/><Relationship Id="rId9" Type="http://schemas.openxmlformats.org/officeDocument/2006/relationships/image" Target="../media/image69.wmf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5.bin"/><Relationship Id="rId13" Type="http://schemas.openxmlformats.org/officeDocument/2006/relationships/image" Target="../media/image77.wmf"/><Relationship Id="rId3" Type="http://schemas.openxmlformats.org/officeDocument/2006/relationships/image" Target="../media/image72.wmf"/><Relationship Id="rId7" Type="http://schemas.openxmlformats.org/officeDocument/2006/relationships/image" Target="../media/image74.wmf"/><Relationship Id="rId12" Type="http://schemas.openxmlformats.org/officeDocument/2006/relationships/oleObject" Target="../embeddings/oleObject67.bin"/><Relationship Id="rId17" Type="http://schemas.openxmlformats.org/officeDocument/2006/relationships/image" Target="../media/image79.wmf"/><Relationship Id="rId2" Type="http://schemas.openxmlformats.org/officeDocument/2006/relationships/oleObject" Target="../embeddings/oleObject62.bin"/><Relationship Id="rId16" Type="http://schemas.openxmlformats.org/officeDocument/2006/relationships/oleObject" Target="../embeddings/oleObject69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64.bin"/><Relationship Id="rId11" Type="http://schemas.openxmlformats.org/officeDocument/2006/relationships/image" Target="../media/image76.wmf"/><Relationship Id="rId5" Type="http://schemas.openxmlformats.org/officeDocument/2006/relationships/image" Target="../media/image73.wmf"/><Relationship Id="rId15" Type="http://schemas.openxmlformats.org/officeDocument/2006/relationships/image" Target="../media/image78.wmf"/><Relationship Id="rId10" Type="http://schemas.openxmlformats.org/officeDocument/2006/relationships/oleObject" Target="../embeddings/oleObject66.bin"/><Relationship Id="rId4" Type="http://schemas.openxmlformats.org/officeDocument/2006/relationships/oleObject" Target="../embeddings/oleObject63.bin"/><Relationship Id="rId9" Type="http://schemas.openxmlformats.org/officeDocument/2006/relationships/image" Target="../media/image75.wmf"/><Relationship Id="rId14" Type="http://schemas.openxmlformats.org/officeDocument/2006/relationships/oleObject" Target="../embeddings/oleObject68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wmf"/><Relationship Id="rId4" Type="http://schemas.openxmlformats.org/officeDocument/2006/relationships/oleObject" Target="../embeddings/oleObject7.bin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wmf"/><Relationship Id="rId2" Type="http://schemas.openxmlformats.org/officeDocument/2006/relationships/oleObject" Target="../embeddings/oleObject70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wmf"/><Relationship Id="rId4" Type="http://schemas.openxmlformats.org/officeDocument/2006/relationships/oleObject" Target="../embeddings/oleObject71.bin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5.bin"/><Relationship Id="rId3" Type="http://schemas.openxmlformats.org/officeDocument/2006/relationships/image" Target="../media/image81.wmf"/><Relationship Id="rId7" Type="http://schemas.openxmlformats.org/officeDocument/2006/relationships/image" Target="../media/image82.wmf"/><Relationship Id="rId2" Type="http://schemas.openxmlformats.org/officeDocument/2006/relationships/oleObject" Target="../embeddings/oleObject72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74.bin"/><Relationship Id="rId5" Type="http://schemas.openxmlformats.org/officeDocument/2006/relationships/image" Target="../media/image80.wmf"/><Relationship Id="rId4" Type="http://schemas.openxmlformats.org/officeDocument/2006/relationships/oleObject" Target="../embeddings/oleObject73.bin"/><Relationship Id="rId9" Type="http://schemas.openxmlformats.org/officeDocument/2006/relationships/image" Target="../media/image83.w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wmf"/><Relationship Id="rId7" Type="http://schemas.openxmlformats.org/officeDocument/2006/relationships/image" Target="../media/image86.wmf"/><Relationship Id="rId2" Type="http://schemas.openxmlformats.org/officeDocument/2006/relationships/oleObject" Target="../embeddings/oleObject76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78.bin"/><Relationship Id="rId5" Type="http://schemas.openxmlformats.org/officeDocument/2006/relationships/image" Target="../media/image85.wmf"/><Relationship Id="rId4" Type="http://schemas.openxmlformats.org/officeDocument/2006/relationships/oleObject" Target="../embeddings/oleObject77.bin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2.bin"/><Relationship Id="rId13" Type="http://schemas.openxmlformats.org/officeDocument/2006/relationships/image" Target="../media/image92.wmf"/><Relationship Id="rId18" Type="http://schemas.openxmlformats.org/officeDocument/2006/relationships/oleObject" Target="../embeddings/oleObject87.bin"/><Relationship Id="rId3" Type="http://schemas.openxmlformats.org/officeDocument/2006/relationships/image" Target="../media/image87.wmf"/><Relationship Id="rId7" Type="http://schemas.openxmlformats.org/officeDocument/2006/relationships/image" Target="../media/image89.wmf"/><Relationship Id="rId12" Type="http://schemas.openxmlformats.org/officeDocument/2006/relationships/oleObject" Target="../embeddings/oleObject84.bin"/><Relationship Id="rId17" Type="http://schemas.openxmlformats.org/officeDocument/2006/relationships/image" Target="../media/image94.wmf"/><Relationship Id="rId2" Type="http://schemas.openxmlformats.org/officeDocument/2006/relationships/oleObject" Target="../embeddings/oleObject79.bin"/><Relationship Id="rId16" Type="http://schemas.openxmlformats.org/officeDocument/2006/relationships/oleObject" Target="../embeddings/oleObject86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81.bin"/><Relationship Id="rId11" Type="http://schemas.openxmlformats.org/officeDocument/2006/relationships/image" Target="../media/image91.wmf"/><Relationship Id="rId5" Type="http://schemas.openxmlformats.org/officeDocument/2006/relationships/image" Target="../media/image88.wmf"/><Relationship Id="rId15" Type="http://schemas.openxmlformats.org/officeDocument/2006/relationships/image" Target="../media/image93.wmf"/><Relationship Id="rId10" Type="http://schemas.openxmlformats.org/officeDocument/2006/relationships/oleObject" Target="../embeddings/oleObject83.bin"/><Relationship Id="rId19" Type="http://schemas.openxmlformats.org/officeDocument/2006/relationships/image" Target="../media/image95.wmf"/><Relationship Id="rId4" Type="http://schemas.openxmlformats.org/officeDocument/2006/relationships/oleObject" Target="../embeddings/oleObject80.bin"/><Relationship Id="rId9" Type="http://schemas.openxmlformats.org/officeDocument/2006/relationships/image" Target="../media/image90.wmf"/><Relationship Id="rId14" Type="http://schemas.openxmlformats.org/officeDocument/2006/relationships/oleObject" Target="../embeddings/oleObject85.bin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1.bin"/><Relationship Id="rId13" Type="http://schemas.openxmlformats.org/officeDocument/2006/relationships/image" Target="../media/image101.wmf"/><Relationship Id="rId3" Type="http://schemas.openxmlformats.org/officeDocument/2006/relationships/image" Target="../media/image96.wmf"/><Relationship Id="rId7" Type="http://schemas.openxmlformats.org/officeDocument/2006/relationships/image" Target="../media/image98.wmf"/><Relationship Id="rId12" Type="http://schemas.openxmlformats.org/officeDocument/2006/relationships/oleObject" Target="../embeddings/oleObject93.bin"/><Relationship Id="rId2" Type="http://schemas.openxmlformats.org/officeDocument/2006/relationships/oleObject" Target="../embeddings/oleObject88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90.bin"/><Relationship Id="rId11" Type="http://schemas.openxmlformats.org/officeDocument/2006/relationships/image" Target="../media/image100.wmf"/><Relationship Id="rId5" Type="http://schemas.openxmlformats.org/officeDocument/2006/relationships/image" Target="../media/image97.wmf"/><Relationship Id="rId10" Type="http://schemas.openxmlformats.org/officeDocument/2006/relationships/oleObject" Target="../embeddings/oleObject92.bin"/><Relationship Id="rId4" Type="http://schemas.openxmlformats.org/officeDocument/2006/relationships/oleObject" Target="../embeddings/oleObject89.bin"/><Relationship Id="rId9" Type="http://schemas.openxmlformats.org/officeDocument/2006/relationships/image" Target="../media/image99.wmf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7.bin"/><Relationship Id="rId3" Type="http://schemas.openxmlformats.org/officeDocument/2006/relationships/image" Target="../media/image102.wmf"/><Relationship Id="rId7" Type="http://schemas.openxmlformats.org/officeDocument/2006/relationships/image" Target="../media/image85.wmf"/><Relationship Id="rId2" Type="http://schemas.openxmlformats.org/officeDocument/2006/relationships/oleObject" Target="../embeddings/oleObject94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96.bin"/><Relationship Id="rId11" Type="http://schemas.openxmlformats.org/officeDocument/2006/relationships/image" Target="../media/image105.wmf"/><Relationship Id="rId5" Type="http://schemas.openxmlformats.org/officeDocument/2006/relationships/image" Target="../media/image103.wmf"/><Relationship Id="rId10" Type="http://schemas.openxmlformats.org/officeDocument/2006/relationships/oleObject" Target="../embeddings/oleObject98.bin"/><Relationship Id="rId4" Type="http://schemas.openxmlformats.org/officeDocument/2006/relationships/oleObject" Target="../embeddings/oleObject95.bin"/><Relationship Id="rId9" Type="http://schemas.openxmlformats.org/officeDocument/2006/relationships/image" Target="../media/image104.wm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wmf"/><Relationship Id="rId7" Type="http://schemas.openxmlformats.org/officeDocument/2006/relationships/image" Target="../media/image106.wmf"/><Relationship Id="rId2" Type="http://schemas.openxmlformats.org/officeDocument/2006/relationships/oleObject" Target="../embeddings/oleObject99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101.bin"/><Relationship Id="rId5" Type="http://schemas.openxmlformats.org/officeDocument/2006/relationships/image" Target="../media/image105.wmf"/><Relationship Id="rId4" Type="http://schemas.openxmlformats.org/officeDocument/2006/relationships/oleObject" Target="../embeddings/oleObject100.bin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wmf"/><Relationship Id="rId7" Type="http://schemas.openxmlformats.org/officeDocument/2006/relationships/image" Target="../media/image109.wmf"/><Relationship Id="rId2" Type="http://schemas.openxmlformats.org/officeDocument/2006/relationships/oleObject" Target="../embeddings/oleObject102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104.bin"/><Relationship Id="rId5" Type="http://schemas.openxmlformats.org/officeDocument/2006/relationships/image" Target="../media/image108.wmf"/><Relationship Id="rId4" Type="http://schemas.openxmlformats.org/officeDocument/2006/relationships/oleObject" Target="../embeddings/oleObject103.bin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wmf"/><Relationship Id="rId2" Type="http://schemas.openxmlformats.org/officeDocument/2006/relationships/oleObject" Target="../embeddings/oleObject105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0.wmf"/><Relationship Id="rId4" Type="http://schemas.openxmlformats.org/officeDocument/2006/relationships/oleObject" Target="../embeddings/oleObject106.bin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wmf"/><Relationship Id="rId2" Type="http://schemas.openxmlformats.org/officeDocument/2006/relationships/oleObject" Target="../embeddings/oleObject107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2.wmf"/><Relationship Id="rId4" Type="http://schemas.openxmlformats.org/officeDocument/2006/relationships/oleObject" Target="../embeddings/oleObject108.bin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wmf"/><Relationship Id="rId2" Type="http://schemas.openxmlformats.org/officeDocument/2006/relationships/oleObject" Target="../embeddings/oleObject109.bin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oleObject" Target="../embeddings/oleObject8.bin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322263" y="1052513"/>
            <a:ext cx="7551737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if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800" b="1" dirty="0">
                <a:latin typeface="+mn-lt"/>
                <a:cs typeface="Arial" panose="020B0604020202020204" pitchFamily="34" charset="0"/>
              </a:rPr>
              <a:t>r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minimum </a:t>
            </a:r>
            <a:r>
              <a:rPr lang="it-IT" b="1" dirty="0" err="1">
                <a:latin typeface="Arial" panose="020B0604020202020204" pitchFamily="34" charset="0"/>
                <a:cs typeface="Arial" panose="020B0604020202020204" pitchFamily="34" charset="0"/>
              </a:rPr>
              <a:t>point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of  </a:t>
            </a:r>
            <a:r>
              <a:rPr lang="it-IT" sz="2800" i="1" dirty="0">
                <a:latin typeface="+mn-lt"/>
                <a:cs typeface="Arial" panose="020B0604020202020204" pitchFamily="34" charset="0"/>
              </a:rPr>
              <a:t>f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 and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if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it-IT" sz="2800" i="1" dirty="0">
                <a:cs typeface="Arial" panose="020B0604020202020204" pitchFamily="34" charset="0"/>
              </a:rPr>
              <a:t>f</a:t>
            </a:r>
            <a:r>
              <a:rPr lang="it-IT" i="1" dirty="0">
                <a:cs typeface="Arial" panose="020B0604020202020204" pitchFamily="34" charset="0"/>
              </a:rPr>
              <a:t> 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differentiable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graphicFrame>
        <p:nvGraphicFramePr>
          <p:cNvPr id="3075" name="Object 10"/>
          <p:cNvGraphicFramePr>
            <a:graphicFrameLocks noChangeAspect="1"/>
          </p:cNvGraphicFramePr>
          <p:nvPr/>
        </p:nvGraphicFramePr>
        <p:xfrm>
          <a:off x="2987675" y="1700213"/>
          <a:ext cx="2073275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2" imgW="622030" imgH="215806" progId="Equation.3">
                  <p:embed/>
                </p:oleObj>
              </mc:Choice>
              <mc:Fallback>
                <p:oleObj name="Equazione" r:id="rId2" imgW="622030" imgH="215806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7675" y="1700213"/>
                        <a:ext cx="2073275" cy="720725"/>
                      </a:xfrm>
                      <a:prstGeom prst="rect">
                        <a:avLst/>
                      </a:prstGeom>
                      <a:solidFill>
                        <a:srgbClr val="FFCCFF"/>
                      </a:solidFill>
                      <a:ln w="9525">
                        <a:solidFill>
                          <a:srgbClr val="FFFF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Text Box 3"/>
          <p:cNvSpPr txBox="1">
            <a:spLocks noChangeArrowheads="1"/>
          </p:cNvSpPr>
          <p:nvPr/>
        </p:nvSpPr>
        <p:spPr bwMode="auto">
          <a:xfrm>
            <a:off x="0" y="350838"/>
            <a:ext cx="9102725" cy="585787"/>
          </a:xfrm>
          <a:prstGeom prst="rect">
            <a:avLst/>
          </a:prstGeom>
          <a:solidFill>
            <a:schemeClr val="hlink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>
                <a:latin typeface="Arial" panose="020B0604020202020204" pitchFamily="34" charset="0"/>
              </a:rPr>
              <a:t>Minima of differentiable functions (no constraints)</a:t>
            </a:r>
          </a:p>
        </p:txBody>
      </p:sp>
      <p:grpSp>
        <p:nvGrpSpPr>
          <p:cNvPr id="2" name="Gruppo 1"/>
          <p:cNvGrpSpPr>
            <a:grpSpLocks/>
          </p:cNvGrpSpPr>
          <p:nvPr/>
        </p:nvGrpSpPr>
        <p:grpSpPr bwMode="auto">
          <a:xfrm>
            <a:off x="33338" y="2781300"/>
            <a:ext cx="8548687" cy="720725"/>
            <a:chOff x="337273" y="3068960"/>
            <a:chExt cx="8549440" cy="720725"/>
          </a:xfrm>
        </p:grpSpPr>
        <p:graphicFrame>
          <p:nvGraphicFramePr>
            <p:cNvPr id="3085" name="Object 10"/>
            <p:cNvGraphicFramePr>
              <a:graphicFrameLocks noChangeAspect="1"/>
            </p:cNvGraphicFramePr>
            <p:nvPr/>
          </p:nvGraphicFramePr>
          <p:xfrm>
            <a:off x="3536155" y="3068960"/>
            <a:ext cx="2030413" cy="7207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zione" r:id="rId4" imgW="609336" imgH="215806" progId="Equation.3">
                    <p:embed/>
                  </p:oleObj>
                </mc:Choice>
                <mc:Fallback>
                  <p:oleObj name="Equazione" r:id="rId4" imgW="609336" imgH="215806" progId="Equation.3">
                    <p:embed/>
                    <p:pic>
                      <p:nvPicPr>
                        <p:cNvPr id="0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36155" y="3068960"/>
                          <a:ext cx="2030413" cy="720725"/>
                        </a:xfrm>
                        <a:prstGeom prst="rect">
                          <a:avLst/>
                        </a:prstGeom>
                        <a:noFill/>
                        <a:ln w="9525">
                          <a:solidFill>
                            <a:srgbClr val="FFFF00"/>
                          </a:solidFill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" name="CasellaDiTesto 4"/>
            <p:cNvSpPr txBox="1">
              <a:spLocks noChangeArrowheads="1"/>
            </p:cNvSpPr>
            <p:nvPr/>
          </p:nvSpPr>
          <p:spPr bwMode="auto">
            <a:xfrm>
              <a:off x="337273" y="3068960"/>
              <a:ext cx="8549440" cy="58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  <a:defRPr/>
              </a:pPr>
              <a:r>
                <a:rPr lang="it-IT" altLang="it-IT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any</a:t>
              </a:r>
              <a:r>
                <a:rPr lang="it-IT" altLang="it-IT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it-IT" altLang="it-IT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points</a:t>
              </a:r>
              <a:r>
                <a:rPr lang="it-IT" altLang="it-IT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it-IT" altLang="it-IT" b="1" dirty="0">
                  <a:latin typeface="+mn-lt"/>
                  <a:cs typeface="Arial" panose="020B0604020202020204" pitchFamily="34" charset="0"/>
                </a:rPr>
                <a:t>s</a:t>
              </a:r>
              <a:r>
                <a:rPr lang="it-IT" altLang="it-IT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it-IT" altLang="it-IT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such</a:t>
              </a:r>
              <a:r>
                <a:rPr lang="it-IT" altLang="it-IT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it-IT" altLang="it-IT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that</a:t>
              </a:r>
              <a:r>
                <a:rPr lang="it-IT" altLang="it-IT" sz="2400" dirty="0">
                  <a:latin typeface="Arial" panose="020B0604020202020204" pitchFamily="34" charset="0"/>
                  <a:cs typeface="Arial" panose="020B0604020202020204" pitchFamily="34" charset="0"/>
                </a:rPr>
                <a:t>                            </a:t>
              </a:r>
              <a:r>
                <a:rPr lang="it-IT" altLang="it-IT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is</a:t>
              </a:r>
              <a:r>
                <a:rPr lang="it-IT" altLang="it-IT" sz="2400" dirty="0">
                  <a:latin typeface="Arial" panose="020B0604020202020204" pitchFamily="34" charset="0"/>
                  <a:cs typeface="Arial" panose="020B0604020202020204" pitchFamily="34" charset="0"/>
                </a:rPr>
                <a:t> a </a:t>
              </a:r>
              <a:r>
                <a:rPr lang="it-IT" altLang="it-IT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critical</a:t>
              </a:r>
              <a:r>
                <a:rPr lang="it-IT" altLang="it-IT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it-IT" altLang="it-IT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point</a:t>
              </a:r>
              <a:r>
                <a:rPr lang="it-IT" altLang="it-IT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it-IT" altLang="it-IT" sz="2400" dirty="0">
                  <a:latin typeface="Arial" panose="020B0604020202020204" pitchFamily="34" charset="0"/>
                  <a:cs typeface="Arial" panose="020B0604020202020204" pitchFamily="34" charset="0"/>
                </a:rPr>
                <a:t>of  </a:t>
              </a:r>
              <a:r>
                <a:rPr lang="it-IT" altLang="it-IT" sz="2800" i="1" dirty="0">
                  <a:latin typeface="+mj-lt"/>
                  <a:cs typeface="Arial" panose="020B0604020202020204" pitchFamily="34" charset="0"/>
                </a:rPr>
                <a:t>f</a:t>
              </a:r>
            </a:p>
          </p:txBody>
        </p:sp>
      </p:grpSp>
      <p:sp>
        <p:nvSpPr>
          <p:cNvPr id="4" name="CasellaDiTesto 3"/>
          <p:cNvSpPr txBox="1"/>
          <p:nvPr/>
        </p:nvSpPr>
        <p:spPr>
          <a:xfrm>
            <a:off x="254000" y="3573463"/>
            <a:ext cx="3314700" cy="16922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critical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point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altLang="it-IT" sz="3200" b="1" dirty="0">
                <a:cs typeface="Arial" panose="020B0604020202020204" pitchFamily="34" charset="0"/>
              </a:rPr>
              <a:t>s</a:t>
            </a:r>
            <a:r>
              <a:rPr lang="it-IT" altLang="it-IT" b="1" dirty="0">
                <a:cs typeface="Arial" panose="020B0604020202020204" pitchFamily="34" charset="0"/>
              </a:rPr>
              <a:t> 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can be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a minimum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point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a maximum 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point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saddle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point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sp>
        <p:nvSpPr>
          <p:cNvPr id="13" name="CasellaDiTesto 12"/>
          <p:cNvSpPr txBox="1"/>
          <p:nvPr/>
        </p:nvSpPr>
        <p:spPr>
          <a:xfrm>
            <a:off x="5111750" y="4022725"/>
            <a:ext cx="2762250" cy="95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consider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</a:p>
          <a:p>
            <a:pPr algn="ctr">
              <a:defRPr/>
            </a:pP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Hessian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matrix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it-IT" sz="3200" i="1" dirty="0">
                <a:latin typeface="+mj-lt"/>
                <a:cs typeface="Arial" panose="020B0604020202020204" pitchFamily="34" charset="0"/>
              </a:rPr>
              <a:t>f</a:t>
            </a:r>
          </a:p>
        </p:txBody>
      </p:sp>
      <p:sp>
        <p:nvSpPr>
          <p:cNvPr id="5" name="Freccia a destra 4"/>
          <p:cNvSpPr>
            <a:spLocks noChangeArrowheads="1"/>
          </p:cNvSpPr>
          <p:nvPr/>
        </p:nvSpPr>
        <p:spPr bwMode="auto">
          <a:xfrm>
            <a:off x="4024313" y="4022725"/>
            <a:ext cx="792162" cy="890588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cxnSp>
        <p:nvCxnSpPr>
          <p:cNvPr id="7" name="Connettore diritto 6"/>
          <p:cNvCxnSpPr>
            <a:cxnSpLocks noChangeShapeType="1"/>
          </p:cNvCxnSpPr>
          <p:nvPr/>
        </p:nvCxnSpPr>
        <p:spPr bwMode="auto">
          <a:xfrm>
            <a:off x="2268538" y="2636838"/>
            <a:ext cx="3382962" cy="0"/>
          </a:xfrm>
          <a:prstGeom prst="line">
            <a:avLst/>
          </a:prstGeom>
          <a:noFill/>
          <a:ln w="38100" algn="ctr">
            <a:solidFill>
              <a:srgbClr val="00B05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17" name="Group 20"/>
          <p:cNvGrpSpPr>
            <a:grpSpLocks/>
          </p:cNvGrpSpPr>
          <p:nvPr/>
        </p:nvGrpSpPr>
        <p:grpSpPr bwMode="auto">
          <a:xfrm>
            <a:off x="4429125" y="5314950"/>
            <a:ext cx="4656138" cy="1354138"/>
            <a:chOff x="4112" y="2852"/>
            <a:chExt cx="4924" cy="1431"/>
          </a:xfrm>
        </p:grpSpPr>
        <p:graphicFrame>
          <p:nvGraphicFramePr>
            <p:cNvPr id="3083" name="Object 18"/>
            <p:cNvGraphicFramePr>
              <a:graphicFrameLocks noChangeAspect="1"/>
            </p:cNvGraphicFramePr>
            <p:nvPr/>
          </p:nvGraphicFramePr>
          <p:xfrm>
            <a:off x="4112" y="2852"/>
            <a:ext cx="2677" cy="143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" imgW="1663700" imgH="889000" progId="Equation.3">
                    <p:embed/>
                  </p:oleObj>
                </mc:Choice>
                <mc:Fallback>
                  <p:oleObj name="Equation" r:id="rId6" imgW="1663700" imgH="889000" progId="Equation.3">
                    <p:embed/>
                    <p:pic>
                      <p:nvPicPr>
                        <p:cNvPr id="0" name="Object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12" y="2852"/>
                          <a:ext cx="2677" cy="1431"/>
                        </a:xfrm>
                        <a:prstGeom prst="rect">
                          <a:avLst/>
                        </a:prstGeom>
                        <a:solidFill>
                          <a:srgbClr val="FFFFCC"/>
                        </a:solidFill>
                        <a:ln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084" name="Text Box 19"/>
            <p:cNvSpPr txBox="1">
              <a:spLocks noChangeArrowheads="1"/>
            </p:cNvSpPr>
            <p:nvPr/>
          </p:nvSpPr>
          <p:spPr bwMode="auto">
            <a:xfrm>
              <a:off x="6668" y="3204"/>
              <a:ext cx="2368" cy="7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it-IT" altLang="it-IT" sz="2000" b="1">
                  <a:latin typeface="Arial" panose="020B0604020202020204" pitchFamily="34" charset="0"/>
                </a:rPr>
                <a:t>Hessian</a:t>
              </a:r>
              <a:r>
                <a:rPr lang="it-IT" altLang="it-IT" sz="2000">
                  <a:latin typeface="Arial" panose="020B0604020202020204" pitchFamily="34" charset="0"/>
                </a:rPr>
                <a:t> matrix 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it-IT" altLang="it-IT" sz="2000">
                  <a:latin typeface="Arial" panose="020B0604020202020204" pitchFamily="34" charset="0"/>
                </a:rPr>
                <a:t>of </a:t>
              </a:r>
              <a:r>
                <a:rPr lang="it-IT" altLang="it-IT" sz="2000"/>
                <a:t> </a:t>
              </a:r>
              <a:r>
                <a:rPr lang="it-IT" altLang="it-IT" sz="2000" i="1">
                  <a:solidFill>
                    <a:schemeClr val="accent2"/>
                  </a:solidFill>
                </a:rPr>
                <a:t>f </a:t>
              </a:r>
              <a:r>
                <a:rPr lang="it-IT" altLang="it-IT" sz="2000">
                  <a:solidFill>
                    <a:schemeClr val="accent2"/>
                  </a:solidFill>
                </a:rPr>
                <a:t>(</a:t>
              </a:r>
              <a:r>
                <a:rPr lang="it-IT" altLang="it-IT" sz="2000" i="1">
                  <a:solidFill>
                    <a:schemeClr val="accent2"/>
                  </a:solidFill>
                </a:rPr>
                <a:t>x</a:t>
              </a:r>
              <a:r>
                <a:rPr lang="it-IT" altLang="it-IT" sz="2000" baseline="-25000">
                  <a:solidFill>
                    <a:schemeClr val="accent2"/>
                  </a:solidFill>
                </a:rPr>
                <a:t>1</a:t>
              </a:r>
              <a:r>
                <a:rPr lang="it-IT" altLang="it-IT" sz="2000" i="1">
                  <a:solidFill>
                    <a:schemeClr val="accent2"/>
                  </a:solidFill>
                </a:rPr>
                <a:t>,x</a:t>
              </a:r>
              <a:r>
                <a:rPr lang="it-IT" altLang="it-IT" sz="2000" baseline="-25000">
                  <a:solidFill>
                    <a:schemeClr val="accent2"/>
                  </a:solidFill>
                </a:rPr>
                <a:t>2</a:t>
              </a:r>
              <a:r>
                <a:rPr lang="it-IT" altLang="it-IT" sz="2000">
                  <a:solidFill>
                    <a:schemeClr val="accent2"/>
                  </a:solidFill>
                </a:rPr>
                <a:t>)</a:t>
              </a:r>
            </a:p>
          </p:txBody>
        </p:sp>
      </p:grp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/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350"/>
            <a:ext cx="8820150" cy="661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291" name="Object 7"/>
          <p:cNvGraphicFramePr>
            <a:graphicFrameLocks noChangeAspect="1"/>
          </p:cNvGraphicFramePr>
          <p:nvPr/>
        </p:nvGraphicFramePr>
        <p:xfrm>
          <a:off x="6227763" y="0"/>
          <a:ext cx="2736850" cy="735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180588" imgH="317362" progId="Equation.DSMT4">
                  <p:embed/>
                </p:oleObj>
              </mc:Choice>
              <mc:Fallback>
                <p:oleObj name="Equation" r:id="rId3" imgW="1180588" imgH="317362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7763" y="0"/>
                        <a:ext cx="2736850" cy="735013"/>
                      </a:xfrm>
                      <a:prstGeom prst="rect">
                        <a:avLst/>
                      </a:prstGeom>
                      <a:solidFill>
                        <a:srgbClr val="EAEAEA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zo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781300"/>
            <a:ext cx="4672013" cy="350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CasellaDiTesto 4"/>
          <p:cNvSpPr txBox="1">
            <a:spLocks noChangeArrowheads="1"/>
          </p:cNvSpPr>
          <p:nvPr/>
        </p:nvSpPr>
        <p:spPr bwMode="auto">
          <a:xfrm>
            <a:off x="107950" y="333375"/>
            <a:ext cx="8964613" cy="1754188"/>
          </a:xfrm>
          <a:prstGeom prst="rect">
            <a:avLst/>
          </a:prstGeom>
          <a:solidFill>
            <a:srgbClr val="99FF99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" altLang="it-IT" sz="1800" b="1">
                <a:latin typeface="Courier New" panose="02070309020205020404" pitchFamily="49" charset="0"/>
                <a:cs typeface="Courier New" panose="02070309020205020404" pitchFamily="49" charset="0"/>
              </a:rPr>
              <a:t>x = -3:0.2:3; y = x';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" altLang="it-IT" sz="1800" b="1">
                <a:latin typeface="Courier New" panose="02070309020205020404" pitchFamily="49" charset="0"/>
                <a:cs typeface="Courier New" panose="02070309020205020404" pitchFamily="49" charset="0"/>
              </a:rPr>
              <a:t>[X, Y] = meshgrid(x,y);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" altLang="it-IT" sz="1800" b="1">
                <a:latin typeface="Courier New" panose="02070309020205020404" pitchFamily="49" charset="0"/>
                <a:cs typeface="Courier New" panose="02070309020205020404" pitchFamily="49" charset="0"/>
              </a:rPr>
              <a:t>F = X.^2.*Y.^3;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" altLang="it-IT" sz="1800" b="1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it-IT" altLang="it-IT" sz="1800" b="1">
                <a:latin typeface="Courier New" panose="02070309020205020404" pitchFamily="49" charset="0"/>
                <a:cs typeface="Courier New" panose="02070309020205020404" pitchFamily="49" charset="0"/>
              </a:rPr>
              <a:t>fx,fy] = gradient(F,x,y);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1800" b="1">
                <a:latin typeface="Courier New" panose="02070309020205020404" pitchFamily="49" charset="0"/>
                <a:cs typeface="Courier New" panose="02070309020205020404" pitchFamily="49" charset="0"/>
              </a:rPr>
              <a:t>surf(X,Y,F),xlabel('x'),ylabel('y'),zlabel('z'),title('x^2y^3')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1800" b="1">
                <a:latin typeface="Courier New" panose="02070309020205020404" pitchFamily="49" charset="0"/>
                <a:cs typeface="Courier New" panose="02070309020205020404" pitchFamily="49" charset="0"/>
              </a:rPr>
              <a:t>quiver(X,Y,fx,fy),title('gradient of x^2y^3')</a:t>
            </a:r>
          </a:p>
        </p:txBody>
      </p:sp>
      <p:grpSp>
        <p:nvGrpSpPr>
          <p:cNvPr id="13316" name="Gruppo 2"/>
          <p:cNvGrpSpPr>
            <a:grpSpLocks/>
          </p:cNvGrpSpPr>
          <p:nvPr/>
        </p:nvGrpSpPr>
        <p:grpSpPr bwMode="auto">
          <a:xfrm>
            <a:off x="4572000" y="2852738"/>
            <a:ext cx="4460875" cy="3384550"/>
            <a:chOff x="4572000" y="3068960"/>
            <a:chExt cx="4460875" cy="3384376"/>
          </a:xfrm>
        </p:grpSpPr>
        <p:pic>
          <p:nvPicPr>
            <p:cNvPr id="13317" name="Immagin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0" y="3108473"/>
              <a:ext cx="4460875" cy="3344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18" name="CasellaDiTesto 1"/>
            <p:cNvSpPr txBox="1">
              <a:spLocks noChangeArrowheads="1"/>
            </p:cNvSpPr>
            <p:nvPr/>
          </p:nvSpPr>
          <p:spPr bwMode="auto">
            <a:xfrm>
              <a:off x="5796136" y="3068960"/>
              <a:ext cx="1608133" cy="27699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1200" b="1">
                  <a:latin typeface="Courier New" panose="02070309020205020404" pitchFamily="49" charset="0"/>
                  <a:cs typeface="Courier New" panose="02070309020205020404" pitchFamily="49" charset="0"/>
                </a:rPr>
                <a:t>gradient of x</a:t>
              </a:r>
              <a:r>
                <a:rPr lang="it-IT" altLang="it-IT" sz="1200" b="1" baseline="30000">
                  <a:latin typeface="Courier New" panose="02070309020205020404" pitchFamily="49" charset="0"/>
                  <a:cs typeface="Courier New" panose="02070309020205020404" pitchFamily="49" charset="0"/>
                </a:rPr>
                <a:t>2</a:t>
              </a:r>
              <a:r>
                <a:rPr lang="it-IT" altLang="it-IT" sz="1200" b="1">
                  <a:latin typeface="Courier New" panose="02070309020205020404" pitchFamily="49" charset="0"/>
                  <a:cs typeface="Courier New" panose="02070309020205020404" pitchFamily="49" charset="0"/>
                </a:rPr>
                <a:t>y</a:t>
              </a:r>
              <a:r>
                <a:rPr lang="it-IT" altLang="it-IT" sz="1200" b="1" baseline="30000">
                  <a:latin typeface="Courier New" panose="02070309020205020404" pitchFamily="49" charset="0"/>
                  <a:cs typeface="Courier New" panose="02070309020205020404" pitchFamily="49" charset="0"/>
                </a:rPr>
                <a:t>3</a:t>
              </a:r>
              <a:endParaRPr lang="it-IT" altLang="it-IT" sz="1200" baseline="30000">
                <a:cs typeface="Courier New" panose="02070309020205020404" pitchFamily="49" charset="0"/>
              </a:endParaRPr>
            </a:p>
          </p:txBody>
        </p:sp>
      </p:grpSp>
    </p:spTree>
  </p:cSld>
  <p:clrMapOvr>
    <a:masterClrMapping/>
  </p:clrMapOvr>
  <p:transition>
    <p:zo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3"/>
          <p:cNvSpPr txBox="1">
            <a:spLocks noChangeArrowheads="1"/>
          </p:cNvSpPr>
          <p:nvPr/>
        </p:nvSpPr>
        <p:spPr bwMode="auto">
          <a:xfrm>
            <a:off x="395288" y="333375"/>
            <a:ext cx="8496300" cy="4154488"/>
          </a:xfrm>
          <a:prstGeom prst="rect">
            <a:avLst/>
          </a:prstGeom>
          <a:solidFill>
            <a:schemeClr val="hlink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2400"/>
              <a:t> </a:t>
            </a:r>
            <a:r>
              <a:rPr lang="en-US" altLang="it-IT" sz="2400" b="1">
                <a:solidFill>
                  <a:schemeClr val="accent2"/>
                </a:solidFill>
                <a:latin typeface="Courier New" panose="02070309020205020404" pitchFamily="49" charset="0"/>
              </a:rPr>
              <a:t>[FX,FY,FZ,Ft] = GRADIENT(F)</a:t>
            </a:r>
            <a:r>
              <a:rPr lang="en-US" altLang="it-IT" sz="2400" b="1">
                <a:latin typeface="Courier New" panose="02070309020205020404" pitchFamily="49" charset="0"/>
              </a:rPr>
              <a:t>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 sz="2400" b="1">
                <a:latin typeface="Courier New" panose="02070309020205020404" pitchFamily="49" charset="0"/>
              </a:rPr>
              <a:t>F is the matrix of the function values ​​on a 2D grid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 sz="2400" b="1">
                <a:latin typeface="Courier New" panose="02070309020205020404" pitchFamily="49" charset="0"/>
              </a:rPr>
              <a:t>FX corresponds to dF / dx, which is the first component of the gradient vector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 sz="2400" b="1">
                <a:latin typeface="Courier New" panose="02070309020205020404" pitchFamily="49" charset="0"/>
              </a:rPr>
              <a:t>FY corresponds to dF / dy, which is the second component of the gradient vector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 sz="2400" b="1">
                <a:latin typeface="Courier New" panose="02070309020205020404" pitchFamily="49" charset="0"/>
              </a:rPr>
              <a:t>FZ corresponds to dF / dz, i.e. the third component of the gradient vector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 sz="2400" b="1">
                <a:latin typeface="Courier New" panose="02070309020205020404" pitchFamily="49" charset="0"/>
              </a:rPr>
              <a:t>Ft corresponds to dF / dt, which is the fourth component of the gradient vector</a:t>
            </a:r>
          </a:p>
        </p:txBody>
      </p:sp>
    </p:spTree>
  </p:cSld>
  <p:clrMapOvr>
    <a:masterClrMapping/>
  </p:clrMapOvr>
  <p:transition>
    <p:zo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3"/>
          <p:cNvSpPr txBox="1">
            <a:spLocks noChangeArrowheads="1"/>
          </p:cNvSpPr>
          <p:nvPr/>
        </p:nvSpPr>
        <p:spPr bwMode="auto">
          <a:xfrm>
            <a:off x="360363" y="115888"/>
            <a:ext cx="8496300" cy="3048000"/>
          </a:xfrm>
          <a:prstGeom prst="rect">
            <a:avLst/>
          </a:prstGeom>
          <a:solidFill>
            <a:schemeClr val="hlink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2400">
                <a:latin typeface="Courier New" panose="02070309020205020404" pitchFamily="49" charset="0"/>
              </a:rPr>
              <a:t> </a:t>
            </a:r>
            <a:r>
              <a:rPr lang="en-US" altLang="it-IT" sz="2400" b="1">
                <a:solidFill>
                  <a:schemeClr val="accent2"/>
                </a:solidFill>
                <a:latin typeface="Courier New" panose="02070309020205020404" pitchFamily="49" charset="0"/>
              </a:rPr>
              <a:t>QUIVER</a:t>
            </a:r>
            <a:r>
              <a:rPr lang="en-US" altLang="it-IT" sz="2400" b="1">
                <a:latin typeface="Courier New" panose="02070309020205020404" pitchFamily="49" charset="0"/>
              </a:rPr>
              <a:t> Quiver plot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it-IT" sz="2400" b="1">
              <a:latin typeface="Courier New" panose="02070309020205020404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 sz="2400" b="1">
                <a:solidFill>
                  <a:schemeClr val="accent2"/>
                </a:solidFill>
                <a:latin typeface="Courier New" panose="02070309020205020404" pitchFamily="49" charset="0"/>
              </a:rPr>
              <a:t>QUIVER (X, Y, U, V) draws the (2D) vectors of components (u, v) as arrows centered at the points (x, y)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 sz="2400" b="1">
                <a:solidFill>
                  <a:schemeClr val="accent2"/>
                </a:solidFill>
                <a:latin typeface="Courier New" panose="02070309020205020404" pitchFamily="49" charset="0"/>
              </a:rPr>
              <a:t>The matrices X, Y, U, V must have the same size and contain the components of the vectors and the corresponding positions</a:t>
            </a:r>
            <a:endParaRPr lang="it-IT" altLang="it-IT" sz="2400" b="1">
              <a:latin typeface="Courier New" panose="02070309020205020404" pitchFamily="49" charset="0"/>
            </a:endParaRPr>
          </a:p>
        </p:txBody>
      </p:sp>
      <p:pic>
        <p:nvPicPr>
          <p:cNvPr id="15363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3163888"/>
            <a:ext cx="4779962" cy="358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7"/>
          <p:cNvSpPr txBox="1">
            <a:spLocks noChangeArrowheads="1"/>
          </p:cNvSpPr>
          <p:nvPr/>
        </p:nvSpPr>
        <p:spPr bwMode="auto">
          <a:xfrm>
            <a:off x="107950" y="1835150"/>
            <a:ext cx="8856663" cy="1384300"/>
          </a:xfrm>
          <a:prstGeom prst="rect">
            <a:avLst/>
          </a:prstGeom>
          <a:solidFill>
            <a:srgbClr val="99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" altLang="it-IT" sz="2800" b="1">
                <a:latin typeface="Courier New" panose="02070309020205020404" pitchFamily="49" charset="0"/>
              </a:rPr>
              <a:t>funob=@(x) (x(1)-1).^2+(x(2)-2).^2;</a:t>
            </a:r>
            <a:r>
              <a:rPr lang="es-ES" altLang="it-IT" sz="2800"/>
              <a:t> </a:t>
            </a:r>
          </a:p>
          <a:p>
            <a:pPr>
              <a:spcBef>
                <a:spcPct val="0"/>
              </a:spcBef>
              <a:buFontTx/>
              <a:buNone/>
            </a:pPr>
            <a:endParaRPr lang="es-ES" altLang="it-IT" sz="2800" b="1">
              <a:latin typeface="Courier New" panose="02070309020205020404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800" b="1">
                <a:latin typeface="Courier New" panose="02070309020205020404" pitchFamily="49" charset="0"/>
              </a:rPr>
              <a:t>s</a:t>
            </a:r>
            <a:r>
              <a:rPr lang="es-ES" altLang="it-IT" sz="2800" b="1">
                <a:latin typeface="Courier New" panose="02070309020205020404" pitchFamily="49" charset="0"/>
              </a:rPr>
              <a:t>ol = fminsearch(funob,[0 1]’);</a:t>
            </a:r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107950" y="3416300"/>
            <a:ext cx="8856663" cy="3108325"/>
          </a:xfrm>
          <a:prstGeom prst="rect">
            <a:avLst/>
          </a:prstGeom>
          <a:solidFill>
            <a:srgbClr val="99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" altLang="it-IT" sz="2800" b="1">
                <a:latin typeface="Courier New" panose="02070309020205020404" pitchFamily="49" charset="0"/>
              </a:rPr>
              <a:t>funob=@(x) 0.5*(x(1).^2+10*x(2).^2);</a:t>
            </a:r>
            <a:r>
              <a:rPr lang="es-ES" altLang="it-IT" sz="2800"/>
              <a:t>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800" b="1">
                <a:latin typeface="Courier New" panose="02070309020205020404" pitchFamily="49" charset="0"/>
              </a:rPr>
              <a:t>s</a:t>
            </a:r>
            <a:r>
              <a:rPr lang="es-ES" altLang="it-IT" sz="2800" b="1">
                <a:latin typeface="Courier New" panose="02070309020205020404" pitchFamily="49" charset="0"/>
              </a:rPr>
              <a:t>ol = fminsearch(funob,[0.5 0.5]’);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" altLang="it-IT" sz="2800" b="1">
                <a:latin typeface="Courier New" panose="02070309020205020404" pitchFamily="49" charset="0"/>
              </a:rPr>
              <a:t>sol =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" altLang="it-IT" sz="2800" b="1">
                <a:latin typeface="Courier New" panose="02070309020205020404" pitchFamily="49" charset="0"/>
              </a:rPr>
              <a:t>   1.0e-04 *</a:t>
            </a:r>
          </a:p>
          <a:p>
            <a:pPr>
              <a:spcBef>
                <a:spcPct val="0"/>
              </a:spcBef>
              <a:buFontTx/>
              <a:buNone/>
            </a:pPr>
            <a:endParaRPr lang="es-ES" altLang="it-IT" sz="2800" b="1">
              <a:latin typeface="Courier New" panose="02070309020205020404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s-ES" altLang="it-IT" sz="2800" b="1">
                <a:latin typeface="Courier New" panose="02070309020205020404" pitchFamily="49" charset="0"/>
              </a:rPr>
              <a:t>   -0.2028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" altLang="it-IT" sz="2800" b="1">
                <a:latin typeface="Courier New" panose="02070309020205020404" pitchFamily="49" charset="0"/>
              </a:rPr>
              <a:t>    0.1104</a:t>
            </a:r>
            <a:endParaRPr lang="it-IT" altLang="it-IT" b="1">
              <a:latin typeface="Courier New" panose="02070309020205020404" pitchFamily="49" charset="0"/>
            </a:endParaRPr>
          </a:p>
        </p:txBody>
      </p:sp>
      <p:sp>
        <p:nvSpPr>
          <p:cNvPr id="16388" name="CasellaDiTesto 1"/>
          <p:cNvSpPr txBox="1">
            <a:spLocks noChangeArrowheads="1"/>
          </p:cNvSpPr>
          <p:nvPr/>
        </p:nvSpPr>
        <p:spPr bwMode="auto">
          <a:xfrm>
            <a:off x="107950" y="131763"/>
            <a:ext cx="8928100" cy="1570037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" altLang="it-IT" sz="2400" b="1">
                <a:latin typeface="Courier New" panose="02070309020205020404" pitchFamily="49" charset="0"/>
              </a:rPr>
              <a:t>fminsearch</a:t>
            </a:r>
            <a:r>
              <a:rPr lang="it-IT" altLang="it-IT" sz="24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it-IT" sz="2400">
                <a:latin typeface="Arial" panose="020B0604020202020204" pitchFamily="34" charset="0"/>
                <a:cs typeface="Arial" panose="020B0604020202020204" pitchFamily="34" charset="0"/>
              </a:rPr>
              <a:t>is the MATLAB function for determining local minima (without constraints). It uses only values ​​of the objective function. It does not use partial derivatives of the objective function</a:t>
            </a:r>
            <a:endParaRPr lang="it-IT" altLang="it-IT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4"/>
          <p:cNvSpPr txBox="1">
            <a:spLocks noChangeArrowheads="1"/>
          </p:cNvSpPr>
          <p:nvPr/>
        </p:nvSpPr>
        <p:spPr bwMode="auto">
          <a:xfrm>
            <a:off x="323850" y="0"/>
            <a:ext cx="8496300" cy="6610350"/>
          </a:xfrm>
          <a:prstGeom prst="rect">
            <a:avLst/>
          </a:prstGeom>
          <a:solidFill>
            <a:schemeClr val="hlink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2400">
                <a:latin typeface="Courier New" panose="02070309020205020404" pitchFamily="49" charset="0"/>
              </a:rPr>
              <a:t> </a:t>
            </a:r>
            <a:r>
              <a:rPr lang="en-US" altLang="it-IT" sz="2400" b="1">
                <a:latin typeface="Courier New" panose="02070309020205020404" pitchFamily="49" charset="0"/>
              </a:rPr>
              <a:t>The </a:t>
            </a:r>
            <a:r>
              <a:rPr lang="en-US" altLang="it-IT" sz="2400" b="1">
                <a:solidFill>
                  <a:schemeClr val="accent2"/>
                </a:solidFill>
                <a:latin typeface="Courier New" panose="02070309020205020404" pitchFamily="49" charset="0"/>
              </a:rPr>
              <a:t>fminsearch</a:t>
            </a:r>
            <a:r>
              <a:rPr lang="en-US" altLang="it-IT" sz="2400" b="1">
                <a:latin typeface="Courier New" panose="02070309020205020404" pitchFamily="49" charset="0"/>
              </a:rPr>
              <a:t> function is similar to </a:t>
            </a:r>
            <a:r>
              <a:rPr lang="en-US" altLang="it-IT" sz="2400" b="1">
                <a:solidFill>
                  <a:schemeClr val="accent2"/>
                </a:solidFill>
                <a:latin typeface="Courier New" panose="02070309020205020404" pitchFamily="49" charset="0"/>
              </a:rPr>
              <a:t>fminbnd</a:t>
            </a:r>
            <a:r>
              <a:rPr lang="en-US" altLang="it-IT" sz="2400" b="1">
                <a:latin typeface="Courier New" panose="02070309020205020404" pitchFamily="49" charset="0"/>
              </a:rPr>
              <a:t> except that it handles functions of many variables, and you specify a starting vector x0 rather than a starting interval. </a:t>
            </a:r>
            <a:r>
              <a:rPr lang="en-US" altLang="it-IT" sz="2400" b="1">
                <a:solidFill>
                  <a:schemeClr val="accent2"/>
                </a:solidFill>
                <a:latin typeface="Courier New" panose="02070309020205020404" pitchFamily="49" charset="0"/>
              </a:rPr>
              <a:t>fminsearch</a:t>
            </a:r>
            <a:r>
              <a:rPr lang="en-US" altLang="it-IT" sz="2400" b="1">
                <a:latin typeface="Courier New" panose="02070309020205020404" pitchFamily="49" charset="0"/>
              </a:rPr>
              <a:t> attempts to return a vector x that is a local minimizer of the mathematical function near this starting vector.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 sz="2400" b="1">
                <a:latin typeface="Courier New" panose="02070309020205020404" pitchFamily="49" charset="0"/>
              </a:rPr>
              <a:t>Example: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 sz="2400" b="1">
                <a:solidFill>
                  <a:schemeClr val="accent2"/>
                </a:solidFill>
                <a:latin typeface="Courier New" panose="02070309020205020404" pitchFamily="49" charset="0"/>
              </a:rPr>
              <a:t>function b = three_var(v)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 sz="2400" b="1">
                <a:solidFill>
                  <a:schemeClr val="accent2"/>
                </a:solidFill>
                <a:latin typeface="Courier New" panose="02070309020205020404" pitchFamily="49" charset="0"/>
              </a:rPr>
              <a:t>x = v(1); y = v(2); z = v(3);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 sz="2400" b="1">
                <a:solidFill>
                  <a:schemeClr val="accent2"/>
                </a:solidFill>
                <a:latin typeface="Courier New" panose="02070309020205020404" pitchFamily="49" charset="0"/>
              </a:rPr>
              <a:t>b = x.^2 + 2.5*sin(y) - z^2*x^2*y^2;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it-IT" sz="900" b="1">
              <a:latin typeface="Courier New" panose="02070309020205020404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it-IT" sz="900" b="1">
              <a:latin typeface="Courier New" panose="02070309020205020404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 sz="2400" b="1">
                <a:latin typeface="Courier New" panose="02070309020205020404" pitchFamily="49" charset="0"/>
              </a:rPr>
              <a:t>Find a minimum for this function using: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 sz="2400" b="1">
                <a:latin typeface="Courier New" panose="02070309020205020404" pitchFamily="49" charset="0"/>
              </a:rPr>
              <a:t>x = -0.6, y = -1.2, and z = 0.135 as the starting values. v = [-0.6 -1.2 0.135];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 sz="2400" b="1">
                <a:solidFill>
                  <a:schemeClr val="accent2"/>
                </a:solidFill>
                <a:latin typeface="Courier New" panose="02070309020205020404" pitchFamily="49" charset="0"/>
              </a:rPr>
              <a:t>a = fminsearch(@three_var,v)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 sz="2400" b="1">
                <a:solidFill>
                  <a:schemeClr val="accent2"/>
                </a:solidFill>
                <a:latin typeface="Courier New" panose="02070309020205020404" pitchFamily="49" charset="0"/>
              </a:rPr>
              <a:t>a =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 sz="2400" b="1">
                <a:solidFill>
                  <a:schemeClr val="accent2"/>
                </a:solidFill>
                <a:latin typeface="Courier New" panose="02070309020205020404" pitchFamily="49" charset="0"/>
              </a:rPr>
              <a:t>    0.0000   -1.5708    0.1803</a:t>
            </a:r>
            <a:endParaRPr lang="it-IT" altLang="it-IT" sz="2400" b="1">
              <a:solidFill>
                <a:schemeClr val="accent2"/>
              </a:solidFill>
              <a:latin typeface="Courier New" panose="02070309020205020404" pitchFamily="49" charset="0"/>
            </a:endParaRPr>
          </a:p>
        </p:txBody>
      </p:sp>
    </p:spTree>
  </p:cSld>
  <p:clrMapOvr>
    <a:masterClrMapping/>
  </p:clrMapOvr>
  <p:transition>
    <p:zo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397" name="Text Box 13"/>
          <p:cNvSpPr txBox="1">
            <a:spLocks noChangeArrowheads="1"/>
          </p:cNvSpPr>
          <p:nvPr/>
        </p:nvSpPr>
        <p:spPr bwMode="auto">
          <a:xfrm>
            <a:off x="684213" y="2420938"/>
            <a:ext cx="8064500" cy="1570037"/>
          </a:xfrm>
          <a:prstGeom prst="rect">
            <a:avLst/>
          </a:prstGeom>
          <a:solidFill>
            <a:srgbClr val="EAEAEA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it-IT" altLang="it-IT" b="1">
                <a:solidFill>
                  <a:schemeClr val="accent2"/>
                </a:solidFill>
                <a:latin typeface="Arial" panose="020B0604020202020204" pitchFamily="34" charset="0"/>
              </a:rPr>
              <a:t> Gradient (steepest) descent </a:t>
            </a:r>
            <a:r>
              <a:rPr lang="it-IT" altLang="it-IT">
                <a:latin typeface="Arial" panose="020B0604020202020204" pitchFamily="34" charset="0"/>
              </a:rPr>
              <a:t>methods</a:t>
            </a:r>
            <a:endParaRPr lang="it-IT" altLang="it-IT" b="1">
              <a:solidFill>
                <a:schemeClr val="accent2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it-IT" altLang="it-IT" b="1">
                <a:solidFill>
                  <a:srgbClr val="0033CC"/>
                </a:solidFill>
                <a:latin typeface="Arial" panose="020B0604020202020204" pitchFamily="34" charset="0"/>
              </a:rPr>
              <a:t> Newton</a:t>
            </a:r>
            <a:r>
              <a:rPr lang="it-IT" altLang="it-IT">
                <a:latin typeface="Arial" panose="020B0604020202020204" pitchFamily="34" charset="0"/>
              </a:rPr>
              <a:t> minimization methods</a:t>
            </a:r>
          </a:p>
          <a:p>
            <a:pPr>
              <a:spcBef>
                <a:spcPct val="0"/>
              </a:spcBef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it-IT" altLang="it-IT" b="1">
                <a:solidFill>
                  <a:srgbClr val="0033CC"/>
                </a:solidFill>
                <a:latin typeface="Arial" panose="020B0604020202020204" pitchFamily="34" charset="0"/>
              </a:rPr>
              <a:t> Levenberg-Marquardt </a:t>
            </a:r>
            <a:r>
              <a:rPr lang="it-IT" altLang="it-IT">
                <a:latin typeface="Arial" panose="020B0604020202020204" pitchFamily="34" charset="0"/>
              </a:rPr>
              <a:t>methods</a:t>
            </a:r>
          </a:p>
        </p:txBody>
      </p:sp>
      <p:sp>
        <p:nvSpPr>
          <p:cNvPr id="400398" name="Text Box 14"/>
          <p:cNvSpPr txBox="1">
            <a:spLocks noChangeArrowheads="1"/>
          </p:cNvSpPr>
          <p:nvPr/>
        </p:nvSpPr>
        <p:spPr bwMode="auto">
          <a:xfrm>
            <a:off x="684213" y="1055688"/>
            <a:ext cx="7920037" cy="1077912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it-IT">
                <a:latin typeface="Arial" panose="020B0604020202020204" pitchFamily="34" charset="0"/>
              </a:rPr>
              <a:t>general methods (unconstrained case), </a:t>
            </a:r>
            <a:r>
              <a:rPr lang="en-US" altLang="it-IT" b="1">
                <a:latin typeface="Arial" panose="020B0604020202020204" pitchFamily="34" charset="0"/>
              </a:rPr>
              <a:t>local optimization</a:t>
            </a:r>
            <a:endParaRPr lang="it-IT" altLang="it-IT" sz="3600" b="1" i="1"/>
          </a:p>
        </p:txBody>
      </p:sp>
      <p:sp>
        <p:nvSpPr>
          <p:cNvPr id="18436" name="Text Box 3"/>
          <p:cNvSpPr txBox="1">
            <a:spLocks noChangeArrowheads="1"/>
          </p:cNvSpPr>
          <p:nvPr/>
        </p:nvSpPr>
        <p:spPr bwMode="auto">
          <a:xfrm>
            <a:off x="0" y="350838"/>
            <a:ext cx="9102725" cy="585787"/>
          </a:xfrm>
          <a:prstGeom prst="rect">
            <a:avLst/>
          </a:prstGeom>
          <a:solidFill>
            <a:schemeClr val="hlink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>
                <a:latin typeface="Arial" panose="020B0604020202020204" pitchFamily="34" charset="0"/>
              </a:rPr>
              <a:t>Minima of differentiable functions (no constraints)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0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9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40039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4003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2" dur="500"/>
                                        <p:tgtEl>
                                          <p:spTgt spid="4003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7" dur="500"/>
                                        <p:tgtEl>
                                          <p:spTgt spid="4003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0397" grpId="0" build="p" animBg="1"/>
      <p:bldP spid="400398" grpId="0" animBg="1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3"/>
          <p:cNvSpPr txBox="1">
            <a:spLocks noChangeArrowheads="1"/>
          </p:cNvSpPr>
          <p:nvPr/>
        </p:nvSpPr>
        <p:spPr bwMode="auto">
          <a:xfrm>
            <a:off x="323850" y="333375"/>
            <a:ext cx="5183188" cy="1077913"/>
          </a:xfrm>
          <a:prstGeom prst="rect">
            <a:avLst/>
          </a:prstGeom>
          <a:solidFill>
            <a:srgbClr val="FFFF99"/>
          </a:solidFill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b="1">
                <a:solidFill>
                  <a:schemeClr val="accent2"/>
                </a:solidFill>
                <a:latin typeface="Arial" panose="020B0604020202020204" pitchFamily="34" charset="0"/>
              </a:rPr>
              <a:t>gradient descent method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b="1">
                <a:solidFill>
                  <a:schemeClr val="accent2"/>
                </a:solidFill>
                <a:latin typeface="Arial" panose="020B0604020202020204" pitchFamily="34" charset="0"/>
              </a:rPr>
              <a:t>(steepest descent)</a:t>
            </a:r>
          </a:p>
        </p:txBody>
      </p:sp>
      <p:graphicFrame>
        <p:nvGraphicFramePr>
          <p:cNvPr id="417805" name="Object 13"/>
          <p:cNvGraphicFramePr>
            <a:graphicFrameLocks noChangeAspect="1"/>
          </p:cNvGraphicFramePr>
          <p:nvPr/>
        </p:nvGraphicFramePr>
        <p:xfrm>
          <a:off x="323850" y="2205038"/>
          <a:ext cx="3867150" cy="954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977476" imgH="253890" progId="Equation.DSMT4">
                  <p:embed/>
                </p:oleObj>
              </mc:Choice>
              <mc:Fallback>
                <p:oleObj name="Equation" r:id="rId2" imgW="977476" imgH="25389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2205038"/>
                        <a:ext cx="3867150" cy="954087"/>
                      </a:xfrm>
                      <a:prstGeom prst="rect">
                        <a:avLst/>
                      </a:prstGeom>
                      <a:solidFill>
                        <a:srgbClr val="CCFFCC"/>
                      </a:solidFill>
                      <a:ln w="38100">
                        <a:solidFill>
                          <a:srgbClr val="33CC33"/>
                        </a:solidFill>
                        <a:miter lim="800000"/>
                        <a:headEnd/>
                        <a:tailEnd/>
                      </a:ln>
                      <a:effectLst>
                        <a:outerShdw dist="107763" dir="2700000" algn="ctr" rotWithShape="0">
                          <a:srgbClr val="808080">
                            <a:alpha val="74997"/>
                          </a:srgbClr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7807" name="Text Box 15"/>
          <p:cNvSpPr txBox="1">
            <a:spLocks noChangeArrowheads="1"/>
          </p:cNvSpPr>
          <p:nvPr/>
        </p:nvSpPr>
        <p:spPr bwMode="auto">
          <a:xfrm>
            <a:off x="4643438" y="1897063"/>
            <a:ext cx="4392612" cy="1570037"/>
          </a:xfrm>
          <a:prstGeom prst="rect">
            <a:avLst/>
          </a:prstGeom>
          <a:solidFill>
            <a:schemeClr val="hlink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it-IT">
                <a:latin typeface="Arial" panose="020B0604020202020204" pitchFamily="34" charset="0"/>
              </a:rPr>
              <a:t>the gradient lies on the direction of </a:t>
            </a:r>
            <a:r>
              <a:rPr lang="en-US" altLang="it-IT" b="1">
                <a:solidFill>
                  <a:srgbClr val="0070C0"/>
                </a:solidFill>
                <a:latin typeface="Arial" panose="020B0604020202020204" pitchFamily="34" charset="0"/>
              </a:rPr>
              <a:t>maximum variation</a:t>
            </a:r>
            <a:r>
              <a:rPr lang="en-US" altLang="it-IT">
                <a:latin typeface="Arial" panose="020B0604020202020204" pitchFamily="34" charset="0"/>
              </a:rPr>
              <a:t> of  </a:t>
            </a:r>
            <a:r>
              <a:rPr lang="it-IT" altLang="it-IT" i="1"/>
              <a:t>f</a:t>
            </a:r>
          </a:p>
        </p:txBody>
      </p:sp>
      <p:graphicFrame>
        <p:nvGraphicFramePr>
          <p:cNvPr id="19461" name="Object 16"/>
          <p:cNvGraphicFramePr>
            <a:graphicFrameLocks noChangeAspect="1"/>
          </p:cNvGraphicFramePr>
          <p:nvPr/>
        </p:nvGraphicFramePr>
        <p:xfrm>
          <a:off x="6372225" y="476250"/>
          <a:ext cx="2232025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749300" imgH="279400" progId="Equation.DSMT4">
                  <p:embed/>
                </p:oleObj>
              </mc:Choice>
              <mc:Fallback>
                <p:oleObj name="Equation" r:id="rId4" imgW="749300" imgH="27940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72225" y="476250"/>
                        <a:ext cx="2232025" cy="792163"/>
                      </a:xfrm>
                      <a:prstGeom prst="rect">
                        <a:avLst/>
                      </a:prstGeom>
                      <a:solidFill>
                        <a:srgbClr val="CCFFCC"/>
                      </a:solidFill>
                      <a:ln w="38100">
                        <a:solidFill>
                          <a:srgbClr val="33CC33"/>
                        </a:solidFill>
                        <a:miter lim="800000"/>
                        <a:headEnd/>
                        <a:tailEnd/>
                      </a:ln>
                      <a:effectLst>
                        <a:outerShdw dist="107763" dir="2700000" algn="ctr" rotWithShape="0">
                          <a:srgbClr val="808080">
                            <a:alpha val="74997"/>
                          </a:srgbClr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7809" name="Text Box 17"/>
          <p:cNvSpPr txBox="1">
            <a:spLocks noChangeArrowheads="1"/>
          </p:cNvSpPr>
          <p:nvPr/>
        </p:nvSpPr>
        <p:spPr bwMode="auto">
          <a:xfrm>
            <a:off x="107950" y="4508500"/>
            <a:ext cx="4391025" cy="2062163"/>
          </a:xfrm>
          <a:prstGeom prst="rect">
            <a:avLst/>
          </a:prstGeom>
          <a:solidFill>
            <a:schemeClr val="hlink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it-IT">
                <a:latin typeface="Arial" panose="020B0604020202020204" pitchFamily="34" charset="0"/>
              </a:rPr>
              <a:t>the direction of the </a:t>
            </a:r>
            <a:r>
              <a:rPr lang="en-US" altLang="it-IT">
                <a:solidFill>
                  <a:srgbClr val="0070C0"/>
                </a:solidFill>
                <a:latin typeface="Arial" panose="020B0604020202020204" pitchFamily="34" charset="0"/>
              </a:rPr>
              <a:t>gradient</a:t>
            </a:r>
            <a:r>
              <a:rPr lang="en-US" altLang="it-IT">
                <a:latin typeface="Arial" panose="020B0604020202020204" pitchFamily="34" charset="0"/>
              </a:rPr>
              <a:t> is that of </a:t>
            </a:r>
            <a:r>
              <a:rPr lang="en-US" altLang="it-IT" b="1">
                <a:solidFill>
                  <a:srgbClr val="0070C0"/>
                </a:solidFill>
                <a:latin typeface="Arial" panose="020B0604020202020204" pitchFamily="34" charset="0"/>
              </a:rPr>
              <a:t>maximum increase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it-IT">
                <a:latin typeface="Arial" panose="020B0604020202020204" pitchFamily="34" charset="0"/>
              </a:rPr>
              <a:t>of  </a:t>
            </a:r>
            <a:r>
              <a:rPr lang="it-IT" altLang="it-IT" i="1"/>
              <a:t>f</a:t>
            </a:r>
          </a:p>
        </p:txBody>
      </p:sp>
      <p:sp>
        <p:nvSpPr>
          <p:cNvPr id="417810" name="Text Box 18"/>
          <p:cNvSpPr txBox="1">
            <a:spLocks noChangeArrowheads="1"/>
          </p:cNvSpPr>
          <p:nvPr/>
        </p:nvSpPr>
        <p:spPr bwMode="auto">
          <a:xfrm>
            <a:off x="4572000" y="4530725"/>
            <a:ext cx="4392613" cy="2062163"/>
          </a:xfrm>
          <a:prstGeom prst="rect">
            <a:avLst/>
          </a:prstGeom>
          <a:solidFill>
            <a:schemeClr val="hlink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it-IT">
                <a:latin typeface="Arial" panose="020B0604020202020204" pitchFamily="34" charset="0"/>
              </a:rPr>
              <a:t>the direction of the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it-IT">
                <a:latin typeface="Arial" panose="020B0604020202020204" pitchFamily="34" charset="0"/>
              </a:rPr>
              <a:t> </a:t>
            </a:r>
            <a:r>
              <a:rPr lang="en-US" altLang="it-IT" b="1">
                <a:solidFill>
                  <a:srgbClr val="FF0000"/>
                </a:solidFill>
                <a:latin typeface="Arial" panose="020B0604020202020204" pitchFamily="34" charset="0"/>
              </a:rPr>
              <a:t>- </a:t>
            </a:r>
            <a:r>
              <a:rPr lang="en-US" altLang="it-IT">
                <a:solidFill>
                  <a:srgbClr val="FF0000"/>
                </a:solidFill>
                <a:latin typeface="Arial" panose="020B0604020202020204" pitchFamily="34" charset="0"/>
              </a:rPr>
              <a:t>gradient</a:t>
            </a:r>
            <a:r>
              <a:rPr lang="en-US" altLang="it-IT">
                <a:latin typeface="Arial" panose="020B0604020202020204" pitchFamily="34" charset="0"/>
              </a:rPr>
              <a:t> is that of </a:t>
            </a:r>
            <a:r>
              <a:rPr lang="en-US" altLang="it-IT" b="1">
                <a:solidFill>
                  <a:srgbClr val="FF0000"/>
                </a:solidFill>
                <a:latin typeface="Arial" panose="020B0604020202020204" pitchFamily="34" charset="0"/>
              </a:rPr>
              <a:t>maximum decrease </a:t>
            </a:r>
            <a:r>
              <a:rPr lang="en-US" altLang="it-IT">
                <a:latin typeface="Arial" panose="020B0604020202020204" pitchFamily="34" charset="0"/>
              </a:rPr>
              <a:t>of  </a:t>
            </a:r>
            <a:r>
              <a:rPr lang="it-IT" altLang="it-IT" i="1"/>
              <a:t>f</a:t>
            </a:r>
          </a:p>
        </p:txBody>
      </p:sp>
      <p:sp>
        <p:nvSpPr>
          <p:cNvPr id="19464" name="Text Box 19"/>
          <p:cNvSpPr txBox="1">
            <a:spLocks noChangeArrowheads="1"/>
          </p:cNvSpPr>
          <p:nvPr/>
        </p:nvSpPr>
        <p:spPr bwMode="auto">
          <a:xfrm>
            <a:off x="250825" y="1603375"/>
            <a:ext cx="2833688" cy="461963"/>
          </a:xfrm>
          <a:prstGeom prst="rect">
            <a:avLst/>
          </a:prstGeom>
          <a:solidFill>
            <a:srgbClr val="EAEA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400">
                <a:latin typeface="Arial" panose="020B0604020202020204" pitchFamily="34" charset="0"/>
              </a:rPr>
              <a:t>idea: Cauchy, 1845</a:t>
            </a:r>
          </a:p>
        </p:txBody>
      </p:sp>
      <p:sp>
        <p:nvSpPr>
          <p:cNvPr id="10" name="CasellaDiTesto 9"/>
          <p:cNvSpPr txBox="1">
            <a:spLocks noChangeArrowheads="1"/>
          </p:cNvSpPr>
          <p:nvPr/>
        </p:nvSpPr>
        <p:spPr bwMode="auto">
          <a:xfrm>
            <a:off x="452438" y="3159125"/>
            <a:ext cx="3609975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2800">
                <a:latin typeface="Symbol" panose="05050102010706020507" pitchFamily="18" charset="2"/>
              </a:rPr>
              <a:t>a</a:t>
            </a:r>
            <a:r>
              <a:rPr lang="it-IT" altLang="it-IT" sz="2400"/>
              <a:t> </a:t>
            </a:r>
            <a:r>
              <a:rPr lang="it-IT" altLang="it-IT" sz="2400">
                <a:latin typeface="Arial" panose="020B0604020202020204" pitchFamily="34" charset="0"/>
                <a:cs typeface="Arial" panose="020B0604020202020204" pitchFamily="34" charset="0"/>
              </a:rPr>
              <a:t>is called </a:t>
            </a:r>
            <a:r>
              <a:rPr lang="it-IT" altLang="it-IT" sz="240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stepsize</a:t>
            </a:r>
            <a:r>
              <a:rPr lang="it-IT" altLang="it-IT" sz="2400">
                <a:latin typeface="Arial" panose="020B0604020202020204" pitchFamily="34" charset="0"/>
                <a:cs typeface="Arial" panose="020B0604020202020204" pitchFamily="34" charset="0"/>
              </a:rPr>
              <a:t> or </a:t>
            </a:r>
            <a:r>
              <a:rPr lang="it-IT" altLang="it-IT" sz="240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learning rate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17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17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17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17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7807" grpId="0" animBg="1" autoUpdateAnimBg="0"/>
      <p:bldP spid="417809" grpId="0" animBg="1" autoUpdateAnimBg="0"/>
      <p:bldP spid="417810" grpId="0" animBg="1" autoUpdateAnimBg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323850" y="333375"/>
            <a:ext cx="5183188" cy="584200"/>
          </a:xfrm>
          <a:prstGeom prst="rect">
            <a:avLst/>
          </a:prstGeom>
          <a:solidFill>
            <a:srgbClr val="FFFF99"/>
          </a:solidFill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b="1">
                <a:solidFill>
                  <a:schemeClr val="accent2"/>
                </a:solidFill>
                <a:latin typeface="Arial" panose="020B0604020202020204" pitchFamily="34" charset="0"/>
              </a:rPr>
              <a:t>metodo gradient descent</a:t>
            </a:r>
          </a:p>
        </p:txBody>
      </p:sp>
      <p:graphicFrame>
        <p:nvGraphicFramePr>
          <p:cNvPr id="20483" name="Object 4"/>
          <p:cNvGraphicFramePr>
            <a:graphicFrameLocks noChangeAspect="1"/>
          </p:cNvGraphicFramePr>
          <p:nvPr/>
        </p:nvGraphicFramePr>
        <p:xfrm>
          <a:off x="323850" y="1125538"/>
          <a:ext cx="3867150" cy="954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977476" imgH="253890" progId="Equation.DSMT4">
                  <p:embed/>
                </p:oleObj>
              </mc:Choice>
              <mc:Fallback>
                <p:oleObj name="Equation" r:id="rId2" imgW="977476" imgH="25389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1125538"/>
                        <a:ext cx="3867150" cy="954087"/>
                      </a:xfrm>
                      <a:prstGeom prst="rect">
                        <a:avLst/>
                      </a:prstGeom>
                      <a:solidFill>
                        <a:srgbClr val="CCFFCC"/>
                      </a:solidFill>
                      <a:ln w="38100">
                        <a:solidFill>
                          <a:srgbClr val="33CC33"/>
                        </a:solidFill>
                        <a:miter lim="800000"/>
                        <a:headEnd/>
                        <a:tailEnd/>
                      </a:ln>
                      <a:effectLst>
                        <a:outerShdw dist="107763" dir="2700000" algn="ctr" rotWithShape="0">
                          <a:srgbClr val="808080">
                            <a:alpha val="74997"/>
                          </a:srgbClr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4" name="Object 6"/>
          <p:cNvGraphicFramePr>
            <a:graphicFrameLocks noChangeAspect="1"/>
          </p:cNvGraphicFramePr>
          <p:nvPr/>
        </p:nvGraphicFramePr>
        <p:xfrm>
          <a:off x="6372225" y="476250"/>
          <a:ext cx="2232025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749300" imgH="279400" progId="Equation.DSMT4">
                  <p:embed/>
                </p:oleObj>
              </mc:Choice>
              <mc:Fallback>
                <p:oleObj name="Equation" r:id="rId4" imgW="749300" imgH="2794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72225" y="476250"/>
                        <a:ext cx="2232025" cy="792163"/>
                      </a:xfrm>
                      <a:prstGeom prst="rect">
                        <a:avLst/>
                      </a:prstGeom>
                      <a:solidFill>
                        <a:srgbClr val="CCFFCC"/>
                      </a:solidFill>
                      <a:ln w="38100">
                        <a:solidFill>
                          <a:srgbClr val="33CC33"/>
                        </a:solidFill>
                        <a:miter lim="800000"/>
                        <a:headEnd/>
                        <a:tailEnd/>
                      </a:ln>
                      <a:effectLst>
                        <a:outerShdw dist="107763" dir="2700000" algn="ctr" rotWithShape="0">
                          <a:srgbClr val="808080">
                            <a:alpha val="74997"/>
                          </a:srgbClr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5" name="Line 10"/>
          <p:cNvSpPr>
            <a:spLocks noChangeShapeType="1"/>
          </p:cNvSpPr>
          <p:nvPr/>
        </p:nvSpPr>
        <p:spPr bwMode="auto">
          <a:xfrm>
            <a:off x="1547813" y="5805488"/>
            <a:ext cx="6337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it-IT"/>
          </a:p>
        </p:txBody>
      </p:sp>
      <p:sp>
        <p:nvSpPr>
          <p:cNvPr id="20486" name="Line 11"/>
          <p:cNvSpPr>
            <a:spLocks noChangeShapeType="1"/>
          </p:cNvSpPr>
          <p:nvPr/>
        </p:nvSpPr>
        <p:spPr bwMode="auto">
          <a:xfrm flipV="1">
            <a:off x="1547813" y="2276475"/>
            <a:ext cx="0" cy="35290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it-IT"/>
          </a:p>
        </p:txBody>
      </p:sp>
      <p:grpSp>
        <p:nvGrpSpPr>
          <p:cNvPr id="20487" name="Group 17"/>
          <p:cNvGrpSpPr>
            <a:grpSpLocks/>
          </p:cNvGrpSpPr>
          <p:nvPr/>
        </p:nvGrpSpPr>
        <p:grpSpPr bwMode="auto">
          <a:xfrm>
            <a:off x="1547813" y="3933825"/>
            <a:ext cx="1223962" cy="1871663"/>
            <a:chOff x="975" y="2478"/>
            <a:chExt cx="771" cy="1179"/>
          </a:xfrm>
        </p:grpSpPr>
        <p:sp>
          <p:nvSpPr>
            <p:cNvPr id="20508" name="Oval 13"/>
            <p:cNvSpPr>
              <a:spLocks noChangeArrowheads="1"/>
            </p:cNvSpPr>
            <p:nvPr/>
          </p:nvSpPr>
          <p:spPr bwMode="auto">
            <a:xfrm>
              <a:off x="1701" y="2568"/>
              <a:ext cx="45" cy="4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20509" name="Line 14"/>
            <p:cNvSpPr>
              <a:spLocks noChangeShapeType="1"/>
            </p:cNvSpPr>
            <p:nvPr/>
          </p:nvSpPr>
          <p:spPr bwMode="auto">
            <a:xfrm flipV="1">
              <a:off x="975" y="2614"/>
              <a:ext cx="726" cy="1043"/>
            </a:xfrm>
            <a:prstGeom prst="line">
              <a:avLst/>
            </a:prstGeom>
            <a:noFill/>
            <a:ln w="38100">
              <a:solidFill>
                <a:srgbClr val="CC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it-IT"/>
            </a:p>
          </p:txBody>
        </p:sp>
        <p:sp>
          <p:nvSpPr>
            <p:cNvPr id="20510" name="Text Box 15"/>
            <p:cNvSpPr txBox="1">
              <a:spLocks noChangeArrowheads="1"/>
            </p:cNvSpPr>
            <p:nvPr/>
          </p:nvSpPr>
          <p:spPr bwMode="auto">
            <a:xfrm>
              <a:off x="1383" y="2478"/>
              <a:ext cx="244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b="1"/>
                <a:t>a</a:t>
              </a:r>
            </a:p>
          </p:txBody>
        </p:sp>
      </p:grpSp>
      <p:grpSp>
        <p:nvGrpSpPr>
          <p:cNvPr id="20488" name="Group 20"/>
          <p:cNvGrpSpPr>
            <a:grpSpLocks/>
          </p:cNvGrpSpPr>
          <p:nvPr/>
        </p:nvGrpSpPr>
        <p:grpSpPr bwMode="auto">
          <a:xfrm>
            <a:off x="2771775" y="3213100"/>
            <a:ext cx="2447925" cy="863600"/>
            <a:chOff x="1746" y="2024"/>
            <a:chExt cx="1542" cy="544"/>
          </a:xfrm>
        </p:grpSpPr>
        <p:sp>
          <p:nvSpPr>
            <p:cNvPr id="20506" name="Line 18"/>
            <p:cNvSpPr>
              <a:spLocks noChangeShapeType="1"/>
            </p:cNvSpPr>
            <p:nvPr/>
          </p:nvSpPr>
          <p:spPr bwMode="auto">
            <a:xfrm flipV="1">
              <a:off x="1746" y="2296"/>
              <a:ext cx="1542" cy="272"/>
            </a:xfrm>
            <a:prstGeom prst="line">
              <a:avLst/>
            </a:prstGeom>
            <a:noFill/>
            <a:ln w="38100">
              <a:solidFill>
                <a:srgbClr val="3366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it-IT"/>
            </a:p>
          </p:txBody>
        </p:sp>
        <p:graphicFrame>
          <p:nvGraphicFramePr>
            <p:cNvPr id="20507" name="Object 19"/>
            <p:cNvGraphicFramePr>
              <a:graphicFrameLocks noChangeAspect="1"/>
            </p:cNvGraphicFramePr>
            <p:nvPr/>
          </p:nvGraphicFramePr>
          <p:xfrm>
            <a:off x="2336" y="2024"/>
            <a:ext cx="704" cy="29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" imgW="507780" imgH="215806" progId="Equation.3">
                    <p:embed/>
                  </p:oleObj>
                </mc:Choice>
                <mc:Fallback>
                  <p:oleObj name="Equation" r:id="rId6" imgW="507780" imgH="215806" progId="Equation.3">
                    <p:embed/>
                    <p:pic>
                      <p:nvPicPr>
                        <p:cNvPr id="0" name="Object 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36" y="2024"/>
                          <a:ext cx="704" cy="29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1547813" y="3860800"/>
            <a:ext cx="2374900" cy="1944688"/>
            <a:chOff x="975" y="2432"/>
            <a:chExt cx="1496" cy="1225"/>
          </a:xfrm>
        </p:grpSpPr>
        <p:sp>
          <p:nvSpPr>
            <p:cNvPr id="20503" name="Line 21"/>
            <p:cNvSpPr>
              <a:spLocks noChangeShapeType="1"/>
            </p:cNvSpPr>
            <p:nvPr/>
          </p:nvSpPr>
          <p:spPr bwMode="auto">
            <a:xfrm flipV="1">
              <a:off x="975" y="2523"/>
              <a:ext cx="1179" cy="113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it-IT"/>
            </a:p>
          </p:txBody>
        </p:sp>
        <p:sp>
          <p:nvSpPr>
            <p:cNvPr id="20504" name="Oval 22"/>
            <p:cNvSpPr>
              <a:spLocks noChangeArrowheads="1"/>
            </p:cNvSpPr>
            <p:nvPr/>
          </p:nvSpPr>
          <p:spPr bwMode="auto">
            <a:xfrm>
              <a:off x="2109" y="2432"/>
              <a:ext cx="91" cy="91"/>
            </a:xfrm>
            <a:prstGeom prst="ellipse">
              <a:avLst/>
            </a:prstGeom>
            <a:solidFill>
              <a:srgbClr val="CC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graphicFrame>
          <p:nvGraphicFramePr>
            <p:cNvPr id="20505" name="Object 23"/>
            <p:cNvGraphicFramePr>
              <a:graphicFrameLocks noChangeAspect="1"/>
            </p:cNvGraphicFramePr>
            <p:nvPr/>
          </p:nvGraphicFramePr>
          <p:xfrm>
            <a:off x="1655" y="2840"/>
            <a:ext cx="816" cy="4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8" imgW="723586" imgH="393529" progId="Equation.3">
                    <p:embed/>
                  </p:oleObj>
                </mc:Choice>
                <mc:Fallback>
                  <p:oleObj name="Equation" r:id="rId8" imgW="723586" imgH="393529" progId="Equation.3">
                    <p:embed/>
                    <p:pic>
                      <p:nvPicPr>
                        <p:cNvPr id="0" name="Object 2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55" y="2840"/>
                          <a:ext cx="816" cy="44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" name="Group 29"/>
          <p:cNvGrpSpPr>
            <a:grpSpLocks/>
          </p:cNvGrpSpPr>
          <p:nvPr/>
        </p:nvGrpSpPr>
        <p:grpSpPr bwMode="auto">
          <a:xfrm>
            <a:off x="1547813" y="3789363"/>
            <a:ext cx="3382962" cy="2016125"/>
            <a:chOff x="975" y="2387"/>
            <a:chExt cx="2131" cy="1270"/>
          </a:xfrm>
        </p:grpSpPr>
        <p:sp>
          <p:nvSpPr>
            <p:cNvPr id="20500" name="Line 26"/>
            <p:cNvSpPr>
              <a:spLocks noChangeShapeType="1"/>
            </p:cNvSpPr>
            <p:nvPr/>
          </p:nvSpPr>
          <p:spPr bwMode="auto">
            <a:xfrm flipV="1">
              <a:off x="975" y="2432"/>
              <a:ext cx="1587" cy="12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it-IT"/>
            </a:p>
          </p:txBody>
        </p:sp>
        <p:sp>
          <p:nvSpPr>
            <p:cNvPr id="20501" name="Oval 27"/>
            <p:cNvSpPr>
              <a:spLocks noChangeArrowheads="1"/>
            </p:cNvSpPr>
            <p:nvPr/>
          </p:nvSpPr>
          <p:spPr bwMode="auto">
            <a:xfrm>
              <a:off x="2517" y="2387"/>
              <a:ext cx="91" cy="91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graphicFrame>
          <p:nvGraphicFramePr>
            <p:cNvPr id="20502" name="Object 28"/>
            <p:cNvGraphicFramePr>
              <a:graphicFrameLocks noChangeAspect="1"/>
            </p:cNvGraphicFramePr>
            <p:nvPr/>
          </p:nvGraphicFramePr>
          <p:xfrm>
            <a:off x="2290" y="2478"/>
            <a:ext cx="816" cy="4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0" imgW="723586" imgH="393529" progId="Equation.3">
                    <p:embed/>
                  </p:oleObj>
                </mc:Choice>
                <mc:Fallback>
                  <p:oleObj name="Equation" r:id="rId10" imgW="723586" imgH="393529" progId="Equation.3">
                    <p:embed/>
                    <p:pic>
                      <p:nvPicPr>
                        <p:cNvPr id="0" name="Object 2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90" y="2478"/>
                          <a:ext cx="816" cy="44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6" name="Group 37"/>
          <p:cNvGrpSpPr>
            <a:grpSpLocks/>
          </p:cNvGrpSpPr>
          <p:nvPr/>
        </p:nvGrpSpPr>
        <p:grpSpPr bwMode="auto">
          <a:xfrm>
            <a:off x="1547813" y="3068638"/>
            <a:ext cx="6985000" cy="2736850"/>
            <a:chOff x="975" y="1933"/>
            <a:chExt cx="4400" cy="1724"/>
          </a:xfrm>
        </p:grpSpPr>
        <p:sp>
          <p:nvSpPr>
            <p:cNvPr id="20494" name="Oval 32"/>
            <p:cNvSpPr>
              <a:spLocks noChangeArrowheads="1"/>
            </p:cNvSpPr>
            <p:nvPr/>
          </p:nvSpPr>
          <p:spPr bwMode="auto">
            <a:xfrm>
              <a:off x="4694" y="1979"/>
              <a:ext cx="91" cy="91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grpSp>
          <p:nvGrpSpPr>
            <p:cNvPr id="20495" name="Group 36"/>
            <p:cNvGrpSpPr>
              <a:grpSpLocks/>
            </p:cNvGrpSpPr>
            <p:nvPr/>
          </p:nvGrpSpPr>
          <p:grpSpPr bwMode="auto">
            <a:xfrm>
              <a:off x="975" y="1933"/>
              <a:ext cx="4400" cy="1724"/>
              <a:chOff x="975" y="1933"/>
              <a:chExt cx="4400" cy="1724"/>
            </a:xfrm>
          </p:grpSpPr>
          <p:graphicFrame>
            <p:nvGraphicFramePr>
              <p:cNvPr id="20496" name="Object 33"/>
              <p:cNvGraphicFramePr>
                <a:graphicFrameLocks noChangeAspect="1"/>
              </p:cNvGraphicFramePr>
              <p:nvPr/>
            </p:nvGraphicFramePr>
            <p:xfrm>
              <a:off x="4286" y="2251"/>
              <a:ext cx="773" cy="24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12" imgW="685502" imgH="215806" progId="Equation.3">
                      <p:embed/>
                    </p:oleObj>
                  </mc:Choice>
                  <mc:Fallback>
                    <p:oleObj name="Equation" r:id="rId12" imgW="685502" imgH="215806" progId="Equation.3">
                      <p:embed/>
                      <p:pic>
                        <p:nvPicPr>
                          <p:cNvPr id="0" name="Object 3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286" y="2251"/>
                            <a:ext cx="773" cy="24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20497" name="Group 35"/>
              <p:cNvGrpSpPr>
                <a:grpSpLocks/>
              </p:cNvGrpSpPr>
              <p:nvPr/>
            </p:nvGrpSpPr>
            <p:grpSpPr bwMode="auto">
              <a:xfrm>
                <a:off x="975" y="1933"/>
                <a:ext cx="4400" cy="1724"/>
                <a:chOff x="975" y="1933"/>
                <a:chExt cx="4400" cy="1724"/>
              </a:xfrm>
            </p:grpSpPr>
            <p:sp>
              <p:nvSpPr>
                <p:cNvPr id="20498" name="Line 31"/>
                <p:cNvSpPr>
                  <a:spLocks noChangeShapeType="1"/>
                </p:cNvSpPr>
                <p:nvPr/>
              </p:nvSpPr>
              <p:spPr bwMode="auto">
                <a:xfrm flipV="1">
                  <a:off x="975" y="2024"/>
                  <a:ext cx="3764" cy="163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it-IT"/>
                </a:p>
              </p:txBody>
            </p:sp>
            <p:sp>
              <p:nvSpPr>
                <p:cNvPr id="20499" name="Line 34"/>
                <p:cNvSpPr>
                  <a:spLocks noChangeShapeType="1"/>
                </p:cNvSpPr>
                <p:nvPr/>
              </p:nvSpPr>
              <p:spPr bwMode="auto">
                <a:xfrm flipV="1">
                  <a:off x="1746" y="1933"/>
                  <a:ext cx="3629" cy="635"/>
                </a:xfrm>
                <a:prstGeom prst="line">
                  <a:avLst/>
                </a:prstGeom>
                <a:noFill/>
                <a:ln w="9525" cap="rnd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it-IT"/>
                </a:p>
              </p:txBody>
            </p:sp>
          </p:grpSp>
        </p:grpSp>
      </p:grpSp>
      <p:sp>
        <p:nvSpPr>
          <p:cNvPr id="2" name="CasellaDiTesto 1"/>
          <p:cNvSpPr txBox="1"/>
          <p:nvPr/>
        </p:nvSpPr>
        <p:spPr>
          <a:xfrm>
            <a:off x="427038" y="5949950"/>
            <a:ext cx="8016875" cy="5238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as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>
                <a:latin typeface="Symbol" panose="05050102010706020507" pitchFamily="18" charset="2"/>
              </a:rPr>
              <a:t>a</a:t>
            </a:r>
            <a:r>
              <a:rPr lang="it-IT" dirty="0"/>
              <a:t>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varies</a:t>
            </a:r>
            <a:r>
              <a:rPr lang="it-IT" dirty="0"/>
              <a:t>, </a:t>
            </a:r>
            <a:r>
              <a:rPr lang="it-IT" sz="2800" b="1" dirty="0"/>
              <a:t>b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moves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in the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direction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of the  –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gradient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</p:txBody>
      </p:sp>
      <p:sp>
        <p:nvSpPr>
          <p:cNvPr id="20493" name="Text Box 3"/>
          <p:cNvSpPr txBox="1">
            <a:spLocks noChangeArrowheads="1"/>
          </p:cNvSpPr>
          <p:nvPr/>
        </p:nvSpPr>
        <p:spPr bwMode="auto">
          <a:xfrm>
            <a:off x="323850" y="333375"/>
            <a:ext cx="5183188" cy="584200"/>
          </a:xfrm>
          <a:prstGeom prst="rect">
            <a:avLst/>
          </a:prstGeom>
          <a:solidFill>
            <a:srgbClr val="FFFF99"/>
          </a:solidFill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b="1">
                <a:solidFill>
                  <a:schemeClr val="accent2"/>
                </a:solidFill>
                <a:latin typeface="Arial" panose="020B0604020202020204" pitchFamily="34" charset="0"/>
              </a:rPr>
              <a:t>gradient descent method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506" name="Object 7"/>
          <p:cNvGraphicFramePr>
            <a:graphicFrameLocks noChangeAspect="1"/>
          </p:cNvGraphicFramePr>
          <p:nvPr/>
        </p:nvGraphicFramePr>
        <p:xfrm>
          <a:off x="6372225" y="476250"/>
          <a:ext cx="2232025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749300" imgH="279400" progId="Equation.DSMT4">
                  <p:embed/>
                </p:oleObj>
              </mc:Choice>
              <mc:Fallback>
                <p:oleObj name="Equation" r:id="rId2" imgW="749300" imgH="2794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72225" y="476250"/>
                        <a:ext cx="2232025" cy="792163"/>
                      </a:xfrm>
                      <a:prstGeom prst="rect">
                        <a:avLst/>
                      </a:prstGeom>
                      <a:solidFill>
                        <a:srgbClr val="CCFFCC"/>
                      </a:solidFill>
                      <a:ln w="38100">
                        <a:solidFill>
                          <a:srgbClr val="33CC33"/>
                        </a:solidFill>
                        <a:miter lim="800000"/>
                        <a:headEnd/>
                        <a:tailEnd/>
                      </a:ln>
                      <a:effectLst>
                        <a:outerShdw dist="107763" dir="2700000" algn="ctr" rotWithShape="0">
                          <a:srgbClr val="808080">
                            <a:alpha val="74997"/>
                          </a:srgbClr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5458" name="Text Box 18"/>
          <p:cNvSpPr txBox="1">
            <a:spLocks noChangeArrowheads="1"/>
          </p:cNvSpPr>
          <p:nvPr/>
        </p:nvSpPr>
        <p:spPr bwMode="auto">
          <a:xfrm>
            <a:off x="2700338" y="3209925"/>
            <a:ext cx="3602037" cy="584200"/>
          </a:xfrm>
          <a:prstGeom prst="rect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>
                <a:solidFill>
                  <a:schemeClr val="bg1"/>
                </a:solidFill>
                <a:latin typeface="Arial" panose="020B0604020202020204" pitchFamily="34" charset="0"/>
              </a:rPr>
              <a:t>stopping criterion :</a:t>
            </a:r>
          </a:p>
        </p:txBody>
      </p:sp>
      <p:sp>
        <p:nvSpPr>
          <p:cNvPr id="445459" name="Text Box 19"/>
          <p:cNvSpPr txBox="1">
            <a:spLocks noChangeArrowheads="1"/>
          </p:cNvSpPr>
          <p:nvPr/>
        </p:nvSpPr>
        <p:spPr bwMode="auto">
          <a:xfrm>
            <a:off x="2951163" y="2393950"/>
            <a:ext cx="3122612" cy="584200"/>
          </a:xfrm>
          <a:prstGeom prst="rect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>
                <a:solidFill>
                  <a:schemeClr val="bg1"/>
                </a:solidFill>
                <a:latin typeface="Arial" panose="020B0604020202020204" pitchFamily="34" charset="0"/>
              </a:rPr>
              <a:t>iterative method</a:t>
            </a:r>
          </a:p>
        </p:txBody>
      </p:sp>
      <p:grpSp>
        <p:nvGrpSpPr>
          <p:cNvPr id="3" name="Gruppo 2"/>
          <p:cNvGrpSpPr>
            <a:grpSpLocks/>
          </p:cNvGrpSpPr>
          <p:nvPr/>
        </p:nvGrpSpPr>
        <p:grpSpPr bwMode="auto">
          <a:xfrm>
            <a:off x="971550" y="3789363"/>
            <a:ext cx="7321550" cy="2678112"/>
            <a:chOff x="971550" y="3916363"/>
            <a:chExt cx="7321461" cy="2677200"/>
          </a:xfrm>
        </p:grpSpPr>
        <p:grpSp>
          <p:nvGrpSpPr>
            <p:cNvPr id="21513" name="Gruppo 11"/>
            <p:cNvGrpSpPr>
              <a:grpSpLocks/>
            </p:cNvGrpSpPr>
            <p:nvPr/>
          </p:nvGrpSpPr>
          <p:grpSpPr bwMode="auto">
            <a:xfrm>
              <a:off x="971550" y="3916363"/>
              <a:ext cx="7321461" cy="2677200"/>
              <a:chOff x="1095375" y="4292600"/>
              <a:chExt cx="7321461" cy="2677201"/>
            </a:xfrm>
          </p:grpSpPr>
          <p:sp>
            <p:nvSpPr>
              <p:cNvPr id="5" name="Rettangolo 4"/>
              <p:cNvSpPr/>
              <p:nvPr/>
            </p:nvSpPr>
            <p:spPr bwMode="auto">
              <a:xfrm>
                <a:off x="1095375" y="4292600"/>
                <a:ext cx="7292886" cy="2448679"/>
              </a:xfrm>
              <a:prstGeom prst="rect">
                <a:avLst/>
              </a:prstGeom>
              <a:solidFill>
                <a:schemeClr val="accent3">
                  <a:lumMod val="95000"/>
                </a:schemeClr>
              </a:solidFill>
              <a:ln w="571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 algn="ctr">
                  <a:defRPr/>
                </a:pPr>
                <a:endParaRPr lang="it-IT">
                  <a:ea typeface="+mn-ea"/>
                </a:endParaRPr>
              </a:p>
            </p:txBody>
          </p:sp>
          <p:sp>
            <p:nvSpPr>
              <p:cNvPr id="13322" name="CasellaDiTesto 1"/>
              <p:cNvSpPr txBox="1">
                <a:spLocks noChangeArrowheads="1"/>
              </p:cNvSpPr>
              <p:nvPr/>
            </p:nvSpPr>
            <p:spPr bwMode="auto">
              <a:xfrm>
                <a:off x="1216024" y="4292600"/>
                <a:ext cx="7200812" cy="26772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  <a:defRPr/>
                </a:pPr>
                <a:r>
                  <a:rPr lang="it-IT" altLang="it-IT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it</a:t>
                </a:r>
                <a:r>
                  <a:rPr lang="it-IT" altLang="it-IT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it-IT" altLang="it-IT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is</a:t>
                </a:r>
                <a:r>
                  <a:rPr lang="it-IT" altLang="it-IT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it-IT" altLang="it-IT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based</a:t>
                </a:r>
                <a:r>
                  <a:rPr lang="it-IT" altLang="it-IT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on:</a:t>
                </a:r>
              </a:p>
              <a:p>
                <a:pPr marL="342900" indent="-342900">
                  <a:spcBef>
                    <a:spcPct val="0"/>
                  </a:spcBef>
                  <a:defRPr/>
                </a:pPr>
                <a:r>
                  <a:rPr lang="it-IT" altLang="it-IT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the </a:t>
                </a:r>
                <a:r>
                  <a:rPr lang="it-IT" altLang="it-IT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convergence</a:t>
                </a:r>
                <a:r>
                  <a:rPr lang="it-IT" altLang="it-IT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of the </a:t>
                </a:r>
                <a:r>
                  <a:rPr lang="it-IT" altLang="it-IT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sequence</a:t>
                </a:r>
                <a:r>
                  <a:rPr lang="it-IT" altLang="it-IT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of </a:t>
                </a:r>
                <a:r>
                  <a:rPr lang="it-IT" altLang="it-IT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vectors</a:t>
                </a:r>
                <a:r>
                  <a:rPr lang="it-IT" altLang="it-IT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it-IT" altLang="it-IT" sz="2400" b="1" dirty="0" err="1">
                    <a:cs typeface="Times New Roman" panose="02020603050405020304" pitchFamily="18" charset="0"/>
                  </a:rPr>
                  <a:t>x</a:t>
                </a:r>
                <a:r>
                  <a:rPr lang="it-IT" altLang="it-IT" sz="2400" i="1" baseline="-25000" dirty="0" err="1">
                    <a:cs typeface="Times New Roman" panose="02020603050405020304" pitchFamily="18" charset="0"/>
                  </a:rPr>
                  <a:t>k</a:t>
                </a:r>
                <a:endParaRPr lang="it-IT" altLang="it-IT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spcBef>
                    <a:spcPct val="0"/>
                  </a:spcBef>
                  <a:buFontTx/>
                  <a:buNone/>
                  <a:defRPr/>
                </a:pPr>
                <a:r>
                  <a:rPr lang="it-IT" altLang="it-IT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</a:t>
                </a:r>
                <a:r>
                  <a:rPr lang="it-IT" altLang="it-IT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that</a:t>
                </a:r>
                <a:r>
                  <a:rPr lang="it-IT" altLang="it-IT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it-IT" altLang="it-IT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is</a:t>
                </a:r>
                <a:r>
                  <a:rPr lang="it-IT" altLang="it-IT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on the </a:t>
                </a:r>
                <a:r>
                  <a:rPr lang="it-IT" altLang="it-IT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convergence</a:t>
                </a:r>
                <a:r>
                  <a:rPr lang="it-IT" altLang="it-IT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to  0  of the </a:t>
                </a:r>
              </a:p>
              <a:p>
                <a:pPr>
                  <a:spcBef>
                    <a:spcPct val="0"/>
                  </a:spcBef>
                  <a:buFontTx/>
                  <a:buNone/>
                  <a:defRPr/>
                </a:pPr>
                <a:r>
                  <a:rPr lang="it-IT" altLang="it-IT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</a:t>
                </a:r>
                <a:r>
                  <a:rPr lang="it-IT" altLang="it-IT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numerical</a:t>
                </a:r>
                <a:r>
                  <a:rPr lang="it-IT" altLang="it-IT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it-IT" altLang="it-IT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sequence</a:t>
                </a:r>
                <a:r>
                  <a:rPr lang="it-IT" altLang="it-IT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 ||</a:t>
                </a:r>
                <a:r>
                  <a:rPr lang="it-IT" altLang="it-IT" sz="2400" b="1" dirty="0" err="1">
                    <a:cs typeface="Times New Roman" panose="02020603050405020304" pitchFamily="18" charset="0"/>
                  </a:rPr>
                  <a:t>x</a:t>
                </a:r>
                <a:r>
                  <a:rPr lang="it-IT" altLang="it-IT" sz="2400" i="1" baseline="-25000" dirty="0" err="1">
                    <a:cs typeface="Times New Roman" panose="02020603050405020304" pitchFamily="18" charset="0"/>
                  </a:rPr>
                  <a:t>k</a:t>
                </a:r>
                <a:r>
                  <a:rPr lang="it-IT" altLang="it-IT" sz="2400" i="1" baseline="-25000" dirty="0">
                    <a:cs typeface="Times New Roman" panose="02020603050405020304" pitchFamily="18" charset="0"/>
                  </a:rPr>
                  <a:t>  </a:t>
                </a:r>
                <a:r>
                  <a:rPr lang="it-IT" altLang="it-IT" sz="2400" i="1" dirty="0">
                    <a:cs typeface="Times New Roman" panose="02020603050405020304" pitchFamily="18" charset="0"/>
                  </a:rPr>
                  <a:t>-  </a:t>
                </a:r>
                <a:r>
                  <a:rPr lang="it-IT" altLang="it-IT" sz="2400" b="1" dirty="0">
                    <a:cs typeface="Times New Roman" panose="02020603050405020304" pitchFamily="18" charset="0"/>
                  </a:rPr>
                  <a:t>x</a:t>
                </a:r>
                <a:r>
                  <a:rPr lang="it-IT" altLang="it-IT" sz="2400" i="1" baseline="-25000" dirty="0">
                    <a:cs typeface="Times New Roman" panose="02020603050405020304" pitchFamily="18" charset="0"/>
                  </a:rPr>
                  <a:t>k-</a:t>
                </a:r>
                <a:r>
                  <a:rPr lang="it-IT" altLang="it-IT" sz="2400" baseline="-25000" dirty="0">
                    <a:cs typeface="Times New Roman" panose="02020603050405020304" pitchFamily="18" charset="0"/>
                  </a:rPr>
                  <a:t>1</a:t>
                </a:r>
                <a:r>
                  <a:rPr lang="it-IT" altLang="it-IT" sz="2400" i="1" dirty="0">
                    <a:cs typeface="Times New Roman" panose="02020603050405020304" pitchFamily="18" charset="0"/>
                  </a:rPr>
                  <a:t>||</a:t>
                </a:r>
              </a:p>
              <a:p>
                <a:pPr>
                  <a:spcBef>
                    <a:spcPct val="0"/>
                  </a:spcBef>
                  <a:buFontTx/>
                  <a:buNone/>
                  <a:defRPr/>
                </a:pPr>
                <a:endParaRPr lang="it-IT" altLang="it-IT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42900" indent="-342900">
                  <a:spcBef>
                    <a:spcPct val="0"/>
                  </a:spcBef>
                  <a:defRPr/>
                </a:pPr>
                <a:r>
                  <a:rPr lang="it-IT" altLang="it-IT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the </a:t>
                </a:r>
                <a:r>
                  <a:rPr lang="it-IT" altLang="it-IT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norm</a:t>
                </a:r>
                <a:r>
                  <a:rPr lang="it-IT" altLang="it-IT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of the </a:t>
                </a:r>
                <a:r>
                  <a:rPr lang="it-IT" altLang="it-IT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gradient</a:t>
                </a:r>
                <a:endParaRPr lang="it-IT" altLang="it-IT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42900" indent="-342900">
                  <a:spcBef>
                    <a:spcPct val="0"/>
                  </a:spcBef>
                  <a:defRPr/>
                </a:pPr>
                <a:endParaRPr lang="it-IT" altLang="it-IT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aphicFrame>
          <p:nvGraphicFramePr>
            <p:cNvPr id="21514" name="Object 10"/>
            <p:cNvGraphicFramePr>
              <a:graphicFrameLocks noChangeAspect="1"/>
            </p:cNvGraphicFramePr>
            <p:nvPr/>
          </p:nvGraphicFramePr>
          <p:xfrm>
            <a:off x="5278386" y="5688720"/>
            <a:ext cx="1441450" cy="6715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zione" r:id="rId4" imgW="545626" imgH="253780" progId="Equation.3">
                    <p:embed/>
                  </p:oleObj>
                </mc:Choice>
                <mc:Fallback>
                  <p:oleObj name="Equazione" r:id="rId4" imgW="545626" imgH="253780" progId="Equation.3">
                    <p:embed/>
                    <p:pic>
                      <p:nvPicPr>
                        <p:cNvPr id="0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78386" y="5688720"/>
                          <a:ext cx="1441450" cy="671512"/>
                        </a:xfrm>
                        <a:prstGeom prst="rect">
                          <a:avLst/>
                        </a:prstGeom>
                        <a:noFill/>
                        <a:ln w="9525">
                          <a:solidFill>
                            <a:srgbClr val="FFFF00"/>
                          </a:solidFill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1510" name="Oggetto 3"/>
          <p:cNvGraphicFramePr>
            <a:graphicFrameLocks noChangeAspect="1"/>
          </p:cNvGraphicFramePr>
          <p:nvPr/>
        </p:nvGraphicFramePr>
        <p:xfrm>
          <a:off x="822325" y="1195388"/>
          <a:ext cx="4456113" cy="811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6" imgW="1257300" imgH="228600" progId="Equation.3">
                  <p:embed/>
                </p:oleObj>
              </mc:Choice>
              <mc:Fallback>
                <p:oleObj name="Equazione" r:id="rId6" imgW="1257300" imgH="228600" progId="Equation.3">
                  <p:embed/>
                  <p:pic>
                    <p:nvPicPr>
                      <p:cNvPr id="0" name="Oggetto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2325" y="1195388"/>
                        <a:ext cx="4456113" cy="811212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57150">
                        <a:solidFill>
                          <a:srgbClr val="92D05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11" name="Text Box 3"/>
          <p:cNvSpPr txBox="1">
            <a:spLocks noChangeArrowheads="1"/>
          </p:cNvSpPr>
          <p:nvPr/>
        </p:nvSpPr>
        <p:spPr bwMode="auto">
          <a:xfrm>
            <a:off x="323850" y="333375"/>
            <a:ext cx="5183188" cy="584200"/>
          </a:xfrm>
          <a:prstGeom prst="rect">
            <a:avLst/>
          </a:prstGeom>
          <a:solidFill>
            <a:srgbClr val="FFFF99"/>
          </a:solidFill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b="1">
                <a:solidFill>
                  <a:schemeClr val="accent2"/>
                </a:solidFill>
                <a:latin typeface="Arial" panose="020B0604020202020204" pitchFamily="34" charset="0"/>
              </a:rPr>
              <a:t>gradient descent method</a:t>
            </a:r>
          </a:p>
        </p:txBody>
      </p:sp>
      <p:graphicFrame>
        <p:nvGraphicFramePr>
          <p:cNvPr id="21512" name="Oggetto 12"/>
          <p:cNvGraphicFramePr>
            <a:graphicFrameLocks noChangeAspect="1"/>
          </p:cNvGraphicFramePr>
          <p:nvPr/>
        </p:nvGraphicFramePr>
        <p:xfrm>
          <a:off x="6372225" y="1411288"/>
          <a:ext cx="1933575" cy="757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8" imgW="583947" imgH="228501" progId="Equation.3">
                  <p:embed/>
                </p:oleObj>
              </mc:Choice>
              <mc:Fallback>
                <p:oleObj name="Equazione" r:id="rId8" imgW="583947" imgH="228501" progId="Equation.3">
                  <p:embed/>
                  <p:pic>
                    <p:nvPicPr>
                      <p:cNvPr id="0" name="Oggetto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72225" y="1411288"/>
                        <a:ext cx="1933575" cy="757237"/>
                      </a:xfrm>
                      <a:prstGeom prst="rect">
                        <a:avLst/>
                      </a:prstGeom>
                      <a:solidFill>
                        <a:srgbClr val="CCFFCC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45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45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5458" grpId="0" animBg="1"/>
      <p:bldP spid="44545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322263" y="1052513"/>
            <a:ext cx="7551737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if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800" b="1" dirty="0">
                <a:latin typeface="+mn-lt"/>
                <a:cs typeface="Arial" panose="020B0604020202020204" pitchFamily="34" charset="0"/>
              </a:rPr>
              <a:t>r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minimum </a:t>
            </a:r>
            <a:r>
              <a:rPr lang="it-IT" b="1" dirty="0" err="1">
                <a:latin typeface="Arial" panose="020B0604020202020204" pitchFamily="34" charset="0"/>
                <a:cs typeface="Arial" panose="020B0604020202020204" pitchFamily="34" charset="0"/>
              </a:rPr>
              <a:t>point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of  </a:t>
            </a:r>
            <a:r>
              <a:rPr lang="it-IT" sz="2800" i="1" dirty="0">
                <a:latin typeface="+mn-lt"/>
                <a:cs typeface="Arial" panose="020B0604020202020204" pitchFamily="34" charset="0"/>
              </a:rPr>
              <a:t>f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 and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if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it-IT" sz="2800" i="1" dirty="0">
                <a:cs typeface="Arial" panose="020B0604020202020204" pitchFamily="34" charset="0"/>
              </a:rPr>
              <a:t>f</a:t>
            </a:r>
            <a:r>
              <a:rPr lang="it-IT" i="1" dirty="0">
                <a:cs typeface="Arial" panose="020B0604020202020204" pitchFamily="34" charset="0"/>
              </a:rPr>
              <a:t> 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differentiable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graphicFrame>
        <p:nvGraphicFramePr>
          <p:cNvPr id="4099" name="Object 10"/>
          <p:cNvGraphicFramePr>
            <a:graphicFrameLocks noChangeAspect="1"/>
          </p:cNvGraphicFramePr>
          <p:nvPr/>
        </p:nvGraphicFramePr>
        <p:xfrm>
          <a:off x="2987675" y="1700213"/>
          <a:ext cx="2073275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2" imgW="622030" imgH="215806" progId="Equation.3">
                  <p:embed/>
                </p:oleObj>
              </mc:Choice>
              <mc:Fallback>
                <p:oleObj name="Equazione" r:id="rId2" imgW="622030" imgH="215806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7675" y="1700213"/>
                        <a:ext cx="2073275" cy="720725"/>
                      </a:xfrm>
                      <a:prstGeom prst="rect">
                        <a:avLst/>
                      </a:prstGeom>
                      <a:solidFill>
                        <a:srgbClr val="FFCCFF"/>
                      </a:solidFill>
                      <a:ln w="9525">
                        <a:solidFill>
                          <a:srgbClr val="FFFF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0" name="Text Box 3"/>
          <p:cNvSpPr txBox="1">
            <a:spLocks noChangeArrowheads="1"/>
          </p:cNvSpPr>
          <p:nvPr/>
        </p:nvSpPr>
        <p:spPr bwMode="auto">
          <a:xfrm>
            <a:off x="0" y="350838"/>
            <a:ext cx="9102725" cy="585787"/>
          </a:xfrm>
          <a:prstGeom prst="rect">
            <a:avLst/>
          </a:prstGeom>
          <a:solidFill>
            <a:schemeClr val="hlink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>
                <a:latin typeface="Arial" panose="020B0604020202020204" pitchFamily="34" charset="0"/>
              </a:rPr>
              <a:t>Minima of differentiable functions (no constraints)</a:t>
            </a:r>
          </a:p>
        </p:txBody>
      </p:sp>
      <p:sp>
        <p:nvSpPr>
          <p:cNvPr id="13" name="CasellaDiTesto 12"/>
          <p:cNvSpPr txBox="1"/>
          <p:nvPr/>
        </p:nvSpPr>
        <p:spPr>
          <a:xfrm>
            <a:off x="4306888" y="3960813"/>
            <a:ext cx="3567112" cy="1385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2800" b="1" dirty="0">
                <a:latin typeface="+mj-lt"/>
                <a:cs typeface="Arial" panose="020B0604020202020204" pitchFamily="34" charset="0"/>
              </a:rPr>
              <a:t>H</a:t>
            </a:r>
            <a:r>
              <a:rPr lang="it-IT" sz="2800" i="1" baseline="-25000" dirty="0">
                <a:latin typeface="+mj-lt"/>
                <a:cs typeface="Arial" panose="020B0604020202020204" pitchFamily="34" charset="0"/>
              </a:rPr>
              <a:t>f </a:t>
            </a:r>
            <a:r>
              <a:rPr lang="it-IT" sz="2800" dirty="0">
                <a:latin typeface="+mj-lt"/>
                <a:cs typeface="Arial" panose="020B0604020202020204" pitchFamily="34" charset="0"/>
              </a:rPr>
              <a:t>(</a:t>
            </a:r>
            <a:r>
              <a:rPr lang="it-IT" sz="2800" b="1" dirty="0">
                <a:latin typeface="+mj-lt"/>
                <a:cs typeface="Arial" panose="020B0604020202020204" pitchFamily="34" charset="0"/>
              </a:rPr>
              <a:t>s</a:t>
            </a:r>
            <a:r>
              <a:rPr lang="it-IT" sz="2800" dirty="0">
                <a:latin typeface="+mj-lt"/>
                <a:cs typeface="Arial" panose="020B0604020202020204" pitchFamily="34" charset="0"/>
              </a:rPr>
              <a:t>)</a:t>
            </a:r>
            <a:r>
              <a:rPr lang="it-IT" sz="2800" i="1" dirty="0">
                <a:latin typeface="+mj-lt"/>
                <a:cs typeface="Arial" panose="020B0604020202020204" pitchFamily="34" charset="0"/>
              </a:rPr>
              <a:t>    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positive definite</a:t>
            </a:r>
          </a:p>
          <a:p>
            <a:pPr>
              <a:defRPr/>
            </a:pPr>
            <a:r>
              <a:rPr lang="it-IT" sz="2800" b="1" dirty="0">
                <a:solidFill>
                  <a:srgbClr val="000000"/>
                </a:solidFill>
                <a:latin typeface="Times New Roman"/>
                <a:cs typeface="Arial" panose="020B0604020202020204" pitchFamily="34" charset="0"/>
              </a:rPr>
              <a:t>H</a:t>
            </a:r>
            <a:r>
              <a:rPr lang="it-IT" sz="2800" i="1" baseline="-25000" dirty="0">
                <a:solidFill>
                  <a:srgbClr val="000000"/>
                </a:solidFill>
                <a:latin typeface="Times New Roman"/>
                <a:cs typeface="Arial" panose="020B0604020202020204" pitchFamily="34" charset="0"/>
              </a:rPr>
              <a:t>f </a:t>
            </a:r>
            <a:r>
              <a:rPr lang="it-IT" sz="2800" dirty="0">
                <a:solidFill>
                  <a:srgbClr val="000000"/>
                </a:solidFill>
                <a:latin typeface="Times New Roman"/>
                <a:cs typeface="Arial" panose="020B0604020202020204" pitchFamily="34" charset="0"/>
              </a:rPr>
              <a:t>(</a:t>
            </a:r>
            <a:r>
              <a:rPr lang="it-IT" sz="2800" b="1" dirty="0">
                <a:solidFill>
                  <a:srgbClr val="000000"/>
                </a:solidFill>
                <a:latin typeface="Times New Roman"/>
                <a:cs typeface="Arial" panose="020B0604020202020204" pitchFamily="34" charset="0"/>
              </a:rPr>
              <a:t>s</a:t>
            </a:r>
            <a:r>
              <a:rPr lang="it-IT" sz="2800" dirty="0">
                <a:solidFill>
                  <a:srgbClr val="000000"/>
                </a:solidFill>
                <a:latin typeface="Times New Roman"/>
                <a:cs typeface="Arial" panose="020B0604020202020204" pitchFamily="34" charset="0"/>
              </a:rPr>
              <a:t>)</a:t>
            </a:r>
            <a:r>
              <a:rPr lang="it-IT" sz="2800" i="1" dirty="0">
                <a:solidFill>
                  <a:srgbClr val="000000"/>
                </a:solidFill>
                <a:latin typeface="Times New Roman"/>
                <a:cs typeface="Arial" panose="020B0604020202020204" pitchFamily="34" charset="0"/>
              </a:rPr>
              <a:t>   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negative definite</a:t>
            </a:r>
          </a:p>
          <a:p>
            <a:pPr>
              <a:defRPr/>
            </a:pPr>
            <a:r>
              <a:rPr lang="it-IT" sz="2800" b="1" dirty="0">
                <a:solidFill>
                  <a:srgbClr val="000000"/>
                </a:solidFill>
                <a:latin typeface="Times New Roman"/>
                <a:cs typeface="Arial" panose="020B0604020202020204" pitchFamily="34" charset="0"/>
              </a:rPr>
              <a:t>H</a:t>
            </a:r>
            <a:r>
              <a:rPr lang="it-IT" sz="2800" i="1" baseline="-25000" dirty="0">
                <a:solidFill>
                  <a:srgbClr val="000000"/>
                </a:solidFill>
                <a:latin typeface="Times New Roman"/>
                <a:cs typeface="Arial" panose="020B0604020202020204" pitchFamily="34" charset="0"/>
              </a:rPr>
              <a:t>f </a:t>
            </a:r>
            <a:r>
              <a:rPr lang="it-IT" sz="2800" dirty="0">
                <a:solidFill>
                  <a:srgbClr val="000000"/>
                </a:solidFill>
                <a:latin typeface="Times New Roman"/>
                <a:cs typeface="Arial" panose="020B0604020202020204" pitchFamily="34" charset="0"/>
              </a:rPr>
              <a:t>(</a:t>
            </a:r>
            <a:r>
              <a:rPr lang="it-IT" sz="2800" b="1" dirty="0">
                <a:solidFill>
                  <a:srgbClr val="000000"/>
                </a:solidFill>
                <a:latin typeface="Times New Roman"/>
                <a:cs typeface="Arial" panose="020B0604020202020204" pitchFamily="34" charset="0"/>
              </a:rPr>
              <a:t>s</a:t>
            </a:r>
            <a:r>
              <a:rPr lang="it-IT" sz="2800" dirty="0">
                <a:solidFill>
                  <a:srgbClr val="000000"/>
                </a:solidFill>
                <a:latin typeface="Times New Roman"/>
                <a:cs typeface="Arial" panose="020B0604020202020204" pitchFamily="34" charset="0"/>
              </a:rPr>
              <a:t>)</a:t>
            </a:r>
            <a:r>
              <a:rPr lang="it-IT" sz="2800" i="1" dirty="0">
                <a:solidFill>
                  <a:srgbClr val="000000"/>
                </a:solidFill>
                <a:latin typeface="Times New Roman"/>
                <a:cs typeface="Arial" panose="020B0604020202020204" pitchFamily="34" charset="0"/>
              </a:rPr>
              <a:t>    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indefinite</a:t>
            </a:r>
          </a:p>
        </p:txBody>
      </p:sp>
      <p:sp>
        <p:nvSpPr>
          <p:cNvPr id="4102" name="Freccia a destra 4"/>
          <p:cNvSpPr>
            <a:spLocks noChangeArrowheads="1"/>
          </p:cNvSpPr>
          <p:nvPr/>
        </p:nvSpPr>
        <p:spPr bwMode="auto">
          <a:xfrm>
            <a:off x="3348038" y="4173538"/>
            <a:ext cx="719137" cy="287337"/>
          </a:xfrm>
          <a:prstGeom prst="rightArrow">
            <a:avLst>
              <a:gd name="adj1" fmla="val 50000"/>
              <a:gd name="adj2" fmla="val 50055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4103" name="Freccia a destra 14"/>
          <p:cNvSpPr>
            <a:spLocks noChangeArrowheads="1"/>
          </p:cNvSpPr>
          <p:nvPr/>
        </p:nvSpPr>
        <p:spPr bwMode="auto">
          <a:xfrm>
            <a:off x="3348038" y="4487863"/>
            <a:ext cx="719137" cy="288925"/>
          </a:xfrm>
          <a:prstGeom prst="rightArrow">
            <a:avLst>
              <a:gd name="adj1" fmla="val 50000"/>
              <a:gd name="adj2" fmla="val 4978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4104" name="Freccia a destra 15"/>
          <p:cNvSpPr>
            <a:spLocks noChangeArrowheads="1"/>
          </p:cNvSpPr>
          <p:nvPr/>
        </p:nvSpPr>
        <p:spPr bwMode="auto">
          <a:xfrm>
            <a:off x="3348038" y="4848225"/>
            <a:ext cx="719137" cy="288925"/>
          </a:xfrm>
          <a:prstGeom prst="rightArrow">
            <a:avLst>
              <a:gd name="adj1" fmla="val 50000"/>
              <a:gd name="adj2" fmla="val 4978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cxnSp>
        <p:nvCxnSpPr>
          <p:cNvPr id="4105" name="Connettore diritto 16"/>
          <p:cNvCxnSpPr>
            <a:cxnSpLocks noChangeShapeType="1"/>
          </p:cNvCxnSpPr>
          <p:nvPr/>
        </p:nvCxnSpPr>
        <p:spPr bwMode="auto">
          <a:xfrm>
            <a:off x="2268538" y="2636838"/>
            <a:ext cx="3382962" cy="0"/>
          </a:xfrm>
          <a:prstGeom prst="line">
            <a:avLst/>
          </a:prstGeom>
          <a:noFill/>
          <a:ln w="38100" algn="ctr">
            <a:solidFill>
              <a:srgbClr val="00B05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4106" name="Gruppo 17"/>
          <p:cNvGrpSpPr>
            <a:grpSpLocks/>
          </p:cNvGrpSpPr>
          <p:nvPr/>
        </p:nvGrpSpPr>
        <p:grpSpPr bwMode="auto">
          <a:xfrm>
            <a:off x="33338" y="2781300"/>
            <a:ext cx="8548687" cy="720725"/>
            <a:chOff x="337273" y="3068960"/>
            <a:chExt cx="8549440" cy="720725"/>
          </a:xfrm>
        </p:grpSpPr>
        <p:graphicFrame>
          <p:nvGraphicFramePr>
            <p:cNvPr id="4109" name="Object 10"/>
            <p:cNvGraphicFramePr>
              <a:graphicFrameLocks noChangeAspect="1"/>
            </p:cNvGraphicFramePr>
            <p:nvPr/>
          </p:nvGraphicFramePr>
          <p:xfrm>
            <a:off x="3536155" y="3068960"/>
            <a:ext cx="2030413" cy="7207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zione" r:id="rId4" imgW="609336" imgH="215806" progId="Equation.3">
                    <p:embed/>
                  </p:oleObj>
                </mc:Choice>
                <mc:Fallback>
                  <p:oleObj name="Equazione" r:id="rId4" imgW="609336" imgH="215806" progId="Equation.3">
                    <p:embed/>
                    <p:pic>
                      <p:nvPicPr>
                        <p:cNvPr id="0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36155" y="3068960"/>
                          <a:ext cx="2030413" cy="720725"/>
                        </a:xfrm>
                        <a:prstGeom prst="rect">
                          <a:avLst/>
                        </a:prstGeom>
                        <a:noFill/>
                        <a:ln w="9525">
                          <a:solidFill>
                            <a:srgbClr val="FFFF00"/>
                          </a:solidFill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0" name="CasellaDiTesto 4"/>
            <p:cNvSpPr txBox="1">
              <a:spLocks noChangeArrowheads="1"/>
            </p:cNvSpPr>
            <p:nvPr/>
          </p:nvSpPr>
          <p:spPr bwMode="auto">
            <a:xfrm>
              <a:off x="337273" y="3068960"/>
              <a:ext cx="8549440" cy="58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  <a:defRPr/>
              </a:pPr>
              <a:r>
                <a:rPr lang="it-IT" altLang="it-IT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any</a:t>
              </a:r>
              <a:r>
                <a:rPr lang="it-IT" altLang="it-IT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it-IT" altLang="it-IT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points</a:t>
              </a:r>
              <a:r>
                <a:rPr lang="it-IT" altLang="it-IT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it-IT" altLang="it-IT" b="1" dirty="0">
                  <a:latin typeface="+mn-lt"/>
                  <a:cs typeface="Arial" panose="020B0604020202020204" pitchFamily="34" charset="0"/>
                </a:rPr>
                <a:t>s</a:t>
              </a:r>
              <a:r>
                <a:rPr lang="it-IT" altLang="it-IT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it-IT" altLang="it-IT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such</a:t>
              </a:r>
              <a:r>
                <a:rPr lang="it-IT" altLang="it-IT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it-IT" altLang="it-IT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that</a:t>
              </a:r>
              <a:r>
                <a:rPr lang="it-IT" altLang="it-IT" sz="2400" dirty="0">
                  <a:latin typeface="Arial" panose="020B0604020202020204" pitchFamily="34" charset="0"/>
                  <a:cs typeface="Arial" panose="020B0604020202020204" pitchFamily="34" charset="0"/>
                </a:rPr>
                <a:t>                            </a:t>
              </a:r>
              <a:r>
                <a:rPr lang="it-IT" altLang="it-IT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is</a:t>
              </a:r>
              <a:r>
                <a:rPr lang="it-IT" altLang="it-IT" sz="2400" dirty="0">
                  <a:latin typeface="Arial" panose="020B0604020202020204" pitchFamily="34" charset="0"/>
                  <a:cs typeface="Arial" panose="020B0604020202020204" pitchFamily="34" charset="0"/>
                </a:rPr>
                <a:t> a </a:t>
              </a:r>
              <a:r>
                <a:rPr lang="it-IT" altLang="it-IT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critical</a:t>
              </a:r>
              <a:r>
                <a:rPr lang="it-IT" altLang="it-IT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it-IT" altLang="it-IT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point</a:t>
              </a:r>
              <a:r>
                <a:rPr lang="it-IT" altLang="it-IT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it-IT" altLang="it-IT" sz="2400" dirty="0">
                  <a:latin typeface="Arial" panose="020B0604020202020204" pitchFamily="34" charset="0"/>
                  <a:cs typeface="Arial" panose="020B0604020202020204" pitchFamily="34" charset="0"/>
                </a:rPr>
                <a:t>of  </a:t>
              </a:r>
              <a:r>
                <a:rPr lang="it-IT" altLang="it-IT" sz="2800" i="1" dirty="0">
                  <a:latin typeface="+mj-lt"/>
                  <a:cs typeface="Arial" panose="020B0604020202020204" pitchFamily="34" charset="0"/>
                </a:rPr>
                <a:t>f</a:t>
              </a:r>
            </a:p>
          </p:txBody>
        </p:sp>
      </p:grpSp>
      <p:sp>
        <p:nvSpPr>
          <p:cNvPr id="21" name="CasellaDiTesto 20"/>
          <p:cNvSpPr txBox="1"/>
          <p:nvPr/>
        </p:nvSpPr>
        <p:spPr>
          <a:xfrm>
            <a:off x="254000" y="3573463"/>
            <a:ext cx="3314700" cy="16922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critical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point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altLang="it-IT" sz="3200" b="1" dirty="0">
                <a:cs typeface="Arial" panose="020B0604020202020204" pitchFamily="34" charset="0"/>
              </a:rPr>
              <a:t>s</a:t>
            </a:r>
            <a:r>
              <a:rPr lang="it-IT" altLang="it-IT" b="1" dirty="0">
                <a:cs typeface="Arial" panose="020B0604020202020204" pitchFamily="34" charset="0"/>
              </a:rPr>
              <a:t> 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can be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a minimum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point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a maximum 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point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saddle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point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sp>
        <p:nvSpPr>
          <p:cNvPr id="22" name="CasellaDiTesto 21"/>
          <p:cNvSpPr txBox="1">
            <a:spLocks noChangeArrowheads="1"/>
          </p:cNvSpPr>
          <p:nvPr/>
        </p:nvSpPr>
        <p:spPr bwMode="auto">
          <a:xfrm>
            <a:off x="2916238" y="5510213"/>
            <a:ext cx="6297612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000">
                <a:latin typeface="Arial" panose="020B0604020202020204" pitchFamily="34" charset="0"/>
                <a:cs typeface="Arial" panose="020B0604020202020204" pitchFamily="34" charset="0"/>
              </a:rPr>
              <a:t>positive definite: all eigenvalues are positive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000">
                <a:latin typeface="Arial" panose="020B0604020202020204" pitchFamily="34" charset="0"/>
                <a:cs typeface="Arial" panose="020B0604020202020204" pitchFamily="34" charset="0"/>
              </a:rPr>
              <a:t>negative definite: all eigenvalues are negative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000">
                <a:latin typeface="Arial" panose="020B0604020202020204" pitchFamily="34" charset="0"/>
                <a:cs typeface="Arial" panose="020B0604020202020204" pitchFamily="34" charset="0"/>
              </a:rPr>
              <a:t>indefinite: there are positive and negative eigenvalues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Immagin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2900" y="115888"/>
            <a:ext cx="3148013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Immagin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60338"/>
            <a:ext cx="3384550" cy="253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2532" name="Object 10"/>
          <p:cNvGraphicFramePr>
            <a:graphicFrameLocks noChangeAspect="1"/>
          </p:cNvGraphicFramePr>
          <p:nvPr/>
        </p:nvGraphicFramePr>
        <p:xfrm>
          <a:off x="3027363" y="2593975"/>
          <a:ext cx="3376612" cy="484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4" imgW="1600200" imgH="228600" progId="Equation.3">
                  <p:embed/>
                </p:oleObj>
              </mc:Choice>
              <mc:Fallback>
                <p:oleObj name="Equazione" r:id="rId4" imgW="1600200" imgH="22860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27363" y="2593975"/>
                        <a:ext cx="3376612" cy="484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2" name="Gruppo 21"/>
          <p:cNvGrpSpPr>
            <a:grpSpLocks/>
          </p:cNvGrpSpPr>
          <p:nvPr/>
        </p:nvGrpSpPr>
        <p:grpSpPr bwMode="auto">
          <a:xfrm>
            <a:off x="1179513" y="3444875"/>
            <a:ext cx="7572375" cy="2921000"/>
            <a:chOff x="1179215" y="3444459"/>
            <a:chExt cx="7573037" cy="2921416"/>
          </a:xfrm>
        </p:grpSpPr>
        <p:pic>
          <p:nvPicPr>
            <p:cNvPr id="22536" name="Immagine 1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08501" y="3444459"/>
              <a:ext cx="3243751" cy="243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aphicFrame>
          <p:nvGraphicFramePr>
            <p:cNvPr id="22537" name="Object 10"/>
            <p:cNvGraphicFramePr>
              <a:graphicFrameLocks noChangeAspect="1"/>
            </p:cNvGraphicFramePr>
            <p:nvPr/>
          </p:nvGraphicFramePr>
          <p:xfrm>
            <a:off x="2600325" y="5881688"/>
            <a:ext cx="3430588" cy="4841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zione" r:id="rId7" imgW="1625600" imgH="228600" progId="Equation.3">
                    <p:embed/>
                  </p:oleObj>
                </mc:Choice>
                <mc:Fallback>
                  <p:oleObj name="Equazione" r:id="rId7" imgW="1625600" imgH="228600" progId="Equation.3">
                    <p:embed/>
                    <p:pic>
                      <p:nvPicPr>
                        <p:cNvPr id="0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00325" y="5881688"/>
                          <a:ext cx="3430588" cy="4841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22538" name="Immagine 20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9215" y="3444459"/>
              <a:ext cx="3136404" cy="23523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22534" name="Object 10"/>
          <p:cNvGraphicFramePr>
            <a:graphicFrameLocks noChangeAspect="1"/>
          </p:cNvGraphicFramePr>
          <p:nvPr/>
        </p:nvGraphicFramePr>
        <p:xfrm>
          <a:off x="7740650" y="1700213"/>
          <a:ext cx="723900" cy="430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10" imgW="342751" imgH="203112" progId="Equation.3">
                  <p:embed/>
                </p:oleObj>
              </mc:Choice>
              <mc:Fallback>
                <p:oleObj name="Equazione" r:id="rId10" imgW="342751" imgH="203112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40650" y="1700213"/>
                        <a:ext cx="723900" cy="430212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8389938" y="5084763"/>
          <a:ext cx="723900" cy="430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12" imgW="342751" imgH="203112" progId="Equation.3">
                  <p:embed/>
                </p:oleObj>
              </mc:Choice>
              <mc:Fallback>
                <p:oleObj name="Equazione" r:id="rId12" imgW="342751" imgH="203112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9938" y="5084763"/>
                        <a:ext cx="723900" cy="430212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CasellaDiTesto 1">
            <a:extLst>
              <a:ext uri="{FF2B5EF4-FFF2-40B4-BE49-F238E27FC236}">
                <a16:creationId xmlns:a16="http://schemas.microsoft.com/office/drawing/2014/main" id="{72EF07C3-1D98-8D03-34F3-8037A8E95584}"/>
              </a:ext>
            </a:extLst>
          </p:cNvPr>
          <p:cNvSpPr txBox="1"/>
          <p:nvPr/>
        </p:nvSpPr>
        <p:spPr>
          <a:xfrm>
            <a:off x="4125917" y="515029"/>
            <a:ext cx="191254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err="1"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600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it-IT" sz="1600" dirty="0" err="1">
                <a:latin typeface="Arial" panose="020B0604020202020204" pitchFamily="34" charset="0"/>
                <a:cs typeface="Arial" panose="020B0604020202020204" pitchFamily="34" charset="0"/>
              </a:rPr>
              <a:t>very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 special case </a:t>
            </a:r>
            <a:r>
              <a:rPr lang="it-IT" sz="1600" dirty="0" err="1">
                <a:latin typeface="Arial" panose="020B0604020202020204" pitchFamily="34" charset="0"/>
                <a:cs typeface="Arial" panose="020B0604020202020204" pitchFamily="34" charset="0"/>
              </a:rPr>
              <a:t>where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it-IT" sz="16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600" dirty="0" err="1">
                <a:latin typeface="Arial" panose="020B0604020202020204" pitchFamily="34" charset="0"/>
                <a:cs typeface="Arial" panose="020B0604020202020204" pitchFamily="34" charset="0"/>
              </a:rPr>
              <a:t>gradient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 points </a:t>
            </a:r>
            <a:r>
              <a:rPr lang="it-IT" sz="1600" dirty="0" err="1">
                <a:latin typeface="Arial" panose="020B0604020202020204" pitchFamily="34" charset="0"/>
                <a:cs typeface="Arial" panose="020B0604020202020204" pitchFamily="34" charset="0"/>
              </a:rPr>
              <a:t>towards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 the minimum point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5" descr="Gradient_desc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0"/>
            <a:ext cx="6384925" cy="666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Text Box 6"/>
          <p:cNvSpPr txBox="1">
            <a:spLocks noChangeArrowheads="1"/>
          </p:cNvSpPr>
          <p:nvPr/>
        </p:nvSpPr>
        <p:spPr bwMode="auto">
          <a:xfrm>
            <a:off x="6372225" y="5516563"/>
            <a:ext cx="1811338" cy="461962"/>
          </a:xfrm>
          <a:prstGeom prst="rect">
            <a:avLst/>
          </a:prstGeom>
          <a:solidFill>
            <a:srgbClr val="EAEA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400">
                <a:latin typeface="Arial" panose="020B0604020202020204" pitchFamily="34" charset="0"/>
              </a:rPr>
              <a:t>level curves</a:t>
            </a:r>
          </a:p>
        </p:txBody>
      </p:sp>
      <p:sp>
        <p:nvSpPr>
          <p:cNvPr id="438279" name="Text Box 7"/>
          <p:cNvSpPr txBox="1">
            <a:spLocks noChangeArrowheads="1"/>
          </p:cNvSpPr>
          <p:nvPr/>
        </p:nvSpPr>
        <p:spPr bwMode="auto">
          <a:xfrm>
            <a:off x="5651500" y="0"/>
            <a:ext cx="3492500" cy="1938338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it-IT" sz="2400">
                <a:latin typeface="Arial" panose="020B0604020202020204" pitchFamily="34" charset="0"/>
              </a:rPr>
              <a:t>the gradient (at a point) is always </a:t>
            </a:r>
            <a:r>
              <a:rPr lang="en-US" altLang="it-IT" sz="2400" b="1">
                <a:solidFill>
                  <a:srgbClr val="FF0000"/>
                </a:solidFill>
                <a:latin typeface="Arial" panose="020B0604020202020204" pitchFamily="34" charset="0"/>
              </a:rPr>
              <a:t>perpendicular</a:t>
            </a:r>
            <a:r>
              <a:rPr lang="en-US" altLang="it-IT" sz="2400">
                <a:latin typeface="Arial" panose="020B0604020202020204" pitchFamily="34" charset="0"/>
              </a:rPr>
              <a:t> to the level curve that passes through that point</a:t>
            </a:r>
            <a:endParaRPr lang="it-IT" altLang="it-IT" sz="2400">
              <a:latin typeface="Arial" panose="020B0604020202020204" pitchFamily="34" charset="0"/>
            </a:endParaRPr>
          </a:p>
        </p:txBody>
      </p:sp>
      <p:sp>
        <p:nvSpPr>
          <p:cNvPr id="23557" name="Text Box 6"/>
          <p:cNvSpPr txBox="1">
            <a:spLocks noChangeArrowheads="1"/>
          </p:cNvSpPr>
          <p:nvPr/>
        </p:nvSpPr>
        <p:spPr bwMode="auto">
          <a:xfrm>
            <a:off x="34925" y="115888"/>
            <a:ext cx="2520950" cy="1016000"/>
          </a:xfrm>
          <a:prstGeom prst="rect">
            <a:avLst/>
          </a:prstGeom>
          <a:solidFill>
            <a:srgbClr val="EAEA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000">
                <a:latin typeface="Arial" panose="020B0604020202020204" pitchFamily="34" charset="0"/>
              </a:rPr>
              <a:t>Example of 3 steps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000">
                <a:latin typeface="Arial" panose="020B0604020202020204" pitchFamily="34" charset="0"/>
              </a:rPr>
              <a:t>of the gradient descent method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38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827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296863" y="115888"/>
            <a:ext cx="5183187" cy="1077912"/>
          </a:xfrm>
          <a:prstGeom prst="rect">
            <a:avLst/>
          </a:prstGeom>
          <a:solidFill>
            <a:srgbClr val="FFFF99"/>
          </a:solidFill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b="1">
                <a:solidFill>
                  <a:schemeClr val="accent2"/>
                </a:solidFill>
                <a:latin typeface="Arial" panose="020B0604020202020204" pitchFamily="34" charset="0"/>
              </a:rPr>
              <a:t>gradient descent method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b="1">
                <a:solidFill>
                  <a:schemeClr val="accent2"/>
                </a:solidFill>
                <a:latin typeface="Arial" panose="020B0604020202020204" pitchFamily="34" charset="0"/>
              </a:rPr>
              <a:t>variable stepsize - 1</a:t>
            </a:r>
          </a:p>
        </p:txBody>
      </p:sp>
      <p:graphicFrame>
        <p:nvGraphicFramePr>
          <p:cNvPr id="24579" name="Object 3"/>
          <p:cNvGraphicFramePr>
            <a:graphicFrameLocks noChangeAspect="1"/>
          </p:cNvGraphicFramePr>
          <p:nvPr/>
        </p:nvGraphicFramePr>
        <p:xfrm>
          <a:off x="395288" y="1341438"/>
          <a:ext cx="5219700" cy="955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320227" imgH="253890" progId="Equation.DSMT4">
                  <p:embed/>
                </p:oleObj>
              </mc:Choice>
              <mc:Fallback>
                <p:oleObj name="Equation" r:id="rId2" imgW="1320227" imgH="25389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1341438"/>
                        <a:ext cx="5219700" cy="955675"/>
                      </a:xfrm>
                      <a:prstGeom prst="rect">
                        <a:avLst/>
                      </a:prstGeom>
                      <a:solidFill>
                        <a:srgbClr val="CCFFCC"/>
                      </a:solidFill>
                      <a:ln w="38100">
                        <a:solidFill>
                          <a:srgbClr val="33CC33"/>
                        </a:solidFill>
                        <a:miter lim="800000"/>
                        <a:headEnd/>
                        <a:tailEnd/>
                      </a:ln>
                      <a:effectLst>
                        <a:outerShdw dist="107763" dir="2700000" algn="ctr" rotWithShape="0">
                          <a:srgbClr val="808080">
                            <a:alpha val="74997"/>
                          </a:srgbClr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0" name="Object 7"/>
          <p:cNvGraphicFramePr>
            <a:graphicFrameLocks noChangeAspect="1"/>
          </p:cNvGraphicFramePr>
          <p:nvPr/>
        </p:nvGraphicFramePr>
        <p:xfrm>
          <a:off x="6372225" y="476250"/>
          <a:ext cx="2232025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749300" imgH="279400" progId="Equation.DSMT4">
                  <p:embed/>
                </p:oleObj>
              </mc:Choice>
              <mc:Fallback>
                <p:oleObj name="Equation" r:id="rId4" imgW="749300" imgH="2794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72225" y="476250"/>
                        <a:ext cx="2232025" cy="792163"/>
                      </a:xfrm>
                      <a:prstGeom prst="rect">
                        <a:avLst/>
                      </a:prstGeom>
                      <a:solidFill>
                        <a:srgbClr val="CCFFCC"/>
                      </a:solidFill>
                      <a:ln w="38100">
                        <a:solidFill>
                          <a:srgbClr val="33CC33"/>
                        </a:solidFill>
                        <a:miter lim="800000"/>
                        <a:headEnd/>
                        <a:tailEnd/>
                      </a:ln>
                      <a:effectLst>
                        <a:outerShdw dist="107763" dir="2700000" algn="ctr" rotWithShape="0">
                          <a:srgbClr val="808080">
                            <a:alpha val="74997"/>
                          </a:srgbClr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4581" name="Gruppo 11"/>
          <p:cNvGrpSpPr>
            <a:grpSpLocks/>
          </p:cNvGrpSpPr>
          <p:nvPr/>
        </p:nvGrpSpPr>
        <p:grpSpPr bwMode="auto">
          <a:xfrm>
            <a:off x="539750" y="2420938"/>
            <a:ext cx="8739188" cy="4032250"/>
            <a:chOff x="735335" y="4166589"/>
            <a:chExt cx="8740175" cy="3510169"/>
          </a:xfrm>
        </p:grpSpPr>
        <p:sp>
          <p:nvSpPr>
            <p:cNvPr id="5" name="Rettangolo 4"/>
            <p:cNvSpPr/>
            <p:nvPr/>
          </p:nvSpPr>
          <p:spPr bwMode="auto">
            <a:xfrm>
              <a:off x="735335" y="4194228"/>
              <a:ext cx="8208302" cy="3482530"/>
            </a:xfrm>
            <a:prstGeom prst="rect">
              <a:avLst/>
            </a:prstGeom>
            <a:solidFill>
              <a:schemeClr val="accent3">
                <a:lumMod val="95000"/>
              </a:schemeClr>
            </a:solidFill>
            <a:ln w="5715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 algn="ctr">
                <a:defRPr/>
              </a:pPr>
              <a:endParaRPr lang="it-IT">
                <a:ea typeface="+mn-ea"/>
              </a:endParaRPr>
            </a:p>
          </p:txBody>
        </p:sp>
        <p:sp>
          <p:nvSpPr>
            <p:cNvPr id="24590" name="CasellaDiTesto 1"/>
            <p:cNvSpPr txBox="1">
              <a:spLocks noChangeArrowheads="1"/>
            </p:cNvSpPr>
            <p:nvPr/>
          </p:nvSpPr>
          <p:spPr bwMode="auto">
            <a:xfrm>
              <a:off x="951359" y="4166589"/>
              <a:ext cx="8524151" cy="8305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2400" dirty="0"/>
                <a:t> </a:t>
              </a:r>
              <a:r>
                <a:rPr lang="it-IT" altLang="it-IT" dirty="0" err="1">
                  <a:latin typeface="Symbol" panose="05050102010706020507" pitchFamily="18" charset="2"/>
                </a:rPr>
                <a:t>a</a:t>
              </a:r>
              <a:r>
                <a:rPr lang="it-IT" altLang="it-IT" sz="2400" i="1" baseline="-25000" dirty="0" err="1"/>
                <a:t>k</a:t>
              </a:r>
              <a:r>
                <a:rPr lang="it-IT" altLang="it-IT" sz="2400" dirty="0"/>
                <a:t> </a:t>
              </a:r>
              <a:r>
                <a:rPr lang="it-IT" altLang="it-IT" sz="2400" dirty="0">
                  <a:latin typeface="Arial" panose="020B0604020202020204" pitchFamily="34" charset="0"/>
                  <a:cs typeface="Arial" panose="020B0604020202020204" pitchFamily="34" charset="0"/>
                </a:rPr>
                <a:t>can be </a:t>
              </a:r>
              <a:r>
                <a:rPr lang="it-IT" altLang="it-IT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determined</a:t>
              </a:r>
              <a:r>
                <a:rPr lang="it-IT" altLang="it-IT" sz="2400" dirty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it-IT" altLang="it-IT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at</a:t>
              </a:r>
              <a:r>
                <a:rPr lang="it-IT" altLang="it-IT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it-IT" altLang="it-IT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each</a:t>
              </a:r>
              <a:r>
                <a:rPr lang="it-IT" altLang="it-IT" sz="2400" dirty="0">
                  <a:latin typeface="Arial" panose="020B0604020202020204" pitchFamily="34" charset="0"/>
                  <a:cs typeface="Arial" panose="020B0604020202020204" pitchFamily="34" charset="0"/>
                </a:rPr>
                <a:t> step, by the </a:t>
              </a:r>
              <a:r>
                <a:rPr lang="it-IT" altLang="it-IT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backtraking</a:t>
              </a:r>
              <a:r>
                <a:rPr lang="it-IT" altLang="it-IT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     </a:t>
              </a:r>
              <a:r>
                <a:rPr lang="it-IT" altLang="it-IT" sz="2400" dirty="0">
                  <a:latin typeface="Arial" panose="020B0604020202020204" pitchFamily="34" charset="0"/>
                  <a:cs typeface="Arial" panose="020B0604020202020204" pitchFamily="34" charset="0"/>
                </a:rPr>
                <a:t>rule:</a:t>
              </a:r>
              <a:endParaRPr lang="it-IT" altLang="it-IT" sz="2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aphicFrame>
          <p:nvGraphicFramePr>
            <p:cNvPr id="24591" name="Oggetto 3"/>
            <p:cNvGraphicFramePr>
              <a:graphicFrameLocks noChangeAspect="1"/>
            </p:cNvGraphicFramePr>
            <p:nvPr/>
          </p:nvGraphicFramePr>
          <p:xfrm>
            <a:off x="1298962" y="5751692"/>
            <a:ext cx="5155194" cy="86925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zione" r:id="rId6" imgW="2336800" imgH="393700" progId="Equation.3">
                    <p:embed/>
                  </p:oleObj>
                </mc:Choice>
                <mc:Fallback>
                  <p:oleObj name="Equazione" r:id="rId6" imgW="2336800" imgH="393700" progId="Equation.3">
                    <p:embed/>
                    <p:pic>
                      <p:nvPicPr>
                        <p:cNvPr id="0" name="Oggetto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98962" y="5751692"/>
                          <a:ext cx="5155194" cy="86925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4592" name="CasellaDiTesto 10"/>
            <p:cNvSpPr txBox="1">
              <a:spLocks noChangeArrowheads="1"/>
            </p:cNvSpPr>
            <p:nvPr/>
          </p:nvSpPr>
          <p:spPr bwMode="auto">
            <a:xfrm>
              <a:off x="1180974" y="4920617"/>
              <a:ext cx="2804290" cy="5090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it-IT" altLang="it-IT" sz="2400">
                  <a:latin typeface="Arial" panose="020B0604020202020204" pitchFamily="34" charset="0"/>
                  <a:cs typeface="Arial" panose="020B0604020202020204" pitchFamily="34" charset="0"/>
                </a:rPr>
                <a:t>start with  </a:t>
              </a:r>
              <a:r>
                <a:rPr lang="it-IT" altLang="it-IT" b="1">
                  <a:latin typeface="Symbol" panose="05050102010706020507" pitchFamily="18" charset="2"/>
                  <a:cs typeface="Times New Roman" panose="02020603050405020304" pitchFamily="18" charset="0"/>
                </a:rPr>
                <a:t>a</a:t>
              </a:r>
              <a:r>
                <a:rPr lang="it-IT" altLang="it-IT" sz="2400" i="1" baseline="-25000">
                  <a:cs typeface="Times New Roman" panose="02020603050405020304" pitchFamily="18" charset="0"/>
                </a:rPr>
                <a:t>k</a:t>
              </a:r>
              <a:r>
                <a:rPr lang="it-IT" altLang="it-IT" sz="2400">
                  <a:latin typeface="Arial" panose="020B0604020202020204" pitchFamily="34" charset="0"/>
                  <a:cs typeface="Arial" panose="020B0604020202020204" pitchFamily="34" charset="0"/>
                </a:rPr>
                <a:t> = 1</a:t>
              </a:r>
            </a:p>
          </p:txBody>
        </p:sp>
      </p:grpSp>
      <p:sp>
        <p:nvSpPr>
          <p:cNvPr id="24582" name="CasellaDiTesto 10"/>
          <p:cNvSpPr txBox="1">
            <a:spLocks noChangeArrowheads="1"/>
          </p:cNvSpPr>
          <p:nvPr/>
        </p:nvSpPr>
        <p:spPr bwMode="auto">
          <a:xfrm>
            <a:off x="985838" y="3862388"/>
            <a:ext cx="17113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</a:pPr>
            <a:r>
              <a:rPr lang="it-IT" altLang="it-IT" sz="2400">
                <a:latin typeface="Arial" panose="020B0604020202020204" pitchFamily="34" charset="0"/>
                <a:cs typeface="Arial" panose="020B0604020202020204" pitchFamily="34" charset="0"/>
              </a:rPr>
              <a:t>compute</a:t>
            </a:r>
          </a:p>
        </p:txBody>
      </p:sp>
      <p:graphicFrame>
        <p:nvGraphicFramePr>
          <p:cNvPr id="24583" name="Oggetto 3"/>
          <p:cNvGraphicFramePr>
            <a:graphicFrameLocks noChangeAspect="1"/>
          </p:cNvGraphicFramePr>
          <p:nvPr/>
        </p:nvGraphicFramePr>
        <p:xfrm>
          <a:off x="2736850" y="3789363"/>
          <a:ext cx="2770188" cy="608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8" imgW="1040948" imgH="228501" progId="Equation.3">
                  <p:embed/>
                </p:oleObj>
              </mc:Choice>
              <mc:Fallback>
                <p:oleObj name="Equazione" r:id="rId8" imgW="1040948" imgH="228501" progId="Equation.3">
                  <p:embed/>
                  <p:pic>
                    <p:nvPicPr>
                      <p:cNvPr id="0" name="Oggetto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36850" y="3789363"/>
                        <a:ext cx="2770188" cy="608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4" name="CasellaDiTesto 10"/>
          <p:cNvSpPr txBox="1">
            <a:spLocks noChangeArrowheads="1"/>
          </p:cNvSpPr>
          <p:nvPr/>
        </p:nvSpPr>
        <p:spPr bwMode="auto">
          <a:xfrm>
            <a:off x="1671638" y="5084763"/>
            <a:ext cx="11779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2400">
                <a:latin typeface="Arial" panose="020B0604020202020204" pitchFamily="34" charset="0"/>
                <a:cs typeface="Arial" panose="020B0604020202020204" pitchFamily="34" charset="0"/>
              </a:rPr>
              <a:t>accept </a:t>
            </a:r>
          </a:p>
        </p:txBody>
      </p:sp>
      <p:graphicFrame>
        <p:nvGraphicFramePr>
          <p:cNvPr id="24585" name="Oggetto 3"/>
          <p:cNvGraphicFramePr>
            <a:graphicFrameLocks noChangeAspect="1"/>
          </p:cNvGraphicFramePr>
          <p:nvPr/>
        </p:nvGraphicFramePr>
        <p:xfrm>
          <a:off x="2843213" y="4981575"/>
          <a:ext cx="1519237" cy="608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10" imgW="571252" imgH="228501" progId="Equation.3">
                  <p:embed/>
                </p:oleObj>
              </mc:Choice>
              <mc:Fallback>
                <p:oleObj name="Equazione" r:id="rId10" imgW="571252" imgH="228501" progId="Equation.3">
                  <p:embed/>
                  <p:pic>
                    <p:nvPicPr>
                      <p:cNvPr id="0" name="Oggetto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3213" y="4981575"/>
                        <a:ext cx="1519237" cy="608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6" name="CasellaDiTesto 10"/>
          <p:cNvSpPr txBox="1">
            <a:spLocks noChangeArrowheads="1"/>
          </p:cNvSpPr>
          <p:nvPr/>
        </p:nvSpPr>
        <p:spPr bwMode="auto">
          <a:xfrm>
            <a:off x="257175" y="5499100"/>
            <a:ext cx="61436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2400">
                <a:latin typeface="Arial" panose="020B0604020202020204" pitchFamily="34" charset="0"/>
                <a:cs typeface="Arial" panose="020B0604020202020204" pitchFamily="34" charset="0"/>
              </a:rPr>
              <a:t>    otherwise backtrack: </a:t>
            </a:r>
            <a:r>
              <a:rPr lang="it-IT" altLang="it-IT" sz="2400" b="1">
                <a:latin typeface="Symbol" panose="05050102010706020507" pitchFamily="18" charset="2"/>
                <a:cs typeface="Times New Roman" panose="02020603050405020304" pitchFamily="18" charset="0"/>
              </a:rPr>
              <a:t>a</a:t>
            </a:r>
            <a:r>
              <a:rPr lang="it-IT" altLang="it-IT" sz="2400" i="1" baseline="-25000">
                <a:cs typeface="Times New Roman" panose="02020603050405020304" pitchFamily="18" charset="0"/>
              </a:rPr>
              <a:t>k</a:t>
            </a:r>
            <a:r>
              <a:rPr lang="it-IT" altLang="it-IT" sz="2400">
                <a:latin typeface="Arial" panose="020B0604020202020204" pitchFamily="34" charset="0"/>
                <a:cs typeface="Arial" panose="020B0604020202020204" pitchFamily="34" charset="0"/>
              </a:rPr>
              <a:t> = 0.5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2400">
                <a:latin typeface="Arial" panose="020B0604020202020204" pitchFamily="34" charset="0"/>
                <a:cs typeface="Arial" panose="020B0604020202020204" pitchFamily="34" charset="0"/>
              </a:rPr>
              <a:t>            if the Test faills: </a:t>
            </a:r>
            <a:r>
              <a:rPr lang="it-IT" altLang="it-IT" sz="2400" b="1">
                <a:latin typeface="Symbol" panose="05050102010706020507" pitchFamily="18" charset="2"/>
                <a:cs typeface="Times New Roman" panose="02020603050405020304" pitchFamily="18" charset="0"/>
              </a:rPr>
              <a:t>a</a:t>
            </a:r>
            <a:r>
              <a:rPr lang="it-IT" altLang="it-IT" sz="2400" i="1" baseline="-25000">
                <a:cs typeface="Times New Roman" panose="02020603050405020304" pitchFamily="18" charset="0"/>
              </a:rPr>
              <a:t>k</a:t>
            </a:r>
            <a:r>
              <a:rPr lang="it-IT" altLang="it-IT" sz="2400">
                <a:latin typeface="Arial" panose="020B0604020202020204" pitchFamily="34" charset="0"/>
                <a:cs typeface="Arial" panose="020B0604020202020204" pitchFamily="34" charset="0"/>
              </a:rPr>
              <a:t> = 0.25  and so on</a:t>
            </a:r>
          </a:p>
        </p:txBody>
      </p:sp>
      <p:graphicFrame>
        <p:nvGraphicFramePr>
          <p:cNvPr id="24587" name="Oggetto 3"/>
          <p:cNvGraphicFramePr>
            <a:graphicFrameLocks noChangeAspect="1"/>
          </p:cNvGraphicFramePr>
          <p:nvPr/>
        </p:nvGraphicFramePr>
        <p:xfrm>
          <a:off x="5749925" y="5484813"/>
          <a:ext cx="2566988" cy="481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12" imgW="1219200" imgH="228600" progId="Equation.3">
                  <p:embed/>
                </p:oleObj>
              </mc:Choice>
              <mc:Fallback>
                <p:oleObj name="Equazione" r:id="rId12" imgW="1219200" imgH="228600" progId="Equation.3">
                  <p:embed/>
                  <p:pic>
                    <p:nvPicPr>
                      <p:cNvPr id="0" name="Oggetto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49925" y="5484813"/>
                        <a:ext cx="2566988" cy="481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8" name="Oggetto 16"/>
          <p:cNvGraphicFramePr>
            <a:graphicFrameLocks noChangeAspect="1"/>
          </p:cNvGraphicFramePr>
          <p:nvPr/>
        </p:nvGraphicFramePr>
        <p:xfrm>
          <a:off x="6372225" y="1411288"/>
          <a:ext cx="1933575" cy="757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14" imgW="583947" imgH="228501" progId="Equation.3">
                  <p:embed/>
                </p:oleObj>
              </mc:Choice>
              <mc:Fallback>
                <p:oleObj name="Equazione" r:id="rId14" imgW="583947" imgH="228501" progId="Equation.3">
                  <p:embed/>
                  <p:pic>
                    <p:nvPicPr>
                      <p:cNvPr id="0" name="Oggetto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72225" y="1411288"/>
                        <a:ext cx="1933575" cy="757237"/>
                      </a:xfrm>
                      <a:prstGeom prst="rect">
                        <a:avLst/>
                      </a:prstGeom>
                      <a:solidFill>
                        <a:srgbClr val="CCFFCC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zoom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602" name="Object 3"/>
          <p:cNvGraphicFramePr>
            <a:graphicFrameLocks noChangeAspect="1"/>
          </p:cNvGraphicFramePr>
          <p:nvPr/>
        </p:nvGraphicFramePr>
        <p:xfrm>
          <a:off x="395288" y="1341438"/>
          <a:ext cx="5219700" cy="955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320227" imgH="253890" progId="Equation.DSMT4">
                  <p:embed/>
                </p:oleObj>
              </mc:Choice>
              <mc:Fallback>
                <p:oleObj name="Equation" r:id="rId2" imgW="1320227" imgH="25389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1341438"/>
                        <a:ext cx="5219700" cy="955675"/>
                      </a:xfrm>
                      <a:prstGeom prst="rect">
                        <a:avLst/>
                      </a:prstGeom>
                      <a:solidFill>
                        <a:srgbClr val="CCFFCC"/>
                      </a:solidFill>
                      <a:ln w="38100">
                        <a:solidFill>
                          <a:srgbClr val="33CC33"/>
                        </a:solidFill>
                        <a:miter lim="800000"/>
                        <a:headEnd/>
                        <a:tailEnd/>
                      </a:ln>
                      <a:effectLst>
                        <a:outerShdw dist="107763" dir="2700000" algn="ctr" rotWithShape="0">
                          <a:srgbClr val="808080">
                            <a:alpha val="74997"/>
                          </a:srgbClr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3" name="Object 7"/>
          <p:cNvGraphicFramePr>
            <a:graphicFrameLocks noChangeAspect="1"/>
          </p:cNvGraphicFramePr>
          <p:nvPr/>
        </p:nvGraphicFramePr>
        <p:xfrm>
          <a:off x="6372225" y="476250"/>
          <a:ext cx="2232025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749300" imgH="279400" progId="Equation.DSMT4">
                  <p:embed/>
                </p:oleObj>
              </mc:Choice>
              <mc:Fallback>
                <p:oleObj name="Equation" r:id="rId4" imgW="749300" imgH="2794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72225" y="476250"/>
                        <a:ext cx="2232025" cy="792163"/>
                      </a:xfrm>
                      <a:prstGeom prst="rect">
                        <a:avLst/>
                      </a:prstGeom>
                      <a:solidFill>
                        <a:srgbClr val="CCFFCC"/>
                      </a:solidFill>
                      <a:ln w="38100">
                        <a:solidFill>
                          <a:srgbClr val="33CC33"/>
                        </a:solidFill>
                        <a:miter lim="800000"/>
                        <a:headEnd/>
                        <a:tailEnd/>
                      </a:ln>
                      <a:effectLst>
                        <a:outerShdw dist="107763" dir="2700000" algn="ctr" rotWithShape="0">
                          <a:srgbClr val="808080">
                            <a:alpha val="74997"/>
                          </a:srgbClr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uppo 11"/>
          <p:cNvGrpSpPr>
            <a:grpSpLocks/>
          </p:cNvGrpSpPr>
          <p:nvPr/>
        </p:nvGrpSpPr>
        <p:grpSpPr bwMode="auto">
          <a:xfrm>
            <a:off x="869950" y="2674938"/>
            <a:ext cx="7416800" cy="2482850"/>
            <a:chOff x="994234" y="4258905"/>
            <a:chExt cx="7416824" cy="2483208"/>
          </a:xfrm>
        </p:grpSpPr>
        <p:sp>
          <p:nvSpPr>
            <p:cNvPr id="5" name="Rettangolo 4"/>
            <p:cNvSpPr/>
            <p:nvPr/>
          </p:nvSpPr>
          <p:spPr bwMode="auto">
            <a:xfrm>
              <a:off x="1095834" y="4292247"/>
              <a:ext cx="7292999" cy="2449866"/>
            </a:xfrm>
            <a:prstGeom prst="rect">
              <a:avLst/>
            </a:prstGeom>
            <a:solidFill>
              <a:schemeClr val="accent3">
                <a:lumMod val="95000"/>
              </a:schemeClr>
            </a:solidFill>
            <a:ln w="5715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 algn="ctr">
                <a:defRPr/>
              </a:pPr>
              <a:endParaRPr lang="it-IT">
                <a:ea typeface="+mn-ea"/>
              </a:endParaRPr>
            </a:p>
          </p:txBody>
        </p:sp>
        <p:sp>
          <p:nvSpPr>
            <p:cNvPr id="25612" name="CasellaDiTesto 1"/>
            <p:cNvSpPr txBox="1">
              <a:spLocks noChangeArrowheads="1"/>
            </p:cNvSpPr>
            <p:nvPr/>
          </p:nvSpPr>
          <p:spPr bwMode="auto">
            <a:xfrm>
              <a:off x="994234" y="4258905"/>
              <a:ext cx="7416824" cy="954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it-IT" altLang="it-IT" sz="2400"/>
                <a:t> </a:t>
              </a:r>
              <a:r>
                <a:rPr lang="it-IT" altLang="it-IT">
                  <a:latin typeface="Symbol" panose="05050102010706020507" pitchFamily="18" charset="2"/>
                </a:rPr>
                <a:t>a</a:t>
              </a:r>
              <a:r>
                <a:rPr lang="it-IT" altLang="it-IT" sz="2400" i="1" baseline="-25000"/>
                <a:t>k</a:t>
              </a:r>
              <a:r>
                <a:rPr lang="it-IT" altLang="it-IT" sz="2400"/>
                <a:t> </a:t>
              </a:r>
              <a:r>
                <a:rPr lang="it-IT" altLang="it-IT" sz="2400">
                  <a:latin typeface="Arial" panose="020B0604020202020204" pitchFamily="34" charset="0"/>
                  <a:cs typeface="Arial" panose="020B0604020202020204" pitchFamily="34" charset="0"/>
                </a:rPr>
                <a:t>can be determined, at each step, as the minimum point of the function of </a:t>
              </a:r>
              <a:r>
                <a:rPr lang="it-IT" altLang="it-IT" sz="2400" b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one</a:t>
              </a:r>
              <a:r>
                <a:rPr lang="it-IT" altLang="it-IT" sz="2400">
                  <a:latin typeface="Arial" panose="020B0604020202020204" pitchFamily="34" charset="0"/>
                  <a:cs typeface="Arial" panose="020B0604020202020204" pitchFamily="34" charset="0"/>
                </a:rPr>
                <a:t> variable </a:t>
              </a:r>
            </a:p>
          </p:txBody>
        </p:sp>
        <p:graphicFrame>
          <p:nvGraphicFramePr>
            <p:cNvPr id="25613" name="Oggetto 3"/>
            <p:cNvGraphicFramePr>
              <a:graphicFrameLocks noChangeAspect="1"/>
            </p:cNvGraphicFramePr>
            <p:nvPr/>
          </p:nvGraphicFramePr>
          <p:xfrm>
            <a:off x="2339975" y="5373688"/>
            <a:ext cx="4256088" cy="6080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zione" r:id="rId6" imgW="1600200" imgH="228600" progId="Equation.3">
                    <p:embed/>
                  </p:oleObj>
                </mc:Choice>
                <mc:Fallback>
                  <p:oleObj name="Equazione" r:id="rId6" imgW="1600200" imgH="228600" progId="Equation.3">
                    <p:embed/>
                    <p:pic>
                      <p:nvPicPr>
                        <p:cNvPr id="0" name="Oggetto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39975" y="5373688"/>
                          <a:ext cx="4256088" cy="6080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5614" name="CasellaDiTesto 10"/>
            <p:cNvSpPr txBox="1">
              <a:spLocks noChangeArrowheads="1"/>
            </p:cNvSpPr>
            <p:nvPr/>
          </p:nvSpPr>
          <p:spPr bwMode="auto">
            <a:xfrm>
              <a:off x="3849734" y="6021388"/>
              <a:ext cx="192713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it-IT" altLang="it-IT" sz="2400">
                  <a:latin typeface="Arial" panose="020B0604020202020204" pitchFamily="34" charset="0"/>
                  <a:cs typeface="Arial" panose="020B0604020202020204" pitchFamily="34" charset="0"/>
                </a:rPr>
                <a:t>with </a:t>
              </a:r>
              <a:r>
                <a:rPr lang="it-IT" altLang="it-IT" sz="2400">
                  <a:cs typeface="Arial" panose="020B0604020202020204" pitchFamily="34" charset="0"/>
                </a:rPr>
                <a:t> </a:t>
              </a:r>
              <a:r>
                <a:rPr lang="it-IT" altLang="it-IT" b="1">
                  <a:cs typeface="Times New Roman" panose="02020603050405020304" pitchFamily="18" charset="0"/>
                </a:rPr>
                <a:t>x</a:t>
              </a:r>
              <a:r>
                <a:rPr lang="it-IT" altLang="it-IT" sz="2400" i="1" baseline="-25000">
                  <a:cs typeface="Times New Roman" panose="02020603050405020304" pitchFamily="18" charset="0"/>
                </a:rPr>
                <a:t>k</a:t>
              </a:r>
              <a:r>
                <a:rPr lang="it-IT" altLang="it-IT" sz="2400">
                  <a:latin typeface="Arial" panose="020B0604020202020204" pitchFamily="34" charset="0"/>
                  <a:cs typeface="Arial" panose="020B0604020202020204" pitchFamily="34" charset="0"/>
                </a:rPr>
                <a:t> fixed</a:t>
              </a:r>
            </a:p>
          </p:txBody>
        </p:sp>
      </p:grpSp>
      <p:grpSp>
        <p:nvGrpSpPr>
          <p:cNvPr id="4" name="Gruppo 3"/>
          <p:cNvGrpSpPr>
            <a:grpSpLocks/>
          </p:cNvGrpSpPr>
          <p:nvPr/>
        </p:nvGrpSpPr>
        <p:grpSpPr bwMode="auto">
          <a:xfrm>
            <a:off x="0" y="5329238"/>
            <a:ext cx="9112250" cy="1077912"/>
            <a:chOff x="611560" y="5644817"/>
            <a:chExt cx="9110915" cy="1075283"/>
          </a:xfrm>
        </p:grpSpPr>
        <p:sp>
          <p:nvSpPr>
            <p:cNvPr id="3" name="CasellaDiTesto 2"/>
            <p:cNvSpPr txBox="1"/>
            <p:nvPr/>
          </p:nvSpPr>
          <p:spPr>
            <a:xfrm>
              <a:off x="611560" y="5644817"/>
              <a:ext cx="6780806" cy="107528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it-IT" sz="3200" i="1" dirty="0">
                  <a:latin typeface="+mn-lt"/>
                </a:rPr>
                <a:t>g </a:t>
              </a:r>
              <a:r>
                <a:rPr lang="it-IT" i="1" dirty="0">
                  <a:latin typeface="+mn-lt"/>
                </a:rPr>
                <a:t> </a:t>
              </a:r>
              <a:r>
                <a:rPr lang="it-IT" dirty="0" err="1">
                  <a:latin typeface="Arial" panose="020B0604020202020204" pitchFamily="34" charset="0"/>
                  <a:cs typeface="Arial" panose="020B0604020202020204" pitchFamily="34" charset="0"/>
                </a:rPr>
                <a:t>is</a:t>
              </a:r>
              <a:r>
                <a:rPr lang="it-IT" dirty="0">
                  <a:latin typeface="Arial" panose="020B0604020202020204" pitchFamily="34" charset="0"/>
                  <a:cs typeface="Arial" panose="020B0604020202020204" pitchFamily="34" charset="0"/>
                </a:rPr>
                <a:t> the (1D) </a:t>
              </a:r>
              <a:r>
                <a:rPr lang="it-IT" dirty="0" err="1">
                  <a:latin typeface="Arial" panose="020B0604020202020204" pitchFamily="34" charset="0"/>
                  <a:cs typeface="Arial" panose="020B0604020202020204" pitchFamily="34" charset="0"/>
                </a:rPr>
                <a:t>restriction</a:t>
              </a:r>
              <a:r>
                <a:rPr lang="it-IT" dirty="0">
                  <a:latin typeface="Arial" panose="020B0604020202020204" pitchFamily="34" charset="0"/>
                  <a:cs typeface="Arial" panose="020B0604020202020204" pitchFamily="34" charset="0"/>
                </a:rPr>
                <a:t> of  </a:t>
              </a:r>
              <a:r>
                <a:rPr lang="it-IT" sz="3200" i="1" dirty="0"/>
                <a:t>f</a:t>
              </a:r>
              <a:r>
                <a:rPr lang="it-IT" dirty="0"/>
                <a:t>   </a:t>
              </a:r>
              <a:r>
                <a:rPr lang="it-IT" dirty="0">
                  <a:latin typeface="Arial" panose="020B0604020202020204" pitchFamily="34" charset="0"/>
                  <a:cs typeface="Arial" panose="020B0604020202020204" pitchFamily="34" charset="0"/>
                </a:rPr>
                <a:t>on the </a:t>
              </a:r>
              <a:r>
                <a:rPr lang="it-IT" dirty="0" err="1">
                  <a:latin typeface="Arial" panose="020B0604020202020204" pitchFamily="34" charset="0"/>
                  <a:cs typeface="Arial" panose="020B0604020202020204" pitchFamily="34" charset="0"/>
                </a:rPr>
                <a:t>straight</a:t>
              </a:r>
              <a:r>
                <a:rPr lang="it-IT" dirty="0">
                  <a:latin typeface="Arial" panose="020B0604020202020204" pitchFamily="34" charset="0"/>
                  <a:cs typeface="Arial" panose="020B0604020202020204" pitchFamily="34" charset="0"/>
                </a:rPr>
                <a:t> line</a:t>
              </a:r>
            </a:p>
            <a:p>
              <a:pPr>
                <a:defRPr/>
              </a:pPr>
              <a:r>
                <a:rPr lang="it-IT" dirty="0">
                  <a:latin typeface="Arial" panose="020B0604020202020204" pitchFamily="34" charset="0"/>
                  <a:cs typeface="Arial" panose="020B0604020202020204" pitchFamily="34" charset="0"/>
                </a:rPr>
                <a:t>with  </a:t>
              </a:r>
              <a:r>
                <a:rPr lang="it-IT" sz="3200" b="1" dirty="0" err="1">
                  <a:latin typeface="+mj-lt"/>
                  <a:cs typeface="Arial" panose="020B0604020202020204" pitchFamily="34" charset="0"/>
                </a:rPr>
                <a:t>x</a:t>
              </a:r>
              <a:r>
                <a:rPr lang="it-IT" i="1" baseline="-25000" dirty="0" err="1">
                  <a:latin typeface="+mn-lt"/>
                  <a:cs typeface="Arial" panose="020B0604020202020204" pitchFamily="34" charset="0"/>
                </a:rPr>
                <a:t>k</a:t>
              </a:r>
              <a:r>
                <a:rPr lang="it-IT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it-IT" dirty="0" err="1">
                  <a:latin typeface="Arial" panose="020B0604020202020204" pitchFamily="34" charset="0"/>
                  <a:cs typeface="Arial" panose="020B0604020202020204" pitchFamily="34" charset="0"/>
                </a:rPr>
                <a:t>fixed</a:t>
              </a:r>
              <a:r>
                <a:rPr lang="it-IT" dirty="0">
                  <a:latin typeface="Arial" panose="020B0604020202020204" pitchFamily="34" charset="0"/>
                  <a:cs typeface="Arial" panose="020B0604020202020204" pitchFamily="34" charset="0"/>
                </a:rPr>
                <a:t>  </a:t>
              </a:r>
            </a:p>
          </p:txBody>
        </p:sp>
        <p:graphicFrame>
          <p:nvGraphicFramePr>
            <p:cNvPr id="25610" name="Oggetto 3"/>
            <p:cNvGraphicFramePr>
              <a:graphicFrameLocks noChangeAspect="1"/>
            </p:cNvGraphicFramePr>
            <p:nvPr/>
          </p:nvGraphicFramePr>
          <p:xfrm>
            <a:off x="7323763" y="5658150"/>
            <a:ext cx="2398712" cy="6080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zione" r:id="rId8" imgW="901309" imgH="228501" progId="Equation.3">
                    <p:embed/>
                  </p:oleObj>
                </mc:Choice>
                <mc:Fallback>
                  <p:oleObj name="Equazione" r:id="rId8" imgW="901309" imgH="228501" progId="Equation.3">
                    <p:embed/>
                    <p:pic>
                      <p:nvPicPr>
                        <p:cNvPr id="0" name="Oggetto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323763" y="5658150"/>
                          <a:ext cx="2398712" cy="6080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5606" name="Text Box 2"/>
          <p:cNvSpPr txBox="1">
            <a:spLocks noChangeArrowheads="1"/>
          </p:cNvSpPr>
          <p:nvPr/>
        </p:nvSpPr>
        <p:spPr bwMode="auto">
          <a:xfrm>
            <a:off x="296863" y="115888"/>
            <a:ext cx="5183187" cy="1077912"/>
          </a:xfrm>
          <a:prstGeom prst="rect">
            <a:avLst/>
          </a:prstGeom>
          <a:solidFill>
            <a:srgbClr val="FFFF99"/>
          </a:solidFill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b="1">
                <a:solidFill>
                  <a:schemeClr val="accent2"/>
                </a:solidFill>
                <a:latin typeface="Arial" panose="020B0604020202020204" pitchFamily="34" charset="0"/>
              </a:rPr>
              <a:t>gradient descent method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b="1">
                <a:solidFill>
                  <a:schemeClr val="accent2"/>
                </a:solidFill>
                <a:latin typeface="Arial" panose="020B0604020202020204" pitchFamily="34" charset="0"/>
              </a:rPr>
              <a:t>variable stepsize - 2</a:t>
            </a:r>
          </a:p>
        </p:txBody>
      </p:sp>
      <p:sp>
        <p:nvSpPr>
          <p:cNvPr id="6" name="CasellaDiTesto 5"/>
          <p:cNvSpPr txBox="1">
            <a:spLocks noChangeArrowheads="1"/>
          </p:cNvSpPr>
          <p:nvPr/>
        </p:nvSpPr>
        <p:spPr bwMode="auto">
          <a:xfrm>
            <a:off x="6754813" y="4198938"/>
            <a:ext cx="2389187" cy="460375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optimal choice</a:t>
            </a:r>
          </a:p>
        </p:txBody>
      </p:sp>
      <p:graphicFrame>
        <p:nvGraphicFramePr>
          <p:cNvPr id="25608" name="Oggetto 14"/>
          <p:cNvGraphicFramePr>
            <a:graphicFrameLocks noChangeAspect="1"/>
          </p:cNvGraphicFramePr>
          <p:nvPr/>
        </p:nvGraphicFramePr>
        <p:xfrm>
          <a:off x="6372225" y="1411288"/>
          <a:ext cx="1933575" cy="757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10" imgW="583947" imgH="228501" progId="Equation.3">
                  <p:embed/>
                </p:oleObj>
              </mc:Choice>
              <mc:Fallback>
                <p:oleObj name="Equazione" r:id="rId10" imgW="583947" imgH="228501" progId="Equation.3">
                  <p:embed/>
                  <p:pic>
                    <p:nvPicPr>
                      <p:cNvPr id="0" name="Oggetto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72225" y="1411288"/>
                        <a:ext cx="1933575" cy="757237"/>
                      </a:xfrm>
                      <a:prstGeom prst="rect">
                        <a:avLst/>
                      </a:prstGeom>
                      <a:solidFill>
                        <a:srgbClr val="CCFFCC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323850" y="115888"/>
            <a:ext cx="8569325" cy="523875"/>
          </a:xfrm>
          <a:prstGeom prst="rect">
            <a:avLst/>
          </a:prstGeom>
          <a:solidFill>
            <a:srgbClr val="FFFF99"/>
          </a:solidFill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800" b="1">
                <a:solidFill>
                  <a:schemeClr val="accent2"/>
                </a:solidFill>
                <a:latin typeface="Arial" panose="020B0604020202020204" pitchFamily="34" charset="0"/>
              </a:rPr>
              <a:t>gradient descent method, variable stepsize -2</a:t>
            </a:r>
          </a:p>
        </p:txBody>
      </p:sp>
      <p:sp>
        <p:nvSpPr>
          <p:cNvPr id="26627" name="Rettangolo 2"/>
          <p:cNvSpPr>
            <a:spLocks noChangeArrowheads="1"/>
          </p:cNvSpPr>
          <p:nvPr/>
        </p:nvSpPr>
        <p:spPr bwMode="auto">
          <a:xfrm>
            <a:off x="66675" y="836613"/>
            <a:ext cx="8969375" cy="5940425"/>
          </a:xfrm>
          <a:prstGeom prst="rect">
            <a:avLst/>
          </a:prstGeom>
          <a:solidFill>
            <a:srgbClr val="99FF99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it-IT" altLang="it-IT" sz="2000" b="1">
                <a:latin typeface="Courier New" panose="02070309020205020404" pitchFamily="49" charset="0"/>
                <a:cs typeface="Courier New" panose="02070309020205020404" pitchFamily="49" charset="0"/>
              </a:rPr>
              <a:t>function R = SteepestDescent(F,GF,x0,tol,kmax)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it-IT" altLang="it-IT" sz="2000" b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Steepest (gradient) Descent Algorithm for computing 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it-IT" altLang="it-IT" sz="2000" b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the local minimum of a function of several 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it-IT" altLang="it-IT" sz="2000" b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variables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it-IT" altLang="it-IT" sz="2000" b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it-IT" altLang="it-IT" sz="2000" b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input data: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it-IT" altLang="it-IT" sz="2000" b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      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it-IT" altLang="it-IT" sz="2000" b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      F  :    handle of the function implementing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it-IT" altLang="it-IT" sz="2000" b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              the objective function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it-IT" altLang="it-IT" sz="2000" b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      GF  :   handle to the function implementing the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it-IT" altLang="it-IT" sz="2000" b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              gradient of the objective function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it-IT" altLang="it-IT" sz="2000" b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      x0  :   column vector – starting approximation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it-IT" altLang="it-IT" sz="2000" b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      tol:    relative tolerance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it-IT" altLang="it-IT" sz="2000" b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      kmax:   maximum number of iterations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it-IT" altLang="it-IT" sz="2000" b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it-IT" altLang="it-IT" sz="2000" b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output data: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it-IT" altLang="it-IT" sz="2000" b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it-IT" altLang="it-IT" sz="2000" b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      R   :    solution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it-IT" altLang="it-IT" sz="2000" b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</a:p>
        </p:txBody>
      </p:sp>
    </p:spTree>
  </p:cSld>
  <p:clrMapOvr>
    <a:masterClrMapping/>
  </p:clrMapOvr>
  <p:transition>
    <p:zoom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71438" y="44450"/>
            <a:ext cx="8964612" cy="6817251"/>
          </a:xfrm>
          <a:prstGeom prst="rect">
            <a:avLst/>
          </a:prstGeom>
          <a:solidFill>
            <a:srgbClr val="99FF99"/>
          </a:solidFill>
          <a:ln w="38100"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just">
              <a:defRPr/>
            </a:pPr>
            <a:r>
              <a:rPr lang="it-IT" sz="1900" b="1" dirty="0">
                <a:latin typeface="Courier New" pitchFamily="49" charset="0"/>
                <a:ea typeface="+mn-ea"/>
                <a:cs typeface="Courier New" pitchFamily="49" charset="0"/>
              </a:rPr>
              <a:t> </a:t>
            </a:r>
            <a:r>
              <a:rPr lang="it-IT" sz="1900" b="1" dirty="0" err="1">
                <a:latin typeface="Courier New" pitchFamily="49" charset="0"/>
                <a:ea typeface="+mn-ea"/>
                <a:cs typeface="Courier New" pitchFamily="49" charset="0"/>
              </a:rPr>
              <a:t>xcurr</a:t>
            </a:r>
            <a:r>
              <a:rPr lang="it-IT" sz="1900" b="1" dirty="0">
                <a:latin typeface="Courier New" pitchFamily="49" charset="0"/>
                <a:ea typeface="+mn-ea"/>
                <a:cs typeface="Courier New" pitchFamily="49" charset="0"/>
              </a:rPr>
              <a:t> = x0;</a:t>
            </a:r>
          </a:p>
          <a:p>
            <a:pPr algn="just">
              <a:defRPr/>
            </a:pPr>
            <a:r>
              <a:rPr lang="it-IT" sz="1900" b="1" dirty="0">
                <a:solidFill>
                  <a:schemeClr val="accent5">
                    <a:lumMod val="50000"/>
                  </a:schemeClr>
                </a:solidFill>
                <a:latin typeface="Courier New" pitchFamily="49" charset="0"/>
                <a:ea typeface="+mn-ea"/>
                <a:cs typeface="Courier New" pitchFamily="49" charset="0"/>
              </a:rPr>
              <a:t>% </a:t>
            </a:r>
            <a:r>
              <a:rPr lang="it-IT" sz="1900" b="1" dirty="0" err="1">
                <a:solidFill>
                  <a:schemeClr val="accent5">
                    <a:lumMod val="50000"/>
                  </a:schemeClr>
                </a:solidFill>
                <a:latin typeface="Courier New" pitchFamily="49" charset="0"/>
                <a:ea typeface="+mn-ea"/>
                <a:cs typeface="Courier New" pitchFamily="49" charset="0"/>
              </a:rPr>
              <a:t>inizialize</a:t>
            </a:r>
            <a:r>
              <a:rPr lang="it-IT" sz="1900" b="1" dirty="0">
                <a:solidFill>
                  <a:schemeClr val="accent5">
                    <a:lumMod val="50000"/>
                  </a:schemeClr>
                </a:solidFill>
                <a:latin typeface="Courier New" pitchFamily="49" charset="0"/>
                <a:ea typeface="+mn-ea"/>
                <a:cs typeface="Courier New" pitchFamily="49" charset="0"/>
              </a:rPr>
              <a:t> </a:t>
            </a:r>
            <a:r>
              <a:rPr lang="it-IT" sz="1900" b="1" dirty="0" err="1">
                <a:solidFill>
                  <a:schemeClr val="accent5">
                    <a:lumMod val="50000"/>
                  </a:schemeClr>
                </a:solidFill>
                <a:latin typeface="Courier New" pitchFamily="49" charset="0"/>
                <a:ea typeface="+mn-ea"/>
                <a:cs typeface="Courier New" pitchFamily="49" charset="0"/>
              </a:rPr>
              <a:t>xprec</a:t>
            </a:r>
            <a:endParaRPr lang="it-IT" sz="1900" b="1" dirty="0">
              <a:solidFill>
                <a:schemeClr val="accent5">
                  <a:lumMod val="50000"/>
                </a:schemeClr>
              </a:solidFill>
              <a:latin typeface="Courier New" pitchFamily="49" charset="0"/>
              <a:ea typeface="+mn-ea"/>
              <a:cs typeface="Courier New" pitchFamily="49" charset="0"/>
            </a:endParaRPr>
          </a:p>
          <a:p>
            <a:pPr algn="just">
              <a:defRPr/>
            </a:pPr>
            <a:r>
              <a:rPr lang="it-IT" sz="1900" b="1" dirty="0">
                <a:latin typeface="Courier New" pitchFamily="49" charset="0"/>
                <a:ea typeface="+mn-ea"/>
                <a:cs typeface="Courier New" pitchFamily="49" charset="0"/>
              </a:rPr>
              <a:t> </a:t>
            </a:r>
            <a:r>
              <a:rPr lang="it-IT" sz="1900" b="1" dirty="0" err="1">
                <a:latin typeface="Courier New" pitchFamily="49" charset="0"/>
                <a:ea typeface="+mn-ea"/>
                <a:cs typeface="Courier New" pitchFamily="49" charset="0"/>
              </a:rPr>
              <a:t>xprev</a:t>
            </a:r>
            <a:r>
              <a:rPr lang="it-IT" sz="1900" b="1" dirty="0">
                <a:latin typeface="Courier New" pitchFamily="49" charset="0"/>
                <a:ea typeface="+mn-ea"/>
                <a:cs typeface="Courier New" pitchFamily="49" charset="0"/>
              </a:rPr>
              <a:t> = 10*x0*</a:t>
            </a:r>
            <a:r>
              <a:rPr lang="it-IT" sz="1900" b="1" dirty="0" err="1">
                <a:latin typeface="Courier New" pitchFamily="49" charset="0"/>
                <a:ea typeface="+mn-ea"/>
                <a:cs typeface="Courier New" pitchFamily="49" charset="0"/>
              </a:rPr>
              <a:t>tol</a:t>
            </a:r>
            <a:r>
              <a:rPr lang="it-IT" sz="1900" b="1" dirty="0">
                <a:latin typeface="Courier New" pitchFamily="49" charset="0"/>
                <a:ea typeface="+mn-ea"/>
                <a:cs typeface="Courier New" pitchFamily="49" charset="0"/>
              </a:rPr>
              <a:t>; k = 1;</a:t>
            </a:r>
          </a:p>
          <a:p>
            <a:pPr algn="just">
              <a:defRPr/>
            </a:pPr>
            <a:r>
              <a:rPr lang="it-IT" sz="1900" b="1" dirty="0">
                <a:latin typeface="Courier New" pitchFamily="49" charset="0"/>
                <a:ea typeface="+mn-ea"/>
                <a:cs typeface="Courier New" pitchFamily="49" charset="0"/>
              </a:rPr>
              <a:t> B = -GF(</a:t>
            </a:r>
            <a:r>
              <a:rPr lang="it-IT" sz="1900" b="1" dirty="0" err="1">
                <a:latin typeface="Courier New" pitchFamily="49" charset="0"/>
                <a:ea typeface="+mn-ea"/>
                <a:cs typeface="Courier New" pitchFamily="49" charset="0"/>
              </a:rPr>
              <a:t>xprev</a:t>
            </a:r>
            <a:r>
              <a:rPr lang="it-IT" sz="1900" b="1" dirty="0">
                <a:latin typeface="Courier New" pitchFamily="49" charset="0"/>
                <a:ea typeface="+mn-ea"/>
                <a:cs typeface="Courier New" pitchFamily="49" charset="0"/>
              </a:rPr>
              <a:t>);</a:t>
            </a:r>
          </a:p>
          <a:p>
            <a:pPr algn="just">
              <a:defRPr/>
            </a:pPr>
            <a:r>
              <a:rPr lang="it-IT" sz="1900" b="1" dirty="0">
                <a:latin typeface="Courier New" pitchFamily="49" charset="0"/>
                <a:ea typeface="+mn-ea"/>
                <a:cs typeface="Courier New" pitchFamily="49" charset="0"/>
              </a:rPr>
              <a:t> </a:t>
            </a:r>
            <a:r>
              <a:rPr lang="it-IT" sz="1900" b="1" dirty="0" err="1">
                <a:latin typeface="Courier New" pitchFamily="49" charset="0"/>
                <a:ea typeface="+mn-ea"/>
                <a:cs typeface="Courier New" pitchFamily="49" charset="0"/>
              </a:rPr>
              <a:t>while</a:t>
            </a:r>
            <a:r>
              <a:rPr lang="it-IT" sz="1900" b="1" dirty="0">
                <a:latin typeface="Courier New" pitchFamily="49" charset="0"/>
                <a:ea typeface="+mn-ea"/>
                <a:cs typeface="Courier New" pitchFamily="49" charset="0"/>
              </a:rPr>
              <a:t> (</a:t>
            </a:r>
            <a:r>
              <a:rPr lang="it-IT" sz="1900" b="1" dirty="0" err="1">
                <a:latin typeface="Courier New" pitchFamily="49" charset="0"/>
                <a:ea typeface="+mn-ea"/>
                <a:cs typeface="Courier New" pitchFamily="49" charset="0"/>
              </a:rPr>
              <a:t>norm</a:t>
            </a:r>
            <a:r>
              <a:rPr lang="it-IT" sz="1900" b="1" dirty="0">
                <a:latin typeface="Courier New" pitchFamily="49" charset="0"/>
                <a:ea typeface="+mn-ea"/>
                <a:cs typeface="Courier New" pitchFamily="49" charset="0"/>
              </a:rPr>
              <a:t>(</a:t>
            </a:r>
            <a:r>
              <a:rPr lang="it-IT" sz="1900" b="1" dirty="0" err="1">
                <a:latin typeface="Courier New" pitchFamily="49" charset="0"/>
                <a:ea typeface="+mn-ea"/>
                <a:cs typeface="Courier New" pitchFamily="49" charset="0"/>
              </a:rPr>
              <a:t>xprev-xcurr</a:t>
            </a:r>
            <a:r>
              <a:rPr lang="it-IT" sz="1900" b="1" dirty="0">
                <a:latin typeface="Courier New" pitchFamily="49" charset="0"/>
                <a:ea typeface="+mn-ea"/>
                <a:cs typeface="Courier New" pitchFamily="49" charset="0"/>
              </a:rPr>
              <a:t>)/</a:t>
            </a:r>
            <a:r>
              <a:rPr lang="it-IT" sz="1900" b="1" dirty="0" err="1">
                <a:latin typeface="Courier New" pitchFamily="49" charset="0"/>
                <a:ea typeface="+mn-ea"/>
                <a:cs typeface="Courier New" pitchFamily="49" charset="0"/>
              </a:rPr>
              <a:t>norm</a:t>
            </a:r>
            <a:r>
              <a:rPr lang="it-IT" sz="1900" b="1" dirty="0">
                <a:latin typeface="Courier New" pitchFamily="49" charset="0"/>
                <a:ea typeface="+mn-ea"/>
                <a:cs typeface="Courier New" pitchFamily="49" charset="0"/>
              </a:rPr>
              <a:t>(</a:t>
            </a:r>
            <a:r>
              <a:rPr lang="it-IT" sz="1900" b="1" dirty="0" err="1">
                <a:latin typeface="Courier New" pitchFamily="49" charset="0"/>
                <a:ea typeface="+mn-ea"/>
                <a:cs typeface="Courier New" pitchFamily="49" charset="0"/>
              </a:rPr>
              <a:t>xprev</a:t>
            </a:r>
            <a:r>
              <a:rPr lang="it-IT" sz="1900" b="1" dirty="0">
                <a:latin typeface="Courier New" pitchFamily="49" charset="0"/>
                <a:ea typeface="+mn-ea"/>
                <a:cs typeface="Courier New" pitchFamily="49" charset="0"/>
              </a:rPr>
              <a:t>) &gt;= </a:t>
            </a:r>
            <a:r>
              <a:rPr lang="it-IT" sz="1900" b="1" dirty="0" err="1">
                <a:latin typeface="Courier New" pitchFamily="49" charset="0"/>
                <a:ea typeface="+mn-ea"/>
                <a:cs typeface="Courier New" pitchFamily="49" charset="0"/>
              </a:rPr>
              <a:t>tol+eps</a:t>
            </a:r>
            <a:r>
              <a:rPr lang="it-IT" sz="1900" b="1" dirty="0">
                <a:latin typeface="Courier New" pitchFamily="49" charset="0"/>
                <a:ea typeface="+mn-ea"/>
                <a:cs typeface="Courier New" pitchFamily="49" charset="0"/>
              </a:rPr>
              <a:t> &amp;&amp;... </a:t>
            </a:r>
          </a:p>
          <a:p>
            <a:pPr algn="just">
              <a:defRPr/>
            </a:pPr>
            <a:r>
              <a:rPr lang="it-IT" sz="1900" b="1" dirty="0">
                <a:latin typeface="Courier New" pitchFamily="49" charset="0"/>
                <a:ea typeface="+mn-ea"/>
                <a:cs typeface="Courier New" pitchFamily="49" charset="0"/>
              </a:rPr>
              <a:t>       </a:t>
            </a:r>
            <a:r>
              <a:rPr lang="it-IT" sz="1900" b="1" dirty="0" err="1">
                <a:latin typeface="Courier New" pitchFamily="49" charset="0"/>
                <a:ea typeface="+mn-ea"/>
                <a:cs typeface="Courier New" pitchFamily="49" charset="0"/>
              </a:rPr>
              <a:t>norm</a:t>
            </a:r>
            <a:r>
              <a:rPr lang="it-IT" sz="1900" b="1" dirty="0">
                <a:latin typeface="Courier New" pitchFamily="49" charset="0"/>
                <a:ea typeface="+mn-ea"/>
                <a:cs typeface="Courier New" pitchFamily="49" charset="0"/>
              </a:rPr>
              <a:t>(B) &gt;= </a:t>
            </a:r>
            <a:r>
              <a:rPr lang="it-IT" sz="1900" b="1" dirty="0" err="1">
                <a:latin typeface="Courier New" pitchFamily="49" charset="0"/>
                <a:ea typeface="+mn-ea"/>
                <a:cs typeface="Courier New" pitchFamily="49" charset="0"/>
              </a:rPr>
              <a:t>tol+eps</a:t>
            </a:r>
            <a:r>
              <a:rPr lang="it-IT" sz="1900" b="1" dirty="0">
                <a:latin typeface="Courier New" pitchFamily="49" charset="0"/>
                <a:ea typeface="+mn-ea"/>
                <a:cs typeface="Courier New" pitchFamily="49" charset="0"/>
              </a:rPr>
              <a:t> &amp;&amp; k &lt; </a:t>
            </a:r>
            <a:r>
              <a:rPr lang="it-IT" sz="1900" b="1" dirty="0" err="1">
                <a:latin typeface="Courier New" pitchFamily="49" charset="0"/>
                <a:ea typeface="+mn-ea"/>
                <a:cs typeface="Courier New" pitchFamily="49" charset="0"/>
              </a:rPr>
              <a:t>kmax</a:t>
            </a:r>
            <a:r>
              <a:rPr lang="it-IT" sz="1900" b="1" dirty="0">
                <a:latin typeface="Courier New" pitchFamily="49" charset="0"/>
                <a:ea typeface="+mn-ea"/>
                <a:cs typeface="Courier New" pitchFamily="49" charset="0"/>
              </a:rPr>
              <a:t>)</a:t>
            </a:r>
          </a:p>
          <a:p>
            <a:pPr algn="just">
              <a:defRPr/>
            </a:pPr>
            <a:r>
              <a:rPr lang="it-IT" sz="1900" b="1" dirty="0">
                <a:latin typeface="Courier New" pitchFamily="49" charset="0"/>
                <a:ea typeface="+mn-ea"/>
                <a:cs typeface="Courier New" pitchFamily="49" charset="0"/>
              </a:rPr>
              <a:t>    k = k+1;</a:t>
            </a:r>
          </a:p>
          <a:p>
            <a:pPr algn="just">
              <a:defRPr/>
            </a:pPr>
            <a:r>
              <a:rPr lang="it-IT" sz="1900" b="1" dirty="0">
                <a:latin typeface="Courier New" pitchFamily="49" charset="0"/>
                <a:ea typeface="+mn-ea"/>
                <a:cs typeface="Courier New" pitchFamily="49" charset="0"/>
              </a:rPr>
              <a:t>    </a:t>
            </a:r>
            <a:r>
              <a:rPr lang="it-IT" sz="1900" b="1" dirty="0" err="1">
                <a:latin typeface="Courier New" pitchFamily="49" charset="0"/>
                <a:ea typeface="+mn-ea"/>
                <a:cs typeface="Courier New" pitchFamily="49" charset="0"/>
              </a:rPr>
              <a:t>xprev</a:t>
            </a:r>
            <a:r>
              <a:rPr lang="it-IT" sz="1900" b="1" dirty="0">
                <a:latin typeface="Courier New" pitchFamily="49" charset="0"/>
                <a:ea typeface="+mn-ea"/>
                <a:cs typeface="Courier New" pitchFamily="49" charset="0"/>
              </a:rPr>
              <a:t> = </a:t>
            </a:r>
            <a:r>
              <a:rPr lang="it-IT" sz="1900" b="1" dirty="0" err="1">
                <a:latin typeface="Courier New" pitchFamily="49" charset="0"/>
                <a:ea typeface="+mn-ea"/>
                <a:cs typeface="Courier New" pitchFamily="49" charset="0"/>
              </a:rPr>
              <a:t>xcurr</a:t>
            </a:r>
            <a:r>
              <a:rPr lang="it-IT" sz="1900" b="1" dirty="0">
                <a:latin typeface="Courier New" pitchFamily="49" charset="0"/>
                <a:ea typeface="+mn-ea"/>
                <a:cs typeface="Courier New" pitchFamily="49" charset="0"/>
              </a:rPr>
              <a:t>;</a:t>
            </a:r>
          </a:p>
          <a:p>
            <a:pPr algn="just">
              <a:defRPr/>
            </a:pPr>
            <a:r>
              <a:rPr lang="it-IT" sz="1900" b="1" dirty="0">
                <a:latin typeface="Courier New" pitchFamily="49" charset="0"/>
                <a:ea typeface="+mn-ea"/>
                <a:cs typeface="Courier New" pitchFamily="49" charset="0"/>
              </a:rPr>
              <a:t>    B = -GF(</a:t>
            </a:r>
            <a:r>
              <a:rPr lang="it-IT" sz="1900" b="1" dirty="0" err="1">
                <a:latin typeface="Courier New" pitchFamily="49" charset="0"/>
                <a:ea typeface="+mn-ea"/>
                <a:cs typeface="Courier New" pitchFamily="49" charset="0"/>
              </a:rPr>
              <a:t>xprev</a:t>
            </a:r>
            <a:r>
              <a:rPr lang="it-IT" sz="1900" b="1" dirty="0">
                <a:latin typeface="Courier New" pitchFamily="49" charset="0"/>
                <a:ea typeface="+mn-ea"/>
                <a:cs typeface="Courier New" pitchFamily="49" charset="0"/>
              </a:rPr>
              <a:t>);</a:t>
            </a:r>
          </a:p>
          <a:p>
            <a:pPr algn="just">
              <a:defRPr/>
            </a:pPr>
            <a:r>
              <a:rPr lang="it-IT" sz="1900" b="1" dirty="0">
                <a:solidFill>
                  <a:schemeClr val="accent5">
                    <a:lumMod val="50000"/>
                  </a:schemeClr>
                </a:solidFill>
                <a:latin typeface="Courier New" pitchFamily="49" charset="0"/>
                <a:ea typeface="+mn-ea"/>
                <a:cs typeface="Courier New" pitchFamily="49" charset="0"/>
              </a:rPr>
              <a:t>% compute the minimum of the function of ONE </a:t>
            </a:r>
            <a:r>
              <a:rPr lang="it-IT" sz="1900" b="1" dirty="0" err="1">
                <a:solidFill>
                  <a:schemeClr val="accent5">
                    <a:lumMod val="50000"/>
                  </a:schemeClr>
                </a:solidFill>
                <a:latin typeface="Courier New" pitchFamily="49" charset="0"/>
                <a:ea typeface="+mn-ea"/>
                <a:cs typeface="Courier New" pitchFamily="49" charset="0"/>
              </a:rPr>
              <a:t>variable</a:t>
            </a:r>
            <a:r>
              <a:rPr lang="it-IT" sz="1900" b="1" dirty="0">
                <a:solidFill>
                  <a:schemeClr val="accent5">
                    <a:lumMod val="50000"/>
                  </a:schemeClr>
                </a:solidFill>
                <a:latin typeface="Courier New" pitchFamily="49" charset="0"/>
                <a:ea typeface="+mn-ea"/>
                <a:cs typeface="Courier New" pitchFamily="49" charset="0"/>
              </a:rPr>
              <a:t>,</a:t>
            </a:r>
          </a:p>
          <a:p>
            <a:pPr algn="just">
              <a:defRPr/>
            </a:pPr>
            <a:r>
              <a:rPr lang="it-IT" sz="1900" b="1" dirty="0">
                <a:solidFill>
                  <a:schemeClr val="accent5">
                    <a:lumMod val="50000"/>
                  </a:schemeClr>
                </a:solidFill>
                <a:latin typeface="Courier New" pitchFamily="49" charset="0"/>
                <a:ea typeface="+mn-ea"/>
                <a:cs typeface="Courier New" pitchFamily="49" charset="0"/>
              </a:rPr>
              <a:t>% </a:t>
            </a:r>
            <a:r>
              <a:rPr lang="it-IT" sz="1900" b="1" dirty="0" err="1">
                <a:solidFill>
                  <a:schemeClr val="accent5">
                    <a:lumMod val="50000"/>
                  </a:schemeClr>
                </a:solidFill>
                <a:latin typeface="Courier New" pitchFamily="49" charset="0"/>
                <a:ea typeface="+mn-ea"/>
                <a:cs typeface="Courier New" pitchFamily="49" charset="0"/>
              </a:rPr>
              <a:t>that</a:t>
            </a:r>
            <a:r>
              <a:rPr lang="it-IT" sz="1900" b="1" dirty="0">
                <a:solidFill>
                  <a:schemeClr val="accent5">
                    <a:lumMod val="50000"/>
                  </a:schemeClr>
                </a:solidFill>
                <a:latin typeface="Courier New" pitchFamily="49" charset="0"/>
                <a:ea typeface="+mn-ea"/>
                <a:cs typeface="Courier New" pitchFamily="49" charset="0"/>
              </a:rPr>
              <a:t> </a:t>
            </a:r>
            <a:r>
              <a:rPr lang="it-IT" sz="1900" b="1" dirty="0" err="1">
                <a:solidFill>
                  <a:schemeClr val="accent5">
                    <a:lumMod val="50000"/>
                  </a:schemeClr>
                </a:solidFill>
                <a:latin typeface="Courier New" pitchFamily="49" charset="0"/>
                <a:ea typeface="+mn-ea"/>
                <a:cs typeface="Courier New" pitchFamily="49" charset="0"/>
              </a:rPr>
              <a:t>is</a:t>
            </a:r>
            <a:r>
              <a:rPr lang="it-IT" sz="1900" b="1" dirty="0">
                <a:solidFill>
                  <a:schemeClr val="accent5">
                    <a:lumMod val="50000"/>
                  </a:schemeClr>
                </a:solidFill>
                <a:latin typeface="Courier New" pitchFamily="49" charset="0"/>
                <a:ea typeface="+mn-ea"/>
                <a:cs typeface="Courier New" pitchFamily="49" charset="0"/>
              </a:rPr>
              <a:t> the </a:t>
            </a:r>
            <a:r>
              <a:rPr lang="it-IT" sz="1900" b="1" dirty="0" err="1">
                <a:solidFill>
                  <a:schemeClr val="accent5">
                    <a:lumMod val="50000"/>
                  </a:schemeClr>
                </a:solidFill>
                <a:latin typeface="Courier New" pitchFamily="49" charset="0"/>
                <a:ea typeface="+mn-ea"/>
                <a:cs typeface="Courier New" pitchFamily="49" charset="0"/>
              </a:rPr>
              <a:t>restriction</a:t>
            </a:r>
            <a:r>
              <a:rPr lang="it-IT" sz="1900" b="1" dirty="0">
                <a:solidFill>
                  <a:schemeClr val="accent5">
                    <a:lumMod val="50000"/>
                  </a:schemeClr>
                </a:solidFill>
                <a:latin typeface="Courier New" pitchFamily="49" charset="0"/>
                <a:ea typeface="+mn-ea"/>
                <a:cs typeface="Courier New" pitchFamily="49" charset="0"/>
              </a:rPr>
              <a:t> of F on a </a:t>
            </a:r>
            <a:r>
              <a:rPr lang="it-IT" sz="1900" b="1" dirty="0" err="1">
                <a:solidFill>
                  <a:schemeClr val="accent5">
                    <a:lumMod val="50000"/>
                  </a:schemeClr>
                </a:solidFill>
                <a:latin typeface="Courier New" pitchFamily="49" charset="0"/>
                <a:ea typeface="+mn-ea"/>
                <a:cs typeface="Courier New" pitchFamily="49" charset="0"/>
              </a:rPr>
              <a:t>straight</a:t>
            </a:r>
            <a:r>
              <a:rPr lang="it-IT" sz="1900" b="1" dirty="0">
                <a:solidFill>
                  <a:schemeClr val="accent5">
                    <a:lumMod val="50000"/>
                  </a:schemeClr>
                </a:solidFill>
                <a:latin typeface="Courier New" pitchFamily="49" charset="0"/>
                <a:ea typeface="+mn-ea"/>
                <a:cs typeface="Courier New" pitchFamily="49" charset="0"/>
              </a:rPr>
              <a:t> line </a:t>
            </a:r>
          </a:p>
          <a:p>
            <a:pPr algn="just">
              <a:defRPr/>
            </a:pPr>
            <a:r>
              <a:rPr lang="it-IT" sz="1900" b="1" dirty="0">
                <a:solidFill>
                  <a:srgbClr val="FF0000"/>
                </a:solidFill>
                <a:latin typeface="Courier New" pitchFamily="49" charset="0"/>
                <a:ea typeface="+mn-ea"/>
                <a:cs typeface="Courier New" pitchFamily="49" charset="0"/>
              </a:rPr>
              <a:t>    </a:t>
            </a:r>
            <a:r>
              <a:rPr lang="it-IT" sz="1900" b="1" dirty="0" err="1">
                <a:latin typeface="Courier New" pitchFamily="49" charset="0"/>
                <a:ea typeface="+mn-ea"/>
                <a:cs typeface="Courier New" pitchFamily="49" charset="0"/>
              </a:rPr>
              <a:t>alpha</a:t>
            </a:r>
            <a:r>
              <a:rPr lang="it-IT" sz="1900" b="1" dirty="0">
                <a:latin typeface="Courier New" pitchFamily="49" charset="0"/>
                <a:ea typeface="+mn-ea"/>
                <a:cs typeface="Courier New" pitchFamily="49" charset="0"/>
              </a:rPr>
              <a:t> = </a:t>
            </a:r>
            <a:r>
              <a:rPr lang="it-IT" sz="1900" b="1" dirty="0" err="1">
                <a:latin typeface="Courier New" pitchFamily="49" charset="0"/>
                <a:ea typeface="+mn-ea"/>
                <a:cs typeface="Courier New" pitchFamily="49" charset="0"/>
              </a:rPr>
              <a:t>fminbnd</a:t>
            </a:r>
            <a:r>
              <a:rPr lang="it-IT" sz="1900" b="1" dirty="0">
                <a:latin typeface="Courier New" pitchFamily="49" charset="0"/>
                <a:ea typeface="+mn-ea"/>
                <a:cs typeface="Courier New" pitchFamily="49" charset="0"/>
              </a:rPr>
              <a:t>(@(x) </a:t>
            </a:r>
            <a:r>
              <a:rPr lang="it-IT" sz="1900" b="1" dirty="0" err="1">
                <a:latin typeface="Courier New" pitchFamily="49" charset="0"/>
                <a:ea typeface="+mn-ea"/>
                <a:cs typeface="Courier New" pitchFamily="49" charset="0"/>
              </a:rPr>
              <a:t>alphamin</a:t>
            </a:r>
            <a:r>
              <a:rPr lang="it-IT" sz="1900" b="1" dirty="0">
                <a:latin typeface="Courier New" pitchFamily="49" charset="0"/>
                <a:ea typeface="+mn-ea"/>
                <a:cs typeface="Courier New" pitchFamily="49" charset="0"/>
              </a:rPr>
              <a:t>(</a:t>
            </a:r>
            <a:r>
              <a:rPr lang="it-IT" sz="1900" b="1" dirty="0" err="1">
                <a:latin typeface="Courier New" pitchFamily="49" charset="0"/>
                <a:ea typeface="+mn-ea"/>
                <a:cs typeface="Courier New" pitchFamily="49" charset="0"/>
              </a:rPr>
              <a:t>x,xprev,F</a:t>
            </a:r>
            <a:r>
              <a:rPr lang="it-IT" sz="1900" b="1" dirty="0">
                <a:latin typeface="Courier New" pitchFamily="49" charset="0"/>
                <a:ea typeface="+mn-ea"/>
                <a:cs typeface="Courier New" pitchFamily="49" charset="0"/>
              </a:rPr>
              <a:t>,-B),0,1);</a:t>
            </a:r>
          </a:p>
          <a:p>
            <a:pPr algn="just">
              <a:defRPr/>
            </a:pPr>
            <a:r>
              <a:rPr lang="it-IT" sz="1900" b="1" dirty="0">
                <a:latin typeface="Courier New" pitchFamily="49" charset="0"/>
                <a:ea typeface="+mn-ea"/>
                <a:cs typeface="Courier New" pitchFamily="49" charset="0"/>
              </a:rPr>
              <a:t>    c = </a:t>
            </a:r>
            <a:r>
              <a:rPr lang="it-IT" sz="1900" b="1" dirty="0" err="1">
                <a:latin typeface="Courier New" pitchFamily="49" charset="0"/>
                <a:ea typeface="+mn-ea"/>
                <a:cs typeface="Courier New" pitchFamily="49" charset="0"/>
              </a:rPr>
              <a:t>alpha</a:t>
            </a:r>
            <a:r>
              <a:rPr lang="it-IT" sz="1900" b="1" dirty="0">
                <a:latin typeface="Courier New" pitchFamily="49" charset="0"/>
                <a:ea typeface="+mn-ea"/>
                <a:cs typeface="Courier New" pitchFamily="49" charset="0"/>
              </a:rPr>
              <a:t>*B;</a:t>
            </a:r>
          </a:p>
          <a:p>
            <a:pPr algn="just">
              <a:defRPr/>
            </a:pPr>
            <a:r>
              <a:rPr lang="it-IT" sz="1900" b="1" dirty="0">
                <a:latin typeface="Courier New" pitchFamily="49" charset="0"/>
                <a:ea typeface="+mn-ea"/>
                <a:cs typeface="Courier New" pitchFamily="49" charset="0"/>
              </a:rPr>
              <a:t>    </a:t>
            </a:r>
            <a:r>
              <a:rPr lang="it-IT" sz="1900" b="1" dirty="0" err="1">
                <a:latin typeface="Courier New" pitchFamily="49" charset="0"/>
                <a:ea typeface="+mn-ea"/>
                <a:cs typeface="Courier New" pitchFamily="49" charset="0"/>
              </a:rPr>
              <a:t>xcurr</a:t>
            </a:r>
            <a:r>
              <a:rPr lang="it-IT" sz="1900" b="1" dirty="0">
                <a:latin typeface="Courier New" pitchFamily="49" charset="0"/>
                <a:ea typeface="+mn-ea"/>
                <a:cs typeface="Courier New" pitchFamily="49" charset="0"/>
              </a:rPr>
              <a:t> = </a:t>
            </a:r>
            <a:r>
              <a:rPr lang="it-IT" sz="1900" b="1" dirty="0" err="1">
                <a:latin typeface="Courier New" pitchFamily="49" charset="0"/>
                <a:ea typeface="+mn-ea"/>
                <a:cs typeface="Courier New" pitchFamily="49" charset="0"/>
              </a:rPr>
              <a:t>xprev</a:t>
            </a:r>
            <a:r>
              <a:rPr lang="it-IT" sz="1900" b="1" dirty="0">
                <a:latin typeface="Courier New" pitchFamily="49" charset="0"/>
                <a:ea typeface="+mn-ea"/>
                <a:cs typeface="Courier New" pitchFamily="49" charset="0"/>
              </a:rPr>
              <a:t> + c;   </a:t>
            </a:r>
          </a:p>
          <a:p>
            <a:pPr algn="just">
              <a:defRPr/>
            </a:pPr>
            <a:r>
              <a:rPr lang="it-IT" sz="1900" b="1" dirty="0">
                <a:latin typeface="Courier New" pitchFamily="49" charset="0"/>
                <a:ea typeface="+mn-ea"/>
                <a:cs typeface="Courier New" pitchFamily="49" charset="0"/>
              </a:rPr>
              <a:t> end</a:t>
            </a:r>
          </a:p>
          <a:p>
            <a:pPr algn="just">
              <a:defRPr/>
            </a:pPr>
            <a:r>
              <a:rPr lang="it-IT" sz="1900" b="1" dirty="0">
                <a:latin typeface="Courier New" pitchFamily="49" charset="0"/>
                <a:ea typeface="+mn-ea"/>
                <a:cs typeface="Courier New" pitchFamily="49" charset="0"/>
              </a:rPr>
              <a:t> </a:t>
            </a:r>
            <a:r>
              <a:rPr lang="it-IT" sz="1900" b="1" dirty="0" err="1">
                <a:latin typeface="Courier New" pitchFamily="49" charset="0"/>
                <a:ea typeface="+mn-ea"/>
                <a:cs typeface="Courier New" pitchFamily="49" charset="0"/>
              </a:rPr>
              <a:t>if</a:t>
            </a:r>
            <a:r>
              <a:rPr lang="it-IT" sz="1900" b="1" dirty="0">
                <a:latin typeface="Courier New" pitchFamily="49" charset="0"/>
                <a:ea typeface="+mn-ea"/>
                <a:cs typeface="Courier New" pitchFamily="49" charset="0"/>
              </a:rPr>
              <a:t> </a:t>
            </a:r>
            <a:r>
              <a:rPr lang="it-IT" sz="1900" b="1" dirty="0" err="1">
                <a:latin typeface="Courier New" pitchFamily="49" charset="0"/>
                <a:ea typeface="+mn-ea"/>
                <a:cs typeface="Courier New" pitchFamily="49" charset="0"/>
              </a:rPr>
              <a:t>nargout</a:t>
            </a:r>
            <a:r>
              <a:rPr lang="it-IT" sz="1900" b="1" dirty="0">
                <a:latin typeface="Courier New" pitchFamily="49" charset="0"/>
                <a:ea typeface="+mn-ea"/>
                <a:cs typeface="Courier New" pitchFamily="49" charset="0"/>
              </a:rPr>
              <a:t> == 0</a:t>
            </a:r>
          </a:p>
          <a:p>
            <a:pPr algn="just">
              <a:defRPr/>
            </a:pPr>
            <a:r>
              <a:rPr lang="it-IT" sz="1900" b="1" dirty="0">
                <a:latin typeface="Courier New" pitchFamily="49" charset="0"/>
                <a:ea typeface="+mn-ea"/>
                <a:cs typeface="Courier New" pitchFamily="49" charset="0"/>
              </a:rPr>
              <a:t>   w = </a:t>
            </a:r>
            <a:r>
              <a:rPr lang="it-IT" sz="1900" b="1" dirty="0" err="1">
                <a:latin typeface="Courier New" pitchFamily="49" charset="0"/>
                <a:ea typeface="+mn-ea"/>
                <a:cs typeface="Courier New" pitchFamily="49" charset="0"/>
              </a:rPr>
              <a:t>sprintf</a:t>
            </a:r>
            <a:r>
              <a:rPr lang="it-IT" sz="1900" b="1" dirty="0">
                <a:latin typeface="Courier New" pitchFamily="49" charset="0"/>
                <a:ea typeface="+mn-ea"/>
                <a:cs typeface="Courier New" pitchFamily="49" charset="0"/>
              </a:rPr>
              <a:t>('</a:t>
            </a:r>
            <a:r>
              <a:rPr lang="it-IT" sz="1900" b="1" dirty="0" err="1">
                <a:latin typeface="Courier New" pitchFamily="49" charset="0"/>
                <a:ea typeface="+mn-ea"/>
                <a:cs typeface="Courier New" pitchFamily="49" charset="0"/>
              </a:rPr>
              <a:t>Number</a:t>
            </a:r>
            <a:r>
              <a:rPr lang="it-IT" sz="1900" b="1" dirty="0">
                <a:latin typeface="Courier New" pitchFamily="49" charset="0"/>
                <a:ea typeface="+mn-ea"/>
                <a:cs typeface="Courier New" pitchFamily="49" charset="0"/>
              </a:rPr>
              <a:t> of </a:t>
            </a:r>
            <a:r>
              <a:rPr lang="it-IT" sz="1900" b="1" dirty="0" err="1">
                <a:latin typeface="Courier New" pitchFamily="49" charset="0"/>
                <a:ea typeface="+mn-ea"/>
                <a:cs typeface="Courier New" pitchFamily="49" charset="0"/>
              </a:rPr>
              <a:t>iterations</a:t>
            </a:r>
            <a:r>
              <a:rPr lang="it-IT" sz="1900" b="1" dirty="0">
                <a:latin typeface="Courier New" pitchFamily="49" charset="0"/>
                <a:ea typeface="+mn-ea"/>
                <a:cs typeface="Courier New" pitchFamily="49" charset="0"/>
              </a:rPr>
              <a:t> : %d\n ',k); </a:t>
            </a:r>
            <a:r>
              <a:rPr lang="it-IT" sz="1900" b="1" dirty="0" err="1">
                <a:latin typeface="Courier New" pitchFamily="49" charset="0"/>
                <a:ea typeface="+mn-ea"/>
                <a:cs typeface="Courier New" pitchFamily="49" charset="0"/>
              </a:rPr>
              <a:t>disp</a:t>
            </a:r>
            <a:r>
              <a:rPr lang="it-IT" sz="1900" b="1" dirty="0">
                <a:latin typeface="Courier New" pitchFamily="49" charset="0"/>
                <a:ea typeface="+mn-ea"/>
                <a:cs typeface="Courier New" pitchFamily="49" charset="0"/>
              </a:rPr>
              <a:t>(w)</a:t>
            </a:r>
          </a:p>
          <a:p>
            <a:pPr algn="just">
              <a:defRPr/>
            </a:pPr>
            <a:r>
              <a:rPr lang="it-IT" sz="1900" b="1" dirty="0">
                <a:latin typeface="Courier New" pitchFamily="49" charset="0"/>
                <a:ea typeface="+mn-ea"/>
                <a:cs typeface="Courier New" pitchFamily="49" charset="0"/>
              </a:rPr>
              <a:t>   w = </a:t>
            </a:r>
            <a:r>
              <a:rPr lang="it-IT" sz="1900" b="1" dirty="0" err="1">
                <a:latin typeface="Courier New" pitchFamily="49" charset="0"/>
                <a:ea typeface="+mn-ea"/>
                <a:cs typeface="Courier New" pitchFamily="49" charset="0"/>
              </a:rPr>
              <a:t>sprintf</a:t>
            </a:r>
            <a:r>
              <a:rPr lang="it-IT" sz="1900" b="1" dirty="0">
                <a:latin typeface="Courier New" pitchFamily="49" charset="0"/>
                <a:ea typeface="+mn-ea"/>
                <a:cs typeface="Courier New" pitchFamily="49" charset="0"/>
              </a:rPr>
              <a:t>(‘</a:t>
            </a:r>
            <a:r>
              <a:rPr lang="it-IT" sz="1900" b="1" dirty="0" err="1">
                <a:latin typeface="Courier New" pitchFamily="49" charset="0"/>
                <a:ea typeface="+mn-ea"/>
                <a:cs typeface="Courier New" pitchFamily="49" charset="0"/>
              </a:rPr>
              <a:t>Estimated</a:t>
            </a:r>
            <a:r>
              <a:rPr lang="it-IT" sz="1900" b="1" dirty="0">
                <a:latin typeface="Courier New" pitchFamily="49" charset="0"/>
                <a:ea typeface="+mn-ea"/>
                <a:cs typeface="Courier New" pitchFamily="49" charset="0"/>
              </a:rPr>
              <a:t> </a:t>
            </a:r>
            <a:r>
              <a:rPr lang="it-IT" sz="1900" b="1" dirty="0" err="1">
                <a:latin typeface="Courier New" pitchFamily="49" charset="0"/>
                <a:ea typeface="+mn-ea"/>
                <a:cs typeface="Courier New" pitchFamily="49" charset="0"/>
              </a:rPr>
              <a:t>Error</a:t>
            </a:r>
            <a:r>
              <a:rPr lang="it-IT" sz="1900" b="1" dirty="0">
                <a:latin typeface="Courier New" pitchFamily="49" charset="0"/>
                <a:ea typeface="+mn-ea"/>
                <a:cs typeface="Courier New" pitchFamily="49" charset="0"/>
              </a:rPr>
              <a:t> :%f\n',</a:t>
            </a:r>
            <a:r>
              <a:rPr lang="it-IT" sz="1900" b="1" dirty="0" err="1">
                <a:latin typeface="Courier New" pitchFamily="49" charset="0"/>
                <a:ea typeface="+mn-ea"/>
                <a:cs typeface="Courier New" pitchFamily="49" charset="0"/>
              </a:rPr>
              <a:t>norm</a:t>
            </a:r>
            <a:r>
              <a:rPr lang="it-IT" sz="1900" b="1" dirty="0">
                <a:latin typeface="Courier New" pitchFamily="49" charset="0"/>
                <a:ea typeface="+mn-ea"/>
                <a:cs typeface="Courier New" pitchFamily="49" charset="0"/>
              </a:rPr>
              <a:t>(c));</a:t>
            </a:r>
            <a:r>
              <a:rPr lang="it-IT" sz="1900" b="1" dirty="0" err="1">
                <a:latin typeface="Courier New" pitchFamily="49" charset="0"/>
                <a:ea typeface="+mn-ea"/>
                <a:cs typeface="Courier New" pitchFamily="49" charset="0"/>
              </a:rPr>
              <a:t>disp</a:t>
            </a:r>
            <a:r>
              <a:rPr lang="it-IT" sz="1900" b="1" dirty="0">
                <a:latin typeface="Courier New" pitchFamily="49" charset="0"/>
                <a:ea typeface="+mn-ea"/>
                <a:cs typeface="Courier New" pitchFamily="49" charset="0"/>
              </a:rPr>
              <a:t>(w)</a:t>
            </a:r>
          </a:p>
          <a:p>
            <a:pPr algn="just">
              <a:defRPr/>
            </a:pPr>
            <a:r>
              <a:rPr lang="it-IT" sz="1900" b="1" dirty="0">
                <a:latin typeface="Courier New" pitchFamily="49" charset="0"/>
                <a:ea typeface="+mn-ea"/>
                <a:cs typeface="Courier New" pitchFamily="49" charset="0"/>
              </a:rPr>
              <a:t>   w = </a:t>
            </a:r>
            <a:r>
              <a:rPr lang="it-IT" sz="1900" b="1" dirty="0" err="1">
                <a:latin typeface="Courier New" pitchFamily="49" charset="0"/>
                <a:ea typeface="+mn-ea"/>
                <a:cs typeface="Courier New" pitchFamily="49" charset="0"/>
              </a:rPr>
              <a:t>sprintf</a:t>
            </a:r>
            <a:r>
              <a:rPr lang="it-IT" sz="1900" b="1" dirty="0">
                <a:latin typeface="Courier New" pitchFamily="49" charset="0"/>
                <a:ea typeface="+mn-ea"/>
                <a:cs typeface="Courier New" pitchFamily="49" charset="0"/>
              </a:rPr>
              <a:t>('Solution : [%f , %f]',</a:t>
            </a:r>
            <a:r>
              <a:rPr lang="it-IT" sz="1900" b="1" dirty="0" err="1">
                <a:latin typeface="Courier New" pitchFamily="49" charset="0"/>
                <a:ea typeface="+mn-ea"/>
                <a:cs typeface="Courier New" pitchFamily="49" charset="0"/>
              </a:rPr>
              <a:t>xcurr</a:t>
            </a:r>
            <a:r>
              <a:rPr lang="it-IT" sz="1900" b="1" dirty="0">
                <a:latin typeface="Courier New" pitchFamily="49" charset="0"/>
                <a:ea typeface="+mn-ea"/>
                <a:cs typeface="Courier New" pitchFamily="49" charset="0"/>
              </a:rPr>
              <a:t>); </a:t>
            </a:r>
            <a:r>
              <a:rPr lang="it-IT" sz="1900" b="1" dirty="0" err="1">
                <a:latin typeface="Courier New" pitchFamily="49" charset="0"/>
                <a:ea typeface="+mn-ea"/>
                <a:cs typeface="Courier New" pitchFamily="49" charset="0"/>
              </a:rPr>
              <a:t>disp</a:t>
            </a:r>
            <a:r>
              <a:rPr lang="it-IT" sz="1900" b="1" dirty="0">
                <a:latin typeface="Courier New" pitchFamily="49" charset="0"/>
                <a:ea typeface="+mn-ea"/>
                <a:cs typeface="Courier New" pitchFamily="49" charset="0"/>
              </a:rPr>
              <a:t>(w)</a:t>
            </a:r>
          </a:p>
          <a:p>
            <a:pPr algn="just">
              <a:defRPr/>
            </a:pPr>
            <a:r>
              <a:rPr lang="it-IT" sz="1900" b="1" dirty="0">
                <a:latin typeface="Courier New" pitchFamily="49" charset="0"/>
                <a:ea typeface="+mn-ea"/>
                <a:cs typeface="Courier New" pitchFamily="49" charset="0"/>
              </a:rPr>
              <a:t>  else </a:t>
            </a:r>
          </a:p>
          <a:p>
            <a:pPr algn="just">
              <a:defRPr/>
            </a:pPr>
            <a:r>
              <a:rPr lang="it-IT" sz="1900" b="1" dirty="0">
                <a:latin typeface="Courier New" pitchFamily="49" charset="0"/>
                <a:ea typeface="+mn-ea"/>
                <a:cs typeface="Courier New" pitchFamily="49" charset="0"/>
              </a:rPr>
              <a:t>   R = </a:t>
            </a:r>
            <a:r>
              <a:rPr lang="it-IT" sz="1900" b="1" dirty="0" err="1">
                <a:latin typeface="Courier New" pitchFamily="49" charset="0"/>
                <a:ea typeface="+mn-ea"/>
                <a:cs typeface="Courier New" pitchFamily="49" charset="0"/>
              </a:rPr>
              <a:t>xcurr</a:t>
            </a:r>
            <a:r>
              <a:rPr lang="it-IT" sz="1900" b="1" dirty="0">
                <a:latin typeface="Courier New" pitchFamily="49" charset="0"/>
                <a:ea typeface="+mn-ea"/>
                <a:cs typeface="Courier New" pitchFamily="49" charset="0"/>
              </a:rPr>
              <a:t>; </a:t>
            </a:r>
          </a:p>
          <a:p>
            <a:pPr algn="just">
              <a:defRPr/>
            </a:pPr>
            <a:r>
              <a:rPr lang="it-IT" sz="1900" b="1" dirty="0">
                <a:latin typeface="Courier New" pitchFamily="49" charset="0"/>
                <a:ea typeface="+mn-ea"/>
                <a:cs typeface="Courier New" pitchFamily="49" charset="0"/>
              </a:rPr>
              <a:t> end</a:t>
            </a:r>
          </a:p>
          <a:p>
            <a:pPr algn="just">
              <a:defRPr/>
            </a:pPr>
            <a:r>
              <a:rPr lang="it-IT" sz="1900" b="1" dirty="0">
                <a:latin typeface="Courier New" pitchFamily="49" charset="0"/>
                <a:ea typeface="+mn-ea"/>
                <a:cs typeface="Courier New" pitchFamily="49" charset="0"/>
              </a:rPr>
              <a:t> end</a:t>
            </a:r>
          </a:p>
        </p:txBody>
      </p:sp>
    </p:spTree>
  </p:cSld>
  <p:clrMapOvr>
    <a:masterClrMapping/>
  </p:clrMapOvr>
  <p:transition>
    <p:zoom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ttangolo 1"/>
          <p:cNvSpPr>
            <a:spLocks noChangeArrowheads="1"/>
          </p:cNvSpPr>
          <p:nvPr/>
        </p:nvSpPr>
        <p:spPr bwMode="auto">
          <a:xfrm>
            <a:off x="71438" y="292100"/>
            <a:ext cx="8964612" cy="3894138"/>
          </a:xfrm>
          <a:prstGeom prst="rect">
            <a:avLst/>
          </a:prstGeom>
          <a:solidFill>
            <a:srgbClr val="99FF99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it-IT" altLang="it-IT" sz="1900" b="1">
                <a:latin typeface="Courier New" panose="02070309020205020404" pitchFamily="49" charset="0"/>
                <a:cs typeface="Courier New" panose="02070309020205020404" pitchFamily="49" charset="0"/>
              </a:rPr>
              <a:t> function valG1 = alphamin(x,xprev,F,B) 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it-IT" altLang="it-IT" sz="1900" b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local function in SteepestDescent.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it-IT" altLang="it-IT" sz="1900" b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Implements  the function of ONE variable (x) to be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it-IT" altLang="it-IT" sz="1900" b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minimized at each step in SteepestDescent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it-IT" altLang="it-IT" sz="1900" b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it-IT" altLang="it-IT" sz="1900" b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is the restriction of the objective function on 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it-IT" altLang="it-IT" sz="1900" b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the straight line through xprev in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it-IT" altLang="it-IT" sz="1900" b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the direction of the gradient at xprev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it-IT" altLang="it-IT" sz="1900" b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it-IT" altLang="it-IT" sz="1900" b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xprev and  B are fixed, the independent variable is x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it-IT" altLang="it-IT" sz="1900" b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it-IT" altLang="it-IT" sz="1900" b="1">
                <a:latin typeface="Courier New" panose="02070309020205020404" pitchFamily="49" charset="0"/>
                <a:cs typeface="Courier New" panose="02070309020205020404" pitchFamily="49" charset="0"/>
              </a:rPr>
              <a:t> valG1 = F(xprev –x*B); 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it-IT" altLang="it-IT" sz="1900" b="1">
                <a:latin typeface="Courier New" panose="02070309020205020404" pitchFamily="49" charset="0"/>
                <a:cs typeface="Courier New" panose="02070309020205020404" pitchFamily="49" charset="0"/>
              </a:rPr>
              <a:t> end</a:t>
            </a:r>
          </a:p>
        </p:txBody>
      </p:sp>
      <p:graphicFrame>
        <p:nvGraphicFramePr>
          <p:cNvPr id="28675" name="Oggetto 2"/>
          <p:cNvGraphicFramePr>
            <a:graphicFrameLocks noChangeAspect="1"/>
          </p:cNvGraphicFramePr>
          <p:nvPr/>
        </p:nvGraphicFramePr>
        <p:xfrm>
          <a:off x="5067300" y="30734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35285" imgH="677109" progId="Equation.DSMT4">
                  <p:embed/>
                </p:oleObj>
              </mc:Choice>
              <mc:Fallback>
                <p:oleObj name="Equation" r:id="rId2" imgW="435285" imgH="677109" progId="Equation.DSMT4">
                  <p:embed/>
                  <p:pic>
                    <p:nvPicPr>
                      <p:cNvPr id="0" name="Oggetto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67300" y="3073400"/>
                        <a:ext cx="914400" cy="198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zoom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7"/>
          <p:cNvSpPr txBox="1">
            <a:spLocks noChangeArrowheads="1"/>
          </p:cNvSpPr>
          <p:nvPr/>
        </p:nvSpPr>
        <p:spPr bwMode="auto">
          <a:xfrm>
            <a:off x="179388" y="598488"/>
            <a:ext cx="8856662" cy="3046412"/>
          </a:xfrm>
          <a:prstGeom prst="rect">
            <a:avLst/>
          </a:prstGeom>
          <a:solidFill>
            <a:srgbClr val="99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" altLang="it-IT" sz="2400" b="1">
                <a:latin typeface="Courier New" panose="02070309020205020404" pitchFamily="49" charset="0"/>
              </a:rPr>
              <a:t>funob = @(x) 0.5*(x(1).^2+10*x(2).^2);</a:t>
            </a:r>
            <a:r>
              <a:rPr lang="es-ES" altLang="it-IT" sz="2400"/>
              <a:t> </a:t>
            </a:r>
            <a:endParaRPr lang="es-ES" altLang="it-IT" sz="2400" b="1">
              <a:latin typeface="Courier New" panose="02070309020205020404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s-ES" altLang="it-IT" sz="2400" b="1">
                <a:latin typeface="Courier New" panose="02070309020205020404" pitchFamily="49" charset="0"/>
              </a:rPr>
              <a:t>x = linspace(-0.7,0.7,101); y = x;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" altLang="it-IT" sz="2400" b="1">
                <a:latin typeface="Courier New" panose="02070309020205020404" pitchFamily="49" charset="0"/>
              </a:rPr>
              <a:t>[X Y] = meshgrid(x,y);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" altLang="it-IT" sz="2400" b="1">
                <a:latin typeface="Courier New" panose="02070309020205020404" pitchFamily="49" charset="0"/>
              </a:rPr>
              <a:t>F = 0.5*(X.^2 +10*Y.^2);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" altLang="it-IT" sz="2400" b="1">
                <a:latin typeface="Courier New" panose="02070309020205020404" pitchFamily="49" charset="0"/>
              </a:rPr>
              <a:t>clf; hold on;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" altLang="it-IT" sz="2400" b="1">
                <a:latin typeface="Courier New" panose="02070309020205020404" pitchFamily="49" charset="0"/>
              </a:rPr>
              <a:t>imagesc(x,y,F); colormap jet(256);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" altLang="it-IT" sz="2400" b="1">
                <a:latin typeface="Courier New" panose="02070309020205020404" pitchFamily="49" charset="0"/>
              </a:rPr>
              <a:t>contour(x,y,F, 20, 'k');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" altLang="it-IT" sz="2400" b="1">
                <a:latin typeface="Courier New" panose="02070309020205020404" pitchFamily="49" charset="0"/>
              </a:rPr>
              <a:t>axis off; axis equal;</a:t>
            </a:r>
          </a:p>
        </p:txBody>
      </p:sp>
      <p:sp>
        <p:nvSpPr>
          <p:cNvPr id="29699" name="CasellaDiTesto 4"/>
          <p:cNvSpPr txBox="1">
            <a:spLocks noChangeArrowheads="1"/>
          </p:cNvSpPr>
          <p:nvPr/>
        </p:nvSpPr>
        <p:spPr bwMode="auto">
          <a:xfrm>
            <a:off x="793750" y="87313"/>
            <a:ext cx="5608638" cy="461962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2400">
                <a:latin typeface="Arial" panose="020B0604020202020204" pitchFamily="34" charset="0"/>
                <a:cs typeface="Arial" panose="020B0604020202020204" pitchFamily="34" charset="0"/>
              </a:rPr>
              <a:t>example of use of the Gradient Descent</a:t>
            </a:r>
          </a:p>
        </p:txBody>
      </p:sp>
      <p:pic>
        <p:nvPicPr>
          <p:cNvPr id="26628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6350" y="3573463"/>
            <a:ext cx="4189413" cy="314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9701" name="Gruppo 1"/>
          <p:cNvGrpSpPr>
            <a:grpSpLocks/>
          </p:cNvGrpSpPr>
          <p:nvPr/>
        </p:nvGrpSpPr>
        <p:grpSpPr bwMode="auto">
          <a:xfrm>
            <a:off x="144463" y="4076700"/>
            <a:ext cx="2654300" cy="1800225"/>
            <a:chOff x="5796136" y="3861048"/>
            <a:chExt cx="2654300" cy="1800200"/>
          </a:xfrm>
        </p:grpSpPr>
        <p:graphicFrame>
          <p:nvGraphicFramePr>
            <p:cNvPr id="29702" name="Object 5"/>
            <p:cNvGraphicFramePr>
              <a:graphicFrameLocks noChangeAspect="1"/>
            </p:cNvGraphicFramePr>
            <p:nvPr/>
          </p:nvGraphicFramePr>
          <p:xfrm>
            <a:off x="5796136" y="3861048"/>
            <a:ext cx="2654300" cy="7381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zione" r:id="rId3" imgW="1244600" imgH="393700" progId="Equation.3">
                    <p:embed/>
                  </p:oleObj>
                </mc:Choice>
                <mc:Fallback>
                  <p:oleObj name="Equazione" r:id="rId3" imgW="1244600" imgH="393700" progId="Equation.3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796136" y="3861048"/>
                          <a:ext cx="2654300" cy="7381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5715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9703" name="Object 5"/>
            <p:cNvGraphicFramePr>
              <a:graphicFrameLocks noChangeAspect="1"/>
            </p:cNvGraphicFramePr>
            <p:nvPr/>
          </p:nvGraphicFramePr>
          <p:xfrm>
            <a:off x="5935739" y="4653136"/>
            <a:ext cx="2322194" cy="10081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zione" r:id="rId5" imgW="977476" imgH="482391" progId="Equation.3">
                    <p:embed/>
                  </p:oleObj>
                </mc:Choice>
                <mc:Fallback>
                  <p:oleObj name="Equazione" r:id="rId5" imgW="977476" imgH="482391" progId="Equation.3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935739" y="4653136"/>
                          <a:ext cx="2322194" cy="10081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2425700"/>
            <a:ext cx="4895850" cy="367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Text Box 7"/>
          <p:cNvSpPr txBox="1">
            <a:spLocks noChangeArrowheads="1"/>
          </p:cNvSpPr>
          <p:nvPr/>
        </p:nvSpPr>
        <p:spPr bwMode="auto">
          <a:xfrm>
            <a:off x="106363" y="0"/>
            <a:ext cx="8856662" cy="2554288"/>
          </a:xfrm>
          <a:prstGeom prst="rect">
            <a:avLst/>
          </a:prstGeom>
          <a:solidFill>
            <a:srgbClr val="99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" altLang="it-IT" sz="2000" b="1">
                <a:latin typeface="Courier New" panose="02070309020205020404" pitchFamily="49" charset="0"/>
              </a:rPr>
              <a:t>Gradf = @(x) [x(1); 10*x(2)];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 sz="2000" b="1">
                <a:latin typeface="Courier New" panose="02070309020205020404" pitchFamily="49" charset="0"/>
              </a:rPr>
              <a:t>S = SteepestDescent1(funob,Gradf,[0.5 0.5]',1e-4,20);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 sz="2000" b="1">
                <a:latin typeface="Courier New" panose="02070309020205020404" pitchFamily="49" charset="0"/>
              </a:rPr>
              <a:t>h = plot(S(1,:), S(2,:), 'k.-');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 sz="2000" b="1">
                <a:latin typeface="Courier New" panose="02070309020205020404" pitchFamily="49" charset="0"/>
              </a:rPr>
              <a:t>set(h, 'LineWidth', 2);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 sz="2000" b="1">
                <a:latin typeface="Courier New" panose="02070309020205020404" pitchFamily="49" charset="0"/>
              </a:rPr>
              <a:t>set(h, 'MarkerSize', 15); axis off; axis equal;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" altLang="it-IT" sz="2000" b="1">
                <a:latin typeface="Courier New" panose="02070309020205020404" pitchFamily="49" charset="0"/>
              </a:rPr>
              <a:t>S(:,end)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" altLang="it-IT" sz="2000" b="1">
                <a:latin typeface="Courier New" panose="02070309020205020404" pitchFamily="49" charset="0"/>
              </a:rPr>
              <a:t>  0.0000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" altLang="it-IT" sz="2000" b="1">
                <a:latin typeface="Courier New" panose="02070309020205020404" pitchFamily="49" charset="0"/>
              </a:rPr>
              <a:t> -0.0000</a:t>
            </a:r>
          </a:p>
        </p:txBody>
      </p:sp>
      <p:sp>
        <p:nvSpPr>
          <p:cNvPr id="65540" name="Rettangolo 8"/>
          <p:cNvSpPr>
            <a:spLocks noChangeArrowheads="1"/>
          </p:cNvSpPr>
          <p:nvPr/>
        </p:nvSpPr>
        <p:spPr bwMode="auto">
          <a:xfrm>
            <a:off x="185738" y="5908675"/>
            <a:ext cx="8785225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it-IT" sz="2400" b="1">
                <a:latin typeface="Courier New" panose="02070309020205020404" pitchFamily="49" charset="0"/>
              </a:rPr>
              <a:t>SteepestDescent1 </a:t>
            </a:r>
            <a:r>
              <a:rPr lang="en-US" altLang="it-IT" sz="2000">
                <a:latin typeface="Arial" panose="020B0604020202020204" pitchFamily="34" charset="0"/>
                <a:cs typeface="Arial" panose="020B0604020202020204" pitchFamily="34" charset="0"/>
              </a:rPr>
              <a:t>is the version in which a matrix containing the approximations calculated at each step is returned</a:t>
            </a:r>
            <a:endParaRPr lang="it-IT" altLang="it-IT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asellaDiTesto 4"/>
          <p:cNvSpPr txBox="1">
            <a:spLocks noChangeArrowheads="1"/>
          </p:cNvSpPr>
          <p:nvPr/>
        </p:nvSpPr>
        <p:spPr bwMode="auto">
          <a:xfrm>
            <a:off x="5292725" y="3294063"/>
            <a:ext cx="3519488" cy="1938337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it-IT"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consecutive directions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it-IT"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the gradient are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it-IT"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orthogonal and can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it-IT"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produce a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it-IT"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zigzag pattern</a:t>
            </a:r>
            <a:endParaRPr lang="it-IT" altLang="it-IT" sz="24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726" name="Rettangolo 1"/>
          <p:cNvSpPr>
            <a:spLocks noChangeArrowheads="1"/>
          </p:cNvSpPr>
          <p:nvPr/>
        </p:nvSpPr>
        <p:spPr bwMode="auto">
          <a:xfrm>
            <a:off x="5254625" y="2711450"/>
            <a:ext cx="38401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1800">
                <a:latin typeface="Arial" panose="020B0604020202020204" pitchFamily="34" charset="0"/>
                <a:cs typeface="Arial" panose="020B0604020202020204" pitchFamily="34" charset="0"/>
              </a:rPr>
              <a:t>stepsize alphak via 1D minimization</a:t>
            </a:r>
            <a:endParaRPr lang="it-IT" altLang="it-IT" sz="1800">
              <a:cs typeface="Arial" panose="020B0604020202020204" pitchFamily="34" charset="0"/>
            </a:endParaRPr>
          </a:p>
        </p:txBody>
      </p:sp>
      <p:grpSp>
        <p:nvGrpSpPr>
          <p:cNvPr id="30727" name="Gruppo 6"/>
          <p:cNvGrpSpPr>
            <a:grpSpLocks/>
          </p:cNvGrpSpPr>
          <p:nvPr/>
        </p:nvGrpSpPr>
        <p:grpSpPr bwMode="auto">
          <a:xfrm>
            <a:off x="106363" y="2873375"/>
            <a:ext cx="1763712" cy="1727200"/>
            <a:chOff x="5796136" y="3861048"/>
            <a:chExt cx="2654300" cy="1800200"/>
          </a:xfrm>
        </p:grpSpPr>
        <p:graphicFrame>
          <p:nvGraphicFramePr>
            <p:cNvPr id="30728" name="Object 5"/>
            <p:cNvGraphicFramePr>
              <a:graphicFrameLocks noChangeAspect="1"/>
            </p:cNvGraphicFramePr>
            <p:nvPr/>
          </p:nvGraphicFramePr>
          <p:xfrm>
            <a:off x="5796136" y="3861048"/>
            <a:ext cx="2654300" cy="7381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zione" r:id="rId3" imgW="1244600" imgH="393700" progId="Equation.3">
                    <p:embed/>
                  </p:oleObj>
                </mc:Choice>
                <mc:Fallback>
                  <p:oleObj name="Equazione" r:id="rId3" imgW="1244600" imgH="393700" progId="Equation.3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796136" y="3861048"/>
                          <a:ext cx="2654300" cy="7381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5715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729" name="Object 5"/>
            <p:cNvGraphicFramePr>
              <a:graphicFrameLocks noChangeAspect="1"/>
            </p:cNvGraphicFramePr>
            <p:nvPr/>
          </p:nvGraphicFramePr>
          <p:xfrm>
            <a:off x="5935739" y="4653136"/>
            <a:ext cx="2322194" cy="10081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zione" r:id="rId5" imgW="977476" imgH="482391" progId="Equation.3">
                    <p:embed/>
                  </p:oleObj>
                </mc:Choice>
                <mc:Fallback>
                  <p:oleObj name="Equazione" r:id="rId5" imgW="977476" imgH="482391" progId="Equation.3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935739" y="4653136"/>
                          <a:ext cx="2322194" cy="10081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5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40" grpId="0"/>
      <p:bldP spid="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7"/>
          <p:cNvSpPr txBox="1">
            <a:spLocks noChangeArrowheads="1"/>
          </p:cNvSpPr>
          <p:nvPr/>
        </p:nvSpPr>
        <p:spPr bwMode="auto">
          <a:xfrm>
            <a:off x="106363" y="0"/>
            <a:ext cx="8856662" cy="2862263"/>
          </a:xfrm>
          <a:prstGeom prst="rect">
            <a:avLst/>
          </a:prstGeom>
          <a:solidFill>
            <a:srgbClr val="99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" altLang="it-IT" sz="2000" b="1">
                <a:latin typeface="Courier New" panose="02070309020205020404" pitchFamily="49" charset="0"/>
              </a:rPr>
              <a:t>alphak = 0.18; Gradf = @(x) [x(1); 10*x(2)];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 sz="2000" b="1">
                <a:latin typeface="Courier New" panose="02070309020205020404" pitchFamily="49" charset="0"/>
              </a:rPr>
              <a:t>S = SteepestDescent2(funob,Gradf,[0.5 0.5]',alphak,1e-4,20);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 sz="2000" b="1">
                <a:latin typeface="Courier New" panose="02070309020205020404" pitchFamily="49" charset="0"/>
              </a:rPr>
              <a:t>h = plot(S(1,:), S(2,:), 'k.-');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 sz="2000" b="1">
                <a:latin typeface="Courier New" panose="02070309020205020404" pitchFamily="49" charset="0"/>
              </a:rPr>
              <a:t>set(h, 'LineWidth', 2);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 sz="2000" b="1">
                <a:latin typeface="Courier New" panose="02070309020205020404" pitchFamily="49" charset="0"/>
              </a:rPr>
              <a:t>set(h, 'MarkerSize', 15); axis off; axis equal;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" altLang="it-IT" sz="2000" b="1">
                <a:latin typeface="Courier New" panose="02070309020205020404" pitchFamily="49" charset="0"/>
              </a:rPr>
              <a:t>S(:,end)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" altLang="it-IT" sz="2000" b="1">
                <a:latin typeface="Courier New" panose="02070309020205020404" pitchFamily="49" charset="0"/>
              </a:rPr>
              <a:t>  0.0115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" altLang="it-IT" sz="2000" b="1">
                <a:latin typeface="Courier New" panose="02070309020205020404" pitchFamily="49" charset="0"/>
              </a:rPr>
              <a:t> -0.0072</a:t>
            </a:r>
          </a:p>
        </p:txBody>
      </p:sp>
      <p:sp>
        <p:nvSpPr>
          <p:cNvPr id="31747" name="Rettangolo 8"/>
          <p:cNvSpPr>
            <a:spLocks noChangeArrowheads="1"/>
          </p:cNvSpPr>
          <p:nvPr/>
        </p:nvSpPr>
        <p:spPr bwMode="auto">
          <a:xfrm>
            <a:off x="185738" y="5908675"/>
            <a:ext cx="87852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it-IT" sz="2400" b="1">
                <a:latin typeface="Courier New" panose="02070309020205020404" pitchFamily="49" charset="0"/>
              </a:rPr>
              <a:t>SteepestDescent2 </a:t>
            </a:r>
            <a:r>
              <a:rPr lang="en-US" altLang="it-IT" sz="2000">
                <a:latin typeface="Arial" panose="020B0604020202020204" pitchFamily="34" charset="0"/>
                <a:cs typeface="Arial" panose="020B0604020202020204" pitchFamily="34" charset="0"/>
              </a:rPr>
              <a:t>is the version with constant stepsize alphak</a:t>
            </a:r>
            <a:endParaRPr lang="it-IT" altLang="it-IT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1748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2708275"/>
            <a:ext cx="4699000" cy="352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sellaDiTesto 1"/>
          <p:cNvSpPr txBox="1">
            <a:spLocks noChangeArrowheads="1"/>
          </p:cNvSpPr>
          <p:nvPr/>
        </p:nvSpPr>
        <p:spPr bwMode="auto">
          <a:xfrm>
            <a:off x="5705475" y="3970338"/>
            <a:ext cx="2592388" cy="120015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note the zig-zag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pattern of the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gradient !</a:t>
            </a:r>
          </a:p>
        </p:txBody>
      </p:sp>
      <p:sp>
        <p:nvSpPr>
          <p:cNvPr id="31750" name="Rettangolo 5"/>
          <p:cNvSpPr>
            <a:spLocks noChangeArrowheads="1"/>
          </p:cNvSpPr>
          <p:nvPr/>
        </p:nvSpPr>
        <p:spPr bwMode="auto">
          <a:xfrm>
            <a:off x="5992813" y="3467100"/>
            <a:ext cx="27749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1800">
                <a:latin typeface="Arial" panose="020B0604020202020204" pitchFamily="34" charset="0"/>
                <a:cs typeface="Arial" panose="020B0604020202020204" pitchFamily="34" charset="0"/>
              </a:rPr>
              <a:t>constant stepsize alphak </a:t>
            </a:r>
            <a:endParaRPr lang="it-IT" altLang="it-IT" sz="1800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15888"/>
            <a:ext cx="4289425" cy="321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250" y="187325"/>
            <a:ext cx="4435475" cy="332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Immagin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513138"/>
            <a:ext cx="4319588" cy="324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Immagin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3513138"/>
            <a:ext cx="4192587" cy="314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CasellaDiTesto 6"/>
          <p:cNvSpPr txBox="1">
            <a:spLocks noChangeArrowheads="1"/>
          </p:cNvSpPr>
          <p:nvPr/>
        </p:nvSpPr>
        <p:spPr bwMode="auto">
          <a:xfrm>
            <a:off x="179388" y="333375"/>
            <a:ext cx="1295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000">
                <a:latin typeface="Arial" panose="020B0604020202020204" pitchFamily="34" charset="0"/>
                <a:cs typeface="Arial" panose="020B0604020202020204" pitchFamily="34" charset="0"/>
              </a:rPr>
              <a:t>max point</a:t>
            </a:r>
          </a:p>
        </p:txBody>
      </p:sp>
      <p:sp>
        <p:nvSpPr>
          <p:cNvPr id="5127" name="CasellaDiTesto 7"/>
          <p:cNvSpPr txBox="1">
            <a:spLocks noChangeArrowheads="1"/>
          </p:cNvSpPr>
          <p:nvPr/>
        </p:nvSpPr>
        <p:spPr bwMode="auto">
          <a:xfrm>
            <a:off x="5003800" y="260350"/>
            <a:ext cx="12255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000">
                <a:latin typeface="Arial" panose="020B0604020202020204" pitchFamily="34" charset="0"/>
                <a:cs typeface="Arial" panose="020B0604020202020204" pitchFamily="34" charset="0"/>
              </a:rPr>
              <a:t>min point</a:t>
            </a:r>
          </a:p>
        </p:txBody>
      </p:sp>
      <p:sp>
        <p:nvSpPr>
          <p:cNvPr id="5128" name="CasellaDiTesto 8"/>
          <p:cNvSpPr txBox="1">
            <a:spLocks noChangeArrowheads="1"/>
          </p:cNvSpPr>
          <p:nvPr/>
        </p:nvSpPr>
        <p:spPr bwMode="auto">
          <a:xfrm>
            <a:off x="107950" y="3716338"/>
            <a:ext cx="15668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000">
                <a:latin typeface="Arial" panose="020B0604020202020204" pitchFamily="34" charset="0"/>
                <a:cs typeface="Arial" panose="020B0604020202020204" pitchFamily="34" charset="0"/>
              </a:rPr>
              <a:t>saddle point</a:t>
            </a:r>
          </a:p>
        </p:txBody>
      </p:sp>
      <p:sp>
        <p:nvSpPr>
          <p:cNvPr id="5129" name="CasellaDiTesto 9"/>
          <p:cNvSpPr txBox="1">
            <a:spLocks noChangeArrowheads="1"/>
          </p:cNvSpPr>
          <p:nvPr/>
        </p:nvSpPr>
        <p:spPr bwMode="auto">
          <a:xfrm>
            <a:off x="4876800" y="3716338"/>
            <a:ext cx="15668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000">
                <a:latin typeface="Arial" panose="020B0604020202020204" pitchFamily="34" charset="0"/>
                <a:cs typeface="Arial" panose="020B0604020202020204" pitchFamily="34" charset="0"/>
              </a:rPr>
              <a:t>saddle point</a:t>
            </a:r>
          </a:p>
        </p:txBody>
      </p:sp>
    </p:spTree>
  </p:cSld>
  <p:clrMapOvr>
    <a:masterClrMapping/>
  </p:clrMapOvr>
  <p:transition>
    <p:zoom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ttangolo 8"/>
          <p:cNvSpPr>
            <a:spLocks noChangeArrowheads="1"/>
          </p:cNvSpPr>
          <p:nvPr/>
        </p:nvSpPr>
        <p:spPr bwMode="auto">
          <a:xfrm>
            <a:off x="252413" y="665163"/>
            <a:ext cx="64801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2400">
                <a:latin typeface="Arial" panose="020B0604020202020204" pitchFamily="34" charset="0"/>
                <a:cs typeface="Arial" panose="020B0604020202020204" pitchFamily="34" charset="0"/>
              </a:rPr>
              <a:t>to avoid the zig-zag pattern of the  gradient:</a:t>
            </a:r>
            <a:endParaRPr lang="it-IT" altLang="it-IT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Oggetto 3"/>
              <p:cNvSpPr txBox="1"/>
              <p:nvPr/>
            </p:nvSpPr>
            <p:spPr bwMode="auto">
              <a:xfrm>
                <a:off x="252808" y="2332912"/>
                <a:ext cx="8713664" cy="720477"/>
              </a:xfrm>
              <a:prstGeom prst="rect">
                <a:avLst/>
              </a:prstGeom>
              <a:solidFill>
                <a:srgbClr val="CCFFCC"/>
              </a:solidFill>
              <a:ln w="57150">
                <a:solidFill>
                  <a:srgbClr val="92D050"/>
                </a:solidFill>
                <a:miter lim="800000"/>
                <a:headEnd/>
                <a:tailEnd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8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  <m:sub>
                          <m:r>
                            <a:rPr lang="it-IT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it-IT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it-IT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it-IT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  <m:sub>
                          <m:r>
                            <a:rPr lang="it-IT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it-IT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it-IT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  <m:sSub>
                        <m:sSubPr>
                          <m:ctrlPr>
                            <a:rPr lang="it-IT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𝐳</m:t>
                          </m:r>
                        </m:e>
                        <m:sub>
                          <m:r>
                            <a:rPr lang="it-IT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it-IT" sz="2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it-IT" sz="2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𝑤𝑖𝑡</m:t>
                      </m:r>
                      <m:r>
                        <a:rPr lang="it-IT" sz="2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it-IT" sz="2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sSub>
                        <m:sSubPr>
                          <m:ctrlPr>
                            <a:rPr lang="it-IT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it-IT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𝐳</m:t>
                          </m:r>
                        </m:e>
                        <m:sub>
                          <m:r>
                            <a:rPr lang="it-IT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it-IT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sz="2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(1−</m:t>
                      </m:r>
                      <m:r>
                        <a:rPr lang="it-IT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it-IT" sz="2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m:rPr>
                          <m:sty m:val="p"/>
                        </m:rPr>
                        <a:rPr lang="it-IT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∇</m:t>
                      </m:r>
                      <m:r>
                        <a:rPr lang="it-IT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it-IT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it-IT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  <m:sub>
                              <m:r>
                                <a:rPr lang="it-IT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d>
                      <m:r>
                        <a:rPr lang="it-IT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it-IT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𝛽</m:t>
                      </m:r>
                      <m:sSub>
                        <m:sSubPr>
                          <m:ctrlPr>
                            <a:rPr lang="it-IT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𝐳</m:t>
                          </m:r>
                        </m:e>
                        <m:sub>
                          <m:r>
                            <a:rPr lang="it-IT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it-IT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it-IT" sz="2800" dirty="0"/>
              </a:p>
            </p:txBody>
          </p:sp>
        </mc:Choice>
        <mc:Fallback>
          <p:sp>
            <p:nvSpPr>
              <p:cNvPr id="7" name="Oggetto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2808" y="2332912"/>
                <a:ext cx="8713664" cy="72047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rgbClr val="92D05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776" name="CasellaDiTesto 4"/>
          <p:cNvSpPr txBox="1">
            <a:spLocks noChangeArrowheads="1"/>
          </p:cNvSpPr>
          <p:nvPr/>
        </p:nvSpPr>
        <p:spPr bwMode="auto">
          <a:xfrm>
            <a:off x="804863" y="104775"/>
            <a:ext cx="4629150" cy="46196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2400">
                <a:latin typeface="Arial" panose="020B0604020202020204" pitchFamily="34" charset="0"/>
                <a:cs typeface="Arial" panose="020B0604020202020204" pitchFamily="34" charset="0"/>
              </a:rPr>
              <a:t>Variants of the Gradient Descent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C168FA8C-F98A-447A-4A34-04564FE98E8A}"/>
              </a:ext>
            </a:extLst>
          </p:cNvPr>
          <p:cNvSpPr txBox="1"/>
          <p:nvPr/>
        </p:nvSpPr>
        <p:spPr>
          <a:xfrm>
            <a:off x="250824" y="3917850"/>
            <a:ext cx="871366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1" dirty="0">
                <a:solidFill>
                  <a:srgbClr val="0F0F0F"/>
                </a:solidFill>
                <a:effectLst/>
                <a:latin typeface="Symbol" panose="05050102010706020507" pitchFamily="18" charset="2"/>
              </a:rPr>
              <a:t>b</a:t>
            </a:r>
            <a:r>
              <a:rPr lang="en-US" b="0" i="0" dirty="0">
                <a:solidFill>
                  <a:srgbClr val="0F0F0F"/>
                </a:solidFill>
                <a:effectLst/>
                <a:latin typeface="Söhne"/>
              </a:rPr>
              <a:t>  </a:t>
            </a:r>
            <a:r>
              <a:rPr lang="en-US" b="0" i="0" dirty="0">
                <a:solidFill>
                  <a:srgbClr val="0F0F0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is the </a:t>
            </a:r>
            <a:r>
              <a:rPr lang="en-US" b="1" i="0" dirty="0">
                <a:solidFill>
                  <a:srgbClr val="0F0F0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momentum coefficient</a:t>
            </a:r>
            <a:r>
              <a:rPr lang="en-US" b="0" i="0" dirty="0">
                <a:solidFill>
                  <a:srgbClr val="0F0F0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usually set to a value in [0,1]</a:t>
            </a: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3B884AA8-B0B1-6779-6E9F-3ECBA04F6795}"/>
              </a:ext>
            </a:extLst>
          </p:cNvPr>
          <p:cNvSpPr txBox="1"/>
          <p:nvPr/>
        </p:nvSpPr>
        <p:spPr>
          <a:xfrm>
            <a:off x="35496" y="4450002"/>
            <a:ext cx="9041431" cy="2308324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F0F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b="0" i="0" dirty="0">
                <a:solidFill>
                  <a:srgbClr val="0F0F0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 each iteration, in addition to the gradient, a moving average of past gradients is maintained, called the  "momentum“</a:t>
            </a:r>
            <a:r>
              <a:rPr lang="en-US" dirty="0">
                <a:solidFill>
                  <a:srgbClr val="0F0F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(or "velocity" )</a:t>
            </a:r>
            <a:endParaRPr lang="en-US" b="0" i="0" dirty="0">
              <a:solidFill>
                <a:srgbClr val="0F0F0F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F0F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b="0" i="0" dirty="0">
                <a:solidFill>
                  <a:srgbClr val="0F0F0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he momentum term encourages the optimizer to continue in the direction of previous gradients, smoothing out the optimization path and helping to escape local minima</a:t>
            </a: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7D97D1D2-F1D6-3C99-1869-27A680ACFAFA}"/>
              </a:ext>
            </a:extLst>
          </p:cNvPr>
          <p:cNvSpPr txBox="1"/>
          <p:nvPr/>
        </p:nvSpPr>
        <p:spPr>
          <a:xfrm>
            <a:off x="268265" y="3020273"/>
            <a:ext cx="8678782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F0F0F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a</a:t>
            </a:r>
            <a:r>
              <a:rPr lang="en-US" dirty="0">
                <a:solidFill>
                  <a:srgbClr val="0F0F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the </a:t>
            </a:r>
            <a:r>
              <a:rPr lang="en-US" b="0" i="0" dirty="0">
                <a:solidFill>
                  <a:srgbClr val="0F0F0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learning rate </a:t>
            </a:r>
            <a:r>
              <a:rPr lang="en-US" dirty="0">
                <a:solidFill>
                  <a:srgbClr val="0F0F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 </a:t>
            </a:r>
            <a:r>
              <a:rPr lang="en-US" b="0" i="0" dirty="0">
                <a:solidFill>
                  <a:srgbClr val="0F0F0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controls the step size, and the momentum term </a:t>
            </a:r>
            <a:r>
              <a:rPr lang="en-US" sz="2600" b="1" i="0" dirty="0" err="1">
                <a:solidFill>
                  <a:srgbClr val="0F0F0F"/>
                </a:solidFill>
                <a:effectLst/>
                <a:latin typeface="+mj-lt"/>
                <a:cs typeface="Arial" panose="020B0604020202020204" pitchFamily="34" charset="0"/>
              </a:rPr>
              <a:t>z</a:t>
            </a:r>
            <a:r>
              <a:rPr lang="en-US" sz="2600" b="0" i="0" baseline="-25000" dirty="0" err="1">
                <a:solidFill>
                  <a:srgbClr val="0F0F0F"/>
                </a:solidFill>
                <a:effectLst/>
                <a:latin typeface="+mj-lt"/>
                <a:cs typeface="Arial" panose="020B0604020202020204" pitchFamily="34" charset="0"/>
              </a:rPr>
              <a:t>k</a:t>
            </a:r>
            <a:r>
              <a:rPr lang="en-US" sz="2600" b="0" i="0" dirty="0">
                <a:solidFill>
                  <a:srgbClr val="0F0F0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​</a:t>
            </a:r>
            <a:r>
              <a:rPr lang="en-US" b="0" i="0" dirty="0">
                <a:solidFill>
                  <a:srgbClr val="0F0F0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gives the update direction</a:t>
            </a: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D6400078-A2E2-D312-EA17-CDFCCFA0B1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2588" y="20552"/>
            <a:ext cx="2188335" cy="2323255"/>
          </a:xfrm>
          <a:prstGeom prst="rect">
            <a:avLst/>
          </a:prstGeom>
        </p:spPr>
      </p:pic>
      <p:sp>
        <p:nvSpPr>
          <p:cNvPr id="58372" name="Rettangolo 8"/>
          <p:cNvSpPr>
            <a:spLocks noChangeArrowheads="1"/>
          </p:cNvSpPr>
          <p:nvPr/>
        </p:nvSpPr>
        <p:spPr bwMode="auto">
          <a:xfrm>
            <a:off x="-29587" y="1319713"/>
            <a:ext cx="5105643" cy="461665"/>
          </a:xfrm>
          <a:prstGeom prst="rect">
            <a:avLst/>
          </a:prstGeom>
          <a:solidFill>
            <a:srgbClr val="99FF99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2400" dirty="0">
                <a:latin typeface="Arial" panose="020B0604020202020204" pitchFamily="34" charset="0"/>
                <a:cs typeface="Arial" panose="020B0604020202020204" pitchFamily="34" charset="0"/>
              </a:rPr>
              <a:t>Gradient with </a:t>
            </a:r>
            <a:r>
              <a:rPr lang="en-US" alt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moment  technique</a:t>
            </a:r>
            <a:endParaRPr lang="it-IT" altLang="it-IT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ttangolo 8"/>
          <p:cNvSpPr>
            <a:spLocks noChangeArrowheads="1"/>
          </p:cNvSpPr>
          <p:nvPr/>
        </p:nvSpPr>
        <p:spPr bwMode="auto">
          <a:xfrm>
            <a:off x="252413" y="665163"/>
            <a:ext cx="64801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2400">
                <a:latin typeface="Arial" panose="020B0604020202020204" pitchFamily="34" charset="0"/>
                <a:cs typeface="Arial" panose="020B0604020202020204" pitchFamily="34" charset="0"/>
              </a:rPr>
              <a:t>to avoid the zig-zag pattern of the  gradient:</a:t>
            </a:r>
            <a:endParaRPr lang="it-IT" altLang="it-IT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372" name="Rettangolo 8"/>
          <p:cNvSpPr>
            <a:spLocks noChangeArrowheads="1"/>
          </p:cNvSpPr>
          <p:nvPr/>
        </p:nvSpPr>
        <p:spPr bwMode="auto">
          <a:xfrm>
            <a:off x="179784" y="1319713"/>
            <a:ext cx="6625431" cy="461665"/>
          </a:xfrm>
          <a:prstGeom prst="rect">
            <a:avLst/>
          </a:prstGeom>
          <a:solidFill>
            <a:srgbClr val="99FF99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2400" dirty="0">
                <a:latin typeface="Arial" panose="020B0604020202020204" pitchFamily="34" charset="0"/>
                <a:cs typeface="Arial" panose="020B0604020202020204" pitchFamily="34" charset="0"/>
              </a:rPr>
              <a:t>ADAM (Adaptive Moment Estimation) method </a:t>
            </a:r>
            <a:endParaRPr lang="it-IT" altLang="it-IT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Oggetto 3"/>
              <p:cNvSpPr txBox="1"/>
              <p:nvPr/>
            </p:nvSpPr>
            <p:spPr bwMode="auto">
              <a:xfrm>
                <a:off x="173109" y="2282408"/>
                <a:ext cx="8856984" cy="1938992"/>
              </a:xfrm>
              <a:prstGeom prst="rect">
                <a:avLst/>
              </a:prstGeom>
              <a:solidFill>
                <a:srgbClr val="CCFFCC"/>
              </a:solidFill>
              <a:ln w="57150">
                <a:solidFill>
                  <a:srgbClr val="92D050"/>
                </a:solidFill>
                <a:miter lim="800000"/>
                <a:headEnd/>
                <a:tailEnd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8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  <m:sub>
                          <m:r>
                            <a:rPr lang="it-IT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it-IT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it-IT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it-IT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  <m:sub>
                          <m:r>
                            <a:rPr lang="it-IT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it-IT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it-IT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  <m:f>
                        <m:fPr>
                          <m:ctrlPr>
                            <a:rPr lang="en-US" sz="28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𝐳</m:t>
                              </m:r>
                            </m:e>
                            <m:sub>
                              <m:r>
                                <a:rPr lang="it-IT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it-IT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it-IT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it-IT" sz="2800" b="0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it-IT" sz="2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𝑤𝑖𝑡h</m:t>
                      </m:r>
                      <m:r>
                        <a:rPr lang="it-IT" sz="2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sSub>
                        <m:sSubPr>
                          <m:ctrlPr>
                            <a:rPr lang="it-IT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it-IT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𝐳</m:t>
                          </m:r>
                        </m:e>
                        <m:sub>
                          <m:r>
                            <a:rPr lang="it-IT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it-IT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sz="2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(1−</m:t>
                      </m:r>
                      <m:r>
                        <a:rPr lang="it-IT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it-IT" sz="2800" b="0" i="1" baseline="-2500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it-IT" sz="2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m:rPr>
                          <m:sty m:val="p"/>
                        </m:rPr>
                        <a:rPr lang="it-IT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∇</m:t>
                      </m:r>
                      <m:r>
                        <a:rPr lang="it-IT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it-IT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it-IT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  <m:sub>
                              <m:r>
                                <a:rPr lang="it-IT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d>
                      <m:r>
                        <a:rPr lang="it-IT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it-IT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it-IT" sz="2800" b="0" i="1" baseline="-2500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sSub>
                        <m:sSubPr>
                          <m:ctrlPr>
                            <a:rPr lang="it-IT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𝐳</m:t>
                          </m:r>
                        </m:e>
                        <m:sub>
                          <m:r>
                            <a:rPr lang="it-IT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it-IT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it-IT" sz="28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8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it-IT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it-IT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it-IT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it-IT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it-IT" sz="28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  <m:r>
                            <a:rPr lang="it-IT" sz="2800" b="0" i="1" baseline="-2500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d>
                        <m:dPr>
                          <m:ctrlPr>
                            <a:rPr lang="it-IT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it-IT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∇</m:t>
                          </m:r>
                          <m:r>
                            <a:rPr lang="it-IT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it-IT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it-IT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𝐱</m:t>
                                  </m:r>
                                </m:e>
                                <m:sub>
                                  <m:r>
                                    <a:rPr lang="it-IT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it-IT" sz="2800" b="0" i="1" baseline="3000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it-IT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it-IT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it-IT" sz="2800" b="0" i="1" baseline="-2500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sSub>
                        <m:sSubPr>
                          <m:ctrlPr>
                            <a:rPr lang="it-IT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it-IT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it-IT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it-IT" sz="2800" dirty="0"/>
              </a:p>
            </p:txBody>
          </p:sp>
        </mc:Choice>
        <mc:Fallback xmlns="">
          <p:sp>
            <p:nvSpPr>
              <p:cNvPr id="7" name="Oggetto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3109" y="2282408"/>
                <a:ext cx="8856984" cy="193899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57150">
                <a:solidFill>
                  <a:srgbClr val="92D05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776" name="CasellaDiTesto 4"/>
          <p:cNvSpPr txBox="1">
            <a:spLocks noChangeArrowheads="1"/>
          </p:cNvSpPr>
          <p:nvPr/>
        </p:nvSpPr>
        <p:spPr bwMode="auto">
          <a:xfrm>
            <a:off x="804863" y="104775"/>
            <a:ext cx="4629150" cy="46196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2400">
                <a:latin typeface="Arial" panose="020B0604020202020204" pitchFamily="34" charset="0"/>
                <a:cs typeface="Arial" panose="020B0604020202020204" pitchFamily="34" charset="0"/>
              </a:rPr>
              <a:t>Variants of the Gradient Descent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CasellaDiTesto 11">
                <a:extLst>
                  <a:ext uri="{FF2B5EF4-FFF2-40B4-BE49-F238E27FC236}">
                    <a16:creationId xmlns:a16="http://schemas.microsoft.com/office/drawing/2014/main" id="{3B884AA8-B0B1-6779-6E9F-3ECBA04F6795}"/>
                  </a:ext>
                </a:extLst>
              </p:cNvPr>
              <p:cNvSpPr txBox="1"/>
              <p:nvPr/>
            </p:nvSpPr>
            <p:spPr>
              <a:xfrm>
                <a:off x="179784" y="5094164"/>
                <a:ext cx="8856984" cy="1658852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rgbClr val="0F0F0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it incorporates elements of both Gradient descent with momentum and adaptive learning rates</a:t>
                </a:r>
              </a:p>
              <a:p>
                <a:pPr marL="342900" indent="-342900"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rgbClr val="0F0F0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it indirectly adapts the effective learning rate by means of the moving average </a:t>
                </a:r>
                <a:r>
                  <a:rPr lang="en-US" sz="2800" dirty="0">
                    <a:solidFill>
                      <a:srgbClr val="0F0F0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i="1" dirty="0" err="1">
                    <a:solidFill>
                      <a:srgbClr val="0F0F0F"/>
                    </a:solidFill>
                    <a:latin typeface="+mj-lt"/>
                    <a:cs typeface="Arial" panose="020B0604020202020204" pitchFamily="34" charset="0"/>
                  </a:rPr>
                  <a:t>v</a:t>
                </a:r>
                <a:r>
                  <a:rPr lang="en-US" sz="2800" i="1" baseline="-25000" dirty="0" err="1">
                    <a:solidFill>
                      <a:srgbClr val="0F0F0F"/>
                    </a:solidFill>
                    <a:latin typeface="+mj-lt"/>
                    <a:cs typeface="Arial" panose="020B0604020202020204" pitchFamily="34" charset="0"/>
                  </a:rPr>
                  <a:t>k</a:t>
                </a:r>
                <a:r>
                  <a:rPr lang="en-US" sz="2800" dirty="0">
                    <a:solidFill>
                      <a:srgbClr val="0F0F0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>
                    <a:solidFill>
                      <a:srgbClr val="0F0F0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of squared gradients (i.e.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solidFill>
                              <a:srgbClr val="0F0F0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i="1">
                                <a:solidFill>
                                  <a:srgbClr val="0F0F0F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it-IT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∇</m:t>
                            </m:r>
                            <m:r>
                              <a:rPr lang="it-IT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it-IT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it-IT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𝐱</m:t>
                                    </m:r>
                                  </m:e>
                                  <m:sub>
                                    <m:r>
                                      <a:rPr lang="it-IT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  <m:sub>
                        <m:r>
                          <a:rPr lang="it-IT" b="0" i="1" smtClean="0">
                            <a:solidFill>
                              <a:srgbClr val="0F0F0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  <m:sup>
                        <m:r>
                          <a:rPr lang="it-IT" b="0" i="1" smtClean="0">
                            <a:solidFill>
                              <a:srgbClr val="0F0F0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dirty="0">
                    <a:solidFill>
                      <a:srgbClr val="0F0F0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endParaRPr lang="it-I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2" name="CasellaDiTesto 11">
                <a:extLst>
                  <a:ext uri="{FF2B5EF4-FFF2-40B4-BE49-F238E27FC236}">
                    <a16:creationId xmlns:a16="http://schemas.microsoft.com/office/drawing/2014/main" id="{3B884AA8-B0B1-6779-6E9F-3ECBA04F67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784" y="5094164"/>
                <a:ext cx="8856984" cy="1658852"/>
              </a:xfrm>
              <a:prstGeom prst="rect">
                <a:avLst/>
              </a:prstGeom>
              <a:blipFill>
                <a:blip r:embed="rId5"/>
                <a:stretch>
                  <a:fillRect l="-895" t="-2574" r="-1445" b="-772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asellaDiTesto 4">
            <a:extLst>
              <a:ext uri="{FF2B5EF4-FFF2-40B4-BE49-F238E27FC236}">
                <a16:creationId xmlns:a16="http://schemas.microsoft.com/office/drawing/2014/main" id="{55DB9842-88E7-1BD8-61FE-69C68FA0FF2D}"/>
              </a:ext>
            </a:extLst>
          </p:cNvPr>
          <p:cNvSpPr txBox="1"/>
          <p:nvPr/>
        </p:nvSpPr>
        <p:spPr>
          <a:xfrm>
            <a:off x="187665" y="4221400"/>
            <a:ext cx="897089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0F0F0F"/>
                </a:solidFill>
                <a:effectLst/>
                <a:latin typeface="Symbol" panose="05050102010706020507" pitchFamily="18" charset="2"/>
                <a:cs typeface="Arial" panose="020B0604020202020204" pitchFamily="34" charset="0"/>
              </a:rPr>
              <a:t>b</a:t>
            </a:r>
            <a:r>
              <a:rPr lang="en-US" b="0" i="0" baseline="-25000" dirty="0">
                <a:solidFill>
                  <a:srgbClr val="0F0F0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b="0" i="0" dirty="0">
                <a:solidFill>
                  <a:srgbClr val="0F0F0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b="0" i="0" dirty="0">
                <a:solidFill>
                  <a:srgbClr val="0F0F0F"/>
                </a:solidFill>
                <a:effectLst/>
                <a:latin typeface="Symbol" panose="05050102010706020507" pitchFamily="18" charset="2"/>
                <a:cs typeface="Arial" panose="020B0604020202020204" pitchFamily="34" charset="0"/>
              </a:rPr>
              <a:t>b</a:t>
            </a:r>
            <a:r>
              <a:rPr lang="en-US" b="0" i="0" baseline="-25000" dirty="0">
                <a:solidFill>
                  <a:srgbClr val="0F0F0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b="0" i="0" dirty="0">
                <a:solidFill>
                  <a:srgbClr val="0F0F0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are parameters controlling the exponential decay rates of the moving averages</a:t>
            </a: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377A3308-2B87-8980-3A2E-18820CE7133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44208" y="0"/>
            <a:ext cx="2650116" cy="2788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52264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ttangolo 8"/>
          <p:cNvSpPr>
            <a:spLocks noChangeArrowheads="1"/>
          </p:cNvSpPr>
          <p:nvPr/>
        </p:nvSpPr>
        <p:spPr bwMode="auto">
          <a:xfrm>
            <a:off x="252413" y="665163"/>
            <a:ext cx="64801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2400">
                <a:latin typeface="Arial" panose="020B0604020202020204" pitchFamily="34" charset="0"/>
                <a:cs typeface="Arial" panose="020B0604020202020204" pitchFamily="34" charset="0"/>
              </a:rPr>
              <a:t>to avoid the zig-zag pattern of the  gradient:</a:t>
            </a:r>
            <a:endParaRPr lang="it-IT" altLang="it-IT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ttangolo 8"/>
          <p:cNvSpPr>
            <a:spLocks noChangeArrowheads="1"/>
          </p:cNvSpPr>
          <p:nvPr/>
        </p:nvSpPr>
        <p:spPr bwMode="auto">
          <a:xfrm>
            <a:off x="365275" y="1382714"/>
            <a:ext cx="5976788" cy="830262"/>
          </a:xfrm>
          <a:prstGeom prst="rect">
            <a:avLst/>
          </a:prstGeom>
          <a:solidFill>
            <a:srgbClr val="99FF99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Stochastic gradient descent </a:t>
            </a:r>
            <a:r>
              <a:rPr lang="en-US" altLang="it-IT" sz="2400" dirty="0">
                <a:latin typeface="Arial" panose="020B0604020202020204" pitchFamily="34" charset="0"/>
                <a:cs typeface="Arial" panose="020B0604020202020204" pitchFamily="34" charset="0"/>
              </a:rPr>
              <a:t>(SGD)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     (widely used in Machine learning)</a:t>
            </a:r>
            <a:endParaRPr lang="it-IT" altLang="it-IT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uppo 2"/>
          <p:cNvGrpSpPr>
            <a:grpSpLocks/>
          </p:cNvGrpSpPr>
          <p:nvPr/>
        </p:nvGrpSpPr>
        <p:grpSpPr bwMode="auto">
          <a:xfrm>
            <a:off x="179388" y="2363720"/>
            <a:ext cx="8964612" cy="1887605"/>
            <a:chOff x="251218" y="3876639"/>
            <a:chExt cx="8964111" cy="1888485"/>
          </a:xfrm>
        </p:grpSpPr>
        <p:sp>
          <p:nvSpPr>
            <p:cNvPr id="9" name="Rettangolo 8"/>
            <p:cNvSpPr>
              <a:spLocks noChangeArrowheads="1"/>
            </p:cNvSpPr>
            <p:nvPr/>
          </p:nvSpPr>
          <p:spPr bwMode="auto">
            <a:xfrm>
              <a:off x="251218" y="3876639"/>
              <a:ext cx="8964111" cy="892591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  <a:defRPr/>
              </a:pPr>
              <a:r>
                <a:rPr lang="en-US" altLang="it-IT" sz="2400" dirty="0">
                  <a:latin typeface="Arial" panose="020B0604020202020204" pitchFamily="34" charset="0"/>
                  <a:cs typeface="Arial" panose="020B0604020202020204" pitchFamily="34" charset="0"/>
                </a:rPr>
                <a:t>useful if the objective function   </a:t>
              </a:r>
              <a:r>
                <a:rPr lang="en-US" altLang="it-IT" sz="2800" i="1" dirty="0">
                  <a:latin typeface="+mn-lt"/>
                  <a:cs typeface="Arial" panose="020B0604020202020204" pitchFamily="34" charset="0"/>
                </a:rPr>
                <a:t>f</a:t>
              </a:r>
              <a:r>
                <a:rPr lang="en-US" altLang="it-IT" sz="2400" i="1" dirty="0">
                  <a:latin typeface="+mn-lt"/>
                  <a:cs typeface="Arial" panose="020B0604020202020204" pitchFamily="34" charset="0"/>
                </a:rPr>
                <a:t> </a:t>
              </a:r>
              <a:r>
                <a:rPr lang="en-US" altLang="it-IT" sz="2400" dirty="0">
                  <a:latin typeface="Arial" panose="020B0604020202020204" pitchFamily="34" charset="0"/>
                  <a:cs typeface="Arial" panose="020B0604020202020204" pitchFamily="34" charset="0"/>
                </a:rPr>
                <a:t>  is the sum of a huge number of terms</a:t>
              </a:r>
              <a:endParaRPr lang="it-IT" altLang="it-IT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aphicFrame>
          <p:nvGraphicFramePr>
            <p:cNvPr id="32784" name="Oggetto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91028729"/>
                </p:ext>
              </p:extLst>
            </p:nvPr>
          </p:nvGraphicFramePr>
          <p:xfrm>
            <a:off x="2483118" y="4465944"/>
            <a:ext cx="4865415" cy="12991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zione" r:id="rId3" imgW="1371600" imgH="431800" progId="Equation.3">
                    <p:embed/>
                  </p:oleObj>
                </mc:Choice>
                <mc:Fallback>
                  <p:oleObj name="Equazione" r:id="rId3" imgW="1371600" imgH="431800" progId="Equation.3">
                    <p:embed/>
                    <p:pic>
                      <p:nvPicPr>
                        <p:cNvPr id="32784" name="Oggetto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83118" y="4465944"/>
                          <a:ext cx="4865415" cy="1299180"/>
                        </a:xfrm>
                        <a:prstGeom prst="rect">
                          <a:avLst/>
                        </a:prstGeom>
                        <a:solidFill>
                          <a:srgbClr val="CCFFCC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5715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2776" name="CasellaDiTesto 4"/>
          <p:cNvSpPr txBox="1">
            <a:spLocks noChangeArrowheads="1"/>
          </p:cNvSpPr>
          <p:nvPr/>
        </p:nvSpPr>
        <p:spPr bwMode="auto">
          <a:xfrm>
            <a:off x="804863" y="104775"/>
            <a:ext cx="4629150" cy="46196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2400">
                <a:latin typeface="Arial" panose="020B0604020202020204" pitchFamily="34" charset="0"/>
                <a:cs typeface="Arial" panose="020B0604020202020204" pitchFamily="34" charset="0"/>
              </a:rPr>
              <a:t>Variants of the Gradient Descent</a:t>
            </a:r>
          </a:p>
        </p:txBody>
      </p:sp>
      <p:grpSp>
        <p:nvGrpSpPr>
          <p:cNvPr id="6" name="Gruppo 5"/>
          <p:cNvGrpSpPr>
            <a:grpSpLocks/>
          </p:cNvGrpSpPr>
          <p:nvPr/>
        </p:nvGrpSpPr>
        <p:grpSpPr bwMode="auto">
          <a:xfrm>
            <a:off x="1912660" y="3841922"/>
            <a:ext cx="2333625" cy="942975"/>
            <a:chOff x="437731" y="5751577"/>
            <a:chExt cx="2334069" cy="941473"/>
          </a:xfrm>
        </p:grpSpPr>
        <p:sp>
          <p:nvSpPr>
            <p:cNvPr id="32781" name="CasellaDiTesto 1"/>
            <p:cNvSpPr txBox="1">
              <a:spLocks noChangeArrowheads="1"/>
            </p:cNvSpPr>
            <p:nvPr/>
          </p:nvSpPr>
          <p:spPr bwMode="auto">
            <a:xfrm>
              <a:off x="437731" y="5985808"/>
              <a:ext cx="2294601" cy="70724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2000">
                  <a:latin typeface="Arial" panose="020B0604020202020204" pitchFamily="34" charset="0"/>
                  <a:cs typeface="Arial" panose="020B0604020202020204" pitchFamily="34" charset="0"/>
                </a:rPr>
                <a:t>objective function, loss function</a:t>
              </a:r>
            </a:p>
          </p:txBody>
        </p:sp>
        <p:cxnSp>
          <p:nvCxnSpPr>
            <p:cNvPr id="32782" name="Connettore 2 4"/>
            <p:cNvCxnSpPr>
              <a:cxnSpLocks noChangeShapeType="1"/>
            </p:cNvCxnSpPr>
            <p:nvPr/>
          </p:nvCxnSpPr>
          <p:spPr bwMode="auto">
            <a:xfrm flipV="1">
              <a:off x="1691680" y="5751577"/>
              <a:ext cx="1080120" cy="234231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5" name="Gruppo 14"/>
          <p:cNvGrpSpPr>
            <a:grpSpLocks/>
          </p:cNvGrpSpPr>
          <p:nvPr/>
        </p:nvGrpSpPr>
        <p:grpSpPr bwMode="auto">
          <a:xfrm>
            <a:off x="6325307" y="3910792"/>
            <a:ext cx="2693987" cy="939800"/>
            <a:chOff x="726012" y="5446164"/>
            <a:chExt cx="2694109" cy="939734"/>
          </a:xfrm>
        </p:grpSpPr>
        <p:sp>
          <p:nvSpPr>
            <p:cNvPr id="32779" name="CasellaDiTesto 15"/>
            <p:cNvSpPr txBox="1">
              <a:spLocks noChangeArrowheads="1"/>
            </p:cNvSpPr>
            <p:nvPr/>
          </p:nvSpPr>
          <p:spPr bwMode="auto">
            <a:xfrm>
              <a:off x="726012" y="5985808"/>
              <a:ext cx="2694109" cy="40009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partial</a:t>
              </a:r>
              <a:r>
                <a:rPr lang="it-IT" altLang="it-IT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it-IT" altLang="it-IT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loss</a:t>
              </a:r>
              <a:r>
                <a:rPr lang="it-IT" altLang="it-IT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it-IT" altLang="it-IT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function</a:t>
              </a:r>
              <a:r>
                <a:rPr lang="it-IT" altLang="it-IT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  <p:cxnSp>
          <p:nvCxnSpPr>
            <p:cNvPr id="32780" name="Connettore 2 16"/>
            <p:cNvCxnSpPr>
              <a:cxnSpLocks noChangeShapeType="1"/>
              <a:stCxn id="32779" idx="0"/>
            </p:cNvCxnSpPr>
            <p:nvPr/>
          </p:nvCxnSpPr>
          <p:spPr bwMode="auto">
            <a:xfrm flipH="1" flipV="1">
              <a:off x="726012" y="5446164"/>
              <a:ext cx="1347055" cy="539644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Oggetto 3">
                <a:extLst>
                  <a:ext uri="{FF2B5EF4-FFF2-40B4-BE49-F238E27FC236}">
                    <a16:creationId xmlns:a16="http://schemas.microsoft.com/office/drawing/2014/main" id="{B5BCC6A3-A658-E6BA-7C80-77DE2CF37D50}"/>
                  </a:ext>
                </a:extLst>
              </p:cNvPr>
              <p:cNvSpPr txBox="1"/>
              <p:nvPr/>
            </p:nvSpPr>
            <p:spPr bwMode="auto">
              <a:xfrm>
                <a:off x="1912660" y="5258039"/>
                <a:ext cx="5092183" cy="1411321"/>
              </a:xfrm>
              <a:prstGeom prst="rect">
                <a:avLst/>
              </a:prstGeom>
              <a:solidFill>
                <a:srgbClr val="CCFFCC"/>
              </a:solidFill>
              <a:ln>
                <a:noFill/>
              </a:ln>
            </p:spPr>
            <p:txBody>
              <a:bodyPr>
                <a:normAutofit fontScale="925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it-IT" sz="32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it-IT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</m:d>
                      <m:r>
                        <a:rPr lang="it-IT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it-IT" sz="32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3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it-IT" sz="3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d>
                        <m:dPr>
                          <m:ctrlPr>
                            <a:rPr lang="it-IT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</m:d>
                      <m:r>
                        <a:rPr lang="it-IT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it-IT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it-IT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it-IT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it-IT" sz="3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it-IT" sz="3200" i="1" baseline="-250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it-IT" sz="3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it-IT" sz="3200" b="0" i="1" baseline="-2500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sup>
                        <m:e>
                          <m:sSub>
                            <m:sSubPr>
                              <m:ctrlPr>
                                <a:rPr lang="it-IT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ℓ</m:t>
                              </m:r>
                            </m:e>
                            <m:sub>
                              <m:r>
                                <a:rPr lang="it-IT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d>
                        <m:dPr>
                          <m:ctrlPr>
                            <a:rPr lang="it-IT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</m:d>
                    </m:oMath>
                  </m:oMathPara>
                </a14:m>
                <a:endParaRPr lang="it-IT" sz="3200" dirty="0"/>
              </a:p>
            </p:txBody>
          </p:sp>
        </mc:Choice>
        <mc:Fallback>
          <p:sp>
            <p:nvSpPr>
              <p:cNvPr id="2" name="Oggetto 3">
                <a:extLst>
                  <a:ext uri="{FF2B5EF4-FFF2-40B4-BE49-F238E27FC236}">
                    <a16:creationId xmlns:a16="http://schemas.microsoft.com/office/drawing/2014/main" id="{B5BCC6A3-A658-E6BA-7C80-77DE2CF37D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12660" y="5258039"/>
                <a:ext cx="5092183" cy="1411321"/>
              </a:xfrm>
              <a:prstGeom prst="rect">
                <a:avLst/>
              </a:prstGeom>
              <a:blipFill>
                <a:blip r:embed="rId5"/>
                <a:stretch>
                  <a:fillRect b="-173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Freccia in giù 9">
            <a:extLst>
              <a:ext uri="{FF2B5EF4-FFF2-40B4-BE49-F238E27FC236}">
                <a16:creationId xmlns:a16="http://schemas.microsoft.com/office/drawing/2014/main" id="{53B91571-083E-D9C7-DCDA-755A5CCCD075}"/>
              </a:ext>
            </a:extLst>
          </p:cNvPr>
          <p:cNvSpPr/>
          <p:nvPr/>
        </p:nvSpPr>
        <p:spPr bwMode="auto">
          <a:xfrm>
            <a:off x="4456532" y="4320763"/>
            <a:ext cx="847579" cy="867838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" name="CasellaDiTesto 15">
            <a:extLst>
              <a:ext uri="{FF2B5EF4-FFF2-40B4-BE49-F238E27FC236}">
                <a16:creationId xmlns:a16="http://schemas.microsoft.com/office/drawing/2014/main" id="{4DB31591-AFFB-327E-65F4-4056C8F23D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35170" y="5276511"/>
            <a:ext cx="1759396" cy="132343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000" i="1" dirty="0">
                <a:latin typeface="+mj-lt"/>
                <a:cs typeface="Arial" panose="020B0604020202020204" pitchFamily="34" charset="0"/>
              </a:rPr>
              <a:t>i</a:t>
            </a:r>
            <a:r>
              <a:rPr lang="it-IT" altLang="it-IT" sz="2000" baseline="-25000" dirty="0">
                <a:latin typeface="+mj-lt"/>
                <a:cs typeface="Arial" panose="020B0604020202020204" pitchFamily="34" charset="0"/>
              </a:rPr>
              <a:t>1</a:t>
            </a:r>
            <a:r>
              <a:rPr lang="it-IT" altLang="it-IT" sz="2000" dirty="0">
                <a:latin typeface="+mj-lt"/>
                <a:cs typeface="Arial" panose="020B0604020202020204" pitchFamily="34" charset="0"/>
              </a:rPr>
              <a:t>,..,</a:t>
            </a:r>
            <a:r>
              <a:rPr lang="it-IT" altLang="it-IT" sz="2000" i="1" dirty="0">
                <a:latin typeface="+mj-lt"/>
                <a:cs typeface="Arial" panose="020B0604020202020204" pitchFamily="34" charset="0"/>
              </a:rPr>
              <a:t>i</a:t>
            </a:r>
            <a:r>
              <a:rPr lang="it-IT" altLang="it-IT" sz="2000" baseline="-25000" dirty="0">
                <a:latin typeface="+mj-lt"/>
                <a:cs typeface="Arial" panose="020B0604020202020204" pitchFamily="34" charset="0"/>
              </a:rPr>
              <a:t>p</a:t>
            </a:r>
            <a:r>
              <a:rPr lang="it-IT" altLang="it-IT" sz="2000" dirty="0">
                <a:latin typeface="+mj-lt"/>
                <a:cs typeface="Arial" panose="020B0604020202020204" pitchFamily="34" charset="0"/>
              </a:rPr>
              <a:t> </a:t>
            </a:r>
            <a:r>
              <a:rPr lang="it-IT" altLang="it-IT" sz="2000" dirty="0">
                <a:latin typeface="Arial" panose="020B0604020202020204" pitchFamily="34" charset="0"/>
                <a:cs typeface="Arial" panose="020B0604020202020204" pitchFamily="34" charset="0"/>
              </a:rPr>
              <a:t>are </a:t>
            </a:r>
            <a:r>
              <a:rPr lang="it-IT" altLang="it-IT" sz="2000" i="1" dirty="0">
                <a:latin typeface="+mj-lt"/>
                <a:cs typeface="Arial" panose="020B0604020202020204" pitchFamily="34" charset="0"/>
              </a:rPr>
              <a:t>p </a:t>
            </a:r>
            <a:r>
              <a:rPr lang="it-IT" altLang="it-IT" sz="2000" dirty="0">
                <a:latin typeface="Arial" panose="020B0604020202020204" pitchFamily="34" charset="0"/>
                <a:cs typeface="Arial" panose="020B0604020202020204" pitchFamily="34" charset="0"/>
              </a:rPr>
              <a:t>random </a:t>
            </a:r>
            <a:r>
              <a:rPr lang="it-IT" altLang="it-IT" sz="2000" dirty="0" err="1">
                <a:latin typeface="Arial" panose="020B0604020202020204" pitchFamily="34" charset="0"/>
                <a:cs typeface="Arial" panose="020B0604020202020204" pitchFamily="34" charset="0"/>
              </a:rPr>
              <a:t>numbers</a:t>
            </a:r>
            <a:r>
              <a:rPr lang="it-IT" altLang="it-IT" sz="2000" dirty="0">
                <a:latin typeface="Arial" panose="020B0604020202020204" pitchFamily="34" charset="0"/>
                <a:cs typeface="Arial" panose="020B0604020202020204" pitchFamily="34" charset="0"/>
              </a:rPr>
              <a:t> in {</a:t>
            </a:r>
            <a:r>
              <a:rPr lang="it-IT" altLang="it-IT" sz="2000" dirty="0">
                <a:latin typeface="+mj-lt"/>
                <a:cs typeface="Arial" panose="020B0604020202020204" pitchFamily="34" charset="0"/>
              </a:rPr>
              <a:t>1,2,..n</a:t>
            </a:r>
            <a:r>
              <a:rPr lang="it-IT" altLang="it-IT" sz="2000" dirty="0">
                <a:latin typeface="Arial" panose="020B0604020202020204" pitchFamily="34" charset="0"/>
                <a:cs typeface="Arial" panose="020B0604020202020204" pitchFamily="34" charset="0"/>
              </a:rPr>
              <a:t>}</a:t>
            </a:r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id="{FA3913F5-CD1E-1C07-DF7E-B9D5B1F3998C}"/>
              </a:ext>
            </a:extLst>
          </p:cNvPr>
          <p:cNvGrpSpPr>
            <a:grpSpLocks/>
          </p:cNvGrpSpPr>
          <p:nvPr/>
        </p:nvGrpSpPr>
        <p:grpSpPr bwMode="auto">
          <a:xfrm>
            <a:off x="4135360" y="0"/>
            <a:ext cx="5008641" cy="3388654"/>
            <a:chOff x="5004048" y="-2030006"/>
            <a:chExt cx="7978531" cy="4882942"/>
          </a:xfrm>
        </p:grpSpPr>
        <p:pic>
          <p:nvPicPr>
            <p:cNvPr id="5" name="Immagine 1">
              <a:extLst>
                <a:ext uri="{FF2B5EF4-FFF2-40B4-BE49-F238E27FC236}">
                  <a16:creationId xmlns:a16="http://schemas.microsoft.com/office/drawing/2014/main" id="{6F68E3FD-E019-136E-BE3A-E40CDB010E4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41187" y="-2030006"/>
              <a:ext cx="4541392" cy="34060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Ovale 3">
              <a:extLst>
                <a:ext uri="{FF2B5EF4-FFF2-40B4-BE49-F238E27FC236}">
                  <a16:creationId xmlns:a16="http://schemas.microsoft.com/office/drawing/2014/main" id="{7BF040C5-BB4A-EBE7-472E-EAF638BEC9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04048" y="2780928"/>
              <a:ext cx="72008" cy="72008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</p:grpSp>
      <p:grpSp>
        <p:nvGrpSpPr>
          <p:cNvPr id="17" name="Gruppo 16">
            <a:extLst>
              <a:ext uri="{FF2B5EF4-FFF2-40B4-BE49-F238E27FC236}">
                <a16:creationId xmlns:a16="http://schemas.microsoft.com/office/drawing/2014/main" id="{BDF4F978-3D1B-3DA3-F51A-ABB2B2963E6A}"/>
              </a:ext>
            </a:extLst>
          </p:cNvPr>
          <p:cNvGrpSpPr>
            <a:grpSpLocks/>
          </p:cNvGrpSpPr>
          <p:nvPr/>
        </p:nvGrpSpPr>
        <p:grpSpPr bwMode="auto">
          <a:xfrm>
            <a:off x="6917135" y="708393"/>
            <a:ext cx="1974452" cy="1353501"/>
            <a:chOff x="3059832" y="3356992"/>
            <a:chExt cx="2808312" cy="1800200"/>
          </a:xfrm>
        </p:grpSpPr>
        <p:sp>
          <p:nvSpPr>
            <p:cNvPr id="18" name="Rettangolo 7">
              <a:extLst>
                <a:ext uri="{FF2B5EF4-FFF2-40B4-BE49-F238E27FC236}">
                  <a16:creationId xmlns:a16="http://schemas.microsoft.com/office/drawing/2014/main" id="{99E932B6-1719-323A-CE87-5EC61F5D25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23928" y="3356992"/>
              <a:ext cx="1944216" cy="1800200"/>
            </a:xfrm>
            <a:prstGeom prst="rect">
              <a:avLst/>
            </a:prstGeom>
            <a:noFill/>
            <a:ln w="57150" algn="ctr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19" name="Rettangolo 21">
              <a:extLst>
                <a:ext uri="{FF2B5EF4-FFF2-40B4-BE49-F238E27FC236}">
                  <a16:creationId xmlns:a16="http://schemas.microsoft.com/office/drawing/2014/main" id="{E528D82D-4061-B2E9-49D9-859BEEDE82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59832" y="4257092"/>
              <a:ext cx="360040" cy="468052"/>
            </a:xfrm>
            <a:prstGeom prst="rect">
              <a:avLst/>
            </a:prstGeom>
            <a:noFill/>
            <a:ln w="57150" algn="ctr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</p:grpSp>
    </p:spTree>
    <p:extLst>
      <p:ext uri="{BB962C8B-B14F-4D97-AF65-F5344CB8AC3E}">
        <p14:creationId xmlns:p14="http://schemas.microsoft.com/office/powerpoint/2010/main" val="633085100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11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ttangolo 8"/>
          <p:cNvSpPr>
            <a:spLocks noChangeArrowheads="1"/>
          </p:cNvSpPr>
          <p:nvPr/>
        </p:nvSpPr>
        <p:spPr bwMode="auto">
          <a:xfrm>
            <a:off x="250825" y="188913"/>
            <a:ext cx="4968875" cy="463550"/>
          </a:xfrm>
          <a:prstGeom prst="rect">
            <a:avLst/>
          </a:prstGeom>
          <a:solidFill>
            <a:srgbClr val="99FF99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2400" dirty="0">
                <a:latin typeface="Arial" panose="020B0604020202020204" pitchFamily="34" charset="0"/>
                <a:cs typeface="Arial" panose="020B0604020202020204" pitchFamily="34" charset="0"/>
              </a:rPr>
              <a:t>Stochastic gradient descent (SGD)</a:t>
            </a:r>
          </a:p>
        </p:txBody>
      </p:sp>
      <p:graphicFrame>
        <p:nvGraphicFramePr>
          <p:cNvPr id="34819" name="Oggetto 3"/>
          <p:cNvGraphicFramePr>
            <a:graphicFrameLocks noChangeAspect="1"/>
          </p:cNvGraphicFramePr>
          <p:nvPr/>
        </p:nvGraphicFramePr>
        <p:xfrm>
          <a:off x="684213" y="836613"/>
          <a:ext cx="5268912" cy="1298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2" imgW="1485900" imgH="431800" progId="Equation.3">
                  <p:embed/>
                </p:oleObj>
              </mc:Choice>
              <mc:Fallback>
                <p:oleObj name="Equazione" r:id="rId2" imgW="1485900" imgH="431800" progId="Equation.3">
                  <p:embed/>
                  <p:pic>
                    <p:nvPicPr>
                      <p:cNvPr id="0" name="Oggetto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13" y="836613"/>
                        <a:ext cx="5268912" cy="1298575"/>
                      </a:xfrm>
                      <a:prstGeom prst="rect">
                        <a:avLst/>
                      </a:prstGeom>
                      <a:solidFill>
                        <a:srgbClr val="CCFFCC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5715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ttangolo 8"/>
          <p:cNvSpPr>
            <a:spLocks noChangeArrowheads="1"/>
          </p:cNvSpPr>
          <p:nvPr/>
        </p:nvSpPr>
        <p:spPr bwMode="auto">
          <a:xfrm>
            <a:off x="5934075" y="836613"/>
            <a:ext cx="3313113" cy="157003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it-IT" sz="2400" b="1" dirty="0">
                <a:latin typeface="+mn-lt"/>
                <a:cs typeface="Arial" panose="020B0604020202020204" pitchFamily="34" charset="0"/>
              </a:rPr>
              <a:t>T</a:t>
            </a:r>
            <a:r>
              <a:rPr lang="en-US" alt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is the training set;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it-IT" sz="2400" b="1" dirty="0" err="1">
                <a:cs typeface="Arial" panose="020B0604020202020204" pitchFamily="34" charset="0"/>
              </a:rPr>
              <a:t>T</a:t>
            </a:r>
            <a:r>
              <a:rPr lang="en-US" altLang="it-IT" sz="2400" i="1" baseline="-25000" dirty="0" err="1">
                <a:cs typeface="Arial" panose="020B0604020202020204" pitchFamily="34" charset="0"/>
              </a:rPr>
              <a:t>i</a:t>
            </a:r>
            <a:r>
              <a:rPr lang="en-US" altLang="it-IT" sz="2400" b="1" dirty="0">
                <a:cs typeface="Arial" panose="020B0604020202020204" pitchFamily="34" charset="0"/>
              </a:rPr>
              <a:t> </a:t>
            </a:r>
            <a:r>
              <a:rPr lang="en-US" altLang="it-IT" sz="2400" dirty="0">
                <a:latin typeface="Arial" panose="020B0604020202020204" pitchFamily="34" charset="0"/>
                <a:cs typeface="Arial" panose="020B0604020202020204" pitchFamily="34" charset="0"/>
              </a:rPr>
              <a:t>is the generic element of the training set</a:t>
            </a:r>
          </a:p>
        </p:txBody>
      </p:sp>
      <p:sp>
        <p:nvSpPr>
          <p:cNvPr id="12" name="Rettangolo 8"/>
          <p:cNvSpPr>
            <a:spLocks noChangeArrowheads="1"/>
          </p:cNvSpPr>
          <p:nvPr/>
        </p:nvSpPr>
        <p:spPr bwMode="auto">
          <a:xfrm>
            <a:off x="539750" y="2420938"/>
            <a:ext cx="33115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2400">
                <a:latin typeface="Arial" panose="020B0604020202020204" pitchFamily="34" charset="0"/>
                <a:cs typeface="Arial" panose="020B0604020202020204" pitchFamily="34" charset="0"/>
              </a:rPr>
              <a:t>instead of </a:t>
            </a:r>
          </a:p>
        </p:txBody>
      </p:sp>
      <p:graphicFrame>
        <p:nvGraphicFramePr>
          <p:cNvPr id="14" name="Oggetto 3"/>
          <p:cNvGraphicFramePr>
            <a:graphicFrameLocks noChangeAspect="1"/>
          </p:cNvGraphicFramePr>
          <p:nvPr/>
        </p:nvGraphicFramePr>
        <p:xfrm>
          <a:off x="1236663" y="2882900"/>
          <a:ext cx="5403850" cy="687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4" imgW="1524000" imgH="228600" progId="Equation.3">
                  <p:embed/>
                </p:oleObj>
              </mc:Choice>
              <mc:Fallback>
                <p:oleObj name="Equazione" r:id="rId4" imgW="1524000" imgH="228600" progId="Equation.3">
                  <p:embed/>
                  <p:pic>
                    <p:nvPicPr>
                      <p:cNvPr id="0" name="Oggetto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6663" y="2882900"/>
                        <a:ext cx="5403850" cy="687388"/>
                      </a:xfrm>
                      <a:prstGeom prst="rect">
                        <a:avLst/>
                      </a:prstGeom>
                      <a:solidFill>
                        <a:srgbClr val="CCFFCC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5715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ttangolo 8"/>
          <p:cNvSpPr>
            <a:spLocks noChangeArrowheads="1"/>
          </p:cNvSpPr>
          <p:nvPr/>
        </p:nvSpPr>
        <p:spPr bwMode="auto">
          <a:xfrm>
            <a:off x="468313" y="3573463"/>
            <a:ext cx="33115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2400">
                <a:latin typeface="Arial" panose="020B0604020202020204" pitchFamily="34" charset="0"/>
                <a:cs typeface="Arial" panose="020B0604020202020204" pitchFamily="34" charset="0"/>
              </a:rPr>
              <a:t>we use</a:t>
            </a:r>
          </a:p>
        </p:txBody>
      </p:sp>
      <p:graphicFrame>
        <p:nvGraphicFramePr>
          <p:cNvPr id="16" name="Oggetto 3"/>
          <p:cNvGraphicFramePr>
            <a:graphicFrameLocks noChangeAspect="1"/>
          </p:cNvGraphicFramePr>
          <p:nvPr/>
        </p:nvGraphicFramePr>
        <p:xfrm>
          <a:off x="1281113" y="4056063"/>
          <a:ext cx="5403850" cy="687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6" imgW="1524000" imgH="228600" progId="Equation.3">
                  <p:embed/>
                </p:oleObj>
              </mc:Choice>
              <mc:Fallback>
                <p:oleObj name="Equazione" r:id="rId6" imgW="1524000" imgH="228600" progId="Equation.3">
                  <p:embed/>
                  <p:pic>
                    <p:nvPicPr>
                      <p:cNvPr id="0" name="Oggetto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1113" y="4056063"/>
                        <a:ext cx="5403850" cy="687387"/>
                      </a:xfrm>
                      <a:prstGeom prst="rect">
                        <a:avLst/>
                      </a:prstGeom>
                      <a:solidFill>
                        <a:srgbClr val="CCFFCC"/>
                      </a:solidFill>
                      <a:ln w="5715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ttangolo 8"/>
          <p:cNvSpPr>
            <a:spLocks noChangeArrowheads="1"/>
          </p:cNvSpPr>
          <p:nvPr/>
        </p:nvSpPr>
        <p:spPr bwMode="auto">
          <a:xfrm>
            <a:off x="600075" y="4852988"/>
            <a:ext cx="6996113" cy="52387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it-IT" sz="2400" dirty="0">
                <a:latin typeface="Arial" panose="020B0604020202020204" pitchFamily="34" charset="0"/>
                <a:cs typeface="Arial" panose="020B0604020202020204" pitchFamily="34" charset="0"/>
              </a:rPr>
              <a:t>with  </a:t>
            </a:r>
            <a:r>
              <a:rPr lang="en-US" altLang="it-IT" sz="2800" i="1" dirty="0" err="1">
                <a:latin typeface="+mn-lt"/>
                <a:cs typeface="Arial" panose="020B0604020202020204" pitchFamily="34" charset="0"/>
              </a:rPr>
              <a:t>i</a:t>
            </a:r>
            <a:r>
              <a:rPr lang="en-US" alt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 randomly chosen in </a:t>
            </a:r>
            <a:r>
              <a:rPr lang="en-US" altLang="it-IT" sz="2800" dirty="0">
                <a:latin typeface="+mj-lt"/>
                <a:cs typeface="Arial" panose="020B0604020202020204" pitchFamily="34" charset="0"/>
              </a:rPr>
              <a:t>1 : </a:t>
            </a:r>
            <a:r>
              <a:rPr lang="en-US" altLang="it-IT" sz="2800" i="1" dirty="0">
                <a:latin typeface="+mj-lt"/>
                <a:cs typeface="Arial" panose="020B0604020202020204" pitchFamily="34" charset="0"/>
              </a:rPr>
              <a:t>n  </a:t>
            </a:r>
            <a:r>
              <a:rPr lang="en-US" altLang="it-IT" sz="2400" dirty="0">
                <a:latin typeface="Arial" panose="020B0604020202020204" pitchFamily="34" charset="0"/>
                <a:cs typeface="Arial" panose="020B0604020202020204" pitchFamily="34" charset="0"/>
              </a:rPr>
              <a:t>at each iteration </a:t>
            </a:r>
            <a:endParaRPr lang="en-US" altLang="it-IT" sz="2400" i="1" dirty="0">
              <a:latin typeface="+mj-lt"/>
              <a:cs typeface="Arial" panose="020B0604020202020204" pitchFamily="34" charset="0"/>
            </a:endParaRPr>
          </a:p>
        </p:txBody>
      </p:sp>
      <p:graphicFrame>
        <p:nvGraphicFramePr>
          <p:cNvPr id="20" name="Oggetto 3"/>
          <p:cNvGraphicFramePr>
            <a:graphicFrameLocks noChangeAspect="1"/>
          </p:cNvGraphicFramePr>
          <p:nvPr/>
        </p:nvGraphicFramePr>
        <p:xfrm>
          <a:off x="539750" y="5561013"/>
          <a:ext cx="7567613" cy="763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8" imgW="2133600" imgH="254000" progId="Equation.3">
                  <p:embed/>
                </p:oleObj>
              </mc:Choice>
              <mc:Fallback>
                <p:oleObj name="Equazione" r:id="rId8" imgW="2133600" imgH="254000" progId="Equation.3">
                  <p:embed/>
                  <p:pic>
                    <p:nvPicPr>
                      <p:cNvPr id="0" name="Oggetto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5561013"/>
                        <a:ext cx="7567613" cy="763587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5715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ttangolo 8">
            <a:extLst>
              <a:ext uri="{FF2B5EF4-FFF2-40B4-BE49-F238E27FC236}">
                <a16:creationId xmlns:a16="http://schemas.microsoft.com/office/drawing/2014/main" id="{E767BB60-107A-A7A8-F677-30B35FAFE6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4288" y="4117069"/>
            <a:ext cx="18002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it-IT" sz="2800" dirty="0">
                <a:latin typeface="Arial" panose="020B0604020202020204" pitchFamily="34" charset="0"/>
                <a:cs typeface="Arial" panose="020B0604020202020204" pitchFamily="34" charset="0"/>
              </a:rPr>
              <a:t>pure SGD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5" grpId="0"/>
      <p:bldP spid="19" grpId="0" animBg="1"/>
      <p:bldP spid="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ttangolo 8"/>
          <p:cNvSpPr>
            <a:spLocks noChangeArrowheads="1"/>
          </p:cNvSpPr>
          <p:nvPr/>
        </p:nvSpPr>
        <p:spPr bwMode="auto">
          <a:xfrm>
            <a:off x="539750" y="908050"/>
            <a:ext cx="46085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2400">
                <a:latin typeface="Arial" panose="020B0604020202020204" pitchFamily="34" charset="0"/>
                <a:cs typeface="Arial" panose="020B0604020202020204" pitchFamily="34" charset="0"/>
              </a:rPr>
              <a:t>variant of the SGD (</a:t>
            </a:r>
            <a:r>
              <a:rPr lang="en-US" altLang="it-IT" sz="2400" b="1">
                <a:latin typeface="Arial" panose="020B0604020202020204" pitchFamily="34" charset="0"/>
                <a:cs typeface="Arial" panose="020B0604020202020204" pitchFamily="34" charset="0"/>
              </a:rPr>
              <a:t>minibatch</a:t>
            </a:r>
            <a:r>
              <a:rPr lang="en-US" altLang="it-IT" sz="2400">
                <a:latin typeface="Arial" panose="020B0604020202020204" pitchFamily="34" charset="0"/>
                <a:cs typeface="Arial" panose="020B0604020202020204" pitchFamily="34" charset="0"/>
              </a:rPr>
              <a:t>): </a:t>
            </a:r>
          </a:p>
        </p:txBody>
      </p:sp>
      <p:sp>
        <p:nvSpPr>
          <p:cNvPr id="15" name="Rettangolo 8"/>
          <p:cNvSpPr>
            <a:spLocks noChangeArrowheads="1"/>
          </p:cNvSpPr>
          <p:nvPr/>
        </p:nvSpPr>
        <p:spPr bwMode="auto">
          <a:xfrm>
            <a:off x="609600" y="1479550"/>
            <a:ext cx="8066088" cy="126206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it-IT" sz="2400" dirty="0">
                <a:latin typeface="Arial" panose="020B0604020202020204" pitchFamily="34" charset="0"/>
                <a:cs typeface="Arial" panose="020B0604020202020204" pitchFamily="34" charset="0"/>
              </a:rPr>
              <a:t>at each step  </a:t>
            </a:r>
            <a:r>
              <a:rPr lang="en-US" altLang="it-IT" sz="2800" i="1" dirty="0">
                <a:latin typeface="+mj-lt"/>
                <a:cs typeface="Arial" panose="020B0604020202020204" pitchFamily="34" charset="0"/>
              </a:rPr>
              <a:t>k</a:t>
            </a:r>
            <a:r>
              <a:rPr lang="en-US" altLang="it-IT" sz="2400" dirty="0">
                <a:latin typeface="Arial" panose="020B0604020202020204" pitchFamily="34" charset="0"/>
                <a:cs typeface="Arial" panose="020B0604020202020204" pitchFamily="34" charset="0"/>
              </a:rPr>
              <a:t>, we do not use only </a:t>
            </a:r>
            <a:r>
              <a:rPr lang="en-US" alt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one</a:t>
            </a:r>
            <a:r>
              <a:rPr lang="en-US" alt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randomly picked partial loss function, rather we use the </a:t>
            </a:r>
            <a:r>
              <a:rPr lang="en-US" alt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sum of a small number of, </a:t>
            </a:r>
            <a:r>
              <a:rPr lang="en-US" altLang="it-IT" sz="2400" dirty="0">
                <a:latin typeface="Arial" panose="020B0604020202020204" pitchFamily="34" charset="0"/>
                <a:cs typeface="Arial" panose="020B0604020202020204" pitchFamily="34" charset="0"/>
              </a:rPr>
              <a:t>randomly picked</a:t>
            </a:r>
            <a:r>
              <a:rPr lang="en-US" alt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, partial loss functions</a:t>
            </a:r>
            <a:endParaRPr lang="en-US" altLang="it-IT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6" name="Ogget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2181925"/>
              </p:ext>
            </p:extLst>
          </p:nvPr>
        </p:nvGraphicFramePr>
        <p:xfrm>
          <a:off x="748402" y="3261621"/>
          <a:ext cx="6167438" cy="1374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2" imgW="1739900" imgH="457200" progId="Equation.3">
                  <p:embed/>
                </p:oleObj>
              </mc:Choice>
              <mc:Fallback>
                <p:oleObj name="Equazione" r:id="rId2" imgW="1739900" imgH="457200" progId="Equation.3">
                  <p:embed/>
                  <p:pic>
                    <p:nvPicPr>
                      <p:cNvPr id="0" name="Oggetto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8402" y="3261621"/>
                        <a:ext cx="6167438" cy="1374775"/>
                      </a:xfrm>
                      <a:prstGeom prst="rect">
                        <a:avLst/>
                      </a:prstGeom>
                      <a:solidFill>
                        <a:srgbClr val="CCFFCC"/>
                      </a:solidFill>
                      <a:ln w="5715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ttangolo 8"/>
          <p:cNvSpPr>
            <a:spLocks noChangeArrowheads="1"/>
          </p:cNvSpPr>
          <p:nvPr/>
        </p:nvSpPr>
        <p:spPr bwMode="auto">
          <a:xfrm>
            <a:off x="395536" y="4956092"/>
            <a:ext cx="7056438" cy="52387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it-IT" sz="2400" dirty="0">
                <a:latin typeface="Arial" panose="020B0604020202020204" pitchFamily="34" charset="0"/>
                <a:cs typeface="Arial" panose="020B0604020202020204" pitchFamily="34" charset="0"/>
              </a:rPr>
              <a:t>with  </a:t>
            </a:r>
            <a:r>
              <a:rPr lang="en-US" altLang="it-IT" sz="2800" i="1" dirty="0" err="1">
                <a:latin typeface="+mn-lt"/>
                <a:cs typeface="Arial" panose="020B0604020202020204" pitchFamily="34" charset="0"/>
              </a:rPr>
              <a:t>i</a:t>
            </a:r>
            <a:r>
              <a:rPr lang="en-US" altLang="it-IT" sz="2800" i="1" baseline="-25000" dirty="0" err="1">
                <a:latin typeface="+mn-lt"/>
                <a:cs typeface="Arial" panose="020B0604020202020204" pitchFamily="34" charset="0"/>
              </a:rPr>
              <a:t>j</a:t>
            </a:r>
            <a:r>
              <a:rPr lang="en-US" alt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 randomly chosen in </a:t>
            </a:r>
            <a:r>
              <a:rPr lang="en-US" altLang="it-IT" sz="2800" dirty="0">
                <a:latin typeface="+mj-lt"/>
                <a:cs typeface="Arial" panose="020B0604020202020204" pitchFamily="34" charset="0"/>
              </a:rPr>
              <a:t>1 : </a:t>
            </a:r>
            <a:r>
              <a:rPr lang="en-US" altLang="it-IT" sz="2800" i="1" dirty="0">
                <a:latin typeface="+mj-lt"/>
                <a:cs typeface="Arial" panose="020B0604020202020204" pitchFamily="34" charset="0"/>
              </a:rPr>
              <a:t>n  </a:t>
            </a:r>
            <a:r>
              <a:rPr lang="en-US" altLang="it-IT" sz="2400" dirty="0">
                <a:latin typeface="Arial" panose="020B0604020202020204" pitchFamily="34" charset="0"/>
                <a:cs typeface="Arial" panose="020B0604020202020204" pitchFamily="34" charset="0"/>
              </a:rPr>
              <a:t>at each iteration </a:t>
            </a:r>
            <a:endParaRPr lang="en-US" altLang="it-IT" sz="2400" i="1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13" name="Rettangolo 8"/>
          <p:cNvSpPr>
            <a:spLocks noChangeArrowheads="1"/>
          </p:cNvSpPr>
          <p:nvPr/>
        </p:nvSpPr>
        <p:spPr bwMode="auto">
          <a:xfrm>
            <a:off x="1258342" y="5733699"/>
            <a:ext cx="5330825" cy="52387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it-IT" sz="2800" i="1" dirty="0">
                <a:latin typeface="+mj-lt"/>
                <a:cs typeface="Arial" panose="020B0604020202020204" pitchFamily="34" charset="0"/>
              </a:rPr>
              <a:t>p</a:t>
            </a:r>
            <a:r>
              <a:rPr lang="en-US" alt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is the (constant) </a:t>
            </a:r>
            <a:r>
              <a:rPr lang="en-US" altLang="it-IT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minibatch</a:t>
            </a:r>
            <a:r>
              <a:rPr lang="en-US" altLang="it-IT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length</a:t>
            </a:r>
          </a:p>
        </p:txBody>
      </p:sp>
      <p:sp>
        <p:nvSpPr>
          <p:cNvPr id="35847" name="Rettangolo 8"/>
          <p:cNvSpPr>
            <a:spLocks noChangeArrowheads="1"/>
          </p:cNvSpPr>
          <p:nvPr/>
        </p:nvSpPr>
        <p:spPr bwMode="auto">
          <a:xfrm>
            <a:off x="250825" y="188913"/>
            <a:ext cx="4968875" cy="463550"/>
          </a:xfrm>
          <a:prstGeom prst="rect">
            <a:avLst/>
          </a:prstGeom>
          <a:solidFill>
            <a:srgbClr val="99FF99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2400">
                <a:latin typeface="Arial" panose="020B0604020202020204" pitchFamily="34" charset="0"/>
                <a:cs typeface="Arial" panose="020B0604020202020204" pitchFamily="34" charset="0"/>
              </a:rPr>
              <a:t>stochastic gradient descent (SGD)</a:t>
            </a:r>
          </a:p>
        </p:txBody>
      </p:sp>
      <p:sp>
        <p:nvSpPr>
          <p:cNvPr id="2" name="Rettangolo 8">
            <a:extLst>
              <a:ext uri="{FF2B5EF4-FFF2-40B4-BE49-F238E27FC236}">
                <a16:creationId xmlns:a16="http://schemas.microsoft.com/office/drawing/2014/main" id="{1E32FBA1-4001-D243-1451-B01B18C7A2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02142" y="3471954"/>
            <a:ext cx="2016224" cy="954107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it-IT" sz="2800" dirty="0">
                <a:latin typeface="Arial" panose="020B0604020202020204" pitchFamily="34" charset="0"/>
                <a:cs typeface="Arial" panose="020B0604020202020204" pitchFamily="34" charset="0"/>
              </a:rPr>
              <a:t>mini-batch SGD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3" grpId="0" animBg="1"/>
      <p:bldP spid="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ttangolo 8"/>
          <p:cNvSpPr>
            <a:spLocks noChangeArrowheads="1"/>
          </p:cNvSpPr>
          <p:nvPr/>
        </p:nvSpPr>
        <p:spPr bwMode="auto">
          <a:xfrm>
            <a:off x="625475" y="663575"/>
            <a:ext cx="71866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2400">
                <a:latin typeface="Arial" panose="020B0604020202020204" pitchFamily="34" charset="0"/>
                <a:cs typeface="Arial" panose="020B0604020202020204" pitchFamily="34" charset="0"/>
              </a:rPr>
              <a:t>an important result for SGD is:</a:t>
            </a:r>
          </a:p>
        </p:txBody>
      </p:sp>
      <p:sp>
        <p:nvSpPr>
          <p:cNvPr id="17" name="Rettangolo 8"/>
          <p:cNvSpPr>
            <a:spLocks noChangeArrowheads="1"/>
          </p:cNvSpPr>
          <p:nvPr/>
        </p:nvSpPr>
        <p:spPr bwMode="auto">
          <a:xfrm>
            <a:off x="625475" y="1125538"/>
            <a:ext cx="7777163" cy="892175"/>
          </a:xfrm>
          <a:prstGeom prst="rect">
            <a:avLst/>
          </a:prstGeom>
          <a:solidFill>
            <a:srgbClr val="FFFF00"/>
          </a:solidFill>
          <a:ln w="38100">
            <a:solidFill>
              <a:srgbClr val="00B050"/>
            </a:solidFill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it-IT" sz="2400" dirty="0">
                <a:latin typeface="Arial" panose="020B0604020202020204" pitchFamily="34" charset="0"/>
                <a:cs typeface="Arial" panose="020B0604020202020204" pitchFamily="34" charset="0"/>
              </a:rPr>
              <a:t>the initial iterations of SGD converge to solution </a:t>
            </a:r>
            <a:r>
              <a:rPr lang="en-US" altLang="it-IT" sz="2800" b="1" dirty="0">
                <a:latin typeface="+mj-lt"/>
                <a:cs typeface="Arial" panose="020B0604020202020204" pitchFamily="34" charset="0"/>
              </a:rPr>
              <a:t>r</a:t>
            </a:r>
            <a:r>
              <a:rPr lang="en-US" alt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faster than the classical Gradient descent</a:t>
            </a:r>
          </a:p>
        </p:txBody>
      </p:sp>
      <p:grpSp>
        <p:nvGrpSpPr>
          <p:cNvPr id="5" name="Gruppo 4"/>
          <p:cNvGrpSpPr>
            <a:grpSpLocks/>
          </p:cNvGrpSpPr>
          <p:nvPr/>
        </p:nvGrpSpPr>
        <p:grpSpPr bwMode="auto">
          <a:xfrm>
            <a:off x="2236788" y="2208213"/>
            <a:ext cx="4064000" cy="3048000"/>
            <a:chOff x="1979712" y="2496026"/>
            <a:chExt cx="4064000" cy="3048000"/>
          </a:xfrm>
        </p:grpSpPr>
        <p:pic>
          <p:nvPicPr>
            <p:cNvPr id="36889" name="Immagin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9712" y="2496026"/>
              <a:ext cx="4064000" cy="304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890" name="Ovale 3"/>
            <p:cNvSpPr>
              <a:spLocks noChangeArrowheads="1"/>
            </p:cNvSpPr>
            <p:nvPr/>
          </p:nvSpPr>
          <p:spPr bwMode="auto">
            <a:xfrm>
              <a:off x="5004048" y="2780928"/>
              <a:ext cx="72008" cy="72008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</p:grpSp>
      <p:grpSp>
        <p:nvGrpSpPr>
          <p:cNvPr id="7" name="Gruppo 6"/>
          <p:cNvGrpSpPr>
            <a:grpSpLocks/>
          </p:cNvGrpSpPr>
          <p:nvPr/>
        </p:nvGrpSpPr>
        <p:grpSpPr bwMode="auto">
          <a:xfrm>
            <a:off x="3203575" y="3862388"/>
            <a:ext cx="1873250" cy="358775"/>
            <a:chOff x="3203848" y="4149080"/>
            <a:chExt cx="1872208" cy="360040"/>
          </a:xfrm>
        </p:grpSpPr>
        <p:sp>
          <p:nvSpPr>
            <p:cNvPr id="36887" name="Rettangolo arrotondato 5"/>
            <p:cNvSpPr>
              <a:spLocks noChangeArrowheads="1"/>
            </p:cNvSpPr>
            <p:nvPr/>
          </p:nvSpPr>
          <p:spPr bwMode="auto">
            <a:xfrm>
              <a:off x="3203848" y="4437112"/>
              <a:ext cx="144016" cy="72008"/>
            </a:xfrm>
            <a:prstGeom prst="roundRect">
              <a:avLst>
                <a:gd name="adj" fmla="val 16667"/>
              </a:avLst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36888" name="Rettangolo arrotondato 20"/>
            <p:cNvSpPr>
              <a:spLocks noChangeArrowheads="1"/>
            </p:cNvSpPr>
            <p:nvPr/>
          </p:nvSpPr>
          <p:spPr bwMode="auto">
            <a:xfrm>
              <a:off x="4932040" y="4149080"/>
              <a:ext cx="144016" cy="72008"/>
            </a:xfrm>
            <a:prstGeom prst="roundRect">
              <a:avLst>
                <a:gd name="adj" fmla="val 16667"/>
              </a:avLst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</p:grpSp>
      <p:grpSp>
        <p:nvGrpSpPr>
          <p:cNvPr id="9" name="Gruppo 8"/>
          <p:cNvGrpSpPr>
            <a:grpSpLocks/>
          </p:cNvGrpSpPr>
          <p:nvPr/>
        </p:nvGrpSpPr>
        <p:grpSpPr bwMode="auto">
          <a:xfrm>
            <a:off x="3059113" y="3070225"/>
            <a:ext cx="2808287" cy="1800225"/>
            <a:chOff x="3059832" y="3356992"/>
            <a:chExt cx="2808312" cy="1800200"/>
          </a:xfrm>
        </p:grpSpPr>
        <p:sp>
          <p:nvSpPr>
            <p:cNvPr id="36885" name="Rettangolo 7"/>
            <p:cNvSpPr>
              <a:spLocks noChangeArrowheads="1"/>
            </p:cNvSpPr>
            <p:nvPr/>
          </p:nvSpPr>
          <p:spPr bwMode="auto">
            <a:xfrm>
              <a:off x="3923928" y="3356992"/>
              <a:ext cx="1944216" cy="1800200"/>
            </a:xfrm>
            <a:prstGeom prst="rect">
              <a:avLst/>
            </a:prstGeom>
            <a:noFill/>
            <a:ln w="57150" algn="ctr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36886" name="Rettangolo 21"/>
            <p:cNvSpPr>
              <a:spLocks noChangeArrowheads="1"/>
            </p:cNvSpPr>
            <p:nvPr/>
          </p:nvSpPr>
          <p:spPr bwMode="auto">
            <a:xfrm>
              <a:off x="3059832" y="4257092"/>
              <a:ext cx="360040" cy="468052"/>
            </a:xfrm>
            <a:prstGeom prst="rect">
              <a:avLst/>
            </a:prstGeom>
            <a:noFill/>
            <a:ln w="57150" algn="ctr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</p:grpSp>
      <p:grpSp>
        <p:nvGrpSpPr>
          <p:cNvPr id="27" name="Gruppo 26"/>
          <p:cNvGrpSpPr>
            <a:grpSpLocks/>
          </p:cNvGrpSpPr>
          <p:nvPr/>
        </p:nvGrpSpPr>
        <p:grpSpPr bwMode="auto">
          <a:xfrm>
            <a:off x="3308350" y="1543050"/>
            <a:ext cx="4700588" cy="2592388"/>
            <a:chOff x="3347864" y="1844824"/>
            <a:chExt cx="4701420" cy="2592288"/>
          </a:xfrm>
        </p:grpSpPr>
        <p:cxnSp>
          <p:nvCxnSpPr>
            <p:cNvPr id="36883" name="Connettore 2 22"/>
            <p:cNvCxnSpPr>
              <a:cxnSpLocks noChangeShapeType="1"/>
            </p:cNvCxnSpPr>
            <p:nvPr/>
          </p:nvCxnSpPr>
          <p:spPr bwMode="auto">
            <a:xfrm flipH="1">
              <a:off x="3347864" y="1844824"/>
              <a:ext cx="4680520" cy="2592288"/>
            </a:xfrm>
            <a:prstGeom prst="straightConnector1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6884" name="Connettore 2 25"/>
            <p:cNvCxnSpPr>
              <a:cxnSpLocks noChangeShapeType="1"/>
            </p:cNvCxnSpPr>
            <p:nvPr/>
          </p:nvCxnSpPr>
          <p:spPr bwMode="auto">
            <a:xfrm flipH="1">
              <a:off x="5044039" y="1844824"/>
              <a:ext cx="3005245" cy="2305358"/>
            </a:xfrm>
            <a:prstGeom prst="straightConnector1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8" name="CasellaDiTesto 27"/>
          <p:cNvSpPr txBox="1"/>
          <p:nvPr/>
        </p:nvSpPr>
        <p:spPr>
          <a:xfrm>
            <a:off x="255588" y="5256213"/>
            <a:ext cx="8785225" cy="830262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SGD is stable in the initial iterations (and locates a region that contains the solution) and then floats around the solution</a:t>
            </a: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2" name="Connettore diritto 21"/>
          <p:cNvCxnSpPr>
            <a:cxnSpLocks noChangeShapeType="1"/>
          </p:cNvCxnSpPr>
          <p:nvPr/>
        </p:nvCxnSpPr>
        <p:spPr bwMode="auto">
          <a:xfrm flipV="1">
            <a:off x="3419475" y="3106738"/>
            <a:ext cx="2447925" cy="882650"/>
          </a:xfrm>
          <a:prstGeom prst="line">
            <a:avLst/>
          </a:prstGeom>
          <a:noFill/>
          <a:ln w="28575" algn="ctr">
            <a:solidFill>
              <a:srgbClr val="FFFF0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10" name="Gruppo 9"/>
          <p:cNvGrpSpPr>
            <a:grpSpLocks/>
          </p:cNvGrpSpPr>
          <p:nvPr/>
        </p:nvGrpSpPr>
        <p:grpSpPr bwMode="auto">
          <a:xfrm>
            <a:off x="3038475" y="3098800"/>
            <a:ext cx="2806700" cy="1779588"/>
            <a:chOff x="3059832" y="3356992"/>
            <a:chExt cx="2807568" cy="1781020"/>
          </a:xfrm>
        </p:grpSpPr>
        <p:cxnSp>
          <p:nvCxnSpPr>
            <p:cNvPr id="36880" name="Connettore diritto 2"/>
            <p:cNvCxnSpPr>
              <a:cxnSpLocks noChangeShapeType="1"/>
            </p:cNvCxnSpPr>
            <p:nvPr/>
          </p:nvCxnSpPr>
          <p:spPr bwMode="auto">
            <a:xfrm flipV="1">
              <a:off x="3059832" y="3356992"/>
              <a:ext cx="864096" cy="864039"/>
            </a:xfrm>
            <a:prstGeom prst="line">
              <a:avLst/>
            </a:prstGeom>
            <a:noFill/>
            <a:ln w="28575" algn="ctr">
              <a:solidFill>
                <a:srgbClr val="FFFF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6881" name="Connettore diritto 19"/>
            <p:cNvCxnSpPr>
              <a:cxnSpLocks noChangeShapeType="1"/>
            </p:cNvCxnSpPr>
            <p:nvPr/>
          </p:nvCxnSpPr>
          <p:spPr bwMode="auto">
            <a:xfrm>
              <a:off x="3062762" y="4725735"/>
              <a:ext cx="882294" cy="404118"/>
            </a:xfrm>
            <a:prstGeom prst="line">
              <a:avLst/>
            </a:prstGeom>
            <a:noFill/>
            <a:ln w="28575" algn="ctr">
              <a:solidFill>
                <a:srgbClr val="FFFF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6882" name="Connettore diritto 23"/>
            <p:cNvCxnSpPr>
              <a:cxnSpLocks noChangeShapeType="1"/>
            </p:cNvCxnSpPr>
            <p:nvPr/>
          </p:nvCxnSpPr>
          <p:spPr bwMode="auto">
            <a:xfrm>
              <a:off x="3444231" y="4729609"/>
              <a:ext cx="2423169" cy="408403"/>
            </a:xfrm>
            <a:prstGeom prst="line">
              <a:avLst/>
            </a:prstGeom>
            <a:noFill/>
            <a:ln w="28575" algn="ctr">
              <a:solidFill>
                <a:srgbClr val="FFFF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9" name="Gruppo 28"/>
          <p:cNvGrpSpPr>
            <a:grpSpLocks/>
          </p:cNvGrpSpPr>
          <p:nvPr/>
        </p:nvGrpSpPr>
        <p:grpSpPr bwMode="auto">
          <a:xfrm>
            <a:off x="3059113" y="3070225"/>
            <a:ext cx="2808287" cy="1800225"/>
            <a:chOff x="3059832" y="3356992"/>
            <a:chExt cx="2808312" cy="1800200"/>
          </a:xfrm>
        </p:grpSpPr>
        <p:sp>
          <p:nvSpPr>
            <p:cNvPr id="36878" name="Rettangolo 7"/>
            <p:cNvSpPr>
              <a:spLocks noChangeArrowheads="1"/>
            </p:cNvSpPr>
            <p:nvPr/>
          </p:nvSpPr>
          <p:spPr bwMode="auto">
            <a:xfrm>
              <a:off x="3923928" y="3356992"/>
              <a:ext cx="1944216" cy="1800200"/>
            </a:xfrm>
            <a:prstGeom prst="rect">
              <a:avLst/>
            </a:prstGeom>
            <a:noFill/>
            <a:ln w="57150" algn="ctr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36879" name="Rettangolo 21"/>
            <p:cNvSpPr>
              <a:spLocks noChangeArrowheads="1"/>
            </p:cNvSpPr>
            <p:nvPr/>
          </p:nvSpPr>
          <p:spPr bwMode="auto">
            <a:xfrm>
              <a:off x="3059832" y="4257092"/>
              <a:ext cx="360040" cy="468052"/>
            </a:xfrm>
            <a:prstGeom prst="rect">
              <a:avLst/>
            </a:prstGeom>
            <a:noFill/>
            <a:ln w="57150" algn="ctr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</p:grpSp>
      <p:sp>
        <p:nvSpPr>
          <p:cNvPr id="26" name="CasellaDiTesto 25"/>
          <p:cNvSpPr txBox="1"/>
          <p:nvPr/>
        </p:nvSpPr>
        <p:spPr>
          <a:xfrm>
            <a:off x="868363" y="6154738"/>
            <a:ext cx="8024812" cy="461962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necessary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to stop «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early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» the SGD (</a:t>
            </a:r>
            <a:r>
              <a:rPr lang="it-IT" i="1" dirty="0" err="1">
                <a:latin typeface="Arial" panose="020B0604020202020204" pitchFamily="34" charset="0"/>
                <a:cs typeface="Arial" panose="020B0604020202020204" pitchFamily="34" charset="0"/>
              </a:rPr>
              <a:t>early</a:t>
            </a:r>
            <a:r>
              <a:rPr lang="it-IT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i="1" dirty="0" err="1">
                <a:latin typeface="Arial" panose="020B0604020202020204" pitchFamily="34" charset="0"/>
                <a:cs typeface="Arial" panose="020B0604020202020204" pitchFamily="34" charset="0"/>
              </a:rPr>
              <a:t>stopping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36877" name="Rettangolo 8"/>
          <p:cNvSpPr>
            <a:spLocks noChangeArrowheads="1"/>
          </p:cNvSpPr>
          <p:nvPr/>
        </p:nvSpPr>
        <p:spPr bwMode="auto">
          <a:xfrm>
            <a:off x="250825" y="188913"/>
            <a:ext cx="4968875" cy="463550"/>
          </a:xfrm>
          <a:prstGeom prst="rect">
            <a:avLst/>
          </a:prstGeom>
          <a:solidFill>
            <a:srgbClr val="99FF99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2400">
                <a:latin typeface="Arial" panose="020B0604020202020204" pitchFamily="34" charset="0"/>
                <a:cs typeface="Arial" panose="020B0604020202020204" pitchFamily="34" charset="0"/>
              </a:rPr>
              <a:t>stochastic gradient descent (SGD)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6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ttangolo 8"/>
          <p:cNvSpPr>
            <a:spLocks noChangeArrowheads="1"/>
          </p:cNvSpPr>
          <p:nvPr/>
        </p:nvSpPr>
        <p:spPr bwMode="auto">
          <a:xfrm>
            <a:off x="265113" y="733425"/>
            <a:ext cx="45942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2400">
                <a:latin typeface="Arial" panose="020B0604020202020204" pitchFamily="34" charset="0"/>
                <a:cs typeface="Arial" panose="020B0604020202020204" pitchFamily="34" charset="0"/>
              </a:rPr>
              <a:t>some considerations on SGD:</a:t>
            </a:r>
          </a:p>
        </p:txBody>
      </p:sp>
      <p:sp>
        <p:nvSpPr>
          <p:cNvPr id="28" name="CasellaDiTesto 27"/>
          <p:cNvSpPr txBox="1">
            <a:spLocks noChangeArrowheads="1"/>
          </p:cNvSpPr>
          <p:nvPr/>
        </p:nvSpPr>
        <p:spPr bwMode="auto">
          <a:xfrm>
            <a:off x="34925" y="5773738"/>
            <a:ext cx="9037638" cy="831850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400">
                <a:latin typeface="Arial" panose="020B0604020202020204" pitchFamily="34" charset="0"/>
                <a:cs typeface="Arial" panose="020B0604020202020204" pitchFamily="34" charset="0"/>
              </a:rPr>
              <a:t>S. Ruder, </a:t>
            </a:r>
            <a:r>
              <a:rPr lang="it-IT" altLang="it-IT" sz="2400" i="1">
                <a:latin typeface="Arial" panose="020B0604020202020204" pitchFamily="34" charset="0"/>
                <a:cs typeface="Arial" panose="020B0604020202020204" pitchFamily="34" charset="0"/>
              </a:rPr>
              <a:t>An overview of gradient descent optimization algorithm</a:t>
            </a:r>
            <a:r>
              <a:rPr lang="it-IT" altLang="it-IT" sz="2400">
                <a:latin typeface="Arial" panose="020B0604020202020204" pitchFamily="34" charset="0"/>
                <a:cs typeface="Arial" panose="020B0604020202020204" pitchFamily="34" charset="0"/>
              </a:rPr>
              <a:t>, (2016), arXiv: 1609.04747</a:t>
            </a:r>
          </a:p>
        </p:txBody>
      </p:sp>
      <p:sp>
        <p:nvSpPr>
          <p:cNvPr id="26" name="Rettangolo 8"/>
          <p:cNvSpPr>
            <a:spLocks noChangeArrowheads="1"/>
          </p:cNvSpPr>
          <p:nvPr/>
        </p:nvSpPr>
        <p:spPr bwMode="auto">
          <a:xfrm>
            <a:off x="635000" y="1268413"/>
            <a:ext cx="7608888" cy="461962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it-IT" sz="2400" dirty="0">
                <a:latin typeface="Arial" panose="020B0604020202020204" pitchFamily="34" charset="0"/>
                <a:cs typeface="Arial" panose="020B0604020202020204" pitchFamily="34" charset="0"/>
              </a:rPr>
              <a:t>SGD “do not necessarily descend” at each step</a:t>
            </a:r>
          </a:p>
        </p:txBody>
      </p:sp>
      <p:sp>
        <p:nvSpPr>
          <p:cNvPr id="30" name="Rettangolo 8"/>
          <p:cNvSpPr>
            <a:spLocks noChangeArrowheads="1"/>
          </p:cNvSpPr>
          <p:nvPr/>
        </p:nvSpPr>
        <p:spPr bwMode="auto">
          <a:xfrm>
            <a:off x="623888" y="1839913"/>
            <a:ext cx="7608887" cy="1200150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it-IT" sz="2400" dirty="0">
                <a:latin typeface="Arial" panose="020B0604020202020204" pitchFamily="34" charset="0"/>
                <a:cs typeface="Arial" panose="020B0604020202020204" pitchFamily="34" charset="0"/>
              </a:rPr>
              <a:t>SGD is very sensitive to the choice of </a:t>
            </a:r>
            <a:r>
              <a:rPr lang="en-US" altLang="it-IT" sz="2400" dirty="0" err="1">
                <a:latin typeface="Symbol" panose="05050102010706020507" pitchFamily="18" charset="2"/>
                <a:cs typeface="Arial" panose="020B0604020202020204" pitchFamily="34" charset="0"/>
              </a:rPr>
              <a:t>a</a:t>
            </a:r>
            <a:r>
              <a:rPr lang="en-US" altLang="it-IT" sz="24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US" altLang="it-IT" sz="2400" dirty="0">
                <a:latin typeface="Arial" panose="020B0604020202020204" pitchFamily="34" charset="0"/>
                <a:cs typeface="Arial" panose="020B0604020202020204" pitchFamily="34" charset="0"/>
              </a:rPr>
              <a:t>:  </a:t>
            </a:r>
            <a:r>
              <a:rPr lang="en-US" altLang="it-IT" sz="2400" dirty="0" err="1">
                <a:latin typeface="Symbol" panose="05050102010706020507" pitchFamily="18" charset="2"/>
                <a:cs typeface="Arial" panose="020B0604020202020204" pitchFamily="34" charset="0"/>
              </a:rPr>
              <a:t>a</a:t>
            </a:r>
            <a:r>
              <a:rPr lang="en-US" altLang="it-IT" sz="24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US" altLang="it-IT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it-IT" sz="2400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small</a:t>
            </a:r>
            <a:r>
              <a:rPr lang="en-US" altLang="it-IT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implies </a:t>
            </a:r>
            <a:r>
              <a:rPr lang="en-US" altLang="it-IT" sz="2400" i="1" dirty="0">
                <a:latin typeface="Arial" panose="020B0604020202020204" pitchFamily="34" charset="0"/>
                <a:cs typeface="Arial" panose="020B0604020202020204" pitchFamily="34" charset="0"/>
              </a:rPr>
              <a:t>poor </a:t>
            </a:r>
            <a:r>
              <a:rPr lang="en-US" altLang="it-IT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stocasticity</a:t>
            </a:r>
            <a:r>
              <a:rPr lang="en-US" altLang="it-IT" sz="2400" dirty="0">
                <a:latin typeface="Arial" panose="020B0604020202020204" pitchFamily="34" charset="0"/>
                <a:cs typeface="Arial" panose="020B0604020202020204" pitchFamily="34" charset="0"/>
              </a:rPr>
              <a:t>;  </a:t>
            </a:r>
            <a:r>
              <a:rPr lang="en-US" altLang="it-IT" sz="2400" dirty="0" err="1">
                <a:latin typeface="Symbol" panose="05050102010706020507" pitchFamily="18" charset="2"/>
                <a:cs typeface="Arial" panose="020B0604020202020204" pitchFamily="34" charset="0"/>
              </a:rPr>
              <a:t>a</a:t>
            </a:r>
            <a:r>
              <a:rPr lang="en-US" altLang="it-IT" sz="24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US" alt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it-IT" sz="24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big</a:t>
            </a:r>
            <a:r>
              <a:rPr lang="en-US" altLang="it-IT" sz="2400" dirty="0">
                <a:latin typeface="Arial" panose="020B0604020202020204" pitchFamily="34" charset="0"/>
                <a:cs typeface="Arial" panose="020B0604020202020204" pitchFamily="34" charset="0"/>
              </a:rPr>
              <a:t>, implies large 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fluctuations</a:t>
            </a:r>
            <a:endParaRPr lang="en-US" altLang="it-IT" sz="24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Rettangolo 8"/>
          <p:cNvSpPr>
            <a:spLocks noChangeArrowheads="1"/>
          </p:cNvSpPr>
          <p:nvPr/>
        </p:nvSpPr>
        <p:spPr bwMode="auto">
          <a:xfrm>
            <a:off x="635000" y="3173413"/>
            <a:ext cx="7608888" cy="461962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it-IT" sz="2400" dirty="0">
                <a:latin typeface="Arial" panose="020B0604020202020204" pitchFamily="34" charset="0"/>
                <a:cs typeface="Arial" panose="020B0604020202020204" pitchFamily="34" charset="0"/>
              </a:rPr>
              <a:t>SGD “with” or “</a:t>
            </a:r>
            <a:r>
              <a:rPr lang="en-US" altLang="it-IT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without</a:t>
            </a:r>
            <a:r>
              <a:rPr lang="en-US" altLang="it-IT" sz="2400" dirty="0">
                <a:latin typeface="Arial" panose="020B0604020202020204" pitchFamily="34" charset="0"/>
                <a:cs typeface="Arial" panose="020B0604020202020204" pitchFamily="34" charset="0"/>
              </a:rPr>
              <a:t>” replacement ?</a:t>
            </a:r>
          </a:p>
        </p:txBody>
      </p:sp>
      <p:sp>
        <p:nvSpPr>
          <p:cNvPr id="32" name="Rettangolo 8"/>
          <p:cNvSpPr>
            <a:spLocks noChangeArrowheads="1"/>
          </p:cNvSpPr>
          <p:nvPr/>
        </p:nvSpPr>
        <p:spPr bwMode="auto">
          <a:xfrm>
            <a:off x="642938" y="3767138"/>
            <a:ext cx="7610475" cy="831850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it-IT" sz="2400" dirty="0">
                <a:latin typeface="Arial" panose="020B0604020202020204" pitchFamily="34" charset="0"/>
                <a:cs typeface="Arial" panose="020B0604020202020204" pitchFamily="34" charset="0"/>
              </a:rPr>
              <a:t>it can be proved that SGD uses an </a:t>
            </a:r>
            <a:r>
              <a:rPr lang="en-US" altLang="it-IT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unbiased estimator</a:t>
            </a:r>
            <a:r>
              <a:rPr lang="en-US" alt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of the “true” gradient</a:t>
            </a:r>
          </a:p>
        </p:txBody>
      </p:sp>
      <p:sp>
        <p:nvSpPr>
          <p:cNvPr id="33" name="Rettangolo 8"/>
          <p:cNvSpPr>
            <a:spLocks noChangeArrowheads="1"/>
          </p:cNvSpPr>
          <p:nvPr/>
        </p:nvSpPr>
        <p:spPr bwMode="auto">
          <a:xfrm>
            <a:off x="642938" y="4662488"/>
            <a:ext cx="7610475" cy="830262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it-IT" sz="2400" dirty="0">
                <a:latin typeface="Arial" panose="020B0604020202020204" pitchFamily="34" charset="0"/>
                <a:cs typeface="Arial" panose="020B0604020202020204" pitchFamily="34" charset="0"/>
              </a:rPr>
              <a:t>SGD is very useful in Deep Learning since </a:t>
            </a:r>
            <a:r>
              <a:rPr lang="en-US" altLang="it-IT" sz="2400" i="1" dirty="0">
                <a:latin typeface="Arial" panose="020B0604020202020204" pitchFamily="34" charset="0"/>
                <a:cs typeface="Arial" panose="020B0604020202020204" pitchFamily="34" charset="0"/>
              </a:rPr>
              <a:t>early stopping</a:t>
            </a:r>
            <a:r>
              <a:rPr lang="en-US" alt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avoids parameters </a:t>
            </a:r>
            <a:r>
              <a:rPr lang="en-US" altLang="it-IT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overfitting</a:t>
            </a:r>
            <a:endParaRPr lang="en-US" altLang="it-IT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897" name="Rettangolo 8"/>
          <p:cNvSpPr>
            <a:spLocks noChangeArrowheads="1"/>
          </p:cNvSpPr>
          <p:nvPr/>
        </p:nvSpPr>
        <p:spPr bwMode="auto">
          <a:xfrm>
            <a:off x="250825" y="188913"/>
            <a:ext cx="4968875" cy="463550"/>
          </a:xfrm>
          <a:prstGeom prst="rect">
            <a:avLst/>
          </a:prstGeom>
          <a:solidFill>
            <a:srgbClr val="99FF99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2400">
                <a:latin typeface="Arial" panose="020B0604020202020204" pitchFamily="34" charset="0"/>
                <a:cs typeface="Arial" panose="020B0604020202020204" pitchFamily="34" charset="0"/>
              </a:rPr>
              <a:t>stochastic gradient descent (SGD)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6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3"/>
          <p:cNvSpPr txBox="1">
            <a:spLocks noChangeArrowheads="1"/>
          </p:cNvSpPr>
          <p:nvPr/>
        </p:nvSpPr>
        <p:spPr bwMode="auto">
          <a:xfrm>
            <a:off x="115888" y="128588"/>
            <a:ext cx="2368550" cy="523875"/>
          </a:xfrm>
          <a:prstGeom prst="rect">
            <a:avLst/>
          </a:prstGeom>
          <a:solidFill>
            <a:srgbClr val="00B0F0"/>
          </a:solidFill>
          <a:ln w="38100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it-IT" sz="2800">
                <a:latin typeface="Arial" panose="020B0604020202020204" pitchFamily="34" charset="0"/>
              </a:rPr>
              <a:t>Special case:</a:t>
            </a:r>
            <a:endParaRPr lang="it-IT" altLang="it-IT" sz="2800" i="1"/>
          </a:p>
        </p:txBody>
      </p:sp>
      <p:graphicFrame>
        <p:nvGraphicFramePr>
          <p:cNvPr id="38915" name="Object 5"/>
          <p:cNvGraphicFramePr>
            <a:graphicFrameLocks noChangeAspect="1"/>
          </p:cNvGraphicFramePr>
          <p:nvPr/>
        </p:nvGraphicFramePr>
        <p:xfrm>
          <a:off x="1617663" y="1196975"/>
          <a:ext cx="5765800" cy="922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2" imgW="2374900" imgH="431800" progId="Equation.3">
                  <p:embed/>
                </p:oleObj>
              </mc:Choice>
              <mc:Fallback>
                <p:oleObj name="Equazione" r:id="rId2" imgW="2374900" imgH="4318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7663" y="1196975"/>
                        <a:ext cx="5765800" cy="922338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 w="28575">
                        <a:solidFill>
                          <a:srgbClr val="0070C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5"/>
          <p:cNvGraphicFramePr>
            <a:graphicFrameLocks noChangeAspect="1"/>
          </p:cNvGraphicFramePr>
          <p:nvPr/>
        </p:nvGraphicFramePr>
        <p:xfrm>
          <a:off x="449263" y="4094163"/>
          <a:ext cx="7754937" cy="703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4" imgW="2705100" imgH="279400" progId="Equation.3">
                  <p:embed/>
                </p:oleObj>
              </mc:Choice>
              <mc:Fallback>
                <p:oleObj name="Equazione" r:id="rId4" imgW="2705100" imgH="2794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263" y="4094163"/>
                        <a:ext cx="7754937" cy="703262"/>
                      </a:xfrm>
                      <a:prstGeom prst="rect">
                        <a:avLst/>
                      </a:prstGeom>
                      <a:solidFill>
                        <a:srgbClr val="66FF99"/>
                      </a:solidFill>
                      <a:ln w="57150">
                        <a:solidFill>
                          <a:srgbClr val="0070C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uppo 2"/>
          <p:cNvGrpSpPr>
            <a:grpSpLocks/>
          </p:cNvGrpSpPr>
          <p:nvPr/>
        </p:nvGrpSpPr>
        <p:grpSpPr bwMode="auto">
          <a:xfrm>
            <a:off x="115888" y="2187575"/>
            <a:ext cx="6907212" cy="1017588"/>
            <a:chOff x="114905" y="3267075"/>
            <a:chExt cx="6908207" cy="1017588"/>
          </a:xfrm>
        </p:grpSpPr>
        <p:graphicFrame>
          <p:nvGraphicFramePr>
            <p:cNvPr id="38923" name="Object 5"/>
            <p:cNvGraphicFramePr>
              <a:graphicFrameLocks noChangeAspect="1"/>
            </p:cNvGraphicFramePr>
            <p:nvPr/>
          </p:nvGraphicFramePr>
          <p:xfrm>
            <a:off x="940524" y="3267075"/>
            <a:ext cx="2848385" cy="4857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zione" r:id="rId6" imgW="914400" imgH="228600" progId="Equation.3">
                    <p:embed/>
                  </p:oleObj>
                </mc:Choice>
                <mc:Fallback>
                  <p:oleObj name="Equazione" r:id="rId6" imgW="914400" imgH="228600" progId="Equation.3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40524" y="3267075"/>
                          <a:ext cx="2848385" cy="4857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5715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8924" name="CasellaDiTesto 1"/>
            <p:cNvSpPr txBox="1">
              <a:spLocks noChangeArrowheads="1"/>
            </p:cNvSpPr>
            <p:nvPr/>
          </p:nvSpPr>
          <p:spPr bwMode="auto">
            <a:xfrm>
              <a:off x="114905" y="3302647"/>
              <a:ext cx="883633" cy="400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2000">
                  <a:latin typeface="Arial" panose="020B0604020202020204" pitchFamily="34" charset="0"/>
                  <a:cs typeface="Arial" panose="020B0604020202020204" pitchFamily="34" charset="0"/>
                </a:rPr>
                <a:t>posed</a:t>
              </a:r>
            </a:p>
          </p:txBody>
        </p:sp>
        <p:sp>
          <p:nvSpPr>
            <p:cNvPr id="38925" name="CasellaDiTesto 9"/>
            <p:cNvSpPr txBox="1">
              <a:spLocks noChangeArrowheads="1"/>
            </p:cNvSpPr>
            <p:nvPr/>
          </p:nvSpPr>
          <p:spPr bwMode="auto">
            <a:xfrm>
              <a:off x="139842" y="3834174"/>
              <a:ext cx="2134057" cy="400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2000">
                  <a:latin typeface="Arial" panose="020B0604020202020204" pitchFamily="34" charset="0"/>
                  <a:cs typeface="Arial" panose="020B0604020202020204" pitchFamily="34" charset="0"/>
                </a:rPr>
                <a:t>we get the vector</a:t>
              </a:r>
            </a:p>
          </p:txBody>
        </p:sp>
        <p:graphicFrame>
          <p:nvGraphicFramePr>
            <p:cNvPr id="38926" name="Object 5"/>
            <p:cNvGraphicFramePr>
              <a:graphicFrameLocks noChangeAspect="1"/>
            </p:cNvGraphicFramePr>
            <p:nvPr/>
          </p:nvGraphicFramePr>
          <p:xfrm>
            <a:off x="2129732" y="3789363"/>
            <a:ext cx="4893380" cy="495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zione" r:id="rId8" imgW="1892300" imgH="254000" progId="Equation.3">
                    <p:embed/>
                  </p:oleObj>
                </mc:Choice>
                <mc:Fallback>
                  <p:oleObj name="Equazione" r:id="rId8" imgW="1892300" imgH="254000" progId="Equation.3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29732" y="3789363"/>
                          <a:ext cx="4893380" cy="4953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5715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2" name="Object 5"/>
          <p:cNvGraphicFramePr>
            <a:graphicFrameLocks noChangeAspect="1"/>
          </p:cNvGraphicFramePr>
          <p:nvPr/>
        </p:nvGraphicFramePr>
        <p:xfrm>
          <a:off x="1279525" y="3286125"/>
          <a:ext cx="6227763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10" imgW="2565400" imgH="279400" progId="Equation.3">
                  <p:embed/>
                </p:oleObj>
              </mc:Choice>
              <mc:Fallback>
                <p:oleObj name="Equazione" r:id="rId10" imgW="2565400" imgH="2794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9525" y="3286125"/>
                        <a:ext cx="6227763" cy="5969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 w="28575">
                        <a:solidFill>
                          <a:srgbClr val="0070C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CasellaDiTesto 1"/>
          <p:cNvSpPr txBox="1">
            <a:spLocks noChangeArrowheads="1"/>
          </p:cNvSpPr>
          <p:nvPr/>
        </p:nvSpPr>
        <p:spPr bwMode="auto">
          <a:xfrm>
            <a:off x="255588" y="4918075"/>
            <a:ext cx="9048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400">
                <a:latin typeface="Arial" panose="020B0604020202020204" pitchFamily="34" charset="0"/>
                <a:cs typeface="Arial" panose="020B0604020202020204" pitchFamily="34" charset="0"/>
              </a:rPr>
              <a:t>since</a:t>
            </a:r>
          </a:p>
        </p:txBody>
      </p:sp>
      <p:graphicFrame>
        <p:nvGraphicFramePr>
          <p:cNvPr id="15" name="Object 10"/>
          <p:cNvGraphicFramePr>
            <a:graphicFrameLocks noChangeAspect="1"/>
          </p:cNvGraphicFramePr>
          <p:nvPr/>
        </p:nvGraphicFramePr>
        <p:xfrm>
          <a:off x="107950" y="5424488"/>
          <a:ext cx="3725863" cy="849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12" imgW="1117115" imgH="253890" progId="Equation.3">
                  <p:embed/>
                </p:oleObj>
              </mc:Choice>
              <mc:Fallback>
                <p:oleObj name="Equazione" r:id="rId12" imgW="1117115" imgH="25389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950" y="5424488"/>
                        <a:ext cx="3725863" cy="849312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 w="38100">
                        <a:solidFill>
                          <a:srgbClr val="0070C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0"/>
          <p:cNvGraphicFramePr>
            <a:graphicFrameLocks noChangeAspect="1"/>
          </p:cNvGraphicFramePr>
          <p:nvPr/>
        </p:nvGraphicFramePr>
        <p:xfrm>
          <a:off x="3983038" y="5380038"/>
          <a:ext cx="4868862" cy="893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14" imgW="1459866" imgH="266584" progId="Equation.3">
                  <p:embed/>
                </p:oleObj>
              </mc:Choice>
              <mc:Fallback>
                <p:oleObj name="Equazione" r:id="rId14" imgW="1459866" imgH="266584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83038" y="5380038"/>
                        <a:ext cx="4868862" cy="893762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 w="38100">
                        <a:solidFill>
                          <a:srgbClr val="0070C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22" name="Text Box 3"/>
          <p:cNvSpPr txBox="1">
            <a:spLocks noChangeArrowheads="1"/>
          </p:cNvSpPr>
          <p:nvPr/>
        </p:nvSpPr>
        <p:spPr bwMode="auto">
          <a:xfrm>
            <a:off x="2635250" y="139700"/>
            <a:ext cx="6400800" cy="954088"/>
          </a:xfrm>
          <a:prstGeom prst="rect">
            <a:avLst/>
          </a:prstGeom>
          <a:solidFill>
            <a:srgbClr val="00B0F0"/>
          </a:solidFill>
          <a:ln w="38100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2800" b="1">
                <a:latin typeface="Arial" panose="020B0604020202020204" pitchFamily="34" charset="0"/>
              </a:rPr>
              <a:t>Gradient descent </a:t>
            </a:r>
            <a:r>
              <a:rPr lang="en-US" altLang="it-IT" sz="2800">
                <a:latin typeface="Arial" panose="020B0604020202020204" pitchFamily="34" charset="0"/>
              </a:rPr>
              <a:t>method for  a NONLINEAR Least Squares problem</a:t>
            </a:r>
            <a:endParaRPr lang="it-IT" altLang="it-IT" sz="2800" i="1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938" name="Object 5"/>
          <p:cNvGraphicFramePr>
            <a:graphicFrameLocks noChangeAspect="1"/>
          </p:cNvGraphicFramePr>
          <p:nvPr/>
        </p:nvGraphicFramePr>
        <p:xfrm>
          <a:off x="1619250" y="1138238"/>
          <a:ext cx="5678488" cy="90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2" imgW="2374900" imgH="431800" progId="Equation.3">
                  <p:embed/>
                </p:oleObj>
              </mc:Choice>
              <mc:Fallback>
                <p:oleObj name="Equazione" r:id="rId2" imgW="2374900" imgH="4318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250" y="1138238"/>
                        <a:ext cx="5678488" cy="90805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 w="9525">
                        <a:solidFill>
                          <a:srgbClr val="0070C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39" name="Object 5"/>
          <p:cNvGraphicFramePr>
            <a:graphicFrameLocks noChangeAspect="1"/>
          </p:cNvGraphicFramePr>
          <p:nvPr/>
        </p:nvGraphicFramePr>
        <p:xfrm>
          <a:off x="495300" y="2868613"/>
          <a:ext cx="7754938" cy="703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4" imgW="2705100" imgH="279400" progId="Equation.3">
                  <p:embed/>
                </p:oleObj>
              </mc:Choice>
              <mc:Fallback>
                <p:oleObj name="Equazione" r:id="rId4" imgW="2705100" imgH="2794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" y="2868613"/>
                        <a:ext cx="7754938" cy="703262"/>
                      </a:xfrm>
                      <a:prstGeom prst="rect">
                        <a:avLst/>
                      </a:prstGeom>
                      <a:solidFill>
                        <a:srgbClr val="66FF99"/>
                      </a:solidFill>
                      <a:ln w="57150">
                        <a:solidFill>
                          <a:srgbClr val="0070C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40" name="Object 5"/>
          <p:cNvGraphicFramePr>
            <a:graphicFrameLocks noChangeAspect="1"/>
          </p:cNvGraphicFramePr>
          <p:nvPr/>
        </p:nvGraphicFramePr>
        <p:xfrm>
          <a:off x="1287463" y="2133600"/>
          <a:ext cx="6227762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6" imgW="2565400" imgH="279400" progId="Equation.3">
                  <p:embed/>
                </p:oleObj>
              </mc:Choice>
              <mc:Fallback>
                <p:oleObj name="Equazione" r:id="rId6" imgW="2565400" imgH="2794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7463" y="2133600"/>
                        <a:ext cx="6227762" cy="5969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 w="9525">
                        <a:solidFill>
                          <a:srgbClr val="0070C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5"/>
          <p:cNvGraphicFramePr>
            <a:graphicFrameLocks noChangeAspect="1"/>
          </p:cNvGraphicFramePr>
          <p:nvPr/>
        </p:nvGraphicFramePr>
        <p:xfrm>
          <a:off x="760413" y="3746500"/>
          <a:ext cx="7281862" cy="57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8" imgW="2540000" imgH="228600" progId="Equation.3">
                  <p:embed/>
                </p:oleObj>
              </mc:Choice>
              <mc:Fallback>
                <p:oleObj name="Equazione" r:id="rId8" imgW="2540000" imgH="2286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0413" y="3746500"/>
                        <a:ext cx="7281862" cy="576263"/>
                      </a:xfrm>
                      <a:prstGeom prst="rect">
                        <a:avLst/>
                      </a:prstGeom>
                      <a:solidFill>
                        <a:srgbClr val="66FF99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5715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5"/>
          <p:cNvGraphicFramePr>
            <a:graphicFrameLocks noChangeAspect="1"/>
          </p:cNvGraphicFramePr>
          <p:nvPr/>
        </p:nvGraphicFramePr>
        <p:xfrm>
          <a:off x="817563" y="4449763"/>
          <a:ext cx="7572375" cy="639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10" imgW="2641600" imgH="254000" progId="Equation.3">
                  <p:embed/>
                </p:oleObj>
              </mc:Choice>
              <mc:Fallback>
                <p:oleObj name="Equazione" r:id="rId10" imgW="2641600" imgH="2540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7563" y="4449763"/>
                        <a:ext cx="7572375" cy="639762"/>
                      </a:xfrm>
                      <a:prstGeom prst="rect">
                        <a:avLst/>
                      </a:prstGeom>
                      <a:solidFill>
                        <a:srgbClr val="66FF99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5715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uppo 2"/>
          <p:cNvGrpSpPr>
            <a:grpSpLocks/>
          </p:cNvGrpSpPr>
          <p:nvPr/>
        </p:nvGrpSpPr>
        <p:grpSpPr bwMode="auto">
          <a:xfrm>
            <a:off x="73025" y="5241925"/>
            <a:ext cx="8853488" cy="1311275"/>
            <a:chOff x="73025" y="5241925"/>
            <a:chExt cx="8853488" cy="1310836"/>
          </a:xfrm>
        </p:grpSpPr>
        <p:graphicFrame>
          <p:nvGraphicFramePr>
            <p:cNvPr id="39946" name="Object 10"/>
            <p:cNvGraphicFramePr>
              <a:graphicFrameLocks noChangeAspect="1"/>
            </p:cNvGraphicFramePr>
            <p:nvPr/>
          </p:nvGraphicFramePr>
          <p:xfrm>
            <a:off x="73025" y="5241925"/>
            <a:ext cx="8853488" cy="84902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zione" r:id="rId12" imgW="2654300" imgH="254000" progId="Equation.3">
                    <p:embed/>
                  </p:oleObj>
                </mc:Choice>
                <mc:Fallback>
                  <p:oleObj name="Equazione" r:id="rId12" imgW="2654300" imgH="254000" progId="Equation.3">
                    <p:embed/>
                    <p:pic>
                      <p:nvPicPr>
                        <p:cNvPr id="0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3025" y="5241925"/>
                          <a:ext cx="8853488" cy="849029"/>
                        </a:xfrm>
                        <a:prstGeom prst="rect">
                          <a:avLst/>
                        </a:prstGeom>
                        <a:solidFill>
                          <a:srgbClr val="FFFF00"/>
                        </a:solidFill>
                        <a:ln w="38100">
                          <a:solidFill>
                            <a:srgbClr val="0070C0"/>
                          </a:solidFill>
                          <a:miter lim="800000"/>
                          <a:headEnd/>
                          <a:tailEnd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9947" name="CasellaDiTesto 1"/>
            <p:cNvSpPr txBox="1">
              <a:spLocks noChangeArrowheads="1"/>
            </p:cNvSpPr>
            <p:nvPr/>
          </p:nvSpPr>
          <p:spPr bwMode="auto">
            <a:xfrm>
              <a:off x="1585760" y="6091238"/>
              <a:ext cx="5487400" cy="461523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2400">
                  <a:latin typeface="Arial" panose="020B0604020202020204" pitchFamily="34" charset="0"/>
                </a:rPr>
                <a:t>Gradient descent for NON LINEAR LS</a:t>
              </a:r>
              <a:endParaRPr lang="it-IT" altLang="it-IT" sz="2400"/>
            </a:p>
          </p:txBody>
        </p:sp>
      </p:grpSp>
      <p:sp>
        <p:nvSpPr>
          <p:cNvPr id="39944" name="Text Box 3"/>
          <p:cNvSpPr txBox="1">
            <a:spLocks noChangeArrowheads="1"/>
          </p:cNvSpPr>
          <p:nvPr/>
        </p:nvSpPr>
        <p:spPr bwMode="auto">
          <a:xfrm>
            <a:off x="115888" y="128588"/>
            <a:ext cx="2368550" cy="523875"/>
          </a:xfrm>
          <a:prstGeom prst="rect">
            <a:avLst/>
          </a:prstGeom>
          <a:solidFill>
            <a:srgbClr val="00B0F0"/>
          </a:solidFill>
          <a:ln w="38100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it-IT" sz="2800">
                <a:latin typeface="Arial" panose="020B0604020202020204" pitchFamily="34" charset="0"/>
              </a:rPr>
              <a:t>Special case:</a:t>
            </a:r>
            <a:endParaRPr lang="it-IT" altLang="it-IT" sz="2800" i="1"/>
          </a:p>
        </p:txBody>
      </p:sp>
      <p:sp>
        <p:nvSpPr>
          <p:cNvPr id="39945" name="Text Box 3"/>
          <p:cNvSpPr txBox="1">
            <a:spLocks noChangeArrowheads="1"/>
          </p:cNvSpPr>
          <p:nvPr/>
        </p:nvSpPr>
        <p:spPr bwMode="auto">
          <a:xfrm>
            <a:off x="2635250" y="139700"/>
            <a:ext cx="6400800" cy="954088"/>
          </a:xfrm>
          <a:prstGeom prst="rect">
            <a:avLst/>
          </a:prstGeom>
          <a:solidFill>
            <a:srgbClr val="00B0F0"/>
          </a:solidFill>
          <a:ln w="38100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2800" b="1">
                <a:latin typeface="Arial" panose="020B0604020202020204" pitchFamily="34" charset="0"/>
              </a:rPr>
              <a:t>Gradient descent </a:t>
            </a:r>
            <a:r>
              <a:rPr lang="en-US" altLang="it-IT" sz="2800">
                <a:latin typeface="Arial" panose="020B0604020202020204" pitchFamily="34" charset="0"/>
              </a:rPr>
              <a:t>method for  a NONLINEAR Least Squares problem</a:t>
            </a:r>
            <a:endParaRPr lang="it-IT" altLang="it-IT" sz="2800" i="1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2"/>
          <p:cNvSpPr txBox="1">
            <a:spLocks noChangeArrowheads="1"/>
          </p:cNvSpPr>
          <p:nvPr/>
        </p:nvSpPr>
        <p:spPr bwMode="auto">
          <a:xfrm>
            <a:off x="179388" y="188913"/>
            <a:ext cx="4248150" cy="1384300"/>
          </a:xfrm>
          <a:prstGeom prst="rect">
            <a:avLst/>
          </a:prstGeom>
          <a:solidFill>
            <a:srgbClr val="FFFF99"/>
          </a:solidFill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800" b="1">
                <a:solidFill>
                  <a:schemeClr val="accent2"/>
                </a:solidFill>
                <a:latin typeface="Arial" panose="020B0604020202020204" pitchFamily="34" charset="0"/>
              </a:rPr>
              <a:t>Newton’s  minimization method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800" b="1">
                <a:solidFill>
                  <a:schemeClr val="accent2"/>
                </a:solidFill>
                <a:latin typeface="Arial" panose="020B0604020202020204" pitchFamily="34" charset="0"/>
              </a:rPr>
              <a:t>(review of the 1D case)</a:t>
            </a:r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5076825" y="188913"/>
            <a:ext cx="3621088" cy="3660775"/>
            <a:chOff x="3107" y="119"/>
            <a:chExt cx="2281" cy="2306"/>
          </a:xfrm>
        </p:grpSpPr>
        <p:graphicFrame>
          <p:nvGraphicFramePr>
            <p:cNvPr id="40973" name="Object 6"/>
            <p:cNvGraphicFramePr>
              <a:graphicFrameLocks noChangeAspect="1"/>
            </p:cNvGraphicFramePr>
            <p:nvPr/>
          </p:nvGraphicFramePr>
          <p:xfrm>
            <a:off x="3107" y="527"/>
            <a:ext cx="2281" cy="80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" imgW="1091726" imgH="431613" progId="Equation.3">
                    <p:embed/>
                  </p:oleObj>
                </mc:Choice>
                <mc:Fallback>
                  <p:oleObj name="Equation" r:id="rId2" imgW="1091726" imgH="431613" progId="Equation.3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07" y="527"/>
                          <a:ext cx="2281" cy="807"/>
                        </a:xfrm>
                        <a:prstGeom prst="rect">
                          <a:avLst/>
                        </a:prstGeom>
                        <a:solidFill>
                          <a:srgbClr val="FFCCFF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0974" name="Text Box 7"/>
            <p:cNvSpPr txBox="1">
              <a:spLocks noChangeArrowheads="1"/>
            </p:cNvSpPr>
            <p:nvPr/>
          </p:nvSpPr>
          <p:spPr bwMode="auto">
            <a:xfrm>
              <a:off x="3107" y="119"/>
              <a:ext cx="2281" cy="365"/>
            </a:xfrm>
            <a:prstGeom prst="rect">
              <a:avLst/>
            </a:prstGeom>
            <a:solidFill>
              <a:srgbClr val="FF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2800">
                  <a:solidFill>
                    <a:schemeClr val="accent2"/>
                  </a:solidFill>
                  <a:latin typeface="Arial" panose="020B0604020202020204" pitchFamily="34" charset="0"/>
                </a:rPr>
                <a:t>classic (1D)</a:t>
              </a:r>
              <a:r>
                <a:rPr lang="it-IT" altLang="it-IT">
                  <a:solidFill>
                    <a:schemeClr val="accent2"/>
                  </a:solidFill>
                  <a:latin typeface="Arial" panose="020B0604020202020204" pitchFamily="34" charset="0"/>
                </a:rPr>
                <a:t> </a:t>
              </a:r>
              <a:r>
                <a:rPr lang="it-IT" altLang="it-IT" i="1">
                  <a:solidFill>
                    <a:schemeClr val="accent2"/>
                  </a:solidFill>
                </a:rPr>
                <a:t>f</a:t>
              </a:r>
              <a:r>
                <a:rPr lang="it-IT" altLang="it-IT">
                  <a:solidFill>
                    <a:schemeClr val="accent2"/>
                  </a:solidFill>
                </a:rPr>
                <a:t>(</a:t>
              </a:r>
              <a:r>
                <a:rPr lang="it-IT" altLang="it-IT" i="1">
                  <a:solidFill>
                    <a:schemeClr val="accent2"/>
                  </a:solidFill>
                </a:rPr>
                <a:t>x</a:t>
              </a:r>
              <a:r>
                <a:rPr lang="it-IT" altLang="it-IT">
                  <a:solidFill>
                    <a:schemeClr val="accent2"/>
                  </a:solidFill>
                </a:rPr>
                <a:t>)=0</a:t>
              </a:r>
              <a:r>
                <a:rPr lang="it-IT" altLang="it-IT">
                  <a:solidFill>
                    <a:schemeClr val="accent2"/>
                  </a:solidFill>
                  <a:latin typeface="Arial" panose="020B0604020202020204" pitchFamily="34" charset="0"/>
                </a:rPr>
                <a:t>: </a:t>
              </a:r>
              <a:endParaRPr lang="it-IT" altLang="it-IT" b="1">
                <a:solidFill>
                  <a:srgbClr val="CC3300"/>
                </a:solidFill>
                <a:latin typeface="Arial" panose="020B0604020202020204" pitchFamily="34" charset="0"/>
              </a:endParaRPr>
            </a:p>
          </p:txBody>
        </p:sp>
        <p:graphicFrame>
          <p:nvGraphicFramePr>
            <p:cNvPr id="40975" name="Object 8"/>
            <p:cNvGraphicFramePr>
              <a:graphicFrameLocks noChangeAspect="1"/>
            </p:cNvGraphicFramePr>
            <p:nvPr/>
          </p:nvGraphicFramePr>
          <p:xfrm>
            <a:off x="3107" y="1389"/>
            <a:ext cx="2223" cy="10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838200" imgH="660400" progId="Equation.3">
                    <p:embed/>
                  </p:oleObj>
                </mc:Choice>
                <mc:Fallback>
                  <p:oleObj name="Equation" r:id="rId4" imgW="838200" imgH="660400" progId="Equation.3">
                    <p:embed/>
                    <p:pic>
                      <p:nvPicPr>
                        <p:cNvPr id="0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07" y="1389"/>
                          <a:ext cx="2223" cy="1036"/>
                        </a:xfrm>
                        <a:prstGeom prst="rect">
                          <a:avLst/>
                        </a:prstGeom>
                        <a:solidFill>
                          <a:srgbClr val="FFCCFF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0964" name="Text Box 11"/>
          <p:cNvSpPr txBox="1">
            <a:spLocks noChangeArrowheads="1"/>
          </p:cNvSpPr>
          <p:nvPr/>
        </p:nvSpPr>
        <p:spPr bwMode="auto">
          <a:xfrm>
            <a:off x="735013" y="39528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427020" name="Text Box 12"/>
          <p:cNvSpPr txBox="1">
            <a:spLocks noChangeArrowheads="1"/>
          </p:cNvSpPr>
          <p:nvPr/>
        </p:nvSpPr>
        <p:spPr bwMode="auto">
          <a:xfrm>
            <a:off x="323850" y="3963988"/>
            <a:ext cx="2735263" cy="461962"/>
          </a:xfrm>
          <a:prstGeom prst="rect">
            <a:avLst/>
          </a:prstGeom>
          <a:solidFill>
            <a:srgbClr val="EAEAEA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400">
                <a:latin typeface="Arial" panose="020B0604020202020204" pitchFamily="34" charset="0"/>
              </a:rPr>
              <a:t>Taylor series at </a:t>
            </a:r>
            <a:r>
              <a:rPr lang="it-IT" altLang="it-IT" sz="2400" i="1"/>
              <a:t>x</a:t>
            </a:r>
            <a:r>
              <a:rPr lang="it-IT" altLang="it-IT" sz="2400" i="1" baseline="-25000"/>
              <a:t>k  </a:t>
            </a:r>
            <a:r>
              <a:rPr lang="it-IT" altLang="it-IT" sz="2400">
                <a:latin typeface="Arial" panose="020B0604020202020204" pitchFamily="34" charset="0"/>
              </a:rPr>
              <a:t>:</a:t>
            </a:r>
          </a:p>
        </p:txBody>
      </p:sp>
      <p:graphicFrame>
        <p:nvGraphicFramePr>
          <p:cNvPr id="40966" name="Object 13"/>
          <p:cNvGraphicFramePr>
            <a:graphicFrameLocks noChangeAspect="1"/>
          </p:cNvGraphicFramePr>
          <p:nvPr/>
        </p:nvGraphicFramePr>
        <p:xfrm>
          <a:off x="179388" y="2552700"/>
          <a:ext cx="3673475" cy="1365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155700" imgH="469900" progId="Equation.DSMT4">
                  <p:embed/>
                </p:oleObj>
              </mc:Choice>
              <mc:Fallback>
                <p:oleObj name="Equation" r:id="rId6" imgW="1155700" imgH="46990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2552700"/>
                        <a:ext cx="3673475" cy="136525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7022" name="Object 14"/>
          <p:cNvGraphicFramePr>
            <a:graphicFrameLocks noChangeAspect="1"/>
          </p:cNvGraphicFramePr>
          <p:nvPr/>
        </p:nvGraphicFramePr>
        <p:xfrm>
          <a:off x="112713" y="4508500"/>
          <a:ext cx="8235950" cy="865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3213100" imgH="419100" progId="Equation.DSMT4">
                  <p:embed/>
                </p:oleObj>
              </mc:Choice>
              <mc:Fallback>
                <p:oleObj name="Equation" r:id="rId8" imgW="3213100" imgH="41910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713" y="4508500"/>
                        <a:ext cx="8235950" cy="865188"/>
                      </a:xfrm>
                      <a:prstGeom prst="rect">
                        <a:avLst/>
                      </a:prstGeom>
                      <a:solidFill>
                        <a:srgbClr val="EAEAEA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7023" name="Object 15"/>
          <p:cNvGraphicFramePr>
            <a:graphicFrameLocks noChangeAspect="1"/>
          </p:cNvGraphicFramePr>
          <p:nvPr/>
        </p:nvGraphicFramePr>
        <p:xfrm>
          <a:off x="238125" y="5516563"/>
          <a:ext cx="4498975" cy="100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336800" imgH="482600" progId="Equation.DSMT4">
                  <p:embed/>
                </p:oleObj>
              </mc:Choice>
              <mc:Fallback>
                <p:oleObj name="Equation" r:id="rId10" imgW="2336800" imgH="48260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8125" y="5516563"/>
                        <a:ext cx="4498975" cy="1001712"/>
                      </a:xfrm>
                      <a:prstGeom prst="rect">
                        <a:avLst/>
                      </a:prstGeom>
                      <a:solidFill>
                        <a:srgbClr val="EAEAEA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7024" name="Object 16"/>
          <p:cNvGraphicFramePr>
            <a:graphicFrameLocks noChangeAspect="1"/>
          </p:cNvGraphicFramePr>
          <p:nvPr/>
        </p:nvGraphicFramePr>
        <p:xfrm>
          <a:off x="5003800" y="5516563"/>
          <a:ext cx="3376613" cy="935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825500" imgH="228600" progId="Equation.3">
                  <p:embed/>
                </p:oleObj>
              </mc:Choice>
              <mc:Fallback>
                <p:oleObj name="Equation" r:id="rId12" imgW="825500" imgH="228600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3800" y="5516563"/>
                        <a:ext cx="3376613" cy="935037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70" name="Oggetto 3"/>
          <p:cNvGraphicFramePr>
            <a:graphicFrameLocks noChangeAspect="1"/>
          </p:cNvGraphicFramePr>
          <p:nvPr/>
        </p:nvGraphicFramePr>
        <p:xfrm>
          <a:off x="2905125" y="1738313"/>
          <a:ext cx="2071688" cy="649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14" imgW="583920" imgH="215640" progId="Equation.3">
                  <p:embed/>
                </p:oleObj>
              </mc:Choice>
              <mc:Fallback>
                <p:oleObj name="Equazione" r:id="rId14" imgW="583920" imgH="215640" progId="Equation.3">
                  <p:embed/>
                  <p:pic>
                    <p:nvPicPr>
                      <p:cNvPr id="0" name="Oggetto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05125" y="1738313"/>
                        <a:ext cx="2071688" cy="649287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28575">
                        <a:solidFill>
                          <a:srgbClr val="92D05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71" name="Oggetto 3"/>
          <p:cNvGraphicFramePr>
            <a:graphicFrameLocks noChangeAspect="1"/>
          </p:cNvGraphicFramePr>
          <p:nvPr/>
        </p:nvGraphicFramePr>
        <p:xfrm>
          <a:off x="219075" y="1689100"/>
          <a:ext cx="19050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16" imgW="583920" imgH="279360" progId="Equation.3">
                  <p:embed/>
                </p:oleObj>
              </mc:Choice>
              <mc:Fallback>
                <p:oleObj name="Equazione" r:id="rId16" imgW="583920" imgH="279360" progId="Equation.3">
                  <p:embed/>
                  <p:pic>
                    <p:nvPicPr>
                      <p:cNvPr id="0" name="Oggetto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075" y="1689100"/>
                        <a:ext cx="1905000" cy="771525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28575">
                        <a:solidFill>
                          <a:srgbClr val="92D05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72" name="Freccia a destra 2"/>
          <p:cNvSpPr>
            <a:spLocks noChangeArrowheads="1"/>
          </p:cNvSpPr>
          <p:nvPr/>
        </p:nvSpPr>
        <p:spPr bwMode="auto">
          <a:xfrm>
            <a:off x="2208213" y="1820863"/>
            <a:ext cx="647700" cy="425450"/>
          </a:xfrm>
          <a:prstGeom prst="rightArrow">
            <a:avLst>
              <a:gd name="adj1" fmla="val 50000"/>
              <a:gd name="adj2" fmla="val 49971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endParaRPr lang="it-IT" altLang="it-IT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27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27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427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427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70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322263" y="1052513"/>
            <a:ext cx="7410450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if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800" b="1" dirty="0">
                <a:latin typeface="+mn-lt"/>
                <a:cs typeface="Arial" panose="020B0604020202020204" pitchFamily="34" charset="0"/>
              </a:rPr>
              <a:t>r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a minimum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point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of  </a:t>
            </a:r>
            <a:r>
              <a:rPr lang="it-IT" i="1" dirty="0">
                <a:latin typeface="+mn-lt"/>
                <a:cs typeface="Arial" panose="020B0604020202020204" pitchFamily="34" charset="0"/>
              </a:rPr>
              <a:t>f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 and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if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it-IT" i="1" dirty="0">
                <a:cs typeface="Arial" panose="020B0604020202020204" pitchFamily="34" charset="0"/>
              </a:rPr>
              <a:t>f 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differentiable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graphicFrame>
        <p:nvGraphicFramePr>
          <p:cNvPr id="6147" name="Object 10"/>
          <p:cNvGraphicFramePr>
            <a:graphicFrameLocks noChangeAspect="1"/>
          </p:cNvGraphicFramePr>
          <p:nvPr/>
        </p:nvGraphicFramePr>
        <p:xfrm>
          <a:off x="2987675" y="1700213"/>
          <a:ext cx="2073275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2" imgW="622030" imgH="215806" progId="Equation.3">
                  <p:embed/>
                </p:oleObj>
              </mc:Choice>
              <mc:Fallback>
                <p:oleObj name="Equazione" r:id="rId2" imgW="622030" imgH="215806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7675" y="1700213"/>
                        <a:ext cx="2073275" cy="720725"/>
                      </a:xfrm>
                      <a:prstGeom prst="rect">
                        <a:avLst/>
                      </a:prstGeom>
                      <a:solidFill>
                        <a:srgbClr val="FFCCFF"/>
                      </a:solidFill>
                      <a:ln w="9525">
                        <a:solidFill>
                          <a:srgbClr val="FFFF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" name="Gruppo 7"/>
          <p:cNvGrpSpPr>
            <a:grpSpLocks/>
          </p:cNvGrpSpPr>
          <p:nvPr/>
        </p:nvGrpSpPr>
        <p:grpSpPr bwMode="auto">
          <a:xfrm>
            <a:off x="141288" y="2636838"/>
            <a:ext cx="8505825" cy="1296987"/>
            <a:chOff x="140780" y="2636912"/>
            <a:chExt cx="8506605" cy="1296789"/>
          </a:xfrm>
        </p:grpSpPr>
        <p:sp>
          <p:nvSpPr>
            <p:cNvPr id="6151" name="CasellaDiTesto 4"/>
            <p:cNvSpPr txBox="1">
              <a:spLocks noChangeArrowheads="1"/>
            </p:cNvSpPr>
            <p:nvPr/>
          </p:nvSpPr>
          <p:spPr bwMode="auto">
            <a:xfrm>
              <a:off x="382102" y="2636912"/>
              <a:ext cx="4999584" cy="4615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2400">
                  <a:latin typeface="Arial" panose="020B0604020202020204" pitchFamily="34" charset="0"/>
                  <a:cs typeface="Arial" panose="020B0604020202020204" pitchFamily="34" charset="0"/>
                </a:rPr>
                <a:t>moreover, if  </a:t>
              </a:r>
              <a:r>
                <a:rPr lang="it-IT" altLang="it-IT" sz="2400" i="1">
                  <a:cs typeface="Arial" panose="020B0604020202020204" pitchFamily="34" charset="0"/>
                </a:rPr>
                <a:t>f </a:t>
              </a:r>
              <a:r>
                <a:rPr lang="it-IT" altLang="it-IT" sz="2400">
                  <a:latin typeface="Arial" panose="020B0604020202020204" pitchFamily="34" charset="0"/>
                  <a:cs typeface="Arial" panose="020B0604020202020204" pitchFamily="34" charset="0"/>
                </a:rPr>
                <a:t> is a convex function:</a:t>
              </a:r>
            </a:p>
          </p:txBody>
        </p:sp>
        <p:graphicFrame>
          <p:nvGraphicFramePr>
            <p:cNvPr id="6152" name="Object 10"/>
            <p:cNvGraphicFramePr>
              <a:graphicFrameLocks noChangeAspect="1"/>
            </p:cNvGraphicFramePr>
            <p:nvPr/>
          </p:nvGraphicFramePr>
          <p:xfrm>
            <a:off x="140780" y="3213086"/>
            <a:ext cx="8506605" cy="72061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zione" r:id="rId4" imgW="2552700" imgH="215900" progId="Equation.3">
                    <p:embed/>
                  </p:oleObj>
                </mc:Choice>
                <mc:Fallback>
                  <p:oleObj name="Equazione" r:id="rId4" imgW="2552700" imgH="215900" progId="Equation.3">
                    <p:embed/>
                    <p:pic>
                      <p:nvPicPr>
                        <p:cNvPr id="0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0780" y="3213086"/>
                          <a:ext cx="8506605" cy="720615"/>
                        </a:xfrm>
                        <a:prstGeom prst="rect">
                          <a:avLst/>
                        </a:prstGeom>
                        <a:solidFill>
                          <a:srgbClr val="FFCCFF"/>
                        </a:solidFill>
                        <a:ln w="9525">
                          <a:solidFill>
                            <a:srgbClr val="FFFF00"/>
                          </a:solidFill>
                          <a:miter lim="800000"/>
                          <a:headEnd/>
                          <a:tailEnd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7" name="CasellaDiTesto 6"/>
          <p:cNvSpPr txBox="1">
            <a:spLocks noChangeArrowheads="1"/>
          </p:cNvSpPr>
          <p:nvPr/>
        </p:nvSpPr>
        <p:spPr bwMode="auto">
          <a:xfrm>
            <a:off x="107950" y="4073525"/>
            <a:ext cx="8856663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it-IT" sz="240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altLang="it-IT" sz="2400" b="1">
                <a:latin typeface="Arial" panose="020B0604020202020204" pitchFamily="34" charset="0"/>
                <a:cs typeface="Arial" panose="020B0604020202020204" pitchFamily="34" charset="0"/>
              </a:rPr>
              <a:t>set of points is convex </a:t>
            </a:r>
            <a:r>
              <a:rPr lang="en-US" altLang="it-IT" sz="2400">
                <a:latin typeface="Arial" panose="020B0604020202020204" pitchFamily="34" charset="0"/>
                <a:cs typeface="Arial" panose="020B0604020202020204" pitchFamily="34" charset="0"/>
              </a:rPr>
              <a:t>if any two of its points can be joined by a segment consisting only of points of the set;</a:t>
            </a:r>
          </a:p>
          <a:p>
            <a:pPr>
              <a:spcBef>
                <a:spcPct val="0"/>
              </a:spcBef>
            </a:pPr>
            <a:r>
              <a:rPr lang="en-US" altLang="it-IT" sz="240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altLang="it-IT" sz="2400" b="1">
                <a:latin typeface="Arial" panose="020B0604020202020204" pitchFamily="34" charset="0"/>
                <a:cs typeface="Arial" panose="020B0604020202020204" pitchFamily="34" charset="0"/>
              </a:rPr>
              <a:t>function is convex </a:t>
            </a:r>
            <a:r>
              <a:rPr lang="en-US" altLang="it-IT" sz="2400">
                <a:latin typeface="Arial" panose="020B0604020202020204" pitchFamily="34" charset="0"/>
                <a:cs typeface="Arial" panose="020B0604020202020204" pitchFamily="34" charset="0"/>
              </a:rPr>
              <a:t>if the set of points on and above its graph is convex</a:t>
            </a:r>
          </a:p>
          <a:p>
            <a:pPr>
              <a:spcBef>
                <a:spcPct val="0"/>
              </a:spcBef>
            </a:pPr>
            <a:r>
              <a:rPr lang="en-US" altLang="it-IT" sz="240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altLang="it-IT" sz="2400" b="1">
                <a:latin typeface="Arial" panose="020B0604020202020204" pitchFamily="34" charset="0"/>
                <a:cs typeface="Arial" panose="020B0604020202020204" pitchFamily="34" charset="0"/>
              </a:rPr>
              <a:t>function is convex </a:t>
            </a:r>
            <a:r>
              <a:rPr lang="en-US" altLang="it-IT" sz="2400">
                <a:latin typeface="Arial" panose="020B0604020202020204" pitchFamily="34" charset="0"/>
                <a:cs typeface="Arial" panose="020B0604020202020204" pitchFamily="34" charset="0"/>
              </a:rPr>
              <a:t>if each of its tangent planes lies below its graph</a:t>
            </a:r>
            <a:endParaRPr lang="it-IT" altLang="it-IT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50" name="Text Box 3"/>
          <p:cNvSpPr txBox="1">
            <a:spLocks noChangeArrowheads="1"/>
          </p:cNvSpPr>
          <p:nvPr/>
        </p:nvSpPr>
        <p:spPr bwMode="auto">
          <a:xfrm>
            <a:off x="0" y="350838"/>
            <a:ext cx="9102725" cy="585787"/>
          </a:xfrm>
          <a:prstGeom prst="rect">
            <a:avLst/>
          </a:prstGeom>
          <a:solidFill>
            <a:schemeClr val="hlink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>
                <a:latin typeface="Arial" panose="020B0604020202020204" pitchFamily="34" charset="0"/>
              </a:rPr>
              <a:t>Minima of differentiable functions (no constraints)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3"/>
          <p:cNvSpPr txBox="1">
            <a:spLocks noChangeArrowheads="1"/>
          </p:cNvSpPr>
          <p:nvPr/>
        </p:nvSpPr>
        <p:spPr bwMode="auto">
          <a:xfrm>
            <a:off x="179388" y="188913"/>
            <a:ext cx="6480175" cy="584200"/>
          </a:xfrm>
          <a:prstGeom prst="rect">
            <a:avLst/>
          </a:prstGeom>
          <a:solidFill>
            <a:srgbClr val="FFFF99"/>
          </a:solidFill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b="1">
                <a:solidFill>
                  <a:schemeClr val="accent2"/>
                </a:solidFill>
                <a:latin typeface="Arial" panose="020B0604020202020204" pitchFamily="34" charset="0"/>
              </a:rPr>
              <a:t>Newton’s minimization method</a:t>
            </a:r>
          </a:p>
        </p:txBody>
      </p:sp>
      <p:graphicFrame>
        <p:nvGraphicFramePr>
          <p:cNvPr id="41987" name="Object 16"/>
          <p:cNvGraphicFramePr>
            <a:graphicFrameLocks noChangeAspect="1"/>
          </p:cNvGraphicFramePr>
          <p:nvPr/>
        </p:nvGraphicFramePr>
        <p:xfrm>
          <a:off x="63500" y="1700213"/>
          <a:ext cx="8972550" cy="1073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187700" imgH="393700" progId="Equation.DSMT4">
                  <p:embed/>
                </p:oleObj>
              </mc:Choice>
              <mc:Fallback>
                <p:oleObj name="Equation" r:id="rId2" imgW="3187700" imgH="39370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00" y="1700213"/>
                        <a:ext cx="8972550" cy="1073150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988" name="Text Box 17"/>
          <p:cNvSpPr txBox="1">
            <a:spLocks noChangeArrowheads="1"/>
          </p:cNvSpPr>
          <p:nvPr/>
        </p:nvSpPr>
        <p:spPr bwMode="auto">
          <a:xfrm>
            <a:off x="639763" y="1006475"/>
            <a:ext cx="7820025" cy="461963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400">
                <a:latin typeface="Arial" panose="020B0604020202020204" pitchFamily="34" charset="0"/>
              </a:rPr>
              <a:t>Taylor series of a (scalar) function of several variables:</a:t>
            </a:r>
          </a:p>
        </p:txBody>
      </p:sp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1655763" y="3284538"/>
            <a:ext cx="4895850" cy="2960687"/>
            <a:chOff x="1270" y="2069"/>
            <a:chExt cx="3084" cy="1865"/>
          </a:xfrm>
        </p:grpSpPr>
        <p:graphicFrame>
          <p:nvGraphicFramePr>
            <p:cNvPr id="41990" name="Object 18"/>
            <p:cNvGraphicFramePr>
              <a:graphicFrameLocks noChangeAspect="1"/>
            </p:cNvGraphicFramePr>
            <p:nvPr/>
          </p:nvGraphicFramePr>
          <p:xfrm>
            <a:off x="1474" y="2069"/>
            <a:ext cx="2677" cy="143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1663700" imgH="889000" progId="Equation.3">
                    <p:embed/>
                  </p:oleObj>
                </mc:Choice>
                <mc:Fallback>
                  <p:oleObj name="Equation" r:id="rId4" imgW="1663700" imgH="889000" progId="Equation.3">
                    <p:embed/>
                    <p:pic>
                      <p:nvPicPr>
                        <p:cNvPr id="0" name="Object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74" y="2069"/>
                          <a:ext cx="2677" cy="1431"/>
                        </a:xfrm>
                        <a:prstGeom prst="rect">
                          <a:avLst/>
                        </a:prstGeom>
                        <a:solidFill>
                          <a:srgbClr val="FFFFCC"/>
                        </a:solidFill>
                        <a:ln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1991" name="Text Box 19"/>
            <p:cNvSpPr txBox="1">
              <a:spLocks noChangeArrowheads="1"/>
            </p:cNvSpPr>
            <p:nvPr/>
          </p:nvSpPr>
          <p:spPr bwMode="auto">
            <a:xfrm>
              <a:off x="1270" y="3566"/>
              <a:ext cx="3084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it-IT" altLang="it-IT" b="1">
                  <a:latin typeface="Arial" panose="020B0604020202020204" pitchFamily="34" charset="0"/>
                </a:rPr>
                <a:t>Hessian</a:t>
              </a:r>
              <a:r>
                <a:rPr lang="it-IT" altLang="it-IT">
                  <a:latin typeface="Arial" panose="020B0604020202020204" pitchFamily="34" charset="0"/>
                </a:rPr>
                <a:t> matrix of </a:t>
              </a:r>
              <a:r>
                <a:rPr lang="it-IT" altLang="it-IT"/>
                <a:t> </a:t>
              </a:r>
              <a:r>
                <a:rPr lang="it-IT" altLang="it-IT" i="1">
                  <a:solidFill>
                    <a:schemeClr val="accent2"/>
                  </a:solidFill>
                </a:rPr>
                <a:t>f </a:t>
              </a:r>
              <a:r>
                <a:rPr lang="it-IT" altLang="it-IT">
                  <a:solidFill>
                    <a:schemeClr val="accent2"/>
                  </a:solidFill>
                </a:rPr>
                <a:t>(</a:t>
              </a:r>
              <a:r>
                <a:rPr lang="it-IT" altLang="it-IT" i="1">
                  <a:solidFill>
                    <a:schemeClr val="accent2"/>
                  </a:solidFill>
                </a:rPr>
                <a:t>x</a:t>
              </a:r>
              <a:r>
                <a:rPr lang="it-IT" altLang="it-IT" baseline="-25000">
                  <a:solidFill>
                    <a:schemeClr val="accent2"/>
                  </a:solidFill>
                </a:rPr>
                <a:t>1</a:t>
              </a:r>
              <a:r>
                <a:rPr lang="it-IT" altLang="it-IT" i="1">
                  <a:solidFill>
                    <a:schemeClr val="accent2"/>
                  </a:solidFill>
                </a:rPr>
                <a:t>,x</a:t>
              </a:r>
              <a:r>
                <a:rPr lang="it-IT" altLang="it-IT" baseline="-25000">
                  <a:solidFill>
                    <a:schemeClr val="accent2"/>
                  </a:solidFill>
                </a:rPr>
                <a:t>2</a:t>
              </a:r>
              <a:r>
                <a:rPr lang="it-IT" altLang="it-IT">
                  <a:solidFill>
                    <a:schemeClr val="accent2"/>
                  </a:solidFill>
                </a:rPr>
                <a:t>)</a:t>
              </a:r>
            </a:p>
          </p:txBody>
        </p:sp>
      </p:grp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7192" name="Object 8"/>
          <p:cNvGraphicFramePr>
            <a:graphicFrameLocks noChangeAspect="1"/>
          </p:cNvGraphicFramePr>
          <p:nvPr/>
        </p:nvGraphicFramePr>
        <p:xfrm>
          <a:off x="146050" y="2924175"/>
          <a:ext cx="8853488" cy="976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2" imgW="3263760" imgH="393480" progId="Equation.3">
                  <p:embed/>
                </p:oleObj>
              </mc:Choice>
              <mc:Fallback>
                <p:oleObj name="Equazione" r:id="rId2" imgW="3263760" imgH="39348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050" y="2924175"/>
                        <a:ext cx="8853488" cy="976313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468313" y="2852738"/>
            <a:ext cx="8569325" cy="2147887"/>
            <a:chOff x="204" y="1797"/>
            <a:chExt cx="5398" cy="1353"/>
          </a:xfrm>
        </p:grpSpPr>
        <p:sp>
          <p:nvSpPr>
            <p:cNvPr id="43016" name="Text Box 7"/>
            <p:cNvSpPr txBox="1">
              <a:spLocks noChangeArrowheads="1"/>
            </p:cNvSpPr>
            <p:nvPr/>
          </p:nvSpPr>
          <p:spPr bwMode="auto">
            <a:xfrm>
              <a:off x="204" y="2478"/>
              <a:ext cx="5398" cy="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marL="457200" indent="-457200">
                <a:spcBef>
                  <a:spcPct val="0"/>
                </a:spcBef>
                <a:defRPr/>
              </a:pPr>
              <a:r>
                <a:rPr lang="it-IT" altLang="it-IT" sz="2800" i="1" dirty="0">
                  <a:latin typeface="+mn-lt"/>
                </a:rPr>
                <a:t>Q</a:t>
              </a:r>
              <a:r>
                <a:rPr lang="it-IT" altLang="it-IT" sz="2800" dirty="0">
                  <a:latin typeface="+mn-lt"/>
                </a:rPr>
                <a:t>(</a:t>
              </a:r>
              <a:r>
                <a:rPr lang="it-IT" altLang="it-IT" sz="2800" b="1" dirty="0">
                  <a:latin typeface="+mn-lt"/>
                </a:rPr>
                <a:t>c</a:t>
              </a:r>
              <a:r>
                <a:rPr lang="it-IT" altLang="it-IT" sz="2800" dirty="0">
                  <a:latin typeface="+mn-lt"/>
                </a:rPr>
                <a:t>)  </a:t>
              </a:r>
              <a:r>
                <a:rPr lang="it-IT" altLang="it-IT" sz="2800" dirty="0" err="1">
                  <a:latin typeface="Arial" panose="020B0604020202020204" pitchFamily="34" charset="0"/>
                </a:rPr>
                <a:t>is</a:t>
              </a:r>
              <a:r>
                <a:rPr lang="it-IT" altLang="it-IT" sz="2800" dirty="0">
                  <a:latin typeface="Arial" panose="020B0604020202020204" pitchFamily="34" charset="0"/>
                </a:rPr>
                <a:t> a </a:t>
              </a:r>
              <a:r>
                <a:rPr lang="it-IT" altLang="it-IT" sz="2800" dirty="0" err="1">
                  <a:latin typeface="Arial" panose="020B0604020202020204" pitchFamily="34" charset="0"/>
                </a:rPr>
                <a:t>quadratic</a:t>
              </a:r>
              <a:r>
                <a:rPr lang="it-IT" altLang="it-IT" sz="2800" dirty="0">
                  <a:latin typeface="Arial" panose="020B0604020202020204" pitchFamily="34" charset="0"/>
                </a:rPr>
                <a:t> </a:t>
              </a:r>
              <a:r>
                <a:rPr lang="it-IT" altLang="it-IT" sz="2800" dirty="0" err="1">
                  <a:latin typeface="Arial" panose="020B0604020202020204" pitchFamily="34" charset="0"/>
                </a:rPr>
                <a:t>function</a:t>
              </a:r>
              <a:r>
                <a:rPr lang="it-IT" altLang="it-IT" sz="2800" dirty="0">
                  <a:latin typeface="Arial" panose="020B0604020202020204" pitchFamily="34" charset="0"/>
                </a:rPr>
                <a:t> of the </a:t>
              </a:r>
              <a:r>
                <a:rPr lang="it-IT" altLang="it-IT" sz="2800" dirty="0" err="1">
                  <a:latin typeface="Arial" panose="020B0604020202020204" pitchFamily="34" charset="0"/>
                </a:rPr>
                <a:t>variable</a:t>
              </a:r>
              <a:r>
                <a:rPr lang="it-IT" altLang="it-IT" sz="2800" dirty="0">
                  <a:latin typeface="Arial" panose="020B0604020202020204" pitchFamily="34" charset="0"/>
                </a:rPr>
                <a:t> </a:t>
              </a:r>
              <a:r>
                <a:rPr lang="it-IT" altLang="it-IT" b="1" dirty="0">
                  <a:solidFill>
                    <a:schemeClr val="accent2"/>
                  </a:solidFill>
                </a:rPr>
                <a:t>c</a:t>
              </a:r>
              <a:r>
                <a:rPr lang="it-IT" altLang="it-IT" sz="2800" dirty="0">
                  <a:latin typeface="Arial" panose="020B0604020202020204" pitchFamily="34" charset="0"/>
                </a:rPr>
                <a:t> </a:t>
              </a:r>
            </a:p>
            <a:p>
              <a:pPr marL="457200" indent="-457200">
                <a:spcBef>
                  <a:spcPct val="0"/>
                </a:spcBef>
                <a:defRPr/>
              </a:pPr>
              <a:r>
                <a:rPr lang="it-IT" altLang="it-IT" sz="2800" dirty="0" err="1">
                  <a:latin typeface="Arial" panose="020B0604020202020204" pitchFamily="34" charset="0"/>
                </a:rPr>
                <a:t>its</a:t>
              </a:r>
              <a:r>
                <a:rPr lang="it-IT" altLang="it-IT" sz="2800" dirty="0">
                  <a:latin typeface="Arial" panose="020B0604020202020204" pitchFamily="34" charset="0"/>
                </a:rPr>
                <a:t> minimum </a:t>
              </a:r>
              <a:r>
                <a:rPr lang="it-IT" altLang="it-IT" sz="2800" dirty="0" err="1">
                  <a:latin typeface="Arial" panose="020B0604020202020204" pitchFamily="34" charset="0"/>
                </a:rPr>
                <a:t>is</a:t>
              </a:r>
              <a:r>
                <a:rPr lang="it-IT" altLang="it-IT" sz="2800" dirty="0">
                  <a:latin typeface="Arial" panose="020B0604020202020204" pitchFamily="34" charset="0"/>
                </a:rPr>
                <a:t> an </a:t>
              </a:r>
              <a:r>
                <a:rPr lang="it-IT" altLang="it-IT" sz="2800" dirty="0" err="1">
                  <a:latin typeface="Arial" panose="020B0604020202020204" pitchFamily="34" charset="0"/>
                </a:rPr>
                <a:t>approximation</a:t>
              </a:r>
              <a:r>
                <a:rPr lang="it-IT" altLang="it-IT" sz="2800" dirty="0">
                  <a:latin typeface="Arial" panose="020B0604020202020204" pitchFamily="34" charset="0"/>
                </a:rPr>
                <a:t> of the </a:t>
              </a:r>
              <a:r>
                <a:rPr lang="it-IT" altLang="it-IT" sz="2800" dirty="0" err="1">
                  <a:latin typeface="Arial" panose="020B0604020202020204" pitchFamily="34" charset="0"/>
                </a:rPr>
                <a:t>solution</a:t>
              </a:r>
              <a:r>
                <a:rPr lang="it-IT" altLang="it-IT" sz="2800" dirty="0">
                  <a:latin typeface="Arial" panose="020B0604020202020204" pitchFamily="34" charset="0"/>
                </a:rPr>
                <a:t> </a:t>
              </a:r>
              <a:r>
                <a:rPr lang="it-IT" altLang="it-IT" b="1" dirty="0">
                  <a:solidFill>
                    <a:schemeClr val="accent2"/>
                  </a:solidFill>
                </a:rPr>
                <a:t>r</a:t>
              </a:r>
            </a:p>
          </p:txBody>
        </p:sp>
        <p:sp>
          <p:nvSpPr>
            <p:cNvPr id="43018" name="Rectangle 9"/>
            <p:cNvSpPr>
              <a:spLocks noChangeArrowheads="1"/>
            </p:cNvSpPr>
            <p:nvPr/>
          </p:nvSpPr>
          <p:spPr bwMode="auto">
            <a:xfrm>
              <a:off x="4241" y="1797"/>
              <a:ext cx="1315" cy="726"/>
            </a:xfrm>
            <a:prstGeom prst="rect">
              <a:avLst/>
            </a:prstGeom>
            <a:noFill/>
            <a:ln w="57150">
              <a:solidFill>
                <a:srgbClr val="FF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</p:grpSp>
      <p:graphicFrame>
        <p:nvGraphicFramePr>
          <p:cNvPr id="43012" name="Object 12"/>
          <p:cNvGraphicFramePr>
            <a:graphicFrameLocks noChangeAspect="1"/>
          </p:cNvGraphicFramePr>
          <p:nvPr/>
        </p:nvGraphicFramePr>
        <p:xfrm>
          <a:off x="63500" y="1700213"/>
          <a:ext cx="8972550" cy="1073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187700" imgH="393700" progId="Equation.DSMT4">
                  <p:embed/>
                </p:oleObj>
              </mc:Choice>
              <mc:Fallback>
                <p:oleObj name="Equation" r:id="rId4" imgW="3187700" imgH="39370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00" y="1700213"/>
                        <a:ext cx="8972550" cy="1073150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ggetto 3"/>
          <p:cNvGraphicFramePr>
            <a:graphicFrameLocks noChangeAspect="1"/>
          </p:cNvGraphicFramePr>
          <p:nvPr/>
        </p:nvGraphicFramePr>
        <p:xfrm>
          <a:off x="639763" y="5157788"/>
          <a:ext cx="7115175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6" imgW="1892160" imgH="241200" progId="Equation.3">
                  <p:embed/>
                </p:oleObj>
              </mc:Choice>
              <mc:Fallback>
                <p:oleObj name="Equazione" r:id="rId6" imgW="1892160" imgH="241200" progId="Equation.3">
                  <p:embed/>
                  <p:pic>
                    <p:nvPicPr>
                      <p:cNvPr id="0" name="Oggetto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9763" y="5157788"/>
                        <a:ext cx="7115175" cy="76835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14" name="Text Box 3"/>
          <p:cNvSpPr txBox="1">
            <a:spLocks noChangeArrowheads="1"/>
          </p:cNvSpPr>
          <p:nvPr/>
        </p:nvSpPr>
        <p:spPr bwMode="auto">
          <a:xfrm>
            <a:off x="179388" y="188913"/>
            <a:ext cx="6480175" cy="584200"/>
          </a:xfrm>
          <a:prstGeom prst="rect">
            <a:avLst/>
          </a:prstGeom>
          <a:solidFill>
            <a:srgbClr val="FFFF99"/>
          </a:solidFill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b="1">
                <a:solidFill>
                  <a:schemeClr val="accent2"/>
                </a:solidFill>
                <a:latin typeface="Arial" panose="020B0604020202020204" pitchFamily="34" charset="0"/>
              </a:rPr>
              <a:t>Newton’s minimization method</a:t>
            </a:r>
          </a:p>
        </p:txBody>
      </p:sp>
      <p:sp>
        <p:nvSpPr>
          <p:cNvPr id="43015" name="Text Box 17"/>
          <p:cNvSpPr txBox="1">
            <a:spLocks noChangeArrowheads="1"/>
          </p:cNvSpPr>
          <p:nvPr/>
        </p:nvSpPr>
        <p:spPr bwMode="auto">
          <a:xfrm>
            <a:off x="639763" y="1006475"/>
            <a:ext cx="7820025" cy="461963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400">
                <a:latin typeface="Arial" panose="020B0604020202020204" pitchFamily="34" charset="0"/>
              </a:rPr>
              <a:t>Taylor series of a (scalar) function of several variables:</a:t>
            </a:r>
          </a:p>
        </p:txBody>
      </p:sp>
      <p:graphicFrame>
        <p:nvGraphicFramePr>
          <p:cNvPr id="11" name="Oggetto 3"/>
          <p:cNvGraphicFramePr>
            <a:graphicFrameLocks noChangeAspect="1"/>
          </p:cNvGraphicFramePr>
          <p:nvPr/>
        </p:nvGraphicFramePr>
        <p:xfrm>
          <a:off x="1719263" y="5995988"/>
          <a:ext cx="5157787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8" imgW="1371600" imgH="241200" progId="Equation.3">
                  <p:embed/>
                </p:oleObj>
              </mc:Choice>
              <mc:Fallback>
                <p:oleObj name="Equazione" r:id="rId8" imgW="1371600" imgH="241200" progId="Equation.3">
                  <p:embed/>
                  <p:pic>
                    <p:nvPicPr>
                      <p:cNvPr id="0" name="Oggetto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9263" y="5995988"/>
                        <a:ext cx="5157787" cy="76835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77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4034" name="Object 10"/>
          <p:cNvGraphicFramePr>
            <a:graphicFrameLocks noChangeAspect="1"/>
          </p:cNvGraphicFramePr>
          <p:nvPr/>
        </p:nvGraphicFramePr>
        <p:xfrm>
          <a:off x="2308225" y="1125538"/>
          <a:ext cx="3551238" cy="760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091726" imgH="241195" progId="Equation.3">
                  <p:embed/>
                </p:oleObj>
              </mc:Choice>
              <mc:Fallback>
                <p:oleObj name="Equation" r:id="rId2" imgW="1091726" imgH="241195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8225" y="1125538"/>
                        <a:ext cx="3551238" cy="760412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9525">
                        <a:solidFill>
                          <a:srgbClr val="FF33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35" name="Text Box 12"/>
          <p:cNvSpPr txBox="1">
            <a:spLocks noChangeArrowheads="1"/>
          </p:cNvSpPr>
          <p:nvPr/>
        </p:nvSpPr>
        <p:spPr bwMode="auto">
          <a:xfrm>
            <a:off x="1116013" y="2092325"/>
            <a:ext cx="6624637" cy="584200"/>
          </a:xfrm>
          <a:prstGeom prst="rect">
            <a:avLst/>
          </a:prstGeom>
          <a:solidFill>
            <a:srgbClr val="FFFFCC"/>
          </a:solidFill>
          <a:ln w="12700">
            <a:solidFill>
              <a:srgbClr val="FF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>
                <a:latin typeface="Arial" panose="020B0604020202020204" pitchFamily="34" charset="0"/>
              </a:rPr>
              <a:t>system of </a:t>
            </a:r>
            <a:r>
              <a:rPr lang="it-IT" altLang="it-IT" i="1">
                <a:solidFill>
                  <a:schemeClr val="accent2"/>
                </a:solidFill>
              </a:rPr>
              <a:t>n</a:t>
            </a:r>
            <a:r>
              <a:rPr lang="it-IT" altLang="it-IT">
                <a:latin typeface="Arial" panose="020B0604020202020204" pitchFamily="34" charset="0"/>
              </a:rPr>
              <a:t> linear equations</a:t>
            </a:r>
          </a:p>
        </p:txBody>
      </p: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1116013" y="3997325"/>
            <a:ext cx="6913562" cy="2303463"/>
            <a:chOff x="748" y="2750"/>
            <a:chExt cx="4355" cy="1451"/>
          </a:xfrm>
        </p:grpSpPr>
        <p:graphicFrame>
          <p:nvGraphicFramePr>
            <p:cNvPr id="44039" name="Object 14"/>
            <p:cNvGraphicFramePr>
              <a:graphicFrameLocks noChangeAspect="1"/>
            </p:cNvGraphicFramePr>
            <p:nvPr/>
          </p:nvGraphicFramePr>
          <p:xfrm>
            <a:off x="1429" y="3521"/>
            <a:ext cx="2268" cy="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838200" imgH="228600" progId="Equation.3">
                    <p:embed/>
                  </p:oleObj>
                </mc:Choice>
                <mc:Fallback>
                  <p:oleObj name="Equation" r:id="rId4" imgW="838200" imgH="228600" progId="Equation.3">
                    <p:embed/>
                    <p:pic>
                      <p:nvPicPr>
                        <p:cNvPr id="0" name="Object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29" y="3521"/>
                          <a:ext cx="2268" cy="600"/>
                        </a:xfrm>
                        <a:prstGeom prst="rect">
                          <a:avLst/>
                        </a:prstGeom>
                        <a:solidFill>
                          <a:srgbClr val="CCFFCC"/>
                        </a:solidFill>
                        <a:ln w="38100">
                          <a:solidFill>
                            <a:schemeClr val="accent1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4040" name="Object 15"/>
            <p:cNvGraphicFramePr>
              <a:graphicFrameLocks noChangeAspect="1"/>
            </p:cNvGraphicFramePr>
            <p:nvPr/>
          </p:nvGraphicFramePr>
          <p:xfrm>
            <a:off x="1429" y="2840"/>
            <a:ext cx="3086" cy="55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" imgW="1295400" imgH="241300" progId="Equation.3">
                    <p:embed/>
                  </p:oleObj>
                </mc:Choice>
                <mc:Fallback>
                  <p:oleObj name="Equation" r:id="rId6" imgW="1295400" imgH="241300" progId="Equation.3">
                    <p:embed/>
                    <p:pic>
                      <p:nvPicPr>
                        <p:cNvPr id="0" name="Object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29" y="2840"/>
                          <a:ext cx="3086" cy="557"/>
                        </a:xfrm>
                        <a:prstGeom prst="rect">
                          <a:avLst/>
                        </a:prstGeom>
                        <a:solidFill>
                          <a:srgbClr val="CCFFCC"/>
                        </a:solidFill>
                        <a:ln w="38100">
                          <a:solidFill>
                            <a:schemeClr val="accent1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4041" name="Rectangle 16"/>
            <p:cNvSpPr>
              <a:spLocks noChangeArrowheads="1"/>
            </p:cNvSpPr>
            <p:nvPr/>
          </p:nvSpPr>
          <p:spPr bwMode="auto">
            <a:xfrm>
              <a:off x="748" y="2750"/>
              <a:ext cx="4355" cy="1451"/>
            </a:xfrm>
            <a:prstGeom prst="rect">
              <a:avLst/>
            </a:prstGeom>
            <a:noFill/>
            <a:ln w="571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</p:grpSp>
      <p:sp>
        <p:nvSpPr>
          <p:cNvPr id="44037" name="Text Box 3"/>
          <p:cNvSpPr txBox="1">
            <a:spLocks noChangeArrowheads="1"/>
          </p:cNvSpPr>
          <p:nvPr/>
        </p:nvSpPr>
        <p:spPr bwMode="auto">
          <a:xfrm>
            <a:off x="179388" y="188913"/>
            <a:ext cx="6480175" cy="584200"/>
          </a:xfrm>
          <a:prstGeom prst="rect">
            <a:avLst/>
          </a:prstGeom>
          <a:solidFill>
            <a:srgbClr val="FFFF99"/>
          </a:solidFill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b="1">
                <a:solidFill>
                  <a:schemeClr val="accent2"/>
                </a:solidFill>
                <a:latin typeface="Arial" panose="020B0604020202020204" pitchFamily="34" charset="0"/>
              </a:rPr>
              <a:t>Newton’s minimization method</a:t>
            </a: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1406525" y="3195638"/>
            <a:ext cx="6480175" cy="584200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it-IT" altLang="it-IT" dirty="0" err="1">
                <a:solidFill>
                  <a:schemeClr val="accent2"/>
                </a:solidFill>
                <a:latin typeface="Arial" panose="020B0604020202020204" pitchFamily="34" charset="0"/>
              </a:rPr>
              <a:t>Newton’s</a:t>
            </a:r>
            <a:r>
              <a:rPr lang="it-IT" altLang="it-IT" dirty="0">
                <a:solidFill>
                  <a:schemeClr val="accent2"/>
                </a:solidFill>
                <a:latin typeface="Arial" panose="020B0604020202020204" pitchFamily="34" charset="0"/>
              </a:rPr>
              <a:t> </a:t>
            </a:r>
            <a:r>
              <a:rPr lang="it-IT" altLang="it-IT" dirty="0" err="1">
                <a:solidFill>
                  <a:schemeClr val="accent2"/>
                </a:solidFill>
                <a:latin typeface="Arial" panose="020B0604020202020204" pitchFamily="34" charset="0"/>
              </a:rPr>
              <a:t>minimization</a:t>
            </a:r>
            <a:r>
              <a:rPr lang="it-IT" altLang="it-IT" dirty="0">
                <a:solidFill>
                  <a:schemeClr val="accent2"/>
                </a:solidFill>
                <a:latin typeface="Arial" panose="020B0604020202020204" pitchFamily="34" charset="0"/>
              </a:rPr>
              <a:t> </a:t>
            </a:r>
            <a:r>
              <a:rPr lang="it-IT" altLang="it-IT" dirty="0" err="1">
                <a:solidFill>
                  <a:schemeClr val="accent2"/>
                </a:solidFill>
                <a:latin typeface="Arial" panose="020B0604020202020204" pitchFamily="34" charset="0"/>
              </a:rPr>
              <a:t>method</a:t>
            </a:r>
            <a:endParaRPr lang="it-IT" altLang="it-IT" dirty="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214" name="Text Box 6"/>
          <p:cNvSpPr txBox="1">
            <a:spLocks noChangeArrowheads="1"/>
          </p:cNvSpPr>
          <p:nvPr/>
        </p:nvSpPr>
        <p:spPr bwMode="auto">
          <a:xfrm>
            <a:off x="179388" y="2926160"/>
            <a:ext cx="8642350" cy="3416300"/>
          </a:xfrm>
          <a:prstGeom prst="rect">
            <a:avLst/>
          </a:prstGeom>
          <a:solidFill>
            <a:srgbClr val="EAEAEA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>
                <a:srgbClr val="CC3300"/>
              </a:buClr>
              <a:buFont typeface="Wingdings" panose="05000000000000000000" pitchFamily="2" charset="2"/>
              <a:buChar char="ü"/>
            </a:pPr>
            <a:r>
              <a:rPr lang="it-IT" altLang="it-IT">
                <a:latin typeface="Arial" panose="020B0604020202020204" pitchFamily="34" charset="0"/>
              </a:rPr>
              <a:t> computation of the gradient vector at </a:t>
            </a:r>
            <a:r>
              <a:rPr lang="it-IT" altLang="it-IT" sz="3600" b="1"/>
              <a:t>x</a:t>
            </a:r>
            <a:r>
              <a:rPr lang="it-IT" altLang="it-IT" sz="3600" i="1" baseline="-25000"/>
              <a:t>k</a:t>
            </a:r>
            <a:r>
              <a:rPr lang="it-IT" altLang="it-IT">
                <a:latin typeface="Arial" panose="020B0604020202020204" pitchFamily="34" charset="0"/>
              </a:rPr>
              <a:t>: </a:t>
            </a:r>
          </a:p>
          <a:p>
            <a:pPr>
              <a:spcBef>
                <a:spcPct val="0"/>
              </a:spcBef>
              <a:buClr>
                <a:srgbClr val="CC3300"/>
              </a:buClr>
              <a:buFontTx/>
              <a:buNone/>
            </a:pPr>
            <a:r>
              <a:rPr lang="it-IT" altLang="it-IT" sz="3600" i="1">
                <a:solidFill>
                  <a:schemeClr val="accent2"/>
                </a:solidFill>
                <a:latin typeface="Arial" panose="020B0604020202020204" pitchFamily="34" charset="0"/>
              </a:rPr>
              <a:t>       </a:t>
            </a:r>
            <a:r>
              <a:rPr lang="it-IT" altLang="it-IT" sz="3600" i="1">
                <a:solidFill>
                  <a:schemeClr val="accent2"/>
                </a:solidFill>
              </a:rPr>
              <a:t>n</a:t>
            </a:r>
            <a:r>
              <a:rPr lang="it-IT" altLang="it-IT">
                <a:latin typeface="Arial" panose="020B0604020202020204" pitchFamily="34" charset="0"/>
              </a:rPr>
              <a:t> function evalutations</a:t>
            </a:r>
          </a:p>
          <a:p>
            <a:pPr>
              <a:spcBef>
                <a:spcPct val="0"/>
              </a:spcBef>
              <a:buClr>
                <a:srgbClr val="CC3300"/>
              </a:buClr>
              <a:buFont typeface="Wingdings" panose="05000000000000000000" pitchFamily="2" charset="2"/>
              <a:buChar char="ü"/>
            </a:pPr>
            <a:r>
              <a:rPr lang="it-IT" altLang="it-IT">
                <a:latin typeface="Arial" panose="020B0604020202020204" pitchFamily="34" charset="0"/>
              </a:rPr>
              <a:t> computation of the Hessian matrix at </a:t>
            </a:r>
            <a:r>
              <a:rPr lang="it-IT" altLang="it-IT" sz="3600" b="1"/>
              <a:t>x</a:t>
            </a:r>
            <a:r>
              <a:rPr lang="it-IT" altLang="it-IT" sz="3600" i="1" baseline="-25000"/>
              <a:t>k</a:t>
            </a:r>
            <a:r>
              <a:rPr lang="it-IT" altLang="it-IT">
                <a:latin typeface="Arial" panose="020B0604020202020204" pitchFamily="34" charset="0"/>
              </a:rPr>
              <a:t>: </a:t>
            </a:r>
          </a:p>
          <a:p>
            <a:pPr>
              <a:spcBef>
                <a:spcPct val="0"/>
              </a:spcBef>
              <a:buClr>
                <a:srgbClr val="CC3300"/>
              </a:buClr>
              <a:buFontTx/>
              <a:buNone/>
            </a:pPr>
            <a:r>
              <a:rPr lang="it-IT" altLang="it-IT" sz="3600" i="1">
                <a:solidFill>
                  <a:schemeClr val="accent2"/>
                </a:solidFill>
                <a:latin typeface="Arial" panose="020B0604020202020204" pitchFamily="34" charset="0"/>
              </a:rPr>
              <a:t>       </a:t>
            </a:r>
            <a:r>
              <a:rPr lang="it-IT" altLang="it-IT" sz="3600" i="1">
                <a:solidFill>
                  <a:schemeClr val="accent2"/>
                </a:solidFill>
              </a:rPr>
              <a:t>n</a:t>
            </a:r>
            <a:r>
              <a:rPr lang="it-IT" altLang="it-IT" sz="3600" baseline="30000">
                <a:solidFill>
                  <a:schemeClr val="accent2"/>
                </a:solidFill>
              </a:rPr>
              <a:t>2</a:t>
            </a:r>
            <a:r>
              <a:rPr lang="it-IT" altLang="it-IT">
                <a:latin typeface="Arial" panose="020B0604020202020204" pitchFamily="34" charset="0"/>
              </a:rPr>
              <a:t> function evalutations</a:t>
            </a:r>
          </a:p>
          <a:p>
            <a:pPr>
              <a:spcBef>
                <a:spcPct val="0"/>
              </a:spcBef>
              <a:buClr>
                <a:srgbClr val="CC3300"/>
              </a:buClr>
              <a:buFont typeface="Wingdings" panose="05000000000000000000" pitchFamily="2" charset="2"/>
              <a:buChar char="ü"/>
            </a:pPr>
            <a:r>
              <a:rPr lang="it-IT" altLang="it-IT">
                <a:latin typeface="Arial" panose="020B0604020202020204" pitchFamily="34" charset="0"/>
              </a:rPr>
              <a:t> solving a linear system of order </a:t>
            </a:r>
            <a:r>
              <a:rPr lang="it-IT" altLang="it-IT" sz="3600" i="1">
                <a:solidFill>
                  <a:schemeClr val="accent2"/>
                </a:solidFill>
              </a:rPr>
              <a:t>n</a:t>
            </a:r>
            <a:r>
              <a:rPr lang="it-IT" altLang="it-IT">
                <a:latin typeface="Arial" panose="020B0604020202020204" pitchFamily="34" charset="0"/>
              </a:rPr>
              <a:t> 	(Gauss): </a:t>
            </a:r>
            <a:r>
              <a:rPr lang="it-IT" altLang="it-IT" sz="3600" i="1">
                <a:solidFill>
                  <a:schemeClr val="accent2"/>
                </a:solidFill>
              </a:rPr>
              <a:t>n</a:t>
            </a:r>
            <a:r>
              <a:rPr lang="it-IT" altLang="it-IT" sz="3600" baseline="30000">
                <a:solidFill>
                  <a:schemeClr val="accent2"/>
                </a:solidFill>
              </a:rPr>
              <a:t>3 </a:t>
            </a:r>
            <a:r>
              <a:rPr lang="it-IT" altLang="it-IT" sz="3600">
                <a:solidFill>
                  <a:schemeClr val="accent2"/>
                </a:solidFill>
              </a:rPr>
              <a:t>/3</a:t>
            </a:r>
            <a:r>
              <a:rPr lang="it-IT" altLang="it-IT">
                <a:latin typeface="Arial" panose="020B0604020202020204" pitchFamily="34" charset="0"/>
              </a:rPr>
              <a:t> multiplications/additions</a:t>
            </a:r>
          </a:p>
        </p:txBody>
      </p:sp>
      <p:sp>
        <p:nvSpPr>
          <p:cNvPr id="45059" name="Text Box 7"/>
          <p:cNvSpPr txBox="1">
            <a:spLocks noChangeArrowheads="1"/>
          </p:cNvSpPr>
          <p:nvPr/>
        </p:nvSpPr>
        <p:spPr bwMode="auto">
          <a:xfrm>
            <a:off x="107950" y="2276872"/>
            <a:ext cx="41608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2800">
                <a:latin typeface="Arial" panose="020B0604020202020204" pitchFamily="34" charset="0"/>
              </a:rPr>
              <a:t>time complexity per step:</a:t>
            </a:r>
          </a:p>
        </p:txBody>
      </p:sp>
      <p:sp>
        <p:nvSpPr>
          <p:cNvPr id="45060" name="Text Box 3"/>
          <p:cNvSpPr txBox="1">
            <a:spLocks noChangeArrowheads="1"/>
          </p:cNvSpPr>
          <p:nvPr/>
        </p:nvSpPr>
        <p:spPr bwMode="auto">
          <a:xfrm>
            <a:off x="179388" y="188913"/>
            <a:ext cx="6480175" cy="584200"/>
          </a:xfrm>
          <a:prstGeom prst="rect">
            <a:avLst/>
          </a:prstGeom>
          <a:solidFill>
            <a:srgbClr val="FFFF99"/>
          </a:solidFill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b="1">
                <a:solidFill>
                  <a:schemeClr val="accent2"/>
                </a:solidFill>
                <a:latin typeface="Arial" panose="020B0604020202020204" pitchFamily="34" charset="0"/>
              </a:rPr>
              <a:t>Newton’s minimization method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827088" y="1082675"/>
            <a:ext cx="7201296" cy="954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it-IT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local</a:t>
            </a:r>
            <a:r>
              <a:rPr lang="it-IT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convergence</a:t>
            </a:r>
            <a:r>
              <a:rPr lang="it-IT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it-IT" sz="2800" dirty="0" err="1"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it-IT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800" dirty="0" err="1">
                <a:latin typeface="Arial" panose="020B0604020202020204" pitchFamily="34" charset="0"/>
                <a:cs typeface="Arial" panose="020B0604020202020204" pitchFamily="34" charset="0"/>
              </a:rPr>
              <a:t>always</a:t>
            </a:r>
            <a:r>
              <a:rPr lang="it-IT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defRPr/>
            </a:pPr>
            <a:r>
              <a:rPr lang="it-IT" sz="2800" dirty="0" err="1">
                <a:latin typeface="Arial" panose="020B0604020202020204" pitchFamily="34" charset="0"/>
                <a:cs typeface="Arial" panose="020B0604020202020204" pitchFamily="34" charset="0"/>
              </a:rPr>
              <a:t>guaranteed</a:t>
            </a:r>
            <a:r>
              <a:rPr lang="it-IT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quadratic</a:t>
            </a:r>
            <a:r>
              <a:rPr lang="it-IT" sz="2800" dirty="0">
                <a:latin typeface="Arial" panose="020B0604020202020204" pitchFamily="34" charset="0"/>
                <a:cs typeface="Arial" panose="020B0604020202020204" pitchFamily="34" charset="0"/>
              </a:rPr>
              <a:t> rate of </a:t>
            </a:r>
            <a:r>
              <a:rPr lang="it-IT" sz="2800" dirty="0" err="1">
                <a:latin typeface="Arial" panose="020B0604020202020204" pitchFamily="34" charset="0"/>
                <a:cs typeface="Arial" panose="020B0604020202020204" pitchFamily="34" charset="0"/>
              </a:rPr>
              <a:t>convergence</a:t>
            </a:r>
            <a:endParaRPr lang="it-IT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4782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4782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4782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2" dur="500"/>
                                        <p:tgtEl>
                                          <p:spTgt spid="4782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7" dur="500"/>
                                        <p:tgtEl>
                                          <p:spTgt spid="4782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2" dur="500"/>
                                        <p:tgtEl>
                                          <p:spTgt spid="4782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8214" grpId="0" build="p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ttangolo 1"/>
          <p:cNvSpPr>
            <a:spLocks noChangeArrowheads="1"/>
          </p:cNvSpPr>
          <p:nvPr/>
        </p:nvSpPr>
        <p:spPr bwMode="auto">
          <a:xfrm>
            <a:off x="0" y="34762"/>
            <a:ext cx="9108504" cy="6524863"/>
          </a:xfrm>
          <a:prstGeom prst="rect">
            <a:avLst/>
          </a:prstGeom>
          <a:solidFill>
            <a:srgbClr val="99FF99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function</a:t>
            </a:r>
            <a:r>
              <a:rPr lang="it-IT" altLang="it-IT" sz="2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R = </a:t>
            </a:r>
            <a:r>
              <a:rPr lang="it-IT" altLang="it-IT" sz="2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NewtonMinN</a:t>
            </a:r>
            <a:r>
              <a:rPr lang="it-IT" altLang="it-IT" sz="2200" b="1" dirty="0">
                <a:latin typeface="Courier New" panose="02070309020205020404" pitchFamily="49" charset="0"/>
                <a:cs typeface="Courier New" panose="02070309020205020404" pitchFamily="49" charset="0"/>
              </a:rPr>
              <a:t>(GF,HF,x0,tol,kmax)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2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2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Newton </a:t>
            </a:r>
            <a:r>
              <a:rPr lang="it-IT" altLang="it-IT" sz="2200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Algorithm</a:t>
            </a:r>
            <a:r>
              <a:rPr lang="it-IT" altLang="it-IT" sz="22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for computing a </a:t>
            </a:r>
            <a:r>
              <a:rPr lang="it-IT" altLang="it-IT" sz="2200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local</a:t>
            </a:r>
            <a:r>
              <a:rPr lang="it-IT" altLang="it-IT" sz="22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minimum of a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2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</a:t>
            </a:r>
            <a:r>
              <a:rPr lang="it-IT" altLang="it-IT" sz="2200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function</a:t>
            </a:r>
            <a:r>
              <a:rPr lang="it-IT" altLang="it-IT" sz="22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of </a:t>
            </a:r>
            <a:r>
              <a:rPr lang="it-IT" altLang="it-IT" sz="2200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several</a:t>
            </a:r>
            <a:r>
              <a:rPr lang="it-IT" altLang="it-IT" sz="22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it-IT" altLang="it-IT" sz="2200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variables</a:t>
            </a:r>
            <a:endParaRPr lang="it-IT" altLang="it-IT" sz="2200" b="1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2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2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input data 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2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    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2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      GF  :   handle of the </a:t>
            </a:r>
            <a:r>
              <a:rPr lang="it-IT" altLang="it-IT" sz="2200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function</a:t>
            </a:r>
            <a:r>
              <a:rPr lang="it-IT" altLang="it-IT" sz="22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it-IT" altLang="it-IT" sz="2200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implementing</a:t>
            </a:r>
            <a:endParaRPr lang="it-IT" altLang="it-IT" sz="2200" b="1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2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              the </a:t>
            </a:r>
            <a:r>
              <a:rPr lang="it-IT" altLang="it-IT" sz="2200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gradient</a:t>
            </a:r>
            <a:r>
              <a:rPr lang="it-IT" altLang="it-IT" sz="22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of the </a:t>
            </a:r>
            <a:r>
              <a:rPr lang="it-IT" altLang="it-IT" sz="2200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objective</a:t>
            </a:r>
            <a:r>
              <a:rPr lang="it-IT" altLang="it-IT" sz="22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it-IT" altLang="it-IT" sz="2200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function</a:t>
            </a:r>
            <a:endParaRPr lang="it-IT" altLang="it-IT" sz="2200" b="1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2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      HF  :   handle of the </a:t>
            </a:r>
            <a:r>
              <a:rPr lang="it-IT" altLang="it-IT" sz="2200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function</a:t>
            </a:r>
            <a:r>
              <a:rPr lang="it-IT" altLang="it-IT" sz="22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it-IT" altLang="it-IT" sz="2200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implementing</a:t>
            </a:r>
            <a:endParaRPr lang="it-IT" altLang="it-IT" sz="2200" b="1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2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              the </a:t>
            </a:r>
            <a:r>
              <a:rPr lang="it-IT" altLang="it-IT" sz="2200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Hessian</a:t>
            </a:r>
            <a:r>
              <a:rPr lang="it-IT" altLang="it-IT" sz="22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it-IT" altLang="it-IT" sz="2200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matrix</a:t>
            </a:r>
            <a:r>
              <a:rPr lang="it-IT" altLang="it-IT" sz="22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of the </a:t>
            </a:r>
            <a:r>
              <a:rPr lang="it-IT" altLang="it-IT" sz="2200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objective</a:t>
            </a:r>
            <a:endParaRPr lang="it-IT" altLang="it-IT" sz="2200" b="1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2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      x0  :   </a:t>
            </a:r>
            <a:r>
              <a:rPr lang="it-IT" altLang="it-IT" sz="2200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column</a:t>
            </a:r>
            <a:r>
              <a:rPr lang="it-IT" altLang="it-IT" sz="22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it-IT" altLang="it-IT" sz="2200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vector</a:t>
            </a:r>
            <a:r>
              <a:rPr lang="it-IT" altLang="it-IT" sz="22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– </a:t>
            </a:r>
            <a:r>
              <a:rPr lang="it-IT" altLang="it-IT" sz="2200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initial</a:t>
            </a:r>
            <a:r>
              <a:rPr lang="it-IT" altLang="it-IT" sz="22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it-IT" altLang="it-IT" sz="2200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approximation</a:t>
            </a:r>
            <a:endParaRPr lang="it-IT" altLang="it-IT" sz="2200" b="1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2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      </a:t>
            </a:r>
            <a:r>
              <a:rPr lang="it-IT" altLang="it-IT" sz="2200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tol</a:t>
            </a:r>
            <a:r>
              <a:rPr lang="it-IT" altLang="it-IT" sz="22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:   </a:t>
            </a:r>
            <a:r>
              <a:rPr lang="it-IT" altLang="it-IT" sz="2200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tolerance</a:t>
            </a:r>
            <a:endParaRPr lang="it-IT" altLang="it-IT" sz="2200" b="1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2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      </a:t>
            </a:r>
            <a:r>
              <a:rPr lang="it-IT" altLang="it-IT" sz="2200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kmax</a:t>
            </a:r>
            <a:r>
              <a:rPr lang="it-IT" altLang="it-IT" sz="22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   max </a:t>
            </a:r>
            <a:r>
              <a:rPr lang="it-IT" altLang="it-IT" sz="2200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number</a:t>
            </a:r>
            <a:r>
              <a:rPr lang="it-IT" altLang="it-IT" sz="22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of </a:t>
            </a:r>
            <a:r>
              <a:rPr lang="it-IT" altLang="it-IT" sz="2200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iterations</a:t>
            </a:r>
            <a:endParaRPr lang="it-IT" altLang="it-IT" sz="2200" b="1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2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2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output data: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2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2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      R   :    Solution</a:t>
            </a:r>
          </a:p>
        </p:txBody>
      </p:sp>
    </p:spTree>
  </p:cSld>
  <p:clrMapOvr>
    <a:masterClrMapping/>
  </p:clrMapOvr>
  <p:transition>
    <p:zoom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387350" y="188913"/>
            <a:ext cx="8648700" cy="6556375"/>
          </a:xfrm>
          <a:prstGeom prst="rect">
            <a:avLst/>
          </a:prstGeom>
          <a:solidFill>
            <a:srgbClr val="99FF99"/>
          </a:solidFill>
          <a:ln w="38100">
            <a:solidFill>
              <a:schemeClr val="tx1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it-IT" sz="2000" b="1" dirty="0">
                <a:latin typeface="Courier New" pitchFamily="49" charset="0"/>
                <a:ea typeface="+mn-ea"/>
                <a:cs typeface="Courier New" pitchFamily="49" charset="0"/>
              </a:rPr>
              <a:t> </a:t>
            </a:r>
            <a:r>
              <a:rPr lang="it-IT" sz="2000" b="1" dirty="0" err="1">
                <a:latin typeface="Courier New" pitchFamily="49" charset="0"/>
                <a:ea typeface="+mn-ea"/>
                <a:cs typeface="Courier New" pitchFamily="49" charset="0"/>
              </a:rPr>
              <a:t>xcurr</a:t>
            </a:r>
            <a:r>
              <a:rPr lang="it-IT" sz="2000" b="1" dirty="0">
                <a:latin typeface="Courier New" pitchFamily="49" charset="0"/>
                <a:ea typeface="+mn-ea"/>
                <a:cs typeface="Courier New" pitchFamily="49" charset="0"/>
              </a:rPr>
              <a:t> = x0;</a:t>
            </a:r>
          </a:p>
          <a:p>
            <a:pPr>
              <a:defRPr/>
            </a:pPr>
            <a:r>
              <a:rPr lang="it-IT" sz="2000" b="1" dirty="0">
                <a:latin typeface="Courier New" pitchFamily="49" charset="0"/>
                <a:ea typeface="+mn-ea"/>
                <a:cs typeface="Courier New" pitchFamily="49" charset="0"/>
              </a:rPr>
              <a:t> </a:t>
            </a:r>
            <a:r>
              <a:rPr lang="it-IT" sz="2000" b="1" dirty="0">
                <a:solidFill>
                  <a:srgbClr val="0070C0"/>
                </a:solidFill>
                <a:latin typeface="Courier New" pitchFamily="49" charset="0"/>
                <a:ea typeface="+mn-ea"/>
                <a:cs typeface="Courier New" pitchFamily="49" charset="0"/>
              </a:rPr>
              <a:t>% </a:t>
            </a:r>
            <a:r>
              <a:rPr lang="it-IT" sz="2000" b="1" dirty="0" err="1">
                <a:solidFill>
                  <a:srgbClr val="0070C0"/>
                </a:solidFill>
                <a:latin typeface="Courier New" pitchFamily="49" charset="0"/>
                <a:ea typeface="+mn-ea"/>
                <a:cs typeface="Courier New" pitchFamily="49" charset="0"/>
              </a:rPr>
              <a:t>initialize</a:t>
            </a:r>
            <a:r>
              <a:rPr lang="it-IT" sz="2000" b="1" dirty="0">
                <a:solidFill>
                  <a:srgbClr val="0070C0"/>
                </a:solidFill>
                <a:latin typeface="Courier New" pitchFamily="49" charset="0"/>
                <a:ea typeface="+mn-ea"/>
                <a:cs typeface="Courier New" pitchFamily="49" charset="0"/>
              </a:rPr>
              <a:t> </a:t>
            </a:r>
            <a:r>
              <a:rPr lang="it-IT" sz="2000" b="1" dirty="0" err="1">
                <a:solidFill>
                  <a:srgbClr val="0070C0"/>
                </a:solidFill>
                <a:latin typeface="Courier New" pitchFamily="49" charset="0"/>
                <a:ea typeface="+mn-ea"/>
                <a:cs typeface="Courier New" pitchFamily="49" charset="0"/>
              </a:rPr>
              <a:t>xprev</a:t>
            </a:r>
            <a:endParaRPr lang="it-IT" sz="2000" b="1" dirty="0">
              <a:solidFill>
                <a:srgbClr val="0070C0"/>
              </a:solidFill>
              <a:latin typeface="Courier New" pitchFamily="49" charset="0"/>
              <a:ea typeface="+mn-ea"/>
              <a:cs typeface="Courier New" pitchFamily="49" charset="0"/>
            </a:endParaRPr>
          </a:p>
          <a:p>
            <a:pPr>
              <a:defRPr/>
            </a:pPr>
            <a:r>
              <a:rPr lang="it-IT" sz="2000" b="1" dirty="0">
                <a:latin typeface="Courier New" pitchFamily="49" charset="0"/>
                <a:ea typeface="+mn-ea"/>
                <a:cs typeface="Courier New" pitchFamily="49" charset="0"/>
              </a:rPr>
              <a:t> </a:t>
            </a:r>
            <a:r>
              <a:rPr lang="it-IT" sz="2000" b="1" dirty="0" err="1">
                <a:latin typeface="Courier New" pitchFamily="49" charset="0"/>
                <a:ea typeface="+mn-ea"/>
                <a:cs typeface="Courier New" pitchFamily="49" charset="0"/>
              </a:rPr>
              <a:t>xprev</a:t>
            </a:r>
            <a:r>
              <a:rPr lang="it-IT" sz="2000" b="1" dirty="0">
                <a:latin typeface="Courier New" pitchFamily="49" charset="0"/>
                <a:ea typeface="+mn-ea"/>
                <a:cs typeface="Courier New" pitchFamily="49" charset="0"/>
              </a:rPr>
              <a:t> = 10*x0*</a:t>
            </a:r>
            <a:r>
              <a:rPr lang="it-IT" sz="2000" b="1" dirty="0" err="1">
                <a:latin typeface="Courier New" pitchFamily="49" charset="0"/>
                <a:ea typeface="+mn-ea"/>
                <a:cs typeface="Courier New" pitchFamily="49" charset="0"/>
              </a:rPr>
              <a:t>tol</a:t>
            </a:r>
            <a:r>
              <a:rPr lang="it-IT" sz="2000" b="1" dirty="0">
                <a:latin typeface="Courier New" pitchFamily="49" charset="0"/>
                <a:ea typeface="+mn-ea"/>
                <a:cs typeface="Courier New" pitchFamily="49" charset="0"/>
              </a:rPr>
              <a:t>; k=1;</a:t>
            </a:r>
          </a:p>
          <a:p>
            <a:pPr>
              <a:defRPr/>
            </a:pPr>
            <a:r>
              <a:rPr lang="it-IT" sz="2000" b="1" dirty="0">
                <a:latin typeface="Courier New" pitchFamily="49" charset="0"/>
                <a:ea typeface="+mn-ea"/>
                <a:cs typeface="Courier New" pitchFamily="49" charset="0"/>
              </a:rPr>
              <a:t> B = -GF(</a:t>
            </a:r>
            <a:r>
              <a:rPr lang="it-IT" sz="2000" b="1" dirty="0" err="1">
                <a:latin typeface="Courier New" pitchFamily="49" charset="0"/>
                <a:ea typeface="+mn-ea"/>
                <a:cs typeface="Courier New" pitchFamily="49" charset="0"/>
              </a:rPr>
              <a:t>xprev</a:t>
            </a:r>
            <a:r>
              <a:rPr lang="it-IT" sz="2000" b="1" dirty="0">
                <a:latin typeface="Courier New" pitchFamily="49" charset="0"/>
                <a:ea typeface="+mn-ea"/>
                <a:cs typeface="Courier New" pitchFamily="49" charset="0"/>
              </a:rPr>
              <a:t>);</a:t>
            </a:r>
          </a:p>
          <a:p>
            <a:pPr>
              <a:defRPr/>
            </a:pPr>
            <a:r>
              <a:rPr lang="it-IT" sz="2000" b="1" dirty="0">
                <a:latin typeface="Courier New" pitchFamily="49" charset="0"/>
                <a:ea typeface="+mn-ea"/>
                <a:cs typeface="Courier New" pitchFamily="49" charset="0"/>
              </a:rPr>
              <a:t> </a:t>
            </a:r>
            <a:r>
              <a:rPr lang="it-IT" sz="2000" b="1" dirty="0" err="1">
                <a:latin typeface="Courier New" pitchFamily="49" charset="0"/>
                <a:ea typeface="+mn-ea"/>
                <a:cs typeface="Courier New" pitchFamily="49" charset="0"/>
              </a:rPr>
              <a:t>while</a:t>
            </a:r>
            <a:r>
              <a:rPr lang="it-IT" sz="2000" b="1" dirty="0">
                <a:latin typeface="Courier New" pitchFamily="49" charset="0"/>
                <a:ea typeface="+mn-ea"/>
                <a:cs typeface="Courier New" pitchFamily="49" charset="0"/>
              </a:rPr>
              <a:t>(</a:t>
            </a:r>
            <a:r>
              <a:rPr lang="it-IT" sz="2000" b="1" dirty="0" err="1">
                <a:latin typeface="Courier New" pitchFamily="49" charset="0"/>
                <a:ea typeface="+mn-ea"/>
                <a:cs typeface="Courier New" pitchFamily="49" charset="0"/>
              </a:rPr>
              <a:t>norm</a:t>
            </a:r>
            <a:r>
              <a:rPr lang="it-IT" sz="2000" b="1" dirty="0">
                <a:latin typeface="Courier New" pitchFamily="49" charset="0"/>
                <a:ea typeface="+mn-ea"/>
                <a:cs typeface="Courier New" pitchFamily="49" charset="0"/>
              </a:rPr>
              <a:t>(</a:t>
            </a:r>
            <a:r>
              <a:rPr lang="it-IT" sz="2000" b="1" dirty="0" err="1">
                <a:latin typeface="Courier New" pitchFamily="49" charset="0"/>
                <a:ea typeface="+mn-ea"/>
                <a:cs typeface="Courier New" pitchFamily="49" charset="0"/>
              </a:rPr>
              <a:t>xprev-xcurr</a:t>
            </a:r>
            <a:r>
              <a:rPr lang="it-IT" sz="2000" b="1" dirty="0">
                <a:latin typeface="Courier New" pitchFamily="49" charset="0"/>
                <a:ea typeface="+mn-ea"/>
                <a:cs typeface="Courier New" pitchFamily="49" charset="0"/>
              </a:rPr>
              <a:t>)/</a:t>
            </a:r>
            <a:r>
              <a:rPr lang="it-IT" sz="2000" b="1" dirty="0" err="1">
                <a:latin typeface="Courier New" pitchFamily="49" charset="0"/>
                <a:ea typeface="+mn-ea"/>
                <a:cs typeface="Courier New" pitchFamily="49" charset="0"/>
              </a:rPr>
              <a:t>norm</a:t>
            </a:r>
            <a:r>
              <a:rPr lang="it-IT" sz="2000" b="1" dirty="0">
                <a:latin typeface="Courier New" pitchFamily="49" charset="0"/>
                <a:ea typeface="+mn-ea"/>
                <a:cs typeface="Courier New" pitchFamily="49" charset="0"/>
              </a:rPr>
              <a:t>(</a:t>
            </a:r>
            <a:r>
              <a:rPr lang="it-IT" sz="2000" b="1" dirty="0" err="1">
                <a:latin typeface="Courier New" pitchFamily="49" charset="0"/>
                <a:ea typeface="+mn-ea"/>
                <a:cs typeface="Courier New" pitchFamily="49" charset="0"/>
              </a:rPr>
              <a:t>xprev</a:t>
            </a:r>
            <a:r>
              <a:rPr lang="it-IT" sz="2000" b="1" dirty="0">
                <a:latin typeface="Courier New" pitchFamily="49" charset="0"/>
                <a:ea typeface="+mn-ea"/>
                <a:cs typeface="Courier New" pitchFamily="49" charset="0"/>
              </a:rPr>
              <a:t>) &gt;= </a:t>
            </a:r>
            <a:r>
              <a:rPr lang="it-IT" sz="2000" b="1" dirty="0" err="1">
                <a:latin typeface="Courier New" pitchFamily="49" charset="0"/>
                <a:ea typeface="+mn-ea"/>
                <a:cs typeface="Courier New" pitchFamily="49" charset="0"/>
              </a:rPr>
              <a:t>tol+eps</a:t>
            </a:r>
            <a:r>
              <a:rPr lang="it-IT" sz="2000" b="1" dirty="0">
                <a:latin typeface="Courier New" pitchFamily="49" charset="0"/>
                <a:ea typeface="+mn-ea"/>
                <a:cs typeface="Courier New" pitchFamily="49" charset="0"/>
              </a:rPr>
              <a:t> &amp;&amp; </a:t>
            </a:r>
          </a:p>
          <a:p>
            <a:pPr>
              <a:defRPr/>
            </a:pPr>
            <a:r>
              <a:rPr lang="it-IT" sz="2000" b="1" dirty="0">
                <a:latin typeface="Courier New" pitchFamily="49" charset="0"/>
                <a:ea typeface="+mn-ea"/>
                <a:cs typeface="Courier New" pitchFamily="49" charset="0"/>
              </a:rPr>
              <a:t>         </a:t>
            </a:r>
            <a:r>
              <a:rPr lang="it-IT" sz="2000" b="1" dirty="0" err="1">
                <a:latin typeface="Courier New" pitchFamily="49" charset="0"/>
                <a:ea typeface="+mn-ea"/>
                <a:cs typeface="Courier New" pitchFamily="49" charset="0"/>
              </a:rPr>
              <a:t>norm</a:t>
            </a:r>
            <a:r>
              <a:rPr lang="it-IT" sz="2000" b="1" dirty="0">
                <a:latin typeface="Courier New" pitchFamily="49" charset="0"/>
                <a:ea typeface="+mn-ea"/>
                <a:cs typeface="Courier New" pitchFamily="49" charset="0"/>
              </a:rPr>
              <a:t>(B) &gt;= </a:t>
            </a:r>
            <a:r>
              <a:rPr lang="it-IT" sz="2000" b="1" dirty="0" err="1">
                <a:latin typeface="Courier New" pitchFamily="49" charset="0"/>
                <a:ea typeface="+mn-ea"/>
                <a:cs typeface="Courier New" pitchFamily="49" charset="0"/>
              </a:rPr>
              <a:t>tol+eps</a:t>
            </a:r>
            <a:r>
              <a:rPr lang="it-IT" sz="2000" b="1" dirty="0">
                <a:latin typeface="Courier New" pitchFamily="49" charset="0"/>
                <a:ea typeface="+mn-ea"/>
                <a:cs typeface="Courier New" pitchFamily="49" charset="0"/>
              </a:rPr>
              <a:t> &amp;&amp; k &lt; </a:t>
            </a:r>
            <a:r>
              <a:rPr lang="it-IT" sz="2000" b="1" dirty="0" err="1">
                <a:latin typeface="Courier New" pitchFamily="49" charset="0"/>
                <a:ea typeface="+mn-ea"/>
                <a:cs typeface="Courier New" pitchFamily="49" charset="0"/>
              </a:rPr>
              <a:t>kmax</a:t>
            </a:r>
            <a:r>
              <a:rPr lang="it-IT" sz="2000" b="1" dirty="0">
                <a:latin typeface="Courier New" pitchFamily="49" charset="0"/>
                <a:ea typeface="+mn-ea"/>
                <a:cs typeface="Courier New" pitchFamily="49" charset="0"/>
              </a:rPr>
              <a:t>)</a:t>
            </a:r>
          </a:p>
          <a:p>
            <a:pPr>
              <a:defRPr/>
            </a:pPr>
            <a:r>
              <a:rPr lang="it-IT" sz="2000" b="1" dirty="0">
                <a:latin typeface="Courier New" pitchFamily="49" charset="0"/>
                <a:ea typeface="+mn-ea"/>
                <a:cs typeface="Courier New" pitchFamily="49" charset="0"/>
              </a:rPr>
              <a:t>    k = k+1;</a:t>
            </a:r>
          </a:p>
          <a:p>
            <a:pPr>
              <a:defRPr/>
            </a:pPr>
            <a:r>
              <a:rPr lang="it-IT" sz="2000" b="1" dirty="0">
                <a:latin typeface="Courier New" pitchFamily="49" charset="0"/>
                <a:ea typeface="+mn-ea"/>
                <a:cs typeface="Courier New" pitchFamily="49" charset="0"/>
              </a:rPr>
              <a:t>    </a:t>
            </a:r>
            <a:r>
              <a:rPr lang="it-IT" sz="2000" b="1" dirty="0" err="1">
                <a:latin typeface="Courier New" pitchFamily="49" charset="0"/>
                <a:ea typeface="+mn-ea"/>
                <a:cs typeface="Courier New" pitchFamily="49" charset="0"/>
              </a:rPr>
              <a:t>xprev</a:t>
            </a:r>
            <a:r>
              <a:rPr lang="it-IT" sz="2000" b="1" dirty="0">
                <a:latin typeface="Courier New" pitchFamily="49" charset="0"/>
                <a:ea typeface="+mn-ea"/>
                <a:cs typeface="Courier New" pitchFamily="49" charset="0"/>
              </a:rPr>
              <a:t> = </a:t>
            </a:r>
            <a:r>
              <a:rPr lang="it-IT" sz="2000" b="1" dirty="0" err="1">
                <a:latin typeface="Courier New" pitchFamily="49" charset="0"/>
                <a:ea typeface="+mn-ea"/>
                <a:cs typeface="Courier New" pitchFamily="49" charset="0"/>
              </a:rPr>
              <a:t>xcurr</a:t>
            </a:r>
            <a:r>
              <a:rPr lang="it-IT" sz="2000" b="1" dirty="0">
                <a:latin typeface="Courier New" pitchFamily="49" charset="0"/>
                <a:ea typeface="+mn-ea"/>
                <a:cs typeface="Courier New" pitchFamily="49" charset="0"/>
              </a:rPr>
              <a:t>;</a:t>
            </a:r>
          </a:p>
          <a:p>
            <a:pPr>
              <a:defRPr/>
            </a:pPr>
            <a:r>
              <a:rPr lang="it-IT" sz="2000" b="1" dirty="0">
                <a:latin typeface="Courier New" pitchFamily="49" charset="0"/>
                <a:ea typeface="+mn-ea"/>
                <a:cs typeface="Courier New" pitchFamily="49" charset="0"/>
              </a:rPr>
              <a:t>    H = HF(</a:t>
            </a:r>
            <a:r>
              <a:rPr lang="it-IT" sz="2000" b="1" dirty="0" err="1">
                <a:latin typeface="Courier New" pitchFamily="49" charset="0"/>
                <a:ea typeface="+mn-ea"/>
                <a:cs typeface="Courier New" pitchFamily="49" charset="0"/>
              </a:rPr>
              <a:t>xprev</a:t>
            </a:r>
            <a:r>
              <a:rPr lang="it-IT" sz="2000" b="1" dirty="0">
                <a:latin typeface="Courier New" pitchFamily="49" charset="0"/>
                <a:ea typeface="+mn-ea"/>
                <a:cs typeface="Courier New" pitchFamily="49" charset="0"/>
              </a:rPr>
              <a:t>);</a:t>
            </a:r>
          </a:p>
          <a:p>
            <a:pPr>
              <a:defRPr/>
            </a:pPr>
            <a:r>
              <a:rPr lang="it-IT" sz="2000" b="1" dirty="0">
                <a:latin typeface="Courier New" pitchFamily="49" charset="0"/>
                <a:ea typeface="+mn-ea"/>
                <a:cs typeface="Courier New" pitchFamily="49" charset="0"/>
              </a:rPr>
              <a:t>    B = -GF(</a:t>
            </a:r>
            <a:r>
              <a:rPr lang="it-IT" sz="2000" b="1" dirty="0" err="1">
                <a:latin typeface="Courier New" pitchFamily="49" charset="0"/>
                <a:ea typeface="+mn-ea"/>
                <a:cs typeface="Courier New" pitchFamily="49" charset="0"/>
              </a:rPr>
              <a:t>xprev</a:t>
            </a:r>
            <a:r>
              <a:rPr lang="it-IT" sz="2000" b="1" dirty="0">
                <a:latin typeface="Courier New" pitchFamily="49" charset="0"/>
                <a:ea typeface="+mn-ea"/>
                <a:cs typeface="Courier New" pitchFamily="49" charset="0"/>
              </a:rPr>
              <a:t>);</a:t>
            </a:r>
          </a:p>
          <a:p>
            <a:pPr>
              <a:defRPr/>
            </a:pPr>
            <a:r>
              <a:rPr lang="it-IT" sz="2000" b="1" dirty="0">
                <a:latin typeface="Courier New" pitchFamily="49" charset="0"/>
                <a:ea typeface="+mn-ea"/>
                <a:cs typeface="Courier New" pitchFamily="49" charset="0"/>
              </a:rPr>
              <a:t>    c = H\B;</a:t>
            </a:r>
          </a:p>
          <a:p>
            <a:pPr>
              <a:defRPr/>
            </a:pPr>
            <a:r>
              <a:rPr lang="it-IT" sz="2000" b="1" dirty="0">
                <a:latin typeface="Courier New" pitchFamily="49" charset="0"/>
                <a:ea typeface="+mn-ea"/>
                <a:cs typeface="Courier New" pitchFamily="49" charset="0"/>
              </a:rPr>
              <a:t>    </a:t>
            </a:r>
            <a:r>
              <a:rPr lang="it-IT" sz="2000" b="1" dirty="0" err="1">
                <a:latin typeface="Courier New" pitchFamily="49" charset="0"/>
                <a:ea typeface="+mn-ea"/>
                <a:cs typeface="Courier New" pitchFamily="49" charset="0"/>
              </a:rPr>
              <a:t>xcurr</a:t>
            </a:r>
            <a:r>
              <a:rPr lang="it-IT" sz="2000" b="1" dirty="0">
                <a:latin typeface="Courier New" pitchFamily="49" charset="0"/>
                <a:ea typeface="+mn-ea"/>
                <a:cs typeface="Courier New" pitchFamily="49" charset="0"/>
              </a:rPr>
              <a:t> = </a:t>
            </a:r>
            <a:r>
              <a:rPr lang="it-IT" sz="2000" b="1" dirty="0" err="1">
                <a:latin typeface="Courier New" pitchFamily="49" charset="0"/>
                <a:ea typeface="+mn-ea"/>
                <a:cs typeface="Courier New" pitchFamily="49" charset="0"/>
              </a:rPr>
              <a:t>xprev</a:t>
            </a:r>
            <a:r>
              <a:rPr lang="it-IT" sz="2000" b="1" dirty="0">
                <a:latin typeface="Courier New" pitchFamily="49" charset="0"/>
                <a:ea typeface="+mn-ea"/>
                <a:cs typeface="Courier New" pitchFamily="49" charset="0"/>
              </a:rPr>
              <a:t> + c;   </a:t>
            </a:r>
          </a:p>
          <a:p>
            <a:pPr>
              <a:defRPr/>
            </a:pPr>
            <a:r>
              <a:rPr lang="it-IT" sz="2000" b="1" dirty="0">
                <a:latin typeface="Courier New" pitchFamily="49" charset="0"/>
                <a:ea typeface="+mn-ea"/>
                <a:cs typeface="Courier New" pitchFamily="49" charset="0"/>
              </a:rPr>
              <a:t> end</a:t>
            </a:r>
          </a:p>
          <a:p>
            <a:pPr>
              <a:defRPr/>
            </a:pPr>
            <a:r>
              <a:rPr lang="it-IT" sz="2000" b="1" dirty="0">
                <a:latin typeface="Courier New" pitchFamily="49" charset="0"/>
                <a:ea typeface="+mn-ea"/>
                <a:cs typeface="Courier New" pitchFamily="49" charset="0"/>
              </a:rPr>
              <a:t> </a:t>
            </a:r>
            <a:r>
              <a:rPr lang="it-IT" sz="2000" b="1" dirty="0" err="1">
                <a:latin typeface="Courier New" pitchFamily="49" charset="0"/>
                <a:ea typeface="+mn-ea"/>
                <a:cs typeface="Courier New" pitchFamily="49" charset="0"/>
              </a:rPr>
              <a:t>if</a:t>
            </a:r>
            <a:r>
              <a:rPr lang="it-IT" sz="2000" b="1" dirty="0">
                <a:latin typeface="Courier New" pitchFamily="49" charset="0"/>
                <a:ea typeface="+mn-ea"/>
                <a:cs typeface="Courier New" pitchFamily="49" charset="0"/>
              </a:rPr>
              <a:t> </a:t>
            </a:r>
            <a:r>
              <a:rPr lang="it-IT" sz="2000" b="1" dirty="0" err="1">
                <a:latin typeface="Courier New" pitchFamily="49" charset="0"/>
                <a:ea typeface="+mn-ea"/>
                <a:cs typeface="Courier New" pitchFamily="49" charset="0"/>
              </a:rPr>
              <a:t>nargout</a:t>
            </a:r>
            <a:r>
              <a:rPr lang="it-IT" sz="2000" b="1" dirty="0">
                <a:latin typeface="Courier New" pitchFamily="49" charset="0"/>
                <a:ea typeface="+mn-ea"/>
                <a:cs typeface="Courier New" pitchFamily="49" charset="0"/>
              </a:rPr>
              <a:t> == 0</a:t>
            </a:r>
          </a:p>
          <a:p>
            <a:pPr>
              <a:defRPr/>
            </a:pPr>
            <a:r>
              <a:rPr lang="it-IT" sz="2000" b="1" dirty="0">
                <a:latin typeface="Courier New" pitchFamily="49" charset="0"/>
                <a:ea typeface="+mn-ea"/>
                <a:cs typeface="Courier New" pitchFamily="49" charset="0"/>
              </a:rPr>
              <a:t>    w = </a:t>
            </a:r>
            <a:r>
              <a:rPr lang="it-IT" sz="2000" b="1" dirty="0" err="1">
                <a:latin typeface="Courier New" pitchFamily="49" charset="0"/>
                <a:ea typeface="+mn-ea"/>
                <a:cs typeface="Courier New" pitchFamily="49" charset="0"/>
              </a:rPr>
              <a:t>sprintf</a:t>
            </a:r>
            <a:r>
              <a:rPr lang="it-IT" sz="2000" b="1" dirty="0">
                <a:latin typeface="Courier New" pitchFamily="49" charset="0"/>
                <a:ea typeface="+mn-ea"/>
                <a:cs typeface="Courier New" pitchFamily="49" charset="0"/>
              </a:rPr>
              <a:t>('</a:t>
            </a:r>
            <a:r>
              <a:rPr lang="it-IT" sz="2000" b="1" dirty="0" err="1">
                <a:latin typeface="Courier New" pitchFamily="49" charset="0"/>
                <a:ea typeface="+mn-ea"/>
                <a:cs typeface="Courier New" pitchFamily="49" charset="0"/>
              </a:rPr>
              <a:t>Number</a:t>
            </a:r>
            <a:r>
              <a:rPr lang="it-IT" sz="2000" b="1" dirty="0">
                <a:latin typeface="Courier New" pitchFamily="49" charset="0"/>
                <a:ea typeface="+mn-ea"/>
                <a:cs typeface="Courier New" pitchFamily="49" charset="0"/>
              </a:rPr>
              <a:t> of </a:t>
            </a:r>
            <a:r>
              <a:rPr lang="it-IT" sz="2000" b="1" dirty="0" err="1">
                <a:latin typeface="Courier New" pitchFamily="49" charset="0"/>
                <a:ea typeface="+mn-ea"/>
                <a:cs typeface="Courier New" pitchFamily="49" charset="0"/>
              </a:rPr>
              <a:t>iterations</a:t>
            </a:r>
            <a:r>
              <a:rPr lang="it-IT" sz="2000" b="1" dirty="0">
                <a:latin typeface="Courier New" pitchFamily="49" charset="0"/>
                <a:ea typeface="+mn-ea"/>
                <a:cs typeface="Courier New" pitchFamily="49" charset="0"/>
              </a:rPr>
              <a:t> : %d\n </a:t>
            </a:r>
            <a:r>
              <a:rPr lang="it-IT" sz="2000" b="1" dirty="0">
                <a:latin typeface="Courier New" pitchFamily="49" charset="0"/>
                <a:cs typeface="Courier New" pitchFamily="49" charset="0"/>
              </a:rPr>
              <a:t>... </a:t>
            </a:r>
            <a:endParaRPr lang="it-IT" sz="2000" b="1" dirty="0">
              <a:latin typeface="Courier New" pitchFamily="49" charset="0"/>
              <a:ea typeface="+mn-ea"/>
              <a:cs typeface="Courier New" pitchFamily="49" charset="0"/>
            </a:endParaRPr>
          </a:p>
          <a:p>
            <a:pPr>
              <a:defRPr/>
            </a:pPr>
            <a:r>
              <a:rPr lang="it-IT" sz="2000" b="1" dirty="0">
                <a:latin typeface="Courier New" pitchFamily="49" charset="0"/>
                <a:ea typeface="+mn-ea"/>
                <a:cs typeface="Courier New" pitchFamily="49" charset="0"/>
              </a:rPr>
              <a:t>    </a:t>
            </a:r>
            <a:r>
              <a:rPr lang="it-IT" sz="2000" b="1" dirty="0" err="1">
                <a:latin typeface="Courier New" pitchFamily="49" charset="0"/>
                <a:ea typeface="+mn-ea"/>
                <a:cs typeface="Courier New" pitchFamily="49" charset="0"/>
              </a:rPr>
              <a:t>Estimated</a:t>
            </a:r>
            <a:r>
              <a:rPr lang="it-IT" sz="2000" b="1" dirty="0">
                <a:latin typeface="Courier New" pitchFamily="49" charset="0"/>
                <a:ea typeface="+mn-ea"/>
                <a:cs typeface="Courier New" pitchFamily="49" charset="0"/>
              </a:rPr>
              <a:t> </a:t>
            </a:r>
            <a:r>
              <a:rPr lang="it-IT" sz="2000" b="1" dirty="0" err="1">
                <a:latin typeface="Courier New" pitchFamily="49" charset="0"/>
                <a:ea typeface="+mn-ea"/>
                <a:cs typeface="Courier New" pitchFamily="49" charset="0"/>
              </a:rPr>
              <a:t>Error</a:t>
            </a:r>
            <a:r>
              <a:rPr lang="it-IT" sz="2000" b="1" dirty="0">
                <a:latin typeface="Courier New" pitchFamily="49" charset="0"/>
                <a:ea typeface="+mn-ea"/>
                <a:cs typeface="Courier New" pitchFamily="49" charset="0"/>
              </a:rPr>
              <a:t>: %f\n Solution : [%f , %f]',...</a:t>
            </a:r>
          </a:p>
          <a:p>
            <a:pPr>
              <a:defRPr/>
            </a:pPr>
            <a:r>
              <a:rPr lang="it-IT" sz="2000" b="1" dirty="0">
                <a:latin typeface="Courier New" pitchFamily="49" charset="0"/>
                <a:ea typeface="+mn-ea"/>
                <a:cs typeface="Courier New" pitchFamily="49" charset="0"/>
              </a:rPr>
              <a:t>       </a:t>
            </a:r>
            <a:r>
              <a:rPr lang="it-IT" sz="2000" b="1" dirty="0" err="1">
                <a:latin typeface="Courier New" pitchFamily="49" charset="0"/>
                <a:ea typeface="+mn-ea"/>
                <a:cs typeface="Courier New" pitchFamily="49" charset="0"/>
              </a:rPr>
              <a:t>k,norm</a:t>
            </a:r>
            <a:r>
              <a:rPr lang="it-IT" sz="2000" b="1" dirty="0">
                <a:latin typeface="Courier New" pitchFamily="49" charset="0"/>
                <a:ea typeface="+mn-ea"/>
                <a:cs typeface="Courier New" pitchFamily="49" charset="0"/>
              </a:rPr>
              <a:t>(</a:t>
            </a:r>
            <a:r>
              <a:rPr lang="it-IT" sz="2000" b="1" dirty="0" err="1">
                <a:latin typeface="Courier New" pitchFamily="49" charset="0"/>
                <a:ea typeface="+mn-ea"/>
                <a:cs typeface="Courier New" pitchFamily="49" charset="0"/>
              </a:rPr>
              <a:t>xprec-xcurr</a:t>
            </a:r>
            <a:r>
              <a:rPr lang="it-IT" sz="2000" b="1" dirty="0">
                <a:latin typeface="Courier New" pitchFamily="49" charset="0"/>
                <a:ea typeface="+mn-ea"/>
                <a:cs typeface="Courier New" pitchFamily="49" charset="0"/>
              </a:rPr>
              <a:t>)/</a:t>
            </a:r>
            <a:r>
              <a:rPr lang="it-IT" sz="2000" b="1" dirty="0" err="1">
                <a:latin typeface="Courier New" pitchFamily="49" charset="0"/>
                <a:ea typeface="+mn-ea"/>
                <a:cs typeface="Courier New" pitchFamily="49" charset="0"/>
              </a:rPr>
              <a:t>norm</a:t>
            </a:r>
            <a:r>
              <a:rPr lang="it-IT" sz="2000" b="1" dirty="0">
                <a:latin typeface="Courier New" pitchFamily="49" charset="0"/>
                <a:ea typeface="+mn-ea"/>
                <a:cs typeface="Courier New" pitchFamily="49" charset="0"/>
              </a:rPr>
              <a:t>(</a:t>
            </a:r>
            <a:r>
              <a:rPr lang="it-IT" sz="2000" b="1" dirty="0" err="1">
                <a:latin typeface="Courier New" pitchFamily="49" charset="0"/>
                <a:ea typeface="+mn-ea"/>
                <a:cs typeface="Courier New" pitchFamily="49" charset="0"/>
              </a:rPr>
              <a:t>xprev</a:t>
            </a:r>
            <a:r>
              <a:rPr lang="it-IT" sz="2000" b="1" dirty="0">
                <a:latin typeface="Courier New" pitchFamily="49" charset="0"/>
                <a:ea typeface="+mn-ea"/>
                <a:cs typeface="Courier New" pitchFamily="49" charset="0"/>
              </a:rPr>
              <a:t>),</a:t>
            </a:r>
            <a:r>
              <a:rPr lang="it-IT" sz="2000" b="1" dirty="0" err="1">
                <a:latin typeface="Courier New" pitchFamily="49" charset="0"/>
                <a:ea typeface="+mn-ea"/>
                <a:cs typeface="Courier New" pitchFamily="49" charset="0"/>
              </a:rPr>
              <a:t>xcurr</a:t>
            </a:r>
            <a:r>
              <a:rPr lang="it-IT" sz="2000" b="1" dirty="0">
                <a:latin typeface="Courier New" pitchFamily="49" charset="0"/>
                <a:ea typeface="+mn-ea"/>
                <a:cs typeface="Courier New" pitchFamily="49" charset="0"/>
              </a:rPr>
              <a:t>); </a:t>
            </a:r>
            <a:r>
              <a:rPr lang="it-IT" sz="2000" b="1" dirty="0" err="1">
                <a:latin typeface="Courier New" pitchFamily="49" charset="0"/>
                <a:ea typeface="+mn-ea"/>
                <a:cs typeface="Courier New" pitchFamily="49" charset="0"/>
              </a:rPr>
              <a:t>disp</a:t>
            </a:r>
            <a:r>
              <a:rPr lang="it-IT" sz="2000" b="1" dirty="0">
                <a:latin typeface="Courier New" pitchFamily="49" charset="0"/>
                <a:ea typeface="+mn-ea"/>
                <a:cs typeface="Courier New" pitchFamily="49" charset="0"/>
              </a:rPr>
              <a:t>(w)</a:t>
            </a:r>
          </a:p>
          <a:p>
            <a:pPr>
              <a:defRPr/>
            </a:pPr>
            <a:r>
              <a:rPr lang="it-IT" sz="2000" b="1" dirty="0">
                <a:latin typeface="Courier New" pitchFamily="49" charset="0"/>
                <a:ea typeface="+mn-ea"/>
                <a:cs typeface="Courier New" pitchFamily="49" charset="0"/>
              </a:rPr>
              <a:t>  else </a:t>
            </a:r>
          </a:p>
          <a:p>
            <a:pPr>
              <a:defRPr/>
            </a:pPr>
            <a:r>
              <a:rPr lang="it-IT" sz="2000" b="1" dirty="0">
                <a:latin typeface="Courier New" pitchFamily="49" charset="0"/>
                <a:ea typeface="+mn-ea"/>
                <a:cs typeface="Courier New" pitchFamily="49" charset="0"/>
              </a:rPr>
              <a:t>    R = </a:t>
            </a:r>
            <a:r>
              <a:rPr lang="it-IT" sz="2000" b="1" dirty="0" err="1">
                <a:latin typeface="Courier New" pitchFamily="49" charset="0"/>
                <a:ea typeface="+mn-ea"/>
                <a:cs typeface="Courier New" pitchFamily="49" charset="0"/>
              </a:rPr>
              <a:t>xcurr</a:t>
            </a:r>
            <a:r>
              <a:rPr lang="it-IT" sz="2000" b="1" dirty="0">
                <a:latin typeface="Courier New" pitchFamily="49" charset="0"/>
                <a:ea typeface="+mn-ea"/>
                <a:cs typeface="Courier New" pitchFamily="49" charset="0"/>
              </a:rPr>
              <a:t>; </a:t>
            </a:r>
          </a:p>
          <a:p>
            <a:pPr>
              <a:defRPr/>
            </a:pPr>
            <a:r>
              <a:rPr lang="it-IT" sz="2000" b="1" dirty="0">
                <a:latin typeface="Courier New" pitchFamily="49" charset="0"/>
                <a:ea typeface="+mn-ea"/>
                <a:cs typeface="Courier New" pitchFamily="49" charset="0"/>
              </a:rPr>
              <a:t> end</a:t>
            </a:r>
          </a:p>
          <a:p>
            <a:pPr>
              <a:defRPr/>
            </a:pPr>
            <a:r>
              <a:rPr lang="it-IT" sz="2000" b="1" dirty="0">
                <a:latin typeface="Courier New" pitchFamily="49" charset="0"/>
                <a:ea typeface="+mn-ea"/>
                <a:cs typeface="Courier New" pitchFamily="49" charset="0"/>
              </a:rPr>
              <a:t> end</a:t>
            </a:r>
          </a:p>
        </p:txBody>
      </p:sp>
    </p:spTree>
  </p:cSld>
  <p:clrMapOvr>
    <a:masterClrMapping/>
  </p:clrMapOvr>
  <p:transition>
    <p:zoom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130" name="Object 5"/>
          <p:cNvGraphicFramePr>
            <a:graphicFrameLocks noChangeAspect="1"/>
          </p:cNvGraphicFramePr>
          <p:nvPr/>
        </p:nvGraphicFramePr>
        <p:xfrm>
          <a:off x="709613" y="1138238"/>
          <a:ext cx="7497762" cy="90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2" imgW="3136900" imgH="431800" progId="Equation.3">
                  <p:embed/>
                </p:oleObj>
              </mc:Choice>
              <mc:Fallback>
                <p:oleObj name="Equazione" r:id="rId2" imgW="3136900" imgH="4318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9613" y="1138238"/>
                        <a:ext cx="7497762" cy="90805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 w="28575">
                        <a:solidFill>
                          <a:srgbClr val="3366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779" name="Object 5"/>
          <p:cNvGraphicFramePr>
            <a:graphicFrameLocks noChangeAspect="1"/>
          </p:cNvGraphicFramePr>
          <p:nvPr/>
        </p:nvGraphicFramePr>
        <p:xfrm>
          <a:off x="1417638" y="3665538"/>
          <a:ext cx="5902325" cy="566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4" imgW="2095500" imgH="228600" progId="Equation.3">
                  <p:embed/>
                </p:oleObj>
              </mc:Choice>
              <mc:Fallback>
                <p:oleObj name="Equazione" r:id="rId4" imgW="2095500" imgH="2286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7638" y="3665538"/>
                        <a:ext cx="5902325" cy="566737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 w="12700">
                        <a:solidFill>
                          <a:srgbClr val="0070C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780" name="Object 5"/>
          <p:cNvGraphicFramePr>
            <a:graphicFrameLocks noChangeAspect="1"/>
          </p:cNvGraphicFramePr>
          <p:nvPr/>
        </p:nvGraphicFramePr>
        <p:xfrm>
          <a:off x="1230313" y="2973388"/>
          <a:ext cx="6227762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6" imgW="2565400" imgH="279400" progId="Equation.3">
                  <p:embed/>
                </p:oleObj>
              </mc:Choice>
              <mc:Fallback>
                <p:oleObj name="Equazione" r:id="rId6" imgW="2565400" imgH="2794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0313" y="2973388"/>
                        <a:ext cx="6227762" cy="5969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 w="9525">
                        <a:solidFill>
                          <a:srgbClr val="0070C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5"/>
          <p:cNvGraphicFramePr>
            <a:graphicFrameLocks noChangeAspect="1"/>
          </p:cNvGraphicFramePr>
          <p:nvPr/>
        </p:nvGraphicFramePr>
        <p:xfrm>
          <a:off x="985838" y="5232400"/>
          <a:ext cx="7281862" cy="57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8" imgW="2540000" imgH="228600" progId="Equation.3">
                  <p:embed/>
                </p:oleObj>
              </mc:Choice>
              <mc:Fallback>
                <p:oleObj name="Equazione" r:id="rId8" imgW="2540000" imgH="2286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5838" y="5232400"/>
                        <a:ext cx="7281862" cy="576263"/>
                      </a:xfrm>
                      <a:prstGeom prst="rect">
                        <a:avLst/>
                      </a:prstGeom>
                      <a:solidFill>
                        <a:srgbClr val="66FF99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5715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5"/>
          <p:cNvGraphicFramePr>
            <a:graphicFrameLocks noChangeAspect="1"/>
          </p:cNvGraphicFramePr>
          <p:nvPr/>
        </p:nvGraphicFramePr>
        <p:xfrm>
          <a:off x="1042988" y="5935663"/>
          <a:ext cx="7572375" cy="639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10" imgW="2641600" imgH="254000" progId="Equation.3">
                  <p:embed/>
                </p:oleObj>
              </mc:Choice>
              <mc:Fallback>
                <p:oleObj name="Equazione" r:id="rId10" imgW="2641600" imgH="2540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988" y="5935663"/>
                        <a:ext cx="7572375" cy="639762"/>
                      </a:xfrm>
                      <a:prstGeom prst="rect">
                        <a:avLst/>
                      </a:prstGeom>
                      <a:solidFill>
                        <a:srgbClr val="66FF99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5715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135" name="Text Box 3"/>
          <p:cNvSpPr txBox="1">
            <a:spLocks noChangeArrowheads="1"/>
          </p:cNvSpPr>
          <p:nvPr/>
        </p:nvSpPr>
        <p:spPr bwMode="auto">
          <a:xfrm>
            <a:off x="115888" y="128588"/>
            <a:ext cx="2368550" cy="523875"/>
          </a:xfrm>
          <a:prstGeom prst="rect">
            <a:avLst/>
          </a:prstGeom>
          <a:solidFill>
            <a:srgbClr val="00B0F0"/>
          </a:solidFill>
          <a:ln w="38100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it-IT" sz="2800">
                <a:latin typeface="Arial" panose="020B0604020202020204" pitchFamily="34" charset="0"/>
              </a:rPr>
              <a:t>Special case:</a:t>
            </a:r>
            <a:endParaRPr lang="it-IT" altLang="it-IT" sz="2800" i="1"/>
          </a:p>
        </p:txBody>
      </p:sp>
      <p:sp>
        <p:nvSpPr>
          <p:cNvPr id="48136" name="Text Box 3"/>
          <p:cNvSpPr txBox="1">
            <a:spLocks noChangeArrowheads="1"/>
          </p:cNvSpPr>
          <p:nvPr/>
        </p:nvSpPr>
        <p:spPr bwMode="auto">
          <a:xfrm>
            <a:off x="2635250" y="139700"/>
            <a:ext cx="6400800" cy="954088"/>
          </a:xfrm>
          <a:prstGeom prst="rect">
            <a:avLst/>
          </a:prstGeom>
          <a:solidFill>
            <a:srgbClr val="00B0F0"/>
          </a:solidFill>
          <a:ln w="38100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2800" b="1">
                <a:latin typeface="Arial" panose="020B0604020202020204" pitchFamily="34" charset="0"/>
              </a:rPr>
              <a:t>Newton minimization method</a:t>
            </a:r>
            <a:r>
              <a:rPr lang="en-US" altLang="it-IT" sz="2800">
                <a:latin typeface="Arial" panose="020B0604020202020204" pitchFamily="34" charset="0"/>
              </a:rPr>
              <a:t> for  a NONLINEAR Least Squares problem</a:t>
            </a:r>
            <a:endParaRPr lang="it-IT" altLang="it-IT" sz="2800" i="1"/>
          </a:p>
        </p:txBody>
      </p:sp>
      <p:graphicFrame>
        <p:nvGraphicFramePr>
          <p:cNvPr id="12" name="Object 10"/>
          <p:cNvGraphicFramePr>
            <a:graphicFrameLocks noChangeAspect="1"/>
          </p:cNvGraphicFramePr>
          <p:nvPr/>
        </p:nvGraphicFramePr>
        <p:xfrm>
          <a:off x="1533525" y="4473575"/>
          <a:ext cx="2846388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12" imgW="1117115" imgH="253890" progId="Equation.3">
                  <p:embed/>
                </p:oleObj>
              </mc:Choice>
              <mc:Fallback>
                <p:oleObj name="Equazione" r:id="rId12" imgW="1117115" imgH="25389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3525" y="4473575"/>
                        <a:ext cx="2846388" cy="6477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 w="38100">
                        <a:solidFill>
                          <a:srgbClr val="0070C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0"/>
          <p:cNvGraphicFramePr>
            <a:graphicFrameLocks noChangeAspect="1"/>
          </p:cNvGraphicFramePr>
          <p:nvPr/>
        </p:nvGraphicFramePr>
        <p:xfrm>
          <a:off x="4578350" y="4457700"/>
          <a:ext cx="3719513" cy="682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14" imgW="1459866" imgH="266584" progId="Equation.3">
                  <p:embed/>
                </p:oleObj>
              </mc:Choice>
              <mc:Fallback>
                <p:oleObj name="Equazione" r:id="rId14" imgW="1459866" imgH="266584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8350" y="4457700"/>
                        <a:ext cx="3719513" cy="68262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 w="38100">
                        <a:solidFill>
                          <a:srgbClr val="0070C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CasellaDiTesto 1"/>
          <p:cNvSpPr txBox="1">
            <a:spLocks noChangeArrowheads="1"/>
          </p:cNvSpPr>
          <p:nvPr/>
        </p:nvSpPr>
        <p:spPr bwMode="auto">
          <a:xfrm>
            <a:off x="627063" y="4529138"/>
            <a:ext cx="9048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400">
                <a:latin typeface="Arial" panose="020B0604020202020204" pitchFamily="34" charset="0"/>
                <a:cs typeface="Arial" panose="020B0604020202020204" pitchFamily="34" charset="0"/>
              </a:rPr>
              <a:t>since</a:t>
            </a:r>
          </a:p>
        </p:txBody>
      </p:sp>
      <p:grpSp>
        <p:nvGrpSpPr>
          <p:cNvPr id="17" name="Gruppo 16"/>
          <p:cNvGrpSpPr>
            <a:grpSpLocks/>
          </p:cNvGrpSpPr>
          <p:nvPr/>
        </p:nvGrpSpPr>
        <p:grpSpPr bwMode="auto">
          <a:xfrm>
            <a:off x="115888" y="2127250"/>
            <a:ext cx="8423275" cy="593725"/>
            <a:chOff x="114905" y="3145069"/>
            <a:chExt cx="6497557" cy="593725"/>
          </a:xfrm>
        </p:grpSpPr>
        <p:graphicFrame>
          <p:nvGraphicFramePr>
            <p:cNvPr id="48141" name="Object 5"/>
            <p:cNvGraphicFramePr>
              <a:graphicFrameLocks noChangeAspect="1"/>
            </p:cNvGraphicFramePr>
            <p:nvPr/>
          </p:nvGraphicFramePr>
          <p:xfrm>
            <a:off x="743108" y="3262544"/>
            <a:ext cx="1563774" cy="4762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zione" r:id="rId16" imgW="914400" imgH="228600" progId="Equation.3">
                    <p:embed/>
                  </p:oleObj>
                </mc:Choice>
                <mc:Fallback>
                  <p:oleObj name="Equazione" r:id="rId16" imgW="914400" imgH="228600" progId="Equation.3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43108" y="3262544"/>
                          <a:ext cx="1563774" cy="4762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8142" name="CasellaDiTesto 1"/>
            <p:cNvSpPr txBox="1">
              <a:spLocks noChangeArrowheads="1"/>
            </p:cNvSpPr>
            <p:nvPr/>
          </p:nvSpPr>
          <p:spPr bwMode="auto">
            <a:xfrm>
              <a:off x="114905" y="3302647"/>
              <a:ext cx="883633" cy="400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2000">
                  <a:latin typeface="Arial" panose="020B0604020202020204" pitchFamily="34" charset="0"/>
                  <a:cs typeface="Arial" panose="020B0604020202020204" pitchFamily="34" charset="0"/>
                </a:rPr>
                <a:t>posed</a:t>
              </a:r>
            </a:p>
          </p:txBody>
        </p:sp>
        <p:sp>
          <p:nvSpPr>
            <p:cNvPr id="48143" name="CasellaDiTesto 9"/>
            <p:cNvSpPr txBox="1">
              <a:spLocks noChangeArrowheads="1"/>
            </p:cNvSpPr>
            <p:nvPr/>
          </p:nvSpPr>
          <p:spPr bwMode="auto">
            <a:xfrm>
              <a:off x="2435314" y="3255040"/>
              <a:ext cx="779259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2000">
                  <a:latin typeface="Arial" panose="020B0604020202020204" pitchFamily="34" charset="0"/>
                  <a:cs typeface="Arial" panose="020B0604020202020204" pitchFamily="34" charset="0"/>
                </a:rPr>
                <a:t>we get </a:t>
              </a:r>
            </a:p>
          </p:txBody>
        </p:sp>
        <p:graphicFrame>
          <p:nvGraphicFramePr>
            <p:cNvPr id="48144" name="Object 5"/>
            <p:cNvGraphicFramePr>
              <a:graphicFrameLocks noChangeAspect="1"/>
            </p:cNvGraphicFramePr>
            <p:nvPr/>
          </p:nvGraphicFramePr>
          <p:xfrm>
            <a:off x="3217960" y="3145069"/>
            <a:ext cx="3394502" cy="5572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zione" r:id="rId18" imgW="1892300" imgH="254000" progId="Equation.3">
                    <p:embed/>
                  </p:oleObj>
                </mc:Choice>
                <mc:Fallback>
                  <p:oleObj name="Equazione" r:id="rId18" imgW="1892300" imgH="254000" progId="Equation.3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17960" y="3145069"/>
                          <a:ext cx="3394502" cy="5572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5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5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3"/>
          <p:cNvSpPr txBox="1">
            <a:spLocks noChangeArrowheads="1"/>
          </p:cNvSpPr>
          <p:nvPr/>
        </p:nvSpPr>
        <p:spPr bwMode="auto">
          <a:xfrm>
            <a:off x="115888" y="128588"/>
            <a:ext cx="2368550" cy="523875"/>
          </a:xfrm>
          <a:prstGeom prst="rect">
            <a:avLst/>
          </a:prstGeom>
          <a:solidFill>
            <a:srgbClr val="00B0F0"/>
          </a:solidFill>
          <a:ln w="38100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it-IT" sz="2800">
                <a:latin typeface="Arial" panose="020B0604020202020204" pitchFamily="34" charset="0"/>
              </a:rPr>
              <a:t>Special case:</a:t>
            </a:r>
            <a:endParaRPr lang="it-IT" altLang="it-IT" sz="2800" i="1"/>
          </a:p>
        </p:txBody>
      </p:sp>
      <p:sp>
        <p:nvSpPr>
          <p:cNvPr id="49155" name="Text Box 3"/>
          <p:cNvSpPr txBox="1">
            <a:spLocks noChangeArrowheads="1"/>
          </p:cNvSpPr>
          <p:nvPr/>
        </p:nvSpPr>
        <p:spPr bwMode="auto">
          <a:xfrm>
            <a:off x="2635250" y="139700"/>
            <a:ext cx="6400800" cy="954088"/>
          </a:xfrm>
          <a:prstGeom prst="rect">
            <a:avLst/>
          </a:prstGeom>
          <a:solidFill>
            <a:srgbClr val="00B0F0"/>
          </a:solidFill>
          <a:ln w="38100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2800" b="1">
                <a:latin typeface="Arial" panose="020B0604020202020204" pitchFamily="34" charset="0"/>
              </a:rPr>
              <a:t>Newton minimization method</a:t>
            </a:r>
            <a:r>
              <a:rPr lang="en-US" altLang="it-IT" sz="2800">
                <a:latin typeface="Arial" panose="020B0604020202020204" pitchFamily="34" charset="0"/>
              </a:rPr>
              <a:t> for  a NONLINEAR Least Squares problem</a:t>
            </a:r>
            <a:endParaRPr lang="it-IT" altLang="it-IT" sz="2800" i="1"/>
          </a:p>
        </p:txBody>
      </p:sp>
      <p:graphicFrame>
        <p:nvGraphicFramePr>
          <p:cNvPr id="49156" name="Object 5"/>
          <p:cNvGraphicFramePr>
            <a:graphicFrameLocks noChangeAspect="1"/>
          </p:cNvGraphicFramePr>
          <p:nvPr/>
        </p:nvGraphicFramePr>
        <p:xfrm>
          <a:off x="709613" y="1138238"/>
          <a:ext cx="7497762" cy="90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2" imgW="3136900" imgH="431800" progId="Equation.3">
                  <p:embed/>
                </p:oleObj>
              </mc:Choice>
              <mc:Fallback>
                <p:oleObj name="Equazione" r:id="rId2" imgW="3136900" imgH="4318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9613" y="1138238"/>
                        <a:ext cx="7497762" cy="90805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 w="28575">
                        <a:solidFill>
                          <a:srgbClr val="3366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57" name="Object 5"/>
          <p:cNvGraphicFramePr>
            <a:graphicFrameLocks noChangeAspect="1"/>
          </p:cNvGraphicFramePr>
          <p:nvPr/>
        </p:nvGraphicFramePr>
        <p:xfrm>
          <a:off x="1417638" y="3665538"/>
          <a:ext cx="5902325" cy="566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4" imgW="2095500" imgH="228600" progId="Equation.3">
                  <p:embed/>
                </p:oleObj>
              </mc:Choice>
              <mc:Fallback>
                <p:oleObj name="Equazione" r:id="rId4" imgW="2095500" imgH="2286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7638" y="3665538"/>
                        <a:ext cx="5902325" cy="566737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 w="12700">
                        <a:solidFill>
                          <a:srgbClr val="0070C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58" name="Object 5"/>
          <p:cNvGraphicFramePr>
            <a:graphicFrameLocks noChangeAspect="1"/>
          </p:cNvGraphicFramePr>
          <p:nvPr/>
        </p:nvGraphicFramePr>
        <p:xfrm>
          <a:off x="1230313" y="2973388"/>
          <a:ext cx="6227762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6" imgW="2565400" imgH="279400" progId="Equation.3">
                  <p:embed/>
                </p:oleObj>
              </mc:Choice>
              <mc:Fallback>
                <p:oleObj name="Equazione" r:id="rId6" imgW="2565400" imgH="2794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0313" y="2973388"/>
                        <a:ext cx="6227762" cy="5969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 w="9525">
                        <a:solidFill>
                          <a:srgbClr val="0070C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59" name="Object 5"/>
          <p:cNvGraphicFramePr>
            <a:graphicFrameLocks noChangeAspect="1"/>
          </p:cNvGraphicFramePr>
          <p:nvPr/>
        </p:nvGraphicFramePr>
        <p:xfrm>
          <a:off x="328613" y="4543425"/>
          <a:ext cx="8488362" cy="1365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8" imgW="2501900" imgH="457200" progId="Equation.3">
                  <p:embed/>
                </p:oleObj>
              </mc:Choice>
              <mc:Fallback>
                <p:oleObj name="Equazione" r:id="rId8" imgW="2501900" imgH="4572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613" y="4543425"/>
                        <a:ext cx="8488362" cy="1365250"/>
                      </a:xfrm>
                      <a:prstGeom prst="rect">
                        <a:avLst/>
                      </a:prstGeom>
                      <a:solidFill>
                        <a:srgbClr val="66FF99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9160" name="Gruppo 21"/>
          <p:cNvGrpSpPr>
            <a:grpSpLocks/>
          </p:cNvGrpSpPr>
          <p:nvPr/>
        </p:nvGrpSpPr>
        <p:grpSpPr bwMode="auto">
          <a:xfrm>
            <a:off x="115888" y="2127250"/>
            <a:ext cx="8423275" cy="593725"/>
            <a:chOff x="114905" y="3145069"/>
            <a:chExt cx="6497557" cy="593725"/>
          </a:xfrm>
        </p:grpSpPr>
        <p:graphicFrame>
          <p:nvGraphicFramePr>
            <p:cNvPr id="49161" name="Object 5"/>
            <p:cNvGraphicFramePr>
              <a:graphicFrameLocks noChangeAspect="1"/>
            </p:cNvGraphicFramePr>
            <p:nvPr/>
          </p:nvGraphicFramePr>
          <p:xfrm>
            <a:off x="743108" y="3262544"/>
            <a:ext cx="1563774" cy="4762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zione" r:id="rId10" imgW="914400" imgH="228600" progId="Equation.3">
                    <p:embed/>
                  </p:oleObj>
                </mc:Choice>
                <mc:Fallback>
                  <p:oleObj name="Equazione" r:id="rId10" imgW="914400" imgH="228600" progId="Equation.3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43108" y="3262544"/>
                          <a:ext cx="1563774" cy="4762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9162" name="CasellaDiTesto 1"/>
            <p:cNvSpPr txBox="1">
              <a:spLocks noChangeArrowheads="1"/>
            </p:cNvSpPr>
            <p:nvPr/>
          </p:nvSpPr>
          <p:spPr bwMode="auto">
            <a:xfrm>
              <a:off x="114905" y="3302647"/>
              <a:ext cx="883633" cy="400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2000">
                  <a:latin typeface="Arial" panose="020B0604020202020204" pitchFamily="34" charset="0"/>
                  <a:cs typeface="Arial" panose="020B0604020202020204" pitchFamily="34" charset="0"/>
                </a:rPr>
                <a:t>posed</a:t>
              </a:r>
            </a:p>
          </p:txBody>
        </p:sp>
        <p:sp>
          <p:nvSpPr>
            <p:cNvPr id="49163" name="CasellaDiTesto 9"/>
            <p:cNvSpPr txBox="1">
              <a:spLocks noChangeArrowheads="1"/>
            </p:cNvSpPr>
            <p:nvPr/>
          </p:nvSpPr>
          <p:spPr bwMode="auto">
            <a:xfrm>
              <a:off x="2435314" y="3255040"/>
              <a:ext cx="779259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2000">
                  <a:latin typeface="Arial" panose="020B0604020202020204" pitchFamily="34" charset="0"/>
                  <a:cs typeface="Arial" panose="020B0604020202020204" pitchFamily="34" charset="0"/>
                </a:rPr>
                <a:t>we get </a:t>
              </a:r>
            </a:p>
          </p:txBody>
        </p:sp>
        <p:graphicFrame>
          <p:nvGraphicFramePr>
            <p:cNvPr id="49164" name="Object 5"/>
            <p:cNvGraphicFramePr>
              <a:graphicFrameLocks noChangeAspect="1"/>
            </p:cNvGraphicFramePr>
            <p:nvPr/>
          </p:nvGraphicFramePr>
          <p:xfrm>
            <a:off x="3217960" y="3145069"/>
            <a:ext cx="3394502" cy="5572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zione" r:id="rId12" imgW="1892300" imgH="254000" progId="Equation.3">
                    <p:embed/>
                  </p:oleObj>
                </mc:Choice>
                <mc:Fallback>
                  <p:oleObj name="Equazione" r:id="rId12" imgW="1892300" imgH="254000" progId="Equation.3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17960" y="3145069"/>
                          <a:ext cx="3394502" cy="5572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ransition>
    <p:zoom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3"/>
          <p:cNvSpPr txBox="1">
            <a:spLocks noChangeArrowheads="1"/>
          </p:cNvSpPr>
          <p:nvPr/>
        </p:nvSpPr>
        <p:spPr bwMode="auto">
          <a:xfrm>
            <a:off x="115888" y="128588"/>
            <a:ext cx="2368550" cy="523875"/>
          </a:xfrm>
          <a:prstGeom prst="rect">
            <a:avLst/>
          </a:prstGeom>
          <a:solidFill>
            <a:srgbClr val="00B0F0"/>
          </a:solidFill>
          <a:ln w="38100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it-IT" sz="2800">
                <a:latin typeface="Arial" panose="020B0604020202020204" pitchFamily="34" charset="0"/>
              </a:rPr>
              <a:t>Special case:</a:t>
            </a:r>
            <a:endParaRPr lang="it-IT" altLang="it-IT" sz="2800" i="1"/>
          </a:p>
        </p:txBody>
      </p:sp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2635250" y="139700"/>
            <a:ext cx="6400800" cy="954088"/>
          </a:xfrm>
          <a:prstGeom prst="rect">
            <a:avLst/>
          </a:prstGeom>
          <a:solidFill>
            <a:srgbClr val="00B0F0"/>
          </a:solidFill>
          <a:ln w="38100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2800" b="1">
                <a:latin typeface="Arial" panose="020B0604020202020204" pitchFamily="34" charset="0"/>
              </a:rPr>
              <a:t>Newton minimization method</a:t>
            </a:r>
            <a:r>
              <a:rPr lang="en-US" altLang="it-IT" sz="2800">
                <a:latin typeface="Arial" panose="020B0604020202020204" pitchFamily="34" charset="0"/>
              </a:rPr>
              <a:t> for  a NONLINEAR Least Squares problem</a:t>
            </a:r>
            <a:endParaRPr lang="it-IT" altLang="it-IT" sz="2800" i="1"/>
          </a:p>
        </p:txBody>
      </p:sp>
      <p:sp>
        <p:nvSpPr>
          <p:cNvPr id="29" name="CasellaDiTesto 1"/>
          <p:cNvSpPr txBox="1">
            <a:spLocks noChangeArrowheads="1"/>
          </p:cNvSpPr>
          <p:nvPr/>
        </p:nvSpPr>
        <p:spPr bwMode="auto">
          <a:xfrm>
            <a:off x="4140200" y="5561013"/>
            <a:ext cx="4832350" cy="831850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2400">
                <a:latin typeface="Arial" panose="020B0604020202020204" pitchFamily="34" charset="0"/>
              </a:rPr>
              <a:t>Newton minimization method for NON LINEAR LS</a:t>
            </a:r>
            <a:endParaRPr lang="it-IT" altLang="it-IT" sz="2400"/>
          </a:p>
        </p:txBody>
      </p:sp>
      <p:graphicFrame>
        <p:nvGraphicFramePr>
          <p:cNvPr id="50181" name="Object 5"/>
          <p:cNvGraphicFramePr>
            <a:graphicFrameLocks noChangeAspect="1"/>
          </p:cNvGraphicFramePr>
          <p:nvPr/>
        </p:nvGraphicFramePr>
        <p:xfrm>
          <a:off x="180975" y="1133475"/>
          <a:ext cx="4713288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2" imgW="1459866" imgH="253890" progId="Equation.3">
                  <p:embed/>
                </p:oleObj>
              </mc:Choice>
              <mc:Fallback>
                <p:oleObj name="Equazione" r:id="rId2" imgW="1459866" imgH="25389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975" y="1133475"/>
                        <a:ext cx="4713288" cy="720725"/>
                      </a:xfrm>
                      <a:prstGeom prst="rect">
                        <a:avLst/>
                      </a:prstGeom>
                      <a:solidFill>
                        <a:srgbClr val="66FF99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82" name="Object 5"/>
          <p:cNvGraphicFramePr>
            <a:graphicFrameLocks noChangeAspect="1"/>
          </p:cNvGraphicFramePr>
          <p:nvPr/>
        </p:nvGraphicFramePr>
        <p:xfrm>
          <a:off x="180975" y="1893888"/>
          <a:ext cx="7777163" cy="1250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4" imgW="2501900" imgH="457200" progId="Equation.3">
                  <p:embed/>
                </p:oleObj>
              </mc:Choice>
              <mc:Fallback>
                <p:oleObj name="Equazione" r:id="rId4" imgW="2501900" imgH="4572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975" y="1893888"/>
                        <a:ext cx="7777163" cy="1250950"/>
                      </a:xfrm>
                      <a:prstGeom prst="rect">
                        <a:avLst/>
                      </a:prstGeom>
                      <a:solidFill>
                        <a:srgbClr val="66FF99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4"/>
          <p:cNvGraphicFramePr>
            <a:graphicFrameLocks noChangeAspect="1"/>
          </p:cNvGraphicFramePr>
          <p:nvPr/>
        </p:nvGraphicFramePr>
        <p:xfrm>
          <a:off x="173038" y="5526088"/>
          <a:ext cx="3700462" cy="75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838200" imgH="228600" progId="Equation.3">
                  <p:embed/>
                </p:oleObj>
              </mc:Choice>
              <mc:Fallback>
                <p:oleObj name="Equation" r:id="rId6" imgW="838200" imgH="22860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3038" y="5526088"/>
                        <a:ext cx="3700462" cy="752475"/>
                      </a:xfrm>
                      <a:prstGeom prst="rect">
                        <a:avLst/>
                      </a:prstGeom>
                      <a:solidFill>
                        <a:srgbClr val="CCFFCC"/>
                      </a:solidFill>
                      <a:ln w="38100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5"/>
          <p:cNvGraphicFramePr>
            <a:graphicFrameLocks noChangeAspect="1"/>
          </p:cNvGraphicFramePr>
          <p:nvPr/>
        </p:nvGraphicFramePr>
        <p:xfrm>
          <a:off x="65088" y="3344863"/>
          <a:ext cx="5456237" cy="747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8" imgW="1308100" imgH="241300" progId="Equation.3">
                  <p:embed/>
                </p:oleObj>
              </mc:Choice>
              <mc:Fallback>
                <p:oleObj name="Equazione" r:id="rId8" imgW="1308100" imgH="241300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088" y="3344863"/>
                        <a:ext cx="5456237" cy="747712"/>
                      </a:xfrm>
                      <a:prstGeom prst="rect">
                        <a:avLst/>
                      </a:prstGeom>
                      <a:solidFill>
                        <a:srgbClr val="CCFFCC"/>
                      </a:solidFill>
                      <a:ln w="38100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5"/>
          <p:cNvGraphicFramePr>
            <a:graphicFrameLocks noChangeAspect="1"/>
          </p:cNvGraphicFramePr>
          <p:nvPr/>
        </p:nvGraphicFramePr>
        <p:xfrm>
          <a:off x="90488" y="4187825"/>
          <a:ext cx="8883650" cy="1243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10" imgW="3035300" imgH="482600" progId="Equation.3">
                  <p:embed/>
                </p:oleObj>
              </mc:Choice>
              <mc:Fallback>
                <p:oleObj name="Equazione" r:id="rId10" imgW="3035300" imgH="4826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488" y="4187825"/>
                        <a:ext cx="8883650" cy="1243013"/>
                      </a:xfrm>
                      <a:prstGeom prst="rect">
                        <a:avLst/>
                      </a:prstGeom>
                      <a:solidFill>
                        <a:srgbClr val="CCFFCC"/>
                      </a:solidFill>
                      <a:ln w="38100">
                        <a:solidFill>
                          <a:srgbClr val="00B05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ttangolo 1"/>
          <p:cNvSpPr>
            <a:spLocks noChangeArrowheads="1"/>
          </p:cNvSpPr>
          <p:nvPr/>
        </p:nvSpPr>
        <p:spPr bwMode="auto">
          <a:xfrm>
            <a:off x="5537200" y="3487738"/>
            <a:ext cx="334486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2400" b="1">
                <a:latin typeface="Arial" panose="020B0604020202020204" pitchFamily="34" charset="0"/>
              </a:rPr>
              <a:t>Newton minimization </a:t>
            </a:r>
            <a:endParaRPr lang="it-IT" altLang="it-IT" sz="240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3"/>
          <p:cNvSpPr txBox="1">
            <a:spLocks noChangeArrowheads="1"/>
          </p:cNvSpPr>
          <p:nvPr/>
        </p:nvSpPr>
        <p:spPr bwMode="auto">
          <a:xfrm>
            <a:off x="115888" y="128588"/>
            <a:ext cx="2368550" cy="523875"/>
          </a:xfrm>
          <a:prstGeom prst="rect">
            <a:avLst/>
          </a:prstGeom>
          <a:solidFill>
            <a:srgbClr val="00B0F0"/>
          </a:solidFill>
          <a:ln w="38100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it-IT" sz="2800">
                <a:latin typeface="Arial" panose="020B0604020202020204" pitchFamily="34" charset="0"/>
              </a:rPr>
              <a:t>Special case:</a:t>
            </a:r>
            <a:endParaRPr lang="it-IT" altLang="it-IT" sz="2800" i="1"/>
          </a:p>
        </p:txBody>
      </p:sp>
      <p:sp>
        <p:nvSpPr>
          <p:cNvPr id="51203" name="Text Box 3"/>
          <p:cNvSpPr txBox="1">
            <a:spLocks noChangeArrowheads="1"/>
          </p:cNvSpPr>
          <p:nvPr/>
        </p:nvSpPr>
        <p:spPr bwMode="auto">
          <a:xfrm>
            <a:off x="2635250" y="139700"/>
            <a:ext cx="6400800" cy="1384300"/>
          </a:xfrm>
          <a:prstGeom prst="rect">
            <a:avLst/>
          </a:prstGeom>
          <a:solidFill>
            <a:srgbClr val="00B0F0"/>
          </a:solidFill>
          <a:ln w="38100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2800">
                <a:latin typeface="Arial" panose="020B0604020202020204" pitchFamily="34" charset="0"/>
              </a:rPr>
              <a:t>variant of </a:t>
            </a:r>
            <a:r>
              <a:rPr lang="en-US" altLang="it-IT" sz="2800" b="1">
                <a:latin typeface="Arial" panose="020B0604020202020204" pitchFamily="34" charset="0"/>
              </a:rPr>
              <a:t>Newton minimization method</a:t>
            </a:r>
            <a:r>
              <a:rPr lang="en-US" altLang="it-IT" sz="2800">
                <a:latin typeface="Arial" panose="020B0604020202020204" pitchFamily="34" charset="0"/>
              </a:rPr>
              <a:t> for  a NONLINEAR Least Squares problem</a:t>
            </a:r>
            <a:endParaRPr lang="it-IT" altLang="it-IT" sz="2800" i="1"/>
          </a:p>
        </p:txBody>
      </p:sp>
      <p:sp>
        <p:nvSpPr>
          <p:cNvPr id="29" name="CasellaDiTesto 1"/>
          <p:cNvSpPr txBox="1">
            <a:spLocks noChangeArrowheads="1"/>
          </p:cNvSpPr>
          <p:nvPr/>
        </p:nvSpPr>
        <p:spPr bwMode="auto">
          <a:xfrm>
            <a:off x="4146550" y="5486400"/>
            <a:ext cx="4832350" cy="831850"/>
          </a:xfrm>
          <a:prstGeom prst="rect">
            <a:avLst/>
          </a:prstGeom>
          <a:solidFill>
            <a:srgbClr val="FFFF00"/>
          </a:solidFill>
          <a:ln w="9525">
            <a:solidFill>
              <a:srgbClr val="3366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2400">
                <a:latin typeface="Arial" panose="020B0604020202020204" pitchFamily="34" charset="0"/>
              </a:rPr>
              <a:t>Gauss-Newton minimization method for NON LINEAR LS</a:t>
            </a:r>
            <a:endParaRPr lang="it-IT" altLang="it-IT" sz="2400"/>
          </a:p>
        </p:txBody>
      </p:sp>
      <p:graphicFrame>
        <p:nvGraphicFramePr>
          <p:cNvPr id="19" name="Object 14"/>
          <p:cNvGraphicFramePr>
            <a:graphicFrameLocks noChangeAspect="1"/>
          </p:cNvGraphicFramePr>
          <p:nvPr/>
        </p:nvGraphicFramePr>
        <p:xfrm>
          <a:off x="173038" y="5526088"/>
          <a:ext cx="3700462" cy="75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838200" imgH="228600" progId="Equation.3">
                  <p:embed/>
                </p:oleObj>
              </mc:Choice>
              <mc:Fallback>
                <p:oleObj name="Equation" r:id="rId2" imgW="838200" imgH="22860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3038" y="5526088"/>
                        <a:ext cx="3700462" cy="752475"/>
                      </a:xfrm>
                      <a:prstGeom prst="rect">
                        <a:avLst/>
                      </a:prstGeom>
                      <a:solidFill>
                        <a:srgbClr val="CCFFCC"/>
                      </a:solidFill>
                      <a:ln w="38100">
                        <a:solidFill>
                          <a:srgbClr val="3366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06" name="Object 5"/>
          <p:cNvGraphicFramePr>
            <a:graphicFrameLocks noChangeAspect="1"/>
          </p:cNvGraphicFramePr>
          <p:nvPr/>
        </p:nvGraphicFramePr>
        <p:xfrm>
          <a:off x="103188" y="1628775"/>
          <a:ext cx="8883650" cy="1243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4" imgW="3035300" imgH="482600" progId="Equation.3">
                  <p:embed/>
                </p:oleObj>
              </mc:Choice>
              <mc:Fallback>
                <p:oleObj name="Equazione" r:id="rId4" imgW="3035300" imgH="4826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188" y="1628775"/>
                        <a:ext cx="8883650" cy="1243013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00B05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ruppo 4"/>
          <p:cNvGrpSpPr>
            <a:grpSpLocks/>
          </p:cNvGrpSpPr>
          <p:nvPr/>
        </p:nvGrpSpPr>
        <p:grpSpPr bwMode="auto">
          <a:xfrm>
            <a:off x="1547813" y="1677988"/>
            <a:ext cx="3960812" cy="1804987"/>
            <a:chOff x="1547664" y="2348880"/>
            <a:chExt cx="3960440" cy="1804964"/>
          </a:xfrm>
        </p:grpSpPr>
        <p:sp>
          <p:nvSpPr>
            <p:cNvPr id="51211" name="Rettangolo 2"/>
            <p:cNvSpPr>
              <a:spLocks noChangeArrowheads="1"/>
            </p:cNvSpPr>
            <p:nvPr/>
          </p:nvSpPr>
          <p:spPr bwMode="auto">
            <a:xfrm>
              <a:off x="1547664" y="2348880"/>
              <a:ext cx="3960440" cy="1224136"/>
            </a:xfrm>
            <a:prstGeom prst="rect">
              <a:avLst/>
            </a:prstGeom>
            <a:noFill/>
            <a:ln w="57150" algn="ctr">
              <a:solidFill>
                <a:srgbClr val="33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51212" name="CasellaDiTesto 3"/>
            <p:cNvSpPr txBox="1">
              <a:spLocks noChangeArrowheads="1"/>
            </p:cNvSpPr>
            <p:nvPr/>
          </p:nvSpPr>
          <p:spPr bwMode="auto">
            <a:xfrm>
              <a:off x="1642943" y="3507513"/>
              <a:ext cx="3865161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3600" b="1">
                  <a:solidFill>
                    <a:srgbClr val="3366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small</a:t>
              </a:r>
              <a:r>
                <a:rPr lang="it-IT" altLang="it-IT" sz="2400">
                  <a:latin typeface="Arial" panose="020B0604020202020204" pitchFamily="34" charset="0"/>
                  <a:cs typeface="Arial" panose="020B0604020202020204" pitchFamily="34" charset="0"/>
                </a:rPr>
                <a:t>, when converging</a:t>
              </a:r>
            </a:p>
          </p:txBody>
        </p:sp>
      </p:grpSp>
      <p:grpSp>
        <p:nvGrpSpPr>
          <p:cNvPr id="7" name="Gruppo 6"/>
          <p:cNvGrpSpPr>
            <a:grpSpLocks/>
          </p:cNvGrpSpPr>
          <p:nvPr/>
        </p:nvGrpSpPr>
        <p:grpSpPr bwMode="auto">
          <a:xfrm>
            <a:off x="1258888" y="3579813"/>
            <a:ext cx="5570537" cy="1700212"/>
            <a:chOff x="1259632" y="3579556"/>
            <a:chExt cx="5570475" cy="1700764"/>
          </a:xfrm>
        </p:grpSpPr>
        <p:graphicFrame>
          <p:nvGraphicFramePr>
            <p:cNvPr id="51209" name="Object 5"/>
            <p:cNvGraphicFramePr>
              <a:graphicFrameLocks noChangeAspect="1"/>
            </p:cNvGraphicFramePr>
            <p:nvPr/>
          </p:nvGraphicFramePr>
          <p:xfrm>
            <a:off x="1259632" y="4470498"/>
            <a:ext cx="5570475" cy="80982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zione" r:id="rId6" imgW="1536033" imgH="253890" progId="Equation.3">
                    <p:embed/>
                  </p:oleObj>
                </mc:Choice>
                <mc:Fallback>
                  <p:oleObj name="Equazione" r:id="rId6" imgW="1536033" imgH="253890" progId="Equation.3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59632" y="4470498"/>
                          <a:ext cx="5570475" cy="809822"/>
                        </a:xfrm>
                        <a:prstGeom prst="rect">
                          <a:avLst/>
                        </a:prstGeom>
                        <a:noFill/>
                        <a:ln w="38100">
                          <a:solidFill>
                            <a:srgbClr val="3366FF"/>
                          </a:solidFill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1210" name="Freccia in giù 5"/>
            <p:cNvSpPr>
              <a:spLocks noChangeArrowheads="1"/>
            </p:cNvSpPr>
            <p:nvPr/>
          </p:nvSpPr>
          <p:spPr bwMode="auto">
            <a:xfrm>
              <a:off x="3131840" y="3579556"/>
              <a:ext cx="1152128" cy="619394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00B0F0"/>
            </a:solidFill>
            <a:ln w="9525" algn="ctr">
              <a:solidFill>
                <a:srgbClr val="3366FF"/>
              </a:solidFill>
              <a:round/>
              <a:headEnd/>
              <a:tailEnd/>
            </a:ln>
          </p:spPr>
          <p:txBody>
            <a:bodyPr wrap="none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</p:grp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>
            <a:spLocks noChangeArrowheads="1"/>
          </p:cNvSpPr>
          <p:nvPr/>
        </p:nvSpPr>
        <p:spPr bwMode="auto">
          <a:xfrm>
            <a:off x="2843213" y="1374775"/>
            <a:ext cx="1152525" cy="790575"/>
          </a:xfrm>
          <a:prstGeom prst="rect">
            <a:avLst/>
          </a:prstGeom>
          <a:solidFill>
            <a:schemeClr val="accent1"/>
          </a:solidFill>
          <a:ln w="9525" algn="ctr">
            <a:solidFill>
              <a:srgbClr val="92D050"/>
            </a:solidFill>
            <a:round/>
            <a:headEnd/>
            <a:tailEnd/>
          </a:ln>
        </p:spPr>
        <p:txBody>
          <a:bodyPr wrap="none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3" name="Ovale 2"/>
          <p:cNvSpPr>
            <a:spLocks noChangeArrowheads="1"/>
          </p:cNvSpPr>
          <p:nvPr/>
        </p:nvSpPr>
        <p:spPr bwMode="auto">
          <a:xfrm>
            <a:off x="4346575" y="1395413"/>
            <a:ext cx="1152525" cy="719137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rgbClr val="66FF99"/>
            </a:solidFill>
            <a:round/>
            <a:headEnd/>
            <a:tailEnd/>
          </a:ln>
        </p:spPr>
        <p:txBody>
          <a:bodyPr wrap="none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4" name="Figura a mano libera 3"/>
          <p:cNvSpPr>
            <a:spLocks/>
          </p:cNvSpPr>
          <p:nvPr/>
        </p:nvSpPr>
        <p:spPr bwMode="auto">
          <a:xfrm>
            <a:off x="4292600" y="3954463"/>
            <a:ext cx="1766888" cy="1706562"/>
          </a:xfrm>
          <a:custGeom>
            <a:avLst/>
            <a:gdLst>
              <a:gd name="T0" fmla="*/ 52164 w 1767668"/>
              <a:gd name="T1" fmla="*/ 524089 h 1706269"/>
              <a:gd name="T2" fmla="*/ 742687 w 1767668"/>
              <a:gd name="T3" fmla="*/ 5646 h 1706269"/>
              <a:gd name="T4" fmla="*/ 793367 w 1767668"/>
              <a:gd name="T5" fmla="*/ 848106 h 1706269"/>
              <a:gd name="T6" fmla="*/ 1585259 w 1767668"/>
              <a:gd name="T7" fmla="*/ 724975 h 1706269"/>
              <a:gd name="T8" fmla="*/ 1610600 w 1767668"/>
              <a:gd name="T9" fmla="*/ 1690571 h 1706269"/>
              <a:gd name="T10" fmla="*/ 223203 w 1767668"/>
              <a:gd name="T11" fmla="*/ 1366544 h 1706269"/>
              <a:gd name="T12" fmla="*/ 52164 w 1767668"/>
              <a:gd name="T13" fmla="*/ 524089 h 170626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767668" h="1706269">
                <a:moveTo>
                  <a:pt x="53015" y="520764"/>
                </a:moveTo>
                <a:cubicBezTo>
                  <a:pt x="141021" y="295384"/>
                  <a:pt x="629345" y="-48053"/>
                  <a:pt x="754914" y="5609"/>
                </a:cubicBezTo>
                <a:cubicBezTo>
                  <a:pt x="880483" y="59271"/>
                  <a:pt x="663688" y="723606"/>
                  <a:pt x="806429" y="842736"/>
                </a:cubicBezTo>
                <a:cubicBezTo>
                  <a:pt x="949170" y="961866"/>
                  <a:pt x="1472911" y="580866"/>
                  <a:pt x="1611359" y="720387"/>
                </a:cubicBezTo>
                <a:cubicBezTo>
                  <a:pt x="1749807" y="859908"/>
                  <a:pt x="1867863" y="1573612"/>
                  <a:pt x="1637117" y="1679863"/>
                </a:cubicBezTo>
                <a:cubicBezTo>
                  <a:pt x="1406371" y="1786114"/>
                  <a:pt x="489824" y="1550001"/>
                  <a:pt x="226880" y="1357891"/>
                </a:cubicBezTo>
                <a:cubicBezTo>
                  <a:pt x="-36064" y="1165781"/>
                  <a:pt x="-34991" y="746144"/>
                  <a:pt x="53015" y="520764"/>
                </a:cubicBezTo>
                <a:close/>
              </a:path>
            </a:pathLst>
          </a:custGeom>
          <a:solidFill>
            <a:schemeClr val="accent1"/>
          </a:solidFill>
          <a:ln w="9525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/>
          <a:lstStyle/>
          <a:p>
            <a:endParaRPr lang="it-IT"/>
          </a:p>
        </p:txBody>
      </p:sp>
      <p:sp>
        <p:nvSpPr>
          <p:cNvPr id="5" name="Triangolo isoscele 4"/>
          <p:cNvSpPr>
            <a:spLocks noChangeArrowheads="1"/>
          </p:cNvSpPr>
          <p:nvPr/>
        </p:nvSpPr>
        <p:spPr bwMode="auto">
          <a:xfrm>
            <a:off x="5773738" y="1241425"/>
            <a:ext cx="1060450" cy="9144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grpSp>
        <p:nvGrpSpPr>
          <p:cNvPr id="18" name="Gruppo 17"/>
          <p:cNvGrpSpPr>
            <a:grpSpLocks/>
          </p:cNvGrpSpPr>
          <p:nvPr/>
        </p:nvGrpSpPr>
        <p:grpSpPr bwMode="auto">
          <a:xfrm>
            <a:off x="6956425" y="4000500"/>
            <a:ext cx="1517650" cy="1444625"/>
            <a:chOff x="6956606" y="4000691"/>
            <a:chExt cx="1517904" cy="1444752"/>
          </a:xfrm>
        </p:grpSpPr>
        <p:sp>
          <p:nvSpPr>
            <p:cNvPr id="7183" name="Triangolo isoscele 5"/>
            <p:cNvSpPr>
              <a:spLocks noChangeArrowheads="1"/>
            </p:cNvSpPr>
            <p:nvPr/>
          </p:nvSpPr>
          <p:spPr bwMode="auto">
            <a:xfrm>
              <a:off x="6956606" y="4531043"/>
              <a:ext cx="1060704" cy="914400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 algn="ctr">
              <a:solidFill>
                <a:srgbClr val="92D050"/>
              </a:solidFill>
              <a:round/>
              <a:headEnd/>
              <a:tailEnd/>
            </a:ln>
          </p:spPr>
          <p:txBody>
            <a:bodyPr wrap="none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7184" name="Triangolo isoscele 6"/>
            <p:cNvSpPr>
              <a:spLocks noChangeArrowheads="1"/>
            </p:cNvSpPr>
            <p:nvPr/>
          </p:nvSpPr>
          <p:spPr bwMode="auto">
            <a:xfrm rot="3629106">
              <a:off x="7486958" y="4073843"/>
              <a:ext cx="1060704" cy="914400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 algn="ctr">
              <a:solidFill>
                <a:srgbClr val="92D050"/>
              </a:solidFill>
              <a:round/>
              <a:headEnd/>
              <a:tailEnd/>
            </a:ln>
          </p:spPr>
          <p:txBody>
            <a:bodyPr wrap="none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</p:grpSp>
      <p:cxnSp>
        <p:nvCxnSpPr>
          <p:cNvPr id="9" name="Connettore diritto 8"/>
          <p:cNvCxnSpPr>
            <a:cxnSpLocks noChangeShapeType="1"/>
          </p:cNvCxnSpPr>
          <p:nvPr/>
        </p:nvCxnSpPr>
        <p:spPr bwMode="auto">
          <a:xfrm>
            <a:off x="611188" y="1770063"/>
            <a:ext cx="1800225" cy="0"/>
          </a:xfrm>
          <a:prstGeom prst="line">
            <a:avLst/>
          </a:prstGeom>
          <a:noFill/>
          <a:ln w="571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Figura a mano libera 9"/>
          <p:cNvSpPr>
            <a:spLocks/>
          </p:cNvSpPr>
          <p:nvPr/>
        </p:nvSpPr>
        <p:spPr bwMode="auto">
          <a:xfrm>
            <a:off x="6962775" y="1316038"/>
            <a:ext cx="1497013" cy="908050"/>
          </a:xfrm>
          <a:custGeom>
            <a:avLst/>
            <a:gdLst>
              <a:gd name="T0" fmla="*/ 76129 w 1495615"/>
              <a:gd name="T1" fmla="*/ 92683 h 908222"/>
              <a:gd name="T2" fmla="*/ 242777 w 1495615"/>
              <a:gd name="T3" fmla="*/ 649017 h 908222"/>
              <a:gd name="T4" fmla="*/ 816047 w 1495615"/>
              <a:gd name="T5" fmla="*/ 898402 h 908222"/>
              <a:gd name="T6" fmla="*/ 1389318 w 1495615"/>
              <a:gd name="T7" fmla="*/ 482754 h 908222"/>
              <a:gd name="T8" fmla="*/ 1442644 w 1495615"/>
              <a:gd name="T9" fmla="*/ 41537 h 908222"/>
              <a:gd name="T10" fmla="*/ 76129 w 1495615"/>
              <a:gd name="T11" fmla="*/ 92683 h 90822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495615" h="908222">
                <a:moveTo>
                  <a:pt x="73542" y="93349"/>
                </a:moveTo>
                <a:cubicBezTo>
                  <a:pt x="-119641" y="195307"/>
                  <a:pt x="115399" y="518352"/>
                  <a:pt x="234528" y="653580"/>
                </a:cubicBezTo>
                <a:cubicBezTo>
                  <a:pt x="353657" y="788808"/>
                  <a:pt x="603722" y="932622"/>
                  <a:pt x="788319" y="904718"/>
                </a:cubicBezTo>
                <a:cubicBezTo>
                  <a:pt x="972916" y="876814"/>
                  <a:pt x="1241227" y="629968"/>
                  <a:pt x="1342111" y="486154"/>
                </a:cubicBezTo>
                <a:cubicBezTo>
                  <a:pt x="1442995" y="342340"/>
                  <a:pt x="1601834" y="112667"/>
                  <a:pt x="1393626" y="41833"/>
                </a:cubicBezTo>
                <a:cubicBezTo>
                  <a:pt x="1185418" y="-29001"/>
                  <a:pt x="266725" y="-8609"/>
                  <a:pt x="73542" y="93349"/>
                </a:cubicBezTo>
                <a:close/>
              </a:path>
            </a:pathLst>
          </a:custGeom>
          <a:solidFill>
            <a:schemeClr val="accent1"/>
          </a:solidFill>
          <a:ln w="9525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/>
          <a:lstStyle/>
          <a:p>
            <a:endParaRPr lang="it-IT"/>
          </a:p>
        </p:txBody>
      </p:sp>
      <p:grpSp>
        <p:nvGrpSpPr>
          <p:cNvPr id="16" name="Gruppo 15"/>
          <p:cNvGrpSpPr>
            <a:grpSpLocks/>
          </p:cNvGrpSpPr>
          <p:nvPr/>
        </p:nvGrpSpPr>
        <p:grpSpPr bwMode="auto">
          <a:xfrm>
            <a:off x="539750" y="4987925"/>
            <a:ext cx="2879725" cy="0"/>
            <a:chOff x="539552" y="4124147"/>
            <a:chExt cx="2880320" cy="0"/>
          </a:xfrm>
        </p:grpSpPr>
        <p:cxnSp>
          <p:nvCxnSpPr>
            <p:cNvPr id="7180" name="Connettore diritto 10"/>
            <p:cNvCxnSpPr>
              <a:cxnSpLocks noChangeShapeType="1"/>
            </p:cNvCxnSpPr>
            <p:nvPr/>
          </p:nvCxnSpPr>
          <p:spPr bwMode="auto">
            <a:xfrm>
              <a:off x="539552" y="4124147"/>
              <a:ext cx="1224136" cy="0"/>
            </a:xfrm>
            <a:prstGeom prst="line">
              <a:avLst/>
            </a:prstGeom>
            <a:noFill/>
            <a:ln w="5715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181" name="Connettore diritto 12"/>
            <p:cNvCxnSpPr>
              <a:cxnSpLocks noChangeShapeType="1"/>
            </p:cNvCxnSpPr>
            <p:nvPr/>
          </p:nvCxnSpPr>
          <p:spPr bwMode="auto">
            <a:xfrm>
              <a:off x="1763688" y="4124147"/>
              <a:ext cx="432048" cy="0"/>
            </a:xfrm>
            <a:prstGeom prst="line">
              <a:avLst/>
            </a:prstGeom>
            <a:noFill/>
            <a:ln w="3175" algn="ctr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182" name="Connettore diritto 14"/>
            <p:cNvCxnSpPr>
              <a:cxnSpLocks noChangeShapeType="1"/>
            </p:cNvCxnSpPr>
            <p:nvPr/>
          </p:nvCxnSpPr>
          <p:spPr bwMode="auto">
            <a:xfrm>
              <a:off x="2195736" y="4124147"/>
              <a:ext cx="1224136" cy="0"/>
            </a:xfrm>
            <a:prstGeom prst="line">
              <a:avLst/>
            </a:prstGeom>
            <a:noFill/>
            <a:ln w="5715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7" name="CasellaDiTesto 16"/>
          <p:cNvSpPr txBox="1"/>
          <p:nvPr/>
        </p:nvSpPr>
        <p:spPr>
          <a:xfrm>
            <a:off x="3203575" y="333375"/>
            <a:ext cx="1809750" cy="461963"/>
          </a:xfrm>
          <a:prstGeom prst="rect">
            <a:avLst/>
          </a:prstGeom>
          <a:noFill/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convex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sets</a:t>
            </a:r>
          </a:p>
        </p:txBody>
      </p:sp>
      <p:sp>
        <p:nvSpPr>
          <p:cNvPr id="19" name="CasellaDiTesto 18"/>
          <p:cNvSpPr txBox="1">
            <a:spLocks noChangeArrowheads="1"/>
          </p:cNvSpPr>
          <p:nvPr/>
        </p:nvSpPr>
        <p:spPr bwMode="auto">
          <a:xfrm>
            <a:off x="3132138" y="3178175"/>
            <a:ext cx="2409825" cy="461963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buFontTx/>
              <a:buNone/>
            </a:pPr>
            <a:r>
              <a:rPr lang="it-IT" altLang="it-IT" sz="2400">
                <a:latin typeface="Arial" panose="020B0604020202020204" pitchFamily="34" charset="0"/>
                <a:cs typeface="Arial" panose="020B0604020202020204" pitchFamily="34" charset="0"/>
              </a:rPr>
              <a:t>non convex sets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19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 Box 2"/>
          <p:cNvSpPr txBox="1">
            <a:spLocks noChangeArrowheads="1"/>
          </p:cNvSpPr>
          <p:nvPr/>
        </p:nvSpPr>
        <p:spPr bwMode="auto">
          <a:xfrm>
            <a:off x="179388" y="188913"/>
            <a:ext cx="6048375" cy="584200"/>
          </a:xfrm>
          <a:prstGeom prst="rect">
            <a:avLst/>
          </a:prstGeom>
          <a:solidFill>
            <a:srgbClr val="FFFF99"/>
          </a:solidFill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b="1">
                <a:solidFill>
                  <a:schemeClr val="accent2"/>
                </a:solidFill>
                <a:latin typeface="Arial" panose="020B0604020202020204" pitchFamily="34" charset="0"/>
              </a:rPr>
              <a:t>Levenberg-Marquardt method</a:t>
            </a:r>
          </a:p>
        </p:txBody>
      </p:sp>
      <p:graphicFrame>
        <p:nvGraphicFramePr>
          <p:cNvPr id="5" name="Object 10"/>
          <p:cNvGraphicFramePr>
            <a:graphicFrameLocks noChangeAspect="1"/>
          </p:cNvGraphicFramePr>
          <p:nvPr/>
        </p:nvGraphicFramePr>
        <p:xfrm>
          <a:off x="1887538" y="3141663"/>
          <a:ext cx="4171950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2" imgW="1282700" imgH="228600" progId="Equation.3">
                  <p:embed/>
                </p:oleObj>
              </mc:Choice>
              <mc:Fallback>
                <p:oleObj name="Equazione" r:id="rId2" imgW="1282700" imgH="22860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87538" y="3141663"/>
                        <a:ext cx="4171950" cy="720725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9525">
                        <a:solidFill>
                          <a:srgbClr val="FF33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asellaDiTesto 6"/>
          <p:cNvSpPr txBox="1"/>
          <p:nvPr/>
        </p:nvSpPr>
        <p:spPr>
          <a:xfrm>
            <a:off x="0" y="908050"/>
            <a:ext cx="9144000" cy="1200329"/>
          </a:xfrm>
          <a:prstGeom prst="rect">
            <a:avLst/>
          </a:prstGeom>
          <a:solidFill>
            <a:schemeClr val="accent3">
              <a:lumMod val="85000"/>
            </a:schemeClr>
          </a:solidFill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defRPr/>
            </a:pPr>
            <a:r>
              <a:rPr lang="en-US" altLang="it-IT" dirty="0">
                <a:latin typeface="Arial" panose="020B0604020202020204" pitchFamily="34" charset="0"/>
                <a:cs typeface="Arial" panose="020B0604020202020204" pitchFamily="34" charset="0"/>
              </a:rPr>
              <a:t>improvement of the Gradient Descent algorithm:</a:t>
            </a:r>
          </a:p>
          <a:p>
            <a:pPr algn="ctr">
              <a:defRPr/>
            </a:pPr>
            <a:r>
              <a:rPr lang="en-US" altLang="it-IT" dirty="0">
                <a:latin typeface="Arial" panose="020B0604020202020204" pitchFamily="34" charset="0"/>
                <a:cs typeface="Arial" panose="020B0604020202020204" pitchFamily="34" charset="0"/>
              </a:rPr>
              <a:t>information on local </a:t>
            </a:r>
            <a:r>
              <a:rPr lang="en-US" altLang="it-IT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curvature</a:t>
            </a:r>
            <a:r>
              <a:rPr lang="en-US" altLang="it-IT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altLang="it-IT" b="1" dirty="0">
                <a:latin typeface="Arial" panose="020B0604020202020204" pitchFamily="34" charset="0"/>
                <a:cs typeface="Arial" panose="020B0604020202020204" pitchFamily="34" charset="0"/>
              </a:rPr>
              <a:t>Hessian</a:t>
            </a:r>
            <a:r>
              <a:rPr lang="en-US" altLang="it-IT" dirty="0">
                <a:latin typeface="Arial" panose="020B0604020202020204" pitchFamily="34" charset="0"/>
                <a:cs typeface="Arial" panose="020B0604020202020204" pitchFamily="34" charset="0"/>
              </a:rPr>
              <a:t>) of the objective function is also considered, in addition to its </a:t>
            </a:r>
            <a:r>
              <a:rPr lang="en-US" altLang="it-IT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gradient</a:t>
            </a:r>
            <a:endParaRPr lang="it-IT" altLang="it-IT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539750" y="2205038"/>
            <a:ext cx="8064500" cy="831850"/>
          </a:xfrm>
          <a:prstGeom prst="rect">
            <a:avLst/>
          </a:prstGeom>
          <a:solidFill>
            <a:schemeClr val="accent3">
              <a:lumMod val="85000"/>
            </a:schemeClr>
          </a:solidFill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defRPr/>
            </a:pPr>
            <a:r>
              <a:rPr lang="it-IT" altLang="it-IT" dirty="0" err="1"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it-IT" altLang="it-I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altLang="it-IT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it-IT" altLang="it-IT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it-IT" altLang="it-IT" dirty="0" err="1">
                <a:latin typeface="Arial" panose="020B0604020202020204" pitchFamily="34" charset="0"/>
                <a:cs typeface="Arial" panose="020B0604020202020204" pitchFamily="34" charset="0"/>
              </a:rPr>
              <a:t>combination</a:t>
            </a:r>
            <a:r>
              <a:rPr lang="it-IT" altLang="it-IT" dirty="0">
                <a:latin typeface="Arial" panose="020B0604020202020204" pitchFamily="34" charset="0"/>
                <a:cs typeface="Arial" panose="020B0604020202020204" pitchFamily="34" charset="0"/>
              </a:rPr>
              <a:t> of the </a:t>
            </a:r>
            <a:r>
              <a:rPr lang="it-IT" altLang="it-IT" dirty="0" err="1">
                <a:latin typeface="Arial" panose="020B0604020202020204" pitchFamily="34" charset="0"/>
                <a:cs typeface="Arial" panose="020B0604020202020204" pitchFamily="34" charset="0"/>
              </a:rPr>
              <a:t>Gradient</a:t>
            </a:r>
            <a:r>
              <a:rPr lang="it-IT" altLang="it-I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altLang="it-IT" dirty="0" err="1">
                <a:latin typeface="Arial" panose="020B0604020202020204" pitchFamily="34" charset="0"/>
                <a:cs typeface="Arial" panose="020B0604020202020204" pitchFamily="34" charset="0"/>
              </a:rPr>
              <a:t>Descent</a:t>
            </a:r>
            <a:r>
              <a:rPr lang="it-IT" altLang="it-I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altLang="it-IT" dirty="0" err="1">
                <a:latin typeface="Arial" panose="020B0604020202020204" pitchFamily="34" charset="0"/>
                <a:cs typeface="Arial" panose="020B0604020202020204" pitchFamily="34" charset="0"/>
              </a:rPr>
              <a:t>method</a:t>
            </a:r>
            <a:r>
              <a:rPr lang="it-IT" altLang="it-I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defRPr/>
            </a:pPr>
            <a:r>
              <a:rPr lang="it-IT" altLang="it-IT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it-IT" altLang="it-IT" dirty="0" err="1">
                <a:latin typeface="Arial" panose="020B0604020202020204" pitchFamily="34" charset="0"/>
                <a:cs typeface="Arial" panose="020B0604020202020204" pitchFamily="34" charset="0"/>
              </a:rPr>
              <a:t>Newton's</a:t>
            </a:r>
            <a:r>
              <a:rPr lang="it-IT" altLang="it-I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altLang="it-IT" dirty="0" err="1">
                <a:latin typeface="Arial" panose="020B0604020202020204" pitchFamily="34" charset="0"/>
                <a:cs typeface="Arial" panose="020B0604020202020204" pitchFamily="34" charset="0"/>
              </a:rPr>
              <a:t>minimization</a:t>
            </a:r>
            <a:r>
              <a:rPr lang="it-IT" altLang="it-I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altLang="it-IT" dirty="0" err="1">
                <a:latin typeface="Arial" panose="020B0604020202020204" pitchFamily="34" charset="0"/>
                <a:cs typeface="Arial" panose="020B0604020202020204" pitchFamily="34" charset="0"/>
              </a:rPr>
              <a:t>method</a:t>
            </a:r>
            <a:endParaRPr lang="it-IT" altLang="it-IT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Oggetto 7"/>
          <p:cNvGraphicFramePr>
            <a:graphicFrameLocks noChangeAspect="1"/>
          </p:cNvGraphicFramePr>
          <p:nvPr/>
        </p:nvGraphicFramePr>
        <p:xfrm>
          <a:off x="1874838" y="4005263"/>
          <a:ext cx="5459412" cy="79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4" imgW="1777229" imgH="266584" progId="Equation.3">
                  <p:embed/>
                </p:oleObj>
              </mc:Choice>
              <mc:Fallback>
                <p:oleObj name="Equazione" r:id="rId4" imgW="1777229" imgH="266584" progId="Equation.3">
                  <p:embed/>
                  <p:pic>
                    <p:nvPicPr>
                      <p:cNvPr id="0" name="Oggetto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4838" y="4005263"/>
                        <a:ext cx="5459412" cy="793750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9525">
                        <a:solidFill>
                          <a:srgbClr val="FF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10"/>
          <p:cNvGraphicFramePr>
            <a:graphicFrameLocks noChangeAspect="1"/>
          </p:cNvGraphicFramePr>
          <p:nvPr/>
        </p:nvGraphicFramePr>
        <p:xfrm>
          <a:off x="1258888" y="4941888"/>
          <a:ext cx="6813550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6" imgW="2094591" imgH="266584" progId="Equation.3">
                  <p:embed/>
                </p:oleObj>
              </mc:Choice>
              <mc:Fallback>
                <p:oleObj name="Equazione" r:id="rId6" imgW="2094591" imgH="266584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8888" y="4941888"/>
                        <a:ext cx="6813550" cy="841375"/>
                      </a:xfrm>
                      <a:prstGeom prst="rect">
                        <a:avLst/>
                      </a:prstGeom>
                      <a:solidFill>
                        <a:srgbClr val="CCFFCC"/>
                      </a:solidFill>
                      <a:ln w="9525">
                        <a:solidFill>
                          <a:srgbClr val="FF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CasellaDiTesto 10"/>
          <p:cNvSpPr txBox="1"/>
          <p:nvPr/>
        </p:nvSpPr>
        <p:spPr>
          <a:xfrm>
            <a:off x="2203450" y="5805488"/>
            <a:ext cx="4802188" cy="461962"/>
          </a:xfrm>
          <a:prstGeom prst="rect">
            <a:avLst/>
          </a:prstGeom>
          <a:solidFill>
            <a:schemeClr val="accent3">
              <a:lumMod val="85000"/>
            </a:schemeClr>
          </a:solidFill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defRPr/>
            </a:pPr>
            <a:r>
              <a:rPr lang="it-IT" altLang="it-IT" dirty="0" err="1">
                <a:latin typeface="Arial" panose="020B0604020202020204" pitchFamily="34" charset="0"/>
                <a:cs typeface="Arial" panose="020B0604020202020204" pitchFamily="34" charset="0"/>
              </a:rPr>
              <a:t>basic</a:t>
            </a:r>
            <a:r>
              <a:rPr lang="it-IT" altLang="it-I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altLang="it-IT" dirty="0" err="1">
                <a:latin typeface="Arial" panose="020B0604020202020204" pitchFamily="34" charset="0"/>
                <a:cs typeface="Arial" panose="020B0604020202020204" pitchFamily="34" charset="0"/>
              </a:rPr>
              <a:t>version</a:t>
            </a:r>
            <a:r>
              <a:rPr lang="it-IT" altLang="it-IT" dirty="0">
                <a:latin typeface="Arial" panose="020B0604020202020204" pitchFamily="34" charset="0"/>
                <a:cs typeface="Arial" panose="020B0604020202020204" pitchFamily="34" charset="0"/>
              </a:rPr>
              <a:t> of the L-M </a:t>
            </a:r>
            <a:r>
              <a:rPr lang="it-IT" altLang="it-IT" dirty="0" err="1">
                <a:latin typeface="Arial" panose="020B0604020202020204" pitchFamily="34" charset="0"/>
                <a:cs typeface="Arial" panose="020B0604020202020204" pitchFamily="34" charset="0"/>
              </a:rPr>
              <a:t>method</a:t>
            </a:r>
            <a:endParaRPr lang="it-IT" altLang="it-IT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107504" y="3327375"/>
            <a:ext cx="1647602" cy="461665"/>
          </a:xfrm>
          <a:prstGeom prst="rect">
            <a:avLst/>
          </a:prstGeom>
          <a:solidFill>
            <a:schemeClr val="accent3">
              <a:lumMod val="85000"/>
            </a:schemeClr>
          </a:solidFill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defRPr/>
            </a:pPr>
            <a:r>
              <a:rPr lang="it-IT" altLang="it-IT" dirty="0">
                <a:latin typeface="Arial" panose="020B0604020202020204" pitchFamily="34" charset="0"/>
                <a:cs typeface="Arial" panose="020B0604020202020204" pitchFamily="34" charset="0"/>
              </a:rPr>
              <a:t>GD</a:t>
            </a:r>
          </a:p>
        </p:txBody>
      </p:sp>
      <p:sp>
        <p:nvSpPr>
          <p:cNvPr id="13" name="CasellaDiTesto 12"/>
          <p:cNvSpPr txBox="1"/>
          <p:nvPr/>
        </p:nvSpPr>
        <p:spPr>
          <a:xfrm>
            <a:off x="55970" y="4149080"/>
            <a:ext cx="1783234" cy="461665"/>
          </a:xfrm>
          <a:prstGeom prst="rect">
            <a:avLst/>
          </a:prstGeom>
          <a:solidFill>
            <a:schemeClr val="accent3">
              <a:lumMod val="85000"/>
            </a:schemeClr>
          </a:solidFill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defRPr/>
            </a:pPr>
            <a:r>
              <a:rPr lang="it-IT" altLang="it-IT" dirty="0">
                <a:latin typeface="Arial" panose="020B0604020202020204" pitchFamily="34" charset="0"/>
                <a:cs typeface="Arial" panose="020B0604020202020204" pitchFamily="34" charset="0"/>
              </a:rPr>
              <a:t>Newton</a:t>
            </a:r>
            <a:endParaRPr lang="it-IT" altLang="it-IT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1" grpId="0" animBg="1"/>
      <p:bldP spid="12" grpId="0" animBg="1"/>
      <p:bldP spid="13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3250" name="Object 10"/>
          <p:cNvGraphicFramePr>
            <a:graphicFrameLocks noChangeAspect="1"/>
          </p:cNvGraphicFramePr>
          <p:nvPr/>
        </p:nvGraphicFramePr>
        <p:xfrm>
          <a:off x="912813" y="3068638"/>
          <a:ext cx="6813550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2" imgW="2094591" imgH="266584" progId="Equation.3">
                  <p:embed/>
                </p:oleObj>
              </mc:Choice>
              <mc:Fallback>
                <p:oleObj name="Equazione" r:id="rId2" imgW="2094591" imgH="266584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2813" y="3068638"/>
                        <a:ext cx="6813550" cy="841375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9525">
                        <a:solidFill>
                          <a:srgbClr val="FF33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AutoShape 11"/>
          <p:cNvSpPr>
            <a:spLocks noChangeArrowheads="1"/>
          </p:cNvSpPr>
          <p:nvPr/>
        </p:nvSpPr>
        <p:spPr bwMode="auto">
          <a:xfrm>
            <a:off x="3995738" y="4076700"/>
            <a:ext cx="647700" cy="720725"/>
          </a:xfrm>
          <a:prstGeom prst="downArrow">
            <a:avLst>
              <a:gd name="adj1" fmla="val 50000"/>
              <a:gd name="adj2" fmla="val 27819"/>
            </a:avLst>
          </a:prstGeom>
          <a:solidFill>
            <a:srgbClr val="FF99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graphicFrame>
        <p:nvGraphicFramePr>
          <p:cNvPr id="7" name="Oggetto 6"/>
          <p:cNvGraphicFramePr>
            <a:graphicFrameLocks noChangeAspect="1"/>
          </p:cNvGraphicFramePr>
          <p:nvPr/>
        </p:nvGraphicFramePr>
        <p:xfrm>
          <a:off x="34925" y="5011738"/>
          <a:ext cx="9007475" cy="79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4" imgW="2933700" imgH="266700" progId="Equation.3">
                  <p:embed/>
                </p:oleObj>
              </mc:Choice>
              <mc:Fallback>
                <p:oleObj name="Equazione" r:id="rId4" imgW="2933700" imgH="266700" progId="Equation.3">
                  <p:embed/>
                  <p:pic>
                    <p:nvPicPr>
                      <p:cNvPr id="0" name="Oggetto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25" y="5011738"/>
                        <a:ext cx="9007475" cy="793750"/>
                      </a:xfrm>
                      <a:prstGeom prst="rect">
                        <a:avLst/>
                      </a:prstGeom>
                      <a:solidFill>
                        <a:srgbClr val="CCFFCC"/>
                      </a:solidFill>
                      <a:ln w="9525">
                        <a:solidFill>
                          <a:srgbClr val="FF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CasellaDiTesto 9"/>
          <p:cNvSpPr txBox="1"/>
          <p:nvPr/>
        </p:nvSpPr>
        <p:spPr>
          <a:xfrm>
            <a:off x="2171700" y="5805488"/>
            <a:ext cx="5280025" cy="461962"/>
          </a:xfrm>
          <a:prstGeom prst="rect">
            <a:avLst/>
          </a:prstGeom>
          <a:solidFill>
            <a:schemeClr val="accent3">
              <a:lumMod val="85000"/>
            </a:schemeClr>
          </a:solidFill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defRPr/>
            </a:pPr>
            <a:r>
              <a:rPr lang="it-IT" altLang="it-IT" dirty="0" err="1">
                <a:latin typeface="Arial" panose="020B0604020202020204" pitchFamily="34" charset="0"/>
                <a:cs typeface="Arial" panose="020B0604020202020204" pitchFamily="34" charset="0"/>
              </a:rPr>
              <a:t>advanced</a:t>
            </a:r>
            <a:r>
              <a:rPr lang="it-IT" altLang="it-I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altLang="it-IT" dirty="0" err="1">
                <a:latin typeface="Arial" panose="020B0604020202020204" pitchFamily="34" charset="0"/>
                <a:cs typeface="Arial" panose="020B0604020202020204" pitchFamily="34" charset="0"/>
              </a:rPr>
              <a:t>version</a:t>
            </a:r>
            <a:r>
              <a:rPr lang="it-IT" altLang="it-IT" dirty="0">
                <a:latin typeface="Arial" panose="020B0604020202020204" pitchFamily="34" charset="0"/>
                <a:cs typeface="Arial" panose="020B0604020202020204" pitchFamily="34" charset="0"/>
              </a:rPr>
              <a:t> of the L-M </a:t>
            </a:r>
            <a:r>
              <a:rPr lang="it-IT" altLang="it-IT" dirty="0" err="1">
                <a:latin typeface="Arial" panose="020B0604020202020204" pitchFamily="34" charset="0"/>
                <a:cs typeface="Arial" panose="020B0604020202020204" pitchFamily="34" charset="0"/>
              </a:rPr>
              <a:t>method</a:t>
            </a:r>
            <a:endParaRPr lang="it-IT" altLang="it-IT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254" name="Text Box 2"/>
          <p:cNvSpPr txBox="1">
            <a:spLocks noChangeArrowheads="1"/>
          </p:cNvSpPr>
          <p:nvPr/>
        </p:nvSpPr>
        <p:spPr bwMode="auto">
          <a:xfrm>
            <a:off x="179388" y="188913"/>
            <a:ext cx="6048375" cy="584200"/>
          </a:xfrm>
          <a:prstGeom prst="rect">
            <a:avLst/>
          </a:prstGeom>
          <a:solidFill>
            <a:srgbClr val="FFFF99"/>
          </a:solidFill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b="1">
                <a:solidFill>
                  <a:schemeClr val="accent2"/>
                </a:solidFill>
                <a:latin typeface="Arial" panose="020B0604020202020204" pitchFamily="34" charset="0"/>
              </a:rPr>
              <a:t>Levenberg-Marquardt method</a:t>
            </a:r>
          </a:p>
        </p:txBody>
      </p:sp>
      <p:sp>
        <p:nvSpPr>
          <p:cNvPr id="13" name="CasellaDiTesto 12"/>
          <p:cNvSpPr txBox="1"/>
          <p:nvPr/>
        </p:nvSpPr>
        <p:spPr>
          <a:xfrm>
            <a:off x="539750" y="2205038"/>
            <a:ext cx="8064500" cy="831850"/>
          </a:xfrm>
          <a:prstGeom prst="rect">
            <a:avLst/>
          </a:prstGeom>
          <a:solidFill>
            <a:schemeClr val="accent3">
              <a:lumMod val="85000"/>
            </a:schemeClr>
          </a:solidFill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defRPr/>
            </a:pPr>
            <a:r>
              <a:rPr lang="it-IT" altLang="it-IT" dirty="0" err="1"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it-IT" altLang="it-I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altLang="it-IT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it-IT" altLang="it-IT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it-IT" altLang="it-IT" dirty="0" err="1">
                <a:latin typeface="Arial" panose="020B0604020202020204" pitchFamily="34" charset="0"/>
                <a:cs typeface="Arial" panose="020B0604020202020204" pitchFamily="34" charset="0"/>
              </a:rPr>
              <a:t>combination</a:t>
            </a:r>
            <a:r>
              <a:rPr lang="it-IT" altLang="it-IT" dirty="0">
                <a:latin typeface="Arial" panose="020B0604020202020204" pitchFamily="34" charset="0"/>
                <a:cs typeface="Arial" panose="020B0604020202020204" pitchFamily="34" charset="0"/>
              </a:rPr>
              <a:t> of the </a:t>
            </a:r>
            <a:r>
              <a:rPr lang="it-IT" altLang="it-IT" dirty="0" err="1">
                <a:latin typeface="Arial" panose="020B0604020202020204" pitchFamily="34" charset="0"/>
                <a:cs typeface="Arial" panose="020B0604020202020204" pitchFamily="34" charset="0"/>
              </a:rPr>
              <a:t>Gradient</a:t>
            </a:r>
            <a:r>
              <a:rPr lang="it-IT" altLang="it-I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altLang="it-IT" dirty="0" err="1">
                <a:latin typeface="Arial" panose="020B0604020202020204" pitchFamily="34" charset="0"/>
                <a:cs typeface="Arial" panose="020B0604020202020204" pitchFamily="34" charset="0"/>
              </a:rPr>
              <a:t>Descent</a:t>
            </a:r>
            <a:r>
              <a:rPr lang="it-IT" altLang="it-I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altLang="it-IT" dirty="0" err="1">
                <a:latin typeface="Arial" panose="020B0604020202020204" pitchFamily="34" charset="0"/>
                <a:cs typeface="Arial" panose="020B0604020202020204" pitchFamily="34" charset="0"/>
              </a:rPr>
              <a:t>method</a:t>
            </a:r>
            <a:r>
              <a:rPr lang="it-IT" altLang="it-I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defRPr/>
            </a:pPr>
            <a:r>
              <a:rPr lang="it-IT" altLang="it-IT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it-IT" altLang="it-IT" dirty="0" err="1">
                <a:latin typeface="Arial" panose="020B0604020202020204" pitchFamily="34" charset="0"/>
                <a:cs typeface="Arial" panose="020B0604020202020204" pitchFamily="34" charset="0"/>
              </a:rPr>
              <a:t>Newton's</a:t>
            </a:r>
            <a:r>
              <a:rPr lang="it-IT" altLang="it-I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altLang="it-IT" dirty="0" err="1">
                <a:latin typeface="Arial" panose="020B0604020202020204" pitchFamily="34" charset="0"/>
                <a:cs typeface="Arial" panose="020B0604020202020204" pitchFamily="34" charset="0"/>
              </a:rPr>
              <a:t>minimization</a:t>
            </a:r>
            <a:r>
              <a:rPr lang="it-IT" altLang="it-I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altLang="it-IT" dirty="0" err="1">
                <a:latin typeface="Arial" panose="020B0604020202020204" pitchFamily="34" charset="0"/>
                <a:cs typeface="Arial" panose="020B0604020202020204" pitchFamily="34" charset="0"/>
              </a:rPr>
              <a:t>method</a:t>
            </a:r>
            <a:endParaRPr lang="it-IT" altLang="it-IT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78B9BE51-70AA-4A51-A956-677FDF7BB617}"/>
              </a:ext>
            </a:extLst>
          </p:cNvPr>
          <p:cNvSpPr txBox="1"/>
          <p:nvPr/>
        </p:nvSpPr>
        <p:spPr>
          <a:xfrm>
            <a:off x="0" y="908050"/>
            <a:ext cx="9144000" cy="1200329"/>
          </a:xfrm>
          <a:prstGeom prst="rect">
            <a:avLst/>
          </a:prstGeom>
          <a:solidFill>
            <a:schemeClr val="accent3">
              <a:lumMod val="85000"/>
            </a:schemeClr>
          </a:solidFill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defRPr/>
            </a:pPr>
            <a:r>
              <a:rPr lang="en-US" altLang="it-IT" dirty="0">
                <a:latin typeface="Arial" panose="020B0604020202020204" pitchFamily="34" charset="0"/>
                <a:cs typeface="Arial" panose="020B0604020202020204" pitchFamily="34" charset="0"/>
              </a:rPr>
              <a:t>improvement of the Gradient Descent algorithm:</a:t>
            </a:r>
          </a:p>
          <a:p>
            <a:pPr algn="ctr">
              <a:defRPr/>
            </a:pPr>
            <a:r>
              <a:rPr lang="en-US" altLang="it-IT" dirty="0">
                <a:latin typeface="Arial" panose="020B0604020202020204" pitchFamily="34" charset="0"/>
                <a:cs typeface="Arial" panose="020B0604020202020204" pitchFamily="34" charset="0"/>
              </a:rPr>
              <a:t>information on local </a:t>
            </a:r>
            <a:r>
              <a:rPr lang="en-US" altLang="it-IT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curvature</a:t>
            </a:r>
            <a:r>
              <a:rPr lang="en-US" altLang="it-IT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altLang="it-IT" b="1" dirty="0">
                <a:latin typeface="Arial" panose="020B0604020202020204" pitchFamily="34" charset="0"/>
                <a:cs typeface="Arial" panose="020B0604020202020204" pitchFamily="34" charset="0"/>
              </a:rPr>
              <a:t>Hessian</a:t>
            </a:r>
            <a:r>
              <a:rPr lang="en-US" altLang="it-IT" dirty="0">
                <a:latin typeface="Arial" panose="020B0604020202020204" pitchFamily="34" charset="0"/>
                <a:cs typeface="Arial" panose="020B0604020202020204" pitchFamily="34" charset="0"/>
              </a:rPr>
              <a:t>) of the objective function is also considered, in addition to its </a:t>
            </a:r>
            <a:r>
              <a:rPr lang="en-US" altLang="it-IT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gradient</a:t>
            </a:r>
            <a:endParaRPr lang="it-IT" altLang="it-IT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11"/>
          <p:cNvSpPr>
            <a:spLocks noChangeArrowheads="1"/>
          </p:cNvSpPr>
          <p:nvPr/>
        </p:nvSpPr>
        <p:spPr bwMode="auto">
          <a:xfrm>
            <a:off x="3995738" y="4078288"/>
            <a:ext cx="647700" cy="720725"/>
          </a:xfrm>
          <a:prstGeom prst="downArrow">
            <a:avLst>
              <a:gd name="adj1" fmla="val 50000"/>
              <a:gd name="adj2" fmla="val 27819"/>
            </a:avLst>
          </a:prstGeom>
          <a:solidFill>
            <a:srgbClr val="FF99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graphicFrame>
        <p:nvGraphicFramePr>
          <p:cNvPr id="54275" name="Oggetto 6"/>
          <p:cNvGraphicFramePr>
            <a:graphicFrameLocks noChangeAspect="1"/>
          </p:cNvGraphicFramePr>
          <p:nvPr/>
        </p:nvGraphicFramePr>
        <p:xfrm>
          <a:off x="34925" y="3213100"/>
          <a:ext cx="9009063" cy="795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2" imgW="2933700" imgH="266700" progId="Equation.3">
                  <p:embed/>
                </p:oleObj>
              </mc:Choice>
              <mc:Fallback>
                <p:oleObj name="Equazione" r:id="rId2" imgW="2933700" imgH="266700" progId="Equation.3">
                  <p:embed/>
                  <p:pic>
                    <p:nvPicPr>
                      <p:cNvPr id="0" name="Oggetto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25" y="3213100"/>
                        <a:ext cx="9009063" cy="795338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9525">
                        <a:solidFill>
                          <a:srgbClr val="FF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ggetto 7"/>
          <p:cNvGraphicFramePr>
            <a:graphicFrameLocks noChangeAspect="1"/>
          </p:cNvGraphicFramePr>
          <p:nvPr/>
        </p:nvGraphicFramePr>
        <p:xfrm>
          <a:off x="284163" y="4941888"/>
          <a:ext cx="8550275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4" imgW="2540000" imgH="241300" progId="Equation.3">
                  <p:embed/>
                </p:oleObj>
              </mc:Choice>
              <mc:Fallback>
                <p:oleObj name="Equazione" r:id="rId4" imgW="2540000" imgH="241300" progId="Equation.3">
                  <p:embed/>
                  <p:pic>
                    <p:nvPicPr>
                      <p:cNvPr id="0" name="Oggetto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163" y="4941888"/>
                        <a:ext cx="8550275" cy="762000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9525">
                        <a:solidFill>
                          <a:srgbClr val="FF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asellaDiTesto 8"/>
          <p:cNvSpPr txBox="1"/>
          <p:nvPr/>
        </p:nvSpPr>
        <p:spPr>
          <a:xfrm>
            <a:off x="539750" y="5776913"/>
            <a:ext cx="8064500" cy="461962"/>
          </a:xfrm>
          <a:prstGeom prst="rect">
            <a:avLst/>
          </a:prstGeom>
          <a:solidFill>
            <a:schemeClr val="accent3">
              <a:lumMod val="85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it-IT" dirty="0" err="1">
                <a:latin typeface="Arial" pitchFamily="34" charset="0"/>
                <a:ea typeface="+mn-ea"/>
                <a:cs typeface="Arial" pitchFamily="34" charset="0"/>
              </a:rPr>
              <a:t>system</a:t>
            </a:r>
            <a:r>
              <a:rPr lang="it-IT" dirty="0">
                <a:latin typeface="Arial" pitchFamily="34" charset="0"/>
                <a:ea typeface="+mn-ea"/>
                <a:cs typeface="Arial" pitchFamily="34" charset="0"/>
              </a:rPr>
              <a:t> of linear </a:t>
            </a:r>
            <a:r>
              <a:rPr lang="it-IT" dirty="0" err="1">
                <a:latin typeface="Arial" pitchFamily="34" charset="0"/>
                <a:cs typeface="Arial" pitchFamily="34" charset="0"/>
              </a:rPr>
              <a:t>equations</a:t>
            </a:r>
            <a:r>
              <a:rPr lang="it-IT" dirty="0">
                <a:latin typeface="Arial" pitchFamily="34" charset="0"/>
                <a:cs typeface="Arial" pitchFamily="34" charset="0"/>
              </a:rPr>
              <a:t> to be </a:t>
            </a:r>
            <a:r>
              <a:rPr lang="it-IT" dirty="0" err="1">
                <a:latin typeface="Arial" pitchFamily="34" charset="0"/>
                <a:cs typeface="Arial" pitchFamily="34" charset="0"/>
              </a:rPr>
              <a:t>solved</a:t>
            </a:r>
            <a:r>
              <a:rPr lang="it-IT" dirty="0">
                <a:latin typeface="Arial" pitchFamily="34" charset="0"/>
                <a:cs typeface="Arial" pitchFamily="34" charset="0"/>
              </a:rPr>
              <a:t> </a:t>
            </a:r>
            <a:r>
              <a:rPr lang="it-IT" dirty="0" err="1">
                <a:latin typeface="Arial" pitchFamily="34" charset="0"/>
                <a:cs typeface="Arial" pitchFamily="34" charset="0"/>
              </a:rPr>
              <a:t>at</a:t>
            </a:r>
            <a:r>
              <a:rPr lang="it-IT" dirty="0">
                <a:latin typeface="Arial" pitchFamily="34" charset="0"/>
                <a:cs typeface="Arial" pitchFamily="34" charset="0"/>
              </a:rPr>
              <a:t> </a:t>
            </a:r>
            <a:r>
              <a:rPr lang="it-IT" dirty="0" err="1">
                <a:latin typeface="Arial" pitchFamily="34" charset="0"/>
                <a:cs typeface="Arial" pitchFamily="34" charset="0"/>
              </a:rPr>
              <a:t>each</a:t>
            </a:r>
            <a:r>
              <a:rPr lang="it-IT" dirty="0">
                <a:latin typeface="Arial" pitchFamily="34" charset="0"/>
                <a:cs typeface="Arial" pitchFamily="34" charset="0"/>
              </a:rPr>
              <a:t> </a:t>
            </a:r>
            <a:r>
              <a:rPr lang="it-IT" dirty="0" err="1">
                <a:latin typeface="Arial" pitchFamily="34" charset="0"/>
                <a:cs typeface="Arial" pitchFamily="34" charset="0"/>
              </a:rPr>
              <a:t>step</a:t>
            </a:r>
            <a:endParaRPr lang="it-IT" b="1" dirty="0"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4278" name="Text Box 2"/>
          <p:cNvSpPr txBox="1">
            <a:spLocks noChangeArrowheads="1"/>
          </p:cNvSpPr>
          <p:nvPr/>
        </p:nvSpPr>
        <p:spPr bwMode="auto">
          <a:xfrm>
            <a:off x="179388" y="188913"/>
            <a:ext cx="6048375" cy="584200"/>
          </a:xfrm>
          <a:prstGeom prst="rect">
            <a:avLst/>
          </a:prstGeom>
          <a:solidFill>
            <a:srgbClr val="FFFF99"/>
          </a:solidFill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b="1" dirty="0" err="1">
                <a:solidFill>
                  <a:schemeClr val="accent2"/>
                </a:solidFill>
                <a:latin typeface="Arial" panose="020B0604020202020204" pitchFamily="34" charset="0"/>
              </a:rPr>
              <a:t>Levenberg</a:t>
            </a:r>
            <a:r>
              <a:rPr lang="it-IT" altLang="it-IT" b="1" dirty="0">
                <a:solidFill>
                  <a:schemeClr val="accent2"/>
                </a:solidFill>
                <a:latin typeface="Arial" panose="020B0604020202020204" pitchFamily="34" charset="0"/>
              </a:rPr>
              <a:t>-Marquardt </a:t>
            </a:r>
            <a:r>
              <a:rPr lang="it-IT" altLang="it-IT" b="1" dirty="0" err="1">
                <a:solidFill>
                  <a:schemeClr val="accent2"/>
                </a:solidFill>
                <a:latin typeface="Arial" panose="020B0604020202020204" pitchFamily="34" charset="0"/>
              </a:rPr>
              <a:t>method</a:t>
            </a:r>
            <a:endParaRPr lang="it-IT" altLang="it-IT" b="1" dirty="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539750" y="2205038"/>
            <a:ext cx="8064500" cy="831850"/>
          </a:xfrm>
          <a:prstGeom prst="rect">
            <a:avLst/>
          </a:prstGeom>
          <a:solidFill>
            <a:schemeClr val="accent3">
              <a:lumMod val="85000"/>
            </a:schemeClr>
          </a:solidFill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defRPr/>
            </a:pPr>
            <a:r>
              <a:rPr lang="it-IT" altLang="it-IT" dirty="0" err="1"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it-IT" altLang="it-I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altLang="it-IT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it-IT" altLang="it-IT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it-IT" altLang="it-IT" dirty="0" err="1">
                <a:latin typeface="Arial" panose="020B0604020202020204" pitchFamily="34" charset="0"/>
                <a:cs typeface="Arial" panose="020B0604020202020204" pitchFamily="34" charset="0"/>
              </a:rPr>
              <a:t>combination</a:t>
            </a:r>
            <a:r>
              <a:rPr lang="it-IT" altLang="it-IT" dirty="0">
                <a:latin typeface="Arial" panose="020B0604020202020204" pitchFamily="34" charset="0"/>
                <a:cs typeface="Arial" panose="020B0604020202020204" pitchFamily="34" charset="0"/>
              </a:rPr>
              <a:t> of the </a:t>
            </a:r>
            <a:r>
              <a:rPr lang="it-IT" altLang="it-IT" dirty="0" err="1">
                <a:latin typeface="Arial" panose="020B0604020202020204" pitchFamily="34" charset="0"/>
                <a:cs typeface="Arial" panose="020B0604020202020204" pitchFamily="34" charset="0"/>
              </a:rPr>
              <a:t>Gradient</a:t>
            </a:r>
            <a:r>
              <a:rPr lang="it-IT" altLang="it-I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altLang="it-IT" dirty="0" err="1">
                <a:latin typeface="Arial" panose="020B0604020202020204" pitchFamily="34" charset="0"/>
                <a:cs typeface="Arial" panose="020B0604020202020204" pitchFamily="34" charset="0"/>
              </a:rPr>
              <a:t>Descent</a:t>
            </a:r>
            <a:r>
              <a:rPr lang="it-IT" altLang="it-I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altLang="it-IT" dirty="0" err="1">
                <a:latin typeface="Arial" panose="020B0604020202020204" pitchFamily="34" charset="0"/>
                <a:cs typeface="Arial" panose="020B0604020202020204" pitchFamily="34" charset="0"/>
              </a:rPr>
              <a:t>method</a:t>
            </a:r>
            <a:r>
              <a:rPr lang="it-IT" altLang="it-I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defRPr/>
            </a:pPr>
            <a:r>
              <a:rPr lang="it-IT" altLang="it-IT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it-IT" altLang="it-IT" dirty="0" err="1">
                <a:latin typeface="Arial" panose="020B0604020202020204" pitchFamily="34" charset="0"/>
                <a:cs typeface="Arial" panose="020B0604020202020204" pitchFamily="34" charset="0"/>
              </a:rPr>
              <a:t>Newton's</a:t>
            </a:r>
            <a:r>
              <a:rPr lang="it-IT" altLang="it-I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altLang="it-IT" dirty="0" err="1">
                <a:latin typeface="Arial" panose="020B0604020202020204" pitchFamily="34" charset="0"/>
                <a:cs typeface="Arial" panose="020B0604020202020204" pitchFamily="34" charset="0"/>
              </a:rPr>
              <a:t>minimization</a:t>
            </a:r>
            <a:r>
              <a:rPr lang="it-IT" altLang="it-I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altLang="it-IT" dirty="0" err="1">
                <a:latin typeface="Arial" panose="020B0604020202020204" pitchFamily="34" charset="0"/>
                <a:cs typeface="Arial" panose="020B0604020202020204" pitchFamily="34" charset="0"/>
              </a:rPr>
              <a:t>method</a:t>
            </a:r>
            <a:endParaRPr lang="it-IT" altLang="it-IT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4105FC17-FD2C-DDDF-084C-89F76B4C07B9}"/>
              </a:ext>
            </a:extLst>
          </p:cNvPr>
          <p:cNvSpPr txBox="1"/>
          <p:nvPr/>
        </p:nvSpPr>
        <p:spPr>
          <a:xfrm>
            <a:off x="0" y="908050"/>
            <a:ext cx="9144000" cy="1200329"/>
          </a:xfrm>
          <a:prstGeom prst="rect">
            <a:avLst/>
          </a:prstGeom>
          <a:solidFill>
            <a:schemeClr val="accent3">
              <a:lumMod val="85000"/>
            </a:schemeClr>
          </a:solidFill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defRPr/>
            </a:pPr>
            <a:r>
              <a:rPr lang="en-US" altLang="it-IT" dirty="0">
                <a:latin typeface="Arial" panose="020B0604020202020204" pitchFamily="34" charset="0"/>
                <a:cs typeface="Arial" panose="020B0604020202020204" pitchFamily="34" charset="0"/>
              </a:rPr>
              <a:t>improvement of the Gradient Descent algorithm:</a:t>
            </a:r>
          </a:p>
          <a:p>
            <a:pPr algn="ctr">
              <a:defRPr/>
            </a:pPr>
            <a:r>
              <a:rPr lang="en-US" altLang="it-IT" dirty="0">
                <a:latin typeface="Arial" panose="020B0604020202020204" pitchFamily="34" charset="0"/>
                <a:cs typeface="Arial" panose="020B0604020202020204" pitchFamily="34" charset="0"/>
              </a:rPr>
              <a:t>information on local </a:t>
            </a:r>
            <a:r>
              <a:rPr lang="en-US" altLang="it-IT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curvature</a:t>
            </a:r>
            <a:r>
              <a:rPr lang="en-US" altLang="it-IT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altLang="it-IT" b="1" dirty="0">
                <a:latin typeface="Arial" panose="020B0604020202020204" pitchFamily="34" charset="0"/>
                <a:cs typeface="Arial" panose="020B0604020202020204" pitchFamily="34" charset="0"/>
              </a:rPr>
              <a:t>Hessian</a:t>
            </a:r>
            <a:r>
              <a:rPr lang="en-US" altLang="it-IT" dirty="0">
                <a:latin typeface="Arial" panose="020B0604020202020204" pitchFamily="34" charset="0"/>
                <a:cs typeface="Arial" panose="020B0604020202020204" pitchFamily="34" charset="0"/>
              </a:rPr>
              <a:t>) of the objective function is also considered, in addition to its </a:t>
            </a:r>
            <a:r>
              <a:rPr lang="en-US" altLang="it-IT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gradient</a:t>
            </a:r>
            <a:endParaRPr lang="it-IT" altLang="it-IT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ttangolo 1"/>
          <p:cNvSpPr>
            <a:spLocks noChangeArrowheads="1"/>
          </p:cNvSpPr>
          <p:nvPr/>
        </p:nvSpPr>
        <p:spPr bwMode="auto">
          <a:xfrm>
            <a:off x="107950" y="185738"/>
            <a:ext cx="8932863" cy="6556375"/>
          </a:xfrm>
          <a:prstGeom prst="rect">
            <a:avLst/>
          </a:prstGeom>
          <a:solidFill>
            <a:srgbClr val="99FF99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it-IT" altLang="it-IT" sz="2000" b="1">
                <a:latin typeface="Courier New" panose="02070309020205020404" pitchFamily="49" charset="0"/>
                <a:cs typeface="Courier New" panose="02070309020205020404" pitchFamily="49" charset="0"/>
              </a:rPr>
              <a:t>function R = LeveMarq(F,GF,HF,x0,tol,kmax)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it-IT" altLang="it-IT" sz="2000" b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it-IT" altLang="it-IT" sz="2000" b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Levenberg-Marquardt Algorihtm for computing a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it-IT" altLang="it-IT" sz="2000" b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local minimum of a function of several variables: 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it-IT" altLang="it-IT" sz="2000" b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it-IT" altLang="it-IT" sz="2000" b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input data :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it-IT" altLang="it-IT" sz="2000" b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      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it-IT" altLang="it-IT" sz="2000" b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      F  :    handle to the function implementing the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it-IT" altLang="it-IT" sz="2000" b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              objective function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it-IT" altLang="it-IT" sz="2000" b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      GF  :   handle to the function implementing 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it-IT" altLang="it-IT" sz="2000" b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              the gradient of the objective function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it-IT" altLang="it-IT" sz="2000" b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      HF  :   handle to the function implementing 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it-IT" altLang="it-IT" sz="2000" b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              the Hessian matrix of the objective 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it-IT" altLang="it-IT" sz="2000" b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      x0  :   column vector – initial approximation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it-IT" altLang="it-IT" sz="2000" b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      tol:    relative tolerance 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it-IT" altLang="it-IT" sz="2000" b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      kmax:   max number of iterations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it-IT" altLang="it-IT" sz="2000" b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it-IT" altLang="it-IT" sz="2000" b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output data :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it-IT" altLang="it-IT" sz="2000" b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it-IT" altLang="it-IT" sz="2000" b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      R   :    Solution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it-IT" altLang="it-IT" sz="2000" b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</a:p>
        </p:txBody>
      </p:sp>
    </p:spTree>
  </p:cSld>
  <p:clrMapOvr>
    <a:masterClrMapping/>
  </p:clrMapOvr>
  <p:transition>
    <p:zoom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41275" y="117475"/>
            <a:ext cx="8995221" cy="6464300"/>
          </a:xfrm>
          <a:prstGeom prst="rect">
            <a:avLst/>
          </a:prstGeom>
          <a:solidFill>
            <a:srgbClr val="99FF99"/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it-IT" sz="1800" b="1" dirty="0">
                <a:latin typeface="Courier New" pitchFamily="49" charset="0"/>
                <a:ea typeface="+mn-ea"/>
                <a:cs typeface="Courier New" pitchFamily="49" charset="0"/>
              </a:rPr>
              <a:t> </a:t>
            </a:r>
            <a:r>
              <a:rPr lang="it-IT" sz="1800" b="1" dirty="0" err="1">
                <a:latin typeface="Courier New" pitchFamily="49" charset="0"/>
                <a:ea typeface="+mn-ea"/>
                <a:cs typeface="Courier New" pitchFamily="49" charset="0"/>
              </a:rPr>
              <a:t>xcurr</a:t>
            </a:r>
            <a:r>
              <a:rPr lang="it-IT" sz="1800" b="1" dirty="0">
                <a:latin typeface="Courier New" pitchFamily="49" charset="0"/>
                <a:ea typeface="+mn-ea"/>
                <a:cs typeface="Courier New" pitchFamily="49" charset="0"/>
              </a:rPr>
              <a:t> = x0;</a:t>
            </a:r>
          </a:p>
          <a:p>
            <a:pPr algn="just">
              <a:defRPr/>
            </a:pPr>
            <a:r>
              <a:rPr lang="it-IT" sz="1800" b="1" dirty="0">
                <a:solidFill>
                  <a:srgbClr val="0070C0"/>
                </a:solidFill>
                <a:latin typeface="Courier New" pitchFamily="49" charset="0"/>
                <a:ea typeface="+mn-ea"/>
                <a:cs typeface="Courier New" pitchFamily="49" charset="0"/>
              </a:rPr>
              <a:t>% </a:t>
            </a:r>
            <a:r>
              <a:rPr lang="it-IT" sz="1800" b="1" dirty="0" err="1">
                <a:solidFill>
                  <a:srgbClr val="0070C0"/>
                </a:solidFill>
                <a:latin typeface="Courier New" pitchFamily="49" charset="0"/>
                <a:ea typeface="+mn-ea"/>
                <a:cs typeface="Courier New" pitchFamily="49" charset="0"/>
              </a:rPr>
              <a:t>initialize</a:t>
            </a:r>
            <a:r>
              <a:rPr lang="it-IT" sz="1800" b="1" dirty="0">
                <a:solidFill>
                  <a:srgbClr val="0070C0"/>
                </a:solidFill>
                <a:latin typeface="Courier New" pitchFamily="49" charset="0"/>
                <a:ea typeface="+mn-ea"/>
                <a:cs typeface="Courier New" pitchFamily="49" charset="0"/>
              </a:rPr>
              <a:t> </a:t>
            </a:r>
            <a:r>
              <a:rPr lang="it-IT" sz="1800" b="1" dirty="0" err="1">
                <a:solidFill>
                  <a:srgbClr val="0070C0"/>
                </a:solidFill>
                <a:latin typeface="Courier New" pitchFamily="49" charset="0"/>
                <a:ea typeface="+mn-ea"/>
                <a:cs typeface="Courier New" pitchFamily="49" charset="0"/>
              </a:rPr>
              <a:t>xprev</a:t>
            </a:r>
            <a:endParaRPr lang="it-IT" sz="1800" b="1" dirty="0">
              <a:solidFill>
                <a:srgbClr val="0070C0"/>
              </a:solidFill>
              <a:latin typeface="Courier New" pitchFamily="49" charset="0"/>
              <a:ea typeface="+mn-ea"/>
              <a:cs typeface="Courier New" pitchFamily="49" charset="0"/>
            </a:endParaRPr>
          </a:p>
          <a:p>
            <a:pPr algn="just">
              <a:defRPr/>
            </a:pPr>
            <a:r>
              <a:rPr lang="it-IT" sz="1800" b="1" dirty="0">
                <a:latin typeface="Courier New" pitchFamily="49" charset="0"/>
                <a:ea typeface="+mn-ea"/>
                <a:cs typeface="Courier New" pitchFamily="49" charset="0"/>
              </a:rPr>
              <a:t> </a:t>
            </a:r>
            <a:r>
              <a:rPr lang="it-IT" sz="1800" b="1" dirty="0" err="1">
                <a:latin typeface="Courier New" pitchFamily="49" charset="0"/>
                <a:ea typeface="+mn-ea"/>
                <a:cs typeface="Courier New" pitchFamily="49" charset="0"/>
              </a:rPr>
              <a:t>xprev</a:t>
            </a:r>
            <a:r>
              <a:rPr lang="it-IT" sz="1800" b="1" dirty="0">
                <a:latin typeface="Courier New" pitchFamily="49" charset="0"/>
                <a:ea typeface="+mn-ea"/>
                <a:cs typeface="Courier New" pitchFamily="49" charset="0"/>
              </a:rPr>
              <a:t> = 10*x0*</a:t>
            </a:r>
            <a:r>
              <a:rPr lang="it-IT" sz="1800" b="1" dirty="0" err="1">
                <a:latin typeface="Courier New" pitchFamily="49" charset="0"/>
                <a:ea typeface="+mn-ea"/>
                <a:cs typeface="Courier New" pitchFamily="49" charset="0"/>
              </a:rPr>
              <a:t>tol</a:t>
            </a:r>
            <a:r>
              <a:rPr lang="it-IT" sz="1800" b="1" dirty="0">
                <a:latin typeface="Courier New" pitchFamily="49" charset="0"/>
                <a:ea typeface="+mn-ea"/>
                <a:cs typeface="Courier New" pitchFamily="49" charset="0"/>
              </a:rPr>
              <a:t>; k = 1;</a:t>
            </a:r>
          </a:p>
          <a:p>
            <a:pPr algn="just">
              <a:defRPr/>
            </a:pPr>
            <a:r>
              <a:rPr lang="it-IT" sz="1800" b="1" dirty="0">
                <a:latin typeface="Courier New" pitchFamily="49" charset="0"/>
                <a:ea typeface="+mn-ea"/>
                <a:cs typeface="Courier New" pitchFamily="49" charset="0"/>
              </a:rPr>
              <a:t> B = -GF(</a:t>
            </a:r>
            <a:r>
              <a:rPr lang="it-IT" sz="1800" b="1" dirty="0" err="1">
                <a:latin typeface="Courier New" pitchFamily="49" charset="0"/>
                <a:ea typeface="+mn-ea"/>
                <a:cs typeface="Courier New" pitchFamily="49" charset="0"/>
              </a:rPr>
              <a:t>xprev</a:t>
            </a:r>
            <a:r>
              <a:rPr lang="it-IT" sz="1800" b="1" dirty="0">
                <a:latin typeface="Courier New" pitchFamily="49" charset="0"/>
                <a:ea typeface="+mn-ea"/>
                <a:cs typeface="Courier New" pitchFamily="49" charset="0"/>
              </a:rPr>
              <a:t>);</a:t>
            </a:r>
          </a:p>
          <a:p>
            <a:pPr algn="just">
              <a:defRPr/>
            </a:pPr>
            <a:r>
              <a:rPr lang="it-IT" sz="1800" b="1" dirty="0">
                <a:latin typeface="Courier New" pitchFamily="49" charset="0"/>
                <a:ea typeface="+mn-ea"/>
                <a:cs typeface="Courier New" pitchFamily="49" charset="0"/>
              </a:rPr>
              <a:t> </a:t>
            </a:r>
            <a:r>
              <a:rPr lang="it-IT" sz="1800" b="1" dirty="0" err="1">
                <a:latin typeface="Courier New" pitchFamily="49" charset="0"/>
                <a:ea typeface="+mn-ea"/>
                <a:cs typeface="Courier New" pitchFamily="49" charset="0"/>
              </a:rPr>
              <a:t>while</a:t>
            </a:r>
            <a:r>
              <a:rPr lang="it-IT" sz="1800" b="1" dirty="0">
                <a:latin typeface="Courier New" pitchFamily="49" charset="0"/>
                <a:ea typeface="+mn-ea"/>
                <a:cs typeface="Courier New" pitchFamily="49" charset="0"/>
              </a:rPr>
              <a:t> (</a:t>
            </a:r>
            <a:r>
              <a:rPr lang="it-IT" sz="1800" b="1" dirty="0" err="1">
                <a:latin typeface="Courier New" pitchFamily="49" charset="0"/>
                <a:ea typeface="+mn-ea"/>
                <a:cs typeface="Courier New" pitchFamily="49" charset="0"/>
              </a:rPr>
              <a:t>norm</a:t>
            </a:r>
            <a:r>
              <a:rPr lang="it-IT" sz="1800" b="1" dirty="0">
                <a:latin typeface="Courier New" pitchFamily="49" charset="0"/>
                <a:ea typeface="+mn-ea"/>
                <a:cs typeface="Courier New" pitchFamily="49" charset="0"/>
              </a:rPr>
              <a:t>(</a:t>
            </a:r>
            <a:r>
              <a:rPr lang="it-IT" sz="1800" b="1" dirty="0" err="1">
                <a:latin typeface="Courier New" pitchFamily="49" charset="0"/>
                <a:ea typeface="+mn-ea"/>
                <a:cs typeface="Courier New" pitchFamily="49" charset="0"/>
              </a:rPr>
              <a:t>xprev-xcurr</a:t>
            </a:r>
            <a:r>
              <a:rPr lang="it-IT" sz="1800" b="1" dirty="0">
                <a:latin typeface="Courier New" pitchFamily="49" charset="0"/>
                <a:ea typeface="+mn-ea"/>
                <a:cs typeface="Courier New" pitchFamily="49" charset="0"/>
              </a:rPr>
              <a:t>)/</a:t>
            </a:r>
            <a:r>
              <a:rPr lang="it-IT" sz="1800" b="1" dirty="0" err="1">
                <a:latin typeface="Courier New" pitchFamily="49" charset="0"/>
                <a:ea typeface="+mn-ea"/>
                <a:cs typeface="Courier New" pitchFamily="49" charset="0"/>
              </a:rPr>
              <a:t>norm</a:t>
            </a:r>
            <a:r>
              <a:rPr lang="it-IT" sz="1800" b="1" dirty="0">
                <a:latin typeface="Courier New" pitchFamily="49" charset="0"/>
                <a:ea typeface="+mn-ea"/>
                <a:cs typeface="Courier New" pitchFamily="49" charset="0"/>
              </a:rPr>
              <a:t>(</a:t>
            </a:r>
            <a:r>
              <a:rPr lang="it-IT" sz="1800" b="1" dirty="0" err="1">
                <a:latin typeface="Courier New" pitchFamily="49" charset="0"/>
                <a:ea typeface="+mn-ea"/>
                <a:cs typeface="Courier New" pitchFamily="49" charset="0"/>
              </a:rPr>
              <a:t>xprev</a:t>
            </a:r>
            <a:r>
              <a:rPr lang="it-IT" sz="1800" b="1" dirty="0">
                <a:latin typeface="Courier New" pitchFamily="49" charset="0"/>
                <a:ea typeface="+mn-ea"/>
                <a:cs typeface="Courier New" pitchFamily="49" charset="0"/>
              </a:rPr>
              <a:t>) &gt;= </a:t>
            </a:r>
            <a:r>
              <a:rPr lang="it-IT" sz="1800" b="1" dirty="0" err="1">
                <a:latin typeface="Courier New" pitchFamily="49" charset="0"/>
                <a:ea typeface="+mn-ea"/>
                <a:cs typeface="Courier New" pitchFamily="49" charset="0"/>
              </a:rPr>
              <a:t>tol+eps</a:t>
            </a:r>
            <a:r>
              <a:rPr lang="it-IT" sz="1800" b="1" dirty="0">
                <a:latin typeface="Courier New" pitchFamily="49" charset="0"/>
                <a:ea typeface="+mn-ea"/>
                <a:cs typeface="Courier New" pitchFamily="49" charset="0"/>
              </a:rPr>
              <a:t> &amp;&amp; </a:t>
            </a:r>
            <a:r>
              <a:rPr lang="it-IT" sz="1800" b="1" dirty="0" err="1">
                <a:latin typeface="Courier New" pitchFamily="49" charset="0"/>
                <a:ea typeface="+mn-ea"/>
                <a:cs typeface="Courier New" pitchFamily="49" charset="0"/>
              </a:rPr>
              <a:t>norm</a:t>
            </a:r>
            <a:r>
              <a:rPr lang="it-IT" sz="1800" b="1" dirty="0">
                <a:latin typeface="Courier New" pitchFamily="49" charset="0"/>
                <a:ea typeface="+mn-ea"/>
                <a:cs typeface="Courier New" pitchFamily="49" charset="0"/>
              </a:rPr>
              <a:t>(B) </a:t>
            </a:r>
          </a:p>
          <a:p>
            <a:pPr algn="just">
              <a:defRPr/>
            </a:pPr>
            <a:r>
              <a:rPr lang="it-IT" sz="1800" b="1" dirty="0">
                <a:latin typeface="Courier New" pitchFamily="49" charset="0"/>
                <a:ea typeface="+mn-ea"/>
                <a:cs typeface="Courier New" pitchFamily="49" charset="0"/>
              </a:rPr>
              <a:t>         &gt;= </a:t>
            </a:r>
            <a:r>
              <a:rPr lang="it-IT" sz="1800" b="1" dirty="0" err="1">
                <a:latin typeface="Courier New" pitchFamily="49" charset="0"/>
                <a:ea typeface="+mn-ea"/>
                <a:cs typeface="Courier New" pitchFamily="49" charset="0"/>
              </a:rPr>
              <a:t>tol+eps</a:t>
            </a:r>
            <a:r>
              <a:rPr lang="it-IT" sz="1800" b="1" dirty="0">
                <a:latin typeface="Courier New" pitchFamily="49" charset="0"/>
                <a:ea typeface="+mn-ea"/>
                <a:cs typeface="Courier New" pitchFamily="49" charset="0"/>
              </a:rPr>
              <a:t> &amp;&amp; k &lt; </a:t>
            </a:r>
            <a:r>
              <a:rPr lang="it-IT" sz="1800" b="1" dirty="0" err="1">
                <a:latin typeface="Courier New" pitchFamily="49" charset="0"/>
                <a:ea typeface="+mn-ea"/>
                <a:cs typeface="Courier New" pitchFamily="49" charset="0"/>
              </a:rPr>
              <a:t>kmax</a:t>
            </a:r>
            <a:r>
              <a:rPr lang="it-IT" sz="1800" b="1" dirty="0">
                <a:latin typeface="Courier New" pitchFamily="49" charset="0"/>
                <a:ea typeface="+mn-ea"/>
                <a:cs typeface="Courier New" pitchFamily="49" charset="0"/>
              </a:rPr>
              <a:t>)</a:t>
            </a:r>
          </a:p>
          <a:p>
            <a:pPr algn="just">
              <a:defRPr/>
            </a:pPr>
            <a:r>
              <a:rPr lang="it-IT" sz="1800" b="1" dirty="0">
                <a:latin typeface="Courier New" pitchFamily="49" charset="0"/>
                <a:ea typeface="+mn-ea"/>
                <a:cs typeface="Courier New" pitchFamily="49" charset="0"/>
              </a:rPr>
              <a:t>    k = k+1;</a:t>
            </a:r>
          </a:p>
          <a:p>
            <a:pPr algn="just">
              <a:defRPr/>
            </a:pPr>
            <a:r>
              <a:rPr lang="it-IT" sz="1800" b="1" dirty="0">
                <a:latin typeface="Courier New" pitchFamily="49" charset="0"/>
                <a:ea typeface="+mn-ea"/>
                <a:cs typeface="Courier New" pitchFamily="49" charset="0"/>
              </a:rPr>
              <a:t>    </a:t>
            </a:r>
            <a:r>
              <a:rPr lang="it-IT" sz="1800" b="1" dirty="0" err="1">
                <a:latin typeface="Courier New" pitchFamily="49" charset="0"/>
                <a:ea typeface="+mn-ea"/>
                <a:cs typeface="Courier New" pitchFamily="49" charset="0"/>
              </a:rPr>
              <a:t>xprev</a:t>
            </a:r>
            <a:r>
              <a:rPr lang="it-IT" sz="1800" b="1" dirty="0">
                <a:latin typeface="Courier New" pitchFamily="49" charset="0"/>
                <a:ea typeface="+mn-ea"/>
                <a:cs typeface="Courier New" pitchFamily="49" charset="0"/>
              </a:rPr>
              <a:t> = </a:t>
            </a:r>
            <a:r>
              <a:rPr lang="it-IT" sz="1800" b="1" dirty="0" err="1">
                <a:latin typeface="Courier New" pitchFamily="49" charset="0"/>
                <a:ea typeface="+mn-ea"/>
                <a:cs typeface="Courier New" pitchFamily="49" charset="0"/>
              </a:rPr>
              <a:t>xcurr</a:t>
            </a:r>
            <a:r>
              <a:rPr lang="it-IT" sz="1800" b="1" dirty="0">
                <a:latin typeface="Courier New" pitchFamily="49" charset="0"/>
                <a:ea typeface="+mn-ea"/>
                <a:cs typeface="Courier New" pitchFamily="49" charset="0"/>
              </a:rPr>
              <a:t>;</a:t>
            </a:r>
          </a:p>
          <a:p>
            <a:pPr algn="just">
              <a:defRPr/>
            </a:pPr>
            <a:r>
              <a:rPr lang="it-IT" sz="1800" b="1" dirty="0">
                <a:latin typeface="Courier New" pitchFamily="49" charset="0"/>
                <a:ea typeface="+mn-ea"/>
                <a:cs typeface="Courier New" pitchFamily="49" charset="0"/>
              </a:rPr>
              <a:t>    </a:t>
            </a:r>
          </a:p>
          <a:p>
            <a:pPr algn="just">
              <a:defRPr/>
            </a:pPr>
            <a:r>
              <a:rPr lang="it-IT" sz="1800" b="1" dirty="0">
                <a:latin typeface="Courier New" pitchFamily="49" charset="0"/>
                <a:ea typeface="+mn-ea"/>
                <a:cs typeface="Courier New" pitchFamily="49" charset="0"/>
              </a:rPr>
              <a:t>    H = HF(</a:t>
            </a:r>
            <a:r>
              <a:rPr lang="it-IT" sz="1800" b="1" dirty="0" err="1">
                <a:latin typeface="Courier New" pitchFamily="49" charset="0"/>
                <a:ea typeface="+mn-ea"/>
                <a:cs typeface="Courier New" pitchFamily="49" charset="0"/>
              </a:rPr>
              <a:t>xprev</a:t>
            </a:r>
            <a:r>
              <a:rPr lang="it-IT" sz="1800" b="1" dirty="0">
                <a:latin typeface="Courier New" pitchFamily="49" charset="0"/>
                <a:ea typeface="+mn-ea"/>
                <a:cs typeface="Courier New" pitchFamily="49" charset="0"/>
              </a:rPr>
              <a:t>);</a:t>
            </a:r>
          </a:p>
          <a:p>
            <a:pPr algn="just">
              <a:defRPr/>
            </a:pPr>
            <a:r>
              <a:rPr lang="it-IT" sz="1800" b="1" dirty="0">
                <a:latin typeface="Courier New" pitchFamily="49" charset="0"/>
                <a:ea typeface="+mn-ea"/>
                <a:cs typeface="Courier New" pitchFamily="49" charset="0"/>
              </a:rPr>
              <a:t>    B = -GF(</a:t>
            </a:r>
            <a:r>
              <a:rPr lang="it-IT" sz="1800" b="1" dirty="0" err="1">
                <a:latin typeface="Courier New" pitchFamily="49" charset="0"/>
                <a:ea typeface="+mn-ea"/>
                <a:cs typeface="Courier New" pitchFamily="49" charset="0"/>
              </a:rPr>
              <a:t>xprev</a:t>
            </a:r>
            <a:r>
              <a:rPr lang="it-IT" sz="1800" b="1" dirty="0">
                <a:latin typeface="Courier New" pitchFamily="49" charset="0"/>
                <a:ea typeface="+mn-ea"/>
                <a:cs typeface="Courier New" pitchFamily="49" charset="0"/>
              </a:rPr>
              <a:t>);</a:t>
            </a:r>
          </a:p>
          <a:p>
            <a:pPr algn="just">
              <a:defRPr/>
            </a:pPr>
            <a:r>
              <a:rPr lang="it-IT" sz="1800" b="1" dirty="0">
                <a:latin typeface="Courier New" pitchFamily="49" charset="0"/>
                <a:ea typeface="+mn-ea"/>
                <a:cs typeface="Courier New" pitchFamily="49" charset="0"/>
              </a:rPr>
              <a:t>    lambda = </a:t>
            </a:r>
            <a:r>
              <a:rPr lang="it-IT" sz="1800" b="1" dirty="0" err="1">
                <a:latin typeface="Courier New" pitchFamily="49" charset="0"/>
                <a:ea typeface="+mn-ea"/>
                <a:cs typeface="Courier New" pitchFamily="49" charset="0"/>
              </a:rPr>
              <a:t>fminbnd</a:t>
            </a:r>
            <a:r>
              <a:rPr lang="it-IT" sz="1800" b="1" dirty="0">
                <a:latin typeface="Courier New" pitchFamily="49" charset="0"/>
                <a:ea typeface="+mn-ea"/>
                <a:cs typeface="Courier New" pitchFamily="49" charset="0"/>
              </a:rPr>
              <a:t>(@(x) </a:t>
            </a:r>
            <a:r>
              <a:rPr lang="it-IT" sz="1800" b="1" dirty="0" err="1">
                <a:latin typeface="Courier New" pitchFamily="49" charset="0"/>
                <a:ea typeface="+mn-ea"/>
                <a:cs typeface="Courier New" pitchFamily="49" charset="0"/>
              </a:rPr>
              <a:t>lambdamin</a:t>
            </a:r>
            <a:r>
              <a:rPr lang="it-IT" sz="1800" b="1" dirty="0">
                <a:latin typeface="Courier New" pitchFamily="49" charset="0"/>
                <a:ea typeface="+mn-ea"/>
                <a:cs typeface="Courier New" pitchFamily="49" charset="0"/>
              </a:rPr>
              <a:t>(</a:t>
            </a:r>
            <a:r>
              <a:rPr lang="it-IT" sz="1800" b="1" dirty="0" err="1">
                <a:latin typeface="Courier New" pitchFamily="49" charset="0"/>
                <a:ea typeface="+mn-ea"/>
                <a:cs typeface="Courier New" pitchFamily="49" charset="0"/>
              </a:rPr>
              <a:t>x,xprev,F,H</a:t>
            </a:r>
            <a:r>
              <a:rPr lang="it-IT" sz="1800" b="1" dirty="0">
                <a:latin typeface="Courier New" pitchFamily="49" charset="0"/>
                <a:ea typeface="+mn-ea"/>
                <a:cs typeface="Courier New" pitchFamily="49" charset="0"/>
              </a:rPr>
              <a:t>,-B),-10,10);</a:t>
            </a:r>
          </a:p>
          <a:p>
            <a:pPr algn="just">
              <a:defRPr/>
            </a:pPr>
            <a:r>
              <a:rPr lang="it-IT" sz="1800" b="1" dirty="0">
                <a:latin typeface="Courier New" pitchFamily="49" charset="0"/>
                <a:ea typeface="+mn-ea"/>
                <a:cs typeface="Courier New" pitchFamily="49" charset="0"/>
              </a:rPr>
              <a:t>    c = (H-lambda*</a:t>
            </a:r>
            <a:r>
              <a:rPr lang="it-IT" sz="1800" b="1" dirty="0" err="1">
                <a:latin typeface="Courier New" pitchFamily="49" charset="0"/>
                <a:ea typeface="+mn-ea"/>
                <a:cs typeface="Courier New" pitchFamily="49" charset="0"/>
              </a:rPr>
              <a:t>diag</a:t>
            </a:r>
            <a:r>
              <a:rPr lang="it-IT" sz="1800" b="1" dirty="0">
                <a:latin typeface="Courier New" pitchFamily="49" charset="0"/>
                <a:ea typeface="+mn-ea"/>
                <a:cs typeface="Courier New" pitchFamily="49" charset="0"/>
              </a:rPr>
              <a:t>(</a:t>
            </a:r>
            <a:r>
              <a:rPr lang="it-IT" sz="1800" b="1" dirty="0" err="1">
                <a:latin typeface="Courier New" pitchFamily="49" charset="0"/>
                <a:ea typeface="+mn-ea"/>
                <a:cs typeface="Courier New" pitchFamily="49" charset="0"/>
              </a:rPr>
              <a:t>diag</a:t>
            </a:r>
            <a:r>
              <a:rPr lang="it-IT" sz="1800" b="1" dirty="0">
                <a:latin typeface="Courier New" pitchFamily="49" charset="0"/>
                <a:ea typeface="+mn-ea"/>
                <a:cs typeface="Courier New" pitchFamily="49" charset="0"/>
              </a:rPr>
              <a:t>(H)))\B</a:t>
            </a:r>
          </a:p>
          <a:p>
            <a:pPr algn="just">
              <a:defRPr/>
            </a:pPr>
            <a:r>
              <a:rPr lang="it-IT" sz="1800" b="1" dirty="0">
                <a:latin typeface="Courier New" pitchFamily="49" charset="0"/>
                <a:ea typeface="+mn-ea"/>
                <a:cs typeface="Courier New" pitchFamily="49" charset="0"/>
              </a:rPr>
              <a:t>    </a:t>
            </a:r>
            <a:r>
              <a:rPr lang="it-IT" sz="1800" b="1" dirty="0" err="1">
                <a:latin typeface="Courier New" pitchFamily="49" charset="0"/>
                <a:ea typeface="+mn-ea"/>
                <a:cs typeface="Courier New" pitchFamily="49" charset="0"/>
              </a:rPr>
              <a:t>xcurr</a:t>
            </a:r>
            <a:r>
              <a:rPr lang="it-IT" sz="1800" b="1" dirty="0">
                <a:latin typeface="Courier New" pitchFamily="49" charset="0"/>
                <a:ea typeface="+mn-ea"/>
                <a:cs typeface="Courier New" pitchFamily="49" charset="0"/>
              </a:rPr>
              <a:t> = </a:t>
            </a:r>
            <a:r>
              <a:rPr lang="it-IT" sz="1800" b="1" dirty="0" err="1">
                <a:latin typeface="Courier New" pitchFamily="49" charset="0"/>
                <a:ea typeface="+mn-ea"/>
                <a:cs typeface="Courier New" pitchFamily="49" charset="0"/>
              </a:rPr>
              <a:t>xprev</a:t>
            </a:r>
            <a:r>
              <a:rPr lang="it-IT" sz="1800" b="1" dirty="0">
                <a:latin typeface="Courier New" pitchFamily="49" charset="0"/>
                <a:ea typeface="+mn-ea"/>
                <a:cs typeface="Courier New" pitchFamily="49" charset="0"/>
              </a:rPr>
              <a:t> + c;   </a:t>
            </a:r>
          </a:p>
          <a:p>
            <a:pPr algn="just">
              <a:defRPr/>
            </a:pPr>
            <a:r>
              <a:rPr lang="it-IT" sz="1800" b="1" dirty="0">
                <a:latin typeface="Courier New" pitchFamily="49" charset="0"/>
                <a:ea typeface="+mn-ea"/>
                <a:cs typeface="Courier New" pitchFamily="49" charset="0"/>
              </a:rPr>
              <a:t> end</a:t>
            </a:r>
          </a:p>
          <a:p>
            <a:pPr algn="just">
              <a:defRPr/>
            </a:pPr>
            <a:r>
              <a:rPr lang="it-IT" sz="1800" b="1" dirty="0">
                <a:latin typeface="Courier New" pitchFamily="49" charset="0"/>
                <a:ea typeface="+mn-ea"/>
                <a:cs typeface="Courier New" pitchFamily="49" charset="0"/>
              </a:rPr>
              <a:t> </a:t>
            </a:r>
            <a:r>
              <a:rPr lang="it-IT" sz="1800" b="1" dirty="0" err="1">
                <a:latin typeface="Courier New" pitchFamily="49" charset="0"/>
                <a:ea typeface="+mn-ea"/>
                <a:cs typeface="Courier New" pitchFamily="49" charset="0"/>
              </a:rPr>
              <a:t>if</a:t>
            </a:r>
            <a:r>
              <a:rPr lang="it-IT" sz="1800" b="1" dirty="0">
                <a:latin typeface="Courier New" pitchFamily="49" charset="0"/>
                <a:ea typeface="+mn-ea"/>
                <a:cs typeface="Courier New" pitchFamily="49" charset="0"/>
              </a:rPr>
              <a:t> </a:t>
            </a:r>
            <a:r>
              <a:rPr lang="it-IT" sz="1800" b="1" dirty="0" err="1">
                <a:latin typeface="Courier New" pitchFamily="49" charset="0"/>
                <a:ea typeface="+mn-ea"/>
                <a:cs typeface="Courier New" pitchFamily="49" charset="0"/>
              </a:rPr>
              <a:t>nargout</a:t>
            </a:r>
            <a:r>
              <a:rPr lang="it-IT" sz="1800" b="1" dirty="0">
                <a:latin typeface="Courier New" pitchFamily="49" charset="0"/>
                <a:ea typeface="+mn-ea"/>
                <a:cs typeface="Courier New" pitchFamily="49" charset="0"/>
              </a:rPr>
              <a:t> == 0</a:t>
            </a:r>
          </a:p>
          <a:p>
            <a:pPr algn="just">
              <a:defRPr/>
            </a:pPr>
            <a:r>
              <a:rPr lang="it-IT" sz="1800" b="1" dirty="0">
                <a:latin typeface="Courier New" pitchFamily="49" charset="0"/>
                <a:ea typeface="+mn-ea"/>
                <a:cs typeface="Courier New" pitchFamily="49" charset="0"/>
              </a:rPr>
              <a:t>   w = </a:t>
            </a:r>
            <a:r>
              <a:rPr lang="it-IT" sz="1800" b="1" dirty="0" err="1">
                <a:latin typeface="Courier New" pitchFamily="49" charset="0"/>
                <a:ea typeface="+mn-ea"/>
                <a:cs typeface="Courier New" pitchFamily="49" charset="0"/>
              </a:rPr>
              <a:t>sprintf</a:t>
            </a:r>
            <a:r>
              <a:rPr lang="it-IT" sz="1800" b="1" dirty="0">
                <a:latin typeface="Courier New" pitchFamily="49" charset="0"/>
                <a:ea typeface="+mn-ea"/>
                <a:cs typeface="Courier New" pitchFamily="49" charset="0"/>
              </a:rPr>
              <a:t>('</a:t>
            </a:r>
            <a:r>
              <a:rPr lang="it-IT" sz="1800" b="1" dirty="0" err="1">
                <a:latin typeface="Courier New" pitchFamily="49" charset="0"/>
                <a:ea typeface="+mn-ea"/>
                <a:cs typeface="Courier New" pitchFamily="49" charset="0"/>
              </a:rPr>
              <a:t>Number</a:t>
            </a:r>
            <a:r>
              <a:rPr lang="it-IT" sz="1800" b="1" dirty="0">
                <a:latin typeface="Courier New" pitchFamily="49" charset="0"/>
                <a:ea typeface="+mn-ea"/>
                <a:cs typeface="Courier New" pitchFamily="49" charset="0"/>
              </a:rPr>
              <a:t> of </a:t>
            </a:r>
            <a:r>
              <a:rPr lang="it-IT" sz="1800" b="1" dirty="0" err="1">
                <a:latin typeface="Courier New" pitchFamily="49" charset="0"/>
                <a:ea typeface="+mn-ea"/>
                <a:cs typeface="Courier New" pitchFamily="49" charset="0"/>
              </a:rPr>
              <a:t>iterations</a:t>
            </a:r>
            <a:r>
              <a:rPr lang="it-IT" sz="1800" b="1" dirty="0">
                <a:latin typeface="Courier New" pitchFamily="49" charset="0"/>
                <a:ea typeface="+mn-ea"/>
                <a:cs typeface="Courier New" pitchFamily="49" charset="0"/>
              </a:rPr>
              <a:t> : %d\n ',k); </a:t>
            </a:r>
            <a:r>
              <a:rPr lang="it-IT" sz="1800" b="1" dirty="0" err="1">
                <a:latin typeface="Courier New" pitchFamily="49" charset="0"/>
                <a:ea typeface="+mn-ea"/>
                <a:cs typeface="Courier New" pitchFamily="49" charset="0"/>
              </a:rPr>
              <a:t>disp</a:t>
            </a:r>
            <a:r>
              <a:rPr lang="it-IT" sz="1800" b="1" dirty="0">
                <a:latin typeface="Courier New" pitchFamily="49" charset="0"/>
                <a:ea typeface="+mn-ea"/>
                <a:cs typeface="Courier New" pitchFamily="49" charset="0"/>
              </a:rPr>
              <a:t>(w)</a:t>
            </a:r>
          </a:p>
          <a:p>
            <a:pPr algn="just">
              <a:defRPr/>
            </a:pPr>
            <a:r>
              <a:rPr lang="it-IT" sz="1800" b="1" dirty="0">
                <a:latin typeface="Courier New" pitchFamily="49" charset="0"/>
                <a:ea typeface="+mn-ea"/>
                <a:cs typeface="Courier New" pitchFamily="49" charset="0"/>
              </a:rPr>
              <a:t>   w = </a:t>
            </a:r>
            <a:r>
              <a:rPr lang="it-IT" sz="1800" b="1" dirty="0" err="1">
                <a:latin typeface="Courier New" pitchFamily="49" charset="0"/>
                <a:ea typeface="+mn-ea"/>
                <a:cs typeface="Courier New" pitchFamily="49" charset="0"/>
              </a:rPr>
              <a:t>sprintf</a:t>
            </a:r>
            <a:r>
              <a:rPr lang="it-IT" sz="1800" b="1" dirty="0">
                <a:latin typeface="Courier New" pitchFamily="49" charset="0"/>
                <a:ea typeface="+mn-ea"/>
                <a:cs typeface="Courier New" pitchFamily="49" charset="0"/>
              </a:rPr>
              <a:t>('</a:t>
            </a:r>
            <a:r>
              <a:rPr lang="it-IT" sz="1800" b="1" dirty="0" err="1">
                <a:latin typeface="Courier New" pitchFamily="49" charset="0"/>
                <a:ea typeface="+mn-ea"/>
                <a:cs typeface="Courier New" pitchFamily="49" charset="0"/>
              </a:rPr>
              <a:t>Estimated</a:t>
            </a:r>
            <a:r>
              <a:rPr lang="it-IT" sz="1800" b="1" dirty="0">
                <a:latin typeface="Courier New" pitchFamily="49" charset="0"/>
                <a:ea typeface="+mn-ea"/>
                <a:cs typeface="Courier New" pitchFamily="49" charset="0"/>
              </a:rPr>
              <a:t> </a:t>
            </a:r>
            <a:r>
              <a:rPr lang="it-IT" sz="1800" b="1" dirty="0" err="1">
                <a:latin typeface="Courier New" pitchFamily="49" charset="0"/>
                <a:ea typeface="+mn-ea"/>
                <a:cs typeface="Courier New" pitchFamily="49" charset="0"/>
              </a:rPr>
              <a:t>Error</a:t>
            </a:r>
            <a:r>
              <a:rPr lang="it-IT" sz="1800" b="1" dirty="0">
                <a:latin typeface="Courier New" pitchFamily="49" charset="0"/>
                <a:ea typeface="+mn-ea"/>
                <a:cs typeface="Courier New" pitchFamily="49" charset="0"/>
              </a:rPr>
              <a:t> :%f\n',</a:t>
            </a:r>
            <a:r>
              <a:rPr lang="it-IT" sz="1800" b="1" dirty="0" err="1">
                <a:latin typeface="Courier New" pitchFamily="49" charset="0"/>
                <a:ea typeface="+mn-ea"/>
                <a:cs typeface="Courier New" pitchFamily="49" charset="0"/>
              </a:rPr>
              <a:t>norm</a:t>
            </a:r>
            <a:r>
              <a:rPr lang="it-IT" sz="1800" b="1" dirty="0">
                <a:latin typeface="Courier New" pitchFamily="49" charset="0"/>
                <a:ea typeface="+mn-ea"/>
                <a:cs typeface="Courier New" pitchFamily="49" charset="0"/>
              </a:rPr>
              <a:t>(c)); </a:t>
            </a:r>
            <a:r>
              <a:rPr lang="it-IT" sz="1800" b="1" dirty="0" err="1">
                <a:latin typeface="Courier New" pitchFamily="49" charset="0"/>
                <a:ea typeface="+mn-ea"/>
                <a:cs typeface="Courier New" pitchFamily="49" charset="0"/>
              </a:rPr>
              <a:t>disp</a:t>
            </a:r>
            <a:r>
              <a:rPr lang="it-IT" sz="1800" b="1" dirty="0">
                <a:latin typeface="Courier New" pitchFamily="49" charset="0"/>
                <a:ea typeface="+mn-ea"/>
                <a:cs typeface="Courier New" pitchFamily="49" charset="0"/>
              </a:rPr>
              <a:t>(w)</a:t>
            </a:r>
          </a:p>
          <a:p>
            <a:pPr algn="just">
              <a:defRPr/>
            </a:pPr>
            <a:r>
              <a:rPr lang="it-IT" sz="1800" b="1" dirty="0">
                <a:latin typeface="Courier New" pitchFamily="49" charset="0"/>
                <a:ea typeface="+mn-ea"/>
                <a:cs typeface="Courier New" pitchFamily="49" charset="0"/>
              </a:rPr>
              <a:t>   w = </a:t>
            </a:r>
            <a:r>
              <a:rPr lang="it-IT" sz="1800" b="1" dirty="0" err="1">
                <a:latin typeface="Courier New" pitchFamily="49" charset="0"/>
                <a:ea typeface="+mn-ea"/>
                <a:cs typeface="Courier New" pitchFamily="49" charset="0"/>
              </a:rPr>
              <a:t>sprintf</a:t>
            </a:r>
            <a:r>
              <a:rPr lang="it-IT" sz="1800" b="1" dirty="0">
                <a:latin typeface="Courier New" pitchFamily="49" charset="0"/>
                <a:ea typeface="+mn-ea"/>
                <a:cs typeface="Courier New" pitchFamily="49" charset="0"/>
              </a:rPr>
              <a:t>('Solution : [%f , %f]',</a:t>
            </a:r>
            <a:r>
              <a:rPr lang="it-IT" sz="1800" b="1" dirty="0" err="1">
                <a:latin typeface="Courier New" pitchFamily="49" charset="0"/>
                <a:ea typeface="+mn-ea"/>
                <a:cs typeface="Courier New" pitchFamily="49" charset="0"/>
              </a:rPr>
              <a:t>xcurr</a:t>
            </a:r>
            <a:r>
              <a:rPr lang="it-IT" sz="1800" b="1" dirty="0">
                <a:latin typeface="Courier New" pitchFamily="49" charset="0"/>
                <a:ea typeface="+mn-ea"/>
                <a:cs typeface="Courier New" pitchFamily="49" charset="0"/>
              </a:rPr>
              <a:t>); </a:t>
            </a:r>
            <a:r>
              <a:rPr lang="it-IT" sz="1800" b="1" dirty="0" err="1">
                <a:latin typeface="Courier New" pitchFamily="49" charset="0"/>
                <a:ea typeface="+mn-ea"/>
                <a:cs typeface="Courier New" pitchFamily="49" charset="0"/>
              </a:rPr>
              <a:t>disp</a:t>
            </a:r>
            <a:r>
              <a:rPr lang="it-IT" sz="1800" b="1" dirty="0">
                <a:latin typeface="Courier New" pitchFamily="49" charset="0"/>
                <a:ea typeface="+mn-ea"/>
                <a:cs typeface="Courier New" pitchFamily="49" charset="0"/>
              </a:rPr>
              <a:t>(w)</a:t>
            </a:r>
          </a:p>
          <a:p>
            <a:pPr algn="just">
              <a:defRPr/>
            </a:pPr>
            <a:r>
              <a:rPr lang="it-IT" sz="1800" b="1" dirty="0">
                <a:latin typeface="Courier New" pitchFamily="49" charset="0"/>
                <a:ea typeface="+mn-ea"/>
                <a:cs typeface="Courier New" pitchFamily="49" charset="0"/>
              </a:rPr>
              <a:t>  else </a:t>
            </a:r>
          </a:p>
          <a:p>
            <a:pPr algn="just">
              <a:defRPr/>
            </a:pPr>
            <a:r>
              <a:rPr lang="it-IT" sz="1800" b="1" dirty="0">
                <a:latin typeface="Courier New" pitchFamily="49" charset="0"/>
                <a:ea typeface="+mn-ea"/>
                <a:cs typeface="Courier New" pitchFamily="49" charset="0"/>
              </a:rPr>
              <a:t>   R = </a:t>
            </a:r>
            <a:r>
              <a:rPr lang="it-IT" sz="1800" b="1" dirty="0" err="1">
                <a:latin typeface="Courier New" pitchFamily="49" charset="0"/>
                <a:ea typeface="+mn-ea"/>
                <a:cs typeface="Courier New" pitchFamily="49" charset="0"/>
              </a:rPr>
              <a:t>xcurr</a:t>
            </a:r>
            <a:r>
              <a:rPr lang="it-IT" sz="1800" b="1" dirty="0">
                <a:latin typeface="Courier New" pitchFamily="49" charset="0"/>
                <a:ea typeface="+mn-ea"/>
                <a:cs typeface="Courier New" pitchFamily="49" charset="0"/>
              </a:rPr>
              <a:t>; </a:t>
            </a:r>
          </a:p>
          <a:p>
            <a:pPr algn="just">
              <a:defRPr/>
            </a:pPr>
            <a:r>
              <a:rPr lang="it-IT" sz="1800" b="1" dirty="0">
                <a:latin typeface="Courier New" pitchFamily="49" charset="0"/>
                <a:ea typeface="+mn-ea"/>
                <a:cs typeface="Courier New" pitchFamily="49" charset="0"/>
              </a:rPr>
              <a:t> end</a:t>
            </a:r>
          </a:p>
          <a:p>
            <a:pPr algn="just">
              <a:defRPr/>
            </a:pPr>
            <a:r>
              <a:rPr lang="it-IT" sz="1800" b="1" dirty="0">
                <a:latin typeface="Courier New" pitchFamily="49" charset="0"/>
                <a:ea typeface="+mn-ea"/>
                <a:cs typeface="Courier New" pitchFamily="49" charset="0"/>
              </a:rPr>
              <a:t> end</a:t>
            </a:r>
          </a:p>
        </p:txBody>
      </p:sp>
    </p:spTree>
  </p:cSld>
  <p:clrMapOvr>
    <a:masterClrMapping/>
  </p:clrMapOvr>
  <p:transition>
    <p:zoom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ttangolo 1"/>
          <p:cNvSpPr>
            <a:spLocks noChangeArrowheads="1"/>
          </p:cNvSpPr>
          <p:nvPr/>
        </p:nvSpPr>
        <p:spPr bwMode="auto">
          <a:xfrm>
            <a:off x="71438" y="292100"/>
            <a:ext cx="8964612" cy="2724150"/>
          </a:xfrm>
          <a:prstGeom prst="rect">
            <a:avLst/>
          </a:prstGeom>
          <a:solidFill>
            <a:srgbClr val="99FF99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it-IT" altLang="it-IT" sz="1900" b="1">
                <a:latin typeface="Courier New" panose="02070309020205020404" pitchFamily="49" charset="0"/>
                <a:cs typeface="Courier New" panose="02070309020205020404" pitchFamily="49" charset="0"/>
              </a:rPr>
              <a:t> function valG1 = lambdamin(x,xprev,F,H,B)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it-IT" altLang="it-IT" sz="1900" b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local function in LeveMarq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it-IT" altLang="it-IT" sz="1900" b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it-IT" altLang="it-IT" sz="1900" b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it is the restriction of the objective function on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it-IT" altLang="it-IT" sz="1900" b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the straight line through xprev on the 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it-IT" altLang="it-IT" sz="1900" b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Levenberg-Marquardt’s direction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it-IT" altLang="it-IT" sz="1900" b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it-IT" altLang="it-IT" sz="1900" b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valG1 = F(xprev – inv(H+x*diag(diag(H)))*B); 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it-IT" altLang="it-IT" sz="1900" b="1">
                <a:latin typeface="Courier New" panose="02070309020205020404" pitchFamily="49" charset="0"/>
                <a:cs typeface="Courier New" panose="02070309020205020404" pitchFamily="49" charset="0"/>
              </a:rPr>
              <a:t> end</a:t>
            </a:r>
          </a:p>
        </p:txBody>
      </p:sp>
      <p:sp>
        <p:nvSpPr>
          <p:cNvPr id="4" name="Rettangolo 3"/>
          <p:cNvSpPr/>
          <p:nvPr/>
        </p:nvSpPr>
        <p:spPr bwMode="auto">
          <a:xfrm>
            <a:off x="250825" y="3284538"/>
            <a:ext cx="8677275" cy="2592387"/>
          </a:xfrm>
          <a:prstGeom prst="rect">
            <a:avLst/>
          </a:prstGeom>
          <a:solidFill>
            <a:schemeClr val="accent3">
              <a:lumMod val="95000"/>
            </a:schemeClr>
          </a:solidFill>
          <a:ln w="571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algn="ctr">
              <a:defRPr/>
            </a:pPr>
            <a:endParaRPr lang="it-IT">
              <a:ea typeface="+mn-ea"/>
            </a:endParaRPr>
          </a:p>
        </p:txBody>
      </p:sp>
      <p:sp>
        <p:nvSpPr>
          <p:cNvPr id="57348" name="CasellaDiTesto 4"/>
          <p:cNvSpPr txBox="1">
            <a:spLocks noChangeArrowheads="1"/>
          </p:cNvSpPr>
          <p:nvPr/>
        </p:nvSpPr>
        <p:spPr bwMode="auto">
          <a:xfrm>
            <a:off x="1335088" y="3429000"/>
            <a:ext cx="6789737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2400"/>
              <a:t> </a:t>
            </a:r>
            <a:r>
              <a:rPr lang="it-IT" altLang="it-IT">
                <a:latin typeface="Symbol" panose="05050102010706020507" pitchFamily="18" charset="2"/>
              </a:rPr>
              <a:t>l</a:t>
            </a:r>
            <a:r>
              <a:rPr lang="it-IT" altLang="it-IT" sz="2400" i="1" baseline="-25000"/>
              <a:t>k</a:t>
            </a:r>
            <a:r>
              <a:rPr lang="it-IT" altLang="it-IT" sz="2400"/>
              <a:t> </a:t>
            </a:r>
            <a:r>
              <a:rPr lang="it-IT" altLang="it-IT" sz="2400">
                <a:latin typeface="Arial" panose="020B0604020202020204" pitchFamily="34" charset="0"/>
                <a:cs typeface="Arial" panose="020B0604020202020204" pitchFamily="34" charset="0"/>
              </a:rPr>
              <a:t>can be computed, at each step, as the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2400">
                <a:latin typeface="Arial" panose="020B0604020202020204" pitchFamily="34" charset="0"/>
                <a:cs typeface="Arial" panose="020B0604020202020204" pitchFamily="34" charset="0"/>
              </a:rPr>
              <a:t>minimum point of the function of </a:t>
            </a:r>
            <a:r>
              <a:rPr lang="it-IT" altLang="it-IT" sz="2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</a:t>
            </a:r>
            <a:r>
              <a:rPr lang="it-IT" altLang="it-IT" sz="2400">
                <a:latin typeface="Arial" panose="020B0604020202020204" pitchFamily="34" charset="0"/>
                <a:cs typeface="Arial" panose="020B0604020202020204" pitchFamily="34" charset="0"/>
              </a:rPr>
              <a:t> variable </a:t>
            </a:r>
          </a:p>
        </p:txBody>
      </p:sp>
      <p:graphicFrame>
        <p:nvGraphicFramePr>
          <p:cNvPr id="57349" name="Oggetto 5"/>
          <p:cNvGraphicFramePr>
            <a:graphicFrameLocks noChangeAspect="1"/>
          </p:cNvGraphicFramePr>
          <p:nvPr/>
        </p:nvGraphicFramePr>
        <p:xfrm>
          <a:off x="252413" y="4457700"/>
          <a:ext cx="8545512" cy="709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2" imgW="3213100" imgH="266700" progId="Equation.3">
                  <p:embed/>
                </p:oleObj>
              </mc:Choice>
              <mc:Fallback>
                <p:oleObj name="Equazione" r:id="rId2" imgW="3213100" imgH="266700" progId="Equation.3">
                  <p:embed/>
                  <p:pic>
                    <p:nvPicPr>
                      <p:cNvPr id="0" name="Oggetto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413" y="4457700"/>
                        <a:ext cx="8545512" cy="709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350" name="CasellaDiTesto 6"/>
          <p:cNvSpPr txBox="1">
            <a:spLocks noChangeArrowheads="1"/>
          </p:cNvSpPr>
          <p:nvPr/>
        </p:nvSpPr>
        <p:spPr bwMode="auto">
          <a:xfrm>
            <a:off x="3865563" y="5157788"/>
            <a:ext cx="20113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2400">
                <a:latin typeface="Arial" panose="020B0604020202020204" pitchFamily="34" charset="0"/>
                <a:cs typeface="Arial" panose="020B0604020202020204" pitchFamily="34" charset="0"/>
              </a:rPr>
              <a:t>with </a:t>
            </a:r>
            <a:r>
              <a:rPr lang="it-IT" altLang="it-IT" sz="2400">
                <a:cs typeface="Arial" panose="020B0604020202020204" pitchFamily="34" charset="0"/>
              </a:rPr>
              <a:t> </a:t>
            </a:r>
            <a:r>
              <a:rPr lang="it-IT" altLang="it-IT" b="1">
                <a:cs typeface="Times New Roman" panose="02020603050405020304" pitchFamily="18" charset="0"/>
              </a:rPr>
              <a:t>x</a:t>
            </a:r>
            <a:r>
              <a:rPr lang="it-IT" altLang="it-IT" sz="2400" i="1" baseline="-25000">
                <a:cs typeface="Times New Roman" panose="02020603050405020304" pitchFamily="18" charset="0"/>
              </a:rPr>
              <a:t>k</a:t>
            </a:r>
            <a:r>
              <a:rPr lang="it-IT" altLang="it-IT" sz="2400">
                <a:latin typeface="Arial" panose="020B0604020202020204" pitchFamily="34" charset="0"/>
                <a:cs typeface="Arial" panose="020B0604020202020204" pitchFamily="34" charset="0"/>
              </a:rPr>
              <a:t>  fixed</a:t>
            </a:r>
          </a:p>
        </p:txBody>
      </p:sp>
    </p:spTree>
  </p:cSld>
  <p:clrMapOvr>
    <a:masterClrMapping/>
  </p:clrMapOvr>
  <p:transition>
    <p:zo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asellaDiTesto 16"/>
          <p:cNvSpPr txBox="1"/>
          <p:nvPr/>
        </p:nvSpPr>
        <p:spPr>
          <a:xfrm>
            <a:off x="3203575" y="333375"/>
            <a:ext cx="2478088" cy="461963"/>
          </a:xfrm>
          <a:prstGeom prst="rect">
            <a:avLst/>
          </a:prstGeom>
          <a:noFill/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convex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functions</a:t>
            </a: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CasellaDiTesto 18"/>
          <p:cNvSpPr txBox="1">
            <a:spLocks noChangeArrowheads="1"/>
          </p:cNvSpPr>
          <p:nvPr/>
        </p:nvSpPr>
        <p:spPr bwMode="auto">
          <a:xfrm>
            <a:off x="3132138" y="3182938"/>
            <a:ext cx="3186112" cy="461962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buFontTx/>
              <a:buNone/>
            </a:pPr>
            <a:r>
              <a:rPr lang="it-IT" altLang="it-IT" sz="2400">
                <a:latin typeface="Arial" panose="020B0604020202020204" pitchFamily="34" charset="0"/>
                <a:cs typeface="Arial" panose="020B0604020202020204" pitchFamily="34" charset="0"/>
              </a:rPr>
              <a:t>non convex functions</a:t>
            </a:r>
          </a:p>
        </p:txBody>
      </p:sp>
      <p:grpSp>
        <p:nvGrpSpPr>
          <p:cNvPr id="31" name="Gruppo 30"/>
          <p:cNvGrpSpPr>
            <a:grpSpLocks/>
          </p:cNvGrpSpPr>
          <p:nvPr/>
        </p:nvGrpSpPr>
        <p:grpSpPr bwMode="auto">
          <a:xfrm>
            <a:off x="395288" y="981075"/>
            <a:ext cx="2232025" cy="1223963"/>
            <a:chOff x="827584" y="836712"/>
            <a:chExt cx="2232248" cy="1224136"/>
          </a:xfrm>
        </p:grpSpPr>
        <p:grpSp>
          <p:nvGrpSpPr>
            <p:cNvPr id="8224" name="Gruppo 23"/>
            <p:cNvGrpSpPr>
              <a:grpSpLocks/>
            </p:cNvGrpSpPr>
            <p:nvPr/>
          </p:nvGrpSpPr>
          <p:grpSpPr bwMode="auto">
            <a:xfrm>
              <a:off x="1115616" y="836712"/>
              <a:ext cx="1944216" cy="1224136"/>
              <a:chOff x="1115616" y="836712"/>
              <a:chExt cx="1944216" cy="1224136"/>
            </a:xfrm>
          </p:grpSpPr>
          <p:cxnSp>
            <p:nvCxnSpPr>
              <p:cNvPr id="8226" name="Connettore 2 19"/>
              <p:cNvCxnSpPr>
                <a:cxnSpLocks noChangeShapeType="1"/>
              </p:cNvCxnSpPr>
              <p:nvPr/>
            </p:nvCxnSpPr>
            <p:spPr bwMode="auto">
              <a:xfrm>
                <a:off x="1115616" y="2060848"/>
                <a:ext cx="1944216" cy="0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8227" name="Connettore 2 21"/>
              <p:cNvCxnSpPr>
                <a:cxnSpLocks noChangeShapeType="1"/>
              </p:cNvCxnSpPr>
              <p:nvPr/>
            </p:nvCxnSpPr>
            <p:spPr bwMode="auto">
              <a:xfrm flipV="1">
                <a:off x="1115616" y="836712"/>
                <a:ext cx="0" cy="1224136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cxnSp>
          <p:nvCxnSpPr>
            <p:cNvPr id="8225" name="Connettore diritto 25"/>
            <p:cNvCxnSpPr>
              <a:cxnSpLocks noChangeShapeType="1"/>
            </p:cNvCxnSpPr>
            <p:nvPr/>
          </p:nvCxnSpPr>
          <p:spPr bwMode="auto">
            <a:xfrm flipV="1">
              <a:off x="827584" y="980728"/>
              <a:ext cx="1656184" cy="936104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2" name="Gruppo 31"/>
          <p:cNvGrpSpPr>
            <a:grpSpLocks/>
          </p:cNvGrpSpPr>
          <p:nvPr/>
        </p:nvGrpSpPr>
        <p:grpSpPr bwMode="auto">
          <a:xfrm>
            <a:off x="3563938" y="981075"/>
            <a:ext cx="1944687" cy="1223963"/>
            <a:chOff x="3995936" y="836712"/>
            <a:chExt cx="1944216" cy="1224136"/>
          </a:xfrm>
        </p:grpSpPr>
        <p:grpSp>
          <p:nvGrpSpPr>
            <p:cNvPr id="8220" name="Gruppo 26"/>
            <p:cNvGrpSpPr>
              <a:grpSpLocks/>
            </p:cNvGrpSpPr>
            <p:nvPr/>
          </p:nvGrpSpPr>
          <p:grpSpPr bwMode="auto">
            <a:xfrm>
              <a:off x="3995936" y="836712"/>
              <a:ext cx="1944216" cy="1224136"/>
              <a:chOff x="1115616" y="836712"/>
              <a:chExt cx="1944216" cy="1224136"/>
            </a:xfrm>
          </p:grpSpPr>
          <p:cxnSp>
            <p:nvCxnSpPr>
              <p:cNvPr id="8222" name="Connettore 2 27"/>
              <p:cNvCxnSpPr>
                <a:cxnSpLocks noChangeShapeType="1"/>
              </p:cNvCxnSpPr>
              <p:nvPr/>
            </p:nvCxnSpPr>
            <p:spPr bwMode="auto">
              <a:xfrm>
                <a:off x="1115616" y="2060848"/>
                <a:ext cx="1944216" cy="0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8223" name="Connettore 2 28"/>
              <p:cNvCxnSpPr>
                <a:cxnSpLocks noChangeShapeType="1"/>
              </p:cNvCxnSpPr>
              <p:nvPr/>
            </p:nvCxnSpPr>
            <p:spPr bwMode="auto">
              <a:xfrm flipV="1">
                <a:off x="1115616" y="836712"/>
                <a:ext cx="0" cy="1224136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8221" name="Figura a mano libera 29"/>
            <p:cNvSpPr>
              <a:spLocks/>
            </p:cNvSpPr>
            <p:nvPr/>
          </p:nvSpPr>
          <p:spPr bwMode="auto">
            <a:xfrm>
              <a:off x="4301544" y="1159099"/>
              <a:ext cx="1387025" cy="794657"/>
            </a:xfrm>
            <a:custGeom>
              <a:avLst/>
              <a:gdLst>
                <a:gd name="T0" fmla="*/ 0 w 1387025"/>
                <a:gd name="T1" fmla="*/ 96591 h 794657"/>
                <a:gd name="T2" fmla="*/ 225380 w 1387025"/>
                <a:gd name="T3" fmla="*/ 573109 h 794657"/>
                <a:gd name="T4" fmla="*/ 663262 w 1387025"/>
                <a:gd name="T5" fmla="*/ 772732 h 794657"/>
                <a:gd name="T6" fmla="*/ 1320084 w 1387025"/>
                <a:gd name="T7" fmla="*/ 77273 h 794657"/>
                <a:gd name="T8" fmla="*/ 1365160 w 1387025"/>
                <a:gd name="T9" fmla="*/ 19318 h 794657"/>
                <a:gd name="T10" fmla="*/ 1371600 w 1387025"/>
                <a:gd name="T11" fmla="*/ 0 h 79465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387025" h="794657">
                  <a:moveTo>
                    <a:pt x="0" y="96591"/>
                  </a:moveTo>
                  <a:cubicBezTo>
                    <a:pt x="57418" y="278505"/>
                    <a:pt x="114836" y="460419"/>
                    <a:pt x="225380" y="573109"/>
                  </a:cubicBezTo>
                  <a:cubicBezTo>
                    <a:pt x="335924" y="685799"/>
                    <a:pt x="480811" y="855371"/>
                    <a:pt x="663262" y="772732"/>
                  </a:cubicBezTo>
                  <a:cubicBezTo>
                    <a:pt x="845713" y="690093"/>
                    <a:pt x="1203101" y="202842"/>
                    <a:pt x="1320084" y="77273"/>
                  </a:cubicBezTo>
                  <a:cubicBezTo>
                    <a:pt x="1437067" y="-48296"/>
                    <a:pt x="1365160" y="19318"/>
                    <a:pt x="1365160" y="19318"/>
                  </a:cubicBezTo>
                  <a:cubicBezTo>
                    <a:pt x="1373746" y="6439"/>
                    <a:pt x="1372673" y="3219"/>
                    <a:pt x="1371600" y="0"/>
                  </a:cubicBezTo>
                </a:path>
              </a:pathLst>
            </a:cu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it-IT"/>
            </a:p>
          </p:txBody>
        </p:sp>
      </p:grpSp>
      <p:grpSp>
        <p:nvGrpSpPr>
          <p:cNvPr id="40" name="Gruppo 39"/>
          <p:cNvGrpSpPr>
            <a:grpSpLocks/>
          </p:cNvGrpSpPr>
          <p:nvPr/>
        </p:nvGrpSpPr>
        <p:grpSpPr bwMode="auto">
          <a:xfrm>
            <a:off x="6300788" y="989013"/>
            <a:ext cx="1943100" cy="1223962"/>
            <a:chOff x="6300192" y="989112"/>
            <a:chExt cx="1944216" cy="1224136"/>
          </a:xfrm>
        </p:grpSpPr>
        <p:grpSp>
          <p:nvGrpSpPr>
            <p:cNvPr id="8215" name="Gruppo 32"/>
            <p:cNvGrpSpPr>
              <a:grpSpLocks/>
            </p:cNvGrpSpPr>
            <p:nvPr/>
          </p:nvGrpSpPr>
          <p:grpSpPr bwMode="auto">
            <a:xfrm>
              <a:off x="6300192" y="989112"/>
              <a:ext cx="1944216" cy="1224136"/>
              <a:chOff x="1115616" y="836712"/>
              <a:chExt cx="1944216" cy="1224136"/>
            </a:xfrm>
          </p:grpSpPr>
          <p:cxnSp>
            <p:nvCxnSpPr>
              <p:cNvPr id="8218" name="Connettore 2 33"/>
              <p:cNvCxnSpPr>
                <a:cxnSpLocks noChangeShapeType="1"/>
              </p:cNvCxnSpPr>
              <p:nvPr/>
            </p:nvCxnSpPr>
            <p:spPr bwMode="auto">
              <a:xfrm>
                <a:off x="1115616" y="2060848"/>
                <a:ext cx="1944216" cy="0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8219" name="Connettore 2 34"/>
              <p:cNvCxnSpPr>
                <a:cxnSpLocks noChangeShapeType="1"/>
              </p:cNvCxnSpPr>
              <p:nvPr/>
            </p:nvCxnSpPr>
            <p:spPr bwMode="auto">
              <a:xfrm flipV="1">
                <a:off x="1115616" y="836712"/>
                <a:ext cx="0" cy="1224136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cxnSp>
          <p:nvCxnSpPr>
            <p:cNvPr id="8216" name="Connettore diritto 36"/>
            <p:cNvCxnSpPr>
              <a:cxnSpLocks noChangeShapeType="1"/>
            </p:cNvCxnSpPr>
            <p:nvPr/>
          </p:nvCxnSpPr>
          <p:spPr bwMode="auto">
            <a:xfrm>
              <a:off x="6588224" y="1268760"/>
              <a:ext cx="648072" cy="684996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217" name="Connettore diritto 37"/>
            <p:cNvCxnSpPr>
              <a:cxnSpLocks noChangeShapeType="1"/>
            </p:cNvCxnSpPr>
            <p:nvPr/>
          </p:nvCxnSpPr>
          <p:spPr bwMode="auto">
            <a:xfrm flipH="1">
              <a:off x="7236296" y="997186"/>
              <a:ext cx="423664" cy="947057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6" name="Gruppo 45"/>
          <p:cNvGrpSpPr>
            <a:grpSpLocks/>
          </p:cNvGrpSpPr>
          <p:nvPr/>
        </p:nvGrpSpPr>
        <p:grpSpPr bwMode="auto">
          <a:xfrm>
            <a:off x="755650" y="4149725"/>
            <a:ext cx="1944688" cy="1223963"/>
            <a:chOff x="755576" y="3861048"/>
            <a:chExt cx="1944216" cy="1224136"/>
          </a:xfrm>
        </p:grpSpPr>
        <p:grpSp>
          <p:nvGrpSpPr>
            <p:cNvPr id="8211" name="Gruppo 41"/>
            <p:cNvGrpSpPr>
              <a:grpSpLocks/>
            </p:cNvGrpSpPr>
            <p:nvPr/>
          </p:nvGrpSpPr>
          <p:grpSpPr bwMode="auto">
            <a:xfrm>
              <a:off x="755576" y="3861048"/>
              <a:ext cx="1944216" cy="1224136"/>
              <a:chOff x="1115616" y="836712"/>
              <a:chExt cx="1944216" cy="1224136"/>
            </a:xfrm>
          </p:grpSpPr>
          <p:cxnSp>
            <p:nvCxnSpPr>
              <p:cNvPr id="8213" name="Connettore 2 43"/>
              <p:cNvCxnSpPr>
                <a:cxnSpLocks noChangeShapeType="1"/>
              </p:cNvCxnSpPr>
              <p:nvPr/>
            </p:nvCxnSpPr>
            <p:spPr bwMode="auto">
              <a:xfrm>
                <a:off x="1115616" y="2060848"/>
                <a:ext cx="1944216" cy="0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8214" name="Connettore 2 44"/>
              <p:cNvCxnSpPr>
                <a:cxnSpLocks noChangeShapeType="1"/>
              </p:cNvCxnSpPr>
              <p:nvPr/>
            </p:nvCxnSpPr>
            <p:spPr bwMode="auto">
              <a:xfrm flipV="1">
                <a:off x="1115616" y="836712"/>
                <a:ext cx="0" cy="1224136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8212" name="Figura a mano libera 42"/>
            <p:cNvSpPr>
              <a:spLocks/>
            </p:cNvSpPr>
            <p:nvPr/>
          </p:nvSpPr>
          <p:spPr bwMode="auto">
            <a:xfrm flipV="1">
              <a:off x="1082074" y="4077072"/>
              <a:ext cx="1233573" cy="599591"/>
            </a:xfrm>
            <a:custGeom>
              <a:avLst/>
              <a:gdLst>
                <a:gd name="T0" fmla="*/ 0 w 1387025"/>
                <a:gd name="T1" fmla="*/ 2 h 794657"/>
                <a:gd name="T2" fmla="*/ 2617 w 1387025"/>
                <a:gd name="T3" fmla="*/ 13 h 794657"/>
                <a:gd name="T4" fmla="*/ 7704 w 1387025"/>
                <a:gd name="T5" fmla="*/ 17 h 794657"/>
                <a:gd name="T6" fmla="*/ 15334 w 1387025"/>
                <a:gd name="T7" fmla="*/ 2 h 794657"/>
                <a:gd name="T8" fmla="*/ 15859 w 1387025"/>
                <a:gd name="T9" fmla="*/ 2 h 794657"/>
                <a:gd name="T10" fmla="*/ 15933 w 1387025"/>
                <a:gd name="T11" fmla="*/ 0 h 79465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387025" h="794657">
                  <a:moveTo>
                    <a:pt x="0" y="96591"/>
                  </a:moveTo>
                  <a:cubicBezTo>
                    <a:pt x="57418" y="278505"/>
                    <a:pt x="114836" y="460419"/>
                    <a:pt x="225380" y="573109"/>
                  </a:cubicBezTo>
                  <a:cubicBezTo>
                    <a:pt x="335924" y="685799"/>
                    <a:pt x="480811" y="855371"/>
                    <a:pt x="663262" y="772732"/>
                  </a:cubicBezTo>
                  <a:cubicBezTo>
                    <a:pt x="845713" y="690093"/>
                    <a:pt x="1203101" y="202842"/>
                    <a:pt x="1320084" y="77273"/>
                  </a:cubicBezTo>
                  <a:cubicBezTo>
                    <a:pt x="1437067" y="-48296"/>
                    <a:pt x="1365160" y="19318"/>
                    <a:pt x="1365160" y="19318"/>
                  </a:cubicBezTo>
                  <a:cubicBezTo>
                    <a:pt x="1373746" y="6439"/>
                    <a:pt x="1372673" y="3219"/>
                    <a:pt x="1371600" y="0"/>
                  </a:cubicBezTo>
                </a:path>
              </a:pathLst>
            </a:cu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it-IT"/>
            </a:p>
          </p:txBody>
        </p:sp>
      </p:grpSp>
      <p:grpSp>
        <p:nvGrpSpPr>
          <p:cNvPr id="54" name="Gruppo 53"/>
          <p:cNvGrpSpPr>
            <a:grpSpLocks/>
          </p:cNvGrpSpPr>
          <p:nvPr/>
        </p:nvGrpSpPr>
        <p:grpSpPr bwMode="auto">
          <a:xfrm>
            <a:off x="3492500" y="4221163"/>
            <a:ext cx="1943100" cy="1223962"/>
            <a:chOff x="3491880" y="3933056"/>
            <a:chExt cx="1944216" cy="1224136"/>
          </a:xfrm>
        </p:grpSpPr>
        <p:grpSp>
          <p:nvGrpSpPr>
            <p:cNvPr id="8207" name="Gruppo 47"/>
            <p:cNvGrpSpPr>
              <a:grpSpLocks/>
            </p:cNvGrpSpPr>
            <p:nvPr/>
          </p:nvGrpSpPr>
          <p:grpSpPr bwMode="auto">
            <a:xfrm>
              <a:off x="3491880" y="3933056"/>
              <a:ext cx="1944216" cy="1224136"/>
              <a:chOff x="1115616" y="836712"/>
              <a:chExt cx="1944216" cy="1224136"/>
            </a:xfrm>
          </p:grpSpPr>
          <p:cxnSp>
            <p:nvCxnSpPr>
              <p:cNvPr id="8209" name="Connettore 2 49"/>
              <p:cNvCxnSpPr>
                <a:cxnSpLocks noChangeShapeType="1"/>
              </p:cNvCxnSpPr>
              <p:nvPr/>
            </p:nvCxnSpPr>
            <p:spPr bwMode="auto">
              <a:xfrm>
                <a:off x="1115616" y="2060848"/>
                <a:ext cx="1944216" cy="0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8210" name="Connettore 2 50"/>
              <p:cNvCxnSpPr>
                <a:cxnSpLocks noChangeShapeType="1"/>
              </p:cNvCxnSpPr>
              <p:nvPr/>
            </p:nvCxnSpPr>
            <p:spPr bwMode="auto">
              <a:xfrm flipV="1">
                <a:off x="1115616" y="836712"/>
                <a:ext cx="0" cy="1224136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8208" name="Figura a mano libera 52"/>
            <p:cNvSpPr>
              <a:spLocks/>
            </p:cNvSpPr>
            <p:nvPr/>
          </p:nvSpPr>
          <p:spPr bwMode="auto">
            <a:xfrm>
              <a:off x="3568906" y="4245611"/>
              <a:ext cx="1790164" cy="626677"/>
            </a:xfrm>
            <a:custGeom>
              <a:avLst/>
              <a:gdLst>
                <a:gd name="T0" fmla="*/ 0 w 1790164"/>
                <a:gd name="T1" fmla="*/ 0 h 626677"/>
                <a:gd name="T2" fmla="*/ 122350 w 1790164"/>
                <a:gd name="T3" fmla="*/ 386366 h 626677"/>
                <a:gd name="T4" fmla="*/ 431443 w 1790164"/>
                <a:gd name="T5" fmla="*/ 611747 h 626677"/>
                <a:gd name="T6" fmla="*/ 837127 w 1790164"/>
                <a:gd name="T7" fmla="*/ 302654 h 626677"/>
                <a:gd name="T8" fmla="*/ 1023871 w 1790164"/>
                <a:gd name="T9" fmla="*/ 251138 h 626677"/>
                <a:gd name="T10" fmla="*/ 1191296 w 1790164"/>
                <a:gd name="T11" fmla="*/ 399245 h 626677"/>
                <a:gd name="T12" fmla="*/ 1397358 w 1790164"/>
                <a:gd name="T13" fmla="*/ 624626 h 626677"/>
                <a:gd name="T14" fmla="*/ 1790164 w 1790164"/>
                <a:gd name="T15" fmla="*/ 257578 h 626677"/>
                <a:gd name="T16" fmla="*/ 1790164 w 1790164"/>
                <a:gd name="T17" fmla="*/ 257578 h 62667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790164" h="626677">
                  <a:moveTo>
                    <a:pt x="0" y="0"/>
                  </a:moveTo>
                  <a:cubicBezTo>
                    <a:pt x="25221" y="142204"/>
                    <a:pt x="50443" y="284408"/>
                    <a:pt x="122350" y="386366"/>
                  </a:cubicBezTo>
                  <a:cubicBezTo>
                    <a:pt x="194257" y="488324"/>
                    <a:pt x="312314" y="625699"/>
                    <a:pt x="431443" y="611747"/>
                  </a:cubicBezTo>
                  <a:cubicBezTo>
                    <a:pt x="550572" y="597795"/>
                    <a:pt x="738389" y="362755"/>
                    <a:pt x="837127" y="302654"/>
                  </a:cubicBezTo>
                  <a:cubicBezTo>
                    <a:pt x="935865" y="242553"/>
                    <a:pt x="964843" y="235040"/>
                    <a:pt x="1023871" y="251138"/>
                  </a:cubicBezTo>
                  <a:cubicBezTo>
                    <a:pt x="1082899" y="267236"/>
                    <a:pt x="1129048" y="336997"/>
                    <a:pt x="1191296" y="399245"/>
                  </a:cubicBezTo>
                  <a:cubicBezTo>
                    <a:pt x="1253544" y="461493"/>
                    <a:pt x="1297547" y="648237"/>
                    <a:pt x="1397358" y="624626"/>
                  </a:cubicBezTo>
                  <a:cubicBezTo>
                    <a:pt x="1497169" y="601015"/>
                    <a:pt x="1790164" y="257578"/>
                    <a:pt x="1790164" y="257578"/>
                  </a:cubicBezTo>
                </a:path>
              </a:pathLst>
            </a:cu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it-IT"/>
            </a:p>
          </p:txBody>
        </p:sp>
      </p:grpSp>
      <p:grpSp>
        <p:nvGrpSpPr>
          <p:cNvPr id="55" name="Gruppo 54"/>
          <p:cNvGrpSpPr>
            <a:grpSpLocks/>
          </p:cNvGrpSpPr>
          <p:nvPr/>
        </p:nvGrpSpPr>
        <p:grpSpPr bwMode="auto">
          <a:xfrm>
            <a:off x="6300788" y="4365625"/>
            <a:ext cx="1943100" cy="1223963"/>
            <a:chOff x="6300192" y="989112"/>
            <a:chExt cx="1944216" cy="1224136"/>
          </a:xfrm>
        </p:grpSpPr>
        <p:grpSp>
          <p:nvGrpSpPr>
            <p:cNvPr id="8202" name="Gruppo 55"/>
            <p:cNvGrpSpPr>
              <a:grpSpLocks/>
            </p:cNvGrpSpPr>
            <p:nvPr/>
          </p:nvGrpSpPr>
          <p:grpSpPr bwMode="auto">
            <a:xfrm>
              <a:off x="6300192" y="989112"/>
              <a:ext cx="1944216" cy="1224136"/>
              <a:chOff x="1115616" y="836712"/>
              <a:chExt cx="1944216" cy="1224136"/>
            </a:xfrm>
          </p:grpSpPr>
          <p:cxnSp>
            <p:nvCxnSpPr>
              <p:cNvPr id="8205" name="Connettore 2 58"/>
              <p:cNvCxnSpPr>
                <a:cxnSpLocks noChangeShapeType="1"/>
              </p:cNvCxnSpPr>
              <p:nvPr/>
            </p:nvCxnSpPr>
            <p:spPr bwMode="auto">
              <a:xfrm>
                <a:off x="1115616" y="2060848"/>
                <a:ext cx="1944216" cy="0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8206" name="Connettore 2 59"/>
              <p:cNvCxnSpPr>
                <a:cxnSpLocks noChangeShapeType="1"/>
              </p:cNvCxnSpPr>
              <p:nvPr/>
            </p:nvCxnSpPr>
            <p:spPr bwMode="auto">
              <a:xfrm flipV="1">
                <a:off x="1115616" y="836712"/>
                <a:ext cx="0" cy="1224136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cxnSp>
          <p:nvCxnSpPr>
            <p:cNvPr id="8203" name="Connettore diritto 56"/>
            <p:cNvCxnSpPr>
              <a:cxnSpLocks noChangeShapeType="1"/>
            </p:cNvCxnSpPr>
            <p:nvPr/>
          </p:nvCxnSpPr>
          <p:spPr bwMode="auto">
            <a:xfrm>
              <a:off x="6588224" y="1268760"/>
              <a:ext cx="648072" cy="684996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204" name="Connettore diritto 57"/>
            <p:cNvCxnSpPr>
              <a:cxnSpLocks noChangeShapeType="1"/>
            </p:cNvCxnSpPr>
            <p:nvPr/>
          </p:nvCxnSpPr>
          <p:spPr bwMode="auto">
            <a:xfrm flipH="1">
              <a:off x="7732730" y="1006699"/>
              <a:ext cx="423664" cy="947057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Immagine 3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25" y="954088"/>
            <a:ext cx="2665413" cy="199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Immagine 3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8225" y="836613"/>
            <a:ext cx="2903538" cy="217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9738" y="3900488"/>
            <a:ext cx="2732087" cy="204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871913"/>
            <a:ext cx="279400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3708400"/>
            <a:ext cx="3232150" cy="242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asellaDiTesto 8"/>
          <p:cNvSpPr txBox="1"/>
          <p:nvPr/>
        </p:nvSpPr>
        <p:spPr>
          <a:xfrm>
            <a:off x="3203575" y="333375"/>
            <a:ext cx="2478088" cy="461963"/>
          </a:xfrm>
          <a:prstGeom prst="rect">
            <a:avLst/>
          </a:prstGeom>
          <a:noFill/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convex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functions</a:t>
            </a: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asellaDiTesto 9"/>
          <p:cNvSpPr txBox="1">
            <a:spLocks noChangeArrowheads="1"/>
          </p:cNvSpPr>
          <p:nvPr/>
        </p:nvSpPr>
        <p:spPr bwMode="auto">
          <a:xfrm>
            <a:off x="3132138" y="3182938"/>
            <a:ext cx="3186112" cy="461962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buFontTx/>
              <a:buNone/>
            </a:pPr>
            <a:r>
              <a:rPr lang="it-IT" altLang="it-IT" sz="2400">
                <a:latin typeface="Arial" panose="020B0604020202020204" pitchFamily="34" charset="0"/>
                <a:cs typeface="Arial" panose="020B0604020202020204" pitchFamily="34" charset="0"/>
              </a:rPr>
              <a:t>non convex functions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3"/>
          <p:cNvSpPr txBox="1">
            <a:spLocks noChangeArrowheads="1"/>
          </p:cNvSpPr>
          <p:nvPr/>
        </p:nvSpPr>
        <p:spPr bwMode="auto">
          <a:xfrm>
            <a:off x="1692275" y="344488"/>
            <a:ext cx="5126038" cy="584200"/>
          </a:xfrm>
          <a:prstGeom prst="rect">
            <a:avLst/>
          </a:prstGeom>
          <a:solidFill>
            <a:schemeClr val="hlink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>
                <a:latin typeface="Arial" panose="020B0604020202020204" pitchFamily="34" charset="0"/>
              </a:rPr>
              <a:t>Minima of convex functions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92075" y="1295400"/>
            <a:ext cx="8872538" cy="8921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if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it-IT" i="1" dirty="0">
                <a:latin typeface="+mn-lt"/>
                <a:cs typeface="Arial" panose="020B0604020202020204" pitchFamily="34" charset="0"/>
              </a:rPr>
              <a:t>f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 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 a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convex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function, defined on a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convex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set 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then 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it-IT" sz="2800" i="1" dirty="0">
                <a:latin typeface="+mn-lt"/>
                <a:cs typeface="Arial" panose="020B0604020202020204" pitchFamily="34" charset="0"/>
              </a:rPr>
              <a:t>f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cannot have two </a:t>
            </a: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separate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minima in the set 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it-IT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141288" y="2565400"/>
            <a:ext cx="8823325" cy="8921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if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it-IT" i="1" dirty="0">
                <a:latin typeface="+mn-lt"/>
                <a:cs typeface="Arial" panose="020B0604020202020204" pitchFamily="34" charset="0"/>
              </a:rPr>
              <a:t>f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is a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strictly convex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function, defined on a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convex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set 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K,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then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it-IT" sz="2800" i="1" dirty="0">
                <a:latin typeface="+mn-lt"/>
                <a:cs typeface="Arial" panose="020B0604020202020204" pitchFamily="34" charset="0"/>
              </a:rPr>
              <a:t>f 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has a </a:t>
            </a: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single minimum point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 the set 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141288" y="4149725"/>
            <a:ext cx="8823325" cy="12604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if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it-IT" i="1" dirty="0">
                <a:latin typeface="+mn-lt"/>
                <a:cs typeface="Arial" panose="020B0604020202020204" pitchFamily="34" charset="0"/>
              </a:rPr>
              <a:t>f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is a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strictly convex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function, defined on a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convex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set 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K,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then the Hessian matrix of 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800" i="1" dirty="0">
                <a:latin typeface="+mn-lt"/>
                <a:cs typeface="Arial" panose="020B0604020202020204" pitchFamily="34" charset="0"/>
              </a:rPr>
              <a:t>f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any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point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of K,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is a </a:t>
            </a: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symmetric and positive definite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matrix</a:t>
            </a:r>
            <a:endParaRPr lang="it-IT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10"/>
          <p:cNvSpPr txBox="1">
            <a:spLocks noChangeArrowheads="1"/>
          </p:cNvSpPr>
          <p:nvPr/>
        </p:nvSpPr>
        <p:spPr bwMode="auto">
          <a:xfrm>
            <a:off x="468313" y="1628775"/>
            <a:ext cx="7993062" cy="3119438"/>
          </a:xfrm>
          <a:prstGeom prst="rect">
            <a:avLst/>
          </a:prstGeom>
          <a:solidFill>
            <a:srgbClr val="99FF99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400" b="1"/>
              <a:t>[</a:t>
            </a:r>
            <a:r>
              <a:rPr lang="it-IT" altLang="it-IT" sz="2800" b="1">
                <a:latin typeface="Courier New" panose="02070309020205020404" pitchFamily="49" charset="0"/>
              </a:rPr>
              <a:t>X,Y] = meshgrid(-2:.2:2, -2:.2:2);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800" b="1">
                <a:latin typeface="Courier New" panose="02070309020205020404" pitchFamily="49" charset="0"/>
              </a:rPr>
              <a:t>Z = X .* exp(-X.^2 - Y.^2);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800" b="1">
                <a:latin typeface="Courier New" panose="02070309020205020404" pitchFamily="49" charset="0"/>
              </a:rPr>
              <a:t>[px,py] = gradient(Z,.2,.2);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800" b="1">
                <a:latin typeface="Courier New" panose="02070309020205020404" pitchFamily="49" charset="0"/>
              </a:rPr>
              <a:t>contour(Z)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800" b="1">
                <a:latin typeface="Courier New" panose="02070309020205020404" pitchFamily="49" charset="0"/>
              </a:rPr>
              <a:t>hold on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800" b="1">
                <a:latin typeface="Courier New" panose="02070309020205020404" pitchFamily="49" charset="0"/>
              </a:rPr>
              <a:t>quiver(px,py)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800" b="1">
                <a:latin typeface="Courier New" panose="02070309020205020404" pitchFamily="49" charset="0"/>
              </a:rPr>
              <a:t>hold off</a:t>
            </a:r>
          </a:p>
        </p:txBody>
      </p:sp>
      <p:graphicFrame>
        <p:nvGraphicFramePr>
          <p:cNvPr id="50179" name="Object 12"/>
          <p:cNvGraphicFramePr>
            <a:graphicFrameLocks noChangeAspect="1"/>
          </p:cNvGraphicFramePr>
          <p:nvPr/>
        </p:nvGraphicFramePr>
        <p:xfrm>
          <a:off x="2268538" y="4748213"/>
          <a:ext cx="3743325" cy="100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80588" imgH="317362" progId="Equation.DSMT4">
                  <p:embed/>
                </p:oleObj>
              </mc:Choice>
              <mc:Fallback>
                <p:oleObj name="Equation" r:id="rId2" imgW="1180588" imgH="317362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8538" y="4748213"/>
                        <a:ext cx="3743325" cy="1006475"/>
                      </a:xfrm>
                      <a:prstGeom prst="rect">
                        <a:avLst/>
                      </a:prstGeom>
                      <a:solidFill>
                        <a:srgbClr val="EAEAEA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68" name="CasellaDiTesto 1"/>
          <p:cNvSpPr txBox="1">
            <a:spLocks noChangeArrowheads="1"/>
          </p:cNvSpPr>
          <p:nvPr/>
        </p:nvSpPr>
        <p:spPr bwMode="auto">
          <a:xfrm>
            <a:off x="468313" y="115888"/>
            <a:ext cx="4175125" cy="523875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800">
                <a:latin typeface="Arial" panose="020B0604020202020204" pitchFamily="34" charset="0"/>
                <a:cs typeface="Arial" panose="020B0604020202020204" pitchFamily="34" charset="0"/>
              </a:rPr>
              <a:t>utility MATLAB functions</a:t>
            </a:r>
          </a:p>
        </p:txBody>
      </p:sp>
      <p:sp>
        <p:nvSpPr>
          <p:cNvPr id="11269" name="CasellaDiTesto 4"/>
          <p:cNvSpPr txBox="1">
            <a:spLocks noChangeArrowheads="1"/>
          </p:cNvSpPr>
          <p:nvPr/>
        </p:nvSpPr>
        <p:spPr bwMode="auto">
          <a:xfrm>
            <a:off x="2276475" y="815975"/>
            <a:ext cx="3836988" cy="522288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800" b="1">
                <a:latin typeface="Courier New" panose="02070309020205020404" pitchFamily="49" charset="0"/>
              </a:rPr>
              <a:t>gradient , quiver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Presentazione vuota">
  <a:themeElements>
    <a:clrScheme name="Presentazione vuo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resentazione vuot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resentazione vuo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C:\Programmi\Microsoft Office\Modelli\Presentazione vuota.pot</Template>
  <TotalTime>0</TotalTime>
  <Words>3611</Words>
  <Application>Microsoft Office PowerPoint</Application>
  <PresentationFormat>Presentazione su schermo (4:3)</PresentationFormat>
  <Paragraphs>454</Paragraphs>
  <Slides>55</Slides>
  <Notes>3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2</vt:i4>
      </vt:variant>
      <vt:variant>
        <vt:lpstr>Titoli diapositive</vt:lpstr>
      </vt:variant>
      <vt:variant>
        <vt:i4>55</vt:i4>
      </vt:variant>
    </vt:vector>
  </HeadingPairs>
  <TitlesOfParts>
    <vt:vector size="66" baseType="lpstr">
      <vt:lpstr>Arial</vt:lpstr>
      <vt:lpstr>Calibri</vt:lpstr>
      <vt:lpstr>Cambria Math</vt:lpstr>
      <vt:lpstr>Courier New</vt:lpstr>
      <vt:lpstr>Söhne</vt:lpstr>
      <vt:lpstr>Symbol</vt:lpstr>
      <vt:lpstr>Times New Roman</vt:lpstr>
      <vt:lpstr>Wingdings</vt:lpstr>
      <vt:lpstr>Presentazione vuota</vt:lpstr>
      <vt:lpstr>Equazione</vt:lpstr>
      <vt:lpstr>Equation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IMFA - IUN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Nessun titolo diapositiva</dc:title>
  <dc:creator>Giulio Giunta</dc:creator>
  <cp:lastModifiedBy>Giulio Giunta</cp:lastModifiedBy>
  <cp:revision>451</cp:revision>
  <dcterms:created xsi:type="dcterms:W3CDTF">2001-09-23T07:19:47Z</dcterms:created>
  <dcterms:modified xsi:type="dcterms:W3CDTF">2023-11-22T18:10:06Z</dcterms:modified>
</cp:coreProperties>
</file>