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embeddedFontLst>
    <p:embeddedFont>
      <p:font typeface="Caveat"/>
      <p:regular r:id="rId27"/>
      <p:bold r:id="rId28"/>
    </p:embeddedFont>
    <p:embeddedFont>
      <p:font typeface="Oswald"/>
      <p:regular r:id="rId29"/>
      <p:bold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Caveat-bold.fntdata"/><Relationship Id="rId27" Type="http://schemas.openxmlformats.org/officeDocument/2006/relationships/font" Target="fonts/Cavea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swald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Oswald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9414756d16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9414756d16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9414756d16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9414756d16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9414756d16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9414756d16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9414756d16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9414756d16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9c3038fe6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9c3038fe6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9414756d16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9414756d16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9414756d16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9414756d16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9414756d16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9414756d16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9414756d16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9414756d16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9414756d16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9414756d16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111f74d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111f74d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9414756d16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9414756d16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9414756d16_0_3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9414756d16_0_3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324006bf32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324006bf32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0e3af47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0e3af47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625b1e8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625b1e8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414756d1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414756d1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414756d1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414756d1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414756d16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414756d16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414756d16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9414756d16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9414756d16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9414756d16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raffaelemontella.i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592175"/>
            <a:ext cx="9144000" cy="20526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Architettura dei Calcolatori:</a:t>
            </a:r>
            <a:br>
              <a:rPr b="1" lang="en">
                <a:solidFill>
                  <a:srgbClr val="FFFFFF"/>
                </a:solidFill>
              </a:rPr>
            </a:br>
            <a:r>
              <a:rPr b="1" lang="en">
                <a:solidFill>
                  <a:srgbClr val="FFFFFF"/>
                </a:solidFill>
              </a:rPr>
              <a:t>Macchine Sequenziali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4453500"/>
            <a:ext cx="9144000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>
                <a:solidFill>
                  <a:srgbClr val="595959"/>
                </a:solidFill>
              </a:rPr>
              <a:t>Raffaele Montella, PhD</a:t>
            </a:r>
            <a:endParaRPr i="1" sz="1800">
              <a:solidFill>
                <a:srgbClr val="59595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http://raffaelemontella.it</a:t>
            </a:r>
            <a:r>
              <a:rPr i="1" lang="en" sz="1800">
                <a:solidFill>
                  <a:srgbClr val="595959"/>
                </a:solidFill>
              </a:rPr>
              <a:t> raffaele.montella@uniparthenope.it</a:t>
            </a:r>
            <a:endParaRPr sz="1800"/>
          </a:p>
        </p:txBody>
      </p:sp>
      <p:sp>
        <p:nvSpPr>
          <p:cNvPr id="56" name="Google Shape;56;p13"/>
          <p:cNvSpPr txBox="1"/>
          <p:nvPr/>
        </p:nvSpPr>
        <p:spPr>
          <a:xfrm>
            <a:off x="0" y="3215125"/>
            <a:ext cx="9144000" cy="9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333333"/>
                </a:solidFill>
                <a:highlight>
                  <a:srgbClr val="FFFFFF"/>
                </a:highlight>
                <a:latin typeface="Caveat"/>
                <a:ea typeface="Caveat"/>
                <a:cs typeface="Caveat"/>
                <a:sym typeface="Caveat"/>
              </a:rPr>
              <a:t>“ 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Steve, tutte le auto hanno il volante, ma nessuno cerca di affermare che il volante sia stata una loro invenzione.</a:t>
            </a:r>
            <a:r>
              <a:rPr lang="en" sz="2400">
                <a:solidFill>
                  <a:srgbClr val="333333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”</a:t>
            </a:r>
            <a:endParaRPr sz="2400">
              <a:solidFill>
                <a:srgbClr val="333333"/>
              </a:solidFill>
              <a:highlight>
                <a:srgbClr val="FFFFFF"/>
              </a:highlight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333333"/>
                </a:solidFill>
                <a:highlight>
                  <a:srgbClr val="FFFFFF"/>
                </a:highlight>
              </a:rPr>
              <a:t>(cit. Bill Gates, dal film I Pirati di Silicon Valley, 1999)</a:t>
            </a:r>
            <a:endParaRPr b="1" sz="2400">
              <a:solidFill>
                <a:srgbClr val="333333"/>
              </a:solidFill>
              <a:highlight>
                <a:srgbClr val="FFFFFF"/>
              </a:highlight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Il concetto di stato (2/2)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45" name="Google Shape;245;p22"/>
          <p:cNvSpPr txBox="1"/>
          <p:nvPr/>
        </p:nvSpPr>
        <p:spPr>
          <a:xfrm>
            <a:off x="105875" y="631975"/>
            <a:ext cx="8933700" cy="45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34799" lvl="0" marL="3347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" sz="2400">
                <a:solidFill>
                  <a:schemeClr val="dk1"/>
                </a:solidFill>
              </a:rPr>
              <a:t>Lo stato viene aggiornato ad ogni istante del tempo discreto, ovvero ad ogni ciclo di clock</a:t>
            </a:r>
            <a:endParaRPr sz="2400">
              <a:solidFill>
                <a:schemeClr val="dk1"/>
              </a:solidFill>
            </a:endParaRPr>
          </a:p>
          <a:p>
            <a:pPr indent="-334799" lvl="0" marL="334799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34799" lvl="0" marL="334799" rtl="0" algn="l">
              <a:spcBef>
                <a:spcPts val="799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" sz="2400">
                <a:solidFill>
                  <a:schemeClr val="dk1"/>
                </a:solidFill>
              </a:rPr>
              <a:t>Lo stato di un circuito ad un dato istante </a:t>
            </a:r>
            <a:r>
              <a:rPr i="1" lang="en" sz="2400">
                <a:solidFill>
                  <a:schemeClr val="dk1"/>
                </a:solidFill>
              </a:rPr>
              <a:t>t</a:t>
            </a:r>
            <a:r>
              <a:rPr baseline="-25000" i="1" lang="en" sz="2400">
                <a:solidFill>
                  <a:schemeClr val="dk1"/>
                </a:solidFill>
              </a:rPr>
              <a:t>k</a:t>
            </a:r>
            <a:r>
              <a:rPr lang="en" sz="2400">
                <a:solidFill>
                  <a:schemeClr val="dk1"/>
                </a:solidFill>
              </a:rPr>
              <a:t> dipende:</a:t>
            </a:r>
            <a:endParaRPr sz="2400">
              <a:solidFill>
                <a:schemeClr val="dk1"/>
              </a:solidFill>
            </a:endParaRPr>
          </a:p>
          <a:p>
            <a:pPr indent="-226759" lvl="1" marL="734759" rtl="0" algn="l">
              <a:spcBef>
                <a:spcPts val="799"/>
              </a:spcBef>
              <a:spcAft>
                <a:spcPts val="0"/>
              </a:spcAft>
              <a:buClr>
                <a:srgbClr val="E5405D"/>
              </a:buClr>
              <a:buSzPts val="2400"/>
              <a:buChar char="»"/>
            </a:pPr>
            <a:r>
              <a:rPr lang="en" sz="2400">
                <a:solidFill>
                  <a:schemeClr val="dk1"/>
                </a:solidFill>
              </a:rPr>
              <a:t>dagli ingressi all’istante </a:t>
            </a:r>
            <a:r>
              <a:rPr i="1" lang="en" sz="2400">
                <a:solidFill>
                  <a:schemeClr val="dk1"/>
                </a:solidFill>
              </a:rPr>
              <a:t>t</a:t>
            </a:r>
            <a:r>
              <a:rPr baseline="-25000" i="1" lang="en" sz="2400">
                <a:solidFill>
                  <a:schemeClr val="dk1"/>
                </a:solidFill>
              </a:rPr>
              <a:t>k</a:t>
            </a:r>
            <a:r>
              <a:rPr i="1" lang="en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</a:endParaRPr>
          </a:p>
          <a:p>
            <a:pPr indent="-226759" lvl="1" marL="734759" rtl="0" algn="l">
              <a:spcBef>
                <a:spcPts val="799"/>
              </a:spcBef>
              <a:spcAft>
                <a:spcPts val="0"/>
              </a:spcAft>
              <a:buClr>
                <a:srgbClr val="E5405D"/>
              </a:buClr>
              <a:buSzPts val="2400"/>
              <a:buChar char="»"/>
            </a:pPr>
            <a:r>
              <a:rPr lang="en" sz="2400">
                <a:solidFill>
                  <a:schemeClr val="dk1"/>
                </a:solidFill>
              </a:rPr>
              <a:t>dallo stato al tempo </a:t>
            </a:r>
            <a:r>
              <a:rPr i="1" lang="en" sz="2400">
                <a:solidFill>
                  <a:schemeClr val="dk1"/>
                </a:solidFill>
              </a:rPr>
              <a:t>t</a:t>
            </a:r>
            <a:r>
              <a:rPr baseline="-25000" i="1" lang="en" sz="2400">
                <a:solidFill>
                  <a:schemeClr val="dk1"/>
                </a:solidFill>
              </a:rPr>
              <a:t>k-1</a:t>
            </a:r>
            <a:endParaRPr sz="2400">
              <a:solidFill>
                <a:schemeClr val="dk1"/>
              </a:solidFill>
            </a:endParaRPr>
          </a:p>
          <a:p>
            <a:pPr indent="-277559" lvl="0" marL="734759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34799" lvl="0" marL="334799" rtl="0" algn="l">
              <a:spcBef>
                <a:spcPts val="799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" sz="2400">
                <a:solidFill>
                  <a:schemeClr val="dk1"/>
                </a:solidFill>
              </a:rPr>
              <a:t>Per memorizzare lo stato di un circuito si utilizzano </a:t>
            </a:r>
            <a:r>
              <a:rPr lang="en" sz="2400">
                <a:solidFill>
                  <a:srgbClr val="063DE8"/>
                </a:solidFill>
              </a:rPr>
              <a:t>elementi di memoria</a:t>
            </a:r>
            <a:r>
              <a:rPr lang="en" sz="2400">
                <a:solidFill>
                  <a:schemeClr val="dk1"/>
                </a:solidFill>
              </a:rPr>
              <a:t> detti </a:t>
            </a:r>
            <a:r>
              <a:rPr i="1" lang="en" sz="2400">
                <a:solidFill>
                  <a:srgbClr val="063DE8"/>
                </a:solidFill>
              </a:rPr>
              <a:t>bistabili</a:t>
            </a:r>
            <a:r>
              <a:rPr i="1" lang="en" sz="2400">
                <a:solidFill>
                  <a:schemeClr val="dk1"/>
                </a:solidFill>
              </a:rPr>
              <a:t> (</a:t>
            </a:r>
            <a:r>
              <a:rPr i="1" lang="en" sz="2400">
                <a:solidFill>
                  <a:srgbClr val="FF3300"/>
                </a:solidFill>
              </a:rPr>
              <a:t>flip-flop</a:t>
            </a:r>
            <a:r>
              <a:rPr i="1" lang="en" sz="2400">
                <a:solidFill>
                  <a:schemeClr val="dk1"/>
                </a:solidFill>
              </a:rPr>
              <a:t>)</a:t>
            </a:r>
            <a:endParaRPr sz="2400">
              <a:solidFill>
                <a:schemeClr val="dk1"/>
              </a:solidFill>
            </a:endParaRPr>
          </a:p>
          <a:p>
            <a:pPr indent="-334799" lvl="0" marL="334799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Automa a stati finiti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51" name="Google Shape;251;p23"/>
          <p:cNvSpPr txBox="1"/>
          <p:nvPr/>
        </p:nvSpPr>
        <p:spPr>
          <a:xfrm>
            <a:off x="105875" y="631975"/>
            <a:ext cx="8933700" cy="45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Il numero degli stati di una rete sequenziale fisicamente realizzabile deve essere necessariamente finito. Il modello che ne descrive il comportamento prende il nome di </a:t>
            </a:r>
            <a:r>
              <a:rPr lang="en" sz="2800">
                <a:solidFill>
                  <a:srgbClr val="063DE8"/>
                </a:solidFill>
              </a:rPr>
              <a:t>automa a stati finiti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325399" lvl="0" marL="376199" rtl="0" algn="just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Char char="⮚"/>
            </a:pPr>
            <a:r>
              <a:rPr lang="en" sz="2800">
                <a:solidFill>
                  <a:srgbClr val="FF3300"/>
                </a:solidFill>
              </a:rPr>
              <a:t>Una macchina sequenziale implementa, pertanto, </a:t>
            </a:r>
            <a:r>
              <a:rPr lang="en" sz="2800">
                <a:solidFill>
                  <a:srgbClr val="0000FF"/>
                </a:solidFill>
              </a:rPr>
              <a:t>un automa a stati finiti</a:t>
            </a:r>
            <a:endParaRPr sz="1600">
              <a:solidFill>
                <a:schemeClr val="dk1"/>
              </a:solidFill>
            </a:endParaRPr>
          </a:p>
          <a:p>
            <a:pPr indent="-334799" lvl="0" marL="334799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Macchina sequenziale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57" name="Google Shape;257;p24"/>
          <p:cNvSpPr txBox="1"/>
          <p:nvPr/>
        </p:nvSpPr>
        <p:spPr>
          <a:xfrm>
            <a:off x="0" y="629925"/>
            <a:ext cx="9144000" cy="45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200" u="none" cap="none" strike="noStrike">
                <a:solidFill>
                  <a:srgbClr val="000000"/>
                </a:solidFill>
              </a:rPr>
              <a:t>Una macchina sequenz. è definita dalla quintupla (</a:t>
            </a:r>
            <a:r>
              <a:rPr i="1" lang="en" sz="2200" u="none" cap="none" strike="noStrike">
                <a:solidFill>
                  <a:srgbClr val="063DE8"/>
                </a:solidFill>
              </a:rPr>
              <a:t>I, U, S, Ω, w</a:t>
            </a:r>
            <a:r>
              <a:rPr i="1" lang="en" sz="2200" u="none" cap="none" strike="noStrike">
                <a:solidFill>
                  <a:srgbClr val="000000"/>
                </a:solidFill>
              </a:rPr>
              <a:t>)</a:t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277559" lvl="0" marL="277559" marR="0" rtl="0" algn="l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None/>
            </a:pPr>
            <a:r>
              <a:t/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168280" lvl="1" marL="758520" marR="0" rtl="0" algn="l">
              <a:spcBef>
                <a:spcPts val="598"/>
              </a:spcBef>
              <a:spcAft>
                <a:spcPts val="0"/>
              </a:spcAft>
              <a:buClr>
                <a:srgbClr val="E5405D"/>
              </a:buClr>
              <a:buSzPts val="2200"/>
              <a:buFont typeface="Comic Sans MS"/>
              <a:buChar char="»"/>
            </a:pPr>
            <a:r>
              <a:rPr i="1" lang="en" sz="2200" u="none" cap="none" strike="noStrike">
                <a:solidFill>
                  <a:srgbClr val="063DE8"/>
                </a:solidFill>
              </a:rPr>
              <a:t>I</a:t>
            </a:r>
            <a:r>
              <a:rPr i="0" lang="en" sz="2200" u="none" cap="none" strike="noStrike">
                <a:solidFill>
                  <a:srgbClr val="000000"/>
                </a:solidFill>
              </a:rPr>
              <a:t> - Alfabeto di Ingresso: l'insieme </a:t>
            </a:r>
            <a:r>
              <a:rPr i="1" lang="en" sz="2200" u="none" cap="none" strike="noStrike">
                <a:solidFill>
                  <a:srgbClr val="000000"/>
                </a:solidFill>
              </a:rPr>
              <a:t>finito </a:t>
            </a:r>
            <a:r>
              <a:rPr i="0" lang="en" sz="2200" u="none" cap="none" strike="noStrike">
                <a:solidFill>
                  <a:srgbClr val="000000"/>
                </a:solidFill>
              </a:rPr>
              <a:t>dei </a:t>
            </a:r>
            <a:r>
              <a:rPr i="1" lang="en" sz="2200" u="none" cap="none" strike="noStrike">
                <a:solidFill>
                  <a:srgbClr val="000000"/>
                </a:solidFill>
              </a:rPr>
              <a:t>simboli </a:t>
            </a:r>
            <a:r>
              <a:rPr i="0" lang="en" sz="2200" u="none" cap="none" strike="noStrike">
                <a:solidFill>
                  <a:srgbClr val="000000"/>
                </a:solidFill>
              </a:rPr>
              <a:t>di ingresso</a:t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277559" lvl="0" marL="1420559" marR="0" rtl="0" algn="l">
              <a:lnSpc>
                <a:spcPct val="100000"/>
              </a:lnSpc>
              <a:spcBef>
                <a:spcPts val="249"/>
              </a:spcBef>
              <a:spcAft>
                <a:spcPts val="0"/>
              </a:spcAft>
              <a:buNone/>
            </a:pPr>
            <a:r>
              <a:t/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168280" lvl="1" marL="758520" marR="0" rtl="0" algn="l">
              <a:spcBef>
                <a:spcPts val="598"/>
              </a:spcBef>
              <a:spcAft>
                <a:spcPts val="0"/>
              </a:spcAft>
              <a:buClr>
                <a:srgbClr val="E5405D"/>
              </a:buClr>
              <a:buSzPts val="2200"/>
              <a:buFont typeface="Comic Sans MS"/>
              <a:buChar char="»"/>
            </a:pPr>
            <a:r>
              <a:rPr i="1" lang="en" sz="2200" u="none" cap="none" strike="noStrike">
                <a:solidFill>
                  <a:srgbClr val="063DE8"/>
                </a:solidFill>
              </a:rPr>
              <a:t>U</a:t>
            </a:r>
            <a:r>
              <a:rPr i="0" lang="en" sz="2200" u="none" cap="none" strike="noStrike">
                <a:solidFill>
                  <a:srgbClr val="000000"/>
                </a:solidFill>
              </a:rPr>
              <a:t> - Alfabeto d'Uscita: l'insieme </a:t>
            </a:r>
            <a:r>
              <a:rPr i="1" lang="en" sz="2200" u="none" cap="none" strike="noStrike">
                <a:solidFill>
                  <a:srgbClr val="000000"/>
                </a:solidFill>
              </a:rPr>
              <a:t>finito </a:t>
            </a:r>
            <a:r>
              <a:rPr i="0" lang="en" sz="2200" u="none" cap="none" strike="noStrike">
                <a:solidFill>
                  <a:srgbClr val="000000"/>
                </a:solidFill>
              </a:rPr>
              <a:t>dei </a:t>
            </a:r>
            <a:r>
              <a:rPr i="1" lang="en" sz="2200" u="none" cap="none" strike="noStrike">
                <a:solidFill>
                  <a:srgbClr val="000000"/>
                </a:solidFill>
              </a:rPr>
              <a:t>simboli</a:t>
            </a:r>
            <a:r>
              <a:rPr i="0" lang="en" sz="2200" u="none" cap="none" strike="noStrike">
                <a:solidFill>
                  <a:srgbClr val="000000"/>
                </a:solidFill>
              </a:rPr>
              <a:t> d'uscita</a:t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277559" lvl="0" marL="1420559" marR="0" rtl="0" algn="l">
              <a:lnSpc>
                <a:spcPct val="100000"/>
              </a:lnSpc>
              <a:spcBef>
                <a:spcPts val="249"/>
              </a:spcBef>
              <a:spcAft>
                <a:spcPts val="0"/>
              </a:spcAft>
              <a:buNone/>
            </a:pPr>
            <a:r>
              <a:t/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168280" lvl="1" marL="758520" marR="0" rtl="0" algn="l">
              <a:spcBef>
                <a:spcPts val="598"/>
              </a:spcBef>
              <a:spcAft>
                <a:spcPts val="0"/>
              </a:spcAft>
              <a:buClr>
                <a:srgbClr val="E5405D"/>
              </a:buClr>
              <a:buSzPts val="2200"/>
              <a:buFont typeface="Comic Sans MS"/>
              <a:buChar char="»"/>
            </a:pPr>
            <a:r>
              <a:rPr i="1" lang="en" sz="2200" u="none" cap="none" strike="noStrike">
                <a:solidFill>
                  <a:srgbClr val="063DE8"/>
                </a:solidFill>
              </a:rPr>
              <a:t>S</a:t>
            </a:r>
            <a:r>
              <a:rPr i="0" lang="en" sz="2200" u="none" cap="none" strike="noStrike">
                <a:solidFill>
                  <a:srgbClr val="063DE8"/>
                </a:solidFill>
              </a:rPr>
              <a:t> </a:t>
            </a:r>
            <a:r>
              <a:rPr i="0" lang="en" sz="2200" u="none" cap="none" strike="noStrike">
                <a:solidFill>
                  <a:srgbClr val="000000"/>
                </a:solidFill>
              </a:rPr>
              <a:t>- Insieme degli Stati: l’insieme </a:t>
            </a:r>
            <a:r>
              <a:rPr i="1" lang="en" sz="2200" u="none" cap="none" strike="noStrike">
                <a:solidFill>
                  <a:srgbClr val="000000"/>
                </a:solidFill>
              </a:rPr>
              <a:t>finito </a:t>
            </a:r>
            <a:r>
              <a:rPr i="0" lang="en" sz="2200" u="none" cap="none" strike="noStrike">
                <a:solidFill>
                  <a:srgbClr val="000000"/>
                </a:solidFill>
              </a:rPr>
              <a:t>e </a:t>
            </a:r>
            <a:r>
              <a:rPr i="1" lang="en" sz="2200" u="none" cap="none" strike="noStrike">
                <a:solidFill>
                  <a:srgbClr val="000000"/>
                </a:solidFill>
              </a:rPr>
              <a:t>non vuoto </a:t>
            </a:r>
            <a:r>
              <a:rPr i="0" lang="en" sz="2200" u="none" cap="none" strike="noStrike">
                <a:solidFill>
                  <a:srgbClr val="000000"/>
                </a:solidFill>
              </a:rPr>
              <a:t>degli </a:t>
            </a:r>
            <a:r>
              <a:rPr i="1" lang="en" sz="2200" u="none" cap="none" strike="noStrike">
                <a:solidFill>
                  <a:srgbClr val="000000"/>
                </a:solidFill>
              </a:rPr>
              <a:t>stati</a:t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28580" lvl="1" marL="758520" marR="0" rtl="0" algn="l">
              <a:spcBef>
                <a:spcPts val="598"/>
              </a:spcBef>
              <a:spcAft>
                <a:spcPts val="0"/>
              </a:spcAft>
              <a:buClr>
                <a:srgbClr val="E5405D"/>
              </a:buClr>
              <a:buSzPts val="2600"/>
              <a:buFont typeface="Comic Sans MS"/>
              <a:buNone/>
            </a:pPr>
            <a:r>
              <a:t/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168280" lvl="1" marL="758520" marR="0" rtl="0" algn="l">
              <a:spcBef>
                <a:spcPts val="598"/>
              </a:spcBef>
              <a:spcAft>
                <a:spcPts val="0"/>
              </a:spcAft>
              <a:buClr>
                <a:srgbClr val="E5405D"/>
              </a:buClr>
              <a:buSzPts val="2200"/>
              <a:buFont typeface="Comic Sans MS"/>
              <a:buChar char="»"/>
            </a:pPr>
            <a:r>
              <a:rPr i="1" lang="en" sz="2200" u="none" cap="none" strike="noStrike">
                <a:solidFill>
                  <a:srgbClr val="063DE8"/>
                </a:solidFill>
              </a:rPr>
              <a:t>Ω</a:t>
            </a:r>
            <a:r>
              <a:rPr i="0" lang="en" sz="2200" u="none" cap="none" strike="noStrike">
                <a:solidFill>
                  <a:srgbClr val="063DE8"/>
                </a:solidFill>
              </a:rPr>
              <a:t> </a:t>
            </a:r>
            <a:r>
              <a:rPr i="0" lang="en" sz="2200" u="none" cap="none" strike="noStrike">
                <a:solidFill>
                  <a:srgbClr val="000000"/>
                </a:solidFill>
              </a:rPr>
              <a:t> - Funzione stato prossimo</a:t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193680" lvl="0" marL="758520" marR="0" rtl="0" algn="l">
              <a:lnSpc>
                <a:spcPct val="100000"/>
              </a:lnSpc>
              <a:spcBef>
                <a:spcPts val="249"/>
              </a:spcBef>
              <a:spcAft>
                <a:spcPts val="0"/>
              </a:spcAft>
              <a:buNone/>
            </a:pPr>
            <a:r>
              <a:t/>
            </a:r>
            <a:endParaRPr i="0" sz="2200" u="none" cap="none" strike="noStrike">
              <a:solidFill>
                <a:srgbClr val="000000"/>
              </a:solidFill>
            </a:endParaRPr>
          </a:p>
          <a:p>
            <a:pPr indent="-168280" lvl="1" marL="758520" marR="0" rtl="0" algn="l">
              <a:spcBef>
                <a:spcPts val="598"/>
              </a:spcBef>
              <a:spcAft>
                <a:spcPts val="0"/>
              </a:spcAft>
              <a:buClr>
                <a:srgbClr val="E5405D"/>
              </a:buClr>
              <a:buSzPts val="2200"/>
              <a:buFont typeface="Comic Sans MS"/>
              <a:buChar char="»"/>
            </a:pPr>
            <a:r>
              <a:rPr i="1" lang="en" sz="2200" u="none" cap="none" strike="noStrike">
                <a:solidFill>
                  <a:srgbClr val="063DE8"/>
                </a:solidFill>
              </a:rPr>
              <a:t>w</a:t>
            </a:r>
            <a:r>
              <a:rPr i="0" lang="en" sz="2200" u="none" cap="none" strike="noStrike">
                <a:solidFill>
                  <a:srgbClr val="063DE8"/>
                </a:solidFill>
              </a:rPr>
              <a:t> </a:t>
            </a:r>
            <a:r>
              <a:rPr i="0" lang="en" sz="2200" u="none" cap="none" strike="noStrike">
                <a:solidFill>
                  <a:srgbClr val="000000"/>
                </a:solidFill>
              </a:rPr>
              <a:t>- Funzione d’uscita</a:t>
            </a:r>
            <a:endParaRPr i="0" sz="22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Macchina sequenziale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63" name="Google Shape;263;p25"/>
          <p:cNvSpPr txBox="1"/>
          <p:nvPr/>
        </p:nvSpPr>
        <p:spPr>
          <a:xfrm>
            <a:off x="1075" y="627850"/>
            <a:ext cx="9144000" cy="4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1209" lvl="0" marL="2775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b="1" i="0" lang="en" sz="2000" u="none" cap="none" strike="noStrike">
                <a:solidFill>
                  <a:srgbClr val="063DE8"/>
                </a:solidFill>
              </a:rPr>
              <a:t>Funzione stato prossimo Ω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63DE8"/>
                </a:solidFill>
              </a:rPr>
              <a:t>Ω</a:t>
            </a:r>
            <a:r>
              <a:rPr i="0" lang="en" sz="2000" u="none" cap="none" strike="noStrike">
                <a:solidFill>
                  <a:srgbClr val="000000"/>
                </a:solidFill>
              </a:rPr>
              <a:t> determina lo stato futuro in funzione dello stato presente e degli ingressi:   </a:t>
            </a:r>
            <a:r>
              <a:rPr b="1" i="0" lang="en" sz="2000" u="none" cap="none" strike="noStrike">
                <a:solidFill>
                  <a:srgbClr val="063DE8"/>
                </a:solidFill>
              </a:rPr>
              <a:t>Ω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 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: S Χ I ∈ S</a:t>
            </a:r>
            <a:endParaRPr sz="2000" strike="noStrike">
              <a:solidFill>
                <a:srgbClr val="000000"/>
              </a:solidFill>
            </a:endParaRPr>
          </a:p>
          <a:p>
            <a:pPr indent="-277559" lvl="0" marL="734759" marR="0" rtl="0" algn="l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226759" lvl="1" marL="734759" marR="0" rtl="0" algn="l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E5405D"/>
              </a:buClr>
              <a:buSzPts val="2000"/>
              <a:buChar char="»"/>
            </a:pPr>
            <a:r>
              <a:rPr i="0" lang="en" sz="2000" u="none" cap="none" strike="noStrike">
                <a:solidFill>
                  <a:srgbClr val="000000"/>
                </a:solidFill>
              </a:rPr>
              <a:t>Ad ogni coppia </a:t>
            </a:r>
            <a:r>
              <a:rPr i="1" lang="en" sz="2000" u="none" cap="none" strike="noStrike">
                <a:solidFill>
                  <a:srgbClr val="000000"/>
                </a:solidFill>
              </a:rPr>
              <a:t>{stato, ingresso}</a:t>
            </a:r>
            <a:r>
              <a:rPr i="0" lang="en" sz="2000" u="none" cap="none" strike="noStrike">
                <a:solidFill>
                  <a:srgbClr val="000000"/>
                </a:solidFill>
              </a:rPr>
              <a:t> è associato, se specificato, uno ed un solo stato futuro.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77559" lvl="0" marL="734759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 strike="noStrike">
              <a:solidFill>
                <a:srgbClr val="000000"/>
              </a:solidFill>
            </a:endParaRPr>
          </a:p>
          <a:p>
            <a:pPr indent="-271209" lvl="0" marL="277559" marR="0" rtl="0" algn="l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b="1" lang="en" sz="2000" strike="noStrike">
                <a:solidFill>
                  <a:srgbClr val="063DE8"/>
                </a:solidFill>
              </a:rPr>
              <a:t>Funzione d'uscita </a:t>
            </a:r>
            <a:r>
              <a:rPr b="1" i="1" lang="en" sz="2000" strike="noStrike">
                <a:solidFill>
                  <a:srgbClr val="063DE8"/>
                </a:solidFill>
              </a:rPr>
              <a:t>w </a:t>
            </a:r>
            <a:r>
              <a:rPr lang="en" sz="2000" strike="noStrike">
                <a:solidFill>
                  <a:srgbClr val="000000"/>
                </a:solidFill>
              </a:rPr>
              <a:t>(</a:t>
            </a:r>
            <a:r>
              <a:rPr i="1" lang="en" sz="2000" strike="noStrike">
                <a:solidFill>
                  <a:srgbClr val="000000"/>
                </a:solidFill>
              </a:rPr>
              <a:t>genera il simbolo d'uscita</a:t>
            </a:r>
            <a:r>
              <a:rPr lang="en" sz="2000" strike="noStrike">
                <a:solidFill>
                  <a:srgbClr val="000000"/>
                </a:solidFill>
              </a:rPr>
              <a:t>)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Macchina sequenziale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69" name="Google Shape;269;p26"/>
          <p:cNvSpPr txBox="1"/>
          <p:nvPr/>
        </p:nvSpPr>
        <p:spPr>
          <a:xfrm>
            <a:off x="1075" y="1596975"/>
            <a:ext cx="9144000" cy="20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>
                <a:solidFill>
                  <a:srgbClr val="00C000"/>
                </a:solidFill>
              </a:rPr>
              <a:t>Macchina di </a:t>
            </a:r>
            <a:r>
              <a:rPr b="1" lang="en" sz="2000" strike="noStrike">
                <a:solidFill>
                  <a:srgbClr val="00C000"/>
                </a:solidFill>
              </a:rPr>
              <a:t>Mealy</a:t>
            </a:r>
            <a:r>
              <a:rPr lang="en" sz="2000" strike="noStrike">
                <a:solidFill>
                  <a:srgbClr val="000000"/>
                </a:solidFill>
              </a:rPr>
              <a:t>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L’uscita dipende dallo stato e dall’ingresso: </a:t>
            </a:r>
            <a:r>
              <a:rPr lang="en" sz="2000"/>
              <a:t> </a:t>
            </a:r>
            <a:r>
              <a:rPr b="1" i="1" lang="en" sz="2000" strike="noStrike">
                <a:solidFill>
                  <a:srgbClr val="063DE8"/>
                </a:solidFill>
              </a:rPr>
              <a:t>w</a:t>
            </a:r>
            <a:r>
              <a:rPr b="1" i="1" lang="en" sz="2000" strike="noStrike">
                <a:solidFill>
                  <a:srgbClr val="000000"/>
                </a:solidFill>
              </a:rPr>
              <a:t>:S X I ∈ U </a:t>
            </a:r>
            <a:br>
              <a:rPr b="1" i="1" lang="en" sz="2000" strike="noStrike">
                <a:solidFill>
                  <a:srgbClr val="000000"/>
                </a:solidFill>
              </a:rPr>
            </a:br>
            <a:endParaRPr sz="2000" strike="noStrike">
              <a:solidFill>
                <a:srgbClr val="000000"/>
              </a:solidFill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>
                <a:solidFill>
                  <a:srgbClr val="00C000"/>
                </a:solidFill>
              </a:rPr>
              <a:t>Macchina di </a:t>
            </a:r>
            <a:r>
              <a:rPr b="1" lang="en" sz="2000" strike="noStrike">
                <a:solidFill>
                  <a:srgbClr val="00C000"/>
                </a:solidFill>
              </a:rPr>
              <a:t>Moore</a:t>
            </a:r>
            <a:r>
              <a:rPr lang="en" sz="2000"/>
              <a:t>:</a:t>
            </a:r>
            <a:br>
              <a:rPr lang="en" sz="2000"/>
            </a:br>
            <a:r>
              <a:rPr lang="en" sz="2000" strike="noStrike">
                <a:solidFill>
                  <a:srgbClr val="000000"/>
                </a:solidFill>
              </a:rPr>
              <a:t>L’uscita è associata allo stato: </a:t>
            </a:r>
            <a:r>
              <a:rPr b="1" i="1" lang="en" sz="2000" strike="noStrike">
                <a:solidFill>
                  <a:srgbClr val="063DE8"/>
                </a:solidFill>
              </a:rPr>
              <a:t>w </a:t>
            </a:r>
            <a:r>
              <a:rPr b="1" i="1" lang="en" sz="2000" strike="noStrike">
                <a:solidFill>
                  <a:srgbClr val="000000"/>
                </a:solidFill>
              </a:rPr>
              <a:t>: S ≡ </a:t>
            </a:r>
            <a:r>
              <a:rPr b="1" i="1" lang="en" sz="2400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</a:t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Macchina Sequenziale: architettura generale (</a:t>
            </a:r>
            <a:r>
              <a:rPr b="1" lang="en">
                <a:solidFill>
                  <a:srgbClr val="FFFFFF"/>
                </a:solidFill>
              </a:rPr>
              <a:t>1/2</a:t>
            </a:r>
            <a:r>
              <a:rPr b="1" lang="en">
                <a:solidFill>
                  <a:srgbClr val="FFFFFF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  <p:grpSp>
        <p:nvGrpSpPr>
          <p:cNvPr id="275" name="Google Shape;275;p27"/>
          <p:cNvGrpSpPr/>
          <p:nvPr/>
        </p:nvGrpSpPr>
        <p:grpSpPr>
          <a:xfrm>
            <a:off x="758367" y="620081"/>
            <a:ext cx="7594402" cy="4457730"/>
            <a:chOff x="355320" y="981000"/>
            <a:chExt cx="9932516" cy="5745978"/>
          </a:xfrm>
        </p:grpSpPr>
        <p:sp>
          <p:nvSpPr>
            <p:cNvPr id="276" name="Google Shape;276;p27"/>
            <p:cNvSpPr/>
            <p:nvPr/>
          </p:nvSpPr>
          <p:spPr>
            <a:xfrm>
              <a:off x="4740120" y="3130560"/>
              <a:ext cx="1111200" cy="32748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7"/>
            <p:cNvSpPr/>
            <p:nvPr/>
          </p:nvSpPr>
          <p:spPr>
            <a:xfrm>
              <a:off x="6626160" y="3130560"/>
              <a:ext cx="1220700" cy="26607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7"/>
            <p:cNvSpPr/>
            <p:nvPr/>
          </p:nvSpPr>
          <p:spPr>
            <a:xfrm>
              <a:off x="2743200" y="3130560"/>
              <a:ext cx="1220700" cy="26607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7"/>
            <p:cNvSpPr/>
            <p:nvPr/>
          </p:nvSpPr>
          <p:spPr>
            <a:xfrm>
              <a:off x="8178840" y="981000"/>
              <a:ext cx="665400" cy="122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7"/>
            <p:cNvSpPr/>
            <p:nvPr/>
          </p:nvSpPr>
          <p:spPr>
            <a:xfrm>
              <a:off x="1746360" y="981000"/>
              <a:ext cx="664800" cy="122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7"/>
            <p:cNvSpPr/>
            <p:nvPr/>
          </p:nvSpPr>
          <p:spPr>
            <a:xfrm>
              <a:off x="3852720" y="1082520"/>
              <a:ext cx="2883000" cy="1841700"/>
            </a:xfrm>
            <a:prstGeom prst="rect">
              <a:avLst/>
            </a:prstGeom>
            <a:noFill/>
            <a:ln cap="flat" cmpd="sng" w="190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7"/>
            <p:cNvSpPr/>
            <p:nvPr/>
          </p:nvSpPr>
          <p:spPr>
            <a:xfrm>
              <a:off x="4962600" y="3232080"/>
              <a:ext cx="664800" cy="819300"/>
            </a:xfrm>
            <a:prstGeom prst="rect">
              <a:avLst/>
            </a:prstGeom>
            <a:noFill/>
            <a:ln cap="flat" cmpd="sng" w="190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7"/>
            <p:cNvSpPr/>
            <p:nvPr/>
          </p:nvSpPr>
          <p:spPr>
            <a:xfrm>
              <a:off x="4962600" y="4152960"/>
              <a:ext cx="664800" cy="819000"/>
            </a:xfrm>
            <a:prstGeom prst="rect">
              <a:avLst/>
            </a:prstGeom>
            <a:noFill/>
            <a:ln cap="flat" cmpd="sng" w="190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27"/>
            <p:cNvSpPr/>
            <p:nvPr/>
          </p:nvSpPr>
          <p:spPr>
            <a:xfrm>
              <a:off x="4962600" y="5483160"/>
              <a:ext cx="664800" cy="819300"/>
            </a:xfrm>
            <a:prstGeom prst="rect">
              <a:avLst/>
            </a:prstGeom>
            <a:noFill/>
            <a:ln cap="flat" cmpd="sng" w="190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85" name="Google Shape;285;p27"/>
            <p:cNvCxnSpPr/>
            <p:nvPr/>
          </p:nvCxnSpPr>
          <p:spPr>
            <a:xfrm>
              <a:off x="2300400" y="1287360"/>
              <a:ext cx="15522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86" name="Google Shape;286;p27"/>
            <p:cNvCxnSpPr/>
            <p:nvPr/>
          </p:nvCxnSpPr>
          <p:spPr>
            <a:xfrm>
              <a:off x="2300400" y="1492200"/>
              <a:ext cx="15522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87" name="Google Shape;287;p27"/>
            <p:cNvCxnSpPr/>
            <p:nvPr/>
          </p:nvCxnSpPr>
          <p:spPr>
            <a:xfrm>
              <a:off x="2300400" y="1697040"/>
              <a:ext cx="15522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88" name="Google Shape;288;p27"/>
            <p:cNvCxnSpPr/>
            <p:nvPr/>
          </p:nvCxnSpPr>
          <p:spPr>
            <a:xfrm>
              <a:off x="2300400" y="1901880"/>
              <a:ext cx="15522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89" name="Google Shape;289;p27"/>
            <p:cNvCxnSpPr/>
            <p:nvPr/>
          </p:nvCxnSpPr>
          <p:spPr>
            <a:xfrm>
              <a:off x="6737400" y="1287360"/>
              <a:ext cx="15528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90" name="Google Shape;290;p27"/>
            <p:cNvCxnSpPr/>
            <p:nvPr/>
          </p:nvCxnSpPr>
          <p:spPr>
            <a:xfrm>
              <a:off x="6737400" y="1492200"/>
              <a:ext cx="15528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91" name="Google Shape;291;p27"/>
            <p:cNvCxnSpPr/>
            <p:nvPr/>
          </p:nvCxnSpPr>
          <p:spPr>
            <a:xfrm>
              <a:off x="6737400" y="1697040"/>
              <a:ext cx="15528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92" name="Google Shape;292;p27"/>
            <p:cNvCxnSpPr/>
            <p:nvPr/>
          </p:nvCxnSpPr>
          <p:spPr>
            <a:xfrm>
              <a:off x="6737400" y="1901880"/>
              <a:ext cx="15528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293" name="Google Shape;293;p27"/>
            <p:cNvSpPr/>
            <p:nvPr/>
          </p:nvSpPr>
          <p:spPr>
            <a:xfrm>
              <a:off x="5627520" y="2822400"/>
              <a:ext cx="1441440" cy="614520"/>
            </a:xfrm>
            <a:custGeom>
              <a:rect b="b" l="l" r="r" t="t"/>
              <a:pathLst>
                <a:path extrusionOk="0" h="240" w="624">
                  <a:moveTo>
                    <a:pt x="480" y="0"/>
                  </a:moveTo>
                  <a:lnTo>
                    <a:pt x="624" y="0"/>
                  </a:lnTo>
                  <a:lnTo>
                    <a:pt x="624" y="240"/>
                  </a:lnTo>
                  <a:lnTo>
                    <a:pt x="0" y="24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med" w="med" type="triangle"/>
            </a:ln>
          </p:spPr>
        </p:sp>
        <p:sp>
          <p:nvSpPr>
            <p:cNvPr id="294" name="Google Shape;294;p27"/>
            <p:cNvSpPr/>
            <p:nvPr/>
          </p:nvSpPr>
          <p:spPr>
            <a:xfrm>
              <a:off x="5627520" y="2617920"/>
              <a:ext cx="1663920" cy="1739879"/>
            </a:xfrm>
            <a:custGeom>
              <a:rect b="b" l="l" r="r" t="t"/>
              <a:pathLst>
                <a:path extrusionOk="0" h="816" w="720">
                  <a:moveTo>
                    <a:pt x="480" y="0"/>
                  </a:moveTo>
                  <a:lnTo>
                    <a:pt x="720" y="0"/>
                  </a:lnTo>
                  <a:lnTo>
                    <a:pt x="720" y="816"/>
                  </a:lnTo>
                  <a:lnTo>
                    <a:pt x="0" y="816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med" w="med" type="triangle"/>
            </a:ln>
          </p:spPr>
        </p:sp>
        <p:cxnSp>
          <p:nvCxnSpPr>
            <p:cNvPr id="295" name="Google Shape;295;p27"/>
            <p:cNvCxnSpPr/>
            <p:nvPr/>
          </p:nvCxnSpPr>
          <p:spPr>
            <a:xfrm>
              <a:off x="3076560" y="5075280"/>
              <a:ext cx="7761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296" name="Google Shape;296;p27"/>
            <p:cNvCxnSpPr/>
            <p:nvPr/>
          </p:nvCxnSpPr>
          <p:spPr>
            <a:xfrm>
              <a:off x="3076560" y="2414520"/>
              <a:ext cx="1500" cy="2660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297" name="Google Shape;297;p27"/>
            <p:cNvCxnSpPr/>
            <p:nvPr/>
          </p:nvCxnSpPr>
          <p:spPr>
            <a:xfrm>
              <a:off x="3076560" y="2414520"/>
              <a:ext cx="7761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med" w="med" type="triangle"/>
            </a:ln>
          </p:spPr>
        </p:cxnSp>
        <p:sp>
          <p:nvSpPr>
            <p:cNvPr id="298" name="Google Shape;298;p27"/>
            <p:cNvSpPr/>
            <p:nvPr/>
          </p:nvSpPr>
          <p:spPr>
            <a:xfrm>
              <a:off x="5627520" y="2208240"/>
              <a:ext cx="2108521" cy="3479759"/>
            </a:xfrm>
            <a:custGeom>
              <a:rect b="b" l="l" r="r" t="t"/>
              <a:pathLst>
                <a:path extrusionOk="0" h="1632" w="912">
                  <a:moveTo>
                    <a:pt x="480" y="0"/>
                  </a:moveTo>
                  <a:lnTo>
                    <a:pt x="912" y="0"/>
                  </a:lnTo>
                  <a:lnTo>
                    <a:pt x="912" y="1632"/>
                  </a:lnTo>
                  <a:lnTo>
                    <a:pt x="0" y="1632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med" w="med" type="triangle"/>
            </a:ln>
          </p:spPr>
        </p:sp>
        <p:sp>
          <p:nvSpPr>
            <p:cNvPr id="299" name="Google Shape;299;p27"/>
            <p:cNvSpPr/>
            <p:nvPr/>
          </p:nvSpPr>
          <p:spPr>
            <a:xfrm>
              <a:off x="3521160" y="2822400"/>
              <a:ext cx="1441440" cy="614520"/>
            </a:xfrm>
            <a:custGeom>
              <a:rect b="b" l="l" r="r" t="t"/>
              <a:pathLst>
                <a:path extrusionOk="0" h="288" w="624">
                  <a:moveTo>
                    <a:pt x="624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144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med" w="med" type="triangle"/>
            </a:ln>
          </p:spPr>
        </p:sp>
        <p:sp>
          <p:nvSpPr>
            <p:cNvPr id="300" name="Google Shape;300;p27"/>
            <p:cNvSpPr/>
            <p:nvPr/>
          </p:nvSpPr>
          <p:spPr>
            <a:xfrm>
              <a:off x="3298680" y="2617920"/>
              <a:ext cx="1663920" cy="1739879"/>
            </a:xfrm>
            <a:custGeom>
              <a:rect b="b" l="l" r="r" t="t"/>
              <a:pathLst>
                <a:path extrusionOk="0" h="816" w="720">
                  <a:moveTo>
                    <a:pt x="720" y="816"/>
                  </a:moveTo>
                  <a:lnTo>
                    <a:pt x="0" y="816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med" w="med" type="triangle"/>
            </a:ln>
          </p:spPr>
        </p:sp>
        <p:sp>
          <p:nvSpPr>
            <p:cNvPr id="301" name="Google Shape;301;p27"/>
            <p:cNvSpPr/>
            <p:nvPr/>
          </p:nvSpPr>
          <p:spPr>
            <a:xfrm>
              <a:off x="2855880" y="2208240"/>
              <a:ext cx="2106720" cy="3479759"/>
            </a:xfrm>
            <a:custGeom>
              <a:rect b="b" l="l" r="r" t="t"/>
              <a:pathLst>
                <a:path extrusionOk="0" h="1632" w="912">
                  <a:moveTo>
                    <a:pt x="912" y="1632"/>
                  </a:moveTo>
                  <a:lnTo>
                    <a:pt x="0" y="1632"/>
                  </a:lnTo>
                  <a:lnTo>
                    <a:pt x="0" y="0"/>
                  </a:lnTo>
                  <a:lnTo>
                    <a:pt x="432" y="0"/>
                  </a:lnTo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med" w="med" type="triangle"/>
            </a:ln>
          </p:spPr>
        </p:sp>
        <p:sp>
          <p:nvSpPr>
            <p:cNvPr id="302" name="Google Shape;302;p27"/>
            <p:cNvSpPr/>
            <p:nvPr/>
          </p:nvSpPr>
          <p:spPr>
            <a:xfrm>
              <a:off x="3852720" y="1595520"/>
              <a:ext cx="2882898" cy="73332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RETE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COMBINATORIA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Ω</a:t>
              </a:r>
              <a:r>
                <a:rPr b="1" lang="en" sz="1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,  w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3" name="Google Shape;303;p27"/>
            <p:cNvSpPr/>
            <p:nvPr/>
          </p:nvSpPr>
          <p:spPr>
            <a:xfrm>
              <a:off x="4962600" y="3232080"/>
              <a:ext cx="664902" cy="33625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FF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4" name="Google Shape;304;p27"/>
            <p:cNvSpPr/>
            <p:nvPr/>
          </p:nvSpPr>
          <p:spPr>
            <a:xfrm>
              <a:off x="4962600" y="4152960"/>
              <a:ext cx="664902" cy="33625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FF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5" name="Google Shape;305;p27"/>
            <p:cNvSpPr/>
            <p:nvPr/>
          </p:nvSpPr>
          <p:spPr>
            <a:xfrm>
              <a:off x="4962600" y="5483160"/>
              <a:ext cx="664902" cy="33625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FF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6" name="Google Shape;306;p27"/>
            <p:cNvSpPr/>
            <p:nvPr/>
          </p:nvSpPr>
          <p:spPr>
            <a:xfrm>
              <a:off x="1778040" y="1020600"/>
              <a:ext cx="665280" cy="11307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7" name="Google Shape;307;p27"/>
            <p:cNvSpPr/>
            <p:nvPr/>
          </p:nvSpPr>
          <p:spPr>
            <a:xfrm>
              <a:off x="8178840" y="1082520"/>
              <a:ext cx="665280" cy="11307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z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z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z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8" name="Google Shape;308;p27"/>
            <p:cNvSpPr/>
            <p:nvPr/>
          </p:nvSpPr>
          <p:spPr>
            <a:xfrm>
              <a:off x="3409920" y="3068640"/>
              <a:ext cx="665280" cy="30132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y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9" name="Google Shape;309;p27"/>
            <p:cNvSpPr/>
            <p:nvPr/>
          </p:nvSpPr>
          <p:spPr>
            <a:xfrm>
              <a:off x="3187800" y="3989520"/>
              <a:ext cx="664902" cy="30132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y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0" name="Google Shape;310;p27"/>
            <p:cNvSpPr/>
            <p:nvPr/>
          </p:nvSpPr>
          <p:spPr>
            <a:xfrm>
              <a:off x="2743200" y="5278320"/>
              <a:ext cx="665280" cy="30132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y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11" name="Google Shape;311;p27"/>
            <p:cNvCxnSpPr/>
            <p:nvPr/>
          </p:nvCxnSpPr>
          <p:spPr>
            <a:xfrm>
              <a:off x="7513560" y="2516040"/>
              <a:ext cx="1800" cy="2559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312" name="Google Shape;312;p27"/>
            <p:cNvCxnSpPr/>
            <p:nvPr/>
          </p:nvCxnSpPr>
          <p:spPr>
            <a:xfrm>
              <a:off x="6737400" y="2516040"/>
              <a:ext cx="7761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313" name="Google Shape;313;p27"/>
            <p:cNvCxnSpPr/>
            <p:nvPr/>
          </p:nvCxnSpPr>
          <p:spPr>
            <a:xfrm flipH="1">
              <a:off x="6839040" y="5075280"/>
              <a:ext cx="6810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med" w="med" type="triangle"/>
            </a:ln>
          </p:spPr>
        </p:cxnSp>
        <p:sp>
          <p:nvSpPr>
            <p:cNvPr id="314" name="Google Shape;314;p27"/>
            <p:cNvSpPr/>
            <p:nvPr/>
          </p:nvSpPr>
          <p:spPr>
            <a:xfrm>
              <a:off x="6576840" y="3068640"/>
              <a:ext cx="665280" cy="30132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Y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5" name="Google Shape;315;p27"/>
            <p:cNvSpPr/>
            <p:nvPr/>
          </p:nvSpPr>
          <p:spPr>
            <a:xfrm>
              <a:off x="6799320" y="3989520"/>
              <a:ext cx="665280" cy="30132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Y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6" name="Google Shape;316;p27"/>
            <p:cNvSpPr/>
            <p:nvPr/>
          </p:nvSpPr>
          <p:spPr>
            <a:xfrm>
              <a:off x="7180200" y="5319720"/>
              <a:ext cx="665280" cy="30132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0" spcFirstLastPara="1" rIns="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Y</a:t>
              </a:r>
              <a:r>
                <a:rPr b="1" baseline="-25000" lang="en" sz="12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endParaRPr b="0" sz="12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17" name="Google Shape;317;p27"/>
            <p:cNvCxnSpPr/>
            <p:nvPr/>
          </p:nvCxnSpPr>
          <p:spPr>
            <a:xfrm>
              <a:off x="4962600" y="3743280"/>
              <a:ext cx="111000" cy="101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318" name="Google Shape;318;p27"/>
            <p:cNvCxnSpPr/>
            <p:nvPr/>
          </p:nvCxnSpPr>
          <p:spPr>
            <a:xfrm flipH="1" rot="10800000">
              <a:off x="4962600" y="3838740"/>
              <a:ext cx="111000" cy="117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319" name="Google Shape;319;p27"/>
            <p:cNvCxnSpPr/>
            <p:nvPr/>
          </p:nvCxnSpPr>
          <p:spPr>
            <a:xfrm>
              <a:off x="4962600" y="4665600"/>
              <a:ext cx="111000" cy="101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320" name="Google Shape;320;p27"/>
            <p:cNvCxnSpPr/>
            <p:nvPr/>
          </p:nvCxnSpPr>
          <p:spPr>
            <a:xfrm flipH="1" rot="10800000">
              <a:off x="4962600" y="4761060"/>
              <a:ext cx="111000" cy="117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321" name="Google Shape;321;p27"/>
            <p:cNvCxnSpPr/>
            <p:nvPr/>
          </p:nvCxnSpPr>
          <p:spPr>
            <a:xfrm>
              <a:off x="4962600" y="5996160"/>
              <a:ext cx="111000" cy="101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322" name="Google Shape;322;p27"/>
            <p:cNvCxnSpPr/>
            <p:nvPr/>
          </p:nvCxnSpPr>
          <p:spPr>
            <a:xfrm flipH="1" rot="10800000">
              <a:off x="4962600" y="6089820"/>
              <a:ext cx="111000" cy="1173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323" name="Google Shape;323;p27"/>
            <p:cNvSpPr/>
            <p:nvPr/>
          </p:nvSpPr>
          <p:spPr>
            <a:xfrm>
              <a:off x="1486080" y="2151000"/>
              <a:ext cx="865080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Ingressi</a:t>
              </a:r>
              <a:endParaRPr b="0" sz="1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4" name="Google Shape;324;p27"/>
            <p:cNvSpPr/>
            <p:nvPr/>
          </p:nvSpPr>
          <p:spPr>
            <a:xfrm>
              <a:off x="7955646" y="2224096"/>
              <a:ext cx="1015470" cy="307044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Uscite</a:t>
              </a:r>
              <a:endParaRPr b="0" sz="11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5" name="Google Shape;325;p27"/>
            <p:cNvSpPr/>
            <p:nvPr/>
          </p:nvSpPr>
          <p:spPr>
            <a:xfrm>
              <a:off x="355320" y="3032280"/>
              <a:ext cx="1759320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     Stato Presente S</a:t>
              </a:r>
              <a:r>
                <a:rPr b="1" baseline="30000" lang="en" sz="1400" strike="noStrike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t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6" name="Google Shape;326;p27"/>
            <p:cNvSpPr/>
            <p:nvPr/>
          </p:nvSpPr>
          <p:spPr>
            <a:xfrm>
              <a:off x="7897310" y="3032294"/>
              <a:ext cx="2390526" cy="307044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Stato Prossimo S</a:t>
              </a:r>
              <a:r>
                <a:rPr b="1" baseline="30000" lang="en" sz="1400" strike="noStrike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t+1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7" name="Google Shape;327;p27"/>
            <p:cNvSpPr/>
            <p:nvPr/>
          </p:nvSpPr>
          <p:spPr>
            <a:xfrm>
              <a:off x="4182840" y="6419880"/>
              <a:ext cx="1529658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Registri di stato</a:t>
              </a:r>
              <a:endParaRPr b="0" sz="10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Macchina Sequenziale: architettura generale (2/2)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33" name="Google Shape;333;p28"/>
          <p:cNvSpPr txBox="1"/>
          <p:nvPr/>
        </p:nvSpPr>
        <p:spPr>
          <a:xfrm>
            <a:off x="0" y="622375"/>
            <a:ext cx="9144000" cy="45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strike="noStrike">
                <a:solidFill>
                  <a:srgbClr val="000000"/>
                </a:solidFill>
              </a:rPr>
              <a:t>Per effettuare la sintesi di una rete sequenziale occorre:</a:t>
            </a:r>
            <a:endParaRPr sz="1900" strike="noStrike">
              <a:solidFill>
                <a:srgbClr val="000000"/>
              </a:solidFill>
            </a:endParaRPr>
          </a:p>
          <a:p>
            <a:pPr indent="-282600" lvl="0" marL="753840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None/>
            </a:pPr>
            <a:r>
              <a:rPr i="1" lang="en" sz="1900" strike="noStrike">
                <a:solidFill>
                  <a:srgbClr val="000000"/>
                </a:solidFill>
              </a:rPr>
              <a:t>*</a:t>
            </a:r>
            <a:r>
              <a:rPr lang="en" sz="1900" strike="noStrike">
                <a:solidFill>
                  <a:srgbClr val="000000"/>
                </a:solidFill>
              </a:rPr>
              <a:t> </a:t>
            </a:r>
            <a:r>
              <a:rPr i="1" lang="en" sz="1900" strike="noStrike">
                <a:solidFill>
                  <a:srgbClr val="000000"/>
                </a:solidFill>
              </a:rPr>
              <a:t>definire gli insiemi </a:t>
            </a:r>
            <a:r>
              <a:rPr b="1" i="1" lang="en" sz="1900" strike="noStrike">
                <a:solidFill>
                  <a:srgbClr val="063DE8"/>
                </a:solidFill>
              </a:rPr>
              <a:t>I</a:t>
            </a:r>
            <a:r>
              <a:rPr i="1" lang="en" sz="1900" strike="noStrike">
                <a:solidFill>
                  <a:srgbClr val="000000"/>
                </a:solidFill>
              </a:rPr>
              <a:t>, </a:t>
            </a:r>
            <a:r>
              <a:rPr b="1" i="1" lang="en" sz="1900" strike="noStrike">
                <a:solidFill>
                  <a:srgbClr val="063DE8"/>
                </a:solidFill>
              </a:rPr>
              <a:t>U</a:t>
            </a:r>
            <a:r>
              <a:rPr i="1" lang="en" sz="1900" strike="noStrike">
                <a:solidFill>
                  <a:srgbClr val="000000"/>
                </a:solidFill>
              </a:rPr>
              <a:t>, </a:t>
            </a:r>
            <a:r>
              <a:rPr b="1" i="1" lang="en" sz="1900" strike="noStrike">
                <a:solidFill>
                  <a:srgbClr val="063DE8"/>
                </a:solidFill>
              </a:rPr>
              <a:t>S</a:t>
            </a:r>
            <a:r>
              <a:rPr i="1" lang="en" sz="1900" strike="noStrike">
                <a:solidFill>
                  <a:srgbClr val="000000"/>
                </a:solidFill>
              </a:rPr>
              <a:t>; </a:t>
            </a:r>
            <a:endParaRPr sz="1900" strike="noStrike">
              <a:solidFill>
                <a:srgbClr val="000000"/>
              </a:solidFill>
            </a:endParaRPr>
          </a:p>
          <a:p>
            <a:pPr indent="-282600" lvl="0" marL="753840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None/>
            </a:pPr>
            <a:r>
              <a:rPr i="1" lang="en" sz="1900" strike="noStrike">
                <a:solidFill>
                  <a:srgbClr val="000000"/>
                </a:solidFill>
              </a:rPr>
              <a:t>* definire le funzioni </a:t>
            </a:r>
            <a:r>
              <a:rPr b="1" i="1" lang="en" sz="2100" strike="noStrike">
                <a:solidFill>
                  <a:srgbClr val="063DE8"/>
                </a:solidFill>
              </a:rPr>
              <a:t>Ω</a:t>
            </a:r>
            <a:r>
              <a:rPr i="1" lang="en" sz="1900" strike="noStrike">
                <a:solidFill>
                  <a:srgbClr val="00FFFF"/>
                </a:solidFill>
              </a:rPr>
              <a:t>  </a:t>
            </a:r>
            <a:r>
              <a:rPr i="1" lang="en" sz="1900" strike="noStrike">
                <a:solidFill>
                  <a:srgbClr val="000000"/>
                </a:solidFill>
              </a:rPr>
              <a:t>e</a:t>
            </a:r>
            <a:r>
              <a:rPr i="1" lang="en" sz="1900" strike="noStrike">
                <a:solidFill>
                  <a:srgbClr val="00FFFF"/>
                </a:solidFill>
              </a:rPr>
              <a:t> </a:t>
            </a:r>
            <a:r>
              <a:rPr i="1" lang="en" sz="1900" strike="noStrike">
                <a:solidFill>
                  <a:srgbClr val="063DE8"/>
                </a:solidFill>
              </a:rPr>
              <a:t>w</a:t>
            </a:r>
            <a:endParaRPr sz="1900" strike="noStrike">
              <a:solidFill>
                <a:srgbClr val="000000"/>
              </a:solidFill>
            </a:endParaRPr>
          </a:p>
          <a:p>
            <a:pPr indent="-282600" lvl="0" marL="753840" marR="0" rtl="0" algn="l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None/>
            </a:pPr>
            <a:r>
              <a:t/>
            </a:r>
            <a:endParaRPr sz="19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None/>
            </a:pPr>
            <a:r>
              <a:rPr lang="en" sz="1900" strike="noStrike">
                <a:solidFill>
                  <a:srgbClr val="FC0128"/>
                </a:solidFill>
              </a:rPr>
              <a:t>Occorre quindi effettuare la sintesi delle due reti combinatorie che realizzano</a:t>
            </a:r>
            <a:r>
              <a:rPr lang="en" sz="1900" strike="noStrike">
                <a:solidFill>
                  <a:srgbClr val="000000"/>
                </a:solidFill>
              </a:rPr>
              <a:t> </a:t>
            </a:r>
            <a:r>
              <a:rPr b="1" lang="en" sz="2100" strike="noStrike">
                <a:solidFill>
                  <a:srgbClr val="063DE8"/>
                </a:solidFill>
              </a:rPr>
              <a:t>Ω</a:t>
            </a:r>
            <a:r>
              <a:rPr i="1" lang="en" sz="1900" strike="noStrike">
                <a:solidFill>
                  <a:srgbClr val="00FFFF"/>
                </a:solidFill>
              </a:rPr>
              <a:t>  </a:t>
            </a:r>
            <a:r>
              <a:rPr i="1" lang="en" sz="1900" strike="noStrike">
                <a:solidFill>
                  <a:srgbClr val="000000"/>
                </a:solidFill>
              </a:rPr>
              <a:t>e</a:t>
            </a:r>
            <a:r>
              <a:rPr i="1" lang="en" sz="1900" strike="noStrike">
                <a:solidFill>
                  <a:srgbClr val="00FFFF"/>
                </a:solidFill>
              </a:rPr>
              <a:t> </a:t>
            </a:r>
            <a:r>
              <a:rPr i="1" lang="en" sz="1900" strike="noStrike">
                <a:solidFill>
                  <a:srgbClr val="063DE8"/>
                </a:solidFill>
              </a:rPr>
              <a:t>w</a:t>
            </a:r>
            <a:endParaRPr sz="1900" strike="noStrike">
              <a:solidFill>
                <a:srgbClr val="000000"/>
              </a:solidFill>
            </a:endParaRPr>
          </a:p>
          <a:p>
            <a:pPr indent="-282600" lvl="0" marL="753840" marR="0" rtl="0" algn="l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None/>
            </a:pPr>
            <a:r>
              <a:t/>
            </a:r>
            <a:endParaRPr sz="1900" strike="noStrike">
              <a:solidFill>
                <a:srgbClr val="000000"/>
              </a:solidFill>
            </a:endParaRPr>
          </a:p>
          <a:p>
            <a:pPr indent="-277559" lvl="0" marL="277559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None/>
            </a:pPr>
            <a:r>
              <a:rPr lang="en" sz="1900" strike="noStrike">
                <a:solidFill>
                  <a:srgbClr val="000000"/>
                </a:solidFill>
              </a:rPr>
              <a:t>Gli elementi di memoria sono costituiti da </a:t>
            </a:r>
            <a:r>
              <a:rPr b="1" i="1" lang="en" sz="1900" strike="noStrike">
                <a:solidFill>
                  <a:srgbClr val="063DE8"/>
                </a:solidFill>
              </a:rPr>
              <a:t>bistabili</a:t>
            </a:r>
            <a:endParaRPr sz="1900" strike="noStrike">
              <a:solidFill>
                <a:srgbClr val="000000"/>
              </a:solidFill>
            </a:endParaRPr>
          </a:p>
          <a:p>
            <a:pPr indent="-277559" lvl="0" marL="277559" marR="0" rtl="0" algn="l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None/>
            </a:pPr>
            <a:r>
              <a:t/>
            </a:r>
            <a:endParaRPr sz="1900" strike="noStrike">
              <a:solidFill>
                <a:srgbClr val="000000"/>
              </a:solidFill>
            </a:endParaRPr>
          </a:p>
          <a:p>
            <a:pPr indent="-277559" lvl="0" marL="277559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None/>
            </a:pPr>
            <a:r>
              <a:rPr lang="en" sz="1900" strike="noStrike">
                <a:solidFill>
                  <a:srgbClr val="000000"/>
                </a:solidFill>
              </a:rPr>
              <a:t>La funzione di stato prossimo dipende dal tipo di bistabili utilizzati</a:t>
            </a:r>
            <a:endParaRPr sz="1900" strike="noStrike">
              <a:solidFill>
                <a:srgbClr val="000000"/>
              </a:solidFill>
            </a:endParaRPr>
          </a:p>
          <a:p>
            <a:pPr indent="-277559" lvl="0" marL="277559" marR="0" rtl="0" algn="l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None/>
            </a:pPr>
            <a:r>
              <a:t/>
            </a:r>
            <a:endParaRPr sz="1900" strike="noStrike">
              <a:solidFill>
                <a:srgbClr val="000000"/>
              </a:solidFill>
            </a:endParaRPr>
          </a:p>
          <a:p>
            <a:pPr indent="-277559" lvl="0" marL="277559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None/>
            </a:pPr>
            <a:r>
              <a:rPr lang="en" sz="1900" strike="noStrike">
                <a:solidFill>
                  <a:srgbClr val="000000"/>
                </a:solidFill>
              </a:rPr>
              <a:t>La funzione di uscita è indipendente dal tipo di bistabili utilizzati</a:t>
            </a:r>
            <a:endParaRPr sz="1900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Tabella degli stati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39" name="Google Shape;339;p29"/>
          <p:cNvSpPr txBox="1"/>
          <p:nvPr/>
        </p:nvSpPr>
        <p:spPr>
          <a:xfrm>
            <a:off x="0" y="622375"/>
            <a:ext cx="9144000" cy="45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Una macchina sequenziale può essere descritta mediante la </a:t>
            </a:r>
            <a:r>
              <a:rPr b="1" i="1" lang="en" sz="2800">
                <a:solidFill>
                  <a:srgbClr val="063DE8"/>
                </a:solidFill>
              </a:rPr>
              <a:t>Tabella degli stati</a:t>
            </a:r>
            <a:endParaRPr sz="2800">
              <a:solidFill>
                <a:schemeClr val="dk1"/>
              </a:solidFill>
            </a:endParaRPr>
          </a:p>
          <a:p>
            <a:pPr indent="-277559" lvl="0" marL="277559" rtl="0" algn="l">
              <a:spcBef>
                <a:spcPts val="79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52159" lvl="0" marL="277559" rtl="0" algn="l">
              <a:spcBef>
                <a:spcPts val="7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lang="en" sz="2800">
                <a:solidFill>
                  <a:schemeClr val="dk1"/>
                </a:solidFill>
              </a:rPr>
              <a:t>Indici di colonna:</a:t>
            </a:r>
            <a:br>
              <a:rPr lang="en" sz="2800">
                <a:solidFill>
                  <a:schemeClr val="dk1"/>
                </a:solidFill>
              </a:rPr>
            </a:br>
            <a:r>
              <a:rPr lang="en" sz="2800">
                <a:solidFill>
                  <a:schemeClr val="dk1"/>
                </a:solidFill>
              </a:rPr>
              <a:t>i simboli di ingresso </a:t>
            </a:r>
            <a:r>
              <a:rPr i="1" lang="en" sz="2800">
                <a:solidFill>
                  <a:schemeClr val="dk1"/>
                </a:solidFill>
              </a:rPr>
              <a:t>i</a:t>
            </a:r>
            <a:r>
              <a:rPr baseline="-25000" i="1" lang="en" sz="2800">
                <a:solidFill>
                  <a:schemeClr val="dk1"/>
                </a:solidFill>
              </a:rPr>
              <a:t>a</a:t>
            </a:r>
            <a:r>
              <a:rPr i="1" lang="en" sz="2800">
                <a:solidFill>
                  <a:schemeClr val="dk1"/>
                </a:solidFill>
              </a:rPr>
              <a:t> ∈ I </a:t>
            </a:r>
            <a:r>
              <a:rPr lang="en" sz="2800">
                <a:solidFill>
                  <a:schemeClr val="dk1"/>
                </a:solidFill>
              </a:rPr>
              <a:t>(indicano l’ingresso fornito)</a:t>
            </a:r>
            <a:endParaRPr sz="2800">
              <a:solidFill>
                <a:schemeClr val="dk1"/>
              </a:solidFill>
            </a:endParaRPr>
          </a:p>
          <a:p>
            <a:pPr indent="-277559" lvl="0" marL="277559" rtl="0" algn="l">
              <a:spcBef>
                <a:spcPts val="79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52159" lvl="0" marL="277559" rtl="0" algn="l">
              <a:spcBef>
                <a:spcPts val="7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lang="en" sz="2800">
                <a:solidFill>
                  <a:schemeClr val="dk1"/>
                </a:solidFill>
              </a:rPr>
              <a:t>Indici di riga:</a:t>
            </a:r>
            <a:br>
              <a:rPr lang="en" sz="2800">
                <a:solidFill>
                  <a:schemeClr val="dk1"/>
                </a:solidFill>
              </a:rPr>
            </a:br>
            <a:r>
              <a:rPr lang="en" sz="2800">
                <a:solidFill>
                  <a:schemeClr val="dk1"/>
                </a:solidFill>
              </a:rPr>
              <a:t>i simboli di stato </a:t>
            </a:r>
            <a:r>
              <a:rPr i="1" lang="en" sz="2800">
                <a:solidFill>
                  <a:schemeClr val="dk1"/>
                </a:solidFill>
              </a:rPr>
              <a:t>s</a:t>
            </a:r>
            <a:r>
              <a:rPr baseline="-25000" i="1" lang="en" sz="2800">
                <a:solidFill>
                  <a:schemeClr val="dk1"/>
                </a:solidFill>
              </a:rPr>
              <a:t>i</a:t>
            </a:r>
            <a:r>
              <a:rPr i="1" lang="en" sz="2800">
                <a:solidFill>
                  <a:schemeClr val="dk1"/>
                </a:solidFill>
              </a:rPr>
              <a:t> ∈ S</a:t>
            </a:r>
            <a:r>
              <a:rPr lang="en" sz="2800">
                <a:solidFill>
                  <a:schemeClr val="dk1"/>
                </a:solidFill>
              </a:rPr>
              <a:t> (indicano lo stato presente)</a:t>
            </a:r>
            <a:endParaRPr sz="2800">
              <a:solidFill>
                <a:schemeClr val="dk1"/>
              </a:solidFill>
            </a:endParaRPr>
          </a:p>
          <a:p>
            <a:pPr indent="-277559" lvl="0" marL="277559" rtl="0" algn="l">
              <a:spcBef>
                <a:spcPts val="79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77559" lvl="0" marL="277559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Macchine di Moore: Tabella degli stati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45" name="Google Shape;345;p30"/>
          <p:cNvSpPr txBox="1"/>
          <p:nvPr/>
        </p:nvSpPr>
        <p:spPr>
          <a:xfrm>
            <a:off x="290725" y="630450"/>
            <a:ext cx="8579400" cy="43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82600" lvl="0" marL="8492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La coppia </a:t>
            </a:r>
            <a:r>
              <a:rPr i="1" lang="en" sz="2000" strike="noStrike">
                <a:solidFill>
                  <a:srgbClr val="000000"/>
                </a:solidFill>
              </a:rPr>
              <a:t>{u</a:t>
            </a:r>
            <a:r>
              <a:rPr baseline="-25000" i="1" lang="en" sz="2000" strike="noStrike">
                <a:solidFill>
                  <a:srgbClr val="000000"/>
                </a:solidFill>
              </a:rPr>
              <a:t>b </a:t>
            </a:r>
            <a:r>
              <a:rPr i="1" lang="en" sz="2000" strike="noStrike">
                <a:solidFill>
                  <a:srgbClr val="000000"/>
                </a:solidFill>
              </a:rPr>
              <a:t>,s</a:t>
            </a:r>
            <a:r>
              <a:rPr baseline="-25000" i="1" lang="en" sz="2000" strike="noStrike">
                <a:solidFill>
                  <a:srgbClr val="000000"/>
                </a:solidFill>
              </a:rPr>
              <a:t>j </a:t>
            </a:r>
            <a:r>
              <a:rPr i="1" lang="en" sz="2000" strike="noStrike">
                <a:solidFill>
                  <a:srgbClr val="000000"/>
                </a:solidFill>
              </a:rPr>
              <a:t>}:</a:t>
            </a:r>
            <a:endParaRPr sz="2000" strike="noStrike">
              <a:solidFill>
                <a:srgbClr val="000000"/>
              </a:solidFill>
            </a:endParaRPr>
          </a:p>
          <a:p>
            <a:pPr indent="-226759" lvl="2" marL="1420559" marR="0" rtl="0" algn="l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ts val="2000"/>
              <a:buChar char="♦"/>
            </a:pPr>
            <a:r>
              <a:rPr i="1" lang="en" sz="2000" u="none" cap="none" strike="noStrike">
                <a:solidFill>
                  <a:srgbClr val="000000"/>
                </a:solidFill>
              </a:rPr>
              <a:t>u</a:t>
            </a:r>
            <a:r>
              <a:rPr baseline="-25000" i="1" lang="en" sz="2000" u="none" cap="none" strike="noStrike">
                <a:solidFill>
                  <a:srgbClr val="000000"/>
                </a:solidFill>
              </a:rPr>
              <a:t>b </a:t>
            </a:r>
            <a:r>
              <a:rPr i="1" lang="en" sz="2000" u="none" cap="none" strike="noStrike">
                <a:solidFill>
                  <a:srgbClr val="000000"/>
                </a:solidFill>
              </a:rPr>
              <a:t>= w ( i</a:t>
            </a:r>
            <a:r>
              <a:rPr baseline="-25000" i="1" lang="en" sz="2000" u="none" cap="none" strike="noStrike">
                <a:solidFill>
                  <a:srgbClr val="000000"/>
                </a:solidFill>
              </a:rPr>
              <a:t>a </a:t>
            </a:r>
            <a:r>
              <a:rPr i="1" lang="en" sz="2000" u="none" cap="none" strike="noStrike">
                <a:solidFill>
                  <a:srgbClr val="000000"/>
                </a:solidFill>
              </a:rPr>
              <a:t>, s</a:t>
            </a:r>
            <a:r>
              <a:rPr baseline="-25000" i="1" lang="en" sz="2000" u="none" cap="none" strike="noStrike">
                <a:solidFill>
                  <a:srgbClr val="000000"/>
                </a:solidFill>
              </a:rPr>
              <a:t>i </a:t>
            </a:r>
            <a:r>
              <a:rPr i="1" lang="en" sz="2000" u="none" cap="none" strike="noStrike">
                <a:solidFill>
                  <a:srgbClr val="000000"/>
                </a:solidFill>
              </a:rPr>
              <a:t>)</a:t>
            </a:r>
            <a:r>
              <a:rPr i="0" lang="en" sz="2000" u="none" cap="none" strike="noStrike">
                <a:solidFill>
                  <a:srgbClr val="000000"/>
                </a:solidFill>
              </a:rPr>
              <a:t> è il simbolo di uscita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77559" lvl="2" marL="1420559" marR="0" rtl="0" algn="l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♦"/>
            </a:pPr>
            <a:r>
              <a:rPr i="1" lang="en" sz="2000" u="none" cap="none" strike="noStrike">
                <a:solidFill>
                  <a:srgbClr val="000000"/>
                </a:solidFill>
              </a:rPr>
              <a:t>s</a:t>
            </a:r>
            <a:r>
              <a:rPr baseline="-25000" i="1" lang="en" sz="2000" u="none" cap="none" strike="noStrike">
                <a:solidFill>
                  <a:srgbClr val="000000"/>
                </a:solidFill>
              </a:rPr>
              <a:t>j </a:t>
            </a:r>
            <a:r>
              <a:rPr i="1" lang="en" sz="2000" u="none" cap="none" strike="noStrike">
                <a:solidFill>
                  <a:srgbClr val="000000"/>
                </a:solidFill>
              </a:rPr>
              <a:t>= Ω ( i</a:t>
            </a:r>
            <a:r>
              <a:rPr baseline="-25000" i="1" lang="en" sz="2000" u="none" cap="none" strike="noStrike">
                <a:solidFill>
                  <a:srgbClr val="000000"/>
                </a:solidFill>
              </a:rPr>
              <a:t>a </a:t>
            </a:r>
            <a:r>
              <a:rPr i="1" lang="en" sz="2000" u="none" cap="none" strike="noStrike">
                <a:solidFill>
                  <a:srgbClr val="000000"/>
                </a:solidFill>
              </a:rPr>
              <a:t>, s</a:t>
            </a:r>
            <a:r>
              <a:rPr baseline="-25000" i="1" lang="en" sz="2000" u="none" cap="none" strike="noStrike">
                <a:solidFill>
                  <a:srgbClr val="000000"/>
                </a:solidFill>
              </a:rPr>
              <a:t>i </a:t>
            </a:r>
            <a:r>
              <a:rPr i="1" lang="en" sz="2000" u="none" cap="none" strike="noStrike">
                <a:solidFill>
                  <a:srgbClr val="000000"/>
                </a:solidFill>
              </a:rPr>
              <a:t>)</a:t>
            </a:r>
            <a:r>
              <a:rPr i="0" lang="en" sz="2000" u="none" cap="none" strike="noStrike">
                <a:solidFill>
                  <a:srgbClr val="000000"/>
                </a:solidFill>
              </a:rPr>
              <a:t> è il simbolo stato prossim</a:t>
            </a:r>
            <a:r>
              <a:rPr b="0" i="0" lang="en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0" i="0" lang="en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7559" lvl="0" marL="1420559" marR="0" rtl="0" algn="l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t/>
            </a:r>
            <a:endParaRPr b="0" sz="24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46" name="Google Shape;346;p30"/>
          <p:cNvGrpSpPr/>
          <p:nvPr/>
        </p:nvGrpSpPr>
        <p:grpSpPr>
          <a:xfrm>
            <a:off x="576952" y="2009085"/>
            <a:ext cx="7247282" cy="2596243"/>
            <a:chOff x="272880" y="2938320"/>
            <a:chExt cx="8367720" cy="3094080"/>
          </a:xfrm>
        </p:grpSpPr>
        <p:sp>
          <p:nvSpPr>
            <p:cNvPr id="347" name="Google Shape;347;p30"/>
            <p:cNvSpPr/>
            <p:nvPr/>
          </p:nvSpPr>
          <p:spPr>
            <a:xfrm>
              <a:off x="334800" y="3843360"/>
              <a:ext cx="1447800" cy="36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6075" lIns="92150" spcFirstLastPara="1" rIns="92150" wrap="square" tIns="46075">
              <a:noAutofit/>
            </a:bodyPr>
            <a:lstStyle/>
            <a:p>
              <a:pPr indent="-277559" lvl="0" marL="277559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b="1" baseline="-25000" lang="en" sz="1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r>
                <a:rPr b="1" baseline="30000" lang="en" sz="1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8" name="Google Shape;348;p30"/>
            <p:cNvSpPr/>
            <p:nvPr/>
          </p:nvSpPr>
          <p:spPr>
            <a:xfrm>
              <a:off x="272880" y="4656240"/>
              <a:ext cx="1447800" cy="36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6075" lIns="92150" spcFirstLastPara="1" rIns="92150" wrap="square" tIns="46075">
              <a:noAutofit/>
            </a:bodyPr>
            <a:lstStyle/>
            <a:p>
              <a:pPr indent="-277559" lvl="0" marL="277559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b="1" baseline="-25000" lang="en" sz="1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1" baseline="30000" lang="en" sz="1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49" name="Google Shape;349;p30"/>
            <p:cNvGrpSpPr/>
            <p:nvPr/>
          </p:nvGrpSpPr>
          <p:grpSpPr>
            <a:xfrm>
              <a:off x="698400" y="2938320"/>
              <a:ext cx="7942200" cy="3094080"/>
              <a:chOff x="698400" y="2938320"/>
              <a:chExt cx="7942200" cy="3094080"/>
            </a:xfrm>
          </p:grpSpPr>
          <p:sp>
            <p:nvSpPr>
              <p:cNvPr id="350" name="Google Shape;350;p30"/>
              <p:cNvSpPr/>
              <p:nvPr/>
            </p:nvSpPr>
            <p:spPr>
              <a:xfrm>
                <a:off x="1427040" y="2938320"/>
                <a:ext cx="2388000" cy="74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i</a:t>
                </a:r>
                <a:r>
                  <a:rPr b="1" baseline="-25000" i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1" name="Google Shape;351;p30"/>
              <p:cNvSpPr/>
              <p:nvPr/>
            </p:nvSpPr>
            <p:spPr>
              <a:xfrm>
                <a:off x="3836880" y="2938320"/>
                <a:ext cx="2388000" cy="74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i</a:t>
                </a:r>
                <a:r>
                  <a:rPr b="1" baseline="-25000" i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2" name="Google Shape;352;p30"/>
              <p:cNvSpPr/>
              <p:nvPr/>
            </p:nvSpPr>
            <p:spPr>
              <a:xfrm>
                <a:off x="6253200" y="2938320"/>
                <a:ext cx="2387400" cy="74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 . 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3" name="Google Shape;353;p30"/>
              <p:cNvSpPr/>
              <p:nvPr/>
            </p:nvSpPr>
            <p:spPr>
              <a:xfrm>
                <a:off x="1427040" y="3699000"/>
                <a:ext cx="2388000" cy="74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S</a:t>
                </a:r>
                <a:r>
                  <a:rPr b="1" baseline="-25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j</a:t>
                </a:r>
                <a:r>
                  <a:rPr b="1" baseline="30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t+1</a:t>
                </a:r>
                <a:r>
                  <a:rPr b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/ u</a:t>
                </a:r>
                <a:r>
                  <a:rPr b="1" baseline="-25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j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4" name="Google Shape;354;p30"/>
              <p:cNvSpPr/>
              <p:nvPr/>
            </p:nvSpPr>
            <p:spPr>
              <a:xfrm>
                <a:off x="3836880" y="3699000"/>
                <a:ext cx="2388000" cy="74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S</a:t>
                </a:r>
                <a:r>
                  <a:rPr b="1" baseline="-25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k</a:t>
                </a:r>
                <a:r>
                  <a:rPr b="1" baseline="30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t+1</a:t>
                </a:r>
                <a:r>
                  <a:rPr b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/ u</a:t>
                </a:r>
                <a:r>
                  <a:rPr b="1" baseline="-25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k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5" name="Google Shape;355;p30"/>
              <p:cNvSpPr/>
              <p:nvPr/>
            </p:nvSpPr>
            <p:spPr>
              <a:xfrm>
                <a:off x="6253200" y="3699000"/>
                <a:ext cx="2387400" cy="74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 . . 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6" name="Google Shape;356;p30"/>
              <p:cNvSpPr/>
              <p:nvPr/>
            </p:nvSpPr>
            <p:spPr>
              <a:xfrm>
                <a:off x="1427040" y="4460760"/>
                <a:ext cx="2388000" cy="74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S</a:t>
                </a:r>
                <a:r>
                  <a:rPr b="1" baseline="-25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m</a:t>
                </a:r>
                <a:r>
                  <a:rPr b="1" baseline="30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t+1</a:t>
                </a:r>
                <a:r>
                  <a:rPr b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/ u</a:t>
                </a:r>
                <a:r>
                  <a:rPr b="1" baseline="-25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m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7" name="Google Shape;357;p30"/>
              <p:cNvSpPr/>
              <p:nvPr/>
            </p:nvSpPr>
            <p:spPr>
              <a:xfrm>
                <a:off x="3836880" y="4460760"/>
                <a:ext cx="2388000" cy="74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S</a:t>
                </a:r>
                <a:r>
                  <a:rPr b="1" baseline="-25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l</a:t>
                </a:r>
                <a:r>
                  <a:rPr b="1" baseline="30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t+1</a:t>
                </a:r>
                <a:r>
                  <a:rPr b="1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/ u</a:t>
                </a:r>
                <a:r>
                  <a:rPr b="1" baseline="-25000" lang="en" sz="140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l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8" name="Google Shape;358;p30"/>
              <p:cNvSpPr/>
              <p:nvPr/>
            </p:nvSpPr>
            <p:spPr>
              <a:xfrm>
                <a:off x="6253200" y="4460760"/>
                <a:ext cx="2387400" cy="74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 . . 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9" name="Google Shape;359;p30"/>
              <p:cNvSpPr/>
              <p:nvPr/>
            </p:nvSpPr>
            <p:spPr>
              <a:xfrm>
                <a:off x="1427040" y="5226120"/>
                <a:ext cx="2388000" cy="741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 . . 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0" name="Google Shape;360;p30"/>
              <p:cNvSpPr/>
              <p:nvPr/>
            </p:nvSpPr>
            <p:spPr>
              <a:xfrm>
                <a:off x="3836880" y="5226120"/>
                <a:ext cx="2388000" cy="741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 . . 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1" name="Google Shape;361;p30"/>
              <p:cNvSpPr/>
              <p:nvPr/>
            </p:nvSpPr>
            <p:spPr>
              <a:xfrm>
                <a:off x="6253200" y="5226120"/>
                <a:ext cx="2387400" cy="741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6075" lIns="92150" spcFirstLastPara="1" rIns="92150" wrap="square" tIns="46075">
                <a:noAutofit/>
              </a:bodyPr>
              <a:lstStyle/>
              <a:p>
                <a:pPr indent="-277559" lvl="0" marL="277559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" sz="140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 . . 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2" name="Google Shape;362;p30"/>
              <p:cNvSpPr/>
              <p:nvPr/>
            </p:nvSpPr>
            <p:spPr>
              <a:xfrm>
                <a:off x="1457280" y="3711600"/>
                <a:ext cx="7155000" cy="23208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363" name="Google Shape;363;p30"/>
              <p:cNvCxnSpPr/>
              <p:nvPr/>
            </p:nvCxnSpPr>
            <p:spPr>
              <a:xfrm>
                <a:off x="1457280" y="4484520"/>
                <a:ext cx="7155000" cy="1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4" name="Google Shape;364;p30"/>
              <p:cNvCxnSpPr/>
              <p:nvPr/>
            </p:nvCxnSpPr>
            <p:spPr>
              <a:xfrm>
                <a:off x="1457280" y="5259240"/>
                <a:ext cx="7155000" cy="1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5" name="Google Shape;365;p30"/>
              <p:cNvCxnSpPr/>
              <p:nvPr/>
            </p:nvCxnSpPr>
            <p:spPr>
              <a:xfrm>
                <a:off x="3903840" y="3711600"/>
                <a:ext cx="1500" cy="2320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6" name="Google Shape;366;p30"/>
              <p:cNvCxnSpPr/>
              <p:nvPr/>
            </p:nvCxnSpPr>
            <p:spPr>
              <a:xfrm>
                <a:off x="6351480" y="3711600"/>
                <a:ext cx="1800" cy="2320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7" name="Google Shape;367;p30"/>
              <p:cNvCxnSpPr/>
              <p:nvPr/>
            </p:nvCxnSpPr>
            <p:spPr>
              <a:xfrm rot="10800000">
                <a:off x="698400" y="3124020"/>
                <a:ext cx="766800" cy="595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Diagramma degli stati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73" name="Google Shape;373;p31"/>
          <p:cNvSpPr txBox="1"/>
          <p:nvPr/>
        </p:nvSpPr>
        <p:spPr>
          <a:xfrm>
            <a:off x="32050" y="572700"/>
            <a:ext cx="9111900" cy="45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 strike="noStrike">
                <a:solidFill>
                  <a:srgbClr val="063DE8"/>
                </a:solidFill>
              </a:rPr>
              <a:t>Diagramma degli stati </a:t>
            </a:r>
            <a:r>
              <a:rPr lang="en" sz="1800" strike="noStrike">
                <a:solidFill>
                  <a:srgbClr val="000000"/>
                </a:solidFill>
              </a:rPr>
              <a:t>(rappresentazione grafica equivalente alla </a:t>
            </a:r>
            <a:r>
              <a:rPr b="1" i="1" lang="en" sz="1800" strike="noStrike">
                <a:solidFill>
                  <a:srgbClr val="063DE8"/>
                </a:solidFill>
              </a:rPr>
              <a:t>Tabella degli stati</a:t>
            </a:r>
            <a:r>
              <a:rPr lang="en" sz="1800" strike="noStrike">
                <a:solidFill>
                  <a:srgbClr val="000000"/>
                </a:solidFill>
              </a:rPr>
              <a:t> ) è un </a:t>
            </a:r>
            <a:r>
              <a:rPr b="1" i="1" lang="en" sz="1800" strike="noStrike">
                <a:solidFill>
                  <a:srgbClr val="063DE8"/>
                </a:solidFill>
              </a:rPr>
              <a:t>grafo orientato G </a:t>
            </a:r>
            <a:r>
              <a:rPr lang="en" sz="1800" strike="noStrike">
                <a:solidFill>
                  <a:srgbClr val="000000"/>
                </a:solidFill>
              </a:rPr>
              <a:t>(</a:t>
            </a:r>
            <a:r>
              <a:rPr b="1" i="1" lang="en" sz="1800" strike="noStrike">
                <a:solidFill>
                  <a:srgbClr val="063DE8"/>
                </a:solidFill>
              </a:rPr>
              <a:t>V</a:t>
            </a:r>
            <a:r>
              <a:rPr lang="en" sz="1800" strike="noStrike">
                <a:solidFill>
                  <a:srgbClr val="000000"/>
                </a:solidFill>
              </a:rPr>
              <a:t>, </a:t>
            </a:r>
            <a:r>
              <a:rPr b="1" i="1" lang="en" sz="1800" strike="noStrike">
                <a:solidFill>
                  <a:srgbClr val="063DE8"/>
                </a:solidFill>
              </a:rPr>
              <a:t>E</a:t>
            </a:r>
            <a:r>
              <a:rPr lang="en" sz="1800" strike="noStrike">
                <a:solidFill>
                  <a:srgbClr val="000000"/>
                </a:solidFill>
              </a:rPr>
              <a:t>, </a:t>
            </a:r>
            <a:r>
              <a:rPr b="1" i="1" lang="en" sz="1800" strike="noStrike">
                <a:solidFill>
                  <a:srgbClr val="063DE8"/>
                </a:solidFill>
              </a:rPr>
              <a:t>L</a:t>
            </a:r>
            <a:r>
              <a:rPr lang="en" sz="1800" strike="noStrike">
                <a:solidFill>
                  <a:srgbClr val="000000"/>
                </a:solidFill>
              </a:rPr>
              <a:t>)</a:t>
            </a:r>
            <a:endParaRPr sz="1800" strike="noStrike">
              <a:solidFill>
                <a:srgbClr val="000000"/>
              </a:solidFill>
            </a:endParaRPr>
          </a:p>
          <a:p>
            <a:pPr indent="-277559" lvl="0" marL="277559" marR="0" rtl="0" algn="l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None/>
            </a:pPr>
            <a:r>
              <a:t/>
            </a:r>
            <a:endParaRPr sz="1800" strike="noStrike">
              <a:solidFill>
                <a:srgbClr val="000000"/>
              </a:solidFill>
            </a:endParaRPr>
          </a:p>
          <a:p>
            <a:pPr indent="-231800" lvl="1" marL="849240" marR="0" rtl="0" algn="l">
              <a:lnSpc>
                <a:spcPct val="100000"/>
              </a:lnSpc>
              <a:spcBef>
                <a:spcPts val="485"/>
              </a:spcBef>
              <a:spcAft>
                <a:spcPts val="0"/>
              </a:spcAft>
              <a:buClr>
                <a:srgbClr val="E5405D"/>
              </a:buClr>
              <a:buSzPts val="1800"/>
              <a:buChar char="»"/>
            </a:pPr>
            <a:r>
              <a:rPr b="1" i="1" lang="en" sz="1800" u="none" cap="none" strike="noStrike">
                <a:solidFill>
                  <a:srgbClr val="063DE8"/>
                </a:solidFill>
              </a:rPr>
              <a:t>V</a:t>
            </a:r>
            <a:r>
              <a:rPr b="1" i="0" lang="en" sz="1800" u="none" cap="none" strike="noStrike">
                <a:solidFill>
                  <a:srgbClr val="063DE8"/>
                </a:solidFill>
              </a:rPr>
              <a:t> - Insieme dei </a:t>
            </a:r>
            <a:r>
              <a:rPr b="1" i="1" lang="en" sz="1800" u="none" cap="none" strike="noStrike">
                <a:solidFill>
                  <a:srgbClr val="063DE8"/>
                </a:solidFill>
              </a:rPr>
              <a:t>nodi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-226759" lvl="2" marL="1420559" marR="0" rtl="0" algn="l">
              <a:lnSpc>
                <a:spcPct val="100000"/>
              </a:lnSpc>
              <a:spcBef>
                <a:spcPts val="485"/>
              </a:spcBef>
              <a:spcAft>
                <a:spcPts val="0"/>
              </a:spcAft>
              <a:buClr>
                <a:srgbClr val="000000"/>
              </a:buClr>
              <a:buSzPts val="1800"/>
              <a:buChar char="♦"/>
            </a:pPr>
            <a:r>
              <a:rPr i="0" lang="en" sz="1800" u="none" cap="none" strike="noStrike">
                <a:solidFill>
                  <a:srgbClr val="000000"/>
                </a:solidFill>
              </a:rPr>
              <a:t>Ogni nodo rappresenta uno stato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-226759" lvl="2" marL="1420559" marR="0" rtl="0" algn="l">
              <a:lnSpc>
                <a:spcPct val="100000"/>
              </a:lnSpc>
              <a:spcBef>
                <a:spcPts val="485"/>
              </a:spcBef>
              <a:spcAft>
                <a:spcPts val="0"/>
              </a:spcAft>
              <a:buClr>
                <a:srgbClr val="000000"/>
              </a:buClr>
              <a:buSzPts val="1800"/>
              <a:buChar char="♦"/>
            </a:pPr>
            <a:r>
              <a:rPr i="0" lang="en" sz="1800" u="none" cap="none" strike="noStrike">
                <a:solidFill>
                  <a:srgbClr val="000000"/>
                </a:solidFill>
              </a:rPr>
              <a:t>Ad ogni nodo è associato un simbolo d'uscita (macchine di Moore)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-277559" lvl="0" marL="1420559" marR="0" rtl="0" algn="l">
              <a:lnSpc>
                <a:spcPct val="100000"/>
              </a:lnSpc>
              <a:spcBef>
                <a:spcPts val="224"/>
              </a:spcBef>
              <a:spcAft>
                <a:spcPts val="0"/>
              </a:spcAft>
              <a:buNone/>
            </a:pPr>
            <a:r>
              <a:t/>
            </a:r>
            <a:endParaRPr sz="1800" strike="noStrike">
              <a:solidFill>
                <a:srgbClr val="000000"/>
              </a:solidFill>
            </a:endParaRPr>
          </a:p>
          <a:p>
            <a:pPr indent="-231800" lvl="1" marL="849240" marR="0" rtl="0" algn="l">
              <a:lnSpc>
                <a:spcPct val="100000"/>
              </a:lnSpc>
              <a:spcBef>
                <a:spcPts val="485"/>
              </a:spcBef>
              <a:spcAft>
                <a:spcPts val="0"/>
              </a:spcAft>
              <a:buClr>
                <a:srgbClr val="E5405D"/>
              </a:buClr>
              <a:buSzPts val="1800"/>
              <a:buChar char="»"/>
            </a:pPr>
            <a:r>
              <a:rPr b="1" i="1" lang="en" sz="1800" u="none" cap="none" strike="noStrike">
                <a:solidFill>
                  <a:srgbClr val="063DE8"/>
                </a:solidFill>
              </a:rPr>
              <a:t>E</a:t>
            </a:r>
            <a:r>
              <a:rPr b="1" i="0" lang="en" sz="1800" u="none" cap="none" strike="noStrike">
                <a:solidFill>
                  <a:srgbClr val="063DE8"/>
                </a:solidFill>
              </a:rPr>
              <a:t> - Insieme degli </a:t>
            </a:r>
            <a:r>
              <a:rPr b="1" i="1" lang="en" sz="1800" u="none" cap="none" strike="noStrike">
                <a:solidFill>
                  <a:srgbClr val="063DE8"/>
                </a:solidFill>
              </a:rPr>
              <a:t>archi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-226759" lvl="2" marL="1420559" marR="0" rtl="0" algn="l">
              <a:lnSpc>
                <a:spcPct val="100000"/>
              </a:lnSpc>
              <a:spcBef>
                <a:spcPts val="485"/>
              </a:spcBef>
              <a:spcAft>
                <a:spcPts val="0"/>
              </a:spcAft>
              <a:buClr>
                <a:srgbClr val="000000"/>
              </a:buClr>
              <a:buSzPts val="1800"/>
              <a:buChar char="♦"/>
            </a:pPr>
            <a:r>
              <a:rPr i="0" lang="en" sz="1800" u="none" cap="none" strike="noStrike">
                <a:solidFill>
                  <a:srgbClr val="000000"/>
                </a:solidFill>
              </a:rPr>
              <a:t>Ogni arco rappresenta le transizioni di stato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-277559" lvl="0" marL="1420559" marR="0" rtl="0" algn="l">
              <a:lnSpc>
                <a:spcPct val="100000"/>
              </a:lnSpc>
              <a:spcBef>
                <a:spcPts val="224"/>
              </a:spcBef>
              <a:spcAft>
                <a:spcPts val="0"/>
              </a:spcAft>
              <a:buNone/>
            </a:pPr>
            <a:r>
              <a:t/>
            </a:r>
            <a:endParaRPr sz="1800" strike="noStrike">
              <a:solidFill>
                <a:srgbClr val="000000"/>
              </a:solidFill>
            </a:endParaRPr>
          </a:p>
          <a:p>
            <a:pPr indent="-231800" lvl="1" marL="849240" marR="0" rtl="0" algn="l">
              <a:lnSpc>
                <a:spcPct val="100000"/>
              </a:lnSpc>
              <a:spcBef>
                <a:spcPts val="485"/>
              </a:spcBef>
              <a:spcAft>
                <a:spcPts val="0"/>
              </a:spcAft>
              <a:buClr>
                <a:srgbClr val="E5405D"/>
              </a:buClr>
              <a:buSzPts val="1800"/>
              <a:buChar char="»"/>
            </a:pPr>
            <a:r>
              <a:rPr b="1" i="1" lang="en" sz="1800" u="none" cap="none" strike="noStrike">
                <a:solidFill>
                  <a:srgbClr val="063DE8"/>
                </a:solidFill>
              </a:rPr>
              <a:t>L</a:t>
            </a:r>
            <a:r>
              <a:rPr b="1" i="0" lang="en" sz="1800" u="none" cap="none" strike="noStrike">
                <a:solidFill>
                  <a:srgbClr val="063DE8"/>
                </a:solidFill>
              </a:rPr>
              <a:t> - Insieme degli: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-226759" lvl="2" marL="1420559" marR="0" rtl="0" algn="l">
              <a:lnSpc>
                <a:spcPct val="100000"/>
              </a:lnSpc>
              <a:spcBef>
                <a:spcPts val="485"/>
              </a:spcBef>
              <a:spcAft>
                <a:spcPts val="0"/>
              </a:spcAft>
              <a:buClr>
                <a:srgbClr val="000000"/>
              </a:buClr>
              <a:buSzPts val="1800"/>
              <a:buChar char="♦"/>
            </a:pPr>
            <a:r>
              <a:rPr i="0" lang="en" sz="1800" u="none" cap="none" strike="noStrike">
                <a:solidFill>
                  <a:srgbClr val="000000"/>
                </a:solidFill>
              </a:rPr>
              <a:t>Ingressi e Uscite (macchine di Mealy) 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-226759" lvl="2" marL="1420559" marR="0" rtl="0" algn="l">
              <a:lnSpc>
                <a:spcPct val="100000"/>
              </a:lnSpc>
              <a:spcBef>
                <a:spcPts val="485"/>
              </a:spcBef>
              <a:spcAft>
                <a:spcPts val="0"/>
              </a:spcAft>
              <a:buClr>
                <a:srgbClr val="000000"/>
              </a:buClr>
              <a:buSzPts val="1800"/>
              <a:buChar char="♦"/>
            </a:pPr>
            <a:r>
              <a:rPr i="0" lang="en" sz="1800" u="none" cap="none" strike="noStrike">
                <a:solidFill>
                  <a:srgbClr val="000000"/>
                </a:solidFill>
              </a:rPr>
              <a:t>Ingressi (macchine di Moore)</a:t>
            </a:r>
            <a:endParaRPr i="0" sz="18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Privacy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Non è consentita alcuna registrazione audio o video con qualsiasi mezzo analogico o digitale senza l’espressa autorizzazione del docente.</a:t>
            </a:r>
            <a:endParaRPr b="1" sz="30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000"/>
              <a:t>Allo stesso modo non è consentita la pubblicazione di immagini/video/audio su social network</a:t>
            </a:r>
            <a:endParaRPr b="1" sz="3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2"/>
          <p:cNvSpPr/>
          <p:nvPr/>
        </p:nvSpPr>
        <p:spPr>
          <a:xfrm>
            <a:off x="6116760" y="2921160"/>
            <a:ext cx="2646300" cy="1828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79" name="Google Shape;379;p3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Esempio: Macchina di Mealy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80" name="Google Shape;380;p32"/>
          <p:cNvSpPr txBox="1"/>
          <p:nvPr/>
        </p:nvSpPr>
        <p:spPr>
          <a:xfrm>
            <a:off x="-350" y="572700"/>
            <a:ext cx="9144000" cy="43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⮚"/>
            </a:pPr>
            <a:r>
              <a:rPr lang="en" sz="2800" strike="noStrike">
                <a:solidFill>
                  <a:srgbClr val="000000"/>
                </a:solidFill>
              </a:rPr>
              <a:t>Le due rappresentazioni nel caso di una macchina di Mealy </a:t>
            </a:r>
            <a:r>
              <a:rPr lang="en" sz="2800"/>
              <a:t>G(V,E,L)</a:t>
            </a:r>
            <a:endParaRPr sz="2800" strike="noStrike">
              <a:solidFill>
                <a:srgbClr val="000000"/>
              </a:solidFill>
            </a:endParaRPr>
          </a:p>
        </p:txBody>
      </p:sp>
      <p:sp>
        <p:nvSpPr>
          <p:cNvPr id="381" name="Google Shape;381;p32"/>
          <p:cNvSpPr/>
          <p:nvPr/>
        </p:nvSpPr>
        <p:spPr>
          <a:xfrm>
            <a:off x="1768320" y="2730360"/>
            <a:ext cx="444600" cy="444600"/>
          </a:xfrm>
          <a:prstGeom prst="ellipse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sz="1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2" name="Google Shape;382;p32"/>
          <p:cNvSpPr/>
          <p:nvPr/>
        </p:nvSpPr>
        <p:spPr>
          <a:xfrm>
            <a:off x="1768325" y="4026000"/>
            <a:ext cx="499500" cy="444300"/>
          </a:xfrm>
          <a:prstGeom prst="ellipse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3" name="Google Shape;383;p32"/>
          <p:cNvSpPr/>
          <p:nvPr/>
        </p:nvSpPr>
        <p:spPr>
          <a:xfrm>
            <a:off x="3368520" y="2730360"/>
            <a:ext cx="444600" cy="444600"/>
          </a:xfrm>
          <a:prstGeom prst="ellipse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sz="1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Google Shape;384;p32"/>
          <p:cNvSpPr/>
          <p:nvPr/>
        </p:nvSpPr>
        <p:spPr>
          <a:xfrm>
            <a:off x="2077920" y="2166960"/>
            <a:ext cx="2587681" cy="1981079"/>
          </a:xfrm>
          <a:custGeom>
            <a:rect b="b" l="l" r="r" t="t"/>
            <a:pathLst>
              <a:path extrusionOk="0" h="2753" w="3595">
                <a:moveTo>
                  <a:pt x="3594" y="2752"/>
                </a:moveTo>
                <a:lnTo>
                  <a:pt x="3406" y="2748"/>
                </a:lnTo>
                <a:lnTo>
                  <a:pt x="3218" y="2737"/>
                </a:lnTo>
                <a:lnTo>
                  <a:pt x="3032" y="2718"/>
                </a:lnTo>
                <a:lnTo>
                  <a:pt x="2847" y="2692"/>
                </a:lnTo>
                <a:lnTo>
                  <a:pt x="2664" y="2658"/>
                </a:lnTo>
                <a:lnTo>
                  <a:pt x="2483" y="2617"/>
                </a:lnTo>
                <a:lnTo>
                  <a:pt x="2306" y="2569"/>
                </a:lnTo>
                <a:lnTo>
                  <a:pt x="2132" y="2514"/>
                </a:lnTo>
                <a:lnTo>
                  <a:pt x="1962" y="2452"/>
                </a:lnTo>
                <a:lnTo>
                  <a:pt x="1797" y="2383"/>
                </a:lnTo>
                <a:lnTo>
                  <a:pt x="1637" y="2308"/>
                </a:lnTo>
                <a:lnTo>
                  <a:pt x="1481" y="2226"/>
                </a:lnTo>
                <a:lnTo>
                  <a:pt x="1332" y="2139"/>
                </a:lnTo>
                <a:lnTo>
                  <a:pt x="1189" y="2045"/>
                </a:lnTo>
                <a:lnTo>
                  <a:pt x="1053" y="1946"/>
                </a:lnTo>
                <a:lnTo>
                  <a:pt x="923" y="1841"/>
                </a:lnTo>
                <a:lnTo>
                  <a:pt x="801" y="1732"/>
                </a:lnTo>
                <a:lnTo>
                  <a:pt x="686" y="1618"/>
                </a:lnTo>
                <a:lnTo>
                  <a:pt x="580" y="1499"/>
                </a:lnTo>
                <a:lnTo>
                  <a:pt x="482" y="1376"/>
                </a:lnTo>
                <a:lnTo>
                  <a:pt x="392" y="1249"/>
                </a:lnTo>
                <a:lnTo>
                  <a:pt x="311" y="1119"/>
                </a:lnTo>
                <a:lnTo>
                  <a:pt x="239" y="986"/>
                </a:lnTo>
                <a:lnTo>
                  <a:pt x="176" y="850"/>
                </a:lnTo>
                <a:lnTo>
                  <a:pt x="122" y="712"/>
                </a:lnTo>
                <a:lnTo>
                  <a:pt x="79" y="572"/>
                </a:lnTo>
                <a:lnTo>
                  <a:pt x="44" y="431"/>
                </a:lnTo>
                <a:lnTo>
                  <a:pt x="20" y="288"/>
                </a:lnTo>
                <a:lnTo>
                  <a:pt x="5" y="144"/>
                </a:lnTo>
                <a:lnTo>
                  <a:pt x="0" y="0"/>
                </a:lnTo>
                <a:lnTo>
                  <a:pt x="3594" y="0"/>
                </a:lnTo>
                <a:lnTo>
                  <a:pt x="3594" y="2752"/>
                </a:lnTo>
                <a:moveTo>
                  <a:pt x="3594" y="2752"/>
                </a:moveTo>
                <a:lnTo>
                  <a:pt x="3406" y="2748"/>
                </a:lnTo>
                <a:lnTo>
                  <a:pt x="3218" y="2737"/>
                </a:lnTo>
                <a:lnTo>
                  <a:pt x="3032" y="2718"/>
                </a:lnTo>
                <a:lnTo>
                  <a:pt x="2847" y="2692"/>
                </a:lnTo>
                <a:lnTo>
                  <a:pt x="2664" y="2658"/>
                </a:lnTo>
                <a:lnTo>
                  <a:pt x="2483" y="2617"/>
                </a:lnTo>
                <a:lnTo>
                  <a:pt x="2306" y="2569"/>
                </a:lnTo>
                <a:lnTo>
                  <a:pt x="2132" y="2514"/>
                </a:lnTo>
                <a:lnTo>
                  <a:pt x="1962" y="2452"/>
                </a:lnTo>
                <a:lnTo>
                  <a:pt x="1797" y="2383"/>
                </a:lnTo>
                <a:lnTo>
                  <a:pt x="1637" y="2308"/>
                </a:lnTo>
                <a:lnTo>
                  <a:pt x="1481" y="2226"/>
                </a:lnTo>
                <a:lnTo>
                  <a:pt x="1332" y="2139"/>
                </a:lnTo>
                <a:lnTo>
                  <a:pt x="1189" y="2045"/>
                </a:lnTo>
                <a:lnTo>
                  <a:pt x="1053" y="1946"/>
                </a:lnTo>
                <a:lnTo>
                  <a:pt x="923" y="1841"/>
                </a:lnTo>
                <a:lnTo>
                  <a:pt x="801" y="1732"/>
                </a:lnTo>
                <a:lnTo>
                  <a:pt x="686" y="1618"/>
                </a:lnTo>
                <a:lnTo>
                  <a:pt x="580" y="1499"/>
                </a:lnTo>
                <a:lnTo>
                  <a:pt x="482" y="1376"/>
                </a:lnTo>
                <a:lnTo>
                  <a:pt x="392" y="1249"/>
                </a:lnTo>
                <a:lnTo>
                  <a:pt x="311" y="1119"/>
                </a:lnTo>
                <a:lnTo>
                  <a:pt x="239" y="986"/>
                </a:lnTo>
                <a:lnTo>
                  <a:pt x="176" y="850"/>
                </a:lnTo>
                <a:lnTo>
                  <a:pt x="122" y="712"/>
                </a:lnTo>
                <a:lnTo>
                  <a:pt x="79" y="572"/>
                </a:lnTo>
                <a:lnTo>
                  <a:pt x="44" y="431"/>
                </a:lnTo>
                <a:lnTo>
                  <a:pt x="20" y="288"/>
                </a:lnTo>
                <a:lnTo>
                  <a:pt x="5" y="144"/>
                </a:lnTo>
                <a:lnTo>
                  <a:pt x="0" y="0"/>
                </a:lnTo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sp>
      <p:cxnSp>
        <p:nvCxnSpPr>
          <p:cNvPr id="385" name="Google Shape;385;p32"/>
          <p:cNvCxnSpPr/>
          <p:nvPr/>
        </p:nvCxnSpPr>
        <p:spPr>
          <a:xfrm>
            <a:off x="2219400" y="2952840"/>
            <a:ext cx="1143000" cy="1500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386" name="Google Shape;386;p32"/>
          <p:cNvCxnSpPr/>
          <p:nvPr/>
        </p:nvCxnSpPr>
        <p:spPr>
          <a:xfrm>
            <a:off x="3591000" y="3181440"/>
            <a:ext cx="1500" cy="838200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387" name="Google Shape;387;p32"/>
          <p:cNvCxnSpPr/>
          <p:nvPr/>
        </p:nvCxnSpPr>
        <p:spPr>
          <a:xfrm>
            <a:off x="1989000" y="3181440"/>
            <a:ext cx="1800" cy="838200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388" name="Google Shape;388;p32"/>
          <p:cNvSpPr/>
          <p:nvPr/>
        </p:nvSpPr>
        <p:spPr>
          <a:xfrm>
            <a:off x="2101680" y="3063720"/>
            <a:ext cx="2562479" cy="1982877"/>
          </a:xfrm>
          <a:custGeom>
            <a:rect b="b" l="l" r="r" t="t"/>
            <a:pathLst>
              <a:path extrusionOk="0" h="2755" w="3560">
                <a:moveTo>
                  <a:pt x="0" y="2754"/>
                </a:moveTo>
                <a:lnTo>
                  <a:pt x="5" y="2610"/>
                </a:lnTo>
                <a:lnTo>
                  <a:pt x="19" y="2466"/>
                </a:lnTo>
                <a:lnTo>
                  <a:pt x="44" y="2323"/>
                </a:lnTo>
                <a:lnTo>
                  <a:pt x="78" y="2182"/>
                </a:lnTo>
                <a:lnTo>
                  <a:pt x="121" y="2042"/>
                </a:lnTo>
                <a:lnTo>
                  <a:pt x="174" y="1904"/>
                </a:lnTo>
                <a:lnTo>
                  <a:pt x="236" y="1768"/>
                </a:lnTo>
                <a:lnTo>
                  <a:pt x="307" y="1635"/>
                </a:lnTo>
                <a:lnTo>
                  <a:pt x="387" y="1505"/>
                </a:lnTo>
                <a:lnTo>
                  <a:pt x="476" y="1378"/>
                </a:lnTo>
                <a:lnTo>
                  <a:pt x="573" y="1255"/>
                </a:lnTo>
                <a:lnTo>
                  <a:pt x="679" y="1136"/>
                </a:lnTo>
                <a:lnTo>
                  <a:pt x="792" y="1022"/>
                </a:lnTo>
                <a:lnTo>
                  <a:pt x="913" y="912"/>
                </a:lnTo>
                <a:lnTo>
                  <a:pt x="1041" y="808"/>
                </a:lnTo>
                <a:lnTo>
                  <a:pt x="1176" y="708"/>
                </a:lnTo>
                <a:lnTo>
                  <a:pt x="1317" y="615"/>
                </a:lnTo>
                <a:lnTo>
                  <a:pt x="1465" y="527"/>
                </a:lnTo>
                <a:lnTo>
                  <a:pt x="1619" y="445"/>
                </a:lnTo>
                <a:lnTo>
                  <a:pt x="1777" y="370"/>
                </a:lnTo>
                <a:lnTo>
                  <a:pt x="1941" y="301"/>
                </a:lnTo>
                <a:lnTo>
                  <a:pt x="2109" y="239"/>
                </a:lnTo>
                <a:lnTo>
                  <a:pt x="2281" y="184"/>
                </a:lnTo>
                <a:lnTo>
                  <a:pt x="2456" y="136"/>
                </a:lnTo>
                <a:lnTo>
                  <a:pt x="2635" y="95"/>
                </a:lnTo>
                <a:lnTo>
                  <a:pt x="2816" y="61"/>
                </a:lnTo>
                <a:lnTo>
                  <a:pt x="2999" y="34"/>
                </a:lnTo>
                <a:lnTo>
                  <a:pt x="3183" y="15"/>
                </a:lnTo>
                <a:lnTo>
                  <a:pt x="3369" y="4"/>
                </a:lnTo>
                <a:lnTo>
                  <a:pt x="3555" y="0"/>
                </a:lnTo>
                <a:lnTo>
                  <a:pt x="3559" y="2754"/>
                </a:lnTo>
                <a:lnTo>
                  <a:pt x="0" y="2754"/>
                </a:lnTo>
                <a:moveTo>
                  <a:pt x="0" y="2754"/>
                </a:moveTo>
                <a:lnTo>
                  <a:pt x="5" y="2610"/>
                </a:lnTo>
                <a:lnTo>
                  <a:pt x="19" y="2466"/>
                </a:lnTo>
                <a:lnTo>
                  <a:pt x="44" y="2323"/>
                </a:lnTo>
                <a:lnTo>
                  <a:pt x="78" y="2182"/>
                </a:lnTo>
                <a:lnTo>
                  <a:pt x="121" y="2042"/>
                </a:lnTo>
                <a:lnTo>
                  <a:pt x="174" y="1904"/>
                </a:lnTo>
                <a:lnTo>
                  <a:pt x="236" y="1768"/>
                </a:lnTo>
                <a:lnTo>
                  <a:pt x="307" y="1635"/>
                </a:lnTo>
                <a:lnTo>
                  <a:pt x="387" y="1505"/>
                </a:lnTo>
                <a:lnTo>
                  <a:pt x="476" y="1378"/>
                </a:lnTo>
                <a:lnTo>
                  <a:pt x="573" y="1255"/>
                </a:lnTo>
                <a:lnTo>
                  <a:pt x="679" y="1136"/>
                </a:lnTo>
                <a:lnTo>
                  <a:pt x="792" y="1022"/>
                </a:lnTo>
                <a:lnTo>
                  <a:pt x="913" y="912"/>
                </a:lnTo>
                <a:lnTo>
                  <a:pt x="1041" y="808"/>
                </a:lnTo>
                <a:lnTo>
                  <a:pt x="1176" y="708"/>
                </a:lnTo>
                <a:lnTo>
                  <a:pt x="1317" y="615"/>
                </a:lnTo>
                <a:lnTo>
                  <a:pt x="1465" y="527"/>
                </a:lnTo>
                <a:lnTo>
                  <a:pt x="1619" y="445"/>
                </a:lnTo>
                <a:lnTo>
                  <a:pt x="1777" y="370"/>
                </a:lnTo>
                <a:lnTo>
                  <a:pt x="1941" y="301"/>
                </a:lnTo>
                <a:lnTo>
                  <a:pt x="2109" y="239"/>
                </a:lnTo>
                <a:lnTo>
                  <a:pt x="2281" y="184"/>
                </a:lnTo>
                <a:lnTo>
                  <a:pt x="2456" y="136"/>
                </a:lnTo>
                <a:lnTo>
                  <a:pt x="2635" y="95"/>
                </a:lnTo>
                <a:lnTo>
                  <a:pt x="2816" y="61"/>
                </a:lnTo>
                <a:lnTo>
                  <a:pt x="2999" y="34"/>
                </a:lnTo>
                <a:lnTo>
                  <a:pt x="3183" y="15"/>
                </a:lnTo>
                <a:lnTo>
                  <a:pt x="3369" y="4"/>
                </a:lnTo>
                <a:lnTo>
                  <a:pt x="3555" y="0"/>
                </a:lnTo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med" w="med" type="triangle"/>
            <a:tailEnd len="sm" w="sm" type="none"/>
          </a:ln>
        </p:spPr>
      </p:sp>
      <p:sp>
        <p:nvSpPr>
          <p:cNvPr id="389" name="Google Shape;389;p32"/>
          <p:cNvSpPr/>
          <p:nvPr/>
        </p:nvSpPr>
        <p:spPr>
          <a:xfrm>
            <a:off x="809640" y="2076600"/>
            <a:ext cx="2592360" cy="1981079"/>
          </a:xfrm>
          <a:custGeom>
            <a:rect b="b" l="l" r="r" t="t"/>
            <a:pathLst>
              <a:path extrusionOk="0" h="2753" w="3601">
                <a:moveTo>
                  <a:pt x="3600" y="0"/>
                </a:moveTo>
                <a:lnTo>
                  <a:pt x="3595" y="144"/>
                </a:lnTo>
                <a:lnTo>
                  <a:pt x="3580" y="288"/>
                </a:lnTo>
                <a:lnTo>
                  <a:pt x="3556" y="431"/>
                </a:lnTo>
                <a:lnTo>
                  <a:pt x="3521" y="572"/>
                </a:lnTo>
                <a:lnTo>
                  <a:pt x="3477" y="712"/>
                </a:lnTo>
                <a:lnTo>
                  <a:pt x="3424" y="850"/>
                </a:lnTo>
                <a:lnTo>
                  <a:pt x="3361" y="986"/>
                </a:lnTo>
                <a:lnTo>
                  <a:pt x="3289" y="1119"/>
                </a:lnTo>
                <a:lnTo>
                  <a:pt x="3208" y="1249"/>
                </a:lnTo>
                <a:lnTo>
                  <a:pt x="3118" y="1376"/>
                </a:lnTo>
                <a:lnTo>
                  <a:pt x="3019" y="1499"/>
                </a:lnTo>
                <a:lnTo>
                  <a:pt x="2912" y="1618"/>
                </a:lnTo>
                <a:lnTo>
                  <a:pt x="2798" y="1732"/>
                </a:lnTo>
                <a:lnTo>
                  <a:pt x="2675" y="1841"/>
                </a:lnTo>
                <a:lnTo>
                  <a:pt x="2546" y="1946"/>
                </a:lnTo>
                <a:lnTo>
                  <a:pt x="2409" y="2045"/>
                </a:lnTo>
                <a:lnTo>
                  <a:pt x="2266" y="2139"/>
                </a:lnTo>
                <a:lnTo>
                  <a:pt x="2116" y="2226"/>
                </a:lnTo>
                <a:lnTo>
                  <a:pt x="1961" y="2308"/>
                </a:lnTo>
                <a:lnTo>
                  <a:pt x="1800" y="2383"/>
                </a:lnTo>
                <a:lnTo>
                  <a:pt x="1634" y="2452"/>
                </a:lnTo>
                <a:lnTo>
                  <a:pt x="1464" y="2514"/>
                </a:lnTo>
                <a:lnTo>
                  <a:pt x="1290" y="2569"/>
                </a:lnTo>
                <a:lnTo>
                  <a:pt x="1112" y="2617"/>
                </a:lnTo>
                <a:lnTo>
                  <a:pt x="932" y="2658"/>
                </a:lnTo>
                <a:lnTo>
                  <a:pt x="748" y="2692"/>
                </a:lnTo>
                <a:lnTo>
                  <a:pt x="563" y="2718"/>
                </a:lnTo>
                <a:lnTo>
                  <a:pt x="376" y="2737"/>
                </a:lnTo>
                <a:lnTo>
                  <a:pt x="188" y="2748"/>
                </a:lnTo>
                <a:lnTo>
                  <a:pt x="0" y="2752"/>
                </a:lnTo>
                <a:lnTo>
                  <a:pt x="0" y="0"/>
                </a:lnTo>
                <a:lnTo>
                  <a:pt x="3600" y="0"/>
                </a:lnTo>
                <a:moveTo>
                  <a:pt x="3600" y="0"/>
                </a:moveTo>
                <a:lnTo>
                  <a:pt x="3595" y="144"/>
                </a:lnTo>
                <a:lnTo>
                  <a:pt x="3580" y="288"/>
                </a:lnTo>
                <a:lnTo>
                  <a:pt x="3556" y="431"/>
                </a:lnTo>
                <a:lnTo>
                  <a:pt x="3521" y="572"/>
                </a:lnTo>
                <a:lnTo>
                  <a:pt x="3477" y="712"/>
                </a:lnTo>
                <a:lnTo>
                  <a:pt x="3424" y="850"/>
                </a:lnTo>
                <a:lnTo>
                  <a:pt x="3361" y="986"/>
                </a:lnTo>
                <a:lnTo>
                  <a:pt x="3289" y="1119"/>
                </a:lnTo>
                <a:lnTo>
                  <a:pt x="3208" y="1249"/>
                </a:lnTo>
                <a:lnTo>
                  <a:pt x="3118" y="1376"/>
                </a:lnTo>
                <a:lnTo>
                  <a:pt x="3019" y="1499"/>
                </a:lnTo>
                <a:lnTo>
                  <a:pt x="2912" y="1618"/>
                </a:lnTo>
                <a:lnTo>
                  <a:pt x="2798" y="1732"/>
                </a:lnTo>
                <a:lnTo>
                  <a:pt x="2675" y="1841"/>
                </a:lnTo>
                <a:lnTo>
                  <a:pt x="2546" y="1946"/>
                </a:lnTo>
                <a:lnTo>
                  <a:pt x="2409" y="2045"/>
                </a:lnTo>
                <a:lnTo>
                  <a:pt x="2266" y="2139"/>
                </a:lnTo>
                <a:lnTo>
                  <a:pt x="2116" y="2226"/>
                </a:lnTo>
                <a:lnTo>
                  <a:pt x="1961" y="2308"/>
                </a:lnTo>
                <a:lnTo>
                  <a:pt x="1800" y="2383"/>
                </a:lnTo>
                <a:lnTo>
                  <a:pt x="1634" y="2452"/>
                </a:lnTo>
                <a:lnTo>
                  <a:pt x="1464" y="2514"/>
                </a:lnTo>
                <a:lnTo>
                  <a:pt x="1290" y="2569"/>
                </a:lnTo>
                <a:lnTo>
                  <a:pt x="1112" y="2617"/>
                </a:lnTo>
                <a:lnTo>
                  <a:pt x="932" y="2658"/>
                </a:lnTo>
                <a:lnTo>
                  <a:pt x="748" y="2692"/>
                </a:lnTo>
                <a:lnTo>
                  <a:pt x="563" y="2718"/>
                </a:lnTo>
                <a:lnTo>
                  <a:pt x="376" y="2737"/>
                </a:lnTo>
                <a:lnTo>
                  <a:pt x="188" y="2748"/>
                </a:lnTo>
                <a:lnTo>
                  <a:pt x="0" y="2752"/>
                </a:lnTo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med" w="med" type="triangle"/>
            <a:tailEnd len="sm" w="sm" type="none"/>
          </a:ln>
        </p:spPr>
      </p:sp>
      <p:sp>
        <p:nvSpPr>
          <p:cNvPr id="390" name="Google Shape;390;p32"/>
          <p:cNvSpPr/>
          <p:nvPr/>
        </p:nvSpPr>
        <p:spPr>
          <a:xfrm>
            <a:off x="2237760" y="2616240"/>
            <a:ext cx="10221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0/1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1" name="Google Shape;391;p32"/>
          <p:cNvSpPr/>
          <p:nvPr/>
        </p:nvSpPr>
        <p:spPr>
          <a:xfrm>
            <a:off x="1245600" y="3354240"/>
            <a:ext cx="10221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1/1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2" name="Google Shape;392;p32"/>
          <p:cNvSpPr/>
          <p:nvPr/>
        </p:nvSpPr>
        <p:spPr>
          <a:xfrm>
            <a:off x="2018880" y="2968680"/>
            <a:ext cx="10221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1/1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3" name="Google Shape;393;p32"/>
          <p:cNvSpPr/>
          <p:nvPr/>
        </p:nvSpPr>
        <p:spPr>
          <a:xfrm>
            <a:off x="2617200" y="3240120"/>
            <a:ext cx="10221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0/1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4" name="Google Shape;394;p32"/>
          <p:cNvSpPr/>
          <p:nvPr/>
        </p:nvSpPr>
        <p:spPr>
          <a:xfrm>
            <a:off x="2656800" y="3859320"/>
            <a:ext cx="10221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1/0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5" name="Google Shape;395;p32"/>
          <p:cNvSpPr/>
          <p:nvPr/>
        </p:nvSpPr>
        <p:spPr>
          <a:xfrm>
            <a:off x="3314160" y="3378360"/>
            <a:ext cx="10221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0/0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6" name="Google Shape;396;p32"/>
          <p:cNvSpPr/>
          <p:nvPr/>
        </p:nvSpPr>
        <p:spPr>
          <a:xfrm>
            <a:off x="1251720" y="1735080"/>
            <a:ext cx="3114600" cy="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Diagramma degli stati</a:t>
            </a:r>
            <a:endParaRPr b="0" sz="1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7" name="Google Shape;397;p32"/>
          <p:cNvSpPr/>
          <p:nvPr/>
        </p:nvSpPr>
        <p:spPr>
          <a:xfrm>
            <a:off x="6432480" y="2006760"/>
            <a:ext cx="2330700" cy="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Tabella degli stati</a:t>
            </a:r>
            <a:endParaRPr b="0" sz="1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8" name="Google Shape;398;p32"/>
          <p:cNvSpPr/>
          <p:nvPr/>
        </p:nvSpPr>
        <p:spPr>
          <a:xfrm>
            <a:off x="4495680" y="3454320"/>
            <a:ext cx="914402" cy="457201"/>
          </a:xfrm>
          <a:custGeom>
            <a:rect b="b" l="l" r="r" t="t"/>
            <a:pathLst>
              <a:path extrusionOk="0" h="1272" w="2542">
                <a:moveTo>
                  <a:pt x="0" y="635"/>
                </a:moveTo>
                <a:lnTo>
                  <a:pt x="505" y="0"/>
                </a:lnTo>
                <a:lnTo>
                  <a:pt x="505" y="317"/>
                </a:lnTo>
                <a:lnTo>
                  <a:pt x="2035" y="317"/>
                </a:lnTo>
                <a:lnTo>
                  <a:pt x="2035" y="0"/>
                </a:lnTo>
                <a:lnTo>
                  <a:pt x="2541" y="635"/>
                </a:lnTo>
                <a:lnTo>
                  <a:pt x="2035" y="1271"/>
                </a:lnTo>
                <a:lnTo>
                  <a:pt x="2035" y="953"/>
                </a:lnTo>
                <a:lnTo>
                  <a:pt x="505" y="953"/>
                </a:lnTo>
                <a:lnTo>
                  <a:pt x="505" y="1271"/>
                </a:lnTo>
                <a:lnTo>
                  <a:pt x="0" y="635"/>
                </a:lnTo>
              </a:path>
            </a:pathLst>
          </a:custGeom>
          <a:solidFill>
            <a:srgbClr val="EAEAEA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9" name="Google Shape;399;p32"/>
          <p:cNvSpPr/>
          <p:nvPr/>
        </p:nvSpPr>
        <p:spPr>
          <a:xfrm>
            <a:off x="5972400" y="2931950"/>
            <a:ext cx="2816262" cy="440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/1	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/1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0" name="Google Shape;400;p32"/>
          <p:cNvSpPr/>
          <p:nvPr/>
        </p:nvSpPr>
        <p:spPr>
          <a:xfrm>
            <a:off x="5972400" y="3362150"/>
            <a:ext cx="2816262" cy="440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/0	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/1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1" name="Google Shape;401;p32"/>
          <p:cNvSpPr/>
          <p:nvPr/>
        </p:nvSpPr>
        <p:spPr>
          <a:xfrm>
            <a:off x="5972400" y="3819350"/>
            <a:ext cx="2816262" cy="440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/1	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/0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2" name="Google Shape;402;p32"/>
          <p:cNvSpPr/>
          <p:nvPr/>
        </p:nvSpPr>
        <p:spPr>
          <a:xfrm>
            <a:off x="5867652" y="4276550"/>
            <a:ext cx="2896992" cy="440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/0	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/0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03" name="Google Shape;403;p32"/>
          <p:cNvCxnSpPr/>
          <p:nvPr/>
        </p:nvCxnSpPr>
        <p:spPr>
          <a:xfrm>
            <a:off x="6116760" y="3378360"/>
            <a:ext cx="26463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4" name="Google Shape;404;p32"/>
          <p:cNvCxnSpPr/>
          <p:nvPr/>
        </p:nvCxnSpPr>
        <p:spPr>
          <a:xfrm>
            <a:off x="6116760" y="3835560"/>
            <a:ext cx="26463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5" name="Google Shape;405;p32"/>
          <p:cNvCxnSpPr/>
          <p:nvPr/>
        </p:nvCxnSpPr>
        <p:spPr>
          <a:xfrm>
            <a:off x="6116760" y="4292760"/>
            <a:ext cx="26463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6" name="Google Shape;406;p32"/>
          <p:cNvCxnSpPr/>
          <p:nvPr/>
        </p:nvCxnSpPr>
        <p:spPr>
          <a:xfrm>
            <a:off x="6715080" y="2539920"/>
            <a:ext cx="1800" cy="2210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7" name="Google Shape;407;p32"/>
          <p:cNvCxnSpPr/>
          <p:nvPr/>
        </p:nvCxnSpPr>
        <p:spPr>
          <a:xfrm>
            <a:off x="7738920" y="2539920"/>
            <a:ext cx="1800" cy="2210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8" name="Google Shape;408;p32"/>
          <p:cNvCxnSpPr/>
          <p:nvPr/>
        </p:nvCxnSpPr>
        <p:spPr>
          <a:xfrm>
            <a:off x="6715080" y="2539920"/>
            <a:ext cx="2048100" cy="1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09" name="Google Shape;409;p32"/>
          <p:cNvCxnSpPr/>
          <p:nvPr/>
        </p:nvCxnSpPr>
        <p:spPr>
          <a:xfrm flipH="1" rot="10800000">
            <a:off x="8763120" y="2531520"/>
            <a:ext cx="1500" cy="397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410" name="Google Shape;410;p32"/>
          <p:cNvSpPr/>
          <p:nvPr/>
        </p:nvSpPr>
        <p:spPr>
          <a:xfrm>
            <a:off x="6715074" y="2539925"/>
            <a:ext cx="1962360" cy="39889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0	  1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1" name="Google Shape;411;p32"/>
          <p:cNvSpPr/>
          <p:nvPr/>
        </p:nvSpPr>
        <p:spPr>
          <a:xfrm>
            <a:off x="3368520" y="4026000"/>
            <a:ext cx="444600" cy="444300"/>
          </a:xfrm>
          <a:prstGeom prst="ellipse">
            <a:avLst/>
          </a:prstGeom>
          <a:solidFill>
            <a:srgbClr val="00C0C0"/>
          </a:solidFill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sz="1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2" name="Google Shape;412;p32"/>
          <p:cNvSpPr txBox="1"/>
          <p:nvPr/>
        </p:nvSpPr>
        <p:spPr>
          <a:xfrm>
            <a:off x="4060950" y="2348550"/>
            <a:ext cx="1022100" cy="440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7F6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Stato (V)</a:t>
            </a:r>
            <a:endParaRPr/>
          </a:p>
        </p:txBody>
      </p:sp>
      <p:cxnSp>
        <p:nvCxnSpPr>
          <p:cNvPr id="413" name="Google Shape;413;p32"/>
          <p:cNvCxnSpPr>
            <a:stCxn id="412" idx="1"/>
            <a:endCxn id="383" idx="7"/>
          </p:cNvCxnSpPr>
          <p:nvPr/>
        </p:nvCxnSpPr>
        <p:spPr>
          <a:xfrm flipH="1">
            <a:off x="3748050" y="2568900"/>
            <a:ext cx="312900" cy="22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4" name="Google Shape;414;p32"/>
          <p:cNvSpPr txBox="1"/>
          <p:nvPr/>
        </p:nvSpPr>
        <p:spPr>
          <a:xfrm>
            <a:off x="217775" y="2166950"/>
            <a:ext cx="1481400" cy="440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7F6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Transazione (</a:t>
            </a:r>
            <a:r>
              <a:rPr lang="en"/>
              <a:t>E</a:t>
            </a:r>
            <a:r>
              <a:rPr lang="en"/>
              <a:t>)</a:t>
            </a:r>
            <a:endParaRPr/>
          </a:p>
        </p:txBody>
      </p:sp>
      <p:cxnSp>
        <p:nvCxnSpPr>
          <p:cNvPr id="415" name="Google Shape;415;p32"/>
          <p:cNvCxnSpPr>
            <a:stCxn id="414" idx="3"/>
          </p:cNvCxnSpPr>
          <p:nvPr/>
        </p:nvCxnSpPr>
        <p:spPr>
          <a:xfrm>
            <a:off x="1699175" y="2387300"/>
            <a:ext cx="375000" cy="9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3"/>
          <p:cNvSpPr/>
          <p:nvPr/>
        </p:nvSpPr>
        <p:spPr>
          <a:xfrm>
            <a:off x="5398925" y="2895600"/>
            <a:ext cx="3211500" cy="1828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3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Esempio: Macchina di Moore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422" name="Google Shape;422;p33"/>
          <p:cNvSpPr txBox="1"/>
          <p:nvPr/>
        </p:nvSpPr>
        <p:spPr>
          <a:xfrm>
            <a:off x="-350" y="572700"/>
            <a:ext cx="9144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⮚"/>
            </a:pPr>
            <a:r>
              <a:rPr lang="en" sz="2800" strike="noStrike">
                <a:solidFill>
                  <a:srgbClr val="000000"/>
                </a:solidFill>
              </a:rPr>
              <a:t>Le due rappresentazioni nel caso di una macchina di </a:t>
            </a:r>
            <a:r>
              <a:rPr lang="en" sz="2800"/>
              <a:t>Moore G(V,</a:t>
            </a:r>
            <a:r>
              <a:rPr lang="en" sz="2800"/>
              <a:t>E</a:t>
            </a:r>
            <a:r>
              <a:rPr lang="en" sz="2800"/>
              <a:t>,L)</a:t>
            </a:r>
            <a:endParaRPr sz="2800" strike="noStrike">
              <a:solidFill>
                <a:srgbClr val="000000"/>
              </a:solidFill>
            </a:endParaRPr>
          </a:p>
        </p:txBody>
      </p:sp>
      <p:sp>
        <p:nvSpPr>
          <p:cNvPr id="423" name="Google Shape;423;p33"/>
          <p:cNvSpPr/>
          <p:nvPr/>
        </p:nvSpPr>
        <p:spPr>
          <a:xfrm>
            <a:off x="729360" y="1701840"/>
            <a:ext cx="3114600" cy="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Diagramma degli stati</a:t>
            </a:r>
            <a:endParaRPr b="0" sz="1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4" name="Google Shape;424;p33"/>
          <p:cNvSpPr/>
          <p:nvPr/>
        </p:nvSpPr>
        <p:spPr>
          <a:xfrm>
            <a:off x="5562720" y="2006760"/>
            <a:ext cx="3047700" cy="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Tabella degli stati</a:t>
            </a:r>
            <a:endParaRPr b="0" sz="18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Google Shape;425;p33"/>
          <p:cNvSpPr/>
          <p:nvPr/>
        </p:nvSpPr>
        <p:spPr>
          <a:xfrm>
            <a:off x="4038480" y="3454320"/>
            <a:ext cx="914402" cy="457201"/>
          </a:xfrm>
          <a:custGeom>
            <a:rect b="b" l="l" r="r" t="t"/>
            <a:pathLst>
              <a:path extrusionOk="0" h="1272" w="2542">
                <a:moveTo>
                  <a:pt x="0" y="635"/>
                </a:moveTo>
                <a:lnTo>
                  <a:pt x="505" y="0"/>
                </a:lnTo>
                <a:lnTo>
                  <a:pt x="505" y="317"/>
                </a:lnTo>
                <a:lnTo>
                  <a:pt x="2035" y="317"/>
                </a:lnTo>
                <a:lnTo>
                  <a:pt x="2035" y="0"/>
                </a:lnTo>
                <a:lnTo>
                  <a:pt x="2541" y="635"/>
                </a:lnTo>
                <a:lnTo>
                  <a:pt x="2035" y="1271"/>
                </a:lnTo>
                <a:lnTo>
                  <a:pt x="2035" y="953"/>
                </a:lnTo>
                <a:lnTo>
                  <a:pt x="505" y="953"/>
                </a:lnTo>
                <a:lnTo>
                  <a:pt x="505" y="1271"/>
                </a:lnTo>
                <a:lnTo>
                  <a:pt x="0" y="635"/>
                </a:lnTo>
              </a:path>
            </a:pathLst>
          </a:custGeom>
          <a:solidFill>
            <a:srgbClr val="EAEAEA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6" name="Google Shape;426;p33"/>
          <p:cNvSpPr/>
          <p:nvPr/>
        </p:nvSpPr>
        <p:spPr>
          <a:xfrm>
            <a:off x="1311120" y="2730360"/>
            <a:ext cx="444600" cy="444600"/>
          </a:xfrm>
          <a:prstGeom prst="ellipse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sz="1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7" name="Google Shape;427;p33"/>
          <p:cNvSpPr/>
          <p:nvPr/>
        </p:nvSpPr>
        <p:spPr>
          <a:xfrm>
            <a:off x="1311120" y="4026000"/>
            <a:ext cx="444600" cy="444300"/>
          </a:xfrm>
          <a:prstGeom prst="ellipse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sz="1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8" name="Google Shape;428;p33"/>
          <p:cNvSpPr/>
          <p:nvPr/>
        </p:nvSpPr>
        <p:spPr>
          <a:xfrm>
            <a:off x="2911320" y="2730360"/>
            <a:ext cx="444600" cy="444600"/>
          </a:xfrm>
          <a:prstGeom prst="ellipse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sz="1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9" name="Google Shape;429;p33"/>
          <p:cNvSpPr/>
          <p:nvPr/>
        </p:nvSpPr>
        <p:spPr>
          <a:xfrm>
            <a:off x="1620720" y="2166960"/>
            <a:ext cx="2594159" cy="1981079"/>
          </a:xfrm>
          <a:custGeom>
            <a:rect b="b" l="l" r="r" t="t"/>
            <a:pathLst>
              <a:path extrusionOk="0" h="2753" w="3604">
                <a:moveTo>
                  <a:pt x="3603" y="2752"/>
                </a:moveTo>
                <a:lnTo>
                  <a:pt x="3414" y="2748"/>
                </a:lnTo>
                <a:lnTo>
                  <a:pt x="3226" y="2737"/>
                </a:lnTo>
                <a:lnTo>
                  <a:pt x="3039" y="2718"/>
                </a:lnTo>
                <a:lnTo>
                  <a:pt x="2854" y="2692"/>
                </a:lnTo>
                <a:lnTo>
                  <a:pt x="2670" y="2658"/>
                </a:lnTo>
                <a:lnTo>
                  <a:pt x="2490" y="2617"/>
                </a:lnTo>
                <a:lnTo>
                  <a:pt x="2312" y="2569"/>
                </a:lnTo>
                <a:lnTo>
                  <a:pt x="2138" y="2514"/>
                </a:lnTo>
                <a:lnTo>
                  <a:pt x="1967" y="2452"/>
                </a:lnTo>
                <a:lnTo>
                  <a:pt x="1802" y="2383"/>
                </a:lnTo>
                <a:lnTo>
                  <a:pt x="1641" y="2308"/>
                </a:lnTo>
                <a:lnTo>
                  <a:pt x="1485" y="2226"/>
                </a:lnTo>
                <a:lnTo>
                  <a:pt x="1336" y="2139"/>
                </a:lnTo>
                <a:lnTo>
                  <a:pt x="1192" y="2045"/>
                </a:lnTo>
                <a:lnTo>
                  <a:pt x="1055" y="1946"/>
                </a:lnTo>
                <a:lnTo>
                  <a:pt x="925" y="1841"/>
                </a:lnTo>
                <a:lnTo>
                  <a:pt x="803" y="1732"/>
                </a:lnTo>
                <a:lnTo>
                  <a:pt x="688" y="1618"/>
                </a:lnTo>
                <a:lnTo>
                  <a:pt x="581" y="1499"/>
                </a:lnTo>
                <a:lnTo>
                  <a:pt x="483" y="1376"/>
                </a:lnTo>
                <a:lnTo>
                  <a:pt x="393" y="1249"/>
                </a:lnTo>
                <a:lnTo>
                  <a:pt x="311" y="1119"/>
                </a:lnTo>
                <a:lnTo>
                  <a:pt x="239" y="986"/>
                </a:lnTo>
                <a:lnTo>
                  <a:pt x="176" y="850"/>
                </a:lnTo>
                <a:lnTo>
                  <a:pt x="123" y="712"/>
                </a:lnTo>
                <a:lnTo>
                  <a:pt x="79" y="572"/>
                </a:lnTo>
                <a:lnTo>
                  <a:pt x="44" y="431"/>
                </a:lnTo>
                <a:lnTo>
                  <a:pt x="20" y="288"/>
                </a:lnTo>
                <a:lnTo>
                  <a:pt x="5" y="144"/>
                </a:lnTo>
                <a:lnTo>
                  <a:pt x="0" y="0"/>
                </a:lnTo>
                <a:lnTo>
                  <a:pt x="3603" y="0"/>
                </a:lnTo>
                <a:lnTo>
                  <a:pt x="3603" y="2752"/>
                </a:lnTo>
                <a:moveTo>
                  <a:pt x="3603" y="2752"/>
                </a:moveTo>
                <a:lnTo>
                  <a:pt x="3414" y="2748"/>
                </a:lnTo>
                <a:lnTo>
                  <a:pt x="3226" y="2737"/>
                </a:lnTo>
                <a:lnTo>
                  <a:pt x="3039" y="2718"/>
                </a:lnTo>
                <a:lnTo>
                  <a:pt x="2854" y="2692"/>
                </a:lnTo>
                <a:lnTo>
                  <a:pt x="2670" y="2658"/>
                </a:lnTo>
                <a:lnTo>
                  <a:pt x="2490" y="2617"/>
                </a:lnTo>
                <a:lnTo>
                  <a:pt x="2312" y="2569"/>
                </a:lnTo>
                <a:lnTo>
                  <a:pt x="2138" y="2514"/>
                </a:lnTo>
                <a:lnTo>
                  <a:pt x="1967" y="2452"/>
                </a:lnTo>
                <a:lnTo>
                  <a:pt x="1802" y="2383"/>
                </a:lnTo>
                <a:lnTo>
                  <a:pt x="1641" y="2308"/>
                </a:lnTo>
                <a:lnTo>
                  <a:pt x="1485" y="2226"/>
                </a:lnTo>
                <a:lnTo>
                  <a:pt x="1336" y="2139"/>
                </a:lnTo>
                <a:lnTo>
                  <a:pt x="1192" y="2045"/>
                </a:lnTo>
                <a:lnTo>
                  <a:pt x="1055" y="1946"/>
                </a:lnTo>
                <a:lnTo>
                  <a:pt x="925" y="1841"/>
                </a:lnTo>
                <a:lnTo>
                  <a:pt x="803" y="1732"/>
                </a:lnTo>
                <a:lnTo>
                  <a:pt x="688" y="1618"/>
                </a:lnTo>
                <a:lnTo>
                  <a:pt x="581" y="1499"/>
                </a:lnTo>
                <a:lnTo>
                  <a:pt x="483" y="1376"/>
                </a:lnTo>
                <a:lnTo>
                  <a:pt x="393" y="1249"/>
                </a:lnTo>
                <a:lnTo>
                  <a:pt x="311" y="1119"/>
                </a:lnTo>
                <a:lnTo>
                  <a:pt x="239" y="986"/>
                </a:lnTo>
                <a:lnTo>
                  <a:pt x="176" y="850"/>
                </a:lnTo>
                <a:lnTo>
                  <a:pt x="123" y="712"/>
                </a:lnTo>
                <a:lnTo>
                  <a:pt x="79" y="572"/>
                </a:lnTo>
                <a:lnTo>
                  <a:pt x="44" y="431"/>
                </a:lnTo>
                <a:lnTo>
                  <a:pt x="20" y="288"/>
                </a:lnTo>
                <a:lnTo>
                  <a:pt x="5" y="144"/>
                </a:lnTo>
                <a:lnTo>
                  <a:pt x="0" y="0"/>
                </a:lnTo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sp>
      <p:cxnSp>
        <p:nvCxnSpPr>
          <p:cNvPr id="430" name="Google Shape;430;p33"/>
          <p:cNvCxnSpPr/>
          <p:nvPr/>
        </p:nvCxnSpPr>
        <p:spPr>
          <a:xfrm>
            <a:off x="1762200" y="2952840"/>
            <a:ext cx="1143000" cy="1500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431" name="Google Shape;431;p33"/>
          <p:cNvCxnSpPr/>
          <p:nvPr/>
        </p:nvCxnSpPr>
        <p:spPr>
          <a:xfrm>
            <a:off x="3133800" y="3181440"/>
            <a:ext cx="1500" cy="838200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432" name="Google Shape;432;p33"/>
          <p:cNvCxnSpPr/>
          <p:nvPr/>
        </p:nvCxnSpPr>
        <p:spPr>
          <a:xfrm>
            <a:off x="1762200" y="4248120"/>
            <a:ext cx="1143000" cy="1500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433" name="Google Shape;433;p33"/>
          <p:cNvCxnSpPr/>
          <p:nvPr/>
        </p:nvCxnSpPr>
        <p:spPr>
          <a:xfrm>
            <a:off x="1535040" y="3181440"/>
            <a:ext cx="1800" cy="838200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434" name="Google Shape;434;p33"/>
          <p:cNvSpPr/>
          <p:nvPr/>
        </p:nvSpPr>
        <p:spPr>
          <a:xfrm>
            <a:off x="1644480" y="3063720"/>
            <a:ext cx="2562479" cy="1982877"/>
          </a:xfrm>
          <a:custGeom>
            <a:rect b="b" l="l" r="r" t="t"/>
            <a:pathLst>
              <a:path extrusionOk="0" h="2755" w="3560">
                <a:moveTo>
                  <a:pt x="0" y="2754"/>
                </a:moveTo>
                <a:lnTo>
                  <a:pt x="5" y="2610"/>
                </a:lnTo>
                <a:lnTo>
                  <a:pt x="19" y="2466"/>
                </a:lnTo>
                <a:lnTo>
                  <a:pt x="44" y="2323"/>
                </a:lnTo>
                <a:lnTo>
                  <a:pt x="78" y="2182"/>
                </a:lnTo>
                <a:lnTo>
                  <a:pt x="121" y="2042"/>
                </a:lnTo>
                <a:lnTo>
                  <a:pt x="174" y="1904"/>
                </a:lnTo>
                <a:lnTo>
                  <a:pt x="236" y="1768"/>
                </a:lnTo>
                <a:lnTo>
                  <a:pt x="307" y="1635"/>
                </a:lnTo>
                <a:lnTo>
                  <a:pt x="387" y="1505"/>
                </a:lnTo>
                <a:lnTo>
                  <a:pt x="476" y="1378"/>
                </a:lnTo>
                <a:lnTo>
                  <a:pt x="573" y="1255"/>
                </a:lnTo>
                <a:lnTo>
                  <a:pt x="679" y="1136"/>
                </a:lnTo>
                <a:lnTo>
                  <a:pt x="792" y="1022"/>
                </a:lnTo>
                <a:lnTo>
                  <a:pt x="913" y="912"/>
                </a:lnTo>
                <a:lnTo>
                  <a:pt x="1041" y="808"/>
                </a:lnTo>
                <a:lnTo>
                  <a:pt x="1176" y="708"/>
                </a:lnTo>
                <a:lnTo>
                  <a:pt x="1317" y="615"/>
                </a:lnTo>
                <a:lnTo>
                  <a:pt x="1465" y="527"/>
                </a:lnTo>
                <a:lnTo>
                  <a:pt x="1619" y="445"/>
                </a:lnTo>
                <a:lnTo>
                  <a:pt x="1777" y="370"/>
                </a:lnTo>
                <a:lnTo>
                  <a:pt x="1941" y="301"/>
                </a:lnTo>
                <a:lnTo>
                  <a:pt x="2109" y="239"/>
                </a:lnTo>
                <a:lnTo>
                  <a:pt x="2281" y="184"/>
                </a:lnTo>
                <a:lnTo>
                  <a:pt x="2456" y="136"/>
                </a:lnTo>
                <a:lnTo>
                  <a:pt x="2635" y="95"/>
                </a:lnTo>
                <a:lnTo>
                  <a:pt x="2816" y="61"/>
                </a:lnTo>
                <a:lnTo>
                  <a:pt x="2999" y="34"/>
                </a:lnTo>
                <a:lnTo>
                  <a:pt x="3183" y="15"/>
                </a:lnTo>
                <a:lnTo>
                  <a:pt x="3369" y="4"/>
                </a:lnTo>
                <a:lnTo>
                  <a:pt x="3555" y="0"/>
                </a:lnTo>
                <a:lnTo>
                  <a:pt x="3559" y="2754"/>
                </a:lnTo>
                <a:lnTo>
                  <a:pt x="0" y="2754"/>
                </a:lnTo>
                <a:moveTo>
                  <a:pt x="0" y="2754"/>
                </a:moveTo>
                <a:lnTo>
                  <a:pt x="5" y="2610"/>
                </a:lnTo>
                <a:lnTo>
                  <a:pt x="19" y="2466"/>
                </a:lnTo>
                <a:lnTo>
                  <a:pt x="44" y="2323"/>
                </a:lnTo>
                <a:lnTo>
                  <a:pt x="78" y="2182"/>
                </a:lnTo>
                <a:lnTo>
                  <a:pt x="121" y="2042"/>
                </a:lnTo>
                <a:lnTo>
                  <a:pt x="174" y="1904"/>
                </a:lnTo>
                <a:lnTo>
                  <a:pt x="236" y="1768"/>
                </a:lnTo>
                <a:lnTo>
                  <a:pt x="307" y="1635"/>
                </a:lnTo>
                <a:lnTo>
                  <a:pt x="387" y="1505"/>
                </a:lnTo>
                <a:lnTo>
                  <a:pt x="476" y="1378"/>
                </a:lnTo>
                <a:lnTo>
                  <a:pt x="573" y="1255"/>
                </a:lnTo>
                <a:lnTo>
                  <a:pt x="679" y="1136"/>
                </a:lnTo>
                <a:lnTo>
                  <a:pt x="792" y="1022"/>
                </a:lnTo>
                <a:lnTo>
                  <a:pt x="913" y="912"/>
                </a:lnTo>
                <a:lnTo>
                  <a:pt x="1041" y="808"/>
                </a:lnTo>
                <a:lnTo>
                  <a:pt x="1176" y="708"/>
                </a:lnTo>
                <a:lnTo>
                  <a:pt x="1317" y="615"/>
                </a:lnTo>
                <a:lnTo>
                  <a:pt x="1465" y="527"/>
                </a:lnTo>
                <a:lnTo>
                  <a:pt x="1619" y="445"/>
                </a:lnTo>
                <a:lnTo>
                  <a:pt x="1777" y="370"/>
                </a:lnTo>
                <a:lnTo>
                  <a:pt x="1941" y="301"/>
                </a:lnTo>
                <a:lnTo>
                  <a:pt x="2109" y="239"/>
                </a:lnTo>
                <a:lnTo>
                  <a:pt x="2281" y="184"/>
                </a:lnTo>
                <a:lnTo>
                  <a:pt x="2456" y="136"/>
                </a:lnTo>
                <a:lnTo>
                  <a:pt x="2635" y="95"/>
                </a:lnTo>
                <a:lnTo>
                  <a:pt x="2816" y="61"/>
                </a:lnTo>
                <a:lnTo>
                  <a:pt x="2999" y="34"/>
                </a:lnTo>
                <a:lnTo>
                  <a:pt x="3183" y="15"/>
                </a:lnTo>
                <a:lnTo>
                  <a:pt x="3369" y="4"/>
                </a:lnTo>
                <a:lnTo>
                  <a:pt x="3555" y="0"/>
                </a:lnTo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med" w="med" type="triangle"/>
            <a:tailEnd len="sm" w="sm" type="none"/>
          </a:ln>
        </p:spPr>
      </p:sp>
      <p:sp>
        <p:nvSpPr>
          <p:cNvPr id="435" name="Google Shape;435;p33"/>
          <p:cNvSpPr/>
          <p:nvPr/>
        </p:nvSpPr>
        <p:spPr>
          <a:xfrm>
            <a:off x="352440" y="2076600"/>
            <a:ext cx="2592360" cy="1981079"/>
          </a:xfrm>
          <a:custGeom>
            <a:rect b="b" l="l" r="r" t="t"/>
            <a:pathLst>
              <a:path extrusionOk="0" h="2753" w="3601">
                <a:moveTo>
                  <a:pt x="3600" y="0"/>
                </a:moveTo>
                <a:lnTo>
                  <a:pt x="3595" y="144"/>
                </a:lnTo>
                <a:lnTo>
                  <a:pt x="3580" y="288"/>
                </a:lnTo>
                <a:lnTo>
                  <a:pt x="3556" y="431"/>
                </a:lnTo>
                <a:lnTo>
                  <a:pt x="3521" y="572"/>
                </a:lnTo>
                <a:lnTo>
                  <a:pt x="3477" y="712"/>
                </a:lnTo>
                <a:lnTo>
                  <a:pt x="3424" y="850"/>
                </a:lnTo>
                <a:lnTo>
                  <a:pt x="3361" y="986"/>
                </a:lnTo>
                <a:lnTo>
                  <a:pt x="3289" y="1119"/>
                </a:lnTo>
                <a:lnTo>
                  <a:pt x="3208" y="1249"/>
                </a:lnTo>
                <a:lnTo>
                  <a:pt x="3118" y="1376"/>
                </a:lnTo>
                <a:lnTo>
                  <a:pt x="3019" y="1499"/>
                </a:lnTo>
                <a:lnTo>
                  <a:pt x="2912" y="1618"/>
                </a:lnTo>
                <a:lnTo>
                  <a:pt x="2798" y="1732"/>
                </a:lnTo>
                <a:lnTo>
                  <a:pt x="2675" y="1841"/>
                </a:lnTo>
                <a:lnTo>
                  <a:pt x="2546" y="1946"/>
                </a:lnTo>
                <a:lnTo>
                  <a:pt x="2409" y="2045"/>
                </a:lnTo>
                <a:lnTo>
                  <a:pt x="2266" y="2139"/>
                </a:lnTo>
                <a:lnTo>
                  <a:pt x="2116" y="2226"/>
                </a:lnTo>
                <a:lnTo>
                  <a:pt x="1961" y="2308"/>
                </a:lnTo>
                <a:lnTo>
                  <a:pt x="1800" y="2383"/>
                </a:lnTo>
                <a:lnTo>
                  <a:pt x="1634" y="2452"/>
                </a:lnTo>
                <a:lnTo>
                  <a:pt x="1464" y="2514"/>
                </a:lnTo>
                <a:lnTo>
                  <a:pt x="1290" y="2569"/>
                </a:lnTo>
                <a:lnTo>
                  <a:pt x="1112" y="2617"/>
                </a:lnTo>
                <a:lnTo>
                  <a:pt x="932" y="2658"/>
                </a:lnTo>
                <a:lnTo>
                  <a:pt x="748" y="2692"/>
                </a:lnTo>
                <a:lnTo>
                  <a:pt x="563" y="2718"/>
                </a:lnTo>
                <a:lnTo>
                  <a:pt x="376" y="2737"/>
                </a:lnTo>
                <a:lnTo>
                  <a:pt x="188" y="2748"/>
                </a:lnTo>
                <a:lnTo>
                  <a:pt x="0" y="2752"/>
                </a:lnTo>
                <a:lnTo>
                  <a:pt x="0" y="0"/>
                </a:lnTo>
                <a:lnTo>
                  <a:pt x="3600" y="0"/>
                </a:lnTo>
                <a:moveTo>
                  <a:pt x="3600" y="0"/>
                </a:moveTo>
                <a:lnTo>
                  <a:pt x="3595" y="144"/>
                </a:lnTo>
                <a:lnTo>
                  <a:pt x="3580" y="288"/>
                </a:lnTo>
                <a:lnTo>
                  <a:pt x="3556" y="431"/>
                </a:lnTo>
                <a:lnTo>
                  <a:pt x="3521" y="572"/>
                </a:lnTo>
                <a:lnTo>
                  <a:pt x="3477" y="712"/>
                </a:lnTo>
                <a:lnTo>
                  <a:pt x="3424" y="850"/>
                </a:lnTo>
                <a:lnTo>
                  <a:pt x="3361" y="986"/>
                </a:lnTo>
                <a:lnTo>
                  <a:pt x="3289" y="1119"/>
                </a:lnTo>
                <a:lnTo>
                  <a:pt x="3208" y="1249"/>
                </a:lnTo>
                <a:lnTo>
                  <a:pt x="3118" y="1376"/>
                </a:lnTo>
                <a:lnTo>
                  <a:pt x="3019" y="1499"/>
                </a:lnTo>
                <a:lnTo>
                  <a:pt x="2912" y="1618"/>
                </a:lnTo>
                <a:lnTo>
                  <a:pt x="2798" y="1732"/>
                </a:lnTo>
                <a:lnTo>
                  <a:pt x="2675" y="1841"/>
                </a:lnTo>
                <a:lnTo>
                  <a:pt x="2546" y="1946"/>
                </a:lnTo>
                <a:lnTo>
                  <a:pt x="2409" y="2045"/>
                </a:lnTo>
                <a:lnTo>
                  <a:pt x="2266" y="2139"/>
                </a:lnTo>
                <a:lnTo>
                  <a:pt x="2116" y="2226"/>
                </a:lnTo>
                <a:lnTo>
                  <a:pt x="1961" y="2308"/>
                </a:lnTo>
                <a:lnTo>
                  <a:pt x="1800" y="2383"/>
                </a:lnTo>
                <a:lnTo>
                  <a:pt x="1634" y="2452"/>
                </a:lnTo>
                <a:lnTo>
                  <a:pt x="1464" y="2514"/>
                </a:lnTo>
                <a:lnTo>
                  <a:pt x="1290" y="2569"/>
                </a:lnTo>
                <a:lnTo>
                  <a:pt x="1112" y="2617"/>
                </a:lnTo>
                <a:lnTo>
                  <a:pt x="932" y="2658"/>
                </a:lnTo>
                <a:lnTo>
                  <a:pt x="748" y="2692"/>
                </a:lnTo>
                <a:lnTo>
                  <a:pt x="563" y="2718"/>
                </a:lnTo>
                <a:lnTo>
                  <a:pt x="376" y="2737"/>
                </a:lnTo>
                <a:lnTo>
                  <a:pt x="188" y="2748"/>
                </a:lnTo>
                <a:lnTo>
                  <a:pt x="0" y="2752"/>
                </a:lnTo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"/>
            <a:headEnd len="med" w="med" type="triangle"/>
            <a:tailEnd len="sm" w="sm" type="none"/>
          </a:ln>
        </p:spPr>
      </p:sp>
      <p:sp>
        <p:nvSpPr>
          <p:cNvPr id="436" name="Google Shape;436;p33"/>
          <p:cNvSpPr/>
          <p:nvPr/>
        </p:nvSpPr>
        <p:spPr>
          <a:xfrm>
            <a:off x="3087720" y="4325880"/>
            <a:ext cx="420600" cy="401700"/>
          </a:xfrm>
          <a:prstGeom prst="ellipse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33"/>
          <p:cNvSpPr/>
          <p:nvPr/>
        </p:nvSpPr>
        <p:spPr>
          <a:xfrm>
            <a:off x="2911320" y="4026000"/>
            <a:ext cx="444600" cy="444300"/>
          </a:xfrm>
          <a:prstGeom prst="ellipse">
            <a:avLst/>
          </a:prstGeom>
          <a:solidFill>
            <a:srgbClr val="00C0C0"/>
          </a:solidFill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sz="11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38" name="Google Shape;438;p33"/>
          <p:cNvCxnSpPr/>
          <p:nvPr/>
        </p:nvCxnSpPr>
        <p:spPr>
          <a:xfrm rot="10800000">
            <a:off x="3339720" y="4320780"/>
            <a:ext cx="135000" cy="96900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439" name="Google Shape;439;p33"/>
          <p:cNvSpPr/>
          <p:nvPr/>
        </p:nvSpPr>
        <p:spPr>
          <a:xfrm>
            <a:off x="1863720" y="2616240"/>
            <a:ext cx="8529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0" name="Google Shape;440;p33"/>
          <p:cNvSpPr/>
          <p:nvPr/>
        </p:nvSpPr>
        <p:spPr>
          <a:xfrm>
            <a:off x="873000" y="3354240"/>
            <a:ext cx="8529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1" name="Google Shape;441;p33"/>
          <p:cNvSpPr/>
          <p:nvPr/>
        </p:nvSpPr>
        <p:spPr>
          <a:xfrm>
            <a:off x="1943139" y="2968675"/>
            <a:ext cx="5541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2" name="Google Shape;442;p33"/>
          <p:cNvSpPr/>
          <p:nvPr/>
        </p:nvSpPr>
        <p:spPr>
          <a:xfrm>
            <a:off x="2244600" y="3240120"/>
            <a:ext cx="8529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3" name="Google Shape;443;p33"/>
          <p:cNvSpPr/>
          <p:nvPr/>
        </p:nvSpPr>
        <p:spPr>
          <a:xfrm>
            <a:off x="2282754" y="3859325"/>
            <a:ext cx="5541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4" name="Google Shape;444;p33"/>
          <p:cNvSpPr/>
          <p:nvPr/>
        </p:nvSpPr>
        <p:spPr>
          <a:xfrm>
            <a:off x="3168720" y="4640160"/>
            <a:ext cx="8529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5" name="Google Shape;445;p33"/>
          <p:cNvSpPr/>
          <p:nvPr/>
        </p:nvSpPr>
        <p:spPr>
          <a:xfrm>
            <a:off x="2941560" y="3378360"/>
            <a:ext cx="8529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6" name="Google Shape;446;p33"/>
          <p:cNvSpPr/>
          <p:nvPr/>
        </p:nvSpPr>
        <p:spPr>
          <a:xfrm>
            <a:off x="1855800" y="4249560"/>
            <a:ext cx="8529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7" name="Google Shape;447;p33"/>
          <p:cNvSpPr/>
          <p:nvPr/>
        </p:nvSpPr>
        <p:spPr>
          <a:xfrm>
            <a:off x="5156280" y="2906760"/>
            <a:ext cx="3879738" cy="440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 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	               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00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8" name="Google Shape;448;p33"/>
          <p:cNvSpPr/>
          <p:nvPr/>
        </p:nvSpPr>
        <p:spPr>
          <a:xfrm>
            <a:off x="5156280" y="3336960"/>
            <a:ext cx="3879738" cy="440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 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	               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9" name="Google Shape;449;p33"/>
          <p:cNvSpPr/>
          <p:nvPr/>
        </p:nvSpPr>
        <p:spPr>
          <a:xfrm>
            <a:off x="5156280" y="3794160"/>
            <a:ext cx="3879738" cy="440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 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	               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0" name="Google Shape;450;p33"/>
          <p:cNvSpPr/>
          <p:nvPr/>
        </p:nvSpPr>
        <p:spPr>
          <a:xfrm>
            <a:off x="5156280" y="4251360"/>
            <a:ext cx="3879738" cy="440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     S</a:t>
            </a:r>
            <a:r>
              <a:rPr b="1" baseline="-2500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	                </a:t>
            </a: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51" name="Google Shape;451;p33"/>
          <p:cNvCxnSpPr/>
          <p:nvPr/>
        </p:nvCxnSpPr>
        <p:spPr>
          <a:xfrm>
            <a:off x="5398920" y="3352800"/>
            <a:ext cx="25053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52" name="Google Shape;452;p33"/>
          <p:cNvCxnSpPr/>
          <p:nvPr/>
        </p:nvCxnSpPr>
        <p:spPr>
          <a:xfrm>
            <a:off x="5398920" y="3810000"/>
            <a:ext cx="25053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53" name="Google Shape;453;p33"/>
          <p:cNvCxnSpPr/>
          <p:nvPr/>
        </p:nvCxnSpPr>
        <p:spPr>
          <a:xfrm>
            <a:off x="5398920" y="4267200"/>
            <a:ext cx="25053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54" name="Google Shape;454;p33"/>
          <p:cNvCxnSpPr/>
          <p:nvPr/>
        </p:nvCxnSpPr>
        <p:spPr>
          <a:xfrm>
            <a:off x="5964120" y="2514720"/>
            <a:ext cx="1800" cy="2209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55" name="Google Shape;455;p33"/>
          <p:cNvCxnSpPr/>
          <p:nvPr/>
        </p:nvCxnSpPr>
        <p:spPr>
          <a:xfrm>
            <a:off x="6934320" y="2514720"/>
            <a:ext cx="1500" cy="2209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56" name="Google Shape;456;p33"/>
          <p:cNvCxnSpPr/>
          <p:nvPr/>
        </p:nvCxnSpPr>
        <p:spPr>
          <a:xfrm>
            <a:off x="5964120" y="2514720"/>
            <a:ext cx="19401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57" name="Google Shape;457;p33"/>
          <p:cNvCxnSpPr/>
          <p:nvPr/>
        </p:nvCxnSpPr>
        <p:spPr>
          <a:xfrm flipH="1" rot="10800000">
            <a:off x="7904160" y="2506920"/>
            <a:ext cx="1500" cy="396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458" name="Google Shape;458;p33"/>
          <p:cNvSpPr/>
          <p:nvPr/>
        </p:nvSpPr>
        <p:spPr>
          <a:xfrm>
            <a:off x="5964124" y="2514725"/>
            <a:ext cx="2828898" cy="39889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 0	  1	           U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9" name="Google Shape;459;p33"/>
          <p:cNvSpPr/>
          <p:nvPr/>
        </p:nvSpPr>
        <p:spPr>
          <a:xfrm>
            <a:off x="7985160" y="2511480"/>
            <a:ext cx="646200" cy="220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0" name="Google Shape;460;p33"/>
          <p:cNvCxnSpPr/>
          <p:nvPr/>
        </p:nvCxnSpPr>
        <p:spPr>
          <a:xfrm>
            <a:off x="7985160" y="4267200"/>
            <a:ext cx="646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61" name="Google Shape;461;p33"/>
          <p:cNvCxnSpPr/>
          <p:nvPr/>
        </p:nvCxnSpPr>
        <p:spPr>
          <a:xfrm>
            <a:off x="7985160" y="3810000"/>
            <a:ext cx="646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62" name="Google Shape;462;p33"/>
          <p:cNvCxnSpPr/>
          <p:nvPr/>
        </p:nvCxnSpPr>
        <p:spPr>
          <a:xfrm>
            <a:off x="7985160" y="3352800"/>
            <a:ext cx="646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463" name="Google Shape;463;p33"/>
          <p:cNvCxnSpPr/>
          <p:nvPr/>
        </p:nvCxnSpPr>
        <p:spPr>
          <a:xfrm>
            <a:off x="7985160" y="2895600"/>
            <a:ext cx="6462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464" name="Google Shape;464;p33"/>
          <p:cNvSpPr/>
          <p:nvPr/>
        </p:nvSpPr>
        <p:spPr>
          <a:xfrm>
            <a:off x="3366847" y="2819275"/>
            <a:ext cx="6462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5" name="Google Shape;465;p33"/>
          <p:cNvSpPr/>
          <p:nvPr/>
        </p:nvSpPr>
        <p:spPr>
          <a:xfrm>
            <a:off x="637200" y="2819280"/>
            <a:ext cx="9660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6" name="Google Shape;466;p33"/>
          <p:cNvSpPr/>
          <p:nvPr/>
        </p:nvSpPr>
        <p:spPr>
          <a:xfrm>
            <a:off x="637200" y="4114925"/>
            <a:ext cx="6462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7" name="Google Shape;467;p33"/>
          <p:cNvSpPr/>
          <p:nvPr/>
        </p:nvSpPr>
        <p:spPr>
          <a:xfrm>
            <a:off x="3395646" y="4114925"/>
            <a:ext cx="6462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77559" lvl="0" marL="277559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b="0" sz="16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8" name="Google Shape;468;p33"/>
          <p:cNvSpPr txBox="1"/>
          <p:nvPr/>
        </p:nvSpPr>
        <p:spPr>
          <a:xfrm>
            <a:off x="3537920" y="2307070"/>
            <a:ext cx="1022100" cy="440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7F6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Stato (V)</a:t>
            </a:r>
            <a:endParaRPr/>
          </a:p>
        </p:txBody>
      </p:sp>
      <p:cxnSp>
        <p:nvCxnSpPr>
          <p:cNvPr id="469" name="Google Shape;469;p33"/>
          <p:cNvCxnSpPr>
            <a:stCxn id="468" idx="1"/>
          </p:cNvCxnSpPr>
          <p:nvPr/>
        </p:nvCxnSpPr>
        <p:spPr>
          <a:xfrm flipH="1">
            <a:off x="3225020" y="2527420"/>
            <a:ext cx="312900" cy="22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70" name="Google Shape;470;p33"/>
          <p:cNvSpPr txBox="1"/>
          <p:nvPr/>
        </p:nvSpPr>
        <p:spPr>
          <a:xfrm>
            <a:off x="-350" y="2166950"/>
            <a:ext cx="1351500" cy="440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7F6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Transazione (E)</a:t>
            </a:r>
            <a:endParaRPr/>
          </a:p>
        </p:txBody>
      </p:sp>
      <p:cxnSp>
        <p:nvCxnSpPr>
          <p:cNvPr id="471" name="Google Shape;471;p33"/>
          <p:cNvCxnSpPr>
            <a:stCxn id="470" idx="3"/>
          </p:cNvCxnSpPr>
          <p:nvPr/>
        </p:nvCxnSpPr>
        <p:spPr>
          <a:xfrm>
            <a:off x="1351150" y="2387300"/>
            <a:ext cx="342000" cy="9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72" name="Google Shape;472;p33"/>
          <p:cNvSpPr txBox="1"/>
          <p:nvPr/>
        </p:nvSpPr>
        <p:spPr>
          <a:xfrm rot="-5400000">
            <a:off x="8190870" y="1435545"/>
            <a:ext cx="1022100" cy="440700"/>
          </a:xfrm>
          <a:prstGeom prst="rect">
            <a:avLst/>
          </a:prstGeom>
          <a:solidFill>
            <a:srgbClr val="A2C4C9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Uscite</a:t>
            </a:r>
            <a:endParaRPr/>
          </a:p>
        </p:txBody>
      </p:sp>
      <p:cxnSp>
        <p:nvCxnSpPr>
          <p:cNvPr id="473" name="Google Shape;473;p33"/>
          <p:cNvCxnSpPr>
            <a:stCxn id="472" idx="1"/>
            <a:endCxn id="459" idx="0"/>
          </p:cNvCxnSpPr>
          <p:nvPr/>
        </p:nvCxnSpPr>
        <p:spPr>
          <a:xfrm flipH="1">
            <a:off x="8308320" y="2166945"/>
            <a:ext cx="393600" cy="34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74" name="Google Shape;474;p33"/>
          <p:cNvSpPr txBox="1"/>
          <p:nvPr/>
        </p:nvSpPr>
        <p:spPr>
          <a:xfrm>
            <a:off x="4094970" y="4403720"/>
            <a:ext cx="1022100" cy="440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7F6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Simbolo di Uscita</a:t>
            </a:r>
            <a:endParaRPr/>
          </a:p>
        </p:txBody>
      </p:sp>
      <p:cxnSp>
        <p:nvCxnSpPr>
          <p:cNvPr id="475" name="Google Shape;475;p33"/>
          <p:cNvCxnSpPr>
            <a:stCxn id="474" idx="1"/>
            <a:endCxn id="444" idx="0"/>
          </p:cNvCxnSpPr>
          <p:nvPr/>
        </p:nvCxnSpPr>
        <p:spPr>
          <a:xfrm flipH="1">
            <a:off x="3595170" y="4624070"/>
            <a:ext cx="499800" cy="1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Conclusioni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481" name="Google Shape;48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Un sistema può essere definito per analisi o per sintesi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 circuiti digitali possono essere combinatori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sequenziali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Per i circuiti sequenziali sono importanti tempo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stato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Una macchina sequenziale implementa un automa a stati finiti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Le transizioni fra stati possono essere rappresentate da una macchina di Mealy o una macchina di Moore.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Sommario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484875" y="808125"/>
            <a:ext cx="8157300" cy="405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73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Analisi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sintesi di un sistema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073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 circuiti digitali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073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 concetti di tempo </a:t>
            </a:r>
            <a:r>
              <a:rPr lang="en" sz="2400">
                <a:solidFill>
                  <a:schemeClr val="dk1"/>
                </a:solidFill>
              </a:rPr>
              <a:t>e</a:t>
            </a:r>
            <a:r>
              <a:rPr lang="en" sz="2400">
                <a:solidFill>
                  <a:schemeClr val="dk1"/>
                </a:solidFill>
              </a:rPr>
              <a:t> di stato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073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Automa a stati finiti</a:t>
            </a:r>
            <a:br>
              <a:rPr lang="en" sz="2400">
                <a:solidFill>
                  <a:schemeClr val="dk1"/>
                </a:solidFill>
              </a:rPr>
            </a:br>
            <a:endParaRPr sz="2400">
              <a:solidFill>
                <a:schemeClr val="dk1"/>
              </a:solidFill>
            </a:endParaRPr>
          </a:p>
          <a:p>
            <a:pPr indent="-3073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Macchina sequenziale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Analisi e Sintesi di un sistema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0" y="683275"/>
            <a:ext cx="9144000" cy="43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100" u="none" cap="none" strike="noStrike">
                <a:solidFill>
                  <a:srgbClr val="063DE8"/>
                </a:solidFill>
              </a:rPr>
              <a:t>Analisi</a:t>
            </a:r>
            <a:r>
              <a:rPr i="0" lang="en" sz="2100" u="none" cap="none" strike="noStrike">
                <a:solidFill>
                  <a:srgbClr val="000000"/>
                </a:solidFill>
              </a:rPr>
              <a:t>: </a:t>
            </a:r>
            <a:r>
              <a:rPr b="1" i="0" lang="en" sz="2100" u="none" cap="none" strike="noStrike">
                <a:solidFill>
                  <a:srgbClr val="000000"/>
                </a:solidFill>
              </a:rPr>
              <a:t>data la rappresentazione schematica del sistema, se ne vuole individuare il comportamento</a:t>
            </a:r>
            <a:r>
              <a:rPr i="0" lang="en" sz="2100" u="none" cap="none" strike="noStrike">
                <a:solidFill>
                  <a:srgbClr val="000000"/>
                </a:solidFill>
              </a:rPr>
              <a:t>.</a:t>
            </a:r>
            <a:endParaRPr i="0" sz="21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</a:pPr>
            <a:r>
              <a:rPr i="1" lang="en" sz="2100" u="none" cap="none" strike="noStrike">
                <a:solidFill>
                  <a:srgbClr val="000000"/>
                </a:solidFill>
              </a:rPr>
              <a:t>Individua le relazioni</a:t>
            </a:r>
            <a:r>
              <a:rPr i="1" lang="en" sz="2100" u="none" cap="none" strike="noStrike">
                <a:solidFill>
                  <a:srgbClr val="063DE8"/>
                </a:solidFill>
              </a:rPr>
              <a:t> causa/effetto </a:t>
            </a:r>
            <a:r>
              <a:rPr i="1" lang="en" sz="2100" u="none" cap="none" strike="noStrike">
                <a:solidFill>
                  <a:srgbClr val="000000"/>
                </a:solidFill>
              </a:rPr>
              <a:t>tra i segnali di</a:t>
            </a:r>
            <a:r>
              <a:rPr i="1" lang="en" sz="2100" u="none" cap="none" strike="noStrike">
                <a:solidFill>
                  <a:srgbClr val="063DE8"/>
                </a:solidFill>
              </a:rPr>
              <a:t> ingresso/uscita</a:t>
            </a:r>
            <a:r>
              <a:rPr i="1" lang="en" sz="2100" u="none" cap="none" strike="noStrike">
                <a:solidFill>
                  <a:srgbClr val="000000"/>
                </a:solidFill>
              </a:rPr>
              <a:t>, attraverso l'esame di una rappresentazione schematica dei componenti elementari e dei collegamenti che li interconnettono.</a:t>
            </a:r>
            <a:endParaRPr i="0" sz="21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</a:pPr>
            <a:r>
              <a:t/>
            </a:r>
            <a:endParaRPr i="0" sz="21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</a:pPr>
            <a:r>
              <a:rPr b="1" i="0" lang="en" sz="2100" u="none" cap="none" strike="noStrike">
                <a:solidFill>
                  <a:srgbClr val="FF3300"/>
                </a:solidFill>
              </a:rPr>
              <a:t>Sintesi</a:t>
            </a:r>
            <a:r>
              <a:rPr i="0" lang="en" sz="2100" u="none" cap="none" strike="noStrike">
                <a:solidFill>
                  <a:srgbClr val="000000"/>
                </a:solidFill>
              </a:rPr>
              <a:t>:</a:t>
            </a:r>
            <a:r>
              <a:rPr i="0" lang="en" sz="2100" u="none" cap="none" strike="noStrike">
                <a:solidFill>
                  <a:srgbClr val="FF3300"/>
                </a:solidFill>
              </a:rPr>
              <a:t> </a:t>
            </a:r>
            <a:r>
              <a:rPr b="1" i="0" lang="en" sz="2100" u="none" cap="none" strike="noStrike">
                <a:solidFill>
                  <a:srgbClr val="000000"/>
                </a:solidFill>
              </a:rPr>
              <a:t>data la specifica funzionale se ne vuole individuare la struttura</a:t>
            </a:r>
            <a:r>
              <a:rPr i="0" lang="en" sz="2100" u="none" cap="none" strike="noStrike">
                <a:solidFill>
                  <a:srgbClr val="000000"/>
                </a:solidFill>
              </a:rPr>
              <a:t>.</a:t>
            </a:r>
            <a:endParaRPr i="0" sz="21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</a:pPr>
            <a:r>
              <a:rPr i="1" lang="en" sz="2100" u="none" cap="none" strike="noStrike">
                <a:solidFill>
                  <a:srgbClr val="000000"/>
                </a:solidFill>
              </a:rPr>
              <a:t>Individua i</a:t>
            </a:r>
            <a:r>
              <a:rPr i="1" lang="en" sz="2100" u="none" cap="none" strike="noStrike">
                <a:solidFill>
                  <a:srgbClr val="FF3300"/>
                </a:solidFill>
              </a:rPr>
              <a:t> componenti elementari </a:t>
            </a:r>
            <a:r>
              <a:rPr i="1" lang="en" sz="2100" u="none" cap="none" strike="noStrike">
                <a:solidFill>
                  <a:srgbClr val="000000"/>
                </a:solidFill>
              </a:rPr>
              <a:t>e le</a:t>
            </a:r>
            <a:r>
              <a:rPr i="1" lang="en" sz="2100" u="none" cap="none" strike="noStrike">
                <a:solidFill>
                  <a:srgbClr val="FF3300"/>
                </a:solidFill>
              </a:rPr>
              <a:t> interconnessioni </a:t>
            </a:r>
            <a:r>
              <a:rPr i="1" lang="en" sz="2100" u="none" cap="none" strike="noStrike">
                <a:solidFill>
                  <a:srgbClr val="000000"/>
                </a:solidFill>
              </a:rPr>
              <a:t>necessarie per realizzare la preassegnata</a:t>
            </a:r>
            <a:r>
              <a:rPr i="1" lang="en" sz="2100" u="none" cap="none" strike="noStrike">
                <a:solidFill>
                  <a:srgbClr val="FF3300"/>
                </a:solidFill>
              </a:rPr>
              <a:t> specifica funzionale</a:t>
            </a:r>
            <a:endParaRPr i="0" sz="21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Tassonomia dei circuiti digitali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57250" y="572700"/>
            <a:ext cx="9086700" cy="45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283999" lvl="0" marL="334799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⮚"/>
            </a:pPr>
            <a:r>
              <a:rPr b="1" i="0" lang="en" sz="2000" u="none" cap="none" strike="noStrike">
                <a:solidFill>
                  <a:srgbClr val="063DE8"/>
                </a:solidFill>
              </a:rPr>
              <a:t>Circuiti combinatori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26759" lvl="1" marL="734759" marR="0" rtl="0" algn="l">
              <a:lnSpc>
                <a:spcPct val="110000"/>
              </a:lnSpc>
              <a:spcBef>
                <a:spcPts val="598"/>
              </a:spcBef>
              <a:spcAft>
                <a:spcPts val="0"/>
              </a:spcAft>
              <a:buClr>
                <a:srgbClr val="E5405D"/>
              </a:buClr>
              <a:buSzPts val="2000"/>
              <a:buChar char="»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Il valore delle uscite in un determinato istante dipende unicamente dal valore degli ingressi in quello stesso istante.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77559" lvl="0" marL="734759" marR="0" rtl="0" algn="l">
              <a:lnSpc>
                <a:spcPct val="110000"/>
              </a:lnSpc>
              <a:spcBef>
                <a:spcPts val="298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83999" lvl="0" marL="334799" marR="0" rtl="0" algn="l">
              <a:lnSpc>
                <a:spcPct val="11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1300"/>
              <a:buChar char="⮚"/>
            </a:pPr>
            <a:r>
              <a:rPr b="1" i="0" lang="en" sz="2000" u="none" cap="none" strike="noStrike">
                <a:solidFill>
                  <a:srgbClr val="FF3300"/>
                </a:solidFill>
              </a:rPr>
              <a:t>Circuiti sequenziali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26759" lvl="1" marL="734759" marR="0" rtl="0" algn="l">
              <a:lnSpc>
                <a:spcPct val="110000"/>
              </a:lnSpc>
              <a:spcBef>
                <a:spcPts val="598"/>
              </a:spcBef>
              <a:spcAft>
                <a:spcPts val="0"/>
              </a:spcAft>
              <a:buClr>
                <a:srgbClr val="E5405D"/>
              </a:buClr>
              <a:buSzPts val="2000"/>
              <a:buChar char="»"/>
            </a:pPr>
            <a:r>
              <a:rPr b="1" i="0" lang="en" sz="2000" u="none" cap="none" strike="noStrike">
                <a:solidFill>
                  <a:srgbClr val="000000"/>
                </a:solidFill>
              </a:rPr>
              <a:t>Il valore delle uscite in un determinato istante è funzione del valore degli ingressi in quell’istante e della storia</a:t>
            </a:r>
            <a:r>
              <a:rPr b="1" i="1" lang="en" sz="2000" u="none" cap="none" strike="noStrike">
                <a:solidFill>
                  <a:srgbClr val="000000"/>
                </a:solidFill>
              </a:rPr>
              <a:t>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passata degli ingressi del circuito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277559" lvl="0" marL="734759" marR="0" rtl="0" algn="l">
              <a:lnSpc>
                <a:spcPct val="11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La definizione di circuito sequenziale implica: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177800" lvl="4" marL="2057400" marR="0" rtl="0" algn="l">
              <a:lnSpc>
                <a:spcPct val="110000"/>
              </a:lnSpc>
              <a:spcBef>
                <a:spcPts val="598"/>
              </a:spcBef>
              <a:spcAft>
                <a:spcPts val="0"/>
              </a:spcAft>
              <a:buClr>
                <a:srgbClr val="00C000"/>
              </a:buClr>
              <a:buSzPts val="2000"/>
              <a:buChar char="»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concetto di</a:t>
            </a:r>
            <a:r>
              <a:rPr b="1" i="1" lang="en" sz="2000" u="none" cap="none" strike="noStrike">
                <a:solidFill>
                  <a:srgbClr val="FF3300"/>
                </a:solidFill>
              </a:rPr>
              <a:t> </a:t>
            </a:r>
            <a:r>
              <a:rPr b="1" i="0" lang="en" sz="2000" u="none" cap="none" strike="noStrike">
                <a:solidFill>
                  <a:srgbClr val="FF3300"/>
                </a:solidFill>
              </a:rPr>
              <a:t>tempo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-177800" lvl="4" marL="2057400" marR="0" rtl="0" algn="l">
              <a:lnSpc>
                <a:spcPct val="110000"/>
              </a:lnSpc>
              <a:spcBef>
                <a:spcPts val="598"/>
              </a:spcBef>
              <a:spcAft>
                <a:spcPts val="0"/>
              </a:spcAft>
              <a:buClr>
                <a:srgbClr val="00C000"/>
              </a:buClr>
              <a:buSzPts val="2000"/>
              <a:buChar char="»"/>
            </a:pPr>
            <a:r>
              <a:rPr b="1" i="1" lang="en" sz="2000" u="none" cap="none" strike="noStrike">
                <a:solidFill>
                  <a:srgbClr val="000000"/>
                </a:solidFill>
              </a:rPr>
              <a:t>concetto di</a:t>
            </a:r>
            <a:r>
              <a:rPr b="1" i="1" lang="en" sz="2000" u="none" cap="none" strike="noStrike">
                <a:solidFill>
                  <a:srgbClr val="FF3300"/>
                </a:solidFill>
              </a:rPr>
              <a:t> </a:t>
            </a:r>
            <a:r>
              <a:rPr b="1" i="0" lang="en" sz="2000" u="none" cap="none" strike="noStrike">
                <a:solidFill>
                  <a:srgbClr val="FF3300"/>
                </a:solidFill>
              </a:rPr>
              <a:t>stato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103550" y="2366175"/>
            <a:ext cx="9100200" cy="28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34799" lvl="0" marL="3347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100" u="none" cap="none" strike="noStrike">
                <a:solidFill>
                  <a:srgbClr val="000000"/>
                </a:solidFill>
              </a:rPr>
              <a:t>Nell’intervallo Δ</a:t>
            </a:r>
            <a:r>
              <a:rPr i="0" lang="en" sz="2100" u="none" cap="none" strike="noStrike">
                <a:solidFill>
                  <a:srgbClr val="063DE8"/>
                </a:solidFill>
              </a:rPr>
              <a:t>t = t-t</a:t>
            </a:r>
            <a:r>
              <a:rPr baseline="-25000" i="0" lang="en" sz="2100" u="none" cap="none" strike="noStrike">
                <a:solidFill>
                  <a:srgbClr val="4B1F6F"/>
                </a:solidFill>
              </a:rPr>
              <a:t>0</a:t>
            </a:r>
            <a:r>
              <a:rPr i="0" lang="en" sz="2100" u="none" cap="none" strike="noStrike">
                <a:solidFill>
                  <a:srgbClr val="000000"/>
                </a:solidFill>
              </a:rPr>
              <a:t> vi sono  infiniti istanti</a:t>
            </a:r>
            <a:endParaRPr i="0" sz="2100" u="none" cap="none" strike="noStrike">
              <a:solidFill>
                <a:srgbClr val="000000"/>
              </a:solidFill>
            </a:endParaRPr>
          </a:p>
          <a:p>
            <a:pPr indent="-334799" lvl="0" marL="334799" marR="0" rtl="0" algn="l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799" lvl="0" marL="334799" marR="0" rtl="0" algn="l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799" lvl="0" marL="334799" marR="0" rtl="0" algn="l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799" lvl="0" marL="334799" marR="0" rtl="0" algn="l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None/>
            </a:pPr>
            <a:r>
              <a:rPr i="0" lang="en" sz="2100" u="none" cap="none" strike="noStrike">
                <a:solidFill>
                  <a:srgbClr val="000000"/>
                </a:solidFill>
              </a:rPr>
              <a:t>Nell’intervallo Δ</a:t>
            </a:r>
            <a:r>
              <a:rPr i="0" lang="en" sz="2100" u="none" cap="none" strike="noStrike">
                <a:solidFill>
                  <a:srgbClr val="063DE8"/>
                </a:solidFill>
              </a:rPr>
              <a:t>t=t-t</a:t>
            </a:r>
            <a:r>
              <a:rPr baseline="-25000" i="0" lang="en" sz="1520" u="none" cap="none" strike="noStrike">
                <a:solidFill>
                  <a:srgbClr val="4B1F6F"/>
                </a:solidFill>
              </a:rPr>
              <a:t>0</a:t>
            </a:r>
            <a:r>
              <a:rPr i="0" lang="en" sz="2100" u="none" cap="none" strike="noStrike">
                <a:solidFill>
                  <a:srgbClr val="000000"/>
                </a:solidFill>
              </a:rPr>
              <a:t> il numero di istanti discreti è </a:t>
            </a:r>
            <a:r>
              <a:rPr i="0" lang="en" sz="2100" u="sng" cap="none" strike="noStrike">
                <a:solidFill>
                  <a:srgbClr val="800080"/>
                </a:solidFill>
              </a:rPr>
              <a:t>finito</a:t>
            </a:r>
            <a:endParaRPr i="0" sz="2100" u="none" cap="none" strike="noStrike">
              <a:solidFill>
                <a:srgbClr val="000000"/>
              </a:solidFill>
            </a:endParaRPr>
          </a:p>
        </p:txBody>
      </p:sp>
      <p:sp>
        <p:nvSpPr>
          <p:cNvPr id="86" name="Google Shape;86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Il concetto di tempo</a:t>
            </a:r>
            <a:endParaRPr b="1">
              <a:solidFill>
                <a:srgbClr val="FFFFFF"/>
              </a:solidFill>
            </a:endParaRPr>
          </a:p>
        </p:txBody>
      </p:sp>
      <p:grpSp>
        <p:nvGrpSpPr>
          <p:cNvPr id="87" name="Google Shape;87;p18"/>
          <p:cNvGrpSpPr/>
          <p:nvPr/>
        </p:nvGrpSpPr>
        <p:grpSpPr>
          <a:xfrm>
            <a:off x="489615" y="692277"/>
            <a:ext cx="6853472" cy="1704467"/>
            <a:chOff x="489600" y="692280"/>
            <a:chExt cx="8278140" cy="2266578"/>
          </a:xfrm>
        </p:grpSpPr>
        <p:cxnSp>
          <p:nvCxnSpPr>
            <p:cNvPr id="88" name="Google Shape;88;p18"/>
            <p:cNvCxnSpPr/>
            <p:nvPr/>
          </p:nvCxnSpPr>
          <p:spPr>
            <a:xfrm>
              <a:off x="1346040" y="1806480"/>
              <a:ext cx="72882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grpSp>
          <p:nvGrpSpPr>
            <p:cNvPr id="89" name="Google Shape;89;p18"/>
            <p:cNvGrpSpPr/>
            <p:nvPr/>
          </p:nvGrpSpPr>
          <p:grpSpPr>
            <a:xfrm>
              <a:off x="489600" y="692280"/>
              <a:ext cx="8278140" cy="2266578"/>
              <a:chOff x="489600" y="692280"/>
              <a:chExt cx="8278140" cy="2266578"/>
            </a:xfrm>
          </p:grpSpPr>
          <p:cxnSp>
            <p:nvCxnSpPr>
              <p:cNvPr id="90" name="Google Shape;90;p18"/>
              <p:cNvCxnSpPr/>
              <p:nvPr/>
            </p:nvCxnSpPr>
            <p:spPr>
              <a:xfrm>
                <a:off x="1303200" y="692280"/>
                <a:ext cx="1800" cy="1950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91" name="Google Shape;91;p18"/>
              <p:cNvCxnSpPr/>
              <p:nvPr/>
            </p:nvCxnSpPr>
            <p:spPr>
              <a:xfrm>
                <a:off x="1346040" y="892080"/>
                <a:ext cx="7286700" cy="1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dashDot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92" name="Google Shape;92;p18"/>
              <p:cNvCxnSpPr/>
              <p:nvPr/>
            </p:nvCxnSpPr>
            <p:spPr>
              <a:xfrm>
                <a:off x="1131840" y="2622600"/>
                <a:ext cx="7635900" cy="1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med" w="med" type="triangle"/>
              </a:ln>
            </p:spPr>
          </p:cxnSp>
          <p:sp>
            <p:nvSpPr>
              <p:cNvPr id="93" name="Google Shape;93;p18"/>
              <p:cNvSpPr/>
              <p:nvPr/>
            </p:nvSpPr>
            <p:spPr>
              <a:xfrm>
                <a:off x="892080" y="2433600"/>
                <a:ext cx="279720" cy="30709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0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4" name="Google Shape;94;p18"/>
              <p:cNvSpPr/>
              <p:nvPr/>
            </p:nvSpPr>
            <p:spPr>
              <a:xfrm>
                <a:off x="570600" y="723960"/>
                <a:ext cx="515862" cy="30709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0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Vdd</a:t>
                </a:r>
                <a:endParaRPr b="0" i="0" sz="10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5" name="Google Shape;95;p18"/>
              <p:cNvSpPr/>
              <p:nvPr/>
            </p:nvSpPr>
            <p:spPr>
              <a:xfrm>
                <a:off x="489600" y="1577880"/>
                <a:ext cx="665280" cy="30709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0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Vdd/2</a:t>
                </a:r>
                <a:endParaRPr b="0" i="0" sz="10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6" name="Google Shape;96;p18"/>
              <p:cNvSpPr/>
              <p:nvPr/>
            </p:nvSpPr>
            <p:spPr>
              <a:xfrm>
                <a:off x="8434800" y="2622600"/>
                <a:ext cx="240138" cy="30709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7" name="Google Shape;97;p18"/>
              <p:cNvSpPr/>
              <p:nvPr/>
            </p:nvSpPr>
            <p:spPr>
              <a:xfrm>
                <a:off x="1292400" y="1104840"/>
                <a:ext cx="7327797" cy="1569960"/>
              </a:xfrm>
              <a:custGeom>
                <a:rect b="b" l="l" r="r" t="t"/>
                <a:pathLst>
                  <a:path extrusionOk="0" h="793" w="4375">
                    <a:moveTo>
                      <a:pt x="0" y="697"/>
                    </a:moveTo>
                    <a:cubicBezTo>
                      <a:pt x="124" y="661"/>
                      <a:pt x="250" y="653"/>
                      <a:pt x="336" y="553"/>
                    </a:cubicBezTo>
                    <a:cubicBezTo>
                      <a:pt x="422" y="453"/>
                      <a:pt x="447" y="176"/>
                      <a:pt x="519" y="96"/>
                    </a:cubicBezTo>
                    <a:cubicBezTo>
                      <a:pt x="591" y="16"/>
                      <a:pt x="695" y="77"/>
                      <a:pt x="768" y="73"/>
                    </a:cubicBezTo>
                    <a:cubicBezTo>
                      <a:pt x="841" y="69"/>
                      <a:pt x="893" y="6"/>
                      <a:pt x="960" y="73"/>
                    </a:cubicBezTo>
                    <a:cubicBezTo>
                      <a:pt x="1027" y="140"/>
                      <a:pt x="1093" y="412"/>
                      <a:pt x="1172" y="476"/>
                    </a:cubicBezTo>
                    <a:cubicBezTo>
                      <a:pt x="1251" y="540"/>
                      <a:pt x="1365" y="501"/>
                      <a:pt x="1432" y="455"/>
                    </a:cubicBezTo>
                    <a:cubicBezTo>
                      <a:pt x="1499" y="409"/>
                      <a:pt x="1526" y="265"/>
                      <a:pt x="1572" y="202"/>
                    </a:cubicBezTo>
                    <a:cubicBezTo>
                      <a:pt x="1618" y="139"/>
                      <a:pt x="1658" y="70"/>
                      <a:pt x="1706" y="75"/>
                    </a:cubicBezTo>
                    <a:cubicBezTo>
                      <a:pt x="1754" y="80"/>
                      <a:pt x="1819" y="171"/>
                      <a:pt x="1860" y="230"/>
                    </a:cubicBezTo>
                    <a:cubicBezTo>
                      <a:pt x="1901" y="289"/>
                      <a:pt x="1894" y="373"/>
                      <a:pt x="1952" y="427"/>
                    </a:cubicBezTo>
                    <a:cubicBezTo>
                      <a:pt x="2010" y="481"/>
                      <a:pt x="2140" y="539"/>
                      <a:pt x="2208" y="553"/>
                    </a:cubicBezTo>
                    <a:cubicBezTo>
                      <a:pt x="2276" y="567"/>
                      <a:pt x="2316" y="591"/>
                      <a:pt x="2359" y="511"/>
                    </a:cubicBezTo>
                    <a:cubicBezTo>
                      <a:pt x="2402" y="431"/>
                      <a:pt x="2431" y="146"/>
                      <a:pt x="2464" y="73"/>
                    </a:cubicBezTo>
                    <a:cubicBezTo>
                      <a:pt x="2497" y="0"/>
                      <a:pt x="2522" y="11"/>
                      <a:pt x="2556" y="73"/>
                    </a:cubicBezTo>
                    <a:cubicBezTo>
                      <a:pt x="2590" y="135"/>
                      <a:pt x="2630" y="349"/>
                      <a:pt x="2668" y="445"/>
                    </a:cubicBezTo>
                    <a:cubicBezTo>
                      <a:pt x="2706" y="541"/>
                      <a:pt x="2725" y="607"/>
                      <a:pt x="2784" y="649"/>
                    </a:cubicBezTo>
                    <a:cubicBezTo>
                      <a:pt x="2843" y="691"/>
                      <a:pt x="2949" y="714"/>
                      <a:pt x="3024" y="697"/>
                    </a:cubicBezTo>
                    <a:cubicBezTo>
                      <a:pt x="3099" y="680"/>
                      <a:pt x="3182" y="611"/>
                      <a:pt x="3237" y="544"/>
                    </a:cubicBezTo>
                    <a:cubicBezTo>
                      <a:pt x="3292" y="477"/>
                      <a:pt x="3317" y="299"/>
                      <a:pt x="3356" y="298"/>
                    </a:cubicBezTo>
                    <a:cubicBezTo>
                      <a:pt x="3395" y="297"/>
                      <a:pt x="3420" y="495"/>
                      <a:pt x="3469" y="537"/>
                    </a:cubicBezTo>
                    <a:cubicBezTo>
                      <a:pt x="3518" y="579"/>
                      <a:pt x="3594" y="590"/>
                      <a:pt x="3648" y="553"/>
                    </a:cubicBezTo>
                    <a:cubicBezTo>
                      <a:pt x="3702" y="516"/>
                      <a:pt x="3736" y="321"/>
                      <a:pt x="3792" y="313"/>
                    </a:cubicBezTo>
                    <a:cubicBezTo>
                      <a:pt x="3848" y="305"/>
                      <a:pt x="3936" y="441"/>
                      <a:pt x="3984" y="505"/>
                    </a:cubicBezTo>
                    <a:cubicBezTo>
                      <a:pt x="4032" y="569"/>
                      <a:pt x="4048" y="649"/>
                      <a:pt x="4080" y="697"/>
                    </a:cubicBezTo>
                    <a:cubicBezTo>
                      <a:pt x="4112" y="745"/>
                      <a:pt x="4136" y="793"/>
                      <a:pt x="4176" y="793"/>
                    </a:cubicBezTo>
                    <a:cubicBezTo>
                      <a:pt x="4216" y="793"/>
                      <a:pt x="4295" y="736"/>
                      <a:pt x="4320" y="697"/>
                    </a:cubicBezTo>
                    <a:cubicBezTo>
                      <a:pt x="4345" y="658"/>
                      <a:pt x="4317" y="603"/>
                      <a:pt x="4326" y="560"/>
                    </a:cubicBezTo>
                    <a:cubicBezTo>
                      <a:pt x="4335" y="517"/>
                      <a:pt x="4365" y="466"/>
                      <a:pt x="4375" y="441"/>
                    </a:cubicBezTo>
                  </a:path>
                </a:pathLst>
              </a:custGeom>
              <a:noFill/>
              <a:ln cap="flat" cmpd="sng" w="9525">
                <a:solidFill>
                  <a:srgbClr val="80008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8"/>
              <p:cNvSpPr/>
              <p:nvPr/>
            </p:nvSpPr>
            <p:spPr>
              <a:xfrm>
                <a:off x="1150920" y="2622600"/>
                <a:ext cx="324000" cy="33625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0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</a:t>
                </a:r>
                <a:r>
                  <a:rPr b="1" baseline="-25000" i="0" lang="en" sz="10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0</a:t>
                </a:r>
                <a:endParaRPr b="0" i="0" sz="10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99" name="Google Shape;99;p18"/>
          <p:cNvSpPr/>
          <p:nvPr/>
        </p:nvSpPr>
        <p:spPr>
          <a:xfrm>
            <a:off x="1014523" y="3076269"/>
            <a:ext cx="6439081" cy="1289489"/>
          </a:xfrm>
          <a:custGeom>
            <a:rect b="b" l="l" r="r" t="t"/>
            <a:pathLst>
              <a:path extrusionOk="0" h="793" w="4375">
                <a:moveTo>
                  <a:pt x="0" y="697"/>
                </a:moveTo>
                <a:cubicBezTo>
                  <a:pt x="124" y="661"/>
                  <a:pt x="250" y="653"/>
                  <a:pt x="336" y="553"/>
                </a:cubicBezTo>
                <a:cubicBezTo>
                  <a:pt x="422" y="453"/>
                  <a:pt x="447" y="176"/>
                  <a:pt x="519" y="96"/>
                </a:cubicBezTo>
                <a:cubicBezTo>
                  <a:pt x="591" y="16"/>
                  <a:pt x="695" y="77"/>
                  <a:pt x="768" y="73"/>
                </a:cubicBezTo>
                <a:cubicBezTo>
                  <a:pt x="841" y="69"/>
                  <a:pt x="893" y="6"/>
                  <a:pt x="960" y="73"/>
                </a:cubicBezTo>
                <a:cubicBezTo>
                  <a:pt x="1027" y="140"/>
                  <a:pt x="1093" y="412"/>
                  <a:pt x="1172" y="476"/>
                </a:cubicBezTo>
                <a:cubicBezTo>
                  <a:pt x="1251" y="540"/>
                  <a:pt x="1365" y="501"/>
                  <a:pt x="1432" y="455"/>
                </a:cubicBezTo>
                <a:cubicBezTo>
                  <a:pt x="1499" y="409"/>
                  <a:pt x="1526" y="265"/>
                  <a:pt x="1572" y="202"/>
                </a:cubicBezTo>
                <a:cubicBezTo>
                  <a:pt x="1618" y="139"/>
                  <a:pt x="1658" y="70"/>
                  <a:pt x="1706" y="75"/>
                </a:cubicBezTo>
                <a:cubicBezTo>
                  <a:pt x="1754" y="80"/>
                  <a:pt x="1819" y="171"/>
                  <a:pt x="1860" y="230"/>
                </a:cubicBezTo>
                <a:cubicBezTo>
                  <a:pt x="1901" y="289"/>
                  <a:pt x="1894" y="373"/>
                  <a:pt x="1952" y="427"/>
                </a:cubicBezTo>
                <a:cubicBezTo>
                  <a:pt x="2010" y="481"/>
                  <a:pt x="2140" y="539"/>
                  <a:pt x="2208" y="553"/>
                </a:cubicBezTo>
                <a:cubicBezTo>
                  <a:pt x="2276" y="567"/>
                  <a:pt x="2316" y="591"/>
                  <a:pt x="2359" y="511"/>
                </a:cubicBezTo>
                <a:cubicBezTo>
                  <a:pt x="2402" y="431"/>
                  <a:pt x="2431" y="146"/>
                  <a:pt x="2464" y="73"/>
                </a:cubicBezTo>
                <a:cubicBezTo>
                  <a:pt x="2497" y="0"/>
                  <a:pt x="2522" y="11"/>
                  <a:pt x="2556" y="73"/>
                </a:cubicBezTo>
                <a:cubicBezTo>
                  <a:pt x="2590" y="135"/>
                  <a:pt x="2630" y="349"/>
                  <a:pt x="2668" y="445"/>
                </a:cubicBezTo>
                <a:cubicBezTo>
                  <a:pt x="2706" y="541"/>
                  <a:pt x="2725" y="607"/>
                  <a:pt x="2784" y="649"/>
                </a:cubicBezTo>
                <a:cubicBezTo>
                  <a:pt x="2843" y="691"/>
                  <a:pt x="2949" y="714"/>
                  <a:pt x="3024" y="697"/>
                </a:cubicBezTo>
                <a:cubicBezTo>
                  <a:pt x="3099" y="680"/>
                  <a:pt x="3182" y="611"/>
                  <a:pt x="3237" y="544"/>
                </a:cubicBezTo>
                <a:cubicBezTo>
                  <a:pt x="3292" y="477"/>
                  <a:pt x="3317" y="299"/>
                  <a:pt x="3356" y="298"/>
                </a:cubicBezTo>
                <a:cubicBezTo>
                  <a:pt x="3395" y="297"/>
                  <a:pt x="3420" y="495"/>
                  <a:pt x="3469" y="537"/>
                </a:cubicBezTo>
                <a:cubicBezTo>
                  <a:pt x="3518" y="579"/>
                  <a:pt x="3594" y="590"/>
                  <a:pt x="3648" y="553"/>
                </a:cubicBezTo>
                <a:cubicBezTo>
                  <a:pt x="3702" y="516"/>
                  <a:pt x="3736" y="321"/>
                  <a:pt x="3792" y="313"/>
                </a:cubicBezTo>
                <a:cubicBezTo>
                  <a:pt x="3848" y="305"/>
                  <a:pt x="3936" y="441"/>
                  <a:pt x="3984" y="505"/>
                </a:cubicBezTo>
                <a:cubicBezTo>
                  <a:pt x="4032" y="569"/>
                  <a:pt x="4048" y="649"/>
                  <a:pt x="4080" y="697"/>
                </a:cubicBezTo>
                <a:cubicBezTo>
                  <a:pt x="4112" y="745"/>
                  <a:pt x="4136" y="793"/>
                  <a:pt x="4176" y="793"/>
                </a:cubicBezTo>
                <a:cubicBezTo>
                  <a:pt x="4216" y="793"/>
                  <a:pt x="4293" y="736"/>
                  <a:pt x="4320" y="697"/>
                </a:cubicBezTo>
                <a:cubicBezTo>
                  <a:pt x="4347" y="658"/>
                  <a:pt x="4331" y="604"/>
                  <a:pt x="4340" y="561"/>
                </a:cubicBezTo>
                <a:cubicBezTo>
                  <a:pt x="4349" y="518"/>
                  <a:pt x="4368" y="466"/>
                  <a:pt x="4375" y="441"/>
                </a:cubicBezTo>
              </a:path>
            </a:pathLst>
          </a:custGeom>
          <a:noFill/>
          <a:ln cap="flat" cmpd="sng" w="9525">
            <a:solidFill>
              <a:srgbClr val="800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8"/>
          <p:cNvSpPr/>
          <p:nvPr/>
        </p:nvSpPr>
        <p:spPr>
          <a:xfrm>
            <a:off x="1402973" y="4008331"/>
            <a:ext cx="69900" cy="786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/>
          <p:nvPr/>
        </p:nvSpPr>
        <p:spPr>
          <a:xfrm>
            <a:off x="1897365" y="3129254"/>
            <a:ext cx="69900" cy="786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8"/>
          <p:cNvSpPr/>
          <p:nvPr/>
        </p:nvSpPr>
        <p:spPr>
          <a:xfrm>
            <a:off x="2385925" y="3155015"/>
            <a:ext cx="69900" cy="786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8"/>
          <p:cNvSpPr/>
          <p:nvPr/>
        </p:nvSpPr>
        <p:spPr>
          <a:xfrm>
            <a:off x="2880317" y="3871332"/>
            <a:ext cx="69900" cy="786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8"/>
          <p:cNvSpPr/>
          <p:nvPr/>
        </p:nvSpPr>
        <p:spPr>
          <a:xfrm>
            <a:off x="3380216" y="3240200"/>
            <a:ext cx="71700" cy="777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8"/>
          <p:cNvSpPr/>
          <p:nvPr/>
        </p:nvSpPr>
        <p:spPr>
          <a:xfrm>
            <a:off x="3863268" y="3741066"/>
            <a:ext cx="71400" cy="786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8"/>
          <p:cNvSpPr/>
          <p:nvPr/>
        </p:nvSpPr>
        <p:spPr>
          <a:xfrm>
            <a:off x="4368999" y="3956810"/>
            <a:ext cx="71400" cy="77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8"/>
          <p:cNvSpPr/>
          <p:nvPr/>
        </p:nvSpPr>
        <p:spPr>
          <a:xfrm>
            <a:off x="4864687" y="3597919"/>
            <a:ext cx="69900" cy="786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5347739" y="4171090"/>
            <a:ext cx="69900" cy="786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8"/>
          <p:cNvSpPr/>
          <p:nvPr/>
        </p:nvSpPr>
        <p:spPr>
          <a:xfrm>
            <a:off x="5858978" y="3650611"/>
            <a:ext cx="71700" cy="777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6336198" y="3929586"/>
            <a:ext cx="69900" cy="786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6836421" y="3852011"/>
            <a:ext cx="71400" cy="777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8"/>
          <p:cNvSpPr/>
          <p:nvPr/>
        </p:nvSpPr>
        <p:spPr>
          <a:xfrm>
            <a:off x="7354787" y="4106396"/>
            <a:ext cx="69900" cy="777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3" name="Google Shape;113;p18"/>
          <p:cNvGrpSpPr/>
          <p:nvPr/>
        </p:nvGrpSpPr>
        <p:grpSpPr>
          <a:xfrm>
            <a:off x="372693" y="2798961"/>
            <a:ext cx="7346640" cy="1849622"/>
            <a:chOff x="677520" y="3789360"/>
            <a:chExt cx="8163840" cy="2274498"/>
          </a:xfrm>
        </p:grpSpPr>
        <p:cxnSp>
          <p:nvCxnSpPr>
            <p:cNvPr id="114" name="Google Shape;114;p18"/>
            <p:cNvCxnSpPr/>
            <p:nvPr/>
          </p:nvCxnSpPr>
          <p:spPr>
            <a:xfrm>
              <a:off x="1383120" y="3789360"/>
              <a:ext cx="1800" cy="2017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15" name="Google Shape;115;p18"/>
            <p:cNvCxnSpPr/>
            <p:nvPr/>
          </p:nvCxnSpPr>
          <p:spPr>
            <a:xfrm>
              <a:off x="1305360" y="5709960"/>
              <a:ext cx="75360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116" name="Google Shape;116;p18"/>
            <p:cNvSpPr/>
            <p:nvPr/>
          </p:nvSpPr>
          <p:spPr>
            <a:xfrm>
              <a:off x="1070280" y="5518080"/>
              <a:ext cx="279720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7" name="Google Shape;117;p18"/>
            <p:cNvSpPr/>
            <p:nvPr/>
          </p:nvSpPr>
          <p:spPr>
            <a:xfrm>
              <a:off x="757080" y="3789360"/>
              <a:ext cx="515862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Vdd</a:t>
              </a:r>
              <a:endParaRPr b="0" i="0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18" name="Google Shape;118;p18"/>
            <p:cNvCxnSpPr/>
            <p:nvPr/>
          </p:nvCxnSpPr>
          <p:spPr>
            <a:xfrm>
              <a:off x="1383120" y="3981240"/>
              <a:ext cx="73011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19" name="Google Shape;119;p18"/>
            <p:cNvCxnSpPr/>
            <p:nvPr/>
          </p:nvCxnSpPr>
          <p:spPr>
            <a:xfrm>
              <a:off x="1383120" y="4846680"/>
              <a:ext cx="73011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sp>
          <p:nvSpPr>
            <p:cNvPr id="120" name="Google Shape;120;p18"/>
            <p:cNvSpPr/>
            <p:nvPr/>
          </p:nvSpPr>
          <p:spPr>
            <a:xfrm>
              <a:off x="677520" y="4654440"/>
              <a:ext cx="665280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Vdd/2</a:t>
              </a:r>
              <a:endParaRPr b="0" i="0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8"/>
            <p:cNvSpPr/>
            <p:nvPr/>
          </p:nvSpPr>
          <p:spPr>
            <a:xfrm>
              <a:off x="8435520" y="5709960"/>
              <a:ext cx="240138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2" name="Google Shape;122;p18"/>
            <p:cNvCxnSpPr/>
            <p:nvPr/>
          </p:nvCxnSpPr>
          <p:spPr>
            <a:xfrm>
              <a:off x="1932480" y="3981240"/>
              <a:ext cx="18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23" name="Google Shape;123;p18"/>
            <p:cNvCxnSpPr/>
            <p:nvPr/>
          </p:nvCxnSpPr>
          <p:spPr>
            <a:xfrm>
              <a:off x="2481840" y="3981240"/>
              <a:ext cx="15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24" name="Google Shape;124;p18"/>
            <p:cNvCxnSpPr/>
            <p:nvPr/>
          </p:nvCxnSpPr>
          <p:spPr>
            <a:xfrm>
              <a:off x="3032640" y="3981240"/>
              <a:ext cx="18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25" name="Google Shape;125;p18"/>
            <p:cNvCxnSpPr/>
            <p:nvPr/>
          </p:nvCxnSpPr>
          <p:spPr>
            <a:xfrm>
              <a:off x="3582000" y="3981240"/>
              <a:ext cx="15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26" name="Google Shape;126;p18"/>
            <p:cNvCxnSpPr/>
            <p:nvPr/>
          </p:nvCxnSpPr>
          <p:spPr>
            <a:xfrm>
              <a:off x="4131360" y="3981240"/>
              <a:ext cx="15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27" name="Google Shape;127;p18"/>
            <p:cNvCxnSpPr/>
            <p:nvPr/>
          </p:nvCxnSpPr>
          <p:spPr>
            <a:xfrm>
              <a:off x="4680360" y="3981240"/>
              <a:ext cx="18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28" name="Google Shape;128;p18"/>
            <p:cNvCxnSpPr/>
            <p:nvPr/>
          </p:nvCxnSpPr>
          <p:spPr>
            <a:xfrm>
              <a:off x="5229720" y="3981240"/>
              <a:ext cx="18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29" name="Google Shape;129;p18"/>
            <p:cNvCxnSpPr/>
            <p:nvPr/>
          </p:nvCxnSpPr>
          <p:spPr>
            <a:xfrm>
              <a:off x="5779080" y="3981240"/>
              <a:ext cx="15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30" name="Google Shape;130;p18"/>
            <p:cNvCxnSpPr/>
            <p:nvPr/>
          </p:nvCxnSpPr>
          <p:spPr>
            <a:xfrm>
              <a:off x="6329880" y="3981240"/>
              <a:ext cx="18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31" name="Google Shape;131;p18"/>
            <p:cNvCxnSpPr/>
            <p:nvPr/>
          </p:nvCxnSpPr>
          <p:spPr>
            <a:xfrm>
              <a:off x="6879240" y="3981240"/>
              <a:ext cx="15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32" name="Google Shape;132;p18"/>
            <p:cNvCxnSpPr/>
            <p:nvPr/>
          </p:nvCxnSpPr>
          <p:spPr>
            <a:xfrm>
              <a:off x="7428600" y="3981240"/>
              <a:ext cx="15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33" name="Google Shape;133;p18"/>
            <p:cNvCxnSpPr/>
            <p:nvPr/>
          </p:nvCxnSpPr>
          <p:spPr>
            <a:xfrm>
              <a:off x="7977600" y="3981240"/>
              <a:ext cx="18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34" name="Google Shape;134;p18"/>
            <p:cNvCxnSpPr/>
            <p:nvPr/>
          </p:nvCxnSpPr>
          <p:spPr>
            <a:xfrm>
              <a:off x="8526960" y="3981240"/>
              <a:ext cx="1800" cy="17286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sp>
          <p:nvSpPr>
            <p:cNvPr id="135" name="Google Shape;135;p18"/>
            <p:cNvSpPr/>
            <p:nvPr/>
          </p:nvSpPr>
          <p:spPr>
            <a:xfrm>
              <a:off x="1253160" y="5727600"/>
              <a:ext cx="315738" cy="33625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 b="0" i="0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Segnale binario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57300" y="3177350"/>
            <a:ext cx="9086700" cy="19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34799" lvl="0" marL="3347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100" u="none" cap="none" strike="noStrike">
                <a:solidFill>
                  <a:srgbClr val="000000"/>
                </a:solidFill>
              </a:rPr>
              <a:t>Il valore di tensione </a:t>
            </a:r>
            <a:r>
              <a:rPr b="1" i="1" lang="en" sz="2100" u="none" cap="none" strike="noStrike">
                <a:solidFill>
                  <a:srgbClr val="800080"/>
                </a:solidFill>
              </a:rPr>
              <a:t>v</a:t>
            </a:r>
            <a:r>
              <a:rPr i="0" lang="en" sz="2100" u="none" cap="none" strike="noStrike">
                <a:solidFill>
                  <a:srgbClr val="FF3300"/>
                </a:solidFill>
              </a:rPr>
              <a:t> </a:t>
            </a:r>
            <a:r>
              <a:rPr i="0" lang="en" sz="2100" u="none" cap="none" strike="noStrike">
                <a:solidFill>
                  <a:srgbClr val="000000"/>
                </a:solidFill>
              </a:rPr>
              <a:t>viene letto o </a:t>
            </a:r>
            <a:r>
              <a:rPr b="1" i="1" lang="en" sz="2100" u="none" cap="none" strike="noStrike">
                <a:solidFill>
                  <a:srgbClr val="063DE8"/>
                </a:solidFill>
              </a:rPr>
              <a:t>campionato</a:t>
            </a:r>
            <a:r>
              <a:rPr b="1" i="0" lang="en" sz="2100" u="none" cap="none" strike="noStrike">
                <a:solidFill>
                  <a:srgbClr val="000000"/>
                </a:solidFill>
              </a:rPr>
              <a:t> </a:t>
            </a:r>
            <a:r>
              <a:rPr i="0" lang="en" sz="2100" u="none" cap="none" strike="noStrike">
                <a:solidFill>
                  <a:srgbClr val="000000"/>
                </a:solidFill>
              </a:rPr>
              <a:t>in </a:t>
            </a:r>
            <a:r>
              <a:rPr b="1" i="1" lang="en" sz="2100" u="none" cap="none" strike="noStrike">
                <a:solidFill>
                  <a:srgbClr val="063DE8"/>
                </a:solidFill>
              </a:rPr>
              <a:t>n</a:t>
            </a:r>
            <a:r>
              <a:rPr i="0" lang="en" sz="2100" u="none" cap="none" strike="noStrike">
                <a:solidFill>
                  <a:srgbClr val="000000"/>
                </a:solidFill>
              </a:rPr>
              <a:t> istanti determinati</a:t>
            </a:r>
            <a:endParaRPr i="0" sz="2100" u="none" cap="none" strike="noStrike">
              <a:solidFill>
                <a:srgbClr val="000000"/>
              </a:solidFill>
            </a:endParaRPr>
          </a:p>
          <a:p>
            <a:pPr indent="-334799" lvl="0" marL="334799" marR="0" rtl="0" algn="l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</a:pPr>
            <a:r>
              <a:rPr i="0" lang="en" sz="2100" u="none" cap="none" strike="noStrike">
                <a:solidFill>
                  <a:srgbClr val="000000"/>
                </a:solidFill>
              </a:rPr>
              <a:t>Il segnale viene rappresentato da </a:t>
            </a:r>
            <a:r>
              <a:rPr b="1" i="1" lang="en" sz="2100" u="none" cap="none" strike="noStrike">
                <a:solidFill>
                  <a:srgbClr val="063DE8"/>
                </a:solidFill>
              </a:rPr>
              <a:t>n</a:t>
            </a:r>
            <a:r>
              <a:rPr b="1" i="1" lang="en" sz="2100" u="none" cap="none" strike="noStrike">
                <a:solidFill>
                  <a:srgbClr val="000000"/>
                </a:solidFill>
              </a:rPr>
              <a:t> </a:t>
            </a:r>
            <a:r>
              <a:rPr i="0" lang="en" sz="2100" u="none" cap="none" strike="noStrike">
                <a:solidFill>
                  <a:srgbClr val="000000"/>
                </a:solidFill>
              </a:rPr>
              <a:t>campioni ciascuno dei quali assume il valore: </a:t>
            </a:r>
            <a:endParaRPr i="0" sz="2100" u="none" cap="none" strike="noStrike">
              <a:solidFill>
                <a:srgbClr val="000000"/>
              </a:solidFill>
            </a:endParaRPr>
          </a:p>
          <a:p>
            <a:pPr indent="-228600" lvl="0" marL="2057400" marR="0" rtl="0" algn="l">
              <a:lnSpc>
                <a:spcPct val="93000"/>
              </a:lnSpc>
              <a:spcBef>
                <a:spcPts val="499"/>
              </a:spcBef>
              <a:spcAft>
                <a:spcPts val="0"/>
              </a:spcAft>
              <a:buNone/>
            </a:pPr>
            <a:r>
              <a:rPr b="1" i="0" lang="en" sz="2100" u="none" cap="none" strike="noStrike">
                <a:solidFill>
                  <a:srgbClr val="00C000"/>
                </a:solidFill>
              </a:rPr>
              <a:t>0		</a:t>
            </a:r>
            <a:r>
              <a:rPr i="0" lang="en" sz="2100" u="none" cap="none" strike="noStrike">
                <a:solidFill>
                  <a:srgbClr val="000000"/>
                </a:solidFill>
              </a:rPr>
              <a:t>se </a:t>
            </a:r>
            <a:r>
              <a:rPr b="1" i="1" lang="en" sz="2100" u="none" cap="none" strike="noStrike">
                <a:solidFill>
                  <a:srgbClr val="800080"/>
                </a:solidFill>
              </a:rPr>
              <a:t>v</a:t>
            </a:r>
            <a:r>
              <a:rPr b="1" i="1" lang="en" sz="2100" u="none" cap="none" strike="noStrike">
                <a:solidFill>
                  <a:srgbClr val="000000"/>
                </a:solidFill>
              </a:rPr>
              <a:t> </a:t>
            </a:r>
            <a:r>
              <a:rPr i="0" lang="en" sz="2100" u="none" cap="none" strike="noStrike">
                <a:solidFill>
                  <a:srgbClr val="000000"/>
                </a:solidFill>
              </a:rPr>
              <a:t>&lt; vdd/2</a:t>
            </a:r>
            <a:endParaRPr i="0" sz="2100" u="none" cap="none" strike="noStrike">
              <a:solidFill>
                <a:srgbClr val="000000"/>
              </a:solidFill>
            </a:endParaRPr>
          </a:p>
          <a:p>
            <a:pPr indent="-228600" lvl="0" marL="2057400" marR="0" rtl="0" algn="l">
              <a:lnSpc>
                <a:spcPct val="93000"/>
              </a:lnSpc>
              <a:spcBef>
                <a:spcPts val="499"/>
              </a:spcBef>
              <a:spcAft>
                <a:spcPts val="0"/>
              </a:spcAft>
              <a:buNone/>
            </a:pPr>
            <a:r>
              <a:rPr b="1" i="0" lang="en" sz="2100" u="none" cap="none" strike="noStrike">
                <a:solidFill>
                  <a:srgbClr val="FC0128"/>
                </a:solidFill>
              </a:rPr>
              <a:t>1	</a:t>
            </a:r>
            <a:r>
              <a:rPr i="0" lang="en" sz="2100" u="none" cap="none" strike="noStrike">
                <a:solidFill>
                  <a:srgbClr val="000000"/>
                </a:solidFill>
              </a:rPr>
              <a:t> 	se vdd/2 &lt; </a:t>
            </a:r>
            <a:r>
              <a:rPr b="1" i="1" lang="en" sz="2100" u="none" cap="none" strike="noStrike">
                <a:solidFill>
                  <a:srgbClr val="800080"/>
                </a:solidFill>
              </a:rPr>
              <a:t>v</a:t>
            </a:r>
            <a:r>
              <a:rPr b="1" i="1" lang="en" sz="2100" u="none" cap="none" strike="noStrike">
                <a:solidFill>
                  <a:srgbClr val="000000"/>
                </a:solidFill>
              </a:rPr>
              <a:t> </a:t>
            </a:r>
            <a:r>
              <a:rPr i="0" lang="en" sz="2100" u="none" cap="none" strike="noStrike">
                <a:solidFill>
                  <a:srgbClr val="000000"/>
                </a:solidFill>
              </a:rPr>
              <a:t>&lt; vdd</a:t>
            </a:r>
            <a:endParaRPr i="0" sz="2100" u="none" cap="none" strike="noStrike">
              <a:solidFill>
                <a:srgbClr val="000000"/>
              </a:solidFill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1416605" y="2443373"/>
            <a:ext cx="297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baseline="-2500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43" name="Google Shape;143;p19"/>
          <p:cNvGrpSpPr/>
          <p:nvPr/>
        </p:nvGrpSpPr>
        <p:grpSpPr>
          <a:xfrm>
            <a:off x="843497" y="602568"/>
            <a:ext cx="7811562" cy="4538424"/>
            <a:chOff x="207000" y="540000"/>
            <a:chExt cx="9445662" cy="6137982"/>
          </a:xfrm>
        </p:grpSpPr>
        <p:sp>
          <p:nvSpPr>
            <p:cNvPr id="144" name="Google Shape;144;p19"/>
            <p:cNvSpPr/>
            <p:nvPr/>
          </p:nvSpPr>
          <p:spPr>
            <a:xfrm>
              <a:off x="9420840" y="2086560"/>
              <a:ext cx="199098" cy="32254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</p:sp>
        <p:sp>
          <p:nvSpPr>
            <p:cNvPr id="145" name="Google Shape;145;p19"/>
            <p:cNvSpPr/>
            <p:nvPr/>
          </p:nvSpPr>
          <p:spPr>
            <a:xfrm>
              <a:off x="9453240" y="6354360"/>
              <a:ext cx="199422" cy="32362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</p:sp>
        <p:cxnSp>
          <p:nvCxnSpPr>
            <p:cNvPr id="146" name="Google Shape;146;p19"/>
            <p:cNvCxnSpPr/>
            <p:nvPr/>
          </p:nvCxnSpPr>
          <p:spPr>
            <a:xfrm>
              <a:off x="990000" y="540000"/>
              <a:ext cx="1500" cy="2495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47" name="Google Shape;147;p19"/>
            <p:cNvCxnSpPr/>
            <p:nvPr/>
          </p:nvCxnSpPr>
          <p:spPr>
            <a:xfrm>
              <a:off x="900360" y="2916000"/>
              <a:ext cx="86526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148" name="Google Shape;148;p19"/>
            <p:cNvSpPr/>
            <p:nvPr/>
          </p:nvSpPr>
          <p:spPr>
            <a:xfrm>
              <a:off x="641880" y="2678400"/>
              <a:ext cx="279720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9" name="Google Shape;149;p19"/>
            <p:cNvSpPr/>
            <p:nvPr/>
          </p:nvSpPr>
          <p:spPr>
            <a:xfrm>
              <a:off x="291960" y="540000"/>
              <a:ext cx="515862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Vdd</a:t>
              </a:r>
              <a:endParaRPr b="0" i="0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50" name="Google Shape;150;p19"/>
            <p:cNvCxnSpPr/>
            <p:nvPr/>
          </p:nvCxnSpPr>
          <p:spPr>
            <a:xfrm>
              <a:off x="990000" y="776160"/>
              <a:ext cx="8382600" cy="18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sp>
          <p:nvSpPr>
            <p:cNvPr id="151" name="Google Shape;151;p19"/>
            <p:cNvSpPr/>
            <p:nvPr/>
          </p:nvSpPr>
          <p:spPr>
            <a:xfrm>
              <a:off x="1080720" y="951120"/>
              <a:ext cx="8216283" cy="1964160"/>
            </a:xfrm>
            <a:custGeom>
              <a:rect b="b" l="l" r="r" t="t"/>
              <a:pathLst>
                <a:path extrusionOk="0" h="793" w="4375">
                  <a:moveTo>
                    <a:pt x="0" y="697"/>
                  </a:moveTo>
                  <a:cubicBezTo>
                    <a:pt x="124" y="661"/>
                    <a:pt x="250" y="653"/>
                    <a:pt x="336" y="553"/>
                  </a:cubicBezTo>
                  <a:cubicBezTo>
                    <a:pt x="422" y="453"/>
                    <a:pt x="447" y="176"/>
                    <a:pt x="519" y="96"/>
                  </a:cubicBezTo>
                  <a:cubicBezTo>
                    <a:pt x="591" y="16"/>
                    <a:pt x="695" y="77"/>
                    <a:pt x="768" y="73"/>
                  </a:cubicBezTo>
                  <a:cubicBezTo>
                    <a:pt x="841" y="69"/>
                    <a:pt x="893" y="6"/>
                    <a:pt x="960" y="73"/>
                  </a:cubicBezTo>
                  <a:cubicBezTo>
                    <a:pt x="1027" y="140"/>
                    <a:pt x="1093" y="412"/>
                    <a:pt x="1172" y="476"/>
                  </a:cubicBezTo>
                  <a:cubicBezTo>
                    <a:pt x="1251" y="540"/>
                    <a:pt x="1365" y="501"/>
                    <a:pt x="1432" y="455"/>
                  </a:cubicBezTo>
                  <a:cubicBezTo>
                    <a:pt x="1499" y="409"/>
                    <a:pt x="1526" y="265"/>
                    <a:pt x="1572" y="202"/>
                  </a:cubicBezTo>
                  <a:cubicBezTo>
                    <a:pt x="1618" y="139"/>
                    <a:pt x="1658" y="70"/>
                    <a:pt x="1706" y="75"/>
                  </a:cubicBezTo>
                  <a:cubicBezTo>
                    <a:pt x="1754" y="80"/>
                    <a:pt x="1819" y="171"/>
                    <a:pt x="1860" y="230"/>
                  </a:cubicBezTo>
                  <a:cubicBezTo>
                    <a:pt x="1901" y="289"/>
                    <a:pt x="1894" y="373"/>
                    <a:pt x="1952" y="427"/>
                  </a:cubicBezTo>
                  <a:cubicBezTo>
                    <a:pt x="2010" y="481"/>
                    <a:pt x="2140" y="539"/>
                    <a:pt x="2208" y="553"/>
                  </a:cubicBezTo>
                  <a:cubicBezTo>
                    <a:pt x="2276" y="567"/>
                    <a:pt x="2316" y="591"/>
                    <a:pt x="2359" y="511"/>
                  </a:cubicBezTo>
                  <a:cubicBezTo>
                    <a:pt x="2402" y="431"/>
                    <a:pt x="2431" y="146"/>
                    <a:pt x="2464" y="73"/>
                  </a:cubicBezTo>
                  <a:cubicBezTo>
                    <a:pt x="2497" y="0"/>
                    <a:pt x="2522" y="11"/>
                    <a:pt x="2556" y="73"/>
                  </a:cubicBezTo>
                  <a:cubicBezTo>
                    <a:pt x="2590" y="135"/>
                    <a:pt x="2630" y="349"/>
                    <a:pt x="2668" y="445"/>
                  </a:cubicBezTo>
                  <a:cubicBezTo>
                    <a:pt x="2706" y="541"/>
                    <a:pt x="2725" y="607"/>
                    <a:pt x="2784" y="649"/>
                  </a:cubicBezTo>
                  <a:cubicBezTo>
                    <a:pt x="2843" y="691"/>
                    <a:pt x="2949" y="714"/>
                    <a:pt x="3024" y="697"/>
                  </a:cubicBezTo>
                  <a:cubicBezTo>
                    <a:pt x="3099" y="680"/>
                    <a:pt x="3182" y="611"/>
                    <a:pt x="3237" y="544"/>
                  </a:cubicBezTo>
                  <a:cubicBezTo>
                    <a:pt x="3292" y="477"/>
                    <a:pt x="3317" y="299"/>
                    <a:pt x="3356" y="298"/>
                  </a:cubicBezTo>
                  <a:cubicBezTo>
                    <a:pt x="3395" y="297"/>
                    <a:pt x="3420" y="495"/>
                    <a:pt x="3469" y="537"/>
                  </a:cubicBezTo>
                  <a:cubicBezTo>
                    <a:pt x="3518" y="579"/>
                    <a:pt x="3594" y="590"/>
                    <a:pt x="3648" y="553"/>
                  </a:cubicBezTo>
                  <a:cubicBezTo>
                    <a:pt x="3702" y="516"/>
                    <a:pt x="3736" y="321"/>
                    <a:pt x="3792" y="313"/>
                  </a:cubicBezTo>
                  <a:cubicBezTo>
                    <a:pt x="3848" y="305"/>
                    <a:pt x="3936" y="441"/>
                    <a:pt x="3984" y="505"/>
                  </a:cubicBezTo>
                  <a:cubicBezTo>
                    <a:pt x="4032" y="569"/>
                    <a:pt x="4048" y="649"/>
                    <a:pt x="4080" y="697"/>
                  </a:cubicBezTo>
                  <a:cubicBezTo>
                    <a:pt x="4112" y="745"/>
                    <a:pt x="4136" y="793"/>
                    <a:pt x="4176" y="793"/>
                  </a:cubicBezTo>
                  <a:cubicBezTo>
                    <a:pt x="4216" y="793"/>
                    <a:pt x="4293" y="736"/>
                    <a:pt x="4320" y="697"/>
                  </a:cubicBezTo>
                  <a:cubicBezTo>
                    <a:pt x="4347" y="658"/>
                    <a:pt x="4331" y="604"/>
                    <a:pt x="4340" y="561"/>
                  </a:cubicBezTo>
                  <a:cubicBezTo>
                    <a:pt x="4349" y="518"/>
                    <a:pt x="4368" y="466"/>
                    <a:pt x="4375" y="441"/>
                  </a:cubicBezTo>
                </a:path>
              </a:pathLst>
            </a:custGeom>
            <a:noFill/>
            <a:ln cap="flat" cmpd="sng" w="9525">
              <a:solidFill>
                <a:srgbClr val="FC012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2" name="Google Shape;152;p19"/>
            <p:cNvCxnSpPr/>
            <p:nvPr/>
          </p:nvCxnSpPr>
          <p:spPr>
            <a:xfrm>
              <a:off x="990000" y="1845360"/>
              <a:ext cx="83826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sp>
          <p:nvSpPr>
            <p:cNvPr id="153" name="Google Shape;153;p19"/>
            <p:cNvSpPr/>
            <p:nvPr/>
          </p:nvSpPr>
          <p:spPr>
            <a:xfrm>
              <a:off x="207000" y="1608840"/>
              <a:ext cx="665280" cy="3070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Vdd/2</a:t>
              </a:r>
              <a:endParaRPr b="0" i="0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" name="Google Shape;154;p19"/>
            <p:cNvSpPr/>
            <p:nvPr/>
          </p:nvSpPr>
          <p:spPr>
            <a:xfrm>
              <a:off x="9102588" y="2915280"/>
              <a:ext cx="360234" cy="33625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55" name="Google Shape;155;p19"/>
            <p:cNvCxnSpPr/>
            <p:nvPr/>
          </p:nvCxnSpPr>
          <p:spPr>
            <a:xfrm>
              <a:off x="1620000" y="776160"/>
              <a:ext cx="18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56" name="Google Shape;156;p19"/>
            <p:cNvCxnSpPr/>
            <p:nvPr/>
          </p:nvCxnSpPr>
          <p:spPr>
            <a:xfrm>
              <a:off x="2251800" y="776160"/>
              <a:ext cx="15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57" name="Google Shape;157;p19"/>
            <p:cNvCxnSpPr/>
            <p:nvPr/>
          </p:nvCxnSpPr>
          <p:spPr>
            <a:xfrm>
              <a:off x="2883960" y="776160"/>
              <a:ext cx="15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58" name="Google Shape;158;p19"/>
            <p:cNvCxnSpPr/>
            <p:nvPr/>
          </p:nvCxnSpPr>
          <p:spPr>
            <a:xfrm>
              <a:off x="3513960" y="776160"/>
              <a:ext cx="15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59" name="Google Shape;159;p19"/>
            <p:cNvCxnSpPr/>
            <p:nvPr/>
          </p:nvCxnSpPr>
          <p:spPr>
            <a:xfrm>
              <a:off x="4130280" y="776160"/>
              <a:ext cx="18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60" name="Google Shape;160;p19"/>
            <p:cNvCxnSpPr/>
            <p:nvPr/>
          </p:nvCxnSpPr>
          <p:spPr>
            <a:xfrm>
              <a:off x="4724640" y="764640"/>
              <a:ext cx="1500" cy="21381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61" name="Google Shape;161;p19"/>
            <p:cNvCxnSpPr/>
            <p:nvPr/>
          </p:nvCxnSpPr>
          <p:spPr>
            <a:xfrm>
              <a:off x="5406480" y="776160"/>
              <a:ext cx="15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62" name="Google Shape;162;p19"/>
            <p:cNvCxnSpPr/>
            <p:nvPr/>
          </p:nvCxnSpPr>
          <p:spPr>
            <a:xfrm>
              <a:off x="6037920" y="776160"/>
              <a:ext cx="18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63" name="Google Shape;163;p19"/>
            <p:cNvCxnSpPr/>
            <p:nvPr/>
          </p:nvCxnSpPr>
          <p:spPr>
            <a:xfrm>
              <a:off x="6683760" y="776160"/>
              <a:ext cx="18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64" name="Google Shape;164;p19"/>
            <p:cNvCxnSpPr/>
            <p:nvPr/>
          </p:nvCxnSpPr>
          <p:spPr>
            <a:xfrm>
              <a:off x="7298280" y="776160"/>
              <a:ext cx="15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65" name="Google Shape;165;p19"/>
            <p:cNvCxnSpPr/>
            <p:nvPr/>
          </p:nvCxnSpPr>
          <p:spPr>
            <a:xfrm>
              <a:off x="7930440" y="776160"/>
              <a:ext cx="15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66" name="Google Shape;166;p19"/>
            <p:cNvCxnSpPr/>
            <p:nvPr/>
          </p:nvCxnSpPr>
          <p:spPr>
            <a:xfrm>
              <a:off x="8562240" y="776160"/>
              <a:ext cx="15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cxnSp>
          <p:nvCxnSpPr>
            <p:cNvPr id="167" name="Google Shape;167;p19"/>
            <p:cNvCxnSpPr/>
            <p:nvPr/>
          </p:nvCxnSpPr>
          <p:spPr>
            <a:xfrm>
              <a:off x="9192600" y="776160"/>
              <a:ext cx="1500" cy="2138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dashDot"/>
              <a:miter lim="8000"/>
              <a:headEnd len="sm" w="sm" type="none"/>
              <a:tailEnd len="sm" w="sm" type="none"/>
            </a:ln>
          </p:spPr>
        </p:cxnSp>
        <p:sp>
          <p:nvSpPr>
            <p:cNvPr id="168" name="Google Shape;168;p19"/>
            <p:cNvSpPr/>
            <p:nvPr/>
          </p:nvSpPr>
          <p:spPr>
            <a:xfrm>
              <a:off x="1575360" y="2371320"/>
              <a:ext cx="91200" cy="1194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9"/>
            <p:cNvSpPr/>
            <p:nvPr/>
          </p:nvSpPr>
          <p:spPr>
            <a:xfrm>
              <a:off x="2207160" y="1033920"/>
              <a:ext cx="91200" cy="1191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9"/>
            <p:cNvSpPr/>
            <p:nvPr/>
          </p:nvSpPr>
          <p:spPr>
            <a:xfrm>
              <a:off x="2830680" y="1073160"/>
              <a:ext cx="91200" cy="1185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9"/>
            <p:cNvSpPr/>
            <p:nvPr/>
          </p:nvSpPr>
          <p:spPr>
            <a:xfrm>
              <a:off x="3460680" y="2163600"/>
              <a:ext cx="89700" cy="1188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9"/>
            <p:cNvSpPr/>
            <p:nvPr/>
          </p:nvSpPr>
          <p:spPr>
            <a:xfrm>
              <a:off x="4099680" y="1203480"/>
              <a:ext cx="90600" cy="1194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9"/>
            <p:cNvSpPr/>
            <p:nvPr/>
          </p:nvSpPr>
          <p:spPr>
            <a:xfrm>
              <a:off x="4716000" y="1965240"/>
              <a:ext cx="91200" cy="118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9"/>
            <p:cNvSpPr/>
            <p:nvPr/>
          </p:nvSpPr>
          <p:spPr>
            <a:xfrm>
              <a:off x="5361480" y="2291040"/>
              <a:ext cx="91200" cy="1188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9"/>
            <p:cNvSpPr/>
            <p:nvPr/>
          </p:nvSpPr>
          <p:spPr>
            <a:xfrm>
              <a:off x="5991480" y="1748520"/>
              <a:ext cx="91500" cy="118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9"/>
            <p:cNvSpPr/>
            <p:nvPr/>
          </p:nvSpPr>
          <p:spPr>
            <a:xfrm>
              <a:off x="6608160" y="2620080"/>
              <a:ext cx="91200" cy="1182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9"/>
            <p:cNvSpPr/>
            <p:nvPr/>
          </p:nvSpPr>
          <p:spPr>
            <a:xfrm>
              <a:off x="7262280" y="1826280"/>
              <a:ext cx="91200" cy="1194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9"/>
            <p:cNvSpPr/>
            <p:nvPr/>
          </p:nvSpPr>
          <p:spPr>
            <a:xfrm>
              <a:off x="7870320" y="2252160"/>
              <a:ext cx="89400" cy="1191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9"/>
            <p:cNvSpPr/>
            <p:nvPr/>
          </p:nvSpPr>
          <p:spPr>
            <a:xfrm>
              <a:off x="8508960" y="2133000"/>
              <a:ext cx="91200" cy="1191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9"/>
            <p:cNvSpPr/>
            <p:nvPr/>
          </p:nvSpPr>
          <p:spPr>
            <a:xfrm>
              <a:off x="9170280" y="2520720"/>
              <a:ext cx="90600" cy="1185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81" name="Google Shape;181;p19"/>
            <p:cNvCxnSpPr/>
            <p:nvPr/>
          </p:nvCxnSpPr>
          <p:spPr>
            <a:xfrm>
              <a:off x="2251800" y="776160"/>
              <a:ext cx="1262100" cy="1800"/>
            </a:xfrm>
            <a:prstGeom prst="straightConnector1">
              <a:avLst/>
            </a:prstGeom>
            <a:noFill/>
            <a:ln cap="flat" cmpd="sng" w="284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2" name="Google Shape;182;p19"/>
            <p:cNvCxnSpPr/>
            <p:nvPr/>
          </p:nvCxnSpPr>
          <p:spPr>
            <a:xfrm flipH="1" rot="10800000">
              <a:off x="945000" y="2882160"/>
              <a:ext cx="1306800" cy="23400"/>
            </a:xfrm>
            <a:prstGeom prst="straightConnector1">
              <a:avLst/>
            </a:prstGeom>
            <a:noFill/>
            <a:ln cap="flat" cmpd="sng" w="28425">
              <a:solidFill>
                <a:srgbClr val="00C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3" name="Google Shape;183;p19"/>
            <p:cNvCxnSpPr/>
            <p:nvPr/>
          </p:nvCxnSpPr>
          <p:spPr>
            <a:xfrm>
              <a:off x="4693680" y="2897640"/>
              <a:ext cx="1346100" cy="1800"/>
            </a:xfrm>
            <a:prstGeom prst="straightConnector1">
              <a:avLst/>
            </a:prstGeom>
            <a:noFill/>
            <a:ln cap="flat" cmpd="sng" w="28425">
              <a:solidFill>
                <a:srgbClr val="00C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4" name="Google Shape;184;p19"/>
            <p:cNvCxnSpPr/>
            <p:nvPr/>
          </p:nvCxnSpPr>
          <p:spPr>
            <a:xfrm>
              <a:off x="4158000" y="795960"/>
              <a:ext cx="566700" cy="1800"/>
            </a:xfrm>
            <a:prstGeom prst="straightConnector1">
              <a:avLst/>
            </a:prstGeom>
            <a:noFill/>
            <a:ln cap="flat" cmpd="sng" w="284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5" name="Google Shape;185;p19"/>
            <p:cNvCxnSpPr/>
            <p:nvPr/>
          </p:nvCxnSpPr>
          <p:spPr>
            <a:xfrm>
              <a:off x="7332840" y="764640"/>
              <a:ext cx="566700" cy="1500"/>
            </a:xfrm>
            <a:prstGeom prst="straightConnector1">
              <a:avLst/>
            </a:prstGeom>
            <a:noFill/>
            <a:ln cap="flat" cmpd="sng" w="284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6" name="Google Shape;186;p19"/>
            <p:cNvCxnSpPr/>
            <p:nvPr/>
          </p:nvCxnSpPr>
          <p:spPr>
            <a:xfrm>
              <a:off x="6084360" y="764640"/>
              <a:ext cx="567000" cy="1500"/>
            </a:xfrm>
            <a:prstGeom prst="straightConnector1">
              <a:avLst/>
            </a:prstGeom>
            <a:noFill/>
            <a:ln cap="flat" cmpd="sng" w="28425">
              <a:solidFill>
                <a:srgbClr val="FC0128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7" name="Google Shape;187;p19"/>
            <p:cNvCxnSpPr/>
            <p:nvPr/>
          </p:nvCxnSpPr>
          <p:spPr>
            <a:xfrm>
              <a:off x="7945920" y="2897640"/>
              <a:ext cx="1262100" cy="1800"/>
            </a:xfrm>
            <a:prstGeom prst="straightConnector1">
              <a:avLst/>
            </a:prstGeom>
            <a:noFill/>
            <a:ln cap="flat" cmpd="sng" w="28425">
              <a:solidFill>
                <a:srgbClr val="00C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8" name="Google Shape;188;p19"/>
            <p:cNvCxnSpPr/>
            <p:nvPr/>
          </p:nvCxnSpPr>
          <p:spPr>
            <a:xfrm>
              <a:off x="3531240" y="2897640"/>
              <a:ext cx="566700" cy="1800"/>
            </a:xfrm>
            <a:prstGeom prst="straightConnector1">
              <a:avLst/>
            </a:prstGeom>
            <a:noFill/>
            <a:ln cap="flat" cmpd="sng" w="12600">
              <a:solidFill>
                <a:srgbClr val="00C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89" name="Google Shape;189;p19"/>
            <p:cNvCxnSpPr/>
            <p:nvPr/>
          </p:nvCxnSpPr>
          <p:spPr>
            <a:xfrm flipH="1" rot="10800000">
              <a:off x="6651360" y="2882160"/>
              <a:ext cx="681600" cy="23400"/>
            </a:xfrm>
            <a:prstGeom prst="straightConnector1">
              <a:avLst/>
            </a:prstGeom>
            <a:noFill/>
            <a:ln cap="flat" cmpd="sng" w="12600">
              <a:solidFill>
                <a:srgbClr val="00C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0" name="Google Shape;190;p19"/>
            <p:cNvCxnSpPr/>
            <p:nvPr/>
          </p:nvCxnSpPr>
          <p:spPr>
            <a:xfrm>
              <a:off x="2265480" y="776160"/>
              <a:ext cx="1800" cy="21264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1" name="Google Shape;191;p19"/>
            <p:cNvCxnSpPr/>
            <p:nvPr/>
          </p:nvCxnSpPr>
          <p:spPr>
            <a:xfrm>
              <a:off x="4693680" y="764640"/>
              <a:ext cx="1500" cy="21264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2" name="Google Shape;192;p19"/>
            <p:cNvCxnSpPr/>
            <p:nvPr/>
          </p:nvCxnSpPr>
          <p:spPr>
            <a:xfrm>
              <a:off x="4097520" y="771120"/>
              <a:ext cx="1800" cy="21264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3" name="Google Shape;193;p19"/>
            <p:cNvCxnSpPr/>
            <p:nvPr/>
          </p:nvCxnSpPr>
          <p:spPr>
            <a:xfrm>
              <a:off x="3500280" y="771120"/>
              <a:ext cx="1500" cy="21264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4" name="Google Shape;194;p19"/>
            <p:cNvCxnSpPr/>
            <p:nvPr/>
          </p:nvCxnSpPr>
          <p:spPr>
            <a:xfrm>
              <a:off x="7332840" y="764640"/>
              <a:ext cx="1800" cy="21264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5" name="Google Shape;195;p19"/>
            <p:cNvCxnSpPr/>
            <p:nvPr/>
          </p:nvCxnSpPr>
          <p:spPr>
            <a:xfrm>
              <a:off x="6651360" y="771120"/>
              <a:ext cx="1500" cy="21264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6" name="Google Shape;196;p19"/>
            <p:cNvCxnSpPr/>
            <p:nvPr/>
          </p:nvCxnSpPr>
          <p:spPr>
            <a:xfrm>
              <a:off x="6057000" y="764640"/>
              <a:ext cx="1500" cy="21264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97" name="Google Shape;197;p19"/>
            <p:cNvCxnSpPr/>
            <p:nvPr/>
          </p:nvCxnSpPr>
          <p:spPr>
            <a:xfrm>
              <a:off x="7930440" y="764640"/>
              <a:ext cx="1500" cy="21264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Il concetto di tempo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03" name="Google Shape;203;p20"/>
          <p:cNvSpPr txBox="1"/>
          <p:nvPr/>
        </p:nvSpPr>
        <p:spPr>
          <a:xfrm>
            <a:off x="90800" y="3193100"/>
            <a:ext cx="8671800" cy="18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34799" lvl="0" marL="3347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Durante un </a:t>
            </a:r>
            <a:r>
              <a:rPr b="1" i="1" lang="en" sz="1600" u="none" cap="none" strike="noStrike">
                <a:solidFill>
                  <a:srgbClr val="063D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ciclo di clock T</a:t>
            </a:r>
            <a:r>
              <a:rPr b="1" i="1" lang="en" sz="1600" u="none" cap="none" strike="noStrike">
                <a:solidFill>
                  <a:srgbClr val="FF66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CK</a:t>
            </a: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il segnale assume il valore logico: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6759" lvl="1" marL="734759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E5405D"/>
              </a:buClr>
              <a:buSzPts val="1600"/>
              <a:buFont typeface="Comic Sans MS"/>
              <a:buChar char="»"/>
            </a:pPr>
            <a:r>
              <a:rPr b="1" i="0" lang="en" sz="1600" u="none" cap="none" strike="noStrike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per un tempo </a:t>
            </a:r>
            <a:r>
              <a:rPr b="1" i="1" lang="en" sz="16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i="1" lang="en" sz="1600" u="none" cap="none" strike="noStrike">
                <a:solidFill>
                  <a:srgbClr val="00FEE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6759" lvl="1" marL="734759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E5405D"/>
              </a:buClr>
              <a:buSzPts val="1600"/>
              <a:buFont typeface="Comic Sans MS"/>
              <a:buChar char="»"/>
            </a:pPr>
            <a:r>
              <a:rPr b="1" i="0" lang="en" sz="1600" u="none" cap="none" strike="noStrike">
                <a:solidFill>
                  <a:srgbClr val="00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per un tempo </a:t>
            </a:r>
            <a:r>
              <a:rPr b="1" i="1" lang="en" sz="1600" u="none" cap="none" strike="noStrike">
                <a:solidFill>
                  <a:srgbClr val="51D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i="1" lang="en" sz="1600" u="none" cap="none" strike="noStrike">
                <a:solidFill>
                  <a:srgbClr val="00FEE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999" lvl="0" marL="334799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⮚"/>
            </a:pP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rapporto </a:t>
            </a:r>
            <a:r>
              <a:rPr b="1" i="1" lang="en" sz="16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i="1" lang="en" sz="1600" u="none" cap="none" strike="noStrike">
                <a:solidFill>
                  <a:srgbClr val="00FEE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="1" baseline="-25000" i="1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b="1" i="1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baseline="-25000" i="1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CK</a:t>
            </a: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è detto </a:t>
            </a:r>
            <a:r>
              <a:rPr b="1" i="1" lang="en" sz="1600" u="none" cap="none" strike="noStrike">
                <a:solidFill>
                  <a:srgbClr val="063D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duty-cycle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999" lvl="0" marL="334799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⮚"/>
            </a:pP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passaggio dal valore </a:t>
            </a:r>
            <a:r>
              <a:rPr b="1" i="0" lang="en" sz="1600" u="none" cap="none" strike="noStrike">
                <a:solidFill>
                  <a:srgbClr val="00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b="0" i="0" lang="en" sz="1600" u="none" cap="none" strike="noStrike">
                <a:solidFill>
                  <a:srgbClr val="00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 valore </a:t>
            </a:r>
            <a:r>
              <a:rPr b="1" i="0" lang="en" sz="1600" u="none" cap="none" strike="noStrike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1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è detto </a:t>
            </a:r>
            <a:r>
              <a:rPr b="1" i="1" lang="en" sz="1600" u="none" cap="none" strike="noStrik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fronte di salita</a:t>
            </a: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999" lvl="0" marL="334799" marR="0" rtl="0" algn="l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⮚"/>
            </a:pP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passaggio da </a:t>
            </a:r>
            <a:r>
              <a:rPr b="1" i="0" lang="en" sz="1600" u="none" cap="none" strike="noStrike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b="1" i="0" lang="en" sz="1600" u="none" cap="none" strike="noStrike">
                <a:solidFill>
                  <a:srgbClr val="00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b="0" i="0" lang="en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è detto </a:t>
            </a:r>
            <a:r>
              <a:rPr b="1" i="1" lang="en" sz="1600" u="none" cap="none" strike="noStrike">
                <a:solidFill>
                  <a:srgbClr val="063D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fronte di discesa</a:t>
            </a:r>
            <a:r>
              <a:rPr b="0" i="0" lang="en" sz="1600" u="none" cap="none" strike="noStrike">
                <a:solidFill>
                  <a:srgbClr val="FFA27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04" name="Google Shape;204;p20"/>
          <p:cNvCxnSpPr/>
          <p:nvPr/>
        </p:nvCxnSpPr>
        <p:spPr>
          <a:xfrm>
            <a:off x="1332871" y="2653043"/>
            <a:ext cx="804300" cy="1200"/>
          </a:xfrm>
          <a:prstGeom prst="straightConnector1">
            <a:avLst/>
          </a:prstGeom>
          <a:noFill/>
          <a:ln cap="flat" cmpd="sng" w="19075">
            <a:solidFill>
              <a:srgbClr val="00C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05" name="Google Shape;205;p20"/>
          <p:cNvCxnSpPr/>
          <p:nvPr/>
        </p:nvCxnSpPr>
        <p:spPr>
          <a:xfrm flipH="1" rot="10800000">
            <a:off x="2137102" y="1807919"/>
            <a:ext cx="1500" cy="851400"/>
          </a:xfrm>
          <a:prstGeom prst="straightConnector1">
            <a:avLst/>
          </a:prstGeom>
          <a:noFill/>
          <a:ln cap="flat" cmpd="sng" w="28425">
            <a:solidFill>
              <a:srgbClr val="80008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06" name="Google Shape;206;p20"/>
          <p:cNvCxnSpPr/>
          <p:nvPr/>
        </p:nvCxnSpPr>
        <p:spPr>
          <a:xfrm>
            <a:off x="2137102" y="1814728"/>
            <a:ext cx="1206000" cy="1200"/>
          </a:xfrm>
          <a:prstGeom prst="straightConnector1">
            <a:avLst/>
          </a:prstGeom>
          <a:noFill/>
          <a:ln cap="flat" cmpd="sng" w="19075">
            <a:solidFill>
              <a:srgbClr val="FF33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07" name="Google Shape;207;p20"/>
          <p:cNvCxnSpPr/>
          <p:nvPr/>
        </p:nvCxnSpPr>
        <p:spPr>
          <a:xfrm flipH="1" rot="10800000">
            <a:off x="3342840" y="1807919"/>
            <a:ext cx="1500" cy="851400"/>
          </a:xfrm>
          <a:prstGeom prst="straightConnector1">
            <a:avLst/>
          </a:prstGeom>
          <a:noFill/>
          <a:ln cap="flat" cmpd="sng" w="19075">
            <a:solidFill>
              <a:srgbClr val="063DE8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08" name="Google Shape;208;p20"/>
          <p:cNvCxnSpPr/>
          <p:nvPr/>
        </p:nvCxnSpPr>
        <p:spPr>
          <a:xfrm>
            <a:off x="3342840" y="2653043"/>
            <a:ext cx="804600" cy="1200"/>
          </a:xfrm>
          <a:prstGeom prst="straightConnector1">
            <a:avLst/>
          </a:prstGeom>
          <a:noFill/>
          <a:ln cap="flat" cmpd="sng" w="19075">
            <a:solidFill>
              <a:srgbClr val="00C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09" name="Google Shape;209;p20"/>
          <p:cNvCxnSpPr/>
          <p:nvPr/>
        </p:nvCxnSpPr>
        <p:spPr>
          <a:xfrm flipH="1" rot="10800000">
            <a:off x="4147374" y="1807919"/>
            <a:ext cx="1200" cy="851400"/>
          </a:xfrm>
          <a:prstGeom prst="straightConnector1">
            <a:avLst/>
          </a:prstGeom>
          <a:noFill/>
          <a:ln cap="flat" cmpd="sng" w="19075">
            <a:solidFill>
              <a:srgbClr val="80008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0" name="Google Shape;210;p20"/>
          <p:cNvCxnSpPr/>
          <p:nvPr/>
        </p:nvCxnSpPr>
        <p:spPr>
          <a:xfrm>
            <a:off x="4147374" y="1814728"/>
            <a:ext cx="1206600" cy="1200"/>
          </a:xfrm>
          <a:prstGeom prst="straightConnector1">
            <a:avLst/>
          </a:prstGeom>
          <a:noFill/>
          <a:ln cap="flat" cmpd="sng" w="19075">
            <a:solidFill>
              <a:srgbClr val="FF33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1" name="Google Shape;211;p20"/>
          <p:cNvCxnSpPr/>
          <p:nvPr/>
        </p:nvCxnSpPr>
        <p:spPr>
          <a:xfrm flipH="1" rot="10800000">
            <a:off x="5354327" y="1807919"/>
            <a:ext cx="1500" cy="851400"/>
          </a:xfrm>
          <a:prstGeom prst="straightConnector1">
            <a:avLst/>
          </a:prstGeom>
          <a:noFill/>
          <a:ln cap="flat" cmpd="sng" w="19075">
            <a:solidFill>
              <a:srgbClr val="063DE8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2" name="Google Shape;212;p20"/>
          <p:cNvCxnSpPr/>
          <p:nvPr/>
        </p:nvCxnSpPr>
        <p:spPr>
          <a:xfrm>
            <a:off x="5354327" y="2653043"/>
            <a:ext cx="804300" cy="1200"/>
          </a:xfrm>
          <a:prstGeom prst="straightConnector1">
            <a:avLst/>
          </a:prstGeom>
          <a:noFill/>
          <a:ln cap="flat" cmpd="sng" w="19075">
            <a:solidFill>
              <a:srgbClr val="00C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3" name="Google Shape;213;p20"/>
          <p:cNvCxnSpPr/>
          <p:nvPr/>
        </p:nvCxnSpPr>
        <p:spPr>
          <a:xfrm flipH="1" rot="10800000">
            <a:off x="6158557" y="1807919"/>
            <a:ext cx="1500" cy="851400"/>
          </a:xfrm>
          <a:prstGeom prst="straightConnector1">
            <a:avLst/>
          </a:prstGeom>
          <a:noFill/>
          <a:ln cap="flat" cmpd="sng" w="19075">
            <a:solidFill>
              <a:srgbClr val="80008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4" name="Google Shape;214;p20"/>
          <p:cNvCxnSpPr/>
          <p:nvPr/>
        </p:nvCxnSpPr>
        <p:spPr>
          <a:xfrm>
            <a:off x="6158557" y="1814728"/>
            <a:ext cx="1206300" cy="1200"/>
          </a:xfrm>
          <a:prstGeom prst="straightConnector1">
            <a:avLst/>
          </a:prstGeom>
          <a:noFill/>
          <a:ln cap="flat" cmpd="sng" w="19075">
            <a:solidFill>
              <a:srgbClr val="FF33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5" name="Google Shape;215;p20"/>
          <p:cNvCxnSpPr/>
          <p:nvPr/>
        </p:nvCxnSpPr>
        <p:spPr>
          <a:xfrm flipH="1" rot="10800000">
            <a:off x="7364599" y="1807919"/>
            <a:ext cx="1200" cy="851400"/>
          </a:xfrm>
          <a:prstGeom prst="straightConnector1">
            <a:avLst/>
          </a:prstGeom>
          <a:noFill/>
          <a:ln cap="flat" cmpd="sng" w="19075">
            <a:solidFill>
              <a:srgbClr val="063DE8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6" name="Google Shape;216;p20"/>
          <p:cNvCxnSpPr/>
          <p:nvPr/>
        </p:nvCxnSpPr>
        <p:spPr>
          <a:xfrm>
            <a:off x="7364599" y="2653043"/>
            <a:ext cx="643800" cy="1200"/>
          </a:xfrm>
          <a:prstGeom prst="straightConnector1">
            <a:avLst/>
          </a:prstGeom>
          <a:noFill/>
          <a:ln cap="flat" cmpd="sng" w="19075">
            <a:solidFill>
              <a:srgbClr val="00C0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7" name="Google Shape;217;p20"/>
          <p:cNvCxnSpPr/>
          <p:nvPr/>
        </p:nvCxnSpPr>
        <p:spPr>
          <a:xfrm rot="10800000">
            <a:off x="2210520" y="2286558"/>
            <a:ext cx="416100" cy="731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218" name="Google Shape;218;p20"/>
          <p:cNvCxnSpPr/>
          <p:nvPr/>
        </p:nvCxnSpPr>
        <p:spPr>
          <a:xfrm flipH="1">
            <a:off x="3417459" y="1456389"/>
            <a:ext cx="414900" cy="717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219" name="Google Shape;219;p20"/>
          <p:cNvSpPr/>
          <p:nvPr/>
        </p:nvSpPr>
        <p:spPr>
          <a:xfrm>
            <a:off x="3781677" y="1216401"/>
            <a:ext cx="1388124" cy="254934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Fronte di discesa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Google Shape;220;p20"/>
          <p:cNvSpPr/>
          <p:nvPr/>
        </p:nvSpPr>
        <p:spPr>
          <a:xfrm>
            <a:off x="2575028" y="2771692"/>
            <a:ext cx="1222398" cy="254934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Fronte di salita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20"/>
          <p:cNvSpPr/>
          <p:nvPr/>
        </p:nvSpPr>
        <p:spPr>
          <a:xfrm>
            <a:off x="5924572" y="2742702"/>
            <a:ext cx="970866" cy="2791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Periodo </a:t>
            </a:r>
            <a:r>
              <a:rPr b="1" i="1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baseline="-25000" i="1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CK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22" name="Google Shape;222;p20"/>
          <p:cNvCxnSpPr/>
          <p:nvPr/>
        </p:nvCxnSpPr>
        <p:spPr>
          <a:xfrm>
            <a:off x="5354327" y="2653043"/>
            <a:ext cx="1500" cy="478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223" name="Google Shape;223;p20"/>
          <p:cNvCxnSpPr/>
          <p:nvPr/>
        </p:nvCxnSpPr>
        <p:spPr>
          <a:xfrm>
            <a:off x="7364599" y="2653043"/>
            <a:ext cx="1200" cy="478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224" name="Google Shape;224;p20"/>
          <p:cNvCxnSpPr/>
          <p:nvPr/>
        </p:nvCxnSpPr>
        <p:spPr>
          <a:xfrm>
            <a:off x="5354327" y="3011382"/>
            <a:ext cx="20103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triangle"/>
            <a:tailEnd len="med" w="med" type="triangle"/>
          </a:ln>
        </p:spPr>
      </p:cxnSp>
      <p:cxnSp>
        <p:nvCxnSpPr>
          <p:cNvPr id="225" name="Google Shape;225;p20"/>
          <p:cNvCxnSpPr/>
          <p:nvPr/>
        </p:nvCxnSpPr>
        <p:spPr>
          <a:xfrm>
            <a:off x="5354327" y="2293210"/>
            <a:ext cx="8043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triangle"/>
            <a:tailEnd len="med" w="med" type="triangle"/>
          </a:ln>
        </p:spPr>
      </p:cxnSp>
      <p:cxnSp>
        <p:nvCxnSpPr>
          <p:cNvPr id="226" name="Google Shape;226;p20"/>
          <p:cNvCxnSpPr/>
          <p:nvPr/>
        </p:nvCxnSpPr>
        <p:spPr>
          <a:xfrm>
            <a:off x="6158557" y="2293210"/>
            <a:ext cx="1206300" cy="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triangle"/>
            <a:tailEnd len="med" w="med" type="triangle"/>
          </a:ln>
        </p:spPr>
      </p:cxnSp>
      <p:sp>
        <p:nvSpPr>
          <p:cNvPr id="227" name="Google Shape;227;p20"/>
          <p:cNvSpPr/>
          <p:nvPr/>
        </p:nvSpPr>
        <p:spPr>
          <a:xfrm>
            <a:off x="5503944" y="1814728"/>
            <a:ext cx="297756" cy="254934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400" u="none" cap="none" strike="noStrike">
                <a:solidFill>
                  <a:srgbClr val="00C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i="1" lang="en" sz="1400" u="none" cap="none" strike="noStrike">
                <a:solidFill>
                  <a:srgbClr val="00FEE7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Google Shape;228;p20"/>
          <p:cNvSpPr/>
          <p:nvPr/>
        </p:nvSpPr>
        <p:spPr>
          <a:xfrm>
            <a:off x="6564011" y="2293210"/>
            <a:ext cx="306504" cy="254934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i="1" lang="en" sz="1400" u="none" cap="none" strike="noStrike">
                <a:solidFill>
                  <a:srgbClr val="00FEE7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29" name="Google Shape;229;p20"/>
          <p:cNvCxnSpPr/>
          <p:nvPr/>
        </p:nvCxnSpPr>
        <p:spPr>
          <a:xfrm>
            <a:off x="1252448" y="1831763"/>
            <a:ext cx="6916500" cy="1500"/>
          </a:xfrm>
          <a:prstGeom prst="straightConnector1">
            <a:avLst/>
          </a:prstGeom>
          <a:noFill/>
          <a:ln cap="rnd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cxnSp>
        <p:nvCxnSpPr>
          <p:cNvPr id="230" name="Google Shape;230;p20"/>
          <p:cNvCxnSpPr/>
          <p:nvPr/>
        </p:nvCxnSpPr>
        <p:spPr>
          <a:xfrm>
            <a:off x="1252448" y="2668883"/>
            <a:ext cx="6916500" cy="1200"/>
          </a:xfrm>
          <a:prstGeom prst="straightConnector1">
            <a:avLst/>
          </a:prstGeom>
          <a:noFill/>
          <a:ln cap="rnd" cmpd="sng" w="9525">
            <a:solidFill>
              <a:srgbClr val="0000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231" name="Google Shape;231;p20"/>
          <p:cNvSpPr/>
          <p:nvPr/>
        </p:nvSpPr>
        <p:spPr>
          <a:xfrm>
            <a:off x="932577" y="1574739"/>
            <a:ext cx="235818" cy="254934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20"/>
          <p:cNvSpPr/>
          <p:nvPr/>
        </p:nvSpPr>
        <p:spPr>
          <a:xfrm>
            <a:off x="932577" y="2413055"/>
            <a:ext cx="235818" cy="254934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20"/>
          <p:cNvSpPr/>
          <p:nvPr/>
        </p:nvSpPr>
        <p:spPr>
          <a:xfrm>
            <a:off x="0" y="582875"/>
            <a:ext cx="91440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34799" lvl="0" marL="334799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Gli istanti discreti vengono scanditi da un apposito segnale </a:t>
            </a:r>
            <a:r>
              <a:rPr b="1" i="0" lang="en" sz="2000" u="none" cap="none" strike="noStrike">
                <a:solidFill>
                  <a:srgbClr val="063DE8"/>
                </a:solidFill>
              </a:rPr>
              <a:t>periodico </a:t>
            </a:r>
            <a:r>
              <a:rPr i="0" lang="en" sz="2000" u="none" cap="none" strike="noStrike">
                <a:solidFill>
                  <a:srgbClr val="000000"/>
                </a:solidFill>
              </a:rPr>
              <a:t>(</a:t>
            </a:r>
            <a:r>
              <a:rPr b="1" i="0" lang="en" sz="2000" u="none" cap="none" strike="noStrike">
                <a:solidFill>
                  <a:srgbClr val="063DE8"/>
                </a:solidFill>
              </a:rPr>
              <a:t>binario</a:t>
            </a:r>
            <a:r>
              <a:rPr i="0" lang="en" sz="2000" u="none" cap="none" strike="noStrike">
                <a:solidFill>
                  <a:srgbClr val="000000"/>
                </a:solidFill>
              </a:rPr>
              <a:t>), detto </a:t>
            </a:r>
            <a:r>
              <a:rPr b="1" i="1" lang="en" sz="2000" u="none" cap="none" strike="noStrike">
                <a:solidFill>
                  <a:srgbClr val="063DE8"/>
                </a:solidFill>
              </a:rPr>
              <a:t>clock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Il concetto di stato (</a:t>
            </a:r>
            <a:r>
              <a:rPr b="1" lang="en">
                <a:solidFill>
                  <a:srgbClr val="FFFFFF"/>
                </a:solidFill>
              </a:rPr>
              <a:t>1/2</a:t>
            </a:r>
            <a:r>
              <a:rPr b="1" lang="en">
                <a:solidFill>
                  <a:srgbClr val="FFFFFF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39" name="Google Shape;239;p21"/>
          <p:cNvSpPr txBox="1"/>
          <p:nvPr/>
        </p:nvSpPr>
        <p:spPr>
          <a:xfrm>
            <a:off x="105875" y="631975"/>
            <a:ext cx="8933700" cy="45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34799" lvl="0" marL="3347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uscite di un circuito sequenziale dipendono dagli ingressi e dallo </a:t>
            </a:r>
            <a:r>
              <a:rPr b="1" i="1" lang="en" sz="2800" u="none" cap="none" strike="noStrike">
                <a:solidFill>
                  <a:srgbClr val="063D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stato</a:t>
            </a:r>
            <a:r>
              <a:rPr b="0" i="0" lang="en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(da tutta la storia degli ingressi avuti precedentemente)</a:t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4799" lvl="0" marL="334799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 </a:t>
            </a:r>
            <a:r>
              <a:rPr b="1" i="1" lang="en" sz="2800" u="none" cap="none" strike="noStrike">
                <a:solidFill>
                  <a:srgbClr val="063D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stato</a:t>
            </a:r>
            <a:r>
              <a:rPr b="0" i="0" lang="en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 un circuito sequenziale è determinato da un insieme di </a:t>
            </a:r>
            <a:r>
              <a:rPr b="1" i="1" lang="en" sz="2800" u="none" cap="none" strike="noStrike">
                <a:solidFill>
                  <a:srgbClr val="063D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variabili di stato</a:t>
            </a:r>
            <a:r>
              <a:rPr b="0" i="0" lang="en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 da una </a:t>
            </a:r>
            <a:r>
              <a:rPr b="1" i="1" lang="en" sz="2800" u="none" cap="none" strike="noStrike">
                <a:solidFill>
                  <a:srgbClr val="063D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funzione di transizione </a:t>
            </a:r>
            <a:r>
              <a:rPr b="0" i="0" lang="en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che, in funzione dello stato presente e degli ingressi forniti, determina lo stato prossimo.</a:t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