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307" r:id="rId4"/>
    <p:sldId id="258" r:id="rId5"/>
    <p:sldId id="312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CA7034-420D-0EC8-6A58-FB9C0C604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B7F46A-5664-3881-F3AF-4CB237A2E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F19AB9-CC40-695D-C6F7-F7E8B27F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6F34-5E4A-4AA7-A196-760854F505DE}" type="datetimeFigureOut">
              <a:rPr lang="it-IT" smtClean="0"/>
              <a:t>23/09/22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D41FC1-3FF1-7CDC-1ECB-5795EB6B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D8F1DE-C297-9BC5-CE70-D9BD27C6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E9C-A00E-443C-8D4D-63A9C83632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3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EE26A-9B6B-EE03-6542-BFF88FE8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385A51-B69A-025F-DDBD-85576F3A5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2E1301-DCAC-464E-2ED7-377EA18A3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6F34-5E4A-4AA7-A196-760854F505DE}" type="datetimeFigureOut">
              <a:rPr lang="it-IT" smtClean="0"/>
              <a:t>23/09/22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64FD91-804F-A99D-060E-56D3222B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AA4225-4550-E3CF-EF9A-626E9022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E9C-A00E-443C-8D4D-63A9C83632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79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681C6AC-AF44-000E-ECBC-2272C2E70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5B674F-ECC1-83ED-DDED-A5C834AD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F9AA72-2F65-5210-4ABC-071BF8AC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6F34-5E4A-4AA7-A196-760854F505DE}" type="datetimeFigureOut">
              <a:rPr lang="it-IT" smtClean="0"/>
              <a:t>23/09/22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999CD4-C222-1759-DF8C-79203B87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3C6357-4799-2E34-F008-E2292404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E9C-A00E-443C-8D4D-63A9C83632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82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87816A-5803-0088-93EA-74BB9FD5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59EF2F-3376-C20D-49D5-2F5933CDE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4EC9A3-D0E5-1D66-EFAE-B256786D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6F34-5E4A-4AA7-A196-760854F505DE}" type="datetimeFigureOut">
              <a:rPr lang="it-IT" smtClean="0"/>
              <a:t>23/09/22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D17C1D-3737-34C2-C432-78BB3C32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42C9FE-6148-25E9-D3D8-3E686EC1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E9C-A00E-443C-8D4D-63A9C83632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29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3C9A43-AA64-4721-4DA7-32B2ECB4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A6CA6E-555E-8CAB-2A91-7FE570D8C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8B15A4-7B2E-CD4C-0B3E-F61BADC0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6F34-5E4A-4AA7-A196-760854F505DE}" type="datetimeFigureOut">
              <a:rPr lang="it-IT" smtClean="0"/>
              <a:t>23/09/22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9AD462-F5E9-3D89-8327-761ABD88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8BB4AC-AB81-D041-4061-CA944F8C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E9C-A00E-443C-8D4D-63A9C83632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19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9820B5-136C-B77F-A002-555C1072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3E975A-A2E9-E31F-587B-130DD4869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0C805B-42F1-A7F6-4DF9-C9367CFC7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E9741C-078E-4145-C839-820CB4A0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6F34-5E4A-4AA7-A196-760854F505DE}" type="datetimeFigureOut">
              <a:rPr lang="it-IT" smtClean="0"/>
              <a:t>23/09/22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650364-0045-123C-FB75-A9798B9E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0F6038-49C5-BBB4-5B81-7A77A1A2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E9C-A00E-443C-8D4D-63A9C83632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59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9CA69-8471-6AE2-2EAE-06FCF9A4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371BF6-957B-4411-C801-E6A34C6B7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BA73E6-5A57-78F3-27EE-6905D0D69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CB6FD79-4EC3-7336-8BF3-3F325CBE8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01ACF3-9BA2-DB04-E92F-1C06C3264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D7F63C9-819D-1321-8837-AC442231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6F34-5E4A-4AA7-A196-760854F505DE}" type="datetimeFigureOut">
              <a:rPr lang="it-IT" smtClean="0"/>
              <a:t>23/09/22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C99C2D0-B754-916E-FD84-41D38FFA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37E0DB-259D-CBD3-59E2-D058915B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E9C-A00E-443C-8D4D-63A9C83632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10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2AD645-5FB1-8156-A08F-42A803AC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CA940E-D019-1E47-9E7F-BC83C4A5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6F34-5E4A-4AA7-A196-760854F505DE}" type="datetimeFigureOut">
              <a:rPr lang="it-IT" smtClean="0"/>
              <a:t>23/09/22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3BFE56-C691-247E-0064-307D9FDDE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76CDAE-5B2A-22FD-4A42-528F57C1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E9C-A00E-443C-8D4D-63A9C83632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65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4A26C74-CF0A-F269-B652-787C802B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6F34-5E4A-4AA7-A196-760854F505DE}" type="datetimeFigureOut">
              <a:rPr lang="it-IT" smtClean="0"/>
              <a:t>23/09/22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293F88-AFBB-F849-51D1-85C540B2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7E071A-44E2-ED1C-1A41-06DF9BCC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E9C-A00E-443C-8D4D-63A9C83632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68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FDAA5-E87D-0456-0EF6-7C54D1C8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AD514C-42A8-2689-00E6-3257BD431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AD5F01-FBD2-B265-F59B-972A6315C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9526AD-6505-988F-3A12-C9D95A28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6F34-5E4A-4AA7-A196-760854F505DE}" type="datetimeFigureOut">
              <a:rPr lang="it-IT" smtClean="0"/>
              <a:t>23/09/22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A78A58-30D0-5AA6-7D2B-7445C483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F379B0-C21D-292D-0B28-C2DBCB8F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E9C-A00E-443C-8D4D-63A9C83632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34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D962A8-12F8-33AF-32A5-E370D297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657F5EE-8F90-E8EF-9C11-3F7C3B2CA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BB77D3-81E6-7E24-BF11-016DFFEEF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4FA274-F16C-2471-403F-9E4A8FC6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6F34-5E4A-4AA7-A196-760854F505DE}" type="datetimeFigureOut">
              <a:rPr lang="it-IT" smtClean="0"/>
              <a:t>23/09/22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863702-7EF8-82C7-084D-B5FDDB84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7E4427-F3E1-F308-5714-5DA7448C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E9C-A00E-443C-8D4D-63A9C83632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77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002708-C955-8510-2A5D-100072C3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802D34-30F0-EE42-B587-AB963866E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49279D-D83A-DFCB-8BCF-D62AF4394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6F34-5E4A-4AA7-A196-760854F505DE}" type="datetimeFigureOut">
              <a:rPr lang="it-IT" smtClean="0"/>
              <a:t>23/09/22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D57869-D633-23C9-57C8-8F77BCD9D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947BF4-2419-F3D8-0C87-81D058FB4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7E9C-A00E-443C-8D4D-63A9C83632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18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ssandra.lardo@uniparthenope.it" TargetMode="External"/><Relationship Id="rId2" Type="http://schemas.openxmlformats.org/officeDocument/2006/relationships/hyperlink" Target="mailto:loris.landriani@uniparthenope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iZP8RNS2ek?feature=oembed" TargetMode="External"/><Relationship Id="rId5" Type="http://schemas.openxmlformats.org/officeDocument/2006/relationships/hyperlink" Target="https://www.innaturale.com/nutella-foto-virale-mostra-le-percentuali-degli-ingredienti-grezzi/" TargetMode="External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uk.wikipedia.org/wiki/Instagram" TargetMode="External"/><Relationship Id="rId18" Type="http://schemas.openxmlformats.org/officeDocument/2006/relationships/image" Target="../media/image40.png"/><Relationship Id="rId3" Type="http://schemas.openxmlformats.org/officeDocument/2006/relationships/image" Target="../media/image29.gif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39.png"/><Relationship Id="rId2" Type="http://schemas.openxmlformats.org/officeDocument/2006/relationships/image" Target="../media/image28.png"/><Relationship Id="rId16" Type="http://schemas.openxmlformats.org/officeDocument/2006/relationships/hyperlink" Target="https://medialab.unmsm.edu.pe/chiqaqnews/blog/page/11/" TargetMode="External"/><Relationship Id="rId20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hyperlink" Target="http://www.baagames.com/2013/11/amazon-countdown-to-black-friday-2013/" TargetMode="External"/><Relationship Id="rId5" Type="http://schemas.openxmlformats.org/officeDocument/2006/relationships/image" Target="../media/image31.png"/><Relationship Id="rId15" Type="http://schemas.openxmlformats.org/officeDocument/2006/relationships/image" Target="../media/image38.jpg"/><Relationship Id="rId10" Type="http://schemas.openxmlformats.org/officeDocument/2006/relationships/image" Target="../media/image36.jp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BCC3CF-F12E-2CEC-E5CE-D79251F04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351"/>
            <a:ext cx="9144000" cy="2387600"/>
          </a:xfrm>
        </p:spPr>
        <p:txBody>
          <a:bodyPr/>
          <a:lstStyle/>
          <a:p>
            <a:r>
              <a:rPr lang="it-IT" dirty="0" err="1"/>
              <a:t>Pre</a:t>
            </a:r>
            <a:r>
              <a:rPr lang="it-IT" dirty="0"/>
              <a:t>-corsi di</a:t>
            </a:r>
            <a:br>
              <a:rPr lang="it-IT" dirty="0"/>
            </a:br>
            <a:r>
              <a:rPr lang="it-IT"/>
              <a:t>ECONOMIA AZIENDALE</a:t>
            </a:r>
            <a:endParaRPr lang="it-IT" sz="2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7F8A73-8452-AAE6-51EF-CC91C04F1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3745" y="4686121"/>
            <a:ext cx="9144000" cy="1655762"/>
          </a:xfrm>
        </p:spPr>
        <p:txBody>
          <a:bodyPr/>
          <a:lstStyle/>
          <a:p>
            <a:r>
              <a:rPr lang="it-IT"/>
              <a:t>Prof. Loris Landriani – Prof.ssa Alessandra Lardo</a:t>
            </a:r>
          </a:p>
          <a:p>
            <a:r>
              <a:rPr lang="it-IT">
                <a:hlinkClick r:id="rId2"/>
              </a:rPr>
              <a:t>loris.landriani@uniparthenope.it</a:t>
            </a:r>
            <a:r>
              <a:rPr lang="it-IT"/>
              <a:t> – </a:t>
            </a:r>
            <a:r>
              <a:rPr lang="it-IT">
                <a:hlinkClick r:id="rId3"/>
              </a:rPr>
              <a:t>alessandra.lardo@uniparthenope.it</a:t>
            </a:r>
            <a:r>
              <a:rPr lang="it-IT"/>
              <a:t> </a:t>
            </a:r>
            <a:endParaRPr lang="it-IT" dirty="0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A96756-A9B6-E850-8E10-D215DBEE6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0" y="160506"/>
            <a:ext cx="4708826" cy="1295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9AEE865-801D-CD92-C29B-D8A64C905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555" y="50800"/>
            <a:ext cx="2143125" cy="21431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980C60C-9569-6D44-F99F-B5D3FDCF51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34" y="276861"/>
            <a:ext cx="4375630" cy="10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2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ostrina 38"/>
          <p:cNvSpPr/>
          <p:nvPr/>
        </p:nvSpPr>
        <p:spPr>
          <a:xfrm>
            <a:off x="8760408" y="3518492"/>
            <a:ext cx="1479394" cy="552229"/>
          </a:xfrm>
          <a:prstGeom prst="chevron">
            <a:avLst/>
          </a:prstGeom>
          <a:solidFill>
            <a:srgbClr val="CC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8" name="Mostrina 37"/>
          <p:cNvSpPr/>
          <p:nvPr/>
        </p:nvSpPr>
        <p:spPr>
          <a:xfrm>
            <a:off x="7440108" y="3518492"/>
            <a:ext cx="1479394" cy="552229"/>
          </a:xfrm>
          <a:prstGeom prst="chevron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Mostrina 36"/>
          <p:cNvSpPr/>
          <p:nvPr/>
        </p:nvSpPr>
        <p:spPr>
          <a:xfrm>
            <a:off x="6121805" y="3519026"/>
            <a:ext cx="1479394" cy="552229"/>
          </a:xfrm>
          <a:prstGeom prst="chevron">
            <a:avLst/>
          </a:prstGeom>
          <a:solidFill>
            <a:srgbClr val="FF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Mostrina 31"/>
          <p:cNvSpPr/>
          <p:nvPr/>
        </p:nvSpPr>
        <p:spPr>
          <a:xfrm>
            <a:off x="4789828" y="3518492"/>
            <a:ext cx="1479394" cy="552229"/>
          </a:xfrm>
          <a:prstGeom prst="chevron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Mostrina 30"/>
          <p:cNvSpPr/>
          <p:nvPr/>
        </p:nvSpPr>
        <p:spPr>
          <a:xfrm>
            <a:off x="3410445" y="3519026"/>
            <a:ext cx="1479394" cy="552229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Mostrina 2"/>
          <p:cNvSpPr/>
          <p:nvPr/>
        </p:nvSpPr>
        <p:spPr>
          <a:xfrm>
            <a:off x="2084620" y="3518492"/>
            <a:ext cx="1479394" cy="552229"/>
          </a:xfrm>
          <a:prstGeom prst="chevron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rgbClr val="595959"/>
                </a:solidFill>
              </a:rPr>
              <a:t>OUR GOALS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431468" y="3546103"/>
            <a:ext cx="7248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/>
              <a:t>MEET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296832" y="3601327"/>
            <a:ext cx="9929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/>
              <a:t>ENGAGE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702065" y="3584635"/>
            <a:ext cx="93968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/>
              <a:t>INSPIRE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042240" y="3620327"/>
            <a:ext cx="8451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/>
              <a:t>LEARN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793499" y="3587521"/>
            <a:ext cx="50206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/>
              <a:t>DO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919502" y="3469522"/>
            <a:ext cx="14793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EVANGELISM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02" y="5442118"/>
            <a:ext cx="952596" cy="95259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/>
          <a:srcRect t="20989" b="21941"/>
          <a:stretch/>
        </p:blipFill>
        <p:spPr>
          <a:xfrm>
            <a:off x="5084278" y="1734989"/>
            <a:ext cx="1184945" cy="62125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382" y="2672976"/>
            <a:ext cx="731317" cy="73131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889" y="4164834"/>
            <a:ext cx="885242" cy="84983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6"/>
          <a:srcRect t="11072" b="12029"/>
          <a:stretch/>
        </p:blipFill>
        <p:spPr>
          <a:xfrm>
            <a:off x="3597092" y="4241747"/>
            <a:ext cx="909481" cy="69939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7"/>
          <a:srcRect l="9099" t="8455" r="8168" b="8606"/>
          <a:stretch/>
        </p:blipFill>
        <p:spPr>
          <a:xfrm>
            <a:off x="3666770" y="2718248"/>
            <a:ext cx="656793" cy="658432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8"/>
          <a:srcRect l="8461" t="7663" r="6375" b="8553"/>
          <a:stretch/>
        </p:blipFill>
        <p:spPr>
          <a:xfrm>
            <a:off x="4993686" y="2612169"/>
            <a:ext cx="715286" cy="70370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9"/>
          <a:srcRect l="10650" t="9324" r="8649" b="9740"/>
          <a:stretch/>
        </p:blipFill>
        <p:spPr>
          <a:xfrm>
            <a:off x="4993686" y="2612168"/>
            <a:ext cx="715286" cy="71738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10"/>
          <a:srcRect l="3081" t="2356" r="2713" b="4564"/>
          <a:stretch/>
        </p:blipFill>
        <p:spPr>
          <a:xfrm>
            <a:off x="4993687" y="2591051"/>
            <a:ext cx="759337" cy="750258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11"/>
          <a:srcRect l="4106" t="6039" r="3446" b="3170"/>
          <a:stretch/>
        </p:blipFill>
        <p:spPr>
          <a:xfrm>
            <a:off x="5021705" y="2627662"/>
            <a:ext cx="731318" cy="718203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1706" y="2612169"/>
            <a:ext cx="703583" cy="703583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5952" y="2644956"/>
            <a:ext cx="759337" cy="759337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9681" y="4215572"/>
            <a:ext cx="797443" cy="765546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15"/>
          <a:srcRect l="26879" t="7328" r="26477" b="8846"/>
          <a:stretch/>
        </p:blipFill>
        <p:spPr>
          <a:xfrm>
            <a:off x="6503263" y="4255553"/>
            <a:ext cx="676694" cy="685584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37578" y="2645879"/>
            <a:ext cx="700182" cy="700182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17"/>
          <a:srcRect l="10106" t="9462" r="8571" b="9814"/>
          <a:stretch/>
        </p:blipFill>
        <p:spPr>
          <a:xfrm>
            <a:off x="7651335" y="2672008"/>
            <a:ext cx="709900" cy="704673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92079" y="4212531"/>
            <a:ext cx="765546" cy="765546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19"/>
          <a:srcRect l="9448" r="3217" b="4409"/>
          <a:stretch/>
        </p:blipFill>
        <p:spPr>
          <a:xfrm>
            <a:off x="9112038" y="2641155"/>
            <a:ext cx="700182" cy="766376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20"/>
          <a:srcRect t="19068" b="17383"/>
          <a:stretch/>
        </p:blipFill>
        <p:spPr>
          <a:xfrm>
            <a:off x="9089444" y="4324583"/>
            <a:ext cx="970189" cy="61655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98CE590-FD2E-4DA6-884F-060AF47BB1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95645" y="1705223"/>
            <a:ext cx="932968" cy="916043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AF48007-D7CA-461F-B342-7B35E73428DF}"/>
              </a:ext>
            </a:extLst>
          </p:cNvPr>
          <p:cNvSpPr txBox="1"/>
          <p:nvPr/>
        </p:nvSpPr>
        <p:spPr>
          <a:xfrm>
            <a:off x="8812279" y="3737996"/>
            <a:ext cx="14793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REPEAT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57CC5FC-3A2F-430B-9FB8-07F1133AFC1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25809" y="5085017"/>
            <a:ext cx="675562" cy="10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9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i multimediali online 3" title="Crazy food processing machine 2021 | NUTELLA">
            <a:hlinkClick r:id="" action="ppaction://media"/>
            <a:extLst>
              <a:ext uri="{FF2B5EF4-FFF2-40B4-BE49-F238E27FC236}">
                <a16:creationId xmlns:a16="http://schemas.microsoft.com/office/drawing/2014/main" id="{9B80BCB2-4386-6471-4899-28D59AFADC3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519" y="2098000"/>
            <a:ext cx="7700962" cy="4351338"/>
          </a:xfrm>
          <a:prstGeom prst="rect">
            <a:avLst/>
          </a:prstGeom>
        </p:spPr>
      </p:pic>
      <p:pic>
        <p:nvPicPr>
          <p:cNvPr id="8" name="Immagine 7" descr="Immagine che contiene tazza, cibo, bevanda, dessert&#10;&#10;Descrizione generata automaticamente">
            <a:extLst>
              <a:ext uri="{FF2B5EF4-FFF2-40B4-BE49-F238E27FC236}">
                <a16:creationId xmlns:a16="http://schemas.microsoft.com/office/drawing/2014/main" id="{C97A1575-44C6-3299-B8C6-59756443E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13633" y="193810"/>
            <a:ext cx="2062265" cy="1546699"/>
          </a:xfrm>
          <a:prstGeom prst="rect">
            <a:avLst/>
          </a:prstGeom>
        </p:spPr>
      </p:pic>
      <p:sp>
        <p:nvSpPr>
          <p:cNvPr id="2" name="Text Box 20">
            <a:extLst>
              <a:ext uri="{FF2B5EF4-FFF2-40B4-BE49-F238E27FC236}">
                <a16:creationId xmlns:a16="http://schemas.microsoft.com/office/drawing/2014/main" id="{0CF469A8-650A-C86B-B980-B7339CD95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11673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E4733D-4581-E746-D455-CABBDACDF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Key words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2B2775-AD01-294E-7050-46E42117E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Materie prime</a:t>
            </a:r>
          </a:p>
          <a:p>
            <a:r>
              <a:rPr lang="it-IT" dirty="0"/>
              <a:t>Macchinari</a:t>
            </a:r>
          </a:p>
          <a:p>
            <a:r>
              <a:rPr lang="it-IT" dirty="0"/>
              <a:t>Risorse umane</a:t>
            </a:r>
          </a:p>
          <a:p>
            <a:r>
              <a:rPr lang="it-IT" dirty="0"/>
              <a:t>Produttività</a:t>
            </a:r>
          </a:p>
          <a:p>
            <a:r>
              <a:rPr lang="it-IT" dirty="0"/>
              <a:t>Qualità</a:t>
            </a:r>
          </a:p>
          <a:p>
            <a:r>
              <a:rPr lang="it-IT" dirty="0"/>
              <a:t>Organizzazione</a:t>
            </a:r>
          </a:p>
          <a:p>
            <a:r>
              <a:rPr lang="it-IT" dirty="0"/>
              <a:t>Brand</a:t>
            </a:r>
          </a:p>
          <a:p>
            <a:r>
              <a:rPr lang="it-IT" dirty="0"/>
              <a:t>Distribuzione/logistica</a:t>
            </a:r>
          </a:p>
          <a:p>
            <a:r>
              <a:rPr lang="it-IT" dirty="0"/>
              <a:t>prezzo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26F8F33-180D-10EF-B61F-F2231D369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12" y="1167676"/>
            <a:ext cx="6880860" cy="3710940"/>
          </a:xfrm>
          <a:prstGeom prst="rect">
            <a:avLst/>
          </a:prstGeom>
        </p:spPr>
      </p:pic>
      <p:sp>
        <p:nvSpPr>
          <p:cNvPr id="4" name="Text Box 20">
            <a:extLst>
              <a:ext uri="{FF2B5EF4-FFF2-40B4-BE49-F238E27FC236}">
                <a16:creationId xmlns:a16="http://schemas.microsoft.com/office/drawing/2014/main" id="{81D5CE68-D76E-A2AB-8495-0BAB59411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13003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i per audi logo">
            <a:extLst>
              <a:ext uri="{FF2B5EF4-FFF2-40B4-BE49-F238E27FC236}">
                <a16:creationId xmlns:a16="http://schemas.microsoft.com/office/drawing/2014/main" id="{D4BF2538-3196-489D-817B-5BF3BD874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1" y="635362"/>
            <a:ext cx="1972309" cy="6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isultato immagini per apple">
            <a:extLst>
              <a:ext uri="{FF2B5EF4-FFF2-40B4-BE49-F238E27FC236}">
                <a16:creationId xmlns:a16="http://schemas.microsoft.com/office/drawing/2014/main" id="{E5CE83E4-7139-49A0-B9C6-084BAFAE35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6" name="Picture 12" descr="Risultato immagini per apple">
            <a:extLst>
              <a:ext uri="{FF2B5EF4-FFF2-40B4-BE49-F238E27FC236}">
                <a16:creationId xmlns:a16="http://schemas.microsoft.com/office/drawing/2014/main" id="{FE1D349C-450A-4AB8-B27A-8BF7B1805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56" y="205985"/>
            <a:ext cx="1286534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isultato immagini per coca cola logo">
            <a:extLst>
              <a:ext uri="{FF2B5EF4-FFF2-40B4-BE49-F238E27FC236}">
                <a16:creationId xmlns:a16="http://schemas.microsoft.com/office/drawing/2014/main" id="{9E51270F-3F4B-4A48-B6C6-169DCCF8B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26549" r="4194" b="27662"/>
          <a:stretch/>
        </p:blipFill>
        <p:spPr bwMode="auto">
          <a:xfrm>
            <a:off x="2929832" y="3084107"/>
            <a:ext cx="2334739" cy="8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isultato immagini per google logo">
            <a:extLst>
              <a:ext uri="{FF2B5EF4-FFF2-40B4-BE49-F238E27FC236}">
                <a16:creationId xmlns:a16="http://schemas.microsoft.com/office/drawing/2014/main" id="{971FD62F-15A9-42F4-BF12-7E7270F4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8" y="5028525"/>
            <a:ext cx="2740405" cy="154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isultato immagini per booking logo">
            <a:extLst>
              <a:ext uri="{FF2B5EF4-FFF2-40B4-BE49-F238E27FC236}">
                <a16:creationId xmlns:a16="http://schemas.microsoft.com/office/drawing/2014/main" id="{2C9A1132-A6BC-420B-8D69-86BE87DC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45" y="2222566"/>
            <a:ext cx="3470788" cy="90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C106D2F-2AE8-44FF-950B-3DDD97AE1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5422" y="241897"/>
            <a:ext cx="2360427" cy="132774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A07E126-BFAF-4D71-AFD9-5EF5A6C8D0E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0091" b="31993"/>
          <a:stretch/>
        </p:blipFill>
        <p:spPr>
          <a:xfrm>
            <a:off x="446484" y="3576417"/>
            <a:ext cx="1972309" cy="83430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C309BD5-8A9C-42CF-906A-96B79311C4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284" t="6811" r="17825" b="6666"/>
          <a:stretch/>
        </p:blipFill>
        <p:spPr>
          <a:xfrm>
            <a:off x="7670220" y="823328"/>
            <a:ext cx="993913" cy="993913"/>
          </a:xfrm>
          <a:prstGeom prst="rect">
            <a:avLst/>
          </a:prstGeom>
        </p:spPr>
      </p:pic>
      <p:pic>
        <p:nvPicPr>
          <p:cNvPr id="11" name="Immagine 10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290E5061-3601-4B7A-0F90-1C904DDE46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56092" y="241897"/>
            <a:ext cx="2164080" cy="150876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CF677B5-0D58-E3FC-3520-996F5C9A69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489600" y="3479407"/>
            <a:ext cx="1177943" cy="1177943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519A684-B063-E1C8-64B5-5E7E552C9B4D}"/>
              </a:ext>
            </a:extLst>
          </p:cNvPr>
          <p:cNvSpPr txBox="1"/>
          <p:nvPr/>
        </p:nvSpPr>
        <p:spPr>
          <a:xfrm>
            <a:off x="5507028" y="7885838"/>
            <a:ext cx="114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13" tooltip="https://uk.wikipedia.org/wiki/Instagram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14" tooltip="https://creativecommons.org/licenses/by-sa/3.0/"/>
              </a:rPr>
              <a:t>CC BY-SA</a:t>
            </a:r>
            <a:endParaRPr lang="it-IT" sz="900"/>
          </a:p>
        </p:txBody>
      </p:sp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7DAB9720-A42D-37BB-4127-E792B6E889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718280" y="1988244"/>
            <a:ext cx="1887569" cy="103816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0A0A739-F590-A376-77DB-34DF1C0AE7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48167" y="4381601"/>
            <a:ext cx="1309995" cy="130999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214214B4-13A3-346E-A9CD-07D310BF3B8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11590" y="3479407"/>
            <a:ext cx="2334739" cy="2918424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AD18664D-0AF7-C322-97C0-FBE372D5C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 l="67719" t="22438" r="16039" b="60828"/>
          <a:stretch>
            <a:fillRect/>
          </a:stretch>
        </p:blipFill>
        <p:spPr bwMode="auto">
          <a:xfrm>
            <a:off x="10386357" y="5308424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Tribunale di Napoli">
            <a:extLst>
              <a:ext uri="{FF2B5EF4-FFF2-40B4-BE49-F238E27FC236}">
                <a16:creationId xmlns:a16="http://schemas.microsoft.com/office/drawing/2014/main" id="{6BF32C6A-21D5-011F-1D18-59FE174C0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/>
          <a:srcRect r="17653"/>
          <a:stretch/>
        </p:blipFill>
        <p:spPr bwMode="auto">
          <a:xfrm>
            <a:off x="555572" y="1877017"/>
            <a:ext cx="3458993" cy="1057276"/>
          </a:xfrm>
          <a:prstGeom prst="rect">
            <a:avLst/>
          </a:prstGeom>
          <a:noFill/>
        </p:spPr>
      </p:pic>
      <p:sp>
        <p:nvSpPr>
          <p:cNvPr id="4" name="Text Box 20">
            <a:extLst>
              <a:ext uri="{FF2B5EF4-FFF2-40B4-BE49-F238E27FC236}">
                <a16:creationId xmlns:a16="http://schemas.microsoft.com/office/drawing/2014/main" id="{2293765A-A9AA-51F3-0361-321C8AEAC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64314"/>
            <a:ext cx="9144000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200" b="1" dirty="0" err="1"/>
              <a:t>Pre</a:t>
            </a:r>
            <a:r>
              <a:rPr lang="it-IT" altLang="it-IT" sz="1200" b="1" dirty="0"/>
              <a:t>-corsi di Economia Aziendale - Università degli Studi di Napoli “</a:t>
            </a:r>
            <a:r>
              <a:rPr lang="it-IT" altLang="it-IT" sz="1200" b="1" i="1" dirty="0"/>
              <a:t>Parthenope</a:t>
            </a:r>
            <a:r>
              <a:rPr lang="it-IT" altLang="it-IT" sz="1200" b="1" dirty="0"/>
              <a:t>”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25217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105</Words>
  <Application>Microsoft Macintosh PowerPoint</Application>
  <PresentationFormat>Widescreen</PresentationFormat>
  <Paragraphs>25</Paragraphs>
  <Slides>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Pre-corsi di ECONOMIA AZIENDALE</vt:lpstr>
      <vt:lpstr>OUR GOALS</vt:lpstr>
      <vt:lpstr>Presentazione standard di PowerPoint</vt:lpstr>
      <vt:lpstr>Key words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Pre-corsi di ECONOMIA AZIENDALE</dc:title>
  <dc:creator>Loris Landriani</dc:creator>
  <cp:lastModifiedBy>Alessandra Lardo</cp:lastModifiedBy>
  <cp:revision>16</cp:revision>
  <dcterms:created xsi:type="dcterms:W3CDTF">2022-09-02T10:49:36Z</dcterms:created>
  <dcterms:modified xsi:type="dcterms:W3CDTF">2022-09-23T08:26:02Z</dcterms:modified>
</cp:coreProperties>
</file>