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301" r:id="rId4"/>
    <p:sldId id="302" r:id="rId5"/>
    <p:sldId id="325" r:id="rId6"/>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4325" autoAdjust="0"/>
  </p:normalViewPr>
  <p:slideViewPr>
    <p:cSldViewPr snapToGrid="0">
      <p:cViewPr varScale="1">
        <p:scale>
          <a:sx n="106" d="100"/>
          <a:sy n="106" d="100"/>
        </p:scale>
        <p:origin x="544" y="176"/>
      </p:cViewPr>
      <p:guideLst/>
    </p:cSldViewPr>
  </p:slideViewPr>
  <p:outlineViewPr>
    <p:cViewPr>
      <p:scale>
        <a:sx n="33" d="100"/>
        <a:sy n="33" d="100"/>
      </p:scale>
      <p:origin x="0" y="-868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F91EE3-2683-48CC-AC1A-1AA7304668DB}"/>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59A66706-02D9-433E-8D10-6D071D7BE1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1C26E850-9884-4738-8BB8-C5C05CE6C44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720B2CEE-5F50-4446-B776-C15E8BB28A9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FD078D8-231F-49AB-AA6F-BBC31AD5331D}"/>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256772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039FBD-D115-4625-8352-8199FE8654F6}"/>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6A335BB-32C0-464E-B9A2-AF3F5B7658A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310D1A8-C1CC-455D-BBC6-D1354B636272}"/>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C1854E99-60CC-4E2F-A00F-F4352FFEEF7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4B20B70-1106-45B1-8666-7A289BADB3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1818807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D72409FB-EF5B-4ACF-A6B5-52532C4B491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9FB5EF7-659F-4EB3-8131-DF1F0FE3275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69669A79-1DA6-441C-8EA3-1EEC6FB61BE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5040AA2A-6927-45E3-84A8-D1ECB8AB8A6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AB0DFA0-51C2-429A-83D0-3B95C718C23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558776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96016B2-EA20-4E4D-8489-37C480C7632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83DF87F-5DB1-4735-BD4C-0E319700F732}"/>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1D07F6D-A665-40FD-B3B7-5AB2D5F82EEC}"/>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47E9B168-6011-4BE5-B1F8-1A9D8B42E460}"/>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915581F-3CED-479D-89BB-7FF7781B356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755708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F1395D-647D-4213-90FB-5DEC5EB2F570}"/>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DF70546C-1A6D-41EE-88F8-222EA4E5D3A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86D332E2-0D17-49EC-A5BF-18046DE4D39F}"/>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DF99096C-7625-49F9-B784-839BDA16810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89EA416-CE37-4DA9-A449-DC01384C882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4164404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F0A6B4-B38F-4F84-98AE-D4E1ED070C5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56E71BA1-E2CE-480F-A3CA-AFA0D9103CA6}"/>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983C5A2-D5CB-4FAB-9DAC-250013AA402C}"/>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438E95E-64A4-43BD-9A31-32E23334B353}"/>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26B518F0-DF6F-42CA-833C-05731B38515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2A510F4-E8C9-4CB4-B9A4-5FB1AA9D0337}"/>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470822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5CFAF5-FC2F-4EF7-9DAB-4D99BBA7CC8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5219451-9AD7-4732-AD6C-E810C7B802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3D6EAA8-2767-4713-94B0-13F295475921}"/>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39C03C6-F364-4B1C-817F-543B9A1E82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1C27960C-4242-4252-9B68-BE914C607D1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8D4A61B5-3FD4-412D-8A1F-5EA0498E6F5E}"/>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8" name="Segnaposto piè di pagina 7">
            <a:extLst>
              <a:ext uri="{FF2B5EF4-FFF2-40B4-BE49-F238E27FC236}">
                <a16:creationId xmlns:a16="http://schemas.microsoft.com/office/drawing/2014/main" id="{42D94D96-D0DD-465D-8817-21DBDE3BCCF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E847790-3771-4AC8-9FE3-362A9851DD94}"/>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5284879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35BC21-34FA-4399-BD7C-8DA4EF143F3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9A034D8-8ED3-43F2-8C4C-389095E766AA}"/>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4" name="Segnaposto piè di pagina 3">
            <a:extLst>
              <a:ext uri="{FF2B5EF4-FFF2-40B4-BE49-F238E27FC236}">
                <a16:creationId xmlns:a16="http://schemas.microsoft.com/office/drawing/2014/main" id="{F7E3B492-EA54-44AA-A3A6-F0CC53CBFF5A}"/>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765A30F3-0CC5-49F7-BF38-CEE1564CEF02}"/>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282803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DB49627-8DA6-49E3-84C7-5E901E8CF1B0}"/>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3" name="Segnaposto piè di pagina 2">
            <a:extLst>
              <a:ext uri="{FF2B5EF4-FFF2-40B4-BE49-F238E27FC236}">
                <a16:creationId xmlns:a16="http://schemas.microsoft.com/office/drawing/2014/main" id="{58265950-9A04-47B7-B525-174C66461FF2}"/>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D93F0E6-D863-4795-9D89-E5591D76984F}"/>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722135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709965-478A-4F47-8392-853F7BE3F43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7876595-4BC3-4C65-BD75-8CC86B8538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8AB3FEC-A1F6-48D6-AB86-47BEF2B1D6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40ABF4D-EBDC-4F3E-9889-D9E97F726D46}"/>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E752BA7D-9368-4A46-8247-CE880176F8C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98794F7-5FBA-4AD4-8A0F-318DB788A300}"/>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3920440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B2DC52-54D8-4B1F-83EF-B52EB7EEC1DA}"/>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5480A63-1B1D-4287-9B36-453A5E25B6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21DA0EA-F60C-46E7-9177-53C31E47A2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E06D0DD-4901-45ED-850A-99F7C9F3CB94}"/>
              </a:ext>
            </a:extLst>
          </p:cNvPr>
          <p:cNvSpPr>
            <a:spLocks noGrp="1"/>
          </p:cNvSpPr>
          <p:nvPr>
            <p:ph type="dt" sz="half" idx="10"/>
          </p:nvPr>
        </p:nvSpPr>
        <p:spPr/>
        <p:txBody>
          <a:bodyPr/>
          <a:lstStyle/>
          <a:p>
            <a:fld id="{2EF0D3E2-D5B5-4EBC-BA2C-07604DF311CE}" type="datetimeFigureOut">
              <a:rPr lang="it-IT" smtClean="0"/>
              <a:t>19/12/22</a:t>
            </a:fld>
            <a:endParaRPr lang="it-IT"/>
          </a:p>
        </p:txBody>
      </p:sp>
      <p:sp>
        <p:nvSpPr>
          <p:cNvPr id="6" name="Segnaposto piè di pagina 5">
            <a:extLst>
              <a:ext uri="{FF2B5EF4-FFF2-40B4-BE49-F238E27FC236}">
                <a16:creationId xmlns:a16="http://schemas.microsoft.com/office/drawing/2014/main" id="{DD961047-F653-4CEC-B2FE-DF4D7C5DBAD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07CF77F-0D03-4E4C-B98B-7F362CC49A91}"/>
              </a:ext>
            </a:extLst>
          </p:cNvPr>
          <p:cNvSpPr>
            <a:spLocks noGrp="1"/>
          </p:cNvSpPr>
          <p:nvPr>
            <p:ph type="sldNum" sz="quarter" idx="12"/>
          </p:nvPr>
        </p:nvSpPr>
        <p:spPr/>
        <p:txBody>
          <a:bodyPr/>
          <a:lstStyle/>
          <a:p>
            <a:fld id="{997210FE-9EAE-4DBB-9C29-6DCC7A41FB47}" type="slidenum">
              <a:rPr lang="it-IT" smtClean="0"/>
              <a:t>‹N›</a:t>
            </a:fld>
            <a:endParaRPr lang="it-IT"/>
          </a:p>
        </p:txBody>
      </p:sp>
    </p:spTree>
    <p:extLst>
      <p:ext uri="{BB962C8B-B14F-4D97-AF65-F5344CB8AC3E}">
        <p14:creationId xmlns:p14="http://schemas.microsoft.com/office/powerpoint/2010/main" val="2456128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9055E78-7614-43CD-9A69-3073462833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070E7736-F5AA-4BF9-8C06-331A85D00DB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7084537-F5E4-4218-ADF7-C264E3C607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0D3E2-D5B5-4EBC-BA2C-07604DF311CE}" type="datetimeFigureOut">
              <a:rPr lang="it-IT" smtClean="0"/>
              <a:t>19/12/22</a:t>
            </a:fld>
            <a:endParaRPr lang="it-IT"/>
          </a:p>
        </p:txBody>
      </p:sp>
      <p:sp>
        <p:nvSpPr>
          <p:cNvPr id="5" name="Segnaposto piè di pagina 4">
            <a:extLst>
              <a:ext uri="{FF2B5EF4-FFF2-40B4-BE49-F238E27FC236}">
                <a16:creationId xmlns:a16="http://schemas.microsoft.com/office/drawing/2014/main" id="{66AA0456-8CDA-40A8-B27E-E285C162EB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A552FFBD-690A-4E06-AD13-0C169FEA84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210FE-9EAE-4DBB-9C29-6DCC7A41FB47}" type="slidenum">
              <a:rPr lang="it-IT" smtClean="0"/>
              <a:t>‹N›</a:t>
            </a:fld>
            <a:endParaRPr lang="it-IT"/>
          </a:p>
        </p:txBody>
      </p:sp>
    </p:spTree>
    <p:extLst>
      <p:ext uri="{BB962C8B-B14F-4D97-AF65-F5344CB8AC3E}">
        <p14:creationId xmlns:p14="http://schemas.microsoft.com/office/powerpoint/2010/main" val="36876632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8C423D8-8A58-4B22-8E2E-FCD41B87A48A}"/>
              </a:ext>
            </a:extLst>
          </p:cNvPr>
          <p:cNvPicPr>
            <a:picLocks noChangeAspect="1"/>
          </p:cNvPicPr>
          <p:nvPr/>
        </p:nvPicPr>
        <p:blipFill rotWithShape="1">
          <a:blip r:embed="rId2"/>
          <a:srcRect t="4882" b="7570"/>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olo 1">
            <a:extLst>
              <a:ext uri="{FF2B5EF4-FFF2-40B4-BE49-F238E27FC236}">
                <a16:creationId xmlns:a16="http://schemas.microsoft.com/office/drawing/2014/main" id="{B642AED7-11A9-4E03-BF6F-E900E32DA808}"/>
              </a:ext>
            </a:extLst>
          </p:cNvPr>
          <p:cNvSpPr>
            <a:spLocks noGrp="1"/>
          </p:cNvSpPr>
          <p:nvPr>
            <p:ph type="ctrTitle"/>
          </p:nvPr>
        </p:nvSpPr>
        <p:spPr>
          <a:xfrm>
            <a:off x="8022021" y="2277613"/>
            <a:ext cx="3852041" cy="2788374"/>
          </a:xfrm>
        </p:spPr>
        <p:txBody>
          <a:bodyPr>
            <a:normAutofit fontScale="90000"/>
          </a:bodyPr>
          <a:lstStyle/>
          <a:p>
            <a:r>
              <a:rPr lang="it-IT" sz="5300" b="1" dirty="0">
                <a:solidFill>
                  <a:srgbClr val="7030A0"/>
                </a:solidFill>
                <a:latin typeface="Palace Script MT" panose="030303020206070C0B05" pitchFamily="66" charset="0"/>
              </a:rPr>
              <a:t>Diritto all'istruzione e inclusione sociale</a:t>
            </a:r>
            <a:r>
              <a:rPr lang="it-IT" sz="4000" b="1" dirty="0">
                <a:solidFill>
                  <a:srgbClr val="7030A0"/>
                </a:solidFill>
                <a:latin typeface="Palace Script MT" panose="030303020206070C0B05" pitchFamily="66" charset="0"/>
              </a:rPr>
              <a:t>.</a:t>
            </a:r>
            <a:br>
              <a:rPr lang="it-IT" sz="4000" b="1" dirty="0">
                <a:solidFill>
                  <a:srgbClr val="7030A0"/>
                </a:solidFill>
                <a:latin typeface="Palace Script MT" panose="030303020206070C0B05" pitchFamily="66" charset="0"/>
              </a:rPr>
            </a:br>
            <a:r>
              <a:rPr lang="it-IT" sz="5300" b="1" dirty="0">
                <a:solidFill>
                  <a:srgbClr val="7030A0"/>
                </a:solidFill>
                <a:latin typeface="Palace Script MT" panose="030303020206070C0B05" pitchFamily="66" charset="0"/>
              </a:rPr>
              <a:t>La scuola aperta a tutti</a:t>
            </a:r>
            <a:br>
              <a:rPr lang="it-IT" sz="4000" b="1" dirty="0">
                <a:solidFill>
                  <a:srgbClr val="7030A0"/>
                </a:solidFill>
                <a:latin typeface="Palace Script MT" panose="030303020206070C0B05" pitchFamily="66" charset="0"/>
              </a:rPr>
            </a:br>
            <a:r>
              <a:rPr lang="it-IT" sz="4000" dirty="0">
                <a:latin typeface="Palace Script MT" panose="030303020206070C0B05" pitchFamily="66" charset="0"/>
              </a:rPr>
              <a:t> </a:t>
            </a:r>
            <a:endParaRPr lang="it-IT" sz="4000" dirty="0"/>
          </a:p>
        </p:txBody>
      </p:sp>
      <p:sp>
        <p:nvSpPr>
          <p:cNvPr id="3" name="Sottotitolo 2">
            <a:extLst>
              <a:ext uri="{FF2B5EF4-FFF2-40B4-BE49-F238E27FC236}">
                <a16:creationId xmlns:a16="http://schemas.microsoft.com/office/drawing/2014/main" id="{06D17C15-5EE2-412F-AB90-AFCE3A213993}"/>
              </a:ext>
            </a:extLst>
          </p:cNvPr>
          <p:cNvSpPr>
            <a:spLocks noGrp="1"/>
          </p:cNvSpPr>
          <p:nvPr>
            <p:ph type="subTitle" idx="1"/>
          </p:nvPr>
        </p:nvSpPr>
        <p:spPr>
          <a:xfrm>
            <a:off x="7782910" y="5242674"/>
            <a:ext cx="4409070" cy="1091855"/>
          </a:xfrm>
        </p:spPr>
        <p:txBody>
          <a:bodyPr>
            <a:noAutofit/>
          </a:bodyPr>
          <a:lstStyle/>
          <a:p>
            <a:pPr>
              <a:lnSpc>
                <a:spcPct val="100000"/>
              </a:lnSpc>
            </a:pPr>
            <a:r>
              <a:rPr lang="it-IT" sz="3000" b="1" dirty="0">
                <a:solidFill>
                  <a:schemeClr val="accent5">
                    <a:lumMod val="50000"/>
                  </a:schemeClr>
                </a:solidFill>
                <a:latin typeface="Palace Script MT" panose="030303020206070C0B05" pitchFamily="66" charset="0"/>
              </a:rPr>
              <a:t>Prof.ssa </a:t>
            </a:r>
            <a:r>
              <a:rPr lang="it-IT" sz="3000" b="1" dirty="0" err="1">
                <a:solidFill>
                  <a:schemeClr val="accent5">
                    <a:lumMod val="50000"/>
                  </a:schemeClr>
                </a:solidFill>
                <a:latin typeface="Palace Script MT" panose="030303020206070C0B05" pitchFamily="66" charset="0"/>
              </a:rPr>
              <a:t>Mariaconcetta</a:t>
            </a:r>
            <a:r>
              <a:rPr lang="it-IT" sz="3000" b="1" dirty="0">
                <a:solidFill>
                  <a:schemeClr val="accent5">
                    <a:lumMod val="50000"/>
                  </a:schemeClr>
                </a:solidFill>
                <a:latin typeface="Palace Script MT" panose="030303020206070C0B05" pitchFamily="66" charset="0"/>
              </a:rPr>
              <a:t> D’Arienzo</a:t>
            </a:r>
          </a:p>
          <a:p>
            <a:pPr>
              <a:lnSpc>
                <a:spcPct val="100000"/>
              </a:lnSpc>
            </a:pPr>
            <a:r>
              <a:rPr lang="it-IT" sz="3000" b="1" dirty="0">
                <a:solidFill>
                  <a:schemeClr val="accent5">
                    <a:lumMod val="50000"/>
                  </a:schemeClr>
                </a:solidFill>
                <a:latin typeface="Palace Script MT" panose="030303020206070C0B05" pitchFamily="66" charset="0"/>
              </a:rPr>
              <a:t>A. A. </a:t>
            </a:r>
            <a:r>
              <a:rPr lang="it-IT" sz="3000" b="1">
                <a:solidFill>
                  <a:schemeClr val="accent5">
                    <a:lumMod val="50000"/>
                  </a:schemeClr>
                </a:solidFill>
                <a:latin typeface="Palace Script MT" panose="030303020206070C0B05" pitchFamily="66" charset="0"/>
              </a:rPr>
              <a:t>2022/2023</a:t>
            </a:r>
            <a:endParaRPr lang="it-IT" sz="3000" b="1" dirty="0">
              <a:solidFill>
                <a:schemeClr val="accent5">
                  <a:lumMod val="50000"/>
                </a:schemeClr>
              </a:solidFill>
              <a:latin typeface="Palace Script MT" panose="030303020206070C0B05" pitchFamily="66" charset="0"/>
            </a:endParaRPr>
          </a:p>
          <a:p>
            <a:endParaRPr lang="it-IT" sz="3000" dirty="0"/>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8320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B9A64FE8-D2D3-4770-9040-1EE24A59B1ED}"/>
              </a:ext>
            </a:extLst>
          </p:cNvPr>
          <p:cNvSpPr>
            <a:spLocks noGrp="1"/>
          </p:cNvSpPr>
          <p:nvPr>
            <p:ph type="title"/>
          </p:nvPr>
        </p:nvSpPr>
        <p:spPr/>
        <p:txBody>
          <a:bodyPr>
            <a:normAutofit/>
          </a:bodyPr>
          <a:lstStyle/>
          <a:p>
            <a:pPr algn="ctr"/>
            <a:r>
              <a:rPr lang="it-IT" sz="3900" dirty="0">
                <a:solidFill>
                  <a:srgbClr val="FF0000"/>
                </a:solidFill>
                <a:latin typeface="Palatino Linotype" panose="02040502050505030304" pitchFamily="18" charset="0"/>
              </a:rPr>
              <a:t>Costituzione e inclusione sociale</a:t>
            </a:r>
            <a:r>
              <a:rPr lang="it-IT" sz="3900">
                <a:solidFill>
                  <a:srgbClr val="FF0000"/>
                </a:solidFill>
                <a:latin typeface="Palatino Linotype" panose="02040502050505030304" pitchFamily="18" charset="0"/>
              </a:rPr>
              <a:t>. </a:t>
            </a:r>
            <a:br>
              <a:rPr lang="it-IT" sz="3900">
                <a:solidFill>
                  <a:srgbClr val="FF0000"/>
                </a:solidFill>
                <a:latin typeface="Palatino Linotype" panose="02040502050505030304" pitchFamily="18" charset="0"/>
              </a:rPr>
            </a:br>
            <a:r>
              <a:rPr lang="it-IT" sz="3900">
                <a:solidFill>
                  <a:srgbClr val="FF0000"/>
                </a:solidFill>
                <a:latin typeface="Palatino Linotype" panose="02040502050505030304" pitchFamily="18" charset="0"/>
              </a:rPr>
              <a:t>Riflessioni conclusive</a:t>
            </a:r>
            <a:endParaRPr lang="it-IT" sz="3900" dirty="0">
              <a:solidFill>
                <a:srgbClr val="FF0000"/>
              </a:solidFill>
              <a:latin typeface="Palatino Linotype" panose="02040502050505030304" pitchFamily="18" charset="0"/>
            </a:endParaRPr>
          </a:p>
        </p:txBody>
      </p:sp>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p:txBody>
          <a:bodyPr>
            <a:normAutofit fontScale="92500" lnSpcReduction="10000"/>
          </a:bodyPr>
          <a:lstStyle/>
          <a:p>
            <a:pPr marL="0" indent="0" algn="just">
              <a:buNone/>
            </a:pPr>
            <a:r>
              <a:rPr lang="it-IT" dirty="0">
                <a:solidFill>
                  <a:srgbClr val="002060"/>
                </a:solidFill>
                <a:latin typeface="Palatino Linotype" panose="02040502050505030304" pitchFamily="18" charset="0"/>
              </a:rPr>
              <a:t>I diritti sociali offrono ai loro titolari concrete possibilità di inclusione nei contesti di vita in cui si trovano, potendo fruire di beni materiali e immateriali che consentano loro di essere se stessi, di esplicare appieno la propria autonomia e di realizzarsi, così come previsto e richiesto dagli artt. 2 e 3 Cost.</a:t>
            </a:r>
          </a:p>
          <a:p>
            <a:pPr marL="0" indent="0" algn="just">
              <a:buNone/>
            </a:pPr>
            <a:r>
              <a:rPr lang="it-IT" dirty="0">
                <a:solidFill>
                  <a:srgbClr val="002060"/>
                </a:solidFill>
                <a:latin typeface="Palatino Linotype" panose="02040502050505030304" pitchFamily="18" charset="0"/>
              </a:rPr>
              <a:t>La Costituzione, infatti, espressione di uno Stato socialdemocratico, disegna un nuovo rapporto tra autorità e libertà, tra pubblico e privato, tra istituzioni e comunità, basato proprio sui principi di solidarietà ed uguaglianza sostanziale, diversamente da quanto accadeva negli Stati ottocenteschi di matrice liberale, che, invece, ponevano al centro l’autonomia individuale nella convinzione che ogni consociato sarebbe stato artefice del proprio destino.</a:t>
            </a:r>
          </a:p>
        </p:txBody>
      </p:sp>
    </p:spTree>
    <p:extLst>
      <p:ext uri="{BB962C8B-B14F-4D97-AF65-F5344CB8AC3E}">
        <p14:creationId xmlns:p14="http://schemas.microsoft.com/office/powerpoint/2010/main" val="40365245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72196" y="745588"/>
            <a:ext cx="10481603" cy="5296438"/>
          </a:xfrm>
        </p:spPr>
        <p:txBody>
          <a:bodyPr>
            <a:normAutofit fontScale="92500"/>
          </a:bodyPr>
          <a:lstStyle/>
          <a:p>
            <a:pPr marL="0" indent="0" algn="just">
              <a:buNone/>
            </a:pPr>
            <a:r>
              <a:rPr lang="it-IT" dirty="0">
                <a:solidFill>
                  <a:srgbClr val="002060"/>
                </a:solidFill>
                <a:latin typeface="Palatino Linotype" panose="02040502050505030304" pitchFamily="18" charset="0"/>
              </a:rPr>
              <a:t>Il progetto inclusivo tracciato dai principi costituzionali che si discostano dall’esperienza individualistica degli ordinamenti liberali è perseguito proprio attraverso i diritti sociali, che hanno il pregio di includere nella Costituzione i concetti di competenza e tecnicità, sollecitando gli attori istituzionali, ma anche i privati, a diverso titolo, nella erogazione delle corrispondenti prestazioni a migliorare gli </a:t>
            </a:r>
            <a:r>
              <a:rPr lang="it-IT" i="1" dirty="0">
                <a:solidFill>
                  <a:srgbClr val="002060"/>
                </a:solidFill>
                <a:latin typeface="Palatino Linotype" panose="02040502050505030304" pitchFamily="18" charset="0"/>
              </a:rPr>
              <a:t>standard</a:t>
            </a:r>
            <a:r>
              <a:rPr lang="it-IT" dirty="0">
                <a:solidFill>
                  <a:srgbClr val="002060"/>
                </a:solidFill>
                <a:latin typeface="Palatino Linotype" panose="02040502050505030304" pitchFamily="18" charset="0"/>
              </a:rPr>
              <a:t> di inclusione.</a:t>
            </a:r>
          </a:p>
          <a:p>
            <a:pPr marL="0" indent="0" algn="just">
              <a:buNone/>
            </a:pPr>
            <a:r>
              <a:rPr lang="it-IT" dirty="0">
                <a:solidFill>
                  <a:srgbClr val="002060"/>
                </a:solidFill>
                <a:latin typeface="Palatino Linotype" panose="02040502050505030304" pitchFamily="18" charset="0"/>
              </a:rPr>
              <a:t>La </a:t>
            </a:r>
            <a:r>
              <a:rPr lang="it-IT" b="1" dirty="0">
                <a:solidFill>
                  <a:srgbClr val="002060"/>
                </a:solidFill>
                <a:latin typeface="Palatino Linotype" panose="02040502050505030304" pitchFamily="18" charset="0"/>
              </a:rPr>
              <a:t>competenza</a:t>
            </a:r>
            <a:r>
              <a:rPr lang="it-IT" dirty="0">
                <a:solidFill>
                  <a:srgbClr val="002060"/>
                </a:solidFill>
                <a:latin typeface="Palatino Linotype" panose="02040502050505030304" pitchFamily="18" charset="0"/>
              </a:rPr>
              <a:t> è necessaria perché si riesca ad intercettare i bisogni reali e sempre mutevoli che affiorano tra gli strati più deboli della popolazione; la </a:t>
            </a:r>
            <a:r>
              <a:rPr lang="it-IT" b="1" dirty="0">
                <a:solidFill>
                  <a:srgbClr val="002060"/>
                </a:solidFill>
                <a:latin typeface="Palatino Linotype" panose="02040502050505030304" pitchFamily="18" charset="0"/>
              </a:rPr>
              <a:t>tecnica</a:t>
            </a:r>
            <a:r>
              <a:rPr lang="it-IT" dirty="0">
                <a:solidFill>
                  <a:srgbClr val="002060"/>
                </a:solidFill>
                <a:latin typeface="Palatino Linotype" panose="02040502050505030304" pitchFamily="18" charset="0"/>
              </a:rPr>
              <a:t>, invece, è da intendersi come la capacità di rispondere adeguatamente a tali istanze e sollecitazioni di giustizia ed equità sociale, mediante la configurazione di strumenti e meccanismi idonei a contemperare esigenze complesse e molteplici di efficacia, efficienza ed economicità.</a:t>
            </a:r>
          </a:p>
        </p:txBody>
      </p:sp>
    </p:spTree>
    <p:extLst>
      <p:ext uri="{BB962C8B-B14F-4D97-AF65-F5344CB8AC3E}">
        <p14:creationId xmlns:p14="http://schemas.microsoft.com/office/powerpoint/2010/main" val="2784896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1690688"/>
            <a:ext cx="10515600" cy="4351338"/>
          </a:xfrm>
        </p:spPr>
        <p:txBody>
          <a:bodyPr>
            <a:normAutofit lnSpcReduction="10000"/>
          </a:bodyPr>
          <a:lstStyle/>
          <a:p>
            <a:pPr marL="0" indent="0" algn="just">
              <a:buNone/>
            </a:pPr>
            <a:r>
              <a:rPr lang="it-IT" dirty="0">
                <a:solidFill>
                  <a:srgbClr val="002060"/>
                </a:solidFill>
                <a:latin typeface="Palatino Linotype" panose="02040502050505030304" pitchFamily="18" charset="0"/>
              </a:rPr>
              <a:t>I diversi soggetti chiamati a rendere reale e possibile la fruizione di tali diritti operano in una catena articolata, composta da diversi e molteplici anelli e che non si ferma alla dimensione giuridica e alla enunciazione formale di essi, ma che coinvolge la società tutta, in tutte le sue dimensioni e con i suoi </a:t>
            </a:r>
            <a:r>
              <a:rPr lang="it-IT" i="1" dirty="0">
                <a:solidFill>
                  <a:srgbClr val="002060"/>
                </a:solidFill>
                <a:latin typeface="Palatino Linotype" panose="02040502050505030304" pitchFamily="18" charset="0"/>
              </a:rPr>
              <a:t>expertise, </a:t>
            </a:r>
            <a:r>
              <a:rPr lang="it-IT" dirty="0">
                <a:solidFill>
                  <a:srgbClr val="002060"/>
                </a:solidFill>
                <a:latin typeface="Palatino Linotype" panose="02040502050505030304" pitchFamily="18" charset="0"/>
              </a:rPr>
              <a:t>in un intreccio di competenze e collaborazione.</a:t>
            </a:r>
          </a:p>
          <a:p>
            <a:pPr marL="0" indent="0" algn="just">
              <a:buNone/>
            </a:pPr>
            <a:r>
              <a:rPr lang="it-IT" dirty="0">
                <a:solidFill>
                  <a:srgbClr val="002060"/>
                </a:solidFill>
                <a:latin typeface="Palatino Linotype" panose="02040502050505030304" pitchFamily="18" charset="0"/>
              </a:rPr>
              <a:t>L’elemento che accomuna i diritti sociali è la vocazione finalistica a favorire e promuovere l’inclusione somministrando ai soggetti deboli beni e servizi che il mercato non è disposto a fornire: l’eguaglianza sostanziale che è alla base di tutti i diritti sociali mira proprio a ridimensionare il divario tra l’astratta titolarità dei diritti fondamentali ed il loro effettivo godimento.</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113383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a:extLst>
              <a:ext uri="{FF2B5EF4-FFF2-40B4-BE49-F238E27FC236}">
                <a16:creationId xmlns:a16="http://schemas.microsoft.com/office/drawing/2014/main" id="{77830DC7-78E9-427C-ADA0-A59BC280612F}"/>
              </a:ext>
            </a:extLst>
          </p:cNvPr>
          <p:cNvSpPr>
            <a:spLocks noGrp="1"/>
          </p:cNvSpPr>
          <p:nvPr>
            <p:ph idx="1"/>
          </p:nvPr>
        </p:nvSpPr>
        <p:spPr>
          <a:xfrm>
            <a:off x="838200" y="731544"/>
            <a:ext cx="10515600" cy="5394912"/>
          </a:xfrm>
        </p:spPr>
        <p:txBody>
          <a:bodyPr>
            <a:normAutofit/>
          </a:bodyPr>
          <a:lstStyle/>
          <a:p>
            <a:pPr marL="0" indent="0" algn="just">
              <a:buNone/>
            </a:pPr>
            <a:endParaRPr lang="it-IT" dirty="0">
              <a:solidFill>
                <a:srgbClr val="002060"/>
              </a:solidFill>
              <a:latin typeface="Palatino Linotype" panose="02040502050505030304" pitchFamily="18" charset="0"/>
            </a:endParaRPr>
          </a:p>
          <a:p>
            <a:pPr marL="0" indent="0" algn="just">
              <a:buNone/>
            </a:pPr>
            <a:r>
              <a:rPr lang="it-IT" dirty="0">
                <a:solidFill>
                  <a:srgbClr val="002060"/>
                </a:solidFill>
                <a:latin typeface="Palatino Linotype" panose="02040502050505030304" pitchFamily="18" charset="0"/>
              </a:rPr>
              <a:t>La scuola è l’esempio che consente di comprendere la complessità, l’inclusività ed il pluralismo insito nei diritti sociali: una «scuola aperta a tutti» è una istituzione ontologicamente inclusiva, al cui interno si lavora per costruire una società democratica, pluralista ed uguale, in cui sono garantite a tutti le stesse opportunità.</a:t>
            </a:r>
          </a:p>
          <a:p>
            <a:pPr marL="0" indent="0" algn="just">
              <a:buNone/>
            </a:pPr>
            <a:r>
              <a:rPr lang="it-IT">
                <a:solidFill>
                  <a:srgbClr val="002060"/>
                </a:solidFill>
                <a:latin typeface="Palatino Linotype" panose="02040502050505030304" pitchFamily="18" charset="0"/>
              </a:rPr>
              <a:t>Insomma, i principi </a:t>
            </a:r>
            <a:r>
              <a:rPr lang="it-IT" dirty="0">
                <a:solidFill>
                  <a:srgbClr val="002060"/>
                </a:solidFill>
                <a:latin typeface="Palatino Linotype" panose="02040502050505030304" pitchFamily="18" charset="0"/>
              </a:rPr>
              <a:t>che sottendono ai diritti sociali consentono di leggere la diversità come fattore che riguarda ogni consociato e l’inclusione e l’uguaglianza come un diritto che riguarda tutti.</a:t>
            </a:r>
          </a:p>
          <a:p>
            <a:pPr marL="0" indent="0" algn="just">
              <a:buNone/>
            </a:pPr>
            <a:endParaRPr lang="it-IT" dirty="0">
              <a:solidFill>
                <a:srgbClr val="002060"/>
              </a:solidFill>
              <a:latin typeface="Palatino Linotype" panose="02040502050505030304" pitchFamily="18" charset="0"/>
            </a:endParaRPr>
          </a:p>
        </p:txBody>
      </p:sp>
    </p:spTree>
    <p:extLst>
      <p:ext uri="{BB962C8B-B14F-4D97-AF65-F5344CB8AC3E}">
        <p14:creationId xmlns:p14="http://schemas.microsoft.com/office/powerpoint/2010/main" val="288973787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27844</TotalTime>
  <Words>513</Words>
  <Application>Microsoft Macintosh PowerPoint</Application>
  <PresentationFormat>Widescreen</PresentationFormat>
  <Paragraphs>13</Paragraphs>
  <Slides>5</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5</vt:i4>
      </vt:variant>
    </vt:vector>
  </HeadingPairs>
  <TitlesOfParts>
    <vt:vector size="11" baseType="lpstr">
      <vt:lpstr>Arial</vt:lpstr>
      <vt:lpstr>Calibri</vt:lpstr>
      <vt:lpstr>Calibri Light</vt:lpstr>
      <vt:lpstr>Palace Script MT</vt:lpstr>
      <vt:lpstr>Palatino Linotype</vt:lpstr>
      <vt:lpstr>Tema di Office</vt:lpstr>
      <vt:lpstr>Diritto all'istruzione e inclusione sociale. La scuola aperta a tutti  </vt:lpstr>
      <vt:lpstr>Costituzione e inclusione sociale.  Riflessioni conclusive</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all'istruzione e inclusione sociale.</dc:title>
  <dc:creator>BIANCA NICLA ROMANO</dc:creator>
  <cp:lastModifiedBy>Microsoft Office User</cp:lastModifiedBy>
  <cp:revision>223</cp:revision>
  <dcterms:created xsi:type="dcterms:W3CDTF">2020-12-10T12:40:02Z</dcterms:created>
  <dcterms:modified xsi:type="dcterms:W3CDTF">2022-12-19T14:25:51Z</dcterms:modified>
</cp:coreProperties>
</file>