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97" r:id="rId4"/>
    <p:sldId id="312" r:id="rId5"/>
    <p:sldId id="260" r:id="rId6"/>
    <p:sldId id="261" r:id="rId7"/>
    <p:sldId id="296" r:id="rId8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978"/>
  </p:normalViewPr>
  <p:slideViewPr>
    <p:cSldViewPr>
      <p:cViewPr varScale="1">
        <p:scale>
          <a:sx n="107" d="100"/>
          <a:sy n="107" d="100"/>
        </p:scale>
        <p:origin x="1856" y="1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37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A8FF67-9C0F-BB60-E1C4-1A434E8AB9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endParaRPr lang="en-GB" altLang="en-US" sz="1400" kern="0" dirty="0">
              <a:solidFill>
                <a:srgbClr val="673366"/>
              </a:solidFill>
            </a:endParaRP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23/24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14A3E08-C95D-C715-EC65-D094744D65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DD39D25-3CD6-3890-935B-D4AA7E3EFE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12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6.gif"/><Relationship Id="rId10" Type="http://schemas.openxmlformats.org/officeDocument/2006/relationships/image" Target="../media/image10.png"/><Relationship Id="rId4" Type="http://schemas.openxmlformats.org/officeDocument/2006/relationships/image" Target="../media/image5.jpg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12" name="Immagine 11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46729D32-B252-1BDC-D292-9CC189C56ACD}"/>
              </a:ext>
            </a:extLst>
          </p:cNvPr>
          <p:cNvSpPr txBox="1">
            <a:spLocks/>
          </p:cNvSpPr>
          <p:nvPr/>
        </p:nvSpPr>
        <p:spPr>
          <a:xfrm>
            <a:off x="381094" y="3916957"/>
            <a:ext cx="4102966" cy="2536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6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Giampaolo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95AA51D-0A03-52D0-3D30-F57D515405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203936D-9C07-8D87-0BCA-5C226C39AC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6627D7A1-D1DF-EB89-B7E9-0E5778E121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7584" y="2420888"/>
            <a:ext cx="7553325" cy="129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14400" eaLnBrk="1" hangingPunct="1">
              <a:lnSpc>
                <a:spcPct val="120000"/>
              </a:lnSpc>
            </a:pPr>
            <a:r>
              <a:rPr lang="it-IT" altLang="it-IT" sz="3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Introduzione</a:t>
            </a:r>
          </a:p>
          <a:p>
            <a:pPr algn="ctr"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3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17912"/>
            <a:ext cx="8204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Informazioni</a:t>
            </a: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Definizione di Radar</a:t>
            </a:r>
          </a:p>
          <a:p>
            <a:pPr defTabSz="914400" hangingPunct="1">
              <a:lnSpc>
                <a:spcPct val="100000"/>
              </a:lnSpc>
              <a:buFontTx/>
              <a:buChar char="•"/>
            </a:pPr>
            <a:endParaRPr lang="it-IT" altLang="it-IT" sz="24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endParaRPr lang="it-IT" altLang="it-IT" sz="24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endParaRPr lang="it-IT" altLang="it-IT" sz="20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6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Radar (6)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Docente</a:t>
            </a:r>
            <a:endParaRPr lang="it-IT" altLang="it-IT" sz="20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Giampaolo Ferraioli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giampaolo.ferraioli@uniparthenope.it</a:t>
            </a:r>
            <a:endParaRPr lang="it-IT" altLang="it-IT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http://https://www.uniparthenope.it/ugov/person/2678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sites.google.com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view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gferraioli</a:t>
            </a:r>
            <a:endParaRPr lang="it-IT" altLang="it-IT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skype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 giampaolo.ferraioli, 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tel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 0815476778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Codice Teams: 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dxwjcjm</a:t>
            </a:r>
            <a:endParaRPr lang="it-IT" altLang="it-IT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79400" lvl="1" indent="-279400" hangingPunct="1">
              <a:lnSpc>
                <a:spcPts val="2040"/>
              </a:lnSpc>
              <a:buClrTx/>
            </a:pPr>
            <a:endParaRPr lang="it-IT" alt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Testi consigliati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Gelli, </a:t>
            </a:r>
            <a:r>
              <a:rPr lang="it-IT" altLang="it-IT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Verde “</a:t>
            </a:r>
            <a:r>
              <a:rPr lang="it-IT" altLang="it-IT" sz="20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e Sistemi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endParaRPr lang="it-IT" altLang="ja-JP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G. Gelli, “</a:t>
            </a:r>
            <a:r>
              <a:rPr lang="it-IT" altLang="ja-JP" sz="20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Probabilità e informazione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M. I. </a:t>
            </a:r>
            <a:r>
              <a:rPr lang="it-IT" altLang="it-IT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Skolnik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“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to Radar Systems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McGraw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Hill</a:t>
            </a:r>
          </a:p>
          <a:p>
            <a:pPr hangingPunct="1">
              <a:lnSpc>
                <a:spcPts val="2040"/>
              </a:lnSpc>
            </a:pP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Dispense del Docente (https://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elearning.uniparthenope.it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hangingPunct="1">
              <a:lnSpc>
                <a:spcPts val="2040"/>
              </a:lnSpc>
              <a:buFont typeface="Arial" charset="0"/>
              <a:buChar char="•"/>
            </a:pPr>
            <a:endParaRPr 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Propedeuticità: </a:t>
            </a:r>
            <a:r>
              <a:rPr 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Nessuna (Consigliate: Analisi I, Analisi II, Teoria dei Segnali)</a:t>
            </a:r>
          </a:p>
          <a:p>
            <a:pPr marL="457200" indent="-457200">
              <a:lnSpc>
                <a:spcPts val="2040"/>
              </a:lnSpc>
            </a:pPr>
            <a:endParaRPr lang="it-IT" sz="20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ts val="2040"/>
              </a:lnSpc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Modalità di esame:</a:t>
            </a: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Prova orale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Contenuti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2409" y="908720"/>
            <a:ext cx="8168023" cy="521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175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9pPr>
          </a:lstStyle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1800" b="1" dirty="0">
                <a:solidFill>
                  <a:schemeClr val="tx1"/>
                </a:solidFill>
                <a:latin typeface="Calibri" charset="0"/>
                <a:cs typeface="Calibri" charset="0"/>
              </a:rPr>
              <a:t>Introduzione al Corso</a:t>
            </a: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endParaRPr lang="it-IT" sz="1800" dirty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1800" b="1" dirty="0">
                <a:solidFill>
                  <a:schemeClr val="tx1"/>
                </a:solidFill>
                <a:latin typeface="Calibri" charset="0"/>
                <a:cs typeface="Calibri" charset="0"/>
              </a:rPr>
              <a:t>Cenni di Teoria dei Segnali </a:t>
            </a: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Definizione di Segnale, Classificazione dei Segnali, Esempi di Segnali, Potenza di un Segnale, Trasformata di Fourier, Trasformata di Fourier, Modulazione e Demodulazione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b="1" dirty="0">
                <a:solidFill>
                  <a:schemeClr val="tx1"/>
                </a:solidFill>
                <a:latin typeface="Calibri" charset="0"/>
                <a:cs typeface="Calibri" charset="0"/>
              </a:rPr>
              <a:t>Cenni di Teoria dei Fenomeni Aleatori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Variabile aleatoria, Funzione di distribuzione cumulativa (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cdf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), Funzione Densità di Probabilità (pdf), Funzione Densità di Massa (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pmf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), Segnali Aleatori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b="1" dirty="0">
                <a:solidFill>
                  <a:schemeClr val="tx1"/>
                </a:solidFill>
                <a:latin typeface="Calibri" charset="0"/>
                <a:cs typeface="Calibri" charset="0"/>
              </a:rPr>
              <a:t>Il Radar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Il Radar, Principio di Funzionamento, Il Sistema Radar, Applicazioni Radar, Equazione Radar, Segnale Minimo Rilevabile, Rapporto Segnale – Rumore, Probabilità di Falso Allarme, Probabilità di 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Detection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, SNR minimo, Integrazione di impulsi, Sezione Radar, Potenza di Trasmissione, Ambiguità in Range, Risoluzione in Range, Antenne, Perdite di Sistema, Effetti della Propagazione,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b="1" dirty="0">
                <a:solidFill>
                  <a:schemeClr val="tx1"/>
                </a:solidFill>
                <a:latin typeface="Calibri" charset="0"/>
                <a:cs typeface="Calibri" charset="0"/>
              </a:rPr>
              <a:t>Sistemi Radar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Effetto Doppler, Radar CW, Radar FM-CW, MTI, Radar di Immagine, Radar Secondario, Radar Meteo</a:t>
            </a:r>
            <a:endParaRPr lang="it-IT" altLang="it-IT" sz="20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4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980728"/>
            <a:ext cx="8064896" cy="52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Radar  -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Definizione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Apparato impiegato per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rivelare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presenza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target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nello spazio e di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determinarne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posizione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il loro eventuale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spostamento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(direzione e velocità);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È costituito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trasmettitore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dotato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antenna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direttiva orientabile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che emette verso l’oggetto un fascio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radioonde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generalmente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microonde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impulsi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ricevitore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che capta 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di ritorno (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echi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) riflessi dall’oggetto per trasformarli in informazioni visualizzate sullo schermo.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direzione lungo la quale si trova l’oggetto è individuata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dall’asse del fascio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di radioonde emesso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distanza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si determina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dall’intervallo di tempo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intercorrente fra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l’emissione di un impulso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e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ricezione dell’eco. 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Radar</a:t>
            </a:r>
          </a:p>
        </p:txBody>
      </p:sp>
    </p:spTree>
    <p:extLst>
      <p:ext uri="{BB962C8B-B14F-4D97-AF65-F5344CB8AC3E}">
        <p14:creationId xmlns:p14="http://schemas.microsoft.com/office/powerpoint/2010/main" val="1559854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445</Words>
  <Application>Microsoft Macintosh PowerPoint</Application>
  <PresentationFormat>Presentazione su schermo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Presentazione standard di PowerPoint</vt:lpstr>
      <vt:lpstr>Sommario</vt:lpstr>
      <vt:lpstr>Informazioni</vt:lpstr>
      <vt:lpstr>Contenuti</vt:lpstr>
      <vt:lpstr>Definizione di Radar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104</cp:revision>
  <cp:lastPrinted>1601-01-01T00:00:00Z</cp:lastPrinted>
  <dcterms:created xsi:type="dcterms:W3CDTF">2014-02-26T18:00:47Z</dcterms:created>
  <dcterms:modified xsi:type="dcterms:W3CDTF">2023-12-04T11:38:59Z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