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9" r:id="rId5"/>
    <p:sldId id="260" r:id="rId6"/>
    <p:sldId id="283" r:id="rId7"/>
    <p:sldId id="284" r:id="rId8"/>
    <p:sldId id="285" r:id="rId9"/>
    <p:sldId id="288" r:id="rId10"/>
    <p:sldId id="287" r:id="rId11"/>
    <p:sldId id="289"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737"/>
  </p:normalViewPr>
  <p:slideViewPr>
    <p:cSldViewPr>
      <p:cViewPr varScale="1">
        <p:scale>
          <a:sx n="82" d="100"/>
          <a:sy n="82" d="100"/>
        </p:scale>
        <p:origin x="2232"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8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520B21-D091-450C-A255-94423ABF3B31}" type="datetimeFigureOut">
              <a:rPr lang="it-IT" smtClean="0"/>
              <a:pPr/>
              <a:t>06/04/24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0AA12C-12AD-46F8-BA14-1B501979DCEE}" type="slidenum">
              <a:rPr lang="it-IT" smtClean="0"/>
              <a:pPr/>
              <a:t>‹N›</a:t>
            </a:fld>
            <a:endParaRPr lang="it-IT"/>
          </a:p>
        </p:txBody>
      </p:sp>
    </p:spTree>
    <p:extLst>
      <p:ext uri="{BB962C8B-B14F-4D97-AF65-F5344CB8AC3E}">
        <p14:creationId xmlns:p14="http://schemas.microsoft.com/office/powerpoint/2010/main" val="87981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9808BF8-29ED-4855-86F4-6F2E2B95EBC6}" type="slidenum">
              <a:rPr lang="it-IT" smtClean="0"/>
              <a:pPr/>
              <a:t>1</a:t>
            </a:fld>
            <a:endParaRPr lang="it-IT"/>
          </a:p>
        </p:txBody>
      </p:sp>
    </p:spTree>
    <p:extLst>
      <p:ext uri="{BB962C8B-B14F-4D97-AF65-F5344CB8AC3E}">
        <p14:creationId xmlns:p14="http://schemas.microsoft.com/office/powerpoint/2010/main" val="48594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09808BF8-29ED-4855-86F4-6F2E2B95EBC6}" type="slidenum">
              <a:rPr lang="it-IT" smtClean="0"/>
              <a:pPr/>
              <a:t>2</a:t>
            </a:fld>
            <a:endParaRPr lang="it-IT"/>
          </a:p>
        </p:txBody>
      </p:sp>
    </p:spTree>
    <p:extLst>
      <p:ext uri="{BB962C8B-B14F-4D97-AF65-F5344CB8AC3E}">
        <p14:creationId xmlns:p14="http://schemas.microsoft.com/office/powerpoint/2010/main" val="276075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06/04/24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06/04/24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06/04/24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06/04/24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F31D1A-030C-4731-ABA9-95C8BE683DDF}"/>
              </a:ext>
            </a:extLst>
          </p:cNvPr>
          <p:cNvSpPr>
            <a:spLocks noGrp="1"/>
          </p:cNvSpPr>
          <p:nvPr>
            <p:ph type="ctrTitle"/>
          </p:nvPr>
        </p:nvSpPr>
        <p:spPr/>
        <p:txBody>
          <a:bodyPr>
            <a:normAutofit/>
          </a:bodyPr>
          <a:lstStyle/>
          <a:p>
            <a:r>
              <a:rPr lang="it-IT" dirty="0" err="1"/>
              <a:t>Primacy</a:t>
            </a:r>
            <a:r>
              <a:rPr lang="it-IT" dirty="0"/>
              <a:t> </a:t>
            </a:r>
            <a:r>
              <a:rPr lang="it-IT" dirty="0" err="1"/>
              <a:t>of</a:t>
            </a:r>
            <a:r>
              <a:rPr lang="it-IT" dirty="0"/>
              <a:t> </a:t>
            </a:r>
            <a:r>
              <a:rPr lang="it-IT" dirty="0" err="1"/>
              <a:t>European</a:t>
            </a:r>
            <a:r>
              <a:rPr lang="it-IT" dirty="0"/>
              <a:t> </a:t>
            </a:r>
            <a:r>
              <a:rPr lang="it-IT" dirty="0" err="1"/>
              <a:t>Union</a:t>
            </a:r>
            <a:r>
              <a:rPr lang="it-IT" dirty="0"/>
              <a:t> </a:t>
            </a:r>
            <a:r>
              <a:rPr lang="it-IT" dirty="0" err="1"/>
              <a:t>Law</a:t>
            </a:r>
            <a:endParaRPr lang="it-IT" dirty="0"/>
          </a:p>
        </p:txBody>
      </p:sp>
      <p:sp>
        <p:nvSpPr>
          <p:cNvPr id="3" name="Sottotitolo 2">
            <a:extLst>
              <a:ext uri="{FF2B5EF4-FFF2-40B4-BE49-F238E27FC236}">
                <a16:creationId xmlns:a16="http://schemas.microsoft.com/office/drawing/2014/main" id="{4D4FFF4E-E584-4C7A-A51E-76E193B3F890}"/>
              </a:ext>
            </a:extLst>
          </p:cNvPr>
          <p:cNvSpPr>
            <a:spLocks noGrp="1"/>
          </p:cNvSpPr>
          <p:nvPr>
            <p:ph type="subTitle" idx="1"/>
          </p:nvPr>
        </p:nvSpPr>
        <p:spPr/>
        <p:txBody>
          <a:bodyPr/>
          <a:lstStyle/>
          <a:p>
            <a:endParaRPr lang="it-IT" dirty="0"/>
          </a:p>
          <a:p>
            <a:r>
              <a:rPr lang="it-IT" dirty="0" err="1"/>
              <a:t>Lesson</a:t>
            </a:r>
            <a:r>
              <a:rPr lang="it-IT" dirty="0"/>
              <a:t> n. 7</a:t>
            </a:r>
          </a:p>
        </p:txBody>
      </p:sp>
    </p:spTree>
    <p:extLst>
      <p:ext uri="{BB962C8B-B14F-4D97-AF65-F5344CB8AC3E}">
        <p14:creationId xmlns:p14="http://schemas.microsoft.com/office/powerpoint/2010/main" val="167289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1E6B7E-C8CF-46B7-A148-6157A32144D3}"/>
              </a:ext>
            </a:extLst>
          </p:cNvPr>
          <p:cNvSpPr>
            <a:spLocks noGrp="1"/>
          </p:cNvSpPr>
          <p:nvPr>
            <p:ph type="title"/>
          </p:nvPr>
        </p:nvSpPr>
        <p:spPr/>
        <p:txBody>
          <a:bodyPr/>
          <a:lstStyle/>
          <a:p>
            <a:pPr algn="ctr"/>
            <a:r>
              <a:rPr lang="it-IT" dirty="0" err="1"/>
              <a:t>Overview</a:t>
            </a:r>
            <a:endParaRPr lang="it-IT" dirty="0"/>
          </a:p>
        </p:txBody>
      </p:sp>
      <p:sp>
        <p:nvSpPr>
          <p:cNvPr id="3" name="Segnaposto contenuto 2">
            <a:extLst>
              <a:ext uri="{FF2B5EF4-FFF2-40B4-BE49-F238E27FC236}">
                <a16:creationId xmlns:a16="http://schemas.microsoft.com/office/drawing/2014/main" id="{2F37EC6D-BB25-4671-B60A-DD8CD9F363A8}"/>
              </a:ext>
            </a:extLst>
          </p:cNvPr>
          <p:cNvSpPr>
            <a:spLocks noGrp="1"/>
          </p:cNvSpPr>
          <p:nvPr>
            <p:ph idx="1"/>
          </p:nvPr>
        </p:nvSpPr>
        <p:spPr/>
        <p:txBody>
          <a:bodyPr>
            <a:normAutofit/>
          </a:bodyPr>
          <a:lstStyle/>
          <a:p>
            <a:pPr>
              <a:buFont typeface="Wingdings" panose="05000000000000000000" pitchFamily="2" charset="2"/>
              <a:buChar char="Ø"/>
            </a:pPr>
            <a:endParaRPr lang="it-IT" dirty="0"/>
          </a:p>
          <a:p>
            <a:pPr>
              <a:buFont typeface="Wingdings" panose="05000000000000000000" pitchFamily="2" charset="2"/>
              <a:buChar char="Ø"/>
            </a:pPr>
            <a:r>
              <a:rPr lang="it-IT" dirty="0"/>
              <a:t>The </a:t>
            </a:r>
            <a:r>
              <a:rPr lang="it-IT" dirty="0" err="1"/>
              <a:t>concept</a:t>
            </a:r>
            <a:r>
              <a:rPr lang="it-IT" dirty="0"/>
              <a:t> of </a:t>
            </a:r>
            <a:r>
              <a:rPr lang="it-IT" dirty="0" err="1"/>
              <a:t>direct</a:t>
            </a:r>
            <a:r>
              <a:rPr lang="it-IT" dirty="0"/>
              <a:t> </a:t>
            </a:r>
            <a:r>
              <a:rPr lang="it-IT" dirty="0" err="1"/>
              <a:t>applicability</a:t>
            </a:r>
            <a:r>
              <a:rPr lang="it-IT" dirty="0"/>
              <a:t> and </a:t>
            </a:r>
            <a:r>
              <a:rPr lang="it-IT" dirty="0" err="1"/>
              <a:t>direct</a:t>
            </a:r>
            <a:r>
              <a:rPr lang="it-IT" dirty="0"/>
              <a:t> </a:t>
            </a:r>
            <a:r>
              <a:rPr lang="it-IT" dirty="0" err="1"/>
              <a:t>effect</a:t>
            </a:r>
            <a:endParaRPr lang="it-IT" dirty="0"/>
          </a:p>
          <a:p>
            <a:pPr>
              <a:buFont typeface="Wingdings" panose="05000000000000000000" pitchFamily="2" charset="2"/>
              <a:buChar char="Ø"/>
            </a:pPr>
            <a:endParaRPr lang="it-IT" dirty="0"/>
          </a:p>
          <a:p>
            <a:pPr>
              <a:buFont typeface="Wingdings" panose="05000000000000000000" pitchFamily="2" charset="2"/>
              <a:buChar char="Ø"/>
            </a:pPr>
            <a:r>
              <a:rPr lang="it-IT" dirty="0"/>
              <a:t>The </a:t>
            </a:r>
            <a:r>
              <a:rPr lang="it-IT" dirty="0" err="1"/>
              <a:t>primacy</a:t>
            </a:r>
            <a:r>
              <a:rPr lang="it-IT" dirty="0"/>
              <a:t> of EU Law</a:t>
            </a:r>
          </a:p>
          <a:p>
            <a:pPr lvl="1">
              <a:buFont typeface="Wingdings" panose="05000000000000000000" pitchFamily="2" charset="2"/>
              <a:buChar char="Ø"/>
            </a:pPr>
            <a:r>
              <a:rPr lang="it-IT" dirty="0"/>
              <a:t>The </a:t>
            </a:r>
            <a:r>
              <a:rPr lang="it-IT" dirty="0" err="1"/>
              <a:t>solution</a:t>
            </a:r>
            <a:r>
              <a:rPr lang="it-IT" dirty="0"/>
              <a:t> in case of </a:t>
            </a:r>
            <a:r>
              <a:rPr lang="it-IT" dirty="0" err="1"/>
              <a:t>conflicts</a:t>
            </a:r>
            <a:r>
              <a:rPr lang="it-IT" dirty="0"/>
              <a:t> </a:t>
            </a:r>
            <a:r>
              <a:rPr lang="it-IT" dirty="0" err="1"/>
              <a:t>between</a:t>
            </a:r>
            <a:r>
              <a:rPr lang="it-IT" dirty="0"/>
              <a:t> EU and </a:t>
            </a:r>
            <a:r>
              <a:rPr lang="it-IT" dirty="0" err="1"/>
              <a:t>national</a:t>
            </a:r>
            <a:r>
              <a:rPr lang="it-IT" dirty="0"/>
              <a:t> law –&gt; EU law </a:t>
            </a:r>
            <a:r>
              <a:rPr lang="it-IT" dirty="0" err="1"/>
              <a:t>will</a:t>
            </a:r>
            <a:r>
              <a:rPr lang="it-IT" dirty="0"/>
              <a:t> </a:t>
            </a:r>
            <a:r>
              <a:rPr lang="it-IT" dirty="0" err="1"/>
              <a:t>prevail</a:t>
            </a:r>
            <a:endParaRPr lang="it-IT" dirty="0"/>
          </a:p>
        </p:txBody>
      </p:sp>
    </p:spTree>
    <p:extLst>
      <p:ext uri="{BB962C8B-B14F-4D97-AF65-F5344CB8AC3E}">
        <p14:creationId xmlns:p14="http://schemas.microsoft.com/office/powerpoint/2010/main" val="361468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Direct </a:t>
            </a:r>
            <a:r>
              <a:rPr lang="it-IT" dirty="0" err="1"/>
              <a:t>effect</a:t>
            </a:r>
            <a:endParaRPr lang="it-IT" dirty="0"/>
          </a:p>
        </p:txBody>
      </p:sp>
      <p:sp>
        <p:nvSpPr>
          <p:cNvPr id="3" name="Segnaposto contenuto 2"/>
          <p:cNvSpPr>
            <a:spLocks noGrp="1"/>
          </p:cNvSpPr>
          <p:nvPr>
            <p:ph idx="1"/>
          </p:nvPr>
        </p:nvSpPr>
        <p:spPr/>
        <p:txBody>
          <a:bodyPr>
            <a:normAutofit fontScale="85000" lnSpcReduction="20000"/>
          </a:bodyPr>
          <a:lstStyle/>
          <a:p>
            <a:pPr marL="0" indent="0">
              <a:buNone/>
            </a:pPr>
            <a:r>
              <a:rPr lang="en-US" dirty="0"/>
              <a:t>capacity of a provision if the European Union Law to be invoked before a national Court.</a:t>
            </a:r>
          </a:p>
          <a:p>
            <a:pPr marL="0" indent="0">
              <a:buNone/>
            </a:pPr>
            <a:endParaRPr lang="en-US" dirty="0"/>
          </a:p>
          <a:p>
            <a:pPr marL="0" indent="0">
              <a:buNone/>
            </a:pPr>
            <a:r>
              <a:rPr lang="en-US" dirty="0"/>
              <a:t>The conditions which enabled a EU provision to have direct effect were that it was: </a:t>
            </a:r>
            <a:endParaRPr lang="it-IT" dirty="0"/>
          </a:p>
          <a:p>
            <a:pPr>
              <a:buFont typeface="Wingdings" panose="05000000000000000000" pitchFamily="2" charset="2"/>
              <a:buChar char="Ø"/>
            </a:pPr>
            <a:r>
              <a:rPr lang="en-US" dirty="0"/>
              <a:t> clear </a:t>
            </a:r>
          </a:p>
          <a:p>
            <a:pPr>
              <a:buFont typeface="Wingdings" panose="05000000000000000000" pitchFamily="2" charset="2"/>
              <a:buChar char="Ø"/>
            </a:pPr>
            <a:r>
              <a:rPr lang="en-US" dirty="0"/>
              <a:t> complete in themselves and self-contained in legal terms and therefore </a:t>
            </a:r>
          </a:p>
          <a:p>
            <a:pPr>
              <a:buFont typeface="Wingdings" panose="05000000000000000000" pitchFamily="2" charset="2"/>
              <a:buChar char="Ø"/>
            </a:pPr>
            <a:r>
              <a:rPr lang="en-US" dirty="0"/>
              <a:t> do not require any further action on the part of the Member States or the Union institutions in order to be complied with or acquire legal effect.</a:t>
            </a:r>
            <a:endParaRPr lang="it-IT" dirty="0"/>
          </a:p>
          <a:p>
            <a:endParaRPr lang="it-IT" dirty="0"/>
          </a:p>
        </p:txBody>
      </p:sp>
    </p:spTree>
    <p:extLst>
      <p:ext uri="{BB962C8B-B14F-4D97-AF65-F5344CB8AC3E}">
        <p14:creationId xmlns:p14="http://schemas.microsoft.com/office/powerpoint/2010/main" val="179763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980728"/>
            <a:ext cx="8219256" cy="5145435"/>
          </a:xfrm>
        </p:spPr>
        <p:txBody>
          <a:bodyPr>
            <a:normAutofit fontScale="70000" lnSpcReduction="20000"/>
          </a:bodyPr>
          <a:lstStyle/>
          <a:p>
            <a:pPr marL="0" indent="0">
              <a:buNone/>
            </a:pPr>
            <a:r>
              <a:rPr lang="en-US" dirty="0"/>
              <a:t>Also the provisions of a directive can produce direct effects, even if directives are the Directives are addressed to the Member States and not to individuals.</a:t>
            </a:r>
          </a:p>
          <a:p>
            <a:pPr marL="0" indent="0">
              <a:buNone/>
            </a:pPr>
            <a:r>
              <a:rPr lang="en-US" dirty="0"/>
              <a:t>The Court of Justice of the European Union has ruled that certain provisions of a directive may, exceptionally, have direct effects in a Member State in cases where: </a:t>
            </a:r>
          </a:p>
          <a:p>
            <a:pPr marL="0" indent="0">
              <a:buNone/>
            </a:pPr>
            <a:r>
              <a:rPr lang="en-US" dirty="0"/>
              <a:t>(a) the provisions of the directive are imperative and sufficiently clear and precise; </a:t>
            </a:r>
          </a:p>
          <a:p>
            <a:pPr marL="0" indent="0">
              <a:buNone/>
            </a:pPr>
            <a:r>
              <a:rPr lang="en-US" dirty="0"/>
              <a:t>(b) the provisions of the directive confer rights on individuals;</a:t>
            </a:r>
          </a:p>
          <a:p>
            <a:pPr marL="0" indent="0">
              <a:buNone/>
            </a:pPr>
            <a:r>
              <a:rPr lang="en-US" dirty="0"/>
              <a:t>(c) the directive has not been transposed into national law and the time limit for transposition has expired or has been transposed incorrectly.</a:t>
            </a:r>
          </a:p>
          <a:p>
            <a:pPr marL="0" indent="0">
              <a:buNone/>
            </a:pPr>
            <a:endParaRPr lang="en-US" sz="1900" dirty="0"/>
          </a:p>
          <a:p>
            <a:pPr marL="0" indent="0">
              <a:buNone/>
            </a:pPr>
            <a:r>
              <a:rPr lang="en-US" dirty="0"/>
              <a:t>Directives are only capable of vertical direct effect, meaning that they could only be raised against the State or a State entity. They were not capable of having horizontal direct effect, in the sense that they could not impose obligations on a private party.</a:t>
            </a:r>
            <a:endParaRPr lang="it-IT" dirty="0"/>
          </a:p>
        </p:txBody>
      </p:sp>
    </p:spTree>
    <p:extLst>
      <p:ext uri="{BB962C8B-B14F-4D97-AF65-F5344CB8AC3E}">
        <p14:creationId xmlns:p14="http://schemas.microsoft.com/office/powerpoint/2010/main" val="41963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concept</a:t>
            </a:r>
            <a:r>
              <a:rPr lang="it-IT" dirty="0"/>
              <a:t> of </a:t>
            </a:r>
            <a:r>
              <a:rPr lang="it-IT" dirty="0" err="1"/>
              <a:t>primacy</a:t>
            </a:r>
            <a:r>
              <a:rPr lang="it-IT" dirty="0"/>
              <a:t> of EU Law</a:t>
            </a:r>
          </a:p>
        </p:txBody>
      </p:sp>
      <p:sp>
        <p:nvSpPr>
          <p:cNvPr id="3" name="Segnaposto contenuto 2"/>
          <p:cNvSpPr>
            <a:spLocks noGrp="1"/>
          </p:cNvSpPr>
          <p:nvPr>
            <p:ph idx="1"/>
          </p:nvPr>
        </p:nvSpPr>
        <p:spPr/>
        <p:txBody>
          <a:bodyPr>
            <a:normAutofit/>
          </a:bodyPr>
          <a:lstStyle/>
          <a:p>
            <a:pPr marL="0" indent="0">
              <a:buNone/>
            </a:pPr>
            <a:r>
              <a:rPr lang="it-IT" dirty="0" err="1"/>
              <a:t>According</a:t>
            </a:r>
            <a:r>
              <a:rPr lang="it-IT" dirty="0"/>
              <a:t> to the </a:t>
            </a:r>
            <a:r>
              <a:rPr lang="it-IT" dirty="0" err="1"/>
              <a:t>principle</a:t>
            </a:r>
            <a:r>
              <a:rPr lang="it-IT" dirty="0"/>
              <a:t> of </a:t>
            </a:r>
            <a:r>
              <a:rPr lang="it-IT" dirty="0" err="1"/>
              <a:t>Primacy</a:t>
            </a:r>
            <a:r>
              <a:rPr lang="it-IT" dirty="0"/>
              <a:t> of EU Law, in case of </a:t>
            </a:r>
            <a:r>
              <a:rPr lang="it-IT" dirty="0" err="1"/>
              <a:t>conflict</a:t>
            </a:r>
            <a:r>
              <a:rPr lang="it-IT" dirty="0"/>
              <a:t> </a:t>
            </a:r>
            <a:r>
              <a:rPr lang="it-IT" dirty="0" err="1"/>
              <a:t>between</a:t>
            </a:r>
            <a:r>
              <a:rPr lang="it-IT" dirty="0"/>
              <a:t> EU Law and </a:t>
            </a:r>
            <a:r>
              <a:rPr lang="it-IT" dirty="0" err="1"/>
              <a:t>national</a:t>
            </a:r>
            <a:r>
              <a:rPr lang="it-IT" dirty="0"/>
              <a:t> law, the first </a:t>
            </a:r>
            <a:r>
              <a:rPr lang="it-IT" dirty="0" err="1"/>
              <a:t>should</a:t>
            </a:r>
            <a:r>
              <a:rPr lang="it-IT" dirty="0"/>
              <a:t> take </a:t>
            </a:r>
            <a:r>
              <a:rPr lang="it-IT" dirty="0" err="1"/>
              <a:t>precedence</a:t>
            </a:r>
            <a:r>
              <a:rPr lang="it-IT" dirty="0"/>
              <a:t> over the </a:t>
            </a:r>
            <a:r>
              <a:rPr lang="it-IT" dirty="0" err="1"/>
              <a:t>national</a:t>
            </a:r>
            <a:r>
              <a:rPr lang="it-IT" dirty="0"/>
              <a:t> law.</a:t>
            </a:r>
          </a:p>
          <a:p>
            <a:pPr marL="0" indent="0">
              <a:buNone/>
            </a:pPr>
            <a:endParaRPr lang="it-IT" dirty="0"/>
          </a:p>
          <a:p>
            <a:pPr marL="0" indent="0">
              <a:buNone/>
            </a:pPr>
            <a:r>
              <a:rPr lang="it-IT" dirty="0" err="1"/>
              <a:t>Starting</a:t>
            </a:r>
            <a:r>
              <a:rPr lang="it-IT" dirty="0"/>
              <a:t> </a:t>
            </a:r>
            <a:r>
              <a:rPr lang="it-IT" dirty="0" err="1"/>
              <a:t>point</a:t>
            </a:r>
            <a:r>
              <a:rPr lang="it-IT" dirty="0"/>
              <a:t>: the case-law of the </a:t>
            </a:r>
            <a:r>
              <a:rPr lang="it-IT" dirty="0" err="1"/>
              <a:t>European</a:t>
            </a:r>
            <a:r>
              <a:rPr lang="it-IT" dirty="0"/>
              <a:t> Court of </a:t>
            </a:r>
            <a:r>
              <a:rPr lang="it-IT" dirty="0" err="1"/>
              <a:t>Justice</a:t>
            </a:r>
            <a:endParaRPr lang="it-IT" dirty="0"/>
          </a:p>
          <a:p>
            <a:endParaRPr lang="it-IT" dirty="0"/>
          </a:p>
          <a:p>
            <a:endParaRPr lang="it-IT" dirty="0"/>
          </a:p>
        </p:txBody>
      </p:sp>
    </p:spTree>
    <p:extLst>
      <p:ext uri="{BB962C8B-B14F-4D97-AF65-F5344CB8AC3E}">
        <p14:creationId xmlns:p14="http://schemas.microsoft.com/office/powerpoint/2010/main" val="3048951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Effects of the </a:t>
            </a:r>
            <a:r>
              <a:rPr lang="it-IT" dirty="0" err="1"/>
              <a:t>primacy</a:t>
            </a:r>
            <a:r>
              <a:rPr lang="it-IT" dirty="0"/>
              <a:t> in case of </a:t>
            </a:r>
            <a:r>
              <a:rPr lang="it-IT" dirty="0" err="1"/>
              <a:t>conflicts</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 </a:t>
            </a:r>
            <a:r>
              <a:rPr lang="en-US" dirty="0"/>
              <a:t>in accordance with the principle of the precedence of community law, the relationship between provisions of the treaty and directly applicable measures of the institutions on the one hand and the national law of the member states on the other is such that those provisions and measures […] by their entry into force </a:t>
            </a:r>
            <a:r>
              <a:rPr lang="en-US" b="1" dirty="0"/>
              <a:t>render automatically inapplicable any conflicting provision of current national law</a:t>
            </a:r>
            <a:r>
              <a:rPr lang="it-IT" dirty="0"/>
              <a:t>».									</a:t>
            </a:r>
            <a:br>
              <a:rPr lang="it-IT" dirty="0"/>
            </a:br>
            <a:br>
              <a:rPr lang="it-IT" dirty="0"/>
            </a:br>
            <a:r>
              <a:rPr lang="it-IT" dirty="0"/>
              <a:t>						</a:t>
            </a:r>
            <a:r>
              <a:rPr lang="it-IT" sz="2400" i="1" dirty="0" err="1"/>
              <a:t>Simmenthal</a:t>
            </a:r>
            <a:r>
              <a:rPr lang="it-IT" sz="2400" dirty="0"/>
              <a:t>, 106/77</a:t>
            </a:r>
          </a:p>
          <a:p>
            <a:endParaRPr lang="it-IT" dirty="0"/>
          </a:p>
        </p:txBody>
      </p:sp>
    </p:spTree>
    <p:extLst>
      <p:ext uri="{BB962C8B-B14F-4D97-AF65-F5344CB8AC3E}">
        <p14:creationId xmlns:p14="http://schemas.microsoft.com/office/powerpoint/2010/main" val="2228644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a:t>
            </a:r>
            <a:r>
              <a:rPr lang="it-IT" dirty="0" err="1"/>
              <a:t>It</a:t>
            </a:r>
            <a:r>
              <a:rPr lang="it-IT" dirty="0"/>
              <a:t> </a:t>
            </a:r>
            <a:r>
              <a:rPr lang="it-IT" dirty="0" err="1"/>
              <a:t>would</a:t>
            </a:r>
            <a:r>
              <a:rPr lang="it-IT" dirty="0"/>
              <a:t>, </a:t>
            </a:r>
            <a:r>
              <a:rPr lang="it-IT" dirty="0" err="1"/>
              <a:t>moreover</a:t>
            </a:r>
            <a:r>
              <a:rPr lang="it-IT" dirty="0"/>
              <a:t>, be </a:t>
            </a:r>
            <a:r>
              <a:rPr lang="it-IT" dirty="0" err="1"/>
              <a:t>contradictory</a:t>
            </a:r>
            <a:r>
              <a:rPr lang="it-IT" dirty="0"/>
              <a:t> to </a:t>
            </a:r>
            <a:r>
              <a:rPr lang="it-IT" dirty="0" err="1"/>
              <a:t>rule</a:t>
            </a:r>
            <a:r>
              <a:rPr lang="it-IT" dirty="0"/>
              <a:t> </a:t>
            </a:r>
            <a:r>
              <a:rPr lang="it-IT" dirty="0" err="1"/>
              <a:t>that</a:t>
            </a:r>
            <a:r>
              <a:rPr lang="it-IT" dirty="0"/>
              <a:t> an </a:t>
            </a:r>
            <a:r>
              <a:rPr lang="it-IT" dirty="0" err="1"/>
              <a:t>individual</a:t>
            </a:r>
            <a:r>
              <a:rPr lang="it-IT" dirty="0"/>
              <a:t> </a:t>
            </a:r>
            <a:r>
              <a:rPr lang="it-IT" dirty="0" err="1"/>
              <a:t>may</a:t>
            </a:r>
            <a:r>
              <a:rPr lang="it-IT" dirty="0"/>
              <a:t> </a:t>
            </a:r>
            <a:r>
              <a:rPr lang="it-IT" dirty="0" err="1"/>
              <a:t>rely</a:t>
            </a:r>
            <a:r>
              <a:rPr lang="it-IT" dirty="0"/>
              <a:t> </a:t>
            </a:r>
            <a:r>
              <a:rPr lang="it-IT" dirty="0" err="1"/>
              <a:t>upon</a:t>
            </a:r>
            <a:r>
              <a:rPr lang="it-IT" dirty="0"/>
              <a:t> the </a:t>
            </a:r>
            <a:r>
              <a:rPr lang="it-IT" dirty="0" err="1"/>
              <a:t>provisions</a:t>
            </a:r>
            <a:r>
              <a:rPr lang="it-IT" dirty="0"/>
              <a:t> of a </a:t>
            </a:r>
            <a:r>
              <a:rPr lang="it-IT" dirty="0" err="1"/>
              <a:t>directive</a:t>
            </a:r>
            <a:r>
              <a:rPr lang="it-IT" dirty="0"/>
              <a:t> </a:t>
            </a:r>
            <a:r>
              <a:rPr lang="it-IT" dirty="0" err="1"/>
              <a:t>which</a:t>
            </a:r>
            <a:r>
              <a:rPr lang="it-IT" dirty="0"/>
              <a:t> </a:t>
            </a:r>
            <a:r>
              <a:rPr lang="it-IT" dirty="0" err="1"/>
              <a:t>fulfil</a:t>
            </a:r>
            <a:r>
              <a:rPr lang="it-IT" dirty="0"/>
              <a:t> the </a:t>
            </a:r>
            <a:r>
              <a:rPr lang="it-IT" dirty="0" err="1"/>
              <a:t>conditions</a:t>
            </a:r>
            <a:r>
              <a:rPr lang="it-IT" dirty="0"/>
              <a:t> </a:t>
            </a:r>
            <a:r>
              <a:rPr lang="it-IT" dirty="0" err="1"/>
              <a:t>defined</a:t>
            </a:r>
            <a:r>
              <a:rPr lang="it-IT" dirty="0"/>
              <a:t> </a:t>
            </a:r>
            <a:r>
              <a:rPr lang="it-IT" dirty="0" err="1"/>
              <a:t>above</a:t>
            </a:r>
            <a:r>
              <a:rPr lang="it-IT" dirty="0"/>
              <a:t> in </a:t>
            </a:r>
            <a:r>
              <a:rPr lang="it-IT" dirty="0" err="1"/>
              <a:t>proceedings</a:t>
            </a:r>
            <a:r>
              <a:rPr lang="it-IT" dirty="0"/>
              <a:t> </a:t>
            </a:r>
            <a:r>
              <a:rPr lang="it-IT" dirty="0" err="1"/>
              <a:t>before</a:t>
            </a:r>
            <a:r>
              <a:rPr lang="it-IT" dirty="0"/>
              <a:t> the </a:t>
            </a:r>
            <a:r>
              <a:rPr lang="it-IT" dirty="0" err="1"/>
              <a:t>national</a:t>
            </a:r>
            <a:r>
              <a:rPr lang="it-IT" dirty="0"/>
              <a:t> </a:t>
            </a:r>
            <a:r>
              <a:rPr lang="it-IT" dirty="0" err="1"/>
              <a:t>courts</a:t>
            </a:r>
            <a:r>
              <a:rPr lang="it-IT" dirty="0"/>
              <a:t> </a:t>
            </a:r>
            <a:r>
              <a:rPr lang="it-IT" dirty="0" err="1"/>
              <a:t>seeking</a:t>
            </a:r>
            <a:r>
              <a:rPr lang="it-IT" dirty="0"/>
              <a:t> an </a:t>
            </a:r>
            <a:r>
              <a:rPr lang="it-IT" dirty="0" err="1"/>
              <a:t>order</a:t>
            </a:r>
            <a:r>
              <a:rPr lang="it-IT" dirty="0"/>
              <a:t> </a:t>
            </a:r>
            <a:r>
              <a:rPr lang="it-IT" dirty="0" err="1"/>
              <a:t>against</a:t>
            </a:r>
            <a:r>
              <a:rPr lang="it-IT" dirty="0"/>
              <a:t> the </a:t>
            </a:r>
            <a:r>
              <a:rPr lang="it-IT" dirty="0" err="1"/>
              <a:t>administrative</a:t>
            </a:r>
            <a:r>
              <a:rPr lang="it-IT" dirty="0"/>
              <a:t> </a:t>
            </a:r>
            <a:r>
              <a:rPr lang="it-IT" dirty="0" err="1"/>
              <a:t>authorities</a:t>
            </a:r>
            <a:r>
              <a:rPr lang="it-IT" dirty="0"/>
              <a:t>, and </a:t>
            </a:r>
            <a:r>
              <a:rPr lang="it-IT" dirty="0" err="1"/>
              <a:t>yet</a:t>
            </a:r>
            <a:r>
              <a:rPr lang="it-IT" dirty="0"/>
              <a:t> to </a:t>
            </a:r>
            <a:r>
              <a:rPr lang="it-IT" dirty="0" err="1"/>
              <a:t>hold</a:t>
            </a:r>
            <a:r>
              <a:rPr lang="it-IT" dirty="0"/>
              <a:t> </a:t>
            </a:r>
            <a:r>
              <a:rPr lang="it-IT" dirty="0" err="1"/>
              <a:t>that</a:t>
            </a:r>
            <a:r>
              <a:rPr lang="it-IT" dirty="0"/>
              <a:t> </a:t>
            </a:r>
            <a:r>
              <a:rPr lang="it-IT" dirty="0" err="1"/>
              <a:t>those</a:t>
            </a:r>
            <a:r>
              <a:rPr lang="it-IT" dirty="0"/>
              <a:t> </a:t>
            </a:r>
            <a:r>
              <a:rPr lang="it-IT" dirty="0" err="1"/>
              <a:t>authorities</a:t>
            </a:r>
            <a:r>
              <a:rPr lang="it-IT" dirty="0"/>
              <a:t> are under no </a:t>
            </a:r>
            <a:r>
              <a:rPr lang="it-IT" dirty="0" err="1"/>
              <a:t>obligation</a:t>
            </a:r>
            <a:r>
              <a:rPr lang="it-IT" dirty="0"/>
              <a:t> to </a:t>
            </a:r>
            <a:r>
              <a:rPr lang="it-IT" dirty="0" err="1"/>
              <a:t>apply</a:t>
            </a:r>
            <a:r>
              <a:rPr lang="it-IT" dirty="0"/>
              <a:t> the </a:t>
            </a:r>
            <a:r>
              <a:rPr lang="it-IT" dirty="0" err="1"/>
              <a:t>provisions</a:t>
            </a:r>
            <a:r>
              <a:rPr lang="it-IT" dirty="0"/>
              <a:t> of the </a:t>
            </a:r>
            <a:r>
              <a:rPr lang="it-IT" dirty="0" err="1"/>
              <a:t>directive</a:t>
            </a:r>
            <a:r>
              <a:rPr lang="it-IT" dirty="0"/>
              <a:t> and refrain from </a:t>
            </a:r>
            <a:r>
              <a:rPr lang="it-IT" dirty="0" err="1"/>
              <a:t>applying</a:t>
            </a:r>
            <a:r>
              <a:rPr lang="it-IT" dirty="0"/>
              <a:t> </a:t>
            </a:r>
            <a:r>
              <a:rPr lang="it-IT" dirty="0" err="1"/>
              <a:t>provisions</a:t>
            </a:r>
            <a:r>
              <a:rPr lang="it-IT" dirty="0"/>
              <a:t> of </a:t>
            </a:r>
            <a:r>
              <a:rPr lang="it-IT" dirty="0" err="1"/>
              <a:t>national</a:t>
            </a:r>
            <a:r>
              <a:rPr lang="it-IT" dirty="0"/>
              <a:t> law </a:t>
            </a:r>
            <a:r>
              <a:rPr lang="it-IT" dirty="0" err="1"/>
              <a:t>which</a:t>
            </a:r>
            <a:r>
              <a:rPr lang="it-IT" dirty="0"/>
              <a:t> </a:t>
            </a:r>
            <a:r>
              <a:rPr lang="it-IT" dirty="0" err="1"/>
              <a:t>conflict</a:t>
            </a:r>
            <a:r>
              <a:rPr lang="it-IT" dirty="0"/>
              <a:t> with </a:t>
            </a:r>
            <a:r>
              <a:rPr lang="it-IT" dirty="0" err="1"/>
              <a:t>them</a:t>
            </a:r>
            <a:r>
              <a:rPr lang="it-IT" dirty="0"/>
              <a:t>. </a:t>
            </a:r>
            <a:r>
              <a:rPr lang="it-IT" dirty="0" err="1"/>
              <a:t>It</a:t>
            </a:r>
            <a:r>
              <a:rPr lang="it-IT" dirty="0"/>
              <a:t> </a:t>
            </a:r>
            <a:r>
              <a:rPr lang="it-IT" dirty="0" err="1"/>
              <a:t>follows</a:t>
            </a:r>
            <a:r>
              <a:rPr lang="it-IT" dirty="0"/>
              <a:t> </a:t>
            </a:r>
            <a:r>
              <a:rPr lang="it-IT" dirty="0" err="1"/>
              <a:t>that</a:t>
            </a:r>
            <a:r>
              <a:rPr lang="it-IT" dirty="0"/>
              <a:t> </a:t>
            </a:r>
            <a:r>
              <a:rPr lang="it-IT" dirty="0" err="1"/>
              <a:t>when</a:t>
            </a:r>
            <a:r>
              <a:rPr lang="it-IT" dirty="0"/>
              <a:t> the </a:t>
            </a:r>
            <a:r>
              <a:rPr lang="it-IT" dirty="0" err="1"/>
              <a:t>conditions</a:t>
            </a:r>
            <a:r>
              <a:rPr lang="it-IT" dirty="0"/>
              <a:t> under </a:t>
            </a:r>
            <a:r>
              <a:rPr lang="it-IT" dirty="0" err="1"/>
              <a:t>which</a:t>
            </a:r>
            <a:r>
              <a:rPr lang="it-IT" dirty="0"/>
              <a:t> the Court </a:t>
            </a:r>
            <a:r>
              <a:rPr lang="it-IT" dirty="0" err="1"/>
              <a:t>has</a:t>
            </a:r>
            <a:r>
              <a:rPr lang="it-IT" dirty="0"/>
              <a:t> </a:t>
            </a:r>
            <a:r>
              <a:rPr lang="it-IT" dirty="0" err="1"/>
              <a:t>held</a:t>
            </a:r>
            <a:r>
              <a:rPr lang="it-IT" dirty="0"/>
              <a:t> </a:t>
            </a:r>
            <a:r>
              <a:rPr lang="it-IT" dirty="0" err="1"/>
              <a:t>that</a:t>
            </a:r>
            <a:r>
              <a:rPr lang="it-IT" dirty="0"/>
              <a:t> </a:t>
            </a:r>
            <a:r>
              <a:rPr lang="it-IT" dirty="0" err="1"/>
              <a:t>individuals</a:t>
            </a:r>
            <a:r>
              <a:rPr lang="it-IT" dirty="0"/>
              <a:t> </a:t>
            </a:r>
            <a:r>
              <a:rPr lang="it-IT" dirty="0" err="1"/>
              <a:t>may</a:t>
            </a:r>
            <a:r>
              <a:rPr lang="it-IT" dirty="0"/>
              <a:t> </a:t>
            </a:r>
            <a:r>
              <a:rPr lang="it-IT" dirty="0" err="1"/>
              <a:t>rely</a:t>
            </a:r>
            <a:r>
              <a:rPr lang="it-IT" dirty="0"/>
              <a:t> on the </a:t>
            </a:r>
            <a:r>
              <a:rPr lang="it-IT" dirty="0" err="1"/>
              <a:t>provisions</a:t>
            </a:r>
            <a:r>
              <a:rPr lang="it-IT" dirty="0"/>
              <a:t> of a </a:t>
            </a:r>
            <a:r>
              <a:rPr lang="it-IT" dirty="0" err="1"/>
              <a:t>directive</a:t>
            </a:r>
            <a:r>
              <a:rPr lang="it-IT" dirty="0"/>
              <a:t> </a:t>
            </a:r>
            <a:r>
              <a:rPr lang="it-IT" dirty="0" err="1"/>
              <a:t>before</a:t>
            </a:r>
            <a:r>
              <a:rPr lang="it-IT" dirty="0"/>
              <a:t> the </a:t>
            </a:r>
            <a:r>
              <a:rPr lang="it-IT" dirty="0" err="1"/>
              <a:t>national</a:t>
            </a:r>
            <a:r>
              <a:rPr lang="it-IT" dirty="0"/>
              <a:t> </a:t>
            </a:r>
            <a:r>
              <a:rPr lang="it-IT" dirty="0" err="1"/>
              <a:t>courts</a:t>
            </a:r>
            <a:r>
              <a:rPr lang="it-IT" dirty="0"/>
              <a:t> are </a:t>
            </a:r>
            <a:r>
              <a:rPr lang="it-IT" dirty="0" err="1"/>
              <a:t>met</a:t>
            </a:r>
            <a:r>
              <a:rPr lang="it-IT" dirty="0"/>
              <a:t>, </a:t>
            </a:r>
            <a:r>
              <a:rPr lang="it-IT" b="1" dirty="0" err="1"/>
              <a:t>all</a:t>
            </a:r>
            <a:r>
              <a:rPr lang="it-IT" b="1" dirty="0"/>
              <a:t> </a:t>
            </a:r>
            <a:r>
              <a:rPr lang="it-IT" b="1" dirty="0" err="1"/>
              <a:t>organs</a:t>
            </a:r>
            <a:r>
              <a:rPr lang="it-IT" b="1" dirty="0"/>
              <a:t> of the </a:t>
            </a:r>
            <a:r>
              <a:rPr lang="it-IT" b="1" dirty="0" err="1"/>
              <a:t>administration</a:t>
            </a:r>
            <a:r>
              <a:rPr lang="it-IT" dirty="0"/>
              <a:t>, </a:t>
            </a:r>
            <a:r>
              <a:rPr lang="it-IT" dirty="0" err="1"/>
              <a:t>including</a:t>
            </a:r>
            <a:r>
              <a:rPr lang="it-IT" dirty="0"/>
              <a:t> </a:t>
            </a:r>
            <a:r>
              <a:rPr lang="it-IT" dirty="0" err="1"/>
              <a:t>decentralized</a:t>
            </a:r>
            <a:r>
              <a:rPr lang="it-IT" dirty="0"/>
              <a:t> </a:t>
            </a:r>
            <a:r>
              <a:rPr lang="it-IT" dirty="0" err="1"/>
              <a:t>authorities</a:t>
            </a:r>
            <a:r>
              <a:rPr lang="it-IT" dirty="0"/>
              <a:t> </a:t>
            </a:r>
            <a:r>
              <a:rPr lang="it-IT" dirty="0" err="1"/>
              <a:t>such</a:t>
            </a:r>
            <a:r>
              <a:rPr lang="it-IT" dirty="0"/>
              <a:t> </a:t>
            </a:r>
            <a:r>
              <a:rPr lang="it-IT" dirty="0" err="1"/>
              <a:t>as</a:t>
            </a:r>
            <a:r>
              <a:rPr lang="it-IT" dirty="0"/>
              <a:t> </a:t>
            </a:r>
            <a:r>
              <a:rPr lang="it-IT" dirty="0" err="1"/>
              <a:t>municipalities</a:t>
            </a:r>
            <a:r>
              <a:rPr lang="it-IT" dirty="0"/>
              <a:t>, </a:t>
            </a:r>
            <a:r>
              <a:rPr lang="it-IT" b="1" dirty="0"/>
              <a:t>are </a:t>
            </a:r>
            <a:r>
              <a:rPr lang="it-IT" b="1" dirty="0" err="1"/>
              <a:t>obliged</a:t>
            </a:r>
            <a:r>
              <a:rPr lang="it-IT" b="1" dirty="0"/>
              <a:t> to </a:t>
            </a:r>
            <a:r>
              <a:rPr lang="it-IT" b="1" dirty="0" err="1"/>
              <a:t>apply</a:t>
            </a:r>
            <a:r>
              <a:rPr lang="it-IT" b="1" dirty="0"/>
              <a:t> </a:t>
            </a:r>
            <a:r>
              <a:rPr lang="it-IT" b="1" dirty="0" err="1"/>
              <a:t>those</a:t>
            </a:r>
            <a:r>
              <a:rPr lang="it-IT" b="1" dirty="0"/>
              <a:t> </a:t>
            </a:r>
            <a:r>
              <a:rPr lang="it-IT" b="1" dirty="0" err="1"/>
              <a:t>provisions</a:t>
            </a:r>
            <a:r>
              <a:rPr lang="it-IT" dirty="0"/>
              <a:t>».</a:t>
            </a:r>
          </a:p>
          <a:p>
            <a:pPr marL="0" indent="0">
              <a:buNone/>
            </a:pPr>
            <a:br>
              <a:rPr lang="it-IT" dirty="0"/>
            </a:br>
            <a:r>
              <a:rPr lang="it-IT" dirty="0"/>
              <a:t>				</a:t>
            </a:r>
            <a:r>
              <a:rPr lang="it-IT" i="1" dirty="0"/>
              <a:t>Fratelli Costanzo</a:t>
            </a:r>
            <a:r>
              <a:rPr lang="it-IT" dirty="0"/>
              <a:t>, C-103/88, </a:t>
            </a:r>
            <a:r>
              <a:rPr lang="it-IT" dirty="0" err="1"/>
              <a:t>pt</a:t>
            </a:r>
            <a:r>
              <a:rPr lang="it-IT" dirty="0"/>
              <a:t>. 31</a:t>
            </a:r>
            <a:endParaRPr lang="it-IT" b="1" dirty="0"/>
          </a:p>
          <a:p>
            <a:endParaRPr lang="it-IT" dirty="0"/>
          </a:p>
          <a:p>
            <a:endParaRPr lang="it-IT" dirty="0"/>
          </a:p>
          <a:p>
            <a:endParaRPr lang="it-IT" dirty="0"/>
          </a:p>
        </p:txBody>
      </p:sp>
    </p:spTree>
    <p:extLst>
      <p:ext uri="{BB962C8B-B14F-4D97-AF65-F5344CB8AC3E}">
        <p14:creationId xmlns:p14="http://schemas.microsoft.com/office/powerpoint/2010/main" val="294712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Effects</a:t>
            </a:r>
            <a:r>
              <a:rPr lang="it-IT" dirty="0"/>
              <a:t> </a:t>
            </a:r>
            <a:r>
              <a:rPr lang="it-IT" dirty="0" err="1"/>
              <a:t>between</a:t>
            </a:r>
            <a:r>
              <a:rPr lang="it-IT" dirty="0"/>
              <a:t> a </a:t>
            </a:r>
            <a:r>
              <a:rPr lang="it-IT" dirty="0" err="1"/>
              <a:t>provison</a:t>
            </a:r>
            <a:r>
              <a:rPr lang="it-IT" dirty="0"/>
              <a:t> </a:t>
            </a:r>
            <a:r>
              <a:rPr lang="it-IT" dirty="0" err="1"/>
              <a:t>that</a:t>
            </a:r>
            <a:r>
              <a:rPr lang="it-IT" dirty="0"/>
              <a:t> </a:t>
            </a:r>
            <a:r>
              <a:rPr lang="it-IT" dirty="0" err="1"/>
              <a:t>does</a:t>
            </a:r>
            <a:r>
              <a:rPr lang="it-IT" dirty="0"/>
              <a:t> </a:t>
            </a:r>
            <a:r>
              <a:rPr lang="it-IT" dirty="0" err="1"/>
              <a:t>not</a:t>
            </a:r>
            <a:r>
              <a:rPr lang="it-IT" dirty="0"/>
              <a:t> </a:t>
            </a:r>
            <a:r>
              <a:rPr lang="it-IT" dirty="0" err="1"/>
              <a:t>have</a:t>
            </a:r>
            <a:r>
              <a:rPr lang="it-IT" dirty="0"/>
              <a:t> </a:t>
            </a:r>
            <a:r>
              <a:rPr lang="it-IT" dirty="0" err="1"/>
              <a:t>direct</a:t>
            </a:r>
            <a:r>
              <a:rPr lang="it-IT" dirty="0"/>
              <a:t> </a:t>
            </a:r>
            <a:r>
              <a:rPr lang="it-IT" dirty="0" err="1"/>
              <a:t>effects</a:t>
            </a:r>
            <a:endParaRPr lang="it-IT" dirty="0"/>
          </a:p>
        </p:txBody>
      </p:sp>
      <p:sp>
        <p:nvSpPr>
          <p:cNvPr id="3" name="Segnaposto contenuto 2"/>
          <p:cNvSpPr>
            <a:spLocks noGrp="1"/>
          </p:cNvSpPr>
          <p:nvPr>
            <p:ph idx="1"/>
          </p:nvPr>
        </p:nvSpPr>
        <p:spPr/>
        <p:txBody>
          <a:bodyPr>
            <a:normAutofit fontScale="92500"/>
          </a:bodyPr>
          <a:lstStyle/>
          <a:p>
            <a:r>
              <a:rPr lang="en-US" dirty="0"/>
              <a:t>The Member State concerned must ensure that the incompatible provision is removed (e.g. by repealing it).</a:t>
            </a:r>
          </a:p>
          <a:p>
            <a:r>
              <a:rPr lang="en-US" dirty="0"/>
              <a:t>In Italy: the judge must ask the Constitutional Court about the conformity of the provision in question with Articles 11 and 117(1) of the Constitution, and eventually to take down the national law which is incompatible with EU Law.</a:t>
            </a:r>
          </a:p>
          <a:p>
            <a:r>
              <a:rPr lang="en-US" dirty="0"/>
              <a:t>(no automatic mechanism)</a:t>
            </a:r>
            <a:endParaRPr lang="it-IT" dirty="0"/>
          </a:p>
        </p:txBody>
      </p:sp>
    </p:spTree>
    <p:extLst>
      <p:ext uri="{BB962C8B-B14F-4D97-AF65-F5344CB8AC3E}">
        <p14:creationId xmlns:p14="http://schemas.microsoft.com/office/powerpoint/2010/main" val="20501376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7691E10742076438AA0FBD0076E4B8A" ma:contentTypeVersion="4" ma:contentTypeDescription="Create a new document." ma:contentTypeScope="" ma:versionID="89a69c1c5fb8c255a283690297b76715">
  <xsd:schema xmlns:xsd="http://www.w3.org/2001/XMLSchema" xmlns:xs="http://www.w3.org/2001/XMLSchema" xmlns:p="http://schemas.microsoft.com/office/2006/metadata/properties" xmlns:ns2="e77a1e44-6dbc-4194-ba61-ec022940b702" targetNamespace="http://schemas.microsoft.com/office/2006/metadata/properties" ma:root="true" ma:fieldsID="733ec342bdbc84581a6319763a408928" ns2:_="">
    <xsd:import namespace="e77a1e44-6dbc-4194-ba61-ec022940b7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7a1e44-6dbc-4194-ba61-ec022940b7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2387AB-5066-4848-9265-01AAED866E09}">
  <ds:schemaRefs>
    <ds:schemaRef ds:uri="http://schemas.microsoft.com/sharepoint/v3/contenttype/forms"/>
  </ds:schemaRefs>
</ds:datastoreItem>
</file>

<file path=customXml/itemProps2.xml><?xml version="1.0" encoding="utf-8"?>
<ds:datastoreItem xmlns:ds="http://schemas.openxmlformats.org/officeDocument/2006/customXml" ds:itemID="{4D172B48-8D97-4AD4-8587-28BB115C94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7a1e44-6dbc-4194-ba61-ec022940b7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788B12-09F8-40D3-B5E0-C748882693D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1146</TotalTime>
  <Words>636</Words>
  <Application>Microsoft Macintosh PowerPoint</Application>
  <PresentationFormat>Presentazione su schermo (4:3)</PresentationFormat>
  <Paragraphs>38</Paragraphs>
  <Slides>8</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Wingdings</vt:lpstr>
      <vt:lpstr>Tema di Office</vt:lpstr>
      <vt:lpstr>Primacy of European Union Law</vt:lpstr>
      <vt:lpstr>Overview</vt:lpstr>
      <vt:lpstr>Direct effect</vt:lpstr>
      <vt:lpstr>Presentazione standard di PowerPoint</vt:lpstr>
      <vt:lpstr>The concept of primacy of EU Law</vt:lpstr>
      <vt:lpstr>Effects of the primacy in case of conflicts</vt:lpstr>
      <vt:lpstr>Presentazione standard di PowerPoint</vt:lpstr>
      <vt:lpstr>Effects between a provison that does not have direct effects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Parte I 1.1 L’autonomia dell’ordinamento UE</dc:title>
  <dc:creator>Flavia</dc:creator>
  <cp:lastModifiedBy>Sarah Lattanzi</cp:lastModifiedBy>
  <cp:revision>50</cp:revision>
  <dcterms:created xsi:type="dcterms:W3CDTF">2019-02-24T20:33:12Z</dcterms:created>
  <dcterms:modified xsi:type="dcterms:W3CDTF">2024-04-06T17:32:43Z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0x01010087691E10742076438AA0FBD0076E4B8A</vt:lpwstr>
  </property>
</Properties>
</file>