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notesMasterIdLst>
    <p:notesMasterId r:id="rId50"/>
  </p:notesMasterIdLst>
  <p:handoutMasterIdLst>
    <p:handoutMasterId r:id="rId51"/>
  </p:handoutMasterIdLst>
  <p:sldIdLst>
    <p:sldId id="316" r:id="rId2"/>
    <p:sldId id="347" r:id="rId3"/>
    <p:sldId id="349" r:id="rId4"/>
    <p:sldId id="348" r:id="rId5"/>
    <p:sldId id="350" r:id="rId6"/>
    <p:sldId id="351" r:id="rId7"/>
    <p:sldId id="352" r:id="rId8"/>
    <p:sldId id="353" r:id="rId9"/>
    <p:sldId id="354" r:id="rId10"/>
    <p:sldId id="355" r:id="rId11"/>
    <p:sldId id="356" r:id="rId12"/>
    <p:sldId id="357" r:id="rId13"/>
    <p:sldId id="361" r:id="rId14"/>
    <p:sldId id="358" r:id="rId15"/>
    <p:sldId id="375" r:id="rId16"/>
    <p:sldId id="376" r:id="rId17"/>
    <p:sldId id="377" r:id="rId18"/>
    <p:sldId id="378" r:id="rId19"/>
    <p:sldId id="379" r:id="rId20"/>
    <p:sldId id="381" r:id="rId21"/>
    <p:sldId id="380"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18" r:id="rId36"/>
    <p:sldId id="317" r:id="rId37"/>
    <p:sldId id="364" r:id="rId38"/>
    <p:sldId id="367" r:id="rId39"/>
    <p:sldId id="342" r:id="rId40"/>
    <p:sldId id="363" r:id="rId41"/>
    <p:sldId id="343" r:id="rId42"/>
    <p:sldId id="346" r:id="rId43"/>
    <p:sldId id="319" r:id="rId44"/>
    <p:sldId id="320" r:id="rId45"/>
    <p:sldId id="323" r:id="rId46"/>
    <p:sldId id="322" r:id="rId47"/>
    <p:sldId id="344" r:id="rId48"/>
    <p:sldId id="345" r:id="rId49"/>
  </p:sldIdLst>
  <p:sldSz cx="9144000" cy="6858000" type="screen4x3"/>
  <p:notesSz cx="9906000" cy="6784975"/>
  <p:defaultTextStyle>
    <a:defPPr>
      <a:defRPr lang="it-IT"/>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1" d="1"/>
        <a:sy n="1" d="1"/>
      </p:scale>
      <p:origin x="0" y="1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AEE7EC9-FCAF-E2BC-E106-EBEA05515B0D}"/>
              </a:ext>
            </a:extLst>
          </p:cNvPr>
          <p:cNvSpPr>
            <a:spLocks noGrp="1"/>
          </p:cNvSpPr>
          <p:nvPr>
            <p:ph type="hdr" sz="quarter"/>
          </p:nvPr>
        </p:nvSpPr>
        <p:spPr>
          <a:xfrm>
            <a:off x="0" y="0"/>
            <a:ext cx="4292600" cy="339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id="{1B97C9BD-1BC5-D5A5-CE98-D5C2044B2B87}"/>
              </a:ext>
            </a:extLst>
          </p:cNvPr>
          <p:cNvSpPr>
            <a:spLocks noGrp="1"/>
          </p:cNvSpPr>
          <p:nvPr>
            <p:ph type="dt" sz="quarter" idx="1"/>
          </p:nvPr>
        </p:nvSpPr>
        <p:spPr>
          <a:xfrm>
            <a:off x="5611813" y="0"/>
            <a:ext cx="4292600" cy="339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D06F8C-DF72-824F-B97C-9FD990842DFF}" type="datetimeFigureOut">
              <a:rPr lang="it-IT"/>
              <a:pPr>
                <a:defRPr/>
              </a:pPr>
              <a:t>21/04/23</a:t>
            </a:fld>
            <a:endParaRPr lang="it-IT"/>
          </a:p>
        </p:txBody>
      </p:sp>
      <p:sp>
        <p:nvSpPr>
          <p:cNvPr id="4" name="Segnaposto piè di pagina 3">
            <a:extLst>
              <a:ext uri="{FF2B5EF4-FFF2-40B4-BE49-F238E27FC236}">
                <a16:creationId xmlns:a16="http://schemas.microsoft.com/office/drawing/2014/main" id="{7854CC1E-08D1-9108-893D-8220818F73E0}"/>
              </a:ext>
            </a:extLst>
          </p:cNvPr>
          <p:cNvSpPr>
            <a:spLocks noGrp="1"/>
          </p:cNvSpPr>
          <p:nvPr>
            <p:ph type="ftr" sz="quarter" idx="2"/>
          </p:nvPr>
        </p:nvSpPr>
        <p:spPr>
          <a:xfrm>
            <a:off x="0" y="6445250"/>
            <a:ext cx="4292600" cy="338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5" name="Segnaposto numero diapositiva 4">
            <a:extLst>
              <a:ext uri="{FF2B5EF4-FFF2-40B4-BE49-F238E27FC236}">
                <a16:creationId xmlns:a16="http://schemas.microsoft.com/office/drawing/2014/main" id="{7FF1A1D9-49F6-87F5-88BB-077A9484087C}"/>
              </a:ext>
            </a:extLst>
          </p:cNvPr>
          <p:cNvSpPr>
            <a:spLocks noGrp="1"/>
          </p:cNvSpPr>
          <p:nvPr>
            <p:ph type="sldNum" sz="quarter" idx="3"/>
          </p:nvPr>
        </p:nvSpPr>
        <p:spPr>
          <a:xfrm>
            <a:off x="5611813" y="6445250"/>
            <a:ext cx="4292600" cy="338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37DD3A6-B551-C04F-A89E-1DED066F5FA1}"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A241CD7-F189-BF9E-4D52-B06587407E79}"/>
              </a:ext>
            </a:extLst>
          </p:cNvPr>
          <p:cNvSpPr>
            <a:spLocks noGrp="1"/>
          </p:cNvSpPr>
          <p:nvPr>
            <p:ph type="hdr" sz="quarter"/>
          </p:nvPr>
        </p:nvSpPr>
        <p:spPr>
          <a:xfrm>
            <a:off x="0" y="0"/>
            <a:ext cx="4292600" cy="339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id="{6FBB9067-8617-F444-3DED-C7138820285D}"/>
              </a:ext>
            </a:extLst>
          </p:cNvPr>
          <p:cNvSpPr>
            <a:spLocks noGrp="1"/>
          </p:cNvSpPr>
          <p:nvPr>
            <p:ph type="dt" idx="1"/>
          </p:nvPr>
        </p:nvSpPr>
        <p:spPr>
          <a:xfrm>
            <a:off x="5611813" y="0"/>
            <a:ext cx="4292600" cy="339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15DB41F-EE92-624E-9BCB-152502B93ED7}" type="datetimeFigureOut">
              <a:rPr lang="it-IT"/>
              <a:pPr>
                <a:defRPr/>
              </a:pPr>
              <a:t>21/04/23</a:t>
            </a:fld>
            <a:endParaRPr lang="it-IT"/>
          </a:p>
        </p:txBody>
      </p:sp>
      <p:sp>
        <p:nvSpPr>
          <p:cNvPr id="4" name="Segnaposto immagine diapositiva 3">
            <a:extLst>
              <a:ext uri="{FF2B5EF4-FFF2-40B4-BE49-F238E27FC236}">
                <a16:creationId xmlns:a16="http://schemas.microsoft.com/office/drawing/2014/main" id="{BF7B4129-1909-A577-5801-38D980F183C6}"/>
              </a:ext>
            </a:extLst>
          </p:cNvPr>
          <p:cNvSpPr>
            <a:spLocks noGrp="1" noRot="1" noChangeAspect="1"/>
          </p:cNvSpPr>
          <p:nvPr>
            <p:ph type="sldImg" idx="2"/>
          </p:nvPr>
        </p:nvSpPr>
        <p:spPr>
          <a:xfrm>
            <a:off x="3257550" y="509588"/>
            <a:ext cx="3390900" cy="254317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AB77C738-36CC-52C8-140B-B7836F7C3057}"/>
              </a:ext>
            </a:extLst>
          </p:cNvPr>
          <p:cNvSpPr>
            <a:spLocks noGrp="1"/>
          </p:cNvSpPr>
          <p:nvPr>
            <p:ph type="body" sz="quarter" idx="3"/>
          </p:nvPr>
        </p:nvSpPr>
        <p:spPr>
          <a:xfrm>
            <a:off x="990600" y="3222625"/>
            <a:ext cx="7924800" cy="3052763"/>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6BC20BBE-F01B-E87F-9B15-6AE39D9BE4EF}"/>
              </a:ext>
            </a:extLst>
          </p:cNvPr>
          <p:cNvSpPr>
            <a:spLocks noGrp="1"/>
          </p:cNvSpPr>
          <p:nvPr>
            <p:ph type="ftr" sz="quarter" idx="4"/>
          </p:nvPr>
        </p:nvSpPr>
        <p:spPr>
          <a:xfrm>
            <a:off x="0" y="6445250"/>
            <a:ext cx="4292600" cy="338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a:extLst>
              <a:ext uri="{FF2B5EF4-FFF2-40B4-BE49-F238E27FC236}">
                <a16:creationId xmlns:a16="http://schemas.microsoft.com/office/drawing/2014/main" id="{E647EEA0-6893-6672-1FFD-ACC2C88396DD}"/>
              </a:ext>
            </a:extLst>
          </p:cNvPr>
          <p:cNvSpPr>
            <a:spLocks noGrp="1"/>
          </p:cNvSpPr>
          <p:nvPr>
            <p:ph type="sldNum" sz="quarter" idx="5"/>
          </p:nvPr>
        </p:nvSpPr>
        <p:spPr>
          <a:xfrm>
            <a:off x="5611813" y="6445250"/>
            <a:ext cx="4292600" cy="338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5357ED2-748D-DF47-A321-DD104331707C}"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a:extLst>
              <a:ext uri="{FF2B5EF4-FFF2-40B4-BE49-F238E27FC236}">
                <a16:creationId xmlns:a16="http://schemas.microsoft.com/office/drawing/2014/main" id="{83E40438-5296-AF45-40C1-050F9DAFB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a:extLst>
              <a:ext uri="{FF2B5EF4-FFF2-40B4-BE49-F238E27FC236}">
                <a16:creationId xmlns:a16="http://schemas.microsoft.com/office/drawing/2014/main" id="{C9326D0F-6BC8-A8F0-9717-7F2E62E891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3492" name="Segnaposto numero diapositiva 3">
            <a:extLst>
              <a:ext uri="{FF2B5EF4-FFF2-40B4-BE49-F238E27FC236}">
                <a16:creationId xmlns:a16="http://schemas.microsoft.com/office/drawing/2014/main" id="{CA7815F9-ADE0-616F-3DB3-109F6A0D03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57FA6BC-FC35-7748-BE59-880F5105F33E}" type="slidenum">
              <a:rPr lang="it-IT" altLang="it-IT"/>
              <a:pPr eaLnBrk="1" hangingPunct="1">
                <a:spcBef>
                  <a:spcPct val="0"/>
                </a:spcBef>
              </a:pPr>
              <a:t>47</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0ED86CF1-0591-35AB-9B28-8AB162998412}"/>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a16="http://schemas.microsoft.com/office/drawing/2014/main" id="{71F434AB-078E-5209-8154-37F0CAF2B22C}"/>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a16="http://schemas.microsoft.com/office/drawing/2014/main" id="{513A621A-0F33-E785-F031-EC188FA7C3D7}"/>
              </a:ext>
            </a:extLst>
          </p:cNvPr>
          <p:cNvSpPr>
            <a:spLocks noGrp="1" noChangeArrowheads="1"/>
          </p:cNvSpPr>
          <p:nvPr>
            <p:ph type="sldNum" sz="quarter" idx="12"/>
          </p:nvPr>
        </p:nvSpPr>
        <p:spPr/>
        <p:txBody>
          <a:bodyPr/>
          <a:lstStyle>
            <a:lvl1pPr>
              <a:defRPr/>
            </a:lvl1pPr>
          </a:lstStyle>
          <a:p>
            <a:fld id="{816BDA67-C6FF-F64F-A503-72EF1B81FE48}" type="slidenum">
              <a:rPr lang="it-IT" altLang="it-IT"/>
              <a:pPr/>
              <a:t>‹N›</a:t>
            </a:fld>
            <a:endParaRPr lang="it-IT" altLang="it-IT"/>
          </a:p>
        </p:txBody>
      </p:sp>
    </p:spTree>
    <p:extLst>
      <p:ext uri="{BB962C8B-B14F-4D97-AF65-F5344CB8AC3E}">
        <p14:creationId xmlns:p14="http://schemas.microsoft.com/office/powerpoint/2010/main" val="2915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11A3959-C9D2-BECA-2124-5289CFB570B1}"/>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a16="http://schemas.microsoft.com/office/drawing/2014/main" id="{91BBF4A1-C382-6F3D-6F5F-0A7DC87B9265}"/>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a16="http://schemas.microsoft.com/office/drawing/2014/main" id="{7FD3C1EA-CDCD-6E71-96E7-2D7915343AAC}"/>
              </a:ext>
            </a:extLst>
          </p:cNvPr>
          <p:cNvSpPr>
            <a:spLocks noGrp="1" noChangeArrowheads="1"/>
          </p:cNvSpPr>
          <p:nvPr>
            <p:ph type="sldNum" sz="quarter" idx="12"/>
          </p:nvPr>
        </p:nvSpPr>
        <p:spPr/>
        <p:txBody>
          <a:bodyPr/>
          <a:lstStyle>
            <a:lvl1pPr>
              <a:defRPr/>
            </a:lvl1pPr>
          </a:lstStyle>
          <a:p>
            <a:fld id="{7CC4712C-5180-8D47-863E-7539A0858B61}" type="slidenum">
              <a:rPr lang="it-IT" altLang="it-IT"/>
              <a:pPr/>
              <a:t>‹N›</a:t>
            </a:fld>
            <a:endParaRPr lang="it-IT" altLang="it-IT"/>
          </a:p>
        </p:txBody>
      </p:sp>
    </p:spTree>
    <p:extLst>
      <p:ext uri="{BB962C8B-B14F-4D97-AF65-F5344CB8AC3E}">
        <p14:creationId xmlns:p14="http://schemas.microsoft.com/office/powerpoint/2010/main" val="402559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D3515DA4-AFE0-F0C7-9821-CBDACE744775}"/>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a16="http://schemas.microsoft.com/office/drawing/2014/main" id="{1E8EED1A-40DC-7AA3-1AC9-3076A505C962}"/>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a16="http://schemas.microsoft.com/office/drawing/2014/main" id="{BEF5C4BA-3D13-1E43-EC92-8F9DB038087F}"/>
              </a:ext>
            </a:extLst>
          </p:cNvPr>
          <p:cNvSpPr>
            <a:spLocks noGrp="1" noChangeArrowheads="1"/>
          </p:cNvSpPr>
          <p:nvPr>
            <p:ph type="sldNum" sz="quarter" idx="12"/>
          </p:nvPr>
        </p:nvSpPr>
        <p:spPr/>
        <p:txBody>
          <a:bodyPr/>
          <a:lstStyle>
            <a:lvl1pPr>
              <a:defRPr/>
            </a:lvl1pPr>
          </a:lstStyle>
          <a:p>
            <a:fld id="{DF0DC46F-4E52-E941-AE2C-0C0F71D40D92}" type="slidenum">
              <a:rPr lang="it-IT" altLang="it-IT"/>
              <a:pPr/>
              <a:t>‹N›</a:t>
            </a:fld>
            <a:endParaRPr lang="it-IT" altLang="it-IT"/>
          </a:p>
        </p:txBody>
      </p:sp>
    </p:spTree>
    <p:extLst>
      <p:ext uri="{BB962C8B-B14F-4D97-AF65-F5344CB8AC3E}">
        <p14:creationId xmlns:p14="http://schemas.microsoft.com/office/powerpoint/2010/main" val="92474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F6252030-B5C6-210A-B9CA-01506E5CA9CE}"/>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a16="http://schemas.microsoft.com/office/drawing/2014/main" id="{6C916512-8E72-6630-5D45-462CDC5196C5}"/>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a16="http://schemas.microsoft.com/office/drawing/2014/main" id="{BD0E8F6B-971B-08A1-22BF-FB23740B18F8}"/>
              </a:ext>
            </a:extLst>
          </p:cNvPr>
          <p:cNvSpPr>
            <a:spLocks noGrp="1" noChangeArrowheads="1"/>
          </p:cNvSpPr>
          <p:nvPr>
            <p:ph type="sldNum" sz="quarter" idx="12"/>
          </p:nvPr>
        </p:nvSpPr>
        <p:spPr/>
        <p:txBody>
          <a:bodyPr/>
          <a:lstStyle>
            <a:lvl1pPr>
              <a:defRPr/>
            </a:lvl1pPr>
          </a:lstStyle>
          <a:p>
            <a:fld id="{DC48E828-2839-A542-B6D0-54FFB99BFD1E}" type="slidenum">
              <a:rPr lang="it-IT" altLang="it-IT"/>
              <a:pPr/>
              <a:t>‹N›</a:t>
            </a:fld>
            <a:endParaRPr lang="it-IT" altLang="it-IT"/>
          </a:p>
        </p:txBody>
      </p:sp>
    </p:spTree>
    <p:extLst>
      <p:ext uri="{BB962C8B-B14F-4D97-AF65-F5344CB8AC3E}">
        <p14:creationId xmlns:p14="http://schemas.microsoft.com/office/powerpoint/2010/main" val="145527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E4A679CC-9440-1B21-78F7-9911598AFD00}"/>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a16="http://schemas.microsoft.com/office/drawing/2014/main" id="{01F79A10-5852-B5D5-167F-4A48843C9287}"/>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a16="http://schemas.microsoft.com/office/drawing/2014/main" id="{D9D6E4E9-47E2-874F-3F02-CE6DE16722E9}"/>
              </a:ext>
            </a:extLst>
          </p:cNvPr>
          <p:cNvSpPr>
            <a:spLocks noGrp="1" noChangeArrowheads="1"/>
          </p:cNvSpPr>
          <p:nvPr>
            <p:ph type="sldNum" sz="quarter" idx="12"/>
          </p:nvPr>
        </p:nvSpPr>
        <p:spPr/>
        <p:txBody>
          <a:bodyPr/>
          <a:lstStyle>
            <a:lvl1pPr>
              <a:defRPr/>
            </a:lvl1pPr>
          </a:lstStyle>
          <a:p>
            <a:fld id="{E5E815E2-30D5-D540-831A-9886077BC755}" type="slidenum">
              <a:rPr lang="it-IT" altLang="it-IT"/>
              <a:pPr/>
              <a:t>‹N›</a:t>
            </a:fld>
            <a:endParaRPr lang="it-IT" altLang="it-IT"/>
          </a:p>
        </p:txBody>
      </p:sp>
    </p:spTree>
    <p:extLst>
      <p:ext uri="{BB962C8B-B14F-4D97-AF65-F5344CB8AC3E}">
        <p14:creationId xmlns:p14="http://schemas.microsoft.com/office/powerpoint/2010/main" val="369453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11E38C72-2CFD-0BC8-D615-DA24F21EFE5B}"/>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5">
            <a:extLst>
              <a:ext uri="{FF2B5EF4-FFF2-40B4-BE49-F238E27FC236}">
                <a16:creationId xmlns:a16="http://schemas.microsoft.com/office/drawing/2014/main" id="{1ECBE99F-7F73-3C82-AB4C-890F3CF3F78B}"/>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7" name="Rectangle 6">
            <a:extLst>
              <a:ext uri="{FF2B5EF4-FFF2-40B4-BE49-F238E27FC236}">
                <a16:creationId xmlns:a16="http://schemas.microsoft.com/office/drawing/2014/main" id="{B0FDD669-8B5D-3E26-A928-EA2E531400CA}"/>
              </a:ext>
            </a:extLst>
          </p:cNvPr>
          <p:cNvSpPr>
            <a:spLocks noGrp="1" noChangeArrowheads="1"/>
          </p:cNvSpPr>
          <p:nvPr>
            <p:ph type="sldNum" sz="quarter" idx="12"/>
          </p:nvPr>
        </p:nvSpPr>
        <p:spPr/>
        <p:txBody>
          <a:bodyPr/>
          <a:lstStyle>
            <a:lvl1pPr>
              <a:defRPr/>
            </a:lvl1pPr>
          </a:lstStyle>
          <a:p>
            <a:fld id="{714E7728-0FC3-414F-BE5E-422D60261134}" type="slidenum">
              <a:rPr lang="it-IT" altLang="it-IT"/>
              <a:pPr/>
              <a:t>‹N›</a:t>
            </a:fld>
            <a:endParaRPr lang="it-IT" altLang="it-IT"/>
          </a:p>
        </p:txBody>
      </p:sp>
    </p:spTree>
    <p:extLst>
      <p:ext uri="{BB962C8B-B14F-4D97-AF65-F5344CB8AC3E}">
        <p14:creationId xmlns:p14="http://schemas.microsoft.com/office/powerpoint/2010/main" val="76826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EE070CBF-4B21-BA11-1F56-AEA7004A6184}"/>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8" name="Rectangle 5">
            <a:extLst>
              <a:ext uri="{FF2B5EF4-FFF2-40B4-BE49-F238E27FC236}">
                <a16:creationId xmlns:a16="http://schemas.microsoft.com/office/drawing/2014/main" id="{AD2DFCA5-71E6-9C39-D4BB-4C07006B5E9D}"/>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9" name="Rectangle 6">
            <a:extLst>
              <a:ext uri="{FF2B5EF4-FFF2-40B4-BE49-F238E27FC236}">
                <a16:creationId xmlns:a16="http://schemas.microsoft.com/office/drawing/2014/main" id="{7069BC5C-CFA4-AD74-9B70-6F14A70975A7}"/>
              </a:ext>
            </a:extLst>
          </p:cNvPr>
          <p:cNvSpPr>
            <a:spLocks noGrp="1" noChangeArrowheads="1"/>
          </p:cNvSpPr>
          <p:nvPr>
            <p:ph type="sldNum" sz="quarter" idx="12"/>
          </p:nvPr>
        </p:nvSpPr>
        <p:spPr/>
        <p:txBody>
          <a:bodyPr/>
          <a:lstStyle>
            <a:lvl1pPr>
              <a:defRPr/>
            </a:lvl1pPr>
          </a:lstStyle>
          <a:p>
            <a:fld id="{ECB67DC4-7AE6-6043-BBA9-B22D128EEF9C}" type="slidenum">
              <a:rPr lang="it-IT" altLang="it-IT"/>
              <a:pPr/>
              <a:t>‹N›</a:t>
            </a:fld>
            <a:endParaRPr lang="it-IT" altLang="it-IT"/>
          </a:p>
        </p:txBody>
      </p:sp>
    </p:spTree>
    <p:extLst>
      <p:ext uri="{BB962C8B-B14F-4D97-AF65-F5344CB8AC3E}">
        <p14:creationId xmlns:p14="http://schemas.microsoft.com/office/powerpoint/2010/main" val="301211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2FEE3FA2-C126-5354-306B-C38BE54E22FA}"/>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4" name="Rectangle 5">
            <a:extLst>
              <a:ext uri="{FF2B5EF4-FFF2-40B4-BE49-F238E27FC236}">
                <a16:creationId xmlns:a16="http://schemas.microsoft.com/office/drawing/2014/main" id="{5D765137-491D-D723-C5D1-515AC6FFDC47}"/>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6">
            <a:extLst>
              <a:ext uri="{FF2B5EF4-FFF2-40B4-BE49-F238E27FC236}">
                <a16:creationId xmlns:a16="http://schemas.microsoft.com/office/drawing/2014/main" id="{4C9C6B08-9D0F-65ED-F42F-713D58A61183}"/>
              </a:ext>
            </a:extLst>
          </p:cNvPr>
          <p:cNvSpPr>
            <a:spLocks noGrp="1" noChangeArrowheads="1"/>
          </p:cNvSpPr>
          <p:nvPr>
            <p:ph type="sldNum" sz="quarter" idx="12"/>
          </p:nvPr>
        </p:nvSpPr>
        <p:spPr/>
        <p:txBody>
          <a:bodyPr/>
          <a:lstStyle>
            <a:lvl1pPr>
              <a:defRPr/>
            </a:lvl1pPr>
          </a:lstStyle>
          <a:p>
            <a:fld id="{11887CC7-0008-1042-A75C-6599A6E5475F}" type="slidenum">
              <a:rPr lang="it-IT" altLang="it-IT"/>
              <a:pPr/>
              <a:t>‹N›</a:t>
            </a:fld>
            <a:endParaRPr lang="it-IT" altLang="it-IT"/>
          </a:p>
        </p:txBody>
      </p:sp>
    </p:spTree>
    <p:extLst>
      <p:ext uri="{BB962C8B-B14F-4D97-AF65-F5344CB8AC3E}">
        <p14:creationId xmlns:p14="http://schemas.microsoft.com/office/powerpoint/2010/main" val="360873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B1CEDE-4810-3F1B-5B51-98D6FE32CD5A}"/>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3" name="Rectangle 5">
            <a:extLst>
              <a:ext uri="{FF2B5EF4-FFF2-40B4-BE49-F238E27FC236}">
                <a16:creationId xmlns:a16="http://schemas.microsoft.com/office/drawing/2014/main" id="{CE3F8EF1-329F-A2D1-A779-C2550E3B5B3D}"/>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4" name="Rectangle 6">
            <a:extLst>
              <a:ext uri="{FF2B5EF4-FFF2-40B4-BE49-F238E27FC236}">
                <a16:creationId xmlns:a16="http://schemas.microsoft.com/office/drawing/2014/main" id="{AB7DF021-B680-04D1-0174-D207BCC30100}"/>
              </a:ext>
            </a:extLst>
          </p:cNvPr>
          <p:cNvSpPr>
            <a:spLocks noGrp="1" noChangeArrowheads="1"/>
          </p:cNvSpPr>
          <p:nvPr>
            <p:ph type="sldNum" sz="quarter" idx="12"/>
          </p:nvPr>
        </p:nvSpPr>
        <p:spPr/>
        <p:txBody>
          <a:bodyPr/>
          <a:lstStyle>
            <a:lvl1pPr>
              <a:defRPr/>
            </a:lvl1pPr>
          </a:lstStyle>
          <a:p>
            <a:fld id="{7D58B0D5-A608-C145-AC98-67168496EF2D}" type="slidenum">
              <a:rPr lang="it-IT" altLang="it-IT"/>
              <a:pPr/>
              <a:t>‹N›</a:t>
            </a:fld>
            <a:endParaRPr lang="it-IT" altLang="it-IT"/>
          </a:p>
        </p:txBody>
      </p:sp>
    </p:spTree>
    <p:extLst>
      <p:ext uri="{BB962C8B-B14F-4D97-AF65-F5344CB8AC3E}">
        <p14:creationId xmlns:p14="http://schemas.microsoft.com/office/powerpoint/2010/main" val="162816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039704A-C345-4702-F419-D2B4468D03AC}"/>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5">
            <a:extLst>
              <a:ext uri="{FF2B5EF4-FFF2-40B4-BE49-F238E27FC236}">
                <a16:creationId xmlns:a16="http://schemas.microsoft.com/office/drawing/2014/main" id="{93A84CF0-13D5-2A04-ED7F-E87E5A4D1A5C}"/>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7" name="Rectangle 6">
            <a:extLst>
              <a:ext uri="{FF2B5EF4-FFF2-40B4-BE49-F238E27FC236}">
                <a16:creationId xmlns:a16="http://schemas.microsoft.com/office/drawing/2014/main" id="{BB2B4518-9BD2-A07D-F3AE-D77840705401}"/>
              </a:ext>
            </a:extLst>
          </p:cNvPr>
          <p:cNvSpPr>
            <a:spLocks noGrp="1" noChangeArrowheads="1"/>
          </p:cNvSpPr>
          <p:nvPr>
            <p:ph type="sldNum" sz="quarter" idx="12"/>
          </p:nvPr>
        </p:nvSpPr>
        <p:spPr/>
        <p:txBody>
          <a:bodyPr/>
          <a:lstStyle>
            <a:lvl1pPr>
              <a:defRPr/>
            </a:lvl1pPr>
          </a:lstStyle>
          <a:p>
            <a:fld id="{18DAC669-05D6-5E43-AEC7-467C047A80A0}" type="slidenum">
              <a:rPr lang="it-IT" altLang="it-IT"/>
              <a:pPr/>
              <a:t>‹N›</a:t>
            </a:fld>
            <a:endParaRPr lang="it-IT" altLang="it-IT"/>
          </a:p>
        </p:txBody>
      </p:sp>
    </p:spTree>
    <p:extLst>
      <p:ext uri="{BB962C8B-B14F-4D97-AF65-F5344CB8AC3E}">
        <p14:creationId xmlns:p14="http://schemas.microsoft.com/office/powerpoint/2010/main" val="141021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E22D5354-D70F-8662-03E0-D8AF3F3D34FB}"/>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5">
            <a:extLst>
              <a:ext uri="{FF2B5EF4-FFF2-40B4-BE49-F238E27FC236}">
                <a16:creationId xmlns:a16="http://schemas.microsoft.com/office/drawing/2014/main" id="{51C61808-F6B8-2BB7-450D-5221B968B657}"/>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7" name="Rectangle 6">
            <a:extLst>
              <a:ext uri="{FF2B5EF4-FFF2-40B4-BE49-F238E27FC236}">
                <a16:creationId xmlns:a16="http://schemas.microsoft.com/office/drawing/2014/main" id="{C6D39C3A-1783-4DC1-E443-AB68C919E3B9}"/>
              </a:ext>
            </a:extLst>
          </p:cNvPr>
          <p:cNvSpPr>
            <a:spLocks noGrp="1" noChangeArrowheads="1"/>
          </p:cNvSpPr>
          <p:nvPr>
            <p:ph type="sldNum" sz="quarter" idx="12"/>
          </p:nvPr>
        </p:nvSpPr>
        <p:spPr/>
        <p:txBody>
          <a:bodyPr/>
          <a:lstStyle>
            <a:lvl1pPr>
              <a:defRPr/>
            </a:lvl1pPr>
          </a:lstStyle>
          <a:p>
            <a:fld id="{34D93B7E-86AB-D647-8717-C8ABA3CC3D30}" type="slidenum">
              <a:rPr lang="it-IT" altLang="it-IT"/>
              <a:pPr/>
              <a:t>‹N›</a:t>
            </a:fld>
            <a:endParaRPr lang="it-IT" altLang="it-IT"/>
          </a:p>
        </p:txBody>
      </p:sp>
    </p:spTree>
    <p:extLst>
      <p:ext uri="{BB962C8B-B14F-4D97-AF65-F5344CB8AC3E}">
        <p14:creationId xmlns:p14="http://schemas.microsoft.com/office/powerpoint/2010/main" val="356699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B6BC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674D90-5A07-033A-2CB7-388C1B292CD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EDA2E40C-B0F9-5BE4-7CFA-33CEBC0068E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73EF6705-06F3-FE5B-361A-49FC7237F86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it-IT" altLang="it-IT"/>
          </a:p>
        </p:txBody>
      </p:sp>
      <p:sp>
        <p:nvSpPr>
          <p:cNvPr id="1029" name="Rectangle 5">
            <a:extLst>
              <a:ext uri="{FF2B5EF4-FFF2-40B4-BE49-F238E27FC236}">
                <a16:creationId xmlns:a16="http://schemas.microsoft.com/office/drawing/2014/main" id="{8AF550EE-18B6-8C13-5734-02DACDB79CF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it-IT" altLang="it-IT"/>
          </a:p>
        </p:txBody>
      </p:sp>
      <p:sp>
        <p:nvSpPr>
          <p:cNvPr id="1030" name="Rectangle 6">
            <a:extLst>
              <a:ext uri="{FF2B5EF4-FFF2-40B4-BE49-F238E27FC236}">
                <a16:creationId xmlns:a16="http://schemas.microsoft.com/office/drawing/2014/main" id="{AAEA675D-2925-D51E-4328-E6AC2506371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EEC641BE-17CE-994D-8695-28D2F51C2B67}"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2.emf"/><Relationship Id="rId18" Type="http://schemas.openxmlformats.org/officeDocument/2006/relationships/oleObject" Target="../embeddings/oleObject9.bin"/><Relationship Id="rId3" Type="http://schemas.openxmlformats.org/officeDocument/2006/relationships/image" Target="../media/image17.emf"/><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oleObject" Target="../embeddings/oleObject6.bin"/><Relationship Id="rId17" Type="http://schemas.openxmlformats.org/officeDocument/2006/relationships/image" Target="../media/image24.emf"/><Relationship Id="rId25" Type="http://schemas.openxmlformats.org/officeDocument/2006/relationships/image" Target="../media/image28.e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21.emf"/><Relationship Id="rId24" Type="http://schemas.openxmlformats.org/officeDocument/2006/relationships/oleObject" Target="../embeddings/oleObject12.bin"/><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10" Type="http://schemas.openxmlformats.org/officeDocument/2006/relationships/oleObject" Target="../embeddings/oleObject5.bin"/><Relationship Id="rId19" Type="http://schemas.openxmlformats.org/officeDocument/2006/relationships/image" Target="../media/image25.emf"/><Relationship Id="rId4" Type="http://schemas.openxmlformats.org/officeDocument/2006/relationships/oleObject" Target="../embeddings/oleObject2.bin"/><Relationship Id="rId9" Type="http://schemas.openxmlformats.org/officeDocument/2006/relationships/image" Target="../media/image20.e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39.emf"/><Relationship Id="rId2" Type="http://schemas.openxmlformats.org/officeDocument/2006/relationships/oleObject" Target="../embeddings/oleObject21.bin"/><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38.e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24.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4">
            <a:extLst>
              <a:ext uri="{FF2B5EF4-FFF2-40B4-BE49-F238E27FC236}">
                <a16:creationId xmlns:a16="http://schemas.microsoft.com/office/drawing/2014/main" id="{3D35FEEC-3758-CEE9-17F9-6AB3288E5784}"/>
              </a:ext>
            </a:extLst>
          </p:cNvPr>
          <p:cNvSpPr txBox="1">
            <a:spLocks noChangeArrowheads="1"/>
          </p:cNvSpPr>
          <p:nvPr/>
        </p:nvSpPr>
        <p:spPr bwMode="auto">
          <a:xfrm>
            <a:off x="1371600" y="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800" dirty="0">
                <a:latin typeface="Comic Sans MS" panose="030F0902030302020204" pitchFamily="66" charset="0"/>
                <a:cs typeface="Arial" panose="020B0604020202020204" pitchFamily="34" charset="0"/>
              </a:rPr>
              <a:t>Corso di Chimica dell’ Ambiente  </a:t>
            </a:r>
          </a:p>
          <a:p>
            <a:pPr algn="ctr" eaLnBrk="1" hangingPunct="1">
              <a:spcBef>
                <a:spcPct val="0"/>
              </a:spcBef>
              <a:buFontTx/>
              <a:buNone/>
            </a:pPr>
            <a:r>
              <a:rPr lang="it-IT" altLang="it-IT" sz="1800" dirty="0">
                <a:latin typeface="Comic Sans MS" panose="030F0902030302020204" pitchFamily="66" charset="0"/>
                <a:cs typeface="Arial" panose="020B0604020202020204" pitchFamily="34" charset="0"/>
              </a:rPr>
              <a:t>Laurea Magistrale in </a:t>
            </a:r>
          </a:p>
          <a:p>
            <a:pPr algn="ctr" eaLnBrk="1" hangingPunct="1">
              <a:spcBef>
                <a:spcPct val="0"/>
              </a:spcBef>
              <a:buFontTx/>
              <a:buNone/>
            </a:pPr>
            <a:r>
              <a:rPr lang="it-IT" altLang="it-IT" sz="1800" dirty="0">
                <a:latin typeface="Comic Sans MS" panose="030F0902030302020204" pitchFamily="66" charset="0"/>
                <a:cs typeface="Arial" panose="020B0604020202020204" pitchFamily="34" charset="0"/>
              </a:rPr>
              <a:t>Biologia per la Sostenibilità</a:t>
            </a:r>
          </a:p>
        </p:txBody>
      </p:sp>
      <p:sp>
        <p:nvSpPr>
          <p:cNvPr id="13315" name="CasellaDiTesto 5">
            <a:extLst>
              <a:ext uri="{FF2B5EF4-FFF2-40B4-BE49-F238E27FC236}">
                <a16:creationId xmlns:a16="http://schemas.microsoft.com/office/drawing/2014/main" id="{53046369-C3DB-BFF2-349F-00A958870839}"/>
              </a:ext>
            </a:extLst>
          </p:cNvPr>
          <p:cNvSpPr txBox="1">
            <a:spLocks noChangeArrowheads="1"/>
          </p:cNvSpPr>
          <p:nvPr/>
        </p:nvSpPr>
        <p:spPr bwMode="auto">
          <a:xfrm>
            <a:off x="2000250" y="1571625"/>
            <a:ext cx="5486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400" i="1" dirty="0">
                <a:latin typeface="Comic Sans MS" panose="030F0902030302020204" pitchFamily="66" charset="0"/>
                <a:cs typeface="Arial" panose="020B0604020202020204" pitchFamily="34" charset="0"/>
              </a:rPr>
              <a:t>Prof.ssa Elena Chianese</a:t>
            </a:r>
          </a:p>
          <a:p>
            <a:pPr algn="ctr" eaLnBrk="1" hangingPunct="1">
              <a:spcBef>
                <a:spcPct val="0"/>
              </a:spcBef>
              <a:buFontTx/>
              <a:buNone/>
            </a:pPr>
            <a:endParaRPr lang="it-IT" altLang="it-IT" sz="2000" dirty="0">
              <a:latin typeface="Comic Sans MS" panose="030F0902030302020204" pitchFamily="66" charset="0"/>
              <a:cs typeface="Arial" panose="020B0604020202020204" pitchFamily="34" charset="0"/>
            </a:endParaRPr>
          </a:p>
          <a:p>
            <a:pPr algn="ctr" eaLnBrk="1" hangingPunct="1">
              <a:spcBef>
                <a:spcPct val="0"/>
              </a:spcBef>
              <a:buFontTx/>
              <a:buNone/>
            </a:pPr>
            <a:r>
              <a:rPr lang="it-IT" altLang="it-IT" sz="1600" dirty="0">
                <a:latin typeface="Comic Sans MS" panose="030F0902030302020204" pitchFamily="66" charset="0"/>
                <a:cs typeface="Arial" panose="020B0604020202020204" pitchFamily="34" charset="0"/>
              </a:rPr>
              <a:t>Dip. di Scienze e Tecnologie</a:t>
            </a:r>
          </a:p>
          <a:p>
            <a:pPr algn="ctr" eaLnBrk="1" hangingPunct="1">
              <a:spcBef>
                <a:spcPct val="0"/>
              </a:spcBef>
              <a:buFontTx/>
              <a:buNone/>
            </a:pPr>
            <a:r>
              <a:rPr lang="it-IT" altLang="it-IT" sz="1600" dirty="0">
                <a:latin typeface="Comic Sans MS" panose="030F0902030302020204" pitchFamily="66" charset="0"/>
                <a:cs typeface="Arial" panose="020B0604020202020204" pitchFamily="34" charset="0"/>
              </a:rPr>
              <a:t>Università Parthenope</a:t>
            </a:r>
          </a:p>
          <a:p>
            <a:pPr algn="ctr" eaLnBrk="1" hangingPunct="1">
              <a:spcBef>
                <a:spcPct val="0"/>
              </a:spcBef>
              <a:buFontTx/>
              <a:buNone/>
            </a:pPr>
            <a:r>
              <a:rPr lang="it-IT" altLang="it-IT" sz="1600" dirty="0">
                <a:latin typeface="Comic Sans MS" panose="030F0902030302020204" pitchFamily="66" charset="0"/>
                <a:cs typeface="Arial" panose="020B0604020202020204" pitchFamily="34" charset="0"/>
              </a:rPr>
              <a:t>Tel. 0815476631</a:t>
            </a:r>
          </a:p>
          <a:p>
            <a:pPr algn="ctr" eaLnBrk="1" hangingPunct="1">
              <a:spcBef>
                <a:spcPct val="0"/>
              </a:spcBef>
              <a:buFontTx/>
              <a:buNone/>
            </a:pPr>
            <a:r>
              <a:rPr lang="it-IT" altLang="it-IT" sz="1600" dirty="0" err="1">
                <a:latin typeface="Comic Sans MS" panose="030F0902030302020204" pitchFamily="66" charset="0"/>
                <a:cs typeface="Arial" panose="020B0604020202020204" pitchFamily="34" charset="0"/>
              </a:rPr>
              <a:t>elena.chianese@uniparthenope.it</a:t>
            </a:r>
            <a:endParaRPr lang="it-IT" altLang="it-IT" sz="1600" dirty="0">
              <a:latin typeface="Comic Sans MS" panose="030F0902030302020204" pitchFamily="66" charset="0"/>
              <a:cs typeface="Arial" panose="020B0604020202020204" pitchFamily="34" charset="0"/>
            </a:endParaRPr>
          </a:p>
        </p:txBody>
      </p:sp>
      <p:sp>
        <p:nvSpPr>
          <p:cNvPr id="13316" name="Segnaposto numero diapositiva 6">
            <a:extLst>
              <a:ext uri="{FF2B5EF4-FFF2-40B4-BE49-F238E27FC236}">
                <a16:creationId xmlns:a16="http://schemas.microsoft.com/office/drawing/2014/main" id="{B04DF893-F9A4-D67D-BE58-82454FA23936}"/>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1CA0EA3-E065-4A4B-8C69-065A67743F88}" type="slidenum">
              <a:rPr lang="it-IT" altLang="it-IT" sz="1000">
                <a:latin typeface="Comic Sans MS" panose="030F0902030302020204" pitchFamily="66" charset="0"/>
              </a:rPr>
              <a:pPr algn="r" eaLnBrk="1" hangingPunct="1">
                <a:spcBef>
                  <a:spcPct val="0"/>
                </a:spcBef>
                <a:buFontTx/>
                <a:buNone/>
              </a:pPr>
              <a:t>1</a:t>
            </a:fld>
            <a:endParaRPr lang="it-IT" altLang="it-IT" sz="1000">
              <a:latin typeface="Comic Sans MS" panose="030F0902030302020204" pitchFamily="66" charset="0"/>
            </a:endParaRPr>
          </a:p>
        </p:txBody>
      </p:sp>
      <p:sp>
        <p:nvSpPr>
          <p:cNvPr id="13317" name="Segnaposto data 4">
            <a:extLst>
              <a:ext uri="{FF2B5EF4-FFF2-40B4-BE49-F238E27FC236}">
                <a16:creationId xmlns:a16="http://schemas.microsoft.com/office/drawing/2014/main" id="{CF4315FA-3E9E-30B0-07DF-396B3276B36E}"/>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13320" name="CasellaDiTesto 4">
            <a:extLst>
              <a:ext uri="{FF2B5EF4-FFF2-40B4-BE49-F238E27FC236}">
                <a16:creationId xmlns:a16="http://schemas.microsoft.com/office/drawing/2014/main" id="{FC1F4F67-A405-5C8A-7B9E-40DBC2A5EBA5}"/>
              </a:ext>
            </a:extLst>
          </p:cNvPr>
          <p:cNvSpPr txBox="1">
            <a:spLocks noChangeArrowheads="1"/>
          </p:cNvSpPr>
          <p:nvPr/>
        </p:nvSpPr>
        <p:spPr bwMode="auto">
          <a:xfrm>
            <a:off x="381000" y="572452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400" u="sng">
                <a:latin typeface="Comic Sans MS" panose="030F0902030302020204" pitchFamily="66" charset="0"/>
              </a:rPr>
              <a:t>Argomento della presentazione</a:t>
            </a:r>
            <a:r>
              <a:rPr lang="it-IT" altLang="it-IT" sz="1400">
                <a:latin typeface="Comic Sans MS" panose="030F0902030302020204" pitchFamily="66" charset="0"/>
              </a:rPr>
              <a:t>: composti organici nell’atmosfera, formazione e composizione delle piogge acide; dimensioni, composizione ed origini del particolato atmosferico.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iossinaI">
            <a:extLst>
              <a:ext uri="{FF2B5EF4-FFF2-40B4-BE49-F238E27FC236}">
                <a16:creationId xmlns:a16="http://schemas.microsoft.com/office/drawing/2014/main" id="{38753C2A-2998-6544-E37E-C87820158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8500"/>
            <a:ext cx="237648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a:extLst>
              <a:ext uri="{FF2B5EF4-FFF2-40B4-BE49-F238E27FC236}">
                <a16:creationId xmlns:a16="http://schemas.microsoft.com/office/drawing/2014/main" id="{19E66750-6E90-4665-1AA7-F389359889E7}"/>
              </a:ext>
            </a:extLst>
          </p:cNvPr>
          <p:cNvSpPr txBox="1">
            <a:spLocks noChangeArrowheads="1"/>
          </p:cNvSpPr>
          <p:nvPr/>
        </p:nvSpPr>
        <p:spPr bwMode="auto">
          <a:xfrm>
            <a:off x="0" y="0"/>
            <a:ext cx="471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a:solidFill>
                  <a:srgbClr val="99FF66"/>
                </a:solidFill>
                <a:latin typeface="Comic Sans MS" panose="030F0902030302020204" pitchFamily="66" charset="0"/>
              </a:rPr>
              <a:t>Le diossine</a:t>
            </a:r>
          </a:p>
        </p:txBody>
      </p:sp>
      <p:pic>
        <p:nvPicPr>
          <p:cNvPr id="63494" name="Picture 6" descr="diossina formazione">
            <a:extLst>
              <a:ext uri="{FF2B5EF4-FFF2-40B4-BE49-F238E27FC236}">
                <a16:creationId xmlns:a16="http://schemas.microsoft.com/office/drawing/2014/main" id="{FB1B3A86-4EC8-CB4B-3D02-7E2B4FF14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0"/>
            <a:ext cx="376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a:extLst>
              <a:ext uri="{FF2B5EF4-FFF2-40B4-BE49-F238E27FC236}">
                <a16:creationId xmlns:a16="http://schemas.microsoft.com/office/drawing/2014/main" id="{FA049DFA-BBB2-CB29-2F1E-ACDA514B952C}"/>
              </a:ext>
            </a:extLst>
          </p:cNvPr>
          <p:cNvGrpSpPr>
            <a:grpSpLocks/>
          </p:cNvGrpSpPr>
          <p:nvPr/>
        </p:nvGrpSpPr>
        <p:grpSpPr bwMode="auto">
          <a:xfrm>
            <a:off x="17463" y="3119438"/>
            <a:ext cx="3924300" cy="1800225"/>
            <a:chOff x="11" y="1965"/>
            <a:chExt cx="2472" cy="1134"/>
          </a:xfrm>
        </p:grpSpPr>
        <p:sp>
          <p:nvSpPr>
            <p:cNvPr id="22547" name="Text Box 4">
              <a:extLst>
                <a:ext uri="{FF2B5EF4-FFF2-40B4-BE49-F238E27FC236}">
                  <a16:creationId xmlns:a16="http://schemas.microsoft.com/office/drawing/2014/main" id="{5058E3BD-8C48-99DB-3520-BD23172AE815}"/>
                </a:ext>
              </a:extLst>
            </p:cNvPr>
            <p:cNvSpPr txBox="1">
              <a:spLocks noChangeArrowheads="1"/>
            </p:cNvSpPr>
            <p:nvPr/>
          </p:nvSpPr>
          <p:spPr bwMode="auto">
            <a:xfrm>
              <a:off x="11" y="2096"/>
              <a:ext cx="2472"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it-IT" sz="1500">
                  <a:solidFill>
                    <a:srgbClr val="99FF66"/>
                  </a:solidFill>
                  <a:latin typeface="Comic Sans MS" panose="030F0902030302020204" pitchFamily="66" charset="0"/>
                </a:rPr>
                <a:t>Esaclorobenzene</a:t>
              </a:r>
            </a:p>
            <a:p>
              <a:pPr eaLnBrk="1" hangingPunct="1">
                <a:spcBef>
                  <a:spcPct val="50000"/>
                </a:spcBef>
              </a:pPr>
              <a:r>
                <a:rPr lang="it-IT" altLang="it-IT" sz="1500">
                  <a:solidFill>
                    <a:srgbClr val="99FF66"/>
                  </a:solidFill>
                  <a:latin typeface="Comic Sans MS" panose="030F0902030302020204" pitchFamily="66" charset="0"/>
                </a:rPr>
                <a:t>Pesticida</a:t>
              </a:r>
            </a:p>
            <a:p>
              <a:pPr eaLnBrk="1" hangingPunct="1">
                <a:spcBef>
                  <a:spcPct val="50000"/>
                </a:spcBef>
              </a:pPr>
              <a:r>
                <a:rPr lang="it-IT" altLang="it-IT" sz="1500">
                  <a:solidFill>
                    <a:srgbClr val="99FF66"/>
                  </a:solidFill>
                  <a:latin typeface="Comic Sans MS" panose="030F0902030302020204" pitchFamily="66" charset="0"/>
                </a:rPr>
                <a:t>Resistente alla degradazione</a:t>
              </a:r>
            </a:p>
            <a:p>
              <a:pPr eaLnBrk="1" hangingPunct="1">
                <a:spcBef>
                  <a:spcPct val="50000"/>
                </a:spcBef>
              </a:pPr>
              <a:r>
                <a:rPr lang="it-IT" altLang="it-IT" sz="1500">
                  <a:solidFill>
                    <a:srgbClr val="99FF66"/>
                  </a:solidFill>
                  <a:latin typeface="Comic Sans MS" panose="030F0902030302020204" pitchFamily="66" charset="0"/>
                </a:rPr>
                <a:t>Precursore di altre sostanze organo-clorurate</a:t>
              </a:r>
            </a:p>
          </p:txBody>
        </p:sp>
        <p:sp>
          <p:nvSpPr>
            <p:cNvPr id="22548" name="Line 7">
              <a:extLst>
                <a:ext uri="{FF2B5EF4-FFF2-40B4-BE49-F238E27FC236}">
                  <a16:creationId xmlns:a16="http://schemas.microsoft.com/office/drawing/2014/main" id="{F1602476-623D-A1D3-8C1C-1B001EF61AB6}"/>
                </a:ext>
              </a:extLst>
            </p:cNvPr>
            <p:cNvSpPr>
              <a:spLocks noChangeShapeType="1"/>
            </p:cNvSpPr>
            <p:nvPr/>
          </p:nvSpPr>
          <p:spPr bwMode="auto">
            <a:xfrm flipV="1">
              <a:off x="1247" y="1965"/>
              <a:ext cx="0" cy="1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3" name="Group 12">
            <a:extLst>
              <a:ext uri="{FF2B5EF4-FFF2-40B4-BE49-F238E27FC236}">
                <a16:creationId xmlns:a16="http://schemas.microsoft.com/office/drawing/2014/main" id="{E0744921-93AA-61E1-4941-7CB4B1E5C964}"/>
              </a:ext>
            </a:extLst>
          </p:cNvPr>
          <p:cNvGrpSpPr>
            <a:grpSpLocks/>
          </p:cNvGrpSpPr>
          <p:nvPr/>
        </p:nvGrpSpPr>
        <p:grpSpPr bwMode="auto">
          <a:xfrm>
            <a:off x="3348038" y="1196975"/>
            <a:ext cx="1871662" cy="863600"/>
            <a:chOff x="2109" y="754"/>
            <a:chExt cx="1179" cy="544"/>
          </a:xfrm>
        </p:grpSpPr>
        <p:sp>
          <p:nvSpPr>
            <p:cNvPr id="22545" name="Line 8">
              <a:extLst>
                <a:ext uri="{FF2B5EF4-FFF2-40B4-BE49-F238E27FC236}">
                  <a16:creationId xmlns:a16="http://schemas.microsoft.com/office/drawing/2014/main" id="{EDB5AAFA-1FC0-CD02-DA1A-AF373FDE2480}"/>
                </a:ext>
              </a:extLst>
            </p:cNvPr>
            <p:cNvSpPr>
              <a:spLocks noChangeShapeType="1"/>
            </p:cNvSpPr>
            <p:nvPr/>
          </p:nvSpPr>
          <p:spPr bwMode="auto">
            <a:xfrm>
              <a:off x="2109" y="1298"/>
              <a:ext cx="104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46" name="Text Box 9">
              <a:extLst>
                <a:ext uri="{FF2B5EF4-FFF2-40B4-BE49-F238E27FC236}">
                  <a16:creationId xmlns:a16="http://schemas.microsoft.com/office/drawing/2014/main" id="{186AC53B-A162-4F9A-AFF6-DDEA8E27B6A6}"/>
                </a:ext>
              </a:extLst>
            </p:cNvPr>
            <p:cNvSpPr txBox="1">
              <a:spLocks noChangeArrowheads="1"/>
            </p:cNvSpPr>
            <p:nvPr/>
          </p:nvSpPr>
          <p:spPr bwMode="auto">
            <a:xfrm>
              <a:off x="2109" y="754"/>
              <a:ext cx="11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solidFill>
                    <a:srgbClr val="99FF66"/>
                  </a:solidFill>
                  <a:latin typeface="Comic Sans MS" panose="030F0902030302020204" pitchFamily="66" charset="0"/>
                </a:rPr>
                <a:t>Formazione della diossina</a:t>
              </a:r>
            </a:p>
          </p:txBody>
        </p:sp>
      </p:grpSp>
      <p:sp>
        <p:nvSpPr>
          <p:cNvPr id="22535" name="Segnaposto numero diapositiva 6">
            <a:extLst>
              <a:ext uri="{FF2B5EF4-FFF2-40B4-BE49-F238E27FC236}">
                <a16:creationId xmlns:a16="http://schemas.microsoft.com/office/drawing/2014/main" id="{E7E49C21-2B21-5155-21C5-C75ADCF88816}"/>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91BD533-3D6A-C242-A67C-F2B46F4F4D1F}" type="slidenum">
              <a:rPr lang="it-IT" altLang="it-IT" sz="1000">
                <a:latin typeface="Comic Sans MS" panose="030F0902030302020204" pitchFamily="66" charset="0"/>
              </a:rPr>
              <a:pPr algn="r" eaLnBrk="1" hangingPunct="1">
                <a:spcBef>
                  <a:spcPct val="0"/>
                </a:spcBef>
                <a:buFontTx/>
                <a:buNone/>
              </a:pPr>
              <a:t>10</a:t>
            </a:fld>
            <a:endParaRPr lang="it-IT" altLang="it-IT" sz="1000">
              <a:latin typeface="Comic Sans MS" panose="030F0902030302020204" pitchFamily="66" charset="0"/>
            </a:endParaRPr>
          </a:p>
        </p:txBody>
      </p:sp>
      <p:sp>
        <p:nvSpPr>
          <p:cNvPr id="22536" name="Segnaposto data 4">
            <a:extLst>
              <a:ext uri="{FF2B5EF4-FFF2-40B4-BE49-F238E27FC236}">
                <a16:creationId xmlns:a16="http://schemas.microsoft.com/office/drawing/2014/main" id="{E576EE39-E13F-76CE-A3E3-099DFC9227F9}"/>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22538" name="CasellaDiTesto 4">
            <a:extLst>
              <a:ext uri="{FF2B5EF4-FFF2-40B4-BE49-F238E27FC236}">
                <a16:creationId xmlns:a16="http://schemas.microsoft.com/office/drawing/2014/main" id="{E93A3535-38C0-AE11-7D9C-A4BB0DABA8B7}"/>
              </a:ext>
            </a:extLst>
          </p:cNvPr>
          <p:cNvSpPr txBox="1">
            <a:spLocks noChangeArrowheads="1"/>
          </p:cNvSpPr>
          <p:nvPr/>
        </p:nvSpPr>
        <p:spPr bwMode="auto">
          <a:xfrm>
            <a:off x="7361238" y="1144588"/>
            <a:ext cx="1644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200"/>
              <a:t>Nel primo stadio del processo un gruppo OH sostituisce un atomo di Cloro. </a:t>
            </a:r>
          </a:p>
        </p:txBody>
      </p:sp>
      <p:sp>
        <p:nvSpPr>
          <p:cNvPr id="22539" name="CasellaDiTesto 5">
            <a:extLst>
              <a:ext uri="{FF2B5EF4-FFF2-40B4-BE49-F238E27FC236}">
                <a16:creationId xmlns:a16="http://schemas.microsoft.com/office/drawing/2014/main" id="{EF5800A7-552C-7132-3C70-9C3D23E6639B}"/>
              </a:ext>
            </a:extLst>
          </p:cNvPr>
          <p:cNvSpPr txBox="1">
            <a:spLocks noChangeArrowheads="1"/>
          </p:cNvSpPr>
          <p:nvPr/>
        </p:nvSpPr>
        <p:spPr bwMode="auto">
          <a:xfrm>
            <a:off x="7943850" y="100013"/>
            <a:ext cx="88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cloro</a:t>
            </a:r>
          </a:p>
        </p:txBody>
      </p:sp>
      <p:sp>
        <p:nvSpPr>
          <p:cNvPr id="22540" name="CasellaDiTesto 21">
            <a:extLst>
              <a:ext uri="{FF2B5EF4-FFF2-40B4-BE49-F238E27FC236}">
                <a16:creationId xmlns:a16="http://schemas.microsoft.com/office/drawing/2014/main" id="{F368080D-ED21-1DB3-7CA4-990A914CE102}"/>
              </a:ext>
            </a:extLst>
          </p:cNvPr>
          <p:cNvSpPr txBox="1">
            <a:spLocks noChangeArrowheads="1"/>
          </p:cNvSpPr>
          <p:nvPr/>
        </p:nvSpPr>
        <p:spPr bwMode="auto">
          <a:xfrm>
            <a:off x="8096250" y="2060575"/>
            <a:ext cx="884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OH</a:t>
            </a:r>
          </a:p>
        </p:txBody>
      </p:sp>
      <p:sp>
        <p:nvSpPr>
          <p:cNvPr id="22541" name="CasellaDiTesto 6">
            <a:extLst>
              <a:ext uri="{FF2B5EF4-FFF2-40B4-BE49-F238E27FC236}">
                <a16:creationId xmlns:a16="http://schemas.microsoft.com/office/drawing/2014/main" id="{BFC130CA-D858-6EAD-E6E6-F544FA325F39}"/>
              </a:ext>
            </a:extLst>
          </p:cNvPr>
          <p:cNvSpPr txBox="1">
            <a:spLocks noChangeArrowheads="1"/>
          </p:cNvSpPr>
          <p:nvPr/>
        </p:nvSpPr>
        <p:spPr bwMode="auto">
          <a:xfrm>
            <a:off x="-36513" y="5043488"/>
            <a:ext cx="502602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FFC000"/>
                </a:solidFill>
                <a:latin typeface="Comic Sans MS" panose="030F0902030302020204" pitchFamily="66" charset="0"/>
              </a:rPr>
              <a:t>In realtà la struttura della diossina è: </a:t>
            </a:r>
          </a:p>
        </p:txBody>
      </p:sp>
      <p:pic>
        <p:nvPicPr>
          <p:cNvPr id="22542" name="Picture 2" descr="http://www.torinoscienza.it/media/6639_200x">
            <a:extLst>
              <a:ext uri="{FF2B5EF4-FFF2-40B4-BE49-F238E27FC236}">
                <a16:creationId xmlns:a16="http://schemas.microsoft.com/office/drawing/2014/main" id="{620E6225-B091-453D-549B-8F9FBD5D4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4749800"/>
            <a:ext cx="1692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CasellaDiTesto 7">
            <a:extLst>
              <a:ext uri="{FF2B5EF4-FFF2-40B4-BE49-F238E27FC236}">
                <a16:creationId xmlns:a16="http://schemas.microsoft.com/office/drawing/2014/main" id="{ABC00310-5424-D525-075F-57A0BA58446C}"/>
              </a:ext>
            </a:extLst>
          </p:cNvPr>
          <p:cNvSpPr txBox="1">
            <a:spLocks noChangeArrowheads="1"/>
          </p:cNvSpPr>
          <p:nvPr/>
        </p:nvSpPr>
        <p:spPr bwMode="auto">
          <a:xfrm>
            <a:off x="120650" y="5670550"/>
            <a:ext cx="466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rgbClr val="FFC000"/>
                </a:solidFill>
                <a:latin typeface="Comic Sans MS" panose="030F0902030302020204" pitchFamily="66" charset="0"/>
              </a:rPr>
              <a:t>Per consuetudine però si indicano con il nome di diossine tutte le strutture derivate.</a:t>
            </a:r>
          </a:p>
        </p:txBody>
      </p:sp>
      <p:cxnSp>
        <p:nvCxnSpPr>
          <p:cNvPr id="10" name="Connettore 2 9">
            <a:extLst>
              <a:ext uri="{FF2B5EF4-FFF2-40B4-BE49-F238E27FC236}">
                <a16:creationId xmlns:a16="http://schemas.microsoft.com/office/drawing/2014/main" id="{ABE33190-60A4-D844-1757-1D1F61FB889C}"/>
              </a:ext>
            </a:extLst>
          </p:cNvPr>
          <p:cNvCxnSpPr/>
          <p:nvPr/>
        </p:nvCxnSpPr>
        <p:spPr>
          <a:xfrm flipV="1">
            <a:off x="3759200" y="6197600"/>
            <a:ext cx="2216150" cy="746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3494"/>
                                        </p:tgtEl>
                                        <p:attrNameLst>
                                          <p:attrName>style.visibility</p:attrName>
                                        </p:attrNameLst>
                                      </p:cBhvr>
                                      <p:to>
                                        <p:strVal val="visible"/>
                                      </p:to>
                                    </p:set>
                                    <p:animEffect transition="in" filter="dissolve">
                                      <p:cBhvr>
                                        <p:cTn id="24"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diossinaII">
            <a:extLst>
              <a:ext uri="{FF2B5EF4-FFF2-40B4-BE49-F238E27FC236}">
                <a16:creationId xmlns:a16="http://schemas.microsoft.com/office/drawing/2014/main" id="{35F78631-4BC3-EEFD-B815-14C4CE12A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0"/>
            <a:ext cx="4751387"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diossinaIII">
            <a:extLst>
              <a:ext uri="{FF2B5EF4-FFF2-40B4-BE49-F238E27FC236}">
                <a16:creationId xmlns:a16="http://schemas.microsoft.com/office/drawing/2014/main" id="{423EBDE3-BCC9-A436-F377-E4D45F00E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470058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a:extLst>
              <a:ext uri="{FF2B5EF4-FFF2-40B4-BE49-F238E27FC236}">
                <a16:creationId xmlns:a16="http://schemas.microsoft.com/office/drawing/2014/main" id="{FF4A5F4C-3DC2-B982-ACE0-D2519140BF8D}"/>
              </a:ext>
            </a:extLst>
          </p:cNvPr>
          <p:cNvSpPr txBox="1">
            <a:spLocks noChangeArrowheads="1"/>
          </p:cNvSpPr>
          <p:nvPr/>
        </p:nvSpPr>
        <p:spPr bwMode="auto">
          <a:xfrm>
            <a:off x="5148263" y="3148013"/>
            <a:ext cx="35274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a:solidFill>
                  <a:srgbClr val="99FF66"/>
                </a:solidFill>
                <a:latin typeface="Comic Sans MS" panose="030F0902030302020204" pitchFamily="66" charset="0"/>
              </a:rPr>
              <a:t>L’effetto tossico delle diossine è strettamente vincolato al numero ed alla posizione degli atomi di cloro; è molto importante dunque indicarli in modo inequivocabile.</a:t>
            </a:r>
          </a:p>
        </p:txBody>
      </p:sp>
      <p:sp>
        <p:nvSpPr>
          <p:cNvPr id="23557" name="Segnaposto numero diapositiva 6">
            <a:extLst>
              <a:ext uri="{FF2B5EF4-FFF2-40B4-BE49-F238E27FC236}">
                <a16:creationId xmlns:a16="http://schemas.microsoft.com/office/drawing/2014/main" id="{51BBF2B4-2CF6-77E7-4B8C-913E2CB74538}"/>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1635F8E-FAE2-C04A-A333-AC9F7BC2B405}" type="slidenum">
              <a:rPr lang="it-IT" altLang="it-IT" sz="1000">
                <a:latin typeface="Comic Sans MS" panose="030F0902030302020204" pitchFamily="66" charset="0"/>
              </a:rPr>
              <a:pPr algn="r" eaLnBrk="1" hangingPunct="1">
                <a:spcBef>
                  <a:spcPct val="0"/>
                </a:spcBef>
                <a:buFontTx/>
                <a:buNone/>
              </a:pPr>
              <a:t>11</a:t>
            </a:fld>
            <a:endParaRPr lang="it-IT" altLang="it-IT" sz="1000">
              <a:latin typeface="Comic Sans MS" panose="030F0902030302020204" pitchFamily="66" charset="0"/>
            </a:endParaRPr>
          </a:p>
        </p:txBody>
      </p:sp>
      <p:sp>
        <p:nvSpPr>
          <p:cNvPr id="23558" name="Segnaposto data 4">
            <a:extLst>
              <a:ext uri="{FF2B5EF4-FFF2-40B4-BE49-F238E27FC236}">
                <a16:creationId xmlns:a16="http://schemas.microsoft.com/office/drawing/2014/main" id="{B550F095-C70E-EC38-A88D-A35119593D0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23560" name="CasellaDiTesto 1">
            <a:extLst>
              <a:ext uri="{FF2B5EF4-FFF2-40B4-BE49-F238E27FC236}">
                <a16:creationId xmlns:a16="http://schemas.microsoft.com/office/drawing/2014/main" id="{F06D03F7-B903-AB88-0294-456E1F8FCA73}"/>
              </a:ext>
            </a:extLst>
          </p:cNvPr>
          <p:cNvSpPr txBox="1">
            <a:spLocks noChangeArrowheads="1"/>
          </p:cNvSpPr>
          <p:nvPr/>
        </p:nvSpPr>
        <p:spPr bwMode="auto">
          <a:xfrm>
            <a:off x="166688" y="184150"/>
            <a:ext cx="4025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Il nome esatto dei derivati è dibenzo-p-diossine, la cui numerazione segue lo schema a sinistra.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PDB famiglia">
            <a:extLst>
              <a:ext uri="{FF2B5EF4-FFF2-40B4-BE49-F238E27FC236}">
                <a16:creationId xmlns:a16="http://schemas.microsoft.com/office/drawing/2014/main" id="{48FA6123-DCB6-DE8E-FE9D-C20C1F70A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92150"/>
            <a:ext cx="6192838"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a:extLst>
              <a:ext uri="{FF2B5EF4-FFF2-40B4-BE49-F238E27FC236}">
                <a16:creationId xmlns:a16="http://schemas.microsoft.com/office/drawing/2014/main" id="{B2B58A7B-DA97-1733-E651-BD3CA4E9CDD5}"/>
              </a:ext>
            </a:extLst>
          </p:cNvPr>
          <p:cNvSpPr txBox="1">
            <a:spLocks noChangeArrowheads="1"/>
          </p:cNvSpPr>
          <p:nvPr/>
        </p:nvSpPr>
        <p:spPr bwMode="auto">
          <a:xfrm>
            <a:off x="468313" y="188913"/>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a:solidFill>
                  <a:srgbClr val="99FF66"/>
                </a:solidFill>
                <a:latin typeface="Comic Sans MS" panose="030F0902030302020204" pitchFamily="66" charset="0"/>
              </a:rPr>
              <a:t>Ricapitolando, le strutture delle molecole indicate sono: </a:t>
            </a:r>
          </a:p>
        </p:txBody>
      </p:sp>
      <p:sp>
        <p:nvSpPr>
          <p:cNvPr id="24580" name="Segnaposto numero diapositiva 6">
            <a:extLst>
              <a:ext uri="{FF2B5EF4-FFF2-40B4-BE49-F238E27FC236}">
                <a16:creationId xmlns:a16="http://schemas.microsoft.com/office/drawing/2014/main" id="{3FEB6F33-0C6F-0BC6-22B9-36D38E9AC901}"/>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EB5429B-9258-3F46-9328-584FAB9D638B}" type="slidenum">
              <a:rPr lang="it-IT" altLang="it-IT" sz="1000">
                <a:latin typeface="Comic Sans MS" panose="030F0902030302020204" pitchFamily="66" charset="0"/>
              </a:rPr>
              <a:pPr algn="r" eaLnBrk="1" hangingPunct="1">
                <a:spcBef>
                  <a:spcPct val="0"/>
                </a:spcBef>
                <a:buFontTx/>
                <a:buNone/>
              </a:pPr>
              <a:t>12</a:t>
            </a:fld>
            <a:endParaRPr lang="it-IT" altLang="it-IT" sz="1000">
              <a:latin typeface="Comic Sans MS" panose="030F0902030302020204" pitchFamily="66" charset="0"/>
            </a:endParaRPr>
          </a:p>
        </p:txBody>
      </p:sp>
      <p:sp>
        <p:nvSpPr>
          <p:cNvPr id="24581" name="Segnaposto data 4">
            <a:extLst>
              <a:ext uri="{FF2B5EF4-FFF2-40B4-BE49-F238E27FC236}">
                <a16:creationId xmlns:a16="http://schemas.microsoft.com/office/drawing/2014/main" id="{EE9A9890-D2EE-6816-AE16-5379EE19FD32}"/>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6">
            <a:extLst>
              <a:ext uri="{FF2B5EF4-FFF2-40B4-BE49-F238E27FC236}">
                <a16:creationId xmlns:a16="http://schemas.microsoft.com/office/drawing/2014/main" id="{E96EBD78-0047-FCE0-8A72-A7000EF3CFCD}"/>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C9269C7-82E5-0244-BE81-54D8B77751FF}" type="slidenum">
              <a:rPr lang="it-IT" altLang="it-IT" sz="1000">
                <a:latin typeface="Comic Sans MS" panose="030F0902030302020204" pitchFamily="66" charset="0"/>
              </a:rPr>
              <a:pPr algn="r" eaLnBrk="1" hangingPunct="1">
                <a:spcBef>
                  <a:spcPct val="0"/>
                </a:spcBef>
                <a:buFontTx/>
                <a:buNone/>
              </a:pPr>
              <a:t>13</a:t>
            </a:fld>
            <a:endParaRPr lang="it-IT" altLang="it-IT" sz="1000">
              <a:latin typeface="Comic Sans MS" panose="030F0902030302020204" pitchFamily="66" charset="0"/>
            </a:endParaRPr>
          </a:p>
        </p:txBody>
      </p:sp>
      <p:sp>
        <p:nvSpPr>
          <p:cNvPr id="25603" name="Segnaposto data 4">
            <a:extLst>
              <a:ext uri="{FF2B5EF4-FFF2-40B4-BE49-F238E27FC236}">
                <a16:creationId xmlns:a16="http://schemas.microsoft.com/office/drawing/2014/main" id="{46F898CB-9A41-A220-3BEC-79155FA912CC}"/>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5" name="CasellaDiTesto 4">
            <a:extLst>
              <a:ext uri="{FF2B5EF4-FFF2-40B4-BE49-F238E27FC236}">
                <a16:creationId xmlns:a16="http://schemas.microsoft.com/office/drawing/2014/main" id="{7F28E573-2C65-078C-E468-344C6BF4C31F}"/>
              </a:ext>
            </a:extLst>
          </p:cNvPr>
          <p:cNvSpPr txBox="1"/>
          <p:nvPr/>
        </p:nvSpPr>
        <p:spPr>
          <a:xfrm>
            <a:off x="258763" y="157163"/>
            <a:ext cx="8596312" cy="4246562"/>
          </a:xfrm>
          <a:prstGeom prst="rect">
            <a:avLst/>
          </a:prstGeom>
          <a:noFill/>
        </p:spPr>
        <p:txBody>
          <a:bodyPr>
            <a:spAutoFit/>
          </a:bodyPr>
          <a:lstStyle/>
          <a:p>
            <a:pPr fontAlgn="auto">
              <a:spcBef>
                <a:spcPts val="0"/>
              </a:spcBef>
              <a:spcAft>
                <a:spcPts val="0"/>
              </a:spcAft>
              <a:defRPr/>
            </a:pPr>
            <a:r>
              <a:rPr lang="it-IT" dirty="0">
                <a:solidFill>
                  <a:srgbClr val="99FF99"/>
                </a:solidFill>
                <a:latin typeface="Comic Sans MS" pitchFamily="66" charset="0"/>
              </a:rPr>
              <a:t>Altre fonti di diossine e furani:</a:t>
            </a:r>
          </a:p>
          <a:p>
            <a:pPr marL="285750" indent="-285750" fontAlgn="auto">
              <a:spcBef>
                <a:spcPts val="0"/>
              </a:spcBef>
              <a:spcAft>
                <a:spcPts val="0"/>
              </a:spcAft>
              <a:buFontTx/>
              <a:buChar char="-"/>
              <a:defRPr/>
            </a:pPr>
            <a:r>
              <a:rPr lang="it-IT" dirty="0">
                <a:solidFill>
                  <a:srgbClr val="99FF99"/>
                </a:solidFill>
                <a:latin typeface="Comic Sans MS" pitchFamily="66" charset="0"/>
              </a:rPr>
              <a:t>Sbiancamento della pasta di legno con cloro molecolare</a:t>
            </a:r>
          </a:p>
          <a:p>
            <a:pPr marL="285750" indent="-285750" fontAlgn="auto">
              <a:spcBef>
                <a:spcPts val="0"/>
              </a:spcBef>
              <a:spcAft>
                <a:spcPts val="0"/>
              </a:spcAft>
              <a:buFontTx/>
              <a:buChar char="-"/>
              <a:defRPr/>
            </a:pPr>
            <a:r>
              <a:rPr lang="it-IT" dirty="0">
                <a:solidFill>
                  <a:srgbClr val="99FF99"/>
                </a:solidFill>
                <a:latin typeface="Comic Sans MS" pitchFamily="66" charset="0"/>
              </a:rPr>
              <a:t>Incenerimento dei rifiuti</a:t>
            </a:r>
          </a:p>
          <a:p>
            <a:pPr marL="285750" indent="-285750" fontAlgn="auto">
              <a:spcBef>
                <a:spcPts val="0"/>
              </a:spcBef>
              <a:spcAft>
                <a:spcPts val="0"/>
              </a:spcAft>
              <a:buFontTx/>
              <a:buChar char="-"/>
              <a:defRPr/>
            </a:pPr>
            <a:r>
              <a:rPr lang="it-IT" dirty="0">
                <a:solidFill>
                  <a:srgbClr val="99FF99"/>
                </a:solidFill>
                <a:latin typeface="Comic Sans MS" pitchFamily="66" charset="0"/>
              </a:rPr>
              <a:t>Riciclo dei metalli</a:t>
            </a:r>
          </a:p>
          <a:p>
            <a:pPr marL="285750" indent="-285750" fontAlgn="auto">
              <a:spcBef>
                <a:spcPts val="0"/>
              </a:spcBef>
              <a:spcAft>
                <a:spcPts val="0"/>
              </a:spcAft>
              <a:buFontTx/>
              <a:buChar char="-"/>
              <a:defRPr/>
            </a:pPr>
            <a:r>
              <a:rPr lang="it-IT" dirty="0">
                <a:solidFill>
                  <a:srgbClr val="99FF99"/>
                </a:solidFill>
                <a:latin typeface="Comic Sans MS" pitchFamily="66" charset="0"/>
              </a:rPr>
              <a:t>Produzione di solventi comuni</a:t>
            </a:r>
          </a:p>
          <a:p>
            <a:pPr marL="285750" indent="-285750" fontAlgn="auto">
              <a:spcBef>
                <a:spcPts val="0"/>
              </a:spcBef>
              <a:spcAft>
                <a:spcPts val="0"/>
              </a:spcAft>
              <a:buFontTx/>
              <a:buChar char="-"/>
              <a:defRPr/>
            </a:pPr>
            <a:r>
              <a:rPr lang="it-IT" dirty="0">
                <a:solidFill>
                  <a:srgbClr val="99FF99"/>
                </a:solidFill>
                <a:latin typeface="Comic Sans MS" pitchFamily="66" charset="0"/>
              </a:rPr>
              <a:t>Emissioni biogeniche: incendi boschivi ed eruzioni vulcaniche</a:t>
            </a:r>
          </a:p>
          <a:p>
            <a:pPr marL="285750" indent="-285750" fontAlgn="auto">
              <a:spcBef>
                <a:spcPts val="0"/>
              </a:spcBef>
              <a:spcAft>
                <a:spcPts val="0"/>
              </a:spcAft>
              <a:buFontTx/>
              <a:buChar char="-"/>
              <a:defRPr/>
            </a:pPr>
            <a:endParaRPr lang="it-IT" dirty="0">
              <a:solidFill>
                <a:srgbClr val="99FF99"/>
              </a:solidFill>
              <a:latin typeface="Comic Sans MS" pitchFamily="66" charset="0"/>
            </a:endParaRPr>
          </a:p>
          <a:p>
            <a:pPr fontAlgn="auto">
              <a:spcBef>
                <a:spcPts val="0"/>
              </a:spcBef>
              <a:spcAft>
                <a:spcPts val="0"/>
              </a:spcAft>
              <a:defRPr/>
            </a:pPr>
            <a:r>
              <a:rPr lang="it-IT" dirty="0">
                <a:solidFill>
                  <a:srgbClr val="99FF99"/>
                </a:solidFill>
                <a:latin typeface="Comic Sans MS" pitchFamily="66" charset="0"/>
              </a:rPr>
              <a:t>Delle sostanze viste quelle che hanno effetti peggiori sull’uomo sono i PCDF e le diossine; quando immesse in atmosfera non reagiscono apprezzabilmente (la via di consumo è la reazione con il radiale OH, possibile se non tutti i carboni sono clorurati), per cui vengono trasportati su medie distanze (dipendenti dal peso molecolare della sostanza) fino a depositarsi al suolo o nelle acque. La principale via di esposizione per l’uomo è la catena alimentare.  </a:t>
            </a:r>
          </a:p>
          <a:p>
            <a:pPr fontAlgn="auto">
              <a:spcBef>
                <a:spcPts val="0"/>
              </a:spcBef>
              <a:spcAft>
                <a:spcPts val="0"/>
              </a:spcAft>
              <a:defRPr/>
            </a:pPr>
            <a:r>
              <a:rPr lang="it-IT" dirty="0">
                <a:solidFill>
                  <a:srgbClr val="99FF99"/>
                </a:solidFill>
                <a:latin typeface="Comic Sans MS" pitchFamily="66" charset="0"/>
              </a:rPr>
              <a:t>La molecola più tossica è la 2,3,7,8-TCDD:</a:t>
            </a:r>
          </a:p>
          <a:p>
            <a:pPr fontAlgn="auto">
              <a:spcBef>
                <a:spcPts val="0"/>
              </a:spcBef>
              <a:spcAft>
                <a:spcPts val="0"/>
              </a:spcAft>
              <a:defRPr/>
            </a:pPr>
            <a:endParaRPr lang="it-IT" dirty="0">
              <a:solidFill>
                <a:srgbClr val="99FF99"/>
              </a:solidFill>
              <a:latin typeface="Comic Sans MS" pitchFamily="66" charset="0"/>
            </a:endParaRPr>
          </a:p>
        </p:txBody>
      </p:sp>
      <p:pic>
        <p:nvPicPr>
          <p:cNvPr id="25606" name="Picture 2" descr="http://www.buddycom.com/molecule/tcdd/2378tcdd.gif">
            <a:extLst>
              <a:ext uri="{FF2B5EF4-FFF2-40B4-BE49-F238E27FC236}">
                <a16:creationId xmlns:a16="http://schemas.microsoft.com/office/drawing/2014/main" id="{0CB6B19B-566A-81B1-3D58-054B4EE3D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4521200"/>
            <a:ext cx="20208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a:extLst>
              <a:ext uri="{FF2B5EF4-FFF2-40B4-BE49-F238E27FC236}">
                <a16:creationId xmlns:a16="http://schemas.microsoft.com/office/drawing/2014/main" id="{9D3CFB38-9CED-6148-244A-0DDF1AB38E91}"/>
              </a:ext>
            </a:extLst>
          </p:cNvPr>
          <p:cNvSpPr/>
          <p:nvPr/>
        </p:nvSpPr>
        <p:spPr>
          <a:xfrm>
            <a:off x="2439988" y="4259263"/>
            <a:ext cx="6704012" cy="1939925"/>
          </a:xfrm>
          <a:prstGeom prst="rect">
            <a:avLst/>
          </a:prstGeom>
        </p:spPr>
        <p:txBody>
          <a:bodyPr>
            <a:spAutoFit/>
          </a:bodyPr>
          <a:lstStyle/>
          <a:p>
            <a:pPr fontAlgn="auto">
              <a:spcBef>
                <a:spcPts val="0"/>
              </a:spcBef>
              <a:spcAft>
                <a:spcPts val="0"/>
              </a:spcAft>
              <a:defRPr/>
            </a:pPr>
            <a:r>
              <a:rPr lang="it-IT" sz="1500" dirty="0">
                <a:solidFill>
                  <a:schemeClr val="bg1"/>
                </a:solidFill>
                <a:latin typeface="Comic Sans MS" pitchFamily="66" charset="0"/>
              </a:rPr>
              <a:t>Per esprimere in modo univoco ed immediato la pericolosità di una miscela di composti organici, si usa una tabella di valori relativi, in cui alla 2,3,7,8 TCDD si associa il valore 1. </a:t>
            </a:r>
          </a:p>
          <a:p>
            <a:pPr fontAlgn="auto">
              <a:spcBef>
                <a:spcPts val="0"/>
              </a:spcBef>
              <a:spcAft>
                <a:spcPts val="0"/>
              </a:spcAft>
              <a:defRPr/>
            </a:pPr>
            <a:r>
              <a:rPr lang="it-IT" sz="1500" dirty="0">
                <a:solidFill>
                  <a:schemeClr val="bg1"/>
                </a:solidFill>
                <a:latin typeface="Comic Sans MS" pitchFamily="66" charset="0"/>
              </a:rPr>
              <a:t> </a:t>
            </a:r>
          </a:p>
          <a:p>
            <a:pPr fontAlgn="auto">
              <a:spcBef>
                <a:spcPts val="0"/>
              </a:spcBef>
              <a:spcAft>
                <a:spcPts val="0"/>
              </a:spcAft>
              <a:defRPr/>
            </a:pPr>
            <a:r>
              <a:rPr lang="it-IT" sz="1500" i="1" dirty="0">
                <a:solidFill>
                  <a:schemeClr val="bg1"/>
                </a:solidFill>
                <a:effectLst>
                  <a:outerShdw blurRad="38100" dist="38100" dir="2700000" algn="tl">
                    <a:srgbClr val="000000">
                      <a:alpha val="43137"/>
                    </a:srgbClr>
                  </a:outerShdw>
                </a:effectLst>
                <a:latin typeface="Comic Sans MS" pitchFamily="66" charset="0"/>
              </a:rPr>
              <a:t>Permette di esprimere la tossicità totale di una miscela complessa sotto forma di un singolo numero detto Tossicità Equivalente  (</a:t>
            </a:r>
            <a:r>
              <a:rPr lang="it-IT" sz="1500" i="1" dirty="0" err="1">
                <a:solidFill>
                  <a:schemeClr val="bg1"/>
                </a:solidFill>
                <a:effectLst>
                  <a:outerShdw blurRad="38100" dist="38100" dir="2700000" algn="tl">
                    <a:srgbClr val="000000">
                      <a:alpha val="43137"/>
                    </a:srgbClr>
                  </a:outerShdw>
                </a:effectLst>
                <a:latin typeface="Comic Sans MS" pitchFamily="66" charset="0"/>
              </a:rPr>
              <a:t>Toxic</a:t>
            </a:r>
            <a:r>
              <a:rPr lang="it-IT" sz="1500" i="1" dirty="0">
                <a:solidFill>
                  <a:schemeClr val="bg1"/>
                </a:solidFill>
                <a:effectLst>
                  <a:outerShdw blurRad="38100" dist="38100" dir="2700000" algn="tl">
                    <a:srgbClr val="000000">
                      <a:alpha val="43137"/>
                    </a:srgbClr>
                  </a:outerShdw>
                </a:effectLst>
                <a:latin typeface="Comic Sans MS" pitchFamily="66" charset="0"/>
              </a:rPr>
              <a:t> </a:t>
            </a:r>
            <a:r>
              <a:rPr lang="it-IT" sz="1500" i="1" dirty="0" err="1">
                <a:solidFill>
                  <a:schemeClr val="bg1"/>
                </a:solidFill>
                <a:effectLst>
                  <a:outerShdw blurRad="38100" dist="38100" dir="2700000" algn="tl">
                    <a:srgbClr val="000000">
                      <a:alpha val="43137"/>
                    </a:srgbClr>
                  </a:outerShdw>
                </a:effectLst>
                <a:latin typeface="Comic Sans MS" pitchFamily="66" charset="0"/>
              </a:rPr>
              <a:t>Equivalents</a:t>
            </a:r>
            <a:r>
              <a:rPr lang="it-IT" sz="1500" i="1" dirty="0">
                <a:solidFill>
                  <a:schemeClr val="bg1"/>
                </a:solidFill>
                <a:effectLst>
                  <a:outerShdw blurRad="38100" dist="38100" dir="2700000" algn="tl">
                    <a:srgbClr val="000000">
                      <a:alpha val="43137"/>
                    </a:srgbClr>
                  </a:outerShdw>
                </a:effectLst>
                <a:latin typeface="Comic Sans MS" pitchFamily="66" charset="0"/>
              </a:rPr>
              <a:t>, TEQ). </a:t>
            </a:r>
          </a:p>
          <a:p>
            <a:pPr fontAlgn="auto">
              <a:spcBef>
                <a:spcPts val="0"/>
              </a:spcBef>
              <a:spcAft>
                <a:spcPts val="0"/>
              </a:spcAft>
              <a:defRPr/>
            </a:pPr>
            <a:endParaRPr lang="it-IT" sz="1500" i="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a:extLst>
              <a:ext uri="{FF2B5EF4-FFF2-40B4-BE49-F238E27FC236}">
                <a16:creationId xmlns:a16="http://schemas.microsoft.com/office/drawing/2014/main" id="{EE2AFF9A-916F-1478-0F98-D051AB6FC92F}"/>
              </a:ext>
            </a:extLst>
          </p:cNvPr>
          <p:cNvSpPr txBox="1">
            <a:spLocks noChangeArrowheads="1"/>
          </p:cNvSpPr>
          <p:nvPr/>
        </p:nvSpPr>
        <p:spPr bwMode="auto">
          <a:xfrm>
            <a:off x="1835150" y="404813"/>
            <a:ext cx="5329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a:solidFill>
                  <a:srgbClr val="99FF66"/>
                </a:solidFill>
                <a:latin typeface="Comic Sans MS" panose="030F0902030302020204" pitchFamily="66" charset="0"/>
              </a:rPr>
              <a:t>Gli IPA</a:t>
            </a:r>
          </a:p>
        </p:txBody>
      </p:sp>
      <p:pic>
        <p:nvPicPr>
          <p:cNvPr id="52230" name="Picture 6" descr="IPA I">
            <a:extLst>
              <a:ext uri="{FF2B5EF4-FFF2-40B4-BE49-F238E27FC236}">
                <a16:creationId xmlns:a16="http://schemas.microsoft.com/office/drawing/2014/main" id="{06BB5784-F439-8BAF-9289-79D947E2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6085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7">
            <a:extLst>
              <a:ext uri="{FF2B5EF4-FFF2-40B4-BE49-F238E27FC236}">
                <a16:creationId xmlns:a16="http://schemas.microsoft.com/office/drawing/2014/main" id="{0DC7FFAD-2217-3161-9C49-FFBB2205AE7C}"/>
              </a:ext>
            </a:extLst>
          </p:cNvPr>
          <p:cNvSpPr txBox="1">
            <a:spLocks noChangeArrowheads="1"/>
          </p:cNvSpPr>
          <p:nvPr/>
        </p:nvSpPr>
        <p:spPr bwMode="auto">
          <a:xfrm>
            <a:off x="4932363" y="1268413"/>
            <a:ext cx="42116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a:solidFill>
                  <a:srgbClr val="99FF66"/>
                </a:solidFill>
                <a:latin typeface="Comic Sans MS" panose="030F0902030302020204" pitchFamily="66" charset="0"/>
              </a:rPr>
              <a:t>Si tratta di molecole ad anelli aromatici condensati, ossia uniti tra loro non mediante un legame semplice (come nel caso dei bifenili) ma perché condividono un lato dell’anello.</a:t>
            </a:r>
          </a:p>
        </p:txBody>
      </p:sp>
      <p:pic>
        <p:nvPicPr>
          <p:cNvPr id="52232" name="Picture 8" descr="IPA II">
            <a:extLst>
              <a:ext uri="{FF2B5EF4-FFF2-40B4-BE49-F238E27FC236}">
                <a16:creationId xmlns:a16="http://schemas.microsoft.com/office/drawing/2014/main" id="{2EDC0E02-9D44-D72A-93D3-80D0F7232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63" y="3441700"/>
            <a:ext cx="532923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9">
            <a:extLst>
              <a:ext uri="{FF2B5EF4-FFF2-40B4-BE49-F238E27FC236}">
                <a16:creationId xmlns:a16="http://schemas.microsoft.com/office/drawing/2014/main" id="{4A2BD32B-F5BA-4F00-0AD4-B2A2636C6BFC}"/>
              </a:ext>
            </a:extLst>
          </p:cNvPr>
          <p:cNvSpPr txBox="1">
            <a:spLocks noChangeArrowheads="1"/>
          </p:cNvSpPr>
          <p:nvPr/>
        </p:nvSpPr>
        <p:spPr bwMode="auto">
          <a:xfrm>
            <a:off x="52388" y="3530600"/>
            <a:ext cx="35655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800">
                <a:solidFill>
                  <a:srgbClr val="99FF66"/>
                </a:solidFill>
                <a:latin typeface="Comic Sans MS" panose="030F0902030302020204" pitchFamily="66" charset="0"/>
              </a:rPr>
              <a:t>Il numero degli anelli condensati tra di loro, individua la specie, ma anche la geometria con cui gli anelli si legano tra loro ha il suo peso:</a:t>
            </a:r>
          </a:p>
        </p:txBody>
      </p:sp>
      <p:sp>
        <p:nvSpPr>
          <p:cNvPr id="26631" name="Segnaposto numero diapositiva 6">
            <a:extLst>
              <a:ext uri="{FF2B5EF4-FFF2-40B4-BE49-F238E27FC236}">
                <a16:creationId xmlns:a16="http://schemas.microsoft.com/office/drawing/2014/main" id="{EEDD37BE-8E56-8718-93B4-640B3C5989F6}"/>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315989C-CD09-FF42-90F1-A135C5F9E65F}" type="slidenum">
              <a:rPr lang="it-IT" altLang="it-IT" sz="1000">
                <a:latin typeface="Comic Sans MS" panose="030F0902030302020204" pitchFamily="66" charset="0"/>
              </a:rPr>
              <a:pPr algn="r" eaLnBrk="1" hangingPunct="1">
                <a:spcBef>
                  <a:spcPct val="0"/>
                </a:spcBef>
                <a:buFontTx/>
                <a:buNone/>
              </a:pPr>
              <a:t>14</a:t>
            </a:fld>
            <a:endParaRPr lang="it-IT" altLang="it-IT" sz="1000">
              <a:latin typeface="Comic Sans MS" panose="030F0902030302020204" pitchFamily="66" charset="0"/>
            </a:endParaRPr>
          </a:p>
        </p:txBody>
      </p:sp>
      <p:sp>
        <p:nvSpPr>
          <p:cNvPr id="26632" name="Segnaposto data 4">
            <a:extLst>
              <a:ext uri="{FF2B5EF4-FFF2-40B4-BE49-F238E27FC236}">
                <a16:creationId xmlns:a16="http://schemas.microsoft.com/office/drawing/2014/main" id="{8D39E503-6E42-C00F-2878-EE2E604DA96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26634" name="CasellaDiTesto 1">
            <a:extLst>
              <a:ext uri="{FF2B5EF4-FFF2-40B4-BE49-F238E27FC236}">
                <a16:creationId xmlns:a16="http://schemas.microsoft.com/office/drawing/2014/main" id="{D8A937B3-1A4D-3C59-664B-7CB605C732DF}"/>
              </a:ext>
            </a:extLst>
          </p:cNvPr>
          <p:cNvSpPr txBox="1">
            <a:spLocks noChangeArrowheads="1"/>
          </p:cNvSpPr>
          <p:nvPr/>
        </p:nvSpPr>
        <p:spPr bwMode="auto">
          <a:xfrm>
            <a:off x="230188" y="5799138"/>
            <a:ext cx="8793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rgbClr val="00FFCC"/>
                </a:solidFill>
                <a:latin typeface="Comic Sans MS" panose="030F0902030302020204" pitchFamily="66" charset="0"/>
              </a:rPr>
              <a:t>Sia l’antracene che il fenantrene derivano da processi di combustione incompleta, in particolare da legno e carbone.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1+#ppt_w/2"/>
                                          </p:val>
                                        </p:tav>
                                        <p:tav tm="100000">
                                          <p:val>
                                            <p:strVal val="#ppt_x"/>
                                          </p:val>
                                        </p:tav>
                                      </p:tavLst>
                                    </p:anim>
                                    <p:anim calcmode="lin" valueType="num">
                                      <p:cBhvr additive="base">
                                        <p:cTn id="8" dur="500" fill="hold"/>
                                        <p:tgtEl>
                                          <p:spTgt spid="522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52230"/>
                                        </p:tgtEl>
                                        <p:attrNameLst>
                                          <p:attrName>style.visibility</p:attrName>
                                        </p:attrNameLst>
                                      </p:cBhvr>
                                      <p:to>
                                        <p:strVal val="visible"/>
                                      </p:to>
                                    </p:set>
                                    <p:animEffect transition="in" filter="dissolve">
                                      <p:cBhvr>
                                        <p:cTn id="12" dur="500"/>
                                        <p:tgtEl>
                                          <p:spTgt spid="52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2233">
                                            <p:txEl>
                                              <p:pRg st="0" end="0"/>
                                            </p:txEl>
                                          </p:spTgt>
                                        </p:tgtEl>
                                        <p:attrNameLst>
                                          <p:attrName>style.visibility</p:attrName>
                                        </p:attrNameLst>
                                      </p:cBhvr>
                                      <p:to>
                                        <p:strVal val="visible"/>
                                      </p:to>
                                    </p:set>
                                    <p:anim calcmode="lin" valueType="num">
                                      <p:cBhvr additive="base">
                                        <p:cTn id="17" dur="500" fill="hold"/>
                                        <p:tgtEl>
                                          <p:spTgt spid="5223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33">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52232"/>
                                        </p:tgtEl>
                                        <p:attrNameLst>
                                          <p:attrName>style.visibility</p:attrName>
                                        </p:attrNameLst>
                                      </p:cBhvr>
                                      <p:to>
                                        <p:strVal val="visible"/>
                                      </p:to>
                                    </p:set>
                                    <p:animEffect transition="in" filter="dissolve">
                                      <p:cBhvr>
                                        <p:cTn id="22"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FDFDD81-9C05-B95D-597C-2523868295B3}"/>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Idrocarburi aromatici superiori</a:t>
            </a:r>
          </a:p>
        </p:txBody>
      </p:sp>
      <p:sp>
        <p:nvSpPr>
          <p:cNvPr id="27651" name="Text Box 3">
            <a:extLst>
              <a:ext uri="{FF2B5EF4-FFF2-40B4-BE49-F238E27FC236}">
                <a16:creationId xmlns:a16="http://schemas.microsoft.com/office/drawing/2014/main" id="{20B0A13D-DF63-9297-2413-CA4EACDAEC2B}"/>
              </a:ext>
            </a:extLst>
          </p:cNvPr>
          <p:cNvSpPr txBox="1">
            <a:spLocks noChangeArrowheads="1"/>
          </p:cNvSpPr>
          <p:nvPr/>
        </p:nvSpPr>
        <p:spPr bwMode="auto">
          <a:xfrm>
            <a:off x="381000" y="1371600"/>
            <a:ext cx="8351838"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GB" altLang="it-IT" sz="1800">
                <a:solidFill>
                  <a:srgbClr val="FFFF00"/>
                </a:solidFill>
                <a:latin typeface="Comic Sans MS" panose="030F0902030302020204" pitchFamily="66" charset="0"/>
              </a:rPr>
              <a:t>Al’aumentare del numero di anelli benzenici impiegati aumenta il numero dei </a:t>
            </a:r>
          </a:p>
          <a:p>
            <a:pPr algn="just" eaLnBrk="1" hangingPunct="1">
              <a:spcBef>
                <a:spcPct val="0"/>
              </a:spcBef>
              <a:buFontTx/>
              <a:buNone/>
            </a:pPr>
            <a:r>
              <a:rPr lang="en-GB" altLang="it-IT" sz="1800">
                <a:solidFill>
                  <a:srgbClr val="FFFF00"/>
                </a:solidFill>
                <a:latin typeface="Comic Sans MS" panose="030F0902030302020204" pitchFamily="66" charset="0"/>
              </a:rPr>
              <a:t>possibili composti:</a:t>
            </a:r>
          </a:p>
          <a:p>
            <a:pPr algn="just" eaLnBrk="1" hangingPunct="1">
              <a:spcBef>
                <a:spcPct val="0"/>
              </a:spcBef>
              <a:buFontTx/>
              <a:buNone/>
            </a:pPr>
            <a:r>
              <a:rPr lang="en-GB" altLang="it-IT" sz="1800">
                <a:solidFill>
                  <a:srgbClr val="FFFF00"/>
                </a:solidFill>
                <a:latin typeface="Comic Sans MS" panose="030F0902030302020204" pitchFamily="66" charset="0"/>
              </a:rPr>
              <a:t> </a:t>
            </a:r>
          </a:p>
          <a:p>
            <a:pPr algn="just" eaLnBrk="1" hangingPunct="1">
              <a:spcBef>
                <a:spcPct val="0"/>
              </a:spcBef>
              <a:buFontTx/>
              <a:buNone/>
            </a:pPr>
            <a:r>
              <a:rPr lang="en-GB" altLang="it-IT" sz="1800">
                <a:solidFill>
                  <a:srgbClr val="FFFF00"/>
                </a:solidFill>
                <a:latin typeface="Comic Sans MS" panose="030F0902030302020204" pitchFamily="66" charset="0"/>
              </a:rPr>
              <a:t>n.ro anelli benzenici		n.ro di idrocarburi possibili</a:t>
            </a:r>
          </a:p>
          <a:p>
            <a:pPr algn="just" eaLnBrk="1" hangingPunct="1">
              <a:spcBef>
                <a:spcPct val="0"/>
              </a:spcBef>
              <a:buFontTx/>
              <a:buNone/>
            </a:pPr>
            <a:r>
              <a:rPr lang="en-GB" altLang="it-IT" sz="1800">
                <a:solidFill>
                  <a:srgbClr val="FFFF00"/>
                </a:solidFill>
                <a:latin typeface="Comic Sans MS" panose="030F0902030302020204" pitchFamily="66" charset="0"/>
              </a:rPr>
              <a:t>	5					22</a:t>
            </a:r>
          </a:p>
          <a:p>
            <a:pPr algn="just" eaLnBrk="1" hangingPunct="1">
              <a:spcBef>
                <a:spcPct val="0"/>
              </a:spcBef>
              <a:buFontTx/>
              <a:buNone/>
            </a:pPr>
            <a:r>
              <a:rPr lang="en-GB" altLang="it-IT" sz="1800">
                <a:solidFill>
                  <a:srgbClr val="FFFF00"/>
                </a:solidFill>
                <a:latin typeface="Comic Sans MS" panose="030F0902030302020204" pitchFamily="66" charset="0"/>
              </a:rPr>
              <a:t>	6					88</a:t>
            </a:r>
          </a:p>
          <a:p>
            <a:pPr algn="just" eaLnBrk="1" hangingPunct="1">
              <a:spcBef>
                <a:spcPct val="0"/>
              </a:spcBef>
              <a:buFontTx/>
              <a:buNone/>
            </a:pPr>
            <a:r>
              <a:rPr lang="en-GB" altLang="it-IT" sz="1800">
                <a:solidFill>
                  <a:srgbClr val="FFFF00"/>
                </a:solidFill>
                <a:latin typeface="Comic Sans MS" panose="030F0902030302020204" pitchFamily="66" charset="0"/>
              </a:rPr>
              <a:t>	7					333</a:t>
            </a:r>
          </a:p>
          <a:p>
            <a:pPr algn="just" eaLnBrk="1" hangingPunct="1">
              <a:spcBef>
                <a:spcPct val="0"/>
              </a:spcBef>
              <a:buFontTx/>
              <a:buNone/>
            </a:pPr>
            <a:r>
              <a:rPr lang="en-GB" altLang="it-IT" sz="1800">
                <a:solidFill>
                  <a:srgbClr val="FFFF00"/>
                </a:solidFill>
                <a:latin typeface="Comic Sans MS" panose="030F0902030302020204" pitchFamily="66" charset="0"/>
              </a:rPr>
              <a:t>	8					1448</a:t>
            </a:r>
          </a:p>
          <a:p>
            <a:pPr algn="just" eaLnBrk="1" hangingPunct="1">
              <a:spcBef>
                <a:spcPct val="0"/>
              </a:spcBef>
              <a:buFontTx/>
              <a:buNone/>
            </a:pPr>
            <a:endParaRPr lang="en-GB" altLang="it-IT" sz="1800">
              <a:solidFill>
                <a:srgbClr val="FFFF00"/>
              </a:solidFill>
              <a:latin typeface="Comic Sans MS" panose="030F0902030302020204" pitchFamily="66" charset="0"/>
            </a:endParaRPr>
          </a:p>
          <a:p>
            <a:pPr algn="just" eaLnBrk="1" hangingPunct="1">
              <a:spcBef>
                <a:spcPct val="0"/>
              </a:spcBef>
              <a:buFontTx/>
              <a:buNone/>
            </a:pPr>
            <a:r>
              <a:rPr lang="en-GB" altLang="it-IT" sz="1800">
                <a:solidFill>
                  <a:srgbClr val="FFFF00"/>
                </a:solidFill>
                <a:latin typeface="Comic Sans MS" panose="030F0902030302020204" pitchFamily="66" charset="0"/>
              </a:rPr>
              <a:t>Ovviamente non tutti questi composti sono presenti nell’ambiente in quantità </a:t>
            </a:r>
          </a:p>
          <a:p>
            <a:pPr algn="just" eaLnBrk="1" hangingPunct="1">
              <a:spcBef>
                <a:spcPct val="0"/>
              </a:spcBef>
              <a:buFontTx/>
              <a:buNone/>
            </a:pPr>
            <a:r>
              <a:rPr lang="en-GB" altLang="it-IT" sz="1800">
                <a:solidFill>
                  <a:srgbClr val="FFFF00"/>
                </a:solidFill>
                <a:latin typeface="Comic Sans MS" panose="030F0902030302020204" pitchFamily="66" charset="0"/>
              </a:rPr>
              <a:t>rilevanti, o comunque tali da poter essere considerati degli inquinanti. </a:t>
            </a:r>
          </a:p>
          <a:p>
            <a:pPr algn="just" eaLnBrk="1" hangingPunct="1">
              <a:spcBef>
                <a:spcPct val="0"/>
              </a:spcBef>
              <a:buFontTx/>
              <a:buNone/>
            </a:pPr>
            <a:endParaRPr lang="en-GB" altLang="it-IT" sz="1800">
              <a:solidFill>
                <a:srgbClr val="FFFF00"/>
              </a:solidFill>
              <a:latin typeface="Comic Sans MS" panose="030F0902030302020204" pitchFamily="66" charset="0"/>
            </a:endParaRPr>
          </a:p>
          <a:p>
            <a:pPr algn="just" eaLnBrk="1" hangingPunct="1">
              <a:spcBef>
                <a:spcPct val="0"/>
              </a:spcBef>
              <a:buFontTx/>
              <a:buNone/>
            </a:pPr>
            <a:r>
              <a:rPr lang="en-GB" altLang="it-IT" sz="1800">
                <a:solidFill>
                  <a:srgbClr val="FF99FF"/>
                </a:solidFill>
                <a:latin typeface="Comic Sans MS" panose="030F0902030302020204" pitchFamily="66" charset="0"/>
              </a:rPr>
              <a:t>Le regole generali per l’assegnazione del nome ai composti superiori, </a:t>
            </a:r>
          </a:p>
          <a:p>
            <a:pPr algn="just" eaLnBrk="1" hangingPunct="1">
              <a:spcBef>
                <a:spcPct val="0"/>
              </a:spcBef>
              <a:buFontTx/>
              <a:buNone/>
            </a:pPr>
            <a:r>
              <a:rPr lang="en-GB" altLang="it-IT" sz="1800">
                <a:solidFill>
                  <a:srgbClr val="FF99FF"/>
                </a:solidFill>
                <a:latin typeface="Comic Sans MS" panose="030F0902030302020204" pitchFamily="66" charset="0"/>
              </a:rPr>
              <a:t>e la numerazione delle posizioni sono definite univocamente e possono</a:t>
            </a:r>
          </a:p>
          <a:p>
            <a:pPr algn="just" eaLnBrk="1" hangingPunct="1">
              <a:spcBef>
                <a:spcPct val="0"/>
              </a:spcBef>
              <a:buFontTx/>
              <a:buNone/>
            </a:pPr>
            <a:r>
              <a:rPr lang="en-GB" altLang="it-IT" sz="1800">
                <a:solidFill>
                  <a:srgbClr val="FF99FF"/>
                </a:solidFill>
                <a:latin typeface="Comic Sans MS" panose="030F0902030302020204" pitchFamily="66" charset="0"/>
              </a:rPr>
              <a:t>essere facilmente reperite nel sito della IUPAC:</a:t>
            </a:r>
          </a:p>
          <a:p>
            <a:pPr algn="just" eaLnBrk="1" hangingPunct="1">
              <a:spcBef>
                <a:spcPct val="0"/>
              </a:spcBef>
              <a:buFontTx/>
              <a:buNone/>
            </a:pPr>
            <a:endParaRPr lang="en-GB" altLang="it-IT" sz="1800">
              <a:solidFill>
                <a:srgbClr val="FF99FF"/>
              </a:solidFill>
              <a:latin typeface="Comic Sans MS" panose="030F0902030302020204" pitchFamily="66" charset="0"/>
            </a:endParaRPr>
          </a:p>
          <a:p>
            <a:pPr algn="just" eaLnBrk="1" hangingPunct="1">
              <a:spcBef>
                <a:spcPct val="0"/>
              </a:spcBef>
              <a:buFontTx/>
              <a:buNone/>
            </a:pPr>
            <a:r>
              <a:rPr lang="en-GB" altLang="it-IT" sz="1800">
                <a:solidFill>
                  <a:srgbClr val="FFFF00"/>
                </a:solidFill>
                <a:latin typeface="Comic Sans MS" panose="030F0902030302020204" pitchFamily="66" charset="0"/>
              </a:rPr>
              <a:t>http://www.acdlabs.com/iupac/nomenclature/</a:t>
            </a:r>
          </a:p>
          <a:p>
            <a:pPr algn="just" eaLnBrk="1" hangingPunct="1">
              <a:spcBef>
                <a:spcPct val="0"/>
              </a:spcBef>
              <a:buFontTx/>
              <a:buNone/>
            </a:pPr>
            <a:r>
              <a:rPr lang="en-GB" altLang="it-IT" sz="1800">
                <a:solidFill>
                  <a:srgbClr val="FFFF00"/>
                </a:solidFill>
                <a:latin typeface="Comic Sans MS" panose="030F0902030302020204" pitchFamily="66" charset="0"/>
              </a:rPr>
              <a:t> </a:t>
            </a:r>
          </a:p>
        </p:txBody>
      </p:sp>
      <p:sp>
        <p:nvSpPr>
          <p:cNvPr id="27652" name="Segnaposto numero diapositiva 6">
            <a:extLst>
              <a:ext uri="{FF2B5EF4-FFF2-40B4-BE49-F238E27FC236}">
                <a16:creationId xmlns:a16="http://schemas.microsoft.com/office/drawing/2014/main" id="{ECB65BC6-83A6-576A-6394-9285B9B10EC5}"/>
              </a:ext>
            </a:extLst>
          </p:cNvPr>
          <p:cNvSpPr txBox="1">
            <a:spLocks noGrp="1"/>
          </p:cNvSpPr>
          <p:nvPr/>
        </p:nvSpPr>
        <p:spPr bwMode="auto">
          <a:xfrm>
            <a:off x="8686800" y="65135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1D1C58B-870E-3C49-88E4-D555270D8A5F}" type="slidenum">
              <a:rPr lang="it-IT" altLang="it-IT" sz="1000">
                <a:latin typeface="Comic Sans MS" panose="030F0902030302020204" pitchFamily="66" charset="0"/>
              </a:rPr>
              <a:pPr algn="r" eaLnBrk="1" hangingPunct="1">
                <a:spcBef>
                  <a:spcPct val="0"/>
                </a:spcBef>
                <a:buFontTx/>
                <a:buNone/>
              </a:pPr>
              <a:t>15</a:t>
            </a:fld>
            <a:endParaRPr lang="it-IT" altLang="it-IT" sz="1000">
              <a:latin typeface="Comic Sans MS" panose="030F0902030302020204" pitchFamily="66" charset="0"/>
            </a:endParaRPr>
          </a:p>
        </p:txBody>
      </p:sp>
      <p:sp>
        <p:nvSpPr>
          <p:cNvPr id="27653" name="Segnaposto data 4">
            <a:extLst>
              <a:ext uri="{FF2B5EF4-FFF2-40B4-BE49-F238E27FC236}">
                <a16:creationId xmlns:a16="http://schemas.microsoft.com/office/drawing/2014/main" id="{D7A71EBD-7C62-D841-90FF-2F2FAA4071E8}"/>
              </a:ext>
            </a:extLst>
          </p:cNvPr>
          <p:cNvSpPr txBox="1">
            <a:spLocks noGrp="1"/>
          </p:cNvSpPr>
          <p:nvPr/>
        </p:nvSpPr>
        <p:spPr bwMode="auto">
          <a:xfrm>
            <a:off x="457200" y="65928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up)">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F886C50-315C-2F32-AFF9-03EF76A15C56}"/>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Idrocarburi aromatici superiori</a:t>
            </a:r>
          </a:p>
        </p:txBody>
      </p:sp>
      <p:sp>
        <p:nvSpPr>
          <p:cNvPr id="28675" name="Text Box 3">
            <a:extLst>
              <a:ext uri="{FF2B5EF4-FFF2-40B4-BE49-F238E27FC236}">
                <a16:creationId xmlns:a16="http://schemas.microsoft.com/office/drawing/2014/main" id="{DDA05493-ABA5-50B8-97FE-718736398CC7}"/>
              </a:ext>
            </a:extLst>
          </p:cNvPr>
          <p:cNvSpPr txBox="1">
            <a:spLocks noChangeArrowheads="1"/>
          </p:cNvSpPr>
          <p:nvPr/>
        </p:nvSpPr>
        <p:spPr bwMode="auto">
          <a:xfrm>
            <a:off x="0" y="5334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2000">
                <a:solidFill>
                  <a:srgbClr val="66FFFF"/>
                </a:solidFill>
                <a:latin typeface="Comic Sans MS" panose="030F0902030302020204" pitchFamily="66" charset="0"/>
              </a:rPr>
              <a:t>Di seguito (pagine presente e successiva) sono riportate le strutture di 16</a:t>
            </a:r>
          </a:p>
          <a:p>
            <a:pPr algn="ctr" eaLnBrk="1" hangingPunct="1">
              <a:spcBef>
                <a:spcPct val="0"/>
              </a:spcBef>
              <a:buFontTx/>
              <a:buNone/>
            </a:pPr>
            <a:r>
              <a:rPr lang="en-GB" altLang="it-IT" sz="2000">
                <a:solidFill>
                  <a:srgbClr val="66FFFF"/>
                </a:solidFill>
                <a:latin typeface="Comic Sans MS" panose="030F0902030302020204" pitchFamily="66" charset="0"/>
              </a:rPr>
              <a:t>idrocarburi policiclici aromatici inseriti nella lista dei </a:t>
            </a:r>
            <a:r>
              <a:rPr lang="en-GB" altLang="it-IT" sz="2000" i="1">
                <a:solidFill>
                  <a:srgbClr val="66FFFF"/>
                </a:solidFill>
                <a:latin typeface="Comic Sans MS" panose="030F0902030302020204" pitchFamily="66" charset="0"/>
              </a:rPr>
              <a:t>“priority polluttants”</a:t>
            </a:r>
            <a:r>
              <a:rPr lang="en-GB" altLang="it-IT" sz="2000">
                <a:solidFill>
                  <a:srgbClr val="FFFF00"/>
                </a:solidFill>
                <a:latin typeface="Comic Sans MS" panose="030F0902030302020204" pitchFamily="66" charset="0"/>
              </a:rPr>
              <a:t>    </a:t>
            </a:r>
          </a:p>
          <a:p>
            <a:pPr algn="ctr" eaLnBrk="1" hangingPunct="1">
              <a:spcBef>
                <a:spcPct val="0"/>
              </a:spcBef>
              <a:buFontTx/>
              <a:buNone/>
            </a:pPr>
            <a:r>
              <a:rPr lang="en-GB" altLang="it-IT" sz="2000">
                <a:solidFill>
                  <a:srgbClr val="66FFFF"/>
                </a:solidFill>
                <a:latin typeface="Comic Sans MS" panose="030F0902030302020204" pitchFamily="66" charset="0"/>
              </a:rPr>
              <a:t>dell’ EPA (Environmental Protection Agency) più il benzo[e]pirene</a:t>
            </a:r>
          </a:p>
        </p:txBody>
      </p:sp>
      <p:graphicFrame>
        <p:nvGraphicFramePr>
          <p:cNvPr id="28676" name="Object 206">
            <a:extLst>
              <a:ext uri="{FF2B5EF4-FFF2-40B4-BE49-F238E27FC236}">
                <a16:creationId xmlns:a16="http://schemas.microsoft.com/office/drawing/2014/main" id="{8C12245C-9251-3D2A-4233-3248F7F4BEC1}"/>
              </a:ext>
            </a:extLst>
          </p:cNvPr>
          <p:cNvGraphicFramePr>
            <a:graphicFrameLocks noChangeAspect="1"/>
          </p:cNvGraphicFramePr>
          <p:nvPr/>
        </p:nvGraphicFramePr>
        <p:xfrm>
          <a:off x="838200" y="1676400"/>
          <a:ext cx="1062038" cy="644525"/>
        </p:xfrm>
        <a:graphic>
          <a:graphicData uri="http://schemas.openxmlformats.org/presentationml/2006/ole">
            <mc:AlternateContent xmlns:mc="http://schemas.openxmlformats.org/markup-compatibility/2006">
              <mc:Choice xmlns:v="urn:schemas-microsoft-com:vml" Requires="v">
                <p:oleObj name="CS ChemDraw Drawing" r:id="rId2" imgW="1866900" imgH="1130300" progId="">
                  <p:embed/>
                </p:oleObj>
              </mc:Choice>
              <mc:Fallback>
                <p:oleObj name="CS ChemDraw Drawing" r:id="rId2" imgW="1866900" imgH="1130300" progId="">
                  <p:embed/>
                  <p:pic>
                    <p:nvPicPr>
                      <p:cNvPr id="0" name="Object 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1062038"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207">
            <a:extLst>
              <a:ext uri="{FF2B5EF4-FFF2-40B4-BE49-F238E27FC236}">
                <a16:creationId xmlns:a16="http://schemas.microsoft.com/office/drawing/2014/main" id="{0CFC12E2-3164-4954-E1AC-5F2CE575039B}"/>
              </a:ext>
            </a:extLst>
          </p:cNvPr>
          <p:cNvGraphicFramePr>
            <a:graphicFrameLocks noChangeAspect="1"/>
          </p:cNvGraphicFramePr>
          <p:nvPr/>
        </p:nvGraphicFramePr>
        <p:xfrm>
          <a:off x="3792538" y="1566863"/>
          <a:ext cx="1558925" cy="642937"/>
        </p:xfrm>
        <a:graphic>
          <a:graphicData uri="http://schemas.openxmlformats.org/presentationml/2006/ole">
            <mc:AlternateContent xmlns:mc="http://schemas.openxmlformats.org/markup-compatibility/2006">
              <mc:Choice xmlns:v="urn:schemas-microsoft-com:vml" Requires="v">
                <p:oleObj name="CS ChemDraw Drawing" r:id="rId4" imgW="2755900" imgH="1130300" progId="">
                  <p:embed/>
                </p:oleObj>
              </mc:Choice>
              <mc:Fallback>
                <p:oleObj name="CS ChemDraw Drawing" r:id="rId4" imgW="2755900" imgH="1130300" progId="">
                  <p:embed/>
                  <p:pic>
                    <p:nvPicPr>
                      <p:cNvPr id="0" name="Object 2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8" y="1566863"/>
                        <a:ext cx="1558925"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208">
            <a:extLst>
              <a:ext uri="{FF2B5EF4-FFF2-40B4-BE49-F238E27FC236}">
                <a16:creationId xmlns:a16="http://schemas.microsoft.com/office/drawing/2014/main" id="{3B495BFD-1B4B-4D90-E18B-B80D8088BA06}"/>
              </a:ext>
            </a:extLst>
          </p:cNvPr>
          <p:cNvGraphicFramePr>
            <a:graphicFrameLocks noChangeAspect="1"/>
          </p:cNvGraphicFramePr>
          <p:nvPr/>
        </p:nvGraphicFramePr>
        <p:xfrm>
          <a:off x="6629400" y="1295400"/>
          <a:ext cx="1306513" cy="1068388"/>
        </p:xfrm>
        <a:graphic>
          <a:graphicData uri="http://schemas.openxmlformats.org/presentationml/2006/ole">
            <mc:AlternateContent xmlns:mc="http://schemas.openxmlformats.org/markup-compatibility/2006">
              <mc:Choice xmlns:v="urn:schemas-microsoft-com:vml" Requires="v">
                <p:oleObj name="CS ChemDraw Drawing" r:id="rId6" imgW="2311400" imgH="1892300" progId="">
                  <p:embed/>
                </p:oleObj>
              </mc:Choice>
              <mc:Fallback>
                <p:oleObj name="CS ChemDraw Drawing" r:id="rId6" imgW="2311400" imgH="1892300" progId="">
                  <p:embed/>
                  <p:pic>
                    <p:nvPicPr>
                      <p:cNvPr id="0" name="Object 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295400"/>
                        <a:ext cx="1306513"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209">
            <a:extLst>
              <a:ext uri="{FF2B5EF4-FFF2-40B4-BE49-F238E27FC236}">
                <a16:creationId xmlns:a16="http://schemas.microsoft.com/office/drawing/2014/main" id="{E8C9033C-14AD-E2B0-BAB6-617EF03B2116}"/>
              </a:ext>
            </a:extLst>
          </p:cNvPr>
          <p:cNvGraphicFramePr>
            <a:graphicFrameLocks noChangeAspect="1"/>
          </p:cNvGraphicFramePr>
          <p:nvPr/>
        </p:nvGraphicFramePr>
        <p:xfrm>
          <a:off x="1990725" y="2667000"/>
          <a:ext cx="1057275" cy="927100"/>
        </p:xfrm>
        <a:graphic>
          <a:graphicData uri="http://schemas.openxmlformats.org/presentationml/2006/ole">
            <mc:AlternateContent xmlns:mc="http://schemas.openxmlformats.org/markup-compatibility/2006">
              <mc:Choice xmlns:v="urn:schemas-microsoft-com:vml" Requires="v">
                <p:oleObj name="CS ChemDraw Drawing" r:id="rId8" imgW="1866900" imgH="1638300" progId="">
                  <p:embed/>
                </p:oleObj>
              </mc:Choice>
              <mc:Fallback>
                <p:oleObj name="CS ChemDraw Drawing" r:id="rId8" imgW="1866900" imgH="1638300" progId="">
                  <p:embed/>
                  <p:pic>
                    <p:nvPicPr>
                      <p:cNvPr id="0" name="Object 2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0725" y="2667000"/>
                        <a:ext cx="1057275"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210">
            <a:extLst>
              <a:ext uri="{FF2B5EF4-FFF2-40B4-BE49-F238E27FC236}">
                <a16:creationId xmlns:a16="http://schemas.microsoft.com/office/drawing/2014/main" id="{D330EAB4-9B99-6456-512A-5F8E265285E2}"/>
              </a:ext>
            </a:extLst>
          </p:cNvPr>
          <p:cNvGraphicFramePr>
            <a:graphicFrameLocks noChangeAspect="1"/>
          </p:cNvGraphicFramePr>
          <p:nvPr/>
        </p:nvGraphicFramePr>
        <p:xfrm>
          <a:off x="3971925" y="2667000"/>
          <a:ext cx="1057275" cy="927100"/>
        </p:xfrm>
        <a:graphic>
          <a:graphicData uri="http://schemas.openxmlformats.org/presentationml/2006/ole">
            <mc:AlternateContent xmlns:mc="http://schemas.openxmlformats.org/markup-compatibility/2006">
              <mc:Choice xmlns:v="urn:schemas-microsoft-com:vml" Requires="v">
                <p:oleObj name="CS ChemDraw Drawing" r:id="rId10" imgW="1866900" imgH="1638300" progId="">
                  <p:embed/>
                </p:oleObj>
              </mc:Choice>
              <mc:Fallback>
                <p:oleObj name="CS ChemDraw Drawing" r:id="rId10" imgW="1866900" imgH="1638300" progId="">
                  <p:embed/>
                  <p:pic>
                    <p:nvPicPr>
                      <p:cNvPr id="0" name="Object 2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1925" y="2667000"/>
                        <a:ext cx="1057275"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1" name="Object 211">
            <a:extLst>
              <a:ext uri="{FF2B5EF4-FFF2-40B4-BE49-F238E27FC236}">
                <a16:creationId xmlns:a16="http://schemas.microsoft.com/office/drawing/2014/main" id="{3EB3BF2C-E94C-F2B0-46C7-F9BE7140C91A}"/>
              </a:ext>
            </a:extLst>
          </p:cNvPr>
          <p:cNvGraphicFramePr>
            <a:graphicFrameLocks noChangeAspect="1"/>
          </p:cNvGraphicFramePr>
          <p:nvPr/>
        </p:nvGraphicFramePr>
        <p:xfrm>
          <a:off x="6553200" y="2743200"/>
          <a:ext cx="1450975" cy="723900"/>
        </p:xfrm>
        <a:graphic>
          <a:graphicData uri="http://schemas.openxmlformats.org/presentationml/2006/ole">
            <mc:AlternateContent xmlns:mc="http://schemas.openxmlformats.org/markup-compatibility/2006">
              <mc:Choice xmlns:v="urn:schemas-microsoft-com:vml" Requires="v">
                <p:oleObj name="CS ChemDraw Drawing" r:id="rId12" imgW="2565400" imgH="1270000" progId="">
                  <p:embed/>
                </p:oleObj>
              </mc:Choice>
              <mc:Fallback>
                <p:oleObj name="CS ChemDraw Drawing" r:id="rId12" imgW="2565400" imgH="1270000" progId="">
                  <p:embed/>
                  <p:pic>
                    <p:nvPicPr>
                      <p:cNvPr id="0" name="Object 2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2743200"/>
                        <a:ext cx="14509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2" name="Object 212">
            <a:extLst>
              <a:ext uri="{FF2B5EF4-FFF2-40B4-BE49-F238E27FC236}">
                <a16:creationId xmlns:a16="http://schemas.microsoft.com/office/drawing/2014/main" id="{3AAFDCD4-A156-EF9D-DABF-B0AA9C2790C2}"/>
              </a:ext>
            </a:extLst>
          </p:cNvPr>
          <p:cNvGraphicFramePr>
            <a:graphicFrameLocks noChangeAspect="1"/>
          </p:cNvGraphicFramePr>
          <p:nvPr/>
        </p:nvGraphicFramePr>
        <p:xfrm>
          <a:off x="609600" y="3962400"/>
          <a:ext cx="1554163" cy="1071563"/>
        </p:xfrm>
        <a:graphic>
          <a:graphicData uri="http://schemas.openxmlformats.org/presentationml/2006/ole">
            <mc:AlternateContent xmlns:mc="http://schemas.openxmlformats.org/markup-compatibility/2006">
              <mc:Choice xmlns:v="urn:schemas-microsoft-com:vml" Requires="v">
                <p:oleObj name="CS ChemDraw Drawing" r:id="rId14" imgW="2743200" imgH="1892300" progId="">
                  <p:embed/>
                </p:oleObj>
              </mc:Choice>
              <mc:Fallback>
                <p:oleObj name="CS ChemDraw Drawing" r:id="rId14" imgW="2743200" imgH="1892300" progId="">
                  <p:embed/>
                  <p:pic>
                    <p:nvPicPr>
                      <p:cNvPr id="0" name="Object 2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3962400"/>
                        <a:ext cx="155416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213">
            <a:extLst>
              <a:ext uri="{FF2B5EF4-FFF2-40B4-BE49-F238E27FC236}">
                <a16:creationId xmlns:a16="http://schemas.microsoft.com/office/drawing/2014/main" id="{479F7574-1EEE-7FFF-158E-CB30F0EB3FD9}"/>
              </a:ext>
            </a:extLst>
          </p:cNvPr>
          <p:cNvGraphicFramePr>
            <a:graphicFrameLocks noChangeAspect="1"/>
          </p:cNvGraphicFramePr>
          <p:nvPr/>
        </p:nvGraphicFramePr>
        <p:xfrm>
          <a:off x="6923088" y="3803650"/>
          <a:ext cx="1306512" cy="1073150"/>
        </p:xfrm>
        <a:graphic>
          <a:graphicData uri="http://schemas.openxmlformats.org/presentationml/2006/ole">
            <mc:AlternateContent xmlns:mc="http://schemas.openxmlformats.org/markup-compatibility/2006">
              <mc:Choice xmlns:v="urn:schemas-microsoft-com:vml" Requires="v">
                <p:oleObj name="CS ChemDraw Drawing" r:id="rId16" imgW="2298700" imgH="1892300" progId="">
                  <p:embed/>
                </p:oleObj>
              </mc:Choice>
              <mc:Fallback>
                <p:oleObj name="CS ChemDraw Drawing" r:id="rId16" imgW="2298700" imgH="1892300" progId="">
                  <p:embed/>
                  <p:pic>
                    <p:nvPicPr>
                      <p:cNvPr id="0" name="Object 2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23088" y="3803650"/>
                        <a:ext cx="1306512"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214">
            <a:extLst>
              <a:ext uri="{FF2B5EF4-FFF2-40B4-BE49-F238E27FC236}">
                <a16:creationId xmlns:a16="http://schemas.microsoft.com/office/drawing/2014/main" id="{CEDC1250-E0FD-6302-D668-B1B146AB42DE}"/>
              </a:ext>
            </a:extLst>
          </p:cNvPr>
          <p:cNvGraphicFramePr>
            <a:graphicFrameLocks noChangeAspect="1"/>
          </p:cNvGraphicFramePr>
          <p:nvPr/>
        </p:nvGraphicFramePr>
        <p:xfrm>
          <a:off x="381000" y="5257800"/>
          <a:ext cx="1803400" cy="1071563"/>
        </p:xfrm>
        <a:graphic>
          <a:graphicData uri="http://schemas.openxmlformats.org/presentationml/2006/ole">
            <mc:AlternateContent xmlns:mc="http://schemas.openxmlformats.org/markup-compatibility/2006">
              <mc:Choice xmlns:v="urn:schemas-microsoft-com:vml" Requires="v">
                <p:oleObj name="CS ChemDraw Drawing" r:id="rId18" imgW="3187700" imgH="1892300" progId="">
                  <p:embed/>
                </p:oleObj>
              </mc:Choice>
              <mc:Fallback>
                <p:oleObj name="CS ChemDraw Drawing" r:id="rId18" imgW="3187700" imgH="1892300" progId="">
                  <p:embed/>
                  <p:pic>
                    <p:nvPicPr>
                      <p:cNvPr id="0" name="Object 2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 y="5257800"/>
                        <a:ext cx="18034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215">
            <a:extLst>
              <a:ext uri="{FF2B5EF4-FFF2-40B4-BE49-F238E27FC236}">
                <a16:creationId xmlns:a16="http://schemas.microsoft.com/office/drawing/2014/main" id="{539AD75E-6F4B-7E49-D0E6-DCF2CD66778B}"/>
              </a:ext>
            </a:extLst>
          </p:cNvPr>
          <p:cNvGraphicFramePr>
            <a:graphicFrameLocks noChangeAspect="1"/>
          </p:cNvGraphicFramePr>
          <p:nvPr/>
        </p:nvGraphicFramePr>
        <p:xfrm>
          <a:off x="3671888" y="5257800"/>
          <a:ext cx="1800225" cy="1071563"/>
        </p:xfrm>
        <a:graphic>
          <a:graphicData uri="http://schemas.openxmlformats.org/presentationml/2006/ole">
            <mc:AlternateContent xmlns:mc="http://schemas.openxmlformats.org/markup-compatibility/2006">
              <mc:Choice xmlns:v="urn:schemas-microsoft-com:vml" Requires="v">
                <p:oleObj name="CS ChemDraw Drawing" r:id="rId20" imgW="3187700" imgH="1892300" progId="">
                  <p:embed/>
                </p:oleObj>
              </mc:Choice>
              <mc:Fallback>
                <p:oleObj name="CS ChemDraw Drawing" r:id="rId20" imgW="3187700" imgH="1892300" progId="">
                  <p:embed/>
                  <p:pic>
                    <p:nvPicPr>
                      <p:cNvPr id="0" name="Object 2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71888" y="5257800"/>
                        <a:ext cx="180022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216">
            <a:extLst>
              <a:ext uri="{FF2B5EF4-FFF2-40B4-BE49-F238E27FC236}">
                <a16:creationId xmlns:a16="http://schemas.microsoft.com/office/drawing/2014/main" id="{9F8C3CBB-C374-C2E3-D859-DBF5274C43D0}"/>
              </a:ext>
            </a:extLst>
          </p:cNvPr>
          <p:cNvGraphicFramePr>
            <a:graphicFrameLocks noChangeAspect="1"/>
          </p:cNvGraphicFramePr>
          <p:nvPr/>
        </p:nvGraphicFramePr>
        <p:xfrm>
          <a:off x="6248400" y="5181600"/>
          <a:ext cx="2295525" cy="1069975"/>
        </p:xfrm>
        <a:graphic>
          <a:graphicData uri="http://schemas.openxmlformats.org/presentationml/2006/ole">
            <mc:AlternateContent xmlns:mc="http://schemas.openxmlformats.org/markup-compatibility/2006">
              <mc:Choice xmlns:v="urn:schemas-microsoft-com:vml" Requires="v">
                <p:oleObj name="CS ChemDraw Drawing" r:id="rId22" imgW="4064000" imgH="1892300" progId="">
                  <p:embed/>
                </p:oleObj>
              </mc:Choice>
              <mc:Fallback>
                <p:oleObj name="CS ChemDraw Drawing" r:id="rId22" imgW="4064000" imgH="1892300" progId="">
                  <p:embed/>
                  <p:pic>
                    <p:nvPicPr>
                      <p:cNvPr id="0" name="Object 2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48400" y="5181600"/>
                        <a:ext cx="22955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7" name="Text Box 15">
            <a:extLst>
              <a:ext uri="{FF2B5EF4-FFF2-40B4-BE49-F238E27FC236}">
                <a16:creationId xmlns:a16="http://schemas.microsoft.com/office/drawing/2014/main" id="{947368A7-96B0-46AF-DFF7-E86D0A04E0F5}"/>
              </a:ext>
            </a:extLst>
          </p:cNvPr>
          <p:cNvSpPr txBox="1">
            <a:spLocks noChangeArrowheads="1"/>
          </p:cNvSpPr>
          <p:nvPr/>
        </p:nvSpPr>
        <p:spPr bwMode="auto">
          <a:xfrm>
            <a:off x="838200" y="2286000"/>
            <a:ext cx="110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naftalene</a:t>
            </a:r>
          </a:p>
        </p:txBody>
      </p:sp>
      <p:sp>
        <p:nvSpPr>
          <p:cNvPr id="28688" name="Text Box 17">
            <a:extLst>
              <a:ext uri="{FF2B5EF4-FFF2-40B4-BE49-F238E27FC236}">
                <a16:creationId xmlns:a16="http://schemas.microsoft.com/office/drawing/2014/main" id="{65C50114-8223-9E50-5C11-E3322B10074A}"/>
              </a:ext>
            </a:extLst>
          </p:cNvPr>
          <p:cNvSpPr txBox="1">
            <a:spLocks noChangeArrowheads="1"/>
          </p:cNvSpPr>
          <p:nvPr/>
        </p:nvSpPr>
        <p:spPr bwMode="auto">
          <a:xfrm>
            <a:off x="4000500" y="2209800"/>
            <a:ext cx="1149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antracene</a:t>
            </a:r>
          </a:p>
        </p:txBody>
      </p:sp>
      <p:sp>
        <p:nvSpPr>
          <p:cNvPr id="28689" name="Text Box 18">
            <a:extLst>
              <a:ext uri="{FF2B5EF4-FFF2-40B4-BE49-F238E27FC236}">
                <a16:creationId xmlns:a16="http://schemas.microsoft.com/office/drawing/2014/main" id="{46DE1128-3B31-08BE-67B6-E5DE2DA4AC1C}"/>
              </a:ext>
            </a:extLst>
          </p:cNvPr>
          <p:cNvSpPr txBox="1">
            <a:spLocks noChangeArrowheads="1"/>
          </p:cNvSpPr>
          <p:nvPr/>
        </p:nvSpPr>
        <p:spPr bwMode="auto">
          <a:xfrm>
            <a:off x="6592888" y="2286000"/>
            <a:ext cx="1255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fenantrene</a:t>
            </a:r>
          </a:p>
        </p:txBody>
      </p:sp>
      <p:sp>
        <p:nvSpPr>
          <p:cNvPr id="28690" name="Text Box 19">
            <a:extLst>
              <a:ext uri="{FF2B5EF4-FFF2-40B4-BE49-F238E27FC236}">
                <a16:creationId xmlns:a16="http://schemas.microsoft.com/office/drawing/2014/main" id="{F5FA703B-DCBB-091A-3804-C9B8F64CD336}"/>
              </a:ext>
            </a:extLst>
          </p:cNvPr>
          <p:cNvSpPr txBox="1">
            <a:spLocks noChangeArrowheads="1"/>
          </p:cNvSpPr>
          <p:nvPr/>
        </p:nvSpPr>
        <p:spPr bwMode="auto">
          <a:xfrm>
            <a:off x="1868488" y="3581400"/>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acenaftene</a:t>
            </a:r>
          </a:p>
        </p:txBody>
      </p:sp>
      <p:sp>
        <p:nvSpPr>
          <p:cNvPr id="28691" name="Text Box 20">
            <a:extLst>
              <a:ext uri="{FF2B5EF4-FFF2-40B4-BE49-F238E27FC236}">
                <a16:creationId xmlns:a16="http://schemas.microsoft.com/office/drawing/2014/main" id="{28EC5A3A-65D5-0AA3-0426-71D1F9AAB6B6}"/>
              </a:ext>
            </a:extLst>
          </p:cNvPr>
          <p:cNvSpPr txBox="1">
            <a:spLocks noChangeArrowheads="1"/>
          </p:cNvSpPr>
          <p:nvPr/>
        </p:nvSpPr>
        <p:spPr bwMode="auto">
          <a:xfrm>
            <a:off x="3913188" y="3581400"/>
            <a:ext cx="1381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acenaftilene</a:t>
            </a:r>
          </a:p>
        </p:txBody>
      </p:sp>
      <p:sp>
        <p:nvSpPr>
          <p:cNvPr id="28692" name="Text Box 21">
            <a:extLst>
              <a:ext uri="{FF2B5EF4-FFF2-40B4-BE49-F238E27FC236}">
                <a16:creationId xmlns:a16="http://schemas.microsoft.com/office/drawing/2014/main" id="{5650D4B4-DA35-54B0-7BCF-49FCE4EFB607}"/>
              </a:ext>
            </a:extLst>
          </p:cNvPr>
          <p:cNvSpPr txBox="1">
            <a:spLocks noChangeArrowheads="1"/>
          </p:cNvSpPr>
          <p:nvPr/>
        </p:nvSpPr>
        <p:spPr bwMode="auto">
          <a:xfrm>
            <a:off x="6732588" y="3429000"/>
            <a:ext cx="989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fluorene</a:t>
            </a:r>
          </a:p>
        </p:txBody>
      </p:sp>
      <p:sp>
        <p:nvSpPr>
          <p:cNvPr id="28693" name="Text Box 22">
            <a:extLst>
              <a:ext uri="{FF2B5EF4-FFF2-40B4-BE49-F238E27FC236}">
                <a16:creationId xmlns:a16="http://schemas.microsoft.com/office/drawing/2014/main" id="{65343620-30CE-18E8-69B3-85F348D16203}"/>
              </a:ext>
            </a:extLst>
          </p:cNvPr>
          <p:cNvSpPr txBox="1">
            <a:spLocks noChangeArrowheads="1"/>
          </p:cNvSpPr>
          <p:nvPr/>
        </p:nvSpPr>
        <p:spPr bwMode="auto">
          <a:xfrm>
            <a:off x="0" y="4648200"/>
            <a:ext cx="1303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fluorantene</a:t>
            </a:r>
          </a:p>
        </p:txBody>
      </p:sp>
      <p:sp>
        <p:nvSpPr>
          <p:cNvPr id="28694" name="Text Box 23">
            <a:extLst>
              <a:ext uri="{FF2B5EF4-FFF2-40B4-BE49-F238E27FC236}">
                <a16:creationId xmlns:a16="http://schemas.microsoft.com/office/drawing/2014/main" id="{0FD1A9C6-E5EA-3835-392A-0F3D09A3C8B0}"/>
              </a:ext>
            </a:extLst>
          </p:cNvPr>
          <p:cNvSpPr txBox="1">
            <a:spLocks noChangeArrowheads="1"/>
          </p:cNvSpPr>
          <p:nvPr/>
        </p:nvSpPr>
        <p:spPr bwMode="auto">
          <a:xfrm>
            <a:off x="6858000" y="4876800"/>
            <a:ext cx="782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pirene</a:t>
            </a:r>
          </a:p>
        </p:txBody>
      </p:sp>
      <p:graphicFrame>
        <p:nvGraphicFramePr>
          <p:cNvPr id="28695" name="Object 217">
            <a:extLst>
              <a:ext uri="{FF2B5EF4-FFF2-40B4-BE49-F238E27FC236}">
                <a16:creationId xmlns:a16="http://schemas.microsoft.com/office/drawing/2014/main" id="{3E49659E-3866-256A-DBA7-1A4354584292}"/>
              </a:ext>
            </a:extLst>
          </p:cNvPr>
          <p:cNvGraphicFramePr>
            <a:graphicFrameLocks noChangeAspect="1"/>
          </p:cNvGraphicFramePr>
          <p:nvPr/>
        </p:nvGraphicFramePr>
        <p:xfrm>
          <a:off x="3370263" y="3983038"/>
          <a:ext cx="1803400" cy="1071562"/>
        </p:xfrm>
        <a:graphic>
          <a:graphicData uri="http://schemas.openxmlformats.org/presentationml/2006/ole">
            <mc:AlternateContent xmlns:mc="http://schemas.openxmlformats.org/markup-compatibility/2006">
              <mc:Choice xmlns:v="urn:schemas-microsoft-com:vml" Requires="v">
                <p:oleObj name="CS ChemDraw Drawing" r:id="rId24" imgW="3187700" imgH="1892300" progId="">
                  <p:embed/>
                </p:oleObj>
              </mc:Choice>
              <mc:Fallback>
                <p:oleObj name="CS ChemDraw Drawing" r:id="rId24" imgW="3187700" imgH="1892300" progId="">
                  <p:embed/>
                  <p:pic>
                    <p:nvPicPr>
                      <p:cNvPr id="0" name="Object 2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70263" y="3983038"/>
                        <a:ext cx="1803400"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6" name="Text Box 26">
            <a:extLst>
              <a:ext uri="{FF2B5EF4-FFF2-40B4-BE49-F238E27FC236}">
                <a16:creationId xmlns:a16="http://schemas.microsoft.com/office/drawing/2014/main" id="{F6AA6D10-357A-7D49-030A-DB41B0F784CA}"/>
              </a:ext>
            </a:extLst>
          </p:cNvPr>
          <p:cNvSpPr txBox="1">
            <a:spLocks noChangeArrowheads="1"/>
          </p:cNvSpPr>
          <p:nvPr/>
        </p:nvSpPr>
        <p:spPr bwMode="auto">
          <a:xfrm>
            <a:off x="4618038" y="4724400"/>
            <a:ext cx="877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crisene</a:t>
            </a:r>
          </a:p>
        </p:txBody>
      </p:sp>
      <p:sp>
        <p:nvSpPr>
          <p:cNvPr id="28697" name="Text Box 27">
            <a:extLst>
              <a:ext uri="{FF2B5EF4-FFF2-40B4-BE49-F238E27FC236}">
                <a16:creationId xmlns:a16="http://schemas.microsoft.com/office/drawing/2014/main" id="{46CD346D-6563-9B95-67C9-06031BC33E8B}"/>
              </a:ext>
            </a:extLst>
          </p:cNvPr>
          <p:cNvSpPr txBox="1">
            <a:spLocks noChangeArrowheads="1"/>
          </p:cNvSpPr>
          <p:nvPr/>
        </p:nvSpPr>
        <p:spPr bwMode="auto">
          <a:xfrm>
            <a:off x="381000" y="6324600"/>
            <a:ext cx="1979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Benzo[a]antracene</a:t>
            </a:r>
          </a:p>
        </p:txBody>
      </p:sp>
      <p:sp>
        <p:nvSpPr>
          <p:cNvPr id="28698" name="Text Box 28">
            <a:extLst>
              <a:ext uri="{FF2B5EF4-FFF2-40B4-BE49-F238E27FC236}">
                <a16:creationId xmlns:a16="http://schemas.microsoft.com/office/drawing/2014/main" id="{DA4ADFC6-BB7B-824F-E798-526E0BB823E5}"/>
              </a:ext>
            </a:extLst>
          </p:cNvPr>
          <p:cNvSpPr txBox="1">
            <a:spLocks noChangeArrowheads="1"/>
          </p:cNvSpPr>
          <p:nvPr/>
        </p:nvSpPr>
        <p:spPr bwMode="auto">
          <a:xfrm>
            <a:off x="3657600" y="6400800"/>
            <a:ext cx="1612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Benzo[a]pirene</a:t>
            </a:r>
          </a:p>
        </p:txBody>
      </p:sp>
      <p:sp>
        <p:nvSpPr>
          <p:cNvPr id="28699" name="Text Box 29">
            <a:extLst>
              <a:ext uri="{FF2B5EF4-FFF2-40B4-BE49-F238E27FC236}">
                <a16:creationId xmlns:a16="http://schemas.microsoft.com/office/drawing/2014/main" id="{11C2B6DF-56CA-EE50-3791-536E2227DA83}"/>
              </a:ext>
            </a:extLst>
          </p:cNvPr>
          <p:cNvSpPr txBox="1">
            <a:spLocks noChangeArrowheads="1"/>
          </p:cNvSpPr>
          <p:nvPr/>
        </p:nvSpPr>
        <p:spPr bwMode="auto">
          <a:xfrm>
            <a:off x="6248400" y="6248400"/>
            <a:ext cx="2354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dibenzo[a,h]antracene</a:t>
            </a:r>
          </a:p>
        </p:txBody>
      </p:sp>
      <p:sp>
        <p:nvSpPr>
          <p:cNvPr id="28700" name="Segnaposto numero diapositiva 6">
            <a:extLst>
              <a:ext uri="{FF2B5EF4-FFF2-40B4-BE49-F238E27FC236}">
                <a16:creationId xmlns:a16="http://schemas.microsoft.com/office/drawing/2014/main" id="{9DE0E121-626D-58D9-2D2A-A9987ABC85E6}"/>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41DF11B-1B5F-8140-A275-2EC06FD9C154}" type="slidenum">
              <a:rPr lang="it-IT" altLang="it-IT" sz="1000">
                <a:latin typeface="Comic Sans MS" panose="030F0902030302020204" pitchFamily="66" charset="0"/>
              </a:rPr>
              <a:pPr algn="r" eaLnBrk="1" hangingPunct="1">
                <a:spcBef>
                  <a:spcPct val="0"/>
                </a:spcBef>
                <a:buFontTx/>
                <a:buNone/>
              </a:pPr>
              <a:t>16</a:t>
            </a:fld>
            <a:endParaRPr lang="it-IT" altLang="it-IT" sz="1000">
              <a:latin typeface="Comic Sans MS" panose="030F0902030302020204" pitchFamily="66" charset="0"/>
            </a:endParaRPr>
          </a:p>
        </p:txBody>
      </p:sp>
      <p:sp>
        <p:nvSpPr>
          <p:cNvPr id="28701" name="Segnaposto data 4">
            <a:extLst>
              <a:ext uri="{FF2B5EF4-FFF2-40B4-BE49-F238E27FC236}">
                <a16:creationId xmlns:a16="http://schemas.microsoft.com/office/drawing/2014/main" id="{715A52B9-4640-7C4D-DBEE-4DA9B6AE974E}"/>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up)">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5830EA3-26BE-3C4E-EDC0-7570FAC09C55}"/>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Idrocarburi aromatici superiori</a:t>
            </a:r>
          </a:p>
        </p:txBody>
      </p:sp>
      <p:graphicFrame>
        <p:nvGraphicFramePr>
          <p:cNvPr id="29699" name="Object 87">
            <a:extLst>
              <a:ext uri="{FF2B5EF4-FFF2-40B4-BE49-F238E27FC236}">
                <a16:creationId xmlns:a16="http://schemas.microsoft.com/office/drawing/2014/main" id="{7F1FE320-D8F5-6029-84A0-5CEBAFDDD549}"/>
              </a:ext>
            </a:extLst>
          </p:cNvPr>
          <p:cNvGraphicFramePr>
            <a:graphicFrameLocks noChangeAspect="1"/>
          </p:cNvGraphicFramePr>
          <p:nvPr/>
        </p:nvGraphicFramePr>
        <p:xfrm>
          <a:off x="712788" y="1157288"/>
          <a:ext cx="1557337" cy="1503362"/>
        </p:xfrm>
        <a:graphic>
          <a:graphicData uri="http://schemas.openxmlformats.org/presentationml/2006/ole">
            <mc:AlternateContent xmlns:mc="http://schemas.openxmlformats.org/markup-compatibility/2006">
              <mc:Choice xmlns:v="urn:schemas-microsoft-com:vml" Requires="v">
                <p:oleObj name="CS ChemDraw Drawing" r:id="rId2" imgW="2743200" imgH="2654300" progId="">
                  <p:embed/>
                </p:oleObj>
              </mc:Choice>
              <mc:Fallback>
                <p:oleObj name="CS ChemDraw Drawing" r:id="rId2" imgW="2743200" imgH="2654300" progId="">
                  <p:embed/>
                  <p:pic>
                    <p:nvPicPr>
                      <p:cNvPr id="0" name="Object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1157288"/>
                        <a:ext cx="1557337" cy="15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Text Box 4">
            <a:extLst>
              <a:ext uri="{FF2B5EF4-FFF2-40B4-BE49-F238E27FC236}">
                <a16:creationId xmlns:a16="http://schemas.microsoft.com/office/drawing/2014/main" id="{653532F8-19A9-92AC-43DB-EE7DF4DAE67B}"/>
              </a:ext>
            </a:extLst>
          </p:cNvPr>
          <p:cNvSpPr txBox="1">
            <a:spLocks noChangeArrowheads="1"/>
          </p:cNvSpPr>
          <p:nvPr/>
        </p:nvSpPr>
        <p:spPr bwMode="auto">
          <a:xfrm>
            <a:off x="533400" y="2743200"/>
            <a:ext cx="1614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Benzo[e]pirene</a:t>
            </a:r>
          </a:p>
        </p:txBody>
      </p:sp>
      <p:graphicFrame>
        <p:nvGraphicFramePr>
          <p:cNvPr id="29701" name="Object 88">
            <a:extLst>
              <a:ext uri="{FF2B5EF4-FFF2-40B4-BE49-F238E27FC236}">
                <a16:creationId xmlns:a16="http://schemas.microsoft.com/office/drawing/2014/main" id="{07DC17BB-BD8D-1CE7-2B62-BB7437887B74}"/>
              </a:ext>
            </a:extLst>
          </p:cNvPr>
          <p:cNvGraphicFramePr>
            <a:graphicFrameLocks noChangeAspect="1"/>
          </p:cNvGraphicFramePr>
          <p:nvPr/>
        </p:nvGraphicFramePr>
        <p:xfrm>
          <a:off x="3254375" y="1371600"/>
          <a:ext cx="1905000" cy="1071563"/>
        </p:xfrm>
        <a:graphic>
          <a:graphicData uri="http://schemas.openxmlformats.org/presentationml/2006/ole">
            <mc:AlternateContent xmlns:mc="http://schemas.openxmlformats.org/markup-compatibility/2006">
              <mc:Choice xmlns:v="urn:schemas-microsoft-com:vml" Requires="v">
                <p:oleObj name="CS ChemDraw Drawing" r:id="rId4" imgW="3365500" imgH="1892300" progId="">
                  <p:embed/>
                </p:oleObj>
              </mc:Choice>
              <mc:Fallback>
                <p:oleObj name="CS ChemDraw Drawing" r:id="rId4" imgW="3365500" imgH="1892300" progId="">
                  <p:embed/>
                  <p:pic>
                    <p:nvPicPr>
                      <p:cNvPr id="0" name="Object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75" y="1371600"/>
                        <a:ext cx="19050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Text Box 6">
            <a:extLst>
              <a:ext uri="{FF2B5EF4-FFF2-40B4-BE49-F238E27FC236}">
                <a16:creationId xmlns:a16="http://schemas.microsoft.com/office/drawing/2014/main" id="{FD3DFE64-0AEE-81E0-E8D5-C4F30459F6B8}"/>
              </a:ext>
            </a:extLst>
          </p:cNvPr>
          <p:cNvSpPr txBox="1">
            <a:spLocks noChangeArrowheads="1"/>
          </p:cNvSpPr>
          <p:nvPr/>
        </p:nvSpPr>
        <p:spPr bwMode="auto">
          <a:xfrm>
            <a:off x="3567113" y="2667000"/>
            <a:ext cx="213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Benzo[k]fluorantene</a:t>
            </a:r>
          </a:p>
        </p:txBody>
      </p:sp>
      <p:graphicFrame>
        <p:nvGraphicFramePr>
          <p:cNvPr id="29703" name="Object 89">
            <a:extLst>
              <a:ext uri="{FF2B5EF4-FFF2-40B4-BE49-F238E27FC236}">
                <a16:creationId xmlns:a16="http://schemas.microsoft.com/office/drawing/2014/main" id="{9635CAC6-5584-E074-16B6-214AF41DB2D6}"/>
              </a:ext>
            </a:extLst>
          </p:cNvPr>
          <p:cNvGraphicFramePr>
            <a:graphicFrameLocks noChangeAspect="1"/>
          </p:cNvGraphicFramePr>
          <p:nvPr/>
        </p:nvGraphicFramePr>
        <p:xfrm>
          <a:off x="6226175" y="1335088"/>
          <a:ext cx="2000250" cy="1146175"/>
        </p:xfrm>
        <a:graphic>
          <a:graphicData uri="http://schemas.openxmlformats.org/presentationml/2006/ole">
            <mc:AlternateContent xmlns:mc="http://schemas.openxmlformats.org/markup-compatibility/2006">
              <mc:Choice xmlns:v="urn:schemas-microsoft-com:vml" Requires="v">
                <p:oleObj name="CS ChemDraw Drawing" r:id="rId6" imgW="3543300" imgH="2019300" progId="">
                  <p:embed/>
                </p:oleObj>
              </mc:Choice>
              <mc:Fallback>
                <p:oleObj name="CS ChemDraw Drawing" r:id="rId6" imgW="3543300" imgH="2019300" progId="">
                  <p:embed/>
                  <p:pic>
                    <p:nvPicPr>
                      <p:cNvPr id="0" name="Object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175" y="1335088"/>
                        <a:ext cx="20002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ext Box 8">
            <a:extLst>
              <a:ext uri="{FF2B5EF4-FFF2-40B4-BE49-F238E27FC236}">
                <a16:creationId xmlns:a16="http://schemas.microsoft.com/office/drawing/2014/main" id="{5C5AAEF6-C46A-3199-6E69-121B9A05E1BA}"/>
              </a:ext>
            </a:extLst>
          </p:cNvPr>
          <p:cNvSpPr txBox="1">
            <a:spLocks noChangeArrowheads="1"/>
          </p:cNvSpPr>
          <p:nvPr/>
        </p:nvSpPr>
        <p:spPr bwMode="auto">
          <a:xfrm>
            <a:off x="6477000" y="2667000"/>
            <a:ext cx="214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Benzo[b]fluorantene</a:t>
            </a:r>
          </a:p>
        </p:txBody>
      </p:sp>
      <p:graphicFrame>
        <p:nvGraphicFramePr>
          <p:cNvPr id="29705" name="Object 90">
            <a:extLst>
              <a:ext uri="{FF2B5EF4-FFF2-40B4-BE49-F238E27FC236}">
                <a16:creationId xmlns:a16="http://schemas.microsoft.com/office/drawing/2014/main" id="{9C11D326-99BE-F8C8-7AE9-B77BE11706F1}"/>
              </a:ext>
            </a:extLst>
          </p:cNvPr>
          <p:cNvGraphicFramePr>
            <a:graphicFrameLocks noChangeAspect="1"/>
          </p:cNvGraphicFramePr>
          <p:nvPr/>
        </p:nvGraphicFramePr>
        <p:xfrm>
          <a:off x="2209800" y="3810000"/>
          <a:ext cx="1879600" cy="1243013"/>
        </p:xfrm>
        <a:graphic>
          <a:graphicData uri="http://schemas.openxmlformats.org/presentationml/2006/ole">
            <mc:AlternateContent xmlns:mc="http://schemas.openxmlformats.org/markup-compatibility/2006">
              <mc:Choice xmlns:v="urn:schemas-microsoft-com:vml" Requires="v">
                <p:oleObj name="CS ChemDraw Drawing" r:id="rId8" imgW="3314700" imgH="2197100" progId="">
                  <p:embed/>
                </p:oleObj>
              </mc:Choice>
              <mc:Fallback>
                <p:oleObj name="CS ChemDraw Drawing" r:id="rId8" imgW="3314700" imgH="2197100" progId="">
                  <p:embed/>
                  <p:pic>
                    <p:nvPicPr>
                      <p:cNvPr id="0" name="Object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10000"/>
                        <a:ext cx="187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6" name="Text Box 10">
            <a:extLst>
              <a:ext uri="{FF2B5EF4-FFF2-40B4-BE49-F238E27FC236}">
                <a16:creationId xmlns:a16="http://schemas.microsoft.com/office/drawing/2014/main" id="{E099767C-7493-307A-5F08-A9823F0EBF5F}"/>
              </a:ext>
            </a:extLst>
          </p:cNvPr>
          <p:cNvSpPr txBox="1">
            <a:spLocks noChangeArrowheads="1"/>
          </p:cNvSpPr>
          <p:nvPr/>
        </p:nvSpPr>
        <p:spPr bwMode="auto">
          <a:xfrm>
            <a:off x="1981200" y="5181600"/>
            <a:ext cx="2371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Indeno[1,2,3cd]pirene</a:t>
            </a:r>
          </a:p>
        </p:txBody>
      </p:sp>
      <p:graphicFrame>
        <p:nvGraphicFramePr>
          <p:cNvPr id="29707" name="Object 91">
            <a:extLst>
              <a:ext uri="{FF2B5EF4-FFF2-40B4-BE49-F238E27FC236}">
                <a16:creationId xmlns:a16="http://schemas.microsoft.com/office/drawing/2014/main" id="{31841AE6-FC8D-28AE-E778-53CDE994DE80}"/>
              </a:ext>
            </a:extLst>
          </p:cNvPr>
          <p:cNvGraphicFramePr>
            <a:graphicFrameLocks noChangeAspect="1"/>
          </p:cNvGraphicFramePr>
          <p:nvPr/>
        </p:nvGraphicFramePr>
        <p:xfrm>
          <a:off x="6248400" y="3581400"/>
          <a:ext cx="1501775" cy="1308100"/>
        </p:xfrm>
        <a:graphic>
          <a:graphicData uri="http://schemas.openxmlformats.org/presentationml/2006/ole">
            <mc:AlternateContent xmlns:mc="http://schemas.openxmlformats.org/markup-compatibility/2006">
              <mc:Choice xmlns:v="urn:schemas-microsoft-com:vml" Requires="v">
                <p:oleObj name="CS ChemDraw Drawing" r:id="rId10" imgW="2654300" imgH="2311400" progId="">
                  <p:embed/>
                </p:oleObj>
              </mc:Choice>
              <mc:Fallback>
                <p:oleObj name="CS ChemDraw Drawing" r:id="rId10" imgW="2654300" imgH="2311400" progId="">
                  <p:embed/>
                  <p:pic>
                    <p:nvPicPr>
                      <p:cNvPr id="0" name="Object 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3581400"/>
                        <a:ext cx="150177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8" name="Text Box 12">
            <a:extLst>
              <a:ext uri="{FF2B5EF4-FFF2-40B4-BE49-F238E27FC236}">
                <a16:creationId xmlns:a16="http://schemas.microsoft.com/office/drawing/2014/main" id="{5E798876-72F2-058B-4BD1-71B8D22754A1}"/>
              </a:ext>
            </a:extLst>
          </p:cNvPr>
          <p:cNvSpPr txBox="1">
            <a:spLocks noChangeArrowheads="1"/>
          </p:cNvSpPr>
          <p:nvPr/>
        </p:nvSpPr>
        <p:spPr bwMode="auto">
          <a:xfrm>
            <a:off x="5943600" y="5105400"/>
            <a:ext cx="213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Benzo[g,h,i]perilene</a:t>
            </a:r>
          </a:p>
        </p:txBody>
      </p:sp>
      <p:sp>
        <p:nvSpPr>
          <p:cNvPr id="29709" name="Segnaposto numero diapositiva 6">
            <a:extLst>
              <a:ext uri="{FF2B5EF4-FFF2-40B4-BE49-F238E27FC236}">
                <a16:creationId xmlns:a16="http://schemas.microsoft.com/office/drawing/2014/main" id="{53E51E47-D7DE-DB2E-AE5D-DEF089F98E15}"/>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E4DF7BC-54C1-7948-9B55-E775360C7723}" type="slidenum">
              <a:rPr lang="it-IT" altLang="it-IT" sz="1000">
                <a:latin typeface="Comic Sans MS" panose="030F0902030302020204" pitchFamily="66" charset="0"/>
              </a:rPr>
              <a:pPr algn="r" eaLnBrk="1" hangingPunct="1">
                <a:spcBef>
                  <a:spcPct val="0"/>
                </a:spcBef>
                <a:buFontTx/>
                <a:buNone/>
              </a:pPr>
              <a:t>17</a:t>
            </a:fld>
            <a:endParaRPr lang="it-IT" altLang="it-IT" sz="1000">
              <a:latin typeface="Comic Sans MS" panose="030F0902030302020204" pitchFamily="66" charset="0"/>
            </a:endParaRPr>
          </a:p>
        </p:txBody>
      </p:sp>
      <p:sp>
        <p:nvSpPr>
          <p:cNvPr id="29710" name="Segnaposto data 4">
            <a:extLst>
              <a:ext uri="{FF2B5EF4-FFF2-40B4-BE49-F238E27FC236}">
                <a16:creationId xmlns:a16="http://schemas.microsoft.com/office/drawing/2014/main" id="{768054EF-2B31-4DAC-D700-55E79F18792B}"/>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7">
            <a:extLst>
              <a:ext uri="{FF2B5EF4-FFF2-40B4-BE49-F238E27FC236}">
                <a16:creationId xmlns:a16="http://schemas.microsoft.com/office/drawing/2014/main" id="{D8D35CF5-63AE-46AF-214E-0E4D07941CE8}"/>
              </a:ext>
            </a:extLst>
          </p:cNvPr>
          <p:cNvSpPr txBox="1">
            <a:spLocks noChangeArrowheads="1"/>
          </p:cNvSpPr>
          <p:nvPr/>
        </p:nvSpPr>
        <p:spPr bwMode="auto">
          <a:xfrm>
            <a:off x="441325" y="1143000"/>
            <a:ext cx="81692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GB" altLang="it-IT" sz="1800">
                <a:solidFill>
                  <a:srgbClr val="FFFF00"/>
                </a:solidFill>
                <a:latin typeface="Comic Sans MS" panose="030F0902030302020204" pitchFamily="66" charset="0"/>
              </a:rPr>
              <a:t>Gli IPA sono solidi a temperatura ambiente ed hanno punti di ebollizione e di fusione elevati.</a:t>
            </a:r>
          </a:p>
          <a:p>
            <a:pPr algn="just" eaLnBrk="1" hangingPunct="1">
              <a:spcBef>
                <a:spcPct val="0"/>
              </a:spcBef>
              <a:buFontTx/>
              <a:buNone/>
            </a:pPr>
            <a:r>
              <a:rPr lang="en-GB" altLang="it-IT" sz="1800">
                <a:solidFill>
                  <a:srgbClr val="FFFF00"/>
                </a:solidFill>
                <a:latin typeface="Comic Sans MS" panose="030F0902030302020204" pitchFamily="66" charset="0"/>
              </a:rPr>
              <a:t>La tensione di vapore di tali composti è generalmente bassa, ed</a:t>
            </a:r>
          </a:p>
          <a:p>
            <a:pPr algn="just" eaLnBrk="1" hangingPunct="1">
              <a:spcBef>
                <a:spcPct val="0"/>
              </a:spcBef>
              <a:buFontTx/>
              <a:buNone/>
            </a:pPr>
            <a:r>
              <a:rPr lang="en-GB" altLang="it-IT" sz="1800">
                <a:solidFill>
                  <a:srgbClr val="FFFF00"/>
                </a:solidFill>
                <a:latin typeface="Comic Sans MS" panose="030F0902030302020204" pitchFamily="66" charset="0"/>
              </a:rPr>
              <a:t>inversamente proporzionale al numero di anelli contenuti</a:t>
            </a:r>
          </a:p>
          <a:p>
            <a:pPr algn="just" eaLnBrk="1" hangingPunct="1">
              <a:spcBef>
                <a:spcPct val="0"/>
              </a:spcBef>
              <a:buFontTx/>
              <a:buNone/>
            </a:pPr>
            <a:endParaRPr lang="en-GB" altLang="it-IT" sz="1800">
              <a:solidFill>
                <a:srgbClr val="FFFF00"/>
              </a:solidFill>
              <a:latin typeface="Comic Sans MS" panose="030F0902030302020204" pitchFamily="66" charset="0"/>
            </a:endParaRPr>
          </a:p>
          <a:p>
            <a:pPr algn="just" eaLnBrk="1" hangingPunct="1">
              <a:spcBef>
                <a:spcPct val="0"/>
              </a:spcBef>
              <a:buFontTx/>
              <a:buNone/>
            </a:pPr>
            <a:r>
              <a:rPr lang="en-GB" altLang="it-IT" sz="1800">
                <a:solidFill>
                  <a:srgbClr val="FFFF00"/>
                </a:solidFill>
                <a:latin typeface="Comic Sans MS" panose="030F0902030302020204" pitchFamily="66" charset="0"/>
              </a:rPr>
              <a:t>Gli IPA sono poco solubili o del tutti insolubili in acqua. </a:t>
            </a:r>
          </a:p>
          <a:p>
            <a:pPr algn="just" eaLnBrk="1" hangingPunct="1">
              <a:spcBef>
                <a:spcPct val="0"/>
              </a:spcBef>
              <a:buFontTx/>
              <a:buNone/>
            </a:pPr>
            <a:r>
              <a:rPr lang="en-GB" altLang="it-IT" sz="1800">
                <a:solidFill>
                  <a:srgbClr val="FFFF00"/>
                </a:solidFill>
                <a:latin typeface="Comic Sans MS" panose="030F0902030302020204" pitchFamily="66" charset="0"/>
              </a:rPr>
              <a:t>La solubilità diminuisce all’aumentare del peso molecolare.</a:t>
            </a:r>
          </a:p>
          <a:p>
            <a:pPr algn="just" eaLnBrk="1" hangingPunct="1">
              <a:spcBef>
                <a:spcPct val="0"/>
              </a:spcBef>
              <a:buFontTx/>
              <a:buNone/>
            </a:pPr>
            <a:r>
              <a:rPr lang="en-GB" altLang="it-IT" sz="1800">
                <a:solidFill>
                  <a:srgbClr val="FFFF00"/>
                </a:solidFill>
                <a:latin typeface="Comic Sans MS" panose="030F0902030302020204" pitchFamily="66" charset="0"/>
              </a:rPr>
              <a:t>Gli IPA sono altamente lipofili.</a:t>
            </a:r>
          </a:p>
          <a:p>
            <a:pPr algn="just" eaLnBrk="1" hangingPunct="1">
              <a:spcBef>
                <a:spcPct val="0"/>
              </a:spcBef>
              <a:buFontTx/>
              <a:buNone/>
            </a:pPr>
            <a:r>
              <a:rPr lang="en-GB" altLang="it-IT" sz="1800">
                <a:solidFill>
                  <a:srgbClr val="FFFF00"/>
                </a:solidFill>
                <a:latin typeface="Comic Sans MS" panose="030F0902030302020204" pitchFamily="66" charset="0"/>
              </a:rPr>
              <a:t>Gli IPA con più di quattro anelli si trovano nell’ambiente generalmente legati a sostanze particellari.</a:t>
            </a:r>
          </a:p>
          <a:p>
            <a:pPr algn="just" eaLnBrk="1" hangingPunct="1">
              <a:spcBef>
                <a:spcPct val="0"/>
              </a:spcBef>
              <a:buFontTx/>
              <a:buNone/>
            </a:pPr>
            <a:endParaRPr lang="en-GB" altLang="it-IT" sz="1800">
              <a:solidFill>
                <a:srgbClr val="FFFF00"/>
              </a:solidFill>
              <a:latin typeface="Comic Sans MS" panose="030F0902030302020204" pitchFamily="66" charset="0"/>
            </a:endParaRPr>
          </a:p>
          <a:p>
            <a:pPr algn="just" eaLnBrk="1" hangingPunct="1">
              <a:spcBef>
                <a:spcPct val="0"/>
              </a:spcBef>
              <a:buFontTx/>
              <a:buNone/>
            </a:pPr>
            <a:endParaRPr lang="en-GB" altLang="it-IT" sz="1800">
              <a:solidFill>
                <a:srgbClr val="FFFF00"/>
              </a:solidFill>
              <a:latin typeface="Comic Sans MS" panose="030F0902030302020204" pitchFamily="66" charset="0"/>
            </a:endParaRPr>
          </a:p>
          <a:p>
            <a:pPr algn="just" eaLnBrk="1" hangingPunct="1">
              <a:spcBef>
                <a:spcPct val="0"/>
              </a:spcBef>
              <a:buFontTx/>
              <a:buNone/>
            </a:pPr>
            <a:r>
              <a:rPr lang="en-GB" altLang="it-IT" sz="1800">
                <a:solidFill>
                  <a:srgbClr val="FFFF00"/>
                </a:solidFill>
                <a:latin typeface="Comic Sans MS" panose="030F0902030302020204" pitchFamily="66" charset="0"/>
              </a:rPr>
              <a:t>La struttura molecolare ne determina la stabilità: in genere la struttura lineare è la meno stabile.  </a:t>
            </a:r>
          </a:p>
        </p:txBody>
      </p:sp>
      <p:sp>
        <p:nvSpPr>
          <p:cNvPr id="4124" name="Rectangle 28">
            <a:extLst>
              <a:ext uri="{FF2B5EF4-FFF2-40B4-BE49-F238E27FC236}">
                <a16:creationId xmlns:a16="http://schemas.microsoft.com/office/drawing/2014/main" id="{4F877214-5F72-FC19-A562-556E196B1C6B}"/>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Le proprietà chimico-fisiche degli IPA</a:t>
            </a:r>
          </a:p>
        </p:txBody>
      </p:sp>
      <p:sp>
        <p:nvSpPr>
          <p:cNvPr id="30724" name="Segnaposto numero diapositiva 6">
            <a:extLst>
              <a:ext uri="{FF2B5EF4-FFF2-40B4-BE49-F238E27FC236}">
                <a16:creationId xmlns:a16="http://schemas.microsoft.com/office/drawing/2014/main" id="{14CD977A-17E7-E43A-5B1A-75E41E33C2AD}"/>
              </a:ext>
            </a:extLst>
          </p:cNvPr>
          <p:cNvSpPr txBox="1">
            <a:spLocks noGrp="1"/>
          </p:cNvSpPr>
          <p:nvPr/>
        </p:nvSpPr>
        <p:spPr bwMode="auto">
          <a:xfrm>
            <a:off x="8686800" y="650081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5139DCC-A438-1543-B4F5-B7367630E2F5}" type="slidenum">
              <a:rPr lang="it-IT" altLang="it-IT" sz="1000">
                <a:latin typeface="Comic Sans MS" panose="030F0902030302020204" pitchFamily="66" charset="0"/>
              </a:rPr>
              <a:pPr algn="r" eaLnBrk="1" hangingPunct="1">
                <a:spcBef>
                  <a:spcPct val="0"/>
                </a:spcBef>
                <a:buFontTx/>
                <a:buNone/>
              </a:pPr>
              <a:t>18</a:t>
            </a:fld>
            <a:endParaRPr lang="it-IT" altLang="it-IT" sz="1000">
              <a:latin typeface="Comic Sans MS" panose="030F0902030302020204" pitchFamily="66" charset="0"/>
            </a:endParaRPr>
          </a:p>
        </p:txBody>
      </p:sp>
      <p:sp>
        <p:nvSpPr>
          <p:cNvPr id="30725" name="Segnaposto data 4">
            <a:extLst>
              <a:ext uri="{FF2B5EF4-FFF2-40B4-BE49-F238E27FC236}">
                <a16:creationId xmlns:a16="http://schemas.microsoft.com/office/drawing/2014/main" id="{192226ED-3886-D1FC-5002-3EFD213C47C3}"/>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24"/>
                                        </p:tgtEl>
                                        <p:attrNameLst>
                                          <p:attrName>style.visibility</p:attrName>
                                        </p:attrNameLst>
                                      </p:cBhvr>
                                      <p:to>
                                        <p:strVal val="visible"/>
                                      </p:to>
                                    </p:set>
                                    <p:animEffect transition="in" filter="wipe(up)">
                                      <p:cBhvr>
                                        <p:cTn id="7" dur="500"/>
                                        <p:tgtEl>
                                          <p:spTgt spid="4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538E0DA-1CA0-A639-6CBE-F50801EF97BD}"/>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Lipofilicità degli IPA</a:t>
            </a:r>
          </a:p>
        </p:txBody>
      </p:sp>
      <p:sp>
        <p:nvSpPr>
          <p:cNvPr id="31747" name="Text Box 3">
            <a:extLst>
              <a:ext uri="{FF2B5EF4-FFF2-40B4-BE49-F238E27FC236}">
                <a16:creationId xmlns:a16="http://schemas.microsoft.com/office/drawing/2014/main" id="{CF9A83C2-C2D0-3E75-BC2C-4BF06015C062}"/>
              </a:ext>
            </a:extLst>
          </p:cNvPr>
          <p:cNvSpPr txBox="1">
            <a:spLocks noChangeArrowheads="1"/>
          </p:cNvSpPr>
          <p:nvPr/>
        </p:nvSpPr>
        <p:spPr bwMode="auto">
          <a:xfrm>
            <a:off x="365125" y="1143000"/>
            <a:ext cx="8169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2000">
                <a:solidFill>
                  <a:srgbClr val="FFFF00"/>
                </a:solidFill>
                <a:latin typeface="Comic Sans MS" panose="030F0902030302020204" pitchFamily="66" charset="0"/>
              </a:rPr>
              <a:t>Una misura della lipofilicità delle molecole è data dal coefficiente di ripartizione acqua/n-ottanolo(Kow), che esprime la capacità di accumulo dei composti in “fasi” apolari, quali ad esempio i tessuti lipidici degli organismi</a:t>
            </a:r>
          </a:p>
          <a:p>
            <a:pPr eaLnBrk="1" hangingPunct="1">
              <a:spcBef>
                <a:spcPct val="0"/>
              </a:spcBef>
              <a:buFontTx/>
              <a:buNone/>
            </a:pPr>
            <a:endParaRPr lang="en-GB" altLang="it-IT" sz="2000">
              <a:solidFill>
                <a:srgbClr val="FFFF00"/>
              </a:solidFill>
              <a:latin typeface="Comic Sans MS" panose="030F0902030302020204" pitchFamily="66" charset="0"/>
            </a:endParaRPr>
          </a:p>
          <a:p>
            <a:pPr eaLnBrk="1" hangingPunct="1">
              <a:spcBef>
                <a:spcPct val="0"/>
              </a:spcBef>
              <a:buFontTx/>
              <a:buNone/>
            </a:pPr>
            <a:endParaRPr lang="en-GB" altLang="it-IT" sz="2000">
              <a:solidFill>
                <a:srgbClr val="FFFF00"/>
              </a:solidFill>
              <a:latin typeface="Comic Sans MS" panose="030F0902030302020204" pitchFamily="66" charset="0"/>
            </a:endParaRPr>
          </a:p>
          <a:p>
            <a:pPr algn="ctr" eaLnBrk="1" hangingPunct="1">
              <a:spcBef>
                <a:spcPct val="0"/>
              </a:spcBef>
              <a:buFontTx/>
              <a:buNone/>
            </a:pPr>
            <a:r>
              <a:rPr lang="en-GB" altLang="it-IT" sz="1800" b="1">
                <a:solidFill>
                  <a:srgbClr val="66FFFF"/>
                </a:solidFill>
                <a:latin typeface="Comic Sans MS" panose="030F0902030302020204" pitchFamily="66" charset="0"/>
              </a:rPr>
              <a:t>Kow = [S]ottanolo/[S]acqua</a:t>
            </a:r>
            <a:endParaRPr lang="en-GB" altLang="it-IT" sz="2000">
              <a:solidFill>
                <a:srgbClr val="66FFFF"/>
              </a:solidFill>
              <a:latin typeface="Comic Sans MS" panose="030F0902030302020204" pitchFamily="66" charset="0"/>
            </a:endParaRPr>
          </a:p>
          <a:p>
            <a:pPr algn="ctr" eaLnBrk="1" hangingPunct="1">
              <a:spcBef>
                <a:spcPct val="0"/>
              </a:spcBef>
              <a:buFontTx/>
              <a:buNone/>
            </a:pPr>
            <a:endParaRPr lang="en-GB" altLang="it-IT" sz="2000">
              <a:solidFill>
                <a:srgbClr val="66FFFF"/>
              </a:solidFill>
              <a:latin typeface="Comic Sans MS" panose="030F0902030302020204" pitchFamily="66" charset="0"/>
            </a:endParaRPr>
          </a:p>
          <a:p>
            <a:pPr algn="ctr" eaLnBrk="1" hangingPunct="1">
              <a:spcBef>
                <a:spcPct val="0"/>
              </a:spcBef>
              <a:buFontTx/>
              <a:buNone/>
            </a:pPr>
            <a:r>
              <a:rPr lang="en-GB" altLang="it-IT" sz="2000">
                <a:solidFill>
                  <a:srgbClr val="66FFFF"/>
                </a:solidFill>
                <a:latin typeface="Comic Sans MS" panose="030F0902030302020204" pitchFamily="66" charset="0"/>
              </a:rPr>
              <a:t>[S] = concentrazione della sostanza S espressa in molarità o ppm</a:t>
            </a:r>
          </a:p>
          <a:p>
            <a:pPr algn="ctr" eaLnBrk="1" hangingPunct="1">
              <a:spcBef>
                <a:spcPct val="0"/>
              </a:spcBef>
              <a:buFontTx/>
              <a:buNone/>
            </a:pPr>
            <a:endParaRPr lang="en-GB" altLang="it-IT" sz="2000">
              <a:solidFill>
                <a:srgbClr val="66FFFF"/>
              </a:solidFill>
              <a:latin typeface="Comic Sans MS" panose="030F0902030302020204" pitchFamily="66" charset="0"/>
            </a:endParaRPr>
          </a:p>
          <a:p>
            <a:pPr algn="ctr" eaLnBrk="1" hangingPunct="1">
              <a:spcBef>
                <a:spcPct val="0"/>
              </a:spcBef>
              <a:buFontTx/>
              <a:buNone/>
            </a:pPr>
            <a:r>
              <a:rPr lang="en-GB" altLang="it-IT" sz="2000">
                <a:solidFill>
                  <a:srgbClr val="66FFFF"/>
                </a:solidFill>
                <a:latin typeface="Comic Sans MS" panose="030F0902030302020204" pitchFamily="66" charset="0"/>
              </a:rPr>
              <a:t>Piu spesso si usa il </a:t>
            </a:r>
            <a:r>
              <a:rPr lang="en-GB" altLang="it-IT" sz="2000">
                <a:solidFill>
                  <a:srgbClr val="FF99FF"/>
                </a:solidFill>
                <a:latin typeface="Comic Sans MS" panose="030F0902030302020204" pitchFamily="66" charset="0"/>
              </a:rPr>
              <a:t>logKow</a:t>
            </a:r>
            <a:r>
              <a:rPr lang="en-GB" altLang="it-IT" sz="2000">
                <a:solidFill>
                  <a:srgbClr val="FFFF00"/>
                </a:solidFill>
                <a:latin typeface="Comic Sans MS" panose="030F0902030302020204" pitchFamily="66" charset="0"/>
              </a:rPr>
              <a:t> </a:t>
            </a:r>
          </a:p>
          <a:p>
            <a:pPr algn="ctr" eaLnBrk="1" hangingPunct="1">
              <a:spcBef>
                <a:spcPct val="0"/>
              </a:spcBef>
              <a:buFontTx/>
              <a:buNone/>
            </a:pPr>
            <a:endParaRPr lang="en-GB" altLang="it-IT" sz="2000">
              <a:solidFill>
                <a:srgbClr val="FFFF00"/>
              </a:solidFill>
              <a:latin typeface="Comic Sans MS" panose="030F0902030302020204" pitchFamily="66" charset="0"/>
            </a:endParaRPr>
          </a:p>
          <a:p>
            <a:pPr algn="ctr" eaLnBrk="1" hangingPunct="1">
              <a:spcBef>
                <a:spcPct val="0"/>
              </a:spcBef>
              <a:buFontTx/>
              <a:buNone/>
            </a:pPr>
            <a:r>
              <a:rPr lang="en-GB" altLang="it-IT" sz="2000">
                <a:solidFill>
                  <a:srgbClr val="CCFF66"/>
                </a:solidFill>
                <a:latin typeface="Comic Sans MS" panose="030F0902030302020204" pitchFamily="66" charset="0"/>
              </a:rPr>
              <a:t>L’EPA afferma che i composti per i quali logKow è maggiore di 3.5 devono essere considerati potenzialmente pericolosi per l’ambiente </a:t>
            </a:r>
          </a:p>
        </p:txBody>
      </p:sp>
      <p:sp>
        <p:nvSpPr>
          <p:cNvPr id="31748" name="Segnaposto numero diapositiva 6">
            <a:extLst>
              <a:ext uri="{FF2B5EF4-FFF2-40B4-BE49-F238E27FC236}">
                <a16:creationId xmlns:a16="http://schemas.microsoft.com/office/drawing/2014/main" id="{1A177FB4-C2B6-9268-F989-9186A9BDC9DC}"/>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9042363-3A79-E045-8118-8D4504C7F9B4}" type="slidenum">
              <a:rPr lang="it-IT" altLang="it-IT" sz="1000">
                <a:latin typeface="Comic Sans MS" panose="030F0902030302020204" pitchFamily="66" charset="0"/>
              </a:rPr>
              <a:pPr algn="r" eaLnBrk="1" hangingPunct="1">
                <a:spcBef>
                  <a:spcPct val="0"/>
                </a:spcBef>
                <a:buFontTx/>
                <a:buNone/>
              </a:pPr>
              <a:t>19</a:t>
            </a:fld>
            <a:endParaRPr lang="it-IT" altLang="it-IT" sz="1000">
              <a:latin typeface="Comic Sans MS" panose="030F0902030302020204" pitchFamily="66" charset="0"/>
            </a:endParaRPr>
          </a:p>
        </p:txBody>
      </p:sp>
      <p:sp>
        <p:nvSpPr>
          <p:cNvPr id="31749" name="Segnaposto data 4">
            <a:extLst>
              <a:ext uri="{FF2B5EF4-FFF2-40B4-BE49-F238E27FC236}">
                <a16:creationId xmlns:a16="http://schemas.microsoft.com/office/drawing/2014/main" id="{415318F4-438C-6BD6-A962-4E6161E643E7}"/>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2C6B071F-3228-1732-ECD4-83C65306E83D}"/>
              </a:ext>
            </a:extLst>
          </p:cNvPr>
          <p:cNvSpPr txBox="1">
            <a:spLocks noChangeArrowheads="1"/>
          </p:cNvSpPr>
          <p:nvPr/>
        </p:nvSpPr>
        <p:spPr bwMode="auto">
          <a:xfrm>
            <a:off x="468313" y="341313"/>
            <a:ext cx="84248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2400">
                <a:solidFill>
                  <a:srgbClr val="99FF66"/>
                </a:solidFill>
                <a:latin typeface="Comic Sans MS" panose="030F0902030302020204" pitchFamily="66" charset="0"/>
              </a:rPr>
              <a:t>Lo smog fotochimico è un esempio di tossicità dell’atmosfera associata alla presenza di materiale organico sospeso; si possono  però riscontrare sostanze organiche tossiche o cancerogene a immesse direttamente o partire da specifici precursori anche in assenza di radiazione luminosa e senza la presenza degli ossidi di azoto:</a:t>
            </a:r>
          </a:p>
          <a:p>
            <a:pPr algn="ctr" eaLnBrk="1" hangingPunct="1">
              <a:spcBef>
                <a:spcPct val="50000"/>
              </a:spcBef>
              <a:buFontTx/>
              <a:buNone/>
            </a:pPr>
            <a:r>
              <a:rPr lang="it-IT" altLang="it-IT" sz="2400">
                <a:solidFill>
                  <a:srgbClr val="99FF66"/>
                </a:solidFill>
                <a:latin typeface="Comic Sans MS" panose="030F0902030302020204" pitchFamily="66" charset="0"/>
              </a:rPr>
              <a:t> la famiglia dei </a:t>
            </a:r>
            <a:r>
              <a:rPr lang="it-IT" altLang="it-IT" sz="2400">
                <a:solidFill>
                  <a:srgbClr val="FF0000"/>
                </a:solidFill>
                <a:latin typeface="Comic Sans MS" panose="030F0902030302020204" pitchFamily="66" charset="0"/>
              </a:rPr>
              <a:t>PoliCloroBifenili (PCB) </a:t>
            </a:r>
            <a:r>
              <a:rPr lang="it-IT" altLang="it-IT" sz="2400">
                <a:solidFill>
                  <a:srgbClr val="99FF99"/>
                </a:solidFill>
                <a:latin typeface="Comic Sans MS" panose="030F0902030302020204" pitchFamily="66" charset="0"/>
              </a:rPr>
              <a:t>(immessi direttamente nell’ambiente)</a:t>
            </a:r>
          </a:p>
          <a:p>
            <a:pPr algn="ctr" eaLnBrk="1" hangingPunct="1">
              <a:spcBef>
                <a:spcPct val="50000"/>
              </a:spcBef>
              <a:buFontTx/>
              <a:buNone/>
            </a:pPr>
            <a:r>
              <a:rPr lang="it-IT" altLang="it-IT" sz="2400">
                <a:solidFill>
                  <a:srgbClr val="99FF66"/>
                </a:solidFill>
                <a:latin typeface="Comic Sans MS" panose="030F0902030302020204" pitchFamily="66" charset="0"/>
              </a:rPr>
              <a:t>I </a:t>
            </a:r>
            <a:r>
              <a:rPr lang="it-IT" altLang="it-IT" sz="2400">
                <a:solidFill>
                  <a:srgbClr val="FF0000"/>
                </a:solidFill>
                <a:latin typeface="Comic Sans MS" panose="030F0902030302020204" pitchFamily="66" charset="0"/>
              </a:rPr>
              <a:t>PoliCloroDibenzoFurani (PCDF) </a:t>
            </a:r>
            <a:r>
              <a:rPr lang="it-IT" altLang="it-IT" sz="2400">
                <a:solidFill>
                  <a:srgbClr val="99FF99"/>
                </a:solidFill>
                <a:latin typeface="Comic Sans MS" panose="030F0902030302020204" pitchFamily="66" charset="0"/>
              </a:rPr>
              <a:t>(derivati dai PCB)</a:t>
            </a:r>
          </a:p>
          <a:p>
            <a:pPr algn="ctr" eaLnBrk="1" hangingPunct="1">
              <a:spcBef>
                <a:spcPct val="50000"/>
              </a:spcBef>
              <a:buFontTx/>
              <a:buNone/>
            </a:pPr>
            <a:r>
              <a:rPr lang="it-IT" altLang="it-IT" sz="2400">
                <a:solidFill>
                  <a:srgbClr val="99FF66"/>
                </a:solidFill>
                <a:latin typeface="Comic Sans MS" panose="030F0902030302020204" pitchFamily="66" charset="0"/>
              </a:rPr>
              <a:t>Le </a:t>
            </a:r>
            <a:r>
              <a:rPr lang="it-IT" altLang="it-IT" sz="2400">
                <a:solidFill>
                  <a:srgbClr val="FF0000"/>
                </a:solidFill>
                <a:latin typeface="Comic Sans MS" panose="030F0902030302020204" pitchFamily="66" charset="0"/>
              </a:rPr>
              <a:t>Diossine </a:t>
            </a:r>
            <a:r>
              <a:rPr lang="it-IT" altLang="it-IT" sz="2400">
                <a:solidFill>
                  <a:srgbClr val="99FF99"/>
                </a:solidFill>
                <a:latin typeface="Comic Sans MS" panose="030F0902030302020204" pitchFamily="66" charset="0"/>
              </a:rPr>
              <a:t>(derivate dai fenoli clorurati)</a:t>
            </a:r>
          </a:p>
          <a:p>
            <a:pPr algn="ctr" eaLnBrk="1" hangingPunct="1">
              <a:spcBef>
                <a:spcPct val="50000"/>
              </a:spcBef>
              <a:buFontTx/>
              <a:buNone/>
            </a:pPr>
            <a:r>
              <a:rPr lang="it-IT" altLang="it-IT" sz="2400">
                <a:solidFill>
                  <a:srgbClr val="99FF66"/>
                </a:solidFill>
                <a:latin typeface="Comic Sans MS" panose="030F0902030302020204" pitchFamily="66" charset="0"/>
              </a:rPr>
              <a:t>Gli </a:t>
            </a:r>
            <a:r>
              <a:rPr lang="it-IT" altLang="it-IT" sz="2400">
                <a:solidFill>
                  <a:srgbClr val="FF0000"/>
                </a:solidFill>
                <a:latin typeface="Comic Sans MS" panose="030F0902030302020204" pitchFamily="66" charset="0"/>
              </a:rPr>
              <a:t>IdrocarburiPolicicliciAromatici (IPA) </a:t>
            </a:r>
          </a:p>
        </p:txBody>
      </p:sp>
      <p:sp>
        <p:nvSpPr>
          <p:cNvPr id="14339" name="Segnaposto numero diapositiva 6">
            <a:extLst>
              <a:ext uri="{FF2B5EF4-FFF2-40B4-BE49-F238E27FC236}">
                <a16:creationId xmlns:a16="http://schemas.microsoft.com/office/drawing/2014/main" id="{0C3172E8-3FC0-5AC6-E78A-2C6496F2B614}"/>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5C1823A-A08C-9747-9077-66DCC5BD0172}" type="slidenum">
              <a:rPr lang="it-IT" altLang="it-IT" sz="1000">
                <a:latin typeface="Comic Sans MS" panose="030F0902030302020204" pitchFamily="66" charset="0"/>
              </a:rPr>
              <a:pPr algn="r" eaLnBrk="1" hangingPunct="1">
                <a:spcBef>
                  <a:spcPct val="0"/>
                </a:spcBef>
                <a:buFontTx/>
                <a:buNone/>
              </a:pPr>
              <a:t>2</a:t>
            </a:fld>
            <a:endParaRPr lang="it-IT" altLang="it-IT" sz="1000">
              <a:latin typeface="Comic Sans MS" panose="030F0902030302020204" pitchFamily="66" charset="0"/>
            </a:endParaRPr>
          </a:p>
        </p:txBody>
      </p:sp>
      <p:sp>
        <p:nvSpPr>
          <p:cNvPr id="14340" name="Segnaposto data 4">
            <a:extLst>
              <a:ext uri="{FF2B5EF4-FFF2-40B4-BE49-F238E27FC236}">
                <a16:creationId xmlns:a16="http://schemas.microsoft.com/office/drawing/2014/main" id="{68E4F224-74AB-9822-AAA8-494B7805E05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EF4ED6A-26CE-357E-05E1-10E2C1694965}"/>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Alcuni parametri chimico-fisici</a:t>
            </a:r>
          </a:p>
        </p:txBody>
      </p:sp>
      <p:sp>
        <p:nvSpPr>
          <p:cNvPr id="32771" name="Text Box 3">
            <a:extLst>
              <a:ext uri="{FF2B5EF4-FFF2-40B4-BE49-F238E27FC236}">
                <a16:creationId xmlns:a16="http://schemas.microsoft.com/office/drawing/2014/main" id="{1CE7E652-5F31-C311-AB6F-526DB958CDED}"/>
              </a:ext>
            </a:extLst>
          </p:cNvPr>
          <p:cNvSpPr txBox="1">
            <a:spLocks noChangeArrowheads="1"/>
          </p:cNvSpPr>
          <p:nvPr/>
        </p:nvSpPr>
        <p:spPr bwMode="auto">
          <a:xfrm>
            <a:off x="412750" y="1158875"/>
            <a:ext cx="8462963"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500">
                <a:solidFill>
                  <a:srgbClr val="FFFF00"/>
                </a:solidFill>
              </a:rPr>
              <a:t>                           Solubilità in acqua(mmol/l)       pressione di vapore(Pa, 25°C)	logKow(a 25°C)</a:t>
            </a:r>
          </a:p>
          <a:p>
            <a:pPr eaLnBrk="1" hangingPunct="1">
              <a:spcBef>
                <a:spcPct val="0"/>
              </a:spcBef>
              <a:buFontTx/>
              <a:buNone/>
            </a:pPr>
            <a:endParaRPr lang="en-GB" altLang="it-IT" sz="1600">
              <a:solidFill>
                <a:srgbClr val="FFFF00"/>
              </a:solidFill>
              <a:latin typeface="Comic Sans MS" panose="030F0902030302020204" pitchFamily="66" charset="0"/>
            </a:endParaRPr>
          </a:p>
          <a:p>
            <a:pPr eaLnBrk="1" hangingPunct="1">
              <a:spcBef>
                <a:spcPct val="0"/>
              </a:spcBef>
              <a:buFontTx/>
              <a:buNone/>
            </a:pPr>
            <a:r>
              <a:rPr lang="en-GB" altLang="it-IT" sz="1600">
                <a:solidFill>
                  <a:srgbClr val="FFFF00"/>
                </a:solidFill>
                <a:latin typeface="Comic Sans MS" panose="030F0902030302020204" pitchFamily="66" charset="0"/>
              </a:rPr>
              <a:t>Naftalene             	2.4x10</a:t>
            </a:r>
            <a:r>
              <a:rPr lang="en-GB" altLang="it-IT" sz="1600" baseline="30000">
                <a:solidFill>
                  <a:srgbClr val="FFFF00"/>
                </a:solidFill>
                <a:latin typeface="Comic Sans MS" panose="030F0902030302020204" pitchFamily="66" charset="0"/>
              </a:rPr>
              <a:t>-1</a:t>
            </a:r>
            <a:r>
              <a:rPr lang="en-GB" altLang="it-IT" sz="1600">
                <a:solidFill>
                  <a:srgbClr val="FFFF00"/>
                </a:solidFill>
                <a:latin typeface="Comic Sans MS" panose="030F0902030302020204" pitchFamily="66" charset="0"/>
              </a:rPr>
              <a:t>	                        	10.9			                	-</a:t>
            </a:r>
          </a:p>
          <a:p>
            <a:pPr eaLnBrk="1" hangingPunct="1">
              <a:spcBef>
                <a:spcPct val="0"/>
              </a:spcBef>
              <a:buFontTx/>
              <a:buNone/>
            </a:pPr>
            <a:r>
              <a:rPr lang="en-GB" altLang="it-IT" sz="1600">
                <a:solidFill>
                  <a:srgbClr val="FFFF00"/>
                </a:solidFill>
                <a:latin typeface="Comic Sans MS" panose="030F0902030302020204" pitchFamily="66" charset="0"/>
              </a:rPr>
              <a:t>Antracene	        3.7x10</a:t>
            </a:r>
            <a:r>
              <a:rPr lang="en-GB" altLang="it-IT" sz="1600" baseline="30000">
                <a:solidFill>
                  <a:srgbClr val="FFFF00"/>
                </a:solidFill>
                <a:latin typeface="Comic Sans MS" panose="030F0902030302020204" pitchFamily="66" charset="0"/>
              </a:rPr>
              <a:t>-4		                                   </a:t>
            </a:r>
            <a:r>
              <a:rPr lang="en-GB" altLang="it-IT" sz="1600">
                <a:solidFill>
                  <a:srgbClr val="FFFF00"/>
                </a:solidFill>
                <a:latin typeface="Comic Sans MS" panose="030F0902030302020204" pitchFamily="66" charset="0"/>
              </a:rPr>
              <a:t>7.5x10</a:t>
            </a:r>
            <a:r>
              <a:rPr lang="en-GB" altLang="it-IT" sz="1600" baseline="30000">
                <a:solidFill>
                  <a:srgbClr val="FFFF00"/>
                </a:solidFill>
                <a:latin typeface="Comic Sans MS" panose="030F0902030302020204" pitchFamily="66" charset="0"/>
              </a:rPr>
              <a:t>-4			                     </a:t>
            </a:r>
            <a:r>
              <a:rPr lang="en-GB" altLang="it-IT" sz="1600">
                <a:solidFill>
                  <a:srgbClr val="FFFF00"/>
                </a:solidFill>
                <a:latin typeface="Comic Sans MS" panose="030F0902030302020204" pitchFamily="66" charset="0"/>
              </a:rPr>
              <a:t>4.54</a:t>
            </a:r>
          </a:p>
          <a:p>
            <a:pPr eaLnBrk="1" hangingPunct="1">
              <a:spcBef>
                <a:spcPct val="0"/>
              </a:spcBef>
              <a:buFontTx/>
              <a:buNone/>
            </a:pPr>
            <a:r>
              <a:rPr lang="en-GB" altLang="it-IT" sz="1600">
                <a:solidFill>
                  <a:srgbClr val="FFFF00"/>
                </a:solidFill>
                <a:latin typeface="Comic Sans MS" panose="030F0902030302020204" pitchFamily="66" charset="0"/>
              </a:rPr>
              <a:t>Fenantrene	        7.2x10</a:t>
            </a:r>
            <a:r>
              <a:rPr lang="en-GB" altLang="it-IT" sz="1600" baseline="30000">
                <a:solidFill>
                  <a:srgbClr val="FFFF00"/>
                </a:solidFill>
                <a:latin typeface="Comic Sans MS" panose="030F0902030302020204" pitchFamily="66" charset="0"/>
              </a:rPr>
              <a:t>-3		                                   </a:t>
            </a:r>
            <a:r>
              <a:rPr lang="en-GB" altLang="it-IT" sz="1600">
                <a:solidFill>
                  <a:srgbClr val="FFFF00"/>
                </a:solidFill>
                <a:latin typeface="Comic Sans MS" panose="030F0902030302020204" pitchFamily="66" charset="0"/>
              </a:rPr>
              <a:t>1.8x10</a:t>
            </a:r>
            <a:r>
              <a:rPr lang="en-GB" altLang="it-IT" sz="1600" baseline="30000">
                <a:solidFill>
                  <a:srgbClr val="FFFF00"/>
                </a:solidFill>
                <a:latin typeface="Comic Sans MS" panose="030F0902030302020204" pitchFamily="66" charset="0"/>
              </a:rPr>
              <a:t>-2	</a:t>
            </a:r>
            <a:r>
              <a:rPr lang="en-GB" altLang="it-IT" sz="1600">
                <a:solidFill>
                  <a:srgbClr val="FFFF00"/>
                </a:solidFill>
                <a:latin typeface="Comic Sans MS" panose="030F0902030302020204" pitchFamily="66" charset="0"/>
              </a:rPr>
              <a:t>		              4.57</a:t>
            </a:r>
          </a:p>
          <a:p>
            <a:pPr eaLnBrk="1" hangingPunct="1">
              <a:spcBef>
                <a:spcPct val="0"/>
              </a:spcBef>
              <a:buFontTx/>
              <a:buNone/>
            </a:pPr>
            <a:r>
              <a:rPr lang="en-GB" altLang="it-IT" sz="1600">
                <a:solidFill>
                  <a:srgbClr val="FFFF00"/>
                </a:solidFill>
                <a:latin typeface="Comic Sans MS" panose="030F0902030302020204" pitchFamily="66" charset="0"/>
              </a:rPr>
              <a:t>Acenaftene	        2.9x10</a:t>
            </a:r>
            <a:r>
              <a:rPr lang="en-GB" altLang="it-IT" sz="1600" baseline="30000">
                <a:solidFill>
                  <a:srgbClr val="FFFF00"/>
                </a:solidFill>
                <a:latin typeface="Comic Sans MS" panose="030F0902030302020204" pitchFamily="66" charset="0"/>
              </a:rPr>
              <a:t>-2		                                </a:t>
            </a:r>
            <a:r>
              <a:rPr lang="en-GB" altLang="it-IT" sz="1600">
                <a:solidFill>
                  <a:srgbClr val="FFFF00"/>
                </a:solidFill>
                <a:latin typeface="Comic Sans MS" panose="030F0902030302020204" pitchFamily="66" charset="0"/>
              </a:rPr>
              <a:t>5.96x10</a:t>
            </a:r>
            <a:r>
              <a:rPr lang="en-GB" altLang="it-IT" sz="1600" baseline="30000">
                <a:solidFill>
                  <a:srgbClr val="FFFF00"/>
                </a:solidFill>
                <a:latin typeface="Comic Sans MS" panose="030F0902030302020204" pitchFamily="66" charset="0"/>
              </a:rPr>
              <a:t>-1		         	                     </a:t>
            </a:r>
            <a:r>
              <a:rPr lang="en-GB" altLang="it-IT" sz="1600">
                <a:solidFill>
                  <a:srgbClr val="FFFF00"/>
                </a:solidFill>
                <a:latin typeface="Comic Sans MS" panose="030F0902030302020204" pitchFamily="66" charset="0"/>
              </a:rPr>
              <a:t>3.92</a:t>
            </a:r>
          </a:p>
          <a:p>
            <a:pPr eaLnBrk="1" hangingPunct="1">
              <a:spcBef>
                <a:spcPct val="0"/>
              </a:spcBef>
              <a:buFontTx/>
              <a:buNone/>
            </a:pPr>
            <a:r>
              <a:rPr lang="en-GB" altLang="it-IT" sz="1600">
                <a:solidFill>
                  <a:srgbClr val="FFFF00"/>
                </a:solidFill>
                <a:latin typeface="Comic Sans MS" panose="030F0902030302020204" pitchFamily="66" charset="0"/>
              </a:rPr>
              <a:t>Acenaftilene	              -		                           -		                              	-</a:t>
            </a:r>
          </a:p>
          <a:p>
            <a:pPr eaLnBrk="1" hangingPunct="1">
              <a:spcBef>
                <a:spcPct val="0"/>
              </a:spcBef>
              <a:buFontTx/>
              <a:buNone/>
            </a:pPr>
            <a:r>
              <a:rPr lang="en-GB" altLang="it-IT" sz="1600">
                <a:solidFill>
                  <a:srgbClr val="FFFF00"/>
                </a:solidFill>
                <a:latin typeface="Comic Sans MS" panose="030F0902030302020204" pitchFamily="66" charset="0"/>
              </a:rPr>
              <a:t>Fluorene		         1.2x10</a:t>
            </a:r>
            <a:r>
              <a:rPr lang="en-GB" altLang="it-IT" sz="1600" baseline="30000">
                <a:solidFill>
                  <a:srgbClr val="FFFF00"/>
                </a:solidFill>
                <a:latin typeface="Comic Sans MS" panose="030F0902030302020204" pitchFamily="66" charset="0"/>
              </a:rPr>
              <a:t>-2		                                </a:t>
            </a:r>
            <a:r>
              <a:rPr lang="en-GB" altLang="it-IT" sz="1600">
                <a:solidFill>
                  <a:srgbClr val="FFFF00"/>
                </a:solidFill>
                <a:latin typeface="Comic Sans MS" panose="030F0902030302020204" pitchFamily="66" charset="0"/>
              </a:rPr>
              <a:t>8.86x10</a:t>
            </a:r>
            <a:r>
              <a:rPr lang="en-GB" altLang="it-IT" sz="1600" baseline="30000">
                <a:solidFill>
                  <a:srgbClr val="FFFF00"/>
                </a:solidFill>
                <a:latin typeface="Comic Sans MS" panose="030F0902030302020204" pitchFamily="66" charset="0"/>
              </a:rPr>
              <a:t>-2			                       </a:t>
            </a:r>
            <a:r>
              <a:rPr lang="en-GB" altLang="it-IT" sz="1600">
                <a:solidFill>
                  <a:srgbClr val="FFFF00"/>
                </a:solidFill>
                <a:latin typeface="Comic Sans MS" panose="030F0902030302020204" pitchFamily="66" charset="0"/>
              </a:rPr>
              <a:t>4.18</a:t>
            </a:r>
          </a:p>
          <a:p>
            <a:pPr eaLnBrk="1" hangingPunct="1">
              <a:spcBef>
                <a:spcPct val="0"/>
              </a:spcBef>
              <a:buFontTx/>
              <a:buNone/>
            </a:pPr>
            <a:r>
              <a:rPr lang="en-GB" altLang="it-IT" sz="1600">
                <a:solidFill>
                  <a:srgbClr val="FFFF00"/>
                </a:solidFill>
                <a:latin typeface="Comic Sans MS" panose="030F0902030302020204" pitchFamily="66" charset="0"/>
              </a:rPr>
              <a:t>Fluorantene	         1.3x10</a:t>
            </a:r>
            <a:r>
              <a:rPr lang="en-GB" altLang="it-IT" sz="1600" baseline="30000">
                <a:solidFill>
                  <a:srgbClr val="FFFF00"/>
                </a:solidFill>
                <a:latin typeface="Comic Sans MS" panose="030F0902030302020204" pitchFamily="66" charset="0"/>
              </a:rPr>
              <a:t>-3</a:t>
            </a:r>
            <a:r>
              <a:rPr lang="en-GB" altLang="it-IT" sz="1600">
                <a:solidFill>
                  <a:srgbClr val="FFFF00"/>
                </a:solidFill>
                <a:latin typeface="Comic Sans MS" panose="030F0902030302020204" pitchFamily="66" charset="0"/>
              </a:rPr>
              <a:t>		                     2.54x10</a:t>
            </a:r>
            <a:r>
              <a:rPr lang="en-GB" altLang="it-IT" sz="1600" baseline="30000">
                <a:solidFill>
                  <a:srgbClr val="FFFF00"/>
                </a:solidFill>
                <a:latin typeface="Comic Sans MS" panose="030F0902030302020204" pitchFamily="66" charset="0"/>
              </a:rPr>
              <a:t>-1			                        </a:t>
            </a:r>
            <a:r>
              <a:rPr lang="en-GB" altLang="it-IT" sz="1600">
                <a:solidFill>
                  <a:srgbClr val="FFFF00"/>
                </a:solidFill>
                <a:latin typeface="Comic Sans MS" panose="030F0902030302020204" pitchFamily="66" charset="0"/>
              </a:rPr>
              <a:t>-</a:t>
            </a:r>
          </a:p>
          <a:p>
            <a:pPr eaLnBrk="1" hangingPunct="1">
              <a:spcBef>
                <a:spcPct val="0"/>
              </a:spcBef>
              <a:buFontTx/>
              <a:buNone/>
            </a:pPr>
            <a:r>
              <a:rPr lang="en-GB" altLang="it-IT" sz="1600">
                <a:solidFill>
                  <a:srgbClr val="FFFF00"/>
                </a:solidFill>
                <a:latin typeface="Comic Sans MS" panose="030F0902030302020204" pitchFamily="66" charset="0"/>
              </a:rPr>
              <a:t>Crisene		         1.3x10</a:t>
            </a:r>
            <a:r>
              <a:rPr lang="en-GB" altLang="it-IT" sz="1600" baseline="30000">
                <a:solidFill>
                  <a:srgbClr val="FFFF00"/>
                </a:solidFill>
                <a:latin typeface="Comic Sans MS" panose="030F0902030302020204" pitchFamily="66" charset="0"/>
              </a:rPr>
              <a:t>-5		                                   </a:t>
            </a:r>
            <a:r>
              <a:rPr lang="en-GB" altLang="it-IT" sz="1600">
                <a:solidFill>
                  <a:srgbClr val="FFFF00"/>
                </a:solidFill>
                <a:latin typeface="Comic Sans MS" panose="030F0902030302020204" pitchFamily="66" charset="0"/>
              </a:rPr>
              <a:t>5.7x10</a:t>
            </a:r>
            <a:r>
              <a:rPr lang="en-GB" altLang="it-IT" sz="1600" baseline="30000">
                <a:solidFill>
                  <a:srgbClr val="FFFF00"/>
                </a:solidFill>
                <a:latin typeface="Comic Sans MS" panose="030F0902030302020204" pitchFamily="66" charset="0"/>
              </a:rPr>
              <a:t>-7		                        	</a:t>
            </a:r>
            <a:r>
              <a:rPr lang="en-GB" altLang="it-IT" sz="1600">
                <a:solidFill>
                  <a:srgbClr val="FFFF00"/>
                </a:solidFill>
                <a:latin typeface="Comic Sans MS" panose="030F0902030302020204" pitchFamily="66" charset="0"/>
              </a:rPr>
              <a:t>5.86</a:t>
            </a:r>
          </a:p>
          <a:p>
            <a:pPr eaLnBrk="1" hangingPunct="1">
              <a:spcBef>
                <a:spcPct val="0"/>
              </a:spcBef>
              <a:buFontTx/>
              <a:buNone/>
            </a:pPr>
            <a:r>
              <a:rPr lang="en-GB" altLang="it-IT" sz="1600">
                <a:solidFill>
                  <a:srgbClr val="FFFF00"/>
                </a:solidFill>
                <a:latin typeface="Comic Sans MS" panose="030F0902030302020204" pitchFamily="66" charset="0"/>
              </a:rPr>
              <a:t>Pirene		        7.2x10</a:t>
            </a:r>
            <a:r>
              <a:rPr lang="en-GB" altLang="it-IT" sz="1600" baseline="30000">
                <a:solidFill>
                  <a:srgbClr val="FFFF00"/>
                </a:solidFill>
                <a:latin typeface="Comic Sans MS" panose="030F0902030302020204" pitchFamily="66" charset="0"/>
              </a:rPr>
              <a:t>-4		                                </a:t>
            </a:r>
            <a:r>
              <a:rPr lang="en-GB" altLang="it-IT" sz="1600">
                <a:solidFill>
                  <a:srgbClr val="FFFF00"/>
                </a:solidFill>
                <a:latin typeface="Comic Sans MS" panose="030F0902030302020204" pitchFamily="66" charset="0"/>
              </a:rPr>
              <a:t>8.86x10</a:t>
            </a:r>
            <a:r>
              <a:rPr lang="en-GB" altLang="it-IT" sz="1600" baseline="30000">
                <a:solidFill>
                  <a:srgbClr val="FFFF00"/>
                </a:solidFill>
                <a:latin typeface="Comic Sans MS" panose="030F0902030302020204" pitchFamily="66" charset="0"/>
              </a:rPr>
              <a:t>-4		                         	</a:t>
            </a:r>
            <a:r>
              <a:rPr lang="en-GB" altLang="it-IT" sz="1600">
                <a:solidFill>
                  <a:srgbClr val="FFFF00"/>
                </a:solidFill>
                <a:latin typeface="Comic Sans MS" panose="030F0902030302020204" pitchFamily="66" charset="0"/>
              </a:rPr>
              <a:t>5.18</a:t>
            </a:r>
          </a:p>
          <a:p>
            <a:pPr eaLnBrk="1" hangingPunct="1">
              <a:spcBef>
                <a:spcPct val="0"/>
              </a:spcBef>
              <a:buFontTx/>
              <a:buNone/>
            </a:pPr>
            <a:r>
              <a:rPr lang="en-GB" altLang="it-IT" sz="1600">
                <a:solidFill>
                  <a:srgbClr val="FFFF00"/>
                </a:solidFill>
                <a:latin typeface="Comic Sans MS" panose="030F0902030302020204" pitchFamily="66" charset="0"/>
              </a:rPr>
              <a:t>Benzo[a]antracene	1.3x10</a:t>
            </a:r>
            <a:r>
              <a:rPr lang="en-GB" altLang="it-IT" sz="1600" baseline="30000">
                <a:solidFill>
                  <a:srgbClr val="FFFF00"/>
                </a:solidFill>
                <a:latin typeface="Comic Sans MS" panose="030F0902030302020204" pitchFamily="66" charset="0"/>
              </a:rPr>
              <a:t>-5	                                    	</a:t>
            </a:r>
            <a:r>
              <a:rPr lang="en-GB" altLang="it-IT" sz="1600">
                <a:solidFill>
                  <a:srgbClr val="FFFF00"/>
                </a:solidFill>
                <a:latin typeface="Comic Sans MS" panose="030F0902030302020204" pitchFamily="66" charset="0"/>
              </a:rPr>
              <a:t>7.3x10</a:t>
            </a:r>
            <a:r>
              <a:rPr lang="en-GB" altLang="it-IT" sz="1600" baseline="30000">
                <a:solidFill>
                  <a:srgbClr val="FFFF00"/>
                </a:solidFill>
                <a:latin typeface="Comic Sans MS" panose="030F0902030302020204" pitchFamily="66" charset="0"/>
              </a:rPr>
              <a:t>-6	                          		</a:t>
            </a:r>
            <a:r>
              <a:rPr lang="en-GB" altLang="it-IT" sz="1600">
                <a:solidFill>
                  <a:srgbClr val="FFFF00"/>
                </a:solidFill>
                <a:latin typeface="Comic Sans MS" panose="030F0902030302020204" pitchFamily="66" charset="0"/>
              </a:rPr>
              <a:t>5.91</a:t>
            </a:r>
          </a:p>
          <a:p>
            <a:pPr eaLnBrk="1" hangingPunct="1">
              <a:spcBef>
                <a:spcPct val="0"/>
              </a:spcBef>
              <a:buFontTx/>
              <a:buNone/>
            </a:pPr>
            <a:r>
              <a:rPr lang="en-GB" altLang="it-IT" sz="1600">
                <a:solidFill>
                  <a:srgbClr val="FFFF00"/>
                </a:solidFill>
                <a:latin typeface="Comic Sans MS" panose="030F0902030302020204" pitchFamily="66" charset="0"/>
              </a:rPr>
              <a:t>Benzo[a]pirene	1.5x10</a:t>
            </a:r>
            <a:r>
              <a:rPr lang="en-GB" altLang="it-IT" sz="1600" baseline="30000">
                <a:solidFill>
                  <a:srgbClr val="FFFF00"/>
                </a:solidFill>
                <a:latin typeface="Comic Sans MS" panose="030F0902030302020204" pitchFamily="66" charset="0"/>
              </a:rPr>
              <a:t>-5		                                   </a:t>
            </a:r>
            <a:r>
              <a:rPr lang="en-GB" altLang="it-IT" sz="1600">
                <a:solidFill>
                  <a:srgbClr val="FFFF00"/>
                </a:solidFill>
                <a:latin typeface="Comic Sans MS" panose="030F0902030302020204" pitchFamily="66" charset="0"/>
              </a:rPr>
              <a:t>8.4x10</a:t>
            </a:r>
            <a:r>
              <a:rPr lang="en-GB" altLang="it-IT" sz="1600" baseline="30000">
                <a:solidFill>
                  <a:srgbClr val="FFFF00"/>
                </a:solidFill>
                <a:latin typeface="Comic Sans MS" panose="030F0902030302020204" pitchFamily="66" charset="0"/>
              </a:rPr>
              <a:t>-7		                        	</a:t>
            </a:r>
            <a:r>
              <a:rPr lang="en-GB" altLang="it-IT" sz="1600">
                <a:solidFill>
                  <a:srgbClr val="FFFF00"/>
                </a:solidFill>
                <a:latin typeface="Comic Sans MS" panose="030F0902030302020204" pitchFamily="66" charset="0"/>
              </a:rPr>
              <a:t>6.04</a:t>
            </a:r>
          </a:p>
          <a:p>
            <a:pPr eaLnBrk="1" hangingPunct="1">
              <a:spcBef>
                <a:spcPct val="0"/>
              </a:spcBef>
              <a:buFontTx/>
              <a:buNone/>
            </a:pPr>
            <a:r>
              <a:rPr lang="en-GB" altLang="it-IT" sz="1600">
                <a:solidFill>
                  <a:srgbClr val="FFFF00"/>
                </a:solidFill>
                <a:latin typeface="Comic Sans MS" panose="030F0902030302020204" pitchFamily="66" charset="0"/>
              </a:rPr>
              <a:t>Dibenzo[a,h]antracene	1.8x10</a:t>
            </a:r>
            <a:r>
              <a:rPr lang="en-GB" altLang="it-IT" sz="1600" baseline="30000">
                <a:solidFill>
                  <a:srgbClr val="FFFF00"/>
                </a:solidFill>
                <a:latin typeface="Comic Sans MS" panose="030F0902030302020204" pitchFamily="66" charset="0"/>
              </a:rPr>
              <a:t>-6	                                   </a:t>
            </a:r>
            <a:r>
              <a:rPr lang="en-GB" altLang="it-IT" sz="1600">
                <a:solidFill>
                  <a:srgbClr val="FFFF00"/>
                </a:solidFill>
                <a:latin typeface="Comic Sans MS" panose="030F0902030302020204" pitchFamily="66" charset="0"/>
              </a:rPr>
              <a:t>3.7x10</a:t>
            </a:r>
            <a:r>
              <a:rPr lang="en-GB" altLang="it-IT" sz="1600" baseline="30000">
                <a:solidFill>
                  <a:srgbClr val="FFFF00"/>
                </a:solidFill>
                <a:latin typeface="Comic Sans MS" panose="030F0902030302020204" pitchFamily="66" charset="0"/>
              </a:rPr>
              <a:t>-10		                        	</a:t>
            </a:r>
            <a:r>
              <a:rPr lang="en-GB" altLang="it-IT" sz="1600">
                <a:solidFill>
                  <a:srgbClr val="FFFF00"/>
                </a:solidFill>
                <a:latin typeface="Comic Sans MS" panose="030F0902030302020204" pitchFamily="66" charset="0"/>
              </a:rPr>
              <a:t>6.75</a:t>
            </a:r>
          </a:p>
          <a:p>
            <a:pPr eaLnBrk="1" hangingPunct="1">
              <a:spcBef>
                <a:spcPct val="0"/>
              </a:spcBef>
              <a:buFontTx/>
              <a:buNone/>
            </a:pPr>
            <a:r>
              <a:rPr lang="en-GB" altLang="it-IT" sz="1600">
                <a:solidFill>
                  <a:srgbClr val="FFFF00"/>
                </a:solidFill>
                <a:latin typeface="Comic Sans MS" panose="030F0902030302020204" pitchFamily="66" charset="0"/>
              </a:rPr>
              <a:t>Benzo[e]pirene		-	                                    -			                          -</a:t>
            </a:r>
          </a:p>
          <a:p>
            <a:pPr eaLnBrk="1" hangingPunct="1">
              <a:spcBef>
                <a:spcPct val="0"/>
              </a:spcBef>
              <a:buFontTx/>
              <a:buNone/>
            </a:pPr>
            <a:r>
              <a:rPr lang="en-GB" altLang="it-IT" sz="1600">
                <a:solidFill>
                  <a:srgbClr val="FFFF00"/>
                </a:solidFill>
                <a:latin typeface="Comic Sans MS" panose="030F0902030302020204" pitchFamily="66" charset="0"/>
              </a:rPr>
              <a:t>Benzo[k]fluorantene	-	                                    -	                              		-</a:t>
            </a:r>
          </a:p>
          <a:p>
            <a:pPr eaLnBrk="1" hangingPunct="1">
              <a:spcBef>
                <a:spcPct val="0"/>
              </a:spcBef>
              <a:buFontTx/>
              <a:buNone/>
            </a:pPr>
            <a:r>
              <a:rPr lang="en-GB" altLang="it-IT" sz="1600">
                <a:solidFill>
                  <a:srgbClr val="FFFF00"/>
                </a:solidFill>
                <a:latin typeface="Comic Sans MS" panose="030F0902030302020204" pitchFamily="66" charset="0"/>
              </a:rPr>
              <a:t>Benzo[b]fluorantene	-	                                    -	                        		-</a:t>
            </a:r>
          </a:p>
          <a:p>
            <a:pPr eaLnBrk="1" hangingPunct="1">
              <a:spcBef>
                <a:spcPct val="0"/>
              </a:spcBef>
              <a:buFontTx/>
              <a:buNone/>
            </a:pPr>
            <a:r>
              <a:rPr lang="en-GB" altLang="it-IT" sz="1600">
                <a:solidFill>
                  <a:srgbClr val="FFFF00"/>
                </a:solidFill>
                <a:latin typeface="Comic Sans MS" panose="030F0902030302020204" pitchFamily="66" charset="0"/>
              </a:rPr>
              <a:t>Indeno[1,2,3cd]pirene	-	                                    -                 			6.584</a:t>
            </a:r>
          </a:p>
          <a:p>
            <a:pPr eaLnBrk="1" hangingPunct="1">
              <a:spcBef>
                <a:spcPct val="0"/>
              </a:spcBef>
              <a:buFontTx/>
              <a:buNone/>
            </a:pPr>
            <a:r>
              <a:rPr lang="en-GB" altLang="it-IT" sz="1600">
                <a:solidFill>
                  <a:srgbClr val="FFFF00"/>
                </a:solidFill>
                <a:latin typeface="Comic Sans MS" panose="030F0902030302020204" pitchFamily="66" charset="0"/>
              </a:rPr>
              <a:t>Benzo[g,h,I]perilene	2x10</a:t>
            </a:r>
            <a:r>
              <a:rPr lang="en-GB" altLang="it-IT" sz="1600" baseline="30000">
                <a:solidFill>
                  <a:srgbClr val="FFFF00"/>
                </a:solidFill>
                <a:latin typeface="Comic Sans MS" panose="030F0902030302020204" pitchFamily="66" charset="0"/>
              </a:rPr>
              <a:t>-5	                                       </a:t>
            </a:r>
            <a:r>
              <a:rPr lang="en-GB" altLang="it-IT" sz="1600">
                <a:solidFill>
                  <a:srgbClr val="FFFF00"/>
                </a:solidFill>
                <a:latin typeface="Comic Sans MS" panose="030F0902030302020204" pitchFamily="66" charset="0"/>
              </a:rPr>
              <a:t>6x10</a:t>
            </a:r>
            <a:r>
              <a:rPr lang="en-GB" altLang="it-IT" sz="1600" baseline="30000">
                <a:solidFill>
                  <a:srgbClr val="FFFF00"/>
                </a:solidFill>
                <a:latin typeface="Comic Sans MS" panose="030F0902030302020204" pitchFamily="66" charset="0"/>
              </a:rPr>
              <a:t>-8		                         	-</a:t>
            </a:r>
          </a:p>
        </p:txBody>
      </p:sp>
      <p:sp>
        <p:nvSpPr>
          <p:cNvPr id="32772" name="Segnaposto numero diapositiva 6">
            <a:extLst>
              <a:ext uri="{FF2B5EF4-FFF2-40B4-BE49-F238E27FC236}">
                <a16:creationId xmlns:a16="http://schemas.microsoft.com/office/drawing/2014/main" id="{459D33D0-ABFC-18FA-23F8-6110D606C2CC}"/>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1CF37C9-48AA-AE4B-81B1-E3F13F53C03F}" type="slidenum">
              <a:rPr lang="it-IT" altLang="it-IT" sz="1000">
                <a:latin typeface="Comic Sans MS" panose="030F0902030302020204" pitchFamily="66" charset="0"/>
              </a:rPr>
              <a:pPr algn="r" eaLnBrk="1" hangingPunct="1">
                <a:spcBef>
                  <a:spcPct val="0"/>
                </a:spcBef>
                <a:buFontTx/>
                <a:buNone/>
              </a:pPr>
              <a:t>20</a:t>
            </a:fld>
            <a:endParaRPr lang="it-IT" altLang="it-IT" sz="1000">
              <a:latin typeface="Comic Sans MS" panose="030F0902030302020204" pitchFamily="66" charset="0"/>
            </a:endParaRPr>
          </a:p>
        </p:txBody>
      </p:sp>
      <p:sp>
        <p:nvSpPr>
          <p:cNvPr id="32773" name="Segnaposto data 4">
            <a:extLst>
              <a:ext uri="{FF2B5EF4-FFF2-40B4-BE49-F238E27FC236}">
                <a16:creationId xmlns:a16="http://schemas.microsoft.com/office/drawing/2014/main" id="{55135012-E644-27D3-B87D-D2AE0A13773E}"/>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AA7BF321-3574-3D57-8E2E-E5E79113B55B}"/>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Fattore di bioconcentrazione</a:t>
            </a:r>
          </a:p>
        </p:txBody>
      </p:sp>
      <p:sp>
        <p:nvSpPr>
          <p:cNvPr id="33795" name="Text Box 1027">
            <a:extLst>
              <a:ext uri="{FF2B5EF4-FFF2-40B4-BE49-F238E27FC236}">
                <a16:creationId xmlns:a16="http://schemas.microsoft.com/office/drawing/2014/main" id="{6F658C0B-C865-6F18-3764-11B3A76AC9DD}"/>
              </a:ext>
            </a:extLst>
          </p:cNvPr>
          <p:cNvSpPr txBox="1">
            <a:spLocks noChangeArrowheads="1"/>
          </p:cNvSpPr>
          <p:nvPr/>
        </p:nvSpPr>
        <p:spPr bwMode="auto">
          <a:xfrm>
            <a:off x="365125" y="1143000"/>
            <a:ext cx="81692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2000">
                <a:solidFill>
                  <a:srgbClr val="FFFF00"/>
                </a:solidFill>
                <a:latin typeface="Comic Sans MS" panose="030F0902030302020204" pitchFamily="66" charset="0"/>
              </a:rPr>
              <a:t>Il parametro che determina l’accumulo di una sostanza nella “fase” biotica è espresso dal fattore di bioconcentrazione (BCF biological concentration factor) dato dal seguente rapporto</a:t>
            </a:r>
          </a:p>
          <a:p>
            <a:pPr eaLnBrk="1" hangingPunct="1">
              <a:spcBef>
                <a:spcPct val="0"/>
              </a:spcBef>
              <a:buFontTx/>
              <a:buNone/>
            </a:pPr>
            <a:endParaRPr lang="en-GB" altLang="it-IT" sz="2000">
              <a:solidFill>
                <a:srgbClr val="FFFF00"/>
              </a:solidFill>
              <a:latin typeface="Comic Sans MS" panose="030F0902030302020204" pitchFamily="66" charset="0"/>
            </a:endParaRPr>
          </a:p>
          <a:p>
            <a:pPr eaLnBrk="1" hangingPunct="1">
              <a:spcBef>
                <a:spcPct val="0"/>
              </a:spcBef>
              <a:buFontTx/>
              <a:buNone/>
            </a:pPr>
            <a:endParaRPr lang="en-GB" altLang="it-IT" sz="2000">
              <a:solidFill>
                <a:srgbClr val="FFFF00"/>
              </a:solidFill>
              <a:latin typeface="Comic Sans MS" panose="030F0902030302020204" pitchFamily="66" charset="0"/>
            </a:endParaRPr>
          </a:p>
          <a:p>
            <a:pPr algn="ctr" eaLnBrk="1" hangingPunct="1">
              <a:spcBef>
                <a:spcPct val="0"/>
              </a:spcBef>
              <a:buFontTx/>
              <a:buNone/>
            </a:pPr>
            <a:r>
              <a:rPr lang="en-GB" altLang="it-IT" sz="2000">
                <a:solidFill>
                  <a:srgbClr val="FFFF00"/>
                </a:solidFill>
                <a:latin typeface="Comic Sans MS" panose="030F0902030302020204" pitchFamily="66" charset="0"/>
              </a:rPr>
              <a:t>BCF = Cf/Cw</a:t>
            </a:r>
          </a:p>
          <a:p>
            <a:pPr algn="ctr" eaLnBrk="1" hangingPunct="1">
              <a:spcBef>
                <a:spcPct val="0"/>
              </a:spcBef>
              <a:buFontTx/>
              <a:buNone/>
            </a:pPr>
            <a:endParaRPr lang="en-GB" altLang="it-IT" sz="2000">
              <a:solidFill>
                <a:srgbClr val="FFFF00"/>
              </a:solidFill>
              <a:latin typeface="Comic Sans MS" panose="030F0902030302020204" pitchFamily="66" charset="0"/>
            </a:endParaRPr>
          </a:p>
          <a:p>
            <a:pPr algn="ctr" eaLnBrk="1" hangingPunct="1">
              <a:spcBef>
                <a:spcPct val="0"/>
              </a:spcBef>
              <a:buFontTx/>
              <a:buNone/>
            </a:pPr>
            <a:r>
              <a:rPr lang="en-GB" altLang="it-IT" sz="2000">
                <a:solidFill>
                  <a:srgbClr val="FFFF00"/>
                </a:solidFill>
                <a:latin typeface="Comic Sans MS" panose="030F0902030302020204" pitchFamily="66" charset="0"/>
              </a:rPr>
              <a:t>Cf e Cw rappresentano le concentrazioni di una determinata sostanza nel tessuto dell’organismo e nell’acqua in cui vive </a:t>
            </a:r>
          </a:p>
          <a:p>
            <a:pPr eaLnBrk="1" hangingPunct="1">
              <a:spcBef>
                <a:spcPct val="0"/>
              </a:spcBef>
              <a:buFontTx/>
              <a:buNone/>
            </a:pPr>
            <a:endParaRPr lang="en-GB" altLang="it-IT" sz="2000">
              <a:solidFill>
                <a:srgbClr val="FFFF00"/>
              </a:solidFill>
              <a:latin typeface="Comic Sans MS" panose="030F0902030302020204" pitchFamily="66" charset="0"/>
            </a:endParaRPr>
          </a:p>
          <a:p>
            <a:pPr eaLnBrk="1" hangingPunct="1">
              <a:spcBef>
                <a:spcPct val="0"/>
              </a:spcBef>
              <a:buFontTx/>
              <a:buNone/>
            </a:pPr>
            <a:endParaRPr lang="en-GB" altLang="it-IT" sz="2000">
              <a:solidFill>
                <a:srgbClr val="FFFF00"/>
              </a:solidFill>
              <a:latin typeface="Comic Sans MS" panose="030F0902030302020204" pitchFamily="66" charset="0"/>
            </a:endParaRPr>
          </a:p>
        </p:txBody>
      </p:sp>
      <p:sp>
        <p:nvSpPr>
          <p:cNvPr id="33796" name="Segnaposto numero diapositiva 6">
            <a:extLst>
              <a:ext uri="{FF2B5EF4-FFF2-40B4-BE49-F238E27FC236}">
                <a16:creationId xmlns:a16="http://schemas.microsoft.com/office/drawing/2014/main" id="{F4D244A0-6B4A-65E6-FC58-13217B00A7ED}"/>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93FDD6B-D3D3-7042-A655-0773D45CD010}" type="slidenum">
              <a:rPr lang="it-IT" altLang="it-IT" sz="1000">
                <a:latin typeface="Comic Sans MS" panose="030F0902030302020204" pitchFamily="66" charset="0"/>
              </a:rPr>
              <a:pPr algn="r" eaLnBrk="1" hangingPunct="1">
                <a:spcBef>
                  <a:spcPct val="0"/>
                </a:spcBef>
                <a:buFontTx/>
                <a:buNone/>
              </a:pPr>
              <a:t>21</a:t>
            </a:fld>
            <a:endParaRPr lang="it-IT" altLang="it-IT" sz="1000">
              <a:latin typeface="Comic Sans MS" panose="030F0902030302020204" pitchFamily="66" charset="0"/>
            </a:endParaRPr>
          </a:p>
        </p:txBody>
      </p:sp>
      <p:sp>
        <p:nvSpPr>
          <p:cNvPr id="33797" name="Segnaposto data 4">
            <a:extLst>
              <a:ext uri="{FF2B5EF4-FFF2-40B4-BE49-F238E27FC236}">
                <a16:creationId xmlns:a16="http://schemas.microsoft.com/office/drawing/2014/main" id="{E8D0D106-4BE8-50A8-5521-EA9452E9DDC0}"/>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up)">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E9F67CE-5473-099D-A901-16557CF7B5A8}"/>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Reattività di idrocarburi policiclici aromatici superiori</a:t>
            </a:r>
          </a:p>
        </p:txBody>
      </p:sp>
      <p:sp>
        <p:nvSpPr>
          <p:cNvPr id="34819" name="Text Box 3">
            <a:extLst>
              <a:ext uri="{FF2B5EF4-FFF2-40B4-BE49-F238E27FC236}">
                <a16:creationId xmlns:a16="http://schemas.microsoft.com/office/drawing/2014/main" id="{2D50DD98-BD8B-FA4D-33EC-A7E8E83A7469}"/>
              </a:ext>
            </a:extLst>
          </p:cNvPr>
          <p:cNvSpPr txBox="1">
            <a:spLocks noChangeArrowheads="1"/>
          </p:cNvSpPr>
          <p:nvPr/>
        </p:nvSpPr>
        <p:spPr bwMode="auto">
          <a:xfrm>
            <a:off x="288925" y="1127125"/>
            <a:ext cx="87058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GB" altLang="it-IT" sz="2000">
                <a:solidFill>
                  <a:srgbClr val="FFFF00"/>
                </a:solidFill>
                <a:latin typeface="Comic Sans MS" panose="030F0902030302020204" pitchFamily="66" charset="0"/>
              </a:rPr>
              <a:t>La differenza di reattività delle varie posizioni aumenta all’aumentare</a:t>
            </a:r>
          </a:p>
          <a:p>
            <a:pPr algn="just" eaLnBrk="1" hangingPunct="1">
              <a:spcBef>
                <a:spcPct val="0"/>
              </a:spcBef>
              <a:buFontTx/>
              <a:buNone/>
            </a:pPr>
            <a:r>
              <a:rPr lang="en-GB" altLang="it-IT" sz="2000">
                <a:solidFill>
                  <a:srgbClr val="FFFF00"/>
                </a:solidFill>
                <a:latin typeface="Comic Sans MS" panose="030F0902030302020204" pitchFamily="66" charset="0"/>
              </a:rPr>
              <a:t>del numero di anelli.</a:t>
            </a:r>
          </a:p>
          <a:p>
            <a:pPr algn="just" eaLnBrk="1" hangingPunct="1">
              <a:spcBef>
                <a:spcPct val="0"/>
              </a:spcBef>
              <a:buFontTx/>
              <a:buNone/>
            </a:pPr>
            <a:endParaRPr lang="en-GB" altLang="it-IT" sz="2000">
              <a:solidFill>
                <a:srgbClr val="FFFF00"/>
              </a:solidFill>
              <a:latin typeface="Comic Sans MS" panose="030F0902030302020204" pitchFamily="66" charset="0"/>
            </a:endParaRPr>
          </a:p>
          <a:p>
            <a:pPr algn="just" eaLnBrk="1" hangingPunct="1">
              <a:spcBef>
                <a:spcPct val="0"/>
              </a:spcBef>
              <a:buFontTx/>
              <a:buNone/>
            </a:pPr>
            <a:r>
              <a:rPr lang="en-GB" altLang="it-IT" sz="2000">
                <a:solidFill>
                  <a:srgbClr val="66FFFF"/>
                </a:solidFill>
                <a:latin typeface="Comic Sans MS" panose="030F0902030302020204" pitchFamily="66" charset="0"/>
              </a:rPr>
              <a:t>In particolare si rileva che le posizioni relative degli anelli condensati</a:t>
            </a:r>
          </a:p>
          <a:p>
            <a:pPr algn="just" eaLnBrk="1" hangingPunct="1">
              <a:spcBef>
                <a:spcPct val="0"/>
              </a:spcBef>
              <a:buFontTx/>
              <a:buNone/>
            </a:pPr>
            <a:r>
              <a:rPr lang="en-GB" altLang="it-IT" sz="2000">
                <a:solidFill>
                  <a:srgbClr val="66FFFF"/>
                </a:solidFill>
                <a:latin typeface="Comic Sans MS" panose="030F0902030302020204" pitchFamily="66" charset="0"/>
              </a:rPr>
              <a:t>degli IPA svolgono un ruolo importante nel determinarne il livello di </a:t>
            </a:r>
          </a:p>
          <a:p>
            <a:pPr algn="just" eaLnBrk="1" hangingPunct="1">
              <a:spcBef>
                <a:spcPct val="0"/>
              </a:spcBef>
              <a:buFontTx/>
              <a:buNone/>
            </a:pPr>
            <a:r>
              <a:rPr lang="en-GB" altLang="it-IT" sz="2000">
                <a:solidFill>
                  <a:srgbClr val="66FFFF"/>
                </a:solidFill>
                <a:latin typeface="Comic Sans MS" panose="030F0902030302020204" pitchFamily="66" charset="0"/>
              </a:rPr>
              <a:t>potenzialità cancerogena negli animali da esperimento. </a:t>
            </a:r>
          </a:p>
          <a:p>
            <a:pPr algn="just" eaLnBrk="1" hangingPunct="1">
              <a:spcBef>
                <a:spcPct val="0"/>
              </a:spcBef>
              <a:buFontTx/>
              <a:buNone/>
            </a:pPr>
            <a:r>
              <a:rPr lang="en-GB" altLang="it-IT" sz="2000">
                <a:solidFill>
                  <a:srgbClr val="66FFFF"/>
                </a:solidFill>
                <a:latin typeface="Comic Sans MS" panose="030F0902030302020204" pitchFamily="66" charset="0"/>
              </a:rPr>
              <a:t>Gli IPA che rappresentano gli agenti cancerogeni più potenti possiedono </a:t>
            </a:r>
          </a:p>
          <a:p>
            <a:pPr algn="just" eaLnBrk="1" hangingPunct="1">
              <a:spcBef>
                <a:spcPct val="0"/>
              </a:spcBef>
              <a:buFontTx/>
              <a:buNone/>
            </a:pPr>
            <a:r>
              <a:rPr lang="en-GB" altLang="it-IT" sz="2000">
                <a:solidFill>
                  <a:srgbClr val="66FFFF"/>
                </a:solidFill>
                <a:latin typeface="Comic Sans MS" panose="030F0902030302020204" pitchFamily="66" charset="0"/>
              </a:rPr>
              <a:t>una regione di recesso (bay region) formata da una ramificazione nella </a:t>
            </a:r>
          </a:p>
          <a:p>
            <a:pPr algn="just" eaLnBrk="1" hangingPunct="1">
              <a:spcBef>
                <a:spcPct val="0"/>
              </a:spcBef>
              <a:buFontTx/>
              <a:buNone/>
            </a:pPr>
            <a:r>
              <a:rPr lang="en-GB" altLang="it-IT" sz="2000">
                <a:solidFill>
                  <a:srgbClr val="66FFFF"/>
                </a:solidFill>
                <a:latin typeface="Comic Sans MS" panose="030F0902030302020204" pitchFamily="66" charset="0"/>
              </a:rPr>
              <a:t>sequenza di atomi degli anelli benzenici</a:t>
            </a:r>
          </a:p>
          <a:p>
            <a:pPr algn="just" eaLnBrk="1" hangingPunct="1">
              <a:spcBef>
                <a:spcPct val="0"/>
              </a:spcBef>
              <a:buFontTx/>
              <a:buNone/>
            </a:pPr>
            <a:r>
              <a:rPr lang="en-GB" altLang="it-IT" sz="2000">
                <a:solidFill>
                  <a:srgbClr val="FFFF00"/>
                </a:solidFill>
                <a:latin typeface="Comic Sans MS" panose="030F0902030302020204" pitchFamily="66" charset="0"/>
              </a:rPr>
              <a:t> </a:t>
            </a:r>
          </a:p>
        </p:txBody>
      </p:sp>
      <p:graphicFrame>
        <p:nvGraphicFramePr>
          <p:cNvPr id="34820" name="Object 19">
            <a:extLst>
              <a:ext uri="{FF2B5EF4-FFF2-40B4-BE49-F238E27FC236}">
                <a16:creationId xmlns:a16="http://schemas.microsoft.com/office/drawing/2014/main" id="{298171EE-AF7C-D2CB-1BCC-FB84B227E73C}"/>
              </a:ext>
            </a:extLst>
          </p:cNvPr>
          <p:cNvGraphicFramePr>
            <a:graphicFrameLocks noChangeAspect="1"/>
          </p:cNvGraphicFramePr>
          <p:nvPr/>
        </p:nvGraphicFramePr>
        <p:xfrm>
          <a:off x="3505200" y="5192713"/>
          <a:ext cx="2411413" cy="1436687"/>
        </p:xfrm>
        <a:graphic>
          <a:graphicData uri="http://schemas.openxmlformats.org/presentationml/2006/ole">
            <mc:AlternateContent xmlns:mc="http://schemas.openxmlformats.org/markup-compatibility/2006">
              <mc:Choice xmlns:v="urn:schemas-microsoft-com:vml" Requires="v">
                <p:oleObj name="CS ChemDraw Drawing" r:id="rId2" imgW="3187700" imgH="1892300" progId="">
                  <p:embed/>
                </p:oleObj>
              </mc:Choice>
              <mc:Fallback>
                <p:oleObj name="CS ChemDraw Drawing" r:id="rId2" imgW="3187700" imgH="1892300" progId="">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192713"/>
                        <a:ext cx="2411413"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AutoShape 5">
            <a:extLst>
              <a:ext uri="{FF2B5EF4-FFF2-40B4-BE49-F238E27FC236}">
                <a16:creationId xmlns:a16="http://schemas.microsoft.com/office/drawing/2014/main" id="{AF876485-1539-9300-4055-6AAEC8827304}"/>
              </a:ext>
            </a:extLst>
          </p:cNvPr>
          <p:cNvSpPr>
            <a:spLocks noChangeArrowheads="1"/>
          </p:cNvSpPr>
          <p:nvPr/>
        </p:nvSpPr>
        <p:spPr bwMode="auto">
          <a:xfrm rot="2772781">
            <a:off x="3657600" y="5257800"/>
            <a:ext cx="838200" cy="76200"/>
          </a:xfrm>
          <a:prstGeom prst="rightArrow">
            <a:avLst>
              <a:gd name="adj1" fmla="val 50000"/>
              <a:gd name="adj2" fmla="val 27500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34822" name="Text Box 6">
            <a:extLst>
              <a:ext uri="{FF2B5EF4-FFF2-40B4-BE49-F238E27FC236}">
                <a16:creationId xmlns:a16="http://schemas.microsoft.com/office/drawing/2014/main" id="{11A86DE0-6CB1-5472-67FF-D951B8EC7C69}"/>
              </a:ext>
            </a:extLst>
          </p:cNvPr>
          <p:cNvSpPr txBox="1">
            <a:spLocks noChangeArrowheads="1"/>
          </p:cNvSpPr>
          <p:nvPr/>
        </p:nvSpPr>
        <p:spPr bwMode="auto">
          <a:xfrm>
            <a:off x="2422525" y="4395788"/>
            <a:ext cx="4060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800">
                <a:solidFill>
                  <a:srgbClr val="FF9900"/>
                </a:solidFill>
                <a:latin typeface="Comic Sans MS" panose="030F0902030302020204" pitchFamily="66" charset="0"/>
              </a:rPr>
              <a:t>ZONA DI RECESSO (</a:t>
            </a:r>
            <a:r>
              <a:rPr lang="en-GB" altLang="it-IT" sz="1800" i="1">
                <a:solidFill>
                  <a:srgbClr val="FF9900"/>
                </a:solidFill>
                <a:latin typeface="Comic Sans MS" panose="030F0902030302020204" pitchFamily="66" charset="0"/>
              </a:rPr>
              <a:t>BAY REGION</a:t>
            </a:r>
            <a:r>
              <a:rPr lang="en-GB" altLang="it-IT" sz="1800">
                <a:solidFill>
                  <a:srgbClr val="FF9900"/>
                </a:solidFill>
                <a:latin typeface="Comic Sans MS" panose="030F0902030302020204" pitchFamily="66" charset="0"/>
              </a:rPr>
              <a:t>)</a:t>
            </a:r>
          </a:p>
        </p:txBody>
      </p:sp>
      <p:sp>
        <p:nvSpPr>
          <p:cNvPr id="34823" name="Segnaposto numero diapositiva 6">
            <a:extLst>
              <a:ext uri="{FF2B5EF4-FFF2-40B4-BE49-F238E27FC236}">
                <a16:creationId xmlns:a16="http://schemas.microsoft.com/office/drawing/2014/main" id="{EB0D0210-3A57-7BBB-722C-39B0A428C32C}"/>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9FEC18EE-BC7F-CA4D-81D6-A8B4EDD50EA4}" type="slidenum">
              <a:rPr lang="it-IT" altLang="it-IT" sz="1000">
                <a:latin typeface="Comic Sans MS" panose="030F0902030302020204" pitchFamily="66" charset="0"/>
              </a:rPr>
              <a:pPr algn="r" eaLnBrk="1" hangingPunct="1">
                <a:spcBef>
                  <a:spcPct val="0"/>
                </a:spcBef>
                <a:buFontTx/>
                <a:buNone/>
              </a:pPr>
              <a:t>22</a:t>
            </a:fld>
            <a:endParaRPr lang="it-IT" altLang="it-IT" sz="1000">
              <a:latin typeface="Comic Sans MS" panose="030F0902030302020204" pitchFamily="66" charset="0"/>
            </a:endParaRPr>
          </a:p>
        </p:txBody>
      </p:sp>
      <p:sp>
        <p:nvSpPr>
          <p:cNvPr id="34824" name="Segnaposto data 4">
            <a:extLst>
              <a:ext uri="{FF2B5EF4-FFF2-40B4-BE49-F238E27FC236}">
                <a16:creationId xmlns:a16="http://schemas.microsoft.com/office/drawing/2014/main" id="{76157A2E-88AD-BB4D-2508-4C1982A9849F}"/>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up)">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E7B94B0-F837-E0BE-49CC-5C8C1302D0D9}"/>
              </a:ext>
            </a:extLst>
          </p:cNvPr>
          <p:cNvSpPr>
            <a:spLocks noChangeArrowheads="1"/>
          </p:cNvSpPr>
          <p:nvPr/>
        </p:nvSpPr>
        <p:spPr bwMode="auto">
          <a:xfrm>
            <a:off x="0" y="3429000"/>
            <a:ext cx="5715000" cy="22860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35843" name="Text Box 2">
            <a:extLst>
              <a:ext uri="{FF2B5EF4-FFF2-40B4-BE49-F238E27FC236}">
                <a16:creationId xmlns:a16="http://schemas.microsoft.com/office/drawing/2014/main" id="{C819EB2B-5934-A621-C0F0-EB1BB926B040}"/>
              </a:ext>
            </a:extLst>
          </p:cNvPr>
          <p:cNvSpPr txBox="1">
            <a:spLocks noChangeArrowheads="1"/>
          </p:cNvSpPr>
          <p:nvPr/>
        </p:nvSpPr>
        <p:spPr bwMode="auto">
          <a:xfrm>
            <a:off x="3108325" y="269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 name="Rectangle 3">
            <a:extLst>
              <a:ext uri="{FF2B5EF4-FFF2-40B4-BE49-F238E27FC236}">
                <a16:creationId xmlns:a16="http://schemas.microsoft.com/office/drawing/2014/main" id="{AD85DB13-751B-F1DD-5AEB-1114238932C6}"/>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Principali fonti degli IPA</a:t>
            </a:r>
          </a:p>
        </p:txBody>
      </p:sp>
      <p:sp>
        <p:nvSpPr>
          <p:cNvPr id="35845" name="Text Box 4">
            <a:extLst>
              <a:ext uri="{FF2B5EF4-FFF2-40B4-BE49-F238E27FC236}">
                <a16:creationId xmlns:a16="http://schemas.microsoft.com/office/drawing/2014/main" id="{C716BB13-462A-088D-DEEE-8C0AC9D41A45}"/>
              </a:ext>
            </a:extLst>
          </p:cNvPr>
          <p:cNvSpPr txBox="1">
            <a:spLocks noChangeArrowheads="1"/>
          </p:cNvSpPr>
          <p:nvPr/>
        </p:nvSpPr>
        <p:spPr bwMode="auto">
          <a:xfrm>
            <a:off x="257175" y="974725"/>
            <a:ext cx="8050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2000">
                <a:solidFill>
                  <a:srgbClr val="FFFF00"/>
                </a:solidFill>
                <a:latin typeface="Comic Sans MS" panose="030F0902030302020204" pitchFamily="66" charset="0"/>
              </a:rPr>
              <a:t>Le fonti degli IPA sono sia antropiche che naturali. </a:t>
            </a:r>
          </a:p>
          <a:p>
            <a:pPr algn="ctr" eaLnBrk="1" hangingPunct="1">
              <a:spcBef>
                <a:spcPct val="0"/>
              </a:spcBef>
              <a:buFontTx/>
              <a:buNone/>
            </a:pPr>
            <a:r>
              <a:rPr lang="en-GB" altLang="it-IT" sz="2000">
                <a:solidFill>
                  <a:srgbClr val="FFFF00"/>
                </a:solidFill>
                <a:latin typeface="Comic Sans MS" panose="030F0902030302020204" pitchFamily="66" charset="0"/>
              </a:rPr>
              <a:t>Tuttavia si può affermare che la maggior parte degli IPA presenti </a:t>
            </a:r>
          </a:p>
          <a:p>
            <a:pPr algn="ctr" eaLnBrk="1" hangingPunct="1">
              <a:spcBef>
                <a:spcPct val="0"/>
              </a:spcBef>
              <a:buFontTx/>
              <a:buNone/>
            </a:pPr>
            <a:r>
              <a:rPr lang="en-GB" altLang="it-IT" sz="2000">
                <a:solidFill>
                  <a:srgbClr val="FFFF00"/>
                </a:solidFill>
                <a:latin typeface="Comic Sans MS" panose="030F0902030302020204" pitchFamily="66" charset="0"/>
              </a:rPr>
              <a:t>nell’ambiente provengano da fonti antropiche </a:t>
            </a:r>
          </a:p>
        </p:txBody>
      </p:sp>
      <p:sp>
        <p:nvSpPr>
          <p:cNvPr id="35846" name="AutoShape 5">
            <a:extLst>
              <a:ext uri="{FF2B5EF4-FFF2-40B4-BE49-F238E27FC236}">
                <a16:creationId xmlns:a16="http://schemas.microsoft.com/office/drawing/2014/main" id="{40022328-C102-E544-9DC9-364844DD6F2A}"/>
              </a:ext>
            </a:extLst>
          </p:cNvPr>
          <p:cNvSpPr>
            <a:spLocks/>
          </p:cNvSpPr>
          <p:nvPr/>
        </p:nvSpPr>
        <p:spPr bwMode="auto">
          <a:xfrm rot="-5383188">
            <a:off x="3924300" y="-261937"/>
            <a:ext cx="1143000" cy="5943600"/>
          </a:xfrm>
          <a:prstGeom prst="rightBrace">
            <a:avLst>
              <a:gd name="adj1" fmla="val 43333"/>
              <a:gd name="adj2" fmla="val 50000"/>
            </a:avLst>
          </a:prstGeom>
          <a:noFill/>
          <a:ln w="9525">
            <a:solidFill>
              <a:srgbClr val="66FFFF"/>
            </a:solidFill>
            <a:round/>
            <a:headEnd/>
            <a:tailEnd/>
          </a:ln>
          <a:scene3d>
            <a:camera prst="legacyObliqueTopRight"/>
            <a:lightRig rig="legacyFlat3" dir="b"/>
          </a:scene3d>
          <a:sp3d extrusionH="430200" prstMaterial="legacyMatte">
            <a:bevelT w="13500" h="13500" prst="angle"/>
            <a:bevelB w="13500" h="13500" prst="angle"/>
            <a:extrusionClr>
              <a:srgbClr val="66FFFF"/>
            </a:extrusionClr>
            <a:contourClr>
              <a:srgbClr val="66FFFF"/>
            </a:contourClr>
          </a:sp3d>
          <a:extLst>
            <a:ext uri="{909E8E84-426E-40DD-AFC4-6F175D3DCCD1}">
              <a14:hiddenFill xmlns:a14="http://schemas.microsoft.com/office/drawing/2010/main">
                <a:solidFill>
                  <a:srgbClr val="FFFFFF"/>
                </a:solidFill>
              </a14:hiddenFill>
            </a:ext>
          </a:extLst>
        </p:spPr>
        <p:txBody>
          <a:bodyPr vert="eaVert" wrap="none" anchor="ctr">
            <a:flatTx/>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it-IT" altLang="it-IT" sz="1800">
              <a:solidFill>
                <a:srgbClr val="66FFFF"/>
              </a:solidFill>
            </a:endParaRPr>
          </a:p>
        </p:txBody>
      </p:sp>
      <p:sp>
        <p:nvSpPr>
          <p:cNvPr id="35847" name="Rectangle 11">
            <a:extLst>
              <a:ext uri="{FF2B5EF4-FFF2-40B4-BE49-F238E27FC236}">
                <a16:creationId xmlns:a16="http://schemas.microsoft.com/office/drawing/2014/main" id="{E8A034B8-15EA-C417-6488-358731B0665C}"/>
              </a:ext>
            </a:extLst>
          </p:cNvPr>
          <p:cNvSpPr>
            <a:spLocks noChangeArrowheads="1"/>
          </p:cNvSpPr>
          <p:nvPr/>
        </p:nvSpPr>
        <p:spPr bwMode="auto">
          <a:xfrm>
            <a:off x="6248400" y="3352800"/>
            <a:ext cx="2895600" cy="2362200"/>
          </a:xfrm>
          <a:prstGeom prst="rect">
            <a:avLst/>
          </a:prstGeom>
          <a:solidFill>
            <a:srgbClr val="FFFF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1800">
                <a:solidFill>
                  <a:schemeClr val="accent2"/>
                </a:solidFill>
                <a:latin typeface="Comic Sans MS" panose="030F0902030302020204" pitchFamily="66" charset="0"/>
              </a:rPr>
              <a:t>Le sorgenti naturali</a:t>
            </a:r>
          </a:p>
          <a:p>
            <a:pPr algn="ctr" eaLnBrk="1" hangingPunct="1">
              <a:spcBef>
                <a:spcPct val="0"/>
              </a:spcBef>
              <a:buFontTx/>
              <a:buNone/>
            </a:pPr>
            <a:r>
              <a:rPr lang="en-GB" altLang="it-IT" sz="1800">
                <a:solidFill>
                  <a:schemeClr val="accent2"/>
                </a:solidFill>
                <a:latin typeface="Comic Sans MS" panose="030F0902030302020204" pitchFamily="66" charset="0"/>
              </a:rPr>
              <a:t> sono rappresentate</a:t>
            </a:r>
          </a:p>
          <a:p>
            <a:pPr algn="ctr" eaLnBrk="1" hangingPunct="1">
              <a:spcBef>
                <a:spcPct val="0"/>
              </a:spcBef>
              <a:buFontTx/>
              <a:buNone/>
            </a:pPr>
            <a:r>
              <a:rPr lang="en-GB" altLang="it-IT" sz="1800">
                <a:solidFill>
                  <a:schemeClr val="accent2"/>
                </a:solidFill>
                <a:latin typeface="Comic Sans MS" panose="030F0902030302020204" pitchFamily="66" charset="0"/>
              </a:rPr>
              <a:t>dalla biosintesi effettuata </a:t>
            </a:r>
          </a:p>
          <a:p>
            <a:pPr algn="ctr" eaLnBrk="1" hangingPunct="1">
              <a:spcBef>
                <a:spcPct val="0"/>
              </a:spcBef>
              <a:buFontTx/>
              <a:buNone/>
            </a:pPr>
            <a:r>
              <a:rPr lang="en-GB" altLang="it-IT" sz="1800">
                <a:solidFill>
                  <a:schemeClr val="accent2"/>
                </a:solidFill>
                <a:latin typeface="Comic Sans MS" panose="030F0902030302020204" pitchFamily="66" charset="0"/>
              </a:rPr>
              <a:t>dalle piante e dai</a:t>
            </a:r>
          </a:p>
          <a:p>
            <a:pPr algn="ctr" eaLnBrk="1" hangingPunct="1">
              <a:spcBef>
                <a:spcPct val="0"/>
              </a:spcBef>
              <a:buFontTx/>
              <a:buNone/>
            </a:pPr>
            <a:r>
              <a:rPr lang="en-GB" altLang="it-IT" sz="1800">
                <a:solidFill>
                  <a:schemeClr val="accent2"/>
                </a:solidFill>
                <a:latin typeface="Comic Sans MS" panose="030F0902030302020204" pitchFamily="66" charset="0"/>
              </a:rPr>
              <a:t>batteri, dagli incendi</a:t>
            </a:r>
          </a:p>
          <a:p>
            <a:pPr algn="ctr" eaLnBrk="1" hangingPunct="1">
              <a:spcBef>
                <a:spcPct val="0"/>
              </a:spcBef>
              <a:buFontTx/>
              <a:buNone/>
            </a:pPr>
            <a:r>
              <a:rPr lang="en-GB" altLang="it-IT" sz="1800">
                <a:solidFill>
                  <a:schemeClr val="accent2"/>
                </a:solidFill>
                <a:latin typeface="Comic Sans MS" panose="030F0902030302020204" pitchFamily="66" charset="0"/>
              </a:rPr>
              <a:t>dei boschi e dalle emissioni</a:t>
            </a:r>
          </a:p>
          <a:p>
            <a:pPr algn="ctr" eaLnBrk="1" hangingPunct="1">
              <a:spcBef>
                <a:spcPct val="0"/>
              </a:spcBef>
              <a:buFontTx/>
              <a:buNone/>
            </a:pPr>
            <a:r>
              <a:rPr lang="en-GB" altLang="it-IT" sz="1800">
                <a:solidFill>
                  <a:schemeClr val="accent2"/>
                </a:solidFill>
                <a:latin typeface="Comic Sans MS" panose="030F0902030302020204" pitchFamily="66" charset="0"/>
              </a:rPr>
              <a:t>gassose durante le </a:t>
            </a:r>
          </a:p>
          <a:p>
            <a:pPr algn="ctr" eaLnBrk="1" hangingPunct="1">
              <a:spcBef>
                <a:spcPct val="0"/>
              </a:spcBef>
              <a:buFontTx/>
              <a:buNone/>
            </a:pPr>
            <a:r>
              <a:rPr lang="en-GB" altLang="it-IT" sz="1800">
                <a:solidFill>
                  <a:schemeClr val="accent2"/>
                </a:solidFill>
                <a:latin typeface="Comic Sans MS" panose="030F0902030302020204" pitchFamily="66" charset="0"/>
              </a:rPr>
              <a:t>eruzioni vulcaniche</a:t>
            </a:r>
          </a:p>
        </p:txBody>
      </p:sp>
      <p:sp>
        <p:nvSpPr>
          <p:cNvPr id="35848" name="Text Box 13">
            <a:extLst>
              <a:ext uri="{FF2B5EF4-FFF2-40B4-BE49-F238E27FC236}">
                <a16:creationId xmlns:a16="http://schemas.microsoft.com/office/drawing/2014/main" id="{97E5DA25-40E7-E44B-1D14-E5CEE206D8F8}"/>
              </a:ext>
            </a:extLst>
          </p:cNvPr>
          <p:cNvSpPr txBox="1">
            <a:spLocks noChangeArrowheads="1"/>
          </p:cNvSpPr>
          <p:nvPr/>
        </p:nvSpPr>
        <p:spPr bwMode="auto">
          <a:xfrm>
            <a:off x="66675" y="3548063"/>
            <a:ext cx="56848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1800">
                <a:solidFill>
                  <a:schemeClr val="accent2"/>
                </a:solidFill>
                <a:latin typeface="Comic Sans MS" panose="030F0902030302020204" pitchFamily="66" charset="0"/>
              </a:rPr>
              <a:t>Le sorgenti antropiche sono principalmente</a:t>
            </a:r>
          </a:p>
          <a:p>
            <a:pPr algn="ctr" eaLnBrk="1" hangingPunct="1">
              <a:spcBef>
                <a:spcPct val="0"/>
              </a:spcBef>
              <a:buFontTx/>
              <a:buNone/>
            </a:pPr>
            <a:r>
              <a:rPr lang="en-GB" altLang="it-IT" sz="1800">
                <a:solidFill>
                  <a:schemeClr val="accent2"/>
                </a:solidFill>
                <a:latin typeface="Comic Sans MS" panose="030F0902030302020204" pitchFamily="66" charset="0"/>
              </a:rPr>
              <a:t>rappresentate dalle attività industriali legate </a:t>
            </a:r>
          </a:p>
          <a:p>
            <a:pPr algn="ctr" eaLnBrk="1" hangingPunct="1">
              <a:spcBef>
                <a:spcPct val="0"/>
              </a:spcBef>
              <a:buFontTx/>
              <a:buNone/>
            </a:pPr>
            <a:r>
              <a:rPr lang="en-GB" altLang="it-IT" sz="1800">
                <a:solidFill>
                  <a:schemeClr val="accent2"/>
                </a:solidFill>
                <a:latin typeface="Comic Sans MS" panose="030F0902030302020204" pitchFamily="66" charset="0"/>
              </a:rPr>
              <a:t>alla combustione di combustibili fossili, agli impianti</a:t>
            </a:r>
          </a:p>
          <a:p>
            <a:pPr algn="ctr" eaLnBrk="1" hangingPunct="1">
              <a:spcBef>
                <a:spcPct val="0"/>
              </a:spcBef>
              <a:buFontTx/>
              <a:buNone/>
            </a:pPr>
            <a:r>
              <a:rPr lang="en-GB" altLang="it-IT" sz="1800">
                <a:solidFill>
                  <a:schemeClr val="accent2"/>
                </a:solidFill>
                <a:latin typeface="Comic Sans MS" panose="030F0902030302020204" pitchFamily="66" charset="0"/>
              </a:rPr>
              <a:t> di produzione dell’energia, all’impiego di asfalti, agli</a:t>
            </a:r>
          </a:p>
          <a:p>
            <a:pPr algn="ctr" eaLnBrk="1" hangingPunct="1">
              <a:spcBef>
                <a:spcPct val="0"/>
              </a:spcBef>
              <a:buFontTx/>
              <a:buNone/>
            </a:pPr>
            <a:r>
              <a:rPr lang="en-GB" altLang="it-IT" sz="1800">
                <a:solidFill>
                  <a:schemeClr val="accent2"/>
                </a:solidFill>
                <a:latin typeface="Comic Sans MS" panose="030F0902030302020204" pitchFamily="66" charset="0"/>
              </a:rPr>
              <a:t>sversamenti accidentali e non in mare, agli effluenti</a:t>
            </a:r>
          </a:p>
          <a:p>
            <a:pPr algn="ctr" eaLnBrk="1" hangingPunct="1">
              <a:spcBef>
                <a:spcPct val="0"/>
              </a:spcBef>
              <a:buFontTx/>
              <a:buNone/>
            </a:pPr>
            <a:r>
              <a:rPr lang="en-GB" altLang="it-IT" sz="1800">
                <a:solidFill>
                  <a:schemeClr val="accent2"/>
                </a:solidFill>
                <a:latin typeface="Comic Sans MS" panose="030F0902030302020204" pitchFamily="66" charset="0"/>
              </a:rPr>
              <a:t>domestici, alle deposizioni atmosferiche di aerosol</a:t>
            </a:r>
          </a:p>
          <a:p>
            <a:pPr algn="ctr" eaLnBrk="1" hangingPunct="1">
              <a:spcBef>
                <a:spcPct val="0"/>
              </a:spcBef>
              <a:buFontTx/>
              <a:buNone/>
            </a:pPr>
            <a:r>
              <a:rPr lang="en-GB" altLang="it-IT" sz="1800">
                <a:solidFill>
                  <a:schemeClr val="accent2"/>
                </a:solidFill>
                <a:latin typeface="Comic Sans MS" panose="030F0902030302020204" pitchFamily="66" charset="0"/>
              </a:rPr>
              <a:t> da combustione</a:t>
            </a:r>
          </a:p>
        </p:txBody>
      </p:sp>
      <p:sp>
        <p:nvSpPr>
          <p:cNvPr id="35849" name="Segnaposto numero diapositiva 6">
            <a:extLst>
              <a:ext uri="{FF2B5EF4-FFF2-40B4-BE49-F238E27FC236}">
                <a16:creationId xmlns:a16="http://schemas.microsoft.com/office/drawing/2014/main" id="{16E8553D-7B93-4EF4-9ECB-BE78C1B8C161}"/>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3E24A7E-B622-BB4A-B1BF-771BE77971F4}" type="slidenum">
              <a:rPr lang="it-IT" altLang="it-IT" sz="1000">
                <a:latin typeface="Comic Sans MS" panose="030F0902030302020204" pitchFamily="66" charset="0"/>
              </a:rPr>
              <a:pPr algn="r" eaLnBrk="1" hangingPunct="1">
                <a:spcBef>
                  <a:spcPct val="0"/>
                </a:spcBef>
                <a:buFontTx/>
                <a:buNone/>
              </a:pPr>
              <a:t>23</a:t>
            </a:fld>
            <a:endParaRPr lang="it-IT" altLang="it-IT" sz="1000">
              <a:latin typeface="Comic Sans MS" panose="030F0902030302020204" pitchFamily="66" charset="0"/>
            </a:endParaRPr>
          </a:p>
        </p:txBody>
      </p:sp>
      <p:sp>
        <p:nvSpPr>
          <p:cNvPr id="35850" name="Segnaposto data 4">
            <a:extLst>
              <a:ext uri="{FF2B5EF4-FFF2-40B4-BE49-F238E27FC236}">
                <a16:creationId xmlns:a16="http://schemas.microsoft.com/office/drawing/2014/main" id="{D466A965-F9ED-C602-0D8A-ABCCAF40D34A}"/>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DE51B33-2C82-7DE2-493C-23DEAB3255A3}"/>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Gli IPA come inquinanti atmosferici</a:t>
            </a:r>
          </a:p>
        </p:txBody>
      </p:sp>
      <p:sp>
        <p:nvSpPr>
          <p:cNvPr id="36867" name="Text Box 3">
            <a:extLst>
              <a:ext uri="{FF2B5EF4-FFF2-40B4-BE49-F238E27FC236}">
                <a16:creationId xmlns:a16="http://schemas.microsoft.com/office/drawing/2014/main" id="{8776798E-1852-3E26-182A-D4E2C55FBD96}"/>
              </a:ext>
            </a:extLst>
          </p:cNvPr>
          <p:cNvSpPr txBox="1">
            <a:spLocks noChangeArrowheads="1"/>
          </p:cNvSpPr>
          <p:nvPr/>
        </p:nvSpPr>
        <p:spPr bwMode="auto">
          <a:xfrm>
            <a:off x="288925" y="1336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36868" name="Text Box 4">
            <a:extLst>
              <a:ext uri="{FF2B5EF4-FFF2-40B4-BE49-F238E27FC236}">
                <a16:creationId xmlns:a16="http://schemas.microsoft.com/office/drawing/2014/main" id="{3D36ED8F-FCCA-4831-16B0-82F62FC9B093}"/>
              </a:ext>
            </a:extLst>
          </p:cNvPr>
          <p:cNvSpPr txBox="1">
            <a:spLocks noChangeArrowheads="1"/>
          </p:cNvSpPr>
          <p:nvPr/>
        </p:nvSpPr>
        <p:spPr bwMode="auto">
          <a:xfrm>
            <a:off x="365125" y="914400"/>
            <a:ext cx="8169275"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FFFF00"/>
                </a:solidFill>
                <a:latin typeface="Comic Sans MS" panose="030F0902030302020204" pitchFamily="66" charset="0"/>
              </a:rPr>
              <a:t>Gli IPA sono comuni inquinanti dell’atmosfera e, in alcune città, sono fortemente implicati in disturbi della salute della popolazione.</a:t>
            </a:r>
          </a:p>
          <a:p>
            <a:pPr algn="just" eaLnBrk="1" hangingPunct="1">
              <a:spcBef>
                <a:spcPct val="0"/>
              </a:spcBef>
              <a:buFontTx/>
              <a:buNone/>
            </a:pPr>
            <a:r>
              <a:rPr lang="it-IT" altLang="it-IT" sz="2000">
                <a:solidFill>
                  <a:srgbClr val="FFFF00"/>
                </a:solidFill>
                <a:latin typeface="Comic Sans MS" panose="030F0902030302020204" pitchFamily="66" charset="0"/>
              </a:rPr>
              <a:t>In modo rappresentativo, la concentrazione degli IPA riscontrati nell’aria esterna urbana ammonta ad alcuni nanogrammi per metro cubo. Tale concentrazione può raggiungere può raggiungere livelli dieci volte superiori negli ambienti molto inquinati.</a:t>
            </a:r>
          </a:p>
          <a:p>
            <a:pPr algn="just" eaLnBrk="1" hangingPunct="1">
              <a:spcBef>
                <a:spcPct val="0"/>
              </a:spcBef>
              <a:buFontTx/>
              <a:buNone/>
            </a:pPr>
            <a:r>
              <a:rPr lang="it-IT" altLang="it-IT" sz="2000">
                <a:solidFill>
                  <a:srgbClr val="FFFF00"/>
                </a:solidFill>
                <a:latin typeface="Comic Sans MS" panose="030F0902030302020204" pitchFamily="66" charset="0"/>
              </a:rPr>
              <a:t>La concentrazione di IPA negli ambienti chiusi è dovuta al fumo del tabacco ed alla combustione del legno e del carbone.</a:t>
            </a:r>
          </a:p>
          <a:p>
            <a:pPr algn="just" eaLnBrk="1" hangingPunct="1">
              <a:spcBef>
                <a:spcPct val="0"/>
              </a:spcBef>
              <a:buFontTx/>
              <a:buNone/>
            </a:pPr>
            <a:r>
              <a:rPr lang="it-IT" altLang="it-IT" sz="2000">
                <a:solidFill>
                  <a:srgbClr val="66FFFF"/>
                </a:solidFill>
                <a:latin typeface="Comic Sans MS" panose="030F0902030302020204" pitchFamily="66" charset="0"/>
              </a:rPr>
              <a:t>Gli IPA contenenti quattro anelli, o un numero inferiore, in genere rimangono in forma gassosa quando vengono immessi nell’atmosfera. Dopo aver stazionato meno di 24 ore nell’aria esterna, di solito vengono degradati attraverso una sequenza di reazioni radicaliche che hanno inizio con la addizione di un radicale OH.</a:t>
            </a:r>
          </a:p>
          <a:p>
            <a:pPr algn="just" eaLnBrk="1" hangingPunct="1">
              <a:spcBef>
                <a:spcPct val="0"/>
              </a:spcBef>
              <a:buFontTx/>
              <a:buNone/>
            </a:pPr>
            <a:r>
              <a:rPr lang="it-IT" altLang="it-IT" sz="2000">
                <a:solidFill>
                  <a:srgbClr val="66FFFF"/>
                </a:solidFill>
                <a:latin typeface="Comic Sans MS" panose="030F0902030302020204" pitchFamily="66" charset="0"/>
              </a:rPr>
              <a:t>Al contrario dei loro analoghi inferiori, gli IPA con più di 4 anelli non permangono a lungo nell’atmosfera, ma tendono a venire adsorbiti su particelle di fuliggine o di cenere.</a:t>
            </a:r>
          </a:p>
          <a:p>
            <a:pPr algn="just" eaLnBrk="1" hangingPunct="1">
              <a:spcBef>
                <a:spcPct val="0"/>
              </a:spcBef>
              <a:buFontTx/>
              <a:buNone/>
            </a:pPr>
            <a:r>
              <a:rPr lang="it-IT" altLang="it-IT" sz="2000">
                <a:solidFill>
                  <a:srgbClr val="66FFFF"/>
                </a:solidFill>
                <a:latin typeface="Comic Sans MS" panose="030F0902030302020204" pitchFamily="66" charset="0"/>
              </a:rPr>
              <a:t>Poiché molte particelle di fuliggine hanno dimensioni tali da essere respirate, gli IPA possono penetrare nei polmoni mediante la respirazione</a:t>
            </a:r>
          </a:p>
        </p:txBody>
      </p:sp>
      <p:sp>
        <p:nvSpPr>
          <p:cNvPr id="36869" name="Segnaposto numero diapositiva 6">
            <a:extLst>
              <a:ext uri="{FF2B5EF4-FFF2-40B4-BE49-F238E27FC236}">
                <a16:creationId xmlns:a16="http://schemas.microsoft.com/office/drawing/2014/main" id="{BF396D2E-6F6D-6B75-F263-517EE8177F0C}"/>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86172FBD-3045-B54B-AC02-3839A4A74D54}" type="slidenum">
              <a:rPr lang="it-IT" altLang="it-IT" sz="1000">
                <a:latin typeface="Comic Sans MS" panose="030F0902030302020204" pitchFamily="66" charset="0"/>
              </a:rPr>
              <a:pPr algn="r" eaLnBrk="1" hangingPunct="1">
                <a:spcBef>
                  <a:spcPct val="0"/>
                </a:spcBef>
                <a:buFontTx/>
                <a:buNone/>
              </a:pPr>
              <a:t>24</a:t>
            </a:fld>
            <a:endParaRPr lang="it-IT" altLang="it-IT" sz="1000">
              <a:latin typeface="Comic Sans MS" panose="030F0902030302020204" pitchFamily="66" charset="0"/>
            </a:endParaRPr>
          </a:p>
        </p:txBody>
      </p:sp>
      <p:sp>
        <p:nvSpPr>
          <p:cNvPr id="36870" name="Segnaposto data 4">
            <a:extLst>
              <a:ext uri="{FF2B5EF4-FFF2-40B4-BE49-F238E27FC236}">
                <a16:creationId xmlns:a16="http://schemas.microsoft.com/office/drawing/2014/main" id="{5FAFF9C9-193D-F4F9-A7A1-1E6A4D28AB91}"/>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a:extLst>
              <a:ext uri="{FF2B5EF4-FFF2-40B4-BE49-F238E27FC236}">
                <a16:creationId xmlns:a16="http://schemas.microsoft.com/office/drawing/2014/main" id="{05E3D92D-1349-9D85-7DA6-AC9A9EDB70FB}"/>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Gli IPA come inquinanti atmosferici</a:t>
            </a:r>
          </a:p>
        </p:txBody>
      </p:sp>
      <p:sp>
        <p:nvSpPr>
          <p:cNvPr id="37891" name="Text Box 1027">
            <a:extLst>
              <a:ext uri="{FF2B5EF4-FFF2-40B4-BE49-F238E27FC236}">
                <a16:creationId xmlns:a16="http://schemas.microsoft.com/office/drawing/2014/main" id="{9160340B-B19B-75E5-C9B6-F0974359CCB3}"/>
              </a:ext>
            </a:extLst>
          </p:cNvPr>
          <p:cNvSpPr txBox="1">
            <a:spLocks noChangeArrowheads="1"/>
          </p:cNvSpPr>
          <p:nvPr/>
        </p:nvSpPr>
        <p:spPr bwMode="auto">
          <a:xfrm>
            <a:off x="365125" y="914400"/>
            <a:ext cx="8169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66FFFF"/>
                </a:solidFill>
                <a:latin typeface="Comic Sans MS" panose="030F0902030302020204" pitchFamily="66" charset="0"/>
              </a:rPr>
              <a:t>I gas ed il particolato emessi dagli scarichi degli autoveicoli a motore diesel, che recentemente sono stati indicati come “probabili cancerogeni per l’uomo” contengono non solo IPA, ma anche alcuni composti derivati che presentano il nitro-gruppo, NO</a:t>
            </a:r>
            <a:r>
              <a:rPr lang="it-IT" altLang="it-IT" sz="2000" baseline="-25000">
                <a:solidFill>
                  <a:srgbClr val="66FFFF"/>
                </a:solidFill>
                <a:latin typeface="Comic Sans MS" panose="030F0902030302020204" pitchFamily="66" charset="0"/>
              </a:rPr>
              <a:t>2</a:t>
            </a:r>
            <a:r>
              <a:rPr lang="it-IT" altLang="it-IT" sz="2000">
                <a:solidFill>
                  <a:srgbClr val="66FFFF"/>
                </a:solidFill>
                <a:latin typeface="Comic Sans MS" panose="030F0902030302020204" pitchFamily="66" charset="0"/>
              </a:rPr>
              <a:t>, come sostituente. Questi composti sono ancora più cancerogeni degli IPA corrispondenti.</a:t>
            </a:r>
          </a:p>
          <a:p>
            <a:pPr algn="just" eaLnBrk="1" hangingPunct="1">
              <a:spcBef>
                <a:spcPct val="0"/>
              </a:spcBef>
              <a:buFontTx/>
              <a:buNone/>
            </a:pPr>
            <a:r>
              <a:rPr lang="it-IT" altLang="it-IT" sz="2000">
                <a:solidFill>
                  <a:srgbClr val="66FFFF"/>
                </a:solidFill>
                <a:latin typeface="Comic Sans MS" panose="030F0902030302020204" pitchFamily="66" charset="0"/>
              </a:rPr>
              <a:t>Duo esempi sono rappresentati di seguito. Questi si formano nei motori per reazione dell’IPA corrispondente con i radicali NO</a:t>
            </a:r>
            <a:r>
              <a:rPr lang="it-IT" altLang="it-IT" sz="2000" baseline="-25000">
                <a:solidFill>
                  <a:srgbClr val="66FFFF"/>
                </a:solidFill>
                <a:latin typeface="Comic Sans MS" panose="030F0902030302020204" pitchFamily="66" charset="0"/>
              </a:rPr>
              <a:t>2 </a:t>
            </a:r>
            <a:r>
              <a:rPr lang="it-IT" altLang="it-IT" sz="2000">
                <a:solidFill>
                  <a:srgbClr val="66FFFF"/>
                </a:solidFill>
                <a:latin typeface="Comic Sans MS" panose="030F0902030302020204" pitchFamily="66" charset="0"/>
              </a:rPr>
              <a:t>ed N</a:t>
            </a:r>
            <a:r>
              <a:rPr lang="it-IT" altLang="it-IT" sz="2000" baseline="-25000">
                <a:solidFill>
                  <a:srgbClr val="66FFFF"/>
                </a:solidFill>
                <a:latin typeface="Comic Sans MS" panose="030F0902030302020204" pitchFamily="66" charset="0"/>
              </a:rPr>
              <a:t>2</a:t>
            </a:r>
            <a:r>
              <a:rPr lang="it-IT" altLang="it-IT" sz="2000">
                <a:solidFill>
                  <a:srgbClr val="66FFFF"/>
                </a:solidFill>
                <a:latin typeface="Comic Sans MS" panose="030F0902030302020204" pitchFamily="66" charset="0"/>
              </a:rPr>
              <a:t>O</a:t>
            </a:r>
            <a:r>
              <a:rPr lang="it-IT" altLang="it-IT" sz="2000" baseline="-25000">
                <a:solidFill>
                  <a:srgbClr val="66FFFF"/>
                </a:solidFill>
                <a:latin typeface="Comic Sans MS" panose="030F0902030302020204" pitchFamily="66" charset="0"/>
              </a:rPr>
              <a:t>4. </a:t>
            </a:r>
            <a:r>
              <a:rPr lang="it-IT" altLang="it-IT" sz="2000">
                <a:solidFill>
                  <a:srgbClr val="66FFFF"/>
                </a:solidFill>
                <a:latin typeface="Comic Sans MS" panose="030F0902030302020204" pitchFamily="66" charset="0"/>
              </a:rPr>
              <a:t>E’ stato inoltre dimostrato che gli IPA si possono combinare con l’acido nitrico dello smog fotochimico.</a:t>
            </a:r>
          </a:p>
        </p:txBody>
      </p:sp>
      <p:graphicFrame>
        <p:nvGraphicFramePr>
          <p:cNvPr id="37892" name="Object 36">
            <a:extLst>
              <a:ext uri="{FF2B5EF4-FFF2-40B4-BE49-F238E27FC236}">
                <a16:creationId xmlns:a16="http://schemas.microsoft.com/office/drawing/2014/main" id="{28BA769F-DB80-C703-C590-6008984153C0}"/>
              </a:ext>
            </a:extLst>
          </p:cNvPr>
          <p:cNvGraphicFramePr>
            <a:graphicFrameLocks noChangeAspect="1"/>
          </p:cNvGraphicFramePr>
          <p:nvPr/>
        </p:nvGraphicFramePr>
        <p:xfrm>
          <a:off x="1219200" y="4795838"/>
          <a:ext cx="1803400" cy="1385887"/>
        </p:xfrm>
        <a:graphic>
          <a:graphicData uri="http://schemas.openxmlformats.org/presentationml/2006/ole">
            <mc:AlternateContent xmlns:mc="http://schemas.openxmlformats.org/markup-compatibility/2006">
              <mc:Choice xmlns:v="urn:schemas-microsoft-com:vml" Requires="v">
                <p:oleObj name="CS ChemDraw Drawing" r:id="rId2" imgW="3187700" imgH="2451100" progId="">
                  <p:embed/>
                </p:oleObj>
              </mc:Choice>
              <mc:Fallback>
                <p:oleObj name="CS ChemDraw Drawing" r:id="rId2" imgW="3187700" imgH="2451100" progId="">
                  <p:embed/>
                  <p:pic>
                    <p:nvPicPr>
                      <p:cNvPr id="0" name="Object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795838"/>
                        <a:ext cx="18034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37">
            <a:extLst>
              <a:ext uri="{FF2B5EF4-FFF2-40B4-BE49-F238E27FC236}">
                <a16:creationId xmlns:a16="http://schemas.microsoft.com/office/drawing/2014/main" id="{63D96528-D57A-3881-6F66-D5321B73E55E}"/>
              </a:ext>
            </a:extLst>
          </p:cNvPr>
          <p:cNvGraphicFramePr>
            <a:graphicFrameLocks noChangeAspect="1"/>
          </p:cNvGraphicFramePr>
          <p:nvPr/>
        </p:nvGraphicFramePr>
        <p:xfrm>
          <a:off x="5305425" y="4770438"/>
          <a:ext cx="2238375" cy="1446212"/>
        </p:xfrm>
        <a:graphic>
          <a:graphicData uri="http://schemas.openxmlformats.org/presentationml/2006/ole">
            <mc:AlternateContent xmlns:mc="http://schemas.openxmlformats.org/markup-compatibility/2006">
              <mc:Choice xmlns:v="urn:schemas-microsoft-com:vml" Requires="v">
                <p:oleObj name="CS ChemDraw Drawing" r:id="rId4" imgW="3962400" imgH="2552700" progId="">
                  <p:embed/>
                </p:oleObj>
              </mc:Choice>
              <mc:Fallback>
                <p:oleObj name="CS ChemDraw Drawing" r:id="rId4" imgW="3962400" imgH="2552700" progId="">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425" y="4770438"/>
                        <a:ext cx="2238375"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Text Box 1031">
            <a:extLst>
              <a:ext uri="{FF2B5EF4-FFF2-40B4-BE49-F238E27FC236}">
                <a16:creationId xmlns:a16="http://schemas.microsoft.com/office/drawing/2014/main" id="{7D2EB8E3-836B-7F3A-E5C7-B65E0C8C8EA0}"/>
              </a:ext>
            </a:extLst>
          </p:cNvPr>
          <p:cNvSpPr txBox="1">
            <a:spLocks noChangeArrowheads="1"/>
          </p:cNvSpPr>
          <p:nvPr/>
        </p:nvSpPr>
        <p:spPr bwMode="auto">
          <a:xfrm>
            <a:off x="3336925" y="5122863"/>
            <a:ext cx="275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2000">
                <a:solidFill>
                  <a:srgbClr val="FFFF00"/>
                </a:solidFill>
                <a:latin typeface="Comic Sans MS" panose="030F0902030302020204" pitchFamily="66" charset="0"/>
              </a:rPr>
              <a:t>Due IPA nitroderivati</a:t>
            </a:r>
          </a:p>
        </p:txBody>
      </p:sp>
      <p:sp>
        <p:nvSpPr>
          <p:cNvPr id="37895" name="Segnaposto numero diapositiva 6">
            <a:extLst>
              <a:ext uri="{FF2B5EF4-FFF2-40B4-BE49-F238E27FC236}">
                <a16:creationId xmlns:a16="http://schemas.microsoft.com/office/drawing/2014/main" id="{BFEE3A09-EB1E-2FA8-0384-91A52A614E2D}"/>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00B4ECC-0485-4C47-A652-76CCF70F497B}" type="slidenum">
              <a:rPr lang="it-IT" altLang="it-IT" sz="1000">
                <a:latin typeface="Comic Sans MS" panose="030F0902030302020204" pitchFamily="66" charset="0"/>
              </a:rPr>
              <a:pPr algn="r" eaLnBrk="1" hangingPunct="1">
                <a:spcBef>
                  <a:spcPct val="0"/>
                </a:spcBef>
                <a:buFontTx/>
                <a:buNone/>
              </a:pPr>
              <a:t>25</a:t>
            </a:fld>
            <a:endParaRPr lang="it-IT" altLang="it-IT" sz="1000">
              <a:latin typeface="Comic Sans MS" panose="030F0902030302020204" pitchFamily="66" charset="0"/>
            </a:endParaRPr>
          </a:p>
        </p:txBody>
      </p:sp>
      <p:sp>
        <p:nvSpPr>
          <p:cNvPr id="37896" name="Segnaposto data 4">
            <a:extLst>
              <a:ext uri="{FF2B5EF4-FFF2-40B4-BE49-F238E27FC236}">
                <a16:creationId xmlns:a16="http://schemas.microsoft.com/office/drawing/2014/main" id="{A21AD91D-29E8-73F6-C33F-DD3CADF9FA65}"/>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5E04AE9-633B-114F-8AEA-2A7283A01BB8}"/>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Gli IPA come inquinanti acquatici</a:t>
            </a:r>
          </a:p>
        </p:txBody>
      </p:sp>
      <p:sp>
        <p:nvSpPr>
          <p:cNvPr id="38915" name="Text Box 3">
            <a:extLst>
              <a:ext uri="{FF2B5EF4-FFF2-40B4-BE49-F238E27FC236}">
                <a16:creationId xmlns:a16="http://schemas.microsoft.com/office/drawing/2014/main" id="{930AE910-8DE1-D673-A46C-E3B7D28B3452}"/>
              </a:ext>
            </a:extLst>
          </p:cNvPr>
          <p:cNvSpPr txBox="1">
            <a:spLocks noChangeArrowheads="1"/>
          </p:cNvSpPr>
          <p:nvPr/>
        </p:nvSpPr>
        <p:spPr bwMode="auto">
          <a:xfrm>
            <a:off x="288925" y="1336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38916" name="Text Box 4">
            <a:extLst>
              <a:ext uri="{FF2B5EF4-FFF2-40B4-BE49-F238E27FC236}">
                <a16:creationId xmlns:a16="http://schemas.microsoft.com/office/drawing/2014/main" id="{25310FC1-925E-7214-1561-D0891582E92B}"/>
              </a:ext>
            </a:extLst>
          </p:cNvPr>
          <p:cNvSpPr txBox="1">
            <a:spLocks noChangeArrowheads="1"/>
          </p:cNvSpPr>
          <p:nvPr/>
        </p:nvSpPr>
        <p:spPr bwMode="auto">
          <a:xfrm>
            <a:off x="365125" y="914400"/>
            <a:ext cx="81692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FFFF00"/>
                </a:solidFill>
                <a:latin typeface="Comic Sans MS" panose="030F0902030302020204" pitchFamily="66" charset="0"/>
              </a:rPr>
              <a:t>Gli IPA rappresentano anche importanti inquinanti delle acque.</a:t>
            </a:r>
          </a:p>
          <a:p>
            <a:pPr algn="just" eaLnBrk="1" hangingPunct="1">
              <a:spcBef>
                <a:spcPct val="0"/>
              </a:spcBef>
              <a:buFontTx/>
              <a:buNone/>
            </a:pPr>
            <a:r>
              <a:rPr lang="it-IT" altLang="it-IT" sz="2000">
                <a:solidFill>
                  <a:srgbClr val="FFFF00"/>
                </a:solidFill>
                <a:latin typeface="Comic Sans MS" panose="030F0902030302020204" pitchFamily="66" charset="0"/>
              </a:rPr>
              <a:t>Qui sono generati, in quantità notevole, dalla produzione di distillati del catrame di carbone, come il cresoto, un conservante del legno.</a:t>
            </a:r>
          </a:p>
          <a:p>
            <a:pPr algn="just" eaLnBrk="1" hangingPunct="1">
              <a:spcBef>
                <a:spcPct val="0"/>
              </a:spcBef>
              <a:buFontTx/>
              <a:buNone/>
            </a:pPr>
            <a:r>
              <a:rPr lang="it-IT" altLang="it-IT" sz="2000">
                <a:solidFill>
                  <a:srgbClr val="FFFF00"/>
                </a:solidFill>
                <a:latin typeface="Comic Sans MS" panose="030F0902030302020204" pitchFamily="66" charset="0"/>
              </a:rPr>
              <a:t>Gli IPA derivano anche dalla fuoriuscita del petrolio dalle petroliere, dalle raffinerie, e dai punti di trivellazione del petrolio in  mare aperto.</a:t>
            </a:r>
          </a:p>
          <a:p>
            <a:pPr algn="just" eaLnBrk="1" hangingPunct="1">
              <a:spcBef>
                <a:spcPct val="0"/>
              </a:spcBef>
              <a:buFontTx/>
              <a:buNone/>
            </a:pPr>
            <a:r>
              <a:rPr lang="it-IT" altLang="it-IT" sz="2000">
                <a:solidFill>
                  <a:srgbClr val="FFFF00"/>
                </a:solidFill>
                <a:latin typeface="Comic Sans MS" panose="030F0902030302020204" pitchFamily="66" charset="0"/>
              </a:rPr>
              <a:t>Nell’acqua potabile, il livello rappresentativo degli IPA ammonta a pochi ng/l, tanto da essere considerato una fonte trascurabile di tali composti.</a:t>
            </a:r>
          </a:p>
          <a:p>
            <a:pPr algn="just" eaLnBrk="1" hangingPunct="1">
              <a:spcBef>
                <a:spcPct val="0"/>
              </a:spcBef>
              <a:buFontTx/>
              <a:buNone/>
            </a:pPr>
            <a:r>
              <a:rPr lang="it-IT" altLang="it-IT" sz="2000">
                <a:solidFill>
                  <a:srgbClr val="66FFFF"/>
                </a:solidFill>
                <a:latin typeface="Comic Sans MS" panose="030F0902030302020204" pitchFamily="66" charset="0"/>
              </a:rPr>
              <a:t>A</a:t>
            </a:r>
            <a:r>
              <a:rPr lang="it-IT" altLang="it-IT" sz="2000">
                <a:solidFill>
                  <a:srgbClr val="FFFF00"/>
                </a:solidFill>
                <a:latin typeface="Comic Sans MS" panose="030F0902030302020204" pitchFamily="66" charset="0"/>
              </a:rPr>
              <a:t> </a:t>
            </a:r>
            <a:r>
              <a:rPr lang="it-IT" altLang="it-IT" sz="2000">
                <a:solidFill>
                  <a:srgbClr val="66FFFF"/>
                </a:solidFill>
                <a:latin typeface="Comic Sans MS" panose="030F0902030302020204" pitchFamily="66" charset="0"/>
              </a:rPr>
              <a:t>seconda della loro pressione di vapore, i composti si trovano allo stato gassoso o condensato sulla superficie di particelle. Composti come il naftalene, il fluorene ed il fenantrene (Pressione di vapore </a:t>
            </a:r>
          </a:p>
          <a:p>
            <a:pPr algn="just" eaLnBrk="1" hangingPunct="1">
              <a:spcBef>
                <a:spcPct val="0"/>
              </a:spcBef>
              <a:buFontTx/>
              <a:buNone/>
            </a:pPr>
            <a:r>
              <a:rPr lang="it-IT" altLang="it-IT" sz="2000">
                <a:solidFill>
                  <a:srgbClr val="66FFFF"/>
                </a:solidFill>
                <a:latin typeface="Comic Sans MS" panose="030F0902030302020204" pitchFamily="66" charset="0"/>
              </a:rPr>
              <a:t>&gt; 10</a:t>
            </a:r>
            <a:r>
              <a:rPr lang="it-IT" altLang="it-IT" sz="2000" baseline="30000">
                <a:solidFill>
                  <a:srgbClr val="66FFFF"/>
                </a:solidFill>
                <a:latin typeface="Comic Sans MS" panose="030F0902030302020204" pitchFamily="66" charset="0"/>
              </a:rPr>
              <a:t>-2</a:t>
            </a:r>
            <a:r>
              <a:rPr lang="it-IT" altLang="it-IT" sz="2000">
                <a:solidFill>
                  <a:srgbClr val="66FFFF"/>
                </a:solidFill>
                <a:latin typeface="Comic Sans MS" panose="030F0902030302020204" pitchFamily="66" charset="0"/>
              </a:rPr>
              <a:t> torr) si trovano in fase gassosa, mentre altri composti quali il benzo[b]perilene ( Pressione di vapore &lt;10</a:t>
            </a:r>
            <a:r>
              <a:rPr lang="it-IT" altLang="it-IT" sz="2000" baseline="30000">
                <a:solidFill>
                  <a:srgbClr val="66FFFF"/>
                </a:solidFill>
                <a:latin typeface="Comic Sans MS" panose="030F0902030302020204" pitchFamily="66" charset="0"/>
              </a:rPr>
              <a:t>-6</a:t>
            </a:r>
            <a:r>
              <a:rPr lang="it-IT" altLang="it-IT" sz="2000">
                <a:solidFill>
                  <a:srgbClr val="66FFFF"/>
                </a:solidFill>
                <a:latin typeface="Comic Sans MS" panose="030F0902030302020204" pitchFamily="66" charset="0"/>
              </a:rPr>
              <a:t> torr) si trovano in fase condensata sulla superficie delle particelle. </a:t>
            </a:r>
          </a:p>
          <a:p>
            <a:pPr algn="just" eaLnBrk="1" hangingPunct="1">
              <a:spcBef>
                <a:spcPct val="0"/>
              </a:spcBef>
              <a:buFontTx/>
              <a:buNone/>
            </a:pPr>
            <a:r>
              <a:rPr lang="it-IT" altLang="it-IT" sz="2000">
                <a:solidFill>
                  <a:srgbClr val="66FFFF"/>
                </a:solidFill>
                <a:latin typeface="Comic Sans MS" panose="030F0902030302020204" pitchFamily="66" charset="0"/>
              </a:rPr>
              <a:t>Una volta immessi nell’atmosfera, il destino degli IPA adsorbiti sulle particelle dipende dalle reazioni che possono subire (ad es. fotodegradazioni) e dalle dimensioni delle particelle stesse</a:t>
            </a:r>
          </a:p>
        </p:txBody>
      </p:sp>
      <p:sp>
        <p:nvSpPr>
          <p:cNvPr id="38917" name="Segnaposto numero diapositiva 6">
            <a:extLst>
              <a:ext uri="{FF2B5EF4-FFF2-40B4-BE49-F238E27FC236}">
                <a16:creationId xmlns:a16="http://schemas.microsoft.com/office/drawing/2014/main" id="{7767D229-2FAB-7170-66B3-A25DD8C97979}"/>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2E8F022-E2B7-4748-AF22-6CABB978286B}" type="slidenum">
              <a:rPr lang="it-IT" altLang="it-IT" sz="1000">
                <a:latin typeface="Comic Sans MS" panose="030F0902030302020204" pitchFamily="66" charset="0"/>
              </a:rPr>
              <a:pPr algn="r" eaLnBrk="1" hangingPunct="1">
                <a:spcBef>
                  <a:spcPct val="0"/>
                </a:spcBef>
                <a:buFontTx/>
                <a:buNone/>
              </a:pPr>
              <a:t>26</a:t>
            </a:fld>
            <a:endParaRPr lang="it-IT" altLang="it-IT" sz="1000">
              <a:latin typeface="Comic Sans MS" panose="030F0902030302020204" pitchFamily="66" charset="0"/>
            </a:endParaRPr>
          </a:p>
        </p:txBody>
      </p:sp>
      <p:sp>
        <p:nvSpPr>
          <p:cNvPr id="38918" name="Segnaposto data 4">
            <a:extLst>
              <a:ext uri="{FF2B5EF4-FFF2-40B4-BE49-F238E27FC236}">
                <a16:creationId xmlns:a16="http://schemas.microsoft.com/office/drawing/2014/main" id="{106A7060-ED4F-2C39-15BB-309C00C6D515}"/>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up)">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F2C738D-205B-4DAE-8371-6BF45E953F79}"/>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Gli IPA come inquinanti acquatici</a:t>
            </a:r>
          </a:p>
        </p:txBody>
      </p:sp>
      <p:sp>
        <p:nvSpPr>
          <p:cNvPr id="39939" name="Text Box 3">
            <a:extLst>
              <a:ext uri="{FF2B5EF4-FFF2-40B4-BE49-F238E27FC236}">
                <a16:creationId xmlns:a16="http://schemas.microsoft.com/office/drawing/2014/main" id="{C1786AC5-7DFF-FB4B-4D18-D90C37971FCA}"/>
              </a:ext>
            </a:extLst>
          </p:cNvPr>
          <p:cNvSpPr txBox="1">
            <a:spLocks noChangeArrowheads="1"/>
          </p:cNvSpPr>
          <p:nvPr/>
        </p:nvSpPr>
        <p:spPr bwMode="auto">
          <a:xfrm>
            <a:off x="288925" y="1336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39940" name="Text Box 4">
            <a:extLst>
              <a:ext uri="{FF2B5EF4-FFF2-40B4-BE49-F238E27FC236}">
                <a16:creationId xmlns:a16="http://schemas.microsoft.com/office/drawing/2014/main" id="{3D89E12B-E098-EA1C-50F9-C38044B3065C}"/>
              </a:ext>
            </a:extLst>
          </p:cNvPr>
          <p:cNvSpPr txBox="1">
            <a:spLocks noChangeArrowheads="1"/>
          </p:cNvSpPr>
          <p:nvPr/>
        </p:nvSpPr>
        <p:spPr bwMode="auto">
          <a:xfrm>
            <a:off x="228600" y="914400"/>
            <a:ext cx="87788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66FFFF"/>
                </a:solidFill>
                <a:latin typeface="Comic Sans MS" panose="030F0902030302020204" pitchFamily="66" charset="0"/>
              </a:rPr>
              <a:t>Il meccanismo di precipitazione al suolo o in mare delle particelle, ovviamente, dipende dalle dimensioni delle stesse.</a:t>
            </a:r>
          </a:p>
          <a:p>
            <a:pPr algn="just" eaLnBrk="1" hangingPunct="1">
              <a:spcBef>
                <a:spcPct val="0"/>
              </a:spcBef>
              <a:buFontTx/>
              <a:buNone/>
            </a:pPr>
            <a:r>
              <a:rPr lang="it-IT" altLang="it-IT" sz="2000">
                <a:solidFill>
                  <a:srgbClr val="66FFFF"/>
                </a:solidFill>
                <a:latin typeface="Comic Sans MS" panose="030F0902030302020204" pitchFamily="66" charset="0"/>
              </a:rPr>
              <a:t>A seconda del tipo di contributo dato alla precipitazione, dai diversi agenti atmosferici, si può avere una “dry deposition”( precipitazione gravitazionale, diffusione) o una “wet deposition” (neve, nebbia, pioggia).</a:t>
            </a:r>
          </a:p>
          <a:p>
            <a:pPr algn="just" eaLnBrk="1" hangingPunct="1">
              <a:spcBef>
                <a:spcPct val="0"/>
              </a:spcBef>
              <a:buFontTx/>
              <a:buNone/>
            </a:pPr>
            <a:r>
              <a:rPr lang="it-IT" altLang="it-IT" sz="2000">
                <a:solidFill>
                  <a:srgbClr val="66FFFF"/>
                </a:solidFill>
                <a:latin typeface="Comic Sans MS" panose="030F0902030302020204" pitchFamily="66" charset="0"/>
              </a:rPr>
              <a:t>Gli IPA adsorbiti sulle particelle, prima o poi raggiungono la superficie terrestre, cadendo sul suolo o su un bacino acquifero, mentre gli IPA presenti in atmosfera in fase gassosa, nella zona di interfaccia aria-acqua si ripartiscono tra le due fasi secondo il coefficiente di trasferimento aria/acqua. </a:t>
            </a:r>
          </a:p>
          <a:p>
            <a:pPr algn="just" eaLnBrk="1" hangingPunct="1">
              <a:spcBef>
                <a:spcPct val="0"/>
              </a:spcBef>
              <a:buFontTx/>
              <a:buNone/>
            </a:pPr>
            <a:r>
              <a:rPr lang="it-IT" altLang="it-IT" sz="2000">
                <a:solidFill>
                  <a:srgbClr val="66FFFF"/>
                </a:solidFill>
                <a:latin typeface="Comic Sans MS" panose="030F0902030302020204" pitchFamily="66" charset="0"/>
              </a:rPr>
              <a:t>Il fattore responsabile della incorporazione degli IPA nei sedimenti, è la sedimentazione del materiale sospeso.</a:t>
            </a:r>
          </a:p>
          <a:p>
            <a:pPr algn="just" eaLnBrk="1" hangingPunct="1">
              <a:spcBef>
                <a:spcPct val="0"/>
              </a:spcBef>
              <a:buFontTx/>
              <a:buNone/>
            </a:pPr>
            <a:r>
              <a:rPr lang="it-IT" altLang="it-IT" sz="2000">
                <a:solidFill>
                  <a:srgbClr val="66FFFF"/>
                </a:solidFill>
                <a:latin typeface="Comic Sans MS" panose="030F0902030302020204" pitchFamily="66" charset="0"/>
              </a:rPr>
              <a:t>La dispersione dipende da fattori quali la solubilità in acqua, la velocità di degradazione ed i fenomeni di risospensione di sedimenti inquinati.</a:t>
            </a:r>
          </a:p>
          <a:p>
            <a:pPr algn="just" eaLnBrk="1" hangingPunct="1">
              <a:spcBef>
                <a:spcPct val="0"/>
              </a:spcBef>
              <a:buFontTx/>
              <a:buNone/>
            </a:pPr>
            <a:r>
              <a:rPr lang="it-IT" altLang="it-IT" sz="2000">
                <a:solidFill>
                  <a:srgbClr val="66FFFF"/>
                </a:solidFill>
                <a:latin typeface="Comic Sans MS" panose="030F0902030302020204" pitchFamily="66" charset="0"/>
              </a:rPr>
              <a:t>La solubilità in acqua decresce con il peso molecolare: composti più solubili hanno maggiore capacità di dispersione, al contrario, composti meno solubili hanno maggiore tendenza ad associarsi alle particelle sospese nell’acqua, quindi ad essere inglobati nei sedimenti</a:t>
            </a:r>
            <a:r>
              <a:rPr lang="en-GB" altLang="it-IT" sz="2000">
                <a:solidFill>
                  <a:srgbClr val="66FFFF"/>
                </a:solidFill>
                <a:latin typeface="Comic Sans MS" panose="030F0902030302020204" pitchFamily="66" charset="0"/>
              </a:rPr>
              <a:t>.</a:t>
            </a:r>
          </a:p>
        </p:txBody>
      </p:sp>
      <p:sp>
        <p:nvSpPr>
          <p:cNvPr id="39941" name="Segnaposto numero diapositiva 6">
            <a:extLst>
              <a:ext uri="{FF2B5EF4-FFF2-40B4-BE49-F238E27FC236}">
                <a16:creationId xmlns:a16="http://schemas.microsoft.com/office/drawing/2014/main" id="{3883C7E8-9966-D10E-0D3A-72DAC098F81F}"/>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0B94DE0-E418-3E4E-B994-8538595AC25F}" type="slidenum">
              <a:rPr lang="it-IT" altLang="it-IT" sz="1000">
                <a:latin typeface="Comic Sans MS" panose="030F0902030302020204" pitchFamily="66" charset="0"/>
              </a:rPr>
              <a:pPr algn="r" eaLnBrk="1" hangingPunct="1">
                <a:spcBef>
                  <a:spcPct val="0"/>
                </a:spcBef>
                <a:buFontTx/>
                <a:buNone/>
              </a:pPr>
              <a:t>27</a:t>
            </a:fld>
            <a:endParaRPr lang="it-IT" altLang="it-IT" sz="1000">
              <a:latin typeface="Comic Sans MS" panose="030F0902030302020204" pitchFamily="66" charset="0"/>
            </a:endParaRPr>
          </a:p>
        </p:txBody>
      </p:sp>
      <p:sp>
        <p:nvSpPr>
          <p:cNvPr id="39942" name="Segnaposto data 4">
            <a:extLst>
              <a:ext uri="{FF2B5EF4-FFF2-40B4-BE49-F238E27FC236}">
                <a16:creationId xmlns:a16="http://schemas.microsoft.com/office/drawing/2014/main" id="{A6E12848-1775-CF20-84DE-191C337AF5AA}"/>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up)">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A5CDC5E-9520-AA00-CDCE-3CC499CC5978}"/>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Gli IPA come inquinanti acquatici</a:t>
            </a:r>
          </a:p>
        </p:txBody>
      </p:sp>
      <p:sp>
        <p:nvSpPr>
          <p:cNvPr id="40963" name="Text Box 3">
            <a:extLst>
              <a:ext uri="{FF2B5EF4-FFF2-40B4-BE49-F238E27FC236}">
                <a16:creationId xmlns:a16="http://schemas.microsoft.com/office/drawing/2014/main" id="{6FF6FB63-E2EE-C797-7F8D-97B1548C63AC}"/>
              </a:ext>
            </a:extLst>
          </p:cNvPr>
          <p:cNvSpPr txBox="1">
            <a:spLocks noChangeArrowheads="1"/>
          </p:cNvSpPr>
          <p:nvPr/>
        </p:nvSpPr>
        <p:spPr bwMode="auto">
          <a:xfrm>
            <a:off x="288925" y="1336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40964" name="Text Box 4">
            <a:extLst>
              <a:ext uri="{FF2B5EF4-FFF2-40B4-BE49-F238E27FC236}">
                <a16:creationId xmlns:a16="http://schemas.microsoft.com/office/drawing/2014/main" id="{52582A9F-CD74-B519-5917-3DD6E3CA475F}"/>
              </a:ext>
            </a:extLst>
          </p:cNvPr>
          <p:cNvSpPr txBox="1">
            <a:spLocks noChangeArrowheads="1"/>
          </p:cNvSpPr>
          <p:nvPr/>
        </p:nvSpPr>
        <p:spPr bwMode="auto">
          <a:xfrm>
            <a:off x="228600" y="914400"/>
            <a:ext cx="87788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66FFFF"/>
                </a:solidFill>
                <a:latin typeface="Comic Sans MS" panose="030F0902030302020204" pitchFamily="66" charset="0"/>
              </a:rPr>
              <a:t>Gli idrocarburi provenienti dal catrame sono caratterizzati da un elevato rapporto fenantrene/antracene, cosa che non si rileva nel particolato atmosferico.</a:t>
            </a:r>
          </a:p>
          <a:p>
            <a:pPr algn="just" eaLnBrk="1" hangingPunct="1">
              <a:spcBef>
                <a:spcPct val="0"/>
              </a:spcBef>
              <a:buFontTx/>
              <a:buNone/>
            </a:pPr>
            <a:r>
              <a:rPr lang="it-IT" altLang="it-IT" sz="2000">
                <a:solidFill>
                  <a:srgbClr val="66FFFF"/>
                </a:solidFill>
                <a:latin typeface="Comic Sans MS" panose="030F0902030302020204" pitchFamily="66" charset="0"/>
              </a:rPr>
              <a:t>Il rapporto fluorantene/pirene è di solito 1 o minore di 1. Alta concentrazione di indeno[1,2,3,cd]pirene e benzo[ghi]perilene rispetto al benzo[a]pirene, sono indicative di inquinamento da emissioni urbane per combustione.</a:t>
            </a:r>
          </a:p>
          <a:p>
            <a:pPr algn="just" eaLnBrk="1" hangingPunct="1">
              <a:spcBef>
                <a:spcPct val="0"/>
              </a:spcBef>
              <a:buFontTx/>
              <a:buNone/>
            </a:pPr>
            <a:endParaRPr lang="it-IT" altLang="it-IT" sz="2000">
              <a:solidFill>
                <a:srgbClr val="66FFFF"/>
              </a:solidFill>
              <a:latin typeface="Comic Sans MS" panose="030F0902030302020204" pitchFamily="66" charset="0"/>
            </a:endParaRPr>
          </a:p>
          <a:p>
            <a:pPr algn="just" eaLnBrk="1" hangingPunct="1">
              <a:spcBef>
                <a:spcPct val="0"/>
              </a:spcBef>
              <a:buFontTx/>
              <a:buNone/>
            </a:pPr>
            <a:r>
              <a:rPr lang="it-IT" altLang="it-IT" sz="2000">
                <a:solidFill>
                  <a:srgbClr val="66FFFF"/>
                </a:solidFill>
                <a:latin typeface="Comic Sans MS" panose="030F0902030302020204" pitchFamily="66" charset="0"/>
              </a:rPr>
              <a:t>Alcuni esempi:</a:t>
            </a:r>
          </a:p>
          <a:p>
            <a:pPr algn="just" eaLnBrk="1" hangingPunct="1">
              <a:spcBef>
                <a:spcPct val="0"/>
              </a:spcBef>
              <a:buFontTx/>
              <a:buNone/>
            </a:pPr>
            <a:r>
              <a:rPr lang="it-IT" altLang="it-IT" sz="2000">
                <a:solidFill>
                  <a:srgbClr val="66FFFF"/>
                </a:solidFill>
                <a:latin typeface="Comic Sans MS" panose="030F0902030302020204" pitchFamily="66" charset="0"/>
              </a:rPr>
              <a:t>Il fenantrene è 20 volte più solubile dell’antracene, quindi tenderà meno ad essere adsorbito sulle particelle, e quindi a sedimentare.</a:t>
            </a:r>
          </a:p>
          <a:p>
            <a:pPr algn="just" eaLnBrk="1" hangingPunct="1">
              <a:spcBef>
                <a:spcPct val="0"/>
              </a:spcBef>
              <a:buFontTx/>
              <a:buNone/>
            </a:pPr>
            <a:r>
              <a:rPr lang="it-IT" altLang="it-IT" sz="2000">
                <a:solidFill>
                  <a:srgbClr val="66FFFF"/>
                </a:solidFill>
                <a:latin typeface="Comic Sans MS" panose="030F0902030302020204" pitchFamily="66" charset="0"/>
              </a:rPr>
              <a:t>Il benzo[a]pirene è più fotoreattivo del benzo[e]pirene, perciò potrà subire con maggiore facilità un processo di fotodegradazione negli strati superficiali dell’acqua, maggiormente esposti alla radiazione solare.</a:t>
            </a:r>
          </a:p>
        </p:txBody>
      </p:sp>
      <p:sp>
        <p:nvSpPr>
          <p:cNvPr id="40965" name="Segnaposto numero diapositiva 6">
            <a:extLst>
              <a:ext uri="{FF2B5EF4-FFF2-40B4-BE49-F238E27FC236}">
                <a16:creationId xmlns:a16="http://schemas.microsoft.com/office/drawing/2014/main" id="{4A81B62D-B0BD-ABF8-A944-4670BF7C4F09}"/>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F75F71B-82D0-AD4D-B577-CD8EE75231CE}" type="slidenum">
              <a:rPr lang="it-IT" altLang="it-IT" sz="1000">
                <a:latin typeface="Comic Sans MS" panose="030F0902030302020204" pitchFamily="66" charset="0"/>
              </a:rPr>
              <a:pPr algn="r" eaLnBrk="1" hangingPunct="1">
                <a:spcBef>
                  <a:spcPct val="0"/>
                </a:spcBef>
                <a:buFontTx/>
                <a:buNone/>
              </a:pPr>
              <a:t>28</a:t>
            </a:fld>
            <a:endParaRPr lang="it-IT" altLang="it-IT" sz="1000">
              <a:latin typeface="Comic Sans MS" panose="030F0902030302020204" pitchFamily="66" charset="0"/>
            </a:endParaRPr>
          </a:p>
        </p:txBody>
      </p:sp>
      <p:sp>
        <p:nvSpPr>
          <p:cNvPr id="40966" name="Segnaposto data 4">
            <a:extLst>
              <a:ext uri="{FF2B5EF4-FFF2-40B4-BE49-F238E27FC236}">
                <a16:creationId xmlns:a16="http://schemas.microsoft.com/office/drawing/2014/main" id="{7448B1A8-7224-4727-3505-E3E595123792}"/>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up)">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942BB7-AFDF-CD41-82B4-ACA2AB2F53AB}"/>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Assunzione degli IPA nell’uomo</a:t>
            </a:r>
          </a:p>
        </p:txBody>
      </p:sp>
      <p:sp>
        <p:nvSpPr>
          <p:cNvPr id="41987" name="Text Box 3">
            <a:extLst>
              <a:ext uri="{FF2B5EF4-FFF2-40B4-BE49-F238E27FC236}">
                <a16:creationId xmlns:a16="http://schemas.microsoft.com/office/drawing/2014/main" id="{1EDC8E5A-DBB5-5E2F-31BC-D6D5962C05D9}"/>
              </a:ext>
            </a:extLst>
          </p:cNvPr>
          <p:cNvSpPr txBox="1">
            <a:spLocks noChangeArrowheads="1"/>
          </p:cNvSpPr>
          <p:nvPr/>
        </p:nvSpPr>
        <p:spPr bwMode="auto">
          <a:xfrm>
            <a:off x="288925" y="1336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41988" name="Text Box 4">
            <a:extLst>
              <a:ext uri="{FF2B5EF4-FFF2-40B4-BE49-F238E27FC236}">
                <a16:creationId xmlns:a16="http://schemas.microsoft.com/office/drawing/2014/main" id="{111E4618-1B11-0B12-B203-E39E4970C3C0}"/>
              </a:ext>
            </a:extLst>
          </p:cNvPr>
          <p:cNvSpPr txBox="1">
            <a:spLocks noChangeArrowheads="1"/>
          </p:cNvSpPr>
          <p:nvPr/>
        </p:nvSpPr>
        <p:spPr bwMode="auto">
          <a:xfrm>
            <a:off x="228600" y="914400"/>
            <a:ext cx="87788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FFFF00"/>
                </a:solidFill>
                <a:latin typeface="Comic Sans MS" panose="030F0902030302020204" pitchFamily="66" charset="0"/>
              </a:rPr>
              <a:t> Un apporto importante avviene attraverso l’atmosfera.</a:t>
            </a:r>
          </a:p>
          <a:p>
            <a:pPr algn="just" eaLnBrk="1" hangingPunct="1">
              <a:spcBef>
                <a:spcPct val="0"/>
              </a:spcBef>
              <a:buFontTx/>
              <a:buNone/>
            </a:pPr>
            <a:r>
              <a:rPr lang="it-IT" altLang="it-IT" sz="2000">
                <a:solidFill>
                  <a:srgbClr val="FFFF00"/>
                </a:solidFill>
                <a:latin typeface="Comic Sans MS" panose="030F0902030302020204" pitchFamily="66" charset="0"/>
              </a:rPr>
              <a:t>Un contributo significativo deriva dalla dieta. </a:t>
            </a:r>
          </a:p>
          <a:p>
            <a:pPr algn="just" eaLnBrk="1" hangingPunct="1">
              <a:spcBef>
                <a:spcPct val="0"/>
              </a:spcBef>
              <a:buFontTx/>
              <a:buNone/>
            </a:pPr>
            <a:r>
              <a:rPr lang="it-IT" altLang="it-IT" sz="2000">
                <a:solidFill>
                  <a:srgbClr val="FFFF00"/>
                </a:solidFill>
                <a:latin typeface="Comic Sans MS" panose="030F0902030302020204" pitchFamily="66" charset="0"/>
              </a:rPr>
              <a:t>Questi composti, infatti, si formano anche durante la cottura dei cibi a temperature troppo elevate (cibi grigliati, affumicati)</a:t>
            </a:r>
          </a:p>
          <a:p>
            <a:pPr algn="just" eaLnBrk="1" hangingPunct="1">
              <a:spcBef>
                <a:spcPct val="0"/>
              </a:spcBef>
              <a:buFontTx/>
              <a:buNone/>
            </a:pPr>
            <a:r>
              <a:rPr lang="it-IT" altLang="it-IT" sz="2000">
                <a:solidFill>
                  <a:srgbClr val="FFFF00"/>
                </a:solidFill>
                <a:latin typeface="Comic Sans MS" panose="030F0902030302020204" pitchFamily="66" charset="0"/>
              </a:rPr>
              <a:t>I vegetali a foglia larga, come lattuga e spinaci, possono rappresentare una fonte ancora più rilevante di IPA cancerogeni, per la deposizione di tali sostanze, trasportate con l’aria sulle foglie durante la crescita.</a:t>
            </a:r>
          </a:p>
          <a:p>
            <a:pPr algn="just" eaLnBrk="1" hangingPunct="1">
              <a:spcBef>
                <a:spcPct val="0"/>
              </a:spcBef>
              <a:buFontTx/>
              <a:buNone/>
            </a:pPr>
            <a:r>
              <a:rPr lang="it-IT" altLang="it-IT" sz="2000">
                <a:solidFill>
                  <a:srgbClr val="FFFF00"/>
                </a:solidFill>
                <a:latin typeface="Comic Sans MS" panose="030F0902030302020204" pitchFamily="66" charset="0"/>
              </a:rPr>
              <a:t>Contribuiscono significativamente anche i cereali consumati allo stato grezzo.</a:t>
            </a:r>
          </a:p>
          <a:p>
            <a:pPr algn="just" eaLnBrk="1" hangingPunct="1">
              <a:spcBef>
                <a:spcPct val="0"/>
              </a:spcBef>
              <a:buFontTx/>
              <a:buNone/>
            </a:pPr>
            <a:r>
              <a:rPr lang="it-IT" altLang="it-IT" sz="2000">
                <a:solidFill>
                  <a:srgbClr val="FFFF00"/>
                </a:solidFill>
                <a:latin typeface="Comic Sans MS" panose="030F0902030302020204" pitchFamily="66" charset="0"/>
              </a:rPr>
              <a:t>IPA derivano anche dal fumo di sigaretta.</a:t>
            </a:r>
          </a:p>
        </p:txBody>
      </p:sp>
      <p:sp>
        <p:nvSpPr>
          <p:cNvPr id="41989" name="Segnaposto numero diapositiva 6">
            <a:extLst>
              <a:ext uri="{FF2B5EF4-FFF2-40B4-BE49-F238E27FC236}">
                <a16:creationId xmlns:a16="http://schemas.microsoft.com/office/drawing/2014/main" id="{1A3987C6-7126-B2B4-B841-122132C4C2A4}"/>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9B513EA-41AF-B444-8005-6FA073C60208}" type="slidenum">
              <a:rPr lang="it-IT" altLang="it-IT" sz="1000">
                <a:latin typeface="Comic Sans MS" panose="030F0902030302020204" pitchFamily="66" charset="0"/>
              </a:rPr>
              <a:pPr algn="r" eaLnBrk="1" hangingPunct="1">
                <a:spcBef>
                  <a:spcPct val="0"/>
                </a:spcBef>
                <a:buFontTx/>
                <a:buNone/>
              </a:pPr>
              <a:t>29</a:t>
            </a:fld>
            <a:endParaRPr lang="it-IT" altLang="it-IT" sz="1000">
              <a:latin typeface="Comic Sans MS" panose="030F0902030302020204" pitchFamily="66" charset="0"/>
            </a:endParaRPr>
          </a:p>
        </p:txBody>
      </p:sp>
      <p:sp>
        <p:nvSpPr>
          <p:cNvPr id="41990" name="Segnaposto data 4">
            <a:extLst>
              <a:ext uri="{FF2B5EF4-FFF2-40B4-BE49-F238E27FC236}">
                <a16:creationId xmlns:a16="http://schemas.microsoft.com/office/drawing/2014/main" id="{CC0F4605-3AEF-CFBF-586F-02BB499D0511}"/>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up)">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F303DB67-D2C4-EF9E-32A2-5A503858076C}"/>
              </a:ext>
            </a:extLst>
          </p:cNvPr>
          <p:cNvSpPr txBox="1">
            <a:spLocks noChangeArrowheads="1"/>
          </p:cNvSpPr>
          <p:nvPr/>
        </p:nvSpPr>
        <p:spPr bwMode="auto">
          <a:xfrm>
            <a:off x="1763713" y="188913"/>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a:solidFill>
                  <a:srgbClr val="99FF66"/>
                </a:solidFill>
                <a:latin typeface="Comic Sans MS" panose="030F0902030302020204" pitchFamily="66" charset="0"/>
              </a:rPr>
              <a:t>I PCB: PoliCloroBifenili: caratteristiche</a:t>
            </a:r>
          </a:p>
        </p:txBody>
      </p:sp>
      <p:sp>
        <p:nvSpPr>
          <p:cNvPr id="54277" name="Text Box 5">
            <a:extLst>
              <a:ext uri="{FF2B5EF4-FFF2-40B4-BE49-F238E27FC236}">
                <a16:creationId xmlns:a16="http://schemas.microsoft.com/office/drawing/2014/main" id="{45DC3232-08C3-5F4E-2AF8-8DD39529076C}"/>
              </a:ext>
            </a:extLst>
          </p:cNvPr>
          <p:cNvSpPr txBox="1">
            <a:spLocks noChangeArrowheads="1"/>
          </p:cNvSpPr>
          <p:nvPr/>
        </p:nvSpPr>
        <p:spPr bwMode="auto">
          <a:xfrm>
            <a:off x="755650" y="923925"/>
            <a:ext cx="79200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it-IT" sz="2200">
                <a:solidFill>
                  <a:srgbClr val="99FF66"/>
                </a:solidFill>
                <a:latin typeface="Comic Sans MS" panose="030F0902030302020204" pitchFamily="66" charset="0"/>
              </a:rPr>
              <a:t>L’acronimo PCB indica un gruppo di sostanze chimiche industriali organoclorurate, divenute un problema negli anni 80-90. </a:t>
            </a:r>
          </a:p>
          <a:p>
            <a:pPr eaLnBrk="1" hangingPunct="1">
              <a:spcBef>
                <a:spcPct val="50000"/>
              </a:spcBef>
            </a:pPr>
            <a:r>
              <a:rPr lang="it-IT" altLang="it-IT" sz="2200">
                <a:solidFill>
                  <a:srgbClr val="99FF66"/>
                </a:solidFill>
                <a:latin typeface="Comic Sans MS" panose="030F0902030302020204" pitchFamily="66" charset="0"/>
              </a:rPr>
              <a:t>Non sono pesticidi veri e propri, ma sono strettamente legati alle industrie produttrici di fitofarmaci, benché essi si prestito ad un’elevata varietà di impieghi.</a:t>
            </a:r>
          </a:p>
          <a:p>
            <a:pPr eaLnBrk="1" hangingPunct="1">
              <a:spcBef>
                <a:spcPct val="50000"/>
              </a:spcBef>
            </a:pPr>
            <a:r>
              <a:rPr lang="it-IT" altLang="it-IT" sz="2200">
                <a:solidFill>
                  <a:srgbClr val="99FF66"/>
                </a:solidFill>
                <a:latin typeface="Comic Sans MS" panose="030F0902030302020204" pitchFamily="66" charset="0"/>
              </a:rPr>
              <a:t>Dalla fine degli anni 50 ne sono stati prodotti oltre un milione di tonnellate.</a:t>
            </a:r>
          </a:p>
          <a:p>
            <a:pPr eaLnBrk="1" hangingPunct="1">
              <a:spcBef>
                <a:spcPct val="50000"/>
              </a:spcBef>
            </a:pPr>
            <a:r>
              <a:rPr lang="it-IT" altLang="it-IT" sz="2200">
                <a:solidFill>
                  <a:srgbClr val="99FF66"/>
                </a:solidFill>
                <a:latin typeface="Comic Sans MS" panose="030F0902030302020204" pitchFamily="66" charset="0"/>
              </a:rPr>
              <a:t>Sono sostanze persistenti, dunque facilmente accumulabili nell’ambiente e negli organismi.</a:t>
            </a:r>
          </a:p>
          <a:p>
            <a:pPr eaLnBrk="1" hangingPunct="1">
              <a:spcBef>
                <a:spcPct val="50000"/>
              </a:spcBef>
            </a:pPr>
            <a:r>
              <a:rPr lang="it-IT" altLang="it-IT" sz="2200">
                <a:solidFill>
                  <a:srgbClr val="99FF66"/>
                </a:solidFill>
                <a:latin typeface="Comic Sans MS" panose="030F0902030302020204" pitchFamily="66" charset="0"/>
              </a:rPr>
              <a:t> hanno comprovata mutagenicità e cancerogenicità, dunque hanno effetti negativi sulla crescita e sviluppo dell’uomo.</a:t>
            </a:r>
          </a:p>
        </p:txBody>
      </p:sp>
      <p:sp>
        <p:nvSpPr>
          <p:cNvPr id="15364" name="Segnaposto numero diapositiva 6">
            <a:extLst>
              <a:ext uri="{FF2B5EF4-FFF2-40B4-BE49-F238E27FC236}">
                <a16:creationId xmlns:a16="http://schemas.microsoft.com/office/drawing/2014/main" id="{893345B3-9DE4-9C7E-52B5-585F191169E2}"/>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EB02AD1-D7A3-684C-B5B7-97B94BBC6468}" type="slidenum">
              <a:rPr lang="it-IT" altLang="it-IT" sz="1000">
                <a:latin typeface="Comic Sans MS" panose="030F0902030302020204" pitchFamily="66" charset="0"/>
              </a:rPr>
              <a:pPr algn="r" eaLnBrk="1" hangingPunct="1">
                <a:spcBef>
                  <a:spcPct val="0"/>
                </a:spcBef>
                <a:buFontTx/>
                <a:buNone/>
              </a:pPr>
              <a:t>3</a:t>
            </a:fld>
            <a:endParaRPr lang="it-IT" altLang="it-IT" sz="1000">
              <a:latin typeface="Comic Sans MS" panose="030F0902030302020204" pitchFamily="66" charset="0"/>
            </a:endParaRPr>
          </a:p>
        </p:txBody>
      </p:sp>
      <p:sp>
        <p:nvSpPr>
          <p:cNvPr id="15365" name="Segnaposto data 4">
            <a:extLst>
              <a:ext uri="{FF2B5EF4-FFF2-40B4-BE49-F238E27FC236}">
                <a16:creationId xmlns:a16="http://schemas.microsoft.com/office/drawing/2014/main" id="{A21A8E89-399C-352F-2E1F-6240D3F79406}"/>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blinds(horizontal)">
                                      <p:cBhvr>
                                        <p:cTn id="7" dur="500"/>
                                        <p:tgtEl>
                                          <p:spTgt spid="5427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4277">
                                            <p:txEl>
                                              <p:pRg st="1" end="1"/>
                                            </p:txEl>
                                          </p:spTgt>
                                        </p:tgtEl>
                                        <p:attrNameLst>
                                          <p:attrName>style.visibility</p:attrName>
                                        </p:attrNameLst>
                                      </p:cBhvr>
                                      <p:to>
                                        <p:strVal val="visible"/>
                                      </p:to>
                                    </p:set>
                                    <p:animEffect transition="in" filter="blinds(horizontal)">
                                      <p:cBhvr>
                                        <p:cTn id="10" dur="500"/>
                                        <p:tgtEl>
                                          <p:spTgt spid="5427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4277">
                                            <p:txEl>
                                              <p:pRg st="2" end="2"/>
                                            </p:txEl>
                                          </p:spTgt>
                                        </p:tgtEl>
                                        <p:attrNameLst>
                                          <p:attrName>style.visibility</p:attrName>
                                        </p:attrNameLst>
                                      </p:cBhvr>
                                      <p:to>
                                        <p:strVal val="visible"/>
                                      </p:to>
                                    </p:set>
                                    <p:animEffect transition="in" filter="blinds(horizontal)">
                                      <p:cBhvr>
                                        <p:cTn id="13" dur="500"/>
                                        <p:tgtEl>
                                          <p:spTgt spid="5427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4277">
                                            <p:txEl>
                                              <p:pRg st="3" end="3"/>
                                            </p:txEl>
                                          </p:spTgt>
                                        </p:tgtEl>
                                        <p:attrNameLst>
                                          <p:attrName>style.visibility</p:attrName>
                                        </p:attrNameLst>
                                      </p:cBhvr>
                                      <p:to>
                                        <p:strVal val="visible"/>
                                      </p:to>
                                    </p:set>
                                    <p:animEffect transition="in" filter="blinds(horizontal)">
                                      <p:cBhvr>
                                        <p:cTn id="16" dur="500"/>
                                        <p:tgtEl>
                                          <p:spTgt spid="5427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4277">
                                            <p:txEl>
                                              <p:pRg st="4" end="4"/>
                                            </p:txEl>
                                          </p:spTgt>
                                        </p:tgtEl>
                                        <p:attrNameLst>
                                          <p:attrName>style.visibility</p:attrName>
                                        </p:attrNameLst>
                                      </p:cBhvr>
                                      <p:to>
                                        <p:strVal val="visible"/>
                                      </p:to>
                                    </p:set>
                                    <p:animEffect transition="in" filter="blinds(horizontal)">
                                      <p:cBhvr>
                                        <p:cTn id="19" dur="500"/>
                                        <p:tgtEl>
                                          <p:spTgt spid="542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55B7993-8572-9036-BE81-40C3726854FB}"/>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Come si formano gli IPA</a:t>
            </a:r>
          </a:p>
        </p:txBody>
      </p:sp>
      <p:sp>
        <p:nvSpPr>
          <p:cNvPr id="43011" name="Text Box 3">
            <a:extLst>
              <a:ext uri="{FF2B5EF4-FFF2-40B4-BE49-F238E27FC236}">
                <a16:creationId xmlns:a16="http://schemas.microsoft.com/office/drawing/2014/main" id="{74F4EF1B-F852-E5A4-A64D-A1E51E12AAB6}"/>
              </a:ext>
            </a:extLst>
          </p:cNvPr>
          <p:cNvSpPr txBox="1">
            <a:spLocks noChangeArrowheads="1"/>
          </p:cNvSpPr>
          <p:nvPr/>
        </p:nvSpPr>
        <p:spPr bwMode="auto">
          <a:xfrm>
            <a:off x="152400" y="1431925"/>
            <a:ext cx="87788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FFFF00"/>
                </a:solidFill>
                <a:latin typeface="Comic Sans MS" panose="030F0902030302020204" pitchFamily="66" charset="0"/>
              </a:rPr>
              <a:t>Il meccanismo di formazione degli IPA durante il processo di combustione è alquanto complesso; esso è dovuto principalmente alla ripolimerizzazione di frammenti di idrocarburo che si formano durante il processo noto come craking, vale a dire la frammentazione in numerose parti delle molecole del combustibile a contatto con il fuoco. La reazione di ripolimerizzazione avviene soprattutto in condizioni di carenza di ossigeno; in genere la velocità di formazione degli IPA aumenta con il diminuire del rapporto ossigeno/combustibile: i frammenti spesso perdono qualche atomo di idrogeno, che genera acqua dopo essersi combinato con l’ossigeno durante la varie fasi della reazione: i frammenti ricchi di carbonio si combinano in modo tale da formare gli idrocarburi aromatici policiclici, che rappresentano le molecole più stabili, con un rapporto C/H elevato. </a:t>
            </a:r>
          </a:p>
          <a:p>
            <a:pPr algn="just" eaLnBrk="1" hangingPunct="1">
              <a:spcBef>
                <a:spcPct val="0"/>
              </a:spcBef>
              <a:buFontTx/>
              <a:buNone/>
            </a:pPr>
            <a:r>
              <a:rPr lang="it-IT" altLang="it-IT" sz="2000">
                <a:solidFill>
                  <a:srgbClr val="FFFF00"/>
                </a:solidFill>
                <a:latin typeface="Comic Sans MS" panose="030F0902030302020204" pitchFamily="66" charset="0"/>
              </a:rPr>
              <a:t>Nella pagina seguente sono illustrate in dettaglio alcune di queste reazioni. </a:t>
            </a:r>
          </a:p>
        </p:txBody>
      </p:sp>
      <p:sp>
        <p:nvSpPr>
          <p:cNvPr id="43012" name="Segnaposto numero diapositiva 6">
            <a:extLst>
              <a:ext uri="{FF2B5EF4-FFF2-40B4-BE49-F238E27FC236}">
                <a16:creationId xmlns:a16="http://schemas.microsoft.com/office/drawing/2014/main" id="{E0AA0369-D538-0659-43D6-478C4D880051}"/>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F75688C-FDD7-E945-BFFE-F5442B7FC755}" type="slidenum">
              <a:rPr lang="it-IT" altLang="it-IT" sz="1000">
                <a:latin typeface="Comic Sans MS" panose="030F0902030302020204" pitchFamily="66" charset="0"/>
              </a:rPr>
              <a:pPr algn="r" eaLnBrk="1" hangingPunct="1">
                <a:spcBef>
                  <a:spcPct val="0"/>
                </a:spcBef>
                <a:buFontTx/>
                <a:buNone/>
              </a:pPr>
              <a:t>30</a:t>
            </a:fld>
            <a:endParaRPr lang="it-IT" altLang="it-IT" sz="1000">
              <a:latin typeface="Comic Sans MS" panose="030F0902030302020204" pitchFamily="66" charset="0"/>
            </a:endParaRPr>
          </a:p>
        </p:txBody>
      </p:sp>
      <p:sp>
        <p:nvSpPr>
          <p:cNvPr id="43013" name="Segnaposto data 4">
            <a:extLst>
              <a:ext uri="{FF2B5EF4-FFF2-40B4-BE49-F238E27FC236}">
                <a16:creationId xmlns:a16="http://schemas.microsoft.com/office/drawing/2014/main" id="{E3A81A18-2B57-B101-9FD9-BF53DCE74D8A}"/>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up)">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8C116BD-04A4-0A02-C436-4A7AC02CD781}"/>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Come si formano gli IPA</a:t>
            </a:r>
          </a:p>
        </p:txBody>
      </p:sp>
      <p:sp>
        <p:nvSpPr>
          <p:cNvPr id="44035" name="Text Box 3">
            <a:extLst>
              <a:ext uri="{FF2B5EF4-FFF2-40B4-BE49-F238E27FC236}">
                <a16:creationId xmlns:a16="http://schemas.microsoft.com/office/drawing/2014/main" id="{11F20F05-A9BA-EE41-C208-11878BEBA343}"/>
              </a:ext>
            </a:extLst>
          </p:cNvPr>
          <p:cNvSpPr txBox="1">
            <a:spLocks noChangeArrowheads="1"/>
          </p:cNvSpPr>
          <p:nvPr/>
        </p:nvSpPr>
        <p:spPr bwMode="auto">
          <a:xfrm>
            <a:off x="152400" y="685800"/>
            <a:ext cx="877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GB" altLang="it-IT" sz="2000">
                <a:solidFill>
                  <a:srgbClr val="FFFF00"/>
                </a:solidFill>
                <a:latin typeface="Comic Sans MS" panose="030F0902030302020204" pitchFamily="66" charset="0"/>
              </a:rPr>
              <a:t>Dopo i processi di craking e di combustione parziale, si assiste ad una prevalenza della presenza di frammenti contenenti due atomi di carbonio.</a:t>
            </a:r>
          </a:p>
        </p:txBody>
      </p:sp>
      <p:graphicFrame>
        <p:nvGraphicFramePr>
          <p:cNvPr id="44036" name="Object 53">
            <a:extLst>
              <a:ext uri="{FF2B5EF4-FFF2-40B4-BE49-F238E27FC236}">
                <a16:creationId xmlns:a16="http://schemas.microsoft.com/office/drawing/2014/main" id="{6706AB71-4452-F7A7-E360-59C39A0B5A34}"/>
              </a:ext>
            </a:extLst>
          </p:cNvPr>
          <p:cNvGraphicFramePr>
            <a:graphicFrameLocks noChangeAspect="1"/>
          </p:cNvGraphicFramePr>
          <p:nvPr/>
        </p:nvGraphicFramePr>
        <p:xfrm>
          <a:off x="4037013" y="1905000"/>
          <a:ext cx="4987925" cy="366713"/>
        </p:xfrm>
        <a:graphic>
          <a:graphicData uri="http://schemas.openxmlformats.org/presentationml/2006/ole">
            <mc:AlternateContent xmlns:mc="http://schemas.openxmlformats.org/markup-compatibility/2006">
              <mc:Choice xmlns:v="urn:schemas-microsoft-com:vml" Requires="v">
                <p:oleObj name="CS ChemDraw Drawing" r:id="rId2" imgW="6070600" imgH="431800" progId="">
                  <p:embed/>
                </p:oleObj>
              </mc:Choice>
              <mc:Fallback>
                <p:oleObj name="CS ChemDraw Drawing" r:id="rId2" imgW="6070600" imgH="431800" progId="">
                  <p:embed/>
                  <p:pic>
                    <p:nvPicPr>
                      <p:cNvPr id="0" name="Object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1905000"/>
                        <a:ext cx="498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7" name="Text Box 5">
            <a:extLst>
              <a:ext uri="{FF2B5EF4-FFF2-40B4-BE49-F238E27FC236}">
                <a16:creationId xmlns:a16="http://schemas.microsoft.com/office/drawing/2014/main" id="{8B83703C-DE31-2DCB-7B47-173EE17E843E}"/>
              </a:ext>
            </a:extLst>
          </p:cNvPr>
          <p:cNvSpPr txBox="1">
            <a:spLocks noChangeArrowheads="1"/>
          </p:cNvSpPr>
          <p:nvPr/>
        </p:nvSpPr>
        <p:spPr bwMode="auto">
          <a:xfrm>
            <a:off x="76200" y="1749425"/>
            <a:ext cx="3902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a:solidFill>
                  <a:srgbClr val="66FFFF"/>
                </a:solidFill>
                <a:latin typeface="Comic Sans MS" panose="030F0902030302020204" pitchFamily="66" charset="0"/>
              </a:rPr>
              <a:t>Di seguito, è riportata la reazione di un radicale libero a due atomi di carbonio con una molecola di acetilene a dare un radicale a 4 atomi di carbonio.</a:t>
            </a:r>
            <a:endParaRPr lang="en-GB" altLang="it-IT" sz="1600">
              <a:solidFill>
                <a:srgbClr val="66FFFF"/>
              </a:solidFill>
            </a:endParaRPr>
          </a:p>
        </p:txBody>
      </p:sp>
      <p:sp>
        <p:nvSpPr>
          <p:cNvPr id="44038" name="Text Box 6">
            <a:extLst>
              <a:ext uri="{FF2B5EF4-FFF2-40B4-BE49-F238E27FC236}">
                <a16:creationId xmlns:a16="http://schemas.microsoft.com/office/drawing/2014/main" id="{F2404B4D-3DBD-DA4E-6661-6AB893A79989}"/>
              </a:ext>
            </a:extLst>
          </p:cNvPr>
          <p:cNvSpPr txBox="1">
            <a:spLocks noChangeArrowheads="1"/>
          </p:cNvSpPr>
          <p:nvPr/>
        </p:nvSpPr>
        <p:spPr bwMode="auto">
          <a:xfrm>
            <a:off x="152400" y="3048000"/>
            <a:ext cx="3810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a:solidFill>
                  <a:srgbClr val="66FFFF"/>
                </a:solidFill>
                <a:latin typeface="Comic Sans MS" panose="030F0902030302020204" pitchFamily="66" charset="0"/>
              </a:rPr>
              <a:t>Il radicale che ne risulta può essere successivamente addizionare un altra  molecola di acetilene e ciclizzare in modo da produrre un anello a sei componenti  </a:t>
            </a:r>
            <a:endParaRPr lang="en-GB" altLang="it-IT" sz="1600">
              <a:solidFill>
                <a:srgbClr val="66FFFF"/>
              </a:solidFill>
            </a:endParaRPr>
          </a:p>
        </p:txBody>
      </p:sp>
      <p:graphicFrame>
        <p:nvGraphicFramePr>
          <p:cNvPr id="44039" name="Object 54">
            <a:extLst>
              <a:ext uri="{FF2B5EF4-FFF2-40B4-BE49-F238E27FC236}">
                <a16:creationId xmlns:a16="http://schemas.microsoft.com/office/drawing/2014/main" id="{9BA9BEE9-A355-80CE-A2FB-F1575EE9C683}"/>
              </a:ext>
            </a:extLst>
          </p:cNvPr>
          <p:cNvGraphicFramePr>
            <a:graphicFrameLocks noChangeAspect="1"/>
          </p:cNvGraphicFramePr>
          <p:nvPr/>
        </p:nvGraphicFramePr>
        <p:xfrm>
          <a:off x="4114800" y="2852738"/>
          <a:ext cx="5016500" cy="2024062"/>
        </p:xfrm>
        <a:graphic>
          <a:graphicData uri="http://schemas.openxmlformats.org/presentationml/2006/ole">
            <mc:AlternateContent xmlns:mc="http://schemas.openxmlformats.org/markup-compatibility/2006">
              <mc:Choice xmlns:v="urn:schemas-microsoft-com:vml" Requires="v">
                <p:oleObj name="CS ChemDraw Drawing" r:id="rId4" imgW="6680200" imgH="2667000" progId="">
                  <p:embed/>
                </p:oleObj>
              </mc:Choice>
              <mc:Fallback>
                <p:oleObj name="CS ChemDraw Drawing" r:id="rId4" imgW="6680200" imgH="2667000" progId="">
                  <p:embed/>
                  <p:pic>
                    <p:nvPicPr>
                      <p:cNvPr id="0" name="Object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52738"/>
                        <a:ext cx="5016500"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9">
            <a:extLst>
              <a:ext uri="{FF2B5EF4-FFF2-40B4-BE49-F238E27FC236}">
                <a16:creationId xmlns:a16="http://schemas.microsoft.com/office/drawing/2014/main" id="{6EB6B2D1-B9FF-25D0-3D3E-2E9243CAD426}"/>
              </a:ext>
            </a:extLst>
          </p:cNvPr>
          <p:cNvSpPr>
            <a:spLocks noChangeArrowheads="1"/>
          </p:cNvSpPr>
          <p:nvPr/>
        </p:nvSpPr>
        <p:spPr bwMode="auto">
          <a:xfrm>
            <a:off x="0" y="1676400"/>
            <a:ext cx="9144000" cy="1066800"/>
          </a:xfrm>
          <a:prstGeom prst="rect">
            <a:avLst/>
          </a:prstGeom>
          <a:noFill/>
          <a:ln w="9525">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44041" name="Rectangle 10">
            <a:extLst>
              <a:ext uri="{FF2B5EF4-FFF2-40B4-BE49-F238E27FC236}">
                <a16:creationId xmlns:a16="http://schemas.microsoft.com/office/drawing/2014/main" id="{9DCBC18C-4A64-2E87-9FBB-AB82B1AE363B}"/>
              </a:ext>
            </a:extLst>
          </p:cNvPr>
          <p:cNvSpPr>
            <a:spLocks noChangeArrowheads="1"/>
          </p:cNvSpPr>
          <p:nvPr/>
        </p:nvSpPr>
        <p:spPr bwMode="auto">
          <a:xfrm>
            <a:off x="0" y="2819400"/>
            <a:ext cx="9144000" cy="2133600"/>
          </a:xfrm>
          <a:prstGeom prst="rect">
            <a:avLst/>
          </a:prstGeom>
          <a:noFill/>
          <a:ln w="9525">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44042" name="Text Box 11">
            <a:extLst>
              <a:ext uri="{FF2B5EF4-FFF2-40B4-BE49-F238E27FC236}">
                <a16:creationId xmlns:a16="http://schemas.microsoft.com/office/drawing/2014/main" id="{0773C36A-A74B-9C23-6289-BE4C3AFBF71A}"/>
              </a:ext>
            </a:extLst>
          </p:cNvPr>
          <p:cNvSpPr txBox="1">
            <a:spLocks noChangeArrowheads="1"/>
          </p:cNvSpPr>
          <p:nvPr/>
        </p:nvSpPr>
        <p:spPr bwMode="auto">
          <a:xfrm>
            <a:off x="76200" y="5257800"/>
            <a:ext cx="3810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a:solidFill>
                  <a:srgbClr val="66FFFF"/>
                </a:solidFill>
                <a:latin typeface="Comic Sans MS" panose="030F0902030302020204" pitchFamily="66" charset="0"/>
              </a:rPr>
              <a:t>Il radicale può addizionare ulteriori molecole di acetilene dando luogo a catene laterali che formano anelli benzenici condensati   </a:t>
            </a:r>
            <a:endParaRPr lang="en-GB" altLang="it-IT" sz="1600">
              <a:solidFill>
                <a:srgbClr val="66FFFF"/>
              </a:solidFill>
            </a:endParaRPr>
          </a:p>
        </p:txBody>
      </p:sp>
      <p:graphicFrame>
        <p:nvGraphicFramePr>
          <p:cNvPr id="44043" name="Object 55">
            <a:extLst>
              <a:ext uri="{FF2B5EF4-FFF2-40B4-BE49-F238E27FC236}">
                <a16:creationId xmlns:a16="http://schemas.microsoft.com/office/drawing/2014/main" id="{024D777A-E629-CE63-BC71-C54F23E37C3F}"/>
              </a:ext>
            </a:extLst>
          </p:cNvPr>
          <p:cNvGraphicFramePr>
            <a:graphicFrameLocks noChangeAspect="1"/>
          </p:cNvGraphicFramePr>
          <p:nvPr/>
        </p:nvGraphicFramePr>
        <p:xfrm>
          <a:off x="3657600" y="5124450"/>
          <a:ext cx="5497513" cy="1444625"/>
        </p:xfrm>
        <a:graphic>
          <a:graphicData uri="http://schemas.openxmlformats.org/presentationml/2006/ole">
            <mc:AlternateContent xmlns:mc="http://schemas.openxmlformats.org/markup-compatibility/2006">
              <mc:Choice xmlns:v="urn:schemas-microsoft-com:vml" Requires="v">
                <p:oleObj name="CS ChemDraw Drawing" r:id="rId6" imgW="7315200" imgH="1905000" progId="">
                  <p:embed/>
                </p:oleObj>
              </mc:Choice>
              <mc:Fallback>
                <p:oleObj name="CS ChemDraw Drawing" r:id="rId6" imgW="7315200" imgH="1905000" progId="">
                  <p:embed/>
                  <p:pic>
                    <p:nvPicPr>
                      <p:cNvPr id="0" name="Object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5124450"/>
                        <a:ext cx="54975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4" name="Rectangle 13">
            <a:extLst>
              <a:ext uri="{FF2B5EF4-FFF2-40B4-BE49-F238E27FC236}">
                <a16:creationId xmlns:a16="http://schemas.microsoft.com/office/drawing/2014/main" id="{A37BCAAD-3FAB-441C-78A4-6D0E9B3F002C}"/>
              </a:ext>
            </a:extLst>
          </p:cNvPr>
          <p:cNvSpPr>
            <a:spLocks noChangeArrowheads="1"/>
          </p:cNvSpPr>
          <p:nvPr/>
        </p:nvSpPr>
        <p:spPr bwMode="auto">
          <a:xfrm>
            <a:off x="0" y="5105400"/>
            <a:ext cx="9144000" cy="1524000"/>
          </a:xfrm>
          <a:prstGeom prst="rect">
            <a:avLst/>
          </a:prstGeom>
          <a:noFill/>
          <a:ln w="9525">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44045" name="Segnaposto numero diapositiva 6">
            <a:extLst>
              <a:ext uri="{FF2B5EF4-FFF2-40B4-BE49-F238E27FC236}">
                <a16:creationId xmlns:a16="http://schemas.microsoft.com/office/drawing/2014/main" id="{25336355-AA69-182C-47CE-57F3BB8627EF}"/>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0285AA3-B1C8-F44A-BF01-3A1273DB5F17}" type="slidenum">
              <a:rPr lang="it-IT" altLang="it-IT" sz="1000">
                <a:latin typeface="Comic Sans MS" panose="030F0902030302020204" pitchFamily="66" charset="0"/>
              </a:rPr>
              <a:pPr algn="r" eaLnBrk="1" hangingPunct="1">
                <a:spcBef>
                  <a:spcPct val="0"/>
                </a:spcBef>
                <a:buFontTx/>
                <a:buNone/>
              </a:pPr>
              <a:t>31</a:t>
            </a:fld>
            <a:endParaRPr lang="it-IT" altLang="it-IT" sz="1000">
              <a:latin typeface="Comic Sans MS" panose="030F0902030302020204" pitchFamily="66" charset="0"/>
            </a:endParaRPr>
          </a:p>
        </p:txBody>
      </p:sp>
      <p:sp>
        <p:nvSpPr>
          <p:cNvPr id="44046" name="Segnaposto data 4">
            <a:extLst>
              <a:ext uri="{FF2B5EF4-FFF2-40B4-BE49-F238E27FC236}">
                <a16:creationId xmlns:a16="http://schemas.microsoft.com/office/drawing/2014/main" id="{BD56FD8A-D960-0D02-7D5F-D8CBE37CD710}"/>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up)">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390C8EC-2FDD-1A2A-D021-DAA4419559D9}"/>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Il meccanismo di cancerogenesi degli IPA</a:t>
            </a:r>
          </a:p>
        </p:txBody>
      </p:sp>
      <p:sp>
        <p:nvSpPr>
          <p:cNvPr id="45059" name="Text Box 3">
            <a:extLst>
              <a:ext uri="{FF2B5EF4-FFF2-40B4-BE49-F238E27FC236}">
                <a16:creationId xmlns:a16="http://schemas.microsoft.com/office/drawing/2014/main" id="{409B08C2-883D-3F21-4263-55D7CAD97902}"/>
              </a:ext>
            </a:extLst>
          </p:cNvPr>
          <p:cNvSpPr txBox="1">
            <a:spLocks noChangeArrowheads="1"/>
          </p:cNvSpPr>
          <p:nvPr/>
        </p:nvSpPr>
        <p:spPr bwMode="auto">
          <a:xfrm>
            <a:off x="182563" y="2346325"/>
            <a:ext cx="87788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GB" altLang="it-IT" sz="2000">
                <a:solidFill>
                  <a:srgbClr val="FFFF00"/>
                </a:solidFill>
                <a:latin typeface="Comic Sans MS" panose="030F0902030302020204" pitchFamily="66" charset="0"/>
              </a:rPr>
              <a:t>Gli IPA non sono di per sé agenti cancerogeni, ma lo sono alcuni derivati in cui essi vengono convertiti dall’organismo nel tentativo di renderli idrosolubili, e quindi più facilmente eliminabili.</a:t>
            </a:r>
          </a:p>
          <a:p>
            <a:pPr algn="just" eaLnBrk="1" hangingPunct="1">
              <a:spcBef>
                <a:spcPct val="0"/>
              </a:spcBef>
              <a:buFontTx/>
              <a:buNone/>
            </a:pPr>
            <a:endParaRPr lang="en-GB" altLang="it-IT" sz="2000">
              <a:solidFill>
                <a:srgbClr val="FFFF00"/>
              </a:solidFill>
              <a:latin typeface="Comic Sans MS" panose="030F0902030302020204" pitchFamily="66" charset="0"/>
            </a:endParaRPr>
          </a:p>
          <a:p>
            <a:pPr algn="just" eaLnBrk="1" hangingPunct="1">
              <a:spcBef>
                <a:spcPct val="0"/>
              </a:spcBef>
              <a:buFontTx/>
              <a:buNone/>
            </a:pPr>
            <a:endParaRPr lang="en-GB" altLang="it-IT" sz="2000">
              <a:solidFill>
                <a:srgbClr val="FFFF00"/>
              </a:solidFill>
              <a:latin typeface="Comic Sans MS" panose="030F0902030302020204" pitchFamily="66" charset="0"/>
            </a:endParaRPr>
          </a:p>
          <a:p>
            <a:pPr algn="just" eaLnBrk="1" hangingPunct="1">
              <a:spcBef>
                <a:spcPct val="0"/>
              </a:spcBef>
              <a:buFontTx/>
              <a:buNone/>
            </a:pPr>
            <a:r>
              <a:rPr lang="en-GB" altLang="it-IT" sz="2000">
                <a:solidFill>
                  <a:srgbClr val="FFFF00"/>
                </a:solidFill>
                <a:latin typeface="Comic Sans MS" panose="030F0902030302020204" pitchFamily="66" charset="0"/>
              </a:rPr>
              <a:t>Nella pagina successiva è presentata la sequenza di trasformazioni subite dal benzo[a]pirene</a:t>
            </a:r>
          </a:p>
        </p:txBody>
      </p:sp>
      <p:sp>
        <p:nvSpPr>
          <p:cNvPr id="45060" name="Segnaposto numero diapositiva 6">
            <a:extLst>
              <a:ext uri="{FF2B5EF4-FFF2-40B4-BE49-F238E27FC236}">
                <a16:creationId xmlns:a16="http://schemas.microsoft.com/office/drawing/2014/main" id="{D4DAECED-28B0-4918-C62D-7AB144ABB3F1}"/>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68F82A3-6627-3B43-BD50-7D67EA83F653}" type="slidenum">
              <a:rPr lang="it-IT" altLang="it-IT" sz="1000">
                <a:latin typeface="Comic Sans MS" panose="030F0902030302020204" pitchFamily="66" charset="0"/>
              </a:rPr>
              <a:pPr algn="r" eaLnBrk="1" hangingPunct="1">
                <a:spcBef>
                  <a:spcPct val="0"/>
                </a:spcBef>
                <a:buFontTx/>
                <a:buNone/>
              </a:pPr>
              <a:t>32</a:t>
            </a:fld>
            <a:endParaRPr lang="it-IT" altLang="it-IT" sz="1000">
              <a:latin typeface="Comic Sans MS" panose="030F0902030302020204" pitchFamily="66" charset="0"/>
            </a:endParaRPr>
          </a:p>
        </p:txBody>
      </p:sp>
      <p:sp>
        <p:nvSpPr>
          <p:cNvPr id="45061" name="Segnaposto data 4">
            <a:extLst>
              <a:ext uri="{FF2B5EF4-FFF2-40B4-BE49-F238E27FC236}">
                <a16:creationId xmlns:a16="http://schemas.microsoft.com/office/drawing/2014/main" id="{9A777C57-FB00-2575-ADD8-335BFBEE968C}"/>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up)">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19">
            <a:extLst>
              <a:ext uri="{FF2B5EF4-FFF2-40B4-BE49-F238E27FC236}">
                <a16:creationId xmlns:a16="http://schemas.microsoft.com/office/drawing/2014/main" id="{30EF3D0D-728B-2018-69A1-06FC0600B465}"/>
              </a:ext>
            </a:extLst>
          </p:cNvPr>
          <p:cNvGraphicFramePr>
            <a:graphicFrameLocks noChangeAspect="1"/>
          </p:cNvGraphicFramePr>
          <p:nvPr/>
        </p:nvGraphicFramePr>
        <p:xfrm>
          <a:off x="152400" y="1066800"/>
          <a:ext cx="4649788" cy="5302250"/>
        </p:xfrm>
        <a:graphic>
          <a:graphicData uri="http://schemas.openxmlformats.org/presentationml/2006/ole">
            <mc:AlternateContent xmlns:mc="http://schemas.openxmlformats.org/markup-compatibility/2006">
              <mc:Choice xmlns:v="urn:schemas-microsoft-com:vml" Requires="v">
                <p:oleObj name="CS ChemDraw Drawing" r:id="rId2" imgW="8255000" imgH="9410700" progId="">
                  <p:embed/>
                </p:oleObj>
              </mc:Choice>
              <mc:Fallback>
                <p:oleObj name="CS ChemDraw Drawing" r:id="rId2" imgW="8255000" imgH="9410700" progId="">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649788"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3">
            <a:extLst>
              <a:ext uri="{FF2B5EF4-FFF2-40B4-BE49-F238E27FC236}">
                <a16:creationId xmlns:a16="http://schemas.microsoft.com/office/drawing/2014/main" id="{7397479D-D39B-48E5-3A7C-DC38457ECFE5}"/>
              </a:ext>
            </a:extLst>
          </p:cNvPr>
          <p:cNvSpPr>
            <a:spLocks noChangeArrowheads="1"/>
          </p:cNvSpPr>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Trasformazioni metaboliche del benzo[a]pirene</a:t>
            </a:r>
          </a:p>
        </p:txBody>
      </p:sp>
      <p:sp>
        <p:nvSpPr>
          <p:cNvPr id="46084" name="Text Box 4">
            <a:extLst>
              <a:ext uri="{FF2B5EF4-FFF2-40B4-BE49-F238E27FC236}">
                <a16:creationId xmlns:a16="http://schemas.microsoft.com/office/drawing/2014/main" id="{64E2B084-A639-ED1C-4F87-1933526E87F0}"/>
              </a:ext>
            </a:extLst>
          </p:cNvPr>
          <p:cNvSpPr txBox="1">
            <a:spLocks noChangeArrowheads="1"/>
          </p:cNvSpPr>
          <p:nvPr/>
        </p:nvSpPr>
        <p:spPr bwMode="auto">
          <a:xfrm>
            <a:off x="5257800" y="1295400"/>
            <a:ext cx="3657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solidFill>
                  <a:srgbClr val="66FFFF"/>
                </a:solidFill>
                <a:latin typeface="Comic Sans MS" panose="030F0902030302020204" pitchFamily="66" charset="0"/>
              </a:rPr>
              <a:t>La prima trasformazione è la </a:t>
            </a:r>
          </a:p>
          <a:p>
            <a:pPr eaLnBrk="1" hangingPunct="1">
              <a:spcBef>
                <a:spcPct val="0"/>
              </a:spcBef>
              <a:buFontTx/>
              <a:buNone/>
            </a:pPr>
            <a:r>
              <a:rPr lang="it-IT" altLang="it-IT" sz="1600">
                <a:solidFill>
                  <a:srgbClr val="66FFFF"/>
                </a:solidFill>
                <a:latin typeface="Comic Sans MS" panose="030F0902030302020204" pitchFamily="66" charset="0"/>
              </a:rPr>
              <a:t>epossidazione nelle posizioni 7,8, le più reattive, che rappresentano la cosiddetta regione K.</a:t>
            </a:r>
          </a:p>
        </p:txBody>
      </p:sp>
      <p:sp>
        <p:nvSpPr>
          <p:cNvPr id="46085" name="Text Box 5">
            <a:extLst>
              <a:ext uri="{FF2B5EF4-FFF2-40B4-BE49-F238E27FC236}">
                <a16:creationId xmlns:a16="http://schemas.microsoft.com/office/drawing/2014/main" id="{4219AED8-8EF4-6F6C-DDAD-CBE780B05883}"/>
              </a:ext>
            </a:extLst>
          </p:cNvPr>
          <p:cNvSpPr txBox="1">
            <a:spLocks noChangeArrowheads="1"/>
          </p:cNvSpPr>
          <p:nvPr/>
        </p:nvSpPr>
        <p:spPr bwMode="auto">
          <a:xfrm>
            <a:off x="2574925" y="2362200"/>
            <a:ext cx="2541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a:solidFill>
                  <a:srgbClr val="66FFFF"/>
                </a:solidFill>
                <a:latin typeface="Comic Sans MS" panose="030F0902030302020204" pitchFamily="66" charset="0"/>
              </a:rPr>
              <a:t>Benzo[a]piren-7,8-ossido</a:t>
            </a:r>
          </a:p>
        </p:txBody>
      </p:sp>
      <p:sp>
        <p:nvSpPr>
          <p:cNvPr id="46086" name="Text Box 6">
            <a:extLst>
              <a:ext uri="{FF2B5EF4-FFF2-40B4-BE49-F238E27FC236}">
                <a16:creationId xmlns:a16="http://schemas.microsoft.com/office/drawing/2014/main" id="{C1A166E5-2B03-8E2B-3AD6-32CFC07F4634}"/>
              </a:ext>
            </a:extLst>
          </p:cNvPr>
          <p:cNvSpPr txBox="1">
            <a:spLocks noChangeArrowheads="1"/>
          </p:cNvSpPr>
          <p:nvPr/>
        </p:nvSpPr>
        <p:spPr bwMode="auto">
          <a:xfrm>
            <a:off x="5029200" y="3028950"/>
            <a:ext cx="3657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a:solidFill>
                  <a:srgbClr val="66FFFF"/>
                </a:solidFill>
                <a:latin typeface="Comic Sans MS" panose="030F0902030302020204" pitchFamily="66" charset="0"/>
              </a:rPr>
              <a:t>L’epossido subisce un attacco nucleofilo da parte dell’acqua, con formazione di un diolo, più idrosolubile e quindi più facilemente eliminabile.</a:t>
            </a:r>
          </a:p>
        </p:txBody>
      </p:sp>
      <p:sp>
        <p:nvSpPr>
          <p:cNvPr id="46087" name="Text Box 8">
            <a:extLst>
              <a:ext uri="{FF2B5EF4-FFF2-40B4-BE49-F238E27FC236}">
                <a16:creationId xmlns:a16="http://schemas.microsoft.com/office/drawing/2014/main" id="{BC5392A3-A7E6-D634-967B-0050ADA1BCF0}"/>
              </a:ext>
            </a:extLst>
          </p:cNvPr>
          <p:cNvSpPr txBox="1">
            <a:spLocks noChangeArrowheads="1"/>
          </p:cNvSpPr>
          <p:nvPr/>
        </p:nvSpPr>
        <p:spPr bwMode="auto">
          <a:xfrm>
            <a:off x="2133600" y="44196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a:solidFill>
                  <a:srgbClr val="66FFFF"/>
                </a:solidFill>
                <a:latin typeface="Comic Sans MS" panose="030F0902030302020204" pitchFamily="66" charset="0"/>
              </a:rPr>
              <a:t>Benzo[a]piren-7,8-diidro-7,8-diolo</a:t>
            </a:r>
          </a:p>
        </p:txBody>
      </p:sp>
      <p:sp>
        <p:nvSpPr>
          <p:cNvPr id="46088" name="Text Box 9">
            <a:extLst>
              <a:ext uri="{FF2B5EF4-FFF2-40B4-BE49-F238E27FC236}">
                <a16:creationId xmlns:a16="http://schemas.microsoft.com/office/drawing/2014/main" id="{6FE00731-2B68-0E0F-9176-3CBA282216C6}"/>
              </a:ext>
            </a:extLst>
          </p:cNvPr>
          <p:cNvSpPr txBox="1">
            <a:spLocks noChangeArrowheads="1"/>
          </p:cNvSpPr>
          <p:nvPr/>
        </p:nvSpPr>
        <p:spPr bwMode="auto">
          <a:xfrm>
            <a:off x="5105400" y="5029200"/>
            <a:ext cx="3657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a:solidFill>
                  <a:srgbClr val="66FFFF"/>
                </a:solidFill>
                <a:latin typeface="Comic Sans MS" panose="030F0902030302020204" pitchFamily="66" charset="0"/>
              </a:rPr>
              <a:t>Una parte delle molecole del diolo vengono ulteriormente epossidate regio- e stereoselettivamente.</a:t>
            </a:r>
            <a:endParaRPr lang="en-GB" altLang="it-IT" sz="1600">
              <a:solidFill>
                <a:srgbClr val="FFFF00"/>
              </a:solidFill>
              <a:latin typeface="Comic Sans MS" panose="030F0902030302020204" pitchFamily="66" charset="0"/>
            </a:endParaRPr>
          </a:p>
        </p:txBody>
      </p:sp>
      <p:sp>
        <p:nvSpPr>
          <p:cNvPr id="46089" name="Text Box 10">
            <a:extLst>
              <a:ext uri="{FF2B5EF4-FFF2-40B4-BE49-F238E27FC236}">
                <a16:creationId xmlns:a16="http://schemas.microsoft.com/office/drawing/2014/main" id="{796CD5A5-955A-6EAA-A8AC-7FFB7666ED10}"/>
              </a:ext>
            </a:extLst>
          </p:cNvPr>
          <p:cNvSpPr txBox="1">
            <a:spLocks noChangeArrowheads="1"/>
          </p:cNvSpPr>
          <p:nvPr/>
        </p:nvSpPr>
        <p:spPr bwMode="auto">
          <a:xfrm>
            <a:off x="2286000" y="6248400"/>
            <a:ext cx="4132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it-IT" sz="1600" b="1">
                <a:solidFill>
                  <a:srgbClr val="FFFF00"/>
                </a:solidFill>
                <a:latin typeface="Comic Sans MS" panose="030F0902030302020204" pitchFamily="66" charset="0"/>
              </a:rPr>
              <a:t>Si ritiene che sia questo  diolo epossido</a:t>
            </a:r>
          </a:p>
          <a:p>
            <a:pPr eaLnBrk="1" hangingPunct="1">
              <a:spcBef>
                <a:spcPct val="0"/>
              </a:spcBef>
              <a:buFontTx/>
              <a:buNone/>
            </a:pPr>
            <a:r>
              <a:rPr lang="en-GB" altLang="it-IT" sz="1600" b="1">
                <a:solidFill>
                  <a:srgbClr val="FFFF00"/>
                </a:solidFill>
                <a:latin typeface="Comic Sans MS" panose="030F0902030302020204" pitchFamily="66" charset="0"/>
              </a:rPr>
              <a:t>la specie  effettivamente cancerogena </a:t>
            </a:r>
          </a:p>
        </p:txBody>
      </p:sp>
      <p:sp>
        <p:nvSpPr>
          <p:cNvPr id="46090" name="Segnaposto numero diapositiva 6">
            <a:extLst>
              <a:ext uri="{FF2B5EF4-FFF2-40B4-BE49-F238E27FC236}">
                <a16:creationId xmlns:a16="http://schemas.microsoft.com/office/drawing/2014/main" id="{4DA8FDBD-3645-BEB4-07EA-5F69C12EF8A0}"/>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DA99223-97E0-6A4E-BF48-CDB993C37E99}" type="slidenum">
              <a:rPr lang="it-IT" altLang="it-IT" sz="1000">
                <a:latin typeface="Comic Sans MS" panose="030F0902030302020204" pitchFamily="66" charset="0"/>
              </a:rPr>
              <a:pPr algn="r" eaLnBrk="1" hangingPunct="1">
                <a:spcBef>
                  <a:spcPct val="0"/>
                </a:spcBef>
                <a:buFontTx/>
                <a:buNone/>
              </a:pPr>
              <a:t>33</a:t>
            </a:fld>
            <a:endParaRPr lang="it-IT" altLang="it-IT" sz="1000">
              <a:latin typeface="Comic Sans MS" panose="030F0902030302020204" pitchFamily="66" charset="0"/>
            </a:endParaRPr>
          </a:p>
        </p:txBody>
      </p:sp>
      <p:sp>
        <p:nvSpPr>
          <p:cNvPr id="46091" name="Segnaposto data 4">
            <a:extLst>
              <a:ext uri="{FF2B5EF4-FFF2-40B4-BE49-F238E27FC236}">
                <a16:creationId xmlns:a16="http://schemas.microsoft.com/office/drawing/2014/main" id="{5C36EE46-111F-7893-8C34-2155EF3E1671}"/>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up)">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3C56586F-72BA-6694-8086-1452FCC68B2F}"/>
              </a:ext>
            </a:extLst>
          </p:cNvPr>
          <p:cNvSpPr>
            <a:spLocks noChangeArrowheads="1"/>
          </p:cNvSpPr>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it-IT">
                <a:solidFill>
                  <a:srgbClr val="FFFF00"/>
                </a:solidFill>
                <a:latin typeface="Comic Sans MS" panose="030F0902030302020204" pitchFamily="66" charset="0"/>
              </a:rPr>
              <a:t>Il derivato dell’IPA si lega al DNA</a:t>
            </a:r>
          </a:p>
        </p:txBody>
      </p:sp>
      <p:graphicFrame>
        <p:nvGraphicFramePr>
          <p:cNvPr id="47107" name="Object 19">
            <a:extLst>
              <a:ext uri="{FF2B5EF4-FFF2-40B4-BE49-F238E27FC236}">
                <a16:creationId xmlns:a16="http://schemas.microsoft.com/office/drawing/2014/main" id="{41A5F918-3F82-1930-4885-825121AF2CBA}"/>
              </a:ext>
            </a:extLst>
          </p:cNvPr>
          <p:cNvGraphicFramePr>
            <a:graphicFrameLocks noChangeAspect="1"/>
          </p:cNvGraphicFramePr>
          <p:nvPr/>
        </p:nvGraphicFramePr>
        <p:xfrm>
          <a:off x="76200" y="838200"/>
          <a:ext cx="5575300" cy="5762625"/>
        </p:xfrm>
        <a:graphic>
          <a:graphicData uri="http://schemas.openxmlformats.org/presentationml/2006/ole">
            <mc:AlternateContent xmlns:mc="http://schemas.openxmlformats.org/markup-compatibility/2006">
              <mc:Choice xmlns:v="urn:schemas-microsoft-com:vml" Requires="v">
                <p:oleObj name="CS ChemDraw Drawing" r:id="rId2" imgW="8737600" imgH="9017000" progId="">
                  <p:embed/>
                </p:oleObj>
              </mc:Choice>
              <mc:Fallback>
                <p:oleObj name="CS ChemDraw Drawing" r:id="rId2" imgW="8737600" imgH="9017000" progId="">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55753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27">
            <a:extLst>
              <a:ext uri="{FF2B5EF4-FFF2-40B4-BE49-F238E27FC236}">
                <a16:creationId xmlns:a16="http://schemas.microsoft.com/office/drawing/2014/main" id="{4E8B50A0-1130-B2E0-4F01-F8BC59822E2F}"/>
              </a:ext>
            </a:extLst>
          </p:cNvPr>
          <p:cNvSpPr txBox="1">
            <a:spLocks noChangeArrowheads="1"/>
          </p:cNvSpPr>
          <p:nvPr/>
        </p:nvSpPr>
        <p:spPr bwMode="auto">
          <a:xfrm>
            <a:off x="5334000" y="2590800"/>
            <a:ext cx="3657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it-IT" sz="1600">
                <a:solidFill>
                  <a:srgbClr val="66FFFF"/>
                </a:solidFill>
                <a:latin typeface="Comic Sans MS" panose="030F0902030302020204" pitchFamily="66" charset="0"/>
              </a:rPr>
              <a:t>Il diolo epossidico viene legato al DNA attraverso attacco nucleofilo, ad esempio da parte della adenina.</a:t>
            </a:r>
          </a:p>
          <a:p>
            <a:pPr algn="ctr" eaLnBrk="1" hangingPunct="1">
              <a:spcBef>
                <a:spcPct val="0"/>
              </a:spcBef>
              <a:buFontTx/>
              <a:buNone/>
            </a:pPr>
            <a:r>
              <a:rPr lang="en-GB" altLang="it-IT" sz="1600">
                <a:solidFill>
                  <a:srgbClr val="66FFFF"/>
                </a:solidFill>
                <a:latin typeface="Comic Sans MS" panose="030F0902030302020204" pitchFamily="66" charset="0"/>
              </a:rPr>
              <a:t>L’attacco covalente del grosso residuo idrocarburico rappresenta un evidente danno per il DNA. Questo danno provoca delle mutazioni e, con le mutazioni, una maggiore probabilità di cancerogenesi.</a:t>
            </a:r>
          </a:p>
        </p:txBody>
      </p:sp>
      <p:sp>
        <p:nvSpPr>
          <p:cNvPr id="47109" name="Segnaposto numero diapositiva 6">
            <a:extLst>
              <a:ext uri="{FF2B5EF4-FFF2-40B4-BE49-F238E27FC236}">
                <a16:creationId xmlns:a16="http://schemas.microsoft.com/office/drawing/2014/main" id="{D99008A1-B8F4-1105-54E4-CF07C3BEFA5D}"/>
              </a:ext>
            </a:extLst>
          </p:cNvPr>
          <p:cNvSpPr txBox="1">
            <a:spLocks noGrp="1"/>
          </p:cNvSpPr>
          <p:nvPr/>
        </p:nvSpPr>
        <p:spPr bwMode="auto">
          <a:xfrm>
            <a:off x="8534400" y="6500813"/>
            <a:ext cx="488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98F9334-4B27-9248-B091-EDB536ADB3F7}" type="slidenum">
              <a:rPr lang="it-IT" altLang="it-IT" sz="1000">
                <a:latin typeface="Comic Sans MS" panose="030F0902030302020204" pitchFamily="66" charset="0"/>
              </a:rPr>
              <a:pPr algn="r" eaLnBrk="1" hangingPunct="1">
                <a:spcBef>
                  <a:spcPct val="0"/>
                </a:spcBef>
                <a:buFontTx/>
                <a:buNone/>
              </a:pPr>
              <a:t>34</a:t>
            </a:fld>
            <a:endParaRPr lang="it-IT" altLang="it-IT" sz="1000">
              <a:latin typeface="Comic Sans MS" panose="030F0902030302020204" pitchFamily="66" charset="0"/>
            </a:endParaRPr>
          </a:p>
        </p:txBody>
      </p:sp>
      <p:sp>
        <p:nvSpPr>
          <p:cNvPr id="47110" name="Segnaposto data 4">
            <a:extLst>
              <a:ext uri="{FF2B5EF4-FFF2-40B4-BE49-F238E27FC236}">
                <a16:creationId xmlns:a16="http://schemas.microsoft.com/office/drawing/2014/main" id="{9995D4FE-18B7-4828-B159-48E2916691B8}"/>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up)">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ciclo del vapore">
            <a:extLst>
              <a:ext uri="{FF2B5EF4-FFF2-40B4-BE49-F238E27FC236}">
                <a16:creationId xmlns:a16="http://schemas.microsoft.com/office/drawing/2014/main" id="{CE16FF8C-4F08-F657-767F-9778997AD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82763"/>
            <a:ext cx="83454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a:extLst>
              <a:ext uri="{FF2B5EF4-FFF2-40B4-BE49-F238E27FC236}">
                <a16:creationId xmlns:a16="http://schemas.microsoft.com/office/drawing/2014/main" id="{52378013-FEA8-DB49-F4C4-CAFC9AC8362F}"/>
              </a:ext>
            </a:extLst>
          </p:cNvPr>
          <p:cNvSpPr txBox="1">
            <a:spLocks noChangeArrowheads="1"/>
          </p:cNvSpPr>
          <p:nvPr/>
        </p:nvSpPr>
        <p:spPr bwMode="auto">
          <a:xfrm>
            <a:off x="360363" y="690563"/>
            <a:ext cx="86185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solidFill>
                  <a:srgbClr val="99FF66"/>
                </a:solidFill>
                <a:latin typeface="Comic Sans MS" panose="030F0902030302020204" pitchFamily="66" charset="0"/>
              </a:rPr>
              <a:t>Le goccioline di acqua presenti nelle nubi non sono mai costituite solo da acqua ma contengono in loro molte altre sostanze a causa dei passaggi di fase che queste acque subiscono naturalmente:</a:t>
            </a:r>
          </a:p>
        </p:txBody>
      </p:sp>
      <p:sp>
        <p:nvSpPr>
          <p:cNvPr id="48132" name="Segnaposto numero diapositiva 6">
            <a:extLst>
              <a:ext uri="{FF2B5EF4-FFF2-40B4-BE49-F238E27FC236}">
                <a16:creationId xmlns:a16="http://schemas.microsoft.com/office/drawing/2014/main" id="{2D079EC9-CD9B-E669-6AE6-F4B860B22754}"/>
              </a:ext>
            </a:extLst>
          </p:cNvPr>
          <p:cNvSpPr txBox="1">
            <a:spLocks noGrp="1"/>
          </p:cNvSpPr>
          <p:nvPr/>
        </p:nvSpPr>
        <p:spPr bwMode="auto">
          <a:xfrm>
            <a:off x="8612188" y="6513513"/>
            <a:ext cx="366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F1A97F9-F526-2A43-90E1-421629EA1AEA}" type="slidenum">
              <a:rPr lang="it-IT" altLang="it-IT" sz="1000">
                <a:latin typeface="Comic Sans MS" panose="030F0902030302020204" pitchFamily="66" charset="0"/>
              </a:rPr>
              <a:pPr algn="r" eaLnBrk="1" hangingPunct="1">
                <a:spcBef>
                  <a:spcPct val="0"/>
                </a:spcBef>
                <a:buFontTx/>
                <a:buNone/>
              </a:pPr>
              <a:t>35</a:t>
            </a:fld>
            <a:endParaRPr lang="it-IT" altLang="it-IT" sz="1000">
              <a:latin typeface="Comic Sans MS" panose="030F0902030302020204" pitchFamily="66" charset="0"/>
            </a:endParaRPr>
          </a:p>
        </p:txBody>
      </p:sp>
      <p:sp>
        <p:nvSpPr>
          <p:cNvPr id="48133" name="Segnaposto data 4">
            <a:extLst>
              <a:ext uri="{FF2B5EF4-FFF2-40B4-BE49-F238E27FC236}">
                <a16:creationId xmlns:a16="http://schemas.microsoft.com/office/drawing/2014/main" id="{66D67A78-C9B5-0ADE-7DFB-22866D9AA7BE}"/>
              </a:ext>
            </a:extLst>
          </p:cNvPr>
          <p:cNvSpPr txBox="1">
            <a:spLocks noGrp="1"/>
          </p:cNvSpPr>
          <p:nvPr/>
        </p:nvSpPr>
        <p:spPr bwMode="auto">
          <a:xfrm>
            <a:off x="457200" y="65928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48135" name="CasellaDiTesto 1">
            <a:extLst>
              <a:ext uri="{FF2B5EF4-FFF2-40B4-BE49-F238E27FC236}">
                <a16:creationId xmlns:a16="http://schemas.microsoft.com/office/drawing/2014/main" id="{091641A5-10EF-7D15-6DDB-B422F1B30F55}"/>
              </a:ext>
            </a:extLst>
          </p:cNvPr>
          <p:cNvSpPr txBox="1">
            <a:spLocks noChangeArrowheads="1"/>
          </p:cNvSpPr>
          <p:nvPr/>
        </p:nvSpPr>
        <p:spPr bwMode="auto">
          <a:xfrm>
            <a:off x="1957388" y="0"/>
            <a:ext cx="4951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rgbClr val="00FFCC"/>
                </a:solidFill>
                <a:latin typeface="Comic Sans MS" panose="030F0902030302020204" pitchFamily="66" charset="0"/>
              </a:rPr>
              <a:t>Le piogge acide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DE49561B-626A-A075-8038-EB37A5957A16}"/>
              </a:ext>
            </a:extLst>
          </p:cNvPr>
          <p:cNvSpPr txBox="1">
            <a:spLocks noChangeArrowheads="1"/>
          </p:cNvSpPr>
          <p:nvPr/>
        </p:nvSpPr>
        <p:spPr bwMode="auto">
          <a:xfrm>
            <a:off x="228600" y="409575"/>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800">
                <a:solidFill>
                  <a:srgbClr val="99FF66"/>
                </a:solidFill>
                <a:latin typeface="Comic Sans MS" panose="030F0902030302020204" pitchFamily="66" charset="0"/>
              </a:rPr>
              <a:t>Una ulteriore complicazione nello studio dei problemi di qualità dell’aria è associata al fatto che le sostanze emesse in atmosfera non restano confinate in essa, ma possono trasferirsi negli altri comparti, trasformandosi anche in sostanze di natura diversa, secondo lo schema:</a:t>
            </a:r>
          </a:p>
        </p:txBody>
      </p:sp>
      <p:sp>
        <p:nvSpPr>
          <p:cNvPr id="49155" name="Segnaposto numero diapositiva 6">
            <a:extLst>
              <a:ext uri="{FF2B5EF4-FFF2-40B4-BE49-F238E27FC236}">
                <a16:creationId xmlns:a16="http://schemas.microsoft.com/office/drawing/2014/main" id="{FB1D7E86-5E16-1380-E2F3-7A3454CEDC5A}"/>
              </a:ext>
            </a:extLst>
          </p:cNvPr>
          <p:cNvSpPr txBox="1">
            <a:spLocks noGrp="1"/>
          </p:cNvSpPr>
          <p:nvPr/>
        </p:nvSpPr>
        <p:spPr bwMode="auto">
          <a:xfrm>
            <a:off x="8659813" y="6500813"/>
            <a:ext cx="35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BCB4E41-5B70-4F4E-A143-3D041CAA443C}" type="slidenum">
              <a:rPr lang="it-IT" altLang="it-IT" sz="1000">
                <a:latin typeface="Comic Sans MS" panose="030F0902030302020204" pitchFamily="66" charset="0"/>
              </a:rPr>
              <a:pPr algn="r" eaLnBrk="1" hangingPunct="1">
                <a:spcBef>
                  <a:spcPct val="0"/>
                </a:spcBef>
                <a:buFontTx/>
                <a:buNone/>
              </a:pPr>
              <a:t>36</a:t>
            </a:fld>
            <a:endParaRPr lang="it-IT" altLang="it-IT" sz="1000">
              <a:latin typeface="Comic Sans MS" panose="030F0902030302020204" pitchFamily="66" charset="0"/>
            </a:endParaRPr>
          </a:p>
        </p:txBody>
      </p:sp>
      <p:sp>
        <p:nvSpPr>
          <p:cNvPr id="49156" name="Segnaposto data 4">
            <a:extLst>
              <a:ext uri="{FF2B5EF4-FFF2-40B4-BE49-F238E27FC236}">
                <a16:creationId xmlns:a16="http://schemas.microsoft.com/office/drawing/2014/main" id="{DFBB8B3A-6E4F-E03D-F856-0A065CDF3CA6}"/>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pic>
        <p:nvPicPr>
          <p:cNvPr id="49158" name="Picture 2" descr="http://upload.wikimedia.org/wikipedia/it/5/58/Origine_piogge_acide.jpg">
            <a:extLst>
              <a:ext uri="{FF2B5EF4-FFF2-40B4-BE49-F238E27FC236}">
                <a16:creationId xmlns:a16="http://schemas.microsoft.com/office/drawing/2014/main" id="{BEA6FE72-0EB8-6E8D-0E1C-901EF1EBA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787525"/>
            <a:ext cx="75946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a:extLst>
              <a:ext uri="{FF2B5EF4-FFF2-40B4-BE49-F238E27FC236}">
                <a16:creationId xmlns:a16="http://schemas.microsoft.com/office/drawing/2014/main" id="{85EE60CF-24ED-D65B-B2CD-D4B6F07869C6}"/>
              </a:ext>
            </a:extLst>
          </p:cNvPr>
          <p:cNvSpPr/>
          <p:nvPr/>
        </p:nvSpPr>
        <p:spPr>
          <a:xfrm>
            <a:off x="5329238" y="4395788"/>
            <a:ext cx="1865312" cy="758825"/>
          </a:xfrm>
          <a:prstGeom prst="ellipse">
            <a:avLst/>
          </a:prstGeom>
          <a:noFill/>
          <a:ln>
            <a:solidFill>
              <a:srgbClr val="DA56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diffusione delle piogge acide">
            <a:extLst>
              <a:ext uri="{FF2B5EF4-FFF2-40B4-BE49-F238E27FC236}">
                <a16:creationId xmlns:a16="http://schemas.microsoft.com/office/drawing/2014/main" id="{18134A58-6CC0-38D9-8736-BC69FA7AE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a:extLst>
              <a:ext uri="{FF2B5EF4-FFF2-40B4-BE49-F238E27FC236}">
                <a16:creationId xmlns:a16="http://schemas.microsoft.com/office/drawing/2014/main" id="{AF55A728-C907-B42F-93C0-464AB52868FE}"/>
              </a:ext>
            </a:extLst>
          </p:cNvPr>
          <p:cNvSpPr txBox="1">
            <a:spLocks noChangeArrowheads="1"/>
          </p:cNvSpPr>
          <p:nvPr/>
        </p:nvSpPr>
        <p:spPr bwMode="auto">
          <a:xfrm>
            <a:off x="239713" y="5105400"/>
            <a:ext cx="8775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500" b="1">
                <a:solidFill>
                  <a:srgbClr val="99FF66"/>
                </a:solidFill>
                <a:latin typeface="Comic Sans MS" panose="030F0902030302020204" pitchFamily="66" charset="0"/>
              </a:rPr>
              <a:t>Le goccioline di acqua che costituiscono le nubi atmosferiche catturano le sostanze responsabili della loro acidificazione entrando in contatto sia con la fase gassosa che con la fase solida; ciò può accadere in fase preliminare oppure dopo la formazione delle piogge. Il materiale solido sospeso può disciogliersi, la solubilità dipende dalle dimensioni (minore è il diam delle particelle minore è la solubilità). Altri agenti che possono variare la composizione delle precipitazioni sono: polveri continentali, aerosol marini. </a:t>
            </a:r>
          </a:p>
        </p:txBody>
      </p:sp>
      <p:sp>
        <p:nvSpPr>
          <p:cNvPr id="75784" name="Cloud">
            <a:extLst>
              <a:ext uri="{FF2B5EF4-FFF2-40B4-BE49-F238E27FC236}">
                <a16:creationId xmlns:a16="http://schemas.microsoft.com/office/drawing/2014/main" id="{05B25435-13D0-3DEA-D45D-97787D10BC47}"/>
              </a:ext>
            </a:extLst>
          </p:cNvPr>
          <p:cNvSpPr>
            <a:spLocks noChangeAspect="1" noEditPoints="1" noChangeArrowheads="1"/>
          </p:cNvSpPr>
          <p:nvPr/>
        </p:nvSpPr>
        <p:spPr bwMode="auto">
          <a:xfrm>
            <a:off x="4419600" y="381000"/>
            <a:ext cx="3581400" cy="24003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it-IT">
              <a:latin typeface="+mn-lt"/>
            </a:endParaRPr>
          </a:p>
        </p:txBody>
      </p:sp>
      <p:sp>
        <p:nvSpPr>
          <p:cNvPr id="75785" name="Text Box 9">
            <a:extLst>
              <a:ext uri="{FF2B5EF4-FFF2-40B4-BE49-F238E27FC236}">
                <a16:creationId xmlns:a16="http://schemas.microsoft.com/office/drawing/2014/main" id="{44676CF4-DE54-B68A-F4D1-79EECB262334}"/>
              </a:ext>
            </a:extLst>
          </p:cNvPr>
          <p:cNvSpPr txBox="1">
            <a:spLocks noChangeArrowheads="1"/>
          </p:cNvSpPr>
          <p:nvPr/>
        </p:nvSpPr>
        <p:spPr bwMode="auto">
          <a:xfrm>
            <a:off x="4876800" y="1187450"/>
            <a:ext cx="2667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latin typeface="Comic Sans MS" panose="030F0902030302020204" pitchFamily="66" charset="0"/>
              </a:rPr>
              <a:t>Cattura in nube e trasformazione chimica</a:t>
            </a:r>
          </a:p>
        </p:txBody>
      </p:sp>
      <p:grpSp>
        <p:nvGrpSpPr>
          <p:cNvPr id="2" name="Group 36">
            <a:extLst>
              <a:ext uri="{FF2B5EF4-FFF2-40B4-BE49-F238E27FC236}">
                <a16:creationId xmlns:a16="http://schemas.microsoft.com/office/drawing/2014/main" id="{CD983C1F-3883-760B-8616-DA2DCE4F9317}"/>
              </a:ext>
            </a:extLst>
          </p:cNvPr>
          <p:cNvGrpSpPr>
            <a:grpSpLocks/>
          </p:cNvGrpSpPr>
          <p:nvPr/>
        </p:nvGrpSpPr>
        <p:grpSpPr bwMode="auto">
          <a:xfrm>
            <a:off x="1143000" y="746125"/>
            <a:ext cx="3810000" cy="473075"/>
            <a:chOff x="720" y="470"/>
            <a:chExt cx="2400" cy="298"/>
          </a:xfrm>
        </p:grpSpPr>
        <p:sp>
          <p:nvSpPr>
            <p:cNvPr id="51233" name="Line 10">
              <a:extLst>
                <a:ext uri="{FF2B5EF4-FFF2-40B4-BE49-F238E27FC236}">
                  <a16:creationId xmlns:a16="http://schemas.microsoft.com/office/drawing/2014/main" id="{00EB089F-CBAA-849A-2ECE-246A8CCF9AAD}"/>
                </a:ext>
              </a:extLst>
            </p:cNvPr>
            <p:cNvSpPr>
              <a:spLocks noChangeShapeType="1"/>
            </p:cNvSpPr>
            <p:nvPr/>
          </p:nvSpPr>
          <p:spPr bwMode="auto">
            <a:xfrm>
              <a:off x="720" y="768"/>
              <a:ext cx="2400" cy="0"/>
            </a:xfrm>
            <a:prstGeom prst="line">
              <a:avLst/>
            </a:prstGeom>
            <a:noFill/>
            <a:ln w="9525">
              <a:solidFill>
                <a:srgbClr val="99FF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234" name="Text Box 11">
              <a:extLst>
                <a:ext uri="{FF2B5EF4-FFF2-40B4-BE49-F238E27FC236}">
                  <a16:creationId xmlns:a16="http://schemas.microsoft.com/office/drawing/2014/main" id="{432CF396-3D57-C6EB-B5CF-E41AB89541F5}"/>
                </a:ext>
              </a:extLst>
            </p:cNvPr>
            <p:cNvSpPr txBox="1">
              <a:spLocks noChangeArrowheads="1"/>
            </p:cNvSpPr>
            <p:nvPr/>
          </p:nvSpPr>
          <p:spPr bwMode="auto">
            <a:xfrm>
              <a:off x="816" y="470"/>
              <a:ext cx="2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b="1" i="1">
                  <a:solidFill>
                    <a:srgbClr val="99FF66"/>
                  </a:solidFill>
                  <a:latin typeface="Comic Sans MS" panose="030F0902030302020204" pitchFamily="66" charset="0"/>
                </a:rPr>
                <a:t>Particolato atmosferico</a:t>
              </a:r>
            </a:p>
          </p:txBody>
        </p:sp>
      </p:grpSp>
      <p:grpSp>
        <p:nvGrpSpPr>
          <p:cNvPr id="3" name="Group 37">
            <a:extLst>
              <a:ext uri="{FF2B5EF4-FFF2-40B4-BE49-F238E27FC236}">
                <a16:creationId xmlns:a16="http://schemas.microsoft.com/office/drawing/2014/main" id="{05748271-7A3F-C7D1-CF4D-58E22FEE3D83}"/>
              </a:ext>
            </a:extLst>
          </p:cNvPr>
          <p:cNvGrpSpPr>
            <a:grpSpLocks/>
          </p:cNvGrpSpPr>
          <p:nvPr/>
        </p:nvGrpSpPr>
        <p:grpSpPr bwMode="auto">
          <a:xfrm>
            <a:off x="1143000" y="1371600"/>
            <a:ext cx="3810000" cy="396875"/>
            <a:chOff x="720" y="864"/>
            <a:chExt cx="2400" cy="250"/>
          </a:xfrm>
        </p:grpSpPr>
        <p:sp>
          <p:nvSpPr>
            <p:cNvPr id="51231" name="Line 12">
              <a:extLst>
                <a:ext uri="{FF2B5EF4-FFF2-40B4-BE49-F238E27FC236}">
                  <a16:creationId xmlns:a16="http://schemas.microsoft.com/office/drawing/2014/main" id="{AA1705D1-CDF4-F5F6-5440-4CD0D8E680B1}"/>
                </a:ext>
              </a:extLst>
            </p:cNvPr>
            <p:cNvSpPr>
              <a:spLocks noChangeShapeType="1"/>
            </p:cNvSpPr>
            <p:nvPr/>
          </p:nvSpPr>
          <p:spPr bwMode="auto">
            <a:xfrm>
              <a:off x="720" y="1095"/>
              <a:ext cx="2400" cy="0"/>
            </a:xfrm>
            <a:prstGeom prst="line">
              <a:avLst/>
            </a:prstGeom>
            <a:noFill/>
            <a:ln w="9525">
              <a:solidFill>
                <a:srgbClr val="99FF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232" name="Text Box 13">
              <a:extLst>
                <a:ext uri="{FF2B5EF4-FFF2-40B4-BE49-F238E27FC236}">
                  <a16:creationId xmlns:a16="http://schemas.microsoft.com/office/drawing/2014/main" id="{AB22EBBE-8E41-407A-DEAF-F1074D2BE714}"/>
                </a:ext>
              </a:extLst>
            </p:cNvPr>
            <p:cNvSpPr txBox="1">
              <a:spLocks noChangeArrowheads="1"/>
            </p:cNvSpPr>
            <p:nvPr/>
          </p:nvSpPr>
          <p:spPr bwMode="auto">
            <a:xfrm>
              <a:off x="864" y="864"/>
              <a:ext cx="19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b="1" i="1">
                  <a:solidFill>
                    <a:srgbClr val="99FF66"/>
                  </a:solidFill>
                  <a:latin typeface="Comic Sans MS" panose="030F0902030302020204" pitchFamily="66" charset="0"/>
                </a:rPr>
                <a:t>Sostanze gassose</a:t>
              </a:r>
            </a:p>
          </p:txBody>
        </p:sp>
      </p:grpSp>
      <p:grpSp>
        <p:nvGrpSpPr>
          <p:cNvPr id="4" name="Group 35">
            <a:extLst>
              <a:ext uri="{FF2B5EF4-FFF2-40B4-BE49-F238E27FC236}">
                <a16:creationId xmlns:a16="http://schemas.microsoft.com/office/drawing/2014/main" id="{9941F3C4-30CB-0980-C2BE-7405F894DCD9}"/>
              </a:ext>
            </a:extLst>
          </p:cNvPr>
          <p:cNvGrpSpPr>
            <a:grpSpLocks/>
          </p:cNvGrpSpPr>
          <p:nvPr/>
        </p:nvGrpSpPr>
        <p:grpSpPr bwMode="auto">
          <a:xfrm>
            <a:off x="3657600" y="2590800"/>
            <a:ext cx="3581400" cy="2133600"/>
            <a:chOff x="2304" y="1632"/>
            <a:chExt cx="2256" cy="1344"/>
          </a:xfrm>
        </p:grpSpPr>
        <p:sp>
          <p:nvSpPr>
            <p:cNvPr id="51221" name="Line 14">
              <a:extLst>
                <a:ext uri="{FF2B5EF4-FFF2-40B4-BE49-F238E27FC236}">
                  <a16:creationId xmlns:a16="http://schemas.microsoft.com/office/drawing/2014/main" id="{8A22EE92-5CF8-888D-2B3D-5F04E4BF4745}"/>
                </a:ext>
              </a:extLst>
            </p:cNvPr>
            <p:cNvSpPr>
              <a:spLocks noChangeShapeType="1"/>
            </p:cNvSpPr>
            <p:nvPr/>
          </p:nvSpPr>
          <p:spPr bwMode="auto">
            <a:xfrm flipH="1">
              <a:off x="2448" y="1680"/>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2" name="Line 18">
              <a:extLst>
                <a:ext uri="{FF2B5EF4-FFF2-40B4-BE49-F238E27FC236}">
                  <a16:creationId xmlns:a16="http://schemas.microsoft.com/office/drawing/2014/main" id="{7CB09B69-467E-687A-57C6-ADD002C7E5E6}"/>
                </a:ext>
              </a:extLst>
            </p:cNvPr>
            <p:cNvSpPr>
              <a:spLocks noChangeShapeType="1"/>
            </p:cNvSpPr>
            <p:nvPr/>
          </p:nvSpPr>
          <p:spPr bwMode="auto">
            <a:xfrm flipH="1">
              <a:off x="2784" y="1680"/>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3" name="Line 19">
              <a:extLst>
                <a:ext uri="{FF2B5EF4-FFF2-40B4-BE49-F238E27FC236}">
                  <a16:creationId xmlns:a16="http://schemas.microsoft.com/office/drawing/2014/main" id="{9CE15D2B-067A-0E77-FB7E-F9B4BB2FE663}"/>
                </a:ext>
              </a:extLst>
            </p:cNvPr>
            <p:cNvSpPr>
              <a:spLocks noChangeShapeType="1"/>
            </p:cNvSpPr>
            <p:nvPr/>
          </p:nvSpPr>
          <p:spPr bwMode="auto">
            <a:xfrm flipH="1">
              <a:off x="2880" y="1728"/>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4" name="Line 20">
              <a:extLst>
                <a:ext uri="{FF2B5EF4-FFF2-40B4-BE49-F238E27FC236}">
                  <a16:creationId xmlns:a16="http://schemas.microsoft.com/office/drawing/2014/main" id="{CB38E147-0804-86C4-91D8-AB1A2EBC02A7}"/>
                </a:ext>
              </a:extLst>
            </p:cNvPr>
            <p:cNvSpPr>
              <a:spLocks noChangeShapeType="1"/>
            </p:cNvSpPr>
            <p:nvPr/>
          </p:nvSpPr>
          <p:spPr bwMode="auto">
            <a:xfrm flipH="1">
              <a:off x="3024" y="1776"/>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5" name="Line 21">
              <a:extLst>
                <a:ext uri="{FF2B5EF4-FFF2-40B4-BE49-F238E27FC236}">
                  <a16:creationId xmlns:a16="http://schemas.microsoft.com/office/drawing/2014/main" id="{1212EEB7-E7EE-A43E-E73F-9623230C8080}"/>
                </a:ext>
              </a:extLst>
            </p:cNvPr>
            <p:cNvSpPr>
              <a:spLocks noChangeShapeType="1"/>
            </p:cNvSpPr>
            <p:nvPr/>
          </p:nvSpPr>
          <p:spPr bwMode="auto">
            <a:xfrm flipH="1">
              <a:off x="3408" y="1728"/>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6" name="Line 22">
              <a:extLst>
                <a:ext uri="{FF2B5EF4-FFF2-40B4-BE49-F238E27FC236}">
                  <a16:creationId xmlns:a16="http://schemas.microsoft.com/office/drawing/2014/main" id="{B43D2BDE-36AF-0C7E-4478-32AE6972486B}"/>
                </a:ext>
              </a:extLst>
            </p:cNvPr>
            <p:cNvSpPr>
              <a:spLocks noChangeShapeType="1"/>
            </p:cNvSpPr>
            <p:nvPr/>
          </p:nvSpPr>
          <p:spPr bwMode="auto">
            <a:xfrm flipH="1">
              <a:off x="2544" y="1776"/>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7" name="Line 23">
              <a:extLst>
                <a:ext uri="{FF2B5EF4-FFF2-40B4-BE49-F238E27FC236}">
                  <a16:creationId xmlns:a16="http://schemas.microsoft.com/office/drawing/2014/main" id="{07A668FF-51EE-7E50-D267-659241C96F6F}"/>
                </a:ext>
              </a:extLst>
            </p:cNvPr>
            <p:cNvSpPr>
              <a:spLocks noChangeShapeType="1"/>
            </p:cNvSpPr>
            <p:nvPr/>
          </p:nvSpPr>
          <p:spPr bwMode="auto">
            <a:xfrm flipH="1">
              <a:off x="3120" y="1872"/>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8" name="Line 24">
              <a:extLst>
                <a:ext uri="{FF2B5EF4-FFF2-40B4-BE49-F238E27FC236}">
                  <a16:creationId xmlns:a16="http://schemas.microsoft.com/office/drawing/2014/main" id="{36E422E5-642F-709F-1F5B-50F313131DB3}"/>
                </a:ext>
              </a:extLst>
            </p:cNvPr>
            <p:cNvSpPr>
              <a:spLocks noChangeShapeType="1"/>
            </p:cNvSpPr>
            <p:nvPr/>
          </p:nvSpPr>
          <p:spPr bwMode="auto">
            <a:xfrm flipH="1">
              <a:off x="3648" y="1632"/>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29" name="Line 25">
              <a:extLst>
                <a:ext uri="{FF2B5EF4-FFF2-40B4-BE49-F238E27FC236}">
                  <a16:creationId xmlns:a16="http://schemas.microsoft.com/office/drawing/2014/main" id="{77515609-EC62-565B-774B-F954DA676BD3}"/>
                </a:ext>
              </a:extLst>
            </p:cNvPr>
            <p:cNvSpPr>
              <a:spLocks noChangeShapeType="1"/>
            </p:cNvSpPr>
            <p:nvPr/>
          </p:nvSpPr>
          <p:spPr bwMode="auto">
            <a:xfrm flipH="1">
              <a:off x="3792" y="1680"/>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1230" name="Line 26">
              <a:extLst>
                <a:ext uri="{FF2B5EF4-FFF2-40B4-BE49-F238E27FC236}">
                  <a16:creationId xmlns:a16="http://schemas.microsoft.com/office/drawing/2014/main" id="{6747BF56-5283-ECED-F8E9-B7097C824FBA}"/>
                </a:ext>
              </a:extLst>
            </p:cNvPr>
            <p:cNvSpPr>
              <a:spLocks noChangeShapeType="1"/>
            </p:cNvSpPr>
            <p:nvPr/>
          </p:nvSpPr>
          <p:spPr bwMode="auto">
            <a:xfrm flipH="1">
              <a:off x="2304" y="1632"/>
              <a:ext cx="768" cy="1104"/>
            </a:xfrm>
            <a:prstGeom prst="line">
              <a:avLst/>
            </a:prstGeom>
            <a:noFill/>
            <a:ln w="317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75804" name="Text Box 28">
            <a:extLst>
              <a:ext uri="{FF2B5EF4-FFF2-40B4-BE49-F238E27FC236}">
                <a16:creationId xmlns:a16="http://schemas.microsoft.com/office/drawing/2014/main" id="{6138FB33-6C22-1EE8-2B92-42F164B30628}"/>
              </a:ext>
            </a:extLst>
          </p:cNvPr>
          <p:cNvSpPr txBox="1">
            <a:spLocks noChangeArrowheads="1"/>
          </p:cNvSpPr>
          <p:nvPr/>
        </p:nvSpPr>
        <p:spPr bwMode="auto">
          <a:xfrm>
            <a:off x="4800600" y="29718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latin typeface="Comic Sans MS" panose="030F0902030302020204" pitchFamily="66" charset="0"/>
              </a:rPr>
              <a:t>Cattura sotto la base della nube</a:t>
            </a:r>
          </a:p>
        </p:txBody>
      </p:sp>
      <p:grpSp>
        <p:nvGrpSpPr>
          <p:cNvPr id="5" name="Group 38">
            <a:extLst>
              <a:ext uri="{FF2B5EF4-FFF2-40B4-BE49-F238E27FC236}">
                <a16:creationId xmlns:a16="http://schemas.microsoft.com/office/drawing/2014/main" id="{B319CAE2-B8D0-4B0D-AD62-489A45B754C5}"/>
              </a:ext>
            </a:extLst>
          </p:cNvPr>
          <p:cNvGrpSpPr>
            <a:grpSpLocks/>
          </p:cNvGrpSpPr>
          <p:nvPr/>
        </p:nvGrpSpPr>
        <p:grpSpPr bwMode="auto">
          <a:xfrm>
            <a:off x="1219200" y="2895600"/>
            <a:ext cx="3962400" cy="457200"/>
            <a:chOff x="768" y="1824"/>
            <a:chExt cx="2496" cy="288"/>
          </a:xfrm>
        </p:grpSpPr>
        <p:sp>
          <p:nvSpPr>
            <p:cNvPr id="51219" name="Line 29">
              <a:extLst>
                <a:ext uri="{FF2B5EF4-FFF2-40B4-BE49-F238E27FC236}">
                  <a16:creationId xmlns:a16="http://schemas.microsoft.com/office/drawing/2014/main" id="{F1E17C85-F481-9CF7-EB42-A4D682E4F2AC}"/>
                </a:ext>
              </a:extLst>
            </p:cNvPr>
            <p:cNvSpPr>
              <a:spLocks noChangeShapeType="1"/>
            </p:cNvSpPr>
            <p:nvPr/>
          </p:nvSpPr>
          <p:spPr bwMode="auto">
            <a:xfrm>
              <a:off x="864" y="2112"/>
              <a:ext cx="2400" cy="0"/>
            </a:xfrm>
            <a:prstGeom prst="line">
              <a:avLst/>
            </a:prstGeom>
            <a:noFill/>
            <a:ln w="9525">
              <a:solidFill>
                <a:srgbClr val="99FF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220" name="Text Box 30">
              <a:extLst>
                <a:ext uri="{FF2B5EF4-FFF2-40B4-BE49-F238E27FC236}">
                  <a16:creationId xmlns:a16="http://schemas.microsoft.com/office/drawing/2014/main" id="{9A540615-8DBA-7F83-5F4C-025F783AA1FF}"/>
                </a:ext>
              </a:extLst>
            </p:cNvPr>
            <p:cNvSpPr txBox="1">
              <a:spLocks noChangeArrowheads="1"/>
            </p:cNvSpPr>
            <p:nvPr/>
          </p:nvSpPr>
          <p:spPr bwMode="auto">
            <a:xfrm>
              <a:off x="768" y="1824"/>
              <a:ext cx="2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b="1" i="1">
                  <a:solidFill>
                    <a:srgbClr val="99FF66"/>
                  </a:solidFill>
                  <a:latin typeface="Comic Sans MS" panose="030F0902030302020204" pitchFamily="66" charset="0"/>
                </a:rPr>
                <a:t>Particolato atmosferico</a:t>
              </a:r>
            </a:p>
          </p:txBody>
        </p:sp>
      </p:grpSp>
      <p:grpSp>
        <p:nvGrpSpPr>
          <p:cNvPr id="6" name="Group 39">
            <a:extLst>
              <a:ext uri="{FF2B5EF4-FFF2-40B4-BE49-F238E27FC236}">
                <a16:creationId xmlns:a16="http://schemas.microsoft.com/office/drawing/2014/main" id="{4DFB88B3-0CBF-05FD-653E-281337E991C5}"/>
              </a:ext>
            </a:extLst>
          </p:cNvPr>
          <p:cNvGrpSpPr>
            <a:grpSpLocks/>
          </p:cNvGrpSpPr>
          <p:nvPr/>
        </p:nvGrpSpPr>
        <p:grpSpPr bwMode="auto">
          <a:xfrm>
            <a:off x="1143000" y="3443288"/>
            <a:ext cx="3810000" cy="396875"/>
            <a:chOff x="720" y="2169"/>
            <a:chExt cx="2400" cy="250"/>
          </a:xfrm>
        </p:grpSpPr>
        <p:sp>
          <p:nvSpPr>
            <p:cNvPr id="51217" name="Line 31">
              <a:extLst>
                <a:ext uri="{FF2B5EF4-FFF2-40B4-BE49-F238E27FC236}">
                  <a16:creationId xmlns:a16="http://schemas.microsoft.com/office/drawing/2014/main" id="{1293D30C-03FB-AC11-E3B7-5F5A07DD4551}"/>
                </a:ext>
              </a:extLst>
            </p:cNvPr>
            <p:cNvSpPr>
              <a:spLocks noChangeShapeType="1"/>
            </p:cNvSpPr>
            <p:nvPr/>
          </p:nvSpPr>
          <p:spPr bwMode="auto">
            <a:xfrm>
              <a:off x="720" y="2400"/>
              <a:ext cx="2400" cy="0"/>
            </a:xfrm>
            <a:prstGeom prst="line">
              <a:avLst/>
            </a:prstGeom>
            <a:noFill/>
            <a:ln w="9525">
              <a:solidFill>
                <a:srgbClr val="99FF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218" name="Text Box 32">
              <a:extLst>
                <a:ext uri="{FF2B5EF4-FFF2-40B4-BE49-F238E27FC236}">
                  <a16:creationId xmlns:a16="http://schemas.microsoft.com/office/drawing/2014/main" id="{75C3685E-5F29-7B8E-620D-66EA3DC5CE51}"/>
                </a:ext>
              </a:extLst>
            </p:cNvPr>
            <p:cNvSpPr txBox="1">
              <a:spLocks noChangeArrowheads="1"/>
            </p:cNvSpPr>
            <p:nvPr/>
          </p:nvSpPr>
          <p:spPr bwMode="auto">
            <a:xfrm>
              <a:off x="864" y="2169"/>
              <a:ext cx="19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b="1" i="1">
                  <a:solidFill>
                    <a:srgbClr val="99FF66"/>
                  </a:solidFill>
                  <a:latin typeface="Comic Sans MS" panose="030F0902030302020204" pitchFamily="66" charset="0"/>
                </a:rPr>
                <a:t>Sostanze gassose</a:t>
              </a:r>
            </a:p>
          </p:txBody>
        </p:sp>
      </p:grpSp>
      <p:grpSp>
        <p:nvGrpSpPr>
          <p:cNvPr id="7" name="Group 40">
            <a:extLst>
              <a:ext uri="{FF2B5EF4-FFF2-40B4-BE49-F238E27FC236}">
                <a16:creationId xmlns:a16="http://schemas.microsoft.com/office/drawing/2014/main" id="{B08FE206-63F9-4C0F-85F8-478EE64A77EE}"/>
              </a:ext>
            </a:extLst>
          </p:cNvPr>
          <p:cNvGrpSpPr>
            <a:grpSpLocks/>
          </p:cNvGrpSpPr>
          <p:nvPr/>
        </p:nvGrpSpPr>
        <p:grpSpPr bwMode="auto">
          <a:xfrm>
            <a:off x="1752600" y="4648200"/>
            <a:ext cx="6400800" cy="442913"/>
            <a:chOff x="1104" y="2928"/>
            <a:chExt cx="4032" cy="279"/>
          </a:xfrm>
        </p:grpSpPr>
        <p:sp>
          <p:nvSpPr>
            <p:cNvPr id="51215" name="Line 33">
              <a:extLst>
                <a:ext uri="{FF2B5EF4-FFF2-40B4-BE49-F238E27FC236}">
                  <a16:creationId xmlns:a16="http://schemas.microsoft.com/office/drawing/2014/main" id="{5E9B3E06-AD5B-FF8A-82B9-9D2CA648AA50}"/>
                </a:ext>
              </a:extLst>
            </p:cNvPr>
            <p:cNvSpPr>
              <a:spLocks noChangeShapeType="1"/>
            </p:cNvSpPr>
            <p:nvPr/>
          </p:nvSpPr>
          <p:spPr bwMode="auto">
            <a:xfrm>
              <a:off x="1104" y="292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16" name="Text Box 34">
              <a:extLst>
                <a:ext uri="{FF2B5EF4-FFF2-40B4-BE49-F238E27FC236}">
                  <a16:creationId xmlns:a16="http://schemas.microsoft.com/office/drawing/2014/main" id="{F9DB37E3-B689-117C-37A9-24AA24F055AB}"/>
                </a:ext>
              </a:extLst>
            </p:cNvPr>
            <p:cNvSpPr txBox="1">
              <a:spLocks noChangeArrowheads="1"/>
            </p:cNvSpPr>
            <p:nvPr/>
          </p:nvSpPr>
          <p:spPr bwMode="auto">
            <a:xfrm>
              <a:off x="1824" y="2976"/>
              <a:ext cx="26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t>superficie</a:t>
              </a:r>
            </a:p>
          </p:txBody>
        </p:sp>
      </p:grpSp>
      <p:sp>
        <p:nvSpPr>
          <p:cNvPr id="51212" name="Segnaposto numero diapositiva 6">
            <a:extLst>
              <a:ext uri="{FF2B5EF4-FFF2-40B4-BE49-F238E27FC236}">
                <a16:creationId xmlns:a16="http://schemas.microsoft.com/office/drawing/2014/main" id="{D585BC45-005B-EF57-7568-108194121A22}"/>
              </a:ext>
            </a:extLst>
          </p:cNvPr>
          <p:cNvSpPr txBox="1">
            <a:spLocks noGrp="1"/>
          </p:cNvSpPr>
          <p:nvPr/>
        </p:nvSpPr>
        <p:spPr bwMode="auto">
          <a:xfrm>
            <a:off x="8382000" y="6500813"/>
            <a:ext cx="46355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02CEF8B-09CB-5148-BD75-E8802241168A}" type="slidenum">
              <a:rPr lang="it-IT" altLang="it-IT" sz="1000">
                <a:latin typeface="Comic Sans MS" panose="030F0902030302020204" pitchFamily="66" charset="0"/>
              </a:rPr>
              <a:pPr algn="r" eaLnBrk="1" hangingPunct="1">
                <a:spcBef>
                  <a:spcPct val="0"/>
                </a:spcBef>
                <a:buFontTx/>
                <a:buNone/>
              </a:pPr>
              <a:t>38</a:t>
            </a:fld>
            <a:endParaRPr lang="it-IT" altLang="it-IT" sz="1000">
              <a:latin typeface="Comic Sans MS" panose="030F0902030302020204" pitchFamily="66" charset="0"/>
            </a:endParaRPr>
          </a:p>
        </p:txBody>
      </p:sp>
      <p:sp>
        <p:nvSpPr>
          <p:cNvPr id="51213" name="Segnaposto data 4">
            <a:extLst>
              <a:ext uri="{FF2B5EF4-FFF2-40B4-BE49-F238E27FC236}">
                <a16:creationId xmlns:a16="http://schemas.microsoft.com/office/drawing/2014/main" id="{46C6B57B-2275-C431-4527-39F7BBCB50A5}"/>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75784"/>
                                        </p:tgtEl>
                                        <p:attrNameLst>
                                          <p:attrName>style.visibility</p:attrName>
                                        </p:attrNameLst>
                                      </p:cBhvr>
                                      <p:to>
                                        <p:strVal val="visible"/>
                                      </p:to>
                                    </p:set>
                                    <p:animEffect transition="in" filter="dissolve">
                                      <p:cBhvr>
                                        <p:cTn id="13" dur="500"/>
                                        <p:tgtEl>
                                          <p:spTgt spid="757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75785"/>
                                        </p:tgtEl>
                                        <p:attrNameLst>
                                          <p:attrName>style.visibility</p:attrName>
                                        </p:attrNameLst>
                                      </p:cBhvr>
                                      <p:to>
                                        <p:strVal val="visible"/>
                                      </p:to>
                                    </p:set>
                                    <p:animEffect transition="in" filter="dissolve">
                                      <p:cBhvr>
                                        <p:cTn id="30" dur="500"/>
                                        <p:tgtEl>
                                          <p:spTgt spid="757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75804"/>
                                        </p:tgtEl>
                                        <p:attrNameLst>
                                          <p:attrName>style.visibility</p:attrName>
                                        </p:attrNameLst>
                                      </p:cBhvr>
                                      <p:to>
                                        <p:strVal val="visible"/>
                                      </p:to>
                                    </p:set>
                                    <p:animEffect transition="in" filter="dissolve">
                                      <p:cBhvr>
                                        <p:cTn id="53" dur="500"/>
                                        <p:tgtEl>
                                          <p:spTgt spid="7580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P spid="75785" grpId="0" autoUpdateAnimBg="0"/>
      <p:bldP spid="7580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numero diapositiva 6">
            <a:extLst>
              <a:ext uri="{FF2B5EF4-FFF2-40B4-BE49-F238E27FC236}">
                <a16:creationId xmlns:a16="http://schemas.microsoft.com/office/drawing/2014/main" id="{1479EA65-DBCD-7F8A-F650-39DA56ED3356}"/>
              </a:ext>
            </a:extLst>
          </p:cNvPr>
          <p:cNvSpPr txBox="1">
            <a:spLocks noGrp="1"/>
          </p:cNvSpPr>
          <p:nvPr/>
        </p:nvSpPr>
        <p:spPr bwMode="auto">
          <a:xfrm>
            <a:off x="8382000" y="6500813"/>
            <a:ext cx="420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6165EA2-848A-FC48-B1D9-6F35F2637988}" type="slidenum">
              <a:rPr lang="it-IT" altLang="it-IT" sz="1000">
                <a:latin typeface="Comic Sans MS" panose="030F0902030302020204" pitchFamily="66" charset="0"/>
              </a:rPr>
              <a:pPr algn="r" eaLnBrk="1" hangingPunct="1">
                <a:spcBef>
                  <a:spcPct val="0"/>
                </a:spcBef>
                <a:buFontTx/>
                <a:buNone/>
              </a:pPr>
              <a:t>39</a:t>
            </a:fld>
            <a:endParaRPr lang="it-IT" altLang="it-IT" sz="1000">
              <a:latin typeface="Comic Sans MS" panose="030F0902030302020204" pitchFamily="66" charset="0"/>
            </a:endParaRPr>
          </a:p>
        </p:txBody>
      </p:sp>
      <p:sp>
        <p:nvSpPr>
          <p:cNvPr id="52227" name="Segnaposto data 4">
            <a:extLst>
              <a:ext uri="{FF2B5EF4-FFF2-40B4-BE49-F238E27FC236}">
                <a16:creationId xmlns:a16="http://schemas.microsoft.com/office/drawing/2014/main" id="{297A20EC-24B3-7286-F532-0B72FC9AD2E4}"/>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5" name="CasellaDiTesto 4">
            <a:extLst>
              <a:ext uri="{FF2B5EF4-FFF2-40B4-BE49-F238E27FC236}">
                <a16:creationId xmlns:a16="http://schemas.microsoft.com/office/drawing/2014/main" id="{1C81959B-C4A9-EA9D-8A3E-423AC97D1FBC}"/>
              </a:ext>
            </a:extLst>
          </p:cNvPr>
          <p:cNvSpPr txBox="1"/>
          <p:nvPr/>
        </p:nvSpPr>
        <p:spPr>
          <a:xfrm>
            <a:off x="476250" y="269875"/>
            <a:ext cx="8423275" cy="1477963"/>
          </a:xfrm>
          <a:prstGeom prst="rect">
            <a:avLst/>
          </a:prstGeom>
          <a:noFill/>
        </p:spPr>
        <p:txBody>
          <a:bodyPr>
            <a:spAutoFit/>
          </a:bodyPr>
          <a:lstStyle/>
          <a:p>
            <a:pPr algn="just" fontAlgn="auto">
              <a:spcBef>
                <a:spcPts val="0"/>
              </a:spcBef>
              <a:spcAft>
                <a:spcPts val="0"/>
              </a:spcAft>
              <a:defRPr/>
            </a:pPr>
            <a:r>
              <a:rPr lang="it-IT" dirty="0">
                <a:solidFill>
                  <a:schemeClr val="bg1"/>
                </a:solidFill>
                <a:latin typeface="Comic Sans MS" pitchFamily="66" charset="0"/>
              </a:rPr>
              <a:t>Con il termine piogge acide si indicano in realtà tutte le precipitazioni acide, ossia anche nebbie o neve </a:t>
            </a:r>
            <a:r>
              <a:rPr lang="it-IT" u="sng" dirty="0">
                <a:solidFill>
                  <a:schemeClr val="bg1"/>
                </a:solidFill>
                <a:effectLst>
                  <a:outerShdw blurRad="38100" dist="38100" dir="2700000" algn="tl">
                    <a:srgbClr val="000000">
                      <a:alpha val="43137"/>
                    </a:srgbClr>
                  </a:outerShdw>
                </a:effectLst>
                <a:latin typeface="Comic Sans MS" pitchFamily="66" charset="0"/>
              </a:rPr>
              <a:t>acide;</a:t>
            </a:r>
            <a:r>
              <a:rPr lang="it-IT" dirty="0">
                <a:solidFill>
                  <a:schemeClr val="bg1"/>
                </a:solidFill>
                <a:latin typeface="Comic Sans MS" pitchFamily="66" charset="0"/>
              </a:rPr>
              <a:t> si parla invece di deposizioni acide quando si fa riferimento alla deposizione di materiale gassoso o particolato. Per le precipitazioni «</a:t>
            </a:r>
            <a:r>
              <a:rPr lang="it-IT" dirty="0" err="1">
                <a:solidFill>
                  <a:schemeClr val="bg1"/>
                </a:solidFill>
                <a:latin typeface="Comic Sans MS" pitchFamily="66" charset="0"/>
              </a:rPr>
              <a:t>unide</a:t>
            </a:r>
            <a:r>
              <a:rPr lang="it-IT" dirty="0">
                <a:solidFill>
                  <a:schemeClr val="bg1"/>
                </a:solidFill>
                <a:latin typeface="Comic Sans MS" pitchFamily="66" charset="0"/>
              </a:rPr>
              <a:t>» sarebbe più corretto dire  che esse sono «più» acide!!</a:t>
            </a:r>
          </a:p>
          <a:p>
            <a:pPr algn="just" fontAlgn="auto">
              <a:spcBef>
                <a:spcPts val="0"/>
              </a:spcBef>
              <a:spcAft>
                <a:spcPts val="0"/>
              </a:spcAft>
              <a:defRPr/>
            </a:pPr>
            <a:endParaRPr lang="it-IT" dirty="0">
              <a:solidFill>
                <a:schemeClr val="bg1"/>
              </a:solidFill>
              <a:latin typeface="Comic Sans MS" pitchFamily="66" charset="0"/>
            </a:endParaRPr>
          </a:p>
        </p:txBody>
      </p:sp>
      <p:sp>
        <p:nvSpPr>
          <p:cNvPr id="52230" name="CasellaDiTesto 5">
            <a:extLst>
              <a:ext uri="{FF2B5EF4-FFF2-40B4-BE49-F238E27FC236}">
                <a16:creationId xmlns:a16="http://schemas.microsoft.com/office/drawing/2014/main" id="{3368E884-32E2-5914-7B38-4A5CD4D38F96}"/>
              </a:ext>
            </a:extLst>
          </p:cNvPr>
          <p:cNvSpPr txBox="1">
            <a:spLocks noChangeArrowheads="1"/>
          </p:cNvSpPr>
          <p:nvPr/>
        </p:nvSpPr>
        <p:spPr bwMode="auto">
          <a:xfrm>
            <a:off x="1184275" y="1470025"/>
            <a:ext cx="6619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chemeClr val="bg1"/>
                </a:solidFill>
                <a:latin typeface="Comic Sans MS" panose="030F0902030302020204" pitchFamily="66" charset="0"/>
              </a:rPr>
              <a:t>CO</a:t>
            </a:r>
            <a:r>
              <a:rPr lang="it-IT" altLang="it-IT" sz="2200" baseline="-25000">
                <a:solidFill>
                  <a:schemeClr val="bg1"/>
                </a:solidFill>
                <a:latin typeface="Comic Sans MS" panose="030F0902030302020204" pitchFamily="66" charset="0"/>
              </a:rPr>
              <a:t>2</a:t>
            </a:r>
            <a:r>
              <a:rPr lang="it-IT" altLang="it-IT" sz="2200">
                <a:solidFill>
                  <a:schemeClr val="bg1"/>
                </a:solidFill>
                <a:latin typeface="Comic Sans MS" panose="030F0902030302020204" pitchFamily="66" charset="0"/>
              </a:rPr>
              <a:t> </a:t>
            </a:r>
            <a:r>
              <a:rPr lang="it-IT" altLang="it-IT" sz="2200" baseline="-25000">
                <a:solidFill>
                  <a:schemeClr val="bg1"/>
                </a:solidFill>
                <a:latin typeface="Comic Sans MS" panose="030F0902030302020204" pitchFamily="66" charset="0"/>
              </a:rPr>
              <a:t>(g) </a:t>
            </a:r>
            <a:r>
              <a:rPr lang="it-IT" altLang="it-IT" sz="2200">
                <a:solidFill>
                  <a:schemeClr val="bg1"/>
                </a:solidFill>
                <a:latin typeface="Comic Sans MS" panose="030F0902030302020204" pitchFamily="66" charset="0"/>
              </a:rPr>
              <a:t>+    H</a:t>
            </a:r>
            <a:r>
              <a:rPr lang="it-IT" altLang="it-IT" sz="2200" baseline="-25000">
                <a:solidFill>
                  <a:schemeClr val="bg1"/>
                </a:solidFill>
                <a:latin typeface="Comic Sans MS" panose="030F0902030302020204" pitchFamily="66" charset="0"/>
              </a:rPr>
              <a:t>2</a:t>
            </a:r>
            <a:r>
              <a:rPr lang="it-IT" altLang="it-IT" sz="2200">
                <a:solidFill>
                  <a:schemeClr val="bg1"/>
                </a:solidFill>
                <a:latin typeface="Comic Sans MS" panose="030F0902030302020204" pitchFamily="66" charset="0"/>
              </a:rPr>
              <a:t>O </a:t>
            </a:r>
            <a:r>
              <a:rPr lang="it-IT" altLang="it-IT" sz="2200" baseline="-25000">
                <a:solidFill>
                  <a:schemeClr val="bg1"/>
                </a:solidFill>
                <a:latin typeface="Comic Sans MS" panose="030F0902030302020204" pitchFamily="66" charset="0"/>
              </a:rPr>
              <a:t>(aq)    </a:t>
            </a:r>
            <a:r>
              <a:rPr lang="it-IT" altLang="it-IT" sz="2200">
                <a:solidFill>
                  <a:schemeClr val="bg1"/>
                </a:solidFill>
                <a:latin typeface="Comic Sans MS" panose="030F0902030302020204" pitchFamily="66" charset="0"/>
              </a:rPr>
              <a:t>=    H</a:t>
            </a:r>
            <a:r>
              <a:rPr lang="it-IT" altLang="it-IT" sz="2200" baseline="-25000">
                <a:solidFill>
                  <a:schemeClr val="bg1"/>
                </a:solidFill>
                <a:latin typeface="Comic Sans MS" panose="030F0902030302020204" pitchFamily="66" charset="0"/>
              </a:rPr>
              <a:t>2</a:t>
            </a:r>
            <a:r>
              <a:rPr lang="it-IT" altLang="it-IT" sz="2200">
                <a:solidFill>
                  <a:schemeClr val="bg1"/>
                </a:solidFill>
                <a:latin typeface="Comic Sans MS" panose="030F0902030302020204" pitchFamily="66" charset="0"/>
              </a:rPr>
              <a:t>CO</a:t>
            </a:r>
            <a:r>
              <a:rPr lang="it-IT" altLang="it-IT" sz="2200" baseline="-25000">
                <a:solidFill>
                  <a:schemeClr val="bg1"/>
                </a:solidFill>
                <a:latin typeface="Comic Sans MS" panose="030F0902030302020204" pitchFamily="66" charset="0"/>
              </a:rPr>
              <a:t>3(aq) </a:t>
            </a:r>
          </a:p>
        </p:txBody>
      </p:sp>
      <p:sp>
        <p:nvSpPr>
          <p:cNvPr id="52231" name="CasellaDiTesto 6">
            <a:extLst>
              <a:ext uri="{FF2B5EF4-FFF2-40B4-BE49-F238E27FC236}">
                <a16:creationId xmlns:a16="http://schemas.microsoft.com/office/drawing/2014/main" id="{D19A8F9C-CE47-66BA-1FA1-415D327B1640}"/>
              </a:ext>
            </a:extLst>
          </p:cNvPr>
          <p:cNvSpPr txBox="1">
            <a:spLocks noChangeArrowheads="1"/>
          </p:cNvSpPr>
          <p:nvPr/>
        </p:nvSpPr>
        <p:spPr bwMode="auto">
          <a:xfrm>
            <a:off x="631825" y="2227263"/>
            <a:ext cx="7978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800">
                <a:solidFill>
                  <a:schemeClr val="bg1"/>
                </a:solidFill>
                <a:latin typeface="Comic Sans MS" panose="030F0902030302020204" pitchFamily="66" charset="0"/>
              </a:rPr>
              <a:t>Questa reazione rende conto della normale acidità delle precipitazioni, a causa della formazione dell’acido carbonico. </a:t>
            </a:r>
          </a:p>
        </p:txBody>
      </p:sp>
      <p:sp>
        <p:nvSpPr>
          <p:cNvPr id="52232" name="CasellaDiTesto 7">
            <a:extLst>
              <a:ext uri="{FF2B5EF4-FFF2-40B4-BE49-F238E27FC236}">
                <a16:creationId xmlns:a16="http://schemas.microsoft.com/office/drawing/2014/main" id="{C6CA17B2-E1D8-3DD4-D150-5141C07147BF}"/>
              </a:ext>
            </a:extLst>
          </p:cNvPr>
          <p:cNvSpPr txBox="1">
            <a:spLocks noChangeArrowheads="1"/>
          </p:cNvSpPr>
          <p:nvPr/>
        </p:nvSpPr>
        <p:spPr bwMode="auto">
          <a:xfrm>
            <a:off x="1184275" y="3078163"/>
            <a:ext cx="39163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200">
                <a:solidFill>
                  <a:schemeClr val="bg1"/>
                </a:solidFill>
                <a:latin typeface="Comic Sans MS" panose="030F0902030302020204" pitchFamily="66" charset="0"/>
              </a:rPr>
              <a:t>H</a:t>
            </a:r>
            <a:r>
              <a:rPr lang="it-IT" altLang="it-IT" sz="2200" baseline="-25000">
                <a:solidFill>
                  <a:schemeClr val="bg1"/>
                </a:solidFill>
                <a:latin typeface="Comic Sans MS" panose="030F0902030302020204" pitchFamily="66" charset="0"/>
              </a:rPr>
              <a:t>2</a:t>
            </a:r>
            <a:r>
              <a:rPr lang="it-IT" altLang="it-IT" sz="2200">
                <a:solidFill>
                  <a:schemeClr val="bg1"/>
                </a:solidFill>
                <a:latin typeface="Comic Sans MS" panose="030F0902030302020204" pitchFamily="66" charset="0"/>
              </a:rPr>
              <a:t>CO</a:t>
            </a:r>
            <a:r>
              <a:rPr lang="it-IT" altLang="it-IT" sz="2200" baseline="-25000">
                <a:solidFill>
                  <a:schemeClr val="bg1"/>
                </a:solidFill>
                <a:latin typeface="Comic Sans MS" panose="030F0902030302020204" pitchFamily="66" charset="0"/>
              </a:rPr>
              <a:t>3(aq) </a:t>
            </a:r>
            <a:r>
              <a:rPr lang="it-IT" altLang="it-IT" sz="2200">
                <a:solidFill>
                  <a:schemeClr val="bg1"/>
                </a:solidFill>
                <a:latin typeface="Comic Sans MS" panose="030F0902030302020204" pitchFamily="66" charset="0"/>
              </a:rPr>
              <a:t>   =   2H</a:t>
            </a:r>
            <a:r>
              <a:rPr lang="it-IT" altLang="it-IT" sz="2200" baseline="30000">
                <a:solidFill>
                  <a:schemeClr val="bg1"/>
                </a:solidFill>
                <a:latin typeface="Comic Sans MS" panose="030F0902030302020204" pitchFamily="66" charset="0"/>
              </a:rPr>
              <a:t>+</a:t>
            </a:r>
            <a:r>
              <a:rPr lang="it-IT" altLang="it-IT" sz="2200">
                <a:solidFill>
                  <a:schemeClr val="bg1"/>
                </a:solidFill>
                <a:latin typeface="Comic Sans MS" panose="030F0902030302020204" pitchFamily="66" charset="0"/>
              </a:rPr>
              <a:t>  +  CO</a:t>
            </a:r>
            <a:r>
              <a:rPr lang="it-IT" altLang="it-IT" sz="2200" baseline="-25000">
                <a:solidFill>
                  <a:schemeClr val="bg1"/>
                </a:solidFill>
                <a:latin typeface="Comic Sans MS" panose="030F0902030302020204" pitchFamily="66" charset="0"/>
              </a:rPr>
              <a:t>3</a:t>
            </a:r>
            <a:r>
              <a:rPr lang="it-IT" altLang="it-IT" sz="2200">
                <a:solidFill>
                  <a:schemeClr val="bg1"/>
                </a:solidFill>
                <a:latin typeface="Comic Sans MS" panose="030F0902030302020204" pitchFamily="66" charset="0"/>
              </a:rPr>
              <a:t> </a:t>
            </a:r>
            <a:r>
              <a:rPr lang="it-IT" altLang="it-IT" sz="2200" baseline="30000">
                <a:solidFill>
                  <a:schemeClr val="bg1"/>
                </a:solidFill>
                <a:latin typeface="Comic Sans MS" panose="030F0902030302020204" pitchFamily="66" charset="0"/>
              </a:rPr>
              <a:t>2-</a:t>
            </a:r>
          </a:p>
        </p:txBody>
      </p:sp>
      <p:sp>
        <p:nvSpPr>
          <p:cNvPr id="52233" name="CasellaDiTesto 8">
            <a:extLst>
              <a:ext uri="{FF2B5EF4-FFF2-40B4-BE49-F238E27FC236}">
                <a16:creationId xmlns:a16="http://schemas.microsoft.com/office/drawing/2014/main" id="{BABFB020-736E-2710-3485-A709E9AEB1F3}"/>
              </a:ext>
            </a:extLst>
          </p:cNvPr>
          <p:cNvSpPr txBox="1">
            <a:spLocks noChangeArrowheads="1"/>
          </p:cNvSpPr>
          <p:nvPr/>
        </p:nvSpPr>
        <p:spPr bwMode="auto">
          <a:xfrm>
            <a:off x="554038" y="3748088"/>
            <a:ext cx="81343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L’acido carbonico non è un acido molto forte, ma produce abbastanza ioni H</a:t>
            </a:r>
            <a:r>
              <a:rPr lang="it-IT" altLang="it-IT" sz="1800" baseline="30000">
                <a:solidFill>
                  <a:schemeClr val="bg1"/>
                </a:solidFill>
                <a:latin typeface="Comic Sans MS" panose="030F0902030302020204" pitchFamily="66" charset="0"/>
              </a:rPr>
              <a:t>+</a:t>
            </a:r>
            <a:r>
              <a:rPr lang="it-IT" altLang="it-IT" sz="1800">
                <a:solidFill>
                  <a:schemeClr val="bg1"/>
                </a:solidFill>
                <a:latin typeface="Comic Sans MS" panose="030F0902030302020204" pitchFamily="66" charset="0"/>
              </a:rPr>
              <a:t> da portare il pH della soluzione ad un valore di circa 5.6.</a:t>
            </a:r>
          </a:p>
          <a:p>
            <a:pPr eaLnBrk="1" hangingPunct="1">
              <a:spcBef>
                <a:spcPct val="0"/>
              </a:spcBef>
              <a:buFontTx/>
              <a:buNone/>
            </a:pPr>
            <a:endParaRPr lang="it-IT" altLang="it-IT" sz="1800">
              <a:solidFill>
                <a:schemeClr val="bg1"/>
              </a:solidFill>
              <a:latin typeface="Comic Sans MS" panose="030F0902030302020204" pitchFamily="66" charset="0"/>
            </a:endParaRPr>
          </a:p>
        </p:txBody>
      </p:sp>
      <p:sp>
        <p:nvSpPr>
          <p:cNvPr id="52234" name="CasellaDiTesto 9">
            <a:extLst>
              <a:ext uri="{FF2B5EF4-FFF2-40B4-BE49-F238E27FC236}">
                <a16:creationId xmlns:a16="http://schemas.microsoft.com/office/drawing/2014/main" id="{0D1E9B78-7A47-FD7B-AE8F-BD465A483237}"/>
              </a:ext>
            </a:extLst>
          </p:cNvPr>
          <p:cNvSpPr txBox="1">
            <a:spLocks noChangeArrowheads="1"/>
          </p:cNvSpPr>
          <p:nvPr/>
        </p:nvSpPr>
        <p:spPr bwMode="auto">
          <a:xfrm>
            <a:off x="2341563" y="5507038"/>
            <a:ext cx="4559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i="1">
                <a:solidFill>
                  <a:schemeClr val="bg1"/>
                </a:solidFill>
                <a:latin typeface="Comic Sans MS" panose="030F0902030302020204" pitchFamily="66" charset="0"/>
              </a:rPr>
              <a:t>Affinché si possa parlare di precipitazioni acide, il pH deve essere al di sotto di 5. </a:t>
            </a:r>
          </a:p>
        </p:txBody>
      </p:sp>
      <p:sp>
        <p:nvSpPr>
          <p:cNvPr id="52235" name="CasellaDiTesto 11">
            <a:extLst>
              <a:ext uri="{FF2B5EF4-FFF2-40B4-BE49-F238E27FC236}">
                <a16:creationId xmlns:a16="http://schemas.microsoft.com/office/drawing/2014/main" id="{4B2E0958-AFC3-981A-B398-8B1A8B3403B6}"/>
              </a:ext>
            </a:extLst>
          </p:cNvPr>
          <p:cNvSpPr txBox="1">
            <a:spLocks noChangeArrowheads="1"/>
          </p:cNvSpPr>
          <p:nvPr/>
        </p:nvSpPr>
        <p:spPr bwMode="auto">
          <a:xfrm>
            <a:off x="379413" y="4424363"/>
            <a:ext cx="852011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700">
                <a:solidFill>
                  <a:srgbClr val="99FF99"/>
                </a:solidFill>
                <a:latin typeface="Comic Sans MS" panose="030F0902030302020204" pitchFamily="66" charset="0"/>
              </a:rPr>
              <a:t>In realtà il pH misurato è spesso inferiore a 5.6, a causa della presenza di altre specie acide quali acido formico ed acetico (acidi carbossilici, specie organiche) oppure tracce di HCl. Allo stesso modo, sostanze alcaline possono determinare anche un aumento del pH.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FD196B6F-BD69-E7BD-9581-805221CB9C0A}"/>
              </a:ext>
            </a:extLst>
          </p:cNvPr>
          <p:cNvSpPr txBox="1">
            <a:spLocks noChangeArrowheads="1"/>
          </p:cNvSpPr>
          <p:nvPr/>
        </p:nvSpPr>
        <p:spPr bwMode="auto">
          <a:xfrm>
            <a:off x="1763713" y="188913"/>
            <a:ext cx="547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a:solidFill>
                  <a:srgbClr val="99FF66"/>
                </a:solidFill>
                <a:latin typeface="Comic Sans MS" panose="030F0902030302020204" pitchFamily="66" charset="0"/>
              </a:rPr>
              <a:t>I PCB: PoliCloroBifenili</a:t>
            </a:r>
          </a:p>
        </p:txBody>
      </p:sp>
      <p:pic>
        <p:nvPicPr>
          <p:cNvPr id="49157" name="Picture 5" descr="PCB">
            <a:extLst>
              <a:ext uri="{FF2B5EF4-FFF2-40B4-BE49-F238E27FC236}">
                <a16:creationId xmlns:a16="http://schemas.microsoft.com/office/drawing/2014/main" id="{940E068E-9525-94FA-218C-34181474B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331311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a:extLst>
              <a:ext uri="{FF2B5EF4-FFF2-40B4-BE49-F238E27FC236}">
                <a16:creationId xmlns:a16="http://schemas.microsoft.com/office/drawing/2014/main" id="{5B0D4247-C9DB-195D-587F-390680C1BBBD}"/>
              </a:ext>
            </a:extLst>
          </p:cNvPr>
          <p:cNvSpPr txBox="1">
            <a:spLocks noChangeArrowheads="1"/>
          </p:cNvSpPr>
          <p:nvPr/>
        </p:nvSpPr>
        <p:spPr bwMode="auto">
          <a:xfrm>
            <a:off x="3557588" y="1262063"/>
            <a:ext cx="48244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2000">
                <a:solidFill>
                  <a:srgbClr val="99FF66"/>
                </a:solidFill>
                <a:latin typeface="Comic Sans MS" panose="030F0902030302020204" pitchFamily="66" charset="0"/>
              </a:rPr>
              <a:t>I </a:t>
            </a:r>
            <a:r>
              <a:rPr lang="it-IT" altLang="it-IT" sz="2000">
                <a:solidFill>
                  <a:srgbClr val="FF0000"/>
                </a:solidFill>
                <a:latin typeface="Comic Sans MS" panose="030F0902030302020204" pitchFamily="66" charset="0"/>
              </a:rPr>
              <a:t>bifenili</a:t>
            </a:r>
            <a:r>
              <a:rPr lang="it-IT" altLang="it-IT" sz="2000">
                <a:solidFill>
                  <a:srgbClr val="99FF66"/>
                </a:solidFill>
                <a:latin typeface="Comic Sans MS" panose="030F0902030302020204" pitchFamily="66" charset="0"/>
              </a:rPr>
              <a:t> sono molecole in cui due anelli aromatici non derivati sono legati tra di loro da un legame semplice. La loro reazione con cloro, in presenza di opportuni catalizzatori, produce i derivati clorurati. </a:t>
            </a:r>
          </a:p>
        </p:txBody>
      </p:sp>
      <p:pic>
        <p:nvPicPr>
          <p:cNvPr id="49159" name="Picture 7" descr="PCBII">
            <a:extLst>
              <a:ext uri="{FF2B5EF4-FFF2-40B4-BE49-F238E27FC236}">
                <a16:creationId xmlns:a16="http://schemas.microsoft.com/office/drawing/2014/main" id="{40CD8C0D-B126-3B1C-B77C-4538D1D6D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644900"/>
            <a:ext cx="3455988"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 Box 8">
            <a:extLst>
              <a:ext uri="{FF2B5EF4-FFF2-40B4-BE49-F238E27FC236}">
                <a16:creationId xmlns:a16="http://schemas.microsoft.com/office/drawing/2014/main" id="{50AAA8C1-D277-5CC1-6964-D8CA40796F8D}"/>
              </a:ext>
            </a:extLst>
          </p:cNvPr>
          <p:cNvSpPr txBox="1">
            <a:spLocks noChangeArrowheads="1"/>
          </p:cNvSpPr>
          <p:nvPr/>
        </p:nvSpPr>
        <p:spPr bwMode="auto">
          <a:xfrm>
            <a:off x="250825" y="3676650"/>
            <a:ext cx="4819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600">
                <a:solidFill>
                  <a:srgbClr val="99FF66"/>
                </a:solidFill>
                <a:latin typeface="Comic Sans MS" panose="030F0902030302020204" pitchFamily="66" charset="0"/>
              </a:rPr>
              <a:t>Il numero e la posizione degli atomo di cloro presenti nel prodotto finale (sono possibili 209 congeneri) dipenderanno dalla quantità di cloro iniziale (in particolare dal rapporto tra cloro e bifenile), dalla temperatura e dalla durata della reazione (di solito maggiore è la quantità di cloro, più è lunga la reazione). </a:t>
            </a:r>
          </a:p>
          <a:p>
            <a:pPr algn="just" eaLnBrk="1" hangingPunct="1">
              <a:spcBef>
                <a:spcPct val="50000"/>
              </a:spcBef>
              <a:buFontTx/>
              <a:buNone/>
            </a:pPr>
            <a:r>
              <a:rPr lang="it-IT" altLang="it-IT" sz="1600">
                <a:solidFill>
                  <a:srgbClr val="99FF66"/>
                </a:solidFill>
                <a:latin typeface="Comic Sans MS" panose="030F0902030302020204" pitchFamily="66" charset="0"/>
              </a:rPr>
              <a:t>Sono in generale solidi, ma le miscele  risultano spesso liquide o solidi bassobollenti. </a:t>
            </a:r>
          </a:p>
        </p:txBody>
      </p:sp>
      <p:sp>
        <p:nvSpPr>
          <p:cNvPr id="16391" name="Segnaposto numero diapositiva 6">
            <a:extLst>
              <a:ext uri="{FF2B5EF4-FFF2-40B4-BE49-F238E27FC236}">
                <a16:creationId xmlns:a16="http://schemas.microsoft.com/office/drawing/2014/main" id="{E204E0FD-E170-2188-2AC3-749414A635CB}"/>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F4670E9-D693-2447-A283-E6FDB21814FF}" type="slidenum">
              <a:rPr lang="it-IT" altLang="it-IT" sz="1000">
                <a:latin typeface="Comic Sans MS" panose="030F0902030302020204" pitchFamily="66" charset="0"/>
              </a:rPr>
              <a:pPr algn="r" eaLnBrk="1" hangingPunct="1">
                <a:spcBef>
                  <a:spcPct val="0"/>
                </a:spcBef>
                <a:buFontTx/>
                <a:buNone/>
              </a:pPr>
              <a:t>4</a:t>
            </a:fld>
            <a:endParaRPr lang="it-IT" altLang="it-IT" sz="1000">
              <a:latin typeface="Comic Sans MS" panose="030F0902030302020204" pitchFamily="66" charset="0"/>
            </a:endParaRPr>
          </a:p>
        </p:txBody>
      </p:sp>
      <p:sp>
        <p:nvSpPr>
          <p:cNvPr id="16392" name="Segnaposto data 4">
            <a:extLst>
              <a:ext uri="{FF2B5EF4-FFF2-40B4-BE49-F238E27FC236}">
                <a16:creationId xmlns:a16="http://schemas.microsoft.com/office/drawing/2014/main" id="{AB7DFD54-4D67-7B48-C833-A5D5ABE5ACE4}"/>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16394" name="CasellaDiTesto 1">
            <a:extLst>
              <a:ext uri="{FF2B5EF4-FFF2-40B4-BE49-F238E27FC236}">
                <a16:creationId xmlns:a16="http://schemas.microsoft.com/office/drawing/2014/main" id="{89331479-B77D-2B20-35B5-B0F426C807A1}"/>
              </a:ext>
            </a:extLst>
          </p:cNvPr>
          <p:cNvSpPr txBox="1">
            <a:spLocks noChangeArrowheads="1"/>
          </p:cNvSpPr>
          <p:nvPr/>
        </p:nvSpPr>
        <p:spPr bwMode="auto">
          <a:xfrm>
            <a:off x="6427788" y="4646613"/>
            <a:ext cx="212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200"/>
              <a:t>1</a:t>
            </a:r>
          </a:p>
        </p:txBody>
      </p:sp>
      <p:sp>
        <p:nvSpPr>
          <p:cNvPr id="16395" name="CasellaDiTesto 10">
            <a:extLst>
              <a:ext uri="{FF2B5EF4-FFF2-40B4-BE49-F238E27FC236}">
                <a16:creationId xmlns:a16="http://schemas.microsoft.com/office/drawing/2014/main" id="{395670BF-49B3-E145-047D-F711AC19FB9B}"/>
              </a:ext>
            </a:extLst>
          </p:cNvPr>
          <p:cNvSpPr txBox="1">
            <a:spLocks noChangeArrowheads="1"/>
          </p:cNvSpPr>
          <p:nvPr/>
        </p:nvSpPr>
        <p:spPr bwMode="auto">
          <a:xfrm>
            <a:off x="6737350" y="4649788"/>
            <a:ext cx="3286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200"/>
              <a:t>1’</a:t>
            </a:r>
          </a:p>
        </p:txBody>
      </p:sp>
      <p:sp>
        <p:nvSpPr>
          <p:cNvPr id="3" name="Freccia circolare in giù 2">
            <a:extLst>
              <a:ext uri="{FF2B5EF4-FFF2-40B4-BE49-F238E27FC236}">
                <a16:creationId xmlns:a16="http://schemas.microsoft.com/office/drawing/2014/main" id="{E8210940-855F-998F-78D0-CC3982ABF8E5}"/>
              </a:ext>
            </a:extLst>
          </p:cNvPr>
          <p:cNvSpPr/>
          <p:nvPr/>
        </p:nvSpPr>
        <p:spPr>
          <a:xfrm>
            <a:off x="6873875" y="4294188"/>
            <a:ext cx="985838" cy="3746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5" name="Freccia circolare a destra 4">
            <a:extLst>
              <a:ext uri="{FF2B5EF4-FFF2-40B4-BE49-F238E27FC236}">
                <a16:creationId xmlns:a16="http://schemas.microsoft.com/office/drawing/2014/main" id="{E652F889-F38B-C123-D152-07CEEA89B961}"/>
              </a:ext>
            </a:extLst>
          </p:cNvPr>
          <p:cNvSpPr/>
          <p:nvPr/>
        </p:nvSpPr>
        <p:spPr>
          <a:xfrm rot="5235585">
            <a:off x="5883275" y="4027488"/>
            <a:ext cx="396875" cy="9556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10" name="Connettore 2 9">
            <a:extLst>
              <a:ext uri="{FF2B5EF4-FFF2-40B4-BE49-F238E27FC236}">
                <a16:creationId xmlns:a16="http://schemas.microsoft.com/office/drawing/2014/main" id="{2D3F5994-26C8-CACC-EB39-05F73BB14C45}"/>
              </a:ext>
            </a:extLst>
          </p:cNvPr>
          <p:cNvCxnSpPr/>
          <p:nvPr/>
        </p:nvCxnSpPr>
        <p:spPr>
          <a:xfrm flipH="1">
            <a:off x="6902450" y="3435350"/>
            <a:ext cx="119063" cy="923925"/>
          </a:xfrm>
          <a:prstGeom prst="straightConnector1">
            <a:avLst/>
          </a:prstGeom>
          <a:ln>
            <a:solidFill>
              <a:srgbClr val="00FFCC"/>
            </a:solidFill>
            <a:tailEnd type="arrow"/>
          </a:ln>
        </p:spPr>
        <p:style>
          <a:lnRef idx="1">
            <a:schemeClr val="accent1"/>
          </a:lnRef>
          <a:fillRef idx="0">
            <a:schemeClr val="accent1"/>
          </a:fillRef>
          <a:effectRef idx="0">
            <a:schemeClr val="accent1"/>
          </a:effectRef>
          <a:fontRef idx="minor">
            <a:schemeClr val="tx1"/>
          </a:fontRef>
        </p:style>
      </p:cxnSp>
      <p:sp>
        <p:nvSpPr>
          <p:cNvPr id="16399" name="CasellaDiTesto 14">
            <a:extLst>
              <a:ext uri="{FF2B5EF4-FFF2-40B4-BE49-F238E27FC236}">
                <a16:creationId xmlns:a16="http://schemas.microsoft.com/office/drawing/2014/main" id="{97797F1D-0625-2EAF-B1E8-074B478FB8CC}"/>
              </a:ext>
            </a:extLst>
          </p:cNvPr>
          <p:cNvSpPr txBox="1">
            <a:spLocks noChangeArrowheads="1"/>
          </p:cNvSpPr>
          <p:nvPr/>
        </p:nvSpPr>
        <p:spPr bwMode="auto">
          <a:xfrm>
            <a:off x="6961188" y="3122613"/>
            <a:ext cx="19335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FFCC"/>
                </a:solidFill>
                <a:latin typeface="Comic Sans MS" panose="030F0902030302020204" pitchFamily="66" charset="0"/>
              </a:rPr>
              <a:t>Num degli anelli.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ssolve">
                                      <p:cBhvr>
                                        <p:cTn id="7" dur="500"/>
                                        <p:tgtEl>
                                          <p:spTgt spid="49157"/>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 calcmode="lin" valueType="num">
                                      <p:cBhvr additive="base">
                                        <p:cTn id="11" dur="500" fill="hold"/>
                                        <p:tgtEl>
                                          <p:spTgt spid="49158"/>
                                        </p:tgtEl>
                                        <p:attrNameLst>
                                          <p:attrName>ppt_x</p:attrName>
                                        </p:attrNameLst>
                                      </p:cBhvr>
                                      <p:tavLst>
                                        <p:tav tm="0">
                                          <p:val>
                                            <p:strVal val="1+#ppt_w/2"/>
                                          </p:val>
                                        </p:tav>
                                        <p:tav tm="100000">
                                          <p:val>
                                            <p:strVal val="#ppt_x"/>
                                          </p:val>
                                        </p:tav>
                                      </p:tavLst>
                                    </p:anim>
                                    <p:anim calcmode="lin" valueType="num">
                                      <p:cBhvr additive="base">
                                        <p:cTn id="12"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dissolve">
                                      <p:cBhvr>
                                        <p:cTn id="17" dur="500"/>
                                        <p:tgtEl>
                                          <p:spTgt spid="49159"/>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49160"/>
                                        </p:tgtEl>
                                        <p:attrNameLst>
                                          <p:attrName>style.visibility</p:attrName>
                                        </p:attrNameLst>
                                      </p:cBhvr>
                                      <p:to>
                                        <p:strVal val="visible"/>
                                      </p:to>
                                    </p:set>
                                    <p:anim calcmode="lin" valueType="num">
                                      <p:cBhvr additive="base">
                                        <p:cTn id="21" dur="500" fill="hold"/>
                                        <p:tgtEl>
                                          <p:spTgt spid="49160"/>
                                        </p:tgtEl>
                                        <p:attrNameLst>
                                          <p:attrName>ppt_x</p:attrName>
                                        </p:attrNameLst>
                                      </p:cBhvr>
                                      <p:tavLst>
                                        <p:tav tm="0">
                                          <p:val>
                                            <p:strVal val="0-#ppt_w/2"/>
                                          </p:val>
                                        </p:tav>
                                        <p:tav tm="100000">
                                          <p:val>
                                            <p:strVal val="#ppt_x"/>
                                          </p:val>
                                        </p:tav>
                                      </p:tavLst>
                                    </p:anim>
                                    <p:anim calcmode="lin" valueType="num">
                                      <p:cBhvr additive="base">
                                        <p:cTn id="22" dur="500" fill="hold"/>
                                        <p:tgtEl>
                                          <p:spTgt spid="49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1">
            <a:extLst>
              <a:ext uri="{FF2B5EF4-FFF2-40B4-BE49-F238E27FC236}">
                <a16:creationId xmlns:a16="http://schemas.microsoft.com/office/drawing/2014/main" id="{AA5D0D4D-7511-6A79-ED4F-269BA80D958A}"/>
              </a:ext>
            </a:extLst>
          </p:cNvPr>
          <p:cNvSpPr txBox="1">
            <a:spLocks noChangeArrowheads="1"/>
          </p:cNvSpPr>
          <p:nvPr/>
        </p:nvSpPr>
        <p:spPr bwMode="auto">
          <a:xfrm>
            <a:off x="306388" y="74613"/>
            <a:ext cx="8512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600">
                <a:solidFill>
                  <a:schemeClr val="bg1"/>
                </a:solidFill>
                <a:latin typeface="Comic Sans MS" panose="030F0902030302020204" pitchFamily="66" charset="0"/>
              </a:rPr>
              <a:t>Gli acidi forti che realmente determinano il fenomeno sono H</a:t>
            </a:r>
            <a:r>
              <a:rPr lang="it-IT" altLang="it-IT" sz="1600" baseline="-25000">
                <a:solidFill>
                  <a:schemeClr val="bg1"/>
                </a:solidFill>
                <a:latin typeface="Comic Sans MS" panose="030F0902030302020204" pitchFamily="66" charset="0"/>
              </a:rPr>
              <a:t>2</a:t>
            </a:r>
            <a:r>
              <a:rPr lang="it-IT" altLang="it-IT" sz="1600">
                <a:solidFill>
                  <a:schemeClr val="bg1"/>
                </a:solidFill>
                <a:latin typeface="Comic Sans MS" panose="030F0902030302020204" pitchFamily="66" charset="0"/>
              </a:rPr>
              <a:t>SO</a:t>
            </a:r>
            <a:r>
              <a:rPr lang="it-IT" altLang="it-IT" sz="1600" baseline="-25000">
                <a:solidFill>
                  <a:schemeClr val="bg1"/>
                </a:solidFill>
                <a:latin typeface="Comic Sans MS" panose="030F0902030302020204" pitchFamily="66" charset="0"/>
              </a:rPr>
              <a:t>4 </a:t>
            </a:r>
            <a:r>
              <a:rPr lang="it-IT" altLang="it-IT" sz="1600">
                <a:solidFill>
                  <a:schemeClr val="bg1"/>
                </a:solidFill>
                <a:latin typeface="Comic Sans MS" panose="030F0902030302020204" pitchFamily="66" charset="0"/>
              </a:rPr>
              <a:t>(70%) ed HNO</a:t>
            </a:r>
            <a:r>
              <a:rPr lang="it-IT" altLang="it-IT" sz="1600" baseline="-25000">
                <a:solidFill>
                  <a:schemeClr val="bg1"/>
                </a:solidFill>
                <a:latin typeface="Comic Sans MS" panose="030F0902030302020204" pitchFamily="66" charset="0"/>
              </a:rPr>
              <a:t>3</a:t>
            </a:r>
            <a:r>
              <a:rPr lang="it-IT" altLang="it-IT" sz="1600">
                <a:solidFill>
                  <a:schemeClr val="bg1"/>
                </a:solidFill>
                <a:latin typeface="Comic Sans MS" panose="030F0902030302020204" pitchFamily="66" charset="0"/>
              </a:rPr>
              <a:t> (30%); si tratta in entrambi i casi di prodotti di reazione a carico di SO</a:t>
            </a:r>
            <a:r>
              <a:rPr lang="it-IT" altLang="it-IT" sz="1600" baseline="-25000">
                <a:solidFill>
                  <a:schemeClr val="bg1"/>
                </a:solidFill>
                <a:latin typeface="Comic Sans MS" panose="030F0902030302020204" pitchFamily="66" charset="0"/>
              </a:rPr>
              <a:t>2</a:t>
            </a:r>
            <a:r>
              <a:rPr lang="it-IT" altLang="it-IT" sz="1600">
                <a:solidFill>
                  <a:schemeClr val="bg1"/>
                </a:solidFill>
                <a:latin typeface="Comic Sans MS" panose="030F0902030302020204" pitchFamily="66" charset="0"/>
              </a:rPr>
              <a:t> ed NO</a:t>
            </a:r>
            <a:r>
              <a:rPr lang="it-IT" altLang="it-IT" sz="1600" baseline="-25000">
                <a:solidFill>
                  <a:schemeClr val="bg1"/>
                </a:solidFill>
                <a:latin typeface="Comic Sans MS" panose="030F0902030302020204" pitchFamily="66" charset="0"/>
              </a:rPr>
              <a:t>2</a:t>
            </a:r>
            <a:r>
              <a:rPr lang="it-IT" altLang="it-IT" sz="1600">
                <a:solidFill>
                  <a:schemeClr val="bg1"/>
                </a:solidFill>
                <a:latin typeface="Comic Sans MS" panose="030F0902030302020204" pitchFamily="66" charset="0"/>
              </a:rPr>
              <a:t> rispettivamente, è un esempio di inquinamento secondario di media scala. </a:t>
            </a:r>
          </a:p>
        </p:txBody>
      </p:sp>
      <p:sp>
        <p:nvSpPr>
          <p:cNvPr id="3" name="CasellaDiTesto 2">
            <a:extLst>
              <a:ext uri="{FF2B5EF4-FFF2-40B4-BE49-F238E27FC236}">
                <a16:creationId xmlns:a16="http://schemas.microsoft.com/office/drawing/2014/main" id="{B4876FCC-DAF1-62D1-20CD-5F79B61A5E30}"/>
              </a:ext>
            </a:extLst>
          </p:cNvPr>
          <p:cNvSpPr txBox="1"/>
          <p:nvPr/>
        </p:nvSpPr>
        <p:spPr>
          <a:xfrm>
            <a:off x="434975" y="971550"/>
            <a:ext cx="8394700" cy="3138488"/>
          </a:xfrm>
          <a:prstGeom prst="rect">
            <a:avLst/>
          </a:prstGeom>
          <a:noFill/>
        </p:spPr>
        <p:txBody>
          <a:bodyPr>
            <a:spAutoFit/>
          </a:bodyPr>
          <a:lstStyle/>
          <a:p>
            <a:pPr algn="just" fontAlgn="auto">
              <a:spcBef>
                <a:spcPts val="0"/>
              </a:spcBef>
              <a:spcAft>
                <a:spcPts val="0"/>
              </a:spcAft>
              <a:defRPr/>
            </a:pPr>
            <a:r>
              <a:rPr lang="it-IT" dirty="0">
                <a:solidFill>
                  <a:schemeClr val="accent3">
                    <a:lumMod val="85000"/>
                  </a:schemeClr>
                </a:solidFill>
                <a:latin typeface="Comic Sans MS" pitchFamily="66" charset="0"/>
              </a:rPr>
              <a:t>In realtà la riduzione di concentrazione di S nei combustibili fossili usati come combustibili ha comportato una diminuzione di apporto di specie solforate in atmosfera e di conseguenza un minore effetto di acidificazione,  effetto però compensato dall’aumento delle emissioni di ossidi di azoto.</a:t>
            </a:r>
          </a:p>
          <a:p>
            <a:pPr algn="just" fontAlgn="auto">
              <a:spcBef>
                <a:spcPts val="0"/>
              </a:spcBef>
              <a:spcAft>
                <a:spcPts val="0"/>
              </a:spcAft>
              <a:defRPr/>
            </a:pPr>
            <a:endParaRPr lang="it-IT" dirty="0">
              <a:solidFill>
                <a:schemeClr val="accent3">
                  <a:lumMod val="85000"/>
                </a:schemeClr>
              </a:solidFill>
              <a:latin typeface="Comic Sans MS" pitchFamily="66" charset="0"/>
            </a:endParaRPr>
          </a:p>
          <a:p>
            <a:pPr algn="just" fontAlgn="auto">
              <a:spcBef>
                <a:spcPts val="0"/>
              </a:spcBef>
              <a:spcAft>
                <a:spcPts val="0"/>
              </a:spcAft>
              <a:defRPr/>
            </a:pPr>
            <a:r>
              <a:rPr lang="it-IT" dirty="0">
                <a:solidFill>
                  <a:schemeClr val="accent3">
                    <a:lumMod val="85000"/>
                  </a:schemeClr>
                </a:solidFill>
                <a:latin typeface="Comic Sans MS" pitchFamily="66" charset="0"/>
              </a:rPr>
              <a:t>L’analisi chimica delle precipitazioni degli ultimi anni mostra infatti un rapporto HNO</a:t>
            </a:r>
            <a:r>
              <a:rPr lang="it-IT" baseline="-25000" dirty="0">
                <a:solidFill>
                  <a:schemeClr val="accent3">
                    <a:lumMod val="85000"/>
                  </a:schemeClr>
                </a:solidFill>
                <a:latin typeface="Comic Sans MS" pitchFamily="66" charset="0"/>
              </a:rPr>
              <a:t>3</a:t>
            </a:r>
            <a:r>
              <a:rPr lang="it-IT" dirty="0">
                <a:solidFill>
                  <a:schemeClr val="accent3">
                    <a:lumMod val="85000"/>
                  </a:schemeClr>
                </a:solidFill>
                <a:latin typeface="Comic Sans MS" pitchFamily="66" charset="0"/>
              </a:rPr>
              <a:t>/H</a:t>
            </a:r>
            <a:r>
              <a:rPr lang="it-IT" baseline="-25000" dirty="0">
                <a:solidFill>
                  <a:schemeClr val="accent3">
                    <a:lumMod val="85000"/>
                  </a:schemeClr>
                </a:solidFill>
                <a:latin typeface="Comic Sans MS" pitchFamily="66" charset="0"/>
              </a:rPr>
              <a:t>2</a:t>
            </a:r>
            <a:r>
              <a:rPr lang="it-IT" dirty="0">
                <a:solidFill>
                  <a:schemeClr val="accent3">
                    <a:lumMod val="85000"/>
                  </a:schemeClr>
                </a:solidFill>
                <a:latin typeface="Comic Sans MS" pitchFamily="66" charset="0"/>
              </a:rPr>
              <a:t>SO</a:t>
            </a:r>
            <a:r>
              <a:rPr lang="it-IT" baseline="-25000" dirty="0">
                <a:solidFill>
                  <a:schemeClr val="accent3">
                    <a:lumMod val="85000"/>
                  </a:schemeClr>
                </a:solidFill>
                <a:latin typeface="Comic Sans MS" pitchFamily="66" charset="0"/>
              </a:rPr>
              <a:t>4</a:t>
            </a:r>
            <a:r>
              <a:rPr lang="it-IT" dirty="0">
                <a:solidFill>
                  <a:schemeClr val="accent3">
                    <a:lumMod val="85000"/>
                  </a:schemeClr>
                </a:solidFill>
                <a:latin typeface="Comic Sans MS" pitchFamily="66" charset="0"/>
              </a:rPr>
              <a:t> mediamente più alto; il rapporto tra le concentrazioni di questi due acidi in realtà può essere anche usato per ricavare «l’età» di una precipitazione: l’ossidazione dell’SO</a:t>
            </a:r>
            <a:r>
              <a:rPr lang="it-IT" baseline="-25000" dirty="0">
                <a:solidFill>
                  <a:schemeClr val="accent3">
                    <a:lumMod val="85000"/>
                  </a:schemeClr>
                </a:solidFill>
                <a:latin typeface="Comic Sans MS" pitchFamily="66" charset="0"/>
              </a:rPr>
              <a:t>2</a:t>
            </a:r>
            <a:r>
              <a:rPr lang="it-IT" dirty="0">
                <a:solidFill>
                  <a:schemeClr val="accent3">
                    <a:lumMod val="85000"/>
                  </a:schemeClr>
                </a:solidFill>
                <a:latin typeface="Comic Sans MS" pitchFamily="66" charset="0"/>
              </a:rPr>
              <a:t> ad acido solforico è un processo meno rapido rispetto all’ossidazione degli </a:t>
            </a:r>
            <a:r>
              <a:rPr lang="it-IT" dirty="0" err="1">
                <a:solidFill>
                  <a:schemeClr val="accent3">
                    <a:lumMod val="85000"/>
                  </a:schemeClr>
                </a:solidFill>
                <a:latin typeface="Comic Sans MS" pitchFamily="66" charset="0"/>
              </a:rPr>
              <a:t>NO</a:t>
            </a:r>
            <a:r>
              <a:rPr lang="it-IT" baseline="-25000" dirty="0" err="1">
                <a:solidFill>
                  <a:schemeClr val="accent3">
                    <a:lumMod val="85000"/>
                  </a:schemeClr>
                </a:solidFill>
                <a:latin typeface="Comic Sans MS" pitchFamily="66" charset="0"/>
              </a:rPr>
              <a:t>x</a:t>
            </a:r>
            <a:r>
              <a:rPr lang="it-IT" dirty="0">
                <a:solidFill>
                  <a:schemeClr val="accent3">
                    <a:lumMod val="85000"/>
                  </a:schemeClr>
                </a:solidFill>
                <a:latin typeface="Comic Sans MS" pitchFamily="66" charset="0"/>
              </a:rPr>
              <a:t>, per cui in precipitazioni giovani il rapporto HNO</a:t>
            </a:r>
            <a:r>
              <a:rPr lang="it-IT" baseline="-25000" dirty="0">
                <a:solidFill>
                  <a:schemeClr val="accent3">
                    <a:lumMod val="85000"/>
                  </a:schemeClr>
                </a:solidFill>
                <a:latin typeface="Comic Sans MS" pitchFamily="66" charset="0"/>
              </a:rPr>
              <a:t>3</a:t>
            </a:r>
            <a:r>
              <a:rPr lang="it-IT" dirty="0">
                <a:solidFill>
                  <a:schemeClr val="accent3">
                    <a:lumMod val="85000"/>
                  </a:schemeClr>
                </a:solidFill>
                <a:latin typeface="Comic Sans MS" pitchFamily="66" charset="0"/>
              </a:rPr>
              <a:t>/H</a:t>
            </a:r>
            <a:r>
              <a:rPr lang="it-IT" baseline="-25000" dirty="0">
                <a:solidFill>
                  <a:schemeClr val="accent3">
                    <a:lumMod val="85000"/>
                  </a:schemeClr>
                </a:solidFill>
                <a:latin typeface="Comic Sans MS" pitchFamily="66" charset="0"/>
              </a:rPr>
              <a:t>2</a:t>
            </a:r>
            <a:r>
              <a:rPr lang="it-IT" dirty="0">
                <a:solidFill>
                  <a:schemeClr val="accent3">
                    <a:lumMod val="85000"/>
                  </a:schemeClr>
                </a:solidFill>
                <a:latin typeface="Comic Sans MS" pitchFamily="66" charset="0"/>
              </a:rPr>
              <a:t>SO</a:t>
            </a:r>
            <a:r>
              <a:rPr lang="it-IT" baseline="-25000" dirty="0">
                <a:solidFill>
                  <a:schemeClr val="accent3">
                    <a:lumMod val="85000"/>
                  </a:schemeClr>
                </a:solidFill>
                <a:latin typeface="Comic Sans MS" pitchFamily="66" charset="0"/>
              </a:rPr>
              <a:t>4</a:t>
            </a:r>
            <a:r>
              <a:rPr lang="it-IT" dirty="0">
                <a:solidFill>
                  <a:schemeClr val="accent3">
                    <a:lumMod val="85000"/>
                  </a:schemeClr>
                </a:solidFill>
                <a:latin typeface="Comic Sans MS" pitchFamily="66" charset="0"/>
              </a:rPr>
              <a:t> sarà relativamente alto. </a:t>
            </a:r>
          </a:p>
        </p:txBody>
      </p:sp>
      <p:sp>
        <p:nvSpPr>
          <p:cNvPr id="4" name="Ovale 3">
            <a:extLst>
              <a:ext uri="{FF2B5EF4-FFF2-40B4-BE49-F238E27FC236}">
                <a16:creationId xmlns:a16="http://schemas.microsoft.com/office/drawing/2014/main" id="{24CC8FD4-F6FC-4FE7-7B41-66F14F4257B5}"/>
              </a:ext>
            </a:extLst>
          </p:cNvPr>
          <p:cNvSpPr/>
          <p:nvPr/>
        </p:nvSpPr>
        <p:spPr>
          <a:xfrm>
            <a:off x="498475" y="4378325"/>
            <a:ext cx="2365375" cy="1236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latin typeface="Comic Sans MS" pitchFamily="66" charset="0"/>
              </a:rPr>
              <a:t>Alti HNO</a:t>
            </a:r>
            <a:r>
              <a:rPr lang="it-IT" baseline="-25000" dirty="0">
                <a:solidFill>
                  <a:schemeClr val="tx1"/>
                </a:solidFill>
                <a:latin typeface="Comic Sans MS" pitchFamily="66" charset="0"/>
              </a:rPr>
              <a:t>3</a:t>
            </a:r>
            <a:r>
              <a:rPr lang="it-IT" dirty="0">
                <a:solidFill>
                  <a:schemeClr val="tx1"/>
                </a:solidFill>
                <a:latin typeface="Comic Sans MS" pitchFamily="66" charset="0"/>
              </a:rPr>
              <a:t>/H</a:t>
            </a:r>
            <a:r>
              <a:rPr lang="it-IT" baseline="-25000" dirty="0">
                <a:solidFill>
                  <a:schemeClr val="tx1"/>
                </a:solidFill>
                <a:latin typeface="Comic Sans MS" pitchFamily="66" charset="0"/>
              </a:rPr>
              <a:t>2</a:t>
            </a:r>
            <a:r>
              <a:rPr lang="it-IT" dirty="0">
                <a:solidFill>
                  <a:schemeClr val="tx1"/>
                </a:solidFill>
                <a:latin typeface="Comic Sans MS" pitchFamily="66" charset="0"/>
              </a:rPr>
              <a:t>SO</a:t>
            </a:r>
            <a:r>
              <a:rPr lang="it-IT" baseline="-25000" dirty="0">
                <a:solidFill>
                  <a:schemeClr val="tx1"/>
                </a:solidFill>
                <a:latin typeface="Comic Sans MS" pitchFamily="66" charset="0"/>
              </a:rPr>
              <a:t>4</a:t>
            </a:r>
            <a:endParaRPr lang="it-IT" dirty="0">
              <a:solidFill>
                <a:schemeClr val="tx1"/>
              </a:solidFill>
            </a:endParaRPr>
          </a:p>
        </p:txBody>
      </p:sp>
      <p:sp>
        <p:nvSpPr>
          <p:cNvPr id="5" name="Ovale 4">
            <a:extLst>
              <a:ext uri="{FF2B5EF4-FFF2-40B4-BE49-F238E27FC236}">
                <a16:creationId xmlns:a16="http://schemas.microsoft.com/office/drawing/2014/main" id="{68DE4DE3-9D0A-C511-7918-D39581A64CD5}"/>
              </a:ext>
            </a:extLst>
          </p:cNvPr>
          <p:cNvSpPr/>
          <p:nvPr/>
        </p:nvSpPr>
        <p:spPr>
          <a:xfrm>
            <a:off x="3662363" y="4337050"/>
            <a:ext cx="2363787" cy="1236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latin typeface="Comic Sans MS" pitchFamily="66" charset="0"/>
              </a:rPr>
              <a:t>Bassi HNO</a:t>
            </a:r>
            <a:r>
              <a:rPr lang="it-IT" baseline="-25000" dirty="0">
                <a:solidFill>
                  <a:schemeClr val="tx1"/>
                </a:solidFill>
                <a:latin typeface="Comic Sans MS" pitchFamily="66" charset="0"/>
              </a:rPr>
              <a:t>3</a:t>
            </a:r>
            <a:r>
              <a:rPr lang="it-IT" dirty="0">
                <a:solidFill>
                  <a:schemeClr val="tx1"/>
                </a:solidFill>
                <a:latin typeface="Comic Sans MS" pitchFamily="66" charset="0"/>
              </a:rPr>
              <a:t>/H</a:t>
            </a:r>
            <a:r>
              <a:rPr lang="it-IT" baseline="-25000" dirty="0">
                <a:solidFill>
                  <a:schemeClr val="tx1"/>
                </a:solidFill>
                <a:latin typeface="Comic Sans MS" pitchFamily="66" charset="0"/>
              </a:rPr>
              <a:t>2</a:t>
            </a:r>
            <a:r>
              <a:rPr lang="it-IT" dirty="0">
                <a:solidFill>
                  <a:schemeClr val="tx1"/>
                </a:solidFill>
                <a:latin typeface="Comic Sans MS" pitchFamily="66" charset="0"/>
              </a:rPr>
              <a:t>SO</a:t>
            </a:r>
            <a:r>
              <a:rPr lang="it-IT" baseline="-25000" dirty="0">
                <a:solidFill>
                  <a:schemeClr val="tx1"/>
                </a:solidFill>
                <a:latin typeface="Comic Sans MS" pitchFamily="66" charset="0"/>
              </a:rPr>
              <a:t>4</a:t>
            </a:r>
            <a:endParaRPr lang="it-IT" dirty="0">
              <a:solidFill>
                <a:schemeClr val="tx1"/>
              </a:solidFill>
            </a:endParaRPr>
          </a:p>
        </p:txBody>
      </p:sp>
      <p:sp>
        <p:nvSpPr>
          <p:cNvPr id="53254" name="CasellaDiTesto 5">
            <a:extLst>
              <a:ext uri="{FF2B5EF4-FFF2-40B4-BE49-F238E27FC236}">
                <a16:creationId xmlns:a16="http://schemas.microsoft.com/office/drawing/2014/main" id="{CDF0AC32-4908-EE2E-3FFA-9C034351D801}"/>
              </a:ext>
            </a:extLst>
          </p:cNvPr>
          <p:cNvSpPr txBox="1">
            <a:spLocks noChangeArrowheads="1"/>
          </p:cNvSpPr>
          <p:nvPr/>
        </p:nvSpPr>
        <p:spPr bwMode="auto">
          <a:xfrm>
            <a:off x="711200" y="5689600"/>
            <a:ext cx="222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i="1">
                <a:solidFill>
                  <a:schemeClr val="bg1"/>
                </a:solidFill>
              </a:rPr>
              <a:t>Piogge «giovani»</a:t>
            </a:r>
          </a:p>
        </p:txBody>
      </p:sp>
      <p:sp>
        <p:nvSpPr>
          <p:cNvPr id="53255" name="CasellaDiTesto 6">
            <a:extLst>
              <a:ext uri="{FF2B5EF4-FFF2-40B4-BE49-F238E27FC236}">
                <a16:creationId xmlns:a16="http://schemas.microsoft.com/office/drawing/2014/main" id="{B14FDD38-6C20-B5A8-BBAC-932C7EAE1FF9}"/>
              </a:ext>
            </a:extLst>
          </p:cNvPr>
          <p:cNvSpPr txBox="1">
            <a:spLocks noChangeArrowheads="1"/>
          </p:cNvSpPr>
          <p:nvPr/>
        </p:nvSpPr>
        <p:spPr bwMode="auto">
          <a:xfrm>
            <a:off x="3981450" y="5661025"/>
            <a:ext cx="215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i="1">
                <a:solidFill>
                  <a:schemeClr val="bg1"/>
                </a:solidFill>
                <a:latin typeface="Comic Sans MS" panose="030F0902030302020204" pitchFamily="66" charset="0"/>
              </a:rPr>
              <a:t>Piogge «mature»</a:t>
            </a:r>
          </a:p>
        </p:txBody>
      </p:sp>
      <p:sp>
        <p:nvSpPr>
          <p:cNvPr id="53256" name="Segnaposto numero diapositiva 6">
            <a:extLst>
              <a:ext uri="{FF2B5EF4-FFF2-40B4-BE49-F238E27FC236}">
                <a16:creationId xmlns:a16="http://schemas.microsoft.com/office/drawing/2014/main" id="{4751D122-A7B9-2A27-5109-688D2C084E36}"/>
              </a:ext>
            </a:extLst>
          </p:cNvPr>
          <p:cNvSpPr txBox="1">
            <a:spLocks noGrp="1"/>
          </p:cNvSpPr>
          <p:nvPr/>
        </p:nvSpPr>
        <p:spPr bwMode="auto">
          <a:xfrm>
            <a:off x="8382000" y="6500813"/>
            <a:ext cx="420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84B9D70-78E2-0F46-9B6F-B0DF94C6FEDC}" type="slidenum">
              <a:rPr lang="it-IT" altLang="it-IT" sz="1000">
                <a:latin typeface="Comic Sans MS" panose="030F0902030302020204" pitchFamily="66" charset="0"/>
              </a:rPr>
              <a:pPr algn="r" eaLnBrk="1" hangingPunct="1">
                <a:spcBef>
                  <a:spcPct val="0"/>
                </a:spcBef>
                <a:buFontTx/>
                <a:buNone/>
              </a:pPr>
              <a:t>40</a:t>
            </a:fld>
            <a:endParaRPr lang="it-IT" altLang="it-IT" sz="1000">
              <a:latin typeface="Comic Sans MS" panose="030F0902030302020204" pitchFamily="66" charset="0"/>
            </a:endParaRPr>
          </a:p>
        </p:txBody>
      </p:sp>
      <p:sp>
        <p:nvSpPr>
          <p:cNvPr id="53257" name="Segnaposto data 4">
            <a:extLst>
              <a:ext uri="{FF2B5EF4-FFF2-40B4-BE49-F238E27FC236}">
                <a16:creationId xmlns:a16="http://schemas.microsoft.com/office/drawing/2014/main" id="{B4C847A8-03B7-8289-DFDF-B038A6993D97}"/>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53259" name="CasellaDiTesto 10">
            <a:extLst>
              <a:ext uri="{FF2B5EF4-FFF2-40B4-BE49-F238E27FC236}">
                <a16:creationId xmlns:a16="http://schemas.microsoft.com/office/drawing/2014/main" id="{6A518E3B-77BB-146C-C585-C3CB8948C115}"/>
              </a:ext>
            </a:extLst>
          </p:cNvPr>
          <p:cNvSpPr txBox="1">
            <a:spLocks noChangeArrowheads="1"/>
          </p:cNvSpPr>
          <p:nvPr/>
        </p:nvSpPr>
        <p:spPr bwMode="auto">
          <a:xfrm>
            <a:off x="6170613" y="4349750"/>
            <a:ext cx="29273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500">
                <a:solidFill>
                  <a:schemeClr val="bg1"/>
                </a:solidFill>
                <a:latin typeface="Comic Sans MS" panose="030F0902030302020204" pitchFamily="66" charset="0"/>
              </a:rPr>
              <a:t>La combustione di materiali molto clorurati può aumentar e la quantità di </a:t>
            </a:r>
            <a:r>
              <a:rPr lang="it-IT" altLang="it-IT" sz="1500">
                <a:solidFill>
                  <a:srgbClr val="00FFCC"/>
                </a:solidFill>
                <a:latin typeface="Comic Sans MS" panose="030F0902030302020204" pitchFamily="66" charset="0"/>
              </a:rPr>
              <a:t>HCl</a:t>
            </a:r>
            <a:r>
              <a:rPr lang="it-IT" altLang="it-IT" sz="1500">
                <a:solidFill>
                  <a:schemeClr val="bg1"/>
                </a:solidFill>
                <a:latin typeface="Comic Sans MS" panose="030F0902030302020204" pitchFamily="66" charset="0"/>
              </a:rPr>
              <a:t> nelle precipitazioni. Questa specie è responsabile della corrosione di metalli (carrozzeria delle automobili).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6">
            <a:extLst>
              <a:ext uri="{FF2B5EF4-FFF2-40B4-BE49-F238E27FC236}">
                <a16:creationId xmlns:a16="http://schemas.microsoft.com/office/drawing/2014/main" id="{BCDF81A5-7AC7-F1D4-E7CB-A7D294179FD5}"/>
              </a:ext>
            </a:extLst>
          </p:cNvPr>
          <p:cNvSpPr txBox="1">
            <a:spLocks noGrp="1"/>
          </p:cNvSpPr>
          <p:nvPr/>
        </p:nvSpPr>
        <p:spPr bwMode="auto">
          <a:xfrm>
            <a:off x="8382000" y="6519863"/>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D587B9C-F44B-9948-8320-13D6C568585C}" type="slidenum">
              <a:rPr lang="it-IT" altLang="it-IT" sz="1000">
                <a:latin typeface="Comic Sans MS" panose="030F0902030302020204" pitchFamily="66" charset="0"/>
              </a:rPr>
              <a:pPr algn="r" eaLnBrk="1" hangingPunct="1">
                <a:spcBef>
                  <a:spcPct val="0"/>
                </a:spcBef>
                <a:buFontTx/>
                <a:buNone/>
              </a:pPr>
              <a:t>41</a:t>
            </a:fld>
            <a:endParaRPr lang="it-IT" altLang="it-IT" sz="1000">
              <a:latin typeface="Comic Sans MS" panose="030F0902030302020204" pitchFamily="66" charset="0"/>
            </a:endParaRPr>
          </a:p>
        </p:txBody>
      </p:sp>
      <p:sp>
        <p:nvSpPr>
          <p:cNvPr id="54275" name="Segnaposto data 4">
            <a:extLst>
              <a:ext uri="{FF2B5EF4-FFF2-40B4-BE49-F238E27FC236}">
                <a16:creationId xmlns:a16="http://schemas.microsoft.com/office/drawing/2014/main" id="{C4527000-3BD7-8876-5195-78FBE7CDA26A}"/>
              </a:ext>
            </a:extLst>
          </p:cNvPr>
          <p:cNvSpPr txBox="1">
            <a:spLocks noGrp="1"/>
          </p:cNvSpPr>
          <p:nvPr/>
        </p:nvSpPr>
        <p:spPr bwMode="auto">
          <a:xfrm>
            <a:off x="457200" y="659923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54277" name="CasellaDiTesto 5">
            <a:extLst>
              <a:ext uri="{FF2B5EF4-FFF2-40B4-BE49-F238E27FC236}">
                <a16:creationId xmlns:a16="http://schemas.microsoft.com/office/drawing/2014/main" id="{3B099D3D-61E5-3691-CB39-F2F2B1CAA22B}"/>
              </a:ext>
            </a:extLst>
          </p:cNvPr>
          <p:cNvSpPr txBox="1">
            <a:spLocks noChangeArrowheads="1"/>
          </p:cNvSpPr>
          <p:nvPr/>
        </p:nvSpPr>
        <p:spPr bwMode="auto">
          <a:xfrm>
            <a:off x="1377950" y="3052763"/>
            <a:ext cx="637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Meccanismi di trasformazione degli ossidi di azoto</a:t>
            </a:r>
          </a:p>
        </p:txBody>
      </p:sp>
      <p:sp>
        <p:nvSpPr>
          <p:cNvPr id="54278" name="CasellaDiTesto 6">
            <a:extLst>
              <a:ext uri="{FF2B5EF4-FFF2-40B4-BE49-F238E27FC236}">
                <a16:creationId xmlns:a16="http://schemas.microsoft.com/office/drawing/2014/main" id="{DDF3D60F-DA6B-AC19-83B6-87E90B05504E}"/>
              </a:ext>
            </a:extLst>
          </p:cNvPr>
          <p:cNvSpPr txBox="1">
            <a:spLocks noChangeArrowheads="1"/>
          </p:cNvSpPr>
          <p:nvPr/>
        </p:nvSpPr>
        <p:spPr bwMode="auto">
          <a:xfrm>
            <a:off x="312738" y="352425"/>
            <a:ext cx="85058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700">
                <a:solidFill>
                  <a:srgbClr val="99FF99"/>
                </a:solidFill>
                <a:latin typeface="Comic Sans MS" panose="030F0902030302020204" pitchFamily="66" charset="0"/>
              </a:rPr>
              <a:t>Le specie dalle quali derivano gli acidi responsabili del fenomeno di acidificazione sono ossidi; è possibile ammettere due vie tramite le quali la trasformazione nelle forme acide può avvenire:</a:t>
            </a:r>
          </a:p>
          <a:p>
            <a:pPr eaLnBrk="1" hangingPunct="1">
              <a:spcBef>
                <a:spcPct val="0"/>
              </a:spcBef>
              <a:buFontTx/>
              <a:buNone/>
            </a:pPr>
            <a:r>
              <a:rPr lang="it-IT" altLang="it-IT" sz="1700">
                <a:solidFill>
                  <a:srgbClr val="99FF99"/>
                </a:solidFill>
                <a:latin typeface="Comic Sans MS" panose="030F0902030302020204" pitchFamily="66" charset="0"/>
              </a:rPr>
              <a:t>1- gli ossidi si convertono in acidi e poi vengono solubilizzati nelle particelle liquide</a:t>
            </a:r>
          </a:p>
          <a:p>
            <a:pPr eaLnBrk="1" hangingPunct="1">
              <a:spcBef>
                <a:spcPct val="0"/>
              </a:spcBef>
              <a:buFontTx/>
              <a:buNone/>
            </a:pPr>
            <a:r>
              <a:rPr lang="it-IT" altLang="it-IT" sz="1700">
                <a:solidFill>
                  <a:srgbClr val="99FF99"/>
                </a:solidFill>
                <a:latin typeface="Comic Sans MS" panose="030F0902030302020204" pitchFamily="66" charset="0"/>
              </a:rPr>
              <a:t>2- gli ossidi vengono prima solubilizzati nelle goccioline per poi reagire ed essere trasformati nelle forme acide.   </a:t>
            </a:r>
          </a:p>
          <a:p>
            <a:pPr eaLnBrk="1" hangingPunct="1">
              <a:spcBef>
                <a:spcPct val="0"/>
              </a:spcBef>
              <a:buFontTx/>
              <a:buNone/>
            </a:pPr>
            <a:endParaRPr lang="it-IT" altLang="it-IT" sz="1700">
              <a:solidFill>
                <a:srgbClr val="99FF99"/>
              </a:solidFill>
              <a:latin typeface="Comic Sans MS" panose="030F0902030302020204" pitchFamily="66" charset="0"/>
            </a:endParaRPr>
          </a:p>
          <a:p>
            <a:pPr eaLnBrk="1" hangingPunct="1">
              <a:spcBef>
                <a:spcPct val="0"/>
              </a:spcBef>
              <a:buFontTx/>
              <a:buNone/>
            </a:pPr>
            <a:r>
              <a:rPr lang="it-IT" altLang="it-IT" sz="1700">
                <a:solidFill>
                  <a:srgbClr val="99FF99"/>
                </a:solidFill>
                <a:latin typeface="Comic Sans MS" panose="030F0902030302020204" pitchFamily="66" charset="0"/>
              </a:rPr>
              <a:t>La via seguita dipenderà dalla solubilità delle diverse specie coinvolte. </a:t>
            </a:r>
          </a:p>
        </p:txBody>
      </p:sp>
      <p:sp>
        <p:nvSpPr>
          <p:cNvPr id="54279" name="CasellaDiTesto 9">
            <a:extLst>
              <a:ext uri="{FF2B5EF4-FFF2-40B4-BE49-F238E27FC236}">
                <a16:creationId xmlns:a16="http://schemas.microsoft.com/office/drawing/2014/main" id="{5CEC5880-D744-1454-37B0-941CC7392E5D}"/>
              </a:ext>
            </a:extLst>
          </p:cNvPr>
          <p:cNvSpPr txBox="1">
            <a:spLocks noChangeArrowheads="1"/>
          </p:cNvSpPr>
          <p:nvPr/>
        </p:nvSpPr>
        <p:spPr bwMode="auto">
          <a:xfrm>
            <a:off x="457200" y="3673475"/>
            <a:ext cx="64865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rgbClr val="FFFF00"/>
                </a:solidFill>
                <a:latin typeface="Comic Sans MS" panose="030F0902030302020204" pitchFamily="66" charset="0"/>
              </a:rPr>
              <a:t>NO</a:t>
            </a:r>
            <a:r>
              <a:rPr lang="it-IT" altLang="it-IT" sz="2200" baseline="-25000">
                <a:solidFill>
                  <a:srgbClr val="FFFF00"/>
                </a:solidFill>
                <a:latin typeface="Comic Sans MS" panose="030F0902030302020204" pitchFamily="66" charset="0"/>
              </a:rPr>
              <a:t>2</a:t>
            </a:r>
            <a:r>
              <a:rPr lang="it-IT" altLang="it-IT" sz="2200">
                <a:solidFill>
                  <a:srgbClr val="FFFF00"/>
                </a:solidFill>
                <a:latin typeface="Comic Sans MS" panose="030F0902030302020204" pitchFamily="66" charset="0"/>
              </a:rPr>
              <a:t>    +O</a:t>
            </a:r>
            <a:r>
              <a:rPr lang="it-IT" altLang="it-IT" sz="2200" baseline="-25000">
                <a:solidFill>
                  <a:srgbClr val="FFFF00"/>
                </a:solidFill>
                <a:latin typeface="Comic Sans MS" panose="030F0902030302020204" pitchFamily="66" charset="0"/>
              </a:rPr>
              <a:t>3</a:t>
            </a:r>
            <a:r>
              <a:rPr lang="it-IT" altLang="it-IT" sz="2200">
                <a:solidFill>
                  <a:srgbClr val="FFFF00"/>
                </a:solidFill>
                <a:latin typeface="Comic Sans MS" panose="030F0902030302020204" pitchFamily="66" charset="0"/>
              </a:rPr>
              <a:t>   =   O</a:t>
            </a:r>
            <a:r>
              <a:rPr lang="it-IT" altLang="it-IT" sz="2200" baseline="-25000">
                <a:solidFill>
                  <a:srgbClr val="FFFF00"/>
                </a:solidFill>
                <a:latin typeface="Comic Sans MS" panose="030F0902030302020204" pitchFamily="66" charset="0"/>
              </a:rPr>
              <a:t>2</a:t>
            </a:r>
            <a:r>
              <a:rPr lang="it-IT" altLang="it-IT" sz="2200">
                <a:solidFill>
                  <a:srgbClr val="FFFF00"/>
                </a:solidFill>
                <a:latin typeface="Comic Sans MS" panose="030F0902030302020204" pitchFamily="66" charset="0"/>
              </a:rPr>
              <a:t>  +NO</a:t>
            </a:r>
            <a:r>
              <a:rPr lang="it-IT" altLang="it-IT" sz="2200" baseline="-25000">
                <a:solidFill>
                  <a:srgbClr val="FFFF00"/>
                </a:solidFill>
                <a:latin typeface="Comic Sans MS" panose="030F0902030302020204" pitchFamily="66" charset="0"/>
              </a:rPr>
              <a:t>3</a:t>
            </a:r>
            <a:r>
              <a:rPr lang="it-IT" altLang="it-IT" sz="2200">
                <a:solidFill>
                  <a:srgbClr val="FFFF00"/>
                </a:solidFill>
                <a:latin typeface="Comic Sans MS" panose="030F0902030302020204" pitchFamily="66" charset="0"/>
                <a:cs typeface="Arial" panose="020B0604020202020204" pitchFamily="34" charset="0"/>
              </a:rPr>
              <a:t>∙ </a:t>
            </a:r>
          </a:p>
          <a:p>
            <a:pPr algn="ctr" eaLnBrk="1" hangingPunct="1">
              <a:spcBef>
                <a:spcPct val="0"/>
              </a:spcBef>
              <a:buFontTx/>
              <a:buNone/>
            </a:pPr>
            <a:endParaRPr lang="it-IT" altLang="it-IT" sz="2200">
              <a:solidFill>
                <a:srgbClr val="FFFF00"/>
              </a:solidFill>
              <a:latin typeface="Comic Sans MS" panose="030F0902030302020204" pitchFamily="66" charset="0"/>
              <a:cs typeface="Arial" panose="020B0604020202020204" pitchFamily="34" charset="0"/>
            </a:endParaRPr>
          </a:p>
          <a:p>
            <a:pPr algn="ctr" eaLnBrk="1" hangingPunct="1">
              <a:spcBef>
                <a:spcPct val="0"/>
              </a:spcBef>
              <a:buFontTx/>
              <a:buNone/>
            </a:pPr>
            <a:r>
              <a:rPr lang="it-IT" altLang="it-IT" sz="2200">
                <a:solidFill>
                  <a:srgbClr val="FFFF00"/>
                </a:solidFill>
                <a:latin typeface="Comic Sans MS" panose="030F0902030302020204" pitchFamily="66" charset="0"/>
                <a:cs typeface="Arial" panose="020B0604020202020204" pitchFamily="34" charset="0"/>
              </a:rPr>
              <a:t>NO</a:t>
            </a:r>
            <a:r>
              <a:rPr lang="it-IT" altLang="it-IT" sz="2200" baseline="-25000">
                <a:solidFill>
                  <a:srgbClr val="FFFF00"/>
                </a:solidFill>
                <a:latin typeface="Comic Sans MS" panose="030F0902030302020204" pitchFamily="66" charset="0"/>
                <a:cs typeface="Arial" panose="020B0604020202020204" pitchFamily="34" charset="0"/>
              </a:rPr>
              <a:t>2</a:t>
            </a:r>
            <a:r>
              <a:rPr lang="it-IT" altLang="it-IT" sz="2200">
                <a:solidFill>
                  <a:srgbClr val="FFFF00"/>
                </a:solidFill>
                <a:latin typeface="Comic Sans MS" panose="030F0902030302020204" pitchFamily="66" charset="0"/>
                <a:cs typeface="Arial" panose="020B0604020202020204" pitchFamily="34" charset="0"/>
              </a:rPr>
              <a:t>    +NO</a:t>
            </a:r>
            <a:r>
              <a:rPr lang="it-IT" altLang="it-IT" sz="2200" baseline="-25000">
                <a:solidFill>
                  <a:srgbClr val="FFFF00"/>
                </a:solidFill>
                <a:latin typeface="Comic Sans MS" panose="030F0902030302020204" pitchFamily="66" charset="0"/>
                <a:cs typeface="Arial" panose="020B0604020202020204" pitchFamily="34" charset="0"/>
              </a:rPr>
              <a:t>3</a:t>
            </a:r>
            <a:r>
              <a:rPr lang="it-IT" altLang="it-IT" sz="2200">
                <a:solidFill>
                  <a:srgbClr val="FFFF00"/>
                </a:solidFill>
                <a:latin typeface="Comic Sans MS" panose="030F0902030302020204" pitchFamily="66" charset="0"/>
                <a:cs typeface="Arial" panose="020B0604020202020204" pitchFamily="34" charset="0"/>
              </a:rPr>
              <a:t>∙   =  N</a:t>
            </a:r>
            <a:r>
              <a:rPr lang="it-IT" altLang="it-IT" sz="2200" baseline="-25000">
                <a:solidFill>
                  <a:srgbClr val="FFFF00"/>
                </a:solidFill>
                <a:latin typeface="Comic Sans MS" panose="030F0902030302020204" pitchFamily="66" charset="0"/>
                <a:cs typeface="Arial" panose="020B0604020202020204" pitchFamily="34" charset="0"/>
              </a:rPr>
              <a:t>2</a:t>
            </a:r>
            <a:r>
              <a:rPr lang="it-IT" altLang="it-IT" sz="2200">
                <a:solidFill>
                  <a:srgbClr val="FFFF00"/>
                </a:solidFill>
                <a:latin typeface="Comic Sans MS" panose="030F0902030302020204" pitchFamily="66" charset="0"/>
                <a:cs typeface="Arial" panose="020B0604020202020204" pitchFamily="34" charset="0"/>
              </a:rPr>
              <a:t>O</a:t>
            </a:r>
            <a:r>
              <a:rPr lang="it-IT" altLang="it-IT" sz="2200" baseline="-25000">
                <a:solidFill>
                  <a:srgbClr val="FFFF00"/>
                </a:solidFill>
                <a:latin typeface="Comic Sans MS" panose="030F0902030302020204" pitchFamily="66" charset="0"/>
                <a:cs typeface="Arial" panose="020B0604020202020204" pitchFamily="34" charset="0"/>
              </a:rPr>
              <a:t>5</a:t>
            </a:r>
          </a:p>
          <a:p>
            <a:pPr algn="ctr" eaLnBrk="1" hangingPunct="1">
              <a:spcBef>
                <a:spcPct val="0"/>
              </a:spcBef>
              <a:buFontTx/>
              <a:buNone/>
            </a:pPr>
            <a:endParaRPr lang="it-IT" altLang="it-IT" sz="2200">
              <a:solidFill>
                <a:srgbClr val="FFFF00"/>
              </a:solidFill>
              <a:latin typeface="Comic Sans MS" panose="030F0902030302020204" pitchFamily="66" charset="0"/>
              <a:cs typeface="Arial" panose="020B0604020202020204" pitchFamily="34" charset="0"/>
            </a:endParaRPr>
          </a:p>
          <a:p>
            <a:pPr algn="ctr" eaLnBrk="1" hangingPunct="1">
              <a:spcBef>
                <a:spcPct val="0"/>
              </a:spcBef>
              <a:buFontTx/>
              <a:buNone/>
            </a:pPr>
            <a:r>
              <a:rPr lang="it-IT" altLang="it-IT" sz="2200">
                <a:solidFill>
                  <a:srgbClr val="FFFF00"/>
                </a:solidFill>
                <a:latin typeface="Comic Sans MS" panose="030F0902030302020204" pitchFamily="66" charset="0"/>
                <a:cs typeface="Arial" panose="020B0604020202020204" pitchFamily="34" charset="0"/>
              </a:rPr>
              <a:t>N</a:t>
            </a:r>
            <a:r>
              <a:rPr lang="it-IT" altLang="it-IT" sz="2200" baseline="-25000">
                <a:solidFill>
                  <a:srgbClr val="FFFF00"/>
                </a:solidFill>
                <a:latin typeface="Comic Sans MS" panose="030F0902030302020204" pitchFamily="66" charset="0"/>
                <a:cs typeface="Arial" panose="020B0604020202020204" pitchFamily="34" charset="0"/>
              </a:rPr>
              <a:t>2</a:t>
            </a:r>
            <a:r>
              <a:rPr lang="it-IT" altLang="it-IT" sz="2200">
                <a:solidFill>
                  <a:srgbClr val="FFFF00"/>
                </a:solidFill>
                <a:latin typeface="Comic Sans MS" panose="030F0902030302020204" pitchFamily="66" charset="0"/>
                <a:cs typeface="Arial" panose="020B0604020202020204" pitchFamily="34" charset="0"/>
              </a:rPr>
              <a:t>O</a:t>
            </a:r>
            <a:r>
              <a:rPr lang="it-IT" altLang="it-IT" sz="2200" baseline="-25000">
                <a:solidFill>
                  <a:srgbClr val="FFFF00"/>
                </a:solidFill>
                <a:latin typeface="Comic Sans MS" panose="030F0902030302020204" pitchFamily="66" charset="0"/>
                <a:cs typeface="Arial" panose="020B0604020202020204" pitchFamily="34" charset="0"/>
              </a:rPr>
              <a:t>5 </a:t>
            </a:r>
            <a:r>
              <a:rPr lang="it-IT" altLang="it-IT" sz="2200">
                <a:solidFill>
                  <a:srgbClr val="FFFF00"/>
                </a:solidFill>
                <a:latin typeface="Comic Sans MS" panose="030F0902030302020204" pitchFamily="66" charset="0"/>
                <a:cs typeface="Arial" panose="020B0604020202020204" pitchFamily="34" charset="0"/>
              </a:rPr>
              <a:t> + H</a:t>
            </a:r>
            <a:r>
              <a:rPr lang="it-IT" altLang="it-IT" sz="2200" baseline="-25000">
                <a:solidFill>
                  <a:srgbClr val="FFFF00"/>
                </a:solidFill>
                <a:latin typeface="Comic Sans MS" panose="030F0902030302020204" pitchFamily="66" charset="0"/>
                <a:cs typeface="Arial" panose="020B0604020202020204" pitchFamily="34" charset="0"/>
              </a:rPr>
              <a:t>2</a:t>
            </a:r>
            <a:r>
              <a:rPr lang="it-IT" altLang="it-IT" sz="2200">
                <a:solidFill>
                  <a:srgbClr val="FFFF00"/>
                </a:solidFill>
                <a:latin typeface="Comic Sans MS" panose="030F0902030302020204" pitchFamily="66" charset="0"/>
                <a:cs typeface="Arial" panose="020B0604020202020204" pitchFamily="34" charset="0"/>
              </a:rPr>
              <a:t>O =  2  HNO</a:t>
            </a:r>
            <a:r>
              <a:rPr lang="it-IT" altLang="it-IT" sz="2200" baseline="-25000">
                <a:solidFill>
                  <a:srgbClr val="FFFF00"/>
                </a:solidFill>
                <a:latin typeface="Comic Sans MS" panose="030F0902030302020204" pitchFamily="66" charset="0"/>
                <a:cs typeface="Arial" panose="020B0604020202020204" pitchFamily="34" charset="0"/>
              </a:rPr>
              <a:t>3</a:t>
            </a:r>
            <a:r>
              <a:rPr lang="it-IT" altLang="it-IT" sz="2200">
                <a:solidFill>
                  <a:srgbClr val="FFFF00"/>
                </a:solidFill>
                <a:latin typeface="Comic Sans MS" panose="030F0902030302020204" pitchFamily="66" charset="0"/>
                <a:cs typeface="Arial" panose="020B0604020202020204" pitchFamily="34" charset="0"/>
              </a:rPr>
              <a:t>      </a:t>
            </a:r>
          </a:p>
        </p:txBody>
      </p:sp>
      <p:sp>
        <p:nvSpPr>
          <p:cNvPr id="54280" name="CasellaDiTesto 10">
            <a:extLst>
              <a:ext uri="{FF2B5EF4-FFF2-40B4-BE49-F238E27FC236}">
                <a16:creationId xmlns:a16="http://schemas.microsoft.com/office/drawing/2014/main" id="{E3EACE39-0A3D-0EA6-AE9D-79F749ECCE1D}"/>
              </a:ext>
            </a:extLst>
          </p:cNvPr>
          <p:cNvSpPr txBox="1">
            <a:spLocks noChangeArrowheads="1"/>
          </p:cNvSpPr>
          <p:nvPr/>
        </p:nvSpPr>
        <p:spPr bwMode="auto">
          <a:xfrm>
            <a:off x="6400800" y="3355975"/>
            <a:ext cx="2562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800">
                <a:latin typeface="Comic Sans MS" panose="030F0902030302020204" pitchFamily="66" charset="0"/>
              </a:rPr>
              <a:t>Gli ossidi di azoto non sono molto solubili, per cui tendono a non passare nella fase acquosa. Le reazioni di trasformazione avvengono dunque in fase gassosa (via 1). </a:t>
            </a:r>
          </a:p>
        </p:txBody>
      </p:sp>
      <p:sp>
        <p:nvSpPr>
          <p:cNvPr id="54281" name="CasellaDiTesto 11">
            <a:extLst>
              <a:ext uri="{FF2B5EF4-FFF2-40B4-BE49-F238E27FC236}">
                <a16:creationId xmlns:a16="http://schemas.microsoft.com/office/drawing/2014/main" id="{5F61792F-4B3B-BCD2-481C-1A9495435EFE}"/>
              </a:ext>
            </a:extLst>
          </p:cNvPr>
          <p:cNvSpPr txBox="1">
            <a:spLocks noChangeArrowheads="1"/>
          </p:cNvSpPr>
          <p:nvPr/>
        </p:nvSpPr>
        <p:spPr bwMode="auto">
          <a:xfrm>
            <a:off x="457200" y="564991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902030302020204" pitchFamily="66" charset="0"/>
              </a:rPr>
              <a:t>L’acido nitrico così prodotto è solubile in acqua per cui la reazione successiva è: </a:t>
            </a:r>
          </a:p>
        </p:txBody>
      </p:sp>
      <p:sp>
        <p:nvSpPr>
          <p:cNvPr id="13" name="CasellaDiTesto 12">
            <a:extLst>
              <a:ext uri="{FF2B5EF4-FFF2-40B4-BE49-F238E27FC236}">
                <a16:creationId xmlns:a16="http://schemas.microsoft.com/office/drawing/2014/main" id="{4D3C9A7B-68F3-39F4-51A4-3DC92797E910}"/>
              </a:ext>
            </a:extLst>
          </p:cNvPr>
          <p:cNvSpPr txBox="1"/>
          <p:nvPr/>
        </p:nvSpPr>
        <p:spPr>
          <a:xfrm>
            <a:off x="2770188" y="6019800"/>
            <a:ext cx="5526087" cy="430213"/>
          </a:xfrm>
          <a:prstGeom prst="rect">
            <a:avLst/>
          </a:prstGeom>
          <a:noFill/>
        </p:spPr>
        <p:txBody>
          <a:bodyPr>
            <a:spAutoFit/>
          </a:bodyPr>
          <a:lstStyle/>
          <a:p>
            <a:pPr fontAlgn="auto">
              <a:spcBef>
                <a:spcPts val="0"/>
              </a:spcBef>
              <a:spcAft>
                <a:spcPts val="0"/>
              </a:spcAft>
              <a:defRPr/>
            </a:pPr>
            <a:r>
              <a:rPr lang="it-IT" sz="2200" dirty="0">
                <a:solidFill>
                  <a:schemeClr val="accent5"/>
                </a:solidFill>
                <a:latin typeface="Comic Sans MS" pitchFamily="66" charset="0"/>
              </a:rPr>
              <a:t>HNO</a:t>
            </a:r>
            <a:r>
              <a:rPr lang="it-IT" sz="2200" baseline="-25000" dirty="0">
                <a:solidFill>
                  <a:schemeClr val="accent5"/>
                </a:solidFill>
                <a:latin typeface="Comic Sans MS" pitchFamily="66" charset="0"/>
              </a:rPr>
              <a:t>3</a:t>
            </a:r>
            <a:r>
              <a:rPr lang="it-IT" sz="2200" dirty="0">
                <a:solidFill>
                  <a:schemeClr val="accent5"/>
                </a:solidFill>
                <a:latin typeface="Comic Sans MS" pitchFamily="66" charset="0"/>
              </a:rPr>
              <a:t> </a:t>
            </a:r>
            <a:r>
              <a:rPr lang="it-IT" sz="2200" baseline="-25000" dirty="0">
                <a:solidFill>
                  <a:schemeClr val="accent5"/>
                </a:solidFill>
                <a:latin typeface="Comic Sans MS" pitchFamily="66" charset="0"/>
              </a:rPr>
              <a:t>(</a:t>
            </a:r>
            <a:r>
              <a:rPr lang="it-IT" sz="2200" baseline="-25000" dirty="0" err="1">
                <a:solidFill>
                  <a:schemeClr val="accent5"/>
                </a:solidFill>
                <a:latin typeface="Comic Sans MS" pitchFamily="66" charset="0"/>
              </a:rPr>
              <a:t>aq</a:t>
            </a:r>
            <a:r>
              <a:rPr lang="it-IT" sz="2200" baseline="-25000" dirty="0">
                <a:solidFill>
                  <a:schemeClr val="accent5"/>
                </a:solidFill>
                <a:latin typeface="Comic Sans MS" pitchFamily="66" charset="0"/>
              </a:rPr>
              <a:t>) </a:t>
            </a:r>
            <a:r>
              <a:rPr lang="it-IT" sz="2200" dirty="0">
                <a:solidFill>
                  <a:schemeClr val="accent5"/>
                </a:solidFill>
                <a:latin typeface="Comic Sans MS" pitchFamily="66" charset="0"/>
              </a:rPr>
              <a:t>=   </a:t>
            </a:r>
            <a:r>
              <a:rPr lang="it-IT" sz="2200" dirty="0" err="1">
                <a:solidFill>
                  <a:schemeClr val="accent5"/>
                </a:solidFill>
                <a:latin typeface="Comic Sans MS" pitchFamily="66" charset="0"/>
              </a:rPr>
              <a:t>H</a:t>
            </a:r>
            <a:r>
              <a:rPr lang="it-IT" sz="2200" baseline="30000" dirty="0" err="1">
                <a:solidFill>
                  <a:schemeClr val="accent5"/>
                </a:solidFill>
                <a:latin typeface="Comic Sans MS" pitchFamily="66" charset="0"/>
              </a:rPr>
              <a:t>+</a:t>
            </a:r>
            <a:r>
              <a:rPr lang="it-IT" sz="2200" dirty="0">
                <a:solidFill>
                  <a:schemeClr val="accent5"/>
                </a:solidFill>
                <a:latin typeface="Comic Sans MS" pitchFamily="66" charset="0"/>
              </a:rPr>
              <a:t> </a:t>
            </a:r>
            <a:r>
              <a:rPr lang="it-IT" sz="2200" baseline="-25000" dirty="0">
                <a:solidFill>
                  <a:schemeClr val="accent5"/>
                </a:solidFill>
                <a:latin typeface="Comic Sans MS" pitchFamily="66" charset="0"/>
              </a:rPr>
              <a:t>(</a:t>
            </a:r>
            <a:r>
              <a:rPr lang="it-IT" sz="2200" baseline="-25000" dirty="0" err="1">
                <a:solidFill>
                  <a:schemeClr val="accent5"/>
                </a:solidFill>
                <a:latin typeface="Comic Sans MS" pitchFamily="66" charset="0"/>
              </a:rPr>
              <a:t>aq</a:t>
            </a:r>
            <a:r>
              <a:rPr lang="it-IT" sz="2200" baseline="-25000" dirty="0">
                <a:solidFill>
                  <a:schemeClr val="accent5"/>
                </a:solidFill>
                <a:latin typeface="Comic Sans MS" pitchFamily="66" charset="0"/>
              </a:rPr>
              <a:t>) </a:t>
            </a:r>
            <a:r>
              <a:rPr lang="it-IT" sz="2200" dirty="0">
                <a:solidFill>
                  <a:schemeClr val="accent5"/>
                </a:solidFill>
                <a:latin typeface="Comic Sans MS" pitchFamily="66" charset="0"/>
              </a:rPr>
              <a:t>+  NO</a:t>
            </a:r>
            <a:r>
              <a:rPr lang="it-IT" sz="2200" baseline="-25000" dirty="0">
                <a:solidFill>
                  <a:schemeClr val="accent5"/>
                </a:solidFill>
                <a:latin typeface="Comic Sans MS" pitchFamily="66" charset="0"/>
              </a:rPr>
              <a:t>3</a:t>
            </a:r>
            <a:r>
              <a:rPr lang="it-IT" sz="2200" baseline="30000" dirty="0">
                <a:solidFill>
                  <a:schemeClr val="accent5"/>
                </a:solidFill>
                <a:latin typeface="Comic Sans MS" pitchFamily="66" charset="0"/>
              </a:rPr>
              <a:t>-</a:t>
            </a:r>
            <a:r>
              <a:rPr lang="it-IT" sz="2200" dirty="0">
                <a:solidFill>
                  <a:schemeClr val="accent5"/>
                </a:solidFill>
                <a:latin typeface="Comic Sans MS" pitchFamily="66" charset="0"/>
              </a:rPr>
              <a:t> </a:t>
            </a:r>
            <a:r>
              <a:rPr lang="it-IT" sz="2200" baseline="-25000" dirty="0">
                <a:solidFill>
                  <a:schemeClr val="accent5"/>
                </a:solidFill>
                <a:latin typeface="Comic Sans MS" pitchFamily="66" charset="0"/>
              </a:rPr>
              <a:t>(</a:t>
            </a:r>
            <a:r>
              <a:rPr lang="it-IT" sz="2200" baseline="-25000" dirty="0" err="1">
                <a:solidFill>
                  <a:schemeClr val="accent5"/>
                </a:solidFill>
                <a:latin typeface="Comic Sans MS" pitchFamily="66" charset="0"/>
              </a:rPr>
              <a:t>aq</a:t>
            </a:r>
            <a:r>
              <a:rPr lang="it-IT" sz="2200" baseline="-25000" dirty="0">
                <a:solidFill>
                  <a:schemeClr val="accent5"/>
                </a:solidFill>
                <a:latin typeface="Comic Sans MS" pitchFamily="66"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numero diapositiva 6">
            <a:extLst>
              <a:ext uri="{FF2B5EF4-FFF2-40B4-BE49-F238E27FC236}">
                <a16:creationId xmlns:a16="http://schemas.microsoft.com/office/drawing/2014/main" id="{8C4335AC-BDD2-C6B2-0161-7BE0D5FE3F2B}"/>
              </a:ext>
            </a:extLst>
          </p:cNvPr>
          <p:cNvSpPr txBox="1">
            <a:spLocks noGrp="1"/>
          </p:cNvSpPr>
          <p:nvPr/>
        </p:nvSpPr>
        <p:spPr bwMode="auto">
          <a:xfrm>
            <a:off x="8382000" y="6500813"/>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764EB6B-1E4D-C942-8088-CE7661A593D3}" type="slidenum">
              <a:rPr lang="it-IT" altLang="it-IT" sz="1000">
                <a:latin typeface="Comic Sans MS" panose="030F0902030302020204" pitchFamily="66" charset="0"/>
              </a:rPr>
              <a:pPr algn="r" eaLnBrk="1" hangingPunct="1">
                <a:spcBef>
                  <a:spcPct val="0"/>
                </a:spcBef>
                <a:buFontTx/>
                <a:buNone/>
              </a:pPr>
              <a:t>42</a:t>
            </a:fld>
            <a:endParaRPr lang="it-IT" altLang="it-IT" sz="1000">
              <a:latin typeface="Comic Sans MS" panose="030F0902030302020204" pitchFamily="66" charset="0"/>
            </a:endParaRPr>
          </a:p>
        </p:txBody>
      </p:sp>
      <p:sp>
        <p:nvSpPr>
          <p:cNvPr id="55299" name="Segnaposto data 4">
            <a:extLst>
              <a:ext uri="{FF2B5EF4-FFF2-40B4-BE49-F238E27FC236}">
                <a16:creationId xmlns:a16="http://schemas.microsoft.com/office/drawing/2014/main" id="{574851D2-F247-2482-6422-7F5C315C03C6}"/>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55301" name="CasellaDiTesto 4">
            <a:extLst>
              <a:ext uri="{FF2B5EF4-FFF2-40B4-BE49-F238E27FC236}">
                <a16:creationId xmlns:a16="http://schemas.microsoft.com/office/drawing/2014/main" id="{A929DFC6-7283-698D-38C3-3FD4189238A8}"/>
              </a:ext>
            </a:extLst>
          </p:cNvPr>
          <p:cNvSpPr txBox="1">
            <a:spLocks noChangeArrowheads="1"/>
          </p:cNvSpPr>
          <p:nvPr/>
        </p:nvSpPr>
        <p:spPr bwMode="auto">
          <a:xfrm>
            <a:off x="298450" y="187325"/>
            <a:ext cx="8509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rgbClr val="FF0000"/>
                </a:solidFill>
                <a:latin typeface="Comic Sans MS" panose="030F0902030302020204" pitchFamily="66" charset="0"/>
              </a:rPr>
              <a:t>Fonti degli ossidi di zolfo</a:t>
            </a:r>
          </a:p>
        </p:txBody>
      </p:sp>
      <p:sp>
        <p:nvSpPr>
          <p:cNvPr id="55302" name="CasellaDiTesto 5">
            <a:extLst>
              <a:ext uri="{FF2B5EF4-FFF2-40B4-BE49-F238E27FC236}">
                <a16:creationId xmlns:a16="http://schemas.microsoft.com/office/drawing/2014/main" id="{B30102D8-0EB2-33FA-F62C-F8CF19683947}"/>
              </a:ext>
            </a:extLst>
          </p:cNvPr>
          <p:cNvSpPr txBox="1">
            <a:spLocks noChangeArrowheads="1"/>
          </p:cNvSpPr>
          <p:nvPr/>
        </p:nvSpPr>
        <p:spPr bwMode="auto">
          <a:xfrm>
            <a:off x="363538" y="784225"/>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800">
                <a:solidFill>
                  <a:srgbClr val="C00000"/>
                </a:solidFill>
                <a:latin typeface="Comic Sans MS" panose="030F0902030302020204" pitchFamily="66" charset="0"/>
              </a:rPr>
              <a:t>Abbiamo già detto che la principale fonte degli ossidi di zolfo sono le combustioni dei combustibili fossili, solitamente contenenti zolfo (il tenore di zolfo comporta un differente costo ed un differente pregio del combustibile stesso).</a:t>
            </a:r>
          </a:p>
        </p:txBody>
      </p:sp>
      <p:sp>
        <p:nvSpPr>
          <p:cNvPr id="55303" name="CasellaDiTesto 6">
            <a:extLst>
              <a:ext uri="{FF2B5EF4-FFF2-40B4-BE49-F238E27FC236}">
                <a16:creationId xmlns:a16="http://schemas.microsoft.com/office/drawing/2014/main" id="{E575B9DD-EA96-C28D-135D-B8881CC45EB1}"/>
              </a:ext>
            </a:extLst>
          </p:cNvPr>
          <p:cNvSpPr txBox="1">
            <a:spLocks noChangeArrowheads="1"/>
          </p:cNvSpPr>
          <p:nvPr/>
        </p:nvSpPr>
        <p:spPr bwMode="auto">
          <a:xfrm>
            <a:off x="1866900" y="1984375"/>
            <a:ext cx="623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rgbClr val="C00000"/>
                </a:solidFill>
                <a:latin typeface="Comic Sans MS" panose="030F0902030302020204" pitchFamily="66" charset="0"/>
              </a:rPr>
              <a:t>S </a:t>
            </a:r>
            <a:r>
              <a:rPr lang="it-IT" altLang="it-IT" sz="1800" baseline="-25000">
                <a:solidFill>
                  <a:srgbClr val="C00000"/>
                </a:solidFill>
                <a:latin typeface="Comic Sans MS" panose="030F0902030302020204" pitchFamily="66" charset="0"/>
              </a:rPr>
              <a:t>(s)</a:t>
            </a:r>
            <a:r>
              <a:rPr lang="it-IT" altLang="it-IT" sz="1800">
                <a:solidFill>
                  <a:srgbClr val="C00000"/>
                </a:solidFill>
                <a:latin typeface="Comic Sans MS" panose="030F0902030302020204" pitchFamily="66" charset="0"/>
              </a:rPr>
              <a:t> +  O</a:t>
            </a:r>
            <a:r>
              <a:rPr lang="it-IT" altLang="it-IT" sz="1800" baseline="-25000">
                <a:solidFill>
                  <a:srgbClr val="C00000"/>
                </a:solidFill>
                <a:latin typeface="Comic Sans MS" panose="030F0902030302020204" pitchFamily="66" charset="0"/>
              </a:rPr>
              <a:t>2(g)</a:t>
            </a:r>
            <a:r>
              <a:rPr lang="it-IT" altLang="it-IT" sz="1800">
                <a:solidFill>
                  <a:srgbClr val="C00000"/>
                </a:solidFill>
                <a:latin typeface="Comic Sans MS" panose="030F0902030302020204" pitchFamily="66" charset="0"/>
              </a:rPr>
              <a:t>  =  SO</a:t>
            </a:r>
            <a:r>
              <a:rPr lang="it-IT" altLang="it-IT" sz="1800" baseline="-25000">
                <a:solidFill>
                  <a:srgbClr val="C00000"/>
                </a:solidFill>
                <a:latin typeface="Comic Sans MS" panose="030F0902030302020204" pitchFamily="66" charset="0"/>
              </a:rPr>
              <a:t>2(g)</a:t>
            </a:r>
          </a:p>
        </p:txBody>
      </p:sp>
      <p:sp>
        <p:nvSpPr>
          <p:cNvPr id="55304" name="CasellaDiTesto 7">
            <a:extLst>
              <a:ext uri="{FF2B5EF4-FFF2-40B4-BE49-F238E27FC236}">
                <a16:creationId xmlns:a16="http://schemas.microsoft.com/office/drawing/2014/main" id="{E838D361-9901-ADC9-4430-207E6DF1A1FB}"/>
              </a:ext>
            </a:extLst>
          </p:cNvPr>
          <p:cNvSpPr txBox="1">
            <a:spLocks noChangeArrowheads="1"/>
          </p:cNvSpPr>
          <p:nvPr/>
        </p:nvSpPr>
        <p:spPr bwMode="auto">
          <a:xfrm>
            <a:off x="4953000" y="1984375"/>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rgbClr val="C00000"/>
                </a:solidFill>
                <a:latin typeface="Comic Sans MS" panose="030F0902030302020204" pitchFamily="66" charset="0"/>
              </a:rPr>
              <a:t>Lo zolfo è solitamente presente legato alla matrice organica.</a:t>
            </a:r>
          </a:p>
        </p:txBody>
      </p:sp>
      <p:sp>
        <p:nvSpPr>
          <p:cNvPr id="55305" name="CasellaDiTesto 8">
            <a:extLst>
              <a:ext uri="{FF2B5EF4-FFF2-40B4-BE49-F238E27FC236}">
                <a16:creationId xmlns:a16="http://schemas.microsoft.com/office/drawing/2014/main" id="{5F2B5ECE-23CE-8D11-B8C3-10ABB829725A}"/>
              </a:ext>
            </a:extLst>
          </p:cNvPr>
          <p:cNvSpPr txBox="1">
            <a:spLocks noChangeArrowheads="1"/>
          </p:cNvSpPr>
          <p:nvPr/>
        </p:nvSpPr>
        <p:spPr bwMode="auto">
          <a:xfrm>
            <a:off x="457200" y="2930525"/>
            <a:ext cx="83502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chemeClr val="bg1"/>
                </a:solidFill>
                <a:latin typeface="Comic Sans MS" panose="030F0902030302020204" pitchFamily="66" charset="0"/>
              </a:rPr>
              <a:t>Esistono anche fonti biogeniche che però immettono in atmosfera H</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S. </a:t>
            </a:r>
          </a:p>
          <a:p>
            <a:pPr algn="ctr" eaLnBrk="1" hangingPunct="1">
              <a:spcBef>
                <a:spcPct val="0"/>
              </a:spcBef>
              <a:buFontTx/>
              <a:buNone/>
            </a:pPr>
            <a:endParaRPr lang="it-IT" altLang="it-IT" sz="1800">
              <a:solidFill>
                <a:schemeClr val="bg1"/>
              </a:solidFill>
              <a:latin typeface="Comic Sans MS" panose="030F0902030302020204" pitchFamily="66" charset="0"/>
            </a:endParaRPr>
          </a:p>
          <a:p>
            <a:pPr algn="ctr" eaLnBrk="1" hangingPunct="1">
              <a:spcBef>
                <a:spcPct val="0"/>
              </a:spcBef>
              <a:buFontTx/>
              <a:buNone/>
            </a:pPr>
            <a:r>
              <a:rPr lang="it-IT" altLang="it-IT" sz="1800">
                <a:solidFill>
                  <a:schemeClr val="bg1"/>
                </a:solidFill>
                <a:latin typeface="Comic Sans MS" panose="030F0902030302020204" pitchFamily="66" charset="0"/>
              </a:rPr>
              <a:t>H</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S  +  3/2 O</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  =   SO</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   +  H</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O  </a:t>
            </a:r>
          </a:p>
          <a:p>
            <a:pPr algn="ctr" eaLnBrk="1" hangingPunct="1">
              <a:spcBef>
                <a:spcPct val="0"/>
              </a:spcBef>
              <a:buFontTx/>
              <a:buNone/>
            </a:pPr>
            <a:endParaRPr lang="it-IT" altLang="it-IT" sz="1800">
              <a:solidFill>
                <a:schemeClr val="bg1"/>
              </a:solidFill>
              <a:latin typeface="Comic Sans MS" panose="030F0902030302020204" pitchFamily="66" charset="0"/>
            </a:endParaRPr>
          </a:p>
          <a:p>
            <a:pPr algn="ctr" eaLnBrk="1" hangingPunct="1">
              <a:spcBef>
                <a:spcPct val="0"/>
              </a:spcBef>
              <a:buFontTx/>
              <a:buNone/>
            </a:pPr>
            <a:r>
              <a:rPr lang="it-IT" altLang="it-IT" sz="1800">
                <a:solidFill>
                  <a:schemeClr val="bg1"/>
                </a:solidFill>
                <a:latin typeface="Comic Sans MS" panose="030F0902030302020204" pitchFamily="66" charset="0"/>
              </a:rPr>
              <a:t>reazione data dalla somma delle seguenti fasi:</a:t>
            </a:r>
          </a:p>
          <a:p>
            <a:pPr algn="ctr" eaLnBrk="1" hangingPunct="1">
              <a:spcBef>
                <a:spcPct val="0"/>
              </a:spcBef>
              <a:buFontTx/>
              <a:buNone/>
            </a:pPr>
            <a:r>
              <a:rPr lang="it-IT" altLang="it-IT" sz="1800">
                <a:solidFill>
                  <a:schemeClr val="bg1"/>
                </a:solidFill>
                <a:latin typeface="Comic Sans MS" panose="030F0902030302020204" pitchFamily="66" charset="0"/>
              </a:rPr>
              <a:t>H</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S  +  HO·  =   HS</a:t>
            </a:r>
            <a:r>
              <a:rPr lang="it-IT" altLang="it-IT" sz="1800">
                <a:solidFill>
                  <a:schemeClr val="bg1"/>
                </a:solidFill>
                <a:latin typeface="Calibri" panose="020F0502020204030204" pitchFamily="34" charset="0"/>
              </a:rPr>
              <a:t>·</a:t>
            </a:r>
            <a:r>
              <a:rPr lang="it-IT" altLang="it-IT" sz="1800">
                <a:solidFill>
                  <a:schemeClr val="bg1"/>
                </a:solidFill>
                <a:latin typeface="Comic Sans MS" panose="030F0902030302020204" pitchFamily="66" charset="0"/>
              </a:rPr>
              <a:t>   +  H</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O</a:t>
            </a:r>
          </a:p>
          <a:p>
            <a:pPr algn="ctr" eaLnBrk="1" hangingPunct="1">
              <a:spcBef>
                <a:spcPct val="0"/>
              </a:spcBef>
              <a:buFontTx/>
              <a:buNone/>
            </a:pPr>
            <a:endParaRPr lang="it-IT" altLang="it-IT" sz="1800">
              <a:solidFill>
                <a:schemeClr val="bg1"/>
              </a:solidFill>
              <a:latin typeface="Comic Sans MS" panose="030F0902030302020204" pitchFamily="66" charset="0"/>
            </a:endParaRPr>
          </a:p>
          <a:p>
            <a:pPr algn="ctr" eaLnBrk="1" hangingPunct="1">
              <a:spcBef>
                <a:spcPct val="0"/>
              </a:spcBef>
              <a:buFontTx/>
              <a:buNone/>
            </a:pPr>
            <a:r>
              <a:rPr lang="it-IT" altLang="it-IT" sz="1800">
                <a:solidFill>
                  <a:schemeClr val="bg1"/>
                </a:solidFill>
                <a:latin typeface="Comic Sans MS" panose="030F0902030302020204" pitchFamily="66" charset="0"/>
              </a:rPr>
              <a:t>HS</a:t>
            </a:r>
            <a:r>
              <a:rPr lang="it-IT" altLang="it-IT" sz="1800">
                <a:solidFill>
                  <a:schemeClr val="bg1"/>
                </a:solidFill>
                <a:latin typeface="Calibri" panose="020F0502020204030204" pitchFamily="34" charset="0"/>
              </a:rPr>
              <a:t>·</a:t>
            </a:r>
            <a:r>
              <a:rPr lang="it-IT" altLang="it-IT" sz="1800">
                <a:solidFill>
                  <a:schemeClr val="bg1"/>
                </a:solidFill>
                <a:latin typeface="Comic Sans MS" panose="030F0902030302020204" pitchFamily="66" charset="0"/>
              </a:rPr>
              <a:t>  +  O</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  =   SO   +  HO</a:t>
            </a:r>
            <a:r>
              <a:rPr lang="it-IT" altLang="it-IT" sz="1800">
                <a:solidFill>
                  <a:schemeClr val="bg1"/>
                </a:solidFill>
                <a:latin typeface="Calibri" panose="020F0502020204030204" pitchFamily="34" charset="0"/>
              </a:rPr>
              <a:t>·</a:t>
            </a:r>
          </a:p>
          <a:p>
            <a:pPr algn="ctr" eaLnBrk="1" hangingPunct="1">
              <a:spcBef>
                <a:spcPct val="0"/>
              </a:spcBef>
              <a:buFontTx/>
              <a:buNone/>
            </a:pPr>
            <a:endParaRPr lang="it-IT" altLang="it-IT" sz="1800">
              <a:solidFill>
                <a:schemeClr val="bg1"/>
              </a:solidFill>
              <a:latin typeface="Comic Sans MS" panose="030F0902030302020204" pitchFamily="66" charset="0"/>
            </a:endParaRPr>
          </a:p>
          <a:p>
            <a:pPr algn="ctr" eaLnBrk="1" hangingPunct="1">
              <a:spcBef>
                <a:spcPct val="0"/>
              </a:spcBef>
              <a:buFontTx/>
              <a:buNone/>
            </a:pPr>
            <a:r>
              <a:rPr lang="it-IT" altLang="it-IT" sz="1800">
                <a:solidFill>
                  <a:schemeClr val="bg1"/>
                </a:solidFill>
                <a:latin typeface="Comic Sans MS" panose="030F0902030302020204" pitchFamily="66" charset="0"/>
              </a:rPr>
              <a:t>SO  +  O</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  =   SO</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   +  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numero diapositiva 6">
            <a:extLst>
              <a:ext uri="{FF2B5EF4-FFF2-40B4-BE49-F238E27FC236}">
                <a16:creationId xmlns:a16="http://schemas.microsoft.com/office/drawing/2014/main" id="{3E37E092-87D3-5656-95AC-BA302DD13EB1}"/>
              </a:ext>
            </a:extLst>
          </p:cNvPr>
          <p:cNvSpPr txBox="1">
            <a:spLocks noGrp="1"/>
          </p:cNvSpPr>
          <p:nvPr/>
        </p:nvSpPr>
        <p:spPr bwMode="auto">
          <a:xfrm>
            <a:off x="8382000" y="6500813"/>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43C340E-B7A6-4E4E-B0D3-28C8256B2648}" type="slidenum">
              <a:rPr lang="it-IT" altLang="it-IT" sz="1000">
                <a:latin typeface="Comic Sans MS" panose="030F0902030302020204" pitchFamily="66" charset="0"/>
              </a:rPr>
              <a:pPr algn="r" eaLnBrk="1" hangingPunct="1">
                <a:spcBef>
                  <a:spcPct val="0"/>
                </a:spcBef>
                <a:buFontTx/>
                <a:buNone/>
              </a:pPr>
              <a:t>43</a:t>
            </a:fld>
            <a:endParaRPr lang="it-IT" altLang="it-IT" sz="1000">
              <a:latin typeface="Comic Sans MS" panose="030F0902030302020204" pitchFamily="66" charset="0"/>
            </a:endParaRPr>
          </a:p>
        </p:txBody>
      </p:sp>
      <p:sp>
        <p:nvSpPr>
          <p:cNvPr id="56323" name="Segnaposto data 4">
            <a:extLst>
              <a:ext uri="{FF2B5EF4-FFF2-40B4-BE49-F238E27FC236}">
                <a16:creationId xmlns:a16="http://schemas.microsoft.com/office/drawing/2014/main" id="{FAC5E716-E035-7ECC-4221-8601A3996F4F}"/>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56325" name="CasellaDiTesto 7">
            <a:extLst>
              <a:ext uri="{FF2B5EF4-FFF2-40B4-BE49-F238E27FC236}">
                <a16:creationId xmlns:a16="http://schemas.microsoft.com/office/drawing/2014/main" id="{5AB3A8D5-20D9-48B9-3EFD-5F6D4EA16355}"/>
              </a:ext>
            </a:extLst>
          </p:cNvPr>
          <p:cNvSpPr txBox="1">
            <a:spLocks noChangeArrowheads="1"/>
          </p:cNvSpPr>
          <p:nvPr/>
        </p:nvSpPr>
        <p:spPr bwMode="auto">
          <a:xfrm>
            <a:off x="952500" y="846138"/>
            <a:ext cx="384968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200">
                <a:solidFill>
                  <a:schemeClr val="bg1"/>
                </a:solidFill>
                <a:latin typeface="Comic Sans MS" panose="030F0902030302020204" pitchFamily="66" charset="0"/>
              </a:rPr>
              <a:t>SO</a:t>
            </a:r>
            <a:r>
              <a:rPr lang="it-IT" altLang="it-IT" sz="2200" baseline="-25000">
                <a:solidFill>
                  <a:schemeClr val="bg1"/>
                </a:solidFill>
                <a:latin typeface="Comic Sans MS" panose="030F0902030302020204" pitchFamily="66" charset="0"/>
              </a:rPr>
              <a:t>2</a:t>
            </a:r>
            <a:r>
              <a:rPr lang="it-IT" altLang="it-IT" sz="2200">
                <a:solidFill>
                  <a:schemeClr val="bg1"/>
                </a:solidFill>
                <a:latin typeface="Comic Sans MS" panose="030F0902030302020204" pitchFamily="66" charset="0"/>
              </a:rPr>
              <a:t>  +  OH</a:t>
            </a:r>
            <a:r>
              <a:rPr lang="it-IT" altLang="it-IT" sz="2200">
                <a:solidFill>
                  <a:schemeClr val="bg1"/>
                </a:solidFill>
                <a:latin typeface="Comic Sans MS" panose="030F0902030302020204" pitchFamily="66" charset="0"/>
                <a:cs typeface="Arial" panose="020B0604020202020204" pitchFamily="34" charset="0"/>
              </a:rPr>
              <a:t>∙  =  HSO</a:t>
            </a:r>
            <a:r>
              <a:rPr lang="it-IT" altLang="it-IT" sz="2200" baseline="-25000">
                <a:solidFill>
                  <a:schemeClr val="bg1"/>
                </a:solidFill>
                <a:latin typeface="Comic Sans MS" panose="030F0902030302020204" pitchFamily="66" charset="0"/>
                <a:cs typeface="Arial" panose="020B0604020202020204" pitchFamily="34" charset="0"/>
              </a:rPr>
              <a:t>3</a:t>
            </a:r>
            <a:r>
              <a:rPr lang="it-IT" altLang="it-IT" sz="2200">
                <a:solidFill>
                  <a:schemeClr val="bg1"/>
                </a:solidFill>
                <a:latin typeface="Comic Sans MS" panose="030F0902030302020204" pitchFamily="66" charset="0"/>
                <a:cs typeface="Arial" panose="020B0604020202020204" pitchFamily="34" charset="0"/>
              </a:rPr>
              <a:t> ∙</a:t>
            </a:r>
          </a:p>
          <a:p>
            <a:pPr eaLnBrk="1" hangingPunct="1">
              <a:spcBef>
                <a:spcPct val="0"/>
              </a:spcBef>
              <a:buFontTx/>
              <a:buNone/>
            </a:pPr>
            <a:endParaRPr lang="it-IT" altLang="it-IT" sz="2200">
              <a:solidFill>
                <a:schemeClr val="bg1"/>
              </a:solidFill>
              <a:latin typeface="Comic Sans MS" panose="030F0902030302020204" pitchFamily="66" charset="0"/>
              <a:cs typeface="Arial" panose="020B0604020202020204" pitchFamily="34" charset="0"/>
            </a:endParaRPr>
          </a:p>
          <a:p>
            <a:pPr eaLnBrk="1" hangingPunct="1">
              <a:spcBef>
                <a:spcPct val="0"/>
              </a:spcBef>
              <a:buFontTx/>
              <a:buNone/>
            </a:pPr>
            <a:r>
              <a:rPr lang="it-IT" altLang="it-IT" sz="2200">
                <a:solidFill>
                  <a:schemeClr val="bg1"/>
                </a:solidFill>
                <a:latin typeface="Comic Sans MS" panose="030F0902030302020204" pitchFamily="66" charset="0"/>
                <a:cs typeface="Arial" panose="020B0604020202020204" pitchFamily="34" charset="0"/>
              </a:rPr>
              <a:t>HSO</a:t>
            </a:r>
            <a:r>
              <a:rPr lang="it-IT" altLang="it-IT" sz="2200" baseline="-25000">
                <a:solidFill>
                  <a:schemeClr val="bg1"/>
                </a:solidFill>
                <a:latin typeface="Comic Sans MS" panose="030F0902030302020204" pitchFamily="66" charset="0"/>
                <a:cs typeface="Arial" panose="020B0604020202020204" pitchFamily="34" charset="0"/>
              </a:rPr>
              <a:t>3</a:t>
            </a:r>
            <a:r>
              <a:rPr lang="it-IT" altLang="it-IT" sz="2200">
                <a:solidFill>
                  <a:schemeClr val="bg1"/>
                </a:solidFill>
                <a:latin typeface="Comic Sans MS" panose="030F0902030302020204" pitchFamily="66" charset="0"/>
                <a:cs typeface="Arial" panose="020B0604020202020204" pitchFamily="34" charset="0"/>
              </a:rPr>
              <a:t>∙ +  OH∙ = H</a:t>
            </a:r>
            <a:r>
              <a:rPr lang="it-IT" altLang="it-IT" sz="2200" baseline="-25000">
                <a:solidFill>
                  <a:schemeClr val="bg1"/>
                </a:solidFill>
                <a:latin typeface="Comic Sans MS" panose="030F0902030302020204" pitchFamily="66" charset="0"/>
                <a:cs typeface="Arial" panose="020B0604020202020204" pitchFamily="34" charset="0"/>
              </a:rPr>
              <a:t>2</a:t>
            </a:r>
            <a:r>
              <a:rPr lang="it-IT" altLang="it-IT" sz="2200">
                <a:solidFill>
                  <a:schemeClr val="bg1"/>
                </a:solidFill>
                <a:latin typeface="Comic Sans MS" panose="030F0902030302020204" pitchFamily="66" charset="0"/>
                <a:cs typeface="Arial" panose="020B0604020202020204" pitchFamily="34" charset="0"/>
              </a:rPr>
              <a:t>SO</a:t>
            </a:r>
            <a:r>
              <a:rPr lang="it-IT" altLang="it-IT" sz="2200" baseline="-25000">
                <a:solidFill>
                  <a:schemeClr val="bg1"/>
                </a:solidFill>
                <a:latin typeface="Comic Sans MS" panose="030F0902030302020204" pitchFamily="66" charset="0"/>
                <a:cs typeface="Arial" panose="020B0604020202020204" pitchFamily="34" charset="0"/>
              </a:rPr>
              <a:t>4</a:t>
            </a:r>
            <a:r>
              <a:rPr lang="it-IT" altLang="it-IT" sz="2200">
                <a:solidFill>
                  <a:schemeClr val="bg1"/>
                </a:solidFill>
                <a:latin typeface="Comic Sans MS" panose="030F0902030302020204" pitchFamily="66" charset="0"/>
                <a:cs typeface="Arial" panose="020B0604020202020204" pitchFamily="34" charset="0"/>
              </a:rPr>
              <a:t> </a:t>
            </a:r>
          </a:p>
          <a:p>
            <a:pPr eaLnBrk="1" hangingPunct="1">
              <a:spcBef>
                <a:spcPct val="0"/>
              </a:spcBef>
              <a:buFontTx/>
              <a:buNone/>
            </a:pPr>
            <a:endParaRPr lang="it-IT" altLang="it-IT" sz="2200">
              <a:solidFill>
                <a:schemeClr val="bg1"/>
              </a:solidFill>
              <a:latin typeface="Comic Sans MS" panose="030F0902030302020204" pitchFamily="66" charset="0"/>
              <a:cs typeface="Arial" panose="020B0604020202020204" pitchFamily="34" charset="0"/>
            </a:endParaRPr>
          </a:p>
          <a:p>
            <a:pPr eaLnBrk="1" hangingPunct="1">
              <a:spcBef>
                <a:spcPct val="0"/>
              </a:spcBef>
              <a:buFontTx/>
              <a:buNone/>
            </a:pPr>
            <a:r>
              <a:rPr lang="it-IT" altLang="it-IT" sz="2200">
                <a:solidFill>
                  <a:schemeClr val="bg1"/>
                </a:solidFill>
                <a:latin typeface="Comic Sans MS" panose="030F0902030302020204" pitchFamily="66" charset="0"/>
                <a:cs typeface="Arial" panose="020B0604020202020204" pitchFamily="34" charset="0"/>
              </a:rPr>
              <a:t>HSO</a:t>
            </a:r>
            <a:r>
              <a:rPr lang="it-IT" altLang="it-IT" sz="2200" baseline="-25000">
                <a:solidFill>
                  <a:schemeClr val="bg1"/>
                </a:solidFill>
                <a:latin typeface="Comic Sans MS" panose="030F0902030302020204" pitchFamily="66" charset="0"/>
                <a:cs typeface="Arial" panose="020B0604020202020204" pitchFamily="34" charset="0"/>
              </a:rPr>
              <a:t>3</a:t>
            </a:r>
            <a:r>
              <a:rPr lang="it-IT" altLang="it-IT" sz="2200">
                <a:solidFill>
                  <a:schemeClr val="bg1"/>
                </a:solidFill>
                <a:latin typeface="Comic Sans MS" panose="030F0902030302020204" pitchFamily="66" charset="0"/>
                <a:cs typeface="Arial" panose="020B0604020202020204" pitchFamily="34" charset="0"/>
              </a:rPr>
              <a:t>∙ +  O</a:t>
            </a:r>
            <a:r>
              <a:rPr lang="it-IT" altLang="it-IT" sz="2200" baseline="-25000">
                <a:solidFill>
                  <a:schemeClr val="bg1"/>
                </a:solidFill>
                <a:latin typeface="Comic Sans MS" panose="030F0902030302020204" pitchFamily="66" charset="0"/>
                <a:cs typeface="Arial" panose="020B0604020202020204" pitchFamily="34" charset="0"/>
              </a:rPr>
              <a:t>2</a:t>
            </a:r>
            <a:r>
              <a:rPr lang="it-IT" altLang="it-IT" sz="2200">
                <a:solidFill>
                  <a:schemeClr val="bg1"/>
                </a:solidFill>
                <a:latin typeface="Comic Sans MS" panose="030F0902030302020204" pitchFamily="66" charset="0"/>
                <a:cs typeface="Arial" panose="020B0604020202020204" pitchFamily="34" charset="0"/>
              </a:rPr>
              <a:t> = SO</a:t>
            </a:r>
            <a:r>
              <a:rPr lang="it-IT" altLang="it-IT" sz="2200" baseline="-25000">
                <a:solidFill>
                  <a:schemeClr val="bg1"/>
                </a:solidFill>
                <a:latin typeface="Comic Sans MS" panose="030F0902030302020204" pitchFamily="66" charset="0"/>
                <a:cs typeface="Arial" panose="020B0604020202020204" pitchFamily="34" charset="0"/>
              </a:rPr>
              <a:t>3</a:t>
            </a:r>
            <a:r>
              <a:rPr lang="it-IT" altLang="it-IT" sz="2200">
                <a:solidFill>
                  <a:schemeClr val="bg1"/>
                </a:solidFill>
                <a:latin typeface="Comic Sans MS" panose="030F0902030302020204" pitchFamily="66" charset="0"/>
                <a:cs typeface="Arial" panose="020B0604020202020204" pitchFamily="34" charset="0"/>
              </a:rPr>
              <a:t> + HOO</a:t>
            </a:r>
            <a:r>
              <a:rPr lang="it-IT" altLang="it-IT" sz="2200">
                <a:solidFill>
                  <a:schemeClr val="bg1"/>
                </a:solidFill>
                <a:cs typeface="Arial" panose="020B0604020202020204" pitchFamily="34" charset="0"/>
              </a:rPr>
              <a:t>∙</a:t>
            </a:r>
          </a:p>
          <a:p>
            <a:pPr eaLnBrk="1" hangingPunct="1">
              <a:spcBef>
                <a:spcPct val="0"/>
              </a:spcBef>
              <a:buFontTx/>
              <a:buNone/>
            </a:pPr>
            <a:endParaRPr lang="it-IT" altLang="it-IT" sz="2200">
              <a:solidFill>
                <a:schemeClr val="bg1"/>
              </a:solidFill>
              <a:latin typeface="Comic Sans MS" panose="030F0902030302020204" pitchFamily="66" charset="0"/>
              <a:cs typeface="Arial" panose="020B0604020202020204" pitchFamily="34" charset="0"/>
            </a:endParaRPr>
          </a:p>
          <a:p>
            <a:pPr eaLnBrk="1" hangingPunct="1">
              <a:spcBef>
                <a:spcPct val="0"/>
              </a:spcBef>
              <a:buFontTx/>
              <a:buNone/>
            </a:pPr>
            <a:r>
              <a:rPr lang="it-IT" altLang="it-IT" sz="2200">
                <a:solidFill>
                  <a:schemeClr val="bg1"/>
                </a:solidFill>
                <a:latin typeface="Comic Sans MS" panose="030F0902030302020204" pitchFamily="66" charset="0"/>
                <a:cs typeface="Arial" panose="020B0604020202020204" pitchFamily="34" charset="0"/>
              </a:rPr>
              <a:t>SO</a:t>
            </a:r>
            <a:r>
              <a:rPr lang="it-IT" altLang="it-IT" sz="2200" baseline="-25000">
                <a:solidFill>
                  <a:schemeClr val="bg1"/>
                </a:solidFill>
                <a:latin typeface="Comic Sans MS" panose="030F0902030302020204" pitchFamily="66" charset="0"/>
                <a:cs typeface="Arial" panose="020B0604020202020204" pitchFamily="34" charset="0"/>
              </a:rPr>
              <a:t>3</a:t>
            </a:r>
            <a:r>
              <a:rPr lang="it-IT" altLang="it-IT" sz="2200">
                <a:solidFill>
                  <a:schemeClr val="bg1"/>
                </a:solidFill>
                <a:latin typeface="Comic Sans MS" panose="030F0902030302020204" pitchFamily="66" charset="0"/>
                <a:cs typeface="Arial" panose="020B0604020202020204" pitchFamily="34" charset="0"/>
              </a:rPr>
              <a:t> + H</a:t>
            </a:r>
            <a:r>
              <a:rPr lang="it-IT" altLang="it-IT" sz="2200" baseline="-25000">
                <a:solidFill>
                  <a:schemeClr val="bg1"/>
                </a:solidFill>
                <a:latin typeface="Comic Sans MS" panose="030F0902030302020204" pitchFamily="66" charset="0"/>
                <a:cs typeface="Arial" panose="020B0604020202020204" pitchFamily="34" charset="0"/>
              </a:rPr>
              <a:t>2</a:t>
            </a:r>
            <a:r>
              <a:rPr lang="it-IT" altLang="it-IT" sz="2200">
                <a:solidFill>
                  <a:schemeClr val="bg1"/>
                </a:solidFill>
                <a:latin typeface="Comic Sans MS" panose="030F0902030302020204" pitchFamily="66" charset="0"/>
                <a:cs typeface="Arial" panose="020B0604020202020204" pitchFamily="34" charset="0"/>
              </a:rPr>
              <a:t>O = H</a:t>
            </a:r>
            <a:r>
              <a:rPr lang="it-IT" altLang="it-IT" sz="2200" baseline="-25000">
                <a:solidFill>
                  <a:schemeClr val="bg1"/>
                </a:solidFill>
                <a:latin typeface="Comic Sans MS" panose="030F0902030302020204" pitchFamily="66" charset="0"/>
                <a:cs typeface="Arial" panose="020B0604020202020204" pitchFamily="34" charset="0"/>
              </a:rPr>
              <a:t>2</a:t>
            </a:r>
            <a:r>
              <a:rPr lang="it-IT" altLang="it-IT" sz="2200">
                <a:solidFill>
                  <a:schemeClr val="bg1"/>
                </a:solidFill>
                <a:latin typeface="Comic Sans MS" panose="030F0902030302020204" pitchFamily="66" charset="0"/>
                <a:cs typeface="Arial" panose="020B0604020202020204" pitchFamily="34" charset="0"/>
              </a:rPr>
              <a:t>SO</a:t>
            </a:r>
            <a:r>
              <a:rPr lang="it-IT" altLang="it-IT" sz="2200" baseline="-25000">
                <a:solidFill>
                  <a:schemeClr val="bg1"/>
                </a:solidFill>
                <a:latin typeface="Comic Sans MS" panose="030F0902030302020204" pitchFamily="66" charset="0"/>
                <a:cs typeface="Arial" panose="020B0604020202020204" pitchFamily="34" charset="0"/>
              </a:rPr>
              <a:t>4 (g) </a:t>
            </a:r>
          </a:p>
        </p:txBody>
      </p:sp>
      <p:sp>
        <p:nvSpPr>
          <p:cNvPr id="56326" name="CasellaDiTesto 8">
            <a:extLst>
              <a:ext uri="{FF2B5EF4-FFF2-40B4-BE49-F238E27FC236}">
                <a16:creationId xmlns:a16="http://schemas.microsoft.com/office/drawing/2014/main" id="{50F7799D-D8FB-C3C3-14D2-DB6E9F2BD8A7}"/>
              </a:ext>
            </a:extLst>
          </p:cNvPr>
          <p:cNvSpPr txBox="1">
            <a:spLocks noChangeArrowheads="1"/>
          </p:cNvSpPr>
          <p:nvPr/>
        </p:nvSpPr>
        <p:spPr bwMode="auto">
          <a:xfrm>
            <a:off x="1377950" y="269875"/>
            <a:ext cx="637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Meccanismi di trasformazione degli ossidi di azoto</a:t>
            </a:r>
          </a:p>
        </p:txBody>
      </p:sp>
      <p:sp>
        <p:nvSpPr>
          <p:cNvPr id="56327" name="CasellaDiTesto 9">
            <a:extLst>
              <a:ext uri="{FF2B5EF4-FFF2-40B4-BE49-F238E27FC236}">
                <a16:creationId xmlns:a16="http://schemas.microsoft.com/office/drawing/2014/main" id="{79E8AD6F-488E-CB35-E6D2-5C5D8B78FEFA}"/>
              </a:ext>
            </a:extLst>
          </p:cNvPr>
          <p:cNvSpPr txBox="1">
            <a:spLocks noChangeArrowheads="1"/>
          </p:cNvSpPr>
          <p:nvPr/>
        </p:nvSpPr>
        <p:spPr bwMode="auto">
          <a:xfrm>
            <a:off x="5084763" y="842963"/>
            <a:ext cx="38084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2200">
              <a:solidFill>
                <a:schemeClr val="bg1"/>
              </a:solidFill>
              <a:latin typeface="Comic Sans MS" panose="030F0902030302020204" pitchFamily="66" charset="0"/>
              <a:cs typeface="Arial" panose="020B0604020202020204" pitchFamily="34" charset="0"/>
            </a:endParaRPr>
          </a:p>
          <a:p>
            <a:pPr eaLnBrk="1" hangingPunct="1">
              <a:spcBef>
                <a:spcPct val="0"/>
              </a:spcBef>
              <a:buFontTx/>
              <a:buNone/>
            </a:pPr>
            <a:r>
              <a:rPr lang="it-IT" altLang="it-IT" sz="2200">
                <a:solidFill>
                  <a:schemeClr val="bg1"/>
                </a:solidFill>
                <a:latin typeface="Comic Sans MS" panose="030F0902030302020204" pitchFamily="66" charset="0"/>
                <a:cs typeface="Arial" panose="020B0604020202020204" pitchFamily="34" charset="0"/>
              </a:rPr>
              <a:t>SO</a:t>
            </a:r>
            <a:r>
              <a:rPr lang="it-IT" altLang="it-IT" sz="2200" baseline="-25000">
                <a:solidFill>
                  <a:schemeClr val="bg1"/>
                </a:solidFill>
                <a:latin typeface="Comic Sans MS" panose="030F0902030302020204" pitchFamily="66" charset="0"/>
                <a:cs typeface="Arial" panose="020B0604020202020204" pitchFamily="34" charset="0"/>
              </a:rPr>
              <a:t>2</a:t>
            </a:r>
            <a:r>
              <a:rPr lang="it-IT" altLang="it-IT" sz="2200">
                <a:solidFill>
                  <a:schemeClr val="bg1"/>
                </a:solidFill>
                <a:latin typeface="Comic Sans MS" panose="030F0902030302020204" pitchFamily="66" charset="0"/>
                <a:cs typeface="Arial" panose="020B0604020202020204" pitchFamily="34" charset="0"/>
              </a:rPr>
              <a:t> +  H</a:t>
            </a:r>
            <a:r>
              <a:rPr lang="it-IT" altLang="it-IT" sz="2200" baseline="-25000">
                <a:solidFill>
                  <a:schemeClr val="bg1"/>
                </a:solidFill>
                <a:latin typeface="Comic Sans MS" panose="030F0902030302020204" pitchFamily="66" charset="0"/>
                <a:cs typeface="Arial" panose="020B0604020202020204" pitchFamily="34" charset="0"/>
              </a:rPr>
              <a:t>2</a:t>
            </a:r>
            <a:r>
              <a:rPr lang="it-IT" altLang="it-IT" sz="2200">
                <a:solidFill>
                  <a:schemeClr val="bg1"/>
                </a:solidFill>
                <a:latin typeface="Comic Sans MS" panose="030F0902030302020204" pitchFamily="66" charset="0"/>
                <a:cs typeface="Arial" panose="020B0604020202020204" pitchFamily="34" charset="0"/>
              </a:rPr>
              <a:t>O = H</a:t>
            </a:r>
            <a:r>
              <a:rPr lang="it-IT" altLang="it-IT" sz="2200" baseline="-25000">
                <a:solidFill>
                  <a:schemeClr val="bg1"/>
                </a:solidFill>
                <a:latin typeface="Comic Sans MS" panose="030F0902030302020204" pitchFamily="66" charset="0"/>
                <a:cs typeface="Arial" panose="020B0604020202020204" pitchFamily="34" charset="0"/>
              </a:rPr>
              <a:t>2</a:t>
            </a:r>
            <a:r>
              <a:rPr lang="it-IT" altLang="it-IT" sz="2200">
                <a:solidFill>
                  <a:schemeClr val="bg1"/>
                </a:solidFill>
                <a:latin typeface="Comic Sans MS" panose="030F0902030302020204" pitchFamily="66" charset="0"/>
                <a:cs typeface="Arial" panose="020B0604020202020204" pitchFamily="34" charset="0"/>
              </a:rPr>
              <a:t>SO</a:t>
            </a:r>
            <a:r>
              <a:rPr lang="it-IT" altLang="it-IT" sz="2200" baseline="-25000">
                <a:solidFill>
                  <a:schemeClr val="bg1"/>
                </a:solidFill>
                <a:latin typeface="Comic Sans MS" panose="030F0902030302020204" pitchFamily="66" charset="0"/>
                <a:cs typeface="Arial" panose="020B0604020202020204" pitchFamily="34" charset="0"/>
              </a:rPr>
              <a:t>3 (aq)</a:t>
            </a:r>
            <a:r>
              <a:rPr lang="it-IT" altLang="it-IT" sz="2200">
                <a:solidFill>
                  <a:schemeClr val="bg1"/>
                </a:solidFill>
                <a:latin typeface="Comic Sans MS" panose="030F0902030302020204" pitchFamily="66" charset="0"/>
                <a:cs typeface="Arial" panose="020B0604020202020204" pitchFamily="34" charset="0"/>
              </a:rPr>
              <a:t>  </a:t>
            </a:r>
          </a:p>
        </p:txBody>
      </p:sp>
      <p:sp>
        <p:nvSpPr>
          <p:cNvPr id="56328" name="CasellaDiTesto 10">
            <a:extLst>
              <a:ext uri="{FF2B5EF4-FFF2-40B4-BE49-F238E27FC236}">
                <a16:creationId xmlns:a16="http://schemas.microsoft.com/office/drawing/2014/main" id="{B58D14C6-026A-F748-CAF8-087633009A0F}"/>
              </a:ext>
            </a:extLst>
          </p:cNvPr>
          <p:cNvSpPr txBox="1">
            <a:spLocks noChangeArrowheads="1"/>
          </p:cNvSpPr>
          <p:nvPr/>
        </p:nvSpPr>
        <p:spPr bwMode="auto">
          <a:xfrm>
            <a:off x="457200" y="4159250"/>
            <a:ext cx="8153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chemeClr val="bg1"/>
                </a:solidFill>
                <a:latin typeface="Comic Sans MS" panose="030F0902030302020204" pitchFamily="66" charset="0"/>
              </a:rPr>
              <a:t>L’SO</a:t>
            </a:r>
            <a:r>
              <a:rPr lang="it-IT" altLang="it-IT" sz="2000" baseline="-25000">
                <a:solidFill>
                  <a:schemeClr val="bg1"/>
                </a:solidFill>
                <a:latin typeface="Comic Sans MS" panose="030F0902030302020204" pitchFamily="66" charset="0"/>
              </a:rPr>
              <a:t>2</a:t>
            </a:r>
            <a:r>
              <a:rPr lang="it-IT" altLang="it-IT" sz="2000">
                <a:solidFill>
                  <a:schemeClr val="bg1"/>
                </a:solidFill>
                <a:latin typeface="Comic Sans MS" panose="030F0902030302020204" pitchFamily="66" charset="0"/>
              </a:rPr>
              <a:t> presente in atmosfera può seguire due vie di trasformazione: essere ossidato in fase gassosa ad opera dei radicali OH e poi solo dopo la trasformazione in acido passare nella fase acquosa (sx). In alternativa, può passare in fase acquosa essendo solubile, in forma di acido solforoso. Una volta in acqua sono presenti molte specie in grado di ossidare l’acido solforoso in acido solforico. </a:t>
            </a:r>
          </a:p>
        </p:txBody>
      </p:sp>
      <p:sp>
        <p:nvSpPr>
          <p:cNvPr id="56329" name="CasellaDiTesto 11">
            <a:extLst>
              <a:ext uri="{FF2B5EF4-FFF2-40B4-BE49-F238E27FC236}">
                <a16:creationId xmlns:a16="http://schemas.microsoft.com/office/drawing/2014/main" id="{E466D96C-54CD-F0D7-C1E4-9E5F4EB607C4}"/>
              </a:ext>
            </a:extLst>
          </p:cNvPr>
          <p:cNvSpPr txBox="1">
            <a:spLocks noChangeArrowheads="1"/>
          </p:cNvSpPr>
          <p:nvPr/>
        </p:nvSpPr>
        <p:spPr bwMode="auto">
          <a:xfrm>
            <a:off x="1622425" y="3657600"/>
            <a:ext cx="59896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rgbClr val="FFFF00"/>
                </a:solidFill>
                <a:latin typeface="Comic Sans MS" panose="030F0902030302020204" pitchFamily="66" charset="0"/>
              </a:rPr>
              <a:t>H</a:t>
            </a:r>
            <a:r>
              <a:rPr lang="it-IT" altLang="it-IT" sz="2200" baseline="-25000">
                <a:solidFill>
                  <a:srgbClr val="FFFF00"/>
                </a:solidFill>
                <a:latin typeface="Comic Sans MS" panose="030F0902030302020204" pitchFamily="66" charset="0"/>
              </a:rPr>
              <a:t>2</a:t>
            </a:r>
            <a:r>
              <a:rPr lang="it-IT" altLang="it-IT" sz="2200">
                <a:solidFill>
                  <a:srgbClr val="FFFF00"/>
                </a:solidFill>
                <a:latin typeface="Comic Sans MS" panose="030F0902030302020204" pitchFamily="66" charset="0"/>
              </a:rPr>
              <a:t>SO</a:t>
            </a:r>
            <a:r>
              <a:rPr lang="it-IT" altLang="it-IT" sz="2200" baseline="-25000">
                <a:solidFill>
                  <a:srgbClr val="FFFF00"/>
                </a:solidFill>
                <a:latin typeface="Comic Sans MS" panose="030F0902030302020204" pitchFamily="66" charset="0"/>
              </a:rPr>
              <a:t>4 (aq)</a:t>
            </a:r>
            <a:r>
              <a:rPr lang="it-IT" altLang="it-IT" sz="2200">
                <a:solidFill>
                  <a:srgbClr val="FFFF00"/>
                </a:solidFill>
                <a:latin typeface="Comic Sans MS" panose="030F0902030302020204" pitchFamily="66" charset="0"/>
              </a:rPr>
              <a:t> =  H</a:t>
            </a:r>
            <a:r>
              <a:rPr lang="it-IT" altLang="it-IT" sz="2200" baseline="30000">
                <a:solidFill>
                  <a:srgbClr val="FFFF00"/>
                </a:solidFill>
                <a:latin typeface="Comic Sans MS" panose="030F0902030302020204" pitchFamily="66" charset="0"/>
              </a:rPr>
              <a:t>+</a:t>
            </a:r>
            <a:r>
              <a:rPr lang="it-IT" altLang="it-IT" sz="2200">
                <a:solidFill>
                  <a:srgbClr val="FFFF00"/>
                </a:solidFill>
                <a:latin typeface="Comic Sans MS" panose="030F0902030302020204" pitchFamily="66" charset="0"/>
              </a:rPr>
              <a:t>  +  SO</a:t>
            </a:r>
            <a:r>
              <a:rPr lang="it-IT" altLang="it-IT" sz="2200" baseline="-25000">
                <a:solidFill>
                  <a:srgbClr val="FFFF00"/>
                </a:solidFill>
                <a:latin typeface="Comic Sans MS" panose="030F0902030302020204" pitchFamily="66" charset="0"/>
              </a:rPr>
              <a:t>4</a:t>
            </a:r>
            <a:r>
              <a:rPr lang="it-IT" altLang="it-IT" sz="2200" baseline="30000">
                <a:solidFill>
                  <a:srgbClr val="FFFF00"/>
                </a:solidFill>
                <a:latin typeface="Comic Sans MS" panose="030F0902030302020204" pitchFamily="66" charset="0"/>
              </a:rPr>
              <a:t>2-</a:t>
            </a:r>
            <a:endParaRPr lang="it-IT" altLang="it-IT" sz="2200" baseline="30000">
              <a:solidFill>
                <a:srgbClr val="FFFF00"/>
              </a:solidFill>
            </a:endParaRPr>
          </a:p>
        </p:txBody>
      </p:sp>
      <p:cxnSp>
        <p:nvCxnSpPr>
          <p:cNvPr id="14" name="Connettore 2 13">
            <a:extLst>
              <a:ext uri="{FF2B5EF4-FFF2-40B4-BE49-F238E27FC236}">
                <a16:creationId xmlns:a16="http://schemas.microsoft.com/office/drawing/2014/main" id="{6A734103-2EC9-C47E-1B4C-BCEE19DFD20E}"/>
              </a:ext>
            </a:extLst>
          </p:cNvPr>
          <p:cNvCxnSpPr/>
          <p:nvPr/>
        </p:nvCxnSpPr>
        <p:spPr>
          <a:xfrm rot="5400000">
            <a:off x="5694363" y="2697162"/>
            <a:ext cx="520700" cy="15017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DFB4E2BC-1150-2E00-3DFF-A35D4EF91F97}"/>
              </a:ext>
            </a:extLst>
          </p:cNvPr>
          <p:cNvCxnSpPr/>
          <p:nvPr/>
        </p:nvCxnSpPr>
        <p:spPr>
          <a:xfrm>
            <a:off x="3505200" y="3187700"/>
            <a:ext cx="550863" cy="520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D75611DA-37C4-2715-F0A3-A8A7E0C0AEFE}"/>
              </a:ext>
            </a:extLst>
          </p:cNvPr>
          <p:cNvCxnSpPr/>
          <p:nvPr/>
        </p:nvCxnSpPr>
        <p:spPr>
          <a:xfrm rot="5400000">
            <a:off x="7027863" y="1901825"/>
            <a:ext cx="576262"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6333" name="CasellaDiTesto 21">
            <a:extLst>
              <a:ext uri="{FF2B5EF4-FFF2-40B4-BE49-F238E27FC236}">
                <a16:creationId xmlns:a16="http://schemas.microsoft.com/office/drawing/2014/main" id="{1EF296BD-5A14-A569-4525-55C1CB7F286C}"/>
              </a:ext>
            </a:extLst>
          </p:cNvPr>
          <p:cNvSpPr txBox="1">
            <a:spLocks noChangeArrowheads="1"/>
          </p:cNvSpPr>
          <p:nvPr/>
        </p:nvSpPr>
        <p:spPr bwMode="auto">
          <a:xfrm>
            <a:off x="5189538" y="2112963"/>
            <a:ext cx="3176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L’acido solforoso viene trasformato in solforico tramite ossidazione in fase eterogenea. H</a:t>
            </a:r>
            <a:r>
              <a:rPr lang="it-IT" altLang="it-IT" sz="1800" baseline="-25000">
                <a:solidFill>
                  <a:schemeClr val="bg1"/>
                </a:solidFill>
                <a:latin typeface="Comic Sans MS" panose="030F0902030302020204" pitchFamily="66" charset="0"/>
              </a:rPr>
              <a:t>2</a:t>
            </a:r>
            <a:r>
              <a:rPr lang="it-IT" altLang="it-IT" sz="1800">
                <a:solidFill>
                  <a:schemeClr val="bg1"/>
                </a:solidFill>
                <a:latin typeface="Comic Sans MS" panose="030F0902030302020204" pitchFamily="66" charset="0"/>
              </a:rPr>
              <a:t>SO</a:t>
            </a:r>
            <a:r>
              <a:rPr lang="it-IT" altLang="it-IT" sz="1800" baseline="-25000">
                <a:solidFill>
                  <a:schemeClr val="bg1"/>
                </a:solidFill>
                <a:latin typeface="Comic Sans MS" panose="030F0902030302020204" pitchFamily="66" charset="0"/>
              </a:rPr>
              <a:t>4</a:t>
            </a:r>
            <a:r>
              <a:rPr lang="it-IT" altLang="it-IT" sz="1800">
                <a:solidFill>
                  <a:schemeClr val="bg1"/>
                </a:solidFill>
                <a:latin typeface="Comic Sans MS" panose="030F0902030302020204" pitchFamily="66"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Text Box 5">
            <a:extLst>
              <a:ext uri="{FF2B5EF4-FFF2-40B4-BE49-F238E27FC236}">
                <a16:creationId xmlns:a16="http://schemas.microsoft.com/office/drawing/2014/main" id="{CA480218-9419-D593-E268-FDEDFF86029D}"/>
              </a:ext>
            </a:extLst>
          </p:cNvPr>
          <p:cNvSpPr txBox="1">
            <a:spLocks noChangeArrowheads="1"/>
          </p:cNvSpPr>
          <p:nvPr/>
        </p:nvSpPr>
        <p:spPr bwMode="auto">
          <a:xfrm>
            <a:off x="3382963" y="153988"/>
            <a:ext cx="57610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b="1">
                <a:solidFill>
                  <a:srgbClr val="99FF66"/>
                </a:solidFill>
                <a:latin typeface="Comic Sans MS" panose="030F0902030302020204" pitchFamily="66" charset="0"/>
              </a:rPr>
              <a:t>Il passaggio in fase liquida dell’anidride solforosa, SO</a:t>
            </a:r>
            <a:r>
              <a:rPr lang="it-IT" altLang="it-IT" sz="2000" b="1" baseline="-25000">
                <a:solidFill>
                  <a:srgbClr val="99FF66"/>
                </a:solidFill>
                <a:latin typeface="Comic Sans MS" panose="030F0902030302020204" pitchFamily="66" charset="0"/>
              </a:rPr>
              <a:t>2</a:t>
            </a:r>
            <a:r>
              <a:rPr lang="it-IT" altLang="it-IT" sz="2000" b="1">
                <a:solidFill>
                  <a:srgbClr val="99FF66"/>
                </a:solidFill>
                <a:latin typeface="Comic Sans MS" panose="030F0902030302020204" pitchFamily="66" charset="0"/>
              </a:rPr>
              <a:t>, comporta una fase di ossidazione che può avvenire tramite reazione con sostanze diverse presenti nella fase acquosa.</a:t>
            </a:r>
          </a:p>
        </p:txBody>
      </p:sp>
      <p:sp>
        <p:nvSpPr>
          <p:cNvPr id="74758" name="AutoShape 6">
            <a:extLst>
              <a:ext uri="{FF2B5EF4-FFF2-40B4-BE49-F238E27FC236}">
                <a16:creationId xmlns:a16="http://schemas.microsoft.com/office/drawing/2014/main" id="{298026FC-17BE-048B-E590-795334403C39}"/>
              </a:ext>
            </a:extLst>
          </p:cNvPr>
          <p:cNvSpPr>
            <a:spLocks noChangeArrowheads="1"/>
          </p:cNvSpPr>
          <p:nvPr/>
        </p:nvSpPr>
        <p:spPr bwMode="auto">
          <a:xfrm>
            <a:off x="6477000" y="2590800"/>
            <a:ext cx="1368425" cy="2952750"/>
          </a:xfrm>
          <a:prstGeom prst="curvedLeftArrow">
            <a:avLst>
              <a:gd name="adj1" fmla="val 43155"/>
              <a:gd name="adj2" fmla="val 86311"/>
              <a:gd name="adj3" fmla="val 33333"/>
            </a:avLst>
          </a:prstGeom>
          <a:solidFill>
            <a:srgbClr val="99FF66"/>
          </a:solidFill>
          <a:ln w="9525">
            <a:solidFill>
              <a:srgbClr val="99FF66"/>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57348" name="Oval 7">
            <a:extLst>
              <a:ext uri="{FF2B5EF4-FFF2-40B4-BE49-F238E27FC236}">
                <a16:creationId xmlns:a16="http://schemas.microsoft.com/office/drawing/2014/main" id="{02D83331-B174-A414-7476-D918B2A95376}"/>
              </a:ext>
            </a:extLst>
          </p:cNvPr>
          <p:cNvSpPr>
            <a:spLocks noChangeArrowheads="1"/>
          </p:cNvSpPr>
          <p:nvPr/>
        </p:nvSpPr>
        <p:spPr bwMode="auto">
          <a:xfrm>
            <a:off x="1081088" y="1981200"/>
            <a:ext cx="4765675" cy="37338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57349" name="Text Box 9">
            <a:extLst>
              <a:ext uri="{FF2B5EF4-FFF2-40B4-BE49-F238E27FC236}">
                <a16:creationId xmlns:a16="http://schemas.microsoft.com/office/drawing/2014/main" id="{183D43AE-337D-0454-985A-51EEC0F03FAF}"/>
              </a:ext>
            </a:extLst>
          </p:cNvPr>
          <p:cNvSpPr txBox="1">
            <a:spLocks noChangeArrowheads="1"/>
          </p:cNvSpPr>
          <p:nvPr/>
        </p:nvSpPr>
        <p:spPr bwMode="auto">
          <a:xfrm>
            <a:off x="228600" y="3352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b="1">
                <a:solidFill>
                  <a:srgbClr val="99FF66"/>
                </a:solidFill>
                <a:latin typeface="Comic Sans MS" panose="030F0902030302020204" pitchFamily="66" charset="0"/>
              </a:rPr>
              <a:t>SO</a:t>
            </a:r>
            <a:r>
              <a:rPr lang="it-IT" altLang="it-IT" sz="2400" b="1" baseline="-25000">
                <a:solidFill>
                  <a:srgbClr val="99FF66"/>
                </a:solidFill>
                <a:latin typeface="Comic Sans MS" panose="030F0902030302020204" pitchFamily="66" charset="0"/>
              </a:rPr>
              <a:t>2</a:t>
            </a:r>
          </a:p>
        </p:txBody>
      </p:sp>
      <p:sp>
        <p:nvSpPr>
          <p:cNvPr id="57350" name="Text Box 11">
            <a:extLst>
              <a:ext uri="{FF2B5EF4-FFF2-40B4-BE49-F238E27FC236}">
                <a16:creationId xmlns:a16="http://schemas.microsoft.com/office/drawing/2014/main" id="{6CB7C861-7F52-30B8-50BA-AF04247EC373}"/>
              </a:ext>
            </a:extLst>
          </p:cNvPr>
          <p:cNvSpPr txBox="1">
            <a:spLocks noChangeArrowheads="1"/>
          </p:cNvSpPr>
          <p:nvPr/>
        </p:nvSpPr>
        <p:spPr bwMode="auto">
          <a:xfrm>
            <a:off x="3171825" y="2743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b="1">
                <a:solidFill>
                  <a:srgbClr val="99FF66"/>
                </a:solidFill>
                <a:latin typeface="Comic Sans MS" panose="030F0902030302020204" pitchFamily="66" charset="0"/>
              </a:rPr>
              <a:t>+O</a:t>
            </a:r>
            <a:r>
              <a:rPr lang="it-IT" altLang="it-IT" sz="2400" b="1" baseline="-25000">
                <a:solidFill>
                  <a:srgbClr val="99FF66"/>
                </a:solidFill>
                <a:latin typeface="Comic Sans MS" panose="030F0902030302020204" pitchFamily="66" charset="0"/>
              </a:rPr>
              <a:t>3</a:t>
            </a:r>
          </a:p>
        </p:txBody>
      </p:sp>
      <p:sp>
        <p:nvSpPr>
          <p:cNvPr id="57351" name="Text Box 12">
            <a:extLst>
              <a:ext uri="{FF2B5EF4-FFF2-40B4-BE49-F238E27FC236}">
                <a16:creationId xmlns:a16="http://schemas.microsoft.com/office/drawing/2014/main" id="{99056B75-B926-2B68-66A6-3B503570F803}"/>
              </a:ext>
            </a:extLst>
          </p:cNvPr>
          <p:cNvSpPr txBox="1">
            <a:spLocks noChangeArrowheads="1"/>
          </p:cNvSpPr>
          <p:nvPr/>
        </p:nvSpPr>
        <p:spPr bwMode="auto">
          <a:xfrm>
            <a:off x="2714625" y="3429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b="1">
                <a:solidFill>
                  <a:srgbClr val="99FF66"/>
                </a:solidFill>
                <a:latin typeface="Comic Sans MS" panose="030F0902030302020204" pitchFamily="66" charset="0"/>
              </a:rPr>
              <a:t>+H</a:t>
            </a:r>
            <a:r>
              <a:rPr lang="it-IT" altLang="it-IT" sz="2400" b="1" baseline="-25000">
                <a:solidFill>
                  <a:srgbClr val="99FF66"/>
                </a:solidFill>
                <a:latin typeface="Comic Sans MS" panose="030F0902030302020204" pitchFamily="66" charset="0"/>
              </a:rPr>
              <a:t>2</a:t>
            </a:r>
            <a:r>
              <a:rPr lang="it-IT" altLang="it-IT" sz="2400" b="1">
                <a:solidFill>
                  <a:srgbClr val="99FF66"/>
                </a:solidFill>
                <a:latin typeface="Comic Sans MS" panose="030F0902030302020204" pitchFamily="66" charset="0"/>
              </a:rPr>
              <a:t>O</a:t>
            </a:r>
            <a:r>
              <a:rPr lang="it-IT" altLang="it-IT" sz="2400" b="1" baseline="-25000">
                <a:solidFill>
                  <a:srgbClr val="99FF66"/>
                </a:solidFill>
                <a:latin typeface="Comic Sans MS" panose="030F0902030302020204" pitchFamily="66" charset="0"/>
              </a:rPr>
              <a:t>2 </a:t>
            </a:r>
          </a:p>
        </p:txBody>
      </p:sp>
      <p:sp>
        <p:nvSpPr>
          <p:cNvPr id="57352" name="Text Box 13">
            <a:extLst>
              <a:ext uri="{FF2B5EF4-FFF2-40B4-BE49-F238E27FC236}">
                <a16:creationId xmlns:a16="http://schemas.microsoft.com/office/drawing/2014/main" id="{2F6D1A42-041B-B255-6A23-17243610AD14}"/>
              </a:ext>
            </a:extLst>
          </p:cNvPr>
          <p:cNvSpPr txBox="1">
            <a:spLocks noChangeArrowheads="1"/>
          </p:cNvSpPr>
          <p:nvPr/>
        </p:nvSpPr>
        <p:spPr bwMode="auto">
          <a:xfrm>
            <a:off x="2714625" y="41751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b="1">
                <a:solidFill>
                  <a:srgbClr val="99FF66"/>
                </a:solidFill>
                <a:latin typeface="Comic Sans MS" panose="030F0902030302020204" pitchFamily="66" charset="0"/>
              </a:rPr>
              <a:t>+O</a:t>
            </a:r>
            <a:r>
              <a:rPr lang="it-IT" altLang="it-IT" sz="2400" b="1" baseline="-25000">
                <a:solidFill>
                  <a:srgbClr val="99FF66"/>
                </a:solidFill>
                <a:latin typeface="Comic Sans MS" panose="030F0902030302020204" pitchFamily="66" charset="0"/>
              </a:rPr>
              <a:t>2</a:t>
            </a:r>
            <a:r>
              <a:rPr lang="it-IT" altLang="it-IT" sz="2400" b="1">
                <a:solidFill>
                  <a:srgbClr val="99FF66"/>
                </a:solidFill>
                <a:latin typeface="Comic Sans MS" panose="030F0902030302020204" pitchFamily="66" charset="0"/>
              </a:rPr>
              <a:t>+M</a:t>
            </a:r>
            <a:r>
              <a:rPr lang="it-IT" altLang="it-IT" sz="2400" b="1" baseline="30000">
                <a:solidFill>
                  <a:srgbClr val="99FF66"/>
                </a:solidFill>
                <a:latin typeface="Comic Sans MS" panose="030F0902030302020204" pitchFamily="66" charset="0"/>
              </a:rPr>
              <a:t>n+</a:t>
            </a:r>
            <a:r>
              <a:rPr lang="it-IT" altLang="it-IT" sz="2400" b="1" baseline="-25000">
                <a:solidFill>
                  <a:srgbClr val="99FF66"/>
                </a:solidFill>
                <a:latin typeface="Comic Sans MS" panose="030F0902030302020204" pitchFamily="66" charset="0"/>
              </a:rPr>
              <a:t> </a:t>
            </a:r>
          </a:p>
        </p:txBody>
      </p:sp>
      <p:sp>
        <p:nvSpPr>
          <p:cNvPr id="57353" name="Line 14">
            <a:extLst>
              <a:ext uri="{FF2B5EF4-FFF2-40B4-BE49-F238E27FC236}">
                <a16:creationId xmlns:a16="http://schemas.microsoft.com/office/drawing/2014/main" id="{078F3818-8F73-CACA-F494-174E41CF346E}"/>
              </a:ext>
            </a:extLst>
          </p:cNvPr>
          <p:cNvSpPr>
            <a:spLocks noChangeShapeType="1"/>
          </p:cNvSpPr>
          <p:nvPr/>
        </p:nvSpPr>
        <p:spPr bwMode="auto">
          <a:xfrm>
            <a:off x="4467225" y="2590800"/>
            <a:ext cx="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7354" name="Line 15">
            <a:extLst>
              <a:ext uri="{FF2B5EF4-FFF2-40B4-BE49-F238E27FC236}">
                <a16:creationId xmlns:a16="http://schemas.microsoft.com/office/drawing/2014/main" id="{5EE79616-42EA-5DDE-F1F1-CECC7638A0E7}"/>
              </a:ext>
            </a:extLst>
          </p:cNvPr>
          <p:cNvSpPr>
            <a:spLocks noChangeShapeType="1"/>
          </p:cNvSpPr>
          <p:nvPr/>
        </p:nvSpPr>
        <p:spPr bwMode="auto">
          <a:xfrm>
            <a:off x="4467225" y="3733800"/>
            <a:ext cx="5334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7355" name="Text Box 16">
            <a:extLst>
              <a:ext uri="{FF2B5EF4-FFF2-40B4-BE49-F238E27FC236}">
                <a16:creationId xmlns:a16="http://schemas.microsoft.com/office/drawing/2014/main" id="{70F62395-0BF7-E778-DF80-EC1FC2F3003D}"/>
              </a:ext>
            </a:extLst>
          </p:cNvPr>
          <p:cNvSpPr txBox="1">
            <a:spLocks noChangeArrowheads="1"/>
          </p:cNvSpPr>
          <p:nvPr/>
        </p:nvSpPr>
        <p:spPr bwMode="auto">
          <a:xfrm>
            <a:off x="4848225" y="3505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b="1">
                <a:solidFill>
                  <a:srgbClr val="99FF66"/>
                </a:solidFill>
                <a:latin typeface="Comic Sans MS" panose="030F0902030302020204" pitchFamily="66" charset="0"/>
              </a:rPr>
              <a:t>SO</a:t>
            </a:r>
            <a:r>
              <a:rPr lang="it-IT" altLang="it-IT" sz="2400" b="1" baseline="-25000">
                <a:solidFill>
                  <a:srgbClr val="99FF66"/>
                </a:solidFill>
                <a:latin typeface="Comic Sans MS" panose="030F0902030302020204" pitchFamily="66" charset="0"/>
              </a:rPr>
              <a:t>4</a:t>
            </a:r>
            <a:r>
              <a:rPr lang="it-IT" altLang="it-IT" sz="2400" b="1" baseline="30000">
                <a:solidFill>
                  <a:srgbClr val="99FF66"/>
                </a:solidFill>
                <a:latin typeface="Comic Sans MS" panose="030F0902030302020204" pitchFamily="66" charset="0"/>
              </a:rPr>
              <a:t>2-</a:t>
            </a:r>
            <a:endParaRPr lang="it-IT" altLang="it-IT" sz="2400" b="1" baseline="-25000">
              <a:solidFill>
                <a:srgbClr val="99FF66"/>
              </a:solidFill>
              <a:latin typeface="Comic Sans MS" panose="030F0902030302020204" pitchFamily="66" charset="0"/>
            </a:endParaRPr>
          </a:p>
        </p:txBody>
      </p:sp>
      <p:sp>
        <p:nvSpPr>
          <p:cNvPr id="57356" name="Segnaposto numero diapositiva 6">
            <a:extLst>
              <a:ext uri="{FF2B5EF4-FFF2-40B4-BE49-F238E27FC236}">
                <a16:creationId xmlns:a16="http://schemas.microsoft.com/office/drawing/2014/main" id="{8EBE7C40-0CDE-68A4-5053-A178C79BACF8}"/>
              </a:ext>
            </a:extLst>
          </p:cNvPr>
          <p:cNvSpPr txBox="1">
            <a:spLocks noGrp="1"/>
          </p:cNvSpPr>
          <p:nvPr/>
        </p:nvSpPr>
        <p:spPr bwMode="auto">
          <a:xfrm>
            <a:off x="8382000" y="6500813"/>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F8E10EB-D1AD-4343-AF66-19A7041BBD62}" type="slidenum">
              <a:rPr lang="it-IT" altLang="it-IT" sz="1000">
                <a:latin typeface="Comic Sans MS" panose="030F0902030302020204" pitchFamily="66" charset="0"/>
              </a:rPr>
              <a:pPr algn="r" eaLnBrk="1" hangingPunct="1">
                <a:spcBef>
                  <a:spcPct val="0"/>
                </a:spcBef>
                <a:buFontTx/>
                <a:buNone/>
              </a:pPr>
              <a:t>44</a:t>
            </a:fld>
            <a:endParaRPr lang="it-IT" altLang="it-IT" sz="1000">
              <a:latin typeface="Comic Sans MS" panose="030F0902030302020204" pitchFamily="66" charset="0"/>
            </a:endParaRPr>
          </a:p>
        </p:txBody>
      </p:sp>
      <p:sp>
        <p:nvSpPr>
          <p:cNvPr id="57357" name="Segnaposto data 4">
            <a:extLst>
              <a:ext uri="{FF2B5EF4-FFF2-40B4-BE49-F238E27FC236}">
                <a16:creationId xmlns:a16="http://schemas.microsoft.com/office/drawing/2014/main" id="{5950DFA1-11FC-F1F6-9AAA-492AC35549A9}"/>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cxnSp>
        <p:nvCxnSpPr>
          <p:cNvPr id="17" name="Connettore 2 16">
            <a:extLst>
              <a:ext uri="{FF2B5EF4-FFF2-40B4-BE49-F238E27FC236}">
                <a16:creationId xmlns:a16="http://schemas.microsoft.com/office/drawing/2014/main" id="{CA33622F-7837-E200-F683-53E0A5DB444C}"/>
              </a:ext>
            </a:extLst>
          </p:cNvPr>
          <p:cNvCxnSpPr/>
          <p:nvPr/>
        </p:nvCxnSpPr>
        <p:spPr>
          <a:xfrm>
            <a:off x="457200" y="3810000"/>
            <a:ext cx="817563" cy="1588"/>
          </a:xfrm>
          <a:prstGeom prst="straightConnector1">
            <a:avLst/>
          </a:prstGeom>
          <a:ln>
            <a:solidFill>
              <a:srgbClr val="99FF99"/>
            </a:solidFill>
            <a:tailEnd type="arrow"/>
          </a:ln>
        </p:spPr>
        <p:style>
          <a:lnRef idx="1">
            <a:schemeClr val="accent1"/>
          </a:lnRef>
          <a:fillRef idx="0">
            <a:schemeClr val="accent1"/>
          </a:fillRef>
          <a:effectRef idx="0">
            <a:schemeClr val="accent1"/>
          </a:effectRef>
          <a:fontRef idx="minor">
            <a:schemeClr val="tx1"/>
          </a:fontRef>
        </p:style>
      </p:cxnSp>
      <p:sp>
        <p:nvSpPr>
          <p:cNvPr id="57360" name="Text Box 16">
            <a:extLst>
              <a:ext uri="{FF2B5EF4-FFF2-40B4-BE49-F238E27FC236}">
                <a16:creationId xmlns:a16="http://schemas.microsoft.com/office/drawing/2014/main" id="{9391BBFF-BD73-11F4-1F3D-2EEA0675FEBB}"/>
              </a:ext>
            </a:extLst>
          </p:cNvPr>
          <p:cNvSpPr txBox="1">
            <a:spLocks noChangeArrowheads="1"/>
          </p:cNvSpPr>
          <p:nvPr/>
        </p:nvSpPr>
        <p:spPr bwMode="auto">
          <a:xfrm>
            <a:off x="1274763" y="35052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b="1">
                <a:solidFill>
                  <a:srgbClr val="99FF66"/>
                </a:solidFill>
                <a:latin typeface="Comic Sans MS" panose="030F0902030302020204" pitchFamily="66" charset="0"/>
              </a:rPr>
              <a:t>H</a:t>
            </a:r>
            <a:r>
              <a:rPr lang="it-IT" altLang="it-IT" sz="2400" b="1" baseline="-25000">
                <a:solidFill>
                  <a:srgbClr val="99FF66"/>
                </a:solidFill>
                <a:latin typeface="Comic Sans MS" panose="030F0902030302020204" pitchFamily="66" charset="0"/>
              </a:rPr>
              <a:t>2</a:t>
            </a:r>
            <a:r>
              <a:rPr lang="it-IT" altLang="it-IT" sz="2400" b="1">
                <a:solidFill>
                  <a:srgbClr val="99FF66"/>
                </a:solidFill>
                <a:latin typeface="Comic Sans MS" panose="030F0902030302020204" pitchFamily="66" charset="0"/>
              </a:rPr>
              <a:t>SO</a:t>
            </a:r>
            <a:r>
              <a:rPr lang="it-IT" altLang="it-IT" sz="2400" b="1" baseline="-25000">
                <a:solidFill>
                  <a:srgbClr val="99FF66"/>
                </a:solidFill>
                <a:latin typeface="Comic Sans MS" panose="030F0902030302020204" pitchFamily="66" charset="0"/>
              </a:rPr>
              <a:t>3</a:t>
            </a:r>
          </a:p>
        </p:txBody>
      </p:sp>
      <p:sp>
        <p:nvSpPr>
          <p:cNvPr id="57361" name="Line 14">
            <a:extLst>
              <a:ext uri="{FF2B5EF4-FFF2-40B4-BE49-F238E27FC236}">
                <a16:creationId xmlns:a16="http://schemas.microsoft.com/office/drawing/2014/main" id="{AF63F34E-194D-8055-82ED-60A7AF2A9890}"/>
              </a:ext>
            </a:extLst>
          </p:cNvPr>
          <p:cNvSpPr>
            <a:spLocks noChangeShapeType="1"/>
          </p:cNvSpPr>
          <p:nvPr/>
        </p:nvSpPr>
        <p:spPr bwMode="auto">
          <a:xfrm>
            <a:off x="2520950" y="2627313"/>
            <a:ext cx="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cxnSp>
        <p:nvCxnSpPr>
          <p:cNvPr id="21" name="Connettore 1 20">
            <a:extLst>
              <a:ext uri="{FF2B5EF4-FFF2-40B4-BE49-F238E27FC236}">
                <a16:creationId xmlns:a16="http://schemas.microsoft.com/office/drawing/2014/main" id="{B907FA38-0B66-BFCB-202E-A01AC6FB3295}"/>
              </a:ext>
            </a:extLst>
          </p:cNvPr>
          <p:cNvCxnSpPr/>
          <p:nvPr/>
        </p:nvCxnSpPr>
        <p:spPr>
          <a:xfrm>
            <a:off x="2884488" y="4632325"/>
            <a:ext cx="117157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DB557B25-F318-9A4B-0CF0-2C02E860BEFD}"/>
              </a:ext>
            </a:extLst>
          </p:cNvPr>
          <p:cNvCxnSpPr/>
          <p:nvPr/>
        </p:nvCxnSpPr>
        <p:spPr>
          <a:xfrm>
            <a:off x="3505200" y="4633913"/>
            <a:ext cx="1955800" cy="10810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364" name="CasellaDiTesto 23">
            <a:extLst>
              <a:ext uri="{FF2B5EF4-FFF2-40B4-BE49-F238E27FC236}">
                <a16:creationId xmlns:a16="http://schemas.microsoft.com/office/drawing/2014/main" id="{77FB67F8-3B45-B8B8-A85B-2999DACE2E2B}"/>
              </a:ext>
            </a:extLst>
          </p:cNvPr>
          <p:cNvSpPr txBox="1">
            <a:spLocks noChangeArrowheads="1"/>
          </p:cNvSpPr>
          <p:nvPr/>
        </p:nvSpPr>
        <p:spPr bwMode="auto">
          <a:xfrm>
            <a:off x="4848225" y="5715000"/>
            <a:ext cx="4025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La reazione con l’ossigeno è significativa solo in presenza di ioni metallici come Fe</a:t>
            </a:r>
            <a:r>
              <a:rPr lang="it-IT" altLang="it-IT" sz="1800" baseline="30000">
                <a:solidFill>
                  <a:schemeClr val="bg1"/>
                </a:solidFill>
                <a:latin typeface="Comic Sans MS" panose="030F0902030302020204" pitchFamily="66" charset="0"/>
              </a:rPr>
              <a:t>3+</a:t>
            </a:r>
          </a:p>
        </p:txBody>
      </p:sp>
      <p:sp>
        <p:nvSpPr>
          <p:cNvPr id="25" name="Rettangolo 24">
            <a:extLst>
              <a:ext uri="{FF2B5EF4-FFF2-40B4-BE49-F238E27FC236}">
                <a16:creationId xmlns:a16="http://schemas.microsoft.com/office/drawing/2014/main" id="{911B0932-FE59-2E83-2C81-92625A3D3516}"/>
              </a:ext>
            </a:extLst>
          </p:cNvPr>
          <p:cNvSpPr/>
          <p:nvPr/>
        </p:nvSpPr>
        <p:spPr>
          <a:xfrm>
            <a:off x="2820988" y="2705100"/>
            <a:ext cx="1171575" cy="1338263"/>
          </a:xfrm>
          <a:prstGeom prst="rect">
            <a:avLst/>
          </a:prstGeom>
          <a:noFill/>
          <a:ln>
            <a:solidFill>
              <a:srgbClr val="DA56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27" name="Connettore 2 26">
            <a:extLst>
              <a:ext uri="{FF2B5EF4-FFF2-40B4-BE49-F238E27FC236}">
                <a16:creationId xmlns:a16="http://schemas.microsoft.com/office/drawing/2014/main" id="{E112F687-18F0-C98A-2C82-7FDF2275DF26}"/>
              </a:ext>
            </a:extLst>
          </p:cNvPr>
          <p:cNvCxnSpPr/>
          <p:nvPr/>
        </p:nvCxnSpPr>
        <p:spPr>
          <a:xfrm rot="10800000">
            <a:off x="1447800" y="1770063"/>
            <a:ext cx="1373188" cy="820737"/>
          </a:xfrm>
          <a:prstGeom prst="straightConnector1">
            <a:avLst/>
          </a:prstGeom>
          <a:ln>
            <a:solidFill>
              <a:srgbClr val="DA56C1"/>
            </a:solidFill>
            <a:tailEnd type="arrow"/>
          </a:ln>
        </p:spPr>
        <p:style>
          <a:lnRef idx="1">
            <a:schemeClr val="accent1"/>
          </a:lnRef>
          <a:fillRef idx="0">
            <a:schemeClr val="accent1"/>
          </a:fillRef>
          <a:effectRef idx="0">
            <a:schemeClr val="accent1"/>
          </a:effectRef>
          <a:fontRef idx="minor">
            <a:schemeClr val="tx1"/>
          </a:fontRef>
        </p:style>
      </p:cxnSp>
      <p:sp>
        <p:nvSpPr>
          <p:cNvPr id="57367" name="CasellaDiTesto 27">
            <a:extLst>
              <a:ext uri="{FF2B5EF4-FFF2-40B4-BE49-F238E27FC236}">
                <a16:creationId xmlns:a16="http://schemas.microsoft.com/office/drawing/2014/main" id="{25165258-B6EB-C0B6-EC20-9B14B7EAD8DB}"/>
              </a:ext>
            </a:extLst>
          </p:cNvPr>
          <p:cNvSpPr txBox="1">
            <a:spLocks noChangeArrowheads="1"/>
          </p:cNvSpPr>
          <p:nvPr/>
        </p:nvSpPr>
        <p:spPr bwMode="auto">
          <a:xfrm>
            <a:off x="122238" y="385763"/>
            <a:ext cx="206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chemeClr val="bg1"/>
                </a:solidFill>
                <a:latin typeface="Comic Sans MS" panose="030F0902030302020204" pitchFamily="66" charset="0"/>
              </a:rPr>
              <a:t>Ozono ed acqua ossigenata abbondano in un’atmosfera già inquinata da smog fotochimico.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additive="base">
                                        <p:cTn id="7" dur="500" fill="hold"/>
                                        <p:tgtEl>
                                          <p:spTgt spid="74757"/>
                                        </p:tgtEl>
                                        <p:attrNameLst>
                                          <p:attrName>ppt_x</p:attrName>
                                        </p:attrNameLst>
                                      </p:cBhvr>
                                      <p:tavLst>
                                        <p:tav tm="0">
                                          <p:val>
                                            <p:strVal val="1+#ppt_w/2"/>
                                          </p:val>
                                        </p:tav>
                                        <p:tav tm="100000">
                                          <p:val>
                                            <p:strVal val="#ppt_x"/>
                                          </p:val>
                                        </p:tav>
                                      </p:tavLst>
                                    </p:anim>
                                    <p:anim calcmode="lin" valueType="num">
                                      <p:cBhvr additive="base">
                                        <p:cTn id="8" dur="500" fill="hold"/>
                                        <p:tgtEl>
                                          <p:spTgt spid="7475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74758"/>
                                        </p:tgtEl>
                                        <p:attrNameLst>
                                          <p:attrName>style.visibility</p:attrName>
                                        </p:attrNameLst>
                                      </p:cBhvr>
                                      <p:to>
                                        <p:strVal val="visible"/>
                                      </p:to>
                                    </p:set>
                                    <p:anim calcmode="lin" valueType="num">
                                      <p:cBhvr additive="base">
                                        <p:cTn id="12" dur="500" fill="hold"/>
                                        <p:tgtEl>
                                          <p:spTgt spid="74758"/>
                                        </p:tgtEl>
                                        <p:attrNameLst>
                                          <p:attrName>ppt_x</p:attrName>
                                        </p:attrNameLst>
                                      </p:cBhvr>
                                      <p:tavLst>
                                        <p:tav tm="0">
                                          <p:val>
                                            <p:strVal val="1+#ppt_w/2"/>
                                          </p:val>
                                        </p:tav>
                                        <p:tav tm="100000">
                                          <p:val>
                                            <p:strVal val="#ppt_x"/>
                                          </p:val>
                                        </p:tav>
                                      </p:tavLst>
                                    </p:anim>
                                    <p:anim calcmode="lin" valueType="num">
                                      <p:cBhvr additive="base">
                                        <p:cTn id="13" dur="500" fill="hold"/>
                                        <p:tgtEl>
                                          <p:spTgt spid="747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utoUpdateAnimBg="0"/>
      <p:bldP spid="7475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a:extLst>
              <a:ext uri="{FF2B5EF4-FFF2-40B4-BE49-F238E27FC236}">
                <a16:creationId xmlns:a16="http://schemas.microsoft.com/office/drawing/2014/main" id="{AE522FF5-CA2B-9112-4492-926528080DB2}"/>
              </a:ext>
            </a:extLst>
          </p:cNvPr>
          <p:cNvSpPr txBox="1">
            <a:spLocks noChangeArrowheads="1"/>
          </p:cNvSpPr>
          <p:nvPr/>
        </p:nvSpPr>
        <p:spPr bwMode="auto">
          <a:xfrm>
            <a:off x="153988" y="4652963"/>
            <a:ext cx="9040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solidFill>
                  <a:srgbClr val="99FF66"/>
                </a:solidFill>
                <a:latin typeface="Comic Sans MS" panose="030F0902030302020204" pitchFamily="66" charset="0"/>
              </a:rPr>
              <a:t>Non tutte le sostanze passano nella fase liquida; questa tendenza è controllata da un coefficiente di ripartizione detto costante di Henry, il cui valore se alto indica la maggiore predisposizione al passaggio di fase.</a:t>
            </a:r>
          </a:p>
        </p:txBody>
      </p:sp>
      <p:sp>
        <p:nvSpPr>
          <p:cNvPr id="77831" name="Text Box 7">
            <a:extLst>
              <a:ext uri="{FF2B5EF4-FFF2-40B4-BE49-F238E27FC236}">
                <a16:creationId xmlns:a16="http://schemas.microsoft.com/office/drawing/2014/main" id="{FF0EDC34-D35E-1499-F5A0-D51D5A5F74C2}"/>
              </a:ext>
            </a:extLst>
          </p:cNvPr>
          <p:cNvSpPr txBox="1">
            <a:spLocks noChangeArrowheads="1"/>
          </p:cNvSpPr>
          <p:nvPr/>
        </p:nvSpPr>
        <p:spPr bwMode="auto">
          <a:xfrm>
            <a:off x="153988" y="5657850"/>
            <a:ext cx="864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solidFill>
                  <a:srgbClr val="99FF66"/>
                </a:solidFill>
                <a:latin typeface="Comic Sans MS" panose="030F0902030302020204" pitchFamily="66" charset="0"/>
              </a:rPr>
              <a:t>Dalla tabella risulta chiaramente che l’acido nitrico è tra le sostanze aventi la maggiore tendenza a  passare nella fase liquida.</a:t>
            </a:r>
          </a:p>
        </p:txBody>
      </p:sp>
      <p:graphicFrame>
        <p:nvGraphicFramePr>
          <p:cNvPr id="77914" name="Group 90">
            <a:extLst>
              <a:ext uri="{FF2B5EF4-FFF2-40B4-BE49-F238E27FC236}">
                <a16:creationId xmlns:a16="http://schemas.microsoft.com/office/drawing/2014/main" id="{FC204B39-18AF-F005-E853-E759A02A9B03}"/>
              </a:ext>
            </a:extLst>
          </p:cNvPr>
          <p:cNvGraphicFramePr>
            <a:graphicFrameLocks noGrp="1"/>
          </p:cNvGraphicFramePr>
          <p:nvPr/>
        </p:nvGraphicFramePr>
        <p:xfrm>
          <a:off x="1752600" y="152400"/>
          <a:ext cx="6096000" cy="4359278"/>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Inquinante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H (mole l</a:t>
                      </a:r>
                      <a:r>
                        <a:rPr kumimoji="0" lang="it-IT" sz="2000" b="0" i="0" u="none" strike="noStrike" cap="none" normalizeH="0" baseline="30000">
                          <a:ln>
                            <a:noFill/>
                          </a:ln>
                          <a:solidFill>
                            <a:srgbClr val="99FF66"/>
                          </a:solidFill>
                          <a:effectLst/>
                          <a:latin typeface="Comic Sans MS" pitchFamily="66" charset="0"/>
                        </a:rPr>
                        <a:t>-1</a:t>
                      </a:r>
                      <a:r>
                        <a:rPr kumimoji="0" lang="it-IT" sz="2000" b="0" i="0" u="none" strike="noStrike" cap="none" normalizeH="0" baseline="0">
                          <a:ln>
                            <a:noFill/>
                          </a:ln>
                          <a:solidFill>
                            <a:srgbClr val="99FF66"/>
                          </a:solidFill>
                          <a:effectLst/>
                          <a:latin typeface="Comic Sans MS" pitchFamily="66" charset="0"/>
                        </a:rPr>
                        <a:t> atm</a:t>
                      </a:r>
                      <a:r>
                        <a:rPr kumimoji="0" lang="it-IT" sz="2000" b="0" i="0" u="none" strike="noStrike" cap="none" normalizeH="0" baseline="30000">
                          <a:ln>
                            <a:noFill/>
                          </a:ln>
                          <a:solidFill>
                            <a:srgbClr val="99FF66"/>
                          </a:solidFill>
                          <a:effectLst/>
                          <a:latin typeface="Comic Sans MS" pitchFamily="66" charset="0"/>
                        </a:rPr>
                        <a:t>-1</a:t>
                      </a:r>
                      <a:r>
                        <a:rPr kumimoji="0" lang="it-IT" sz="2000" b="0" i="0" u="none" strike="noStrike" cap="none" normalizeH="0" baseline="0">
                          <a:ln>
                            <a:noFill/>
                          </a:ln>
                          <a:solidFill>
                            <a:srgbClr val="99FF66"/>
                          </a:solidFill>
                          <a:effectLst/>
                          <a:latin typeface="Comic Sans MS" pitchFamily="66" charset="0"/>
                        </a:rPr>
                        <a: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NO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1.9x10</a:t>
                      </a:r>
                      <a:r>
                        <a:rPr kumimoji="0" lang="it-IT" sz="2000" b="0" i="0" u="none" strike="noStrike" cap="none" normalizeH="0" baseline="30000">
                          <a:ln>
                            <a:noFill/>
                          </a:ln>
                          <a:solidFill>
                            <a:srgbClr val="99FF66"/>
                          </a:solidFill>
                          <a:effectLst/>
                          <a:latin typeface="Comic Sans MS" pitchFamily="66"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NO</a:t>
                      </a:r>
                      <a:r>
                        <a:rPr kumimoji="0" lang="it-IT" sz="2000" b="0" i="0" u="none" strike="noStrike" cap="none" normalizeH="0" baseline="-25000">
                          <a:ln>
                            <a:noFill/>
                          </a:ln>
                          <a:solidFill>
                            <a:srgbClr val="99FF66"/>
                          </a:solidFill>
                          <a:effectLst/>
                          <a:latin typeface="Comic Sans MS" pitchFamily="66"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1.0x10</a:t>
                      </a:r>
                      <a:r>
                        <a:rPr kumimoji="0" lang="it-IT" sz="2000" b="0" i="0" u="none" strike="noStrike" cap="none" normalizeH="0" baseline="30000">
                          <a:ln>
                            <a:noFill/>
                          </a:ln>
                          <a:solidFill>
                            <a:srgbClr val="99FF66"/>
                          </a:solidFill>
                          <a:effectLst/>
                          <a:latin typeface="Comic Sans MS" pitchFamily="66"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O</a:t>
                      </a:r>
                      <a:r>
                        <a:rPr kumimoji="0" lang="it-IT" sz="2000" b="0" i="0" u="none" strike="noStrike" cap="none" normalizeH="0" baseline="-25000">
                          <a:ln>
                            <a:noFill/>
                          </a:ln>
                          <a:solidFill>
                            <a:srgbClr val="99FF66"/>
                          </a:solidFill>
                          <a:effectLst/>
                          <a:latin typeface="Comic Sans MS" pitchFamily="66"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1.3x10</a:t>
                      </a:r>
                      <a:r>
                        <a:rPr kumimoji="0" lang="it-IT" sz="2000" b="0" i="0" u="none" strike="noStrike" cap="none" normalizeH="0" baseline="30000">
                          <a:ln>
                            <a:noFill/>
                          </a:ln>
                          <a:solidFill>
                            <a:srgbClr val="99FF66"/>
                          </a:solidFill>
                          <a:effectLst/>
                          <a:latin typeface="Comic Sans MS" pitchFamily="66"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SO</a:t>
                      </a:r>
                      <a:r>
                        <a:rPr kumimoji="0" lang="it-IT" sz="2000" b="0" i="0" u="none" strike="noStrike" cap="none" normalizeH="0" baseline="-25000">
                          <a:ln>
                            <a:noFill/>
                          </a:ln>
                          <a:solidFill>
                            <a:srgbClr val="99FF66"/>
                          </a:solidFill>
                          <a:effectLst/>
                          <a:latin typeface="Comic Sans MS" pitchFamily="66"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1.24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PAN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NH</a:t>
                      </a:r>
                      <a:r>
                        <a:rPr kumimoji="0" lang="it-IT" sz="2000" b="0" i="0" u="none" strike="noStrike" cap="none" normalizeH="0" baseline="-25000">
                          <a:ln>
                            <a:noFill/>
                          </a:ln>
                          <a:solidFill>
                            <a:srgbClr val="99FF66"/>
                          </a:solidFill>
                          <a:effectLst/>
                          <a:latin typeface="Comic Sans MS" pitchFamily="66"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62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HCOOH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5.6x10</a:t>
                      </a:r>
                      <a:r>
                        <a:rPr kumimoji="0" lang="it-IT" sz="2000" b="0" i="0" u="none" strike="noStrike" cap="none" normalizeH="0" baseline="30000">
                          <a:ln>
                            <a:noFill/>
                          </a:ln>
                          <a:solidFill>
                            <a:srgbClr val="99FF66"/>
                          </a:solidFill>
                          <a:effectLst/>
                          <a:latin typeface="Comic Sans MS" pitchFamily="66"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HCHO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6.3x10</a:t>
                      </a:r>
                      <a:r>
                        <a:rPr kumimoji="0" lang="it-IT" sz="2000" b="0" i="0" u="none" strike="noStrike" cap="none" normalizeH="0" baseline="30000">
                          <a:ln>
                            <a:noFill/>
                          </a:ln>
                          <a:solidFill>
                            <a:srgbClr val="99FF66"/>
                          </a:solidFill>
                          <a:effectLst/>
                          <a:latin typeface="Comic Sans MS" pitchFamily="66"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H</a:t>
                      </a:r>
                      <a:r>
                        <a:rPr kumimoji="0" lang="it-IT" sz="2000" b="0" i="0" u="none" strike="noStrike" cap="none" normalizeH="0" baseline="-25000">
                          <a:ln>
                            <a:noFill/>
                          </a:ln>
                          <a:solidFill>
                            <a:srgbClr val="99FF66"/>
                          </a:solidFill>
                          <a:effectLst/>
                          <a:latin typeface="Comic Sans MS" pitchFamily="66" charset="0"/>
                        </a:rPr>
                        <a:t>2</a:t>
                      </a:r>
                      <a:r>
                        <a:rPr kumimoji="0" lang="it-IT" sz="2000" b="0" i="0" u="none" strike="noStrike" cap="none" normalizeH="0" baseline="0">
                          <a:ln>
                            <a:noFill/>
                          </a:ln>
                          <a:solidFill>
                            <a:srgbClr val="99FF66"/>
                          </a:solidFill>
                          <a:effectLst/>
                          <a:latin typeface="Comic Sans MS" pitchFamily="66" charset="0"/>
                        </a:rPr>
                        <a:t>O</a:t>
                      </a:r>
                      <a:r>
                        <a:rPr kumimoji="0" lang="it-IT" sz="2000" b="0" i="0" u="none" strike="noStrike" cap="none" normalizeH="0" baseline="-25000">
                          <a:ln>
                            <a:noFill/>
                          </a:ln>
                          <a:solidFill>
                            <a:srgbClr val="99FF66"/>
                          </a:solidFill>
                          <a:effectLst/>
                          <a:latin typeface="Comic Sans MS" pitchFamily="66"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1.4x10</a:t>
                      </a:r>
                      <a:r>
                        <a:rPr kumimoji="0" lang="it-IT" sz="2000" b="0" i="0" u="none" strike="noStrike" cap="none" normalizeH="0" baseline="30000">
                          <a:ln>
                            <a:noFill/>
                          </a:ln>
                          <a:solidFill>
                            <a:srgbClr val="99FF66"/>
                          </a:solidFill>
                          <a:effectLst/>
                          <a:latin typeface="Comic Sans MS" pitchFamily="66"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HNO</a:t>
                      </a:r>
                      <a:r>
                        <a:rPr kumimoji="0" lang="it-IT" sz="2000" b="0" i="0" u="none" strike="noStrike" cap="none" normalizeH="0" baseline="-25000">
                          <a:ln>
                            <a:noFill/>
                          </a:ln>
                          <a:solidFill>
                            <a:srgbClr val="99FF66"/>
                          </a:solidFill>
                          <a:effectLst/>
                          <a:latin typeface="Comic Sans MS" pitchFamily="66"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99FF66"/>
                          </a:solidFill>
                          <a:effectLst/>
                          <a:latin typeface="Comic Sans MS" pitchFamily="66" charset="0"/>
                        </a:rPr>
                        <a:t>2.1x10</a:t>
                      </a:r>
                      <a:r>
                        <a:rPr kumimoji="0" lang="it-IT" sz="2000" b="0" i="0" u="none" strike="noStrike" cap="none" normalizeH="0" baseline="30000">
                          <a:ln>
                            <a:noFill/>
                          </a:ln>
                          <a:solidFill>
                            <a:srgbClr val="99FF66"/>
                          </a:solidFill>
                          <a:effectLst/>
                          <a:latin typeface="Comic Sans MS" pitchFamily="66"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8410" name="Segnaposto numero diapositiva 6">
            <a:extLst>
              <a:ext uri="{FF2B5EF4-FFF2-40B4-BE49-F238E27FC236}">
                <a16:creationId xmlns:a16="http://schemas.microsoft.com/office/drawing/2014/main" id="{3CFE46A4-1AB3-8487-3640-EF8B38B292E5}"/>
              </a:ext>
            </a:extLst>
          </p:cNvPr>
          <p:cNvSpPr txBox="1">
            <a:spLocks noGrp="1"/>
          </p:cNvSpPr>
          <p:nvPr/>
        </p:nvSpPr>
        <p:spPr bwMode="auto">
          <a:xfrm>
            <a:off x="8382000" y="6500813"/>
            <a:ext cx="414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7AE5EF7-EDD2-D04F-90C8-FBA2263D4838}" type="slidenum">
              <a:rPr lang="it-IT" altLang="it-IT" sz="1000">
                <a:latin typeface="Comic Sans MS" panose="030F0902030302020204" pitchFamily="66" charset="0"/>
              </a:rPr>
              <a:pPr algn="r" eaLnBrk="1" hangingPunct="1">
                <a:spcBef>
                  <a:spcPct val="0"/>
                </a:spcBef>
                <a:buFontTx/>
                <a:buNone/>
              </a:pPr>
              <a:t>45</a:t>
            </a:fld>
            <a:endParaRPr lang="it-IT" altLang="it-IT" sz="1000">
              <a:latin typeface="Comic Sans MS" panose="030F0902030302020204" pitchFamily="66" charset="0"/>
            </a:endParaRPr>
          </a:p>
        </p:txBody>
      </p:sp>
      <p:sp>
        <p:nvSpPr>
          <p:cNvPr id="58411" name="Segnaposto data 4">
            <a:extLst>
              <a:ext uri="{FF2B5EF4-FFF2-40B4-BE49-F238E27FC236}">
                <a16:creationId xmlns:a16="http://schemas.microsoft.com/office/drawing/2014/main" id="{B7ED45E7-4489-4837-6243-33A805893F6B}"/>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1"/>
                                        </p:tgtEl>
                                        <p:attrNameLst>
                                          <p:attrName>style.visibility</p:attrName>
                                        </p:attrNameLst>
                                      </p:cBhvr>
                                      <p:to>
                                        <p:strVal val="visible"/>
                                      </p:to>
                                    </p:set>
                                    <p:anim calcmode="lin" valueType="num">
                                      <p:cBhvr additive="base">
                                        <p:cTn id="7" dur="500" fill="hold"/>
                                        <p:tgtEl>
                                          <p:spTgt spid="77831"/>
                                        </p:tgtEl>
                                        <p:attrNameLst>
                                          <p:attrName>ppt_x</p:attrName>
                                        </p:attrNameLst>
                                      </p:cBhvr>
                                      <p:tavLst>
                                        <p:tav tm="0">
                                          <p:val>
                                            <p:strVal val="#ppt_x"/>
                                          </p:val>
                                        </p:tav>
                                        <p:tav tm="100000">
                                          <p:val>
                                            <p:strVal val="#ppt_x"/>
                                          </p:val>
                                        </p:tav>
                                      </p:tavLst>
                                    </p:anim>
                                    <p:anim calcmode="lin" valueType="num">
                                      <p:cBhvr additive="base">
                                        <p:cTn id="8" dur="500" fill="hold"/>
                                        <p:tgtEl>
                                          <p:spTgt spid="77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nubi dimensioni">
            <a:extLst>
              <a:ext uri="{FF2B5EF4-FFF2-40B4-BE49-F238E27FC236}">
                <a16:creationId xmlns:a16="http://schemas.microsoft.com/office/drawing/2014/main" id="{3B1EE82F-4A00-B005-F0B1-FD1E5714E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04813"/>
            <a:ext cx="7129463"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5">
            <a:extLst>
              <a:ext uri="{FF2B5EF4-FFF2-40B4-BE49-F238E27FC236}">
                <a16:creationId xmlns:a16="http://schemas.microsoft.com/office/drawing/2014/main" id="{5451D29B-6F99-E769-B9A3-49D56ED0A8B0}"/>
              </a:ext>
            </a:extLst>
          </p:cNvPr>
          <p:cNvSpPr txBox="1">
            <a:spLocks noChangeArrowheads="1"/>
          </p:cNvSpPr>
          <p:nvPr/>
        </p:nvSpPr>
        <p:spPr bwMode="auto">
          <a:xfrm>
            <a:off x="1403350" y="4724400"/>
            <a:ext cx="6264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solidFill>
                  <a:srgbClr val="99FF66"/>
                </a:solidFill>
                <a:latin typeface="Comic Sans MS" panose="030F0902030302020204" pitchFamily="66" charset="0"/>
              </a:rPr>
              <a:t>La dimensione e la densità delle goccioline di acqua varia fortemente con la tipologia di nube considerata, ovviamente ciò determina una differente capacità di catturare sostanze dall’atmosfera e dare dunque piogge acidificate.</a:t>
            </a:r>
          </a:p>
        </p:txBody>
      </p:sp>
      <p:sp>
        <p:nvSpPr>
          <p:cNvPr id="59396" name="Segnaposto numero diapositiva 6">
            <a:extLst>
              <a:ext uri="{FF2B5EF4-FFF2-40B4-BE49-F238E27FC236}">
                <a16:creationId xmlns:a16="http://schemas.microsoft.com/office/drawing/2014/main" id="{D9E13DCA-8646-A0BF-34D4-42CF29824CB1}"/>
              </a:ext>
            </a:extLst>
          </p:cNvPr>
          <p:cNvSpPr txBox="1">
            <a:spLocks noGrp="1"/>
          </p:cNvSpPr>
          <p:nvPr/>
        </p:nvSpPr>
        <p:spPr bwMode="auto">
          <a:xfrm>
            <a:off x="8382000" y="6500813"/>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E93BB8C-174B-8742-B8E5-26CF74E9F9CF}" type="slidenum">
              <a:rPr lang="it-IT" altLang="it-IT" sz="1000">
                <a:latin typeface="Comic Sans MS" panose="030F0902030302020204" pitchFamily="66" charset="0"/>
              </a:rPr>
              <a:pPr algn="r" eaLnBrk="1" hangingPunct="1">
                <a:spcBef>
                  <a:spcPct val="0"/>
                </a:spcBef>
                <a:buFontTx/>
                <a:buNone/>
              </a:pPr>
              <a:t>46</a:t>
            </a:fld>
            <a:endParaRPr lang="it-IT" altLang="it-IT" sz="1000">
              <a:latin typeface="Comic Sans MS" panose="030F0902030302020204" pitchFamily="66" charset="0"/>
            </a:endParaRPr>
          </a:p>
        </p:txBody>
      </p:sp>
      <p:sp>
        <p:nvSpPr>
          <p:cNvPr id="59397" name="Segnaposto data 4">
            <a:extLst>
              <a:ext uri="{FF2B5EF4-FFF2-40B4-BE49-F238E27FC236}">
                <a16:creationId xmlns:a16="http://schemas.microsoft.com/office/drawing/2014/main" id="{B82CB5A6-E713-0D12-ECB3-9D4A4EC0B745}"/>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numero diapositiva 6">
            <a:extLst>
              <a:ext uri="{FF2B5EF4-FFF2-40B4-BE49-F238E27FC236}">
                <a16:creationId xmlns:a16="http://schemas.microsoft.com/office/drawing/2014/main" id="{4EDA1AA1-F5E5-416D-CD30-63CC04E38B43}"/>
              </a:ext>
            </a:extLst>
          </p:cNvPr>
          <p:cNvSpPr txBox="1">
            <a:spLocks noGrp="1"/>
          </p:cNvSpPr>
          <p:nvPr/>
        </p:nvSpPr>
        <p:spPr bwMode="auto">
          <a:xfrm>
            <a:off x="8382000" y="6500813"/>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6DA745C-04A1-C143-A558-90CB68B4BA84}" type="slidenum">
              <a:rPr lang="it-IT" altLang="it-IT" sz="1000">
                <a:latin typeface="Comic Sans MS" panose="030F0902030302020204" pitchFamily="66" charset="0"/>
              </a:rPr>
              <a:pPr algn="r" eaLnBrk="1" hangingPunct="1">
                <a:spcBef>
                  <a:spcPct val="0"/>
                </a:spcBef>
                <a:buFontTx/>
                <a:buNone/>
              </a:pPr>
              <a:t>47</a:t>
            </a:fld>
            <a:endParaRPr lang="it-IT" altLang="it-IT" sz="1000">
              <a:latin typeface="Comic Sans MS" panose="030F0902030302020204" pitchFamily="66" charset="0"/>
            </a:endParaRPr>
          </a:p>
        </p:txBody>
      </p:sp>
      <p:sp>
        <p:nvSpPr>
          <p:cNvPr id="60419" name="Segnaposto data 4">
            <a:extLst>
              <a:ext uri="{FF2B5EF4-FFF2-40B4-BE49-F238E27FC236}">
                <a16:creationId xmlns:a16="http://schemas.microsoft.com/office/drawing/2014/main" id="{AA491D7C-B83F-F09C-37D5-E16D365874A4}"/>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60421" name="CasellaDiTesto 4">
            <a:extLst>
              <a:ext uri="{FF2B5EF4-FFF2-40B4-BE49-F238E27FC236}">
                <a16:creationId xmlns:a16="http://schemas.microsoft.com/office/drawing/2014/main" id="{7BFDEDEA-61DE-F91F-6925-62E0CB81EF23}"/>
              </a:ext>
            </a:extLst>
          </p:cNvPr>
          <p:cNvSpPr txBox="1">
            <a:spLocks noChangeArrowheads="1"/>
          </p:cNvSpPr>
          <p:nvPr/>
        </p:nvSpPr>
        <p:spPr bwMode="auto">
          <a:xfrm>
            <a:off x="431800" y="153988"/>
            <a:ext cx="8326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Cosa succede quando le piogge acide “cadono”?</a:t>
            </a:r>
          </a:p>
        </p:txBody>
      </p:sp>
      <p:pic>
        <p:nvPicPr>
          <p:cNvPr id="60422" name="Picture 2" descr="http://t1.gstatic.com/images?q=tbn:ANd9GcTUtkdUqhrNeKQa-9aZrAPhajI2Psbwi1aHu3Ujz42NN4UoxoeJ">
            <a:extLst>
              <a:ext uri="{FF2B5EF4-FFF2-40B4-BE49-F238E27FC236}">
                <a16:creationId xmlns:a16="http://schemas.microsoft.com/office/drawing/2014/main" id="{0EA81ACE-FDF5-ECA8-64C4-A95403237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3451225"/>
            <a:ext cx="3546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CasellaDiTesto 6">
            <a:extLst>
              <a:ext uri="{FF2B5EF4-FFF2-40B4-BE49-F238E27FC236}">
                <a16:creationId xmlns:a16="http://schemas.microsoft.com/office/drawing/2014/main" id="{2DE330C3-3173-C781-6817-54857C1C1EE8}"/>
              </a:ext>
            </a:extLst>
          </p:cNvPr>
          <p:cNvSpPr txBox="1">
            <a:spLocks noChangeArrowheads="1"/>
          </p:cNvSpPr>
          <p:nvPr/>
        </p:nvSpPr>
        <p:spPr bwMode="auto">
          <a:xfrm>
            <a:off x="457200" y="669925"/>
            <a:ext cx="8107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chemeClr val="bg1"/>
                </a:solidFill>
                <a:latin typeface="Comic Sans MS" panose="030F0902030302020204" pitchFamily="66" charset="0"/>
              </a:rPr>
              <a:t>La capacità di tollerare piogge acide dipenda dalle caratteristiche del suolo: suoli molto basici sono in grado di neutralizzare l’acidità delle precipitazioni, al contrario suolo in granito o quarzo, non hanno questa capacità. </a:t>
            </a:r>
          </a:p>
        </p:txBody>
      </p:sp>
      <p:sp>
        <p:nvSpPr>
          <p:cNvPr id="60424" name="CasellaDiTesto 7">
            <a:extLst>
              <a:ext uri="{FF2B5EF4-FFF2-40B4-BE49-F238E27FC236}">
                <a16:creationId xmlns:a16="http://schemas.microsoft.com/office/drawing/2014/main" id="{F963B14E-580B-5D43-DF32-C4B76856EA35}"/>
              </a:ext>
            </a:extLst>
          </p:cNvPr>
          <p:cNvSpPr txBox="1">
            <a:spLocks noChangeArrowheads="1"/>
          </p:cNvSpPr>
          <p:nvPr/>
        </p:nvSpPr>
        <p:spPr bwMode="auto">
          <a:xfrm>
            <a:off x="147638" y="1870075"/>
            <a:ext cx="7296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rgbClr val="C36D94"/>
                </a:solidFill>
                <a:latin typeface="Comic Sans MS" panose="030F0902030302020204" pitchFamily="66" charset="0"/>
              </a:rPr>
              <a:t>CaCO</a:t>
            </a:r>
            <a:r>
              <a:rPr lang="it-IT" altLang="it-IT" sz="2200" baseline="-25000">
                <a:solidFill>
                  <a:srgbClr val="C36D94"/>
                </a:solidFill>
                <a:latin typeface="Comic Sans MS" panose="030F0902030302020204" pitchFamily="66" charset="0"/>
              </a:rPr>
              <a:t>3</a:t>
            </a:r>
            <a:r>
              <a:rPr lang="it-IT" altLang="it-IT" sz="2200">
                <a:solidFill>
                  <a:srgbClr val="C36D94"/>
                </a:solidFill>
                <a:latin typeface="Comic Sans MS" panose="030F0902030302020204" pitchFamily="66" charset="0"/>
              </a:rPr>
              <a:t>  </a:t>
            </a:r>
            <a:r>
              <a:rPr lang="it-IT" altLang="it-IT" sz="2200" baseline="-25000">
                <a:solidFill>
                  <a:srgbClr val="C36D94"/>
                </a:solidFill>
                <a:latin typeface="Comic Sans MS" panose="030F0902030302020204" pitchFamily="66" charset="0"/>
              </a:rPr>
              <a:t>(s)  </a:t>
            </a:r>
            <a:r>
              <a:rPr lang="it-IT" altLang="it-IT" sz="2200">
                <a:solidFill>
                  <a:srgbClr val="C36D94"/>
                </a:solidFill>
                <a:latin typeface="Comic Sans MS" panose="030F0902030302020204" pitchFamily="66" charset="0"/>
              </a:rPr>
              <a:t>+  H</a:t>
            </a:r>
            <a:r>
              <a:rPr lang="it-IT" altLang="it-IT" sz="2200" baseline="30000">
                <a:solidFill>
                  <a:srgbClr val="C36D94"/>
                </a:solidFill>
                <a:latin typeface="Comic Sans MS" panose="030F0902030302020204" pitchFamily="66" charset="0"/>
              </a:rPr>
              <a:t>+</a:t>
            </a:r>
            <a:r>
              <a:rPr lang="it-IT" altLang="it-IT" sz="2200">
                <a:solidFill>
                  <a:srgbClr val="C36D94"/>
                </a:solidFill>
                <a:latin typeface="Comic Sans MS" panose="030F0902030302020204" pitchFamily="66" charset="0"/>
              </a:rPr>
              <a:t>  =  Ca</a:t>
            </a:r>
            <a:r>
              <a:rPr lang="it-IT" altLang="it-IT" sz="2200" baseline="30000">
                <a:solidFill>
                  <a:srgbClr val="C36D94"/>
                </a:solidFill>
                <a:latin typeface="Comic Sans MS" panose="030F0902030302020204" pitchFamily="66" charset="0"/>
              </a:rPr>
              <a:t>2+ </a:t>
            </a:r>
            <a:r>
              <a:rPr lang="it-IT" altLang="it-IT" sz="2200" baseline="-25000">
                <a:solidFill>
                  <a:srgbClr val="C36D94"/>
                </a:solidFill>
                <a:latin typeface="Comic Sans MS" panose="030F0902030302020204" pitchFamily="66" charset="0"/>
              </a:rPr>
              <a:t>(aq)  </a:t>
            </a:r>
            <a:r>
              <a:rPr lang="it-IT" altLang="it-IT" sz="2200">
                <a:solidFill>
                  <a:srgbClr val="C36D94"/>
                </a:solidFill>
                <a:latin typeface="Comic Sans MS" panose="030F0902030302020204" pitchFamily="66" charset="0"/>
              </a:rPr>
              <a:t>+  HCO</a:t>
            </a:r>
            <a:r>
              <a:rPr lang="it-IT" altLang="it-IT" sz="2200" baseline="-25000">
                <a:solidFill>
                  <a:srgbClr val="C36D94"/>
                </a:solidFill>
                <a:latin typeface="Comic Sans MS" panose="030F0902030302020204" pitchFamily="66" charset="0"/>
              </a:rPr>
              <a:t>3</a:t>
            </a:r>
            <a:r>
              <a:rPr lang="it-IT" altLang="it-IT" sz="2200" baseline="30000">
                <a:solidFill>
                  <a:srgbClr val="C36D94"/>
                </a:solidFill>
                <a:latin typeface="Comic Sans MS" panose="030F0902030302020204" pitchFamily="66" charset="0"/>
              </a:rPr>
              <a:t>-</a:t>
            </a:r>
            <a:r>
              <a:rPr lang="it-IT" altLang="it-IT" sz="2200">
                <a:solidFill>
                  <a:srgbClr val="C36D94"/>
                </a:solidFill>
                <a:latin typeface="Comic Sans MS" panose="030F0902030302020204" pitchFamily="66" charset="0"/>
              </a:rPr>
              <a:t> </a:t>
            </a:r>
            <a:r>
              <a:rPr lang="it-IT" altLang="it-IT" sz="2200" baseline="-25000">
                <a:solidFill>
                  <a:srgbClr val="C36D94"/>
                </a:solidFill>
                <a:latin typeface="Comic Sans MS" panose="030F0902030302020204" pitchFamily="66" charset="0"/>
              </a:rPr>
              <a:t>(aq)</a:t>
            </a:r>
          </a:p>
        </p:txBody>
      </p:sp>
      <p:sp>
        <p:nvSpPr>
          <p:cNvPr id="60425" name="CasellaDiTesto 8">
            <a:extLst>
              <a:ext uri="{FF2B5EF4-FFF2-40B4-BE49-F238E27FC236}">
                <a16:creationId xmlns:a16="http://schemas.microsoft.com/office/drawing/2014/main" id="{0F35F74B-5AE9-CF1C-D367-025BEC0DED66}"/>
              </a:ext>
            </a:extLst>
          </p:cNvPr>
          <p:cNvSpPr txBox="1">
            <a:spLocks noChangeArrowheads="1"/>
          </p:cNvSpPr>
          <p:nvPr/>
        </p:nvSpPr>
        <p:spPr bwMode="auto">
          <a:xfrm>
            <a:off x="146050" y="2370138"/>
            <a:ext cx="72977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rgbClr val="C36D94"/>
                </a:solidFill>
                <a:latin typeface="Comic Sans MS" panose="030F0902030302020204" pitchFamily="66" charset="0"/>
              </a:rPr>
              <a:t>HCO</a:t>
            </a:r>
            <a:r>
              <a:rPr lang="it-IT" altLang="it-IT" sz="2200" baseline="-25000">
                <a:solidFill>
                  <a:srgbClr val="C36D94"/>
                </a:solidFill>
                <a:latin typeface="Comic Sans MS" panose="030F0902030302020204" pitchFamily="66" charset="0"/>
              </a:rPr>
              <a:t>3</a:t>
            </a:r>
            <a:r>
              <a:rPr lang="it-IT" altLang="it-IT" sz="2200" baseline="30000">
                <a:solidFill>
                  <a:srgbClr val="C36D94"/>
                </a:solidFill>
                <a:latin typeface="Comic Sans MS" panose="030F0902030302020204" pitchFamily="66" charset="0"/>
              </a:rPr>
              <a:t>- </a:t>
            </a:r>
            <a:r>
              <a:rPr lang="it-IT" altLang="it-IT" sz="2200" baseline="-25000">
                <a:solidFill>
                  <a:srgbClr val="C36D94"/>
                </a:solidFill>
                <a:latin typeface="Comic Sans MS" panose="030F0902030302020204" pitchFamily="66" charset="0"/>
              </a:rPr>
              <a:t>(aq) </a:t>
            </a:r>
            <a:r>
              <a:rPr lang="it-IT" altLang="it-IT" sz="2200">
                <a:solidFill>
                  <a:srgbClr val="C36D94"/>
                </a:solidFill>
                <a:latin typeface="Comic Sans MS" panose="030F0902030302020204" pitchFamily="66" charset="0"/>
              </a:rPr>
              <a:t>+  H</a:t>
            </a:r>
            <a:r>
              <a:rPr lang="it-IT" altLang="it-IT" sz="2200" baseline="30000">
                <a:solidFill>
                  <a:srgbClr val="C36D94"/>
                </a:solidFill>
                <a:latin typeface="Comic Sans MS" panose="030F0902030302020204" pitchFamily="66" charset="0"/>
              </a:rPr>
              <a:t>+</a:t>
            </a:r>
            <a:r>
              <a:rPr lang="it-IT" altLang="it-IT" sz="2200">
                <a:solidFill>
                  <a:srgbClr val="C36D94"/>
                </a:solidFill>
                <a:latin typeface="Comic Sans MS" panose="030F0902030302020204" pitchFamily="66" charset="0"/>
              </a:rPr>
              <a:t> </a:t>
            </a:r>
            <a:r>
              <a:rPr lang="it-IT" altLang="it-IT" sz="2200" baseline="-25000">
                <a:solidFill>
                  <a:srgbClr val="C36D94"/>
                </a:solidFill>
                <a:latin typeface="Comic Sans MS" panose="030F0902030302020204" pitchFamily="66" charset="0"/>
              </a:rPr>
              <a:t>(aq) </a:t>
            </a:r>
            <a:r>
              <a:rPr lang="it-IT" altLang="it-IT" sz="2200">
                <a:solidFill>
                  <a:srgbClr val="C36D94"/>
                </a:solidFill>
                <a:latin typeface="Comic Sans MS" panose="030F0902030302020204" pitchFamily="66" charset="0"/>
              </a:rPr>
              <a:t>=  H</a:t>
            </a:r>
            <a:r>
              <a:rPr lang="it-IT" altLang="it-IT" sz="2200" baseline="-25000">
                <a:solidFill>
                  <a:srgbClr val="C36D94"/>
                </a:solidFill>
                <a:latin typeface="Comic Sans MS" panose="030F0902030302020204" pitchFamily="66" charset="0"/>
              </a:rPr>
              <a:t>2</a:t>
            </a:r>
            <a:r>
              <a:rPr lang="it-IT" altLang="it-IT" sz="2200">
                <a:solidFill>
                  <a:srgbClr val="C36D94"/>
                </a:solidFill>
                <a:latin typeface="Comic Sans MS" panose="030F0902030302020204" pitchFamily="66" charset="0"/>
              </a:rPr>
              <a:t>CO</a:t>
            </a:r>
            <a:r>
              <a:rPr lang="it-IT" altLang="it-IT" sz="2200" baseline="-25000">
                <a:solidFill>
                  <a:srgbClr val="C36D94"/>
                </a:solidFill>
                <a:latin typeface="Comic Sans MS" panose="030F0902030302020204" pitchFamily="66" charset="0"/>
              </a:rPr>
              <a:t>3 (aq)</a:t>
            </a:r>
            <a:r>
              <a:rPr lang="it-IT" altLang="it-IT" sz="2200">
                <a:solidFill>
                  <a:srgbClr val="C36D94"/>
                </a:solidFill>
                <a:latin typeface="Comic Sans MS" panose="030F0902030302020204" pitchFamily="66" charset="0"/>
              </a:rPr>
              <a:t> = H</a:t>
            </a:r>
            <a:r>
              <a:rPr lang="it-IT" altLang="it-IT" sz="2200" baseline="-25000">
                <a:solidFill>
                  <a:srgbClr val="C36D94"/>
                </a:solidFill>
                <a:latin typeface="Comic Sans MS" panose="030F0902030302020204" pitchFamily="66" charset="0"/>
              </a:rPr>
              <a:t>2</a:t>
            </a:r>
            <a:r>
              <a:rPr lang="it-IT" altLang="it-IT" sz="2200">
                <a:solidFill>
                  <a:srgbClr val="C36D94"/>
                </a:solidFill>
                <a:latin typeface="Comic Sans MS" panose="030F0902030302020204" pitchFamily="66" charset="0"/>
              </a:rPr>
              <a:t>O</a:t>
            </a:r>
            <a:r>
              <a:rPr lang="it-IT" altLang="it-IT" sz="2200" baseline="30000">
                <a:solidFill>
                  <a:srgbClr val="C36D94"/>
                </a:solidFill>
                <a:latin typeface="Comic Sans MS" panose="030F0902030302020204" pitchFamily="66" charset="0"/>
              </a:rPr>
              <a:t> </a:t>
            </a:r>
            <a:r>
              <a:rPr lang="it-IT" altLang="it-IT" sz="2200" baseline="-25000">
                <a:solidFill>
                  <a:srgbClr val="C36D94"/>
                </a:solidFill>
                <a:latin typeface="Comic Sans MS" panose="030F0902030302020204" pitchFamily="66" charset="0"/>
              </a:rPr>
              <a:t>(aq)  </a:t>
            </a:r>
            <a:r>
              <a:rPr lang="it-IT" altLang="it-IT" sz="2200">
                <a:solidFill>
                  <a:srgbClr val="C36D94"/>
                </a:solidFill>
                <a:latin typeface="Comic Sans MS" panose="030F0902030302020204" pitchFamily="66" charset="0"/>
              </a:rPr>
              <a:t>+CO</a:t>
            </a:r>
            <a:r>
              <a:rPr lang="it-IT" altLang="it-IT" sz="2200" baseline="-25000">
                <a:solidFill>
                  <a:srgbClr val="C36D94"/>
                </a:solidFill>
                <a:latin typeface="Comic Sans MS" panose="030F0902030302020204" pitchFamily="66" charset="0"/>
              </a:rPr>
              <a:t>2(g)</a:t>
            </a:r>
            <a:endParaRPr lang="it-IT" altLang="it-IT" sz="2200" baseline="30000">
              <a:solidFill>
                <a:srgbClr val="C36D94"/>
              </a:solidFill>
              <a:latin typeface="Comic Sans MS" panose="030F0902030302020204" pitchFamily="66" charset="0"/>
            </a:endParaRPr>
          </a:p>
        </p:txBody>
      </p:sp>
      <p:sp>
        <p:nvSpPr>
          <p:cNvPr id="10" name="Parentesi graffa chiusa 9">
            <a:extLst>
              <a:ext uri="{FF2B5EF4-FFF2-40B4-BE49-F238E27FC236}">
                <a16:creationId xmlns:a16="http://schemas.microsoft.com/office/drawing/2014/main" id="{322B46FA-54A2-6CD7-3D5B-3E1AFA6BBD47}"/>
              </a:ext>
            </a:extLst>
          </p:cNvPr>
          <p:cNvSpPr/>
          <p:nvPr/>
        </p:nvSpPr>
        <p:spPr>
          <a:xfrm>
            <a:off x="7070725" y="1870075"/>
            <a:ext cx="206375" cy="1155700"/>
          </a:xfrm>
          <a:prstGeom prst="rightBrace">
            <a:avLst/>
          </a:prstGeom>
          <a:ln>
            <a:solidFill>
              <a:srgbClr val="DA56C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solidFill>
                <a:srgbClr val="C36D94"/>
              </a:solidFill>
            </a:endParaRPr>
          </a:p>
        </p:txBody>
      </p:sp>
      <p:sp>
        <p:nvSpPr>
          <p:cNvPr id="60427" name="CasellaDiTesto 10">
            <a:extLst>
              <a:ext uri="{FF2B5EF4-FFF2-40B4-BE49-F238E27FC236}">
                <a16:creationId xmlns:a16="http://schemas.microsoft.com/office/drawing/2014/main" id="{029884F3-68A6-EFEB-3F49-D4A78421199B}"/>
              </a:ext>
            </a:extLst>
          </p:cNvPr>
          <p:cNvSpPr txBox="1">
            <a:spLocks noChangeArrowheads="1"/>
          </p:cNvSpPr>
          <p:nvPr/>
        </p:nvSpPr>
        <p:spPr bwMode="auto">
          <a:xfrm rot="5400000">
            <a:off x="6654006" y="2409032"/>
            <a:ext cx="176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latin typeface="Comic Sans MS" panose="030F0902030302020204" pitchFamily="66" charset="0"/>
              </a:rPr>
              <a:t>neutralizzazione</a:t>
            </a:r>
          </a:p>
        </p:txBody>
      </p:sp>
      <p:sp>
        <p:nvSpPr>
          <p:cNvPr id="60428" name="CasellaDiTesto 11">
            <a:extLst>
              <a:ext uri="{FF2B5EF4-FFF2-40B4-BE49-F238E27FC236}">
                <a16:creationId xmlns:a16="http://schemas.microsoft.com/office/drawing/2014/main" id="{CE7F9A70-E249-6785-7B87-47A6FEF9EEEC}"/>
              </a:ext>
            </a:extLst>
          </p:cNvPr>
          <p:cNvSpPr txBox="1">
            <a:spLocks noChangeArrowheads="1"/>
          </p:cNvSpPr>
          <p:nvPr/>
        </p:nvSpPr>
        <p:spPr bwMode="auto">
          <a:xfrm>
            <a:off x="269875" y="3286125"/>
            <a:ext cx="4954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rgbClr val="DA56C1"/>
                </a:solidFill>
                <a:latin typeface="Comic Sans MS" panose="030F0902030302020204" pitchFamily="66" charset="0"/>
              </a:rPr>
              <a:t>L’effetto di questa reazione è il consumo del suolo.</a:t>
            </a:r>
          </a:p>
          <a:p>
            <a:pPr eaLnBrk="1" hangingPunct="1">
              <a:spcBef>
                <a:spcPct val="0"/>
              </a:spcBef>
              <a:buFontTx/>
              <a:buNone/>
            </a:pPr>
            <a:endParaRPr lang="it-IT" altLang="it-IT" sz="1800">
              <a:solidFill>
                <a:srgbClr val="DA56C1"/>
              </a:solidFill>
              <a:latin typeface="Comic Sans MS" panose="030F0902030302020204" pitchFamily="66" charset="0"/>
            </a:endParaRPr>
          </a:p>
          <a:p>
            <a:pPr eaLnBrk="1" hangingPunct="1">
              <a:spcBef>
                <a:spcPct val="0"/>
              </a:spcBef>
              <a:buFontTx/>
              <a:buNone/>
            </a:pPr>
            <a:r>
              <a:rPr lang="it-IT" altLang="it-IT" sz="1800">
                <a:solidFill>
                  <a:srgbClr val="DA56C1"/>
                </a:solidFill>
                <a:latin typeface="Comic Sans MS" panose="030F0902030302020204" pitchFamily="66" charset="0"/>
              </a:rPr>
              <a:t>Nb. È lo stesso meccanismo che agisce sulle opere in marmo o dolomite. </a:t>
            </a:r>
          </a:p>
          <a:p>
            <a:pPr eaLnBrk="1" hangingPunct="1">
              <a:spcBef>
                <a:spcPct val="0"/>
              </a:spcBef>
              <a:buFontTx/>
              <a:buNone/>
            </a:pPr>
            <a:endParaRPr lang="it-IT" altLang="it-IT" sz="1800">
              <a:solidFill>
                <a:srgbClr val="DA56C1"/>
              </a:solidFill>
              <a:latin typeface="Comic Sans MS" panose="030F0902030302020204" pitchFamily="66" charset="0"/>
            </a:endParaRPr>
          </a:p>
          <a:p>
            <a:pPr eaLnBrk="1" hangingPunct="1">
              <a:spcBef>
                <a:spcPct val="0"/>
              </a:spcBef>
              <a:buFontTx/>
              <a:buNone/>
            </a:pPr>
            <a:r>
              <a:rPr lang="it-IT" altLang="it-IT" sz="1800">
                <a:solidFill>
                  <a:srgbClr val="DA56C1"/>
                </a:solidFill>
                <a:latin typeface="Comic Sans MS" panose="030F0902030302020204" pitchFamily="66" charset="0"/>
              </a:rPr>
              <a:t>Su queste matrici anche la specie gassosa SO</a:t>
            </a:r>
            <a:r>
              <a:rPr lang="it-IT" altLang="it-IT" sz="1800" baseline="-25000">
                <a:solidFill>
                  <a:srgbClr val="DA56C1"/>
                </a:solidFill>
                <a:latin typeface="Comic Sans MS" panose="030F0902030302020204" pitchFamily="66" charset="0"/>
              </a:rPr>
              <a:t>2</a:t>
            </a:r>
            <a:r>
              <a:rPr lang="it-IT" altLang="it-IT" sz="1800">
                <a:solidFill>
                  <a:srgbClr val="DA56C1"/>
                </a:solidFill>
                <a:latin typeface="Comic Sans MS" panose="030F0902030302020204" pitchFamily="66" charset="0"/>
              </a:rPr>
              <a:t> può avere un effetto ossidante: </a:t>
            </a:r>
          </a:p>
        </p:txBody>
      </p:sp>
      <p:sp>
        <p:nvSpPr>
          <p:cNvPr id="60429" name="Rettangolo 5">
            <a:extLst>
              <a:ext uri="{FF2B5EF4-FFF2-40B4-BE49-F238E27FC236}">
                <a16:creationId xmlns:a16="http://schemas.microsoft.com/office/drawing/2014/main" id="{E34A58F7-4B4C-F1B4-535F-474C1948B299}"/>
              </a:ext>
            </a:extLst>
          </p:cNvPr>
          <p:cNvSpPr>
            <a:spLocks noChangeArrowheads="1"/>
          </p:cNvSpPr>
          <p:nvPr/>
        </p:nvSpPr>
        <p:spPr bwMode="auto">
          <a:xfrm>
            <a:off x="414338" y="6003925"/>
            <a:ext cx="8240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600">
                <a:solidFill>
                  <a:schemeClr val="bg1"/>
                </a:solidFill>
                <a:latin typeface="Comic Sans MS" panose="030F0902030302020204" pitchFamily="66" charset="0"/>
              </a:rPr>
              <a:t>CaCO</a:t>
            </a:r>
            <a:r>
              <a:rPr lang="it-IT" altLang="it-IT" sz="1600" baseline="-25000">
                <a:solidFill>
                  <a:schemeClr val="bg1"/>
                </a:solidFill>
                <a:latin typeface="Comic Sans MS" panose="030F0902030302020204" pitchFamily="66" charset="0"/>
              </a:rPr>
              <a:t>3</a:t>
            </a:r>
            <a:r>
              <a:rPr lang="it-IT" altLang="it-IT" sz="1600">
                <a:solidFill>
                  <a:schemeClr val="bg1"/>
                </a:solidFill>
                <a:latin typeface="Comic Sans MS" panose="030F0902030302020204" pitchFamily="66" charset="0"/>
              </a:rPr>
              <a:t>· MgCO</a:t>
            </a:r>
            <a:r>
              <a:rPr lang="it-IT" altLang="it-IT" sz="1600" baseline="-25000">
                <a:solidFill>
                  <a:schemeClr val="bg1"/>
                </a:solidFill>
                <a:latin typeface="Comic Sans MS" panose="030F0902030302020204" pitchFamily="66" charset="0"/>
              </a:rPr>
              <a:t>3</a:t>
            </a:r>
            <a:r>
              <a:rPr lang="it-IT" altLang="it-IT" sz="1600">
                <a:solidFill>
                  <a:schemeClr val="bg1"/>
                </a:solidFill>
                <a:latin typeface="Comic Sans MS" panose="030F0902030302020204" pitchFamily="66" charset="0"/>
              </a:rPr>
              <a:t> </a:t>
            </a:r>
            <a:r>
              <a:rPr lang="it-IT" altLang="it-IT" sz="1600" baseline="-25000">
                <a:solidFill>
                  <a:schemeClr val="bg1"/>
                </a:solidFill>
                <a:latin typeface="Comic Sans MS" panose="030F0902030302020204" pitchFamily="66" charset="0"/>
              </a:rPr>
              <a:t>(s)  </a:t>
            </a:r>
            <a:r>
              <a:rPr lang="it-IT" altLang="it-IT" sz="1600">
                <a:solidFill>
                  <a:schemeClr val="bg1"/>
                </a:solidFill>
                <a:latin typeface="Comic Sans MS" panose="030F0902030302020204" pitchFamily="66" charset="0"/>
              </a:rPr>
              <a:t>+  SO</a:t>
            </a:r>
            <a:r>
              <a:rPr lang="it-IT" altLang="it-IT" sz="1600" baseline="-25000">
                <a:solidFill>
                  <a:schemeClr val="bg1"/>
                </a:solidFill>
                <a:latin typeface="Comic Sans MS" panose="030F0902030302020204" pitchFamily="66" charset="0"/>
              </a:rPr>
              <a:t>2 (g) </a:t>
            </a:r>
            <a:r>
              <a:rPr lang="it-IT" altLang="it-IT" sz="1600">
                <a:solidFill>
                  <a:schemeClr val="bg1"/>
                </a:solidFill>
                <a:latin typeface="Comic Sans MS" panose="030F0902030302020204" pitchFamily="66" charset="0"/>
              </a:rPr>
              <a:t>+ O</a:t>
            </a:r>
            <a:r>
              <a:rPr lang="it-IT" altLang="it-IT" sz="1600" baseline="-25000">
                <a:solidFill>
                  <a:schemeClr val="bg1"/>
                </a:solidFill>
                <a:latin typeface="Comic Sans MS" panose="030F0902030302020204" pitchFamily="66" charset="0"/>
              </a:rPr>
              <a:t>2 (g)  </a:t>
            </a:r>
            <a:r>
              <a:rPr lang="it-IT" altLang="it-IT" sz="1600">
                <a:solidFill>
                  <a:schemeClr val="bg1"/>
                </a:solidFill>
                <a:latin typeface="Comic Sans MS" panose="030F0902030302020204" pitchFamily="66" charset="0"/>
              </a:rPr>
              <a:t>+ 9 H</a:t>
            </a:r>
            <a:r>
              <a:rPr lang="it-IT" altLang="it-IT" sz="1600" baseline="-25000">
                <a:solidFill>
                  <a:schemeClr val="bg1"/>
                </a:solidFill>
                <a:latin typeface="Comic Sans MS" panose="030F0902030302020204" pitchFamily="66" charset="0"/>
              </a:rPr>
              <a:t>2</a:t>
            </a:r>
            <a:r>
              <a:rPr lang="it-IT" altLang="it-IT" sz="1600">
                <a:solidFill>
                  <a:schemeClr val="bg1"/>
                </a:solidFill>
                <a:latin typeface="Comic Sans MS" panose="030F0902030302020204" pitchFamily="66" charset="0"/>
              </a:rPr>
              <a:t>O </a:t>
            </a:r>
            <a:r>
              <a:rPr lang="it-IT" altLang="it-IT" sz="1600" baseline="-25000">
                <a:solidFill>
                  <a:schemeClr val="bg1"/>
                </a:solidFill>
                <a:latin typeface="Comic Sans MS" panose="030F0902030302020204" pitchFamily="66" charset="0"/>
              </a:rPr>
              <a:t>(g) </a:t>
            </a:r>
            <a:r>
              <a:rPr lang="it-IT" altLang="it-IT" sz="1600">
                <a:solidFill>
                  <a:schemeClr val="bg1"/>
                </a:solidFill>
                <a:latin typeface="Comic Sans MS" panose="030F0902030302020204" pitchFamily="66" charset="0"/>
              </a:rPr>
              <a:t>= CaSO</a:t>
            </a:r>
            <a:r>
              <a:rPr lang="it-IT" altLang="it-IT" sz="1600" baseline="-25000">
                <a:solidFill>
                  <a:schemeClr val="bg1"/>
                </a:solidFill>
                <a:latin typeface="Comic Sans MS" panose="030F0902030302020204" pitchFamily="66" charset="0"/>
              </a:rPr>
              <a:t>4</a:t>
            </a:r>
            <a:r>
              <a:rPr lang="it-IT" altLang="it-IT" sz="1600">
                <a:solidFill>
                  <a:schemeClr val="bg1"/>
                </a:solidFill>
                <a:latin typeface="Comic Sans MS" panose="030F0902030302020204" pitchFamily="66" charset="0"/>
              </a:rPr>
              <a:t> · 2H</a:t>
            </a:r>
            <a:r>
              <a:rPr lang="it-IT" altLang="it-IT" sz="1600" baseline="-25000">
                <a:solidFill>
                  <a:schemeClr val="bg1"/>
                </a:solidFill>
                <a:latin typeface="Comic Sans MS" panose="030F0902030302020204" pitchFamily="66" charset="0"/>
              </a:rPr>
              <a:t>2</a:t>
            </a:r>
            <a:r>
              <a:rPr lang="it-IT" altLang="it-IT" sz="1600">
                <a:solidFill>
                  <a:schemeClr val="bg1"/>
                </a:solidFill>
                <a:latin typeface="Comic Sans MS" panose="030F0902030302020204" pitchFamily="66" charset="0"/>
              </a:rPr>
              <a:t>O + MgSO</a:t>
            </a:r>
            <a:r>
              <a:rPr lang="it-IT" altLang="it-IT" sz="1600" baseline="-25000">
                <a:solidFill>
                  <a:schemeClr val="bg1"/>
                </a:solidFill>
                <a:latin typeface="Comic Sans MS" panose="030F0902030302020204" pitchFamily="66" charset="0"/>
              </a:rPr>
              <a:t>4</a:t>
            </a:r>
            <a:r>
              <a:rPr lang="it-IT" altLang="it-IT" sz="1600">
                <a:solidFill>
                  <a:schemeClr val="bg1"/>
                </a:solidFill>
                <a:latin typeface="Calibri" panose="020F0502020204030204" pitchFamily="34" charset="0"/>
              </a:rPr>
              <a:t>· </a:t>
            </a:r>
            <a:r>
              <a:rPr lang="it-IT" altLang="it-IT" sz="1600">
                <a:solidFill>
                  <a:schemeClr val="bg1"/>
                </a:solidFill>
                <a:latin typeface="Comic Sans MS" panose="030F0902030302020204" pitchFamily="66" charset="0"/>
              </a:rPr>
              <a:t>7H</a:t>
            </a:r>
            <a:r>
              <a:rPr lang="it-IT" altLang="it-IT" sz="1600" baseline="-25000">
                <a:solidFill>
                  <a:schemeClr val="bg1"/>
                </a:solidFill>
                <a:latin typeface="Comic Sans MS" panose="030F0902030302020204" pitchFamily="66" charset="0"/>
              </a:rPr>
              <a:t>2</a:t>
            </a:r>
            <a:r>
              <a:rPr lang="it-IT" altLang="it-IT" sz="1600">
                <a:solidFill>
                  <a:schemeClr val="bg1"/>
                </a:solidFill>
                <a:latin typeface="Comic Sans MS" panose="030F0902030302020204" pitchFamily="66" charset="0"/>
              </a:rPr>
              <a:t>O + 2 CO</a:t>
            </a:r>
            <a:r>
              <a:rPr lang="it-IT" altLang="it-IT" sz="1600" baseline="-25000">
                <a:solidFill>
                  <a:schemeClr val="bg1"/>
                </a:solidFill>
                <a:latin typeface="Comic Sans MS" panose="030F0902030302020204" pitchFamily="66" charset="0"/>
              </a:rPr>
              <a:t>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zione delle piogge acide">
            <a:extLst>
              <a:ext uri="{FF2B5EF4-FFF2-40B4-BE49-F238E27FC236}">
                <a16:creationId xmlns:a16="http://schemas.microsoft.com/office/drawing/2014/main" id="{504FCB7A-02EF-2C78-2F62-E8DA84453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38" y="3648075"/>
            <a:ext cx="6091237"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Segnaposto numero diapositiva 6">
            <a:extLst>
              <a:ext uri="{FF2B5EF4-FFF2-40B4-BE49-F238E27FC236}">
                <a16:creationId xmlns:a16="http://schemas.microsoft.com/office/drawing/2014/main" id="{A18F4ECB-35D4-DCBD-8D98-A66356F5C228}"/>
              </a:ext>
            </a:extLst>
          </p:cNvPr>
          <p:cNvSpPr txBox="1">
            <a:spLocks noGrp="1"/>
          </p:cNvSpPr>
          <p:nvPr/>
        </p:nvSpPr>
        <p:spPr bwMode="auto">
          <a:xfrm>
            <a:off x="8382000" y="6500813"/>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30393BB-4610-F448-B155-EEE0E3739BBD}" type="slidenum">
              <a:rPr lang="it-IT" altLang="it-IT" sz="1000">
                <a:latin typeface="Comic Sans MS" panose="030F0902030302020204" pitchFamily="66" charset="0"/>
              </a:rPr>
              <a:pPr algn="r" eaLnBrk="1" hangingPunct="1">
                <a:spcBef>
                  <a:spcPct val="0"/>
                </a:spcBef>
                <a:buFontTx/>
                <a:buNone/>
              </a:pPr>
              <a:t>48</a:t>
            </a:fld>
            <a:endParaRPr lang="it-IT" altLang="it-IT" sz="1000">
              <a:latin typeface="Comic Sans MS" panose="030F0902030302020204" pitchFamily="66" charset="0"/>
            </a:endParaRPr>
          </a:p>
        </p:txBody>
      </p:sp>
      <p:sp>
        <p:nvSpPr>
          <p:cNvPr id="61444" name="Segnaposto data 4">
            <a:extLst>
              <a:ext uri="{FF2B5EF4-FFF2-40B4-BE49-F238E27FC236}">
                <a16:creationId xmlns:a16="http://schemas.microsoft.com/office/drawing/2014/main" id="{FFE5B784-848B-77A3-26C4-FEE367788F96}"/>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61446" name="CasellaDiTesto 6">
            <a:extLst>
              <a:ext uri="{FF2B5EF4-FFF2-40B4-BE49-F238E27FC236}">
                <a16:creationId xmlns:a16="http://schemas.microsoft.com/office/drawing/2014/main" id="{83EB4FC2-1BAE-40D2-8C30-81B9285BAD04}"/>
              </a:ext>
            </a:extLst>
          </p:cNvPr>
          <p:cNvSpPr txBox="1">
            <a:spLocks noChangeArrowheads="1"/>
          </p:cNvSpPr>
          <p:nvPr/>
        </p:nvSpPr>
        <p:spPr bwMode="auto">
          <a:xfrm>
            <a:off x="3159125" y="1016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chemeClr val="bg1"/>
                </a:solidFill>
                <a:latin typeface="Comic Sans MS" panose="030F0902030302020204" pitchFamily="66" charset="0"/>
              </a:rPr>
              <a:t>Effetto sui suoli e sulle acque </a:t>
            </a:r>
          </a:p>
        </p:txBody>
      </p:sp>
      <p:cxnSp>
        <p:nvCxnSpPr>
          <p:cNvPr id="9" name="Connettore 2 8">
            <a:extLst>
              <a:ext uri="{FF2B5EF4-FFF2-40B4-BE49-F238E27FC236}">
                <a16:creationId xmlns:a16="http://schemas.microsoft.com/office/drawing/2014/main" id="{0F4FB574-6812-77A3-251D-A07FC837344E}"/>
              </a:ext>
            </a:extLst>
          </p:cNvPr>
          <p:cNvCxnSpPr/>
          <p:nvPr/>
        </p:nvCxnSpPr>
        <p:spPr>
          <a:xfrm flipH="1">
            <a:off x="3021013" y="609600"/>
            <a:ext cx="1033462" cy="387350"/>
          </a:xfrm>
          <a:prstGeom prst="straightConnector1">
            <a:avLst/>
          </a:prstGeom>
          <a:ln>
            <a:solidFill>
              <a:srgbClr val="DA56C1"/>
            </a:solidFill>
            <a:tailEnd type="arrow"/>
          </a:ln>
        </p:spPr>
        <p:style>
          <a:lnRef idx="1">
            <a:schemeClr val="accent1"/>
          </a:lnRef>
          <a:fillRef idx="0">
            <a:schemeClr val="accent1"/>
          </a:fillRef>
          <a:effectRef idx="0">
            <a:schemeClr val="accent1"/>
          </a:effectRef>
          <a:fontRef idx="minor">
            <a:schemeClr val="tx1"/>
          </a:fontRef>
        </p:style>
      </p:cxnSp>
      <p:sp>
        <p:nvSpPr>
          <p:cNvPr id="61448" name="CasellaDiTesto 9">
            <a:extLst>
              <a:ext uri="{FF2B5EF4-FFF2-40B4-BE49-F238E27FC236}">
                <a16:creationId xmlns:a16="http://schemas.microsoft.com/office/drawing/2014/main" id="{5DAD39FC-1223-471E-0B57-EFA6DA827046}"/>
              </a:ext>
            </a:extLst>
          </p:cNvPr>
          <p:cNvSpPr txBox="1">
            <a:spLocks noChangeArrowheads="1"/>
          </p:cNvSpPr>
          <p:nvPr/>
        </p:nvSpPr>
        <p:spPr bwMode="auto">
          <a:xfrm>
            <a:off x="522288" y="738188"/>
            <a:ext cx="2359025" cy="2862262"/>
          </a:xfrm>
          <a:prstGeom prst="rect">
            <a:avLst/>
          </a:prstGeom>
          <a:noFill/>
          <a:ln w="9525">
            <a:solidFill>
              <a:srgbClr val="DA56C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500">
                <a:solidFill>
                  <a:srgbClr val="DA56C1"/>
                </a:solidFill>
                <a:latin typeface="Comic Sans MS" panose="030F0902030302020204" pitchFamily="66" charset="0"/>
              </a:rPr>
              <a:t>diversa mobilità degli ioni: gli ioni essenziali quali potassio, calcio e magnesio si scambiano con gli ioni H+ (più abbondanti in condizioni di aumentata acidità) pertanto si «staccano» dal suolo e vengono dilavati. Ciò comporta un impoverimento in termini di nutrienti.</a:t>
            </a:r>
            <a:endParaRPr lang="it-IT" altLang="it-IT" sz="1500">
              <a:solidFill>
                <a:srgbClr val="DA56C1"/>
              </a:solidFill>
            </a:endParaRPr>
          </a:p>
        </p:txBody>
      </p:sp>
      <p:sp>
        <p:nvSpPr>
          <p:cNvPr id="11" name="Rettangolo 10">
            <a:extLst>
              <a:ext uri="{FF2B5EF4-FFF2-40B4-BE49-F238E27FC236}">
                <a16:creationId xmlns:a16="http://schemas.microsoft.com/office/drawing/2014/main" id="{56892EF3-0042-F38D-7168-132748CF6FA1}"/>
              </a:ext>
            </a:extLst>
          </p:cNvPr>
          <p:cNvSpPr/>
          <p:nvPr/>
        </p:nvSpPr>
        <p:spPr>
          <a:xfrm>
            <a:off x="3506788" y="1377950"/>
            <a:ext cx="2667000" cy="2170113"/>
          </a:xfrm>
          <a:prstGeom prst="rect">
            <a:avLst/>
          </a:prstGeom>
          <a:ln>
            <a:solidFill>
              <a:schemeClr val="accent1">
                <a:lumMod val="90000"/>
              </a:schemeClr>
            </a:solidFill>
          </a:ln>
        </p:spPr>
        <p:txBody>
          <a:bodyPr>
            <a:spAutoFit/>
          </a:bodyPr>
          <a:lstStyle/>
          <a:p>
            <a:pPr fontAlgn="auto">
              <a:spcBef>
                <a:spcPts val="0"/>
              </a:spcBef>
              <a:spcAft>
                <a:spcPts val="0"/>
              </a:spcAft>
              <a:defRPr/>
            </a:pPr>
            <a:r>
              <a:rPr lang="it-IT" sz="1500" dirty="0">
                <a:solidFill>
                  <a:srgbClr val="99FF99"/>
                </a:solidFill>
                <a:latin typeface="Comic Sans MS" pitchFamily="66" charset="0"/>
              </a:rPr>
              <a:t>Anche ioni tossici possono essere mobilizzati: lo ioni trivalente Al</a:t>
            </a:r>
            <a:r>
              <a:rPr lang="it-IT" sz="1500" baseline="30000" dirty="0">
                <a:solidFill>
                  <a:srgbClr val="99FF99"/>
                </a:solidFill>
                <a:latin typeface="Comic Sans MS" pitchFamily="66" charset="0"/>
              </a:rPr>
              <a:t>3+</a:t>
            </a:r>
            <a:r>
              <a:rPr lang="it-IT" sz="1500" dirty="0">
                <a:solidFill>
                  <a:srgbClr val="99FF99"/>
                </a:solidFill>
                <a:latin typeface="Comic Sans MS" pitchFamily="66" charset="0"/>
              </a:rPr>
              <a:t> . Tale ione è responsabile della perdita di molte specie ittiche; anche per l’uomo è tossico: può determinare demenza senile, legandosi al tessuto nervoso del cervello.</a:t>
            </a:r>
          </a:p>
        </p:txBody>
      </p:sp>
      <p:cxnSp>
        <p:nvCxnSpPr>
          <p:cNvPr id="13" name="Connettore 2 12">
            <a:extLst>
              <a:ext uri="{FF2B5EF4-FFF2-40B4-BE49-F238E27FC236}">
                <a16:creationId xmlns:a16="http://schemas.microsoft.com/office/drawing/2014/main" id="{BD54FDAD-283A-DDF8-325D-63F7F796E08A}"/>
              </a:ext>
            </a:extLst>
          </p:cNvPr>
          <p:cNvCxnSpPr/>
          <p:nvPr/>
        </p:nvCxnSpPr>
        <p:spPr>
          <a:xfrm>
            <a:off x="4835525" y="527050"/>
            <a:ext cx="0" cy="766763"/>
          </a:xfrm>
          <a:prstGeom prst="straightConnector1">
            <a:avLst/>
          </a:prstGeom>
          <a:ln>
            <a:solidFill>
              <a:schemeClr val="accent1">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451" name="CasellaDiTesto 13">
            <a:extLst>
              <a:ext uri="{FF2B5EF4-FFF2-40B4-BE49-F238E27FC236}">
                <a16:creationId xmlns:a16="http://schemas.microsoft.com/office/drawing/2014/main" id="{4DC6497B-6059-38C3-0B01-EEC8C1C9E0B2}"/>
              </a:ext>
            </a:extLst>
          </p:cNvPr>
          <p:cNvSpPr txBox="1">
            <a:spLocks noChangeArrowheads="1"/>
          </p:cNvSpPr>
          <p:nvPr/>
        </p:nvSpPr>
        <p:spPr bwMode="auto">
          <a:xfrm>
            <a:off x="6400800" y="669925"/>
            <a:ext cx="2541588" cy="124618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FFFF00"/>
                </a:solidFill>
                <a:latin typeface="Comic Sans MS" panose="030F0902030302020204" pitchFamily="66" charset="0"/>
              </a:rPr>
              <a:t>L’aumento di pH comporta un indebolimento di gusci delle uova deposte, le colonie ittiche invecchiano. </a:t>
            </a:r>
          </a:p>
        </p:txBody>
      </p:sp>
      <p:cxnSp>
        <p:nvCxnSpPr>
          <p:cNvPr id="16" name="Connettore 2 15">
            <a:extLst>
              <a:ext uri="{FF2B5EF4-FFF2-40B4-BE49-F238E27FC236}">
                <a16:creationId xmlns:a16="http://schemas.microsoft.com/office/drawing/2014/main" id="{9C5FC4FE-0816-FC60-2196-CAAC5F247F4D}"/>
              </a:ext>
            </a:extLst>
          </p:cNvPr>
          <p:cNvCxnSpPr/>
          <p:nvPr/>
        </p:nvCxnSpPr>
        <p:spPr>
          <a:xfrm>
            <a:off x="5597525" y="527050"/>
            <a:ext cx="728663" cy="469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537E27D6-7415-5CA8-300E-758D0A92A5AA}"/>
              </a:ext>
            </a:extLst>
          </p:cNvPr>
          <p:cNvSpPr txBox="1">
            <a:spLocks noChangeArrowheads="1"/>
          </p:cNvSpPr>
          <p:nvPr/>
        </p:nvSpPr>
        <p:spPr bwMode="auto">
          <a:xfrm>
            <a:off x="1763713" y="188913"/>
            <a:ext cx="547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a:solidFill>
                  <a:srgbClr val="99FF66"/>
                </a:solidFill>
                <a:latin typeface="Comic Sans MS" panose="030F0902030302020204" pitchFamily="66" charset="0"/>
              </a:rPr>
              <a:t>I PCB: PoliCloroBifenili: usi</a:t>
            </a:r>
          </a:p>
        </p:txBody>
      </p:sp>
      <p:sp>
        <p:nvSpPr>
          <p:cNvPr id="17411" name="Text Box 6">
            <a:extLst>
              <a:ext uri="{FF2B5EF4-FFF2-40B4-BE49-F238E27FC236}">
                <a16:creationId xmlns:a16="http://schemas.microsoft.com/office/drawing/2014/main" id="{7B1278CD-1A8F-454C-3494-8C73FA212ECA}"/>
              </a:ext>
            </a:extLst>
          </p:cNvPr>
          <p:cNvSpPr txBox="1">
            <a:spLocks noChangeArrowheads="1"/>
          </p:cNvSpPr>
          <p:nvPr/>
        </p:nvSpPr>
        <p:spPr bwMode="auto">
          <a:xfrm>
            <a:off x="431800" y="849313"/>
            <a:ext cx="817245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it-IT" altLang="it-IT" sz="1800">
                <a:solidFill>
                  <a:srgbClr val="99FF66"/>
                </a:solidFill>
                <a:latin typeface="Comic Sans MS" panose="030F0902030302020204" pitchFamily="66" charset="0"/>
              </a:rPr>
              <a:t>Sono sostanze insolubili in acqua, sono invece solubili in mezzi idrofobi</a:t>
            </a:r>
          </a:p>
          <a:p>
            <a:pPr eaLnBrk="1" hangingPunct="1">
              <a:spcBef>
                <a:spcPct val="50000"/>
              </a:spcBef>
            </a:pPr>
            <a:r>
              <a:rPr lang="it-IT" altLang="it-IT" sz="1800">
                <a:solidFill>
                  <a:srgbClr val="99FF66"/>
                </a:solidFill>
                <a:latin typeface="Comic Sans MS" panose="030F0902030302020204" pitchFamily="66" charset="0"/>
              </a:rPr>
              <a:t>Sono liquidi chimicamente inerti, difficili da bruciare, sono ottimi isolanti elettrici; per tale caratteristiche sono stati largamente utilizzati come fluidi refrigeranti nei trasformatori elettrici e nei condensatori</a:t>
            </a:r>
          </a:p>
          <a:p>
            <a:pPr eaLnBrk="1" hangingPunct="1">
              <a:spcBef>
                <a:spcPct val="50000"/>
              </a:spcBef>
            </a:pPr>
            <a:r>
              <a:rPr lang="it-IT" altLang="it-IT" sz="1800">
                <a:solidFill>
                  <a:srgbClr val="99FF66"/>
                </a:solidFill>
                <a:latin typeface="Comic Sans MS" panose="030F0902030302020204" pitchFamily="66" charset="0"/>
              </a:rPr>
              <a:t>Sono stati poi usati come plastificanti, ossia come agenti destinati a dare maggiore consistenza e sostegno ad altri materiali come i prodotti in PVC.</a:t>
            </a:r>
          </a:p>
          <a:p>
            <a:pPr eaLnBrk="1" hangingPunct="1">
              <a:spcBef>
                <a:spcPct val="50000"/>
              </a:spcBef>
            </a:pPr>
            <a:r>
              <a:rPr lang="it-IT" altLang="it-IT" sz="1800">
                <a:solidFill>
                  <a:srgbClr val="99FF66"/>
                </a:solidFill>
                <a:latin typeface="Comic Sans MS" panose="030F0902030302020204" pitchFamily="66" charset="0"/>
              </a:rPr>
              <a:t>Inizialmente sono stati usati in modo aperto, ossia senza controllo né sulle quantità né sulle modalità di scarico dopo l’impiego.</a:t>
            </a:r>
          </a:p>
          <a:p>
            <a:pPr eaLnBrk="1" hangingPunct="1">
              <a:spcBef>
                <a:spcPct val="50000"/>
              </a:spcBef>
            </a:pPr>
            <a:r>
              <a:rPr lang="it-IT" altLang="it-IT" sz="1800">
                <a:solidFill>
                  <a:srgbClr val="99FF66"/>
                </a:solidFill>
                <a:latin typeface="Comic Sans MS" panose="030F0902030302020204" pitchFamily="66" charset="0"/>
              </a:rPr>
              <a:t>La produzione è stata bloccata in America nel 1977, eppure essi sono ancora in uso in molti trasformatori elettrici.</a:t>
            </a:r>
          </a:p>
          <a:p>
            <a:pPr eaLnBrk="1" hangingPunct="1">
              <a:spcBef>
                <a:spcPct val="50000"/>
              </a:spcBef>
            </a:pPr>
            <a:r>
              <a:rPr lang="it-IT" altLang="it-IT" sz="1800">
                <a:solidFill>
                  <a:srgbClr val="99FF66"/>
                </a:solidFill>
                <a:latin typeface="Comic Sans MS" panose="030F0902030302020204" pitchFamily="66" charset="0"/>
              </a:rPr>
              <a:t>I trasformatori elettrici dopo l’impiego venivano allocati nelle discariche senza particolari precauzioni per cui i PCB in essi contenuti venivano rilasciati nell’ambiente, contaminando terra, aria e acqua.</a:t>
            </a:r>
          </a:p>
          <a:p>
            <a:pPr eaLnBrk="1" hangingPunct="1">
              <a:spcBef>
                <a:spcPct val="50000"/>
              </a:spcBef>
            </a:pPr>
            <a:r>
              <a:rPr lang="it-IT" altLang="it-IT" sz="1800">
                <a:solidFill>
                  <a:srgbClr val="99FF66"/>
                </a:solidFill>
                <a:latin typeface="Comic Sans MS" panose="030F0902030302020204" pitchFamily="66" charset="0"/>
              </a:rPr>
              <a:t>Potendo facilmente passare da un comparto ad un altro, possono ritrovarsi ovunque, infatti sono stati ritrovati anche nelle zone polari e nei laghi.</a:t>
            </a:r>
          </a:p>
          <a:p>
            <a:pPr eaLnBrk="1" hangingPunct="1">
              <a:spcBef>
                <a:spcPct val="50000"/>
              </a:spcBef>
            </a:pPr>
            <a:r>
              <a:rPr lang="it-IT" altLang="it-IT" sz="1800">
                <a:solidFill>
                  <a:srgbClr val="99FF66"/>
                </a:solidFill>
                <a:latin typeface="Comic Sans MS" panose="030F0902030302020204" pitchFamily="66" charset="0"/>
              </a:rPr>
              <a:t>Dando bioaccumulo tendono a concentrarsi nei tessuti grassi degli animali.</a:t>
            </a:r>
          </a:p>
        </p:txBody>
      </p:sp>
      <p:sp>
        <p:nvSpPr>
          <p:cNvPr id="17412" name="Segnaposto numero diapositiva 6">
            <a:extLst>
              <a:ext uri="{FF2B5EF4-FFF2-40B4-BE49-F238E27FC236}">
                <a16:creationId xmlns:a16="http://schemas.microsoft.com/office/drawing/2014/main" id="{5F1B3A5E-5943-18A2-1FE1-6C64C1DAF662}"/>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C966636-19A9-184A-AAD8-E6B3C2C9889C}" type="slidenum">
              <a:rPr lang="it-IT" altLang="it-IT" sz="1000">
                <a:latin typeface="Comic Sans MS" panose="030F0902030302020204" pitchFamily="66" charset="0"/>
              </a:rPr>
              <a:pPr algn="r" eaLnBrk="1" hangingPunct="1">
                <a:spcBef>
                  <a:spcPct val="0"/>
                </a:spcBef>
                <a:buFontTx/>
                <a:buNone/>
              </a:pPr>
              <a:t>5</a:t>
            </a:fld>
            <a:endParaRPr lang="it-IT" altLang="it-IT" sz="1000">
              <a:latin typeface="Comic Sans MS" panose="030F0902030302020204" pitchFamily="66" charset="0"/>
            </a:endParaRPr>
          </a:p>
        </p:txBody>
      </p:sp>
      <p:sp>
        <p:nvSpPr>
          <p:cNvPr id="17413" name="Segnaposto data 4">
            <a:extLst>
              <a:ext uri="{FF2B5EF4-FFF2-40B4-BE49-F238E27FC236}">
                <a16:creationId xmlns:a16="http://schemas.microsoft.com/office/drawing/2014/main" id="{40A816CF-59E5-1B94-DAF3-404F898A2648}"/>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CB sintomi">
            <a:extLst>
              <a:ext uri="{FF2B5EF4-FFF2-40B4-BE49-F238E27FC236}">
                <a16:creationId xmlns:a16="http://schemas.microsoft.com/office/drawing/2014/main" id="{5C376A9F-E4F6-0711-14CA-7332F3AB3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86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a16="http://schemas.microsoft.com/office/drawing/2014/main" id="{F41EA109-0AB6-6242-3853-4744B98A53FC}"/>
              </a:ext>
            </a:extLst>
          </p:cNvPr>
          <p:cNvSpPr txBox="1">
            <a:spLocks noChangeArrowheads="1"/>
          </p:cNvSpPr>
          <p:nvPr/>
        </p:nvSpPr>
        <p:spPr bwMode="auto">
          <a:xfrm>
            <a:off x="6308725" y="447675"/>
            <a:ext cx="25400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800">
                <a:solidFill>
                  <a:srgbClr val="99FF66"/>
                </a:solidFill>
                <a:latin typeface="Comic Sans MS" panose="030F0902030302020204" pitchFamily="66" charset="0"/>
              </a:rPr>
              <a:t>Esiste una casistica che consente di stabilire quali sono i sintomi associati ad esposizioni prolungate ai PCB.</a:t>
            </a:r>
          </a:p>
          <a:p>
            <a:pPr algn="just" eaLnBrk="1" hangingPunct="1">
              <a:spcBef>
                <a:spcPct val="50000"/>
              </a:spcBef>
              <a:buFontTx/>
              <a:buNone/>
            </a:pPr>
            <a:r>
              <a:rPr lang="it-IT" altLang="it-IT" sz="1800">
                <a:solidFill>
                  <a:srgbClr val="99FF66"/>
                </a:solidFill>
                <a:latin typeface="Comic Sans MS" panose="030F0902030302020204" pitchFamily="66" charset="0"/>
              </a:rPr>
              <a:t>Ci sono interpretazioni molto controverse sugli effetti osservati sull’uomo; in molti casi gli effetti osservati sembrano doversi attribuire alla presenza di PCDF.</a:t>
            </a:r>
          </a:p>
          <a:p>
            <a:pPr algn="just" eaLnBrk="1" hangingPunct="1">
              <a:spcBef>
                <a:spcPct val="50000"/>
              </a:spcBef>
              <a:buFontTx/>
              <a:buNone/>
            </a:pPr>
            <a:endParaRPr lang="it-IT" altLang="it-IT" sz="1800">
              <a:solidFill>
                <a:srgbClr val="99FF66"/>
              </a:solidFill>
              <a:latin typeface="Comic Sans MS" panose="030F0902030302020204" pitchFamily="66" charset="0"/>
            </a:endParaRPr>
          </a:p>
          <a:p>
            <a:pPr algn="just" eaLnBrk="1" hangingPunct="1">
              <a:spcBef>
                <a:spcPct val="50000"/>
              </a:spcBef>
              <a:buFontTx/>
              <a:buNone/>
            </a:pPr>
            <a:r>
              <a:rPr lang="it-IT" altLang="it-IT" sz="1800">
                <a:solidFill>
                  <a:srgbClr val="99FF66"/>
                </a:solidFill>
                <a:latin typeface="Comic Sans MS" panose="030F0902030302020204" pitchFamily="66" charset="0"/>
              </a:rPr>
              <a:t>L’effetto certo osservato è la </a:t>
            </a:r>
            <a:r>
              <a:rPr lang="it-IT" altLang="it-IT" sz="1800" i="1">
                <a:solidFill>
                  <a:srgbClr val="99FF66"/>
                </a:solidFill>
                <a:latin typeface="Comic Sans MS" panose="030F0902030302020204" pitchFamily="66" charset="0"/>
              </a:rPr>
              <a:t>cloracne</a:t>
            </a:r>
            <a:r>
              <a:rPr lang="it-IT" altLang="it-IT" sz="1800">
                <a:solidFill>
                  <a:srgbClr val="99FF66"/>
                </a:solidFill>
                <a:latin typeface="Comic Sans MS" panose="030F0902030302020204" pitchFamily="66" charset="0"/>
              </a:rPr>
              <a:t>. </a:t>
            </a:r>
          </a:p>
        </p:txBody>
      </p:sp>
      <p:sp>
        <p:nvSpPr>
          <p:cNvPr id="18436" name="Segnaposto numero diapositiva 6">
            <a:extLst>
              <a:ext uri="{FF2B5EF4-FFF2-40B4-BE49-F238E27FC236}">
                <a16:creationId xmlns:a16="http://schemas.microsoft.com/office/drawing/2014/main" id="{35D9D0E6-F71C-D596-B4EC-503764D434C4}"/>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DEA4FDC-4BFE-8D44-8E0B-6AAA486E02C9}" type="slidenum">
              <a:rPr lang="it-IT" altLang="it-IT" sz="1000">
                <a:latin typeface="Comic Sans MS" panose="030F0902030302020204" pitchFamily="66" charset="0"/>
              </a:rPr>
              <a:pPr algn="r" eaLnBrk="1" hangingPunct="1">
                <a:spcBef>
                  <a:spcPct val="0"/>
                </a:spcBef>
                <a:buFontTx/>
                <a:buNone/>
              </a:pPr>
              <a:t>6</a:t>
            </a:fld>
            <a:endParaRPr lang="it-IT" altLang="it-IT" sz="1000">
              <a:latin typeface="Comic Sans MS" panose="030F0902030302020204" pitchFamily="66" charset="0"/>
            </a:endParaRPr>
          </a:p>
        </p:txBody>
      </p:sp>
      <p:sp>
        <p:nvSpPr>
          <p:cNvPr id="18437" name="Segnaposto data 4">
            <a:extLst>
              <a:ext uri="{FF2B5EF4-FFF2-40B4-BE49-F238E27FC236}">
                <a16:creationId xmlns:a16="http://schemas.microsoft.com/office/drawing/2014/main" id="{C937FF73-2CFA-2F26-CB66-EE3781CC28BF}"/>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ivelli PCB">
            <a:extLst>
              <a:ext uri="{FF2B5EF4-FFF2-40B4-BE49-F238E27FC236}">
                <a16:creationId xmlns:a16="http://schemas.microsoft.com/office/drawing/2014/main" id="{180EFBC2-103E-0FAE-2D4E-75585485C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352675"/>
            <a:ext cx="775017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a:extLst>
              <a:ext uri="{FF2B5EF4-FFF2-40B4-BE49-F238E27FC236}">
                <a16:creationId xmlns:a16="http://schemas.microsoft.com/office/drawing/2014/main" id="{D67A5592-A077-1DDC-06BB-2E18DA0B5819}"/>
              </a:ext>
            </a:extLst>
          </p:cNvPr>
          <p:cNvSpPr txBox="1">
            <a:spLocks noChangeArrowheads="1"/>
          </p:cNvSpPr>
          <p:nvPr/>
        </p:nvSpPr>
        <p:spPr bwMode="auto">
          <a:xfrm>
            <a:off x="827088" y="188913"/>
            <a:ext cx="76327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800">
                <a:solidFill>
                  <a:srgbClr val="99FF66"/>
                </a:solidFill>
                <a:latin typeface="Comic Sans MS" panose="030F0902030302020204" pitchFamily="66" charset="0"/>
              </a:rPr>
              <a:t>In Giappone sono stati largamente studiati gli effetti associati alla esposizione ai PCB, dato l’elevatissimo uso fatto di queste sostanze fino agli ’70, in particolare a seguito di un episodio di fuoriuscita di PCB e contaminazione di prodotti alimentari di un’industria giapponese; dopo questa data la produzione di PCB è stata notevolmente ridotta, pur continuandosi a registrare alti livelli di concentrazione di queste sostanze negli uomini.</a:t>
            </a:r>
          </a:p>
        </p:txBody>
      </p:sp>
      <p:sp>
        <p:nvSpPr>
          <p:cNvPr id="19460" name="Segnaposto numero diapositiva 6">
            <a:extLst>
              <a:ext uri="{FF2B5EF4-FFF2-40B4-BE49-F238E27FC236}">
                <a16:creationId xmlns:a16="http://schemas.microsoft.com/office/drawing/2014/main" id="{3319E200-EE64-B501-EF88-037637C40921}"/>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B03759B-92C5-3E42-B720-98D2707B3A8D}" type="slidenum">
              <a:rPr lang="it-IT" altLang="it-IT" sz="1000">
                <a:latin typeface="Comic Sans MS" panose="030F0902030302020204" pitchFamily="66" charset="0"/>
              </a:rPr>
              <a:pPr algn="r" eaLnBrk="1" hangingPunct="1">
                <a:spcBef>
                  <a:spcPct val="0"/>
                </a:spcBef>
                <a:buFontTx/>
                <a:buNone/>
              </a:pPr>
              <a:t>7</a:t>
            </a:fld>
            <a:endParaRPr lang="it-IT" altLang="it-IT" sz="1000">
              <a:latin typeface="Comic Sans MS" panose="030F0902030302020204" pitchFamily="66" charset="0"/>
            </a:endParaRPr>
          </a:p>
        </p:txBody>
      </p:sp>
      <p:sp>
        <p:nvSpPr>
          <p:cNvPr id="19461" name="Segnaposto data 4">
            <a:extLst>
              <a:ext uri="{FF2B5EF4-FFF2-40B4-BE49-F238E27FC236}">
                <a16:creationId xmlns:a16="http://schemas.microsoft.com/office/drawing/2014/main" id="{718D5C20-5A28-E711-853A-3D1CA19E00F3}"/>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CFE3D0E3-9860-CB09-2423-C8883E571566}"/>
              </a:ext>
            </a:extLst>
          </p:cNvPr>
          <p:cNvSpPr txBox="1">
            <a:spLocks noChangeArrowheads="1"/>
          </p:cNvSpPr>
          <p:nvPr/>
        </p:nvSpPr>
        <p:spPr bwMode="auto">
          <a:xfrm>
            <a:off x="1619250" y="0"/>
            <a:ext cx="60483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400">
                <a:solidFill>
                  <a:srgbClr val="99FF66"/>
                </a:solidFill>
                <a:latin typeface="Comic Sans MS" panose="030F0902030302020204" pitchFamily="66" charset="0"/>
              </a:rPr>
              <a:t>I PCB come precursori dei PCDF:</a:t>
            </a:r>
          </a:p>
          <a:p>
            <a:pPr eaLnBrk="1" hangingPunct="1">
              <a:spcBef>
                <a:spcPct val="50000"/>
              </a:spcBef>
              <a:buFontTx/>
              <a:buNone/>
            </a:pPr>
            <a:r>
              <a:rPr lang="it-IT" altLang="it-IT" sz="2400">
                <a:solidFill>
                  <a:srgbClr val="99FF66"/>
                </a:solidFill>
                <a:latin typeface="Comic Sans MS" panose="030F0902030302020204" pitchFamily="66" charset="0"/>
              </a:rPr>
              <a:t>PoliCloroDibenzoFurani</a:t>
            </a:r>
          </a:p>
        </p:txBody>
      </p:sp>
      <p:sp>
        <p:nvSpPr>
          <p:cNvPr id="50182" name="Text Box 6">
            <a:extLst>
              <a:ext uri="{FF2B5EF4-FFF2-40B4-BE49-F238E27FC236}">
                <a16:creationId xmlns:a16="http://schemas.microsoft.com/office/drawing/2014/main" id="{D13A2EBD-296D-2249-2E5F-9CBABE578C40}"/>
              </a:ext>
            </a:extLst>
          </p:cNvPr>
          <p:cNvSpPr txBox="1">
            <a:spLocks noChangeArrowheads="1"/>
          </p:cNvSpPr>
          <p:nvPr/>
        </p:nvSpPr>
        <p:spPr bwMode="auto">
          <a:xfrm>
            <a:off x="250825" y="1412875"/>
            <a:ext cx="8642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a:solidFill>
                  <a:srgbClr val="99FF66"/>
                </a:solidFill>
                <a:latin typeface="Comic Sans MS" panose="030F0902030302020204" pitchFamily="66" charset="0"/>
              </a:rPr>
              <a:t>Un bifenile può generare in opportune condizioni in dibenzofurano; in particolare l’esposizione ad alte temperature in presenza di una fonte di ossigeno determina la seguente reazione: </a:t>
            </a:r>
          </a:p>
        </p:txBody>
      </p:sp>
      <p:pic>
        <p:nvPicPr>
          <p:cNvPr id="50190" name="Picture 14" descr="DBF formazione">
            <a:extLst>
              <a:ext uri="{FF2B5EF4-FFF2-40B4-BE49-F238E27FC236}">
                <a16:creationId xmlns:a16="http://schemas.microsoft.com/office/drawing/2014/main" id="{E5731B58-EA50-903E-729D-D7959B0D3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492375"/>
            <a:ext cx="756126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Line 15">
            <a:extLst>
              <a:ext uri="{FF2B5EF4-FFF2-40B4-BE49-F238E27FC236}">
                <a16:creationId xmlns:a16="http://schemas.microsoft.com/office/drawing/2014/main" id="{B4155663-3767-BDED-1DCE-9369B9E80B8C}"/>
              </a:ext>
            </a:extLst>
          </p:cNvPr>
          <p:cNvSpPr>
            <a:spLocks noChangeShapeType="1"/>
          </p:cNvSpPr>
          <p:nvPr/>
        </p:nvSpPr>
        <p:spPr bwMode="auto">
          <a:xfrm flipV="1">
            <a:off x="4953000" y="3500438"/>
            <a:ext cx="3005138" cy="14319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0192" name="Text Box 16">
            <a:extLst>
              <a:ext uri="{FF2B5EF4-FFF2-40B4-BE49-F238E27FC236}">
                <a16:creationId xmlns:a16="http://schemas.microsoft.com/office/drawing/2014/main" id="{2CB379E2-44DD-DE53-F54E-7A718D7CA39A}"/>
              </a:ext>
            </a:extLst>
          </p:cNvPr>
          <p:cNvSpPr txBox="1">
            <a:spLocks noChangeArrowheads="1"/>
          </p:cNvSpPr>
          <p:nvPr/>
        </p:nvSpPr>
        <p:spPr bwMode="auto">
          <a:xfrm>
            <a:off x="457200" y="4716463"/>
            <a:ext cx="4705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solidFill>
                  <a:srgbClr val="99FF66"/>
                </a:solidFill>
                <a:latin typeface="Comic Sans MS" panose="030F0902030302020204" pitchFamily="66" charset="0"/>
              </a:rPr>
              <a:t>La perdita di questa molecola consente la liberazione di due siti di legame sui quali si può inserire l’ossigeno</a:t>
            </a:r>
          </a:p>
        </p:txBody>
      </p:sp>
      <p:sp>
        <p:nvSpPr>
          <p:cNvPr id="20487" name="Segnaposto numero diapositiva 6">
            <a:extLst>
              <a:ext uri="{FF2B5EF4-FFF2-40B4-BE49-F238E27FC236}">
                <a16:creationId xmlns:a16="http://schemas.microsoft.com/office/drawing/2014/main" id="{AACA3747-BDA8-A572-D22E-9A7346EED72A}"/>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8D48B7A-9DD0-CC41-8A4A-7FEE68C8ABD6}" type="slidenum">
              <a:rPr lang="it-IT" altLang="it-IT" sz="1000">
                <a:latin typeface="Comic Sans MS" panose="030F0902030302020204" pitchFamily="66" charset="0"/>
              </a:rPr>
              <a:pPr algn="r" eaLnBrk="1" hangingPunct="1">
                <a:spcBef>
                  <a:spcPct val="0"/>
                </a:spcBef>
                <a:buFontTx/>
                <a:buNone/>
              </a:pPr>
              <a:t>8</a:t>
            </a:fld>
            <a:endParaRPr lang="it-IT" altLang="it-IT" sz="1000">
              <a:latin typeface="Comic Sans MS" panose="030F0902030302020204" pitchFamily="66" charset="0"/>
            </a:endParaRPr>
          </a:p>
        </p:txBody>
      </p:sp>
      <p:sp>
        <p:nvSpPr>
          <p:cNvPr id="20488" name="Segnaposto data 4">
            <a:extLst>
              <a:ext uri="{FF2B5EF4-FFF2-40B4-BE49-F238E27FC236}">
                <a16:creationId xmlns:a16="http://schemas.microsoft.com/office/drawing/2014/main" id="{829FF088-8DC3-4ADB-AD51-023A77864A60}"/>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pic>
        <p:nvPicPr>
          <p:cNvPr id="20490" name="Picture 2" descr="http://www.aesan.msc.es/AESAN/docs/img/cadena_alimentaria/furano.jpg">
            <a:extLst>
              <a:ext uri="{FF2B5EF4-FFF2-40B4-BE49-F238E27FC236}">
                <a16:creationId xmlns:a16="http://schemas.microsoft.com/office/drawing/2014/main" id="{389D57F7-A887-3AB8-D3B9-A4C57ABC1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4791075"/>
            <a:ext cx="13938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CasellaDiTesto 1">
            <a:extLst>
              <a:ext uri="{FF2B5EF4-FFF2-40B4-BE49-F238E27FC236}">
                <a16:creationId xmlns:a16="http://schemas.microsoft.com/office/drawing/2014/main" id="{5677DF4D-BD6F-2C7A-68DB-B4255F742A35}"/>
              </a:ext>
            </a:extLst>
          </p:cNvPr>
          <p:cNvSpPr txBox="1">
            <a:spLocks noChangeArrowheads="1"/>
          </p:cNvSpPr>
          <p:nvPr/>
        </p:nvSpPr>
        <p:spPr bwMode="auto">
          <a:xfrm>
            <a:off x="7807325" y="5124450"/>
            <a:ext cx="1150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solidFill>
                  <a:srgbClr val="00FFCC"/>
                </a:solidFill>
                <a:latin typeface="Comic Sans MS" panose="030F0902030302020204" pitchFamily="66" charset="0"/>
              </a:rPr>
              <a:t>furano</a:t>
            </a:r>
          </a:p>
        </p:txBody>
      </p:sp>
      <p:sp>
        <p:nvSpPr>
          <p:cNvPr id="3" name="CasellaDiTesto 2">
            <a:extLst>
              <a:ext uri="{FF2B5EF4-FFF2-40B4-BE49-F238E27FC236}">
                <a16:creationId xmlns:a16="http://schemas.microsoft.com/office/drawing/2014/main" id="{EF48232A-458E-01A5-90BF-D179B960B16E}"/>
              </a:ext>
            </a:extLst>
          </p:cNvPr>
          <p:cNvSpPr txBox="1"/>
          <p:nvPr/>
        </p:nvSpPr>
        <p:spPr>
          <a:xfrm>
            <a:off x="231775" y="5795963"/>
            <a:ext cx="8893175" cy="784225"/>
          </a:xfrm>
          <a:prstGeom prst="rect">
            <a:avLst/>
          </a:prstGeom>
          <a:noFill/>
        </p:spPr>
        <p:txBody>
          <a:bodyPr>
            <a:spAutoFit/>
          </a:bodyPr>
          <a:lstStyle/>
          <a:p>
            <a:pPr fontAlgn="auto">
              <a:spcBef>
                <a:spcPts val="0"/>
              </a:spcBef>
              <a:spcAft>
                <a:spcPts val="0"/>
              </a:spcAft>
              <a:defRPr/>
            </a:pPr>
            <a:r>
              <a:rPr lang="it-IT" sz="1500" dirty="0">
                <a:solidFill>
                  <a:schemeClr val="bg1">
                    <a:lumMod val="95000"/>
                  </a:schemeClr>
                </a:solidFill>
                <a:latin typeface="Comic Sans MS" pitchFamily="66" charset="0"/>
              </a:rPr>
              <a:t>A causa di questa reazione i PCB sono sempre  «contaminati» da quantità variabili di PCDF; i PCB usati come refrigeranti risultano infatti progressivamente più ricchi in termini di PCDF nel corso del tempo.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slide(fromTop)">
                                      <p:cBhvr>
                                        <p:cTn id="7" dur="500"/>
                                        <p:tgtEl>
                                          <p:spTgt spid="50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190"/>
                                        </p:tgtEl>
                                        <p:attrNameLst>
                                          <p:attrName>style.visibility</p:attrName>
                                        </p:attrNameLst>
                                      </p:cBhvr>
                                      <p:to>
                                        <p:strVal val="visible"/>
                                      </p:to>
                                    </p:set>
                                    <p:animEffect transition="in" filter="dissolve">
                                      <p:cBhvr>
                                        <p:cTn id="12" dur="500"/>
                                        <p:tgtEl>
                                          <p:spTgt spid="50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192"/>
                                        </p:tgtEl>
                                        <p:attrNameLst>
                                          <p:attrName>style.visibility</p:attrName>
                                        </p:attrNameLst>
                                      </p:cBhvr>
                                      <p:to>
                                        <p:strVal val="visible"/>
                                      </p:to>
                                    </p:set>
                                    <p:anim calcmode="lin" valueType="num">
                                      <p:cBhvr additive="base">
                                        <p:cTn id="17" dur="500" fill="hold"/>
                                        <p:tgtEl>
                                          <p:spTgt spid="50192"/>
                                        </p:tgtEl>
                                        <p:attrNameLst>
                                          <p:attrName>ppt_x</p:attrName>
                                        </p:attrNameLst>
                                      </p:cBhvr>
                                      <p:tavLst>
                                        <p:tav tm="0">
                                          <p:val>
                                            <p:strVal val="#ppt_x"/>
                                          </p:val>
                                        </p:tav>
                                        <p:tav tm="100000">
                                          <p:val>
                                            <p:strVal val="#ppt_x"/>
                                          </p:val>
                                        </p:tav>
                                      </p:tavLst>
                                    </p:anim>
                                    <p:anim calcmode="lin" valueType="num">
                                      <p:cBhvr additive="base">
                                        <p:cTn id="18" dur="500" fill="hold"/>
                                        <p:tgtEl>
                                          <p:spTgt spid="5019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50191"/>
                                        </p:tgtEl>
                                        <p:attrNameLst>
                                          <p:attrName>style.visibility</p:attrName>
                                        </p:attrNameLst>
                                      </p:cBhvr>
                                      <p:to>
                                        <p:strVal val="visible"/>
                                      </p:to>
                                    </p:set>
                                    <p:animEffect transition="in" filter="slide(fromBottom)">
                                      <p:cBhvr>
                                        <p:cTn id="23" dur="500"/>
                                        <p:tgtEl>
                                          <p:spTgt spid="50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a:extLst>
              <a:ext uri="{FF2B5EF4-FFF2-40B4-BE49-F238E27FC236}">
                <a16:creationId xmlns:a16="http://schemas.microsoft.com/office/drawing/2014/main" id="{DE0B53F5-9063-9AC8-3C0E-DB742023E9C5}"/>
              </a:ext>
            </a:extLst>
          </p:cNvPr>
          <p:cNvSpPr txBox="1">
            <a:spLocks noChangeArrowheads="1"/>
          </p:cNvSpPr>
          <p:nvPr/>
        </p:nvSpPr>
        <p:spPr bwMode="auto">
          <a:xfrm>
            <a:off x="755650" y="404813"/>
            <a:ext cx="7704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a:solidFill>
                  <a:srgbClr val="99FF66"/>
                </a:solidFill>
                <a:latin typeface="Comic Sans MS" panose="030F0902030302020204" pitchFamily="66" charset="0"/>
              </a:rPr>
              <a:t>In particolare la formazione di un benzofurano può essere rappresentata come segue:</a:t>
            </a:r>
          </a:p>
        </p:txBody>
      </p:sp>
      <p:pic>
        <p:nvPicPr>
          <p:cNvPr id="62473" name="Picture 9" descr="PCDF">
            <a:extLst>
              <a:ext uri="{FF2B5EF4-FFF2-40B4-BE49-F238E27FC236}">
                <a16:creationId xmlns:a16="http://schemas.microsoft.com/office/drawing/2014/main" id="{988D5C51-0F1A-A783-66C5-746A2B65B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412875"/>
            <a:ext cx="63373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Text Box 14">
            <a:extLst>
              <a:ext uri="{FF2B5EF4-FFF2-40B4-BE49-F238E27FC236}">
                <a16:creationId xmlns:a16="http://schemas.microsoft.com/office/drawing/2014/main" id="{F70203DD-DDA0-ADCC-E1A2-D7EF19C057E8}"/>
              </a:ext>
            </a:extLst>
          </p:cNvPr>
          <p:cNvSpPr txBox="1">
            <a:spLocks noChangeArrowheads="1"/>
          </p:cNvSpPr>
          <p:nvPr/>
        </p:nvSpPr>
        <p:spPr bwMode="auto">
          <a:xfrm>
            <a:off x="250825" y="5213350"/>
            <a:ext cx="8642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a:solidFill>
                  <a:srgbClr val="99FF66"/>
                </a:solidFill>
                <a:latin typeface="Comic Sans MS" panose="030F0902030302020204" pitchFamily="66" charset="0"/>
              </a:rPr>
              <a:t>In presenza di ossigeno ed in condizioni di elevate temperature, i PCB possono trasformarsi, perdendo una molecola di cloro (oppure di HCl) e generando un legame interno alla molecola coinvolgente un atomo di ossigeno: si forma un PCDF dei 135 congeneri.</a:t>
            </a:r>
          </a:p>
        </p:txBody>
      </p:sp>
      <p:sp>
        <p:nvSpPr>
          <p:cNvPr id="21509" name="Segnaposto numero diapositiva 6">
            <a:extLst>
              <a:ext uri="{FF2B5EF4-FFF2-40B4-BE49-F238E27FC236}">
                <a16:creationId xmlns:a16="http://schemas.microsoft.com/office/drawing/2014/main" id="{FE65ECF1-9C08-97ED-83A9-2612AA1FCECF}"/>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9D44A618-73FA-D242-B5F4-CC218B1FF818}" type="slidenum">
              <a:rPr lang="it-IT" altLang="it-IT" sz="1000">
                <a:latin typeface="Comic Sans MS" panose="030F0902030302020204" pitchFamily="66" charset="0"/>
              </a:rPr>
              <a:pPr algn="r" eaLnBrk="1" hangingPunct="1">
                <a:spcBef>
                  <a:spcPct val="0"/>
                </a:spcBef>
                <a:buFontTx/>
                <a:buNone/>
              </a:pPr>
              <a:t>9</a:t>
            </a:fld>
            <a:endParaRPr lang="it-IT" altLang="it-IT" sz="1000">
              <a:latin typeface="Comic Sans MS" panose="030F0902030302020204" pitchFamily="66" charset="0"/>
            </a:endParaRPr>
          </a:p>
        </p:txBody>
      </p:sp>
      <p:sp>
        <p:nvSpPr>
          <p:cNvPr id="21510" name="Segnaposto data 4">
            <a:extLst>
              <a:ext uri="{FF2B5EF4-FFF2-40B4-BE49-F238E27FC236}">
                <a16:creationId xmlns:a16="http://schemas.microsoft.com/office/drawing/2014/main" id="{E077C993-2D02-7728-C821-9D5557345D24}"/>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902030302020204" pitchFamily="66" charset="0"/>
              </a:rPr>
              <a:t>Corso di  Chimica dell’ Ambiente </a:t>
            </a:r>
          </a:p>
        </p:txBody>
      </p:sp>
      <p:sp>
        <p:nvSpPr>
          <p:cNvPr id="3" name="Rettangolo 2">
            <a:extLst>
              <a:ext uri="{FF2B5EF4-FFF2-40B4-BE49-F238E27FC236}">
                <a16:creationId xmlns:a16="http://schemas.microsoft.com/office/drawing/2014/main" id="{4350B7BD-7EDA-90A9-4990-39AB9908499A}"/>
              </a:ext>
            </a:extLst>
          </p:cNvPr>
          <p:cNvSpPr/>
          <p:nvPr/>
        </p:nvSpPr>
        <p:spPr>
          <a:xfrm>
            <a:off x="3065463" y="2005013"/>
            <a:ext cx="517525" cy="34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513" name="CasellaDiTesto 3">
            <a:extLst>
              <a:ext uri="{FF2B5EF4-FFF2-40B4-BE49-F238E27FC236}">
                <a16:creationId xmlns:a16="http://schemas.microsoft.com/office/drawing/2014/main" id="{5E1DC4E7-BF87-150F-064F-2372FFD6E9DE}"/>
              </a:ext>
            </a:extLst>
          </p:cNvPr>
          <p:cNvSpPr txBox="1">
            <a:spLocks noChangeArrowheads="1"/>
          </p:cNvSpPr>
          <p:nvPr/>
        </p:nvSpPr>
        <p:spPr bwMode="auto">
          <a:xfrm>
            <a:off x="4414838" y="3870325"/>
            <a:ext cx="3482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2060"/>
                </a:solidFill>
                <a:latin typeface="Comic Sans MS" panose="030F0902030302020204" pitchFamily="66" charset="0"/>
              </a:rPr>
              <a:t>Attenzione alla numerazione!</a:t>
            </a:r>
          </a:p>
        </p:txBody>
      </p:sp>
      <p:sp>
        <p:nvSpPr>
          <p:cNvPr id="21514" name="CasellaDiTesto 4">
            <a:extLst>
              <a:ext uri="{FF2B5EF4-FFF2-40B4-BE49-F238E27FC236}">
                <a16:creationId xmlns:a16="http://schemas.microsoft.com/office/drawing/2014/main" id="{E26B9A5F-D8AD-9CAD-DAD1-DAC094E304DF}"/>
              </a:ext>
            </a:extLst>
          </p:cNvPr>
          <p:cNvSpPr txBox="1">
            <a:spLocks noChangeArrowheads="1"/>
          </p:cNvSpPr>
          <p:nvPr/>
        </p:nvSpPr>
        <p:spPr bwMode="auto">
          <a:xfrm>
            <a:off x="6954838" y="1773238"/>
            <a:ext cx="280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200"/>
              <a:t>1</a:t>
            </a:r>
          </a:p>
        </p:txBody>
      </p:sp>
      <p:sp>
        <p:nvSpPr>
          <p:cNvPr id="6" name="Freccia circolare a sinistra 5">
            <a:extLst>
              <a:ext uri="{FF2B5EF4-FFF2-40B4-BE49-F238E27FC236}">
                <a16:creationId xmlns:a16="http://schemas.microsoft.com/office/drawing/2014/main" id="{9FF73D84-FB23-1CBD-9208-5C44C303020D}"/>
              </a:ext>
            </a:extLst>
          </p:cNvPr>
          <p:cNvSpPr/>
          <p:nvPr/>
        </p:nvSpPr>
        <p:spPr>
          <a:xfrm>
            <a:off x="7342188" y="1865313"/>
            <a:ext cx="287337" cy="7302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dissolve">
                                      <p:cBhvr>
                                        <p:cTn id="7" dur="500"/>
                                        <p:tgtEl>
                                          <p:spTgt spid="624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2478"/>
                                        </p:tgtEl>
                                        <p:attrNameLst>
                                          <p:attrName>style.visibility</p:attrName>
                                        </p:attrNameLst>
                                      </p:cBhvr>
                                      <p:to>
                                        <p:strVal val="visible"/>
                                      </p:to>
                                    </p:set>
                                    <p:anim calcmode="lin" valueType="num">
                                      <p:cBhvr additive="base">
                                        <p:cTn id="12" dur="500" fill="hold"/>
                                        <p:tgtEl>
                                          <p:spTgt spid="62478"/>
                                        </p:tgtEl>
                                        <p:attrNameLst>
                                          <p:attrName>ppt_x</p:attrName>
                                        </p:attrNameLst>
                                      </p:cBhvr>
                                      <p:tavLst>
                                        <p:tav tm="0">
                                          <p:val>
                                            <p:strVal val="#ppt_x"/>
                                          </p:val>
                                        </p:tav>
                                        <p:tav tm="100000">
                                          <p:val>
                                            <p:strVal val="#ppt_x"/>
                                          </p:val>
                                        </p:tav>
                                      </p:tavLst>
                                    </p:anim>
                                    <p:anim calcmode="lin" valueType="num">
                                      <p:cBhvr additive="base">
                                        <p:cTn id="13" dur="500" fill="hold"/>
                                        <p:tgtEl>
                                          <p:spTgt spid="62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8"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5332</Words>
  <Application>Microsoft Macintosh PowerPoint</Application>
  <PresentationFormat>Presentazione su schermo (4:3)</PresentationFormat>
  <Paragraphs>481</Paragraphs>
  <Slides>48</Slides>
  <Notes>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3" baseType="lpstr">
      <vt:lpstr>Arial</vt:lpstr>
      <vt:lpstr>Calibri</vt:lpstr>
      <vt:lpstr>Comic Sans MS</vt:lpstr>
      <vt:lpstr>Struttura predefinita</vt:lpstr>
      <vt:lpstr>CS ChemDraw Drawing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 Parthenope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Angelo Riccio</dc:creator>
  <cp:lastModifiedBy>Elena Chianese</cp:lastModifiedBy>
  <cp:revision>83</cp:revision>
  <cp:lastPrinted>2012-11-29T13:03:57Z</cp:lastPrinted>
  <dcterms:created xsi:type="dcterms:W3CDTF">2012-06-13T07:13:14Z</dcterms:created>
  <dcterms:modified xsi:type="dcterms:W3CDTF">2023-04-21T11:06:17Z</dcterms:modified>
</cp:coreProperties>
</file>