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9" r:id="rId3"/>
    <p:sldId id="261" r:id="rId4"/>
    <p:sldId id="311" r:id="rId5"/>
    <p:sldId id="265" r:id="rId6"/>
    <p:sldId id="314" r:id="rId7"/>
    <p:sldId id="315" r:id="rId8"/>
    <p:sldId id="317" r:id="rId9"/>
    <p:sldId id="316" r:id="rId10"/>
    <p:sldId id="319" r:id="rId11"/>
    <p:sldId id="321" r:id="rId12"/>
    <p:sldId id="322" r:id="rId13"/>
    <p:sldId id="323" r:id="rId14"/>
    <p:sldId id="324" r:id="rId15"/>
    <p:sldId id="325" r:id="rId16"/>
    <p:sldId id="330" r:id="rId17"/>
    <p:sldId id="326" r:id="rId18"/>
    <p:sldId id="331" r:id="rId19"/>
    <p:sldId id="328" r:id="rId20"/>
    <p:sldId id="329" r:id="rId21"/>
    <p:sldId id="333" r:id="rId22"/>
    <p:sldId id="335" r:id="rId23"/>
    <p:sldId id="334" r:id="rId24"/>
    <p:sldId id="336"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62"/>
    <p:restoredTop sz="94674"/>
  </p:normalViewPr>
  <p:slideViewPr>
    <p:cSldViewPr snapToGrid="0" snapToObjects="1">
      <p:cViewPr varScale="1">
        <p:scale>
          <a:sx n="124" d="100"/>
          <a:sy n="124" d="100"/>
        </p:scale>
        <p:origin x="1160" y="16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4/4/22</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4/4/22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typical physical outer perimeters include property lines or the exterior walls of a building or complex.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typical physical outer perimeters include property lines or the exterior walls of a building or complex.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Legitimate organizations have learned enough over the years that they just aren’t going to do anything that would make you trust them less.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A29FE-E551-42D3-A7E0-91DFB63EDC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141502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69"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0497743" cy="1323438"/>
          </a:xfrm>
        </p:spPr>
        <p:txBody>
          <a:bodyPr/>
          <a:lstStyle/>
          <a:p>
            <a:r>
              <a:rPr lang="it-IT" dirty="0"/>
              <a:t>Security </a:t>
            </a:r>
            <a:r>
              <a:rPr lang="it-IT" dirty="0" err="1"/>
              <a:t>issues</a:t>
            </a:r>
            <a:r>
              <a:rPr lang="it-IT" dirty="0"/>
              <a:t> and </a:t>
            </a:r>
            <a:r>
              <a:rPr lang="it-IT" dirty="0" err="1"/>
              <a:t>Cloud</a:t>
            </a:r>
            <a:r>
              <a:rPr lang="it-IT" dirty="0"/>
              <a:t> Computing</a:t>
            </a:r>
            <a:endParaRPr lang="it-GB" dirty="0"/>
          </a:p>
          <a:p>
            <a:r>
              <a:rPr lang="it-GB" dirty="0"/>
              <a:t>Master 2021-2022</a:t>
            </a:r>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a:xfrm>
            <a:off x="549262" y="3698649"/>
            <a:ext cx="5546738" cy="406114"/>
          </a:xfrm>
        </p:spPr>
        <p:txBody>
          <a:bodyPr/>
          <a:lstStyle/>
          <a:p>
            <a:r>
              <a:rPr lang="it-IT" dirty="0"/>
              <a:t>THE MOST SECURE PC IS THE ONE DISCONNECTED FROM THE NET</a:t>
            </a:r>
            <a:endParaRPr lang="it-GB"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GB" dirty="0"/>
              <a:t>A cura del prof</a:t>
            </a:r>
            <a:r>
              <a:rPr lang="it-GB"/>
              <a:t>. </a:t>
            </a:r>
            <a:r>
              <a:rPr lang="it-IT" dirty="0"/>
              <a:t>Aniello Castiglione, </a:t>
            </a:r>
            <a:r>
              <a:rPr lang="it-IT" dirty="0" err="1"/>
              <a:t>Ph.D</a:t>
            </a:r>
            <a:r>
              <a:rPr lang="it-IT" dirty="0"/>
              <a:t>.</a:t>
            </a:r>
            <a:endParaRPr lang="it-GB" dirty="0"/>
          </a:p>
          <a:p>
            <a:r>
              <a:rPr lang="it-GB" dirty="0"/>
              <a:t>Prof</a:t>
            </a:r>
            <a:r>
              <a:rPr lang="it-GB"/>
              <a:t>. </a:t>
            </a:r>
            <a:r>
              <a:rPr lang="it-IT" dirty="0"/>
              <a:t>di Cyber Security </a:t>
            </a:r>
            <a:r>
              <a:rPr lang="it-GB"/>
              <a:t>all’Università </a:t>
            </a:r>
            <a:r>
              <a:rPr lang="it-GB" dirty="0"/>
              <a:t>degli Studi di Napoli Parthenope</a:t>
            </a:r>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2907587"/>
            <a:ext cx="10191964" cy="3053137"/>
          </a:xfrm>
          <a:prstGeom prst="rect">
            <a:avLst/>
          </a:prstGeom>
        </p:spPr>
        <p:txBody>
          <a:bodyPr>
            <a:normAutofit/>
          </a:bodyPr>
          <a:lstStyle/>
          <a:p>
            <a:r>
              <a:rPr lang="en-US" dirty="0">
                <a:latin typeface="Avenir Book" panose="02000503020000020003" pitchFamily="2" charset="0"/>
              </a:rPr>
              <a:t>The “From” address on an email can be forged very easily and anyone can do that.</a:t>
            </a:r>
          </a:p>
          <a:p>
            <a:r>
              <a:rPr lang="en-US" dirty="0">
                <a:latin typeface="Avenir Book" panose="02000503020000020003" pitchFamily="2" charset="0"/>
              </a:rPr>
              <a:t>Hyperlinks in emails can be dangerous. If you don’t know the person or organization that sent the email, simply do not click on the link. </a:t>
            </a:r>
          </a:p>
          <a:p>
            <a:endParaRPr lang="en-US" dirty="0">
              <a:latin typeface="Avenir Book" panose="02000503020000020003" pitchFamily="2" charset="0"/>
            </a:endParaRPr>
          </a:p>
        </p:txBody>
      </p:sp>
      <p:sp>
        <p:nvSpPr>
          <p:cNvPr id="5" name="Title 1" descr="Difference between real and bogus email or website: The look of an email or website can be deceptive">
            <a:extLst>
              <a:ext uri="{FF2B5EF4-FFF2-40B4-BE49-F238E27FC236}">
                <a16:creationId xmlns:a16="http://schemas.microsoft.com/office/drawing/2014/main" id="{CD298456-A7B1-8A4E-8B60-143814CB6EC7}"/>
              </a:ext>
            </a:extLst>
          </p:cNvPr>
          <p:cNvSpPr txBox="1">
            <a:spLocks/>
          </p:cNvSpPr>
          <p:nvPr/>
        </p:nvSpPr>
        <p:spPr>
          <a:xfrm>
            <a:off x="688369" y="1589731"/>
            <a:ext cx="951387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2E3C5D"/>
                </a:solidFill>
                <a:latin typeface="Avenir Black" panose="02000503020000020003" pitchFamily="2" charset="0"/>
                <a:cs typeface="Calibri" panose="020F0502020204030204" pitchFamily="34" charset="0"/>
              </a:rPr>
              <a:t>Difference between real and bogus email or website</a:t>
            </a:r>
            <a:endParaRPr lang="en-US" sz="3600" b="1" dirty="0">
              <a:solidFill>
                <a:srgbClr val="2E3C5D"/>
              </a:solidFill>
              <a:latin typeface="Avenir Black" panose="02000503020000020003" pitchFamily="2" charset="0"/>
              <a:cs typeface="Calibri" panose="020F0502020204030204" pitchFamily="34" charset="0"/>
            </a:endParaRPr>
          </a:p>
        </p:txBody>
      </p:sp>
    </p:spTree>
    <p:extLst>
      <p:ext uri="{BB962C8B-B14F-4D97-AF65-F5344CB8AC3E}">
        <p14:creationId xmlns:p14="http://schemas.microsoft.com/office/powerpoint/2010/main" val="369193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1312" y="2958957"/>
            <a:ext cx="10969375" cy="2661007"/>
          </a:xfrm>
          <a:prstGeom prst="rect">
            <a:avLst/>
          </a:prstGeom>
        </p:spPr>
        <p:txBody>
          <a:bodyPr>
            <a:normAutofit/>
          </a:bodyPr>
          <a:lstStyle/>
          <a:p>
            <a:r>
              <a:rPr lang="en-US" dirty="0">
                <a:latin typeface="Avenir Book" panose="02000503020000020003" pitchFamily="2" charset="0"/>
              </a:rPr>
              <a:t>If you do know the person or organization the email is from, realize that hyperlinks in emails can take you anywhere. Teach users how to examine the web address of these links and to look for the URL of the legitimate organization rather than just the organization name as part of the URL.</a:t>
            </a:r>
          </a:p>
        </p:txBody>
      </p:sp>
      <p:sp>
        <p:nvSpPr>
          <p:cNvPr id="5" name="Title 1" descr="Difference between real and bogus email or website: The look of an email or website can be deceptive">
            <a:extLst>
              <a:ext uri="{FF2B5EF4-FFF2-40B4-BE49-F238E27FC236}">
                <a16:creationId xmlns:a16="http://schemas.microsoft.com/office/drawing/2014/main" id="{E32FED71-27B4-6940-9687-D65FCE5143BE}"/>
              </a:ext>
            </a:extLst>
          </p:cNvPr>
          <p:cNvSpPr txBox="1">
            <a:spLocks/>
          </p:cNvSpPr>
          <p:nvPr/>
        </p:nvSpPr>
        <p:spPr>
          <a:xfrm>
            <a:off x="688369" y="1589731"/>
            <a:ext cx="951387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2E3C5D"/>
                </a:solidFill>
                <a:latin typeface="Avenir Black" panose="02000503020000020003" pitchFamily="2" charset="0"/>
                <a:cs typeface="Calibri" panose="020F0502020204030204" pitchFamily="34" charset="0"/>
              </a:rPr>
              <a:t>Difference between real and bogus email or website</a:t>
            </a:r>
            <a:endParaRPr lang="en-US" sz="3600" b="1" dirty="0">
              <a:solidFill>
                <a:srgbClr val="2E3C5D"/>
              </a:solidFill>
              <a:latin typeface="Avenir Black" panose="02000503020000020003" pitchFamily="2" charset="0"/>
              <a:cs typeface="Calibri" panose="020F0502020204030204" pitchFamily="34" charset="0"/>
            </a:endParaRPr>
          </a:p>
        </p:txBody>
      </p:sp>
    </p:spTree>
    <p:extLst>
      <p:ext uri="{BB962C8B-B14F-4D97-AF65-F5344CB8AC3E}">
        <p14:creationId xmlns:p14="http://schemas.microsoft.com/office/powerpoint/2010/main" val="363374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3573" y="2969231"/>
            <a:ext cx="9743326" cy="2445250"/>
          </a:xfrm>
          <a:prstGeom prst="rect">
            <a:avLst/>
          </a:prstGeom>
        </p:spPr>
        <p:txBody>
          <a:bodyPr>
            <a:normAutofit/>
          </a:bodyPr>
          <a:lstStyle/>
          <a:p>
            <a:r>
              <a:rPr lang="en-US" dirty="0">
                <a:latin typeface="Avenir Book" panose="02000503020000020003" pitchFamily="2" charset="0"/>
              </a:rPr>
              <a:t>Teach users how to examine email headers. This can be a little difficult for many people. However, show users how to look at the email headers and show them how to see the server host names for each mail server through which the message traveled. By doing so, you can often see if an email is legitimate.</a:t>
            </a:r>
          </a:p>
        </p:txBody>
      </p:sp>
      <p:sp>
        <p:nvSpPr>
          <p:cNvPr id="5" name="Title 1" descr="Difference between real and bogus email or website: The look of an email or website can be deceptive">
            <a:extLst>
              <a:ext uri="{FF2B5EF4-FFF2-40B4-BE49-F238E27FC236}">
                <a16:creationId xmlns:a16="http://schemas.microsoft.com/office/drawing/2014/main" id="{5CCA9D9F-5C5E-734E-ADE8-021A283B24BB}"/>
              </a:ext>
            </a:extLst>
          </p:cNvPr>
          <p:cNvSpPr txBox="1">
            <a:spLocks/>
          </p:cNvSpPr>
          <p:nvPr/>
        </p:nvSpPr>
        <p:spPr>
          <a:xfrm>
            <a:off x="688369" y="1589731"/>
            <a:ext cx="951387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E3C5D"/>
                </a:solidFill>
                <a:latin typeface="Avenir Black" panose="02000503020000020003" pitchFamily="2" charset="0"/>
                <a:cs typeface="Calibri" panose="020F0502020204030204" pitchFamily="34" charset="0"/>
              </a:rPr>
              <a:t>Difference between real and bogus email or website</a:t>
            </a:r>
          </a:p>
        </p:txBody>
      </p:sp>
    </p:spTree>
    <p:extLst>
      <p:ext uri="{BB962C8B-B14F-4D97-AF65-F5344CB8AC3E}">
        <p14:creationId xmlns:p14="http://schemas.microsoft.com/office/powerpoint/2010/main" val="422824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79053" y="1435618"/>
            <a:ext cx="68580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An Example Phishing Attack</a:t>
            </a:r>
          </a:p>
        </p:txBody>
      </p:sp>
      <p:pic>
        <p:nvPicPr>
          <p:cNvPr id="4" name="Content Placeholder 3" descr="Schematic illustration of an example of phishing attack that generally involves emails that direct the user to a bogus website that looks like the real thing.&#10;"/>
          <p:cNvPicPr>
            <a:picLocks noGrp="1" noChangeAspect="1"/>
          </p:cNvPicPr>
          <p:nvPr>
            <p:ph idx="4294967295"/>
          </p:nvPr>
        </p:nvPicPr>
        <p:blipFill>
          <a:blip r:embed="rId2" cstate="print"/>
          <a:stretch>
            <a:fillRect/>
          </a:stretch>
        </p:blipFill>
        <p:spPr>
          <a:xfrm>
            <a:off x="697294" y="2578618"/>
            <a:ext cx="10621518" cy="3169721"/>
          </a:xfrm>
          <a:prstGeom prst="rect">
            <a:avLst/>
          </a:prstGeom>
        </p:spPr>
      </p:pic>
    </p:spTree>
    <p:extLst>
      <p:ext uri="{BB962C8B-B14F-4D97-AF65-F5344CB8AC3E}">
        <p14:creationId xmlns:p14="http://schemas.microsoft.com/office/powerpoint/2010/main" val="127050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2041" y="1291780"/>
            <a:ext cx="68580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Broadcast Storm</a:t>
            </a:r>
          </a:p>
        </p:txBody>
      </p:sp>
      <p:pic>
        <p:nvPicPr>
          <p:cNvPr id="7" name="Content Placeholder 6" descr="Schematic illustration of a broadcast storm, where broadcast traffic is rebroadcast by every network device, and the continuous broadcast or multicast traffic can quickly overload switches and routers and overwhelm the network.&#10;"/>
          <p:cNvPicPr>
            <a:picLocks noGrp="1" noChangeAspect="1"/>
          </p:cNvPicPr>
          <p:nvPr>
            <p:ph idx="4294967295"/>
          </p:nvPr>
        </p:nvPicPr>
        <p:blipFill>
          <a:blip r:embed="rId2" cstate="print"/>
          <a:stretch>
            <a:fillRect/>
          </a:stretch>
        </p:blipFill>
        <p:spPr>
          <a:xfrm>
            <a:off x="1304819" y="2131785"/>
            <a:ext cx="8565222" cy="3935961"/>
          </a:xfrm>
          <a:prstGeom prst="rect">
            <a:avLst/>
          </a:prstGeom>
        </p:spPr>
      </p:pic>
    </p:spTree>
    <p:extLst>
      <p:ext uri="{BB962C8B-B14F-4D97-AF65-F5344CB8AC3E}">
        <p14:creationId xmlns:p14="http://schemas.microsoft.com/office/powerpoint/2010/main" val="404982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5437" y="1497264"/>
            <a:ext cx="68580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Session Hijacking</a:t>
            </a:r>
          </a:p>
        </p:txBody>
      </p:sp>
      <p:pic>
        <p:nvPicPr>
          <p:cNvPr id="5" name="Content Placeholder 4" descr="Schematic illustration of session hijacking, where an attacker is able to sniff the connection and obtain the session cookie, and can gain access to that site.&#10;"/>
          <p:cNvPicPr>
            <a:picLocks noGrp="1" noChangeAspect="1"/>
          </p:cNvPicPr>
          <p:nvPr>
            <p:ph idx="4294967295"/>
          </p:nvPr>
        </p:nvPicPr>
        <p:blipFill>
          <a:blip r:embed="rId2" cstate="print"/>
          <a:stretch>
            <a:fillRect/>
          </a:stretch>
        </p:blipFill>
        <p:spPr>
          <a:xfrm>
            <a:off x="1995122" y="2279726"/>
            <a:ext cx="8638631" cy="3265945"/>
          </a:xfrm>
          <a:prstGeom prst="rect">
            <a:avLst/>
          </a:prstGeom>
        </p:spPr>
      </p:pic>
    </p:spTree>
    <p:extLst>
      <p:ext uri="{BB962C8B-B14F-4D97-AF65-F5344CB8AC3E}">
        <p14:creationId xmlns:p14="http://schemas.microsoft.com/office/powerpoint/2010/main" val="147308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1466440"/>
            <a:ext cx="68580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Man-in-the-Middle Attacks</a:t>
            </a:r>
          </a:p>
        </p:txBody>
      </p:sp>
      <p:sp>
        <p:nvSpPr>
          <p:cNvPr id="3" name="Content Placeholder 2"/>
          <p:cNvSpPr>
            <a:spLocks noGrp="1"/>
          </p:cNvSpPr>
          <p:nvPr>
            <p:ph idx="4294967295"/>
          </p:nvPr>
        </p:nvSpPr>
        <p:spPr>
          <a:xfrm>
            <a:off x="1342490" y="2784297"/>
            <a:ext cx="8736458" cy="2774022"/>
          </a:xfrm>
          <a:prstGeom prst="rect">
            <a:avLst/>
          </a:prstGeom>
        </p:spPr>
        <p:txBody>
          <a:bodyPr>
            <a:normAutofit/>
          </a:bodyPr>
          <a:lstStyle/>
          <a:p>
            <a:r>
              <a:rPr lang="en-US" dirty="0">
                <a:latin typeface="Avenir Book" panose="02000503020000020003" pitchFamily="2" charset="0"/>
              </a:rPr>
              <a:t>The Man-in-the-Middle (MITM) attack or fire brigade attacks are a type of session hijacking that involves intercepting or sniffing and modifying communication between users. </a:t>
            </a:r>
          </a:p>
          <a:p>
            <a:endParaRPr lang="en-US" dirty="0">
              <a:latin typeface="Avenir Book" panose="02000503020000020003" pitchFamily="2" charset="0"/>
            </a:endParaRPr>
          </a:p>
        </p:txBody>
      </p:sp>
    </p:spTree>
    <p:extLst>
      <p:ext uri="{BB962C8B-B14F-4D97-AF65-F5344CB8AC3E}">
        <p14:creationId xmlns:p14="http://schemas.microsoft.com/office/powerpoint/2010/main" val="300936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0451" y="1281503"/>
            <a:ext cx="3851097"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MITM Attack</a:t>
            </a:r>
          </a:p>
        </p:txBody>
      </p:sp>
      <p:pic>
        <p:nvPicPr>
          <p:cNvPr id="6" name="Content Placeholder 5" descr="Schematic illustration of a man-in-the-middle (MITM) attack or fire-brigade attack, which is a type of session hijacking that involves intercepting or sniffing and modifying communication between users.&#10;"/>
          <p:cNvPicPr>
            <a:picLocks noGrp="1" noChangeAspect="1"/>
          </p:cNvPicPr>
          <p:nvPr>
            <p:ph idx="4294967295"/>
          </p:nvPr>
        </p:nvPicPr>
        <p:blipFill>
          <a:blip r:embed="rId2" cstate="print"/>
          <a:stretch>
            <a:fillRect/>
          </a:stretch>
        </p:blipFill>
        <p:spPr>
          <a:xfrm>
            <a:off x="2333108" y="1967698"/>
            <a:ext cx="6869112" cy="4084637"/>
          </a:xfrm>
          <a:prstGeom prst="rect">
            <a:avLst/>
          </a:prstGeom>
        </p:spPr>
      </p:pic>
    </p:spTree>
    <p:extLst>
      <p:ext uri="{BB962C8B-B14F-4D97-AF65-F5344CB8AC3E}">
        <p14:creationId xmlns:p14="http://schemas.microsoft.com/office/powerpoint/2010/main" val="218421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6999" y="1558908"/>
            <a:ext cx="68580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Clickjacking Attacks</a:t>
            </a:r>
          </a:p>
        </p:txBody>
      </p:sp>
      <p:sp>
        <p:nvSpPr>
          <p:cNvPr id="3" name="Content Placeholder 2"/>
          <p:cNvSpPr>
            <a:spLocks noGrp="1"/>
          </p:cNvSpPr>
          <p:nvPr>
            <p:ph idx="4294967295"/>
          </p:nvPr>
        </p:nvSpPr>
        <p:spPr>
          <a:xfrm>
            <a:off x="1137006" y="3215615"/>
            <a:ext cx="9917987" cy="2291333"/>
          </a:xfrm>
          <a:prstGeom prst="rect">
            <a:avLst/>
          </a:prstGeom>
        </p:spPr>
        <p:txBody>
          <a:bodyPr>
            <a:normAutofit/>
          </a:bodyPr>
          <a:lstStyle/>
          <a:p>
            <a:r>
              <a:rPr lang="en-US" dirty="0">
                <a:latin typeface="Avenir Book" panose="02000503020000020003" pitchFamily="2" charset="0"/>
              </a:rPr>
              <a:t>A </a:t>
            </a:r>
            <a:r>
              <a:rPr lang="en-US" dirty="0" err="1">
                <a:latin typeface="Avenir Book" panose="02000503020000020003" pitchFamily="2" charset="0"/>
              </a:rPr>
              <a:t>clickjacking</a:t>
            </a:r>
            <a:r>
              <a:rPr lang="en-US" dirty="0">
                <a:latin typeface="Avenir Book" panose="02000503020000020003" pitchFamily="2" charset="0"/>
              </a:rPr>
              <a:t> attack employs deceptive frame techniques to trick the user into clicking on their content rather than the intended content. </a:t>
            </a:r>
          </a:p>
        </p:txBody>
      </p:sp>
    </p:spTree>
    <p:extLst>
      <p:ext uri="{BB962C8B-B14F-4D97-AF65-F5344CB8AC3E}">
        <p14:creationId xmlns:p14="http://schemas.microsoft.com/office/powerpoint/2010/main" val="3315771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3021" y="1322601"/>
            <a:ext cx="3053137"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Clickjacking</a:t>
            </a:r>
          </a:p>
        </p:txBody>
      </p:sp>
      <p:pic>
        <p:nvPicPr>
          <p:cNvPr id="5" name="Content Placeholder 4" descr="Illustration of clickjacking that employs deceptive frame techniques to trick the user into clicking on their content rather than the intended content. This is a popular trick deployed on hacked websites.&#10;"/>
          <p:cNvPicPr>
            <a:picLocks noGrp="1" noChangeAspect="1"/>
          </p:cNvPicPr>
          <p:nvPr>
            <p:ph idx="4294967295"/>
          </p:nvPr>
        </p:nvPicPr>
        <p:blipFill>
          <a:blip r:embed="rId2" cstate="print"/>
          <a:stretch>
            <a:fillRect/>
          </a:stretch>
        </p:blipFill>
        <p:spPr>
          <a:xfrm>
            <a:off x="2099709" y="2149209"/>
            <a:ext cx="7352515" cy="3768922"/>
          </a:xfrm>
          <a:prstGeom prst="rect">
            <a:avLst/>
          </a:prstGeom>
        </p:spPr>
      </p:pic>
    </p:spTree>
    <p:extLst>
      <p:ext uri="{BB962C8B-B14F-4D97-AF65-F5344CB8AC3E}">
        <p14:creationId xmlns:p14="http://schemas.microsoft.com/office/powerpoint/2010/main" val="164412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GB" dirty="0"/>
              <a:t>Titolo del primo capitolo esempio</a:t>
            </a:r>
          </a:p>
        </p:txBody>
      </p:sp>
      <p:sp>
        <p:nvSpPr>
          <p:cNvPr id="3" name="Segnaposto testo 2">
            <a:extLst>
              <a:ext uri="{FF2B5EF4-FFF2-40B4-BE49-F238E27FC236}">
                <a16:creationId xmlns:a16="http://schemas.microsoft.com/office/drawing/2014/main" id="{72D3C047-5462-A04C-BAC1-2FFF5E5DE823}"/>
              </a:ext>
            </a:extLst>
          </p:cNvPr>
          <p:cNvSpPr>
            <a:spLocks noGrp="1"/>
          </p:cNvSpPr>
          <p:nvPr>
            <p:ph type="body" sz="quarter" idx="17"/>
          </p:nvPr>
        </p:nvSpPr>
        <p:spPr/>
        <p:txBody>
          <a:bodyPr/>
          <a:lstStyle/>
          <a:p>
            <a:r>
              <a:rPr lang="it-GB" dirty="0"/>
              <a:t>SOTTOTESTO DEL PRIMO CAPITOLO</a:t>
            </a:r>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p:txBody>
          <a:bodyPr/>
          <a:lstStyle/>
          <a:p>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Nulla </a:t>
            </a:r>
            <a:r>
              <a:rPr lang="it-IT" dirty="0" err="1"/>
              <a:t>ultrices</a:t>
            </a:r>
            <a:endParaRPr lang="it-IT" dirty="0"/>
          </a:p>
          <a:p>
            <a:r>
              <a:rPr lang="it-IT" dirty="0" err="1"/>
              <a:t>eget</a:t>
            </a:r>
            <a:r>
              <a:rPr lang="it-IT" dirty="0"/>
              <a:t> urna </a:t>
            </a:r>
            <a:r>
              <a:rPr lang="it-IT" dirty="0" err="1"/>
              <a:t>tristique</a:t>
            </a:r>
            <a:r>
              <a:rPr lang="it-IT" dirty="0"/>
              <a:t> </a:t>
            </a:r>
            <a:r>
              <a:rPr lang="it-IT" dirty="0" err="1"/>
              <a:t>consectetur</a:t>
            </a:r>
            <a:r>
              <a:rPr lang="it-IT" dirty="0"/>
              <a:t>. Nulla </a:t>
            </a:r>
            <a:r>
              <a:rPr lang="it-IT" dirty="0" err="1"/>
              <a:t>ullamcorper</a:t>
            </a:r>
            <a:r>
              <a:rPr lang="it-IT" dirty="0"/>
              <a:t> </a:t>
            </a:r>
            <a:r>
              <a:rPr lang="it-IT" dirty="0" err="1"/>
              <a:t>justo</a:t>
            </a:r>
            <a:r>
              <a:rPr lang="it-IT" dirty="0"/>
              <a:t> </a:t>
            </a:r>
            <a:r>
              <a:rPr lang="it-IT" dirty="0" err="1"/>
              <a:t>venenatis</a:t>
            </a:r>
            <a:endParaRPr lang="it-IT" dirty="0"/>
          </a:p>
          <a:p>
            <a:r>
              <a:rPr lang="it-IT" dirty="0" err="1"/>
              <a:t>nunc</a:t>
            </a:r>
            <a:r>
              <a:rPr lang="it-IT" dirty="0"/>
              <a:t> </a:t>
            </a:r>
            <a:r>
              <a:rPr lang="it-IT" dirty="0" err="1"/>
              <a:t>fermentum</a:t>
            </a:r>
            <a:r>
              <a:rPr lang="it-IT" dirty="0"/>
              <a:t>, </a:t>
            </a:r>
            <a:r>
              <a:rPr lang="it-IT" dirty="0" err="1"/>
              <a:t>eget</a:t>
            </a:r>
            <a:r>
              <a:rPr lang="it-IT" dirty="0"/>
              <a:t> </a:t>
            </a:r>
            <a:r>
              <a:rPr lang="it-IT" dirty="0" err="1"/>
              <a:t>fringilla</a:t>
            </a:r>
            <a:r>
              <a:rPr lang="it-IT" dirty="0"/>
              <a:t> </a:t>
            </a:r>
            <a:r>
              <a:rPr lang="it-IT" dirty="0" err="1"/>
              <a:t>lacus</a:t>
            </a:r>
            <a:r>
              <a:rPr lang="it-IT" dirty="0"/>
              <a:t> </a:t>
            </a:r>
            <a:r>
              <a:rPr lang="it-IT" dirty="0" err="1"/>
              <a:t>mattis</a:t>
            </a:r>
            <a:r>
              <a:rPr lang="it-IT" dirty="0"/>
              <a:t>. </a:t>
            </a:r>
            <a:r>
              <a:rPr lang="it-IT" dirty="0" err="1"/>
              <a:t>Duis</a:t>
            </a:r>
            <a:r>
              <a:rPr lang="it-IT" dirty="0"/>
              <a:t> ut </a:t>
            </a:r>
            <a:r>
              <a:rPr lang="it-IT" dirty="0" err="1"/>
              <a:t>diam</a:t>
            </a:r>
            <a:r>
              <a:rPr lang="it-IT" dirty="0"/>
              <a:t> </a:t>
            </a:r>
            <a:r>
              <a:rPr lang="it-IT" dirty="0" err="1"/>
              <a:t>neque</a:t>
            </a:r>
            <a:r>
              <a:rPr lang="it-IT" dirty="0"/>
              <a:t>.</a:t>
            </a:r>
          </a:p>
          <a:p>
            <a:r>
              <a:rPr lang="it-IT" dirty="0" err="1"/>
              <a:t>Nullam</a:t>
            </a:r>
            <a:r>
              <a:rPr lang="it-IT" dirty="0"/>
              <a:t> </a:t>
            </a:r>
            <a:r>
              <a:rPr lang="it-IT" dirty="0" err="1"/>
              <a:t>bibendum</a:t>
            </a:r>
            <a:r>
              <a:rPr lang="it-IT" dirty="0"/>
              <a:t> massa est, </a:t>
            </a:r>
            <a:r>
              <a:rPr lang="it-IT" dirty="0" err="1"/>
              <a:t>ac</a:t>
            </a:r>
            <a:r>
              <a:rPr lang="it-IT" dirty="0"/>
              <a:t> molestie </a:t>
            </a:r>
            <a:r>
              <a:rPr lang="it-IT" dirty="0" err="1"/>
              <a:t>augue</a:t>
            </a:r>
            <a:r>
              <a:rPr lang="it-IT" dirty="0"/>
              <a:t> </a:t>
            </a:r>
            <a:r>
              <a:rPr lang="it-IT" dirty="0" err="1"/>
              <a:t>elementum</a:t>
            </a:r>
            <a:r>
              <a:rPr lang="it-IT" dirty="0"/>
              <a:t> </a:t>
            </a:r>
            <a:r>
              <a:rPr lang="it-IT" dirty="0" err="1"/>
              <a:t>sit</a:t>
            </a:r>
            <a:r>
              <a:rPr lang="it-IT" dirty="0"/>
              <a:t> </a:t>
            </a:r>
            <a:r>
              <a:rPr lang="it-IT" dirty="0" err="1"/>
              <a:t>amet</a:t>
            </a:r>
            <a:r>
              <a:rPr lang="it-IT" dirty="0"/>
              <a:t>.</a:t>
            </a:r>
          </a:p>
          <a:p>
            <a:r>
              <a:rPr lang="it-IT" dirty="0" err="1"/>
              <a:t>Pellentesque</a:t>
            </a:r>
            <a:r>
              <a:rPr lang="it-IT" dirty="0"/>
              <a:t> </a:t>
            </a:r>
            <a:r>
              <a:rPr lang="it-IT" dirty="0" err="1"/>
              <a:t>habitant</a:t>
            </a:r>
            <a:r>
              <a:rPr lang="it-IT" dirty="0"/>
              <a:t> morbi </a:t>
            </a:r>
            <a:r>
              <a:rPr lang="it-IT" dirty="0" err="1"/>
              <a:t>tristique</a:t>
            </a:r>
            <a:r>
              <a:rPr lang="it-IT" dirty="0"/>
              <a:t> </a:t>
            </a:r>
            <a:r>
              <a:rPr lang="it-IT" dirty="0" err="1"/>
              <a:t>senectus</a:t>
            </a:r>
            <a:r>
              <a:rPr lang="it-IT" dirty="0"/>
              <a:t> et </a:t>
            </a:r>
            <a:r>
              <a:rPr lang="it-IT" dirty="0" err="1"/>
              <a:t>netus</a:t>
            </a:r>
            <a:r>
              <a:rPr lang="it-IT" dirty="0"/>
              <a:t> et </a:t>
            </a:r>
            <a:r>
              <a:rPr lang="it-IT" dirty="0" err="1"/>
              <a:t>malesuada</a:t>
            </a:r>
            <a:endParaRPr lang="it-IT" dirty="0"/>
          </a:p>
          <a:p>
            <a:r>
              <a:rPr lang="it-IT" dirty="0" err="1"/>
              <a:t>fames</a:t>
            </a:r>
            <a:r>
              <a:rPr lang="it-IT" dirty="0"/>
              <a:t> </a:t>
            </a:r>
            <a:r>
              <a:rPr lang="it-IT" dirty="0" err="1"/>
              <a:t>ac</a:t>
            </a:r>
            <a:r>
              <a:rPr lang="it-IT" dirty="0"/>
              <a:t> </a:t>
            </a:r>
            <a:r>
              <a:rPr lang="it-IT" dirty="0" err="1"/>
              <a:t>turpis</a:t>
            </a:r>
            <a:r>
              <a:rPr lang="it-IT" dirty="0"/>
              <a:t> </a:t>
            </a:r>
            <a:r>
              <a:rPr lang="it-IT" dirty="0" err="1"/>
              <a:t>egestas</a:t>
            </a:r>
            <a:r>
              <a:rPr lang="it-IT" dirty="0"/>
              <a:t>. Nulla </a:t>
            </a:r>
            <a:r>
              <a:rPr lang="it-IT" dirty="0" err="1"/>
              <a:t>sit</a:t>
            </a:r>
            <a:r>
              <a:rPr lang="it-IT" dirty="0"/>
              <a:t> </a:t>
            </a:r>
            <a:r>
              <a:rPr lang="it-IT" dirty="0" err="1"/>
              <a:t>amet</a:t>
            </a:r>
            <a:r>
              <a:rPr lang="it-IT" dirty="0"/>
              <a:t> </a:t>
            </a:r>
            <a:r>
              <a:rPr lang="it-IT" dirty="0" err="1"/>
              <a:t>turpis</a:t>
            </a:r>
            <a:r>
              <a:rPr lang="it-IT" dirty="0"/>
              <a:t> </a:t>
            </a:r>
            <a:r>
              <a:rPr lang="it-IT" dirty="0" err="1"/>
              <a:t>laoreet</a:t>
            </a:r>
            <a:r>
              <a:rPr lang="it-IT" dirty="0"/>
              <a:t>, </a:t>
            </a:r>
            <a:r>
              <a:rPr lang="it-IT" dirty="0" err="1"/>
              <a:t>scelerisque</a:t>
            </a:r>
            <a:r>
              <a:rPr lang="it-IT" dirty="0"/>
              <a:t> </a:t>
            </a:r>
            <a:r>
              <a:rPr lang="it-IT" dirty="0" err="1"/>
              <a:t>nisl</a:t>
            </a:r>
            <a:endParaRPr lang="it-IT" dirty="0"/>
          </a:p>
          <a:p>
            <a:r>
              <a:rPr lang="it-IT" dirty="0" err="1"/>
              <a:t>eleifend</a:t>
            </a:r>
            <a:r>
              <a:rPr lang="it-IT" dirty="0"/>
              <a:t>, </a:t>
            </a:r>
            <a:r>
              <a:rPr lang="it-IT" dirty="0" err="1"/>
              <a:t>malesuada</a:t>
            </a:r>
            <a:r>
              <a:rPr lang="it-IT" dirty="0"/>
              <a:t> </a:t>
            </a:r>
            <a:r>
              <a:rPr lang="it-IT" dirty="0" err="1"/>
              <a:t>diam</a:t>
            </a:r>
            <a:r>
              <a:rPr lang="it-IT" dirty="0"/>
              <a:t>. </a:t>
            </a:r>
            <a:r>
              <a:rPr lang="it-IT" dirty="0" err="1"/>
              <a:t>Fusce</a:t>
            </a:r>
            <a:r>
              <a:rPr lang="it-IT" dirty="0"/>
              <a:t> </a:t>
            </a:r>
            <a:r>
              <a:rPr lang="it-IT" dirty="0" err="1"/>
              <a:t>dapibus</a:t>
            </a:r>
            <a:r>
              <a:rPr lang="it-IT" dirty="0"/>
              <a:t> </a:t>
            </a:r>
            <a:r>
              <a:rPr lang="it-IT" dirty="0" err="1"/>
              <a:t>mauris</a:t>
            </a:r>
            <a:r>
              <a:rPr lang="it-IT" dirty="0"/>
              <a:t> </a:t>
            </a:r>
            <a:r>
              <a:rPr lang="it-IT" dirty="0" err="1"/>
              <a:t>eu</a:t>
            </a:r>
            <a:r>
              <a:rPr lang="it-IT" dirty="0"/>
              <a:t> </a:t>
            </a:r>
            <a:r>
              <a:rPr lang="it-IT" dirty="0" err="1"/>
              <a:t>pharetra</a:t>
            </a:r>
            <a:endParaRPr lang="it-IT" dirty="0"/>
          </a:p>
          <a:p>
            <a:r>
              <a:rPr lang="it-IT" dirty="0" err="1"/>
              <a:t>vulputate</a:t>
            </a:r>
            <a:r>
              <a:rPr lang="it-IT" dirty="0"/>
              <a:t>. </a:t>
            </a:r>
            <a:r>
              <a:rPr lang="it-IT" dirty="0" err="1"/>
              <a:t>Sed</a:t>
            </a:r>
            <a:r>
              <a:rPr lang="it-IT" dirty="0"/>
              <a:t> vitae </a:t>
            </a:r>
            <a:r>
              <a:rPr lang="it-IT" dirty="0" err="1"/>
              <a:t>dignissim</a:t>
            </a:r>
            <a:r>
              <a:rPr lang="it-IT" dirty="0"/>
              <a:t> </a:t>
            </a:r>
            <a:r>
              <a:rPr lang="it-IT" dirty="0" err="1"/>
              <a:t>velit</a:t>
            </a:r>
            <a:r>
              <a:rPr lang="it-IT" dirty="0"/>
              <a:t>. Et </a:t>
            </a:r>
            <a:r>
              <a:rPr lang="it-IT" dirty="0" err="1"/>
              <a:t>dolor</a:t>
            </a:r>
            <a:r>
              <a:rPr lang="it-IT" dirty="0"/>
              <a:t> </a:t>
            </a:r>
            <a:r>
              <a:rPr lang="it-IT" dirty="0" err="1"/>
              <a:t>cum</a:t>
            </a:r>
            <a:r>
              <a:rPr lang="it-IT" dirty="0"/>
              <a:t> </a:t>
            </a:r>
            <a:r>
              <a:rPr lang="it-IT" dirty="0" err="1"/>
              <a:t>ipsum</a:t>
            </a:r>
            <a:r>
              <a:rPr lang="it-IT" dirty="0"/>
              <a:t> </a:t>
            </a:r>
            <a:r>
              <a:rPr lang="it-IT" dirty="0" err="1"/>
              <a:t>dolor</a:t>
            </a:r>
            <a:r>
              <a:rPr lang="it-IT" dirty="0"/>
              <a:t> </a:t>
            </a:r>
            <a:r>
              <a:rPr lang="it-IT" dirty="0" err="1"/>
              <a:t>sit</a:t>
            </a:r>
            <a:endParaRPr lang="it-IT" dirty="0"/>
          </a:p>
          <a:p>
            <a:r>
              <a:rPr lang="it-IT" dirty="0" err="1"/>
              <a:t>Amet</a:t>
            </a:r>
            <a:r>
              <a:rPr lang="it-IT" dirty="0"/>
              <a:t> </a:t>
            </a:r>
            <a:r>
              <a:rPr lang="it-IT" dirty="0" err="1"/>
              <a:t>consectur</a:t>
            </a:r>
            <a:r>
              <a:rPr lang="it-IT" dirty="0"/>
              <a:t> ad coque.</a:t>
            </a:r>
            <a:endParaRPr lang="it-GB" dirty="0"/>
          </a:p>
        </p:txBody>
      </p:sp>
      <p:pic>
        <p:nvPicPr>
          <p:cNvPr id="1026" name="Picture 2" descr="Call for Application - MEIM | Master in Entrepreneurship and Innovation  Management">
            <a:extLst>
              <a:ext uri="{FF2B5EF4-FFF2-40B4-BE49-F238E27FC236}">
                <a16:creationId xmlns:a16="http://schemas.microsoft.com/office/drawing/2014/main" id="{C18CFEE7-A018-DB40-8C5C-41E8B437C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83229"/>
            <a:ext cx="5934094" cy="39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3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0002" y="1476714"/>
            <a:ext cx="68580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Dictionary Attacks</a:t>
            </a:r>
          </a:p>
        </p:txBody>
      </p:sp>
      <p:sp>
        <p:nvSpPr>
          <p:cNvPr id="3" name="Content Placeholder 2"/>
          <p:cNvSpPr>
            <a:spLocks noGrp="1"/>
          </p:cNvSpPr>
          <p:nvPr>
            <p:ph idx="4294967295"/>
          </p:nvPr>
        </p:nvSpPr>
        <p:spPr>
          <a:xfrm>
            <a:off x="880153" y="2742148"/>
            <a:ext cx="9157698" cy="3270803"/>
          </a:xfrm>
          <a:prstGeom prst="rect">
            <a:avLst/>
          </a:prstGeom>
        </p:spPr>
        <p:txBody>
          <a:bodyPr>
            <a:normAutofit/>
          </a:bodyPr>
          <a:lstStyle/>
          <a:p>
            <a:r>
              <a:rPr lang="en-US" dirty="0">
                <a:latin typeface="Avenir Book" panose="02000503020000020003" pitchFamily="2" charset="0"/>
              </a:rPr>
              <a:t>A dictionary attack is simply a systematic, brute-force attack using every word in a dictionary as a password. This type of attack is simple to eliminate by limiting the number of login attempts that can be performed in a given period of time.</a:t>
            </a:r>
          </a:p>
        </p:txBody>
      </p:sp>
    </p:spTree>
    <p:extLst>
      <p:ext uri="{BB962C8B-B14F-4D97-AF65-F5344CB8AC3E}">
        <p14:creationId xmlns:p14="http://schemas.microsoft.com/office/powerpoint/2010/main" val="4238219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6971" y="1335640"/>
            <a:ext cx="7966754"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Denial of Service (DoS) Attacks</a:t>
            </a:r>
          </a:p>
        </p:txBody>
      </p:sp>
      <p:sp>
        <p:nvSpPr>
          <p:cNvPr id="3" name="Content Placeholder 2"/>
          <p:cNvSpPr>
            <a:spLocks noGrp="1"/>
          </p:cNvSpPr>
          <p:nvPr>
            <p:ph idx="4294967295"/>
          </p:nvPr>
        </p:nvSpPr>
        <p:spPr>
          <a:xfrm>
            <a:off x="875015" y="2355350"/>
            <a:ext cx="10441969" cy="3459822"/>
          </a:xfrm>
          <a:prstGeom prst="rect">
            <a:avLst/>
          </a:prstGeom>
        </p:spPr>
        <p:txBody>
          <a:bodyPr>
            <a:normAutofit/>
          </a:bodyPr>
          <a:lstStyle/>
          <a:p>
            <a:r>
              <a:rPr lang="en-US" dirty="0" err="1">
                <a:latin typeface="Avenir Book" panose="02000503020000020003" pitchFamily="2" charset="0"/>
              </a:rPr>
              <a:t>DoS</a:t>
            </a:r>
            <a:r>
              <a:rPr lang="en-US" dirty="0">
                <a:latin typeface="Avenir Book" panose="02000503020000020003" pitchFamily="2" charset="0"/>
              </a:rPr>
              <a:t> attacks often occur in the middle of the night. There is really no way to be completely immune to them. There are many ways of flooding a network or a service with requests that can ultimately bring down even the most robust network hardware. The best that can be hoped for is to minimize their impact and have a plan to deal with them.</a:t>
            </a:r>
          </a:p>
        </p:txBody>
      </p:sp>
    </p:spTree>
    <p:extLst>
      <p:ext uri="{BB962C8B-B14F-4D97-AF65-F5344CB8AC3E}">
        <p14:creationId xmlns:p14="http://schemas.microsoft.com/office/powerpoint/2010/main" val="3699186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08113" y="1199313"/>
            <a:ext cx="4775771"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A Typical DoS Attack</a:t>
            </a:r>
          </a:p>
        </p:txBody>
      </p:sp>
      <p:pic>
        <p:nvPicPr>
          <p:cNvPr id="4" name="Content Placeholder 3" descr="Schematic illustration of a typical denial of service (DoS) attack, which is disruptive, not simply because these attacks often occur in the middle of the night, but because there is really no way to be completely immune to them. &#10;"/>
          <p:cNvPicPr>
            <a:picLocks noGrp="1" noChangeAspect="1"/>
          </p:cNvPicPr>
          <p:nvPr>
            <p:ph idx="4294967295"/>
          </p:nvPr>
        </p:nvPicPr>
        <p:blipFill>
          <a:blip r:embed="rId2" cstate="print"/>
          <a:stretch>
            <a:fillRect/>
          </a:stretch>
        </p:blipFill>
        <p:spPr>
          <a:xfrm>
            <a:off x="681512" y="2342313"/>
            <a:ext cx="10828975" cy="3316374"/>
          </a:xfrm>
          <a:prstGeom prst="rect">
            <a:avLst/>
          </a:prstGeom>
        </p:spPr>
      </p:pic>
    </p:spTree>
    <p:extLst>
      <p:ext uri="{BB962C8B-B14F-4D97-AF65-F5344CB8AC3E}">
        <p14:creationId xmlns:p14="http://schemas.microsoft.com/office/powerpoint/2010/main" val="72405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6040" y="1589730"/>
            <a:ext cx="10739919"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Distributed Denial of Service (DDoS) Attacks</a:t>
            </a:r>
          </a:p>
        </p:txBody>
      </p:sp>
      <p:sp>
        <p:nvSpPr>
          <p:cNvPr id="3" name="Content Placeholder 2"/>
          <p:cNvSpPr>
            <a:spLocks noGrp="1"/>
          </p:cNvSpPr>
          <p:nvPr>
            <p:ph idx="4294967295"/>
          </p:nvPr>
        </p:nvSpPr>
        <p:spPr>
          <a:xfrm>
            <a:off x="839056" y="2969230"/>
            <a:ext cx="10020728" cy="2527443"/>
          </a:xfrm>
          <a:prstGeom prst="rect">
            <a:avLst/>
          </a:prstGeom>
        </p:spPr>
        <p:txBody>
          <a:bodyPr>
            <a:normAutofit/>
          </a:bodyPr>
          <a:lstStyle/>
          <a:p>
            <a:r>
              <a:rPr lang="en-US" dirty="0">
                <a:latin typeface="Avenir Book" panose="02000503020000020003" pitchFamily="2" charset="0"/>
              </a:rPr>
              <a:t>A distributed </a:t>
            </a:r>
            <a:r>
              <a:rPr lang="en-US" dirty="0" err="1">
                <a:latin typeface="Avenir Book" panose="02000503020000020003" pitchFamily="2" charset="0"/>
              </a:rPr>
              <a:t>DoS</a:t>
            </a:r>
            <a:r>
              <a:rPr lang="en-US" dirty="0">
                <a:latin typeface="Avenir Book" panose="02000503020000020003" pitchFamily="2" charset="0"/>
              </a:rPr>
              <a:t> (</a:t>
            </a:r>
            <a:r>
              <a:rPr lang="en-US" dirty="0" err="1">
                <a:latin typeface="Avenir Book" panose="02000503020000020003" pitchFamily="2" charset="0"/>
              </a:rPr>
              <a:t>DDoS</a:t>
            </a:r>
            <a:r>
              <a:rPr lang="en-US" dirty="0">
                <a:latin typeface="Avenir Book" panose="02000503020000020003" pitchFamily="2" charset="0"/>
              </a:rPr>
              <a:t>) attack uses multiple compromised systems on many different networks (referred to as </a:t>
            </a:r>
            <a:r>
              <a:rPr lang="en-US" dirty="0" err="1">
                <a:latin typeface="Avenir Book" panose="02000503020000020003" pitchFamily="2" charset="0"/>
              </a:rPr>
              <a:t>botnets</a:t>
            </a:r>
            <a:r>
              <a:rPr lang="en-US" dirty="0">
                <a:latin typeface="Avenir Book" panose="02000503020000020003" pitchFamily="2" charset="0"/>
              </a:rPr>
              <a:t>) to provide the attack. The </a:t>
            </a:r>
            <a:r>
              <a:rPr lang="en-US" dirty="0" err="1">
                <a:latin typeface="Avenir Book" panose="02000503020000020003" pitchFamily="2" charset="0"/>
              </a:rPr>
              <a:t>botnet</a:t>
            </a:r>
            <a:r>
              <a:rPr lang="en-US" dirty="0">
                <a:latin typeface="Avenir Book" panose="02000503020000020003" pitchFamily="2" charset="0"/>
              </a:rPr>
              <a:t> systems are typically infected with a Trojan.</a:t>
            </a:r>
          </a:p>
        </p:txBody>
      </p:sp>
    </p:spTree>
    <p:extLst>
      <p:ext uri="{BB962C8B-B14F-4D97-AF65-F5344CB8AC3E}">
        <p14:creationId xmlns:p14="http://schemas.microsoft.com/office/powerpoint/2010/main" val="290717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1497262"/>
            <a:ext cx="6858000" cy="793875"/>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A typical DDoS Attack</a:t>
            </a:r>
          </a:p>
        </p:txBody>
      </p:sp>
      <p:pic>
        <p:nvPicPr>
          <p:cNvPr id="6" name="Content Placeholder 5" descr="Schematic illustration of a typical Distributed Reflection and Amplification Denial of Service (DRDoS) attack, where attackers use a relatively small botnet in a distributed attack on reflection servers that redirect the queries they receive, as though the reflection server is the actual source. &#10;"/>
          <p:cNvPicPr>
            <a:picLocks noGrp="1" noChangeAspect="1"/>
          </p:cNvPicPr>
          <p:nvPr>
            <p:ph idx="4294967295"/>
          </p:nvPr>
        </p:nvPicPr>
        <p:blipFill>
          <a:blip r:embed="rId2" cstate="print"/>
          <a:stretch>
            <a:fillRect/>
          </a:stretch>
        </p:blipFill>
        <p:spPr>
          <a:xfrm>
            <a:off x="2130406" y="2291137"/>
            <a:ext cx="7778361" cy="3412733"/>
          </a:xfrm>
          <a:prstGeom prst="rect">
            <a:avLst/>
          </a:prstGeom>
        </p:spPr>
      </p:pic>
    </p:spTree>
    <p:extLst>
      <p:ext uri="{BB962C8B-B14F-4D97-AF65-F5344CB8AC3E}">
        <p14:creationId xmlns:p14="http://schemas.microsoft.com/office/powerpoint/2010/main" val="331563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err="1"/>
              <a:t>Thanks</a:t>
            </a:r>
            <a:r>
              <a:rPr lang="it-IT" dirty="0"/>
              <a:t> for </a:t>
            </a:r>
            <a:r>
              <a:rPr lang="it-IT"/>
              <a:t>listening</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1373972"/>
            <a:ext cx="85344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In this chapter, you’ll learn to:</a:t>
            </a:r>
          </a:p>
        </p:txBody>
      </p:sp>
      <p:sp>
        <p:nvSpPr>
          <p:cNvPr id="3" name="Content Placeholder 2"/>
          <p:cNvSpPr>
            <a:spLocks noGrp="1"/>
          </p:cNvSpPr>
          <p:nvPr>
            <p:ph idx="4294967295"/>
          </p:nvPr>
        </p:nvSpPr>
        <p:spPr>
          <a:xfrm>
            <a:off x="1438382" y="2701908"/>
            <a:ext cx="8534400" cy="2476268"/>
          </a:xfrm>
          <a:prstGeom prst="rect">
            <a:avLst/>
          </a:prstGeom>
        </p:spPr>
        <p:txBody>
          <a:bodyPr>
            <a:normAutofit/>
          </a:bodyPr>
          <a:lstStyle/>
          <a:p>
            <a:r>
              <a:rPr lang="en-US" dirty="0">
                <a:latin typeface="Avenir Book" panose="02000503020000020003" pitchFamily="2" charset="0"/>
              </a:rPr>
              <a:t>Identify common computer and network vulnerabilities associated with being connected to the Internet</a:t>
            </a:r>
          </a:p>
          <a:p>
            <a:r>
              <a:rPr lang="en-US" dirty="0">
                <a:latin typeface="Avenir Book" panose="02000503020000020003" pitchFamily="2" charset="0"/>
              </a:rPr>
              <a:t>Discuss common </a:t>
            </a:r>
            <a:r>
              <a:rPr lang="en-US" dirty="0" err="1">
                <a:latin typeface="Avenir Book" panose="02000503020000020003" pitchFamily="2" charset="0"/>
              </a:rPr>
              <a:t>cybersecurity</a:t>
            </a:r>
            <a:r>
              <a:rPr lang="en-US" dirty="0">
                <a:latin typeface="Avenir Book" panose="02000503020000020003" pitchFamily="2" charset="0"/>
              </a:rPr>
              <a:t> exploits and defenses</a:t>
            </a:r>
          </a:p>
        </p:txBody>
      </p:sp>
    </p:spTree>
    <p:extLst>
      <p:ext uri="{BB962C8B-B14F-4D97-AF65-F5344CB8AC3E}">
        <p14:creationId xmlns:p14="http://schemas.microsoft.com/office/powerpoint/2010/main" val="253893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Word About Hackers: More than one definition"/>
          <p:cNvSpPr>
            <a:spLocks noGrp="1"/>
          </p:cNvSpPr>
          <p:nvPr>
            <p:ph type="title" idx="4294967295"/>
          </p:nvPr>
        </p:nvSpPr>
        <p:spPr>
          <a:xfrm>
            <a:off x="1736333" y="1176393"/>
            <a:ext cx="85344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Some Words About Hackers</a:t>
            </a:r>
          </a:p>
        </p:txBody>
      </p:sp>
      <p:sp>
        <p:nvSpPr>
          <p:cNvPr id="3" name="Content Placeholder 2"/>
          <p:cNvSpPr>
            <a:spLocks noGrp="1"/>
          </p:cNvSpPr>
          <p:nvPr>
            <p:ph idx="4294967295"/>
          </p:nvPr>
        </p:nvSpPr>
        <p:spPr>
          <a:xfrm>
            <a:off x="1736332" y="2000892"/>
            <a:ext cx="9246741" cy="3280024"/>
          </a:xfrm>
          <a:prstGeom prst="rect">
            <a:avLst/>
          </a:prstGeom>
        </p:spPr>
        <p:txBody>
          <a:bodyPr>
            <a:normAutofit fontScale="92500"/>
          </a:bodyPr>
          <a:lstStyle/>
          <a:p>
            <a:r>
              <a:rPr lang="en-US" dirty="0">
                <a:latin typeface="Avenir Book" panose="02000503020000020003" pitchFamily="2" charset="0"/>
              </a:rPr>
              <a:t>You might wonder who finds these zero day vulnerabilities. This is typically done by individuals referred to as hackers. The term </a:t>
            </a:r>
            <a:r>
              <a:rPr lang="en-US" i="1" dirty="0">
                <a:latin typeface="Avenir Book" panose="02000503020000020003" pitchFamily="2" charset="0"/>
              </a:rPr>
              <a:t>hacker</a:t>
            </a:r>
            <a:r>
              <a:rPr lang="en-US" dirty="0">
                <a:latin typeface="Avenir Book" panose="02000503020000020003" pitchFamily="2" charset="0"/>
              </a:rPr>
              <a:t> has come to represent computer programmers who operate with malicious intent. However, the original term referred to people tasked with finding problems in software programs.</a:t>
            </a:r>
          </a:p>
          <a:p>
            <a:r>
              <a:rPr lang="en-US" dirty="0">
                <a:latin typeface="Avenir Book" panose="02000503020000020003" pitchFamily="2" charset="0"/>
              </a:rPr>
              <a:t>Today, hackers actually come in different “shades” as not all hackers are motivated to cause harm.</a:t>
            </a:r>
          </a:p>
        </p:txBody>
      </p:sp>
    </p:spTree>
    <p:extLst>
      <p:ext uri="{BB962C8B-B14F-4D97-AF65-F5344CB8AC3E}">
        <p14:creationId xmlns:p14="http://schemas.microsoft.com/office/powerpoint/2010/main" val="399181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1959" y="1291780"/>
            <a:ext cx="853440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SQL Injection</a:t>
            </a:r>
          </a:p>
        </p:txBody>
      </p:sp>
      <p:pic>
        <p:nvPicPr>
          <p:cNvPr id="6" name="Content Placeholder 5" descr="Schematic illustration of the SQL injection which is the most common software exploit, where hackers may attempt to inject SQL commands into a public-facing form, such as a login form.&#10;"/>
          <p:cNvPicPr>
            <a:picLocks noGrp="1" noChangeAspect="1"/>
          </p:cNvPicPr>
          <p:nvPr>
            <p:ph idx="4294967295"/>
          </p:nvPr>
        </p:nvPicPr>
        <p:blipFill>
          <a:blip r:embed="rId3" cstate="print"/>
          <a:stretch>
            <a:fillRect/>
          </a:stretch>
        </p:blipFill>
        <p:spPr>
          <a:xfrm>
            <a:off x="2049285" y="2062392"/>
            <a:ext cx="8194049" cy="3114267"/>
          </a:xfrm>
          <a:prstGeom prst="rect">
            <a:avLst/>
          </a:prstGeom>
        </p:spPr>
      </p:pic>
    </p:spTree>
    <p:extLst>
      <p:ext uri="{BB962C8B-B14F-4D97-AF65-F5344CB8AC3E}">
        <p14:creationId xmlns:p14="http://schemas.microsoft.com/office/powerpoint/2010/main" val="192050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9402" y="1415070"/>
            <a:ext cx="9820382"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Filter or Sanitize each input field before including in a query</a:t>
            </a:r>
          </a:p>
        </p:txBody>
      </p:sp>
      <p:sp>
        <p:nvSpPr>
          <p:cNvPr id="3" name="Content Placeholder 2"/>
          <p:cNvSpPr>
            <a:spLocks noGrp="1"/>
          </p:cNvSpPr>
          <p:nvPr>
            <p:ph idx="4294967295"/>
          </p:nvPr>
        </p:nvSpPr>
        <p:spPr>
          <a:xfrm>
            <a:off x="380144" y="2729305"/>
            <a:ext cx="11719389" cy="2818740"/>
          </a:xfrm>
          <a:prstGeom prst="rect">
            <a:avLst/>
          </a:prstGeom>
        </p:spPr>
        <p:txBody>
          <a:bodyPr>
            <a:normAutofit/>
          </a:bodyPr>
          <a:lstStyle/>
          <a:p>
            <a:r>
              <a:rPr lang="en-US" dirty="0">
                <a:latin typeface="Avenir Book" panose="02000503020000020003" pitchFamily="2" charset="0"/>
              </a:rPr>
              <a:t>Only allow input characters from a </a:t>
            </a:r>
            <a:r>
              <a:rPr lang="en-US" dirty="0" err="1">
                <a:latin typeface="Avenir Book" panose="02000503020000020003" pitchFamily="2" charset="0"/>
              </a:rPr>
              <a:t>whitelist</a:t>
            </a:r>
            <a:r>
              <a:rPr lang="en-US" dirty="0">
                <a:latin typeface="Avenir Book" panose="02000503020000020003" pitchFamily="2" charset="0"/>
              </a:rPr>
              <a:t> to be entered. Clearly, single quotes would not be on that </a:t>
            </a:r>
            <a:r>
              <a:rPr lang="en-US" dirty="0" err="1">
                <a:latin typeface="Avenir Book" panose="02000503020000020003" pitchFamily="2" charset="0"/>
              </a:rPr>
              <a:t>whitelist</a:t>
            </a:r>
            <a:r>
              <a:rPr lang="en-US" dirty="0">
                <a:latin typeface="Avenir Book" panose="02000503020000020003" pitchFamily="2" charset="0"/>
              </a:rPr>
              <a:t>. </a:t>
            </a:r>
          </a:p>
          <a:p>
            <a:r>
              <a:rPr lang="en-US" dirty="0">
                <a:latin typeface="Avenir Book" panose="02000503020000020003" pitchFamily="2" charset="0"/>
              </a:rPr>
              <a:t>Escape input field data. </a:t>
            </a:r>
          </a:p>
          <a:p>
            <a:r>
              <a:rPr lang="en-US" dirty="0">
                <a:latin typeface="Avenir Book" panose="02000503020000020003" pitchFamily="2" charset="0"/>
              </a:rPr>
              <a:t>Parse input field data and disallow OR and || (and certainly DROP).</a:t>
            </a:r>
          </a:p>
          <a:p>
            <a:r>
              <a:rPr lang="en-US" dirty="0">
                <a:latin typeface="Avenir Book" panose="02000503020000020003" pitchFamily="2" charset="0"/>
              </a:rPr>
              <a:t>Always quote numeric input fields.</a:t>
            </a:r>
          </a:p>
        </p:txBody>
      </p:sp>
    </p:spTree>
    <p:extLst>
      <p:ext uri="{BB962C8B-B14F-4D97-AF65-F5344CB8AC3E}">
        <p14:creationId xmlns:p14="http://schemas.microsoft.com/office/powerpoint/2010/main" val="282308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3632" y="973281"/>
            <a:ext cx="5671335" cy="691132"/>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Cross Site Scripting</a:t>
            </a:r>
          </a:p>
        </p:txBody>
      </p:sp>
      <p:pic>
        <p:nvPicPr>
          <p:cNvPr id="5" name="Content Placeholder 4" descr="Schematic illustration of cross-site scripting attack that requires a hacked or otherwise maliciously crafted webpage.&#10;"/>
          <p:cNvPicPr>
            <a:picLocks noGrp="1" noChangeAspect="1"/>
          </p:cNvPicPr>
          <p:nvPr>
            <p:ph idx="4294967295"/>
          </p:nvPr>
        </p:nvPicPr>
        <p:blipFill>
          <a:blip r:embed="rId3" cstate="print"/>
          <a:stretch>
            <a:fillRect/>
          </a:stretch>
        </p:blipFill>
        <p:spPr>
          <a:xfrm>
            <a:off x="1354816" y="1664413"/>
            <a:ext cx="6621487" cy="4425594"/>
          </a:xfrm>
          <a:prstGeom prst="rect">
            <a:avLst/>
          </a:prstGeom>
        </p:spPr>
      </p:pic>
    </p:spTree>
    <p:extLst>
      <p:ext uri="{BB962C8B-B14F-4D97-AF65-F5344CB8AC3E}">
        <p14:creationId xmlns:p14="http://schemas.microsoft.com/office/powerpoint/2010/main" val="331363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fference between real and bogus email or website: The look of an email or website can be deceptive"/>
          <p:cNvSpPr>
            <a:spLocks noGrp="1"/>
          </p:cNvSpPr>
          <p:nvPr>
            <p:ph type="title" idx="4294967295"/>
          </p:nvPr>
        </p:nvSpPr>
        <p:spPr>
          <a:xfrm>
            <a:off x="688369" y="1589731"/>
            <a:ext cx="9513870" cy="1143000"/>
          </a:xfrm>
          <a:prstGeom prst="rect">
            <a:avLst/>
          </a:prstGeom>
        </p:spPr>
        <p:txBody>
          <a:bodyPr>
            <a:normAutofit/>
          </a:bodyPr>
          <a:lstStyle/>
          <a:p>
            <a:r>
              <a:rPr lang="en-US" sz="3600" b="1" dirty="0">
                <a:solidFill>
                  <a:srgbClr val="2E3C5D"/>
                </a:solidFill>
                <a:latin typeface="Avenir Black" panose="02000503020000020003" pitchFamily="2" charset="0"/>
                <a:cs typeface="Calibri" panose="020F0502020204030204" pitchFamily="34" charset="0"/>
              </a:rPr>
              <a:t>Difference between real and bogus email or website</a:t>
            </a:r>
          </a:p>
        </p:txBody>
      </p:sp>
      <p:sp>
        <p:nvSpPr>
          <p:cNvPr id="3" name="Content Placeholder 2"/>
          <p:cNvSpPr>
            <a:spLocks noGrp="1"/>
          </p:cNvSpPr>
          <p:nvPr>
            <p:ph idx="4294967295"/>
          </p:nvPr>
        </p:nvSpPr>
        <p:spPr>
          <a:xfrm>
            <a:off x="571927" y="2938409"/>
            <a:ext cx="10667999" cy="2157572"/>
          </a:xfrm>
          <a:prstGeom prst="rect">
            <a:avLst/>
          </a:prstGeom>
        </p:spPr>
        <p:txBody>
          <a:bodyPr>
            <a:normAutofit/>
          </a:bodyPr>
          <a:lstStyle/>
          <a:p>
            <a:r>
              <a:rPr lang="en-US" dirty="0">
                <a:latin typeface="Avenir Book" panose="02000503020000020003" pitchFamily="2" charset="0"/>
              </a:rPr>
              <a:t>The look of an email or website can be deceptive. Logos and official disclaimers and legalese do not provide any legitimacy because they can be faked or copied easily.</a:t>
            </a:r>
          </a:p>
        </p:txBody>
      </p:sp>
    </p:spTree>
    <p:extLst>
      <p:ext uri="{BB962C8B-B14F-4D97-AF65-F5344CB8AC3E}">
        <p14:creationId xmlns:p14="http://schemas.microsoft.com/office/powerpoint/2010/main" val="284297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1789" y="2917666"/>
            <a:ext cx="10777591" cy="2825393"/>
          </a:xfrm>
          <a:prstGeom prst="rect">
            <a:avLst/>
          </a:prstGeom>
        </p:spPr>
        <p:txBody>
          <a:bodyPr>
            <a:normAutofit/>
          </a:bodyPr>
          <a:lstStyle/>
          <a:p>
            <a:r>
              <a:rPr lang="en-US" dirty="0">
                <a:latin typeface="Avenir Book" panose="02000503020000020003" pitchFamily="2" charset="0"/>
              </a:rPr>
              <a:t>Understand that legitimate companies rarely send out email that will link to anything that will ask for sensitive information. These organizations may encourage you to log in to your account to enjoy some new feature or take advantage of some promotion. If so, do that in the normal way rather than through a link in an email. </a:t>
            </a:r>
          </a:p>
        </p:txBody>
      </p:sp>
      <p:sp>
        <p:nvSpPr>
          <p:cNvPr id="5" name="Title 1" descr="Difference between real and bogus email or website: The look of an email or website can be deceptive">
            <a:extLst>
              <a:ext uri="{FF2B5EF4-FFF2-40B4-BE49-F238E27FC236}">
                <a16:creationId xmlns:a16="http://schemas.microsoft.com/office/drawing/2014/main" id="{20A615C0-770D-ED4D-8C04-A02BF620D4B8}"/>
              </a:ext>
            </a:extLst>
          </p:cNvPr>
          <p:cNvSpPr txBox="1">
            <a:spLocks/>
          </p:cNvSpPr>
          <p:nvPr/>
        </p:nvSpPr>
        <p:spPr>
          <a:xfrm>
            <a:off x="688369" y="1589731"/>
            <a:ext cx="951387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2E3C5D"/>
                </a:solidFill>
                <a:latin typeface="Avenir Black" panose="02000503020000020003" pitchFamily="2" charset="0"/>
                <a:cs typeface="Calibri" panose="020F0502020204030204" pitchFamily="34" charset="0"/>
              </a:rPr>
              <a:t>Difference between real and bogus email or website</a:t>
            </a:r>
            <a:endParaRPr lang="en-US" sz="3600" b="1" dirty="0">
              <a:solidFill>
                <a:srgbClr val="2E3C5D"/>
              </a:solidFill>
              <a:latin typeface="Avenir Black" panose="02000503020000020003" pitchFamily="2" charset="0"/>
              <a:cs typeface="Calibri" panose="020F0502020204030204" pitchFamily="34" charset="0"/>
            </a:endParaRPr>
          </a:p>
        </p:txBody>
      </p:sp>
    </p:spTree>
    <p:extLst>
      <p:ext uri="{BB962C8B-B14F-4D97-AF65-F5344CB8AC3E}">
        <p14:creationId xmlns:p14="http://schemas.microsoft.com/office/powerpoint/2010/main" val="21788567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578</TotalTime>
  <Words>924</Words>
  <Application>Microsoft Macintosh PowerPoint</Application>
  <PresentationFormat>Widescreen</PresentationFormat>
  <Paragraphs>66</Paragraphs>
  <Slides>25</Slides>
  <Notes>3</Notes>
  <HiddenSlides>1</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Avenir Black</vt:lpstr>
      <vt:lpstr>Avenir Book</vt:lpstr>
      <vt:lpstr>Calibri</vt:lpstr>
      <vt:lpstr>Tema di Office</vt:lpstr>
      <vt:lpstr>Presentazione standard di PowerPoint</vt:lpstr>
      <vt:lpstr>Titolo del primo capitolo esempio</vt:lpstr>
      <vt:lpstr>In this chapter, you’ll learn to:</vt:lpstr>
      <vt:lpstr>Some Words About Hackers</vt:lpstr>
      <vt:lpstr>SQL Injection</vt:lpstr>
      <vt:lpstr>Filter or Sanitize each input field before including in a query</vt:lpstr>
      <vt:lpstr>Cross Site Scripting</vt:lpstr>
      <vt:lpstr>Difference between real and bogus email or website</vt:lpstr>
      <vt:lpstr>Presentazione standard di PowerPoint</vt:lpstr>
      <vt:lpstr>Presentazione standard di PowerPoint</vt:lpstr>
      <vt:lpstr>Presentazione standard di PowerPoint</vt:lpstr>
      <vt:lpstr>Presentazione standard di PowerPoint</vt:lpstr>
      <vt:lpstr>An Example Phishing Attack</vt:lpstr>
      <vt:lpstr>Broadcast Storm</vt:lpstr>
      <vt:lpstr>Session Hijacking</vt:lpstr>
      <vt:lpstr>Man-in-the-Middle Attacks</vt:lpstr>
      <vt:lpstr>MITM Attack</vt:lpstr>
      <vt:lpstr>Clickjacking Attacks</vt:lpstr>
      <vt:lpstr>Clickjacking</vt:lpstr>
      <vt:lpstr>Dictionary Attacks</vt:lpstr>
      <vt:lpstr>Denial of Service (DoS) Attacks</vt:lpstr>
      <vt:lpstr>A Typical DoS Attack</vt:lpstr>
      <vt:lpstr>Distributed Denial of Service (DDoS) Attacks</vt:lpstr>
      <vt:lpstr>A typical DDoS Attack</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ANIELLO CASTIGLIONE</cp:lastModifiedBy>
  <cp:revision>34</cp:revision>
  <dcterms:created xsi:type="dcterms:W3CDTF">2021-11-23T11:10:02Z</dcterms:created>
  <dcterms:modified xsi:type="dcterms:W3CDTF">2022-04-04T21:41:53Z</dcterms:modified>
</cp:coreProperties>
</file>