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2" r:id="rId5"/>
    <p:sldId id="261" r:id="rId6"/>
    <p:sldId id="263" r:id="rId7"/>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4F102B3-184E-4E54-90F9-4311EC1D6C4D}"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14584043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F102B3-184E-4E54-90F9-4311EC1D6C4D}"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2818320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F102B3-184E-4E54-90F9-4311EC1D6C4D}"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3215412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4F102B3-184E-4E54-90F9-4311EC1D6C4D}"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4037885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94F102B3-184E-4E54-90F9-4311EC1D6C4D}" type="datetimeFigureOut">
              <a:rPr lang="it-IT" smtClean="0"/>
              <a:t>09/03/2020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2447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94F102B3-184E-4E54-90F9-4311EC1D6C4D}"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327517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94F102B3-184E-4E54-90F9-4311EC1D6C4D}" type="datetimeFigureOut">
              <a:rPr lang="it-IT" smtClean="0"/>
              <a:t>09/03/2020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858294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94F102B3-184E-4E54-90F9-4311EC1D6C4D}" type="datetimeFigureOut">
              <a:rPr lang="it-IT" smtClean="0"/>
              <a:t>09/03/2020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335490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94F102B3-184E-4E54-90F9-4311EC1D6C4D}" type="datetimeFigureOut">
              <a:rPr lang="it-IT" smtClean="0"/>
              <a:t>09/03/2020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979682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4F102B3-184E-4E54-90F9-4311EC1D6C4D}"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293446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94F102B3-184E-4E54-90F9-4311EC1D6C4D}" type="datetimeFigureOut">
              <a:rPr lang="it-IT" smtClean="0"/>
              <a:t>09/03/2020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8E16373-2CBD-4E42-BC2E-A1DD786652E2}" type="slidenum">
              <a:rPr lang="it-IT" smtClean="0"/>
              <a:t>‹N›</a:t>
            </a:fld>
            <a:endParaRPr lang="it-IT"/>
          </a:p>
        </p:txBody>
      </p:sp>
    </p:spTree>
    <p:extLst>
      <p:ext uri="{BB962C8B-B14F-4D97-AF65-F5344CB8AC3E}">
        <p14:creationId xmlns:p14="http://schemas.microsoft.com/office/powerpoint/2010/main" val="2088338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102B3-184E-4E54-90F9-4311EC1D6C4D}" type="datetimeFigureOut">
              <a:rPr lang="it-IT" smtClean="0"/>
              <a:t>09/03/2020</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16373-2CBD-4E42-BC2E-A1DD786652E2}" type="slidenum">
              <a:rPr lang="it-IT" smtClean="0"/>
              <a:t>‹N›</a:t>
            </a:fld>
            <a:endParaRPr lang="it-IT"/>
          </a:p>
        </p:txBody>
      </p:sp>
    </p:spTree>
    <p:extLst>
      <p:ext uri="{BB962C8B-B14F-4D97-AF65-F5344CB8AC3E}">
        <p14:creationId xmlns:p14="http://schemas.microsoft.com/office/powerpoint/2010/main" val="1909118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egnaposto numero diapositiva 3"/>
          <p:cNvSpPr>
            <a:spLocks noGrp="1"/>
          </p:cNvSpPr>
          <p:nvPr>
            <p:ph type="sldNum" sz="quarter" idx="12"/>
          </p:nvPr>
        </p:nvSpPr>
        <p:spPr>
          <a:noFill/>
        </p:spPr>
        <p:txBody>
          <a:bodyPr/>
          <a:lstStyle/>
          <a:p>
            <a:fld id="{284C1908-2ADA-449D-A66D-8C3214A5F0C9}" type="slidenum">
              <a:rPr lang="it-IT" smtClean="0"/>
              <a:pPr/>
              <a:t>1</a:t>
            </a:fld>
            <a:endParaRPr lang="it-IT" smtClean="0"/>
          </a:p>
        </p:txBody>
      </p:sp>
      <p:sp>
        <p:nvSpPr>
          <p:cNvPr id="2" name="Titolo 1"/>
          <p:cNvSpPr>
            <a:spLocks noGrp="1"/>
          </p:cNvSpPr>
          <p:nvPr>
            <p:ph type="title" idx="4294967295"/>
          </p:nvPr>
        </p:nvSpPr>
        <p:spPr>
          <a:xfrm>
            <a:off x="1084217" y="365126"/>
            <a:ext cx="9953897" cy="588464"/>
          </a:xfrm>
          <a:ln>
            <a:solidFill>
              <a:schemeClr val="accent1"/>
            </a:solidFill>
          </a:ln>
        </p:spPr>
        <p:txBody>
          <a:bodyPr rtlCol="0">
            <a:normAutofit/>
          </a:bodyPr>
          <a:lstStyle/>
          <a:p>
            <a:pPr algn="ctr">
              <a:defRPr/>
            </a:pPr>
            <a:r>
              <a:rPr lang="it-IT" sz="3200" b="1" cap="all" dirty="0" smtClean="0">
                <a:solidFill>
                  <a:srgbClr val="FF0000"/>
                </a:solidFill>
                <a:effectLst>
                  <a:outerShdw blurRad="38100" dist="38100" dir="2700000" algn="tl">
                    <a:srgbClr val="000000">
                      <a:alpha val="43137"/>
                    </a:srgbClr>
                  </a:outerShdw>
                </a:effectLst>
                <a:latin typeface="+mn-lt"/>
              </a:rPr>
              <a:t>Il tributo con funzione solidaristica: L’imposta</a:t>
            </a:r>
            <a:endParaRPr lang="it-IT" sz="3200" b="1" cap="all" dirty="0">
              <a:solidFill>
                <a:srgbClr val="FF0000"/>
              </a:solidFill>
              <a:effectLst>
                <a:outerShdw blurRad="38100" dist="38100" dir="2700000" algn="tl">
                  <a:srgbClr val="000000">
                    <a:alpha val="43137"/>
                  </a:srgbClr>
                </a:outerShdw>
              </a:effectLst>
              <a:latin typeface="+mn-lt"/>
            </a:endParaRPr>
          </a:p>
        </p:txBody>
      </p:sp>
      <p:sp>
        <p:nvSpPr>
          <p:cNvPr id="17411" name="Segnaposto contenuto 2"/>
          <p:cNvSpPr>
            <a:spLocks noGrp="1"/>
          </p:cNvSpPr>
          <p:nvPr>
            <p:ph idx="4294967295"/>
          </p:nvPr>
        </p:nvSpPr>
        <p:spPr>
          <a:xfrm>
            <a:off x="1384662" y="1097280"/>
            <a:ext cx="9261567" cy="5760719"/>
          </a:xfrm>
        </p:spPr>
        <p:txBody>
          <a:bodyPr>
            <a:normAutofit fontScale="85000" lnSpcReduction="10000"/>
          </a:bodyPr>
          <a:lstStyle/>
          <a:p>
            <a:pPr algn="just" eaLnBrk="1" hangingPunct="1">
              <a:lnSpc>
                <a:spcPct val="110000"/>
              </a:lnSpc>
              <a:spcBef>
                <a:spcPts val="0"/>
              </a:spcBef>
            </a:pPr>
            <a:r>
              <a:rPr lang="it-IT" sz="2400" dirty="0">
                <a:cs typeface="Times New Roman" pitchFamily="18" charset="0"/>
              </a:rPr>
              <a:t>La nozione di tributo come concorso alla spesa pubblica fondato sulla capacità contributiva, intesa come manifestazione determinata di ricchezza, viene a coincidere con quella di imposta.</a:t>
            </a:r>
          </a:p>
          <a:p>
            <a:pPr algn="just" eaLnBrk="1" hangingPunct="1">
              <a:lnSpc>
                <a:spcPct val="110000"/>
              </a:lnSpc>
              <a:spcBef>
                <a:spcPts val="0"/>
              </a:spcBef>
            </a:pPr>
            <a:endParaRPr lang="it-IT" sz="2400" dirty="0">
              <a:cs typeface="Times New Roman" pitchFamily="18" charset="0"/>
            </a:endParaRPr>
          </a:p>
          <a:p>
            <a:pPr algn="just" eaLnBrk="1" hangingPunct="1">
              <a:lnSpc>
                <a:spcPct val="110000"/>
              </a:lnSpc>
              <a:spcBef>
                <a:spcPts val="0"/>
              </a:spcBef>
            </a:pPr>
            <a:r>
              <a:rPr lang="it-IT" sz="2400" b="1" dirty="0">
                <a:cs typeface="Times New Roman" pitchFamily="18" charset="0"/>
              </a:rPr>
              <a:t> </a:t>
            </a:r>
            <a:r>
              <a:rPr lang="it-IT" sz="2400" dirty="0" smtClean="0">
                <a:cs typeface="Times New Roman" pitchFamily="18" charset="0"/>
              </a:rPr>
              <a:t>La definizione di imposta in </a:t>
            </a:r>
            <a:r>
              <a:rPr lang="it-IT" sz="2400" b="1" u="sng" dirty="0" smtClean="0">
                <a:cs typeface="Times New Roman" pitchFamily="18" charset="0"/>
              </a:rPr>
              <a:t>A.D</a:t>
            </a:r>
            <a:r>
              <a:rPr lang="it-IT" sz="2400" b="1" u="sng" dirty="0">
                <a:cs typeface="Times New Roman" pitchFamily="18" charset="0"/>
              </a:rPr>
              <a:t>. Giannini</a:t>
            </a:r>
            <a:r>
              <a:rPr lang="it-IT" sz="2400" dirty="0">
                <a:cs typeface="Times New Roman" pitchFamily="18" charset="0"/>
              </a:rPr>
              <a:t>: L’imposta è la prestazione pecuniaria che un ente pubblico ha il diritto di esigere in virtù della sua potestà di imperio nei casi, nella misura e nei modi stabiliti dalla legge, allo scopo di conseguire un entrata</a:t>
            </a:r>
            <a:r>
              <a:rPr lang="it-IT" sz="2400" b="1" dirty="0">
                <a:cs typeface="Times New Roman" pitchFamily="18" charset="0"/>
              </a:rPr>
              <a:t>. </a:t>
            </a:r>
          </a:p>
          <a:p>
            <a:pPr algn="just" eaLnBrk="1" hangingPunct="1">
              <a:lnSpc>
                <a:spcPct val="110000"/>
              </a:lnSpc>
              <a:spcBef>
                <a:spcPts val="0"/>
              </a:spcBef>
            </a:pPr>
            <a:endParaRPr lang="it-IT" sz="2400" dirty="0">
              <a:cs typeface="Times New Roman" pitchFamily="18" charset="0"/>
            </a:endParaRPr>
          </a:p>
          <a:p>
            <a:pPr algn="just" eaLnBrk="1" hangingPunct="1">
              <a:lnSpc>
                <a:spcPct val="110000"/>
              </a:lnSpc>
              <a:spcBef>
                <a:spcPts val="0"/>
              </a:spcBef>
            </a:pPr>
            <a:r>
              <a:rPr lang="it-IT" sz="2400" dirty="0">
                <a:cs typeface="Times New Roman" pitchFamily="18" charset="0"/>
              </a:rPr>
              <a:t> L’imposta è una obbligazione </a:t>
            </a:r>
            <a:r>
              <a:rPr lang="it-IT" sz="2400" i="1" dirty="0">
                <a:cs typeface="Times New Roman" pitchFamily="18" charset="0"/>
              </a:rPr>
              <a:t>ex </a:t>
            </a:r>
            <a:r>
              <a:rPr lang="it-IT" sz="2400" i="1" dirty="0" err="1">
                <a:cs typeface="Times New Roman" pitchFamily="18" charset="0"/>
              </a:rPr>
              <a:t>lege</a:t>
            </a:r>
            <a:r>
              <a:rPr lang="it-IT" sz="2400" dirty="0">
                <a:cs typeface="Times New Roman" pitchFamily="18" charset="0"/>
              </a:rPr>
              <a:t> (e, dunque</a:t>
            </a:r>
            <a:r>
              <a:rPr lang="it-IT" sz="2400" dirty="0" smtClean="0">
                <a:cs typeface="Times New Roman" pitchFamily="18" charset="0"/>
              </a:rPr>
              <a:t>, coattiva</a:t>
            </a:r>
            <a:r>
              <a:rPr lang="it-IT" sz="2400" dirty="0">
                <a:cs typeface="Times New Roman" pitchFamily="18" charset="0"/>
              </a:rPr>
              <a:t>) che nasce al verificarsi, nei confronti del soggetto passivo d’imposta, del presupposto individuato dalla legge stessa come manifestazione di capacità contributiva</a:t>
            </a:r>
            <a:r>
              <a:rPr lang="it-IT" sz="2400" dirty="0" smtClean="0">
                <a:cs typeface="Times New Roman" pitchFamily="18" charset="0"/>
              </a:rPr>
              <a:t>.</a:t>
            </a:r>
          </a:p>
          <a:p>
            <a:pPr algn="just" eaLnBrk="1" hangingPunct="1">
              <a:lnSpc>
                <a:spcPct val="110000"/>
              </a:lnSpc>
              <a:spcBef>
                <a:spcPts val="0"/>
              </a:spcBef>
            </a:pPr>
            <a:endParaRPr lang="it-IT" sz="2400" dirty="0">
              <a:cs typeface="Times New Roman" pitchFamily="18" charset="0"/>
            </a:endParaRPr>
          </a:p>
          <a:p>
            <a:pPr algn="just" eaLnBrk="1" hangingPunct="1">
              <a:lnSpc>
                <a:spcPct val="110000"/>
              </a:lnSpc>
              <a:spcBef>
                <a:spcPts val="0"/>
              </a:spcBef>
            </a:pPr>
            <a:r>
              <a:rPr lang="it-IT" sz="2400" dirty="0" smtClean="0">
                <a:cs typeface="Times New Roman" pitchFamily="18" charset="0"/>
              </a:rPr>
              <a:t>Il presupposto dell’imposta è un fatto economico posto in essere dal soggetto passivo senza alcuna relazione specifica con una determinata attività dell’ente pubblico resa nei confronti dell’obbligato. Si pensi ad esempio al possesso di  un reddito o di un patrimonio, oppure al consumo di un bene. Il solo fatto di essere titolari di tali indici di capacità contributiva comporta l’obbligo di pagare l’imposta.</a:t>
            </a:r>
            <a:endParaRPr lang="it-IT" sz="2400" dirty="0">
              <a:cs typeface="Times New Roman" pitchFamily="18" charset="0"/>
            </a:endParaRPr>
          </a:p>
          <a:p>
            <a:pPr eaLnBrk="1" hangingPunct="1">
              <a:lnSpc>
                <a:spcPct val="80000"/>
              </a:lnSpc>
            </a:pPr>
            <a:endParaRPr lang="it-IT" sz="2200" dirty="0">
              <a:cs typeface="Times New Roman" pitchFamily="18" charset="0"/>
            </a:endParaRPr>
          </a:p>
        </p:txBody>
      </p:sp>
    </p:spTree>
    <p:extLst>
      <p:ext uri="{BB962C8B-B14F-4D97-AF65-F5344CB8AC3E}">
        <p14:creationId xmlns:p14="http://schemas.microsoft.com/office/powerpoint/2010/main" val="1788701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egnaposto numero diapositiva 3"/>
          <p:cNvSpPr>
            <a:spLocks noGrp="1"/>
          </p:cNvSpPr>
          <p:nvPr>
            <p:ph type="sldNum" sz="quarter" idx="12"/>
          </p:nvPr>
        </p:nvSpPr>
        <p:spPr>
          <a:noFill/>
        </p:spPr>
        <p:txBody>
          <a:bodyPr/>
          <a:lstStyle/>
          <a:p>
            <a:fld id="{60CE7184-5E74-4F24-8CF6-3DF0CEFABAE8}" type="slidenum">
              <a:rPr lang="it-IT" smtClean="0"/>
              <a:pPr/>
              <a:t>2</a:t>
            </a:fld>
            <a:endParaRPr lang="it-IT" smtClean="0"/>
          </a:p>
        </p:txBody>
      </p:sp>
      <p:sp>
        <p:nvSpPr>
          <p:cNvPr id="18434" name="CasellaDiTesto 2"/>
          <p:cNvSpPr txBox="1">
            <a:spLocks noChangeArrowheads="1"/>
          </p:cNvSpPr>
          <p:nvPr/>
        </p:nvSpPr>
        <p:spPr bwMode="auto">
          <a:xfrm>
            <a:off x="1084217" y="600891"/>
            <a:ext cx="9953896" cy="5847755"/>
          </a:xfrm>
          <a:prstGeom prst="rect">
            <a:avLst/>
          </a:prstGeom>
          <a:noFill/>
          <a:ln w="9525">
            <a:noFill/>
            <a:miter lim="800000"/>
            <a:headEnd/>
            <a:tailEnd/>
          </a:ln>
        </p:spPr>
        <p:txBody>
          <a:bodyPr wrap="square">
            <a:spAutoFit/>
          </a:bodyPr>
          <a:lstStyle/>
          <a:p>
            <a:pPr algn="just">
              <a:buFont typeface="Arial" charset="0"/>
              <a:buChar char="•"/>
            </a:pPr>
            <a:r>
              <a:rPr lang="it-IT" sz="2200" u="sng" dirty="0" smtClean="0">
                <a:cs typeface="Calibri" panose="020F0502020204030204" pitchFamily="34" charset="0"/>
              </a:rPr>
              <a:t>L’imposta come obbligazione di riparto</a:t>
            </a:r>
            <a:r>
              <a:rPr lang="it-IT" sz="2200" dirty="0" smtClean="0"/>
              <a:t>: </a:t>
            </a:r>
            <a:r>
              <a:rPr lang="it-IT" sz="2200" dirty="0"/>
              <a:t>l</a:t>
            </a:r>
            <a:r>
              <a:rPr lang="it-IT" sz="2200" dirty="0" smtClean="0"/>
              <a:t>a </a:t>
            </a:r>
            <a:r>
              <a:rPr lang="it-IT" sz="2200" dirty="0"/>
              <a:t>definizione ‘in positivo’ della nozione di imposta </a:t>
            </a:r>
            <a:r>
              <a:rPr lang="it-IT" sz="2200" dirty="0" smtClean="0"/>
              <a:t>non </a:t>
            </a:r>
            <a:r>
              <a:rPr lang="it-IT" sz="2200" dirty="0"/>
              <a:t>può prescindere dalla individuazione della funzione che all’imposta è affidata.</a:t>
            </a:r>
          </a:p>
          <a:p>
            <a:pPr algn="just">
              <a:buFont typeface="Arial" charset="0"/>
              <a:buChar char="•"/>
            </a:pPr>
            <a:endParaRPr lang="it-IT" sz="2200" dirty="0"/>
          </a:p>
          <a:p>
            <a:pPr algn="just">
              <a:buFont typeface="Arial" charset="0"/>
              <a:buChar char="•"/>
            </a:pPr>
            <a:r>
              <a:rPr lang="it-IT" sz="2200" dirty="0"/>
              <a:t> La funzione tipica dell’imposta è quella propria delle obbligazioni di </a:t>
            </a:r>
            <a:r>
              <a:rPr lang="it-IT" sz="2200" dirty="0" smtClean="0"/>
              <a:t>riparto.  L’imposta ripartisce tra </a:t>
            </a:r>
            <a:r>
              <a:rPr lang="it-IT" sz="2200" dirty="0"/>
              <a:t>i consociati la spesa </a:t>
            </a:r>
            <a:r>
              <a:rPr lang="it-IT" sz="2200" dirty="0" smtClean="0"/>
              <a:t>pubblica </a:t>
            </a:r>
            <a:r>
              <a:rPr lang="it-IT" sz="2200" dirty="0"/>
              <a:t>poiché il contribuente viene chiamato, quale membro della </a:t>
            </a:r>
            <a:r>
              <a:rPr lang="it-IT" sz="2200" dirty="0" smtClean="0"/>
              <a:t>collettività, </a:t>
            </a:r>
            <a:r>
              <a:rPr lang="it-IT" sz="2200" dirty="0"/>
              <a:t>a partecipare alla spesa pubblica sulla base di indici di riparto espressivi di forza </a:t>
            </a:r>
            <a:r>
              <a:rPr lang="it-IT" sz="2200" dirty="0" smtClean="0"/>
              <a:t>economica.</a:t>
            </a:r>
          </a:p>
          <a:p>
            <a:pPr algn="just">
              <a:buFont typeface="Arial" charset="0"/>
              <a:buChar char="•"/>
            </a:pPr>
            <a:endParaRPr lang="it-IT" sz="2200" dirty="0"/>
          </a:p>
          <a:p>
            <a:pPr algn="just">
              <a:buFont typeface="Arial" charset="0"/>
              <a:buChar char="•"/>
            </a:pPr>
            <a:r>
              <a:rPr lang="it-IT" sz="2200" dirty="0" smtClean="0"/>
              <a:t> </a:t>
            </a:r>
            <a:r>
              <a:rPr lang="it-IT" sz="2200" dirty="0"/>
              <a:t>La ripartizione non ha luogo in base a ciò che ciascuno riceve (</a:t>
            </a:r>
            <a:r>
              <a:rPr lang="it-IT" sz="2200" i="1" dirty="0"/>
              <a:t>do ut </a:t>
            </a:r>
            <a:r>
              <a:rPr lang="it-IT" sz="2200" i="1" dirty="0" err="1"/>
              <a:t>des</a:t>
            </a:r>
            <a:r>
              <a:rPr lang="it-IT" sz="2200" dirty="0"/>
              <a:t>) ma </a:t>
            </a:r>
            <a:r>
              <a:rPr lang="it-IT" sz="2200" dirty="0" smtClean="0"/>
              <a:t>in base ai c.d.  </a:t>
            </a:r>
            <a:r>
              <a:rPr lang="it-IT" sz="2200" dirty="0"/>
              <a:t>indici di </a:t>
            </a:r>
            <a:r>
              <a:rPr lang="it-IT" sz="2200" dirty="0" smtClean="0"/>
              <a:t>riparto.</a:t>
            </a:r>
          </a:p>
          <a:p>
            <a:pPr algn="just"/>
            <a:endParaRPr lang="it-IT" sz="2200" dirty="0" smtClean="0"/>
          </a:p>
          <a:p>
            <a:pPr algn="just">
              <a:buFont typeface="Arial" charset="0"/>
              <a:buChar char="•"/>
            </a:pPr>
            <a:r>
              <a:rPr lang="it-IT" sz="2200" dirty="0" smtClean="0"/>
              <a:t> In </a:t>
            </a:r>
            <a:r>
              <a:rPr lang="it-IT" sz="2200" dirty="0"/>
              <a:t>ogni legge d’imposta accanto alla determinazione dei soggetti passivi della ‘contribuzione’ dovrà sempre ritrovarsi la determinazione dei relativi </a:t>
            </a:r>
            <a:r>
              <a:rPr lang="it-IT" sz="2200" i="1" dirty="0"/>
              <a:t>indici di riparto </a:t>
            </a:r>
            <a:r>
              <a:rPr lang="it-IT" sz="2200" dirty="0"/>
              <a:t>cioè dei fatti o situazioni </a:t>
            </a:r>
            <a:r>
              <a:rPr lang="it-IT" sz="2200" dirty="0" smtClean="0"/>
              <a:t>espressivi di capacità contributiva dai </a:t>
            </a:r>
            <a:r>
              <a:rPr lang="it-IT" sz="2200" dirty="0"/>
              <a:t>quali si fa dipendere la determinazione della </a:t>
            </a:r>
            <a:r>
              <a:rPr lang="it-IT" sz="2200" i="1" dirty="0"/>
              <a:t>quota</a:t>
            </a:r>
            <a:r>
              <a:rPr lang="it-IT" sz="2200" dirty="0"/>
              <a:t> di contribuzione facente carico a ciascun </a:t>
            </a:r>
            <a:r>
              <a:rPr lang="it-IT" sz="2200" i="1" dirty="0"/>
              <a:t>singolo</a:t>
            </a:r>
            <a:r>
              <a:rPr lang="it-IT" sz="2200" dirty="0"/>
              <a:t> e alla quale corrisponde il debito individuale di imposta</a:t>
            </a:r>
            <a:r>
              <a:rPr lang="it-IT" sz="2200" dirty="0" smtClean="0"/>
              <a:t>.</a:t>
            </a:r>
            <a:endParaRPr lang="it-IT" sz="2200" dirty="0"/>
          </a:p>
        </p:txBody>
      </p:sp>
    </p:spTree>
    <p:extLst>
      <p:ext uri="{BB962C8B-B14F-4D97-AF65-F5344CB8AC3E}">
        <p14:creationId xmlns:p14="http://schemas.microsoft.com/office/powerpoint/2010/main" val="256232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egnaposto numero diapositiva 3"/>
          <p:cNvSpPr>
            <a:spLocks noGrp="1"/>
          </p:cNvSpPr>
          <p:nvPr>
            <p:ph type="sldNum" sz="quarter" idx="12"/>
          </p:nvPr>
        </p:nvSpPr>
        <p:spPr>
          <a:noFill/>
        </p:spPr>
        <p:txBody>
          <a:bodyPr/>
          <a:lstStyle/>
          <a:p>
            <a:fld id="{5DF29AD5-71C0-4D5D-A4D3-CE5DC14DF47C}" type="slidenum">
              <a:rPr lang="it-IT" smtClean="0"/>
              <a:pPr/>
              <a:t>3</a:t>
            </a:fld>
            <a:endParaRPr lang="it-IT" smtClean="0"/>
          </a:p>
        </p:txBody>
      </p:sp>
      <p:sp>
        <p:nvSpPr>
          <p:cNvPr id="19458" name="CasellaDiTesto 1"/>
          <p:cNvSpPr txBox="1">
            <a:spLocks noChangeArrowheads="1"/>
          </p:cNvSpPr>
          <p:nvPr/>
        </p:nvSpPr>
        <p:spPr bwMode="auto">
          <a:xfrm>
            <a:off x="1071154" y="1005839"/>
            <a:ext cx="10084526" cy="5539978"/>
          </a:xfrm>
          <a:prstGeom prst="rect">
            <a:avLst/>
          </a:prstGeom>
          <a:noFill/>
          <a:ln w="9525">
            <a:noFill/>
            <a:miter lim="800000"/>
            <a:headEnd/>
            <a:tailEnd/>
          </a:ln>
        </p:spPr>
        <p:txBody>
          <a:bodyPr wrap="square">
            <a:spAutoFit/>
          </a:bodyPr>
          <a:lstStyle/>
          <a:p>
            <a:pPr algn="just">
              <a:buFontTx/>
              <a:buChar char="•"/>
            </a:pPr>
            <a:r>
              <a:rPr lang="it-IT" dirty="0" smtClean="0"/>
              <a:t> </a:t>
            </a:r>
            <a:r>
              <a:rPr lang="it-IT" sz="2400" dirty="0" smtClean="0">
                <a:latin typeface="Calibri" pitchFamily="34" charset="0"/>
              </a:rPr>
              <a:t> </a:t>
            </a:r>
            <a:r>
              <a:rPr lang="it-IT" sz="2200" dirty="0"/>
              <a:t>Fatti e situazioni che hanno la funzione di risolvere non tanto il conflitto</a:t>
            </a:r>
            <a:r>
              <a:rPr lang="it-IT" sz="2200" i="1" dirty="0"/>
              <a:t> </a:t>
            </a:r>
            <a:r>
              <a:rPr lang="it-IT" sz="2200" dirty="0"/>
              <a:t>(in merito all’istituzione e alla delimitazione dell’imposta) tra l’interesse dell’ente pubblico impositore e l’interesse del contribuente quanto il conflitto tra gli interessi individuali dei singoli contribuenti in contrasto interno tra loro (</a:t>
            </a:r>
            <a:r>
              <a:rPr lang="it-IT" sz="2200" dirty="0" err="1"/>
              <a:t>poichè</a:t>
            </a:r>
            <a:r>
              <a:rPr lang="it-IT" sz="2200" dirty="0"/>
              <a:t> ciascuno di essi tende a scaricare sugli altri la maggiore quota possibile del debito).  </a:t>
            </a:r>
          </a:p>
          <a:p>
            <a:pPr algn="just">
              <a:buFontTx/>
              <a:buChar char="•"/>
            </a:pPr>
            <a:endParaRPr lang="it-IT" sz="2200" dirty="0"/>
          </a:p>
          <a:p>
            <a:pPr algn="just">
              <a:buFontTx/>
              <a:buChar char="•"/>
            </a:pPr>
            <a:r>
              <a:rPr lang="it-IT" sz="2200" dirty="0"/>
              <a:t>  E’ proprio questo conflitto interno che attribuisce alla legge d’imposta la tipica funzione di ‘ripartizione’: la legge d’imposta deve, infatti, assicurare </a:t>
            </a:r>
            <a:r>
              <a:rPr lang="it-IT" sz="2200" dirty="0" smtClean="0"/>
              <a:t>una corretta ripartizione della spesa pubblica determinando </a:t>
            </a:r>
            <a:r>
              <a:rPr lang="it-IT" sz="2200" dirty="0"/>
              <a:t>il rapporto relativo di partecipazione individuale alla ‘comune’ contribuzione al fine di </a:t>
            </a:r>
            <a:r>
              <a:rPr lang="it-IT" sz="2200" dirty="0" smtClean="0"/>
              <a:t>garantire parità </a:t>
            </a:r>
            <a:r>
              <a:rPr lang="it-IT" sz="2200" dirty="0"/>
              <a:t>di trattamento a  tutti i </a:t>
            </a:r>
            <a:r>
              <a:rPr lang="it-IT" sz="2200" dirty="0" smtClean="0"/>
              <a:t>contribuenti. </a:t>
            </a:r>
          </a:p>
          <a:p>
            <a:pPr algn="just">
              <a:buFontTx/>
              <a:buChar char="•"/>
            </a:pPr>
            <a:endParaRPr lang="it-IT" sz="2200" dirty="0" smtClean="0"/>
          </a:p>
          <a:p>
            <a:pPr algn="just">
              <a:buFontTx/>
              <a:buChar char="•"/>
            </a:pPr>
            <a:r>
              <a:rPr lang="it-IT" sz="2200" dirty="0" smtClean="0"/>
              <a:t> E’ fondamentale una corretta ripartizione della spesa pubblica ma è altrettanto fondamentale garantire che tutti paghino la propria quota di imposta perché </a:t>
            </a:r>
            <a:r>
              <a:rPr lang="it-IT" sz="2200" dirty="0"/>
              <a:t>la minore imposta pagata da un soggetto comporta una maggiore imposta in capo ad un </a:t>
            </a:r>
            <a:r>
              <a:rPr lang="it-IT" sz="2200" dirty="0" smtClean="0"/>
              <a:t>altro.</a:t>
            </a:r>
          </a:p>
          <a:p>
            <a:pPr algn="just">
              <a:buFontTx/>
              <a:buChar char="•"/>
            </a:pPr>
            <a:endParaRPr lang="it-IT" sz="2200" dirty="0"/>
          </a:p>
        </p:txBody>
      </p:sp>
    </p:spTree>
    <p:extLst>
      <p:ext uri="{BB962C8B-B14F-4D97-AF65-F5344CB8AC3E}">
        <p14:creationId xmlns:p14="http://schemas.microsoft.com/office/powerpoint/2010/main" val="3353253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egnaposto numero diapositiva 3"/>
          <p:cNvSpPr>
            <a:spLocks noGrp="1"/>
          </p:cNvSpPr>
          <p:nvPr>
            <p:ph type="sldNum" sz="quarter" idx="12"/>
          </p:nvPr>
        </p:nvSpPr>
        <p:spPr>
          <a:noFill/>
        </p:spPr>
        <p:txBody>
          <a:bodyPr/>
          <a:lstStyle/>
          <a:p>
            <a:fld id="{385EB755-9297-4274-A064-972561BA93BF}" type="slidenum">
              <a:rPr lang="it-IT" smtClean="0"/>
              <a:pPr/>
              <a:t>4</a:t>
            </a:fld>
            <a:endParaRPr lang="it-IT" smtClean="0"/>
          </a:p>
        </p:txBody>
      </p:sp>
      <p:sp>
        <p:nvSpPr>
          <p:cNvPr id="21507" name="CasellaDiTesto 2"/>
          <p:cNvSpPr txBox="1">
            <a:spLocks noChangeArrowheads="1"/>
          </p:cNvSpPr>
          <p:nvPr/>
        </p:nvSpPr>
        <p:spPr bwMode="auto">
          <a:xfrm>
            <a:off x="1097280" y="404814"/>
            <a:ext cx="9914709" cy="5847755"/>
          </a:xfrm>
          <a:prstGeom prst="rect">
            <a:avLst/>
          </a:prstGeom>
          <a:noFill/>
          <a:ln w="9525">
            <a:noFill/>
            <a:miter lim="800000"/>
            <a:headEnd/>
            <a:tailEnd/>
          </a:ln>
        </p:spPr>
        <p:txBody>
          <a:bodyPr wrap="square">
            <a:spAutoFit/>
          </a:bodyPr>
          <a:lstStyle/>
          <a:p>
            <a:pPr algn="just"/>
            <a:endParaRPr lang="it-IT" sz="2200" dirty="0"/>
          </a:p>
          <a:p>
            <a:pPr algn="just">
              <a:buFontTx/>
              <a:buChar char="•"/>
            </a:pPr>
            <a:r>
              <a:rPr lang="it-IT" sz="2200" dirty="0" smtClean="0"/>
              <a:t>La </a:t>
            </a:r>
            <a:r>
              <a:rPr lang="it-IT" sz="2200" dirty="0"/>
              <a:t>norma di riparto, una volta fissata, diventa intangibile per tutto il tempo della sua vigenza nei confronti di tutti i membri della platea contributiva che la legge stessa ha originariamente individuato. La legge d’imposta riconosce, infatti, a ciascun </a:t>
            </a:r>
            <a:r>
              <a:rPr lang="it-IT" sz="2200" dirty="0" smtClean="0"/>
              <a:t>partecipante </a:t>
            </a:r>
            <a:r>
              <a:rPr lang="it-IT" sz="2200" dirty="0"/>
              <a:t>al riparto un intangibile diritto soggettivo individuale nei confronti di ciascuno degli altri </a:t>
            </a:r>
            <a:r>
              <a:rPr lang="it-IT" sz="2200" dirty="0" smtClean="0"/>
              <a:t>condebitori a </a:t>
            </a:r>
            <a:r>
              <a:rPr lang="it-IT" sz="2200" dirty="0"/>
              <a:t>che il riparto sia effettuato secondo i criteri stabiliti nella </a:t>
            </a:r>
            <a:r>
              <a:rPr lang="it-IT" sz="2200" dirty="0" smtClean="0"/>
              <a:t>norma.</a:t>
            </a:r>
          </a:p>
          <a:p>
            <a:pPr algn="just"/>
            <a:endParaRPr lang="it-IT" sz="2200" dirty="0"/>
          </a:p>
          <a:p>
            <a:pPr algn="just">
              <a:buFontTx/>
              <a:buChar char="•"/>
            </a:pPr>
            <a:r>
              <a:rPr lang="it-IT" sz="2200" dirty="0"/>
              <a:t> Questo diritto all’invarianza del criterio di ripartizione può farsi rientrare nella categoria dei diritti inviolabili dell’uomo, riconosciuti e garantiti dall’art. 2 della Costituzione. </a:t>
            </a:r>
            <a:endParaRPr lang="it-IT" sz="2200" dirty="0" smtClean="0"/>
          </a:p>
          <a:p>
            <a:pPr algn="just">
              <a:buFontTx/>
              <a:buChar char="•"/>
            </a:pPr>
            <a:endParaRPr lang="it-IT" sz="2200" dirty="0"/>
          </a:p>
          <a:p>
            <a:pPr algn="just">
              <a:buFontTx/>
              <a:buChar char="•"/>
            </a:pPr>
            <a:r>
              <a:rPr lang="it-IT" sz="2200" dirty="0" smtClean="0"/>
              <a:t> L’intangibilità </a:t>
            </a:r>
            <a:r>
              <a:rPr lang="it-IT" sz="2200" dirty="0"/>
              <a:t>dei criteri di riparto stabiliti dalla norma d’imposta e la loro vincolatività </a:t>
            </a:r>
            <a:r>
              <a:rPr lang="it-IT" sz="2200" i="1" dirty="0"/>
              <a:t>erga </a:t>
            </a:r>
            <a:r>
              <a:rPr lang="it-IT" sz="2200" i="1" dirty="0" err="1"/>
              <a:t>omnes</a:t>
            </a:r>
            <a:r>
              <a:rPr lang="it-IT" sz="2200" dirty="0"/>
              <a:t> è tutelata dagli artt. 2, 3, 53 della Costituzione. </a:t>
            </a:r>
            <a:endParaRPr lang="it-IT" sz="2200" dirty="0" smtClean="0"/>
          </a:p>
          <a:p>
            <a:pPr algn="just">
              <a:buFontTx/>
              <a:buChar char="•"/>
            </a:pPr>
            <a:endParaRPr lang="it-IT" sz="2200" dirty="0">
              <a:latin typeface="Calibri" pitchFamily="34" charset="0"/>
            </a:endParaRPr>
          </a:p>
          <a:p>
            <a:pPr algn="just">
              <a:buFontTx/>
              <a:buChar char="•"/>
            </a:pPr>
            <a:endParaRPr lang="it-IT" sz="2200" dirty="0">
              <a:latin typeface="Calibri" pitchFamily="34" charset="0"/>
            </a:endParaRPr>
          </a:p>
          <a:p>
            <a:pPr algn="just">
              <a:buFontTx/>
              <a:buChar char="•"/>
            </a:pPr>
            <a:endParaRPr lang="it-IT" sz="2200" dirty="0">
              <a:latin typeface="Calibri" pitchFamily="34" charset="0"/>
            </a:endParaRPr>
          </a:p>
        </p:txBody>
      </p:sp>
    </p:spTree>
    <p:extLst>
      <p:ext uri="{BB962C8B-B14F-4D97-AF65-F5344CB8AC3E}">
        <p14:creationId xmlns:p14="http://schemas.microsoft.com/office/powerpoint/2010/main" val="3459982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egnaposto numero diapositiva 5"/>
          <p:cNvSpPr>
            <a:spLocks noGrp="1"/>
          </p:cNvSpPr>
          <p:nvPr>
            <p:ph type="sldNum" sz="quarter" idx="12"/>
          </p:nvPr>
        </p:nvSpPr>
        <p:spPr>
          <a:noFill/>
        </p:spPr>
        <p:txBody>
          <a:bodyPr/>
          <a:lstStyle/>
          <a:p>
            <a:fld id="{528AF6E2-B99A-4159-85CD-6E2CB9A4FC10}" type="slidenum">
              <a:rPr lang="it-IT" smtClean="0"/>
              <a:pPr/>
              <a:t>5</a:t>
            </a:fld>
            <a:endParaRPr lang="it-IT" smtClean="0"/>
          </a:p>
        </p:txBody>
      </p:sp>
      <p:sp>
        <p:nvSpPr>
          <p:cNvPr id="20483" name="Rectangle 3"/>
          <p:cNvSpPr>
            <a:spLocks noGrp="1" noChangeArrowheads="1"/>
          </p:cNvSpPr>
          <p:nvPr>
            <p:ph type="body" idx="1"/>
          </p:nvPr>
        </p:nvSpPr>
        <p:spPr>
          <a:xfrm>
            <a:off x="679269" y="274320"/>
            <a:ext cx="10424160" cy="6082029"/>
          </a:xfrm>
        </p:spPr>
        <p:txBody>
          <a:bodyPr>
            <a:noAutofit/>
          </a:bodyPr>
          <a:lstStyle/>
          <a:p>
            <a:pPr algn="just" eaLnBrk="1" hangingPunct="1">
              <a:lnSpc>
                <a:spcPct val="100000"/>
              </a:lnSpc>
              <a:spcBef>
                <a:spcPts val="0"/>
              </a:spcBef>
            </a:pPr>
            <a:r>
              <a:rPr lang="it-IT" sz="2200" dirty="0" smtClean="0"/>
              <a:t>Riducendo </a:t>
            </a:r>
            <a:r>
              <a:rPr lang="it-IT" sz="2200" dirty="0"/>
              <a:t>o </a:t>
            </a:r>
            <a:r>
              <a:rPr lang="it-IT" sz="2200" dirty="0" smtClean="0"/>
              <a:t>rinunciando all’imposta </a:t>
            </a:r>
            <a:r>
              <a:rPr lang="it-IT" sz="2200" dirty="0"/>
              <a:t>nei confronti di un singolo contribuente, l’Amministrazione finanziaria finisce per subordinare all’interesse di quel singolo non tanto e non solo il proprio interesse all’integrale percezione di quella entrata, quanto piuttosto l’interesse individuale degli altri contribuenti </a:t>
            </a:r>
            <a:r>
              <a:rPr lang="it-IT" sz="2200" i="1" dirty="0" err="1"/>
              <a:t>uti</a:t>
            </a:r>
            <a:r>
              <a:rPr lang="it-IT" sz="2200" i="1" dirty="0"/>
              <a:t> </a:t>
            </a:r>
            <a:r>
              <a:rPr lang="it-IT" sz="2200" i="1" dirty="0" err="1"/>
              <a:t>singuli</a:t>
            </a:r>
            <a:r>
              <a:rPr lang="it-IT" sz="2200" dirty="0"/>
              <a:t> a che l’imposta sia giustamente (</a:t>
            </a:r>
            <a:r>
              <a:rPr lang="it-IT" sz="2200" i="1" dirty="0" err="1"/>
              <a:t>melius</a:t>
            </a:r>
            <a:r>
              <a:rPr lang="it-IT" sz="2200" i="1" dirty="0"/>
              <a:t>:</a:t>
            </a:r>
            <a:r>
              <a:rPr lang="it-IT" sz="2200" dirty="0"/>
              <a:t> equamente) ripartita a carico di tutti e, allo stesso tempo, di ciascuno. </a:t>
            </a:r>
          </a:p>
          <a:p>
            <a:pPr algn="just" eaLnBrk="1" hangingPunct="1">
              <a:lnSpc>
                <a:spcPct val="100000"/>
              </a:lnSpc>
              <a:spcBef>
                <a:spcPts val="0"/>
              </a:spcBef>
              <a:buFontTx/>
              <a:buNone/>
            </a:pPr>
            <a:endParaRPr lang="it-IT" sz="2200" dirty="0"/>
          </a:p>
          <a:p>
            <a:pPr algn="just" eaLnBrk="1" hangingPunct="1">
              <a:lnSpc>
                <a:spcPct val="100000"/>
              </a:lnSpc>
              <a:spcBef>
                <a:spcPts val="0"/>
              </a:spcBef>
            </a:pPr>
            <a:r>
              <a:rPr lang="it-IT" sz="2200" dirty="0"/>
              <a:t>Per ciascuno dei cointeressati ai servizi generali dello Stato non è irrilevante che gli altri cointeressati paghino o non paghino la loro quota; né è indifferente che il riparto sia effettuato correttamente o meno, posto che  l’errato riparto non solo avvantaggia taluni membri della comunità contributiva ma, allo stesso tempo, arreca un danno agli altri membri della medesima comunità. </a:t>
            </a:r>
            <a:endParaRPr lang="it-IT" sz="2200" dirty="0" smtClean="0"/>
          </a:p>
          <a:p>
            <a:pPr marL="0" indent="0" algn="just" eaLnBrk="1" hangingPunct="1">
              <a:lnSpc>
                <a:spcPct val="100000"/>
              </a:lnSpc>
              <a:spcBef>
                <a:spcPts val="0"/>
              </a:spcBef>
              <a:buNone/>
            </a:pPr>
            <a:endParaRPr lang="it-IT" sz="2200" dirty="0"/>
          </a:p>
          <a:p>
            <a:pPr algn="just">
              <a:lnSpc>
                <a:spcPct val="100000"/>
              </a:lnSpc>
              <a:spcBef>
                <a:spcPts val="0"/>
              </a:spcBef>
            </a:pPr>
            <a:r>
              <a:rPr lang="it-IT" sz="2200" dirty="0"/>
              <a:t>In questo modello - basato sulla c.d. giustificazione “comunitaria” del  dovere tributario e, dunque, sul  legame che la Costituzione italiana </a:t>
            </a:r>
            <a:r>
              <a:rPr lang="it-IT" sz="2200" dirty="0" smtClean="0"/>
              <a:t>individua tra </a:t>
            </a:r>
            <a:r>
              <a:rPr lang="it-IT" sz="2200" dirty="0"/>
              <a:t>persona e comunità -  il tratto rilevante di tale dovere </a:t>
            </a:r>
            <a:r>
              <a:rPr lang="it-IT" sz="2200" dirty="0" smtClean="0"/>
              <a:t>inderogabile è </a:t>
            </a:r>
            <a:r>
              <a:rPr lang="it-IT" sz="2200" dirty="0"/>
              <a:t>da rintracciare nel concetto del ‘giusto’ riparto, a presidio del quale è posto il principio di capacità contributiva e il suo corollario della  indisponibilità dell’obbligazione </a:t>
            </a:r>
            <a:r>
              <a:rPr lang="it-IT" sz="2200" dirty="0" smtClean="0"/>
              <a:t>tributaria.</a:t>
            </a:r>
            <a:endParaRPr lang="it-IT" sz="2200" dirty="0"/>
          </a:p>
          <a:p>
            <a:pPr algn="just" eaLnBrk="1" hangingPunct="1">
              <a:lnSpc>
                <a:spcPct val="100000"/>
              </a:lnSpc>
              <a:spcBef>
                <a:spcPts val="0"/>
              </a:spcBef>
            </a:pPr>
            <a:endParaRPr lang="it-IT" sz="2200" dirty="0"/>
          </a:p>
        </p:txBody>
      </p:sp>
    </p:spTree>
    <p:extLst>
      <p:ext uri="{BB962C8B-B14F-4D97-AF65-F5344CB8AC3E}">
        <p14:creationId xmlns:p14="http://schemas.microsoft.com/office/powerpoint/2010/main" val="26163366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egnaposto numero diapositiva 5"/>
          <p:cNvSpPr>
            <a:spLocks noGrp="1"/>
          </p:cNvSpPr>
          <p:nvPr>
            <p:ph type="sldNum" sz="quarter" idx="12"/>
          </p:nvPr>
        </p:nvSpPr>
        <p:spPr>
          <a:noFill/>
        </p:spPr>
        <p:txBody>
          <a:bodyPr/>
          <a:lstStyle/>
          <a:p>
            <a:fld id="{6BB2DED5-33C5-4A3A-951A-DB929378625A}" type="slidenum">
              <a:rPr lang="it-IT" smtClean="0"/>
              <a:pPr/>
              <a:t>6</a:t>
            </a:fld>
            <a:endParaRPr lang="it-IT" smtClean="0"/>
          </a:p>
        </p:txBody>
      </p:sp>
      <p:sp>
        <p:nvSpPr>
          <p:cNvPr id="22531" name="Rectangle 3"/>
          <p:cNvSpPr>
            <a:spLocks noGrp="1" noChangeArrowheads="1"/>
          </p:cNvSpPr>
          <p:nvPr>
            <p:ph type="body" idx="1"/>
          </p:nvPr>
        </p:nvSpPr>
        <p:spPr>
          <a:xfrm>
            <a:off x="901337" y="222069"/>
            <a:ext cx="10215154" cy="6270171"/>
          </a:xfrm>
        </p:spPr>
        <p:txBody>
          <a:bodyPr>
            <a:normAutofit/>
          </a:bodyPr>
          <a:lstStyle/>
          <a:p>
            <a:pPr algn="just" eaLnBrk="1" hangingPunct="1">
              <a:lnSpc>
                <a:spcPct val="90000"/>
              </a:lnSpc>
            </a:pPr>
            <a:endParaRPr lang="it-IT" sz="2200" dirty="0"/>
          </a:p>
          <a:p>
            <a:pPr algn="just" eaLnBrk="1" hangingPunct="1">
              <a:lnSpc>
                <a:spcPct val="90000"/>
              </a:lnSpc>
            </a:pPr>
            <a:r>
              <a:rPr lang="it-IT" sz="2200" dirty="0" smtClean="0"/>
              <a:t>Dalla funzione dell’imposta come obbligazione di riparto si ricava </a:t>
            </a:r>
            <a:r>
              <a:rPr lang="it-IT" sz="2200" u="sng" dirty="0" smtClean="0"/>
              <a:t>il c.d. principio di indisponibilità dell’obbligazione tributaria</a:t>
            </a:r>
            <a:r>
              <a:rPr lang="it-IT" sz="2200" dirty="0" smtClean="0"/>
              <a:t> nel senso che l’Amministrazione finanziaria non ha la facoltà di scegliere, esercitando poteri discrezionali, se prelevare o meno una determinata imposta essendo tenuta ad esigere l’imposta se dovuta in base alla legge. </a:t>
            </a:r>
          </a:p>
          <a:p>
            <a:pPr marL="0" indent="0" algn="just" eaLnBrk="1" hangingPunct="1">
              <a:lnSpc>
                <a:spcPct val="90000"/>
              </a:lnSpc>
              <a:buNone/>
            </a:pPr>
            <a:endParaRPr lang="it-IT" sz="2200" dirty="0"/>
          </a:p>
          <a:p>
            <a:pPr algn="just" eaLnBrk="1" hangingPunct="1">
              <a:lnSpc>
                <a:spcPct val="90000"/>
              </a:lnSpc>
            </a:pPr>
            <a:r>
              <a:rPr lang="it-IT" sz="2200" dirty="0" smtClean="0"/>
              <a:t> L’imposta è una obbligazione pubblicistica indisponibile, di regola pecuniaria, a titolo definitivo che nasce dalla legge e, dunque, obbliga il soggetto passivo a partecipare secondo un determinato indice di riparto (fatto economicamente valutabile) alle pubbliche spese.</a:t>
            </a:r>
          </a:p>
          <a:p>
            <a:pPr algn="just" eaLnBrk="1" hangingPunct="1">
              <a:lnSpc>
                <a:spcPct val="90000"/>
              </a:lnSpc>
            </a:pPr>
            <a:endParaRPr lang="it-IT" sz="2200" dirty="0"/>
          </a:p>
          <a:p>
            <a:pPr algn="just" eaLnBrk="1" hangingPunct="1">
              <a:lnSpc>
                <a:spcPct val="90000"/>
              </a:lnSpc>
            </a:pPr>
            <a:r>
              <a:rPr lang="it-IT" sz="2200" dirty="0" smtClean="0"/>
              <a:t>Nell’ambito delle imposte si possono effettuare alcune classificazioni: dirette ed indirette ; personali e reali; istantanee e periodiche.</a:t>
            </a:r>
          </a:p>
        </p:txBody>
      </p:sp>
    </p:spTree>
    <p:extLst>
      <p:ext uri="{BB962C8B-B14F-4D97-AF65-F5344CB8AC3E}">
        <p14:creationId xmlns:p14="http://schemas.microsoft.com/office/powerpoint/2010/main" val="198035122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TotalTime>
  <Words>968</Words>
  <Application>Microsoft Office PowerPoint</Application>
  <PresentationFormat>Widescreen</PresentationFormat>
  <Paragraphs>44</Paragraphs>
  <Slides>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6</vt:i4>
      </vt:variant>
    </vt:vector>
  </HeadingPairs>
  <TitlesOfParts>
    <vt:vector size="11" baseType="lpstr">
      <vt:lpstr>Arial</vt:lpstr>
      <vt:lpstr>Calibri</vt:lpstr>
      <vt:lpstr>Calibri Light</vt:lpstr>
      <vt:lpstr>Times New Roman</vt:lpstr>
      <vt:lpstr>Tema di Office</vt:lpstr>
      <vt:lpstr>Il tributo con funzione solidaristica: L’imposta</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tributo con funzione solidaristica: L’imposta</dc:title>
  <dc:creator>Utente Windows</dc:creator>
  <cp:lastModifiedBy>Utente Windows</cp:lastModifiedBy>
  <cp:revision>15</cp:revision>
  <dcterms:created xsi:type="dcterms:W3CDTF">2020-03-08T20:29:45Z</dcterms:created>
  <dcterms:modified xsi:type="dcterms:W3CDTF">2020-03-09T07:53:04Z</dcterms:modified>
</cp:coreProperties>
</file>