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309" r:id="rId2"/>
    <p:sldId id="286" r:id="rId3"/>
    <p:sldId id="264" r:id="rId4"/>
    <p:sldId id="310" r:id="rId5"/>
    <p:sldId id="311" r:id="rId6"/>
    <p:sldId id="312" r:id="rId7"/>
    <p:sldId id="313" r:id="rId8"/>
    <p:sldId id="315" r:id="rId9"/>
    <p:sldId id="316" r:id="rId10"/>
    <p:sldId id="317" r:id="rId11"/>
  </p:sldIdLst>
  <p:sldSz cx="9144000" cy="6858000" type="screen4x3"/>
  <p:notesSz cx="7099300" cy="102346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3" autoAdjust="0"/>
    <p:restoredTop sz="94607" autoAdjust="0"/>
  </p:normalViewPr>
  <p:slideViewPr>
    <p:cSldViewPr>
      <p:cViewPr varScale="1">
        <p:scale>
          <a:sx n="68" d="100"/>
          <a:sy n="68" d="100"/>
        </p:scale>
        <p:origin x="-5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13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163" y="1"/>
            <a:ext cx="307713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3"/>
            <a:ext cx="3077137" cy="51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163" y="9722883"/>
            <a:ext cx="3077137" cy="51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C43942F3-D95F-4A5F-A782-349B4AF1B5A1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13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506" y="1"/>
            <a:ext cx="307713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6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599" y="4862265"/>
            <a:ext cx="5680103" cy="460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238"/>
            <a:ext cx="307713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506" y="9721238"/>
            <a:ext cx="307713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F247B26A-3EDB-4CB5-97D8-C63F720DFB44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AFE39F91-FE70-4471-B7B0-DE4230465CD7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95AD03-D2FF-435E-8704-C25335C4085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DE3FF-B879-45AA-9F76-01EAF56BF36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EDAE4-2907-45B5-B1F1-78D07629605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FD180-B6AF-4384-93EF-47752D32FE7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786826-06B7-4D52-BB19-C1CD5BB2C6C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05210-F6D6-4DD7-89B8-C00CB76BE44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E8F8C-BF2A-4376-B365-825D93F1443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EC427-63B2-49E4-8477-7C05563FA91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863A45-5C62-4D0F-B076-F6E6BF884EA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D277C1-2982-4652-8567-D8D88B05108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500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5008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500813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234B940-AAFA-432E-AF95-8E382A0A5333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166688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468313" y="838200"/>
            <a:ext cx="228600" cy="21431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250825" cy="48688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831013" cy="1752600"/>
          </a:xfrm>
        </p:spPr>
        <p:txBody>
          <a:bodyPr/>
          <a:lstStyle/>
          <a:p>
            <a:r>
              <a:rPr lang="it-IT" sz="4800"/>
              <a:t>Il fabbisogno finanziario e l’Autofinanziamento</a:t>
            </a:r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Prof. Luigi </a:t>
            </a:r>
            <a:r>
              <a:rPr lang="it-IT" dirty="0" err="1" smtClean="0"/>
              <a:t>Lepore</a:t>
            </a:r>
            <a:endParaRPr lang="it-IT" dirty="0" smtClean="0"/>
          </a:p>
          <a:p>
            <a:r>
              <a:rPr lang="it-IT" smtClean="0"/>
              <a:t>luigi.lepore@uniparthenope.it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EE017-C60D-466E-994E-88DCF9ACEFAE}" type="slidenum">
              <a:rPr lang="it-IT"/>
              <a:pPr/>
              <a:t>10</a:t>
            </a:fld>
            <a:endParaRPr lang="it-IT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323850" y="1916113"/>
            <a:ext cx="66976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Blip>
                <a:blip r:embed="rId2"/>
              </a:buBlip>
            </a:pPr>
            <a:r>
              <a:rPr lang="it-IT" sz="2800"/>
              <a:t>  CAPITALE AUTOGENERATO</a:t>
            </a:r>
          </a:p>
          <a:p>
            <a:r>
              <a:rPr lang="it-IT" sz="2800"/>
              <a:t>nuova ricchezza generata dalla gestione</a:t>
            </a:r>
          </a:p>
        </p:txBody>
      </p:sp>
      <p:sp>
        <p:nvSpPr>
          <p:cNvPr id="144390" name="Rectangle 6"/>
          <p:cNvSpPr>
            <a:spLocks noChangeArrowheads="1"/>
          </p:cNvSpPr>
          <p:nvPr/>
        </p:nvSpPr>
        <p:spPr bwMode="auto">
          <a:xfrm>
            <a:off x="0" y="4941888"/>
            <a:ext cx="88201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buFontTx/>
              <a:buBlip>
                <a:blip r:embed="rId2"/>
              </a:buBlip>
            </a:pPr>
            <a:r>
              <a:rPr lang="it-IT" sz="2800"/>
              <a:t>  CAPITALE RIGENERATO</a:t>
            </a:r>
          </a:p>
          <a:p>
            <a:pPr algn="r"/>
            <a:r>
              <a:rPr lang="it-IT" sz="2800"/>
              <a:t>entità  dei  mezzi  monetari  investiti  in  fattori  a </a:t>
            </a:r>
          </a:p>
          <a:p>
            <a:pPr algn="r"/>
            <a:r>
              <a:rPr lang="it-IT" sz="2800"/>
              <a:t>fecondità ripetuta e recuperati attraverso i ricavi</a:t>
            </a:r>
          </a:p>
          <a:p>
            <a:pPr algn="r"/>
            <a:endParaRPr lang="it-IT" sz="2800"/>
          </a:p>
        </p:txBody>
      </p:sp>
      <p:sp>
        <p:nvSpPr>
          <p:cNvPr id="144391" name="Rectangle 7"/>
          <p:cNvSpPr>
            <a:spLocks noChangeArrowheads="1"/>
          </p:cNvSpPr>
          <p:nvPr/>
        </p:nvSpPr>
        <p:spPr bwMode="auto">
          <a:xfrm>
            <a:off x="611188" y="2924175"/>
            <a:ext cx="8675687" cy="16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it-IT" sz="2400"/>
              <a:t> utile netto, nuova ricchezza definitivamente </a:t>
            </a:r>
          </a:p>
          <a:p>
            <a:r>
              <a:rPr lang="it-IT" sz="2400"/>
              <a:t>    acquisita (autofinanziamento in senso stretto)</a:t>
            </a:r>
          </a:p>
          <a:p>
            <a:pPr>
              <a:buFontTx/>
              <a:buBlip>
                <a:blip r:embed="rId3"/>
              </a:buBlip>
            </a:pPr>
            <a:r>
              <a:rPr lang="it-IT" sz="2800"/>
              <a:t> </a:t>
            </a:r>
            <a:r>
              <a:rPr lang="it-IT" sz="2400"/>
              <a:t>nuova ricchezza ancora sottostante al</a:t>
            </a:r>
          </a:p>
          <a:p>
            <a:r>
              <a:rPr lang="it-IT" sz="2400"/>
              <a:t>    rischio d’impresa</a:t>
            </a:r>
          </a:p>
        </p:txBody>
      </p:sp>
      <p:sp>
        <p:nvSpPr>
          <p:cNvPr id="144392" name="Rectangle 8"/>
          <p:cNvSpPr>
            <a:spLocks noGrp="1" noChangeArrowheads="1"/>
          </p:cNvSpPr>
          <p:nvPr>
            <p:ph type="title"/>
          </p:nvPr>
        </p:nvSpPr>
        <p:spPr>
          <a:xfrm>
            <a:off x="827088" y="190500"/>
            <a:ext cx="8316912" cy="1527175"/>
          </a:xfrm>
          <a:noFill/>
          <a:ln/>
        </p:spPr>
        <p:txBody>
          <a:bodyPr/>
          <a:lstStyle/>
          <a:p>
            <a:pPr algn="ctr"/>
            <a:r>
              <a:rPr lang="it-IT" sz="3300">
                <a:solidFill>
                  <a:srgbClr val="FF0000"/>
                </a:solidFill>
              </a:rPr>
              <a:t>AUTOFINANZIAMENTO IN SENSO LATO</a:t>
            </a:r>
            <a:r>
              <a:rPr lang="it-IT" sz="4000">
                <a:solidFill>
                  <a:srgbClr val="FF0000"/>
                </a:solidFill>
              </a:rPr>
              <a:t> </a:t>
            </a:r>
            <a:r>
              <a:rPr lang="it-IT" sz="3600">
                <a:solidFill>
                  <a:srgbClr val="FF0000"/>
                </a:solidFill>
              </a:rPr>
              <a:t>(fenomeno finanziario)</a:t>
            </a:r>
            <a:r>
              <a:rPr lang="it-IT" sz="3700"/>
              <a:t> </a:t>
            </a:r>
          </a:p>
        </p:txBody>
      </p:sp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8459788" y="2133600"/>
            <a:ext cx="0" cy="273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44395" name="Line 11"/>
          <p:cNvSpPr>
            <a:spLocks noChangeShapeType="1"/>
          </p:cNvSpPr>
          <p:nvPr/>
        </p:nvSpPr>
        <p:spPr bwMode="auto">
          <a:xfrm flipH="1">
            <a:off x="5867400" y="2133600"/>
            <a:ext cx="2592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A82A4-E3E9-4A3A-A5C7-8CF2B5143449}" type="slidenum">
              <a:rPr lang="it-IT"/>
              <a:pPr/>
              <a:t>2</a:t>
            </a:fld>
            <a:endParaRPr lang="it-IT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Lezione XVIII </a:t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Obiettivi</a:t>
            </a:r>
            <a:r>
              <a:rPr lang="it-IT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Fabbisogno Finanziario</a:t>
            </a:r>
          </a:p>
          <a:p>
            <a:pPr>
              <a:buFont typeface="Wingdings" pitchFamily="2" charset="2"/>
              <a:buNone/>
            </a:pPr>
            <a:endParaRPr lang="it-IT" dirty="0"/>
          </a:p>
          <a:p>
            <a:r>
              <a:rPr lang="it-IT" dirty="0"/>
              <a:t>Autofinanziamento</a:t>
            </a:r>
          </a:p>
          <a:p>
            <a:pPr lvl="1">
              <a:buFont typeface="Wingdings" pitchFamily="2" charset="2"/>
              <a:buChar char="Ø"/>
            </a:pPr>
            <a:r>
              <a:rPr lang="it-IT" dirty="0"/>
              <a:t>In senso stretto</a:t>
            </a:r>
          </a:p>
          <a:p>
            <a:pPr lvl="1">
              <a:buFont typeface="Wingdings" pitchFamily="2" charset="2"/>
              <a:buChar char="Ø"/>
            </a:pPr>
            <a:r>
              <a:rPr lang="it-IT" dirty="0"/>
              <a:t>In senso lato</a:t>
            </a:r>
          </a:p>
          <a:p>
            <a:pPr lvl="1">
              <a:buFont typeface="Wingdings" pitchFamily="2" charset="2"/>
              <a:buChar char="Ø"/>
            </a:pPr>
            <a:endParaRPr lang="it-IT"/>
          </a:p>
          <a:p>
            <a:pPr lvl="1">
              <a:buFont typeface="Wingdings" pitchFamily="2" charset="2"/>
              <a:buNone/>
            </a:pPr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21DE3-61B7-4ECD-A9B7-E58EA121D23D}" type="slidenum">
              <a:rPr lang="it-IT"/>
              <a:pPr/>
              <a:t>3</a:t>
            </a:fld>
            <a:endParaRPr lang="it-IT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260350"/>
            <a:ext cx="8208962" cy="616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2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D1A2-11C6-4F54-A98C-6096AB8D8ED6}" type="slidenum">
              <a:rPr lang="it-IT"/>
              <a:pPr/>
              <a:t>4</a:t>
            </a:fld>
            <a:endParaRPr lang="it-IT"/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4895850" y="836613"/>
            <a:ext cx="3924300" cy="2246312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MANCATO</a:t>
            </a:r>
          </a:p>
          <a:p>
            <a:pPr algn="ctr"/>
            <a:r>
              <a:rPr lang="it-IT" sz="2800"/>
              <a:t>RIAFFLUSSO IN</a:t>
            </a:r>
          </a:p>
          <a:p>
            <a:pPr algn="ctr"/>
            <a:r>
              <a:rPr lang="it-IT" sz="2800"/>
              <a:t>FORMA MONETARIA</a:t>
            </a:r>
          </a:p>
          <a:p>
            <a:pPr algn="ctr"/>
            <a:r>
              <a:rPr lang="it-IT" sz="2800"/>
              <a:t>(RICAVI) DI PARTE</a:t>
            </a:r>
          </a:p>
          <a:p>
            <a:pPr algn="ctr"/>
            <a:r>
              <a:rPr lang="it-IT" sz="2800"/>
              <a:t>DEI MEZZI INVESTITI</a:t>
            </a:r>
          </a:p>
        </p:txBody>
      </p:sp>
      <p:sp>
        <p:nvSpPr>
          <p:cNvPr id="137222" name="Rectangle 6"/>
          <p:cNvSpPr>
            <a:spLocks noChangeArrowheads="1"/>
          </p:cNvSpPr>
          <p:nvPr/>
        </p:nvSpPr>
        <p:spPr bwMode="auto">
          <a:xfrm>
            <a:off x="5651500" y="5013325"/>
            <a:ext cx="3240088" cy="1392238"/>
          </a:xfrm>
          <a:prstGeom prst="rect">
            <a:avLst/>
          </a:prstGeom>
          <a:noFill/>
          <a:ln w="19050" cap="rnd">
            <a:solidFill>
              <a:schemeClr val="hlink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AUMENTO DEL</a:t>
            </a:r>
          </a:p>
          <a:p>
            <a:pPr algn="ctr"/>
            <a:r>
              <a:rPr lang="it-IT" sz="2800"/>
              <a:t>FABBISOGNO DI</a:t>
            </a:r>
          </a:p>
          <a:p>
            <a:pPr algn="ctr"/>
            <a:r>
              <a:rPr lang="it-IT" sz="2800"/>
              <a:t>FINANZIAMENTO</a:t>
            </a:r>
          </a:p>
        </p:txBody>
      </p:sp>
      <p:sp>
        <p:nvSpPr>
          <p:cNvPr id="137223" name="Rectangle 7"/>
          <p:cNvSpPr>
            <a:spLocks noChangeArrowheads="1"/>
          </p:cNvSpPr>
          <p:nvPr/>
        </p:nvSpPr>
        <p:spPr bwMode="auto">
          <a:xfrm>
            <a:off x="3851275" y="5445125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oppure</a:t>
            </a:r>
          </a:p>
        </p:txBody>
      </p:sp>
      <p:sp>
        <p:nvSpPr>
          <p:cNvPr id="137224" name="Rectangle 8"/>
          <p:cNvSpPr>
            <a:spLocks noChangeArrowheads="1"/>
          </p:cNvSpPr>
          <p:nvPr/>
        </p:nvSpPr>
        <p:spPr bwMode="auto">
          <a:xfrm>
            <a:off x="323850" y="4581525"/>
            <a:ext cx="3025775" cy="1819275"/>
          </a:xfrm>
          <a:prstGeom prst="rect">
            <a:avLst/>
          </a:prstGeom>
          <a:noFill/>
          <a:ln w="19050" cap="rnd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RIDUZIONE</a:t>
            </a:r>
          </a:p>
          <a:p>
            <a:pPr algn="ctr"/>
            <a:r>
              <a:rPr lang="it-IT" sz="2800"/>
              <a:t>FLUSSO DEI</a:t>
            </a:r>
          </a:p>
          <a:p>
            <a:pPr algn="ctr"/>
            <a:r>
              <a:rPr lang="it-IT" sz="2800"/>
              <a:t>FUTURI</a:t>
            </a:r>
          </a:p>
          <a:p>
            <a:pPr algn="ctr"/>
            <a:r>
              <a:rPr lang="it-IT" sz="2800"/>
              <a:t>INVESTIMENTI</a:t>
            </a:r>
          </a:p>
        </p:txBody>
      </p:sp>
      <p:sp>
        <p:nvSpPr>
          <p:cNvPr id="137225" name="AutoShape 9"/>
          <p:cNvSpPr>
            <a:spLocks noChangeArrowheads="1"/>
          </p:cNvSpPr>
          <p:nvPr/>
        </p:nvSpPr>
        <p:spPr bwMode="auto">
          <a:xfrm>
            <a:off x="2843213" y="1557338"/>
            <a:ext cx="1871662" cy="144462"/>
          </a:xfrm>
          <a:prstGeom prst="rightArrow">
            <a:avLst>
              <a:gd name="adj1" fmla="val 50000"/>
              <a:gd name="adj2" fmla="val 323902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37226" name="AutoShape 10"/>
          <p:cNvSpPr>
            <a:spLocks noChangeArrowheads="1"/>
          </p:cNvSpPr>
          <p:nvPr/>
        </p:nvSpPr>
        <p:spPr bwMode="auto">
          <a:xfrm rot="2995497">
            <a:off x="4140200" y="2852738"/>
            <a:ext cx="215900" cy="2089150"/>
          </a:xfrm>
          <a:prstGeom prst="downArrow">
            <a:avLst>
              <a:gd name="adj1" fmla="val 50000"/>
              <a:gd name="adj2" fmla="val 241912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37227" name="AutoShape 11"/>
          <p:cNvSpPr>
            <a:spLocks noChangeArrowheads="1"/>
          </p:cNvSpPr>
          <p:nvPr/>
        </p:nvSpPr>
        <p:spPr bwMode="auto">
          <a:xfrm>
            <a:off x="6948488" y="3213100"/>
            <a:ext cx="215900" cy="1727200"/>
          </a:xfrm>
          <a:prstGeom prst="downArrow">
            <a:avLst>
              <a:gd name="adj1" fmla="val 50000"/>
              <a:gd name="adj2" fmla="val 200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37229" name="Rectangle 13"/>
          <p:cNvSpPr>
            <a:spLocks noChangeArrowheads="1"/>
          </p:cNvSpPr>
          <p:nvPr/>
        </p:nvSpPr>
        <p:spPr bwMode="auto">
          <a:xfrm>
            <a:off x="611188" y="908050"/>
            <a:ext cx="208915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SE REDDITO</a:t>
            </a:r>
          </a:p>
          <a:p>
            <a:pPr algn="ctr"/>
            <a:r>
              <a:rPr lang="it-IT" sz="2800"/>
              <a:t>NEGATIVO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C4671-88FE-4141-B810-CFC0710F9422}" type="slidenum">
              <a:rPr lang="it-IT"/>
              <a:pPr/>
              <a:t>5</a:t>
            </a:fld>
            <a:endParaRPr lang="it-IT"/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1547813" y="476250"/>
            <a:ext cx="63357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 b="1" i="1"/>
              <a:t>Fabbisogno finanziario complessivo</a:t>
            </a:r>
          </a:p>
        </p:txBody>
      </p:sp>
      <p:sp>
        <p:nvSpPr>
          <p:cNvPr id="138245" name="Rectangle 5"/>
          <p:cNvSpPr>
            <a:spLocks noChangeArrowheads="1"/>
          </p:cNvSpPr>
          <p:nvPr/>
        </p:nvSpPr>
        <p:spPr bwMode="auto">
          <a:xfrm>
            <a:off x="971550" y="1916113"/>
            <a:ext cx="7920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 b="1"/>
              <a:t>Copertura naturale degli investimenti</a:t>
            </a:r>
          </a:p>
        </p:txBody>
      </p:sp>
      <p:sp>
        <p:nvSpPr>
          <p:cNvPr id="138246" name="Rectangle 6"/>
          <p:cNvSpPr>
            <a:spLocks noChangeArrowheads="1"/>
          </p:cNvSpPr>
          <p:nvPr/>
        </p:nvSpPr>
        <p:spPr bwMode="auto">
          <a:xfrm>
            <a:off x="4284663" y="1268413"/>
            <a:ext cx="947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 i="1"/>
              <a:t>meno</a:t>
            </a:r>
          </a:p>
        </p:txBody>
      </p:sp>
      <p:sp>
        <p:nvSpPr>
          <p:cNvPr id="138247" name="Rectangle 7"/>
          <p:cNvSpPr>
            <a:spLocks noChangeArrowheads="1"/>
          </p:cNvSpPr>
          <p:nvPr/>
        </p:nvSpPr>
        <p:spPr bwMode="auto">
          <a:xfrm>
            <a:off x="1187450" y="3141663"/>
            <a:ext cx="7137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 b="1"/>
              <a:t>FABBISOGNO FINANZIARIO RESIDUALE</a:t>
            </a:r>
          </a:p>
        </p:txBody>
      </p:sp>
      <p:sp>
        <p:nvSpPr>
          <p:cNvPr id="138248" name="Rectangle 8"/>
          <p:cNvSpPr>
            <a:spLocks noChangeArrowheads="1"/>
          </p:cNvSpPr>
          <p:nvPr/>
        </p:nvSpPr>
        <p:spPr bwMode="auto">
          <a:xfrm>
            <a:off x="4572000" y="2565400"/>
            <a:ext cx="392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 b="1"/>
              <a:t>=</a:t>
            </a:r>
          </a:p>
        </p:txBody>
      </p:sp>
      <p:sp>
        <p:nvSpPr>
          <p:cNvPr id="138249" name="Rectangle 9"/>
          <p:cNvSpPr>
            <a:spLocks noChangeArrowheads="1"/>
          </p:cNvSpPr>
          <p:nvPr/>
        </p:nvSpPr>
        <p:spPr bwMode="auto">
          <a:xfrm>
            <a:off x="468313" y="4005263"/>
            <a:ext cx="8459787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Il circuito dei finanziamenti e quello degli investimenti </a:t>
            </a:r>
            <a:r>
              <a:rPr lang="it-IT" sz="2800" u="sng"/>
              <a:t>devono</a:t>
            </a:r>
            <a:r>
              <a:rPr lang="it-IT" sz="2800"/>
              <a:t> essere </a:t>
            </a:r>
            <a:r>
              <a:rPr lang="it-IT" sz="2800" u="sng"/>
              <a:t>opportunamente correlati</a:t>
            </a:r>
            <a:r>
              <a:rPr lang="it-IT" sz="2800"/>
              <a:t> sia nell’entità dei mezzi monetari da utilizzare nei programmi di investimento sia per i</a:t>
            </a:r>
          </a:p>
          <a:p>
            <a:pPr algn="ctr"/>
            <a:r>
              <a:rPr lang="it-IT" sz="2800"/>
              <a:t>tempi e le durate di utilizzo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D0ACE-BEE4-4A48-ABA3-5B342F58267A}" type="slidenum">
              <a:rPr lang="it-IT"/>
              <a:pPr/>
              <a:t>6</a:t>
            </a:fld>
            <a:endParaRPr lang="it-IT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461963"/>
            <a:ext cx="8243887" cy="1527175"/>
          </a:xfrm>
        </p:spPr>
        <p:txBody>
          <a:bodyPr/>
          <a:lstStyle/>
          <a:p>
            <a:pPr algn="ctr"/>
            <a:r>
              <a:rPr lang="it-IT" sz="4000">
                <a:solidFill>
                  <a:srgbClr val="FF0000"/>
                </a:solidFill>
              </a:rPr>
              <a:t>Velocità di circolazione degli investimenti</a:t>
            </a:r>
            <a:br>
              <a:rPr lang="it-IT" sz="4000">
                <a:solidFill>
                  <a:srgbClr val="FF0000"/>
                </a:solidFill>
              </a:rPr>
            </a:br>
            <a:endParaRPr lang="it-IT" sz="4000">
              <a:solidFill>
                <a:srgbClr val="FF0000"/>
              </a:solidFill>
            </a:endParaRPr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900113" y="2349500"/>
            <a:ext cx="7775575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 sz="2800" b="1" u="sng"/>
          </a:p>
          <a:p>
            <a:pPr algn="ctr">
              <a:buFontTx/>
              <a:buBlip>
                <a:blip r:embed="rId2"/>
              </a:buBlip>
            </a:pPr>
            <a:r>
              <a:rPr lang="it-IT" sz="2800" b="1" u="sng"/>
              <a:t>  in fattori produttivi</a:t>
            </a:r>
            <a:r>
              <a:rPr lang="it-IT" sz="2800"/>
              <a:t> </a:t>
            </a:r>
          </a:p>
          <a:p>
            <a:pPr algn="ctr"/>
            <a:endParaRPr lang="it-IT" sz="2800" b="1" u="sng"/>
          </a:p>
          <a:p>
            <a:pPr algn="ctr"/>
            <a:r>
              <a:rPr lang="it-IT" sz="2800"/>
              <a:t>INVESTIMENTI / RECUPERI</a:t>
            </a:r>
          </a:p>
          <a:p>
            <a:pPr algn="ctr"/>
            <a:endParaRPr lang="it-IT" sz="2800"/>
          </a:p>
          <a:p>
            <a:endParaRPr lang="it-IT" sz="2800"/>
          </a:p>
          <a:p>
            <a:pPr algn="ctr">
              <a:buFontTx/>
              <a:buBlip>
                <a:blip r:embed="rId2"/>
              </a:buBlip>
            </a:pPr>
            <a:r>
              <a:rPr lang="it-IT" sz="2800" b="1" u="sng"/>
              <a:t>  NELLA COMBINAZIONE PRODUTTIVA</a:t>
            </a:r>
          </a:p>
          <a:p>
            <a:pPr algn="ctr">
              <a:buFontTx/>
              <a:buBlip>
                <a:blip r:embed="rId2"/>
              </a:buBlip>
            </a:pPr>
            <a:endParaRPr lang="it-IT" sz="2800" b="1" u="sng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DD3B-E20E-4609-82CE-C27C9ECEAA56}" type="slidenum">
              <a:rPr lang="it-IT"/>
              <a:pPr/>
              <a:t>7</a:t>
            </a:fld>
            <a:endParaRPr lang="it-IT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5888"/>
            <a:ext cx="9074150" cy="1527175"/>
          </a:xfrm>
        </p:spPr>
        <p:txBody>
          <a:bodyPr/>
          <a:lstStyle/>
          <a:p>
            <a:pPr algn="ctr"/>
            <a:r>
              <a:rPr lang="it-IT">
                <a:solidFill>
                  <a:srgbClr val="FF0000"/>
                </a:solidFill>
              </a:rPr>
              <a:t>Fabbisogno residuale di finanziamento</a:t>
            </a:r>
          </a:p>
        </p:txBody>
      </p:sp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468313" y="2924175"/>
            <a:ext cx="24034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Il fabbisogno </a:t>
            </a:r>
          </a:p>
          <a:p>
            <a:r>
              <a:rPr lang="it-IT" sz="2800"/>
              <a:t>residuale di</a:t>
            </a:r>
          </a:p>
          <a:p>
            <a:r>
              <a:rPr lang="it-IT" sz="2800"/>
              <a:t>finanziamento</a:t>
            </a:r>
          </a:p>
        </p:txBody>
      </p:sp>
      <p:sp>
        <p:nvSpPr>
          <p:cNvPr id="140293" name="AutoShape 5"/>
          <p:cNvSpPr>
            <a:spLocks noChangeArrowheads="1"/>
          </p:cNvSpPr>
          <p:nvPr/>
        </p:nvSpPr>
        <p:spPr bwMode="auto">
          <a:xfrm>
            <a:off x="3059113" y="3213100"/>
            <a:ext cx="144462" cy="865188"/>
          </a:xfrm>
          <a:prstGeom prst="upArrow">
            <a:avLst>
              <a:gd name="adj1" fmla="val 50000"/>
              <a:gd name="adj2" fmla="val 149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3348038" y="3573463"/>
            <a:ext cx="5603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se</a:t>
            </a:r>
          </a:p>
        </p:txBody>
      </p:sp>
      <p:sp>
        <p:nvSpPr>
          <p:cNvPr id="140295" name="AutoShape 7"/>
          <p:cNvSpPr>
            <a:spLocks/>
          </p:cNvSpPr>
          <p:nvPr/>
        </p:nvSpPr>
        <p:spPr bwMode="auto">
          <a:xfrm>
            <a:off x="3995738" y="1844675"/>
            <a:ext cx="504825" cy="4103688"/>
          </a:xfrm>
          <a:prstGeom prst="leftBrace">
            <a:avLst>
              <a:gd name="adj1" fmla="val 6774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0296" name="Rectangle 8"/>
          <p:cNvSpPr>
            <a:spLocks noChangeArrowheads="1"/>
          </p:cNvSpPr>
          <p:nvPr/>
        </p:nvSpPr>
        <p:spPr bwMode="auto">
          <a:xfrm>
            <a:off x="4779963" y="2009775"/>
            <a:ext cx="4184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Investimenti programmati</a:t>
            </a:r>
          </a:p>
        </p:txBody>
      </p:sp>
      <p:sp>
        <p:nvSpPr>
          <p:cNvPr id="140297" name="Rectangle 9"/>
          <p:cNvSpPr>
            <a:spLocks noChangeArrowheads="1"/>
          </p:cNvSpPr>
          <p:nvPr/>
        </p:nvSpPr>
        <p:spPr bwMode="auto">
          <a:xfrm>
            <a:off x="4859338" y="2698750"/>
            <a:ext cx="40068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Crediti di finanziamento </a:t>
            </a:r>
          </a:p>
          <a:p>
            <a:r>
              <a:rPr lang="it-IT" sz="2800"/>
              <a:t>concessi a terzi</a:t>
            </a:r>
          </a:p>
        </p:txBody>
      </p:sp>
      <p:sp>
        <p:nvSpPr>
          <p:cNvPr id="140298" name="Rectangle 10"/>
          <p:cNvSpPr>
            <a:spLocks noChangeArrowheads="1"/>
          </p:cNvSpPr>
          <p:nvPr/>
        </p:nvSpPr>
        <p:spPr bwMode="auto">
          <a:xfrm>
            <a:off x="4859338" y="3851275"/>
            <a:ext cx="38163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/>
              <a:t>Velocità di circolazione</a:t>
            </a:r>
          </a:p>
          <a:p>
            <a:r>
              <a:rPr lang="it-IT" sz="2800"/>
              <a:t>degli investimenti</a:t>
            </a:r>
          </a:p>
        </p:txBody>
      </p:sp>
      <p:sp>
        <p:nvSpPr>
          <p:cNvPr id="140299" name="Rectangle 11"/>
          <p:cNvSpPr>
            <a:spLocks noChangeArrowheads="1"/>
          </p:cNvSpPr>
          <p:nvPr/>
        </p:nvSpPr>
        <p:spPr bwMode="auto">
          <a:xfrm>
            <a:off x="4859338" y="4930775"/>
            <a:ext cx="40322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/>
              <a:t>Crediti di funzionamento</a:t>
            </a:r>
          </a:p>
          <a:p>
            <a:r>
              <a:rPr lang="it-IT" sz="2800"/>
              <a:t>concessi ai clienti</a:t>
            </a:r>
          </a:p>
        </p:txBody>
      </p:sp>
      <p:sp>
        <p:nvSpPr>
          <p:cNvPr id="140302" name="AutoShape 14"/>
          <p:cNvSpPr>
            <a:spLocks noChangeArrowheads="1"/>
          </p:cNvSpPr>
          <p:nvPr/>
        </p:nvSpPr>
        <p:spPr bwMode="auto">
          <a:xfrm>
            <a:off x="4643438" y="1844675"/>
            <a:ext cx="146050" cy="576263"/>
          </a:xfrm>
          <a:prstGeom prst="upArrow">
            <a:avLst>
              <a:gd name="adj1" fmla="val 50000"/>
              <a:gd name="adj2" fmla="val 986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0303" name="AutoShape 15"/>
          <p:cNvSpPr>
            <a:spLocks noChangeArrowheads="1"/>
          </p:cNvSpPr>
          <p:nvPr/>
        </p:nvSpPr>
        <p:spPr bwMode="auto">
          <a:xfrm>
            <a:off x="4643438" y="2781300"/>
            <a:ext cx="146050" cy="720725"/>
          </a:xfrm>
          <a:prstGeom prst="upArrow">
            <a:avLst>
              <a:gd name="adj1" fmla="val 50000"/>
              <a:gd name="adj2" fmla="val 1233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0304" name="AutoShape 16"/>
          <p:cNvSpPr>
            <a:spLocks noChangeArrowheads="1"/>
          </p:cNvSpPr>
          <p:nvPr/>
        </p:nvSpPr>
        <p:spPr bwMode="auto">
          <a:xfrm>
            <a:off x="4643438" y="5013325"/>
            <a:ext cx="144462" cy="720725"/>
          </a:xfrm>
          <a:prstGeom prst="upArrow">
            <a:avLst>
              <a:gd name="adj1" fmla="val 50000"/>
              <a:gd name="adj2" fmla="val 124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0306" name="AutoShape 18"/>
          <p:cNvSpPr>
            <a:spLocks noChangeArrowheads="1"/>
          </p:cNvSpPr>
          <p:nvPr/>
        </p:nvSpPr>
        <p:spPr bwMode="auto">
          <a:xfrm>
            <a:off x="4643438" y="3933825"/>
            <a:ext cx="146050" cy="720725"/>
          </a:xfrm>
          <a:prstGeom prst="downArrow">
            <a:avLst>
              <a:gd name="adj1" fmla="val 50000"/>
              <a:gd name="adj2" fmla="val 1233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2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0E73E-40B9-4920-9C11-FB17593269CA}" type="slidenum">
              <a:rPr lang="it-IT"/>
              <a:pPr/>
              <a:t>8</a:t>
            </a:fld>
            <a:endParaRPr lang="it-IT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>
                <a:solidFill>
                  <a:srgbClr val="FF0000"/>
                </a:solidFill>
              </a:rPr>
              <a:t>AUTOFINANZIAMENTO</a:t>
            </a: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900113" y="2133600"/>
            <a:ext cx="35798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FLUSSO DEI RICAVI</a:t>
            </a:r>
          </a:p>
        </p:txBody>
      </p:sp>
      <p:sp>
        <p:nvSpPr>
          <p:cNvPr id="142342" name="Rectangle 6"/>
          <p:cNvSpPr>
            <a:spLocks noChangeArrowheads="1"/>
          </p:cNvSpPr>
          <p:nvPr/>
        </p:nvSpPr>
        <p:spPr bwMode="auto">
          <a:xfrm>
            <a:off x="5867400" y="3070225"/>
            <a:ext cx="16462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DA UTILI</a:t>
            </a:r>
          </a:p>
        </p:txBody>
      </p:sp>
      <p:sp>
        <p:nvSpPr>
          <p:cNvPr id="142343" name="Rectangle 7"/>
          <p:cNvSpPr>
            <a:spLocks noChangeArrowheads="1"/>
          </p:cNvSpPr>
          <p:nvPr/>
        </p:nvSpPr>
        <p:spPr bwMode="auto">
          <a:xfrm>
            <a:off x="2627313" y="4221163"/>
            <a:ext cx="4572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800"/>
              <a:t>DA REINTEGRO DEGLI</a:t>
            </a:r>
          </a:p>
          <a:p>
            <a:pPr algn="ctr"/>
            <a:r>
              <a:rPr lang="it-IT" sz="2800"/>
              <a:t>INVESTIMENTI</a:t>
            </a:r>
          </a:p>
        </p:txBody>
      </p:sp>
      <p:sp>
        <p:nvSpPr>
          <p:cNvPr id="142344" name="Oval 8"/>
          <p:cNvSpPr>
            <a:spLocks noChangeArrowheads="1"/>
          </p:cNvSpPr>
          <p:nvPr/>
        </p:nvSpPr>
        <p:spPr bwMode="auto">
          <a:xfrm>
            <a:off x="5795963" y="2781300"/>
            <a:ext cx="1871662" cy="10810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2345" name="Oval 9"/>
          <p:cNvSpPr>
            <a:spLocks noChangeArrowheads="1"/>
          </p:cNvSpPr>
          <p:nvPr/>
        </p:nvSpPr>
        <p:spPr bwMode="auto">
          <a:xfrm>
            <a:off x="2195513" y="3933825"/>
            <a:ext cx="5183187" cy="15113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2347" name="AutoShape 11"/>
          <p:cNvSpPr>
            <a:spLocks noChangeArrowheads="1"/>
          </p:cNvSpPr>
          <p:nvPr/>
        </p:nvSpPr>
        <p:spPr bwMode="auto">
          <a:xfrm rot="-2485837">
            <a:off x="3492500" y="2565400"/>
            <a:ext cx="168275" cy="1319213"/>
          </a:xfrm>
          <a:prstGeom prst="downArrow">
            <a:avLst>
              <a:gd name="adj1" fmla="val 50000"/>
              <a:gd name="adj2" fmla="val 19599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2348" name="AutoShape 12"/>
          <p:cNvSpPr>
            <a:spLocks noChangeArrowheads="1"/>
          </p:cNvSpPr>
          <p:nvPr/>
        </p:nvSpPr>
        <p:spPr bwMode="auto">
          <a:xfrm rot="-3954271">
            <a:off x="5029994" y="2180432"/>
            <a:ext cx="166687" cy="1225550"/>
          </a:xfrm>
          <a:prstGeom prst="downArrow">
            <a:avLst>
              <a:gd name="adj1" fmla="val 50000"/>
              <a:gd name="adj2" fmla="val 18381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DF4C-8D31-4E4A-97AD-5ED31CAAD56D}" type="slidenum">
              <a:rPr lang="it-IT"/>
              <a:pPr/>
              <a:t>9</a:t>
            </a:fld>
            <a:endParaRPr lang="it-IT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800" i="1">
                <a:solidFill>
                  <a:srgbClr val="FF0000"/>
                </a:solidFill>
              </a:rPr>
              <a:t>AUTOFINANZIAMENTO IN SENSO STRETTO</a:t>
            </a:r>
          </a:p>
        </p:txBody>
      </p:sp>
      <p:sp>
        <p:nvSpPr>
          <p:cNvPr id="143365" name="Rectangle 5"/>
          <p:cNvSpPr>
            <a:spLocks noChangeArrowheads="1"/>
          </p:cNvSpPr>
          <p:nvPr/>
        </p:nvSpPr>
        <p:spPr bwMode="auto">
          <a:xfrm>
            <a:off x="539750" y="2420938"/>
            <a:ext cx="8280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Tx/>
              <a:buBlip>
                <a:blip r:embed="rId2"/>
              </a:buBlip>
            </a:pPr>
            <a:r>
              <a:rPr lang="it-IT" sz="2800"/>
              <a:t>  solo il risparmio di utili netti, attuato sia in modo palese che occulto</a:t>
            </a:r>
          </a:p>
        </p:txBody>
      </p:sp>
      <p:sp>
        <p:nvSpPr>
          <p:cNvPr id="143366" name="Rectangle 6"/>
          <p:cNvSpPr>
            <a:spLocks noChangeArrowheads="1"/>
          </p:cNvSpPr>
          <p:nvPr/>
        </p:nvSpPr>
        <p:spPr bwMode="auto">
          <a:xfrm>
            <a:off x="2698750" y="3716338"/>
            <a:ext cx="4321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/>
              <a:t>DISTINZIONE STATICA</a:t>
            </a:r>
          </a:p>
        </p:txBody>
      </p:sp>
      <p:sp>
        <p:nvSpPr>
          <p:cNvPr id="143367" name="Rectangle 7"/>
          <p:cNvSpPr>
            <a:spLocks noChangeArrowheads="1"/>
          </p:cNvSpPr>
          <p:nvPr/>
        </p:nvSpPr>
        <p:spPr bwMode="auto">
          <a:xfrm>
            <a:off x="2843213" y="4437063"/>
            <a:ext cx="3778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800"/>
              <a:t>IN SENSO </a:t>
            </a:r>
            <a:r>
              <a:rPr lang="it-IT" sz="2800" b="1"/>
              <a:t>DINAMICO</a:t>
            </a:r>
          </a:p>
        </p:txBody>
      </p:sp>
      <p:sp>
        <p:nvSpPr>
          <p:cNvPr id="143368" name="Rectangle 8"/>
          <p:cNvSpPr>
            <a:spLocks noChangeArrowheads="1"/>
          </p:cNvSpPr>
          <p:nvPr/>
        </p:nvSpPr>
        <p:spPr bwMode="auto">
          <a:xfrm>
            <a:off x="755650" y="5013325"/>
            <a:ext cx="8208963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Tx/>
              <a:buBlip>
                <a:blip r:embed="rId2"/>
              </a:buBlip>
            </a:pPr>
            <a:r>
              <a:rPr lang="it-IT" sz="2800"/>
              <a:t>  il flusso degli utili conseguiti sia riaffluiti all’esterno per remunerare il capitale di proprietà che mantenuti nell’impresa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a">
  <a:themeElements>
    <a:clrScheme name="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Settings\Administrator\Dati applicazioni\Microsoft\Modelli\ea.pot</Template>
  <TotalTime>827</TotalTime>
  <Words>274</Words>
  <Application>Microsoft PowerPoint</Application>
  <PresentationFormat>Presentazione su schermo (4:3)</PresentationFormat>
  <Paragraphs>89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ea</vt:lpstr>
      <vt:lpstr>Il fabbisogno finanziario e l’Autofinanziamento</vt:lpstr>
      <vt:lpstr>Lezione XVIII  Obiettivi:</vt:lpstr>
      <vt:lpstr>Diapositiva 3</vt:lpstr>
      <vt:lpstr>Diapositiva 4</vt:lpstr>
      <vt:lpstr>Diapositiva 5</vt:lpstr>
      <vt:lpstr>Velocità di circolazione degli investimenti </vt:lpstr>
      <vt:lpstr>Fabbisogno residuale di finanziamento</vt:lpstr>
      <vt:lpstr>AUTOFINANZIAMENTO</vt:lpstr>
      <vt:lpstr>AUTOFINANZIAMENTO IN SENSO STRETTO</vt:lpstr>
      <vt:lpstr>AUTOFINANZIAMENTO IN SENSO LATO (fenomeno finanziario)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studente</cp:lastModifiedBy>
  <cp:revision>62</cp:revision>
  <dcterms:created xsi:type="dcterms:W3CDTF">2005-09-20T10:34:20Z</dcterms:created>
  <dcterms:modified xsi:type="dcterms:W3CDTF">2018-03-01T09:35:28Z</dcterms:modified>
</cp:coreProperties>
</file>