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13"/>
  </p:notesMasterIdLst>
  <p:sldIdLst>
    <p:sldId id="266" r:id="rId2"/>
    <p:sldId id="267" r:id="rId3"/>
    <p:sldId id="270" r:id="rId4"/>
    <p:sldId id="271" r:id="rId5"/>
    <p:sldId id="288" r:id="rId6"/>
    <p:sldId id="289" r:id="rId7"/>
    <p:sldId id="290" r:id="rId8"/>
    <p:sldId id="291" r:id="rId9"/>
    <p:sldId id="299" r:id="rId10"/>
    <p:sldId id="300" r:id="rId11"/>
    <p:sldId id="301" r:id="rId12"/>
  </p:sldIdLst>
  <p:sldSz cx="9144000" cy="6858000" type="screen4x3"/>
  <p:notesSz cx="6858000" cy="9144000"/>
  <p:custDataLst>
    <p:tags r:id="rId14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6D610-B282-46AC-B340-318C54239DA2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D4220-2D1B-4903-850A-57CE15EA7BB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20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Rettangolo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Rettangolo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9" name="Elaborazione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Elaborazione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19/04/2023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5" name="Rettangolo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L’impresa: obiettivi e produzione</a:t>
            </a:r>
            <a:endParaRPr lang="it-IT" dirty="0"/>
          </a:p>
        </p:txBody>
      </p:sp>
      <p:sp>
        <p:nvSpPr>
          <p:cNvPr id="4" name="Sottotito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2800" dirty="0" smtClean="0"/>
              <a:t>Completare la tabella. Rappresentare graficamente RMG e </a:t>
            </a:r>
            <a:r>
              <a:rPr lang="it-IT" sz="2800" dirty="0" err="1" smtClean="0"/>
              <a:t>CMg</a:t>
            </a:r>
            <a:r>
              <a:rPr lang="it-IT" sz="2800" dirty="0" smtClean="0"/>
              <a:t> e l’output di massimo profitto </a:t>
            </a:r>
            <a:br>
              <a:rPr lang="it-IT" sz="2800" dirty="0" smtClean="0"/>
            </a:br>
            <a:endParaRPr lang="it-IT" sz="28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2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9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9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9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9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98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98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Y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RT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RMg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CMg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Profitto</a:t>
                      </a:r>
                      <a:endParaRPr lang="it-I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6000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5000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11340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8000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15990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10000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11000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23350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12500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25980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14500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28000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17500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29360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22500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29970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30000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decisione di chiudere l’impresa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Quando i costi superano i ricavi. Ma quali costi? I costi economici</a:t>
            </a:r>
          </a:p>
          <a:p>
            <a:r>
              <a:rPr lang="it-IT" dirty="0" smtClean="0"/>
              <a:t>La regola di cessazione dell’attività dice che all’impresa conviene dismettere l’attività produttiva quando il ricavo medio dell’impresa è inferiore al suo costo  medio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scelte basilari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5725" indent="-3175">
              <a:buNone/>
            </a:pPr>
            <a:r>
              <a:rPr lang="it-IT" dirty="0" smtClean="0"/>
              <a:t>Le imprese si trovano ad affrontare una serie di decisioni importanti:</a:t>
            </a:r>
          </a:p>
          <a:p>
            <a:pPr marL="596646" indent="-514350">
              <a:buFont typeface="+mj-lt"/>
              <a:buAutoNum type="arabicPeriod"/>
            </a:pPr>
            <a:r>
              <a:rPr lang="it-IT" dirty="0" smtClean="0"/>
              <a:t>cosa/quanto produrre (output)?</a:t>
            </a:r>
          </a:p>
          <a:p>
            <a:pPr marL="596646" indent="-514350">
              <a:buFont typeface="+mj-lt"/>
              <a:buAutoNum type="arabicPeriod"/>
            </a:pPr>
            <a:r>
              <a:rPr lang="it-IT" dirty="0" smtClean="0"/>
              <a:t>come produrre (mix fattori produttivi)?</a:t>
            </a:r>
          </a:p>
          <a:p>
            <a:pPr marL="596646" indent="-514350">
              <a:buFont typeface="+mj-lt"/>
              <a:buAutoNum type="arabicPeriod"/>
            </a:pPr>
            <a:r>
              <a:rPr lang="it-IT" dirty="0" smtClean="0"/>
              <a:t>per chi produrre (scelta del mercato)?</a:t>
            </a:r>
          </a:p>
          <a:p>
            <a:r>
              <a:rPr lang="it-IT" dirty="0" smtClean="0"/>
              <a:t>La teoria dell’impresa ci aiuta a prevedere come affrontare tali scelte.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Obiettivo di impresa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Massimizzare il suo profitto economico</a:t>
            </a:r>
          </a:p>
          <a:p>
            <a:r>
              <a:rPr lang="it-IT" dirty="0" smtClean="0"/>
              <a:t>Profitti economici = Ricavi totali - Costi (economici) totali</a:t>
            </a:r>
          </a:p>
          <a:p>
            <a:r>
              <a:rPr lang="it-IT" dirty="0" smtClean="0"/>
              <a:t>Ricavi totali: la somma dei pagamenti che l’impresa riceve forma la vendita del suo prodotto.</a:t>
            </a:r>
          </a:p>
          <a:p>
            <a:r>
              <a:rPr lang="it-IT" dirty="0" smtClean="0"/>
              <a:t>Costi (economici) totali: costi di produzione + costi opportunità.</a:t>
            </a:r>
          </a:p>
          <a:p>
            <a:r>
              <a:rPr lang="it-IT" dirty="0" smtClean="0"/>
              <a:t>Costi secondo contabilità possono sottovalutare i costi economici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Terminologia e concetti base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I beni e i servizi realizzati dalle imprese sono definiti semplicemente </a:t>
            </a:r>
            <a:r>
              <a:rPr lang="it-IT" i="1" dirty="0" smtClean="0"/>
              <a:t>prodotti</a:t>
            </a:r>
            <a:r>
              <a:rPr lang="it-IT" dirty="0" smtClean="0"/>
              <a:t> o </a:t>
            </a:r>
            <a:r>
              <a:rPr lang="it-IT" i="1" dirty="0" smtClean="0"/>
              <a:t>output</a:t>
            </a:r>
          </a:p>
          <a:p>
            <a:r>
              <a:rPr lang="it-IT" dirty="0" smtClean="0"/>
              <a:t>Le risorse che le imprese usano per produrre beni e servizi sono dette </a:t>
            </a:r>
            <a:r>
              <a:rPr lang="it-IT" i="1" dirty="0" smtClean="0"/>
              <a:t>fattori produttivi </a:t>
            </a:r>
            <a:r>
              <a:rPr lang="it-IT" dirty="0" smtClean="0"/>
              <a:t>o </a:t>
            </a:r>
            <a:r>
              <a:rPr lang="it-IT" i="1" dirty="0" smtClean="0"/>
              <a:t>input:</a:t>
            </a:r>
          </a:p>
          <a:p>
            <a:pPr lvl="1"/>
            <a:r>
              <a:rPr lang="it-IT" dirty="0" smtClean="0"/>
              <a:t>lavoro, capitale, terra ma anche la conoscenza, la tecnologia, l’energia e l’organizzazione</a:t>
            </a:r>
          </a:p>
          <a:p>
            <a:r>
              <a:rPr lang="it-IT" dirty="0" smtClean="0"/>
              <a:t>L’impresa trasforma gli input in output attraverso un insieme di tecniche di produzione, che per semplicità sintetizziamo nel concetto di </a:t>
            </a:r>
            <a:r>
              <a:rPr lang="it-IT" i="1" u="sng" dirty="0" smtClean="0"/>
              <a:t>funzione di produzione</a:t>
            </a:r>
            <a:r>
              <a:rPr lang="it-IT" i="1" dirty="0" smtClean="0"/>
              <a:t> </a:t>
            </a:r>
            <a:r>
              <a:rPr lang="it-IT" dirty="0" smtClean="0"/>
              <a:t>o </a:t>
            </a:r>
            <a:r>
              <a:rPr lang="it-IT" u="sng" dirty="0" smtClean="0"/>
              <a:t>tecnologia</a:t>
            </a:r>
            <a:endParaRPr lang="it-IT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7576" y="274320"/>
            <a:ext cx="7498080" cy="1143000"/>
          </a:xfrm>
        </p:spPr>
        <p:txBody>
          <a:bodyPr/>
          <a:lstStyle/>
          <a:p>
            <a:r>
              <a:rPr lang="it-IT" dirty="0" smtClean="0"/>
              <a:t>Ricavi e costi: analisi grafica</a:t>
            </a:r>
            <a:endParaRPr lang="it-IT" dirty="0"/>
          </a:p>
        </p:txBody>
      </p:sp>
      <p:cxnSp>
        <p:nvCxnSpPr>
          <p:cNvPr id="5" name="Connettore 2 4"/>
          <p:cNvCxnSpPr/>
          <p:nvPr/>
        </p:nvCxnSpPr>
        <p:spPr>
          <a:xfrm flipV="1">
            <a:off x="1907704" y="1268760"/>
            <a:ext cx="0" cy="38164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1907704" y="5085184"/>
            <a:ext cx="554461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igura a mano libera 7"/>
          <p:cNvSpPr/>
          <p:nvPr/>
        </p:nvSpPr>
        <p:spPr>
          <a:xfrm>
            <a:off x="1897028" y="1988840"/>
            <a:ext cx="4835212" cy="3058173"/>
          </a:xfrm>
          <a:custGeom>
            <a:avLst/>
            <a:gdLst>
              <a:gd name="connsiteX0" fmla="*/ 0 w 4251366"/>
              <a:gd name="connsiteY0" fmla="*/ 3705101 h 3705101"/>
              <a:gd name="connsiteX1" fmla="*/ 1626919 w 4251366"/>
              <a:gd name="connsiteY1" fmla="*/ 510639 h 3705101"/>
              <a:gd name="connsiteX2" fmla="*/ 4215740 w 4251366"/>
              <a:gd name="connsiteY2" fmla="*/ 641267 h 3705101"/>
              <a:gd name="connsiteX3" fmla="*/ 4215740 w 4251366"/>
              <a:gd name="connsiteY3" fmla="*/ 641267 h 3705101"/>
              <a:gd name="connsiteX4" fmla="*/ 4251366 w 4251366"/>
              <a:gd name="connsiteY4" fmla="*/ 653143 h 3705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51366" h="3705101">
                <a:moveTo>
                  <a:pt x="0" y="3705101"/>
                </a:moveTo>
                <a:cubicBezTo>
                  <a:pt x="462148" y="2363189"/>
                  <a:pt x="924296" y="1021278"/>
                  <a:pt x="1626919" y="510639"/>
                </a:cubicBezTo>
                <a:cubicBezTo>
                  <a:pt x="2329542" y="0"/>
                  <a:pt x="4215740" y="641267"/>
                  <a:pt x="4215740" y="641267"/>
                </a:cubicBezTo>
                <a:lnTo>
                  <a:pt x="4215740" y="641267"/>
                </a:lnTo>
                <a:lnTo>
                  <a:pt x="4251366" y="653143"/>
                </a:lnTo>
              </a:path>
            </a:pathLst>
          </a:cu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igura a mano libera 8"/>
          <p:cNvSpPr/>
          <p:nvPr/>
        </p:nvSpPr>
        <p:spPr>
          <a:xfrm>
            <a:off x="1944529" y="1700808"/>
            <a:ext cx="4643695" cy="3334330"/>
          </a:xfrm>
          <a:custGeom>
            <a:avLst/>
            <a:gdLst>
              <a:gd name="connsiteX0" fmla="*/ 0 w 4975761"/>
              <a:gd name="connsiteY0" fmla="*/ 3063834 h 3063834"/>
              <a:gd name="connsiteX1" fmla="*/ 3633849 w 4975761"/>
              <a:gd name="connsiteY1" fmla="*/ 2256312 h 3063834"/>
              <a:gd name="connsiteX2" fmla="*/ 4975761 w 4975761"/>
              <a:gd name="connsiteY2" fmla="*/ 0 h 3063834"/>
              <a:gd name="connsiteX3" fmla="*/ 4975761 w 4975761"/>
              <a:gd name="connsiteY3" fmla="*/ 0 h 3063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75761" h="3063834">
                <a:moveTo>
                  <a:pt x="0" y="3063834"/>
                </a:moveTo>
                <a:cubicBezTo>
                  <a:pt x="1402278" y="2915392"/>
                  <a:pt x="2804556" y="2766951"/>
                  <a:pt x="3633849" y="2256312"/>
                </a:cubicBezTo>
                <a:cubicBezTo>
                  <a:pt x="4463143" y="1745673"/>
                  <a:pt x="4975761" y="0"/>
                  <a:pt x="4975761" y="0"/>
                </a:cubicBezTo>
                <a:lnTo>
                  <a:pt x="4975761" y="0"/>
                </a:lnTo>
              </a:path>
            </a:pathLst>
          </a:cu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>
            <a:off x="3995936" y="2276872"/>
            <a:ext cx="0" cy="2376264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2411760" y="2132856"/>
            <a:ext cx="1263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Ricavi totali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540889" y="3851756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Costi totali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971600" y="1412776"/>
            <a:ext cx="718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Ricavi</a:t>
            </a:r>
            <a:endParaRPr lang="en-US" dirty="0" smtClean="0"/>
          </a:p>
          <a:p>
            <a:r>
              <a:rPr lang="en-US" dirty="0" err="1" smtClean="0"/>
              <a:t>Costi</a:t>
            </a:r>
            <a:endParaRPr lang="en-US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6732240" y="5229200"/>
            <a:ext cx="1894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Quantità</a:t>
            </a:r>
            <a:r>
              <a:rPr lang="en-US" dirty="0" smtClean="0"/>
              <a:t> </a:t>
            </a:r>
            <a:r>
              <a:rPr lang="en-US" dirty="0" err="1" smtClean="0"/>
              <a:t>prodotta</a:t>
            </a:r>
            <a:endParaRPr lang="en-US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2194144" y="1268760"/>
            <a:ext cx="37026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All’aumentare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produzione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vendo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e </a:t>
            </a:r>
            <a:r>
              <a:rPr lang="en-US" dirty="0" err="1" smtClean="0"/>
              <a:t>ottengo</a:t>
            </a:r>
            <a:r>
              <a:rPr lang="en-US" dirty="0" smtClean="0"/>
              <a:t> </a:t>
            </a:r>
            <a:r>
              <a:rPr lang="en-US" dirty="0" err="1" smtClean="0"/>
              <a:t>maggiori</a:t>
            </a:r>
            <a:r>
              <a:rPr lang="en-US" dirty="0" smtClean="0"/>
              <a:t> </a:t>
            </a:r>
            <a:r>
              <a:rPr lang="en-US" dirty="0" err="1" smtClean="0"/>
              <a:t>ricavi</a:t>
            </a:r>
            <a:endParaRPr lang="en-US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6588224" y="1484784"/>
            <a:ext cx="26581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 </a:t>
            </a:r>
            <a:r>
              <a:rPr lang="en-US" dirty="0" err="1" smtClean="0"/>
              <a:t>voglio</a:t>
            </a:r>
            <a:r>
              <a:rPr lang="en-US" dirty="0" smtClean="0"/>
              <a:t> </a:t>
            </a:r>
            <a:r>
              <a:rPr lang="en-US" dirty="0" err="1" smtClean="0"/>
              <a:t>produrre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endParaRPr lang="en-US" dirty="0" smtClean="0"/>
          </a:p>
          <a:p>
            <a:r>
              <a:rPr lang="en-US" dirty="0" err="1" smtClean="0"/>
              <a:t>devo</a:t>
            </a:r>
            <a:r>
              <a:rPr lang="en-US" dirty="0" smtClean="0"/>
              <a:t> </a:t>
            </a:r>
            <a:r>
              <a:rPr lang="en-US" dirty="0" err="1" smtClean="0"/>
              <a:t>utilizzare</a:t>
            </a:r>
            <a:r>
              <a:rPr lang="en-US" dirty="0" smtClean="0"/>
              <a:t> </a:t>
            </a:r>
            <a:r>
              <a:rPr lang="en-US" dirty="0" err="1" smtClean="0"/>
              <a:t>più</a:t>
            </a:r>
            <a:r>
              <a:rPr lang="en-US" dirty="0" smtClean="0"/>
              <a:t> input</a:t>
            </a:r>
          </a:p>
          <a:p>
            <a:r>
              <a:rPr lang="en-US" dirty="0" smtClean="0"/>
              <a:t>e </a:t>
            </a:r>
            <a:r>
              <a:rPr lang="en-US" dirty="0" err="1" smtClean="0"/>
              <a:t>quindi</a:t>
            </a:r>
            <a:r>
              <a:rPr lang="en-US" dirty="0" smtClean="0"/>
              <a:t> </a:t>
            </a:r>
            <a:r>
              <a:rPr lang="en-US" dirty="0" err="1" smtClean="0"/>
              <a:t>aumentano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costi</a:t>
            </a:r>
            <a:endParaRPr lang="en-US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2699792" y="3645024"/>
            <a:ext cx="29220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differenza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ricavi</a:t>
            </a:r>
            <a:r>
              <a:rPr lang="en-US" dirty="0" smtClean="0"/>
              <a:t> e </a:t>
            </a:r>
            <a:r>
              <a:rPr lang="en-US" dirty="0" err="1" smtClean="0"/>
              <a:t>costi</a:t>
            </a:r>
            <a:endParaRPr lang="en-US" dirty="0" smtClean="0"/>
          </a:p>
          <a:p>
            <a:r>
              <a:rPr lang="en-US" dirty="0" smtClean="0"/>
              <a:t>è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profitto</a:t>
            </a:r>
            <a:endParaRPr lang="en-US" dirty="0"/>
          </a:p>
        </p:txBody>
      </p:sp>
      <p:cxnSp>
        <p:nvCxnSpPr>
          <p:cNvPr id="20" name="Connettore 1 19"/>
          <p:cNvCxnSpPr/>
          <p:nvPr/>
        </p:nvCxnSpPr>
        <p:spPr>
          <a:xfrm>
            <a:off x="4860032" y="2276872"/>
            <a:ext cx="0" cy="2160240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2555776" y="3789040"/>
            <a:ext cx="0" cy="1152128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>
            <a:off x="5940152" y="2420888"/>
            <a:ext cx="0" cy="936104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Ricavi/costi totali e marginali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ricavo e il costo totale sono una funzione crescente delle quantità vendute/prodotte</a:t>
            </a:r>
          </a:p>
          <a:p>
            <a:r>
              <a:rPr lang="it-IT" dirty="0" smtClean="0"/>
              <a:t>Il ricavo marginale è il ricavo aggiuntivo derivante dall’ultima quantità venduta</a:t>
            </a:r>
          </a:p>
          <a:p>
            <a:r>
              <a:rPr lang="it-IT" dirty="0" smtClean="0"/>
              <a:t>Il costo marginale è il costo aggiuntivo sostenuto per l’ultima unità prodotta</a:t>
            </a:r>
          </a:p>
          <a:p>
            <a:r>
              <a:rPr lang="it-IT" dirty="0" smtClean="0"/>
              <a:t>Tecnicamente sono la derivata della funzione di ricavo e costo (graficamente?)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Profitto massimo e ricavi/costi marginali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All’impresa conviene:</a:t>
            </a:r>
          </a:p>
          <a:p>
            <a:pPr lvl="1"/>
            <a:r>
              <a:rPr lang="it-IT" dirty="0" smtClean="0"/>
              <a:t>aumentare la produzione finché il ricavo marginale è maggiore del costo marginale</a:t>
            </a:r>
          </a:p>
          <a:p>
            <a:pPr lvl="1"/>
            <a:r>
              <a:rPr lang="it-IT" dirty="0" smtClean="0"/>
              <a:t>ridurre la produzione se il ricavo marginale è minore del costo marginale</a:t>
            </a:r>
          </a:p>
          <a:p>
            <a:r>
              <a:rPr lang="it-IT" dirty="0" smtClean="0"/>
              <a:t>In corrispondenza del massimo profitto ricavo marginale e costo marginale sono uguali: le due curve (Ricavo e costo totale) hanno la stessa inclinazione</a:t>
            </a:r>
          </a:p>
          <a:p>
            <a:pPr lvl="1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47576" y="274320"/>
            <a:ext cx="7498080" cy="1143000"/>
          </a:xfrm>
        </p:spPr>
        <p:txBody>
          <a:bodyPr/>
          <a:lstStyle/>
          <a:p>
            <a:r>
              <a:rPr lang="it-IT" dirty="0" smtClean="0"/>
              <a:t>Profitto massimo: analisi grafica</a:t>
            </a:r>
            <a:endParaRPr lang="it-IT" dirty="0"/>
          </a:p>
        </p:txBody>
      </p:sp>
      <p:cxnSp>
        <p:nvCxnSpPr>
          <p:cNvPr id="5" name="Connettore 2 4"/>
          <p:cNvCxnSpPr/>
          <p:nvPr/>
        </p:nvCxnSpPr>
        <p:spPr>
          <a:xfrm flipV="1">
            <a:off x="1907704" y="1268760"/>
            <a:ext cx="0" cy="381642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1907704" y="5085184"/>
            <a:ext cx="554461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igura a mano libera 7"/>
          <p:cNvSpPr/>
          <p:nvPr/>
        </p:nvSpPr>
        <p:spPr>
          <a:xfrm>
            <a:off x="1897028" y="1988840"/>
            <a:ext cx="4835212" cy="3058173"/>
          </a:xfrm>
          <a:custGeom>
            <a:avLst/>
            <a:gdLst>
              <a:gd name="connsiteX0" fmla="*/ 0 w 4251366"/>
              <a:gd name="connsiteY0" fmla="*/ 3705101 h 3705101"/>
              <a:gd name="connsiteX1" fmla="*/ 1626919 w 4251366"/>
              <a:gd name="connsiteY1" fmla="*/ 510639 h 3705101"/>
              <a:gd name="connsiteX2" fmla="*/ 4215740 w 4251366"/>
              <a:gd name="connsiteY2" fmla="*/ 641267 h 3705101"/>
              <a:gd name="connsiteX3" fmla="*/ 4215740 w 4251366"/>
              <a:gd name="connsiteY3" fmla="*/ 641267 h 3705101"/>
              <a:gd name="connsiteX4" fmla="*/ 4251366 w 4251366"/>
              <a:gd name="connsiteY4" fmla="*/ 653143 h 3705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51366" h="3705101">
                <a:moveTo>
                  <a:pt x="0" y="3705101"/>
                </a:moveTo>
                <a:cubicBezTo>
                  <a:pt x="462148" y="2363189"/>
                  <a:pt x="924296" y="1021278"/>
                  <a:pt x="1626919" y="510639"/>
                </a:cubicBezTo>
                <a:cubicBezTo>
                  <a:pt x="2329542" y="0"/>
                  <a:pt x="4215740" y="641267"/>
                  <a:pt x="4215740" y="641267"/>
                </a:cubicBezTo>
                <a:lnTo>
                  <a:pt x="4215740" y="641267"/>
                </a:lnTo>
                <a:lnTo>
                  <a:pt x="4251366" y="653143"/>
                </a:lnTo>
              </a:path>
            </a:pathLst>
          </a:cu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igura a mano libera 8"/>
          <p:cNvSpPr/>
          <p:nvPr/>
        </p:nvSpPr>
        <p:spPr>
          <a:xfrm>
            <a:off x="1944529" y="1484784"/>
            <a:ext cx="4499679" cy="3550354"/>
          </a:xfrm>
          <a:custGeom>
            <a:avLst/>
            <a:gdLst>
              <a:gd name="connsiteX0" fmla="*/ 0 w 4975761"/>
              <a:gd name="connsiteY0" fmla="*/ 3063834 h 3063834"/>
              <a:gd name="connsiteX1" fmla="*/ 3633849 w 4975761"/>
              <a:gd name="connsiteY1" fmla="*/ 2256312 h 3063834"/>
              <a:gd name="connsiteX2" fmla="*/ 4975761 w 4975761"/>
              <a:gd name="connsiteY2" fmla="*/ 0 h 3063834"/>
              <a:gd name="connsiteX3" fmla="*/ 4975761 w 4975761"/>
              <a:gd name="connsiteY3" fmla="*/ 0 h 30638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75761" h="3063834">
                <a:moveTo>
                  <a:pt x="0" y="3063834"/>
                </a:moveTo>
                <a:cubicBezTo>
                  <a:pt x="1402278" y="2915392"/>
                  <a:pt x="2804556" y="2766951"/>
                  <a:pt x="3633849" y="2256312"/>
                </a:cubicBezTo>
                <a:cubicBezTo>
                  <a:pt x="4463143" y="1745673"/>
                  <a:pt x="4975761" y="0"/>
                  <a:pt x="4975761" y="0"/>
                </a:cubicBezTo>
                <a:lnTo>
                  <a:pt x="4975761" y="0"/>
                </a:lnTo>
              </a:path>
            </a:pathLst>
          </a:cu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>
            <a:off x="3995936" y="2276872"/>
            <a:ext cx="0" cy="2808312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6804248" y="2204864"/>
            <a:ext cx="1263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Ricavi totali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6804248" y="1412776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Costi totali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971600" y="1412776"/>
            <a:ext cx="7183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Ricavi</a:t>
            </a:r>
            <a:endParaRPr lang="en-US" dirty="0" smtClean="0"/>
          </a:p>
          <a:p>
            <a:r>
              <a:rPr lang="en-US" dirty="0" err="1" smtClean="0"/>
              <a:t>Costi</a:t>
            </a:r>
            <a:endParaRPr lang="en-US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6732240" y="5229200"/>
            <a:ext cx="18941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Quantità</a:t>
            </a:r>
            <a:r>
              <a:rPr lang="en-US" dirty="0" smtClean="0"/>
              <a:t> </a:t>
            </a:r>
            <a:r>
              <a:rPr lang="en-US" dirty="0" err="1" smtClean="0"/>
              <a:t>prodotta</a:t>
            </a:r>
            <a:endParaRPr lang="en-US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1763688" y="5805264"/>
            <a:ext cx="49991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</a:t>
            </a:r>
            <a:r>
              <a:rPr lang="en-US" dirty="0" err="1" smtClean="0"/>
              <a:t>corrispondenza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</a:t>
            </a:r>
            <a:r>
              <a:rPr lang="en-US" dirty="0" err="1" smtClean="0"/>
              <a:t>quantità</a:t>
            </a:r>
            <a:r>
              <a:rPr lang="en-US" dirty="0" smtClean="0"/>
              <a:t> Q* 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distanza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le due curve è max: </a:t>
            </a:r>
            <a:r>
              <a:rPr lang="en-US" dirty="0" err="1" smtClean="0"/>
              <a:t>massimo</a:t>
            </a:r>
            <a:r>
              <a:rPr lang="en-US" dirty="0" smtClean="0"/>
              <a:t> </a:t>
            </a:r>
            <a:r>
              <a:rPr lang="en-US" dirty="0" err="1" smtClean="0"/>
              <a:t>profitto</a:t>
            </a:r>
            <a:endParaRPr lang="en-US" dirty="0"/>
          </a:p>
        </p:txBody>
      </p:sp>
      <p:cxnSp>
        <p:nvCxnSpPr>
          <p:cNvPr id="20" name="Connettore 1 19"/>
          <p:cNvCxnSpPr/>
          <p:nvPr/>
        </p:nvCxnSpPr>
        <p:spPr>
          <a:xfrm>
            <a:off x="5508104" y="2348880"/>
            <a:ext cx="0" cy="1440160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2555776" y="3789040"/>
            <a:ext cx="0" cy="1152128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>
            <a:off x="5940152" y="2420888"/>
            <a:ext cx="0" cy="648072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3779912" y="5445224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Q*</a:t>
            </a:r>
            <a:endParaRPr lang="en-US" dirty="0"/>
          </a:p>
        </p:txBody>
      </p:sp>
      <p:cxnSp>
        <p:nvCxnSpPr>
          <p:cNvPr id="29" name="Connettore 1 28"/>
          <p:cNvCxnSpPr/>
          <p:nvPr/>
        </p:nvCxnSpPr>
        <p:spPr>
          <a:xfrm flipV="1">
            <a:off x="2627784" y="1916832"/>
            <a:ext cx="2880320" cy="72008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1 29"/>
          <p:cNvCxnSpPr/>
          <p:nvPr/>
        </p:nvCxnSpPr>
        <p:spPr>
          <a:xfrm flipV="1">
            <a:off x="2987824" y="4221088"/>
            <a:ext cx="2880320" cy="720080"/>
          </a:xfrm>
          <a:prstGeom prst="line">
            <a:avLst/>
          </a:prstGeom>
          <a:ln w="190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regola del profitto marginale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profitto marginale è la differenza tra ricavo marginale e costo marginale</a:t>
            </a:r>
          </a:p>
          <a:p>
            <a:r>
              <a:rPr lang="it-IT" dirty="0" smtClean="0"/>
              <a:t>All’impresa conviene aumentare la produzione se il profitto </a:t>
            </a:r>
            <a:r>
              <a:rPr lang="it-IT" dirty="0" err="1" smtClean="0"/>
              <a:t>marignale</a:t>
            </a:r>
            <a:r>
              <a:rPr lang="it-IT" dirty="0" smtClean="0"/>
              <a:t> e positivo e ridurla se è negativo</a:t>
            </a:r>
          </a:p>
          <a:p>
            <a:r>
              <a:rPr lang="it-IT" dirty="0" smtClean="0"/>
              <a:t>Quindi, quando massimizza il profitto il profitto marginale è nullo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_ENCODE_TYPE" val="0"/>
  <p:tag name="ART_ENCODE_INDEX" val="1"/>
  <p:tag name="ARTICULATE_PRESENTER_VERSION" val="6"/>
  <p:tag name="ARTICULATE_PROJECT_OPEN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767</TotalTime>
  <Words>514</Words>
  <Application>Microsoft Office PowerPoint</Application>
  <PresentationFormat>Presentazione su schermo (4:3)</PresentationFormat>
  <Paragraphs>94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Calibri</vt:lpstr>
      <vt:lpstr>Gill Sans MT</vt:lpstr>
      <vt:lpstr>Verdana</vt:lpstr>
      <vt:lpstr>Wingdings 2</vt:lpstr>
      <vt:lpstr>Solstizio</vt:lpstr>
      <vt:lpstr>L’impresa: obiettivi e produzione</vt:lpstr>
      <vt:lpstr>Le scelte basilari</vt:lpstr>
      <vt:lpstr>Obiettivo di impresa</vt:lpstr>
      <vt:lpstr>Terminologia e concetti base</vt:lpstr>
      <vt:lpstr>Ricavi e costi: analisi grafica</vt:lpstr>
      <vt:lpstr>Ricavi/costi totali e marginali</vt:lpstr>
      <vt:lpstr>Profitto massimo e ricavi/costi marginali</vt:lpstr>
      <vt:lpstr>Profitto massimo: analisi grafica</vt:lpstr>
      <vt:lpstr>La regola del profitto marginale</vt:lpstr>
      <vt:lpstr>Completare la tabella. Rappresentare graficamente RMG e CMg e l’output di massimo profitto  </vt:lpstr>
      <vt:lpstr>La decisione di chiudere l’impresa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L’utilizzo dei modelli economici</dc:title>
  <dc:creator>Elisabetta</dc:creator>
  <cp:lastModifiedBy>marzano</cp:lastModifiedBy>
  <cp:revision>74</cp:revision>
  <dcterms:created xsi:type="dcterms:W3CDTF">2014-09-20T09:32:20Z</dcterms:created>
  <dcterms:modified xsi:type="dcterms:W3CDTF">2023-04-19T07:48:28Z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la durata dell'istruzione</vt:lpwstr>
  </property>
  <property fmtid="{D5CDD505-2E9C-101B-9397-08002B2CF9AE}" pid="4" name="ArticulateGUID">
    <vt:lpwstr>CA0FDE9E-DB7A-4290-8556-D1AABE47D121</vt:lpwstr>
  </property>
  <property fmtid="{D5CDD505-2E9C-101B-9397-08002B2CF9AE}" pid="5" name="ArticulateProjectFull">
    <vt:lpwstr>C:\Documents and Settings\Administrator\Documenti\didattica\microeconomia\lucidi aa 2014_15\capitolo 2.ppta</vt:lpwstr>
  </property>
</Properties>
</file>