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52"/>
  </p:notesMasterIdLst>
  <p:sldIdLst>
    <p:sldId id="274" r:id="rId2"/>
    <p:sldId id="358" r:id="rId3"/>
    <p:sldId id="363" r:id="rId4"/>
    <p:sldId id="365" r:id="rId5"/>
    <p:sldId id="359" r:id="rId6"/>
    <p:sldId id="275" r:id="rId7"/>
    <p:sldId id="277" r:id="rId8"/>
    <p:sldId id="402" r:id="rId9"/>
    <p:sldId id="409" r:id="rId10"/>
    <p:sldId id="278" r:id="rId11"/>
    <p:sldId id="279" r:id="rId12"/>
    <p:sldId id="410" r:id="rId13"/>
    <p:sldId id="411" r:id="rId14"/>
    <p:sldId id="342" r:id="rId15"/>
    <p:sldId id="281" r:id="rId16"/>
    <p:sldId id="397" r:id="rId17"/>
    <p:sldId id="282" r:id="rId18"/>
    <p:sldId id="283" r:id="rId19"/>
    <p:sldId id="369" r:id="rId20"/>
    <p:sldId id="405" r:id="rId21"/>
    <p:sldId id="403" r:id="rId22"/>
    <p:sldId id="407" r:id="rId23"/>
    <p:sldId id="269" r:id="rId24"/>
    <p:sldId id="286" r:id="rId25"/>
    <p:sldId id="290" r:id="rId26"/>
    <p:sldId id="289" r:id="rId27"/>
    <p:sldId id="292" r:id="rId28"/>
    <p:sldId id="293" r:id="rId29"/>
    <p:sldId id="299" r:id="rId30"/>
    <p:sldId id="387" r:id="rId31"/>
    <p:sldId id="392" r:id="rId32"/>
    <p:sldId id="394" r:id="rId33"/>
    <p:sldId id="404" r:id="rId34"/>
    <p:sldId id="412" r:id="rId35"/>
    <p:sldId id="372" r:id="rId36"/>
    <p:sldId id="374" r:id="rId37"/>
    <p:sldId id="373" r:id="rId38"/>
    <p:sldId id="375" r:id="rId39"/>
    <p:sldId id="376" r:id="rId40"/>
    <p:sldId id="377" r:id="rId41"/>
    <p:sldId id="401" r:id="rId42"/>
    <p:sldId id="379" r:id="rId43"/>
    <p:sldId id="300" r:id="rId44"/>
    <p:sldId id="382" r:id="rId45"/>
    <p:sldId id="414" r:id="rId46"/>
    <p:sldId id="416" r:id="rId47"/>
    <p:sldId id="415" r:id="rId48"/>
    <p:sldId id="413" r:id="rId49"/>
    <p:sldId id="420" r:id="rId50"/>
    <p:sldId id="41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93186-09AB-4FA3-8BC1-7EC3911F2F5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89CDE8-D5FA-4ECB-9657-623E33E75816}">
      <dgm:prSet custT="1"/>
      <dgm:spPr/>
      <dgm:t>
        <a:bodyPr/>
        <a:lstStyle/>
        <a:p>
          <a:r>
            <a:rPr lang="it-IT" sz="1800" dirty="0"/>
            <a:t>Componente della politica di sviluppo rurale </a:t>
          </a:r>
          <a:endParaRPr lang="en-US" sz="1800" dirty="0"/>
        </a:p>
      </dgm:t>
    </dgm:pt>
    <dgm:pt modelId="{3766D77E-6FC1-469F-BE80-4024D5C90089}" type="parTrans" cxnId="{9661534C-E69F-406B-AC4D-386494468525}">
      <dgm:prSet/>
      <dgm:spPr/>
      <dgm:t>
        <a:bodyPr/>
        <a:lstStyle/>
        <a:p>
          <a:endParaRPr lang="en-US" sz="2000"/>
        </a:p>
      </dgm:t>
    </dgm:pt>
    <dgm:pt modelId="{136F136A-4F49-49B9-AB06-D495BF1E1A9E}" type="sibTrans" cxnId="{9661534C-E69F-406B-AC4D-386494468525}">
      <dgm:prSet custT="1"/>
      <dgm:spPr/>
      <dgm:t>
        <a:bodyPr/>
        <a:lstStyle/>
        <a:p>
          <a:endParaRPr lang="en-US" sz="3600"/>
        </a:p>
      </dgm:t>
    </dgm:pt>
    <dgm:pt modelId="{A9D28CEC-C64F-4836-B5ED-D6D647116B63}">
      <dgm:prSet custT="1"/>
      <dgm:spPr/>
      <dgm:t>
        <a:bodyPr/>
        <a:lstStyle/>
        <a:p>
          <a:r>
            <a:rPr lang="it-IT" sz="1800" dirty="0"/>
            <a:t>Ha la funzione di accrescere il patrimonio di immagine dei prodotti agroalimentari offerti dal territorio, per differenziarli e posizionarli favorevolmente nella percezione dei consumatori. </a:t>
          </a:r>
          <a:endParaRPr lang="en-US" sz="1800" dirty="0"/>
        </a:p>
      </dgm:t>
    </dgm:pt>
    <dgm:pt modelId="{77CB988A-F14D-45A4-92FB-FBAE50E94E7E}" type="parTrans" cxnId="{B9B8A0DD-EEC7-434E-A202-E39EBBC0DBEB}">
      <dgm:prSet/>
      <dgm:spPr/>
      <dgm:t>
        <a:bodyPr/>
        <a:lstStyle/>
        <a:p>
          <a:endParaRPr lang="en-US" sz="2000"/>
        </a:p>
      </dgm:t>
    </dgm:pt>
    <dgm:pt modelId="{0D1AB419-3161-4F1F-BBED-4230D372D827}" type="sibTrans" cxnId="{B9B8A0DD-EEC7-434E-A202-E39EBBC0DBEB}">
      <dgm:prSet custT="1"/>
      <dgm:spPr/>
      <dgm:t>
        <a:bodyPr/>
        <a:lstStyle/>
        <a:p>
          <a:endParaRPr lang="en-US" sz="3600"/>
        </a:p>
      </dgm:t>
    </dgm:pt>
    <dgm:pt modelId="{D0CCD716-9E22-4047-B522-578D158C43AE}">
      <dgm:prSet custT="1"/>
      <dgm:spPr/>
      <dgm:t>
        <a:bodyPr/>
        <a:lstStyle/>
        <a:p>
          <a:r>
            <a:rPr lang="it-IT" sz="1800" dirty="0"/>
            <a:t>Per ottenere risultati occorre che questa differenziazione in base al territorio sia percepita dal consumatore come differenziale di qualità, creando la possibilità di ottenere un </a:t>
          </a:r>
          <a:r>
            <a:rPr lang="it-IT" sz="1800" i="1" dirty="0"/>
            <a:t>premium price.</a:t>
          </a:r>
          <a:endParaRPr lang="en-US" sz="1800" dirty="0"/>
        </a:p>
      </dgm:t>
    </dgm:pt>
    <dgm:pt modelId="{25C9BCC2-9348-494E-84D2-34C031FD5C98}" type="parTrans" cxnId="{29DB05B8-D3E6-4D51-A86E-B0444036A2FD}">
      <dgm:prSet/>
      <dgm:spPr/>
      <dgm:t>
        <a:bodyPr/>
        <a:lstStyle/>
        <a:p>
          <a:endParaRPr lang="en-US" sz="2000"/>
        </a:p>
      </dgm:t>
    </dgm:pt>
    <dgm:pt modelId="{3D2D81E3-ADF8-4D54-A2BB-9B46277BC87B}" type="sibTrans" cxnId="{29DB05B8-D3E6-4D51-A86E-B0444036A2FD}">
      <dgm:prSet/>
      <dgm:spPr/>
      <dgm:t>
        <a:bodyPr/>
        <a:lstStyle/>
        <a:p>
          <a:endParaRPr lang="en-US" sz="2000"/>
        </a:p>
      </dgm:t>
    </dgm:pt>
    <dgm:pt modelId="{EE0F020E-CC50-4C7E-855D-AD4B350D422A}" type="pres">
      <dgm:prSet presAssocID="{7A193186-09AB-4FA3-8BC1-7EC3911F2F5C}" presName="outerComposite" presStyleCnt="0">
        <dgm:presLayoutVars>
          <dgm:chMax val="5"/>
          <dgm:dir/>
          <dgm:resizeHandles val="exact"/>
        </dgm:presLayoutVars>
      </dgm:prSet>
      <dgm:spPr/>
    </dgm:pt>
    <dgm:pt modelId="{AB642129-3457-4655-AE58-B8FA4A4BC3CE}" type="pres">
      <dgm:prSet presAssocID="{7A193186-09AB-4FA3-8BC1-7EC3911F2F5C}" presName="dummyMaxCanvas" presStyleCnt="0">
        <dgm:presLayoutVars/>
      </dgm:prSet>
      <dgm:spPr/>
    </dgm:pt>
    <dgm:pt modelId="{9747BE24-1CD2-4401-A386-A053E7EAA719}" type="pres">
      <dgm:prSet presAssocID="{7A193186-09AB-4FA3-8BC1-7EC3911F2F5C}" presName="ThreeNodes_1" presStyleLbl="node1" presStyleIdx="0" presStyleCnt="3">
        <dgm:presLayoutVars>
          <dgm:bulletEnabled val="1"/>
        </dgm:presLayoutVars>
      </dgm:prSet>
      <dgm:spPr/>
    </dgm:pt>
    <dgm:pt modelId="{980FC832-3D57-4961-B39F-E2D2BBB2C41B}" type="pres">
      <dgm:prSet presAssocID="{7A193186-09AB-4FA3-8BC1-7EC3911F2F5C}" presName="ThreeNodes_2" presStyleLbl="node1" presStyleIdx="1" presStyleCnt="3">
        <dgm:presLayoutVars>
          <dgm:bulletEnabled val="1"/>
        </dgm:presLayoutVars>
      </dgm:prSet>
      <dgm:spPr/>
    </dgm:pt>
    <dgm:pt modelId="{4BB305A5-8118-4BDD-8841-DA8F82D2EF31}" type="pres">
      <dgm:prSet presAssocID="{7A193186-09AB-4FA3-8BC1-7EC3911F2F5C}" presName="ThreeNodes_3" presStyleLbl="node1" presStyleIdx="2" presStyleCnt="3">
        <dgm:presLayoutVars>
          <dgm:bulletEnabled val="1"/>
        </dgm:presLayoutVars>
      </dgm:prSet>
      <dgm:spPr/>
    </dgm:pt>
    <dgm:pt modelId="{CB4E306B-68A0-45BC-A044-BB2CC9858040}" type="pres">
      <dgm:prSet presAssocID="{7A193186-09AB-4FA3-8BC1-7EC3911F2F5C}" presName="ThreeConn_1-2" presStyleLbl="fgAccFollowNode1" presStyleIdx="0" presStyleCnt="2">
        <dgm:presLayoutVars>
          <dgm:bulletEnabled val="1"/>
        </dgm:presLayoutVars>
      </dgm:prSet>
      <dgm:spPr/>
    </dgm:pt>
    <dgm:pt modelId="{FD3CA977-3282-4A0E-ABC5-A431D09E6477}" type="pres">
      <dgm:prSet presAssocID="{7A193186-09AB-4FA3-8BC1-7EC3911F2F5C}" presName="ThreeConn_2-3" presStyleLbl="fgAccFollowNode1" presStyleIdx="1" presStyleCnt="2">
        <dgm:presLayoutVars>
          <dgm:bulletEnabled val="1"/>
        </dgm:presLayoutVars>
      </dgm:prSet>
      <dgm:spPr/>
    </dgm:pt>
    <dgm:pt modelId="{CBC89C59-B605-48E6-AF85-F0727BF01ACB}" type="pres">
      <dgm:prSet presAssocID="{7A193186-09AB-4FA3-8BC1-7EC3911F2F5C}" presName="ThreeNodes_1_text" presStyleLbl="node1" presStyleIdx="2" presStyleCnt="3">
        <dgm:presLayoutVars>
          <dgm:bulletEnabled val="1"/>
        </dgm:presLayoutVars>
      </dgm:prSet>
      <dgm:spPr/>
    </dgm:pt>
    <dgm:pt modelId="{A6E7FA43-2F90-49F9-9E4A-6B19847BAB80}" type="pres">
      <dgm:prSet presAssocID="{7A193186-09AB-4FA3-8BC1-7EC3911F2F5C}" presName="ThreeNodes_2_text" presStyleLbl="node1" presStyleIdx="2" presStyleCnt="3">
        <dgm:presLayoutVars>
          <dgm:bulletEnabled val="1"/>
        </dgm:presLayoutVars>
      </dgm:prSet>
      <dgm:spPr/>
    </dgm:pt>
    <dgm:pt modelId="{F2DE4000-13B7-45BC-B8A3-D10049A36101}" type="pres">
      <dgm:prSet presAssocID="{7A193186-09AB-4FA3-8BC1-7EC3911F2F5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FE0B90D-B412-484D-AC44-CA92359D7EC0}" type="presOf" srcId="{2789CDE8-D5FA-4ECB-9657-623E33E75816}" destId="{CBC89C59-B605-48E6-AF85-F0727BF01ACB}" srcOrd="1" destOrd="0" presId="urn:microsoft.com/office/officeart/2005/8/layout/vProcess5"/>
    <dgm:cxn modelId="{2A87782E-F6B0-4DDC-BB61-2222B3F8100D}" type="presOf" srcId="{0D1AB419-3161-4F1F-BBED-4230D372D827}" destId="{FD3CA977-3282-4A0E-ABC5-A431D09E6477}" srcOrd="0" destOrd="0" presId="urn:microsoft.com/office/officeart/2005/8/layout/vProcess5"/>
    <dgm:cxn modelId="{4C2D3545-A702-4611-A422-177CD14CF72B}" type="presOf" srcId="{D0CCD716-9E22-4047-B522-578D158C43AE}" destId="{F2DE4000-13B7-45BC-B8A3-D10049A36101}" srcOrd="1" destOrd="0" presId="urn:microsoft.com/office/officeart/2005/8/layout/vProcess5"/>
    <dgm:cxn modelId="{9661534C-E69F-406B-AC4D-386494468525}" srcId="{7A193186-09AB-4FA3-8BC1-7EC3911F2F5C}" destId="{2789CDE8-D5FA-4ECB-9657-623E33E75816}" srcOrd="0" destOrd="0" parTransId="{3766D77E-6FC1-469F-BE80-4024D5C90089}" sibTransId="{136F136A-4F49-49B9-AB06-D495BF1E1A9E}"/>
    <dgm:cxn modelId="{ADD3497F-9B7F-4A92-B39A-EF6A822BA2CD}" type="presOf" srcId="{2789CDE8-D5FA-4ECB-9657-623E33E75816}" destId="{9747BE24-1CD2-4401-A386-A053E7EAA719}" srcOrd="0" destOrd="0" presId="urn:microsoft.com/office/officeart/2005/8/layout/vProcess5"/>
    <dgm:cxn modelId="{71AD4482-0860-41BD-AFDC-80A669AC9B76}" type="presOf" srcId="{A9D28CEC-C64F-4836-B5ED-D6D647116B63}" destId="{A6E7FA43-2F90-49F9-9E4A-6B19847BAB80}" srcOrd="1" destOrd="0" presId="urn:microsoft.com/office/officeart/2005/8/layout/vProcess5"/>
    <dgm:cxn modelId="{C3F3EB8C-9D6C-48A5-821B-B61D1E12B274}" type="presOf" srcId="{136F136A-4F49-49B9-AB06-D495BF1E1A9E}" destId="{CB4E306B-68A0-45BC-A044-BB2CC9858040}" srcOrd="0" destOrd="0" presId="urn:microsoft.com/office/officeart/2005/8/layout/vProcess5"/>
    <dgm:cxn modelId="{E3B262AC-2530-47E0-A3E8-65E9F12707C3}" type="presOf" srcId="{7A193186-09AB-4FA3-8BC1-7EC3911F2F5C}" destId="{EE0F020E-CC50-4C7E-855D-AD4B350D422A}" srcOrd="0" destOrd="0" presId="urn:microsoft.com/office/officeart/2005/8/layout/vProcess5"/>
    <dgm:cxn modelId="{29DB05B8-D3E6-4D51-A86E-B0444036A2FD}" srcId="{7A193186-09AB-4FA3-8BC1-7EC3911F2F5C}" destId="{D0CCD716-9E22-4047-B522-578D158C43AE}" srcOrd="2" destOrd="0" parTransId="{25C9BCC2-9348-494E-84D2-34C031FD5C98}" sibTransId="{3D2D81E3-ADF8-4D54-A2BB-9B46277BC87B}"/>
    <dgm:cxn modelId="{A581E0BA-6843-466C-BB0C-0846D6158470}" type="presOf" srcId="{A9D28CEC-C64F-4836-B5ED-D6D647116B63}" destId="{980FC832-3D57-4961-B39F-E2D2BBB2C41B}" srcOrd="0" destOrd="0" presId="urn:microsoft.com/office/officeart/2005/8/layout/vProcess5"/>
    <dgm:cxn modelId="{B9B8A0DD-EEC7-434E-A202-E39EBBC0DBEB}" srcId="{7A193186-09AB-4FA3-8BC1-7EC3911F2F5C}" destId="{A9D28CEC-C64F-4836-B5ED-D6D647116B63}" srcOrd="1" destOrd="0" parTransId="{77CB988A-F14D-45A4-92FB-FBAE50E94E7E}" sibTransId="{0D1AB419-3161-4F1F-BBED-4230D372D827}"/>
    <dgm:cxn modelId="{BA52D1FF-9688-45E5-A47E-700EEC0A7182}" type="presOf" srcId="{D0CCD716-9E22-4047-B522-578D158C43AE}" destId="{4BB305A5-8118-4BDD-8841-DA8F82D2EF31}" srcOrd="0" destOrd="0" presId="urn:microsoft.com/office/officeart/2005/8/layout/vProcess5"/>
    <dgm:cxn modelId="{486DB522-F791-40D2-A7ED-FE8404D7B169}" type="presParOf" srcId="{EE0F020E-CC50-4C7E-855D-AD4B350D422A}" destId="{AB642129-3457-4655-AE58-B8FA4A4BC3CE}" srcOrd="0" destOrd="0" presId="urn:microsoft.com/office/officeart/2005/8/layout/vProcess5"/>
    <dgm:cxn modelId="{091015AF-3BC7-4B74-87BD-D0D5A2B4B452}" type="presParOf" srcId="{EE0F020E-CC50-4C7E-855D-AD4B350D422A}" destId="{9747BE24-1CD2-4401-A386-A053E7EAA719}" srcOrd="1" destOrd="0" presId="urn:microsoft.com/office/officeart/2005/8/layout/vProcess5"/>
    <dgm:cxn modelId="{F6B1EAC8-DFA8-49CB-A399-C91A16053718}" type="presParOf" srcId="{EE0F020E-CC50-4C7E-855D-AD4B350D422A}" destId="{980FC832-3D57-4961-B39F-E2D2BBB2C41B}" srcOrd="2" destOrd="0" presId="urn:microsoft.com/office/officeart/2005/8/layout/vProcess5"/>
    <dgm:cxn modelId="{56AD9F30-A04D-4576-BB47-C4033C082957}" type="presParOf" srcId="{EE0F020E-CC50-4C7E-855D-AD4B350D422A}" destId="{4BB305A5-8118-4BDD-8841-DA8F82D2EF31}" srcOrd="3" destOrd="0" presId="urn:microsoft.com/office/officeart/2005/8/layout/vProcess5"/>
    <dgm:cxn modelId="{C2EC673B-DB33-4773-9093-F0632BADDCDD}" type="presParOf" srcId="{EE0F020E-CC50-4C7E-855D-AD4B350D422A}" destId="{CB4E306B-68A0-45BC-A044-BB2CC9858040}" srcOrd="4" destOrd="0" presId="urn:microsoft.com/office/officeart/2005/8/layout/vProcess5"/>
    <dgm:cxn modelId="{95DD89BA-F621-439A-97EC-58CB6EE1515D}" type="presParOf" srcId="{EE0F020E-CC50-4C7E-855D-AD4B350D422A}" destId="{FD3CA977-3282-4A0E-ABC5-A431D09E6477}" srcOrd="5" destOrd="0" presId="urn:microsoft.com/office/officeart/2005/8/layout/vProcess5"/>
    <dgm:cxn modelId="{A9F301D3-B9D6-4C9D-9ED7-D8BFEDE49F16}" type="presParOf" srcId="{EE0F020E-CC50-4C7E-855D-AD4B350D422A}" destId="{CBC89C59-B605-48E6-AF85-F0727BF01ACB}" srcOrd="6" destOrd="0" presId="urn:microsoft.com/office/officeart/2005/8/layout/vProcess5"/>
    <dgm:cxn modelId="{7BD217CC-2653-48DA-9483-9541C0C21214}" type="presParOf" srcId="{EE0F020E-CC50-4C7E-855D-AD4B350D422A}" destId="{A6E7FA43-2F90-49F9-9E4A-6B19847BAB80}" srcOrd="7" destOrd="0" presId="urn:microsoft.com/office/officeart/2005/8/layout/vProcess5"/>
    <dgm:cxn modelId="{DB7924F9-3D6F-409A-94D9-5AD702095A7B}" type="presParOf" srcId="{EE0F020E-CC50-4C7E-855D-AD4B350D422A}" destId="{F2DE4000-13B7-45BC-B8A3-D10049A3610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7BE24-1CD2-4401-A386-A053E7EAA719}">
      <dsp:nvSpPr>
        <dsp:cNvPr id="0" name=""/>
        <dsp:cNvSpPr/>
      </dsp:nvSpPr>
      <dsp:spPr>
        <a:xfrm>
          <a:off x="0" y="0"/>
          <a:ext cx="6949054" cy="1085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Componente della politica di sviluppo rurale </a:t>
          </a:r>
          <a:endParaRPr lang="en-US" sz="1800" kern="1200" dirty="0"/>
        </a:p>
      </dsp:txBody>
      <dsp:txXfrm>
        <a:off x="31801" y="31801"/>
        <a:ext cx="5777421" cy="1022170"/>
      </dsp:txXfrm>
    </dsp:sp>
    <dsp:sp modelId="{980FC832-3D57-4961-B39F-E2D2BBB2C41B}">
      <dsp:nvSpPr>
        <dsp:cNvPr id="0" name=""/>
        <dsp:cNvSpPr/>
      </dsp:nvSpPr>
      <dsp:spPr>
        <a:xfrm>
          <a:off x="613151" y="1266734"/>
          <a:ext cx="6949054" cy="1085772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Ha la funzione di accrescere il patrimonio di immagine dei prodotti agroalimentari offerti dal territorio, per differenziarli e posizionarli favorevolmente nella percezione dei consumatori. </a:t>
          </a:r>
          <a:endParaRPr lang="en-US" sz="1800" kern="1200" dirty="0"/>
        </a:p>
      </dsp:txBody>
      <dsp:txXfrm>
        <a:off x="644952" y="1298535"/>
        <a:ext cx="5566548" cy="1022170"/>
      </dsp:txXfrm>
    </dsp:sp>
    <dsp:sp modelId="{4BB305A5-8118-4BDD-8841-DA8F82D2EF31}">
      <dsp:nvSpPr>
        <dsp:cNvPr id="0" name=""/>
        <dsp:cNvSpPr/>
      </dsp:nvSpPr>
      <dsp:spPr>
        <a:xfrm>
          <a:off x="1226303" y="2533469"/>
          <a:ext cx="6949054" cy="1085772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Per ottenere risultati occorre che questa differenziazione in base al territorio sia percepita dal consumatore come differenziale di qualità, creando la possibilità di ottenere un </a:t>
          </a:r>
          <a:r>
            <a:rPr lang="it-IT" sz="1800" i="1" kern="1200" dirty="0"/>
            <a:t>premium price.</a:t>
          </a:r>
          <a:endParaRPr lang="en-US" sz="1800" kern="1200" dirty="0"/>
        </a:p>
      </dsp:txBody>
      <dsp:txXfrm>
        <a:off x="1258104" y="2565270"/>
        <a:ext cx="5566548" cy="1022170"/>
      </dsp:txXfrm>
    </dsp:sp>
    <dsp:sp modelId="{CB4E306B-68A0-45BC-A044-BB2CC9858040}">
      <dsp:nvSpPr>
        <dsp:cNvPr id="0" name=""/>
        <dsp:cNvSpPr/>
      </dsp:nvSpPr>
      <dsp:spPr>
        <a:xfrm>
          <a:off x="6243302" y="823377"/>
          <a:ext cx="705752" cy="7057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402096" y="823377"/>
        <a:ext cx="388164" cy="531078"/>
      </dsp:txXfrm>
    </dsp:sp>
    <dsp:sp modelId="{FD3CA977-3282-4A0E-ABC5-A431D09E6477}">
      <dsp:nvSpPr>
        <dsp:cNvPr id="0" name=""/>
        <dsp:cNvSpPr/>
      </dsp:nvSpPr>
      <dsp:spPr>
        <a:xfrm>
          <a:off x="6856453" y="2082873"/>
          <a:ext cx="705752" cy="7057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15247" y="2082873"/>
        <a:ext cx="388164" cy="531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4FA4E04-4D56-3352-5CFE-BCADC0CD38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D1E1C50-DCA1-EE91-91FD-FE4E13AF00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F8C650C-E0C1-38DC-988D-54CC1F75BB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853E2B6-E4D0-2F8C-C6D9-121508E133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D98FB83E-CA61-D2DC-CA98-CF9BCE5D3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40FCBA8F-87B7-4451-67CE-5A5EF0EA5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176801-A50A-4488-B276-B391DAE7F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76801-A50A-4488-B276-B391DAE7F07B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94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76801-A50A-4488-B276-B391DAE7F07B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442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52447-21C2-4BDC-831F-F4D9A6724533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>
            <a:extLst>
              <a:ext uri="{FF2B5EF4-FFF2-40B4-BE49-F238E27FC236}">
                <a16:creationId xmlns:a16="http://schemas.microsoft.com/office/drawing/2014/main" id="{FAED5494-7529-6118-823C-5DBDB1A94B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>
            <a:extLst>
              <a:ext uri="{FF2B5EF4-FFF2-40B4-BE49-F238E27FC236}">
                <a16:creationId xmlns:a16="http://schemas.microsoft.com/office/drawing/2014/main" id="{219C9541-988E-A21E-C9E1-12A22796C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id="{BF054F86-7C2D-DB10-2482-A2049272B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7B670F-46DA-4B4F-BB07-EDB009E8FD72}" type="slidenum">
              <a:rPr lang="it-IT" altLang="it-IT">
                <a:latin typeface="Times New Roman" panose="02020603050405020304" pitchFamily="18" charset="0"/>
              </a:rPr>
              <a:pPr/>
              <a:t>30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929A-50CE-48AA-9027-90AAB83EE9E8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6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0F49-DBA7-4B02-B59D-DAF4854068F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506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A4A9B-A8E8-4017-8880-BEA45BA2BD5A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9480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71859A-FE7A-EF27-6463-E72BF977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427F52-8F1A-5EC6-4571-8BA2DCED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57C98B-C295-30FD-99FC-8233B8BE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BBB7-0B56-41B6-B992-27598012425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4093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10844-6418-499E-8B82-CCF703A97E2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4080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30853-8DF9-4542-BA5E-2B08B01474C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8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8058F-E08A-4B5B-8C49-65DF08426CC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2711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1FB58-7F30-45BF-B5D3-04851914930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6139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CDC0B-A54B-4052-A2E3-298104649EB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8897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F45E4-C1B7-4342-A321-32164A0FEFB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7176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F4CAD0-82F4-4B6F-A6AB-AB969816EE5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824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4D796-C6B5-40F4-96E4-BB1D40A0C69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400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0CA6E-737A-494C-8C2F-31A7E6C7B23A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87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trentinomarketing.org/media/w3adxyle/pm-2022-2024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to.regione.campania.it/agricoltura/terre-nocciolo/terre-nocciolo-cover.htm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sito.regione.campania.it/agricoltura/montagna_viva/montagna_viva_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to.regione.campania.it/agricoltura/costiera/costiera-indice.html" TargetMode="External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hyperlink" Target="http://www.sito.regione.campania.it/agricoltura/terre-nocciolo/l" TargetMode="External"/><Relationship Id="rId9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A092E0-23F2-7826-2F67-D41EF5B0C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07307"/>
            <a:ext cx="7772400" cy="3017837"/>
          </a:xfrm>
          <a:noFill/>
        </p:spPr>
        <p:txBody>
          <a:bodyPr/>
          <a:lstStyle/>
          <a:p>
            <a:pPr eaLnBrk="1" hangingPunct="1"/>
            <a:br>
              <a:rPr lang="it-IT" altLang="it-IT" sz="4000" b="1" dirty="0"/>
            </a:br>
            <a:r>
              <a:rPr lang="it-IT" altLang="it-IT" sz="4000" b="1" dirty="0"/>
              <a:t>Il Marketing territoriale per la valorizzazione dell’agroalimentare</a:t>
            </a:r>
            <a:br>
              <a:rPr lang="it-IT" altLang="it-IT" sz="4000" b="1" dirty="0"/>
            </a:br>
            <a:endParaRPr lang="it-IT" altLang="it-IT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638C5D0-F6E8-A20E-59F0-E70FF19D9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it-IT" sz="2600" b="1" dirty="0"/>
            </a:br>
            <a:r>
              <a:rPr lang="it-IT" sz="2600" b="1" dirty="0"/>
              <a:t>Obiettivi della strategia:</a:t>
            </a:r>
            <a:br>
              <a:rPr lang="it-IT" sz="2600" b="1" i="1" dirty="0"/>
            </a:br>
            <a:endParaRPr lang="it-IT" sz="2600" b="1" i="1" dirty="0"/>
          </a:p>
        </p:txBody>
      </p:sp>
      <p:pic>
        <p:nvPicPr>
          <p:cNvPr id="13317" name="Picture 5" descr="Come definire un obiettivo aziendale - Roberto Müller">
            <a:extLst>
              <a:ext uri="{FF2B5EF4-FFF2-40B4-BE49-F238E27FC236}">
                <a16:creationId xmlns:a16="http://schemas.microsoft.com/office/drawing/2014/main" id="{57CDC25D-EB70-A617-76EB-D7659780B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r="28090" b="3"/>
          <a:stretch/>
        </p:blipFill>
        <p:spPr bwMode="auto">
          <a:xfrm>
            <a:off x="323528" y="1916832"/>
            <a:ext cx="2321247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EF831036-8F72-9A35-8589-F4982A86E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1845734"/>
            <a:ext cx="6228183" cy="4607602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i="1" dirty="0"/>
              <a:t>di sviluppo</a:t>
            </a:r>
            <a:r>
              <a:rPr lang="it-IT" altLang="it-IT" dirty="0"/>
              <a:t>, azioni di rafforzamento o di innovazione delle componenti dell’offerta territoriale;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i="1" dirty="0"/>
              <a:t>di sostegno</a:t>
            </a:r>
            <a:r>
              <a:rPr lang="it-IT" altLang="it-IT" dirty="0"/>
              <a:t>, sviluppo e creazione di relazione tra soggetti che costituiscono una domanda potenziale e soggetti che gestiscono l’offerta territoriale.</a:t>
            </a:r>
            <a:endParaRPr lang="it-IT" altLang="it-IT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i="1" dirty="0"/>
              <a:t>organizzativi</a:t>
            </a:r>
            <a:r>
              <a:rPr lang="it-IT" altLang="it-IT" dirty="0"/>
              <a:t>, coordinamento e coinvolgimento dei diversi attori che gestiscono l’offerta territoriale o che possono essere coinvolti in qualche modo nelle strategie di marketing;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i="1" dirty="0"/>
              <a:t>di comunicazione</a:t>
            </a:r>
            <a:r>
              <a:rPr lang="it-IT" altLang="it-IT" dirty="0"/>
              <a:t>, informare i diversi soggetti che costituiscono la domanda, ipotetici investitori o clienti circa le potenzialità e i vantaggi competitivi;</a:t>
            </a:r>
            <a:endParaRPr lang="it-IT" altLang="it-IT" i="1" dirty="0"/>
          </a:p>
          <a:p>
            <a:pPr algn="just">
              <a:buFont typeface="Wingdings" panose="05000000000000000000" pitchFamily="2" charset="2"/>
              <a:buChar char="Ø"/>
            </a:pPr>
            <a:endParaRPr lang="it-IT" altLang="it-IT" i="1" dirty="0"/>
          </a:p>
          <a:p>
            <a:pPr algn="just"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 algn="just"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 algn="just"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 algn="just"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 algn="just"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 algn="just">
              <a:buFont typeface="Wingdings" panose="05000000000000000000" pitchFamily="2" charset="2"/>
              <a:buChar char="Ø"/>
            </a:pPr>
            <a:endParaRPr lang="it-IT" alt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2297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0" name="Rectangle 12299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302" name="Straight Connector 12301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304" name="Rectangle 12303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6" name="Rectangle 12305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0" name="Titolo 3">
            <a:extLst>
              <a:ext uri="{FF2B5EF4-FFF2-40B4-BE49-F238E27FC236}">
                <a16:creationId xmlns:a16="http://schemas.microsoft.com/office/drawing/2014/main" id="{F751DB61-5E90-3C6B-F11D-63AA0891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it-IT" sz="3100" b="1">
                <a:solidFill>
                  <a:srgbClr val="FFFFFF"/>
                </a:solidFill>
              </a:rPr>
              <a:t>Gli strumenti: il marketing mix territoriale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441B2DC4-6A29-BB16-2F44-B9DAD1A9C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7" y="1026885"/>
            <a:ext cx="4451643" cy="3100010"/>
          </a:xfrm>
          <a:prstGeom prst="rect">
            <a:avLst/>
          </a:prstGeom>
          <a:noFill/>
        </p:spPr>
      </p:pic>
      <p:sp>
        <p:nvSpPr>
          <p:cNvPr id="12308" name="Rectangle 12307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0" name="Rectangle 12309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95" name="Picture 7" descr="Le 4P-7P del Marketing Mix - MarketingeImpresa">
            <a:extLst>
              <a:ext uri="{FF2B5EF4-FFF2-40B4-BE49-F238E27FC236}">
                <a16:creationId xmlns:a16="http://schemas.microsoft.com/office/drawing/2014/main" id="{1141BE99-4738-9F0A-5E50-0F42B02AA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722"/>
            <a:ext cx="4451643" cy="333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164C60-28B7-0344-A745-0FC000B4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+mn-lt"/>
              </a:rPr>
              <a:t>Le politiche di </a:t>
            </a:r>
            <a:r>
              <a:rPr lang="it-IT" sz="3200" b="1" dirty="0" err="1">
                <a:solidFill>
                  <a:schemeClr val="tx1"/>
                </a:solidFill>
                <a:latin typeface="+mn-lt"/>
              </a:rPr>
              <a:t>Mkt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 territoriale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F3F324-BD0A-A519-344E-EF48BBDD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88840"/>
            <a:ext cx="7925504" cy="4023360"/>
          </a:xfrm>
        </p:spPr>
        <p:txBody>
          <a:bodyPr>
            <a:normAutofit/>
          </a:bodyPr>
          <a:lstStyle/>
          <a:p>
            <a:pPr algn="l"/>
            <a:r>
              <a:rPr lang="it-IT" b="1" i="1" u="none" strike="noStrike" baseline="0" dirty="0">
                <a:solidFill>
                  <a:schemeClr val="tx1"/>
                </a:solidFill>
                <a:latin typeface="Calibri,BoldItalic"/>
              </a:rPr>
              <a:t>Le politiche di prodotto</a:t>
            </a:r>
          </a:p>
          <a:p>
            <a:pPr algn="l"/>
            <a:r>
              <a:rPr lang="it-IT" b="1" i="0" u="none" strike="noStrike" baseline="0" dirty="0">
                <a:solidFill>
                  <a:schemeClr val="tx1"/>
                </a:solidFill>
                <a:latin typeface="Calibri,Bold"/>
              </a:rPr>
              <a:t>Adeguare l’offerta territoriale alle esigenze degli stakeholders nel vincolo della sostenibilità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, tenuto conto delle condizioni che si manifestano nel più ampio scenario competitivo</a:t>
            </a:r>
          </a:p>
          <a:p>
            <a:pPr algn="l"/>
            <a:endParaRPr lang="it-IT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it-IT" b="1" i="1" u="none" strike="noStrike" baseline="0" dirty="0">
                <a:solidFill>
                  <a:schemeClr val="tx1"/>
                </a:solidFill>
                <a:latin typeface="Calibri,BoldItalic"/>
              </a:rPr>
              <a:t>Le politiche di pricing</a:t>
            </a:r>
          </a:p>
          <a:p>
            <a:pPr algn="l"/>
            <a:r>
              <a:rPr lang="it-IT" b="1" i="0" u="none" strike="noStrike" baseline="0" dirty="0">
                <a:solidFill>
                  <a:schemeClr val="tx1"/>
                </a:solidFill>
                <a:latin typeface="Calibri,Bold"/>
              </a:rPr>
              <a:t>Adeguare il costo di fruizione delle risorse territoriali alle condizioni di mercato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, utilizzando il </a:t>
            </a:r>
            <a:r>
              <a:rPr lang="it-IT" b="0" i="1" u="none" strike="noStrike" baseline="0" dirty="0">
                <a:solidFill>
                  <a:schemeClr val="tx1"/>
                </a:solidFill>
                <a:latin typeface="Calibri,Italic"/>
              </a:rPr>
              <a:t>pricing 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come meccanismo di selezione/incentivazione della domanda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9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164C60-28B7-0344-A745-0FC000B4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57107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Le politiche di </a:t>
            </a:r>
            <a:r>
              <a:rPr lang="it-IT" sz="3600" b="1" dirty="0" err="1">
                <a:solidFill>
                  <a:schemeClr val="tx1"/>
                </a:solidFill>
              </a:rPr>
              <a:t>Mkt</a:t>
            </a:r>
            <a:r>
              <a:rPr lang="it-IT" sz="3600" b="1" dirty="0">
                <a:solidFill>
                  <a:schemeClr val="tx1"/>
                </a:solidFill>
              </a:rPr>
              <a:t> territoriale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F3F324-BD0A-A519-344E-EF48BBDD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208912" cy="4023360"/>
          </a:xfrm>
        </p:spPr>
        <p:txBody>
          <a:bodyPr>
            <a:normAutofit/>
          </a:bodyPr>
          <a:lstStyle/>
          <a:p>
            <a:pPr algn="l"/>
            <a:r>
              <a:rPr lang="it-IT" sz="2400" b="1" i="1" u="none" strike="noStrike" baseline="0" dirty="0">
                <a:solidFill>
                  <a:schemeClr val="tx1"/>
                </a:solidFill>
                <a:latin typeface="Calibri,BoldItalic"/>
              </a:rPr>
              <a:t>Le politiche distributive</a:t>
            </a:r>
          </a:p>
          <a:p>
            <a:pPr algn="l"/>
            <a:r>
              <a:rPr lang="it-IT" sz="2400" b="1" i="0" u="none" strike="noStrike" baseline="0" dirty="0">
                <a:solidFill>
                  <a:schemeClr val="tx1"/>
                </a:solidFill>
                <a:latin typeface="Calibri,Bold"/>
              </a:rPr>
              <a:t>Accrescere l’accessibilità del contesto territoriale </a:t>
            </a:r>
            <a:r>
              <a:rPr lang="it-IT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e delle singole risorse/competenze che possono essere oggetto di domanda da parte del mercato</a:t>
            </a:r>
          </a:p>
          <a:p>
            <a:pPr algn="l"/>
            <a:r>
              <a:rPr lang="it-IT" sz="2400" b="1" i="1" u="none" strike="noStrike" baseline="0" dirty="0">
                <a:solidFill>
                  <a:schemeClr val="tx1"/>
                </a:solidFill>
                <a:latin typeface="Calibri,BoldItalic"/>
              </a:rPr>
              <a:t>Le politiche di promozione</a:t>
            </a:r>
          </a:p>
          <a:p>
            <a:pPr algn="l"/>
            <a:r>
              <a:rPr lang="it-IT" sz="2400" b="1" i="0" u="none" strike="noStrike" baseline="0" dirty="0">
                <a:solidFill>
                  <a:schemeClr val="tx1"/>
                </a:solidFill>
                <a:latin typeface="Calibri,Bold"/>
              </a:rPr>
              <a:t>Promuovere attraverso idonei meccanismi comunicazionali i valori e l’immagine del territorio </a:t>
            </a:r>
            <a:r>
              <a:rPr lang="it-IT" sz="2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al fine di far conoscere i vantaggi offerti dal contesto territoriale ai potenziali fruitori, rafforzare l’identità territoriale ed accrescere la partecipazione attiva della comunità locale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1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Rectangle 11286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9" name="Rectangle 11288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291" name="Straight Connector 11290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Titolo 1">
            <a:extLst>
              <a:ext uri="{FF2B5EF4-FFF2-40B4-BE49-F238E27FC236}">
                <a16:creationId xmlns:a16="http://schemas.microsoft.com/office/drawing/2014/main" id="{2D68BB8C-C53D-5DEA-E626-AED33E24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27384"/>
            <a:ext cx="8199329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it-IT" sz="2800" b="1" dirty="0">
                <a:solidFill>
                  <a:schemeClr val="tx1"/>
                </a:solidFill>
              </a:rPr>
              <a:t>Marketing </a:t>
            </a:r>
            <a:r>
              <a:rPr lang="en-US" altLang="it-IT" sz="2800" b="1" dirty="0" err="1">
                <a:solidFill>
                  <a:schemeClr val="tx1"/>
                </a:solidFill>
              </a:rPr>
              <a:t>territoriale</a:t>
            </a:r>
            <a:r>
              <a:rPr lang="en-US" altLang="it-IT" sz="2800" b="1" dirty="0">
                <a:solidFill>
                  <a:schemeClr val="tx1"/>
                </a:solidFill>
              </a:rPr>
              <a:t> e </a:t>
            </a:r>
            <a:r>
              <a:rPr lang="en-US" altLang="it-IT" sz="2800" b="1" dirty="0" err="1">
                <a:solidFill>
                  <a:schemeClr val="tx1"/>
                </a:solidFill>
              </a:rPr>
              <a:t>sostenibilità</a:t>
            </a:r>
            <a:r>
              <a:rPr lang="en-US" altLang="it-IT" sz="2800" b="1" dirty="0">
                <a:solidFill>
                  <a:schemeClr val="tx1"/>
                </a:solidFill>
              </a:rPr>
              <a:t> </a:t>
            </a:r>
            <a:r>
              <a:rPr lang="en-US" altLang="it-IT" sz="2800" b="1" dirty="0" err="1">
                <a:solidFill>
                  <a:schemeClr val="tx1"/>
                </a:solidFill>
              </a:rPr>
              <a:t>dello</a:t>
            </a:r>
            <a:r>
              <a:rPr lang="en-US" altLang="it-IT" sz="2800" b="1" dirty="0">
                <a:solidFill>
                  <a:schemeClr val="tx1"/>
                </a:solidFill>
              </a:rPr>
              <a:t> </a:t>
            </a:r>
            <a:r>
              <a:rPr lang="en-US" altLang="it-IT" sz="2800" b="1" dirty="0" err="1">
                <a:solidFill>
                  <a:schemeClr val="tx1"/>
                </a:solidFill>
              </a:rPr>
              <a:t>sviluppo</a:t>
            </a:r>
            <a:endParaRPr lang="en-US" altLang="it-IT" sz="2800" b="1" dirty="0">
              <a:solidFill>
                <a:schemeClr val="tx1"/>
              </a:solidFill>
            </a:endParaRPr>
          </a:p>
        </p:txBody>
      </p:sp>
      <p:pic>
        <p:nvPicPr>
          <p:cNvPr id="11267" name="Oggetto 2">
            <a:extLst>
              <a:ext uri="{FF2B5EF4-FFF2-40B4-BE49-F238E27FC236}">
                <a16:creationId xmlns:a16="http://schemas.microsoft.com/office/drawing/2014/main" id="{749647BC-D856-D502-2E2C-E844CDDF52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-137" r="-365" b="-233"/>
          <a:stretch>
            <a:fillRect/>
          </a:stretch>
        </p:blipFill>
        <p:spPr bwMode="auto">
          <a:xfrm>
            <a:off x="1321510" y="2063899"/>
            <a:ext cx="6490850" cy="34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3B2799-15B9-4D16-C3A9-C9332508059D}"/>
              </a:ext>
            </a:extLst>
          </p:cNvPr>
          <p:cNvSpPr txBox="1"/>
          <p:nvPr/>
        </p:nvSpPr>
        <p:spPr>
          <a:xfrm>
            <a:off x="472335" y="5658890"/>
            <a:ext cx="8199329" cy="741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i="0" u="none" strike="noStrike" baseline="0" dirty="0" err="1"/>
              <a:t>Migliorare</a:t>
            </a:r>
            <a:r>
              <a:rPr lang="en-US" b="1" i="0" u="none" strike="noStrike" baseline="0" dirty="0"/>
              <a:t> la </a:t>
            </a:r>
            <a:r>
              <a:rPr lang="en-US" b="1" i="0" u="none" strike="noStrike" baseline="0" dirty="0" err="1"/>
              <a:t>qualità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della</a:t>
            </a:r>
            <a:r>
              <a:rPr lang="en-US" b="1" i="0" u="none" strike="noStrike" baseline="0" dirty="0"/>
              <a:t> vita, </a:t>
            </a:r>
            <a:r>
              <a:rPr lang="en-US" b="1" i="0" u="none" strike="noStrike" baseline="0" dirty="0" err="1"/>
              <a:t>attuale</a:t>
            </a:r>
            <a:r>
              <a:rPr lang="en-US" b="1" i="0" u="none" strike="noStrike" baseline="0" dirty="0"/>
              <a:t> e </a:t>
            </a:r>
            <a:r>
              <a:rPr lang="en-US" b="1" i="0" u="none" strike="noStrike" baseline="0" dirty="0" err="1"/>
              <a:t>prospettica</a:t>
            </a:r>
            <a:r>
              <a:rPr lang="en-US" b="0" i="0" u="none" strike="noStrike" baseline="0" dirty="0"/>
              <a:t>, </a:t>
            </a:r>
            <a:r>
              <a:rPr lang="en-US" b="0" i="0" u="none" strike="noStrike" baseline="0" dirty="0" err="1"/>
              <a:t>della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comunità</a:t>
            </a:r>
            <a:r>
              <a:rPr lang="en-US" b="0" i="0" u="none" strike="noStrike" baseline="0" dirty="0"/>
              <a:t> locale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0" i="0" u="none" strike="noStrike" baseline="0" dirty="0" err="1"/>
              <a:t>attraverso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l’incremento</a:t>
            </a:r>
            <a:r>
              <a:rPr lang="en-US" b="0" i="0" u="none" strike="noStrike" baseline="0" dirty="0"/>
              <a:t> di </a:t>
            </a:r>
            <a:r>
              <a:rPr lang="en-US" b="0" i="0" u="none" strike="noStrike" baseline="0" dirty="0" err="1"/>
              <a:t>valore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della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risorsa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territorio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20" name="Rectangle 21519">
            <a:extLst>
              <a:ext uri="{FF2B5EF4-FFF2-40B4-BE49-F238E27FC236}">
                <a16:creationId xmlns:a16="http://schemas.microsoft.com/office/drawing/2014/main" id="{3DE3B93A-6105-4E0D-ABE7-1711117A8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A8B596B-A2DB-6158-F906-06FD2B706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88482"/>
            <a:ext cx="8640960" cy="1562607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/>
              <a:t>Le fasi per l’impostazione di una strategia di MKTG Territoriale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DF00CC1-61D5-A8AE-7ED3-8BE2DF8A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22" y="1465573"/>
            <a:ext cx="8524578" cy="3091682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dirty="0">
                <a:latin typeface="Times New Roman" panose="02020603050405020304" pitchFamily="18" charset="0"/>
              </a:rPr>
              <a:t>1. Analisi dell’ </a:t>
            </a:r>
            <a:r>
              <a:rPr lang="it-IT" altLang="it-IT" b="1" dirty="0">
                <a:latin typeface="Times New Roman" panose="02020603050405020304" pitchFamily="18" charset="0"/>
              </a:rPr>
              <a:t>offerta territoriale</a:t>
            </a:r>
            <a:r>
              <a:rPr lang="it-IT" altLang="it-IT" dirty="0">
                <a:latin typeface="Times New Roman" panose="02020603050405020304" pitchFamily="18" charset="0"/>
              </a:rPr>
              <a:t> e del contesto di riferimento                             </a:t>
            </a:r>
          </a:p>
          <a:p>
            <a:pPr eaLnBrk="1" hangingPunct="1"/>
            <a:r>
              <a:rPr lang="it-IT" altLang="it-IT" dirty="0">
                <a:latin typeface="Times New Roman" panose="02020603050405020304" pitchFamily="18" charset="0"/>
              </a:rPr>
              <a:t>                                         Individuazione dei caratteri distintivi</a:t>
            </a:r>
          </a:p>
          <a:p>
            <a:r>
              <a:rPr lang="it-IT" altLang="it-IT" dirty="0">
                <a:latin typeface="Times New Roman" panose="02020603050405020304" pitchFamily="18" charset="0"/>
              </a:rPr>
              <a:t>2. Analisi della domanda                  Individuazione del target di riferimento</a:t>
            </a:r>
          </a:p>
          <a:p>
            <a:pPr eaLnBrk="1" hangingPunct="1"/>
            <a:r>
              <a:rPr lang="it-IT" altLang="it-IT" dirty="0">
                <a:latin typeface="Times New Roman" panose="02020603050405020304" pitchFamily="18" charset="0"/>
              </a:rPr>
              <a:t>3. Benchmarking                    Individuazione delle </a:t>
            </a:r>
            <a:r>
              <a:rPr lang="it-IT" altLang="it-IT" b="1" dirty="0">
                <a:latin typeface="Times New Roman" panose="02020603050405020304" pitchFamily="18" charset="0"/>
              </a:rPr>
              <a:t>priorità strategiche</a:t>
            </a:r>
            <a:r>
              <a:rPr lang="it-IT" altLang="it-IT" dirty="0">
                <a:latin typeface="Times New Roman" panose="02020603050405020304" pitchFamily="18" charset="0"/>
              </a:rPr>
              <a:t> di valorizzazione</a:t>
            </a:r>
          </a:p>
          <a:p>
            <a:pPr eaLnBrk="1" hangingPunct="1"/>
            <a:r>
              <a:rPr lang="it-IT" altLang="it-IT" dirty="0">
                <a:latin typeface="Times New Roman" panose="02020603050405020304" pitchFamily="18" charset="0"/>
              </a:rPr>
              <a:t>4. Predisposizione del </a:t>
            </a:r>
            <a:r>
              <a:rPr lang="it-IT" altLang="it-IT" b="1" dirty="0">
                <a:latin typeface="Times New Roman" panose="02020603050405020304" pitchFamily="18" charset="0"/>
              </a:rPr>
              <a:t>programma strategico di azione e </a:t>
            </a:r>
            <a:r>
              <a:rPr lang="it-IT" altLang="it-IT" dirty="0">
                <a:latin typeface="Times New Roman" panose="02020603050405020304" pitchFamily="18" charset="0"/>
              </a:rPr>
              <a:t>del</a:t>
            </a:r>
            <a:r>
              <a:rPr lang="it-IT" altLang="it-IT" b="1" dirty="0">
                <a:latin typeface="Times New Roman" panose="02020603050405020304" pitchFamily="18" charset="0"/>
              </a:rPr>
              <a:t> Piano di Comunicazione</a:t>
            </a:r>
          </a:p>
        </p:txBody>
      </p:sp>
      <p:pic>
        <p:nvPicPr>
          <p:cNvPr id="14341" name="Picture 5" descr="Mobilità 2016/17: si prospettano 4 fasi. Le anticipazioni di Orizzonte  scuola - Gilda Venezia">
            <a:extLst>
              <a:ext uri="{FF2B5EF4-FFF2-40B4-BE49-F238E27FC236}">
                <a16:creationId xmlns:a16="http://schemas.microsoft.com/office/drawing/2014/main" id="{D15918E5-12AF-0A74-6C45-FEA547E58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371739"/>
            <a:ext cx="6768752" cy="19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2" name="Rectangle 21521">
            <a:extLst>
              <a:ext uri="{FF2B5EF4-FFF2-40B4-BE49-F238E27FC236}">
                <a16:creationId xmlns:a16="http://schemas.microsoft.com/office/drawing/2014/main" id="{1924D57B-FEC9-4779-B514-732685B8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24" name="Rectangle 21523">
            <a:extLst>
              <a:ext uri="{FF2B5EF4-FFF2-40B4-BE49-F238E27FC236}">
                <a16:creationId xmlns:a16="http://schemas.microsoft.com/office/drawing/2014/main" id="{55EFD2BD-6E0E-4450-A3FF-5D1EA322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A3D9F25D-D7DF-C2DC-68E2-8DD58D6DCAE7}"/>
              </a:ext>
            </a:extLst>
          </p:cNvPr>
          <p:cNvSpPr/>
          <p:nvPr/>
        </p:nvSpPr>
        <p:spPr>
          <a:xfrm>
            <a:off x="2051720" y="1988840"/>
            <a:ext cx="1182467" cy="23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86E5FEE6-4EFE-9B20-7507-8A88EFBD229D}"/>
              </a:ext>
            </a:extLst>
          </p:cNvPr>
          <p:cNvSpPr/>
          <p:nvPr/>
        </p:nvSpPr>
        <p:spPr>
          <a:xfrm>
            <a:off x="3363862" y="2421916"/>
            <a:ext cx="936104" cy="23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11B822C7-82F7-3AB5-1DD9-70B9AB2792FD}"/>
              </a:ext>
            </a:extLst>
          </p:cNvPr>
          <p:cNvSpPr/>
          <p:nvPr/>
        </p:nvSpPr>
        <p:spPr>
          <a:xfrm>
            <a:off x="2709112" y="2860749"/>
            <a:ext cx="936104" cy="23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9" name="Rectangle 5635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61" name="Rectangle 5636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6363" name="Straight Connector 5636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365" name="Rectangle 56364">
            <a:extLst>
              <a:ext uri="{FF2B5EF4-FFF2-40B4-BE49-F238E27FC236}">
                <a16:creationId xmlns:a16="http://schemas.microsoft.com/office/drawing/2014/main" id="{8D0DE514-8876-4D18-A995-61A5C1F8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67" name="Rectangle 56366">
            <a:extLst>
              <a:ext uri="{FF2B5EF4-FFF2-40B4-BE49-F238E27FC236}">
                <a16:creationId xmlns:a16="http://schemas.microsoft.com/office/drawing/2014/main" id="{09DA791C-FFCF-422E-8775-BDA6C0E5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339A98-A432-D8B4-83A8-4C247FF2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</a:rPr>
              <a:t>Il MKT </a:t>
            </a:r>
            <a:r>
              <a:rPr lang="en-US" sz="3100" dirty="0" err="1">
                <a:solidFill>
                  <a:srgbClr val="FFFFFF"/>
                </a:solidFill>
              </a:rPr>
              <a:t>Territoriale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strategico</a:t>
            </a:r>
            <a:r>
              <a:rPr lang="en-US" sz="3100" dirty="0">
                <a:solidFill>
                  <a:srgbClr val="FFFFFF"/>
                </a:solidFill>
              </a:rPr>
              <a:t> e </a:t>
            </a:r>
            <a:r>
              <a:rPr lang="en-US" sz="3100" dirty="0" err="1">
                <a:solidFill>
                  <a:srgbClr val="FFFFFF"/>
                </a:solidFill>
              </a:rPr>
              <a:t>operativo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8FC7BF-B60D-C47C-222F-9A589B31EE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98646"/>
            <a:ext cx="6012379" cy="4509285"/>
          </a:xfrm>
          <a:prstGeom prst="rect">
            <a:avLst/>
          </a:prstGeom>
          <a:noFill/>
        </p:spPr>
      </p:pic>
      <p:sp>
        <p:nvSpPr>
          <p:cNvPr id="56369" name="Rectangle 56368">
            <a:extLst>
              <a:ext uri="{FF2B5EF4-FFF2-40B4-BE49-F238E27FC236}">
                <a16:creationId xmlns:a16="http://schemas.microsoft.com/office/drawing/2014/main" id="{0DCF8855-3530-4F46-A4CB-3B6686EEE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795F7601-9853-3509-BAB7-9BC2574DBE3B}"/>
              </a:ext>
            </a:extLst>
          </p:cNvPr>
          <p:cNvSpPr/>
          <p:nvPr/>
        </p:nvSpPr>
        <p:spPr>
          <a:xfrm>
            <a:off x="7668344" y="620688"/>
            <a:ext cx="576064" cy="18939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4FAA9A-F4C7-F9EF-D5F8-C9FDBD87D1DC}"/>
              </a:ext>
            </a:extLst>
          </p:cNvPr>
          <p:cNvSpPr txBox="1"/>
          <p:nvPr/>
        </p:nvSpPr>
        <p:spPr>
          <a:xfrm rot="5400000">
            <a:off x="7855404" y="1485043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Fase strategica</a:t>
            </a:r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92C2BAD3-3CC3-D535-F59A-58FF5DA452B7}"/>
              </a:ext>
            </a:extLst>
          </p:cNvPr>
          <p:cNvSpPr/>
          <p:nvPr/>
        </p:nvSpPr>
        <p:spPr>
          <a:xfrm>
            <a:off x="7662193" y="2970894"/>
            <a:ext cx="576064" cy="15445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3B0629-C91B-29F5-46C7-5BA7F9FE3CAC}"/>
              </a:ext>
            </a:extLst>
          </p:cNvPr>
          <p:cNvSpPr txBox="1"/>
          <p:nvPr/>
        </p:nvSpPr>
        <p:spPr>
          <a:xfrm rot="5400000">
            <a:off x="7857045" y="3474312"/>
            <a:ext cx="15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Fase operativa</a:t>
            </a:r>
          </a:p>
        </p:txBody>
      </p:sp>
    </p:spTree>
    <p:extLst>
      <p:ext uri="{BB962C8B-B14F-4D97-AF65-F5344CB8AC3E}">
        <p14:creationId xmlns:p14="http://schemas.microsoft.com/office/powerpoint/2010/main" val="427729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F126E9-A27E-B554-EF44-73707BB1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8363"/>
          </a:xfrm>
          <a:noFill/>
        </p:spPr>
        <p:txBody>
          <a:bodyPr/>
          <a:lstStyle/>
          <a:p>
            <a:pPr marL="838200" indent="-838200" eaLnBrk="1" hangingPunct="1"/>
            <a:r>
              <a:rPr lang="it-IT" altLang="it-IT" sz="2400" b="1" dirty="0"/>
              <a:t>1. Analisi dell’offerta territoriale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69D6811-C91F-21B8-35F3-D13C9568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44825"/>
            <a:ext cx="8507413" cy="35283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sz="2100" dirty="0"/>
              <a:t>L’offerta territoriale ha natura sistemica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sz="2100" dirty="0"/>
              <a:t>Il valore territoriale o capitale sociale territoriale risulta dalla sommatoria di </a:t>
            </a:r>
            <a:r>
              <a:rPr lang="it-IT" altLang="it-IT" sz="2100" i="1" dirty="0"/>
              <a:t>asset</a:t>
            </a:r>
            <a:r>
              <a:rPr lang="it-IT" altLang="it-IT" sz="2100" dirty="0"/>
              <a:t> tangibili ed intangibili tra loro interdipendenti e pertinenti a differenti </a:t>
            </a:r>
            <a:r>
              <a:rPr lang="it-IT" altLang="it-IT" sz="2100" i="1" dirty="0"/>
              <a:t>stakeholder</a:t>
            </a:r>
            <a:r>
              <a:rPr lang="it-IT" altLang="it-IT" sz="2100" dirty="0"/>
              <a:t> ed attori locali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sz="2100" dirty="0"/>
              <a:t> Gli elementi materiali riguardano gli aspetti geografici del territorio, il sistema legislativo, le infrastrutture, i servizi pubblici ed il tessuto produttivo locale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sz="2100" dirty="0"/>
              <a:t> Quelli immateriali sono costituiti essenzialmente dai valori, dalle conoscenze e competenze del capitale umano presente sul territorio.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832F93C-06DD-8199-5F3B-9D8796BA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25488"/>
          </a:xfrm>
        </p:spPr>
        <p:txBody>
          <a:bodyPr/>
          <a:lstStyle/>
          <a:p>
            <a:pPr eaLnBrk="1" hangingPunct="1"/>
            <a:r>
              <a:rPr lang="it-IT" altLang="it-IT" sz="2500"/>
              <a:t>Le componenti tangibili e intangibili del territorio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C5F3AACA-6138-3F78-2124-E2853216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73238"/>
            <a:ext cx="850265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1" name="Oval 11">
            <a:extLst>
              <a:ext uri="{FF2B5EF4-FFF2-40B4-BE49-F238E27FC236}">
                <a16:creationId xmlns:a16="http://schemas.microsoft.com/office/drawing/2014/main" id="{67FBDF1C-C66C-EA16-FFD2-0E816A8D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8499475" cy="25193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13C923F-D7FB-E9C2-A83A-7B56C5B19858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0321" y="1118394"/>
            <a:ext cx="8229600" cy="388938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Principali elementi che compongono un territorio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590E9DB9-C765-8EE3-7D49-CCFD8C432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76475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Istituzioni Pubbliche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A19B3E82-4B15-21BD-1E48-2AECBD87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916113"/>
            <a:ext cx="288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Sistemi socio -culturali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17FB13F1-8F94-5C7E-0DC5-C883CBB62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2492375"/>
            <a:ext cx="2014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Ambiente naturale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C2F401AC-0F33-3360-B498-77A4234A9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2349500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Caratteristiche architettoniche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3760850E-EC91-C072-8CC0-10E85978F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068638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Sistemi economici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D499B01B-AA98-DAC8-0B55-BFA16375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141663"/>
            <a:ext cx="1439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Patrimonio Artistico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037A0206-C867-7AED-8978-286D5339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429000"/>
            <a:ext cx="1441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Bellezze Naturali</a:t>
            </a:r>
          </a:p>
        </p:txBody>
      </p:sp>
      <p:sp>
        <p:nvSpPr>
          <p:cNvPr id="16395" name="Text Box 12">
            <a:extLst>
              <a:ext uri="{FF2B5EF4-FFF2-40B4-BE49-F238E27FC236}">
                <a16:creationId xmlns:a16="http://schemas.microsoft.com/office/drawing/2014/main" id="{A489C432-C03D-6C64-6F14-B5588033E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3" y="350043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Ecc..</a:t>
            </a:r>
          </a:p>
        </p:txBody>
      </p:sp>
      <p:sp>
        <p:nvSpPr>
          <p:cNvPr id="16396" name="Text Box 13">
            <a:extLst>
              <a:ext uri="{FF2B5EF4-FFF2-40B4-BE49-F238E27FC236}">
                <a16:creationId xmlns:a16="http://schemas.microsoft.com/office/drawing/2014/main" id="{1D49948C-7F2D-26CF-3082-C83FCFC40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492625"/>
            <a:ext cx="2736850" cy="52322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800">
                <a:solidFill>
                  <a:srgbClr val="000000"/>
                </a:solidFill>
                <a:latin typeface="Arial" panose="020B0604020202020204" pitchFamily="34" charset="0"/>
              </a:rPr>
              <a:t>VOCAZIONE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77CE17-FE1B-8E3C-FBD3-8D5E0C516EBE}"/>
              </a:ext>
            </a:extLst>
          </p:cNvPr>
          <p:cNvSpPr txBox="1"/>
          <p:nvPr/>
        </p:nvSpPr>
        <p:spPr>
          <a:xfrm>
            <a:off x="1995994" y="5661025"/>
            <a:ext cx="5298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111111"/>
                </a:solidFill>
                <a:latin typeface="Open Sans" panose="020B0606030504020204" pitchFamily="34" charset="0"/>
              </a:rPr>
              <a:t>I</a:t>
            </a:r>
            <a:r>
              <a:rPr lang="it-IT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ndividuazione delle leve che incidono sull’attrattività</a:t>
            </a:r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2791720C-E090-C535-7DB1-2C074D96DCD5}"/>
              </a:ext>
            </a:extLst>
          </p:cNvPr>
          <p:cNvSpPr/>
          <p:nvPr/>
        </p:nvSpPr>
        <p:spPr>
          <a:xfrm>
            <a:off x="4213224" y="5130527"/>
            <a:ext cx="646807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B09A49C-41FB-9725-0666-99F722D91E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17500" y="245617"/>
            <a:ext cx="8509000" cy="952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tx1"/>
                </a:solidFill>
              </a:rPr>
              <a:t>CONCETTO GENERALE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2A842261-87BD-7CA1-EA08-98E296246CC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22392" y="1916832"/>
            <a:ext cx="7899216" cy="431230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Attività organizzata che aiuta i decisori politici a definire le strategie per rendere </a:t>
            </a:r>
            <a:r>
              <a:rPr lang="it-IT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attrattivi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 territori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Strumento delle politiche di sviluppo locale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Attraverso questo tipo di interventi si vuole incrementare le presenze sul territorio, con lo scopo di ottenere una conseguente crescita economica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0" name="AutoShape 5">
            <a:extLst>
              <a:ext uri="{FF2B5EF4-FFF2-40B4-BE49-F238E27FC236}">
                <a16:creationId xmlns:a16="http://schemas.microsoft.com/office/drawing/2014/main" id="{83B339F7-123A-18AE-A290-F7F83BDD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2780928"/>
            <a:ext cx="1165087" cy="936625"/>
          </a:xfrm>
          <a:prstGeom prst="downArrow">
            <a:avLst>
              <a:gd name="adj1" fmla="val 50000"/>
              <a:gd name="adj2" fmla="val 361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805F6-EE5B-5E0B-88A1-E561504D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444444"/>
                </a:solidFill>
                <a:latin typeface="Open Sans" panose="020B0606030504020204" pitchFamily="34" charset="0"/>
              </a:rPr>
              <a:t>2. Analisi della domanda</a:t>
            </a:r>
            <a:endParaRPr lang="it-IT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DDAA07-FBE1-DB7F-0ACF-3C08D635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66975"/>
            <a:ext cx="89916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7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90E8E-4994-4AAB-85F7-EF4F8E25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20688"/>
            <a:ext cx="7543800" cy="694124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444444"/>
                </a:solidFill>
                <a:latin typeface="Open Sans" panose="020B0606030504020204" pitchFamily="34" charset="0"/>
              </a:rPr>
              <a:t>2. Analisi della domanda</a:t>
            </a:r>
            <a:endParaRPr lang="it-IT" sz="3200" dirty="0"/>
          </a:p>
        </p:txBody>
      </p:sp>
      <p:pic>
        <p:nvPicPr>
          <p:cNvPr id="61444" name="Picture 4" descr="Il marketing del territorio Emilio Chiodo - ppt scaricare">
            <a:extLst>
              <a:ext uri="{FF2B5EF4-FFF2-40B4-BE49-F238E27FC236}">
                <a16:creationId xmlns:a16="http://schemas.microsoft.com/office/drawing/2014/main" id="{4F00D05C-7850-7426-DA07-B98E6EDEB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3201"/>
          <a:stretch/>
        </p:blipFill>
        <p:spPr bwMode="auto">
          <a:xfrm>
            <a:off x="328640" y="1774232"/>
            <a:ext cx="853244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16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2AD47-8D46-416E-64E3-42DE13E4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08720"/>
            <a:ext cx="7543800" cy="540609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3. Benchmarking territoriale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8986CB-05DD-28F9-74D1-3EA52F8A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16744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Strategia di comparazione sistematica e continua che si attua attraverso il confronto tra due entità territoriali di cui una esprime un livello di eccellenza tale da costituire per l’altra un “benchmark” o modello competitivo di riferimento.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Il benchmarking territoriale può essere considerato come un’evoluzione del metodo comparativo di indirizzo geografico;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Un’applicazione particolare, e per taluni aspetti innovativa, di quell’approccio cognitivo volto ad indagare le cause ultime dei divari territoriali </a:t>
            </a:r>
          </a:p>
        </p:txBody>
      </p:sp>
    </p:spTree>
    <p:extLst>
      <p:ext uri="{BB962C8B-B14F-4D97-AF65-F5344CB8AC3E}">
        <p14:creationId xmlns:p14="http://schemas.microsoft.com/office/powerpoint/2010/main" val="2348585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13ACF5D3-90AF-3AEB-BD9C-9E1A56C93963}"/>
              </a:ext>
            </a:extLst>
          </p:cNvPr>
          <p:cNvGrpSpPr/>
          <p:nvPr/>
        </p:nvGrpSpPr>
        <p:grpSpPr>
          <a:xfrm>
            <a:off x="1403648" y="1412776"/>
            <a:ext cx="5904656" cy="4607917"/>
            <a:chOff x="1600200" y="228600"/>
            <a:chExt cx="5943600" cy="5937250"/>
          </a:xfrm>
        </p:grpSpPr>
        <p:sp>
          <p:nvSpPr>
            <p:cNvPr id="36895" name="Oval 31"/>
            <p:cNvSpPr>
              <a:spLocks noChangeArrowheads="1"/>
            </p:cNvSpPr>
            <p:nvPr/>
          </p:nvSpPr>
          <p:spPr bwMode="auto">
            <a:xfrm>
              <a:off x="2209800" y="228600"/>
              <a:ext cx="4953000" cy="1219200"/>
            </a:xfrm>
            <a:prstGeom prst="ellipse">
              <a:avLst/>
            </a:prstGeom>
            <a:solidFill>
              <a:srgbClr val="C7CC6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GB" altLang="it-IT" sz="1600" b="1" dirty="0">
                  <a:cs typeface="Times New Roman" panose="02020603050405020304" pitchFamily="18" charset="0"/>
                </a:rPr>
                <a:t>MARKETING TERRITORIALE STRATEGICO</a:t>
              </a:r>
              <a:endParaRPr lang="en-GB" altLang="it-IT" sz="1600" dirty="0"/>
            </a:p>
          </p:txBody>
        </p:sp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>
              <a:off x="1600200" y="1652588"/>
              <a:ext cx="2400300" cy="1371600"/>
            </a:xfrm>
            <a:prstGeom prst="roundRect">
              <a:avLst>
                <a:gd name="adj" fmla="val 16667"/>
              </a:avLst>
            </a:prstGeom>
            <a:solidFill>
              <a:srgbClr val="C7CC6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altLang="it-IT" sz="1600" b="1" dirty="0" err="1">
                  <a:cs typeface="Times New Roman" panose="02020603050405020304" pitchFamily="18" charset="0"/>
                </a:rPr>
                <a:t>Progettare</a:t>
              </a:r>
              <a:r>
                <a:rPr lang="en-GB" altLang="it-IT" sz="1600" b="1" dirty="0">
                  <a:cs typeface="Times New Roman" panose="02020603050405020304" pitchFamily="18" charset="0"/>
                </a:rPr>
                <a:t> le </a:t>
              </a:r>
              <a:r>
                <a:rPr lang="en-GB" altLang="it-IT" sz="1600" b="1" dirty="0" err="1">
                  <a:cs typeface="Times New Roman" panose="02020603050405020304" pitchFamily="18" charset="0"/>
                </a:rPr>
                <a:t>azioni</a:t>
              </a:r>
              <a:r>
                <a:rPr lang="en-GB" altLang="it-IT" sz="1600" b="1" dirty="0">
                  <a:cs typeface="Times New Roman" panose="02020603050405020304" pitchFamily="18" charset="0"/>
                </a:rPr>
                <a:t> di </a:t>
              </a:r>
              <a:r>
                <a:rPr lang="en-GB" altLang="it-IT" sz="1600" b="1" dirty="0" err="1">
                  <a:cs typeface="Times New Roman" panose="02020603050405020304" pitchFamily="18" charset="0"/>
                </a:rPr>
                <a:t>valorizzazione</a:t>
              </a:r>
              <a:endParaRPr lang="en-GB" altLang="it-IT" sz="1600" dirty="0"/>
            </a:p>
          </p:txBody>
        </p:sp>
        <p:sp>
          <p:nvSpPr>
            <p:cNvPr id="36893" name="AutoShape 29"/>
            <p:cNvSpPr>
              <a:spLocks noChangeArrowheads="1"/>
            </p:cNvSpPr>
            <p:nvPr/>
          </p:nvSpPr>
          <p:spPr bwMode="auto">
            <a:xfrm>
              <a:off x="5143500" y="1652588"/>
              <a:ext cx="2400300" cy="1371600"/>
            </a:xfrm>
            <a:prstGeom prst="roundRect">
              <a:avLst>
                <a:gd name="adj" fmla="val 16667"/>
              </a:avLst>
            </a:prstGeom>
            <a:solidFill>
              <a:srgbClr val="C7CC6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altLang="it-IT" sz="1600" b="1">
                  <a:cs typeface="Times New Roman" panose="02020603050405020304" pitchFamily="18" charset="0"/>
                </a:rPr>
                <a:t>Comunicare i fattori di attrattività del territorio</a:t>
              </a:r>
              <a:endParaRPr lang="en-GB" altLang="it-IT" sz="1600"/>
            </a:p>
          </p:txBody>
        </p:sp>
        <p:sp>
          <p:nvSpPr>
            <p:cNvPr id="36892" name="AutoShape 28"/>
            <p:cNvSpPr>
              <a:spLocks noChangeArrowheads="1"/>
            </p:cNvSpPr>
            <p:nvPr/>
          </p:nvSpPr>
          <p:spPr bwMode="auto">
            <a:xfrm>
              <a:off x="2339975" y="4797425"/>
              <a:ext cx="2057400" cy="1368425"/>
            </a:xfrm>
            <a:prstGeom prst="roundRect">
              <a:avLst>
                <a:gd name="adj" fmla="val 16667"/>
              </a:avLst>
            </a:prstGeom>
            <a:solidFill>
              <a:srgbClr val="C7CC6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altLang="it-IT" sz="1400" b="1">
                  <a:cs typeface="Times New Roman" panose="02020603050405020304" pitchFamily="18" charset="0"/>
                </a:rPr>
                <a:t>Assistenza agli investitori durante e dopo l’insediamento</a:t>
              </a:r>
              <a:endParaRPr lang="en-GB" altLang="it-IT" sz="1600"/>
            </a:p>
          </p:txBody>
        </p:sp>
        <p:sp>
          <p:nvSpPr>
            <p:cNvPr id="36891" name="AutoShape 27"/>
            <p:cNvSpPr>
              <a:spLocks noChangeArrowheads="1"/>
            </p:cNvSpPr>
            <p:nvPr/>
          </p:nvSpPr>
          <p:spPr bwMode="auto">
            <a:xfrm>
              <a:off x="4859338" y="4724400"/>
              <a:ext cx="1973262" cy="1368425"/>
            </a:xfrm>
            <a:prstGeom prst="roundRect">
              <a:avLst>
                <a:gd name="adj" fmla="val 16667"/>
              </a:avLst>
            </a:prstGeom>
            <a:solidFill>
              <a:srgbClr val="C7CC6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altLang="it-IT" sz="1400" b="1">
                  <a:cs typeface="Times New Roman" panose="02020603050405020304" pitchFamily="18" charset="0"/>
                </a:rPr>
                <a:t>Pubblicità e promozione delle opportunità di fruizione del territorio</a:t>
              </a:r>
              <a:endParaRPr lang="en-GB" altLang="it-IT" sz="1600"/>
            </a:p>
          </p:txBody>
        </p:sp>
        <p:sp>
          <p:nvSpPr>
            <p:cNvPr id="36890" name="AutoShape 26"/>
            <p:cNvSpPr>
              <a:spLocks noChangeArrowheads="1"/>
            </p:cNvSpPr>
            <p:nvPr/>
          </p:nvSpPr>
          <p:spPr bwMode="auto">
            <a:xfrm>
              <a:off x="2268538" y="3141663"/>
              <a:ext cx="2171700" cy="1485900"/>
            </a:xfrm>
            <a:prstGeom prst="roundRect">
              <a:avLst>
                <a:gd name="adj" fmla="val 16667"/>
              </a:avLst>
            </a:prstGeom>
            <a:solidFill>
              <a:srgbClr val="C7CC6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altLang="it-IT" sz="1400" b="1">
                  <a:cs typeface="Times New Roman" panose="02020603050405020304" pitchFamily="18" charset="0"/>
                </a:rPr>
                <a:t>Interventi sulle componenti tangibili e intangibili del territorio</a:t>
              </a:r>
              <a:endParaRPr lang="en-GB" altLang="it-IT" sz="1600"/>
            </a:p>
          </p:txBody>
        </p:sp>
        <p:sp>
          <p:nvSpPr>
            <p:cNvPr id="36889" name="AutoShape 25"/>
            <p:cNvSpPr>
              <a:spLocks noChangeArrowheads="1"/>
            </p:cNvSpPr>
            <p:nvPr/>
          </p:nvSpPr>
          <p:spPr bwMode="auto">
            <a:xfrm>
              <a:off x="4859338" y="3141663"/>
              <a:ext cx="2016125" cy="1485900"/>
            </a:xfrm>
            <a:prstGeom prst="roundRect">
              <a:avLst>
                <a:gd name="adj" fmla="val 16667"/>
              </a:avLst>
            </a:prstGeom>
            <a:solidFill>
              <a:srgbClr val="C7CC6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altLang="it-IT" sz="1400" b="1" dirty="0" err="1">
                  <a:cs typeface="Times New Roman" panose="02020603050405020304" pitchFamily="18" charset="0"/>
                </a:rPr>
                <a:t>Rafforzamento</a:t>
              </a:r>
              <a:r>
                <a:rPr lang="en-GB" altLang="it-IT" sz="1400" b="1" dirty="0">
                  <a:cs typeface="Times New Roman" panose="02020603050405020304" pitchFamily="18" charset="0"/>
                </a:rPr>
                <a:t> e </a:t>
              </a:r>
              <a:r>
                <a:rPr lang="en-GB" altLang="it-IT" sz="1400" b="1" dirty="0" err="1">
                  <a:cs typeface="Times New Roman" panose="02020603050405020304" pitchFamily="18" charset="0"/>
                </a:rPr>
                <a:t>diffusione</a:t>
              </a:r>
              <a:r>
                <a:rPr lang="en-GB" altLang="it-IT" sz="1400" b="1" dirty="0">
                  <a:cs typeface="Times New Roman" panose="02020603050405020304" pitchFamily="18" charset="0"/>
                </a:rPr>
                <a:t> </a:t>
              </a:r>
              <a:r>
                <a:rPr lang="en-GB" altLang="it-IT" sz="1400" b="1" dirty="0" err="1">
                  <a:cs typeface="Times New Roman" panose="02020603050405020304" pitchFamily="18" charset="0"/>
                </a:rPr>
                <a:t>della</a:t>
              </a:r>
              <a:r>
                <a:rPr lang="en-GB" altLang="it-IT" sz="1400" b="1" dirty="0">
                  <a:cs typeface="Times New Roman" panose="02020603050405020304" pitchFamily="18" charset="0"/>
                </a:rPr>
                <a:t> </a:t>
              </a:r>
              <a:r>
                <a:rPr lang="en-GB" altLang="it-IT" sz="1400" b="1" dirty="0" err="1">
                  <a:cs typeface="Times New Roman" panose="02020603050405020304" pitchFamily="18" charset="0"/>
                </a:rPr>
                <a:t>percezione</a:t>
              </a:r>
              <a:r>
                <a:rPr lang="en-GB" altLang="it-IT" sz="1400" b="1" dirty="0">
                  <a:cs typeface="Times New Roman" panose="02020603050405020304" pitchFamily="18" charset="0"/>
                </a:rPr>
                <a:t> del </a:t>
              </a:r>
              <a:r>
                <a:rPr lang="en-GB" altLang="it-IT" sz="1400" b="1" dirty="0" err="1">
                  <a:cs typeface="Times New Roman" panose="02020603050405020304" pitchFamily="18" charset="0"/>
                </a:rPr>
                <a:t>posizionamento</a:t>
              </a:r>
              <a:endParaRPr lang="en-GB" altLang="it-IT" sz="1600" dirty="0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 flipH="1">
              <a:off x="2819400" y="1371600"/>
              <a:ext cx="2286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5867400" y="1371600"/>
              <a:ext cx="190500" cy="280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flipH="1">
              <a:off x="1908175" y="3024188"/>
              <a:ext cx="34925" cy="2636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1943100" y="4167188"/>
              <a:ext cx="342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V="1">
              <a:off x="1908175" y="5661025"/>
              <a:ext cx="457200" cy="4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>
              <a:off x="7086600" y="3024188"/>
              <a:ext cx="6350" cy="2420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flipH="1">
              <a:off x="6877050" y="3860800"/>
              <a:ext cx="209550" cy="23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 flipH="1">
              <a:off x="6804025" y="5445125"/>
              <a:ext cx="282575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600"/>
            </a:p>
          </p:txBody>
        </p:sp>
      </p:grp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1714500" y="-1079500"/>
            <a:ext cx="466566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r>
              <a:rPr lang="en-GB" altLang="it-IT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L’articolazione del marketing operativo territoriale</a:t>
            </a:r>
          </a:p>
          <a:p>
            <a:pPr eaLnBrk="0" hangingPunct="0"/>
            <a:endParaRPr lang="en-GB" altLang="it-IT"/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1014217" y="6455413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dirty="0"/>
              <a:t>Fonte: M. Caroli, </a:t>
            </a:r>
            <a:r>
              <a:rPr lang="en-GB" altLang="it-IT" i="1" dirty="0"/>
              <a:t>Il marketing </a:t>
            </a:r>
            <a:r>
              <a:rPr lang="en-GB" altLang="it-IT" i="1" dirty="0" err="1"/>
              <a:t>territoriale</a:t>
            </a:r>
            <a:r>
              <a:rPr lang="en-GB" altLang="it-IT" dirty="0"/>
              <a:t>, </a:t>
            </a:r>
            <a:r>
              <a:rPr lang="en-GB" altLang="it-IT" dirty="0" err="1"/>
              <a:t>FrancoAngeli</a:t>
            </a:r>
            <a:r>
              <a:rPr lang="en-GB" altLang="it-IT" dirty="0"/>
              <a:t>, Milano, 1999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BB12FA-C6B0-63D9-656E-F9A7CD0A8D94}"/>
              </a:ext>
            </a:extLst>
          </p:cNvPr>
          <p:cNvSpPr txBox="1"/>
          <p:nvPr/>
        </p:nvSpPr>
        <p:spPr>
          <a:xfrm>
            <a:off x="971600" y="192737"/>
            <a:ext cx="763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pc="-50" dirty="0">
                <a:solidFill>
                  <a:srgbClr val="444444"/>
                </a:solidFill>
                <a:latin typeface="Open Sans" panose="020B0606030504020204" pitchFamily="34" charset="0"/>
                <a:ea typeface="+mj-ea"/>
                <a:cs typeface="+mj-cs"/>
              </a:rPr>
              <a:t>4. Predisposizione del programma strategico di azione e del Piano di Comunicazione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98573C7-CF15-97DA-F574-1259D8EA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75317"/>
            <a:ext cx="9029700" cy="954087"/>
          </a:xfrm>
        </p:spPr>
        <p:txBody>
          <a:bodyPr>
            <a:normAutofit/>
          </a:bodyPr>
          <a:lstStyle/>
          <a:p>
            <a:pPr marL="762000" indent="-762000" algn="ctr" eaLnBrk="1" hangingPunct="1"/>
            <a:r>
              <a:rPr lang="it-IT" altLang="it-IT" sz="2400" dirty="0">
                <a:solidFill>
                  <a:srgbClr val="444444"/>
                </a:solidFill>
                <a:latin typeface="Open Sans" panose="020B0606030504020204" pitchFamily="34" charset="0"/>
              </a:rPr>
              <a:t>SCELTA DELLE AZIONI DI VALORIZZAZIONE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4EA6FDB-F33A-44B0-2293-0732A8857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2600" dirty="0">
                <a:latin typeface="Times New Roman" panose="02020603050405020304" pitchFamily="18" charset="0"/>
              </a:rPr>
              <a:t>Identificazione del  </a:t>
            </a:r>
            <a:r>
              <a:rPr lang="it-IT" altLang="it-IT" sz="2600" b="1" i="1" dirty="0">
                <a:latin typeface="Times New Roman" panose="02020603050405020304" pitchFamily="18" charset="0"/>
              </a:rPr>
              <a:t>portafoglio di attività ottimale</a:t>
            </a:r>
            <a:r>
              <a:rPr lang="it-IT" altLang="it-IT" sz="2600" dirty="0">
                <a:latin typeface="Times New Roman" panose="02020603050405020304" pitchFamily="18" charset="0"/>
              </a:rPr>
              <a:t> da intraprendere per </a:t>
            </a:r>
            <a:r>
              <a:rPr lang="it-IT" altLang="it-IT" sz="2600" b="1" i="1" dirty="0">
                <a:latin typeface="Times New Roman" panose="02020603050405020304" pitchFamily="18" charset="0"/>
              </a:rPr>
              <a:t>implementare/migliorare</a:t>
            </a:r>
            <a:r>
              <a:rPr lang="it-IT" altLang="it-IT" sz="2600" dirty="0">
                <a:latin typeface="Times New Roman" panose="02020603050405020304" pitchFamily="18" charset="0"/>
              </a:rPr>
              <a:t> azioni di valorizzazione territoriale specifiche per ciascun segmento di utenti individuato, finalizzate a:</a:t>
            </a:r>
          </a:p>
        </p:txBody>
      </p:sp>
      <p:sp>
        <p:nvSpPr>
          <p:cNvPr id="18436" name="Oval 4">
            <a:extLst>
              <a:ext uri="{FF2B5EF4-FFF2-40B4-BE49-F238E27FC236}">
                <a16:creationId xmlns:a16="http://schemas.microsoft.com/office/drawing/2014/main" id="{D6D65E3C-6693-512C-53D2-B4BF223D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797425"/>
            <a:ext cx="16002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radicamento</a:t>
            </a:r>
          </a:p>
        </p:txBody>
      </p:sp>
      <p:sp>
        <p:nvSpPr>
          <p:cNvPr id="18437" name="Oval 5">
            <a:extLst>
              <a:ext uri="{FF2B5EF4-FFF2-40B4-BE49-F238E27FC236}">
                <a16:creationId xmlns:a16="http://schemas.microsoft.com/office/drawing/2014/main" id="{E7151243-1652-91C7-799A-3D12AAE0B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084763"/>
            <a:ext cx="16002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promozione</a:t>
            </a:r>
          </a:p>
        </p:txBody>
      </p:sp>
      <p:sp>
        <p:nvSpPr>
          <p:cNvPr id="18438" name="Oval 6">
            <a:extLst>
              <a:ext uri="{FF2B5EF4-FFF2-40B4-BE49-F238E27FC236}">
                <a16:creationId xmlns:a16="http://schemas.microsoft.com/office/drawing/2014/main" id="{5CAEC5C6-F724-E3A4-C4E8-4A36AA1FC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941888"/>
            <a:ext cx="16002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attrazione</a:t>
            </a:r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6E1384DB-E274-E07C-A7B6-AD5EF5E713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038" y="3429000"/>
            <a:ext cx="24479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D634B00B-CE5A-6C21-0E08-FED2FFE143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3" y="3429000"/>
            <a:ext cx="64770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519DC1E7-E250-1798-B75A-70CB6F8D5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3429000"/>
            <a:ext cx="6477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Oval 3">
            <a:extLst>
              <a:ext uri="{FF2B5EF4-FFF2-40B4-BE49-F238E27FC236}">
                <a16:creationId xmlns:a16="http://schemas.microsoft.com/office/drawing/2014/main" id="{CB42CE8A-9FC1-75CC-94CE-BD3623CB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8275"/>
            <a:ext cx="3095625" cy="1150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Fase della </a:t>
            </a:r>
            <a:r>
              <a:rPr lang="it-IT" altLang="it-IT" sz="2000" b="1">
                <a:latin typeface="Times New Roman" panose="02020603050405020304" pitchFamily="18" charset="0"/>
              </a:rPr>
              <a:t>pianificazione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e della redazione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imes New Roman" panose="02020603050405020304" pitchFamily="18" charset="0"/>
            </a:endParaRP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2C23BBED-A31A-F73C-94F8-7EAFD46A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789363"/>
            <a:ext cx="3097213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4C71FC49-787D-A44C-39E0-99DEC2133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3983038"/>
            <a:ext cx="2028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Fase della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Times New Roman" panose="02020603050405020304" pitchFamily="18" charset="0"/>
              </a:rPr>
              <a:t>implementazione</a:t>
            </a:r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7EEAF49A-8D8C-815C-4F86-4BA9BE94E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300663"/>
            <a:ext cx="3095625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Fase della </a:t>
            </a:r>
            <a:r>
              <a:rPr lang="it-IT" altLang="it-IT" sz="2000" b="1">
                <a:latin typeface="Times New Roman" panose="02020603050405020304" pitchFamily="18" charset="0"/>
              </a:rPr>
              <a:t>valutazione</a:t>
            </a:r>
          </a:p>
        </p:txBody>
      </p:sp>
      <p:sp>
        <p:nvSpPr>
          <p:cNvPr id="21511" name="AutoShape 7">
            <a:extLst>
              <a:ext uri="{FF2B5EF4-FFF2-40B4-BE49-F238E27FC236}">
                <a16:creationId xmlns:a16="http://schemas.microsoft.com/office/drawing/2014/main" id="{EF8BBB95-869E-38E6-31CA-FC2964FC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789363"/>
            <a:ext cx="865188" cy="574675"/>
          </a:xfrm>
          <a:prstGeom prst="curvedRightArrow">
            <a:avLst>
              <a:gd name="adj1" fmla="val 20000"/>
              <a:gd name="adj2" fmla="val 40000"/>
              <a:gd name="adj3" fmla="val 501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21512" name="AutoShape 8">
            <a:extLst>
              <a:ext uri="{FF2B5EF4-FFF2-40B4-BE49-F238E27FC236}">
                <a16:creationId xmlns:a16="http://schemas.microsoft.com/office/drawing/2014/main" id="{52CC3AF2-A501-C03A-E3F0-065D2B08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868863"/>
            <a:ext cx="865188" cy="574675"/>
          </a:xfrm>
          <a:prstGeom prst="curvedRightArrow">
            <a:avLst>
              <a:gd name="adj1" fmla="val 20000"/>
              <a:gd name="adj2" fmla="val 40000"/>
              <a:gd name="adj3" fmla="val 501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30E15D8B-2A78-9142-7437-EBAAD06D8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0" y="386556"/>
            <a:ext cx="75697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Dopo aver programmato le azioni queste vanno </a:t>
            </a:r>
            <a:r>
              <a:rPr lang="it-IT" altLang="it-IT" sz="2400" b="1" i="1" dirty="0">
                <a:latin typeface="Times New Roman" panose="02020603050405020304" pitchFamily="18" charset="0"/>
              </a:rPr>
              <a:t>comunicate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mediante la realizzazione di un adeguato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 </a:t>
            </a:r>
            <a:r>
              <a:rPr lang="it-IT" altLang="it-IT" sz="2400" b="1" dirty="0">
                <a:latin typeface="Times New Roman" panose="02020603050405020304" pitchFamily="18" charset="0"/>
              </a:rPr>
              <a:t>Piano di comunicazione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DF0CBE0-A512-BCE3-0048-803FBD7C4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007963"/>
          </a:xfrm>
          <a:ln w="508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it-IT" altLang="it-IT" sz="2800" b="1" dirty="0">
                <a:solidFill>
                  <a:srgbClr val="444444"/>
                </a:solidFill>
                <a:latin typeface="Open Sans" panose="020B0606030504020204" pitchFamily="34" charset="0"/>
              </a:rPr>
              <a:t>Il Piano di Comunicazione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797B7EF-4EB2-76C6-5036-58E9D9BC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66399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comunicazione è un documento strategico di indirizzo di natura dinamica, adattabile agli stimoli emergenti e in grado di integrare i consigli propulsivi provenienti dalle organizzazioni coinvolte.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it-IT" alt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L’obiettivo principale di tale piano è quello di comunicare all’esterno le azioni di valorizzazione del sistema territoriale locale previste dal programma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it-IT" alt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31E4A99-347B-F197-9418-394C6640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sz="2800" b="1" dirty="0">
                <a:latin typeface="+mn-lt"/>
              </a:rPr>
              <a:t>Le azioni di valorizzazione programmate e il relativo Piano di Comunicazione devono essere:</a:t>
            </a:r>
          </a:p>
        </p:txBody>
      </p:sp>
      <p:sp>
        <p:nvSpPr>
          <p:cNvPr id="22531" name="AutoShape 3">
            <a:extLst>
              <a:ext uri="{FF2B5EF4-FFF2-40B4-BE49-F238E27FC236}">
                <a16:creationId xmlns:a16="http://schemas.microsoft.com/office/drawing/2014/main" id="{388663FB-0C7C-B182-659D-0C7F218E7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87" y="3860800"/>
            <a:ext cx="3214238" cy="1191816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Times New Roman" panose="02020603050405020304" pitchFamily="18" charset="0"/>
              </a:rPr>
              <a:t>Coerenti con: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Times New Roman" panose="02020603050405020304" pitchFamily="18" charset="0"/>
              </a:rPr>
              <a:t>Vincoli/Risorse del territorio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Times New Roman" panose="02020603050405020304" pitchFamily="18" charset="0"/>
              </a:rPr>
              <a:t>Obiettivi e risultati</a:t>
            </a:r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11A3DF00-DAB0-34BF-77D0-CFB068A9C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677" y="3933825"/>
            <a:ext cx="3239970" cy="1191816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imes New Roman" panose="02020603050405020304" pitchFamily="18" charset="0"/>
              </a:rPr>
              <a:t>Rilevanti in relazione: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Bisogni espressi dal contesto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Economico-sociale</a:t>
            </a: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B198385D-06ED-9A49-5C0B-1B2B428D4B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417763"/>
            <a:ext cx="152400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A99D2E15-FA2D-C797-080C-C088A934A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409825"/>
            <a:ext cx="175260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BEF86F0-2430-4293-BFB4-4429BE81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pPr algn="ctr" eaLnBrk="1" hangingPunct="1"/>
            <a:r>
              <a:rPr lang="it-IT" altLang="it-IT" sz="2900" b="1" dirty="0">
                <a:latin typeface="Times New Roman" panose="02020603050405020304" pitchFamily="18" charset="0"/>
              </a:rPr>
              <a:t>Implementazione del piano di comunicazione</a:t>
            </a:r>
          </a:p>
        </p:txBody>
      </p:sp>
      <p:sp>
        <p:nvSpPr>
          <p:cNvPr id="23555" name="Oval 3">
            <a:extLst>
              <a:ext uri="{FF2B5EF4-FFF2-40B4-BE49-F238E27FC236}">
                <a16:creationId xmlns:a16="http://schemas.microsoft.com/office/drawing/2014/main" id="{B311D1C4-0FA4-E644-E895-7641C32F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4175"/>
            <a:ext cx="3168650" cy="1512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Individuazione dei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 beneficiari</a:t>
            </a: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A03080CA-8F46-765D-74E5-50E8E4A41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500438"/>
            <a:ext cx="3168650" cy="1512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Scelta dei contenuti 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del linguaggio</a:t>
            </a:r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2179FB4A-961B-02A7-1346-511A1A57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068638"/>
            <a:ext cx="3168650" cy="1512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Scelta dei mezzi e degli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 strumenti operativi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4FA04205-EA2F-EF61-7407-0B58B008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865313"/>
            <a:ext cx="4594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Times New Roman" panose="02020603050405020304" pitchFamily="18" charset="0"/>
              </a:rPr>
              <a:t>Scelta del </a:t>
            </a:r>
            <a:r>
              <a:rPr lang="it-IT" altLang="it-IT" sz="2800" b="1" i="1">
                <a:latin typeface="Times New Roman" panose="02020603050405020304" pitchFamily="18" charset="0"/>
              </a:rPr>
              <a:t>communication mix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1B53971-19B1-AAC6-8283-6D734498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686800" cy="765175"/>
          </a:xfrm>
        </p:spPr>
        <p:txBody>
          <a:bodyPr/>
          <a:lstStyle/>
          <a:p>
            <a:pPr algn="ctr" eaLnBrk="1" hangingPunct="1"/>
            <a:r>
              <a:rPr lang="it-IT" altLang="it-IT" sz="2900" b="1" dirty="0">
                <a:latin typeface="Times New Roman" panose="02020603050405020304" pitchFamily="18" charset="0"/>
              </a:rPr>
              <a:t>  Misurazione delle conseguenze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7B5565-F1F3-C812-B1CB-44851586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/>
              <a:t>   </a:t>
            </a:r>
            <a:endParaRPr lang="it-IT" altLang="it-IT" sz="1900" b="1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D52D1E8F-11A1-7A1B-40A4-7894BFC5A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anose="02020603050405020304" pitchFamily="18" charset="0"/>
              </a:rPr>
              <a:t>Costruzione dei seguenti indicatori rilevanti per esprimere giudizi oggettivi relativi agli esiti e agli impatti delle strategie di comunicazione</a:t>
            </a:r>
          </a:p>
        </p:txBody>
      </p:sp>
      <p:sp>
        <p:nvSpPr>
          <p:cNvPr id="24581" name="Oval 5">
            <a:extLst>
              <a:ext uri="{FF2B5EF4-FFF2-40B4-BE49-F238E27FC236}">
                <a16:creationId xmlns:a16="http://schemas.microsoft.com/office/drawing/2014/main" id="{7D7A0030-5F76-6C38-4908-BF1495DC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08275"/>
            <a:ext cx="2663825" cy="1150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Indicatori di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conoscenza</a:t>
            </a:r>
          </a:p>
        </p:txBody>
      </p:sp>
      <p:sp>
        <p:nvSpPr>
          <p:cNvPr id="24582" name="Oval 6">
            <a:extLst>
              <a:ext uri="{FF2B5EF4-FFF2-40B4-BE49-F238E27FC236}">
                <a16:creationId xmlns:a16="http://schemas.microsoft.com/office/drawing/2014/main" id="{D63F01A0-6F67-3D5D-7FE8-F3F4C542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916113"/>
            <a:ext cx="2663825" cy="11509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Indicatori di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i="1">
                <a:latin typeface="Times New Roman" panose="02020603050405020304" pitchFamily="18" charset="0"/>
              </a:rPr>
              <a:t>citizen satisfaction</a:t>
            </a:r>
          </a:p>
        </p:txBody>
      </p:sp>
      <p:sp>
        <p:nvSpPr>
          <p:cNvPr id="24583" name="Oval 7">
            <a:extLst>
              <a:ext uri="{FF2B5EF4-FFF2-40B4-BE49-F238E27FC236}">
                <a16:creationId xmlns:a16="http://schemas.microsoft.com/office/drawing/2014/main" id="{8137C152-66E3-0479-9429-BE869B27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644900"/>
            <a:ext cx="2663825" cy="1150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Indicatori di risposta</a:t>
            </a:r>
          </a:p>
        </p:txBody>
      </p:sp>
      <p:sp>
        <p:nvSpPr>
          <p:cNvPr id="24584" name="Oval 8">
            <a:extLst>
              <a:ext uri="{FF2B5EF4-FFF2-40B4-BE49-F238E27FC236}">
                <a16:creationId xmlns:a16="http://schemas.microsoft.com/office/drawing/2014/main" id="{77036610-FCCA-F313-75A2-CD138309C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852738"/>
            <a:ext cx="2663825" cy="11509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Indicatori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di reazione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DD93505A-6541-3DA4-DDFD-5BD9E6F33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868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sng">
                <a:latin typeface="Times New Roman" panose="02020603050405020304" pitchFamily="18" charset="0"/>
              </a:rPr>
              <a:t>L’utilizzo di tali indicatori permette di verificare l’esistenza di gap tra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sng">
                <a:latin typeface="Times New Roman" panose="02020603050405020304" pitchFamily="18" charset="0"/>
              </a:rPr>
              <a:t> obiettivi della comunicazione e risultati conseguiti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BC85BF8-9288-34EC-328A-6F3178A240DE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03213" y="228600"/>
            <a:ext cx="8509000" cy="620713"/>
          </a:xfrm>
        </p:spPr>
        <p:txBody>
          <a:bodyPr/>
          <a:lstStyle/>
          <a:p>
            <a:pPr algn="ctr" eaLnBrk="1" hangingPunct="1"/>
            <a:r>
              <a:rPr lang="it-IT" altLang="it-IT" sz="3200" b="1" dirty="0"/>
              <a:t>Perché il marketing territoriale?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2820ED2-F26A-712F-51B6-9373657339E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57200" y="1196181"/>
            <a:ext cx="8229600" cy="5259387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competizione tra territori impone di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Individuare il ruolo che ogni territorio deve svolgere (settori strategici, attività peculiari, competenze locali…)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Capire quali aree possono costituire concorrenti potenziali, o alleati potenziali.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Individuare in quale mercato si inserisce il Territorio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it-IT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funzione della propria vocazione</a:t>
            </a:r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A864F9B7-62E2-017E-C9EA-A2B0A43E7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3717032"/>
            <a:ext cx="1080442" cy="71963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>
            <a:extLst>
              <a:ext uri="{FF2B5EF4-FFF2-40B4-BE49-F238E27FC236}">
                <a16:creationId xmlns:a16="http://schemas.microsoft.com/office/drawing/2014/main" id="{BFA17EFC-14A5-F851-74A4-947A79EE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706438"/>
            <a:ext cx="4896916" cy="1119187"/>
          </a:xfrm>
        </p:spPr>
        <p:txBody>
          <a:bodyPr>
            <a:noAutofit/>
          </a:bodyPr>
          <a:lstStyle/>
          <a:p>
            <a:r>
              <a:rPr lang="it-IT" altLang="it-IT" sz="3600" dirty="0"/>
              <a:t>Gli strumenti di comunicazione</a:t>
            </a:r>
          </a:p>
        </p:txBody>
      </p:sp>
      <p:sp>
        <p:nvSpPr>
          <p:cNvPr id="33795" name="Segnaposto numero diapositiva 3">
            <a:extLst>
              <a:ext uri="{FF2B5EF4-FFF2-40B4-BE49-F238E27FC236}">
                <a16:creationId xmlns:a16="http://schemas.microsoft.com/office/drawing/2014/main" id="{83849EA4-D69F-290E-BC8A-8F1B7398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AE208A-8715-4AF6-B931-534D43F7542E}" type="slidenum">
              <a:rPr lang="it-IT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it-IT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3796" name="Immagine 4">
            <a:extLst>
              <a:ext uri="{FF2B5EF4-FFF2-40B4-BE49-F238E27FC236}">
                <a16:creationId xmlns:a16="http://schemas.microsoft.com/office/drawing/2014/main" id="{C7041E4A-3F2E-EB84-08B9-E91D306F8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81" y="54868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DD4A33-8977-5E67-487E-BE864CB7033A}"/>
              </a:ext>
            </a:extLst>
          </p:cNvPr>
          <p:cNvSpPr txBox="1"/>
          <p:nvPr/>
        </p:nvSpPr>
        <p:spPr>
          <a:xfrm>
            <a:off x="431540" y="3000567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/>
              <a:t>Creazione di un brand territoriale</a:t>
            </a:r>
          </a:p>
          <a:p>
            <a:pPr marL="285750" indent="-285750">
              <a:buFontTx/>
              <a:buChar char="-"/>
            </a:pPr>
            <a:r>
              <a:rPr lang="it-IT" sz="2800" dirty="0"/>
              <a:t>Storytelling e place </a:t>
            </a:r>
            <a:r>
              <a:rPr lang="it-IT" sz="2800" dirty="0" err="1"/>
              <a:t>ambassadors</a:t>
            </a: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dirty="0"/>
              <a:t>Creazione di Eventi</a:t>
            </a:r>
          </a:p>
          <a:p>
            <a:pPr marL="285750" indent="-285750">
              <a:buFontTx/>
              <a:buChar char="-"/>
            </a:pPr>
            <a:r>
              <a:rPr lang="it-IT" sz="2800" dirty="0"/>
              <a:t>La carta di valorizzazione del territorio</a:t>
            </a:r>
          </a:p>
          <a:p>
            <a:pPr marL="285750" indent="-285750">
              <a:buFontTx/>
              <a:buChar char="-"/>
            </a:pPr>
            <a:r>
              <a:rPr lang="it-IT" sz="2800" dirty="0"/>
              <a:t>Programmi di valorizzazione integrati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6" name="Rectangle 35875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78" name="Rectangle 35877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880" name="Straight Connector 35879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882" name="Rectangle 35881">
            <a:extLst>
              <a:ext uri="{FF2B5EF4-FFF2-40B4-BE49-F238E27FC236}">
                <a16:creationId xmlns:a16="http://schemas.microsoft.com/office/drawing/2014/main" id="{28508911-8AF6-4A7F-958D-155C5FA41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84" name="Rectangle 35883">
            <a:extLst>
              <a:ext uri="{FF2B5EF4-FFF2-40B4-BE49-F238E27FC236}">
                <a16:creationId xmlns:a16="http://schemas.microsoft.com/office/drawing/2014/main" id="{CD9CD4F8-76BB-4EE6-A72A-A4F8A819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42" name="Titolo 1">
            <a:extLst>
              <a:ext uri="{FF2B5EF4-FFF2-40B4-BE49-F238E27FC236}">
                <a16:creationId xmlns:a16="http://schemas.microsoft.com/office/drawing/2014/main" id="{02E4C1CE-5EF0-1CC2-C495-1568A4CE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2" y="2098871"/>
            <a:ext cx="2744434" cy="19060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altLang="it-IT" sz="4200" b="1" dirty="0" err="1">
                <a:solidFill>
                  <a:srgbClr val="FFFFFF"/>
                </a:solidFill>
              </a:rPr>
              <a:t>Creazione</a:t>
            </a:r>
            <a:r>
              <a:rPr lang="en-US" altLang="it-IT" sz="4200" b="1" dirty="0">
                <a:solidFill>
                  <a:srgbClr val="FFFFFF"/>
                </a:solidFill>
              </a:rPr>
              <a:t> di un brand </a:t>
            </a:r>
            <a:r>
              <a:rPr lang="en-US" altLang="it-IT" sz="4200" b="1" dirty="0" err="1">
                <a:solidFill>
                  <a:srgbClr val="FFFFFF"/>
                </a:solidFill>
              </a:rPr>
              <a:t>territoriale</a:t>
            </a:r>
            <a:endParaRPr lang="en-US" altLang="it-IT" sz="4200" b="1" dirty="0">
              <a:solidFill>
                <a:srgbClr val="FFFFFF"/>
              </a:solidFill>
            </a:endParaRPr>
          </a:p>
        </p:txBody>
      </p:sp>
      <p:sp>
        <p:nvSpPr>
          <p:cNvPr id="35886" name="Rectangle 35885">
            <a:extLst>
              <a:ext uri="{FF2B5EF4-FFF2-40B4-BE49-F238E27FC236}">
                <a16:creationId xmlns:a16="http://schemas.microsoft.com/office/drawing/2014/main" id="{B3571E7A-6F77-40FC-B29C-21FB8D754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88" name="Rectangle 35887">
            <a:extLst>
              <a:ext uri="{FF2B5EF4-FFF2-40B4-BE49-F238E27FC236}">
                <a16:creationId xmlns:a16="http://schemas.microsoft.com/office/drawing/2014/main" id="{9D769687-EAF6-4372-9E47-6B4890C3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321732"/>
            <a:ext cx="2741225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50" name="Picture 10" descr="Tutta la Romagna in un logo, ecco il nuovo brand territoriale -  Chiamamicitta">
            <a:extLst>
              <a:ext uri="{FF2B5EF4-FFF2-40B4-BE49-F238E27FC236}">
                <a16:creationId xmlns:a16="http://schemas.microsoft.com/office/drawing/2014/main" id="{01590AF1-3822-3AF9-24BE-23E948EA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423" y="1276086"/>
            <a:ext cx="2496312" cy="176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90" name="Rectangle 35889">
            <a:extLst>
              <a:ext uri="{FF2B5EF4-FFF2-40B4-BE49-F238E27FC236}">
                <a16:creationId xmlns:a16="http://schemas.microsoft.com/office/drawing/2014/main" id="{079C6E80-D8C1-448A-896C-DD09EF229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92" name="Rectangle 35891">
            <a:extLst>
              <a:ext uri="{FF2B5EF4-FFF2-40B4-BE49-F238E27FC236}">
                <a16:creationId xmlns:a16="http://schemas.microsoft.com/office/drawing/2014/main" id="{DCF3FBA5-8829-4A8F-9C54-C661520F7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8716" y="2617577"/>
            <a:ext cx="2301525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8" name="Picture 8" descr="MARKETING TERRITORIALE">
            <a:extLst>
              <a:ext uri="{FF2B5EF4-FFF2-40B4-BE49-F238E27FC236}">
                <a16:creationId xmlns:a16="http://schemas.microsoft.com/office/drawing/2014/main" id="{61ADD864-80C2-34BC-94BC-0B65B5E4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0778" y="3572567"/>
            <a:ext cx="2057400" cy="18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94" name="Rectangle 35893">
            <a:extLst>
              <a:ext uri="{FF2B5EF4-FFF2-40B4-BE49-F238E27FC236}">
                <a16:creationId xmlns:a16="http://schemas.microsoft.com/office/drawing/2014/main" id="{A5906F46-0376-4A54-B1DD-5DC0200D6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3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52" name="Picture 12" descr="Homepage - Marchio Lago di Como">
            <a:extLst>
              <a:ext uri="{FF2B5EF4-FFF2-40B4-BE49-F238E27FC236}">
                <a16:creationId xmlns:a16="http://schemas.microsoft.com/office/drawing/2014/main" id="{76849A7F-6EBF-D1C0-0CE1-1D3FFFF5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3699" y="4747858"/>
            <a:ext cx="2485130" cy="11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BF2DE6-B571-333B-CADF-4962DD23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https://www.turismofvg.it/it/fvglivexperience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F77334-B39F-B13F-1B90-B669D41C7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24"/>
          <a:stretch/>
        </p:blipFill>
        <p:spPr>
          <a:xfrm>
            <a:off x="108047" y="1569834"/>
            <a:ext cx="4217818" cy="192202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BCE848-E8CE-5585-6C1C-E1C473869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18"/>
          <a:stretch/>
        </p:blipFill>
        <p:spPr>
          <a:xfrm>
            <a:off x="4818667" y="1569834"/>
            <a:ext cx="4217819" cy="191542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6744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0D65AA9-8E75-CC4E-7AE3-E0EB43DB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5" y="476672"/>
            <a:ext cx="8964488" cy="53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29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FCDD4-2643-0AED-4402-17DCD41C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esempio di Piano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0B003E-1BA8-4E9F-2E88-E3F40218A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2"/>
            <a:ext cx="8429561" cy="4023360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https://www.trentinomarketing.org/media/w3adxyle/pm-2022-2024.pdf</a:t>
            </a:r>
            <a:endParaRPr lang="it-IT" dirty="0"/>
          </a:p>
          <a:p>
            <a:endParaRPr lang="it-IT" dirty="0"/>
          </a:p>
          <a:p>
            <a:r>
              <a:rPr lang="it-IT" dirty="0"/>
              <a:t>Da pag.62</a:t>
            </a:r>
          </a:p>
        </p:txBody>
      </p:sp>
      <p:pic>
        <p:nvPicPr>
          <p:cNvPr id="4098" name="Picture 2" descr="Roberto Failoni on Twitter: &quot;Manifesto del Turismo Trentino 2018-2023. Trentino  Marketing. No agli uomini soli al comando. Deve essere governata da un  Consiglio di Amministrazione in cui siedano anche rappresentanti delle Apt">
            <a:extLst>
              <a:ext uri="{FF2B5EF4-FFF2-40B4-BE49-F238E27FC236}">
                <a16:creationId xmlns:a16="http://schemas.microsoft.com/office/drawing/2014/main" id="{124503D5-023A-F4D5-2B57-5AE6574E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6156176" cy="236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81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18" name="Rectangle 25617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0" name="Rectangle 25619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02" name="Titolo 1">
            <a:extLst>
              <a:ext uri="{FF2B5EF4-FFF2-40B4-BE49-F238E27FC236}">
                <a16:creationId xmlns:a16="http://schemas.microsoft.com/office/drawing/2014/main" id="{671F9415-FF3F-C26A-75A5-81755678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3400" b="1">
                <a:solidFill>
                  <a:srgbClr val="FFFFFF"/>
                </a:solidFill>
              </a:rPr>
              <a:t>Il marketing territoriale per la valorizzazione dei prodotti agroalimentari</a:t>
            </a:r>
          </a:p>
        </p:txBody>
      </p:sp>
      <p:sp>
        <p:nvSpPr>
          <p:cNvPr id="25622" name="Rectangle 25621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5605" name="Segnaposto contenuto 2">
            <a:extLst>
              <a:ext uri="{FF2B5EF4-FFF2-40B4-BE49-F238E27FC236}">
                <a16:creationId xmlns:a16="http://schemas.microsoft.com/office/drawing/2014/main" id="{D047DA63-B864-0B9B-2E2C-091A91257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03270"/>
              </p:ext>
            </p:extLst>
          </p:nvPr>
        </p:nvGraphicFramePr>
        <p:xfrm>
          <a:off x="482599" y="643467"/>
          <a:ext cx="8175358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B3BA01B6-19E2-2D1D-55FF-CAE10E7F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it-IT" altLang="it-IT" sz="2400" b="1" dirty="0">
                <a:latin typeface="Constantia" panose="02030602050306030303" pitchFamily="18" charset="0"/>
              </a:rPr>
              <a:t>Il territorio contribuisce alla valorizzazione dei prodotti tipici principalmente attraverso due elementi: </a:t>
            </a:r>
            <a:br>
              <a:rPr lang="it-IT" altLang="it-IT" sz="2400" b="1" dirty="0">
                <a:latin typeface="Constantia" panose="02030602050306030303" pitchFamily="18" charset="0"/>
              </a:rPr>
            </a:br>
            <a:endParaRPr lang="it-IT" altLang="it-IT" sz="2400" dirty="0"/>
          </a:p>
        </p:txBody>
      </p:sp>
      <p:sp>
        <p:nvSpPr>
          <p:cNvPr id="26627" name="Segnaposto contenuto 2">
            <a:extLst>
              <a:ext uri="{FF2B5EF4-FFF2-40B4-BE49-F238E27FC236}">
                <a16:creationId xmlns:a16="http://schemas.microsoft.com/office/drawing/2014/main" id="{9EA56F1C-E6BB-1AB9-92A8-24C3849DD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3036768"/>
            <a:ext cx="8642350" cy="33121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endParaRPr lang="it-IT" altLang="it-IT" sz="2400" dirty="0">
              <a:latin typeface="Constantia" panose="02030602050306030303" pitchFamily="18" charset="0"/>
            </a:endParaRPr>
          </a:p>
          <a:p>
            <a:pPr algn="ctr" eaLnBrk="1" hangingPunct="1"/>
            <a:r>
              <a:rPr lang="it-IT" altLang="it-IT" dirty="0">
                <a:latin typeface="Constantia" panose="02030602050306030303" pitchFamily="18" charset="0"/>
              </a:rPr>
              <a:t>Il prodotto assume i caratteri qualitativi emanati direttamente dal territorio d’origine </a:t>
            </a:r>
          </a:p>
          <a:p>
            <a:pPr algn="ctr" eaLnBrk="1" hangingPunct="1"/>
            <a:r>
              <a:rPr lang="it-IT" altLang="it-IT" dirty="0">
                <a:latin typeface="Constantia" panose="02030602050306030303" pitchFamily="18" charset="0"/>
              </a:rPr>
              <a:t>Il prodotto accresce ulteriormente i suoi caratteri distintivi, e diventa “tipico”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dirty="0">
                <a:latin typeface="Constantia" panose="02030602050306030303" pitchFamily="18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2400" dirty="0">
                <a:latin typeface="Constantia" panose="02030602050306030303" pitchFamily="18" charset="0"/>
              </a:rPr>
              <a:t>Il territorio diviene così un </a:t>
            </a:r>
            <a:r>
              <a:rPr lang="it-IT" altLang="it-IT" sz="24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sistema di opportunità strategiche e fonte di vantaggi esclusivi e difficilmente imitabili</a:t>
            </a:r>
            <a:r>
              <a:rPr lang="it-IT" altLang="it-IT" sz="2400" dirty="0">
                <a:latin typeface="Constantia" panose="02030602050306030303" pitchFamily="18" charset="0"/>
              </a:rPr>
              <a:t>. </a:t>
            </a: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62BDE941-EAFA-3969-C135-380B635A079C}"/>
              </a:ext>
            </a:extLst>
          </p:cNvPr>
          <p:cNvSpPr/>
          <p:nvPr/>
        </p:nvSpPr>
        <p:spPr>
          <a:xfrm>
            <a:off x="467544" y="2061468"/>
            <a:ext cx="3024187" cy="1079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latin typeface="Constantia"/>
              </a:rPr>
              <a:t>IMMAGINE: caratteristiche fisiche, qualitative e climatiche </a:t>
            </a:r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9DD00054-7BFB-2D47-A5B8-4578A5E8B498}"/>
              </a:ext>
            </a:extLst>
          </p:cNvPr>
          <p:cNvSpPr/>
          <p:nvPr/>
        </p:nvSpPr>
        <p:spPr>
          <a:xfrm>
            <a:off x="5331637" y="2009368"/>
            <a:ext cx="3024188" cy="1079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400" b="1" dirty="0">
                <a:latin typeface="Constantia"/>
              </a:rPr>
              <a:t>SISTEMA </a:t>
            </a:r>
          </a:p>
          <a:p>
            <a:pPr algn="ctr" eaLnBrk="1" hangingPunct="1">
              <a:defRPr/>
            </a:pPr>
            <a:r>
              <a:rPr lang="it-IT" sz="1400" b="1" dirty="0">
                <a:latin typeface="Constantia"/>
              </a:rPr>
              <a:t>di organizzazioni produttive, condizioni economiche, politiche e istituzionali. </a:t>
            </a:r>
          </a:p>
          <a:p>
            <a:pPr algn="ctr" eaLnBrk="1" hangingPunct="1">
              <a:defRPr/>
            </a:pPr>
            <a:endParaRPr lang="it-IT" sz="1400" b="1" dirty="0">
              <a:latin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6" name="Rectangle 2765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8" name="Rectangle 2765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72755FC-D8DF-37DB-0C65-2EAFEE5F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b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Il rapporto tra prodotto tipico e territorio è biunivoco: </a:t>
            </a:r>
            <a:br>
              <a:rPr lang="it-IT" sz="3100" b="1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endParaRPr lang="it-IT" sz="3100">
              <a:solidFill>
                <a:srgbClr val="FFFFFF"/>
              </a:solidFill>
            </a:endParaRPr>
          </a:p>
        </p:txBody>
      </p:sp>
      <p:sp>
        <p:nvSpPr>
          <p:cNvPr id="27660" name="Rectangle 2765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1" name="Segnaposto contenuto 2">
            <a:extLst>
              <a:ext uri="{FF2B5EF4-FFF2-40B4-BE49-F238E27FC236}">
                <a16:creationId xmlns:a16="http://schemas.microsoft.com/office/drawing/2014/main" id="{70C4ED74-8B55-B31F-EF98-F45C14E1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066" y="605896"/>
            <a:ext cx="5766414" cy="5646208"/>
          </a:xfrm>
        </p:spPr>
        <p:txBody>
          <a:bodyPr anchor="ctr"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chemeClr val="tx1"/>
                </a:solidFill>
              </a:rPr>
              <a:t>l’immagine del territorio noto consente e favorisce il lancio o la rivitalizzazione dei beni agroalimentari locali poco conosciuti; </a:t>
            </a:r>
          </a:p>
          <a:p>
            <a:pPr marL="0" indent="0" algn="just" eaLnBrk="1" hangingPunct="1">
              <a:buNone/>
            </a:pPr>
            <a:endParaRPr lang="it-IT" altLang="it-IT" sz="2400" dirty="0">
              <a:solidFill>
                <a:schemeClr val="tx1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chemeClr val="tx1"/>
                </a:solidFill>
              </a:rPr>
              <a:t>l’accostamento di un territorio poco noto presso il pubblico con quello di prodotti largamente noti e dotati di elevata reputazione aiuta a valorizzare il territorio in senso turistico.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it-IT" alt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3">
            <a:extLst>
              <a:ext uri="{FF2B5EF4-FFF2-40B4-BE49-F238E27FC236}">
                <a16:creationId xmlns:a16="http://schemas.microsoft.com/office/drawing/2014/main" id="{5D6F3263-764D-B613-961F-4313E896A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91" y="380388"/>
            <a:ext cx="88566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" panose="020B0604020202020204" pitchFamily="34" charset="0"/>
              </a:rPr>
              <a:t>Il marketing territoriale per i prodotti agroalimentari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" panose="020B0604020202020204" pitchFamily="34" charset="0"/>
              </a:rPr>
              <a:t>ha principalmente due scopi:</a:t>
            </a:r>
            <a:endParaRPr lang="it-IT" altLang="it-IT" sz="2000" dirty="0">
              <a:latin typeface="Arial" panose="020B0604020202020204" pitchFamily="34" charset="0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B7F19DA5-35F4-4CD7-4606-0E9E0129AC6E}"/>
              </a:ext>
            </a:extLst>
          </p:cNvPr>
          <p:cNvSpPr/>
          <p:nvPr/>
        </p:nvSpPr>
        <p:spPr>
          <a:xfrm>
            <a:off x="0" y="2997200"/>
            <a:ext cx="3492500" cy="14906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Creare e rafforzare il legame tra prodotto e territorio </a:t>
            </a:r>
            <a:endParaRPr lang="it-IT" dirty="0"/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EAC001D0-00E1-ECE3-6CCE-3BA00D3759FB}"/>
              </a:ext>
            </a:extLst>
          </p:cNvPr>
          <p:cNvSpPr/>
          <p:nvPr/>
        </p:nvSpPr>
        <p:spPr>
          <a:xfrm>
            <a:off x="5148263" y="2997200"/>
            <a:ext cx="3887787" cy="1498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Comunicare al cliente finale i segnali qualitativi tangibili e intangibili del territorio </a:t>
            </a:r>
            <a:endParaRPr lang="it-IT" dirty="0"/>
          </a:p>
        </p:txBody>
      </p:sp>
      <p:sp>
        <p:nvSpPr>
          <p:cNvPr id="28678" name="Rettangolo 7">
            <a:extLst>
              <a:ext uri="{FF2B5EF4-FFF2-40B4-BE49-F238E27FC236}">
                <a16:creationId xmlns:a16="http://schemas.microsoft.com/office/drawing/2014/main" id="{A4B631B5-6DDF-88EC-B866-F5A433C8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10125"/>
            <a:ext cx="77771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tx2"/>
                </a:solidFill>
                <a:latin typeface="Arial" panose="020B0604020202020204" pitchFamily="34" charset="0"/>
              </a:rPr>
              <a:t>La strategia da utilizzare dipenderà dalle caratteristiche del territorio d’origine e da quelle del prodotto.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FAC5B63-15CE-272D-27B7-6407128DEF4E}"/>
              </a:ext>
            </a:extLst>
          </p:cNvPr>
          <p:cNvCxnSpPr/>
          <p:nvPr/>
        </p:nvCxnSpPr>
        <p:spPr>
          <a:xfrm flipH="1">
            <a:off x="2195513" y="2060575"/>
            <a:ext cx="2160587" cy="8636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bevel/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32969E1-8B4A-49B8-EF35-B93BA8B40220}"/>
              </a:ext>
            </a:extLst>
          </p:cNvPr>
          <p:cNvCxnSpPr/>
          <p:nvPr/>
        </p:nvCxnSpPr>
        <p:spPr>
          <a:xfrm>
            <a:off x="4795838" y="2060575"/>
            <a:ext cx="2079625" cy="855663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bevel/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5EA76E59-6ADC-3D35-D745-CD3A89BC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57107"/>
            <a:ext cx="7543800" cy="145075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it-IT" altLang="it-IT" sz="2800" b="1"/>
              <a:t>I prodotti agroalimentari e i territori si possono classificare in base a due particolari caratteristiche:</a:t>
            </a:r>
            <a:endParaRPr lang="it-IT" altLang="it-IT" sz="2800"/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3F7512E6-0E85-FB25-0C70-C87D5B663359}"/>
              </a:ext>
            </a:extLst>
          </p:cNvPr>
          <p:cNvSpPr/>
          <p:nvPr/>
        </p:nvSpPr>
        <p:spPr>
          <a:xfrm>
            <a:off x="250825" y="2924175"/>
            <a:ext cx="3492500" cy="14906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t-IT" sz="2400" dirty="0"/>
          </a:p>
          <a:p>
            <a:pPr algn="ctr" eaLnBrk="1" hangingPunct="1">
              <a:defRPr/>
            </a:pPr>
            <a:r>
              <a:rPr lang="it-IT" sz="2400" b="1" dirty="0"/>
              <a:t>CREDIBILITA’ </a:t>
            </a:r>
          </a:p>
          <a:p>
            <a:pPr algn="ctr" eaLnBrk="1" hangingPunct="1">
              <a:defRPr/>
            </a:pPr>
            <a:r>
              <a:rPr lang="it-IT" sz="2400" b="1" dirty="0"/>
              <a:t>grado d’eccellenza e di attrattività</a:t>
            </a:r>
            <a:endParaRPr lang="it-IT" sz="2400" dirty="0"/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1EDA5EA5-7ED7-A9B7-9840-E3BAA9134729}"/>
              </a:ext>
            </a:extLst>
          </p:cNvPr>
          <p:cNvSpPr/>
          <p:nvPr/>
        </p:nvSpPr>
        <p:spPr>
          <a:xfrm>
            <a:off x="5076825" y="2997200"/>
            <a:ext cx="3887788" cy="1498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 dirty="0"/>
          </a:p>
          <a:p>
            <a:pPr algn="ctr" eaLnBrk="1" hangingPunct="1">
              <a:defRPr/>
            </a:pPr>
            <a:r>
              <a:rPr lang="it-IT" sz="2400" b="1" dirty="0"/>
              <a:t>VISIBILITA’ </a:t>
            </a:r>
          </a:p>
          <a:p>
            <a:pPr algn="ctr" eaLnBrk="1" hangingPunct="1">
              <a:defRPr/>
            </a:pPr>
            <a:r>
              <a:rPr lang="it-IT" sz="2400" b="1" dirty="0"/>
              <a:t>grado di conoscenza presso gli individui</a:t>
            </a:r>
            <a:endParaRPr lang="it-IT" sz="2400" dirty="0"/>
          </a:p>
        </p:txBody>
      </p:sp>
      <p:sp>
        <p:nvSpPr>
          <p:cNvPr id="10" name="Freccia bidirezionale orizzontale 9">
            <a:extLst>
              <a:ext uri="{FF2B5EF4-FFF2-40B4-BE49-F238E27FC236}">
                <a16:creationId xmlns:a16="http://schemas.microsoft.com/office/drawing/2014/main" id="{A14E393C-65EF-A5C2-F319-5D96427A4093}"/>
              </a:ext>
            </a:extLst>
          </p:cNvPr>
          <p:cNvSpPr/>
          <p:nvPr/>
        </p:nvSpPr>
        <p:spPr>
          <a:xfrm>
            <a:off x="3419475" y="3284538"/>
            <a:ext cx="2016125" cy="7207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9B4D98-452A-654E-ABA4-C2CC3CCF897F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03213" y="228600"/>
            <a:ext cx="8509000" cy="952500"/>
          </a:xfrm>
        </p:spPr>
        <p:txBody>
          <a:bodyPr/>
          <a:lstStyle/>
          <a:p>
            <a:pPr algn="ctr" eaLnBrk="1" hangingPunct="1"/>
            <a:r>
              <a:rPr lang="it-IT" altLang="it-IT" sz="3200" b="1" dirty="0"/>
              <a:t>Principale obiettivo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4D20A04-1AA7-3400-766F-B73CC170128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837492" y="1916832"/>
            <a:ext cx="8007350" cy="4191000"/>
          </a:xfrm>
        </p:spPr>
        <p:txBody>
          <a:bodyPr rtlCol="0">
            <a:normAutofit lnSpcReduction="10000"/>
          </a:bodyPr>
          <a:lstStyle/>
          <a:p>
            <a:pPr marL="609600" indent="-6096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Creare la migliore connessione tra</a:t>
            </a:r>
            <a:r>
              <a:rPr lang="it-IT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marL="609600" indent="-6096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Attraverso due elementi fondamentali:</a:t>
            </a:r>
          </a:p>
          <a:p>
            <a:pPr marL="609600" indent="-6096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Approccio strategico alla gestione del territorio;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Funzione operativa :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it-IT" sz="1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752600" lvl="3" indent="-3810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 orientare l’offerta territoriale;</a:t>
            </a:r>
          </a:p>
          <a:p>
            <a:pPr marL="1752600" lvl="3" indent="-3810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Favorire le migliori condizioni di fruizione del territorio;</a:t>
            </a:r>
          </a:p>
          <a:p>
            <a:pPr marL="1752600" lvl="3" indent="-3810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Rispettare la coerenza tra gli obiettivi di compatibilità ambientale, competitività economica e coesione sociale.</a:t>
            </a:r>
          </a:p>
          <a:p>
            <a:pPr marL="1752600" lvl="3" indent="-3810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it-IT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F5206FF8-1E02-C04B-A71B-81B4F3A3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9500"/>
            <a:ext cx="2303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000000"/>
                </a:solidFill>
                <a:latin typeface="Arial" panose="020B0604020202020204" pitchFamily="34" charset="0"/>
              </a:rPr>
              <a:t>OFFERTA DI TERRITORIO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09537F3C-FC45-9927-5468-8E0C1593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2349500"/>
            <a:ext cx="1943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000000"/>
                </a:solidFill>
                <a:latin typeface="Arial" panose="020B0604020202020204" pitchFamily="34" charset="0"/>
              </a:rPr>
              <a:t>DOMANDA DI TERRITORIO</a:t>
            </a:r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7C79021B-D458-8541-6D7B-58D05164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420938"/>
            <a:ext cx="1946275" cy="360362"/>
          </a:xfrm>
          <a:prstGeom prst="leftRightArrow">
            <a:avLst>
              <a:gd name="adj1" fmla="val 50000"/>
              <a:gd name="adj2" fmla="val 10801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8" name="Rectangle 3074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olo 1">
            <a:extLst>
              <a:ext uri="{FF2B5EF4-FFF2-40B4-BE49-F238E27FC236}">
                <a16:creationId xmlns:a16="http://schemas.microsoft.com/office/drawing/2014/main" id="{6AF49FF0-75BE-863C-E2ED-FD6A8C8C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65" y="230755"/>
            <a:ext cx="6682594" cy="56337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it-IT" altLang="it-IT" sz="2600" b="1" dirty="0"/>
              <a:t>I Ipotesi: es. Costiera amalfitana e limoncello</a:t>
            </a:r>
          </a:p>
        </p:txBody>
      </p:sp>
      <p:pic>
        <p:nvPicPr>
          <p:cNvPr id="30725" name="Picture 5" descr="Il limoncello artigianale in Costa d'Amalfi: tre produttori imperdibili -  Luciano Pignataro Wine Blog">
            <a:extLst>
              <a:ext uri="{FF2B5EF4-FFF2-40B4-BE49-F238E27FC236}">
                <a16:creationId xmlns:a16="http://schemas.microsoft.com/office/drawing/2014/main" id="{0557DBAC-27BC-78A8-916B-53E11511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1522329"/>
            <a:ext cx="5182351" cy="35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49" name="Straight Connector 3074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Segnaposto contenuto 2">
            <a:extLst>
              <a:ext uri="{FF2B5EF4-FFF2-40B4-BE49-F238E27FC236}">
                <a16:creationId xmlns:a16="http://schemas.microsoft.com/office/drawing/2014/main" id="{34157F32-9303-B87B-A8AC-11F1F98CF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09" y="1403980"/>
            <a:ext cx="3138454" cy="3474846"/>
          </a:xfrm>
        </p:spPr>
        <p:txBody>
          <a:bodyPr>
            <a:normAutofit/>
          </a:bodyPr>
          <a:lstStyle/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Territorio: alta credibilità e alta visibilità</a:t>
            </a:r>
          </a:p>
          <a:p>
            <a:pPr eaLnBrk="1" hangingPunct="1"/>
            <a:r>
              <a:rPr lang="it-IT" altLang="it-IT" dirty="0"/>
              <a:t>Prodotto: alta credibilità e alta visibilità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b="1" dirty="0"/>
              <a:t>  </a:t>
            </a:r>
          </a:p>
        </p:txBody>
      </p:sp>
      <p:sp>
        <p:nvSpPr>
          <p:cNvPr id="30750" name="Rectangle 3074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7" name="Rectangle 3074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ACB33D-E03B-D55F-7AC0-A93873CAB2BF}"/>
              </a:ext>
            </a:extLst>
          </p:cNvPr>
          <p:cNvSpPr txBox="1"/>
          <p:nvPr/>
        </p:nvSpPr>
        <p:spPr>
          <a:xfrm>
            <a:off x="1187624" y="5254247"/>
            <a:ext cx="6990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2000" b="1" dirty="0"/>
              <a:t>La strategia competitiva suggerita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2000" b="1" dirty="0"/>
              <a:t>SUSTAINING STRATEGY (mantenimento)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2000" b="1" dirty="0"/>
              <a:t>cercando di non compromettere l’immagine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>
            <a:extLst>
              <a:ext uri="{FF2B5EF4-FFF2-40B4-BE49-F238E27FC236}">
                <a16:creationId xmlns:a16="http://schemas.microsoft.com/office/drawing/2014/main" id="{6AF49FF0-75BE-863C-E2ED-FD6A8C8C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65" y="260252"/>
            <a:ext cx="6682594" cy="56337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it-IT" altLang="it-IT" sz="2600" b="1"/>
              <a:t>II Ipotesi: es. </a:t>
            </a:r>
            <a:r>
              <a:rPr lang="it-IT" altLang="it-IT" sz="2800" b="1"/>
              <a:t>Taurasi e il vino</a:t>
            </a:r>
            <a:endParaRPr lang="it-IT" altLang="it-IT" sz="2600" b="1" dirty="0"/>
          </a:p>
        </p:txBody>
      </p:sp>
      <p:pic>
        <p:nvPicPr>
          <p:cNvPr id="60418" name="Picture 2" descr="Discover Campania Taurasi, la citta del vino">
            <a:extLst>
              <a:ext uri="{FF2B5EF4-FFF2-40B4-BE49-F238E27FC236}">
                <a16:creationId xmlns:a16="http://schemas.microsoft.com/office/drawing/2014/main" id="{5C4C6C28-E129-C302-C111-15B98F26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977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94612EB-9F0C-EE3E-8B6D-3EE308DF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412875"/>
            <a:ext cx="4325714" cy="40322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it-IT" altLang="it-IT" dirty="0"/>
              <a:t>Territorio: alta credibilità e </a:t>
            </a:r>
            <a:r>
              <a:rPr lang="it-IT" altLang="it-IT" dirty="0">
                <a:solidFill>
                  <a:srgbClr val="C00000"/>
                </a:solidFill>
              </a:rPr>
              <a:t>bassa</a:t>
            </a:r>
            <a:r>
              <a:rPr lang="it-IT" altLang="it-IT" dirty="0"/>
              <a:t> visibilità</a:t>
            </a:r>
          </a:p>
          <a:p>
            <a:pPr eaLnBrk="1" hangingPunct="1"/>
            <a:r>
              <a:rPr lang="it-IT" altLang="it-IT" dirty="0"/>
              <a:t>Prodotto: alta credibilità e alta visibilità</a:t>
            </a:r>
          </a:p>
          <a:p>
            <a:pPr algn="just" eaLnBrk="1" hangingPunct="1"/>
            <a:r>
              <a:rPr lang="it-IT" altLang="it-IT" sz="2200" dirty="0"/>
              <a:t>La visibilità del prodotto è legata alle qualità del prodotto, ma il territorio d’origine deve la sua notorietà unicamente alla presenza di prodotti pregiati. </a:t>
            </a:r>
          </a:p>
          <a:p>
            <a:pPr algn="just" eaLnBrk="1" hangingPunct="1"/>
            <a:r>
              <a:rPr lang="it-IT" altLang="it-IT" sz="2200" dirty="0"/>
              <a:t>L’alta visibilità e credibilità del prodotto rischiano di essere danneggiati dalla mancanza di attrattività e di fama del territorio e rischiano di vedersi rubare il loro primato da località più note</a:t>
            </a: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id="{F39284CC-9377-2259-BF67-E88EB8C0A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15" y="5453666"/>
            <a:ext cx="835292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REVITALISING STRATEGY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creare l’immagine del territorio con l’aiuto del prodotto</a:t>
            </a:r>
            <a:endParaRPr lang="it-IT" altLang="it-IT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35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oppressata di Gioi &quot;Presidio Slow Food&quot; 260 gr.">
            <a:extLst>
              <a:ext uri="{FF2B5EF4-FFF2-40B4-BE49-F238E27FC236}">
                <a16:creationId xmlns:a16="http://schemas.microsoft.com/office/drawing/2014/main" id="{AA01F6E3-73A6-4BD7-3DBF-CF9F5D5C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1" y="400506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Titolo 1">
            <a:extLst>
              <a:ext uri="{FF2B5EF4-FFF2-40B4-BE49-F238E27FC236}">
                <a16:creationId xmlns:a16="http://schemas.microsoft.com/office/drawing/2014/main" id="{F94F08B7-74B9-E447-3842-F780BE34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79" y="-87252"/>
            <a:ext cx="7543800" cy="838140"/>
          </a:xfrm>
        </p:spPr>
        <p:txBody>
          <a:bodyPr/>
          <a:lstStyle/>
          <a:p>
            <a:pPr eaLnBrk="1" hangingPunct="1"/>
            <a:r>
              <a:rPr lang="it-IT" altLang="it-IT" sz="3600" b="1" dirty="0"/>
              <a:t>III Ipotesi: es. Aree interne del Cilento</a:t>
            </a:r>
          </a:p>
        </p:txBody>
      </p:sp>
      <p:pic>
        <p:nvPicPr>
          <p:cNvPr id="1026" name="Picture 2" descr="Turismo di prossimità in Cilento: alla riscoperta delle aree interne">
            <a:extLst>
              <a:ext uri="{FF2B5EF4-FFF2-40B4-BE49-F238E27FC236}">
                <a16:creationId xmlns:a16="http://schemas.microsoft.com/office/drawing/2014/main" id="{9D8A0D82-8F7A-897E-D8AD-193CB2D61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2" y="1235955"/>
            <a:ext cx="3348396" cy="251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Segnaposto contenuto 2">
            <a:extLst>
              <a:ext uri="{FF2B5EF4-FFF2-40B4-BE49-F238E27FC236}">
                <a16:creationId xmlns:a16="http://schemas.microsoft.com/office/drawing/2014/main" id="{4304CC6C-A0E1-1EA5-3E65-E1BF05FE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166" y="1011384"/>
            <a:ext cx="5189924" cy="547260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it-IT" altLang="it-IT" sz="2600" dirty="0">
                <a:solidFill>
                  <a:schemeClr val="tx1"/>
                </a:solidFill>
              </a:rPr>
              <a:t>Territorio: alta credibilità e </a:t>
            </a:r>
            <a:r>
              <a:rPr lang="it-IT" altLang="it-IT" sz="2600" b="1" dirty="0">
                <a:solidFill>
                  <a:srgbClr val="FF0000"/>
                </a:solidFill>
              </a:rPr>
              <a:t>bassa</a:t>
            </a:r>
            <a:r>
              <a:rPr lang="it-IT" altLang="it-IT" sz="2600" dirty="0">
                <a:solidFill>
                  <a:srgbClr val="FF0000"/>
                </a:solidFill>
              </a:rPr>
              <a:t> v</a:t>
            </a:r>
            <a:r>
              <a:rPr lang="it-IT" altLang="it-IT" sz="2600" dirty="0">
                <a:solidFill>
                  <a:schemeClr val="tx1"/>
                </a:solidFill>
              </a:rPr>
              <a:t>isibilità</a:t>
            </a:r>
          </a:p>
          <a:p>
            <a:pPr eaLnBrk="1" hangingPunct="1"/>
            <a:r>
              <a:rPr lang="it-IT" altLang="it-IT" sz="2600" dirty="0">
                <a:solidFill>
                  <a:schemeClr val="tx1"/>
                </a:solidFill>
              </a:rPr>
              <a:t>Prodotto: alta credibilità e </a:t>
            </a:r>
            <a:r>
              <a:rPr lang="it-IT" altLang="it-IT" sz="2600" b="1" dirty="0">
                <a:solidFill>
                  <a:srgbClr val="FF0000"/>
                </a:solidFill>
              </a:rPr>
              <a:t>bassa </a:t>
            </a:r>
            <a:r>
              <a:rPr lang="it-IT" altLang="it-IT" sz="2600" dirty="0">
                <a:solidFill>
                  <a:schemeClr val="tx1"/>
                </a:solidFill>
              </a:rPr>
              <a:t>visibilità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it-IT" altLang="it-IT" dirty="0">
              <a:solidFill>
                <a:schemeClr val="tx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it-IT" altLang="it-IT" dirty="0">
              <a:solidFill>
                <a:schemeClr val="tx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it-IT" altLang="it-IT" dirty="0">
              <a:solidFill>
                <a:schemeClr val="tx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2900" dirty="0">
                <a:solidFill>
                  <a:schemeClr val="tx1"/>
                </a:solidFill>
              </a:rPr>
              <a:t>In prevalenza si parla di aree marginali, poco note, ma ricche di risorse territoriali ed enogastronomiche sfruttabili per il turismo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it-IT" altLang="it-IT" sz="29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4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400" dirty="0">
              <a:solidFill>
                <a:schemeClr val="tx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2800" b="1" dirty="0">
                <a:solidFill>
                  <a:schemeClr val="tx1"/>
                </a:solidFill>
              </a:rPr>
              <a:t>La strategia suggerita è la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2800" b="1" dirty="0">
                <a:solidFill>
                  <a:schemeClr val="tx1"/>
                </a:solidFill>
              </a:rPr>
              <a:t>BUILDING STRATEGY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it-IT" altLang="it-IT" sz="2800" b="1" dirty="0">
                <a:solidFill>
                  <a:schemeClr val="tx1"/>
                </a:solidFill>
              </a:rPr>
              <a:t>per accrescere la posizione dei territori</a:t>
            </a:r>
            <a:endParaRPr lang="it-IT" altLang="it-IT" sz="2800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9EDF6C-FC90-033E-60E0-3F3E4B316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28" y="3316161"/>
            <a:ext cx="1777380" cy="1777380"/>
          </a:xfrm>
          <a:prstGeom prst="rect">
            <a:avLst/>
          </a:prstGeom>
        </p:spPr>
      </p:pic>
      <p:pic>
        <p:nvPicPr>
          <p:cNvPr id="1030" name="Picture 6" descr="Fusilli di Felitto - Pasta Tipica Cilentana - Naturalmente Marylin">
            <a:extLst>
              <a:ext uri="{FF2B5EF4-FFF2-40B4-BE49-F238E27FC236}">
                <a16:creationId xmlns:a16="http://schemas.microsoft.com/office/drawing/2014/main" id="{DC70E9C1-2C3B-7C07-0A1A-9FBEB940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30" y="3610167"/>
            <a:ext cx="2470599" cy="14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B2004CB-9BCA-C2C2-4B27-0981A1A38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502565"/>
            <a:ext cx="8229600" cy="1943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800" b="1" dirty="0">
                <a:solidFill>
                  <a:schemeClr val="accent6">
                    <a:lumMod val="75000"/>
                  </a:schemeClr>
                </a:solidFill>
              </a:rPr>
              <a:t>I programmi di valorizzazione integrata nella Regione Campania</a:t>
            </a:r>
          </a:p>
        </p:txBody>
      </p:sp>
      <p:pic>
        <p:nvPicPr>
          <p:cNvPr id="36867" name="Picture 3" descr="logo programma montagna viva">
            <a:hlinkClick r:id="rId2" tooltip="collegamento alle pagine programma montagna viva"/>
            <a:extLst>
              <a:ext uri="{FF2B5EF4-FFF2-40B4-BE49-F238E27FC236}">
                <a16:creationId xmlns:a16="http://schemas.microsoft.com/office/drawing/2014/main" id="{581FAF17-5E8F-6504-7AF1-B8D6B7EA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16795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logo treni di irpinia">
            <a:hlinkClick r:id="rId4" tooltip="collegamento alla pagina dell'evento"/>
            <a:extLst>
              <a:ext uri="{FF2B5EF4-FFF2-40B4-BE49-F238E27FC236}">
                <a16:creationId xmlns:a16="http://schemas.microsoft.com/office/drawing/2014/main" id="{535F73DF-C381-CE03-5798-21068B5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52738"/>
            <a:ext cx="20875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logo costiera dei fiori">
            <a:hlinkClick r:id="rId6"/>
            <a:extLst>
              <a:ext uri="{FF2B5EF4-FFF2-40B4-BE49-F238E27FC236}">
                <a16:creationId xmlns:a16="http://schemas.microsoft.com/office/drawing/2014/main" id="{52C146A2-4A97-5207-06BF-30726C21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2439988"/>
            <a:ext cx="19796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logo terre antiche">
            <a:hlinkClick r:id="rId8"/>
            <a:extLst>
              <a:ext uri="{FF2B5EF4-FFF2-40B4-BE49-F238E27FC236}">
                <a16:creationId xmlns:a16="http://schemas.microsoft.com/office/drawing/2014/main" id="{D42D79A0-6D73-206A-37CB-7D8BD4F2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013325"/>
            <a:ext cx="2376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logo ferrovia dell'arte e dei sapori">
            <a:extLst>
              <a:ext uri="{FF2B5EF4-FFF2-40B4-BE49-F238E27FC236}">
                <a16:creationId xmlns:a16="http://schemas.microsoft.com/office/drawing/2014/main" id="{E2C12099-3E97-EFF9-6458-AFC0C5EF6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14605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contenuto 2">
            <a:extLst>
              <a:ext uri="{FF2B5EF4-FFF2-40B4-BE49-F238E27FC236}">
                <a16:creationId xmlns:a16="http://schemas.microsoft.com/office/drawing/2014/main" id="{5025799C-03EA-849D-705C-F69F11900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3535363"/>
            <a:ext cx="8229600" cy="2846387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it-IT" altLang="it-IT" sz="1800" b="1"/>
              <a:t>Un marchio per la qualità e la tipicità nell'agroalimentare campano per valorizzare le risorse di tradizione e di cultura che esprimono i vari territori della regione </a:t>
            </a:r>
            <a:endParaRPr lang="it-IT" altLang="it-IT" sz="1800"/>
          </a:p>
          <a:p>
            <a:pPr algn="just" eaLnBrk="1" hangingPunct="1"/>
            <a:r>
              <a:rPr lang="it-IT" altLang="it-IT" sz="1800"/>
              <a:t>Le aziende aderenti al Marchio sono seguite fin dalle prime fasi da 50 tecnici specializzati. </a:t>
            </a:r>
          </a:p>
          <a:p>
            <a:pPr algn="just" eaLnBrk="1" hangingPunct="1"/>
            <a:r>
              <a:rPr lang="it-IT" altLang="it-IT" sz="1800"/>
              <a:t>Le aziende sono valutate per la qualità del prodotto offerto e dei servizi forniti, controllate secondo un sistema di certificazione di processo.</a:t>
            </a:r>
          </a:p>
          <a:p>
            <a:pPr algn="just" eaLnBrk="1" hangingPunct="1"/>
            <a:r>
              <a:rPr lang="it-IT" altLang="it-IT" sz="1800"/>
              <a:t>Le aziende sono sottoposte alla vigilanza della Regione Campania.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it-IT" altLang="it-IT" sz="1800"/>
          </a:p>
        </p:txBody>
      </p:sp>
      <p:pic>
        <p:nvPicPr>
          <p:cNvPr id="37891" name="Picture 2" descr="http://www.parteneapolis.it//public/parteneapolis/allegati/pagina81/105.jpg">
            <a:extLst>
              <a:ext uri="{FF2B5EF4-FFF2-40B4-BE49-F238E27FC236}">
                <a16:creationId xmlns:a16="http://schemas.microsoft.com/office/drawing/2014/main" id="{8F834147-560C-D8E8-617E-9750DE34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76863" cy="187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6AE460-F692-B1E9-C9B0-6E46A2FD3B4E}"/>
              </a:ext>
            </a:extLst>
          </p:cNvPr>
          <p:cNvSpPr txBox="1"/>
          <p:nvPr/>
        </p:nvSpPr>
        <p:spPr>
          <a:xfrm>
            <a:off x="502877" y="4046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Brand territoriale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21A26-36E9-78CA-D411-74EDB51B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1270"/>
            <a:ext cx="7543800" cy="622116"/>
          </a:xfrm>
        </p:spPr>
        <p:txBody>
          <a:bodyPr>
            <a:normAutofit/>
          </a:bodyPr>
          <a:lstStyle/>
          <a:p>
            <a:r>
              <a:rPr lang="it-IT" sz="3600" dirty="0"/>
              <a:t>Creazione o partecipazione ad Eventi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043146-5FA3-731A-2CE9-ACA046758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9" t="26283" r="22437" b="8495"/>
          <a:stretch/>
        </p:blipFill>
        <p:spPr>
          <a:xfrm>
            <a:off x="0" y="1036243"/>
            <a:ext cx="4427984" cy="2783305"/>
          </a:xfrm>
          <a:prstGeom prst="rect">
            <a:avLst/>
          </a:prstGeom>
        </p:spPr>
      </p:pic>
      <p:pic>
        <p:nvPicPr>
          <p:cNvPr id="3076" name="Picture 4" descr="Il Datterino Re indiscusso dello show cooking al Salone della Dieta  Mediterranea di Paestum - Finagricola">
            <a:extLst>
              <a:ext uri="{FF2B5EF4-FFF2-40B4-BE49-F238E27FC236}">
                <a16:creationId xmlns:a16="http://schemas.microsoft.com/office/drawing/2014/main" id="{9A992F23-167D-6F4B-2BB5-464B518C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5191"/>
            <a:ext cx="7380312" cy="18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6CBD6E-AE19-C167-43B1-748756DD98D4}"/>
              </a:ext>
            </a:extLst>
          </p:cNvPr>
          <p:cNvSpPr txBox="1"/>
          <p:nvPr/>
        </p:nvSpPr>
        <p:spPr>
          <a:xfrm>
            <a:off x="107504" y="6095912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http://www.unindustria.na.it/sezioni-e-gruppi/industria-alimentare/ultime-news-ed-eventi/article/13655-promozione-e-valorizzazione-dell-agroalimentare-campano</a:t>
            </a:r>
          </a:p>
        </p:txBody>
      </p:sp>
      <p:pic>
        <p:nvPicPr>
          <p:cNvPr id="3078" name="Picture 6" descr="vinitaly | Sportcampania.it">
            <a:extLst>
              <a:ext uri="{FF2B5EF4-FFF2-40B4-BE49-F238E27FC236}">
                <a16:creationId xmlns:a16="http://schemas.microsoft.com/office/drawing/2014/main" id="{CB7480B1-E4C6-D656-05B5-9CE01DF0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1329772"/>
            <a:ext cx="4331835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59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9E34380-C313-CE1C-9399-92CFC2D35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4424" r="4325"/>
          <a:stretch/>
        </p:blipFill>
        <p:spPr>
          <a:xfrm>
            <a:off x="0" y="332656"/>
            <a:ext cx="8906014" cy="480513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DB268F-083D-1FFA-8C98-9C16E6C64948}"/>
              </a:ext>
            </a:extLst>
          </p:cNvPr>
          <p:cNvSpPr txBox="1"/>
          <p:nvPr/>
        </p:nvSpPr>
        <p:spPr>
          <a:xfrm>
            <a:off x="683568" y="5589240"/>
            <a:ext cx="603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http://www.agricoltura.regione.campania.it/fiere/fiere.html</a:t>
            </a:r>
          </a:p>
        </p:txBody>
      </p:sp>
    </p:spTree>
    <p:extLst>
      <p:ext uri="{BB962C8B-B14F-4D97-AF65-F5344CB8AC3E}">
        <p14:creationId xmlns:p14="http://schemas.microsoft.com/office/powerpoint/2010/main" val="2060672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F868B9-A87C-8DBA-289C-4FC789F0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0"/>
            <a:ext cx="7543800" cy="1450757"/>
          </a:xfrm>
        </p:spPr>
        <p:txBody>
          <a:bodyPr>
            <a:normAutofit/>
          </a:bodyPr>
          <a:lstStyle/>
          <a:p>
            <a:r>
              <a:rPr lang="it-IT" sz="4000" dirty="0"/>
              <a:t>https://incampania.com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22AD54C-5EF0-723B-FC8B-D339C7C5A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6FED7CE-9691-E0D4-7321-16B332922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46"/>
          <a:stretch/>
        </p:blipFill>
        <p:spPr>
          <a:xfrm>
            <a:off x="0" y="1734353"/>
            <a:ext cx="9150703" cy="41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38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D70C9BF-EE20-3EFE-091E-0C7D828BC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298" y="905933"/>
            <a:ext cx="7251406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35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C5E4DC-55EF-B47D-91DD-8D41D40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114936-F1CD-F587-A2FC-3FB85A9A6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Rapporto DOP IGP : Fondazione Qualivita">
            <a:extLst>
              <a:ext uri="{FF2B5EF4-FFF2-40B4-BE49-F238E27FC236}">
                <a16:creationId xmlns:a16="http://schemas.microsoft.com/office/drawing/2014/main" id="{27488140-E2E5-7D09-30BC-D2B1A4E9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731"/>
            <a:ext cx="8460432" cy="59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B6D714-D2EB-8B21-E05E-E6F375C981E0}"/>
              </a:ext>
            </a:extLst>
          </p:cNvPr>
          <p:cNvSpPr txBox="1"/>
          <p:nvPr/>
        </p:nvSpPr>
        <p:spPr>
          <a:xfrm>
            <a:off x="423811" y="5977467"/>
            <a:ext cx="7326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https://www.qualivita.it/osservatorio/osservatorio-r15/#:~:text=A%20livello%20economico%2C%20secondo%20le,per%20il%2013%2C5%25.</a:t>
            </a:r>
          </a:p>
        </p:txBody>
      </p:sp>
    </p:spTree>
    <p:extLst>
      <p:ext uri="{BB962C8B-B14F-4D97-AF65-F5344CB8AC3E}">
        <p14:creationId xmlns:p14="http://schemas.microsoft.com/office/powerpoint/2010/main" val="329310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48F7859-4E01-B07C-3B47-CAB516E738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tx1"/>
                </a:solidFill>
              </a:rPr>
              <a:t>Che cos’è il marketing territoriale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8F97355-9F56-3A26-1B10-1522688C6FD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Attività di marketing collegata ad un territorio per definire gli: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Strumenti concettuali (Linee Strategiche)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Strumenti operativi (Azioni e Progetti)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VALORIZZAZIONE DEL TERRITORIO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(territorio = oggetto delle azioni di marketing)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B2478B18-E535-D700-F218-BD416A4A7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3429000"/>
            <a:ext cx="1152128" cy="864096"/>
          </a:xfrm>
          <a:prstGeom prst="downArrow">
            <a:avLst>
              <a:gd name="adj1" fmla="val 50000"/>
              <a:gd name="adj2" fmla="val 272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86AFDC-1E09-6417-05BB-8C21A19D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Le produzioni tipiche della Campania: DOP-IGP e STG Food</a:t>
            </a:r>
          </a:p>
        </p:txBody>
      </p:sp>
      <p:pic>
        <p:nvPicPr>
          <p:cNvPr id="1026" name="Picture 2" descr="prodotti tipici a marchio">
            <a:extLst>
              <a:ext uri="{FF2B5EF4-FFF2-40B4-BE49-F238E27FC236}">
                <a16:creationId xmlns:a16="http://schemas.microsoft.com/office/drawing/2014/main" id="{A8F7AC65-630E-9D75-017D-49807BDAA4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060848"/>
            <a:ext cx="75438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STG">
            <a:extLst>
              <a:ext uri="{FF2B5EF4-FFF2-40B4-BE49-F238E27FC236}">
                <a16:creationId xmlns:a16="http://schemas.microsoft.com/office/drawing/2014/main" id="{583ECB9E-9391-7D63-5E32-EA4A71DF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21414"/>
            <a:ext cx="95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IGP">
            <a:extLst>
              <a:ext uri="{FF2B5EF4-FFF2-40B4-BE49-F238E27FC236}">
                <a16:creationId xmlns:a16="http://schemas.microsoft.com/office/drawing/2014/main" id="{D2F9C0EA-4471-0B30-F2AF-E04B839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5073391"/>
            <a:ext cx="95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675CF9-43C2-81D4-4F11-47298CE322D2}"/>
              </a:ext>
            </a:extLst>
          </p:cNvPr>
          <p:cNvSpPr txBox="1"/>
          <p:nvPr/>
        </p:nvSpPr>
        <p:spPr>
          <a:xfrm flipH="1">
            <a:off x="6408984" y="5310038"/>
            <a:ext cx="31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8CAD23-0338-25E7-DF70-C51DD230CEB6}"/>
              </a:ext>
            </a:extLst>
          </p:cNvPr>
          <p:cNvSpPr txBox="1"/>
          <p:nvPr/>
        </p:nvSpPr>
        <p:spPr>
          <a:xfrm>
            <a:off x="800099" y="6013023"/>
            <a:ext cx="765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http://www.agricoltura.regione.campania.it/tipici/indice.htm</a:t>
            </a:r>
          </a:p>
        </p:txBody>
      </p:sp>
    </p:spTree>
    <p:extLst>
      <p:ext uri="{BB962C8B-B14F-4D97-AF65-F5344CB8AC3E}">
        <p14:creationId xmlns:p14="http://schemas.microsoft.com/office/powerpoint/2010/main" val="330048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7AA62F3-C742-4DBB-6FCB-F7CA7F527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0289"/>
            <a:ext cx="8229600" cy="488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/>
              <a:t>Elementi di definizione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B1F06D9-37FE-6D1C-94B1-E0D3ACE5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579296" cy="50006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it-IT" altLang="it-IT" sz="21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it-IT" altLang="it-IT" sz="2100" dirty="0">
              <a:latin typeface="Times New Roman" panose="02020603050405020304" pitchFamily="18" charset="0"/>
            </a:endParaRPr>
          </a:p>
          <a:p>
            <a:pPr algn="just"/>
            <a:r>
              <a:rPr lang="it-IT" altLang="it-IT" sz="2100" b="1" dirty="0">
                <a:latin typeface="Times New Roman" panose="02020603050405020304" pitchFamily="18" charset="0"/>
              </a:rPr>
              <a:t>Cercola </a:t>
            </a:r>
            <a:r>
              <a:rPr lang="it-IT" altLang="it-IT" sz="2100" dirty="0">
                <a:latin typeface="Times New Roman" panose="02020603050405020304" pitchFamily="18" charset="0"/>
              </a:rPr>
              <a:t>         Il marketing territoriale può essere definito come: </a:t>
            </a:r>
            <a:r>
              <a:rPr lang="it-IT" altLang="it-IT" sz="2100" i="1" dirty="0">
                <a:latin typeface="Times New Roman" panose="02020603050405020304" pitchFamily="18" charset="0"/>
              </a:rPr>
              <a:t>“un processo finalizzato alla </a:t>
            </a:r>
            <a:r>
              <a:rPr lang="it-IT" altLang="it-IT" sz="2100" b="1" i="1" dirty="0">
                <a:latin typeface="Times New Roman" panose="02020603050405020304" pitchFamily="18" charset="0"/>
              </a:rPr>
              <a:t>creazione di valore per una collettività </a:t>
            </a:r>
            <a:r>
              <a:rPr lang="it-IT" altLang="it-IT" sz="2100" i="1" dirty="0">
                <a:latin typeface="Times New Roman" panose="02020603050405020304" pitchFamily="18" charset="0"/>
              </a:rPr>
              <a:t>composta dall’insieme di individui che fruiscono di un territorio predeterminato nei suoi confini”</a:t>
            </a:r>
            <a:r>
              <a:rPr lang="it-IT" altLang="it-IT" sz="2100" dirty="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21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21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100" b="1" dirty="0">
                <a:latin typeface="Times New Roman" panose="02020603050405020304" pitchFamily="18" charset="0"/>
              </a:rPr>
              <a:t>Caroli</a:t>
            </a:r>
            <a:r>
              <a:rPr lang="it-IT" altLang="it-IT" sz="2100" dirty="0">
                <a:latin typeface="Times New Roman" panose="02020603050405020304" pitchFamily="18" charset="0"/>
              </a:rPr>
              <a:t>         Enfatizzando l’approccio relazionale, si può affermare che: </a:t>
            </a:r>
            <a:r>
              <a:rPr lang="it-IT" altLang="it-IT" sz="2100" i="1" dirty="0">
                <a:latin typeface="Times New Roman" panose="02020603050405020304" pitchFamily="18" charset="0"/>
              </a:rPr>
              <a:t>“il marketing territoriale è basato sulla </a:t>
            </a:r>
            <a:r>
              <a:rPr lang="it-IT" altLang="it-IT" sz="2100" b="1" i="1" dirty="0">
                <a:latin typeface="Times New Roman" panose="02020603050405020304" pitchFamily="18" charset="0"/>
              </a:rPr>
              <a:t>creazione e consolidamento di un sistema di relazione </a:t>
            </a:r>
            <a:r>
              <a:rPr lang="it-IT" altLang="it-IT" sz="2100" i="1" dirty="0">
                <a:latin typeface="Times New Roman" panose="02020603050405020304" pitchFamily="18" charset="0"/>
              </a:rPr>
              <a:t>tra il soggetto che ha il compito di gestire l’offerta (le componenti territoriali) e i potenziali acquirenti rappresentati dagli investitori e generalmente dagli utenti attuali e potenziali”</a:t>
            </a:r>
            <a:endParaRPr lang="it-IT" altLang="it-IT" sz="2100" dirty="0">
              <a:latin typeface="Times New Roman" panose="02020603050405020304" pitchFamily="18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C1493BCB-904A-6B29-9810-2E87E3BF257D}"/>
              </a:ext>
            </a:extLst>
          </p:cNvPr>
          <p:cNvSpPr/>
          <p:nvPr/>
        </p:nvSpPr>
        <p:spPr>
          <a:xfrm>
            <a:off x="1547664" y="213285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F5955F04-E6F6-5AEF-63A6-7A0A63D81F71}"/>
              </a:ext>
            </a:extLst>
          </p:cNvPr>
          <p:cNvSpPr/>
          <p:nvPr/>
        </p:nvSpPr>
        <p:spPr>
          <a:xfrm>
            <a:off x="1475656" y="407707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A82BC9D-23CB-9EEC-AC5D-0DF92615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b="1"/>
              <a:t>Le funzioni del marketing territoriale</a:t>
            </a:r>
          </a:p>
        </p:txBody>
      </p:sp>
      <p:pic>
        <p:nvPicPr>
          <p:cNvPr id="10243" name="Oggetto 1">
            <a:extLst>
              <a:ext uri="{FF2B5EF4-FFF2-40B4-BE49-F238E27FC236}">
                <a16:creationId xmlns:a16="http://schemas.microsoft.com/office/drawing/2014/main" id="{DA7477DE-441E-DFCD-A5A2-FC7A9580296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0" b="-317"/>
          <a:stretch>
            <a:fillRect/>
          </a:stretch>
        </p:blipFill>
        <p:spPr bwMode="auto">
          <a:xfrm>
            <a:off x="683568" y="1916832"/>
            <a:ext cx="734536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CF180-E28C-69A3-5C2F-854EF89C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57107"/>
            <a:ext cx="7543800" cy="1450757"/>
          </a:xfrm>
        </p:spPr>
        <p:txBody>
          <a:bodyPr>
            <a:normAutofit/>
          </a:bodyPr>
          <a:lstStyle/>
          <a:p>
            <a:r>
              <a:rPr lang="it-IT" sz="2800" dirty="0">
                <a:effectLst/>
                <a:latin typeface="+mn-lt"/>
                <a:ea typeface="Times New Roman" panose="02020603050405020304" pitchFamily="18" charset="0"/>
              </a:rPr>
              <a:t>Il circolo virtuoso Soddisfazione-attrattività-valore (Ancarani, 2000)</a:t>
            </a:r>
            <a:br>
              <a:rPr lang="it-IT" sz="2800" dirty="0">
                <a:effectLst/>
                <a:latin typeface="+mn-lt"/>
                <a:ea typeface="Times New Roman" panose="02020603050405020304" pitchFamily="18" charset="0"/>
              </a:rPr>
            </a:br>
            <a:endParaRPr lang="it-IT" sz="2800" dirty="0">
              <a:latin typeface="+mn-lt"/>
            </a:endParaRPr>
          </a:p>
        </p:txBody>
      </p:sp>
      <p:pic>
        <p:nvPicPr>
          <p:cNvPr id="4" name="Oggetto 2">
            <a:extLst>
              <a:ext uri="{FF2B5EF4-FFF2-40B4-BE49-F238E27FC236}">
                <a16:creationId xmlns:a16="http://schemas.microsoft.com/office/drawing/2014/main" id="{3E078941-B485-6BF0-923C-B8E50F4874D2}"/>
              </a:ext>
            </a:extLst>
          </p:cNvPr>
          <p:cNvPicPr>
            <a:picLocks/>
          </p:cNvPicPr>
          <p:nvPr/>
        </p:nvPicPr>
        <p:blipFill>
          <a:blip r:embed="rId3" cstate="print"/>
          <a:srcRect t="-10834" r="-285" b="-12207"/>
          <a:stretch>
            <a:fillRect/>
          </a:stretch>
        </p:blipFill>
        <p:spPr bwMode="auto">
          <a:xfrm>
            <a:off x="1187624" y="2348880"/>
            <a:ext cx="66247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18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46C2B-66B1-5971-011C-E822FB7E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570680"/>
            <a:ext cx="7543800" cy="550108"/>
          </a:xfrm>
        </p:spPr>
        <p:txBody>
          <a:bodyPr>
            <a:noAutofit/>
          </a:bodyPr>
          <a:lstStyle/>
          <a:p>
            <a:r>
              <a:rPr lang="it-IT" sz="4000" dirty="0"/>
              <a:t>Le strategie interne ed esterne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D3558B-0F19-C89B-4AEC-8E40A5839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 Strategia di </a:t>
            </a:r>
            <a:r>
              <a:rPr lang="it-IT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attrazione</a:t>
            </a:r>
            <a:r>
              <a:rPr lang="it-IT" dirty="0">
                <a:solidFill>
                  <a:schemeClr val="tx1"/>
                </a:solidFill>
              </a:rPr>
              <a:t> delle risorse e delle competenze esogene (marketing esterno).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Accrescere il potenziale attrattivo del contesto territoriale nei confronti di quei segmenti di mercato che esprimono una domanda di fruizione sostenibile sul piano ambientale e coerente con la configurazione territoriale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 Strategia </a:t>
            </a:r>
            <a:r>
              <a:rPr lang="it-IT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attivazione del potenziale endogeno </a:t>
            </a:r>
            <a:r>
              <a:rPr lang="it-IT" dirty="0">
                <a:solidFill>
                  <a:schemeClr val="tx1"/>
                </a:solidFill>
              </a:rPr>
              <a:t>(marketing interno).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Promuovere a livello locale lo sviluppo di iniziative che siano in grado di supportare lo sviluppo sostenibile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19740420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4117</TotalTime>
  <Words>1987</Words>
  <Application>Microsoft Office PowerPoint</Application>
  <PresentationFormat>Presentazione su schermo (4:3)</PresentationFormat>
  <Paragraphs>264</Paragraphs>
  <Slides>50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62" baseType="lpstr">
      <vt:lpstr>Arial</vt:lpstr>
      <vt:lpstr>Calibri</vt:lpstr>
      <vt:lpstr>Calibri Light</vt:lpstr>
      <vt:lpstr>Calibri,Bold</vt:lpstr>
      <vt:lpstr>Calibri,BoldItalic</vt:lpstr>
      <vt:lpstr>Calibri,Italic</vt:lpstr>
      <vt:lpstr>Constantia</vt:lpstr>
      <vt:lpstr>Open Sans</vt:lpstr>
      <vt:lpstr>Tahoma</vt:lpstr>
      <vt:lpstr>Times New Roman</vt:lpstr>
      <vt:lpstr>Wingdings</vt:lpstr>
      <vt:lpstr>Retrospettivo</vt:lpstr>
      <vt:lpstr> Il Marketing territoriale per la valorizzazione dell’agroalimentare </vt:lpstr>
      <vt:lpstr>CONCETTO GENERALE</vt:lpstr>
      <vt:lpstr>Perché il marketing territoriale?</vt:lpstr>
      <vt:lpstr>Principale obiettivo</vt:lpstr>
      <vt:lpstr>Che cos’è il marketing territoriale</vt:lpstr>
      <vt:lpstr>Elementi di definizione</vt:lpstr>
      <vt:lpstr>Le funzioni del marketing territoriale</vt:lpstr>
      <vt:lpstr>Il circolo virtuoso Soddisfazione-attrattività-valore (Ancarani, 2000) </vt:lpstr>
      <vt:lpstr>Le strategie interne ed esterne </vt:lpstr>
      <vt:lpstr> Obiettivi della strategia: </vt:lpstr>
      <vt:lpstr>Gli strumenti: il marketing mix territoriale</vt:lpstr>
      <vt:lpstr>Le politiche di Mkt territoriale</vt:lpstr>
      <vt:lpstr>Le politiche di Mkt territoriale</vt:lpstr>
      <vt:lpstr>Marketing territoriale e sostenibilità dello sviluppo</vt:lpstr>
      <vt:lpstr>Le fasi per l’impostazione di una strategia di MKTG Territoriale</vt:lpstr>
      <vt:lpstr>Il MKT Territoriale strategico e operativo</vt:lpstr>
      <vt:lpstr>1. Analisi dell’offerta territoriale</vt:lpstr>
      <vt:lpstr>Le componenti tangibili e intangibili del territorio</vt:lpstr>
      <vt:lpstr>Presentazione standard di PowerPoint</vt:lpstr>
      <vt:lpstr>2. Analisi della domanda</vt:lpstr>
      <vt:lpstr>2. Analisi della domanda</vt:lpstr>
      <vt:lpstr>3. Benchmarking territoriale</vt:lpstr>
      <vt:lpstr>Presentazione standard di PowerPoint</vt:lpstr>
      <vt:lpstr>SCELTA DELLE AZIONI DI VALORIZZAZIONE</vt:lpstr>
      <vt:lpstr>Presentazione standard di PowerPoint</vt:lpstr>
      <vt:lpstr>Il Piano di Comunicazione</vt:lpstr>
      <vt:lpstr>Le azioni di valorizzazione programmate e il relativo Piano di Comunicazione devono essere:</vt:lpstr>
      <vt:lpstr>Implementazione del piano di comunicazione</vt:lpstr>
      <vt:lpstr>  Misurazione delle conseguenze</vt:lpstr>
      <vt:lpstr>Gli strumenti di comunicazione</vt:lpstr>
      <vt:lpstr>Creazione di un brand territoriale</vt:lpstr>
      <vt:lpstr>https://www.turismofvg.it/it/fvglivexperience</vt:lpstr>
      <vt:lpstr>Presentazione standard di PowerPoint</vt:lpstr>
      <vt:lpstr>Un esempio di Piano</vt:lpstr>
      <vt:lpstr>Il marketing territoriale per la valorizzazione dei prodotti agroalimentari</vt:lpstr>
      <vt:lpstr>Il territorio contribuisce alla valorizzazione dei prodotti tipici principalmente attraverso due elementi:  </vt:lpstr>
      <vt:lpstr>Il rapporto tra prodotto tipico e territorio è biunivoco:  </vt:lpstr>
      <vt:lpstr>Presentazione standard di PowerPoint</vt:lpstr>
      <vt:lpstr>I prodotti agroalimentari e i territori si possono classificare in base a due particolari caratteristiche:</vt:lpstr>
      <vt:lpstr>I Ipotesi: es. Costiera amalfitana e limoncello</vt:lpstr>
      <vt:lpstr>II Ipotesi: es. Taurasi e il vino</vt:lpstr>
      <vt:lpstr>III Ipotesi: es. Aree interne del Cilento</vt:lpstr>
      <vt:lpstr>I programmi di valorizzazione integrata nella Regione Campania</vt:lpstr>
      <vt:lpstr>Presentazione standard di PowerPoint</vt:lpstr>
      <vt:lpstr>Creazione o partecipazione ad Eventi</vt:lpstr>
      <vt:lpstr>Presentazione standard di PowerPoint</vt:lpstr>
      <vt:lpstr>https://incampania.com</vt:lpstr>
      <vt:lpstr>Presentazione standard di PowerPoint</vt:lpstr>
      <vt:lpstr>Presentazione standard di PowerPoint</vt:lpstr>
      <vt:lpstr>Le produzioni tipiche della Campania: DOP-IGP e STG Food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Azzurra Annunziata</cp:lastModifiedBy>
  <cp:revision>182</cp:revision>
  <dcterms:created xsi:type="dcterms:W3CDTF">1601-01-01T00:00:00Z</dcterms:created>
  <dcterms:modified xsi:type="dcterms:W3CDTF">2023-11-17T10:07:49Z</dcterms:modified>
</cp:coreProperties>
</file>