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69" r:id="rId2"/>
    <p:sldId id="284" r:id="rId3"/>
    <p:sldId id="378" r:id="rId4"/>
    <p:sldId id="379" r:id="rId5"/>
    <p:sldId id="380" r:id="rId6"/>
    <p:sldId id="381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</p:sldIdLst>
  <p:sldSz cx="9144000" cy="6858000" type="screen4x3"/>
  <p:notesSz cx="6734175" cy="98663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584308"/>
    <a:srgbClr val="094457"/>
    <a:srgbClr val="0B550D"/>
    <a:srgbClr val="153075"/>
    <a:srgbClr val="5600AC"/>
    <a:srgbClr val="99CCFF"/>
    <a:srgbClr val="3D1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55" autoAdjust="0"/>
  </p:normalViewPr>
  <p:slideViewPr>
    <p:cSldViewPr>
      <p:cViewPr varScale="1">
        <p:scale>
          <a:sx n="82" d="100"/>
          <a:sy n="82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55E1F11-A5B5-8C8E-B9B3-8632B9B300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720372B-AF76-FB57-CB1B-A34EBCBDD1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58F6C0-29B7-0F6C-F857-76072709E2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8C4360E-726F-B71F-94D0-BCD4D8D11D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79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A7935D8F-A0DE-07F8-9A05-C7ED988364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41D14EE8-4E75-C1C8-B155-F4BEBB168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9BFB5A-F5DF-46B1-912A-606231643D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89FEBCD-9C8C-ACBA-A9A6-7B2460466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ECA5B8-E494-1B7C-9F56-21B26D3E382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A7A91721-4EC6-7AD1-A3D7-786CD0AF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42A3D2E-941E-4CB1-C4C4-02A69BA4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FC3C3664-2522-C42B-3DC6-DA21694B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8A03ACE-F79A-E71B-8F55-E2A7F369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15D2C36-0442-B36B-705F-A2E15C07E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BA038326-96A7-2061-043B-5F0B9332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EA020986-D886-B0EB-8ECB-01AA5A56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6991672D-4944-3001-B67D-B9837CBF0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CBFF817E-CBDD-BD3C-68BB-2EEBAA335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D260C6FD-32DC-0DFC-7BEA-D5610ED8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E5D61967-4804-4BD2-60CF-A66841E0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1595492F-8A27-3474-3B47-F67492628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F9090702-E14A-2321-A40B-47A12535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8F490E8B-8D77-011A-3277-B83C5389A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002752C9-258C-1753-27D2-23EA408C5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E908F717-912E-FCCC-F471-A770353F5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049E1C5F-EE18-3637-72AD-047453A83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B9E2FA81-5A3F-62BA-E01F-C0FA8DFD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10D1D36F-7528-0FCA-70CA-6A720372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8E0AF515-B751-4B4B-80B0-9A317E5F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B4C1874C-953D-5E88-1154-FDC2E590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AE93F052-C0D6-930B-9014-50637668D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55E14321-1143-980F-4FD3-F6A245871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18BC34AA-C26B-0A0A-412B-452EC30AC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79112F9F-8F9A-4C32-4E3A-234E6E7C5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093B531B-4B2F-4D2A-2FFC-C5FD5B2D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C1CFA675-8D67-BB26-4710-97BC7371D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A3769D3F-A1D8-BEEB-888C-52634565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66470C7-B6B9-EE21-FB37-FFC37846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283BA6BA-A52B-3F4B-F54F-55986AA23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0493336C-CF94-EF22-8025-063FD55F9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70B20DCF-4ADC-5C8E-4771-7BE376F8A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3154C212-3DD5-35A7-2C07-579460F82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52CF43CB-AE8C-DC97-5271-ABA1BB263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E13211C3-6C7C-D538-98EA-9E85FF4E9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CD1C-D03E-4E1C-9339-2D591A33202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30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1835C3-25C2-6855-D591-FAD332318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64B125-6DE1-3868-8FFE-F0621A70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E169F33-987E-D3AB-B354-85A05A72F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D891-78AF-47D2-9E05-7D174446C9F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49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F1EC0-D937-8536-1E97-D96EDFE20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09F8F1-9307-8910-7637-27E4EBBC4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9875D3-24D9-9DE8-8C97-524645322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C9450-5351-4EF5-BD8D-1FD7D5B6BA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87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D958C-6D97-DD2E-77AD-9D66700E0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09213-5B7F-07AD-63FF-8BA50F4AF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AE1518-679A-BF20-B165-9EF7088A9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7FA0-8B63-49ED-B883-9727AABD2F3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5860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22565-8FD6-8BE4-4683-3B4FB2E30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BFB8A1-0727-AF20-17A7-EE6530D39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D0524C-3112-7066-7B8E-80600652C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07B5-0193-4FD8-8A80-769633A1E1F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812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EFC02-D035-A329-6C9F-56C078543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EF92CF-09D3-5067-614E-1CE08BCD8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1ECC56-6D9F-5E1F-F216-662232D37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914D-7B46-4AEA-BB4E-F409B7BA757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2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2199FA-1079-2F9E-3FA4-02C98CD4F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92EFC70-B6DD-490A-9943-493B2D202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4CC7D74-CDBA-7E01-780E-9D92E1890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159E-4B50-463D-BE52-BD31560D329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229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189BCF-CC2F-DF93-80BC-18865A7D0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BD2CF1-2237-55C6-44E4-907CBB47E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0C44855-E2B3-AE38-3C1A-BE7C00B42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CB22-8D66-4F6C-9C0F-7D052B5E45F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7779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E6936E6-3E1E-3A21-3178-80EA0D67D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FC561AA-70B0-34C1-8731-4B088D4A9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D988AA5-D318-AD56-FB21-C1251C82B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B436-E840-4AC4-9897-6D8DCB7A7B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227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194AA-693D-619A-9727-2FB4BC74F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0B129-C120-0137-7206-199CA8531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F845BAE-08A1-4FBE-B222-5FD9675B8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F93B-62AB-4509-AF97-31D025A430A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5576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9BCA7B-08E5-896F-91C0-3782277C9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B772D-392C-8A1C-F84A-A642E23D8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2065EE8-3F51-DFE2-0F8C-20428732B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7E5B6-383E-40CB-9FF1-47AD60F4BAA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877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53846D47-9E30-4964-FAC6-6C4F6F498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EACE0F-651D-CF35-A1AA-5DDDB61D5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0F4EBB-9DFC-9491-44D1-143080F85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5EB32418-0542-41CB-A2DC-847FE79042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9D416189-33CE-D2B3-F15E-F9AC9C32A4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67BFA3B-8961-D809-042B-7EDE7A5C75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175ADD2-C88A-4155-9973-D00DA68B938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34CAC771-B79A-92DC-F206-0D1BCF27C55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2D94EBCD-5498-4A3A-BDFF-32FE9110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46439B4-EF54-DA53-4626-31EB91EE5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34EFDEC6-2FD4-864F-52B3-91365411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37B4BFF9-F795-CF2E-EC58-151D1982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CF67DB8-9FAC-D351-6F4D-A2CFD5B3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8807B948-9F0D-EE43-8BE1-E380F8DB2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6D6A9E7-8C3E-E4FC-5559-A4FB1F77B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87D6067A-BAD7-FC07-2AD2-466BAC38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40C7671F-79A4-F128-9148-B0475774E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7BE783BD-4CDC-B9D4-3339-5E3091F9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DE1627C6-5D86-9FCC-E6A8-70A8C18DF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7C67A87D-DCDD-0B64-1C7F-8C874ADD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9494BF3C-19EF-77F3-956E-4CE03E6F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56DB672B-4EF4-291F-6E0B-A0A4B66AA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29F0CE72-6B1C-2672-FC6A-467CA0E4C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6F5798DC-0E82-1C50-DE23-4FA6B694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F74F2E6F-92F8-EEFA-0663-B190F6FF7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F1BB4A81-D9AA-C98B-2EB6-9DB58E033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D1FA2665-3D99-4C57-E9A9-F2CEB8EE3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CF66DB4B-8C45-AE03-EDDE-93B2BF89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6CB6DAA3-9F44-2B4A-5E71-882535F8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27135CEE-EF05-9FE7-065B-0112E051B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8C3F2DE7-2EFA-86D4-0E1E-C7672F1C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B4C59381-BB8B-0A65-0425-54C870DA1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1F99BE60-63F8-4687-51E1-313D5E3B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77070759-723B-1AAD-EBB1-9958FCF09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9D81A777-7EC0-06C6-B439-639B76BF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6C57D26C-4361-639F-D577-997FEFD2D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1E34FE7A-76D9-A7FA-EFE7-D3887FFFC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BEE30482-CE81-6167-659C-122CF7FB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1555620A-1E58-C53E-CEE9-96FAA5C18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A9BD700-7361-8943-5AFD-09253450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07" y="1907654"/>
            <a:ext cx="7730785" cy="304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per la verifica di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ipotesi sulla media </a:t>
            </a:r>
            <a:r>
              <a:rPr lang="el-GR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μ</a:t>
            </a:r>
            <a:r>
              <a:rPr lang="it-IT" sz="36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 e sulla proporzione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it-IT" altLang="it-IT" sz="3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campione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5" y="288287"/>
            <a:ext cx="8784530" cy="13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sulla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una popolazione</a:t>
            </a:r>
          </a:p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unilaterali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26970A-CF77-0133-F106-BD1968AB6CC2}"/>
              </a:ext>
            </a:extLst>
          </p:cNvPr>
          <p:cNvSpPr txBox="1"/>
          <p:nvPr/>
        </p:nvSpPr>
        <p:spPr>
          <a:xfrm>
            <a:off x="323528" y="2274838"/>
            <a:ext cx="8280920" cy="125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0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Abbiamo introdotto i test sulla media di una popolazione utilizzando un test bilaterale, ma tutti i risultati descritti sono applicabili a test unilaterali per la media della popolazione.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sinistra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26970A-CF77-0133-F106-BD1968AB6CC2}"/>
              </a:ext>
            </a:extLst>
          </p:cNvPr>
          <p:cNvSpPr txBox="1"/>
          <p:nvPr/>
        </p:nvSpPr>
        <p:spPr>
          <a:xfrm>
            <a:off x="323528" y="1556792"/>
            <a:ext cx="8280920" cy="352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Un’industria automobilistica acquista un lotto di batterie per autovetture della durata media di 4000 ore, secondo quanto ha dichiarato il costruttore.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Gli acquirenti vogliono verificare al livello di significatività del 5% sulla base di un campione di 30 autovetture che le batterie abbiano almeno una durata di 4000 ore.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Si conosce che la deviazione standard della popolazione di batterie è pari a 141,42, la media campionaria riscontrata è pari a 3985 ore e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 la popolazione è normale.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5346" y="906886"/>
            <a:ext cx="8424862" cy="1368152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μ=4.000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1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μ&lt;4.000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/>
              <p:nvPr/>
            </p:nvSpPr>
            <p:spPr>
              <a:xfrm>
                <a:off x="158861" y="2060501"/>
                <a:ext cx="3383929" cy="130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3.985−4000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20.000</m:t>
                                  </m:r>
                                </m:num>
                                <m:den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=−0,58</m:t>
                      </m:r>
                    </m:oMath>
                  </m:oMathPara>
                </a14:m>
                <a:endParaRPr lang="it-IT" sz="18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1" y="2060501"/>
                <a:ext cx="3383929" cy="130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/>
              <p:nvPr/>
            </p:nvSpPr>
            <p:spPr>
              <a:xfrm>
                <a:off x="158862" y="3938751"/>
                <a:ext cx="1788054" cy="36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0,05</m:t>
                        </m:r>
                      </m:sub>
                      <m:sup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=1,64</m:t>
                    </m:r>
                  </m:oMath>
                </a14:m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2" y="3938751"/>
                <a:ext cx="1788054" cy="361894"/>
              </a:xfrm>
              <a:prstGeom prst="rect">
                <a:avLst/>
              </a:prstGeom>
              <a:blipFill>
                <a:blip r:embed="rId3"/>
                <a:stretch>
                  <a:fillRect l="-3413"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75213" y="4891628"/>
            <a:ext cx="8733618" cy="113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-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0,58&gt;-1,64, il </a:t>
            </a: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manager non può rifiutare l’ipotesi nulla, ossia la durata media delle batterie si può ritenere pari almeno a 4000 ore, come dichiarato dal produttore.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738A57-D14A-82C2-5414-B9BCDA272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87" t="59866" r="24013" b="27413"/>
          <a:stretch/>
        </p:blipFill>
        <p:spPr>
          <a:xfrm>
            <a:off x="5076056" y="2634064"/>
            <a:ext cx="2386947" cy="1589871"/>
          </a:xfrm>
          <a:prstGeom prst="rect">
            <a:avLst/>
          </a:prstGeom>
        </p:spPr>
      </p:pic>
      <p:sp>
        <p:nvSpPr>
          <p:cNvPr id="8" name="Rettangolo 4">
            <a:extLst>
              <a:ext uri="{FF2B5EF4-FFF2-40B4-BE49-F238E27FC236}">
                <a16:creationId xmlns:a16="http://schemas.microsoft.com/office/drawing/2014/main" id="{BB8181C6-8F08-10C6-2330-462BC8A8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sinistra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62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424862" cy="129614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Approccio col p-</a:t>
            </a:r>
            <a:r>
              <a:rPr lang="it-IT" sz="18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value</a:t>
            </a:r>
            <a:endParaRPr lang="it-IT" sz="1800" b="0" i="0" u="none" strike="noStrike" baseline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Valore osservato della statistica test z=-0,58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−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value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=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Z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&lt; −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,</a:t>
            </a:r>
            <a:r>
              <a:rPr lang="it-IT" sz="1800" dirty="0">
                <a:solidFill>
                  <a:srgbClr val="002060"/>
                </a:solidFill>
                <a:latin typeface="Verdana" panose="020B0604030504040204" pitchFamily="34" charset="0"/>
              </a:rPr>
              <a:t>58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) =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1-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Φ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0,58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)]=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0,29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97142" y="5072004"/>
            <a:ext cx="8733618" cy="124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qualunque livello di significatività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si ritenga appropriato,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p-</a:t>
            </a:r>
            <a:r>
              <a:rPr lang="it-IT" sz="1800" b="0" i="0" u="none" strike="noStrike" baseline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&gt;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</a:p>
          <a:p>
            <a:pPr algn="l"/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c’è sufficiente evidenza nei dati per rifiutare l’ipotesi nulla.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BE25D57-0001-E333-AD84-D9293C2BB9F2}"/>
              </a:ext>
            </a:extLst>
          </p:cNvPr>
          <p:cNvGrpSpPr/>
          <p:nvPr/>
        </p:nvGrpSpPr>
        <p:grpSpPr>
          <a:xfrm>
            <a:off x="3023791" y="2708920"/>
            <a:ext cx="2916361" cy="1917360"/>
            <a:chOff x="3023791" y="2708920"/>
            <a:chExt cx="2916361" cy="191736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E3698B7-2B9D-31D9-A653-1E9988048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1500" t="58779" r="9838" b="23741"/>
            <a:stretch/>
          </p:blipFill>
          <p:spPr>
            <a:xfrm>
              <a:off x="3023791" y="2708920"/>
              <a:ext cx="2880320" cy="1917360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B1FA2AE-3640-26CC-B8B5-4D9279B2E54F}"/>
                </a:ext>
              </a:extLst>
            </p:cNvPr>
            <p:cNvSpPr/>
            <p:nvPr/>
          </p:nvSpPr>
          <p:spPr>
            <a:xfrm>
              <a:off x="4860032" y="2708920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Rettangolo 4">
            <a:extLst>
              <a:ext uri="{FF2B5EF4-FFF2-40B4-BE49-F238E27FC236}">
                <a16:creationId xmlns:a16="http://schemas.microsoft.com/office/drawing/2014/main" id="{A220ACB3-953A-4E57-1C4F-69A4EA3D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sinistra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BFF31FF-72C2-C55E-24F5-5551008C33FA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771246" y="2780928"/>
            <a:ext cx="2792642" cy="14401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857F1B4A-4837-993C-AA5F-C2EAF75F7EF9}"/>
              </a:ext>
            </a:extLst>
          </p:cNvPr>
          <p:cNvSpPr/>
          <p:nvPr/>
        </p:nvSpPr>
        <p:spPr>
          <a:xfrm>
            <a:off x="138844" y="2348880"/>
            <a:ext cx="1264804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29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destra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26970A-CF77-0133-F106-BD1968AB6CC2}"/>
              </a:ext>
            </a:extLst>
          </p:cNvPr>
          <p:cNvSpPr txBox="1"/>
          <p:nvPr/>
        </p:nvSpPr>
        <p:spPr>
          <a:xfrm>
            <a:off x="323528" y="1556792"/>
            <a:ext cx="8280920" cy="3088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Un produttore di vernici assicura che il tempo medio di asciugatura non è superiore a 15 minuti.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La ditta acquirente prima di acquistare il prodotto prova il prodotto su 200 pezzi per verificare l’affermazione del produttore ad un livello di significatività dell’1% e riscontra un tempo medio di asciugatura pari a 15,8 minuti.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E’ noto che la distribuzione dei tempi di asciugatura è normale con una varianza pari a 10.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6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5346" y="906886"/>
            <a:ext cx="8424862" cy="1368152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μ=15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1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μ&gt;15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/>
              <p:nvPr/>
            </p:nvSpPr>
            <p:spPr>
              <a:xfrm>
                <a:off x="158861" y="2060501"/>
                <a:ext cx="3383929" cy="130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15,8−15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=3,58</m:t>
                      </m:r>
                    </m:oMath>
                  </m:oMathPara>
                </a14:m>
                <a:endParaRPr lang="it-IT" sz="18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1" y="2060501"/>
                <a:ext cx="3383929" cy="130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/>
              <p:nvPr/>
            </p:nvSpPr>
            <p:spPr>
              <a:xfrm>
                <a:off x="158862" y="3938751"/>
                <a:ext cx="1795428" cy="358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0,01</m:t>
                        </m:r>
                      </m:sub>
                      <m:sup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=2,33</m:t>
                    </m:r>
                  </m:oMath>
                </a14:m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2" y="3938751"/>
                <a:ext cx="1795428" cy="358047"/>
              </a:xfrm>
              <a:prstGeom prst="rect">
                <a:avLst/>
              </a:prstGeom>
              <a:blipFill>
                <a:blip r:embed="rId3"/>
                <a:stretch>
                  <a:fillRect l="-3390"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205191" y="5085184"/>
            <a:ext cx="8733618" cy="149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3,58&gt;2,33, il </a:t>
            </a: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manager rifiuta l’ipotesi nulla ad un livello di significatività dell’1%, i dati campionari smentiscono l’affermazione del produttore. Il tempo medio di asciugatura è significativamente superiore a 15 minuti.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BB8181C6-8F08-10C6-2330-462BC8A8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destra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F9E113-57FD-F835-8FAA-4F5D9382A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225" t="61936" r="6688" b="23741"/>
          <a:stretch/>
        </p:blipFill>
        <p:spPr>
          <a:xfrm>
            <a:off x="2268356" y="3074655"/>
            <a:ext cx="2592287" cy="17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424862" cy="129614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Approccio col p-</a:t>
            </a:r>
            <a:r>
              <a:rPr lang="it-IT" sz="18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value</a:t>
            </a:r>
            <a:endParaRPr lang="it-IT" sz="1800" b="0" i="0" u="none" strike="noStrike" baseline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Valore osservato della statistica test z=3,58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−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value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=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Z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&gt;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3,58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) =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1-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Φ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3,58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)]=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0,00017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138844" y="3140968"/>
            <a:ext cx="8733618" cy="128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qualunque livello di significatività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si ritenga appropriato,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p-</a:t>
            </a:r>
            <a:r>
              <a:rPr lang="it-IT" sz="1800" b="0" i="0" u="none" strike="noStrike" baseline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&lt;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Tale valore mostra una netta evidenza dei dati contro l’ipotesi nulla.</a:t>
            </a: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A220ACB3-953A-4E57-1C4F-69A4EA3D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44" y="203027"/>
            <a:ext cx="7862156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Esempio: </a:t>
            </a:r>
            <a:r>
              <a:rPr lang="it-IT" sz="3400" b="0" i="0" u="none" strike="noStrike" baseline="0" dirty="0">
                <a:solidFill>
                  <a:srgbClr val="7030A0"/>
                </a:solidFill>
                <a:latin typeface="Verdana" panose="020B0604030504040204" pitchFamily="34" charset="0"/>
              </a:rPr>
              <a:t>test unilaterale a destra</a:t>
            </a:r>
            <a:r>
              <a:rPr lang="it-IT" altLang="it-IT" sz="3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31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5" y="288287"/>
            <a:ext cx="878453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sulla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proporzione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/>
              <p:nvPr/>
            </p:nvSpPr>
            <p:spPr>
              <a:xfrm>
                <a:off x="192184" y="1059361"/>
                <a:ext cx="8280920" cy="5798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X è una v</a:t>
                </a:r>
                <a:r>
                  <a:rPr lang="it-IT" sz="2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ariabile casuale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dicotomica che può assumere i valori 0 e 1 la cui distribuzione di probabilità è una Bernoulli di parametro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p.</a:t>
                </a:r>
                <a:endParaRPr lang="it-IT" sz="2000" b="0" i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 sistemi di ipotesi possono essere:</a:t>
                </a:r>
              </a:p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=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                                     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=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                             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=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         </a:t>
                </a:r>
                <a:endParaRPr lang="it-IT" sz="2000" b="0" i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1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≠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                                    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1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&gt;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  <a:r>
                  <a:rPr lang="it-IT" sz="2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                      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1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&lt;</a:t>
                </a:r>
                <a:r>
                  <a:rPr lang="it-IT" sz="2000" b="0" i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p</a:t>
                </a:r>
                <a:r>
                  <a:rPr lang="it-IT" sz="2000" b="0" i="0" u="none" strike="noStrike" baseline="-2500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0</a:t>
                </a:r>
              </a:p>
              <a:p>
                <a:pPr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it-IT" sz="2000" b="0" i="0" u="none" strike="noStrike" baseline="-25000" dirty="0">
                  <a:solidFill>
                    <a:srgbClr val="002060"/>
                  </a:solidFill>
                  <a:latin typeface="Symbol" panose="05050102010706020507" pitchFamily="18" charset="2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sz="2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Per n grande la statistica test sotto H0 è una normale standardizzata (in tal caso la media campionaria=proporzione campionaria).</a:t>
                </a:r>
                <a:endParaRPr lang="it-IT" sz="2000" b="0" i="1" dirty="0">
                  <a:solidFill>
                    <a:srgbClr val="002060"/>
                  </a:solidFill>
                  <a:latin typeface="Cambria Math" panose="02040503050406030204" pitchFamily="18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𝑍</m:t>
                      </m:r>
                      <m:r>
                        <a:rPr lang="it-IT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it-IT" sz="20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it-IT" sz="2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Verdan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00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it-IT" sz="200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Verdana" panose="020B060403050404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20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Verdan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00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it-IT" sz="2000" i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Verdana" panose="020B060403050404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20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20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it-IT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4" y="1059361"/>
                <a:ext cx="8280920" cy="5798639"/>
              </a:xfrm>
              <a:prstGeom prst="rect">
                <a:avLst/>
              </a:prstGeom>
              <a:blipFill>
                <a:blip r:embed="rId2"/>
                <a:stretch>
                  <a:fillRect l="-810" r="-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5" y="288287"/>
            <a:ext cx="878453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 bilaterale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/>
              <p:nvPr/>
            </p:nvSpPr>
            <p:spPr>
              <a:xfrm>
                <a:off x="192183" y="1059361"/>
                <a:ext cx="8772081" cy="4971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Si sono effettuati 1000 lanci di una moneta e si è ottenuto 498 volte testa</a:t>
                </a:r>
                <a:r>
                  <a:rPr lang="it-IT" b="0" u="none" strike="noStrike" baseline="0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. Decidere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se la moneta è truccata oppure no ad un livello di significatività pari a 1%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b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=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0,5 (ossia la moneta non è truccata)</a:t>
                </a:r>
                <a:endParaRPr lang="it-IT" b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1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≠</a:t>
                </a:r>
                <a:r>
                  <a:rPr lang="it-IT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0,5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(ossia la moneta è truccata)</a:t>
                </a:r>
                <a:endParaRPr lang="it-IT" dirty="0">
                  <a:solidFill>
                    <a:srgbClr val="002060"/>
                  </a:solidFill>
                  <a:latin typeface="Symbol" panose="05050102010706020507" pitchFamily="18" charset="2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Z</m:t>
                      </m:r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0,498−</m:t>
                          </m:r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0,5</m:t>
                                  </m:r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(1−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0,5</m:t>
                                  </m:r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1.000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=−0,0158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0,005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=2,58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endParaRPr lang="it-IT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Poiché 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-2,58&lt; -0,0158 &lt;2,58, si accetta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b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e s</a:t>
                </a:r>
                <a:r>
                  <a:rPr lang="it-IT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i può concludere che ad un livello di significatività del 1% la moneta non è truccata.</a:t>
                </a:r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3" y="1059361"/>
                <a:ext cx="8772081" cy="4971874"/>
              </a:xfrm>
              <a:prstGeom prst="rect">
                <a:avLst/>
              </a:prstGeom>
              <a:blipFill>
                <a:blip r:embed="rId2"/>
                <a:stretch>
                  <a:fillRect l="-625" r="-556" b="-2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>
            <a:extLst>
              <a:ext uri="{FF2B5EF4-FFF2-40B4-BE49-F238E27FC236}">
                <a16:creationId xmlns:a16="http://schemas.microsoft.com/office/drawing/2014/main" id="{EF692A47-1308-CE20-62A7-37C3AD5ECD27}"/>
              </a:ext>
            </a:extLst>
          </p:cNvPr>
          <p:cNvGrpSpPr/>
          <p:nvPr/>
        </p:nvGrpSpPr>
        <p:grpSpPr>
          <a:xfrm>
            <a:off x="5004048" y="2924945"/>
            <a:ext cx="2713583" cy="1944216"/>
            <a:chOff x="5004048" y="2924945"/>
            <a:chExt cx="2713583" cy="194421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FD46C36-4549-07EB-60E6-F194BE633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62" t="76259" r="23226" b="11209"/>
            <a:stretch/>
          </p:blipFill>
          <p:spPr>
            <a:xfrm>
              <a:off x="5125343" y="2924945"/>
              <a:ext cx="2592288" cy="1944216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FAA16A5-2D3A-DA90-5E10-6C42B3A78B65}"/>
                </a:ext>
              </a:extLst>
            </p:cNvPr>
            <p:cNvSpPr/>
            <p:nvPr/>
          </p:nvSpPr>
          <p:spPr>
            <a:xfrm>
              <a:off x="5004048" y="3717032"/>
              <a:ext cx="864096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0" u="none" strike="noStrike" baseline="0" dirty="0">
                  <a:solidFill>
                    <a:srgbClr val="002060"/>
                  </a:solidFill>
                  <a:latin typeface="Symbol" panose="05050102010706020507" pitchFamily="18" charset="2"/>
                  <a:ea typeface="Verdana" panose="020B0604030504040204" pitchFamily="34" charset="0"/>
                </a:rPr>
                <a:t>a</a:t>
              </a:r>
              <a:r>
                <a:rPr lang="it-IT" sz="11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=0,005</a:t>
              </a:r>
              <a:endParaRPr lang="it-IT" sz="110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D8C1EB9-F0EB-5BF9-C812-C60FB6933E37}"/>
                </a:ext>
              </a:extLst>
            </p:cNvPr>
            <p:cNvSpPr/>
            <p:nvPr/>
          </p:nvSpPr>
          <p:spPr>
            <a:xfrm>
              <a:off x="6853535" y="3714292"/>
              <a:ext cx="864096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0" u="none" strike="noStrike" baseline="0" dirty="0">
                  <a:solidFill>
                    <a:srgbClr val="002060"/>
                  </a:solidFill>
                  <a:latin typeface="Symbol" panose="05050102010706020507" pitchFamily="18" charset="2"/>
                  <a:ea typeface="Verdana" panose="020B0604030504040204" pitchFamily="34" charset="0"/>
                </a:rPr>
                <a:t>a</a:t>
              </a:r>
              <a:r>
                <a:rPr lang="it-IT" sz="11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=0,005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55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>
            <a:extLst>
              <a:ext uri="{FF2B5EF4-FFF2-40B4-BE49-F238E27FC236}">
                <a16:creationId xmlns:a16="http://schemas.microsoft.com/office/drawing/2014/main" id="{82A20056-E871-AE41-E48A-722584E4EA44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A0FFAF4-AD73-4A70-9BAA-9D546DA583B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ttangolo 4">
            <a:extLst>
              <a:ext uri="{FF2B5EF4-FFF2-40B4-BE49-F238E27FC236}">
                <a16:creationId xmlns:a16="http://schemas.microsoft.com/office/drawing/2014/main" id="{B38F7703-F721-8865-CE7B-0D10213A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5" y="288287"/>
            <a:ext cx="878453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Esempio unilaterale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/>
              <p:nvPr/>
            </p:nvSpPr>
            <p:spPr>
              <a:xfrm>
                <a:off x="179734" y="1268760"/>
                <a:ext cx="8640737" cy="5191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i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Un’industria farmaceutica asserisce che un farmaco è efficace nel 95% dei casi. Su un campione di 300 persone il farmaco è stato efficace su 230 unità. Si può concludere ad un livello di significatività del 5% che l’affermazione sia legittima?</a:t>
                </a: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b="0" u="none" strike="noStrike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0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=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it-IT" b="0" u="none" strike="noStrike" baseline="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0,95</a:t>
                </a:r>
                <a:endParaRPr lang="it-IT" b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H</a:t>
                </a:r>
                <a:r>
                  <a:rPr lang="it-IT" baseline="-25000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1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: </a:t>
                </a:r>
                <a:r>
                  <a:rPr lang="it-IT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p 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≠</a:t>
                </a:r>
                <a:r>
                  <a:rPr lang="it-IT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0,95</a:t>
                </a: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Z</m:t>
                      </m:r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it-IT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0,76−</m:t>
                          </m:r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0,95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0,95</m:t>
                                  </m:r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(1−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0,95</m:t>
                                  </m:r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</a:rPr>
                                    <m:t>300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=−14,3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0,05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=− 1,64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Poiché -14,3&gt;-1,64, si rigetta H</a:t>
                </a:r>
                <a:r>
                  <a:rPr lang="it-IT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0</a:t>
                </a:r>
                <a:r>
                  <a:rPr 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,i dati campionari smentiscono l’affermazione dell’industria. La proporzione di pazienti sui quali il farmaco è efficace è significativamente inferiore al 95%.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026970A-CF77-0133-F106-BD1968AB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4" y="1268760"/>
                <a:ext cx="8640737" cy="5191678"/>
              </a:xfrm>
              <a:prstGeom prst="rect">
                <a:avLst/>
              </a:prstGeom>
              <a:blipFill>
                <a:blip r:embed="rId2"/>
                <a:stretch>
                  <a:fillRect l="-564" r="-564" b="-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ED397591-399F-81A3-97C4-E76CE786BCF7}"/>
              </a:ext>
            </a:extLst>
          </p:cNvPr>
          <p:cNvGrpSpPr/>
          <p:nvPr/>
        </p:nvGrpSpPr>
        <p:grpSpPr>
          <a:xfrm>
            <a:off x="3851920" y="2852936"/>
            <a:ext cx="3384376" cy="2226798"/>
            <a:chOff x="3851920" y="2852936"/>
            <a:chExt cx="3384376" cy="222679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34A0ABA-4AB9-62EA-A522-D1AD23A0C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407" t="55973" r="24013" b="30903"/>
            <a:stretch/>
          </p:blipFill>
          <p:spPr>
            <a:xfrm>
              <a:off x="3851920" y="2852936"/>
              <a:ext cx="3384376" cy="2226798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49AEC40-49D3-C135-967A-87B85D922955}"/>
                </a:ext>
              </a:extLst>
            </p:cNvPr>
            <p:cNvSpPr/>
            <p:nvPr/>
          </p:nvSpPr>
          <p:spPr>
            <a:xfrm>
              <a:off x="4067944" y="3645024"/>
              <a:ext cx="720080" cy="4320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0" u="none" strike="noStrike" baseline="0" dirty="0">
                  <a:solidFill>
                    <a:srgbClr val="002060"/>
                  </a:solidFill>
                  <a:latin typeface="Symbol" panose="05050102010706020507" pitchFamily="18" charset="2"/>
                  <a:ea typeface="Verdana" panose="020B0604030504040204" pitchFamily="34" charset="0"/>
                </a:rPr>
                <a:t>a</a:t>
              </a:r>
              <a:r>
                <a:rPr lang="it-IT" sz="11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=0,05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05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>
            <a:extLst>
              <a:ext uri="{FF2B5EF4-FFF2-40B4-BE49-F238E27FC236}">
                <a16:creationId xmlns:a16="http://schemas.microsoft.com/office/drawing/2014/main" id="{AF371E6B-82C6-51AC-4280-54B9C0E3C71B}"/>
              </a:ext>
            </a:extLst>
          </p:cNvPr>
          <p:cNvSpPr txBox="1">
            <a:spLocks noGrp="1"/>
          </p:cNvSpPr>
          <p:nvPr/>
        </p:nvSpPr>
        <p:spPr bwMode="auto">
          <a:xfrm>
            <a:off x="7434263" y="5805488"/>
            <a:ext cx="56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BA6F570-F5B1-453C-9559-6C22F0871463}" type="slidenum">
              <a:rPr lang="it-IT" altLang="it-IT" sz="9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it-IT" sz="9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ttangolo 4">
            <a:extLst>
              <a:ext uri="{FF2B5EF4-FFF2-40B4-BE49-F238E27FC236}">
                <a16:creationId xmlns:a16="http://schemas.microsoft.com/office/drawing/2014/main" id="{E169FBB5-DBF1-8BC9-D771-839BF6E45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287338"/>
            <a:ext cx="77866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360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statistici per medie per un singolo campione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A22DB3ED-5CFB-9C3E-B88A-8BB7E04F5D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124740"/>
                  </p:ext>
                </p:extLst>
              </p:nvPr>
            </p:nvGraphicFramePr>
            <p:xfrm>
              <a:off x="179512" y="2276872"/>
              <a:ext cx="8499644" cy="3224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80">
                      <a:extLst>
                        <a:ext uri="{9D8B030D-6E8A-4147-A177-3AD203B41FA5}">
                          <a16:colId xmlns:a16="http://schemas.microsoft.com/office/drawing/2014/main" val="3975413505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1582495726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4132458070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3404362467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2313113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Distribuzione popolazione</a:t>
                          </a:r>
                          <a:endParaRPr lang="it-IT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04530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</m:oMath>
                            </m:oMathPara>
                          </a14:m>
                          <a:endParaRPr lang="it-IT" b="0" i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it-IT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qualunque</m:t>
                                </m:r>
                              </m:oMath>
                            </m:oMathPara>
                          </a14:m>
                          <a:endParaRPr lang="it-IT" b="0" i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86020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Dimensione campionaria</a:t>
                          </a: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Varianza popolazione</a:t>
                          </a:r>
                          <a:endParaRPr lang="it-IT" b="0" i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Varianza popolazione</a:t>
                          </a:r>
                          <a:endParaRPr lang="it-IT" b="0" i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0308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non 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non 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68671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n piccolo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solidFill>
                                <a:srgbClr val="00206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?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solidFill>
                                <a:srgbClr val="00206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?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31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n grande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̅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it-IT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it-IT" b="0" i="1" smtClean="0">
                                                <a:solidFill>
                                                  <a:srgbClr val="00206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den>
                                </m:f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it-IT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2859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A22DB3ED-5CFB-9C3E-B88A-8BB7E04F5D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124740"/>
                  </p:ext>
                </p:extLst>
              </p:nvPr>
            </p:nvGraphicFramePr>
            <p:xfrm>
              <a:off x="179512" y="2276872"/>
              <a:ext cx="8499644" cy="32242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280">
                      <a:extLst>
                        <a:ext uri="{9D8B030D-6E8A-4147-A177-3AD203B41FA5}">
                          <a16:colId xmlns:a16="http://schemas.microsoft.com/office/drawing/2014/main" val="3975413505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1582495726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4132458070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3404362467"/>
                        </a:ext>
                      </a:extLst>
                    </a:gridCol>
                    <a:gridCol w="1708341">
                      <a:extLst>
                        <a:ext uri="{9D8B030D-6E8A-4147-A177-3AD203B41FA5}">
                          <a16:colId xmlns:a16="http://schemas.microsoft.com/office/drawing/2014/main" val="23131139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Distribuzione popolazione</a:t>
                          </a:r>
                          <a:endParaRPr lang="it-IT" b="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04530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 b="0" dirty="0">
                            <a:solidFill>
                              <a:srgbClr val="00206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48841" t="-108197" r="-100713" b="-6721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48841" t="-108197" r="-713" b="-67213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0860207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Dimensione campionaria</a:t>
                          </a: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Varianza popolazione</a:t>
                          </a:r>
                          <a:endParaRPr lang="it-IT" b="0" i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Varianza popolazione</a:t>
                          </a:r>
                          <a:endParaRPr lang="it-IT" b="0" i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0308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it-IT" dirty="0"/>
                        </a:p>
                      </a:txBody>
                      <a:tcPr>
                        <a:solidFill>
                          <a:schemeClr val="accent3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non 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i="0" u="none" strike="noStrike" kern="1200" baseline="0" dirty="0">
                              <a:solidFill>
                                <a:srgbClr val="0070C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non nota</a:t>
                          </a:r>
                          <a:endParaRPr lang="it-IT" b="0" dirty="0">
                            <a:solidFill>
                              <a:srgbClr val="0070C0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6867131"/>
                      </a:ext>
                    </a:extLst>
                  </a:tr>
                  <a:tr h="8704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n piccolo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97509" t="-174126" r="-300712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8214" t="-174126" r="-201786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solidFill>
                                <a:srgbClr val="00206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?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>
                              <a:solidFill>
                                <a:srgbClr val="00206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?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3117893"/>
                      </a:ext>
                    </a:extLst>
                  </a:tr>
                  <a:tr h="8704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b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a:t>n grande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97509" t="-274126" r="-300712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98214" t="-274126" r="-201786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97153" t="-274126" r="-101068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398571" t="-274126" r="-1429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285959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424862" cy="3672408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manager delle poste di Napoli è interessato a stabilire se il tempo medio di attesa dei clienti allo sportello è rimasto invariato oppure è cambiato nell’ultimo anno rispetto al precedente (quando era pari a 30 minuti).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Assume un livello di significatività del 5% (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=0,05).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 un campione di n=150 clienti osserva che il tempo medio di attesa è pari a 30,2 minuti.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 ipotizza che il manager conosca anche che la deviazione standard dei tempi di attesa della popolazione è pari a 5,38 minuti.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Cosa può concludere il manager sulla base dell’informazione contenuta nel campione?</a:t>
            </a:r>
            <a:endParaRPr lang="it-IT" alt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4">
            <a:extLst>
              <a:ext uri="{FF2B5EF4-FFF2-40B4-BE49-F238E27FC236}">
                <a16:creationId xmlns:a16="http://schemas.microsoft.com/office/drawing/2014/main" id="{57F8357C-DB65-D77D-72AA-CEE802C9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6336258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8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862" y="1028339"/>
            <a:ext cx="8424862" cy="1600683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Premessa: non è nota la distribuzione della variabile nella popolazione, però </a:t>
            </a:r>
            <a:r>
              <a:rPr lang="pt-B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n è grande (n=150).</a:t>
            </a:r>
            <a:endParaRPr lang="it-IT" sz="18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L’ipotesi riguarda la media μ.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μ=30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1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μ≠30</a:t>
            </a:r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3296F893-D490-97D5-158F-4AEEB3F3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3" y="3040913"/>
            <a:ext cx="4033838" cy="4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it-IT" alt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Calcolo della statistica-test: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/>
              <p:nvPr/>
            </p:nvSpPr>
            <p:spPr>
              <a:xfrm>
                <a:off x="3275856" y="2678224"/>
                <a:ext cx="3078088" cy="1182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30,2−30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18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0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5,38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1800" b="0" i="0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=0,45</m:t>
                      </m:r>
                    </m:oMath>
                  </m:oMathPara>
                </a14:m>
                <a:endParaRPr lang="it-IT" sz="18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678224"/>
                <a:ext cx="3078088" cy="11828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/>
              <p:nvPr/>
            </p:nvSpPr>
            <p:spPr>
              <a:xfrm>
                <a:off x="158862" y="4217721"/>
                <a:ext cx="5190845" cy="1006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Calcolo del valore teorico della statistica test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0,025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2" y="4217721"/>
                <a:ext cx="5190845" cy="1006238"/>
              </a:xfrm>
              <a:prstGeom prst="rect">
                <a:avLst/>
              </a:prstGeom>
              <a:blipFill>
                <a:blip r:embed="rId3"/>
                <a:stretch>
                  <a:fillRect l="-2700" t="-3636" r="-19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960B2067-047F-2335-113D-CE87ABF06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99" t="69098" r="7475" b="16579"/>
          <a:stretch/>
        </p:blipFill>
        <p:spPr>
          <a:xfrm>
            <a:off x="6318102" y="2991711"/>
            <a:ext cx="2232248" cy="223224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107950" y="5490923"/>
            <a:ext cx="8733618" cy="113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–1,96 &lt; 0,45 &lt; 1,96 il manager non può rifiutare l’ipotesi nulla, ossia non c’è sufficiente evidenza empirica per sostenere che il tempo medio di attesa sia cambiato.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B8EF31D1-6CC7-D5B5-5E63-CC64D08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6336258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9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424862" cy="129614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Approccio col p-</a:t>
            </a:r>
            <a:r>
              <a:rPr lang="it-IT" sz="18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value</a:t>
            </a:r>
            <a:endParaRPr lang="it-IT" sz="1800" b="0" i="0" u="none" strike="noStrike" baseline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Valore osservato della statistica test z=0,45</a:t>
            </a:r>
          </a:p>
          <a:p>
            <a:pPr marL="0" indent="0" algn="l">
              <a:buNone/>
            </a:pP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−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value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=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Z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&lt; −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,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45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) +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Z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&gt;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,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45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) =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2P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Z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&gt; 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,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45</a:t>
            </a:r>
            <a:r>
              <a:rPr lang="pl-PL" sz="1800" b="0" i="0" u="none" strike="noStrike" baseline="0" dirty="0">
                <a:solidFill>
                  <a:srgbClr val="002060"/>
                </a:solidFill>
                <a:latin typeface="SymbolMT"/>
              </a:rPr>
              <a:t>) =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2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[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1-</a:t>
            </a:r>
            <a:r>
              <a:rPr lang="el-G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Φ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(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0,45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MT"/>
              </a:rPr>
              <a:t>)]=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0,65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97142" y="5072004"/>
            <a:ext cx="8733618" cy="124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 qualunque livello di significatività </a:t>
            </a:r>
            <a:r>
              <a:rPr lang="it-IT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el-GR" sz="1800" b="0" i="0" u="none" strike="noStrike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 si ritenga appropriato, 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p-</a:t>
            </a:r>
            <a:r>
              <a:rPr lang="it-IT" sz="1800" b="0" i="0" u="none" strike="noStrike" baseline="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&gt; 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</a:p>
          <a:p>
            <a:pPr algn="l"/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c’è sufficiente evidenza nei dati per rifiutare l’ipotesi nulla.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E71169-7F88-1013-1385-3F31CB86DA56}"/>
              </a:ext>
            </a:extLst>
          </p:cNvPr>
          <p:cNvSpPr txBox="1"/>
          <p:nvPr/>
        </p:nvSpPr>
        <p:spPr>
          <a:xfrm>
            <a:off x="3275856" y="3177098"/>
            <a:ext cx="5184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i="0" u="none" strike="noStrike" baseline="0" dirty="0">
                <a:solidFill>
                  <a:srgbClr val="0070C0"/>
                </a:solidFill>
                <a:latin typeface="Verdana-Bold"/>
              </a:rPr>
              <a:t>Graficamente il p-</a:t>
            </a:r>
            <a:r>
              <a:rPr lang="it-IT" sz="1600" i="0" u="none" strike="noStrike" baseline="0" dirty="0" err="1">
                <a:solidFill>
                  <a:srgbClr val="0070C0"/>
                </a:solidFill>
                <a:latin typeface="Verdana-Bold"/>
              </a:rPr>
              <a:t>value</a:t>
            </a:r>
            <a:r>
              <a:rPr lang="it-IT" sz="1600" i="0" u="none" strike="noStrike" baseline="0" dirty="0">
                <a:solidFill>
                  <a:srgbClr val="0070C0"/>
                </a:solidFill>
                <a:latin typeface="Verdana-Bold"/>
              </a:rPr>
              <a:t> corrisponde alla somma delle due aree colorate.</a:t>
            </a:r>
            <a:endParaRPr lang="it-IT" sz="1600" dirty="0">
              <a:solidFill>
                <a:srgbClr val="0070C0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F27DC1B-1C15-5DDB-B291-BCF93B0163BA}"/>
              </a:ext>
            </a:extLst>
          </p:cNvPr>
          <p:cNvGrpSpPr/>
          <p:nvPr/>
        </p:nvGrpSpPr>
        <p:grpSpPr>
          <a:xfrm>
            <a:off x="1115616" y="3095583"/>
            <a:ext cx="2232174" cy="1512168"/>
            <a:chOff x="5004048" y="3284984"/>
            <a:chExt cx="2232174" cy="151216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71A0656-5AE1-A6A7-70FC-64E5234B8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74" t="64708" r="23226" b="22355"/>
            <a:stretch/>
          </p:blipFill>
          <p:spPr>
            <a:xfrm>
              <a:off x="5004048" y="3284984"/>
              <a:ext cx="2232174" cy="1512168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7B79243-4786-D3EC-2394-945CF6D187B5}"/>
                </a:ext>
              </a:extLst>
            </p:cNvPr>
            <p:cNvSpPr/>
            <p:nvPr/>
          </p:nvSpPr>
          <p:spPr>
            <a:xfrm>
              <a:off x="5004048" y="3284984"/>
              <a:ext cx="720080" cy="1177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ttangolo 4">
            <a:extLst>
              <a:ext uri="{FF2B5EF4-FFF2-40B4-BE49-F238E27FC236}">
                <a16:creationId xmlns:a16="http://schemas.microsoft.com/office/drawing/2014/main" id="{5A32332B-1061-1F97-2E3C-4FD60566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6336258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7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424862" cy="3744416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Ruolo della dimensione del campione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Lasciando immutati i termini del problema inferenziale, cosa cambierebbe se il manager ottenesse lo stesso risultato campionario da un campione di n=15 clienti?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Non si può dire niente sulla distribuzione della media campionaria, a meno che non si faccia l’ulteriore ipotesi che la distribuzione della popolazione è normale.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Se si aggiunge l’ipotesi di normalità della popolazione, anche per piccoli campioni la media campionaria segue una distribuzione normale.</a:t>
            </a:r>
            <a:endParaRPr lang="it-IT" sz="18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EC514F6F-A23D-D666-6497-C98CBA72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6336258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Segnaposto contenuto 5">
                <a:extLst>
                  <a:ext uri="{FF2B5EF4-FFF2-40B4-BE49-F238E27FC236}">
                    <a16:creationId xmlns:a16="http://schemas.microsoft.com/office/drawing/2014/main" id="{F37B2190-D525-F47F-EE5D-A2D298DA6D2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412776"/>
                <a:ext cx="8424862" cy="2664296"/>
              </a:xfrm>
            </p:spPr>
            <p:txBody>
              <a:bodyPr/>
              <a:lstStyle/>
              <a:p>
                <a:pPr marL="0" indent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it-IT" sz="1800" b="0" i="0" u="none" strike="noStrike" baseline="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Riprendiamo l’esempio del manager delle poste di Napoli.</a:t>
                </a:r>
              </a:p>
              <a:p>
                <a:pPr marL="0" indent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it-IT" sz="18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Supponiamo che egli non conosca la varianza della popolazione e che deve quindi essere stimata dal campione utilizzando la varianza campionaria corretta.</a:t>
                </a:r>
              </a:p>
              <a:p>
                <a:pPr marL="0" indent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it-IT" sz="18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Ipotizziamo 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𝑠</m:t>
                        </m:r>
                      </m:e>
                      <m:sup>
                        <m:r>
                          <a:rPr lang="it-IT" sz="1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800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</a:t>
                </a:r>
                <a:r>
                  <a:rPr lang="it-IT" sz="18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32,8 da un campione di n=15 clienti.</a:t>
                </a:r>
              </a:p>
              <a:p>
                <a:pPr marL="0" indent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it-IT" sz="1800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Che cosa cambia nella verifica dell’ipotesi?</a:t>
                </a:r>
              </a:p>
            </p:txBody>
          </p:sp>
        </mc:Choice>
        <mc:Fallback>
          <p:sp>
            <p:nvSpPr>
              <p:cNvPr id="19458" name="Segnaposto contenuto 5">
                <a:extLst>
                  <a:ext uri="{FF2B5EF4-FFF2-40B4-BE49-F238E27FC236}">
                    <a16:creationId xmlns:a16="http://schemas.microsoft.com/office/drawing/2014/main" id="{F37B2190-D525-F47F-EE5D-A2D298DA6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424862" cy="2664296"/>
              </a:xfrm>
              <a:blipFill>
                <a:blip r:embed="rId2"/>
                <a:stretch>
                  <a:fillRect l="-579" r="-651" b="-29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4">
            <a:extLst>
              <a:ext uri="{FF2B5EF4-FFF2-40B4-BE49-F238E27FC236}">
                <a16:creationId xmlns:a16="http://schemas.microsoft.com/office/drawing/2014/main" id="{1E8523DF-9681-08D9-5408-71763C1F5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734437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non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8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862" y="1028340"/>
            <a:ext cx="8424862" cy="1368152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Premessa: </a:t>
            </a:r>
            <a:r>
              <a:rPr lang="pt-B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n è piccolo (n=15).</a:t>
            </a:r>
            <a:endParaRPr lang="it-IT" sz="18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L’ipotesi riguarda la media μ.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μ=30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1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μ≠30</a:t>
            </a:r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3296F893-D490-97D5-158F-4AEEB3F3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3" y="3040913"/>
            <a:ext cx="4033838" cy="4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it-IT" alt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Calcolo della statistica-test: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/>
              <p:nvPr/>
            </p:nvSpPr>
            <p:spPr>
              <a:xfrm>
                <a:off x="3275856" y="2678224"/>
                <a:ext cx="3078088" cy="1293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15−1</m:t>
                          </m:r>
                        </m:sub>
                      </m:sSub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30,2−30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32,8</m:t>
                                  </m:r>
                                </m:num>
                                <m:den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=0,135</m:t>
                      </m:r>
                    </m:oMath>
                  </m:oMathPara>
                </a14:m>
                <a:endParaRPr lang="it-IT" sz="18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678224"/>
                <a:ext cx="3078088" cy="1293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/>
              <p:nvPr/>
            </p:nvSpPr>
            <p:spPr>
              <a:xfrm>
                <a:off x="158862" y="4217721"/>
                <a:ext cx="5190845" cy="898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Calcolo del valore teorico della statistica test</a:t>
                </a:r>
              </a:p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14;0,025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=2,14</m:t>
                      </m:r>
                    </m:oMath>
                  </m:oMathPara>
                </a14:m>
                <a:endParaRPr lang="it-IT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2" y="4217721"/>
                <a:ext cx="5190845" cy="898195"/>
              </a:xfrm>
              <a:prstGeom prst="rect">
                <a:avLst/>
              </a:prstGeom>
              <a:blipFill>
                <a:blip r:embed="rId3"/>
                <a:stretch>
                  <a:fillRect l="-2700" t="-4082" r="-19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107950" y="5490923"/>
            <a:ext cx="8733618" cy="113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–2,14 &lt; 0,135 &lt; 2,14 il manager non può rifiutare l’ipotesi nulla, ossia non c’è sufficiente evidenza empirica per sostenere che il tempo medio di attesa sia cambiato.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48892274-DC40-E681-5562-0B10D93A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734437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non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36730" t="27742" r="50072" b="46934"/>
          <a:stretch/>
        </p:blipFill>
        <p:spPr bwMode="auto">
          <a:xfrm>
            <a:off x="6156176" y="2348880"/>
            <a:ext cx="2872740" cy="177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tangolo 1"/>
              <p:cNvSpPr/>
              <p:nvPr/>
            </p:nvSpPr>
            <p:spPr>
              <a:xfrm>
                <a:off x="8176326" y="4618003"/>
                <a:ext cx="932178" cy="32316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1500" dirty="0" smtClean="0">
                    <a:solidFill>
                      <a:srgbClr val="002060"/>
                    </a:solidFill>
                  </a:rPr>
                  <a:t>T*</a:t>
                </a:r>
                <a14:m>
                  <m:oMath xmlns:m="http://schemas.openxmlformats.org/officeDocument/2006/math">
                    <m:r>
                      <a:rPr lang="it-IT" sz="1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=2,14</m:t>
                    </m:r>
                  </m:oMath>
                </a14:m>
                <a:endParaRPr lang="it-IT" sz="1500" dirty="0"/>
              </a:p>
            </p:txBody>
          </p:sp>
        </mc:Choice>
        <mc:Fallback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326" y="4618003"/>
                <a:ext cx="932178" cy="323165"/>
              </a:xfrm>
              <a:prstGeom prst="rect">
                <a:avLst/>
              </a:prstGeom>
              <a:blipFill>
                <a:blip r:embed="rId5"/>
                <a:stretch>
                  <a:fillRect l="-1935" t="-3636" b="-163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diritto 11"/>
          <p:cNvCxnSpPr>
            <a:endCxn id="2" idx="0"/>
          </p:cNvCxnSpPr>
          <p:nvPr/>
        </p:nvCxnSpPr>
        <p:spPr>
          <a:xfrm>
            <a:off x="8532440" y="3971976"/>
            <a:ext cx="109975" cy="64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588224" y="4077072"/>
            <a:ext cx="0" cy="41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15"/>
              <p:cNvSpPr/>
              <p:nvPr/>
            </p:nvSpPr>
            <p:spPr>
              <a:xfrm>
                <a:off x="6049999" y="4482568"/>
                <a:ext cx="1076449" cy="32316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1500" dirty="0" smtClean="0">
                    <a:solidFill>
                      <a:srgbClr val="002060"/>
                    </a:solidFill>
                  </a:rPr>
                  <a:t>T*</a:t>
                </a:r>
                <a14:m>
                  <m:oMath xmlns:m="http://schemas.openxmlformats.org/officeDocument/2006/math">
                    <m:r>
                      <a:rPr lang="it-IT" sz="1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2,14</m:t>
                    </m:r>
                  </m:oMath>
                </a14:m>
                <a:endParaRPr lang="it-IT" sz="1500" dirty="0"/>
              </a:p>
            </p:txBody>
          </p:sp>
        </mc:Choice>
        <mc:Fallback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99" y="4482568"/>
                <a:ext cx="1076449" cy="323165"/>
              </a:xfrm>
              <a:prstGeom prst="rect">
                <a:avLst/>
              </a:prstGeom>
              <a:blipFill>
                <a:blip r:embed="rId6"/>
                <a:stretch>
                  <a:fillRect l="-1676" t="-1818" b="-181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ttangolo 16"/>
              <p:cNvSpPr/>
              <p:nvPr/>
            </p:nvSpPr>
            <p:spPr>
              <a:xfrm>
                <a:off x="7569804" y="4185955"/>
                <a:ext cx="962636" cy="323165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it-IT" sz="15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5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0,135</m:t>
                    </m:r>
                  </m:oMath>
                </a14:m>
                <a:endParaRPr lang="it-IT" sz="15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04" y="4185955"/>
                <a:ext cx="962636" cy="323165"/>
              </a:xfrm>
              <a:prstGeom prst="rect">
                <a:avLst/>
              </a:prstGeom>
              <a:blipFill>
                <a:blip r:embed="rId7"/>
                <a:stretch>
                  <a:fillRect l="-1875" t="-3636" b="-1636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diritto 17"/>
          <p:cNvCxnSpPr/>
          <p:nvPr/>
        </p:nvCxnSpPr>
        <p:spPr>
          <a:xfrm flipV="1">
            <a:off x="7826740" y="4088026"/>
            <a:ext cx="0" cy="12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452320" y="3978390"/>
            <a:ext cx="292068" cy="3231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1500" smtClean="0">
                <a:solidFill>
                  <a:srgbClr val="002060"/>
                </a:solidFill>
              </a:rPr>
              <a:t>0</a:t>
            </a:r>
            <a:endParaRPr lang="it-IT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5">
            <a:extLst>
              <a:ext uri="{FF2B5EF4-FFF2-40B4-BE49-F238E27FC236}">
                <a16:creationId xmlns:a16="http://schemas.microsoft.com/office/drawing/2014/main" id="{F37B2190-D525-F47F-EE5D-A2D298DA6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862" y="1028340"/>
            <a:ext cx="8424862" cy="1368152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Premessa: </a:t>
            </a:r>
            <a:r>
              <a:rPr lang="pt-BR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e se n fosse grande ? (n=150).</a:t>
            </a:r>
            <a:endParaRPr lang="it-IT" sz="1800" b="0" i="0" u="none" strike="noStrike" baseline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L’ipotesi riguarda la media μ.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0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μ=30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H</a:t>
            </a:r>
            <a:r>
              <a:rPr lang="it-IT" sz="1800" b="0" i="0" u="none" strike="noStrike" baseline="-25000" dirty="0">
                <a:solidFill>
                  <a:srgbClr val="002060"/>
                </a:solidFill>
                <a:latin typeface="Verdana" panose="020B0604030504040204" pitchFamily="34" charset="0"/>
              </a:rPr>
              <a:t>1</a:t>
            </a:r>
            <a:r>
              <a:rPr lang="it-IT" sz="1800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: μ≠30</a:t>
            </a:r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3296F893-D490-97D5-158F-4AEEB3F3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3" y="3040913"/>
            <a:ext cx="5864940" cy="4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it-IT" altLang="it-I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 il teorema del limite centrale la statistica test sarà: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/>
              <p:nvPr/>
            </p:nvSpPr>
            <p:spPr>
              <a:xfrm>
                <a:off x="6084168" y="2622760"/>
                <a:ext cx="2646040" cy="1293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0" u="none" strike="noStrike" baseline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30,2−30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1800" b="0" i="1" u="none" strike="noStrike" baseline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32,8</m:t>
                                  </m:r>
                                </m:num>
                                <m:den>
                                  <m:r>
                                    <a:rPr lang="it-IT" sz="1800" b="0" i="1" u="none" strike="noStrike" baseline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150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it-IT" sz="1800" b="0" i="0" u="none" strike="noStrike" baseline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it-IT" sz="1800" b="0" u="none" strike="noStrike" baseline="0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C9B5FBB-8245-7620-0C62-8B464C831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22760"/>
                <a:ext cx="2646040" cy="12937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/>
              <p:nvPr/>
            </p:nvSpPr>
            <p:spPr>
              <a:xfrm>
                <a:off x="158862" y="3938751"/>
                <a:ext cx="7399462" cy="394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Calcolo del valore teorico della statistica test: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it-IT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it-IT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0,025</m:t>
                        </m:r>
                      </m:sub>
                      <m:sup>
                        <m:r>
                          <a:rPr lang="it-IT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=1,96</m:t>
                    </m:r>
                  </m:oMath>
                </a14:m>
                <a:r>
                  <a:rPr lang="it-IT" altLang="it-IT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1A3EB96-E4F5-1AD5-8E81-DED4FC23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2" y="3938751"/>
                <a:ext cx="7399462" cy="394275"/>
              </a:xfrm>
              <a:prstGeom prst="rect">
                <a:avLst/>
              </a:prstGeom>
              <a:blipFill>
                <a:blip r:embed="rId3"/>
                <a:stretch>
                  <a:fillRect l="-1895" t="-35385" b="-13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AD7989-AE66-D22F-38FD-7073928C04E0}"/>
              </a:ext>
            </a:extLst>
          </p:cNvPr>
          <p:cNvSpPr txBox="1"/>
          <p:nvPr/>
        </p:nvSpPr>
        <p:spPr>
          <a:xfrm>
            <a:off x="75213" y="4891628"/>
            <a:ext cx="8733618" cy="113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Poiché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–1,96&lt;0,43&lt;1,96, il </a:t>
            </a:r>
            <a:r>
              <a:rPr lang="it-IT" b="0" i="0" u="none" strike="noStrike" baseline="0" dirty="0">
                <a:solidFill>
                  <a:srgbClr val="002060"/>
                </a:solidFill>
                <a:latin typeface="Verdana" panose="020B0604030504040204" pitchFamily="34" charset="0"/>
              </a:rPr>
              <a:t>manager non può rifiutare l’ipotesi nulla, ossia non c’è sufficiente evidenza empirica per sostenere che il tempo medio di attesa sia cambiato.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541BE47F-5D0C-F9AA-1A52-0E214C04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81000"/>
            <a:ext cx="7344370" cy="6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it-IT" altLang="it-IT" sz="36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Esempio </a:t>
            </a:r>
            <a:r>
              <a:rPr lang="it-IT" altLang="it-IT" sz="3600" u="sng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varianza non nota</a:t>
            </a:r>
            <a:endParaRPr lang="it-IT" altLang="it-IT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49591"/>
      </p:ext>
    </p:extLst>
  </p:cSld>
  <p:clrMapOvr>
    <a:masterClrMapping/>
  </p:clrMapOvr>
</p:sld>
</file>

<file path=ppt/theme/theme1.xml><?xml version="1.0" encoding="utf-8"?>
<a:theme xmlns:a="http://schemas.openxmlformats.org/drawingml/2006/main" name="Rete">
  <a:themeElements>
    <a:clrScheme name="Re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7664</TotalTime>
  <Words>1249</Words>
  <Application>Microsoft Office PowerPoint</Application>
  <PresentationFormat>Presentazione su schermo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Cambria Math</vt:lpstr>
      <vt:lpstr>Symbol</vt:lpstr>
      <vt:lpstr>SymbolMT</vt:lpstr>
      <vt:lpstr>Times New Roman</vt:lpstr>
      <vt:lpstr>Verdana</vt:lpstr>
      <vt:lpstr>Verdana-Bold</vt:lpstr>
      <vt:lpstr>Wingdings</vt:lpstr>
      <vt:lpstr>Rete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per l’analisi statistica</dc:title>
  <dc:creator>Universita degli Studi di Napoli</dc:creator>
  <cp:lastModifiedBy>Windows User</cp:lastModifiedBy>
  <cp:revision>565</cp:revision>
  <cp:lastPrinted>1601-01-01T00:00:00Z</cp:lastPrinted>
  <dcterms:created xsi:type="dcterms:W3CDTF">2008-09-01T13:21:43Z</dcterms:created>
  <dcterms:modified xsi:type="dcterms:W3CDTF">2023-11-27T13:49:45Z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