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Lst>
  <p:notesMasterIdLst>
    <p:notesMasterId r:id="rId25"/>
  </p:notesMasterIdLst>
  <p:handoutMasterIdLst>
    <p:handoutMasterId r:id="rId26"/>
  </p:handoutMasterIdLst>
  <p:sldIdLst>
    <p:sldId id="290" r:id="rId5"/>
    <p:sldId id="258" r:id="rId6"/>
    <p:sldId id="271" r:id="rId7"/>
    <p:sldId id="272" r:id="rId8"/>
    <p:sldId id="273" r:id="rId9"/>
    <p:sldId id="287" r:id="rId10"/>
    <p:sldId id="288" r:id="rId11"/>
    <p:sldId id="275" r:id="rId12"/>
    <p:sldId id="276" r:id="rId13"/>
    <p:sldId id="277" r:id="rId14"/>
    <p:sldId id="278" r:id="rId15"/>
    <p:sldId id="279" r:id="rId16"/>
    <p:sldId id="283" r:id="rId17"/>
    <p:sldId id="282" r:id="rId18"/>
    <p:sldId id="281" r:id="rId19"/>
    <p:sldId id="289" r:id="rId20"/>
    <p:sldId id="284" r:id="rId21"/>
    <p:sldId id="285" r:id="rId22"/>
    <p:sldId id="286" r:id="rId23"/>
    <p:sldId id="291" r:id="rId24"/>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a:srgbClr val="003300"/>
    <a:srgbClr val="FF3300"/>
    <a:srgbClr val="CC9900"/>
    <a:srgbClr val="6633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350" autoAdjust="0"/>
    <p:restoredTop sz="94575" autoAdjust="0"/>
  </p:normalViewPr>
  <p:slideViewPr>
    <p:cSldViewPr>
      <p:cViewPr varScale="1">
        <p:scale>
          <a:sx n="72" d="100"/>
          <a:sy n="72" d="100"/>
        </p:scale>
        <p:origin x="184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614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614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2B6292-A91E-4442-BA5A-40BE1405149D}"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614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4608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4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614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D1B7BB0-2725-4DF7-9109-2260FFBA8D4A}"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3ADCD43-83F6-4B0D-B713-43BE9D4D8E02}" type="slidenum">
              <a:rPr lang="it-IT" smtClean="0"/>
              <a:pPr/>
              <a:t>1</a:t>
            </a:fld>
            <a:endParaRPr lang="it-IT"/>
          </a:p>
        </p:txBody>
      </p:sp>
      <p:sp>
        <p:nvSpPr>
          <p:cNvPr id="47107" name="Rectangle 2"/>
          <p:cNvSpPr>
            <a:spLocks noGrp="1" noRot="1" noChangeAspect="1" noChangeArrowheads="1" noTextEdit="1"/>
          </p:cNvSpPr>
          <p:nvPr>
            <p:ph type="sldImg"/>
          </p:nvPr>
        </p:nvSpPr>
        <p:spPr>
          <a:xfrm>
            <a:off x="917575" y="744538"/>
            <a:ext cx="4962525" cy="3722687"/>
          </a:xfrm>
          <a:ln/>
        </p:spPr>
      </p:sp>
      <p:sp>
        <p:nvSpPr>
          <p:cNvPr id="47108"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a:defRPr/>
            </a:pPr>
            <a:r>
              <a:rPr lang="it-IT"/>
              <a:t>30 novembre 2006</a:t>
            </a:r>
          </a:p>
        </p:txBody>
      </p:sp>
      <p:sp>
        <p:nvSpPr>
          <p:cNvPr id="16" name="Segnaposto numero diapositiva 15"/>
          <p:cNvSpPr>
            <a:spLocks noGrp="1"/>
          </p:cNvSpPr>
          <p:nvPr>
            <p:ph type="sldNum" sz="quarter" idx="11"/>
          </p:nvPr>
        </p:nvSpPr>
        <p:spPr/>
        <p:txBody>
          <a:bodyPr/>
          <a:lstStyle/>
          <a:p>
            <a:pPr>
              <a:defRPr/>
            </a:pPr>
            <a:fld id="{3D28FBEE-866B-4E0F-827A-0B0903FB1D06}" type="slidenum">
              <a:rPr lang="it-IT" smtClean="0"/>
              <a:pPr>
                <a:defRPr/>
              </a:pPr>
              <a:t>‹N›</a:t>
            </a:fld>
            <a:endParaRPr lang="it-IT"/>
          </a:p>
        </p:txBody>
      </p:sp>
      <p:sp>
        <p:nvSpPr>
          <p:cNvPr id="17" name="Segnaposto piè di pagina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r>
              <a:rPr lang="it-IT"/>
              <a:t>30 novembre 2006</a:t>
            </a:r>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a:defRPr/>
            </a:pPr>
            <a:fld id="{8F59DA30-4D2B-4FB3-9A56-50D0B20A3EC4}"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r>
              <a:rPr lang="it-IT"/>
              <a:t>30 novembre 2006</a:t>
            </a:r>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a:defRPr/>
            </a:pPr>
            <a:fld id="{2579996A-120E-4454-B29F-01D255E0E00F}"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4" name="Segnaposto data 13"/>
          <p:cNvSpPr>
            <a:spLocks noGrp="1"/>
          </p:cNvSpPr>
          <p:nvPr>
            <p:ph type="dt" sz="half" idx="14"/>
          </p:nvPr>
        </p:nvSpPr>
        <p:spPr/>
        <p:txBody>
          <a:bodyPr/>
          <a:lstStyle/>
          <a:p>
            <a:pPr>
              <a:defRPr/>
            </a:pPr>
            <a:r>
              <a:rPr lang="it-IT"/>
              <a:t>30 novembre 2006</a:t>
            </a:r>
          </a:p>
        </p:txBody>
      </p:sp>
      <p:sp>
        <p:nvSpPr>
          <p:cNvPr id="15" name="Segnaposto numero diapositiva 14"/>
          <p:cNvSpPr>
            <a:spLocks noGrp="1"/>
          </p:cNvSpPr>
          <p:nvPr>
            <p:ph type="sldNum" sz="quarter" idx="15"/>
          </p:nvPr>
        </p:nvSpPr>
        <p:spPr/>
        <p:txBody>
          <a:bodyPr/>
          <a:lstStyle>
            <a:lvl1pPr algn="ctr">
              <a:defRPr/>
            </a:lvl1pPr>
          </a:lstStyle>
          <a:p>
            <a:pPr>
              <a:defRPr/>
            </a:pPr>
            <a:fld id="{E8C7A93C-EF82-421D-8D64-1F2E3AF40B83}" type="slidenum">
              <a:rPr lang="it-IT" smtClean="0"/>
              <a:pPr>
                <a:defRPr/>
              </a:pPr>
              <a:t>‹N›</a:t>
            </a:fld>
            <a:endParaRPr lang="it-IT"/>
          </a:p>
        </p:txBody>
      </p:sp>
      <p:sp>
        <p:nvSpPr>
          <p:cNvPr id="16" name="Segnaposto piè di pagina 15"/>
          <p:cNvSpPr>
            <a:spLocks noGrp="1"/>
          </p:cNvSpPr>
          <p:nvPr>
            <p:ph type="ftr" sz="quarter" idx="16"/>
          </p:nvPr>
        </p:nvSpPr>
        <p:spPr/>
        <p:txBody>
          <a:bodyPr/>
          <a:lstStyle/>
          <a:p>
            <a:endParaRPr kumimoji="0" lang="en-US"/>
          </a:p>
        </p:txBody>
      </p:sp>
      <p:sp>
        <p:nvSpPr>
          <p:cNvPr id="17" name="Titolo 16"/>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r>
              <a:rPr lang="it-IT"/>
              <a:t>30 novembre 2006</a:t>
            </a:r>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a:defRPr/>
            </a:pPr>
            <a:fld id="{544C0D7E-58DB-4F41-A95B-8893EA93D0FA}" type="slidenum">
              <a:rPr lang="it-IT" smtClean="0"/>
              <a:pPr>
                <a:defRPr/>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a:defRPr/>
            </a:pPr>
            <a:r>
              <a:rPr lang="it-IT"/>
              <a:t>30 novembre 2006</a:t>
            </a:r>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a:defRPr/>
            </a:pPr>
            <a:fld id="{5C8ADBFB-B8DA-4267-8122-2986E4BC4305}" type="slidenum">
              <a:rPr lang="it-IT" smtClean="0"/>
              <a:pPr>
                <a:defRPr/>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a:defRPr/>
            </a:pPr>
            <a:fld id="{61725A7C-23F8-4037-908E-5FB9AF8B7915}" type="slidenum">
              <a:rPr lang="it-IT" smtClean="0"/>
              <a:pPr>
                <a:defRPr/>
              </a:pPr>
              <a:t>‹N›</a:t>
            </a:fld>
            <a:endParaRPr lang="it-IT"/>
          </a:p>
        </p:txBody>
      </p:sp>
      <p:sp>
        <p:nvSpPr>
          <p:cNvPr id="8" name="Segnaposto piè di pagina 7"/>
          <p:cNvSpPr>
            <a:spLocks noGrp="1"/>
          </p:cNvSpPr>
          <p:nvPr>
            <p:ph type="ftr" sz="quarter" idx="11"/>
          </p:nvPr>
        </p:nvSpPr>
        <p:spPr/>
        <p:txBody>
          <a:bodyPr/>
          <a:lstStyle/>
          <a:p>
            <a:endParaRPr kumimoji="0" lang="en-US"/>
          </a:p>
        </p:txBody>
      </p:sp>
      <p:sp>
        <p:nvSpPr>
          <p:cNvPr id="7" name="Segnaposto data 6"/>
          <p:cNvSpPr>
            <a:spLocks noGrp="1"/>
          </p:cNvSpPr>
          <p:nvPr>
            <p:ph type="dt" sz="half" idx="10"/>
          </p:nvPr>
        </p:nvSpPr>
        <p:spPr/>
        <p:txBody>
          <a:bodyPr/>
          <a:lstStyle/>
          <a:p>
            <a:pPr>
              <a:defRPr/>
            </a:pPr>
            <a:r>
              <a:rPr lang="it-IT"/>
              <a:t>30 novembre 2006</a:t>
            </a: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r>
              <a:rPr lang="it-IT"/>
              <a:t>30 novembre 2006</a:t>
            </a:r>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pPr>
              <a:defRPr/>
            </a:pPr>
            <a:fld id="{51CF26DE-204B-434F-A8C5-3770E0B161B9}" type="slidenum">
              <a:rPr lang="it-IT" smtClean="0"/>
              <a:pPr>
                <a:defRPr/>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a:t>30 novembre 2006</a:t>
            </a:r>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a:defRPr/>
            </a:pPr>
            <a:fld id="{63781C61-E7CC-4434-888C-0F092624C2CE}"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8" name="Segnaposto data 7"/>
          <p:cNvSpPr>
            <a:spLocks noGrp="1"/>
          </p:cNvSpPr>
          <p:nvPr>
            <p:ph type="dt" sz="half" idx="14"/>
          </p:nvPr>
        </p:nvSpPr>
        <p:spPr/>
        <p:txBody>
          <a:bodyPr/>
          <a:lstStyle/>
          <a:p>
            <a:pPr>
              <a:defRPr/>
            </a:pPr>
            <a:r>
              <a:rPr lang="it-IT"/>
              <a:t>30 novembre 2006</a:t>
            </a:r>
          </a:p>
        </p:txBody>
      </p:sp>
      <p:sp>
        <p:nvSpPr>
          <p:cNvPr id="9" name="Segnaposto numero diapositiva 8"/>
          <p:cNvSpPr>
            <a:spLocks noGrp="1"/>
          </p:cNvSpPr>
          <p:nvPr>
            <p:ph type="sldNum" sz="quarter" idx="15"/>
          </p:nvPr>
        </p:nvSpPr>
        <p:spPr/>
        <p:txBody>
          <a:bodyPr/>
          <a:lstStyle/>
          <a:p>
            <a:pPr>
              <a:defRPr/>
            </a:pPr>
            <a:fld id="{53CD8FA2-C13B-4382-89C5-3A3E9A7287CC}" type="slidenum">
              <a:rPr lang="it-IT" smtClean="0"/>
              <a:pPr>
                <a:defRPr/>
              </a:pPr>
              <a:t>‹N›</a:t>
            </a:fld>
            <a:endParaRPr lang="it-IT"/>
          </a:p>
        </p:txBody>
      </p:sp>
      <p:sp>
        <p:nvSpPr>
          <p:cNvPr id="10" name="Segnaposto piè di pagina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8" name="Segnaposto data 7"/>
          <p:cNvSpPr>
            <a:spLocks noGrp="1"/>
          </p:cNvSpPr>
          <p:nvPr>
            <p:ph type="dt" sz="half" idx="10"/>
          </p:nvPr>
        </p:nvSpPr>
        <p:spPr/>
        <p:txBody>
          <a:bodyPr/>
          <a:lstStyle/>
          <a:p>
            <a:pPr>
              <a:defRPr/>
            </a:pPr>
            <a:r>
              <a:rPr lang="it-IT"/>
              <a:t>30 novembre 2006</a:t>
            </a:r>
          </a:p>
        </p:txBody>
      </p:sp>
      <p:sp>
        <p:nvSpPr>
          <p:cNvPr id="9" name="Segnaposto numero diapositiva 8"/>
          <p:cNvSpPr>
            <a:spLocks noGrp="1"/>
          </p:cNvSpPr>
          <p:nvPr>
            <p:ph type="sldNum" sz="quarter" idx="11"/>
          </p:nvPr>
        </p:nvSpPr>
        <p:spPr/>
        <p:txBody>
          <a:bodyPr/>
          <a:lstStyle/>
          <a:p>
            <a:pPr>
              <a:defRPr/>
            </a:pPr>
            <a:fld id="{7D140047-8B82-4DFE-AE56-1010445C23F2}" type="slidenum">
              <a:rPr lang="it-IT" smtClean="0"/>
              <a:pPr>
                <a:defRPr/>
              </a:pPr>
              <a:t>‹N›</a:t>
            </a:fld>
            <a:endParaRPr lang="it-IT"/>
          </a:p>
        </p:txBody>
      </p:sp>
      <p:sp>
        <p:nvSpPr>
          <p:cNvPr id="10" name="Segnaposto piè di pagina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it-IT"/>
              <a:t>30 novembre 2006</a:t>
            </a: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C81E497-B96D-412D-94F9-920F111C377B}" type="slidenum">
              <a:rPr lang="it-IT" smtClean="0"/>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1908175" y="2708275"/>
            <a:ext cx="4698722" cy="707886"/>
          </a:xfrm>
          <a:prstGeom prst="rect">
            <a:avLst/>
          </a:prstGeom>
          <a:noFill/>
          <a:ln w="9525">
            <a:noFill/>
            <a:miter lim="800000"/>
            <a:headEnd/>
            <a:tailEnd/>
          </a:ln>
        </p:spPr>
        <p:txBody>
          <a:bodyPr wrap="none">
            <a:spAutoFit/>
          </a:bodyPr>
          <a:lstStyle/>
          <a:p>
            <a:r>
              <a:rPr lang="it-IT" sz="4000" b="1" dirty="0">
                <a:solidFill>
                  <a:schemeClr val="bg1"/>
                </a:solidFill>
                <a:latin typeface="Comic Sans MS" pitchFamily="66" charset="0"/>
              </a:rPr>
              <a:t>Zoologia Applicata</a:t>
            </a:r>
          </a:p>
        </p:txBody>
      </p:sp>
      <p:sp>
        <p:nvSpPr>
          <p:cNvPr id="266243" name="Rectangle 3"/>
          <p:cNvSpPr>
            <a:spLocks noChangeArrowheads="1"/>
          </p:cNvSpPr>
          <p:nvPr/>
        </p:nvSpPr>
        <p:spPr bwMode="auto">
          <a:xfrm>
            <a:off x="2873375" y="3638550"/>
            <a:ext cx="3427541" cy="369332"/>
          </a:xfrm>
          <a:prstGeom prst="rect">
            <a:avLst/>
          </a:prstGeom>
          <a:noFill/>
          <a:ln w="9525">
            <a:noFill/>
            <a:miter lim="800000"/>
            <a:headEnd/>
            <a:tailEnd/>
          </a:ln>
        </p:spPr>
        <p:txBody>
          <a:bodyPr wrap="none">
            <a:spAutoFit/>
          </a:bodyPr>
          <a:lstStyle/>
          <a:p>
            <a:r>
              <a:rPr lang="it-IT" b="1" dirty="0">
                <a:solidFill>
                  <a:schemeClr val="bg1"/>
                </a:solidFill>
                <a:latin typeface="Comic Sans MS" pitchFamily="66" charset="0"/>
              </a:rPr>
              <a:t>Anno accademico 2021-2022</a:t>
            </a:r>
          </a:p>
        </p:txBody>
      </p:sp>
      <p:sp>
        <p:nvSpPr>
          <p:cNvPr id="25604" name="Rectangle 4"/>
          <p:cNvSpPr>
            <a:spLocks noChangeArrowheads="1"/>
          </p:cNvSpPr>
          <p:nvPr/>
        </p:nvSpPr>
        <p:spPr bwMode="auto">
          <a:xfrm>
            <a:off x="2259013" y="4076700"/>
            <a:ext cx="4625975" cy="858838"/>
          </a:xfrm>
          <a:prstGeom prst="rect">
            <a:avLst/>
          </a:prstGeom>
          <a:noFill/>
          <a:ln w="9525">
            <a:noFill/>
            <a:miter lim="800000"/>
            <a:headEnd/>
            <a:tailEnd/>
          </a:ln>
        </p:spPr>
        <p:txBody>
          <a:bodyPr wrap="none">
            <a:spAutoFit/>
          </a:bodyPr>
          <a:lstStyle/>
          <a:p>
            <a:pPr>
              <a:lnSpc>
                <a:spcPct val="210000"/>
              </a:lnSpc>
            </a:pPr>
            <a:r>
              <a:rPr lang="it-IT" sz="2400" b="1" u="sng">
                <a:solidFill>
                  <a:schemeClr val="bg1"/>
                </a:solidFill>
                <a:latin typeface="Comic Sans MS" pitchFamily="66" charset="0"/>
              </a:rPr>
              <a:t>Normativa sulla Pesca I Parte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fade">
                                      <p:cBhvr>
                                        <p:cTn id="7" dur="2000"/>
                                        <p:tgtEl>
                                          <p:spTgt spid="26624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6243"/>
                                        </p:tgtEl>
                                        <p:attrNameLst>
                                          <p:attrName>style.visibility</p:attrName>
                                        </p:attrNameLst>
                                      </p:cBhvr>
                                      <p:to>
                                        <p:strVal val="visible"/>
                                      </p:to>
                                    </p:set>
                                    <p:animEffect transition="in" filter="fade">
                                      <p:cBhvr>
                                        <p:cTn id="11" dur="2000"/>
                                        <p:tgtEl>
                                          <p:spTgt spid="26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P spid="26624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88913" y="173038"/>
            <a:ext cx="2389187"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In Italia………</a:t>
            </a:r>
          </a:p>
        </p:txBody>
      </p:sp>
      <p:sp>
        <p:nvSpPr>
          <p:cNvPr id="245763" name="Text Box 3"/>
          <p:cNvSpPr txBox="1">
            <a:spLocks noChangeArrowheads="1"/>
          </p:cNvSpPr>
          <p:nvPr/>
        </p:nvSpPr>
        <p:spPr bwMode="auto">
          <a:xfrm>
            <a:off x="179388" y="765175"/>
            <a:ext cx="8713787" cy="5607050"/>
          </a:xfrm>
          <a:prstGeom prst="rect">
            <a:avLst/>
          </a:prstGeom>
          <a:solidFill>
            <a:srgbClr val="003300">
              <a:alpha val="50195"/>
            </a:srgbClr>
          </a:solidFill>
          <a:ln w="9525">
            <a:noFill/>
            <a:miter lim="800000"/>
            <a:headEnd/>
            <a:tailEnd/>
          </a:ln>
        </p:spPr>
        <p:txBody>
          <a:bodyPr>
            <a:spAutoFit/>
          </a:bodyPr>
          <a:lstStyle/>
          <a:p>
            <a:pPr algn="just">
              <a:lnSpc>
                <a:spcPct val="220000"/>
              </a:lnSpc>
            </a:pPr>
            <a:r>
              <a:rPr lang="it-IT" sz="1600">
                <a:solidFill>
                  <a:schemeClr val="bg1"/>
                </a:solidFill>
                <a:latin typeface="Comic Sans MS" pitchFamily="66" charset="0"/>
              </a:rPr>
              <a:t>……….</a:t>
            </a:r>
            <a:r>
              <a:rPr lang="it-IT">
                <a:solidFill>
                  <a:schemeClr val="bg1"/>
                </a:solidFill>
                <a:latin typeface="Comic Sans MS" pitchFamily="66" charset="0"/>
              </a:rPr>
              <a:t>Gli interventi previsti dalla presente legge debbono essere finalizzati al raggiungimento dei seguenti </a:t>
            </a:r>
            <a:r>
              <a:rPr lang="it-IT">
                <a:solidFill>
                  <a:srgbClr val="FF9900"/>
                </a:solidFill>
                <a:latin typeface="Comic Sans MS" pitchFamily="66" charset="0"/>
              </a:rPr>
              <a:t>OBIETTIVI</a:t>
            </a:r>
            <a:r>
              <a:rPr lang="it-IT">
                <a:solidFill>
                  <a:schemeClr val="bg1"/>
                </a:solidFill>
                <a:latin typeface="Comic Sans MS" pitchFamily="66" charset="0"/>
              </a:rPr>
              <a:t>:</a:t>
            </a:r>
          </a:p>
          <a:p>
            <a:pPr lvl="1" algn="just">
              <a:lnSpc>
                <a:spcPct val="220000"/>
              </a:lnSpc>
            </a:pPr>
            <a:r>
              <a:rPr lang="it-IT" sz="1600">
                <a:solidFill>
                  <a:schemeClr val="bg1"/>
                </a:solidFill>
                <a:latin typeface="Comic Sans MS" pitchFamily="66" charset="0"/>
              </a:rPr>
              <a:t>A) </a:t>
            </a:r>
            <a:r>
              <a:rPr lang="it-IT" sz="1600">
                <a:solidFill>
                  <a:srgbClr val="FF9900"/>
                </a:solidFill>
                <a:latin typeface="Comic Sans MS" pitchFamily="66" charset="0"/>
              </a:rPr>
              <a:t>gestione razionale delle risorse</a:t>
            </a:r>
            <a:r>
              <a:rPr lang="it-IT" sz="1600">
                <a:solidFill>
                  <a:schemeClr val="bg1"/>
                </a:solidFill>
                <a:latin typeface="Comic Sans MS" pitchFamily="66" charset="0"/>
              </a:rPr>
              <a:t> biologiche del mare; </a:t>
            </a:r>
          </a:p>
          <a:p>
            <a:pPr lvl="1" algn="just">
              <a:lnSpc>
                <a:spcPct val="220000"/>
              </a:lnSpc>
            </a:pPr>
            <a:r>
              <a:rPr lang="it-IT" sz="1600">
                <a:solidFill>
                  <a:schemeClr val="bg1"/>
                </a:solidFill>
                <a:latin typeface="Comic Sans MS" pitchFamily="66" charset="0"/>
              </a:rPr>
              <a:t>B) incremento di talune </a:t>
            </a:r>
            <a:r>
              <a:rPr lang="it-IT" sz="1600">
                <a:solidFill>
                  <a:srgbClr val="FF9900"/>
                </a:solidFill>
                <a:latin typeface="Comic Sans MS" pitchFamily="66" charset="0"/>
              </a:rPr>
              <a:t>produzioni</a:t>
            </a:r>
            <a:r>
              <a:rPr lang="it-IT" sz="1600">
                <a:solidFill>
                  <a:schemeClr val="bg1"/>
                </a:solidFill>
                <a:latin typeface="Comic Sans MS" pitchFamily="66" charset="0"/>
              </a:rPr>
              <a:t> e </a:t>
            </a:r>
            <a:r>
              <a:rPr lang="it-IT" sz="1600">
                <a:solidFill>
                  <a:srgbClr val="FF9900"/>
                </a:solidFill>
                <a:latin typeface="Comic Sans MS" pitchFamily="66" charset="0"/>
              </a:rPr>
              <a:t>valorizzazione</a:t>
            </a:r>
            <a:r>
              <a:rPr lang="it-IT" sz="1600">
                <a:solidFill>
                  <a:schemeClr val="bg1"/>
                </a:solidFill>
                <a:latin typeface="Comic Sans MS" pitchFamily="66" charset="0"/>
              </a:rPr>
              <a:t> delle specie massive della pesca marittima nazionale;</a:t>
            </a:r>
          </a:p>
          <a:p>
            <a:pPr lvl="1" algn="just">
              <a:lnSpc>
                <a:spcPct val="220000"/>
              </a:lnSpc>
            </a:pPr>
            <a:r>
              <a:rPr lang="it-IT" sz="1600">
                <a:solidFill>
                  <a:schemeClr val="bg1"/>
                </a:solidFill>
                <a:latin typeface="Comic Sans MS" pitchFamily="66" charset="0"/>
              </a:rPr>
              <a:t>C) diversificazione della domanda, ampliamento e razionalizzazione del </a:t>
            </a:r>
            <a:r>
              <a:rPr lang="it-IT" sz="1600">
                <a:solidFill>
                  <a:srgbClr val="FF9900"/>
                </a:solidFill>
                <a:latin typeface="Comic Sans MS" pitchFamily="66" charset="0"/>
              </a:rPr>
              <a:t>mercato</a:t>
            </a:r>
            <a:r>
              <a:rPr lang="it-IT" sz="1600">
                <a:solidFill>
                  <a:schemeClr val="bg1"/>
                </a:solidFill>
                <a:latin typeface="Comic Sans MS" pitchFamily="66" charset="0"/>
              </a:rPr>
              <a:t>, nonché aumento del consumo dei prodotti ittici nazionali;</a:t>
            </a:r>
          </a:p>
          <a:p>
            <a:pPr lvl="1" algn="just">
              <a:lnSpc>
                <a:spcPct val="220000"/>
              </a:lnSpc>
            </a:pPr>
            <a:r>
              <a:rPr lang="it-IT" sz="1600">
                <a:solidFill>
                  <a:schemeClr val="bg1"/>
                </a:solidFill>
                <a:latin typeface="Comic Sans MS" pitchFamily="66" charset="0"/>
              </a:rPr>
              <a:t>D) aumento del valore aggiunto dei prodotti ittici e relativi riflessi </a:t>
            </a:r>
            <a:r>
              <a:rPr lang="it-IT" sz="1600">
                <a:solidFill>
                  <a:srgbClr val="FF9900"/>
                </a:solidFill>
                <a:latin typeface="Comic Sans MS" pitchFamily="66" charset="0"/>
              </a:rPr>
              <a:t>occupazionali</a:t>
            </a:r>
            <a:r>
              <a:rPr lang="it-IT" sz="1600">
                <a:solidFill>
                  <a:schemeClr val="bg1"/>
                </a:solidFill>
                <a:latin typeface="Comic Sans MS" pitchFamily="66" charset="0"/>
              </a:rPr>
              <a:t>;</a:t>
            </a:r>
          </a:p>
          <a:p>
            <a:pPr lvl="1" algn="just">
              <a:lnSpc>
                <a:spcPct val="220000"/>
              </a:lnSpc>
            </a:pPr>
            <a:r>
              <a:rPr lang="it-IT" sz="1600">
                <a:solidFill>
                  <a:schemeClr val="bg1"/>
                </a:solidFill>
                <a:latin typeface="Comic Sans MS" pitchFamily="66" charset="0"/>
              </a:rPr>
              <a:t>E) miglioramento delle condizioni di vita, di lavoro e di </a:t>
            </a:r>
            <a:r>
              <a:rPr lang="it-IT" sz="1600">
                <a:solidFill>
                  <a:srgbClr val="FF9900"/>
                </a:solidFill>
                <a:latin typeface="Comic Sans MS" pitchFamily="66" charset="0"/>
              </a:rPr>
              <a:t>sicurezza</a:t>
            </a:r>
            <a:r>
              <a:rPr lang="it-IT" sz="1600">
                <a:solidFill>
                  <a:schemeClr val="bg1"/>
                </a:solidFill>
                <a:latin typeface="Comic Sans MS" pitchFamily="66" charset="0"/>
              </a:rPr>
              <a:t> a bordo;</a:t>
            </a:r>
          </a:p>
          <a:p>
            <a:pPr lvl="1" algn="just">
              <a:lnSpc>
                <a:spcPct val="220000"/>
              </a:lnSpc>
            </a:pPr>
            <a:r>
              <a:rPr lang="it-IT" sz="1600">
                <a:solidFill>
                  <a:schemeClr val="bg1"/>
                </a:solidFill>
                <a:latin typeface="Comic Sans MS" pitchFamily="66" charset="0"/>
              </a:rPr>
              <a:t>F) miglioramento della bilancia </a:t>
            </a:r>
            <a:r>
              <a:rPr lang="it-IT" sz="1600">
                <a:solidFill>
                  <a:srgbClr val="FF9900"/>
                </a:solidFill>
                <a:latin typeface="Comic Sans MS" pitchFamily="66" charset="0"/>
              </a:rPr>
              <a:t>commerciale</a:t>
            </a:r>
            <a:r>
              <a:rPr lang="it-IT" sz="1600">
                <a:solidFill>
                  <a:schemeClr val="bg1"/>
                </a:solidFill>
                <a:latin typeface="Comic Sans MS" pitchFamily="66" charset="0"/>
              </a:rPr>
              <a:t> del settore.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dissolve">
                                      <p:cBhvr>
                                        <p:cTn id="7" dur="500"/>
                                        <p:tgtEl>
                                          <p:spTgt spid="2457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 calcmode="lin" valueType="num">
                                      <p:cBhvr additive="base">
                                        <p:cTn id="12"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63">
                                            <p:txEl>
                                              <p:pRg st="1" end="1"/>
                                            </p:txEl>
                                          </p:spTgt>
                                        </p:tgtEl>
                                        <p:attrNameLst>
                                          <p:attrName>style.visibility</p:attrName>
                                        </p:attrNameLst>
                                      </p:cBhvr>
                                      <p:to>
                                        <p:strVal val="visible"/>
                                      </p:to>
                                    </p:set>
                                    <p:anim calcmode="lin" valueType="num">
                                      <p:cBhvr additive="base">
                                        <p:cTn id="18" dur="5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763">
                                            <p:txEl>
                                              <p:pRg st="2" end="2"/>
                                            </p:txEl>
                                          </p:spTgt>
                                        </p:tgtEl>
                                        <p:attrNameLst>
                                          <p:attrName>style.visibility</p:attrName>
                                        </p:attrNameLst>
                                      </p:cBhvr>
                                      <p:to>
                                        <p:strVal val="visible"/>
                                      </p:to>
                                    </p:set>
                                    <p:anim calcmode="lin" valueType="num">
                                      <p:cBhvr additive="base">
                                        <p:cTn id="24"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5763">
                                            <p:txEl>
                                              <p:pRg st="3" end="3"/>
                                            </p:txEl>
                                          </p:spTgt>
                                        </p:tgtEl>
                                        <p:attrNameLst>
                                          <p:attrName>style.visibility</p:attrName>
                                        </p:attrNameLst>
                                      </p:cBhvr>
                                      <p:to>
                                        <p:strVal val="visible"/>
                                      </p:to>
                                    </p:set>
                                    <p:anim calcmode="lin" valueType="num">
                                      <p:cBhvr additive="base">
                                        <p:cTn id="30" dur="5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5763">
                                            <p:txEl>
                                              <p:pRg st="4" end="4"/>
                                            </p:txEl>
                                          </p:spTgt>
                                        </p:tgtEl>
                                        <p:attrNameLst>
                                          <p:attrName>style.visibility</p:attrName>
                                        </p:attrNameLst>
                                      </p:cBhvr>
                                      <p:to>
                                        <p:strVal val="visible"/>
                                      </p:to>
                                    </p:set>
                                    <p:anim calcmode="lin" valueType="num">
                                      <p:cBhvr additive="base">
                                        <p:cTn id="36" dur="5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5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763">
                                            <p:txEl>
                                              <p:pRg st="5" end="5"/>
                                            </p:txEl>
                                          </p:spTgt>
                                        </p:tgtEl>
                                        <p:attrNameLst>
                                          <p:attrName>style.visibility</p:attrName>
                                        </p:attrNameLst>
                                      </p:cBhvr>
                                      <p:to>
                                        <p:strVal val="visible"/>
                                      </p:to>
                                    </p:set>
                                    <p:anim calcmode="lin" valueType="num">
                                      <p:cBhvr additive="base">
                                        <p:cTn id="42" dur="500" fill="hold"/>
                                        <p:tgtEl>
                                          <p:spTgt spid="24576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57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5763">
                                            <p:txEl>
                                              <p:pRg st="6" end="6"/>
                                            </p:txEl>
                                          </p:spTgt>
                                        </p:tgtEl>
                                        <p:attrNameLst>
                                          <p:attrName>style.visibility</p:attrName>
                                        </p:attrNameLst>
                                      </p:cBhvr>
                                      <p:to>
                                        <p:strVal val="visible"/>
                                      </p:to>
                                    </p:set>
                                    <p:anim calcmode="lin" valueType="num">
                                      <p:cBhvr additive="base">
                                        <p:cTn id="48" dur="500" fill="hold"/>
                                        <p:tgtEl>
                                          <p:spTgt spid="24576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57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188913" y="173038"/>
            <a:ext cx="2389187"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In Italia………</a:t>
            </a:r>
          </a:p>
        </p:txBody>
      </p:sp>
      <p:sp>
        <p:nvSpPr>
          <p:cNvPr id="246787" name="Text Box 3"/>
          <p:cNvSpPr txBox="1">
            <a:spLocks noChangeArrowheads="1"/>
          </p:cNvSpPr>
          <p:nvPr/>
        </p:nvSpPr>
        <p:spPr bwMode="auto">
          <a:xfrm>
            <a:off x="179388" y="692150"/>
            <a:ext cx="8713787" cy="5522913"/>
          </a:xfrm>
          <a:prstGeom prst="rect">
            <a:avLst/>
          </a:prstGeom>
          <a:solidFill>
            <a:srgbClr val="003300">
              <a:alpha val="50195"/>
            </a:srgbClr>
          </a:solidFill>
          <a:ln w="9525">
            <a:noFill/>
            <a:miter lim="800000"/>
            <a:headEnd/>
            <a:tailEnd/>
          </a:ln>
        </p:spPr>
        <p:txBody>
          <a:bodyPr>
            <a:spAutoFit/>
          </a:bodyPr>
          <a:lstStyle/>
          <a:p>
            <a:pPr marL="342900" indent="-342900" algn="just">
              <a:lnSpc>
                <a:spcPct val="180000"/>
              </a:lnSpc>
            </a:pPr>
            <a:r>
              <a:rPr lang="it-IT">
                <a:solidFill>
                  <a:schemeClr val="bg1"/>
                </a:solidFill>
                <a:latin typeface="Comic Sans MS" pitchFamily="66" charset="0"/>
              </a:rPr>
              <a:t>Per il raggiungimento di tali obiettivi debbono essere realizzati (</a:t>
            </a:r>
            <a:r>
              <a:rPr lang="it-IT">
                <a:solidFill>
                  <a:srgbClr val="FF9900"/>
                </a:solidFill>
                <a:latin typeface="Comic Sans MS" pitchFamily="66" charset="0"/>
              </a:rPr>
              <a:t>AZIONI</a:t>
            </a:r>
            <a:r>
              <a:rPr lang="it-IT">
                <a:solidFill>
                  <a:schemeClr val="bg1"/>
                </a:solidFill>
                <a:latin typeface="Comic Sans MS" pitchFamily="66" charset="0"/>
              </a:rPr>
              <a:t>):</a:t>
            </a:r>
          </a:p>
          <a:p>
            <a:pPr marL="342900" indent="-342900" algn="just">
              <a:lnSpc>
                <a:spcPct val="180000"/>
              </a:lnSpc>
              <a:buFontTx/>
              <a:buAutoNum type="arabicPeriod"/>
            </a:pPr>
            <a:r>
              <a:rPr lang="it-IT">
                <a:solidFill>
                  <a:schemeClr val="bg1"/>
                </a:solidFill>
                <a:latin typeface="Comic Sans MS" pitchFamily="66" charset="0"/>
              </a:rPr>
              <a:t>lo </a:t>
            </a:r>
            <a:r>
              <a:rPr lang="it-IT">
                <a:solidFill>
                  <a:srgbClr val="FF9900"/>
                </a:solidFill>
                <a:latin typeface="Comic Sans MS" pitchFamily="66" charset="0"/>
              </a:rPr>
              <a:t>sviluppo della ricerca scientifica e tecnologica</a:t>
            </a:r>
            <a:r>
              <a:rPr lang="it-IT">
                <a:solidFill>
                  <a:schemeClr val="bg1"/>
                </a:solidFill>
                <a:latin typeface="Comic Sans MS" pitchFamily="66" charset="0"/>
              </a:rPr>
              <a:t> applicata alla pesca marittima ed all'acquacoltura nelle acque marine e salmastre;</a:t>
            </a:r>
          </a:p>
          <a:p>
            <a:pPr marL="342900" indent="-342900" algn="just">
              <a:lnSpc>
                <a:spcPct val="180000"/>
              </a:lnSpc>
              <a:buFontTx/>
              <a:buAutoNum type="arabicPeriod"/>
            </a:pPr>
            <a:r>
              <a:rPr lang="it-IT">
                <a:solidFill>
                  <a:srgbClr val="FF9900"/>
                </a:solidFill>
                <a:latin typeface="Comic Sans MS" pitchFamily="66" charset="0"/>
              </a:rPr>
              <a:t>la conservazione e lo sfruttamento ottimale</a:t>
            </a:r>
            <a:r>
              <a:rPr lang="it-IT">
                <a:solidFill>
                  <a:schemeClr val="bg1"/>
                </a:solidFill>
                <a:latin typeface="Comic Sans MS" pitchFamily="66" charset="0"/>
              </a:rPr>
              <a:t> delle risorse biologiche del mare;</a:t>
            </a:r>
          </a:p>
          <a:p>
            <a:pPr marL="342900" indent="-342900" algn="just">
              <a:lnSpc>
                <a:spcPct val="180000"/>
              </a:lnSpc>
              <a:buFontTx/>
              <a:buAutoNum type="arabicPeriod"/>
            </a:pPr>
            <a:r>
              <a:rPr lang="it-IT">
                <a:solidFill>
                  <a:srgbClr val="FF9900"/>
                </a:solidFill>
                <a:latin typeface="Comic Sans MS" pitchFamily="66" charset="0"/>
              </a:rPr>
              <a:t>la regolazione dello sforzo di pesca</a:t>
            </a:r>
            <a:r>
              <a:rPr lang="it-IT">
                <a:solidFill>
                  <a:schemeClr val="bg1"/>
                </a:solidFill>
                <a:latin typeface="Comic Sans MS" pitchFamily="66" charset="0"/>
              </a:rPr>
              <a:t> in funzione delle reali ed accertate capacità produttive del mare;</a:t>
            </a:r>
          </a:p>
          <a:p>
            <a:pPr marL="342900" indent="-342900" algn="just">
              <a:lnSpc>
                <a:spcPct val="180000"/>
              </a:lnSpc>
              <a:buFontTx/>
              <a:buAutoNum type="arabicPeriod"/>
            </a:pPr>
            <a:r>
              <a:rPr lang="it-IT">
                <a:solidFill>
                  <a:schemeClr val="bg1"/>
                </a:solidFill>
                <a:latin typeface="Comic Sans MS" pitchFamily="66" charset="0"/>
              </a:rPr>
              <a:t>la </a:t>
            </a:r>
            <a:r>
              <a:rPr lang="it-IT">
                <a:solidFill>
                  <a:srgbClr val="FF9900"/>
                </a:solidFill>
                <a:latin typeface="Comic Sans MS" pitchFamily="66" charset="0"/>
              </a:rPr>
              <a:t>ristrutturazione e l'ammodernamento</a:t>
            </a:r>
            <a:r>
              <a:rPr lang="it-IT">
                <a:solidFill>
                  <a:schemeClr val="bg1"/>
                </a:solidFill>
                <a:latin typeface="Comic Sans MS" pitchFamily="66" charset="0"/>
              </a:rPr>
              <a:t> della flotta peschereccia e dei mezzi di produzione;</a:t>
            </a:r>
          </a:p>
          <a:p>
            <a:pPr marL="342900" indent="-342900" algn="just">
              <a:lnSpc>
                <a:spcPct val="180000"/>
              </a:lnSpc>
              <a:buFontTx/>
              <a:buAutoNum type="arabicPeriod"/>
            </a:pPr>
            <a:r>
              <a:rPr lang="it-IT">
                <a:solidFill>
                  <a:srgbClr val="FF9900"/>
                </a:solidFill>
                <a:latin typeface="Comic Sans MS" pitchFamily="66" charset="0"/>
              </a:rPr>
              <a:t>l'incentivazione della cooperazione</a:t>
            </a:r>
            <a:r>
              <a:rPr lang="it-IT">
                <a:solidFill>
                  <a:schemeClr val="bg1"/>
                </a:solidFill>
                <a:latin typeface="Comic Sans MS" pitchFamily="66" charset="0"/>
              </a:rPr>
              <a:t>, dei consorzi di cooperative e delle associazioni dei produttori;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dissolve">
                                      <p:cBhvr>
                                        <p:cTn id="7" dur="500"/>
                                        <p:tgtEl>
                                          <p:spTgt spid="2467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 calcmode="lin" valueType="num">
                                      <p:cBhvr additive="base">
                                        <p:cTn id="12" dur="500" fill="hold"/>
                                        <p:tgtEl>
                                          <p:spTgt spid="2467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6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6787">
                                            <p:txEl>
                                              <p:pRg st="1" end="1"/>
                                            </p:txEl>
                                          </p:spTgt>
                                        </p:tgtEl>
                                        <p:attrNameLst>
                                          <p:attrName>style.visibility</p:attrName>
                                        </p:attrNameLst>
                                      </p:cBhvr>
                                      <p:to>
                                        <p:strVal val="visible"/>
                                      </p:to>
                                    </p:set>
                                    <p:anim calcmode="lin" valueType="num">
                                      <p:cBhvr additive="base">
                                        <p:cTn id="18" dur="500" fill="hold"/>
                                        <p:tgtEl>
                                          <p:spTgt spid="2467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67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6787">
                                            <p:txEl>
                                              <p:pRg st="2" end="2"/>
                                            </p:txEl>
                                          </p:spTgt>
                                        </p:tgtEl>
                                        <p:attrNameLst>
                                          <p:attrName>style.visibility</p:attrName>
                                        </p:attrNameLst>
                                      </p:cBhvr>
                                      <p:to>
                                        <p:strVal val="visible"/>
                                      </p:to>
                                    </p:set>
                                    <p:anim calcmode="lin" valueType="num">
                                      <p:cBhvr additive="base">
                                        <p:cTn id="24" dur="500" fill="hold"/>
                                        <p:tgtEl>
                                          <p:spTgt spid="2467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67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6787">
                                            <p:txEl>
                                              <p:pRg st="3" end="3"/>
                                            </p:txEl>
                                          </p:spTgt>
                                        </p:tgtEl>
                                        <p:attrNameLst>
                                          <p:attrName>style.visibility</p:attrName>
                                        </p:attrNameLst>
                                      </p:cBhvr>
                                      <p:to>
                                        <p:strVal val="visible"/>
                                      </p:to>
                                    </p:set>
                                    <p:anim calcmode="lin" valueType="num">
                                      <p:cBhvr additive="base">
                                        <p:cTn id="30" dur="500" fill="hold"/>
                                        <p:tgtEl>
                                          <p:spTgt spid="24678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67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6787">
                                            <p:txEl>
                                              <p:pRg st="4" end="4"/>
                                            </p:txEl>
                                          </p:spTgt>
                                        </p:tgtEl>
                                        <p:attrNameLst>
                                          <p:attrName>style.visibility</p:attrName>
                                        </p:attrNameLst>
                                      </p:cBhvr>
                                      <p:to>
                                        <p:strVal val="visible"/>
                                      </p:to>
                                    </p:set>
                                    <p:anim calcmode="lin" valueType="num">
                                      <p:cBhvr additive="base">
                                        <p:cTn id="36" dur="500" fill="hold"/>
                                        <p:tgtEl>
                                          <p:spTgt spid="24678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6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6787">
                                            <p:txEl>
                                              <p:pRg st="5" end="5"/>
                                            </p:txEl>
                                          </p:spTgt>
                                        </p:tgtEl>
                                        <p:attrNameLst>
                                          <p:attrName>style.visibility</p:attrName>
                                        </p:attrNameLst>
                                      </p:cBhvr>
                                      <p:to>
                                        <p:strVal val="visible"/>
                                      </p:to>
                                    </p:set>
                                    <p:anim calcmode="lin" valueType="num">
                                      <p:cBhvr additive="base">
                                        <p:cTn id="42" dur="500" fill="hold"/>
                                        <p:tgtEl>
                                          <p:spTgt spid="24678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67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188913" y="173038"/>
            <a:ext cx="2389187"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In Italia………</a:t>
            </a:r>
          </a:p>
        </p:txBody>
      </p:sp>
      <p:sp>
        <p:nvSpPr>
          <p:cNvPr id="247811" name="Text Box 3"/>
          <p:cNvSpPr txBox="1">
            <a:spLocks noChangeArrowheads="1"/>
          </p:cNvSpPr>
          <p:nvPr/>
        </p:nvSpPr>
        <p:spPr bwMode="auto">
          <a:xfrm>
            <a:off x="179388" y="692150"/>
            <a:ext cx="8713787" cy="5837238"/>
          </a:xfrm>
          <a:prstGeom prst="rect">
            <a:avLst/>
          </a:prstGeom>
          <a:solidFill>
            <a:srgbClr val="003300">
              <a:alpha val="50195"/>
            </a:srgbClr>
          </a:solidFill>
          <a:ln w="9525">
            <a:noFill/>
            <a:miter lim="800000"/>
            <a:headEnd/>
            <a:tailEnd/>
          </a:ln>
        </p:spPr>
        <p:txBody>
          <a:bodyPr>
            <a:spAutoFit/>
          </a:bodyPr>
          <a:lstStyle/>
          <a:p>
            <a:pPr marL="342900" indent="-342900" algn="just">
              <a:lnSpc>
                <a:spcPct val="190000"/>
              </a:lnSpc>
            </a:pPr>
            <a:r>
              <a:rPr lang="it-IT">
                <a:solidFill>
                  <a:schemeClr val="bg1"/>
                </a:solidFill>
                <a:latin typeface="Comic Sans MS" pitchFamily="66" charset="0"/>
              </a:rPr>
              <a:t>Per il raggiungimento di tali obiettivi debbono essere realizzati (</a:t>
            </a:r>
            <a:r>
              <a:rPr lang="it-IT">
                <a:solidFill>
                  <a:srgbClr val="FF9900"/>
                </a:solidFill>
                <a:latin typeface="Comic Sans MS" pitchFamily="66" charset="0"/>
              </a:rPr>
              <a:t>AZIONI</a:t>
            </a:r>
            <a:r>
              <a:rPr lang="it-IT">
                <a:solidFill>
                  <a:schemeClr val="bg1"/>
                </a:solidFill>
                <a:latin typeface="Comic Sans MS" pitchFamily="66" charset="0"/>
              </a:rPr>
              <a:t>):</a:t>
            </a:r>
          </a:p>
          <a:p>
            <a:pPr marL="342900" indent="-342900" algn="just">
              <a:lnSpc>
                <a:spcPct val="190000"/>
              </a:lnSpc>
              <a:buFontTx/>
              <a:buAutoNum type="arabicPeriod" startAt="6"/>
            </a:pPr>
            <a:r>
              <a:rPr lang="it-IT">
                <a:solidFill>
                  <a:schemeClr val="bg1"/>
                </a:solidFill>
                <a:latin typeface="Comic Sans MS" pitchFamily="66" charset="0"/>
              </a:rPr>
              <a:t>lo </a:t>
            </a:r>
            <a:r>
              <a:rPr lang="it-IT">
                <a:solidFill>
                  <a:srgbClr val="FF9900"/>
                </a:solidFill>
                <a:latin typeface="Comic Sans MS" pitchFamily="66" charset="0"/>
              </a:rPr>
              <a:t>sviluppo dell'acquacoltura</a:t>
            </a:r>
            <a:r>
              <a:rPr lang="it-IT">
                <a:solidFill>
                  <a:schemeClr val="bg1"/>
                </a:solidFill>
                <a:latin typeface="Comic Sans MS" pitchFamily="66" charset="0"/>
              </a:rPr>
              <a:t> nelle acque marine e salmastre;</a:t>
            </a:r>
          </a:p>
          <a:p>
            <a:pPr marL="342900" indent="-342900" algn="just">
              <a:lnSpc>
                <a:spcPct val="190000"/>
              </a:lnSpc>
              <a:buFontTx/>
              <a:buAutoNum type="arabicPeriod" startAt="6"/>
            </a:pPr>
            <a:r>
              <a:rPr lang="it-IT">
                <a:solidFill>
                  <a:schemeClr val="bg1"/>
                </a:solidFill>
                <a:latin typeface="Comic Sans MS" pitchFamily="66" charset="0"/>
              </a:rPr>
              <a:t> l'istituzione di </a:t>
            </a:r>
            <a:r>
              <a:rPr lang="it-IT">
                <a:solidFill>
                  <a:srgbClr val="FF9900"/>
                </a:solidFill>
                <a:latin typeface="Comic Sans MS" pitchFamily="66" charset="0"/>
              </a:rPr>
              <a:t>zone di riposo biologico</a:t>
            </a:r>
            <a:r>
              <a:rPr lang="it-IT">
                <a:solidFill>
                  <a:schemeClr val="bg1"/>
                </a:solidFill>
                <a:latin typeface="Comic Sans MS" pitchFamily="66" charset="0"/>
              </a:rPr>
              <a:t> e di </a:t>
            </a:r>
            <a:r>
              <a:rPr lang="it-IT">
                <a:solidFill>
                  <a:srgbClr val="FF9900"/>
                </a:solidFill>
                <a:latin typeface="Comic Sans MS" pitchFamily="66" charset="0"/>
              </a:rPr>
              <a:t>ripopolamento attivo</a:t>
            </a:r>
            <a:r>
              <a:rPr lang="it-IT">
                <a:solidFill>
                  <a:schemeClr val="bg1"/>
                </a:solidFill>
                <a:latin typeface="Comic Sans MS" pitchFamily="66" charset="0"/>
              </a:rPr>
              <a:t>, da realizzarsi anche attraverso strutture artificiali;</a:t>
            </a:r>
          </a:p>
          <a:p>
            <a:pPr marL="342900" indent="-342900" algn="just">
              <a:lnSpc>
                <a:spcPct val="190000"/>
              </a:lnSpc>
              <a:buFontTx/>
              <a:buAutoNum type="arabicPeriod" startAt="6"/>
            </a:pPr>
            <a:r>
              <a:rPr lang="it-IT">
                <a:solidFill>
                  <a:srgbClr val="FF9900"/>
                </a:solidFill>
                <a:latin typeface="Comic Sans MS" pitchFamily="66" charset="0"/>
              </a:rPr>
              <a:t>l'ammodernamento</a:t>
            </a:r>
            <a:r>
              <a:rPr lang="it-IT">
                <a:solidFill>
                  <a:schemeClr val="bg1"/>
                </a:solidFill>
                <a:latin typeface="Comic Sans MS" pitchFamily="66" charset="0"/>
              </a:rPr>
              <a:t>, l'incremento e la razionalizzazione delle </a:t>
            </a:r>
            <a:r>
              <a:rPr lang="it-IT">
                <a:solidFill>
                  <a:srgbClr val="FF9900"/>
                </a:solidFill>
                <a:latin typeface="Comic Sans MS" pitchFamily="66" charset="0"/>
              </a:rPr>
              <a:t>strutture a terra</a:t>
            </a:r>
            <a:r>
              <a:rPr lang="it-IT">
                <a:solidFill>
                  <a:schemeClr val="bg1"/>
                </a:solidFill>
                <a:latin typeface="Comic Sans MS" pitchFamily="66" charset="0"/>
              </a:rPr>
              <a:t>;</a:t>
            </a:r>
          </a:p>
          <a:p>
            <a:pPr marL="342900" indent="-342900" algn="just">
              <a:lnSpc>
                <a:spcPct val="190000"/>
              </a:lnSpc>
              <a:buFontTx/>
              <a:buAutoNum type="arabicPeriod" startAt="6"/>
            </a:pPr>
            <a:r>
              <a:rPr lang="it-IT">
                <a:solidFill>
                  <a:schemeClr val="bg1"/>
                </a:solidFill>
                <a:latin typeface="Comic Sans MS" pitchFamily="66" charset="0"/>
              </a:rPr>
              <a:t>la </a:t>
            </a:r>
            <a:r>
              <a:rPr lang="it-IT">
                <a:solidFill>
                  <a:srgbClr val="FF9900"/>
                </a:solidFill>
                <a:latin typeface="Comic Sans MS" pitchFamily="66" charset="0"/>
              </a:rPr>
              <a:t>riorganizzazione e lo sviluppo della rete di distribuzione</a:t>
            </a:r>
            <a:r>
              <a:rPr lang="it-IT">
                <a:solidFill>
                  <a:schemeClr val="bg1"/>
                </a:solidFill>
                <a:latin typeface="Comic Sans MS" pitchFamily="66" charset="0"/>
              </a:rPr>
              <a:t> e conservazione dei prodotti del mare;</a:t>
            </a:r>
          </a:p>
          <a:p>
            <a:pPr marL="342900" indent="-342900" algn="just">
              <a:lnSpc>
                <a:spcPct val="190000"/>
              </a:lnSpc>
              <a:buFontTx/>
              <a:buAutoNum type="arabicPeriod" startAt="6"/>
            </a:pPr>
            <a:r>
              <a:rPr lang="it-IT">
                <a:solidFill>
                  <a:schemeClr val="bg1"/>
                </a:solidFill>
                <a:latin typeface="Comic Sans MS" pitchFamily="66" charset="0"/>
              </a:rPr>
              <a:t> il </a:t>
            </a:r>
            <a:r>
              <a:rPr lang="it-IT">
                <a:solidFill>
                  <a:srgbClr val="FF9900"/>
                </a:solidFill>
                <a:latin typeface="Comic Sans MS" pitchFamily="66" charset="0"/>
              </a:rPr>
              <a:t>potenziamento</a:t>
            </a:r>
            <a:r>
              <a:rPr lang="it-IT">
                <a:solidFill>
                  <a:schemeClr val="bg1"/>
                </a:solidFill>
                <a:latin typeface="Comic Sans MS" pitchFamily="66" charset="0"/>
              </a:rPr>
              <a:t> </a:t>
            </a:r>
            <a:r>
              <a:rPr lang="it-IT">
                <a:solidFill>
                  <a:srgbClr val="FF9900"/>
                </a:solidFill>
                <a:latin typeface="Comic Sans MS" pitchFamily="66" charset="0"/>
              </a:rPr>
              <a:t>delle strutture</a:t>
            </a:r>
            <a:r>
              <a:rPr lang="it-IT">
                <a:solidFill>
                  <a:schemeClr val="bg1"/>
                </a:solidFill>
                <a:latin typeface="Comic Sans MS" pitchFamily="66" charset="0"/>
              </a:rPr>
              <a:t> centrali e periferiche indispensabili per la prevenzione, il </a:t>
            </a:r>
            <a:r>
              <a:rPr lang="it-IT">
                <a:solidFill>
                  <a:srgbClr val="FF9900"/>
                </a:solidFill>
                <a:latin typeface="Comic Sans MS" pitchFamily="66" charset="0"/>
              </a:rPr>
              <a:t>controllo e la sorveglianza</a:t>
            </a:r>
            <a:r>
              <a:rPr lang="it-IT">
                <a:solidFill>
                  <a:schemeClr val="bg1"/>
                </a:solidFill>
                <a:latin typeface="Comic Sans MS" pitchFamily="66" charset="0"/>
              </a:rPr>
              <a:t> necessari alla regolazione dello sforzo di pesca e alla programmazione.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dissolve">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7811">
                                            <p:txEl>
                                              <p:pRg st="0" end="0"/>
                                            </p:txEl>
                                          </p:spTgt>
                                        </p:tgtEl>
                                        <p:attrNameLst>
                                          <p:attrName>style.visibility</p:attrName>
                                        </p:attrNameLst>
                                      </p:cBhvr>
                                      <p:to>
                                        <p:strVal val="visible"/>
                                      </p:to>
                                    </p:set>
                                    <p:anim calcmode="lin" valueType="num">
                                      <p:cBhvr additive="base">
                                        <p:cTn id="12"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7811">
                                            <p:txEl>
                                              <p:pRg st="1" end="1"/>
                                            </p:txEl>
                                          </p:spTgt>
                                        </p:tgtEl>
                                        <p:attrNameLst>
                                          <p:attrName>style.visibility</p:attrName>
                                        </p:attrNameLst>
                                      </p:cBhvr>
                                      <p:to>
                                        <p:strVal val="visible"/>
                                      </p:to>
                                    </p:set>
                                    <p:anim calcmode="lin" valueType="num">
                                      <p:cBhvr additive="base">
                                        <p:cTn id="18"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7811">
                                            <p:txEl>
                                              <p:pRg st="2" end="2"/>
                                            </p:txEl>
                                          </p:spTgt>
                                        </p:tgtEl>
                                        <p:attrNameLst>
                                          <p:attrName>style.visibility</p:attrName>
                                        </p:attrNameLst>
                                      </p:cBhvr>
                                      <p:to>
                                        <p:strVal val="visible"/>
                                      </p:to>
                                    </p:set>
                                    <p:anim calcmode="lin" valueType="num">
                                      <p:cBhvr additive="base">
                                        <p:cTn id="24"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7811">
                                            <p:txEl>
                                              <p:pRg st="3" end="3"/>
                                            </p:txEl>
                                          </p:spTgt>
                                        </p:tgtEl>
                                        <p:attrNameLst>
                                          <p:attrName>style.visibility</p:attrName>
                                        </p:attrNameLst>
                                      </p:cBhvr>
                                      <p:to>
                                        <p:strVal val="visible"/>
                                      </p:to>
                                    </p:set>
                                    <p:anim calcmode="lin" valueType="num">
                                      <p:cBhvr additive="base">
                                        <p:cTn id="30"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7811">
                                            <p:txEl>
                                              <p:pRg st="4" end="4"/>
                                            </p:txEl>
                                          </p:spTgt>
                                        </p:tgtEl>
                                        <p:attrNameLst>
                                          <p:attrName>style.visibility</p:attrName>
                                        </p:attrNameLst>
                                      </p:cBhvr>
                                      <p:to>
                                        <p:strVal val="visible"/>
                                      </p:to>
                                    </p:set>
                                    <p:anim calcmode="lin" valueType="num">
                                      <p:cBhvr additive="base">
                                        <p:cTn id="36"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7811">
                                            <p:txEl>
                                              <p:pRg st="5" end="5"/>
                                            </p:txEl>
                                          </p:spTgt>
                                        </p:tgtEl>
                                        <p:attrNameLst>
                                          <p:attrName>style.visibility</p:attrName>
                                        </p:attrNameLst>
                                      </p:cBhvr>
                                      <p:to>
                                        <p:strVal val="visible"/>
                                      </p:to>
                                    </p:set>
                                    <p:anim calcmode="lin" valueType="num">
                                      <p:cBhvr additive="base">
                                        <p:cTn id="42" dur="500" fill="hold"/>
                                        <p:tgtEl>
                                          <p:spTgt spid="24781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78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188913" y="115888"/>
            <a:ext cx="2389187"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In Italia………</a:t>
            </a:r>
          </a:p>
        </p:txBody>
      </p:sp>
      <p:sp>
        <p:nvSpPr>
          <p:cNvPr id="251907" name="Text Box 3"/>
          <p:cNvSpPr txBox="1">
            <a:spLocks noChangeArrowheads="1"/>
          </p:cNvSpPr>
          <p:nvPr/>
        </p:nvSpPr>
        <p:spPr bwMode="auto">
          <a:xfrm>
            <a:off x="250825" y="703263"/>
            <a:ext cx="8642350" cy="5729287"/>
          </a:xfrm>
          <a:prstGeom prst="rect">
            <a:avLst/>
          </a:prstGeom>
          <a:solidFill>
            <a:srgbClr val="003300">
              <a:alpha val="50000"/>
            </a:srgbClr>
          </a:solidFill>
          <a:ln w="9525">
            <a:noFill/>
            <a:miter lim="800000"/>
            <a:headEnd/>
            <a:tailEnd/>
          </a:ln>
          <a:effectLst/>
        </p:spPr>
        <p:txBody>
          <a:bodyPr>
            <a:spAutoFit/>
          </a:bodyPr>
          <a:lstStyle/>
          <a:p>
            <a:pPr algn="just">
              <a:lnSpc>
                <a:spcPct val="220000"/>
              </a:lnSpc>
              <a:buFontTx/>
              <a:buBlip>
                <a:blip r:embed="rId2"/>
              </a:buBlip>
              <a:defRPr/>
            </a:pPr>
            <a:r>
              <a:rPr lang="it-IT">
                <a:solidFill>
                  <a:schemeClr val="bg1"/>
                </a:solidFill>
                <a:latin typeface="Comic Sans MS" pitchFamily="66" charset="0"/>
              </a:rPr>
              <a:t>  Legge 17 febbraio </a:t>
            </a:r>
            <a:r>
              <a:rPr lang="it-IT">
                <a:solidFill>
                  <a:srgbClr val="FF9900"/>
                </a:solidFill>
                <a:latin typeface="Comic Sans MS" pitchFamily="66" charset="0"/>
              </a:rPr>
              <a:t>1982</a:t>
            </a:r>
            <a:r>
              <a:rPr lang="it-IT">
                <a:solidFill>
                  <a:schemeClr val="bg1"/>
                </a:solidFill>
                <a:latin typeface="Comic Sans MS" pitchFamily="66" charset="0"/>
              </a:rPr>
              <a:t>, n. 41.</a:t>
            </a:r>
          </a:p>
          <a:p>
            <a:pPr algn="just">
              <a:lnSpc>
                <a:spcPct val="220000"/>
              </a:lnSpc>
              <a:defRPr/>
            </a:pPr>
            <a:r>
              <a:rPr lang="it-IT" sz="1400" u="sng">
                <a:solidFill>
                  <a:schemeClr val="bg1"/>
                </a:solidFill>
                <a:effectLst>
                  <a:outerShdw blurRad="38100" dist="38100" dir="2700000" algn="tl">
                    <a:srgbClr val="000000"/>
                  </a:outerShdw>
                </a:effectLst>
                <a:latin typeface="Comic Sans MS" pitchFamily="66" charset="0"/>
              </a:rPr>
              <a:t>ART. 3. COMITATO NAZIONALE PER LA CONSERVAZIONE E LA GESTIONE DELLE RISORSE BIOLOGICHE DEL MARE</a:t>
            </a:r>
            <a:r>
              <a:rPr lang="it-IT" sz="1600" u="sng">
                <a:solidFill>
                  <a:schemeClr val="bg1"/>
                </a:solidFill>
                <a:effectLst>
                  <a:outerShdw blurRad="38100" dist="38100" dir="2700000" algn="tl">
                    <a:srgbClr val="000000"/>
                  </a:outerShdw>
                </a:effectLst>
                <a:latin typeface="Comic Sans MS" pitchFamily="66" charset="0"/>
              </a:rPr>
              <a:t> </a:t>
            </a:r>
          </a:p>
          <a:p>
            <a:pPr algn="just">
              <a:lnSpc>
                <a:spcPct val="220000"/>
              </a:lnSpc>
              <a:buFontTx/>
              <a:buBlip>
                <a:blip r:embed="rId3"/>
              </a:buBlip>
              <a:defRPr/>
            </a:pPr>
            <a:r>
              <a:rPr lang="it-IT" sz="1600">
                <a:solidFill>
                  <a:schemeClr val="bg1"/>
                </a:solidFill>
                <a:latin typeface="Comic Sans MS" pitchFamily="66" charset="0"/>
              </a:rPr>
              <a:t> </a:t>
            </a:r>
            <a:r>
              <a:rPr lang="it-IT" sz="1400">
                <a:solidFill>
                  <a:schemeClr val="bg1"/>
                </a:solidFill>
                <a:latin typeface="Comic Sans MS" pitchFamily="66" charset="0"/>
              </a:rPr>
              <a:t>Elabora e aggiorna il piano nazionale</a:t>
            </a:r>
          </a:p>
          <a:p>
            <a:pPr algn="just">
              <a:lnSpc>
                <a:spcPct val="220000"/>
              </a:lnSpc>
              <a:buFontTx/>
              <a:buBlip>
                <a:blip r:embed="rId3"/>
              </a:buBlip>
              <a:defRPr/>
            </a:pPr>
            <a:r>
              <a:rPr lang="it-IT" sz="1400">
                <a:solidFill>
                  <a:schemeClr val="bg1"/>
                </a:solidFill>
                <a:latin typeface="Comic Sans MS" pitchFamily="66" charset="0"/>
              </a:rPr>
              <a:t> Accerta l'abbondanza ed il grado di sfruttabilità delle risorse biologiche dei mari italiani</a:t>
            </a:r>
          </a:p>
          <a:p>
            <a:pPr algn="just">
              <a:lnSpc>
                <a:spcPct val="220000"/>
              </a:lnSpc>
              <a:defRPr/>
            </a:pPr>
            <a:r>
              <a:rPr lang="it-IT" sz="1400" u="sng">
                <a:solidFill>
                  <a:schemeClr val="bg1"/>
                </a:solidFill>
                <a:effectLst>
                  <a:outerShdw blurRad="38100" dist="38100" dir="2700000" algn="tl">
                    <a:srgbClr val="000000"/>
                  </a:outerShdw>
                </a:effectLst>
                <a:latin typeface="Comic Sans MS" pitchFamily="66" charset="0"/>
              </a:rPr>
              <a:t>ART.6. COMITATO PER IL COORDINAMENTO DELLA RICERCA SCIENTIFICA E TECNOLOGICA APPLICATA ALLA PESCA MARITTIMA</a:t>
            </a:r>
            <a:r>
              <a:rPr lang="it-IT" sz="1600">
                <a:solidFill>
                  <a:schemeClr val="bg1"/>
                </a:solidFill>
                <a:latin typeface="Comic Sans MS" pitchFamily="66" charset="0"/>
              </a:rPr>
              <a:t> </a:t>
            </a:r>
          </a:p>
          <a:p>
            <a:pPr algn="just">
              <a:lnSpc>
                <a:spcPct val="220000"/>
              </a:lnSpc>
              <a:buFontTx/>
              <a:buBlip>
                <a:blip r:embed="rId3"/>
              </a:buBlip>
              <a:defRPr/>
            </a:pPr>
            <a:r>
              <a:rPr lang="it-IT" sz="1600">
                <a:solidFill>
                  <a:schemeClr val="bg1"/>
                </a:solidFill>
                <a:latin typeface="Comic Sans MS" pitchFamily="66" charset="0"/>
              </a:rPr>
              <a:t> F</a:t>
            </a:r>
            <a:r>
              <a:rPr lang="it-IT" sz="1400">
                <a:solidFill>
                  <a:schemeClr val="bg1"/>
                </a:solidFill>
                <a:latin typeface="Comic Sans MS" pitchFamily="66" charset="0"/>
              </a:rPr>
              <a:t>ornisce i dati necessari (al comitato di cui sopra) per mantenere </a:t>
            </a:r>
            <a:r>
              <a:rPr lang="it-IT" sz="1400">
                <a:solidFill>
                  <a:srgbClr val="FF9900"/>
                </a:solidFill>
                <a:latin typeface="Comic Sans MS" pitchFamily="66" charset="0"/>
              </a:rPr>
              <a:t>l'equilibrio più</a:t>
            </a:r>
            <a:r>
              <a:rPr lang="it-IT" sz="1400">
                <a:solidFill>
                  <a:schemeClr val="bg1"/>
                </a:solidFill>
                <a:latin typeface="Comic Sans MS" pitchFamily="66" charset="0"/>
              </a:rPr>
              <a:t> </a:t>
            </a:r>
            <a:r>
              <a:rPr lang="it-IT" sz="1400">
                <a:solidFill>
                  <a:srgbClr val="FF9900"/>
                </a:solidFill>
                <a:latin typeface="Comic Sans MS" pitchFamily="66" charset="0"/>
              </a:rPr>
              <a:t>conveniente</a:t>
            </a:r>
            <a:r>
              <a:rPr lang="it-IT" sz="1400">
                <a:solidFill>
                  <a:schemeClr val="bg1"/>
                </a:solidFill>
                <a:latin typeface="Comic Sans MS" pitchFamily="66" charset="0"/>
              </a:rPr>
              <a:t> tra livello di sfruttamento delle risorse e loro disponibilità. In particolare il gruppo di lavoro tecnico formula proposte di </a:t>
            </a:r>
            <a:r>
              <a:rPr lang="it-IT" sz="1400">
                <a:solidFill>
                  <a:srgbClr val="FF9900"/>
                </a:solidFill>
                <a:latin typeface="Comic Sans MS" pitchFamily="66" charset="0"/>
              </a:rPr>
              <a:t>razionalizzazione della pesca</a:t>
            </a:r>
            <a:r>
              <a:rPr lang="it-IT" sz="1400">
                <a:solidFill>
                  <a:schemeClr val="bg1"/>
                </a:solidFill>
                <a:latin typeface="Comic Sans MS" pitchFamily="66" charset="0"/>
              </a:rPr>
              <a:t>, di </a:t>
            </a:r>
            <a:r>
              <a:rPr lang="it-IT" sz="1400">
                <a:solidFill>
                  <a:srgbClr val="FF9900"/>
                </a:solidFill>
                <a:latin typeface="Comic Sans MS" pitchFamily="66" charset="0"/>
              </a:rPr>
              <a:t>interventi attivi di ripopolamento</a:t>
            </a:r>
            <a:r>
              <a:rPr lang="it-IT" sz="1400">
                <a:solidFill>
                  <a:schemeClr val="bg1"/>
                </a:solidFill>
                <a:latin typeface="Comic Sans MS" pitchFamily="66" charset="0"/>
              </a:rPr>
              <a:t> e di </a:t>
            </a:r>
            <a:r>
              <a:rPr lang="it-IT" sz="1400">
                <a:solidFill>
                  <a:srgbClr val="FF9900"/>
                </a:solidFill>
                <a:latin typeface="Comic Sans MS" pitchFamily="66" charset="0"/>
              </a:rPr>
              <a:t>valorizzazione delle risorse poco o male sfruttate</a:t>
            </a:r>
            <a:r>
              <a:rPr lang="it-IT" sz="1600">
                <a:solidFill>
                  <a:schemeClr val="bg1"/>
                </a:solidFill>
                <a:latin typeface="Comic Sans MS"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dissolve">
                                      <p:cBhvr>
                                        <p:cTn id="7" dur="500"/>
                                        <p:tgtEl>
                                          <p:spTgt spid="2519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1907">
                                            <p:txEl>
                                              <p:pRg st="0" end="0"/>
                                            </p:txEl>
                                          </p:spTgt>
                                        </p:tgtEl>
                                        <p:attrNameLst>
                                          <p:attrName>style.visibility</p:attrName>
                                        </p:attrNameLst>
                                      </p:cBhvr>
                                      <p:to>
                                        <p:strVal val="visible"/>
                                      </p:to>
                                    </p:set>
                                    <p:anim calcmode="lin" valueType="num">
                                      <p:cBhvr additive="base">
                                        <p:cTn id="12" dur="500" fill="hold"/>
                                        <p:tgtEl>
                                          <p:spTgt spid="2519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1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1907">
                                            <p:txEl>
                                              <p:pRg st="1" end="1"/>
                                            </p:txEl>
                                          </p:spTgt>
                                        </p:tgtEl>
                                        <p:attrNameLst>
                                          <p:attrName>style.visibility</p:attrName>
                                        </p:attrNameLst>
                                      </p:cBhvr>
                                      <p:to>
                                        <p:strVal val="visible"/>
                                      </p:to>
                                    </p:set>
                                    <p:anim calcmode="lin" valueType="num">
                                      <p:cBhvr additive="base">
                                        <p:cTn id="18" dur="5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1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1907">
                                            <p:txEl>
                                              <p:pRg st="2" end="2"/>
                                            </p:txEl>
                                          </p:spTgt>
                                        </p:tgtEl>
                                        <p:attrNameLst>
                                          <p:attrName>style.visibility</p:attrName>
                                        </p:attrNameLst>
                                      </p:cBhvr>
                                      <p:to>
                                        <p:strVal val="visible"/>
                                      </p:to>
                                    </p:set>
                                    <p:anim calcmode="lin" valueType="num">
                                      <p:cBhvr additive="base">
                                        <p:cTn id="24" dur="5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1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1907">
                                            <p:txEl>
                                              <p:pRg st="4" end="4"/>
                                            </p:txEl>
                                          </p:spTgt>
                                        </p:tgtEl>
                                        <p:attrNameLst>
                                          <p:attrName>style.visibility</p:attrName>
                                        </p:attrNameLst>
                                      </p:cBhvr>
                                      <p:to>
                                        <p:strVal val="visible"/>
                                      </p:to>
                                    </p:set>
                                    <p:anim calcmode="lin" valueType="num">
                                      <p:cBhvr additive="base">
                                        <p:cTn id="30" dur="500" fill="hold"/>
                                        <p:tgtEl>
                                          <p:spTgt spid="25190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19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1907">
                                            <p:txEl>
                                              <p:pRg st="5" end="5"/>
                                            </p:txEl>
                                          </p:spTgt>
                                        </p:tgtEl>
                                        <p:attrNameLst>
                                          <p:attrName>style.visibility</p:attrName>
                                        </p:attrNameLst>
                                      </p:cBhvr>
                                      <p:to>
                                        <p:strVal val="visible"/>
                                      </p:to>
                                    </p:set>
                                    <p:anim calcmode="lin" valueType="num">
                                      <p:cBhvr additive="base">
                                        <p:cTn id="36" dur="500" fill="hold"/>
                                        <p:tgtEl>
                                          <p:spTgt spid="25190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19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1907">
                                            <p:txEl>
                                              <p:pRg st="3" end="3"/>
                                            </p:txEl>
                                          </p:spTgt>
                                        </p:tgtEl>
                                        <p:attrNameLst>
                                          <p:attrName>style.visibility</p:attrName>
                                        </p:attrNameLst>
                                      </p:cBhvr>
                                      <p:to>
                                        <p:strVal val="visible"/>
                                      </p:to>
                                    </p:set>
                                    <p:anim calcmode="lin" valueType="num">
                                      <p:cBhvr additive="base">
                                        <p:cTn id="42" dur="500" fill="hold"/>
                                        <p:tgtEl>
                                          <p:spTgt spid="25190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19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188913" y="173038"/>
            <a:ext cx="2389187"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In Italia………</a:t>
            </a:r>
          </a:p>
        </p:txBody>
      </p:sp>
      <p:sp>
        <p:nvSpPr>
          <p:cNvPr id="250883" name="Text Box 3"/>
          <p:cNvSpPr txBox="1">
            <a:spLocks noChangeArrowheads="1"/>
          </p:cNvSpPr>
          <p:nvPr/>
        </p:nvSpPr>
        <p:spPr bwMode="auto">
          <a:xfrm>
            <a:off x="250825" y="765175"/>
            <a:ext cx="8642350" cy="5591175"/>
          </a:xfrm>
          <a:prstGeom prst="rect">
            <a:avLst/>
          </a:prstGeom>
          <a:solidFill>
            <a:srgbClr val="003300">
              <a:alpha val="50000"/>
            </a:srgbClr>
          </a:solidFill>
          <a:ln w="9525">
            <a:noFill/>
            <a:miter lim="800000"/>
            <a:headEnd/>
            <a:tailEnd/>
          </a:ln>
          <a:effectLst/>
        </p:spPr>
        <p:txBody>
          <a:bodyPr>
            <a:spAutoFit/>
          </a:bodyPr>
          <a:lstStyle/>
          <a:p>
            <a:pPr algn="just">
              <a:lnSpc>
                <a:spcPct val="200000"/>
              </a:lnSpc>
              <a:buFontTx/>
              <a:buBlip>
                <a:blip r:embed="rId2"/>
              </a:buBlip>
              <a:defRPr/>
            </a:pPr>
            <a:r>
              <a:rPr lang="it-IT" b="1">
                <a:solidFill>
                  <a:schemeClr val="bg1"/>
                </a:solidFill>
                <a:latin typeface="Comic Sans MS" pitchFamily="66" charset="0"/>
              </a:rPr>
              <a:t>  </a:t>
            </a:r>
            <a:r>
              <a:rPr lang="it-IT">
                <a:solidFill>
                  <a:schemeClr val="bg1"/>
                </a:solidFill>
                <a:latin typeface="Comic Sans MS" pitchFamily="66" charset="0"/>
              </a:rPr>
              <a:t>Legge 17 febbraio </a:t>
            </a:r>
            <a:r>
              <a:rPr lang="it-IT">
                <a:solidFill>
                  <a:srgbClr val="FF9900"/>
                </a:solidFill>
                <a:latin typeface="Comic Sans MS" pitchFamily="66" charset="0"/>
              </a:rPr>
              <a:t>1982</a:t>
            </a:r>
            <a:r>
              <a:rPr lang="it-IT">
                <a:solidFill>
                  <a:schemeClr val="bg1"/>
                </a:solidFill>
                <a:latin typeface="Comic Sans MS" pitchFamily="66" charset="0"/>
              </a:rPr>
              <a:t>, n. 41. Piano per la razionalizzazione e lo sviluppo della Pesca marittima</a:t>
            </a:r>
            <a:r>
              <a:rPr lang="it-IT" b="1">
                <a:solidFill>
                  <a:schemeClr val="bg1"/>
                </a:solidFill>
                <a:latin typeface="Comic Sans MS" pitchFamily="66" charset="0"/>
              </a:rPr>
              <a:t>.</a:t>
            </a:r>
          </a:p>
          <a:p>
            <a:pPr lvl="1" algn="just">
              <a:lnSpc>
                <a:spcPct val="200000"/>
              </a:lnSpc>
              <a:defRPr/>
            </a:pPr>
            <a:r>
              <a:rPr lang="it-IT" sz="1600" b="1" u="sng">
                <a:solidFill>
                  <a:schemeClr val="bg1"/>
                </a:solidFill>
                <a:effectLst>
                  <a:outerShdw blurRad="38100" dist="38100" dir="2700000" algn="tl">
                    <a:srgbClr val="000000"/>
                  </a:outerShdw>
                </a:effectLst>
                <a:latin typeface="Comic Sans MS" pitchFamily="66" charset="0"/>
              </a:rPr>
              <a:t>ART. 4. REGOLAZIONE DELLO SFORZO DI PESCA </a:t>
            </a:r>
          </a:p>
          <a:p>
            <a:pPr lvl="1" algn="just">
              <a:lnSpc>
                <a:spcPct val="200000"/>
              </a:lnSpc>
              <a:defRPr/>
            </a:pPr>
            <a:r>
              <a:rPr lang="it-IT" sz="1600">
                <a:solidFill>
                  <a:schemeClr val="bg1"/>
                </a:solidFill>
                <a:latin typeface="Comic Sans MS" pitchFamily="66" charset="0"/>
              </a:rPr>
              <a:t>Al fine di regolare lo </a:t>
            </a:r>
            <a:r>
              <a:rPr lang="it-IT" sz="1600">
                <a:solidFill>
                  <a:srgbClr val="FF9900"/>
                </a:solidFill>
                <a:latin typeface="Comic Sans MS" pitchFamily="66" charset="0"/>
              </a:rPr>
              <a:t>sforzo di pesca</a:t>
            </a:r>
            <a:r>
              <a:rPr lang="it-IT" sz="1600">
                <a:solidFill>
                  <a:schemeClr val="bg1"/>
                </a:solidFill>
                <a:latin typeface="Comic Sans MS" pitchFamily="66" charset="0"/>
              </a:rPr>
              <a:t> sulla base della consistenza delle risorse biologiche del mare, il ministro della marina mercantile può stabilire, il </a:t>
            </a:r>
            <a:r>
              <a:rPr lang="it-IT" sz="1600">
                <a:solidFill>
                  <a:srgbClr val="FF9900"/>
                </a:solidFill>
                <a:latin typeface="Comic Sans MS" pitchFamily="66" charset="0"/>
              </a:rPr>
              <a:t>numero massimo delle licenze di pesca</a:t>
            </a:r>
            <a:r>
              <a:rPr lang="it-IT" sz="1600">
                <a:solidFill>
                  <a:schemeClr val="bg1"/>
                </a:solidFill>
                <a:latin typeface="Comic Sans MS" pitchFamily="66" charset="0"/>
              </a:rPr>
              <a:t>, suddivise a seconda delle zone di pesca, degli attrezzi utilizzati, delle specie catturabili, della distanza dalla costa e della potenza dell'apparato motore installato sulla nave. Si intende per </a:t>
            </a:r>
            <a:r>
              <a:rPr lang="it-IT" sz="1600">
                <a:solidFill>
                  <a:srgbClr val="FF9900"/>
                </a:solidFill>
                <a:latin typeface="Comic Sans MS" pitchFamily="66" charset="0"/>
              </a:rPr>
              <a:t>licenza di pesca</a:t>
            </a:r>
            <a:r>
              <a:rPr lang="it-IT" sz="1600">
                <a:solidFill>
                  <a:schemeClr val="bg1"/>
                </a:solidFill>
                <a:latin typeface="Comic Sans MS" pitchFamily="66" charset="0"/>
              </a:rPr>
              <a:t> un documento, rilasciato dal ministero della marina mercantile, che autorizza la cattura di una o più specie in una o più aree da parte di una nave di caratteristiche determinate con uno o più attrezzi. </a:t>
            </a:r>
          </a:p>
        </p:txBody>
      </p:sp>
      <p:pic>
        <p:nvPicPr>
          <p:cNvPr id="38916" name="Picture 4" descr="images"/>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948488" y="1389063"/>
            <a:ext cx="1573212" cy="1176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dissolve">
                                      <p:cBhvr>
                                        <p:cTn id="7" dur="500"/>
                                        <p:tgtEl>
                                          <p:spTgt spid="2508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0883">
                                            <p:txEl>
                                              <p:pRg st="0" end="0"/>
                                            </p:txEl>
                                          </p:spTgt>
                                        </p:tgtEl>
                                        <p:attrNameLst>
                                          <p:attrName>style.visibility</p:attrName>
                                        </p:attrNameLst>
                                      </p:cBhvr>
                                      <p:to>
                                        <p:strVal val="visible"/>
                                      </p:to>
                                    </p:set>
                                    <p:anim calcmode="lin" valueType="num">
                                      <p:cBhvr additive="base">
                                        <p:cTn id="12" dur="500" fill="hold"/>
                                        <p:tgtEl>
                                          <p:spTgt spid="2508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0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0883">
                                            <p:txEl>
                                              <p:pRg st="1" end="1"/>
                                            </p:txEl>
                                          </p:spTgt>
                                        </p:tgtEl>
                                        <p:attrNameLst>
                                          <p:attrName>style.visibility</p:attrName>
                                        </p:attrNameLst>
                                      </p:cBhvr>
                                      <p:to>
                                        <p:strVal val="visible"/>
                                      </p:to>
                                    </p:set>
                                    <p:anim calcmode="lin" valueType="num">
                                      <p:cBhvr additive="base">
                                        <p:cTn id="18" dur="500" fill="hold"/>
                                        <p:tgtEl>
                                          <p:spTgt spid="2508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0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0883">
                                            <p:txEl>
                                              <p:pRg st="2" end="2"/>
                                            </p:txEl>
                                          </p:spTgt>
                                        </p:tgtEl>
                                        <p:attrNameLst>
                                          <p:attrName>style.visibility</p:attrName>
                                        </p:attrNameLst>
                                      </p:cBhvr>
                                      <p:to>
                                        <p:strVal val="visible"/>
                                      </p:to>
                                    </p:set>
                                    <p:anim calcmode="lin" valueType="num">
                                      <p:cBhvr additive="base">
                                        <p:cTn id="24" dur="500" fill="hold"/>
                                        <p:tgtEl>
                                          <p:spTgt spid="25088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08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179388" y="163513"/>
            <a:ext cx="3867150"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Licenza di pesca……….</a:t>
            </a:r>
          </a:p>
        </p:txBody>
      </p:sp>
      <p:pic>
        <p:nvPicPr>
          <p:cNvPr id="39939" name="Picture 14" descr="424A1971"/>
          <p:cNvPicPr>
            <a:picLocks noChangeAspect="1" noChangeArrowheads="1"/>
          </p:cNvPicPr>
          <p:nvPr/>
        </p:nvPicPr>
        <p:blipFill>
          <a:blip r:embed="rId2" cstate="print"/>
          <a:srcRect l="3502" t="2551" r="4001"/>
          <a:stretch>
            <a:fillRect/>
          </a:stretch>
        </p:blipFill>
        <p:spPr bwMode="auto">
          <a:xfrm>
            <a:off x="827088" y="850900"/>
            <a:ext cx="3816350" cy="5457825"/>
          </a:xfrm>
          <a:prstGeom prst="rect">
            <a:avLst/>
          </a:prstGeom>
          <a:noFill/>
          <a:ln w="9525">
            <a:noFill/>
            <a:miter lim="800000"/>
            <a:headEnd/>
            <a:tailEnd/>
          </a:ln>
        </p:spPr>
      </p:pic>
      <p:pic>
        <p:nvPicPr>
          <p:cNvPr id="39940" name="Picture 15" descr="1BE0CDA7"/>
          <p:cNvPicPr preferRelativeResize="0">
            <a:picLocks noChangeArrowheads="1"/>
          </p:cNvPicPr>
          <p:nvPr/>
        </p:nvPicPr>
        <p:blipFill>
          <a:blip r:embed="rId3" cstate="print"/>
          <a:srcRect l="1358" t="4243" r="34174"/>
          <a:stretch>
            <a:fillRect/>
          </a:stretch>
        </p:blipFill>
        <p:spPr bwMode="auto">
          <a:xfrm>
            <a:off x="4622800" y="849313"/>
            <a:ext cx="3621088" cy="5459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dissolve">
                                      <p:cBhvr>
                                        <p:cTn id="7" dur="500"/>
                                        <p:tgtEl>
                                          <p:spTgt spid="249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107950" y="115888"/>
            <a:ext cx="2814638" cy="396875"/>
          </a:xfrm>
          <a:prstGeom prst="rect">
            <a:avLst/>
          </a:prstGeom>
          <a:noFill/>
          <a:ln w="9525">
            <a:noFill/>
            <a:miter lim="800000"/>
            <a:headEnd/>
            <a:tailEnd/>
          </a:ln>
        </p:spPr>
        <p:txBody>
          <a:bodyPr wrap="none">
            <a:spAutoFit/>
          </a:bodyPr>
          <a:lstStyle/>
          <a:p>
            <a:r>
              <a:rPr lang="it-IT" sz="2000" b="1">
                <a:solidFill>
                  <a:schemeClr val="bg1"/>
                </a:solidFill>
                <a:latin typeface="Comic Sans MS" pitchFamily="66" charset="0"/>
              </a:rPr>
              <a:t>Licenza di pesca……….</a:t>
            </a:r>
          </a:p>
        </p:txBody>
      </p:sp>
      <p:pic>
        <p:nvPicPr>
          <p:cNvPr id="40963" name="Picture 5" descr="2EF12D4D"/>
          <p:cNvPicPr>
            <a:picLocks noChangeAspect="1" noChangeArrowheads="1"/>
          </p:cNvPicPr>
          <p:nvPr/>
        </p:nvPicPr>
        <p:blipFill>
          <a:blip r:embed="rId2" cstate="print"/>
          <a:srcRect l="56403" t="12894"/>
          <a:stretch>
            <a:fillRect/>
          </a:stretch>
        </p:blipFill>
        <p:spPr bwMode="auto">
          <a:xfrm>
            <a:off x="4643438" y="476250"/>
            <a:ext cx="4248150" cy="6048375"/>
          </a:xfrm>
          <a:prstGeom prst="rect">
            <a:avLst/>
          </a:prstGeom>
          <a:noFill/>
          <a:ln w="9525">
            <a:noFill/>
            <a:miter lim="800000"/>
            <a:headEnd/>
            <a:tailEnd/>
          </a:ln>
        </p:spPr>
      </p:pic>
      <p:pic>
        <p:nvPicPr>
          <p:cNvPr id="40964" name="Picture 6" descr="2EF12D4D"/>
          <p:cNvPicPr>
            <a:picLocks noChangeAspect="1" noChangeArrowheads="1"/>
          </p:cNvPicPr>
          <p:nvPr/>
        </p:nvPicPr>
        <p:blipFill>
          <a:blip r:embed="rId2" cstate="print"/>
          <a:srcRect t="13283" r="56778"/>
          <a:stretch>
            <a:fillRect/>
          </a:stretch>
        </p:blipFill>
        <p:spPr bwMode="auto">
          <a:xfrm>
            <a:off x="468313" y="503238"/>
            <a:ext cx="4211637" cy="60213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dissolve">
                                      <p:cBhvr>
                                        <p:cTn id="7" dur="500"/>
                                        <p:tgtEl>
                                          <p:spTgt spid="26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6" name="Text Box 8"/>
          <p:cNvSpPr txBox="1">
            <a:spLocks noChangeArrowheads="1"/>
          </p:cNvSpPr>
          <p:nvPr/>
        </p:nvSpPr>
        <p:spPr bwMode="auto">
          <a:xfrm>
            <a:off x="250825" y="641350"/>
            <a:ext cx="8642350" cy="5740400"/>
          </a:xfrm>
          <a:prstGeom prst="rect">
            <a:avLst/>
          </a:prstGeom>
          <a:solidFill>
            <a:srgbClr val="003300">
              <a:alpha val="50195"/>
            </a:srgbClr>
          </a:solidFill>
          <a:ln w="9525">
            <a:noFill/>
            <a:miter lim="800000"/>
            <a:headEnd/>
            <a:tailEnd/>
          </a:ln>
        </p:spPr>
        <p:txBody>
          <a:bodyPr>
            <a:spAutoFit/>
          </a:bodyPr>
          <a:lstStyle/>
          <a:p>
            <a:pPr algn="just">
              <a:lnSpc>
                <a:spcPct val="220000"/>
              </a:lnSpc>
              <a:buFontTx/>
              <a:buBlip>
                <a:blip r:embed="rId2"/>
              </a:buBlip>
            </a:pPr>
            <a:r>
              <a:rPr lang="it-IT">
                <a:solidFill>
                  <a:schemeClr val="bg1"/>
                </a:solidFill>
                <a:latin typeface="Comic Sans MS" pitchFamily="66" charset="0"/>
              </a:rPr>
              <a:t> D.M. 26.7.1995, in vista del razionale sfruttamento delle risorse biologiche del mare, gli attrezzi da pesca autorizzati con la licenza sono stati raggruppati, per categorie omogenee, mediante l’introduzione di "sistemi di pesca". Con la licenza di pesca possono essere autorizzati i seguenti sistemi:</a:t>
            </a:r>
            <a:r>
              <a:rPr lang="it-IT" sz="1600">
                <a:solidFill>
                  <a:schemeClr val="bg1"/>
                </a:solidFill>
                <a:latin typeface="Comic Sans MS" pitchFamily="66" charset="0"/>
              </a:rPr>
              <a:t> </a:t>
            </a:r>
          </a:p>
          <a:p>
            <a:pPr algn="just">
              <a:lnSpc>
                <a:spcPct val="220000"/>
              </a:lnSpc>
              <a:buFontTx/>
              <a:buAutoNum type="arabicPeriod"/>
            </a:pPr>
            <a:r>
              <a:rPr lang="it-IT" sz="1600">
                <a:solidFill>
                  <a:schemeClr val="bg1"/>
                </a:solidFill>
                <a:latin typeface="Comic Sans MS" pitchFamily="66" charset="0"/>
              </a:rPr>
              <a:t> </a:t>
            </a:r>
            <a:r>
              <a:rPr lang="it-IT" sz="1600">
                <a:solidFill>
                  <a:srgbClr val="FF9900"/>
                </a:solidFill>
                <a:latin typeface="Comic Sans MS" pitchFamily="66" charset="0"/>
              </a:rPr>
              <a:t>Circuizione</a:t>
            </a:r>
            <a:r>
              <a:rPr lang="it-IT" sz="1600">
                <a:solidFill>
                  <a:schemeClr val="bg1"/>
                </a:solidFill>
                <a:latin typeface="Comic Sans MS" pitchFamily="66" charset="0"/>
              </a:rPr>
              <a:t>: tonnara volante, cianciolo per pesce azzurro, cianciolo per pesce bianco e circuizione senza chiusura;</a:t>
            </a:r>
          </a:p>
          <a:p>
            <a:pPr algn="just">
              <a:lnSpc>
                <a:spcPct val="220000"/>
              </a:lnSpc>
              <a:buFontTx/>
              <a:buAutoNum type="arabicPeriod"/>
            </a:pPr>
            <a:r>
              <a:rPr lang="it-IT" sz="1600">
                <a:solidFill>
                  <a:schemeClr val="bg1"/>
                </a:solidFill>
                <a:latin typeface="Comic Sans MS" pitchFamily="66" charset="0"/>
              </a:rPr>
              <a:t> Sciabica comprendente la sciabica da spiaggia e la sciabica da natante;</a:t>
            </a:r>
          </a:p>
          <a:p>
            <a:pPr algn="just">
              <a:lnSpc>
                <a:spcPct val="220000"/>
              </a:lnSpc>
              <a:buFontTx/>
              <a:buAutoNum type="arabicPeriod"/>
            </a:pPr>
            <a:r>
              <a:rPr lang="it-IT" sz="1600">
                <a:solidFill>
                  <a:schemeClr val="bg1"/>
                </a:solidFill>
                <a:latin typeface="Comic Sans MS" pitchFamily="66" charset="0"/>
              </a:rPr>
              <a:t> </a:t>
            </a:r>
            <a:r>
              <a:rPr lang="it-IT" sz="1600">
                <a:solidFill>
                  <a:srgbClr val="FF9900"/>
                </a:solidFill>
                <a:latin typeface="Comic Sans MS" pitchFamily="66" charset="0"/>
              </a:rPr>
              <a:t>Strascico</a:t>
            </a:r>
            <a:r>
              <a:rPr lang="it-IT" sz="1600">
                <a:solidFill>
                  <a:schemeClr val="bg1"/>
                </a:solidFill>
                <a:latin typeface="Comic Sans MS" pitchFamily="66" charset="0"/>
              </a:rPr>
              <a:t>: strascico a divergenti, lo strascico a bocca fissa, il traino pelagico a divergenti, il rapido e la sfogliara;</a:t>
            </a:r>
          </a:p>
          <a:p>
            <a:pPr algn="just">
              <a:lnSpc>
                <a:spcPct val="220000"/>
              </a:lnSpc>
              <a:buFontTx/>
              <a:buAutoNum type="arabicPeriod"/>
            </a:pPr>
            <a:r>
              <a:rPr lang="it-IT" sz="1600">
                <a:solidFill>
                  <a:schemeClr val="bg1"/>
                </a:solidFill>
                <a:latin typeface="Comic Sans MS" pitchFamily="66" charset="0"/>
              </a:rPr>
              <a:t> Volante che comprende il traino pelagico a coppia e l’agugliara;</a:t>
            </a:r>
          </a:p>
        </p:txBody>
      </p:sp>
      <p:sp>
        <p:nvSpPr>
          <p:cNvPr id="252938" name="Text Box 10"/>
          <p:cNvSpPr txBox="1">
            <a:spLocks noChangeArrowheads="1"/>
          </p:cNvSpPr>
          <p:nvPr/>
        </p:nvSpPr>
        <p:spPr bwMode="auto">
          <a:xfrm>
            <a:off x="188913" y="152400"/>
            <a:ext cx="3481387" cy="396875"/>
          </a:xfrm>
          <a:prstGeom prst="rect">
            <a:avLst/>
          </a:prstGeom>
          <a:noFill/>
          <a:ln w="9525">
            <a:noFill/>
            <a:miter lim="800000"/>
            <a:headEnd/>
            <a:tailEnd/>
          </a:ln>
        </p:spPr>
        <p:txBody>
          <a:bodyPr wrap="none">
            <a:spAutoFit/>
          </a:bodyPr>
          <a:lstStyle/>
          <a:p>
            <a:r>
              <a:rPr lang="it-IT" sz="2000" b="1">
                <a:solidFill>
                  <a:schemeClr val="bg1"/>
                </a:solidFill>
                <a:latin typeface="Comic Sans MS" pitchFamily="66" charset="0"/>
              </a:rPr>
              <a:t>Sistemi di Pesca consentiti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2938"/>
                                        </p:tgtEl>
                                        <p:attrNameLst>
                                          <p:attrName>style.visibility</p:attrName>
                                        </p:attrNameLst>
                                      </p:cBhvr>
                                      <p:to>
                                        <p:strVal val="visible"/>
                                      </p:to>
                                    </p:set>
                                    <p:animEffect transition="in" filter="dissolve">
                                      <p:cBhvr>
                                        <p:cTn id="7" dur="500"/>
                                        <p:tgtEl>
                                          <p:spTgt spid="2529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2936">
                                            <p:txEl>
                                              <p:pRg st="0" end="0"/>
                                            </p:txEl>
                                          </p:spTgt>
                                        </p:tgtEl>
                                        <p:attrNameLst>
                                          <p:attrName>style.visibility</p:attrName>
                                        </p:attrNameLst>
                                      </p:cBhvr>
                                      <p:to>
                                        <p:strVal val="visible"/>
                                      </p:to>
                                    </p:set>
                                    <p:anim calcmode="lin" valueType="num">
                                      <p:cBhvr additive="base">
                                        <p:cTn id="12" dur="500" fill="hold"/>
                                        <p:tgtEl>
                                          <p:spTgt spid="25293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29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2936">
                                            <p:txEl>
                                              <p:pRg st="1" end="1"/>
                                            </p:txEl>
                                          </p:spTgt>
                                        </p:tgtEl>
                                        <p:attrNameLst>
                                          <p:attrName>style.visibility</p:attrName>
                                        </p:attrNameLst>
                                      </p:cBhvr>
                                      <p:to>
                                        <p:strVal val="visible"/>
                                      </p:to>
                                    </p:set>
                                    <p:anim calcmode="lin" valueType="num">
                                      <p:cBhvr additive="base">
                                        <p:cTn id="18" dur="500" fill="hold"/>
                                        <p:tgtEl>
                                          <p:spTgt spid="25293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29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2936">
                                            <p:txEl>
                                              <p:pRg st="2" end="2"/>
                                            </p:txEl>
                                          </p:spTgt>
                                        </p:tgtEl>
                                        <p:attrNameLst>
                                          <p:attrName>style.visibility</p:attrName>
                                        </p:attrNameLst>
                                      </p:cBhvr>
                                      <p:to>
                                        <p:strVal val="visible"/>
                                      </p:to>
                                    </p:set>
                                    <p:anim calcmode="lin" valueType="num">
                                      <p:cBhvr additive="base">
                                        <p:cTn id="24" dur="500" fill="hold"/>
                                        <p:tgtEl>
                                          <p:spTgt spid="25293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29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2936">
                                            <p:txEl>
                                              <p:pRg st="3" end="3"/>
                                            </p:txEl>
                                          </p:spTgt>
                                        </p:tgtEl>
                                        <p:attrNameLst>
                                          <p:attrName>style.visibility</p:attrName>
                                        </p:attrNameLst>
                                      </p:cBhvr>
                                      <p:to>
                                        <p:strVal val="visible"/>
                                      </p:to>
                                    </p:set>
                                    <p:anim calcmode="lin" valueType="num">
                                      <p:cBhvr additive="base">
                                        <p:cTn id="30" dur="500" fill="hold"/>
                                        <p:tgtEl>
                                          <p:spTgt spid="25293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29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2936">
                                            <p:txEl>
                                              <p:pRg st="4" end="4"/>
                                            </p:txEl>
                                          </p:spTgt>
                                        </p:tgtEl>
                                        <p:attrNameLst>
                                          <p:attrName>style.visibility</p:attrName>
                                        </p:attrNameLst>
                                      </p:cBhvr>
                                      <p:to>
                                        <p:strVal val="visible"/>
                                      </p:to>
                                    </p:set>
                                    <p:anim calcmode="lin" valueType="num">
                                      <p:cBhvr additive="base">
                                        <p:cTn id="36" dur="500" fill="hold"/>
                                        <p:tgtEl>
                                          <p:spTgt spid="25293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293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6" name="Rectangle 4"/>
          <p:cNvSpPr>
            <a:spLocks noChangeArrowheads="1"/>
          </p:cNvSpPr>
          <p:nvPr/>
        </p:nvSpPr>
        <p:spPr bwMode="auto">
          <a:xfrm>
            <a:off x="142875" y="692150"/>
            <a:ext cx="8893175" cy="5473700"/>
          </a:xfrm>
          <a:prstGeom prst="rect">
            <a:avLst/>
          </a:prstGeom>
          <a:solidFill>
            <a:srgbClr val="003300">
              <a:alpha val="50195"/>
            </a:srgbClr>
          </a:solidFill>
          <a:ln w="9525">
            <a:noFill/>
            <a:miter lim="800000"/>
            <a:headEnd/>
            <a:tailEnd/>
          </a:ln>
        </p:spPr>
        <p:txBody>
          <a:bodyPr>
            <a:spAutoFit/>
          </a:bodyPr>
          <a:lstStyle/>
          <a:p>
            <a:pPr marL="342900" indent="-342900" algn="just">
              <a:lnSpc>
                <a:spcPct val="220000"/>
              </a:lnSpc>
              <a:buFontTx/>
              <a:buAutoNum type="arabicPeriod" startAt="5"/>
            </a:pPr>
            <a:r>
              <a:rPr lang="it-IT" sz="1600">
                <a:solidFill>
                  <a:schemeClr val="bg1"/>
                </a:solidFill>
                <a:latin typeface="Comic Sans MS" pitchFamily="66" charset="0"/>
              </a:rPr>
              <a:t>Traino per molluschi, l’ostreghero, il rampone per molluschi e la sfogliara per molluschi;</a:t>
            </a:r>
          </a:p>
          <a:p>
            <a:pPr marL="342900" indent="-342900" algn="just">
              <a:lnSpc>
                <a:spcPct val="220000"/>
              </a:lnSpc>
              <a:buFontTx/>
              <a:buAutoNum type="arabicPeriod" startAt="5"/>
            </a:pPr>
            <a:r>
              <a:rPr lang="it-IT" sz="1600">
                <a:solidFill>
                  <a:schemeClr val="bg1"/>
                </a:solidFill>
                <a:latin typeface="Comic Sans MS" pitchFamily="66" charset="0"/>
              </a:rPr>
              <a:t> Draga idraulica che sostituisce quello denominato turbosoffiante;</a:t>
            </a:r>
          </a:p>
          <a:p>
            <a:pPr marL="342900" indent="-342900" algn="just">
              <a:lnSpc>
                <a:spcPct val="220000"/>
              </a:lnSpc>
              <a:buFontTx/>
              <a:buAutoNum type="arabicPeriod" startAt="5"/>
            </a:pPr>
            <a:r>
              <a:rPr lang="it-IT" sz="1600">
                <a:solidFill>
                  <a:schemeClr val="bg1"/>
                </a:solidFill>
                <a:latin typeface="Comic Sans MS" pitchFamily="66" charset="0"/>
              </a:rPr>
              <a:t> Rastrello da natante che sostituisce la draga manuale;</a:t>
            </a:r>
          </a:p>
          <a:p>
            <a:pPr marL="342900" indent="-342900" algn="just">
              <a:lnSpc>
                <a:spcPct val="220000"/>
              </a:lnSpc>
              <a:buFontTx/>
              <a:buAutoNum type="arabicPeriod" startAt="5"/>
            </a:pPr>
            <a:r>
              <a:rPr lang="it-IT" sz="1600">
                <a:solidFill>
                  <a:schemeClr val="bg1"/>
                </a:solidFill>
                <a:latin typeface="Comic Sans MS" pitchFamily="66" charset="0"/>
              </a:rPr>
              <a:t> </a:t>
            </a:r>
            <a:r>
              <a:rPr lang="it-IT" sz="1600">
                <a:solidFill>
                  <a:srgbClr val="FF9900"/>
                </a:solidFill>
                <a:latin typeface="Comic Sans MS" pitchFamily="66" charset="0"/>
              </a:rPr>
              <a:t>Attrezzi da posta</a:t>
            </a:r>
            <a:r>
              <a:rPr lang="it-IT" sz="1600">
                <a:solidFill>
                  <a:schemeClr val="bg1"/>
                </a:solidFill>
                <a:latin typeface="Comic Sans MS" pitchFamily="66" charset="0"/>
              </a:rPr>
              <a:t> comprendente imbrocco, tremaglio, nasse, bertovelli, rete circuitante, rete da posta fissa, rete da posta a circuizione;</a:t>
            </a:r>
          </a:p>
          <a:p>
            <a:pPr marL="342900" indent="-342900" algn="just">
              <a:lnSpc>
                <a:spcPct val="220000"/>
              </a:lnSpc>
              <a:buFontTx/>
              <a:buAutoNum type="arabicPeriod" startAt="5"/>
            </a:pPr>
            <a:r>
              <a:rPr lang="it-IT" sz="1600">
                <a:solidFill>
                  <a:schemeClr val="bg1"/>
                </a:solidFill>
                <a:latin typeface="Comic Sans MS" pitchFamily="66" charset="0"/>
              </a:rPr>
              <a:t> Rete da posta derivante comprende spadara e alalungara;</a:t>
            </a:r>
          </a:p>
          <a:p>
            <a:pPr marL="342900" indent="-342900" algn="just">
              <a:lnSpc>
                <a:spcPct val="220000"/>
              </a:lnSpc>
              <a:buFontTx/>
              <a:buAutoNum type="arabicPeriod" startAt="5"/>
            </a:pPr>
            <a:r>
              <a:rPr lang="it-IT" sz="1600">
                <a:solidFill>
                  <a:schemeClr val="bg1"/>
                </a:solidFill>
                <a:latin typeface="Comic Sans MS" pitchFamily="66" charset="0"/>
              </a:rPr>
              <a:t> </a:t>
            </a:r>
            <a:r>
              <a:rPr lang="it-IT" sz="1600">
                <a:solidFill>
                  <a:srgbClr val="FF9900"/>
                </a:solidFill>
                <a:latin typeface="Comic Sans MS" pitchFamily="66" charset="0"/>
              </a:rPr>
              <a:t>Ferrettara</a:t>
            </a:r>
            <a:r>
              <a:rPr lang="it-IT" sz="1600">
                <a:solidFill>
                  <a:schemeClr val="bg1"/>
                </a:solidFill>
                <a:latin typeface="Comic Sans MS" pitchFamily="66" charset="0"/>
              </a:rPr>
              <a:t> in cui rientra la piccola derivante, menaide,…….  occhiatara, e palamitara;</a:t>
            </a:r>
          </a:p>
          <a:p>
            <a:pPr marL="342900" indent="-342900" algn="just">
              <a:lnSpc>
                <a:spcPct val="220000"/>
              </a:lnSpc>
              <a:buFontTx/>
              <a:buAutoNum type="arabicPeriod" startAt="5"/>
            </a:pPr>
            <a:r>
              <a:rPr lang="it-IT" sz="1600">
                <a:solidFill>
                  <a:schemeClr val="bg1"/>
                </a:solidFill>
                <a:latin typeface="Comic Sans MS" pitchFamily="66" charset="0"/>
              </a:rPr>
              <a:t> </a:t>
            </a:r>
            <a:r>
              <a:rPr lang="it-IT" sz="1600">
                <a:solidFill>
                  <a:srgbClr val="FF9900"/>
                </a:solidFill>
                <a:latin typeface="Comic Sans MS" pitchFamily="66" charset="0"/>
              </a:rPr>
              <a:t>Palangari</a:t>
            </a:r>
            <a:r>
              <a:rPr lang="it-IT" sz="1600">
                <a:solidFill>
                  <a:schemeClr val="bg1"/>
                </a:solidFill>
                <a:latin typeface="Comic Sans MS" pitchFamily="66" charset="0"/>
              </a:rPr>
              <a:t> comprende palangari fissi e palangari derivanti;</a:t>
            </a:r>
          </a:p>
          <a:p>
            <a:pPr marL="342900" indent="-342900" algn="just">
              <a:lnSpc>
                <a:spcPct val="220000"/>
              </a:lnSpc>
              <a:buFontTx/>
              <a:buAutoNum type="arabicPeriod" startAt="5"/>
            </a:pPr>
            <a:r>
              <a:rPr lang="it-IT" sz="1600">
                <a:solidFill>
                  <a:schemeClr val="bg1"/>
                </a:solidFill>
                <a:latin typeface="Comic Sans MS" pitchFamily="66" charset="0"/>
              </a:rPr>
              <a:t> Lenze in cui rientrano le lenze a mano, le lenze a canna e le lenze trainate;</a:t>
            </a:r>
          </a:p>
          <a:p>
            <a:pPr marL="342900" indent="-342900" algn="just">
              <a:lnSpc>
                <a:spcPct val="220000"/>
              </a:lnSpc>
              <a:buFontTx/>
              <a:buAutoNum type="arabicPeriod" startAt="5"/>
            </a:pPr>
            <a:r>
              <a:rPr lang="it-IT" sz="1600">
                <a:solidFill>
                  <a:schemeClr val="bg1"/>
                </a:solidFill>
                <a:latin typeface="Comic Sans MS" pitchFamily="66" charset="0"/>
              </a:rPr>
              <a:t> Arpione, la fiocina, l’asta e specchio per ricci e il rastrello per ricci.</a:t>
            </a:r>
          </a:p>
        </p:txBody>
      </p:sp>
      <p:sp>
        <p:nvSpPr>
          <p:cNvPr id="253957" name="Text Box 5"/>
          <p:cNvSpPr txBox="1">
            <a:spLocks noChangeArrowheads="1"/>
          </p:cNvSpPr>
          <p:nvPr/>
        </p:nvSpPr>
        <p:spPr bwMode="auto">
          <a:xfrm>
            <a:off x="188913" y="152400"/>
            <a:ext cx="3481387" cy="396875"/>
          </a:xfrm>
          <a:prstGeom prst="rect">
            <a:avLst/>
          </a:prstGeom>
          <a:noFill/>
          <a:ln w="9525">
            <a:noFill/>
            <a:miter lim="800000"/>
            <a:headEnd/>
            <a:tailEnd/>
          </a:ln>
        </p:spPr>
        <p:txBody>
          <a:bodyPr wrap="none">
            <a:spAutoFit/>
          </a:bodyPr>
          <a:lstStyle/>
          <a:p>
            <a:r>
              <a:rPr lang="it-IT" sz="2000" b="1">
                <a:solidFill>
                  <a:schemeClr val="bg1"/>
                </a:solidFill>
                <a:latin typeface="Comic Sans MS" pitchFamily="66" charset="0"/>
              </a:rPr>
              <a:t>Sistemi di Pesca consentiti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957"/>
                                        </p:tgtEl>
                                        <p:attrNameLst>
                                          <p:attrName>style.visibility</p:attrName>
                                        </p:attrNameLst>
                                      </p:cBhvr>
                                      <p:to>
                                        <p:strVal val="visible"/>
                                      </p:to>
                                    </p:set>
                                    <p:animEffect transition="in" filter="dissolve">
                                      <p:cBhvr>
                                        <p:cTn id="7" dur="500"/>
                                        <p:tgtEl>
                                          <p:spTgt spid="2539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3956">
                                            <p:txEl>
                                              <p:pRg st="0" end="0"/>
                                            </p:txEl>
                                          </p:spTgt>
                                        </p:tgtEl>
                                        <p:attrNameLst>
                                          <p:attrName>style.visibility</p:attrName>
                                        </p:attrNameLst>
                                      </p:cBhvr>
                                      <p:to>
                                        <p:strVal val="visible"/>
                                      </p:to>
                                    </p:set>
                                    <p:anim calcmode="lin" valueType="num">
                                      <p:cBhvr additive="base">
                                        <p:cTn id="12" dur="500" fill="hold"/>
                                        <p:tgtEl>
                                          <p:spTgt spid="2539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39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3956">
                                            <p:txEl>
                                              <p:pRg st="1" end="1"/>
                                            </p:txEl>
                                          </p:spTgt>
                                        </p:tgtEl>
                                        <p:attrNameLst>
                                          <p:attrName>style.visibility</p:attrName>
                                        </p:attrNameLst>
                                      </p:cBhvr>
                                      <p:to>
                                        <p:strVal val="visible"/>
                                      </p:to>
                                    </p:set>
                                    <p:anim calcmode="lin" valueType="num">
                                      <p:cBhvr additive="base">
                                        <p:cTn id="18" dur="500" fill="hold"/>
                                        <p:tgtEl>
                                          <p:spTgt spid="25395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39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3956">
                                            <p:txEl>
                                              <p:pRg st="2" end="2"/>
                                            </p:txEl>
                                          </p:spTgt>
                                        </p:tgtEl>
                                        <p:attrNameLst>
                                          <p:attrName>style.visibility</p:attrName>
                                        </p:attrNameLst>
                                      </p:cBhvr>
                                      <p:to>
                                        <p:strVal val="visible"/>
                                      </p:to>
                                    </p:set>
                                    <p:anim calcmode="lin" valueType="num">
                                      <p:cBhvr additive="base">
                                        <p:cTn id="24" dur="500" fill="hold"/>
                                        <p:tgtEl>
                                          <p:spTgt spid="25395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39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3956">
                                            <p:txEl>
                                              <p:pRg st="3" end="3"/>
                                            </p:txEl>
                                          </p:spTgt>
                                        </p:tgtEl>
                                        <p:attrNameLst>
                                          <p:attrName>style.visibility</p:attrName>
                                        </p:attrNameLst>
                                      </p:cBhvr>
                                      <p:to>
                                        <p:strVal val="visible"/>
                                      </p:to>
                                    </p:set>
                                    <p:anim calcmode="lin" valueType="num">
                                      <p:cBhvr additive="base">
                                        <p:cTn id="30" dur="500" fill="hold"/>
                                        <p:tgtEl>
                                          <p:spTgt spid="25395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39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3956">
                                            <p:txEl>
                                              <p:pRg st="4" end="4"/>
                                            </p:txEl>
                                          </p:spTgt>
                                        </p:tgtEl>
                                        <p:attrNameLst>
                                          <p:attrName>style.visibility</p:attrName>
                                        </p:attrNameLst>
                                      </p:cBhvr>
                                      <p:to>
                                        <p:strVal val="visible"/>
                                      </p:to>
                                    </p:set>
                                    <p:anim calcmode="lin" valueType="num">
                                      <p:cBhvr additive="base">
                                        <p:cTn id="36" dur="500" fill="hold"/>
                                        <p:tgtEl>
                                          <p:spTgt spid="25395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39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3956">
                                            <p:txEl>
                                              <p:pRg st="5" end="5"/>
                                            </p:txEl>
                                          </p:spTgt>
                                        </p:tgtEl>
                                        <p:attrNameLst>
                                          <p:attrName>style.visibility</p:attrName>
                                        </p:attrNameLst>
                                      </p:cBhvr>
                                      <p:to>
                                        <p:strVal val="visible"/>
                                      </p:to>
                                    </p:set>
                                    <p:anim calcmode="lin" valueType="num">
                                      <p:cBhvr additive="base">
                                        <p:cTn id="42" dur="500" fill="hold"/>
                                        <p:tgtEl>
                                          <p:spTgt spid="25395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39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3956">
                                            <p:txEl>
                                              <p:pRg st="6" end="6"/>
                                            </p:txEl>
                                          </p:spTgt>
                                        </p:tgtEl>
                                        <p:attrNameLst>
                                          <p:attrName>style.visibility</p:attrName>
                                        </p:attrNameLst>
                                      </p:cBhvr>
                                      <p:to>
                                        <p:strVal val="visible"/>
                                      </p:to>
                                    </p:set>
                                    <p:anim calcmode="lin" valueType="num">
                                      <p:cBhvr additive="base">
                                        <p:cTn id="48" dur="500" fill="hold"/>
                                        <p:tgtEl>
                                          <p:spTgt spid="25395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395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53956">
                                            <p:txEl>
                                              <p:pRg st="7" end="7"/>
                                            </p:txEl>
                                          </p:spTgt>
                                        </p:tgtEl>
                                        <p:attrNameLst>
                                          <p:attrName>style.visibility</p:attrName>
                                        </p:attrNameLst>
                                      </p:cBhvr>
                                      <p:to>
                                        <p:strVal val="visible"/>
                                      </p:to>
                                    </p:set>
                                    <p:anim calcmode="lin" valueType="num">
                                      <p:cBhvr additive="base">
                                        <p:cTn id="54" dur="500" fill="hold"/>
                                        <p:tgtEl>
                                          <p:spTgt spid="253956">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395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53956">
                                            <p:txEl>
                                              <p:pRg st="8" end="8"/>
                                            </p:txEl>
                                          </p:spTgt>
                                        </p:tgtEl>
                                        <p:attrNameLst>
                                          <p:attrName>style.visibility</p:attrName>
                                        </p:attrNameLst>
                                      </p:cBhvr>
                                      <p:to>
                                        <p:strVal val="visible"/>
                                      </p:to>
                                    </p:set>
                                    <p:anim calcmode="lin" valueType="num">
                                      <p:cBhvr additive="base">
                                        <p:cTn id="60" dur="500" fill="hold"/>
                                        <p:tgtEl>
                                          <p:spTgt spid="253956">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5395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125413" y="620713"/>
            <a:ext cx="8893175" cy="5732462"/>
          </a:xfrm>
          <a:prstGeom prst="rect">
            <a:avLst/>
          </a:prstGeom>
          <a:solidFill>
            <a:srgbClr val="003300">
              <a:alpha val="50195"/>
            </a:srgbClr>
          </a:solidFill>
          <a:ln w="9525">
            <a:noFill/>
            <a:miter lim="800000"/>
            <a:headEnd/>
            <a:tailEnd/>
          </a:ln>
        </p:spPr>
        <p:txBody>
          <a:bodyPr>
            <a:spAutoFit/>
          </a:bodyPr>
          <a:lstStyle/>
          <a:p>
            <a:pPr algn="just">
              <a:lnSpc>
                <a:spcPct val="210000"/>
              </a:lnSpc>
            </a:pPr>
            <a:r>
              <a:rPr lang="it-IT" sz="1600">
                <a:solidFill>
                  <a:schemeClr val="bg1"/>
                </a:solidFill>
                <a:latin typeface="Comic Sans MS" pitchFamily="66" charset="0"/>
              </a:rPr>
              <a:t>La Comunità Europea, recentemente, ha introdotto ulteriori elementi per la classificazione delle unità nell’ambito delle abilitazioni nei vari tipi di pesca. Si è reso necessario, per la classificazione delle navi nei vari segmenti, prendere in considerazione altri parametri quali la </a:t>
            </a:r>
            <a:r>
              <a:rPr lang="it-IT" sz="1600">
                <a:solidFill>
                  <a:srgbClr val="FF9900"/>
                </a:solidFill>
                <a:latin typeface="Comic Sans MS" pitchFamily="66" charset="0"/>
              </a:rPr>
              <a:t>lunghezza fuori tutto ed i sistemi di pesca</a:t>
            </a:r>
            <a:r>
              <a:rPr lang="it-IT" sz="1600">
                <a:solidFill>
                  <a:schemeClr val="bg1"/>
                </a:solidFill>
                <a:latin typeface="Comic Sans MS" pitchFamily="66" charset="0"/>
              </a:rPr>
              <a:t> ai quali ogni nave è autorizzata. L’integrazione dei citati elementi determina l’assegnazione della nave ad una delle seguenti categorie di programma previste dal POP IV:</a:t>
            </a:r>
          </a:p>
          <a:p>
            <a:pPr marL="884238" lvl="1" indent="-342900" algn="just">
              <a:lnSpc>
                <a:spcPct val="210000"/>
              </a:lnSpc>
            </a:pPr>
            <a:r>
              <a:rPr lang="it-IT" sz="1600">
                <a:solidFill>
                  <a:srgbClr val="FF9900"/>
                </a:solidFill>
                <a:latin typeface="Comic Sans MS" pitchFamily="66" charset="0"/>
              </a:rPr>
              <a:t>Costiera</a:t>
            </a:r>
            <a:r>
              <a:rPr lang="it-IT" sz="1600">
                <a:solidFill>
                  <a:schemeClr val="bg1"/>
                </a:solidFill>
                <a:latin typeface="Comic Sans MS" pitchFamily="66" charset="0"/>
              </a:rPr>
              <a:t>: 4H1 - Piccola pesca costiera; 4H2 – Strascico; 4H3 - Traino pelagico a coppia; 4H4 - Attrezzi passivi; 4H5 - Draga idraulica; 4H6 – Polivalenti; </a:t>
            </a:r>
          </a:p>
          <a:p>
            <a:pPr marL="884238" lvl="1" indent="-342900" algn="just">
              <a:lnSpc>
                <a:spcPct val="210000"/>
              </a:lnSpc>
            </a:pPr>
            <a:r>
              <a:rPr lang="it-IT" sz="1600">
                <a:solidFill>
                  <a:srgbClr val="FF9900"/>
                </a:solidFill>
                <a:latin typeface="Comic Sans MS" pitchFamily="66" charset="0"/>
              </a:rPr>
              <a:t>Mediterranea</a:t>
            </a:r>
            <a:r>
              <a:rPr lang="it-IT" sz="1600">
                <a:solidFill>
                  <a:schemeClr val="bg1"/>
                </a:solidFill>
                <a:latin typeface="Comic Sans MS" pitchFamily="66" charset="0"/>
              </a:rPr>
              <a:t>: 4H7 - Strascico e volante; 4H8 - Attrezzi passivi; 4H9 - Circuizione per tonno; 4HA - Spadare</a:t>
            </a:r>
          </a:p>
          <a:p>
            <a:pPr marL="884238" lvl="1" indent="-342900" algn="just">
              <a:lnSpc>
                <a:spcPct val="210000"/>
              </a:lnSpc>
            </a:pPr>
            <a:r>
              <a:rPr lang="it-IT" sz="1600">
                <a:solidFill>
                  <a:srgbClr val="FF9900"/>
                </a:solidFill>
                <a:latin typeface="Comic Sans MS" pitchFamily="66" charset="0"/>
              </a:rPr>
              <a:t>Oceanica</a:t>
            </a:r>
            <a:r>
              <a:rPr lang="it-IT" sz="1600">
                <a:solidFill>
                  <a:schemeClr val="bg1"/>
                </a:solidFill>
                <a:latin typeface="Comic Sans MS" pitchFamily="66" charset="0"/>
              </a:rPr>
              <a:t>: 4HB - Oceanica</a:t>
            </a:r>
          </a:p>
        </p:txBody>
      </p:sp>
      <p:sp>
        <p:nvSpPr>
          <p:cNvPr id="254979" name="Text Box 3"/>
          <p:cNvSpPr txBox="1">
            <a:spLocks noChangeArrowheads="1"/>
          </p:cNvSpPr>
          <p:nvPr/>
        </p:nvSpPr>
        <p:spPr bwMode="auto">
          <a:xfrm>
            <a:off x="188913" y="176213"/>
            <a:ext cx="3538537" cy="366712"/>
          </a:xfrm>
          <a:prstGeom prst="rect">
            <a:avLst/>
          </a:prstGeom>
          <a:noFill/>
          <a:ln w="9525">
            <a:noFill/>
            <a:miter lim="800000"/>
            <a:headEnd/>
            <a:tailEnd/>
          </a:ln>
        </p:spPr>
        <p:txBody>
          <a:bodyPr wrap="none">
            <a:spAutoFit/>
          </a:bodyPr>
          <a:lstStyle/>
          <a:p>
            <a:r>
              <a:rPr lang="it-IT" b="1">
                <a:solidFill>
                  <a:schemeClr val="bg1"/>
                </a:solidFill>
                <a:latin typeface="Comic Sans MS" pitchFamily="66" charset="0"/>
              </a:rPr>
              <a:t>Categorie previste dal POP IV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dissolve">
                                      <p:cBhvr>
                                        <p:cTn id="7" dur="500"/>
                                        <p:tgtEl>
                                          <p:spTgt spid="2549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4978">
                                            <p:txEl>
                                              <p:pRg st="0" end="0"/>
                                            </p:txEl>
                                          </p:spTgt>
                                        </p:tgtEl>
                                        <p:attrNameLst>
                                          <p:attrName>style.visibility</p:attrName>
                                        </p:attrNameLst>
                                      </p:cBhvr>
                                      <p:to>
                                        <p:strVal val="visible"/>
                                      </p:to>
                                    </p:set>
                                    <p:anim calcmode="lin" valueType="num">
                                      <p:cBhvr additive="base">
                                        <p:cTn id="12" dur="500" fill="hold"/>
                                        <p:tgtEl>
                                          <p:spTgt spid="25497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49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4978">
                                            <p:txEl>
                                              <p:pRg st="1" end="1"/>
                                            </p:txEl>
                                          </p:spTgt>
                                        </p:tgtEl>
                                        <p:attrNameLst>
                                          <p:attrName>style.visibility</p:attrName>
                                        </p:attrNameLst>
                                      </p:cBhvr>
                                      <p:to>
                                        <p:strVal val="visible"/>
                                      </p:to>
                                    </p:set>
                                    <p:anim calcmode="lin" valueType="num">
                                      <p:cBhvr additive="base">
                                        <p:cTn id="18"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49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4978">
                                            <p:txEl>
                                              <p:pRg st="2" end="2"/>
                                            </p:txEl>
                                          </p:spTgt>
                                        </p:tgtEl>
                                        <p:attrNameLst>
                                          <p:attrName>style.visibility</p:attrName>
                                        </p:attrNameLst>
                                      </p:cBhvr>
                                      <p:to>
                                        <p:strVal val="visible"/>
                                      </p:to>
                                    </p:set>
                                    <p:anim calcmode="lin" valueType="num">
                                      <p:cBhvr additive="base">
                                        <p:cTn id="24" dur="500" fill="hold"/>
                                        <p:tgtEl>
                                          <p:spTgt spid="25497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49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4978">
                                            <p:txEl>
                                              <p:pRg st="3" end="3"/>
                                            </p:txEl>
                                          </p:spTgt>
                                        </p:tgtEl>
                                        <p:attrNameLst>
                                          <p:attrName>style.visibility</p:attrName>
                                        </p:attrNameLst>
                                      </p:cBhvr>
                                      <p:to>
                                        <p:strVal val="visible"/>
                                      </p:to>
                                    </p:set>
                                    <p:anim calcmode="lin" valueType="num">
                                      <p:cBhvr additive="base">
                                        <p:cTn id="30" dur="500" fill="hold"/>
                                        <p:tgtEl>
                                          <p:spTgt spid="25497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49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0" name="Text Box 4"/>
          <p:cNvSpPr txBox="1">
            <a:spLocks noChangeArrowheads="1"/>
          </p:cNvSpPr>
          <p:nvPr/>
        </p:nvSpPr>
        <p:spPr bwMode="auto">
          <a:xfrm>
            <a:off x="188913" y="173038"/>
            <a:ext cx="3014662"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Riassumendo………</a:t>
            </a:r>
          </a:p>
        </p:txBody>
      </p:sp>
      <p:sp>
        <p:nvSpPr>
          <p:cNvPr id="224261" name="Text Box 5"/>
          <p:cNvSpPr txBox="1">
            <a:spLocks noChangeArrowheads="1"/>
          </p:cNvSpPr>
          <p:nvPr/>
        </p:nvSpPr>
        <p:spPr bwMode="auto">
          <a:xfrm>
            <a:off x="250825" y="1341438"/>
            <a:ext cx="8642350" cy="4702175"/>
          </a:xfrm>
          <a:prstGeom prst="rect">
            <a:avLst/>
          </a:prstGeom>
          <a:solidFill>
            <a:srgbClr val="003300">
              <a:alpha val="50195"/>
            </a:srgbClr>
          </a:solidFill>
          <a:ln w="9525">
            <a:noFill/>
            <a:miter lim="800000"/>
            <a:headEnd/>
            <a:tailEnd/>
          </a:ln>
        </p:spPr>
        <p:txBody>
          <a:bodyPr>
            <a:spAutoFit/>
          </a:bodyPr>
          <a:lstStyle/>
          <a:p>
            <a:pPr>
              <a:lnSpc>
                <a:spcPct val="280000"/>
              </a:lnSpc>
              <a:buFontTx/>
              <a:buBlip>
                <a:blip r:embed="rId2"/>
              </a:buBlip>
            </a:pPr>
            <a:r>
              <a:rPr lang="it-IT">
                <a:solidFill>
                  <a:schemeClr val="bg1"/>
                </a:solidFill>
                <a:latin typeface="Comic Sans MS" pitchFamily="66" charset="0"/>
              </a:rPr>
              <a:t> Zone economiche esclusive (EEZ) anni ’</a:t>
            </a:r>
            <a:r>
              <a:rPr lang="it-IT">
                <a:solidFill>
                  <a:srgbClr val="FF9900"/>
                </a:solidFill>
                <a:latin typeface="Comic Sans MS" pitchFamily="66" charset="0"/>
              </a:rPr>
              <a:t>70</a:t>
            </a:r>
          </a:p>
          <a:p>
            <a:pPr algn="just">
              <a:lnSpc>
                <a:spcPct val="280000"/>
              </a:lnSpc>
              <a:buFontTx/>
              <a:buBlip>
                <a:blip r:embed="rId2"/>
              </a:buBlip>
            </a:pPr>
            <a:r>
              <a:rPr lang="it-IT">
                <a:solidFill>
                  <a:schemeClr val="bg1"/>
                </a:solidFill>
                <a:latin typeface="Comic Sans MS" pitchFamily="66" charset="0"/>
              </a:rPr>
              <a:t> Convenzione delle Nazioni Unite sulla Legge del Mare </a:t>
            </a:r>
            <a:r>
              <a:rPr lang="it-IT">
                <a:solidFill>
                  <a:srgbClr val="FF9900"/>
                </a:solidFill>
                <a:latin typeface="Comic Sans MS" pitchFamily="66" charset="0"/>
              </a:rPr>
              <a:t>1982 </a:t>
            </a:r>
          </a:p>
          <a:p>
            <a:pPr algn="just">
              <a:lnSpc>
                <a:spcPct val="280000"/>
              </a:lnSpc>
              <a:buFontTx/>
              <a:buBlip>
                <a:blip r:embed="rId2"/>
              </a:buBlip>
            </a:pPr>
            <a:r>
              <a:rPr lang="it-IT">
                <a:solidFill>
                  <a:schemeClr val="bg1"/>
                </a:solidFill>
                <a:latin typeface="Comic Sans MS" pitchFamily="66" charset="0"/>
              </a:rPr>
              <a:t> Il Comitato sulla Pesca ( Committee on Fisheries - COFI ) nel </a:t>
            </a:r>
            <a:r>
              <a:rPr lang="it-IT">
                <a:solidFill>
                  <a:srgbClr val="FF9900"/>
                </a:solidFill>
                <a:latin typeface="Comic Sans MS" pitchFamily="66" charset="0"/>
              </a:rPr>
              <a:t>1991</a:t>
            </a:r>
          </a:p>
          <a:p>
            <a:pPr algn="just">
              <a:lnSpc>
                <a:spcPct val="280000"/>
              </a:lnSpc>
              <a:buFontTx/>
              <a:buBlip>
                <a:blip r:embed="rId2"/>
              </a:buBlip>
            </a:pPr>
            <a:r>
              <a:rPr lang="it-IT">
                <a:solidFill>
                  <a:schemeClr val="bg1"/>
                </a:solidFill>
                <a:latin typeface="Comic Sans MS" pitchFamily="66" charset="0"/>
              </a:rPr>
              <a:t> Conferenza Internazionalesulla Pesca Responsabile Cancun-Messico  </a:t>
            </a:r>
            <a:r>
              <a:rPr lang="it-IT">
                <a:solidFill>
                  <a:srgbClr val="FF9900"/>
                </a:solidFill>
                <a:latin typeface="Comic Sans MS" pitchFamily="66" charset="0"/>
              </a:rPr>
              <a:t>1992</a:t>
            </a:r>
          </a:p>
          <a:p>
            <a:pPr algn="just">
              <a:lnSpc>
                <a:spcPct val="280000"/>
              </a:lnSpc>
              <a:buFontTx/>
              <a:buBlip>
                <a:blip r:embed="rId2"/>
              </a:buBlip>
            </a:pPr>
            <a:r>
              <a:rPr lang="it-IT">
                <a:solidFill>
                  <a:schemeClr val="bg1"/>
                </a:solidFill>
                <a:latin typeface="Comic Sans MS" pitchFamily="66" charset="0"/>
              </a:rPr>
              <a:t> Conferenza delle Nazioni Unite sull’Ambiente e lo Sviluppo del </a:t>
            </a:r>
            <a:r>
              <a:rPr lang="it-IT">
                <a:solidFill>
                  <a:srgbClr val="FF9900"/>
                </a:solidFill>
                <a:latin typeface="Comic Sans MS" pitchFamily="66" charset="0"/>
              </a:rPr>
              <a:t>1992</a:t>
            </a:r>
          </a:p>
          <a:p>
            <a:pPr algn="just">
              <a:lnSpc>
                <a:spcPct val="280000"/>
              </a:lnSpc>
              <a:buFontTx/>
              <a:buBlip>
                <a:blip r:embed="rId2"/>
              </a:buBlip>
            </a:pPr>
            <a:r>
              <a:rPr lang="it-IT">
                <a:solidFill>
                  <a:schemeClr val="bg1"/>
                </a:solidFill>
                <a:latin typeface="Comic Sans MS" pitchFamily="66" charset="0"/>
              </a:rPr>
              <a:t> Codice di Condotta per la Pesca Responsabile (FAO, </a:t>
            </a:r>
            <a:r>
              <a:rPr lang="it-IT">
                <a:solidFill>
                  <a:srgbClr val="FF9900"/>
                </a:solidFill>
                <a:latin typeface="Comic Sans MS" pitchFamily="66" charset="0"/>
              </a:rPr>
              <a:t>1995</a:t>
            </a:r>
            <a:r>
              <a:rPr lang="it-IT">
                <a:solidFill>
                  <a:schemeClr val="bg1"/>
                </a:solidFill>
                <a:latin typeface="Comic Sans MS" pitchFamily="66" charset="0"/>
              </a:rPr>
              <a:t>)</a:t>
            </a:r>
          </a:p>
        </p:txBody>
      </p:sp>
      <p:sp>
        <p:nvSpPr>
          <p:cNvPr id="224265" name="Text Box 9"/>
          <p:cNvSpPr txBox="1">
            <a:spLocks noChangeArrowheads="1"/>
          </p:cNvSpPr>
          <p:nvPr/>
        </p:nvSpPr>
        <p:spPr bwMode="auto">
          <a:xfrm>
            <a:off x="3463925" y="692150"/>
            <a:ext cx="2217738"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Nel Mondo…..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dissolve">
                                      <p:cBhvr>
                                        <p:cTn id="7" dur="500"/>
                                        <p:tgtEl>
                                          <p:spTgt spid="2242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4265"/>
                                        </p:tgtEl>
                                        <p:attrNameLst>
                                          <p:attrName>style.visibility</p:attrName>
                                        </p:attrNameLst>
                                      </p:cBhvr>
                                      <p:to>
                                        <p:strVal val="visible"/>
                                      </p:to>
                                    </p:set>
                                    <p:animEffect transition="in" filter="fade">
                                      <p:cBhvr>
                                        <p:cTn id="11" dur="2000"/>
                                        <p:tgtEl>
                                          <p:spTgt spid="2242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24261">
                                            <p:txEl>
                                              <p:pRg st="0" end="0"/>
                                            </p:txEl>
                                          </p:spTgt>
                                        </p:tgtEl>
                                        <p:attrNameLst>
                                          <p:attrName>style.visibility</p:attrName>
                                        </p:attrNameLst>
                                      </p:cBhvr>
                                      <p:to>
                                        <p:strVal val="visible"/>
                                      </p:to>
                                    </p:set>
                                    <p:anim calcmode="lin" valueType="num">
                                      <p:cBhvr additive="base">
                                        <p:cTn id="16" dur="500" fill="hold"/>
                                        <p:tgtEl>
                                          <p:spTgt spid="22426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42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4261">
                                            <p:txEl>
                                              <p:pRg st="1" end="1"/>
                                            </p:txEl>
                                          </p:spTgt>
                                        </p:tgtEl>
                                        <p:attrNameLst>
                                          <p:attrName>style.visibility</p:attrName>
                                        </p:attrNameLst>
                                      </p:cBhvr>
                                      <p:to>
                                        <p:strVal val="visible"/>
                                      </p:to>
                                    </p:set>
                                    <p:anim calcmode="lin" valueType="num">
                                      <p:cBhvr additive="base">
                                        <p:cTn id="22" dur="500" fill="hold"/>
                                        <p:tgtEl>
                                          <p:spTgt spid="22426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42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4261">
                                            <p:txEl>
                                              <p:pRg st="2" end="2"/>
                                            </p:txEl>
                                          </p:spTgt>
                                        </p:tgtEl>
                                        <p:attrNameLst>
                                          <p:attrName>style.visibility</p:attrName>
                                        </p:attrNameLst>
                                      </p:cBhvr>
                                      <p:to>
                                        <p:strVal val="visible"/>
                                      </p:to>
                                    </p:set>
                                    <p:anim calcmode="lin" valueType="num">
                                      <p:cBhvr additive="base">
                                        <p:cTn id="28" dur="500" fill="hold"/>
                                        <p:tgtEl>
                                          <p:spTgt spid="22426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42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4261">
                                            <p:txEl>
                                              <p:pRg st="3" end="3"/>
                                            </p:txEl>
                                          </p:spTgt>
                                        </p:tgtEl>
                                        <p:attrNameLst>
                                          <p:attrName>style.visibility</p:attrName>
                                        </p:attrNameLst>
                                      </p:cBhvr>
                                      <p:to>
                                        <p:strVal val="visible"/>
                                      </p:to>
                                    </p:set>
                                    <p:anim calcmode="lin" valueType="num">
                                      <p:cBhvr additive="base">
                                        <p:cTn id="34" dur="500" fill="hold"/>
                                        <p:tgtEl>
                                          <p:spTgt spid="22426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42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4261">
                                            <p:txEl>
                                              <p:pRg st="4" end="4"/>
                                            </p:txEl>
                                          </p:spTgt>
                                        </p:tgtEl>
                                        <p:attrNameLst>
                                          <p:attrName>style.visibility</p:attrName>
                                        </p:attrNameLst>
                                      </p:cBhvr>
                                      <p:to>
                                        <p:strVal val="visible"/>
                                      </p:to>
                                    </p:set>
                                    <p:anim calcmode="lin" valueType="num">
                                      <p:cBhvr additive="base">
                                        <p:cTn id="40" dur="500" fill="hold"/>
                                        <p:tgtEl>
                                          <p:spTgt spid="224261">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42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24261">
                                            <p:txEl>
                                              <p:pRg st="5" end="5"/>
                                            </p:txEl>
                                          </p:spTgt>
                                        </p:tgtEl>
                                        <p:attrNameLst>
                                          <p:attrName>style.visibility</p:attrName>
                                        </p:attrNameLst>
                                      </p:cBhvr>
                                      <p:to>
                                        <p:strVal val="visible"/>
                                      </p:to>
                                    </p:set>
                                    <p:anim calcmode="lin" valueType="num">
                                      <p:cBhvr additive="base">
                                        <p:cTn id="46" dur="500" fill="hold"/>
                                        <p:tgtEl>
                                          <p:spTgt spid="224261">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2426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P spid="22426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11125" y="114300"/>
            <a:ext cx="3538538" cy="519113"/>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Testi consigliati…….</a:t>
            </a:r>
          </a:p>
        </p:txBody>
      </p:sp>
      <p:sp>
        <p:nvSpPr>
          <p:cNvPr id="270340" name="Text Box 4"/>
          <p:cNvSpPr txBox="1">
            <a:spLocks noChangeArrowheads="1"/>
          </p:cNvSpPr>
          <p:nvPr/>
        </p:nvSpPr>
        <p:spPr bwMode="auto">
          <a:xfrm>
            <a:off x="250825" y="958850"/>
            <a:ext cx="8642350" cy="1739900"/>
          </a:xfrm>
          <a:prstGeom prst="rect">
            <a:avLst/>
          </a:prstGeom>
          <a:solidFill>
            <a:srgbClr val="003300">
              <a:alpha val="50195"/>
            </a:srgbClr>
          </a:solidFill>
          <a:ln w="9525">
            <a:noFill/>
            <a:miter lim="800000"/>
            <a:headEnd/>
            <a:tailEnd/>
          </a:ln>
        </p:spPr>
        <p:txBody>
          <a:bodyPr>
            <a:spAutoFit/>
          </a:bodyPr>
          <a:lstStyle/>
          <a:p>
            <a:pPr>
              <a:lnSpc>
                <a:spcPct val="200000"/>
              </a:lnSpc>
            </a:pPr>
            <a:r>
              <a:rPr lang="it-IT">
                <a:solidFill>
                  <a:schemeClr val="bg1"/>
                </a:solidFill>
                <a:latin typeface="Comic Sans MS" pitchFamily="66" charset="0"/>
              </a:rPr>
              <a:t>L. 14 luglio </a:t>
            </a:r>
            <a:r>
              <a:rPr lang="it-IT">
                <a:solidFill>
                  <a:srgbClr val="FF9900"/>
                </a:solidFill>
                <a:latin typeface="Comic Sans MS" pitchFamily="66" charset="0"/>
              </a:rPr>
              <a:t>1965</a:t>
            </a:r>
            <a:r>
              <a:rPr lang="it-IT">
                <a:solidFill>
                  <a:schemeClr val="bg1"/>
                </a:solidFill>
                <a:latin typeface="Comic Sans MS" pitchFamily="66" charset="0"/>
              </a:rPr>
              <a:t>, n. 963 - Disciplina della pesca marittima </a:t>
            </a:r>
          </a:p>
          <a:p>
            <a:pPr>
              <a:lnSpc>
                <a:spcPct val="200000"/>
              </a:lnSpc>
            </a:pPr>
            <a:r>
              <a:rPr lang="it-IT">
                <a:solidFill>
                  <a:schemeClr val="bg1"/>
                </a:solidFill>
                <a:latin typeface="Comic Sans MS" pitchFamily="66" charset="0"/>
              </a:rPr>
              <a:t>L. 17 febbraio </a:t>
            </a:r>
            <a:r>
              <a:rPr lang="it-IT">
                <a:solidFill>
                  <a:srgbClr val="FF9900"/>
                </a:solidFill>
                <a:latin typeface="Comic Sans MS" pitchFamily="66" charset="0"/>
              </a:rPr>
              <a:t>1982</a:t>
            </a:r>
            <a:r>
              <a:rPr lang="it-IT">
                <a:solidFill>
                  <a:schemeClr val="bg1"/>
                </a:solidFill>
                <a:latin typeface="Comic Sans MS" pitchFamily="66" charset="0"/>
              </a:rPr>
              <a:t>, n. 41- Piano per la razionalizzazione e lo sviluppo della D.M. 26. 7. </a:t>
            </a:r>
            <a:r>
              <a:rPr lang="it-IT">
                <a:solidFill>
                  <a:srgbClr val="FF9900"/>
                </a:solidFill>
                <a:latin typeface="Comic Sans MS" pitchFamily="66" charset="0"/>
              </a:rPr>
              <a:t>1995</a:t>
            </a:r>
            <a:r>
              <a:rPr lang="it-IT">
                <a:solidFill>
                  <a:schemeClr val="bg1"/>
                </a:solidFill>
                <a:latin typeface="Comic Sans MS" pitchFamily="66" charset="0"/>
              </a:rPr>
              <a:t> - Introduzione di "sistemi di pesca“.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0340">
                                            <p:txEl>
                                              <p:pRg st="1" end="1"/>
                                            </p:txEl>
                                          </p:spTgt>
                                        </p:tgtEl>
                                        <p:attrNameLst>
                                          <p:attrName>style.visibility</p:attrName>
                                        </p:attrNameLst>
                                      </p:cBhvr>
                                      <p:to>
                                        <p:strVal val="visible"/>
                                      </p:to>
                                    </p:set>
                                    <p:anim calcmode="lin" valueType="num">
                                      <p:cBhvr additive="base">
                                        <p:cTn id="13" dur="500" fill="hold"/>
                                        <p:tgtEl>
                                          <p:spTgt spid="270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3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188913" y="222250"/>
            <a:ext cx="2614612"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Riassumendo………</a:t>
            </a:r>
          </a:p>
        </p:txBody>
      </p:sp>
      <p:sp>
        <p:nvSpPr>
          <p:cNvPr id="239619" name="Text Box 3"/>
          <p:cNvSpPr txBox="1">
            <a:spLocks noChangeArrowheads="1"/>
          </p:cNvSpPr>
          <p:nvPr/>
        </p:nvSpPr>
        <p:spPr bwMode="auto">
          <a:xfrm>
            <a:off x="250825" y="777875"/>
            <a:ext cx="8642350" cy="5651500"/>
          </a:xfrm>
          <a:prstGeom prst="rect">
            <a:avLst/>
          </a:prstGeom>
          <a:solidFill>
            <a:srgbClr val="003300">
              <a:alpha val="50195"/>
            </a:srgbClr>
          </a:solidFill>
          <a:ln w="9525">
            <a:noFill/>
            <a:miter lim="800000"/>
            <a:headEnd/>
            <a:tailEnd/>
          </a:ln>
        </p:spPr>
        <p:txBody>
          <a:bodyPr>
            <a:spAutoFit/>
          </a:bodyPr>
          <a:lstStyle/>
          <a:p>
            <a:pPr algn="just">
              <a:lnSpc>
                <a:spcPct val="200000"/>
              </a:lnSpc>
              <a:buFontTx/>
              <a:buBlip>
                <a:blip r:embed="rId2"/>
              </a:buBlip>
            </a:pPr>
            <a:r>
              <a:rPr lang="it-IT">
                <a:solidFill>
                  <a:schemeClr val="bg1"/>
                </a:solidFill>
                <a:latin typeface="Comic Sans MS" pitchFamily="66" charset="0"/>
              </a:rPr>
              <a:t> Norme che disciplinavano l’accesso ai fondali di pesca, ai mercati e alle strutture, anni ’</a:t>
            </a:r>
            <a:r>
              <a:rPr lang="it-IT">
                <a:solidFill>
                  <a:srgbClr val="FF9900"/>
                </a:solidFill>
                <a:latin typeface="Comic Sans MS" pitchFamily="66" charset="0"/>
              </a:rPr>
              <a:t>70</a:t>
            </a:r>
            <a:r>
              <a:rPr lang="it-IT">
                <a:solidFill>
                  <a:schemeClr val="bg1"/>
                </a:solidFill>
                <a:latin typeface="Comic Sans MS" pitchFamily="66" charset="0"/>
              </a:rPr>
              <a:t>:</a:t>
            </a:r>
          </a:p>
          <a:p>
            <a:pPr lvl="1" algn="just">
              <a:lnSpc>
                <a:spcPct val="200000"/>
              </a:lnSpc>
              <a:buFontTx/>
              <a:buBlip>
                <a:blip r:embed="rId3"/>
              </a:buBlip>
            </a:pPr>
            <a:r>
              <a:rPr lang="it-IT" sz="1600">
                <a:solidFill>
                  <a:schemeClr val="bg1"/>
                </a:solidFill>
                <a:latin typeface="Comic Sans MS" pitchFamily="66" charset="0"/>
              </a:rPr>
              <a:t> ampliamento delle zone di pesca fino a 200 miglia dalla costa</a:t>
            </a:r>
          </a:p>
          <a:p>
            <a:pPr lvl="1" algn="just">
              <a:lnSpc>
                <a:spcPct val="200000"/>
              </a:lnSpc>
              <a:buFontTx/>
              <a:buBlip>
                <a:blip r:embed="rId3"/>
              </a:buBlip>
            </a:pPr>
            <a:r>
              <a:rPr lang="it-IT" sz="1600">
                <a:solidFill>
                  <a:schemeClr val="bg1"/>
                </a:solidFill>
                <a:latin typeface="Comic Sans MS" pitchFamily="66" charset="0"/>
              </a:rPr>
              <a:t> sospendere per 10 anni la libertà di accesso alle acque ai paesi extracomunitari</a:t>
            </a:r>
          </a:p>
          <a:p>
            <a:pPr lvl="1" algn="just">
              <a:lnSpc>
                <a:spcPct val="200000"/>
              </a:lnSpc>
              <a:buFontTx/>
              <a:buBlip>
                <a:blip r:embed="rId3"/>
              </a:buBlip>
            </a:pPr>
            <a:r>
              <a:rPr lang="it-IT" sz="1600">
                <a:solidFill>
                  <a:schemeClr val="bg1"/>
                </a:solidFill>
                <a:latin typeface="Comic Sans MS" pitchFamily="66" charset="0"/>
              </a:rPr>
              <a:t> riservare la fascia costiera (6-12 Mg) ai pescatori locali</a:t>
            </a:r>
          </a:p>
          <a:p>
            <a:pPr algn="just">
              <a:lnSpc>
                <a:spcPct val="200000"/>
              </a:lnSpc>
              <a:buFontTx/>
              <a:buBlip>
                <a:blip r:embed="rId2"/>
              </a:buBlip>
            </a:pPr>
            <a:r>
              <a:rPr lang="it-IT" sz="1600">
                <a:solidFill>
                  <a:schemeClr val="bg1"/>
                </a:solidFill>
                <a:latin typeface="Comic Sans MS" pitchFamily="66" charset="0"/>
              </a:rPr>
              <a:t> </a:t>
            </a:r>
            <a:r>
              <a:rPr lang="it-IT">
                <a:solidFill>
                  <a:schemeClr val="bg1"/>
                </a:solidFill>
                <a:latin typeface="Comic Sans MS" pitchFamily="66" charset="0"/>
              </a:rPr>
              <a:t>PCP (Politica Comune della Pesca) nel </a:t>
            </a:r>
            <a:r>
              <a:rPr lang="it-IT">
                <a:solidFill>
                  <a:srgbClr val="FF9900"/>
                </a:solidFill>
                <a:latin typeface="Comic Sans MS" pitchFamily="66" charset="0"/>
              </a:rPr>
              <a:t>1983</a:t>
            </a:r>
          </a:p>
          <a:p>
            <a:pPr lvl="1" algn="just">
              <a:lnSpc>
                <a:spcPct val="200000"/>
              </a:lnSpc>
              <a:buFontTx/>
              <a:buBlip>
                <a:blip r:embed="rId3"/>
              </a:buBlip>
            </a:pPr>
            <a:r>
              <a:rPr lang="it-IT" sz="1600">
                <a:solidFill>
                  <a:schemeClr val="bg1"/>
                </a:solidFill>
                <a:latin typeface="Comic Sans MS" pitchFamily="66" charset="0"/>
              </a:rPr>
              <a:t> </a:t>
            </a:r>
            <a:r>
              <a:rPr lang="it-IT" sz="1600">
                <a:solidFill>
                  <a:srgbClr val="FF9900"/>
                </a:solidFill>
                <a:latin typeface="Comic Sans MS" pitchFamily="66" charset="0"/>
              </a:rPr>
              <a:t>POP </a:t>
            </a:r>
            <a:r>
              <a:rPr lang="it-IT" sz="1600">
                <a:solidFill>
                  <a:schemeClr val="bg1"/>
                </a:solidFill>
                <a:latin typeface="Comic Sans MS" pitchFamily="66" charset="0"/>
              </a:rPr>
              <a:t>– Programmi di Orientamento Pluriennali (regolamente la consistenza della flotta da pesca dei diversi stati comunitari)</a:t>
            </a:r>
          </a:p>
          <a:p>
            <a:pPr lvl="1" algn="just">
              <a:lnSpc>
                <a:spcPct val="200000"/>
              </a:lnSpc>
              <a:buFontTx/>
              <a:buBlip>
                <a:blip r:embed="rId3"/>
              </a:buBlip>
            </a:pPr>
            <a:r>
              <a:rPr lang="it-IT" sz="1600">
                <a:solidFill>
                  <a:schemeClr val="bg1"/>
                </a:solidFill>
                <a:latin typeface="Comic Sans MS" pitchFamily="66" charset="0"/>
              </a:rPr>
              <a:t> </a:t>
            </a:r>
            <a:r>
              <a:rPr lang="it-IT" sz="1600">
                <a:solidFill>
                  <a:srgbClr val="FF9900"/>
                </a:solidFill>
                <a:latin typeface="Comic Sans MS" pitchFamily="66" charset="0"/>
              </a:rPr>
              <a:t>SFOP </a:t>
            </a:r>
            <a:r>
              <a:rPr lang="it-IT" sz="1600">
                <a:solidFill>
                  <a:schemeClr val="bg1"/>
                </a:solidFill>
                <a:latin typeface="Comic Sans MS" pitchFamily="66" charset="0"/>
              </a:rPr>
              <a:t>– Strumento Finanziario di Orientamento per la Pesca (fondi disponibili per l’adeguamento del settore). Dal 1º gennaio 2007, lo SFOP sarà sostituito dal Fondo europeo per la pesca (</a:t>
            </a:r>
            <a:r>
              <a:rPr lang="it-IT" sz="1600">
                <a:solidFill>
                  <a:srgbClr val="FF9900"/>
                </a:solidFill>
                <a:latin typeface="Comic Sans MS" pitchFamily="66" charset="0"/>
              </a:rPr>
              <a:t>FEP</a:t>
            </a:r>
            <a:r>
              <a:rPr lang="it-IT" sz="1600">
                <a:solidFill>
                  <a:schemeClr val="bg1"/>
                </a:solidFill>
                <a:latin typeface="Comic Sans MS" pitchFamily="66" charset="0"/>
              </a:rPr>
              <a:t>), che riguarderà il periodo 2007-2013</a:t>
            </a:r>
            <a:endParaRPr lang="it-IT">
              <a:solidFill>
                <a:schemeClr val="bg1"/>
              </a:solidFill>
              <a:latin typeface="Comic Sans MS" pitchFamily="66" charset="0"/>
            </a:endParaRPr>
          </a:p>
        </p:txBody>
      </p:sp>
      <p:sp>
        <p:nvSpPr>
          <p:cNvPr id="239621" name="Text Box 5"/>
          <p:cNvSpPr txBox="1">
            <a:spLocks noChangeArrowheads="1"/>
          </p:cNvSpPr>
          <p:nvPr/>
        </p:nvSpPr>
        <p:spPr bwMode="auto">
          <a:xfrm>
            <a:off x="3521075" y="307975"/>
            <a:ext cx="2101850"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In Europa…..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500"/>
                                        <p:tgtEl>
                                          <p:spTgt spid="2396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621"/>
                                        </p:tgtEl>
                                        <p:attrNameLst>
                                          <p:attrName>style.visibility</p:attrName>
                                        </p:attrNameLst>
                                      </p:cBhvr>
                                      <p:to>
                                        <p:strVal val="visible"/>
                                      </p:to>
                                    </p:set>
                                    <p:animEffect transition="in" filter="fade">
                                      <p:cBhvr>
                                        <p:cTn id="11" dur="2000"/>
                                        <p:tgtEl>
                                          <p:spTgt spid="23962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9619">
                                            <p:txEl>
                                              <p:pRg st="0" end="0"/>
                                            </p:txEl>
                                          </p:spTgt>
                                        </p:tgtEl>
                                        <p:attrNameLst>
                                          <p:attrName>style.visibility</p:attrName>
                                        </p:attrNameLst>
                                      </p:cBhvr>
                                      <p:to>
                                        <p:strVal val="visible"/>
                                      </p:to>
                                    </p:set>
                                    <p:anim calcmode="lin" valueType="num">
                                      <p:cBhvr additive="base">
                                        <p:cTn id="16" dur="500" fill="hold"/>
                                        <p:tgtEl>
                                          <p:spTgt spid="23961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9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9619">
                                            <p:txEl>
                                              <p:pRg st="1" end="1"/>
                                            </p:txEl>
                                          </p:spTgt>
                                        </p:tgtEl>
                                        <p:attrNameLst>
                                          <p:attrName>style.visibility</p:attrName>
                                        </p:attrNameLst>
                                      </p:cBhvr>
                                      <p:to>
                                        <p:strVal val="visible"/>
                                      </p:to>
                                    </p:set>
                                    <p:anim calcmode="lin" valueType="num">
                                      <p:cBhvr additive="base">
                                        <p:cTn id="22" dur="5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9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9619">
                                            <p:txEl>
                                              <p:pRg st="2" end="2"/>
                                            </p:txEl>
                                          </p:spTgt>
                                        </p:tgtEl>
                                        <p:attrNameLst>
                                          <p:attrName>style.visibility</p:attrName>
                                        </p:attrNameLst>
                                      </p:cBhvr>
                                      <p:to>
                                        <p:strVal val="visible"/>
                                      </p:to>
                                    </p:set>
                                    <p:anim calcmode="lin" valueType="num">
                                      <p:cBhvr additive="base">
                                        <p:cTn id="28" dur="500" fill="hold"/>
                                        <p:tgtEl>
                                          <p:spTgt spid="23961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9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39619">
                                            <p:txEl>
                                              <p:pRg st="3" end="3"/>
                                            </p:txEl>
                                          </p:spTgt>
                                        </p:tgtEl>
                                        <p:attrNameLst>
                                          <p:attrName>style.visibility</p:attrName>
                                        </p:attrNameLst>
                                      </p:cBhvr>
                                      <p:to>
                                        <p:strVal val="visible"/>
                                      </p:to>
                                    </p:set>
                                    <p:anim calcmode="lin" valueType="num">
                                      <p:cBhvr additive="base">
                                        <p:cTn id="34" dur="500" fill="hold"/>
                                        <p:tgtEl>
                                          <p:spTgt spid="23961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39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39619">
                                            <p:txEl>
                                              <p:pRg st="4" end="4"/>
                                            </p:txEl>
                                          </p:spTgt>
                                        </p:tgtEl>
                                        <p:attrNameLst>
                                          <p:attrName>style.visibility</p:attrName>
                                        </p:attrNameLst>
                                      </p:cBhvr>
                                      <p:to>
                                        <p:strVal val="visible"/>
                                      </p:to>
                                    </p:set>
                                    <p:anim calcmode="lin" valueType="num">
                                      <p:cBhvr additive="base">
                                        <p:cTn id="40" dur="500" fill="hold"/>
                                        <p:tgtEl>
                                          <p:spTgt spid="23961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9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39619">
                                            <p:txEl>
                                              <p:pRg st="5" end="5"/>
                                            </p:txEl>
                                          </p:spTgt>
                                        </p:tgtEl>
                                        <p:attrNameLst>
                                          <p:attrName>style.visibility</p:attrName>
                                        </p:attrNameLst>
                                      </p:cBhvr>
                                      <p:to>
                                        <p:strVal val="visible"/>
                                      </p:to>
                                    </p:set>
                                    <p:anim calcmode="lin" valueType="num">
                                      <p:cBhvr additive="base">
                                        <p:cTn id="46" dur="500" fill="hold"/>
                                        <p:tgtEl>
                                          <p:spTgt spid="239619">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9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39619">
                                            <p:txEl>
                                              <p:pRg st="6" end="6"/>
                                            </p:txEl>
                                          </p:spTgt>
                                        </p:tgtEl>
                                        <p:attrNameLst>
                                          <p:attrName>style.visibility</p:attrName>
                                        </p:attrNameLst>
                                      </p:cBhvr>
                                      <p:to>
                                        <p:strVal val="visible"/>
                                      </p:to>
                                    </p:set>
                                    <p:anim calcmode="lin" valueType="num">
                                      <p:cBhvr additive="base">
                                        <p:cTn id="52" dur="500" fill="hold"/>
                                        <p:tgtEl>
                                          <p:spTgt spid="239619">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96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188913" y="173038"/>
            <a:ext cx="3014662"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Riassumendo………</a:t>
            </a:r>
          </a:p>
        </p:txBody>
      </p:sp>
      <p:sp>
        <p:nvSpPr>
          <p:cNvPr id="240643" name="Text Box 3"/>
          <p:cNvSpPr txBox="1">
            <a:spLocks noChangeArrowheads="1"/>
          </p:cNvSpPr>
          <p:nvPr/>
        </p:nvSpPr>
        <p:spPr bwMode="auto">
          <a:xfrm>
            <a:off x="250825" y="1268413"/>
            <a:ext cx="8642350" cy="3548062"/>
          </a:xfrm>
          <a:prstGeom prst="rect">
            <a:avLst/>
          </a:prstGeom>
          <a:solidFill>
            <a:srgbClr val="003300">
              <a:alpha val="50195"/>
            </a:srgbClr>
          </a:solidFill>
          <a:ln w="9525">
            <a:noFill/>
            <a:miter lim="800000"/>
            <a:headEnd/>
            <a:tailEnd/>
          </a:ln>
        </p:spPr>
        <p:txBody>
          <a:bodyPr>
            <a:spAutoFit/>
          </a:bodyPr>
          <a:lstStyle/>
          <a:p>
            <a:pPr algn="just">
              <a:lnSpc>
                <a:spcPct val="180000"/>
              </a:lnSpc>
              <a:buFontTx/>
              <a:buBlip>
                <a:blip r:embed="rId2"/>
              </a:buBlip>
            </a:pPr>
            <a:r>
              <a:rPr lang="it-IT" b="1">
                <a:solidFill>
                  <a:schemeClr val="bg1"/>
                </a:solidFill>
                <a:latin typeface="Comic Sans MS" pitchFamily="66" charset="0"/>
              </a:rPr>
              <a:t> </a:t>
            </a:r>
            <a:r>
              <a:rPr lang="it-IT">
                <a:solidFill>
                  <a:schemeClr val="bg1"/>
                </a:solidFill>
                <a:latin typeface="Comic Sans MS" pitchFamily="66" charset="0"/>
              </a:rPr>
              <a:t>Marzo </a:t>
            </a:r>
            <a:r>
              <a:rPr lang="it-IT">
                <a:solidFill>
                  <a:srgbClr val="FF9900"/>
                </a:solidFill>
                <a:latin typeface="Comic Sans MS" pitchFamily="66" charset="0"/>
              </a:rPr>
              <a:t>2001</a:t>
            </a:r>
            <a:r>
              <a:rPr lang="it-IT">
                <a:solidFill>
                  <a:schemeClr val="bg1"/>
                </a:solidFill>
                <a:latin typeface="Comic Sans MS" pitchFamily="66" charset="0"/>
              </a:rPr>
              <a:t>, la Commissione europea ha adottato un </a:t>
            </a:r>
            <a:r>
              <a:rPr lang="it-IT">
                <a:solidFill>
                  <a:srgbClr val="FF9900"/>
                </a:solidFill>
                <a:latin typeface="Comic Sans MS" pitchFamily="66" charset="0"/>
              </a:rPr>
              <a:t>Libro verde</a:t>
            </a:r>
            <a:r>
              <a:rPr lang="it-IT">
                <a:solidFill>
                  <a:schemeClr val="bg1"/>
                </a:solidFill>
                <a:latin typeface="Comic Sans MS" pitchFamily="66" charset="0"/>
              </a:rPr>
              <a:t> sul futuro della PCP. L'obiettivo era di promuovere un dibattito e offrire a tutti gli interessati la possibilità di esprimersi prima che la Commissione adottasse le sue proposte sulla revisione della PCP.</a:t>
            </a:r>
          </a:p>
          <a:p>
            <a:pPr algn="just">
              <a:lnSpc>
                <a:spcPct val="180000"/>
              </a:lnSpc>
              <a:buFontTx/>
              <a:buBlip>
                <a:blip r:embed="rId2"/>
              </a:buBlip>
            </a:pPr>
            <a:r>
              <a:rPr lang="it-IT">
                <a:solidFill>
                  <a:schemeClr val="bg1"/>
                </a:solidFill>
                <a:latin typeface="Comic Sans MS" pitchFamily="66" charset="0"/>
              </a:rPr>
              <a:t> Riforma della PCP (Politica Comune della Pesca) nel </a:t>
            </a:r>
            <a:r>
              <a:rPr lang="it-IT">
                <a:solidFill>
                  <a:srgbClr val="FF9900"/>
                </a:solidFill>
                <a:latin typeface="Comic Sans MS" pitchFamily="66" charset="0"/>
              </a:rPr>
              <a:t>2002</a:t>
            </a:r>
          </a:p>
          <a:p>
            <a:pPr algn="just">
              <a:lnSpc>
                <a:spcPct val="180000"/>
              </a:lnSpc>
              <a:buFontTx/>
              <a:buBlip>
                <a:blip r:embed="rId2"/>
              </a:buBlip>
            </a:pPr>
            <a:r>
              <a:rPr lang="it-IT">
                <a:solidFill>
                  <a:schemeClr val="bg1"/>
                </a:solidFill>
                <a:latin typeface="Comic Sans MS" pitchFamily="66" charset="0"/>
              </a:rPr>
              <a:t> Codice europeo di buone pratiche per una pesca sostenibile e responsabile nel </a:t>
            </a:r>
            <a:r>
              <a:rPr lang="it-IT">
                <a:solidFill>
                  <a:srgbClr val="FF9900"/>
                </a:solidFill>
                <a:latin typeface="Comic Sans MS" pitchFamily="66" charset="0"/>
              </a:rPr>
              <a:t>2003</a:t>
            </a:r>
            <a:r>
              <a:rPr lang="it-IT">
                <a:solidFill>
                  <a:schemeClr val="bg1"/>
                </a:solidFill>
                <a:latin typeface="Comic Sans MS" pitchFamily="66" charset="0"/>
              </a:rPr>
              <a:t> </a:t>
            </a:r>
          </a:p>
        </p:txBody>
      </p:sp>
      <p:sp>
        <p:nvSpPr>
          <p:cNvPr id="240644" name="Text Box 4"/>
          <p:cNvSpPr txBox="1">
            <a:spLocks noChangeArrowheads="1"/>
          </p:cNvSpPr>
          <p:nvPr/>
        </p:nvSpPr>
        <p:spPr bwMode="auto">
          <a:xfrm>
            <a:off x="3521075" y="692150"/>
            <a:ext cx="2101850"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In Europa…..</a:t>
            </a:r>
          </a:p>
        </p:txBody>
      </p:sp>
      <p:grpSp>
        <p:nvGrpSpPr>
          <p:cNvPr id="28677" name="Group 8"/>
          <p:cNvGrpSpPr>
            <a:grpSpLocks/>
          </p:cNvGrpSpPr>
          <p:nvPr/>
        </p:nvGrpSpPr>
        <p:grpSpPr bwMode="auto">
          <a:xfrm>
            <a:off x="357188" y="5229225"/>
            <a:ext cx="8429625" cy="1065213"/>
            <a:chOff x="295" y="3294"/>
            <a:chExt cx="5310" cy="671"/>
          </a:xfrm>
        </p:grpSpPr>
        <p:pic>
          <p:nvPicPr>
            <p:cNvPr id="28678" name="Picture 5" descr="pesci"/>
            <p:cNvPicPr>
              <a:picLocks noChangeAspect="1" noChangeArrowheads="1"/>
            </p:cNvPicPr>
            <p:nvPr/>
          </p:nvPicPr>
          <p:blipFill>
            <a:blip r:embed="rId3" cstate="print"/>
            <a:srcRect/>
            <a:stretch>
              <a:fillRect/>
            </a:stretch>
          </p:blipFill>
          <p:spPr bwMode="auto">
            <a:xfrm>
              <a:off x="3833" y="3294"/>
              <a:ext cx="1772" cy="671"/>
            </a:xfrm>
            <a:prstGeom prst="rect">
              <a:avLst/>
            </a:prstGeom>
            <a:noFill/>
            <a:ln w="9525">
              <a:noFill/>
              <a:miter lim="800000"/>
              <a:headEnd/>
              <a:tailEnd/>
            </a:ln>
          </p:spPr>
        </p:pic>
        <p:pic>
          <p:nvPicPr>
            <p:cNvPr id="28679" name="Picture 6" descr="pesci"/>
            <p:cNvPicPr>
              <a:picLocks noChangeAspect="1" noChangeArrowheads="1"/>
            </p:cNvPicPr>
            <p:nvPr/>
          </p:nvPicPr>
          <p:blipFill>
            <a:blip r:embed="rId3" cstate="print"/>
            <a:srcRect/>
            <a:stretch>
              <a:fillRect/>
            </a:stretch>
          </p:blipFill>
          <p:spPr bwMode="auto">
            <a:xfrm>
              <a:off x="2064" y="3294"/>
              <a:ext cx="1772" cy="671"/>
            </a:xfrm>
            <a:prstGeom prst="rect">
              <a:avLst/>
            </a:prstGeom>
            <a:noFill/>
            <a:ln w="9525">
              <a:noFill/>
              <a:miter lim="800000"/>
              <a:headEnd/>
              <a:tailEnd/>
            </a:ln>
          </p:spPr>
        </p:pic>
        <p:pic>
          <p:nvPicPr>
            <p:cNvPr id="28680" name="Picture 7" descr="pesci"/>
            <p:cNvPicPr>
              <a:picLocks noChangeAspect="1" noChangeArrowheads="1"/>
            </p:cNvPicPr>
            <p:nvPr/>
          </p:nvPicPr>
          <p:blipFill>
            <a:blip r:embed="rId3" cstate="print"/>
            <a:srcRect/>
            <a:stretch>
              <a:fillRect/>
            </a:stretch>
          </p:blipFill>
          <p:spPr bwMode="auto">
            <a:xfrm>
              <a:off x="295" y="3294"/>
              <a:ext cx="1772" cy="67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dissolve">
                                      <p:cBhvr>
                                        <p:cTn id="7" dur="500"/>
                                        <p:tgtEl>
                                          <p:spTgt spid="2406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0644"/>
                                        </p:tgtEl>
                                        <p:attrNameLst>
                                          <p:attrName>style.visibility</p:attrName>
                                        </p:attrNameLst>
                                      </p:cBhvr>
                                      <p:to>
                                        <p:strVal val="visible"/>
                                      </p:to>
                                    </p:set>
                                    <p:animEffect transition="in" filter="fade">
                                      <p:cBhvr>
                                        <p:cTn id="11" dur="2000"/>
                                        <p:tgtEl>
                                          <p:spTgt spid="2406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40643">
                                            <p:txEl>
                                              <p:pRg st="0" end="0"/>
                                            </p:txEl>
                                          </p:spTgt>
                                        </p:tgtEl>
                                        <p:attrNameLst>
                                          <p:attrName>style.visibility</p:attrName>
                                        </p:attrNameLst>
                                      </p:cBhvr>
                                      <p:to>
                                        <p:strVal val="visible"/>
                                      </p:to>
                                    </p:set>
                                    <p:anim calcmode="lin" valueType="num">
                                      <p:cBhvr additive="base">
                                        <p:cTn id="16" dur="5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40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0643">
                                            <p:txEl>
                                              <p:pRg st="1" end="1"/>
                                            </p:txEl>
                                          </p:spTgt>
                                        </p:tgtEl>
                                        <p:attrNameLst>
                                          <p:attrName>style.visibility</p:attrName>
                                        </p:attrNameLst>
                                      </p:cBhvr>
                                      <p:to>
                                        <p:strVal val="visible"/>
                                      </p:to>
                                    </p:set>
                                    <p:anim calcmode="lin" valueType="num">
                                      <p:cBhvr additive="base">
                                        <p:cTn id="22" dur="5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0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0643">
                                            <p:txEl>
                                              <p:pRg st="2" end="2"/>
                                            </p:txEl>
                                          </p:spTgt>
                                        </p:tgtEl>
                                        <p:attrNameLst>
                                          <p:attrName>style.visibility</p:attrName>
                                        </p:attrNameLst>
                                      </p:cBhvr>
                                      <p:to>
                                        <p:strVal val="visible"/>
                                      </p:to>
                                    </p:set>
                                    <p:anim calcmode="lin" valueType="num">
                                      <p:cBhvr additive="base">
                                        <p:cTn id="28" dur="500" fill="hold"/>
                                        <p:tgtEl>
                                          <p:spTgt spid="24064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406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114300" y="92075"/>
            <a:ext cx="2081213"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In Italia………</a:t>
            </a:r>
          </a:p>
        </p:txBody>
      </p:sp>
      <p:sp>
        <p:nvSpPr>
          <p:cNvPr id="241667" name="Text Box 3"/>
          <p:cNvSpPr txBox="1">
            <a:spLocks noChangeArrowheads="1"/>
          </p:cNvSpPr>
          <p:nvPr/>
        </p:nvSpPr>
        <p:spPr bwMode="auto">
          <a:xfrm>
            <a:off x="250825" y="569913"/>
            <a:ext cx="8642350" cy="5800725"/>
          </a:xfrm>
          <a:prstGeom prst="rect">
            <a:avLst/>
          </a:prstGeom>
          <a:solidFill>
            <a:srgbClr val="003300">
              <a:alpha val="50195"/>
            </a:srgbClr>
          </a:solidFill>
          <a:ln w="9525">
            <a:noFill/>
            <a:miter lim="800000"/>
            <a:headEnd/>
            <a:tailEnd/>
          </a:ln>
        </p:spPr>
        <p:txBody>
          <a:bodyPr>
            <a:spAutoFit/>
          </a:bodyPr>
          <a:lstStyle/>
          <a:p>
            <a:pPr algn="just">
              <a:lnSpc>
                <a:spcPct val="200000"/>
              </a:lnSpc>
              <a:buFontTx/>
              <a:buBlip>
                <a:blip r:embed="rId2"/>
              </a:buBlip>
            </a:pPr>
            <a:r>
              <a:rPr lang="it-IT" sz="1600" b="1">
                <a:solidFill>
                  <a:schemeClr val="bg1"/>
                </a:solidFill>
                <a:latin typeface="Comic Sans MS" pitchFamily="66" charset="0"/>
              </a:rPr>
              <a:t> </a:t>
            </a:r>
            <a:r>
              <a:rPr lang="it-IT" sz="1600">
                <a:solidFill>
                  <a:schemeClr val="bg1"/>
                </a:solidFill>
                <a:latin typeface="Comic Sans MS" pitchFamily="66" charset="0"/>
              </a:rPr>
              <a:t>All’atto dell’Unità Nazionale, in ragione di impellenti esigenze di unificazione legislativa, il R.D. n. 387/</a:t>
            </a:r>
            <a:r>
              <a:rPr lang="it-IT" sz="1600">
                <a:solidFill>
                  <a:srgbClr val="FF9900"/>
                </a:solidFill>
                <a:latin typeface="Comic Sans MS" pitchFamily="66" charset="0"/>
              </a:rPr>
              <a:t>1861</a:t>
            </a:r>
            <a:r>
              <a:rPr lang="it-IT" sz="1600">
                <a:solidFill>
                  <a:schemeClr val="bg1"/>
                </a:solidFill>
                <a:latin typeface="Comic Sans MS" pitchFamily="66" charset="0"/>
              </a:rPr>
              <a:t> estese all’intero Regno la precedente legislazione sarda sulla pesca che risaliva al </a:t>
            </a:r>
            <a:r>
              <a:rPr lang="it-IT" sz="1600">
                <a:solidFill>
                  <a:srgbClr val="FF9900"/>
                </a:solidFill>
                <a:latin typeface="Comic Sans MS" pitchFamily="66" charset="0"/>
              </a:rPr>
              <a:t>1827.  </a:t>
            </a:r>
            <a:r>
              <a:rPr lang="it-IT" sz="1600">
                <a:solidFill>
                  <a:schemeClr val="bg1"/>
                </a:solidFill>
                <a:latin typeface="Comic Sans MS" pitchFamily="66" charset="0"/>
              </a:rPr>
              <a:t>In seguito tra la fine dell’800 e l’inizio del ‘900 vennero emanate leggi atte a rendere uniforme la disciplina della pesca e a incentivarne l’attività.  </a:t>
            </a:r>
          </a:p>
          <a:p>
            <a:pPr algn="just">
              <a:lnSpc>
                <a:spcPct val="200000"/>
              </a:lnSpc>
              <a:buFontTx/>
              <a:buBlip>
                <a:blip r:embed="rId2"/>
              </a:buBlip>
            </a:pPr>
            <a:r>
              <a:rPr lang="it-IT" sz="1600" b="1">
                <a:solidFill>
                  <a:schemeClr val="bg1"/>
                </a:solidFill>
                <a:latin typeface="Comic Sans MS" pitchFamily="66" charset="0"/>
              </a:rPr>
              <a:t> </a:t>
            </a:r>
            <a:r>
              <a:rPr lang="it-IT" sz="1600">
                <a:solidFill>
                  <a:schemeClr val="bg1"/>
                </a:solidFill>
                <a:latin typeface="Comic Sans MS" pitchFamily="66" charset="0"/>
              </a:rPr>
              <a:t>R.D. 8 ottobre </a:t>
            </a:r>
            <a:r>
              <a:rPr lang="it-IT" sz="1600">
                <a:solidFill>
                  <a:srgbClr val="FF9900"/>
                </a:solidFill>
                <a:latin typeface="Comic Sans MS" pitchFamily="66" charset="0"/>
              </a:rPr>
              <a:t>1931</a:t>
            </a:r>
            <a:r>
              <a:rPr lang="it-IT" sz="1600">
                <a:solidFill>
                  <a:schemeClr val="bg1"/>
                </a:solidFill>
                <a:latin typeface="Comic Sans MS" pitchFamily="66" charset="0"/>
              </a:rPr>
              <a:t>, n. 1604 - Approvazione del testo unico delle leggi sulla pesca (modificato nel 1933, 1938, 1940).</a:t>
            </a:r>
          </a:p>
          <a:p>
            <a:pPr lvl="1" algn="just">
              <a:lnSpc>
                <a:spcPct val="200000"/>
              </a:lnSpc>
              <a:buFontTx/>
              <a:buBlip>
                <a:blip r:embed="rId3"/>
              </a:buBlip>
            </a:pPr>
            <a:r>
              <a:rPr lang="it-IT" sz="1600">
                <a:solidFill>
                  <a:schemeClr val="bg1"/>
                </a:solidFill>
                <a:latin typeface="Comic Sans MS" pitchFamily="66" charset="0"/>
              </a:rPr>
              <a:t> </a:t>
            </a:r>
            <a:r>
              <a:rPr lang="it-IT" sz="1500">
                <a:solidFill>
                  <a:schemeClr val="bg1"/>
                </a:solidFill>
                <a:latin typeface="Comic Sans MS" pitchFamily="66" charset="0"/>
              </a:rPr>
              <a:t>Le esigenze di riordino della normativa portarono all’approvazione del testo unico delle leggi sulla pesca, con l’obiettivo principale di fornire una  risistemazione organica ed un assetto omogeneo alla numerosa normativa che si era susseguita negli anni. Il testo unico disciplina l’esercizio della pesca dettando disposizioni di carattere generale.</a:t>
            </a:r>
          </a:p>
          <a:p>
            <a:pPr lvl="1" algn="just">
              <a:lnSpc>
                <a:spcPct val="200000"/>
              </a:lnSpc>
              <a:buFontTx/>
              <a:buBlip>
                <a:blip r:embed="rId3"/>
              </a:buBlip>
            </a:pPr>
            <a:r>
              <a:rPr lang="it-IT" sz="1500">
                <a:solidFill>
                  <a:schemeClr val="bg1"/>
                </a:solidFill>
                <a:latin typeface="Comic Sans MS" pitchFamily="66" charset="0"/>
              </a:rPr>
              <a:t> Non fa distinzione tra pesca marittima e quella non marittima.</a:t>
            </a:r>
          </a:p>
          <a:p>
            <a:pPr lvl="1" algn="just">
              <a:lnSpc>
                <a:spcPct val="200000"/>
              </a:lnSpc>
              <a:buFontTx/>
              <a:buBlip>
                <a:blip r:embed="rId3"/>
              </a:buBlip>
            </a:pPr>
            <a:r>
              <a:rPr lang="it-IT" sz="1500">
                <a:solidFill>
                  <a:schemeClr val="bg1"/>
                </a:solidFill>
                <a:latin typeface="Comic Sans MS" pitchFamily="66" charset="0"/>
              </a:rPr>
              <a:t> La normativa è rivolta a ottenere una produzione sufficiente al fabbisogno nazionale.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dissolve">
                                      <p:cBhvr>
                                        <p:cTn id="7" dur="500"/>
                                        <p:tgtEl>
                                          <p:spTgt spid="2416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667">
                                            <p:txEl>
                                              <p:pRg st="0" end="0"/>
                                            </p:txEl>
                                          </p:spTgt>
                                        </p:tgtEl>
                                        <p:attrNameLst>
                                          <p:attrName>style.visibility</p:attrName>
                                        </p:attrNameLst>
                                      </p:cBhvr>
                                      <p:to>
                                        <p:strVal val="visible"/>
                                      </p:to>
                                    </p:set>
                                    <p:anim calcmode="lin" valueType="num">
                                      <p:cBhvr additive="base">
                                        <p:cTn id="12" dur="500" fill="hold"/>
                                        <p:tgtEl>
                                          <p:spTgt spid="2416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1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1667">
                                            <p:txEl>
                                              <p:pRg st="1" end="1"/>
                                            </p:txEl>
                                          </p:spTgt>
                                        </p:tgtEl>
                                        <p:attrNameLst>
                                          <p:attrName>style.visibility</p:attrName>
                                        </p:attrNameLst>
                                      </p:cBhvr>
                                      <p:to>
                                        <p:strVal val="visible"/>
                                      </p:to>
                                    </p:set>
                                    <p:anim calcmode="lin" valueType="num">
                                      <p:cBhvr additive="base">
                                        <p:cTn id="18" dur="5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1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1667">
                                            <p:txEl>
                                              <p:pRg st="2" end="2"/>
                                            </p:txEl>
                                          </p:spTgt>
                                        </p:tgtEl>
                                        <p:attrNameLst>
                                          <p:attrName>style.visibility</p:attrName>
                                        </p:attrNameLst>
                                      </p:cBhvr>
                                      <p:to>
                                        <p:strVal val="visible"/>
                                      </p:to>
                                    </p:set>
                                    <p:anim calcmode="lin" valueType="num">
                                      <p:cBhvr additive="base">
                                        <p:cTn id="24" dur="5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1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1667">
                                            <p:txEl>
                                              <p:pRg st="3" end="3"/>
                                            </p:txEl>
                                          </p:spTgt>
                                        </p:tgtEl>
                                        <p:attrNameLst>
                                          <p:attrName>style.visibility</p:attrName>
                                        </p:attrNameLst>
                                      </p:cBhvr>
                                      <p:to>
                                        <p:strVal val="visible"/>
                                      </p:to>
                                    </p:set>
                                    <p:anim calcmode="lin" valueType="num">
                                      <p:cBhvr additive="base">
                                        <p:cTn id="30" dur="500" fill="hold"/>
                                        <p:tgtEl>
                                          <p:spTgt spid="2416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1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1667">
                                            <p:txEl>
                                              <p:pRg st="4" end="4"/>
                                            </p:txEl>
                                          </p:spTgt>
                                        </p:tgtEl>
                                        <p:attrNameLst>
                                          <p:attrName>style.visibility</p:attrName>
                                        </p:attrNameLst>
                                      </p:cBhvr>
                                      <p:to>
                                        <p:strVal val="visible"/>
                                      </p:to>
                                    </p:set>
                                    <p:anim calcmode="lin" valueType="num">
                                      <p:cBhvr additive="base">
                                        <p:cTn id="36" dur="500" fill="hold"/>
                                        <p:tgtEl>
                                          <p:spTgt spid="24166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16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114300" y="92075"/>
            <a:ext cx="2081213"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In Italia………</a:t>
            </a:r>
          </a:p>
        </p:txBody>
      </p:sp>
      <p:sp>
        <p:nvSpPr>
          <p:cNvPr id="259075" name="Text Box 3"/>
          <p:cNvSpPr txBox="1">
            <a:spLocks noChangeArrowheads="1"/>
          </p:cNvSpPr>
          <p:nvPr/>
        </p:nvSpPr>
        <p:spPr bwMode="auto">
          <a:xfrm>
            <a:off x="250825" y="549275"/>
            <a:ext cx="8642350" cy="5673725"/>
          </a:xfrm>
          <a:prstGeom prst="rect">
            <a:avLst/>
          </a:prstGeom>
          <a:solidFill>
            <a:srgbClr val="003300">
              <a:alpha val="50195"/>
            </a:srgbClr>
          </a:solidFill>
          <a:ln w="9525">
            <a:noFill/>
            <a:miter lim="800000"/>
            <a:headEnd/>
            <a:tailEnd/>
          </a:ln>
        </p:spPr>
        <p:txBody>
          <a:bodyPr>
            <a:spAutoFit/>
          </a:bodyPr>
          <a:lstStyle/>
          <a:p>
            <a:pPr algn="just">
              <a:lnSpc>
                <a:spcPct val="190000"/>
              </a:lnSpc>
              <a:buFontTx/>
              <a:buBlip>
                <a:blip r:embed="rId2"/>
              </a:buBlip>
            </a:pPr>
            <a:r>
              <a:rPr lang="it-IT" sz="1600">
                <a:solidFill>
                  <a:schemeClr val="bg1"/>
                </a:solidFill>
                <a:latin typeface="Comic Sans MS" pitchFamily="66" charset="0"/>
              </a:rPr>
              <a:t> L. 14 luglio </a:t>
            </a:r>
            <a:r>
              <a:rPr lang="it-IT" sz="1600">
                <a:solidFill>
                  <a:srgbClr val="FF9900"/>
                </a:solidFill>
                <a:latin typeface="Comic Sans MS" pitchFamily="66" charset="0"/>
              </a:rPr>
              <a:t>1965</a:t>
            </a:r>
            <a:r>
              <a:rPr lang="it-IT" sz="1600">
                <a:solidFill>
                  <a:schemeClr val="bg1"/>
                </a:solidFill>
                <a:latin typeface="Comic Sans MS" pitchFamily="66" charset="0"/>
              </a:rPr>
              <a:t>, n. 963 - Disciplina della pesca marittima (modificato con la legge 25 agosto 1988, n. 381 )</a:t>
            </a:r>
          </a:p>
          <a:p>
            <a:pPr lvl="1" algn="just">
              <a:lnSpc>
                <a:spcPct val="190000"/>
              </a:lnSpc>
              <a:buFontTx/>
              <a:buBlip>
                <a:blip r:embed="rId3"/>
              </a:buBlip>
            </a:pPr>
            <a:r>
              <a:rPr lang="it-IT" sz="1600">
                <a:solidFill>
                  <a:schemeClr val="bg1"/>
                </a:solidFill>
                <a:latin typeface="Comic Sans MS" pitchFamily="66" charset="0"/>
              </a:rPr>
              <a:t> Si prevede una netta distinzione tra pesca marittima e pesca nelle acque interne</a:t>
            </a:r>
          </a:p>
          <a:p>
            <a:pPr lvl="1" algn="just">
              <a:lnSpc>
                <a:spcPct val="190000"/>
              </a:lnSpc>
              <a:buFontTx/>
              <a:buBlip>
                <a:blip r:embed="rId3"/>
              </a:buBlip>
            </a:pPr>
            <a:r>
              <a:rPr lang="it-IT" sz="1600">
                <a:solidFill>
                  <a:schemeClr val="bg1"/>
                </a:solidFill>
                <a:latin typeface="Comic Sans MS" pitchFamily="66" charset="0"/>
              </a:rPr>
              <a:t> La pesca nelle acque interne si esercità nelle acque dei fiumi, dei laghi, dei torrenti e dei canali. In tale nozione viene fatta rientrare anche la piscicoltura e l’acquacoltura.</a:t>
            </a:r>
          </a:p>
          <a:p>
            <a:pPr lvl="1" algn="just">
              <a:lnSpc>
                <a:spcPct val="190000"/>
              </a:lnSpc>
              <a:buFontTx/>
              <a:buBlip>
                <a:blip r:embed="rId3"/>
              </a:buBlip>
            </a:pPr>
            <a:r>
              <a:rPr lang="it-IT" sz="1600">
                <a:solidFill>
                  <a:schemeClr val="bg1"/>
                </a:solidFill>
                <a:latin typeface="Comic Sans MS" pitchFamily="66" charset="0"/>
              </a:rPr>
              <a:t> Non l’entrata in vigore della n.963/65 le norme della n.1604/1931 sono rimaste in vigore soltanto per la pesca non marittima.</a:t>
            </a:r>
          </a:p>
          <a:p>
            <a:pPr lvl="1" algn="just">
              <a:lnSpc>
                <a:spcPct val="190000"/>
              </a:lnSpc>
              <a:buFontTx/>
              <a:buBlip>
                <a:blip r:embed="rId3"/>
              </a:buBlip>
            </a:pPr>
            <a:r>
              <a:rPr lang="it-IT" sz="1600">
                <a:solidFill>
                  <a:schemeClr val="bg1"/>
                </a:solidFill>
                <a:latin typeface="Comic Sans MS" pitchFamily="66" charset="0"/>
              </a:rPr>
              <a:t> l’art.7 fa una prima distinzione tra pesca professionale, scientifica e sportiva. </a:t>
            </a:r>
            <a:r>
              <a:rPr lang="it-IT" sz="1600" b="1">
                <a:solidFill>
                  <a:schemeClr val="bg1"/>
                </a:solidFill>
                <a:latin typeface="Comic Sans MS" pitchFamily="66" charset="0"/>
              </a:rPr>
              <a:t> </a:t>
            </a:r>
          </a:p>
          <a:p>
            <a:pPr lvl="1" algn="just">
              <a:lnSpc>
                <a:spcPct val="190000"/>
              </a:lnSpc>
              <a:buFontTx/>
              <a:buBlip>
                <a:blip r:embed="rId3"/>
              </a:buBlip>
            </a:pPr>
            <a:r>
              <a:rPr lang="it-IT" sz="1600" b="1">
                <a:solidFill>
                  <a:schemeClr val="bg1"/>
                </a:solidFill>
                <a:latin typeface="Comic Sans MS" pitchFamily="66" charset="0"/>
              </a:rPr>
              <a:t> </a:t>
            </a:r>
            <a:r>
              <a:rPr lang="it-IT" sz="1600">
                <a:solidFill>
                  <a:srgbClr val="FF9900"/>
                </a:solidFill>
                <a:latin typeface="Comic Sans MS" pitchFamily="66" charset="0"/>
              </a:rPr>
              <a:t> </a:t>
            </a:r>
            <a:r>
              <a:rPr lang="it-IT" sz="1600">
                <a:solidFill>
                  <a:schemeClr val="bg1"/>
                </a:solidFill>
                <a:latin typeface="Comic Sans MS" pitchFamily="66" charset="0"/>
              </a:rPr>
              <a:t>L'esercizio della pesca marittima a scopo professionale è subordinato all'iscrizione degli interessati nel </a:t>
            </a:r>
            <a:r>
              <a:rPr lang="it-IT" sz="1600">
                <a:solidFill>
                  <a:srgbClr val="FF9900"/>
                </a:solidFill>
                <a:latin typeface="Comic Sans MS" pitchFamily="66" charset="0"/>
              </a:rPr>
              <a:t>registro dei pescatori marittimi</a:t>
            </a:r>
            <a:r>
              <a:rPr lang="it-IT" sz="1600">
                <a:solidFill>
                  <a:schemeClr val="bg1"/>
                </a:solidFill>
                <a:latin typeface="Comic Sans MS" pitchFamily="66" charset="0"/>
              </a:rPr>
              <a:t> presso la Capitaneria di Porto.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dissolve">
                                      <p:cBhvr>
                                        <p:cTn id="7" dur="500"/>
                                        <p:tgtEl>
                                          <p:spTgt spid="259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 calcmode="lin" valueType="num">
                                      <p:cBhvr additive="base">
                                        <p:cTn id="12" dur="500" fill="hold"/>
                                        <p:tgtEl>
                                          <p:spTgt spid="259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9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9075">
                                            <p:txEl>
                                              <p:pRg st="1" end="1"/>
                                            </p:txEl>
                                          </p:spTgt>
                                        </p:tgtEl>
                                        <p:attrNameLst>
                                          <p:attrName>style.visibility</p:attrName>
                                        </p:attrNameLst>
                                      </p:cBhvr>
                                      <p:to>
                                        <p:strVal val="visible"/>
                                      </p:to>
                                    </p:set>
                                    <p:anim calcmode="lin" valueType="num">
                                      <p:cBhvr additive="base">
                                        <p:cTn id="18" dur="500" fill="hold"/>
                                        <p:tgtEl>
                                          <p:spTgt spid="259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9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9075">
                                            <p:txEl>
                                              <p:pRg st="2" end="2"/>
                                            </p:txEl>
                                          </p:spTgt>
                                        </p:tgtEl>
                                        <p:attrNameLst>
                                          <p:attrName>style.visibility</p:attrName>
                                        </p:attrNameLst>
                                      </p:cBhvr>
                                      <p:to>
                                        <p:strVal val="visible"/>
                                      </p:to>
                                    </p:set>
                                    <p:anim calcmode="lin" valueType="num">
                                      <p:cBhvr additive="base">
                                        <p:cTn id="24" dur="500" fill="hold"/>
                                        <p:tgtEl>
                                          <p:spTgt spid="2590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9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9075">
                                            <p:txEl>
                                              <p:pRg st="3" end="3"/>
                                            </p:txEl>
                                          </p:spTgt>
                                        </p:tgtEl>
                                        <p:attrNameLst>
                                          <p:attrName>style.visibility</p:attrName>
                                        </p:attrNameLst>
                                      </p:cBhvr>
                                      <p:to>
                                        <p:strVal val="visible"/>
                                      </p:to>
                                    </p:set>
                                    <p:anim calcmode="lin" valueType="num">
                                      <p:cBhvr additive="base">
                                        <p:cTn id="30" dur="500" fill="hold"/>
                                        <p:tgtEl>
                                          <p:spTgt spid="259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9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9075">
                                            <p:txEl>
                                              <p:pRg st="4" end="4"/>
                                            </p:txEl>
                                          </p:spTgt>
                                        </p:tgtEl>
                                        <p:attrNameLst>
                                          <p:attrName>style.visibility</p:attrName>
                                        </p:attrNameLst>
                                      </p:cBhvr>
                                      <p:to>
                                        <p:strVal val="visible"/>
                                      </p:to>
                                    </p:set>
                                    <p:anim calcmode="lin" valueType="num">
                                      <p:cBhvr additive="base">
                                        <p:cTn id="36" dur="500" fill="hold"/>
                                        <p:tgtEl>
                                          <p:spTgt spid="259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9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9075">
                                            <p:txEl>
                                              <p:pRg st="5" end="5"/>
                                            </p:txEl>
                                          </p:spTgt>
                                        </p:tgtEl>
                                        <p:attrNameLst>
                                          <p:attrName>style.visibility</p:attrName>
                                        </p:attrNameLst>
                                      </p:cBhvr>
                                      <p:to>
                                        <p:strVal val="visible"/>
                                      </p:to>
                                    </p:set>
                                    <p:anim calcmode="lin" valueType="num">
                                      <p:cBhvr additive="base">
                                        <p:cTn id="42" dur="500" fill="hold"/>
                                        <p:tgtEl>
                                          <p:spTgt spid="25907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9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3" name="Text Box 3"/>
          <p:cNvSpPr txBox="1">
            <a:spLocks noChangeArrowheads="1"/>
          </p:cNvSpPr>
          <p:nvPr/>
        </p:nvSpPr>
        <p:spPr bwMode="auto">
          <a:xfrm>
            <a:off x="250825" y="404813"/>
            <a:ext cx="8642350" cy="6138862"/>
          </a:xfrm>
          <a:prstGeom prst="rect">
            <a:avLst/>
          </a:prstGeom>
          <a:solidFill>
            <a:srgbClr val="003300">
              <a:alpha val="50195"/>
            </a:srgbClr>
          </a:solidFill>
          <a:ln w="9525">
            <a:noFill/>
            <a:miter lim="800000"/>
            <a:headEnd/>
            <a:tailEnd/>
          </a:ln>
        </p:spPr>
        <p:txBody>
          <a:bodyPr>
            <a:spAutoFit/>
          </a:bodyPr>
          <a:lstStyle/>
          <a:p>
            <a:pPr algn="just">
              <a:lnSpc>
                <a:spcPct val="190000"/>
              </a:lnSpc>
              <a:buFontTx/>
              <a:buBlip>
                <a:blip r:embed="rId2"/>
              </a:buBlip>
            </a:pPr>
            <a:r>
              <a:rPr lang="it-IT" sz="1600">
                <a:solidFill>
                  <a:schemeClr val="bg1"/>
                </a:solidFill>
                <a:latin typeface="Comic Sans MS" pitchFamily="66" charset="0"/>
              </a:rPr>
              <a:t> L. 14 luglio </a:t>
            </a:r>
            <a:r>
              <a:rPr lang="it-IT" sz="1600">
                <a:solidFill>
                  <a:srgbClr val="FF9900"/>
                </a:solidFill>
                <a:latin typeface="Comic Sans MS" pitchFamily="66" charset="0"/>
              </a:rPr>
              <a:t>1965</a:t>
            </a:r>
            <a:r>
              <a:rPr lang="it-IT" sz="1600">
                <a:solidFill>
                  <a:schemeClr val="bg1"/>
                </a:solidFill>
                <a:latin typeface="Comic Sans MS" pitchFamily="66" charset="0"/>
              </a:rPr>
              <a:t>, n. 963 - Disciplina della pesca marittima (modificato con la legge 25 agosto 1988, n. 381 )</a:t>
            </a:r>
          </a:p>
          <a:p>
            <a:pPr lvl="1" algn="just">
              <a:lnSpc>
                <a:spcPct val="190000"/>
              </a:lnSpc>
              <a:buFontTx/>
              <a:buBlip>
                <a:blip r:embed="rId3"/>
              </a:buBlip>
            </a:pPr>
            <a:r>
              <a:rPr lang="it-IT" sz="1600">
                <a:solidFill>
                  <a:schemeClr val="bg1"/>
                </a:solidFill>
                <a:latin typeface="Comic Sans MS" pitchFamily="66" charset="0"/>
              </a:rPr>
              <a:t> Sono soggetti all'obbligo della iscrizione, presso Cap. di Porto, nel </a:t>
            </a:r>
            <a:r>
              <a:rPr lang="it-IT" sz="1600">
                <a:solidFill>
                  <a:srgbClr val="FF9900"/>
                </a:solidFill>
                <a:latin typeface="Comic Sans MS" pitchFamily="66" charset="0"/>
              </a:rPr>
              <a:t>registro delle imprese di pesca (RIP)</a:t>
            </a:r>
            <a:r>
              <a:rPr lang="it-IT" sz="1600">
                <a:solidFill>
                  <a:schemeClr val="bg1"/>
                </a:solidFill>
                <a:latin typeface="Comic Sans MS" pitchFamily="66" charset="0"/>
              </a:rPr>
              <a:t> coloro che intendano esercitare un'impresa di pesca. </a:t>
            </a:r>
          </a:p>
          <a:p>
            <a:pPr lvl="1" algn="just">
              <a:lnSpc>
                <a:spcPct val="190000"/>
              </a:lnSpc>
              <a:buFontTx/>
              <a:buBlip>
                <a:blip r:embed="rId3"/>
              </a:buBlip>
            </a:pPr>
            <a:r>
              <a:rPr lang="it-IT" sz="1600">
                <a:solidFill>
                  <a:schemeClr val="bg1"/>
                </a:solidFill>
                <a:latin typeface="Comic Sans MS" pitchFamily="66" charset="0"/>
              </a:rPr>
              <a:t> Le navi e i galleggianti abilitati alla navigazione ai sensi dell'art. 149 del Codice della navigazione, per esercitare la pesca, devono essere muniti del </a:t>
            </a:r>
            <a:r>
              <a:rPr lang="it-IT" sz="1600">
                <a:solidFill>
                  <a:srgbClr val="FF9900"/>
                </a:solidFill>
                <a:latin typeface="Comic Sans MS" pitchFamily="66" charset="0"/>
              </a:rPr>
              <a:t>Permesso di Pesca</a:t>
            </a:r>
            <a:r>
              <a:rPr lang="it-IT" sz="1600">
                <a:solidFill>
                  <a:schemeClr val="bg1"/>
                </a:solidFill>
                <a:latin typeface="Comic Sans MS" pitchFamily="66" charset="0"/>
              </a:rPr>
              <a:t> rilasciato dall'autorità marittima.</a:t>
            </a:r>
          </a:p>
          <a:p>
            <a:pPr lvl="1" algn="just">
              <a:lnSpc>
                <a:spcPct val="190000"/>
              </a:lnSpc>
              <a:buFontTx/>
              <a:buBlip>
                <a:blip r:embed="rId3"/>
              </a:buBlip>
            </a:pPr>
            <a:r>
              <a:rPr lang="it-IT" sz="1600">
                <a:solidFill>
                  <a:schemeClr val="bg1"/>
                </a:solidFill>
                <a:latin typeface="Comic Sans MS" pitchFamily="66" charset="0"/>
              </a:rPr>
              <a:t> il personale addetto ai servizi tecnici o complementari di bordo occorrenti per l'attività' di pesca di conservazione o di trasformazione del pescato devono essere iscritti nelle matricole della </a:t>
            </a:r>
            <a:r>
              <a:rPr lang="it-IT" sz="1600">
                <a:solidFill>
                  <a:srgbClr val="FF9900"/>
                </a:solidFill>
                <a:latin typeface="Comic Sans MS" pitchFamily="66" charset="0"/>
              </a:rPr>
              <a:t>Gente di Mare</a:t>
            </a:r>
            <a:r>
              <a:rPr lang="it-IT" sz="1600">
                <a:solidFill>
                  <a:schemeClr val="bg1"/>
                </a:solidFill>
                <a:latin typeface="Comic Sans MS" pitchFamily="66" charset="0"/>
              </a:rPr>
              <a:t>.</a:t>
            </a:r>
          </a:p>
          <a:p>
            <a:pPr lvl="1" algn="just">
              <a:lnSpc>
                <a:spcPct val="190000"/>
              </a:lnSpc>
              <a:buFontTx/>
              <a:buBlip>
                <a:blip r:embed="rId3"/>
              </a:buBlip>
            </a:pPr>
            <a:r>
              <a:rPr lang="it-IT" sz="1600">
                <a:solidFill>
                  <a:schemeClr val="bg1"/>
                </a:solidFill>
                <a:latin typeface="Comic Sans MS" pitchFamily="66" charset="0"/>
              </a:rPr>
              <a:t> la normativa, attraverso il regolamento di esecuzione (DPR n.1639/1968), individua la </a:t>
            </a:r>
            <a:r>
              <a:rPr lang="it-IT" sz="1600">
                <a:solidFill>
                  <a:srgbClr val="FF9900"/>
                </a:solidFill>
                <a:latin typeface="Comic Sans MS" pitchFamily="66" charset="0"/>
              </a:rPr>
              <a:t>pesca costiera</a:t>
            </a:r>
            <a:r>
              <a:rPr lang="it-IT" sz="1600">
                <a:solidFill>
                  <a:schemeClr val="bg1"/>
                </a:solidFill>
                <a:latin typeface="Comic Sans MS" pitchFamily="66" charset="0"/>
              </a:rPr>
              <a:t> (pesca locale + pesca ravvicinata), </a:t>
            </a:r>
            <a:r>
              <a:rPr lang="it-IT" sz="1600">
                <a:solidFill>
                  <a:srgbClr val="FF9900"/>
                </a:solidFill>
                <a:latin typeface="Comic Sans MS" pitchFamily="66" charset="0"/>
              </a:rPr>
              <a:t>pesca mediterranea o d’altura</a:t>
            </a:r>
            <a:r>
              <a:rPr lang="it-IT" sz="1600">
                <a:solidFill>
                  <a:schemeClr val="bg1"/>
                </a:solidFill>
                <a:latin typeface="Comic Sans MS" pitchFamily="66" charset="0"/>
              </a:rPr>
              <a:t> e </a:t>
            </a:r>
            <a:r>
              <a:rPr lang="it-IT" sz="1600">
                <a:solidFill>
                  <a:srgbClr val="FF9900"/>
                </a:solidFill>
                <a:latin typeface="Comic Sans MS" pitchFamily="66" charset="0"/>
              </a:rPr>
              <a:t>pesca oltre gli stretti o oceanica</a:t>
            </a:r>
            <a:r>
              <a:rPr lang="it-IT" sz="1600">
                <a:solidFill>
                  <a:schemeClr val="bg1"/>
                </a:solidFill>
                <a:latin typeface="Comic Sans MS" pitchFamily="66" charset="0"/>
              </a:rPr>
              <a:t>.  </a:t>
            </a:r>
          </a:p>
        </p:txBody>
      </p:sp>
      <p:sp>
        <p:nvSpPr>
          <p:cNvPr id="261122" name="Text Box 2"/>
          <p:cNvSpPr txBox="1">
            <a:spLocks noChangeArrowheads="1"/>
          </p:cNvSpPr>
          <p:nvPr/>
        </p:nvSpPr>
        <p:spPr bwMode="auto">
          <a:xfrm>
            <a:off x="114300" y="92075"/>
            <a:ext cx="2081213"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In Italia………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dissolve">
                                      <p:cBhvr>
                                        <p:cTn id="7" dur="500"/>
                                        <p:tgtEl>
                                          <p:spTgt spid="261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 calcmode="lin" valueType="num">
                                      <p:cBhvr additive="base">
                                        <p:cTn id="12" dur="5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1123">
                                            <p:txEl>
                                              <p:pRg st="1" end="1"/>
                                            </p:txEl>
                                          </p:spTgt>
                                        </p:tgtEl>
                                        <p:attrNameLst>
                                          <p:attrName>style.visibility</p:attrName>
                                        </p:attrNameLst>
                                      </p:cBhvr>
                                      <p:to>
                                        <p:strVal val="visible"/>
                                      </p:to>
                                    </p:set>
                                    <p:anim calcmode="lin" valueType="num">
                                      <p:cBhvr additive="base">
                                        <p:cTn id="18"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1123">
                                            <p:txEl>
                                              <p:pRg st="2" end="2"/>
                                            </p:txEl>
                                          </p:spTgt>
                                        </p:tgtEl>
                                        <p:attrNameLst>
                                          <p:attrName>style.visibility</p:attrName>
                                        </p:attrNameLst>
                                      </p:cBhvr>
                                      <p:to>
                                        <p:strVal val="visible"/>
                                      </p:to>
                                    </p:set>
                                    <p:anim calcmode="lin" valueType="num">
                                      <p:cBhvr additive="base">
                                        <p:cTn id="24"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1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1123">
                                            <p:txEl>
                                              <p:pRg st="3" end="3"/>
                                            </p:txEl>
                                          </p:spTgt>
                                        </p:tgtEl>
                                        <p:attrNameLst>
                                          <p:attrName>style.visibility</p:attrName>
                                        </p:attrNameLst>
                                      </p:cBhvr>
                                      <p:to>
                                        <p:strVal val="visible"/>
                                      </p:to>
                                    </p:set>
                                    <p:anim calcmode="lin" valueType="num">
                                      <p:cBhvr additive="base">
                                        <p:cTn id="30" dur="5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1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1123">
                                            <p:txEl>
                                              <p:pRg st="4" end="4"/>
                                            </p:txEl>
                                          </p:spTgt>
                                        </p:tgtEl>
                                        <p:attrNameLst>
                                          <p:attrName>style.visibility</p:attrName>
                                        </p:attrNameLst>
                                      </p:cBhvr>
                                      <p:to>
                                        <p:strVal val="visible"/>
                                      </p:to>
                                    </p:set>
                                    <p:anim calcmode="lin" valueType="num">
                                      <p:cBhvr additive="base">
                                        <p:cTn id="36" dur="5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1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9" name="Rectangle 7"/>
          <p:cNvSpPr>
            <a:spLocks noChangeArrowheads="1"/>
          </p:cNvSpPr>
          <p:nvPr/>
        </p:nvSpPr>
        <p:spPr bwMode="auto">
          <a:xfrm>
            <a:off x="107950" y="333375"/>
            <a:ext cx="8642350" cy="6115050"/>
          </a:xfrm>
          <a:prstGeom prst="rect">
            <a:avLst/>
          </a:prstGeom>
          <a:solidFill>
            <a:srgbClr val="003300">
              <a:alpha val="50195"/>
            </a:srgbClr>
          </a:solidFill>
          <a:ln w="9525">
            <a:noFill/>
            <a:miter lim="800000"/>
            <a:headEnd/>
            <a:tailEnd/>
          </a:ln>
        </p:spPr>
        <p:txBody>
          <a:bodyPr>
            <a:spAutoFit/>
          </a:bodyPr>
          <a:lstStyle/>
          <a:p>
            <a:pPr marL="342900" indent="-342900" algn="just">
              <a:lnSpc>
                <a:spcPct val="180000"/>
              </a:lnSpc>
            </a:pPr>
            <a:r>
              <a:rPr lang="it-IT" sz="1400">
                <a:solidFill>
                  <a:srgbClr val="FF3300"/>
                </a:solidFill>
                <a:latin typeface="Comic Sans MS" pitchFamily="66" charset="0"/>
              </a:rPr>
              <a:t>ART. 15 Tulela delle risorse biologiche e di attività di pesca - </a:t>
            </a:r>
            <a:r>
              <a:rPr lang="it-IT" sz="1400">
                <a:solidFill>
                  <a:schemeClr val="bg1"/>
                </a:solidFill>
                <a:latin typeface="Comic Sans MS" pitchFamily="66" charset="0"/>
              </a:rPr>
              <a:t>Al fine di tutelare le risorse biologiche delle acque marine ed assicurare il disciplinato esercizio della pesca, è fatto divieto di:</a:t>
            </a:r>
          </a:p>
          <a:p>
            <a:pPr marL="342900" indent="-342900" algn="just">
              <a:lnSpc>
                <a:spcPct val="180000"/>
              </a:lnSpc>
              <a:buFontTx/>
              <a:buAutoNum type="arabicPeriod"/>
            </a:pPr>
            <a:r>
              <a:rPr lang="it-IT" sz="1200">
                <a:solidFill>
                  <a:srgbClr val="FF9900"/>
                </a:solidFill>
                <a:latin typeface="Comic Sans MS" pitchFamily="66" charset="0"/>
              </a:rPr>
              <a:t>pescare in zone e tempi vietati</a:t>
            </a:r>
            <a:r>
              <a:rPr lang="it-IT" sz="1200">
                <a:solidFill>
                  <a:schemeClr val="bg1"/>
                </a:solidFill>
                <a:latin typeface="Comic Sans MS" pitchFamily="66" charset="0"/>
              </a:rPr>
              <a:t> dai regolamenti…… e detenere, trasportare e commerciare il prodotto di tale pesca, nonché pescare quantità superiori a quelle autorizzate, per ciascuna specie</a:t>
            </a:r>
          </a:p>
          <a:p>
            <a:pPr marL="342900" indent="-342900" algn="just">
              <a:lnSpc>
                <a:spcPct val="180000"/>
              </a:lnSpc>
              <a:buFontTx/>
              <a:buAutoNum type="arabicPeriod"/>
            </a:pPr>
            <a:r>
              <a:rPr lang="it-IT" sz="1200">
                <a:solidFill>
                  <a:srgbClr val="FF9900"/>
                </a:solidFill>
                <a:latin typeface="Comic Sans MS" pitchFamily="66" charset="0"/>
              </a:rPr>
              <a:t>pescare con navi o galleggianti</a:t>
            </a:r>
            <a:r>
              <a:rPr lang="it-IT" sz="1200">
                <a:solidFill>
                  <a:schemeClr val="bg1"/>
                </a:solidFill>
                <a:latin typeface="Comic Sans MS" pitchFamily="66" charset="0"/>
              </a:rPr>
              <a:t>, attrezzi o strumenti vietati o collocare apparecchi fissi o mobili ai fini di pesca senza o in difformità della necessaria autorizzazione, nonché detenere, trasportare e commerciare il prodotto di tale pesca; </a:t>
            </a:r>
          </a:p>
          <a:p>
            <a:pPr marL="342900" indent="-342900" algn="just">
              <a:lnSpc>
                <a:spcPct val="180000"/>
              </a:lnSpc>
              <a:buFontTx/>
              <a:buAutoNum type="arabicPeriod"/>
            </a:pPr>
            <a:r>
              <a:rPr lang="it-IT" sz="1200">
                <a:solidFill>
                  <a:srgbClr val="FF9900"/>
                </a:solidFill>
                <a:latin typeface="Comic Sans MS" pitchFamily="66" charset="0"/>
              </a:rPr>
              <a:t>pescare, detenere, trasportare e commerciare il novellame</a:t>
            </a:r>
            <a:r>
              <a:rPr lang="it-IT" sz="1200">
                <a:solidFill>
                  <a:schemeClr val="bg1"/>
                </a:solidFill>
                <a:latin typeface="Comic Sans MS" pitchFamily="66" charset="0"/>
              </a:rPr>
              <a:t> di qualunque specie vivente marina oppure le specie di cui sia vietata la cattura in qualunque stadio di crescita, senza la preventiva autorizzazione</a:t>
            </a:r>
          </a:p>
          <a:p>
            <a:pPr marL="342900" indent="-342900" algn="just">
              <a:lnSpc>
                <a:spcPct val="180000"/>
              </a:lnSpc>
              <a:buFontTx/>
              <a:buAutoNum type="arabicPeriod"/>
            </a:pPr>
            <a:r>
              <a:rPr lang="it-IT" sz="1200">
                <a:solidFill>
                  <a:srgbClr val="FF9900"/>
                </a:solidFill>
                <a:latin typeface="Comic Sans MS" pitchFamily="66" charset="0"/>
              </a:rPr>
              <a:t>danneggiare le risorse biologiche delle acque marine con l'uso di materie esplodenti</a:t>
            </a:r>
            <a:r>
              <a:rPr lang="it-IT" sz="1200">
                <a:solidFill>
                  <a:schemeClr val="bg1"/>
                </a:solidFill>
                <a:latin typeface="Comic Sans MS" pitchFamily="66" charset="0"/>
              </a:rPr>
              <a:t>, dell'energia elettrica o di sostanze tossiche atte ad intorpidire, stordire o uccidere i pesci e gli altri organismi acquatici, nonché raccogliere trasportare o mettere in commercio; </a:t>
            </a:r>
          </a:p>
          <a:p>
            <a:pPr marL="342900" indent="-342900" algn="just">
              <a:lnSpc>
                <a:spcPct val="180000"/>
              </a:lnSpc>
              <a:buFontTx/>
              <a:buAutoNum type="arabicPeriod"/>
            </a:pPr>
            <a:r>
              <a:rPr lang="it-IT" sz="1200">
                <a:solidFill>
                  <a:srgbClr val="FF9900"/>
                </a:solidFill>
                <a:latin typeface="Comic Sans MS" pitchFamily="66" charset="0"/>
              </a:rPr>
              <a:t>sottrarre od esportare, senza il consenso dell'avente diritto</a:t>
            </a:r>
            <a:r>
              <a:rPr lang="it-IT" sz="1200">
                <a:solidFill>
                  <a:schemeClr val="bg1"/>
                </a:solidFill>
                <a:latin typeface="Comic Sans MS" pitchFamily="66" charset="0"/>
              </a:rPr>
              <a:t>, gli organismi acquatici oggetto della altrui attività di pesca, esercitata mediante attrezzi o strumenti fissi o mobili, sia quando il fatto si commetta con azione diretta su tali attrezzi o strumenti, sia esercitando la pesca con violazione delle distanze di rispetto stabilite dai regolamenti;</a:t>
            </a:r>
          </a:p>
          <a:p>
            <a:pPr marL="342900" indent="-342900" algn="just">
              <a:lnSpc>
                <a:spcPct val="180000"/>
              </a:lnSpc>
              <a:buFontTx/>
              <a:buAutoNum type="arabicPeriod"/>
            </a:pPr>
            <a:r>
              <a:rPr lang="it-IT" sz="1200">
                <a:solidFill>
                  <a:srgbClr val="FF9900"/>
                </a:solidFill>
                <a:latin typeface="Comic Sans MS" pitchFamily="66" charset="0"/>
              </a:rPr>
              <a:t>pescare in acque sottoposte alla sovranità di altri Stati</a:t>
            </a:r>
            <a:r>
              <a:rPr lang="it-IT" sz="1200">
                <a:solidFill>
                  <a:schemeClr val="bg1"/>
                </a:solidFill>
                <a:latin typeface="Comic Sans MS" pitchFamily="66" charset="0"/>
              </a:rPr>
              <a:t>, salvo che nelle zone, nei tempi e nei modi previsti dagli accordi internazionali, ovvero sulla base delle autorizzazioni rilasciate dagli Stati interessati.</a:t>
            </a:r>
          </a:p>
        </p:txBody>
      </p:sp>
      <p:sp>
        <p:nvSpPr>
          <p:cNvPr id="243720" name="Text Box 8"/>
          <p:cNvSpPr txBox="1">
            <a:spLocks noChangeArrowheads="1"/>
          </p:cNvSpPr>
          <p:nvPr/>
        </p:nvSpPr>
        <p:spPr bwMode="auto">
          <a:xfrm>
            <a:off x="107950" y="92075"/>
            <a:ext cx="2081213"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In Italia………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3720"/>
                                        </p:tgtEl>
                                        <p:attrNameLst>
                                          <p:attrName>style.visibility</p:attrName>
                                        </p:attrNameLst>
                                      </p:cBhvr>
                                      <p:to>
                                        <p:strVal val="visible"/>
                                      </p:to>
                                    </p:set>
                                    <p:animEffect transition="in" filter="dissolve">
                                      <p:cBhvr>
                                        <p:cTn id="7" dur="500"/>
                                        <p:tgtEl>
                                          <p:spTgt spid="2437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 calcmode="lin" valueType="num">
                                      <p:cBhvr additive="base">
                                        <p:cTn id="12" dur="500" fill="hold"/>
                                        <p:tgtEl>
                                          <p:spTgt spid="2437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37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3719">
                                            <p:txEl>
                                              <p:pRg st="1" end="1"/>
                                            </p:txEl>
                                          </p:spTgt>
                                        </p:tgtEl>
                                        <p:attrNameLst>
                                          <p:attrName>style.visibility</p:attrName>
                                        </p:attrNameLst>
                                      </p:cBhvr>
                                      <p:to>
                                        <p:strVal val="visible"/>
                                      </p:to>
                                    </p:set>
                                    <p:anim calcmode="lin" valueType="num">
                                      <p:cBhvr additive="base">
                                        <p:cTn id="18" dur="500" fill="hold"/>
                                        <p:tgtEl>
                                          <p:spTgt spid="2437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37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3719">
                                            <p:txEl>
                                              <p:pRg st="2" end="2"/>
                                            </p:txEl>
                                          </p:spTgt>
                                        </p:tgtEl>
                                        <p:attrNameLst>
                                          <p:attrName>style.visibility</p:attrName>
                                        </p:attrNameLst>
                                      </p:cBhvr>
                                      <p:to>
                                        <p:strVal val="visible"/>
                                      </p:to>
                                    </p:set>
                                    <p:anim calcmode="lin" valueType="num">
                                      <p:cBhvr additive="base">
                                        <p:cTn id="24" dur="500" fill="hold"/>
                                        <p:tgtEl>
                                          <p:spTgt spid="24371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37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3719">
                                            <p:txEl>
                                              <p:pRg st="3" end="3"/>
                                            </p:txEl>
                                          </p:spTgt>
                                        </p:tgtEl>
                                        <p:attrNameLst>
                                          <p:attrName>style.visibility</p:attrName>
                                        </p:attrNameLst>
                                      </p:cBhvr>
                                      <p:to>
                                        <p:strVal val="visible"/>
                                      </p:to>
                                    </p:set>
                                    <p:anim calcmode="lin" valueType="num">
                                      <p:cBhvr additive="base">
                                        <p:cTn id="30" dur="500" fill="hold"/>
                                        <p:tgtEl>
                                          <p:spTgt spid="24371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37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3719">
                                            <p:txEl>
                                              <p:pRg st="4" end="4"/>
                                            </p:txEl>
                                          </p:spTgt>
                                        </p:tgtEl>
                                        <p:attrNameLst>
                                          <p:attrName>style.visibility</p:attrName>
                                        </p:attrNameLst>
                                      </p:cBhvr>
                                      <p:to>
                                        <p:strVal val="visible"/>
                                      </p:to>
                                    </p:set>
                                    <p:anim calcmode="lin" valueType="num">
                                      <p:cBhvr additive="base">
                                        <p:cTn id="36" dur="500" fill="hold"/>
                                        <p:tgtEl>
                                          <p:spTgt spid="24371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37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3719">
                                            <p:txEl>
                                              <p:pRg st="5" end="5"/>
                                            </p:txEl>
                                          </p:spTgt>
                                        </p:tgtEl>
                                        <p:attrNameLst>
                                          <p:attrName>style.visibility</p:attrName>
                                        </p:attrNameLst>
                                      </p:cBhvr>
                                      <p:to>
                                        <p:strVal val="visible"/>
                                      </p:to>
                                    </p:set>
                                    <p:anim calcmode="lin" valueType="num">
                                      <p:cBhvr additive="base">
                                        <p:cTn id="42" dur="500" fill="hold"/>
                                        <p:tgtEl>
                                          <p:spTgt spid="24371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37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3719">
                                            <p:txEl>
                                              <p:pRg st="6" end="6"/>
                                            </p:txEl>
                                          </p:spTgt>
                                        </p:tgtEl>
                                        <p:attrNameLst>
                                          <p:attrName>style.visibility</p:attrName>
                                        </p:attrNameLst>
                                      </p:cBhvr>
                                      <p:to>
                                        <p:strVal val="visible"/>
                                      </p:to>
                                    </p:set>
                                    <p:anim calcmode="lin" valueType="num">
                                      <p:cBhvr additive="base">
                                        <p:cTn id="48" dur="500" fill="hold"/>
                                        <p:tgtEl>
                                          <p:spTgt spid="243719">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37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188913" y="173038"/>
            <a:ext cx="2389187" cy="519112"/>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In Italia………</a:t>
            </a:r>
          </a:p>
        </p:txBody>
      </p:sp>
      <p:sp>
        <p:nvSpPr>
          <p:cNvPr id="244739" name="Text Box 3"/>
          <p:cNvSpPr txBox="1">
            <a:spLocks noChangeArrowheads="1"/>
          </p:cNvSpPr>
          <p:nvPr/>
        </p:nvSpPr>
        <p:spPr bwMode="auto">
          <a:xfrm>
            <a:off x="250825" y="652463"/>
            <a:ext cx="8642350" cy="5584825"/>
          </a:xfrm>
          <a:prstGeom prst="rect">
            <a:avLst/>
          </a:prstGeom>
          <a:solidFill>
            <a:srgbClr val="003300">
              <a:alpha val="50000"/>
            </a:srgbClr>
          </a:solidFill>
          <a:ln w="9525">
            <a:noFill/>
            <a:miter lim="800000"/>
            <a:headEnd/>
            <a:tailEnd/>
          </a:ln>
          <a:effectLst/>
        </p:spPr>
        <p:txBody>
          <a:bodyPr>
            <a:spAutoFit/>
          </a:bodyPr>
          <a:lstStyle/>
          <a:p>
            <a:pPr algn="just">
              <a:lnSpc>
                <a:spcPct val="200000"/>
              </a:lnSpc>
              <a:buFontTx/>
              <a:buBlip>
                <a:blip r:embed="rId2"/>
              </a:buBlip>
              <a:defRPr/>
            </a:pPr>
            <a:r>
              <a:rPr lang="it-IT">
                <a:solidFill>
                  <a:schemeClr val="bg1"/>
                </a:solidFill>
                <a:latin typeface="Comic Sans MS" pitchFamily="66" charset="0"/>
              </a:rPr>
              <a:t>  Legge 17 febbraio </a:t>
            </a:r>
            <a:r>
              <a:rPr lang="it-IT">
                <a:solidFill>
                  <a:srgbClr val="FF9900"/>
                </a:solidFill>
                <a:latin typeface="Comic Sans MS" pitchFamily="66" charset="0"/>
              </a:rPr>
              <a:t>1982</a:t>
            </a:r>
            <a:r>
              <a:rPr lang="it-IT">
                <a:solidFill>
                  <a:schemeClr val="bg1"/>
                </a:solidFill>
                <a:latin typeface="Comic Sans MS" pitchFamily="66" charset="0"/>
              </a:rPr>
              <a:t>, n. 41. Piano per la razionalizzazione e lo sviluppo della Pesca marittima.</a:t>
            </a:r>
          </a:p>
          <a:p>
            <a:pPr lvl="1" algn="just">
              <a:lnSpc>
                <a:spcPct val="200000"/>
              </a:lnSpc>
              <a:defRPr/>
            </a:pPr>
            <a:r>
              <a:rPr lang="it-IT" u="sng">
                <a:solidFill>
                  <a:schemeClr val="bg1"/>
                </a:solidFill>
                <a:effectLst>
                  <a:outerShdw blurRad="38100" dist="38100" dir="2700000" algn="tl">
                    <a:srgbClr val="000000"/>
                  </a:outerShdw>
                </a:effectLst>
                <a:latin typeface="Comic Sans MS" pitchFamily="66" charset="0"/>
              </a:rPr>
              <a:t>ART 1. PIANO NAZIONALE</a:t>
            </a:r>
          </a:p>
          <a:p>
            <a:pPr lvl="1" algn="just">
              <a:lnSpc>
                <a:spcPct val="200000"/>
              </a:lnSpc>
              <a:defRPr/>
            </a:pPr>
            <a:r>
              <a:rPr lang="it-IT">
                <a:solidFill>
                  <a:schemeClr val="bg1"/>
                </a:solidFill>
                <a:latin typeface="Comic Sans MS" pitchFamily="66" charset="0"/>
              </a:rPr>
              <a:t>Al fine di promuovere lo sfruttamento razionale e la valorizzazione delle risorse biologiche del mare attraverso uno </a:t>
            </a:r>
            <a:r>
              <a:rPr lang="it-IT">
                <a:solidFill>
                  <a:srgbClr val="FF9900"/>
                </a:solidFill>
                <a:latin typeface="Comic Sans MS" pitchFamily="66" charset="0"/>
              </a:rPr>
              <a:t>sviluppo equilibrato</a:t>
            </a:r>
            <a:r>
              <a:rPr lang="it-IT">
                <a:solidFill>
                  <a:schemeClr val="bg1"/>
                </a:solidFill>
                <a:latin typeface="Comic Sans MS" pitchFamily="66" charset="0"/>
              </a:rPr>
              <a:t> della pesca marittima, il ministro della marina mercantile (oggi Ministro delle politiche agricole e forestali), tenuto conto dei programmi statali e regionali anche in materie connesse, degli </a:t>
            </a:r>
            <a:r>
              <a:rPr lang="it-IT">
                <a:solidFill>
                  <a:srgbClr val="FF9900"/>
                </a:solidFill>
                <a:latin typeface="Comic Sans MS" pitchFamily="66" charset="0"/>
              </a:rPr>
              <a:t>indirizzi comunitari</a:t>
            </a:r>
            <a:r>
              <a:rPr lang="it-IT">
                <a:solidFill>
                  <a:schemeClr val="bg1"/>
                </a:solidFill>
                <a:latin typeface="Comic Sans MS" pitchFamily="66" charset="0"/>
              </a:rPr>
              <a:t> e degli </a:t>
            </a:r>
            <a:r>
              <a:rPr lang="it-IT">
                <a:solidFill>
                  <a:srgbClr val="FF9900"/>
                </a:solidFill>
                <a:latin typeface="Comic Sans MS" pitchFamily="66" charset="0"/>
              </a:rPr>
              <a:t>impegni internazionali</a:t>
            </a:r>
            <a:r>
              <a:rPr lang="it-IT">
                <a:solidFill>
                  <a:schemeClr val="bg1"/>
                </a:solidFill>
                <a:latin typeface="Comic Sans MS" pitchFamily="66" charset="0"/>
              </a:rPr>
              <a:t>, adotta con proprio decreto il </a:t>
            </a:r>
            <a:r>
              <a:rPr lang="it-IT" u="sng">
                <a:solidFill>
                  <a:srgbClr val="FF9900"/>
                </a:solidFill>
                <a:latin typeface="Comic Sans MS" pitchFamily="66" charset="0"/>
              </a:rPr>
              <a:t>Piano Nazionale</a:t>
            </a:r>
            <a:r>
              <a:rPr lang="it-IT">
                <a:solidFill>
                  <a:schemeClr val="bg1"/>
                </a:solidFill>
                <a:latin typeface="Comic Sans MS" pitchFamily="66" charset="0"/>
              </a:rPr>
              <a:t> degli interventi di durata triennale.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dissolve">
                                      <p:cBhvr>
                                        <p:cTn id="7" dur="500"/>
                                        <p:tgtEl>
                                          <p:spTgt spid="2447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 calcmode="lin" valueType="num">
                                      <p:cBhvr additive="base">
                                        <p:cTn id="12"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4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4739">
                                            <p:txEl>
                                              <p:pRg st="1" end="1"/>
                                            </p:txEl>
                                          </p:spTgt>
                                        </p:tgtEl>
                                        <p:attrNameLst>
                                          <p:attrName>style.visibility</p:attrName>
                                        </p:attrNameLst>
                                      </p:cBhvr>
                                      <p:to>
                                        <p:strVal val="visible"/>
                                      </p:to>
                                    </p:set>
                                    <p:anim calcmode="lin" valueType="num">
                                      <p:cBhvr additive="base">
                                        <p:cTn id="18"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4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4739">
                                            <p:txEl>
                                              <p:pRg st="2" end="2"/>
                                            </p:txEl>
                                          </p:spTgt>
                                        </p:tgtEl>
                                        <p:attrNameLst>
                                          <p:attrName>style.visibility</p:attrName>
                                        </p:attrNameLst>
                                      </p:cBhvr>
                                      <p:to>
                                        <p:strVal val="visible"/>
                                      </p:to>
                                    </p:set>
                                    <p:anim calcmode="lin" valueType="num">
                                      <p:cBhvr additive="base">
                                        <p:cTn id="24"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47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7691E10742076438AA0FBD0076E4B8A" ma:contentTypeVersion="2" ma:contentTypeDescription="Creare un nuovo documento." ma:contentTypeScope="" ma:versionID="1504ce6dda47f5fa448d732d926117a0">
  <xsd:schema xmlns:xsd="http://www.w3.org/2001/XMLSchema" xmlns:xs="http://www.w3.org/2001/XMLSchema" xmlns:p="http://schemas.microsoft.com/office/2006/metadata/properties" xmlns:ns2="e77a1e44-6dbc-4194-ba61-ec022940b702" targetNamespace="http://schemas.microsoft.com/office/2006/metadata/properties" ma:root="true" ma:fieldsID="e6e855b17fc8563322b57f72abff1f37" ns2:_="">
    <xsd:import namespace="e77a1e44-6dbc-4194-ba61-ec022940b70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a1e44-6dbc-4194-ba61-ec022940b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1BDCD9-5E36-4D4E-8E64-EE81C181272D}">
  <ds:schemaRefs>
    <ds:schemaRef ds:uri="http://schemas.microsoft.com/sharepoint/v3/contenttype/forms"/>
  </ds:schemaRefs>
</ds:datastoreItem>
</file>

<file path=customXml/itemProps2.xml><?xml version="1.0" encoding="utf-8"?>
<ds:datastoreItem xmlns:ds="http://schemas.openxmlformats.org/officeDocument/2006/customXml" ds:itemID="{1EC1022A-EE23-4977-ABD5-C7204FAB17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a1e44-6dbc-4194-ba61-ec022940b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7DF7AE-8DA4-4F16-A12E-4C0C063CE29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Paper</Template>
  <TotalTime>3086</TotalTime>
  <Words>2182</Words>
  <Application>Microsoft Office PowerPoint</Application>
  <PresentationFormat>Presentazione su schermo (4:3)</PresentationFormat>
  <Paragraphs>116</Paragraphs>
  <Slides>20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Comic Sans MS</vt:lpstr>
      <vt:lpstr>Constantia</vt:lpstr>
      <vt:lpstr>Wingdings 2</vt:lpstr>
      <vt:lpstr>Carta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dc:creator>
  <cp:lastModifiedBy>ROBERTO SANDULLI</cp:lastModifiedBy>
  <cp:revision>201</cp:revision>
  <dcterms:created xsi:type="dcterms:W3CDTF">2006-03-12T16:42:20Z</dcterms:created>
  <dcterms:modified xsi:type="dcterms:W3CDTF">2021-09-21T15:16:07Z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0x01010087691E10742076438AA0FBD0076E4B8A</vt:lpwstr>
  </property>
</Properties>
</file>