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92" r:id="rId3"/>
    <p:sldId id="261" r:id="rId4"/>
    <p:sldId id="330" r:id="rId5"/>
    <p:sldId id="331" r:id="rId6"/>
    <p:sldId id="332" r:id="rId7"/>
    <p:sldId id="334" r:id="rId8"/>
    <p:sldId id="336" r:id="rId9"/>
    <p:sldId id="337" r:id="rId10"/>
    <p:sldId id="346" r:id="rId11"/>
    <p:sldId id="349" r:id="rId12"/>
    <p:sldId id="350" r:id="rId13"/>
    <p:sldId id="351" r:id="rId14"/>
    <p:sldId id="352" r:id="rId15"/>
    <p:sldId id="353" r:id="rId16"/>
    <p:sldId id="376" r:id="rId17"/>
    <p:sldId id="378" r:id="rId18"/>
    <p:sldId id="381" r:id="rId19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/>
    <p:restoredTop sz="94700"/>
  </p:normalViewPr>
  <p:slideViewPr>
    <p:cSldViewPr>
      <p:cViewPr>
        <p:scale>
          <a:sx n="120" d="100"/>
          <a:sy n="120" d="100"/>
        </p:scale>
        <p:origin x="1144" y="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1585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432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8047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7963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DE9A20-B8AE-3E45-9FF8-EE4C89FB8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4BC26B-8B93-864D-8BCD-629355B84A1A}" type="slidenum">
              <a:rPr lang="it-IT" altLang="it-IT" sz="1200"/>
              <a:pPr eaLnBrk="1" hangingPunct="1"/>
              <a:t>15</a:t>
            </a:fld>
            <a:endParaRPr lang="it-IT" altLang="it-IT" sz="1200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D3C021DE-4A17-2F41-BB7B-71723F7D1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1B0F77C-2F8E-8442-8184-7458F0300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018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5D6952-27A7-9342-B6EF-9CB80549D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22D07D-E9F4-1742-8BB5-9B75B9AC0635}" type="slidenum">
              <a:rPr lang="it-IT" altLang="it-IT" sz="1200"/>
              <a:pPr eaLnBrk="1" hangingPunct="1"/>
              <a:t>16</a:t>
            </a:fld>
            <a:endParaRPr lang="it-IT" altLang="it-IT" sz="1200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C8C0434C-A5DD-D748-A216-32AAAABC8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42B77659-09EA-B64C-AB6A-AB1C83B36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851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063A57-EA8B-8F4B-A9F7-15698112E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633D42-8B1A-1049-8F48-EC10D2450564}" type="slidenum">
              <a:rPr lang="it-IT" altLang="it-IT" sz="1200"/>
              <a:pPr eaLnBrk="1" hangingPunct="1"/>
              <a:t>17</a:t>
            </a:fld>
            <a:endParaRPr lang="it-IT" altLang="it-IT" sz="1200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221BE345-3F73-384E-A045-198D72FC4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BEA1507-0110-3A46-964F-8EF69AB52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89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559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D8ADD4-4F5A-4AB0-A08E-6D39D5E9D90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852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523168-CF4B-42EE-B6F6-F61ED482068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42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0DA9AF-3799-416A-A560-6F29E13DB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6300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8EBC85-9922-4F4C-9274-F4D9C0E9304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2361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283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8226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7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  <a:p>
            <a:pPr algn="r"/>
            <a:endParaRPr lang="en-GB" altLang="en-US" sz="1400" kern="0" dirty="0">
              <a:solidFill>
                <a:srgbClr val="6733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0.wmf"/><Relationship Id="rId17" Type="http://schemas.openxmlformats.org/officeDocument/2006/relationships/image" Target="../media/image42.wmf"/><Relationship Id="rId2" Type="http://schemas.openxmlformats.org/officeDocument/2006/relationships/notesSlide" Target="../notesSlides/notesSlide10.xml"/><Relationship Id="rId16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41.wmf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0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,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9450" y="5013176"/>
            <a:ext cx="2709863" cy="3683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9338" y="5013176"/>
            <a:ext cx="2789237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297238" y="2983781"/>
            <a:ext cx="257175" cy="1447800"/>
          </a:xfrm>
          <a:custGeom>
            <a:avLst/>
            <a:gdLst>
              <a:gd name="T0" fmla="*/ 0 w 162"/>
              <a:gd name="T1" fmla="*/ 2147483647 h 912"/>
              <a:gd name="T2" fmla="*/ 0 w 162"/>
              <a:gd name="T3" fmla="*/ 2147483647 h 912"/>
              <a:gd name="T4" fmla="*/ 2147483647 w 162"/>
              <a:gd name="T5" fmla="*/ 0 h 912"/>
              <a:gd name="T6" fmla="*/ 2147483647 w 162"/>
              <a:gd name="T7" fmla="*/ 2147483647 h 912"/>
              <a:gd name="T8" fmla="*/ 2147483647 w 162"/>
              <a:gd name="T9" fmla="*/ 2147483647 h 912"/>
              <a:gd name="T10" fmla="*/ 0 w 162"/>
              <a:gd name="T11" fmla="*/ 2147483647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" h="912">
                <a:moveTo>
                  <a:pt x="0" y="912"/>
                </a:moveTo>
                <a:lnTo>
                  <a:pt x="0" y="12"/>
                </a:lnTo>
                <a:lnTo>
                  <a:pt x="96" y="0"/>
                </a:lnTo>
                <a:lnTo>
                  <a:pt x="162" y="6"/>
                </a:lnTo>
                <a:lnTo>
                  <a:pt x="162" y="912"/>
                </a:lnTo>
                <a:lnTo>
                  <a:pt x="0" y="912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030413" y="3536231"/>
            <a:ext cx="266700" cy="904875"/>
          </a:xfrm>
          <a:custGeom>
            <a:avLst/>
            <a:gdLst>
              <a:gd name="T0" fmla="*/ 0 w 168"/>
              <a:gd name="T1" fmla="*/ 2147483647 h 570"/>
              <a:gd name="T2" fmla="*/ 0 w 168"/>
              <a:gd name="T3" fmla="*/ 2147483647 h 570"/>
              <a:gd name="T4" fmla="*/ 2147483647 w 168"/>
              <a:gd name="T5" fmla="*/ 0 h 570"/>
              <a:gd name="T6" fmla="*/ 2147483647 w 168"/>
              <a:gd name="T7" fmla="*/ 2147483647 h 570"/>
              <a:gd name="T8" fmla="*/ 0 w 168"/>
              <a:gd name="T9" fmla="*/ 2147483647 h 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570">
                <a:moveTo>
                  <a:pt x="0" y="570"/>
                </a:moveTo>
                <a:lnTo>
                  <a:pt x="0" y="84"/>
                </a:lnTo>
                <a:lnTo>
                  <a:pt x="168" y="0"/>
                </a:lnTo>
                <a:lnTo>
                  <a:pt x="168" y="564"/>
                </a:lnTo>
                <a:lnTo>
                  <a:pt x="0" y="57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64850"/>
              </p:ext>
            </p:extLst>
          </p:nvPr>
        </p:nvGraphicFramePr>
        <p:xfrm>
          <a:off x="2856657" y="836886"/>
          <a:ext cx="37401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6500" imgH="368300" progId="Equation.3">
                  <p:embed/>
                </p:oleObj>
              </mc:Choice>
              <mc:Fallback>
                <p:oleObj name="Equation" r:id="rId3" imgW="3746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657" y="836886"/>
                        <a:ext cx="37401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819150" y="4436343"/>
            <a:ext cx="633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1538288" y="1988418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963613" y="2985368"/>
            <a:ext cx="5832475" cy="1235075"/>
          </a:xfrm>
          <a:custGeom>
            <a:avLst/>
            <a:gdLst>
              <a:gd name="T0" fmla="*/ 0 w 3674"/>
              <a:gd name="T1" fmla="*/ 2147483647 h 778"/>
              <a:gd name="T2" fmla="*/ 2147483647 w 3674"/>
              <a:gd name="T3" fmla="*/ 2147483647 h 778"/>
              <a:gd name="T4" fmla="*/ 2147483647 w 3674"/>
              <a:gd name="T5" fmla="*/ 2147483647 h 778"/>
              <a:gd name="T6" fmla="*/ 2147483647 w 3674"/>
              <a:gd name="T7" fmla="*/ 2147483647 h 778"/>
              <a:gd name="T8" fmla="*/ 2147483647 w 3674"/>
              <a:gd name="T9" fmla="*/ 2147483647 h 778"/>
              <a:gd name="T10" fmla="*/ 2147483647 w 3674"/>
              <a:gd name="T11" fmla="*/ 2147483647 h 778"/>
              <a:gd name="T12" fmla="*/ 2147483647 w 3674"/>
              <a:gd name="T13" fmla="*/ 2147483647 h 778"/>
              <a:gd name="T14" fmla="*/ 2147483647 w 3674"/>
              <a:gd name="T15" fmla="*/ 2147483647 h 778"/>
              <a:gd name="T16" fmla="*/ 2147483647 w 3674"/>
              <a:gd name="T17" fmla="*/ 2147483647 h 778"/>
              <a:gd name="T18" fmla="*/ 2147483647 w 3674"/>
              <a:gd name="T19" fmla="*/ 2147483647 h 77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74" h="778">
                <a:moveTo>
                  <a:pt x="0" y="642"/>
                </a:moveTo>
                <a:cubicBezTo>
                  <a:pt x="53" y="649"/>
                  <a:pt x="106" y="657"/>
                  <a:pt x="181" y="642"/>
                </a:cubicBezTo>
                <a:cubicBezTo>
                  <a:pt x="256" y="627"/>
                  <a:pt x="325" y="611"/>
                  <a:pt x="453" y="551"/>
                </a:cubicBezTo>
                <a:cubicBezTo>
                  <a:pt x="581" y="491"/>
                  <a:pt x="808" y="362"/>
                  <a:pt x="952" y="279"/>
                </a:cubicBezTo>
                <a:cubicBezTo>
                  <a:pt x="1096" y="196"/>
                  <a:pt x="1194" y="98"/>
                  <a:pt x="1315" y="53"/>
                </a:cubicBezTo>
                <a:cubicBezTo>
                  <a:pt x="1436" y="8"/>
                  <a:pt x="1550" y="0"/>
                  <a:pt x="1678" y="7"/>
                </a:cubicBezTo>
                <a:cubicBezTo>
                  <a:pt x="1806" y="14"/>
                  <a:pt x="1927" y="45"/>
                  <a:pt x="2086" y="98"/>
                </a:cubicBezTo>
                <a:cubicBezTo>
                  <a:pt x="2245" y="151"/>
                  <a:pt x="2456" y="242"/>
                  <a:pt x="2630" y="325"/>
                </a:cubicBezTo>
                <a:cubicBezTo>
                  <a:pt x="2804" y="408"/>
                  <a:pt x="2955" y="521"/>
                  <a:pt x="3129" y="597"/>
                </a:cubicBezTo>
                <a:cubicBezTo>
                  <a:pt x="3303" y="673"/>
                  <a:pt x="3488" y="725"/>
                  <a:pt x="3674" y="7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16224"/>
              </p:ext>
            </p:extLst>
          </p:nvPr>
        </p:nvGraphicFramePr>
        <p:xfrm>
          <a:off x="585788" y="1953493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" imgH="368300" progId="Equation.3">
                  <p:embed/>
                </p:oleObj>
              </mc:Choice>
              <mc:Fallback>
                <p:oleObj name="Equation" r:id="rId5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953493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899321"/>
              </p:ext>
            </p:extLst>
          </p:nvPr>
        </p:nvGraphicFramePr>
        <p:xfrm>
          <a:off x="6723063" y="4509368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4509368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678571"/>
              </p:ext>
            </p:extLst>
          </p:nvPr>
        </p:nvGraphicFramePr>
        <p:xfrm>
          <a:off x="1825625" y="1829668"/>
          <a:ext cx="2587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78100" imgH="368300" progId="Equation.3">
                  <p:embed/>
                </p:oleObj>
              </mc:Choice>
              <mc:Fallback>
                <p:oleObj name="Equation" r:id="rId9" imgW="2578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829668"/>
                        <a:ext cx="2587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182813" y="2228131"/>
            <a:ext cx="67310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81000" y="1206773"/>
            <a:ext cx="65960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purché </a:t>
            </a:r>
            <a:r>
              <a:rPr lang="it-IT" altLang="it-IT" sz="2400" dirty="0" err="1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sia sufficientemente piccolo. 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35188" y="4436343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771650" y="443634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30413" y="4393481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298700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98850" y="4437931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087688" y="443793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98825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567113" y="4396656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77708"/>
              </p:ext>
            </p:extLst>
          </p:nvPr>
        </p:nvGraphicFramePr>
        <p:xfrm>
          <a:off x="3043238" y="2305918"/>
          <a:ext cx="265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41600" imgH="368300" progId="Equation.3">
                  <p:embed/>
                </p:oleObj>
              </mc:Choice>
              <mc:Fallback>
                <p:oleObj name="Equation" r:id="rId11" imgW="2641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305918"/>
                        <a:ext cx="265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3440113" y="2744068"/>
            <a:ext cx="439737" cy="96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9512" y="5446607"/>
            <a:ext cx="89644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probabilità si “addensa” maggiormente in corrispondenza dei valori della variabile aleatoria che corrispondono ai valori più alti della pdf. 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19378"/>
              </p:ext>
            </p:extLst>
          </p:nvPr>
        </p:nvGraphicFramePr>
        <p:xfrm>
          <a:off x="2030413" y="5013176"/>
          <a:ext cx="5508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86400" imgH="368300" progId="Equation.3">
                  <p:embed/>
                </p:oleObj>
              </mc:Choice>
              <mc:Fallback>
                <p:oleObj name="Equation" r:id="rId13" imgW="5486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5013176"/>
                        <a:ext cx="5508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773755"/>
              </p:ext>
            </p:extLst>
          </p:nvPr>
        </p:nvGraphicFramePr>
        <p:xfrm>
          <a:off x="518964" y="951310"/>
          <a:ext cx="16573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368300" progId="Equation.3">
                  <p:embed/>
                </p:oleObj>
              </mc:Choice>
              <mc:Fallback>
                <p:oleObj name="Equation" r:id="rId3" imgW="1663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4" y="951310"/>
                        <a:ext cx="16573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7489" y="921147"/>
            <a:ext cx="40401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 uniforme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076176" y="3573860"/>
            <a:ext cx="6408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2084239" y="1557735"/>
            <a:ext cx="0" cy="216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32164" y="2276872"/>
            <a:ext cx="2809875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658914" y="227846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2084239" y="2276872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32164" y="227846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23876" y="2133997"/>
            <a:ext cx="3603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201289"/>
              </p:ext>
            </p:extLst>
          </p:nvPr>
        </p:nvGraphicFramePr>
        <p:xfrm>
          <a:off x="1068239" y="1564085"/>
          <a:ext cx="744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300" imgH="368300" progId="Equation.3">
                  <p:embed/>
                </p:oleObj>
              </mc:Choice>
              <mc:Fallback>
                <p:oleObj name="Equation" r:id="rId5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239" y="1564085"/>
                        <a:ext cx="744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162133"/>
              </p:ext>
            </p:extLst>
          </p:nvPr>
        </p:nvGraphicFramePr>
        <p:xfrm>
          <a:off x="7116614" y="363736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203112" progId="Equation.3">
                  <p:embed/>
                </p:oleObj>
              </mc:Choice>
              <mc:Fallback>
                <p:oleObj name="Equation" r:id="rId7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614" y="363736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57523"/>
              </p:ext>
            </p:extLst>
          </p:nvPr>
        </p:nvGraphicFramePr>
        <p:xfrm>
          <a:off x="4371826" y="3610372"/>
          <a:ext cx="2778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400" imgH="368300" progId="Equation.3">
                  <p:embed/>
                </p:oleObj>
              </mc:Choice>
              <mc:Fallback>
                <p:oleObj name="Equation" r:id="rId9" imgW="279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826" y="3610372"/>
                        <a:ext cx="2778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199"/>
              </p:ext>
            </p:extLst>
          </p:nvPr>
        </p:nvGraphicFramePr>
        <p:xfrm>
          <a:off x="2496989" y="3619897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90" imgH="368140" progId="Equation.3">
                  <p:embed/>
                </p:oleObj>
              </mc:Choice>
              <mc:Fallback>
                <p:oleObj name="Equation" r:id="rId11" imgW="253890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989" y="3619897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15814" y="613926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2084239" y="4123135"/>
            <a:ext cx="0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093764" y="5312172"/>
            <a:ext cx="566737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532164" y="5313760"/>
            <a:ext cx="6350" cy="825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196900"/>
              </p:ext>
            </p:extLst>
          </p:nvPr>
        </p:nvGraphicFramePr>
        <p:xfrm>
          <a:off x="7130901" y="625991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203112" progId="Equation.3">
                  <p:embed/>
                </p:oleObj>
              </mc:Choice>
              <mc:Fallback>
                <p:oleObj name="Equation" r:id="rId13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01" y="625991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40966"/>
              </p:ext>
            </p:extLst>
          </p:nvPr>
        </p:nvGraphicFramePr>
        <p:xfrm>
          <a:off x="1146026" y="4159647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600" imgH="368300" progId="Equation.3">
                  <p:embed/>
                </p:oleObj>
              </mc:Choice>
              <mc:Fallback>
                <p:oleObj name="Equation" r:id="rId14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26" y="4159647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60501" y="5312172"/>
            <a:ext cx="0" cy="866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657326" y="5313760"/>
            <a:ext cx="1881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162065"/>
              </p:ext>
            </p:extLst>
          </p:nvPr>
        </p:nvGraphicFramePr>
        <p:xfrm>
          <a:off x="1096814" y="4907360"/>
          <a:ext cx="8715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23586" imgH="672808" progId="Equation.3">
                  <p:embed/>
                </p:oleObj>
              </mc:Choice>
              <mc:Fallback>
                <p:oleObj name="Equation" r:id="rId16" imgW="723586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814" y="4907360"/>
                        <a:ext cx="87153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563414" y="6139260"/>
            <a:ext cx="20875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4538514" y="6139260"/>
            <a:ext cx="27209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577701" y="3573860"/>
            <a:ext cx="20875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1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70318"/>
              </p:ext>
            </p:extLst>
          </p:nvPr>
        </p:nvGraphicFramePr>
        <p:xfrm>
          <a:off x="568325" y="1049337"/>
          <a:ext cx="13652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368300" progId="Equation.3">
                  <p:embed/>
                </p:oleObj>
              </mc:Choice>
              <mc:Fallback>
                <p:oleObj name="Equation" r:id="rId3" imgW="1371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049337"/>
                        <a:ext cx="13652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91138" y="1816100"/>
            <a:ext cx="295327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 esponenziale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835150" y="3933825"/>
            <a:ext cx="5400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124075" y="1773238"/>
            <a:ext cx="0" cy="237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138363" y="2378075"/>
            <a:ext cx="4800600" cy="1511300"/>
          </a:xfrm>
          <a:custGeom>
            <a:avLst/>
            <a:gdLst>
              <a:gd name="T0" fmla="*/ 0 w 2585"/>
              <a:gd name="T1" fmla="*/ 0 h 952"/>
              <a:gd name="T2" fmla="*/ 2147483647 w 2585"/>
              <a:gd name="T3" fmla="*/ 2147483647 h 952"/>
              <a:gd name="T4" fmla="*/ 2147483647 w 2585"/>
              <a:gd name="T5" fmla="*/ 2147483647 h 952"/>
              <a:gd name="T6" fmla="*/ 2147483647 w 2585"/>
              <a:gd name="T7" fmla="*/ 2147483647 h 952"/>
              <a:gd name="T8" fmla="*/ 2147483647 w 2585"/>
              <a:gd name="T9" fmla="*/ 2147483647 h 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5" h="952">
                <a:moveTo>
                  <a:pt x="0" y="0"/>
                </a:moveTo>
                <a:cubicBezTo>
                  <a:pt x="83" y="120"/>
                  <a:pt x="166" y="241"/>
                  <a:pt x="317" y="362"/>
                </a:cubicBezTo>
                <a:cubicBezTo>
                  <a:pt x="468" y="483"/>
                  <a:pt x="710" y="634"/>
                  <a:pt x="907" y="725"/>
                </a:cubicBezTo>
                <a:cubicBezTo>
                  <a:pt x="1104" y="816"/>
                  <a:pt x="1217" y="869"/>
                  <a:pt x="1497" y="907"/>
                </a:cubicBezTo>
                <a:cubicBezTo>
                  <a:pt x="1777" y="945"/>
                  <a:pt x="2181" y="948"/>
                  <a:pt x="2585" y="95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692275" y="2420938"/>
            <a:ext cx="43180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6454"/>
              </p:ext>
            </p:extLst>
          </p:nvPr>
        </p:nvGraphicFramePr>
        <p:xfrm>
          <a:off x="1200150" y="1751013"/>
          <a:ext cx="733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" imgH="368300" progId="Equation.3">
                  <p:embed/>
                </p:oleObj>
              </mc:Choice>
              <mc:Fallback>
                <p:oleObj name="Equation" r:id="rId5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751013"/>
                        <a:ext cx="7334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442864"/>
              </p:ext>
            </p:extLst>
          </p:nvPr>
        </p:nvGraphicFramePr>
        <p:xfrm>
          <a:off x="6940550" y="4068763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203112" progId="Equation.3">
                  <p:embed/>
                </p:oleObj>
              </mc:Choice>
              <mc:Fallback>
                <p:oleObj name="Equation" r:id="rId7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4068763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20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718262"/>
              </p:ext>
            </p:extLst>
          </p:nvPr>
        </p:nvGraphicFramePr>
        <p:xfrm>
          <a:off x="429867" y="863786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20227" imgH="393529" progId="Equation.3">
                  <p:embed/>
                </p:oleObj>
              </mc:Choice>
              <mc:Fallback>
                <p:oleObj name="Equation" r:id="rId3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67" y="863786"/>
                        <a:ext cx="13176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94472" y="1225128"/>
            <a:ext cx="18732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Rayleigh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11658"/>
              </p:ext>
            </p:extLst>
          </p:nvPr>
        </p:nvGraphicFramePr>
        <p:xfrm>
          <a:off x="5500688" y="886197"/>
          <a:ext cx="25812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90800" imgH="838200" progId="Equation.3">
                  <p:embed/>
                </p:oleObj>
              </mc:Choice>
              <mc:Fallback>
                <p:oleObj name="Equation" r:id="rId5" imgW="25908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886197"/>
                        <a:ext cx="2581275" cy="835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116013" y="3046785"/>
            <a:ext cx="6119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692275" y="1341810"/>
            <a:ext cx="0" cy="2065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692275" y="1667247"/>
            <a:ext cx="2951163" cy="1379538"/>
          </a:xfrm>
          <a:custGeom>
            <a:avLst/>
            <a:gdLst>
              <a:gd name="T0" fmla="*/ 0 w 1859"/>
              <a:gd name="T1" fmla="*/ 2147483647 h 869"/>
              <a:gd name="T2" fmla="*/ 2147483647 w 1859"/>
              <a:gd name="T3" fmla="*/ 2147483647 h 869"/>
              <a:gd name="T4" fmla="*/ 2147483647 w 1859"/>
              <a:gd name="T5" fmla="*/ 2147483647 h 869"/>
              <a:gd name="T6" fmla="*/ 2147483647 w 1859"/>
              <a:gd name="T7" fmla="*/ 2147483647 h 869"/>
              <a:gd name="T8" fmla="*/ 2147483647 w 1859"/>
              <a:gd name="T9" fmla="*/ 2147483647 h 869"/>
              <a:gd name="T10" fmla="*/ 2147483647 w 1859"/>
              <a:gd name="T11" fmla="*/ 2147483647 h 869"/>
              <a:gd name="T12" fmla="*/ 2147483647 w 1859"/>
              <a:gd name="T13" fmla="*/ 2147483647 h 869"/>
              <a:gd name="T14" fmla="*/ 2147483647 w 1859"/>
              <a:gd name="T15" fmla="*/ 2147483647 h 869"/>
              <a:gd name="T16" fmla="*/ 2147483647 w 1859"/>
              <a:gd name="T17" fmla="*/ 2147483647 h 8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59" h="869">
                <a:moveTo>
                  <a:pt x="0" y="869"/>
                </a:moveTo>
                <a:cubicBezTo>
                  <a:pt x="45" y="850"/>
                  <a:pt x="91" y="831"/>
                  <a:pt x="136" y="778"/>
                </a:cubicBezTo>
                <a:cubicBezTo>
                  <a:pt x="181" y="725"/>
                  <a:pt x="219" y="664"/>
                  <a:pt x="272" y="551"/>
                </a:cubicBezTo>
                <a:cubicBezTo>
                  <a:pt x="325" y="438"/>
                  <a:pt x="400" y="189"/>
                  <a:pt x="453" y="98"/>
                </a:cubicBezTo>
                <a:cubicBezTo>
                  <a:pt x="506" y="7"/>
                  <a:pt x="544" y="14"/>
                  <a:pt x="589" y="7"/>
                </a:cubicBezTo>
                <a:cubicBezTo>
                  <a:pt x="634" y="0"/>
                  <a:pt x="680" y="0"/>
                  <a:pt x="725" y="53"/>
                </a:cubicBezTo>
                <a:cubicBezTo>
                  <a:pt x="770" y="106"/>
                  <a:pt x="785" y="227"/>
                  <a:pt x="861" y="325"/>
                </a:cubicBezTo>
                <a:cubicBezTo>
                  <a:pt x="937" y="423"/>
                  <a:pt x="1013" y="559"/>
                  <a:pt x="1179" y="642"/>
                </a:cubicBezTo>
                <a:cubicBezTo>
                  <a:pt x="1345" y="725"/>
                  <a:pt x="1602" y="774"/>
                  <a:pt x="1859" y="824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700338" y="295629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102180"/>
              </p:ext>
            </p:extLst>
          </p:nvPr>
        </p:nvGraphicFramePr>
        <p:xfrm>
          <a:off x="2576513" y="3183310"/>
          <a:ext cx="2444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3183310"/>
                        <a:ext cx="2444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08195"/>
              </p:ext>
            </p:extLst>
          </p:nvPr>
        </p:nvGraphicFramePr>
        <p:xfrm>
          <a:off x="734566" y="1535570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36600" imgH="368300" progId="Equation.3">
                  <p:embed/>
                </p:oleObj>
              </mc:Choice>
              <mc:Fallback>
                <p:oleObj name="Equation" r:id="rId9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566" y="1535570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83414"/>
              </p:ext>
            </p:extLst>
          </p:nvPr>
        </p:nvGraphicFramePr>
        <p:xfrm>
          <a:off x="6978650" y="3134097"/>
          <a:ext cx="193675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17" imgH="203112" progId="Equation.3">
                  <p:embed/>
                </p:oleObj>
              </mc:Choice>
              <mc:Fallback>
                <p:oleObj name="Equation" r:id="rId11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3134097"/>
                        <a:ext cx="193675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435600" y="1943472"/>
            <a:ext cx="27368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 err="1">
                <a:latin typeface="Symbol" pitchFamily="2" charset="2"/>
                <a:ea typeface="Calibri" charset="0"/>
                <a:cs typeface="Calibri" charset="0"/>
              </a:rPr>
              <a:t>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il valore modale</a:t>
            </a:r>
          </a:p>
        </p:txBody>
      </p:sp>
      <p:graphicFrame>
        <p:nvGraphicFramePr>
          <p:cNvPr id="1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315015"/>
              </p:ext>
            </p:extLst>
          </p:nvPr>
        </p:nvGraphicFramePr>
        <p:xfrm>
          <a:off x="429867" y="3555418"/>
          <a:ext cx="17335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39900" imgH="393700" progId="Equation.3">
                  <p:embed/>
                </p:oleObj>
              </mc:Choice>
              <mc:Fallback>
                <p:oleObj name="Equation" r:id="rId13" imgW="1739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67" y="3555418"/>
                        <a:ext cx="17335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937481"/>
              </p:ext>
            </p:extLst>
          </p:nvPr>
        </p:nvGraphicFramePr>
        <p:xfrm>
          <a:off x="5545138" y="4407719"/>
          <a:ext cx="2832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832100" imgH="889000" progId="Equation.3">
                  <p:embed/>
                </p:oleObj>
              </mc:Choice>
              <mc:Fallback>
                <p:oleObj name="Equation" r:id="rId15" imgW="28321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4407719"/>
                        <a:ext cx="2832100" cy="889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257550" y="3596060"/>
            <a:ext cx="417671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 Gaussiana o normale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193675" y="6230169"/>
            <a:ext cx="4884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1692275" y="3933056"/>
            <a:ext cx="0" cy="256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900113" y="4358506"/>
            <a:ext cx="3889375" cy="1789113"/>
          </a:xfrm>
          <a:custGeom>
            <a:avLst/>
            <a:gdLst>
              <a:gd name="T0" fmla="*/ 0 w 2450"/>
              <a:gd name="T1" fmla="*/ 2147483647 h 583"/>
              <a:gd name="T2" fmla="*/ 2147483647 w 2450"/>
              <a:gd name="T3" fmla="*/ 2147483647 h 583"/>
              <a:gd name="T4" fmla="*/ 2147483647 w 2450"/>
              <a:gd name="T5" fmla="*/ 2147483647 h 583"/>
              <a:gd name="T6" fmla="*/ 2147483647 w 2450"/>
              <a:gd name="T7" fmla="*/ 2147483647 h 583"/>
              <a:gd name="T8" fmla="*/ 2147483647 w 2450"/>
              <a:gd name="T9" fmla="*/ 2147483647 h 583"/>
              <a:gd name="T10" fmla="*/ 2147483647 w 2450"/>
              <a:gd name="T11" fmla="*/ 2147483647 h 583"/>
              <a:gd name="T12" fmla="*/ 2147483647 w 2450"/>
              <a:gd name="T13" fmla="*/ 2147483647 h 583"/>
              <a:gd name="T14" fmla="*/ 2147483647 w 2450"/>
              <a:gd name="T15" fmla="*/ 2147483647 h 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50" h="583">
                <a:moveTo>
                  <a:pt x="0" y="583"/>
                </a:moveTo>
                <a:cubicBezTo>
                  <a:pt x="95" y="582"/>
                  <a:pt x="190" y="582"/>
                  <a:pt x="318" y="537"/>
                </a:cubicBezTo>
                <a:cubicBezTo>
                  <a:pt x="446" y="492"/>
                  <a:pt x="643" y="386"/>
                  <a:pt x="771" y="311"/>
                </a:cubicBezTo>
                <a:cubicBezTo>
                  <a:pt x="899" y="236"/>
                  <a:pt x="998" y="129"/>
                  <a:pt x="1089" y="84"/>
                </a:cubicBezTo>
                <a:cubicBezTo>
                  <a:pt x="1180" y="39"/>
                  <a:pt x="1210" y="0"/>
                  <a:pt x="1316" y="38"/>
                </a:cubicBezTo>
                <a:cubicBezTo>
                  <a:pt x="1422" y="76"/>
                  <a:pt x="1573" y="228"/>
                  <a:pt x="1724" y="311"/>
                </a:cubicBezTo>
                <a:cubicBezTo>
                  <a:pt x="1875" y="394"/>
                  <a:pt x="2102" y="492"/>
                  <a:pt x="2223" y="537"/>
                </a:cubicBezTo>
                <a:cubicBezTo>
                  <a:pt x="2344" y="582"/>
                  <a:pt x="2397" y="582"/>
                  <a:pt x="2450" y="58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879725" y="4501381"/>
            <a:ext cx="0" cy="1809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636838" y="6161906"/>
            <a:ext cx="4810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m</a:t>
            </a:r>
          </a:p>
        </p:txBody>
      </p:sp>
      <p:graphicFrame>
        <p:nvGraphicFramePr>
          <p:cNvPr id="2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84332"/>
              </p:ext>
            </p:extLst>
          </p:nvPr>
        </p:nvGraphicFramePr>
        <p:xfrm>
          <a:off x="4954588" y="6311131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77646" imgH="190335" progId="Equation.3">
                  <p:embed/>
                </p:oleObj>
              </mc:Choice>
              <mc:Fallback>
                <p:oleObj name="Equation" r:id="rId1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6311131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336041"/>
              </p:ext>
            </p:extLst>
          </p:nvPr>
        </p:nvGraphicFramePr>
        <p:xfrm>
          <a:off x="739775" y="4214416"/>
          <a:ext cx="733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36600" imgH="368300" progId="Equation.3">
                  <p:embed/>
                </p:oleObj>
              </mc:Choice>
              <mc:Fallback>
                <p:oleObj name="Equation" r:id="rId19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214416"/>
                        <a:ext cx="7334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402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e </a:t>
            </a:r>
            <a:r>
              <a:rPr lang="en-US" dirty="0" err="1"/>
              <a:t>Varianza</a:t>
            </a: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187450" y="4267200"/>
            <a:ext cx="7021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4500563" y="1387475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187450" y="2395538"/>
            <a:ext cx="6623050" cy="1871662"/>
            <a:chOff x="748" y="1055"/>
            <a:chExt cx="4172" cy="1179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748" y="1645"/>
              <a:ext cx="4172" cy="589"/>
              <a:chOff x="930" y="1344"/>
              <a:chExt cx="4172" cy="589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930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3016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105" y="1055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solidFill>
                    <a:srgbClr val="FF0000"/>
                  </a:solidFill>
                  <a:latin typeface="Symbol" pitchFamily="18" charset="2"/>
                </a:rPr>
                <a:t>s</a:t>
              </a:r>
              <a:r>
                <a:rPr lang="it-IT" altLang="it-IT" sz="2400" baseline="-25000">
                  <a:solidFill>
                    <a:srgbClr val="FF0000"/>
                  </a:solidFill>
                  <a:latin typeface="Symbol" pitchFamily="18" charset="2"/>
                </a:rPr>
                <a:t>1</a:t>
              </a:r>
              <a:r>
                <a:rPr lang="it-IT" altLang="it-IT" sz="2400" baseline="30000">
                  <a:solidFill>
                    <a:srgbClr val="FF0000"/>
                  </a:solidFill>
                  <a:latin typeface="Symbol" pitchFamily="18" charset="2"/>
                </a:rPr>
                <a:t>2</a:t>
              </a: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>
              <a:off x="3560" y="1327"/>
              <a:ext cx="590" cy="6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2266950" y="2395538"/>
            <a:ext cx="4465638" cy="1871662"/>
            <a:chOff x="1428" y="1055"/>
            <a:chExt cx="2813" cy="1179"/>
          </a:xfrm>
        </p:grpSpPr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428" y="1418"/>
              <a:ext cx="2813" cy="816"/>
              <a:chOff x="930" y="1344"/>
              <a:chExt cx="4172" cy="589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930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flipH="1">
                <a:off x="3016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3651" y="1055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solidFill>
                    <a:schemeClr val="accent2"/>
                  </a:solidFill>
                  <a:latin typeface="Symbol" pitchFamily="18" charset="2"/>
                </a:rPr>
                <a:t>s</a:t>
              </a:r>
              <a:r>
                <a:rPr lang="it-IT" altLang="it-IT" sz="2400" baseline="-25000">
                  <a:solidFill>
                    <a:schemeClr val="accent2"/>
                  </a:solidFill>
                  <a:latin typeface="Symbol" pitchFamily="18" charset="2"/>
                </a:rPr>
                <a:t>2</a:t>
              </a:r>
              <a:r>
                <a:rPr lang="it-IT" altLang="it-IT" sz="2400" baseline="30000">
                  <a:solidFill>
                    <a:schemeClr val="accent2"/>
                  </a:solidFill>
                  <a:latin typeface="Symbol" pitchFamily="18" charset="2"/>
                </a:rPr>
                <a:t>2</a:t>
              </a: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3152" y="1328"/>
              <a:ext cx="544" cy="31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3276600" y="1963738"/>
            <a:ext cx="2449513" cy="2303462"/>
            <a:chOff x="2064" y="783"/>
            <a:chExt cx="1543" cy="1451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2064" y="783"/>
              <a:ext cx="1543" cy="1451"/>
              <a:chOff x="930" y="1344"/>
              <a:chExt cx="4172" cy="589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930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 flipH="1">
                <a:off x="3016" y="1344"/>
                <a:ext cx="2086" cy="589"/>
              </a:xfrm>
              <a:custGeom>
                <a:avLst/>
                <a:gdLst>
                  <a:gd name="T0" fmla="*/ 0 w 2086"/>
                  <a:gd name="T1" fmla="*/ 589 h 589"/>
                  <a:gd name="T2" fmla="*/ 1179 w 2086"/>
                  <a:gd name="T3" fmla="*/ 498 h 589"/>
                  <a:gd name="T4" fmla="*/ 1769 w 2086"/>
                  <a:gd name="T5" fmla="*/ 90 h 589"/>
                  <a:gd name="T6" fmla="*/ 2086 w 2086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6" h="589">
                    <a:moveTo>
                      <a:pt x="0" y="589"/>
                    </a:moveTo>
                    <a:cubicBezTo>
                      <a:pt x="442" y="585"/>
                      <a:pt x="884" y="581"/>
                      <a:pt x="1179" y="498"/>
                    </a:cubicBezTo>
                    <a:cubicBezTo>
                      <a:pt x="1474" y="415"/>
                      <a:pt x="1618" y="173"/>
                      <a:pt x="1769" y="90"/>
                    </a:cubicBezTo>
                    <a:cubicBezTo>
                      <a:pt x="1920" y="7"/>
                      <a:pt x="2003" y="3"/>
                      <a:pt x="2086" y="0"/>
                    </a:cubicBezTo>
                  </a:path>
                </a:pathLst>
              </a:custGeom>
              <a:noFill/>
              <a:ln w="28575" cap="flat" cmpd="sng">
                <a:solidFill>
                  <a:srgbClr val="0099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3198" y="1055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solidFill>
                    <a:srgbClr val="009900"/>
                  </a:solidFill>
                  <a:latin typeface="Symbol" pitchFamily="18" charset="2"/>
                </a:rPr>
                <a:t>s</a:t>
              </a:r>
              <a:r>
                <a:rPr lang="it-IT" altLang="it-IT" sz="2400" baseline="-25000">
                  <a:solidFill>
                    <a:srgbClr val="009900"/>
                  </a:solidFill>
                  <a:latin typeface="Symbol" pitchFamily="18" charset="2"/>
                </a:rPr>
                <a:t>3</a:t>
              </a:r>
              <a:r>
                <a:rPr lang="it-IT" altLang="it-IT" sz="2400" baseline="30000">
                  <a:solidFill>
                    <a:srgbClr val="009900"/>
                  </a:solidFill>
                  <a:latin typeface="Symbol" pitchFamily="18" charset="2"/>
                </a:rPr>
                <a:t>2</a:t>
              </a: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3061" y="1282"/>
              <a:ext cx="182" cy="9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853363" y="4340225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cs typeface="Times New Roman" pitchFamily="18" charset="0"/>
              </a:rPr>
              <a:t>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572000" y="1314450"/>
            <a:ext cx="73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cs typeface="Times New Roman" pitchFamily="18" charset="0"/>
              </a:rPr>
              <a:t>f</a:t>
            </a:r>
            <a:r>
              <a:rPr lang="it-IT" altLang="it-IT" sz="2400" i="1" baseline="-25000">
                <a:cs typeface="Times New Roman" pitchFamily="18" charset="0"/>
              </a:rPr>
              <a:t>X</a:t>
            </a:r>
            <a:r>
              <a:rPr lang="it-IT" altLang="it-IT" sz="2400">
                <a:cs typeface="Times New Roman" pitchFamily="18" charset="0"/>
              </a:rPr>
              <a:t>(</a:t>
            </a:r>
            <a:r>
              <a:rPr lang="it-IT" altLang="it-IT" sz="2400" i="1">
                <a:cs typeface="Times New Roman" pitchFamily="18" charset="0"/>
              </a:rPr>
              <a:t>x</a:t>
            </a:r>
            <a:r>
              <a:rPr lang="it-IT" altLang="it-IT" sz="2400">
                <a:cs typeface="Times New Roman" pitchFamily="18" charset="0"/>
              </a:rPr>
              <a:t>)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549900" y="2468563"/>
            <a:ext cx="39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cs typeface="Times New Roman" pitchFamily="18" charset="0"/>
              </a:rPr>
              <a:t>&lt;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6269038" y="2468563"/>
            <a:ext cx="39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cs typeface="Times New Roman" pitchFamily="18" charset="0"/>
              </a:rPr>
              <a:t>&lt;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504824" y="4792510"/>
            <a:ext cx="8099619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media (o valore atteso) è il baricentro della distribuzione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varianza è un indicatore della dispersione intorno al valore medio statistico</a:t>
            </a:r>
          </a:p>
        </p:txBody>
      </p:sp>
    </p:spTree>
    <p:extLst>
      <p:ext uri="{BB962C8B-B14F-4D97-AF65-F5344CB8AC3E}">
        <p14:creationId xmlns:p14="http://schemas.microsoft.com/office/powerpoint/2010/main" val="4087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D2BCA73C-E311-D949-8771-7B3669326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1" y="802675"/>
            <a:ext cx="7848550" cy="199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segnali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possono essere classificati in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segnali deterministici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e in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segnali aleatori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Un segnale si dice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deterministico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se è perfettamente descritto da una funzione (es: generatore di forme d</a:t>
            </a:r>
            <a:r>
              <a:rPr lang="ja-JP" altLang="it-IT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altLang="ja-JP" dirty="0">
                <a:latin typeface="Calibri" panose="020F0502020204030204" pitchFamily="34" charset="0"/>
                <a:cs typeface="Calibri" panose="020F0502020204030204" pitchFamily="34" charset="0"/>
              </a:rPr>
              <a:t>onda). P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uò essere descritto in forma grafica, forma analitica, forma tabellare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190316C-F3ED-4349-8ECE-6459AFDB4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Segnali Aleatori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9030A71-9865-0948-B60D-E4D510A5C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45" y="2807884"/>
            <a:ext cx="8525909" cy="355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Un segnale si dice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aleatorio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se non è possibile conoscere a priori il valore assunto dal segnale in un certo istante. Non può essere descritto da una funzione precisa. Sono affetti da un certo grado di incertezza.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In molte situazioni l’assunzione deterministica dei segnali tempo-varianti non è valida (es: rumore termico, trasmissione di onde radio). L’utilizzo di funzioni aleatorie è più opportuna.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In particolare le funzioni aleatorie sono utili nella caratterizzazione delle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sorgenti di informazione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(voce, immagini)</a:t>
            </a:r>
          </a:p>
        </p:txBody>
      </p:sp>
    </p:spTree>
    <p:extLst>
      <p:ext uri="{BB962C8B-B14F-4D97-AF65-F5344CB8AC3E}">
        <p14:creationId xmlns:p14="http://schemas.microsoft.com/office/powerpoint/2010/main" val="21851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>
            <a:extLst>
              <a:ext uri="{FF2B5EF4-FFF2-40B4-BE49-F238E27FC236}">
                <a16:creationId xmlns:a16="http://schemas.microsoft.com/office/drawing/2014/main" id="{0FA9CC10-98C1-0A44-A888-C7674785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1" y="765175"/>
            <a:ext cx="7776542" cy="33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segnale aleatorio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è anche detto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 aleatorio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alt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 stocastico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. Può essere visto ad ogni istante di tempo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…,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per tutte le t appartenenti ad </a:t>
            </a:r>
            <a:r>
              <a:rPr lang="it-IT" alt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come una collezione di variabili aleatorie: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),…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)}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Ad ogni istante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, il comportamento del segnale può essere descritto mediante una variabile aleatoria.</a:t>
            </a:r>
          </a:p>
          <a:p>
            <a:pPr eaLnBrk="1" hangingPunct="1">
              <a:spcBef>
                <a:spcPct val="50000"/>
              </a:spcBef>
            </a:pPr>
            <a:endParaRPr lang="it-IT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2A5FDCD-EA0A-484E-9DE5-2E566CD19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53" y="3628407"/>
            <a:ext cx="3038738" cy="116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4A101A3-BF5F-DA44-B008-B1F95245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883" y="4797152"/>
            <a:ext cx="8497887" cy="146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Il valore del cambio di domani non è noto. Non posso caratterizzarlo in maniera deterministica. È caratterizzato da un certo grado di incertezza (è aleatorio). È possibile descriverlo in termini statistici.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0AF9C1E-BDF6-6043-B380-128E2975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it-IT" dirty="0"/>
              <a:t>Segnali Aleatori</a:t>
            </a:r>
          </a:p>
        </p:txBody>
      </p:sp>
    </p:spTree>
    <p:extLst>
      <p:ext uri="{BB962C8B-B14F-4D97-AF65-F5344CB8AC3E}">
        <p14:creationId xmlns:p14="http://schemas.microsoft.com/office/powerpoint/2010/main" val="17274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>
            <a:extLst>
              <a:ext uri="{FF2B5EF4-FFF2-40B4-BE49-F238E27FC236}">
                <a16:creationId xmlns:a16="http://schemas.microsoft.com/office/drawing/2014/main" id="{7BF38F68-539C-EA4B-9DDE-60A644286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7" y="839579"/>
            <a:ext cx="8278813" cy="236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+mj-lt"/>
              </a:rPr>
              <a:t>Es: rumore termico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+mj-lt"/>
              </a:rPr>
              <a:t>Fissato un istante di tempo </a:t>
            </a:r>
            <a:r>
              <a:rPr lang="it-IT" altLang="it-IT" i="1" dirty="0">
                <a:latin typeface="+mj-lt"/>
              </a:rPr>
              <a:t>t</a:t>
            </a:r>
            <a:r>
              <a:rPr lang="it-IT" altLang="it-IT" baseline="-25000" dirty="0">
                <a:latin typeface="+mj-lt"/>
              </a:rPr>
              <a:t>1</a:t>
            </a:r>
            <a:r>
              <a:rPr lang="it-IT" altLang="it-IT" dirty="0">
                <a:latin typeface="+mj-lt"/>
              </a:rPr>
              <a:t>, il segnale </a:t>
            </a:r>
            <a:r>
              <a:rPr lang="it-IT" altLang="it-IT" i="1" dirty="0">
                <a:latin typeface="+mj-lt"/>
              </a:rPr>
              <a:t>X</a:t>
            </a:r>
            <a:r>
              <a:rPr lang="it-IT" altLang="it-IT" dirty="0">
                <a:latin typeface="+mj-lt"/>
              </a:rPr>
              <a:t>(</a:t>
            </a:r>
            <a:r>
              <a:rPr lang="it-IT" altLang="it-IT" i="1" dirty="0">
                <a:latin typeface="+mj-lt"/>
              </a:rPr>
              <a:t>t</a:t>
            </a:r>
            <a:r>
              <a:rPr lang="it-IT" altLang="it-IT" baseline="-25000" dirty="0">
                <a:latin typeface="+mj-lt"/>
              </a:rPr>
              <a:t>1</a:t>
            </a:r>
            <a:r>
              <a:rPr lang="it-IT" altLang="it-IT" dirty="0">
                <a:latin typeface="+mj-lt"/>
              </a:rPr>
              <a:t>) è una v.a. Gaussiana a media nulla e varianza unitaria</a:t>
            </a:r>
          </a:p>
          <a:p>
            <a:pPr eaLnBrk="1" hangingPunct="1">
              <a:spcBef>
                <a:spcPct val="50000"/>
              </a:spcBef>
            </a:pPr>
            <a:endParaRPr lang="it-IT" altLang="it-IT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it-IT" altLang="it-IT" dirty="0">
              <a:latin typeface="+mj-lt"/>
            </a:endParaRPr>
          </a:p>
        </p:txBody>
      </p:sp>
      <p:pic>
        <p:nvPicPr>
          <p:cNvPr id="29699" name="Immagine 1" descr="noise.png">
            <a:extLst>
              <a:ext uri="{FF2B5EF4-FFF2-40B4-BE49-F238E27FC236}">
                <a16:creationId xmlns:a16="http://schemas.microsoft.com/office/drawing/2014/main" id="{530311F6-A4C6-E04B-A290-3EBC11CE6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04194"/>
            <a:ext cx="63595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Immagine 2" descr="istogramma.png">
            <a:extLst>
              <a:ext uri="{FF2B5EF4-FFF2-40B4-BE49-F238E27FC236}">
                <a16:creationId xmlns:a16="http://schemas.microsoft.com/office/drawing/2014/main" id="{C52BA6DC-73E1-9C47-9B92-96A644D61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2" r="9512" b="10445"/>
          <a:stretch>
            <a:fillRect/>
          </a:stretch>
        </p:blipFill>
        <p:spPr bwMode="auto">
          <a:xfrm rot="16200000">
            <a:off x="685801" y="2529631"/>
            <a:ext cx="2082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78A3A14A-ADA2-834B-B052-CE90D9FC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it-IT" dirty="0"/>
              <a:t>Segnali Aleatori</a:t>
            </a:r>
          </a:p>
        </p:txBody>
      </p:sp>
    </p:spTree>
    <p:extLst>
      <p:ext uri="{BB962C8B-B14F-4D97-AF65-F5344CB8AC3E}">
        <p14:creationId xmlns:p14="http://schemas.microsoft.com/office/powerpoint/2010/main" val="14292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Variabile Aleatoria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PMF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Aleatori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73175"/>
            <a:ext cx="84359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discorso sulla probabilità può essere semplificato introducendo la nozione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(v.a.)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16050" y="2614613"/>
            <a:ext cx="2305050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863975" y="405447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21100" y="2398713"/>
            <a:ext cx="5032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68606"/>
              </p:ext>
            </p:extLst>
          </p:nvPr>
        </p:nvGraphicFramePr>
        <p:xfrm>
          <a:off x="2855913" y="2614613"/>
          <a:ext cx="2381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619" imgH="317087" progId="Equation.3">
                  <p:embed/>
                </p:oleObj>
              </mc:Choice>
              <mc:Fallback>
                <p:oleObj name="Equation" r:id="rId3" imgW="215619" imgH="3170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614613"/>
                        <a:ext cx="2381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57913"/>
              </p:ext>
            </p:extLst>
          </p:nvPr>
        </p:nvGraphicFramePr>
        <p:xfrm>
          <a:off x="2063750" y="3190875"/>
          <a:ext cx="266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317225" progId="Equation.3">
                  <p:embed/>
                </p:oleObj>
              </mc:Choice>
              <mc:Fallback>
                <p:oleObj name="Equation" r:id="rId5" imgW="241091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190875"/>
                        <a:ext cx="266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04" name="AutoShape 8"/>
          <p:cNvCxnSpPr>
            <a:cxnSpLocks noChangeShapeType="1"/>
            <a:stCxn id="4099" idx="3"/>
            <a:endCxn id="4099" idx="3"/>
          </p:cNvCxnSpPr>
          <p:nvPr/>
        </p:nvCxnSpPr>
        <p:spPr bwMode="auto">
          <a:xfrm>
            <a:off x="3721100" y="3263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364104"/>
              </p:ext>
            </p:extLst>
          </p:nvPr>
        </p:nvGraphicFramePr>
        <p:xfrm>
          <a:off x="3144838" y="2830513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68" imgH="152268" progId="Equation.3">
                  <p:embed/>
                </p:oleObj>
              </mc:Choice>
              <mc:Fallback>
                <p:oleObj name="Equation" r:id="rId7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830513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85929"/>
              </p:ext>
            </p:extLst>
          </p:nvPr>
        </p:nvGraphicFramePr>
        <p:xfrm>
          <a:off x="2136775" y="3551238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3551238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2208213" y="3622675"/>
            <a:ext cx="27368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216275" y="2903538"/>
            <a:ext cx="31686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462530"/>
              </p:ext>
            </p:extLst>
          </p:nvPr>
        </p:nvGraphicFramePr>
        <p:xfrm>
          <a:off x="3863975" y="3551238"/>
          <a:ext cx="712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419" imgH="317362" progId="Equation.3">
                  <p:embed/>
                </p:oleObj>
              </mc:Choice>
              <mc:Fallback>
                <p:oleObj name="Equation" r:id="rId10" imgW="64741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551238"/>
                        <a:ext cx="7127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2689"/>
              </p:ext>
            </p:extLst>
          </p:nvPr>
        </p:nvGraphicFramePr>
        <p:xfrm>
          <a:off x="4584700" y="3119438"/>
          <a:ext cx="684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317362" progId="Equation.3">
                  <p:embed/>
                </p:oleObj>
              </mc:Choice>
              <mc:Fallback>
                <p:oleObj name="Equation" r:id="rId12" imgW="6220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119438"/>
                        <a:ext cx="6842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9874"/>
              </p:ext>
            </p:extLst>
          </p:nvPr>
        </p:nvGraphicFramePr>
        <p:xfrm>
          <a:off x="7896225" y="41275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195" imgH="241195" progId="Equation.3">
                  <p:embed/>
                </p:oleObj>
              </mc:Choice>
              <mc:Fallback>
                <p:oleObj name="Equation" r:id="rId14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4127500"/>
                        <a:ext cx="266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23850" y="4800600"/>
            <a:ext cx="83629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È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una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corrispondenza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tra lo spazio dei campioni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un numero reale.</a:t>
            </a:r>
          </a:p>
        </p:txBody>
      </p:sp>
      <p:graphicFrame>
        <p:nvGraphicFramePr>
          <p:cNvPr id="737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310695"/>
              </p:ext>
            </p:extLst>
          </p:nvPr>
        </p:nvGraphicFramePr>
        <p:xfrm>
          <a:off x="2838450" y="5951538"/>
          <a:ext cx="31527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62300" imgH="368300" progId="Equation.3">
                  <p:embed/>
                </p:oleObj>
              </mc:Choice>
              <mc:Fallback>
                <p:oleObj name="Equation" r:id="rId16" imgW="3162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951538"/>
                        <a:ext cx="31527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4626769" y="404092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endParaRPr lang="it-IT" altLang="it-IT" sz="2400" baseline="-25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5991225" y="405447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endParaRPr lang="it-IT" altLang="it-IT" sz="2400" baseline="-25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9" grpId="0" animBg="1"/>
      <p:bldP spid="73740" grpId="0" animBg="1"/>
      <p:bldP spid="73744" grpId="0"/>
      <p:bldP spid="73748" grpId="0"/>
      <p:bldP spid="73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0525" y="4484688"/>
            <a:ext cx="8264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Definiamo 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di distribuzione cumulativa,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o più sinteticamente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CDF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, la funzione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):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757216"/>
              </p:ext>
            </p:extLst>
          </p:nvPr>
        </p:nvGraphicFramePr>
        <p:xfrm>
          <a:off x="2870200" y="5964238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368300" progId="Equation.3">
                  <p:embed/>
                </p:oleObj>
              </mc:Choice>
              <mc:Fallback>
                <p:oleObj name="Equation" r:id="rId3" imgW="2997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5964238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925478"/>
              </p:ext>
            </p:extLst>
          </p:nvPr>
        </p:nvGraphicFramePr>
        <p:xfrm>
          <a:off x="2659063" y="3797300"/>
          <a:ext cx="33718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65500" imgH="355600" progId="Equation.3">
                  <p:embed/>
                </p:oleObj>
              </mc:Choice>
              <mc:Fallback>
                <p:oleObj name="Equation" r:id="rId5" imgW="3365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3797300"/>
                        <a:ext cx="33718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8150" y="1092200"/>
            <a:ext cx="85105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Introduciamo ora alcuni eventi particolari definiti utilizzando la variabile aleatoria.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 particolare introduciamo l’evento: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34147"/>
              </p:ext>
            </p:extLst>
          </p:nvPr>
        </p:nvGraphicFramePr>
        <p:xfrm>
          <a:off x="3190875" y="2268538"/>
          <a:ext cx="26717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79700" imgH="355600" progId="Equation.3">
                  <p:embed/>
                </p:oleObj>
              </mc:Choice>
              <mc:Fallback>
                <p:oleObj name="Equation" r:id="rId7" imgW="2679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268538"/>
                        <a:ext cx="267176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30213" y="2889250"/>
            <a:ext cx="679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che in maniera pi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ù sintetica indichiamo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6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7538" y="977900"/>
            <a:ext cx="82835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CDF è una funzione reale di variabile reale.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viceversa, ovviamente, non è sempre vero.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188226"/>
              </p:ext>
            </p:extLst>
          </p:nvPr>
        </p:nvGraphicFramePr>
        <p:xfrm>
          <a:off x="714375" y="2062163"/>
          <a:ext cx="1997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6600" imgH="381000" progId="Equation.3">
                  <p:embed/>
                </p:oleObj>
              </mc:Choice>
              <mc:Fallback>
                <p:oleObj name="Equation" r:id="rId3" imgW="2006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62163"/>
                        <a:ext cx="1997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659415"/>
              </p:ext>
            </p:extLst>
          </p:nvPr>
        </p:nvGraphicFramePr>
        <p:xfrm>
          <a:off x="663575" y="2746375"/>
          <a:ext cx="46529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900" imgH="482600" progId="Equation.3">
                  <p:embed/>
                </p:oleObj>
              </mc:Choice>
              <mc:Fallback>
                <p:oleObj name="Equation" r:id="rId5" imgW="4660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746375"/>
                        <a:ext cx="46529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854940"/>
              </p:ext>
            </p:extLst>
          </p:nvPr>
        </p:nvGraphicFramePr>
        <p:xfrm>
          <a:off x="2743200" y="3933056"/>
          <a:ext cx="36591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70300" imgH="368300" progId="Equation.3">
                  <p:embed/>
                </p:oleObj>
              </mc:Choice>
              <mc:Fallback>
                <p:oleObj name="Equation" r:id="rId7" imgW="367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33056"/>
                        <a:ext cx="36591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2775" y="3460750"/>
            <a:ext cx="74136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 La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 è una funzione non decrescente di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 i="1" u="sng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900113" y="6055221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2479675" y="4470896"/>
            <a:ext cx="0" cy="1873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1597025" y="4293096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F</a:t>
            </a:r>
            <a:r>
              <a:rPr lang="it-IT" altLang="it-IT" sz="2400" i="1" baseline="-25000"/>
              <a:t>X</a:t>
            </a:r>
            <a:r>
              <a:rPr lang="it-IT" altLang="it-IT" sz="2400"/>
              <a:t>(</a:t>
            </a:r>
            <a:r>
              <a:rPr lang="it-IT" altLang="it-IT" sz="2400" i="1"/>
              <a:t>x</a:t>
            </a:r>
            <a:r>
              <a:rPr lang="it-IT" altLang="it-IT" sz="2400"/>
              <a:t>)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8153400" y="591869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endParaRPr lang="it-IT" altLang="it-IT" sz="2400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1028700" y="5042396"/>
            <a:ext cx="7048500" cy="965200"/>
          </a:xfrm>
          <a:custGeom>
            <a:avLst/>
            <a:gdLst>
              <a:gd name="T0" fmla="*/ 0 w 4784"/>
              <a:gd name="T1" fmla="*/ 2147483647 h 2128"/>
              <a:gd name="T2" fmla="*/ 2147483647 w 4784"/>
              <a:gd name="T3" fmla="*/ 2147483647 h 2128"/>
              <a:gd name="T4" fmla="*/ 2147483647 w 4784"/>
              <a:gd name="T5" fmla="*/ 2147483647 h 2128"/>
              <a:gd name="T6" fmla="*/ 2147483647 w 4784"/>
              <a:gd name="T7" fmla="*/ 2147483647 h 2128"/>
              <a:gd name="T8" fmla="*/ 2147483647 w 4784"/>
              <a:gd name="T9" fmla="*/ 2147483647 h 2128"/>
              <a:gd name="T10" fmla="*/ 2147483647 w 4784"/>
              <a:gd name="T11" fmla="*/ 2147483647 h 2128"/>
              <a:gd name="T12" fmla="*/ 2147483647 w 4784"/>
              <a:gd name="T13" fmla="*/ 2147483647 h 2128"/>
              <a:gd name="T14" fmla="*/ 2147483647 w 4784"/>
              <a:gd name="T15" fmla="*/ 2147483647 h 2128"/>
              <a:gd name="T16" fmla="*/ 2147483647 w 4784"/>
              <a:gd name="T17" fmla="*/ 2147483647 h 2128"/>
              <a:gd name="T18" fmla="*/ 2147483647 w 4784"/>
              <a:gd name="T19" fmla="*/ 2147483647 h 2128"/>
              <a:gd name="T20" fmla="*/ 2147483647 w 4784"/>
              <a:gd name="T21" fmla="*/ 2147483647 h 2128"/>
              <a:gd name="T22" fmla="*/ 2147483647 w 4784"/>
              <a:gd name="T23" fmla="*/ 2147483647 h 2128"/>
              <a:gd name="T24" fmla="*/ 2147483647 w 4784"/>
              <a:gd name="T25" fmla="*/ 2147483647 h 2128"/>
              <a:gd name="T26" fmla="*/ 2147483647 w 4784"/>
              <a:gd name="T27" fmla="*/ 2147483647 h 2128"/>
              <a:gd name="T28" fmla="*/ 2147483647 w 4784"/>
              <a:gd name="T29" fmla="*/ 2147483647 h 2128"/>
              <a:gd name="T30" fmla="*/ 2147483647 w 4784"/>
              <a:gd name="T31" fmla="*/ 2147483647 h 2128"/>
              <a:gd name="T32" fmla="*/ 2147483647 w 4784"/>
              <a:gd name="T33" fmla="*/ 2147483647 h 2128"/>
              <a:gd name="T34" fmla="*/ 2147483647 w 4784"/>
              <a:gd name="T35" fmla="*/ 2147483647 h 2128"/>
              <a:gd name="T36" fmla="*/ 2147483647 w 4784"/>
              <a:gd name="T37" fmla="*/ 2147483647 h 2128"/>
              <a:gd name="T38" fmla="*/ 2147483647 w 4784"/>
              <a:gd name="T39" fmla="*/ 2147483647 h 2128"/>
              <a:gd name="T40" fmla="*/ 2147483647 w 4784"/>
              <a:gd name="T41" fmla="*/ 2147483647 h 2128"/>
              <a:gd name="T42" fmla="*/ 2147483647 w 4784"/>
              <a:gd name="T43" fmla="*/ 2147483647 h 2128"/>
              <a:gd name="T44" fmla="*/ 2147483647 w 4784"/>
              <a:gd name="T45" fmla="*/ 2147483647 h 2128"/>
              <a:gd name="T46" fmla="*/ 2147483647 w 4784"/>
              <a:gd name="T47" fmla="*/ 2147483647 h 2128"/>
              <a:gd name="T48" fmla="*/ 2147483647 w 4784"/>
              <a:gd name="T49" fmla="*/ 2147483647 h 2128"/>
              <a:gd name="T50" fmla="*/ 2147483647 w 4784"/>
              <a:gd name="T51" fmla="*/ 2147483647 h 2128"/>
              <a:gd name="T52" fmla="*/ 2147483647 w 4784"/>
              <a:gd name="T53" fmla="*/ 2147483647 h 2128"/>
              <a:gd name="T54" fmla="*/ 2147483647 w 4784"/>
              <a:gd name="T55" fmla="*/ 2147483647 h 2128"/>
              <a:gd name="T56" fmla="*/ 2147483647 w 4784"/>
              <a:gd name="T57" fmla="*/ 2147483647 h 2128"/>
              <a:gd name="T58" fmla="*/ 2147483647 w 4784"/>
              <a:gd name="T59" fmla="*/ 2147483647 h 2128"/>
              <a:gd name="T60" fmla="*/ 2147483647 w 4784"/>
              <a:gd name="T61" fmla="*/ 2147483647 h 2128"/>
              <a:gd name="T62" fmla="*/ 2147483647 w 4784"/>
              <a:gd name="T63" fmla="*/ 0 h 2128"/>
              <a:gd name="T64" fmla="*/ 2147483647 w 4784"/>
              <a:gd name="T65" fmla="*/ 0 h 2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784" h="2128">
                <a:moveTo>
                  <a:pt x="0" y="2128"/>
                </a:moveTo>
                <a:cubicBezTo>
                  <a:pt x="120" y="2101"/>
                  <a:pt x="242" y="2075"/>
                  <a:pt x="360" y="2040"/>
                </a:cubicBezTo>
                <a:cubicBezTo>
                  <a:pt x="376" y="2035"/>
                  <a:pt x="393" y="2032"/>
                  <a:pt x="408" y="2024"/>
                </a:cubicBezTo>
                <a:cubicBezTo>
                  <a:pt x="419" y="2019"/>
                  <a:pt x="429" y="2012"/>
                  <a:pt x="440" y="2008"/>
                </a:cubicBezTo>
                <a:cubicBezTo>
                  <a:pt x="542" y="1974"/>
                  <a:pt x="648" y="1946"/>
                  <a:pt x="752" y="1920"/>
                </a:cubicBezTo>
                <a:cubicBezTo>
                  <a:pt x="801" y="1908"/>
                  <a:pt x="840" y="1876"/>
                  <a:pt x="888" y="1864"/>
                </a:cubicBezTo>
                <a:cubicBezTo>
                  <a:pt x="929" y="1836"/>
                  <a:pt x="980" y="1824"/>
                  <a:pt x="1024" y="1800"/>
                </a:cubicBezTo>
                <a:cubicBezTo>
                  <a:pt x="1108" y="1753"/>
                  <a:pt x="1185" y="1680"/>
                  <a:pt x="1280" y="1656"/>
                </a:cubicBezTo>
                <a:cubicBezTo>
                  <a:pt x="1346" y="1612"/>
                  <a:pt x="1419" y="1576"/>
                  <a:pt x="1488" y="1536"/>
                </a:cubicBezTo>
                <a:cubicBezTo>
                  <a:pt x="1534" y="1510"/>
                  <a:pt x="1577" y="1472"/>
                  <a:pt x="1624" y="1448"/>
                </a:cubicBezTo>
                <a:cubicBezTo>
                  <a:pt x="1646" y="1437"/>
                  <a:pt x="1700" y="1414"/>
                  <a:pt x="1712" y="1408"/>
                </a:cubicBezTo>
                <a:cubicBezTo>
                  <a:pt x="1760" y="1384"/>
                  <a:pt x="1805" y="1343"/>
                  <a:pt x="1848" y="1312"/>
                </a:cubicBezTo>
                <a:cubicBezTo>
                  <a:pt x="1974" y="1222"/>
                  <a:pt x="2133" y="1133"/>
                  <a:pt x="2272" y="1064"/>
                </a:cubicBezTo>
                <a:cubicBezTo>
                  <a:pt x="2282" y="1059"/>
                  <a:pt x="2287" y="1047"/>
                  <a:pt x="2296" y="1040"/>
                </a:cubicBezTo>
                <a:cubicBezTo>
                  <a:pt x="2351" y="1001"/>
                  <a:pt x="2307" y="1046"/>
                  <a:pt x="2352" y="1008"/>
                </a:cubicBezTo>
                <a:cubicBezTo>
                  <a:pt x="2361" y="1001"/>
                  <a:pt x="2366" y="990"/>
                  <a:pt x="2376" y="984"/>
                </a:cubicBezTo>
                <a:cubicBezTo>
                  <a:pt x="2428" y="951"/>
                  <a:pt x="2491" y="934"/>
                  <a:pt x="2544" y="904"/>
                </a:cubicBezTo>
                <a:cubicBezTo>
                  <a:pt x="2608" y="868"/>
                  <a:pt x="2670" y="833"/>
                  <a:pt x="2736" y="800"/>
                </a:cubicBezTo>
                <a:cubicBezTo>
                  <a:pt x="2798" y="769"/>
                  <a:pt x="2844" y="713"/>
                  <a:pt x="2912" y="696"/>
                </a:cubicBezTo>
                <a:cubicBezTo>
                  <a:pt x="2969" y="658"/>
                  <a:pt x="2941" y="669"/>
                  <a:pt x="2992" y="656"/>
                </a:cubicBezTo>
                <a:cubicBezTo>
                  <a:pt x="3044" y="621"/>
                  <a:pt x="3105" y="598"/>
                  <a:pt x="3160" y="568"/>
                </a:cubicBezTo>
                <a:cubicBezTo>
                  <a:pt x="3199" y="546"/>
                  <a:pt x="3243" y="521"/>
                  <a:pt x="3280" y="496"/>
                </a:cubicBezTo>
                <a:cubicBezTo>
                  <a:pt x="3296" y="485"/>
                  <a:pt x="3310" y="470"/>
                  <a:pt x="3328" y="464"/>
                </a:cubicBezTo>
                <a:cubicBezTo>
                  <a:pt x="3370" y="450"/>
                  <a:pt x="3408" y="428"/>
                  <a:pt x="3448" y="408"/>
                </a:cubicBezTo>
                <a:cubicBezTo>
                  <a:pt x="3471" y="397"/>
                  <a:pt x="3499" y="398"/>
                  <a:pt x="3520" y="384"/>
                </a:cubicBezTo>
                <a:cubicBezTo>
                  <a:pt x="3544" y="368"/>
                  <a:pt x="3573" y="354"/>
                  <a:pt x="3600" y="344"/>
                </a:cubicBezTo>
                <a:cubicBezTo>
                  <a:pt x="3632" y="332"/>
                  <a:pt x="3675" y="331"/>
                  <a:pt x="3704" y="312"/>
                </a:cubicBezTo>
                <a:cubicBezTo>
                  <a:pt x="3796" y="251"/>
                  <a:pt x="3896" y="219"/>
                  <a:pt x="4000" y="184"/>
                </a:cubicBezTo>
                <a:cubicBezTo>
                  <a:pt x="4048" y="168"/>
                  <a:pt x="4083" y="147"/>
                  <a:pt x="4136" y="136"/>
                </a:cubicBezTo>
                <a:cubicBezTo>
                  <a:pt x="4273" y="109"/>
                  <a:pt x="4408" y="66"/>
                  <a:pt x="4544" y="32"/>
                </a:cubicBezTo>
                <a:cubicBezTo>
                  <a:pt x="4613" y="15"/>
                  <a:pt x="4565" y="26"/>
                  <a:pt x="4688" y="8"/>
                </a:cubicBezTo>
                <a:cubicBezTo>
                  <a:pt x="4707" y="5"/>
                  <a:pt x="4744" y="0"/>
                  <a:pt x="4744" y="0"/>
                </a:cubicBezTo>
                <a:cubicBezTo>
                  <a:pt x="4774" y="10"/>
                  <a:pt x="4760" y="12"/>
                  <a:pt x="47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479675" y="5004296"/>
            <a:ext cx="55975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2078038" y="478045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8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  <p:bldP spid="81929" grpId="0" animBg="1"/>
      <p:bldP spid="81930" grpId="0" animBg="1"/>
      <p:bldP spid="81931" grpId="0"/>
      <p:bldP spid="81932" grpId="0"/>
      <p:bldP spid="81933" grpId="0" animBg="1"/>
      <p:bldP spid="81934" grpId="0" animBg="1"/>
      <p:bldP spid="819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0531" y="908720"/>
            <a:ext cx="8147050" cy="236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Le variabili aleatorie (v.a.) si classificano in base alle relative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discreta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costante a tratti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continua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continua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mista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in parte continua, in parte costante a tratti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0531" y="3356992"/>
            <a:ext cx="81470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Calcolare la CDF per l’esperimento lancio di un dado, su cui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stata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definita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seguente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v.a.</a:t>
            </a:r>
            <a:endParaRPr lang="en-US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01751" y="4161037"/>
            <a:ext cx="2678112" cy="144303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62400" y="2852936"/>
            <a:ext cx="59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S</a:t>
            </a:r>
            <a:endParaRPr lang="it-IT" altLang="it-IT" sz="2400" i="1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643063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998663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370138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25738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7975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44170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60488" y="452065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1</a:t>
            </a:r>
            <a:endParaRPr lang="it-IT" altLang="it-IT" sz="2000" baseline="-250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20850" y="4512717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2</a:t>
            </a:r>
            <a:endParaRPr lang="it-IT" altLang="it-IT" sz="2000" baseline="-2500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089150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 dirty="0"/>
              <a:t>f</a:t>
            </a:r>
            <a:r>
              <a:rPr lang="en-US" altLang="it-IT" sz="2000" baseline="-25000" dirty="0"/>
              <a:t>3</a:t>
            </a:r>
            <a:endParaRPr lang="it-IT" altLang="it-IT" sz="2000" baseline="-25000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49513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4</a:t>
            </a:r>
            <a:endParaRPr lang="it-IT" altLang="it-IT" sz="2000" baseline="-2500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813050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5</a:t>
            </a:r>
            <a:endParaRPr lang="it-IT" altLang="it-IT" sz="2000" baseline="-250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73413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6</a:t>
            </a:r>
            <a:endParaRPr lang="it-IT" altLang="it-IT" sz="2000" baseline="-2500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500188" y="6297811"/>
            <a:ext cx="666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08056" y="588664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x</a:t>
            </a:r>
            <a:endParaRPr lang="it-IT" altLang="it-IT" sz="2400" i="1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05113" y="634384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1</a:t>
            </a:r>
            <a:endParaRPr lang="it-IT" altLang="it-IT" sz="2000" baseline="-250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21075" y="63359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2</a:t>
            </a:r>
            <a:endParaRPr lang="it-IT" altLang="it-IT" sz="2000" baseline="-2500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449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3</a:t>
            </a:r>
            <a:endParaRPr lang="it-IT" altLang="it-IT" sz="2000" baseline="-2500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09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4</a:t>
            </a:r>
            <a:endParaRPr lang="it-IT" altLang="it-IT" sz="2000" baseline="-2500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6800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5</a:t>
            </a:r>
            <a:endParaRPr lang="it-IT" altLang="it-IT" sz="2000" baseline="-2500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3960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6</a:t>
            </a:r>
            <a:endParaRPr lang="it-IT" altLang="it-IT" sz="2000" baseline="-25000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663697" y="4421683"/>
            <a:ext cx="1423991" cy="1876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073275" y="4348659"/>
            <a:ext cx="1738313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412998" y="4381996"/>
            <a:ext cx="214471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2822575" y="4381996"/>
            <a:ext cx="247332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124198" y="4348659"/>
            <a:ext cx="2870201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482974" y="4381996"/>
            <a:ext cx="3222625" cy="19205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86206"/>
              </p:ext>
            </p:extLst>
          </p:nvPr>
        </p:nvGraphicFramePr>
        <p:xfrm>
          <a:off x="5994399" y="4382542"/>
          <a:ext cx="23050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400" imgH="546100" progId="Equation.3">
                  <p:embed/>
                </p:oleObj>
              </mc:Choice>
              <mc:Fallback>
                <p:oleObj name="Equation" r:id="rId3" imgW="23114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399" y="4382542"/>
                        <a:ext cx="23050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43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35236" y="5960640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314698" y="960015"/>
            <a:ext cx="0" cy="528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38473" y="596064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5236" y="5960640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046536" y="581776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46536" y="5220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043361" y="52208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59323" y="4501728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478461" y="378894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202361" y="3061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923086" y="2345903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30636" y="596064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78336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199061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19786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38923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5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59648" y="596064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646986" y="1645815"/>
            <a:ext cx="2141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298823" y="522245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1324223" y="450331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319461" y="378576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1327398" y="164264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324223" y="306821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1319461" y="234749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116"/>
              </p:ext>
            </p:extLst>
          </p:nvPr>
        </p:nvGraphicFramePr>
        <p:xfrm>
          <a:off x="395536" y="794915"/>
          <a:ext cx="763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94915"/>
                        <a:ext cx="763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15454"/>
              </p:ext>
            </p:extLst>
          </p:nvPr>
        </p:nvGraphicFramePr>
        <p:xfrm>
          <a:off x="7664698" y="6116215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646" imgH="190335" progId="Equation.3">
                  <p:embed/>
                </p:oleObj>
              </mc:Choice>
              <mc:Fallback>
                <p:oleObj name="Equation" r:id="rId5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698" y="6116215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5575548" y="319045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charset="0"/>
              </a:rPr>
              <a:t>v.a. discreta</a:t>
            </a: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2759323" y="450331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478461" y="37857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203948" y="3053928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19911" y="2347490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5623173" y="1615653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35236" y="1447378"/>
            <a:ext cx="73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5236" y="215064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5/6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514598" y="2866603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4/6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17773" y="35873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3/6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22536" y="430329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2/6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27298" y="50224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1/6</a:t>
            </a:r>
            <a:endParaRPr lang="it-IT" altLang="it-IT" sz="2000">
              <a:latin typeface="Arial" charset="0"/>
            </a:endParaRPr>
          </a:p>
        </p:txBody>
      </p:sp>
      <p:graphicFrame>
        <p:nvGraphicFramePr>
          <p:cNvPr id="9425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438734"/>
              </p:ext>
            </p:extLst>
          </p:nvPr>
        </p:nvGraphicFramePr>
        <p:xfrm>
          <a:off x="3559423" y="4263603"/>
          <a:ext cx="50276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41900" imgH="1524000" progId="Equation.3">
                  <p:embed/>
                </p:oleObj>
              </mc:Choice>
              <mc:Fallback>
                <p:oleObj name="Equation" r:id="rId7" imgW="5041900" imgH="152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423" y="4263603"/>
                        <a:ext cx="5027613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itolo 4"/>
          <p:cNvSpPr txBox="1">
            <a:spLocks/>
          </p:cNvSpPr>
          <p:nvPr/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2242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2775" y="1042988"/>
            <a:ext cx="72818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Calcolare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della variabile aleatoria associata all’istante in cui il treno arriva in stazione nell’intervallo temporale (0,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6875" y="2960688"/>
          <a:ext cx="2962275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2006600" progId="Equation.3">
                  <p:embed/>
                </p:oleObj>
              </mc:Choice>
              <mc:Fallback>
                <p:oleObj name="Equation" r:id="rId3" imgW="2959100" imgH="200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960688"/>
                        <a:ext cx="2962275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633663" y="5702300"/>
          <a:ext cx="148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255" imgH="355446" progId="Equation.3">
                  <p:embed/>
                </p:oleObj>
              </mc:Choice>
              <mc:Fallback>
                <p:oleObj name="Equation" r:id="rId5" imgW="1485255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702300"/>
                        <a:ext cx="1485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00613" y="5600700"/>
            <a:ext cx="23764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uniforme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043363" y="4400550"/>
            <a:ext cx="481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5260975" y="2312988"/>
            <a:ext cx="0" cy="2374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134225" y="3105150"/>
            <a:ext cx="16557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260975" y="310515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5260975" y="31051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34225" y="31051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00613" y="44719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45300" y="4471988"/>
            <a:ext cx="59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00613" y="2960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119563" y="2319338"/>
          <a:ext cx="755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300" imgH="368300" progId="Equation.3">
                  <p:embed/>
                </p:oleObj>
              </mc:Choice>
              <mc:Fallback>
                <p:oleObj name="Equation" r:id="rId7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2319338"/>
                        <a:ext cx="755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8501063" y="4471988"/>
          <a:ext cx="24765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471988"/>
                        <a:ext cx="24765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845300" y="2320925"/>
            <a:ext cx="20161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continua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043363" y="4400550"/>
            <a:ext cx="12176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6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9102" y="1035398"/>
            <a:ext cx="6984900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, e supponiamo che sia generalmente derivabile in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La sua derivata prima è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densità di 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219450" y="2460625"/>
          <a:ext cx="210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200" imgH="723900" progId="Equation.3">
                  <p:embed/>
                </p:oleObj>
              </mc:Choice>
              <mc:Fallback>
                <p:oleObj name="Equation" r:id="rId3" imgW="21082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460625"/>
                        <a:ext cx="210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8138" y="3643313"/>
            <a:ext cx="459956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Proprietà della pdf</a:t>
            </a: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14601"/>
              </p:ext>
            </p:extLst>
          </p:nvPr>
        </p:nvGraphicFramePr>
        <p:xfrm>
          <a:off x="2265362" y="4079138"/>
          <a:ext cx="46402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35500" imgH="1028700" progId="Equation.3">
                  <p:embed/>
                </p:oleObj>
              </mc:Choice>
              <mc:Fallback>
                <p:oleObj name="Equation" r:id="rId5" imgW="4635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4079138"/>
                        <a:ext cx="46402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196732"/>
              </p:ext>
            </p:extLst>
          </p:nvPr>
        </p:nvGraphicFramePr>
        <p:xfrm>
          <a:off x="3168649" y="5186880"/>
          <a:ext cx="28336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2100" imgH="1028700" progId="Equation.3">
                  <p:embed/>
                </p:oleObj>
              </mc:Choice>
              <mc:Fallback>
                <p:oleObj name="Equation" r:id="rId7" imgW="28321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49" y="5186880"/>
                        <a:ext cx="28336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7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</TotalTime>
  <Words>779</Words>
  <Application>Microsoft Macintosh PowerPoint</Application>
  <PresentationFormat>Presentazione su schermo (4:3)</PresentationFormat>
  <Paragraphs>131</Paragraphs>
  <Slides>17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Variabile Aleatoria</vt:lpstr>
      <vt:lpstr>Funzione di Distribuzione Cumulativa</vt:lpstr>
      <vt:lpstr>Funzione di Distribuzione Cumulativa</vt:lpstr>
      <vt:lpstr>Classificazione di una variabile aleatoria</vt:lpstr>
      <vt:lpstr>Presentazione standard di PowerPoint</vt:lpstr>
      <vt:lpstr>Funzione di Distribuzione Cumulativa</vt:lpstr>
      <vt:lpstr>Funzione Densità di Probabilità</vt:lpstr>
      <vt:lpstr>Funzione Densità di Probabilità</vt:lpstr>
      <vt:lpstr>Funzione Densità di Probabilità</vt:lpstr>
      <vt:lpstr>Funzione Densità di Probabilità</vt:lpstr>
      <vt:lpstr>Funzione Densità di Probabilità</vt:lpstr>
      <vt:lpstr>Media e Varianza</vt:lpstr>
      <vt:lpstr>Segnali Aleatori</vt:lpstr>
      <vt:lpstr>Segnali Aleatori</vt:lpstr>
      <vt:lpstr>Segnali Aleatori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117</cp:revision>
  <cp:lastPrinted>1601-01-01T00:00:00Z</cp:lastPrinted>
  <dcterms:created xsi:type="dcterms:W3CDTF">2014-02-26T18:00:47Z</dcterms:created>
  <dcterms:modified xsi:type="dcterms:W3CDTF">2022-10-05T07:52:58Z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