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4" r:id="rId4"/>
    <p:sldId id="269" r:id="rId5"/>
    <p:sldId id="262" r:id="rId6"/>
    <p:sldId id="263" r:id="rId7"/>
    <p:sldId id="270" r:id="rId8"/>
    <p:sldId id="261" r:id="rId9"/>
    <p:sldId id="265" r:id="rId10"/>
    <p:sldId id="271" r:id="rId11"/>
    <p:sldId id="258" r:id="rId12"/>
    <p:sldId id="266" r:id="rId13"/>
    <p:sldId id="272" r:id="rId14"/>
    <p:sldId id="260" r:id="rId15"/>
    <p:sldId id="267" r:id="rId16"/>
    <p:sldId id="273" r:id="rId17"/>
    <p:sldId id="256" r:id="rId18"/>
    <p:sldId id="268" r:id="rId19"/>
    <p:sldId id="274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19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97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06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25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96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16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7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35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15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84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83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7288-31DF-4280-8530-62310F68442F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EED9D-0C4D-4DED-8B03-1C4A8EC530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76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40663" y="651134"/>
            <a:ext cx="791274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Esercitazione su algoritmi ricorsivi</a:t>
            </a:r>
            <a:endParaRPr lang="it-IT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082342" y="1929942"/>
            <a:ext cx="7829387" cy="30469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lunghezza di una stringa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contatore dei numeri pari in un 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ricerca sequenziale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uguaglianza di due stringhe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matching (numero di occorrenze)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ordinamento per 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inserimento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5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9335" y="808407"/>
            <a:ext cx="7600871" cy="3477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A[],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n,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0)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if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(A[n-1]==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it-IT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en-US" altLang="it-IT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it-IT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it-IT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lang="en-US" altLang="it-IT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(A,n-1,chiave)</a:t>
            </a:r>
            <a:r>
              <a:rPr lang="en-US" altLang="it-IT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it-IT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103915" y="152401"/>
            <a:ext cx="3714478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ricerca sequenziale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49335" y="4357513"/>
            <a:ext cx="10684335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Esercizio: costruire lo stack dei processi per 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A={12,7,5,4,9}, chiave=7</a:t>
            </a:r>
            <a:endParaRPr 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0462" y="5743848"/>
            <a:ext cx="3493264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(12,7,5,4)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0461" y="5374516"/>
            <a:ext cx="3217547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(12,7,5)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0815" y="4994256"/>
            <a:ext cx="2941831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(12,7)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1645295" y="5962002"/>
            <a:ext cx="322524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220815" y="6114520"/>
            <a:ext cx="3768980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(12,7,5,4,9)</a:t>
            </a:r>
            <a:endParaRPr lang="it-IT" dirty="0"/>
          </a:p>
        </p:txBody>
      </p:sp>
      <p:grpSp>
        <p:nvGrpSpPr>
          <p:cNvPr id="4" name="Gruppo 3"/>
          <p:cNvGrpSpPr/>
          <p:nvPr/>
        </p:nvGrpSpPr>
        <p:grpSpPr>
          <a:xfrm>
            <a:off x="3913937" y="4986852"/>
            <a:ext cx="3779334" cy="1497000"/>
            <a:chOff x="3913937" y="4986852"/>
            <a:chExt cx="3779334" cy="1497000"/>
          </a:xfrm>
        </p:grpSpPr>
        <p:grpSp>
          <p:nvGrpSpPr>
            <p:cNvPr id="2" name="Gruppo 1"/>
            <p:cNvGrpSpPr/>
            <p:nvPr/>
          </p:nvGrpSpPr>
          <p:grpSpPr>
            <a:xfrm>
              <a:off x="3913937" y="4986852"/>
              <a:ext cx="3493265" cy="1118924"/>
              <a:chOff x="3913937" y="4986852"/>
              <a:chExt cx="3493265" cy="1118924"/>
            </a:xfrm>
          </p:grpSpPr>
          <p:sp>
            <p:nvSpPr>
              <p:cNvPr id="12" name="CasellaDiTesto 11"/>
              <p:cNvSpPr txBox="1"/>
              <p:nvPr/>
            </p:nvSpPr>
            <p:spPr>
              <a:xfrm>
                <a:off x="3913938" y="5736444"/>
                <a:ext cx="3493264" cy="369332"/>
              </a:xfrm>
              <a:prstGeom prst="rect">
                <a:avLst/>
              </a:prstGeom>
              <a:solidFill>
                <a:srgbClr val="92D050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it-IT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appartiene_ric</a:t>
                </a:r>
                <a:r>
                  <a:rPr lang="en-US" altLang="it-IT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(12,7,5,4)</a:t>
                </a:r>
                <a:endParaRPr lang="it-IT" dirty="0"/>
              </a:p>
            </p:txBody>
          </p:sp>
          <p:sp>
            <p:nvSpPr>
              <p:cNvPr id="13" name="CasellaDiTesto 12"/>
              <p:cNvSpPr txBox="1"/>
              <p:nvPr/>
            </p:nvSpPr>
            <p:spPr>
              <a:xfrm>
                <a:off x="3913937" y="5367112"/>
                <a:ext cx="3217547" cy="369332"/>
              </a:xfrm>
              <a:prstGeom prst="rect">
                <a:avLst/>
              </a:prstGeom>
              <a:solidFill>
                <a:srgbClr val="92D050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it-IT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appartiene_ric</a:t>
                </a:r>
                <a:r>
                  <a:rPr lang="en-US" altLang="it-IT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(12,7,5)</a:t>
                </a:r>
                <a:endParaRPr lang="it-IT" dirty="0"/>
              </a:p>
            </p:txBody>
          </p:sp>
          <p:sp>
            <p:nvSpPr>
              <p:cNvPr id="14" name="CasellaDiTesto 13"/>
              <p:cNvSpPr txBox="1"/>
              <p:nvPr/>
            </p:nvSpPr>
            <p:spPr>
              <a:xfrm>
                <a:off x="3924291" y="4986852"/>
                <a:ext cx="322524" cy="369332"/>
              </a:xfrm>
              <a:prstGeom prst="rect">
                <a:avLst/>
              </a:prstGeom>
              <a:solidFill>
                <a:srgbClr val="92D050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it-IT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</a:t>
                </a:r>
                <a:endParaRPr lang="it-IT" dirty="0"/>
              </a:p>
            </p:txBody>
          </p:sp>
        </p:grpSp>
        <p:sp>
          <p:nvSpPr>
            <p:cNvPr id="19" name="CasellaDiTesto 18"/>
            <p:cNvSpPr txBox="1"/>
            <p:nvPr/>
          </p:nvSpPr>
          <p:spPr>
            <a:xfrm>
              <a:off x="3924291" y="6114520"/>
              <a:ext cx="3768980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appartiene_ric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(12,7,5,4,9)</a:t>
              </a:r>
              <a:endParaRPr lang="it-IT" dirty="0"/>
            </a:p>
          </p:txBody>
        </p:sp>
      </p:grpSp>
      <p:grpSp>
        <p:nvGrpSpPr>
          <p:cNvPr id="10" name="Gruppo 9"/>
          <p:cNvGrpSpPr/>
          <p:nvPr/>
        </p:nvGrpSpPr>
        <p:grpSpPr>
          <a:xfrm>
            <a:off x="7729131" y="4863514"/>
            <a:ext cx="3770282" cy="1081406"/>
            <a:chOff x="7719389" y="5356184"/>
            <a:chExt cx="3770282" cy="1081406"/>
          </a:xfrm>
        </p:grpSpPr>
        <p:grpSp>
          <p:nvGrpSpPr>
            <p:cNvPr id="15" name="Gruppo 14"/>
            <p:cNvGrpSpPr/>
            <p:nvPr/>
          </p:nvGrpSpPr>
          <p:grpSpPr>
            <a:xfrm>
              <a:off x="7719389" y="5356184"/>
              <a:ext cx="3493264" cy="733200"/>
              <a:chOff x="3913937" y="5367112"/>
              <a:chExt cx="3493264" cy="733200"/>
            </a:xfrm>
          </p:grpSpPr>
          <p:sp>
            <p:nvSpPr>
              <p:cNvPr id="16" name="CasellaDiTesto 15"/>
              <p:cNvSpPr txBox="1"/>
              <p:nvPr/>
            </p:nvSpPr>
            <p:spPr>
              <a:xfrm>
                <a:off x="3913937" y="5730980"/>
                <a:ext cx="3493264" cy="369332"/>
              </a:xfrm>
              <a:prstGeom prst="rect">
                <a:avLst/>
              </a:prstGeom>
              <a:solidFill>
                <a:srgbClr val="92D050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it-IT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appartiene_ric</a:t>
                </a:r>
                <a:r>
                  <a:rPr lang="en-US" altLang="it-IT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(12,7,5,4)</a:t>
                </a:r>
                <a:endParaRPr lang="it-IT" dirty="0"/>
              </a:p>
            </p:txBody>
          </p:sp>
          <p:sp>
            <p:nvSpPr>
              <p:cNvPr id="17" name="CasellaDiTesto 16"/>
              <p:cNvSpPr txBox="1"/>
              <p:nvPr/>
            </p:nvSpPr>
            <p:spPr>
              <a:xfrm>
                <a:off x="3913937" y="5367112"/>
                <a:ext cx="322524" cy="369332"/>
              </a:xfrm>
              <a:prstGeom prst="rect">
                <a:avLst/>
              </a:prstGeom>
              <a:solidFill>
                <a:srgbClr val="92D050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it-IT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</a:t>
                </a:r>
                <a:endParaRPr lang="it-IT" dirty="0"/>
              </a:p>
            </p:txBody>
          </p:sp>
        </p:grpSp>
        <p:sp>
          <p:nvSpPr>
            <p:cNvPr id="20" name="CasellaDiTesto 19"/>
            <p:cNvSpPr txBox="1"/>
            <p:nvPr/>
          </p:nvSpPr>
          <p:spPr>
            <a:xfrm>
              <a:off x="7720691" y="6068258"/>
              <a:ext cx="3768980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appartiene_ric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(12,7,5,4,9)</a:t>
              </a:r>
              <a:endParaRPr lang="it-IT" dirty="0"/>
            </a:p>
          </p:txBody>
        </p:sp>
      </p:grpSp>
      <p:grpSp>
        <p:nvGrpSpPr>
          <p:cNvPr id="22" name="Gruppo 21"/>
          <p:cNvGrpSpPr/>
          <p:nvPr/>
        </p:nvGrpSpPr>
        <p:grpSpPr>
          <a:xfrm>
            <a:off x="7750206" y="6002210"/>
            <a:ext cx="3770282" cy="755052"/>
            <a:chOff x="7719389" y="5682538"/>
            <a:chExt cx="3770282" cy="755052"/>
          </a:xfrm>
        </p:grpSpPr>
        <p:sp>
          <p:nvSpPr>
            <p:cNvPr id="26" name="CasellaDiTesto 25"/>
            <p:cNvSpPr txBox="1"/>
            <p:nvPr/>
          </p:nvSpPr>
          <p:spPr>
            <a:xfrm>
              <a:off x="7719389" y="5682538"/>
              <a:ext cx="322524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it-IT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7720691" y="6068258"/>
              <a:ext cx="3768980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appartiene_ric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(12,7,5,4,9)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427508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1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8456" y="869016"/>
            <a:ext cx="1072243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uguaglianza_str_ric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str1,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char *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str2)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284895" y="163286"/>
            <a:ext cx="5262979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uguaglianza di due stringhe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84393" y="1422465"/>
            <a:ext cx="10990555" cy="31085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base: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stringhe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vuote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it-IT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str1 == '\0' &amp;&amp; *str2 == '\0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stringa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vuota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l’altra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altLang="it-IT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 primo </a:t>
            </a: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carattere</a:t>
            </a:r>
            <a:r>
              <a:rPr kumimoji="0" lang="en-US" altLang="it-IT" sz="28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8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kumimoji="0" lang="en-US" altLang="it-IT" sz="28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due </a:t>
            </a:r>
            <a:r>
              <a:rPr kumimoji="0" lang="en-US" altLang="it-IT" sz="28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stringhe</a:t>
            </a:r>
            <a:r>
              <a:rPr kumimoji="0" lang="en-US" altLang="it-IT" sz="28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kumimoji="0" lang="en-US" altLang="it-IT" sz="28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diverso</a:t>
            </a:r>
            <a:endParaRPr kumimoji="0" lang="en-US" altLang="it-IT" sz="2800" i="0" u="none" strike="noStrike" cap="none" normalizeH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altLang="it-IT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it-IT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08165" y="4571526"/>
            <a:ext cx="11143009" cy="224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base: (il primo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carattere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due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stringhe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uguale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ricorsiva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l’uguaglianza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della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sottostringa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str1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da 1 a \0  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della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sottostringa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str2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da 1 a \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altLang="it-IT" sz="2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uguaglianza_str_ric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(str1</a:t>
            </a:r>
            <a:r>
              <a:rPr lang="en-US" altLang="it-IT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+ 1, str2+ 1);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01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8456" y="869016"/>
            <a:ext cx="1072243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uguaglianza_str_ric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str1,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char *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str2)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284895" y="163286"/>
            <a:ext cx="5262979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uguaglianza di due stringhe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399" y="1463431"/>
            <a:ext cx="11854544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uguaglianza_str_ric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str1,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char *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str2)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((*str1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*str2 != '\0')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||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str1</a:t>
            </a: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'\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0‘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*str2 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'\0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')) 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(*str1</a:t>
            </a: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*str2 == '\0')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(*str1 == *str2)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uguaglianza_str_ric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(str1+ 1, str2+ 1)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else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57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8456" y="869016"/>
            <a:ext cx="1072243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uguaglianza_str_ric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str1,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char *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str2)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284895" y="163286"/>
            <a:ext cx="5262979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uguaglianza di due stringhe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8931" y="1513191"/>
            <a:ext cx="7695461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it-IT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uguaglianza_str_ric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str1,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char *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str2)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((*str1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*str2 != '\0')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||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str1</a:t>
            </a:r>
            <a:r>
              <a:rPr lang="en-US" alt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r>
              <a:rPr lang="en-US" altLang="it-IT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'\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0‘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*str2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'\0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')) </a:t>
            </a:r>
            <a:endParaRPr kumimoji="0" lang="en-US" altLang="it-IT" b="1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(*str1</a:t>
            </a:r>
            <a:r>
              <a:rPr lang="en-US" alt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alt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*str2 == '\0')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(*str1 == *str2)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uguaglianza_str_ric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(str1+ 1, str2+ 1)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else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8931" y="5050466"/>
            <a:ext cx="11592758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Esercizio: costruire lo stack dei processi per  le seguenti stringhe in  input:</a:t>
            </a:r>
          </a:p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‘‘</a:t>
            </a:r>
            <a:r>
              <a:rPr 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proffvw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’’, </a:t>
            </a:r>
            <a:r>
              <a:rPr 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proftvw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’’</a:t>
            </a:r>
            <a:endParaRPr 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3292" y="5994653"/>
            <a:ext cx="11592758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Esercizio: costruire lo stack dei processi per  le seguenti stringhe in  input:</a:t>
            </a:r>
          </a:p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‘‘</a:t>
            </a:r>
            <a:r>
              <a:rPr 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proffvw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’’, </a:t>
            </a:r>
            <a:r>
              <a:rPr 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proffvw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’’</a:t>
            </a:r>
            <a:endParaRPr 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84171" y="0"/>
            <a:ext cx="3031599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matching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9228" y="650091"/>
            <a:ext cx="11103428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5321" y="1173311"/>
            <a:ext cx="11257335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4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4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base: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dopo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l’ultimo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allineamento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destra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lang="en-US" alt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non è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più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allineata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sottostriga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della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stessa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lunghezza</a:t>
            </a:r>
            <a:endParaRPr lang="en-US" alt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alt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*(</a:t>
            </a:r>
            <a:r>
              <a:rPr lang="en-US" altLang="it-IT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testo+strlen</a:t>
            </a:r>
            <a:r>
              <a:rPr lang="en-US" alt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)-1) == '\0</a:t>
            </a:r>
            <a:r>
              <a:rPr lang="en-US" alt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400" b="1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0</a:t>
            </a:r>
            <a:endParaRPr kumimoji="0" lang="en-US" altLang="it-IT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1083" y="3159841"/>
            <a:ext cx="1125733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4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4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endParaRPr lang="en-US" alt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ricorsiva</a:t>
            </a:r>
            <a:endParaRPr kumimoji="0" lang="en-US" altLang="it-IT" sz="24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l’uguaglianza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della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sottostringa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da 0 a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lunghezza</a:t>
            </a:r>
            <a:endParaRPr lang="en-US" alt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di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usando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endParaRPr lang="en-US" altLang="it-IT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se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uguali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la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è 1 + il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occorrenze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endParaRPr lang="en-US" altLang="it-IT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nelle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successive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sottostringhe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lang="en-US" alt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(testo+1,chiave</a:t>
            </a:r>
            <a:r>
              <a:rPr lang="en-US" alt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altrimenti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occorrenze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endParaRPr lang="en-US" alt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nelle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successive 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sottostringhe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en-US" altLang="it-IT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lang="en-US" alt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(testo+1,chiave</a:t>
            </a:r>
            <a:r>
              <a:rPr lang="en-US" alt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grpSp>
        <p:nvGrpSpPr>
          <p:cNvPr id="26" name="Gruppo 25"/>
          <p:cNvGrpSpPr/>
          <p:nvPr/>
        </p:nvGrpSpPr>
        <p:grpSpPr>
          <a:xfrm>
            <a:off x="9678669" y="2436816"/>
            <a:ext cx="1783987" cy="466171"/>
            <a:chOff x="11495332" y="2470752"/>
            <a:chExt cx="1783987" cy="466171"/>
          </a:xfrm>
        </p:grpSpPr>
        <p:sp>
          <p:nvSpPr>
            <p:cNvPr id="14" name="Rettangolo 13"/>
            <p:cNvSpPr/>
            <p:nvPr/>
          </p:nvSpPr>
          <p:spPr>
            <a:xfrm>
              <a:off x="12287429" y="2470752"/>
              <a:ext cx="197223" cy="197223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25" name="Gruppo 24"/>
            <p:cNvGrpSpPr/>
            <p:nvPr/>
          </p:nvGrpSpPr>
          <p:grpSpPr>
            <a:xfrm>
              <a:off x="11495332" y="2470752"/>
              <a:ext cx="1783987" cy="466171"/>
              <a:chOff x="11498537" y="2470752"/>
              <a:chExt cx="1783987" cy="466171"/>
            </a:xfrm>
          </p:grpSpPr>
          <p:sp>
            <p:nvSpPr>
              <p:cNvPr id="3" name="Rettangolo 2"/>
              <p:cNvSpPr/>
              <p:nvPr/>
            </p:nvSpPr>
            <p:spPr>
              <a:xfrm>
                <a:off x="11498537" y="2470757"/>
                <a:ext cx="197223" cy="197223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" name="Rettangolo 7"/>
              <p:cNvSpPr/>
              <p:nvPr/>
            </p:nvSpPr>
            <p:spPr>
              <a:xfrm>
                <a:off x="11695760" y="2470758"/>
                <a:ext cx="197223" cy="197223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" name="Rettangolo 11"/>
              <p:cNvSpPr/>
              <p:nvPr/>
            </p:nvSpPr>
            <p:spPr>
              <a:xfrm>
                <a:off x="11892992" y="2470760"/>
                <a:ext cx="197223" cy="197223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" name="Rettangolo 12"/>
              <p:cNvSpPr/>
              <p:nvPr/>
            </p:nvSpPr>
            <p:spPr>
              <a:xfrm>
                <a:off x="12090215" y="2470761"/>
                <a:ext cx="197223" cy="197223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6" name="Rettangolo 15"/>
              <p:cNvSpPr/>
              <p:nvPr/>
            </p:nvSpPr>
            <p:spPr>
              <a:xfrm>
                <a:off x="12681884" y="2470755"/>
                <a:ext cx="197223" cy="197223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7" name="Rettangolo 16"/>
              <p:cNvSpPr/>
              <p:nvPr/>
            </p:nvSpPr>
            <p:spPr>
              <a:xfrm>
                <a:off x="12879107" y="2470756"/>
                <a:ext cx="197223" cy="197223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Rettangolo 14"/>
              <p:cNvSpPr/>
              <p:nvPr/>
            </p:nvSpPr>
            <p:spPr>
              <a:xfrm>
                <a:off x="12484657" y="2470752"/>
                <a:ext cx="197223" cy="197223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23" name="Gruppo 22"/>
              <p:cNvGrpSpPr/>
              <p:nvPr/>
            </p:nvGrpSpPr>
            <p:grpSpPr>
              <a:xfrm>
                <a:off x="12690846" y="2739697"/>
                <a:ext cx="591678" cy="197226"/>
                <a:chOff x="11650937" y="2739698"/>
                <a:chExt cx="591678" cy="197226"/>
              </a:xfrm>
              <a:solidFill>
                <a:srgbClr val="FFC000"/>
              </a:solidFill>
            </p:grpSpPr>
            <p:grpSp>
              <p:nvGrpSpPr>
                <p:cNvPr id="22" name="Gruppo 21"/>
                <p:cNvGrpSpPr/>
                <p:nvPr/>
              </p:nvGrpSpPr>
              <p:grpSpPr>
                <a:xfrm>
                  <a:off x="11650937" y="2739698"/>
                  <a:ext cx="394446" cy="197224"/>
                  <a:chOff x="11650937" y="2739698"/>
                  <a:chExt cx="394446" cy="197224"/>
                </a:xfrm>
                <a:grpFill/>
              </p:grpSpPr>
              <p:sp>
                <p:nvSpPr>
                  <p:cNvPr id="18" name="Rettangolo 17"/>
                  <p:cNvSpPr/>
                  <p:nvPr/>
                </p:nvSpPr>
                <p:spPr>
                  <a:xfrm>
                    <a:off x="11650937" y="2739698"/>
                    <a:ext cx="197223" cy="197223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9" name="Rettangolo 18"/>
                  <p:cNvSpPr/>
                  <p:nvPr/>
                </p:nvSpPr>
                <p:spPr>
                  <a:xfrm>
                    <a:off x="11848160" y="2739699"/>
                    <a:ext cx="197223" cy="197223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sp>
              <p:nvSpPr>
                <p:cNvPr id="20" name="Rettangolo 19"/>
                <p:cNvSpPr/>
                <p:nvPr/>
              </p:nvSpPr>
              <p:spPr>
                <a:xfrm>
                  <a:off x="12045392" y="2739701"/>
                  <a:ext cx="197223" cy="197223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984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363777"/>
            <a:ext cx="12083144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(*(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testo+strlen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)-1)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 '\0')</a:t>
            </a: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endParaRPr lang="en-US" altLang="it-IT" sz="28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</a:t>
            </a:r>
            <a:endParaRPr lang="en-US" altLang="it-IT" sz="28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testo,chiave,strlen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if 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+ 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(testo+1,chiave)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else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(testo+1,chiave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84171" y="0"/>
            <a:ext cx="3031599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matching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9228" y="650091"/>
            <a:ext cx="11103428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669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731748"/>
            <a:ext cx="7199790" cy="3046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16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kumimoji="0" lang="en-US" altLang="it-IT" sz="16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testo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kumimoji="0" lang="en-US" altLang="it-IT" sz="16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16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it-IT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(*(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testo+strlen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)-1) </a:t>
            </a:r>
            <a:r>
              <a:rPr lang="en-US" altLang="it-IT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 '\0')</a:t>
            </a:r>
            <a:r>
              <a:rPr lang="en-US" altLang="it-IT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endParaRPr lang="en-US" altLang="it-IT" sz="16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</a:t>
            </a:r>
            <a:r>
              <a:rPr lang="en-US" altLang="it-IT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it-IT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</a:t>
            </a:r>
            <a:endParaRPr lang="en-US" altLang="it-IT" sz="16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testo,chiave,strlen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if 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+ 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(testo+1,chiave)</a:t>
            </a: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else</a:t>
            </a: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it-IT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string_matching_ric</a:t>
            </a:r>
            <a:r>
              <a:rPr lang="en-US" altLang="it-IT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(testo+1,chiave</a:t>
            </a:r>
            <a:r>
              <a:rPr lang="en-US" altLang="it-IT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it-IT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84171" y="0"/>
            <a:ext cx="3031599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matching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6787" y="4126693"/>
            <a:ext cx="11592758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Esercizio: costruire lo stack dei processi per  le seguenti stringhe in  input:</a:t>
            </a:r>
          </a:p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‘‘</a:t>
            </a:r>
            <a:r>
              <a:rPr 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proffvwffvfvwffvkprffv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’’, ‘‘</a:t>
            </a:r>
            <a:r>
              <a:rPr 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ffv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’’</a:t>
            </a:r>
            <a:endParaRPr 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1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3058886" y="163286"/>
            <a:ext cx="5489003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ordinamento per inserimento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93468" y="824052"/>
            <a:ext cx="741983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ord_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ins_ric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06922" y="1413244"/>
            <a:ext cx="9599548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base: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array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 size 1,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== 1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en-US" altLang="it-IT" sz="2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nessuna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azione</a:t>
            </a:r>
            <a:endParaRPr lang="en-US" altLang="it-IT" sz="28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16023" y="2857251"/>
            <a:ext cx="11975977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NON base: (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 size &gt; 1)</a:t>
            </a:r>
            <a:endParaRPr kumimoji="0" lang="en-US" altLang="it-IT" sz="28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ricorsiva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ordina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porziona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 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inizio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0 e size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it-IT" altLang="it-IT" sz="2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ord_ins_ric</a:t>
            </a:r>
            <a:r>
              <a:rPr lang="it-IT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</a:t>
            </a:r>
            <a:r>
              <a:rPr lang="it-IT" altLang="it-IT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 - 1</a:t>
            </a:r>
            <a:r>
              <a:rPr lang="it-IT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it-IT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16023" y="4723275"/>
            <a:ext cx="11975977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4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elimina</a:t>
            </a:r>
            <a:r>
              <a:rPr kumimoji="0" lang="en-US" altLang="it-IT" sz="24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solo il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sterno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alt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opo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 stack è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stato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riempito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riattiva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il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agisce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sulla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inizio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0 e size 2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esegue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il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solito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ciclo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“a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sinistra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per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inserire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</a:t>
            </a:r>
            <a:r>
              <a:rPr lang="en-US" alt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it-IT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</a:t>
            </a:r>
            <a:endParaRPr kumimoji="0" lang="en-US" altLang="it-IT" sz="2400" b="1" i="0" u="none" strike="noStrike" cap="none" normalizeH="0" dirty="0" smtClean="0">
              <a:ln>
                <a:noFill/>
              </a:ln>
              <a:solidFill>
                <a:srgbClr val="0070C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poi </a:t>
            </a:r>
            <a:r>
              <a:rPr lang="en-US" alt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riattiva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il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agisce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sulla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inizio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0 e size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esegue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il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solito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ciclo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“a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sinistra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alt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inserire</a:t>
            </a:r>
            <a:r>
              <a:rPr lang="en-US" alt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endParaRPr lang="en-US" alt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 e </a:t>
            </a:r>
            <a:r>
              <a:rPr kumimoji="0" lang="en-US" altLang="it-IT" sz="2400" i="0" u="none" strike="noStrike" cap="none" normalizeH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così</a:t>
            </a:r>
            <a:r>
              <a:rPr kumimoji="0" lang="en-US" altLang="it-IT" sz="240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via</a:t>
            </a:r>
          </a:p>
        </p:txBody>
      </p:sp>
    </p:spTree>
    <p:extLst>
      <p:ext uri="{BB962C8B-B14F-4D97-AF65-F5344CB8AC3E}">
        <p14:creationId xmlns:p14="http://schemas.microsoft.com/office/powerpoint/2010/main" val="307668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54049" y="1479961"/>
            <a:ext cx="8898673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ord_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ins_ric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j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altLang="it-IT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ord_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ins_ric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(A, n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A[n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(j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&gt;=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A[j])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A[j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A[j]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j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A[j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8886" y="163286"/>
            <a:ext cx="5489003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ordinamento per inserimento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93468" y="824052"/>
            <a:ext cx="741983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ord_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ins_ric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kumimoji="0" lang="it-IT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</p:txBody>
      </p:sp>
    </p:spTree>
    <p:extLst>
      <p:ext uri="{BB962C8B-B14F-4D97-AF65-F5344CB8AC3E}">
        <p14:creationId xmlns:p14="http://schemas.microsoft.com/office/powerpoint/2010/main" val="312625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8830" y="1049901"/>
            <a:ext cx="4895831" cy="3046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ord_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ins_ric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j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altLang="it-IT" sz="16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ord_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ins_ric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(A, n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A[n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(j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&gt;=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A[j])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A[j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A[j]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j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A[j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it-IT" alt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el_da_ins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8886" y="163286"/>
            <a:ext cx="5489003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ordinamento per inserimento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08830" y="4614966"/>
            <a:ext cx="11592758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Esercizio: costruire lo stack dei processi per  il seguente array in  input:</a:t>
            </a:r>
          </a:p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{11,7,9,12,3,10}</a:t>
            </a:r>
            <a:endParaRPr 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99104" y="1055761"/>
            <a:ext cx="554454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058886" y="163286"/>
            <a:ext cx="4624984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lunghezza di una stringa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82432" y="1811541"/>
            <a:ext cx="8898673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base: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stringa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vuota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'\0'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kumimoji="0" lang="it-IT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282432" y="3772547"/>
            <a:ext cx="8898673" cy="224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NON base: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ricorsiva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la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lunghezza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stringa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 0 a \0 è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1+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lunghezza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della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sottostringa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da 1 a \0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+ 1)  </a:t>
            </a:r>
          </a:p>
        </p:txBody>
      </p:sp>
    </p:spTree>
    <p:extLst>
      <p:ext uri="{BB962C8B-B14F-4D97-AF65-F5344CB8AC3E}">
        <p14:creationId xmlns:p14="http://schemas.microsoft.com/office/powerpoint/2010/main" val="190882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99104" y="1055761"/>
            <a:ext cx="554454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058886" y="163286"/>
            <a:ext cx="4624984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lunghezza di una stringa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5698" y="1900152"/>
            <a:ext cx="8898673" cy="3108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'\0')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+ 1)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10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058886" y="163286"/>
            <a:ext cx="4624984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lunghezza di una stringa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12242" y="821835"/>
            <a:ext cx="6361242" cy="22467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'\0')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+ 1)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5224" y="3142378"/>
            <a:ext cx="10248318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Esercizio: costruire lo stack dei processi per la stringa in input </a:t>
            </a:r>
            <a:r>
              <a:rPr lang="it-IT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it-IT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pippo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’’</a:t>
            </a:r>
            <a:endParaRPr 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10462" y="5202310"/>
            <a:ext cx="3355406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1)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10461" y="4832978"/>
            <a:ext cx="3355406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20815" y="4452718"/>
            <a:ext cx="3355406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+ 3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1167" y="4081343"/>
            <a:ext cx="3355406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4)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50401" y="3709962"/>
            <a:ext cx="3355406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Strlen_ric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5)</a:t>
            </a:r>
            <a:endParaRPr lang="it-IT" dirty="0"/>
          </a:p>
        </p:txBody>
      </p:sp>
      <p:grpSp>
        <p:nvGrpSpPr>
          <p:cNvPr id="16" name="Gruppo 15"/>
          <p:cNvGrpSpPr/>
          <p:nvPr/>
        </p:nvGrpSpPr>
        <p:grpSpPr>
          <a:xfrm>
            <a:off x="3905059" y="3711436"/>
            <a:ext cx="3376112" cy="1861680"/>
            <a:chOff x="3905059" y="4217467"/>
            <a:chExt cx="3376112" cy="1861680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3905060" y="5709815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1)</a:t>
              </a:r>
              <a:endParaRPr lang="it-IT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3905059" y="5340483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2)</a:t>
              </a:r>
              <a:endParaRPr lang="it-IT" dirty="0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3915413" y="4960223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+ 3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it-IT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3925765" y="4588848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4)</a:t>
              </a:r>
              <a:endParaRPr lang="it-IT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3944999" y="4217467"/>
              <a:ext cx="873957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it-IT" dirty="0"/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7502000" y="4093171"/>
            <a:ext cx="3365760" cy="1490299"/>
            <a:chOff x="3905059" y="4588848"/>
            <a:chExt cx="3365760" cy="1490299"/>
          </a:xfrm>
        </p:grpSpPr>
        <p:sp>
          <p:nvSpPr>
            <p:cNvPr id="18" name="CasellaDiTesto 17"/>
            <p:cNvSpPr txBox="1"/>
            <p:nvPr/>
          </p:nvSpPr>
          <p:spPr>
            <a:xfrm>
              <a:off x="3905060" y="5709815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1)</a:t>
              </a:r>
              <a:endParaRPr lang="it-IT" dirty="0"/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3905059" y="5340483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2)</a:t>
              </a:r>
              <a:endParaRPr lang="it-IT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915413" y="4960223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+ 3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it-IT" dirty="0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3925765" y="4588848"/>
              <a:ext cx="873957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it-IT" dirty="0"/>
            </a:p>
          </p:txBody>
        </p:sp>
      </p:grpSp>
      <p:grpSp>
        <p:nvGrpSpPr>
          <p:cNvPr id="23" name="Gruppo 22"/>
          <p:cNvGrpSpPr/>
          <p:nvPr/>
        </p:nvGrpSpPr>
        <p:grpSpPr>
          <a:xfrm>
            <a:off x="220814" y="5704118"/>
            <a:ext cx="3355407" cy="1118924"/>
            <a:chOff x="3905059" y="4960223"/>
            <a:chExt cx="3355407" cy="1118924"/>
          </a:xfrm>
        </p:grpSpPr>
        <p:sp>
          <p:nvSpPr>
            <p:cNvPr id="24" name="CasellaDiTesto 23"/>
            <p:cNvSpPr txBox="1"/>
            <p:nvPr/>
          </p:nvSpPr>
          <p:spPr>
            <a:xfrm>
              <a:off x="3905060" y="5709815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1)</a:t>
              </a:r>
              <a:endParaRPr lang="it-IT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3905059" y="5340483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2)</a:t>
              </a:r>
              <a:endParaRPr lang="it-IT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3915413" y="4960223"/>
              <a:ext cx="873957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endParaRPr lang="it-IT" dirty="0"/>
            </a:p>
          </p:txBody>
        </p:sp>
      </p:grpSp>
      <p:grpSp>
        <p:nvGrpSpPr>
          <p:cNvPr id="28" name="Gruppo 27"/>
          <p:cNvGrpSpPr/>
          <p:nvPr/>
        </p:nvGrpSpPr>
        <p:grpSpPr>
          <a:xfrm>
            <a:off x="3952044" y="5783109"/>
            <a:ext cx="3355407" cy="738664"/>
            <a:chOff x="3905059" y="5340483"/>
            <a:chExt cx="3355407" cy="738664"/>
          </a:xfrm>
        </p:grpSpPr>
        <p:sp>
          <p:nvSpPr>
            <p:cNvPr id="29" name="CasellaDiTesto 28"/>
            <p:cNvSpPr txBox="1"/>
            <p:nvPr/>
          </p:nvSpPr>
          <p:spPr>
            <a:xfrm>
              <a:off x="3905060" y="5709815"/>
              <a:ext cx="335540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Strlen_ric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altLang="it-IT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1)</a:t>
              </a:r>
              <a:endParaRPr lang="it-IT" dirty="0"/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3905059" y="5340483"/>
              <a:ext cx="873957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endParaRPr lang="it-IT" dirty="0"/>
            </a:p>
          </p:txBody>
        </p:sp>
      </p:grpSp>
      <p:sp>
        <p:nvSpPr>
          <p:cNvPr id="33" name="CasellaDiTesto 32"/>
          <p:cNvSpPr txBox="1"/>
          <p:nvPr/>
        </p:nvSpPr>
        <p:spPr>
          <a:xfrm>
            <a:off x="7556604" y="6152441"/>
            <a:ext cx="873957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9018441" y="6143779"/>
            <a:ext cx="322524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045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33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35442" y="1178480"/>
            <a:ext cx="7587521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a[],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238650" y="272144"/>
            <a:ext cx="6763390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contatore dei numeri pari in un array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86618" y="1789003"/>
            <a:ext cx="8898673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base: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array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vuoto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== 0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6023" y="3259394"/>
            <a:ext cx="11975977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NON base: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ricorsiva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componenti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pari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della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 0 e di size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è</a:t>
            </a:r>
            <a:endParaRPr kumimoji="0" lang="en-US" altLang="it-IT" sz="28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se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a[0]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1+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 component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della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da 1 e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size 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(a+1,n-1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altrimenti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componenti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pari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della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da 1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 size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it-IT" sz="2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(a+1,n-1);</a:t>
            </a:r>
            <a:endParaRPr kumimoji="0" lang="en-US" altLang="it-IT" sz="28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5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59793" y="905003"/>
            <a:ext cx="10835004" cy="44012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a[],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0)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e_pari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(a[0]))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a+1,n-1)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else</a:t>
            </a:r>
            <a:endParaRPr lang="en-US" altLang="it-IT" sz="2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altLang="it-IT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a+1,n-1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58886" y="163286"/>
            <a:ext cx="6763390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contatore dei numeri pari in un array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59793" y="5439900"/>
            <a:ext cx="10835004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logical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e_pari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!(x%2)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4069" y="973108"/>
            <a:ext cx="7272153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a[], </a:t>
            </a:r>
            <a:r>
              <a:rPr kumimoji="0" lang="en-US" altLang="it-IT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it-IT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0)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e_pari</a:t>
            </a:r>
            <a:r>
              <a:rPr lang="en-US" altLang="it-IT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(a[0]))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a+1,n-1)</a:t>
            </a: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else</a:t>
            </a:r>
            <a:endParaRPr lang="en-US" altLang="it-IT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altLang="it-IT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alt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a+1,n-1</a:t>
            </a:r>
            <a:r>
              <a:rPr lang="en-US" altLang="it-IT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it-IT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it-IT" sz="2000" b="1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58886" y="163286"/>
            <a:ext cx="6763390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contatore dei numeri pari in un array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4069" y="3973929"/>
            <a:ext cx="10390986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Esercizio: costruire lo stack dei processi per l’array in input </a:t>
            </a:r>
            <a:r>
              <a:rPr lang="it-IT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{12,7,5,4,9}</a:t>
            </a:r>
            <a:endParaRPr lang="it-IT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0462" y="6072310"/>
            <a:ext cx="3768980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(7,5,4,9)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0461" y="5702978"/>
            <a:ext cx="2803973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(5,4,9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0815" y="5322718"/>
            <a:ext cx="2528256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(4,9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31167" y="4951343"/>
            <a:ext cx="2803973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(9</a:t>
            </a:r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50401" y="4579962"/>
            <a:ext cx="2114681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Num_pari_ric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4328702" y="4946900"/>
            <a:ext cx="3768980" cy="1490299"/>
            <a:chOff x="4390845" y="5103743"/>
            <a:chExt cx="3768980" cy="1490299"/>
          </a:xfrm>
        </p:grpSpPr>
        <p:sp>
          <p:nvSpPr>
            <p:cNvPr id="12" name="CasellaDiTesto 11"/>
            <p:cNvSpPr txBox="1"/>
            <p:nvPr/>
          </p:nvSpPr>
          <p:spPr>
            <a:xfrm>
              <a:off x="4390845" y="6224710"/>
              <a:ext cx="3768980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+ </a:t>
              </a:r>
              <a:r>
                <a:rPr lang="en-US" altLang="it-IT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Num_pari_ric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(7,5,4,9)</a:t>
              </a:r>
              <a:endParaRPr lang="it-IT" dirty="0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4402209" y="5855378"/>
              <a:ext cx="2803973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Num_pari_ric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(5,4,9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it-IT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4412563" y="5475118"/>
              <a:ext cx="2528256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Num_pari_ric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(4,9</a:t>
              </a:r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it-IT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4422915" y="5103743"/>
              <a:ext cx="873957" cy="369332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</a:t>
              </a:r>
              <a:r>
                <a:rPr lang="en-US" altLang="it-IT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+ 0</a:t>
              </a:r>
              <a:endParaRPr lang="it-IT" dirty="0"/>
            </a:p>
          </p:txBody>
        </p:sp>
      </p:grpSp>
      <p:sp>
        <p:nvSpPr>
          <p:cNvPr id="18" name="CasellaDiTesto 17"/>
          <p:cNvSpPr txBox="1"/>
          <p:nvPr/>
        </p:nvSpPr>
        <p:spPr>
          <a:xfrm>
            <a:off x="8377558" y="5502941"/>
            <a:ext cx="873957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9611077" y="5502941"/>
            <a:ext cx="322524" cy="36933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289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8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103915" y="152401"/>
            <a:ext cx="3714478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ricerca sequenziale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04258" y="914246"/>
            <a:ext cx="9884228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A[],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n,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897035" y="1734086"/>
            <a:ext cx="8898673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base: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array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vuoto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== 0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altLang="it-IT" sz="28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se </a:t>
            </a:r>
            <a:r>
              <a:rPr lang="en-US" altLang="it-IT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A[n-1] 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uguale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altLang="it-I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altLang="it-IT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16023" y="4316465"/>
            <a:ext cx="11975977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NON base: (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A[n-1] </a:t>
            </a: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diversa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dalla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8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oluzione</a:t>
            </a:r>
            <a:r>
              <a:rPr lang="en-US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ricorsiva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appartenenza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della </a:t>
            </a:r>
            <a:r>
              <a:rPr lang="en-US" altLang="it-IT" sz="2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porzione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inizio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 size 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cioè</a:t>
            </a:r>
            <a:r>
              <a:rPr lang="en-US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altLang="it-IT" sz="2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lang="en-US" altLang="it-IT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(A,n-1,chiave);</a:t>
            </a:r>
            <a:endParaRPr lang="en-US" altLang="it-IT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52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4543" y="1622747"/>
            <a:ext cx="11615057" cy="48320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A[],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n,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0)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if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(A[n-1]==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0" lang="en-US" altLang="it-IT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else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it-IT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lang="en-US" alt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(A,n-1,chiave)</a:t>
            </a:r>
            <a:r>
              <a:rPr lang="en-US" altLang="it-IT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it-IT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103915" y="152401"/>
            <a:ext cx="3714478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ricerca sequenziale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04258" y="914246"/>
            <a:ext cx="9884228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appartiene_ric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A[],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n,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it-IT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chiave</a:t>
            </a:r>
            <a:r>
              <a:rPr kumimoji="0" lang="en-US" altLang="it-IT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it-IT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1678</Words>
  <Application>Microsoft Office PowerPoint</Application>
  <PresentationFormat>Widescreen</PresentationFormat>
  <Paragraphs>290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Giulio Giunta</dc:creator>
  <cp:lastModifiedBy>GIULIO GIUNTA</cp:lastModifiedBy>
  <cp:revision>43</cp:revision>
  <dcterms:created xsi:type="dcterms:W3CDTF">2020-11-29T08:29:31Z</dcterms:created>
  <dcterms:modified xsi:type="dcterms:W3CDTF">2021-10-12T10:22:57Z</dcterms:modified>
</cp:coreProperties>
</file>