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338C-7DEE-4A69-A496-53AAAAF9FF3E}" type="datetimeFigureOut">
              <a:rPr lang="it-IT" smtClean="0"/>
              <a:t>26/09/2021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1973D-748E-4AEC-B4D9-78D6600780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2743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338C-7DEE-4A69-A496-53AAAAF9FF3E}" type="datetimeFigureOut">
              <a:rPr lang="it-IT" smtClean="0"/>
              <a:t>26/09/2021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1973D-748E-4AEC-B4D9-78D6600780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5805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338C-7DEE-4A69-A496-53AAAAF9FF3E}" type="datetimeFigureOut">
              <a:rPr lang="it-IT" smtClean="0"/>
              <a:t>26/09/2021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1973D-748E-4AEC-B4D9-78D6600780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218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338C-7DEE-4A69-A496-53AAAAF9FF3E}" type="datetimeFigureOut">
              <a:rPr lang="it-IT" smtClean="0"/>
              <a:t>26/09/2021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1973D-748E-4AEC-B4D9-78D6600780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685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338C-7DEE-4A69-A496-53AAAAF9FF3E}" type="datetimeFigureOut">
              <a:rPr lang="it-IT" smtClean="0"/>
              <a:t>26/09/2021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1973D-748E-4AEC-B4D9-78D6600780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5017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338C-7DEE-4A69-A496-53AAAAF9FF3E}" type="datetimeFigureOut">
              <a:rPr lang="it-IT" smtClean="0"/>
              <a:t>26/09/2021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1973D-748E-4AEC-B4D9-78D6600780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4356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338C-7DEE-4A69-A496-53AAAAF9FF3E}" type="datetimeFigureOut">
              <a:rPr lang="it-IT" smtClean="0"/>
              <a:t>26/09/2021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1973D-748E-4AEC-B4D9-78D6600780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3590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338C-7DEE-4A69-A496-53AAAAF9FF3E}" type="datetimeFigureOut">
              <a:rPr lang="it-IT" smtClean="0"/>
              <a:t>26/09/2021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1973D-748E-4AEC-B4D9-78D6600780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2097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338C-7DEE-4A69-A496-53AAAAF9FF3E}" type="datetimeFigureOut">
              <a:rPr lang="it-IT" smtClean="0"/>
              <a:t>26/09/2021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1973D-748E-4AEC-B4D9-78D6600780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2768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338C-7DEE-4A69-A496-53AAAAF9FF3E}" type="datetimeFigureOut">
              <a:rPr lang="it-IT" smtClean="0"/>
              <a:t>26/09/2021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1973D-748E-4AEC-B4D9-78D6600780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4024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338C-7DEE-4A69-A496-53AAAAF9FF3E}" type="datetimeFigureOut">
              <a:rPr lang="it-IT" smtClean="0"/>
              <a:t>26/09/2021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1973D-748E-4AEC-B4D9-78D6600780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5007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7338C-7DEE-4A69-A496-53AAAAF9FF3E}" type="datetimeFigureOut">
              <a:rPr lang="it-IT" smtClean="0"/>
              <a:t>26/09/2021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1973D-748E-4AEC-B4D9-78D6600780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2860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720079"/>
          </a:xfrm>
        </p:spPr>
        <p:txBody>
          <a:bodyPr>
            <a:normAutofit/>
          </a:bodyPr>
          <a:lstStyle/>
          <a:p>
            <a:r>
              <a:rPr lang="it-IT" sz="2400" b="1" dirty="0" smtClean="0">
                <a:latin typeface="Garamond" pitchFamily="18" charset="0"/>
              </a:rPr>
              <a:t>Introduzione all’Economia dell’Ambiente (I)</a:t>
            </a:r>
            <a:endParaRPr lang="it-IT" sz="2400" b="1" dirty="0">
              <a:latin typeface="Garamond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55576" y="1484784"/>
            <a:ext cx="7920880" cy="4154016"/>
          </a:xfrm>
        </p:spPr>
        <p:txBody>
          <a:bodyPr>
            <a:normAutofit/>
          </a:bodyPr>
          <a:lstStyle/>
          <a:p>
            <a:pPr algn="just"/>
            <a:r>
              <a:rPr lang="it-IT" sz="2000" u="sng" dirty="0" smtClean="0">
                <a:solidFill>
                  <a:schemeClr val="tx1"/>
                </a:solidFill>
                <a:latin typeface="Garamond" pitchFamily="18" charset="0"/>
              </a:rPr>
              <a:t>Economia dell’Ambiente </a:t>
            </a:r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è una branca della scienza economica, sviluppatasi nel decennio 1960-70 in concomitanza della presa di coscienza delle problematiche ambientali.</a:t>
            </a:r>
          </a:p>
          <a:p>
            <a:pPr algn="just"/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In particolare, la consapevolezza della finitezza dello stock di risorse ambientali ha posto l’</a:t>
            </a:r>
            <a:r>
              <a:rPr lang="it-IT" sz="2000" u="sng" dirty="0" smtClean="0">
                <a:solidFill>
                  <a:schemeClr val="tx1"/>
                </a:solidFill>
                <a:latin typeface="Garamond" pitchFamily="18" charset="0"/>
              </a:rPr>
              <a:t>obiettivo</a:t>
            </a:r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 di superare il limite dell’approccio economico mirato ad analizzare il funzionamento del sistema economico attraverso il mercato in modo da utilizzare le risorse scarse con il conseguimento dell’efficienza, e cioè ottenere massimi benefici</a:t>
            </a:r>
          </a:p>
          <a:p>
            <a:pPr algn="just"/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L’economia dell’ambiente ha arricchito l’approccio economico estendendo l’analisi ai problemi ambientali, inglobando la dimensione ambientale dei fenomeni economici - </a:t>
            </a:r>
            <a:r>
              <a:rPr lang="it-IT" sz="2000" u="sng" dirty="0" smtClean="0">
                <a:solidFill>
                  <a:schemeClr val="tx1"/>
                </a:solidFill>
                <a:latin typeface="Garamond" pitchFamily="18" charset="0"/>
              </a:rPr>
              <a:t>esternalità negative </a:t>
            </a:r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(inquinamento, sfruttamento delle risorse)</a:t>
            </a:r>
            <a:endParaRPr lang="it-IT" sz="2000" dirty="0">
              <a:solidFill>
                <a:schemeClr val="tx1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770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it-IT" sz="2400" b="1" dirty="0" smtClean="0">
                <a:latin typeface="Garamond" pitchFamily="18" charset="0"/>
              </a:rPr>
              <a:t>Introduzione all’Economia dell’Ambiente (II)</a:t>
            </a:r>
            <a:endParaRPr lang="it-IT" sz="2400" b="1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Problema di </a:t>
            </a:r>
            <a:r>
              <a:rPr lang="it-IT" sz="2000" u="sng" dirty="0" smtClean="0">
                <a:latin typeface="Garamond" pitchFamily="18" charset="0"/>
              </a:rPr>
              <a:t>coordinamento tra questioni di ordine economico ed etico</a:t>
            </a:r>
            <a:r>
              <a:rPr lang="it-IT" sz="2000" dirty="0" smtClean="0">
                <a:latin typeface="Garamond" pitchFamily="18" charset="0"/>
              </a:rPr>
              <a:t>: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E’ importante studiare il modo di usare le risorse ambientali nella maniera più efficiente possibile – </a:t>
            </a:r>
            <a:r>
              <a:rPr lang="it-IT" sz="2000" u="sng" dirty="0" smtClean="0">
                <a:latin typeface="Garamond" pitchFamily="18" charset="0"/>
              </a:rPr>
              <a:t>obiettivo economico </a:t>
            </a:r>
            <a:r>
              <a:rPr lang="it-IT" sz="2000" dirty="0" smtClean="0">
                <a:latin typeface="Garamond" pitchFamily="18" charset="0"/>
              </a:rPr>
              <a:t>– ma è altrettanto essenziale garantire la corretta distribuzione dei benefici e dei costi che risultano da tale impiego – </a:t>
            </a:r>
            <a:r>
              <a:rPr lang="it-IT" sz="2000" u="sng" dirty="0" smtClean="0">
                <a:latin typeface="Garamond" pitchFamily="18" charset="0"/>
              </a:rPr>
              <a:t>obiettivo etico o di equità economica.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L’obiettivo etico riguarda </a:t>
            </a:r>
            <a:r>
              <a:rPr lang="it-IT" sz="2000" u="sng" dirty="0" smtClean="0">
                <a:latin typeface="Garamond" pitchFamily="18" charset="0"/>
              </a:rPr>
              <a:t>l’equità intergenerazionale</a:t>
            </a:r>
            <a:r>
              <a:rPr lang="it-IT" sz="2000" dirty="0" smtClean="0">
                <a:latin typeface="Garamond" pitchFamily="18" charset="0"/>
              </a:rPr>
              <a:t> nella distribuzione delle risorse ambientali: 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I </a:t>
            </a:r>
            <a:r>
              <a:rPr lang="it-IT" sz="2000" u="sng" dirty="0" smtClean="0">
                <a:latin typeface="Garamond" pitchFamily="18" charset="0"/>
              </a:rPr>
              <a:t>problemi relativi alla corretta distribuzione delle risorse ambientali </a:t>
            </a:r>
            <a:r>
              <a:rPr lang="it-IT" sz="2000" dirty="0" smtClean="0">
                <a:latin typeface="Garamond" pitchFamily="18" charset="0"/>
              </a:rPr>
              <a:t>coinvolgono non solo l’equità fra gli individui che vivono contemporaneamente ma anche fra questi e le generazioni future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Es. sfruttamento attuale di </a:t>
            </a:r>
            <a:r>
              <a:rPr lang="it-IT" sz="2000" u="sng" dirty="0" smtClean="0">
                <a:latin typeface="Garamond" pitchFamily="18" charset="0"/>
              </a:rPr>
              <a:t>risorse non rinnovabili </a:t>
            </a:r>
            <a:r>
              <a:rPr lang="it-IT" sz="2000" dirty="0" smtClean="0">
                <a:latin typeface="Garamond" pitchFamily="18" charset="0"/>
              </a:rPr>
              <a:t>(combustibili e minerali..) implica uno stock inferiore per le generazioni future</a:t>
            </a:r>
          </a:p>
          <a:p>
            <a:pPr marL="0" indent="0" algn="just">
              <a:buNone/>
            </a:pPr>
            <a:r>
              <a:rPr lang="it-IT" sz="2000" u="sng" dirty="0" smtClean="0">
                <a:latin typeface="Garamond" pitchFamily="18" charset="0"/>
              </a:rPr>
              <a:t>Risorse rinnovabili </a:t>
            </a:r>
            <a:r>
              <a:rPr lang="it-IT" sz="2000" dirty="0" smtClean="0">
                <a:latin typeface="Garamond" pitchFamily="18" charset="0"/>
              </a:rPr>
              <a:t>come zone di pesca e foreste possono essere eccessivamente sfruttate dall’attuale sistema economico e non avere il tempo necessario per riprodursi. Anche in questo caso saranno ridotti gli stock di tali beni per le generazioni future</a:t>
            </a:r>
            <a:endParaRPr lang="it-IT" sz="2000" dirty="0">
              <a:latin typeface="Garamond" pitchFamily="18" charset="0"/>
            </a:endParaRPr>
          </a:p>
          <a:p>
            <a:pPr marL="0" indent="0" algn="just">
              <a:buNone/>
            </a:pPr>
            <a:endParaRPr lang="it-IT" sz="20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928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latin typeface="Garamond" pitchFamily="18" charset="0"/>
              </a:rPr>
              <a:t>Introduzione all’Economia dell’Ambiente (III)</a:t>
            </a:r>
            <a:endParaRPr lang="it-IT" sz="2400" b="1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33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u="sng" dirty="0" smtClean="0">
                <a:latin typeface="Garamond" pitchFamily="18" charset="0"/>
              </a:rPr>
              <a:t>Problema:</a:t>
            </a:r>
            <a:r>
              <a:rPr lang="it-IT" sz="2000" dirty="0" smtClean="0">
                <a:latin typeface="Garamond" pitchFamily="18" charset="0"/>
              </a:rPr>
              <a:t> E’ giusto che coloro che sono in vita ora debbano distruggere i beni e le opportunità economiche che essi offrono, ottenendo dei vantaggi e trasferendo i costi su individui che non sono ancora al mondo e non hanno potuto esprimere la propria opinione in materia?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Rispetto al suddetto problema </a:t>
            </a:r>
            <a:r>
              <a:rPr lang="it-IT" sz="2000" u="sng" dirty="0" smtClean="0">
                <a:latin typeface="Garamond" pitchFamily="18" charset="0"/>
              </a:rPr>
              <a:t>l’economia dell’ambiente </a:t>
            </a:r>
            <a:r>
              <a:rPr lang="it-IT" sz="2000" dirty="0" smtClean="0">
                <a:latin typeface="Garamond" pitchFamily="18" charset="0"/>
              </a:rPr>
              <a:t>fornisce il supporto analitico necessario per interpretare ed affrontare l’insieme delle implicazioni connesse all’uso e allo sfruttamento delle risorse ambientali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La </a:t>
            </a:r>
            <a:r>
              <a:rPr lang="it-IT" sz="2000" u="sng" dirty="0" smtClean="0">
                <a:latin typeface="Garamond" pitchFamily="18" charset="0"/>
              </a:rPr>
              <a:t>posizione adottata </a:t>
            </a:r>
            <a:r>
              <a:rPr lang="it-IT" sz="2000" dirty="0" smtClean="0">
                <a:latin typeface="Garamond" pitchFamily="18" charset="0"/>
              </a:rPr>
              <a:t>nell’analisi, alla luce di quanto discusso, è che </a:t>
            </a:r>
            <a:r>
              <a:rPr lang="it-IT" sz="2000" u="sng" dirty="0" smtClean="0">
                <a:latin typeface="Garamond" pitchFamily="18" charset="0"/>
              </a:rPr>
              <a:t>l’efficienza economica</a:t>
            </a:r>
            <a:r>
              <a:rPr lang="it-IT" sz="2000" dirty="0" smtClean="0">
                <a:latin typeface="Garamond" pitchFamily="18" charset="0"/>
              </a:rPr>
              <a:t> – ottenere il massimo beneficio al netto dei costi da un determinato stock di risorse – rimane un obiettivo rilevante ma l’incombenza dei problemi ambientali ha obbligato a considerare anche gli </a:t>
            </a:r>
            <a:r>
              <a:rPr lang="it-IT" sz="2000" u="sng" dirty="0" smtClean="0">
                <a:latin typeface="Garamond" pitchFamily="18" charset="0"/>
              </a:rPr>
              <a:t>obiettivi di qualità ambientale ed equità distributiva</a:t>
            </a:r>
            <a:endParaRPr lang="it-IT" sz="2000" u="sng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476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latin typeface="Garamond" pitchFamily="18" charset="0"/>
              </a:rPr>
              <a:t>Introduzione all’Economia dell’Ambiente (IV)</a:t>
            </a:r>
            <a:endParaRPr lang="it-IT" sz="2400" b="1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L’inquadramento teorico dell’economia dell’ambiente risente del contributo di differenti </a:t>
            </a:r>
            <a:r>
              <a:rPr lang="it-IT" sz="2000" u="sng" dirty="0" smtClean="0">
                <a:latin typeface="Garamond" pitchFamily="18" charset="0"/>
              </a:rPr>
              <a:t>correnti di pensiero sull’ambiente </a:t>
            </a:r>
            <a:r>
              <a:rPr lang="it-IT" sz="2000" dirty="0" smtClean="0">
                <a:latin typeface="Garamond" pitchFamily="18" charset="0"/>
              </a:rPr>
              <a:t>che possono essere raggruppate in due grandi aree </a:t>
            </a:r>
            <a:r>
              <a:rPr lang="it-IT" sz="2000" dirty="0" smtClean="0">
                <a:latin typeface="Garamond" pitchFamily="18" charset="0"/>
              </a:rPr>
              <a:t>ideologiche sintetizzate nelle seguenti posizioni: </a:t>
            </a:r>
            <a:endParaRPr lang="it-IT" sz="2000" dirty="0" smtClean="0">
              <a:latin typeface="Garamond" pitchFamily="18" charset="0"/>
            </a:endParaRPr>
          </a:p>
          <a:p>
            <a:pPr marL="0" indent="0" algn="just">
              <a:buNone/>
            </a:pPr>
            <a:endParaRPr lang="it-IT" sz="2000" u="sng" dirty="0" smtClean="0">
              <a:latin typeface="Garamond" pitchFamily="18" charset="0"/>
            </a:endParaRPr>
          </a:p>
          <a:p>
            <a:pPr marL="0" indent="0" algn="just">
              <a:buNone/>
            </a:pPr>
            <a:r>
              <a:rPr lang="it-IT" sz="2000" u="sng" dirty="0" smtClean="0">
                <a:latin typeface="Garamond" pitchFamily="18" charset="0"/>
              </a:rPr>
              <a:t>Posizione </a:t>
            </a:r>
            <a:r>
              <a:rPr lang="it-IT" sz="2000" u="sng" dirty="0" err="1" smtClean="0">
                <a:latin typeface="Garamond" pitchFamily="18" charset="0"/>
              </a:rPr>
              <a:t>Tecnocentrica</a:t>
            </a:r>
            <a:r>
              <a:rPr lang="it-IT" sz="2000" u="sng" dirty="0">
                <a:latin typeface="Garamond" pitchFamily="18" charset="0"/>
              </a:rPr>
              <a:t> </a:t>
            </a:r>
            <a:r>
              <a:rPr lang="it-IT" sz="2000" dirty="0" smtClean="0">
                <a:latin typeface="Garamond" pitchFamily="18" charset="0"/>
              </a:rPr>
              <a:t>esclude la possibilità che si impongano vincoli al mercato e alle attività produttive e di consumo, e combina questa posizione con una grande </a:t>
            </a:r>
            <a:r>
              <a:rPr lang="it-IT" sz="2000" u="sng" dirty="0" smtClean="0">
                <a:latin typeface="Garamond" pitchFamily="18" charset="0"/>
              </a:rPr>
              <a:t>fiducia nella capacità della tecnologia di superare qualsiasi problema di limiti ambientali</a:t>
            </a:r>
          </a:p>
          <a:p>
            <a:pPr marL="0" indent="0" algn="just">
              <a:buNone/>
            </a:pPr>
            <a:endParaRPr lang="it-IT" sz="2000" u="sng" dirty="0">
              <a:latin typeface="Garamond" pitchFamily="18" charset="0"/>
            </a:endParaRPr>
          </a:p>
          <a:p>
            <a:pPr marL="0" indent="0" algn="just">
              <a:buNone/>
            </a:pPr>
            <a:r>
              <a:rPr lang="it-IT" sz="2000" u="sng" dirty="0" smtClean="0">
                <a:latin typeface="Garamond" pitchFamily="18" charset="0"/>
              </a:rPr>
              <a:t>Posizione </a:t>
            </a:r>
            <a:r>
              <a:rPr lang="it-IT" sz="2000" u="sng" dirty="0" err="1" smtClean="0">
                <a:latin typeface="Garamond" pitchFamily="18" charset="0"/>
              </a:rPr>
              <a:t>ecocentrica</a:t>
            </a:r>
            <a:r>
              <a:rPr lang="it-IT" sz="2000" dirty="0" smtClean="0">
                <a:latin typeface="Garamond" pitchFamily="18" charset="0"/>
              </a:rPr>
              <a:t> sostiene che i livelli di scala assoluti relativi alla produzione e al consumo non dovrebbero ridursi ma neanche aumentare. I limiti ambientali impongono che lo sviluppo economico e la crescita della popolazione siano nulli </a:t>
            </a:r>
            <a:r>
              <a:rPr lang="it-IT" sz="2000" dirty="0" err="1" smtClean="0">
                <a:latin typeface="Garamond" pitchFamily="18" charset="0"/>
              </a:rPr>
              <a:t>affinchè</a:t>
            </a:r>
            <a:r>
              <a:rPr lang="it-IT" sz="2000" dirty="0" smtClean="0">
                <a:latin typeface="Garamond" pitchFamily="18" charset="0"/>
              </a:rPr>
              <a:t> si possa consolidare </a:t>
            </a:r>
            <a:r>
              <a:rPr lang="it-IT" sz="2000" u="sng" dirty="0" smtClean="0">
                <a:latin typeface="Garamond" pitchFamily="18" charset="0"/>
              </a:rPr>
              <a:t>un’economia di stato stazionario</a:t>
            </a:r>
          </a:p>
          <a:p>
            <a:pPr marL="0" indent="0" algn="just">
              <a:buNone/>
            </a:pPr>
            <a:endParaRPr lang="it-IT" sz="2000" u="sng" dirty="0" smtClean="0">
              <a:latin typeface="Garamond" pitchFamily="18" charset="0"/>
            </a:endParaRPr>
          </a:p>
          <a:p>
            <a:pPr marL="0" indent="0" algn="just">
              <a:buNone/>
            </a:pPr>
            <a:endParaRPr lang="it-IT" sz="2000" u="sng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744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latin typeface="Garamond" pitchFamily="18" charset="0"/>
              </a:rPr>
              <a:t>Introduzione all’Economia dell’Ambiente (V)</a:t>
            </a:r>
            <a:endParaRPr lang="it-IT" sz="2400" b="1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L’economia dell’ambiente adotta una </a:t>
            </a:r>
            <a:r>
              <a:rPr lang="it-IT" sz="2000" u="sng" dirty="0" smtClean="0">
                <a:latin typeface="Garamond" pitchFamily="18" charset="0"/>
              </a:rPr>
              <a:t>prospettiva globale </a:t>
            </a:r>
            <a:r>
              <a:rPr lang="it-IT" sz="2000" dirty="0" smtClean="0">
                <a:latin typeface="Garamond" pitchFamily="18" charset="0"/>
              </a:rPr>
              <a:t>nella quale le esigenze del sistema – </a:t>
            </a:r>
            <a:r>
              <a:rPr lang="it-IT" sz="2000" u="sng" dirty="0" smtClean="0">
                <a:latin typeface="Garamond" pitchFamily="18" charset="0"/>
              </a:rPr>
              <a:t>economia e ambiente </a:t>
            </a:r>
            <a:r>
              <a:rPr lang="it-IT" sz="2000" dirty="0" smtClean="0">
                <a:latin typeface="Garamond" pitchFamily="18" charset="0"/>
              </a:rPr>
              <a:t>– hanno la precedenza su quelle dei singoli individui.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Questo assunto ha implicazioni etiche sul </a:t>
            </a:r>
            <a:r>
              <a:rPr lang="it-IT" sz="2000" u="sng" dirty="0" smtClean="0">
                <a:latin typeface="Garamond" pitchFamily="18" charset="0"/>
              </a:rPr>
              <a:t>ruolo e i diritti </a:t>
            </a:r>
            <a:r>
              <a:rPr lang="it-IT" sz="2000" dirty="0" smtClean="0">
                <a:latin typeface="Garamond" pitchFamily="18" charset="0"/>
              </a:rPr>
              <a:t>degli individui della </a:t>
            </a:r>
            <a:r>
              <a:rPr lang="it-IT" sz="2000" u="sng" dirty="0" smtClean="0">
                <a:latin typeface="Garamond" pitchFamily="18" charset="0"/>
              </a:rPr>
              <a:t>società contemporanea </a:t>
            </a:r>
            <a:r>
              <a:rPr lang="it-IT" sz="2000" dirty="0" smtClean="0">
                <a:latin typeface="Garamond" pitchFamily="18" charset="0"/>
              </a:rPr>
              <a:t>nei confronti della sopravvivenza del sistema e perciò nei riguardi del </a:t>
            </a:r>
            <a:r>
              <a:rPr lang="it-IT" sz="2000" u="sng" dirty="0" smtClean="0">
                <a:latin typeface="Garamond" pitchFamily="18" charset="0"/>
              </a:rPr>
              <a:t>benessere delle generazioni future.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Le generazioni future hanno il diritto di attendersi una </a:t>
            </a:r>
            <a:r>
              <a:rPr lang="it-IT" sz="2000" u="sng" dirty="0" smtClean="0">
                <a:latin typeface="Garamond" pitchFamily="18" charset="0"/>
              </a:rPr>
              <a:t>eredità in forma di lascito del capitale</a:t>
            </a:r>
            <a:r>
              <a:rPr lang="it-IT" sz="2000" dirty="0" smtClean="0">
                <a:latin typeface="Garamond" pitchFamily="18" charset="0"/>
              </a:rPr>
              <a:t> – naturale, fisico e umano – sufficiente a consentire loro di raggiungere un livello di benessere non inferiore a quello goduto dalla generazione presente.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Si pone la necessità di un </a:t>
            </a:r>
            <a:r>
              <a:rPr lang="it-IT" sz="2000" u="sng" dirty="0" smtClean="0">
                <a:latin typeface="Garamond" pitchFamily="18" charset="0"/>
              </a:rPr>
              <a:t>contratto sociale intergenerazionale </a:t>
            </a:r>
            <a:r>
              <a:rPr lang="it-IT" sz="2000" dirty="0" smtClean="0">
                <a:latin typeface="Garamond" pitchFamily="18" charset="0"/>
              </a:rPr>
              <a:t>che garantisca nel futuro le medesime opportunità disponibili nel passato. Ciò implica che la generazione attuale ha degli obblighi nei confronti delle generazioni future.</a:t>
            </a:r>
            <a:endParaRPr lang="it-IT" sz="20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664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latin typeface="Garamond" pitchFamily="18" charset="0"/>
              </a:rPr>
              <a:t>Introduzione all’Economia dell’Ambiente (VI)</a:t>
            </a:r>
            <a:endParaRPr lang="it-IT" sz="2400" b="1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L’Economia dell’Ambiente estende la classe di riferimento oltre gli individui contemporanei fino ad includere i diritti e gli interessi delle generazioni future:  </a:t>
            </a:r>
            <a:r>
              <a:rPr lang="it-IT" sz="2000" u="sng" dirty="0" smtClean="0">
                <a:latin typeface="Garamond" pitchFamily="18" charset="0"/>
              </a:rPr>
              <a:t>criterio dell’equità intergenerazionale</a:t>
            </a:r>
            <a:r>
              <a:rPr lang="it-IT" sz="2000" dirty="0" smtClean="0">
                <a:latin typeface="Garamond" pitchFamily="18" charset="0"/>
              </a:rPr>
              <a:t> 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La </a:t>
            </a:r>
            <a:r>
              <a:rPr lang="it-IT" sz="2000" u="sng" dirty="0" smtClean="0">
                <a:latin typeface="Garamond" pitchFamily="18" charset="0"/>
              </a:rPr>
              <a:t>preoccupazione altruistica</a:t>
            </a:r>
            <a:r>
              <a:rPr lang="it-IT" sz="2000" dirty="0" smtClean="0">
                <a:latin typeface="Garamond" pitchFamily="18" charset="0"/>
              </a:rPr>
              <a:t> rappresenta un aspetto etico rilevante nell’economia e nella politica dell’ambiente.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Questo fa sì che per garantire la coerenza etica sia necessario concepire uno </a:t>
            </a:r>
            <a:r>
              <a:rPr lang="it-IT" sz="2000" u="sng" dirty="0" smtClean="0">
                <a:latin typeface="Garamond" pitchFamily="18" charset="0"/>
              </a:rPr>
              <a:t>sviluppo economico sostenibile </a:t>
            </a:r>
            <a:r>
              <a:rPr lang="it-IT" sz="2000" dirty="0" smtClean="0">
                <a:latin typeface="Garamond" pitchFamily="18" charset="0"/>
              </a:rPr>
              <a:t>in grado di accrescere il benessere delle persone più svantaggiate nella società attuale e contemporaneamente assicurare che le prospettive delle generazioni future non siano compromesse in modo grave.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Si tratta di un obiettivo ambizioso che esige un forte </a:t>
            </a:r>
            <a:r>
              <a:rPr lang="it-IT" sz="2000" u="sng" dirty="0" smtClean="0">
                <a:latin typeface="Garamond" pitchFamily="18" charset="0"/>
              </a:rPr>
              <a:t>impegno morale.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Dato che gli individui sono avidi ed egoisti, gli </a:t>
            </a:r>
            <a:r>
              <a:rPr lang="it-IT" sz="2000" u="sng" dirty="0" smtClean="0">
                <a:latin typeface="Garamond" pitchFamily="18" charset="0"/>
              </a:rPr>
              <a:t>economisti ambientali </a:t>
            </a:r>
            <a:r>
              <a:rPr lang="it-IT" sz="2000" dirty="0" smtClean="0">
                <a:latin typeface="Garamond" pitchFamily="18" charset="0"/>
              </a:rPr>
              <a:t>cercano di accertare fino a che punto tale comportamento possa essere modificato e in che modo sia possibile riuscirci. </a:t>
            </a:r>
            <a:endParaRPr lang="it-IT" sz="20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16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latin typeface="Garamond" pitchFamily="18" charset="0"/>
              </a:rPr>
              <a:t>Introduzione all’Economia dell’Ambiente</a:t>
            </a:r>
            <a:br>
              <a:rPr lang="it-IT" sz="2400" b="1" dirty="0" smtClean="0">
                <a:latin typeface="Garamond" pitchFamily="18" charset="0"/>
              </a:rPr>
            </a:br>
            <a:r>
              <a:rPr lang="it-IT" sz="2400" b="1" dirty="0" smtClean="0">
                <a:latin typeface="Garamond" pitchFamily="18" charset="0"/>
              </a:rPr>
              <a:t>I problemi di valutazione</a:t>
            </a:r>
            <a:endParaRPr lang="it-IT" sz="2400" b="1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Concentrare l’attenzione sul sistema ambiente pone problemi relativi alla </a:t>
            </a:r>
            <a:r>
              <a:rPr lang="it-IT" sz="2000" u="sng" dirty="0" smtClean="0">
                <a:latin typeface="Garamond" pitchFamily="18" charset="0"/>
              </a:rPr>
              <a:t>valutazione dei beni e risorse ambientali</a:t>
            </a:r>
          </a:p>
          <a:p>
            <a:pPr marL="0" indent="0" algn="just">
              <a:buNone/>
            </a:pPr>
            <a:endParaRPr lang="it-IT" sz="2000" dirty="0" smtClean="0">
              <a:latin typeface="Garamond" pitchFamily="18" charset="0"/>
            </a:endParaRP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In generale, in economia il </a:t>
            </a:r>
            <a:r>
              <a:rPr lang="it-IT" sz="2000" u="sng" dirty="0" smtClean="0">
                <a:latin typeface="Garamond" pitchFamily="18" charset="0"/>
              </a:rPr>
              <a:t>valore economico </a:t>
            </a:r>
            <a:r>
              <a:rPr lang="it-IT" sz="2000" dirty="0" smtClean="0">
                <a:latin typeface="Garamond" pitchFamily="18" charset="0"/>
              </a:rPr>
              <a:t>è connesso alla situazione rispetto alla quale qualcuno sta meglio in termini di soddisfazione dei propri bisogni e desideri.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Il valore economico positivo – </a:t>
            </a:r>
            <a:r>
              <a:rPr lang="it-IT" sz="2000" u="sng" dirty="0" smtClean="0">
                <a:latin typeface="Garamond" pitchFamily="18" charset="0"/>
              </a:rPr>
              <a:t>beneficio</a:t>
            </a:r>
            <a:r>
              <a:rPr lang="it-IT" sz="2000" dirty="0" smtClean="0">
                <a:latin typeface="Garamond" pitchFamily="18" charset="0"/>
              </a:rPr>
              <a:t> – emerge quando l’individuo si sente meglio; il valore economico negativo – </a:t>
            </a:r>
            <a:r>
              <a:rPr lang="it-IT" sz="2000" u="sng" dirty="0" smtClean="0">
                <a:latin typeface="Garamond" pitchFamily="18" charset="0"/>
              </a:rPr>
              <a:t>costo</a:t>
            </a:r>
            <a:r>
              <a:rPr lang="it-IT" sz="2000" dirty="0" smtClean="0">
                <a:latin typeface="Garamond" pitchFamily="18" charset="0"/>
              </a:rPr>
              <a:t> – quando sta peggio.</a:t>
            </a:r>
          </a:p>
          <a:p>
            <a:pPr marL="0" indent="0" algn="just">
              <a:buNone/>
            </a:pPr>
            <a:endParaRPr lang="it-IT" sz="2000" dirty="0" smtClean="0">
              <a:latin typeface="Garamond" pitchFamily="18" charset="0"/>
            </a:endParaRP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Con riferimento all’ambiente, la </a:t>
            </a:r>
            <a:r>
              <a:rPr lang="it-IT" sz="2000" u="sng" dirty="0" smtClean="0">
                <a:latin typeface="Garamond" pitchFamily="18" charset="0"/>
              </a:rPr>
              <a:t>valutazione economica misura le preferenze pro o contro alcuni cambiamenti nello stato dell’ambiente. </a:t>
            </a:r>
            <a:r>
              <a:rPr lang="it-IT" sz="2000" dirty="0" smtClean="0">
                <a:latin typeface="Garamond" pitchFamily="18" charset="0"/>
              </a:rPr>
              <a:t>Essa non attribuisce un valore all’ambiente.</a:t>
            </a:r>
            <a:endParaRPr lang="it-IT" sz="2000" u="sng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715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latin typeface="Garamond" pitchFamily="18" charset="0"/>
              </a:rPr>
              <a:t>Introduzione all’Economia dell’Ambiente</a:t>
            </a:r>
            <a:br>
              <a:rPr lang="it-IT" sz="2400" b="1" dirty="0" smtClean="0">
                <a:latin typeface="Garamond" pitchFamily="18" charset="0"/>
              </a:rPr>
            </a:br>
            <a:r>
              <a:rPr lang="it-IT" sz="2400" b="1" dirty="0" smtClean="0">
                <a:latin typeface="Garamond" pitchFamily="18" charset="0"/>
              </a:rPr>
              <a:t>Le obiezioni alla valutazione economica dell’ambiente</a:t>
            </a:r>
            <a:endParaRPr lang="it-IT" sz="2400" b="1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r>
              <a:rPr lang="it-IT" sz="2000" dirty="0" smtClean="0">
                <a:latin typeface="Garamond" pitchFamily="18" charset="0"/>
              </a:rPr>
              <a:t>I metodi e le tecniche impiegate dagli economisti per misurare le preferenze, come ad esempio la Disponibilità a Pagare (DAP) in cambio di un miglioramento delle condizioni ambientali, forniscono </a:t>
            </a:r>
            <a:r>
              <a:rPr lang="it-IT" sz="2000" u="sng" dirty="0" smtClean="0">
                <a:latin typeface="Garamond" pitchFamily="18" charset="0"/>
              </a:rPr>
              <a:t>solo</a:t>
            </a:r>
            <a:r>
              <a:rPr lang="it-IT" sz="2000" dirty="0" smtClean="0">
                <a:latin typeface="Garamond" pitchFamily="18" charset="0"/>
              </a:rPr>
              <a:t> delle </a:t>
            </a:r>
            <a:r>
              <a:rPr lang="it-IT" sz="2000" u="sng" dirty="0" smtClean="0">
                <a:latin typeface="Garamond" pitchFamily="18" charset="0"/>
              </a:rPr>
              <a:t>stime</a:t>
            </a:r>
            <a:r>
              <a:rPr lang="it-IT" sz="2000" dirty="0" smtClean="0">
                <a:latin typeface="Garamond" pitchFamily="18" charset="0"/>
              </a:rPr>
              <a:t> più o meno attendibili del valore di un’ampia gamma di beni e servizi ambientali</a:t>
            </a:r>
          </a:p>
          <a:p>
            <a:pPr marL="457200" indent="-457200" algn="just">
              <a:buAutoNum type="arabicPeriod"/>
            </a:pPr>
            <a:r>
              <a:rPr lang="it-IT" sz="2000" dirty="0" smtClean="0">
                <a:latin typeface="Garamond" pitchFamily="18" charset="0"/>
              </a:rPr>
              <a:t>Il destino dell’ambiente non dovrebbe essere determinato dai desideri umani</a:t>
            </a:r>
          </a:p>
          <a:p>
            <a:pPr marL="457200" indent="-457200" algn="just">
              <a:buAutoNum type="arabicPeriod"/>
            </a:pPr>
            <a:r>
              <a:rPr lang="it-IT" sz="2000" dirty="0" smtClean="0">
                <a:latin typeface="Garamond" pitchFamily="18" charset="0"/>
              </a:rPr>
              <a:t>I bisogni umani sono rilevanti ma non costituiscono l’unica fonte di valore. </a:t>
            </a:r>
            <a:r>
              <a:rPr lang="it-IT" sz="2000" u="sng" dirty="0" smtClean="0">
                <a:latin typeface="Garamond" pitchFamily="18" charset="0"/>
              </a:rPr>
              <a:t>Nella natura vi è un valore intrinseco</a:t>
            </a:r>
            <a:r>
              <a:rPr lang="it-IT" sz="2000" dirty="0" smtClean="0">
                <a:latin typeface="Garamond" pitchFamily="18" charset="0"/>
              </a:rPr>
              <a:t>. </a:t>
            </a:r>
            <a:r>
              <a:rPr lang="it-IT" sz="2000" u="sng" dirty="0" smtClean="0">
                <a:latin typeface="Garamond" pitchFamily="18" charset="0"/>
              </a:rPr>
              <a:t>Gli economisti </a:t>
            </a:r>
            <a:r>
              <a:rPr lang="it-IT" sz="2000" dirty="0" smtClean="0">
                <a:latin typeface="Garamond" pitchFamily="18" charset="0"/>
              </a:rPr>
              <a:t>non negano la possibilità di un valore intrinseco ma </a:t>
            </a:r>
            <a:r>
              <a:rPr lang="it-IT" sz="2000" u="sng" dirty="0" smtClean="0">
                <a:latin typeface="Garamond" pitchFamily="18" charset="0"/>
              </a:rPr>
              <a:t>scelgono di calcolare il valore strumentale con la DAP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La valutazione economica dell’ambiente rappresenta solo un valore parziale, cioè quello legato alle funzioni e servizi individuali – detti </a:t>
            </a:r>
            <a:r>
              <a:rPr lang="it-IT" sz="2000" u="sng" dirty="0" smtClean="0">
                <a:latin typeface="Garamond" pitchFamily="18" charset="0"/>
              </a:rPr>
              <a:t>valori secondari </a:t>
            </a:r>
            <a:r>
              <a:rPr lang="it-IT" sz="2000" dirty="0" smtClean="0">
                <a:latin typeface="Garamond" pitchFamily="18" charset="0"/>
              </a:rPr>
              <a:t>– viene tralasciato il </a:t>
            </a:r>
            <a:r>
              <a:rPr lang="it-IT" sz="2000" u="sng" dirty="0" smtClean="0">
                <a:latin typeface="Garamond" pitchFamily="18" charset="0"/>
              </a:rPr>
              <a:t>valore primario </a:t>
            </a:r>
            <a:r>
              <a:rPr lang="it-IT" sz="2000" dirty="0" smtClean="0">
                <a:latin typeface="Garamond" pitchFamily="18" charset="0"/>
              </a:rPr>
              <a:t>legate alle funzioni di sostegno alla vita</a:t>
            </a:r>
          </a:p>
          <a:p>
            <a:pPr marL="457200" indent="-457200" algn="just">
              <a:buAutoNum type="arabicPeriod"/>
            </a:pPr>
            <a:endParaRPr lang="it-IT" sz="20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8584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1031</Words>
  <Application>Microsoft Office PowerPoint</Application>
  <PresentationFormat>Presentazione su schermo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Introduzione all’Economia dell’Ambiente (I)</vt:lpstr>
      <vt:lpstr>Introduzione all’Economia dell’Ambiente (II)</vt:lpstr>
      <vt:lpstr>Introduzione all’Economia dell’Ambiente (III)</vt:lpstr>
      <vt:lpstr>Introduzione all’Economia dell’Ambiente (IV)</vt:lpstr>
      <vt:lpstr>Introduzione all’Economia dell’Ambiente (V)</vt:lpstr>
      <vt:lpstr>Introduzione all’Economia dell’Ambiente (VI)</vt:lpstr>
      <vt:lpstr>Introduzione all’Economia dell’Ambiente I problemi di valutazione</vt:lpstr>
      <vt:lpstr>Introduzione all’Economia dell’Ambiente Le obiezioni alla valutazione economica dell’ambiente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Introduzione all’Economia dell’Ambiente</dc:title>
  <dc:creator>Utente Windows</dc:creator>
  <cp:lastModifiedBy>Utente Windows</cp:lastModifiedBy>
  <cp:revision>19</cp:revision>
  <dcterms:created xsi:type="dcterms:W3CDTF">2021-09-26T09:27:45Z</dcterms:created>
  <dcterms:modified xsi:type="dcterms:W3CDTF">2021-09-26T14:08:24Z</dcterms:modified>
</cp:coreProperties>
</file>