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sldIdLst>
    <p:sldId id="720" r:id="rId2"/>
    <p:sldId id="714" r:id="rId3"/>
    <p:sldId id="716" r:id="rId4"/>
    <p:sldId id="256" r:id="rId5"/>
    <p:sldId id="257" r:id="rId6"/>
    <p:sldId id="258" r:id="rId7"/>
  </p:sldIdLst>
  <p:sldSz cx="14255750" cy="10691813"/>
  <p:notesSz cx="6858000" cy="9144000"/>
  <p:defaultTextStyle>
    <a:defPPr>
      <a:defRPr lang="it-IT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71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B222E"/>
    <a:srgbClr val="534639"/>
    <a:srgbClr val="C8D33E"/>
    <a:srgbClr val="BDCE30"/>
    <a:srgbClr val="99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91"/>
    <p:restoredTop sz="94646"/>
  </p:normalViewPr>
  <p:slideViewPr>
    <p:cSldViewPr snapToGrid="0" snapToObjects="1" showGuides="1">
      <p:cViewPr varScale="1">
        <p:scale>
          <a:sx n="49" d="100"/>
          <a:sy n="49" d="100"/>
        </p:scale>
        <p:origin x="643" y="36"/>
      </p:cViewPr>
      <p:guideLst>
        <p:guide orient="horz" pos="3345"/>
        <p:guide pos="718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4C55B-971F-9E4D-911E-280D90D42DCE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41C15-5CA9-2345-B39C-7C1022DBC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56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181" y="1749795"/>
            <a:ext cx="1211738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1969" y="5615678"/>
            <a:ext cx="106918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56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04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01772" y="569240"/>
            <a:ext cx="3073896" cy="90608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0084" y="569240"/>
            <a:ext cx="9043491" cy="9060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88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74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659" y="2665532"/>
            <a:ext cx="12295584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659" y="7155103"/>
            <a:ext cx="12295584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2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0083" y="2846200"/>
            <a:ext cx="6058694" cy="67838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6973" y="2846200"/>
            <a:ext cx="6058694" cy="67838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97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0" y="569242"/>
            <a:ext cx="12295584" cy="20665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2620980"/>
            <a:ext cx="6030850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1941" y="3905482"/>
            <a:ext cx="6030850" cy="574437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16974" y="2620980"/>
            <a:ext cx="6060551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16974" y="3905482"/>
            <a:ext cx="6060551" cy="574437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28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0AA10E93-1B30-1E4E-9361-7563CC7A43B6}"/>
              </a:ext>
            </a:extLst>
          </p:cNvPr>
          <p:cNvSpPr/>
          <p:nvPr userDrawn="1"/>
        </p:nvSpPr>
        <p:spPr>
          <a:xfrm>
            <a:off x="-1" y="10474722"/>
            <a:ext cx="14255751" cy="217091"/>
          </a:xfrm>
          <a:prstGeom prst="rect">
            <a:avLst/>
          </a:prstGeom>
          <a:solidFill>
            <a:srgbClr val="C8D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9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FAF868FC-8DF8-9741-BECB-0AAB365AE95F}"/>
              </a:ext>
            </a:extLst>
          </p:cNvPr>
          <p:cNvCxnSpPr>
            <a:cxnSpLocks/>
          </p:cNvCxnSpPr>
          <p:nvPr userDrawn="1"/>
        </p:nvCxnSpPr>
        <p:spPr>
          <a:xfrm>
            <a:off x="0" y="1755471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81827220-3923-3A4B-967B-33CA937F0237}"/>
              </a:ext>
            </a:extLst>
          </p:cNvPr>
          <p:cNvCxnSpPr>
            <a:cxnSpLocks/>
          </p:cNvCxnSpPr>
          <p:nvPr userDrawn="1"/>
        </p:nvCxnSpPr>
        <p:spPr>
          <a:xfrm>
            <a:off x="0" y="9715396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35C68E3-4107-7C4C-AEFD-2D8D3AA5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2217" y="9909729"/>
            <a:ext cx="4811316" cy="569240"/>
          </a:xfrm>
        </p:spPr>
        <p:txBody>
          <a:bodyPr/>
          <a:lstStyle>
            <a:lvl1pPr>
              <a:defRPr sz="1600">
                <a:solidFill>
                  <a:srgbClr val="BDCE30"/>
                </a:solidFill>
                <a:latin typeface="+mj-lt"/>
              </a:defRPr>
            </a:lvl1pPr>
          </a:lstStyle>
          <a:p>
            <a:r>
              <a:rPr lang="it-IT" dirty="0"/>
              <a:t>Design </a:t>
            </a:r>
            <a:r>
              <a:rPr lang="it-IT" dirty="0" err="1"/>
              <a:t>Thinking</a:t>
            </a:r>
            <a:r>
              <a:rPr lang="it-IT" dirty="0"/>
              <a:t> </a:t>
            </a:r>
            <a:r>
              <a:rPr lang="it-IT" dirty="0" err="1"/>
              <a:t>Jams</a:t>
            </a:r>
            <a:r>
              <a:rPr lang="it-IT" dirty="0"/>
              <a:t> – Creative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Solving</a:t>
            </a:r>
            <a:endParaRPr lang="it-IT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7673F511-06C0-5D4B-8D2C-6EBC0B51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8123" y="9909729"/>
            <a:ext cx="3207544" cy="569240"/>
          </a:xfrm>
        </p:spPr>
        <p:txBody>
          <a:bodyPr/>
          <a:lstStyle>
            <a:lvl1pPr>
              <a:defRPr>
                <a:solidFill>
                  <a:srgbClr val="BDCE30"/>
                </a:solidFill>
                <a:latin typeface="+mj-lt"/>
              </a:defRPr>
            </a:lvl1pPr>
          </a:lstStyle>
          <a:p>
            <a:fld id="{07C72D7C-2822-F948-A1F1-24A0227E04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59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0" y="712788"/>
            <a:ext cx="4597850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0551" y="1539425"/>
            <a:ext cx="7216973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1940" y="3207544"/>
            <a:ext cx="4597850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9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0" y="712788"/>
            <a:ext cx="4597850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0551" y="1539425"/>
            <a:ext cx="7216973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it-IT"/>
              <a:t>Fare clic sull'icona per aggiungere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1940" y="3207544"/>
            <a:ext cx="4597850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05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0083" y="569242"/>
            <a:ext cx="12295584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0083" y="2846200"/>
            <a:ext cx="12295584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0083" y="9909729"/>
            <a:ext cx="320754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29A47-3CBB-1D42-B672-627046428481}" type="datetimeFigureOut">
              <a:rPr lang="it-IT" smtClean="0"/>
              <a:t>07/02/2020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2217" y="9909729"/>
            <a:ext cx="48113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68123" y="9909729"/>
            <a:ext cx="320754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25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C895B938-F70E-5E44-91EC-59FFF840E4A7}"/>
              </a:ext>
            </a:extLst>
          </p:cNvPr>
          <p:cNvSpPr txBox="1">
            <a:spLocks/>
          </p:cNvSpPr>
          <p:nvPr/>
        </p:nvSpPr>
        <p:spPr>
          <a:xfrm>
            <a:off x="0" y="3151188"/>
            <a:ext cx="14255750" cy="215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solidFill>
                  <a:srgbClr val="BDCE30"/>
                </a:solidFill>
              </a:rPr>
              <a:t>Design Thinking Jam</a:t>
            </a:r>
            <a:br>
              <a:rPr lang="en-GB" sz="5400" b="1" dirty="0"/>
            </a:br>
            <a:endParaRPr lang="en-GB" sz="1100" b="1" dirty="0"/>
          </a:p>
          <a:p>
            <a:pPr algn="ctr"/>
            <a:r>
              <a:rPr lang="en-GB" sz="8000" b="1" dirty="0">
                <a:solidFill>
                  <a:srgbClr val="EB222E"/>
                </a:solidFill>
              </a:rPr>
              <a:t>CREATIVE PROBLEM SOLVING</a:t>
            </a:r>
            <a:br>
              <a:rPr lang="en-GB" sz="5400" b="1" dirty="0">
                <a:solidFill>
                  <a:srgbClr val="EB222E"/>
                </a:solidFill>
              </a:rPr>
            </a:br>
            <a:endParaRPr lang="en-GB" sz="2400" b="1" dirty="0">
              <a:solidFill>
                <a:srgbClr val="EB22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42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36D2A492-F84F-6E4C-ACAA-58BFCE9FB278}"/>
              </a:ext>
            </a:extLst>
          </p:cNvPr>
          <p:cNvCxnSpPr>
            <a:cxnSpLocks/>
          </p:cNvCxnSpPr>
          <p:nvPr/>
        </p:nvCxnSpPr>
        <p:spPr>
          <a:xfrm>
            <a:off x="0" y="1755471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olo 1">
            <a:extLst>
              <a:ext uri="{FF2B5EF4-FFF2-40B4-BE49-F238E27FC236}">
                <a16:creationId xmlns:a16="http://schemas.microsoft.com/office/drawing/2014/main" id="{0FF82C89-714A-C642-8F65-FBE61A79312F}"/>
              </a:ext>
            </a:extLst>
          </p:cNvPr>
          <p:cNvSpPr txBox="1">
            <a:spLocks/>
          </p:cNvSpPr>
          <p:nvPr/>
        </p:nvSpPr>
        <p:spPr>
          <a:xfrm>
            <a:off x="302832" y="435174"/>
            <a:ext cx="12739939" cy="108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534639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it-IT" sz="4500" dirty="0" err="1"/>
              <a:t>Experiencing</a:t>
            </a:r>
            <a:r>
              <a:rPr lang="it-IT" sz="4500" dirty="0"/>
              <a:t> Creative </a:t>
            </a:r>
            <a:r>
              <a:rPr lang="it-IT" sz="4500" dirty="0" err="1"/>
              <a:t>Problem</a:t>
            </a:r>
            <a:r>
              <a:rPr lang="it-IT" sz="4500" dirty="0"/>
              <a:t> Solving</a:t>
            </a:r>
          </a:p>
        </p:txBody>
      </p:sp>
      <p:sp>
        <p:nvSpPr>
          <p:cNvPr id="32" name="Segnaposto contenuto 2">
            <a:extLst>
              <a:ext uri="{FF2B5EF4-FFF2-40B4-BE49-F238E27FC236}">
                <a16:creationId xmlns:a16="http://schemas.microsoft.com/office/drawing/2014/main" id="{A8081C47-80E7-5449-8480-E72FC4F3C634}"/>
              </a:ext>
            </a:extLst>
          </p:cNvPr>
          <p:cNvSpPr txBox="1">
            <a:spLocks/>
          </p:cNvSpPr>
          <p:nvPr/>
        </p:nvSpPr>
        <p:spPr>
          <a:xfrm>
            <a:off x="345439" y="2697480"/>
            <a:ext cx="13383675" cy="5944277"/>
          </a:xfrm>
          <a:prstGeom prst="rect">
            <a:avLst/>
          </a:prstGeom>
        </p:spPr>
        <p:txBody>
          <a:bodyPr>
            <a:normAutofit/>
          </a:bodyPr>
          <a:lstStyle>
            <a:lvl1pPr marL="356387" indent="-356387" algn="l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Char char="•"/>
              <a:defRPr sz="4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81937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94712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07487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20261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33036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45811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58586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500" dirty="0">
                <a:latin typeface="+mj-lt"/>
              </a:rPr>
              <a:t>The </a:t>
            </a:r>
            <a:r>
              <a:rPr lang="it-IT" sz="2500" dirty="0" err="1">
                <a:latin typeface="+mj-lt"/>
              </a:rPr>
              <a:t>Laboratory</a:t>
            </a:r>
            <a:r>
              <a:rPr lang="it-IT" sz="2500" dirty="0">
                <a:latin typeface="+mj-lt"/>
              </a:rPr>
              <a:t> </a:t>
            </a:r>
            <a:r>
              <a:rPr lang="it-IT" sz="2500" dirty="0" err="1">
                <a:latin typeface="+mj-lt"/>
              </a:rPr>
              <a:t>faces</a:t>
            </a:r>
            <a:r>
              <a:rPr lang="it-IT" sz="2500" dirty="0">
                <a:latin typeface="+mj-lt"/>
              </a:rPr>
              <a:t> a </a:t>
            </a:r>
            <a:r>
              <a:rPr lang="it-IT" sz="2500" dirty="0" err="1">
                <a:latin typeface="+mj-lt"/>
              </a:rPr>
              <a:t>specific</a:t>
            </a:r>
            <a:r>
              <a:rPr lang="it-IT" sz="2500" dirty="0">
                <a:latin typeface="+mj-lt"/>
              </a:rPr>
              <a:t> Brief</a:t>
            </a:r>
          </a:p>
          <a:p>
            <a:endParaRPr lang="it-IT" sz="2500" dirty="0">
              <a:latin typeface="+mj-lt"/>
            </a:endParaRPr>
          </a:p>
          <a:p>
            <a:r>
              <a:rPr lang="it-IT" sz="2500" dirty="0">
                <a:latin typeface="+mj-lt"/>
              </a:rPr>
              <a:t>Three </a:t>
            </a:r>
            <a:r>
              <a:rPr lang="it-IT" sz="2500" dirty="0" err="1">
                <a:latin typeface="+mj-lt"/>
              </a:rPr>
              <a:t>main</a:t>
            </a:r>
            <a:r>
              <a:rPr lang="it-IT" sz="2500" dirty="0">
                <a:latin typeface="+mj-lt"/>
              </a:rPr>
              <a:t> </a:t>
            </a:r>
            <a:r>
              <a:rPr lang="it-IT" sz="2500" dirty="0" err="1">
                <a:latin typeface="+mj-lt"/>
              </a:rPr>
              <a:t>pillars</a:t>
            </a:r>
            <a:r>
              <a:rPr lang="it-IT" sz="2500" dirty="0">
                <a:latin typeface="+mj-lt"/>
              </a:rPr>
              <a:t> </a:t>
            </a:r>
            <a:r>
              <a:rPr lang="it-IT" sz="2500" dirty="0" err="1">
                <a:latin typeface="+mj-lt"/>
              </a:rPr>
              <a:t>characterize</a:t>
            </a:r>
            <a:r>
              <a:rPr lang="it-IT" sz="2500" dirty="0">
                <a:latin typeface="+mj-lt"/>
              </a:rPr>
              <a:t> the </a:t>
            </a:r>
            <a:r>
              <a:rPr lang="it-IT" sz="2500" i="1" dirty="0">
                <a:latin typeface="+mj-lt"/>
              </a:rPr>
              <a:t>Creative </a:t>
            </a:r>
            <a:r>
              <a:rPr lang="it-IT" sz="2500" i="1" dirty="0" err="1">
                <a:latin typeface="+mj-lt"/>
              </a:rPr>
              <a:t>Problem</a:t>
            </a:r>
            <a:r>
              <a:rPr lang="it-IT" sz="2500" i="1" dirty="0">
                <a:latin typeface="+mj-lt"/>
              </a:rPr>
              <a:t> Solving</a:t>
            </a:r>
            <a:r>
              <a:rPr lang="it-IT" sz="2500" dirty="0">
                <a:latin typeface="+mj-lt"/>
              </a:rPr>
              <a:t> approach:</a:t>
            </a:r>
          </a:p>
          <a:p>
            <a:pPr lvl="1"/>
            <a:r>
              <a:rPr lang="it-IT" sz="2500" dirty="0">
                <a:latin typeface="+mj-lt"/>
              </a:rPr>
              <a:t>(i) User </a:t>
            </a:r>
            <a:r>
              <a:rPr lang="it-IT" sz="2500" dirty="0" err="1">
                <a:latin typeface="+mj-lt"/>
              </a:rPr>
              <a:t>Profiling</a:t>
            </a:r>
            <a:endParaRPr lang="it-IT" sz="2500" dirty="0">
              <a:latin typeface="+mj-lt"/>
            </a:endParaRPr>
          </a:p>
          <a:p>
            <a:pPr lvl="1"/>
            <a:r>
              <a:rPr lang="it-IT" sz="2500" dirty="0">
                <a:latin typeface="+mj-lt"/>
              </a:rPr>
              <a:t>(ii) </a:t>
            </a:r>
            <a:r>
              <a:rPr lang="it-IT" sz="2500" dirty="0" err="1">
                <a:latin typeface="+mj-lt"/>
              </a:rPr>
              <a:t>Problem</a:t>
            </a:r>
            <a:r>
              <a:rPr lang="it-IT" sz="2500" dirty="0">
                <a:latin typeface="+mj-lt"/>
              </a:rPr>
              <a:t> Framing/</a:t>
            </a:r>
            <a:r>
              <a:rPr lang="it-IT" sz="2500" dirty="0" err="1">
                <a:latin typeface="+mj-lt"/>
              </a:rPr>
              <a:t>Reframing</a:t>
            </a:r>
            <a:r>
              <a:rPr lang="it-IT" sz="2500" dirty="0">
                <a:latin typeface="+mj-lt"/>
              </a:rPr>
              <a:t> </a:t>
            </a:r>
          </a:p>
          <a:p>
            <a:pPr lvl="1"/>
            <a:r>
              <a:rPr lang="it-IT" sz="2500" dirty="0">
                <a:latin typeface="+mj-lt"/>
              </a:rPr>
              <a:t>(iii) Creative </a:t>
            </a:r>
            <a:r>
              <a:rPr lang="it-IT" sz="2500" dirty="0" err="1">
                <a:latin typeface="+mj-lt"/>
              </a:rPr>
              <a:t>Ideating</a:t>
            </a:r>
            <a:endParaRPr lang="it-IT" sz="2500" dirty="0">
              <a:latin typeface="+mj-lt"/>
            </a:endParaRPr>
          </a:p>
        </p:txBody>
      </p:sp>
      <p:sp>
        <p:nvSpPr>
          <p:cNvPr id="51" name="Footer Placeholder 3">
            <a:extLst>
              <a:ext uri="{FF2B5EF4-FFF2-40B4-BE49-F238E27FC236}">
                <a16:creationId xmlns:a16="http://schemas.microsoft.com/office/drawing/2014/main" id="{A851FD4F-4E63-3849-95AD-C4FC4F121A47}"/>
              </a:ext>
            </a:extLst>
          </p:cNvPr>
          <p:cNvSpPr txBox="1">
            <a:spLocks/>
          </p:cNvSpPr>
          <p:nvPr/>
        </p:nvSpPr>
        <p:spPr>
          <a:xfrm>
            <a:off x="4722217" y="9909729"/>
            <a:ext cx="48113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1238921" rtl="0" eaLnBrk="1" latinLnBrk="0" hangingPunct="1">
              <a:defRPr sz="1600" kern="1200">
                <a:solidFill>
                  <a:srgbClr val="BDCE30"/>
                </a:solidFill>
                <a:latin typeface="+mj-lt"/>
                <a:ea typeface="+mn-ea"/>
                <a:cs typeface="+mn-cs"/>
              </a:defRPr>
            </a:lvl1pPr>
            <a:lvl2pPr marL="619460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92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5838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7784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97301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16762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36222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55682" algn="l" defTabSz="1238921" rtl="0" eaLnBrk="1" latinLnBrk="0" hangingPunct="1">
              <a:defRPr sz="24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/>
              <a:t>Design Thinking Jams – Creative Problem Solving</a:t>
            </a:r>
            <a:endParaRPr lang="it-IT" sz="1400" dirty="0"/>
          </a:p>
        </p:txBody>
      </p:sp>
      <p:sp>
        <p:nvSpPr>
          <p:cNvPr id="52" name="Slide Number Placeholder 4">
            <a:extLst>
              <a:ext uri="{FF2B5EF4-FFF2-40B4-BE49-F238E27FC236}">
                <a16:creationId xmlns:a16="http://schemas.microsoft.com/office/drawing/2014/main" id="{CBD6B517-00B2-7546-BE8A-7573B788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9510" y="9909729"/>
            <a:ext cx="3207544" cy="569240"/>
          </a:xfrm>
        </p:spPr>
        <p:txBody>
          <a:bodyPr/>
          <a:lstStyle>
            <a:lvl1pPr>
              <a:defRPr>
                <a:solidFill>
                  <a:srgbClr val="BDCE30"/>
                </a:solidFill>
                <a:latin typeface="+mj-lt"/>
              </a:defRPr>
            </a:lvl1pPr>
          </a:lstStyle>
          <a:p>
            <a:fld id="{07C72D7C-2822-F948-A1F1-24A0227E040D}" type="slidenum">
              <a:rPr lang="it-IT" sz="1400" smtClean="0"/>
              <a:pPr/>
              <a:t>2</a:t>
            </a:fld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14531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36D2A492-F84F-6E4C-ACAA-58BFCE9FB278}"/>
              </a:ext>
            </a:extLst>
          </p:cNvPr>
          <p:cNvCxnSpPr>
            <a:cxnSpLocks/>
          </p:cNvCxnSpPr>
          <p:nvPr/>
        </p:nvCxnSpPr>
        <p:spPr>
          <a:xfrm>
            <a:off x="0" y="1755471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B66B03D0-3FB7-4A43-92D2-CBEDE80810D2}"/>
              </a:ext>
            </a:extLst>
          </p:cNvPr>
          <p:cNvCxnSpPr>
            <a:cxnSpLocks/>
          </p:cNvCxnSpPr>
          <p:nvPr/>
        </p:nvCxnSpPr>
        <p:spPr>
          <a:xfrm>
            <a:off x="0" y="9715396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olo 1">
            <a:extLst>
              <a:ext uri="{FF2B5EF4-FFF2-40B4-BE49-F238E27FC236}">
                <a16:creationId xmlns:a16="http://schemas.microsoft.com/office/drawing/2014/main" id="{0FF82C89-714A-C642-8F65-FBE61A79312F}"/>
              </a:ext>
            </a:extLst>
          </p:cNvPr>
          <p:cNvSpPr txBox="1">
            <a:spLocks/>
          </p:cNvSpPr>
          <p:nvPr/>
        </p:nvSpPr>
        <p:spPr>
          <a:xfrm>
            <a:off x="302832" y="435174"/>
            <a:ext cx="13655215" cy="1086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534639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800" b="1" dirty="0"/>
              <a:t>Brief</a:t>
            </a:r>
            <a:br>
              <a:rPr lang="en-US" sz="3200" b="1" dirty="0"/>
            </a:br>
            <a:r>
              <a:rPr lang="en-US" sz="3800" b="1" dirty="0"/>
              <a:t>Digital Lovers: Revitalizing the fashion in-store-experience</a:t>
            </a:r>
            <a:endParaRPr lang="it-IT" sz="3800" b="1" dirty="0"/>
          </a:p>
        </p:txBody>
      </p:sp>
      <p:sp>
        <p:nvSpPr>
          <p:cNvPr id="42" name="Segnaposto contenuto 2">
            <a:extLst>
              <a:ext uri="{FF2B5EF4-FFF2-40B4-BE49-F238E27FC236}">
                <a16:creationId xmlns:a16="http://schemas.microsoft.com/office/drawing/2014/main" id="{84459482-CD85-1740-B3E9-51ACAD643D64}"/>
              </a:ext>
            </a:extLst>
          </p:cNvPr>
          <p:cNvSpPr txBox="1">
            <a:spLocks/>
          </p:cNvSpPr>
          <p:nvPr/>
        </p:nvSpPr>
        <p:spPr>
          <a:xfrm>
            <a:off x="345440" y="2227546"/>
            <a:ext cx="13424348" cy="7357025"/>
          </a:xfrm>
          <a:prstGeom prst="rect">
            <a:avLst/>
          </a:prstGeom>
        </p:spPr>
        <p:txBody>
          <a:bodyPr>
            <a:noAutofit/>
          </a:bodyPr>
          <a:lstStyle>
            <a:lvl1pPr marL="356387" indent="-356387" algn="l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Char char="•"/>
              <a:defRPr sz="43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81937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94712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07487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20261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33036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45811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58586" indent="-356387" algn="l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Char char="•"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latin typeface="+mj-lt"/>
              </a:rPr>
              <a:t>Challenge</a:t>
            </a:r>
          </a:p>
          <a:p>
            <a:pPr lvl="1"/>
            <a:r>
              <a:rPr lang="en-US" sz="3000" dirty="0">
                <a:latin typeface="+mj-lt"/>
              </a:rPr>
              <a:t>Digital technologies are radically transforming the Retail experiences. The possibility to access desired products and services is </a:t>
            </a:r>
            <a:r>
              <a:rPr lang="en-US" sz="3000" b="1" dirty="0">
                <a:latin typeface="+mj-lt"/>
              </a:rPr>
              <a:t>not anymore enough to engage people in visiting stores</a:t>
            </a:r>
            <a:r>
              <a:rPr lang="en-US" sz="3000" dirty="0">
                <a:latin typeface="+mj-lt"/>
              </a:rPr>
              <a:t>. For this reason, Retailers need to re-conceptualize and revitalize the in-store-experience integrating technology and physical stores</a:t>
            </a:r>
          </a:p>
          <a:p>
            <a:r>
              <a:rPr lang="en-US" sz="3000" b="1" dirty="0">
                <a:latin typeface="+mj-lt"/>
              </a:rPr>
              <a:t>People</a:t>
            </a:r>
          </a:p>
          <a:p>
            <a:pPr lvl="1"/>
            <a:r>
              <a:rPr lang="en-US" sz="3000" dirty="0">
                <a:latin typeface="+mj-lt"/>
              </a:rPr>
              <a:t>Considering the challenge mentioned above, focus on digital lovers. Independently by the age (millennials, X generation, Y generation, etc.), focus on those </a:t>
            </a:r>
            <a:r>
              <a:rPr lang="en-US" sz="3000" b="1" dirty="0">
                <a:latin typeface="+mj-lt"/>
              </a:rPr>
              <a:t>people confident with digital technologies </a:t>
            </a:r>
            <a:r>
              <a:rPr lang="en-US" sz="3000" dirty="0">
                <a:latin typeface="+mj-lt"/>
              </a:rPr>
              <a:t>to the point they usually prefer to search, assess and consume digital retail experience instead of in-store ones</a:t>
            </a:r>
          </a:p>
          <a:p>
            <a:r>
              <a:rPr lang="en-US" sz="3000" b="1" dirty="0">
                <a:latin typeface="+mj-lt"/>
              </a:rPr>
              <a:t>Output</a:t>
            </a:r>
          </a:p>
          <a:p>
            <a:pPr lvl="1"/>
            <a:r>
              <a:rPr lang="en-US" sz="3000" dirty="0">
                <a:latin typeface="+mj-lt"/>
              </a:rPr>
              <a:t>Focusing on a specific fashion Retail (a specific brand), design a </a:t>
            </a:r>
            <a:r>
              <a:rPr lang="en-US" sz="3000" b="1" dirty="0">
                <a:latin typeface="+mj-lt"/>
              </a:rPr>
              <a:t>new in-store-experience that can engage digital lovers in visiting stores</a:t>
            </a:r>
          </a:p>
        </p:txBody>
      </p:sp>
      <p:sp>
        <p:nvSpPr>
          <p:cNvPr id="47" name="Footer Placeholder 3">
            <a:extLst>
              <a:ext uri="{FF2B5EF4-FFF2-40B4-BE49-F238E27FC236}">
                <a16:creationId xmlns:a16="http://schemas.microsoft.com/office/drawing/2014/main" id="{44568488-54A1-EB4F-AB10-2243DEF7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2217" y="9909729"/>
            <a:ext cx="4811316" cy="569240"/>
          </a:xfrm>
        </p:spPr>
        <p:txBody>
          <a:bodyPr/>
          <a:lstStyle>
            <a:lvl1pPr>
              <a:defRPr sz="1600">
                <a:solidFill>
                  <a:srgbClr val="BDCE30"/>
                </a:solidFill>
                <a:latin typeface="+mj-lt"/>
              </a:defRPr>
            </a:lvl1pPr>
          </a:lstStyle>
          <a:p>
            <a:r>
              <a:rPr lang="it-IT" sz="1400" dirty="0"/>
              <a:t>Design </a:t>
            </a:r>
            <a:r>
              <a:rPr lang="it-IT" sz="1400" dirty="0" err="1"/>
              <a:t>Thinking</a:t>
            </a:r>
            <a:r>
              <a:rPr lang="it-IT" sz="1400" dirty="0"/>
              <a:t> </a:t>
            </a:r>
            <a:r>
              <a:rPr lang="it-IT" sz="1400" dirty="0" err="1"/>
              <a:t>Jams</a:t>
            </a:r>
            <a:r>
              <a:rPr lang="it-IT" sz="1400" dirty="0"/>
              <a:t> – Creative </a:t>
            </a:r>
            <a:r>
              <a:rPr lang="it-IT" sz="1400" dirty="0" err="1"/>
              <a:t>Problem</a:t>
            </a:r>
            <a:r>
              <a:rPr lang="it-IT" sz="1400" dirty="0"/>
              <a:t> </a:t>
            </a:r>
            <a:r>
              <a:rPr lang="it-IT" sz="1400" dirty="0" err="1"/>
              <a:t>Solving</a:t>
            </a:r>
            <a:endParaRPr lang="it-IT" sz="1400" dirty="0"/>
          </a:p>
        </p:txBody>
      </p:sp>
      <p:sp>
        <p:nvSpPr>
          <p:cNvPr id="48" name="Slide Number Placeholder 4">
            <a:extLst>
              <a:ext uri="{FF2B5EF4-FFF2-40B4-BE49-F238E27FC236}">
                <a16:creationId xmlns:a16="http://schemas.microsoft.com/office/drawing/2014/main" id="{49A47B43-C825-C947-9523-39934786B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9510" y="9909729"/>
            <a:ext cx="3207544" cy="569240"/>
          </a:xfrm>
        </p:spPr>
        <p:txBody>
          <a:bodyPr/>
          <a:lstStyle>
            <a:lvl1pPr>
              <a:defRPr>
                <a:solidFill>
                  <a:srgbClr val="BDCE30"/>
                </a:solidFill>
                <a:latin typeface="+mj-lt"/>
              </a:defRPr>
            </a:lvl1pPr>
          </a:lstStyle>
          <a:p>
            <a:fld id="{07C72D7C-2822-F948-A1F1-24A0227E040D}" type="slidenum">
              <a:rPr lang="it-IT" sz="1400" smtClean="0"/>
              <a:pPr/>
              <a:t>3</a:t>
            </a:fld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01901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E4F6D6AB-9566-A648-B528-5BACBCA86F7F}"/>
              </a:ext>
            </a:extLst>
          </p:cNvPr>
          <p:cNvSpPr txBox="1"/>
          <p:nvPr/>
        </p:nvSpPr>
        <p:spPr>
          <a:xfrm>
            <a:off x="531977" y="540436"/>
            <a:ext cx="4923954" cy="74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43" b="1" dirty="0">
                <a:solidFill>
                  <a:srgbClr val="EB222E"/>
                </a:solidFill>
                <a:latin typeface="+mj-lt"/>
              </a:rPr>
              <a:t>USER PROFILING /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00C6D328-4426-5F40-9369-513B8A2051F2}"/>
              </a:ext>
            </a:extLst>
          </p:cNvPr>
          <p:cNvSpPr/>
          <p:nvPr/>
        </p:nvSpPr>
        <p:spPr>
          <a:xfrm>
            <a:off x="517221" y="1635311"/>
            <a:ext cx="6254042" cy="3348115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BD0BC7D4-821E-534D-97A2-031F5C30C414}"/>
              </a:ext>
            </a:extLst>
          </p:cNvPr>
          <p:cNvSpPr/>
          <p:nvPr/>
        </p:nvSpPr>
        <p:spPr>
          <a:xfrm>
            <a:off x="4191154" y="1968425"/>
            <a:ext cx="2316074" cy="2704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DE611A56-7404-A046-BA21-31449209C934}"/>
              </a:ext>
            </a:extLst>
          </p:cNvPr>
          <p:cNvSpPr/>
          <p:nvPr/>
        </p:nvSpPr>
        <p:spPr>
          <a:xfrm>
            <a:off x="517221" y="5780879"/>
            <a:ext cx="6254042" cy="3852977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3459560-3BF3-5842-8A6E-9A2784D6BBC7}"/>
              </a:ext>
            </a:extLst>
          </p:cNvPr>
          <p:cNvSpPr/>
          <p:nvPr/>
        </p:nvSpPr>
        <p:spPr>
          <a:xfrm>
            <a:off x="7523511" y="2186370"/>
            <a:ext cx="6254042" cy="7447485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73A5964-65C5-EA46-9127-505B54EA3487}"/>
              </a:ext>
            </a:extLst>
          </p:cNvPr>
          <p:cNvSpPr txBox="1"/>
          <p:nvPr/>
        </p:nvSpPr>
        <p:spPr>
          <a:xfrm>
            <a:off x="7414586" y="1563577"/>
            <a:ext cx="66637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>
                <a:solidFill>
                  <a:srgbClr val="EB222E"/>
                </a:solidFill>
                <a:latin typeface="+mj-lt"/>
              </a:rPr>
              <a:t>MY EXPERIENCE</a:t>
            </a:r>
            <a:endParaRPr lang="it-IT" sz="2400" b="1" dirty="0">
              <a:solidFill>
                <a:srgbClr val="EB222E"/>
              </a:solidFill>
              <a:latin typeface="+mj-lt"/>
            </a:endParaRP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5C46FCEE-EEBE-C54E-8BCD-68DF6D3D4358}"/>
              </a:ext>
            </a:extLst>
          </p:cNvPr>
          <p:cNvSpPr/>
          <p:nvPr/>
        </p:nvSpPr>
        <p:spPr>
          <a:xfrm>
            <a:off x="7825238" y="2615943"/>
            <a:ext cx="640025" cy="640025"/>
          </a:xfrm>
          <a:prstGeom prst="ellipse">
            <a:avLst/>
          </a:prstGeom>
          <a:noFill/>
          <a:ln w="38100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E42D482-630B-CD46-BA2E-D7552C7F1660}"/>
              </a:ext>
            </a:extLst>
          </p:cNvPr>
          <p:cNvSpPr txBox="1"/>
          <p:nvPr/>
        </p:nvSpPr>
        <p:spPr>
          <a:xfrm>
            <a:off x="8596080" y="2732818"/>
            <a:ext cx="5181471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EB222E"/>
                </a:solidFill>
                <a:latin typeface="+mj-lt"/>
              </a:rPr>
              <a:t>LOVE / I love the </a:t>
            </a:r>
            <a:r>
              <a:rPr lang="it-IT" sz="2000" b="1" dirty="0" err="1">
                <a:solidFill>
                  <a:srgbClr val="EB222E"/>
                </a:solidFill>
                <a:latin typeface="+mj-lt"/>
              </a:rPr>
              <a:t>current</a:t>
            </a:r>
            <a:r>
              <a:rPr lang="it-IT" sz="2000" b="1" dirty="0">
                <a:solidFill>
                  <a:srgbClr val="EB222E"/>
                </a:solidFill>
                <a:latin typeface="+mj-lt"/>
              </a:rPr>
              <a:t> </a:t>
            </a:r>
            <a:r>
              <a:rPr lang="it-IT" sz="2000" b="1" dirty="0" err="1">
                <a:solidFill>
                  <a:srgbClr val="EB222E"/>
                </a:solidFill>
                <a:latin typeface="+mj-lt"/>
              </a:rPr>
              <a:t>experience</a:t>
            </a:r>
            <a:r>
              <a:rPr lang="it-IT" sz="2000" b="1" dirty="0">
                <a:solidFill>
                  <a:srgbClr val="EB222E"/>
                </a:solidFill>
                <a:latin typeface="+mj-lt"/>
              </a:rPr>
              <a:t> </a:t>
            </a:r>
            <a:r>
              <a:rPr lang="it-IT" sz="2000" b="1" dirty="0" err="1">
                <a:solidFill>
                  <a:srgbClr val="EB222E"/>
                </a:solidFill>
                <a:latin typeface="+mj-lt"/>
              </a:rPr>
              <a:t>because</a:t>
            </a:r>
            <a:r>
              <a:rPr lang="it-IT" sz="2000" b="1" dirty="0">
                <a:solidFill>
                  <a:srgbClr val="EB222E"/>
                </a:solidFill>
                <a:latin typeface="+mj-lt"/>
              </a:rPr>
              <a:t>…</a:t>
            </a: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BB57FFC5-B093-C647-BEA8-634C4D29CD34}"/>
              </a:ext>
            </a:extLst>
          </p:cNvPr>
          <p:cNvGrpSpPr/>
          <p:nvPr/>
        </p:nvGrpSpPr>
        <p:grpSpPr>
          <a:xfrm>
            <a:off x="7839471" y="3642213"/>
            <a:ext cx="5622121" cy="1740308"/>
            <a:chOff x="8239678" y="3623733"/>
            <a:chExt cx="5962704" cy="1845734"/>
          </a:xfrm>
        </p:grpSpPr>
        <p:cxnSp>
          <p:nvCxnSpPr>
            <p:cNvPr id="37" name="Connettore 1 36">
              <a:extLst>
                <a:ext uri="{FF2B5EF4-FFF2-40B4-BE49-F238E27FC236}">
                  <a16:creationId xmlns:a16="http://schemas.microsoft.com/office/drawing/2014/main" id="{B90CBC47-D01C-2C44-B6E0-7CE2B3B22E0E}"/>
                </a:ext>
              </a:extLst>
            </p:cNvPr>
            <p:cNvCxnSpPr/>
            <p:nvPr/>
          </p:nvCxnSpPr>
          <p:spPr>
            <a:xfrm>
              <a:off x="8239678" y="3623733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>
              <a:extLst>
                <a:ext uri="{FF2B5EF4-FFF2-40B4-BE49-F238E27FC236}">
                  <a16:creationId xmlns:a16="http://schemas.microsoft.com/office/drawing/2014/main" id="{9F45B2A1-57CA-1F4F-B154-C3D7623E726D}"/>
                </a:ext>
              </a:extLst>
            </p:cNvPr>
            <p:cNvCxnSpPr/>
            <p:nvPr/>
          </p:nvCxnSpPr>
          <p:spPr>
            <a:xfrm>
              <a:off x="8239678" y="4085166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>
              <a:extLst>
                <a:ext uri="{FF2B5EF4-FFF2-40B4-BE49-F238E27FC236}">
                  <a16:creationId xmlns:a16="http://schemas.microsoft.com/office/drawing/2014/main" id="{CBC80978-0329-394B-B71C-B4F2CEE01401}"/>
                </a:ext>
              </a:extLst>
            </p:cNvPr>
            <p:cNvCxnSpPr/>
            <p:nvPr/>
          </p:nvCxnSpPr>
          <p:spPr>
            <a:xfrm>
              <a:off x="8239678" y="4546599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>
              <a:extLst>
                <a:ext uri="{FF2B5EF4-FFF2-40B4-BE49-F238E27FC236}">
                  <a16:creationId xmlns:a16="http://schemas.microsoft.com/office/drawing/2014/main" id="{D5CC6F08-9FFB-8A47-995E-BFFDD99CFA4D}"/>
                </a:ext>
              </a:extLst>
            </p:cNvPr>
            <p:cNvCxnSpPr/>
            <p:nvPr/>
          </p:nvCxnSpPr>
          <p:spPr>
            <a:xfrm>
              <a:off x="8239678" y="5008032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>
              <a:extLst>
                <a:ext uri="{FF2B5EF4-FFF2-40B4-BE49-F238E27FC236}">
                  <a16:creationId xmlns:a16="http://schemas.microsoft.com/office/drawing/2014/main" id="{A9438CE3-730A-324B-BD67-2E357CD855C4}"/>
                </a:ext>
              </a:extLst>
            </p:cNvPr>
            <p:cNvCxnSpPr/>
            <p:nvPr/>
          </p:nvCxnSpPr>
          <p:spPr>
            <a:xfrm>
              <a:off x="8239678" y="5469467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124E726-9C63-044D-B85B-ACEFAE569098}"/>
              </a:ext>
            </a:extLst>
          </p:cNvPr>
          <p:cNvSpPr txBox="1"/>
          <p:nvPr/>
        </p:nvSpPr>
        <p:spPr>
          <a:xfrm>
            <a:off x="478198" y="5135931"/>
            <a:ext cx="689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WHO I AM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9932FC6F-90A6-1249-A4B2-BB1D08B6C490}"/>
              </a:ext>
            </a:extLst>
          </p:cNvPr>
          <p:cNvSpPr txBox="1"/>
          <p:nvPr/>
        </p:nvSpPr>
        <p:spPr>
          <a:xfrm>
            <a:off x="807990" y="1854315"/>
            <a:ext cx="3383163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NAME:</a:t>
            </a:r>
          </a:p>
        </p:txBody>
      </p:sp>
      <p:cxnSp>
        <p:nvCxnSpPr>
          <p:cNvPr id="56" name="Connettore 1 55">
            <a:extLst>
              <a:ext uri="{FF2B5EF4-FFF2-40B4-BE49-F238E27FC236}">
                <a16:creationId xmlns:a16="http://schemas.microsoft.com/office/drawing/2014/main" id="{E6882F10-6846-B74B-AD5C-0109B373914B}"/>
              </a:ext>
            </a:extLst>
          </p:cNvPr>
          <p:cNvCxnSpPr/>
          <p:nvPr/>
        </p:nvCxnSpPr>
        <p:spPr>
          <a:xfrm>
            <a:off x="807990" y="2552408"/>
            <a:ext cx="2809712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5DCE6A3C-10A0-9047-9BDF-1A135404428E}"/>
              </a:ext>
            </a:extLst>
          </p:cNvPr>
          <p:cNvGrpSpPr/>
          <p:nvPr/>
        </p:nvGrpSpPr>
        <p:grpSpPr>
          <a:xfrm>
            <a:off x="807990" y="6183327"/>
            <a:ext cx="5614979" cy="587999"/>
            <a:chOff x="807990" y="6183327"/>
            <a:chExt cx="5614979" cy="587999"/>
          </a:xfrm>
        </p:grpSpPr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63764E0A-F071-014C-AF85-6C9F671AEE10}"/>
                </a:ext>
              </a:extLst>
            </p:cNvPr>
            <p:cNvSpPr txBox="1"/>
            <p:nvPr/>
          </p:nvSpPr>
          <p:spPr>
            <a:xfrm>
              <a:off x="807990" y="6183327"/>
              <a:ext cx="51814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THE OBJECT THAT BETTER DESCRIBES ME:</a:t>
              </a:r>
            </a:p>
          </p:txBody>
        </p:sp>
        <p:cxnSp>
          <p:nvCxnSpPr>
            <p:cNvPr id="65" name="Connettore 1 64">
              <a:extLst>
                <a:ext uri="{FF2B5EF4-FFF2-40B4-BE49-F238E27FC236}">
                  <a16:creationId xmlns:a16="http://schemas.microsoft.com/office/drawing/2014/main" id="{789095EE-4DEA-6B41-960B-D6C90791AC05}"/>
                </a:ext>
              </a:extLst>
            </p:cNvPr>
            <p:cNvCxnSpPr>
              <a:cxnSpLocks/>
            </p:cNvCxnSpPr>
            <p:nvPr/>
          </p:nvCxnSpPr>
          <p:spPr>
            <a:xfrm>
              <a:off x="5238044" y="6432112"/>
              <a:ext cx="1184925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>
              <a:extLst>
                <a:ext uri="{FF2B5EF4-FFF2-40B4-BE49-F238E27FC236}">
                  <a16:creationId xmlns:a16="http://schemas.microsoft.com/office/drawing/2014/main" id="{BD25E873-B8F5-7641-9D68-791755D975FC}"/>
                </a:ext>
              </a:extLst>
            </p:cNvPr>
            <p:cNvCxnSpPr>
              <a:cxnSpLocks/>
            </p:cNvCxnSpPr>
            <p:nvPr/>
          </p:nvCxnSpPr>
          <p:spPr>
            <a:xfrm>
              <a:off x="807990" y="6771326"/>
              <a:ext cx="561497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A30640DA-D0E6-164B-AAE2-D886F7DD2911}"/>
              </a:ext>
            </a:extLst>
          </p:cNvPr>
          <p:cNvSpPr txBox="1"/>
          <p:nvPr/>
        </p:nvSpPr>
        <p:spPr>
          <a:xfrm>
            <a:off x="807990" y="8693792"/>
            <a:ext cx="1561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EB222E"/>
                </a:solidFill>
                <a:latin typeface="+mj-lt"/>
              </a:rPr>
              <a:t>TECH SAVVY</a:t>
            </a:r>
          </a:p>
        </p:txBody>
      </p:sp>
      <p:grpSp>
        <p:nvGrpSpPr>
          <p:cNvPr id="96" name="Gruppo 95">
            <a:extLst>
              <a:ext uri="{FF2B5EF4-FFF2-40B4-BE49-F238E27FC236}">
                <a16:creationId xmlns:a16="http://schemas.microsoft.com/office/drawing/2014/main" id="{FB64334C-E770-3F48-85E7-30847B2E2DC0}"/>
              </a:ext>
            </a:extLst>
          </p:cNvPr>
          <p:cNvGrpSpPr/>
          <p:nvPr/>
        </p:nvGrpSpPr>
        <p:grpSpPr>
          <a:xfrm>
            <a:off x="6052551" y="8722770"/>
            <a:ext cx="447793" cy="614474"/>
            <a:chOff x="6434858" y="8852198"/>
            <a:chExt cx="461539" cy="633336"/>
          </a:xfrm>
        </p:grpSpPr>
        <p:sp>
          <p:nvSpPr>
            <p:cNvPr id="94" name="Ovale 93">
              <a:extLst>
                <a:ext uri="{FF2B5EF4-FFF2-40B4-BE49-F238E27FC236}">
                  <a16:creationId xmlns:a16="http://schemas.microsoft.com/office/drawing/2014/main" id="{204B99AA-0BE8-FD4B-B9B4-D76BAD7CE73D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95" name="CasellaDiTesto 94">
              <a:extLst>
                <a:ext uri="{FF2B5EF4-FFF2-40B4-BE49-F238E27FC236}">
                  <a16:creationId xmlns:a16="http://schemas.microsoft.com/office/drawing/2014/main" id="{53D54963-A68B-3B4F-A396-018E1EC60580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7</a:t>
              </a:r>
            </a:p>
          </p:txBody>
        </p:sp>
      </p:grp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28780D86-87F9-9A49-A1D8-A72EE0782870}"/>
              </a:ext>
            </a:extLst>
          </p:cNvPr>
          <p:cNvSpPr txBox="1"/>
          <p:nvPr/>
        </p:nvSpPr>
        <p:spPr>
          <a:xfrm>
            <a:off x="807990" y="9045887"/>
            <a:ext cx="1561648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14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(scale 1 to 7)</a:t>
            </a:r>
          </a:p>
        </p:txBody>
      </p:sp>
      <p:grpSp>
        <p:nvGrpSpPr>
          <p:cNvPr id="150" name="Gruppo 149">
            <a:extLst>
              <a:ext uri="{FF2B5EF4-FFF2-40B4-BE49-F238E27FC236}">
                <a16:creationId xmlns:a16="http://schemas.microsoft.com/office/drawing/2014/main" id="{64C076CD-0BC2-944E-8270-241F654AF7CF}"/>
              </a:ext>
            </a:extLst>
          </p:cNvPr>
          <p:cNvGrpSpPr/>
          <p:nvPr/>
        </p:nvGrpSpPr>
        <p:grpSpPr>
          <a:xfrm>
            <a:off x="7825238" y="6248375"/>
            <a:ext cx="5952313" cy="2766579"/>
            <a:chOff x="7825238" y="6326000"/>
            <a:chExt cx="5952313" cy="2766579"/>
          </a:xfrm>
        </p:grpSpPr>
        <p:sp>
          <p:nvSpPr>
            <p:cNvPr id="43" name="Ovale 42">
              <a:extLst>
                <a:ext uri="{FF2B5EF4-FFF2-40B4-BE49-F238E27FC236}">
                  <a16:creationId xmlns:a16="http://schemas.microsoft.com/office/drawing/2014/main" id="{3CEC13C3-7978-1643-9CA8-96E23F253ABB}"/>
                </a:ext>
              </a:extLst>
            </p:cNvPr>
            <p:cNvSpPr/>
            <p:nvPr/>
          </p:nvSpPr>
          <p:spPr>
            <a:xfrm>
              <a:off x="7825238" y="6326000"/>
              <a:ext cx="640025" cy="640025"/>
            </a:xfrm>
            <a:prstGeom prst="ellipse">
              <a:avLst/>
            </a:prstGeom>
            <a:noFill/>
            <a:ln w="38100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44" name="CasellaDiTesto 43">
              <a:extLst>
                <a:ext uri="{FF2B5EF4-FFF2-40B4-BE49-F238E27FC236}">
                  <a16:creationId xmlns:a16="http://schemas.microsoft.com/office/drawing/2014/main" id="{9D6BEDDE-AF2F-0645-8C96-F793B8AC93A7}"/>
                </a:ext>
              </a:extLst>
            </p:cNvPr>
            <p:cNvSpPr txBox="1"/>
            <p:nvPr/>
          </p:nvSpPr>
          <p:spPr>
            <a:xfrm>
              <a:off x="8596080" y="6442875"/>
              <a:ext cx="5181471" cy="397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HATE / I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hate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 the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current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experience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because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…</a:t>
              </a:r>
            </a:p>
          </p:txBody>
        </p:sp>
        <p:grpSp>
          <p:nvGrpSpPr>
            <p:cNvPr id="45" name="Gruppo 44">
              <a:extLst>
                <a:ext uri="{FF2B5EF4-FFF2-40B4-BE49-F238E27FC236}">
                  <a16:creationId xmlns:a16="http://schemas.microsoft.com/office/drawing/2014/main" id="{3D3B978C-69C1-944E-B25F-F04C7D8F8460}"/>
                </a:ext>
              </a:extLst>
            </p:cNvPr>
            <p:cNvGrpSpPr/>
            <p:nvPr/>
          </p:nvGrpSpPr>
          <p:grpSpPr>
            <a:xfrm>
              <a:off x="7839471" y="7352271"/>
              <a:ext cx="5622121" cy="1740308"/>
              <a:chOff x="8239678" y="3623733"/>
              <a:chExt cx="5962704" cy="1845734"/>
            </a:xfrm>
          </p:grpSpPr>
          <p:cxnSp>
            <p:nvCxnSpPr>
              <p:cNvPr id="46" name="Connettore 1 45">
                <a:extLst>
                  <a:ext uri="{FF2B5EF4-FFF2-40B4-BE49-F238E27FC236}">
                    <a16:creationId xmlns:a16="http://schemas.microsoft.com/office/drawing/2014/main" id="{A9A10085-AE21-994A-8A08-0CEDE375AE5E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1 46">
                <a:extLst>
                  <a:ext uri="{FF2B5EF4-FFF2-40B4-BE49-F238E27FC236}">
                    <a16:creationId xmlns:a16="http://schemas.microsoft.com/office/drawing/2014/main" id="{0EEE868F-96F1-DF43-8A86-1352F5BACF77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1 47">
                <a:extLst>
                  <a:ext uri="{FF2B5EF4-FFF2-40B4-BE49-F238E27FC236}">
                    <a16:creationId xmlns:a16="http://schemas.microsoft.com/office/drawing/2014/main" id="{26041E56-0EA8-F34D-B71B-4D254C61E62B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1 48">
                <a:extLst>
                  <a:ext uri="{FF2B5EF4-FFF2-40B4-BE49-F238E27FC236}">
                    <a16:creationId xmlns:a16="http://schemas.microsoft.com/office/drawing/2014/main" id="{8D8F0EBF-1DB3-2340-AF3A-71B0EABA3358}"/>
                  </a:ext>
                </a:extLst>
              </p:cNvPr>
              <p:cNvCxnSpPr/>
              <p:nvPr/>
            </p:nvCxnSpPr>
            <p:spPr>
              <a:xfrm>
                <a:off x="8239678" y="5008032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1 49">
                <a:extLst>
                  <a:ext uri="{FF2B5EF4-FFF2-40B4-BE49-F238E27FC236}">
                    <a16:creationId xmlns:a16="http://schemas.microsoft.com/office/drawing/2014/main" id="{0E3CB702-DCE4-A54F-8010-65EF9B2C673A}"/>
                  </a:ext>
                </a:extLst>
              </p:cNvPr>
              <p:cNvCxnSpPr/>
              <p:nvPr/>
            </p:nvCxnSpPr>
            <p:spPr>
              <a:xfrm>
                <a:off x="8239678" y="5469467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0" name="Immagine 119">
              <a:extLst>
                <a:ext uri="{FF2B5EF4-FFF2-40B4-BE49-F238E27FC236}">
                  <a16:creationId xmlns:a16="http://schemas.microsoft.com/office/drawing/2014/main" id="{869D9345-A23D-D744-989E-DB4CEBD75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9752" y="6392117"/>
              <a:ext cx="466186" cy="562416"/>
            </a:xfrm>
            <a:prstGeom prst="rect">
              <a:avLst/>
            </a:prstGeom>
          </p:spPr>
        </p:pic>
      </p:grpSp>
      <p:pic>
        <p:nvPicPr>
          <p:cNvPr id="122" name="Immagine 121">
            <a:extLst>
              <a:ext uri="{FF2B5EF4-FFF2-40B4-BE49-F238E27FC236}">
                <a16:creationId xmlns:a16="http://schemas.microsoft.com/office/drawing/2014/main" id="{2928C938-A2C7-A546-8317-D38873063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8198" y="2622817"/>
            <a:ext cx="554103" cy="668482"/>
          </a:xfrm>
          <a:prstGeom prst="rect">
            <a:avLst/>
          </a:prstGeom>
        </p:spPr>
      </p:pic>
      <p:grpSp>
        <p:nvGrpSpPr>
          <p:cNvPr id="148" name="Gruppo 147">
            <a:extLst>
              <a:ext uri="{FF2B5EF4-FFF2-40B4-BE49-F238E27FC236}">
                <a16:creationId xmlns:a16="http://schemas.microsoft.com/office/drawing/2014/main" id="{A256EAA9-8156-4841-B07C-2F4F38373614}"/>
              </a:ext>
            </a:extLst>
          </p:cNvPr>
          <p:cNvGrpSpPr/>
          <p:nvPr/>
        </p:nvGrpSpPr>
        <p:grpSpPr>
          <a:xfrm>
            <a:off x="787942" y="7019308"/>
            <a:ext cx="5635027" cy="621161"/>
            <a:chOff x="787942" y="7033116"/>
            <a:chExt cx="5635027" cy="621161"/>
          </a:xfrm>
        </p:grpSpPr>
        <p:cxnSp>
          <p:nvCxnSpPr>
            <p:cNvPr id="70" name="Connettore 1 69">
              <a:extLst>
                <a:ext uri="{FF2B5EF4-FFF2-40B4-BE49-F238E27FC236}">
                  <a16:creationId xmlns:a16="http://schemas.microsoft.com/office/drawing/2014/main" id="{6818C458-DFBB-EC4F-BC5B-213B822D4591}"/>
                </a:ext>
              </a:extLst>
            </p:cNvPr>
            <p:cNvCxnSpPr>
              <a:cxnSpLocks/>
            </p:cNvCxnSpPr>
            <p:nvPr/>
          </p:nvCxnSpPr>
          <p:spPr>
            <a:xfrm>
              <a:off x="807990" y="7654277"/>
              <a:ext cx="561497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asellaDiTesto 75">
              <a:extLst>
                <a:ext uri="{FF2B5EF4-FFF2-40B4-BE49-F238E27FC236}">
                  <a16:creationId xmlns:a16="http://schemas.microsoft.com/office/drawing/2014/main" id="{599C343E-6671-334F-BD4B-F9936DD3BBAE}"/>
                </a:ext>
              </a:extLst>
            </p:cNvPr>
            <p:cNvSpPr txBox="1"/>
            <p:nvPr/>
          </p:nvSpPr>
          <p:spPr>
            <a:xfrm>
              <a:off x="787942" y="7033116"/>
              <a:ext cx="51814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MY SOURCE OF HAPPINESS:</a:t>
              </a:r>
            </a:p>
          </p:txBody>
        </p:sp>
        <p:cxnSp>
          <p:nvCxnSpPr>
            <p:cNvPr id="78" name="Connettore 1 77">
              <a:extLst>
                <a:ext uri="{FF2B5EF4-FFF2-40B4-BE49-F238E27FC236}">
                  <a16:creationId xmlns:a16="http://schemas.microsoft.com/office/drawing/2014/main" id="{275B4803-CB14-604F-B9C7-22F011875D1E}"/>
                </a:ext>
              </a:extLst>
            </p:cNvPr>
            <p:cNvCxnSpPr>
              <a:cxnSpLocks/>
            </p:cNvCxnSpPr>
            <p:nvPr/>
          </p:nvCxnSpPr>
          <p:spPr>
            <a:xfrm>
              <a:off x="3803182" y="7304479"/>
              <a:ext cx="259973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6E98D31D-01FB-9844-B9C6-09EB33EBA39E}"/>
              </a:ext>
            </a:extLst>
          </p:cNvPr>
          <p:cNvSpPr txBox="1"/>
          <p:nvPr/>
        </p:nvSpPr>
        <p:spPr>
          <a:xfrm>
            <a:off x="807990" y="2839311"/>
            <a:ext cx="3383163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AGE: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1289BE8F-252A-924B-AFCB-956B1215F79E}"/>
              </a:ext>
            </a:extLst>
          </p:cNvPr>
          <p:cNvSpPr txBox="1"/>
          <p:nvPr/>
        </p:nvSpPr>
        <p:spPr>
          <a:xfrm>
            <a:off x="807990" y="3870875"/>
            <a:ext cx="3383163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LOCATION:</a:t>
            </a:r>
          </a:p>
        </p:txBody>
      </p:sp>
      <p:cxnSp>
        <p:nvCxnSpPr>
          <p:cNvPr id="88" name="Connettore 1 87">
            <a:extLst>
              <a:ext uri="{FF2B5EF4-FFF2-40B4-BE49-F238E27FC236}">
                <a16:creationId xmlns:a16="http://schemas.microsoft.com/office/drawing/2014/main" id="{55A9C4A8-51CB-2344-A11E-618566AFFCD3}"/>
              </a:ext>
            </a:extLst>
          </p:cNvPr>
          <p:cNvCxnSpPr/>
          <p:nvPr/>
        </p:nvCxnSpPr>
        <p:spPr>
          <a:xfrm>
            <a:off x="807990" y="4590185"/>
            <a:ext cx="2809712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B21BCBBA-0777-D041-98CC-76588553B4CE}"/>
              </a:ext>
            </a:extLst>
          </p:cNvPr>
          <p:cNvGrpSpPr/>
          <p:nvPr/>
        </p:nvGrpSpPr>
        <p:grpSpPr>
          <a:xfrm>
            <a:off x="787942" y="7888451"/>
            <a:ext cx="5635027" cy="621161"/>
            <a:chOff x="787942" y="7888451"/>
            <a:chExt cx="5635027" cy="621161"/>
          </a:xfrm>
        </p:grpSpPr>
        <p:cxnSp>
          <p:nvCxnSpPr>
            <p:cNvPr id="119" name="Connettore 1 118">
              <a:extLst>
                <a:ext uri="{FF2B5EF4-FFF2-40B4-BE49-F238E27FC236}">
                  <a16:creationId xmlns:a16="http://schemas.microsoft.com/office/drawing/2014/main" id="{E4AC4A4B-9CE4-094F-8181-75094DAE9AAB}"/>
                </a:ext>
              </a:extLst>
            </p:cNvPr>
            <p:cNvCxnSpPr>
              <a:cxnSpLocks/>
            </p:cNvCxnSpPr>
            <p:nvPr/>
          </p:nvCxnSpPr>
          <p:spPr>
            <a:xfrm>
              <a:off x="807990" y="8509612"/>
              <a:ext cx="561497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CasellaDiTesto 120">
              <a:extLst>
                <a:ext uri="{FF2B5EF4-FFF2-40B4-BE49-F238E27FC236}">
                  <a16:creationId xmlns:a16="http://schemas.microsoft.com/office/drawing/2014/main" id="{45FA00CE-71D1-FF4F-AD00-D8DA72228A7A}"/>
                </a:ext>
              </a:extLst>
            </p:cNvPr>
            <p:cNvSpPr txBox="1"/>
            <p:nvPr/>
          </p:nvSpPr>
          <p:spPr>
            <a:xfrm>
              <a:off x="787942" y="7888451"/>
              <a:ext cx="51814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FACEBOOK FOR ME IS:</a:t>
              </a:r>
            </a:p>
          </p:txBody>
        </p:sp>
        <p:cxnSp>
          <p:nvCxnSpPr>
            <p:cNvPr id="123" name="Connettore 1 122">
              <a:extLst>
                <a:ext uri="{FF2B5EF4-FFF2-40B4-BE49-F238E27FC236}">
                  <a16:creationId xmlns:a16="http://schemas.microsoft.com/office/drawing/2014/main" id="{8411D104-E4B4-D245-9A2D-B2E37A9D4EB2}"/>
                </a:ext>
              </a:extLst>
            </p:cNvPr>
            <p:cNvCxnSpPr>
              <a:cxnSpLocks/>
            </p:cNvCxnSpPr>
            <p:nvPr/>
          </p:nvCxnSpPr>
          <p:spPr>
            <a:xfrm>
              <a:off x="3280975" y="8159814"/>
              <a:ext cx="3121946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uppo 123">
            <a:extLst>
              <a:ext uri="{FF2B5EF4-FFF2-40B4-BE49-F238E27FC236}">
                <a16:creationId xmlns:a16="http://schemas.microsoft.com/office/drawing/2014/main" id="{D1194E89-C661-D24B-B198-69ECF2D3DA77}"/>
              </a:ext>
            </a:extLst>
          </p:cNvPr>
          <p:cNvGrpSpPr/>
          <p:nvPr/>
        </p:nvGrpSpPr>
        <p:grpSpPr>
          <a:xfrm>
            <a:off x="5530345" y="8722770"/>
            <a:ext cx="447793" cy="614474"/>
            <a:chOff x="6434858" y="8852198"/>
            <a:chExt cx="461539" cy="633336"/>
          </a:xfrm>
        </p:grpSpPr>
        <p:sp>
          <p:nvSpPr>
            <p:cNvPr id="125" name="Ovale 124">
              <a:extLst>
                <a:ext uri="{FF2B5EF4-FFF2-40B4-BE49-F238E27FC236}">
                  <a16:creationId xmlns:a16="http://schemas.microsoft.com/office/drawing/2014/main" id="{8DC7E376-26EF-7741-91EA-594F67378B90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26" name="CasellaDiTesto 125">
              <a:extLst>
                <a:ext uri="{FF2B5EF4-FFF2-40B4-BE49-F238E27FC236}">
                  <a16:creationId xmlns:a16="http://schemas.microsoft.com/office/drawing/2014/main" id="{E878A004-9DA9-FF43-8D5E-D49327F40D3F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6</a:t>
              </a:r>
            </a:p>
          </p:txBody>
        </p:sp>
      </p:grpSp>
      <p:grpSp>
        <p:nvGrpSpPr>
          <p:cNvPr id="127" name="Gruppo 126">
            <a:extLst>
              <a:ext uri="{FF2B5EF4-FFF2-40B4-BE49-F238E27FC236}">
                <a16:creationId xmlns:a16="http://schemas.microsoft.com/office/drawing/2014/main" id="{0F3A9E6E-0858-8746-9B5A-1B15ACCEDF99}"/>
              </a:ext>
            </a:extLst>
          </p:cNvPr>
          <p:cNvGrpSpPr/>
          <p:nvPr/>
        </p:nvGrpSpPr>
        <p:grpSpPr>
          <a:xfrm>
            <a:off x="5008138" y="8722770"/>
            <a:ext cx="447793" cy="614474"/>
            <a:chOff x="6434858" y="8852198"/>
            <a:chExt cx="461539" cy="633336"/>
          </a:xfrm>
        </p:grpSpPr>
        <p:sp>
          <p:nvSpPr>
            <p:cNvPr id="128" name="Ovale 127">
              <a:extLst>
                <a:ext uri="{FF2B5EF4-FFF2-40B4-BE49-F238E27FC236}">
                  <a16:creationId xmlns:a16="http://schemas.microsoft.com/office/drawing/2014/main" id="{8EC751B2-3BFA-334B-AE0B-CC935F87025D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29" name="CasellaDiTesto 128">
              <a:extLst>
                <a:ext uri="{FF2B5EF4-FFF2-40B4-BE49-F238E27FC236}">
                  <a16:creationId xmlns:a16="http://schemas.microsoft.com/office/drawing/2014/main" id="{FDD02A87-4568-3541-AB87-E0A9714BC1A9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F4D6520F-42ED-CF4D-A2A3-BE0544E0E552}"/>
              </a:ext>
            </a:extLst>
          </p:cNvPr>
          <p:cNvGrpSpPr/>
          <p:nvPr/>
        </p:nvGrpSpPr>
        <p:grpSpPr>
          <a:xfrm>
            <a:off x="4485931" y="8722770"/>
            <a:ext cx="447793" cy="614474"/>
            <a:chOff x="6434858" y="8852198"/>
            <a:chExt cx="461539" cy="633336"/>
          </a:xfrm>
        </p:grpSpPr>
        <p:sp>
          <p:nvSpPr>
            <p:cNvPr id="131" name="Ovale 130">
              <a:extLst>
                <a:ext uri="{FF2B5EF4-FFF2-40B4-BE49-F238E27FC236}">
                  <a16:creationId xmlns:a16="http://schemas.microsoft.com/office/drawing/2014/main" id="{87B44392-2D80-AC43-9917-54E73C801A94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32" name="CasellaDiTesto 131">
              <a:extLst>
                <a:ext uri="{FF2B5EF4-FFF2-40B4-BE49-F238E27FC236}">
                  <a16:creationId xmlns:a16="http://schemas.microsoft.com/office/drawing/2014/main" id="{4E41CC9A-4281-B64D-BF83-CA42413C37E7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6F370CB6-CDB7-F843-A55E-AEAE68F92751}"/>
              </a:ext>
            </a:extLst>
          </p:cNvPr>
          <p:cNvGrpSpPr/>
          <p:nvPr/>
        </p:nvGrpSpPr>
        <p:grpSpPr>
          <a:xfrm>
            <a:off x="3963724" y="8722770"/>
            <a:ext cx="447793" cy="614474"/>
            <a:chOff x="6434858" y="8852198"/>
            <a:chExt cx="461539" cy="633336"/>
          </a:xfrm>
        </p:grpSpPr>
        <p:sp>
          <p:nvSpPr>
            <p:cNvPr id="134" name="Ovale 133">
              <a:extLst>
                <a:ext uri="{FF2B5EF4-FFF2-40B4-BE49-F238E27FC236}">
                  <a16:creationId xmlns:a16="http://schemas.microsoft.com/office/drawing/2014/main" id="{8EC73BAF-E4A9-6046-B85A-EC8C2408AA98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35" name="CasellaDiTesto 134">
              <a:extLst>
                <a:ext uri="{FF2B5EF4-FFF2-40B4-BE49-F238E27FC236}">
                  <a16:creationId xmlns:a16="http://schemas.microsoft.com/office/drawing/2014/main" id="{A6E294DD-A6AF-CB45-836B-7B87A2F6484E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CDDAAF82-8D41-E448-800F-2FAB28274958}"/>
              </a:ext>
            </a:extLst>
          </p:cNvPr>
          <p:cNvGrpSpPr/>
          <p:nvPr/>
        </p:nvGrpSpPr>
        <p:grpSpPr>
          <a:xfrm>
            <a:off x="3441517" y="8722770"/>
            <a:ext cx="447793" cy="614474"/>
            <a:chOff x="6434858" y="8852198"/>
            <a:chExt cx="461539" cy="633336"/>
          </a:xfrm>
        </p:grpSpPr>
        <p:sp>
          <p:nvSpPr>
            <p:cNvPr id="137" name="Ovale 136">
              <a:extLst>
                <a:ext uri="{FF2B5EF4-FFF2-40B4-BE49-F238E27FC236}">
                  <a16:creationId xmlns:a16="http://schemas.microsoft.com/office/drawing/2014/main" id="{A9F1B6EA-8973-0B4A-877B-EB761847C454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38" name="CasellaDiTesto 137">
              <a:extLst>
                <a:ext uri="{FF2B5EF4-FFF2-40B4-BE49-F238E27FC236}">
                  <a16:creationId xmlns:a16="http://schemas.microsoft.com/office/drawing/2014/main" id="{D3C67D86-1382-E344-A388-3B34E09F4D26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77C0AE5F-0AF8-4449-ACB6-2BA59C1F3820}"/>
              </a:ext>
            </a:extLst>
          </p:cNvPr>
          <p:cNvGrpSpPr/>
          <p:nvPr/>
        </p:nvGrpSpPr>
        <p:grpSpPr>
          <a:xfrm>
            <a:off x="2919310" y="8722770"/>
            <a:ext cx="447793" cy="614474"/>
            <a:chOff x="6434858" y="8852198"/>
            <a:chExt cx="461539" cy="633336"/>
          </a:xfrm>
        </p:grpSpPr>
        <p:sp>
          <p:nvSpPr>
            <p:cNvPr id="140" name="Ovale 139">
              <a:extLst>
                <a:ext uri="{FF2B5EF4-FFF2-40B4-BE49-F238E27FC236}">
                  <a16:creationId xmlns:a16="http://schemas.microsoft.com/office/drawing/2014/main" id="{DDDCA989-B901-9F47-BDAC-5DBB604EF245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41" name="CasellaDiTesto 140">
              <a:extLst>
                <a:ext uri="{FF2B5EF4-FFF2-40B4-BE49-F238E27FC236}">
                  <a16:creationId xmlns:a16="http://schemas.microsoft.com/office/drawing/2014/main" id="{C0C55EAD-E66A-924A-8035-16EC07A586B2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157" name="Segnaposto piè di pagina 3">
            <a:extLst>
              <a:ext uri="{FF2B5EF4-FFF2-40B4-BE49-F238E27FC236}">
                <a16:creationId xmlns:a16="http://schemas.microsoft.com/office/drawing/2014/main" id="{86513E11-3463-A74E-8E45-C09D54D3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744" y="10046164"/>
            <a:ext cx="5415206" cy="344269"/>
          </a:xfrm>
        </p:spPr>
        <p:txBody>
          <a:bodyPr/>
          <a:lstStyle/>
          <a:p>
            <a:r>
              <a:rPr lang="en-US" sz="1400" dirty="0">
                <a:solidFill>
                  <a:srgbClr val="EB222E"/>
                </a:solidFill>
                <a:latin typeface="+mj-lt"/>
              </a:rPr>
              <a:t>Design Thinking Jams - Creative Problem Solving</a:t>
            </a:r>
            <a:endParaRPr lang="it-IT" sz="1400" dirty="0">
              <a:solidFill>
                <a:srgbClr val="EB222E"/>
              </a:solidFill>
              <a:latin typeface="+mj-lt"/>
            </a:endParaRPr>
          </a:p>
        </p:txBody>
      </p:sp>
      <p:cxnSp>
        <p:nvCxnSpPr>
          <p:cNvPr id="93" name="Connettore 1 92">
            <a:extLst>
              <a:ext uri="{FF2B5EF4-FFF2-40B4-BE49-F238E27FC236}">
                <a16:creationId xmlns:a16="http://schemas.microsoft.com/office/drawing/2014/main" id="{93E78B0D-59CB-F146-891C-98A068067444}"/>
              </a:ext>
            </a:extLst>
          </p:cNvPr>
          <p:cNvCxnSpPr/>
          <p:nvPr/>
        </p:nvCxnSpPr>
        <p:spPr>
          <a:xfrm>
            <a:off x="807990" y="3525176"/>
            <a:ext cx="2809712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69E75C84-C4D2-424A-867F-886E3773CEA2}"/>
              </a:ext>
            </a:extLst>
          </p:cNvPr>
          <p:cNvSpPr txBox="1"/>
          <p:nvPr/>
        </p:nvSpPr>
        <p:spPr>
          <a:xfrm>
            <a:off x="4780300" y="646202"/>
            <a:ext cx="374530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 err="1">
                <a:solidFill>
                  <a:srgbClr val="EB222E"/>
                </a:solidFill>
                <a:latin typeface="+mj-lt"/>
              </a:rPr>
              <a:t>Name</a:t>
            </a:r>
            <a:r>
              <a:rPr lang="it-IT" sz="1300" b="1" dirty="0">
                <a:solidFill>
                  <a:srgbClr val="EB222E"/>
                </a:solidFill>
                <a:latin typeface="+mj-lt"/>
              </a:rPr>
              <a:t> </a:t>
            </a:r>
            <a:r>
              <a:rPr lang="it-IT" sz="1300" b="1" dirty="0" err="1">
                <a:solidFill>
                  <a:srgbClr val="EB222E"/>
                </a:solidFill>
                <a:latin typeface="+mj-lt"/>
              </a:rPr>
              <a:t>Surname</a:t>
            </a:r>
            <a:r>
              <a:rPr lang="it-IT" sz="1300" b="1" dirty="0">
                <a:solidFill>
                  <a:srgbClr val="EB222E"/>
                </a:solidFill>
                <a:latin typeface="+mj-lt"/>
              </a:rPr>
              <a:t>: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07AD36EC-8BCE-EC40-BAE8-3BEC140F640B}"/>
              </a:ext>
            </a:extLst>
          </p:cNvPr>
          <p:cNvSpPr txBox="1"/>
          <p:nvPr/>
        </p:nvSpPr>
        <p:spPr>
          <a:xfrm>
            <a:off x="8988357" y="646420"/>
            <a:ext cx="30518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EB222E"/>
                </a:solidFill>
                <a:latin typeface="+mj-lt"/>
              </a:rPr>
              <a:t>Company:</a:t>
            </a:r>
          </a:p>
        </p:txBody>
      </p: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AB8396E2-81E7-4943-B611-A5B1A9049D33}"/>
              </a:ext>
            </a:extLst>
          </p:cNvPr>
          <p:cNvCxnSpPr>
            <a:cxnSpLocks/>
          </p:cNvCxnSpPr>
          <p:nvPr/>
        </p:nvCxnSpPr>
        <p:spPr>
          <a:xfrm>
            <a:off x="4841948" y="1145168"/>
            <a:ext cx="3740045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1 111">
            <a:extLst>
              <a:ext uri="{FF2B5EF4-FFF2-40B4-BE49-F238E27FC236}">
                <a16:creationId xmlns:a16="http://schemas.microsoft.com/office/drawing/2014/main" id="{27D9C907-7B4A-3548-91CB-14B87F41CE73}"/>
              </a:ext>
            </a:extLst>
          </p:cNvPr>
          <p:cNvCxnSpPr>
            <a:cxnSpLocks/>
          </p:cNvCxnSpPr>
          <p:nvPr/>
        </p:nvCxnSpPr>
        <p:spPr>
          <a:xfrm>
            <a:off x="8988357" y="1145168"/>
            <a:ext cx="3504155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59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73A5964-65C5-EA46-9127-505B54EA3487}"/>
              </a:ext>
            </a:extLst>
          </p:cNvPr>
          <p:cNvSpPr txBox="1"/>
          <p:nvPr/>
        </p:nvSpPr>
        <p:spPr>
          <a:xfrm>
            <a:off x="542076" y="1524636"/>
            <a:ext cx="5913183" cy="132343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FROM</a:t>
            </a:r>
          </a:p>
          <a:p>
            <a:pPr lvl="0"/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Describe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short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claims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dominant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values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perceived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by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user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current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experience</a:t>
            </a:r>
            <a:endParaRPr lang="it-IT" sz="2400" b="1" dirty="0">
              <a:solidFill>
                <a:srgbClr val="EB222E"/>
              </a:solidFill>
              <a:latin typeface="+mj-lt"/>
            </a:endParaRPr>
          </a:p>
          <a:p>
            <a:endParaRPr lang="it-IT" sz="2400" b="1" dirty="0">
              <a:solidFill>
                <a:srgbClr val="EB222E"/>
              </a:solidFill>
              <a:latin typeface="+mj-lt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01E8A7-CB06-9A4D-AB07-E3AF30D1CCC3}"/>
              </a:ext>
            </a:extLst>
          </p:cNvPr>
          <p:cNvGrpSpPr/>
          <p:nvPr/>
        </p:nvGrpSpPr>
        <p:grpSpPr>
          <a:xfrm>
            <a:off x="7870451" y="2542025"/>
            <a:ext cx="5923283" cy="1798828"/>
            <a:chOff x="7985728" y="2153277"/>
            <a:chExt cx="6632906" cy="1907799"/>
          </a:xfrm>
        </p:grpSpPr>
        <p:sp>
          <p:nvSpPr>
            <p:cNvPr id="83" name="Rettangolo 82">
              <a:extLst>
                <a:ext uri="{FF2B5EF4-FFF2-40B4-BE49-F238E27FC236}">
                  <a16:creationId xmlns:a16="http://schemas.microsoft.com/office/drawing/2014/main" id="{71734B2A-6659-A44B-8822-7172CC400353}"/>
                </a:ext>
              </a:extLst>
            </p:cNvPr>
            <p:cNvSpPr/>
            <p:nvPr/>
          </p:nvSpPr>
          <p:spPr>
            <a:xfrm>
              <a:off x="7985728" y="2153277"/>
              <a:ext cx="6632906" cy="1907799"/>
            </a:xfrm>
            <a:prstGeom prst="rect">
              <a:avLst/>
            </a:prstGeom>
            <a:noFill/>
            <a:ln w="3492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grpSp>
          <p:nvGrpSpPr>
            <p:cNvPr id="84" name="Gruppo 83">
              <a:extLst>
                <a:ext uri="{FF2B5EF4-FFF2-40B4-BE49-F238E27FC236}">
                  <a16:creationId xmlns:a16="http://schemas.microsoft.com/office/drawing/2014/main" id="{684CB27A-005A-5443-A87C-F36CC7F67CBA}"/>
                </a:ext>
              </a:extLst>
            </p:cNvPr>
            <p:cNvGrpSpPr/>
            <p:nvPr/>
          </p:nvGrpSpPr>
          <p:grpSpPr>
            <a:xfrm>
              <a:off x="8402577" y="2665227"/>
              <a:ext cx="5799208" cy="922866"/>
              <a:chOff x="8239678" y="3623733"/>
              <a:chExt cx="5962704" cy="922866"/>
            </a:xfrm>
          </p:grpSpPr>
          <p:cxnSp>
            <p:nvCxnSpPr>
              <p:cNvPr id="85" name="Connettore 1 84">
                <a:extLst>
                  <a:ext uri="{FF2B5EF4-FFF2-40B4-BE49-F238E27FC236}">
                    <a16:creationId xmlns:a16="http://schemas.microsoft.com/office/drawing/2014/main" id="{54D13DA1-9A6E-B042-B204-0383DE4C37F1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ttore 1 85">
                <a:extLst>
                  <a:ext uri="{FF2B5EF4-FFF2-40B4-BE49-F238E27FC236}">
                    <a16:creationId xmlns:a16="http://schemas.microsoft.com/office/drawing/2014/main" id="{25F48189-6262-834A-99A5-DF6498B7F275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ttore 1 86">
                <a:extLst>
                  <a:ext uri="{FF2B5EF4-FFF2-40B4-BE49-F238E27FC236}">
                    <a16:creationId xmlns:a16="http://schemas.microsoft.com/office/drawing/2014/main" id="{D48EC2DA-0148-0A4A-A041-665DDBD34F16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uppo 92">
            <a:extLst>
              <a:ext uri="{FF2B5EF4-FFF2-40B4-BE49-F238E27FC236}">
                <a16:creationId xmlns:a16="http://schemas.microsoft.com/office/drawing/2014/main" id="{34956D33-B533-174F-A93E-F0C6517AA430}"/>
              </a:ext>
            </a:extLst>
          </p:cNvPr>
          <p:cNvGrpSpPr/>
          <p:nvPr/>
        </p:nvGrpSpPr>
        <p:grpSpPr>
          <a:xfrm>
            <a:off x="531976" y="2542025"/>
            <a:ext cx="5923283" cy="1798828"/>
            <a:chOff x="7985728" y="2153277"/>
            <a:chExt cx="6632906" cy="1907799"/>
          </a:xfrm>
        </p:grpSpPr>
        <p:sp>
          <p:nvSpPr>
            <p:cNvPr id="100" name="Rettangolo 99">
              <a:extLst>
                <a:ext uri="{FF2B5EF4-FFF2-40B4-BE49-F238E27FC236}">
                  <a16:creationId xmlns:a16="http://schemas.microsoft.com/office/drawing/2014/main" id="{1D73871A-3A35-B245-8A3E-7C8C2779626F}"/>
                </a:ext>
              </a:extLst>
            </p:cNvPr>
            <p:cNvSpPr/>
            <p:nvPr/>
          </p:nvSpPr>
          <p:spPr>
            <a:xfrm>
              <a:off x="7985728" y="2153277"/>
              <a:ext cx="6632906" cy="1907799"/>
            </a:xfrm>
            <a:prstGeom prst="rect">
              <a:avLst/>
            </a:prstGeom>
            <a:noFill/>
            <a:ln w="3492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grpSp>
          <p:nvGrpSpPr>
            <p:cNvPr id="101" name="Gruppo 100">
              <a:extLst>
                <a:ext uri="{FF2B5EF4-FFF2-40B4-BE49-F238E27FC236}">
                  <a16:creationId xmlns:a16="http://schemas.microsoft.com/office/drawing/2014/main" id="{2194D0EC-93A5-EE47-80AF-BBD2DF03250C}"/>
                </a:ext>
              </a:extLst>
            </p:cNvPr>
            <p:cNvGrpSpPr/>
            <p:nvPr/>
          </p:nvGrpSpPr>
          <p:grpSpPr>
            <a:xfrm>
              <a:off x="8402577" y="2665227"/>
              <a:ext cx="5799208" cy="922866"/>
              <a:chOff x="8239678" y="3623733"/>
              <a:chExt cx="5962704" cy="922866"/>
            </a:xfrm>
          </p:grpSpPr>
          <p:cxnSp>
            <p:nvCxnSpPr>
              <p:cNvPr id="102" name="Connettore 1 101">
                <a:extLst>
                  <a:ext uri="{FF2B5EF4-FFF2-40B4-BE49-F238E27FC236}">
                    <a16:creationId xmlns:a16="http://schemas.microsoft.com/office/drawing/2014/main" id="{44D12002-AA58-4D48-BF31-69B7A8AF9969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1 118">
                <a:extLst>
                  <a:ext uri="{FF2B5EF4-FFF2-40B4-BE49-F238E27FC236}">
                    <a16:creationId xmlns:a16="http://schemas.microsoft.com/office/drawing/2014/main" id="{E2B7EF9E-8502-4D4F-B945-5346A1CA7A51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1 120">
                <a:extLst>
                  <a:ext uri="{FF2B5EF4-FFF2-40B4-BE49-F238E27FC236}">
                    <a16:creationId xmlns:a16="http://schemas.microsoft.com/office/drawing/2014/main" id="{FA4BE80A-6668-2D4A-BBF4-565DD0899FAF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3" name="Gruppo 122">
            <a:extLst>
              <a:ext uri="{FF2B5EF4-FFF2-40B4-BE49-F238E27FC236}">
                <a16:creationId xmlns:a16="http://schemas.microsoft.com/office/drawing/2014/main" id="{5B8C2320-E2C4-904F-AAE2-620BC8ED314B}"/>
              </a:ext>
            </a:extLst>
          </p:cNvPr>
          <p:cNvGrpSpPr/>
          <p:nvPr/>
        </p:nvGrpSpPr>
        <p:grpSpPr>
          <a:xfrm>
            <a:off x="7870451" y="4599080"/>
            <a:ext cx="5923283" cy="1798828"/>
            <a:chOff x="7985728" y="2153277"/>
            <a:chExt cx="6632906" cy="1907799"/>
          </a:xfrm>
        </p:grpSpPr>
        <p:sp>
          <p:nvSpPr>
            <p:cNvPr id="124" name="Rettangolo 123">
              <a:extLst>
                <a:ext uri="{FF2B5EF4-FFF2-40B4-BE49-F238E27FC236}">
                  <a16:creationId xmlns:a16="http://schemas.microsoft.com/office/drawing/2014/main" id="{23904753-F95D-E94D-B0A3-87050DE75D5D}"/>
                </a:ext>
              </a:extLst>
            </p:cNvPr>
            <p:cNvSpPr/>
            <p:nvPr/>
          </p:nvSpPr>
          <p:spPr>
            <a:xfrm>
              <a:off x="7985728" y="2153277"/>
              <a:ext cx="6632906" cy="1907799"/>
            </a:xfrm>
            <a:prstGeom prst="rect">
              <a:avLst/>
            </a:prstGeom>
            <a:noFill/>
            <a:ln w="3492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grpSp>
          <p:nvGrpSpPr>
            <p:cNvPr id="125" name="Gruppo 124">
              <a:extLst>
                <a:ext uri="{FF2B5EF4-FFF2-40B4-BE49-F238E27FC236}">
                  <a16:creationId xmlns:a16="http://schemas.microsoft.com/office/drawing/2014/main" id="{84C9FBC7-541D-204A-AA33-DB1ECE3EB61F}"/>
                </a:ext>
              </a:extLst>
            </p:cNvPr>
            <p:cNvGrpSpPr/>
            <p:nvPr/>
          </p:nvGrpSpPr>
          <p:grpSpPr>
            <a:xfrm>
              <a:off x="8402577" y="2665227"/>
              <a:ext cx="5799208" cy="922866"/>
              <a:chOff x="8239678" y="3623733"/>
              <a:chExt cx="5962704" cy="922866"/>
            </a:xfrm>
          </p:grpSpPr>
          <p:cxnSp>
            <p:nvCxnSpPr>
              <p:cNvPr id="126" name="Connettore 1 125">
                <a:extLst>
                  <a:ext uri="{FF2B5EF4-FFF2-40B4-BE49-F238E27FC236}">
                    <a16:creationId xmlns:a16="http://schemas.microsoft.com/office/drawing/2014/main" id="{4BCC5435-A577-3F4D-BCB9-38D3ADF0BE30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1 126">
                <a:extLst>
                  <a:ext uri="{FF2B5EF4-FFF2-40B4-BE49-F238E27FC236}">
                    <a16:creationId xmlns:a16="http://schemas.microsoft.com/office/drawing/2014/main" id="{7E54F34B-70C0-9F4C-B3B5-10DAA817DA44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1 127">
                <a:extLst>
                  <a:ext uri="{FF2B5EF4-FFF2-40B4-BE49-F238E27FC236}">
                    <a16:creationId xmlns:a16="http://schemas.microsoft.com/office/drawing/2014/main" id="{AC20BCCE-0983-134C-BD00-8040CB5B985F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0" name="Rettangolo 129">
            <a:extLst>
              <a:ext uri="{FF2B5EF4-FFF2-40B4-BE49-F238E27FC236}">
                <a16:creationId xmlns:a16="http://schemas.microsoft.com/office/drawing/2014/main" id="{D3155370-4FC8-F940-A374-E59F3BED4969}"/>
              </a:ext>
            </a:extLst>
          </p:cNvPr>
          <p:cNvSpPr/>
          <p:nvPr/>
        </p:nvSpPr>
        <p:spPr>
          <a:xfrm>
            <a:off x="531976" y="4599080"/>
            <a:ext cx="5923283" cy="1798828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grpSp>
        <p:nvGrpSpPr>
          <p:cNvPr id="131" name="Gruppo 130">
            <a:extLst>
              <a:ext uri="{FF2B5EF4-FFF2-40B4-BE49-F238E27FC236}">
                <a16:creationId xmlns:a16="http://schemas.microsoft.com/office/drawing/2014/main" id="{54996CD8-16D7-7343-AE1F-00A0D29E4248}"/>
              </a:ext>
            </a:extLst>
          </p:cNvPr>
          <p:cNvGrpSpPr/>
          <p:nvPr/>
        </p:nvGrpSpPr>
        <p:grpSpPr>
          <a:xfrm>
            <a:off x="904229" y="5081787"/>
            <a:ext cx="5178778" cy="870153"/>
            <a:chOff x="8239678" y="3623733"/>
            <a:chExt cx="5962704" cy="922866"/>
          </a:xfrm>
        </p:grpSpPr>
        <p:cxnSp>
          <p:nvCxnSpPr>
            <p:cNvPr id="132" name="Connettore 1 131">
              <a:extLst>
                <a:ext uri="{FF2B5EF4-FFF2-40B4-BE49-F238E27FC236}">
                  <a16:creationId xmlns:a16="http://schemas.microsoft.com/office/drawing/2014/main" id="{C7BB3ECA-A2E9-194B-871B-518E86D9CE57}"/>
                </a:ext>
              </a:extLst>
            </p:cNvPr>
            <p:cNvCxnSpPr/>
            <p:nvPr/>
          </p:nvCxnSpPr>
          <p:spPr>
            <a:xfrm>
              <a:off x="8239678" y="3623733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1 132">
              <a:extLst>
                <a:ext uri="{FF2B5EF4-FFF2-40B4-BE49-F238E27FC236}">
                  <a16:creationId xmlns:a16="http://schemas.microsoft.com/office/drawing/2014/main" id="{E61E6AB2-C893-0A4A-996C-74A076EF384A}"/>
                </a:ext>
              </a:extLst>
            </p:cNvPr>
            <p:cNvCxnSpPr/>
            <p:nvPr/>
          </p:nvCxnSpPr>
          <p:spPr>
            <a:xfrm>
              <a:off x="8239678" y="4085166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1 133">
              <a:extLst>
                <a:ext uri="{FF2B5EF4-FFF2-40B4-BE49-F238E27FC236}">
                  <a16:creationId xmlns:a16="http://schemas.microsoft.com/office/drawing/2014/main" id="{2FD5D4D9-04A2-CC48-908D-1DCA1FB731E2}"/>
                </a:ext>
              </a:extLst>
            </p:cNvPr>
            <p:cNvCxnSpPr/>
            <p:nvPr/>
          </p:nvCxnSpPr>
          <p:spPr>
            <a:xfrm>
              <a:off x="8239678" y="4546599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B43D0FB0-BF1C-6043-8649-19E61F34E8DE}"/>
              </a:ext>
            </a:extLst>
          </p:cNvPr>
          <p:cNvSpPr txBox="1"/>
          <p:nvPr/>
        </p:nvSpPr>
        <p:spPr>
          <a:xfrm>
            <a:off x="496996" y="6845303"/>
            <a:ext cx="13263317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PROBLEM STATEMENT</a:t>
            </a:r>
          </a:p>
          <a:p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Describe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a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synthetic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way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specific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problem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you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would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address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considering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emerging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values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previously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identified</a:t>
            </a:r>
            <a:endParaRPr lang="it-IT" sz="1600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/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DDAA981A-53BF-174B-ADB4-96595FA65BAA}"/>
              </a:ext>
            </a:extLst>
          </p:cNvPr>
          <p:cNvGrpSpPr/>
          <p:nvPr/>
        </p:nvGrpSpPr>
        <p:grpSpPr>
          <a:xfrm>
            <a:off x="6788219" y="5164153"/>
            <a:ext cx="749273" cy="749273"/>
            <a:chOff x="7077344" y="5068951"/>
            <a:chExt cx="978196" cy="978196"/>
          </a:xfrm>
        </p:grpSpPr>
        <p:sp>
          <p:nvSpPr>
            <p:cNvPr id="135" name="Ovale 134">
              <a:extLst>
                <a:ext uri="{FF2B5EF4-FFF2-40B4-BE49-F238E27FC236}">
                  <a16:creationId xmlns:a16="http://schemas.microsoft.com/office/drawing/2014/main" id="{ED0E918C-1EF4-3C4F-8067-D770CF81A6EE}"/>
                </a:ext>
              </a:extLst>
            </p:cNvPr>
            <p:cNvSpPr/>
            <p:nvPr/>
          </p:nvSpPr>
          <p:spPr>
            <a:xfrm>
              <a:off x="7077344" y="5068951"/>
              <a:ext cx="978196" cy="978196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 dirty="0"/>
            </a:p>
          </p:txBody>
        </p:sp>
        <p:pic>
          <p:nvPicPr>
            <p:cNvPr id="137" name="Immagine 136">
              <a:extLst>
                <a:ext uri="{FF2B5EF4-FFF2-40B4-BE49-F238E27FC236}">
                  <a16:creationId xmlns:a16="http://schemas.microsoft.com/office/drawing/2014/main" id="{98C32CED-FB7D-374D-B7A6-020D9C34C1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7627" y="5122020"/>
              <a:ext cx="722847" cy="872059"/>
            </a:xfrm>
            <a:prstGeom prst="rect">
              <a:avLst/>
            </a:prstGeom>
          </p:spPr>
        </p:pic>
      </p:grpSp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95455D04-1119-FC4A-8C29-77F590B23CC2}"/>
              </a:ext>
            </a:extLst>
          </p:cNvPr>
          <p:cNvGrpSpPr/>
          <p:nvPr/>
        </p:nvGrpSpPr>
        <p:grpSpPr>
          <a:xfrm>
            <a:off x="6788219" y="3087769"/>
            <a:ext cx="749273" cy="749273"/>
            <a:chOff x="7077344" y="5068951"/>
            <a:chExt cx="978196" cy="978196"/>
          </a:xfrm>
        </p:grpSpPr>
        <p:sp>
          <p:nvSpPr>
            <p:cNvPr id="139" name="Ovale 138">
              <a:extLst>
                <a:ext uri="{FF2B5EF4-FFF2-40B4-BE49-F238E27FC236}">
                  <a16:creationId xmlns:a16="http://schemas.microsoft.com/office/drawing/2014/main" id="{92E6875D-01EA-944D-A583-3CE6BF78BEA6}"/>
                </a:ext>
              </a:extLst>
            </p:cNvPr>
            <p:cNvSpPr/>
            <p:nvPr/>
          </p:nvSpPr>
          <p:spPr>
            <a:xfrm>
              <a:off x="7077344" y="5068951"/>
              <a:ext cx="978196" cy="978196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 dirty="0"/>
            </a:p>
          </p:txBody>
        </p:sp>
        <p:pic>
          <p:nvPicPr>
            <p:cNvPr id="140" name="Immagine 139">
              <a:extLst>
                <a:ext uri="{FF2B5EF4-FFF2-40B4-BE49-F238E27FC236}">
                  <a16:creationId xmlns:a16="http://schemas.microsoft.com/office/drawing/2014/main" id="{635E08A7-106B-C849-966A-97000BF5F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7627" y="5122020"/>
              <a:ext cx="722847" cy="872059"/>
            </a:xfrm>
            <a:prstGeom prst="rect">
              <a:avLst/>
            </a:prstGeom>
          </p:spPr>
        </p:pic>
      </p:grp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F1056CBD-8FE7-794E-9F8C-5FF355E75074}"/>
              </a:ext>
            </a:extLst>
          </p:cNvPr>
          <p:cNvSpPr txBox="1"/>
          <p:nvPr/>
        </p:nvSpPr>
        <p:spPr>
          <a:xfrm>
            <a:off x="7847130" y="1523845"/>
            <a:ext cx="6066996" cy="9541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TO</a:t>
            </a:r>
          </a:p>
          <a:p>
            <a:pPr lvl="0"/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Reframe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short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claims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emerging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values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that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can be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appreciated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by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user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the innovative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experience</a:t>
            </a:r>
            <a:endParaRPr lang="it-IT" sz="2400" b="1" dirty="0">
              <a:solidFill>
                <a:srgbClr val="EB222E"/>
              </a:solidFill>
              <a:latin typeface="+mj-lt"/>
            </a:endParaRPr>
          </a:p>
        </p:txBody>
      </p: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E0E12169-A10A-9840-BE6F-ED9944E34656}"/>
              </a:ext>
            </a:extLst>
          </p:cNvPr>
          <p:cNvGrpSpPr/>
          <p:nvPr/>
        </p:nvGrpSpPr>
        <p:grpSpPr>
          <a:xfrm>
            <a:off x="879045" y="8185910"/>
            <a:ext cx="12517253" cy="870153"/>
            <a:chOff x="8239678" y="3623733"/>
            <a:chExt cx="5962704" cy="922866"/>
          </a:xfrm>
        </p:grpSpPr>
        <p:cxnSp>
          <p:nvCxnSpPr>
            <p:cNvPr id="58" name="Connettore 1 57">
              <a:extLst>
                <a:ext uri="{FF2B5EF4-FFF2-40B4-BE49-F238E27FC236}">
                  <a16:creationId xmlns:a16="http://schemas.microsoft.com/office/drawing/2014/main" id="{BBB32890-88AB-B843-AE54-52944676F833}"/>
                </a:ext>
              </a:extLst>
            </p:cNvPr>
            <p:cNvCxnSpPr/>
            <p:nvPr/>
          </p:nvCxnSpPr>
          <p:spPr>
            <a:xfrm>
              <a:off x="8239678" y="3623733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>
              <a:extLst>
                <a:ext uri="{FF2B5EF4-FFF2-40B4-BE49-F238E27FC236}">
                  <a16:creationId xmlns:a16="http://schemas.microsoft.com/office/drawing/2014/main" id="{B7C35468-EA28-6D42-9CEB-E20F1C9D8827}"/>
                </a:ext>
              </a:extLst>
            </p:cNvPr>
            <p:cNvCxnSpPr/>
            <p:nvPr/>
          </p:nvCxnSpPr>
          <p:spPr>
            <a:xfrm>
              <a:off x="8239678" y="4085166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>
              <a:extLst>
                <a:ext uri="{FF2B5EF4-FFF2-40B4-BE49-F238E27FC236}">
                  <a16:creationId xmlns:a16="http://schemas.microsoft.com/office/drawing/2014/main" id="{125BA378-1D16-184B-863F-9D3F7CA2D0B1}"/>
                </a:ext>
              </a:extLst>
            </p:cNvPr>
            <p:cNvCxnSpPr/>
            <p:nvPr/>
          </p:nvCxnSpPr>
          <p:spPr>
            <a:xfrm>
              <a:off x="8239678" y="4546599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ttangolo 60">
            <a:extLst>
              <a:ext uri="{FF2B5EF4-FFF2-40B4-BE49-F238E27FC236}">
                <a16:creationId xmlns:a16="http://schemas.microsoft.com/office/drawing/2014/main" id="{A4F2CEFD-AD34-D94E-965A-AC2FC3EA5692}"/>
              </a:ext>
            </a:extLst>
          </p:cNvPr>
          <p:cNvSpPr/>
          <p:nvPr/>
        </p:nvSpPr>
        <p:spPr>
          <a:xfrm>
            <a:off x="496996" y="7602459"/>
            <a:ext cx="13281350" cy="2037054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67" name="Segnaposto piè di pagina 3">
            <a:extLst>
              <a:ext uri="{FF2B5EF4-FFF2-40B4-BE49-F238E27FC236}">
                <a16:creationId xmlns:a16="http://schemas.microsoft.com/office/drawing/2014/main" id="{DAB48291-D320-EE47-B979-78864310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744" y="10046164"/>
            <a:ext cx="5415206" cy="344269"/>
          </a:xfrm>
        </p:spPr>
        <p:txBody>
          <a:bodyPr/>
          <a:lstStyle/>
          <a:p>
            <a:r>
              <a:rPr lang="en-US" sz="1400" dirty="0">
                <a:solidFill>
                  <a:srgbClr val="EB222E"/>
                </a:solidFill>
                <a:latin typeface="+mj-lt"/>
              </a:rPr>
              <a:t>Design Thinking Jams - Creative Problem Solving</a:t>
            </a:r>
            <a:endParaRPr lang="it-IT" sz="1400" dirty="0">
              <a:solidFill>
                <a:srgbClr val="EB222E"/>
              </a:solidFill>
              <a:latin typeface="+mj-lt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905F3D5B-2CE3-7240-974E-765F91E7051B}"/>
              </a:ext>
            </a:extLst>
          </p:cNvPr>
          <p:cNvSpPr txBox="1"/>
          <p:nvPr/>
        </p:nvSpPr>
        <p:spPr>
          <a:xfrm>
            <a:off x="531976" y="540436"/>
            <a:ext cx="5923283" cy="74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43" b="1" dirty="0">
                <a:solidFill>
                  <a:srgbClr val="EB222E"/>
                </a:solidFill>
                <a:latin typeface="+mj-lt"/>
              </a:rPr>
              <a:t>PROBLEM REFRAMING / 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052459BC-B750-564B-AE3B-B9917E18F03B}"/>
              </a:ext>
            </a:extLst>
          </p:cNvPr>
          <p:cNvSpPr txBox="1"/>
          <p:nvPr/>
        </p:nvSpPr>
        <p:spPr>
          <a:xfrm>
            <a:off x="6008049" y="646202"/>
            <a:ext cx="374530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EB222E"/>
                </a:solidFill>
                <a:latin typeface="+mj-lt"/>
              </a:rPr>
              <a:t>Team:</a:t>
            </a:r>
          </a:p>
        </p:txBody>
      </p:sp>
      <p:cxnSp>
        <p:nvCxnSpPr>
          <p:cNvPr id="63" name="Connettore 1 62">
            <a:extLst>
              <a:ext uri="{FF2B5EF4-FFF2-40B4-BE49-F238E27FC236}">
                <a16:creationId xmlns:a16="http://schemas.microsoft.com/office/drawing/2014/main" id="{240B8A02-C7E6-A249-8C35-6DD3089B2CD8}"/>
              </a:ext>
            </a:extLst>
          </p:cNvPr>
          <p:cNvCxnSpPr>
            <a:cxnSpLocks/>
          </p:cNvCxnSpPr>
          <p:nvPr/>
        </p:nvCxnSpPr>
        <p:spPr>
          <a:xfrm>
            <a:off x="6083006" y="1145168"/>
            <a:ext cx="3386114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22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ttangolo 74">
            <a:extLst>
              <a:ext uri="{FF2B5EF4-FFF2-40B4-BE49-F238E27FC236}">
                <a16:creationId xmlns:a16="http://schemas.microsoft.com/office/drawing/2014/main" id="{2BE2C2D9-530E-5C45-942F-A2EF9BB9017E}"/>
              </a:ext>
            </a:extLst>
          </p:cNvPr>
          <p:cNvSpPr/>
          <p:nvPr/>
        </p:nvSpPr>
        <p:spPr>
          <a:xfrm>
            <a:off x="519298" y="2672050"/>
            <a:ext cx="13261758" cy="4257334"/>
          </a:xfrm>
          <a:prstGeom prst="rect">
            <a:avLst/>
          </a:prstGeom>
          <a:solidFill>
            <a:schemeClr val="tx1">
              <a:lumMod val="65000"/>
              <a:lumOff val="3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9ECA369-5FA8-B749-93C0-80FB1DE372B7}"/>
              </a:ext>
            </a:extLst>
          </p:cNvPr>
          <p:cNvSpPr/>
          <p:nvPr/>
        </p:nvSpPr>
        <p:spPr>
          <a:xfrm>
            <a:off x="754075" y="2869831"/>
            <a:ext cx="12792205" cy="3861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CF4688B7-90EE-324C-B3D4-6142EAE7BE61}"/>
              </a:ext>
            </a:extLst>
          </p:cNvPr>
          <p:cNvSpPr/>
          <p:nvPr/>
        </p:nvSpPr>
        <p:spPr>
          <a:xfrm>
            <a:off x="584217" y="1671094"/>
            <a:ext cx="640025" cy="640025"/>
          </a:xfrm>
          <a:prstGeom prst="ellipse">
            <a:avLst/>
          </a:prstGeom>
          <a:noFill/>
          <a:ln w="38100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F43450FC-CEE8-124A-B3B5-87B5FA898EB6}"/>
              </a:ext>
            </a:extLst>
          </p:cNvPr>
          <p:cNvSpPr txBox="1"/>
          <p:nvPr/>
        </p:nvSpPr>
        <p:spPr>
          <a:xfrm>
            <a:off x="1421751" y="1640326"/>
            <a:ext cx="12338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DRAW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Sketch a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significant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stage of the innovative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experience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highlighting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proposed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changes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in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comparison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to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current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experience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A0F04DE-98E5-F545-8293-6096FCC9D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88" y="1651207"/>
            <a:ext cx="563481" cy="679797"/>
          </a:xfrm>
          <a:prstGeom prst="rect">
            <a:avLst/>
          </a:prstGeom>
        </p:spPr>
      </p:pic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C3F8B3C-5DDD-154D-939A-B7BD19DEF55F}"/>
              </a:ext>
            </a:extLst>
          </p:cNvPr>
          <p:cNvSpPr txBox="1"/>
          <p:nvPr/>
        </p:nvSpPr>
        <p:spPr>
          <a:xfrm>
            <a:off x="531977" y="505602"/>
            <a:ext cx="6897364" cy="74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43" b="1" dirty="0">
                <a:solidFill>
                  <a:srgbClr val="EB222E"/>
                </a:solidFill>
                <a:latin typeface="+mj-lt"/>
              </a:rPr>
              <a:t>CREATIVE IDEATING /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C8E9286-C760-E848-AFED-1A3B8DE81BFC}"/>
              </a:ext>
            </a:extLst>
          </p:cNvPr>
          <p:cNvSpPr/>
          <p:nvPr/>
        </p:nvSpPr>
        <p:spPr>
          <a:xfrm>
            <a:off x="1460024" y="1504545"/>
            <a:ext cx="92398" cy="47705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lvl="0"/>
            <a:endParaRPr lang="it-IT" sz="2500" b="1" dirty="0">
              <a:solidFill>
                <a:srgbClr val="EB222E"/>
              </a:solidFill>
              <a:latin typeface="Calibri Light" panose="020F0302020204030204"/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FB546609-5D94-314B-BCEB-5EB887863915}"/>
              </a:ext>
            </a:extLst>
          </p:cNvPr>
          <p:cNvSpPr/>
          <p:nvPr/>
        </p:nvSpPr>
        <p:spPr>
          <a:xfrm>
            <a:off x="7429342" y="7274867"/>
            <a:ext cx="6349004" cy="2364646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cxnSp>
        <p:nvCxnSpPr>
          <p:cNvPr id="35" name="Connettore 1 34">
            <a:extLst>
              <a:ext uri="{FF2B5EF4-FFF2-40B4-BE49-F238E27FC236}">
                <a16:creationId xmlns:a16="http://schemas.microsoft.com/office/drawing/2014/main" id="{1D09BABC-179F-3B4E-8E6D-E821CFA525C1}"/>
              </a:ext>
            </a:extLst>
          </p:cNvPr>
          <p:cNvCxnSpPr>
            <a:cxnSpLocks/>
          </p:cNvCxnSpPr>
          <p:nvPr/>
        </p:nvCxnSpPr>
        <p:spPr>
          <a:xfrm>
            <a:off x="7833625" y="8766176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99399D37-F964-9748-81C5-F8E4A007A40B}"/>
              </a:ext>
            </a:extLst>
          </p:cNvPr>
          <p:cNvSpPr txBox="1"/>
          <p:nvPr/>
        </p:nvSpPr>
        <p:spPr>
          <a:xfrm>
            <a:off x="7833624" y="7490644"/>
            <a:ext cx="5540439" cy="9541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REASON WHY</a:t>
            </a:r>
          </a:p>
          <a:p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Describe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motivations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that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guide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you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in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sketching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significant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stage</a:t>
            </a:r>
          </a:p>
        </p:txBody>
      </p:sp>
      <p:cxnSp>
        <p:nvCxnSpPr>
          <p:cNvPr id="40" name="Connettore 1 39">
            <a:extLst>
              <a:ext uri="{FF2B5EF4-FFF2-40B4-BE49-F238E27FC236}">
                <a16:creationId xmlns:a16="http://schemas.microsoft.com/office/drawing/2014/main" id="{70DB9571-2DA1-FB4B-A15F-6B84E5B7C117}"/>
              </a:ext>
            </a:extLst>
          </p:cNvPr>
          <p:cNvCxnSpPr>
            <a:cxnSpLocks/>
          </p:cNvCxnSpPr>
          <p:nvPr/>
        </p:nvCxnSpPr>
        <p:spPr>
          <a:xfrm>
            <a:off x="7833625" y="9202594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41">
            <a:extLst>
              <a:ext uri="{FF2B5EF4-FFF2-40B4-BE49-F238E27FC236}">
                <a16:creationId xmlns:a16="http://schemas.microsoft.com/office/drawing/2014/main" id="{6CE853EA-4BFB-D74B-AB2E-4E802E735BA3}"/>
              </a:ext>
            </a:extLst>
          </p:cNvPr>
          <p:cNvSpPr/>
          <p:nvPr/>
        </p:nvSpPr>
        <p:spPr>
          <a:xfrm>
            <a:off x="519298" y="7274867"/>
            <a:ext cx="6349004" cy="2364646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cxnSp>
        <p:nvCxnSpPr>
          <p:cNvPr id="43" name="Connettore 1 42">
            <a:extLst>
              <a:ext uri="{FF2B5EF4-FFF2-40B4-BE49-F238E27FC236}">
                <a16:creationId xmlns:a16="http://schemas.microsoft.com/office/drawing/2014/main" id="{8E2FF70F-EEE4-8443-A352-4B7DC3B11D0B}"/>
              </a:ext>
            </a:extLst>
          </p:cNvPr>
          <p:cNvCxnSpPr>
            <a:cxnSpLocks/>
          </p:cNvCxnSpPr>
          <p:nvPr/>
        </p:nvCxnSpPr>
        <p:spPr>
          <a:xfrm>
            <a:off x="923581" y="8766176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B3E5F2E5-981C-244A-A991-868759682631}"/>
              </a:ext>
            </a:extLst>
          </p:cNvPr>
          <p:cNvSpPr txBox="1"/>
          <p:nvPr/>
        </p:nvSpPr>
        <p:spPr>
          <a:xfrm>
            <a:off x="923580" y="7490644"/>
            <a:ext cx="5540439" cy="9541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it-IT" sz="2400" b="1" dirty="0">
                <a:solidFill>
                  <a:srgbClr val="EB222E"/>
                </a:solidFill>
                <a:latin typeface="+mj-lt"/>
              </a:rPr>
              <a:t>CONTEXT</a:t>
            </a:r>
          </a:p>
          <a:p>
            <a:pPr lvl="0"/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Describe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context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of use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where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significant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sketched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stage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happens</a:t>
            </a:r>
            <a:endParaRPr lang="it-IT" sz="1600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/>
            </a:endParaRPr>
          </a:p>
        </p:txBody>
      </p:sp>
      <p:cxnSp>
        <p:nvCxnSpPr>
          <p:cNvPr id="45" name="Connettore 1 44">
            <a:extLst>
              <a:ext uri="{FF2B5EF4-FFF2-40B4-BE49-F238E27FC236}">
                <a16:creationId xmlns:a16="http://schemas.microsoft.com/office/drawing/2014/main" id="{FF9A2273-5D8A-8048-A965-68670388BB26}"/>
              </a:ext>
            </a:extLst>
          </p:cNvPr>
          <p:cNvCxnSpPr>
            <a:cxnSpLocks/>
          </p:cNvCxnSpPr>
          <p:nvPr/>
        </p:nvCxnSpPr>
        <p:spPr>
          <a:xfrm>
            <a:off x="923581" y="9202594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egnaposto piè di pagina 3">
            <a:extLst>
              <a:ext uri="{FF2B5EF4-FFF2-40B4-BE49-F238E27FC236}">
                <a16:creationId xmlns:a16="http://schemas.microsoft.com/office/drawing/2014/main" id="{44122848-A095-D346-AD48-CCE6B61C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744" y="10046164"/>
            <a:ext cx="5415206" cy="344269"/>
          </a:xfrm>
        </p:spPr>
        <p:txBody>
          <a:bodyPr/>
          <a:lstStyle/>
          <a:p>
            <a:r>
              <a:rPr lang="en-US" sz="1400" dirty="0">
                <a:solidFill>
                  <a:srgbClr val="EB222E"/>
                </a:solidFill>
                <a:latin typeface="+mj-lt"/>
              </a:rPr>
              <a:t>Design Thinking Jams - Creative Problem Solving</a:t>
            </a:r>
            <a:endParaRPr lang="it-IT" sz="1400" dirty="0">
              <a:solidFill>
                <a:srgbClr val="EB222E"/>
              </a:solidFill>
              <a:latin typeface="+mj-lt"/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DF42776F-96FD-1E46-B3D7-72D259F70165}"/>
              </a:ext>
            </a:extLst>
          </p:cNvPr>
          <p:cNvSpPr txBox="1"/>
          <p:nvPr/>
        </p:nvSpPr>
        <p:spPr>
          <a:xfrm>
            <a:off x="5369668" y="646202"/>
            <a:ext cx="3745306" cy="29238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1300" b="1" dirty="0">
                <a:solidFill>
                  <a:srgbClr val="EB222E"/>
                </a:solidFill>
                <a:latin typeface="+mj-lt"/>
              </a:rPr>
              <a:t>Team</a:t>
            </a:r>
          </a:p>
        </p:txBody>
      </p:sp>
      <p:cxnSp>
        <p:nvCxnSpPr>
          <p:cNvPr id="51" name="Connettore 1 50">
            <a:extLst>
              <a:ext uri="{FF2B5EF4-FFF2-40B4-BE49-F238E27FC236}">
                <a16:creationId xmlns:a16="http://schemas.microsoft.com/office/drawing/2014/main" id="{C17487EB-0B1A-AA4B-8907-D9675D53CBAA}"/>
              </a:ext>
            </a:extLst>
          </p:cNvPr>
          <p:cNvCxnSpPr>
            <a:cxnSpLocks/>
          </p:cNvCxnSpPr>
          <p:nvPr/>
        </p:nvCxnSpPr>
        <p:spPr>
          <a:xfrm>
            <a:off x="5369668" y="1145168"/>
            <a:ext cx="3745306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391</Words>
  <Application>Microsoft Office PowerPoint</Application>
  <PresentationFormat>Personalizzato</PresentationFormat>
  <Paragraphs>61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Cabirio</cp:lastModifiedBy>
  <cp:revision>54</cp:revision>
  <cp:lastPrinted>2018-05-29T17:24:56Z</cp:lastPrinted>
  <dcterms:created xsi:type="dcterms:W3CDTF">2018-05-28T08:07:38Z</dcterms:created>
  <dcterms:modified xsi:type="dcterms:W3CDTF">2020-02-07T15:21:38Z</dcterms:modified>
</cp:coreProperties>
</file>