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6"/>
  </p:notesMasterIdLst>
  <p:handoutMasterIdLst>
    <p:handoutMasterId r:id="rId57"/>
  </p:handoutMasterIdLst>
  <p:sldIdLst>
    <p:sldId id="264" r:id="rId2"/>
    <p:sldId id="399" r:id="rId3"/>
    <p:sldId id="393" r:id="rId4"/>
    <p:sldId id="395" r:id="rId5"/>
    <p:sldId id="398" r:id="rId6"/>
    <p:sldId id="430" r:id="rId7"/>
    <p:sldId id="417" r:id="rId8"/>
    <p:sldId id="401" r:id="rId9"/>
    <p:sldId id="402" r:id="rId10"/>
    <p:sldId id="404" r:id="rId11"/>
    <p:sldId id="405" r:id="rId12"/>
    <p:sldId id="406" r:id="rId13"/>
    <p:sldId id="407" r:id="rId14"/>
    <p:sldId id="325" r:id="rId15"/>
    <p:sldId id="397" r:id="rId16"/>
    <p:sldId id="421" r:id="rId17"/>
    <p:sldId id="358" r:id="rId18"/>
    <p:sldId id="320" r:id="rId19"/>
    <p:sldId id="347" r:id="rId20"/>
    <p:sldId id="294" r:id="rId21"/>
    <p:sldId id="423" r:id="rId22"/>
    <p:sldId id="296" r:id="rId23"/>
    <p:sldId id="422" r:id="rId24"/>
    <p:sldId id="298" r:id="rId25"/>
    <p:sldId id="419" r:id="rId26"/>
    <p:sldId id="299" r:id="rId27"/>
    <p:sldId id="425" r:id="rId28"/>
    <p:sldId id="322" r:id="rId29"/>
    <p:sldId id="408" r:id="rId30"/>
    <p:sldId id="409" r:id="rId31"/>
    <p:sldId id="324" r:id="rId32"/>
    <p:sldId id="295" r:id="rId33"/>
    <p:sldId id="410" r:id="rId34"/>
    <p:sldId id="411" r:id="rId35"/>
    <p:sldId id="426" r:id="rId36"/>
    <p:sldId id="327" r:id="rId37"/>
    <p:sldId id="414" r:id="rId38"/>
    <p:sldId id="427" r:id="rId39"/>
    <p:sldId id="391" r:id="rId40"/>
    <p:sldId id="418" r:id="rId41"/>
    <p:sldId id="428" r:id="rId42"/>
    <p:sldId id="345" r:id="rId43"/>
    <p:sldId id="431" r:id="rId44"/>
    <p:sldId id="329" r:id="rId45"/>
    <p:sldId id="330" r:id="rId46"/>
    <p:sldId id="331" r:id="rId47"/>
    <p:sldId id="362" r:id="rId48"/>
    <p:sldId id="333" r:id="rId49"/>
    <p:sldId id="334" r:id="rId50"/>
    <p:sldId id="335" r:id="rId51"/>
    <p:sldId id="336" r:id="rId52"/>
    <p:sldId id="416" r:id="rId53"/>
    <p:sldId id="381" r:id="rId54"/>
    <p:sldId id="413" r:id="rId5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29" autoAdjust="0"/>
    <p:restoredTop sz="94660"/>
  </p:normalViewPr>
  <p:slideViewPr>
    <p:cSldViewPr>
      <p:cViewPr varScale="1">
        <p:scale>
          <a:sx n="78" d="100"/>
          <a:sy n="78" d="100"/>
        </p:scale>
        <p:origin x="199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ata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FDBB2-DD00-4B98-A8A9-970B35BEDF6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FEF3996-F22C-454C-9178-E94E4EB826E8}">
      <dgm:prSet/>
      <dgm:spPr/>
      <dgm:t>
        <a:bodyPr/>
        <a:lstStyle/>
        <a:p>
          <a:pPr>
            <a:defRPr cap="all"/>
          </a:pPr>
          <a:r>
            <a:rPr lang="it-IT"/>
            <a:t>Prodotti tipici e tradizionali</a:t>
          </a:r>
          <a:endParaRPr lang="en-US"/>
        </a:p>
      </dgm:t>
    </dgm:pt>
    <dgm:pt modelId="{1F4271EA-C322-46EF-819F-F980DF1DACE2}" type="parTrans" cxnId="{F2A954CF-D9D9-48A8-9DF7-F9DE98D94B8C}">
      <dgm:prSet/>
      <dgm:spPr/>
      <dgm:t>
        <a:bodyPr/>
        <a:lstStyle/>
        <a:p>
          <a:endParaRPr lang="en-US"/>
        </a:p>
      </dgm:t>
    </dgm:pt>
    <dgm:pt modelId="{32A968FD-0714-4BD5-BA8D-D76B436AACF9}" type="sibTrans" cxnId="{F2A954CF-D9D9-48A8-9DF7-F9DE98D94B8C}">
      <dgm:prSet/>
      <dgm:spPr/>
      <dgm:t>
        <a:bodyPr/>
        <a:lstStyle/>
        <a:p>
          <a:endParaRPr lang="en-US"/>
        </a:p>
      </dgm:t>
    </dgm:pt>
    <dgm:pt modelId="{E12DBEED-7D18-4DC6-99F8-5CDF3B88A0DD}">
      <dgm:prSet/>
      <dgm:spPr/>
      <dgm:t>
        <a:bodyPr/>
        <a:lstStyle/>
        <a:p>
          <a:pPr>
            <a:defRPr cap="all"/>
          </a:pPr>
          <a:r>
            <a:rPr lang="it-IT"/>
            <a:t>Strutture ricettive presenti (agriturismo; campeggi; alberghi..)</a:t>
          </a:r>
          <a:endParaRPr lang="en-US"/>
        </a:p>
      </dgm:t>
    </dgm:pt>
    <dgm:pt modelId="{7265351A-0FFB-44DA-A7F9-4C80DCD75BDE}" type="parTrans" cxnId="{764173C2-C1CE-4B69-9903-E27BC3CC73E5}">
      <dgm:prSet/>
      <dgm:spPr/>
      <dgm:t>
        <a:bodyPr/>
        <a:lstStyle/>
        <a:p>
          <a:endParaRPr lang="en-US"/>
        </a:p>
      </dgm:t>
    </dgm:pt>
    <dgm:pt modelId="{3C73FAA6-5AE2-4A31-92F4-896DFF6B4F7F}" type="sibTrans" cxnId="{764173C2-C1CE-4B69-9903-E27BC3CC73E5}">
      <dgm:prSet/>
      <dgm:spPr/>
      <dgm:t>
        <a:bodyPr/>
        <a:lstStyle/>
        <a:p>
          <a:endParaRPr lang="en-US"/>
        </a:p>
      </dgm:t>
    </dgm:pt>
    <dgm:pt modelId="{3B8B46C8-6B0C-4B95-A058-0EE7816E39BC}">
      <dgm:prSet/>
      <dgm:spPr/>
      <dgm:t>
        <a:bodyPr/>
        <a:lstStyle/>
        <a:p>
          <a:pPr>
            <a:defRPr cap="all"/>
          </a:pPr>
          <a:r>
            <a:rPr lang="it-IT"/>
            <a:t>Aziende vinicole e cantine</a:t>
          </a:r>
          <a:endParaRPr lang="en-US"/>
        </a:p>
      </dgm:t>
    </dgm:pt>
    <dgm:pt modelId="{9F988EEF-43B3-40CC-BAA5-EF634BC5BD89}" type="parTrans" cxnId="{08DA95A7-88A2-461C-B8BB-DF57F6A517BD}">
      <dgm:prSet/>
      <dgm:spPr/>
      <dgm:t>
        <a:bodyPr/>
        <a:lstStyle/>
        <a:p>
          <a:endParaRPr lang="en-US"/>
        </a:p>
      </dgm:t>
    </dgm:pt>
    <dgm:pt modelId="{B15DFA3A-7425-4E1D-AE32-371A358EBB4C}" type="sibTrans" cxnId="{08DA95A7-88A2-461C-B8BB-DF57F6A517BD}">
      <dgm:prSet/>
      <dgm:spPr/>
      <dgm:t>
        <a:bodyPr/>
        <a:lstStyle/>
        <a:p>
          <a:endParaRPr lang="en-US"/>
        </a:p>
      </dgm:t>
    </dgm:pt>
    <dgm:pt modelId="{0B861FD1-21B5-4EFB-BC3D-04EAB0A09C7C}">
      <dgm:prSet/>
      <dgm:spPr/>
      <dgm:t>
        <a:bodyPr/>
        <a:lstStyle/>
        <a:p>
          <a:pPr>
            <a:defRPr cap="all"/>
          </a:pPr>
          <a:r>
            <a:rPr lang="it-IT"/>
            <a:t>Ristorazione e vendita di prodotti locali</a:t>
          </a:r>
          <a:endParaRPr lang="en-US"/>
        </a:p>
      </dgm:t>
    </dgm:pt>
    <dgm:pt modelId="{545E84EA-A6EF-4A61-9E87-556682F70115}" type="parTrans" cxnId="{FF057B44-032C-44FE-9849-802522E9F2BC}">
      <dgm:prSet/>
      <dgm:spPr/>
      <dgm:t>
        <a:bodyPr/>
        <a:lstStyle/>
        <a:p>
          <a:endParaRPr lang="en-US"/>
        </a:p>
      </dgm:t>
    </dgm:pt>
    <dgm:pt modelId="{2C5E4E59-284C-4D85-943A-446671CDF9E3}" type="sibTrans" cxnId="{FF057B44-032C-44FE-9849-802522E9F2BC}">
      <dgm:prSet/>
      <dgm:spPr/>
      <dgm:t>
        <a:bodyPr/>
        <a:lstStyle/>
        <a:p>
          <a:endParaRPr lang="en-US"/>
        </a:p>
      </dgm:t>
    </dgm:pt>
    <dgm:pt modelId="{EC710073-509A-4E2A-8398-76E2A8CB1068}">
      <dgm:prSet/>
      <dgm:spPr/>
      <dgm:t>
        <a:bodyPr/>
        <a:lstStyle/>
        <a:p>
          <a:pPr>
            <a:defRPr cap="all"/>
          </a:pPr>
          <a:r>
            <a:rPr lang="it-IT"/>
            <a:t>Risorse ambientali e naturalistiche</a:t>
          </a:r>
          <a:endParaRPr lang="en-US"/>
        </a:p>
      </dgm:t>
    </dgm:pt>
    <dgm:pt modelId="{8C505856-D194-48C2-B21D-027A00EF6B65}" type="parTrans" cxnId="{83592591-CE2D-4CAB-BD2D-04D729F51657}">
      <dgm:prSet/>
      <dgm:spPr/>
      <dgm:t>
        <a:bodyPr/>
        <a:lstStyle/>
        <a:p>
          <a:endParaRPr lang="en-US"/>
        </a:p>
      </dgm:t>
    </dgm:pt>
    <dgm:pt modelId="{344102AB-D9D0-43B3-88A9-074F98011D74}" type="sibTrans" cxnId="{83592591-CE2D-4CAB-BD2D-04D729F51657}">
      <dgm:prSet/>
      <dgm:spPr/>
      <dgm:t>
        <a:bodyPr/>
        <a:lstStyle/>
        <a:p>
          <a:endParaRPr lang="en-US"/>
        </a:p>
      </dgm:t>
    </dgm:pt>
    <dgm:pt modelId="{C0F695EF-E71F-4F87-884A-3C64A7DA0E68}">
      <dgm:prSet/>
      <dgm:spPr/>
      <dgm:t>
        <a:bodyPr/>
        <a:lstStyle/>
        <a:p>
          <a:pPr>
            <a:defRPr cap="all"/>
          </a:pPr>
          <a:r>
            <a:rPr lang="it-IT"/>
            <a:t>Risorse culturali, archeologiche</a:t>
          </a:r>
          <a:endParaRPr lang="en-US"/>
        </a:p>
      </dgm:t>
    </dgm:pt>
    <dgm:pt modelId="{2341C643-6F81-49F1-B86D-3CB19BA76009}" type="parTrans" cxnId="{9A2CBFBD-EF4A-4D7A-B7D7-3821D5F702E6}">
      <dgm:prSet/>
      <dgm:spPr/>
      <dgm:t>
        <a:bodyPr/>
        <a:lstStyle/>
        <a:p>
          <a:endParaRPr lang="en-US"/>
        </a:p>
      </dgm:t>
    </dgm:pt>
    <dgm:pt modelId="{33A1F1A0-803E-4805-A52A-52EB596BD420}" type="sibTrans" cxnId="{9A2CBFBD-EF4A-4D7A-B7D7-3821D5F702E6}">
      <dgm:prSet/>
      <dgm:spPr/>
      <dgm:t>
        <a:bodyPr/>
        <a:lstStyle/>
        <a:p>
          <a:endParaRPr lang="en-US"/>
        </a:p>
      </dgm:t>
    </dgm:pt>
    <dgm:pt modelId="{3B37ECBC-EE1B-48C5-BACD-FAAC0C9C449F}">
      <dgm:prSet/>
      <dgm:spPr/>
      <dgm:t>
        <a:bodyPr/>
        <a:lstStyle/>
        <a:p>
          <a:pPr>
            <a:defRPr cap="all"/>
          </a:pPr>
          <a:r>
            <a:rPr lang="it-IT"/>
            <a:t>Altre risorse (altri percorsi)</a:t>
          </a:r>
          <a:endParaRPr lang="en-US"/>
        </a:p>
      </dgm:t>
    </dgm:pt>
    <dgm:pt modelId="{3174EFB7-FC18-4FD7-A56E-92DBE5705180}" type="parTrans" cxnId="{91303A44-9900-43C9-BC18-7A89FAC8B544}">
      <dgm:prSet/>
      <dgm:spPr/>
      <dgm:t>
        <a:bodyPr/>
        <a:lstStyle/>
        <a:p>
          <a:endParaRPr lang="en-US"/>
        </a:p>
      </dgm:t>
    </dgm:pt>
    <dgm:pt modelId="{8FB3FF1B-7C67-4C34-8098-E8DFBAA2E512}" type="sibTrans" cxnId="{91303A44-9900-43C9-BC18-7A89FAC8B544}">
      <dgm:prSet/>
      <dgm:spPr/>
      <dgm:t>
        <a:bodyPr/>
        <a:lstStyle/>
        <a:p>
          <a:endParaRPr lang="en-US"/>
        </a:p>
      </dgm:t>
    </dgm:pt>
    <dgm:pt modelId="{92DC97A2-7C47-45E5-9712-C2EE2D953951}" type="pres">
      <dgm:prSet presAssocID="{78DFDBB2-DD00-4B98-A8A9-970B35BEDF68}" presName="root" presStyleCnt="0">
        <dgm:presLayoutVars>
          <dgm:dir/>
          <dgm:resizeHandles val="exact"/>
        </dgm:presLayoutVars>
      </dgm:prSet>
      <dgm:spPr/>
    </dgm:pt>
    <dgm:pt modelId="{0B09BBD4-E6A1-40FA-AF33-6B2D76298F8B}" type="pres">
      <dgm:prSet presAssocID="{8FEF3996-F22C-454C-9178-E94E4EB826E8}" presName="compNode" presStyleCnt="0"/>
      <dgm:spPr/>
    </dgm:pt>
    <dgm:pt modelId="{40D0337F-3371-4F0C-B321-A4B09C2D562E}" type="pres">
      <dgm:prSet presAssocID="{8FEF3996-F22C-454C-9178-E94E4EB826E8}" presName="iconBgRect" presStyleLbl="bgShp" presStyleIdx="0" presStyleCnt="7"/>
      <dgm:spPr/>
    </dgm:pt>
    <dgm:pt modelId="{52732F48-F418-4E9B-9AC6-F1F38F2A74B0}" type="pres">
      <dgm:prSet presAssocID="{8FEF3996-F22C-454C-9178-E94E4EB826E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B9659C22-BE86-4DD3-8BD2-58B0DA015AB9}" type="pres">
      <dgm:prSet presAssocID="{8FEF3996-F22C-454C-9178-E94E4EB826E8}" presName="spaceRect" presStyleCnt="0"/>
      <dgm:spPr/>
    </dgm:pt>
    <dgm:pt modelId="{3A4FDA73-D2A0-4F49-802C-BBFF4988866E}" type="pres">
      <dgm:prSet presAssocID="{8FEF3996-F22C-454C-9178-E94E4EB826E8}" presName="textRect" presStyleLbl="revTx" presStyleIdx="0" presStyleCnt="7">
        <dgm:presLayoutVars>
          <dgm:chMax val="1"/>
          <dgm:chPref val="1"/>
        </dgm:presLayoutVars>
      </dgm:prSet>
      <dgm:spPr/>
    </dgm:pt>
    <dgm:pt modelId="{6C75A7F3-8BA3-404D-89B7-536B630FC20A}" type="pres">
      <dgm:prSet presAssocID="{32A968FD-0714-4BD5-BA8D-D76B436AACF9}" presName="sibTrans" presStyleCnt="0"/>
      <dgm:spPr/>
    </dgm:pt>
    <dgm:pt modelId="{1D4BB939-6563-48A2-B571-5EB6B8261FA9}" type="pres">
      <dgm:prSet presAssocID="{E12DBEED-7D18-4DC6-99F8-5CDF3B88A0DD}" presName="compNode" presStyleCnt="0"/>
      <dgm:spPr/>
    </dgm:pt>
    <dgm:pt modelId="{46310845-FA5A-4C53-902F-6ACA28F02CF3}" type="pres">
      <dgm:prSet presAssocID="{E12DBEED-7D18-4DC6-99F8-5CDF3B88A0DD}" presName="iconBgRect" presStyleLbl="bgShp" presStyleIdx="1" presStyleCnt="7"/>
      <dgm:spPr/>
    </dgm:pt>
    <dgm:pt modelId="{32F950F8-3E94-4923-9CB0-95D4F0DBD1EB}" type="pres">
      <dgm:prSet presAssocID="{E12DBEED-7D18-4DC6-99F8-5CDF3B88A0D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nda"/>
        </a:ext>
      </dgm:extLst>
    </dgm:pt>
    <dgm:pt modelId="{5BA59939-F9B3-494A-B423-8BB164C7AA9C}" type="pres">
      <dgm:prSet presAssocID="{E12DBEED-7D18-4DC6-99F8-5CDF3B88A0DD}" presName="spaceRect" presStyleCnt="0"/>
      <dgm:spPr/>
    </dgm:pt>
    <dgm:pt modelId="{7FF3BDA8-557A-49B9-8DD4-6A99E5E7262E}" type="pres">
      <dgm:prSet presAssocID="{E12DBEED-7D18-4DC6-99F8-5CDF3B88A0DD}" presName="textRect" presStyleLbl="revTx" presStyleIdx="1" presStyleCnt="7">
        <dgm:presLayoutVars>
          <dgm:chMax val="1"/>
          <dgm:chPref val="1"/>
        </dgm:presLayoutVars>
      </dgm:prSet>
      <dgm:spPr/>
    </dgm:pt>
    <dgm:pt modelId="{0A57FB6D-4E17-4973-BCFD-FA2378683C83}" type="pres">
      <dgm:prSet presAssocID="{3C73FAA6-5AE2-4A31-92F4-896DFF6B4F7F}" presName="sibTrans" presStyleCnt="0"/>
      <dgm:spPr/>
    </dgm:pt>
    <dgm:pt modelId="{D156A6A0-9114-41A9-9874-85FAE2C30C8A}" type="pres">
      <dgm:prSet presAssocID="{3B8B46C8-6B0C-4B95-A058-0EE7816E39BC}" presName="compNode" presStyleCnt="0"/>
      <dgm:spPr/>
    </dgm:pt>
    <dgm:pt modelId="{4970119F-C55C-48C7-A51E-6C6F8B18FC67}" type="pres">
      <dgm:prSet presAssocID="{3B8B46C8-6B0C-4B95-A058-0EE7816E39BC}" presName="iconBgRect" presStyleLbl="bgShp" presStyleIdx="2" presStyleCnt="7"/>
      <dgm:spPr/>
    </dgm:pt>
    <dgm:pt modelId="{042D22BB-C1DF-47D3-8C90-69E84BF1CE8B}" type="pres">
      <dgm:prSet presAssocID="{3B8B46C8-6B0C-4B95-A058-0EE7816E39B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no"/>
        </a:ext>
      </dgm:extLst>
    </dgm:pt>
    <dgm:pt modelId="{7FCE8771-E5C0-4CE3-A524-990201374575}" type="pres">
      <dgm:prSet presAssocID="{3B8B46C8-6B0C-4B95-A058-0EE7816E39BC}" presName="spaceRect" presStyleCnt="0"/>
      <dgm:spPr/>
    </dgm:pt>
    <dgm:pt modelId="{62D9B486-995F-4B05-9094-468970DA1759}" type="pres">
      <dgm:prSet presAssocID="{3B8B46C8-6B0C-4B95-A058-0EE7816E39BC}" presName="textRect" presStyleLbl="revTx" presStyleIdx="2" presStyleCnt="7">
        <dgm:presLayoutVars>
          <dgm:chMax val="1"/>
          <dgm:chPref val="1"/>
        </dgm:presLayoutVars>
      </dgm:prSet>
      <dgm:spPr/>
    </dgm:pt>
    <dgm:pt modelId="{4B847618-C237-4030-99C9-6D087159B753}" type="pres">
      <dgm:prSet presAssocID="{B15DFA3A-7425-4E1D-AE32-371A358EBB4C}" presName="sibTrans" presStyleCnt="0"/>
      <dgm:spPr/>
    </dgm:pt>
    <dgm:pt modelId="{236512D6-7E77-4CEB-8CF2-438E7534553A}" type="pres">
      <dgm:prSet presAssocID="{0B861FD1-21B5-4EFB-BC3D-04EAB0A09C7C}" presName="compNode" presStyleCnt="0"/>
      <dgm:spPr/>
    </dgm:pt>
    <dgm:pt modelId="{2EC66FE7-3E7C-47D4-8B42-175731C89390}" type="pres">
      <dgm:prSet presAssocID="{0B861FD1-21B5-4EFB-BC3D-04EAB0A09C7C}" presName="iconBgRect" presStyleLbl="bgShp" presStyleIdx="3" presStyleCnt="7"/>
      <dgm:spPr/>
    </dgm:pt>
    <dgm:pt modelId="{44DEE4B5-0A2A-402F-A928-633962702EB7}" type="pres">
      <dgm:prSet presAssocID="{0B861FD1-21B5-4EFB-BC3D-04EAB0A09C7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nd knife"/>
        </a:ext>
      </dgm:extLst>
    </dgm:pt>
    <dgm:pt modelId="{942290B4-F927-4122-A518-6FF69A27C691}" type="pres">
      <dgm:prSet presAssocID="{0B861FD1-21B5-4EFB-BC3D-04EAB0A09C7C}" presName="spaceRect" presStyleCnt="0"/>
      <dgm:spPr/>
    </dgm:pt>
    <dgm:pt modelId="{4FE63F7C-7044-4DA2-96C3-3B459D6096FC}" type="pres">
      <dgm:prSet presAssocID="{0B861FD1-21B5-4EFB-BC3D-04EAB0A09C7C}" presName="textRect" presStyleLbl="revTx" presStyleIdx="3" presStyleCnt="7">
        <dgm:presLayoutVars>
          <dgm:chMax val="1"/>
          <dgm:chPref val="1"/>
        </dgm:presLayoutVars>
      </dgm:prSet>
      <dgm:spPr/>
    </dgm:pt>
    <dgm:pt modelId="{4303EF24-35DB-4394-89B5-B9A8007F5BC3}" type="pres">
      <dgm:prSet presAssocID="{2C5E4E59-284C-4D85-943A-446671CDF9E3}" presName="sibTrans" presStyleCnt="0"/>
      <dgm:spPr/>
    </dgm:pt>
    <dgm:pt modelId="{5C4351C8-6457-4C83-B68C-DC73BA5D8D14}" type="pres">
      <dgm:prSet presAssocID="{EC710073-509A-4E2A-8398-76E2A8CB1068}" presName="compNode" presStyleCnt="0"/>
      <dgm:spPr/>
    </dgm:pt>
    <dgm:pt modelId="{3B43CF26-D79E-4A0C-BB31-53903E30514B}" type="pres">
      <dgm:prSet presAssocID="{EC710073-509A-4E2A-8398-76E2A8CB1068}" presName="iconBgRect" presStyleLbl="bgShp" presStyleIdx="4" presStyleCnt="7"/>
      <dgm:spPr/>
    </dgm:pt>
    <dgm:pt modelId="{26EDC8E3-5129-4723-A5B0-B07EFD040E58}" type="pres">
      <dgm:prSet presAssocID="{EC710073-509A-4E2A-8398-76E2A8CB106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ciduous tree"/>
        </a:ext>
      </dgm:extLst>
    </dgm:pt>
    <dgm:pt modelId="{0EA58440-477F-4ABA-AE4A-E4A46A026086}" type="pres">
      <dgm:prSet presAssocID="{EC710073-509A-4E2A-8398-76E2A8CB1068}" presName="spaceRect" presStyleCnt="0"/>
      <dgm:spPr/>
    </dgm:pt>
    <dgm:pt modelId="{E05D0B3F-CCD0-40B7-AD74-303FF60CEFAA}" type="pres">
      <dgm:prSet presAssocID="{EC710073-509A-4E2A-8398-76E2A8CB1068}" presName="textRect" presStyleLbl="revTx" presStyleIdx="4" presStyleCnt="7">
        <dgm:presLayoutVars>
          <dgm:chMax val="1"/>
          <dgm:chPref val="1"/>
        </dgm:presLayoutVars>
      </dgm:prSet>
      <dgm:spPr/>
    </dgm:pt>
    <dgm:pt modelId="{137E83FE-5233-4802-A6C1-A4D84E927184}" type="pres">
      <dgm:prSet presAssocID="{344102AB-D9D0-43B3-88A9-074F98011D74}" presName="sibTrans" presStyleCnt="0"/>
      <dgm:spPr/>
    </dgm:pt>
    <dgm:pt modelId="{73A591AD-DFBE-4F32-86D7-1CD5FF7D5B95}" type="pres">
      <dgm:prSet presAssocID="{C0F695EF-E71F-4F87-884A-3C64A7DA0E68}" presName="compNode" presStyleCnt="0"/>
      <dgm:spPr/>
    </dgm:pt>
    <dgm:pt modelId="{F21D0002-0385-498A-BEEA-4E6F470129A1}" type="pres">
      <dgm:prSet presAssocID="{C0F695EF-E71F-4F87-884A-3C64A7DA0E68}" presName="iconBgRect" presStyleLbl="bgShp" presStyleIdx="5" presStyleCnt="7"/>
      <dgm:spPr/>
    </dgm:pt>
    <dgm:pt modelId="{3858115B-E5ED-4BC2-BF6B-C8DE55474823}" type="pres">
      <dgm:prSet presAssocID="{C0F695EF-E71F-4F87-884A-3C64A7DA0E6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tenti"/>
        </a:ext>
      </dgm:extLst>
    </dgm:pt>
    <dgm:pt modelId="{1EEDF628-E40E-40B3-8BEF-ABA5499E922E}" type="pres">
      <dgm:prSet presAssocID="{C0F695EF-E71F-4F87-884A-3C64A7DA0E68}" presName="spaceRect" presStyleCnt="0"/>
      <dgm:spPr/>
    </dgm:pt>
    <dgm:pt modelId="{AAD30298-B01C-4BC0-B00B-F0306B959484}" type="pres">
      <dgm:prSet presAssocID="{C0F695EF-E71F-4F87-884A-3C64A7DA0E68}" presName="textRect" presStyleLbl="revTx" presStyleIdx="5" presStyleCnt="7">
        <dgm:presLayoutVars>
          <dgm:chMax val="1"/>
          <dgm:chPref val="1"/>
        </dgm:presLayoutVars>
      </dgm:prSet>
      <dgm:spPr/>
    </dgm:pt>
    <dgm:pt modelId="{51EC19F8-1652-44B7-A3FC-76EC3B7095A1}" type="pres">
      <dgm:prSet presAssocID="{33A1F1A0-803E-4805-A52A-52EB596BD420}" presName="sibTrans" presStyleCnt="0"/>
      <dgm:spPr/>
    </dgm:pt>
    <dgm:pt modelId="{9BCE947C-023D-4E78-B700-F65E15DB51CF}" type="pres">
      <dgm:prSet presAssocID="{3B37ECBC-EE1B-48C5-BACD-FAAC0C9C449F}" presName="compNode" presStyleCnt="0"/>
      <dgm:spPr/>
    </dgm:pt>
    <dgm:pt modelId="{EFB38CA9-C13A-46AB-ACB7-148392D94921}" type="pres">
      <dgm:prSet presAssocID="{3B37ECBC-EE1B-48C5-BACD-FAAC0C9C449F}" presName="iconBgRect" presStyleLbl="bgShp" presStyleIdx="6" presStyleCnt="7"/>
      <dgm:spPr/>
    </dgm:pt>
    <dgm:pt modelId="{1E3C9496-DE5D-4228-9A8D-617DD7DDF5FB}" type="pres">
      <dgm:prSet presAssocID="{3B37ECBC-EE1B-48C5-BACD-FAAC0C9C449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bro di giochi"/>
        </a:ext>
      </dgm:extLst>
    </dgm:pt>
    <dgm:pt modelId="{5E4D8137-4913-45EE-98B1-6C0A1F42E291}" type="pres">
      <dgm:prSet presAssocID="{3B37ECBC-EE1B-48C5-BACD-FAAC0C9C449F}" presName="spaceRect" presStyleCnt="0"/>
      <dgm:spPr/>
    </dgm:pt>
    <dgm:pt modelId="{6C342C00-00A0-4E35-86F9-12E08A4C0439}" type="pres">
      <dgm:prSet presAssocID="{3B37ECBC-EE1B-48C5-BACD-FAAC0C9C449F}" presName="textRect" presStyleLbl="revTx" presStyleIdx="6" presStyleCnt="7">
        <dgm:presLayoutVars>
          <dgm:chMax val="1"/>
          <dgm:chPref val="1"/>
        </dgm:presLayoutVars>
      </dgm:prSet>
      <dgm:spPr/>
    </dgm:pt>
  </dgm:ptLst>
  <dgm:cxnLst>
    <dgm:cxn modelId="{A10D8116-CD10-4CFA-B3D9-56D28DC17CE5}" type="presOf" srcId="{EC710073-509A-4E2A-8398-76E2A8CB1068}" destId="{E05D0B3F-CCD0-40B7-AD74-303FF60CEFAA}" srcOrd="0" destOrd="0" presId="urn:microsoft.com/office/officeart/2018/5/layout/IconCircleLabelList"/>
    <dgm:cxn modelId="{3234452C-323D-4551-97F8-9BAAF2ADEFBF}" type="presOf" srcId="{3B37ECBC-EE1B-48C5-BACD-FAAC0C9C449F}" destId="{6C342C00-00A0-4E35-86F9-12E08A4C0439}" srcOrd="0" destOrd="0" presId="urn:microsoft.com/office/officeart/2018/5/layout/IconCircleLabelList"/>
    <dgm:cxn modelId="{06D7AA5B-73A5-437E-B013-AB9C8C55F9BD}" type="presOf" srcId="{C0F695EF-E71F-4F87-884A-3C64A7DA0E68}" destId="{AAD30298-B01C-4BC0-B00B-F0306B959484}" srcOrd="0" destOrd="0" presId="urn:microsoft.com/office/officeart/2018/5/layout/IconCircleLabelList"/>
    <dgm:cxn modelId="{91303A44-9900-43C9-BC18-7A89FAC8B544}" srcId="{78DFDBB2-DD00-4B98-A8A9-970B35BEDF68}" destId="{3B37ECBC-EE1B-48C5-BACD-FAAC0C9C449F}" srcOrd="6" destOrd="0" parTransId="{3174EFB7-FC18-4FD7-A56E-92DBE5705180}" sibTransId="{8FB3FF1B-7C67-4C34-8098-E8DFBAA2E512}"/>
    <dgm:cxn modelId="{FF057B44-032C-44FE-9849-802522E9F2BC}" srcId="{78DFDBB2-DD00-4B98-A8A9-970B35BEDF68}" destId="{0B861FD1-21B5-4EFB-BC3D-04EAB0A09C7C}" srcOrd="3" destOrd="0" parTransId="{545E84EA-A6EF-4A61-9E87-556682F70115}" sibTransId="{2C5E4E59-284C-4D85-943A-446671CDF9E3}"/>
    <dgm:cxn modelId="{679F7455-A61C-4CDF-BA88-7B22A6A0C93B}" type="presOf" srcId="{E12DBEED-7D18-4DC6-99F8-5CDF3B88A0DD}" destId="{7FF3BDA8-557A-49B9-8DD4-6A99E5E7262E}" srcOrd="0" destOrd="0" presId="urn:microsoft.com/office/officeart/2018/5/layout/IconCircleLabelList"/>
    <dgm:cxn modelId="{3BD8D879-04B8-4D81-8C7A-721FFF7CE4EC}" type="presOf" srcId="{0B861FD1-21B5-4EFB-BC3D-04EAB0A09C7C}" destId="{4FE63F7C-7044-4DA2-96C3-3B459D6096FC}" srcOrd="0" destOrd="0" presId="urn:microsoft.com/office/officeart/2018/5/layout/IconCircleLabelList"/>
    <dgm:cxn modelId="{83592591-CE2D-4CAB-BD2D-04D729F51657}" srcId="{78DFDBB2-DD00-4B98-A8A9-970B35BEDF68}" destId="{EC710073-509A-4E2A-8398-76E2A8CB1068}" srcOrd="4" destOrd="0" parTransId="{8C505856-D194-48C2-B21D-027A00EF6B65}" sibTransId="{344102AB-D9D0-43B3-88A9-074F98011D74}"/>
    <dgm:cxn modelId="{08DA95A7-88A2-461C-B8BB-DF57F6A517BD}" srcId="{78DFDBB2-DD00-4B98-A8A9-970B35BEDF68}" destId="{3B8B46C8-6B0C-4B95-A058-0EE7816E39BC}" srcOrd="2" destOrd="0" parTransId="{9F988EEF-43B3-40CC-BAA5-EF634BC5BD89}" sibTransId="{B15DFA3A-7425-4E1D-AE32-371A358EBB4C}"/>
    <dgm:cxn modelId="{8790CCB2-ADB3-4285-8991-E57B6B0FE83A}" type="presOf" srcId="{3B8B46C8-6B0C-4B95-A058-0EE7816E39BC}" destId="{62D9B486-995F-4B05-9094-468970DA1759}" srcOrd="0" destOrd="0" presId="urn:microsoft.com/office/officeart/2018/5/layout/IconCircleLabelList"/>
    <dgm:cxn modelId="{9A2CBFBD-EF4A-4D7A-B7D7-3821D5F702E6}" srcId="{78DFDBB2-DD00-4B98-A8A9-970B35BEDF68}" destId="{C0F695EF-E71F-4F87-884A-3C64A7DA0E68}" srcOrd="5" destOrd="0" parTransId="{2341C643-6F81-49F1-B86D-3CB19BA76009}" sibTransId="{33A1F1A0-803E-4805-A52A-52EB596BD420}"/>
    <dgm:cxn modelId="{764173C2-C1CE-4B69-9903-E27BC3CC73E5}" srcId="{78DFDBB2-DD00-4B98-A8A9-970B35BEDF68}" destId="{E12DBEED-7D18-4DC6-99F8-5CDF3B88A0DD}" srcOrd="1" destOrd="0" parTransId="{7265351A-0FFB-44DA-A7F9-4C80DCD75BDE}" sibTransId="{3C73FAA6-5AE2-4A31-92F4-896DFF6B4F7F}"/>
    <dgm:cxn modelId="{F2A954CF-D9D9-48A8-9DF7-F9DE98D94B8C}" srcId="{78DFDBB2-DD00-4B98-A8A9-970B35BEDF68}" destId="{8FEF3996-F22C-454C-9178-E94E4EB826E8}" srcOrd="0" destOrd="0" parTransId="{1F4271EA-C322-46EF-819F-F980DF1DACE2}" sibTransId="{32A968FD-0714-4BD5-BA8D-D76B436AACF9}"/>
    <dgm:cxn modelId="{EF67CAF3-254A-4D95-8B8A-9E1E3C569312}" type="presOf" srcId="{78DFDBB2-DD00-4B98-A8A9-970B35BEDF68}" destId="{92DC97A2-7C47-45E5-9712-C2EE2D953951}" srcOrd="0" destOrd="0" presId="urn:microsoft.com/office/officeart/2018/5/layout/IconCircleLabelList"/>
    <dgm:cxn modelId="{E6F349F8-820F-44E3-BCA8-57B76EC93E20}" type="presOf" srcId="{8FEF3996-F22C-454C-9178-E94E4EB826E8}" destId="{3A4FDA73-D2A0-4F49-802C-BBFF4988866E}" srcOrd="0" destOrd="0" presId="urn:microsoft.com/office/officeart/2018/5/layout/IconCircleLabelList"/>
    <dgm:cxn modelId="{B4F57C3B-18FA-4003-B637-DBB849DCA8B8}" type="presParOf" srcId="{92DC97A2-7C47-45E5-9712-C2EE2D953951}" destId="{0B09BBD4-E6A1-40FA-AF33-6B2D76298F8B}" srcOrd="0" destOrd="0" presId="urn:microsoft.com/office/officeart/2018/5/layout/IconCircleLabelList"/>
    <dgm:cxn modelId="{65AD4586-C81A-44A2-B914-452B27BD9BEE}" type="presParOf" srcId="{0B09BBD4-E6A1-40FA-AF33-6B2D76298F8B}" destId="{40D0337F-3371-4F0C-B321-A4B09C2D562E}" srcOrd="0" destOrd="0" presId="urn:microsoft.com/office/officeart/2018/5/layout/IconCircleLabelList"/>
    <dgm:cxn modelId="{DB755F2E-A603-4B08-9CF9-0A556E25F801}" type="presParOf" srcId="{0B09BBD4-E6A1-40FA-AF33-6B2D76298F8B}" destId="{52732F48-F418-4E9B-9AC6-F1F38F2A74B0}" srcOrd="1" destOrd="0" presId="urn:microsoft.com/office/officeart/2018/5/layout/IconCircleLabelList"/>
    <dgm:cxn modelId="{D93BAF09-24CB-460F-8430-DA222ACF4CC9}" type="presParOf" srcId="{0B09BBD4-E6A1-40FA-AF33-6B2D76298F8B}" destId="{B9659C22-BE86-4DD3-8BD2-58B0DA015AB9}" srcOrd="2" destOrd="0" presId="urn:microsoft.com/office/officeart/2018/5/layout/IconCircleLabelList"/>
    <dgm:cxn modelId="{BCD1D01E-F722-46C5-8BCF-45219D5096EF}" type="presParOf" srcId="{0B09BBD4-E6A1-40FA-AF33-6B2D76298F8B}" destId="{3A4FDA73-D2A0-4F49-802C-BBFF4988866E}" srcOrd="3" destOrd="0" presId="urn:microsoft.com/office/officeart/2018/5/layout/IconCircleLabelList"/>
    <dgm:cxn modelId="{F4CD8137-2A06-445E-847A-B3B9A0DFAB05}" type="presParOf" srcId="{92DC97A2-7C47-45E5-9712-C2EE2D953951}" destId="{6C75A7F3-8BA3-404D-89B7-536B630FC20A}" srcOrd="1" destOrd="0" presId="urn:microsoft.com/office/officeart/2018/5/layout/IconCircleLabelList"/>
    <dgm:cxn modelId="{C3663CC2-F1AE-41DC-BD40-7EF2757FFA31}" type="presParOf" srcId="{92DC97A2-7C47-45E5-9712-C2EE2D953951}" destId="{1D4BB939-6563-48A2-B571-5EB6B8261FA9}" srcOrd="2" destOrd="0" presId="urn:microsoft.com/office/officeart/2018/5/layout/IconCircleLabelList"/>
    <dgm:cxn modelId="{35F938DF-BDE5-468E-BF3A-C4626C519155}" type="presParOf" srcId="{1D4BB939-6563-48A2-B571-5EB6B8261FA9}" destId="{46310845-FA5A-4C53-902F-6ACA28F02CF3}" srcOrd="0" destOrd="0" presId="urn:microsoft.com/office/officeart/2018/5/layout/IconCircleLabelList"/>
    <dgm:cxn modelId="{0CF989E0-77F3-4BAB-88B1-AF3CF7EDB09B}" type="presParOf" srcId="{1D4BB939-6563-48A2-B571-5EB6B8261FA9}" destId="{32F950F8-3E94-4923-9CB0-95D4F0DBD1EB}" srcOrd="1" destOrd="0" presId="urn:microsoft.com/office/officeart/2018/5/layout/IconCircleLabelList"/>
    <dgm:cxn modelId="{5876F785-FF14-4387-8DAA-CC9DED156460}" type="presParOf" srcId="{1D4BB939-6563-48A2-B571-5EB6B8261FA9}" destId="{5BA59939-F9B3-494A-B423-8BB164C7AA9C}" srcOrd="2" destOrd="0" presId="urn:microsoft.com/office/officeart/2018/5/layout/IconCircleLabelList"/>
    <dgm:cxn modelId="{6C0A657F-5D16-41D7-BA3A-43D5B7B91A36}" type="presParOf" srcId="{1D4BB939-6563-48A2-B571-5EB6B8261FA9}" destId="{7FF3BDA8-557A-49B9-8DD4-6A99E5E7262E}" srcOrd="3" destOrd="0" presId="urn:microsoft.com/office/officeart/2018/5/layout/IconCircleLabelList"/>
    <dgm:cxn modelId="{020D3953-C675-495C-A0D7-1069EF45E2CC}" type="presParOf" srcId="{92DC97A2-7C47-45E5-9712-C2EE2D953951}" destId="{0A57FB6D-4E17-4973-BCFD-FA2378683C83}" srcOrd="3" destOrd="0" presId="urn:microsoft.com/office/officeart/2018/5/layout/IconCircleLabelList"/>
    <dgm:cxn modelId="{1851EFF3-308D-49C6-AD95-04167A7C1A98}" type="presParOf" srcId="{92DC97A2-7C47-45E5-9712-C2EE2D953951}" destId="{D156A6A0-9114-41A9-9874-85FAE2C30C8A}" srcOrd="4" destOrd="0" presId="urn:microsoft.com/office/officeart/2018/5/layout/IconCircleLabelList"/>
    <dgm:cxn modelId="{8C865881-FDA9-4AD7-B98A-CFAC6F0CB8A6}" type="presParOf" srcId="{D156A6A0-9114-41A9-9874-85FAE2C30C8A}" destId="{4970119F-C55C-48C7-A51E-6C6F8B18FC67}" srcOrd="0" destOrd="0" presId="urn:microsoft.com/office/officeart/2018/5/layout/IconCircleLabelList"/>
    <dgm:cxn modelId="{04B16492-938F-4BA1-9D15-99238261E873}" type="presParOf" srcId="{D156A6A0-9114-41A9-9874-85FAE2C30C8A}" destId="{042D22BB-C1DF-47D3-8C90-69E84BF1CE8B}" srcOrd="1" destOrd="0" presId="urn:microsoft.com/office/officeart/2018/5/layout/IconCircleLabelList"/>
    <dgm:cxn modelId="{C76F4C05-7128-45FF-80F0-9F8829FC4DB5}" type="presParOf" srcId="{D156A6A0-9114-41A9-9874-85FAE2C30C8A}" destId="{7FCE8771-E5C0-4CE3-A524-990201374575}" srcOrd="2" destOrd="0" presId="urn:microsoft.com/office/officeart/2018/5/layout/IconCircleLabelList"/>
    <dgm:cxn modelId="{25881999-03D8-42A4-9E6A-1BB097E3A5B2}" type="presParOf" srcId="{D156A6A0-9114-41A9-9874-85FAE2C30C8A}" destId="{62D9B486-995F-4B05-9094-468970DA1759}" srcOrd="3" destOrd="0" presId="urn:microsoft.com/office/officeart/2018/5/layout/IconCircleLabelList"/>
    <dgm:cxn modelId="{BE439313-7C5C-4F95-987C-4CDE1CBB6536}" type="presParOf" srcId="{92DC97A2-7C47-45E5-9712-C2EE2D953951}" destId="{4B847618-C237-4030-99C9-6D087159B753}" srcOrd="5" destOrd="0" presId="urn:microsoft.com/office/officeart/2018/5/layout/IconCircleLabelList"/>
    <dgm:cxn modelId="{4F58288C-A65B-4B98-91AB-C03E2F3F171B}" type="presParOf" srcId="{92DC97A2-7C47-45E5-9712-C2EE2D953951}" destId="{236512D6-7E77-4CEB-8CF2-438E7534553A}" srcOrd="6" destOrd="0" presId="urn:microsoft.com/office/officeart/2018/5/layout/IconCircleLabelList"/>
    <dgm:cxn modelId="{810823AD-B4E8-41E3-81B4-6F9F377B7EA1}" type="presParOf" srcId="{236512D6-7E77-4CEB-8CF2-438E7534553A}" destId="{2EC66FE7-3E7C-47D4-8B42-175731C89390}" srcOrd="0" destOrd="0" presId="urn:microsoft.com/office/officeart/2018/5/layout/IconCircleLabelList"/>
    <dgm:cxn modelId="{B8B69020-FC11-4A6D-B980-BAFDFCBAC420}" type="presParOf" srcId="{236512D6-7E77-4CEB-8CF2-438E7534553A}" destId="{44DEE4B5-0A2A-402F-A928-633962702EB7}" srcOrd="1" destOrd="0" presId="urn:microsoft.com/office/officeart/2018/5/layout/IconCircleLabelList"/>
    <dgm:cxn modelId="{7146A0B5-4ED2-4A7C-95A0-CEADFEC3C7E7}" type="presParOf" srcId="{236512D6-7E77-4CEB-8CF2-438E7534553A}" destId="{942290B4-F927-4122-A518-6FF69A27C691}" srcOrd="2" destOrd="0" presId="urn:microsoft.com/office/officeart/2018/5/layout/IconCircleLabelList"/>
    <dgm:cxn modelId="{0AE8B3B6-CB21-4816-8258-0EB6FF110767}" type="presParOf" srcId="{236512D6-7E77-4CEB-8CF2-438E7534553A}" destId="{4FE63F7C-7044-4DA2-96C3-3B459D6096FC}" srcOrd="3" destOrd="0" presId="urn:microsoft.com/office/officeart/2018/5/layout/IconCircleLabelList"/>
    <dgm:cxn modelId="{4C00EBF0-FC45-4D4E-9F79-756A18355881}" type="presParOf" srcId="{92DC97A2-7C47-45E5-9712-C2EE2D953951}" destId="{4303EF24-35DB-4394-89B5-B9A8007F5BC3}" srcOrd="7" destOrd="0" presId="urn:microsoft.com/office/officeart/2018/5/layout/IconCircleLabelList"/>
    <dgm:cxn modelId="{4239F3EE-4527-4E68-ACC4-05D4BB6CC30B}" type="presParOf" srcId="{92DC97A2-7C47-45E5-9712-C2EE2D953951}" destId="{5C4351C8-6457-4C83-B68C-DC73BA5D8D14}" srcOrd="8" destOrd="0" presId="urn:microsoft.com/office/officeart/2018/5/layout/IconCircleLabelList"/>
    <dgm:cxn modelId="{C7CD594C-30EA-4C3D-9D83-1DFD2B9AA60E}" type="presParOf" srcId="{5C4351C8-6457-4C83-B68C-DC73BA5D8D14}" destId="{3B43CF26-D79E-4A0C-BB31-53903E30514B}" srcOrd="0" destOrd="0" presId="urn:microsoft.com/office/officeart/2018/5/layout/IconCircleLabelList"/>
    <dgm:cxn modelId="{F1BEC439-2B4E-4D3A-97D8-EA9E8543C315}" type="presParOf" srcId="{5C4351C8-6457-4C83-B68C-DC73BA5D8D14}" destId="{26EDC8E3-5129-4723-A5B0-B07EFD040E58}" srcOrd="1" destOrd="0" presId="urn:microsoft.com/office/officeart/2018/5/layout/IconCircleLabelList"/>
    <dgm:cxn modelId="{E23EEC54-936F-40A9-BBC8-5388494CB4AD}" type="presParOf" srcId="{5C4351C8-6457-4C83-B68C-DC73BA5D8D14}" destId="{0EA58440-477F-4ABA-AE4A-E4A46A026086}" srcOrd="2" destOrd="0" presId="urn:microsoft.com/office/officeart/2018/5/layout/IconCircleLabelList"/>
    <dgm:cxn modelId="{7F36D1D2-BE22-4B4B-9774-3CE4B856DE53}" type="presParOf" srcId="{5C4351C8-6457-4C83-B68C-DC73BA5D8D14}" destId="{E05D0B3F-CCD0-40B7-AD74-303FF60CEFAA}" srcOrd="3" destOrd="0" presId="urn:microsoft.com/office/officeart/2018/5/layout/IconCircleLabelList"/>
    <dgm:cxn modelId="{3B6E4C07-72CE-4B57-B999-1FFA0ECED04B}" type="presParOf" srcId="{92DC97A2-7C47-45E5-9712-C2EE2D953951}" destId="{137E83FE-5233-4802-A6C1-A4D84E927184}" srcOrd="9" destOrd="0" presId="urn:microsoft.com/office/officeart/2018/5/layout/IconCircleLabelList"/>
    <dgm:cxn modelId="{B2D5D6AC-FF3D-46AA-A71B-5485D49C2D81}" type="presParOf" srcId="{92DC97A2-7C47-45E5-9712-C2EE2D953951}" destId="{73A591AD-DFBE-4F32-86D7-1CD5FF7D5B95}" srcOrd="10" destOrd="0" presId="urn:microsoft.com/office/officeart/2018/5/layout/IconCircleLabelList"/>
    <dgm:cxn modelId="{7892DD8F-F1F9-402C-912D-8EC657E08F00}" type="presParOf" srcId="{73A591AD-DFBE-4F32-86D7-1CD5FF7D5B95}" destId="{F21D0002-0385-498A-BEEA-4E6F470129A1}" srcOrd="0" destOrd="0" presId="urn:microsoft.com/office/officeart/2018/5/layout/IconCircleLabelList"/>
    <dgm:cxn modelId="{D9B5F95F-08D8-4C7F-A5DC-8A5A1873F296}" type="presParOf" srcId="{73A591AD-DFBE-4F32-86D7-1CD5FF7D5B95}" destId="{3858115B-E5ED-4BC2-BF6B-C8DE55474823}" srcOrd="1" destOrd="0" presId="urn:microsoft.com/office/officeart/2018/5/layout/IconCircleLabelList"/>
    <dgm:cxn modelId="{DD6C2589-3CDC-46EA-BEF1-E0D10D273FAB}" type="presParOf" srcId="{73A591AD-DFBE-4F32-86D7-1CD5FF7D5B95}" destId="{1EEDF628-E40E-40B3-8BEF-ABA5499E922E}" srcOrd="2" destOrd="0" presId="urn:microsoft.com/office/officeart/2018/5/layout/IconCircleLabelList"/>
    <dgm:cxn modelId="{0364CD6D-C269-4B69-B348-472C2A88ADE9}" type="presParOf" srcId="{73A591AD-DFBE-4F32-86D7-1CD5FF7D5B95}" destId="{AAD30298-B01C-4BC0-B00B-F0306B959484}" srcOrd="3" destOrd="0" presId="urn:microsoft.com/office/officeart/2018/5/layout/IconCircleLabelList"/>
    <dgm:cxn modelId="{6F557E4A-8809-4F89-9BE7-131EAFE852FA}" type="presParOf" srcId="{92DC97A2-7C47-45E5-9712-C2EE2D953951}" destId="{51EC19F8-1652-44B7-A3FC-76EC3B7095A1}" srcOrd="11" destOrd="0" presId="urn:microsoft.com/office/officeart/2018/5/layout/IconCircleLabelList"/>
    <dgm:cxn modelId="{4E1441BE-37A1-4B1D-BC0B-E9AAD7B283A6}" type="presParOf" srcId="{92DC97A2-7C47-45E5-9712-C2EE2D953951}" destId="{9BCE947C-023D-4E78-B700-F65E15DB51CF}" srcOrd="12" destOrd="0" presId="urn:microsoft.com/office/officeart/2018/5/layout/IconCircleLabelList"/>
    <dgm:cxn modelId="{67A6A581-ADEE-4DDD-9DD5-6EA0CFF5DF38}" type="presParOf" srcId="{9BCE947C-023D-4E78-B700-F65E15DB51CF}" destId="{EFB38CA9-C13A-46AB-ACB7-148392D94921}" srcOrd="0" destOrd="0" presId="urn:microsoft.com/office/officeart/2018/5/layout/IconCircleLabelList"/>
    <dgm:cxn modelId="{2D57D5B0-9357-4B91-897B-04A8A2E4CA88}" type="presParOf" srcId="{9BCE947C-023D-4E78-B700-F65E15DB51CF}" destId="{1E3C9496-DE5D-4228-9A8D-617DD7DDF5FB}" srcOrd="1" destOrd="0" presId="urn:microsoft.com/office/officeart/2018/5/layout/IconCircleLabelList"/>
    <dgm:cxn modelId="{326AB727-7C0C-4C1D-A5F8-82617FF14D6B}" type="presParOf" srcId="{9BCE947C-023D-4E78-B700-F65E15DB51CF}" destId="{5E4D8137-4913-45EE-98B1-6C0A1F42E291}" srcOrd="2" destOrd="0" presId="urn:microsoft.com/office/officeart/2018/5/layout/IconCircleLabelList"/>
    <dgm:cxn modelId="{283D1490-AEB8-4B6C-A02E-717E6BE1349D}" type="presParOf" srcId="{9BCE947C-023D-4E78-B700-F65E15DB51CF}" destId="{6C342C00-00A0-4E35-86F9-12E08A4C043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929389-447B-4E85-BB21-176C4989348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A72EB4A-42DF-4B73-AA0A-203F6E5212F3}">
      <dgm:prSet/>
      <dgm:spPr/>
      <dgm:t>
        <a:bodyPr/>
        <a:lstStyle/>
        <a:p>
          <a:r>
            <a:rPr lang="it-IT"/>
            <a:t>Disciplinare</a:t>
          </a:r>
          <a:endParaRPr lang="en-US"/>
        </a:p>
      </dgm:t>
    </dgm:pt>
    <dgm:pt modelId="{B1E56E8F-84E6-4E93-A44F-4973510DA9D8}" type="parTrans" cxnId="{8E3545D0-45E2-47F1-8EBD-2EDA019277A8}">
      <dgm:prSet/>
      <dgm:spPr/>
      <dgm:t>
        <a:bodyPr/>
        <a:lstStyle/>
        <a:p>
          <a:endParaRPr lang="en-US"/>
        </a:p>
      </dgm:t>
    </dgm:pt>
    <dgm:pt modelId="{2931995B-F9AB-41F5-AD20-F6AC58584E43}" type="sibTrans" cxnId="{8E3545D0-45E2-47F1-8EBD-2EDA019277A8}">
      <dgm:prSet/>
      <dgm:spPr/>
      <dgm:t>
        <a:bodyPr/>
        <a:lstStyle/>
        <a:p>
          <a:endParaRPr lang="en-US"/>
        </a:p>
      </dgm:t>
    </dgm:pt>
    <dgm:pt modelId="{4226D50D-D57D-4EBE-8A2E-8A43A89CDF2C}">
      <dgm:prSet/>
      <dgm:spPr/>
      <dgm:t>
        <a:bodyPr/>
        <a:lstStyle/>
        <a:p>
          <a:r>
            <a:rPr lang="it-IT"/>
            <a:t>Comitato promotore</a:t>
          </a:r>
          <a:endParaRPr lang="en-US"/>
        </a:p>
      </dgm:t>
    </dgm:pt>
    <dgm:pt modelId="{0C70A1B3-87DF-49BB-B042-AEE978D66483}" type="parTrans" cxnId="{03449E74-2CAA-4C23-8FAD-916055D0DA43}">
      <dgm:prSet/>
      <dgm:spPr/>
      <dgm:t>
        <a:bodyPr/>
        <a:lstStyle/>
        <a:p>
          <a:endParaRPr lang="en-US"/>
        </a:p>
      </dgm:t>
    </dgm:pt>
    <dgm:pt modelId="{EE0E1004-6ACB-4F81-944F-2258A3A66E7A}" type="sibTrans" cxnId="{03449E74-2CAA-4C23-8FAD-916055D0DA43}">
      <dgm:prSet/>
      <dgm:spPr/>
      <dgm:t>
        <a:bodyPr/>
        <a:lstStyle/>
        <a:p>
          <a:endParaRPr lang="en-US"/>
        </a:p>
      </dgm:t>
    </dgm:pt>
    <dgm:pt modelId="{3F938E40-56A6-4A4B-821C-0DAEF9C376DB}">
      <dgm:prSet/>
      <dgm:spPr/>
      <dgm:t>
        <a:bodyPr/>
        <a:lstStyle/>
        <a:p>
          <a:r>
            <a:rPr lang="it-IT"/>
            <a:t>Comitato di gestione</a:t>
          </a:r>
          <a:endParaRPr lang="en-US"/>
        </a:p>
      </dgm:t>
    </dgm:pt>
    <dgm:pt modelId="{5CEA031E-AF58-4BC3-9CC2-62C35120DA39}" type="parTrans" cxnId="{8D757820-84AD-4FCD-8126-3F4FA32F315E}">
      <dgm:prSet/>
      <dgm:spPr/>
      <dgm:t>
        <a:bodyPr/>
        <a:lstStyle/>
        <a:p>
          <a:endParaRPr lang="en-US"/>
        </a:p>
      </dgm:t>
    </dgm:pt>
    <dgm:pt modelId="{334ECC9C-21D6-4F40-9E6C-E3AEA5FB756E}" type="sibTrans" cxnId="{8D757820-84AD-4FCD-8126-3F4FA32F315E}">
      <dgm:prSet/>
      <dgm:spPr/>
      <dgm:t>
        <a:bodyPr/>
        <a:lstStyle/>
        <a:p>
          <a:endParaRPr lang="en-US"/>
        </a:p>
      </dgm:t>
    </dgm:pt>
    <dgm:pt modelId="{5D7574C6-8DF2-4734-8924-1BF86A34A08F}">
      <dgm:prSet/>
      <dgm:spPr/>
      <dgm:t>
        <a:bodyPr/>
        <a:lstStyle/>
        <a:p>
          <a:r>
            <a:rPr lang="it-IT"/>
            <a:t>Sistema di segnaletica</a:t>
          </a:r>
          <a:endParaRPr lang="en-US"/>
        </a:p>
      </dgm:t>
    </dgm:pt>
    <dgm:pt modelId="{369D6D92-222E-468C-938E-FC99FC7BCB65}" type="parTrans" cxnId="{69BC0AD2-5816-423E-8B4B-05163973E226}">
      <dgm:prSet/>
      <dgm:spPr/>
      <dgm:t>
        <a:bodyPr/>
        <a:lstStyle/>
        <a:p>
          <a:endParaRPr lang="en-US"/>
        </a:p>
      </dgm:t>
    </dgm:pt>
    <dgm:pt modelId="{65844533-A0E0-4871-A96E-76E28CD6676F}" type="sibTrans" cxnId="{69BC0AD2-5816-423E-8B4B-05163973E226}">
      <dgm:prSet/>
      <dgm:spPr/>
      <dgm:t>
        <a:bodyPr/>
        <a:lstStyle/>
        <a:p>
          <a:endParaRPr lang="en-US"/>
        </a:p>
      </dgm:t>
    </dgm:pt>
    <dgm:pt modelId="{51356A93-DFA7-4646-90E9-8FD6B9A82429}">
      <dgm:prSet/>
      <dgm:spPr/>
      <dgm:t>
        <a:bodyPr/>
        <a:lstStyle/>
        <a:p>
          <a:r>
            <a:rPr lang="it-IT"/>
            <a:t>Guide e materiale illustrativo</a:t>
          </a:r>
          <a:endParaRPr lang="en-US"/>
        </a:p>
      </dgm:t>
    </dgm:pt>
    <dgm:pt modelId="{9AC815B6-B643-4227-A903-A97D7A91E423}" type="parTrans" cxnId="{50FDBCC8-91DD-4A8A-901F-650130D65A1E}">
      <dgm:prSet/>
      <dgm:spPr/>
      <dgm:t>
        <a:bodyPr/>
        <a:lstStyle/>
        <a:p>
          <a:endParaRPr lang="en-US"/>
        </a:p>
      </dgm:t>
    </dgm:pt>
    <dgm:pt modelId="{34436DF5-FE4C-43C5-A2FD-D2795A0ACF6E}" type="sibTrans" cxnId="{50FDBCC8-91DD-4A8A-901F-650130D65A1E}">
      <dgm:prSet/>
      <dgm:spPr/>
      <dgm:t>
        <a:bodyPr/>
        <a:lstStyle/>
        <a:p>
          <a:endParaRPr lang="en-US"/>
        </a:p>
      </dgm:t>
    </dgm:pt>
    <dgm:pt modelId="{A7788B26-5116-4491-ABFB-F9B066E637F4}" type="pres">
      <dgm:prSet presAssocID="{2F929389-447B-4E85-BB21-176C49893486}" presName="diagram" presStyleCnt="0">
        <dgm:presLayoutVars>
          <dgm:dir/>
          <dgm:resizeHandles val="exact"/>
        </dgm:presLayoutVars>
      </dgm:prSet>
      <dgm:spPr/>
    </dgm:pt>
    <dgm:pt modelId="{A425BE9A-62E0-4DA7-856E-9B14A234EF2F}" type="pres">
      <dgm:prSet presAssocID="{BA72EB4A-42DF-4B73-AA0A-203F6E5212F3}" presName="node" presStyleLbl="node1" presStyleIdx="0" presStyleCnt="5">
        <dgm:presLayoutVars>
          <dgm:bulletEnabled val="1"/>
        </dgm:presLayoutVars>
      </dgm:prSet>
      <dgm:spPr/>
    </dgm:pt>
    <dgm:pt modelId="{F6128B03-54A0-48C7-A40A-4D858BD98853}" type="pres">
      <dgm:prSet presAssocID="{2931995B-F9AB-41F5-AD20-F6AC58584E43}" presName="sibTrans" presStyleCnt="0"/>
      <dgm:spPr/>
    </dgm:pt>
    <dgm:pt modelId="{C3C915F5-BD50-4BA4-9DE0-A9DAE2EED50E}" type="pres">
      <dgm:prSet presAssocID="{4226D50D-D57D-4EBE-8A2E-8A43A89CDF2C}" presName="node" presStyleLbl="node1" presStyleIdx="1" presStyleCnt="5">
        <dgm:presLayoutVars>
          <dgm:bulletEnabled val="1"/>
        </dgm:presLayoutVars>
      </dgm:prSet>
      <dgm:spPr/>
    </dgm:pt>
    <dgm:pt modelId="{E8E0A34E-382F-4B6C-AD0F-2EC21E2489B1}" type="pres">
      <dgm:prSet presAssocID="{EE0E1004-6ACB-4F81-944F-2258A3A66E7A}" presName="sibTrans" presStyleCnt="0"/>
      <dgm:spPr/>
    </dgm:pt>
    <dgm:pt modelId="{3BF2AD7F-B498-4077-9AA6-349EBEBE2A90}" type="pres">
      <dgm:prSet presAssocID="{3F938E40-56A6-4A4B-821C-0DAEF9C376DB}" presName="node" presStyleLbl="node1" presStyleIdx="2" presStyleCnt="5">
        <dgm:presLayoutVars>
          <dgm:bulletEnabled val="1"/>
        </dgm:presLayoutVars>
      </dgm:prSet>
      <dgm:spPr/>
    </dgm:pt>
    <dgm:pt modelId="{82F28C8F-947E-4C5F-B055-8C5149A04591}" type="pres">
      <dgm:prSet presAssocID="{334ECC9C-21D6-4F40-9E6C-E3AEA5FB756E}" presName="sibTrans" presStyleCnt="0"/>
      <dgm:spPr/>
    </dgm:pt>
    <dgm:pt modelId="{E64353AC-84BC-4DF8-8C34-1AF71AFFA65C}" type="pres">
      <dgm:prSet presAssocID="{5D7574C6-8DF2-4734-8924-1BF86A34A08F}" presName="node" presStyleLbl="node1" presStyleIdx="3" presStyleCnt="5">
        <dgm:presLayoutVars>
          <dgm:bulletEnabled val="1"/>
        </dgm:presLayoutVars>
      </dgm:prSet>
      <dgm:spPr/>
    </dgm:pt>
    <dgm:pt modelId="{C26A6ABE-4F47-40F1-ACCC-6BAC9B385A08}" type="pres">
      <dgm:prSet presAssocID="{65844533-A0E0-4871-A96E-76E28CD6676F}" presName="sibTrans" presStyleCnt="0"/>
      <dgm:spPr/>
    </dgm:pt>
    <dgm:pt modelId="{1325B83C-24A8-42AC-9306-C02BE7874F18}" type="pres">
      <dgm:prSet presAssocID="{51356A93-DFA7-4646-90E9-8FD6B9A82429}" presName="node" presStyleLbl="node1" presStyleIdx="4" presStyleCnt="5">
        <dgm:presLayoutVars>
          <dgm:bulletEnabled val="1"/>
        </dgm:presLayoutVars>
      </dgm:prSet>
      <dgm:spPr/>
    </dgm:pt>
  </dgm:ptLst>
  <dgm:cxnLst>
    <dgm:cxn modelId="{DE57581C-E7C5-43EF-990F-35FE585B132C}" type="presOf" srcId="{4226D50D-D57D-4EBE-8A2E-8A43A89CDF2C}" destId="{C3C915F5-BD50-4BA4-9DE0-A9DAE2EED50E}" srcOrd="0" destOrd="0" presId="urn:microsoft.com/office/officeart/2005/8/layout/default"/>
    <dgm:cxn modelId="{EC96DE1E-F281-46FF-BF17-4575A8111176}" type="presOf" srcId="{51356A93-DFA7-4646-90E9-8FD6B9A82429}" destId="{1325B83C-24A8-42AC-9306-C02BE7874F18}" srcOrd="0" destOrd="0" presId="urn:microsoft.com/office/officeart/2005/8/layout/default"/>
    <dgm:cxn modelId="{8D757820-84AD-4FCD-8126-3F4FA32F315E}" srcId="{2F929389-447B-4E85-BB21-176C49893486}" destId="{3F938E40-56A6-4A4B-821C-0DAEF9C376DB}" srcOrd="2" destOrd="0" parTransId="{5CEA031E-AF58-4BC3-9CC2-62C35120DA39}" sibTransId="{334ECC9C-21D6-4F40-9E6C-E3AEA5FB756E}"/>
    <dgm:cxn modelId="{0122F245-4F8A-4A65-A280-85DC82F76E00}" type="presOf" srcId="{2F929389-447B-4E85-BB21-176C49893486}" destId="{A7788B26-5116-4491-ABFB-F9B066E637F4}" srcOrd="0" destOrd="0" presId="urn:microsoft.com/office/officeart/2005/8/layout/default"/>
    <dgm:cxn modelId="{C1A3134E-773D-4010-9557-1AFD3C0D3431}" type="presOf" srcId="{5D7574C6-8DF2-4734-8924-1BF86A34A08F}" destId="{E64353AC-84BC-4DF8-8C34-1AF71AFFA65C}" srcOrd="0" destOrd="0" presId="urn:microsoft.com/office/officeart/2005/8/layout/default"/>
    <dgm:cxn modelId="{03449E74-2CAA-4C23-8FAD-916055D0DA43}" srcId="{2F929389-447B-4E85-BB21-176C49893486}" destId="{4226D50D-D57D-4EBE-8A2E-8A43A89CDF2C}" srcOrd="1" destOrd="0" parTransId="{0C70A1B3-87DF-49BB-B042-AEE978D66483}" sibTransId="{EE0E1004-6ACB-4F81-944F-2258A3A66E7A}"/>
    <dgm:cxn modelId="{08D5ABAE-7430-4A49-9923-C79D1AEA4059}" type="presOf" srcId="{BA72EB4A-42DF-4B73-AA0A-203F6E5212F3}" destId="{A425BE9A-62E0-4DA7-856E-9B14A234EF2F}" srcOrd="0" destOrd="0" presId="urn:microsoft.com/office/officeart/2005/8/layout/default"/>
    <dgm:cxn modelId="{50FDBCC8-91DD-4A8A-901F-650130D65A1E}" srcId="{2F929389-447B-4E85-BB21-176C49893486}" destId="{51356A93-DFA7-4646-90E9-8FD6B9A82429}" srcOrd="4" destOrd="0" parTransId="{9AC815B6-B643-4227-A903-A97D7A91E423}" sibTransId="{34436DF5-FE4C-43C5-A2FD-D2795A0ACF6E}"/>
    <dgm:cxn modelId="{37D1CCCD-389A-4BF2-BBF4-9C086BE886F0}" type="presOf" srcId="{3F938E40-56A6-4A4B-821C-0DAEF9C376DB}" destId="{3BF2AD7F-B498-4077-9AA6-349EBEBE2A90}" srcOrd="0" destOrd="0" presId="urn:microsoft.com/office/officeart/2005/8/layout/default"/>
    <dgm:cxn modelId="{8E3545D0-45E2-47F1-8EBD-2EDA019277A8}" srcId="{2F929389-447B-4E85-BB21-176C49893486}" destId="{BA72EB4A-42DF-4B73-AA0A-203F6E5212F3}" srcOrd="0" destOrd="0" parTransId="{B1E56E8F-84E6-4E93-A44F-4973510DA9D8}" sibTransId="{2931995B-F9AB-41F5-AD20-F6AC58584E43}"/>
    <dgm:cxn modelId="{69BC0AD2-5816-423E-8B4B-05163973E226}" srcId="{2F929389-447B-4E85-BB21-176C49893486}" destId="{5D7574C6-8DF2-4734-8924-1BF86A34A08F}" srcOrd="3" destOrd="0" parTransId="{369D6D92-222E-468C-938E-FC99FC7BCB65}" sibTransId="{65844533-A0E0-4871-A96E-76E28CD6676F}"/>
    <dgm:cxn modelId="{1CAB4694-AA9B-42E2-A380-36F7C4DDD164}" type="presParOf" srcId="{A7788B26-5116-4491-ABFB-F9B066E637F4}" destId="{A425BE9A-62E0-4DA7-856E-9B14A234EF2F}" srcOrd="0" destOrd="0" presId="urn:microsoft.com/office/officeart/2005/8/layout/default"/>
    <dgm:cxn modelId="{936720DA-4440-4B7E-85CB-B43D9999C633}" type="presParOf" srcId="{A7788B26-5116-4491-ABFB-F9B066E637F4}" destId="{F6128B03-54A0-48C7-A40A-4D858BD98853}" srcOrd="1" destOrd="0" presId="urn:microsoft.com/office/officeart/2005/8/layout/default"/>
    <dgm:cxn modelId="{984D1E06-E437-4AB2-BA09-A1CD54D3CC36}" type="presParOf" srcId="{A7788B26-5116-4491-ABFB-F9B066E637F4}" destId="{C3C915F5-BD50-4BA4-9DE0-A9DAE2EED50E}" srcOrd="2" destOrd="0" presId="urn:microsoft.com/office/officeart/2005/8/layout/default"/>
    <dgm:cxn modelId="{1A513283-425B-43B1-950D-1D1DD83A2082}" type="presParOf" srcId="{A7788B26-5116-4491-ABFB-F9B066E637F4}" destId="{E8E0A34E-382F-4B6C-AD0F-2EC21E2489B1}" srcOrd="3" destOrd="0" presId="urn:microsoft.com/office/officeart/2005/8/layout/default"/>
    <dgm:cxn modelId="{34C78D9B-5B64-4CAB-B8BC-96204062AA46}" type="presParOf" srcId="{A7788B26-5116-4491-ABFB-F9B066E637F4}" destId="{3BF2AD7F-B498-4077-9AA6-349EBEBE2A90}" srcOrd="4" destOrd="0" presId="urn:microsoft.com/office/officeart/2005/8/layout/default"/>
    <dgm:cxn modelId="{10FAB10C-15E2-41C3-AE7C-093C8148E72F}" type="presParOf" srcId="{A7788B26-5116-4491-ABFB-F9B066E637F4}" destId="{82F28C8F-947E-4C5F-B055-8C5149A04591}" srcOrd="5" destOrd="0" presId="urn:microsoft.com/office/officeart/2005/8/layout/default"/>
    <dgm:cxn modelId="{334605C8-162F-42BD-99A7-E2431651DF6F}" type="presParOf" srcId="{A7788B26-5116-4491-ABFB-F9B066E637F4}" destId="{E64353AC-84BC-4DF8-8C34-1AF71AFFA65C}" srcOrd="6" destOrd="0" presId="urn:microsoft.com/office/officeart/2005/8/layout/default"/>
    <dgm:cxn modelId="{39598D8E-757B-4713-AAC3-7BDE80AA1861}" type="presParOf" srcId="{A7788B26-5116-4491-ABFB-F9B066E637F4}" destId="{C26A6ABE-4F47-40F1-ACCC-6BAC9B385A08}" srcOrd="7" destOrd="0" presId="urn:microsoft.com/office/officeart/2005/8/layout/default"/>
    <dgm:cxn modelId="{403886BF-80A7-4D5E-83C7-2505D7FAFBC4}" type="presParOf" srcId="{A7788B26-5116-4491-ABFB-F9B066E637F4}" destId="{1325B83C-24A8-42AC-9306-C02BE7874F1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E94E20-7E4E-477C-9DF2-3C891AB65F1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20B63E3-3BAF-489E-80AC-2C4E4C1587FF}">
      <dgm:prSet custT="1"/>
      <dgm:spPr/>
      <dgm:t>
        <a:bodyPr/>
        <a:lstStyle/>
        <a:p>
          <a:r>
            <a:rPr lang="it-IT" sz="1100"/>
            <a:t>1. apertura settimanale o anche stagionale di un minimo di 3 giorni</a:t>
          </a:r>
          <a:endParaRPr lang="en-US" sz="1100"/>
        </a:p>
      </dgm:t>
    </dgm:pt>
    <dgm:pt modelId="{6DF4AE1E-8A2A-4F2E-BD95-D7DA02E530C2}" type="parTrans" cxnId="{FB20BA47-794D-4FCE-9E2B-62948193D83E}">
      <dgm:prSet/>
      <dgm:spPr/>
      <dgm:t>
        <a:bodyPr/>
        <a:lstStyle/>
        <a:p>
          <a:endParaRPr lang="en-US" sz="2400"/>
        </a:p>
      </dgm:t>
    </dgm:pt>
    <dgm:pt modelId="{48022380-D055-471E-8C25-9FB290EE004F}" type="sibTrans" cxnId="{FB20BA47-794D-4FCE-9E2B-62948193D83E}">
      <dgm:prSet/>
      <dgm:spPr/>
      <dgm:t>
        <a:bodyPr/>
        <a:lstStyle/>
        <a:p>
          <a:endParaRPr lang="en-US" sz="2400"/>
        </a:p>
      </dgm:t>
    </dgm:pt>
    <dgm:pt modelId="{200C1625-CE14-49AA-8D90-1D6300AC15D2}">
      <dgm:prSet custT="1"/>
      <dgm:spPr/>
      <dgm:t>
        <a:bodyPr/>
        <a:lstStyle/>
        <a:p>
          <a:r>
            <a:rPr lang="it-IT" sz="1100"/>
            <a:t>2. strumenti di prenotazione delle visite, preferibilmente informatici;</a:t>
          </a:r>
          <a:endParaRPr lang="en-US" sz="1100"/>
        </a:p>
      </dgm:t>
    </dgm:pt>
    <dgm:pt modelId="{22AFC9B8-F520-4C45-ADB8-A2AA162A2A29}" type="parTrans" cxnId="{D1C43AD8-E1E2-4186-B63C-CD80662D8740}">
      <dgm:prSet/>
      <dgm:spPr/>
      <dgm:t>
        <a:bodyPr/>
        <a:lstStyle/>
        <a:p>
          <a:endParaRPr lang="en-US" sz="2400"/>
        </a:p>
      </dgm:t>
    </dgm:pt>
    <dgm:pt modelId="{7ADFC646-2FA5-45B6-833C-AE33D67DFE22}" type="sibTrans" cxnId="{D1C43AD8-E1E2-4186-B63C-CD80662D8740}">
      <dgm:prSet/>
      <dgm:spPr/>
      <dgm:t>
        <a:bodyPr/>
        <a:lstStyle/>
        <a:p>
          <a:endParaRPr lang="en-US" sz="2400"/>
        </a:p>
      </dgm:t>
    </dgm:pt>
    <dgm:pt modelId="{F90594EB-E32B-4027-B2A0-C606DD2027C4}">
      <dgm:prSet custT="1"/>
      <dgm:spPr/>
      <dgm:t>
        <a:bodyPr/>
        <a:lstStyle/>
        <a:p>
          <a:r>
            <a:rPr lang="it-IT" sz="1100"/>
            <a:t>3. cartello da affiggere all'ingresso dell'azienda che riporti i dati relativi all'accoglienza enoturistica</a:t>
          </a:r>
          <a:endParaRPr lang="en-US" sz="1100"/>
        </a:p>
      </dgm:t>
    </dgm:pt>
    <dgm:pt modelId="{A9620E11-ABE4-42D3-B9A1-8ABD89D7F439}" type="parTrans" cxnId="{A1D0B5FA-6089-409A-B394-B68AC1B0261D}">
      <dgm:prSet/>
      <dgm:spPr/>
      <dgm:t>
        <a:bodyPr/>
        <a:lstStyle/>
        <a:p>
          <a:endParaRPr lang="en-US" sz="2400"/>
        </a:p>
      </dgm:t>
    </dgm:pt>
    <dgm:pt modelId="{CA0FACA7-5267-4EF3-A367-B29B9F68EEE9}" type="sibTrans" cxnId="{A1D0B5FA-6089-409A-B394-B68AC1B0261D}">
      <dgm:prSet/>
      <dgm:spPr/>
      <dgm:t>
        <a:bodyPr/>
        <a:lstStyle/>
        <a:p>
          <a:endParaRPr lang="en-US" sz="2400"/>
        </a:p>
      </dgm:t>
    </dgm:pt>
    <dgm:pt modelId="{86ACF037-C18F-4F38-A9CF-1C9FD14DC4A1}">
      <dgm:prSet custT="1"/>
      <dgm:spPr/>
      <dgm:t>
        <a:bodyPr/>
        <a:lstStyle/>
        <a:p>
          <a:r>
            <a:rPr lang="it-IT" sz="1100"/>
            <a:t>4. sito o pagina web aziendale;</a:t>
          </a:r>
          <a:endParaRPr lang="en-US" sz="1100"/>
        </a:p>
      </dgm:t>
    </dgm:pt>
    <dgm:pt modelId="{E48833BC-CFEC-4A6D-93BC-D9D18A1E9127}" type="parTrans" cxnId="{6BEFE6C0-E7EE-4927-980B-5ACE24C9DA64}">
      <dgm:prSet/>
      <dgm:spPr/>
      <dgm:t>
        <a:bodyPr/>
        <a:lstStyle/>
        <a:p>
          <a:endParaRPr lang="en-US" sz="2400"/>
        </a:p>
      </dgm:t>
    </dgm:pt>
    <dgm:pt modelId="{8BC4C487-3EE5-41EA-9F24-6F2F8EDD1FDD}" type="sibTrans" cxnId="{6BEFE6C0-E7EE-4927-980B-5ACE24C9DA64}">
      <dgm:prSet/>
      <dgm:spPr/>
      <dgm:t>
        <a:bodyPr/>
        <a:lstStyle/>
        <a:p>
          <a:endParaRPr lang="en-US" sz="2400"/>
        </a:p>
      </dgm:t>
    </dgm:pt>
    <dgm:pt modelId="{7DBF2A38-FA2D-468D-82C6-95866AFE3FF1}">
      <dgm:prSet custT="1"/>
      <dgm:spPr/>
      <dgm:t>
        <a:bodyPr/>
        <a:lstStyle/>
        <a:p>
          <a:r>
            <a:rPr lang="it-IT" sz="1100"/>
            <a:t>5. indicazione dei parcheggi in azienda o nelle vicinanze;</a:t>
          </a:r>
          <a:endParaRPr lang="en-US" sz="1100"/>
        </a:p>
      </dgm:t>
    </dgm:pt>
    <dgm:pt modelId="{EDA13CE3-6191-4FA4-A836-A2F0F9DC7EDF}" type="parTrans" cxnId="{86E1E258-53A8-4793-9F58-1B420878B6CB}">
      <dgm:prSet/>
      <dgm:spPr/>
      <dgm:t>
        <a:bodyPr/>
        <a:lstStyle/>
        <a:p>
          <a:endParaRPr lang="en-US" sz="2400"/>
        </a:p>
      </dgm:t>
    </dgm:pt>
    <dgm:pt modelId="{C010FE85-DE81-4EC5-8341-0201665E7C99}" type="sibTrans" cxnId="{86E1E258-53A8-4793-9F58-1B420878B6CB}">
      <dgm:prSet/>
      <dgm:spPr/>
      <dgm:t>
        <a:bodyPr/>
        <a:lstStyle/>
        <a:p>
          <a:endParaRPr lang="en-US" sz="2400"/>
        </a:p>
      </dgm:t>
    </dgm:pt>
    <dgm:pt modelId="{1D218DAD-99DD-4A59-9E1B-6F04F0E3D7D8}">
      <dgm:prSet custT="1"/>
      <dgm:spPr/>
      <dgm:t>
        <a:bodyPr/>
        <a:lstStyle/>
        <a:p>
          <a:r>
            <a:rPr lang="it-IT" sz="1100"/>
            <a:t>6. materiale informativo sull'azienda e sui suoi prodotti stampato in almeno 3 lingue</a:t>
          </a:r>
          <a:endParaRPr lang="en-US" sz="1100"/>
        </a:p>
      </dgm:t>
    </dgm:pt>
    <dgm:pt modelId="{A0B0DE10-7F30-4588-BBB6-C2F150CEFCCF}" type="parTrans" cxnId="{35BB2E60-570E-43A2-B9D1-5709685CC7AE}">
      <dgm:prSet/>
      <dgm:spPr/>
      <dgm:t>
        <a:bodyPr/>
        <a:lstStyle/>
        <a:p>
          <a:endParaRPr lang="en-US" sz="2400"/>
        </a:p>
      </dgm:t>
    </dgm:pt>
    <dgm:pt modelId="{F3918BD4-C8C3-4FC9-AAD3-8C15B8024BA0}" type="sibTrans" cxnId="{35BB2E60-570E-43A2-B9D1-5709685CC7AE}">
      <dgm:prSet/>
      <dgm:spPr/>
      <dgm:t>
        <a:bodyPr/>
        <a:lstStyle/>
        <a:p>
          <a:endParaRPr lang="en-US" sz="2400"/>
        </a:p>
      </dgm:t>
    </dgm:pt>
    <dgm:pt modelId="{5B0639F5-F09D-4EF0-B7CF-5993394B3C15}">
      <dgm:prSet custT="1"/>
      <dgm:spPr/>
      <dgm:t>
        <a:bodyPr/>
        <a:lstStyle/>
        <a:p>
          <a:r>
            <a:rPr lang="it-IT" sz="1100"/>
            <a:t>7. esposizione e distribuzione del materiale informativo sulla zona di produzione, sulle produzioni tipiche e locali, sulle attrazioni turistiche, artistiche, architettoniche e paesaggistiche del territorio in cui è svolta l'attività enoturistica;</a:t>
          </a:r>
          <a:endParaRPr lang="en-US" sz="1100"/>
        </a:p>
      </dgm:t>
    </dgm:pt>
    <dgm:pt modelId="{F6C18370-AAF0-405C-8041-568FBAD4494F}" type="parTrans" cxnId="{46F3A438-E6D0-4B8F-A146-8389F6CA0BB6}">
      <dgm:prSet/>
      <dgm:spPr/>
      <dgm:t>
        <a:bodyPr/>
        <a:lstStyle/>
        <a:p>
          <a:endParaRPr lang="en-US" sz="2400"/>
        </a:p>
      </dgm:t>
    </dgm:pt>
    <dgm:pt modelId="{762BE607-72F7-42BB-88B7-ED27B75EC3B5}" type="sibTrans" cxnId="{46F3A438-E6D0-4B8F-A146-8389F6CA0BB6}">
      <dgm:prSet/>
      <dgm:spPr/>
      <dgm:t>
        <a:bodyPr/>
        <a:lstStyle/>
        <a:p>
          <a:endParaRPr lang="en-US" sz="2400"/>
        </a:p>
      </dgm:t>
    </dgm:pt>
    <dgm:pt modelId="{EEDBE395-AE7B-4A24-B1DD-84F9615FD068}">
      <dgm:prSet custT="1"/>
      <dgm:spPr/>
      <dgm:t>
        <a:bodyPr/>
        <a:lstStyle/>
        <a:p>
          <a:r>
            <a:rPr lang="it-IT" sz="1100"/>
            <a:t>8. ambienti dedicati e adeguatamente attrezzati per l’accoglienza e per la tipologia di attività in concreto svolte dall'operatore enoturistico; </a:t>
          </a:r>
          <a:endParaRPr lang="en-US" sz="1100"/>
        </a:p>
      </dgm:t>
    </dgm:pt>
    <dgm:pt modelId="{0D2D802C-6812-4036-AA1A-7A3A035E8E8C}" type="parTrans" cxnId="{214F976C-6EEF-4AC3-8238-72BCDC8467F0}">
      <dgm:prSet/>
      <dgm:spPr/>
      <dgm:t>
        <a:bodyPr/>
        <a:lstStyle/>
        <a:p>
          <a:endParaRPr lang="en-US" sz="2400"/>
        </a:p>
      </dgm:t>
    </dgm:pt>
    <dgm:pt modelId="{FDB4EB1E-1C5D-423B-BCAC-95296437E87A}" type="sibTrans" cxnId="{214F976C-6EEF-4AC3-8238-72BCDC8467F0}">
      <dgm:prSet/>
      <dgm:spPr/>
      <dgm:t>
        <a:bodyPr/>
        <a:lstStyle/>
        <a:p>
          <a:endParaRPr lang="en-US" sz="2400"/>
        </a:p>
      </dgm:t>
    </dgm:pt>
    <dgm:pt modelId="{DC288E38-27E2-4971-A8B0-F1CA55524AB2}">
      <dgm:prSet custT="1"/>
      <dgm:spPr/>
      <dgm:t>
        <a:bodyPr/>
        <a:lstStyle/>
        <a:p>
          <a:r>
            <a:rPr lang="it-IT" sz="1100"/>
            <a:t>9. personale addetto dotato di competenza e formazione, anche sulla conoscenza delle caratteristiche del territorio, </a:t>
          </a:r>
          <a:endParaRPr lang="en-US" sz="1100"/>
        </a:p>
      </dgm:t>
    </dgm:pt>
    <dgm:pt modelId="{12366589-B385-447F-8AFE-8C9C42DF1E4C}" type="parTrans" cxnId="{16441462-7BD6-406A-8E53-0F4D0C1F1D27}">
      <dgm:prSet/>
      <dgm:spPr/>
      <dgm:t>
        <a:bodyPr/>
        <a:lstStyle/>
        <a:p>
          <a:endParaRPr lang="en-US" sz="2400"/>
        </a:p>
      </dgm:t>
    </dgm:pt>
    <dgm:pt modelId="{11A41F7F-D7F2-46C5-8361-50C857E16485}" type="sibTrans" cxnId="{16441462-7BD6-406A-8E53-0F4D0C1F1D27}">
      <dgm:prSet/>
      <dgm:spPr/>
      <dgm:t>
        <a:bodyPr/>
        <a:lstStyle/>
        <a:p>
          <a:endParaRPr lang="en-US" sz="2400"/>
        </a:p>
      </dgm:t>
    </dgm:pt>
    <dgm:pt modelId="{FB837BE2-5CAA-4477-B33D-A3A264C5DE97}">
      <dgm:prSet custT="1"/>
      <dgm:spPr/>
      <dgm:t>
        <a:bodyPr/>
        <a:lstStyle/>
        <a:p>
          <a:r>
            <a:rPr lang="it-IT" sz="1100" dirty="0"/>
            <a:t>10. calici in vetro o altro materiale, per la degustazione per non alterare le proprietà organolettiche del prodotto; </a:t>
          </a:r>
          <a:endParaRPr lang="en-US" sz="1100" dirty="0"/>
        </a:p>
      </dgm:t>
    </dgm:pt>
    <dgm:pt modelId="{DB411EDB-BF78-49FB-AA89-03D24A0807F4}" type="parTrans" cxnId="{24533160-CEBF-45FB-8091-E4043CCDB53A}">
      <dgm:prSet/>
      <dgm:spPr/>
      <dgm:t>
        <a:bodyPr/>
        <a:lstStyle/>
        <a:p>
          <a:endParaRPr lang="en-US" sz="2400"/>
        </a:p>
      </dgm:t>
    </dgm:pt>
    <dgm:pt modelId="{01226E0A-5335-471F-932C-0C69E099180C}" type="sibTrans" cxnId="{24533160-CEBF-45FB-8091-E4043CCDB53A}">
      <dgm:prSet/>
      <dgm:spPr/>
      <dgm:t>
        <a:bodyPr/>
        <a:lstStyle/>
        <a:p>
          <a:endParaRPr lang="en-US" sz="2400"/>
        </a:p>
      </dgm:t>
    </dgm:pt>
    <dgm:pt modelId="{12915B8D-AE6D-45FF-893B-6F548685875C}">
      <dgm:prSet custT="1"/>
      <dgm:spPr/>
      <dgm:t>
        <a:bodyPr/>
        <a:lstStyle/>
        <a:p>
          <a:r>
            <a:rPr lang="it-IT" sz="1100"/>
            <a:t>11. svolgimento delle attività di degustazione e commercializzazione da parte di personale dotato di adeguate competenze e formazione</a:t>
          </a:r>
          <a:endParaRPr lang="en-US" sz="1100"/>
        </a:p>
      </dgm:t>
    </dgm:pt>
    <dgm:pt modelId="{7C1882BD-2763-4E86-AE39-B157C2104370}" type="parTrans" cxnId="{33C4BF81-7877-40AC-AB8F-68F1E87DF0CC}">
      <dgm:prSet/>
      <dgm:spPr/>
      <dgm:t>
        <a:bodyPr/>
        <a:lstStyle/>
        <a:p>
          <a:endParaRPr lang="en-US" sz="2400"/>
        </a:p>
      </dgm:t>
    </dgm:pt>
    <dgm:pt modelId="{1DF96622-5C4B-4169-8EDF-FA35B8D01BA7}" type="sibTrans" cxnId="{33C4BF81-7877-40AC-AB8F-68F1E87DF0CC}">
      <dgm:prSet/>
      <dgm:spPr/>
      <dgm:t>
        <a:bodyPr/>
        <a:lstStyle/>
        <a:p>
          <a:endParaRPr lang="en-US" sz="2400"/>
        </a:p>
      </dgm:t>
    </dgm:pt>
    <dgm:pt modelId="{77074414-58B5-4D5E-8DA9-9E9BC2ED7C0E}" type="pres">
      <dgm:prSet presAssocID="{70E94E20-7E4E-477C-9DF2-3C891AB65F1D}" presName="diagram" presStyleCnt="0">
        <dgm:presLayoutVars>
          <dgm:dir/>
          <dgm:resizeHandles val="exact"/>
        </dgm:presLayoutVars>
      </dgm:prSet>
      <dgm:spPr/>
    </dgm:pt>
    <dgm:pt modelId="{46F36B85-4E30-4AC8-9866-35074628B358}" type="pres">
      <dgm:prSet presAssocID="{420B63E3-3BAF-489E-80AC-2C4E4C1587FF}" presName="node" presStyleLbl="node1" presStyleIdx="0" presStyleCnt="11">
        <dgm:presLayoutVars>
          <dgm:bulletEnabled val="1"/>
        </dgm:presLayoutVars>
      </dgm:prSet>
      <dgm:spPr/>
    </dgm:pt>
    <dgm:pt modelId="{50F9741F-ED85-48BB-B1C9-F30F79918225}" type="pres">
      <dgm:prSet presAssocID="{48022380-D055-471E-8C25-9FB290EE004F}" presName="sibTrans" presStyleCnt="0"/>
      <dgm:spPr/>
    </dgm:pt>
    <dgm:pt modelId="{D20CB5A4-755D-4B11-9592-A1957280AE94}" type="pres">
      <dgm:prSet presAssocID="{200C1625-CE14-49AA-8D90-1D6300AC15D2}" presName="node" presStyleLbl="node1" presStyleIdx="1" presStyleCnt="11">
        <dgm:presLayoutVars>
          <dgm:bulletEnabled val="1"/>
        </dgm:presLayoutVars>
      </dgm:prSet>
      <dgm:spPr/>
    </dgm:pt>
    <dgm:pt modelId="{4785D5E0-45D2-4C8F-B79E-1E186D958103}" type="pres">
      <dgm:prSet presAssocID="{7ADFC646-2FA5-45B6-833C-AE33D67DFE22}" presName="sibTrans" presStyleCnt="0"/>
      <dgm:spPr/>
    </dgm:pt>
    <dgm:pt modelId="{53E9A72A-8728-4C30-989C-F48E99AB87ED}" type="pres">
      <dgm:prSet presAssocID="{F90594EB-E32B-4027-B2A0-C606DD2027C4}" presName="node" presStyleLbl="node1" presStyleIdx="2" presStyleCnt="11">
        <dgm:presLayoutVars>
          <dgm:bulletEnabled val="1"/>
        </dgm:presLayoutVars>
      </dgm:prSet>
      <dgm:spPr/>
    </dgm:pt>
    <dgm:pt modelId="{28A41EE5-3898-4AEA-8BEB-4B66E55AD3D2}" type="pres">
      <dgm:prSet presAssocID="{CA0FACA7-5267-4EF3-A367-B29B9F68EEE9}" presName="sibTrans" presStyleCnt="0"/>
      <dgm:spPr/>
    </dgm:pt>
    <dgm:pt modelId="{A5344DCF-A612-4298-8E8D-E8A61D70999E}" type="pres">
      <dgm:prSet presAssocID="{86ACF037-C18F-4F38-A9CF-1C9FD14DC4A1}" presName="node" presStyleLbl="node1" presStyleIdx="3" presStyleCnt="11">
        <dgm:presLayoutVars>
          <dgm:bulletEnabled val="1"/>
        </dgm:presLayoutVars>
      </dgm:prSet>
      <dgm:spPr/>
    </dgm:pt>
    <dgm:pt modelId="{258A523C-6018-4CD5-A5DB-BC4E857563E6}" type="pres">
      <dgm:prSet presAssocID="{8BC4C487-3EE5-41EA-9F24-6F2F8EDD1FDD}" presName="sibTrans" presStyleCnt="0"/>
      <dgm:spPr/>
    </dgm:pt>
    <dgm:pt modelId="{C97C343C-DFB3-48DC-9BE3-D9BE246DE81F}" type="pres">
      <dgm:prSet presAssocID="{7DBF2A38-FA2D-468D-82C6-95866AFE3FF1}" presName="node" presStyleLbl="node1" presStyleIdx="4" presStyleCnt="11">
        <dgm:presLayoutVars>
          <dgm:bulletEnabled val="1"/>
        </dgm:presLayoutVars>
      </dgm:prSet>
      <dgm:spPr/>
    </dgm:pt>
    <dgm:pt modelId="{B93263E2-E688-4AD9-B809-63DFABC228DB}" type="pres">
      <dgm:prSet presAssocID="{C010FE85-DE81-4EC5-8341-0201665E7C99}" presName="sibTrans" presStyleCnt="0"/>
      <dgm:spPr/>
    </dgm:pt>
    <dgm:pt modelId="{74F3B7B8-1145-4AE9-92F6-D75F867F1937}" type="pres">
      <dgm:prSet presAssocID="{1D218DAD-99DD-4A59-9E1B-6F04F0E3D7D8}" presName="node" presStyleLbl="node1" presStyleIdx="5" presStyleCnt="11">
        <dgm:presLayoutVars>
          <dgm:bulletEnabled val="1"/>
        </dgm:presLayoutVars>
      </dgm:prSet>
      <dgm:spPr/>
    </dgm:pt>
    <dgm:pt modelId="{0B1E4127-494E-4B0B-9729-5BFDCCB6FBBF}" type="pres">
      <dgm:prSet presAssocID="{F3918BD4-C8C3-4FC9-AAD3-8C15B8024BA0}" presName="sibTrans" presStyleCnt="0"/>
      <dgm:spPr/>
    </dgm:pt>
    <dgm:pt modelId="{7758271E-4956-4A0C-ACB3-FAB66A2D73C5}" type="pres">
      <dgm:prSet presAssocID="{5B0639F5-F09D-4EF0-B7CF-5993394B3C15}" presName="node" presStyleLbl="node1" presStyleIdx="6" presStyleCnt="11">
        <dgm:presLayoutVars>
          <dgm:bulletEnabled val="1"/>
        </dgm:presLayoutVars>
      </dgm:prSet>
      <dgm:spPr/>
    </dgm:pt>
    <dgm:pt modelId="{E8F22742-E6C0-4D42-B8DC-CEABFBA3B09C}" type="pres">
      <dgm:prSet presAssocID="{762BE607-72F7-42BB-88B7-ED27B75EC3B5}" presName="sibTrans" presStyleCnt="0"/>
      <dgm:spPr/>
    </dgm:pt>
    <dgm:pt modelId="{EA624264-D1BE-46F3-9FD0-A969D7E3B392}" type="pres">
      <dgm:prSet presAssocID="{EEDBE395-AE7B-4A24-B1DD-84F9615FD068}" presName="node" presStyleLbl="node1" presStyleIdx="7" presStyleCnt="11">
        <dgm:presLayoutVars>
          <dgm:bulletEnabled val="1"/>
        </dgm:presLayoutVars>
      </dgm:prSet>
      <dgm:spPr/>
    </dgm:pt>
    <dgm:pt modelId="{A587F10F-15F1-40FE-B5EE-0F6A398A8592}" type="pres">
      <dgm:prSet presAssocID="{FDB4EB1E-1C5D-423B-BCAC-95296437E87A}" presName="sibTrans" presStyleCnt="0"/>
      <dgm:spPr/>
    </dgm:pt>
    <dgm:pt modelId="{7550B311-618F-4559-BB56-BF98A30B6A28}" type="pres">
      <dgm:prSet presAssocID="{DC288E38-27E2-4971-A8B0-F1CA55524AB2}" presName="node" presStyleLbl="node1" presStyleIdx="8" presStyleCnt="11">
        <dgm:presLayoutVars>
          <dgm:bulletEnabled val="1"/>
        </dgm:presLayoutVars>
      </dgm:prSet>
      <dgm:spPr/>
    </dgm:pt>
    <dgm:pt modelId="{B7F01EFD-FEE3-4AC1-A1F6-A18B9FD1688B}" type="pres">
      <dgm:prSet presAssocID="{11A41F7F-D7F2-46C5-8361-50C857E16485}" presName="sibTrans" presStyleCnt="0"/>
      <dgm:spPr/>
    </dgm:pt>
    <dgm:pt modelId="{CB0CECC9-4A6B-435E-8921-4443587EEE08}" type="pres">
      <dgm:prSet presAssocID="{FB837BE2-5CAA-4477-B33D-A3A264C5DE97}" presName="node" presStyleLbl="node1" presStyleIdx="9" presStyleCnt="11">
        <dgm:presLayoutVars>
          <dgm:bulletEnabled val="1"/>
        </dgm:presLayoutVars>
      </dgm:prSet>
      <dgm:spPr/>
    </dgm:pt>
    <dgm:pt modelId="{3E3D03B9-E9F4-4060-91DC-6F2B2D54217B}" type="pres">
      <dgm:prSet presAssocID="{01226E0A-5335-471F-932C-0C69E099180C}" presName="sibTrans" presStyleCnt="0"/>
      <dgm:spPr/>
    </dgm:pt>
    <dgm:pt modelId="{C5779034-BBF0-4EC6-B989-DB9F51AE0249}" type="pres">
      <dgm:prSet presAssocID="{12915B8D-AE6D-45FF-893B-6F548685875C}" presName="node" presStyleLbl="node1" presStyleIdx="10" presStyleCnt="11">
        <dgm:presLayoutVars>
          <dgm:bulletEnabled val="1"/>
        </dgm:presLayoutVars>
      </dgm:prSet>
      <dgm:spPr/>
    </dgm:pt>
  </dgm:ptLst>
  <dgm:cxnLst>
    <dgm:cxn modelId="{319CC713-2BED-4782-968C-411BE9490AA4}" type="presOf" srcId="{EEDBE395-AE7B-4A24-B1DD-84F9615FD068}" destId="{EA624264-D1BE-46F3-9FD0-A969D7E3B392}" srcOrd="0" destOrd="0" presId="urn:microsoft.com/office/officeart/2005/8/layout/default"/>
    <dgm:cxn modelId="{5BFA7E2F-FFCA-46C8-A891-910FC05E8739}" type="presOf" srcId="{420B63E3-3BAF-489E-80AC-2C4E4C1587FF}" destId="{46F36B85-4E30-4AC8-9866-35074628B358}" srcOrd="0" destOrd="0" presId="urn:microsoft.com/office/officeart/2005/8/layout/default"/>
    <dgm:cxn modelId="{B1EDA631-887E-4EF9-983B-BB1CF4676A76}" type="presOf" srcId="{F90594EB-E32B-4027-B2A0-C606DD2027C4}" destId="{53E9A72A-8728-4C30-989C-F48E99AB87ED}" srcOrd="0" destOrd="0" presId="urn:microsoft.com/office/officeart/2005/8/layout/default"/>
    <dgm:cxn modelId="{46F3A438-E6D0-4B8F-A146-8389F6CA0BB6}" srcId="{70E94E20-7E4E-477C-9DF2-3C891AB65F1D}" destId="{5B0639F5-F09D-4EF0-B7CF-5993394B3C15}" srcOrd="6" destOrd="0" parTransId="{F6C18370-AAF0-405C-8041-568FBAD4494F}" sibTransId="{762BE607-72F7-42BB-88B7-ED27B75EC3B5}"/>
    <dgm:cxn modelId="{35BB2E60-570E-43A2-B9D1-5709685CC7AE}" srcId="{70E94E20-7E4E-477C-9DF2-3C891AB65F1D}" destId="{1D218DAD-99DD-4A59-9E1B-6F04F0E3D7D8}" srcOrd="5" destOrd="0" parTransId="{A0B0DE10-7F30-4588-BBB6-C2F150CEFCCF}" sibTransId="{F3918BD4-C8C3-4FC9-AAD3-8C15B8024BA0}"/>
    <dgm:cxn modelId="{24533160-CEBF-45FB-8091-E4043CCDB53A}" srcId="{70E94E20-7E4E-477C-9DF2-3C891AB65F1D}" destId="{FB837BE2-5CAA-4477-B33D-A3A264C5DE97}" srcOrd="9" destOrd="0" parTransId="{DB411EDB-BF78-49FB-AA89-03D24A0807F4}" sibTransId="{01226E0A-5335-471F-932C-0C69E099180C}"/>
    <dgm:cxn modelId="{16441462-7BD6-406A-8E53-0F4D0C1F1D27}" srcId="{70E94E20-7E4E-477C-9DF2-3C891AB65F1D}" destId="{DC288E38-27E2-4971-A8B0-F1CA55524AB2}" srcOrd="8" destOrd="0" parTransId="{12366589-B385-447F-8AFE-8C9C42DF1E4C}" sibTransId="{11A41F7F-D7F2-46C5-8361-50C857E16485}"/>
    <dgm:cxn modelId="{C90F2263-2B04-48AA-A698-049ED1D1E782}" type="presOf" srcId="{FB837BE2-5CAA-4477-B33D-A3A264C5DE97}" destId="{CB0CECC9-4A6B-435E-8921-4443587EEE08}" srcOrd="0" destOrd="0" presId="urn:microsoft.com/office/officeart/2005/8/layout/default"/>
    <dgm:cxn modelId="{FB20BA47-794D-4FCE-9E2B-62948193D83E}" srcId="{70E94E20-7E4E-477C-9DF2-3C891AB65F1D}" destId="{420B63E3-3BAF-489E-80AC-2C4E4C1587FF}" srcOrd="0" destOrd="0" parTransId="{6DF4AE1E-8A2A-4F2E-BD95-D7DA02E530C2}" sibTransId="{48022380-D055-471E-8C25-9FB290EE004F}"/>
    <dgm:cxn modelId="{214F976C-6EEF-4AC3-8238-72BCDC8467F0}" srcId="{70E94E20-7E4E-477C-9DF2-3C891AB65F1D}" destId="{EEDBE395-AE7B-4A24-B1DD-84F9615FD068}" srcOrd="7" destOrd="0" parTransId="{0D2D802C-6812-4036-AA1A-7A3A035E8E8C}" sibTransId="{FDB4EB1E-1C5D-423B-BCAC-95296437E87A}"/>
    <dgm:cxn modelId="{CCEF7872-7B9B-4BF9-BCB0-E73B43FADDD4}" type="presOf" srcId="{5B0639F5-F09D-4EF0-B7CF-5993394B3C15}" destId="{7758271E-4956-4A0C-ACB3-FAB66A2D73C5}" srcOrd="0" destOrd="0" presId="urn:microsoft.com/office/officeart/2005/8/layout/default"/>
    <dgm:cxn modelId="{0AAD9F77-531D-4995-BEE9-1102EE54BA8B}" type="presOf" srcId="{200C1625-CE14-49AA-8D90-1D6300AC15D2}" destId="{D20CB5A4-755D-4B11-9592-A1957280AE94}" srcOrd="0" destOrd="0" presId="urn:microsoft.com/office/officeart/2005/8/layout/default"/>
    <dgm:cxn modelId="{86E1E258-53A8-4793-9F58-1B420878B6CB}" srcId="{70E94E20-7E4E-477C-9DF2-3C891AB65F1D}" destId="{7DBF2A38-FA2D-468D-82C6-95866AFE3FF1}" srcOrd="4" destOrd="0" parTransId="{EDA13CE3-6191-4FA4-A836-A2F0F9DC7EDF}" sibTransId="{C010FE85-DE81-4EC5-8341-0201665E7C99}"/>
    <dgm:cxn modelId="{33C4BF81-7877-40AC-AB8F-68F1E87DF0CC}" srcId="{70E94E20-7E4E-477C-9DF2-3C891AB65F1D}" destId="{12915B8D-AE6D-45FF-893B-6F548685875C}" srcOrd="10" destOrd="0" parTransId="{7C1882BD-2763-4E86-AE39-B157C2104370}" sibTransId="{1DF96622-5C4B-4169-8EDF-FA35B8D01BA7}"/>
    <dgm:cxn modelId="{3FB2EE88-467D-49D6-9860-A2CF98FD6529}" type="presOf" srcId="{7DBF2A38-FA2D-468D-82C6-95866AFE3FF1}" destId="{C97C343C-DFB3-48DC-9BE3-D9BE246DE81F}" srcOrd="0" destOrd="0" presId="urn:microsoft.com/office/officeart/2005/8/layout/default"/>
    <dgm:cxn modelId="{CD9BFC8D-C197-4543-B887-AEFFA3F9A6E6}" type="presOf" srcId="{12915B8D-AE6D-45FF-893B-6F548685875C}" destId="{C5779034-BBF0-4EC6-B989-DB9F51AE0249}" srcOrd="0" destOrd="0" presId="urn:microsoft.com/office/officeart/2005/8/layout/default"/>
    <dgm:cxn modelId="{D5FE73B3-6BEE-46B6-8F36-2351C08A8FBD}" type="presOf" srcId="{1D218DAD-99DD-4A59-9E1B-6F04F0E3D7D8}" destId="{74F3B7B8-1145-4AE9-92F6-D75F867F1937}" srcOrd="0" destOrd="0" presId="urn:microsoft.com/office/officeart/2005/8/layout/default"/>
    <dgm:cxn modelId="{6BEFE6C0-E7EE-4927-980B-5ACE24C9DA64}" srcId="{70E94E20-7E4E-477C-9DF2-3C891AB65F1D}" destId="{86ACF037-C18F-4F38-A9CF-1C9FD14DC4A1}" srcOrd="3" destOrd="0" parTransId="{E48833BC-CFEC-4A6D-93BC-D9D18A1E9127}" sibTransId="{8BC4C487-3EE5-41EA-9F24-6F2F8EDD1FDD}"/>
    <dgm:cxn modelId="{B75EEFC3-92BE-4D8C-B850-80AF449AD8A7}" type="presOf" srcId="{86ACF037-C18F-4F38-A9CF-1C9FD14DC4A1}" destId="{A5344DCF-A612-4298-8E8D-E8A61D70999E}" srcOrd="0" destOrd="0" presId="urn:microsoft.com/office/officeart/2005/8/layout/default"/>
    <dgm:cxn modelId="{D1C43AD8-E1E2-4186-B63C-CD80662D8740}" srcId="{70E94E20-7E4E-477C-9DF2-3C891AB65F1D}" destId="{200C1625-CE14-49AA-8D90-1D6300AC15D2}" srcOrd="1" destOrd="0" parTransId="{22AFC9B8-F520-4C45-ADB8-A2AA162A2A29}" sibTransId="{7ADFC646-2FA5-45B6-833C-AE33D67DFE22}"/>
    <dgm:cxn modelId="{44A74FDA-9B75-4668-91D6-4034D0CFD706}" type="presOf" srcId="{70E94E20-7E4E-477C-9DF2-3C891AB65F1D}" destId="{77074414-58B5-4D5E-8DA9-9E9BC2ED7C0E}" srcOrd="0" destOrd="0" presId="urn:microsoft.com/office/officeart/2005/8/layout/default"/>
    <dgm:cxn modelId="{3C6311EA-E1A7-480F-B0FB-220B62124FA5}" type="presOf" srcId="{DC288E38-27E2-4971-A8B0-F1CA55524AB2}" destId="{7550B311-618F-4559-BB56-BF98A30B6A28}" srcOrd="0" destOrd="0" presId="urn:microsoft.com/office/officeart/2005/8/layout/default"/>
    <dgm:cxn modelId="{A1D0B5FA-6089-409A-B394-B68AC1B0261D}" srcId="{70E94E20-7E4E-477C-9DF2-3C891AB65F1D}" destId="{F90594EB-E32B-4027-B2A0-C606DD2027C4}" srcOrd="2" destOrd="0" parTransId="{A9620E11-ABE4-42D3-B9A1-8ABD89D7F439}" sibTransId="{CA0FACA7-5267-4EF3-A367-B29B9F68EEE9}"/>
    <dgm:cxn modelId="{FB547778-E66D-4A44-8ED5-20F2EC353B51}" type="presParOf" srcId="{77074414-58B5-4D5E-8DA9-9E9BC2ED7C0E}" destId="{46F36B85-4E30-4AC8-9866-35074628B358}" srcOrd="0" destOrd="0" presId="urn:microsoft.com/office/officeart/2005/8/layout/default"/>
    <dgm:cxn modelId="{6DE00D7D-BDD0-48F5-8FF2-89485B695B77}" type="presParOf" srcId="{77074414-58B5-4D5E-8DA9-9E9BC2ED7C0E}" destId="{50F9741F-ED85-48BB-B1C9-F30F79918225}" srcOrd="1" destOrd="0" presId="urn:microsoft.com/office/officeart/2005/8/layout/default"/>
    <dgm:cxn modelId="{14FB9062-2439-4836-9CDB-6A07B0283398}" type="presParOf" srcId="{77074414-58B5-4D5E-8DA9-9E9BC2ED7C0E}" destId="{D20CB5A4-755D-4B11-9592-A1957280AE94}" srcOrd="2" destOrd="0" presId="urn:microsoft.com/office/officeart/2005/8/layout/default"/>
    <dgm:cxn modelId="{A9B42487-2B48-45E5-8823-8AB362A4FCF1}" type="presParOf" srcId="{77074414-58B5-4D5E-8DA9-9E9BC2ED7C0E}" destId="{4785D5E0-45D2-4C8F-B79E-1E186D958103}" srcOrd="3" destOrd="0" presId="urn:microsoft.com/office/officeart/2005/8/layout/default"/>
    <dgm:cxn modelId="{E864F82F-B9E6-4C5B-B7A0-FF2CDFED8B5F}" type="presParOf" srcId="{77074414-58B5-4D5E-8DA9-9E9BC2ED7C0E}" destId="{53E9A72A-8728-4C30-989C-F48E99AB87ED}" srcOrd="4" destOrd="0" presId="urn:microsoft.com/office/officeart/2005/8/layout/default"/>
    <dgm:cxn modelId="{203653F3-DF24-4351-A7D9-C24CA5E929AD}" type="presParOf" srcId="{77074414-58B5-4D5E-8DA9-9E9BC2ED7C0E}" destId="{28A41EE5-3898-4AEA-8BEB-4B66E55AD3D2}" srcOrd="5" destOrd="0" presId="urn:microsoft.com/office/officeart/2005/8/layout/default"/>
    <dgm:cxn modelId="{56F25742-F3AF-4557-A950-E57580CB5C98}" type="presParOf" srcId="{77074414-58B5-4D5E-8DA9-9E9BC2ED7C0E}" destId="{A5344DCF-A612-4298-8E8D-E8A61D70999E}" srcOrd="6" destOrd="0" presId="urn:microsoft.com/office/officeart/2005/8/layout/default"/>
    <dgm:cxn modelId="{84AE5BB8-3FD0-4BA5-8DC8-73AFA70DE4AE}" type="presParOf" srcId="{77074414-58B5-4D5E-8DA9-9E9BC2ED7C0E}" destId="{258A523C-6018-4CD5-A5DB-BC4E857563E6}" srcOrd="7" destOrd="0" presId="urn:microsoft.com/office/officeart/2005/8/layout/default"/>
    <dgm:cxn modelId="{CBA15556-D573-4342-B2FB-00A88F13980A}" type="presParOf" srcId="{77074414-58B5-4D5E-8DA9-9E9BC2ED7C0E}" destId="{C97C343C-DFB3-48DC-9BE3-D9BE246DE81F}" srcOrd="8" destOrd="0" presId="urn:microsoft.com/office/officeart/2005/8/layout/default"/>
    <dgm:cxn modelId="{BBF9D83C-1A80-4019-958F-5F42969F21DA}" type="presParOf" srcId="{77074414-58B5-4D5E-8DA9-9E9BC2ED7C0E}" destId="{B93263E2-E688-4AD9-B809-63DFABC228DB}" srcOrd="9" destOrd="0" presId="urn:microsoft.com/office/officeart/2005/8/layout/default"/>
    <dgm:cxn modelId="{8A993B89-0761-40E9-8D69-DC6E8AC27923}" type="presParOf" srcId="{77074414-58B5-4D5E-8DA9-9E9BC2ED7C0E}" destId="{74F3B7B8-1145-4AE9-92F6-D75F867F1937}" srcOrd="10" destOrd="0" presId="urn:microsoft.com/office/officeart/2005/8/layout/default"/>
    <dgm:cxn modelId="{BA43B032-18E8-447A-96E2-76BA001C4B5E}" type="presParOf" srcId="{77074414-58B5-4D5E-8DA9-9E9BC2ED7C0E}" destId="{0B1E4127-494E-4B0B-9729-5BFDCCB6FBBF}" srcOrd="11" destOrd="0" presId="urn:microsoft.com/office/officeart/2005/8/layout/default"/>
    <dgm:cxn modelId="{74908297-FF0D-43C1-A9D0-86156A135CDC}" type="presParOf" srcId="{77074414-58B5-4D5E-8DA9-9E9BC2ED7C0E}" destId="{7758271E-4956-4A0C-ACB3-FAB66A2D73C5}" srcOrd="12" destOrd="0" presId="urn:microsoft.com/office/officeart/2005/8/layout/default"/>
    <dgm:cxn modelId="{F7CBDEBE-CDEC-4721-9481-C2ADCDBFFF4A}" type="presParOf" srcId="{77074414-58B5-4D5E-8DA9-9E9BC2ED7C0E}" destId="{E8F22742-E6C0-4D42-B8DC-CEABFBA3B09C}" srcOrd="13" destOrd="0" presId="urn:microsoft.com/office/officeart/2005/8/layout/default"/>
    <dgm:cxn modelId="{74C1BB3B-6215-4C0D-B288-B61F9C1B723B}" type="presParOf" srcId="{77074414-58B5-4D5E-8DA9-9E9BC2ED7C0E}" destId="{EA624264-D1BE-46F3-9FD0-A969D7E3B392}" srcOrd="14" destOrd="0" presId="urn:microsoft.com/office/officeart/2005/8/layout/default"/>
    <dgm:cxn modelId="{2C83ECB0-46F7-404D-95B0-3A486840C839}" type="presParOf" srcId="{77074414-58B5-4D5E-8DA9-9E9BC2ED7C0E}" destId="{A587F10F-15F1-40FE-B5EE-0F6A398A8592}" srcOrd="15" destOrd="0" presId="urn:microsoft.com/office/officeart/2005/8/layout/default"/>
    <dgm:cxn modelId="{A1A19533-10F9-47B5-B867-30CABA93BFD7}" type="presParOf" srcId="{77074414-58B5-4D5E-8DA9-9E9BC2ED7C0E}" destId="{7550B311-618F-4559-BB56-BF98A30B6A28}" srcOrd="16" destOrd="0" presId="urn:microsoft.com/office/officeart/2005/8/layout/default"/>
    <dgm:cxn modelId="{04DE7A49-016F-478E-BB41-14FC66CB9337}" type="presParOf" srcId="{77074414-58B5-4D5E-8DA9-9E9BC2ED7C0E}" destId="{B7F01EFD-FEE3-4AC1-A1F6-A18B9FD1688B}" srcOrd="17" destOrd="0" presId="urn:microsoft.com/office/officeart/2005/8/layout/default"/>
    <dgm:cxn modelId="{13C53AF6-4EFD-44AC-BB14-09CC90E64F52}" type="presParOf" srcId="{77074414-58B5-4D5E-8DA9-9E9BC2ED7C0E}" destId="{CB0CECC9-4A6B-435E-8921-4443587EEE08}" srcOrd="18" destOrd="0" presId="urn:microsoft.com/office/officeart/2005/8/layout/default"/>
    <dgm:cxn modelId="{DDC2D82E-EF75-4060-BC1A-F225A931B8A9}" type="presParOf" srcId="{77074414-58B5-4D5E-8DA9-9E9BC2ED7C0E}" destId="{3E3D03B9-E9F4-4060-91DC-6F2B2D54217B}" srcOrd="19" destOrd="0" presId="urn:microsoft.com/office/officeart/2005/8/layout/default"/>
    <dgm:cxn modelId="{970C17BC-F33B-4577-9678-8432C45A37BF}" type="presParOf" srcId="{77074414-58B5-4D5E-8DA9-9E9BC2ED7C0E}" destId="{C5779034-BBF0-4EC6-B989-DB9F51AE0249}"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D2D9A6-4C82-40AB-96DC-D5F41517E18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B5ED3DB-1657-4C73-ACC9-548F6301C44B}">
      <dgm:prSet custT="1"/>
      <dgm:spPr/>
      <dgm:t>
        <a:bodyPr/>
        <a:lstStyle/>
        <a:p>
          <a:pPr algn="just"/>
          <a:r>
            <a:rPr lang="it-IT" sz="1600" dirty="0"/>
            <a:t>I percorsi enogastronomici sono  veri "</a:t>
          </a:r>
          <a:r>
            <a:rPr lang="it-IT" sz="1600" b="1" dirty="0"/>
            <a:t>attrattori territoriali</a:t>
          </a:r>
          <a:r>
            <a:rPr lang="it-IT" sz="1600" dirty="0"/>
            <a:t>" all'interno dei quali il turista si muove alla scoperta delle aree di produzione e di tutti quei fattori immateriali legati al prodotto, con un significativo impatto economico. </a:t>
          </a:r>
          <a:endParaRPr lang="en-US" sz="1600" dirty="0"/>
        </a:p>
      </dgm:t>
    </dgm:pt>
    <dgm:pt modelId="{E7F97733-850C-4087-AEDD-6D2D670BC402}" type="parTrans" cxnId="{34991E98-389F-4E38-B9E9-E594427A6B33}">
      <dgm:prSet/>
      <dgm:spPr/>
      <dgm:t>
        <a:bodyPr/>
        <a:lstStyle/>
        <a:p>
          <a:endParaRPr lang="en-US"/>
        </a:p>
      </dgm:t>
    </dgm:pt>
    <dgm:pt modelId="{FA8DA12C-A5B8-404E-98A1-56E1373F41A9}" type="sibTrans" cxnId="{34991E98-389F-4E38-B9E9-E594427A6B33}">
      <dgm:prSet/>
      <dgm:spPr/>
      <dgm:t>
        <a:bodyPr/>
        <a:lstStyle/>
        <a:p>
          <a:endParaRPr lang="en-US"/>
        </a:p>
      </dgm:t>
    </dgm:pt>
    <dgm:pt modelId="{D67873AE-2371-42C2-A6D7-ECFA6C74E872}">
      <dgm:prSet custT="1"/>
      <dgm:spPr/>
      <dgm:t>
        <a:bodyPr/>
        <a:lstStyle/>
        <a:p>
          <a:r>
            <a:rPr lang="it-IT" sz="1600" dirty="0"/>
            <a:t>Le finalità sono: favorire, razionalizzare e qualificare l'offerta enoturistica, sostenendo la creazione e la valorizzazione di "percorsi del gusto" che, partendo dalle produzioni enologiche, promuovono un'offerta congiunta di tutte le realtà produttive che insistono nelle aree ad elevata vocazione viticola della regione.</a:t>
          </a:r>
          <a:endParaRPr lang="en-US" sz="1600" dirty="0"/>
        </a:p>
      </dgm:t>
    </dgm:pt>
    <dgm:pt modelId="{17245642-72B8-4F32-9AEC-B98D1C4C085E}" type="parTrans" cxnId="{FE6F203F-31FD-4C01-9D95-F1C1EC538F63}">
      <dgm:prSet/>
      <dgm:spPr/>
      <dgm:t>
        <a:bodyPr/>
        <a:lstStyle/>
        <a:p>
          <a:endParaRPr lang="en-US"/>
        </a:p>
      </dgm:t>
    </dgm:pt>
    <dgm:pt modelId="{8905B298-2AC9-4C11-B891-4CB31C3B0E8F}" type="sibTrans" cxnId="{FE6F203F-31FD-4C01-9D95-F1C1EC538F63}">
      <dgm:prSet/>
      <dgm:spPr/>
      <dgm:t>
        <a:bodyPr/>
        <a:lstStyle/>
        <a:p>
          <a:endParaRPr lang="en-US"/>
        </a:p>
      </dgm:t>
    </dgm:pt>
    <dgm:pt modelId="{9387F80B-B2B4-4C21-9B6C-C19B7680E9C3}" type="pres">
      <dgm:prSet presAssocID="{4AD2D9A6-4C82-40AB-96DC-D5F41517E186}" presName="hierChild1" presStyleCnt="0">
        <dgm:presLayoutVars>
          <dgm:chPref val="1"/>
          <dgm:dir/>
          <dgm:animOne val="branch"/>
          <dgm:animLvl val="lvl"/>
          <dgm:resizeHandles/>
        </dgm:presLayoutVars>
      </dgm:prSet>
      <dgm:spPr/>
    </dgm:pt>
    <dgm:pt modelId="{2E8C1B29-1024-4ABD-AF63-81E0E1A84EB2}" type="pres">
      <dgm:prSet presAssocID="{8B5ED3DB-1657-4C73-ACC9-548F6301C44B}" presName="hierRoot1" presStyleCnt="0"/>
      <dgm:spPr/>
    </dgm:pt>
    <dgm:pt modelId="{2E04D288-E490-4002-A661-FE7301A395A3}" type="pres">
      <dgm:prSet presAssocID="{8B5ED3DB-1657-4C73-ACC9-548F6301C44B}" presName="composite" presStyleCnt="0"/>
      <dgm:spPr/>
    </dgm:pt>
    <dgm:pt modelId="{FF140AF1-745F-4394-858C-A2DB88FB7FB5}" type="pres">
      <dgm:prSet presAssocID="{8B5ED3DB-1657-4C73-ACC9-548F6301C44B}" presName="background" presStyleLbl="node0" presStyleIdx="0" presStyleCnt="2"/>
      <dgm:spPr>
        <a:solidFill>
          <a:schemeClr val="accent4"/>
        </a:solidFill>
      </dgm:spPr>
    </dgm:pt>
    <dgm:pt modelId="{E902A3B8-0E99-430B-A440-FFD498D37F6B}" type="pres">
      <dgm:prSet presAssocID="{8B5ED3DB-1657-4C73-ACC9-548F6301C44B}" presName="text" presStyleLbl="fgAcc0" presStyleIdx="0" presStyleCnt="2" custLinFactNeighborX="-1522" custLinFactNeighborY="1957">
        <dgm:presLayoutVars>
          <dgm:chPref val="3"/>
        </dgm:presLayoutVars>
      </dgm:prSet>
      <dgm:spPr/>
    </dgm:pt>
    <dgm:pt modelId="{D03246D9-F75F-44E1-A352-5CD9EFA2BCEE}" type="pres">
      <dgm:prSet presAssocID="{8B5ED3DB-1657-4C73-ACC9-548F6301C44B}" presName="hierChild2" presStyleCnt="0"/>
      <dgm:spPr/>
    </dgm:pt>
    <dgm:pt modelId="{E18B61E9-5311-4C94-B4E3-1E49C930D2F0}" type="pres">
      <dgm:prSet presAssocID="{D67873AE-2371-42C2-A6D7-ECFA6C74E872}" presName="hierRoot1" presStyleCnt="0"/>
      <dgm:spPr/>
    </dgm:pt>
    <dgm:pt modelId="{962B5B63-1F98-474D-8667-EFBB3DAF36D1}" type="pres">
      <dgm:prSet presAssocID="{D67873AE-2371-42C2-A6D7-ECFA6C74E872}" presName="composite" presStyleCnt="0"/>
      <dgm:spPr/>
    </dgm:pt>
    <dgm:pt modelId="{FCAEBA16-1837-4A54-9990-43776B0666EC}" type="pres">
      <dgm:prSet presAssocID="{D67873AE-2371-42C2-A6D7-ECFA6C74E872}" presName="background" presStyleLbl="node0" presStyleIdx="1" presStyleCnt="2"/>
      <dgm:spPr>
        <a:solidFill>
          <a:schemeClr val="accent4"/>
        </a:solidFill>
      </dgm:spPr>
    </dgm:pt>
    <dgm:pt modelId="{0AFC4561-DC72-466B-9FB8-61CE24F6B449}" type="pres">
      <dgm:prSet presAssocID="{D67873AE-2371-42C2-A6D7-ECFA6C74E872}" presName="text" presStyleLbl="fgAcc0" presStyleIdx="1" presStyleCnt="2" custScaleX="111644">
        <dgm:presLayoutVars>
          <dgm:chPref val="3"/>
        </dgm:presLayoutVars>
      </dgm:prSet>
      <dgm:spPr/>
    </dgm:pt>
    <dgm:pt modelId="{6B860C96-7AF0-4798-AED0-1AC4E06FB6E3}" type="pres">
      <dgm:prSet presAssocID="{D67873AE-2371-42C2-A6D7-ECFA6C74E872}" presName="hierChild2" presStyleCnt="0"/>
      <dgm:spPr/>
    </dgm:pt>
  </dgm:ptLst>
  <dgm:cxnLst>
    <dgm:cxn modelId="{37408122-3C31-4601-816E-F3480B15AD6A}" type="presOf" srcId="{D67873AE-2371-42C2-A6D7-ECFA6C74E872}" destId="{0AFC4561-DC72-466B-9FB8-61CE24F6B449}" srcOrd="0" destOrd="0" presId="urn:microsoft.com/office/officeart/2005/8/layout/hierarchy1"/>
    <dgm:cxn modelId="{08AF3936-F696-4CFF-9987-F7935E831B0C}" type="presOf" srcId="{4AD2D9A6-4C82-40AB-96DC-D5F41517E186}" destId="{9387F80B-B2B4-4C21-9B6C-C19B7680E9C3}" srcOrd="0" destOrd="0" presId="urn:microsoft.com/office/officeart/2005/8/layout/hierarchy1"/>
    <dgm:cxn modelId="{FE6F203F-31FD-4C01-9D95-F1C1EC538F63}" srcId="{4AD2D9A6-4C82-40AB-96DC-D5F41517E186}" destId="{D67873AE-2371-42C2-A6D7-ECFA6C74E872}" srcOrd="1" destOrd="0" parTransId="{17245642-72B8-4F32-9AEC-B98D1C4C085E}" sibTransId="{8905B298-2AC9-4C11-B891-4CB31C3B0E8F}"/>
    <dgm:cxn modelId="{34991E98-389F-4E38-B9E9-E594427A6B33}" srcId="{4AD2D9A6-4C82-40AB-96DC-D5F41517E186}" destId="{8B5ED3DB-1657-4C73-ACC9-548F6301C44B}" srcOrd="0" destOrd="0" parTransId="{E7F97733-850C-4087-AEDD-6D2D670BC402}" sibTransId="{FA8DA12C-A5B8-404E-98A1-56E1373F41A9}"/>
    <dgm:cxn modelId="{750BFDD9-AAF8-426B-ABC9-C38701E45448}" type="presOf" srcId="{8B5ED3DB-1657-4C73-ACC9-548F6301C44B}" destId="{E902A3B8-0E99-430B-A440-FFD498D37F6B}" srcOrd="0" destOrd="0" presId="urn:microsoft.com/office/officeart/2005/8/layout/hierarchy1"/>
    <dgm:cxn modelId="{487FBA01-A8B7-4E44-8BF9-9695B50E8643}" type="presParOf" srcId="{9387F80B-B2B4-4C21-9B6C-C19B7680E9C3}" destId="{2E8C1B29-1024-4ABD-AF63-81E0E1A84EB2}" srcOrd="0" destOrd="0" presId="urn:microsoft.com/office/officeart/2005/8/layout/hierarchy1"/>
    <dgm:cxn modelId="{9F427F83-A810-4AE4-A0FC-06A436F4E460}" type="presParOf" srcId="{2E8C1B29-1024-4ABD-AF63-81E0E1A84EB2}" destId="{2E04D288-E490-4002-A661-FE7301A395A3}" srcOrd="0" destOrd="0" presId="urn:microsoft.com/office/officeart/2005/8/layout/hierarchy1"/>
    <dgm:cxn modelId="{DBCAE6A3-4AAA-4DC0-B47D-BC590AEAE331}" type="presParOf" srcId="{2E04D288-E490-4002-A661-FE7301A395A3}" destId="{FF140AF1-745F-4394-858C-A2DB88FB7FB5}" srcOrd="0" destOrd="0" presId="urn:microsoft.com/office/officeart/2005/8/layout/hierarchy1"/>
    <dgm:cxn modelId="{8B8ABFE7-C568-489D-828F-2300932AA2F0}" type="presParOf" srcId="{2E04D288-E490-4002-A661-FE7301A395A3}" destId="{E902A3B8-0E99-430B-A440-FFD498D37F6B}" srcOrd="1" destOrd="0" presId="urn:microsoft.com/office/officeart/2005/8/layout/hierarchy1"/>
    <dgm:cxn modelId="{FFFCD12E-798E-4A2C-A646-174A62CFA123}" type="presParOf" srcId="{2E8C1B29-1024-4ABD-AF63-81E0E1A84EB2}" destId="{D03246D9-F75F-44E1-A352-5CD9EFA2BCEE}" srcOrd="1" destOrd="0" presId="urn:microsoft.com/office/officeart/2005/8/layout/hierarchy1"/>
    <dgm:cxn modelId="{EAF78989-BD87-4B1B-89A8-8E37F7B85681}" type="presParOf" srcId="{9387F80B-B2B4-4C21-9B6C-C19B7680E9C3}" destId="{E18B61E9-5311-4C94-B4E3-1E49C930D2F0}" srcOrd="1" destOrd="0" presId="urn:microsoft.com/office/officeart/2005/8/layout/hierarchy1"/>
    <dgm:cxn modelId="{D1548FCD-8192-4A8C-B071-80BF0FC0DC3D}" type="presParOf" srcId="{E18B61E9-5311-4C94-B4E3-1E49C930D2F0}" destId="{962B5B63-1F98-474D-8667-EFBB3DAF36D1}" srcOrd="0" destOrd="0" presId="urn:microsoft.com/office/officeart/2005/8/layout/hierarchy1"/>
    <dgm:cxn modelId="{93319130-051E-4147-8A8C-6395E6FBF4A7}" type="presParOf" srcId="{962B5B63-1F98-474D-8667-EFBB3DAF36D1}" destId="{FCAEBA16-1837-4A54-9990-43776B0666EC}" srcOrd="0" destOrd="0" presId="urn:microsoft.com/office/officeart/2005/8/layout/hierarchy1"/>
    <dgm:cxn modelId="{7871577E-F990-4E9E-83BB-97BC1271DB3E}" type="presParOf" srcId="{962B5B63-1F98-474D-8667-EFBB3DAF36D1}" destId="{0AFC4561-DC72-466B-9FB8-61CE24F6B449}" srcOrd="1" destOrd="0" presId="urn:microsoft.com/office/officeart/2005/8/layout/hierarchy1"/>
    <dgm:cxn modelId="{817E1CC4-F91A-4374-93F4-1AA5300D94B5}" type="presParOf" srcId="{E18B61E9-5311-4C94-B4E3-1E49C930D2F0}" destId="{6B860C96-7AF0-4798-AED0-1AC4E06FB6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11DA9B-287E-4F78-B328-E5656BD9FD2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1D16C88-920D-4CBF-999B-3F1708228B7D}">
      <dgm:prSet/>
      <dgm:spPr/>
      <dgm:t>
        <a:bodyPr/>
        <a:lstStyle/>
        <a:p>
          <a:pPr>
            <a:lnSpc>
              <a:spcPct val="100000"/>
            </a:lnSpc>
            <a:defRPr cap="all"/>
          </a:pPr>
          <a:r>
            <a:rPr lang="it-IT"/>
            <a:t>Ogni strada avrà il suo Statuto</a:t>
          </a:r>
          <a:endParaRPr lang="en-US"/>
        </a:p>
      </dgm:t>
    </dgm:pt>
    <dgm:pt modelId="{69C0A683-2DF2-45C8-AA98-930C0D1D24F1}" type="parTrans" cxnId="{42109D19-2A6D-4A2D-8C30-7A7A41817124}">
      <dgm:prSet/>
      <dgm:spPr/>
      <dgm:t>
        <a:bodyPr/>
        <a:lstStyle/>
        <a:p>
          <a:endParaRPr lang="en-US"/>
        </a:p>
      </dgm:t>
    </dgm:pt>
    <dgm:pt modelId="{01F438C6-A073-461D-9BE5-838823F55183}" type="sibTrans" cxnId="{42109D19-2A6D-4A2D-8C30-7A7A41817124}">
      <dgm:prSet/>
      <dgm:spPr/>
      <dgm:t>
        <a:bodyPr/>
        <a:lstStyle/>
        <a:p>
          <a:endParaRPr lang="en-US"/>
        </a:p>
      </dgm:t>
    </dgm:pt>
    <dgm:pt modelId="{ADE7B826-32C2-41B7-894E-C8527A3BC84B}">
      <dgm:prSet/>
      <dgm:spPr/>
      <dgm:t>
        <a:bodyPr/>
        <a:lstStyle/>
        <a:p>
          <a:pPr>
            <a:lnSpc>
              <a:spcPct val="100000"/>
            </a:lnSpc>
            <a:defRPr cap="all"/>
          </a:pPr>
          <a:r>
            <a:rPr lang="it-IT"/>
            <a:t>Cartellonistica stradale</a:t>
          </a:r>
          <a:endParaRPr lang="en-US"/>
        </a:p>
      </dgm:t>
    </dgm:pt>
    <dgm:pt modelId="{69E556E6-DC44-481D-978E-A9019A4F5275}" type="parTrans" cxnId="{3DE2CC5C-B860-4BCF-B1A8-CF1EFB1C264C}">
      <dgm:prSet/>
      <dgm:spPr/>
      <dgm:t>
        <a:bodyPr/>
        <a:lstStyle/>
        <a:p>
          <a:endParaRPr lang="en-US"/>
        </a:p>
      </dgm:t>
    </dgm:pt>
    <dgm:pt modelId="{39C45D56-3816-4281-9C0E-D65E2EA982E1}" type="sibTrans" cxnId="{3DE2CC5C-B860-4BCF-B1A8-CF1EFB1C264C}">
      <dgm:prSet/>
      <dgm:spPr/>
      <dgm:t>
        <a:bodyPr/>
        <a:lstStyle/>
        <a:p>
          <a:endParaRPr lang="en-US"/>
        </a:p>
      </dgm:t>
    </dgm:pt>
    <dgm:pt modelId="{C985C326-9081-4588-B9BB-449E393E476B}">
      <dgm:prSet/>
      <dgm:spPr/>
      <dgm:t>
        <a:bodyPr/>
        <a:lstStyle/>
        <a:p>
          <a:pPr>
            <a:lnSpc>
              <a:spcPct val="100000"/>
            </a:lnSpc>
            <a:defRPr cap="all"/>
          </a:pPr>
          <a:r>
            <a:rPr lang="it-IT"/>
            <a:t>Logo</a:t>
          </a:r>
          <a:endParaRPr lang="en-US"/>
        </a:p>
      </dgm:t>
    </dgm:pt>
    <dgm:pt modelId="{D86DBDF1-7271-4170-9FDC-F0044EA810AB}" type="parTrans" cxnId="{F68A2D7B-FEC8-4DBC-A90C-5049E8359A5B}">
      <dgm:prSet/>
      <dgm:spPr/>
      <dgm:t>
        <a:bodyPr/>
        <a:lstStyle/>
        <a:p>
          <a:endParaRPr lang="en-US"/>
        </a:p>
      </dgm:t>
    </dgm:pt>
    <dgm:pt modelId="{30C51769-EA67-4C96-A25F-99AF8C368B26}" type="sibTrans" cxnId="{F68A2D7B-FEC8-4DBC-A90C-5049E8359A5B}">
      <dgm:prSet/>
      <dgm:spPr/>
      <dgm:t>
        <a:bodyPr/>
        <a:lstStyle/>
        <a:p>
          <a:endParaRPr lang="en-US"/>
        </a:p>
      </dgm:t>
    </dgm:pt>
    <dgm:pt modelId="{35606EA9-7EDC-49C4-A68E-083965976F3E}" type="pres">
      <dgm:prSet presAssocID="{FD11DA9B-287E-4F78-B328-E5656BD9FD27}" presName="root" presStyleCnt="0">
        <dgm:presLayoutVars>
          <dgm:dir/>
          <dgm:resizeHandles val="exact"/>
        </dgm:presLayoutVars>
      </dgm:prSet>
      <dgm:spPr/>
    </dgm:pt>
    <dgm:pt modelId="{272030D7-15AB-4DEA-9DE0-B7E29E18B41D}" type="pres">
      <dgm:prSet presAssocID="{A1D16C88-920D-4CBF-999B-3F1708228B7D}" presName="compNode" presStyleCnt="0"/>
      <dgm:spPr/>
    </dgm:pt>
    <dgm:pt modelId="{FDD7BFEB-6B2B-49D0-AABA-8BA47001A9D2}" type="pres">
      <dgm:prSet presAssocID="{A1D16C88-920D-4CBF-999B-3F1708228B7D}" presName="iconBgRect" presStyleLbl="bgShp" presStyleIdx="0" presStyleCnt="3"/>
      <dgm:spPr>
        <a:solidFill>
          <a:schemeClr val="accent4">
            <a:lumMod val="60000"/>
            <a:lumOff val="40000"/>
          </a:schemeClr>
        </a:solidFill>
      </dgm:spPr>
    </dgm:pt>
    <dgm:pt modelId="{C054C6B5-D7B2-4D60-BB27-7C6238E7AFED}" type="pres">
      <dgm:prSet presAssocID="{A1D16C88-920D-4CBF-999B-3F1708228B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telletto"/>
        </a:ext>
      </dgm:extLst>
    </dgm:pt>
    <dgm:pt modelId="{A9B20DB0-F5EA-4096-90A0-0F2171B9C590}" type="pres">
      <dgm:prSet presAssocID="{A1D16C88-920D-4CBF-999B-3F1708228B7D}" presName="spaceRect" presStyleCnt="0"/>
      <dgm:spPr/>
    </dgm:pt>
    <dgm:pt modelId="{52954034-1BCD-4DE4-A987-CEBA07BC1FAB}" type="pres">
      <dgm:prSet presAssocID="{A1D16C88-920D-4CBF-999B-3F1708228B7D}" presName="textRect" presStyleLbl="revTx" presStyleIdx="0" presStyleCnt="3">
        <dgm:presLayoutVars>
          <dgm:chMax val="1"/>
          <dgm:chPref val="1"/>
        </dgm:presLayoutVars>
      </dgm:prSet>
      <dgm:spPr/>
    </dgm:pt>
    <dgm:pt modelId="{AA84A6BE-5D62-4049-80E6-AC3479393BBB}" type="pres">
      <dgm:prSet presAssocID="{01F438C6-A073-461D-9BE5-838823F55183}" presName="sibTrans" presStyleCnt="0"/>
      <dgm:spPr/>
    </dgm:pt>
    <dgm:pt modelId="{567A0C48-5500-4B38-8A8B-287ACBF44DC6}" type="pres">
      <dgm:prSet presAssocID="{ADE7B826-32C2-41B7-894E-C8527A3BC84B}" presName="compNode" presStyleCnt="0"/>
      <dgm:spPr/>
    </dgm:pt>
    <dgm:pt modelId="{90FE86B2-43BA-49A2-941E-4C8EFBBA5605}" type="pres">
      <dgm:prSet presAssocID="{ADE7B826-32C2-41B7-894E-C8527A3BC84B}" presName="iconBgRect" presStyleLbl="bgShp" presStyleIdx="1" presStyleCnt="3"/>
      <dgm:spPr>
        <a:solidFill>
          <a:schemeClr val="accent4">
            <a:lumMod val="60000"/>
            <a:lumOff val="40000"/>
          </a:schemeClr>
        </a:solidFill>
      </dgm:spPr>
    </dgm:pt>
    <dgm:pt modelId="{CAF2298F-73D7-4259-BF1C-E4579F7C7AF7}" type="pres">
      <dgm:prSet presAssocID="{ADE7B826-32C2-41B7-894E-C8527A3BC8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gno di spunta"/>
        </a:ext>
      </dgm:extLst>
    </dgm:pt>
    <dgm:pt modelId="{1D3871B5-48BE-4339-AD23-622885B080CD}" type="pres">
      <dgm:prSet presAssocID="{ADE7B826-32C2-41B7-894E-C8527A3BC84B}" presName="spaceRect" presStyleCnt="0"/>
      <dgm:spPr/>
    </dgm:pt>
    <dgm:pt modelId="{FAAEA344-14B8-42A3-8735-13A1AF853963}" type="pres">
      <dgm:prSet presAssocID="{ADE7B826-32C2-41B7-894E-C8527A3BC84B}" presName="textRect" presStyleLbl="revTx" presStyleIdx="1" presStyleCnt="3">
        <dgm:presLayoutVars>
          <dgm:chMax val="1"/>
          <dgm:chPref val="1"/>
        </dgm:presLayoutVars>
      </dgm:prSet>
      <dgm:spPr/>
    </dgm:pt>
    <dgm:pt modelId="{72D5015F-4DD3-4167-A38B-26648F9EEE92}" type="pres">
      <dgm:prSet presAssocID="{39C45D56-3816-4281-9C0E-D65E2EA982E1}" presName="sibTrans" presStyleCnt="0"/>
      <dgm:spPr/>
    </dgm:pt>
    <dgm:pt modelId="{B39F9F93-917A-4288-BA2A-7AA3E6FA8F19}" type="pres">
      <dgm:prSet presAssocID="{C985C326-9081-4588-B9BB-449E393E476B}" presName="compNode" presStyleCnt="0"/>
      <dgm:spPr/>
    </dgm:pt>
    <dgm:pt modelId="{2D8E9995-C38A-45AB-B8E8-5CAA6889C8FF}" type="pres">
      <dgm:prSet presAssocID="{C985C326-9081-4588-B9BB-449E393E476B}" presName="iconBgRect" presStyleLbl="bgShp" presStyleIdx="2" presStyleCnt="3"/>
      <dgm:spPr>
        <a:solidFill>
          <a:schemeClr val="accent4">
            <a:lumMod val="60000"/>
            <a:lumOff val="40000"/>
          </a:schemeClr>
        </a:solidFill>
      </dgm:spPr>
    </dgm:pt>
    <dgm:pt modelId="{DB0FB3F0-BE66-43A6-9D7B-8B82B0F9CDCF}" type="pres">
      <dgm:prSet presAssocID="{C985C326-9081-4588-B9BB-449E393E47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dge TM"/>
        </a:ext>
      </dgm:extLst>
    </dgm:pt>
    <dgm:pt modelId="{D25E561E-6836-4571-ADE1-372DFB65F345}" type="pres">
      <dgm:prSet presAssocID="{C985C326-9081-4588-B9BB-449E393E476B}" presName="spaceRect" presStyleCnt="0"/>
      <dgm:spPr/>
    </dgm:pt>
    <dgm:pt modelId="{510F0071-31F3-4BDD-8FB3-A5AF0211E9E6}" type="pres">
      <dgm:prSet presAssocID="{C985C326-9081-4588-B9BB-449E393E476B}" presName="textRect" presStyleLbl="revTx" presStyleIdx="2" presStyleCnt="3">
        <dgm:presLayoutVars>
          <dgm:chMax val="1"/>
          <dgm:chPref val="1"/>
        </dgm:presLayoutVars>
      </dgm:prSet>
      <dgm:spPr/>
    </dgm:pt>
  </dgm:ptLst>
  <dgm:cxnLst>
    <dgm:cxn modelId="{42109D19-2A6D-4A2D-8C30-7A7A41817124}" srcId="{FD11DA9B-287E-4F78-B328-E5656BD9FD27}" destId="{A1D16C88-920D-4CBF-999B-3F1708228B7D}" srcOrd="0" destOrd="0" parTransId="{69C0A683-2DF2-45C8-AA98-930C0D1D24F1}" sibTransId="{01F438C6-A073-461D-9BE5-838823F55183}"/>
    <dgm:cxn modelId="{3DE2CC5C-B860-4BCF-B1A8-CF1EFB1C264C}" srcId="{FD11DA9B-287E-4F78-B328-E5656BD9FD27}" destId="{ADE7B826-32C2-41B7-894E-C8527A3BC84B}" srcOrd="1" destOrd="0" parTransId="{69E556E6-DC44-481D-978E-A9019A4F5275}" sibTransId="{39C45D56-3816-4281-9C0E-D65E2EA982E1}"/>
    <dgm:cxn modelId="{89565A70-3E2F-42E7-B909-01AAD4479DF7}" type="presOf" srcId="{FD11DA9B-287E-4F78-B328-E5656BD9FD27}" destId="{35606EA9-7EDC-49C4-A68E-083965976F3E}" srcOrd="0" destOrd="0" presId="urn:microsoft.com/office/officeart/2018/5/layout/IconCircleLabelList"/>
    <dgm:cxn modelId="{BCFECD72-01EA-42FE-9BE5-6709F0036116}" type="presOf" srcId="{ADE7B826-32C2-41B7-894E-C8527A3BC84B}" destId="{FAAEA344-14B8-42A3-8735-13A1AF853963}" srcOrd="0" destOrd="0" presId="urn:microsoft.com/office/officeart/2018/5/layout/IconCircleLabelList"/>
    <dgm:cxn modelId="{F68A2D7B-FEC8-4DBC-A90C-5049E8359A5B}" srcId="{FD11DA9B-287E-4F78-B328-E5656BD9FD27}" destId="{C985C326-9081-4588-B9BB-449E393E476B}" srcOrd="2" destOrd="0" parTransId="{D86DBDF1-7271-4170-9FDC-F0044EA810AB}" sibTransId="{30C51769-EA67-4C96-A25F-99AF8C368B26}"/>
    <dgm:cxn modelId="{B60FA8A2-45B3-43C2-889D-15C0BDDEF386}" type="presOf" srcId="{C985C326-9081-4588-B9BB-449E393E476B}" destId="{510F0071-31F3-4BDD-8FB3-A5AF0211E9E6}" srcOrd="0" destOrd="0" presId="urn:microsoft.com/office/officeart/2018/5/layout/IconCircleLabelList"/>
    <dgm:cxn modelId="{1C422FCE-A2D6-440F-9DB5-83167AA238EF}" type="presOf" srcId="{A1D16C88-920D-4CBF-999B-3F1708228B7D}" destId="{52954034-1BCD-4DE4-A987-CEBA07BC1FAB}" srcOrd="0" destOrd="0" presId="urn:microsoft.com/office/officeart/2018/5/layout/IconCircleLabelList"/>
    <dgm:cxn modelId="{0FB2457B-93B4-4139-8579-6645B05616E8}" type="presParOf" srcId="{35606EA9-7EDC-49C4-A68E-083965976F3E}" destId="{272030D7-15AB-4DEA-9DE0-B7E29E18B41D}" srcOrd="0" destOrd="0" presId="urn:microsoft.com/office/officeart/2018/5/layout/IconCircleLabelList"/>
    <dgm:cxn modelId="{DFE2E389-0822-4588-BAAF-AE6BB8CDDF6D}" type="presParOf" srcId="{272030D7-15AB-4DEA-9DE0-B7E29E18B41D}" destId="{FDD7BFEB-6B2B-49D0-AABA-8BA47001A9D2}" srcOrd="0" destOrd="0" presId="urn:microsoft.com/office/officeart/2018/5/layout/IconCircleLabelList"/>
    <dgm:cxn modelId="{C109CBE5-9382-46CC-9F26-CFFB96CC4B2A}" type="presParOf" srcId="{272030D7-15AB-4DEA-9DE0-B7E29E18B41D}" destId="{C054C6B5-D7B2-4D60-BB27-7C6238E7AFED}" srcOrd="1" destOrd="0" presId="urn:microsoft.com/office/officeart/2018/5/layout/IconCircleLabelList"/>
    <dgm:cxn modelId="{D55136B5-E31A-4FD8-A24D-8A7B5A0FC048}" type="presParOf" srcId="{272030D7-15AB-4DEA-9DE0-B7E29E18B41D}" destId="{A9B20DB0-F5EA-4096-90A0-0F2171B9C590}" srcOrd="2" destOrd="0" presId="urn:microsoft.com/office/officeart/2018/5/layout/IconCircleLabelList"/>
    <dgm:cxn modelId="{A4BB43E3-5E27-4415-B858-6F5C344627FD}" type="presParOf" srcId="{272030D7-15AB-4DEA-9DE0-B7E29E18B41D}" destId="{52954034-1BCD-4DE4-A987-CEBA07BC1FAB}" srcOrd="3" destOrd="0" presId="urn:microsoft.com/office/officeart/2018/5/layout/IconCircleLabelList"/>
    <dgm:cxn modelId="{95CE45FB-B2A2-4AE9-8828-47B9EE5081F8}" type="presParOf" srcId="{35606EA9-7EDC-49C4-A68E-083965976F3E}" destId="{AA84A6BE-5D62-4049-80E6-AC3479393BBB}" srcOrd="1" destOrd="0" presId="urn:microsoft.com/office/officeart/2018/5/layout/IconCircleLabelList"/>
    <dgm:cxn modelId="{1C4B4427-EA90-404E-938E-64FFB26593BD}" type="presParOf" srcId="{35606EA9-7EDC-49C4-A68E-083965976F3E}" destId="{567A0C48-5500-4B38-8A8B-287ACBF44DC6}" srcOrd="2" destOrd="0" presId="urn:microsoft.com/office/officeart/2018/5/layout/IconCircleLabelList"/>
    <dgm:cxn modelId="{326B0404-352F-4B30-A944-E0670F63732E}" type="presParOf" srcId="{567A0C48-5500-4B38-8A8B-287ACBF44DC6}" destId="{90FE86B2-43BA-49A2-941E-4C8EFBBA5605}" srcOrd="0" destOrd="0" presId="urn:microsoft.com/office/officeart/2018/5/layout/IconCircleLabelList"/>
    <dgm:cxn modelId="{2B04BD8C-30FC-4B61-AFD0-BE7B299DAEA3}" type="presParOf" srcId="{567A0C48-5500-4B38-8A8B-287ACBF44DC6}" destId="{CAF2298F-73D7-4259-BF1C-E4579F7C7AF7}" srcOrd="1" destOrd="0" presId="urn:microsoft.com/office/officeart/2018/5/layout/IconCircleLabelList"/>
    <dgm:cxn modelId="{5105D08F-35E2-4499-83C2-F8B93930794A}" type="presParOf" srcId="{567A0C48-5500-4B38-8A8B-287ACBF44DC6}" destId="{1D3871B5-48BE-4339-AD23-622885B080CD}" srcOrd="2" destOrd="0" presId="urn:microsoft.com/office/officeart/2018/5/layout/IconCircleLabelList"/>
    <dgm:cxn modelId="{39AFD323-A0CB-4CAF-89C3-C07FC1DB90F3}" type="presParOf" srcId="{567A0C48-5500-4B38-8A8B-287ACBF44DC6}" destId="{FAAEA344-14B8-42A3-8735-13A1AF853963}" srcOrd="3" destOrd="0" presId="urn:microsoft.com/office/officeart/2018/5/layout/IconCircleLabelList"/>
    <dgm:cxn modelId="{AAA6B820-C925-4F1F-9241-59CAD2B742B5}" type="presParOf" srcId="{35606EA9-7EDC-49C4-A68E-083965976F3E}" destId="{72D5015F-4DD3-4167-A38B-26648F9EEE92}" srcOrd="3" destOrd="0" presId="urn:microsoft.com/office/officeart/2018/5/layout/IconCircleLabelList"/>
    <dgm:cxn modelId="{CF652665-BB4F-4B30-ACC7-9386D028A928}" type="presParOf" srcId="{35606EA9-7EDC-49C4-A68E-083965976F3E}" destId="{B39F9F93-917A-4288-BA2A-7AA3E6FA8F19}" srcOrd="4" destOrd="0" presId="urn:microsoft.com/office/officeart/2018/5/layout/IconCircleLabelList"/>
    <dgm:cxn modelId="{4339AF08-B47B-47DE-B98D-C86D96F366F7}" type="presParOf" srcId="{B39F9F93-917A-4288-BA2A-7AA3E6FA8F19}" destId="{2D8E9995-C38A-45AB-B8E8-5CAA6889C8FF}" srcOrd="0" destOrd="0" presId="urn:microsoft.com/office/officeart/2018/5/layout/IconCircleLabelList"/>
    <dgm:cxn modelId="{7C315493-BA55-4A73-B952-EAAF5D3405B0}" type="presParOf" srcId="{B39F9F93-917A-4288-BA2A-7AA3E6FA8F19}" destId="{DB0FB3F0-BE66-43A6-9D7B-8B82B0F9CDCF}" srcOrd="1" destOrd="0" presId="urn:microsoft.com/office/officeart/2018/5/layout/IconCircleLabelList"/>
    <dgm:cxn modelId="{47F67FB5-9973-488B-A430-7AF8D2D3815F}" type="presParOf" srcId="{B39F9F93-917A-4288-BA2A-7AA3E6FA8F19}" destId="{D25E561E-6836-4571-ADE1-372DFB65F345}" srcOrd="2" destOrd="0" presId="urn:microsoft.com/office/officeart/2018/5/layout/IconCircleLabelList"/>
    <dgm:cxn modelId="{39AE6151-0D8E-4678-956B-EC58BCFF17B7}" type="presParOf" srcId="{B39F9F93-917A-4288-BA2A-7AA3E6FA8F19}" destId="{510F0071-31F3-4BDD-8FB3-A5AF0211E9E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1D5E40-D275-48B8-B704-C47CAB48EC3A}"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90FEF22-4DB9-4F29-AF6B-7342F7F278CE}">
      <dgm:prSet/>
      <dgm:spPr/>
      <dgm:t>
        <a:bodyPr/>
        <a:lstStyle/>
        <a:p>
          <a:r>
            <a:rPr lang="it-IT" b="1"/>
            <a:t>Elevato livello qualitativo dei vini locali; ampia gamma di vini di qualità riconosciuta</a:t>
          </a:r>
          <a:endParaRPr lang="en-US"/>
        </a:p>
      </dgm:t>
    </dgm:pt>
    <dgm:pt modelId="{8D0F41A9-478F-4814-BC9B-BB5993719428}" type="parTrans" cxnId="{5AAE8254-E8A3-45CE-9E14-76862575977B}">
      <dgm:prSet/>
      <dgm:spPr/>
      <dgm:t>
        <a:bodyPr/>
        <a:lstStyle/>
        <a:p>
          <a:endParaRPr lang="en-US"/>
        </a:p>
      </dgm:t>
    </dgm:pt>
    <dgm:pt modelId="{55D92EEE-70E2-47D2-BD27-6A6B53FA7E73}" type="sibTrans" cxnId="{5AAE8254-E8A3-45CE-9E14-76862575977B}">
      <dgm:prSet/>
      <dgm:spPr/>
      <dgm:t>
        <a:bodyPr/>
        <a:lstStyle/>
        <a:p>
          <a:endParaRPr lang="en-US"/>
        </a:p>
      </dgm:t>
    </dgm:pt>
    <dgm:pt modelId="{12339F0B-F88A-4C9B-A4BF-6649F81C4926}">
      <dgm:prSet/>
      <dgm:spPr/>
      <dgm:t>
        <a:bodyPr/>
        <a:lstStyle/>
        <a:p>
          <a:r>
            <a:rPr lang="it-IT" b="1"/>
            <a:t>Consolidata tradizione delle aziende vitivinicole</a:t>
          </a:r>
          <a:endParaRPr lang="en-US"/>
        </a:p>
      </dgm:t>
    </dgm:pt>
    <dgm:pt modelId="{FABA9B87-336E-4E24-845F-B901B99382C7}" type="parTrans" cxnId="{7CA002B1-E994-41E4-8BC9-668747A32D45}">
      <dgm:prSet/>
      <dgm:spPr/>
      <dgm:t>
        <a:bodyPr/>
        <a:lstStyle/>
        <a:p>
          <a:endParaRPr lang="en-US"/>
        </a:p>
      </dgm:t>
    </dgm:pt>
    <dgm:pt modelId="{B797801E-BA0A-46EF-9E27-5167D681E07B}" type="sibTrans" cxnId="{7CA002B1-E994-41E4-8BC9-668747A32D45}">
      <dgm:prSet/>
      <dgm:spPr/>
      <dgm:t>
        <a:bodyPr/>
        <a:lstStyle/>
        <a:p>
          <a:endParaRPr lang="en-US"/>
        </a:p>
      </dgm:t>
    </dgm:pt>
    <dgm:pt modelId="{5B1811D0-E46F-4A79-9D92-E99794200D98}">
      <dgm:prSet/>
      <dgm:spPr/>
      <dgm:t>
        <a:bodyPr/>
        <a:lstStyle/>
        <a:p>
          <a:r>
            <a:rPr lang="it-IT" b="1"/>
            <a:t>Funzione paesaggistica dei vitigni</a:t>
          </a:r>
          <a:endParaRPr lang="en-US"/>
        </a:p>
      </dgm:t>
    </dgm:pt>
    <dgm:pt modelId="{56D3DD7A-DCB9-40CC-8A43-A5154EAB2DF7}" type="parTrans" cxnId="{FC88B235-3333-4FE8-926F-01ECB2C30DE5}">
      <dgm:prSet/>
      <dgm:spPr/>
      <dgm:t>
        <a:bodyPr/>
        <a:lstStyle/>
        <a:p>
          <a:endParaRPr lang="en-US"/>
        </a:p>
      </dgm:t>
    </dgm:pt>
    <dgm:pt modelId="{6877BBB8-CBC4-4124-A110-9EE5DAA6FDBB}" type="sibTrans" cxnId="{FC88B235-3333-4FE8-926F-01ECB2C30DE5}">
      <dgm:prSet/>
      <dgm:spPr/>
      <dgm:t>
        <a:bodyPr/>
        <a:lstStyle/>
        <a:p>
          <a:endParaRPr lang="en-US"/>
        </a:p>
      </dgm:t>
    </dgm:pt>
    <dgm:pt modelId="{202E60CB-08B5-4537-9A25-EE891399BB93}">
      <dgm:prSet/>
      <dgm:spPr/>
      <dgm:t>
        <a:bodyPr/>
        <a:lstStyle/>
        <a:p>
          <a:r>
            <a:rPr lang="it-IT" b="1"/>
            <a:t>Vicinanza delle SDV a territori a grande vocazione turistica</a:t>
          </a:r>
          <a:endParaRPr lang="en-US"/>
        </a:p>
      </dgm:t>
    </dgm:pt>
    <dgm:pt modelId="{4D49543A-02C1-4013-A0AD-7A3597962768}" type="parTrans" cxnId="{8A6E5F0C-4625-4950-96F3-E9A4D280E458}">
      <dgm:prSet/>
      <dgm:spPr/>
      <dgm:t>
        <a:bodyPr/>
        <a:lstStyle/>
        <a:p>
          <a:endParaRPr lang="en-US"/>
        </a:p>
      </dgm:t>
    </dgm:pt>
    <dgm:pt modelId="{750743C4-AADA-4209-ABAC-AFD98EB4C0F7}" type="sibTrans" cxnId="{8A6E5F0C-4625-4950-96F3-E9A4D280E458}">
      <dgm:prSet/>
      <dgm:spPr/>
      <dgm:t>
        <a:bodyPr/>
        <a:lstStyle/>
        <a:p>
          <a:endParaRPr lang="en-US"/>
        </a:p>
      </dgm:t>
    </dgm:pt>
    <dgm:pt modelId="{E9DBB4AA-1467-4C14-9B84-3A8A41CBBD6D}" type="pres">
      <dgm:prSet presAssocID="{A11D5E40-D275-48B8-B704-C47CAB48EC3A}" presName="Name0" presStyleCnt="0">
        <dgm:presLayoutVars>
          <dgm:dir/>
          <dgm:animLvl val="lvl"/>
          <dgm:resizeHandles val="exact"/>
        </dgm:presLayoutVars>
      </dgm:prSet>
      <dgm:spPr/>
    </dgm:pt>
    <dgm:pt modelId="{CF940108-5000-4565-A99B-6752867B2B18}" type="pres">
      <dgm:prSet presAssocID="{202E60CB-08B5-4537-9A25-EE891399BB93}" presName="boxAndChildren" presStyleCnt="0"/>
      <dgm:spPr/>
    </dgm:pt>
    <dgm:pt modelId="{29600A19-8525-448F-BA8C-A28FDDEDB324}" type="pres">
      <dgm:prSet presAssocID="{202E60CB-08B5-4537-9A25-EE891399BB93}" presName="parentTextBox" presStyleLbl="node1" presStyleIdx="0" presStyleCnt="4"/>
      <dgm:spPr/>
    </dgm:pt>
    <dgm:pt modelId="{35416D8B-D7CC-45FB-95E4-A26E3314A4B7}" type="pres">
      <dgm:prSet presAssocID="{6877BBB8-CBC4-4124-A110-9EE5DAA6FDBB}" presName="sp" presStyleCnt="0"/>
      <dgm:spPr/>
    </dgm:pt>
    <dgm:pt modelId="{0D647A66-29E5-434A-9756-FAAC11E8F5FB}" type="pres">
      <dgm:prSet presAssocID="{5B1811D0-E46F-4A79-9D92-E99794200D98}" presName="arrowAndChildren" presStyleCnt="0"/>
      <dgm:spPr/>
    </dgm:pt>
    <dgm:pt modelId="{93209FE1-8DD9-457B-B623-1B11698DA6A5}" type="pres">
      <dgm:prSet presAssocID="{5B1811D0-E46F-4A79-9D92-E99794200D98}" presName="parentTextArrow" presStyleLbl="node1" presStyleIdx="1" presStyleCnt="4"/>
      <dgm:spPr/>
    </dgm:pt>
    <dgm:pt modelId="{C37F8974-EB57-4D12-A84C-447ABF90D05F}" type="pres">
      <dgm:prSet presAssocID="{B797801E-BA0A-46EF-9E27-5167D681E07B}" presName="sp" presStyleCnt="0"/>
      <dgm:spPr/>
    </dgm:pt>
    <dgm:pt modelId="{C397D328-174E-4C9C-90D5-C9BDF5DD37ED}" type="pres">
      <dgm:prSet presAssocID="{12339F0B-F88A-4C9B-A4BF-6649F81C4926}" presName="arrowAndChildren" presStyleCnt="0"/>
      <dgm:spPr/>
    </dgm:pt>
    <dgm:pt modelId="{626CA560-3949-4670-A834-C0A5758F4252}" type="pres">
      <dgm:prSet presAssocID="{12339F0B-F88A-4C9B-A4BF-6649F81C4926}" presName="parentTextArrow" presStyleLbl="node1" presStyleIdx="2" presStyleCnt="4"/>
      <dgm:spPr/>
    </dgm:pt>
    <dgm:pt modelId="{9ED3B07E-5BF2-4318-A095-93F48AA57989}" type="pres">
      <dgm:prSet presAssocID="{55D92EEE-70E2-47D2-BD27-6A6B53FA7E73}" presName="sp" presStyleCnt="0"/>
      <dgm:spPr/>
    </dgm:pt>
    <dgm:pt modelId="{A4957EAB-8908-4F0F-8EFD-33FA5C4E51EF}" type="pres">
      <dgm:prSet presAssocID="{B90FEF22-4DB9-4F29-AF6B-7342F7F278CE}" presName="arrowAndChildren" presStyleCnt="0"/>
      <dgm:spPr/>
    </dgm:pt>
    <dgm:pt modelId="{6A263F41-DFB3-4A7A-93D6-49BEF36AAB37}" type="pres">
      <dgm:prSet presAssocID="{B90FEF22-4DB9-4F29-AF6B-7342F7F278CE}" presName="parentTextArrow" presStyleLbl="node1" presStyleIdx="3" presStyleCnt="4"/>
      <dgm:spPr/>
    </dgm:pt>
  </dgm:ptLst>
  <dgm:cxnLst>
    <dgm:cxn modelId="{8A6E5F0C-4625-4950-96F3-E9A4D280E458}" srcId="{A11D5E40-D275-48B8-B704-C47CAB48EC3A}" destId="{202E60CB-08B5-4537-9A25-EE891399BB93}" srcOrd="3" destOrd="0" parTransId="{4D49543A-02C1-4013-A0AD-7A3597962768}" sibTransId="{750743C4-AADA-4209-ABAC-AFD98EB4C0F7}"/>
    <dgm:cxn modelId="{FECED11E-4436-4245-A79B-0C3A26244574}" type="presOf" srcId="{202E60CB-08B5-4537-9A25-EE891399BB93}" destId="{29600A19-8525-448F-BA8C-A28FDDEDB324}" srcOrd="0" destOrd="0" presId="urn:microsoft.com/office/officeart/2005/8/layout/process4"/>
    <dgm:cxn modelId="{44506E21-3E87-453C-8FB0-49FA26C936FC}" type="presOf" srcId="{B90FEF22-4DB9-4F29-AF6B-7342F7F278CE}" destId="{6A263F41-DFB3-4A7A-93D6-49BEF36AAB37}" srcOrd="0" destOrd="0" presId="urn:microsoft.com/office/officeart/2005/8/layout/process4"/>
    <dgm:cxn modelId="{FC88B235-3333-4FE8-926F-01ECB2C30DE5}" srcId="{A11D5E40-D275-48B8-B704-C47CAB48EC3A}" destId="{5B1811D0-E46F-4A79-9D92-E99794200D98}" srcOrd="2" destOrd="0" parTransId="{56D3DD7A-DCB9-40CC-8A43-A5154EAB2DF7}" sibTransId="{6877BBB8-CBC4-4124-A110-9EE5DAA6FDBB}"/>
    <dgm:cxn modelId="{5AAE8254-E8A3-45CE-9E14-76862575977B}" srcId="{A11D5E40-D275-48B8-B704-C47CAB48EC3A}" destId="{B90FEF22-4DB9-4F29-AF6B-7342F7F278CE}" srcOrd="0" destOrd="0" parTransId="{8D0F41A9-478F-4814-BC9B-BB5993719428}" sibTransId="{55D92EEE-70E2-47D2-BD27-6A6B53FA7E73}"/>
    <dgm:cxn modelId="{00824981-0958-4FAC-8B02-3E01839BA11F}" type="presOf" srcId="{A11D5E40-D275-48B8-B704-C47CAB48EC3A}" destId="{E9DBB4AA-1467-4C14-9B84-3A8A41CBBD6D}" srcOrd="0" destOrd="0" presId="urn:microsoft.com/office/officeart/2005/8/layout/process4"/>
    <dgm:cxn modelId="{B03820A5-B2C7-4B70-90B3-FAA0D0411DA1}" type="presOf" srcId="{5B1811D0-E46F-4A79-9D92-E99794200D98}" destId="{93209FE1-8DD9-457B-B623-1B11698DA6A5}" srcOrd="0" destOrd="0" presId="urn:microsoft.com/office/officeart/2005/8/layout/process4"/>
    <dgm:cxn modelId="{7CA002B1-E994-41E4-8BC9-668747A32D45}" srcId="{A11D5E40-D275-48B8-B704-C47CAB48EC3A}" destId="{12339F0B-F88A-4C9B-A4BF-6649F81C4926}" srcOrd="1" destOrd="0" parTransId="{FABA9B87-336E-4E24-845F-B901B99382C7}" sibTransId="{B797801E-BA0A-46EF-9E27-5167D681E07B}"/>
    <dgm:cxn modelId="{350DD4FC-D8E4-45B6-8C99-B4B7CCF411CF}" type="presOf" srcId="{12339F0B-F88A-4C9B-A4BF-6649F81C4926}" destId="{626CA560-3949-4670-A834-C0A5758F4252}" srcOrd="0" destOrd="0" presId="urn:microsoft.com/office/officeart/2005/8/layout/process4"/>
    <dgm:cxn modelId="{271CF90D-25E9-4129-8250-33CE2EA196DD}" type="presParOf" srcId="{E9DBB4AA-1467-4C14-9B84-3A8A41CBBD6D}" destId="{CF940108-5000-4565-A99B-6752867B2B18}" srcOrd="0" destOrd="0" presId="urn:microsoft.com/office/officeart/2005/8/layout/process4"/>
    <dgm:cxn modelId="{0062B27D-C5B1-4A63-B36A-F25E89A8D505}" type="presParOf" srcId="{CF940108-5000-4565-A99B-6752867B2B18}" destId="{29600A19-8525-448F-BA8C-A28FDDEDB324}" srcOrd="0" destOrd="0" presId="urn:microsoft.com/office/officeart/2005/8/layout/process4"/>
    <dgm:cxn modelId="{91201EBF-22F4-4167-AAF2-02DA4380D3D7}" type="presParOf" srcId="{E9DBB4AA-1467-4C14-9B84-3A8A41CBBD6D}" destId="{35416D8B-D7CC-45FB-95E4-A26E3314A4B7}" srcOrd="1" destOrd="0" presId="urn:microsoft.com/office/officeart/2005/8/layout/process4"/>
    <dgm:cxn modelId="{1D4138FA-7378-4724-ACE5-CE10EA350F1A}" type="presParOf" srcId="{E9DBB4AA-1467-4C14-9B84-3A8A41CBBD6D}" destId="{0D647A66-29E5-434A-9756-FAAC11E8F5FB}" srcOrd="2" destOrd="0" presId="urn:microsoft.com/office/officeart/2005/8/layout/process4"/>
    <dgm:cxn modelId="{6955AF27-B0ED-4656-9A62-4B17D3AF189F}" type="presParOf" srcId="{0D647A66-29E5-434A-9756-FAAC11E8F5FB}" destId="{93209FE1-8DD9-457B-B623-1B11698DA6A5}" srcOrd="0" destOrd="0" presId="urn:microsoft.com/office/officeart/2005/8/layout/process4"/>
    <dgm:cxn modelId="{84487F18-E18E-4E7E-B020-21D32263E226}" type="presParOf" srcId="{E9DBB4AA-1467-4C14-9B84-3A8A41CBBD6D}" destId="{C37F8974-EB57-4D12-A84C-447ABF90D05F}" srcOrd="3" destOrd="0" presId="urn:microsoft.com/office/officeart/2005/8/layout/process4"/>
    <dgm:cxn modelId="{85502F57-0CFD-4C1D-8166-18B02E1DACD0}" type="presParOf" srcId="{E9DBB4AA-1467-4C14-9B84-3A8A41CBBD6D}" destId="{C397D328-174E-4C9C-90D5-C9BDF5DD37ED}" srcOrd="4" destOrd="0" presId="urn:microsoft.com/office/officeart/2005/8/layout/process4"/>
    <dgm:cxn modelId="{2099F803-FE2F-414E-ABBF-B04BF1F37887}" type="presParOf" srcId="{C397D328-174E-4C9C-90D5-C9BDF5DD37ED}" destId="{626CA560-3949-4670-A834-C0A5758F4252}" srcOrd="0" destOrd="0" presId="urn:microsoft.com/office/officeart/2005/8/layout/process4"/>
    <dgm:cxn modelId="{FDB756E5-6551-43DA-B625-AAEFE827DA8C}" type="presParOf" srcId="{E9DBB4AA-1467-4C14-9B84-3A8A41CBBD6D}" destId="{9ED3B07E-5BF2-4318-A095-93F48AA57989}" srcOrd="5" destOrd="0" presId="urn:microsoft.com/office/officeart/2005/8/layout/process4"/>
    <dgm:cxn modelId="{D03AAD2F-4536-4BAF-9DA4-B1EA88ABC83F}" type="presParOf" srcId="{E9DBB4AA-1467-4C14-9B84-3A8A41CBBD6D}" destId="{A4957EAB-8908-4F0F-8EFD-33FA5C4E51EF}" srcOrd="6" destOrd="0" presId="urn:microsoft.com/office/officeart/2005/8/layout/process4"/>
    <dgm:cxn modelId="{D3E4493E-18AA-4BAE-9B4B-28490C06F08F}" type="presParOf" srcId="{A4957EAB-8908-4F0F-8EFD-33FA5C4E51EF}" destId="{6A263F41-DFB3-4A7A-93D6-49BEF36AAB3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60403E-3921-4AA7-A2DB-FC297B830F3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DCB63F-739B-4459-BFC5-5FC6B175C05A}">
      <dgm:prSet/>
      <dgm:spPr/>
      <dgm:t>
        <a:bodyPr/>
        <a:lstStyle/>
        <a:p>
          <a:r>
            <a:rPr lang="it-IT" b="1"/>
            <a:t>Ritardo della normativa regionale</a:t>
          </a:r>
          <a:endParaRPr lang="en-US"/>
        </a:p>
      </dgm:t>
    </dgm:pt>
    <dgm:pt modelId="{38C9CB47-9D53-4DA3-A959-82EB6C2E11BB}" type="parTrans" cxnId="{422C99C6-EFF4-4432-A69F-7D880938B22F}">
      <dgm:prSet/>
      <dgm:spPr/>
      <dgm:t>
        <a:bodyPr/>
        <a:lstStyle/>
        <a:p>
          <a:endParaRPr lang="en-US"/>
        </a:p>
      </dgm:t>
    </dgm:pt>
    <dgm:pt modelId="{0FEFA231-FE1B-47AF-86FC-D51D2928FC94}" type="sibTrans" cxnId="{422C99C6-EFF4-4432-A69F-7D880938B22F}">
      <dgm:prSet/>
      <dgm:spPr/>
      <dgm:t>
        <a:bodyPr/>
        <a:lstStyle/>
        <a:p>
          <a:endParaRPr lang="en-US"/>
        </a:p>
      </dgm:t>
    </dgm:pt>
    <dgm:pt modelId="{E80D1A04-50E3-4604-9CA3-14E4EECE5DEE}">
      <dgm:prSet/>
      <dgm:spPr/>
      <dgm:t>
        <a:bodyPr/>
        <a:lstStyle/>
        <a:p>
          <a:r>
            <a:rPr lang="it-IT" b="1"/>
            <a:t>Scarso numero di SDV realmente attive</a:t>
          </a:r>
          <a:endParaRPr lang="en-US"/>
        </a:p>
      </dgm:t>
    </dgm:pt>
    <dgm:pt modelId="{959D9433-0B20-4791-B6D2-FAD82F85FB8B}" type="parTrans" cxnId="{D15DB785-FD20-4218-B821-31CD4BAEE4B1}">
      <dgm:prSet/>
      <dgm:spPr/>
      <dgm:t>
        <a:bodyPr/>
        <a:lstStyle/>
        <a:p>
          <a:endParaRPr lang="en-US"/>
        </a:p>
      </dgm:t>
    </dgm:pt>
    <dgm:pt modelId="{C76204BD-AB15-4ACC-A168-52BC2C914AE7}" type="sibTrans" cxnId="{D15DB785-FD20-4218-B821-31CD4BAEE4B1}">
      <dgm:prSet/>
      <dgm:spPr/>
      <dgm:t>
        <a:bodyPr/>
        <a:lstStyle/>
        <a:p>
          <a:endParaRPr lang="en-US"/>
        </a:p>
      </dgm:t>
    </dgm:pt>
    <dgm:pt modelId="{0A0494A0-9F87-403E-9D06-E13B8E03879F}">
      <dgm:prSet/>
      <dgm:spPr/>
      <dgm:t>
        <a:bodyPr/>
        <a:lstStyle/>
        <a:p>
          <a:r>
            <a:rPr lang="it-IT" b="1"/>
            <a:t>Debolezze strutturali delle aziende </a:t>
          </a:r>
          <a:endParaRPr lang="en-US"/>
        </a:p>
      </dgm:t>
    </dgm:pt>
    <dgm:pt modelId="{EF8FE72F-A9A2-488B-9E0E-7565C05EA351}" type="parTrans" cxnId="{39536D09-4E0D-423A-83C7-F8E071B87475}">
      <dgm:prSet/>
      <dgm:spPr/>
      <dgm:t>
        <a:bodyPr/>
        <a:lstStyle/>
        <a:p>
          <a:endParaRPr lang="en-US"/>
        </a:p>
      </dgm:t>
    </dgm:pt>
    <dgm:pt modelId="{CDA357B7-13B0-4806-872A-3E39A1BCE864}" type="sibTrans" cxnId="{39536D09-4E0D-423A-83C7-F8E071B87475}">
      <dgm:prSet/>
      <dgm:spPr/>
      <dgm:t>
        <a:bodyPr/>
        <a:lstStyle/>
        <a:p>
          <a:endParaRPr lang="en-US"/>
        </a:p>
      </dgm:t>
    </dgm:pt>
    <dgm:pt modelId="{93495DCC-708D-42A5-B312-E101F2CB5634}">
      <dgm:prSet/>
      <dgm:spPr/>
      <dgm:t>
        <a:bodyPr/>
        <a:lstStyle/>
        <a:p>
          <a:r>
            <a:rPr lang="it-IT" b="1"/>
            <a:t>Scarso livello di sviluppo ed organizzazione</a:t>
          </a:r>
          <a:endParaRPr lang="en-US"/>
        </a:p>
      </dgm:t>
    </dgm:pt>
    <dgm:pt modelId="{BC7D5DB2-582F-4134-8656-904D0AFE33AA}" type="parTrans" cxnId="{DF8E7418-4B35-4A6C-99F1-89D4ABF1E68D}">
      <dgm:prSet/>
      <dgm:spPr/>
      <dgm:t>
        <a:bodyPr/>
        <a:lstStyle/>
        <a:p>
          <a:endParaRPr lang="en-US"/>
        </a:p>
      </dgm:t>
    </dgm:pt>
    <dgm:pt modelId="{8D15846F-FEFC-4F0B-B036-B9659EFF6F4B}" type="sibTrans" cxnId="{DF8E7418-4B35-4A6C-99F1-89D4ABF1E68D}">
      <dgm:prSet/>
      <dgm:spPr/>
      <dgm:t>
        <a:bodyPr/>
        <a:lstStyle/>
        <a:p>
          <a:endParaRPr lang="en-US"/>
        </a:p>
      </dgm:t>
    </dgm:pt>
    <dgm:pt modelId="{140D708E-96C2-401C-BC30-70A521F89C63}" type="pres">
      <dgm:prSet presAssocID="{8F60403E-3921-4AA7-A2DB-FC297B830F38}" presName="linear" presStyleCnt="0">
        <dgm:presLayoutVars>
          <dgm:animLvl val="lvl"/>
          <dgm:resizeHandles val="exact"/>
        </dgm:presLayoutVars>
      </dgm:prSet>
      <dgm:spPr/>
    </dgm:pt>
    <dgm:pt modelId="{3A5ADAF5-3FB2-46A9-85B3-4FA34AA2AD7D}" type="pres">
      <dgm:prSet presAssocID="{EEDCB63F-739B-4459-BFC5-5FC6B175C05A}" presName="parentText" presStyleLbl="node1" presStyleIdx="0" presStyleCnt="4">
        <dgm:presLayoutVars>
          <dgm:chMax val="0"/>
          <dgm:bulletEnabled val="1"/>
        </dgm:presLayoutVars>
      </dgm:prSet>
      <dgm:spPr/>
    </dgm:pt>
    <dgm:pt modelId="{E2364A70-1D0B-4950-A02F-1ADB28ACCD62}" type="pres">
      <dgm:prSet presAssocID="{0FEFA231-FE1B-47AF-86FC-D51D2928FC94}" presName="spacer" presStyleCnt="0"/>
      <dgm:spPr/>
    </dgm:pt>
    <dgm:pt modelId="{DBB9FC6B-DCBE-41AA-BF27-2E96F32AFC35}" type="pres">
      <dgm:prSet presAssocID="{E80D1A04-50E3-4604-9CA3-14E4EECE5DEE}" presName="parentText" presStyleLbl="node1" presStyleIdx="1" presStyleCnt="4">
        <dgm:presLayoutVars>
          <dgm:chMax val="0"/>
          <dgm:bulletEnabled val="1"/>
        </dgm:presLayoutVars>
      </dgm:prSet>
      <dgm:spPr/>
    </dgm:pt>
    <dgm:pt modelId="{2B6311B5-6112-4B7B-A0EE-74DCA95F31F6}" type="pres">
      <dgm:prSet presAssocID="{C76204BD-AB15-4ACC-A168-52BC2C914AE7}" presName="spacer" presStyleCnt="0"/>
      <dgm:spPr/>
    </dgm:pt>
    <dgm:pt modelId="{8ADA85EE-76D1-4611-9E1F-AA559D6F166F}" type="pres">
      <dgm:prSet presAssocID="{0A0494A0-9F87-403E-9D06-E13B8E03879F}" presName="parentText" presStyleLbl="node1" presStyleIdx="2" presStyleCnt="4">
        <dgm:presLayoutVars>
          <dgm:chMax val="0"/>
          <dgm:bulletEnabled val="1"/>
        </dgm:presLayoutVars>
      </dgm:prSet>
      <dgm:spPr/>
    </dgm:pt>
    <dgm:pt modelId="{8DEFEF44-04E5-4629-98E5-35B9D68D08DB}" type="pres">
      <dgm:prSet presAssocID="{CDA357B7-13B0-4806-872A-3E39A1BCE864}" presName="spacer" presStyleCnt="0"/>
      <dgm:spPr/>
    </dgm:pt>
    <dgm:pt modelId="{89557391-E6C5-4243-BB85-99B319869F7A}" type="pres">
      <dgm:prSet presAssocID="{93495DCC-708D-42A5-B312-E101F2CB5634}" presName="parentText" presStyleLbl="node1" presStyleIdx="3" presStyleCnt="4">
        <dgm:presLayoutVars>
          <dgm:chMax val="0"/>
          <dgm:bulletEnabled val="1"/>
        </dgm:presLayoutVars>
      </dgm:prSet>
      <dgm:spPr/>
    </dgm:pt>
  </dgm:ptLst>
  <dgm:cxnLst>
    <dgm:cxn modelId="{39536D09-4E0D-423A-83C7-F8E071B87475}" srcId="{8F60403E-3921-4AA7-A2DB-FC297B830F38}" destId="{0A0494A0-9F87-403E-9D06-E13B8E03879F}" srcOrd="2" destOrd="0" parTransId="{EF8FE72F-A9A2-488B-9E0E-7565C05EA351}" sibTransId="{CDA357B7-13B0-4806-872A-3E39A1BCE864}"/>
    <dgm:cxn modelId="{DF8E7418-4B35-4A6C-99F1-89D4ABF1E68D}" srcId="{8F60403E-3921-4AA7-A2DB-FC297B830F38}" destId="{93495DCC-708D-42A5-B312-E101F2CB5634}" srcOrd="3" destOrd="0" parTransId="{BC7D5DB2-582F-4134-8656-904D0AFE33AA}" sibTransId="{8D15846F-FEFC-4F0B-B036-B9659EFF6F4B}"/>
    <dgm:cxn modelId="{DF22442F-0383-4844-8E63-3C1AB82424B1}" type="presOf" srcId="{E80D1A04-50E3-4604-9CA3-14E4EECE5DEE}" destId="{DBB9FC6B-DCBE-41AA-BF27-2E96F32AFC35}" srcOrd="0" destOrd="0" presId="urn:microsoft.com/office/officeart/2005/8/layout/vList2"/>
    <dgm:cxn modelId="{4764163E-C2DB-49FF-A289-4A11DE3BF06A}" type="presOf" srcId="{EEDCB63F-739B-4459-BFC5-5FC6B175C05A}" destId="{3A5ADAF5-3FB2-46A9-85B3-4FA34AA2AD7D}" srcOrd="0" destOrd="0" presId="urn:microsoft.com/office/officeart/2005/8/layout/vList2"/>
    <dgm:cxn modelId="{50A17C3F-C0FC-4D72-9AC6-99544A9A45B2}" type="presOf" srcId="{0A0494A0-9F87-403E-9D06-E13B8E03879F}" destId="{8ADA85EE-76D1-4611-9E1F-AA559D6F166F}" srcOrd="0" destOrd="0" presId="urn:microsoft.com/office/officeart/2005/8/layout/vList2"/>
    <dgm:cxn modelId="{D15DB785-FD20-4218-B821-31CD4BAEE4B1}" srcId="{8F60403E-3921-4AA7-A2DB-FC297B830F38}" destId="{E80D1A04-50E3-4604-9CA3-14E4EECE5DEE}" srcOrd="1" destOrd="0" parTransId="{959D9433-0B20-4791-B6D2-FAD82F85FB8B}" sibTransId="{C76204BD-AB15-4ACC-A168-52BC2C914AE7}"/>
    <dgm:cxn modelId="{7EEE6DA7-8E84-450A-AA9E-FA52E8D7F1EF}" type="presOf" srcId="{93495DCC-708D-42A5-B312-E101F2CB5634}" destId="{89557391-E6C5-4243-BB85-99B319869F7A}" srcOrd="0" destOrd="0" presId="urn:microsoft.com/office/officeart/2005/8/layout/vList2"/>
    <dgm:cxn modelId="{422C99C6-EFF4-4432-A69F-7D880938B22F}" srcId="{8F60403E-3921-4AA7-A2DB-FC297B830F38}" destId="{EEDCB63F-739B-4459-BFC5-5FC6B175C05A}" srcOrd="0" destOrd="0" parTransId="{38C9CB47-9D53-4DA3-A959-82EB6C2E11BB}" sibTransId="{0FEFA231-FE1B-47AF-86FC-D51D2928FC94}"/>
    <dgm:cxn modelId="{56CB49FF-6CA6-4C99-A515-A127C1DEDF20}" type="presOf" srcId="{8F60403E-3921-4AA7-A2DB-FC297B830F38}" destId="{140D708E-96C2-401C-BC30-70A521F89C63}" srcOrd="0" destOrd="0" presId="urn:microsoft.com/office/officeart/2005/8/layout/vList2"/>
    <dgm:cxn modelId="{2692459B-F228-49A0-855A-5183E811F718}" type="presParOf" srcId="{140D708E-96C2-401C-BC30-70A521F89C63}" destId="{3A5ADAF5-3FB2-46A9-85B3-4FA34AA2AD7D}" srcOrd="0" destOrd="0" presId="urn:microsoft.com/office/officeart/2005/8/layout/vList2"/>
    <dgm:cxn modelId="{B457DFA0-01D7-4124-B810-3EE11FDE0626}" type="presParOf" srcId="{140D708E-96C2-401C-BC30-70A521F89C63}" destId="{E2364A70-1D0B-4950-A02F-1ADB28ACCD62}" srcOrd="1" destOrd="0" presId="urn:microsoft.com/office/officeart/2005/8/layout/vList2"/>
    <dgm:cxn modelId="{0B7692C8-8A0F-4282-B781-95814D5D4273}" type="presParOf" srcId="{140D708E-96C2-401C-BC30-70A521F89C63}" destId="{DBB9FC6B-DCBE-41AA-BF27-2E96F32AFC35}" srcOrd="2" destOrd="0" presId="urn:microsoft.com/office/officeart/2005/8/layout/vList2"/>
    <dgm:cxn modelId="{DFC3C7CF-E463-4C24-8379-51A287A571B1}" type="presParOf" srcId="{140D708E-96C2-401C-BC30-70A521F89C63}" destId="{2B6311B5-6112-4B7B-A0EE-74DCA95F31F6}" srcOrd="3" destOrd="0" presId="urn:microsoft.com/office/officeart/2005/8/layout/vList2"/>
    <dgm:cxn modelId="{9D61D2CF-6F12-45D9-B7EA-589E579C6BF6}" type="presParOf" srcId="{140D708E-96C2-401C-BC30-70A521F89C63}" destId="{8ADA85EE-76D1-4611-9E1F-AA559D6F166F}" srcOrd="4" destOrd="0" presId="urn:microsoft.com/office/officeart/2005/8/layout/vList2"/>
    <dgm:cxn modelId="{39B48A66-2E22-43B3-A7AD-DEDB539388BD}" type="presParOf" srcId="{140D708E-96C2-401C-BC30-70A521F89C63}" destId="{8DEFEF44-04E5-4629-98E5-35B9D68D08DB}" srcOrd="5" destOrd="0" presId="urn:microsoft.com/office/officeart/2005/8/layout/vList2"/>
    <dgm:cxn modelId="{EFC4173D-20F4-42F9-8C06-635ADB466555}" type="presParOf" srcId="{140D708E-96C2-401C-BC30-70A521F89C63}" destId="{89557391-E6C5-4243-BB85-99B319869F7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0337F-3371-4F0C-B321-A4B09C2D562E}">
      <dsp:nvSpPr>
        <dsp:cNvPr id="0" name=""/>
        <dsp:cNvSpPr/>
      </dsp:nvSpPr>
      <dsp:spPr>
        <a:xfrm>
          <a:off x="676357" y="200"/>
          <a:ext cx="738791" cy="73879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32F48-F418-4E9B-9AC6-F1F38F2A74B0}">
      <dsp:nvSpPr>
        <dsp:cNvPr id="0" name=""/>
        <dsp:cNvSpPr/>
      </dsp:nvSpPr>
      <dsp:spPr>
        <a:xfrm>
          <a:off x="833804" y="157647"/>
          <a:ext cx="423896" cy="42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4FDA73-D2A0-4F49-802C-BBFF4988866E}">
      <dsp:nvSpPr>
        <dsp:cNvPr id="0" name=""/>
        <dsp:cNvSpPr/>
      </dsp:nvSpPr>
      <dsp:spPr>
        <a:xfrm>
          <a:off x="440186" y="969106"/>
          <a:ext cx="1211132" cy="48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Prodotti tipici e tradizionali</a:t>
          </a:r>
          <a:endParaRPr lang="en-US" sz="1100" kern="1200"/>
        </a:p>
      </dsp:txBody>
      <dsp:txXfrm>
        <a:off x="440186" y="969106"/>
        <a:ext cx="1211132" cy="484453"/>
      </dsp:txXfrm>
    </dsp:sp>
    <dsp:sp modelId="{46310845-FA5A-4C53-902F-6ACA28F02CF3}">
      <dsp:nvSpPr>
        <dsp:cNvPr id="0" name=""/>
        <dsp:cNvSpPr/>
      </dsp:nvSpPr>
      <dsp:spPr>
        <a:xfrm>
          <a:off x="2099438" y="200"/>
          <a:ext cx="738791" cy="73879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950F8-3E94-4923-9CB0-95D4F0DBD1EB}">
      <dsp:nvSpPr>
        <dsp:cNvPr id="0" name=""/>
        <dsp:cNvSpPr/>
      </dsp:nvSpPr>
      <dsp:spPr>
        <a:xfrm>
          <a:off x="2256885" y="157647"/>
          <a:ext cx="423896" cy="42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F3BDA8-557A-49B9-8DD4-6A99E5E7262E}">
      <dsp:nvSpPr>
        <dsp:cNvPr id="0" name=""/>
        <dsp:cNvSpPr/>
      </dsp:nvSpPr>
      <dsp:spPr>
        <a:xfrm>
          <a:off x="1863267" y="969106"/>
          <a:ext cx="1211132" cy="48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Strutture ricettive presenti (agriturismo; campeggi; alberghi..)</a:t>
          </a:r>
          <a:endParaRPr lang="en-US" sz="1100" kern="1200"/>
        </a:p>
      </dsp:txBody>
      <dsp:txXfrm>
        <a:off x="1863267" y="969106"/>
        <a:ext cx="1211132" cy="484453"/>
      </dsp:txXfrm>
    </dsp:sp>
    <dsp:sp modelId="{4970119F-C55C-48C7-A51E-6C6F8B18FC67}">
      <dsp:nvSpPr>
        <dsp:cNvPr id="0" name=""/>
        <dsp:cNvSpPr/>
      </dsp:nvSpPr>
      <dsp:spPr>
        <a:xfrm>
          <a:off x="3522519" y="200"/>
          <a:ext cx="738791" cy="73879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D22BB-C1DF-47D3-8C90-69E84BF1CE8B}">
      <dsp:nvSpPr>
        <dsp:cNvPr id="0" name=""/>
        <dsp:cNvSpPr/>
      </dsp:nvSpPr>
      <dsp:spPr>
        <a:xfrm>
          <a:off x="3679966" y="157647"/>
          <a:ext cx="423896" cy="423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D9B486-995F-4B05-9094-468970DA1759}">
      <dsp:nvSpPr>
        <dsp:cNvPr id="0" name=""/>
        <dsp:cNvSpPr/>
      </dsp:nvSpPr>
      <dsp:spPr>
        <a:xfrm>
          <a:off x="3286348" y="969106"/>
          <a:ext cx="1211132" cy="48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Aziende vinicole e cantine</a:t>
          </a:r>
          <a:endParaRPr lang="en-US" sz="1100" kern="1200"/>
        </a:p>
      </dsp:txBody>
      <dsp:txXfrm>
        <a:off x="3286348" y="969106"/>
        <a:ext cx="1211132" cy="484453"/>
      </dsp:txXfrm>
    </dsp:sp>
    <dsp:sp modelId="{2EC66FE7-3E7C-47D4-8B42-175731C89390}">
      <dsp:nvSpPr>
        <dsp:cNvPr id="0" name=""/>
        <dsp:cNvSpPr/>
      </dsp:nvSpPr>
      <dsp:spPr>
        <a:xfrm>
          <a:off x="4945600" y="200"/>
          <a:ext cx="738791" cy="73879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EE4B5-0A2A-402F-A928-633962702EB7}">
      <dsp:nvSpPr>
        <dsp:cNvPr id="0" name=""/>
        <dsp:cNvSpPr/>
      </dsp:nvSpPr>
      <dsp:spPr>
        <a:xfrm>
          <a:off x="5103047" y="157647"/>
          <a:ext cx="423896" cy="4238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E63F7C-7044-4DA2-96C3-3B459D6096FC}">
      <dsp:nvSpPr>
        <dsp:cNvPr id="0" name=""/>
        <dsp:cNvSpPr/>
      </dsp:nvSpPr>
      <dsp:spPr>
        <a:xfrm>
          <a:off x="4709429" y="969106"/>
          <a:ext cx="1211132" cy="48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Ristorazione e vendita di prodotti locali</a:t>
          </a:r>
          <a:endParaRPr lang="en-US" sz="1100" kern="1200"/>
        </a:p>
      </dsp:txBody>
      <dsp:txXfrm>
        <a:off x="4709429" y="969106"/>
        <a:ext cx="1211132" cy="484453"/>
      </dsp:txXfrm>
    </dsp:sp>
    <dsp:sp modelId="{3B43CF26-D79E-4A0C-BB31-53903E30514B}">
      <dsp:nvSpPr>
        <dsp:cNvPr id="0" name=""/>
        <dsp:cNvSpPr/>
      </dsp:nvSpPr>
      <dsp:spPr>
        <a:xfrm>
          <a:off x="6368681" y="200"/>
          <a:ext cx="738791" cy="73879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DC8E3-5129-4723-A5B0-B07EFD040E58}">
      <dsp:nvSpPr>
        <dsp:cNvPr id="0" name=""/>
        <dsp:cNvSpPr/>
      </dsp:nvSpPr>
      <dsp:spPr>
        <a:xfrm>
          <a:off x="6526128" y="157647"/>
          <a:ext cx="423896" cy="4238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5D0B3F-CCD0-40B7-AD74-303FF60CEFAA}">
      <dsp:nvSpPr>
        <dsp:cNvPr id="0" name=""/>
        <dsp:cNvSpPr/>
      </dsp:nvSpPr>
      <dsp:spPr>
        <a:xfrm>
          <a:off x="6132510" y="969106"/>
          <a:ext cx="1211132" cy="48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Risorse ambientali e naturalistiche</a:t>
          </a:r>
          <a:endParaRPr lang="en-US" sz="1100" kern="1200"/>
        </a:p>
      </dsp:txBody>
      <dsp:txXfrm>
        <a:off x="6132510" y="969106"/>
        <a:ext cx="1211132" cy="484453"/>
      </dsp:txXfrm>
    </dsp:sp>
    <dsp:sp modelId="{F21D0002-0385-498A-BEEA-4E6F470129A1}">
      <dsp:nvSpPr>
        <dsp:cNvPr id="0" name=""/>
        <dsp:cNvSpPr/>
      </dsp:nvSpPr>
      <dsp:spPr>
        <a:xfrm>
          <a:off x="2810978" y="1756342"/>
          <a:ext cx="738791" cy="73879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8115B-E5ED-4BC2-BF6B-C8DE55474823}">
      <dsp:nvSpPr>
        <dsp:cNvPr id="0" name=""/>
        <dsp:cNvSpPr/>
      </dsp:nvSpPr>
      <dsp:spPr>
        <a:xfrm>
          <a:off x="2968426" y="1913789"/>
          <a:ext cx="423896" cy="4238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D30298-B01C-4BC0-B00B-F0306B959484}">
      <dsp:nvSpPr>
        <dsp:cNvPr id="0" name=""/>
        <dsp:cNvSpPr/>
      </dsp:nvSpPr>
      <dsp:spPr>
        <a:xfrm>
          <a:off x="2574808" y="2725248"/>
          <a:ext cx="1211132" cy="48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Risorse culturali, archeologiche</a:t>
          </a:r>
          <a:endParaRPr lang="en-US" sz="1100" kern="1200"/>
        </a:p>
      </dsp:txBody>
      <dsp:txXfrm>
        <a:off x="2574808" y="2725248"/>
        <a:ext cx="1211132" cy="484453"/>
      </dsp:txXfrm>
    </dsp:sp>
    <dsp:sp modelId="{EFB38CA9-C13A-46AB-ACB7-148392D94921}">
      <dsp:nvSpPr>
        <dsp:cNvPr id="0" name=""/>
        <dsp:cNvSpPr/>
      </dsp:nvSpPr>
      <dsp:spPr>
        <a:xfrm>
          <a:off x="4234060" y="1756342"/>
          <a:ext cx="738791" cy="73879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C9496-DE5D-4228-9A8D-617DD7DDF5FB}">
      <dsp:nvSpPr>
        <dsp:cNvPr id="0" name=""/>
        <dsp:cNvSpPr/>
      </dsp:nvSpPr>
      <dsp:spPr>
        <a:xfrm>
          <a:off x="4391507" y="1913789"/>
          <a:ext cx="423896" cy="42389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342C00-00A0-4E35-86F9-12E08A4C0439}">
      <dsp:nvSpPr>
        <dsp:cNvPr id="0" name=""/>
        <dsp:cNvSpPr/>
      </dsp:nvSpPr>
      <dsp:spPr>
        <a:xfrm>
          <a:off x="3997889" y="2725248"/>
          <a:ext cx="1211132" cy="48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it-IT" sz="1100" kern="1200"/>
            <a:t>Altre risorse (altri percorsi)</a:t>
          </a:r>
          <a:endParaRPr lang="en-US" sz="1100" kern="1200"/>
        </a:p>
      </dsp:txBody>
      <dsp:txXfrm>
        <a:off x="3997889" y="2725248"/>
        <a:ext cx="1211132" cy="484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5BE9A-62E0-4DA7-856E-9B14A234EF2F}">
      <dsp:nvSpPr>
        <dsp:cNvPr id="0" name=""/>
        <dsp:cNvSpPr/>
      </dsp:nvSpPr>
      <dsp:spPr>
        <a:xfrm>
          <a:off x="0" y="23860"/>
          <a:ext cx="2432446" cy="14594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a:t>Disciplinare</a:t>
          </a:r>
          <a:endParaRPr lang="en-US" sz="2900" kern="1200"/>
        </a:p>
      </dsp:txBody>
      <dsp:txXfrm>
        <a:off x="0" y="23860"/>
        <a:ext cx="2432446" cy="1459468"/>
      </dsp:txXfrm>
    </dsp:sp>
    <dsp:sp modelId="{C3C915F5-BD50-4BA4-9DE0-A9DAE2EED50E}">
      <dsp:nvSpPr>
        <dsp:cNvPr id="0" name=""/>
        <dsp:cNvSpPr/>
      </dsp:nvSpPr>
      <dsp:spPr>
        <a:xfrm>
          <a:off x="2675691" y="23860"/>
          <a:ext cx="2432446" cy="1459468"/>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a:t>Comitato promotore</a:t>
          </a:r>
          <a:endParaRPr lang="en-US" sz="2900" kern="1200"/>
        </a:p>
      </dsp:txBody>
      <dsp:txXfrm>
        <a:off x="2675691" y="23860"/>
        <a:ext cx="2432446" cy="1459468"/>
      </dsp:txXfrm>
    </dsp:sp>
    <dsp:sp modelId="{3BF2AD7F-B498-4077-9AA6-349EBEBE2A90}">
      <dsp:nvSpPr>
        <dsp:cNvPr id="0" name=""/>
        <dsp:cNvSpPr/>
      </dsp:nvSpPr>
      <dsp:spPr>
        <a:xfrm>
          <a:off x="5351383" y="23860"/>
          <a:ext cx="2432446" cy="145946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a:t>Comitato di gestione</a:t>
          </a:r>
          <a:endParaRPr lang="en-US" sz="2900" kern="1200"/>
        </a:p>
      </dsp:txBody>
      <dsp:txXfrm>
        <a:off x="5351383" y="23860"/>
        <a:ext cx="2432446" cy="1459468"/>
      </dsp:txXfrm>
    </dsp:sp>
    <dsp:sp modelId="{E64353AC-84BC-4DF8-8C34-1AF71AFFA65C}">
      <dsp:nvSpPr>
        <dsp:cNvPr id="0" name=""/>
        <dsp:cNvSpPr/>
      </dsp:nvSpPr>
      <dsp:spPr>
        <a:xfrm>
          <a:off x="1337845" y="1726573"/>
          <a:ext cx="2432446" cy="1459468"/>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a:t>Sistema di segnaletica</a:t>
          </a:r>
          <a:endParaRPr lang="en-US" sz="2900" kern="1200"/>
        </a:p>
      </dsp:txBody>
      <dsp:txXfrm>
        <a:off x="1337845" y="1726573"/>
        <a:ext cx="2432446" cy="1459468"/>
      </dsp:txXfrm>
    </dsp:sp>
    <dsp:sp modelId="{1325B83C-24A8-42AC-9306-C02BE7874F18}">
      <dsp:nvSpPr>
        <dsp:cNvPr id="0" name=""/>
        <dsp:cNvSpPr/>
      </dsp:nvSpPr>
      <dsp:spPr>
        <a:xfrm>
          <a:off x="4013537" y="1726573"/>
          <a:ext cx="2432446" cy="145946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kern="1200"/>
            <a:t>Guide e materiale illustrativo</a:t>
          </a:r>
          <a:endParaRPr lang="en-US" sz="2900" kern="1200"/>
        </a:p>
      </dsp:txBody>
      <dsp:txXfrm>
        <a:off x="4013537" y="1726573"/>
        <a:ext cx="2432446" cy="1459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36B85-4E30-4AC8-9866-35074628B358}">
      <dsp:nvSpPr>
        <dsp:cNvPr id="0" name=""/>
        <dsp:cNvSpPr/>
      </dsp:nvSpPr>
      <dsp:spPr>
        <a:xfrm>
          <a:off x="2664" y="334732"/>
          <a:ext cx="2114162" cy="12684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1. apertura settimanale o anche stagionale di un minimo di 3 giorni</a:t>
          </a:r>
          <a:endParaRPr lang="en-US" sz="1100" kern="1200"/>
        </a:p>
      </dsp:txBody>
      <dsp:txXfrm>
        <a:off x="2664" y="334732"/>
        <a:ext cx="2114162" cy="1268497"/>
      </dsp:txXfrm>
    </dsp:sp>
    <dsp:sp modelId="{D20CB5A4-755D-4B11-9592-A1957280AE94}">
      <dsp:nvSpPr>
        <dsp:cNvPr id="0" name=""/>
        <dsp:cNvSpPr/>
      </dsp:nvSpPr>
      <dsp:spPr>
        <a:xfrm>
          <a:off x="2328243" y="334732"/>
          <a:ext cx="2114162" cy="12684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2. strumenti di prenotazione delle visite, preferibilmente informatici;</a:t>
          </a:r>
          <a:endParaRPr lang="en-US" sz="1100" kern="1200"/>
        </a:p>
      </dsp:txBody>
      <dsp:txXfrm>
        <a:off x="2328243" y="334732"/>
        <a:ext cx="2114162" cy="1268497"/>
      </dsp:txXfrm>
    </dsp:sp>
    <dsp:sp modelId="{53E9A72A-8728-4C30-989C-F48E99AB87ED}">
      <dsp:nvSpPr>
        <dsp:cNvPr id="0" name=""/>
        <dsp:cNvSpPr/>
      </dsp:nvSpPr>
      <dsp:spPr>
        <a:xfrm>
          <a:off x="4653822" y="334732"/>
          <a:ext cx="2114162" cy="12684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3. cartello da affiggere all'ingresso dell'azienda che riporti i dati relativi all'accoglienza enoturistica</a:t>
          </a:r>
          <a:endParaRPr lang="en-US" sz="1100" kern="1200"/>
        </a:p>
      </dsp:txBody>
      <dsp:txXfrm>
        <a:off x="4653822" y="334732"/>
        <a:ext cx="2114162" cy="1268497"/>
      </dsp:txXfrm>
    </dsp:sp>
    <dsp:sp modelId="{A5344DCF-A612-4298-8E8D-E8A61D70999E}">
      <dsp:nvSpPr>
        <dsp:cNvPr id="0" name=""/>
        <dsp:cNvSpPr/>
      </dsp:nvSpPr>
      <dsp:spPr>
        <a:xfrm>
          <a:off x="6979400" y="334732"/>
          <a:ext cx="2114162" cy="12684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4. sito o pagina web aziendale;</a:t>
          </a:r>
          <a:endParaRPr lang="en-US" sz="1100" kern="1200"/>
        </a:p>
      </dsp:txBody>
      <dsp:txXfrm>
        <a:off x="6979400" y="334732"/>
        <a:ext cx="2114162" cy="1268497"/>
      </dsp:txXfrm>
    </dsp:sp>
    <dsp:sp modelId="{C97C343C-DFB3-48DC-9BE3-D9BE246DE81F}">
      <dsp:nvSpPr>
        <dsp:cNvPr id="0" name=""/>
        <dsp:cNvSpPr/>
      </dsp:nvSpPr>
      <dsp:spPr>
        <a:xfrm>
          <a:off x="2664" y="1814645"/>
          <a:ext cx="2114162" cy="126849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5. indicazione dei parcheggi in azienda o nelle vicinanze;</a:t>
          </a:r>
          <a:endParaRPr lang="en-US" sz="1100" kern="1200"/>
        </a:p>
      </dsp:txBody>
      <dsp:txXfrm>
        <a:off x="2664" y="1814645"/>
        <a:ext cx="2114162" cy="1268497"/>
      </dsp:txXfrm>
    </dsp:sp>
    <dsp:sp modelId="{74F3B7B8-1145-4AE9-92F6-D75F867F1937}">
      <dsp:nvSpPr>
        <dsp:cNvPr id="0" name=""/>
        <dsp:cNvSpPr/>
      </dsp:nvSpPr>
      <dsp:spPr>
        <a:xfrm>
          <a:off x="2328243" y="1814645"/>
          <a:ext cx="2114162" cy="12684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6. materiale informativo sull'azienda e sui suoi prodotti stampato in almeno 3 lingue</a:t>
          </a:r>
          <a:endParaRPr lang="en-US" sz="1100" kern="1200"/>
        </a:p>
      </dsp:txBody>
      <dsp:txXfrm>
        <a:off x="2328243" y="1814645"/>
        <a:ext cx="2114162" cy="1268497"/>
      </dsp:txXfrm>
    </dsp:sp>
    <dsp:sp modelId="{7758271E-4956-4A0C-ACB3-FAB66A2D73C5}">
      <dsp:nvSpPr>
        <dsp:cNvPr id="0" name=""/>
        <dsp:cNvSpPr/>
      </dsp:nvSpPr>
      <dsp:spPr>
        <a:xfrm>
          <a:off x="4653822" y="1814645"/>
          <a:ext cx="2114162" cy="12684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7. esposizione e distribuzione del materiale informativo sulla zona di produzione, sulle produzioni tipiche e locali, sulle attrazioni turistiche, artistiche, architettoniche e paesaggistiche del territorio in cui è svolta l'attività enoturistica;</a:t>
          </a:r>
          <a:endParaRPr lang="en-US" sz="1100" kern="1200"/>
        </a:p>
      </dsp:txBody>
      <dsp:txXfrm>
        <a:off x="4653822" y="1814645"/>
        <a:ext cx="2114162" cy="1268497"/>
      </dsp:txXfrm>
    </dsp:sp>
    <dsp:sp modelId="{EA624264-D1BE-46F3-9FD0-A969D7E3B392}">
      <dsp:nvSpPr>
        <dsp:cNvPr id="0" name=""/>
        <dsp:cNvSpPr/>
      </dsp:nvSpPr>
      <dsp:spPr>
        <a:xfrm>
          <a:off x="6979400" y="1814645"/>
          <a:ext cx="2114162" cy="12684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8. ambienti dedicati e adeguatamente attrezzati per l’accoglienza e per la tipologia di attività in concreto svolte dall'operatore enoturistico; </a:t>
          </a:r>
          <a:endParaRPr lang="en-US" sz="1100" kern="1200"/>
        </a:p>
      </dsp:txBody>
      <dsp:txXfrm>
        <a:off x="6979400" y="1814645"/>
        <a:ext cx="2114162" cy="1268497"/>
      </dsp:txXfrm>
    </dsp:sp>
    <dsp:sp modelId="{7550B311-618F-4559-BB56-BF98A30B6A28}">
      <dsp:nvSpPr>
        <dsp:cNvPr id="0" name=""/>
        <dsp:cNvSpPr/>
      </dsp:nvSpPr>
      <dsp:spPr>
        <a:xfrm>
          <a:off x="1165454" y="3294559"/>
          <a:ext cx="2114162" cy="12684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9. personale addetto dotato di competenza e formazione, anche sulla conoscenza delle caratteristiche del territorio, </a:t>
          </a:r>
          <a:endParaRPr lang="en-US" sz="1100" kern="1200"/>
        </a:p>
      </dsp:txBody>
      <dsp:txXfrm>
        <a:off x="1165454" y="3294559"/>
        <a:ext cx="2114162" cy="1268497"/>
      </dsp:txXfrm>
    </dsp:sp>
    <dsp:sp modelId="{CB0CECC9-4A6B-435E-8921-4443587EEE08}">
      <dsp:nvSpPr>
        <dsp:cNvPr id="0" name=""/>
        <dsp:cNvSpPr/>
      </dsp:nvSpPr>
      <dsp:spPr>
        <a:xfrm>
          <a:off x="3491032" y="3294559"/>
          <a:ext cx="2114162" cy="126849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10. calici in vetro o altro materiale, per la degustazione per non alterare le proprietà organolettiche del prodotto; </a:t>
          </a:r>
          <a:endParaRPr lang="en-US" sz="1100" kern="1200" dirty="0"/>
        </a:p>
      </dsp:txBody>
      <dsp:txXfrm>
        <a:off x="3491032" y="3294559"/>
        <a:ext cx="2114162" cy="1268497"/>
      </dsp:txXfrm>
    </dsp:sp>
    <dsp:sp modelId="{C5779034-BBF0-4EC6-B989-DB9F51AE0249}">
      <dsp:nvSpPr>
        <dsp:cNvPr id="0" name=""/>
        <dsp:cNvSpPr/>
      </dsp:nvSpPr>
      <dsp:spPr>
        <a:xfrm>
          <a:off x="5816611" y="3294559"/>
          <a:ext cx="2114162" cy="12684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11. svolgimento delle attività di degustazione e commercializzazione da parte di personale dotato di adeguate competenze e formazione</a:t>
          </a:r>
          <a:endParaRPr lang="en-US" sz="1100" kern="1200"/>
        </a:p>
      </dsp:txBody>
      <dsp:txXfrm>
        <a:off x="5816611" y="3294559"/>
        <a:ext cx="2114162" cy="1268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40AF1-745F-4394-858C-A2DB88FB7FB5}">
      <dsp:nvSpPr>
        <dsp:cNvPr id="0" name=""/>
        <dsp:cNvSpPr/>
      </dsp:nvSpPr>
      <dsp:spPr>
        <a:xfrm>
          <a:off x="-44609" y="469009"/>
          <a:ext cx="3174343" cy="2015707"/>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2A3B8-0E99-430B-A440-FFD498D37F6B}">
      <dsp:nvSpPr>
        <dsp:cNvPr id="0" name=""/>
        <dsp:cNvSpPr/>
      </dsp:nvSpPr>
      <dsp:spPr>
        <a:xfrm>
          <a:off x="308095" y="804079"/>
          <a:ext cx="3174343" cy="2015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1600" kern="1200" dirty="0"/>
            <a:t>I percorsi enogastronomici sono  veri "</a:t>
          </a:r>
          <a:r>
            <a:rPr lang="it-IT" sz="1600" b="1" kern="1200" dirty="0"/>
            <a:t>attrattori territoriali</a:t>
          </a:r>
          <a:r>
            <a:rPr lang="it-IT" sz="1600" kern="1200" dirty="0"/>
            <a:t>" all'interno dei quali il turista si muove alla scoperta delle aree di produzione e di tutti quei fattori immateriali legati al prodotto, con un significativo impatto economico. </a:t>
          </a:r>
          <a:endParaRPr lang="en-US" sz="1600" kern="1200" dirty="0"/>
        </a:p>
      </dsp:txBody>
      <dsp:txXfrm>
        <a:off x="367133" y="863117"/>
        <a:ext cx="3056267" cy="1897631"/>
      </dsp:txXfrm>
    </dsp:sp>
    <dsp:sp modelId="{FCAEBA16-1837-4A54-9990-43776B0666EC}">
      <dsp:nvSpPr>
        <dsp:cNvPr id="0" name=""/>
        <dsp:cNvSpPr/>
      </dsp:nvSpPr>
      <dsp:spPr>
        <a:xfrm>
          <a:off x="3883457" y="429562"/>
          <a:ext cx="3543963" cy="2015707"/>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C4561-DC72-466B-9FB8-61CE24F6B449}">
      <dsp:nvSpPr>
        <dsp:cNvPr id="0" name=""/>
        <dsp:cNvSpPr/>
      </dsp:nvSpPr>
      <dsp:spPr>
        <a:xfrm>
          <a:off x="4236161" y="764631"/>
          <a:ext cx="3543963" cy="2015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Le finalità sono: favorire, razionalizzare e qualificare l'offerta enoturistica, sostenendo la creazione e la valorizzazione di "percorsi del gusto" che, partendo dalle produzioni enologiche, promuovono un'offerta congiunta di tutte le realtà produttive che insistono nelle aree ad elevata vocazione viticola della regione.</a:t>
          </a:r>
          <a:endParaRPr lang="en-US" sz="1600" kern="1200" dirty="0"/>
        </a:p>
      </dsp:txBody>
      <dsp:txXfrm>
        <a:off x="4295199" y="823669"/>
        <a:ext cx="3425887" cy="18976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7BFEB-6B2B-49D0-AABA-8BA47001A9D2}">
      <dsp:nvSpPr>
        <dsp:cNvPr id="0" name=""/>
        <dsp:cNvSpPr/>
      </dsp:nvSpPr>
      <dsp:spPr>
        <a:xfrm>
          <a:off x="530099" y="893169"/>
          <a:ext cx="1406812" cy="1406812"/>
        </a:xfrm>
        <a:prstGeom prst="ellipse">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C054C6B5-D7B2-4D60-BB27-7C6238E7AFED}">
      <dsp:nvSpPr>
        <dsp:cNvPr id="0" name=""/>
        <dsp:cNvSpPr/>
      </dsp:nvSpPr>
      <dsp:spPr>
        <a:xfrm>
          <a:off x="829912" y="1192981"/>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54034-1BCD-4DE4-A987-CEBA07BC1FAB}">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it-IT" sz="2200" kern="1200"/>
            <a:t>Ogni strada avrà il suo Statuto</a:t>
          </a:r>
          <a:endParaRPr lang="en-US" sz="2200" kern="1200"/>
        </a:p>
      </dsp:txBody>
      <dsp:txXfrm>
        <a:off x="80381" y="2738169"/>
        <a:ext cx="2306250" cy="720000"/>
      </dsp:txXfrm>
    </dsp:sp>
    <dsp:sp modelId="{90FE86B2-43BA-49A2-941E-4C8EFBBA5605}">
      <dsp:nvSpPr>
        <dsp:cNvPr id="0" name=""/>
        <dsp:cNvSpPr/>
      </dsp:nvSpPr>
      <dsp:spPr>
        <a:xfrm>
          <a:off x="3239943" y="893169"/>
          <a:ext cx="1406812" cy="1406812"/>
        </a:xfrm>
        <a:prstGeom prst="ellipse">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CAF2298F-73D7-4259-BF1C-E4579F7C7AF7}">
      <dsp:nvSpPr>
        <dsp:cNvPr id="0" name=""/>
        <dsp:cNvSpPr/>
      </dsp:nvSpPr>
      <dsp:spPr>
        <a:xfrm>
          <a:off x="3539756" y="1192981"/>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EA344-14B8-42A3-8735-13A1AF853963}">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it-IT" sz="2200" kern="1200"/>
            <a:t>Cartellonistica stradale</a:t>
          </a:r>
          <a:endParaRPr lang="en-US" sz="2200" kern="1200"/>
        </a:p>
      </dsp:txBody>
      <dsp:txXfrm>
        <a:off x="2790224" y="2738169"/>
        <a:ext cx="2306250" cy="720000"/>
      </dsp:txXfrm>
    </dsp:sp>
    <dsp:sp modelId="{2D8E9995-C38A-45AB-B8E8-5CAA6889C8FF}">
      <dsp:nvSpPr>
        <dsp:cNvPr id="0" name=""/>
        <dsp:cNvSpPr/>
      </dsp:nvSpPr>
      <dsp:spPr>
        <a:xfrm>
          <a:off x="5949787" y="893169"/>
          <a:ext cx="1406812" cy="1406812"/>
        </a:xfrm>
        <a:prstGeom prst="ellipse">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DB0FB3F0-BE66-43A6-9D7B-8B82B0F9CDCF}">
      <dsp:nvSpPr>
        <dsp:cNvPr id="0" name=""/>
        <dsp:cNvSpPr/>
      </dsp:nvSpPr>
      <dsp:spPr>
        <a:xfrm>
          <a:off x="6249600" y="1192981"/>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F0071-31F3-4BDD-8FB3-A5AF0211E9E6}">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it-IT" sz="2200" kern="1200"/>
            <a:t>Logo</a:t>
          </a:r>
          <a:endParaRPr lang="en-US" sz="2200" kern="1200"/>
        </a:p>
      </dsp:txBody>
      <dsp:txXfrm>
        <a:off x="5500068" y="2738169"/>
        <a:ext cx="2306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00A19-8525-448F-BA8C-A28FDDEDB324}">
      <dsp:nvSpPr>
        <dsp:cNvPr id="0" name=""/>
        <dsp:cNvSpPr/>
      </dsp:nvSpPr>
      <dsp:spPr>
        <a:xfrm>
          <a:off x="0" y="4084124"/>
          <a:ext cx="4438638" cy="8935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a:t>Vicinanza delle SDV a territori a grande vocazione turistica</a:t>
          </a:r>
          <a:endParaRPr lang="en-US" sz="1800" kern="1200"/>
        </a:p>
      </dsp:txBody>
      <dsp:txXfrm>
        <a:off x="0" y="4084124"/>
        <a:ext cx="4438638" cy="893506"/>
      </dsp:txXfrm>
    </dsp:sp>
    <dsp:sp modelId="{93209FE1-8DD9-457B-B623-1B11698DA6A5}">
      <dsp:nvSpPr>
        <dsp:cNvPr id="0" name=""/>
        <dsp:cNvSpPr/>
      </dsp:nvSpPr>
      <dsp:spPr>
        <a:xfrm rot="10800000">
          <a:off x="0" y="2723313"/>
          <a:ext cx="4438638" cy="1374213"/>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a:t>Funzione paesaggistica dei vitigni</a:t>
          </a:r>
          <a:endParaRPr lang="en-US" sz="1800" kern="1200"/>
        </a:p>
      </dsp:txBody>
      <dsp:txXfrm rot="10800000">
        <a:off x="0" y="2723313"/>
        <a:ext cx="4438638" cy="892922"/>
      </dsp:txXfrm>
    </dsp:sp>
    <dsp:sp modelId="{626CA560-3949-4670-A834-C0A5758F4252}">
      <dsp:nvSpPr>
        <dsp:cNvPr id="0" name=""/>
        <dsp:cNvSpPr/>
      </dsp:nvSpPr>
      <dsp:spPr>
        <a:xfrm rot="10800000">
          <a:off x="0" y="1362503"/>
          <a:ext cx="4438638" cy="1374213"/>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a:t>Consolidata tradizione delle aziende vitivinicole</a:t>
          </a:r>
          <a:endParaRPr lang="en-US" sz="1800" kern="1200"/>
        </a:p>
      </dsp:txBody>
      <dsp:txXfrm rot="10800000">
        <a:off x="0" y="1362503"/>
        <a:ext cx="4438638" cy="892922"/>
      </dsp:txXfrm>
    </dsp:sp>
    <dsp:sp modelId="{6A263F41-DFB3-4A7A-93D6-49BEF36AAB37}">
      <dsp:nvSpPr>
        <dsp:cNvPr id="0" name=""/>
        <dsp:cNvSpPr/>
      </dsp:nvSpPr>
      <dsp:spPr>
        <a:xfrm rot="10800000">
          <a:off x="0" y="1692"/>
          <a:ext cx="4438638" cy="1374213"/>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a:t>Elevato livello qualitativo dei vini locali; ampia gamma di vini di qualità riconosciuta</a:t>
          </a:r>
          <a:endParaRPr lang="en-US" sz="1800" kern="1200"/>
        </a:p>
      </dsp:txBody>
      <dsp:txXfrm rot="10800000">
        <a:off x="0" y="1692"/>
        <a:ext cx="4438638" cy="8929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DAF5-3FB2-46A9-85B3-4FA34AA2AD7D}">
      <dsp:nvSpPr>
        <dsp:cNvPr id="0" name=""/>
        <dsp:cNvSpPr/>
      </dsp:nvSpPr>
      <dsp:spPr>
        <a:xfrm>
          <a:off x="0" y="57142"/>
          <a:ext cx="4438638" cy="11536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b="1" kern="1200"/>
            <a:t>Ritardo della normativa regionale</a:t>
          </a:r>
          <a:endParaRPr lang="en-US" sz="2900" kern="1200"/>
        </a:p>
      </dsp:txBody>
      <dsp:txXfrm>
        <a:off x="56315" y="113457"/>
        <a:ext cx="4326008" cy="1040990"/>
      </dsp:txXfrm>
    </dsp:sp>
    <dsp:sp modelId="{DBB9FC6B-DCBE-41AA-BF27-2E96F32AFC35}">
      <dsp:nvSpPr>
        <dsp:cNvPr id="0" name=""/>
        <dsp:cNvSpPr/>
      </dsp:nvSpPr>
      <dsp:spPr>
        <a:xfrm>
          <a:off x="0" y="1294282"/>
          <a:ext cx="4438638" cy="11536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b="1" kern="1200"/>
            <a:t>Scarso numero di SDV realmente attive</a:t>
          </a:r>
          <a:endParaRPr lang="en-US" sz="2900" kern="1200"/>
        </a:p>
      </dsp:txBody>
      <dsp:txXfrm>
        <a:off x="56315" y="1350597"/>
        <a:ext cx="4326008" cy="1040990"/>
      </dsp:txXfrm>
    </dsp:sp>
    <dsp:sp modelId="{8ADA85EE-76D1-4611-9E1F-AA559D6F166F}">
      <dsp:nvSpPr>
        <dsp:cNvPr id="0" name=""/>
        <dsp:cNvSpPr/>
      </dsp:nvSpPr>
      <dsp:spPr>
        <a:xfrm>
          <a:off x="0" y="2531422"/>
          <a:ext cx="4438638" cy="11536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b="1" kern="1200"/>
            <a:t>Debolezze strutturali delle aziende </a:t>
          </a:r>
          <a:endParaRPr lang="en-US" sz="2900" kern="1200"/>
        </a:p>
      </dsp:txBody>
      <dsp:txXfrm>
        <a:off x="56315" y="2587737"/>
        <a:ext cx="4326008" cy="1040990"/>
      </dsp:txXfrm>
    </dsp:sp>
    <dsp:sp modelId="{89557391-E6C5-4243-BB85-99B319869F7A}">
      <dsp:nvSpPr>
        <dsp:cNvPr id="0" name=""/>
        <dsp:cNvSpPr/>
      </dsp:nvSpPr>
      <dsp:spPr>
        <a:xfrm>
          <a:off x="0" y="3768562"/>
          <a:ext cx="4438638" cy="11536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b="1" kern="1200"/>
            <a:t>Scarso livello di sviluppo ed organizzazione</a:t>
          </a:r>
          <a:endParaRPr lang="en-US" sz="2900" kern="1200"/>
        </a:p>
      </dsp:txBody>
      <dsp:txXfrm>
        <a:off x="56315" y="3824877"/>
        <a:ext cx="4326008" cy="104099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it-IT"/>
          </a:p>
        </p:txBody>
      </p:sp>
      <p:sp>
        <p:nvSpPr>
          <p:cNvPr id="80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it-IT"/>
          </a:p>
        </p:txBody>
      </p:sp>
      <p:sp>
        <p:nvSpPr>
          <p:cNvPr id="80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t-IT"/>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7266FC8-99B9-4F91-B36F-50826284CBCD}" type="slidenum">
              <a:rPr lang="it-IT"/>
              <a:pPr>
                <a:defRPr/>
              </a:pPr>
              <a:t>‹N›</a:t>
            </a:fld>
            <a:endParaRPr 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it-IT"/>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it-IT"/>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t-IT"/>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1D22E62-58EC-469B-82A1-6EFE6A1FA4B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pPr>
              <a:defRPr/>
            </a:pPr>
            <a:fld id="{B1D22E62-58EC-469B-82A1-6EFE6A1FA4B5}" type="slidenum">
              <a:rPr lang="it-IT" smtClean="0"/>
              <a:pPr>
                <a:defRPr/>
              </a:pPr>
              <a:t>2</a:t>
            </a:fld>
            <a:endParaRPr lang="it-IT"/>
          </a:p>
        </p:txBody>
      </p:sp>
    </p:spTree>
    <p:extLst>
      <p:ext uri="{BB962C8B-B14F-4D97-AF65-F5344CB8AC3E}">
        <p14:creationId xmlns:p14="http://schemas.microsoft.com/office/powerpoint/2010/main" val="23762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B1D22E62-58EC-469B-82A1-6EFE6A1FA4B5}" type="slidenum">
              <a:rPr lang="it-IT" smtClean="0"/>
              <a:pPr>
                <a:defRPr/>
              </a:pPr>
              <a:t>3</a:t>
            </a:fld>
            <a:endParaRPr lang="it-IT"/>
          </a:p>
        </p:txBody>
      </p:sp>
    </p:spTree>
    <p:extLst>
      <p:ext uri="{BB962C8B-B14F-4D97-AF65-F5344CB8AC3E}">
        <p14:creationId xmlns:p14="http://schemas.microsoft.com/office/powerpoint/2010/main" val="94188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B1D22E62-58EC-469B-82A1-6EFE6A1FA4B5}" type="slidenum">
              <a:rPr lang="it-IT" smtClean="0"/>
              <a:pPr>
                <a:defRPr/>
              </a:pPr>
              <a:t>4</a:t>
            </a:fld>
            <a:endParaRPr lang="it-IT"/>
          </a:p>
        </p:txBody>
      </p:sp>
    </p:spTree>
    <p:extLst>
      <p:ext uri="{BB962C8B-B14F-4D97-AF65-F5344CB8AC3E}">
        <p14:creationId xmlns:p14="http://schemas.microsoft.com/office/powerpoint/2010/main" val="56748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B1D22E62-58EC-469B-82A1-6EFE6A1FA4B5}" type="slidenum">
              <a:rPr lang="it-IT" smtClean="0"/>
              <a:pPr>
                <a:defRPr/>
              </a:pPr>
              <a:t>5</a:t>
            </a:fld>
            <a:endParaRPr lang="it-IT"/>
          </a:p>
        </p:txBody>
      </p:sp>
    </p:spTree>
    <p:extLst>
      <p:ext uri="{BB962C8B-B14F-4D97-AF65-F5344CB8AC3E}">
        <p14:creationId xmlns:p14="http://schemas.microsoft.com/office/powerpoint/2010/main" val="165871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Firmata a Parigi nel marzo 2006</a:t>
            </a:r>
          </a:p>
        </p:txBody>
      </p:sp>
      <p:sp>
        <p:nvSpPr>
          <p:cNvPr id="4" name="Segnaposto numero diapositiva 3"/>
          <p:cNvSpPr>
            <a:spLocks noGrp="1"/>
          </p:cNvSpPr>
          <p:nvPr>
            <p:ph type="sldNum" sz="quarter" idx="5"/>
          </p:nvPr>
        </p:nvSpPr>
        <p:spPr/>
        <p:txBody>
          <a:bodyPr/>
          <a:lstStyle/>
          <a:p>
            <a:pPr>
              <a:defRPr/>
            </a:pPr>
            <a:fld id="{B1D22E62-58EC-469B-82A1-6EFE6A1FA4B5}" type="slidenum">
              <a:rPr lang="it-IT" smtClean="0"/>
              <a:pPr>
                <a:defRPr/>
              </a:pPr>
              <a:t>11</a:t>
            </a:fld>
            <a:endParaRPr lang="it-IT"/>
          </a:p>
        </p:txBody>
      </p:sp>
    </p:spTree>
    <p:extLst>
      <p:ext uri="{BB962C8B-B14F-4D97-AF65-F5344CB8AC3E}">
        <p14:creationId xmlns:p14="http://schemas.microsoft.com/office/powerpoint/2010/main" val="362984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B1D22E62-58EC-469B-82A1-6EFE6A1FA4B5}" type="slidenum">
              <a:rPr lang="it-IT" smtClean="0"/>
              <a:pPr>
                <a:defRPr/>
              </a:pPr>
              <a:t>16</a:t>
            </a:fld>
            <a:endParaRPr lang="it-IT"/>
          </a:p>
        </p:txBody>
      </p:sp>
    </p:spTree>
    <p:extLst>
      <p:ext uri="{BB962C8B-B14F-4D97-AF65-F5344CB8AC3E}">
        <p14:creationId xmlns:p14="http://schemas.microsoft.com/office/powerpoint/2010/main" val="392641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1D22E62-58EC-469B-82A1-6EFE6A1FA4B5}" type="slidenum">
              <a:rPr lang="it-IT" smtClean="0"/>
              <a:pPr>
                <a:defRPr/>
              </a:pPr>
              <a:t>17</a:t>
            </a:fld>
            <a:endParaRPr lang="it-IT"/>
          </a:p>
        </p:txBody>
      </p:sp>
    </p:spTree>
    <p:extLst>
      <p:ext uri="{BB962C8B-B14F-4D97-AF65-F5344CB8AC3E}">
        <p14:creationId xmlns:p14="http://schemas.microsoft.com/office/powerpoint/2010/main" val="270959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B1D22E62-58EC-469B-82A1-6EFE6A1FA4B5}" type="slidenum">
              <a:rPr lang="it-IT" smtClean="0"/>
              <a:pPr>
                <a:defRPr/>
              </a:pPr>
              <a:t>40</a:t>
            </a:fld>
            <a:endParaRPr lang="it-IT"/>
          </a:p>
        </p:txBody>
      </p:sp>
    </p:spTree>
    <p:extLst>
      <p:ext uri="{BB962C8B-B14F-4D97-AF65-F5344CB8AC3E}">
        <p14:creationId xmlns:p14="http://schemas.microsoft.com/office/powerpoint/2010/main" val="134036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8B479A-B8A5-7068-6C8C-BF36667B3E86}"/>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3A6722E-F2F6-660A-3D8C-5C5B9252F9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591C5BA-01D1-E007-4D3C-CCB2CB072212}"/>
              </a:ext>
            </a:extLst>
          </p:cNvPr>
          <p:cNvSpPr>
            <a:spLocks noGrp="1"/>
          </p:cNvSpPr>
          <p:nvPr>
            <p:ph type="dt" sz="half" idx="10"/>
          </p:nvPr>
        </p:nvSpPr>
        <p:spPr/>
        <p:txBody>
          <a:bodyPr/>
          <a:lstStyle/>
          <a:p>
            <a:pPr>
              <a:defRPr/>
            </a:pPr>
            <a:endParaRPr lang="it-IT" altLang="en-US"/>
          </a:p>
        </p:txBody>
      </p:sp>
      <p:sp>
        <p:nvSpPr>
          <p:cNvPr id="5" name="Segnaposto piè di pagina 4">
            <a:extLst>
              <a:ext uri="{FF2B5EF4-FFF2-40B4-BE49-F238E27FC236}">
                <a16:creationId xmlns:a16="http://schemas.microsoft.com/office/drawing/2014/main" id="{5B7E155C-95CE-FCFF-BDA4-4833F79109B4}"/>
              </a:ext>
            </a:extLst>
          </p:cNvPr>
          <p:cNvSpPr>
            <a:spLocks noGrp="1"/>
          </p:cNvSpPr>
          <p:nvPr>
            <p:ph type="ftr" sz="quarter" idx="11"/>
          </p:nvPr>
        </p:nvSpPr>
        <p:spPr/>
        <p:txBody>
          <a:bodyPr/>
          <a:lstStyle/>
          <a:p>
            <a:pPr>
              <a:defRPr/>
            </a:pPr>
            <a:endParaRPr lang="it-IT" altLang="en-US"/>
          </a:p>
        </p:txBody>
      </p:sp>
      <p:sp>
        <p:nvSpPr>
          <p:cNvPr id="6" name="Segnaposto numero diapositiva 5">
            <a:extLst>
              <a:ext uri="{FF2B5EF4-FFF2-40B4-BE49-F238E27FC236}">
                <a16:creationId xmlns:a16="http://schemas.microsoft.com/office/drawing/2014/main" id="{45810FDB-01DA-C924-E605-4DF4209BE141}"/>
              </a:ext>
            </a:extLst>
          </p:cNvPr>
          <p:cNvSpPr>
            <a:spLocks noGrp="1"/>
          </p:cNvSpPr>
          <p:nvPr>
            <p:ph type="sldNum" sz="quarter" idx="12"/>
          </p:nvPr>
        </p:nvSpPr>
        <p:spPr/>
        <p:txBody>
          <a:bodyPr/>
          <a:lstStyle/>
          <a:p>
            <a:pPr>
              <a:defRPr/>
            </a:pPr>
            <a:fld id="{8923741E-B84B-4D6F-8B9A-F149714E82AE}" type="slidenum">
              <a:rPr lang="it-IT" altLang="en-US" smtClean="0"/>
              <a:pPr>
                <a:defRPr/>
              </a:pPr>
              <a:t>‹N›</a:t>
            </a:fld>
            <a:endParaRPr lang="it-IT" altLang="en-US"/>
          </a:p>
        </p:txBody>
      </p:sp>
    </p:spTree>
    <p:extLst>
      <p:ext uri="{BB962C8B-B14F-4D97-AF65-F5344CB8AC3E}">
        <p14:creationId xmlns:p14="http://schemas.microsoft.com/office/powerpoint/2010/main" val="367642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41E34C-AD17-4CB0-69C1-26EEF62E58C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205690B-6991-C0D0-4E2D-6F9A08465E3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733E30-9830-B6B1-0A75-E68E7CA80111}"/>
              </a:ext>
            </a:extLst>
          </p:cNvPr>
          <p:cNvSpPr>
            <a:spLocks noGrp="1"/>
          </p:cNvSpPr>
          <p:nvPr>
            <p:ph type="dt" sz="half" idx="10"/>
          </p:nvPr>
        </p:nvSpPr>
        <p:spPr/>
        <p:txBody>
          <a:bodyPr/>
          <a:lstStyle/>
          <a:p>
            <a:pPr>
              <a:defRPr/>
            </a:pPr>
            <a:endParaRPr lang="it-IT" altLang="en-US"/>
          </a:p>
        </p:txBody>
      </p:sp>
      <p:sp>
        <p:nvSpPr>
          <p:cNvPr id="5" name="Segnaposto piè di pagina 4">
            <a:extLst>
              <a:ext uri="{FF2B5EF4-FFF2-40B4-BE49-F238E27FC236}">
                <a16:creationId xmlns:a16="http://schemas.microsoft.com/office/drawing/2014/main" id="{8015D32E-ED06-CC11-E008-F0B31F5FB7B4}"/>
              </a:ext>
            </a:extLst>
          </p:cNvPr>
          <p:cNvSpPr>
            <a:spLocks noGrp="1"/>
          </p:cNvSpPr>
          <p:nvPr>
            <p:ph type="ftr" sz="quarter" idx="11"/>
          </p:nvPr>
        </p:nvSpPr>
        <p:spPr/>
        <p:txBody>
          <a:bodyPr/>
          <a:lstStyle/>
          <a:p>
            <a:pPr>
              <a:defRPr/>
            </a:pPr>
            <a:endParaRPr lang="it-IT" altLang="en-US"/>
          </a:p>
        </p:txBody>
      </p:sp>
      <p:sp>
        <p:nvSpPr>
          <p:cNvPr id="6" name="Segnaposto numero diapositiva 5">
            <a:extLst>
              <a:ext uri="{FF2B5EF4-FFF2-40B4-BE49-F238E27FC236}">
                <a16:creationId xmlns:a16="http://schemas.microsoft.com/office/drawing/2014/main" id="{83B3093F-EB36-B032-8E4C-9A464CBD6BB2}"/>
              </a:ext>
            </a:extLst>
          </p:cNvPr>
          <p:cNvSpPr>
            <a:spLocks noGrp="1"/>
          </p:cNvSpPr>
          <p:nvPr>
            <p:ph type="sldNum" sz="quarter" idx="12"/>
          </p:nvPr>
        </p:nvSpPr>
        <p:spPr/>
        <p:txBody>
          <a:bodyPr/>
          <a:lstStyle/>
          <a:p>
            <a:pPr>
              <a:defRPr/>
            </a:pPr>
            <a:fld id="{4AFF8D04-FBB0-431F-93C0-120444B95D7F}" type="slidenum">
              <a:rPr lang="it-IT" altLang="en-US" smtClean="0"/>
              <a:pPr>
                <a:defRPr/>
              </a:pPr>
              <a:t>‹N›</a:t>
            </a:fld>
            <a:endParaRPr lang="it-IT" altLang="en-US"/>
          </a:p>
        </p:txBody>
      </p:sp>
    </p:spTree>
    <p:extLst>
      <p:ext uri="{BB962C8B-B14F-4D97-AF65-F5344CB8AC3E}">
        <p14:creationId xmlns:p14="http://schemas.microsoft.com/office/powerpoint/2010/main" val="232538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5DB849-608E-2058-7E09-50E5FC69EBD5}"/>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D0654AE-6AB4-2AAB-26BC-5F1BC8099CDB}"/>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9B721A-799A-47B8-61E8-0E80BFD8ADFE}"/>
              </a:ext>
            </a:extLst>
          </p:cNvPr>
          <p:cNvSpPr>
            <a:spLocks noGrp="1"/>
          </p:cNvSpPr>
          <p:nvPr>
            <p:ph type="dt" sz="half" idx="10"/>
          </p:nvPr>
        </p:nvSpPr>
        <p:spPr/>
        <p:txBody>
          <a:bodyPr/>
          <a:lstStyle/>
          <a:p>
            <a:pPr>
              <a:defRPr/>
            </a:pPr>
            <a:endParaRPr lang="it-IT" altLang="en-US"/>
          </a:p>
        </p:txBody>
      </p:sp>
      <p:sp>
        <p:nvSpPr>
          <p:cNvPr id="5" name="Segnaposto piè di pagina 4">
            <a:extLst>
              <a:ext uri="{FF2B5EF4-FFF2-40B4-BE49-F238E27FC236}">
                <a16:creationId xmlns:a16="http://schemas.microsoft.com/office/drawing/2014/main" id="{EDB1491C-820E-C1B6-A886-91413CA1F66F}"/>
              </a:ext>
            </a:extLst>
          </p:cNvPr>
          <p:cNvSpPr>
            <a:spLocks noGrp="1"/>
          </p:cNvSpPr>
          <p:nvPr>
            <p:ph type="ftr" sz="quarter" idx="11"/>
          </p:nvPr>
        </p:nvSpPr>
        <p:spPr/>
        <p:txBody>
          <a:bodyPr/>
          <a:lstStyle/>
          <a:p>
            <a:pPr>
              <a:defRPr/>
            </a:pPr>
            <a:endParaRPr lang="it-IT" altLang="en-US"/>
          </a:p>
        </p:txBody>
      </p:sp>
      <p:sp>
        <p:nvSpPr>
          <p:cNvPr id="6" name="Segnaposto numero diapositiva 5">
            <a:extLst>
              <a:ext uri="{FF2B5EF4-FFF2-40B4-BE49-F238E27FC236}">
                <a16:creationId xmlns:a16="http://schemas.microsoft.com/office/drawing/2014/main" id="{408185CF-B9B0-EAF4-5A67-2FB80BA27757}"/>
              </a:ext>
            </a:extLst>
          </p:cNvPr>
          <p:cNvSpPr>
            <a:spLocks noGrp="1"/>
          </p:cNvSpPr>
          <p:nvPr>
            <p:ph type="sldNum" sz="quarter" idx="12"/>
          </p:nvPr>
        </p:nvSpPr>
        <p:spPr/>
        <p:txBody>
          <a:bodyPr/>
          <a:lstStyle/>
          <a:p>
            <a:pPr>
              <a:defRPr/>
            </a:pPr>
            <a:fld id="{801B740F-48D5-4A65-8C60-EAADCBD06A59}" type="slidenum">
              <a:rPr lang="it-IT" altLang="en-US" smtClean="0"/>
              <a:pPr>
                <a:defRPr/>
              </a:pPr>
              <a:t>‹N›</a:t>
            </a:fld>
            <a:endParaRPr lang="it-IT" altLang="en-US"/>
          </a:p>
        </p:txBody>
      </p:sp>
    </p:spTree>
    <p:extLst>
      <p:ext uri="{BB962C8B-B14F-4D97-AF65-F5344CB8AC3E}">
        <p14:creationId xmlns:p14="http://schemas.microsoft.com/office/powerpoint/2010/main" val="335615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F34665-E58B-474F-9129-3573360FAE77}" type="slidenum">
              <a:rPr lang="it-IT" altLang="en-US"/>
              <a:pPr>
                <a:defRPr/>
              </a:pPr>
              <a:t>‹N›</a:t>
            </a:fld>
            <a:endParaRPr lang="it-IT" altLang="en-US"/>
          </a:p>
        </p:txBody>
      </p:sp>
    </p:spTree>
    <p:extLst>
      <p:ext uri="{BB962C8B-B14F-4D97-AF65-F5344CB8AC3E}">
        <p14:creationId xmlns:p14="http://schemas.microsoft.com/office/powerpoint/2010/main" val="96024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91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41763"/>
            <a:ext cx="4038600" cy="218916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8" name="Rectangle 6"/>
          <p:cNvSpPr>
            <a:spLocks noGrp="1" noChangeArrowheads="1"/>
          </p:cNvSpPr>
          <p:nvPr>
            <p:ph type="sldNum" sz="quarter" idx="12"/>
          </p:nvPr>
        </p:nvSpPr>
        <p:spPr>
          <a:ln/>
        </p:spPr>
        <p:txBody>
          <a:bodyPr/>
          <a:lstStyle>
            <a:lvl1pPr>
              <a:defRPr/>
            </a:lvl1pPr>
          </a:lstStyle>
          <a:p>
            <a:pPr>
              <a:defRPr/>
            </a:pPr>
            <a:fld id="{8A682AD9-98C2-4EDA-A3F4-199EE996D0E3}" type="slidenum">
              <a:rPr lang="it-IT" altLang="en-US"/>
              <a:pPr>
                <a:defRPr/>
              </a:pPr>
              <a:t>‹N›</a:t>
            </a:fld>
            <a:endParaRPr lang="it-IT" altLang="en-US"/>
          </a:p>
        </p:txBody>
      </p:sp>
    </p:spTree>
    <p:extLst>
      <p:ext uri="{BB962C8B-B14F-4D97-AF65-F5344CB8AC3E}">
        <p14:creationId xmlns:p14="http://schemas.microsoft.com/office/powerpoint/2010/main" val="18552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422510-2E7A-18AE-407B-3872E60DFB1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2512880-BF05-8238-B2EC-8C83E641CD1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332FC9-30C1-076C-3384-B71B27F74D0E}"/>
              </a:ext>
            </a:extLst>
          </p:cNvPr>
          <p:cNvSpPr>
            <a:spLocks noGrp="1"/>
          </p:cNvSpPr>
          <p:nvPr>
            <p:ph type="dt" sz="half" idx="10"/>
          </p:nvPr>
        </p:nvSpPr>
        <p:spPr/>
        <p:txBody>
          <a:bodyPr/>
          <a:lstStyle/>
          <a:p>
            <a:pPr>
              <a:defRPr/>
            </a:pPr>
            <a:endParaRPr lang="it-IT" altLang="en-US"/>
          </a:p>
        </p:txBody>
      </p:sp>
      <p:sp>
        <p:nvSpPr>
          <p:cNvPr id="5" name="Segnaposto piè di pagina 4">
            <a:extLst>
              <a:ext uri="{FF2B5EF4-FFF2-40B4-BE49-F238E27FC236}">
                <a16:creationId xmlns:a16="http://schemas.microsoft.com/office/drawing/2014/main" id="{9A73C9D5-0632-E708-7B3A-29378E94EF05}"/>
              </a:ext>
            </a:extLst>
          </p:cNvPr>
          <p:cNvSpPr>
            <a:spLocks noGrp="1"/>
          </p:cNvSpPr>
          <p:nvPr>
            <p:ph type="ftr" sz="quarter" idx="11"/>
          </p:nvPr>
        </p:nvSpPr>
        <p:spPr/>
        <p:txBody>
          <a:bodyPr/>
          <a:lstStyle/>
          <a:p>
            <a:pPr>
              <a:defRPr/>
            </a:pPr>
            <a:endParaRPr lang="it-IT" altLang="en-US"/>
          </a:p>
        </p:txBody>
      </p:sp>
      <p:sp>
        <p:nvSpPr>
          <p:cNvPr id="6" name="Segnaposto numero diapositiva 5">
            <a:extLst>
              <a:ext uri="{FF2B5EF4-FFF2-40B4-BE49-F238E27FC236}">
                <a16:creationId xmlns:a16="http://schemas.microsoft.com/office/drawing/2014/main" id="{95450538-777D-0DD2-851E-F822CFE71AEA}"/>
              </a:ext>
            </a:extLst>
          </p:cNvPr>
          <p:cNvSpPr>
            <a:spLocks noGrp="1"/>
          </p:cNvSpPr>
          <p:nvPr>
            <p:ph type="sldNum" sz="quarter" idx="12"/>
          </p:nvPr>
        </p:nvSpPr>
        <p:spPr/>
        <p:txBody>
          <a:bodyPr/>
          <a:lstStyle/>
          <a:p>
            <a:pPr>
              <a:defRPr/>
            </a:pPr>
            <a:fld id="{6526ADCE-A0E6-44E1-803E-31291994159D}" type="slidenum">
              <a:rPr lang="it-IT" altLang="en-US" smtClean="0"/>
              <a:pPr>
                <a:defRPr/>
              </a:pPr>
              <a:t>‹N›</a:t>
            </a:fld>
            <a:endParaRPr lang="it-IT" altLang="en-US"/>
          </a:p>
        </p:txBody>
      </p:sp>
    </p:spTree>
    <p:extLst>
      <p:ext uri="{BB962C8B-B14F-4D97-AF65-F5344CB8AC3E}">
        <p14:creationId xmlns:p14="http://schemas.microsoft.com/office/powerpoint/2010/main" val="225897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6AFA1F-AF6C-1C72-4327-25E886227790}"/>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D1EF571-5A94-7B57-6EB0-11CAF57F757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9031906-29B9-5446-B755-69B0098FB040}"/>
              </a:ext>
            </a:extLst>
          </p:cNvPr>
          <p:cNvSpPr>
            <a:spLocks noGrp="1"/>
          </p:cNvSpPr>
          <p:nvPr>
            <p:ph type="dt" sz="half" idx="10"/>
          </p:nvPr>
        </p:nvSpPr>
        <p:spPr/>
        <p:txBody>
          <a:bodyPr/>
          <a:lstStyle/>
          <a:p>
            <a:pPr>
              <a:defRPr/>
            </a:pPr>
            <a:endParaRPr lang="it-IT" altLang="en-US"/>
          </a:p>
        </p:txBody>
      </p:sp>
      <p:sp>
        <p:nvSpPr>
          <p:cNvPr id="5" name="Segnaposto piè di pagina 4">
            <a:extLst>
              <a:ext uri="{FF2B5EF4-FFF2-40B4-BE49-F238E27FC236}">
                <a16:creationId xmlns:a16="http://schemas.microsoft.com/office/drawing/2014/main" id="{3707633E-BE25-9E4E-1BAB-9AC45777F3C9}"/>
              </a:ext>
            </a:extLst>
          </p:cNvPr>
          <p:cNvSpPr>
            <a:spLocks noGrp="1"/>
          </p:cNvSpPr>
          <p:nvPr>
            <p:ph type="ftr" sz="quarter" idx="11"/>
          </p:nvPr>
        </p:nvSpPr>
        <p:spPr/>
        <p:txBody>
          <a:bodyPr/>
          <a:lstStyle/>
          <a:p>
            <a:pPr>
              <a:defRPr/>
            </a:pPr>
            <a:endParaRPr lang="it-IT" altLang="en-US"/>
          </a:p>
        </p:txBody>
      </p:sp>
      <p:sp>
        <p:nvSpPr>
          <p:cNvPr id="6" name="Segnaposto numero diapositiva 5">
            <a:extLst>
              <a:ext uri="{FF2B5EF4-FFF2-40B4-BE49-F238E27FC236}">
                <a16:creationId xmlns:a16="http://schemas.microsoft.com/office/drawing/2014/main" id="{3BE40DA0-42D3-3F30-B6A9-59D974AC07A5}"/>
              </a:ext>
            </a:extLst>
          </p:cNvPr>
          <p:cNvSpPr>
            <a:spLocks noGrp="1"/>
          </p:cNvSpPr>
          <p:nvPr>
            <p:ph type="sldNum" sz="quarter" idx="12"/>
          </p:nvPr>
        </p:nvSpPr>
        <p:spPr/>
        <p:txBody>
          <a:bodyPr/>
          <a:lstStyle/>
          <a:p>
            <a:pPr>
              <a:defRPr/>
            </a:pPr>
            <a:fld id="{18D10E12-A798-446C-975D-9319B6392EC0}" type="slidenum">
              <a:rPr lang="it-IT" altLang="en-US" smtClean="0"/>
              <a:pPr>
                <a:defRPr/>
              </a:pPr>
              <a:t>‹N›</a:t>
            </a:fld>
            <a:endParaRPr lang="it-IT" altLang="en-US"/>
          </a:p>
        </p:txBody>
      </p:sp>
    </p:spTree>
    <p:extLst>
      <p:ext uri="{BB962C8B-B14F-4D97-AF65-F5344CB8AC3E}">
        <p14:creationId xmlns:p14="http://schemas.microsoft.com/office/powerpoint/2010/main" val="271423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C5E11-ED86-141B-B5CB-776918275BD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2844EE1-535A-E3A5-7406-4FC242846482}"/>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19890BD-3BFF-8D80-ACCC-295851A6DFDC}"/>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C8832D5-750C-AD66-C593-0274F542553F}"/>
              </a:ext>
            </a:extLst>
          </p:cNvPr>
          <p:cNvSpPr>
            <a:spLocks noGrp="1"/>
          </p:cNvSpPr>
          <p:nvPr>
            <p:ph type="dt" sz="half" idx="10"/>
          </p:nvPr>
        </p:nvSpPr>
        <p:spPr/>
        <p:txBody>
          <a:bodyPr/>
          <a:lstStyle/>
          <a:p>
            <a:pPr>
              <a:defRPr/>
            </a:pPr>
            <a:endParaRPr lang="it-IT" altLang="en-US"/>
          </a:p>
        </p:txBody>
      </p:sp>
      <p:sp>
        <p:nvSpPr>
          <p:cNvPr id="6" name="Segnaposto piè di pagina 5">
            <a:extLst>
              <a:ext uri="{FF2B5EF4-FFF2-40B4-BE49-F238E27FC236}">
                <a16:creationId xmlns:a16="http://schemas.microsoft.com/office/drawing/2014/main" id="{6436F2B1-1404-DA4B-357F-AE6F8DA2667C}"/>
              </a:ext>
            </a:extLst>
          </p:cNvPr>
          <p:cNvSpPr>
            <a:spLocks noGrp="1"/>
          </p:cNvSpPr>
          <p:nvPr>
            <p:ph type="ftr" sz="quarter" idx="11"/>
          </p:nvPr>
        </p:nvSpPr>
        <p:spPr/>
        <p:txBody>
          <a:bodyPr/>
          <a:lstStyle/>
          <a:p>
            <a:pPr>
              <a:defRPr/>
            </a:pPr>
            <a:endParaRPr lang="it-IT" altLang="en-US"/>
          </a:p>
        </p:txBody>
      </p:sp>
      <p:sp>
        <p:nvSpPr>
          <p:cNvPr id="7" name="Segnaposto numero diapositiva 6">
            <a:extLst>
              <a:ext uri="{FF2B5EF4-FFF2-40B4-BE49-F238E27FC236}">
                <a16:creationId xmlns:a16="http://schemas.microsoft.com/office/drawing/2014/main" id="{34DCA4ED-01FA-692B-F2F6-C52E835A43CE}"/>
              </a:ext>
            </a:extLst>
          </p:cNvPr>
          <p:cNvSpPr>
            <a:spLocks noGrp="1"/>
          </p:cNvSpPr>
          <p:nvPr>
            <p:ph type="sldNum" sz="quarter" idx="12"/>
          </p:nvPr>
        </p:nvSpPr>
        <p:spPr/>
        <p:txBody>
          <a:bodyPr/>
          <a:lstStyle/>
          <a:p>
            <a:pPr>
              <a:defRPr/>
            </a:pPr>
            <a:fld id="{F620F77C-8012-4538-96AB-3DA97B3D5653}" type="slidenum">
              <a:rPr lang="it-IT" altLang="en-US" smtClean="0"/>
              <a:pPr>
                <a:defRPr/>
              </a:pPr>
              <a:t>‹N›</a:t>
            </a:fld>
            <a:endParaRPr lang="it-IT" altLang="en-US"/>
          </a:p>
        </p:txBody>
      </p:sp>
    </p:spTree>
    <p:extLst>
      <p:ext uri="{BB962C8B-B14F-4D97-AF65-F5344CB8AC3E}">
        <p14:creationId xmlns:p14="http://schemas.microsoft.com/office/powerpoint/2010/main" val="114845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7E456-BFA9-19B8-D55A-30D02041736B}"/>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41E50DE-3131-F4E8-729F-ADF5AC455FA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2D731A7-DE67-A014-EC1E-B0D158BF0AA3}"/>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4BC185F-44D3-2640-DDC3-4F5F576D21F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2FEBDB2-B8E7-D1B4-EF0E-3B6E0548D064}"/>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168029E-CD7C-354A-9703-549415B884F8}"/>
              </a:ext>
            </a:extLst>
          </p:cNvPr>
          <p:cNvSpPr>
            <a:spLocks noGrp="1"/>
          </p:cNvSpPr>
          <p:nvPr>
            <p:ph type="dt" sz="half" idx="10"/>
          </p:nvPr>
        </p:nvSpPr>
        <p:spPr/>
        <p:txBody>
          <a:bodyPr/>
          <a:lstStyle/>
          <a:p>
            <a:pPr>
              <a:defRPr/>
            </a:pPr>
            <a:endParaRPr lang="it-IT" altLang="en-US"/>
          </a:p>
        </p:txBody>
      </p:sp>
      <p:sp>
        <p:nvSpPr>
          <p:cNvPr id="8" name="Segnaposto piè di pagina 7">
            <a:extLst>
              <a:ext uri="{FF2B5EF4-FFF2-40B4-BE49-F238E27FC236}">
                <a16:creationId xmlns:a16="http://schemas.microsoft.com/office/drawing/2014/main" id="{D2A48E46-6BFB-1742-D880-8F01713BA04C}"/>
              </a:ext>
            </a:extLst>
          </p:cNvPr>
          <p:cNvSpPr>
            <a:spLocks noGrp="1"/>
          </p:cNvSpPr>
          <p:nvPr>
            <p:ph type="ftr" sz="quarter" idx="11"/>
          </p:nvPr>
        </p:nvSpPr>
        <p:spPr/>
        <p:txBody>
          <a:bodyPr/>
          <a:lstStyle/>
          <a:p>
            <a:pPr>
              <a:defRPr/>
            </a:pPr>
            <a:endParaRPr lang="it-IT" altLang="en-US"/>
          </a:p>
        </p:txBody>
      </p:sp>
      <p:sp>
        <p:nvSpPr>
          <p:cNvPr id="9" name="Segnaposto numero diapositiva 8">
            <a:extLst>
              <a:ext uri="{FF2B5EF4-FFF2-40B4-BE49-F238E27FC236}">
                <a16:creationId xmlns:a16="http://schemas.microsoft.com/office/drawing/2014/main" id="{CE51891B-86B9-5CFE-58AE-6BF96AB13EED}"/>
              </a:ext>
            </a:extLst>
          </p:cNvPr>
          <p:cNvSpPr>
            <a:spLocks noGrp="1"/>
          </p:cNvSpPr>
          <p:nvPr>
            <p:ph type="sldNum" sz="quarter" idx="12"/>
          </p:nvPr>
        </p:nvSpPr>
        <p:spPr/>
        <p:txBody>
          <a:bodyPr/>
          <a:lstStyle/>
          <a:p>
            <a:pPr>
              <a:defRPr/>
            </a:pPr>
            <a:fld id="{2DAC8B68-6F9C-4C71-A5BE-3915409A9400}" type="slidenum">
              <a:rPr lang="it-IT" altLang="en-US" smtClean="0"/>
              <a:pPr>
                <a:defRPr/>
              </a:pPr>
              <a:t>‹N›</a:t>
            </a:fld>
            <a:endParaRPr lang="it-IT" altLang="en-US"/>
          </a:p>
        </p:txBody>
      </p:sp>
    </p:spTree>
    <p:extLst>
      <p:ext uri="{BB962C8B-B14F-4D97-AF65-F5344CB8AC3E}">
        <p14:creationId xmlns:p14="http://schemas.microsoft.com/office/powerpoint/2010/main" val="55975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DC564B-C979-EC3E-6CB8-72D68CBBEBD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F1B1BC5-CB60-B2A1-09A4-5AEB2E2D426D}"/>
              </a:ext>
            </a:extLst>
          </p:cNvPr>
          <p:cNvSpPr>
            <a:spLocks noGrp="1"/>
          </p:cNvSpPr>
          <p:nvPr>
            <p:ph type="dt" sz="half" idx="10"/>
          </p:nvPr>
        </p:nvSpPr>
        <p:spPr/>
        <p:txBody>
          <a:bodyPr/>
          <a:lstStyle/>
          <a:p>
            <a:pPr>
              <a:defRPr/>
            </a:pPr>
            <a:endParaRPr lang="it-IT" altLang="en-US"/>
          </a:p>
        </p:txBody>
      </p:sp>
      <p:sp>
        <p:nvSpPr>
          <p:cNvPr id="4" name="Segnaposto piè di pagina 3">
            <a:extLst>
              <a:ext uri="{FF2B5EF4-FFF2-40B4-BE49-F238E27FC236}">
                <a16:creationId xmlns:a16="http://schemas.microsoft.com/office/drawing/2014/main" id="{DCCE2DF8-58B7-0B6A-244F-C6358FE59A7A}"/>
              </a:ext>
            </a:extLst>
          </p:cNvPr>
          <p:cNvSpPr>
            <a:spLocks noGrp="1"/>
          </p:cNvSpPr>
          <p:nvPr>
            <p:ph type="ftr" sz="quarter" idx="11"/>
          </p:nvPr>
        </p:nvSpPr>
        <p:spPr/>
        <p:txBody>
          <a:bodyPr/>
          <a:lstStyle/>
          <a:p>
            <a:pPr>
              <a:defRPr/>
            </a:pPr>
            <a:endParaRPr lang="it-IT" altLang="en-US"/>
          </a:p>
        </p:txBody>
      </p:sp>
      <p:sp>
        <p:nvSpPr>
          <p:cNvPr id="5" name="Segnaposto numero diapositiva 4">
            <a:extLst>
              <a:ext uri="{FF2B5EF4-FFF2-40B4-BE49-F238E27FC236}">
                <a16:creationId xmlns:a16="http://schemas.microsoft.com/office/drawing/2014/main" id="{AC311B10-56B6-53F6-BFFD-FAD2C3337658}"/>
              </a:ext>
            </a:extLst>
          </p:cNvPr>
          <p:cNvSpPr>
            <a:spLocks noGrp="1"/>
          </p:cNvSpPr>
          <p:nvPr>
            <p:ph type="sldNum" sz="quarter" idx="12"/>
          </p:nvPr>
        </p:nvSpPr>
        <p:spPr/>
        <p:txBody>
          <a:bodyPr/>
          <a:lstStyle/>
          <a:p>
            <a:pPr>
              <a:defRPr/>
            </a:pPr>
            <a:fld id="{32613276-6CC6-46D2-8321-E1FE37CFB519}" type="slidenum">
              <a:rPr lang="it-IT" altLang="en-US" smtClean="0"/>
              <a:pPr>
                <a:defRPr/>
              </a:pPr>
              <a:t>‹N›</a:t>
            </a:fld>
            <a:endParaRPr lang="it-IT" altLang="en-US"/>
          </a:p>
        </p:txBody>
      </p:sp>
    </p:spTree>
    <p:extLst>
      <p:ext uri="{BB962C8B-B14F-4D97-AF65-F5344CB8AC3E}">
        <p14:creationId xmlns:p14="http://schemas.microsoft.com/office/powerpoint/2010/main" val="140566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E8E336B-DC30-D2F4-B379-05CB8408D412}"/>
              </a:ext>
            </a:extLst>
          </p:cNvPr>
          <p:cNvSpPr>
            <a:spLocks noGrp="1"/>
          </p:cNvSpPr>
          <p:nvPr>
            <p:ph type="dt" sz="half" idx="10"/>
          </p:nvPr>
        </p:nvSpPr>
        <p:spPr/>
        <p:txBody>
          <a:bodyPr/>
          <a:lstStyle/>
          <a:p>
            <a:pPr>
              <a:defRPr/>
            </a:pPr>
            <a:endParaRPr lang="it-IT" altLang="en-US"/>
          </a:p>
        </p:txBody>
      </p:sp>
      <p:sp>
        <p:nvSpPr>
          <p:cNvPr id="3" name="Segnaposto piè di pagina 2">
            <a:extLst>
              <a:ext uri="{FF2B5EF4-FFF2-40B4-BE49-F238E27FC236}">
                <a16:creationId xmlns:a16="http://schemas.microsoft.com/office/drawing/2014/main" id="{006F9A2B-4E94-B531-1AD2-A13B5CAEC3BB}"/>
              </a:ext>
            </a:extLst>
          </p:cNvPr>
          <p:cNvSpPr>
            <a:spLocks noGrp="1"/>
          </p:cNvSpPr>
          <p:nvPr>
            <p:ph type="ftr" sz="quarter" idx="11"/>
          </p:nvPr>
        </p:nvSpPr>
        <p:spPr/>
        <p:txBody>
          <a:bodyPr/>
          <a:lstStyle/>
          <a:p>
            <a:pPr>
              <a:defRPr/>
            </a:pPr>
            <a:endParaRPr lang="it-IT" altLang="en-US"/>
          </a:p>
        </p:txBody>
      </p:sp>
      <p:sp>
        <p:nvSpPr>
          <p:cNvPr id="4" name="Segnaposto numero diapositiva 3">
            <a:extLst>
              <a:ext uri="{FF2B5EF4-FFF2-40B4-BE49-F238E27FC236}">
                <a16:creationId xmlns:a16="http://schemas.microsoft.com/office/drawing/2014/main" id="{28714088-A037-21C2-860A-C489B592851E}"/>
              </a:ext>
            </a:extLst>
          </p:cNvPr>
          <p:cNvSpPr>
            <a:spLocks noGrp="1"/>
          </p:cNvSpPr>
          <p:nvPr>
            <p:ph type="sldNum" sz="quarter" idx="12"/>
          </p:nvPr>
        </p:nvSpPr>
        <p:spPr/>
        <p:txBody>
          <a:bodyPr/>
          <a:lstStyle/>
          <a:p>
            <a:pPr>
              <a:defRPr/>
            </a:pPr>
            <a:fld id="{0B80220B-8981-4704-928C-C0BBCF36F916}" type="slidenum">
              <a:rPr lang="it-IT" altLang="en-US" smtClean="0"/>
              <a:pPr>
                <a:defRPr/>
              </a:pPr>
              <a:t>‹N›</a:t>
            </a:fld>
            <a:endParaRPr lang="it-IT" altLang="en-US"/>
          </a:p>
        </p:txBody>
      </p:sp>
    </p:spTree>
    <p:extLst>
      <p:ext uri="{BB962C8B-B14F-4D97-AF65-F5344CB8AC3E}">
        <p14:creationId xmlns:p14="http://schemas.microsoft.com/office/powerpoint/2010/main" val="173012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418E58-2615-2BCE-D5DC-90EF9F34EB40}"/>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9DBE12-20D6-01E4-CE8B-F1B40120F53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F198853-B622-78D2-750B-A87A8A5F52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490A67E-31DB-C8A7-F00C-BE469DE2CAD0}"/>
              </a:ext>
            </a:extLst>
          </p:cNvPr>
          <p:cNvSpPr>
            <a:spLocks noGrp="1"/>
          </p:cNvSpPr>
          <p:nvPr>
            <p:ph type="dt" sz="half" idx="10"/>
          </p:nvPr>
        </p:nvSpPr>
        <p:spPr/>
        <p:txBody>
          <a:bodyPr/>
          <a:lstStyle/>
          <a:p>
            <a:pPr>
              <a:defRPr/>
            </a:pPr>
            <a:endParaRPr lang="it-IT" altLang="en-US"/>
          </a:p>
        </p:txBody>
      </p:sp>
      <p:sp>
        <p:nvSpPr>
          <p:cNvPr id="6" name="Segnaposto piè di pagina 5">
            <a:extLst>
              <a:ext uri="{FF2B5EF4-FFF2-40B4-BE49-F238E27FC236}">
                <a16:creationId xmlns:a16="http://schemas.microsoft.com/office/drawing/2014/main" id="{1BCB32D4-99BE-5909-D369-03996C5D0B9E}"/>
              </a:ext>
            </a:extLst>
          </p:cNvPr>
          <p:cNvSpPr>
            <a:spLocks noGrp="1"/>
          </p:cNvSpPr>
          <p:nvPr>
            <p:ph type="ftr" sz="quarter" idx="11"/>
          </p:nvPr>
        </p:nvSpPr>
        <p:spPr/>
        <p:txBody>
          <a:bodyPr/>
          <a:lstStyle/>
          <a:p>
            <a:pPr>
              <a:defRPr/>
            </a:pPr>
            <a:endParaRPr lang="it-IT" altLang="en-US"/>
          </a:p>
        </p:txBody>
      </p:sp>
      <p:sp>
        <p:nvSpPr>
          <p:cNvPr id="7" name="Segnaposto numero diapositiva 6">
            <a:extLst>
              <a:ext uri="{FF2B5EF4-FFF2-40B4-BE49-F238E27FC236}">
                <a16:creationId xmlns:a16="http://schemas.microsoft.com/office/drawing/2014/main" id="{CBA56258-96CD-FA91-BFD9-62F0705CB293}"/>
              </a:ext>
            </a:extLst>
          </p:cNvPr>
          <p:cNvSpPr>
            <a:spLocks noGrp="1"/>
          </p:cNvSpPr>
          <p:nvPr>
            <p:ph type="sldNum" sz="quarter" idx="12"/>
          </p:nvPr>
        </p:nvSpPr>
        <p:spPr/>
        <p:txBody>
          <a:bodyPr/>
          <a:lstStyle/>
          <a:p>
            <a:pPr>
              <a:defRPr/>
            </a:pPr>
            <a:fld id="{7190D2C8-C091-45C9-9E6A-A90019805186}" type="slidenum">
              <a:rPr lang="it-IT" altLang="en-US" smtClean="0"/>
              <a:pPr>
                <a:defRPr/>
              </a:pPr>
              <a:t>‹N›</a:t>
            </a:fld>
            <a:endParaRPr lang="it-IT" altLang="en-US"/>
          </a:p>
        </p:txBody>
      </p:sp>
    </p:spTree>
    <p:extLst>
      <p:ext uri="{BB962C8B-B14F-4D97-AF65-F5344CB8AC3E}">
        <p14:creationId xmlns:p14="http://schemas.microsoft.com/office/powerpoint/2010/main" val="41419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965EA-8AC4-5987-D596-1269A121C759}"/>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BFE3897-7ECF-757C-05D4-4E504DC3D5F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7325C8E5-7061-8011-EB72-5AE8CFDEFC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9F4B00A-7EFA-19EA-B79A-D74011F00AC9}"/>
              </a:ext>
            </a:extLst>
          </p:cNvPr>
          <p:cNvSpPr>
            <a:spLocks noGrp="1"/>
          </p:cNvSpPr>
          <p:nvPr>
            <p:ph type="dt" sz="half" idx="10"/>
          </p:nvPr>
        </p:nvSpPr>
        <p:spPr/>
        <p:txBody>
          <a:bodyPr/>
          <a:lstStyle/>
          <a:p>
            <a:pPr>
              <a:defRPr/>
            </a:pPr>
            <a:endParaRPr lang="it-IT" altLang="en-US"/>
          </a:p>
        </p:txBody>
      </p:sp>
      <p:sp>
        <p:nvSpPr>
          <p:cNvPr id="6" name="Segnaposto piè di pagina 5">
            <a:extLst>
              <a:ext uri="{FF2B5EF4-FFF2-40B4-BE49-F238E27FC236}">
                <a16:creationId xmlns:a16="http://schemas.microsoft.com/office/drawing/2014/main" id="{55506B6A-1C3A-FA51-C9DD-928F4A335298}"/>
              </a:ext>
            </a:extLst>
          </p:cNvPr>
          <p:cNvSpPr>
            <a:spLocks noGrp="1"/>
          </p:cNvSpPr>
          <p:nvPr>
            <p:ph type="ftr" sz="quarter" idx="11"/>
          </p:nvPr>
        </p:nvSpPr>
        <p:spPr/>
        <p:txBody>
          <a:bodyPr/>
          <a:lstStyle/>
          <a:p>
            <a:pPr>
              <a:defRPr/>
            </a:pPr>
            <a:endParaRPr lang="it-IT" altLang="en-US"/>
          </a:p>
        </p:txBody>
      </p:sp>
      <p:sp>
        <p:nvSpPr>
          <p:cNvPr id="7" name="Segnaposto numero diapositiva 6">
            <a:extLst>
              <a:ext uri="{FF2B5EF4-FFF2-40B4-BE49-F238E27FC236}">
                <a16:creationId xmlns:a16="http://schemas.microsoft.com/office/drawing/2014/main" id="{71237477-3841-4192-B367-AD1B446D3665}"/>
              </a:ext>
            </a:extLst>
          </p:cNvPr>
          <p:cNvSpPr>
            <a:spLocks noGrp="1"/>
          </p:cNvSpPr>
          <p:nvPr>
            <p:ph type="sldNum" sz="quarter" idx="12"/>
          </p:nvPr>
        </p:nvSpPr>
        <p:spPr/>
        <p:txBody>
          <a:bodyPr/>
          <a:lstStyle/>
          <a:p>
            <a:pPr>
              <a:defRPr/>
            </a:pPr>
            <a:fld id="{3A43344A-F02B-43E7-AAA1-9FDA05B29C8C}" type="slidenum">
              <a:rPr lang="it-IT" altLang="en-US" smtClean="0"/>
              <a:pPr>
                <a:defRPr/>
              </a:pPr>
              <a:t>‹N›</a:t>
            </a:fld>
            <a:endParaRPr lang="it-IT" altLang="en-US"/>
          </a:p>
        </p:txBody>
      </p:sp>
    </p:spTree>
    <p:extLst>
      <p:ext uri="{BB962C8B-B14F-4D97-AF65-F5344CB8AC3E}">
        <p14:creationId xmlns:p14="http://schemas.microsoft.com/office/powerpoint/2010/main" val="33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14F45B1-D021-91C7-B71A-28F82B7581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A2B2702-D3C3-C10F-F74F-BD9EA644EE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A3CC88B-229A-0F4B-E370-73A450EA9D4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it-IT" altLang="en-US"/>
          </a:p>
        </p:txBody>
      </p:sp>
      <p:sp>
        <p:nvSpPr>
          <p:cNvPr id="5" name="Segnaposto piè di pagina 4">
            <a:extLst>
              <a:ext uri="{FF2B5EF4-FFF2-40B4-BE49-F238E27FC236}">
                <a16:creationId xmlns:a16="http://schemas.microsoft.com/office/drawing/2014/main" id="{A08EA8B5-D54D-0494-1579-BF95FC64683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it-IT" altLang="en-US"/>
          </a:p>
        </p:txBody>
      </p:sp>
      <p:sp>
        <p:nvSpPr>
          <p:cNvPr id="6" name="Segnaposto numero diapositiva 5">
            <a:extLst>
              <a:ext uri="{FF2B5EF4-FFF2-40B4-BE49-F238E27FC236}">
                <a16:creationId xmlns:a16="http://schemas.microsoft.com/office/drawing/2014/main" id="{27738461-F12B-AADD-6E9A-D986C073477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527901F-0D2E-498E-A9FB-83BC6E0A063E}" type="slidenum">
              <a:rPr lang="it-IT" altLang="en-US" smtClean="0"/>
              <a:pPr>
                <a:defRPr/>
              </a:pPr>
              <a:t>‹N›</a:t>
            </a:fld>
            <a:endParaRPr lang="it-IT" altLang="en-US"/>
          </a:p>
        </p:txBody>
      </p:sp>
    </p:spTree>
    <p:extLst>
      <p:ext uri="{BB962C8B-B14F-4D97-AF65-F5344CB8AC3E}">
        <p14:creationId xmlns:p14="http://schemas.microsoft.com/office/powerpoint/2010/main" val="16632872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1" r:id="rId12"/>
    <p:sldLayoutId id="214748371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mediterraneandiet2016.files.wordpress.com/2017/01/logo-gg-ita.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4" name="Rectangle 308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Rectangle 2"/>
          <p:cNvSpPr>
            <a:spLocks noGrp="1" noChangeArrowheads="1"/>
          </p:cNvSpPr>
          <p:nvPr>
            <p:ph type="ctrTitle"/>
          </p:nvPr>
        </p:nvSpPr>
        <p:spPr>
          <a:xfrm>
            <a:off x="1143000" y="1293338"/>
            <a:ext cx="6858000" cy="3274592"/>
          </a:xfrm>
        </p:spPr>
        <p:txBody>
          <a:bodyPr anchor="ctr">
            <a:normAutofit fontScale="90000"/>
          </a:bodyPr>
          <a:lstStyle/>
          <a:p>
            <a:pPr eaLnBrk="1" hangingPunct="1"/>
            <a:r>
              <a:rPr lang="it-IT" sz="3500" b="1" dirty="0">
                <a:latin typeface="Times New Roman" pitchFamily="18" charset="0"/>
              </a:rPr>
              <a:t>TURISMO SOSTENIBILE ED AGROALIMENTARE: </a:t>
            </a:r>
            <a:br>
              <a:rPr lang="it-IT" sz="3500" b="1" dirty="0">
                <a:latin typeface="Times New Roman" pitchFamily="18" charset="0"/>
              </a:rPr>
            </a:br>
            <a:r>
              <a:rPr lang="it-IT" sz="3500" b="1" dirty="0">
                <a:latin typeface="Times New Roman" pitchFamily="18" charset="0"/>
              </a:rPr>
              <a:t>LE STRADE DEL VINO E GLI ITINERARI GASTRONOMICI</a:t>
            </a:r>
            <a:br>
              <a:rPr lang="it-IT" sz="3500" b="1" dirty="0">
                <a:latin typeface="Times New Roman" pitchFamily="18" charset="0"/>
              </a:rPr>
            </a:br>
            <a:br>
              <a:rPr lang="it-IT" sz="3500" b="1" dirty="0">
                <a:latin typeface="Times New Roman" pitchFamily="18" charset="0"/>
              </a:rPr>
            </a:br>
            <a:r>
              <a:rPr lang="it-IT" sz="3500" b="1" dirty="0">
                <a:latin typeface="Times New Roman" pitchFamily="18" charset="0"/>
              </a:rPr>
              <a:t>capitolo 7</a:t>
            </a:r>
            <a:br>
              <a:rPr lang="it-IT" sz="3500" b="1" dirty="0">
                <a:latin typeface="Times New Roman" pitchFamily="18" charset="0"/>
              </a:rPr>
            </a:br>
            <a:endParaRPr lang="it-IT" sz="3500" b="1" dirty="0">
              <a:latin typeface="Times New Roman" pitchFamily="18" charset="0"/>
            </a:endParaRPr>
          </a:p>
        </p:txBody>
      </p:sp>
      <p:cxnSp>
        <p:nvCxnSpPr>
          <p:cNvPr id="3086" name="Straight Connector 308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CE35C51-D350-FC9E-4FAB-B44F751FB564}"/>
              </a:ext>
            </a:extLst>
          </p:cNvPr>
          <p:cNvSpPr>
            <a:spLocks noGrp="1"/>
          </p:cNvSpPr>
          <p:nvPr>
            <p:ph type="title"/>
          </p:nvPr>
        </p:nvSpPr>
        <p:spPr>
          <a:xfrm>
            <a:off x="595246" y="386930"/>
            <a:ext cx="8369242" cy="1298448"/>
          </a:xfrm>
        </p:spPr>
        <p:txBody>
          <a:bodyPr anchor="b">
            <a:normAutofit/>
          </a:bodyPr>
          <a:lstStyle/>
          <a:p>
            <a:r>
              <a:rPr lang="it-IT" sz="3900" dirty="0">
                <a:latin typeface="Constantia" panose="02030602050306030303" pitchFamily="18" charset="0"/>
              </a:rPr>
              <a:t>E</a:t>
            </a:r>
            <a:r>
              <a:rPr lang="it-IT" sz="3900" b="0" i="0" u="none" strike="noStrike" baseline="0" dirty="0">
                <a:latin typeface="Constantia" panose="02030602050306030303" pitchFamily="18" charset="0"/>
              </a:rPr>
              <a:t>noturismo</a:t>
            </a:r>
            <a:br>
              <a:rPr lang="it-IT" sz="3900" b="0" i="0" u="none" strike="noStrike" baseline="0" dirty="0">
                <a:latin typeface="Constantia" panose="02030602050306030303" pitchFamily="18" charset="0"/>
              </a:rPr>
            </a:br>
            <a:endParaRPr lang="it-IT" sz="3900" dirty="0"/>
          </a:p>
        </p:txBody>
      </p:sp>
      <p:sp>
        <p:nvSpPr>
          <p:cNvPr id="5136" name="Rectangle 513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4902576-E5F4-6ACF-D939-2D526E3C19F4}"/>
              </a:ext>
            </a:extLst>
          </p:cNvPr>
          <p:cNvSpPr>
            <a:spLocks noGrp="1"/>
          </p:cNvSpPr>
          <p:nvPr>
            <p:ph idx="1"/>
          </p:nvPr>
        </p:nvSpPr>
        <p:spPr>
          <a:xfrm>
            <a:off x="179512" y="2072308"/>
            <a:ext cx="5112569" cy="3935380"/>
          </a:xfrm>
        </p:spPr>
        <p:txBody>
          <a:bodyPr anchor="ctr">
            <a:normAutofit/>
          </a:bodyPr>
          <a:lstStyle/>
          <a:p>
            <a:pPr algn="just"/>
            <a:endParaRPr lang="it-IT" sz="1800" b="0" i="0" u="none" strike="noStrike" baseline="0" dirty="0">
              <a:latin typeface="Constantia" panose="02030602050306030303" pitchFamily="18" charset="0"/>
            </a:endParaRPr>
          </a:p>
          <a:p>
            <a:pPr algn="just"/>
            <a:r>
              <a:rPr lang="it-IT" sz="1800" b="1" i="0" u="none" strike="noStrike" baseline="0" dirty="0">
                <a:latin typeface="Constantia" panose="02030602050306030303" pitchFamily="18" charset="0"/>
              </a:rPr>
              <a:t>“turismo diretto a tutto quanto concerne la produzione del vino e dei prodotti vitivinicoli, ovvero quei percorsi che includono le vigne, le cantine e i luoghi di lavorazione, di imbottigliamento, di invecchiamento, di conservazione, ecc.” </a:t>
            </a:r>
          </a:p>
          <a:p>
            <a:pPr marL="0" indent="0" algn="just">
              <a:buNone/>
            </a:pPr>
            <a:endParaRPr lang="it-IT" sz="1800" b="0" i="0" u="none" strike="noStrike" baseline="0" dirty="0">
              <a:latin typeface="Constantia" panose="02030602050306030303" pitchFamily="18" charset="0"/>
            </a:endParaRPr>
          </a:p>
          <a:p>
            <a:pPr marL="0" indent="0" algn="just">
              <a:buNone/>
            </a:pPr>
            <a:r>
              <a:rPr lang="it-IT" sz="1800" b="0" i="0" u="none" strike="noStrike" baseline="0" dirty="0">
                <a:latin typeface="Wingdings" panose="05000000000000000000" pitchFamily="2" charset="2"/>
              </a:rPr>
              <a:t></a:t>
            </a:r>
            <a:r>
              <a:rPr lang="it-IT" sz="1800" b="0" i="0" u="none" strike="noStrike" baseline="0" dirty="0">
                <a:latin typeface="Constantia" panose="02030602050306030303" pitchFamily="18" charset="0"/>
              </a:rPr>
              <a:t>In tali percorsi sono da includere i momenti partecipativi alla conoscenza dei prodotti stessi, anche con riguardo alle fasi del consumo. </a:t>
            </a:r>
          </a:p>
          <a:p>
            <a:pPr algn="just"/>
            <a:endParaRPr lang="it-IT" sz="1800" b="0" i="0" u="none" strike="noStrike" baseline="0" dirty="0">
              <a:latin typeface="Constantia" panose="02030602050306030303" pitchFamily="18" charset="0"/>
            </a:endParaRPr>
          </a:p>
          <a:p>
            <a:pPr marL="0" indent="0" algn="just">
              <a:buNone/>
            </a:pPr>
            <a:endParaRPr lang="it-IT" sz="1800" dirty="0"/>
          </a:p>
        </p:txBody>
      </p:sp>
      <p:pic>
        <p:nvPicPr>
          <p:cNvPr id="5124" name="Picture 4" descr="Come esercitare le attività di enoturismo | Hello Taste">
            <a:extLst>
              <a:ext uri="{FF2B5EF4-FFF2-40B4-BE49-F238E27FC236}">
                <a16:creationId xmlns:a16="http://schemas.microsoft.com/office/drawing/2014/main" id="{41E67270-1708-3FB1-F489-0DBEE8CA6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08" r="34759" b="-2"/>
          <a:stretch/>
        </p:blipFill>
        <p:spPr bwMode="auto">
          <a:xfrm>
            <a:off x="5580112" y="2412503"/>
            <a:ext cx="2803602" cy="2695846"/>
          </a:xfrm>
          <a:prstGeom prst="rect">
            <a:avLst/>
          </a:prstGeom>
          <a:noFill/>
          <a:extLst>
            <a:ext uri="{909E8E84-426E-40DD-AFC4-6F175D3DCCD1}">
              <a14:hiddenFill xmlns:a14="http://schemas.microsoft.com/office/drawing/2010/main">
                <a:solidFill>
                  <a:srgbClr val="FFFFFF"/>
                </a:solidFill>
              </a14:hiddenFill>
            </a:ext>
          </a:extLst>
        </p:spPr>
      </p:pic>
      <p:sp>
        <p:nvSpPr>
          <p:cNvPr id="5135" name="Rectangle 513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numero diapositiva 3">
            <a:extLst>
              <a:ext uri="{FF2B5EF4-FFF2-40B4-BE49-F238E27FC236}">
                <a16:creationId xmlns:a16="http://schemas.microsoft.com/office/drawing/2014/main" id="{D0A8B20A-3DCF-B3F6-7CAA-C630D7FB4E65}"/>
              </a:ext>
            </a:extLst>
          </p:cNvPr>
          <p:cNvSpPr>
            <a:spLocks noGrp="1"/>
          </p:cNvSpPr>
          <p:nvPr>
            <p:ph type="sldNum" sz="quarter" idx="12"/>
          </p:nvPr>
        </p:nvSpPr>
        <p:spPr>
          <a:xfrm>
            <a:off x="6457950" y="6492240"/>
            <a:ext cx="2057400" cy="365125"/>
          </a:xfrm>
        </p:spPr>
        <p:txBody>
          <a:bodyPr>
            <a:normAutofit/>
          </a:bodyPr>
          <a:lstStyle/>
          <a:p>
            <a:pPr>
              <a:spcAft>
                <a:spcPts val="600"/>
              </a:spcAft>
              <a:defRPr/>
            </a:pPr>
            <a:fld id="{6526ADCE-A0E6-44E1-803E-31291994159D}" type="slidenum">
              <a:rPr lang="it-IT" altLang="en-US" smtClean="0"/>
              <a:pPr>
                <a:spcAft>
                  <a:spcPts val="600"/>
                </a:spcAft>
                <a:defRPr/>
              </a:pPr>
              <a:t>10</a:t>
            </a:fld>
            <a:endParaRPr lang="it-IT" altLang="en-US"/>
          </a:p>
        </p:txBody>
      </p:sp>
    </p:spTree>
    <p:extLst>
      <p:ext uri="{BB962C8B-B14F-4D97-AF65-F5344CB8AC3E}">
        <p14:creationId xmlns:p14="http://schemas.microsoft.com/office/powerpoint/2010/main" val="274158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AE7399C-CA2E-C109-6A78-D8707290446A}"/>
              </a:ext>
            </a:extLst>
          </p:cNvPr>
          <p:cNvSpPr>
            <a:spLocks noGrp="1"/>
          </p:cNvSpPr>
          <p:nvPr>
            <p:ph type="title"/>
          </p:nvPr>
        </p:nvSpPr>
        <p:spPr>
          <a:xfrm>
            <a:off x="782723" y="809898"/>
            <a:ext cx="7629757" cy="1554480"/>
          </a:xfrm>
        </p:spPr>
        <p:txBody>
          <a:bodyPr anchor="ctr">
            <a:normAutofit/>
          </a:bodyPr>
          <a:lstStyle/>
          <a:p>
            <a:r>
              <a:rPr lang="it-IT" b="1" i="0" u="none" strike="noStrike" baseline="0" dirty="0">
                <a:latin typeface="Calibri" panose="020F0502020204030204" pitchFamily="34" charset="0"/>
              </a:rPr>
              <a:t>Definizione e principi della “Carta Europea dell’Enoturismo” </a:t>
            </a:r>
            <a:br>
              <a:rPr lang="it-IT" b="0" i="0" u="none" strike="noStrike" baseline="0" dirty="0">
                <a:latin typeface="Calibri" panose="020F0502020204030204" pitchFamily="34" charset="0"/>
              </a:rPr>
            </a:br>
            <a:endParaRPr lang="it-IT"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34788D4F-E98C-3E07-AF4C-60E76945D5A8}"/>
              </a:ext>
            </a:extLst>
          </p:cNvPr>
          <p:cNvSpPr>
            <a:spLocks noGrp="1"/>
          </p:cNvSpPr>
          <p:nvPr>
            <p:ph idx="1"/>
          </p:nvPr>
        </p:nvSpPr>
        <p:spPr>
          <a:xfrm>
            <a:off x="401748" y="2687880"/>
            <a:ext cx="8258926" cy="3324102"/>
          </a:xfrm>
        </p:spPr>
        <p:txBody>
          <a:bodyPr>
            <a:normAutofit lnSpcReduction="10000"/>
          </a:bodyPr>
          <a:lstStyle/>
          <a:p>
            <a:pPr marL="111443" indent="-111443" defTabSz="445770">
              <a:spcBef>
                <a:spcPts val="488"/>
              </a:spcBef>
            </a:pPr>
            <a:endParaRPr lang="it-IT" sz="1800" kern="1200" dirty="0">
              <a:solidFill>
                <a:schemeClr val="tx1"/>
              </a:solidFill>
              <a:latin typeface="Calibri" panose="020F0502020204030204" pitchFamily="34" charset="0"/>
              <a:ea typeface="+mn-ea"/>
              <a:cs typeface="+mn-cs"/>
            </a:endParaRPr>
          </a:p>
          <a:p>
            <a:pPr marL="111443" indent="-111443" defTabSz="445770">
              <a:spcBef>
                <a:spcPts val="488"/>
              </a:spcBef>
            </a:pPr>
            <a:r>
              <a:rPr lang="it-IT" sz="1800" kern="1200" dirty="0">
                <a:solidFill>
                  <a:schemeClr val="tx1"/>
                </a:solidFill>
                <a:latin typeface="Constantia" panose="02030602050306030303" pitchFamily="18" charset="0"/>
                <a:ea typeface="+mn-ea"/>
                <a:cs typeface="+mn-cs"/>
              </a:rPr>
              <a:t>“</a:t>
            </a:r>
            <a:r>
              <a:rPr lang="it-IT" sz="1800" i="1" kern="1200" dirty="0">
                <a:solidFill>
                  <a:schemeClr val="tx1"/>
                </a:solidFill>
                <a:latin typeface="Constantia" panose="02030602050306030303" pitchFamily="18" charset="0"/>
                <a:ea typeface="+mn-ea"/>
                <a:cs typeface="+mn-cs"/>
              </a:rPr>
              <a:t>Lo sviluppo di tutte le attività turistiche e di tempo libero, dedicate alla scoperta e al godimento culturale ed enofilo della vigna, del vino e del suo territorio</a:t>
            </a:r>
            <a:r>
              <a:rPr lang="it-IT" sz="1800" kern="1200" dirty="0">
                <a:solidFill>
                  <a:schemeClr val="tx1"/>
                </a:solidFill>
                <a:latin typeface="Constantia" panose="02030602050306030303" pitchFamily="18" charset="0"/>
                <a:ea typeface="+mn-ea"/>
                <a:cs typeface="+mn-cs"/>
              </a:rPr>
              <a:t>” </a:t>
            </a:r>
          </a:p>
          <a:p>
            <a:pPr marL="0" indent="0" defTabSz="445770">
              <a:spcBef>
                <a:spcPts val="488"/>
              </a:spcBef>
              <a:buNone/>
            </a:pPr>
            <a:endParaRPr lang="it-IT" sz="1800" kern="1200" dirty="0">
              <a:solidFill>
                <a:schemeClr val="tx1"/>
              </a:solidFill>
              <a:latin typeface="Calibri" panose="020F0502020204030204" pitchFamily="34" charset="0"/>
              <a:ea typeface="+mn-ea"/>
              <a:cs typeface="+mn-cs"/>
            </a:endParaRPr>
          </a:p>
          <a:p>
            <a:pPr marL="111443" indent="-111443" defTabSz="445770">
              <a:spcBef>
                <a:spcPts val="488"/>
              </a:spcBef>
            </a:pPr>
            <a:r>
              <a:rPr lang="it-IT" sz="1800" kern="1200" dirty="0">
                <a:solidFill>
                  <a:schemeClr val="tx1"/>
                </a:solidFill>
                <a:latin typeface="Constantia" panose="02030602050306030303" pitchFamily="18" charset="0"/>
                <a:ea typeface="+mn-ea"/>
                <a:cs typeface="+mn-cs"/>
              </a:rPr>
              <a:t>Enoturismo significa quindi anche flussi turistici che non interessano il solo spazio circoscritto della cantina, ma i vigneti, la campagna e le località limitrofe. </a:t>
            </a:r>
          </a:p>
          <a:p>
            <a:pPr marL="111443" indent="-111443" defTabSz="445770">
              <a:spcBef>
                <a:spcPts val="488"/>
              </a:spcBef>
            </a:pPr>
            <a:endParaRPr lang="it-IT" sz="1800" kern="1200" dirty="0">
              <a:solidFill>
                <a:schemeClr val="tx1"/>
              </a:solidFill>
              <a:latin typeface="Constantia" panose="02030602050306030303" pitchFamily="18" charset="0"/>
              <a:ea typeface="+mn-ea"/>
              <a:cs typeface="+mn-cs"/>
            </a:endParaRPr>
          </a:p>
          <a:p>
            <a:pPr marL="111443" indent="-111443" defTabSz="445770">
              <a:spcBef>
                <a:spcPts val="488"/>
              </a:spcBef>
            </a:pPr>
            <a:r>
              <a:rPr lang="it-IT" sz="1800" kern="1200" dirty="0">
                <a:solidFill>
                  <a:schemeClr val="tx1"/>
                </a:solidFill>
                <a:latin typeface="Constantia" panose="02030602050306030303" pitchFamily="18" charset="0"/>
                <a:ea typeface="+mn-ea"/>
                <a:cs typeface="+mn-cs"/>
              </a:rPr>
              <a:t>Conservazione di altri “sistemi locali”, di altre produzioni, di prodotti agricoli, di prodotti artigianali, ecc. Crea attività legate al sistema ricettivo, all'intermediazione e sviluppa professioni turistiche (guide, animatori, istruttori, sportivi, ecc.) con notevoli benefici in termine di reddito, di sviluppo economico e di occupazione locale.</a:t>
            </a:r>
            <a:endParaRPr lang="it-IT" sz="3600" dirty="0"/>
          </a:p>
        </p:txBody>
      </p:sp>
      <p:sp>
        <p:nvSpPr>
          <p:cNvPr id="4" name="Segnaposto numero diapositiva 3">
            <a:extLst>
              <a:ext uri="{FF2B5EF4-FFF2-40B4-BE49-F238E27FC236}">
                <a16:creationId xmlns:a16="http://schemas.microsoft.com/office/drawing/2014/main" id="{4685D1DF-0781-4DED-304A-936AFFFAB2E2}"/>
              </a:ext>
            </a:extLst>
          </p:cNvPr>
          <p:cNvSpPr>
            <a:spLocks noGrp="1"/>
          </p:cNvSpPr>
          <p:nvPr>
            <p:ph type="sldNum" sz="quarter" idx="12"/>
          </p:nvPr>
        </p:nvSpPr>
        <p:spPr>
          <a:xfrm>
            <a:off x="5806864" y="5988031"/>
            <a:ext cx="1348908" cy="239390"/>
          </a:xfrm>
        </p:spPr>
        <p:txBody>
          <a:bodyPr/>
          <a:lstStyle/>
          <a:p>
            <a:pPr defTabSz="594360">
              <a:spcAft>
                <a:spcPts val="600"/>
              </a:spcAft>
              <a:defRPr/>
            </a:pPr>
            <a:fld id="{6526ADCE-A0E6-44E1-803E-31291994159D}" type="slidenum">
              <a:rPr lang="it-IT" altLang="en-US" sz="585" kern="1200">
                <a:solidFill>
                  <a:schemeClr val="tx1">
                    <a:tint val="75000"/>
                  </a:schemeClr>
                </a:solidFill>
                <a:latin typeface="+mn-lt"/>
                <a:ea typeface="+mn-ea"/>
                <a:cs typeface="+mn-cs"/>
              </a:rPr>
              <a:pPr defTabSz="594360">
                <a:spcAft>
                  <a:spcPts val="600"/>
                </a:spcAft>
                <a:defRPr/>
              </a:pPr>
              <a:t>11</a:t>
            </a:fld>
            <a:endParaRPr lang="it-IT" altLang="en-US"/>
          </a:p>
        </p:txBody>
      </p:sp>
      <p:sp>
        <p:nvSpPr>
          <p:cNvPr id="6" name="CasellaDiTesto 5">
            <a:extLst>
              <a:ext uri="{FF2B5EF4-FFF2-40B4-BE49-F238E27FC236}">
                <a16:creationId xmlns:a16="http://schemas.microsoft.com/office/drawing/2014/main" id="{0C5FCC80-92AC-C783-C384-015527A55A79}"/>
              </a:ext>
            </a:extLst>
          </p:cNvPr>
          <p:cNvSpPr txBox="1"/>
          <p:nvPr/>
        </p:nvSpPr>
        <p:spPr>
          <a:xfrm>
            <a:off x="782723" y="6072652"/>
            <a:ext cx="5759757" cy="272382"/>
          </a:xfrm>
          <a:prstGeom prst="rect">
            <a:avLst/>
          </a:prstGeom>
          <a:noFill/>
        </p:spPr>
        <p:txBody>
          <a:bodyPr wrap="square">
            <a:spAutoFit/>
          </a:bodyPr>
          <a:lstStyle/>
          <a:p>
            <a:pPr defTabSz="594360">
              <a:spcAft>
                <a:spcPts val="600"/>
              </a:spcAft>
            </a:pPr>
            <a:r>
              <a:rPr lang="it-IT" sz="1170" kern="1200" dirty="0">
                <a:solidFill>
                  <a:schemeClr val="tx1"/>
                </a:solidFill>
                <a:latin typeface="+mn-lt"/>
                <a:ea typeface="+mn-ea"/>
                <a:cs typeface="+mn-cs"/>
              </a:rPr>
              <a:t>https://ricerchemercato.files.wordpress.com/2009/10/carta_europea_enoturismo_ita.pdf</a:t>
            </a:r>
            <a:endParaRPr lang="it-IT" dirty="0"/>
          </a:p>
        </p:txBody>
      </p:sp>
    </p:spTree>
    <p:extLst>
      <p:ext uri="{BB962C8B-B14F-4D97-AF65-F5344CB8AC3E}">
        <p14:creationId xmlns:p14="http://schemas.microsoft.com/office/powerpoint/2010/main" val="49195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BC31005-7ED3-AEB2-8827-A05F5A5BB4E7}"/>
              </a:ext>
            </a:extLst>
          </p:cNvPr>
          <p:cNvSpPr>
            <a:spLocks noGrp="1"/>
          </p:cNvSpPr>
          <p:nvPr>
            <p:ph type="title"/>
          </p:nvPr>
        </p:nvSpPr>
        <p:spPr>
          <a:xfrm>
            <a:off x="429369" y="238539"/>
            <a:ext cx="8263890" cy="1434415"/>
          </a:xfrm>
        </p:spPr>
        <p:txBody>
          <a:bodyPr anchor="b">
            <a:normAutofit/>
          </a:bodyPr>
          <a:lstStyle/>
          <a:p>
            <a:r>
              <a:rPr lang="it-IT" sz="3600" b="1" dirty="0"/>
              <a:t>Da enoturismo a turismo enogastronomico</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412E4C9-1B5F-CDB9-32FA-F268F831818E}"/>
              </a:ext>
            </a:extLst>
          </p:cNvPr>
          <p:cNvSpPr>
            <a:spLocks noGrp="1"/>
          </p:cNvSpPr>
          <p:nvPr>
            <p:ph idx="1"/>
          </p:nvPr>
        </p:nvSpPr>
        <p:spPr>
          <a:xfrm>
            <a:off x="429369" y="2071316"/>
            <a:ext cx="5599408" cy="4795274"/>
          </a:xfrm>
        </p:spPr>
        <p:txBody>
          <a:bodyPr anchor="t">
            <a:normAutofit lnSpcReduction="10000"/>
          </a:bodyPr>
          <a:lstStyle/>
          <a:p>
            <a:r>
              <a:rPr lang="it-IT" sz="1900" b="1" i="0" dirty="0">
                <a:effectLst/>
                <a:latin typeface="CenturyGothic"/>
              </a:rPr>
              <a:t>Forma di turismo culturale</a:t>
            </a:r>
            <a:r>
              <a:rPr lang="it-IT" sz="1900" dirty="0">
                <a:latin typeface="CenturyGothic"/>
              </a:rPr>
              <a:t> ed esperienziale </a:t>
            </a:r>
            <a:endParaRPr lang="it-IT" sz="1900" b="0" i="0" dirty="0">
              <a:effectLst/>
              <a:latin typeface="CenturyGothic"/>
            </a:endParaRPr>
          </a:p>
          <a:p>
            <a:r>
              <a:rPr lang="it-IT" sz="1900" b="0" i="0" dirty="0">
                <a:effectLst/>
                <a:latin typeface="CenturyGothic"/>
              </a:rPr>
              <a:t>Racchiude una pluralità di esperienze</a:t>
            </a:r>
            <a:r>
              <a:rPr lang="it-IT" sz="1900" dirty="0">
                <a:latin typeface="CenturyGothic"/>
              </a:rPr>
              <a:t> </a:t>
            </a:r>
            <a:r>
              <a:rPr lang="it-IT" sz="1900" b="0" i="0" dirty="0">
                <a:effectLst/>
                <a:latin typeface="CenturyGothic"/>
              </a:rPr>
              <a:t>arricchendosi di valore nella condivisione. </a:t>
            </a:r>
          </a:p>
          <a:p>
            <a:pPr algn="just"/>
            <a:r>
              <a:rPr lang="it-IT" sz="1900" b="0" i="0" dirty="0">
                <a:effectLst/>
                <a:latin typeface="CenturyGothic"/>
              </a:rPr>
              <a:t>Il turismo enogastronomico comprende le visite ai luoghi di produzioni – quali </a:t>
            </a:r>
            <a:r>
              <a:rPr lang="it-IT" sz="1900" b="1" i="0" dirty="0">
                <a:effectLst/>
                <a:latin typeface="CenturyGothic"/>
              </a:rPr>
              <a:t>aziende vitivinicole, birrifici, frantoi, caseifici, pastifici</a:t>
            </a:r>
            <a:r>
              <a:rPr lang="it-IT" sz="1900" b="0" i="0" dirty="0">
                <a:effectLst/>
                <a:latin typeface="CenturyGothic"/>
              </a:rPr>
              <a:t>, etc. –, il recarsi in </a:t>
            </a:r>
            <a:r>
              <a:rPr lang="it-IT" sz="1900" b="1" i="0" dirty="0">
                <a:effectLst/>
                <a:latin typeface="CenturyGothic"/>
              </a:rPr>
              <a:t>ristoranti gourmet e storici</a:t>
            </a:r>
            <a:r>
              <a:rPr lang="it-IT" sz="1900" b="0" i="0" dirty="0">
                <a:effectLst/>
                <a:latin typeface="CenturyGothic"/>
              </a:rPr>
              <a:t>, l’acquisto di cibo presso </a:t>
            </a:r>
            <a:r>
              <a:rPr lang="it-IT" sz="1900" b="1" i="1" dirty="0">
                <a:effectLst/>
                <a:latin typeface="CenturyGothic"/>
              </a:rPr>
              <a:t>food truck</a:t>
            </a:r>
            <a:r>
              <a:rPr lang="it-IT" sz="1900" b="0" i="0" dirty="0">
                <a:effectLst/>
                <a:latin typeface="CenturyGothic"/>
              </a:rPr>
              <a:t>, la partecipazione a </a:t>
            </a:r>
            <a:r>
              <a:rPr lang="it-IT" sz="1900" b="1" i="1" dirty="0" err="1">
                <a:effectLst/>
                <a:latin typeface="CenturyGothic"/>
              </a:rPr>
              <a:t>cooking</a:t>
            </a:r>
            <a:r>
              <a:rPr lang="it-IT" sz="1900" b="1" i="1" dirty="0">
                <a:effectLst/>
                <a:latin typeface="CenturyGothic"/>
              </a:rPr>
              <a:t> class</a:t>
            </a:r>
            <a:r>
              <a:rPr lang="it-IT" sz="1900" b="0" i="0" dirty="0">
                <a:effectLst/>
                <a:latin typeface="CenturyGothic"/>
              </a:rPr>
              <a:t>, </a:t>
            </a:r>
            <a:r>
              <a:rPr lang="it-IT" sz="1900" b="1" i="1" dirty="0">
                <a:effectLst/>
                <a:latin typeface="CenturyGothic"/>
              </a:rPr>
              <a:t>food tour </a:t>
            </a:r>
            <a:r>
              <a:rPr lang="it-IT" sz="1900" b="0" i="0" dirty="0">
                <a:effectLst/>
                <a:latin typeface="CenturyGothic"/>
              </a:rPr>
              <a:t>ed eventi a tema cibo, vino, birra, cioccolato, etc.</a:t>
            </a:r>
          </a:p>
          <a:p>
            <a:pPr algn="just"/>
            <a:r>
              <a:rPr lang="it-IT" sz="1900" dirty="0"/>
              <a:t>Definizione che ha fondato le basi nel 1998 da Lucy Long</a:t>
            </a:r>
          </a:p>
          <a:p>
            <a:pPr marL="0" indent="0" algn="just">
              <a:buNone/>
            </a:pPr>
            <a:r>
              <a:rPr lang="it-IT" sz="1900" dirty="0"/>
              <a:t>"</a:t>
            </a:r>
            <a:r>
              <a:rPr lang="it-IT" sz="1900" b="1" i="1" dirty="0"/>
              <a:t>Per conoscere le altre culture è necessaria un'esperienza di degustazione dei cibi e dei vini tipici di quel territorio. Si  tratta dell'obiettivo primario che il turista si pone, ovvero di esplorare e degustare cibi e bevande per poter vivere un esperienza culinaria unica e specifica di una destinazione</a:t>
            </a:r>
            <a:r>
              <a:rPr lang="it-IT" sz="1900" dirty="0"/>
              <a:t>".</a:t>
            </a:r>
          </a:p>
        </p:txBody>
      </p:sp>
      <p:pic>
        <p:nvPicPr>
          <p:cNvPr id="1026" name="Picture 2" descr="italia">
            <a:extLst>
              <a:ext uri="{FF2B5EF4-FFF2-40B4-BE49-F238E27FC236}">
                <a16:creationId xmlns:a16="http://schemas.microsoft.com/office/drawing/2014/main" id="{90CF0BED-5AC4-BECF-8FEF-01D848F32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700"/>
          <a:stretch/>
        </p:blipFill>
        <p:spPr bwMode="auto">
          <a:xfrm>
            <a:off x="6107346" y="2123313"/>
            <a:ext cx="2955798"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a:extLst>
              <a:ext uri="{FF2B5EF4-FFF2-40B4-BE49-F238E27FC236}">
                <a16:creationId xmlns:a16="http://schemas.microsoft.com/office/drawing/2014/main" id="{2079942F-9B18-AB2A-5CFB-34E389161BEC}"/>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6526ADCE-A0E6-44E1-803E-31291994159D}" type="slidenum">
              <a:rPr lang="it-IT" altLang="en-US" smtClean="0"/>
              <a:pPr>
                <a:spcAft>
                  <a:spcPts val="600"/>
                </a:spcAft>
                <a:defRPr/>
              </a:pPr>
              <a:t>12</a:t>
            </a:fld>
            <a:endParaRPr lang="it-IT" altLang="en-US"/>
          </a:p>
        </p:txBody>
      </p:sp>
    </p:spTree>
    <p:extLst>
      <p:ext uri="{BB962C8B-B14F-4D97-AF65-F5344CB8AC3E}">
        <p14:creationId xmlns:p14="http://schemas.microsoft.com/office/powerpoint/2010/main" val="4131168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5B037-8BEF-997B-1202-D261D1368013}"/>
              </a:ext>
            </a:extLst>
          </p:cNvPr>
          <p:cNvSpPr>
            <a:spLocks noGrp="1"/>
          </p:cNvSpPr>
          <p:nvPr>
            <p:ph type="title"/>
          </p:nvPr>
        </p:nvSpPr>
        <p:spPr/>
        <p:txBody>
          <a:bodyPr/>
          <a:lstStyle/>
          <a:p>
            <a:pPr algn="ctr"/>
            <a:r>
              <a:rPr lang="it-IT" b="1" dirty="0"/>
              <a:t>Elementi che compongono l’enoturismo</a:t>
            </a:r>
          </a:p>
        </p:txBody>
      </p:sp>
      <p:pic>
        <p:nvPicPr>
          <p:cNvPr id="8" name="Immagine 7">
            <a:extLst>
              <a:ext uri="{FF2B5EF4-FFF2-40B4-BE49-F238E27FC236}">
                <a16:creationId xmlns:a16="http://schemas.microsoft.com/office/drawing/2014/main" id="{2529F0EF-4218-97FF-B3B4-ECCB0777DF6A}"/>
              </a:ext>
            </a:extLst>
          </p:cNvPr>
          <p:cNvPicPr>
            <a:picLocks noChangeAspect="1"/>
          </p:cNvPicPr>
          <p:nvPr/>
        </p:nvPicPr>
        <p:blipFill>
          <a:blip r:embed="rId2"/>
          <a:stretch>
            <a:fillRect/>
          </a:stretch>
        </p:blipFill>
        <p:spPr>
          <a:xfrm>
            <a:off x="789112" y="1844824"/>
            <a:ext cx="7726238" cy="4492975"/>
          </a:xfrm>
          <a:prstGeom prst="rect">
            <a:avLst/>
          </a:prstGeom>
        </p:spPr>
      </p:pic>
    </p:spTree>
    <p:extLst>
      <p:ext uri="{BB962C8B-B14F-4D97-AF65-F5344CB8AC3E}">
        <p14:creationId xmlns:p14="http://schemas.microsoft.com/office/powerpoint/2010/main" val="38694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11188" y="260350"/>
            <a:ext cx="8208962" cy="1012825"/>
          </a:xfrm>
          <a:noFill/>
        </p:spPr>
        <p:txBody>
          <a:bodyPr/>
          <a:lstStyle/>
          <a:p>
            <a:pPr eaLnBrk="1" hangingPunct="1"/>
            <a:r>
              <a:rPr lang="it-IT" sz="2900" b="1"/>
              <a:t>Attori che promuovono l’enoturismo in Italia</a:t>
            </a:r>
          </a:p>
        </p:txBody>
      </p:sp>
      <p:pic>
        <p:nvPicPr>
          <p:cNvPr id="24580" name="Picture 3"/>
          <p:cNvPicPr>
            <a:picLocks noGrp="1" noChangeAspect="1" noChangeArrowheads="1"/>
          </p:cNvPicPr>
          <p:nvPr>
            <p:ph idx="1"/>
          </p:nvPr>
        </p:nvPicPr>
        <p:blipFill>
          <a:blip r:embed="rId2" cstate="print"/>
          <a:srcRect/>
          <a:stretch>
            <a:fillRect/>
          </a:stretch>
        </p:blipFill>
        <p:spPr>
          <a:xfrm>
            <a:off x="323850" y="1633538"/>
            <a:ext cx="1935163" cy="711200"/>
          </a:xfrm>
          <a:noFill/>
        </p:spPr>
      </p:pic>
      <p:sp>
        <p:nvSpPr>
          <p:cNvPr id="9" name="Segnaposto numero diapositiva 5"/>
          <p:cNvSpPr>
            <a:spLocks noGrp="1"/>
          </p:cNvSpPr>
          <p:nvPr>
            <p:ph type="sldNum" sz="quarter" idx="12"/>
          </p:nvPr>
        </p:nvSpPr>
        <p:spPr/>
        <p:txBody>
          <a:bodyPr/>
          <a:lstStyle/>
          <a:p>
            <a:pPr>
              <a:defRPr/>
            </a:pPr>
            <a:fld id="{4D5806C1-68F5-4E7A-B90E-717EF7B4CB37}" type="slidenum">
              <a:rPr lang="it-IT" altLang="en-US"/>
              <a:pPr>
                <a:defRPr/>
              </a:pPr>
              <a:t>14</a:t>
            </a:fld>
            <a:endParaRPr lang="it-IT" altLang="en-US"/>
          </a:p>
        </p:txBody>
      </p:sp>
      <p:sp>
        <p:nvSpPr>
          <p:cNvPr id="24581" name="Rectangle 4"/>
          <p:cNvSpPr>
            <a:spLocks noChangeArrowheads="1"/>
          </p:cNvSpPr>
          <p:nvPr/>
        </p:nvSpPr>
        <p:spPr bwMode="auto">
          <a:xfrm>
            <a:off x="2526175" y="1567184"/>
            <a:ext cx="6318250" cy="923330"/>
          </a:xfrm>
          <a:prstGeom prst="rect">
            <a:avLst/>
          </a:prstGeom>
          <a:noFill/>
          <a:ln w="9525">
            <a:noFill/>
            <a:miter lim="800000"/>
            <a:headEnd/>
            <a:tailEnd/>
          </a:ln>
        </p:spPr>
        <p:txBody>
          <a:bodyPr>
            <a:spAutoFit/>
          </a:bodyPr>
          <a:lstStyle/>
          <a:p>
            <a:pPr algn="just"/>
            <a:r>
              <a:rPr lang="it-IT" dirty="0">
                <a:cs typeface="Arial" pitchFamily="34" charset="0"/>
              </a:rPr>
              <a:t>Il Movimento Turismo del Vino cui aderiscono 730 aziende viticole e altri soggetti. Dal 1993 ha promosso la giornata del vino (</a:t>
            </a:r>
            <a:r>
              <a:rPr lang="it-IT" dirty="0" err="1">
                <a:cs typeface="Arial" pitchFamily="34" charset="0"/>
              </a:rPr>
              <a:t>Wineday</a:t>
            </a:r>
            <a:r>
              <a:rPr lang="it-IT" dirty="0">
                <a:cs typeface="Arial" pitchFamily="34" charset="0"/>
              </a:rPr>
              <a:t>) e l’iniziativa delle cantine aperte </a:t>
            </a:r>
          </a:p>
        </p:txBody>
      </p:sp>
      <p:sp>
        <p:nvSpPr>
          <p:cNvPr id="24582" name="Rectangle 5"/>
          <p:cNvSpPr>
            <a:spLocks noChangeArrowheads="1"/>
          </p:cNvSpPr>
          <p:nvPr/>
        </p:nvSpPr>
        <p:spPr bwMode="auto">
          <a:xfrm>
            <a:off x="2533274" y="2991346"/>
            <a:ext cx="6408737" cy="1200329"/>
          </a:xfrm>
          <a:prstGeom prst="rect">
            <a:avLst/>
          </a:prstGeom>
          <a:noFill/>
          <a:ln w="9525">
            <a:noFill/>
            <a:miter lim="800000"/>
            <a:headEnd/>
            <a:tailEnd/>
          </a:ln>
        </p:spPr>
        <p:txBody>
          <a:bodyPr>
            <a:spAutoFit/>
          </a:bodyPr>
          <a:lstStyle/>
          <a:p>
            <a:r>
              <a:rPr lang="it-IT" dirty="0">
                <a:cs typeface="Arial" pitchFamily="34" charset="0"/>
              </a:rPr>
              <a:t>L’ Associazione delle Città del vino con sede a Siena, alla quale aderiscono 351 città e comuni italiani. Lo scopo dell’associazione consiste nel promuovere la conoscenza dei territori del vino per incrementare forme evolute e qualificate di sviluppo sociale.</a:t>
            </a:r>
          </a:p>
        </p:txBody>
      </p:sp>
      <p:pic>
        <p:nvPicPr>
          <p:cNvPr id="24583" name="Picture 6"/>
          <p:cNvPicPr>
            <a:picLocks noChangeAspect="1" noChangeArrowheads="1"/>
          </p:cNvPicPr>
          <p:nvPr/>
        </p:nvPicPr>
        <p:blipFill>
          <a:blip r:embed="rId3" cstate="print"/>
          <a:srcRect/>
          <a:stretch>
            <a:fillRect/>
          </a:stretch>
        </p:blipFill>
        <p:spPr bwMode="auto">
          <a:xfrm>
            <a:off x="258007" y="2924944"/>
            <a:ext cx="1866900" cy="1230313"/>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B6519A35-92D9-996A-3DE9-3A5ECEB6EFF1}"/>
              </a:ext>
            </a:extLst>
          </p:cNvPr>
          <p:cNvSpPr txBox="1"/>
          <p:nvPr/>
        </p:nvSpPr>
        <p:spPr>
          <a:xfrm>
            <a:off x="2533274" y="4270010"/>
            <a:ext cx="5742384" cy="369332"/>
          </a:xfrm>
          <a:prstGeom prst="rect">
            <a:avLst/>
          </a:prstGeom>
          <a:noFill/>
        </p:spPr>
        <p:txBody>
          <a:bodyPr wrap="square">
            <a:spAutoFit/>
          </a:bodyPr>
          <a:lstStyle/>
          <a:p>
            <a:r>
              <a:rPr lang="it-IT" dirty="0"/>
              <a:t>https://www.cittadelvino.it/pagina.php?id=MQ==</a:t>
            </a:r>
          </a:p>
        </p:txBody>
      </p:sp>
      <p:pic>
        <p:nvPicPr>
          <p:cNvPr id="5" name="Immagine 4">
            <a:extLst>
              <a:ext uri="{FF2B5EF4-FFF2-40B4-BE49-F238E27FC236}">
                <a16:creationId xmlns:a16="http://schemas.microsoft.com/office/drawing/2014/main" id="{63FAA114-58AD-8E09-3A3F-3395A0930172}"/>
              </a:ext>
            </a:extLst>
          </p:cNvPr>
          <p:cNvPicPr>
            <a:picLocks noChangeAspect="1"/>
          </p:cNvPicPr>
          <p:nvPr/>
        </p:nvPicPr>
        <p:blipFill>
          <a:blip r:embed="rId4"/>
          <a:stretch>
            <a:fillRect/>
          </a:stretch>
        </p:blipFill>
        <p:spPr>
          <a:xfrm>
            <a:off x="107505" y="5224463"/>
            <a:ext cx="2434276" cy="950318"/>
          </a:xfrm>
          <a:prstGeom prst="rect">
            <a:avLst/>
          </a:prstGeom>
        </p:spPr>
      </p:pic>
      <p:sp>
        <p:nvSpPr>
          <p:cNvPr id="6" name="Rectangle 5">
            <a:extLst>
              <a:ext uri="{FF2B5EF4-FFF2-40B4-BE49-F238E27FC236}">
                <a16:creationId xmlns:a16="http://schemas.microsoft.com/office/drawing/2014/main" id="{D4BD6A93-B59D-D23B-132B-04F12A65E2D7}"/>
              </a:ext>
            </a:extLst>
          </p:cNvPr>
          <p:cNvSpPr>
            <a:spLocks noChangeArrowheads="1"/>
          </p:cNvSpPr>
          <p:nvPr/>
        </p:nvSpPr>
        <p:spPr bwMode="auto">
          <a:xfrm>
            <a:off x="2666958" y="5073650"/>
            <a:ext cx="6408737" cy="1465263"/>
          </a:xfrm>
          <a:prstGeom prst="rect">
            <a:avLst/>
          </a:prstGeom>
          <a:noFill/>
          <a:ln w="9525">
            <a:noFill/>
            <a:miter lim="800000"/>
            <a:headEnd/>
            <a:tailEnd/>
          </a:ln>
        </p:spPr>
        <p:txBody>
          <a:bodyPr>
            <a:spAutoFit/>
          </a:bodyPr>
          <a:lstStyle/>
          <a:p>
            <a:pPr algn="just"/>
            <a:r>
              <a:rPr lang="it-IT" sz="1800" b="0" i="0" u="none" strike="noStrike" baseline="0" dirty="0">
                <a:solidFill>
                  <a:srgbClr val="000000"/>
                </a:solidFill>
                <a:latin typeface="Tw Cen MT" panose="020B0602020104020603" pitchFamily="34" charset="0"/>
              </a:rPr>
              <a:t>Nata nel 1988, è l’associazione di donne del vino più grande al mondo. L’obiettivo è la promozione della cultura del vino ed il ruolo delle donne nella filiera produttiva enologica e nella società. Comprende oltre che produttrici, anche ristoratrici, enotecarie, sommelier, giornaliste ed esperte.</a:t>
            </a:r>
            <a:endParaRPr lang="it-IT" b="1" dirty="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73841EA-6644-57F3-2F08-8FF183E69545}"/>
              </a:ext>
            </a:extLst>
          </p:cNvPr>
          <p:cNvPicPr>
            <a:picLocks noChangeAspect="1"/>
          </p:cNvPicPr>
          <p:nvPr/>
        </p:nvPicPr>
        <p:blipFill>
          <a:blip r:embed="rId2"/>
          <a:stretch>
            <a:fillRect/>
          </a:stretch>
        </p:blipFill>
        <p:spPr>
          <a:xfrm>
            <a:off x="107504" y="434131"/>
            <a:ext cx="8748464" cy="5989737"/>
          </a:xfrm>
          <a:prstGeom prst="rect">
            <a:avLst/>
          </a:prstGeom>
        </p:spPr>
      </p:pic>
      <p:sp>
        <p:nvSpPr>
          <p:cNvPr id="8" name="CasellaDiTesto 7">
            <a:extLst>
              <a:ext uri="{FF2B5EF4-FFF2-40B4-BE49-F238E27FC236}">
                <a16:creationId xmlns:a16="http://schemas.microsoft.com/office/drawing/2014/main" id="{7AB5EA54-E8C4-515E-3CB9-FB7540708A19}"/>
              </a:ext>
            </a:extLst>
          </p:cNvPr>
          <p:cNvSpPr txBox="1"/>
          <p:nvPr/>
        </p:nvSpPr>
        <p:spPr>
          <a:xfrm>
            <a:off x="476672" y="6334780"/>
            <a:ext cx="8190656" cy="523220"/>
          </a:xfrm>
          <a:prstGeom prst="rect">
            <a:avLst/>
          </a:prstGeom>
          <a:noFill/>
        </p:spPr>
        <p:txBody>
          <a:bodyPr wrap="square">
            <a:spAutoFit/>
          </a:bodyPr>
          <a:lstStyle/>
          <a:p>
            <a:pPr algn="l" fontAlgn="base"/>
            <a:r>
              <a:rPr lang="it-IT" sz="1400" b="1" i="0" cap="all" dirty="0">
                <a:solidFill>
                  <a:srgbClr val="191919"/>
                </a:solidFill>
                <a:effectLst/>
                <a:latin typeface="Ubuntu" panose="020B0604020202020204" pitchFamily="34" charset="0"/>
              </a:rPr>
              <a:t>XVIII RAPPORTO DELL'OSSERVATORIO SUL TURISMO DEL VINO</a:t>
            </a:r>
          </a:p>
          <a:p>
            <a:pPr algn="l" fontAlgn="base"/>
            <a:r>
              <a:rPr lang="it-IT" sz="1400" b="1" i="0" cap="all" dirty="0">
                <a:solidFill>
                  <a:srgbClr val="191919"/>
                </a:solidFill>
                <a:effectLst/>
                <a:latin typeface="Ubuntu" panose="020B0604020202020204" pitchFamily="34" charset="0"/>
              </a:rPr>
              <a:t>https://www.cittadelvino.it/articolo.php?id=Njg0Mw==</a:t>
            </a:r>
          </a:p>
        </p:txBody>
      </p:sp>
    </p:spTree>
    <p:extLst>
      <p:ext uri="{BB962C8B-B14F-4D97-AF65-F5344CB8AC3E}">
        <p14:creationId xmlns:p14="http://schemas.microsoft.com/office/powerpoint/2010/main" val="304288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FB4D18-D017-8833-5DA9-83B90B584CB7}"/>
              </a:ext>
            </a:extLst>
          </p:cNvPr>
          <p:cNvSpPr>
            <a:spLocks noGrp="1"/>
          </p:cNvSpPr>
          <p:nvPr>
            <p:ph type="title"/>
          </p:nvPr>
        </p:nvSpPr>
        <p:spPr/>
        <p:txBody>
          <a:bodyPr/>
          <a:lstStyle/>
          <a:p>
            <a:r>
              <a:rPr lang="it-IT" b="1" dirty="0"/>
              <a:t>Il profilo dell’enoturista</a:t>
            </a:r>
          </a:p>
        </p:txBody>
      </p:sp>
      <p:sp>
        <p:nvSpPr>
          <p:cNvPr id="4" name="Segnaposto numero diapositiva 3">
            <a:extLst>
              <a:ext uri="{FF2B5EF4-FFF2-40B4-BE49-F238E27FC236}">
                <a16:creationId xmlns:a16="http://schemas.microsoft.com/office/drawing/2014/main" id="{D8D0D5D9-9543-4F40-98B6-6CC7AC0293D9}"/>
              </a:ext>
            </a:extLst>
          </p:cNvPr>
          <p:cNvSpPr>
            <a:spLocks noGrp="1"/>
          </p:cNvSpPr>
          <p:nvPr>
            <p:ph type="sldNum" sz="quarter" idx="12"/>
          </p:nvPr>
        </p:nvSpPr>
        <p:spPr/>
        <p:txBody>
          <a:bodyPr/>
          <a:lstStyle/>
          <a:p>
            <a:pPr>
              <a:defRPr/>
            </a:pPr>
            <a:fld id="{6526ADCE-A0E6-44E1-803E-31291994159D}" type="slidenum">
              <a:rPr lang="it-IT" altLang="en-US" smtClean="0"/>
              <a:pPr>
                <a:defRPr/>
              </a:pPr>
              <a:t>16</a:t>
            </a:fld>
            <a:endParaRPr lang="it-IT" altLang="en-US"/>
          </a:p>
        </p:txBody>
      </p:sp>
      <p:pic>
        <p:nvPicPr>
          <p:cNvPr id="6" name="Immagine 5">
            <a:extLst>
              <a:ext uri="{FF2B5EF4-FFF2-40B4-BE49-F238E27FC236}">
                <a16:creationId xmlns:a16="http://schemas.microsoft.com/office/drawing/2014/main" id="{3A1CD3B5-5BCE-1CCE-9C99-E0FC422592AB}"/>
              </a:ext>
            </a:extLst>
          </p:cNvPr>
          <p:cNvPicPr>
            <a:picLocks noChangeAspect="1"/>
          </p:cNvPicPr>
          <p:nvPr/>
        </p:nvPicPr>
        <p:blipFill>
          <a:blip r:embed="rId3"/>
          <a:stretch>
            <a:fillRect/>
          </a:stretch>
        </p:blipFill>
        <p:spPr>
          <a:xfrm>
            <a:off x="-6118" y="2418351"/>
            <a:ext cx="9144000" cy="4449132"/>
          </a:xfrm>
          <a:prstGeom prst="rect">
            <a:avLst/>
          </a:prstGeom>
        </p:spPr>
      </p:pic>
    </p:spTree>
    <p:extLst>
      <p:ext uri="{BB962C8B-B14F-4D97-AF65-F5344CB8AC3E}">
        <p14:creationId xmlns:p14="http://schemas.microsoft.com/office/powerpoint/2010/main" val="303568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907" y="644807"/>
            <a:ext cx="7886700" cy="1119658"/>
          </a:xfrm>
        </p:spPr>
        <p:txBody>
          <a:bodyPr/>
          <a:lstStyle/>
          <a:p>
            <a:r>
              <a:rPr lang="it-IT" b="1" dirty="0"/>
              <a:t>Le Strade del vino e i percorsi </a:t>
            </a:r>
            <a:br>
              <a:rPr lang="it-IT" b="1" dirty="0"/>
            </a:br>
            <a:r>
              <a:rPr lang="it-IT" b="1" dirty="0"/>
              <a:t>enogastronomici</a:t>
            </a:r>
          </a:p>
        </p:txBody>
      </p:sp>
      <p:sp>
        <p:nvSpPr>
          <p:cNvPr id="4" name="Segnaposto numero diapositiva 3"/>
          <p:cNvSpPr>
            <a:spLocks noGrp="1"/>
          </p:cNvSpPr>
          <p:nvPr>
            <p:ph type="sldNum" sz="quarter" idx="12"/>
          </p:nvPr>
        </p:nvSpPr>
        <p:spPr/>
        <p:txBody>
          <a:bodyPr/>
          <a:lstStyle/>
          <a:p>
            <a:pPr>
              <a:defRPr/>
            </a:pPr>
            <a:fld id="{6526ADCE-A0E6-44E1-803E-31291994159D}" type="slidenum">
              <a:rPr lang="it-IT" altLang="en-US" smtClean="0"/>
              <a:pPr>
                <a:defRPr/>
              </a:pPr>
              <a:t>17</a:t>
            </a:fld>
            <a:endParaRPr lang="it-IT" altLang="en-US"/>
          </a:p>
        </p:txBody>
      </p:sp>
      <p:pic>
        <p:nvPicPr>
          <p:cNvPr id="5" name="Immagine 4"/>
          <p:cNvPicPr>
            <a:picLocks noChangeAspect="1"/>
          </p:cNvPicPr>
          <p:nvPr/>
        </p:nvPicPr>
        <p:blipFill>
          <a:blip r:embed="rId3"/>
          <a:stretch>
            <a:fillRect/>
          </a:stretch>
        </p:blipFill>
        <p:spPr>
          <a:xfrm>
            <a:off x="5868144" y="705880"/>
            <a:ext cx="2143125" cy="2143125"/>
          </a:xfrm>
          <a:prstGeom prst="rect">
            <a:avLst/>
          </a:prstGeom>
        </p:spPr>
      </p:pic>
      <p:pic>
        <p:nvPicPr>
          <p:cNvPr id="7" name="Immagine 6"/>
          <p:cNvPicPr>
            <a:picLocks noChangeAspect="1"/>
          </p:cNvPicPr>
          <p:nvPr/>
        </p:nvPicPr>
        <p:blipFill>
          <a:blip r:embed="rId4"/>
          <a:stretch>
            <a:fillRect/>
          </a:stretch>
        </p:blipFill>
        <p:spPr>
          <a:xfrm>
            <a:off x="467544" y="3429000"/>
            <a:ext cx="3312368" cy="2224364"/>
          </a:xfrm>
          <a:prstGeom prst="rect">
            <a:avLst/>
          </a:prstGeom>
        </p:spPr>
      </p:pic>
      <p:pic>
        <p:nvPicPr>
          <p:cNvPr id="2052" name="Picture 4" descr="Risultati immagini per strade del vino e percorsi in ital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8257" y="3434474"/>
            <a:ext cx="4715743" cy="235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102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p:nvPr>
        </p:nvSpPr>
        <p:spPr>
          <a:xfrm>
            <a:off x="606478" y="944838"/>
            <a:ext cx="6927525" cy="631042"/>
          </a:xfrm>
        </p:spPr>
        <p:txBody>
          <a:bodyPr vert="horz" lIns="91440" tIns="45720" rIns="91440" bIns="45720" rtlCol="0" anchor="b">
            <a:normAutofit fontScale="90000"/>
          </a:bodyPr>
          <a:lstStyle/>
          <a:p>
            <a:pPr defTabSz="914400"/>
            <a:r>
              <a:rPr lang="en-US" sz="4000" b="1" kern="1200" dirty="0">
                <a:solidFill>
                  <a:schemeClr val="tx1"/>
                </a:solidFill>
                <a:latin typeface="+mj-lt"/>
                <a:ea typeface="+mj-ea"/>
                <a:cs typeface="+mj-cs"/>
              </a:rPr>
              <a:t>Che </a:t>
            </a:r>
            <a:r>
              <a:rPr lang="en-US" sz="4000" b="1" kern="1200" dirty="0" err="1">
                <a:solidFill>
                  <a:schemeClr val="tx1"/>
                </a:solidFill>
                <a:latin typeface="+mj-lt"/>
                <a:ea typeface="+mj-ea"/>
                <a:cs typeface="+mj-cs"/>
              </a:rPr>
              <a:t>cosa</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sono</a:t>
            </a:r>
            <a:r>
              <a:rPr lang="en-US" sz="4000" b="1" kern="1200" dirty="0">
                <a:solidFill>
                  <a:schemeClr val="tx1"/>
                </a:solidFill>
                <a:latin typeface="+mj-lt"/>
                <a:ea typeface="+mj-ea"/>
                <a:cs typeface="+mj-cs"/>
              </a:rPr>
              <a:t> le SDV? </a:t>
            </a:r>
          </a:p>
        </p:txBody>
      </p:sp>
      <p:grpSp>
        <p:nvGrpSpPr>
          <p:cNvPr id="9228" name="Group 92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9229" name="Rectangle 92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0" name="Rectangle 92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32" name="Rectangle 92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Rectangle 3"/>
          <p:cNvSpPr>
            <a:spLocks noChangeArrowheads="1"/>
          </p:cNvSpPr>
          <p:nvPr/>
        </p:nvSpPr>
        <p:spPr bwMode="auto">
          <a:xfrm>
            <a:off x="348126" y="1395985"/>
            <a:ext cx="8423147" cy="3435531"/>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100" dirty="0"/>
              <a:t>Le "</a:t>
            </a:r>
            <a:r>
              <a:rPr lang="en-US" sz="2100" dirty="0" err="1"/>
              <a:t>Strade</a:t>
            </a:r>
            <a:r>
              <a:rPr lang="en-US" sz="2100" dirty="0"/>
              <a:t> del Vino" </a:t>
            </a:r>
            <a:r>
              <a:rPr lang="en-US" sz="2100" dirty="0" err="1"/>
              <a:t>sono</a:t>
            </a:r>
            <a:r>
              <a:rPr lang="en-US" sz="2100" dirty="0"/>
              <a:t> </a:t>
            </a:r>
            <a:r>
              <a:rPr lang="en-US" sz="2100" dirty="0" err="1"/>
              <a:t>percorsi</a:t>
            </a:r>
            <a:r>
              <a:rPr lang="en-US" sz="2100" dirty="0"/>
              <a:t> </a:t>
            </a:r>
            <a:r>
              <a:rPr lang="en-US" sz="2100" dirty="0" err="1"/>
              <a:t>entro</a:t>
            </a:r>
            <a:r>
              <a:rPr lang="en-US" sz="2100" dirty="0"/>
              <a:t> </a:t>
            </a:r>
            <a:r>
              <a:rPr lang="en-US" sz="2100" dirty="0" err="1"/>
              <a:t>territori</a:t>
            </a:r>
            <a:r>
              <a:rPr lang="en-US" sz="2100" dirty="0"/>
              <a:t> ad </a:t>
            </a:r>
            <a:r>
              <a:rPr lang="en-US" sz="2100" b="1" dirty="0" err="1"/>
              <a:t>alta</a:t>
            </a:r>
            <a:r>
              <a:rPr lang="en-US" sz="2100" b="1" dirty="0"/>
              <a:t> </a:t>
            </a:r>
            <a:r>
              <a:rPr lang="en-US" sz="2100" b="1" dirty="0" err="1"/>
              <a:t>vocazione</a:t>
            </a:r>
            <a:r>
              <a:rPr lang="en-US" sz="2100" b="1" dirty="0"/>
              <a:t> </a:t>
            </a:r>
            <a:r>
              <a:rPr lang="en-US" sz="2100" b="1" dirty="0" err="1"/>
              <a:t>vitivinicola</a:t>
            </a:r>
            <a:r>
              <a:rPr lang="en-US" sz="2100" b="1" dirty="0"/>
              <a:t> </a:t>
            </a:r>
            <a:r>
              <a:rPr lang="en-US" sz="2100" dirty="0" err="1"/>
              <a:t>caratterizzati</a:t>
            </a:r>
            <a:r>
              <a:rPr lang="en-US" sz="2100" dirty="0"/>
              <a:t>, </a:t>
            </a:r>
            <a:r>
              <a:rPr lang="en-US" sz="2100" dirty="0" err="1"/>
              <a:t>oltre</a:t>
            </a:r>
            <a:r>
              <a:rPr lang="en-US" sz="2100" dirty="0"/>
              <a:t> </a:t>
            </a:r>
            <a:r>
              <a:rPr lang="en-US" sz="2100" dirty="0" err="1"/>
              <a:t>che</a:t>
            </a:r>
            <a:r>
              <a:rPr lang="en-US" sz="2100" dirty="0"/>
              <a:t> da </a:t>
            </a:r>
            <a:r>
              <a:rPr lang="en-US" sz="2100" dirty="0" err="1"/>
              <a:t>vigneti</a:t>
            </a:r>
            <a:r>
              <a:rPr lang="en-US" sz="2100" dirty="0"/>
              <a:t> e </a:t>
            </a:r>
            <a:r>
              <a:rPr lang="en-US" sz="2100" dirty="0" err="1"/>
              <a:t>cantine</a:t>
            </a:r>
            <a:r>
              <a:rPr lang="en-US" sz="2100" dirty="0"/>
              <a:t> di </a:t>
            </a:r>
            <a:r>
              <a:rPr lang="en-US" sz="2100" dirty="0" err="1"/>
              <a:t>aziende</a:t>
            </a:r>
            <a:r>
              <a:rPr lang="en-US" sz="2100" dirty="0"/>
              <a:t> </a:t>
            </a:r>
            <a:r>
              <a:rPr lang="en-US" sz="2100" dirty="0" err="1"/>
              <a:t>agricole</a:t>
            </a:r>
            <a:r>
              <a:rPr lang="en-US" sz="2100" dirty="0"/>
              <a:t>, da </a:t>
            </a:r>
            <a:r>
              <a:rPr lang="en-US" sz="2100" dirty="0" err="1"/>
              <a:t>attrattive</a:t>
            </a:r>
            <a:r>
              <a:rPr lang="en-US" sz="2100" dirty="0"/>
              <a:t> </a:t>
            </a:r>
            <a:r>
              <a:rPr lang="en-US" sz="2100" dirty="0" err="1"/>
              <a:t>naturalistiche</a:t>
            </a:r>
            <a:r>
              <a:rPr lang="en-US" sz="2100" dirty="0"/>
              <a:t>, </a:t>
            </a:r>
            <a:r>
              <a:rPr lang="en-US" sz="2100" dirty="0" err="1"/>
              <a:t>culturali</a:t>
            </a:r>
            <a:r>
              <a:rPr lang="en-US" sz="2100" dirty="0"/>
              <a:t> e </a:t>
            </a:r>
            <a:r>
              <a:rPr lang="en-US" sz="2100" dirty="0" err="1"/>
              <a:t>storiche</a:t>
            </a:r>
            <a:r>
              <a:rPr lang="en-US" sz="2100" dirty="0"/>
              <a:t> </a:t>
            </a:r>
            <a:r>
              <a:rPr lang="en-US" sz="2100" dirty="0" err="1"/>
              <a:t>particolarmente</a:t>
            </a:r>
            <a:r>
              <a:rPr lang="en-US" sz="2100" dirty="0"/>
              <a:t> significative ai </a:t>
            </a:r>
            <a:r>
              <a:rPr lang="en-US" sz="2100" dirty="0" err="1"/>
              <a:t>fini</a:t>
            </a:r>
            <a:r>
              <a:rPr lang="en-US" sz="2100" dirty="0"/>
              <a:t> di </a:t>
            </a:r>
            <a:r>
              <a:rPr lang="en-US" sz="2100" dirty="0" err="1"/>
              <a:t>un'offerta</a:t>
            </a:r>
            <a:r>
              <a:rPr lang="en-US" sz="2100" dirty="0"/>
              <a:t> </a:t>
            </a:r>
            <a:r>
              <a:rPr lang="en-US" sz="2100" dirty="0" err="1"/>
              <a:t>enoturistica</a:t>
            </a:r>
            <a:r>
              <a:rPr lang="en-US" sz="2100" dirty="0"/>
              <a:t> </a:t>
            </a:r>
            <a:r>
              <a:rPr lang="en-US" sz="2100" dirty="0" err="1"/>
              <a:t>integrata</a:t>
            </a:r>
            <a:r>
              <a:rPr lang="en-US" sz="2100" dirty="0"/>
              <a:t>. </a:t>
            </a:r>
          </a:p>
        </p:txBody>
      </p:sp>
      <p:sp>
        <p:nvSpPr>
          <p:cNvPr id="7" name="Segnaposto numero diapositiva 4"/>
          <p:cNvSpPr>
            <a:spLocks noGrp="1"/>
          </p:cNvSpPr>
          <p:nvPr>
            <p:ph type="sldNum" sz="quarter" idx="12"/>
          </p:nvPr>
        </p:nvSpPr>
        <p:spPr>
          <a:xfrm>
            <a:off x="6457950" y="6492240"/>
            <a:ext cx="2057400" cy="365125"/>
          </a:xfrm>
        </p:spPr>
        <p:txBody>
          <a:bodyPr vert="horz" lIns="91440" tIns="45720" rIns="91440" bIns="45720" rtlCol="0" anchor="ctr">
            <a:normAutofit/>
          </a:bodyPr>
          <a:lstStyle/>
          <a:p>
            <a:pPr>
              <a:spcAft>
                <a:spcPts val="600"/>
              </a:spcAft>
              <a:defRPr/>
            </a:pPr>
            <a:fld id="{67A6BD94-BA9E-4E5E-9AE8-1E61256BCBE3}" type="slidenum">
              <a:rPr lang="en-US" altLang="en-US" sz="1200"/>
              <a:pPr>
                <a:spcAft>
                  <a:spcPts val="600"/>
                </a:spcAft>
                <a:defRPr/>
              </a:pPr>
              <a:t>18</a:t>
            </a:fld>
            <a:endParaRPr lang="en-US" altLang="en-US" sz="1200"/>
          </a:p>
        </p:txBody>
      </p:sp>
      <p:sp>
        <p:nvSpPr>
          <p:cNvPr id="9221" name="Rectangle 4"/>
          <p:cNvSpPr>
            <a:spLocks noChangeArrowheads="1"/>
          </p:cNvSpPr>
          <p:nvPr/>
        </p:nvSpPr>
        <p:spPr bwMode="auto">
          <a:xfrm>
            <a:off x="394841" y="4254307"/>
            <a:ext cx="7993583" cy="1631216"/>
          </a:xfrm>
          <a:prstGeom prst="rect">
            <a:avLst/>
          </a:prstGeom>
          <a:solidFill>
            <a:schemeClr val="accent4">
              <a:lumMod val="60000"/>
              <a:lumOff val="40000"/>
            </a:schemeClr>
          </a:solidFill>
          <a:ln w="9525">
            <a:noFill/>
            <a:miter lim="800000"/>
            <a:headEnd/>
            <a:tailEnd/>
          </a:ln>
        </p:spPr>
        <p:txBody>
          <a:bodyPr wrap="square" anchor="ctr">
            <a:spAutoFit/>
          </a:bodyPr>
          <a:lstStyle/>
          <a:p>
            <a:pPr algn="just">
              <a:spcAft>
                <a:spcPts val="600"/>
              </a:spcAft>
            </a:pPr>
            <a:r>
              <a:rPr lang="it-IT" sz="2000" b="1" dirty="0">
                <a:latin typeface="Times New Roman" pitchFamily="18" charset="0"/>
              </a:rPr>
              <a:t>Le "Strade del Vino" costituiscono uno strumento di promozione dello sviluppo rurale e del suo territorio e intendono favorire e promuovere l’Enoturismo, quale movimento inteso a valorizzare la produzione vitivinicola nell'ambito di un contesto culturale, ambientale, storico e sociale.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asellaDiTesto 2"/>
          <p:cNvSpPr txBox="1">
            <a:spLocks noChangeArrowheads="1"/>
          </p:cNvSpPr>
          <p:nvPr/>
        </p:nvSpPr>
        <p:spPr bwMode="auto">
          <a:xfrm>
            <a:off x="347662" y="260648"/>
            <a:ext cx="7896745" cy="1015663"/>
          </a:xfrm>
          <a:prstGeom prst="rect">
            <a:avLst/>
          </a:prstGeom>
          <a:noFill/>
          <a:ln w="9525">
            <a:noFill/>
            <a:miter lim="800000"/>
            <a:headEnd/>
            <a:tailEnd/>
          </a:ln>
        </p:spPr>
        <p:txBody>
          <a:bodyPr wrap="square">
            <a:spAutoFit/>
          </a:bodyPr>
          <a:lstStyle/>
          <a:p>
            <a:r>
              <a:rPr lang="it-IT" sz="2400" b="1" dirty="0"/>
              <a:t>ELEMENTI CHE COMPONGONO LE STRADE DEL VINO</a:t>
            </a:r>
          </a:p>
          <a:p>
            <a:r>
              <a:rPr lang="it-IT" dirty="0"/>
              <a:t> </a:t>
            </a:r>
          </a:p>
          <a:p>
            <a:endParaRPr lang="it-IT" dirty="0"/>
          </a:p>
        </p:txBody>
      </p:sp>
      <p:sp>
        <p:nvSpPr>
          <p:cNvPr id="6" name="Rettangolo arrotondato 5"/>
          <p:cNvSpPr/>
          <p:nvPr/>
        </p:nvSpPr>
        <p:spPr>
          <a:xfrm>
            <a:off x="2801938" y="2278063"/>
            <a:ext cx="3336925" cy="2409825"/>
          </a:xfrm>
          <a:prstGeom prst="round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it-IT" dirty="0"/>
              <a:t>Una strada del vino è frutto di sintesi di diverse componenti che realizzano in maniera formale o informale un “patto per lo sviluppo”del territorio e che si danno alcune regole comuni di comportamento</a:t>
            </a:r>
          </a:p>
        </p:txBody>
      </p:sp>
      <p:sp>
        <p:nvSpPr>
          <p:cNvPr id="7" name="Rettangolo 6"/>
          <p:cNvSpPr/>
          <p:nvPr/>
        </p:nvSpPr>
        <p:spPr>
          <a:xfrm>
            <a:off x="478971" y="1611086"/>
            <a:ext cx="1494972" cy="1190171"/>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it-IT" dirty="0">
                <a:ln>
                  <a:solidFill>
                    <a:sysClr val="windowText" lastClr="000000"/>
                  </a:solidFill>
                </a:ln>
              </a:rPr>
              <a:t>PRODOTTI</a:t>
            </a:r>
          </a:p>
        </p:txBody>
      </p:sp>
      <p:sp>
        <p:nvSpPr>
          <p:cNvPr id="8" name="Rettangolo 7"/>
          <p:cNvSpPr/>
          <p:nvPr/>
        </p:nvSpPr>
        <p:spPr>
          <a:xfrm>
            <a:off x="479425" y="4165600"/>
            <a:ext cx="1654175" cy="2452688"/>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it-IT" b="1" dirty="0"/>
              <a:t>TERRITORIO</a:t>
            </a:r>
          </a:p>
          <a:p>
            <a:pPr algn="ctr">
              <a:defRPr/>
            </a:pPr>
            <a:r>
              <a:rPr lang="it-IT" sz="1400" dirty="0"/>
              <a:t>Inteso come spazio fisico, spazio antropico,spazio come sistema di valori</a:t>
            </a:r>
          </a:p>
        </p:txBody>
      </p:sp>
      <p:sp>
        <p:nvSpPr>
          <p:cNvPr id="9" name="Rettangolo 8"/>
          <p:cNvSpPr/>
          <p:nvPr/>
        </p:nvSpPr>
        <p:spPr>
          <a:xfrm>
            <a:off x="3570288" y="5268913"/>
            <a:ext cx="1712912" cy="1174750"/>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it-IT" b="1" dirty="0"/>
              <a:t>ECOSISTEMA</a:t>
            </a:r>
          </a:p>
        </p:txBody>
      </p:sp>
      <p:sp>
        <p:nvSpPr>
          <p:cNvPr id="10" name="Rettangolo 9"/>
          <p:cNvSpPr/>
          <p:nvPr/>
        </p:nvSpPr>
        <p:spPr>
          <a:xfrm>
            <a:off x="6865938" y="1668463"/>
            <a:ext cx="1668462" cy="4354512"/>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it-IT" b="1" dirty="0"/>
              <a:t>SOGGETTI</a:t>
            </a:r>
          </a:p>
          <a:p>
            <a:pPr algn="ctr">
              <a:defRPr/>
            </a:pPr>
            <a:r>
              <a:rPr lang="it-IT" sz="1400" dirty="0"/>
              <a:t>Produttori</a:t>
            </a:r>
          </a:p>
          <a:p>
            <a:pPr algn="ctr">
              <a:defRPr/>
            </a:pPr>
            <a:endParaRPr lang="it-IT" sz="1400" dirty="0"/>
          </a:p>
          <a:p>
            <a:pPr algn="ctr">
              <a:defRPr/>
            </a:pPr>
            <a:r>
              <a:rPr lang="it-IT" sz="1400" dirty="0"/>
              <a:t>Trasformatori</a:t>
            </a:r>
          </a:p>
          <a:p>
            <a:pPr algn="ctr">
              <a:defRPr/>
            </a:pPr>
            <a:endParaRPr lang="it-IT" sz="1400" dirty="0"/>
          </a:p>
          <a:p>
            <a:pPr algn="ctr">
              <a:defRPr/>
            </a:pPr>
            <a:r>
              <a:rPr lang="it-IT" sz="1400" dirty="0"/>
              <a:t>Operatori Legali</a:t>
            </a:r>
          </a:p>
          <a:p>
            <a:pPr algn="ctr">
              <a:defRPr/>
            </a:pPr>
            <a:endParaRPr lang="it-IT" sz="1400" dirty="0"/>
          </a:p>
          <a:p>
            <a:pPr algn="ctr">
              <a:defRPr/>
            </a:pPr>
            <a:r>
              <a:rPr lang="it-IT" sz="1400" dirty="0"/>
              <a:t>Operatori Economici</a:t>
            </a:r>
          </a:p>
          <a:p>
            <a:pPr algn="ctr">
              <a:defRPr/>
            </a:pPr>
            <a:endParaRPr lang="it-IT" sz="1400" dirty="0"/>
          </a:p>
          <a:p>
            <a:pPr algn="ctr">
              <a:defRPr/>
            </a:pPr>
            <a:r>
              <a:rPr lang="it-IT" sz="1400" dirty="0"/>
              <a:t>Operatori del Sistema</a:t>
            </a:r>
          </a:p>
        </p:txBody>
      </p:sp>
      <p:cxnSp>
        <p:nvCxnSpPr>
          <p:cNvPr id="12" name="Connettore 2 11"/>
          <p:cNvCxnSpPr/>
          <p:nvPr/>
        </p:nvCxnSpPr>
        <p:spPr>
          <a:xfrm>
            <a:off x="2220913" y="2032000"/>
            <a:ext cx="333375" cy="392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2308225" y="4964113"/>
            <a:ext cx="508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flipV="1">
            <a:off x="4267200" y="4775200"/>
            <a:ext cx="14288" cy="33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flipV="1">
            <a:off x="6299200" y="3513138"/>
            <a:ext cx="420688" cy="1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B6E4DA3-FFBA-A06B-0622-71ECD7316365}"/>
              </a:ext>
            </a:extLst>
          </p:cNvPr>
          <p:cNvSpPr>
            <a:spLocks noGrp="1"/>
          </p:cNvSpPr>
          <p:nvPr>
            <p:ph type="title"/>
          </p:nvPr>
        </p:nvSpPr>
        <p:spPr>
          <a:xfrm>
            <a:off x="782723" y="809898"/>
            <a:ext cx="7457037" cy="1554480"/>
          </a:xfrm>
        </p:spPr>
        <p:txBody>
          <a:bodyPr anchor="ctr">
            <a:normAutofit/>
          </a:bodyPr>
          <a:lstStyle/>
          <a:p>
            <a:r>
              <a:rPr lang="it-IT" sz="4200" dirty="0"/>
              <a:t>Turismo e sostenibilità</a:t>
            </a:r>
          </a:p>
        </p:txBody>
      </p:sp>
      <p:sp>
        <p:nvSpPr>
          <p:cNvPr id="3" name="Segnaposto contenuto 2">
            <a:extLst>
              <a:ext uri="{FF2B5EF4-FFF2-40B4-BE49-F238E27FC236}">
                <a16:creationId xmlns:a16="http://schemas.microsoft.com/office/drawing/2014/main" id="{A9E5849D-7E23-1FE7-EBB1-8AD6E075E5E3}"/>
              </a:ext>
            </a:extLst>
          </p:cNvPr>
          <p:cNvSpPr>
            <a:spLocks noGrp="1"/>
          </p:cNvSpPr>
          <p:nvPr>
            <p:ph idx="1"/>
          </p:nvPr>
        </p:nvSpPr>
        <p:spPr>
          <a:xfrm>
            <a:off x="146891" y="2616302"/>
            <a:ext cx="8383793" cy="3770876"/>
          </a:xfrm>
        </p:spPr>
        <p:txBody>
          <a:bodyPr anchor="ctr">
            <a:normAutofit/>
          </a:bodyPr>
          <a:lstStyle/>
          <a:p>
            <a:pPr algn="just" fontAlgn="base">
              <a:buFont typeface="Arial" panose="020B0604020202020204" pitchFamily="34" charset="0"/>
              <a:buChar char="•"/>
            </a:pPr>
            <a:r>
              <a:rPr lang="it-IT" sz="2000" dirty="0"/>
              <a:t>L'economia globale del turismo si è costantemente espansa negli ultimi sei decenni</a:t>
            </a:r>
          </a:p>
          <a:p>
            <a:pPr algn="just" fontAlgn="base">
              <a:buFont typeface="Arial" panose="020B0604020202020204" pitchFamily="34" charset="0"/>
              <a:buChar char="•"/>
            </a:pPr>
            <a:r>
              <a:rPr lang="it-IT" sz="2000" dirty="0"/>
              <a:t>Nella media dei Paesi OCSE, il turismo contribuisce direttamente al 4,4% del PIL, al 6,9% dell'occupazione e al 21,5% delle esportazioni legate ai servizi (OECD, </a:t>
            </a:r>
            <a:r>
              <a:rPr lang="it-IT" sz="2000" dirty="0" err="1"/>
              <a:t>Tourism</a:t>
            </a:r>
            <a:r>
              <a:rPr lang="it-IT" sz="2000" dirty="0"/>
              <a:t> Trends and Policies 2020)</a:t>
            </a:r>
          </a:p>
          <a:p>
            <a:pPr algn="just" fontAlgn="base"/>
            <a:r>
              <a:rPr lang="it-IT" sz="2000" dirty="0" err="1"/>
              <a:t>Overtourism</a:t>
            </a:r>
            <a:r>
              <a:rPr lang="it-IT" sz="2000" dirty="0"/>
              <a:t> «il fenomeno per cui determinati luoghi di interesse sono visitati da un numero eccessivo di turisti, generando effetti indesiderati per i luoghi visitati»</a:t>
            </a:r>
          </a:p>
        </p:txBody>
      </p:sp>
      <p:cxnSp>
        <p:nvCxnSpPr>
          <p:cNvPr id="29" name="Straight Connector 2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CCB8081D-B20B-4FB5-3D98-5B89B090D7BD}"/>
              </a:ext>
            </a:extLst>
          </p:cNvPr>
          <p:cNvSpPr>
            <a:spLocks noGrp="1"/>
          </p:cNvSpPr>
          <p:nvPr>
            <p:ph type="sldNum" sz="quarter" idx="12"/>
          </p:nvPr>
        </p:nvSpPr>
        <p:spPr>
          <a:xfrm>
            <a:off x="6457950" y="6492240"/>
            <a:ext cx="2057400" cy="365125"/>
          </a:xfrm>
        </p:spPr>
        <p:txBody>
          <a:bodyPr>
            <a:normAutofit/>
          </a:bodyPr>
          <a:lstStyle/>
          <a:p>
            <a:pPr>
              <a:spcAft>
                <a:spcPts val="600"/>
              </a:spcAft>
              <a:defRPr/>
            </a:pPr>
            <a:fld id="{6526ADCE-A0E6-44E1-803E-31291994159D}" type="slidenum">
              <a:rPr lang="it-IT" altLang="en-US" smtClean="0"/>
              <a:pPr>
                <a:spcAft>
                  <a:spcPts val="600"/>
                </a:spcAft>
                <a:defRPr/>
              </a:pPr>
              <a:t>2</a:t>
            </a:fld>
            <a:endParaRPr lang="it-IT" altLang="en-US"/>
          </a:p>
        </p:txBody>
      </p:sp>
    </p:spTree>
    <p:extLst>
      <p:ext uri="{BB962C8B-B14F-4D97-AF65-F5344CB8AC3E}">
        <p14:creationId xmlns:p14="http://schemas.microsoft.com/office/powerpoint/2010/main" val="2766404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820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4" name="Group 820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8205" name="Rectangle 820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820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Rectangle 820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9" name="Rectangle 820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2"/>
          <p:cNvSpPr>
            <a:spLocks noGrp="1" noChangeArrowheads="1"/>
          </p:cNvSpPr>
          <p:nvPr>
            <p:ph type="title"/>
          </p:nvPr>
        </p:nvSpPr>
        <p:spPr>
          <a:xfrm>
            <a:off x="782723" y="809898"/>
            <a:ext cx="7629757" cy="1554480"/>
          </a:xfrm>
        </p:spPr>
        <p:txBody>
          <a:bodyPr anchor="ctr">
            <a:normAutofit/>
          </a:bodyPr>
          <a:lstStyle/>
          <a:p>
            <a:pPr eaLnBrk="1" hangingPunct="1"/>
            <a:r>
              <a:rPr lang="it-IT" b="1"/>
              <a:t>La realizzazione di una SDV presuppone quindi un’approfondita conoscenza delle risorse presenti sul territorio</a:t>
            </a:r>
          </a:p>
        </p:txBody>
      </p:sp>
      <p:cxnSp>
        <p:nvCxnSpPr>
          <p:cNvPr id="8211" name="Straight Connector 821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p:cNvSpPr>
            <a:spLocks noGrp="1"/>
          </p:cNvSpPr>
          <p:nvPr>
            <p:ph type="sldNum" sz="quarter" idx="12"/>
          </p:nvPr>
        </p:nvSpPr>
        <p:spPr>
          <a:xfrm>
            <a:off x="6457950" y="6492240"/>
            <a:ext cx="2057400" cy="365125"/>
          </a:xfrm>
        </p:spPr>
        <p:txBody>
          <a:bodyPr>
            <a:normAutofit/>
          </a:bodyPr>
          <a:lstStyle/>
          <a:p>
            <a:pPr>
              <a:spcAft>
                <a:spcPts val="600"/>
              </a:spcAft>
              <a:defRPr/>
            </a:pPr>
            <a:fld id="{13FAD4E4-C2C8-4CA3-9A4F-AC16234D79DB}" type="slidenum">
              <a:rPr lang="it-IT" altLang="en-US"/>
              <a:pPr>
                <a:spcAft>
                  <a:spcPts val="600"/>
                </a:spcAft>
                <a:defRPr/>
              </a:pPr>
              <a:t>20</a:t>
            </a:fld>
            <a:endParaRPr lang="it-IT" altLang="en-US"/>
          </a:p>
        </p:txBody>
      </p:sp>
      <p:graphicFrame>
        <p:nvGraphicFramePr>
          <p:cNvPr id="8198" name="Rectangle 3">
            <a:extLst>
              <a:ext uri="{FF2B5EF4-FFF2-40B4-BE49-F238E27FC236}">
                <a16:creationId xmlns:a16="http://schemas.microsoft.com/office/drawing/2014/main" id="{A1D4D177-E55A-0156-FBCB-476497FEEEDF}"/>
              </a:ext>
            </a:extLst>
          </p:cNvPr>
          <p:cNvGraphicFramePr>
            <a:graphicFrameLocks noGrp="1"/>
          </p:cNvGraphicFramePr>
          <p:nvPr>
            <p:ph idx="1"/>
            <p:extLst>
              <p:ext uri="{D42A27DB-BD31-4B8C-83A1-F6EECF244321}">
                <p14:modId xmlns:p14="http://schemas.microsoft.com/office/powerpoint/2010/main" val="1798389108"/>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9" name="Rectangle 2"/>
          <p:cNvSpPr>
            <a:spLocks noGrp="1" noChangeArrowheads="1"/>
          </p:cNvSpPr>
          <p:nvPr>
            <p:ph type="title"/>
          </p:nvPr>
        </p:nvSpPr>
        <p:spPr>
          <a:xfrm>
            <a:off x="606478" y="944838"/>
            <a:ext cx="6927525" cy="631042"/>
          </a:xfrm>
        </p:spPr>
        <p:txBody>
          <a:bodyPr vert="horz" lIns="91440" tIns="45720" rIns="91440" bIns="45720" rtlCol="0" anchor="b">
            <a:normAutofit fontScale="90000"/>
          </a:bodyPr>
          <a:lstStyle/>
          <a:p>
            <a:pPr defTabSz="914400"/>
            <a:r>
              <a:rPr lang="it-IT" sz="4000" b="1" dirty="0"/>
              <a:t>Elementi di definizione</a:t>
            </a:r>
            <a:endParaRPr lang="en-US" sz="4000" b="1" kern="1200" dirty="0">
              <a:solidFill>
                <a:schemeClr val="tx1"/>
              </a:solidFill>
              <a:latin typeface="+mj-lt"/>
              <a:ea typeface="+mj-ea"/>
              <a:cs typeface="+mj-cs"/>
            </a:endParaRPr>
          </a:p>
        </p:txBody>
      </p:sp>
      <p:grpSp>
        <p:nvGrpSpPr>
          <p:cNvPr id="9228" name="Group 92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9229" name="Rectangle 92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30" name="Rectangle 92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32" name="Rectangle 92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20" name="Rectangle 3"/>
          <p:cNvSpPr>
            <a:spLocks noChangeArrowheads="1"/>
          </p:cNvSpPr>
          <p:nvPr/>
        </p:nvSpPr>
        <p:spPr bwMode="auto">
          <a:xfrm>
            <a:off x="348126" y="1395985"/>
            <a:ext cx="8423147" cy="3435531"/>
          </a:xfrm>
          <a:prstGeom prst="rect">
            <a:avLst/>
          </a:prstGeom>
        </p:spPr>
        <p:txBody>
          <a:bodyPr vert="horz" lIns="91440" tIns="45720" rIns="91440" bIns="45720" rtlCol="0" anchor="ctr">
            <a:normAutofit/>
          </a:bodyPr>
          <a:lstStyle/>
          <a:p>
            <a:pPr marL="342900" indent="-342900" eaLnBrk="1" hangingPunct="1">
              <a:buFont typeface="Wingdings" panose="05000000000000000000" pitchFamily="2" charset="2"/>
              <a:buChar char="Ø"/>
            </a:pPr>
            <a:r>
              <a:rPr lang="it-IT" sz="2100" dirty="0"/>
              <a:t>Le SDV sono una forma di itinerari culturali che si inseriscono in una politica globale di attrazione turistica di una regione.</a:t>
            </a:r>
          </a:p>
          <a:p>
            <a:pPr marL="342900" indent="-342900" eaLnBrk="1" hangingPunct="1">
              <a:buFont typeface="Wingdings" panose="05000000000000000000" pitchFamily="2" charset="2"/>
              <a:buChar char="Ø"/>
            </a:pPr>
            <a:endParaRPr lang="it-IT" sz="2100" dirty="0"/>
          </a:p>
          <a:p>
            <a:pPr marL="342900" indent="-342900" eaLnBrk="1" hangingPunct="1">
              <a:buFont typeface="Wingdings" panose="05000000000000000000" pitchFamily="2" charset="2"/>
              <a:buChar char="Ø"/>
            </a:pPr>
            <a:r>
              <a:rPr lang="it-IT" sz="2100" dirty="0"/>
              <a:t>Corrispondono ad un percorso reale o immaginario, capace di svelare gli aspetti costitutivi dell’identità di un territorio.</a:t>
            </a:r>
          </a:p>
        </p:txBody>
      </p:sp>
      <p:sp>
        <p:nvSpPr>
          <p:cNvPr id="7" name="Segnaposto numero diapositiva 4"/>
          <p:cNvSpPr>
            <a:spLocks noGrp="1"/>
          </p:cNvSpPr>
          <p:nvPr>
            <p:ph type="sldNum" sz="quarter" idx="12"/>
          </p:nvPr>
        </p:nvSpPr>
        <p:spPr>
          <a:xfrm>
            <a:off x="6457950" y="649224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7A6BD94-BA9E-4E5E-9AE8-1E61256BCBE3}"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317B1B98-EBFA-8F05-4C83-1517550EE938}"/>
              </a:ext>
            </a:extLst>
          </p:cNvPr>
          <p:cNvSpPr txBox="1"/>
          <p:nvPr/>
        </p:nvSpPr>
        <p:spPr>
          <a:xfrm>
            <a:off x="637117" y="4218789"/>
            <a:ext cx="4645742" cy="400110"/>
          </a:xfrm>
          <a:prstGeom prst="rect">
            <a:avLst/>
          </a:prstGeom>
          <a:noFill/>
        </p:spPr>
        <p:txBody>
          <a:bodyPr wrap="square">
            <a:spAutoFit/>
          </a:bodyPr>
          <a:lstStyle/>
          <a:p>
            <a:pPr algn="ctr"/>
            <a:r>
              <a:rPr lang="it-IT" sz="2000" b="1" dirty="0">
                <a:latin typeface="Calibri "/>
              </a:rPr>
              <a:t>Componenti dell’Itinerario delle SDV</a:t>
            </a:r>
          </a:p>
        </p:txBody>
      </p:sp>
      <p:sp>
        <p:nvSpPr>
          <p:cNvPr id="4" name="Rectangle 5">
            <a:extLst>
              <a:ext uri="{FF2B5EF4-FFF2-40B4-BE49-F238E27FC236}">
                <a16:creationId xmlns:a16="http://schemas.microsoft.com/office/drawing/2014/main" id="{120496E3-9ED7-B1CA-6C99-A737A1A91DD8}"/>
              </a:ext>
            </a:extLst>
          </p:cNvPr>
          <p:cNvSpPr>
            <a:spLocks noChangeArrowheads="1"/>
          </p:cNvSpPr>
          <p:nvPr/>
        </p:nvSpPr>
        <p:spPr bwMode="auto">
          <a:xfrm>
            <a:off x="974132" y="4557836"/>
            <a:ext cx="4173932" cy="1793088"/>
          </a:xfrm>
          <a:prstGeom prst="rect">
            <a:avLst/>
          </a:prstGeom>
          <a:solidFill>
            <a:schemeClr val="accent4"/>
          </a:solidFill>
          <a:ln w="9525">
            <a:noFill/>
            <a:miter lim="800000"/>
            <a:headEnd/>
            <a:tailEnd/>
          </a:ln>
        </p:spPr>
        <p:txBody>
          <a:bodyPr/>
          <a:lstStyle/>
          <a:p>
            <a:pPr marL="342900" indent="-342900">
              <a:spcBef>
                <a:spcPct val="20000"/>
              </a:spcBef>
              <a:buClr>
                <a:schemeClr val="accent1"/>
              </a:buClr>
              <a:buSzPct val="65000"/>
              <a:buFont typeface="Wingdings" panose="05000000000000000000" pitchFamily="2" charset="2"/>
              <a:buChar char="Ø"/>
            </a:pPr>
            <a:r>
              <a:rPr lang="it-IT" sz="1600" dirty="0"/>
              <a:t>Visita di una/più aziende vitivinicola</a:t>
            </a:r>
          </a:p>
          <a:p>
            <a:pPr marL="342900" indent="-342900">
              <a:spcBef>
                <a:spcPct val="20000"/>
              </a:spcBef>
              <a:buClr>
                <a:schemeClr val="accent1"/>
              </a:buClr>
              <a:buSzPct val="65000"/>
              <a:buFont typeface="Wingdings" panose="05000000000000000000" pitchFamily="2" charset="2"/>
              <a:buChar char="Ø"/>
            </a:pPr>
            <a:r>
              <a:rPr lang="it-IT" sz="1600" dirty="0"/>
              <a:t>Scoperta del vigneto</a:t>
            </a:r>
          </a:p>
          <a:p>
            <a:pPr marL="342900" indent="-342900">
              <a:spcBef>
                <a:spcPct val="20000"/>
              </a:spcBef>
              <a:buClr>
                <a:schemeClr val="accent1"/>
              </a:buClr>
              <a:buSzPct val="65000"/>
              <a:buFont typeface="Wingdings" panose="05000000000000000000" pitchFamily="2" charset="2"/>
              <a:buChar char="Ø"/>
            </a:pPr>
            <a:r>
              <a:rPr lang="it-IT" sz="1600" dirty="0"/>
              <a:t>Visita di un museo o enoteca</a:t>
            </a:r>
          </a:p>
          <a:p>
            <a:pPr marL="342900" indent="-342900">
              <a:spcBef>
                <a:spcPct val="20000"/>
              </a:spcBef>
              <a:buClr>
                <a:schemeClr val="accent1"/>
              </a:buClr>
              <a:buSzPct val="65000"/>
              <a:buFont typeface="Wingdings" panose="05000000000000000000" pitchFamily="2" charset="2"/>
              <a:buChar char="Ø"/>
            </a:pPr>
            <a:r>
              <a:rPr lang="it-IT" sz="1600" dirty="0"/>
              <a:t>Possibilità di acquistare vino</a:t>
            </a:r>
          </a:p>
          <a:p>
            <a:pPr marL="342900" indent="-342900">
              <a:spcBef>
                <a:spcPct val="20000"/>
              </a:spcBef>
              <a:buClr>
                <a:schemeClr val="accent1"/>
              </a:buClr>
              <a:buSzPct val="65000"/>
              <a:buFont typeface="Wingdings" panose="05000000000000000000" pitchFamily="2" charset="2"/>
              <a:buChar char="Ø"/>
            </a:pPr>
            <a:r>
              <a:rPr lang="it-IT" sz="1600" dirty="0"/>
              <a:t>Tappa ristorazione</a:t>
            </a:r>
          </a:p>
          <a:p>
            <a:pPr marL="342900" indent="-342900">
              <a:spcBef>
                <a:spcPct val="20000"/>
              </a:spcBef>
              <a:buClr>
                <a:schemeClr val="accent1"/>
              </a:buClr>
              <a:buSzPct val="65000"/>
              <a:buFont typeface="Wingdings" panose="05000000000000000000" pitchFamily="2" charset="2"/>
              <a:buChar char="Ø"/>
            </a:pPr>
            <a:r>
              <a:rPr lang="it-IT" sz="1600" dirty="0"/>
              <a:t>Alloggio</a:t>
            </a:r>
          </a:p>
        </p:txBody>
      </p:sp>
    </p:spTree>
    <p:extLst>
      <p:ext uri="{BB962C8B-B14F-4D97-AF65-F5344CB8AC3E}">
        <p14:creationId xmlns:p14="http://schemas.microsoft.com/office/powerpoint/2010/main" val="828095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7" name="Rectangle 1024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9" name="Group 1025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0260" name="Rectangle 1025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1" name="Rectangle 1025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4" name="Rectangle 1025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6" name="Rectangle 1025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2"/>
          <p:cNvSpPr>
            <a:spLocks noGrp="1" noChangeArrowheads="1"/>
          </p:cNvSpPr>
          <p:nvPr>
            <p:ph type="title"/>
          </p:nvPr>
        </p:nvSpPr>
        <p:spPr>
          <a:xfrm>
            <a:off x="782723" y="809898"/>
            <a:ext cx="7457037" cy="1554480"/>
          </a:xfrm>
        </p:spPr>
        <p:txBody>
          <a:bodyPr anchor="ctr">
            <a:normAutofit/>
          </a:bodyPr>
          <a:lstStyle/>
          <a:p>
            <a:pPr eaLnBrk="1" hangingPunct="1"/>
            <a:r>
              <a:rPr lang="it-IT" sz="4200" b="1"/>
              <a:t>I vantaggi economici generabili da una SDV</a:t>
            </a:r>
          </a:p>
        </p:txBody>
      </p:sp>
      <p:sp>
        <p:nvSpPr>
          <p:cNvPr id="10244" name="Rectangle 3"/>
          <p:cNvSpPr>
            <a:spLocks noGrp="1" noChangeArrowheads="1"/>
          </p:cNvSpPr>
          <p:nvPr>
            <p:ph idx="1"/>
          </p:nvPr>
        </p:nvSpPr>
        <p:spPr>
          <a:xfrm>
            <a:off x="783771" y="3017522"/>
            <a:ext cx="7455989" cy="3124658"/>
          </a:xfrm>
        </p:spPr>
        <p:txBody>
          <a:bodyPr anchor="ctr">
            <a:normAutofit/>
          </a:bodyPr>
          <a:lstStyle/>
          <a:p>
            <a:pPr eaLnBrk="1" hangingPunct="1"/>
            <a:r>
              <a:rPr lang="it-IT" b="1" dirty="0"/>
              <a:t>Economie di Scala</a:t>
            </a:r>
            <a:r>
              <a:rPr lang="it-IT" dirty="0"/>
              <a:t>: derivano da interventi sulle catene del valore enoturistico, ovvero nelle filiere verticali delle componenti del prodotto-area: produzione vinicola, ricettività alberghiera, agriturismo, ristorazione.</a:t>
            </a:r>
          </a:p>
          <a:p>
            <a:pPr eaLnBrk="1" hangingPunct="1">
              <a:buFont typeface="Wingdings" pitchFamily="2" charset="2"/>
              <a:buNone/>
            </a:pPr>
            <a:endParaRPr lang="it-IT" dirty="0"/>
          </a:p>
          <a:p>
            <a:pPr eaLnBrk="1" hangingPunct="1"/>
            <a:r>
              <a:rPr lang="it-IT" b="1" dirty="0"/>
              <a:t>Economie di Sistema</a:t>
            </a:r>
            <a:r>
              <a:rPr lang="it-IT" dirty="0"/>
              <a:t>: derivano dalle interrelazioni e dalle sinergie tra le diverse componenti coinvolte</a:t>
            </a:r>
          </a:p>
        </p:txBody>
      </p:sp>
      <p:cxnSp>
        <p:nvCxnSpPr>
          <p:cNvPr id="10258" name="Straight Connector 1025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p:cNvSpPr>
            <a:spLocks noGrp="1"/>
          </p:cNvSpPr>
          <p:nvPr>
            <p:ph type="sldNum" sz="quarter" idx="12"/>
          </p:nvPr>
        </p:nvSpPr>
        <p:spPr>
          <a:xfrm>
            <a:off x="6457950" y="6492240"/>
            <a:ext cx="2057400" cy="365125"/>
          </a:xfrm>
        </p:spPr>
        <p:txBody>
          <a:bodyPr>
            <a:normAutofit/>
          </a:bodyPr>
          <a:lstStyle/>
          <a:p>
            <a:pPr>
              <a:spcAft>
                <a:spcPts val="600"/>
              </a:spcAft>
              <a:defRPr/>
            </a:pPr>
            <a:fld id="{537A00EF-E74A-467D-987D-94A921B2B118}" type="slidenum">
              <a:rPr lang="it-IT" altLang="en-US" smtClean="0"/>
              <a:pPr>
                <a:spcAft>
                  <a:spcPts val="600"/>
                </a:spcAft>
                <a:defRPr/>
              </a:pPr>
              <a:t>22</a:t>
            </a:fld>
            <a:endParaRPr lang="it-IT"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7" name="Rectangle 1024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59" name="Group 1025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0260" name="Rectangle 1025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1" name="Rectangle 1025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54" name="Rectangle 1025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256" name="Rectangle 1025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3" name="Rectangle 2"/>
          <p:cNvSpPr>
            <a:spLocks noGrp="1" noChangeArrowheads="1"/>
          </p:cNvSpPr>
          <p:nvPr>
            <p:ph type="title"/>
          </p:nvPr>
        </p:nvSpPr>
        <p:spPr>
          <a:xfrm>
            <a:off x="782723" y="809898"/>
            <a:ext cx="7457037" cy="890910"/>
          </a:xfrm>
        </p:spPr>
        <p:txBody>
          <a:bodyPr anchor="ctr">
            <a:normAutofit/>
          </a:bodyPr>
          <a:lstStyle/>
          <a:p>
            <a:pPr eaLnBrk="1" hangingPunct="1"/>
            <a:r>
              <a:rPr lang="it-IT" sz="4200" b="1" dirty="0"/>
              <a:t>Economie di scala</a:t>
            </a:r>
          </a:p>
        </p:txBody>
      </p:sp>
      <p:cxnSp>
        <p:nvCxnSpPr>
          <p:cNvPr id="10258" name="Straight Connector 1025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p:cNvSpPr>
            <a:spLocks noGrp="1"/>
          </p:cNvSpPr>
          <p:nvPr>
            <p:ph type="sldNum" sz="quarter" idx="12"/>
          </p:nvPr>
        </p:nvSpPr>
        <p:spPr>
          <a:xfrm>
            <a:off x="6457950" y="6492240"/>
            <a:ext cx="20574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37A00EF-E74A-467D-987D-94A921B2B118}" type="slidenum">
              <a:rPr kumimoji="0" lang="it-IT" alt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it-IT"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86592A33-FCA2-EBE1-8955-7CDE087B4DC8}"/>
              </a:ext>
            </a:extLst>
          </p:cNvPr>
          <p:cNvSpPr txBox="1">
            <a:spLocks noChangeArrowheads="1"/>
          </p:cNvSpPr>
          <p:nvPr/>
        </p:nvSpPr>
        <p:spPr>
          <a:xfrm>
            <a:off x="439292" y="2612209"/>
            <a:ext cx="3816350" cy="3528985"/>
          </a:xfrm>
          <a:prstGeom prst="rect">
            <a:avLst/>
          </a:prstGeom>
          <a:solidFill>
            <a:schemeClr val="accent2"/>
          </a:solidFill>
          <a:ln>
            <a:solidFill>
              <a:schemeClr val="accent2"/>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itchFamily="2" charset="2"/>
              <a:buNone/>
            </a:pPr>
            <a:r>
              <a:rPr lang="it-IT" sz="1900" b="1" dirty="0"/>
              <a:t>Le Economie di Scala a valle</a:t>
            </a:r>
          </a:p>
          <a:p>
            <a:pPr algn="ctr">
              <a:buFont typeface="Wingdings" pitchFamily="2" charset="2"/>
              <a:buNone/>
            </a:pPr>
            <a:endParaRPr lang="it-IT" sz="1900" b="1" dirty="0"/>
          </a:p>
          <a:p>
            <a:pPr>
              <a:buFont typeface="Wingdings" panose="05000000000000000000" pitchFamily="2" charset="2"/>
              <a:buChar char="Ø"/>
            </a:pPr>
            <a:r>
              <a:rPr lang="it-IT" sz="1900" dirty="0"/>
              <a:t>Creazione di nuovi canali di distribuzione centralizzati</a:t>
            </a:r>
          </a:p>
          <a:p>
            <a:pPr>
              <a:buFont typeface="Wingdings" panose="05000000000000000000" pitchFamily="2" charset="2"/>
              <a:buChar char="Ø"/>
            </a:pPr>
            <a:endParaRPr lang="it-IT" sz="1900" dirty="0"/>
          </a:p>
          <a:p>
            <a:pPr>
              <a:buFont typeface="Wingdings" panose="05000000000000000000" pitchFamily="2" charset="2"/>
              <a:buChar char="Ø"/>
            </a:pPr>
            <a:r>
              <a:rPr lang="it-IT" sz="1900" dirty="0"/>
              <a:t>Ampliamento del mercato di riferimento</a:t>
            </a:r>
          </a:p>
          <a:p>
            <a:pPr>
              <a:buFont typeface="Wingdings" panose="05000000000000000000" pitchFamily="2" charset="2"/>
              <a:buChar char="Ø"/>
            </a:pPr>
            <a:endParaRPr lang="it-IT" sz="1900" dirty="0"/>
          </a:p>
          <a:p>
            <a:pPr>
              <a:buFont typeface="Wingdings" panose="05000000000000000000" pitchFamily="2" charset="2"/>
              <a:buChar char="Ø"/>
            </a:pPr>
            <a:r>
              <a:rPr lang="it-IT" sz="1900" dirty="0"/>
              <a:t>Gestione più efficiente sui nuovi segmenti di domanda</a:t>
            </a:r>
          </a:p>
        </p:txBody>
      </p:sp>
      <p:sp>
        <p:nvSpPr>
          <p:cNvPr id="7" name="Rectangle 4">
            <a:extLst>
              <a:ext uri="{FF2B5EF4-FFF2-40B4-BE49-F238E27FC236}">
                <a16:creationId xmlns:a16="http://schemas.microsoft.com/office/drawing/2014/main" id="{0E9227B9-746B-DF81-5136-7866DE8D9452}"/>
              </a:ext>
            </a:extLst>
          </p:cNvPr>
          <p:cNvSpPr>
            <a:spLocks noChangeArrowheads="1"/>
          </p:cNvSpPr>
          <p:nvPr/>
        </p:nvSpPr>
        <p:spPr bwMode="auto">
          <a:xfrm>
            <a:off x="4850209" y="2722971"/>
            <a:ext cx="3816350" cy="2880913"/>
          </a:xfrm>
          <a:prstGeom prst="rect">
            <a:avLst/>
          </a:prstGeom>
          <a:solidFill>
            <a:schemeClr val="accent2"/>
          </a:solidFill>
          <a:ln w="9525">
            <a:solidFill>
              <a:schemeClr val="accent2"/>
            </a:solidFill>
            <a:miter lim="800000"/>
            <a:headEnd/>
            <a:tailEnd/>
          </a:ln>
        </p:spPr>
        <p:txBody>
          <a:bodyPr/>
          <a:lstStyle/>
          <a:p>
            <a:pPr marL="342900" indent="-342900" algn="ctr">
              <a:spcBef>
                <a:spcPct val="20000"/>
              </a:spcBef>
              <a:buClr>
                <a:schemeClr val="accent1"/>
              </a:buClr>
              <a:buSzPct val="65000"/>
              <a:buFont typeface="Wingdings" pitchFamily="2" charset="2"/>
              <a:buNone/>
            </a:pPr>
            <a:r>
              <a:rPr lang="it-IT" sz="1900" b="1" dirty="0"/>
              <a:t>Le Economie di Scala a monte</a:t>
            </a:r>
          </a:p>
          <a:p>
            <a:pPr marL="342900" indent="-342900" algn="ctr">
              <a:spcBef>
                <a:spcPct val="20000"/>
              </a:spcBef>
              <a:buClr>
                <a:schemeClr val="accent1"/>
              </a:buClr>
              <a:buSzPct val="65000"/>
              <a:buFont typeface="Wingdings" pitchFamily="2" charset="2"/>
              <a:buNone/>
            </a:pPr>
            <a:endParaRPr lang="it-IT" sz="1900" b="1" dirty="0"/>
          </a:p>
          <a:p>
            <a:pPr marL="342900" indent="-342900">
              <a:spcBef>
                <a:spcPct val="20000"/>
              </a:spcBef>
              <a:buClr>
                <a:schemeClr val="accent1"/>
              </a:buClr>
              <a:buSzPct val="65000"/>
              <a:buFont typeface="Wingdings" panose="05000000000000000000" pitchFamily="2" charset="2"/>
              <a:buChar char="Ø"/>
            </a:pPr>
            <a:r>
              <a:rPr lang="it-IT" sz="1900" dirty="0"/>
              <a:t>Gestione interna dei servizi comuni</a:t>
            </a:r>
          </a:p>
          <a:p>
            <a:pPr marL="342900" indent="-342900">
              <a:spcBef>
                <a:spcPct val="20000"/>
              </a:spcBef>
              <a:buClr>
                <a:schemeClr val="accent1"/>
              </a:buClr>
              <a:buSzPct val="65000"/>
              <a:buFont typeface="Wingdings" panose="05000000000000000000" pitchFamily="2" charset="2"/>
              <a:buChar char="Ø"/>
            </a:pPr>
            <a:endParaRPr lang="it-IT" sz="1900" dirty="0"/>
          </a:p>
          <a:p>
            <a:pPr marL="342900" indent="-342900">
              <a:spcBef>
                <a:spcPct val="20000"/>
              </a:spcBef>
              <a:buClr>
                <a:schemeClr val="accent1"/>
              </a:buClr>
              <a:buSzPct val="65000"/>
              <a:buFont typeface="Wingdings" panose="05000000000000000000" pitchFamily="2" charset="2"/>
              <a:buChar char="Ø"/>
            </a:pPr>
            <a:r>
              <a:rPr lang="it-IT" sz="1900" dirty="0"/>
              <a:t>Maggiore forza contrattuale nei confronti dei fornitori</a:t>
            </a:r>
          </a:p>
        </p:txBody>
      </p:sp>
    </p:spTree>
    <p:extLst>
      <p:ext uri="{BB962C8B-B14F-4D97-AF65-F5344CB8AC3E}">
        <p14:creationId xmlns:p14="http://schemas.microsoft.com/office/powerpoint/2010/main" val="347994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9" name="Group 1229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300" name="Rectangle 1229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2" name="Rectangle 1230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04" name="Rectangle 1230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2" name="Rectangle 3"/>
          <p:cNvSpPr>
            <a:spLocks noGrp="1" noChangeArrowheads="1"/>
          </p:cNvSpPr>
          <p:nvPr>
            <p:ph type="title"/>
          </p:nvPr>
        </p:nvSpPr>
        <p:spPr>
          <a:xfrm>
            <a:off x="782723" y="809898"/>
            <a:ext cx="7457037" cy="1554480"/>
          </a:xfrm>
        </p:spPr>
        <p:txBody>
          <a:bodyPr anchor="ctr">
            <a:normAutofit/>
          </a:bodyPr>
          <a:lstStyle/>
          <a:p>
            <a:r>
              <a:rPr lang="it-IT" sz="4400" b="1" dirty="0"/>
              <a:t>Economie di sistema</a:t>
            </a:r>
            <a:br>
              <a:rPr lang="it-IT" sz="4400" b="1" dirty="0"/>
            </a:br>
            <a:endParaRPr lang="it-IT" sz="4200" b="1" dirty="0"/>
          </a:p>
        </p:txBody>
      </p:sp>
      <p:sp>
        <p:nvSpPr>
          <p:cNvPr id="12291" name="Rectangle 2"/>
          <p:cNvSpPr>
            <a:spLocks noGrp="1" noChangeArrowheads="1"/>
          </p:cNvSpPr>
          <p:nvPr>
            <p:ph idx="1"/>
          </p:nvPr>
        </p:nvSpPr>
        <p:spPr>
          <a:xfrm>
            <a:off x="628650" y="3140968"/>
            <a:ext cx="7455989" cy="2497155"/>
          </a:xfrm>
        </p:spPr>
        <p:txBody>
          <a:bodyPr anchor="ctr">
            <a:normAutofit fontScale="92500" lnSpcReduction="10000"/>
          </a:bodyPr>
          <a:lstStyle/>
          <a:p>
            <a:pPr eaLnBrk="1" hangingPunct="1">
              <a:buFont typeface="Wingdings" pitchFamily="2" charset="2"/>
              <a:buNone/>
            </a:pPr>
            <a:endParaRPr lang="it-IT" sz="2400" b="1" dirty="0"/>
          </a:p>
          <a:p>
            <a:pPr eaLnBrk="1" hangingPunct="1"/>
            <a:r>
              <a:rPr lang="it-IT" sz="2400" dirty="0"/>
              <a:t>Economie di specializzazione e di scala nella gestione delle informazioni</a:t>
            </a:r>
          </a:p>
          <a:p>
            <a:pPr eaLnBrk="1" hangingPunct="1"/>
            <a:r>
              <a:rPr lang="it-IT" sz="2400" dirty="0"/>
              <a:t>Economie di specializzazione nella comunicazione</a:t>
            </a:r>
          </a:p>
          <a:p>
            <a:pPr eaLnBrk="1" hangingPunct="1"/>
            <a:r>
              <a:rPr lang="it-IT" sz="2400" dirty="0"/>
              <a:t>Economie derivanti dal miglioramento qualitativo del sistema di fruizione delle risorse</a:t>
            </a:r>
          </a:p>
          <a:p>
            <a:pPr eaLnBrk="1" hangingPunct="1"/>
            <a:r>
              <a:rPr lang="it-IT" sz="2400" dirty="0"/>
              <a:t>Economie nella gestione di Sistemi Ambientali</a:t>
            </a:r>
          </a:p>
        </p:txBody>
      </p:sp>
      <p:cxnSp>
        <p:nvCxnSpPr>
          <p:cNvPr id="12306" name="Straight Connector 1230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p:cNvSpPr>
            <a:spLocks noGrp="1"/>
          </p:cNvSpPr>
          <p:nvPr>
            <p:ph type="sldNum" sz="quarter" idx="12"/>
          </p:nvPr>
        </p:nvSpPr>
        <p:spPr>
          <a:xfrm>
            <a:off x="6457950" y="6492240"/>
            <a:ext cx="2057400" cy="365125"/>
          </a:xfrm>
        </p:spPr>
        <p:txBody>
          <a:bodyPr>
            <a:normAutofit/>
          </a:bodyPr>
          <a:lstStyle/>
          <a:p>
            <a:pPr>
              <a:spcAft>
                <a:spcPts val="600"/>
              </a:spcAft>
              <a:defRPr/>
            </a:pPr>
            <a:fld id="{71EA93D6-C482-4AB1-90A6-F796A125E235}" type="slidenum">
              <a:rPr lang="it-IT" altLang="en-US"/>
              <a:pPr>
                <a:spcAft>
                  <a:spcPts val="600"/>
                </a:spcAft>
                <a:defRPr/>
              </a:pPr>
              <a:t>24</a:t>
            </a:fld>
            <a:endParaRPr lang="it-IT"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082463-996D-74DE-829C-19F250DB1F1F}"/>
              </a:ext>
            </a:extLst>
          </p:cNvPr>
          <p:cNvSpPr>
            <a:spLocks noGrp="1"/>
          </p:cNvSpPr>
          <p:nvPr>
            <p:ph type="title"/>
          </p:nvPr>
        </p:nvSpPr>
        <p:spPr>
          <a:xfrm>
            <a:off x="690345" y="462877"/>
            <a:ext cx="7825005" cy="1554480"/>
          </a:xfrm>
        </p:spPr>
        <p:txBody>
          <a:bodyPr anchor="ctr">
            <a:normAutofit/>
          </a:bodyPr>
          <a:lstStyle/>
          <a:p>
            <a:r>
              <a:rPr lang="it-IT" sz="4000" b="1" dirty="0"/>
              <a:t>La diffusione del fenomeno in Europa</a:t>
            </a:r>
          </a:p>
        </p:txBody>
      </p:sp>
      <p:sp>
        <p:nvSpPr>
          <p:cNvPr id="3" name="Segnaposto contenuto 2">
            <a:extLst>
              <a:ext uri="{FF2B5EF4-FFF2-40B4-BE49-F238E27FC236}">
                <a16:creationId xmlns:a16="http://schemas.microsoft.com/office/drawing/2014/main" id="{E58DF8C4-685B-86F9-43C8-A98792C45CE8}"/>
              </a:ext>
            </a:extLst>
          </p:cNvPr>
          <p:cNvSpPr>
            <a:spLocks noGrp="1"/>
          </p:cNvSpPr>
          <p:nvPr>
            <p:ph idx="1"/>
          </p:nvPr>
        </p:nvSpPr>
        <p:spPr>
          <a:xfrm>
            <a:off x="334734" y="2271403"/>
            <a:ext cx="8180616" cy="4585962"/>
          </a:xfrm>
        </p:spPr>
        <p:txBody>
          <a:bodyPr anchor="ctr">
            <a:normAutofit/>
          </a:bodyPr>
          <a:lstStyle/>
          <a:p>
            <a:pPr marL="0" indent="0" algn="just">
              <a:buNone/>
            </a:pPr>
            <a:endParaRPr lang="it-IT" sz="2000" dirty="0"/>
          </a:p>
          <a:p>
            <a:pPr algn="just" defTabSz="411480">
              <a:spcAft>
                <a:spcPts val="600"/>
              </a:spcAft>
            </a:pPr>
            <a:r>
              <a:rPr lang="it-IT" sz="2000" b="1" kern="1200" dirty="0">
                <a:latin typeface="+mn-lt"/>
                <a:ea typeface="+mn-ea"/>
                <a:cs typeface="Arial" pitchFamily="34" charset="0"/>
              </a:rPr>
              <a:t>Le SDV in Europa non hanno una regolamentazione unificata   e non sono dotate di statuto unico e universale.</a:t>
            </a:r>
          </a:p>
          <a:p>
            <a:pPr algn="just"/>
            <a:r>
              <a:rPr lang="it-IT" sz="2000" dirty="0"/>
              <a:t>in alcuni Paesi ci sono normative (Italia, Portogallo, Austria) e negli altri Paesi non vi sono regole ben definite;</a:t>
            </a:r>
          </a:p>
          <a:p>
            <a:pPr algn="just"/>
            <a:r>
              <a:rPr lang="it-IT" sz="2000" dirty="0"/>
              <a:t>si tratta di una situazione in grande evoluzione;</a:t>
            </a:r>
          </a:p>
          <a:p>
            <a:pPr algn="just"/>
            <a:r>
              <a:rPr lang="it-IT" sz="2000" dirty="0"/>
              <a:t>vi sono notevoli differenziazioni locali e territoriali;</a:t>
            </a:r>
          </a:p>
          <a:p>
            <a:pPr algn="just"/>
            <a:r>
              <a:rPr lang="it-IT" sz="2000" dirty="0"/>
              <a:t>non vi è una armonizzazione di loghi e pittogrammi, ove esistenti;</a:t>
            </a:r>
          </a:p>
          <a:p>
            <a:pPr algn="just"/>
            <a:r>
              <a:rPr lang="it-IT" sz="2000" dirty="0"/>
              <a:t>gli obiettivi sono abbastanza simili: la valorizzazione delle zone viticole e della loro storia e cultura, per un enoturismo di qualità, attento alle tradizioni e rispettoso dell’ambiente e del paesaggio.</a:t>
            </a:r>
          </a:p>
          <a:p>
            <a:pPr algn="just"/>
            <a:endParaRPr lang="it-IT" sz="2000" dirty="0"/>
          </a:p>
          <a:p>
            <a:pPr algn="just"/>
            <a:endParaRPr lang="it-IT" sz="20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4611DBDD-AE9B-EDDC-AA97-202E6C40606D}"/>
              </a:ext>
            </a:extLst>
          </p:cNvPr>
          <p:cNvSpPr>
            <a:spLocks noGrp="1"/>
          </p:cNvSpPr>
          <p:nvPr>
            <p:ph type="sldNum" sz="quarter" idx="12"/>
          </p:nvPr>
        </p:nvSpPr>
        <p:spPr>
          <a:xfrm>
            <a:off x="6457950" y="6492240"/>
            <a:ext cx="2057400" cy="365125"/>
          </a:xfrm>
        </p:spPr>
        <p:txBody>
          <a:bodyPr>
            <a:normAutofit/>
          </a:bodyPr>
          <a:lstStyle/>
          <a:p>
            <a:pPr>
              <a:spcAft>
                <a:spcPts val="600"/>
              </a:spcAft>
              <a:defRPr/>
            </a:pPr>
            <a:fld id="{6526ADCE-A0E6-44E1-803E-31291994159D}" type="slidenum">
              <a:rPr lang="it-IT" altLang="en-US" smtClean="0"/>
              <a:pPr>
                <a:spcAft>
                  <a:spcPts val="600"/>
                </a:spcAft>
                <a:defRPr/>
              </a:pPr>
              <a:t>25</a:t>
            </a:fld>
            <a:endParaRPr lang="it-IT" altLang="en-US"/>
          </a:p>
        </p:txBody>
      </p:sp>
    </p:spTree>
    <p:extLst>
      <p:ext uri="{BB962C8B-B14F-4D97-AF65-F5344CB8AC3E}">
        <p14:creationId xmlns:p14="http://schemas.microsoft.com/office/powerpoint/2010/main" val="556284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2" name="Rectangle 13321">
            <a:extLst>
              <a:ext uri="{FF2B5EF4-FFF2-40B4-BE49-F238E27FC236}">
                <a16:creationId xmlns:a16="http://schemas.microsoft.com/office/drawing/2014/main" id="{181FE16D-0BB9-43FC-A645-3419A195E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4" name="Group 13323">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319" name="Rectangle 13324">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26" name="Straight Connector 13325">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328" name="Rectangle 13327">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0" name="Rectangle 133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p:cNvSpPr>
            <a:spLocks noGrp="1" noChangeArrowheads="1"/>
          </p:cNvSpPr>
          <p:nvPr>
            <p:ph type="title"/>
          </p:nvPr>
        </p:nvSpPr>
        <p:spPr>
          <a:xfrm>
            <a:off x="827584" y="980728"/>
            <a:ext cx="5867028" cy="604897"/>
          </a:xfrm>
        </p:spPr>
        <p:txBody>
          <a:bodyPr anchor="ctr">
            <a:normAutofit fontScale="90000"/>
          </a:bodyPr>
          <a:lstStyle/>
          <a:p>
            <a:pPr eaLnBrk="1" hangingPunct="1"/>
            <a:r>
              <a:rPr lang="it-IT" sz="4000" b="1" dirty="0"/>
              <a:t>Il contesto generale in UE</a:t>
            </a:r>
          </a:p>
        </p:txBody>
      </p:sp>
      <p:sp>
        <p:nvSpPr>
          <p:cNvPr id="13316" name="Rectangle 3"/>
          <p:cNvSpPr>
            <a:spLocks noGrp="1" noChangeArrowheads="1"/>
          </p:cNvSpPr>
          <p:nvPr>
            <p:ph idx="1"/>
          </p:nvPr>
        </p:nvSpPr>
        <p:spPr>
          <a:xfrm>
            <a:off x="936525" y="2662388"/>
            <a:ext cx="7307883" cy="2782836"/>
          </a:xfrm>
        </p:spPr>
        <p:txBody>
          <a:bodyPr>
            <a:normAutofit/>
          </a:bodyPr>
          <a:lstStyle/>
          <a:p>
            <a:pPr marL="77153" indent="-77153" algn="just" defTabSz="308610">
              <a:spcBef>
                <a:spcPts val="338"/>
              </a:spcBef>
            </a:pPr>
            <a:r>
              <a:rPr lang="it-IT" sz="2000" b="1" kern="1200" dirty="0">
                <a:solidFill>
                  <a:schemeClr val="tx1"/>
                </a:solidFill>
                <a:latin typeface="+mn-lt"/>
                <a:ea typeface="+mn-ea"/>
                <a:cs typeface="+mn-cs"/>
              </a:rPr>
              <a:t>AREV </a:t>
            </a:r>
            <a:r>
              <a:rPr lang="it-IT" sz="2000" kern="1200" dirty="0">
                <a:solidFill>
                  <a:schemeClr val="tx1"/>
                </a:solidFill>
                <a:latin typeface="+mn-lt"/>
                <a:ea typeface="+mn-ea"/>
                <a:cs typeface="+mn-cs"/>
              </a:rPr>
              <a:t>– Assemblea delle Regioni Europee Vitivinicole </a:t>
            </a:r>
          </a:p>
          <a:p>
            <a:pPr marL="77153" indent="-77153" algn="just" defTabSz="308610">
              <a:spcBef>
                <a:spcPts val="338"/>
              </a:spcBef>
              <a:buNone/>
            </a:pPr>
            <a:endParaRPr lang="it-IT" sz="2000" kern="1200" dirty="0">
              <a:solidFill>
                <a:schemeClr val="tx1"/>
              </a:solidFill>
              <a:latin typeface="+mn-lt"/>
              <a:ea typeface="+mn-ea"/>
              <a:cs typeface="+mn-cs"/>
            </a:endParaRPr>
          </a:p>
          <a:p>
            <a:pPr marL="77153" indent="-77153" algn="just" defTabSz="308610">
              <a:spcBef>
                <a:spcPts val="338"/>
              </a:spcBef>
            </a:pPr>
            <a:r>
              <a:rPr lang="it-IT" sz="2000" b="1" kern="1200" dirty="0">
                <a:solidFill>
                  <a:schemeClr val="tx1"/>
                </a:solidFill>
                <a:latin typeface="+mn-lt"/>
                <a:ea typeface="+mn-ea"/>
                <a:cs typeface="+mn-cs"/>
              </a:rPr>
              <a:t>CERV</a:t>
            </a:r>
            <a:r>
              <a:rPr lang="it-IT" sz="2000" kern="1200" dirty="0">
                <a:solidFill>
                  <a:schemeClr val="tx1"/>
                </a:solidFill>
                <a:latin typeface="+mn-lt"/>
                <a:ea typeface="+mn-ea"/>
                <a:cs typeface="+mn-cs"/>
              </a:rPr>
              <a:t>- Conferenza Europea delle Regioni Vitivinicole 1997</a:t>
            </a:r>
          </a:p>
          <a:p>
            <a:pPr marL="77153" indent="-77153" algn="just" defTabSz="308610">
              <a:spcBef>
                <a:spcPts val="338"/>
              </a:spcBef>
              <a:buNone/>
            </a:pPr>
            <a:endParaRPr lang="it-IT" sz="2000" kern="1200" dirty="0">
              <a:solidFill>
                <a:schemeClr val="tx1"/>
              </a:solidFill>
              <a:latin typeface="+mn-lt"/>
              <a:ea typeface="+mn-ea"/>
              <a:cs typeface="+mn-cs"/>
            </a:endParaRPr>
          </a:p>
          <a:p>
            <a:pPr marL="77153" indent="-77153" algn="just" defTabSz="308610">
              <a:spcBef>
                <a:spcPts val="338"/>
              </a:spcBef>
            </a:pPr>
            <a:r>
              <a:rPr lang="it-IT" sz="2000" b="1" kern="1200" dirty="0">
                <a:solidFill>
                  <a:schemeClr val="tx1"/>
                </a:solidFill>
                <a:latin typeface="+mn-lt"/>
                <a:ea typeface="+mn-ea"/>
                <a:cs typeface="+mn-cs"/>
              </a:rPr>
              <a:t>RECEVIN</a:t>
            </a:r>
            <a:r>
              <a:rPr lang="it-IT" sz="2000" kern="1200" dirty="0">
                <a:solidFill>
                  <a:schemeClr val="tx1"/>
                </a:solidFill>
                <a:latin typeface="+mn-lt"/>
                <a:ea typeface="+mn-ea"/>
                <a:cs typeface="+mn-cs"/>
              </a:rPr>
              <a:t> – Rete Europea delle città del vino</a:t>
            </a:r>
          </a:p>
          <a:p>
            <a:pPr marL="77153" indent="-77153" algn="just" defTabSz="308610">
              <a:spcBef>
                <a:spcPts val="338"/>
              </a:spcBef>
              <a:buNone/>
            </a:pPr>
            <a:endParaRPr lang="it-IT" sz="2000" kern="1200" dirty="0">
              <a:solidFill>
                <a:schemeClr val="tx1"/>
              </a:solidFill>
              <a:latin typeface="+mn-lt"/>
              <a:ea typeface="+mn-ea"/>
              <a:cs typeface="+mn-cs"/>
            </a:endParaRPr>
          </a:p>
          <a:p>
            <a:pPr marL="77153" indent="-77153" algn="just" defTabSz="308610">
              <a:spcBef>
                <a:spcPts val="338"/>
              </a:spcBef>
            </a:pPr>
            <a:r>
              <a:rPr lang="it-IT" sz="2000" b="1" kern="1200" dirty="0">
                <a:solidFill>
                  <a:schemeClr val="tx1"/>
                </a:solidFill>
                <a:latin typeface="+mn-lt"/>
                <a:ea typeface="+mn-ea"/>
                <a:cs typeface="+mn-cs"/>
              </a:rPr>
              <a:t>Carta Europea dell’ enoturismo</a:t>
            </a:r>
            <a:endParaRPr lang="it-IT" sz="5400" b="1" dirty="0"/>
          </a:p>
        </p:txBody>
      </p:sp>
      <p:sp>
        <p:nvSpPr>
          <p:cNvPr id="7" name="Segnaposto numero diapositiva 5"/>
          <p:cNvSpPr>
            <a:spLocks noGrp="1"/>
          </p:cNvSpPr>
          <p:nvPr>
            <p:ph type="sldNum" sz="quarter" idx="12"/>
          </p:nvPr>
        </p:nvSpPr>
        <p:spPr>
          <a:xfrm>
            <a:off x="7454450" y="4584661"/>
            <a:ext cx="932688" cy="165523"/>
          </a:xfrm>
        </p:spPr>
        <p:txBody>
          <a:bodyPr/>
          <a:lstStyle/>
          <a:p>
            <a:pPr defTabSz="411480">
              <a:spcAft>
                <a:spcPts val="600"/>
              </a:spcAft>
              <a:defRPr/>
            </a:pPr>
            <a:fld id="{857517E0-6D40-4623-B243-9565663A0042}" type="slidenum">
              <a:rPr lang="it-IT" altLang="en-US" sz="405" kern="1200">
                <a:solidFill>
                  <a:schemeClr val="tx1">
                    <a:tint val="75000"/>
                  </a:schemeClr>
                </a:solidFill>
                <a:latin typeface="+mn-lt"/>
                <a:ea typeface="+mn-ea"/>
                <a:cs typeface="+mn-cs"/>
              </a:rPr>
              <a:pPr defTabSz="411480">
                <a:spcAft>
                  <a:spcPts val="600"/>
                </a:spcAft>
                <a:defRPr/>
              </a:pPr>
              <a:t>26</a:t>
            </a:fld>
            <a:endParaRPr lang="it-IT"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2" name="Rectangle 13321">
            <a:extLst>
              <a:ext uri="{FF2B5EF4-FFF2-40B4-BE49-F238E27FC236}">
                <a16:creationId xmlns:a16="http://schemas.microsoft.com/office/drawing/2014/main" id="{181FE16D-0BB9-43FC-A645-3419A195E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324" name="Group 13323">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319" name="Rectangle 13324">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326" name="Straight Connector 13325">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328" name="Rectangle 13327">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30" name="Rectangle 133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numero diapositiva 5"/>
          <p:cNvSpPr>
            <a:spLocks noGrp="1"/>
          </p:cNvSpPr>
          <p:nvPr>
            <p:ph type="sldNum" sz="quarter" idx="12"/>
          </p:nvPr>
        </p:nvSpPr>
        <p:spPr>
          <a:xfrm>
            <a:off x="7454450" y="4584661"/>
            <a:ext cx="932688" cy="165523"/>
          </a:xfrm>
        </p:spPr>
        <p:txBody>
          <a:bodyPr/>
          <a:lstStyle/>
          <a:p>
            <a:pPr marL="0" marR="0" lvl="0" indent="0" algn="r" defTabSz="411480" rtl="0" eaLnBrk="1" fontAlgn="auto" latinLnBrk="0" hangingPunct="1">
              <a:lnSpc>
                <a:spcPct val="100000"/>
              </a:lnSpc>
              <a:spcBef>
                <a:spcPts val="0"/>
              </a:spcBef>
              <a:spcAft>
                <a:spcPts val="600"/>
              </a:spcAft>
              <a:buClrTx/>
              <a:buSzTx/>
              <a:buFontTx/>
              <a:buNone/>
              <a:tabLst/>
              <a:defRPr/>
            </a:pPr>
            <a:fld id="{857517E0-6D40-4623-B243-9565663A0042}" type="slidenum">
              <a:rPr kumimoji="0" lang="it-IT" altLang="en-US" sz="405"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11480" rtl="0" eaLnBrk="1" fontAlgn="auto" latinLnBrk="0" hangingPunct="1">
                <a:lnSpc>
                  <a:spcPct val="100000"/>
                </a:lnSpc>
                <a:spcBef>
                  <a:spcPts val="0"/>
                </a:spcBef>
                <a:spcAft>
                  <a:spcPts val="600"/>
                </a:spcAft>
                <a:buClrTx/>
                <a:buSzTx/>
                <a:buFontTx/>
                <a:buNone/>
                <a:tabLst/>
                <a:defRPr/>
              </a:pPr>
              <a:t>27</a:t>
            </a:fld>
            <a:endParaRPr kumimoji="0" lang="it-IT"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olo 1">
            <a:extLst>
              <a:ext uri="{FF2B5EF4-FFF2-40B4-BE49-F238E27FC236}">
                <a16:creationId xmlns:a16="http://schemas.microsoft.com/office/drawing/2014/main" id="{4CD15A03-A3B2-F90D-67B7-AB85CA2F6095}"/>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it-IT" b="1">
                <a:solidFill>
                  <a:srgbClr val="000000"/>
                </a:solidFill>
                <a:latin typeface="Calibrì"/>
              </a:rPr>
              <a:t>Le strade del vino previste dalla carta europea si differenziano in due tipologie</a:t>
            </a:r>
            <a:endParaRPr lang="it-IT" b="1" dirty="0">
              <a:latin typeface="Calibrì"/>
            </a:endParaRPr>
          </a:p>
        </p:txBody>
      </p:sp>
      <p:sp>
        <p:nvSpPr>
          <p:cNvPr id="8" name="Segnaposto contenuto 2">
            <a:extLst>
              <a:ext uri="{FF2B5EF4-FFF2-40B4-BE49-F238E27FC236}">
                <a16:creationId xmlns:a16="http://schemas.microsoft.com/office/drawing/2014/main" id="{86C5D5B0-F451-1E74-0DB9-A2187214462B}"/>
              </a:ext>
            </a:extLst>
          </p:cNvPr>
          <p:cNvSpPr txBox="1">
            <a:spLocks/>
          </p:cNvSpPr>
          <p:nvPr/>
        </p:nvSpPr>
        <p:spPr>
          <a:xfrm>
            <a:off x="539552" y="2852936"/>
            <a:ext cx="7886700" cy="28275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it-IT" dirty="0">
                <a:solidFill>
                  <a:srgbClr val="000000"/>
                </a:solidFill>
                <a:latin typeface="montserrat" panose="00000500000000000000" pitchFamily="2" charset="0"/>
              </a:rPr>
              <a:t>"Strada del vino europea" e "Strada del vino europea d'eccellenza".</a:t>
            </a:r>
          </a:p>
          <a:p>
            <a:pPr algn="just"/>
            <a:r>
              <a:rPr lang="it-IT" dirty="0">
                <a:solidFill>
                  <a:srgbClr val="000000"/>
                </a:solidFill>
                <a:latin typeface="montserrat" panose="00000500000000000000" pitchFamily="2" charset="0"/>
              </a:rPr>
              <a:t>Per entrare in quest’ultima tipologia si devono soddisfare diversi criteri: presenza nel territorio della strada di prodotti autoctoni certificati, specifici sistemi di finanziamento, segnaletica e promozione, presenza di personale in grado di parlare almeno due lingue europee e formato professionalmente sulle tipicità locali, sia in campo turistico, sia agroalimentare.</a:t>
            </a:r>
            <a:endParaRPr lang="it-IT" dirty="0"/>
          </a:p>
        </p:txBody>
      </p:sp>
    </p:spTree>
    <p:extLst>
      <p:ext uri="{BB962C8B-B14F-4D97-AF65-F5344CB8AC3E}">
        <p14:creationId xmlns:p14="http://schemas.microsoft.com/office/powerpoint/2010/main" val="1316002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505" name="Rectangle 1949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AutoShape 2"/>
          <p:cNvSpPr>
            <a:spLocks noGrp="1" noChangeArrowheads="1"/>
          </p:cNvSpPr>
          <p:nvPr>
            <p:ph type="title"/>
          </p:nvPr>
        </p:nvSpPr>
        <p:spPr>
          <a:xfrm>
            <a:off x="627596" y="2464652"/>
            <a:ext cx="3736643" cy="2387600"/>
          </a:xfrm>
          <a:prstGeom prst="flowChartAlternateProcess">
            <a:avLst/>
          </a:prstGeom>
        </p:spPr>
        <p:txBody>
          <a:bodyPr vert="horz" lIns="91440" tIns="45720" rIns="91440" bIns="45720" rtlCol="0" anchor="t">
            <a:normAutofit/>
          </a:bodyPr>
          <a:lstStyle/>
          <a:p>
            <a:pPr defTabSz="914400"/>
            <a:r>
              <a:rPr lang="en-US" sz="3200" b="1" kern="1200">
                <a:solidFill>
                  <a:schemeClr val="tx1"/>
                </a:solidFill>
                <a:latin typeface="+mj-lt"/>
                <a:ea typeface="+mj-ea"/>
                <a:cs typeface="+mj-cs"/>
              </a:rPr>
              <a:t>Le SDV e I percorsi enogastronomici in Italia</a:t>
            </a:r>
          </a:p>
        </p:txBody>
      </p:sp>
      <p:grpSp>
        <p:nvGrpSpPr>
          <p:cNvPr id="19506" name="Group 1949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9507" name="Rectangle 1949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08" name="Rectangle 1949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09" name="Rectangle 1949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10" name="Rectangle 1950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11" name="Rectangle 1950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e 15 più gustose strade dei vini e dei sapori in Italia, da gustare con  calma, percorse da vigneti.">
            <a:extLst>
              <a:ext uri="{FF2B5EF4-FFF2-40B4-BE49-F238E27FC236}">
                <a16:creationId xmlns:a16="http://schemas.microsoft.com/office/drawing/2014/main" id="{8B7292FA-3CC7-E0EB-B69D-E9CAFBF830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41869" y="2154023"/>
            <a:ext cx="4152000" cy="2491200"/>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5"/>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spcAft>
                <a:spcPts val="600"/>
              </a:spcAft>
              <a:defRPr/>
            </a:pPr>
            <a:fld id="{33EADCBC-9A03-4FBB-8E2E-10BE4A7CF80C}" type="slidenum">
              <a:rPr lang="en-US" altLang="en-US" sz="1200" smtClean="0"/>
              <a:pPr>
                <a:spcAft>
                  <a:spcPts val="600"/>
                </a:spcAft>
                <a:defRPr/>
              </a:pPr>
              <a:t>28</a:t>
            </a:fld>
            <a:endParaRPr lang="en-US" altLang="en-US"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8" name="Rectangle 4117">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0" name="Group 41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4121" name="Rectangle 41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Rectangle 41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Rectangle 41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5" name="Rectangle 41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19309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72FA4D13-A767-09C9-37C2-503DD9A67ECC}"/>
              </a:ext>
            </a:extLst>
          </p:cNvPr>
          <p:cNvSpPr>
            <a:spLocks noGrp="1" noChangeArrowheads="1"/>
          </p:cNvSpPr>
          <p:nvPr>
            <p:ph type="title"/>
          </p:nvPr>
        </p:nvSpPr>
        <p:spPr>
          <a:xfrm>
            <a:off x="782723" y="873940"/>
            <a:ext cx="3696218" cy="1035781"/>
          </a:xfrm>
        </p:spPr>
        <p:txBody>
          <a:bodyPr anchor="ctr">
            <a:normAutofit/>
          </a:bodyPr>
          <a:lstStyle/>
          <a:p>
            <a:pPr eaLnBrk="1" hangingPunct="1"/>
            <a:r>
              <a:rPr lang="it-IT" sz="3100" b="1"/>
              <a:t>Aspetti normativi</a:t>
            </a:r>
          </a:p>
        </p:txBody>
      </p:sp>
      <p:sp>
        <p:nvSpPr>
          <p:cNvPr id="2" name="Rectangle 3">
            <a:extLst>
              <a:ext uri="{FF2B5EF4-FFF2-40B4-BE49-F238E27FC236}">
                <a16:creationId xmlns:a16="http://schemas.microsoft.com/office/drawing/2014/main" id="{F3F6EDBD-0671-6978-A34E-463CBD5F4269}"/>
              </a:ext>
            </a:extLst>
          </p:cNvPr>
          <p:cNvSpPr>
            <a:spLocks noGrp="1" noChangeArrowheads="1"/>
          </p:cNvSpPr>
          <p:nvPr>
            <p:ph idx="1"/>
          </p:nvPr>
        </p:nvSpPr>
        <p:spPr>
          <a:xfrm>
            <a:off x="252316" y="2306937"/>
            <a:ext cx="4679724" cy="3677123"/>
          </a:xfrm>
        </p:spPr>
        <p:txBody>
          <a:bodyPr anchor="ctr">
            <a:normAutofit/>
          </a:bodyPr>
          <a:lstStyle/>
          <a:p>
            <a:pPr eaLnBrk="1" hangingPunct="1"/>
            <a:r>
              <a:rPr lang="it-IT" sz="2000" dirty="0"/>
              <a:t>Legge 27 luglio 1999 e dal successivo DM 12 luglio 2000</a:t>
            </a:r>
          </a:p>
          <a:p>
            <a:pPr eaLnBrk="1" hangingPunct="1">
              <a:buFont typeface="Wingdings" pitchFamily="2" charset="2"/>
              <a:buNone/>
            </a:pPr>
            <a:r>
              <a:rPr lang="it-IT" sz="2000" dirty="0"/>
              <a:t> </a:t>
            </a:r>
            <a:r>
              <a:rPr lang="it-IT" sz="2000" i="1" dirty="0"/>
              <a:t>“valorizzazione dei territori a vocazione vitivinicola.”</a:t>
            </a:r>
            <a:endParaRPr lang="it-IT" sz="2000" dirty="0"/>
          </a:p>
          <a:p>
            <a:pPr eaLnBrk="1" hangingPunct="1">
              <a:buFont typeface="Wingdings" pitchFamily="2" charset="2"/>
              <a:buNone/>
            </a:pPr>
            <a:endParaRPr lang="it-IT" sz="2000" dirty="0"/>
          </a:p>
          <a:p>
            <a:pPr eaLnBrk="1" hangingPunct="1">
              <a:buFont typeface="Wingdings" pitchFamily="2" charset="2"/>
              <a:buNone/>
            </a:pPr>
            <a:r>
              <a:rPr lang="it-IT" sz="2000" dirty="0"/>
              <a:t>   “</a:t>
            </a:r>
            <a:r>
              <a:rPr lang="it-IT" sz="2000" i="1" dirty="0"/>
              <a:t>Le Strade del Vino sono dei percorsi segnalati e pubblicizzati con appositi cartelli, lungo i quali insistono valori naturali, culturali e ambientali, vigneti e cantine di aziende agricole singole o associate aperte al pubblico”</a:t>
            </a:r>
          </a:p>
        </p:txBody>
      </p:sp>
      <p:pic>
        <p:nvPicPr>
          <p:cNvPr id="7" name="Immagine 6">
            <a:extLst>
              <a:ext uri="{FF2B5EF4-FFF2-40B4-BE49-F238E27FC236}">
                <a16:creationId xmlns:a16="http://schemas.microsoft.com/office/drawing/2014/main" id="{85643BB1-5342-C9D7-E3C4-11C9DB330808}"/>
              </a:ext>
            </a:extLst>
          </p:cNvPr>
          <p:cNvPicPr>
            <a:picLocks noChangeAspect="1"/>
          </p:cNvPicPr>
          <p:nvPr/>
        </p:nvPicPr>
        <p:blipFill rotWithShape="1">
          <a:blip r:embed="rId2"/>
          <a:srcRect l="17195" r="44546" b="1"/>
          <a:stretch/>
        </p:blipFill>
        <p:spPr>
          <a:xfrm>
            <a:off x="5091287" y="613147"/>
            <a:ext cx="3424063" cy="5593443"/>
          </a:xfrm>
          <a:prstGeom prst="rect">
            <a:avLst/>
          </a:prstGeom>
        </p:spPr>
      </p:pic>
      <p:cxnSp>
        <p:nvCxnSpPr>
          <p:cNvPr id="4127" name="Straight Connector 41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5F133B1D-FC26-FAAF-3B3F-9BB60D6CAE2A}"/>
              </a:ext>
            </a:extLst>
          </p:cNvPr>
          <p:cNvSpPr>
            <a:spLocks noGrp="1"/>
          </p:cNvSpPr>
          <p:nvPr>
            <p:ph type="sldNum" sz="quarter" idx="12"/>
          </p:nvPr>
        </p:nvSpPr>
        <p:spPr>
          <a:xfrm>
            <a:off x="6457950" y="649224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526ADCE-A0E6-44E1-803E-31291994159D}" type="slidenum">
              <a:rPr kumimoji="0" lang="it-IT" alt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29</a:t>
            </a:fld>
            <a:endParaRPr kumimoji="0" lang="it-IT" altLang="en-US"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21003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A6FC85-B886-4263-1032-C1F0D11AEEF5}"/>
              </a:ext>
            </a:extLst>
          </p:cNvPr>
          <p:cNvSpPr>
            <a:spLocks noGrp="1"/>
          </p:cNvSpPr>
          <p:nvPr>
            <p:ph type="title"/>
          </p:nvPr>
        </p:nvSpPr>
        <p:spPr>
          <a:xfrm>
            <a:off x="107504" y="386930"/>
            <a:ext cx="8037334" cy="1298448"/>
          </a:xfrm>
        </p:spPr>
        <p:txBody>
          <a:bodyPr anchor="b">
            <a:normAutofit/>
          </a:bodyPr>
          <a:lstStyle/>
          <a:p>
            <a:br>
              <a:rPr lang="it-IT" sz="2900" b="1" i="0" u="none" strike="noStrike" baseline="0" dirty="0">
                <a:latin typeface="Times New Roman" panose="02020603050405020304" pitchFamily="18" charset="0"/>
              </a:rPr>
            </a:br>
            <a:r>
              <a:rPr lang="it-IT" sz="2900" b="1" i="0" u="none" strike="noStrike" baseline="0" dirty="0">
                <a:latin typeface="Times New Roman" panose="02020603050405020304" pitchFamily="18" charset="0"/>
              </a:rPr>
              <a:t>Organizzazione Mondiale per il Turismo (UNWTO) </a:t>
            </a:r>
            <a:endParaRPr lang="it-IT" sz="2900" b="1" dirty="0"/>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C9B6DA0-D76D-9D24-A099-0ABA4A10FD2D}"/>
              </a:ext>
            </a:extLst>
          </p:cNvPr>
          <p:cNvSpPr>
            <a:spLocks noGrp="1"/>
          </p:cNvSpPr>
          <p:nvPr>
            <p:ph idx="1"/>
          </p:nvPr>
        </p:nvSpPr>
        <p:spPr>
          <a:xfrm>
            <a:off x="251636" y="2181909"/>
            <a:ext cx="4199312" cy="3639450"/>
          </a:xfrm>
        </p:spPr>
        <p:txBody>
          <a:bodyPr anchor="ctr">
            <a:normAutofit/>
          </a:bodyPr>
          <a:lstStyle/>
          <a:p>
            <a:pPr marL="0" indent="0" algn="just">
              <a:buNone/>
            </a:pPr>
            <a:r>
              <a:rPr lang="it-IT" sz="2000" b="0" i="1" dirty="0">
                <a:effectLst/>
                <a:latin typeface="Verdana" panose="020B0604030504040204" pitchFamily="34" charset="0"/>
              </a:rPr>
              <a:t>Turismo sostenibile:</a:t>
            </a:r>
          </a:p>
          <a:p>
            <a:pPr marL="0" indent="0" algn="just">
              <a:buNone/>
            </a:pPr>
            <a:r>
              <a:rPr lang="it-IT" sz="2000" b="0" i="1" dirty="0">
                <a:effectLst/>
                <a:latin typeface="Verdana" panose="020B0604030504040204" pitchFamily="34" charset="0"/>
              </a:rPr>
              <a:t>Forma di turismo in grado di soddisfare le esigenze dei viaggiatori e delle comunità ospitanti, al contempo capace di tutelare le risorse ambientali e offrire nuove opportunità per le generazioni future</a:t>
            </a:r>
            <a:r>
              <a:rPr lang="it-IT" sz="2000" b="0" i="0" dirty="0">
                <a:effectLst/>
                <a:latin typeface="Verdana" panose="020B0604030504040204" pitchFamily="34" charset="0"/>
              </a:rPr>
              <a:t>.</a:t>
            </a:r>
            <a:endParaRPr lang="it-IT" sz="2000" dirty="0"/>
          </a:p>
        </p:txBody>
      </p:sp>
      <p:pic>
        <p:nvPicPr>
          <p:cNvPr id="1026" name="Picture 2" descr="Organizzazione Mondiale del Turismo (OMT) - Itinerari culturali">
            <a:extLst>
              <a:ext uri="{FF2B5EF4-FFF2-40B4-BE49-F238E27FC236}">
                <a16:creationId xmlns:a16="http://schemas.microsoft.com/office/drawing/2014/main" id="{1FD28B95-8906-DB55-66FD-B008D22FC7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33649" y="2956633"/>
            <a:ext cx="3862707" cy="2769488"/>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numero diapositiva 3">
            <a:extLst>
              <a:ext uri="{FF2B5EF4-FFF2-40B4-BE49-F238E27FC236}">
                <a16:creationId xmlns:a16="http://schemas.microsoft.com/office/drawing/2014/main" id="{5E69BF33-D59E-DDBC-AA06-FBD3057AC9BD}"/>
              </a:ext>
            </a:extLst>
          </p:cNvPr>
          <p:cNvSpPr>
            <a:spLocks noGrp="1"/>
          </p:cNvSpPr>
          <p:nvPr>
            <p:ph type="sldNum" sz="quarter" idx="12"/>
          </p:nvPr>
        </p:nvSpPr>
        <p:spPr>
          <a:xfrm>
            <a:off x="6457950" y="6492240"/>
            <a:ext cx="2057400" cy="365125"/>
          </a:xfrm>
        </p:spPr>
        <p:txBody>
          <a:bodyPr>
            <a:normAutofit/>
          </a:bodyPr>
          <a:lstStyle/>
          <a:p>
            <a:pPr>
              <a:spcAft>
                <a:spcPts val="600"/>
              </a:spcAft>
              <a:defRPr/>
            </a:pPr>
            <a:fld id="{6526ADCE-A0E6-44E1-803E-31291994159D}" type="slidenum">
              <a:rPr lang="it-IT" altLang="en-US" smtClean="0"/>
              <a:pPr>
                <a:spcAft>
                  <a:spcPts val="600"/>
                </a:spcAft>
                <a:defRPr/>
              </a:pPr>
              <a:t>3</a:t>
            </a:fld>
            <a:endParaRPr lang="it-IT" altLang="en-US"/>
          </a:p>
        </p:txBody>
      </p:sp>
      <p:sp>
        <p:nvSpPr>
          <p:cNvPr id="6" name="CasellaDiTesto 5">
            <a:extLst>
              <a:ext uri="{FF2B5EF4-FFF2-40B4-BE49-F238E27FC236}">
                <a16:creationId xmlns:a16="http://schemas.microsoft.com/office/drawing/2014/main" id="{EB3C1CD9-457F-CED7-CFC4-5B65E3C9A447}"/>
              </a:ext>
            </a:extLst>
          </p:cNvPr>
          <p:cNvSpPr txBox="1"/>
          <p:nvPr/>
        </p:nvSpPr>
        <p:spPr>
          <a:xfrm>
            <a:off x="217643" y="5870668"/>
            <a:ext cx="8432011" cy="646331"/>
          </a:xfrm>
          <a:prstGeom prst="rect">
            <a:avLst/>
          </a:prstGeom>
          <a:noFill/>
        </p:spPr>
        <p:txBody>
          <a:bodyPr wrap="square">
            <a:spAutoFit/>
          </a:bodyPr>
          <a:lstStyle/>
          <a:p>
            <a:r>
              <a:rPr lang="it-IT" sz="1800" b="0" i="0" u="none" strike="noStrike" baseline="0" dirty="0">
                <a:solidFill>
                  <a:srgbClr val="000000"/>
                </a:solidFill>
                <a:latin typeface="Times New Roman" panose="02020603050405020304" pitchFamily="18" charset="0"/>
              </a:rPr>
              <a:t>Conferenza mondiale sul turismo sostenibile di Lanzarote </a:t>
            </a:r>
            <a:r>
              <a:rPr lang="it-IT" dirty="0">
                <a:solidFill>
                  <a:srgbClr val="000000"/>
                </a:solidFill>
                <a:latin typeface="Times New Roman" panose="02020603050405020304" pitchFamily="18" charset="0"/>
              </a:rPr>
              <a:t>– </a:t>
            </a:r>
            <a:r>
              <a:rPr lang="it-IT" sz="1800" b="0" i="0" u="none" strike="noStrike" baseline="0" dirty="0">
                <a:solidFill>
                  <a:srgbClr val="000000"/>
                </a:solidFill>
                <a:latin typeface="Times New Roman" panose="02020603050405020304" pitchFamily="18" charset="0"/>
              </a:rPr>
              <a:t>1995 - “Carta per il turismo sostenibile”. </a:t>
            </a:r>
            <a:endParaRPr lang="it-IT" dirty="0"/>
          </a:p>
        </p:txBody>
      </p:sp>
    </p:spTree>
    <p:extLst>
      <p:ext uri="{BB962C8B-B14F-4D97-AF65-F5344CB8AC3E}">
        <p14:creationId xmlns:p14="http://schemas.microsoft.com/office/powerpoint/2010/main" val="1052461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F90EAC8-7609-8EF6-A776-DE8611090707}"/>
              </a:ext>
            </a:extLst>
          </p:cNvPr>
          <p:cNvSpPr>
            <a:spLocks noGrp="1"/>
          </p:cNvSpPr>
          <p:nvPr>
            <p:ph type="title"/>
          </p:nvPr>
        </p:nvSpPr>
        <p:spPr>
          <a:xfrm>
            <a:off x="149276" y="404664"/>
            <a:ext cx="5430835" cy="1584176"/>
          </a:xfrm>
        </p:spPr>
        <p:txBody>
          <a:bodyPr>
            <a:normAutofit/>
          </a:bodyPr>
          <a:lstStyle/>
          <a:p>
            <a:r>
              <a:rPr lang="it-IT" sz="2800" b="0" i="0" dirty="0">
                <a:effectLst/>
                <a:latin typeface="Lato" panose="020F0502020204030203" pitchFamily="34" charset="0"/>
              </a:rPr>
              <a:t>Legge 27 luglio 1999, n. 268</a:t>
            </a:r>
            <a:endParaRPr lang="it-IT" sz="2800" dirty="0"/>
          </a:p>
        </p:txBody>
      </p:sp>
      <p:sp>
        <p:nvSpPr>
          <p:cNvPr id="3" name="Segnaposto contenuto 2">
            <a:extLst>
              <a:ext uri="{FF2B5EF4-FFF2-40B4-BE49-F238E27FC236}">
                <a16:creationId xmlns:a16="http://schemas.microsoft.com/office/drawing/2014/main" id="{A9CD7D31-2A57-44B7-6F1B-0DCFE476D3D8}"/>
              </a:ext>
            </a:extLst>
          </p:cNvPr>
          <p:cNvSpPr>
            <a:spLocks noGrp="1"/>
          </p:cNvSpPr>
          <p:nvPr>
            <p:ph idx="1"/>
          </p:nvPr>
        </p:nvSpPr>
        <p:spPr>
          <a:xfrm>
            <a:off x="208718" y="2386140"/>
            <a:ext cx="4472089" cy="3843666"/>
          </a:xfrm>
        </p:spPr>
        <p:txBody>
          <a:bodyPr>
            <a:normAutofit/>
          </a:bodyPr>
          <a:lstStyle/>
          <a:p>
            <a:pPr marL="0" indent="0" algn="just">
              <a:buNone/>
            </a:pPr>
            <a:r>
              <a:rPr lang="it-IT" sz="2000" dirty="0">
                <a:latin typeface="Lato" panose="020F0502020204030203" pitchFamily="34" charset="0"/>
              </a:rPr>
              <a:t>I</a:t>
            </a:r>
            <a:r>
              <a:rPr lang="it-IT" sz="2000" b="0" i="0" dirty="0">
                <a:effectLst/>
                <a:latin typeface="Lato" panose="020F0502020204030203" pitchFamily="34" charset="0"/>
              </a:rPr>
              <a:t>stituisce anche le “Strade dell’Olio e dei Sapori” come strumento attraverso il quale i territori vinicoli e le relative produzioni possono essere divulgati, commercializzati e fruiti in forma di offerta turistica, specificando che sono percorsi segnalati e pubblicizzati con appositi cartelli, lungo i quali insistono valori naturali, culturali e ambientali, vigneti, oliveti e cantine di aziende agricole singole o associate aperte al pubblico.</a:t>
            </a:r>
            <a:endParaRPr lang="it-IT" sz="2000" dirty="0"/>
          </a:p>
        </p:txBody>
      </p:sp>
      <p:pic>
        <p:nvPicPr>
          <p:cNvPr id="6" name="Picture 5" descr="Segnale stradale vuoto">
            <a:extLst>
              <a:ext uri="{FF2B5EF4-FFF2-40B4-BE49-F238E27FC236}">
                <a16:creationId xmlns:a16="http://schemas.microsoft.com/office/drawing/2014/main" id="{538571F1-626B-71B3-6002-25DF2C87EE75}"/>
              </a:ext>
            </a:extLst>
          </p:cNvPr>
          <p:cNvPicPr>
            <a:picLocks noChangeAspect="1"/>
          </p:cNvPicPr>
          <p:nvPr/>
        </p:nvPicPr>
        <p:blipFill rotWithShape="1">
          <a:blip r:embed="rId2"/>
          <a:srcRect l="47537" r="8934"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egnaposto numero diapositiva 3">
            <a:extLst>
              <a:ext uri="{FF2B5EF4-FFF2-40B4-BE49-F238E27FC236}">
                <a16:creationId xmlns:a16="http://schemas.microsoft.com/office/drawing/2014/main" id="{C161DD24-C095-272E-FD17-A40E492527AB}"/>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6526ADCE-A0E6-44E1-803E-31291994159D}" type="slidenum">
              <a:rPr lang="it-IT" altLang="en-US">
                <a:solidFill>
                  <a:srgbClr val="FFFFFF"/>
                </a:solidFill>
              </a:rPr>
              <a:pPr>
                <a:spcAft>
                  <a:spcPts val="600"/>
                </a:spcAft>
                <a:defRPr/>
              </a:pPr>
              <a:t>30</a:t>
            </a:fld>
            <a:endParaRPr lang="it-IT" altLang="en-US">
              <a:solidFill>
                <a:srgbClr val="FFFFFF"/>
              </a:solidFill>
            </a:endParaRPr>
          </a:p>
        </p:txBody>
      </p:sp>
      <p:pic>
        <p:nvPicPr>
          <p:cNvPr id="1026" name="Picture 2" descr="STRADE DEI VINI E DEI SAPORI">
            <a:extLst>
              <a:ext uri="{FF2B5EF4-FFF2-40B4-BE49-F238E27FC236}">
                <a16:creationId xmlns:a16="http://schemas.microsoft.com/office/drawing/2014/main" id="{1A6B962D-4DD0-F5C5-E215-DB5FCC970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657" y="1412776"/>
            <a:ext cx="18288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7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2"/>
          <p:cNvSpPr>
            <a:spLocks noGrp="1" noChangeArrowheads="1"/>
          </p:cNvSpPr>
          <p:nvPr>
            <p:ph type="title"/>
          </p:nvPr>
        </p:nvSpPr>
        <p:spPr>
          <a:xfrm>
            <a:off x="606478" y="327937"/>
            <a:ext cx="6927525" cy="1188950"/>
          </a:xfrm>
        </p:spPr>
        <p:txBody>
          <a:bodyPr anchor="b">
            <a:normAutofit/>
          </a:bodyPr>
          <a:lstStyle/>
          <a:p>
            <a:pPr eaLnBrk="1" hangingPunct="1"/>
            <a:r>
              <a:rPr lang="it-IT" sz="4000" b="1" dirty="0"/>
              <a:t>Il disciplinare delle SDV</a:t>
            </a:r>
          </a:p>
        </p:txBody>
      </p:sp>
      <p:grpSp>
        <p:nvGrpSpPr>
          <p:cNvPr id="23563" name="Group 2356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3564" name="Rectangle 2356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5" name="Rectangle 2356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7" name="Rectangle 2356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Rectangle 3"/>
          <p:cNvSpPr>
            <a:spLocks noGrp="1" noChangeArrowheads="1"/>
          </p:cNvSpPr>
          <p:nvPr>
            <p:ph idx="1"/>
          </p:nvPr>
        </p:nvSpPr>
        <p:spPr>
          <a:xfrm>
            <a:off x="122974" y="2432453"/>
            <a:ext cx="8537521" cy="4289161"/>
          </a:xfrm>
        </p:spPr>
        <p:txBody>
          <a:bodyPr anchor="ctr">
            <a:normAutofit/>
          </a:bodyPr>
          <a:lstStyle/>
          <a:p>
            <a:pPr marL="0" indent="0" algn="just" eaLnBrk="1" hangingPunct="1">
              <a:buNone/>
            </a:pPr>
            <a:r>
              <a:rPr lang="it-IT" sz="1800" dirty="0"/>
              <a:t>In attuazione della legge è stato pubblicato il 28/7/2000 il Decreto del </a:t>
            </a:r>
            <a:r>
              <a:rPr lang="it-IT" sz="1800" dirty="0" err="1"/>
              <a:t>MiPAF</a:t>
            </a:r>
            <a:r>
              <a:rPr lang="it-IT" sz="1800" dirty="0"/>
              <a:t> intitolato: </a:t>
            </a:r>
            <a:r>
              <a:rPr lang="it-IT" sz="1800" u="sng" dirty="0"/>
              <a:t>Fissazione degli standard minimi di qualità per i percorsi individuati ai sensi dalla Legge 268/99.</a:t>
            </a:r>
          </a:p>
          <a:p>
            <a:pPr algn="just" eaLnBrk="1" hangingPunct="1">
              <a:buFont typeface="Wingdings" pitchFamily="2" charset="2"/>
              <a:buNone/>
            </a:pPr>
            <a:r>
              <a:rPr lang="it-IT" sz="1800" dirty="0"/>
              <a:t> </a:t>
            </a:r>
          </a:p>
          <a:p>
            <a:pPr marL="0" indent="0" algn="just" eaLnBrk="1" hangingPunct="1">
              <a:buNone/>
            </a:pPr>
            <a:r>
              <a:rPr lang="it-IT" sz="1800" u="sng" dirty="0"/>
              <a:t>Ogni strada del vino debba prevedere</a:t>
            </a:r>
            <a:r>
              <a:rPr lang="it-IT" sz="1800" dirty="0"/>
              <a:t>:</a:t>
            </a:r>
          </a:p>
          <a:p>
            <a:pPr algn="just" eaLnBrk="1" hangingPunct="1"/>
            <a:r>
              <a:rPr lang="it-IT" sz="1800" dirty="0"/>
              <a:t>a) un logo identificativo unico;</a:t>
            </a:r>
          </a:p>
          <a:p>
            <a:pPr algn="just" eaLnBrk="1" hangingPunct="1"/>
            <a:r>
              <a:rPr lang="it-IT" sz="1800" dirty="0"/>
              <a:t>b) la segnaletica informativa posta sia lungo il percorso sia in prossimità del soggetto aderente alla strada del vino e consistente dello specifico logo identificativo;</a:t>
            </a:r>
          </a:p>
          <a:p>
            <a:pPr algn="just" eaLnBrk="1" hangingPunct="1"/>
            <a:r>
              <a:rPr lang="it-IT" sz="1800" dirty="0"/>
              <a:t>c) l’esposizione presso ciascun soggetto aderente della mappa del territorio specifico della strada del vino; </a:t>
            </a:r>
          </a:p>
          <a:p>
            <a:pPr algn="just" eaLnBrk="1" hangingPunct="1"/>
            <a:r>
              <a:rPr lang="it-IT" sz="1800" dirty="0"/>
              <a:t>d) il regolamento di funzionamento, contenente almeno la tipologia dei soggetti aderenti ed i requisiti necessari degli stessi per aderire alla strada del vino;</a:t>
            </a:r>
          </a:p>
          <a:p>
            <a:pPr algn="just" eaLnBrk="1" hangingPunct="1"/>
            <a:r>
              <a:rPr lang="it-IT" sz="1800" dirty="0"/>
              <a:t>e) il soggetto responsabile.</a:t>
            </a:r>
          </a:p>
          <a:p>
            <a:pPr algn="just" eaLnBrk="1" hangingPunct="1"/>
            <a:endParaRPr lang="it-IT" sz="1800" dirty="0"/>
          </a:p>
          <a:p>
            <a:pPr algn="just" eaLnBrk="1" hangingPunct="1"/>
            <a:endParaRPr lang="it-IT" sz="1800" dirty="0"/>
          </a:p>
        </p:txBody>
      </p:sp>
      <p:sp>
        <p:nvSpPr>
          <p:cNvPr id="6" name="Segnaposto numero diapositiva 5"/>
          <p:cNvSpPr>
            <a:spLocks noGrp="1"/>
          </p:cNvSpPr>
          <p:nvPr>
            <p:ph type="sldNum" sz="quarter" idx="12"/>
          </p:nvPr>
        </p:nvSpPr>
        <p:spPr>
          <a:xfrm>
            <a:off x="6457950" y="6492240"/>
            <a:ext cx="2057400" cy="365125"/>
          </a:xfrm>
        </p:spPr>
        <p:txBody>
          <a:bodyPr>
            <a:normAutofit/>
          </a:bodyPr>
          <a:lstStyle/>
          <a:p>
            <a:pPr>
              <a:spcAft>
                <a:spcPts val="600"/>
              </a:spcAft>
              <a:defRPr/>
            </a:pPr>
            <a:fld id="{9CF4C42C-4E55-4138-A3A0-DF5AA6137497}" type="slidenum">
              <a:rPr lang="it-IT" altLang="en-US"/>
              <a:pPr>
                <a:spcAft>
                  <a:spcPts val="600"/>
                </a:spcAft>
                <a:defRPr/>
              </a:pPr>
              <a:t>31</a:t>
            </a:fld>
            <a:endParaRPr lang="it-IT"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2" name="Rectangle 1844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52" name="Group 1844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8453" name="Rectangle 1844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4" name="Rectangle 1844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7" name="Rectangle 1844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49" name="Rectangle 1844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2"/>
          <p:cNvSpPr>
            <a:spLocks noGrp="1" noChangeArrowheads="1"/>
          </p:cNvSpPr>
          <p:nvPr>
            <p:ph type="title"/>
          </p:nvPr>
        </p:nvSpPr>
        <p:spPr>
          <a:xfrm>
            <a:off x="782723" y="809898"/>
            <a:ext cx="7629757" cy="1554480"/>
          </a:xfrm>
        </p:spPr>
        <p:txBody>
          <a:bodyPr anchor="ctr">
            <a:normAutofit/>
          </a:bodyPr>
          <a:lstStyle/>
          <a:p>
            <a:pPr eaLnBrk="1" hangingPunct="1"/>
            <a:r>
              <a:rPr lang="it-IT" sz="3200" b="1" dirty="0"/>
              <a:t>Strumenti per la gestione e la fruizione delle SDV</a:t>
            </a:r>
          </a:p>
        </p:txBody>
      </p:sp>
      <p:cxnSp>
        <p:nvCxnSpPr>
          <p:cNvPr id="18451" name="Straight Connector 1845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p:cNvSpPr>
            <a:spLocks noGrp="1"/>
          </p:cNvSpPr>
          <p:nvPr>
            <p:ph type="sldNum" sz="quarter" idx="12"/>
          </p:nvPr>
        </p:nvSpPr>
        <p:spPr>
          <a:xfrm>
            <a:off x="6457950" y="6492240"/>
            <a:ext cx="2057400" cy="365125"/>
          </a:xfrm>
        </p:spPr>
        <p:txBody>
          <a:bodyPr>
            <a:normAutofit/>
          </a:bodyPr>
          <a:lstStyle/>
          <a:p>
            <a:pPr>
              <a:spcAft>
                <a:spcPts val="600"/>
              </a:spcAft>
              <a:defRPr/>
            </a:pPr>
            <a:fld id="{0F7CAE3A-5A86-42C6-A4D9-EADF04938207}" type="slidenum">
              <a:rPr lang="it-IT" altLang="en-US" smtClean="0"/>
              <a:pPr>
                <a:spcAft>
                  <a:spcPts val="600"/>
                </a:spcAft>
                <a:defRPr/>
              </a:pPr>
              <a:t>32</a:t>
            </a:fld>
            <a:endParaRPr lang="it-IT" altLang="en-US"/>
          </a:p>
        </p:txBody>
      </p:sp>
      <p:graphicFrame>
        <p:nvGraphicFramePr>
          <p:cNvPr id="18438" name="Rectangle 3">
            <a:extLst>
              <a:ext uri="{FF2B5EF4-FFF2-40B4-BE49-F238E27FC236}">
                <a16:creationId xmlns:a16="http://schemas.microsoft.com/office/drawing/2014/main" id="{98F543D2-DD8A-68FB-E310-A68595136671}"/>
              </a:ext>
            </a:extLst>
          </p:cNvPr>
          <p:cNvGraphicFramePr>
            <a:graphicFrameLocks noGrp="1"/>
          </p:cNvGraphicFramePr>
          <p:nvPr>
            <p:ph idx="1"/>
            <p:extLst>
              <p:ext uri="{D42A27DB-BD31-4B8C-83A1-F6EECF244321}">
                <p14:modId xmlns:p14="http://schemas.microsoft.com/office/powerpoint/2010/main" val="1105983314"/>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25" name="Group 92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9226" name="Rectangle 92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9" name="Rectangle 92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6406927-5065-DDBB-407B-0228554CE424}"/>
              </a:ext>
            </a:extLst>
          </p:cNvPr>
          <p:cNvSpPr>
            <a:spLocks noGrp="1"/>
          </p:cNvSpPr>
          <p:nvPr>
            <p:ph idx="1"/>
          </p:nvPr>
        </p:nvSpPr>
        <p:spPr>
          <a:xfrm>
            <a:off x="443039" y="2330505"/>
            <a:ext cx="3419569" cy="3979585"/>
          </a:xfrm>
        </p:spPr>
        <p:txBody>
          <a:bodyPr anchor="ctr">
            <a:normAutofit/>
          </a:bodyPr>
          <a:lstStyle/>
          <a:p>
            <a:pPr algn="just"/>
            <a:r>
              <a:rPr lang="it-IT" sz="1700" b="0" i="0" dirty="0">
                <a:effectLst/>
                <a:latin typeface="Lato" panose="020F0502020204030203" pitchFamily="34" charset="0"/>
              </a:rPr>
              <a:t>ribadisce il ruolo fondamentale delle “Strade del Vino” nell’ottica dello svolgimento delle attività enoturistiche</a:t>
            </a:r>
            <a:endParaRPr lang="it-IT" sz="1700" dirty="0">
              <a:latin typeface="Lato" panose="020F0502020204030203" pitchFamily="34" charset="0"/>
            </a:endParaRPr>
          </a:p>
          <a:p>
            <a:pPr algn="just"/>
            <a:r>
              <a:rPr lang="it-IT" sz="1700" b="0" i="0" dirty="0">
                <a:effectLst/>
                <a:latin typeface="Lato" panose="020F0502020204030203" pitchFamily="34" charset="0"/>
              </a:rPr>
              <a:t>ogni regione d’Italia ha un sistema di “Strade del vino, dell’olio e dei sapori” vigenti, operanti e talvolta organizzate in “coordinamenti” o “Federazioni”</a:t>
            </a:r>
            <a:endParaRPr lang="it-IT" sz="1700" dirty="0"/>
          </a:p>
        </p:txBody>
      </p:sp>
      <p:sp>
        <p:nvSpPr>
          <p:cNvPr id="9231" name="Rectangle 92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3" name="Rectangle 92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numero diapositiva 3">
            <a:extLst>
              <a:ext uri="{FF2B5EF4-FFF2-40B4-BE49-F238E27FC236}">
                <a16:creationId xmlns:a16="http://schemas.microsoft.com/office/drawing/2014/main" id="{E85A4AB7-EBCD-0CE4-F3DC-135BA37754F1}"/>
              </a:ext>
            </a:extLst>
          </p:cNvPr>
          <p:cNvSpPr>
            <a:spLocks noGrp="1"/>
          </p:cNvSpPr>
          <p:nvPr>
            <p:ph type="sldNum" sz="quarter" idx="12"/>
          </p:nvPr>
        </p:nvSpPr>
        <p:spPr>
          <a:xfrm>
            <a:off x="7038802" y="6492240"/>
            <a:ext cx="791787" cy="365125"/>
          </a:xfrm>
        </p:spPr>
        <p:txBody>
          <a:bodyPr>
            <a:normAutofit/>
          </a:bodyPr>
          <a:lstStyle/>
          <a:p>
            <a:pPr>
              <a:spcAft>
                <a:spcPts val="600"/>
              </a:spcAft>
              <a:defRPr/>
            </a:pPr>
            <a:fld id="{6526ADCE-A0E6-44E1-803E-31291994159D}" type="slidenum">
              <a:rPr lang="it-IT" altLang="en-US" smtClean="0"/>
              <a:pPr>
                <a:spcAft>
                  <a:spcPts val="600"/>
                </a:spcAft>
                <a:defRPr/>
              </a:pPr>
              <a:t>33</a:t>
            </a:fld>
            <a:endParaRPr lang="it-IT" altLang="en-US"/>
          </a:p>
        </p:txBody>
      </p:sp>
      <p:pic>
        <p:nvPicPr>
          <p:cNvPr id="9220" name="Picture 4" descr="Strade Vino Italia Logo">
            <a:extLst>
              <a:ext uri="{FF2B5EF4-FFF2-40B4-BE49-F238E27FC236}">
                <a16:creationId xmlns:a16="http://schemas.microsoft.com/office/drawing/2014/main" id="{D369648A-37B8-9DF4-0386-88B10C56F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135" y="1968490"/>
            <a:ext cx="3897824" cy="246862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8AF6443D-3EEE-AEEB-8D87-B1B80527FEA7}"/>
              </a:ext>
            </a:extLst>
          </p:cNvPr>
          <p:cNvSpPr>
            <a:spLocks noGrp="1"/>
          </p:cNvSpPr>
          <p:nvPr>
            <p:ph type="title"/>
          </p:nvPr>
        </p:nvSpPr>
        <p:spPr>
          <a:xfrm>
            <a:off x="383836" y="1092866"/>
            <a:ext cx="5027122" cy="1128068"/>
          </a:xfrm>
        </p:spPr>
        <p:txBody>
          <a:bodyPr anchor="ctr">
            <a:normAutofit/>
          </a:bodyPr>
          <a:lstStyle/>
          <a:p>
            <a:r>
              <a:rPr lang="it-IT" sz="2400" dirty="0">
                <a:latin typeface="Lato" panose="020F0502020204030203" pitchFamily="34" charset="0"/>
              </a:rPr>
              <a:t>L</a:t>
            </a:r>
            <a:r>
              <a:rPr lang="it-IT" sz="2400" b="0" i="0" dirty="0">
                <a:effectLst/>
                <a:latin typeface="Lato" panose="020F0502020204030203" pitchFamily="34" charset="0"/>
              </a:rPr>
              <a:t>egge del 12 dicembre 2016, n.238 </a:t>
            </a:r>
            <a:br>
              <a:rPr lang="it-IT" sz="2400" b="0" i="0" dirty="0">
                <a:effectLst/>
                <a:latin typeface="Lato" panose="020F0502020204030203" pitchFamily="34" charset="0"/>
              </a:rPr>
            </a:br>
            <a:r>
              <a:rPr lang="it-IT" sz="2400" b="0" i="0" dirty="0">
                <a:effectLst/>
                <a:latin typeface="Lato" panose="020F0502020204030203" pitchFamily="34" charset="0"/>
              </a:rPr>
              <a:t>(Testo Unico sul Vino)</a:t>
            </a:r>
            <a:endParaRPr lang="it-IT" sz="2400" dirty="0"/>
          </a:p>
        </p:txBody>
      </p:sp>
      <p:sp>
        <p:nvSpPr>
          <p:cNvPr id="6" name="CasellaDiTesto 5">
            <a:extLst>
              <a:ext uri="{FF2B5EF4-FFF2-40B4-BE49-F238E27FC236}">
                <a16:creationId xmlns:a16="http://schemas.microsoft.com/office/drawing/2014/main" id="{F71681AF-7A21-A7CD-219D-0727E5A5C3B9}"/>
              </a:ext>
            </a:extLst>
          </p:cNvPr>
          <p:cNvSpPr txBox="1"/>
          <p:nvPr/>
        </p:nvSpPr>
        <p:spPr>
          <a:xfrm>
            <a:off x="399867" y="6273335"/>
            <a:ext cx="4572000" cy="369332"/>
          </a:xfrm>
          <a:prstGeom prst="rect">
            <a:avLst/>
          </a:prstGeom>
          <a:noFill/>
        </p:spPr>
        <p:txBody>
          <a:bodyPr wrap="square">
            <a:spAutoFit/>
          </a:bodyPr>
          <a:lstStyle/>
          <a:p>
            <a:r>
              <a:rPr lang="it-IT" dirty="0"/>
              <a:t>https://www.stradevinoitalia.it/author/admin/</a:t>
            </a:r>
          </a:p>
        </p:txBody>
      </p:sp>
    </p:spTree>
    <p:extLst>
      <p:ext uri="{BB962C8B-B14F-4D97-AF65-F5344CB8AC3E}">
        <p14:creationId xmlns:p14="http://schemas.microsoft.com/office/powerpoint/2010/main" val="3636859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F5985B0-ED60-8AAF-3BE0-6F70D7E3EF0C}"/>
              </a:ext>
            </a:extLst>
          </p:cNvPr>
          <p:cNvSpPr>
            <a:spLocks noGrp="1"/>
          </p:cNvSpPr>
          <p:nvPr>
            <p:ph type="title"/>
          </p:nvPr>
        </p:nvSpPr>
        <p:spPr>
          <a:xfrm>
            <a:off x="167965" y="404471"/>
            <a:ext cx="9143999" cy="1188950"/>
          </a:xfrm>
        </p:spPr>
        <p:txBody>
          <a:bodyPr anchor="b">
            <a:normAutofit fontScale="90000"/>
          </a:bodyPr>
          <a:lstStyle/>
          <a:p>
            <a:r>
              <a:rPr lang="it-IT" sz="2400" b="1" i="0" dirty="0">
                <a:effectLst/>
              </a:rPr>
              <a:t>Decreto Ministeriale 12 marzo 2019 n° 2779: </a:t>
            </a:r>
            <a:r>
              <a:rPr lang="it-IT" sz="2400" b="1" u="sng" dirty="0">
                <a:effectLst>
                  <a:outerShdw blurRad="38100" dist="38100" dir="2700000" algn="tl">
                    <a:srgbClr val="000000">
                      <a:alpha val="43137"/>
                    </a:srgbClr>
                  </a:outerShdw>
                </a:effectLst>
                <a:ea typeface="+mn-ea"/>
                <a:cs typeface="+mn-cs"/>
              </a:rPr>
              <a:t>Linee guida e indirizzi in merito ai requisiti e agli standard minimi di qualità per l’esercizio dell’attività enoturistica</a:t>
            </a:r>
            <a:br>
              <a:rPr lang="it-IT" sz="2400" b="1" dirty="0">
                <a:ea typeface="+mn-ea"/>
                <a:cs typeface="+mn-cs"/>
              </a:rPr>
            </a:br>
            <a:endParaRPr lang="it-IT" sz="2400" b="1" dirty="0"/>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Segnaposto contenuto 2">
            <a:extLst>
              <a:ext uri="{FF2B5EF4-FFF2-40B4-BE49-F238E27FC236}">
                <a16:creationId xmlns:a16="http://schemas.microsoft.com/office/drawing/2014/main" id="{E033C4E7-B80D-5D05-57BA-7DBA7E542BF3}"/>
              </a:ext>
            </a:extLst>
          </p:cNvPr>
          <p:cNvGraphicFramePr>
            <a:graphicFrameLocks noGrp="1"/>
          </p:cNvGraphicFramePr>
          <p:nvPr>
            <p:ph idx="1"/>
            <p:extLst>
              <p:ext uri="{D42A27DB-BD31-4B8C-83A1-F6EECF244321}">
                <p14:modId xmlns:p14="http://schemas.microsoft.com/office/powerpoint/2010/main" val="3050628572"/>
              </p:ext>
            </p:extLst>
          </p:nvPr>
        </p:nvGraphicFramePr>
        <p:xfrm>
          <a:off x="107504" y="1593421"/>
          <a:ext cx="9096228" cy="4897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id="{FDE806B1-2C1F-1413-854A-E94D34F22854}"/>
              </a:ext>
            </a:extLst>
          </p:cNvPr>
          <p:cNvSpPr>
            <a:spLocks noGrp="1"/>
          </p:cNvSpPr>
          <p:nvPr>
            <p:ph type="sldNum" sz="quarter" idx="12"/>
          </p:nvPr>
        </p:nvSpPr>
        <p:spPr>
          <a:xfrm>
            <a:off x="5487434" y="5780443"/>
            <a:ext cx="1444823" cy="256411"/>
          </a:xfrm>
        </p:spPr>
        <p:txBody>
          <a:bodyPr/>
          <a:lstStyle/>
          <a:p>
            <a:pPr defTabSz="640080">
              <a:spcAft>
                <a:spcPts val="600"/>
              </a:spcAft>
              <a:defRPr/>
            </a:pPr>
            <a:fld id="{6526ADCE-A0E6-44E1-803E-31291994159D}" type="slidenum">
              <a:rPr lang="it-IT" altLang="en-US" sz="630" kern="1200">
                <a:solidFill>
                  <a:schemeClr val="tx1">
                    <a:tint val="75000"/>
                  </a:schemeClr>
                </a:solidFill>
                <a:latin typeface="+mn-lt"/>
                <a:ea typeface="+mn-ea"/>
                <a:cs typeface="+mn-cs"/>
              </a:rPr>
              <a:pPr defTabSz="640080">
                <a:spcAft>
                  <a:spcPts val="600"/>
                </a:spcAft>
                <a:defRPr/>
              </a:pPr>
              <a:t>34</a:t>
            </a:fld>
            <a:endParaRPr lang="it-IT" altLang="en-US"/>
          </a:p>
        </p:txBody>
      </p:sp>
      <p:sp>
        <p:nvSpPr>
          <p:cNvPr id="8" name="CasellaDiTesto 7">
            <a:extLst>
              <a:ext uri="{FF2B5EF4-FFF2-40B4-BE49-F238E27FC236}">
                <a16:creationId xmlns:a16="http://schemas.microsoft.com/office/drawing/2014/main" id="{D419560E-B13E-4FF9-E272-B50AD1517B02}"/>
              </a:ext>
            </a:extLst>
          </p:cNvPr>
          <p:cNvSpPr txBox="1"/>
          <p:nvPr/>
        </p:nvSpPr>
        <p:spPr>
          <a:xfrm>
            <a:off x="107504" y="6585052"/>
            <a:ext cx="5890826" cy="286232"/>
          </a:xfrm>
          <a:prstGeom prst="rect">
            <a:avLst/>
          </a:prstGeom>
          <a:noFill/>
        </p:spPr>
        <p:txBody>
          <a:bodyPr wrap="square">
            <a:spAutoFit/>
          </a:bodyPr>
          <a:lstStyle/>
          <a:p>
            <a:pPr defTabSz="640080">
              <a:spcAft>
                <a:spcPts val="600"/>
              </a:spcAft>
            </a:pPr>
            <a:r>
              <a:rPr lang="it-IT" sz="1260" kern="1200" dirty="0">
                <a:solidFill>
                  <a:schemeClr val="tx1"/>
                </a:solidFill>
                <a:latin typeface="+mn-lt"/>
                <a:ea typeface="+mn-ea"/>
                <a:cs typeface="+mn-cs"/>
              </a:rPr>
              <a:t>https://www.politicheagricole.it/flex/cm/pages/ServeBLOB.php/L/IT/IDPagina/13877</a:t>
            </a:r>
            <a:endParaRPr lang="it-IT" dirty="0"/>
          </a:p>
        </p:txBody>
      </p:sp>
    </p:spTree>
    <p:extLst>
      <p:ext uri="{BB962C8B-B14F-4D97-AF65-F5344CB8AC3E}">
        <p14:creationId xmlns:p14="http://schemas.microsoft.com/office/powerpoint/2010/main" val="688802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D826C99-95CF-6D17-CC5A-9BBCED439E54}"/>
              </a:ext>
            </a:extLst>
          </p:cNvPr>
          <p:cNvSpPr>
            <a:spLocks noGrp="1"/>
          </p:cNvSpPr>
          <p:nvPr>
            <p:ph type="title"/>
          </p:nvPr>
        </p:nvSpPr>
        <p:spPr>
          <a:xfrm>
            <a:off x="782723" y="809898"/>
            <a:ext cx="7457037" cy="1554480"/>
          </a:xfrm>
        </p:spPr>
        <p:txBody>
          <a:bodyPr anchor="ctr">
            <a:normAutofit/>
          </a:bodyPr>
          <a:lstStyle/>
          <a:p>
            <a:r>
              <a:rPr lang="it-IT" sz="4200"/>
              <a:t>La situazione in Italia</a:t>
            </a:r>
          </a:p>
        </p:txBody>
      </p:sp>
      <p:sp>
        <p:nvSpPr>
          <p:cNvPr id="3" name="Segnaposto contenuto 2">
            <a:extLst>
              <a:ext uri="{FF2B5EF4-FFF2-40B4-BE49-F238E27FC236}">
                <a16:creationId xmlns:a16="http://schemas.microsoft.com/office/drawing/2014/main" id="{ADC3538E-F7E8-452A-4C37-C40211E6509C}"/>
              </a:ext>
            </a:extLst>
          </p:cNvPr>
          <p:cNvSpPr>
            <a:spLocks noGrp="1"/>
          </p:cNvSpPr>
          <p:nvPr>
            <p:ph idx="1"/>
          </p:nvPr>
        </p:nvSpPr>
        <p:spPr>
          <a:xfrm>
            <a:off x="464806" y="2704014"/>
            <a:ext cx="8092869" cy="3809750"/>
          </a:xfrm>
        </p:spPr>
        <p:txBody>
          <a:bodyPr anchor="ctr">
            <a:normAutofit/>
          </a:bodyPr>
          <a:lstStyle/>
          <a:p>
            <a:pPr algn="just"/>
            <a:r>
              <a:rPr lang="it-IT" sz="2400" b="0" i="0">
                <a:effectLst/>
                <a:latin typeface="+mj-lt"/>
              </a:rPr>
              <a:t>Oggi si contano in Italia circa </a:t>
            </a:r>
            <a:r>
              <a:rPr lang="it-IT" sz="2400" b="1" i="0">
                <a:effectLst/>
                <a:latin typeface="+mj-lt"/>
              </a:rPr>
              <a:t>170 Strade del Vino</a:t>
            </a:r>
            <a:endParaRPr lang="it-IT" sz="2400">
              <a:latin typeface="+mj-lt"/>
            </a:endParaRPr>
          </a:p>
          <a:p>
            <a:pPr algn="just"/>
            <a:r>
              <a:rPr lang="it-IT" sz="2400" dirty="0">
                <a:latin typeface="+mj-lt"/>
              </a:rPr>
              <a:t>La maggior parte aderenti alla Federazione Italiana delle Strade del Vino, dell’Olio e dei Sapori</a:t>
            </a:r>
          </a:p>
          <a:p>
            <a:pPr algn="just"/>
            <a:r>
              <a:rPr lang="it-IT" sz="2400" b="0" i="0">
                <a:effectLst/>
                <a:latin typeface="+mj-lt"/>
              </a:rPr>
              <a:t>Maggiore concentrazione a Nord e al centro ma diffuse anche nel resto della Penisola </a:t>
            </a:r>
          </a:p>
          <a:p>
            <a:pPr algn="just"/>
            <a:r>
              <a:rPr lang="it-IT" sz="2400" dirty="0">
                <a:latin typeface="+mj-lt"/>
              </a:rPr>
              <a:t>Toscana e Veneto ne ospitano rispettivamente 20 e 16, il numero più alto, seguite dalla Sicilia.</a:t>
            </a:r>
          </a:p>
          <a:p>
            <a:pPr algn="just"/>
            <a:r>
              <a:rPr lang="it-IT" sz="2400" dirty="0">
                <a:latin typeface="+mj-lt"/>
              </a:rPr>
              <a:t>il coordinamento e la capacità di organizzarsi e promuoversi in modo congiunto sono fattori competitivi di grande rilevanza.</a:t>
            </a:r>
          </a:p>
          <a:p>
            <a:pPr marL="0" indent="0" algn="just">
              <a:buNone/>
            </a:pPr>
            <a:endParaRPr lang="it-IT" sz="2400" b="0" i="0">
              <a:effectLst/>
              <a:latin typeface="+mj-lt"/>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DC90140D-D617-4816-3D20-385942541964}"/>
              </a:ext>
            </a:extLst>
          </p:cNvPr>
          <p:cNvSpPr>
            <a:spLocks noGrp="1"/>
          </p:cNvSpPr>
          <p:nvPr>
            <p:ph type="sldNum" sz="quarter" idx="12"/>
          </p:nvPr>
        </p:nvSpPr>
        <p:spPr>
          <a:xfrm>
            <a:off x="6457950" y="6492240"/>
            <a:ext cx="2057400" cy="365125"/>
          </a:xfrm>
        </p:spPr>
        <p:txBody>
          <a:bodyPr>
            <a:normAutofit/>
          </a:bodyPr>
          <a:lstStyle/>
          <a:p>
            <a:pPr>
              <a:spcAft>
                <a:spcPts val="600"/>
              </a:spcAft>
              <a:defRPr/>
            </a:pPr>
            <a:fld id="{6526ADCE-A0E6-44E1-803E-31291994159D}" type="slidenum">
              <a:rPr lang="it-IT" altLang="en-US" smtClean="0"/>
              <a:pPr>
                <a:spcAft>
                  <a:spcPts val="600"/>
                </a:spcAft>
                <a:defRPr/>
              </a:pPr>
              <a:t>35</a:t>
            </a:fld>
            <a:endParaRPr lang="it-IT" altLang="en-US"/>
          </a:p>
        </p:txBody>
      </p:sp>
    </p:spTree>
    <p:extLst>
      <p:ext uri="{BB962C8B-B14F-4D97-AF65-F5344CB8AC3E}">
        <p14:creationId xmlns:p14="http://schemas.microsoft.com/office/powerpoint/2010/main" val="169500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2" name="Rectangle 2868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84" name="Group 2868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28685" name="Rectangle 2868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6" name="Rectangle 2868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7" name="Rectangle 2868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89" name="Rectangle 2868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25450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5" name="Rectangle 2"/>
          <p:cNvSpPr>
            <a:spLocks noGrp="1" noChangeArrowheads="1"/>
          </p:cNvSpPr>
          <p:nvPr>
            <p:ph type="title"/>
          </p:nvPr>
        </p:nvSpPr>
        <p:spPr>
          <a:xfrm>
            <a:off x="782723" y="873940"/>
            <a:ext cx="3789277" cy="1035781"/>
          </a:xfrm>
        </p:spPr>
        <p:txBody>
          <a:bodyPr vert="horz" lIns="91440" tIns="45720" rIns="91440" bIns="45720" rtlCol="0" anchor="ctr">
            <a:normAutofit/>
          </a:bodyPr>
          <a:lstStyle/>
          <a:p>
            <a:pPr defTabSz="914400"/>
            <a:r>
              <a:rPr lang="en-US" sz="3100" b="1" kern="1200" dirty="0" err="1">
                <a:solidFill>
                  <a:schemeClr val="tx1"/>
                </a:solidFill>
                <a:latin typeface="+mj-lt"/>
                <a:ea typeface="+mj-ea"/>
                <a:cs typeface="+mj-cs"/>
              </a:rPr>
              <a:t>Esperienze</a:t>
            </a:r>
            <a:r>
              <a:rPr lang="en-US" sz="3100" b="1" kern="1200" dirty="0">
                <a:solidFill>
                  <a:schemeClr val="tx1"/>
                </a:solidFill>
                <a:latin typeface="+mj-lt"/>
                <a:ea typeface="+mj-ea"/>
                <a:cs typeface="+mj-cs"/>
              </a:rPr>
              <a:t> in Italia: Il </a:t>
            </a:r>
            <a:r>
              <a:rPr lang="en-US" sz="3100" b="1" kern="1200" dirty="0" err="1">
                <a:solidFill>
                  <a:schemeClr val="tx1"/>
                </a:solidFill>
                <a:latin typeface="+mj-lt"/>
                <a:ea typeface="+mj-ea"/>
                <a:cs typeface="+mj-cs"/>
              </a:rPr>
              <a:t>caso</a:t>
            </a:r>
            <a:r>
              <a:rPr lang="en-US" sz="3100" b="1" kern="1200" dirty="0">
                <a:solidFill>
                  <a:schemeClr val="tx1"/>
                </a:solidFill>
                <a:latin typeface="+mj-lt"/>
                <a:ea typeface="+mj-ea"/>
                <a:cs typeface="+mj-cs"/>
              </a:rPr>
              <a:t> </a:t>
            </a:r>
            <a:r>
              <a:rPr lang="en-US" sz="3100" b="1" kern="1200" dirty="0" err="1">
                <a:solidFill>
                  <a:schemeClr val="tx1"/>
                </a:solidFill>
                <a:latin typeface="+mj-lt"/>
                <a:ea typeface="+mj-ea"/>
                <a:cs typeface="+mj-cs"/>
              </a:rPr>
              <a:t>della</a:t>
            </a:r>
            <a:r>
              <a:rPr lang="en-US" sz="3100" b="1" kern="1200" dirty="0">
                <a:solidFill>
                  <a:schemeClr val="tx1"/>
                </a:solidFill>
                <a:latin typeface="+mj-lt"/>
                <a:ea typeface="+mj-ea"/>
                <a:cs typeface="+mj-cs"/>
              </a:rPr>
              <a:t> Toscana</a:t>
            </a:r>
          </a:p>
        </p:txBody>
      </p:sp>
      <p:sp>
        <p:nvSpPr>
          <p:cNvPr id="28676" name="Rectangle 3"/>
          <p:cNvSpPr>
            <a:spLocks noGrp="1" noChangeArrowheads="1"/>
          </p:cNvSpPr>
          <p:nvPr>
            <p:ph type="body" sz="half" idx="1"/>
          </p:nvPr>
        </p:nvSpPr>
        <p:spPr>
          <a:xfrm>
            <a:off x="200874" y="2524721"/>
            <a:ext cx="4836350" cy="3677123"/>
          </a:xfrm>
        </p:spPr>
        <p:txBody>
          <a:bodyPr vert="horz" lIns="91440" tIns="45720" rIns="91440" bIns="45720" rtlCol="0" anchor="ctr">
            <a:normAutofit fontScale="92500" lnSpcReduction="20000"/>
          </a:bodyPr>
          <a:lstStyle/>
          <a:p>
            <a:pPr indent="-228600" algn="just" defTabSz="914400"/>
            <a:r>
              <a:rPr lang="en-US" sz="2000" dirty="0"/>
              <a:t>La </a:t>
            </a:r>
            <a:r>
              <a:rPr lang="en-US" sz="2000" dirty="0" err="1"/>
              <a:t>Regione</a:t>
            </a:r>
            <a:r>
              <a:rPr lang="en-US" sz="2000" dirty="0"/>
              <a:t> Toscana ha </a:t>
            </a:r>
            <a:r>
              <a:rPr lang="en-US" sz="2000" dirty="0" err="1"/>
              <a:t>adottato</a:t>
            </a:r>
            <a:r>
              <a:rPr lang="en-US" sz="2000" dirty="0"/>
              <a:t> </a:t>
            </a:r>
            <a:r>
              <a:rPr lang="en-US" sz="2000" dirty="0" err="1"/>
              <a:t>una</a:t>
            </a:r>
            <a:r>
              <a:rPr lang="en-US" sz="2000" dirty="0"/>
              <a:t> </a:t>
            </a:r>
            <a:r>
              <a:rPr lang="en-US" sz="2000" dirty="0" err="1"/>
              <a:t>legge</a:t>
            </a:r>
            <a:r>
              <a:rPr lang="en-US" sz="2000" dirty="0"/>
              <a:t> </a:t>
            </a:r>
            <a:r>
              <a:rPr lang="en-US" sz="2000" dirty="0" err="1"/>
              <a:t>regionale</a:t>
            </a:r>
            <a:r>
              <a:rPr lang="en-US" sz="2000" dirty="0"/>
              <a:t> </a:t>
            </a:r>
            <a:r>
              <a:rPr lang="en-US" sz="2000" dirty="0" err="1"/>
              <a:t>sulle</a:t>
            </a:r>
            <a:r>
              <a:rPr lang="en-US" sz="2000" dirty="0"/>
              <a:t> </a:t>
            </a:r>
            <a:r>
              <a:rPr lang="en-US" sz="2000" dirty="0" err="1"/>
              <a:t>strade</a:t>
            </a:r>
            <a:r>
              <a:rPr lang="en-US" sz="2000" dirty="0"/>
              <a:t> del vino </a:t>
            </a:r>
            <a:r>
              <a:rPr lang="en-US" sz="2000" dirty="0" err="1"/>
              <a:t>già</a:t>
            </a:r>
            <a:r>
              <a:rPr lang="en-US" sz="2000" dirty="0"/>
              <a:t> </a:t>
            </a:r>
            <a:r>
              <a:rPr lang="en-US" sz="2000" dirty="0" err="1"/>
              <a:t>nel</a:t>
            </a:r>
            <a:r>
              <a:rPr lang="en-US" sz="2000" dirty="0"/>
              <a:t> 1996 n. 69 “</a:t>
            </a:r>
            <a:r>
              <a:rPr lang="en-US" sz="2000" dirty="0" err="1"/>
              <a:t>Disciplina</a:t>
            </a:r>
            <a:r>
              <a:rPr lang="en-US" sz="2000" dirty="0"/>
              <a:t> </a:t>
            </a:r>
            <a:r>
              <a:rPr lang="en-US" sz="2000" dirty="0" err="1"/>
              <a:t>delle</a:t>
            </a:r>
            <a:r>
              <a:rPr lang="en-US" sz="2000" dirty="0"/>
              <a:t> </a:t>
            </a:r>
            <a:r>
              <a:rPr lang="en-US" sz="2000" dirty="0" err="1"/>
              <a:t>strade</a:t>
            </a:r>
            <a:r>
              <a:rPr lang="en-US" sz="2000" dirty="0"/>
              <a:t> del vino in Toscana”.</a:t>
            </a:r>
          </a:p>
          <a:p>
            <a:pPr indent="-228600" algn="just" defTabSz="914400"/>
            <a:endParaRPr lang="en-US" sz="2000" dirty="0"/>
          </a:p>
          <a:p>
            <a:pPr indent="-228600" algn="just" defTabSz="914400"/>
            <a:r>
              <a:rPr lang="en-US" sz="2000" dirty="0" err="1"/>
              <a:t>Partendo</a:t>
            </a:r>
            <a:r>
              <a:rPr lang="en-US" sz="2000" dirty="0"/>
              <a:t> </a:t>
            </a:r>
            <a:r>
              <a:rPr lang="en-US" sz="2000" dirty="0" err="1"/>
              <a:t>anche</a:t>
            </a:r>
            <a:r>
              <a:rPr lang="en-US" sz="2000" dirty="0"/>
              <a:t> da </a:t>
            </a:r>
            <a:r>
              <a:rPr lang="en-US" sz="2000" dirty="0" err="1"/>
              <a:t>questa</a:t>
            </a:r>
            <a:r>
              <a:rPr lang="en-US" sz="2000" dirty="0"/>
              <a:t> </a:t>
            </a:r>
            <a:r>
              <a:rPr lang="en-US" sz="2000" dirty="0" err="1"/>
              <a:t>legge</a:t>
            </a:r>
            <a:r>
              <a:rPr lang="en-US" sz="2000" dirty="0"/>
              <a:t> </a:t>
            </a:r>
            <a:r>
              <a:rPr lang="en-US" sz="2000" dirty="0" err="1"/>
              <a:t>regionale</a:t>
            </a:r>
            <a:r>
              <a:rPr lang="en-US" sz="2000" dirty="0"/>
              <a:t>, a </a:t>
            </a:r>
            <a:r>
              <a:rPr lang="en-US" sz="2000" dirty="0" err="1"/>
              <a:t>livello</a:t>
            </a:r>
            <a:r>
              <a:rPr lang="en-US" sz="2000" dirty="0"/>
              <a:t> </a:t>
            </a:r>
            <a:r>
              <a:rPr lang="en-US" sz="2000" dirty="0" err="1"/>
              <a:t>nazionale</a:t>
            </a:r>
            <a:r>
              <a:rPr lang="en-US" sz="2000" dirty="0"/>
              <a:t> </a:t>
            </a:r>
            <a:r>
              <a:rPr lang="en-US" sz="2000" dirty="0" err="1"/>
              <a:t>nella</a:t>
            </a:r>
            <a:r>
              <a:rPr lang="en-US" sz="2000" dirty="0"/>
              <a:t> </a:t>
            </a:r>
            <a:r>
              <a:rPr lang="en-US" sz="2000" dirty="0" err="1"/>
              <a:t>seconda</a:t>
            </a:r>
            <a:r>
              <a:rPr lang="en-US" sz="2000" dirty="0"/>
              <a:t> </a:t>
            </a:r>
            <a:r>
              <a:rPr lang="en-US" sz="2000" dirty="0" err="1"/>
              <a:t>metà</a:t>
            </a:r>
            <a:r>
              <a:rPr lang="en-US" sz="2000" dirty="0"/>
              <a:t> </a:t>
            </a:r>
            <a:r>
              <a:rPr lang="en-US" sz="2000" dirty="0" err="1"/>
              <a:t>degli</a:t>
            </a:r>
            <a:r>
              <a:rPr lang="en-US" sz="2000" dirty="0"/>
              <a:t> anni </a:t>
            </a:r>
            <a:r>
              <a:rPr lang="en-US" sz="2000" dirty="0" err="1"/>
              <a:t>novanta</a:t>
            </a:r>
            <a:r>
              <a:rPr lang="en-US" sz="2000" dirty="0"/>
              <a:t> </a:t>
            </a:r>
            <a:r>
              <a:rPr lang="en-US" sz="2000" dirty="0" err="1"/>
              <a:t>sono</a:t>
            </a:r>
            <a:r>
              <a:rPr lang="en-US" sz="2000" dirty="0"/>
              <a:t> state </a:t>
            </a:r>
            <a:r>
              <a:rPr lang="en-US" sz="2000" dirty="0" err="1"/>
              <a:t>presentati</a:t>
            </a:r>
            <a:r>
              <a:rPr lang="en-US" sz="2000" dirty="0"/>
              <a:t> in </a:t>
            </a:r>
            <a:r>
              <a:rPr lang="en-US" sz="2000" dirty="0" err="1"/>
              <a:t>Parlamento</a:t>
            </a:r>
            <a:r>
              <a:rPr lang="en-US" sz="2000" dirty="0"/>
              <a:t> ben 10 </a:t>
            </a:r>
            <a:r>
              <a:rPr lang="en-US" sz="2000" dirty="0" err="1"/>
              <a:t>proposte</a:t>
            </a:r>
            <a:r>
              <a:rPr lang="en-US" sz="2000" dirty="0"/>
              <a:t> di </a:t>
            </a:r>
            <a:r>
              <a:rPr lang="en-US" sz="2000" dirty="0" err="1"/>
              <a:t>legge</a:t>
            </a:r>
            <a:r>
              <a:rPr lang="en-US" sz="2000" dirty="0"/>
              <a:t> in </a:t>
            </a:r>
            <a:r>
              <a:rPr lang="en-US" sz="2000" dirty="0" err="1"/>
              <a:t>materia</a:t>
            </a:r>
            <a:r>
              <a:rPr lang="en-US" sz="2000" dirty="0"/>
              <a:t> di </a:t>
            </a:r>
            <a:r>
              <a:rPr lang="en-US" sz="2000" dirty="0" err="1"/>
              <a:t>strade</a:t>
            </a:r>
            <a:r>
              <a:rPr lang="en-US" sz="2000" dirty="0"/>
              <a:t> del vino e </a:t>
            </a:r>
            <a:r>
              <a:rPr lang="en-US" sz="2000" dirty="0" err="1"/>
              <a:t>che</a:t>
            </a:r>
            <a:r>
              <a:rPr lang="en-US" sz="2000" dirty="0"/>
              <a:t> </a:t>
            </a:r>
            <a:r>
              <a:rPr lang="en-US" sz="2000" dirty="0" err="1"/>
              <a:t>sono</a:t>
            </a:r>
            <a:r>
              <a:rPr lang="en-US" sz="2000" dirty="0"/>
              <a:t> </a:t>
            </a:r>
            <a:r>
              <a:rPr lang="en-US" sz="2000" dirty="0" err="1"/>
              <a:t>confluite</a:t>
            </a:r>
            <a:r>
              <a:rPr lang="en-US" sz="2000" dirty="0"/>
              <a:t> </a:t>
            </a:r>
            <a:r>
              <a:rPr lang="en-US" sz="2000" dirty="0" err="1"/>
              <a:t>nella</a:t>
            </a:r>
            <a:r>
              <a:rPr lang="en-US" sz="2000" dirty="0"/>
              <a:t> </a:t>
            </a:r>
            <a:r>
              <a:rPr lang="en-US" sz="2000" dirty="0" err="1"/>
              <a:t>Legge</a:t>
            </a:r>
            <a:r>
              <a:rPr lang="en-US" sz="2000" dirty="0"/>
              <a:t> 27 </a:t>
            </a:r>
            <a:r>
              <a:rPr lang="en-US" sz="2000" dirty="0" err="1"/>
              <a:t>luglio</a:t>
            </a:r>
            <a:r>
              <a:rPr lang="en-US" sz="2000" dirty="0"/>
              <a:t> 1999 n. 268.</a:t>
            </a:r>
          </a:p>
          <a:p>
            <a:pPr indent="-228600" algn="just" defTabSz="914400"/>
            <a:endParaRPr lang="en-US" sz="2000" dirty="0"/>
          </a:p>
          <a:p>
            <a:pPr indent="-228600" algn="just" defTabSz="914400"/>
            <a:r>
              <a:rPr lang="en-US" sz="2000" dirty="0"/>
              <a:t>Le </a:t>
            </a:r>
            <a:r>
              <a:rPr lang="en-US" sz="2000" dirty="0" err="1"/>
              <a:t>Strade</a:t>
            </a:r>
            <a:r>
              <a:rPr lang="en-US" sz="2000" dirty="0"/>
              <a:t> del Vino </a:t>
            </a:r>
            <a:r>
              <a:rPr lang="en-US" sz="2000" dirty="0" err="1"/>
              <a:t>riconosciute</a:t>
            </a:r>
            <a:r>
              <a:rPr lang="en-US" sz="2000" dirty="0"/>
              <a:t> in Toscana </a:t>
            </a:r>
            <a:r>
              <a:rPr lang="en-US" sz="2000" dirty="0" err="1"/>
              <a:t>attualmente</a:t>
            </a:r>
            <a:r>
              <a:rPr lang="en-US" sz="2000" dirty="0"/>
              <a:t> </a:t>
            </a:r>
            <a:r>
              <a:rPr lang="en-US" sz="2000" dirty="0" err="1"/>
              <a:t>sono</a:t>
            </a:r>
            <a:r>
              <a:rPr lang="en-US" sz="2000" dirty="0"/>
              <a:t> 20</a:t>
            </a:r>
          </a:p>
        </p:txBody>
      </p:sp>
      <p:sp>
        <p:nvSpPr>
          <p:cNvPr id="28691" name="Rectangle 2869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224" y="608401"/>
            <a:ext cx="3478126"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7" name="Picture 4" descr="toscana"/>
          <p:cNvPicPr>
            <a:picLocks noGrp="1" noChangeAspect="1" noChangeArrowheads="1"/>
          </p:cNvPicPr>
          <p:nvPr>
            <p:ph sz="half" idx="2"/>
          </p:nvPr>
        </p:nvPicPr>
        <p:blipFill>
          <a:blip r:embed="rId2" cstate="print"/>
          <a:stretch>
            <a:fillRect/>
          </a:stretch>
        </p:blipFill>
        <p:spPr>
          <a:xfrm>
            <a:off x="5197869" y="1633529"/>
            <a:ext cx="3167439" cy="3651226"/>
          </a:xfrm>
          <a:prstGeom prst="rect">
            <a:avLst/>
          </a:prstGeom>
          <a:noFill/>
        </p:spPr>
      </p:pic>
      <p:cxnSp>
        <p:nvCxnSpPr>
          <p:cNvPr id="28693" name="Straight Connector 2869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egnaposto numero diapositiva 6"/>
          <p:cNvSpPr>
            <a:spLocks noGrp="1"/>
          </p:cNvSpPr>
          <p:nvPr>
            <p:ph type="sldNum" sz="quarter" idx="12"/>
          </p:nvPr>
        </p:nvSpPr>
        <p:spPr>
          <a:xfrm>
            <a:off x="6457950" y="6492240"/>
            <a:ext cx="2057400" cy="365125"/>
          </a:xfrm>
        </p:spPr>
        <p:txBody>
          <a:bodyPr vert="horz" lIns="91440" tIns="45720" rIns="91440" bIns="45720" rtlCol="0" anchor="ctr">
            <a:normAutofit/>
          </a:bodyPr>
          <a:lstStyle/>
          <a:p>
            <a:pPr>
              <a:spcAft>
                <a:spcPts val="600"/>
              </a:spcAft>
              <a:defRPr/>
            </a:pPr>
            <a:fld id="{7AFAF641-2C12-4900-96FC-4D647BB4B427}" type="slidenum">
              <a:rPr lang="en-US" altLang="en-US" sz="1200"/>
              <a:pPr>
                <a:spcAft>
                  <a:spcPts val="600"/>
                </a:spcAft>
                <a:defRPr/>
              </a:pPr>
              <a:t>36</a:t>
            </a:fld>
            <a:endParaRPr lang="en-US" altLang="en-US"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CD36E2-86D9-7176-542A-293FC6C5B934}"/>
              </a:ext>
            </a:extLst>
          </p:cNvPr>
          <p:cNvSpPr>
            <a:spLocks noGrp="1"/>
          </p:cNvSpPr>
          <p:nvPr>
            <p:ph type="title"/>
          </p:nvPr>
        </p:nvSpPr>
        <p:spPr>
          <a:xfrm>
            <a:off x="492720" y="387568"/>
            <a:ext cx="2847230" cy="2690949"/>
          </a:xfrm>
        </p:spPr>
        <p:txBody>
          <a:bodyPr anchor="t">
            <a:normAutofit/>
          </a:bodyPr>
          <a:lstStyle/>
          <a:p>
            <a:pPr algn="just"/>
            <a:r>
              <a:rPr lang="it-IT" sz="3600" b="1" dirty="0"/>
              <a:t>Le strade dei sapori e le vie del gusto</a:t>
            </a:r>
          </a:p>
        </p:txBody>
      </p:sp>
      <p:grpSp>
        <p:nvGrpSpPr>
          <p:cNvPr id="18"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B4C7CAB-762B-AFFB-56D3-498DF6CF4B15}"/>
              </a:ext>
            </a:extLst>
          </p:cNvPr>
          <p:cNvSpPr>
            <a:spLocks noGrp="1"/>
          </p:cNvSpPr>
          <p:nvPr>
            <p:ph idx="1"/>
          </p:nvPr>
        </p:nvSpPr>
        <p:spPr>
          <a:xfrm>
            <a:off x="4007530" y="980728"/>
            <a:ext cx="4878975" cy="5289443"/>
          </a:xfrm>
        </p:spPr>
        <p:txBody>
          <a:bodyPr anchor="t">
            <a:normAutofit/>
          </a:bodyPr>
          <a:lstStyle/>
          <a:p>
            <a:pPr algn="just"/>
            <a:r>
              <a:rPr lang="it-IT" sz="1800" b="0" i="0" u="none" strike="noStrike" baseline="0" dirty="0">
                <a:latin typeface="Times New Roman" panose="02020603050405020304" pitchFamily="18" charset="0"/>
              </a:rPr>
              <a:t>La ricchezza di produzioni tipiche e tradizionali nei sistemi produttivi regionali è un rilevante punto di forza dell’</a:t>
            </a:r>
            <a:r>
              <a:rPr lang="it-IT" sz="1800" dirty="0">
                <a:latin typeface="Times New Roman" panose="02020603050405020304" pitchFamily="18" charset="0"/>
              </a:rPr>
              <a:t>agroalimentare </a:t>
            </a:r>
            <a:r>
              <a:rPr lang="it-IT" sz="1800" b="0" i="0" u="none" strike="noStrike" baseline="0" dirty="0">
                <a:latin typeface="Times New Roman" panose="02020603050405020304" pitchFamily="18" charset="0"/>
              </a:rPr>
              <a:t>italiano. </a:t>
            </a:r>
          </a:p>
          <a:p>
            <a:pPr algn="just"/>
            <a:r>
              <a:rPr lang="it-IT" sz="1800" b="0" i="0" u="none" strike="noStrike" baseline="0" dirty="0">
                <a:latin typeface="Times New Roman" panose="02020603050405020304" pitchFamily="18" charset="0"/>
              </a:rPr>
              <a:t>In molti casi queste produzioni mostrano rilevanti elementi di fragilità come, ad esempio, la scarsa visibilità nel panorama dei mercati nazionali ed internazionali. </a:t>
            </a:r>
          </a:p>
          <a:p>
            <a:pPr algn="just"/>
            <a:r>
              <a:rPr lang="it-IT" sz="1800" b="0" i="0" u="none" strike="noStrike" baseline="0" dirty="0">
                <a:latin typeface="Times New Roman" panose="02020603050405020304" pitchFamily="18" charset="0"/>
              </a:rPr>
              <a:t>Di conseguenza, accanto alla consolidata esperienza delle Strade del Vino, si sono affermati, gli itinerari gastronomici, in cui sono, appunto, i prodotti tipici e tradizionali a fare da filo conduttore per la valorizzazione delle specificità territoriali </a:t>
            </a:r>
          </a:p>
          <a:p>
            <a:pPr algn="just"/>
            <a:r>
              <a:rPr lang="it-IT" sz="1800" b="0" i="0" u="none" strike="noStrike" baseline="0" dirty="0">
                <a:latin typeface="Times New Roman" panose="02020603050405020304" pitchFamily="18" charset="0"/>
              </a:rPr>
              <a:t>Diversamente dalle Strade del Vino, questi percorsi assumono caratterizzazioni molto diverse tra loro in quanto molto spesso sono stati istituiti per opera dei diversi piani di Sviluppo Rurale</a:t>
            </a:r>
          </a:p>
          <a:p>
            <a:pPr algn="just"/>
            <a:r>
              <a:rPr lang="it-IT" sz="1800" dirty="0">
                <a:latin typeface="Times New Roman" panose="02020603050405020304" pitchFamily="18" charset="0"/>
              </a:rPr>
              <a:t>A</a:t>
            </a:r>
            <a:r>
              <a:rPr lang="it-IT" sz="1800" b="0" i="0" u="none" strike="noStrike" baseline="0" dirty="0">
                <a:latin typeface="Times New Roman" panose="02020603050405020304" pitchFamily="18" charset="0"/>
              </a:rPr>
              <a:t>nche la denominazione è variabile </a:t>
            </a:r>
            <a:endParaRPr lang="it-IT" sz="1800" dirty="0"/>
          </a:p>
        </p:txBody>
      </p:sp>
      <p:sp>
        <p:nvSpPr>
          <p:cNvPr id="4" name="Segnaposto numero diapositiva 3">
            <a:extLst>
              <a:ext uri="{FF2B5EF4-FFF2-40B4-BE49-F238E27FC236}">
                <a16:creationId xmlns:a16="http://schemas.microsoft.com/office/drawing/2014/main" id="{B21BE845-842F-9BFD-3BF8-317B759261C8}"/>
              </a:ext>
            </a:extLst>
          </p:cNvPr>
          <p:cNvSpPr>
            <a:spLocks noGrp="1"/>
          </p:cNvSpPr>
          <p:nvPr>
            <p:ph type="sldNum" sz="quarter" idx="12"/>
          </p:nvPr>
        </p:nvSpPr>
        <p:spPr>
          <a:xfrm>
            <a:off x="6457950" y="6492240"/>
            <a:ext cx="2057400" cy="365125"/>
          </a:xfrm>
        </p:spPr>
        <p:txBody>
          <a:bodyPr>
            <a:normAutofit/>
          </a:bodyPr>
          <a:lstStyle/>
          <a:p>
            <a:pPr>
              <a:spcAft>
                <a:spcPts val="600"/>
              </a:spcAft>
              <a:defRPr/>
            </a:pPr>
            <a:fld id="{6526ADCE-A0E6-44E1-803E-31291994159D}" type="slidenum">
              <a:rPr lang="it-IT" altLang="en-US" smtClean="0"/>
              <a:pPr>
                <a:spcAft>
                  <a:spcPts val="600"/>
                </a:spcAft>
                <a:defRPr/>
              </a:pPr>
              <a:t>37</a:t>
            </a:fld>
            <a:endParaRPr lang="it-IT" altLang="en-US"/>
          </a:p>
        </p:txBody>
      </p:sp>
      <p:pic>
        <p:nvPicPr>
          <p:cNvPr id="2050" name="Picture 2" descr="Guida alle Strade del Gusto – De Bastiani Editore">
            <a:extLst>
              <a:ext uri="{FF2B5EF4-FFF2-40B4-BE49-F238E27FC236}">
                <a16:creationId xmlns:a16="http://schemas.microsoft.com/office/drawing/2014/main" id="{D67397F9-DDE6-5DF7-9001-D6480B779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71" b="9086"/>
          <a:stretch/>
        </p:blipFill>
        <p:spPr bwMode="auto">
          <a:xfrm>
            <a:off x="647035" y="2704297"/>
            <a:ext cx="2638017" cy="342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764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55911-A811-7150-6D32-53D30E4FC3D7}"/>
              </a:ext>
            </a:extLst>
          </p:cNvPr>
          <p:cNvSpPr>
            <a:spLocks noGrp="1"/>
          </p:cNvSpPr>
          <p:nvPr>
            <p:ph type="title"/>
          </p:nvPr>
        </p:nvSpPr>
        <p:spPr/>
        <p:txBody>
          <a:bodyPr/>
          <a:lstStyle/>
          <a:p>
            <a:r>
              <a:rPr lang="it-IT" b="1" dirty="0"/>
              <a:t>Le tipologie</a:t>
            </a:r>
          </a:p>
        </p:txBody>
      </p:sp>
      <p:sp>
        <p:nvSpPr>
          <p:cNvPr id="3" name="Segnaposto contenuto 2">
            <a:extLst>
              <a:ext uri="{FF2B5EF4-FFF2-40B4-BE49-F238E27FC236}">
                <a16:creationId xmlns:a16="http://schemas.microsoft.com/office/drawing/2014/main" id="{59EF41A5-C28F-5BD2-B6A1-7DA8DE3FD44B}"/>
              </a:ext>
            </a:extLst>
          </p:cNvPr>
          <p:cNvSpPr>
            <a:spLocks noGrp="1"/>
          </p:cNvSpPr>
          <p:nvPr>
            <p:ph idx="1"/>
          </p:nvPr>
        </p:nvSpPr>
        <p:spPr>
          <a:xfrm>
            <a:off x="429716" y="1670900"/>
            <a:ext cx="7886700" cy="523255"/>
          </a:xfrm>
        </p:spPr>
        <p:txBody>
          <a:bodyPr/>
          <a:lstStyle/>
          <a:p>
            <a:r>
              <a:rPr lang="it-IT" dirty="0"/>
              <a:t>Si applica la stessa normativa delle SDV</a:t>
            </a:r>
          </a:p>
        </p:txBody>
      </p:sp>
      <p:sp>
        <p:nvSpPr>
          <p:cNvPr id="4" name="Segnaposto numero diapositiva 3">
            <a:extLst>
              <a:ext uri="{FF2B5EF4-FFF2-40B4-BE49-F238E27FC236}">
                <a16:creationId xmlns:a16="http://schemas.microsoft.com/office/drawing/2014/main" id="{64DBA243-CAA4-702E-F975-BD86AB39CDE4}"/>
              </a:ext>
            </a:extLst>
          </p:cNvPr>
          <p:cNvSpPr>
            <a:spLocks noGrp="1"/>
          </p:cNvSpPr>
          <p:nvPr>
            <p:ph type="sldNum" sz="quarter" idx="12"/>
          </p:nvPr>
        </p:nvSpPr>
        <p:spPr/>
        <p:txBody>
          <a:bodyPr/>
          <a:lstStyle/>
          <a:p>
            <a:pPr>
              <a:defRPr/>
            </a:pPr>
            <a:fld id="{6526ADCE-A0E6-44E1-803E-31291994159D}" type="slidenum">
              <a:rPr lang="it-IT" altLang="en-US" smtClean="0"/>
              <a:pPr>
                <a:defRPr/>
              </a:pPr>
              <a:t>38</a:t>
            </a:fld>
            <a:endParaRPr lang="it-IT" altLang="en-US"/>
          </a:p>
        </p:txBody>
      </p:sp>
      <p:sp>
        <p:nvSpPr>
          <p:cNvPr id="6" name="CasellaDiTesto 5">
            <a:extLst>
              <a:ext uri="{FF2B5EF4-FFF2-40B4-BE49-F238E27FC236}">
                <a16:creationId xmlns:a16="http://schemas.microsoft.com/office/drawing/2014/main" id="{A632FC8A-2159-11D1-5930-54EF42899D9B}"/>
              </a:ext>
            </a:extLst>
          </p:cNvPr>
          <p:cNvSpPr txBox="1"/>
          <p:nvPr/>
        </p:nvSpPr>
        <p:spPr>
          <a:xfrm>
            <a:off x="628650" y="3245368"/>
            <a:ext cx="3744416" cy="1200329"/>
          </a:xfrm>
          <a:prstGeom prst="rect">
            <a:avLst/>
          </a:prstGeom>
          <a:solidFill>
            <a:schemeClr val="accent2"/>
          </a:solidFill>
        </p:spPr>
        <p:txBody>
          <a:bodyPr wrap="square">
            <a:spAutoFit/>
          </a:bodyPr>
          <a:lstStyle/>
          <a:p>
            <a:pPr algn="ctr"/>
            <a:r>
              <a:rPr lang="it-IT" b="1" dirty="0">
                <a:solidFill>
                  <a:srgbClr val="000000"/>
                </a:solidFill>
                <a:latin typeface="Times New Roman" panose="02020603050405020304" pitchFamily="18" charset="0"/>
              </a:rPr>
              <a:t>M</a:t>
            </a:r>
            <a:r>
              <a:rPr lang="it-IT" sz="1800" b="1" i="0" u="none" strike="noStrike" baseline="0" dirty="0">
                <a:solidFill>
                  <a:srgbClr val="000000"/>
                </a:solidFill>
                <a:latin typeface="Times New Roman" panose="02020603050405020304" pitchFamily="18" charset="0"/>
              </a:rPr>
              <a:t>onotematiche </a:t>
            </a:r>
          </a:p>
          <a:p>
            <a:pPr algn="ctr"/>
            <a:r>
              <a:rPr lang="it-IT" sz="1800" b="0" i="0" u="none" strike="noStrike" baseline="0" dirty="0">
                <a:solidFill>
                  <a:srgbClr val="000000"/>
                </a:solidFill>
                <a:latin typeface="Times New Roman" panose="02020603050405020304" pitchFamily="18" charset="0"/>
              </a:rPr>
              <a:t>(Strada del Formaggio, Strada del Prosciutto, Strada del Riso, Strada dell’Olio, ecc.), </a:t>
            </a:r>
            <a:endParaRPr lang="it-IT" dirty="0"/>
          </a:p>
        </p:txBody>
      </p:sp>
      <p:sp>
        <p:nvSpPr>
          <p:cNvPr id="8" name="CasellaDiTesto 7">
            <a:extLst>
              <a:ext uri="{FF2B5EF4-FFF2-40B4-BE49-F238E27FC236}">
                <a16:creationId xmlns:a16="http://schemas.microsoft.com/office/drawing/2014/main" id="{2A1F128D-3EF5-7483-E8D1-62EFD2CC58F1}"/>
              </a:ext>
            </a:extLst>
          </p:cNvPr>
          <p:cNvSpPr txBox="1"/>
          <p:nvPr/>
        </p:nvSpPr>
        <p:spPr>
          <a:xfrm>
            <a:off x="5148066" y="2535167"/>
            <a:ext cx="3774482" cy="923330"/>
          </a:xfrm>
          <a:prstGeom prst="rect">
            <a:avLst/>
          </a:prstGeom>
          <a:solidFill>
            <a:schemeClr val="accent4">
              <a:lumMod val="60000"/>
              <a:lumOff val="40000"/>
            </a:schemeClr>
          </a:solidFill>
        </p:spPr>
        <p:txBody>
          <a:bodyPr wrap="square">
            <a:spAutoFit/>
          </a:bodyPr>
          <a:lstStyle/>
          <a:p>
            <a:pPr algn="ctr"/>
            <a:r>
              <a:rPr lang="it-IT" sz="1800" b="1" i="0" u="none" strike="noStrike" baseline="0" dirty="0">
                <a:solidFill>
                  <a:srgbClr val="000000"/>
                </a:solidFill>
                <a:latin typeface="Times New Roman" panose="02020603050405020304" pitchFamily="18" charset="0"/>
              </a:rPr>
              <a:t>Territoriali</a:t>
            </a:r>
          </a:p>
          <a:p>
            <a:pPr algn="ctr"/>
            <a:r>
              <a:rPr lang="it-IT" sz="1800" b="0" i="0" u="none" strike="noStrike" baseline="0" dirty="0">
                <a:solidFill>
                  <a:srgbClr val="000000"/>
                </a:solidFill>
                <a:latin typeface="Times New Roman" panose="02020603050405020304" pitchFamily="18" charset="0"/>
              </a:rPr>
              <a:t> (Strada del gusto cremonese, </a:t>
            </a:r>
          </a:p>
          <a:p>
            <a:pPr algn="ctr"/>
            <a:r>
              <a:rPr lang="it-IT" sz="1800" b="0" i="0" u="none" strike="noStrike" baseline="0" dirty="0">
                <a:solidFill>
                  <a:srgbClr val="000000"/>
                </a:solidFill>
                <a:latin typeface="Times New Roman" panose="02020603050405020304" pitchFamily="18" charset="0"/>
              </a:rPr>
              <a:t>Strada dei sapori silani, ecc.). </a:t>
            </a:r>
            <a:endParaRPr lang="it-IT" dirty="0"/>
          </a:p>
        </p:txBody>
      </p:sp>
      <p:sp>
        <p:nvSpPr>
          <p:cNvPr id="9" name="CasellaDiTesto 8">
            <a:extLst>
              <a:ext uri="{FF2B5EF4-FFF2-40B4-BE49-F238E27FC236}">
                <a16:creationId xmlns:a16="http://schemas.microsoft.com/office/drawing/2014/main" id="{AF813807-F2A5-63C5-2BB0-2C1C2A4C8897}"/>
              </a:ext>
            </a:extLst>
          </p:cNvPr>
          <p:cNvSpPr txBox="1"/>
          <p:nvPr/>
        </p:nvSpPr>
        <p:spPr>
          <a:xfrm>
            <a:off x="2740991" y="5013176"/>
            <a:ext cx="3744416" cy="923330"/>
          </a:xfrm>
          <a:prstGeom prst="rect">
            <a:avLst/>
          </a:prstGeom>
          <a:solidFill>
            <a:schemeClr val="accent2"/>
          </a:solidFill>
        </p:spPr>
        <p:txBody>
          <a:bodyPr wrap="square">
            <a:spAutoFit/>
          </a:bodyPr>
          <a:lstStyle/>
          <a:p>
            <a:pPr algn="ctr"/>
            <a:r>
              <a:rPr lang="it-IT" b="1" dirty="0">
                <a:solidFill>
                  <a:srgbClr val="000000"/>
                </a:solidFill>
                <a:latin typeface="Times New Roman" panose="02020603050405020304" pitchFamily="18" charset="0"/>
              </a:rPr>
              <a:t>Congiunte alle SDV</a:t>
            </a:r>
            <a:endParaRPr lang="it-IT" sz="1800" b="1" i="0" u="none" strike="noStrike" baseline="0" dirty="0">
              <a:solidFill>
                <a:srgbClr val="000000"/>
              </a:solidFill>
              <a:latin typeface="Times New Roman" panose="02020603050405020304" pitchFamily="18" charset="0"/>
            </a:endParaRPr>
          </a:p>
          <a:p>
            <a:pPr algn="ctr"/>
            <a:r>
              <a:rPr lang="it-IT" sz="1800" b="0" i="0" u="none" strike="noStrike" baseline="0" dirty="0">
                <a:solidFill>
                  <a:srgbClr val="000000"/>
                </a:solidFill>
                <a:latin typeface="Times New Roman" panose="02020603050405020304" pitchFamily="18" charset="0"/>
              </a:rPr>
              <a:t>(Strada del vino e dei sapori del Trentino), </a:t>
            </a:r>
            <a:endParaRPr lang="it-IT" dirty="0"/>
          </a:p>
        </p:txBody>
      </p:sp>
      <p:pic>
        <p:nvPicPr>
          <p:cNvPr id="1026" name="Picture 2" descr="Strada Del Gusto Cremonese | Cremona">
            <a:extLst>
              <a:ext uri="{FF2B5EF4-FFF2-40B4-BE49-F238E27FC236}">
                <a16:creationId xmlns:a16="http://schemas.microsoft.com/office/drawing/2014/main" id="{C4582512-6555-728D-3594-5793A9340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397918"/>
            <a:ext cx="1711102" cy="2117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scentino entra nella &quot;Strada del riso vercellese di qualità&quot; - Sito del  Comune di Crescentino">
            <a:extLst>
              <a:ext uri="{FF2B5EF4-FFF2-40B4-BE49-F238E27FC236}">
                <a16:creationId xmlns:a16="http://schemas.microsoft.com/office/drawing/2014/main" id="{8EE8AC04-812A-896E-5777-88CD2D304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3" y="4130010"/>
            <a:ext cx="1434991" cy="240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676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8884E6C-BE87-FD77-A652-E8033EB5642F}"/>
              </a:ext>
            </a:extLst>
          </p:cNvPr>
          <p:cNvPicPr>
            <a:picLocks noChangeAspect="1"/>
          </p:cNvPicPr>
          <p:nvPr/>
        </p:nvPicPr>
        <p:blipFill>
          <a:blip r:embed="rId2"/>
          <a:stretch>
            <a:fillRect/>
          </a:stretch>
        </p:blipFill>
        <p:spPr>
          <a:xfrm>
            <a:off x="467544" y="764704"/>
            <a:ext cx="8560742" cy="56886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74D2196-851C-C375-8C6B-71D9D8EB4D79}"/>
              </a:ext>
            </a:extLst>
          </p:cNvPr>
          <p:cNvSpPr>
            <a:spLocks noGrp="1"/>
          </p:cNvSpPr>
          <p:nvPr>
            <p:ph type="sldNum" sz="quarter" idx="12"/>
          </p:nvPr>
        </p:nvSpPr>
        <p:spPr/>
        <p:txBody>
          <a:bodyPr/>
          <a:lstStyle/>
          <a:p>
            <a:pPr>
              <a:defRPr/>
            </a:pPr>
            <a:fld id="{6526ADCE-A0E6-44E1-803E-31291994159D}" type="slidenum">
              <a:rPr lang="it-IT" altLang="en-US" smtClean="0"/>
              <a:pPr>
                <a:defRPr/>
              </a:pPr>
              <a:t>4</a:t>
            </a:fld>
            <a:endParaRPr lang="it-IT" altLang="en-US"/>
          </a:p>
        </p:txBody>
      </p:sp>
      <p:pic>
        <p:nvPicPr>
          <p:cNvPr id="3074" name="Picture 2" descr="Turismo sostenibile - Antarctica Viaggi">
            <a:extLst>
              <a:ext uri="{FF2B5EF4-FFF2-40B4-BE49-F238E27FC236}">
                <a16:creationId xmlns:a16="http://schemas.microsoft.com/office/drawing/2014/main" id="{AC7BB2B1-6394-A682-B6A9-1B5A672C8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4" y="2980403"/>
            <a:ext cx="8563972" cy="30895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go-gg-ita">
            <a:hlinkClick r:id="rId4"/>
            <a:extLst>
              <a:ext uri="{FF2B5EF4-FFF2-40B4-BE49-F238E27FC236}">
                <a16:creationId xmlns:a16="http://schemas.microsoft.com/office/drawing/2014/main" id="{75F3CA86-C0A4-ED54-EDF6-20BD164CF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062" y="1168918"/>
            <a:ext cx="2592288" cy="122701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7EDBC36B-6DBF-82FF-28A1-8530AA9F26D4}"/>
              </a:ext>
            </a:extLst>
          </p:cNvPr>
          <p:cNvSpPr txBox="1"/>
          <p:nvPr/>
        </p:nvSpPr>
        <p:spPr>
          <a:xfrm>
            <a:off x="179512" y="788025"/>
            <a:ext cx="6779342" cy="830997"/>
          </a:xfrm>
          <a:prstGeom prst="rect">
            <a:avLst/>
          </a:prstGeom>
          <a:noFill/>
        </p:spPr>
        <p:txBody>
          <a:bodyPr wrap="square">
            <a:spAutoFit/>
          </a:bodyPr>
          <a:lstStyle/>
          <a:p>
            <a:r>
              <a:rPr kumimoji="0" lang="it-IT" altLang="it-IT" sz="2400" b="0" i="0" u="none" strike="noStrike" cap="none" normalizeH="0" baseline="0" dirty="0">
                <a:ln>
                  <a:noFill/>
                </a:ln>
                <a:effectLst/>
                <a:latin typeface="Alegreya Sans"/>
              </a:rPr>
              <a:t>I 5 </a:t>
            </a:r>
            <a:r>
              <a:rPr kumimoji="0" lang="it-IT" altLang="it-IT" sz="2400" b="0" i="1" u="none" strike="noStrike" cap="none" normalizeH="0" baseline="0" dirty="0">
                <a:ln>
                  <a:noFill/>
                </a:ln>
                <a:effectLst/>
                <a:latin typeface="Alegreya Sans"/>
              </a:rPr>
              <a:t>target</a:t>
            </a:r>
            <a:r>
              <a:rPr kumimoji="0" lang="it-IT" altLang="it-IT" sz="2400" b="0" i="0" u="none" strike="noStrike" cap="none" normalizeH="0" baseline="0" dirty="0">
                <a:ln>
                  <a:noFill/>
                </a:ln>
                <a:effectLst/>
                <a:latin typeface="Alegreya Sans"/>
              </a:rPr>
              <a:t> del Turismo Sostenibile </a:t>
            </a:r>
          </a:p>
          <a:p>
            <a:r>
              <a:rPr kumimoji="0" lang="it-IT" altLang="it-IT" sz="2400" b="0" i="0" u="none" strike="noStrike" cap="none" normalizeH="0" baseline="0" dirty="0">
                <a:ln>
                  <a:noFill/>
                </a:ln>
                <a:effectLst/>
                <a:latin typeface="Alegreya Sans"/>
              </a:rPr>
              <a:t>indicati dall’UNWTO nel 2017</a:t>
            </a:r>
            <a:endParaRPr lang="it-IT" sz="2400" dirty="0"/>
          </a:p>
        </p:txBody>
      </p:sp>
    </p:spTree>
    <p:extLst>
      <p:ext uri="{BB962C8B-B14F-4D97-AF65-F5344CB8AC3E}">
        <p14:creationId xmlns:p14="http://schemas.microsoft.com/office/powerpoint/2010/main" val="2286062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3237DF3-BDAD-A0AC-0920-AF0E928CD259}"/>
              </a:ext>
            </a:extLst>
          </p:cNvPr>
          <p:cNvSpPr>
            <a:spLocks noGrp="1"/>
          </p:cNvSpPr>
          <p:nvPr>
            <p:ph type="title"/>
          </p:nvPr>
        </p:nvSpPr>
        <p:spPr>
          <a:xfrm>
            <a:off x="442170" y="826683"/>
            <a:ext cx="3420438" cy="1128068"/>
          </a:xfrm>
        </p:spPr>
        <p:txBody>
          <a:bodyPr anchor="ctr">
            <a:normAutofit/>
          </a:bodyPr>
          <a:lstStyle/>
          <a:p>
            <a:r>
              <a:rPr lang="it-IT" sz="3500" dirty="0"/>
              <a:t>Musei del gusto</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numero diapositiva 3">
            <a:extLst>
              <a:ext uri="{FF2B5EF4-FFF2-40B4-BE49-F238E27FC236}">
                <a16:creationId xmlns:a16="http://schemas.microsoft.com/office/drawing/2014/main" id="{AB554487-CE40-E258-B24F-3724907E555B}"/>
              </a:ext>
            </a:extLst>
          </p:cNvPr>
          <p:cNvSpPr>
            <a:spLocks noGrp="1"/>
          </p:cNvSpPr>
          <p:nvPr>
            <p:ph type="sldNum" sz="quarter" idx="12"/>
          </p:nvPr>
        </p:nvSpPr>
        <p:spPr>
          <a:xfrm>
            <a:off x="7038802" y="6492240"/>
            <a:ext cx="791787" cy="365125"/>
          </a:xfrm>
        </p:spPr>
        <p:txBody>
          <a:bodyPr>
            <a:normAutofit/>
          </a:bodyPr>
          <a:lstStyle/>
          <a:p>
            <a:pPr>
              <a:spcAft>
                <a:spcPts val="600"/>
              </a:spcAft>
              <a:defRPr/>
            </a:pPr>
            <a:fld id="{6526ADCE-A0E6-44E1-803E-31291994159D}" type="slidenum">
              <a:rPr lang="it-IT" altLang="en-US" smtClean="0"/>
              <a:pPr>
                <a:spcAft>
                  <a:spcPts val="600"/>
                </a:spcAft>
                <a:defRPr/>
              </a:pPr>
              <a:t>40</a:t>
            </a:fld>
            <a:endParaRPr lang="it-IT" altLang="en-US"/>
          </a:p>
        </p:txBody>
      </p:sp>
      <p:pic>
        <p:nvPicPr>
          <p:cNvPr id="8" name="Immagine 7">
            <a:extLst>
              <a:ext uri="{FF2B5EF4-FFF2-40B4-BE49-F238E27FC236}">
                <a16:creationId xmlns:a16="http://schemas.microsoft.com/office/drawing/2014/main" id="{80D5E673-EEE0-29AD-9C50-488CC527C11E}"/>
              </a:ext>
            </a:extLst>
          </p:cNvPr>
          <p:cNvPicPr>
            <a:picLocks noChangeAspect="1"/>
          </p:cNvPicPr>
          <p:nvPr/>
        </p:nvPicPr>
        <p:blipFill>
          <a:blip r:embed="rId3"/>
          <a:stretch>
            <a:fillRect/>
          </a:stretch>
        </p:blipFill>
        <p:spPr>
          <a:xfrm>
            <a:off x="4604107" y="526265"/>
            <a:ext cx="3971925" cy="5715000"/>
          </a:xfrm>
          <a:prstGeom prst="rect">
            <a:avLst/>
          </a:prstGeom>
        </p:spPr>
      </p:pic>
      <p:sp>
        <p:nvSpPr>
          <p:cNvPr id="3" name="Segnaposto contenuto 2">
            <a:extLst>
              <a:ext uri="{FF2B5EF4-FFF2-40B4-BE49-F238E27FC236}">
                <a16:creationId xmlns:a16="http://schemas.microsoft.com/office/drawing/2014/main" id="{12AB13CF-0B4A-C1E6-76C1-57BF5AD2EB54}"/>
              </a:ext>
            </a:extLst>
          </p:cNvPr>
          <p:cNvSpPr>
            <a:spLocks noGrp="1"/>
          </p:cNvSpPr>
          <p:nvPr>
            <p:ph idx="1"/>
          </p:nvPr>
        </p:nvSpPr>
        <p:spPr>
          <a:xfrm>
            <a:off x="32761" y="2231254"/>
            <a:ext cx="4899279" cy="4681290"/>
          </a:xfrm>
        </p:spPr>
        <p:txBody>
          <a:bodyPr anchor="ctr">
            <a:normAutofit/>
          </a:bodyPr>
          <a:lstStyle/>
          <a:p>
            <a:pPr algn="just"/>
            <a:r>
              <a:rPr lang="it-IT" sz="1600" dirty="0">
                <a:latin typeface="AAAAAQ+font00000000281a7fdc"/>
              </a:rPr>
              <a:t>In Italia</a:t>
            </a:r>
            <a:r>
              <a:rPr lang="it-IT" sz="1600" b="0" i="0" u="none" strike="noStrike" baseline="0" dirty="0">
                <a:latin typeface="AAAAAQ+font00000000281a7fdc"/>
              </a:rPr>
              <a:t> </a:t>
            </a:r>
            <a:r>
              <a:rPr lang="it-IT" sz="1600" b="0" i="0" u="none" strike="noStrike" baseline="0" dirty="0">
                <a:latin typeface="AAAAAG+font00000000281a7fdc"/>
              </a:rPr>
              <a:t>129 musei del gusto </a:t>
            </a:r>
            <a:r>
              <a:rPr lang="it-IT" sz="1600" b="0" i="0" u="none" strike="noStrike" baseline="0" dirty="0">
                <a:latin typeface="AAAAAQ+font00000000281a7fdc"/>
              </a:rPr>
              <a:t>al 2021. </a:t>
            </a:r>
          </a:p>
          <a:p>
            <a:pPr algn="just"/>
            <a:r>
              <a:rPr lang="it-IT" sz="1600" b="0" i="0" u="none" strike="noStrike" baseline="0" dirty="0">
                <a:latin typeface="AAAAAQ+font00000000281a7fdc"/>
              </a:rPr>
              <a:t>Un patrimonio culturale consistente con </a:t>
            </a:r>
            <a:r>
              <a:rPr lang="it-IT" sz="1600" b="0" i="0" u="none" strike="noStrike" baseline="0" dirty="0">
                <a:latin typeface="AAAAAG+font00000000281a7fdc"/>
              </a:rPr>
              <a:t>quasi tutte le Regioni italiane (18 su 20) </a:t>
            </a:r>
            <a:r>
              <a:rPr lang="it-IT" sz="1600" b="0" i="0" u="none" strike="noStrike" baseline="0" dirty="0">
                <a:latin typeface="AAAAAQ+font00000000281a7fdc"/>
              </a:rPr>
              <a:t>che accolgono almeno una struttura. </a:t>
            </a:r>
          </a:p>
          <a:p>
            <a:pPr algn="just"/>
            <a:r>
              <a:rPr lang="it-IT" sz="1600" b="0" i="0" u="none" strike="noStrike" baseline="0" dirty="0">
                <a:latin typeface="AAAAAQ+font00000000281a7fdc"/>
              </a:rPr>
              <a:t>Il vino è il più diffuso e valorizzato (46 sono i musei a tema vino, pari al 36% del totale), ma numerose sono le produzioni a cui questi musei sono dedicati (formaggi, olio, frutta e verdura, prodotti trasformati</a:t>
            </a:r>
            <a:r>
              <a:rPr lang="it-IT" sz="1600" dirty="0">
                <a:latin typeface="AAAAAQ+font00000000281a7fdc"/>
              </a:rPr>
              <a:t>)</a:t>
            </a:r>
            <a:r>
              <a:rPr lang="it-IT" sz="1600" b="0" i="0" u="none" strike="noStrike" baseline="0" dirty="0">
                <a:latin typeface="AAAAAQ+font00000000281a7fdc"/>
              </a:rPr>
              <a:t>. </a:t>
            </a:r>
          </a:p>
          <a:p>
            <a:pPr algn="just"/>
            <a:r>
              <a:rPr lang="it-IT" sz="1600" b="0" i="0" u="none" strike="noStrike" baseline="0" dirty="0">
                <a:latin typeface="AAAAAQ+font00000000281a7fdc"/>
              </a:rPr>
              <a:t>Sebbene sia difficile fare una comparazione esaustiva per via dell’assenza di elenchi ufficiali nei Paesi stranieri</a:t>
            </a:r>
            <a:r>
              <a:rPr lang="it-IT" sz="1600" dirty="0">
                <a:latin typeface="AAAAAQ+font00000000281a7fdc"/>
              </a:rPr>
              <a:t>, </a:t>
            </a:r>
            <a:r>
              <a:rPr lang="it-IT" sz="1600" b="0" i="0" u="none" strike="noStrike" baseline="0" dirty="0">
                <a:latin typeface="AAAAAG+font00000000281a7fdc"/>
              </a:rPr>
              <a:t>l’Italia primeggia </a:t>
            </a:r>
            <a:r>
              <a:rPr lang="it-IT" sz="1600" b="0" i="0" u="none" strike="noStrike" baseline="0" dirty="0">
                <a:latin typeface="AAAAAQ+font00000000281a7fdc"/>
              </a:rPr>
              <a:t>con </a:t>
            </a:r>
            <a:r>
              <a:rPr lang="it-IT" sz="1600" b="0" i="0" u="none" strike="noStrike" baseline="0" dirty="0">
                <a:latin typeface="AAAAAG+font00000000281a7fdc"/>
              </a:rPr>
              <a:t>129 musei del gusto al 2021</a:t>
            </a:r>
            <a:r>
              <a:rPr lang="it-IT" sz="1600" b="0" i="0" u="none" strike="noStrike" baseline="0" dirty="0">
                <a:latin typeface="AAAAAQ+font00000000281a7fdc"/>
              </a:rPr>
              <a:t>, seguita da </a:t>
            </a:r>
            <a:r>
              <a:rPr lang="it-IT" sz="1600" b="0" i="0" u="none" strike="noStrike" baseline="0" dirty="0">
                <a:latin typeface="AAAAAG+font00000000281a7fdc"/>
              </a:rPr>
              <a:t>Spagna </a:t>
            </a:r>
            <a:r>
              <a:rPr lang="it-IT" sz="1600" b="0" i="0" u="none" strike="noStrike" baseline="0" dirty="0">
                <a:latin typeface="AAAAAQ+font00000000281a7fdc"/>
              </a:rPr>
              <a:t>e </a:t>
            </a:r>
            <a:r>
              <a:rPr lang="it-IT" sz="1600" b="0" i="0" u="none" strike="noStrike" baseline="0" dirty="0">
                <a:latin typeface="AAAAAG+font00000000281a7fdc"/>
              </a:rPr>
              <a:t>Francia </a:t>
            </a:r>
            <a:r>
              <a:rPr lang="it-IT" sz="1600" b="0" i="0" u="none" strike="noStrike" baseline="0" dirty="0">
                <a:latin typeface="AAAAAQ+font00000000281a7fdc"/>
              </a:rPr>
              <a:t>con rispettivamente </a:t>
            </a:r>
            <a:r>
              <a:rPr lang="it-IT" sz="1600" b="0" i="0" u="none" strike="noStrike" baseline="0" dirty="0">
                <a:latin typeface="AAAAAG+font00000000281a7fdc"/>
              </a:rPr>
              <a:t>107 e 88</a:t>
            </a:r>
            <a:r>
              <a:rPr lang="it-IT" sz="1600" b="0" i="0" u="none" strike="noStrike" baseline="0" dirty="0">
                <a:latin typeface="AAAAAQ+font00000000281a7fdc"/>
              </a:rPr>
              <a:t>, Germania e Regno Unito con 13 e 3.</a:t>
            </a:r>
          </a:p>
          <a:p>
            <a:pPr algn="just"/>
            <a:endParaRPr lang="it-IT" sz="1600" b="0" i="0" u="none" strike="noStrike" baseline="0" dirty="0">
              <a:latin typeface="AAAAAQ+font00000000281a7fdc"/>
            </a:endParaRPr>
          </a:p>
        </p:txBody>
      </p:sp>
    </p:spTree>
    <p:extLst>
      <p:ext uri="{BB962C8B-B14F-4D97-AF65-F5344CB8AC3E}">
        <p14:creationId xmlns:p14="http://schemas.microsoft.com/office/powerpoint/2010/main" val="4157543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Musei del Cibo – Musei del cibo della provincia di Parma">
            <a:extLst>
              <a:ext uri="{FF2B5EF4-FFF2-40B4-BE49-F238E27FC236}">
                <a16:creationId xmlns:a16="http://schemas.microsoft.com/office/drawing/2014/main" id="{1FA7519D-A801-5BBD-5243-F02C30179E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948532"/>
            <a:ext cx="3968749" cy="49609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usei del cibo: 8 tappe golose nel parmense | Travel Emilia Romagna">
            <a:extLst>
              <a:ext uri="{FF2B5EF4-FFF2-40B4-BE49-F238E27FC236}">
                <a16:creationId xmlns:a16="http://schemas.microsoft.com/office/drawing/2014/main" id="{17296124-AE91-3E20-53EC-5EB73B7A5B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92649" y="2099468"/>
            <a:ext cx="4348818" cy="291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718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56" name="Rectangle 35855">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Rectangle 2"/>
          <p:cNvSpPr>
            <a:spLocks noGrp="1" noChangeArrowheads="1"/>
          </p:cNvSpPr>
          <p:nvPr>
            <p:ph type="title"/>
          </p:nvPr>
        </p:nvSpPr>
        <p:spPr>
          <a:xfrm>
            <a:off x="835357" y="3130041"/>
            <a:ext cx="3027251" cy="2387600"/>
          </a:xfrm>
        </p:spPr>
        <p:txBody>
          <a:bodyPr vert="horz" lIns="91440" tIns="45720" rIns="91440" bIns="45720" rtlCol="0" anchor="t">
            <a:normAutofit/>
          </a:bodyPr>
          <a:lstStyle/>
          <a:p>
            <a:pPr defTabSz="914400"/>
            <a:r>
              <a:rPr lang="en-US" sz="4000" b="1"/>
              <a:t>Esperienza della Regione Campana</a:t>
            </a:r>
          </a:p>
        </p:txBody>
      </p:sp>
      <p:grpSp>
        <p:nvGrpSpPr>
          <p:cNvPr id="35858" name="Group 3585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35859" name="Rectangle 3585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0" name="Rectangle 3585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1" name="Rectangle 3586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63" name="Rectangle 3586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5" name="Rectangle 358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4" name="Picture 3" descr="strade%20del%20vino"/>
          <p:cNvPicPr>
            <a:picLocks noGrp="1" noChangeAspect="1" noChangeArrowheads="1"/>
          </p:cNvPicPr>
          <p:nvPr>
            <p:ph sz="half" idx="1"/>
          </p:nvPr>
        </p:nvPicPr>
        <p:blipFill rotWithShape="1">
          <a:blip r:embed="rId2" cstate="print"/>
          <a:srcRect l="10732" r="7606" b="-1"/>
          <a:stretch/>
        </p:blipFill>
        <p:spPr>
          <a:xfrm>
            <a:off x="4441869" y="666728"/>
            <a:ext cx="4152000" cy="5465791"/>
          </a:xfrm>
          <a:prstGeom prst="rect">
            <a:avLst/>
          </a:prstGeom>
          <a:noFill/>
        </p:spPr>
      </p:pic>
      <p:sp>
        <p:nvSpPr>
          <p:cNvPr id="6" name="Segnaposto numero diapositiva 7"/>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spcAft>
                <a:spcPts val="600"/>
              </a:spcAft>
              <a:defRPr/>
            </a:pPr>
            <a:fld id="{F2751AFF-2B51-40E2-B079-1B555B46E6B7}" type="slidenum">
              <a:rPr lang="en-US" altLang="en-US" sz="1200">
                <a:solidFill>
                  <a:prstClr val="black">
                    <a:tint val="75000"/>
                  </a:prstClr>
                </a:solidFill>
                <a:latin typeface="Calibri" panose="020F0502020204030204"/>
              </a:rPr>
              <a:pPr>
                <a:spcAft>
                  <a:spcPts val="600"/>
                </a:spcAft>
                <a:defRPr/>
              </a:pPr>
              <a:t>42</a:t>
            </a:fld>
            <a:endParaRPr lang="en-US" altLang="en-US" sz="1200">
              <a:solidFill>
                <a:prstClr val="black">
                  <a:tint val="75000"/>
                </a:prstClr>
              </a:solidFill>
              <a:latin typeface="Calibri" panose="020F050202020403020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0D70A7-0993-162C-21CF-76EFACCEC1B9}"/>
              </a:ext>
            </a:extLst>
          </p:cNvPr>
          <p:cNvSpPr>
            <a:spLocks noGrp="1"/>
          </p:cNvSpPr>
          <p:nvPr>
            <p:ph type="title"/>
          </p:nvPr>
        </p:nvSpPr>
        <p:spPr>
          <a:xfrm>
            <a:off x="782723" y="809898"/>
            <a:ext cx="7629757" cy="1554480"/>
          </a:xfrm>
        </p:spPr>
        <p:txBody>
          <a:bodyPr anchor="ctr">
            <a:normAutofit/>
          </a:bodyPr>
          <a:lstStyle/>
          <a:p>
            <a:r>
              <a:rPr lang="it-IT" b="1"/>
              <a:t>L'istituzione delle Strade del Vino in Campania: D.G.R. n. 3504 del 20 luglio 2001</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519D0B89-5748-FDA5-77FA-92B70F91D80A}"/>
              </a:ext>
            </a:extLst>
          </p:cNvPr>
          <p:cNvSpPr>
            <a:spLocks noGrp="1"/>
          </p:cNvSpPr>
          <p:nvPr>
            <p:ph type="sldNum" sz="quarter" idx="12"/>
          </p:nvPr>
        </p:nvSpPr>
        <p:spPr>
          <a:xfrm>
            <a:off x="6457950" y="6492240"/>
            <a:ext cx="2057400" cy="365125"/>
          </a:xfrm>
        </p:spPr>
        <p:txBody>
          <a:bodyPr>
            <a:normAutofit/>
          </a:bodyPr>
          <a:lstStyle/>
          <a:p>
            <a:pPr>
              <a:spcAft>
                <a:spcPts val="600"/>
              </a:spcAft>
              <a:defRPr/>
            </a:pPr>
            <a:fld id="{6526ADCE-A0E6-44E1-803E-31291994159D}" type="slidenum">
              <a:rPr lang="it-IT" altLang="en-US" smtClean="0"/>
              <a:pPr>
                <a:spcAft>
                  <a:spcPts val="600"/>
                </a:spcAft>
                <a:defRPr/>
              </a:pPr>
              <a:t>43</a:t>
            </a:fld>
            <a:endParaRPr lang="it-IT" altLang="en-US"/>
          </a:p>
        </p:txBody>
      </p:sp>
      <p:graphicFrame>
        <p:nvGraphicFramePr>
          <p:cNvPr id="6" name="Segnaposto contenuto 2">
            <a:extLst>
              <a:ext uri="{FF2B5EF4-FFF2-40B4-BE49-F238E27FC236}">
                <a16:creationId xmlns:a16="http://schemas.microsoft.com/office/drawing/2014/main" id="{84D25F4F-EC3E-407B-2A44-2E19560AC5EC}"/>
              </a:ext>
            </a:extLst>
          </p:cNvPr>
          <p:cNvGraphicFramePr>
            <a:graphicFrameLocks noGrp="1"/>
          </p:cNvGraphicFramePr>
          <p:nvPr>
            <p:ph idx="1"/>
            <p:extLst>
              <p:ext uri="{D42A27DB-BD31-4B8C-83A1-F6EECF244321}">
                <p14:modId xmlns:p14="http://schemas.microsoft.com/office/powerpoint/2010/main" val="3640227398"/>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17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91" name="Rectangle 3689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2"/>
          <p:cNvSpPr>
            <a:spLocks noGrp="1" noChangeArrowheads="1"/>
          </p:cNvSpPr>
          <p:nvPr>
            <p:ph type="title"/>
          </p:nvPr>
        </p:nvSpPr>
        <p:spPr>
          <a:xfrm>
            <a:off x="483798" y="525982"/>
            <a:ext cx="4007005" cy="1200361"/>
          </a:xfrm>
        </p:spPr>
        <p:txBody>
          <a:bodyPr anchor="b">
            <a:normAutofit/>
          </a:bodyPr>
          <a:lstStyle/>
          <a:p>
            <a:pPr eaLnBrk="1" hangingPunct="1"/>
            <a:r>
              <a:rPr lang="it-IT" sz="3100" b="1" dirty="0">
                <a:effectLst>
                  <a:outerShdw blurRad="38100" dist="38100" dir="2700000" algn="tl">
                    <a:srgbClr val="000000">
                      <a:alpha val="43137"/>
                    </a:srgbClr>
                  </a:outerShdw>
                </a:effectLst>
              </a:rPr>
              <a:t>Le SDV in Campania</a:t>
            </a:r>
          </a:p>
        </p:txBody>
      </p:sp>
      <p:sp>
        <p:nvSpPr>
          <p:cNvPr id="36893" name="Rectangle 3689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5" name="Rectangle 3689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7" name="Rectangle 3689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9" name="Rectangle 3689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numero diapositiva 5"/>
          <p:cNvSpPr>
            <a:spLocks noGrp="1"/>
          </p:cNvSpPr>
          <p:nvPr>
            <p:ph type="sldNum" sz="quarter" idx="12"/>
          </p:nvPr>
        </p:nvSpPr>
        <p:spPr>
          <a:xfrm>
            <a:off x="6457950" y="6492240"/>
            <a:ext cx="2057400" cy="365125"/>
          </a:xfrm>
        </p:spPr>
        <p:txBody>
          <a:bodyPr>
            <a:normAutofit/>
          </a:bodyPr>
          <a:lstStyle/>
          <a:p>
            <a:pPr>
              <a:spcAft>
                <a:spcPts val="600"/>
              </a:spcAft>
              <a:defRPr/>
            </a:pPr>
            <a:fld id="{37C82B21-C5E1-4B23-BEE9-75ABECB7A943}" type="slidenum">
              <a:rPr lang="it-IT" altLang="en-US"/>
              <a:pPr>
                <a:spcAft>
                  <a:spcPts val="600"/>
                </a:spcAft>
                <a:defRPr/>
              </a:pPr>
              <a:t>44</a:t>
            </a:fld>
            <a:endParaRPr lang="it-IT" altLang="en-US"/>
          </a:p>
        </p:txBody>
      </p:sp>
      <p:pic>
        <p:nvPicPr>
          <p:cNvPr id="2052" name="Picture 4" descr="carta dei vini">
            <a:extLst>
              <a:ext uri="{FF2B5EF4-FFF2-40B4-BE49-F238E27FC236}">
                <a16:creationId xmlns:a16="http://schemas.microsoft.com/office/drawing/2014/main" id="{7E51C886-6863-BCB7-B049-48A93230A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699" y="1628800"/>
            <a:ext cx="4625534" cy="374481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4C1A392-4E55-FD56-892E-150DF46CC897}"/>
              </a:ext>
            </a:extLst>
          </p:cNvPr>
          <p:cNvSpPr txBox="1"/>
          <p:nvPr/>
        </p:nvSpPr>
        <p:spPr>
          <a:xfrm>
            <a:off x="199660" y="5945780"/>
            <a:ext cx="6532579" cy="369332"/>
          </a:xfrm>
          <a:prstGeom prst="rect">
            <a:avLst/>
          </a:prstGeom>
          <a:noFill/>
        </p:spPr>
        <p:txBody>
          <a:bodyPr wrap="square">
            <a:spAutoFit/>
          </a:bodyPr>
          <a:lstStyle/>
          <a:p>
            <a:r>
              <a:rPr lang="it-IT" dirty="0"/>
              <a:t>http://www.agricoltura.regione.campania.it/viticoltura/vini.htm</a:t>
            </a:r>
          </a:p>
        </p:txBody>
      </p:sp>
      <p:sp>
        <p:nvSpPr>
          <p:cNvPr id="36868" name="Rectangle 3"/>
          <p:cNvSpPr>
            <a:spLocks noGrp="1" noChangeArrowheads="1"/>
          </p:cNvSpPr>
          <p:nvPr>
            <p:ph idx="1"/>
          </p:nvPr>
        </p:nvSpPr>
        <p:spPr>
          <a:xfrm>
            <a:off x="25723" y="2370224"/>
            <a:ext cx="4355975" cy="3511943"/>
          </a:xfrm>
        </p:spPr>
        <p:txBody>
          <a:bodyPr anchor="ctr">
            <a:normAutofit/>
          </a:bodyPr>
          <a:lstStyle/>
          <a:p>
            <a:pPr algn="just" eaLnBrk="1" hangingPunct="1">
              <a:buFont typeface="Wingdings" pitchFamily="2" charset="2"/>
              <a:buNone/>
            </a:pPr>
            <a:endParaRPr lang="it-IT" sz="2000" dirty="0"/>
          </a:p>
          <a:p>
            <a:pPr algn="just" eaLnBrk="1" hangingPunct="1"/>
            <a:r>
              <a:rPr lang="it-IT" sz="2000" dirty="0"/>
              <a:t>Attualmente sono riconosciute 10 SDV, che includono 19 delle 20 denominazioni campane</a:t>
            </a:r>
          </a:p>
          <a:p>
            <a:pPr algn="just" eaLnBrk="1" hangingPunct="1">
              <a:buFont typeface="Wingdings" pitchFamily="2" charset="2"/>
              <a:buNone/>
            </a:pPr>
            <a:endParaRPr lang="it-IT" sz="2000" dirty="0"/>
          </a:p>
          <a:p>
            <a:pPr algn="just" eaLnBrk="1" hangingPunct="1"/>
            <a:r>
              <a:rPr lang="it-IT" sz="2000" dirty="0"/>
              <a:t>Complessivamente vi hanno aderito 130 aziende e cantine, 65 aziende agrituristiche produttrici i prodotti tipici, 80 ristoranti tipici,34 strutture turistico-ricettive e 17 enoteche. </a:t>
            </a:r>
          </a:p>
          <a:p>
            <a:pPr algn="just" eaLnBrk="1" hangingPunct="1">
              <a:buFont typeface="Wingdings" pitchFamily="2" charset="2"/>
              <a:buNone/>
            </a:pPr>
            <a:endParaRPr lang="it-IT"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7" name="Rectangle 3789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99" name="Group 3789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37900" name="Rectangle 3789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1" name="Rectangle 3790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2" name="Rectangle 3790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04" name="Rectangle 3790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1" name="Rectangle 2"/>
          <p:cNvSpPr>
            <a:spLocks noGrp="1" noChangeArrowheads="1"/>
          </p:cNvSpPr>
          <p:nvPr>
            <p:ph type="title"/>
          </p:nvPr>
        </p:nvSpPr>
        <p:spPr>
          <a:xfrm>
            <a:off x="782723" y="809898"/>
            <a:ext cx="7457037" cy="1554480"/>
          </a:xfrm>
        </p:spPr>
        <p:txBody>
          <a:bodyPr anchor="ctr">
            <a:normAutofit/>
          </a:bodyPr>
          <a:lstStyle/>
          <a:p>
            <a:pPr eaLnBrk="1" hangingPunct="1"/>
            <a:r>
              <a:rPr lang="it-IT" sz="3600" b="1"/>
              <a:t>Iter per l’istituzione e il funzionamento delle SDV in Campania</a:t>
            </a:r>
          </a:p>
        </p:txBody>
      </p:sp>
      <p:sp>
        <p:nvSpPr>
          <p:cNvPr id="37892" name="Rectangle 3"/>
          <p:cNvSpPr>
            <a:spLocks noGrp="1" noChangeArrowheads="1"/>
          </p:cNvSpPr>
          <p:nvPr>
            <p:ph idx="1"/>
          </p:nvPr>
        </p:nvSpPr>
        <p:spPr>
          <a:xfrm>
            <a:off x="783771" y="2957704"/>
            <a:ext cx="7455989" cy="3124658"/>
          </a:xfrm>
        </p:spPr>
        <p:txBody>
          <a:bodyPr anchor="ctr">
            <a:normAutofit/>
          </a:bodyPr>
          <a:lstStyle/>
          <a:p>
            <a:r>
              <a:rPr lang="it-IT" dirty="0"/>
              <a:t>Individuare i vini e i prodotti</a:t>
            </a:r>
          </a:p>
          <a:p>
            <a:pPr eaLnBrk="1" hangingPunct="1"/>
            <a:r>
              <a:rPr lang="it-IT" dirty="0"/>
              <a:t>Istituire Comitati promotori</a:t>
            </a:r>
          </a:p>
          <a:p>
            <a:pPr eaLnBrk="1" hangingPunct="1"/>
            <a:r>
              <a:rPr lang="it-IT" dirty="0"/>
              <a:t>Entro 6 mesi dal riconoscimento i Comitati promotori devono trasformarsi in Comitati di gestione (ass. senza scopo di lucro)</a:t>
            </a:r>
          </a:p>
          <a:p>
            <a:pPr eaLnBrk="1" hangingPunct="1"/>
            <a:r>
              <a:rPr lang="it-IT" dirty="0"/>
              <a:t>Tali comitati devono definire: gli standard minimi di qualità; le attività di controllo e i parametri per la determinazione delle quote associative</a:t>
            </a:r>
          </a:p>
          <a:p>
            <a:pPr eaLnBrk="1" hangingPunct="1">
              <a:buFont typeface="Wingdings" pitchFamily="2" charset="2"/>
              <a:buNone/>
            </a:pPr>
            <a:endParaRPr lang="it-IT" dirty="0"/>
          </a:p>
          <a:p>
            <a:pPr eaLnBrk="1" hangingPunct="1"/>
            <a:endParaRPr lang="it-IT" dirty="0"/>
          </a:p>
        </p:txBody>
      </p:sp>
      <p:cxnSp>
        <p:nvCxnSpPr>
          <p:cNvPr id="37906" name="Straight Connector 3790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p:cNvSpPr>
            <a:spLocks noGrp="1"/>
          </p:cNvSpPr>
          <p:nvPr>
            <p:ph type="sldNum" sz="quarter" idx="12"/>
          </p:nvPr>
        </p:nvSpPr>
        <p:spPr>
          <a:xfrm>
            <a:off x="6457950" y="6492240"/>
            <a:ext cx="2057400" cy="365125"/>
          </a:xfrm>
        </p:spPr>
        <p:txBody>
          <a:bodyPr>
            <a:normAutofit/>
          </a:bodyPr>
          <a:lstStyle/>
          <a:p>
            <a:pPr>
              <a:spcAft>
                <a:spcPts val="600"/>
              </a:spcAft>
              <a:defRPr/>
            </a:pPr>
            <a:fld id="{6133B286-6C67-4767-AC0F-81ECE8AD75CA}" type="slidenum">
              <a:rPr lang="it-IT" altLang="en-US"/>
              <a:pPr>
                <a:spcAft>
                  <a:spcPts val="600"/>
                </a:spcAft>
                <a:defRPr/>
              </a:pPr>
              <a:t>45</a:t>
            </a:fld>
            <a:endParaRPr lang="it-IT"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title"/>
          </p:nvPr>
        </p:nvSpPr>
        <p:spPr>
          <a:xfrm>
            <a:off x="368077" y="180615"/>
            <a:ext cx="8407846" cy="1325563"/>
          </a:xfrm>
          <a:noFill/>
        </p:spPr>
        <p:txBody>
          <a:bodyPr anchor="ctr"/>
          <a:lstStyle/>
          <a:p>
            <a:pPr eaLnBrk="1" hangingPunct="1"/>
            <a:r>
              <a:rPr lang="it-IT" sz="2500" b="1" dirty="0"/>
              <a:t>Criteri minimi per l’istituzione e il funzionamento delle SDV in Campania</a:t>
            </a:r>
          </a:p>
        </p:txBody>
      </p:sp>
      <p:graphicFrame>
        <p:nvGraphicFramePr>
          <p:cNvPr id="38920" name="Rectangle 2">
            <a:extLst>
              <a:ext uri="{FF2B5EF4-FFF2-40B4-BE49-F238E27FC236}">
                <a16:creationId xmlns:a16="http://schemas.microsoft.com/office/drawing/2014/main" id="{7F0CE468-4955-3E6C-55E0-13EC6A8EB244}"/>
              </a:ext>
            </a:extLst>
          </p:cNvPr>
          <p:cNvGraphicFramePr>
            <a:graphicFrameLocks noGrp="1"/>
          </p:cNvGraphicFramePr>
          <p:nvPr>
            <p:ph idx="1"/>
            <p:extLst>
              <p:ext uri="{D42A27DB-BD31-4B8C-83A1-F6EECF244321}">
                <p14:modId xmlns:p14="http://schemas.microsoft.com/office/powerpoint/2010/main" val="16254873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numero diapositiva 5"/>
          <p:cNvSpPr>
            <a:spLocks noGrp="1"/>
          </p:cNvSpPr>
          <p:nvPr>
            <p:ph type="sldNum" sz="quarter" idx="12"/>
          </p:nvPr>
        </p:nvSpPr>
        <p:spPr/>
        <p:txBody>
          <a:bodyPr/>
          <a:lstStyle/>
          <a:p>
            <a:pPr>
              <a:defRPr/>
            </a:pPr>
            <a:fld id="{087FC5B0-61A1-44D9-A405-C1826EBED16A}" type="slidenum">
              <a:rPr lang="it-IT" altLang="en-US"/>
              <a:pPr>
                <a:defRPr/>
              </a:pPr>
              <a:t>46</a:t>
            </a:fld>
            <a:endParaRPr lang="it-IT" altLang="en-US"/>
          </a:p>
        </p:txBody>
      </p:sp>
      <p:sp>
        <p:nvSpPr>
          <p:cNvPr id="38917" name="AutoShape 4"/>
          <p:cNvSpPr>
            <a:spLocks noChangeArrowheads="1"/>
          </p:cNvSpPr>
          <p:nvPr/>
        </p:nvSpPr>
        <p:spPr bwMode="auto">
          <a:xfrm>
            <a:off x="4211960" y="1695285"/>
            <a:ext cx="900584" cy="826041"/>
          </a:xfrm>
          <a:prstGeom prst="downArrow">
            <a:avLst>
              <a:gd name="adj1" fmla="val 50000"/>
              <a:gd name="adj2" fmla="val 25000"/>
            </a:avLst>
          </a:prstGeom>
          <a:solidFill>
            <a:schemeClr val="accent4">
              <a:lumMod val="60000"/>
              <a:lumOff val="40000"/>
            </a:schemeClr>
          </a:solidFill>
          <a:ln w="9525">
            <a:solidFill>
              <a:schemeClr val="tx1"/>
            </a:solidFill>
            <a:miter lim="800000"/>
            <a:headEnd/>
            <a:tailEnd/>
          </a:ln>
        </p:spPr>
        <p:txBody>
          <a:bodyPr wrap="none" anchor="ctr"/>
          <a:lstStyle/>
          <a:p>
            <a:endParaRPr lang="it-IT"/>
          </a:p>
        </p:txBody>
      </p:sp>
      <p:sp>
        <p:nvSpPr>
          <p:cNvPr id="38918" name="Text Box 5"/>
          <p:cNvSpPr txBox="1">
            <a:spLocks noChangeArrowheads="1"/>
          </p:cNvSpPr>
          <p:nvPr/>
        </p:nvSpPr>
        <p:spPr bwMode="auto">
          <a:xfrm>
            <a:off x="1288021" y="5776608"/>
            <a:ext cx="6748462" cy="822325"/>
          </a:xfrm>
          <a:prstGeom prst="rect">
            <a:avLst/>
          </a:prstGeom>
          <a:noFill/>
          <a:ln w="9525">
            <a:noFill/>
            <a:miter lim="800000"/>
            <a:headEnd/>
            <a:tailEnd/>
          </a:ln>
        </p:spPr>
        <p:txBody>
          <a:bodyPr wrap="none">
            <a:spAutoFit/>
          </a:bodyPr>
          <a:lstStyle/>
          <a:p>
            <a:pPr algn="ctr"/>
            <a:r>
              <a:rPr lang="it-IT" sz="2400" dirty="0">
                <a:cs typeface="Arial" pitchFamily="34" charset="0"/>
              </a:rPr>
              <a:t>La Regione Campania  ha definito ed approvato </a:t>
            </a:r>
          </a:p>
          <a:p>
            <a:pPr algn="ctr"/>
            <a:r>
              <a:rPr lang="it-IT" sz="2400" dirty="0">
                <a:cs typeface="Arial" pitchFamily="34" charset="0"/>
              </a:rPr>
              <a:t>un logo-cornice regionale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sultati immagini per strade del vino in camp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953686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954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70" name="Rectangle 4096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3" name="Rectangle 2"/>
          <p:cNvSpPr>
            <a:spLocks noGrp="1" noChangeArrowheads="1"/>
          </p:cNvSpPr>
          <p:nvPr>
            <p:ph type="title"/>
          </p:nvPr>
        </p:nvSpPr>
        <p:spPr>
          <a:xfrm>
            <a:off x="429369" y="238539"/>
            <a:ext cx="8263890" cy="1434415"/>
          </a:xfrm>
        </p:spPr>
        <p:txBody>
          <a:bodyPr anchor="b">
            <a:normAutofit/>
          </a:bodyPr>
          <a:lstStyle/>
          <a:p>
            <a:pPr eaLnBrk="1" hangingPunct="1"/>
            <a:r>
              <a:rPr lang="it-IT" sz="4700" b="1"/>
              <a:t>SDV Costa d’Amalfi</a:t>
            </a:r>
          </a:p>
        </p:txBody>
      </p:sp>
      <p:sp>
        <p:nvSpPr>
          <p:cNvPr id="4097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4" name="Rectangle 3"/>
          <p:cNvSpPr>
            <a:spLocks noGrp="1" noChangeArrowheads="1"/>
          </p:cNvSpPr>
          <p:nvPr>
            <p:ph idx="1"/>
          </p:nvPr>
        </p:nvSpPr>
        <p:spPr>
          <a:xfrm>
            <a:off x="429369" y="2071316"/>
            <a:ext cx="5035164" cy="4119172"/>
          </a:xfrm>
        </p:spPr>
        <p:txBody>
          <a:bodyPr anchor="t">
            <a:normAutofit/>
          </a:bodyPr>
          <a:lstStyle/>
          <a:p>
            <a:pPr algn="just" eaLnBrk="1" hangingPunct="1"/>
            <a:r>
              <a:rPr lang="it-IT" sz="1200" b="1" dirty="0"/>
              <a:t>La struttura</a:t>
            </a:r>
            <a:r>
              <a:rPr lang="it-IT" sz="1200" dirty="0"/>
              <a:t>: 31 soci tra cui tutte e sei le cantine presenti in Costiera, aziende agrituristiche, aziende agricole, aziende di produzioni tipiche, sei tra ristoranti e alberghi, quattro enti pubblici iscritti : Furore, Ravello e Scala e la Comunità montana Penisola Amalfitana  </a:t>
            </a:r>
            <a:r>
              <a:rPr lang="it-IT" sz="1200" b="1" dirty="0"/>
              <a:t>Sede</a:t>
            </a:r>
            <a:r>
              <a:rPr lang="it-IT" sz="1200" dirty="0"/>
              <a:t>: Comunità Montana nel Comune di Tramonti.</a:t>
            </a:r>
          </a:p>
          <a:p>
            <a:pPr algn="just" eaLnBrk="1" hangingPunct="1">
              <a:buFont typeface="Wingdings" pitchFamily="2" charset="2"/>
              <a:buNone/>
            </a:pPr>
            <a:endParaRPr lang="it-IT" sz="1200" dirty="0"/>
          </a:p>
          <a:p>
            <a:pPr algn="just" eaLnBrk="1" hangingPunct="1"/>
            <a:r>
              <a:rPr lang="it-IT" sz="1200" dirty="0"/>
              <a:t>La cartellonistica stradale è in via di realizzazione. È prevista la realizzazione di 2 info point: uno a Vietri all’immissione sulla statale Amalfitana ed uno nel comune di Furore </a:t>
            </a:r>
          </a:p>
          <a:p>
            <a:pPr algn="just" eaLnBrk="1" hangingPunct="1">
              <a:buFont typeface="Wingdings" pitchFamily="2" charset="2"/>
              <a:buNone/>
            </a:pPr>
            <a:endParaRPr lang="it-IT" sz="1200" dirty="0"/>
          </a:p>
          <a:p>
            <a:pPr algn="just" eaLnBrk="1" hangingPunct="1"/>
            <a:r>
              <a:rPr lang="it-IT" sz="1200" b="1" dirty="0"/>
              <a:t>I percorsi</a:t>
            </a:r>
            <a:r>
              <a:rPr lang="it-IT" sz="1200" dirty="0"/>
              <a:t>: dal valico di </a:t>
            </a:r>
            <a:r>
              <a:rPr lang="it-IT" sz="1200" dirty="0" err="1"/>
              <a:t>Chiunzi</a:t>
            </a:r>
            <a:r>
              <a:rPr lang="it-IT" sz="1200" dirty="0"/>
              <a:t> verso Ravello per giungere a Scala, in alternativa dal valico di </a:t>
            </a:r>
            <a:r>
              <a:rPr lang="it-IT" sz="1200" dirty="0" err="1"/>
              <a:t>Chiunzi</a:t>
            </a:r>
            <a:r>
              <a:rPr lang="it-IT" sz="1200" dirty="0"/>
              <a:t> si può raggiungere Maiori attraversando tutto il territorio di Tramonti, da Ravello sarà poi possibile seguire l’itinerario che passando per Scala arriva al meraviglioso Vallone delle Ferriere.</a:t>
            </a:r>
          </a:p>
          <a:p>
            <a:pPr algn="just" eaLnBrk="1" hangingPunct="1">
              <a:buFont typeface="Wingdings" pitchFamily="2" charset="2"/>
              <a:buNone/>
            </a:pPr>
            <a:endParaRPr lang="it-IT" sz="1200" dirty="0"/>
          </a:p>
          <a:p>
            <a:pPr algn="just" eaLnBrk="1" hangingPunct="1"/>
            <a:r>
              <a:rPr lang="it-IT" sz="1200" b="1" dirty="0"/>
              <a:t>Vini: Costa d’Amalfi</a:t>
            </a:r>
          </a:p>
          <a:p>
            <a:pPr algn="just" eaLnBrk="1" hangingPunct="1">
              <a:buFont typeface="Wingdings" pitchFamily="2" charset="2"/>
              <a:buNone/>
            </a:pPr>
            <a:endParaRPr lang="it-IT" sz="1200" b="1" dirty="0"/>
          </a:p>
          <a:p>
            <a:pPr algn="just" eaLnBrk="1" hangingPunct="1"/>
            <a:r>
              <a:rPr lang="it-IT" sz="1200" b="1" dirty="0"/>
              <a:t>Prodotti</a:t>
            </a:r>
            <a:r>
              <a:rPr lang="it-IT" sz="1200" dirty="0"/>
              <a:t>: limone IGP sfusato amalfitano, le castagne di Scala, le melanzane. </a:t>
            </a:r>
          </a:p>
          <a:p>
            <a:pPr algn="just" eaLnBrk="1" hangingPunct="1"/>
            <a:endParaRPr lang="it-IT" sz="1200" dirty="0"/>
          </a:p>
        </p:txBody>
      </p:sp>
      <p:pic>
        <p:nvPicPr>
          <p:cNvPr id="40965" name="Picture 4" descr="foto intervento"/>
          <p:cNvPicPr>
            <a:picLocks noChangeAspect="1" noChangeArrowheads="1"/>
          </p:cNvPicPr>
          <p:nvPr/>
        </p:nvPicPr>
        <p:blipFill rotWithShape="1">
          <a:blip r:embed="rId2" cstate="print"/>
          <a:srcRect l="13567" r="9949" b="-1"/>
          <a:stretch/>
        </p:blipFill>
        <p:spPr bwMode="auto">
          <a:xfrm>
            <a:off x="5756743" y="2093976"/>
            <a:ext cx="2955798" cy="4096512"/>
          </a:xfrm>
          <a:prstGeom prst="rect">
            <a:avLst/>
          </a:prstGeom>
          <a:noFill/>
        </p:spPr>
      </p:pic>
      <p:sp>
        <p:nvSpPr>
          <p:cNvPr id="7" name="Segnaposto numero diapositiva 5"/>
          <p:cNvSpPr>
            <a:spLocks noGrp="1"/>
          </p:cNvSpPr>
          <p:nvPr>
            <p:ph type="sldNum" sz="quarter" idx="12"/>
          </p:nvPr>
        </p:nvSpPr>
        <p:spPr>
          <a:xfrm>
            <a:off x="6457950" y="6356350"/>
            <a:ext cx="2057400" cy="365125"/>
          </a:xfrm>
        </p:spPr>
        <p:txBody>
          <a:bodyPr>
            <a:normAutofit/>
          </a:bodyPr>
          <a:lstStyle/>
          <a:p>
            <a:pPr>
              <a:spcAft>
                <a:spcPts val="600"/>
              </a:spcAft>
              <a:defRPr/>
            </a:pPr>
            <a:fld id="{C57066CF-900B-474C-AE83-D68A1582639B}" type="slidenum">
              <a:rPr lang="it-IT" altLang="en-US"/>
              <a:pPr>
                <a:spcAft>
                  <a:spcPts val="600"/>
                </a:spcAft>
                <a:defRPr/>
              </a:pPr>
              <a:t>48</a:t>
            </a:fld>
            <a:endParaRPr lang="it-IT"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4" name="Rectangle 4199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Rectangle 2"/>
          <p:cNvSpPr>
            <a:spLocks noGrp="1" noChangeArrowheads="1"/>
          </p:cNvSpPr>
          <p:nvPr>
            <p:ph type="title"/>
          </p:nvPr>
        </p:nvSpPr>
        <p:spPr>
          <a:xfrm>
            <a:off x="429369" y="238539"/>
            <a:ext cx="8285260" cy="1434415"/>
          </a:xfrm>
        </p:spPr>
        <p:txBody>
          <a:bodyPr anchor="b">
            <a:normAutofit/>
          </a:bodyPr>
          <a:lstStyle/>
          <a:p>
            <a:pPr eaLnBrk="1" hangingPunct="1"/>
            <a:r>
              <a:rPr lang="it-IT" sz="4700" b="1"/>
              <a:t>La SDV Campi Flegrei</a:t>
            </a:r>
          </a:p>
        </p:txBody>
      </p:sp>
      <p:sp>
        <p:nvSpPr>
          <p:cNvPr id="41996"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4" descr="foto intervento"/>
          <p:cNvPicPr>
            <a:picLocks noChangeAspect="1" noChangeArrowheads="1"/>
          </p:cNvPicPr>
          <p:nvPr/>
        </p:nvPicPr>
        <p:blipFill rotWithShape="1">
          <a:blip r:embed="rId2" cstate="print"/>
          <a:srcRect l="17874" r="5304"/>
          <a:stretch/>
        </p:blipFill>
        <p:spPr bwMode="auto">
          <a:xfrm>
            <a:off x="429369" y="2002056"/>
            <a:ext cx="2957886"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p:spPr>
      </p:pic>
      <p:sp>
        <p:nvSpPr>
          <p:cNvPr id="41988" name="Rectangle 3"/>
          <p:cNvSpPr>
            <a:spLocks noGrp="1" noChangeArrowheads="1"/>
          </p:cNvSpPr>
          <p:nvPr>
            <p:ph idx="1"/>
          </p:nvPr>
        </p:nvSpPr>
        <p:spPr>
          <a:xfrm>
            <a:off x="3679466" y="2071316"/>
            <a:ext cx="5035164" cy="4114800"/>
          </a:xfrm>
        </p:spPr>
        <p:txBody>
          <a:bodyPr anchor="t">
            <a:normAutofit/>
          </a:bodyPr>
          <a:lstStyle/>
          <a:p>
            <a:pPr marL="0" indent="0" algn="just" eaLnBrk="1" hangingPunct="1">
              <a:buNone/>
            </a:pPr>
            <a:r>
              <a:rPr lang="it-IT" sz="1300" b="1" dirty="0"/>
              <a:t>Itinerario</a:t>
            </a:r>
            <a:r>
              <a:rPr lang="it-IT" sz="1300" dirty="0"/>
              <a:t>: la Strada include 7 comuni e segue un percorso nella civiltà romana, tra anfiteatri, terme, parchi archeologici, templi, dove la storia e la leggenda si fondono. Attraversa il lago </a:t>
            </a:r>
            <a:r>
              <a:rPr lang="it-IT" sz="1300" dirty="0" err="1"/>
              <a:t>Patria,Miseno</a:t>
            </a:r>
            <a:r>
              <a:rPr lang="it-IT" sz="1300" dirty="0"/>
              <a:t>, Lucrino e Averno (ingresso degli Inferi), la Solfatara, include le testimonianze archeologiche di </a:t>
            </a:r>
            <a:r>
              <a:rPr lang="it-IT" sz="1300" dirty="0" err="1"/>
              <a:t>Cuma</a:t>
            </a:r>
            <a:r>
              <a:rPr lang="it-IT" sz="1300" dirty="0"/>
              <a:t> e Pozzuoli.   </a:t>
            </a:r>
            <a:br>
              <a:rPr lang="it-IT" sz="1300" dirty="0"/>
            </a:br>
            <a:r>
              <a:rPr lang="it-IT" sz="1300" dirty="0"/>
              <a:t>Da Napoli la Strada sale a Posillipo, nel più panoramico dei tracciati urbani, poi scende a Bagnoli, dove incontra il Parco scientifico che ha sostituito le vecchie acciaierie. </a:t>
            </a:r>
          </a:p>
          <a:p>
            <a:pPr marL="0" indent="0" algn="just" eaLnBrk="1" hangingPunct="1">
              <a:buNone/>
            </a:pPr>
            <a:r>
              <a:rPr lang="it-IT" sz="1300" dirty="0"/>
              <a:t>Nel marzo del 2005 si insedia il primo comitato di gestione, risultante del lavoro svolto dal comitato promotore, già dal 2001.</a:t>
            </a:r>
            <a:br>
              <a:rPr lang="it-IT" sz="1300" dirty="0"/>
            </a:br>
            <a:endParaRPr lang="it-IT" sz="1300" dirty="0"/>
          </a:p>
          <a:p>
            <a:pPr algn="just" eaLnBrk="1" hangingPunct="1">
              <a:buFont typeface="Wingdings" pitchFamily="2" charset="2"/>
              <a:buNone/>
            </a:pPr>
            <a:endParaRPr lang="it-IT" sz="1300" dirty="0"/>
          </a:p>
          <a:p>
            <a:pPr algn="just" eaLnBrk="1" hangingPunct="1"/>
            <a:r>
              <a:rPr lang="it-IT" sz="1300" b="1" dirty="0"/>
              <a:t>Vini</a:t>
            </a:r>
            <a:r>
              <a:rPr lang="it-IT" sz="1300" dirty="0"/>
              <a:t>: Campi Flegrei</a:t>
            </a:r>
          </a:p>
          <a:p>
            <a:pPr algn="just" eaLnBrk="1" hangingPunct="1">
              <a:buFont typeface="Wingdings" pitchFamily="2" charset="2"/>
              <a:buNone/>
            </a:pPr>
            <a:endParaRPr lang="it-IT" sz="1300" dirty="0"/>
          </a:p>
          <a:p>
            <a:pPr algn="just" eaLnBrk="1" hangingPunct="1"/>
            <a:r>
              <a:rPr lang="it-IT" sz="1300" b="1" dirty="0"/>
              <a:t>Prodotti</a:t>
            </a:r>
            <a:r>
              <a:rPr lang="it-IT" sz="1300" dirty="0"/>
              <a:t>: Mela Annurca IGP; Ciliegia Napoletana e Ciliegia della </a:t>
            </a:r>
            <a:r>
              <a:rPr lang="it-IT" sz="1300" dirty="0" err="1"/>
              <a:t>Recca</a:t>
            </a:r>
            <a:r>
              <a:rPr lang="it-IT" sz="1300" dirty="0"/>
              <a:t>; </a:t>
            </a:r>
            <a:r>
              <a:rPr lang="it-IT" sz="1300" dirty="0" err="1"/>
              <a:t>Percoca</a:t>
            </a:r>
            <a:r>
              <a:rPr lang="it-IT" sz="1300" dirty="0"/>
              <a:t> col pizzo e la </a:t>
            </a:r>
            <a:r>
              <a:rPr lang="it-IT" sz="1300" dirty="0" err="1"/>
              <a:t>tarzarola</a:t>
            </a:r>
            <a:r>
              <a:rPr lang="it-IT" sz="1300" dirty="0"/>
              <a:t>, </a:t>
            </a:r>
            <a:r>
              <a:rPr lang="it-IT" sz="1300" dirty="0" err="1"/>
              <a:t>percoca</a:t>
            </a:r>
            <a:r>
              <a:rPr lang="it-IT" sz="1300" dirty="0"/>
              <a:t> Antonio di Francia (Pozzuoli); kaki napoletano</a:t>
            </a:r>
          </a:p>
        </p:txBody>
      </p:sp>
      <p:sp>
        <p:nvSpPr>
          <p:cNvPr id="7" name="Segnaposto numero diapositiva 5"/>
          <p:cNvSpPr>
            <a:spLocks noGrp="1"/>
          </p:cNvSpPr>
          <p:nvPr>
            <p:ph type="sldNum" sz="quarter" idx="12"/>
          </p:nvPr>
        </p:nvSpPr>
        <p:spPr>
          <a:xfrm>
            <a:off x="6457950" y="6356350"/>
            <a:ext cx="2057400" cy="365125"/>
          </a:xfrm>
        </p:spPr>
        <p:txBody>
          <a:bodyPr>
            <a:normAutofit/>
          </a:bodyPr>
          <a:lstStyle/>
          <a:p>
            <a:pPr>
              <a:spcAft>
                <a:spcPts val="600"/>
              </a:spcAft>
              <a:defRPr/>
            </a:pPr>
            <a:fld id="{04ED8A42-10AB-4719-B185-3C8B08B9A46D}" type="slidenum">
              <a:rPr lang="it-IT" altLang="en-US"/>
              <a:pPr>
                <a:spcAft>
                  <a:spcPts val="600"/>
                </a:spcAft>
                <a:defRPr/>
              </a:pPr>
              <a:t>49</a:t>
            </a:fld>
            <a:endParaRPr lang="it-IT"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5" name="Group 410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4106" name="Rectangle 410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numero diapositiva 3">
            <a:extLst>
              <a:ext uri="{FF2B5EF4-FFF2-40B4-BE49-F238E27FC236}">
                <a16:creationId xmlns:a16="http://schemas.microsoft.com/office/drawing/2014/main" id="{5F133B1D-FC26-FAAF-3B3F-9BB60D6CAE2A}"/>
              </a:ext>
            </a:extLst>
          </p:cNvPr>
          <p:cNvSpPr>
            <a:spLocks noGrp="1"/>
          </p:cNvSpPr>
          <p:nvPr>
            <p:ph type="sldNum" sz="quarter" idx="12"/>
          </p:nvPr>
        </p:nvSpPr>
        <p:spPr>
          <a:xfrm>
            <a:off x="7038802" y="6492240"/>
            <a:ext cx="791787" cy="365125"/>
          </a:xfrm>
        </p:spPr>
        <p:txBody>
          <a:bodyPr>
            <a:normAutofit/>
          </a:bodyPr>
          <a:lstStyle/>
          <a:p>
            <a:pPr>
              <a:spcAft>
                <a:spcPts val="600"/>
              </a:spcAft>
              <a:defRPr/>
            </a:pPr>
            <a:fld id="{6526ADCE-A0E6-44E1-803E-31291994159D}" type="slidenum">
              <a:rPr lang="it-IT" altLang="en-US" smtClean="0"/>
              <a:pPr>
                <a:spcAft>
                  <a:spcPts val="600"/>
                </a:spcAft>
                <a:defRPr/>
              </a:pPr>
              <a:t>5</a:t>
            </a:fld>
            <a:endParaRPr lang="it-IT" altLang="en-US"/>
          </a:p>
        </p:txBody>
      </p:sp>
      <p:pic>
        <p:nvPicPr>
          <p:cNvPr id="4101" name="Picture 5" descr="A.I.T.R. - Associazione Italiana Turismo Responsabile - Home | Facebook">
            <a:extLst>
              <a:ext uri="{FF2B5EF4-FFF2-40B4-BE49-F238E27FC236}">
                <a16:creationId xmlns:a16="http://schemas.microsoft.com/office/drawing/2014/main" id="{627CDC8C-CD52-ED04-7BAD-8AFFA31A8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797" y="1374947"/>
            <a:ext cx="2879124" cy="336359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AC3E7893-99CB-8991-177E-86819C409412}"/>
              </a:ext>
            </a:extLst>
          </p:cNvPr>
          <p:cNvSpPr>
            <a:spLocks noGrp="1"/>
          </p:cNvSpPr>
          <p:nvPr>
            <p:ph idx="1"/>
          </p:nvPr>
        </p:nvSpPr>
        <p:spPr>
          <a:xfrm>
            <a:off x="372618" y="633520"/>
            <a:ext cx="4415406" cy="5714910"/>
          </a:xfrm>
        </p:spPr>
        <p:txBody>
          <a:bodyPr anchor="ctr">
            <a:normAutofit lnSpcReduction="10000"/>
          </a:bodyPr>
          <a:lstStyle/>
          <a:p>
            <a:pPr marL="0" indent="0" algn="just">
              <a:buNone/>
            </a:pPr>
            <a:r>
              <a:rPr lang="it-IT" sz="3200" dirty="0"/>
              <a:t>TURISMO RESPONSABILE</a:t>
            </a:r>
          </a:p>
          <a:p>
            <a:pPr marL="0" indent="0" algn="just">
              <a:buNone/>
            </a:pPr>
            <a:endParaRPr lang="it-IT" sz="1800" dirty="0"/>
          </a:p>
          <a:p>
            <a:pPr marL="0" indent="0" algn="just">
              <a:buNone/>
            </a:pPr>
            <a:r>
              <a:rPr lang="it-IT" sz="1800" dirty="0"/>
              <a:t>Adottata dall’assemblea di AITR, 9 ottobre 2005 a Cervia</a:t>
            </a:r>
          </a:p>
          <a:p>
            <a:pPr marL="0" indent="0" algn="just">
              <a:buNone/>
            </a:pPr>
            <a:endParaRPr lang="it-IT" sz="1800" dirty="0"/>
          </a:p>
          <a:p>
            <a:pPr marL="0" indent="0" algn="just">
              <a:buNone/>
            </a:pPr>
            <a:endParaRPr lang="it-IT" sz="1800" dirty="0"/>
          </a:p>
          <a:p>
            <a:pPr marL="0" indent="0" algn="just">
              <a:buNone/>
            </a:pPr>
            <a:endParaRPr lang="it-IT" sz="1800" dirty="0"/>
          </a:p>
          <a:p>
            <a:pPr marL="0" indent="0" algn="just">
              <a:buNone/>
            </a:pPr>
            <a:endParaRPr lang="it-IT" sz="1800" dirty="0"/>
          </a:p>
          <a:p>
            <a:pPr marL="0" indent="0" algn="just">
              <a:buNone/>
            </a:pPr>
            <a:r>
              <a:rPr lang="it-IT" sz="1800" dirty="0"/>
              <a:t>Il turismo responsabile è il turismo attuato secondo principi di </a:t>
            </a:r>
            <a:r>
              <a:rPr lang="it-IT" sz="1800" b="1" dirty="0"/>
              <a:t>giustizia sociale </a:t>
            </a:r>
            <a:r>
              <a:rPr lang="it-IT" sz="1800" dirty="0"/>
              <a:t>ed economica e nel pieno rispetto dell’ambiente e delle culture. </a:t>
            </a:r>
          </a:p>
          <a:p>
            <a:pPr marL="0" indent="0" algn="just">
              <a:buNone/>
            </a:pPr>
            <a:r>
              <a:rPr lang="it-IT" sz="1800" dirty="0"/>
              <a:t>Il turismo responsabile </a:t>
            </a:r>
            <a:r>
              <a:rPr lang="it-IT" sz="1800" b="1" dirty="0"/>
              <a:t>riconosce la centralità della comunità locale ospitante </a:t>
            </a:r>
            <a:r>
              <a:rPr lang="it-IT" sz="1800" dirty="0"/>
              <a:t>e il suo diritto ad essere protagonista nello sviluppo turistico sostenibile e socialmente responsabile del proprio territorio. Opera favorendo la positiva interazione tra industria del turismo, comunità locali e viaggiatori.</a:t>
            </a:r>
          </a:p>
        </p:txBody>
      </p:sp>
      <p:sp>
        <p:nvSpPr>
          <p:cNvPr id="5" name="CasellaDiTesto 4">
            <a:extLst>
              <a:ext uri="{FF2B5EF4-FFF2-40B4-BE49-F238E27FC236}">
                <a16:creationId xmlns:a16="http://schemas.microsoft.com/office/drawing/2014/main" id="{7A448779-97AB-182A-0AB8-3E96771EBA34}"/>
              </a:ext>
            </a:extLst>
          </p:cNvPr>
          <p:cNvSpPr txBox="1"/>
          <p:nvPr/>
        </p:nvSpPr>
        <p:spPr>
          <a:xfrm>
            <a:off x="6189613" y="5174152"/>
            <a:ext cx="4572000" cy="369332"/>
          </a:xfrm>
          <a:prstGeom prst="rect">
            <a:avLst/>
          </a:prstGeom>
          <a:noFill/>
        </p:spPr>
        <p:txBody>
          <a:bodyPr wrap="square">
            <a:spAutoFit/>
          </a:bodyPr>
          <a:lstStyle/>
          <a:p>
            <a:r>
              <a:rPr lang="it-IT" dirty="0"/>
              <a:t>https://www.aitr.org/</a:t>
            </a:r>
          </a:p>
        </p:txBody>
      </p:sp>
    </p:spTree>
    <p:extLst>
      <p:ext uri="{BB962C8B-B14F-4D97-AF65-F5344CB8AC3E}">
        <p14:creationId xmlns:p14="http://schemas.microsoft.com/office/powerpoint/2010/main" val="2540058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8" name="Rectangle 43017">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1" name="Rectangle 2"/>
          <p:cNvSpPr>
            <a:spLocks noGrp="1" noChangeArrowheads="1"/>
          </p:cNvSpPr>
          <p:nvPr>
            <p:ph type="title"/>
          </p:nvPr>
        </p:nvSpPr>
        <p:spPr>
          <a:xfrm>
            <a:off x="483798" y="1097280"/>
            <a:ext cx="3080090" cy="4666207"/>
          </a:xfrm>
        </p:spPr>
        <p:txBody>
          <a:bodyPr anchor="ctr">
            <a:normAutofit/>
          </a:bodyPr>
          <a:lstStyle/>
          <a:p>
            <a:pPr eaLnBrk="1" hangingPunct="1"/>
            <a:r>
              <a:rPr lang="it-IT" sz="4200" b="1"/>
              <a:t>Elementi di potenzialità delle SDV campane</a:t>
            </a:r>
          </a:p>
        </p:txBody>
      </p:sp>
      <p:grpSp>
        <p:nvGrpSpPr>
          <p:cNvPr id="43020" name="Group 43019">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932" y="5945955"/>
            <a:ext cx="9082028" cy="525780"/>
            <a:chOff x="82576" y="5945955"/>
            <a:chExt cx="12109423" cy="525780"/>
          </a:xfrm>
        </p:grpSpPr>
        <p:sp>
          <p:nvSpPr>
            <p:cNvPr id="43021" name="Rectangle 43020">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2" name="Rectangle 43021">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24" name="Rectangle 430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numero diapositiva 5"/>
          <p:cNvSpPr>
            <a:spLocks noGrp="1"/>
          </p:cNvSpPr>
          <p:nvPr>
            <p:ph type="sldNum" sz="quarter" idx="12"/>
          </p:nvPr>
        </p:nvSpPr>
        <p:spPr>
          <a:xfrm>
            <a:off x="6457950" y="6492240"/>
            <a:ext cx="2057400" cy="365125"/>
          </a:xfrm>
        </p:spPr>
        <p:txBody>
          <a:bodyPr>
            <a:normAutofit/>
          </a:bodyPr>
          <a:lstStyle/>
          <a:p>
            <a:pPr>
              <a:spcAft>
                <a:spcPts val="600"/>
              </a:spcAft>
              <a:defRPr/>
            </a:pPr>
            <a:fld id="{D1C9F17A-A2A7-486B-A274-2F6CCD79F2D1}" type="slidenum">
              <a:rPr lang="it-IT" altLang="en-US"/>
              <a:pPr>
                <a:spcAft>
                  <a:spcPts val="600"/>
                </a:spcAft>
                <a:defRPr/>
              </a:pPr>
              <a:t>50</a:t>
            </a:fld>
            <a:endParaRPr lang="it-IT" altLang="en-US"/>
          </a:p>
        </p:txBody>
      </p:sp>
      <p:graphicFrame>
        <p:nvGraphicFramePr>
          <p:cNvPr id="43014" name="Rectangle 3">
            <a:extLst>
              <a:ext uri="{FF2B5EF4-FFF2-40B4-BE49-F238E27FC236}">
                <a16:creationId xmlns:a16="http://schemas.microsoft.com/office/drawing/2014/main" id="{65A02BF7-08B9-A9F1-1139-54E98A4D6739}"/>
              </a:ext>
            </a:extLst>
          </p:cNvPr>
          <p:cNvGraphicFramePr>
            <a:graphicFrameLocks noGrp="1"/>
          </p:cNvGraphicFramePr>
          <p:nvPr>
            <p:ph idx="1"/>
            <p:extLst>
              <p:ext uri="{D42A27DB-BD31-4B8C-83A1-F6EECF244321}">
                <p14:modId xmlns:p14="http://schemas.microsoft.com/office/powerpoint/2010/main" val="920730990"/>
              </p:ext>
            </p:extLst>
          </p:nvPr>
        </p:nvGraphicFramePr>
        <p:xfrm>
          <a:off x="4073652" y="1014153"/>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2" name="Rectangle 44041">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5" name="Rectangle 2"/>
          <p:cNvSpPr>
            <a:spLocks noGrp="1" noChangeArrowheads="1"/>
          </p:cNvSpPr>
          <p:nvPr>
            <p:ph type="title"/>
          </p:nvPr>
        </p:nvSpPr>
        <p:spPr>
          <a:xfrm>
            <a:off x="483798" y="1097280"/>
            <a:ext cx="2847230" cy="4666207"/>
          </a:xfrm>
        </p:spPr>
        <p:txBody>
          <a:bodyPr anchor="ctr">
            <a:normAutofit/>
          </a:bodyPr>
          <a:lstStyle/>
          <a:p>
            <a:pPr eaLnBrk="1" hangingPunct="1"/>
            <a:r>
              <a:rPr lang="it-IT" sz="4200" b="1"/>
              <a:t>Fattori critici per le SDV campane</a:t>
            </a:r>
          </a:p>
        </p:txBody>
      </p:sp>
      <p:grpSp>
        <p:nvGrpSpPr>
          <p:cNvPr id="44044" name="Group 44043">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932" y="5945955"/>
            <a:ext cx="9082028" cy="525780"/>
            <a:chOff x="82576" y="5945955"/>
            <a:chExt cx="12109423" cy="525780"/>
          </a:xfrm>
        </p:grpSpPr>
        <p:sp>
          <p:nvSpPr>
            <p:cNvPr id="44045" name="Rectangle 44044">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6" name="Rectangle 44045">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48" name="Rectangle 4404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numero diapositiva 5"/>
          <p:cNvSpPr>
            <a:spLocks noGrp="1"/>
          </p:cNvSpPr>
          <p:nvPr>
            <p:ph type="sldNum" sz="quarter" idx="12"/>
          </p:nvPr>
        </p:nvSpPr>
        <p:spPr>
          <a:xfrm>
            <a:off x="6457950" y="6492240"/>
            <a:ext cx="2057400" cy="365125"/>
          </a:xfrm>
        </p:spPr>
        <p:txBody>
          <a:bodyPr>
            <a:normAutofit/>
          </a:bodyPr>
          <a:lstStyle/>
          <a:p>
            <a:pPr>
              <a:spcAft>
                <a:spcPts val="600"/>
              </a:spcAft>
              <a:defRPr/>
            </a:pPr>
            <a:fld id="{D8BA89FC-E6CB-4DBC-A47E-1E231A2C71D3}" type="slidenum">
              <a:rPr lang="it-IT" altLang="en-US"/>
              <a:pPr>
                <a:spcAft>
                  <a:spcPts val="600"/>
                </a:spcAft>
                <a:defRPr/>
              </a:pPr>
              <a:t>51</a:t>
            </a:fld>
            <a:endParaRPr lang="it-IT" altLang="en-US"/>
          </a:p>
        </p:txBody>
      </p:sp>
      <p:graphicFrame>
        <p:nvGraphicFramePr>
          <p:cNvPr id="44038" name="Rectangle 3">
            <a:extLst>
              <a:ext uri="{FF2B5EF4-FFF2-40B4-BE49-F238E27FC236}">
                <a16:creationId xmlns:a16="http://schemas.microsoft.com/office/drawing/2014/main" id="{C8F5C4E6-E11C-F8A1-260E-539B10BE9FBE}"/>
              </a:ext>
            </a:extLst>
          </p:cNvPr>
          <p:cNvGraphicFramePr>
            <a:graphicFrameLocks noGrp="1"/>
          </p:cNvGraphicFramePr>
          <p:nvPr>
            <p:ph idx="1"/>
            <p:extLst>
              <p:ext uri="{D42A27DB-BD31-4B8C-83A1-F6EECF244321}">
                <p14:modId xmlns:p14="http://schemas.microsoft.com/office/powerpoint/2010/main" val="1654577913"/>
              </p:ext>
            </p:extLst>
          </p:nvPr>
        </p:nvGraphicFramePr>
        <p:xfrm>
          <a:off x="4073652" y="1014153"/>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42406C4-69C8-62C9-5BD3-66DD995AACDF}"/>
              </a:ext>
            </a:extLst>
          </p:cNvPr>
          <p:cNvSpPr>
            <a:spLocks noGrp="1"/>
          </p:cNvSpPr>
          <p:nvPr>
            <p:ph type="sldNum" sz="quarter" idx="12"/>
          </p:nvPr>
        </p:nvSpPr>
        <p:spPr/>
        <p:txBody>
          <a:bodyPr/>
          <a:lstStyle/>
          <a:p>
            <a:pPr>
              <a:defRPr/>
            </a:pPr>
            <a:fld id="{6526ADCE-A0E6-44E1-803E-31291994159D}" type="slidenum">
              <a:rPr lang="it-IT" altLang="en-US" smtClean="0"/>
              <a:pPr>
                <a:defRPr/>
              </a:pPr>
              <a:t>52</a:t>
            </a:fld>
            <a:endParaRPr lang="it-IT" altLang="en-US"/>
          </a:p>
        </p:txBody>
      </p:sp>
      <p:pic>
        <p:nvPicPr>
          <p:cNvPr id="8" name="Immagine 7">
            <a:extLst>
              <a:ext uri="{FF2B5EF4-FFF2-40B4-BE49-F238E27FC236}">
                <a16:creationId xmlns:a16="http://schemas.microsoft.com/office/drawing/2014/main" id="{57101E3B-BC25-071E-D5BE-59A90F1B8A6C}"/>
              </a:ext>
            </a:extLst>
          </p:cNvPr>
          <p:cNvPicPr>
            <a:picLocks noChangeAspect="1"/>
          </p:cNvPicPr>
          <p:nvPr/>
        </p:nvPicPr>
        <p:blipFill rotWithShape="1">
          <a:blip r:embed="rId2"/>
          <a:srcRect t="13095"/>
          <a:stretch/>
        </p:blipFill>
        <p:spPr>
          <a:xfrm>
            <a:off x="12729" y="1340768"/>
            <a:ext cx="9144000" cy="4301083"/>
          </a:xfrm>
          <a:prstGeom prst="rect">
            <a:avLst/>
          </a:prstGeom>
        </p:spPr>
      </p:pic>
      <p:sp>
        <p:nvSpPr>
          <p:cNvPr id="10" name="CasellaDiTesto 9">
            <a:extLst>
              <a:ext uri="{FF2B5EF4-FFF2-40B4-BE49-F238E27FC236}">
                <a16:creationId xmlns:a16="http://schemas.microsoft.com/office/drawing/2014/main" id="{D4FE9AD2-2231-241E-1D28-6A879E0DAC63}"/>
              </a:ext>
            </a:extLst>
          </p:cNvPr>
          <p:cNvSpPr txBox="1"/>
          <p:nvPr/>
        </p:nvSpPr>
        <p:spPr>
          <a:xfrm>
            <a:off x="899592" y="6093296"/>
            <a:ext cx="5389718" cy="369332"/>
          </a:xfrm>
          <a:prstGeom prst="rect">
            <a:avLst/>
          </a:prstGeom>
          <a:noFill/>
        </p:spPr>
        <p:txBody>
          <a:bodyPr wrap="square">
            <a:spAutoFit/>
          </a:bodyPr>
          <a:lstStyle/>
          <a:p>
            <a:r>
              <a:rPr lang="it-IT" dirty="0"/>
              <a:t>https://incampania.com/tema/enogastronomia/</a:t>
            </a:r>
          </a:p>
        </p:txBody>
      </p:sp>
    </p:spTree>
    <p:extLst>
      <p:ext uri="{BB962C8B-B14F-4D97-AF65-F5344CB8AC3E}">
        <p14:creationId xmlns:p14="http://schemas.microsoft.com/office/powerpoint/2010/main" val="77256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lestradedellamozzarella.it/wp-content/uploads/2013/01/lsdm_neutre_01.jpg">
            <a:extLst>
              <a:ext uri="{FF2B5EF4-FFF2-40B4-BE49-F238E27FC236}">
                <a16:creationId xmlns:a16="http://schemas.microsoft.com/office/drawing/2014/main" id="{97026BD9-F04D-3658-D52A-FDA1D8703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3644900"/>
            <a:ext cx="44688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descr="http://www.lestradedellamozzarella.it/wp-content/themes/njusandbox/images/header.png">
            <a:extLst>
              <a:ext uri="{FF2B5EF4-FFF2-40B4-BE49-F238E27FC236}">
                <a16:creationId xmlns:a16="http://schemas.microsoft.com/office/drawing/2014/main" id="{4436197E-E00E-4BFB-F757-3C27E557A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84163"/>
            <a:ext cx="82010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ttangolo 6">
            <a:extLst>
              <a:ext uri="{FF2B5EF4-FFF2-40B4-BE49-F238E27FC236}">
                <a16:creationId xmlns:a16="http://schemas.microsoft.com/office/drawing/2014/main" id="{718DB156-AEDF-D64F-FF23-A068554D3A18}"/>
              </a:ext>
            </a:extLst>
          </p:cNvPr>
          <p:cNvSpPr>
            <a:spLocks noChangeArrowheads="1"/>
          </p:cNvSpPr>
          <p:nvPr/>
        </p:nvSpPr>
        <p:spPr bwMode="auto">
          <a:xfrm>
            <a:off x="5076825" y="1196975"/>
            <a:ext cx="3851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1800">
                <a:latin typeface="Arial" panose="020B0604020202020204" pitchFamily="34" charset="0"/>
              </a:rPr>
              <a:t>Lo staff de Le Strade della Mozzarella organizza itinerari personalizzati, adatti ad ogni esigenza, in grado di coniugare visite ad aziende ed allevamenti di bufale, degustazioni guidate in abbinamento ai vini del territorio, pranzi e cene in ristoranti prestigiosi, oltre a percorsi, minuziosamente curati, attraverso i luoghi d’origine, che portano alla scoperta di un patrimonio unico al mondo, dal punto di vista storico, culturale ed artistico, come La Reggia di Caserta ed I templi di Paestum.</a:t>
            </a:r>
          </a:p>
        </p:txBody>
      </p:sp>
      <p:pic>
        <p:nvPicPr>
          <p:cNvPr id="44037" name="Picture 6" descr="mozz_dop">
            <a:extLst>
              <a:ext uri="{FF2B5EF4-FFF2-40B4-BE49-F238E27FC236}">
                <a16:creationId xmlns:a16="http://schemas.microsoft.com/office/drawing/2014/main" id="{C934370F-AA48-D095-016B-85A545298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268413"/>
            <a:ext cx="457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lowchart: Document 10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356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4812EDC-C411-697B-6373-1FBEB00D011A}"/>
              </a:ext>
            </a:extLst>
          </p:cNvPr>
          <p:cNvSpPr>
            <a:spLocks noGrp="1"/>
          </p:cNvSpPr>
          <p:nvPr>
            <p:ph type="title"/>
          </p:nvPr>
        </p:nvSpPr>
        <p:spPr>
          <a:xfrm>
            <a:off x="628650" y="171162"/>
            <a:ext cx="2130136" cy="2371148"/>
          </a:xfrm>
        </p:spPr>
        <p:txBody>
          <a:bodyPr vert="horz" lIns="91440" tIns="45720" rIns="91440" bIns="45720" rtlCol="0" anchor="ctr">
            <a:normAutofit/>
          </a:bodyPr>
          <a:lstStyle/>
          <a:p>
            <a:pPr defTabSz="914400"/>
            <a:r>
              <a:rPr lang="en-US" sz="2600" b="1" i="0" kern="1200" dirty="0">
                <a:solidFill>
                  <a:srgbClr val="FFFFFF"/>
                </a:solidFill>
                <a:effectLst/>
                <a:latin typeface="+mj-lt"/>
                <a:ea typeface="+mj-ea"/>
                <a:cs typeface="+mj-cs"/>
              </a:rPr>
              <a:t>”Il </a:t>
            </a:r>
            <a:r>
              <a:rPr lang="en-US" sz="2600" b="1" i="0" kern="1200" dirty="0" err="1">
                <a:solidFill>
                  <a:srgbClr val="FFFFFF"/>
                </a:solidFill>
                <a:effectLst/>
                <a:latin typeface="+mj-lt"/>
                <a:ea typeface="+mj-ea"/>
                <a:cs typeface="+mj-cs"/>
              </a:rPr>
              <a:t>Nocciolo</a:t>
            </a:r>
            <a:r>
              <a:rPr lang="en-US" sz="2600" b="1" i="0" kern="1200" dirty="0">
                <a:solidFill>
                  <a:srgbClr val="FFFFFF"/>
                </a:solidFill>
                <a:effectLst/>
                <a:latin typeface="+mj-lt"/>
                <a:ea typeface="+mj-ea"/>
                <a:cs typeface="+mj-cs"/>
              </a:rPr>
              <a:t> e le </a:t>
            </a:r>
            <a:r>
              <a:rPr lang="en-US" sz="2600" b="1" i="0" kern="1200" dirty="0" err="1">
                <a:solidFill>
                  <a:srgbClr val="FFFFFF"/>
                </a:solidFill>
                <a:effectLst/>
                <a:latin typeface="+mj-lt"/>
                <a:ea typeface="+mj-ea"/>
                <a:cs typeface="+mj-cs"/>
              </a:rPr>
              <a:t>strade</a:t>
            </a:r>
            <a:r>
              <a:rPr lang="en-US" sz="2600" b="1" i="0" kern="1200" dirty="0">
                <a:solidFill>
                  <a:srgbClr val="FFFFFF"/>
                </a:solidFill>
                <a:effectLst/>
                <a:latin typeface="+mj-lt"/>
                <a:ea typeface="+mj-ea"/>
                <a:cs typeface="+mj-cs"/>
              </a:rPr>
              <a:t> </a:t>
            </a:r>
            <a:r>
              <a:rPr lang="en-US" sz="2600" b="1" i="0" kern="1200" dirty="0" err="1">
                <a:solidFill>
                  <a:srgbClr val="FFFFFF"/>
                </a:solidFill>
                <a:effectLst/>
                <a:latin typeface="+mj-lt"/>
                <a:ea typeface="+mj-ea"/>
                <a:cs typeface="+mj-cs"/>
              </a:rPr>
              <a:t>dei</a:t>
            </a:r>
            <a:r>
              <a:rPr lang="en-US" sz="2600" b="1" i="0" kern="1200" dirty="0">
                <a:solidFill>
                  <a:srgbClr val="FFFFFF"/>
                </a:solidFill>
                <a:effectLst/>
                <a:latin typeface="+mj-lt"/>
                <a:ea typeface="+mj-ea"/>
                <a:cs typeface="+mj-cs"/>
              </a:rPr>
              <a:t> </a:t>
            </a:r>
            <a:r>
              <a:rPr lang="en-US" sz="2600" b="1" i="0" kern="1200" dirty="0" err="1">
                <a:solidFill>
                  <a:srgbClr val="FFFFFF"/>
                </a:solidFill>
                <a:effectLst/>
                <a:latin typeface="+mj-lt"/>
                <a:ea typeface="+mj-ea"/>
                <a:cs typeface="+mj-cs"/>
              </a:rPr>
              <a:t>forni</a:t>
            </a:r>
            <a:r>
              <a:rPr lang="en-US" sz="2600" b="1" i="0" kern="1200" dirty="0">
                <a:solidFill>
                  <a:srgbClr val="FFFFFF"/>
                </a:solidFill>
                <a:effectLst/>
                <a:latin typeface="+mj-lt"/>
                <a:ea typeface="+mj-ea"/>
                <a:cs typeface="+mj-cs"/>
              </a:rPr>
              <a:t>”</a:t>
            </a:r>
            <a:br>
              <a:rPr lang="en-US" sz="2600" b="1" i="0" kern="1200" dirty="0">
                <a:solidFill>
                  <a:srgbClr val="FFFFFF"/>
                </a:solidFill>
                <a:effectLst/>
                <a:latin typeface="+mj-lt"/>
                <a:ea typeface="+mj-ea"/>
                <a:cs typeface="+mj-cs"/>
              </a:rPr>
            </a:br>
            <a:endParaRPr lang="en-US" sz="2600" kern="1200" dirty="0">
              <a:solidFill>
                <a:srgbClr val="FFFFFF"/>
              </a:solidFill>
              <a:latin typeface="+mj-lt"/>
              <a:ea typeface="+mj-ea"/>
              <a:cs typeface="+mj-cs"/>
            </a:endParaRPr>
          </a:p>
        </p:txBody>
      </p:sp>
      <p:pic>
        <p:nvPicPr>
          <p:cNvPr id="1026" name="Picture 2" descr="Il nocciolo e le strade dei forni. Itinerari nel gusto a Marzano di Nola">
            <a:extLst>
              <a:ext uri="{FF2B5EF4-FFF2-40B4-BE49-F238E27FC236}">
                <a16:creationId xmlns:a16="http://schemas.microsoft.com/office/drawing/2014/main" id="{F6CA593C-934B-886C-7A2E-1AB93D60B5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9219" y="640080"/>
            <a:ext cx="4184112" cy="5578816"/>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a:extLst>
              <a:ext uri="{FF2B5EF4-FFF2-40B4-BE49-F238E27FC236}">
                <a16:creationId xmlns:a16="http://schemas.microsoft.com/office/drawing/2014/main" id="{E15DBB41-3C9A-E982-E074-79C7604A8D16}"/>
              </a:ext>
            </a:extLst>
          </p:cNvPr>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algn="l">
              <a:spcAft>
                <a:spcPts val="600"/>
              </a:spcAft>
              <a:defRPr/>
            </a:pPr>
            <a:fld id="{6526ADCE-A0E6-44E1-803E-31291994159D}" type="slidenum">
              <a:rPr lang="en-US" altLang="en-US" sz="1200" smtClean="0"/>
              <a:pPr algn="l">
                <a:spcAft>
                  <a:spcPts val="600"/>
                </a:spcAft>
                <a:defRPr/>
              </a:pPr>
              <a:t>54</a:t>
            </a:fld>
            <a:endParaRPr lang="en-US" altLang="en-US" sz="1200"/>
          </a:p>
        </p:txBody>
      </p:sp>
    </p:spTree>
    <p:extLst>
      <p:ext uri="{BB962C8B-B14F-4D97-AF65-F5344CB8AC3E}">
        <p14:creationId xmlns:p14="http://schemas.microsoft.com/office/powerpoint/2010/main" val="108452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magine 9" descr="Immagine che contiene diagramma&#10;&#10;Descrizione generata automaticamente">
            <a:extLst>
              <a:ext uri="{FF2B5EF4-FFF2-40B4-BE49-F238E27FC236}">
                <a16:creationId xmlns:a16="http://schemas.microsoft.com/office/drawing/2014/main" id="{DD9A4169-B94B-870D-1BEB-84119C494C0D}"/>
              </a:ext>
            </a:extLst>
          </p:cNvPr>
          <p:cNvPicPr>
            <a:picLocks noChangeAspect="1"/>
          </p:cNvPicPr>
          <p:nvPr/>
        </p:nvPicPr>
        <p:blipFill>
          <a:blip r:embed="rId2"/>
          <a:stretch>
            <a:fillRect/>
          </a:stretch>
        </p:blipFill>
        <p:spPr>
          <a:xfrm>
            <a:off x="482600" y="801560"/>
            <a:ext cx="8178799" cy="5254878"/>
          </a:xfrm>
          <a:prstGeom prst="rect">
            <a:avLst/>
          </a:prstGeom>
        </p:spPr>
      </p:pic>
    </p:spTree>
    <p:extLst>
      <p:ext uri="{BB962C8B-B14F-4D97-AF65-F5344CB8AC3E}">
        <p14:creationId xmlns:p14="http://schemas.microsoft.com/office/powerpoint/2010/main" val="17839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971C366-93F5-6FA4-011F-03CCEC4A5113}"/>
              </a:ext>
            </a:extLst>
          </p:cNvPr>
          <p:cNvSpPr>
            <a:spLocks noGrp="1"/>
          </p:cNvSpPr>
          <p:nvPr>
            <p:ph type="title"/>
          </p:nvPr>
        </p:nvSpPr>
        <p:spPr>
          <a:xfrm>
            <a:off x="782723" y="809898"/>
            <a:ext cx="7457037" cy="1554480"/>
          </a:xfrm>
        </p:spPr>
        <p:txBody>
          <a:bodyPr anchor="ctr">
            <a:normAutofit/>
          </a:bodyPr>
          <a:lstStyle/>
          <a:p>
            <a:r>
              <a:rPr lang="it-IT" sz="4400" dirty="0"/>
              <a:t>Forme di turismo di rilievo per l’agroalimentare</a:t>
            </a:r>
            <a:endParaRPr lang="it-IT" sz="42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7C75EDE2-3BEF-EFE5-5C45-D81126A73B6C}"/>
              </a:ext>
            </a:extLst>
          </p:cNvPr>
          <p:cNvSpPr>
            <a:spLocks noGrp="1"/>
          </p:cNvSpPr>
          <p:nvPr>
            <p:ph type="sldNum" sz="quarter" idx="12"/>
          </p:nvPr>
        </p:nvSpPr>
        <p:spPr>
          <a:xfrm>
            <a:off x="6457950" y="6492240"/>
            <a:ext cx="20574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526ADCE-A0E6-44E1-803E-31291994159D}" type="slidenum">
              <a:rPr kumimoji="0" lang="it-IT" alt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it-IT"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2" descr="Ecoturismo">
            <a:extLst>
              <a:ext uri="{FF2B5EF4-FFF2-40B4-BE49-F238E27FC236}">
                <a16:creationId xmlns:a16="http://schemas.microsoft.com/office/drawing/2014/main" id="{2808CFE0-B83C-6258-BA47-A6EA379133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620" y="2772193"/>
            <a:ext cx="2896800" cy="154496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29598517-2EC2-B376-96A1-221E08033B42}"/>
              </a:ext>
            </a:extLst>
          </p:cNvPr>
          <p:cNvSpPr txBox="1"/>
          <p:nvPr/>
        </p:nvSpPr>
        <p:spPr>
          <a:xfrm>
            <a:off x="2120524" y="2898367"/>
            <a:ext cx="1349896" cy="369332"/>
          </a:xfrm>
          <a:prstGeom prst="rect">
            <a:avLst/>
          </a:prstGeom>
          <a:noFill/>
        </p:spPr>
        <p:txBody>
          <a:bodyPr wrap="square">
            <a:spAutoFit/>
          </a:bodyPr>
          <a:lstStyle/>
          <a:p>
            <a:r>
              <a:rPr lang="it-IT" b="1" dirty="0">
                <a:solidFill>
                  <a:schemeClr val="bg1"/>
                </a:solidFill>
                <a:latin typeface="Times New Roman" panose="02020603050405020304" pitchFamily="18" charset="0"/>
              </a:rPr>
              <a:t>E</a:t>
            </a:r>
            <a:r>
              <a:rPr lang="it-IT" sz="1800" b="1" i="0" u="none" strike="noStrike" baseline="0" dirty="0">
                <a:solidFill>
                  <a:schemeClr val="bg1"/>
                </a:solidFill>
                <a:latin typeface="Times New Roman" panose="02020603050405020304" pitchFamily="18" charset="0"/>
              </a:rPr>
              <a:t>coturismo</a:t>
            </a:r>
            <a:endParaRPr lang="it-IT" b="1" dirty="0">
              <a:solidFill>
                <a:schemeClr val="bg1"/>
              </a:solidFill>
            </a:endParaRPr>
          </a:p>
        </p:txBody>
      </p:sp>
      <p:pic>
        <p:nvPicPr>
          <p:cNvPr id="10" name="Picture 4" descr="catuozzo-cultura-rurale">
            <a:extLst>
              <a:ext uri="{FF2B5EF4-FFF2-40B4-BE49-F238E27FC236}">
                <a16:creationId xmlns:a16="http://schemas.microsoft.com/office/drawing/2014/main" id="{D269F8A8-486D-A2A5-8AAF-CB24B5F51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689" y="2666783"/>
            <a:ext cx="3703333" cy="180918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6B4F7A6D-FBEB-5D27-EA3E-4E7C2AF51203}"/>
              </a:ext>
            </a:extLst>
          </p:cNvPr>
          <p:cNvSpPr txBox="1"/>
          <p:nvPr/>
        </p:nvSpPr>
        <p:spPr>
          <a:xfrm>
            <a:off x="4514138" y="2753589"/>
            <a:ext cx="4572000" cy="369332"/>
          </a:xfrm>
          <a:prstGeom prst="rect">
            <a:avLst/>
          </a:prstGeom>
          <a:noFill/>
        </p:spPr>
        <p:txBody>
          <a:bodyPr wrap="square">
            <a:spAutoFit/>
          </a:bodyPr>
          <a:lstStyle/>
          <a:p>
            <a:r>
              <a:rPr lang="it-IT" b="1" dirty="0">
                <a:solidFill>
                  <a:schemeClr val="bg1"/>
                </a:solidFill>
                <a:latin typeface="Times New Roman" panose="02020603050405020304" pitchFamily="18" charset="0"/>
              </a:rPr>
              <a:t>T</a:t>
            </a:r>
            <a:r>
              <a:rPr lang="it-IT" sz="1800" b="1" i="0" u="none" strike="noStrike" baseline="0" dirty="0">
                <a:solidFill>
                  <a:schemeClr val="bg1"/>
                </a:solidFill>
                <a:latin typeface="Times New Roman" panose="02020603050405020304" pitchFamily="18" charset="0"/>
              </a:rPr>
              <a:t>urismo rurale</a:t>
            </a:r>
            <a:endParaRPr lang="it-IT" b="1" dirty="0">
              <a:solidFill>
                <a:schemeClr val="bg1"/>
              </a:solidFill>
            </a:endParaRPr>
          </a:p>
        </p:txBody>
      </p:sp>
      <p:pic>
        <p:nvPicPr>
          <p:cNvPr id="17" name="Picture 6" descr="Gli agriturismo possono ospitare chi è autorizzato a muoversi">
            <a:extLst>
              <a:ext uri="{FF2B5EF4-FFF2-40B4-BE49-F238E27FC236}">
                <a16:creationId xmlns:a16="http://schemas.microsoft.com/office/drawing/2014/main" id="{0EB2900E-250D-22A4-8F8D-96DB66F96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689" y="4542686"/>
            <a:ext cx="3425577" cy="2055346"/>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8E99FCAE-80B1-3950-516D-88756E144EBF}"/>
              </a:ext>
            </a:extLst>
          </p:cNvPr>
          <p:cNvSpPr txBox="1"/>
          <p:nvPr/>
        </p:nvSpPr>
        <p:spPr>
          <a:xfrm>
            <a:off x="4834126" y="4748635"/>
            <a:ext cx="2844458" cy="369332"/>
          </a:xfrm>
          <a:prstGeom prst="rect">
            <a:avLst/>
          </a:prstGeom>
          <a:noFill/>
        </p:spPr>
        <p:txBody>
          <a:bodyPr wrap="square">
            <a:spAutoFit/>
          </a:bodyPr>
          <a:lstStyle/>
          <a:p>
            <a:r>
              <a:rPr lang="it-IT" b="1" dirty="0">
                <a:latin typeface="Times New Roman" panose="02020603050405020304" pitchFamily="18" charset="0"/>
              </a:rPr>
              <a:t>A</a:t>
            </a:r>
            <a:r>
              <a:rPr lang="it-IT" sz="1800" b="1" i="0" u="none" strike="noStrike" baseline="0" dirty="0">
                <a:latin typeface="Times New Roman" panose="02020603050405020304" pitchFamily="18" charset="0"/>
              </a:rPr>
              <a:t>griturismo</a:t>
            </a:r>
            <a:endParaRPr lang="it-IT" b="1" dirty="0"/>
          </a:p>
        </p:txBody>
      </p:sp>
      <p:pic>
        <p:nvPicPr>
          <p:cNvPr id="20" name="Immagine 19">
            <a:extLst>
              <a:ext uri="{FF2B5EF4-FFF2-40B4-BE49-F238E27FC236}">
                <a16:creationId xmlns:a16="http://schemas.microsoft.com/office/drawing/2014/main" id="{4126A021-CFF1-FA01-2BC1-982A5540B7C6}"/>
              </a:ext>
            </a:extLst>
          </p:cNvPr>
          <p:cNvPicPr>
            <a:picLocks noChangeAspect="1"/>
          </p:cNvPicPr>
          <p:nvPr/>
        </p:nvPicPr>
        <p:blipFill>
          <a:blip r:embed="rId5"/>
          <a:stretch>
            <a:fillRect/>
          </a:stretch>
        </p:blipFill>
        <p:spPr>
          <a:xfrm>
            <a:off x="683568" y="4531824"/>
            <a:ext cx="2987824" cy="1586698"/>
          </a:xfrm>
          <a:prstGeom prst="rect">
            <a:avLst/>
          </a:prstGeom>
        </p:spPr>
      </p:pic>
      <p:sp>
        <p:nvSpPr>
          <p:cNvPr id="21" name="CasellaDiTesto 20">
            <a:extLst>
              <a:ext uri="{FF2B5EF4-FFF2-40B4-BE49-F238E27FC236}">
                <a16:creationId xmlns:a16="http://schemas.microsoft.com/office/drawing/2014/main" id="{E15BD1DD-4AD1-C7ED-B2BF-978CF9108636}"/>
              </a:ext>
            </a:extLst>
          </p:cNvPr>
          <p:cNvSpPr txBox="1"/>
          <p:nvPr/>
        </p:nvSpPr>
        <p:spPr>
          <a:xfrm>
            <a:off x="773507" y="5708625"/>
            <a:ext cx="2790381" cy="369332"/>
          </a:xfrm>
          <a:prstGeom prst="rect">
            <a:avLst/>
          </a:prstGeom>
          <a:noFill/>
        </p:spPr>
        <p:txBody>
          <a:bodyPr wrap="square">
            <a:spAutoFit/>
          </a:bodyPr>
          <a:lstStyle/>
          <a:p>
            <a:pPr marL="0" indent="0">
              <a:buNone/>
            </a:pPr>
            <a:r>
              <a:rPr lang="it-IT" sz="1800" dirty="0">
                <a:solidFill>
                  <a:schemeClr val="bg1"/>
                </a:solidFill>
                <a:latin typeface="Times New Roman" panose="02020603050405020304" pitchFamily="18" charset="0"/>
              </a:rPr>
              <a:t>T</a:t>
            </a:r>
            <a:r>
              <a:rPr lang="it-IT" sz="1800" b="0" i="0" u="none" strike="noStrike" baseline="0" dirty="0">
                <a:solidFill>
                  <a:schemeClr val="bg1"/>
                </a:solidFill>
                <a:latin typeface="Times New Roman" panose="02020603050405020304" pitchFamily="18" charset="0"/>
              </a:rPr>
              <a:t>urismo enogastronomico </a:t>
            </a:r>
            <a:endParaRPr lang="it-IT" dirty="0">
              <a:solidFill>
                <a:schemeClr val="bg1"/>
              </a:solidFill>
            </a:endParaRPr>
          </a:p>
        </p:txBody>
      </p:sp>
    </p:spTree>
    <p:extLst>
      <p:ext uri="{BB962C8B-B14F-4D97-AF65-F5344CB8AC3E}">
        <p14:creationId xmlns:p14="http://schemas.microsoft.com/office/powerpoint/2010/main" val="281836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971C366-93F5-6FA4-011F-03CCEC4A5113}"/>
              </a:ext>
            </a:extLst>
          </p:cNvPr>
          <p:cNvSpPr>
            <a:spLocks noGrp="1"/>
          </p:cNvSpPr>
          <p:nvPr>
            <p:ph type="title"/>
          </p:nvPr>
        </p:nvSpPr>
        <p:spPr>
          <a:xfrm>
            <a:off x="782723" y="809898"/>
            <a:ext cx="7457037" cy="1554480"/>
          </a:xfrm>
        </p:spPr>
        <p:txBody>
          <a:bodyPr anchor="ctr">
            <a:normAutofit/>
          </a:bodyPr>
          <a:lstStyle/>
          <a:p>
            <a:r>
              <a:rPr lang="it-IT" sz="4200"/>
              <a:t>Ecoturismo</a:t>
            </a:r>
          </a:p>
        </p:txBody>
      </p:sp>
      <p:sp>
        <p:nvSpPr>
          <p:cNvPr id="3" name="Segnaposto contenuto 2">
            <a:extLst>
              <a:ext uri="{FF2B5EF4-FFF2-40B4-BE49-F238E27FC236}">
                <a16:creationId xmlns:a16="http://schemas.microsoft.com/office/drawing/2014/main" id="{04A37631-2BE7-2D56-F3E6-6F7F687C16A1}"/>
              </a:ext>
            </a:extLst>
          </p:cNvPr>
          <p:cNvSpPr>
            <a:spLocks noGrp="1"/>
          </p:cNvSpPr>
          <p:nvPr>
            <p:ph idx="1"/>
          </p:nvPr>
        </p:nvSpPr>
        <p:spPr>
          <a:xfrm>
            <a:off x="783771" y="3017522"/>
            <a:ext cx="7455989" cy="3124658"/>
          </a:xfrm>
        </p:spPr>
        <p:txBody>
          <a:bodyPr anchor="ctr">
            <a:normAutofit/>
          </a:bodyPr>
          <a:lstStyle/>
          <a:p>
            <a:pPr algn="just"/>
            <a:r>
              <a:rPr lang="it-IT" dirty="0"/>
              <a:t>Pone al centro la protezione delle aree naturali e rurali e ha tra i suoi obiettivi il miglioramento degli standard di vita dei residenti locali e la funzione educativa riguardo alla dimensione ecologica</a:t>
            </a:r>
          </a:p>
          <a:p>
            <a:pPr algn="just"/>
            <a:r>
              <a:rPr lang="it-IT" b="0" i="0" u="none" strike="noStrike" baseline="0" dirty="0">
                <a:latin typeface="Times New Roman" panose="02020603050405020304" pitchFamily="18" charset="0"/>
              </a:rPr>
              <a:t>International </a:t>
            </a:r>
            <a:r>
              <a:rPr lang="it-IT" b="0" i="0" u="none" strike="noStrike" baseline="0" dirty="0" err="1">
                <a:latin typeface="Times New Roman" panose="02020603050405020304" pitchFamily="18" charset="0"/>
              </a:rPr>
              <a:t>Ecotourism</a:t>
            </a:r>
            <a:r>
              <a:rPr lang="it-IT" b="0" i="0" u="none" strike="noStrike" baseline="0" dirty="0">
                <a:latin typeface="Times New Roman" panose="02020603050405020304" pitchFamily="18" charset="0"/>
              </a:rPr>
              <a:t> Society (1991), “</a:t>
            </a:r>
            <a:r>
              <a:rPr lang="it-IT" b="0" i="1" u="none" strike="noStrike" baseline="0" dirty="0">
                <a:latin typeface="Times New Roman" panose="02020603050405020304" pitchFamily="18" charset="0"/>
              </a:rPr>
              <a:t>l’ecoturismo è quel tipo di turismo che applica principi di rispetto e responsabilità nei viaggi in aree naturali contribuendo, in questo modo, a conservare l'ambiente e migliorare il benessere delle comunità locali”</a:t>
            </a:r>
            <a:r>
              <a:rPr lang="it-IT" b="0" i="0" u="none" strike="noStrike" baseline="0" dirty="0">
                <a:latin typeface="Times New Roman" panose="02020603050405020304" pitchFamily="18" charset="0"/>
              </a:rPr>
              <a:t>. </a:t>
            </a:r>
            <a:endParaRPr lang="it-IT"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7C75EDE2-3BEF-EFE5-5C45-D81126A73B6C}"/>
              </a:ext>
            </a:extLst>
          </p:cNvPr>
          <p:cNvSpPr>
            <a:spLocks noGrp="1"/>
          </p:cNvSpPr>
          <p:nvPr>
            <p:ph type="sldNum" sz="quarter" idx="12"/>
          </p:nvPr>
        </p:nvSpPr>
        <p:spPr>
          <a:xfrm>
            <a:off x="6457950" y="6492240"/>
            <a:ext cx="2057400" cy="365125"/>
          </a:xfrm>
        </p:spPr>
        <p:txBody>
          <a:bodyPr>
            <a:normAutofit/>
          </a:bodyPr>
          <a:lstStyle/>
          <a:p>
            <a:pPr>
              <a:spcAft>
                <a:spcPts val="600"/>
              </a:spcAft>
              <a:defRPr/>
            </a:pPr>
            <a:fld id="{6526ADCE-A0E6-44E1-803E-31291994159D}" type="slidenum">
              <a:rPr lang="it-IT" altLang="en-US" smtClean="0"/>
              <a:pPr>
                <a:spcAft>
                  <a:spcPts val="600"/>
                </a:spcAft>
                <a:defRPr/>
              </a:pPr>
              <a:t>8</a:t>
            </a:fld>
            <a:endParaRPr lang="it-IT" altLang="en-US"/>
          </a:p>
        </p:txBody>
      </p:sp>
      <p:pic>
        <p:nvPicPr>
          <p:cNvPr id="10242" name="Picture 2" descr="Vectores e ilustraciones de Ecoturismo para descargar gratis | Freepik">
            <a:extLst>
              <a:ext uri="{FF2B5EF4-FFF2-40B4-BE49-F238E27FC236}">
                <a16:creationId xmlns:a16="http://schemas.microsoft.com/office/drawing/2014/main" id="{88EF5D98-40AD-032E-9141-D9797C7DE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652" y="639525"/>
            <a:ext cx="2827952" cy="188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59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0853C7D-67D5-B649-7E4F-90EFC68F537A}"/>
              </a:ext>
            </a:extLst>
          </p:cNvPr>
          <p:cNvSpPr>
            <a:spLocks noGrp="1"/>
          </p:cNvSpPr>
          <p:nvPr>
            <p:ph type="title"/>
          </p:nvPr>
        </p:nvSpPr>
        <p:spPr>
          <a:xfrm>
            <a:off x="606478" y="386930"/>
            <a:ext cx="6927525" cy="1188950"/>
          </a:xfrm>
        </p:spPr>
        <p:txBody>
          <a:bodyPr anchor="b">
            <a:normAutofit/>
          </a:bodyPr>
          <a:lstStyle/>
          <a:p>
            <a:r>
              <a:rPr lang="it-IT" sz="4300"/>
              <a:t>Turismo rurale ed agriturismo</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95D30BC-D68C-EC9D-F98B-D0011B471F12}"/>
              </a:ext>
            </a:extLst>
          </p:cNvPr>
          <p:cNvSpPr>
            <a:spLocks noGrp="1"/>
          </p:cNvSpPr>
          <p:nvPr>
            <p:ph idx="1"/>
          </p:nvPr>
        </p:nvSpPr>
        <p:spPr>
          <a:xfrm>
            <a:off x="553092" y="2389218"/>
            <a:ext cx="7607751" cy="3435531"/>
          </a:xfrm>
        </p:spPr>
        <p:txBody>
          <a:bodyPr anchor="ctr">
            <a:normAutofit/>
          </a:bodyPr>
          <a:lstStyle/>
          <a:p>
            <a:pPr algn="just"/>
            <a:r>
              <a:rPr lang="it-IT" dirty="0">
                <a:latin typeface="Times New Roman" panose="02020603050405020304" pitchFamily="18" charset="0"/>
              </a:rPr>
              <a:t>Il turismo rurale nell’approccio dell’Unione Europea comprende qualsiasi attività turistica svolta in ambiente rurale compreso il turismo nelle aziende agricole o agriturismo. </a:t>
            </a:r>
          </a:p>
          <a:p>
            <a:pPr algn="just"/>
            <a:r>
              <a:rPr lang="it-IT" dirty="0">
                <a:latin typeface="Times New Roman" panose="02020603050405020304" pitchFamily="18" charset="0"/>
              </a:rPr>
              <a:t>I termini turismo rurale ed agriturismo in questa interpretazione possono essere considerati sinonimi </a:t>
            </a:r>
            <a:endParaRPr lang="it-IT" dirty="0"/>
          </a:p>
          <a:p>
            <a:pPr algn="just"/>
            <a:r>
              <a:rPr lang="it-IT" b="0" i="0" u="none" strike="noStrike" baseline="0" dirty="0">
                <a:latin typeface="Times New Roman" panose="02020603050405020304" pitchFamily="18" charset="0"/>
              </a:rPr>
              <a:t>Turismo come riaffermazione di alcuni valori come il recupero delle “radici”, del folklore, delle tradizioni; l’interesse per l’architettura degli edifici rurali e del paesaggio </a:t>
            </a:r>
          </a:p>
        </p:txBody>
      </p:sp>
      <p:sp>
        <p:nvSpPr>
          <p:cNvPr id="4" name="Segnaposto numero diapositiva 3">
            <a:extLst>
              <a:ext uri="{FF2B5EF4-FFF2-40B4-BE49-F238E27FC236}">
                <a16:creationId xmlns:a16="http://schemas.microsoft.com/office/drawing/2014/main" id="{BE7C0218-5B14-4F31-EFDE-255DFD550B0F}"/>
              </a:ext>
            </a:extLst>
          </p:cNvPr>
          <p:cNvSpPr>
            <a:spLocks noGrp="1"/>
          </p:cNvSpPr>
          <p:nvPr>
            <p:ph type="sldNum" sz="quarter" idx="12"/>
          </p:nvPr>
        </p:nvSpPr>
        <p:spPr>
          <a:xfrm>
            <a:off x="6457950" y="6492240"/>
            <a:ext cx="2057400" cy="365125"/>
          </a:xfrm>
        </p:spPr>
        <p:txBody>
          <a:bodyPr>
            <a:normAutofit/>
          </a:bodyPr>
          <a:lstStyle/>
          <a:p>
            <a:pPr>
              <a:spcAft>
                <a:spcPts val="600"/>
              </a:spcAft>
              <a:defRPr/>
            </a:pPr>
            <a:fld id="{6526ADCE-A0E6-44E1-803E-31291994159D}" type="slidenum">
              <a:rPr lang="it-IT" altLang="en-US" smtClean="0"/>
              <a:pPr>
                <a:spcAft>
                  <a:spcPts val="600"/>
                </a:spcAft>
                <a:defRPr/>
              </a:pPr>
              <a:t>9</a:t>
            </a:fld>
            <a:endParaRPr lang="it-IT" altLang="en-US"/>
          </a:p>
        </p:txBody>
      </p:sp>
    </p:spTree>
    <p:extLst>
      <p:ext uri="{BB962C8B-B14F-4D97-AF65-F5344CB8AC3E}">
        <p14:creationId xmlns:p14="http://schemas.microsoft.com/office/powerpoint/2010/main" val="22465628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1359</TotalTime>
  <Words>3535</Words>
  <Application>Microsoft Office PowerPoint</Application>
  <PresentationFormat>Presentazione su schermo (4:3)</PresentationFormat>
  <Paragraphs>320</Paragraphs>
  <Slides>54</Slides>
  <Notes>8</Notes>
  <HiddenSlides>0</HiddenSlides>
  <MMClips>0</MMClips>
  <ScaleCrop>false</ScaleCrop>
  <HeadingPairs>
    <vt:vector size="6" baseType="variant">
      <vt:variant>
        <vt:lpstr>Caratteri utilizzati</vt:lpstr>
      </vt:variant>
      <vt:variant>
        <vt:i4>17</vt:i4>
      </vt:variant>
      <vt:variant>
        <vt:lpstr>Tema</vt:lpstr>
      </vt:variant>
      <vt:variant>
        <vt:i4>1</vt:i4>
      </vt:variant>
      <vt:variant>
        <vt:lpstr>Titoli diapositive</vt:lpstr>
      </vt:variant>
      <vt:variant>
        <vt:i4>54</vt:i4>
      </vt:variant>
    </vt:vector>
  </HeadingPairs>
  <TitlesOfParts>
    <vt:vector size="72" baseType="lpstr">
      <vt:lpstr>AAAAAG+font00000000281a7fdc</vt:lpstr>
      <vt:lpstr>AAAAAQ+font00000000281a7fdc</vt:lpstr>
      <vt:lpstr>Alegreya Sans</vt:lpstr>
      <vt:lpstr>Arial</vt:lpstr>
      <vt:lpstr>Calibri</vt:lpstr>
      <vt:lpstr>Calibrì</vt:lpstr>
      <vt:lpstr>Calibri </vt:lpstr>
      <vt:lpstr>Calibri Light</vt:lpstr>
      <vt:lpstr>CenturyGothic</vt:lpstr>
      <vt:lpstr>Constantia</vt:lpstr>
      <vt:lpstr>Lato</vt:lpstr>
      <vt:lpstr>montserrat</vt:lpstr>
      <vt:lpstr>Times New Roman</vt:lpstr>
      <vt:lpstr>Tw Cen MT</vt:lpstr>
      <vt:lpstr>Ubuntu</vt:lpstr>
      <vt:lpstr>Verdana</vt:lpstr>
      <vt:lpstr>Wingdings</vt:lpstr>
      <vt:lpstr>Tema di Office</vt:lpstr>
      <vt:lpstr>TURISMO SOSTENIBILE ED AGROALIMENTARE:  LE STRADE DEL VINO E GLI ITINERARI GASTRONOMICI  capitolo 7 </vt:lpstr>
      <vt:lpstr>Turismo e sostenibilità</vt:lpstr>
      <vt:lpstr> Organizzazione Mondiale per il Turismo (UNWTO) </vt:lpstr>
      <vt:lpstr>Presentazione standard di PowerPoint</vt:lpstr>
      <vt:lpstr>Presentazione standard di PowerPoint</vt:lpstr>
      <vt:lpstr>Presentazione standard di PowerPoint</vt:lpstr>
      <vt:lpstr>Forme di turismo di rilievo per l’agroalimentare</vt:lpstr>
      <vt:lpstr>Ecoturismo</vt:lpstr>
      <vt:lpstr>Turismo rurale ed agriturismo</vt:lpstr>
      <vt:lpstr>Enoturismo </vt:lpstr>
      <vt:lpstr>Definizione e principi della “Carta Europea dell’Enoturismo”  </vt:lpstr>
      <vt:lpstr>Da enoturismo a turismo enogastronomico</vt:lpstr>
      <vt:lpstr>Elementi che compongono l’enoturismo</vt:lpstr>
      <vt:lpstr>Attori che promuovono l’enoturismo in Italia</vt:lpstr>
      <vt:lpstr>Presentazione standard di PowerPoint</vt:lpstr>
      <vt:lpstr>Il profilo dell’enoturista</vt:lpstr>
      <vt:lpstr>Le Strade del vino e i percorsi  enogastronomici</vt:lpstr>
      <vt:lpstr>Che cosa sono le SDV? </vt:lpstr>
      <vt:lpstr>Presentazione standard di PowerPoint</vt:lpstr>
      <vt:lpstr>La realizzazione di una SDV presuppone quindi un’approfondita conoscenza delle risorse presenti sul territorio</vt:lpstr>
      <vt:lpstr>Elementi di definizione</vt:lpstr>
      <vt:lpstr>I vantaggi economici generabili da una SDV</vt:lpstr>
      <vt:lpstr>Economie di scala</vt:lpstr>
      <vt:lpstr>Economie di sistema </vt:lpstr>
      <vt:lpstr>La diffusione del fenomeno in Europa</vt:lpstr>
      <vt:lpstr>Il contesto generale in UE</vt:lpstr>
      <vt:lpstr>Presentazione standard di PowerPoint</vt:lpstr>
      <vt:lpstr>Le SDV e I percorsi enogastronomici in Italia</vt:lpstr>
      <vt:lpstr>Aspetti normativi</vt:lpstr>
      <vt:lpstr>Legge 27 luglio 1999, n. 268</vt:lpstr>
      <vt:lpstr>Il disciplinare delle SDV</vt:lpstr>
      <vt:lpstr>Strumenti per la gestione e la fruizione delle SDV</vt:lpstr>
      <vt:lpstr>Legge del 12 dicembre 2016, n.238  (Testo Unico sul Vino)</vt:lpstr>
      <vt:lpstr>Decreto Ministeriale 12 marzo 2019 n° 2779: Linee guida e indirizzi in merito ai requisiti e agli standard minimi di qualità per l’esercizio dell’attività enoturistica </vt:lpstr>
      <vt:lpstr>La situazione in Italia</vt:lpstr>
      <vt:lpstr>Esperienze in Italia: Il caso della Toscana</vt:lpstr>
      <vt:lpstr>Le strade dei sapori e le vie del gusto</vt:lpstr>
      <vt:lpstr>Le tipologie</vt:lpstr>
      <vt:lpstr>Presentazione standard di PowerPoint</vt:lpstr>
      <vt:lpstr>Musei del gusto</vt:lpstr>
      <vt:lpstr>Presentazione standard di PowerPoint</vt:lpstr>
      <vt:lpstr>Esperienza della Regione Campana</vt:lpstr>
      <vt:lpstr>L'istituzione delle Strade del Vino in Campania: D.G.R. n. 3504 del 20 luglio 2001</vt:lpstr>
      <vt:lpstr>Le SDV in Campania</vt:lpstr>
      <vt:lpstr>Iter per l’istituzione e il funzionamento delle SDV in Campania</vt:lpstr>
      <vt:lpstr>Criteri minimi per l’istituzione e il funzionamento delle SDV in Campania</vt:lpstr>
      <vt:lpstr>Presentazione standard di PowerPoint</vt:lpstr>
      <vt:lpstr>SDV Costa d’Amalfi</vt:lpstr>
      <vt:lpstr>La SDV Campi Flegrei</vt:lpstr>
      <vt:lpstr>Elementi di potenzialità delle SDV campane</vt:lpstr>
      <vt:lpstr>Fattori critici per le SDV campane</vt:lpstr>
      <vt:lpstr>Presentazione standard di PowerPoint</vt:lpstr>
      <vt:lpstr>Presentazione standard di PowerPoint</vt:lpstr>
      <vt:lpstr>”Il Nocciolo e le strade dei forni”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tutti</dc:creator>
  <cp:lastModifiedBy>Azzurra Annunziata</cp:lastModifiedBy>
  <cp:revision>137</cp:revision>
  <dcterms:created xsi:type="dcterms:W3CDTF">2007-04-12T13:24:40Z</dcterms:created>
  <dcterms:modified xsi:type="dcterms:W3CDTF">2023-11-17T11:03:00Z</dcterms:modified>
</cp:coreProperties>
</file>