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4"/>
  </p:notesMasterIdLst>
  <p:sldIdLst>
    <p:sldId id="256" r:id="rId2"/>
    <p:sldId id="257" r:id="rId3"/>
    <p:sldId id="268" r:id="rId4"/>
    <p:sldId id="269" r:id="rId5"/>
    <p:sldId id="270" r:id="rId6"/>
    <p:sldId id="271" r:id="rId7"/>
    <p:sldId id="258" r:id="rId8"/>
    <p:sldId id="259" r:id="rId9"/>
    <p:sldId id="260" r:id="rId10"/>
    <p:sldId id="261" r:id="rId11"/>
    <p:sldId id="262" r:id="rId12"/>
    <p:sldId id="263" r:id="rId13"/>
    <p:sldId id="264" r:id="rId14"/>
    <p:sldId id="273" r:id="rId15"/>
    <p:sldId id="265" r:id="rId16"/>
    <p:sldId id="266" r:id="rId17"/>
    <p:sldId id="267" r:id="rId18"/>
    <p:sldId id="275" r:id="rId19"/>
    <p:sldId id="276" r:id="rId20"/>
    <p:sldId id="315" r:id="rId21"/>
    <p:sldId id="313" r:id="rId22"/>
    <p:sldId id="314" r:id="rId23"/>
  </p:sldIdLst>
  <p:sldSz cx="12192000" cy="6858000"/>
  <p:notesSz cx="6858000" cy="9144000"/>
  <p:embeddedFontLst>
    <p:embeddedFont>
      <p:font typeface="Calibri" panose="020F0502020204030204" pitchFamily="34" charset="0"/>
      <p:regular r:id="rId25"/>
      <p:bold r:id="rId26"/>
      <p:italic r:id="rId27"/>
      <p:boldItalic r:id="rId28"/>
    </p:embeddedFont>
    <p:embeddedFont>
      <p:font typeface="Helvetica Neue" panose="020B060402020202020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p:restoredTop sz="94737"/>
  </p:normalViewPr>
  <p:slideViewPr>
    <p:cSldViewPr snapToGrid="0" snapToObjects="1">
      <p:cViewPr varScale="1">
        <p:scale>
          <a:sx n="108" d="100"/>
          <a:sy n="108"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European_Court_of_Human_Rights" TargetMode="External"/><Relationship Id="rId2" Type="http://schemas.openxmlformats.org/officeDocument/2006/relationships/hyperlink" Target="https://en.wikipedia.org/wiki/Charter_of_Fundamental_Rights_of_the_European_Un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European_Court_of_Human_Rights" TargetMode="External"/><Relationship Id="rId3" Type="http://schemas.openxmlformats.org/officeDocument/2006/relationships/hyperlink" Target="https://en.wikipedia.org/wiki/Political_freedom" TargetMode="External"/><Relationship Id="rId7" Type="http://schemas.openxmlformats.org/officeDocument/2006/relationships/hyperlink" Target="https://en.wikipedia.org/wiki/Member_states_of_the_Council_of_Europe" TargetMode="External"/><Relationship Id="rId2" Type="http://schemas.openxmlformats.org/officeDocument/2006/relationships/hyperlink" Target="https://en.wikipedia.org/wiki/Human_rights" TargetMode="External"/><Relationship Id="rId1" Type="http://schemas.openxmlformats.org/officeDocument/2006/relationships/slideLayout" Target="../slideLayouts/slideLayout2.xml"/><Relationship Id="rId6" Type="http://schemas.openxmlformats.org/officeDocument/2006/relationships/hyperlink" Target="https://en.wikipedia.org/wiki/European_Convention_on_Human_Rights#cite_note-Council_of_Europe-1" TargetMode="External"/><Relationship Id="rId5" Type="http://schemas.openxmlformats.org/officeDocument/2006/relationships/hyperlink" Target="https://en.wikipedia.org/wiki/Council_of_Europe" TargetMode="External"/><Relationship Id="rId4" Type="http://schemas.openxmlformats.org/officeDocument/2006/relationships/hyperlink" Target="https://en.wikipedia.org/wiki/Europe"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1524000" y="2145945"/>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5400"/>
              <a:buFont typeface="Calibri"/>
              <a:buNone/>
            </a:pPr>
            <a:r>
              <a:rPr lang="it-IT" sz="5400"/>
              <a:t>Lesson 1. FROM PARIS TO LISBON VIA ROME, MAASTRICHT, AMSTERDAM AND NICE</a:t>
            </a:r>
            <a:br>
              <a:rPr lang="it-IT" sz="5400"/>
            </a:br>
            <a:endParaRPr sz="5400"/>
          </a:p>
        </p:txBody>
      </p:sp>
      <p:sp>
        <p:nvSpPr>
          <p:cNvPr id="85" name="Google Shape;85;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400"/>
              <a:buNone/>
            </a:pPr>
            <a:endParaRPr/>
          </a:p>
          <a:p>
            <a:pPr marL="0" lvl="0" indent="0" algn="ctr" rtl="0">
              <a:lnSpc>
                <a:spcPct val="90000"/>
              </a:lnSpc>
              <a:spcBef>
                <a:spcPts val="1000"/>
              </a:spcBef>
              <a:spcAft>
                <a:spcPts val="0"/>
              </a:spcAft>
              <a:buClr>
                <a:schemeClr val="dk1"/>
              </a:buClr>
              <a:buSzPts val="2400"/>
              <a:buNone/>
            </a:pPr>
            <a:r>
              <a:rPr lang="it-IT"/>
              <a:t>The origins of the EU</a:t>
            </a:r>
            <a:endParaRPr/>
          </a:p>
          <a:p>
            <a:pPr marL="0" lvl="0" indent="0" algn="ctr" rtl="0">
              <a:lnSpc>
                <a:spcPct val="90000"/>
              </a:lnSpc>
              <a:spcBef>
                <a:spcPts val="1000"/>
              </a:spcBef>
              <a:spcAft>
                <a:spcPts val="0"/>
              </a:spcAft>
              <a:buClr>
                <a:schemeClr val="dk1"/>
              </a:buClr>
              <a:buSzPts val="24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it-IT"/>
              <a:t>FULL TEXT</a:t>
            </a:r>
            <a:endParaRPr/>
          </a:p>
        </p:txBody>
      </p:sp>
      <p:sp>
        <p:nvSpPr>
          <p:cNvPr id="115" name="Google Shape;115;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70000"/>
              </a:lnSpc>
              <a:spcBef>
                <a:spcPts val="0"/>
              </a:spcBef>
              <a:spcAft>
                <a:spcPts val="0"/>
              </a:spcAft>
              <a:buClr>
                <a:schemeClr val="dk1"/>
              </a:buClr>
              <a:buSzPts val="1567"/>
              <a:buChar char="•"/>
            </a:pPr>
            <a:r>
              <a:rPr lang="it-IT" sz="1567"/>
              <a:t>World peace cannot be safeguarded without the making of creative efforts proportionate to the dangers which threaten it.</a:t>
            </a:r>
            <a:endParaRPr/>
          </a:p>
          <a:p>
            <a:pPr marL="228600" lvl="0" indent="-228600" algn="l" rtl="0">
              <a:lnSpc>
                <a:spcPct val="70000"/>
              </a:lnSpc>
              <a:spcBef>
                <a:spcPts val="1000"/>
              </a:spcBef>
              <a:spcAft>
                <a:spcPts val="0"/>
              </a:spcAft>
              <a:buClr>
                <a:schemeClr val="dk1"/>
              </a:buClr>
              <a:buSzPts val="1567"/>
              <a:buChar char="•"/>
            </a:pPr>
            <a:r>
              <a:rPr lang="it-IT" sz="1567"/>
              <a:t>The contribution which an organized and living Europe can bring to civilization is indispensable to the maintenance of peaceful relations. In taking upon herself for more than 20 years the role of champion of a united Europe, France has always had as her essential aim the service of peace. A united Europe was not achieved and we had war.</a:t>
            </a:r>
            <a:endParaRPr/>
          </a:p>
          <a:p>
            <a:pPr marL="228600" lvl="0" indent="-228600" algn="l" rtl="0">
              <a:lnSpc>
                <a:spcPct val="70000"/>
              </a:lnSpc>
              <a:spcBef>
                <a:spcPts val="1000"/>
              </a:spcBef>
              <a:spcAft>
                <a:spcPts val="0"/>
              </a:spcAft>
              <a:buClr>
                <a:schemeClr val="dk1"/>
              </a:buClr>
              <a:buSzPts val="1567"/>
              <a:buChar char="•"/>
            </a:pPr>
            <a:r>
              <a:rPr lang="it-IT" sz="1567"/>
              <a:t>Europe will not be made all at once, or according to a single plan. It will be built through concrete achievements which first create a de facto solidarity. The coming together of the nations of Europe requires the elimination of the age-old opposition of France and Germany. Any action taken must in the first place concern these two countries.</a:t>
            </a:r>
            <a:endParaRPr/>
          </a:p>
          <a:p>
            <a:pPr marL="228600" lvl="0" indent="-228600" algn="l" rtl="0">
              <a:lnSpc>
                <a:spcPct val="70000"/>
              </a:lnSpc>
              <a:spcBef>
                <a:spcPts val="1000"/>
              </a:spcBef>
              <a:spcAft>
                <a:spcPts val="0"/>
              </a:spcAft>
              <a:buClr>
                <a:schemeClr val="dk1"/>
              </a:buClr>
              <a:buSzPts val="1567"/>
              <a:buChar char="•"/>
            </a:pPr>
            <a:r>
              <a:rPr lang="it-IT" sz="1567"/>
              <a:t>With this aim in view, the French Government proposes that action be taken immediately on one limited but decisive point.</a:t>
            </a:r>
            <a:endParaRPr/>
          </a:p>
          <a:p>
            <a:pPr marL="228600" lvl="0" indent="-228600" algn="l" rtl="0">
              <a:lnSpc>
                <a:spcPct val="70000"/>
              </a:lnSpc>
              <a:spcBef>
                <a:spcPts val="1000"/>
              </a:spcBef>
              <a:spcAft>
                <a:spcPts val="0"/>
              </a:spcAft>
              <a:buClr>
                <a:schemeClr val="dk1"/>
              </a:buClr>
              <a:buSzPts val="1567"/>
              <a:buChar char="•"/>
            </a:pPr>
            <a:r>
              <a:rPr lang="it-IT" sz="1567"/>
              <a:t>It proposes that Franco-German production of coal and steel as a whole be placed under a common High Authority, within the framework of an organization open to the participation of the other countries of Europe. The pooling of coal and steel production should immediately provide for the setting up of common foundations for economic development as a first step in the federation of Europe, and will change the destinies of those regions which have long been devoted to the manufacture of munitions of war, of which they have been the most constant victims.</a:t>
            </a:r>
            <a:endParaRPr/>
          </a:p>
          <a:p>
            <a:pPr marL="228600" lvl="0" indent="-228600" algn="l" rtl="0">
              <a:lnSpc>
                <a:spcPct val="70000"/>
              </a:lnSpc>
              <a:spcBef>
                <a:spcPts val="1000"/>
              </a:spcBef>
              <a:spcAft>
                <a:spcPts val="0"/>
              </a:spcAft>
              <a:buClr>
                <a:schemeClr val="dk1"/>
              </a:buClr>
              <a:buSzPts val="1567"/>
              <a:buChar char="•"/>
            </a:pPr>
            <a:r>
              <a:rPr lang="it-IT" sz="1567"/>
              <a:t>The solidarity in production thus established will make it plain that any war between France and Germany becomes not merely unthinkable, but materially impossible. The setting up of this powerful productive unit, open to all countries willing to take part and bound ultimately to provide all the member countries with the basic elements of industrial production on the same terms, will lay a true foundation for their economic unification.</a:t>
            </a:r>
            <a:endParaRPr/>
          </a:p>
          <a:p>
            <a:pPr marL="228600" lvl="0" indent="-144145" algn="l" rtl="0">
              <a:lnSpc>
                <a:spcPct val="70000"/>
              </a:lnSpc>
              <a:spcBef>
                <a:spcPts val="1000"/>
              </a:spcBef>
              <a:spcAft>
                <a:spcPts val="0"/>
              </a:spcAft>
              <a:buClr>
                <a:schemeClr val="dk1"/>
              </a:buClr>
              <a:buSzPts val="1330"/>
              <a:buNone/>
            </a:pPr>
            <a:endParaRPr sz="133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txBox="1">
            <a:spLocks noGrp="1"/>
          </p:cNvSpPr>
          <p:nvPr>
            <p:ph type="body" idx="1"/>
          </p:nvPr>
        </p:nvSpPr>
        <p:spPr>
          <a:xfrm>
            <a:off x="450376" y="477672"/>
            <a:ext cx="10903424" cy="5699291"/>
          </a:xfrm>
          <a:prstGeom prst="rect">
            <a:avLst/>
          </a:prstGeom>
          <a:noFill/>
          <a:ln>
            <a:noFill/>
          </a:ln>
        </p:spPr>
        <p:txBody>
          <a:bodyPr spcFirstLastPara="1" wrap="square" lIns="91425" tIns="45700" rIns="91425" bIns="45700" anchor="t" anchorCtr="0">
            <a:noAutofit/>
          </a:bodyPr>
          <a:lstStyle/>
          <a:p>
            <a:pPr marL="228600" lvl="0" indent="-228600" algn="l" rtl="0">
              <a:lnSpc>
                <a:spcPct val="70000"/>
              </a:lnSpc>
              <a:spcBef>
                <a:spcPts val="0"/>
              </a:spcBef>
              <a:spcAft>
                <a:spcPts val="0"/>
              </a:spcAft>
              <a:buClr>
                <a:schemeClr val="dk1"/>
              </a:buClr>
              <a:buSzPts val="1600"/>
              <a:buChar char="•"/>
            </a:pPr>
            <a:r>
              <a:rPr lang="it-IT" sz="1600"/>
              <a:t>This production will be offered to the world as a whole without distinction or exception, with the aim of contributing to raising living standards and to promoting peaceful achievements. With increased resources Europe will be able to pursue the achievement of one of its essential tasks, namely, the development of the African continent. In this way, there will be realised simply and speedily that fusion of interest which is indispensable to the establishment of a common economic system; it may be the leaven from which may grow a wider and deeper community between countries long opposed to one another by sanguinary divisions.</a:t>
            </a:r>
            <a:endParaRPr/>
          </a:p>
          <a:p>
            <a:pPr marL="228600" lvl="0" indent="-228600" algn="l" rtl="0">
              <a:lnSpc>
                <a:spcPct val="70000"/>
              </a:lnSpc>
              <a:spcBef>
                <a:spcPts val="1000"/>
              </a:spcBef>
              <a:spcAft>
                <a:spcPts val="0"/>
              </a:spcAft>
              <a:buClr>
                <a:schemeClr val="dk1"/>
              </a:buClr>
              <a:buSzPts val="1600"/>
              <a:buChar char="•"/>
            </a:pPr>
            <a:r>
              <a:rPr lang="it-IT" sz="1600"/>
              <a:t>By pooling basic production and by instituting a new High Authority, whose decisions will bind France, Germany and other member countries, this proposal will lead to the realization of the first concrete foundation of a European federation indispensable to the preservation of peace.</a:t>
            </a:r>
            <a:endParaRPr/>
          </a:p>
          <a:p>
            <a:pPr marL="228600" lvl="0" indent="-228600" algn="l" rtl="0">
              <a:lnSpc>
                <a:spcPct val="70000"/>
              </a:lnSpc>
              <a:spcBef>
                <a:spcPts val="1000"/>
              </a:spcBef>
              <a:spcAft>
                <a:spcPts val="0"/>
              </a:spcAft>
              <a:buClr>
                <a:schemeClr val="dk1"/>
              </a:buClr>
              <a:buSzPts val="1600"/>
              <a:buChar char="•"/>
            </a:pPr>
            <a:r>
              <a:rPr lang="it-IT" sz="1600"/>
              <a:t>To promote the realization of the objectives defined, the French Government is ready to open negotiations on the following bases.</a:t>
            </a:r>
            <a:endParaRPr/>
          </a:p>
          <a:p>
            <a:pPr marL="228600" lvl="0" indent="-228600" algn="l" rtl="0">
              <a:lnSpc>
                <a:spcPct val="70000"/>
              </a:lnSpc>
              <a:spcBef>
                <a:spcPts val="1000"/>
              </a:spcBef>
              <a:spcAft>
                <a:spcPts val="0"/>
              </a:spcAft>
              <a:buClr>
                <a:schemeClr val="dk1"/>
              </a:buClr>
              <a:buSzPts val="1600"/>
              <a:buChar char="•"/>
            </a:pPr>
            <a:r>
              <a:rPr lang="it-IT" sz="1600"/>
              <a:t>The task with which this common High Authority will be charged will be that of securing in the shortest possible time the modernization of production and the improvement of its quality; the supply of coal and steel on identical terms to the French and German markets, as well as to the markets of other member countries; the development in common of exports to other countries; the equalization and improvement of the living conditions of workers in these industries.</a:t>
            </a:r>
            <a:endParaRPr/>
          </a:p>
          <a:p>
            <a:pPr marL="228600" lvl="0" indent="-228600" algn="l" rtl="0">
              <a:lnSpc>
                <a:spcPct val="70000"/>
              </a:lnSpc>
              <a:spcBef>
                <a:spcPts val="1000"/>
              </a:spcBef>
              <a:spcAft>
                <a:spcPts val="0"/>
              </a:spcAft>
              <a:buClr>
                <a:schemeClr val="dk1"/>
              </a:buClr>
              <a:buSzPts val="1600"/>
              <a:buChar char="•"/>
            </a:pPr>
            <a:r>
              <a:rPr lang="it-IT" sz="1600"/>
              <a:t>To achieve these objectives, starting from the very different conditions in which the production of member countries is at present situated, it is proposed that certain transitional measures should be instituted, such as the application of a production and investment plan, the establishment of compensating machinery for equating prices, and the creation of a restructuring fund to facilitate the rationalization of production. The movement of coal and steel between member countries will immediately be freed from all customs duty, and will not be affected by differential transport rates. Conditions will gradually be created which will spontaneously provide for the more rational distribution of production at the highest level of productivity.</a:t>
            </a:r>
            <a:endParaRPr/>
          </a:p>
          <a:p>
            <a:pPr marL="228600" lvl="0" indent="-228600" algn="l" rtl="0">
              <a:lnSpc>
                <a:spcPct val="70000"/>
              </a:lnSpc>
              <a:spcBef>
                <a:spcPts val="1000"/>
              </a:spcBef>
              <a:spcAft>
                <a:spcPts val="0"/>
              </a:spcAft>
              <a:buClr>
                <a:schemeClr val="dk1"/>
              </a:buClr>
              <a:buSzPts val="1600"/>
              <a:buChar char="•"/>
            </a:pPr>
            <a:r>
              <a:rPr lang="it-IT" sz="1600"/>
              <a:t>In contrast to international cartels, which tend to impose restrictive practices on distribution and the exploitation of national markets, and to maintain high profits, the organization will ensure the fusion of markets and the expansion of production.</a:t>
            </a:r>
            <a:endParaRPr/>
          </a:p>
          <a:p>
            <a:pPr marL="228600" lvl="0" indent="-228600" algn="l" rtl="0">
              <a:lnSpc>
                <a:spcPct val="70000"/>
              </a:lnSpc>
              <a:spcBef>
                <a:spcPts val="1000"/>
              </a:spcBef>
              <a:spcAft>
                <a:spcPts val="0"/>
              </a:spcAft>
              <a:buClr>
                <a:schemeClr val="dk1"/>
              </a:buClr>
              <a:buSzPts val="1600"/>
              <a:buChar char="•"/>
            </a:pPr>
            <a:r>
              <a:rPr lang="it-IT" sz="1600"/>
              <a:t>The essential principles and undertakings defined above will be the subject of a treaty signed between the States and submitted for the ratification of their parliaments. The negotiations required to settle details of applications will be undertaken with the help of an arbitrator appointed by common agreement. He will be entrusted with the task of seeing that the agreements reached conform with the principles laid down, and, in the event of a deadlock, he will decide what solution is to be adopted.</a:t>
            </a:r>
            <a:endParaRPr/>
          </a:p>
          <a:p>
            <a:pPr marL="228600" lvl="0" indent="-184150" algn="l" rtl="0">
              <a:lnSpc>
                <a:spcPct val="70000"/>
              </a:lnSpc>
              <a:spcBef>
                <a:spcPts val="1000"/>
              </a:spcBef>
              <a:spcAft>
                <a:spcPts val="0"/>
              </a:spcAft>
              <a:buClr>
                <a:schemeClr val="dk1"/>
              </a:buClr>
              <a:buSzPts val="700"/>
              <a:buNone/>
            </a:pPr>
            <a:endParaRPr sz="7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0"/>
          <p:cNvSpPr txBox="1">
            <a:spLocks noGrp="1"/>
          </p:cNvSpPr>
          <p:nvPr>
            <p:ph type="body" idx="1"/>
          </p:nvPr>
        </p:nvSpPr>
        <p:spPr>
          <a:xfrm>
            <a:off x="723331" y="395785"/>
            <a:ext cx="10630469" cy="578117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1800"/>
              <a:buChar char="•"/>
            </a:pPr>
            <a:r>
              <a:rPr lang="it-IT" sz="1800"/>
              <a:t>The common High Authority entrusted with the management of the scheme will be composed of independent persons appointed by the governments, giving equal representation. A chairman will be chosen by common agreement between the governments. The Authority's decisions will be enforceable in France, Germany and other member countries. Appropriate measures will be provided for means of appeal against the decisions of the Authority.</a:t>
            </a:r>
            <a:endParaRPr/>
          </a:p>
          <a:p>
            <a:pPr marL="228600" lvl="0" indent="-228600" algn="l" rtl="0">
              <a:lnSpc>
                <a:spcPct val="90000"/>
              </a:lnSpc>
              <a:spcBef>
                <a:spcPts val="1000"/>
              </a:spcBef>
              <a:spcAft>
                <a:spcPts val="0"/>
              </a:spcAft>
              <a:buClr>
                <a:schemeClr val="dk1"/>
              </a:buClr>
              <a:buSzPts val="1800"/>
              <a:buChar char="•"/>
            </a:pPr>
            <a:r>
              <a:rPr lang="it-IT" sz="1800"/>
              <a:t>A representative of the United Nations will be accredited to the Authority, and will be instructed to make a public report to the United Nations twice yearly, giving an account of the working of the new organization, particularly as concerns the safeguarding of its objectives.</a:t>
            </a:r>
            <a:endParaRPr/>
          </a:p>
          <a:p>
            <a:pPr marL="228600" lvl="0" indent="-228600" algn="l" rtl="0">
              <a:lnSpc>
                <a:spcPct val="90000"/>
              </a:lnSpc>
              <a:spcBef>
                <a:spcPts val="1000"/>
              </a:spcBef>
              <a:spcAft>
                <a:spcPts val="0"/>
              </a:spcAft>
              <a:buClr>
                <a:schemeClr val="dk1"/>
              </a:buClr>
              <a:buSzPts val="1800"/>
              <a:buChar char="•"/>
            </a:pPr>
            <a:r>
              <a:rPr lang="it-IT" sz="1800"/>
              <a:t>The institution of the High Authority will in no way prejudge the methods of ownership of enterprises. In the exercise of its functions, the common High Authority will take into account the powers conferred upon the International Ruhr Authority and the obligations of all kinds imposed upon Germany, so long as these remain in force.</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it-IT"/>
              <a:t>The Maastricht Treaty 1992. </a:t>
            </a:r>
            <a:endParaRPr/>
          </a:p>
        </p:txBody>
      </p:sp>
      <p:sp>
        <p:nvSpPr>
          <p:cNvPr id="131" name="Google Shape;131;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70000"/>
              </a:lnSpc>
              <a:spcBef>
                <a:spcPts val="0"/>
              </a:spcBef>
              <a:spcAft>
                <a:spcPts val="0"/>
              </a:spcAft>
              <a:buClr>
                <a:schemeClr val="dk1"/>
              </a:buClr>
              <a:buSzPts val="2170"/>
              <a:buChar char="•"/>
            </a:pPr>
            <a:r>
              <a:rPr lang="it-IT" sz="2170" dirty="0"/>
              <a:t>The </a:t>
            </a:r>
            <a:r>
              <a:rPr lang="it-IT" sz="2170" dirty="0" err="1"/>
              <a:t>creation</a:t>
            </a:r>
            <a:r>
              <a:rPr lang="it-IT" sz="2170" dirty="0"/>
              <a:t> of the </a:t>
            </a:r>
            <a:r>
              <a:rPr lang="it-IT" sz="2170" dirty="0" err="1"/>
              <a:t>European</a:t>
            </a:r>
            <a:r>
              <a:rPr lang="it-IT" sz="2170" dirty="0"/>
              <a:t> Union by </a:t>
            </a:r>
            <a:r>
              <a:rPr lang="it-IT" sz="2170" dirty="0" err="1"/>
              <a:t>means</a:t>
            </a:r>
            <a:r>
              <a:rPr lang="it-IT" sz="2170" dirty="0"/>
              <a:t> of the </a:t>
            </a:r>
            <a:r>
              <a:rPr lang="it-IT" sz="2170" u="sng" dirty="0" err="1"/>
              <a:t>Treaty</a:t>
            </a:r>
            <a:r>
              <a:rPr lang="it-IT" sz="2170" u="sng" dirty="0"/>
              <a:t> of Maastricht </a:t>
            </a:r>
            <a:r>
              <a:rPr lang="it-IT" sz="2170" dirty="0" err="1"/>
              <a:t>marked</a:t>
            </a:r>
            <a:r>
              <a:rPr lang="it-IT" sz="2170" dirty="0"/>
              <a:t> a </a:t>
            </a:r>
            <a:r>
              <a:rPr lang="it-IT" sz="2170" dirty="0" err="1"/>
              <a:t>further</a:t>
            </a:r>
            <a:r>
              <a:rPr lang="it-IT" sz="2170" dirty="0"/>
              <a:t> </a:t>
            </a:r>
            <a:r>
              <a:rPr lang="it-IT" sz="2170" dirty="0" err="1"/>
              <a:t>step</a:t>
            </a:r>
            <a:r>
              <a:rPr lang="it-IT" sz="2170" dirty="0"/>
              <a:t> </a:t>
            </a:r>
            <a:r>
              <a:rPr lang="it-IT" sz="2170" dirty="0" err="1"/>
              <a:t>along</a:t>
            </a:r>
            <a:r>
              <a:rPr lang="it-IT" sz="2170" dirty="0"/>
              <a:t> the </a:t>
            </a:r>
            <a:r>
              <a:rPr lang="it-IT" sz="2170" dirty="0" err="1"/>
              <a:t>path</a:t>
            </a:r>
            <a:r>
              <a:rPr lang="it-IT" sz="2170" dirty="0"/>
              <a:t> to the </a:t>
            </a:r>
            <a:r>
              <a:rPr lang="it-IT" sz="2170" dirty="0" err="1"/>
              <a:t>political</a:t>
            </a:r>
            <a:r>
              <a:rPr lang="it-IT" sz="2170" dirty="0"/>
              <a:t> </a:t>
            </a:r>
            <a:r>
              <a:rPr lang="it-IT" sz="2170" dirty="0" err="1"/>
              <a:t>unification</a:t>
            </a:r>
            <a:r>
              <a:rPr lang="it-IT" sz="2170" dirty="0"/>
              <a:t> of Europe. </a:t>
            </a:r>
            <a:r>
              <a:rPr lang="it-IT" sz="2170" dirty="0" err="1"/>
              <a:t>Although</a:t>
            </a:r>
            <a:r>
              <a:rPr lang="it-IT" sz="2170" dirty="0"/>
              <a:t> the </a:t>
            </a:r>
            <a:r>
              <a:rPr lang="it-IT" sz="2170" dirty="0" err="1"/>
              <a:t>treaty</a:t>
            </a:r>
            <a:r>
              <a:rPr lang="it-IT" sz="2170" dirty="0"/>
              <a:t> </a:t>
            </a:r>
            <a:r>
              <a:rPr lang="it-IT" sz="2170" dirty="0" err="1"/>
              <a:t>was</a:t>
            </a:r>
            <a:r>
              <a:rPr lang="it-IT" sz="2170" dirty="0"/>
              <a:t> </a:t>
            </a:r>
            <a:r>
              <a:rPr lang="it-IT" sz="2170" dirty="0" err="1"/>
              <a:t>signed</a:t>
            </a:r>
            <a:r>
              <a:rPr lang="it-IT" sz="2170" dirty="0"/>
              <a:t> in Maastricht on 7 </a:t>
            </a:r>
            <a:r>
              <a:rPr lang="it-IT" sz="2170" dirty="0" err="1"/>
              <a:t>February</a:t>
            </a:r>
            <a:r>
              <a:rPr lang="it-IT" sz="2170" dirty="0"/>
              <a:t> 1992, a </a:t>
            </a:r>
            <a:r>
              <a:rPr lang="it-IT" sz="2170" dirty="0" err="1"/>
              <a:t>number</a:t>
            </a:r>
            <a:r>
              <a:rPr lang="it-IT" sz="2170" dirty="0"/>
              <a:t> of </a:t>
            </a:r>
            <a:r>
              <a:rPr lang="it-IT" sz="2170" dirty="0" err="1"/>
              <a:t>obstacles</a:t>
            </a:r>
            <a:r>
              <a:rPr lang="it-IT" sz="2170" dirty="0"/>
              <a:t> in the </a:t>
            </a:r>
            <a:r>
              <a:rPr lang="it-IT" sz="2170" dirty="0" err="1"/>
              <a:t>ratification</a:t>
            </a:r>
            <a:r>
              <a:rPr lang="it-IT" sz="2170" dirty="0"/>
              <a:t> </a:t>
            </a:r>
            <a:r>
              <a:rPr lang="it-IT" sz="2170" dirty="0" err="1"/>
              <a:t>process</a:t>
            </a:r>
            <a:r>
              <a:rPr lang="it-IT" sz="2170" dirty="0"/>
              <a:t> (</a:t>
            </a:r>
            <a:r>
              <a:rPr lang="it-IT" sz="2170" dirty="0" err="1"/>
              <a:t>approval</a:t>
            </a:r>
            <a:r>
              <a:rPr lang="it-IT" sz="2170" dirty="0"/>
              <a:t> by the </a:t>
            </a:r>
            <a:r>
              <a:rPr lang="it-IT" sz="2170" dirty="0" err="1"/>
              <a:t>people</a:t>
            </a:r>
            <a:r>
              <a:rPr lang="it-IT" sz="2170" dirty="0"/>
              <a:t> of </a:t>
            </a:r>
            <a:r>
              <a:rPr lang="it-IT" sz="2170" dirty="0" err="1"/>
              <a:t>Denmark</a:t>
            </a:r>
            <a:r>
              <a:rPr lang="it-IT" sz="2170" dirty="0"/>
              <a:t> </a:t>
            </a:r>
            <a:r>
              <a:rPr lang="it-IT" sz="2170" dirty="0" err="1"/>
              <a:t>only</a:t>
            </a:r>
            <a:r>
              <a:rPr lang="it-IT" sz="2170" dirty="0"/>
              <a:t> </a:t>
            </a:r>
            <a:r>
              <a:rPr lang="it-IT" sz="2170" dirty="0" err="1"/>
              <a:t>after</a:t>
            </a:r>
            <a:r>
              <a:rPr lang="it-IT" sz="2170" dirty="0"/>
              <a:t> a </a:t>
            </a:r>
            <a:r>
              <a:rPr lang="it-IT" sz="2170" dirty="0" err="1"/>
              <a:t>second</a:t>
            </a:r>
            <a:r>
              <a:rPr lang="it-IT" sz="2170" dirty="0"/>
              <a:t> referendum; </a:t>
            </a:r>
            <a:r>
              <a:rPr lang="it-IT" sz="2170" dirty="0" err="1"/>
              <a:t>legal</a:t>
            </a:r>
            <a:r>
              <a:rPr lang="it-IT" sz="2170" dirty="0"/>
              <a:t> </a:t>
            </a:r>
            <a:r>
              <a:rPr lang="it-IT" sz="2170" dirty="0" err="1"/>
              <a:t>action</a:t>
            </a:r>
            <a:r>
              <a:rPr lang="it-IT" sz="2170" dirty="0"/>
              <a:t> in Germany to </a:t>
            </a:r>
            <a:r>
              <a:rPr lang="it-IT" sz="2170" dirty="0" err="1"/>
              <a:t>have</a:t>
            </a:r>
            <a:r>
              <a:rPr lang="it-IT" sz="2170" dirty="0"/>
              <a:t> </a:t>
            </a:r>
            <a:r>
              <a:rPr lang="it-IT" sz="2170" dirty="0" err="1"/>
              <a:t>parliament’s</a:t>
            </a:r>
            <a:r>
              <a:rPr lang="it-IT" sz="2170" dirty="0"/>
              <a:t> </a:t>
            </a:r>
            <a:r>
              <a:rPr lang="it-IT" sz="2170" dirty="0" err="1"/>
              <a:t>approval</a:t>
            </a:r>
            <a:r>
              <a:rPr lang="it-IT" sz="2170" dirty="0"/>
              <a:t> of the </a:t>
            </a:r>
            <a:r>
              <a:rPr lang="it-IT" sz="2170" dirty="0" err="1"/>
              <a:t>treaty</a:t>
            </a:r>
            <a:r>
              <a:rPr lang="it-IT" sz="2170" dirty="0"/>
              <a:t> </a:t>
            </a:r>
            <a:r>
              <a:rPr lang="it-IT" sz="2170" dirty="0" err="1"/>
              <a:t>declared</a:t>
            </a:r>
            <a:r>
              <a:rPr lang="it-IT" sz="2170" dirty="0"/>
              <a:t> </a:t>
            </a:r>
            <a:r>
              <a:rPr lang="it-IT" sz="2170" dirty="0" err="1"/>
              <a:t>unconstitutional</a:t>
            </a:r>
            <a:r>
              <a:rPr lang="it-IT" sz="2170" dirty="0"/>
              <a:t>) </a:t>
            </a:r>
            <a:r>
              <a:rPr lang="it-IT" sz="2170" dirty="0" err="1"/>
              <a:t>meant</a:t>
            </a:r>
            <a:r>
              <a:rPr lang="it-IT" sz="2170" dirty="0"/>
              <a:t> </a:t>
            </a:r>
            <a:r>
              <a:rPr lang="it-IT" sz="2170" dirty="0" err="1"/>
              <a:t>that</a:t>
            </a:r>
            <a:r>
              <a:rPr lang="it-IT" sz="2170" dirty="0"/>
              <a:t> </a:t>
            </a:r>
            <a:r>
              <a:rPr lang="it-IT" sz="2170" dirty="0" err="1"/>
              <a:t>it</a:t>
            </a:r>
            <a:r>
              <a:rPr lang="it-IT" sz="2170" dirty="0"/>
              <a:t> </a:t>
            </a:r>
            <a:r>
              <a:rPr lang="it-IT" sz="2170" dirty="0" err="1"/>
              <a:t>did</a:t>
            </a:r>
            <a:r>
              <a:rPr lang="it-IT" sz="2170" dirty="0"/>
              <a:t> </a:t>
            </a:r>
            <a:r>
              <a:rPr lang="it-IT" sz="2170" dirty="0" err="1"/>
              <a:t>not</a:t>
            </a:r>
            <a:r>
              <a:rPr lang="it-IT" sz="2170" dirty="0"/>
              <a:t> </a:t>
            </a:r>
            <a:r>
              <a:rPr lang="it-IT" sz="2170" dirty="0" err="1"/>
              <a:t>enter</a:t>
            </a:r>
            <a:r>
              <a:rPr lang="it-IT" sz="2170" dirty="0"/>
              <a:t> </a:t>
            </a:r>
            <a:r>
              <a:rPr lang="it-IT" sz="2170" dirty="0" err="1"/>
              <a:t>into</a:t>
            </a:r>
            <a:r>
              <a:rPr lang="it-IT" sz="2170" dirty="0"/>
              <a:t> force </a:t>
            </a:r>
            <a:r>
              <a:rPr lang="it-IT" sz="2170" dirty="0" err="1"/>
              <a:t>until</a:t>
            </a:r>
            <a:r>
              <a:rPr lang="it-IT" sz="2170" dirty="0"/>
              <a:t> 1 </a:t>
            </a:r>
            <a:r>
              <a:rPr lang="it-IT" sz="2170" dirty="0" err="1"/>
              <a:t>November</a:t>
            </a:r>
            <a:r>
              <a:rPr lang="it-IT" sz="2170" dirty="0"/>
              <a:t> 1993.</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AD4E0A2A-88F8-7E49-AC64-0FDDBAA88DE0}"/>
              </a:ext>
            </a:extLst>
          </p:cNvPr>
          <p:cNvSpPr>
            <a:spLocks noGrp="1"/>
          </p:cNvSpPr>
          <p:nvPr>
            <p:ph type="body" idx="1"/>
          </p:nvPr>
        </p:nvSpPr>
        <p:spPr>
          <a:xfrm>
            <a:off x="838200" y="924477"/>
            <a:ext cx="10515600" cy="4351338"/>
          </a:xfrm>
        </p:spPr>
        <p:txBody>
          <a:bodyPr/>
          <a:lstStyle/>
          <a:p>
            <a:r>
              <a:rPr lang="it-IT" sz="2800" dirty="0"/>
              <a:t>The </a:t>
            </a:r>
            <a:r>
              <a:rPr lang="it-IT" sz="2800" dirty="0" err="1"/>
              <a:t>treaty</a:t>
            </a:r>
            <a:r>
              <a:rPr lang="it-IT" sz="2800" dirty="0"/>
              <a:t> </a:t>
            </a:r>
            <a:r>
              <a:rPr lang="it-IT" sz="2800" dirty="0" err="1"/>
              <a:t>referred</a:t>
            </a:r>
            <a:r>
              <a:rPr lang="it-IT" sz="2800" dirty="0"/>
              <a:t> to </a:t>
            </a:r>
            <a:r>
              <a:rPr lang="it-IT" sz="2800" dirty="0" err="1"/>
              <a:t>itself</a:t>
            </a:r>
            <a:r>
              <a:rPr lang="it-IT" sz="2800" dirty="0"/>
              <a:t> </a:t>
            </a:r>
            <a:r>
              <a:rPr lang="it-IT" sz="2800" dirty="0" err="1"/>
              <a:t>as</a:t>
            </a:r>
            <a:r>
              <a:rPr lang="it-IT" sz="2800" dirty="0"/>
              <a:t> ‘a new stage in the </a:t>
            </a:r>
            <a:r>
              <a:rPr lang="it-IT" sz="2800" dirty="0" err="1"/>
              <a:t>process</a:t>
            </a:r>
            <a:r>
              <a:rPr lang="it-IT" sz="2800" dirty="0"/>
              <a:t> of </a:t>
            </a:r>
            <a:r>
              <a:rPr lang="it-IT" sz="2800" dirty="0" err="1"/>
              <a:t>creating</a:t>
            </a:r>
            <a:r>
              <a:rPr lang="it-IT" sz="2800" dirty="0"/>
              <a:t> an </a:t>
            </a:r>
            <a:r>
              <a:rPr lang="it-IT" sz="2800" dirty="0" err="1"/>
              <a:t>ever</a:t>
            </a:r>
            <a:r>
              <a:rPr lang="it-IT" sz="2800" dirty="0"/>
              <a:t> </a:t>
            </a:r>
            <a:r>
              <a:rPr lang="it-IT" sz="2800" dirty="0" err="1"/>
              <a:t>closer</a:t>
            </a:r>
            <a:r>
              <a:rPr lang="it-IT" sz="2800" dirty="0"/>
              <a:t> union </a:t>
            </a:r>
            <a:r>
              <a:rPr lang="it-IT" sz="2800" dirty="0" err="1"/>
              <a:t>among</a:t>
            </a:r>
            <a:r>
              <a:rPr lang="it-IT" sz="2800" dirty="0"/>
              <a:t> the </a:t>
            </a:r>
            <a:r>
              <a:rPr lang="it-IT" sz="2800" dirty="0" err="1"/>
              <a:t>peoples</a:t>
            </a:r>
            <a:r>
              <a:rPr lang="it-IT" sz="2800" dirty="0"/>
              <a:t> of Europe’. </a:t>
            </a:r>
            <a:r>
              <a:rPr lang="it-IT" sz="2800" dirty="0" err="1"/>
              <a:t>It</a:t>
            </a:r>
            <a:r>
              <a:rPr lang="it-IT" sz="2800" dirty="0"/>
              <a:t> </a:t>
            </a:r>
            <a:r>
              <a:rPr lang="it-IT" sz="2800" dirty="0" err="1"/>
              <a:t>contained</a:t>
            </a:r>
            <a:r>
              <a:rPr lang="it-IT" sz="2800" dirty="0"/>
              <a:t> the </a:t>
            </a:r>
            <a:r>
              <a:rPr lang="it-IT" sz="2800" dirty="0" err="1"/>
              <a:t>instrument</a:t>
            </a:r>
            <a:r>
              <a:rPr lang="it-IT" sz="2800" dirty="0"/>
              <a:t> </a:t>
            </a:r>
            <a:r>
              <a:rPr lang="it-IT" sz="2800" dirty="0" err="1"/>
              <a:t>establishing</a:t>
            </a:r>
            <a:r>
              <a:rPr lang="it-IT" sz="2800" dirty="0"/>
              <a:t> the </a:t>
            </a:r>
            <a:r>
              <a:rPr lang="it-IT" sz="2800" dirty="0" err="1"/>
              <a:t>European</a:t>
            </a:r>
            <a:r>
              <a:rPr lang="it-IT" sz="2800" dirty="0"/>
              <a:t> Union, </a:t>
            </a:r>
            <a:r>
              <a:rPr lang="it-IT" sz="2800" dirty="0" err="1"/>
              <a:t>although</a:t>
            </a:r>
            <a:r>
              <a:rPr lang="it-IT" sz="2800" dirty="0"/>
              <a:t> </a:t>
            </a:r>
            <a:r>
              <a:rPr lang="it-IT" sz="2800" dirty="0" err="1"/>
              <a:t>it</a:t>
            </a:r>
            <a:r>
              <a:rPr lang="it-IT" sz="2800" dirty="0"/>
              <a:t> </a:t>
            </a:r>
            <a:r>
              <a:rPr lang="it-IT" sz="2800" dirty="0" err="1"/>
              <a:t>did</a:t>
            </a:r>
            <a:r>
              <a:rPr lang="it-IT" sz="2800" dirty="0"/>
              <a:t> </a:t>
            </a:r>
            <a:r>
              <a:rPr lang="it-IT" sz="2800" dirty="0" err="1"/>
              <a:t>not</a:t>
            </a:r>
            <a:r>
              <a:rPr lang="it-IT" sz="2800" dirty="0"/>
              <a:t> </a:t>
            </a:r>
            <a:r>
              <a:rPr lang="it-IT" sz="2800" dirty="0" err="1"/>
              <a:t>bring</a:t>
            </a:r>
            <a:r>
              <a:rPr lang="it-IT" sz="2800" dirty="0"/>
              <a:t> </a:t>
            </a:r>
            <a:r>
              <a:rPr lang="it-IT" sz="2800" dirty="0" err="1"/>
              <a:t>this</a:t>
            </a:r>
            <a:r>
              <a:rPr lang="it-IT" sz="2800" dirty="0"/>
              <a:t> </a:t>
            </a:r>
            <a:r>
              <a:rPr lang="it-IT" sz="2800" dirty="0" err="1"/>
              <a:t>process</a:t>
            </a:r>
            <a:r>
              <a:rPr lang="it-IT" sz="2800" dirty="0"/>
              <a:t> to </a:t>
            </a:r>
            <a:r>
              <a:rPr lang="it-IT" sz="2800" dirty="0" err="1"/>
              <a:t>completion</a:t>
            </a:r>
            <a:r>
              <a:rPr lang="it-IT" sz="2800" dirty="0"/>
              <a:t>. The </a:t>
            </a:r>
            <a:r>
              <a:rPr lang="it-IT" sz="2800" dirty="0" err="1"/>
              <a:t>European</a:t>
            </a:r>
            <a:r>
              <a:rPr lang="it-IT" sz="2800" dirty="0"/>
              <a:t> Union </a:t>
            </a:r>
            <a:r>
              <a:rPr lang="it-IT" sz="2800" dirty="0" err="1"/>
              <a:t>did</a:t>
            </a:r>
            <a:r>
              <a:rPr lang="it-IT" sz="2800" dirty="0"/>
              <a:t> </a:t>
            </a:r>
            <a:r>
              <a:rPr lang="it-IT" sz="2800" dirty="0" err="1"/>
              <a:t>not</a:t>
            </a:r>
            <a:r>
              <a:rPr lang="it-IT" sz="2800" dirty="0"/>
              <a:t> </a:t>
            </a:r>
            <a:r>
              <a:rPr lang="it-IT" sz="2800" dirty="0" err="1"/>
              <a:t>replace</a:t>
            </a:r>
            <a:r>
              <a:rPr lang="it-IT" sz="2800" dirty="0"/>
              <a:t> the </a:t>
            </a:r>
            <a:r>
              <a:rPr lang="it-IT" sz="2800" dirty="0" err="1"/>
              <a:t>European</a:t>
            </a:r>
            <a:r>
              <a:rPr lang="it-IT" sz="2800" dirty="0"/>
              <a:t> </a:t>
            </a:r>
            <a:r>
              <a:rPr lang="it-IT" sz="2800" dirty="0" err="1"/>
              <a:t>Communities</a:t>
            </a:r>
            <a:r>
              <a:rPr lang="it-IT" sz="2800" dirty="0"/>
              <a:t> </a:t>
            </a:r>
            <a:r>
              <a:rPr lang="it-IT" sz="2800" dirty="0" err="1"/>
              <a:t>but</a:t>
            </a:r>
            <a:r>
              <a:rPr lang="it-IT" sz="2800" dirty="0"/>
              <a:t> </a:t>
            </a:r>
            <a:r>
              <a:rPr lang="it-IT" sz="2800" dirty="0" err="1"/>
              <a:t>instead</a:t>
            </a:r>
            <a:r>
              <a:rPr lang="it-IT" sz="2800" dirty="0"/>
              <a:t> </a:t>
            </a:r>
            <a:r>
              <a:rPr lang="it-IT" sz="2800" dirty="0" err="1"/>
              <a:t>placed</a:t>
            </a:r>
            <a:r>
              <a:rPr lang="it-IT" sz="2800" dirty="0"/>
              <a:t> </a:t>
            </a:r>
            <a:r>
              <a:rPr lang="it-IT" sz="2800" dirty="0" err="1"/>
              <a:t>it</a:t>
            </a:r>
            <a:r>
              <a:rPr lang="it-IT" sz="2800" dirty="0"/>
              <a:t> under the </a:t>
            </a:r>
            <a:r>
              <a:rPr lang="it-IT" sz="2800" dirty="0" err="1"/>
              <a:t>same</a:t>
            </a:r>
            <a:r>
              <a:rPr lang="it-IT" sz="2800" dirty="0"/>
              <a:t> </a:t>
            </a:r>
            <a:r>
              <a:rPr lang="it-IT" sz="2800" dirty="0" err="1"/>
              <a:t>umbrella</a:t>
            </a:r>
            <a:r>
              <a:rPr lang="it-IT" sz="2800" dirty="0"/>
              <a:t> </a:t>
            </a:r>
            <a:r>
              <a:rPr lang="it-IT" sz="2800" dirty="0" err="1"/>
              <a:t>as</a:t>
            </a:r>
            <a:r>
              <a:rPr lang="it-IT" sz="2800" dirty="0"/>
              <a:t> the new </a:t>
            </a:r>
            <a:r>
              <a:rPr lang="it-IT" sz="2800" dirty="0" err="1"/>
              <a:t>policies</a:t>
            </a:r>
            <a:r>
              <a:rPr lang="it-IT" sz="2800" dirty="0"/>
              <a:t> and </a:t>
            </a:r>
            <a:r>
              <a:rPr lang="it-IT" sz="2800" dirty="0" err="1"/>
              <a:t>forms</a:t>
            </a:r>
            <a:r>
              <a:rPr lang="it-IT" sz="2800" dirty="0"/>
              <a:t> of </a:t>
            </a:r>
            <a:r>
              <a:rPr lang="it-IT" sz="2800" dirty="0" err="1"/>
              <a:t>cooperation</a:t>
            </a:r>
            <a:r>
              <a:rPr lang="it-IT" sz="2800" dirty="0"/>
              <a:t>. </a:t>
            </a:r>
            <a:r>
              <a:rPr lang="it-IT" sz="2800" dirty="0" err="1"/>
              <a:t>Hence</a:t>
            </a:r>
            <a:r>
              <a:rPr lang="it-IT" sz="2800" dirty="0"/>
              <a:t> the ‘</a:t>
            </a:r>
            <a:r>
              <a:rPr lang="it-IT" sz="2800" dirty="0" err="1"/>
              <a:t>three</a:t>
            </a:r>
            <a:r>
              <a:rPr lang="it-IT" sz="2800" dirty="0"/>
              <a:t> </a:t>
            </a:r>
            <a:r>
              <a:rPr lang="it-IT" sz="2800" dirty="0" err="1"/>
              <a:t>pillars</a:t>
            </a:r>
            <a:r>
              <a:rPr lang="it-IT" sz="2800" dirty="0"/>
              <a:t>’ </a:t>
            </a:r>
            <a:r>
              <a:rPr lang="it-IT" sz="2800" dirty="0" err="1"/>
              <a:t>upon</a:t>
            </a:r>
            <a:r>
              <a:rPr lang="it-IT" sz="2800" dirty="0"/>
              <a:t> </a:t>
            </a:r>
            <a:r>
              <a:rPr lang="it-IT" sz="2800" dirty="0" err="1"/>
              <a:t>which</a:t>
            </a:r>
            <a:r>
              <a:rPr lang="it-IT" sz="2800" dirty="0"/>
              <a:t> the </a:t>
            </a:r>
            <a:r>
              <a:rPr lang="it-IT" sz="2800" dirty="0" err="1"/>
              <a:t>European</a:t>
            </a:r>
            <a:r>
              <a:rPr lang="it-IT" sz="2800" dirty="0"/>
              <a:t> Union </a:t>
            </a:r>
            <a:r>
              <a:rPr lang="it-IT" sz="2800" dirty="0" err="1"/>
              <a:t>is</a:t>
            </a:r>
            <a:r>
              <a:rPr lang="it-IT" sz="2800" dirty="0"/>
              <a:t> </a:t>
            </a:r>
            <a:r>
              <a:rPr lang="it-IT" sz="2800" dirty="0" err="1"/>
              <a:t>built</a:t>
            </a:r>
            <a:r>
              <a:rPr lang="it-IT" sz="2800" dirty="0"/>
              <a:t>. The first pillar </a:t>
            </a:r>
            <a:r>
              <a:rPr lang="it-IT" sz="2800" dirty="0" err="1"/>
              <a:t>consisted</a:t>
            </a:r>
            <a:r>
              <a:rPr lang="it-IT" sz="2800" dirty="0"/>
              <a:t> of the </a:t>
            </a:r>
            <a:r>
              <a:rPr lang="it-IT" sz="2800" dirty="0" err="1"/>
              <a:t>European</a:t>
            </a:r>
            <a:r>
              <a:rPr lang="it-IT" sz="2800" dirty="0"/>
              <a:t> </a:t>
            </a:r>
            <a:r>
              <a:rPr lang="it-IT" sz="2800" dirty="0" err="1"/>
              <a:t>Communities</a:t>
            </a:r>
            <a:r>
              <a:rPr lang="it-IT" sz="2800" dirty="0"/>
              <a:t>: the EEC (</a:t>
            </a:r>
            <a:r>
              <a:rPr lang="it-IT" sz="2800" dirty="0" err="1"/>
              <a:t>renamed</a:t>
            </a:r>
            <a:r>
              <a:rPr lang="it-IT" sz="2800" dirty="0"/>
              <a:t> the EC), the ECSC (</a:t>
            </a:r>
            <a:r>
              <a:rPr lang="it-IT" sz="2800" dirty="0" err="1"/>
              <a:t>until</a:t>
            </a:r>
            <a:r>
              <a:rPr lang="it-IT" sz="2800" dirty="0"/>
              <a:t> 2002) and </a:t>
            </a:r>
            <a:r>
              <a:rPr lang="it-IT" sz="2800" dirty="0" err="1"/>
              <a:t>Euratom</a:t>
            </a:r>
            <a:r>
              <a:rPr lang="it-IT" sz="2800" dirty="0"/>
              <a:t>. The </a:t>
            </a:r>
            <a:r>
              <a:rPr lang="it-IT" sz="2800" dirty="0" err="1"/>
              <a:t>second</a:t>
            </a:r>
            <a:r>
              <a:rPr lang="it-IT" sz="2800" dirty="0"/>
              <a:t> pillar </a:t>
            </a:r>
            <a:r>
              <a:rPr lang="it-IT" sz="2800" dirty="0" err="1"/>
              <a:t>consisted</a:t>
            </a:r>
            <a:r>
              <a:rPr lang="it-IT" sz="2800" dirty="0"/>
              <a:t> of </a:t>
            </a:r>
            <a:r>
              <a:rPr lang="it-IT" sz="2800" dirty="0" err="1"/>
              <a:t>cooperation</a:t>
            </a:r>
            <a:r>
              <a:rPr lang="it-IT" sz="2800" dirty="0"/>
              <a:t> </a:t>
            </a:r>
            <a:r>
              <a:rPr lang="it-IT" sz="2800" dirty="0" err="1"/>
              <a:t>between</a:t>
            </a:r>
            <a:r>
              <a:rPr lang="it-IT" sz="2800" dirty="0"/>
              <a:t> the </a:t>
            </a:r>
            <a:r>
              <a:rPr lang="it-IT" sz="2800" dirty="0" err="1"/>
              <a:t>Member</a:t>
            </a:r>
            <a:r>
              <a:rPr lang="it-IT" sz="2800" dirty="0"/>
              <a:t> </a:t>
            </a:r>
            <a:r>
              <a:rPr lang="it-IT" sz="2800" dirty="0" err="1"/>
              <a:t>States</a:t>
            </a:r>
            <a:r>
              <a:rPr lang="it-IT" sz="2800" dirty="0"/>
              <a:t> under the common </a:t>
            </a:r>
            <a:r>
              <a:rPr lang="it-IT" sz="2800" dirty="0" err="1"/>
              <a:t>foreign</a:t>
            </a:r>
            <a:r>
              <a:rPr lang="it-IT" sz="2800" dirty="0"/>
              <a:t> and security policy. The </a:t>
            </a:r>
            <a:r>
              <a:rPr lang="it-IT" sz="2800" dirty="0" err="1"/>
              <a:t>third</a:t>
            </a:r>
            <a:r>
              <a:rPr lang="it-IT" sz="2800" dirty="0"/>
              <a:t> pillar </a:t>
            </a:r>
            <a:r>
              <a:rPr lang="it-IT" sz="2800" dirty="0" err="1"/>
              <a:t>covered</a:t>
            </a:r>
            <a:r>
              <a:rPr lang="it-IT" sz="2800" dirty="0"/>
              <a:t> </a:t>
            </a:r>
            <a:r>
              <a:rPr lang="it-IT" sz="2800" dirty="0" err="1"/>
              <a:t>cooperation</a:t>
            </a:r>
            <a:r>
              <a:rPr lang="it-IT" sz="2800" dirty="0"/>
              <a:t> </a:t>
            </a:r>
            <a:r>
              <a:rPr lang="it-IT" sz="2800" dirty="0" err="1"/>
              <a:t>between</a:t>
            </a:r>
            <a:r>
              <a:rPr lang="it-IT" sz="2800" dirty="0"/>
              <a:t> the </a:t>
            </a:r>
            <a:r>
              <a:rPr lang="it-IT" sz="2800" dirty="0" err="1"/>
              <a:t>Member</a:t>
            </a:r>
            <a:r>
              <a:rPr lang="it-IT" sz="2800" dirty="0"/>
              <a:t> </a:t>
            </a:r>
            <a:r>
              <a:rPr lang="it-IT" sz="2800" dirty="0" err="1"/>
              <a:t>States</a:t>
            </a:r>
            <a:r>
              <a:rPr lang="it-IT" sz="2800" dirty="0"/>
              <a:t> in the </a:t>
            </a:r>
            <a:r>
              <a:rPr lang="it-IT" sz="2800" dirty="0" err="1"/>
              <a:t>fields</a:t>
            </a:r>
            <a:r>
              <a:rPr lang="it-IT" sz="2800" dirty="0"/>
              <a:t> of </a:t>
            </a:r>
            <a:r>
              <a:rPr lang="it-IT" sz="2800" dirty="0" err="1"/>
              <a:t>justice</a:t>
            </a:r>
            <a:r>
              <a:rPr lang="it-IT" sz="2800" dirty="0"/>
              <a:t> and home </a:t>
            </a:r>
            <a:r>
              <a:rPr lang="it-IT" sz="2800" dirty="0" err="1"/>
              <a:t>affairs</a:t>
            </a:r>
            <a:endParaRPr lang="it-IT" dirty="0"/>
          </a:p>
        </p:txBody>
      </p:sp>
    </p:spTree>
    <p:extLst>
      <p:ext uri="{BB962C8B-B14F-4D97-AF65-F5344CB8AC3E}">
        <p14:creationId xmlns:p14="http://schemas.microsoft.com/office/powerpoint/2010/main" val="940826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it-IT"/>
              <a:t>The Treaties of Amsterdam and Nice</a:t>
            </a:r>
            <a:endParaRPr/>
          </a:p>
        </p:txBody>
      </p:sp>
      <p:sp>
        <p:nvSpPr>
          <p:cNvPr id="137" name="Google Shape;137;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Clr>
                <a:schemeClr val="dk1"/>
              </a:buClr>
              <a:buSzPts val="2800"/>
              <a:buChar char="•"/>
            </a:pPr>
            <a:r>
              <a:rPr lang="it-IT"/>
              <a:t>Further development came in the form of the </a:t>
            </a:r>
            <a:r>
              <a:rPr lang="it-IT" u="sng"/>
              <a:t>Treaties of Amsterdam and Nice</a:t>
            </a:r>
            <a:r>
              <a:rPr lang="it-IT"/>
              <a:t>, which entered into force on 1 May 1999 and 1 February 2003, respectively. The aim of these reforms was to preserve the EU’s capacity for effective action even in a Union enlarged by a sizeable number of new members. The two treaties therefore focused on institutional reforms. Compared with previous reforms, the political will to deepen European integration was relatively weak.</a:t>
            </a:r>
            <a:endParaRPr/>
          </a:p>
          <a:p>
            <a:pPr marL="228600" lvl="0" indent="-228600" algn="l" rtl="0">
              <a:lnSpc>
                <a:spcPct val="80000"/>
              </a:lnSpc>
              <a:spcBef>
                <a:spcPts val="1000"/>
              </a:spcBef>
              <a:spcAft>
                <a:spcPts val="0"/>
              </a:spcAft>
              <a:buClr>
                <a:schemeClr val="dk1"/>
              </a:buClr>
              <a:buSzPts val="2800"/>
              <a:buChar char="•"/>
            </a:pPr>
            <a:r>
              <a:rPr lang="it-IT"/>
              <a:t>The subsequent criticism from several quarters resulted in the start of a debate on the future of the EU and its institutional set-up. As a result, on 15 December 2001 in Laeken (Belgium), the Heads of State or Government adopted a Declaration on the Future of the European Union.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it-IT"/>
              <a:t>The Treaty establishing a constitution for europe</a:t>
            </a:r>
            <a:endParaRPr/>
          </a:p>
        </p:txBody>
      </p:sp>
      <p:sp>
        <p:nvSpPr>
          <p:cNvPr id="143" name="Google Shape;143;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Clr>
                <a:schemeClr val="dk1"/>
              </a:buClr>
              <a:buSzPts val="2590"/>
              <a:buChar char="•"/>
            </a:pPr>
            <a:r>
              <a:rPr lang="it-IT" sz="2590"/>
              <a:t>The first step to achieving this goal was taken by setting up a European convention, chaired by the former President of France, Valéry Giscard d’Estaing, with the remit of drafting a European constitution. The draft of the Treaty establishing a Constitution for Europe drawn up by the convention was officially submitted to the President of the European Council on 18 July 2003 and adopted, with various amendments, by the Heads of State or Government on 17 and 18 July 2004 in Brussels.</a:t>
            </a:r>
            <a:endParaRPr/>
          </a:p>
          <a:p>
            <a:pPr marL="228600" lvl="0" indent="-228600" algn="l" rtl="0">
              <a:lnSpc>
                <a:spcPct val="80000"/>
              </a:lnSpc>
              <a:spcBef>
                <a:spcPts val="1000"/>
              </a:spcBef>
              <a:spcAft>
                <a:spcPts val="0"/>
              </a:spcAft>
              <a:buClr>
                <a:schemeClr val="dk1"/>
              </a:buClr>
              <a:buSzPts val="2590"/>
              <a:buChar char="•"/>
            </a:pPr>
            <a:r>
              <a:rPr lang="it-IT" sz="2590"/>
              <a:t>this attempt at a constitution failed in the ratification process carried out by the Member States. After the initial votes in 13 of the then 25 Member States were in favour, the treaty was rejected in referendums in France (54.68 % against, from a turnout of 69.34 %) and the Netherlands (61.7 % against, from a turnout of 63 %).</a:t>
            </a:r>
            <a:endParaRPr/>
          </a:p>
          <a:p>
            <a:pPr marL="228600" lvl="0" indent="-64135" algn="l" rtl="0">
              <a:lnSpc>
                <a:spcPct val="80000"/>
              </a:lnSpc>
              <a:spcBef>
                <a:spcPts val="1000"/>
              </a:spcBef>
              <a:spcAft>
                <a:spcPts val="0"/>
              </a:spcAft>
              <a:buClr>
                <a:schemeClr val="dk1"/>
              </a:buClr>
              <a:buSzPts val="2590"/>
              <a:buNone/>
            </a:pPr>
            <a:endParaRPr sz="2590"/>
          </a:p>
          <a:p>
            <a:pPr marL="228600" lvl="0" indent="-64135" algn="l" rtl="0">
              <a:lnSpc>
                <a:spcPct val="80000"/>
              </a:lnSpc>
              <a:spcBef>
                <a:spcPts val="1000"/>
              </a:spcBef>
              <a:spcAft>
                <a:spcPts val="0"/>
              </a:spcAft>
              <a:buClr>
                <a:schemeClr val="dk1"/>
              </a:buClr>
              <a:buSzPts val="2590"/>
              <a:buNone/>
            </a:pPr>
            <a:endParaRPr sz="259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it-IT"/>
              <a:t>The Lisbon Treaty</a:t>
            </a:r>
            <a:endParaRPr/>
          </a:p>
        </p:txBody>
      </p:sp>
      <p:sp>
        <p:nvSpPr>
          <p:cNvPr id="149" name="Google Shape;149;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Clr>
                <a:schemeClr val="dk1"/>
              </a:buClr>
              <a:buSzPts val="2800"/>
              <a:buChar char="•"/>
            </a:pPr>
            <a:r>
              <a:rPr lang="it-IT"/>
              <a:t>Following a period of reflection of almost 2 years, a new package of reforms was launched in the first half of 2007. This reform package represented a formal move away from the idea of a European constitution under which all existing treaties would be revoked and replaced by a single text called the Treaty establishing a Constitution for Europe. Instead, a reform treaty was drawn up, which, like the Treaties of Maastricht, Amsterdam and Nice before it, made fundamental changes to the existing EU treaties in order to strengthen the EU’s capacity to act within and outside the Union, increase its democratic legitimacy and enhance the efficiency of EU action overall. In line with tradition, this reform treaty was named after the place where it was signed: the </a:t>
            </a:r>
            <a:r>
              <a:rPr lang="it-IT" u="sng"/>
              <a:t>Treaty of Lisbon</a:t>
            </a:r>
            <a:r>
              <a:rPr lang="it-IT"/>
              <a:t>. </a:t>
            </a:r>
            <a:endParaRPr/>
          </a:p>
          <a:p>
            <a:pPr marL="228600" lvl="0" indent="-50800" algn="l" rtl="0">
              <a:lnSpc>
                <a:spcPct val="80000"/>
              </a:lnSpc>
              <a:spcBef>
                <a:spcPts val="1000"/>
              </a:spcBef>
              <a:spcAft>
                <a:spcPts val="0"/>
              </a:spcAft>
              <a:buClr>
                <a:schemeClr val="dk1"/>
              </a:buClr>
              <a:buSzPts val="2800"/>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169415-23F0-0243-A098-9F17FC411AFF}"/>
              </a:ext>
            </a:extLst>
          </p:cNvPr>
          <p:cNvSpPr>
            <a:spLocks noGrp="1"/>
          </p:cNvSpPr>
          <p:nvPr>
            <p:ph type="ctrTitle"/>
          </p:nvPr>
        </p:nvSpPr>
        <p:spPr/>
        <p:txBody>
          <a:bodyPr/>
          <a:lstStyle/>
          <a:p>
            <a:r>
              <a:rPr lang="fr-FR" dirty="0" err="1"/>
              <a:t>Lessons</a:t>
            </a:r>
            <a:r>
              <a:rPr lang="fr-FR" dirty="0"/>
              <a:t> 2 : The Nature of the EU</a:t>
            </a:r>
          </a:p>
        </p:txBody>
      </p:sp>
      <p:sp>
        <p:nvSpPr>
          <p:cNvPr id="3" name="Sottotitolo 2">
            <a:extLst>
              <a:ext uri="{FF2B5EF4-FFF2-40B4-BE49-F238E27FC236}">
                <a16:creationId xmlns:a16="http://schemas.microsoft.com/office/drawing/2014/main" id="{FB940F87-43C9-FF4A-AE78-4755056E00FD}"/>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1170517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E7062D-FF92-434F-902D-3F29EA7671D8}"/>
              </a:ext>
            </a:extLst>
          </p:cNvPr>
          <p:cNvSpPr>
            <a:spLocks noGrp="1"/>
          </p:cNvSpPr>
          <p:nvPr>
            <p:ph type="title"/>
          </p:nvPr>
        </p:nvSpPr>
        <p:spPr/>
        <p:txBody>
          <a:bodyPr/>
          <a:lstStyle/>
          <a:p>
            <a:r>
              <a:rPr lang="en-GB" dirty="0"/>
              <a:t>1) Main characteristics / specific futures. </a:t>
            </a:r>
          </a:p>
        </p:txBody>
      </p:sp>
      <p:sp>
        <p:nvSpPr>
          <p:cNvPr id="3" name="Segnaposto contenuto 2">
            <a:extLst>
              <a:ext uri="{FF2B5EF4-FFF2-40B4-BE49-F238E27FC236}">
                <a16:creationId xmlns:a16="http://schemas.microsoft.com/office/drawing/2014/main" id="{77C794E0-5879-8844-97F1-53C99B9CB774}"/>
              </a:ext>
            </a:extLst>
          </p:cNvPr>
          <p:cNvSpPr>
            <a:spLocks noGrp="1"/>
          </p:cNvSpPr>
          <p:nvPr>
            <p:ph idx="1"/>
          </p:nvPr>
        </p:nvSpPr>
        <p:spPr/>
        <p:txBody>
          <a:bodyPr/>
          <a:lstStyle/>
          <a:p>
            <a:r>
              <a:rPr lang="it-IT" dirty="0" err="1"/>
              <a:t>Economic</a:t>
            </a:r>
            <a:r>
              <a:rPr lang="it-IT" dirty="0"/>
              <a:t> inter-</a:t>
            </a:r>
            <a:r>
              <a:rPr lang="it-IT" dirty="0" err="1"/>
              <a:t>dipendence</a:t>
            </a:r>
            <a:r>
              <a:rPr lang="it-IT" dirty="0"/>
              <a:t> // de facto </a:t>
            </a:r>
            <a:r>
              <a:rPr lang="it-IT" dirty="0" err="1"/>
              <a:t>solidarity</a:t>
            </a:r>
            <a:endParaRPr lang="it-IT" dirty="0"/>
          </a:p>
          <a:p>
            <a:r>
              <a:rPr lang="it-IT" dirty="0" err="1"/>
              <a:t>Founding</a:t>
            </a:r>
            <a:r>
              <a:rPr lang="it-IT" dirty="0"/>
              <a:t> </a:t>
            </a:r>
            <a:r>
              <a:rPr lang="it-IT" dirty="0" err="1"/>
              <a:t>treaties</a:t>
            </a:r>
            <a:r>
              <a:rPr lang="it-IT" dirty="0"/>
              <a:t> made </a:t>
            </a:r>
            <a:r>
              <a:rPr lang="it-IT" dirty="0" err="1"/>
              <a:t>possible</a:t>
            </a:r>
            <a:r>
              <a:rPr lang="it-IT" dirty="0"/>
              <a:t> by the </a:t>
            </a:r>
            <a:r>
              <a:rPr lang="it-IT" dirty="0" err="1"/>
              <a:t>willingness</a:t>
            </a:r>
            <a:r>
              <a:rPr lang="it-IT" dirty="0"/>
              <a:t> of the </a:t>
            </a:r>
            <a:r>
              <a:rPr lang="it-IT" dirty="0" err="1"/>
              <a:t>Member</a:t>
            </a:r>
            <a:r>
              <a:rPr lang="it-IT" dirty="0"/>
              <a:t> </a:t>
            </a:r>
            <a:r>
              <a:rPr lang="it-IT" dirty="0" err="1"/>
              <a:t>states</a:t>
            </a:r>
            <a:r>
              <a:rPr lang="it-IT" dirty="0"/>
              <a:t> // </a:t>
            </a:r>
            <a:r>
              <a:rPr lang="it-IT" dirty="0" err="1"/>
              <a:t>accession</a:t>
            </a:r>
            <a:r>
              <a:rPr lang="it-IT" dirty="0"/>
              <a:t> procedure : </a:t>
            </a:r>
            <a:r>
              <a:rPr lang="it-IT" dirty="0" err="1"/>
              <a:t>applying</a:t>
            </a:r>
            <a:r>
              <a:rPr lang="it-IT" dirty="0"/>
              <a:t> to </a:t>
            </a:r>
            <a:r>
              <a:rPr lang="it-IT" dirty="0" err="1"/>
              <a:t>become</a:t>
            </a:r>
            <a:r>
              <a:rPr lang="it-IT" dirty="0"/>
              <a:t> a MS (art. 49 TEU) and </a:t>
            </a:r>
            <a:r>
              <a:rPr lang="it-IT" dirty="0" err="1"/>
              <a:t>withdrawal</a:t>
            </a:r>
            <a:r>
              <a:rPr lang="it-IT" dirty="0"/>
              <a:t> (art. 50 TEU); </a:t>
            </a:r>
          </a:p>
          <a:p>
            <a:r>
              <a:rPr lang="it-IT" dirty="0"/>
              <a:t>A new common </a:t>
            </a:r>
            <a:r>
              <a:rPr lang="it-IT" dirty="0" err="1"/>
              <a:t>legal</a:t>
            </a:r>
            <a:r>
              <a:rPr lang="it-IT" dirty="0"/>
              <a:t> system </a:t>
            </a:r>
            <a:r>
              <a:rPr lang="it-IT" dirty="0" err="1"/>
              <a:t>based</a:t>
            </a:r>
            <a:r>
              <a:rPr lang="it-IT" dirty="0"/>
              <a:t> on a transfer of normative power in some </a:t>
            </a:r>
            <a:r>
              <a:rPr lang="it-IT" dirty="0" err="1"/>
              <a:t>specific</a:t>
            </a:r>
            <a:r>
              <a:rPr lang="it-IT" dirty="0"/>
              <a:t> </a:t>
            </a:r>
            <a:r>
              <a:rPr lang="it-IT" dirty="0" err="1"/>
              <a:t>sectors</a:t>
            </a:r>
            <a:r>
              <a:rPr lang="it-IT" dirty="0"/>
              <a:t> (</a:t>
            </a:r>
            <a:r>
              <a:rPr lang="it-IT" dirty="0" err="1"/>
              <a:t>ceding</a:t>
            </a:r>
            <a:r>
              <a:rPr lang="it-IT" dirty="0"/>
              <a:t> of </a:t>
            </a:r>
            <a:r>
              <a:rPr lang="it-IT" dirty="0" err="1"/>
              <a:t>sovereignty</a:t>
            </a:r>
            <a:r>
              <a:rPr lang="it-IT" dirty="0"/>
              <a:t>// transfer of </a:t>
            </a:r>
            <a:r>
              <a:rPr lang="it-IT" dirty="0" err="1"/>
              <a:t>sovereignty</a:t>
            </a:r>
            <a:r>
              <a:rPr lang="it-IT" dirty="0"/>
              <a:t> from the MS to the EU)</a:t>
            </a:r>
          </a:p>
          <a:p>
            <a:r>
              <a:rPr lang="it-IT" dirty="0" err="1"/>
              <a:t>Supranationality</a:t>
            </a:r>
            <a:r>
              <a:rPr lang="it-IT" dirty="0"/>
              <a:t> vs </a:t>
            </a:r>
            <a:r>
              <a:rPr lang="it-IT" dirty="0" err="1"/>
              <a:t>intergovernmentalism</a:t>
            </a:r>
            <a:endParaRPr lang="it-IT" dirty="0"/>
          </a:p>
          <a:p>
            <a:endParaRPr lang="fr-FR" dirty="0"/>
          </a:p>
        </p:txBody>
      </p:sp>
    </p:spTree>
    <p:extLst>
      <p:ext uri="{BB962C8B-B14F-4D97-AF65-F5344CB8AC3E}">
        <p14:creationId xmlns:p14="http://schemas.microsoft.com/office/powerpoint/2010/main" val="45454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838200" y="1296537"/>
            <a:ext cx="10515600" cy="394151"/>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3959"/>
              <a:buFont typeface="Calibri"/>
              <a:buNone/>
            </a:pPr>
            <a:r>
              <a:rPr lang="it-IT" sz="3959"/>
              <a:t>EU as a successfull model of international cooperation; </a:t>
            </a:r>
            <a:br>
              <a:rPr lang="it-IT" sz="3959"/>
            </a:br>
            <a:endParaRPr sz="3959"/>
          </a:p>
        </p:txBody>
      </p:sp>
      <p:sp>
        <p:nvSpPr>
          <p:cNvPr id="91" name="Google Shape;91;p14"/>
          <p:cNvSpPr txBox="1">
            <a:spLocks noGrp="1"/>
          </p:cNvSpPr>
          <p:nvPr>
            <p:ph type="body" idx="1"/>
          </p:nvPr>
        </p:nvSpPr>
        <p:spPr>
          <a:xfrm>
            <a:off x="682388" y="1825625"/>
            <a:ext cx="10671411" cy="4425050"/>
          </a:xfrm>
          <a:prstGeom prst="rect">
            <a:avLst/>
          </a:prstGeom>
          <a:noFill/>
          <a:ln>
            <a:noFill/>
          </a:ln>
        </p:spPr>
        <p:txBody>
          <a:bodyPr spcFirstLastPara="1" wrap="square" lIns="91425" tIns="45700" rIns="91425" bIns="45700" anchor="t" anchorCtr="0">
            <a:noAutofit/>
          </a:bodyPr>
          <a:lstStyle/>
          <a:p>
            <a:pPr marL="228600" lvl="0" indent="-146367" algn="l" rtl="0">
              <a:lnSpc>
                <a:spcPct val="80000"/>
              </a:lnSpc>
              <a:spcBef>
                <a:spcPts val="0"/>
              </a:spcBef>
              <a:spcAft>
                <a:spcPts val="0"/>
              </a:spcAft>
              <a:buClr>
                <a:schemeClr val="dk1"/>
              </a:buClr>
              <a:buSzPts val="1295"/>
              <a:buNone/>
            </a:pPr>
            <a:endParaRPr sz="1295" dirty="0"/>
          </a:p>
          <a:p>
            <a:pPr marL="228600" lvl="0" indent="-228600" algn="l" rtl="0">
              <a:lnSpc>
                <a:spcPct val="80000"/>
              </a:lnSpc>
              <a:spcBef>
                <a:spcPts val="1000"/>
              </a:spcBef>
              <a:spcAft>
                <a:spcPts val="0"/>
              </a:spcAft>
              <a:buClr>
                <a:schemeClr val="dk1"/>
              </a:buClr>
              <a:buSzPts val="2220"/>
              <a:buChar char="•"/>
            </a:pPr>
            <a:r>
              <a:rPr lang="it-IT" sz="2220" dirty="0" err="1"/>
              <a:t>Previous</a:t>
            </a:r>
            <a:r>
              <a:rPr lang="it-IT" sz="2220" dirty="0"/>
              <a:t> </a:t>
            </a:r>
            <a:r>
              <a:rPr lang="it-IT" sz="2220" dirty="0" err="1"/>
              <a:t>attempts</a:t>
            </a:r>
            <a:r>
              <a:rPr lang="it-IT" sz="2220" dirty="0"/>
              <a:t> (</a:t>
            </a:r>
            <a:r>
              <a:rPr lang="it-IT" sz="2220" dirty="0" err="1"/>
              <a:t>after</a:t>
            </a:r>
            <a:r>
              <a:rPr lang="it-IT" sz="2220" dirty="0"/>
              <a:t> world war II) : </a:t>
            </a:r>
            <a:endParaRPr dirty="0"/>
          </a:p>
          <a:p>
            <a:pPr marL="0" lvl="0" indent="0" algn="l" rtl="0">
              <a:lnSpc>
                <a:spcPct val="80000"/>
              </a:lnSpc>
              <a:spcBef>
                <a:spcPts val="1000"/>
              </a:spcBef>
              <a:spcAft>
                <a:spcPts val="0"/>
              </a:spcAft>
              <a:buClr>
                <a:schemeClr val="dk1"/>
              </a:buClr>
              <a:buSzPts val="2220"/>
              <a:buNone/>
            </a:pPr>
            <a:r>
              <a:rPr lang="it-IT" sz="2220" dirty="0"/>
              <a:t>1. The Euro-Atlantic </a:t>
            </a:r>
            <a:r>
              <a:rPr lang="it-IT" sz="2220" dirty="0" err="1"/>
              <a:t>organisations</a:t>
            </a:r>
            <a:r>
              <a:rPr lang="it-IT" sz="2220" dirty="0"/>
              <a:t>. </a:t>
            </a:r>
            <a:endParaRPr dirty="0"/>
          </a:p>
          <a:p>
            <a:pPr marL="514350" lvl="0" indent="-514350" algn="l" rtl="0">
              <a:lnSpc>
                <a:spcPct val="80000"/>
              </a:lnSpc>
              <a:spcBef>
                <a:spcPts val="1000"/>
              </a:spcBef>
              <a:spcAft>
                <a:spcPts val="0"/>
              </a:spcAft>
              <a:buClr>
                <a:schemeClr val="dk1"/>
              </a:buClr>
              <a:buSzPts val="2220"/>
              <a:buAutoNum type="arabicParenR"/>
            </a:pPr>
            <a:r>
              <a:rPr lang="it-IT" sz="2220" dirty="0"/>
              <a:t>The </a:t>
            </a:r>
            <a:r>
              <a:rPr lang="it-IT" sz="2220" dirty="0" err="1"/>
              <a:t>Organisation</a:t>
            </a:r>
            <a:r>
              <a:rPr lang="it-IT" sz="2220" dirty="0"/>
              <a:t> for </a:t>
            </a:r>
            <a:r>
              <a:rPr lang="it-IT" sz="2220" dirty="0" err="1"/>
              <a:t>European</a:t>
            </a:r>
            <a:r>
              <a:rPr lang="it-IT" sz="2220" dirty="0"/>
              <a:t> </a:t>
            </a:r>
            <a:r>
              <a:rPr lang="it-IT" sz="2220" dirty="0" err="1"/>
              <a:t>Economic</a:t>
            </a:r>
            <a:r>
              <a:rPr lang="it-IT" sz="2220" dirty="0"/>
              <a:t> </a:t>
            </a:r>
            <a:r>
              <a:rPr lang="it-IT" sz="2220" dirty="0" err="1"/>
              <a:t>Cooperation</a:t>
            </a:r>
            <a:r>
              <a:rPr lang="it-IT" sz="2220" dirty="0"/>
              <a:t> (OEEC), </a:t>
            </a:r>
            <a:r>
              <a:rPr lang="it-IT" sz="2220" dirty="0" err="1"/>
              <a:t>founded</a:t>
            </a:r>
            <a:r>
              <a:rPr lang="it-IT" sz="2220" dirty="0"/>
              <a:t> in 1948 </a:t>
            </a:r>
            <a:endParaRPr dirty="0"/>
          </a:p>
          <a:p>
            <a:pPr marL="514350" lvl="0" indent="-514350" algn="l" rtl="0">
              <a:lnSpc>
                <a:spcPct val="80000"/>
              </a:lnSpc>
              <a:spcBef>
                <a:spcPts val="1000"/>
              </a:spcBef>
              <a:spcAft>
                <a:spcPts val="0"/>
              </a:spcAft>
              <a:buClr>
                <a:schemeClr val="dk1"/>
              </a:buClr>
              <a:buSzPts val="2220"/>
              <a:buFont typeface="Arial"/>
              <a:buAutoNum type="arabicParenR"/>
            </a:pPr>
            <a:r>
              <a:rPr lang="it-IT" sz="2220" b="1" dirty="0"/>
              <a:t>NATO</a:t>
            </a:r>
            <a:r>
              <a:rPr lang="it-IT" sz="2220" dirty="0"/>
              <a:t>: The North Atlantic </a:t>
            </a:r>
            <a:r>
              <a:rPr lang="it-IT" sz="2220" dirty="0" err="1"/>
              <a:t>Treaty</a:t>
            </a:r>
            <a:r>
              <a:rPr lang="it-IT" sz="2220" dirty="0"/>
              <a:t> Organization (1949)</a:t>
            </a:r>
            <a:endParaRPr dirty="0"/>
          </a:p>
          <a:p>
            <a:pPr marL="0" lvl="0" indent="0" algn="l" rtl="0">
              <a:lnSpc>
                <a:spcPct val="80000"/>
              </a:lnSpc>
              <a:spcBef>
                <a:spcPts val="1000"/>
              </a:spcBef>
              <a:spcAft>
                <a:spcPts val="0"/>
              </a:spcAft>
              <a:buClr>
                <a:schemeClr val="dk1"/>
              </a:buClr>
              <a:buSzPts val="2220"/>
              <a:buNone/>
            </a:pPr>
            <a:endParaRPr sz="2220" dirty="0"/>
          </a:p>
          <a:p>
            <a:pPr marL="0" lvl="0" indent="0" algn="l" rtl="0">
              <a:lnSpc>
                <a:spcPct val="80000"/>
              </a:lnSpc>
              <a:spcBef>
                <a:spcPts val="1000"/>
              </a:spcBef>
              <a:spcAft>
                <a:spcPts val="0"/>
              </a:spcAft>
              <a:buClr>
                <a:schemeClr val="dk1"/>
              </a:buClr>
              <a:buSzPts val="2220"/>
              <a:buNone/>
            </a:pPr>
            <a:r>
              <a:rPr lang="it-IT" sz="2220" dirty="0"/>
              <a:t>2. </a:t>
            </a:r>
            <a:r>
              <a:rPr lang="it-IT" sz="2220" b="1" dirty="0" err="1"/>
              <a:t>Council</a:t>
            </a:r>
            <a:r>
              <a:rPr lang="it-IT" sz="2220" b="1" dirty="0"/>
              <a:t> of Europe </a:t>
            </a:r>
            <a:r>
              <a:rPr lang="it-IT" sz="2220" dirty="0"/>
              <a:t>and OSCE</a:t>
            </a:r>
            <a:endParaRPr dirty="0"/>
          </a:p>
          <a:p>
            <a:pPr marL="0" lvl="0" indent="0" algn="l" rtl="0">
              <a:lnSpc>
                <a:spcPct val="80000"/>
              </a:lnSpc>
              <a:spcBef>
                <a:spcPts val="1000"/>
              </a:spcBef>
              <a:spcAft>
                <a:spcPts val="0"/>
              </a:spcAft>
              <a:buClr>
                <a:schemeClr val="dk1"/>
              </a:buClr>
              <a:buSzPts val="2220"/>
              <a:buNone/>
            </a:pPr>
            <a:r>
              <a:rPr lang="it-IT" sz="2220" dirty="0"/>
              <a:t>1) </a:t>
            </a:r>
            <a:r>
              <a:rPr lang="it-IT" sz="2220" dirty="0" err="1"/>
              <a:t>Council</a:t>
            </a:r>
            <a:r>
              <a:rPr lang="it-IT" sz="2220" dirty="0"/>
              <a:t> of Europe </a:t>
            </a:r>
            <a:r>
              <a:rPr lang="it-IT" sz="2220" dirty="0" err="1"/>
              <a:t>which</a:t>
            </a:r>
            <a:r>
              <a:rPr lang="it-IT" sz="2220" dirty="0"/>
              <a:t> </a:t>
            </a:r>
            <a:r>
              <a:rPr lang="it-IT" sz="2220" dirty="0" err="1"/>
              <a:t>was</a:t>
            </a:r>
            <a:r>
              <a:rPr lang="it-IT" sz="2220" dirty="0"/>
              <a:t> </a:t>
            </a:r>
            <a:r>
              <a:rPr lang="it-IT" sz="2220" dirty="0" err="1"/>
              <a:t>founded</a:t>
            </a:r>
            <a:r>
              <a:rPr lang="it-IT" sz="2220" dirty="0"/>
              <a:t> </a:t>
            </a:r>
            <a:r>
              <a:rPr lang="it-IT" sz="2220" dirty="0" err="1"/>
              <a:t>as</a:t>
            </a:r>
            <a:r>
              <a:rPr lang="it-IT" sz="2220" dirty="0"/>
              <a:t> a </a:t>
            </a:r>
            <a:r>
              <a:rPr lang="it-IT" sz="2220" dirty="0" err="1"/>
              <a:t>political</a:t>
            </a:r>
            <a:r>
              <a:rPr lang="it-IT" sz="2220" dirty="0"/>
              <a:t> </a:t>
            </a:r>
            <a:r>
              <a:rPr lang="it-IT" sz="2220" dirty="0" err="1"/>
              <a:t>institution</a:t>
            </a:r>
            <a:r>
              <a:rPr lang="it-IT" sz="2220" dirty="0"/>
              <a:t> on 5 </a:t>
            </a:r>
            <a:r>
              <a:rPr lang="it-IT" sz="2220" dirty="0" err="1"/>
              <a:t>May</a:t>
            </a:r>
            <a:r>
              <a:rPr lang="it-IT" sz="2220" dirty="0"/>
              <a:t> 1949 and </a:t>
            </a:r>
            <a:r>
              <a:rPr lang="it-IT" sz="2220" dirty="0" err="1"/>
              <a:t>now</a:t>
            </a:r>
            <a:r>
              <a:rPr lang="it-IT" sz="2220" dirty="0"/>
              <a:t> </a:t>
            </a:r>
            <a:r>
              <a:rPr lang="it-IT" sz="2220" dirty="0" err="1"/>
              <a:t>has</a:t>
            </a:r>
            <a:r>
              <a:rPr lang="it-IT" sz="2220" dirty="0"/>
              <a:t> 47 </a:t>
            </a:r>
            <a:r>
              <a:rPr lang="it-IT" sz="2220" dirty="0" err="1"/>
              <a:t>members</a:t>
            </a:r>
            <a:r>
              <a:rPr lang="it-IT" sz="2220" dirty="0"/>
              <a:t>, </a:t>
            </a:r>
            <a:r>
              <a:rPr lang="it-IT" sz="2220" dirty="0" err="1"/>
              <a:t>including</a:t>
            </a:r>
            <a:r>
              <a:rPr lang="it-IT" sz="2220" dirty="0"/>
              <a:t> </a:t>
            </a:r>
            <a:r>
              <a:rPr lang="it-IT" sz="2220" dirty="0" err="1"/>
              <a:t>all</a:t>
            </a:r>
            <a:r>
              <a:rPr lang="it-IT" sz="2220" dirty="0"/>
              <a:t> the </a:t>
            </a:r>
            <a:r>
              <a:rPr lang="it-IT" sz="2220" dirty="0" err="1"/>
              <a:t>current</a:t>
            </a:r>
            <a:r>
              <a:rPr lang="it-IT" sz="2220" dirty="0"/>
              <a:t> EU </a:t>
            </a:r>
            <a:r>
              <a:rPr lang="it-IT" sz="2220" dirty="0" err="1"/>
              <a:t>Member</a:t>
            </a:r>
            <a:r>
              <a:rPr lang="it-IT" sz="2220" dirty="0"/>
              <a:t> </a:t>
            </a:r>
            <a:r>
              <a:rPr lang="it-IT" sz="2220" dirty="0" err="1"/>
              <a:t>States</a:t>
            </a:r>
            <a:r>
              <a:rPr lang="it-IT" sz="2220" dirty="0"/>
              <a:t>. </a:t>
            </a:r>
            <a:r>
              <a:rPr lang="it-IT" sz="2220" dirty="0" err="1"/>
              <a:t>Main</a:t>
            </a:r>
            <a:r>
              <a:rPr lang="it-IT" sz="2220" dirty="0"/>
              <a:t> </a:t>
            </a:r>
            <a:r>
              <a:rPr lang="it-IT" sz="2220" dirty="0" err="1"/>
              <a:t>purposes</a:t>
            </a:r>
            <a:r>
              <a:rPr lang="it-IT" sz="2220" dirty="0"/>
              <a:t>: to </a:t>
            </a:r>
            <a:r>
              <a:rPr lang="it-IT" sz="2220" dirty="0" err="1"/>
              <a:t>uphold</a:t>
            </a:r>
            <a:r>
              <a:rPr lang="it-IT" sz="2220" dirty="0"/>
              <a:t> human </a:t>
            </a:r>
            <a:r>
              <a:rPr lang="it-IT" sz="2220" dirty="0" err="1"/>
              <a:t>rights</a:t>
            </a:r>
            <a:r>
              <a:rPr lang="it-IT" sz="2220" dirty="0"/>
              <a:t>, </a:t>
            </a:r>
            <a:r>
              <a:rPr lang="it-IT" sz="2220" dirty="0" err="1"/>
              <a:t>democracy</a:t>
            </a:r>
            <a:r>
              <a:rPr lang="it-IT" sz="2220" dirty="0"/>
              <a:t> and the </a:t>
            </a:r>
            <a:r>
              <a:rPr lang="it-IT" sz="2220" dirty="0" err="1"/>
              <a:t>rule</a:t>
            </a:r>
            <a:r>
              <a:rPr lang="it-IT" sz="2220" dirty="0"/>
              <a:t> of law in Europe. </a:t>
            </a:r>
            <a:endParaRPr dirty="0"/>
          </a:p>
          <a:p>
            <a:pPr marL="0" lvl="0" indent="0" algn="just" rtl="0">
              <a:lnSpc>
                <a:spcPct val="80000"/>
              </a:lnSpc>
              <a:spcBef>
                <a:spcPts val="1000"/>
              </a:spcBef>
              <a:spcAft>
                <a:spcPts val="0"/>
              </a:spcAft>
              <a:buClr>
                <a:schemeClr val="dk1"/>
              </a:buClr>
              <a:buSzPts val="2220"/>
              <a:buNone/>
            </a:pPr>
            <a:r>
              <a:rPr lang="it-IT" sz="2220" dirty="0"/>
              <a:t>2) </a:t>
            </a:r>
            <a:r>
              <a:rPr lang="it-IT" sz="2220" dirty="0">
                <a:latin typeface="Helvetica Neue"/>
                <a:ea typeface="Helvetica Neue"/>
                <a:cs typeface="Helvetica Neue"/>
                <a:sym typeface="Helvetica Neue"/>
              </a:rPr>
              <a:t>the </a:t>
            </a:r>
            <a:r>
              <a:rPr lang="it-IT" sz="2220" dirty="0" err="1">
                <a:latin typeface="Helvetica Neue"/>
                <a:ea typeface="Helvetica Neue"/>
                <a:cs typeface="Helvetica Neue"/>
                <a:sym typeface="Helvetica Neue"/>
              </a:rPr>
              <a:t>Organisation</a:t>
            </a:r>
            <a:r>
              <a:rPr lang="it-IT" sz="2220" dirty="0">
                <a:latin typeface="Helvetica Neue"/>
                <a:ea typeface="Helvetica Neue"/>
                <a:cs typeface="Helvetica Neue"/>
                <a:sym typeface="Helvetica Neue"/>
              </a:rPr>
              <a:t> for Security and </a:t>
            </a:r>
            <a:r>
              <a:rPr lang="it-IT" sz="2220" dirty="0" err="1">
                <a:latin typeface="Helvetica Neue"/>
                <a:ea typeface="Helvetica Neue"/>
                <a:cs typeface="Helvetica Neue"/>
                <a:sym typeface="Helvetica Neue"/>
              </a:rPr>
              <a:t>Cooperation</a:t>
            </a:r>
            <a:r>
              <a:rPr lang="it-IT" sz="2220" dirty="0">
                <a:latin typeface="Helvetica Neue"/>
                <a:ea typeface="Helvetica Neue"/>
                <a:cs typeface="Helvetica Neue"/>
                <a:sym typeface="Helvetica Neue"/>
              </a:rPr>
              <a:t> in Europe (OSCE), </a:t>
            </a:r>
            <a:r>
              <a:rPr lang="it-IT" sz="2220" dirty="0" err="1">
                <a:latin typeface="Helvetica Neue"/>
                <a:ea typeface="Helvetica Neue"/>
                <a:cs typeface="Helvetica Neue"/>
                <a:sym typeface="Helvetica Neue"/>
              </a:rPr>
              <a:t>founded</a:t>
            </a:r>
            <a:r>
              <a:rPr lang="it-IT" sz="2220" dirty="0">
                <a:latin typeface="Helvetica Neue"/>
                <a:ea typeface="Helvetica Neue"/>
                <a:cs typeface="Helvetica Neue"/>
                <a:sym typeface="Helvetica Neue"/>
              </a:rPr>
              <a:t> in 1994 </a:t>
            </a:r>
            <a:endParaRPr dirty="0"/>
          </a:p>
          <a:p>
            <a:pPr marL="0" lvl="0" indent="0" algn="l" rtl="0">
              <a:lnSpc>
                <a:spcPct val="80000"/>
              </a:lnSpc>
              <a:spcBef>
                <a:spcPts val="1000"/>
              </a:spcBef>
              <a:spcAft>
                <a:spcPts val="0"/>
              </a:spcAft>
              <a:buClr>
                <a:schemeClr val="dk1"/>
              </a:buClr>
              <a:buSzPts val="1295"/>
              <a:buNone/>
            </a:pPr>
            <a:endParaRPr sz="1295"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FD87CC-3827-4D0F-BFF5-366CCEA5F0CE}"/>
              </a:ext>
            </a:extLst>
          </p:cNvPr>
          <p:cNvSpPr>
            <a:spLocks noGrp="1"/>
          </p:cNvSpPr>
          <p:nvPr>
            <p:ph type="title"/>
          </p:nvPr>
        </p:nvSpPr>
        <p:spPr>
          <a:xfrm>
            <a:off x="408373" y="365125"/>
            <a:ext cx="10945427" cy="5840366"/>
          </a:xfrm>
        </p:spPr>
        <p:txBody>
          <a:bodyPr/>
          <a:lstStyle/>
          <a:p>
            <a:r>
              <a:rPr lang="it-IT" dirty="0" err="1"/>
              <a:t>Revision</a:t>
            </a:r>
            <a:r>
              <a:rPr lang="it-IT" dirty="0"/>
              <a:t> procedure: art. 48 </a:t>
            </a:r>
            <a:r>
              <a:rPr lang="it-IT" dirty="0" err="1"/>
              <a:t>TEU</a:t>
            </a:r>
            <a:r>
              <a:rPr lang="it-IT" dirty="0"/>
              <a:t>: </a:t>
            </a:r>
            <a:r>
              <a:rPr lang="it-IT" dirty="0" err="1"/>
              <a:t>as</a:t>
            </a:r>
            <a:r>
              <a:rPr lang="it-IT" dirty="0"/>
              <a:t> an </a:t>
            </a:r>
            <a:r>
              <a:rPr lang="it-IT" dirty="0" err="1"/>
              <a:t>intergovernemental</a:t>
            </a:r>
            <a:r>
              <a:rPr lang="it-IT" dirty="0"/>
              <a:t> procedure</a:t>
            </a:r>
            <a:br>
              <a:rPr lang="it-IT" dirty="0"/>
            </a:br>
            <a:r>
              <a:rPr lang="it-IT" dirty="0" err="1"/>
              <a:t>Accession</a:t>
            </a:r>
            <a:r>
              <a:rPr lang="it-IT" dirty="0"/>
              <a:t> procedure: </a:t>
            </a:r>
            <a:r>
              <a:rPr lang="it-IT" dirty="0" err="1"/>
              <a:t>as</a:t>
            </a:r>
            <a:r>
              <a:rPr lang="it-IT" dirty="0"/>
              <a:t> an </a:t>
            </a:r>
            <a:r>
              <a:rPr lang="it-IT" dirty="0" err="1"/>
              <a:t>intergovernemental</a:t>
            </a:r>
            <a:r>
              <a:rPr lang="it-IT" dirty="0"/>
              <a:t> procedure:</a:t>
            </a:r>
            <a:br>
              <a:rPr lang="it-IT" dirty="0"/>
            </a:br>
            <a:r>
              <a:rPr lang="it-IT" dirty="0" err="1"/>
              <a:t>Withdrawal</a:t>
            </a:r>
            <a:r>
              <a:rPr lang="it-IT" dirty="0"/>
              <a:t> procedure </a:t>
            </a:r>
            <a:r>
              <a:rPr lang="it-IT" dirty="0" err="1"/>
              <a:t>as</a:t>
            </a:r>
            <a:r>
              <a:rPr lang="it-IT" dirty="0"/>
              <a:t> a </a:t>
            </a:r>
            <a:r>
              <a:rPr lang="it-IT" dirty="0" err="1"/>
              <a:t>supranational</a:t>
            </a:r>
            <a:r>
              <a:rPr lang="it-IT" dirty="0"/>
              <a:t> one</a:t>
            </a:r>
            <a:endParaRPr lang="en-US" dirty="0"/>
          </a:p>
        </p:txBody>
      </p:sp>
    </p:spTree>
    <p:extLst>
      <p:ext uri="{BB962C8B-B14F-4D97-AF65-F5344CB8AC3E}">
        <p14:creationId xmlns:p14="http://schemas.microsoft.com/office/powerpoint/2010/main" val="811737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10696" y="629267"/>
            <a:ext cx="3845274" cy="1676603"/>
          </a:xfrm>
        </p:spPr>
        <p:txBody>
          <a:bodyPr>
            <a:normAutofit/>
          </a:bodyPr>
          <a:lstStyle/>
          <a:p>
            <a:r>
              <a:rPr lang="it-IT" dirty="0" err="1"/>
              <a:t>Accession</a:t>
            </a:r>
            <a:r>
              <a:rPr lang="it-IT" dirty="0"/>
              <a:t> procedure</a:t>
            </a:r>
          </a:p>
        </p:txBody>
      </p:sp>
      <p:sp>
        <p:nvSpPr>
          <p:cNvPr id="9" name="Content Placeholder 8">
            <a:extLst>
              <a:ext uri="{FF2B5EF4-FFF2-40B4-BE49-F238E27FC236}">
                <a16:creationId xmlns:a16="http://schemas.microsoft.com/office/drawing/2014/main" id="{50AF6960-D60F-4DAE-97D5-9B28F5BDC5BF}"/>
              </a:ext>
            </a:extLst>
          </p:cNvPr>
          <p:cNvSpPr>
            <a:spLocks noGrp="1"/>
          </p:cNvSpPr>
          <p:nvPr>
            <p:ph idx="1"/>
          </p:nvPr>
        </p:nvSpPr>
        <p:spPr>
          <a:xfrm>
            <a:off x="1444487" y="2146853"/>
            <a:ext cx="4411482" cy="4076968"/>
          </a:xfrm>
        </p:spPr>
        <p:txBody>
          <a:bodyPr>
            <a:normAutofit fontScale="77500" lnSpcReduction="20000"/>
          </a:bodyPr>
          <a:lstStyle/>
          <a:p>
            <a:pPr marL="0" indent="0">
              <a:buNone/>
            </a:pPr>
            <a:endParaRPr lang="en-US" dirty="0"/>
          </a:p>
          <a:p>
            <a:r>
              <a:rPr lang="en-US" dirty="0"/>
              <a:t>A country is offered the prospect of membership. </a:t>
            </a:r>
          </a:p>
          <a:p>
            <a:r>
              <a:rPr lang="en-US" dirty="0"/>
              <a:t>A country receives official candidate status once it has met the conditions for accession. </a:t>
            </a:r>
          </a:p>
          <a:p>
            <a:r>
              <a:rPr lang="en-US" dirty="0"/>
              <a:t>Geographical and political</a:t>
            </a:r>
          </a:p>
          <a:p>
            <a:r>
              <a:rPr lang="en-US" dirty="0"/>
              <a:t>Formal accession negotiations are entered into with the candidate country, in which the arrangements and procedures for adopting the applicable EU legislation are agreed</a:t>
            </a:r>
          </a:p>
        </p:txBody>
      </p:sp>
      <p:pic>
        <p:nvPicPr>
          <p:cNvPr id="7" name="Segnaposto contenuto 3" descr="Immagine che contiene testo, mappa&#10;&#10;Descrizione generata con affidabilità molto elevata">
            <a:extLst>
              <a:ext uri="{FF2B5EF4-FFF2-40B4-BE49-F238E27FC236}">
                <a16:creationId xmlns:a16="http://schemas.microsoft.com/office/drawing/2014/main" id="{357CB817-99A9-4913-8124-3C94B4BC99A2}"/>
              </a:ext>
            </a:extLst>
          </p:cNvPr>
          <p:cNvPicPr>
            <a:picLocks noChangeAspect="1"/>
          </p:cNvPicPr>
          <p:nvPr/>
        </p:nvPicPr>
        <p:blipFill rotWithShape="1">
          <a:blip r:embed="rId2"/>
          <a:srcRect l="6161" r="20402" b="3"/>
          <a:stretch/>
        </p:blipFill>
        <p:spPr>
          <a:xfrm>
            <a:off x="6091960" y="640083"/>
            <a:ext cx="4096293" cy="5577837"/>
          </a:xfrm>
          <a:prstGeom prst="rect">
            <a:avLst/>
          </a:prstGeom>
          <a:effectLst/>
        </p:spPr>
      </p:pic>
      <p:sp>
        <p:nvSpPr>
          <p:cNvPr id="5" name="CasellaDiTesto 4">
            <a:extLst>
              <a:ext uri="{FF2B5EF4-FFF2-40B4-BE49-F238E27FC236}">
                <a16:creationId xmlns:a16="http://schemas.microsoft.com/office/drawing/2014/main" id="{36538DD8-D7A7-44EB-8440-C27818D94A3C}"/>
              </a:ext>
            </a:extLst>
          </p:cNvPr>
          <p:cNvSpPr txBox="1"/>
          <p:nvPr/>
        </p:nvSpPr>
        <p:spPr>
          <a:xfrm>
            <a:off x="6312024" y="6309320"/>
            <a:ext cx="3816424" cy="400110"/>
          </a:xfrm>
          <a:prstGeom prst="rect">
            <a:avLst/>
          </a:prstGeom>
          <a:noFill/>
        </p:spPr>
        <p:txBody>
          <a:bodyPr wrap="square" rtlCol="0">
            <a:spAutoFit/>
          </a:bodyPr>
          <a:lstStyle/>
          <a:p>
            <a:r>
              <a:rPr lang="it-IT" sz="1000" dirty="0"/>
              <a:t>https://en.wikipedia.org/wiki/Enlargement_of_the_European_Union</a:t>
            </a:r>
          </a:p>
        </p:txBody>
      </p:sp>
    </p:spTree>
    <p:extLst>
      <p:ext uri="{BB962C8B-B14F-4D97-AF65-F5344CB8AC3E}">
        <p14:creationId xmlns:p14="http://schemas.microsoft.com/office/powerpoint/2010/main" val="3321294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0E8F63-41DD-1C40-B54E-93B8CD088E33}"/>
              </a:ext>
            </a:extLst>
          </p:cNvPr>
          <p:cNvSpPr>
            <a:spLocks noGrp="1"/>
          </p:cNvSpPr>
          <p:nvPr>
            <p:ph type="title"/>
          </p:nvPr>
        </p:nvSpPr>
        <p:spPr/>
        <p:txBody>
          <a:bodyPr/>
          <a:lstStyle/>
          <a:p>
            <a:r>
              <a:rPr lang="it-IT" dirty="0" err="1"/>
              <a:t>Withdrawing</a:t>
            </a:r>
            <a:r>
              <a:rPr lang="it-IT" dirty="0"/>
              <a:t> procedure : art. 50 TEU </a:t>
            </a:r>
          </a:p>
        </p:txBody>
      </p:sp>
      <p:sp>
        <p:nvSpPr>
          <p:cNvPr id="3" name="Segnaposto testo 2">
            <a:extLst>
              <a:ext uri="{FF2B5EF4-FFF2-40B4-BE49-F238E27FC236}">
                <a16:creationId xmlns:a16="http://schemas.microsoft.com/office/drawing/2014/main" id="{65D74369-25D4-4744-9633-C4916C67EADB}"/>
              </a:ext>
            </a:extLst>
          </p:cNvPr>
          <p:cNvSpPr>
            <a:spLocks noGrp="1"/>
          </p:cNvSpPr>
          <p:nvPr>
            <p:ph type="body" idx="1"/>
          </p:nvPr>
        </p:nvSpPr>
        <p:spPr/>
        <p:txBody>
          <a:bodyPr/>
          <a:lstStyle/>
          <a:p>
            <a:r>
              <a:rPr lang="en-US" dirty="0"/>
              <a:t>Art. 50, par. 1: Any Member State may decide to withdraw from the Union in accordance with its own constitutional requirements </a:t>
            </a:r>
            <a:r>
              <a:rPr lang="en-US" dirty="0">
                <a:sym typeface="Wingdings" panose="05000000000000000000" pitchFamily="2" charset="2"/>
              </a:rPr>
              <a:t> sovereignty // willingness of the State to leave</a:t>
            </a:r>
            <a:endParaRPr lang="it-IT" dirty="0"/>
          </a:p>
          <a:p>
            <a:r>
              <a:rPr lang="en-US" dirty="0"/>
              <a:t>Art. 50, par. 2: The Union shall negotiate and conclude an agreement with that State </a:t>
            </a:r>
            <a:r>
              <a:rPr lang="en-US" dirty="0">
                <a:sym typeface="Wingdings" panose="05000000000000000000" pitchFamily="2" charset="2"/>
              </a:rPr>
              <a:t> it’s an agreement btw THE UNION (not all the Member states) and the leaving State</a:t>
            </a:r>
            <a:endParaRPr lang="it-IT" dirty="0"/>
          </a:p>
          <a:p>
            <a:pPr marL="114300" indent="0">
              <a:buNone/>
            </a:pPr>
            <a:endParaRPr lang="it-IT" dirty="0"/>
          </a:p>
          <a:p>
            <a:r>
              <a:rPr lang="it-IT" dirty="0"/>
              <a:t>Brexit</a:t>
            </a:r>
          </a:p>
        </p:txBody>
      </p:sp>
    </p:spTree>
    <p:extLst>
      <p:ext uri="{BB962C8B-B14F-4D97-AF65-F5344CB8AC3E}">
        <p14:creationId xmlns:p14="http://schemas.microsoft.com/office/powerpoint/2010/main" val="991793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167A85-2FB3-C04B-86E6-C17663732A31}"/>
              </a:ext>
            </a:extLst>
          </p:cNvPr>
          <p:cNvSpPr>
            <a:spLocks noGrp="1"/>
          </p:cNvSpPr>
          <p:nvPr>
            <p:ph type="title"/>
          </p:nvPr>
        </p:nvSpPr>
        <p:spPr/>
        <p:txBody>
          <a:bodyPr/>
          <a:lstStyle/>
          <a:p>
            <a:r>
              <a:rPr lang="it-IT" dirty="0"/>
              <a:t>The </a:t>
            </a:r>
            <a:r>
              <a:rPr lang="it-IT" dirty="0" err="1"/>
              <a:t>Council</a:t>
            </a:r>
            <a:r>
              <a:rPr lang="it-IT" dirty="0"/>
              <a:t> of Europe (</a:t>
            </a:r>
            <a:r>
              <a:rPr lang="it-IT" dirty="0" err="1"/>
              <a:t>CoE</a:t>
            </a:r>
            <a:r>
              <a:rPr lang="it-IT" dirty="0"/>
              <a:t>)</a:t>
            </a:r>
          </a:p>
        </p:txBody>
      </p:sp>
      <p:sp>
        <p:nvSpPr>
          <p:cNvPr id="3" name="Segnaposto testo 2">
            <a:extLst>
              <a:ext uri="{FF2B5EF4-FFF2-40B4-BE49-F238E27FC236}">
                <a16:creationId xmlns:a16="http://schemas.microsoft.com/office/drawing/2014/main" id="{EACCCCE9-BCF3-AF44-8485-595F43149642}"/>
              </a:ext>
            </a:extLst>
          </p:cNvPr>
          <p:cNvSpPr>
            <a:spLocks noGrp="1"/>
          </p:cNvSpPr>
          <p:nvPr>
            <p:ph type="body" idx="1"/>
          </p:nvPr>
        </p:nvSpPr>
        <p:spPr>
          <a:xfrm>
            <a:off x="619932" y="1487837"/>
            <a:ext cx="11028336" cy="5005038"/>
          </a:xfrm>
        </p:spPr>
        <p:txBody>
          <a:bodyPr/>
          <a:lstStyle/>
          <a:p>
            <a:r>
              <a:rPr lang="it-IT" dirty="0"/>
              <a:t>The </a:t>
            </a:r>
            <a:r>
              <a:rPr lang="it-IT" dirty="0" err="1"/>
              <a:t>Council</a:t>
            </a:r>
            <a:r>
              <a:rPr lang="it-IT" dirty="0"/>
              <a:t> of Europe (</a:t>
            </a:r>
            <a:r>
              <a:rPr lang="it-IT" dirty="0" err="1"/>
              <a:t>CoE</a:t>
            </a:r>
            <a:r>
              <a:rPr lang="it-IT" dirty="0"/>
              <a:t>) </a:t>
            </a:r>
            <a:r>
              <a:rPr lang="it-IT" dirty="0" err="1"/>
              <a:t>is</a:t>
            </a:r>
            <a:r>
              <a:rPr lang="it-IT" dirty="0"/>
              <a:t> an </a:t>
            </a:r>
            <a:r>
              <a:rPr lang="it-IT" dirty="0" err="1"/>
              <a:t>Intergovernmental</a:t>
            </a:r>
            <a:r>
              <a:rPr lang="it-IT" dirty="0"/>
              <a:t> </a:t>
            </a:r>
            <a:r>
              <a:rPr lang="it-IT" dirty="0" err="1"/>
              <a:t>Organisation</a:t>
            </a:r>
            <a:r>
              <a:rPr lang="it-IT" dirty="0"/>
              <a:t> </a:t>
            </a:r>
            <a:r>
              <a:rPr lang="it-IT" dirty="0" err="1"/>
              <a:t>based</a:t>
            </a:r>
            <a:r>
              <a:rPr lang="it-IT" dirty="0"/>
              <a:t> in the Palace of Europe in Strasbourg (France). </a:t>
            </a:r>
            <a:r>
              <a:rPr lang="it-IT" dirty="0" err="1"/>
              <a:t>It</a:t>
            </a:r>
            <a:r>
              <a:rPr lang="it-IT" dirty="0"/>
              <a:t> </a:t>
            </a:r>
            <a:r>
              <a:rPr lang="it-IT" dirty="0" err="1"/>
              <a:t>was</a:t>
            </a:r>
            <a:r>
              <a:rPr lang="it-IT" dirty="0"/>
              <a:t> </a:t>
            </a:r>
            <a:r>
              <a:rPr lang="it-IT" dirty="0" err="1"/>
              <a:t>established</a:t>
            </a:r>
            <a:r>
              <a:rPr lang="it-IT" dirty="0"/>
              <a:t> by the </a:t>
            </a:r>
            <a:r>
              <a:rPr lang="it-IT" dirty="0" err="1"/>
              <a:t>Treaty</a:t>
            </a:r>
            <a:r>
              <a:rPr lang="it-IT" dirty="0"/>
              <a:t> of </a:t>
            </a:r>
            <a:r>
              <a:rPr lang="it-IT" dirty="0" err="1"/>
              <a:t>London</a:t>
            </a:r>
            <a:r>
              <a:rPr lang="it-IT" dirty="0"/>
              <a:t> of 5 </a:t>
            </a:r>
            <a:r>
              <a:rPr lang="it-IT" dirty="0" err="1"/>
              <a:t>May</a:t>
            </a:r>
            <a:r>
              <a:rPr lang="it-IT" dirty="0"/>
              <a:t> 1949 by 10 </a:t>
            </a:r>
            <a:r>
              <a:rPr lang="it-IT" dirty="0" err="1"/>
              <a:t>founding</a:t>
            </a:r>
            <a:r>
              <a:rPr lang="it-IT" dirty="0"/>
              <a:t> </a:t>
            </a:r>
            <a:r>
              <a:rPr lang="it-IT" dirty="0" err="1"/>
              <a:t>States</a:t>
            </a:r>
            <a:r>
              <a:rPr lang="it-IT" dirty="0"/>
              <a:t> (</a:t>
            </a:r>
            <a:r>
              <a:rPr lang="it-IT" dirty="0" err="1"/>
              <a:t>Belgium</a:t>
            </a:r>
            <a:r>
              <a:rPr lang="it-IT" dirty="0"/>
              <a:t>, France, </a:t>
            </a:r>
            <a:r>
              <a:rPr lang="it-IT" dirty="0" err="1"/>
              <a:t>Luxembourg</a:t>
            </a:r>
            <a:r>
              <a:rPr lang="it-IT" dirty="0"/>
              <a:t>, Netherlands, </a:t>
            </a:r>
            <a:r>
              <a:rPr lang="it-IT" dirty="0" err="1"/>
              <a:t>United</a:t>
            </a:r>
            <a:r>
              <a:rPr lang="it-IT" dirty="0"/>
              <a:t> Kingdom, </a:t>
            </a:r>
            <a:r>
              <a:rPr lang="it-IT" dirty="0" err="1"/>
              <a:t>Denmark</a:t>
            </a:r>
            <a:r>
              <a:rPr lang="it-IT" dirty="0"/>
              <a:t>, </a:t>
            </a:r>
            <a:r>
              <a:rPr lang="it-IT" dirty="0" err="1"/>
              <a:t>Norway</a:t>
            </a:r>
            <a:r>
              <a:rPr lang="it-IT" dirty="0"/>
              <a:t>, </a:t>
            </a:r>
            <a:r>
              <a:rPr lang="it-IT" dirty="0" err="1"/>
              <a:t>Ireland</a:t>
            </a:r>
            <a:r>
              <a:rPr lang="it-IT" dirty="0"/>
              <a:t>, </a:t>
            </a:r>
            <a:r>
              <a:rPr lang="it-IT" dirty="0" err="1"/>
              <a:t>Italy</a:t>
            </a:r>
            <a:r>
              <a:rPr lang="it-IT" dirty="0"/>
              <a:t> and </a:t>
            </a:r>
            <a:r>
              <a:rPr lang="it-IT" dirty="0" err="1"/>
              <a:t>Sweden</a:t>
            </a:r>
            <a:r>
              <a:rPr lang="it-IT" dirty="0"/>
              <a:t>) with the </a:t>
            </a:r>
            <a:r>
              <a:rPr lang="it-IT" dirty="0" err="1"/>
              <a:t>aim</a:t>
            </a:r>
            <a:r>
              <a:rPr lang="it-IT" dirty="0"/>
              <a:t> of </a:t>
            </a:r>
            <a:r>
              <a:rPr lang="it-IT" dirty="0" err="1"/>
              <a:t>creating</a:t>
            </a:r>
            <a:r>
              <a:rPr lang="it-IT" dirty="0"/>
              <a:t> a common </a:t>
            </a:r>
            <a:r>
              <a:rPr lang="it-IT" dirty="0" err="1"/>
              <a:t>democratic</a:t>
            </a:r>
            <a:r>
              <a:rPr lang="it-IT" dirty="0"/>
              <a:t> and </a:t>
            </a:r>
            <a:r>
              <a:rPr lang="it-IT" dirty="0" err="1"/>
              <a:t>legal</a:t>
            </a:r>
            <a:r>
              <a:rPr lang="it-IT" dirty="0"/>
              <a:t> </a:t>
            </a:r>
            <a:r>
              <a:rPr lang="it-IT" dirty="0" err="1"/>
              <a:t>space</a:t>
            </a:r>
            <a:r>
              <a:rPr lang="it-IT" dirty="0"/>
              <a:t> in Europe, </a:t>
            </a:r>
            <a:r>
              <a:rPr lang="it-IT" dirty="0" err="1"/>
              <a:t>guaranteeing</a:t>
            </a:r>
            <a:r>
              <a:rPr lang="it-IT" dirty="0"/>
              <a:t> </a:t>
            </a:r>
            <a:r>
              <a:rPr lang="it-IT" dirty="0" err="1"/>
              <a:t>respect</a:t>
            </a:r>
            <a:r>
              <a:rPr lang="it-IT" dirty="0"/>
              <a:t> for human </a:t>
            </a:r>
            <a:r>
              <a:rPr lang="it-IT" dirty="0" err="1"/>
              <a:t>rights</a:t>
            </a:r>
            <a:r>
              <a:rPr lang="it-IT" dirty="0"/>
              <a:t>, </a:t>
            </a:r>
            <a:r>
              <a:rPr lang="it-IT" dirty="0" err="1"/>
              <a:t>democracy</a:t>
            </a:r>
            <a:r>
              <a:rPr lang="it-IT" dirty="0"/>
              <a:t> and the </a:t>
            </a:r>
            <a:r>
              <a:rPr lang="it-IT" dirty="0" err="1"/>
              <a:t>rule</a:t>
            </a:r>
            <a:r>
              <a:rPr lang="it-IT" dirty="0"/>
              <a:t> of law.</a:t>
            </a:r>
          </a:p>
          <a:p>
            <a:r>
              <a:rPr lang="it-IT" dirty="0" err="1"/>
              <a:t>It</a:t>
            </a:r>
            <a:r>
              <a:rPr lang="it-IT" dirty="0"/>
              <a:t> </a:t>
            </a:r>
            <a:r>
              <a:rPr lang="it-IT" dirty="0" err="1"/>
              <a:t>is</a:t>
            </a:r>
            <a:r>
              <a:rPr lang="it-IT" dirty="0"/>
              <a:t> </a:t>
            </a:r>
            <a:r>
              <a:rPr lang="it-IT" dirty="0" err="1"/>
              <a:t>composed</a:t>
            </a:r>
            <a:r>
              <a:rPr lang="it-IT" dirty="0"/>
              <a:t> of 47 </a:t>
            </a:r>
            <a:r>
              <a:rPr lang="it-IT" dirty="0" err="1"/>
              <a:t>States</a:t>
            </a:r>
            <a:r>
              <a:rPr lang="it-IT" dirty="0"/>
              <a:t> (</a:t>
            </a:r>
            <a:r>
              <a:rPr lang="it-IT" dirty="0" err="1"/>
              <a:t>among</a:t>
            </a:r>
            <a:r>
              <a:rPr lang="it-IT" dirty="0"/>
              <a:t> the </a:t>
            </a:r>
            <a:r>
              <a:rPr lang="it-IT" dirty="0" err="1"/>
              <a:t>European</a:t>
            </a:r>
            <a:r>
              <a:rPr lang="it-IT" dirty="0"/>
              <a:t> </a:t>
            </a:r>
            <a:r>
              <a:rPr lang="it-IT" dirty="0" err="1"/>
              <a:t>States</a:t>
            </a:r>
            <a:r>
              <a:rPr lang="it-IT" dirty="0"/>
              <a:t>, Belarus </a:t>
            </a:r>
            <a:r>
              <a:rPr lang="it-IT" dirty="0" err="1"/>
              <a:t>has</a:t>
            </a:r>
            <a:r>
              <a:rPr lang="it-IT" dirty="0"/>
              <a:t> </a:t>
            </a:r>
            <a:r>
              <a:rPr lang="it-IT" dirty="0" err="1"/>
              <a:t>been</a:t>
            </a:r>
            <a:r>
              <a:rPr lang="it-IT" dirty="0"/>
              <a:t> </a:t>
            </a:r>
            <a:r>
              <a:rPr lang="it-IT" dirty="0" err="1"/>
              <a:t>excluded</a:t>
            </a:r>
            <a:r>
              <a:rPr lang="it-IT" dirty="0"/>
              <a:t>) + San Marino, UK, </a:t>
            </a:r>
            <a:r>
              <a:rPr lang="it-IT" dirty="0" err="1"/>
              <a:t>Switzerland</a:t>
            </a:r>
            <a:r>
              <a:rPr lang="it-IT" dirty="0"/>
              <a:t>+ Serbia+ Moldova + Montenegro</a:t>
            </a:r>
          </a:p>
        </p:txBody>
      </p:sp>
    </p:spTree>
    <p:extLst>
      <p:ext uri="{BB962C8B-B14F-4D97-AF65-F5344CB8AC3E}">
        <p14:creationId xmlns:p14="http://schemas.microsoft.com/office/powerpoint/2010/main" val="129641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325695E-E447-9D4A-950A-5CB1DCAF9062}"/>
              </a:ext>
            </a:extLst>
          </p:cNvPr>
          <p:cNvSpPr>
            <a:spLocks noGrp="1"/>
          </p:cNvSpPr>
          <p:nvPr>
            <p:ph type="body" idx="1"/>
          </p:nvPr>
        </p:nvSpPr>
        <p:spPr>
          <a:xfrm>
            <a:off x="712922" y="402956"/>
            <a:ext cx="10640878" cy="5774007"/>
          </a:xfrm>
        </p:spPr>
        <p:txBody>
          <a:bodyPr/>
          <a:lstStyle/>
          <a:p>
            <a:r>
              <a:rPr lang="it-IT" dirty="0"/>
              <a:t>The </a:t>
            </a:r>
            <a:r>
              <a:rPr lang="it-IT" dirty="0" err="1"/>
              <a:t>Council</a:t>
            </a:r>
            <a:r>
              <a:rPr lang="it-IT" dirty="0"/>
              <a:t> of Europe (</a:t>
            </a:r>
            <a:r>
              <a:rPr lang="it-IT" dirty="0" err="1"/>
              <a:t>not</a:t>
            </a:r>
            <a:r>
              <a:rPr lang="it-IT" dirty="0"/>
              <a:t> to be </a:t>
            </a:r>
            <a:r>
              <a:rPr lang="it-IT" dirty="0" err="1"/>
              <a:t>confused</a:t>
            </a:r>
            <a:r>
              <a:rPr lang="it-IT" dirty="0"/>
              <a:t> with the </a:t>
            </a:r>
            <a:r>
              <a:rPr lang="it-IT" dirty="0" err="1"/>
              <a:t>European</a:t>
            </a:r>
            <a:r>
              <a:rPr lang="it-IT" dirty="0"/>
              <a:t> </a:t>
            </a:r>
            <a:r>
              <a:rPr lang="it-IT" dirty="0" err="1"/>
              <a:t>Council</a:t>
            </a:r>
            <a:r>
              <a:rPr lang="it-IT" dirty="0"/>
              <a:t>, regular meeting of the Heads of State and </a:t>
            </a:r>
            <a:r>
              <a:rPr lang="it-IT" dirty="0" err="1"/>
              <a:t>Government</a:t>
            </a:r>
            <a:r>
              <a:rPr lang="it-IT" dirty="0"/>
              <a:t> of the 27 </a:t>
            </a:r>
            <a:r>
              <a:rPr lang="it-IT" dirty="0" err="1"/>
              <a:t>Member</a:t>
            </a:r>
            <a:r>
              <a:rPr lang="it-IT" dirty="0"/>
              <a:t> </a:t>
            </a:r>
            <a:r>
              <a:rPr lang="it-IT" dirty="0" err="1"/>
              <a:t>States</a:t>
            </a:r>
            <a:r>
              <a:rPr lang="it-IT" dirty="0"/>
              <a:t> of the </a:t>
            </a:r>
            <a:r>
              <a:rPr lang="it-IT" dirty="0" err="1"/>
              <a:t>European</a:t>
            </a:r>
            <a:r>
              <a:rPr lang="it-IT" dirty="0"/>
              <a:t> Union) </a:t>
            </a:r>
            <a:r>
              <a:rPr lang="it-IT" dirty="0" err="1"/>
              <a:t>deals</a:t>
            </a:r>
            <a:r>
              <a:rPr lang="it-IT" dirty="0"/>
              <a:t> with a wide </a:t>
            </a:r>
            <a:r>
              <a:rPr lang="it-IT" dirty="0" err="1"/>
              <a:t>range</a:t>
            </a:r>
            <a:r>
              <a:rPr lang="it-IT" dirty="0"/>
              <a:t> of </a:t>
            </a:r>
            <a:r>
              <a:rPr lang="it-IT" dirty="0" err="1"/>
              <a:t>relevant</a:t>
            </a:r>
            <a:r>
              <a:rPr lang="it-IT" dirty="0"/>
              <a:t> </a:t>
            </a:r>
            <a:r>
              <a:rPr lang="it-IT" dirty="0" err="1"/>
              <a:t>issues</a:t>
            </a:r>
            <a:r>
              <a:rPr lang="it-IT" dirty="0"/>
              <a:t> to </a:t>
            </a:r>
            <a:r>
              <a:rPr lang="it-IT" dirty="0" err="1"/>
              <a:t>European</a:t>
            </a:r>
            <a:r>
              <a:rPr lang="it-IT" dirty="0"/>
              <a:t> society, with the </a:t>
            </a:r>
            <a:r>
              <a:rPr lang="it-IT" dirty="0" err="1"/>
              <a:t>exception</a:t>
            </a:r>
            <a:r>
              <a:rPr lang="it-IT" dirty="0"/>
              <a:t> of </a:t>
            </a:r>
            <a:r>
              <a:rPr lang="it-IT" dirty="0" err="1"/>
              <a:t>defence</a:t>
            </a:r>
            <a:r>
              <a:rPr lang="it-IT" dirty="0"/>
              <a:t>. </a:t>
            </a:r>
            <a:r>
              <a:rPr lang="it-IT" dirty="0" err="1"/>
              <a:t>Its</a:t>
            </a:r>
            <a:r>
              <a:rPr lang="it-IT" dirty="0"/>
              <a:t> work </a:t>
            </a:r>
            <a:r>
              <a:rPr lang="it-IT" dirty="0" err="1"/>
              <a:t>programme</a:t>
            </a:r>
            <a:r>
              <a:rPr lang="it-IT" dirty="0"/>
              <a:t> </a:t>
            </a:r>
            <a:r>
              <a:rPr lang="it-IT" dirty="0" err="1"/>
              <a:t>includes</a:t>
            </a:r>
            <a:r>
              <a:rPr lang="it-IT" dirty="0"/>
              <a:t> the </a:t>
            </a:r>
            <a:r>
              <a:rPr lang="it-IT" dirty="0" err="1"/>
              <a:t>following</a:t>
            </a:r>
            <a:r>
              <a:rPr lang="it-IT" dirty="0"/>
              <a:t> </a:t>
            </a:r>
            <a:r>
              <a:rPr lang="it-IT" dirty="0" err="1"/>
              <a:t>areas</a:t>
            </a:r>
            <a:r>
              <a:rPr lang="it-IT" dirty="0"/>
              <a:t>: Human </a:t>
            </a:r>
            <a:r>
              <a:rPr lang="it-IT" dirty="0" err="1"/>
              <a:t>rights</a:t>
            </a:r>
            <a:r>
              <a:rPr lang="it-IT" dirty="0"/>
              <a:t>, Mass media, Legal </a:t>
            </a:r>
            <a:r>
              <a:rPr lang="it-IT" dirty="0" err="1"/>
              <a:t>cooperation</a:t>
            </a:r>
            <a:r>
              <a:rPr lang="it-IT" dirty="0"/>
              <a:t>, Social </a:t>
            </a:r>
            <a:r>
              <a:rPr lang="it-IT" dirty="0" err="1"/>
              <a:t>cohesion</a:t>
            </a:r>
            <a:r>
              <a:rPr lang="it-IT" dirty="0"/>
              <a:t>, </a:t>
            </a:r>
            <a:r>
              <a:rPr lang="it-IT" dirty="0" err="1"/>
              <a:t>Health</a:t>
            </a:r>
            <a:r>
              <a:rPr lang="it-IT" dirty="0"/>
              <a:t>, </a:t>
            </a:r>
            <a:r>
              <a:rPr lang="it-IT" dirty="0" err="1"/>
              <a:t>Education</a:t>
            </a:r>
            <a:r>
              <a:rPr lang="it-IT" dirty="0"/>
              <a:t>, Culture, Heritage, Sport, Youth, Local </a:t>
            </a:r>
            <a:r>
              <a:rPr lang="it-IT" dirty="0" err="1"/>
              <a:t>democracy</a:t>
            </a:r>
            <a:r>
              <a:rPr lang="it-IT" dirty="0"/>
              <a:t> and cross-</a:t>
            </a:r>
            <a:r>
              <a:rPr lang="it-IT" dirty="0" err="1"/>
              <a:t>border</a:t>
            </a:r>
            <a:r>
              <a:rPr lang="it-IT" dirty="0"/>
              <a:t> </a:t>
            </a:r>
            <a:r>
              <a:rPr lang="it-IT" dirty="0" err="1"/>
              <a:t>cooperation</a:t>
            </a:r>
            <a:r>
              <a:rPr lang="it-IT" dirty="0"/>
              <a:t>, Environment and Local </a:t>
            </a:r>
            <a:r>
              <a:rPr lang="it-IT" dirty="0" err="1"/>
              <a:t>government</a:t>
            </a:r>
            <a:r>
              <a:rPr lang="it-IT" dirty="0"/>
              <a:t>.</a:t>
            </a:r>
          </a:p>
          <a:p>
            <a:r>
              <a:rPr lang="it-IT" dirty="0"/>
              <a:t>The </a:t>
            </a:r>
            <a:r>
              <a:rPr lang="it-IT" dirty="0" err="1"/>
              <a:t>initiatives</a:t>
            </a:r>
            <a:r>
              <a:rPr lang="it-IT" dirty="0"/>
              <a:t> </a:t>
            </a:r>
            <a:r>
              <a:rPr lang="it-IT" dirty="0" err="1"/>
              <a:t>promoted</a:t>
            </a:r>
            <a:r>
              <a:rPr lang="it-IT" dirty="0"/>
              <a:t> by the </a:t>
            </a:r>
            <a:r>
              <a:rPr lang="it-IT" dirty="0" err="1"/>
              <a:t>Council</a:t>
            </a:r>
            <a:r>
              <a:rPr lang="it-IT" dirty="0"/>
              <a:t> of Europe </a:t>
            </a:r>
            <a:r>
              <a:rPr lang="it-IT" dirty="0" err="1"/>
              <a:t>often</a:t>
            </a:r>
            <a:r>
              <a:rPr lang="it-IT" dirty="0"/>
              <a:t> take the </a:t>
            </a:r>
            <a:r>
              <a:rPr lang="it-IT" dirty="0" err="1"/>
              <a:t>form</a:t>
            </a:r>
            <a:r>
              <a:rPr lang="it-IT" dirty="0"/>
              <a:t> of </a:t>
            </a:r>
            <a:r>
              <a:rPr lang="it-IT" dirty="0" err="1"/>
              <a:t>conventions</a:t>
            </a:r>
            <a:r>
              <a:rPr lang="it-IT" dirty="0"/>
              <a:t>, </a:t>
            </a:r>
            <a:r>
              <a:rPr lang="it-IT" dirty="0" err="1"/>
              <a:t>aimed</a:t>
            </a:r>
            <a:r>
              <a:rPr lang="it-IT" dirty="0"/>
              <a:t> </a:t>
            </a:r>
            <a:r>
              <a:rPr lang="it-IT" dirty="0" err="1"/>
              <a:t>at</a:t>
            </a:r>
            <a:r>
              <a:rPr lang="it-IT" dirty="0"/>
              <a:t> </a:t>
            </a:r>
            <a:r>
              <a:rPr lang="it-IT" dirty="0" err="1"/>
              <a:t>harmonizing</a:t>
            </a:r>
            <a:r>
              <a:rPr lang="it-IT" dirty="0"/>
              <a:t> the </a:t>
            </a:r>
            <a:r>
              <a:rPr lang="it-IT" dirty="0" err="1"/>
              <a:t>laws</a:t>
            </a:r>
            <a:r>
              <a:rPr lang="it-IT" dirty="0"/>
              <a:t> of the </a:t>
            </a:r>
            <a:r>
              <a:rPr lang="it-IT" dirty="0" err="1"/>
              <a:t>member</a:t>
            </a:r>
            <a:r>
              <a:rPr lang="it-IT" dirty="0"/>
              <a:t> </a:t>
            </a:r>
            <a:r>
              <a:rPr lang="it-IT" dirty="0" err="1"/>
              <a:t>States</a:t>
            </a:r>
            <a:r>
              <a:rPr lang="it-IT" dirty="0"/>
              <a:t> </a:t>
            </a:r>
            <a:r>
              <a:rPr lang="it-IT" dirty="0" err="1"/>
              <a:t>consistently</a:t>
            </a:r>
            <a:r>
              <a:rPr lang="it-IT" dirty="0"/>
              <a:t> with the </a:t>
            </a:r>
            <a:r>
              <a:rPr lang="it-IT" dirty="0" err="1"/>
              <a:t>standards</a:t>
            </a:r>
            <a:r>
              <a:rPr lang="it-IT" dirty="0"/>
              <a:t> of the </a:t>
            </a:r>
            <a:r>
              <a:rPr lang="it-IT" dirty="0" err="1"/>
              <a:t>Council</a:t>
            </a:r>
            <a:r>
              <a:rPr lang="it-IT" dirty="0"/>
              <a:t>. To date, more </a:t>
            </a:r>
            <a:r>
              <a:rPr lang="it-IT" dirty="0" err="1"/>
              <a:t>than</a:t>
            </a:r>
            <a:r>
              <a:rPr lang="it-IT" dirty="0"/>
              <a:t> 200 </a:t>
            </a:r>
            <a:r>
              <a:rPr lang="it-IT" dirty="0" err="1"/>
              <a:t>Conventions</a:t>
            </a:r>
            <a:r>
              <a:rPr lang="it-IT" dirty="0"/>
              <a:t> </a:t>
            </a:r>
            <a:r>
              <a:rPr lang="it-IT" dirty="0" err="1"/>
              <a:t>have</a:t>
            </a:r>
            <a:r>
              <a:rPr lang="it-IT" dirty="0"/>
              <a:t> </a:t>
            </a:r>
            <a:r>
              <a:rPr lang="it-IT" dirty="0" err="1"/>
              <a:t>been</a:t>
            </a:r>
            <a:r>
              <a:rPr lang="it-IT" dirty="0"/>
              <a:t> </a:t>
            </a:r>
            <a:r>
              <a:rPr lang="it-IT" dirty="0" err="1"/>
              <a:t>adopted</a:t>
            </a:r>
            <a:r>
              <a:rPr lang="it-IT" dirty="0"/>
              <a:t>. </a:t>
            </a:r>
          </a:p>
        </p:txBody>
      </p:sp>
    </p:spTree>
    <p:extLst>
      <p:ext uri="{BB962C8B-B14F-4D97-AF65-F5344CB8AC3E}">
        <p14:creationId xmlns:p14="http://schemas.microsoft.com/office/powerpoint/2010/main" val="2323016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2B5D7B10-8A66-994D-B840-199CF5C41D4C}"/>
              </a:ext>
            </a:extLst>
          </p:cNvPr>
          <p:cNvSpPr>
            <a:spLocks noGrp="1"/>
          </p:cNvSpPr>
          <p:nvPr>
            <p:ph type="body" idx="1"/>
          </p:nvPr>
        </p:nvSpPr>
        <p:spPr>
          <a:xfrm>
            <a:off x="650929" y="650929"/>
            <a:ext cx="10702871" cy="5526034"/>
          </a:xfrm>
        </p:spPr>
        <p:txBody>
          <a:bodyPr/>
          <a:lstStyle/>
          <a:p>
            <a:r>
              <a:rPr lang="it-IT" dirty="0"/>
              <a:t>The best </a:t>
            </a:r>
            <a:r>
              <a:rPr lang="it-IT" dirty="0" err="1"/>
              <a:t>known</a:t>
            </a:r>
            <a:r>
              <a:rPr lang="it-IT" dirty="0"/>
              <a:t> </a:t>
            </a:r>
            <a:r>
              <a:rPr lang="it-IT" dirty="0" err="1"/>
              <a:t>is</a:t>
            </a:r>
            <a:r>
              <a:rPr lang="it-IT" dirty="0"/>
              <a:t> the </a:t>
            </a:r>
            <a:r>
              <a:rPr lang="it-IT" dirty="0" err="1"/>
              <a:t>European</a:t>
            </a:r>
            <a:r>
              <a:rPr lang="it-IT" dirty="0"/>
              <a:t> Convention on Human </a:t>
            </a:r>
            <a:r>
              <a:rPr lang="it-IT" dirty="0" err="1"/>
              <a:t>Rights</a:t>
            </a:r>
            <a:r>
              <a:rPr lang="it-IT" dirty="0"/>
              <a:t>, </a:t>
            </a:r>
            <a:r>
              <a:rPr lang="it-IT" dirty="0" err="1"/>
              <a:t>which</a:t>
            </a:r>
            <a:r>
              <a:rPr lang="it-IT" dirty="0"/>
              <a:t> </a:t>
            </a:r>
            <a:r>
              <a:rPr lang="it-IT" dirty="0" err="1"/>
              <a:t>outlines</a:t>
            </a:r>
            <a:r>
              <a:rPr lang="it-IT" dirty="0"/>
              <a:t> the </a:t>
            </a:r>
            <a:r>
              <a:rPr lang="it-IT" dirty="0" err="1"/>
              <a:t>fundamental</a:t>
            </a:r>
            <a:r>
              <a:rPr lang="it-IT" dirty="0"/>
              <a:t> </a:t>
            </a:r>
            <a:r>
              <a:rPr lang="it-IT" dirty="0" err="1"/>
              <a:t>rights</a:t>
            </a:r>
            <a:r>
              <a:rPr lang="it-IT" dirty="0"/>
              <a:t> and </a:t>
            </a:r>
            <a:r>
              <a:rPr lang="it-IT" dirty="0" err="1"/>
              <a:t>freedoms</a:t>
            </a:r>
            <a:r>
              <a:rPr lang="it-IT" dirty="0"/>
              <a:t> </a:t>
            </a:r>
            <a:r>
              <a:rPr lang="it-IT" dirty="0" err="1"/>
              <a:t>that</a:t>
            </a:r>
            <a:r>
              <a:rPr lang="it-IT" dirty="0"/>
              <a:t> </a:t>
            </a:r>
            <a:r>
              <a:rPr lang="it-IT" dirty="0" err="1"/>
              <a:t>member</a:t>
            </a:r>
            <a:r>
              <a:rPr lang="it-IT" dirty="0"/>
              <a:t> </a:t>
            </a:r>
            <a:r>
              <a:rPr lang="it-IT" dirty="0" err="1"/>
              <a:t>States</a:t>
            </a:r>
            <a:r>
              <a:rPr lang="it-IT" dirty="0"/>
              <a:t> are </a:t>
            </a:r>
            <a:r>
              <a:rPr lang="it-IT" dirty="0" err="1"/>
              <a:t>required</a:t>
            </a:r>
            <a:r>
              <a:rPr lang="it-IT" dirty="0"/>
              <a:t> to </a:t>
            </a:r>
            <a:r>
              <a:rPr lang="it-IT" dirty="0" err="1"/>
              <a:t>guarantee</a:t>
            </a:r>
            <a:r>
              <a:rPr lang="it-IT" dirty="0"/>
              <a:t> to </a:t>
            </a:r>
            <a:r>
              <a:rPr lang="it-IT" dirty="0" err="1"/>
              <a:t>all</a:t>
            </a:r>
            <a:r>
              <a:rPr lang="it-IT" dirty="0"/>
              <a:t> </a:t>
            </a:r>
            <a:r>
              <a:rPr lang="it-IT" dirty="0" err="1"/>
              <a:t>individuals</a:t>
            </a:r>
            <a:r>
              <a:rPr lang="it-IT" dirty="0"/>
              <a:t> </a:t>
            </a:r>
            <a:r>
              <a:rPr lang="it-IT" dirty="0" err="1"/>
              <a:t>within</a:t>
            </a:r>
            <a:r>
              <a:rPr lang="it-IT" dirty="0"/>
              <a:t> </a:t>
            </a:r>
            <a:r>
              <a:rPr lang="it-IT" dirty="0" err="1"/>
              <a:t>their</a:t>
            </a:r>
            <a:r>
              <a:rPr lang="it-IT" dirty="0"/>
              <a:t> </a:t>
            </a:r>
            <a:r>
              <a:rPr lang="it-IT" dirty="0" err="1"/>
              <a:t>jurisdiction</a:t>
            </a:r>
            <a:r>
              <a:rPr lang="it-IT" dirty="0"/>
              <a:t>, </a:t>
            </a:r>
            <a:r>
              <a:rPr lang="it-IT" dirty="0" err="1"/>
              <a:t>providing</a:t>
            </a:r>
            <a:r>
              <a:rPr lang="it-IT" dirty="0"/>
              <a:t> for an </a:t>
            </a:r>
            <a:r>
              <a:rPr lang="it-IT" dirty="0" err="1"/>
              <a:t>advanced</a:t>
            </a:r>
            <a:r>
              <a:rPr lang="it-IT" dirty="0"/>
              <a:t> </a:t>
            </a:r>
            <a:r>
              <a:rPr lang="it-IT" dirty="0" err="1"/>
              <a:t>protection</a:t>
            </a:r>
            <a:r>
              <a:rPr lang="it-IT" dirty="0"/>
              <a:t> </a:t>
            </a:r>
            <a:r>
              <a:rPr lang="it-IT" dirty="0" err="1"/>
              <a:t>system</a:t>
            </a:r>
            <a:r>
              <a:rPr lang="it-IT" dirty="0"/>
              <a:t> </a:t>
            </a:r>
            <a:r>
              <a:rPr lang="it-IT" dirty="0" err="1"/>
              <a:t>centered</a:t>
            </a:r>
            <a:r>
              <a:rPr lang="it-IT" dirty="0"/>
              <a:t> on the </a:t>
            </a:r>
            <a:r>
              <a:rPr lang="it-IT" dirty="0" err="1"/>
              <a:t>role</a:t>
            </a:r>
            <a:r>
              <a:rPr lang="it-IT" dirty="0"/>
              <a:t> of </a:t>
            </a:r>
            <a:r>
              <a:rPr lang="it-IT" dirty="0" err="1"/>
              <a:t>European</a:t>
            </a:r>
            <a:r>
              <a:rPr lang="it-IT" dirty="0"/>
              <a:t> Court of Human </a:t>
            </a:r>
            <a:r>
              <a:rPr lang="it-IT" dirty="0" err="1"/>
              <a:t>Rights</a:t>
            </a:r>
            <a:r>
              <a:rPr lang="it-IT" dirty="0"/>
              <a:t>. </a:t>
            </a:r>
          </a:p>
          <a:p>
            <a:r>
              <a:rPr lang="it-IT" dirty="0" err="1"/>
              <a:t>Not</a:t>
            </a:r>
            <a:r>
              <a:rPr lang="it-IT" dirty="0"/>
              <a:t> to be </a:t>
            </a:r>
            <a:r>
              <a:rPr lang="it-IT" dirty="0" err="1"/>
              <a:t>confused</a:t>
            </a:r>
            <a:r>
              <a:rPr lang="it-IT" dirty="0"/>
              <a:t> with </a:t>
            </a:r>
            <a:r>
              <a:rPr lang="it-IT" dirty="0">
                <a:hlinkClick r:id="rId2" tooltip="Charter of Fundamental Rights of the European Union"/>
              </a:rPr>
              <a:t>Charter of Fundamental Rights of the European Union</a:t>
            </a:r>
            <a:r>
              <a:rPr lang="it-IT" dirty="0"/>
              <a:t>.</a:t>
            </a:r>
          </a:p>
          <a:p>
            <a:r>
              <a:rPr lang="it-IT" dirty="0"/>
              <a:t>For the Court </a:t>
            </a:r>
            <a:r>
              <a:rPr lang="it-IT" dirty="0" err="1"/>
              <a:t>which</a:t>
            </a:r>
            <a:r>
              <a:rPr lang="it-IT" dirty="0"/>
              <a:t> </a:t>
            </a:r>
            <a:r>
              <a:rPr lang="it-IT" dirty="0" err="1"/>
              <a:t>enforces</a:t>
            </a:r>
            <a:r>
              <a:rPr lang="it-IT" dirty="0"/>
              <a:t> the Convention, </a:t>
            </a:r>
            <a:r>
              <a:rPr lang="it-IT" dirty="0" err="1"/>
              <a:t>also</a:t>
            </a:r>
            <a:r>
              <a:rPr lang="it-IT" dirty="0"/>
              <a:t> </a:t>
            </a:r>
            <a:r>
              <a:rPr lang="it-IT" dirty="0" err="1"/>
              <a:t>referred</a:t>
            </a:r>
            <a:r>
              <a:rPr lang="it-IT" dirty="0"/>
              <a:t> to </a:t>
            </a:r>
            <a:r>
              <a:rPr lang="it-IT" dirty="0" err="1"/>
              <a:t>as</a:t>
            </a:r>
            <a:r>
              <a:rPr lang="it-IT" dirty="0"/>
              <a:t> ECHR, </a:t>
            </a:r>
            <a:r>
              <a:rPr lang="it-IT" dirty="0" err="1"/>
              <a:t>see</a:t>
            </a:r>
            <a:r>
              <a:rPr lang="it-IT" dirty="0"/>
              <a:t> </a:t>
            </a:r>
            <a:r>
              <a:rPr lang="it-IT" dirty="0">
                <a:hlinkClick r:id="rId3" tooltip="European Court of Human Rights"/>
              </a:rPr>
              <a:t>European Court of Human Rights</a:t>
            </a:r>
            <a:r>
              <a:rPr lang="it-IT" dirty="0"/>
              <a:t>.</a:t>
            </a:r>
          </a:p>
          <a:p>
            <a:endParaRPr lang="it-IT" dirty="0"/>
          </a:p>
        </p:txBody>
      </p:sp>
    </p:spTree>
    <p:extLst>
      <p:ext uri="{BB962C8B-B14F-4D97-AF65-F5344CB8AC3E}">
        <p14:creationId xmlns:p14="http://schemas.microsoft.com/office/powerpoint/2010/main" val="3870547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8F2AEB-9320-8C45-B10E-0E7927068C98}"/>
              </a:ext>
            </a:extLst>
          </p:cNvPr>
          <p:cNvSpPr>
            <a:spLocks noGrp="1"/>
          </p:cNvSpPr>
          <p:nvPr>
            <p:ph type="title"/>
          </p:nvPr>
        </p:nvSpPr>
        <p:spPr/>
        <p:txBody>
          <a:bodyPr/>
          <a:lstStyle/>
          <a:p>
            <a:endParaRPr lang="it-IT"/>
          </a:p>
        </p:txBody>
      </p:sp>
      <p:sp>
        <p:nvSpPr>
          <p:cNvPr id="3" name="Segnaposto testo 2">
            <a:extLst>
              <a:ext uri="{FF2B5EF4-FFF2-40B4-BE49-F238E27FC236}">
                <a16:creationId xmlns:a16="http://schemas.microsoft.com/office/drawing/2014/main" id="{06DE50FE-24CC-3841-92AF-3CB923D7838F}"/>
              </a:ext>
            </a:extLst>
          </p:cNvPr>
          <p:cNvSpPr>
            <a:spLocks noGrp="1"/>
          </p:cNvSpPr>
          <p:nvPr>
            <p:ph type="body" idx="1"/>
          </p:nvPr>
        </p:nvSpPr>
        <p:spPr/>
        <p:txBody>
          <a:bodyPr/>
          <a:lstStyle/>
          <a:p>
            <a:r>
              <a:rPr lang="it-IT" dirty="0"/>
              <a:t>The </a:t>
            </a:r>
            <a:r>
              <a:rPr lang="it-IT" b="1" dirty="0" err="1"/>
              <a:t>European</a:t>
            </a:r>
            <a:r>
              <a:rPr lang="it-IT" b="1" dirty="0"/>
              <a:t> Convention on Human </a:t>
            </a:r>
            <a:r>
              <a:rPr lang="it-IT" b="1" dirty="0" err="1"/>
              <a:t>Rights</a:t>
            </a:r>
            <a:r>
              <a:rPr lang="it-IT" dirty="0"/>
              <a:t> (</a:t>
            </a:r>
            <a:r>
              <a:rPr lang="it-IT" b="1" dirty="0"/>
              <a:t>ECHR</a:t>
            </a:r>
            <a:r>
              <a:rPr lang="it-IT" dirty="0"/>
              <a:t>; </a:t>
            </a:r>
            <a:r>
              <a:rPr lang="it-IT" dirty="0" err="1"/>
              <a:t>formally</a:t>
            </a:r>
            <a:r>
              <a:rPr lang="it-IT" dirty="0"/>
              <a:t> the </a:t>
            </a:r>
            <a:r>
              <a:rPr lang="it-IT" b="1" dirty="0"/>
              <a:t>Convention for the </a:t>
            </a:r>
            <a:r>
              <a:rPr lang="it-IT" b="1" dirty="0" err="1"/>
              <a:t>Protection</a:t>
            </a:r>
            <a:r>
              <a:rPr lang="it-IT" b="1" dirty="0"/>
              <a:t> of Human </a:t>
            </a:r>
            <a:r>
              <a:rPr lang="it-IT" b="1" dirty="0" err="1"/>
              <a:t>Rights</a:t>
            </a:r>
            <a:r>
              <a:rPr lang="it-IT" b="1" dirty="0"/>
              <a:t> and </a:t>
            </a:r>
            <a:r>
              <a:rPr lang="it-IT" b="1" dirty="0" err="1"/>
              <a:t>Fundamental</a:t>
            </a:r>
            <a:r>
              <a:rPr lang="it-IT" b="1" dirty="0"/>
              <a:t> </a:t>
            </a:r>
            <a:r>
              <a:rPr lang="it-IT" b="1" dirty="0" err="1"/>
              <a:t>Freedoms</a:t>
            </a:r>
            <a:r>
              <a:rPr lang="it-IT" dirty="0"/>
              <a:t>) </a:t>
            </a:r>
            <a:r>
              <a:rPr lang="it-IT" dirty="0" err="1"/>
              <a:t>is</a:t>
            </a:r>
            <a:r>
              <a:rPr lang="it-IT" dirty="0"/>
              <a:t> an </a:t>
            </a:r>
            <a:r>
              <a:rPr lang="it-IT" dirty="0" err="1"/>
              <a:t>international</a:t>
            </a:r>
            <a:r>
              <a:rPr lang="it-IT" dirty="0"/>
              <a:t> convention to </a:t>
            </a:r>
            <a:r>
              <a:rPr lang="it-IT" dirty="0" err="1"/>
              <a:t>protect</a:t>
            </a:r>
            <a:r>
              <a:rPr lang="it-IT" dirty="0"/>
              <a:t> </a:t>
            </a:r>
            <a:r>
              <a:rPr lang="it-IT" dirty="0">
                <a:hlinkClick r:id="rId2" tooltip="Human rights"/>
              </a:rPr>
              <a:t>human rights</a:t>
            </a:r>
            <a:r>
              <a:rPr lang="it-IT" dirty="0"/>
              <a:t> and </a:t>
            </a:r>
            <a:r>
              <a:rPr lang="it-IT" dirty="0">
                <a:hlinkClick r:id="rId3" tooltip="Political freedom"/>
              </a:rPr>
              <a:t>political freedoms</a:t>
            </a:r>
            <a:r>
              <a:rPr lang="it-IT" dirty="0"/>
              <a:t> in </a:t>
            </a:r>
            <a:r>
              <a:rPr lang="it-IT" dirty="0">
                <a:hlinkClick r:id="rId4" tooltip="Europe"/>
              </a:rPr>
              <a:t>Europe</a:t>
            </a:r>
            <a:r>
              <a:rPr lang="it-IT" dirty="0"/>
              <a:t>. </a:t>
            </a:r>
            <a:r>
              <a:rPr lang="it-IT" dirty="0" err="1"/>
              <a:t>Drafted</a:t>
            </a:r>
            <a:r>
              <a:rPr lang="it-IT" dirty="0"/>
              <a:t> in 1950 by the </a:t>
            </a:r>
            <a:r>
              <a:rPr lang="it-IT" dirty="0" err="1"/>
              <a:t>then</a:t>
            </a:r>
            <a:r>
              <a:rPr lang="it-IT" dirty="0"/>
              <a:t> </a:t>
            </a:r>
            <a:r>
              <a:rPr lang="it-IT" dirty="0" err="1"/>
              <a:t>newly</a:t>
            </a:r>
            <a:r>
              <a:rPr lang="it-IT" dirty="0"/>
              <a:t> </a:t>
            </a:r>
            <a:r>
              <a:rPr lang="it-IT" dirty="0" err="1"/>
              <a:t>formed</a:t>
            </a:r>
            <a:r>
              <a:rPr lang="it-IT" dirty="0"/>
              <a:t> </a:t>
            </a:r>
            <a:r>
              <a:rPr lang="it-IT" dirty="0">
                <a:hlinkClick r:id="rId5" tooltip="Council of Europe"/>
              </a:rPr>
              <a:t>Council of Europe</a:t>
            </a:r>
            <a:r>
              <a:rPr lang="it-IT" dirty="0"/>
              <a:t>,</a:t>
            </a:r>
            <a:r>
              <a:rPr lang="it-IT" baseline="30000" dirty="0">
                <a:hlinkClick r:id="rId6"/>
              </a:rPr>
              <a:t>[1]</a:t>
            </a:r>
            <a:r>
              <a:rPr lang="it-IT" dirty="0"/>
              <a:t> the convention </a:t>
            </a:r>
            <a:r>
              <a:rPr lang="it-IT" dirty="0" err="1"/>
              <a:t>entered</a:t>
            </a:r>
            <a:r>
              <a:rPr lang="it-IT" dirty="0"/>
              <a:t> </a:t>
            </a:r>
            <a:r>
              <a:rPr lang="it-IT" dirty="0" err="1"/>
              <a:t>into</a:t>
            </a:r>
            <a:r>
              <a:rPr lang="it-IT" dirty="0"/>
              <a:t> force on 3 </a:t>
            </a:r>
            <a:r>
              <a:rPr lang="it-IT" dirty="0" err="1"/>
              <a:t>September</a:t>
            </a:r>
            <a:r>
              <a:rPr lang="it-IT" dirty="0"/>
              <a:t> 1953. </a:t>
            </a:r>
            <a:r>
              <a:rPr lang="it-IT" dirty="0" err="1"/>
              <a:t>All</a:t>
            </a:r>
            <a:r>
              <a:rPr lang="it-IT" dirty="0"/>
              <a:t> </a:t>
            </a:r>
            <a:r>
              <a:rPr lang="it-IT" dirty="0">
                <a:hlinkClick r:id="rId7" tooltip="Member states of the Council of Europe"/>
              </a:rPr>
              <a:t>Council of Europe member states</a:t>
            </a:r>
            <a:r>
              <a:rPr lang="it-IT" dirty="0"/>
              <a:t> are party to the Convention.</a:t>
            </a:r>
          </a:p>
          <a:p>
            <a:r>
              <a:rPr lang="it-IT" dirty="0"/>
              <a:t>The Convention </a:t>
            </a:r>
            <a:r>
              <a:rPr lang="it-IT" dirty="0" err="1"/>
              <a:t>established</a:t>
            </a:r>
            <a:r>
              <a:rPr lang="it-IT" dirty="0"/>
              <a:t> the </a:t>
            </a:r>
            <a:r>
              <a:rPr lang="it-IT" dirty="0">
                <a:hlinkClick r:id="rId8" tooltip="European Court of Human Rights"/>
              </a:rPr>
              <a:t>European Court of Human Rights</a:t>
            </a:r>
            <a:r>
              <a:rPr lang="it-IT" dirty="0"/>
              <a:t> (</a:t>
            </a:r>
            <a:r>
              <a:rPr lang="it-IT" dirty="0" err="1"/>
              <a:t>generally</a:t>
            </a:r>
            <a:r>
              <a:rPr lang="it-IT" dirty="0"/>
              <a:t> </a:t>
            </a:r>
            <a:r>
              <a:rPr lang="it-IT" dirty="0" err="1"/>
              <a:t>referred</a:t>
            </a:r>
            <a:r>
              <a:rPr lang="it-IT" dirty="0"/>
              <a:t> to by the </a:t>
            </a:r>
            <a:r>
              <a:rPr lang="it-IT" dirty="0" err="1"/>
              <a:t>initials</a:t>
            </a:r>
            <a:r>
              <a:rPr lang="it-IT" dirty="0"/>
              <a:t> </a:t>
            </a:r>
            <a:r>
              <a:rPr lang="it-IT" dirty="0" err="1"/>
              <a:t>ECtHR</a:t>
            </a:r>
            <a:r>
              <a:rPr lang="it-IT" dirty="0"/>
              <a:t>). </a:t>
            </a:r>
          </a:p>
        </p:txBody>
      </p:sp>
    </p:spTree>
    <p:extLst>
      <p:ext uri="{BB962C8B-B14F-4D97-AF65-F5344CB8AC3E}">
        <p14:creationId xmlns:p14="http://schemas.microsoft.com/office/powerpoint/2010/main" val="3954617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3959"/>
              <a:buFont typeface="Calibri"/>
              <a:buNone/>
            </a:pPr>
            <a:br>
              <a:rPr lang="it-IT" sz="3959"/>
            </a:br>
            <a:r>
              <a:rPr lang="it-IT" sz="3959"/>
              <a:t>3) Third group: European Union</a:t>
            </a:r>
            <a:br>
              <a:rPr lang="it-IT" sz="3959"/>
            </a:br>
            <a:endParaRPr sz="3959"/>
          </a:p>
        </p:txBody>
      </p:sp>
      <p:sp>
        <p:nvSpPr>
          <p:cNvPr id="97" name="Google Shape;97;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it-IT" dirty="0"/>
              <a:t>The </a:t>
            </a:r>
            <a:r>
              <a:rPr lang="it-IT" dirty="0" err="1"/>
              <a:t>third</a:t>
            </a:r>
            <a:r>
              <a:rPr lang="it-IT" dirty="0"/>
              <a:t> </a:t>
            </a:r>
            <a:r>
              <a:rPr lang="it-IT" dirty="0" err="1"/>
              <a:t>group</a:t>
            </a:r>
            <a:r>
              <a:rPr lang="it-IT" dirty="0"/>
              <a:t> of </a:t>
            </a:r>
            <a:r>
              <a:rPr lang="it-IT" dirty="0" err="1"/>
              <a:t>European</a:t>
            </a:r>
            <a:r>
              <a:rPr lang="it-IT" dirty="0"/>
              <a:t> </a:t>
            </a:r>
            <a:r>
              <a:rPr lang="it-IT" dirty="0" err="1"/>
              <a:t>organisations</a:t>
            </a:r>
            <a:r>
              <a:rPr lang="it-IT" dirty="0"/>
              <a:t> </a:t>
            </a:r>
            <a:r>
              <a:rPr lang="it-IT" dirty="0" err="1"/>
              <a:t>comprises</a:t>
            </a:r>
            <a:r>
              <a:rPr lang="it-IT" dirty="0"/>
              <a:t> the EU. The </a:t>
            </a:r>
            <a:r>
              <a:rPr lang="it-IT" dirty="0" err="1"/>
              <a:t>feature</a:t>
            </a:r>
            <a:r>
              <a:rPr lang="it-IT" dirty="0"/>
              <a:t> </a:t>
            </a:r>
            <a:r>
              <a:rPr lang="it-IT" dirty="0" err="1"/>
              <a:t>that</a:t>
            </a:r>
            <a:r>
              <a:rPr lang="it-IT" dirty="0"/>
              <a:t> </a:t>
            </a:r>
            <a:r>
              <a:rPr lang="it-IT" dirty="0" err="1"/>
              <a:t>is</a:t>
            </a:r>
            <a:r>
              <a:rPr lang="it-IT" dirty="0"/>
              <a:t> </a:t>
            </a:r>
            <a:r>
              <a:rPr lang="it-IT" dirty="0" err="1"/>
              <a:t>completely</a:t>
            </a:r>
            <a:r>
              <a:rPr lang="it-IT" dirty="0"/>
              <a:t> new in the EU and </a:t>
            </a:r>
            <a:r>
              <a:rPr lang="it-IT" dirty="0" err="1"/>
              <a:t>distinguishes</a:t>
            </a:r>
            <a:r>
              <a:rPr lang="it-IT" dirty="0"/>
              <a:t> </a:t>
            </a:r>
            <a:r>
              <a:rPr lang="it-IT" dirty="0" err="1"/>
              <a:t>it</a:t>
            </a:r>
            <a:r>
              <a:rPr lang="it-IT" dirty="0"/>
              <a:t> from the </a:t>
            </a:r>
            <a:r>
              <a:rPr lang="it-IT" dirty="0" err="1"/>
              <a:t>usual</a:t>
            </a:r>
            <a:r>
              <a:rPr lang="it-IT" dirty="0"/>
              <a:t> </a:t>
            </a:r>
            <a:r>
              <a:rPr lang="it-IT" dirty="0" err="1"/>
              <a:t>type</a:t>
            </a:r>
            <a:r>
              <a:rPr lang="it-IT" dirty="0"/>
              <a:t> of </a:t>
            </a:r>
            <a:r>
              <a:rPr lang="it-IT" dirty="0" err="1"/>
              <a:t>international</a:t>
            </a:r>
            <a:r>
              <a:rPr lang="it-IT" dirty="0"/>
              <a:t> </a:t>
            </a:r>
            <a:r>
              <a:rPr lang="it-IT" dirty="0" err="1"/>
              <a:t>association</a:t>
            </a:r>
            <a:r>
              <a:rPr lang="it-IT" dirty="0"/>
              <a:t> of </a:t>
            </a:r>
            <a:r>
              <a:rPr lang="it-IT" dirty="0" err="1"/>
              <a:t>states</a:t>
            </a:r>
            <a:r>
              <a:rPr lang="it-IT" dirty="0"/>
              <a:t> </a:t>
            </a:r>
            <a:r>
              <a:rPr lang="it-IT" dirty="0" err="1"/>
              <a:t>is</a:t>
            </a:r>
            <a:r>
              <a:rPr lang="it-IT" dirty="0"/>
              <a:t> </a:t>
            </a:r>
            <a:r>
              <a:rPr lang="it-IT" dirty="0" err="1"/>
              <a:t>that</a:t>
            </a:r>
            <a:r>
              <a:rPr lang="it-IT" dirty="0"/>
              <a:t> the </a:t>
            </a:r>
            <a:r>
              <a:rPr lang="it-IT" dirty="0" err="1"/>
              <a:t>Member</a:t>
            </a:r>
            <a:r>
              <a:rPr lang="it-IT" dirty="0"/>
              <a:t> </a:t>
            </a:r>
            <a:r>
              <a:rPr lang="it-IT" dirty="0" err="1"/>
              <a:t>States</a:t>
            </a:r>
            <a:r>
              <a:rPr lang="it-IT" dirty="0"/>
              <a:t> </a:t>
            </a:r>
            <a:r>
              <a:rPr lang="it-IT" dirty="0" err="1"/>
              <a:t>have</a:t>
            </a:r>
            <a:r>
              <a:rPr lang="it-IT" dirty="0"/>
              <a:t> </a:t>
            </a:r>
            <a:r>
              <a:rPr lang="it-IT" dirty="0" err="1"/>
              <a:t>ceded</a:t>
            </a:r>
            <a:r>
              <a:rPr lang="it-IT" dirty="0"/>
              <a:t> some of </a:t>
            </a:r>
            <a:r>
              <a:rPr lang="it-IT" dirty="0" err="1"/>
              <a:t>their</a:t>
            </a:r>
            <a:r>
              <a:rPr lang="it-IT" dirty="0"/>
              <a:t> </a:t>
            </a:r>
            <a:r>
              <a:rPr lang="it-IT" dirty="0" err="1"/>
              <a:t>sovereign</a:t>
            </a:r>
            <a:r>
              <a:rPr lang="it-IT" dirty="0"/>
              <a:t> </a:t>
            </a:r>
            <a:r>
              <a:rPr lang="it-IT" dirty="0" err="1"/>
              <a:t>rights</a:t>
            </a:r>
            <a:r>
              <a:rPr lang="it-IT" dirty="0"/>
              <a:t> to the EU and </a:t>
            </a:r>
            <a:r>
              <a:rPr lang="it-IT" dirty="0" err="1"/>
              <a:t>have</a:t>
            </a:r>
            <a:r>
              <a:rPr lang="it-IT" dirty="0"/>
              <a:t> </a:t>
            </a:r>
            <a:r>
              <a:rPr lang="it-IT" dirty="0" err="1"/>
              <a:t>conferred</a:t>
            </a:r>
            <a:r>
              <a:rPr lang="it-IT" dirty="0"/>
              <a:t> on the Union </a:t>
            </a:r>
            <a:r>
              <a:rPr lang="it-IT" dirty="0" err="1"/>
              <a:t>powers</a:t>
            </a:r>
            <a:r>
              <a:rPr lang="it-IT" dirty="0"/>
              <a:t> to </a:t>
            </a:r>
            <a:r>
              <a:rPr lang="it-IT" dirty="0" err="1"/>
              <a:t>act</a:t>
            </a:r>
            <a:r>
              <a:rPr lang="it-IT" dirty="0"/>
              <a:t> </a:t>
            </a:r>
            <a:r>
              <a:rPr lang="it-IT" dirty="0" err="1"/>
              <a:t>independently</a:t>
            </a:r>
            <a:r>
              <a:rPr lang="it-IT" dirty="0"/>
              <a:t>. In </a:t>
            </a:r>
            <a:r>
              <a:rPr lang="it-IT" dirty="0" err="1"/>
              <a:t>exercising</a:t>
            </a:r>
            <a:r>
              <a:rPr lang="it-IT" dirty="0"/>
              <a:t> </a:t>
            </a:r>
            <a:r>
              <a:rPr lang="it-IT" dirty="0" err="1"/>
              <a:t>these</a:t>
            </a:r>
            <a:r>
              <a:rPr lang="it-IT" dirty="0"/>
              <a:t> </a:t>
            </a:r>
            <a:r>
              <a:rPr lang="it-IT" dirty="0" err="1"/>
              <a:t>powers</a:t>
            </a:r>
            <a:r>
              <a:rPr lang="it-IT" dirty="0"/>
              <a:t>, the EU </a:t>
            </a:r>
            <a:r>
              <a:rPr lang="it-IT" dirty="0" err="1"/>
              <a:t>is</a:t>
            </a:r>
            <a:r>
              <a:rPr lang="it-IT" dirty="0"/>
              <a:t> </a:t>
            </a:r>
            <a:r>
              <a:rPr lang="it-IT" dirty="0" err="1"/>
              <a:t>able</a:t>
            </a:r>
            <a:r>
              <a:rPr lang="it-IT" dirty="0"/>
              <a:t> to </a:t>
            </a:r>
            <a:r>
              <a:rPr lang="it-IT" dirty="0" err="1"/>
              <a:t>adopt</a:t>
            </a:r>
            <a:r>
              <a:rPr lang="it-IT" dirty="0"/>
              <a:t> </a:t>
            </a:r>
            <a:r>
              <a:rPr lang="it-IT" dirty="0" err="1"/>
              <a:t>European</a:t>
            </a:r>
            <a:r>
              <a:rPr lang="it-IT" dirty="0"/>
              <a:t> </a:t>
            </a:r>
            <a:r>
              <a:rPr lang="it-IT" dirty="0" err="1"/>
              <a:t>legislation</a:t>
            </a:r>
            <a:r>
              <a:rPr lang="it-IT" dirty="0"/>
              <a:t> </a:t>
            </a:r>
            <a:r>
              <a:rPr lang="it-IT" dirty="0" err="1"/>
              <a:t>which</a:t>
            </a:r>
            <a:r>
              <a:rPr lang="it-IT" dirty="0"/>
              <a:t> </a:t>
            </a:r>
            <a:r>
              <a:rPr lang="it-IT" dirty="0" err="1"/>
              <a:t>has</a:t>
            </a:r>
            <a:r>
              <a:rPr lang="it-IT" dirty="0"/>
              <a:t> the </a:t>
            </a:r>
            <a:r>
              <a:rPr lang="it-IT" dirty="0" err="1"/>
              <a:t>same</a:t>
            </a:r>
            <a:r>
              <a:rPr lang="it-IT" dirty="0"/>
              <a:t> force </a:t>
            </a:r>
            <a:r>
              <a:rPr lang="it-IT" dirty="0" err="1"/>
              <a:t>as</a:t>
            </a:r>
            <a:r>
              <a:rPr lang="it-IT" dirty="0"/>
              <a:t> </a:t>
            </a:r>
            <a:r>
              <a:rPr lang="it-IT" dirty="0" err="1"/>
              <a:t>national</a:t>
            </a:r>
            <a:r>
              <a:rPr lang="it-IT" dirty="0"/>
              <a:t> </a:t>
            </a:r>
            <a:r>
              <a:rPr lang="it-IT" dirty="0" err="1"/>
              <a:t>laws</a:t>
            </a:r>
            <a:r>
              <a:rPr lang="it-IT" dirty="0"/>
              <a:t> in </a:t>
            </a:r>
            <a:r>
              <a:rPr lang="it-IT" dirty="0" err="1"/>
              <a:t>individual</a:t>
            </a:r>
            <a:r>
              <a:rPr lang="it-IT" dirty="0"/>
              <a:t> </a:t>
            </a:r>
            <a:r>
              <a:rPr lang="it-IT" dirty="0" err="1"/>
              <a:t>states</a:t>
            </a:r>
            <a:r>
              <a:rPr lang="it-IT" dirty="0"/>
              <a:t>.</a:t>
            </a:r>
          </a:p>
          <a:p>
            <a:pPr marL="228600" lvl="0" indent="-228600" algn="l" rtl="0">
              <a:lnSpc>
                <a:spcPct val="90000"/>
              </a:lnSpc>
              <a:spcBef>
                <a:spcPts val="0"/>
              </a:spcBef>
              <a:spcAft>
                <a:spcPts val="0"/>
              </a:spcAft>
              <a:buClr>
                <a:schemeClr val="dk1"/>
              </a:buClr>
              <a:buSzPts val="2800"/>
              <a:buChar char="•"/>
            </a:pPr>
            <a:endParaRPr lang="it-IT" dirty="0"/>
          </a:p>
          <a:p>
            <a:pPr marL="228600" lvl="0" indent="-228600" algn="l" rtl="0">
              <a:lnSpc>
                <a:spcPct val="90000"/>
              </a:lnSpc>
              <a:spcBef>
                <a:spcPts val="0"/>
              </a:spcBef>
              <a:spcAft>
                <a:spcPts val="0"/>
              </a:spcAft>
              <a:buClr>
                <a:schemeClr val="dk1"/>
              </a:buClr>
              <a:buSzPts val="2800"/>
              <a:buChar char="•"/>
            </a:pPr>
            <a:r>
              <a:rPr lang="it-IT" dirty="0" err="1"/>
              <a:t>It</a:t>
            </a:r>
            <a:r>
              <a:rPr lang="it-IT" dirty="0"/>
              <a:t> </a:t>
            </a:r>
            <a:r>
              <a:rPr lang="it-IT" dirty="0" err="1"/>
              <a:t>has</a:t>
            </a:r>
            <a:r>
              <a:rPr lang="it-IT" dirty="0"/>
              <a:t> </a:t>
            </a:r>
            <a:r>
              <a:rPr lang="it-IT" dirty="0" err="1"/>
              <a:t>its</a:t>
            </a:r>
            <a:r>
              <a:rPr lang="it-IT" dirty="0"/>
              <a:t> </a:t>
            </a:r>
            <a:r>
              <a:rPr lang="it-IT" dirty="0" err="1"/>
              <a:t>own</a:t>
            </a:r>
            <a:r>
              <a:rPr lang="it-IT" dirty="0"/>
              <a:t> </a:t>
            </a:r>
            <a:r>
              <a:rPr lang="it-IT" dirty="0" err="1"/>
              <a:t>insitutions</a:t>
            </a:r>
            <a:r>
              <a:rPr lang="it-IT" dirty="0"/>
              <a:t>; </a:t>
            </a:r>
            <a:r>
              <a:rPr lang="it-IT" dirty="0" err="1"/>
              <a:t>it</a:t>
            </a:r>
            <a:r>
              <a:rPr lang="it-IT" dirty="0"/>
              <a:t> </a:t>
            </a:r>
            <a:r>
              <a:rPr lang="it-IT" dirty="0" err="1"/>
              <a:t>adopts</a:t>
            </a:r>
            <a:r>
              <a:rPr lang="it-IT" dirty="0"/>
              <a:t> </a:t>
            </a:r>
            <a:r>
              <a:rPr lang="it-IT" dirty="0" err="1"/>
              <a:t>legally</a:t>
            </a:r>
            <a:r>
              <a:rPr lang="it-IT" dirty="0"/>
              <a:t> </a:t>
            </a:r>
            <a:r>
              <a:rPr lang="it-IT" dirty="0" err="1"/>
              <a:t>binding</a:t>
            </a:r>
            <a:r>
              <a:rPr lang="it-IT" dirty="0"/>
              <a:t> </a:t>
            </a:r>
            <a:r>
              <a:rPr lang="it-IT" dirty="0" err="1"/>
              <a:t>acts</a:t>
            </a:r>
            <a:r>
              <a:rPr lang="it-IT" dirty="0"/>
              <a:t>.</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it-IT"/>
              <a:t>The 3 communiti</a:t>
            </a:r>
            <a:r>
              <a:rPr lang="it-IT" b="1"/>
              <a:t>es</a:t>
            </a:r>
            <a:r>
              <a:rPr lang="it-IT"/>
              <a:t>. </a:t>
            </a:r>
            <a:endParaRPr/>
          </a:p>
        </p:txBody>
      </p:sp>
      <p:sp>
        <p:nvSpPr>
          <p:cNvPr id="103" name="Google Shape;103;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Clr>
                <a:schemeClr val="dk1"/>
              </a:buClr>
              <a:buSzPts val="2800"/>
              <a:buChar char="•"/>
            </a:pPr>
            <a:r>
              <a:rPr lang="it-IT"/>
              <a:t>1. The European Coal and Steel Community (ECSC) ; </a:t>
            </a:r>
            <a:endParaRPr/>
          </a:p>
          <a:p>
            <a:pPr marL="0" lvl="0" indent="0" algn="l" rtl="0">
              <a:lnSpc>
                <a:spcPct val="80000"/>
              </a:lnSpc>
              <a:spcBef>
                <a:spcPts val="1000"/>
              </a:spcBef>
              <a:spcAft>
                <a:spcPts val="0"/>
              </a:spcAft>
              <a:buClr>
                <a:schemeClr val="dk1"/>
              </a:buClr>
              <a:buSzPts val="2800"/>
              <a:buNone/>
            </a:pPr>
            <a:r>
              <a:rPr lang="it-IT"/>
              <a:t>Created on 18 April </a:t>
            </a:r>
            <a:r>
              <a:rPr lang="it-IT" b="1"/>
              <a:t>1951 </a:t>
            </a:r>
            <a:r>
              <a:rPr lang="it-IT"/>
              <a:t>in Paris (Treaty of Paris) ; entry into force on 23 July 1952. Six founding states : Belgium, Germany, France, Italy, Luxembourg and the Netherlands. Sharing raw materials.  </a:t>
            </a:r>
            <a:endParaRPr/>
          </a:p>
          <a:p>
            <a:pPr marL="228600" lvl="0" indent="-228600" algn="l" rtl="0">
              <a:lnSpc>
                <a:spcPct val="80000"/>
              </a:lnSpc>
              <a:spcBef>
                <a:spcPts val="1000"/>
              </a:spcBef>
              <a:spcAft>
                <a:spcPts val="0"/>
              </a:spcAft>
              <a:buClr>
                <a:schemeClr val="dk1"/>
              </a:buClr>
              <a:buSzPts val="2800"/>
              <a:buChar char="•"/>
            </a:pPr>
            <a:r>
              <a:rPr lang="it-IT"/>
              <a:t>2. The European Economic Community (EEC);</a:t>
            </a:r>
            <a:endParaRPr/>
          </a:p>
          <a:p>
            <a:pPr marL="0" lvl="0" indent="0" algn="l" rtl="0">
              <a:lnSpc>
                <a:spcPct val="80000"/>
              </a:lnSpc>
              <a:spcBef>
                <a:spcPts val="1000"/>
              </a:spcBef>
              <a:spcAft>
                <a:spcPts val="0"/>
              </a:spcAft>
              <a:buClr>
                <a:schemeClr val="dk1"/>
              </a:buClr>
              <a:buSzPts val="2800"/>
              <a:buNone/>
            </a:pPr>
            <a:r>
              <a:rPr lang="it-IT"/>
              <a:t>Created by the Treaties of Rome of 25 March </a:t>
            </a:r>
            <a:r>
              <a:rPr lang="it-IT" b="1"/>
              <a:t>1957</a:t>
            </a:r>
            <a:r>
              <a:rPr lang="it-IT"/>
              <a:t>. Establishment of an internal market within the freee movement of capital; services, persons and goods.</a:t>
            </a:r>
            <a:endParaRPr/>
          </a:p>
          <a:p>
            <a:pPr marL="228600" lvl="0" indent="-228600" algn="l" rtl="0">
              <a:lnSpc>
                <a:spcPct val="80000"/>
              </a:lnSpc>
              <a:spcBef>
                <a:spcPts val="1000"/>
              </a:spcBef>
              <a:spcAft>
                <a:spcPts val="0"/>
              </a:spcAft>
              <a:buClr>
                <a:schemeClr val="dk1"/>
              </a:buClr>
              <a:buSzPts val="2800"/>
              <a:buChar char="•"/>
            </a:pPr>
            <a:r>
              <a:rPr lang="it-IT"/>
              <a:t>3. The European Atomic Energy Community (Euratom or EAEC).</a:t>
            </a:r>
            <a:endParaRPr/>
          </a:p>
          <a:p>
            <a:pPr marL="0" lvl="0" indent="0" algn="l" rtl="0">
              <a:lnSpc>
                <a:spcPct val="80000"/>
              </a:lnSpc>
              <a:spcBef>
                <a:spcPts val="1000"/>
              </a:spcBef>
              <a:spcAft>
                <a:spcPts val="0"/>
              </a:spcAft>
              <a:buClr>
                <a:schemeClr val="dk1"/>
              </a:buClr>
              <a:buSzPts val="2800"/>
              <a:buNone/>
            </a:pPr>
            <a:r>
              <a:rPr lang="it-IT"/>
              <a:t>Same Treaty.  Sharing energy ressources. </a:t>
            </a:r>
            <a:endParaRPr/>
          </a:p>
          <a:p>
            <a:pPr marL="228600" lvl="0" indent="-50800" algn="l" rtl="0">
              <a:lnSpc>
                <a:spcPct val="80000"/>
              </a:lnSpc>
              <a:spcBef>
                <a:spcPts val="1000"/>
              </a:spcBef>
              <a:spcAft>
                <a:spcPts val="0"/>
              </a:spcAft>
              <a:buClr>
                <a:schemeClr val="dk1"/>
              </a:buClr>
              <a:buSzPts val="2800"/>
              <a:buNone/>
            </a:pPr>
            <a:endParaRPr/>
          </a:p>
          <a:p>
            <a:pPr marL="228600" lvl="0" indent="-50800" algn="l" rtl="0">
              <a:lnSpc>
                <a:spcPct val="80000"/>
              </a:lnSpc>
              <a:spcBef>
                <a:spcPts val="1000"/>
              </a:spcBef>
              <a:spcAft>
                <a:spcPts val="0"/>
              </a:spcAft>
              <a:buClr>
                <a:schemeClr val="dk1"/>
              </a:buClr>
              <a:buSzPts val="2800"/>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it-IT"/>
              <a:t>The foundation stone: The ‘Schuman Declaration’ </a:t>
            </a:r>
            <a:endParaRPr/>
          </a:p>
        </p:txBody>
      </p:sp>
      <p:sp>
        <p:nvSpPr>
          <p:cNvPr id="109" name="Google Shape;109;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it-IT"/>
              <a:t>Robert Schuman was the French Foreign Minister; close to Jean Monnet one of the father of Europe. The declaration was written by Jean Monnet and then submitted to the French Parliament by Schuman on the 9 May 1950. It proposed the creation of a European Coal and Steel Community, whose members would pool coal and steel production.</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2847</Words>
  <Application>Microsoft Office PowerPoint</Application>
  <PresentationFormat>Widescreen</PresentationFormat>
  <Paragraphs>83</Paragraphs>
  <Slides>22</Slides>
  <Notes>12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Calibri</vt:lpstr>
      <vt:lpstr>Arial</vt:lpstr>
      <vt:lpstr>Helvetica Neue</vt:lpstr>
      <vt:lpstr>Tema di Office</vt:lpstr>
      <vt:lpstr>Lesson 1. FROM PARIS TO LISBON VIA ROME, MAASTRICHT, AMSTERDAM AND NICE </vt:lpstr>
      <vt:lpstr>EU as a successfull model of international cooperation;  </vt:lpstr>
      <vt:lpstr>The Council of Europe (CoE)</vt:lpstr>
      <vt:lpstr>Presentazione standard di PowerPoint</vt:lpstr>
      <vt:lpstr>Presentazione standard di PowerPoint</vt:lpstr>
      <vt:lpstr>Presentazione standard di PowerPoint</vt:lpstr>
      <vt:lpstr> 3) Third group: European Union </vt:lpstr>
      <vt:lpstr>The 3 communities. </vt:lpstr>
      <vt:lpstr>The foundation stone: The ‘Schuman Declaration’ </vt:lpstr>
      <vt:lpstr>FULL TEXT</vt:lpstr>
      <vt:lpstr>Presentazione standard di PowerPoint</vt:lpstr>
      <vt:lpstr>Presentazione standard di PowerPoint</vt:lpstr>
      <vt:lpstr>The Maastricht Treaty 1992. </vt:lpstr>
      <vt:lpstr>Presentazione standard di PowerPoint</vt:lpstr>
      <vt:lpstr>The Treaties of Amsterdam and Nice</vt:lpstr>
      <vt:lpstr>The Treaty establishing a constitution for europe</vt:lpstr>
      <vt:lpstr>The Lisbon Treaty</vt:lpstr>
      <vt:lpstr>Lessons 2 : The Nature of the EU</vt:lpstr>
      <vt:lpstr>1) Main characteristics / specific futures. </vt:lpstr>
      <vt:lpstr>Revision procedure: art. 48 TEU: as an intergovernemental procedure Accession procedure: as an intergovernemental procedure: Withdrawal procedure as a supranational one</vt:lpstr>
      <vt:lpstr>Accession procedure</vt:lpstr>
      <vt:lpstr>Withdrawing procedure : art. 50 TEU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FROM PARIS TO LISBON VIA ROME, MAASTRICHT, AMSTERDAM AND NICE </dc:title>
  <cp:lastModifiedBy>revisore</cp:lastModifiedBy>
  <cp:revision>13</cp:revision>
  <dcterms:modified xsi:type="dcterms:W3CDTF">2024-02-27T12:49:01Z</dcterms:modified>
</cp:coreProperties>
</file>