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66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10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93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56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0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3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68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97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08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5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04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BEBF-17B8-4DDE-B633-B5767B49661F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3C23-3CCD-4105-99F5-290E91646F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87AB1-31E4-4666-B279-424D1A8DDED2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567543" y="470263"/>
            <a:ext cx="9000307" cy="953588"/>
          </a:xfrm>
          <a:ln>
            <a:solidFill>
              <a:schemeClr val="tx2"/>
            </a:solidFill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t-IT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TRIBUTO CON FUNZIONE PARACOMMUTATIVA: </a:t>
            </a:r>
            <a:br>
              <a:rPr lang="it-IT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it-IT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TASSA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23555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10789" y="1628776"/>
            <a:ext cx="9274627" cy="4824413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80000"/>
              </a:lnSpc>
              <a:buFontTx/>
              <a:buChar char="•"/>
            </a:pPr>
            <a:r>
              <a:rPr lang="it-IT" sz="2200" dirty="0"/>
              <a:t>Natura giuridica </a:t>
            </a:r>
            <a:r>
              <a:rPr lang="it-IT" sz="2200" dirty="0" smtClean="0"/>
              <a:t>controversa e sua riconducibilità alla categoria dei tributi ampiamente discussa</a:t>
            </a:r>
            <a:endParaRPr lang="it-IT" sz="2200" dirty="0"/>
          </a:p>
          <a:p>
            <a:pPr marL="381000" indent="-381000" algn="just">
              <a:lnSpc>
                <a:spcPct val="80000"/>
              </a:lnSpc>
              <a:buFontTx/>
              <a:buChar char="•"/>
            </a:pPr>
            <a:r>
              <a:rPr lang="it-IT" sz="2200" dirty="0"/>
              <a:t>Parte della dottrina ha assunto a carattere distintivo della tassa due elementi: </a:t>
            </a:r>
          </a:p>
          <a:p>
            <a:pPr marL="381000" indent="-381000" algn="just">
              <a:lnSpc>
                <a:spcPct val="80000"/>
              </a:lnSpc>
              <a:buFontTx/>
              <a:buAutoNum type="alphaLcParenR"/>
            </a:pPr>
            <a:r>
              <a:rPr lang="it-IT" sz="2200" dirty="0"/>
              <a:t>la richiesta, da parte del singolo, della prestazione dell’ente pubblico; </a:t>
            </a:r>
          </a:p>
          <a:p>
            <a:pPr marL="381000" indent="-381000" algn="just">
              <a:lnSpc>
                <a:spcPct val="80000"/>
              </a:lnSpc>
              <a:buFontTx/>
              <a:buAutoNum type="alphaLcParenR"/>
            </a:pPr>
            <a:r>
              <a:rPr lang="it-IT" sz="2200" dirty="0"/>
              <a:t>il beneficio e/o utilità  che il soggetto, tenuto al pagamento della tassa, risente in conseguenza dell’esplicazione dell’attività amministrativa o giuridica dell’ente stesso. </a:t>
            </a:r>
          </a:p>
          <a:p>
            <a:pPr marL="381000" indent="-381000" algn="just">
              <a:lnSpc>
                <a:spcPct val="80000"/>
              </a:lnSpc>
            </a:pPr>
            <a:r>
              <a:rPr lang="it-IT" sz="2200" dirty="0"/>
              <a:t>	In tale ipotesi, la tassa è qualificata come entrata commutativa o quasi commutativa. Si è, perciò, giunti a negare il carattere coattivo di questa prestazione patrimoniale e, addirittura, la natura tributaria della stessa costituendo il pagamento di essa non già un’obbligazione </a:t>
            </a:r>
            <a:r>
              <a:rPr lang="it-IT" sz="2200" i="1" dirty="0"/>
              <a:t>ex </a:t>
            </a:r>
            <a:r>
              <a:rPr lang="it-IT" sz="2200" i="1" dirty="0" err="1"/>
              <a:t>lege</a:t>
            </a:r>
            <a:r>
              <a:rPr lang="it-IT" sz="2200" dirty="0"/>
              <a:t> ma solo un onere che il soggetto adempie volontariamente, e non coattivamente, se vuole conseguire un certo risultato che si assume, generalmente, favorevole al soggetto medesimo.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 rtlCol="0" anchor="ctr"/>
          <a:lstStyle/>
          <a:p>
            <a:pPr>
              <a:defRPr/>
            </a:pPr>
            <a:r>
              <a:rPr lang="it-IT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21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A855F-DCE8-407D-B3ED-848FDEDBC087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66651"/>
            <a:ext cx="10215154" cy="518808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t-IT" sz="2200" dirty="0"/>
              <a:t>In questa concezione - ricorda </a:t>
            </a:r>
            <a:r>
              <a:rPr lang="it-IT" sz="2200" b="1" dirty="0" smtClean="0"/>
              <a:t>G.A. Micheli </a:t>
            </a:r>
            <a:r>
              <a:rPr lang="it-IT" sz="2200" dirty="0"/>
              <a:t>– vi è un errore di impostazione e cioè l’escludere l’esistenza di un obbligo. Il soggetto è generalmente libero di avvalersi o </a:t>
            </a:r>
            <a:r>
              <a:rPr lang="it-IT" sz="2200" dirty="0" smtClean="0"/>
              <a:t>non avvalersi </a:t>
            </a:r>
            <a:r>
              <a:rPr lang="it-IT" sz="2200" dirty="0"/>
              <a:t>di un servizio che lo Stato rende nell’esplicazione di una delle sue funzioni fondamentali. Ma se egli si determina a richiederlo (</a:t>
            </a:r>
            <a:r>
              <a:rPr lang="it-IT" sz="2200" dirty="0" smtClean="0"/>
              <a:t>oppure </a:t>
            </a:r>
            <a:r>
              <a:rPr lang="it-IT" sz="2200" dirty="0"/>
              <a:t>è </a:t>
            </a:r>
            <a:r>
              <a:rPr lang="it-IT" sz="2200" dirty="0" smtClean="0"/>
              <a:t>obbligato </a:t>
            </a:r>
            <a:r>
              <a:rPr lang="it-IT" sz="2200" dirty="0"/>
              <a:t>a </a:t>
            </a:r>
            <a:r>
              <a:rPr lang="it-IT" sz="2200" dirty="0" smtClean="0"/>
              <a:t>richiederlo</a:t>
            </a:r>
            <a:r>
              <a:rPr lang="it-IT" sz="2200" dirty="0"/>
              <a:t>) deve pagare il tributo, deve cioè adempiere all’obbligazione che la legge gli impone  a carico. 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200" dirty="0" smtClean="0"/>
              <a:t>La </a:t>
            </a:r>
            <a:r>
              <a:rPr lang="it-IT" sz="2200" dirty="0"/>
              <a:t>tassa è la prestazione pecuniaria dovuta ad un ente pubblico in base ad una norma di legge, e nella misura da questa stabilita, per l’esplicazione di un’attività dell’ente stesso che concerne in modo particolare l’obbligato </a:t>
            </a:r>
            <a:r>
              <a:rPr lang="it-IT" sz="2200" b="1" dirty="0"/>
              <a:t>(A.D. Giannini).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200" dirty="0" smtClean="0"/>
              <a:t>L’imposta </a:t>
            </a:r>
            <a:r>
              <a:rPr lang="it-IT" sz="2200" dirty="0"/>
              <a:t>e la tassa hanno perciò la medesima struttura giuridica. 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sz="2200" smtClean="0"/>
              <a:t>Entrambe </a:t>
            </a:r>
            <a:r>
              <a:rPr lang="it-IT" sz="2200" dirty="0"/>
              <a:t>danno vita ad un’obbligazione </a:t>
            </a:r>
            <a:r>
              <a:rPr lang="it-IT" sz="2200" i="1" dirty="0"/>
              <a:t>ex </a:t>
            </a:r>
            <a:r>
              <a:rPr lang="it-IT" sz="2200" i="1" dirty="0" err="1"/>
              <a:t>lege</a:t>
            </a:r>
            <a:r>
              <a:rPr lang="it-IT" sz="2200" i="1" dirty="0"/>
              <a:t>[1]</a:t>
            </a:r>
            <a:r>
              <a:rPr lang="it-IT" sz="2200" dirty="0"/>
              <a:t>, la quale sorge non appena si verifica il presupposto di fatto a cui la legge la ricollega ed ha ad oggetto la prestazione di una somma di danaro nella misura inderogabilmente fissata dalla legge stessa.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200" b="1" dirty="0"/>
              <a:t>  </a:t>
            </a:r>
            <a:endParaRPr lang="it-IT" sz="2200" dirty="0"/>
          </a:p>
          <a:p>
            <a:pPr>
              <a:lnSpc>
                <a:spcPct val="80000"/>
              </a:lnSpc>
              <a:buNone/>
            </a:pPr>
            <a:r>
              <a:rPr lang="it-IT" sz="2200" dirty="0"/>
              <a:t>[1] </a:t>
            </a:r>
            <a:r>
              <a:rPr lang="it-IT" sz="1800" dirty="0"/>
              <a:t>E’ bene precisare che, nella tassa, la volontà del privato ha il solo compito di far sorgere a carico del richiedente, al verificarsi del presupposto, l’obbligazione </a:t>
            </a:r>
            <a:r>
              <a:rPr lang="it-IT" sz="1800" i="1" dirty="0"/>
              <a:t>ex </a:t>
            </a:r>
            <a:r>
              <a:rPr lang="it-IT" sz="1800" i="1" dirty="0" err="1"/>
              <a:t>lege</a:t>
            </a:r>
            <a:r>
              <a:rPr lang="it-IT" sz="2200" i="1" dirty="0"/>
              <a:t>.</a:t>
            </a:r>
            <a:r>
              <a:rPr lang="it-IT" sz="22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200" dirty="0"/>
              <a:t/>
            </a:r>
            <a:br>
              <a:rPr lang="it-IT" sz="2200" dirty="0"/>
            </a:b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0867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IL TRIBUTO CON FUNZIONE PARACOMMUTATIVA:  LA TASSA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5</cp:revision>
  <dcterms:created xsi:type="dcterms:W3CDTF">2020-03-08T20:31:44Z</dcterms:created>
  <dcterms:modified xsi:type="dcterms:W3CDTF">2020-03-09T07:54:46Z</dcterms:modified>
</cp:coreProperties>
</file>