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5" r:id="rId2"/>
    <p:sldId id="386" r:id="rId3"/>
    <p:sldId id="391" r:id="rId4"/>
    <p:sldId id="392" r:id="rId5"/>
    <p:sldId id="387" r:id="rId6"/>
    <p:sldId id="388" r:id="rId7"/>
    <p:sldId id="393" r:id="rId8"/>
    <p:sldId id="389" r:id="rId9"/>
    <p:sldId id="394" r:id="rId10"/>
    <p:sldId id="390" r:id="rId11"/>
    <p:sldId id="3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Morph, Annotate, Work Together, Tell Me" id="{B9B51309-D148-4332-87C2-07BE32FBCA3B}">
          <p14:sldIdLst>
            <p14:sldId id="385"/>
            <p14:sldId id="386"/>
            <p14:sldId id="391"/>
            <p14:sldId id="392"/>
            <p14:sldId id="387"/>
            <p14:sldId id="388"/>
            <p14:sldId id="393"/>
            <p14:sldId id="389"/>
            <p14:sldId id="394"/>
            <p14:sldId id="390"/>
            <p14:sldId id="39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39F1C9AA-B3A5-4269-B054-7E23FA4AF83D}"/>
    <pc:docChg chg="undo custSel addSld modSld">
      <pc:chgData name="Massi Catenma" userId="7edd239430b66c60" providerId="LiveId" clId="{39F1C9AA-B3A5-4269-B054-7E23FA4AF83D}" dt="2023-05-23T14:25:39.430" v="4754" actId="20577"/>
      <pc:docMkLst>
        <pc:docMk/>
      </pc:docMkLst>
      <pc:sldChg chg="modSp mod">
        <pc:chgData name="Massi Catenma" userId="7edd239430b66c60" providerId="LiveId" clId="{39F1C9AA-B3A5-4269-B054-7E23FA4AF83D}" dt="2023-05-23T13:31:48.738" v="2" actId="115"/>
        <pc:sldMkLst>
          <pc:docMk/>
          <pc:sldMk cId="2337102606" sldId="387"/>
        </pc:sldMkLst>
        <pc:spChg chg="mod">
          <ac:chgData name="Massi Catenma" userId="7edd239430b66c60" providerId="LiveId" clId="{39F1C9AA-B3A5-4269-B054-7E23FA4AF83D}" dt="2023-05-23T13:31:33.514" v="1" actId="20577"/>
          <ac:spMkLst>
            <pc:docMk/>
            <pc:sldMk cId="2337102606" sldId="387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3:31:48.738" v="2" actId="115"/>
          <ac:spMkLst>
            <pc:docMk/>
            <pc:sldMk cId="2337102606" sldId="387"/>
            <ac:spMk id="6" creationId="{C563BF1B-32A8-BAB2-7DCA-3BEA8608FB65}"/>
          </ac:spMkLst>
        </pc:spChg>
      </pc:sldChg>
      <pc:sldChg chg="modSp mod">
        <pc:chgData name="Massi Catenma" userId="7edd239430b66c60" providerId="LiveId" clId="{39F1C9AA-B3A5-4269-B054-7E23FA4AF83D}" dt="2023-05-23T13:51:47.266" v="1804" actId="20577"/>
        <pc:sldMkLst>
          <pc:docMk/>
          <pc:sldMk cId="2692294587" sldId="388"/>
        </pc:sldMkLst>
        <pc:spChg chg="mod">
          <ac:chgData name="Massi Catenma" userId="7edd239430b66c60" providerId="LiveId" clId="{39F1C9AA-B3A5-4269-B054-7E23FA4AF83D}" dt="2023-05-23T13:38:57.195" v="783" actId="20577"/>
          <ac:spMkLst>
            <pc:docMk/>
            <pc:sldMk cId="2692294587" sldId="388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3:51:47.266" v="1804" actId="20577"/>
          <ac:spMkLst>
            <pc:docMk/>
            <pc:sldMk cId="2692294587" sldId="388"/>
            <ac:spMk id="6" creationId="{C563BF1B-32A8-BAB2-7DCA-3BEA8608FB65}"/>
          </ac:spMkLst>
        </pc:spChg>
      </pc:sldChg>
      <pc:sldChg chg="modSp mod">
        <pc:chgData name="Massi Catenma" userId="7edd239430b66c60" providerId="LiveId" clId="{39F1C9AA-B3A5-4269-B054-7E23FA4AF83D}" dt="2023-05-23T14:23:30.764" v="4656" actId="20577"/>
        <pc:sldMkLst>
          <pc:docMk/>
          <pc:sldMk cId="2019073604" sldId="389"/>
        </pc:sldMkLst>
        <pc:spChg chg="mod">
          <ac:chgData name="Massi Catenma" userId="7edd239430b66c60" providerId="LiveId" clId="{39F1C9AA-B3A5-4269-B054-7E23FA4AF83D}" dt="2023-05-23T13:52:40.381" v="1821" actId="20577"/>
          <ac:spMkLst>
            <pc:docMk/>
            <pc:sldMk cId="2019073604" sldId="389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4:23:30.764" v="4656" actId="20577"/>
          <ac:spMkLst>
            <pc:docMk/>
            <pc:sldMk cId="2019073604" sldId="389"/>
            <ac:spMk id="6" creationId="{C563BF1B-32A8-BAB2-7DCA-3BEA8608FB65}"/>
          </ac:spMkLst>
        </pc:spChg>
      </pc:sldChg>
      <pc:sldChg chg="modSp mod">
        <pc:chgData name="Massi Catenma" userId="7edd239430b66c60" providerId="LiveId" clId="{39F1C9AA-B3A5-4269-B054-7E23FA4AF83D}" dt="2023-05-23T14:19:31.584" v="4457" actId="21"/>
        <pc:sldMkLst>
          <pc:docMk/>
          <pc:sldMk cId="1401573600" sldId="390"/>
        </pc:sldMkLst>
        <pc:spChg chg="mod">
          <ac:chgData name="Massi Catenma" userId="7edd239430b66c60" providerId="LiveId" clId="{39F1C9AA-B3A5-4269-B054-7E23FA4AF83D}" dt="2023-05-23T14:11:31.363" v="4037" actId="20577"/>
          <ac:spMkLst>
            <pc:docMk/>
            <pc:sldMk cId="1401573600" sldId="390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4:19:31.584" v="4457" actId="21"/>
          <ac:spMkLst>
            <pc:docMk/>
            <pc:sldMk cId="1401573600" sldId="390"/>
            <ac:spMk id="6" creationId="{C563BF1B-32A8-BAB2-7DCA-3BEA8608FB65}"/>
          </ac:spMkLst>
        </pc:spChg>
      </pc:sldChg>
      <pc:sldChg chg="modSp add mod">
        <pc:chgData name="Massi Catenma" userId="7edd239430b66c60" providerId="LiveId" clId="{39F1C9AA-B3A5-4269-B054-7E23FA4AF83D}" dt="2023-05-23T13:52:28.918" v="1820" actId="20577"/>
        <pc:sldMkLst>
          <pc:docMk/>
          <pc:sldMk cId="1675302018" sldId="393"/>
        </pc:sldMkLst>
        <pc:spChg chg="mod">
          <ac:chgData name="Massi Catenma" userId="7edd239430b66c60" providerId="LiveId" clId="{39F1C9AA-B3A5-4269-B054-7E23FA4AF83D}" dt="2023-05-23T13:52:28.918" v="1820" actId="20577"/>
          <ac:spMkLst>
            <pc:docMk/>
            <pc:sldMk cId="1675302018" sldId="393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3:52:19.438" v="1819" actId="20577"/>
          <ac:spMkLst>
            <pc:docMk/>
            <pc:sldMk cId="1675302018" sldId="393"/>
            <ac:spMk id="6" creationId="{C563BF1B-32A8-BAB2-7DCA-3BEA8608FB65}"/>
          </ac:spMkLst>
        </pc:spChg>
      </pc:sldChg>
      <pc:sldChg chg="modSp add mod">
        <pc:chgData name="Massi Catenma" userId="7edd239430b66c60" providerId="LiveId" clId="{39F1C9AA-B3A5-4269-B054-7E23FA4AF83D}" dt="2023-05-23T14:15:21.374" v="4190" actId="20577"/>
        <pc:sldMkLst>
          <pc:docMk/>
          <pc:sldMk cId="452060968" sldId="394"/>
        </pc:sldMkLst>
        <pc:spChg chg="mod">
          <ac:chgData name="Massi Catenma" userId="7edd239430b66c60" providerId="LiveId" clId="{39F1C9AA-B3A5-4269-B054-7E23FA4AF83D}" dt="2023-05-23T14:11:23.765" v="4035" actId="20577"/>
          <ac:spMkLst>
            <pc:docMk/>
            <pc:sldMk cId="452060968" sldId="394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4:15:21.374" v="4190" actId="20577"/>
          <ac:spMkLst>
            <pc:docMk/>
            <pc:sldMk cId="452060968" sldId="394"/>
            <ac:spMk id="6" creationId="{C563BF1B-32A8-BAB2-7DCA-3BEA8608FB65}"/>
          </ac:spMkLst>
        </pc:spChg>
      </pc:sldChg>
      <pc:sldChg chg="modSp add mod">
        <pc:chgData name="Massi Catenma" userId="7edd239430b66c60" providerId="LiveId" clId="{39F1C9AA-B3A5-4269-B054-7E23FA4AF83D}" dt="2023-05-23T14:25:39.430" v="4754" actId="20577"/>
        <pc:sldMkLst>
          <pc:docMk/>
          <pc:sldMk cId="456031260" sldId="395"/>
        </pc:sldMkLst>
        <pc:spChg chg="mod">
          <ac:chgData name="Massi Catenma" userId="7edd239430b66c60" providerId="LiveId" clId="{39F1C9AA-B3A5-4269-B054-7E23FA4AF83D}" dt="2023-05-23T14:11:53.099" v="4039" actId="20577"/>
          <ac:spMkLst>
            <pc:docMk/>
            <pc:sldMk cId="456031260" sldId="395"/>
            <ac:spMk id="2" creationId="{F0941210-2920-9149-F090-E173D788518C}"/>
          </ac:spMkLst>
        </pc:spChg>
        <pc:spChg chg="mod">
          <ac:chgData name="Massi Catenma" userId="7edd239430b66c60" providerId="LiveId" clId="{39F1C9AA-B3A5-4269-B054-7E23FA4AF83D}" dt="2023-05-23T14:25:39.430" v="4754" actId="20577"/>
          <ac:spMkLst>
            <pc:docMk/>
            <pc:sldMk cId="456031260" sldId="395"/>
            <ac:spMk id="6" creationId="{C563BF1B-32A8-BAB2-7DCA-3BEA8608FB6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1 – budget investimenti e cash flow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168316" y="1136004"/>
            <a:ext cx="11942999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 il seguente investimento come da piano strategico 2022-2025: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Sostituzione</a:t>
            </a:r>
            <a:r>
              <a:rPr lang="it-IT" sz="2000" dirty="0"/>
              <a:t> di una pressa oramai obsoleta e completamente ammortizzata con una nuova dello stesso tipo per un importo di 1,2 mln €. Tempi di implementazione 18 mesi a partire da 1/10/2023. Vita utile stimata del bene 10 anni.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Calcolare per il Budget 2024 (totale anno):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Ammortamento generato dagli investimenti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tenendo presente che si ha il pagamento costante </a:t>
            </a:r>
            <a:r>
              <a:rPr lang="it-IT" sz="2000" u="sng" dirty="0"/>
              <a:t>anticipato</a:t>
            </a:r>
            <a:r>
              <a:rPr lang="it-IT" sz="2000" dirty="0"/>
              <a:t> ogni 3 mesi, con primo pagamento ad inizio progetto e ultimo alla fine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6638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4 – soluzione (2/3)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109110"/>
            <a:ext cx="11942999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dirty="0"/>
              <a:t>Conosco </a:t>
            </a:r>
            <a:r>
              <a:rPr lang="it-IT" sz="2000" dirty="0" err="1"/>
              <a:t>gia</a:t>
            </a:r>
            <a:r>
              <a:rPr lang="it-IT" sz="2000" dirty="0"/>
              <a:t> il dettaglio delle ore di manodopera a budget (ma prima </a:t>
            </a:r>
            <a:r>
              <a:rPr lang="it-IT" sz="2000" dirty="0" err="1"/>
              <a:t>dell</a:t>
            </a:r>
            <a:r>
              <a:rPr lang="it-IT" sz="2000" dirty="0"/>
              <a:t> investimento). Devo calcolare le stesse ore sia dopo investimento (ore a </a:t>
            </a:r>
            <a:r>
              <a:rPr lang="it-IT" sz="2000" dirty="0" err="1"/>
              <a:t>budegt</a:t>
            </a:r>
            <a:r>
              <a:rPr lang="it-IT" sz="2000" dirty="0"/>
              <a:t>) che con effetto </a:t>
            </a:r>
            <a:r>
              <a:rPr lang="it-IT" sz="2000" dirty="0" err="1"/>
              <a:t>saving</a:t>
            </a:r>
            <a:r>
              <a:rPr lang="it-IT" sz="2000" dirty="0"/>
              <a:t> ridotto al 50% (ore </a:t>
            </a:r>
            <a:r>
              <a:rPr lang="it-IT" sz="2000" dirty="0" err="1"/>
              <a:t>actual</a:t>
            </a:r>
            <a:r>
              <a:rPr lang="it-IT" sz="2000" dirty="0"/>
              <a:t>)</a:t>
            </a:r>
            <a:br>
              <a:rPr lang="it-IT" sz="2000" dirty="0"/>
            </a:br>
            <a:r>
              <a:rPr lang="it-IT" sz="2000" dirty="0"/>
              <a:t>				prima </a:t>
            </a:r>
            <a:r>
              <a:rPr lang="it-IT" sz="2000" dirty="0" err="1"/>
              <a:t>dell</a:t>
            </a:r>
            <a:r>
              <a:rPr lang="it-IT" sz="2000" dirty="0"/>
              <a:t> investimento		dopo investimento</a:t>
            </a:r>
            <a:br>
              <a:rPr lang="it-IT" sz="2000" dirty="0"/>
            </a:br>
            <a:r>
              <a:rPr lang="it-IT" sz="2000" dirty="0"/>
              <a:t>Set up tot ore manodopera: 		4930 ore		4930 ore</a:t>
            </a:r>
            <a:br>
              <a:rPr lang="it-IT" sz="2000" dirty="0"/>
            </a:br>
            <a:r>
              <a:rPr lang="it-IT" sz="2000" dirty="0" err="1"/>
              <a:t>Prod</a:t>
            </a:r>
            <a:r>
              <a:rPr lang="it-IT" sz="2000" dirty="0"/>
              <a:t> tot ore manodopera:		29580 ore		20706 ore (-8874 ore ridotte del 30%)</a:t>
            </a:r>
            <a:br>
              <a:rPr lang="it-IT" sz="2000" dirty="0"/>
            </a:br>
            <a:r>
              <a:rPr lang="it-IT" sz="2000" dirty="0" err="1"/>
              <a:t>Cleaning</a:t>
            </a:r>
            <a:r>
              <a:rPr lang="it-IT" sz="2000" dirty="0"/>
              <a:t> tot ore manodopera: 	7395 ore		7395 ore</a:t>
            </a:r>
            <a:br>
              <a:rPr lang="it-IT" sz="2000" dirty="0"/>
            </a:br>
            <a:r>
              <a:rPr lang="it-IT" sz="2000" dirty="0"/>
              <a:t>TOTALE				41905			33031 ore TOTALE BUDGET</a:t>
            </a:r>
            <a:br>
              <a:rPr lang="it-IT" sz="2000" b="1" dirty="0"/>
            </a:br>
            <a:br>
              <a:rPr lang="it-IT" sz="2000" dirty="0"/>
            </a:br>
            <a:r>
              <a:rPr lang="it-IT" sz="2000" dirty="0"/>
              <a:t>In </a:t>
            </a:r>
            <a:r>
              <a:rPr lang="it-IT" sz="2000" dirty="0" err="1"/>
              <a:t>realta</a:t>
            </a:r>
            <a:r>
              <a:rPr lang="it-IT" sz="2000" dirty="0"/>
              <a:t> </a:t>
            </a:r>
            <a:r>
              <a:rPr lang="it-IT" sz="2000" dirty="0" err="1"/>
              <a:t>nell</a:t>
            </a:r>
            <a:r>
              <a:rPr lang="it-IT" sz="2000" dirty="0"/>
              <a:t> </a:t>
            </a:r>
            <a:r>
              <a:rPr lang="it-IT" sz="2000" dirty="0" err="1"/>
              <a:t>actual</a:t>
            </a:r>
            <a:r>
              <a:rPr lang="it-IT" sz="2000" dirty="0"/>
              <a:t> il </a:t>
            </a:r>
            <a:r>
              <a:rPr lang="it-IT" sz="2000" dirty="0" err="1"/>
              <a:t>saving</a:t>
            </a:r>
            <a:r>
              <a:rPr lang="it-IT" sz="2000" dirty="0"/>
              <a:t> è minore e ridotto al 50 %. Quindi la riduzione </a:t>
            </a:r>
            <a:r>
              <a:rPr lang="it-IT" sz="2000" dirty="0" err="1"/>
              <a:t>dell</a:t>
            </a:r>
            <a:r>
              <a:rPr lang="it-IT" sz="2000" dirty="0"/>
              <a:t> ore di produzione non è di 8874 ma di 4437 (il suo 50%). Quindi il totale ore </a:t>
            </a:r>
            <a:r>
              <a:rPr lang="it-IT" sz="2000" dirty="0" err="1"/>
              <a:t>prod</a:t>
            </a:r>
            <a:r>
              <a:rPr lang="it-IT" sz="2000" dirty="0"/>
              <a:t> </a:t>
            </a:r>
            <a:r>
              <a:rPr lang="it-IT" sz="2000" dirty="0" err="1"/>
              <a:t>aumeta</a:t>
            </a:r>
            <a:r>
              <a:rPr lang="it-IT" sz="2000" dirty="0"/>
              <a:t> ed il totale ore </a:t>
            </a:r>
            <a:r>
              <a:rPr lang="it-IT" sz="2000" dirty="0" err="1"/>
              <a:t>actual</a:t>
            </a:r>
            <a:r>
              <a:rPr lang="it-IT" sz="2000" dirty="0"/>
              <a:t> manodopera sale a 37468 (41905 – 4437) a causa del minore effetto positivo del </a:t>
            </a:r>
            <a:r>
              <a:rPr lang="it-IT" sz="2000" dirty="0" err="1"/>
              <a:t>saving</a:t>
            </a:r>
            <a:br>
              <a:rPr lang="it-IT" sz="2000" dirty="0"/>
            </a:br>
            <a:r>
              <a:rPr lang="it-IT" sz="2000" dirty="0"/>
              <a:t>A budget servono 33031 ore per 493 </a:t>
            </a:r>
            <a:r>
              <a:rPr lang="it-IT" sz="2000" dirty="0" err="1"/>
              <a:t>quantita</a:t>
            </a:r>
            <a:r>
              <a:rPr lang="it-IT" sz="2000" dirty="0"/>
              <a:t> di prodotto =&gt; 33031/493 = </a:t>
            </a:r>
            <a:r>
              <a:rPr lang="it-IT" sz="2000" b="1" dirty="0"/>
              <a:t>67 ore manodopera budget x 1 unita di prodotto</a:t>
            </a:r>
            <a:br>
              <a:rPr lang="it-IT" sz="2000" dirty="0"/>
            </a:br>
            <a:r>
              <a:rPr lang="it-IT" sz="2000" dirty="0"/>
              <a:t>In </a:t>
            </a:r>
            <a:r>
              <a:rPr lang="it-IT" sz="2000" dirty="0" err="1"/>
              <a:t>realta</a:t>
            </a:r>
            <a:r>
              <a:rPr lang="it-IT" sz="2000" dirty="0"/>
              <a:t> in minore effetto </a:t>
            </a:r>
            <a:r>
              <a:rPr lang="it-IT" sz="2000" dirty="0" err="1"/>
              <a:t>saving</a:t>
            </a:r>
            <a:r>
              <a:rPr lang="it-IT" sz="2000" dirty="0"/>
              <a:t> fa aumentare le ore da 33031 a 37468 e quindi =&gt; 37468/493 = </a:t>
            </a:r>
            <a:r>
              <a:rPr lang="it-IT" sz="2000" b="1" dirty="0"/>
              <a:t>76 ore manodopera act x 1 unita di prodotto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Fatturato act è 10% in </a:t>
            </a:r>
            <a:r>
              <a:rPr lang="it-IT" sz="2000" dirty="0" err="1"/>
              <a:t>piu</a:t>
            </a:r>
            <a:r>
              <a:rPr lang="it-IT" sz="2000" dirty="0"/>
              <a:t> del budget e di questo solo 2% è dovuto </a:t>
            </a:r>
            <a:r>
              <a:rPr lang="it-IT" sz="2000" dirty="0" err="1"/>
              <a:t>all</a:t>
            </a:r>
            <a:r>
              <a:rPr lang="it-IT" sz="2000" dirty="0"/>
              <a:t> effetto prezzo.</a:t>
            </a:r>
            <a:br>
              <a:rPr lang="it-IT" sz="2000" dirty="0"/>
            </a:br>
            <a:r>
              <a:rPr lang="it-IT" sz="2000" dirty="0"/>
              <a:t>Significa che il restante +8% è effetto volume.</a:t>
            </a:r>
            <a:br>
              <a:rPr lang="it-IT" sz="2000" dirty="0"/>
            </a:br>
            <a:r>
              <a:rPr lang="it-IT" sz="2000" dirty="0"/>
              <a:t>Nota che in questo caso l’azienda ha un solo prodotto e quindi l’effetto mix non esiste.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br>
              <a:rPr lang="it-IT" sz="2000" dirty="0"/>
            </a:b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= budget x 8% (incremento fatturato 10% al netto dell’effetto prezzo) = 493 x 1,08 = 532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Ore manodopera tot a Budget = 41905 (prima </a:t>
            </a:r>
            <a:r>
              <a:rPr lang="it-IT" sz="2000" dirty="0" err="1"/>
              <a:t>dell</a:t>
            </a:r>
            <a:r>
              <a:rPr lang="it-IT" sz="2000" dirty="0"/>
              <a:t> investimento) – 8874 (30% di 29580) = 33031 ore</a:t>
            </a:r>
            <a:br>
              <a:rPr lang="it-IT" sz="2000" dirty="0"/>
            </a:br>
            <a:r>
              <a:rPr lang="it-IT" sz="2000" dirty="0" err="1"/>
              <a:t>Ore</a:t>
            </a:r>
            <a:r>
              <a:rPr lang="it-IT" sz="2000" dirty="0"/>
              <a:t> unitarie budget = 33031 / 493 = 67 (mentre era 41905/493 = 85 prima </a:t>
            </a:r>
            <a:r>
              <a:rPr lang="it-IT" sz="2000" dirty="0" err="1"/>
              <a:t>dell</a:t>
            </a:r>
            <a:r>
              <a:rPr lang="it-IT" sz="2000" dirty="0"/>
              <a:t> investimento)</a:t>
            </a:r>
            <a:br>
              <a:rPr lang="it-IT" sz="2000" dirty="0"/>
            </a:br>
            <a:r>
              <a:rPr lang="it-IT" sz="2000" dirty="0"/>
              <a:t>Ore unitarie act = invece di passare da 85 a 67 (-18 per </a:t>
            </a:r>
            <a:r>
              <a:rPr lang="it-IT" sz="2000" dirty="0" err="1"/>
              <a:t>efftto</a:t>
            </a:r>
            <a:r>
              <a:rPr lang="it-IT" sz="2000" dirty="0"/>
              <a:t> </a:t>
            </a:r>
            <a:r>
              <a:rPr lang="it-IT" sz="2000" dirty="0" err="1"/>
              <a:t>saving</a:t>
            </a:r>
            <a:r>
              <a:rPr lang="it-IT" sz="2000" dirty="0"/>
              <a:t> al 100%), passa da 85 a 76 (-9 per </a:t>
            </a:r>
            <a:r>
              <a:rPr lang="it-IT" sz="2000" dirty="0" err="1"/>
              <a:t>effeto</a:t>
            </a:r>
            <a:r>
              <a:rPr lang="it-IT" sz="2000" dirty="0"/>
              <a:t> </a:t>
            </a:r>
            <a:r>
              <a:rPr lang="it-IT" sz="2000" dirty="0" err="1"/>
              <a:t>saving</a:t>
            </a:r>
            <a:r>
              <a:rPr lang="it-IT" sz="2000" dirty="0"/>
              <a:t> al 50%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Costo orario budget = 36000 € / 1400 h = 25,7 €		Costo orario </a:t>
            </a:r>
            <a:r>
              <a:rPr lang="it-IT" sz="2000" dirty="0" err="1"/>
              <a:t>actual</a:t>
            </a:r>
            <a:r>
              <a:rPr lang="it-IT" sz="2000" dirty="0"/>
              <a:t> = 33000 € / 1400 h = 23,6 €</a:t>
            </a:r>
            <a:br>
              <a:rPr lang="it-IT" sz="2000" dirty="0"/>
            </a:b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(</a:t>
            </a:r>
            <a:r>
              <a:rPr lang="it-IT" sz="2000" b="1" dirty="0"/>
              <a:t>Q </a:t>
            </a:r>
            <a:r>
              <a:rPr lang="it-IT" sz="2000" b="1" dirty="0" err="1"/>
              <a:t>prod</a:t>
            </a:r>
            <a:r>
              <a:rPr lang="it-IT" sz="2000" b="1" dirty="0"/>
              <a:t> act – Q </a:t>
            </a:r>
            <a:r>
              <a:rPr lang="it-IT" sz="2000" b="1" dirty="0" err="1"/>
              <a:t>prod</a:t>
            </a:r>
            <a:r>
              <a:rPr lang="it-IT" sz="2000" b="1" dirty="0"/>
              <a:t> </a:t>
            </a:r>
            <a:r>
              <a:rPr lang="it-IT" sz="2000" b="1" dirty="0" err="1"/>
              <a:t>bdg</a:t>
            </a:r>
            <a:r>
              <a:rPr lang="it-IT" sz="2000" dirty="0"/>
              <a:t>) x ORE unitarie </a:t>
            </a:r>
            <a:r>
              <a:rPr lang="it-IT" sz="2000" dirty="0" err="1"/>
              <a:t>bdg</a:t>
            </a:r>
            <a:r>
              <a:rPr lang="it-IT" sz="2000" dirty="0"/>
              <a:t> x costo orario </a:t>
            </a:r>
            <a:r>
              <a:rPr lang="it-IT" sz="2000" dirty="0" err="1"/>
              <a:t>bdg</a:t>
            </a:r>
            <a:r>
              <a:rPr lang="it-IT" sz="2000" dirty="0"/>
              <a:t> manodopera EFFETTO QUANTITA</a:t>
            </a:r>
            <a:br>
              <a:rPr lang="it-IT" sz="2000" dirty="0"/>
            </a:br>
            <a:r>
              <a:rPr lang="it-IT" sz="2000" dirty="0"/>
              <a:t>(532 – 493) x 67 x 25,7 = 67154 €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(</a:t>
            </a:r>
            <a:r>
              <a:rPr lang="it-IT" sz="2000" b="1" dirty="0"/>
              <a:t>ORE unitarie act - ORE unitarie </a:t>
            </a:r>
            <a:r>
              <a:rPr lang="it-IT" sz="2000" b="1" dirty="0" err="1"/>
              <a:t>bdg</a:t>
            </a:r>
            <a:r>
              <a:rPr lang="it-IT" sz="2000" dirty="0"/>
              <a:t>) x costo orario manodopera </a:t>
            </a:r>
            <a:r>
              <a:rPr lang="it-IT" sz="2000" dirty="0" err="1"/>
              <a:t>bdg</a:t>
            </a:r>
            <a:r>
              <a:rPr lang="it-IT" sz="2000" dirty="0"/>
              <a:t> EFF. CONSUMO</a:t>
            </a:r>
            <a:br>
              <a:rPr lang="it-IT" sz="2000" dirty="0"/>
            </a:br>
            <a:r>
              <a:rPr lang="it-IT" sz="2000" dirty="0"/>
              <a:t>532 x (76 – 67) x 25,7 = 123052 €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Ore unitarie act x (</a:t>
            </a:r>
            <a:r>
              <a:rPr lang="it-IT" sz="2000" b="1" dirty="0"/>
              <a:t>costo orario manodopera act – costo orario manodopera </a:t>
            </a:r>
            <a:r>
              <a:rPr lang="it-IT" sz="2000" b="1" dirty="0" err="1"/>
              <a:t>bdg</a:t>
            </a:r>
            <a:r>
              <a:rPr lang="it-IT" sz="2000" dirty="0"/>
              <a:t>) EFFETTO PREZZO</a:t>
            </a:r>
            <a:br>
              <a:rPr lang="it-IT" sz="2000" dirty="0"/>
            </a:br>
            <a:r>
              <a:rPr lang="it-IT" sz="2000" dirty="0"/>
              <a:t>532 x 76 x (23,6 – 25,7) = - 84907 €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0157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4 – soluzione (/3)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109110"/>
            <a:ext cx="11656128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Costo orario manodopera a budget 25,7</a:t>
            </a:r>
            <a:br>
              <a:rPr lang="it-IT" sz="2000" b="1" dirty="0"/>
            </a:br>
            <a:r>
              <a:rPr lang="it-IT" sz="2000" b="1" dirty="0"/>
              <a:t>Costo orario manodopera </a:t>
            </a:r>
            <a:r>
              <a:rPr lang="it-IT" sz="2000" b="1" dirty="0" err="1"/>
              <a:t>actual</a:t>
            </a:r>
            <a:r>
              <a:rPr lang="it-IT" sz="2000" b="1" dirty="0"/>
              <a:t> 23,6 </a:t>
            </a:r>
            <a:r>
              <a:rPr lang="it-IT" sz="2000" dirty="0"/>
              <a:t>(33000 costo annuo di 1 </a:t>
            </a:r>
            <a:r>
              <a:rPr lang="it-IT" sz="2000" dirty="0" err="1"/>
              <a:t>eprsona</a:t>
            </a:r>
            <a:r>
              <a:rPr lang="it-IT" sz="2000" dirty="0"/>
              <a:t> / 1400 ore lavorate all’anno)</a:t>
            </a: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Ora possiamo calcolare i 3 scostamenti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EFFETTO QUANTITA</a:t>
            </a:r>
            <a:br>
              <a:rPr lang="it-IT" sz="2000" dirty="0"/>
            </a:br>
            <a:r>
              <a:rPr lang="it-IT" sz="2000" dirty="0"/>
              <a:t>(</a:t>
            </a:r>
            <a:r>
              <a:rPr lang="it-IT" sz="2000" b="1" dirty="0"/>
              <a:t>Q </a:t>
            </a:r>
            <a:r>
              <a:rPr lang="it-IT" sz="2000" b="1" dirty="0" err="1"/>
              <a:t>prod</a:t>
            </a:r>
            <a:r>
              <a:rPr lang="it-IT" sz="2000" b="1" dirty="0"/>
              <a:t> act – Q </a:t>
            </a:r>
            <a:r>
              <a:rPr lang="it-IT" sz="2000" b="1" dirty="0" err="1"/>
              <a:t>prod</a:t>
            </a:r>
            <a:r>
              <a:rPr lang="it-IT" sz="2000" b="1" dirty="0"/>
              <a:t> </a:t>
            </a:r>
            <a:r>
              <a:rPr lang="it-IT" sz="2000" b="1" dirty="0" err="1"/>
              <a:t>bdg</a:t>
            </a:r>
            <a:r>
              <a:rPr lang="it-IT" sz="2000" dirty="0"/>
              <a:t>) x ORE unitarie </a:t>
            </a:r>
            <a:r>
              <a:rPr lang="it-IT" sz="2000" dirty="0" err="1"/>
              <a:t>bdg</a:t>
            </a:r>
            <a:r>
              <a:rPr lang="it-IT" sz="2000" dirty="0"/>
              <a:t> x costo orario manodopera </a:t>
            </a:r>
            <a:r>
              <a:rPr lang="it-IT" sz="2000" dirty="0" err="1"/>
              <a:t>bdg</a:t>
            </a:r>
            <a:br>
              <a:rPr lang="it-IT" sz="2000" dirty="0"/>
            </a:br>
            <a:r>
              <a:rPr lang="it-IT" sz="2000" dirty="0"/>
              <a:t>(532 – 493) </a:t>
            </a:r>
            <a:r>
              <a:rPr lang="it-IT" sz="2000" dirty="0" err="1"/>
              <a:t>quantita</a:t>
            </a:r>
            <a:r>
              <a:rPr lang="it-IT" sz="2000" dirty="0"/>
              <a:t> x 67 ore unitarie x 25,7 = 67154 €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EFFETTO COSNUMO ORE</a:t>
            </a:r>
            <a:br>
              <a:rPr lang="it-IT" sz="2000" dirty="0"/>
            </a:b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(</a:t>
            </a:r>
            <a:r>
              <a:rPr lang="it-IT" sz="2000" b="1" dirty="0"/>
              <a:t>ORE unitarie act - ORE unitarie </a:t>
            </a:r>
            <a:r>
              <a:rPr lang="it-IT" sz="2000" b="1" dirty="0" err="1"/>
              <a:t>bdg</a:t>
            </a:r>
            <a:r>
              <a:rPr lang="it-IT" sz="2000" dirty="0"/>
              <a:t>) x costo orario manodopera </a:t>
            </a:r>
            <a:r>
              <a:rPr lang="it-IT" sz="2000" dirty="0" err="1"/>
              <a:t>bdg</a:t>
            </a:r>
            <a:br>
              <a:rPr lang="it-IT" sz="2000" dirty="0"/>
            </a:br>
            <a:r>
              <a:rPr lang="it-IT" sz="2000" dirty="0"/>
              <a:t>532 x (76 – 67) x 25,7 = 123052 €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EFFETTO PREZZO</a:t>
            </a:r>
            <a:br>
              <a:rPr lang="it-IT" sz="2000" dirty="0"/>
            </a:b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act x Ore unitarie act x (</a:t>
            </a:r>
            <a:r>
              <a:rPr lang="it-IT" sz="2000" b="1" dirty="0"/>
              <a:t>costo orario manodopera act – costo orario manodopera </a:t>
            </a:r>
            <a:r>
              <a:rPr lang="it-IT" sz="2000" b="1" dirty="0" err="1"/>
              <a:t>bdg</a:t>
            </a:r>
            <a:r>
              <a:rPr lang="it-IT" sz="2000" dirty="0"/>
              <a:t>) 532 x 76 x (23,6 – 25,7) = - 84907 €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Totale effetti 67154 + 123052 – 84907 = 105,3 k€		infatti costo </a:t>
            </a:r>
            <a:r>
              <a:rPr lang="it-IT" sz="2000" dirty="0" err="1"/>
              <a:t>mandopera</a:t>
            </a:r>
            <a:r>
              <a:rPr lang="it-IT" sz="2000" dirty="0"/>
              <a:t> a </a:t>
            </a:r>
            <a:r>
              <a:rPr lang="it-IT" sz="2000" dirty="0" err="1"/>
              <a:t>budegt</a:t>
            </a:r>
            <a:r>
              <a:rPr lang="it-IT" sz="2000" dirty="0"/>
              <a:t> era 927 k€ 							ed </a:t>
            </a:r>
            <a:r>
              <a:rPr lang="it-IT" sz="2000" dirty="0" err="1"/>
              <a:t>actual</a:t>
            </a:r>
            <a:r>
              <a:rPr lang="it-IT" sz="2000" dirty="0"/>
              <a:t> 1032 k€ (differenza 105 k€)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5603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1 – soluzione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Investimento inizia in data 1/10/2023 + 18 mesi = finisce a 31/3/2025. Non genera ammortamenti nel 2024 perché ancora un </a:t>
            </a:r>
            <a:r>
              <a:rPr lang="it-IT" sz="2000" dirty="0" err="1"/>
              <a:t>carryover</a:t>
            </a:r>
            <a:endParaRPr lang="it-IT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Nessun </a:t>
            </a:r>
            <a:r>
              <a:rPr lang="it-IT" sz="2000" dirty="0" err="1"/>
              <a:t>saving</a:t>
            </a:r>
            <a:r>
              <a:rPr lang="it-IT" sz="2000" dirty="0"/>
              <a:t> previsto </a:t>
            </a:r>
            <a:r>
              <a:rPr lang="it-IT" sz="2000" dirty="0" err="1"/>
              <a:t>dall</a:t>
            </a:r>
            <a:r>
              <a:rPr lang="it-IT" sz="2000" dirty="0"/>
              <a:t> investimento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l pagamenti da a cadenza trimestrale anticipata. Quindi 18/3 = 6 rate anticipata + 1 rata aggiuntiva a fine progetto =&gt; quindi totale 7 rate.</a:t>
            </a:r>
            <a:br>
              <a:rPr lang="it-IT" sz="2000" dirty="0"/>
            </a:br>
            <a:r>
              <a:rPr lang="it-IT" sz="2000" dirty="0"/>
              <a:t>Quindi la singola rata è 1,2 mln / 7 = 0,17 mln €</a:t>
            </a:r>
            <a:br>
              <a:rPr lang="it-IT" sz="2000" dirty="0"/>
            </a:br>
            <a:r>
              <a:rPr lang="it-IT" sz="2000" dirty="0"/>
              <a:t>il piano di pagamento delle 7 rate è:</a:t>
            </a:r>
            <a:br>
              <a:rPr lang="it-IT" sz="2000" dirty="0"/>
            </a:br>
            <a:r>
              <a:rPr lang="it-IT" sz="2000" dirty="0"/>
              <a:t>1/10/2023</a:t>
            </a:r>
            <a:br>
              <a:rPr lang="it-IT" sz="2000" dirty="0"/>
            </a:br>
            <a:r>
              <a:rPr lang="it-IT" sz="2000" dirty="0"/>
              <a:t>1/1/2024</a:t>
            </a:r>
            <a:br>
              <a:rPr lang="it-IT" sz="2000" dirty="0"/>
            </a:br>
            <a:r>
              <a:rPr lang="it-IT" sz="2000" dirty="0"/>
              <a:t>1/4/2024</a:t>
            </a:r>
            <a:br>
              <a:rPr lang="it-IT" sz="2000" dirty="0"/>
            </a:br>
            <a:r>
              <a:rPr lang="it-IT" sz="2000" dirty="0"/>
              <a:t>1/7/2024</a:t>
            </a:r>
            <a:br>
              <a:rPr lang="it-IT" sz="2000" dirty="0"/>
            </a:br>
            <a:r>
              <a:rPr lang="it-IT" sz="2000" dirty="0"/>
              <a:t>1/10/2024 </a:t>
            </a:r>
            <a:br>
              <a:rPr lang="it-IT" sz="2000" dirty="0"/>
            </a:br>
            <a:r>
              <a:rPr lang="it-IT" sz="2000" dirty="0"/>
              <a:t>1/1/2025</a:t>
            </a:r>
            <a:br>
              <a:rPr lang="it-IT" sz="2000" dirty="0"/>
            </a:br>
            <a:r>
              <a:rPr lang="it-IT" sz="2000" dirty="0"/>
              <a:t>1/4/2025</a:t>
            </a:r>
            <a:br>
              <a:rPr lang="it-IT" sz="2000" dirty="0"/>
            </a:br>
            <a:r>
              <a:rPr lang="it-IT" sz="2000" dirty="0"/>
              <a:t>quindi nel 2024 bisogna pagare 4 rate per un tot di 0,17x4 = 0,68 mln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=&gt; nel 2023 si pagano 4 tranche = 1,2/7x4 =0,69 ml €Investimento 2 =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inizia ad aprile 2023 + 12 mesi = finisce a Marzo 2025. Genera ammortamenti   mln / e </a:t>
            </a:r>
            <a:r>
              <a:rPr lang="it-IT" sz="2000" dirty="0" err="1"/>
              <a:t>saving</a:t>
            </a:r>
            <a:r>
              <a:rPr lang="it-IT" sz="2000" dirty="0"/>
              <a:t> nel 2023 a partire da Aprile (8 mesi).</a:t>
            </a:r>
            <a:br>
              <a:rPr lang="it-IT" sz="2000" dirty="0"/>
            </a:br>
            <a:r>
              <a:rPr lang="it-IT" sz="2000" dirty="0"/>
              <a:t>Ammortamento 2,4 mln / 10 (anni) / 12 mesi x 8 mesi = 0,16 mln €</a:t>
            </a:r>
            <a:br>
              <a:rPr lang="it-IT" sz="2000" dirty="0"/>
            </a:br>
            <a:r>
              <a:rPr lang="it-IT" sz="2000" dirty="0" err="1"/>
              <a:t>Saving</a:t>
            </a:r>
            <a:r>
              <a:rPr lang="it-IT" sz="2000" dirty="0"/>
              <a:t> 21 persone x 36 k€ x 30 % / 12 mesi x 8 = 0,151 mln €</a:t>
            </a:r>
            <a:br>
              <a:rPr lang="it-IT" sz="2000" dirty="0"/>
            </a:br>
            <a:r>
              <a:rPr lang="it-IT" sz="2000" dirty="0"/>
              <a:t>l pagamenti da effettuare sono 5 (12 mesi / 3 mesi = 4 a cui si aggiunge 1 pagamento alla fine) =&gt; nel 2023 si pagano 2 tranche = 2,4 / 5x2 =0,96 ml €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Ammortamento generato dagli investimenti = 0,16 mln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 = 0,151 mln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= 0,69 mln + 0,96 mln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653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2 – budget investimenti e cash flow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168316" y="1136004"/>
            <a:ext cx="11942999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 seguenti investimenti come da piano strategico 2022-2025: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u="sng" dirty="0"/>
              <a:t>Efficientamento</a:t>
            </a:r>
            <a:r>
              <a:rPr lang="it-IT" sz="2000" dirty="0"/>
              <a:t> del processo produttivo con l’acquisizione di una nuova linea di produzione da elevata automazione per 2,4 mln € che comporta una riduzione di manodopera dedicata alla linea del 30%, nella sola fase di produzione, rispetto alle attuali 21 persone dal costo unitario annuo di 36 k€ a persona. Tempi di implementazione 12 mesi a partire da 01/05/2023. Vita utile 10 anni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Calcolare per il Budget 2024 (totale anno):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Ammortamento generato dagli investimenti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tenendo presente che per entrambi gli investimenti si ha il pagamento costante </a:t>
            </a:r>
            <a:r>
              <a:rPr lang="it-IT" sz="2000" u="sng" dirty="0"/>
              <a:t>posticipato</a:t>
            </a:r>
            <a:r>
              <a:rPr lang="it-IT" sz="2000" dirty="0"/>
              <a:t> ogni 3 mesi-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6543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2 – soluzione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Investimento inizia in data 1/5/2023 + 12 mesi = finisce a 30/4/2024. Genera ammortamenti nel 2024 a partire dal mese di Mag. Quindi per 8 mesi (da </a:t>
            </a:r>
            <a:r>
              <a:rPr lang="it-IT" sz="2000" dirty="0" err="1"/>
              <a:t>Mag</a:t>
            </a:r>
            <a:r>
              <a:rPr lang="it-IT" sz="2000" dirty="0"/>
              <a:t> a </a:t>
            </a:r>
            <a:r>
              <a:rPr lang="it-IT" sz="2000" dirty="0" err="1"/>
              <a:t>Dic</a:t>
            </a:r>
            <a:r>
              <a:rPr lang="it-IT" sz="2000" dirty="0"/>
              <a:t>)</a:t>
            </a:r>
            <a:br>
              <a:rPr lang="it-IT" sz="2000" dirty="0"/>
            </a:br>
            <a:r>
              <a:rPr lang="it-IT" sz="2000" dirty="0"/>
              <a:t>Valore </a:t>
            </a:r>
            <a:r>
              <a:rPr lang="it-IT" sz="2000" dirty="0" err="1"/>
              <a:t>ammort</a:t>
            </a:r>
            <a:r>
              <a:rPr lang="it-IT" sz="2000" dirty="0"/>
              <a:t> per anno pieno = 2,4 mln / 10 (anni di vita utile) = 0,24 mln</a:t>
            </a:r>
            <a:br>
              <a:rPr lang="it-IT" sz="2000" dirty="0"/>
            </a:br>
            <a:r>
              <a:rPr lang="it-IT" sz="2000" dirty="0"/>
              <a:t>Valore </a:t>
            </a:r>
            <a:r>
              <a:rPr lang="it-IT" sz="2000" dirty="0" err="1"/>
              <a:t>ammort</a:t>
            </a:r>
            <a:r>
              <a:rPr lang="it-IT" sz="2000" dirty="0"/>
              <a:t> per budget 2024 = 2,4 mln / 12 mesi x 8 mesi = 0,16 mln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 err="1"/>
              <a:t>Saving</a:t>
            </a:r>
            <a:r>
              <a:rPr lang="it-IT" sz="2000" dirty="0"/>
              <a:t>: riduzione del 30% da calcolare su 21 persone (al costo 36 k€ a persona)</a:t>
            </a:r>
            <a:br>
              <a:rPr lang="it-IT" sz="2000" dirty="0"/>
            </a:br>
            <a:r>
              <a:rPr lang="it-IT" sz="2000" dirty="0"/>
              <a:t>Valore </a:t>
            </a:r>
            <a:r>
              <a:rPr lang="it-IT" sz="2000" dirty="0" err="1"/>
              <a:t>saving</a:t>
            </a:r>
            <a:r>
              <a:rPr lang="it-IT" sz="2000" dirty="0"/>
              <a:t> per anno pieno = 21 persone x 30 % x 36 k€ = 227 k€</a:t>
            </a:r>
            <a:br>
              <a:rPr lang="it-IT" sz="2000" dirty="0"/>
            </a:br>
            <a:r>
              <a:rPr lang="it-IT" sz="2000" dirty="0"/>
              <a:t>Valore </a:t>
            </a:r>
            <a:r>
              <a:rPr lang="it-IT" sz="2000" dirty="0" err="1"/>
              <a:t>saving</a:t>
            </a:r>
            <a:r>
              <a:rPr lang="it-IT" sz="2000" dirty="0"/>
              <a:t> per budget 2024 = 227 k€ / 12 mesi x 8 mesi = 151 k€ </a:t>
            </a:r>
            <a:r>
              <a:rPr lang="it-IT" sz="2000" dirty="0" err="1"/>
              <a:t>perche</a:t>
            </a:r>
            <a:r>
              <a:rPr lang="it-IT" sz="2000" dirty="0"/>
              <a:t> come ammortamento anche il </a:t>
            </a:r>
            <a:r>
              <a:rPr lang="it-IT" sz="2000" dirty="0" err="1"/>
              <a:t>saving</a:t>
            </a:r>
            <a:r>
              <a:rPr lang="it-IT" sz="2000" dirty="0"/>
              <a:t> parte da </a:t>
            </a:r>
            <a:r>
              <a:rPr lang="it-IT" sz="2000" dirty="0" err="1"/>
              <a:t>Mag</a:t>
            </a:r>
            <a:r>
              <a:rPr lang="it-IT" sz="2000" dirty="0"/>
              <a:t> 2024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l pagamenti sono a cadenza trimestrale posticipata. Quindi 12/3 = 4 rate posticipate.</a:t>
            </a:r>
            <a:br>
              <a:rPr lang="it-IT" sz="2000" dirty="0"/>
            </a:br>
            <a:r>
              <a:rPr lang="it-IT" sz="2000" dirty="0"/>
              <a:t>Quindi la singola rata è 2,4 mln / 4 = 0,60 mln €</a:t>
            </a:r>
            <a:br>
              <a:rPr lang="it-IT" sz="2000" dirty="0"/>
            </a:br>
            <a:r>
              <a:rPr lang="it-IT" sz="2000" dirty="0"/>
              <a:t>il piano di pagamento delle 7 rate è:</a:t>
            </a:r>
            <a:br>
              <a:rPr lang="it-IT" sz="2000" dirty="0"/>
            </a:br>
            <a:r>
              <a:rPr lang="it-IT" sz="2000" dirty="0"/>
              <a:t>31/07/2023</a:t>
            </a:r>
            <a:br>
              <a:rPr lang="it-IT" sz="2000" dirty="0"/>
            </a:br>
            <a:r>
              <a:rPr lang="it-IT" sz="2000" dirty="0"/>
              <a:t>30/10/2023</a:t>
            </a:r>
            <a:br>
              <a:rPr lang="it-IT" sz="2000" dirty="0"/>
            </a:br>
            <a:r>
              <a:rPr lang="it-IT" sz="2000" dirty="0"/>
              <a:t>31/01/2024</a:t>
            </a:r>
            <a:br>
              <a:rPr lang="it-IT" sz="2000" dirty="0"/>
            </a:br>
            <a:r>
              <a:rPr lang="it-IT" sz="2000" dirty="0"/>
              <a:t>30/04/2024</a:t>
            </a:r>
            <a:br>
              <a:rPr lang="it-IT" sz="2000" dirty="0"/>
            </a:br>
            <a:r>
              <a:rPr lang="it-IT" sz="2000" dirty="0"/>
              <a:t>quindi nel 2024 bisogna pagare 2 rate per un tot di 0,60x2 = 1,20 mln €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=&gt; nel 2023 si pagano 4 tranche = 1,2/7x4 =0,69 ml €Investimento 2 =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inizia ad aprile 2023 + 12 mesi = finisce a Marzo 2025. Genera ammortamenti   mln / e </a:t>
            </a:r>
            <a:r>
              <a:rPr lang="it-IT" sz="2000" dirty="0" err="1"/>
              <a:t>saving</a:t>
            </a:r>
            <a:r>
              <a:rPr lang="it-IT" sz="2000" dirty="0"/>
              <a:t> nel 2023 a partire da Aprile (8 mesi).</a:t>
            </a:r>
            <a:br>
              <a:rPr lang="it-IT" sz="2000" dirty="0"/>
            </a:br>
            <a:r>
              <a:rPr lang="it-IT" sz="2000" dirty="0"/>
              <a:t>Ammortamento 2,4 mln / 10 (anni) / 12 mesi x 8 mesi = 0,16 mln €</a:t>
            </a:r>
            <a:br>
              <a:rPr lang="it-IT" sz="2000" dirty="0"/>
            </a:br>
            <a:r>
              <a:rPr lang="it-IT" sz="2000" dirty="0"/>
              <a:t>Ammortamento generato dagli investimenti = 0,16 mln 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risparmi di costo generati = 0,151 mln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Flusso di cassa in uscita = 0,69 mln + 0,96 mln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4803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3 – budget costo industriale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ha il seguente budget delle vendite ANNO 2024:</a:t>
            </a:r>
            <a:br>
              <a:rPr lang="it-IT" sz="2000" dirty="0"/>
            </a:br>
            <a:r>
              <a:rPr lang="it-IT" sz="2000" dirty="0"/>
              <a:t>			Q4 23	Q1 24	Q2 24	Q3 24	Q4 24	Q1 25		</a:t>
            </a:r>
            <a:br>
              <a:rPr lang="it-IT" sz="2000" dirty="0"/>
            </a:br>
            <a:r>
              <a:rPr lang="it-IT" sz="2000" dirty="0"/>
              <a:t>QUANTITA (x1000)	100	120	130	150	140	100			</a:t>
            </a:r>
            <a:br>
              <a:rPr lang="it-IT" sz="2000" dirty="0"/>
            </a:br>
            <a:r>
              <a:rPr lang="it-IT" sz="2000" dirty="0"/>
              <a:t>PREZZO			10	10	11	11	11	12	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Calcolare sul totale 2024 l’incidenza media del costo della manodopera su fatturato tenendo in considerazione le seguenti assunzioni: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 fine 2024 l’obiettivo è dimezzare la giacenza di inizio anno pari a 2 mesi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prodotto passa attraverso 1 fase di lavorazione con le seguenti caratteristiche</a:t>
            </a:r>
            <a:br>
              <a:rPr lang="it-IT" sz="2000" dirty="0"/>
            </a:br>
            <a:r>
              <a:rPr lang="it-IT" sz="2000" dirty="0"/>
              <a:t>Set up: 5 ore per unità prodotta con 2 persone</a:t>
            </a:r>
            <a:br>
              <a:rPr lang="it-IT" sz="2000" dirty="0"/>
            </a:br>
            <a:r>
              <a:rPr lang="it-IT" sz="2000" dirty="0" err="1"/>
              <a:t>Prod</a:t>
            </a:r>
            <a:r>
              <a:rPr lang="it-IT" sz="2000" dirty="0"/>
              <a:t>: 15 ore per unità prodotta con 4 persone (</a:t>
            </a:r>
            <a:r>
              <a:rPr lang="it-IT" sz="2000" u="sng" dirty="0"/>
              <a:t>prima dell’investimento</a:t>
            </a:r>
            <a:r>
              <a:rPr lang="it-IT" sz="2000" dirty="0"/>
              <a:t>)</a:t>
            </a:r>
            <a:br>
              <a:rPr lang="it-IT" sz="2000" dirty="0"/>
            </a:br>
            <a:r>
              <a:rPr lang="it-IT" sz="2000" dirty="0" err="1"/>
              <a:t>Cleaning</a:t>
            </a:r>
            <a:r>
              <a:rPr lang="it-IT" sz="2000" dirty="0"/>
              <a:t>: 3 ore per unità prodotta con 5 persone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personale diretto lavora 1400 ore all’anno</a:t>
            </a:r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3710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3 – soluzione (1/2)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dirty="0"/>
              <a:t>Calcoliamo il fatturato di budget (</a:t>
            </a:r>
            <a:r>
              <a:rPr lang="it-IT" sz="2000" dirty="0" err="1"/>
              <a:t>PxQ</a:t>
            </a:r>
            <a:r>
              <a:rPr lang="it-IT" sz="2000" dirty="0"/>
              <a:t>) : pari a 5820 k€ (somma dei 4 trimestri del 2024)</a:t>
            </a:r>
            <a:br>
              <a:rPr lang="it-IT" sz="2000" dirty="0"/>
            </a:br>
            <a:r>
              <a:rPr lang="it-IT" sz="2000" dirty="0"/>
              <a:t>			Q4 23	Q1 24	Q2 24	Q3 24	Q4 24	Q1 25		tot 24</a:t>
            </a:r>
            <a:br>
              <a:rPr lang="it-IT" sz="2000" dirty="0"/>
            </a:br>
            <a:r>
              <a:rPr lang="it-IT" sz="2000" dirty="0"/>
              <a:t>QUANTITA (x1000)	100	120	130	150	140	100		540	</a:t>
            </a:r>
            <a:br>
              <a:rPr lang="it-IT" sz="2000" dirty="0"/>
            </a:br>
            <a:r>
              <a:rPr lang="it-IT" sz="2000" dirty="0"/>
              <a:t>PREZZO			10	10	11	11	11	12	</a:t>
            </a:r>
            <a:br>
              <a:rPr lang="it-IT" sz="2000" dirty="0"/>
            </a:br>
            <a:r>
              <a:rPr lang="it-IT" sz="2000" dirty="0"/>
              <a:t>FATTURATO (k€)		1000	1200	1430	1650	1540	1440	5820 k€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Per calcolare il costo della manodopera mi serve capire quante ore di manodopera servono e quindi mi serve sapere le </a:t>
            </a:r>
            <a:r>
              <a:rPr lang="it-IT" sz="2000" dirty="0" err="1"/>
              <a:t>quantita</a:t>
            </a:r>
            <a:r>
              <a:rPr lang="it-IT" sz="2000" dirty="0"/>
              <a:t> da produrre (su cui poi calcolare le ore macchina e le ore manodopera).</a:t>
            </a:r>
            <a:br>
              <a:rPr lang="it-IT" sz="2000" dirty="0"/>
            </a:br>
            <a:r>
              <a:rPr lang="it-IT" sz="2000" dirty="0"/>
              <a:t>Q da produrre = Q da vendere + </a:t>
            </a:r>
            <a:r>
              <a:rPr lang="it-IT" sz="2000" dirty="0" err="1"/>
              <a:t>Riman</a:t>
            </a:r>
            <a:r>
              <a:rPr lang="it-IT" sz="2000" dirty="0"/>
              <a:t> finali – Rimanenze iniziali</a:t>
            </a:r>
            <a:br>
              <a:rPr lang="it-IT" sz="2000" dirty="0"/>
            </a:br>
            <a:r>
              <a:rPr lang="it-IT" sz="2000" dirty="0"/>
              <a:t>Giacenza a inizio 2024 = 80 (120/3 mesi x 2 copertura) </a:t>
            </a:r>
            <a:r>
              <a:rPr lang="it-IT" sz="2000" dirty="0" err="1"/>
              <a:t>perchè</a:t>
            </a:r>
            <a:r>
              <a:rPr lang="it-IT" sz="2000" dirty="0"/>
              <a:t> devo coprire i primi due mesi del Q1 24</a:t>
            </a:r>
            <a:br>
              <a:rPr lang="it-IT" sz="2000" dirty="0"/>
            </a:br>
            <a:r>
              <a:rPr lang="it-IT" sz="2000" dirty="0"/>
              <a:t>Giacenza a fine 2024 = 33 (100/3 mesi x 1 copertura) </a:t>
            </a:r>
            <a:r>
              <a:rPr lang="it-IT" sz="2000" dirty="0" err="1"/>
              <a:t>perchè</a:t>
            </a:r>
            <a:r>
              <a:rPr lang="it-IT" sz="2000" dirty="0"/>
              <a:t> devo coprire il primo mese del Q1 25 visto che l’obiettivo è dimezzare la giacenza (da 2 a 1 mese)</a:t>
            </a:r>
            <a:br>
              <a:rPr lang="it-IT" sz="2000" dirty="0"/>
            </a:br>
            <a:r>
              <a:rPr lang="it-IT" sz="2000" dirty="0"/>
              <a:t>Quantità produrre = Vendite + </a:t>
            </a:r>
            <a:r>
              <a:rPr lang="it-IT" sz="2000" dirty="0" err="1"/>
              <a:t>giac</a:t>
            </a:r>
            <a:r>
              <a:rPr lang="it-IT" sz="2000" dirty="0"/>
              <a:t> fin – </a:t>
            </a:r>
            <a:r>
              <a:rPr lang="it-IT" sz="2000" dirty="0" err="1"/>
              <a:t>giac</a:t>
            </a:r>
            <a:r>
              <a:rPr lang="it-IT" sz="2000" dirty="0"/>
              <a:t> </a:t>
            </a:r>
            <a:r>
              <a:rPr lang="it-IT" sz="2000" dirty="0" err="1"/>
              <a:t>iniz</a:t>
            </a:r>
            <a:r>
              <a:rPr lang="it-IT" sz="2000" dirty="0"/>
              <a:t> = 540 + 33 – 80 = 493</a:t>
            </a:r>
          </a:p>
        </p:txBody>
      </p:sp>
    </p:spTree>
    <p:extLst>
      <p:ext uri="{BB962C8B-B14F-4D97-AF65-F5344CB8AC3E}">
        <p14:creationId xmlns:p14="http://schemas.microsoft.com/office/powerpoint/2010/main" val="269229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Esercizio 3 – soluzione (2/2)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61514"/>
            <a:ext cx="11378223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Avendo il dato delle </a:t>
            </a:r>
            <a:r>
              <a:rPr lang="it-IT" sz="2000" dirty="0" err="1"/>
              <a:t>quantita</a:t>
            </a:r>
            <a:r>
              <a:rPr lang="it-IT" sz="2000" dirty="0"/>
              <a:t> da produrre possiamo calcolare le ore manodopera necessarie a budget con questa formula</a:t>
            </a:r>
            <a:br>
              <a:rPr lang="it-IT" sz="2000" dirty="0"/>
            </a:br>
            <a:r>
              <a:rPr lang="it-IT" sz="2000" dirty="0"/>
              <a:t>ORE MACCHINA (ore macchina/unita di prodotto x tota </a:t>
            </a:r>
            <a:r>
              <a:rPr lang="it-IT" sz="2000" dirty="0" err="1"/>
              <a:t>prod</a:t>
            </a:r>
            <a:r>
              <a:rPr lang="it-IT" sz="2000" dirty="0"/>
              <a:t>) x numero persone</a:t>
            </a:r>
            <a:br>
              <a:rPr lang="it-IT" sz="2000" dirty="0"/>
            </a:br>
            <a:r>
              <a:rPr lang="it-IT" sz="2000" dirty="0"/>
              <a:t>Set up tot: 5 ore/unita di prodotto x 493 totale </a:t>
            </a:r>
            <a:r>
              <a:rPr lang="it-IT" sz="2000" dirty="0" err="1"/>
              <a:t>quantita</a:t>
            </a:r>
            <a:r>
              <a:rPr lang="it-IT" sz="2000" dirty="0"/>
              <a:t> prodotte x 2 persone = 4930 ore</a:t>
            </a:r>
            <a:br>
              <a:rPr lang="it-IT" sz="2000" dirty="0"/>
            </a:br>
            <a:r>
              <a:rPr lang="it-IT" sz="2000" dirty="0" err="1"/>
              <a:t>Prod</a:t>
            </a:r>
            <a:r>
              <a:rPr lang="it-IT" sz="2000" dirty="0"/>
              <a:t> tot: 15 ore/unita di prodotto x 493 totale </a:t>
            </a:r>
            <a:r>
              <a:rPr lang="it-IT" sz="2000" dirty="0" err="1"/>
              <a:t>quantita</a:t>
            </a:r>
            <a:r>
              <a:rPr lang="it-IT" sz="2000" dirty="0"/>
              <a:t> prodotte x 4 persone= 29580 ore</a:t>
            </a:r>
            <a:br>
              <a:rPr lang="it-IT" sz="2000" dirty="0"/>
            </a:br>
            <a:r>
              <a:rPr lang="it-IT" sz="2000" dirty="0" err="1"/>
              <a:t>Cleaning</a:t>
            </a:r>
            <a:r>
              <a:rPr lang="it-IT" sz="2000" dirty="0"/>
              <a:t> tot: 3 ore/unita di prodotto x 493 totale </a:t>
            </a:r>
            <a:r>
              <a:rPr lang="it-IT" sz="2000" dirty="0" err="1"/>
              <a:t>quantita</a:t>
            </a:r>
            <a:r>
              <a:rPr lang="it-IT" sz="2000" dirty="0"/>
              <a:t> prodotte x 5 persone = 7395 ore</a:t>
            </a:r>
            <a:br>
              <a:rPr lang="it-IT" sz="2000" dirty="0"/>
            </a:br>
            <a:r>
              <a:rPr lang="it-IT" sz="2000" dirty="0"/>
              <a:t>Per un totale di 41905 ore (prima </a:t>
            </a:r>
            <a:r>
              <a:rPr lang="it-IT" sz="2000" dirty="0" err="1"/>
              <a:t>dell</a:t>
            </a:r>
            <a:r>
              <a:rPr lang="it-IT" sz="2000" dirty="0"/>
              <a:t> investimento)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Il costo totale di una </a:t>
            </a:r>
            <a:r>
              <a:rPr lang="it-IT" sz="2000" dirty="0" err="1"/>
              <a:t>eprsone</a:t>
            </a:r>
            <a:r>
              <a:rPr lang="it-IT" sz="2000" dirty="0"/>
              <a:t> è di 36 k€ e lavora per un totale di 1400 ore / anno.</a:t>
            </a:r>
            <a:br>
              <a:rPr lang="it-IT" sz="2000" dirty="0"/>
            </a:br>
            <a:r>
              <a:rPr lang="it-IT" sz="2000" dirty="0"/>
              <a:t>Quindi il costo orario della manodopera è 36000 € / 1400 ore = 25,7 €/ora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Quindi il costo totale della manodopera (prima </a:t>
            </a:r>
            <a:r>
              <a:rPr lang="it-IT" sz="2000" dirty="0" err="1"/>
              <a:t>dell</a:t>
            </a:r>
            <a:r>
              <a:rPr lang="it-IT" sz="2000" dirty="0"/>
              <a:t> investimento è 41905 ore x 25,7 €/ora = 1077 k€.</a:t>
            </a:r>
            <a:br>
              <a:rPr lang="it-IT" sz="2000" dirty="0"/>
            </a:br>
            <a:r>
              <a:rPr lang="it-IT" sz="2000" dirty="0"/>
              <a:t>Da questo importo sottraggo l’ effetto del </a:t>
            </a:r>
            <a:r>
              <a:rPr lang="it-IT" sz="2000" dirty="0" err="1"/>
              <a:t>saving</a:t>
            </a:r>
            <a:r>
              <a:rPr lang="it-IT" sz="2000" dirty="0"/>
              <a:t> (151 k€) generato </a:t>
            </a:r>
            <a:r>
              <a:rPr lang="it-IT" sz="2000" dirty="0" err="1"/>
              <a:t>dall</a:t>
            </a:r>
            <a:r>
              <a:rPr lang="it-IT" sz="2000" dirty="0"/>
              <a:t> investimento ed ottengo il coto totale della </a:t>
            </a:r>
            <a:r>
              <a:rPr lang="it-IT" sz="2000" dirty="0" err="1"/>
              <a:t>manodoper</a:t>
            </a:r>
            <a:r>
              <a:rPr lang="it-IT" sz="2000" dirty="0"/>
              <a:t> a budget = 1078 – 151 = 927 k€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rapporto tra costo manodopera e fatturato (927/5820) è 16%</a:t>
            </a:r>
          </a:p>
        </p:txBody>
      </p:sp>
    </p:spTree>
    <p:extLst>
      <p:ext uri="{BB962C8B-B14F-4D97-AF65-F5344CB8AC3E}">
        <p14:creationId xmlns:p14="http://schemas.microsoft.com/office/powerpoint/2010/main" val="167530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4 – analisi scostamento costo industriale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9001" y="1243584"/>
            <a:ext cx="11548551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L’azienda XYZ chiude il 2024 con i seguenti risultati: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Fatturato 10% più elevato di cui 2% dovuto ad effetto prezzo. Costo della </a:t>
            </a:r>
            <a:r>
              <a:rPr lang="it-IT" sz="2000" dirty="0" err="1"/>
              <a:t>manoodopera</a:t>
            </a:r>
            <a:r>
              <a:rPr lang="it-IT" sz="2000" dirty="0"/>
              <a:t> 1032 k€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L’effetto del </a:t>
            </a:r>
            <a:r>
              <a:rPr lang="it-IT" sz="2000" dirty="0" err="1"/>
              <a:t>saving</a:t>
            </a:r>
            <a:r>
              <a:rPr lang="it-IT" sz="2000" dirty="0"/>
              <a:t> per il nuovo investimento si è realizzato solo per la metà </a:t>
            </a:r>
            <a:r>
              <a:rPr lang="it-IT" sz="2000" dirty="0" err="1"/>
              <a:t>dell</a:t>
            </a:r>
            <a:r>
              <a:rPr lang="it-IT" sz="2000" dirty="0"/>
              <a:t> atteso beneficio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A causa del minore assenteismo sono stati fatti meno straordinario ed il costo medio della manodopera è di 33 k€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Effettuare una </a:t>
            </a:r>
            <a:r>
              <a:rPr lang="it-IT" sz="2000" dirty="0" err="1"/>
              <a:t>analasi</a:t>
            </a:r>
            <a:r>
              <a:rPr lang="it-IT" sz="2000" dirty="0"/>
              <a:t> di scostamento sul costo della manodopera che chiude l’anno a 1034 k€ vs un </a:t>
            </a:r>
            <a:r>
              <a:rPr lang="it-IT" sz="2000" dirty="0" err="1"/>
              <a:t>bdg</a:t>
            </a:r>
            <a:r>
              <a:rPr lang="it-IT" sz="2000" dirty="0"/>
              <a:t> di 929 k€</a:t>
            </a:r>
          </a:p>
        </p:txBody>
      </p:sp>
    </p:spTree>
    <p:extLst>
      <p:ext uri="{BB962C8B-B14F-4D97-AF65-F5344CB8AC3E}">
        <p14:creationId xmlns:p14="http://schemas.microsoft.com/office/powerpoint/2010/main" val="201907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210-2920-9149-F090-E173D788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075946" cy="640080"/>
          </a:xfrm>
        </p:spPr>
        <p:txBody>
          <a:bodyPr>
            <a:normAutofit/>
          </a:bodyPr>
          <a:lstStyle/>
          <a:p>
            <a:r>
              <a:rPr lang="it-IT" dirty="0"/>
              <a:t>Esercizio 4 – soluzione (1/3)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C563BF1B-32A8-BAB2-7DCA-3BEA8608FB65}"/>
              </a:ext>
            </a:extLst>
          </p:cNvPr>
          <p:cNvSpPr txBox="1">
            <a:spLocks/>
          </p:cNvSpPr>
          <p:nvPr/>
        </p:nvSpPr>
        <p:spPr>
          <a:xfrm>
            <a:off x="240037" y="1198760"/>
            <a:ext cx="11575446" cy="538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Per calcolare gli scostamenti di manodopera (act - budget) ho bisogno di conoscere i seguenti valori.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Q prodotte (act e budget)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ore manodopera diretta x 1 unita di prodotto (act e </a:t>
            </a:r>
            <a:r>
              <a:rPr lang="it-IT" sz="2000" dirty="0" err="1"/>
              <a:t>bdg</a:t>
            </a:r>
            <a:r>
              <a:rPr lang="it-IT" sz="2000" dirty="0"/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/>
              <a:t>Costo orario manodopera (act e </a:t>
            </a:r>
            <a:r>
              <a:rPr lang="it-IT" sz="2000" dirty="0" err="1"/>
              <a:t>bdg</a:t>
            </a:r>
            <a:r>
              <a:rPr lang="it-IT" sz="20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Quindi:</a:t>
            </a:r>
          </a:p>
          <a:p>
            <a:pPr>
              <a:lnSpc>
                <a:spcPct val="100000"/>
              </a:lnSpc>
            </a:pPr>
            <a:r>
              <a:rPr lang="it-IT" sz="2000" b="1" dirty="0"/>
              <a:t>Q </a:t>
            </a:r>
            <a:r>
              <a:rPr lang="it-IT" sz="2000" b="1" dirty="0" err="1"/>
              <a:t>prod</a:t>
            </a:r>
            <a:r>
              <a:rPr lang="it-IT" sz="2000" b="1" dirty="0"/>
              <a:t> budget = 493 </a:t>
            </a:r>
            <a:r>
              <a:rPr lang="it-IT" sz="2000" dirty="0"/>
              <a:t>(</a:t>
            </a:r>
            <a:r>
              <a:rPr lang="it-IT" sz="2000" dirty="0" err="1"/>
              <a:t>gia</a:t>
            </a:r>
            <a:r>
              <a:rPr lang="it-IT" sz="2000" dirty="0"/>
              <a:t> calcolato)</a:t>
            </a:r>
            <a:br>
              <a:rPr lang="it-IT" sz="2000" dirty="0"/>
            </a:br>
            <a:r>
              <a:rPr lang="it-IT" sz="2000" dirty="0"/>
              <a:t>Q </a:t>
            </a:r>
            <a:r>
              <a:rPr lang="it-IT" sz="2000" dirty="0" err="1"/>
              <a:t>prod</a:t>
            </a:r>
            <a:r>
              <a:rPr lang="it-IT" sz="2000" dirty="0"/>
              <a:t> </a:t>
            </a:r>
            <a:r>
              <a:rPr lang="it-IT" sz="2000" dirty="0" err="1"/>
              <a:t>actual</a:t>
            </a:r>
            <a:r>
              <a:rPr lang="it-IT" sz="2000" dirty="0"/>
              <a:t> risentono </a:t>
            </a:r>
            <a:r>
              <a:rPr lang="it-IT" sz="2000" dirty="0" err="1"/>
              <a:t>dell</a:t>
            </a:r>
            <a:r>
              <a:rPr lang="it-IT" sz="2000" dirty="0"/>
              <a:t> effetto volumi di vendita. Visto che non cambiano le scorte ad inizio e fine anno, allora se ho un aumento dei volume </a:t>
            </a:r>
            <a:r>
              <a:rPr lang="it-IT" sz="2000" dirty="0" err="1"/>
              <a:t>dell</a:t>
            </a:r>
            <a:r>
              <a:rPr lang="it-IT" sz="2000" dirty="0"/>
              <a:t> 8% di vendita devo considerare lo stesso aumento anche sui volumi di produzione e quindi aggiungo aumento i volumi di budget del 8% per ottenere </a:t>
            </a:r>
            <a:r>
              <a:rPr lang="it-IT" sz="2000" b="1" dirty="0"/>
              <a:t>le Q </a:t>
            </a:r>
            <a:r>
              <a:rPr lang="it-IT" sz="2000" b="1" dirty="0" err="1"/>
              <a:t>prod</a:t>
            </a:r>
            <a:r>
              <a:rPr lang="it-IT" sz="2000" b="1" dirty="0"/>
              <a:t> </a:t>
            </a:r>
            <a:r>
              <a:rPr lang="it-IT" sz="2000" b="1" dirty="0" err="1"/>
              <a:t>actual</a:t>
            </a:r>
            <a:r>
              <a:rPr lang="it-IT" sz="2000" b="1" dirty="0"/>
              <a:t> = 493 x 1,08 = 532</a:t>
            </a:r>
          </a:p>
        </p:txBody>
      </p:sp>
    </p:spTree>
    <p:extLst>
      <p:ext uri="{BB962C8B-B14F-4D97-AF65-F5344CB8AC3E}">
        <p14:creationId xmlns:p14="http://schemas.microsoft.com/office/powerpoint/2010/main" val="45206096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5189</TotalTime>
  <Words>2376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Esercizio 1 – budget investimenti e cash flow</vt:lpstr>
      <vt:lpstr>Esercizio 1 – soluzione</vt:lpstr>
      <vt:lpstr>Esercizio 2 – budget investimenti e cash flow</vt:lpstr>
      <vt:lpstr>Esercizio 2 – soluzione</vt:lpstr>
      <vt:lpstr>Esercizio 3 – budget costo industriale</vt:lpstr>
      <vt:lpstr>Esercizio 3 – soluzione (1/2)</vt:lpstr>
      <vt:lpstr>Esercizio 3 – soluzione (2/2)</vt:lpstr>
      <vt:lpstr>Esercizio 4 – analisi scostamento costo industriale</vt:lpstr>
      <vt:lpstr>Esercizio 4 – soluzione (1/3)</vt:lpstr>
      <vt:lpstr>Esercizio 4 – soluzione (2/3)</vt:lpstr>
      <vt:lpstr>Esercizio 4 – soluzione (/3)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48</cp:revision>
  <dcterms:created xsi:type="dcterms:W3CDTF">2022-11-03T08:14:40Z</dcterms:created>
  <dcterms:modified xsi:type="dcterms:W3CDTF">2023-05-23T14:25:44Z</dcterms:modified>
  <cp:version/>
</cp:coreProperties>
</file>