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2" r:id="rId2"/>
  </p:sldMasterIdLst>
  <p:notesMasterIdLst>
    <p:notesMasterId r:id="rId15"/>
  </p:notesMasterIdLst>
  <p:handoutMasterIdLst>
    <p:handoutMasterId r:id="rId16"/>
  </p:handoutMasterIdLst>
  <p:sldIdLst>
    <p:sldId id="309" r:id="rId3"/>
    <p:sldId id="326" r:id="rId4"/>
    <p:sldId id="327" r:id="rId5"/>
    <p:sldId id="328" r:id="rId6"/>
    <p:sldId id="332" r:id="rId7"/>
    <p:sldId id="329" r:id="rId8"/>
    <p:sldId id="330" r:id="rId9"/>
    <p:sldId id="331" r:id="rId10"/>
    <p:sldId id="333" r:id="rId11"/>
    <p:sldId id="334" r:id="rId12"/>
    <p:sldId id="335" r:id="rId13"/>
    <p:sldId id="336" r:id="rId14"/>
  </p:sldIdLst>
  <p:sldSz cx="9144000" cy="6858000" type="screen4x3"/>
  <p:notesSz cx="7099300" cy="10234613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66"/>
    <a:srgbClr val="CCFFFF"/>
    <a:srgbClr val="FFFF99"/>
    <a:srgbClr val="CCCCFF"/>
    <a:srgbClr val="CCFF99"/>
    <a:srgbClr val="FF99CC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10" autoAdjust="0"/>
    <p:restoredTop sz="94607" autoAdjust="0"/>
  </p:normalViewPr>
  <p:slideViewPr>
    <p:cSldViewPr>
      <p:cViewPr varScale="1">
        <p:scale>
          <a:sx n="131" d="100"/>
          <a:sy n="131" d="100"/>
        </p:scale>
        <p:origin x="712" y="184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979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979" y="9722392"/>
            <a:ext cx="3077321" cy="512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F73A69C-D21E-4FF9-AA4E-14ABA32534C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0290" y="0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761" y="4862014"/>
            <a:ext cx="5679778" cy="4606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/>
              <a:t>Fare clic per modificare gli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755"/>
            <a:ext cx="3077321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0290" y="9720755"/>
            <a:ext cx="3077320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53E2F1EB-11A8-48FE-81F4-E1F92E8F705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5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6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7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E267037-9481-4B8A-BCAC-54C82BAAAF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C1D8A-CC92-4F32-84AE-8B9F372062A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A88C34-BD2C-4952-9635-8F64B5E09ED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/>
          </p:nvPr>
        </p:nvSpPr>
        <p:spPr>
          <a:xfrm>
            <a:off x="1524000" y="190500"/>
            <a:ext cx="7010400" cy="58293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E4BF1-D323-4628-BD91-25DA2459BE7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5D8AB0-4F84-4022-B09A-BB4BB794D99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C4060-814A-4DE4-9E9F-346F0E54A70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B090B9-10F6-4077-80CF-4A5249C48A6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B8B57-675D-41EA-AA25-B775E0BC517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3D62D-E956-429F-910C-7AA81AEBF4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BD698-57A8-44D3-A611-64C0FC788470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DD51C-66C8-42F1-91BD-CDA04EB243B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AFC83-B73C-4A92-ADF3-76980B3F2AF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25FCF-E7CC-425A-8DC1-5213EBEE55E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D2CC7-72C2-4A39-8DD8-E99D82FAFE8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1B32F-D3A8-44CE-8E56-0F76BA85D6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F26D3-5BFA-416B-9DAD-3D344ABC7F5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B1CD1-3ABF-497A-AA94-66B3ADA9D0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AB6A4-FAB9-422D-9628-67C3410ED66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4CCC39-6F5F-48B1-9F8D-32EBB376483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36AB9-6C05-4CC1-8AE2-9AFE891FE82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F5966-2162-4E4B-AD96-A5D5458BBEA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003966-F176-4802-B197-ABDA7508EBC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A92E07-B891-4E49-94C3-61C4316C40A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59563" y="6500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3575" y="650081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572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17D7146B-AE19-4AD4-A692-9F08578D8E1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 userDrawn="1"/>
        </p:nvSpPr>
        <p:spPr bwMode="auto">
          <a:xfrm flipV="1">
            <a:off x="827088" y="-26988"/>
            <a:ext cx="0" cy="1079501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it-IT"/>
          </a:p>
        </p:txBody>
      </p:sp>
      <p:sp>
        <p:nvSpPr>
          <p:cNvPr id="32777" name="Oval 9"/>
          <p:cNvSpPr>
            <a:spLocks noChangeArrowheads="1"/>
          </p:cNvSpPr>
          <p:nvPr userDrawn="1"/>
        </p:nvSpPr>
        <p:spPr bwMode="auto">
          <a:xfrm>
            <a:off x="179388" y="47625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468313" y="47625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32385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901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01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smtClean="0"/>
            </a:lvl1pPr>
          </a:lstStyle>
          <a:p>
            <a:pPr>
              <a:defRPr/>
            </a:pPr>
            <a:r>
              <a:rPr lang="it-IT"/>
              <a:t>Università Parthenope</a:t>
            </a:r>
          </a:p>
        </p:txBody>
      </p:sp>
      <p:sp>
        <p:nvSpPr>
          <p:cNvPr id="901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91F07E6F-D7E9-45EE-8C56-A357FAFD726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  <p:sp>
        <p:nvSpPr>
          <p:cNvPr id="9012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9012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9012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1050" y="1371600"/>
            <a:ext cx="7019925" cy="1752600"/>
          </a:xfrm>
        </p:spPr>
        <p:txBody>
          <a:bodyPr/>
          <a:lstStyle/>
          <a:p>
            <a:pPr algn="ctr" eaLnBrk="1" hangingPunct="1"/>
            <a:r>
              <a:rPr lang="it-IT" sz="4400"/>
              <a:t>Principio di Competenza</a:t>
            </a:r>
            <a:endParaRPr lang="it-IT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292600"/>
            <a:ext cx="6477000" cy="1422400"/>
          </a:xfrm>
        </p:spPr>
        <p:txBody>
          <a:bodyPr/>
          <a:lstStyle/>
          <a:p>
            <a:r>
              <a:rPr lang="it-IT" dirty="0"/>
              <a:t>Prof. Luigi </a:t>
            </a:r>
            <a:r>
              <a:rPr lang="it-IT" dirty="0" err="1"/>
              <a:t>Lepore</a:t>
            </a:r>
            <a:endParaRPr lang="it-IT" dirty="0"/>
          </a:p>
          <a:p>
            <a:r>
              <a:rPr lang="it-IT"/>
              <a:t>luigi.lepore@uniparthenope.it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331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9E45D3-FB32-49B2-9AAB-79C6C193A5DB}" type="slidenum">
              <a:rPr lang="it-IT"/>
              <a:pPr/>
              <a:t>10</a:t>
            </a:fld>
            <a:endParaRPr lang="it-IT"/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627313" y="3860800"/>
            <a:ext cx="3744912" cy="939800"/>
          </a:xfrm>
          <a:prstGeom prst="leftRightArrowCallout">
            <a:avLst>
              <a:gd name="adj1" fmla="val 25000"/>
              <a:gd name="adj2" fmla="val 25000"/>
              <a:gd name="adj3" fmla="val 49810"/>
              <a:gd name="adj4" fmla="val 50000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 u="sng">
                <a:latin typeface="Times New Roman" pitchFamily="18" charset="0"/>
              </a:rPr>
              <a:t>RISCONTO</a:t>
            </a:r>
          </a:p>
        </p:txBody>
      </p:sp>
      <p:sp>
        <p:nvSpPr>
          <p:cNvPr id="175109" name="AutoShape 5"/>
          <p:cNvSpPr>
            <a:spLocks noChangeArrowheads="1"/>
          </p:cNvSpPr>
          <p:nvPr/>
        </p:nvSpPr>
        <p:spPr bwMode="auto">
          <a:xfrm>
            <a:off x="6572250" y="4038600"/>
            <a:ext cx="1600200" cy="762000"/>
          </a:xfrm>
          <a:prstGeom prst="downArrowCallout">
            <a:avLst>
              <a:gd name="adj1" fmla="val 52500"/>
              <a:gd name="adj2" fmla="val 52500"/>
              <a:gd name="adj3" fmla="val 16667"/>
              <a:gd name="adj4" fmla="val 6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PASSIVO</a:t>
            </a:r>
          </a:p>
        </p:txBody>
      </p:sp>
      <p:sp>
        <p:nvSpPr>
          <p:cNvPr id="175110" name="AutoShape 6"/>
          <p:cNvSpPr>
            <a:spLocks noChangeArrowheads="1"/>
          </p:cNvSpPr>
          <p:nvPr/>
        </p:nvSpPr>
        <p:spPr bwMode="auto">
          <a:xfrm>
            <a:off x="900113" y="4038600"/>
            <a:ext cx="1600200" cy="762000"/>
          </a:xfrm>
          <a:prstGeom prst="downArrowCallout">
            <a:avLst>
              <a:gd name="adj1" fmla="val 52500"/>
              <a:gd name="adj2" fmla="val 52500"/>
              <a:gd name="adj3" fmla="val 16667"/>
              <a:gd name="adj4" fmla="val 6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ATTIVO</a:t>
            </a:r>
          </a:p>
        </p:txBody>
      </p:sp>
      <p:sp>
        <p:nvSpPr>
          <p:cNvPr id="13319" name="AutoShape 7"/>
          <p:cNvSpPr>
            <a:spLocks noChangeArrowheads="1"/>
          </p:cNvSpPr>
          <p:nvPr/>
        </p:nvSpPr>
        <p:spPr bwMode="auto">
          <a:xfrm>
            <a:off x="3124200" y="2057400"/>
            <a:ext cx="2895600" cy="990600"/>
          </a:xfrm>
          <a:custGeom>
            <a:avLst/>
            <a:gdLst>
              <a:gd name="T0" fmla="*/ 2171700 w 21600"/>
              <a:gd name="T1" fmla="*/ 0 h 21600"/>
              <a:gd name="T2" fmla="*/ 0 w 21600"/>
              <a:gd name="T3" fmla="*/ 495300 h 21600"/>
              <a:gd name="T4" fmla="*/ 2171700 w 21600"/>
              <a:gd name="T5" fmla="*/ 990600 h 21600"/>
              <a:gd name="T6" fmla="*/ 2895600 w 21600"/>
              <a:gd name="T7" fmla="*/ 495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>
                <a:latin typeface="Times New Roman" pitchFamily="18" charset="0"/>
              </a:rPr>
              <a:t>PRECEDE</a:t>
            </a:r>
          </a:p>
        </p:txBody>
      </p:sp>
      <p:sp>
        <p:nvSpPr>
          <p:cNvPr id="13320" name="Oval 8"/>
          <p:cNvSpPr>
            <a:spLocks noChangeArrowheads="1"/>
          </p:cNvSpPr>
          <p:nvPr/>
        </p:nvSpPr>
        <p:spPr bwMode="auto">
          <a:xfrm>
            <a:off x="6172200" y="1989138"/>
            <a:ext cx="2743200" cy="906462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economica</a:t>
            </a: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457200" y="1989138"/>
            <a:ext cx="2438400" cy="982662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finanziaria</a:t>
            </a:r>
          </a:p>
        </p:txBody>
      </p:sp>
      <p:sp>
        <p:nvSpPr>
          <p:cNvPr id="13322" name="Rectangle 10"/>
          <p:cNvSpPr>
            <a:spLocks noChangeArrowheads="1"/>
          </p:cNvSpPr>
          <p:nvPr/>
        </p:nvSpPr>
        <p:spPr bwMode="auto">
          <a:xfrm>
            <a:off x="5791200" y="5105400"/>
            <a:ext cx="2895600" cy="9906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Ricavo di rettifica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(ricavo anticipato)</a:t>
            </a:r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381000" y="5105400"/>
            <a:ext cx="2895600" cy="9906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Costo di rettifica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(costo anticipato)</a:t>
            </a: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433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A1C261-15EE-4ECA-901D-402B50A31068}" type="slidenum">
              <a:rPr lang="it-IT"/>
              <a:pPr/>
              <a:t>11</a:t>
            </a:fld>
            <a:endParaRPr lang="it-IT"/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825500" y="1700213"/>
            <a:ext cx="3962400" cy="1066800"/>
          </a:xfrm>
          <a:prstGeom prst="horizontalScroll">
            <a:avLst>
              <a:gd name="adj" fmla="val 12500"/>
            </a:avLst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>
                <a:latin typeface="Times New Roman" pitchFamily="18" charset="0"/>
              </a:rPr>
              <a:t>Formula per il calcolo: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03225" y="3387725"/>
            <a:ext cx="64008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3200" b="1" u="sng">
                <a:latin typeface="Times New Roman" pitchFamily="18" charset="0"/>
              </a:rPr>
              <a:t>Importo del contratto</a:t>
            </a:r>
            <a:r>
              <a:rPr lang="it-IT" sz="3200" b="1">
                <a:latin typeface="Times New Roman" pitchFamily="18" charset="0"/>
              </a:rPr>
              <a:t> </a:t>
            </a:r>
          </a:p>
          <a:p>
            <a:r>
              <a:rPr lang="it-IT" sz="3200" b="1">
                <a:latin typeface="Times New Roman" pitchFamily="18" charset="0"/>
              </a:rPr>
              <a:t>durata del contratto</a:t>
            </a:r>
            <a:endParaRPr lang="it-IT" sz="2400" b="1">
              <a:latin typeface="Times New Roman" pitchFamily="18" charset="0"/>
            </a:endParaRPr>
          </a:p>
          <a:p>
            <a:r>
              <a:rPr lang="it-IT" sz="2400" b="1">
                <a:latin typeface="Times New Roman" pitchFamily="18" charset="0"/>
              </a:rPr>
              <a:t>(mesi, giorni)</a:t>
            </a:r>
            <a:endParaRPr lang="it-IT" sz="2400">
              <a:latin typeface="Times New Roman" pitchFamily="18" charset="0"/>
            </a:endParaRPr>
          </a:p>
          <a:p>
            <a:endParaRPr lang="it-IT" sz="2400">
              <a:latin typeface="Times New Roman" pitchFamily="18" charset="0"/>
            </a:endParaRPr>
          </a:p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4884738" y="3213100"/>
            <a:ext cx="48006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b="1">
                <a:latin typeface="Times New Roman" pitchFamily="18" charset="0"/>
              </a:rPr>
              <a:t>(durata del contratto -periodo di competenza)</a:t>
            </a:r>
          </a:p>
          <a:p>
            <a:r>
              <a:rPr lang="it-IT" sz="2400" b="1">
                <a:latin typeface="Times New Roman" pitchFamily="18" charset="0"/>
              </a:rPr>
              <a:t>(mesi, giorni)</a:t>
            </a:r>
          </a:p>
        </p:txBody>
      </p:sp>
      <p:sp>
        <p:nvSpPr>
          <p:cNvPr id="176135" name="Oval 7"/>
          <p:cNvSpPr>
            <a:spLocks noChangeArrowheads="1"/>
          </p:cNvSpPr>
          <p:nvPr/>
        </p:nvSpPr>
        <p:spPr bwMode="auto">
          <a:xfrm>
            <a:off x="971550" y="5410200"/>
            <a:ext cx="7777163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Esempio </a:t>
            </a: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(mesi)</a:t>
            </a:r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 (1200/12) x 8 = 800</a:t>
            </a:r>
          </a:p>
        </p:txBody>
      </p:sp>
      <p:sp>
        <p:nvSpPr>
          <p:cNvPr id="176136" name="AutoShape 8"/>
          <p:cNvSpPr>
            <a:spLocks noChangeArrowheads="1"/>
          </p:cNvSpPr>
          <p:nvPr/>
        </p:nvSpPr>
        <p:spPr bwMode="auto">
          <a:xfrm>
            <a:off x="5638800" y="1628775"/>
            <a:ext cx="2743200" cy="10668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risconto </a:t>
            </a: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attivo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4483100" y="3573463"/>
            <a:ext cx="304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X</a:t>
            </a:r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536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76D0F2-00BC-4B0A-9E61-C5C4457A508E}" type="slidenum">
              <a:rPr lang="it-IT"/>
              <a:pPr/>
              <a:t>12</a:t>
            </a:fld>
            <a:endParaRPr lang="it-IT"/>
          </a:p>
        </p:txBody>
      </p:sp>
      <p:sp>
        <p:nvSpPr>
          <p:cNvPr id="177156" name="Rectangle 4"/>
          <p:cNvSpPr>
            <a:spLocks noChangeArrowheads="1"/>
          </p:cNvSpPr>
          <p:nvPr/>
        </p:nvSpPr>
        <p:spPr bwMode="auto">
          <a:xfrm>
            <a:off x="874713" y="1484313"/>
            <a:ext cx="7010400" cy="2590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2400" b="1" u="sng" dirty="0">
                <a:latin typeface="Times New Roman" pitchFamily="18" charset="0"/>
              </a:rPr>
              <a:t>Es</a:t>
            </a:r>
            <a:r>
              <a:rPr lang="it-IT" sz="2400" dirty="0">
                <a:latin typeface="Times New Roman" pitchFamily="18" charset="0"/>
              </a:rPr>
              <a:t>.: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la “nostra” azienda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concede </a:t>
            </a:r>
            <a:r>
              <a:rPr lang="it-IT" sz="2400" dirty="0">
                <a:latin typeface="Times New Roman" pitchFamily="18" charset="0"/>
              </a:rPr>
              <a:t>in affitto un capannone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il 1 settembre 2021 per un anno ed il contratto prevede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la riscossione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anticipata</a:t>
            </a:r>
            <a:r>
              <a:rPr lang="it-IT" sz="2400" dirty="0">
                <a:latin typeface="Times New Roman" pitchFamily="18" charset="0"/>
              </a:rPr>
              <a:t> dell’intero canone, che è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pari a 1.200 €  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87388" y="4905375"/>
            <a:ext cx="57150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2400">
                <a:latin typeface="Times New Roman" pitchFamily="18" charset="0"/>
              </a:rPr>
              <a:t>A quanto ammonta il </a:t>
            </a:r>
            <a:r>
              <a:rPr lang="it-IT" sz="2400" b="1" u="sng">
                <a:latin typeface="Times New Roman" pitchFamily="18" charset="0"/>
              </a:rPr>
              <a:t>ricavo di competenza</a:t>
            </a:r>
            <a:r>
              <a:rPr lang="it-IT" sz="2400">
                <a:latin typeface="Times New Roman" pitchFamily="18" charset="0"/>
              </a:rPr>
              <a:t> </a:t>
            </a:r>
          </a:p>
          <a:p>
            <a:r>
              <a:rPr lang="it-IT" sz="2400">
                <a:latin typeface="Times New Roman" pitchFamily="18" charset="0"/>
              </a:rPr>
              <a:t>di questa operazione ?</a:t>
            </a:r>
          </a:p>
        </p:txBody>
      </p:sp>
      <p:sp>
        <p:nvSpPr>
          <p:cNvPr id="177159" name="AutoShape 7"/>
          <p:cNvSpPr>
            <a:spLocks noChangeArrowheads="1"/>
          </p:cNvSpPr>
          <p:nvPr/>
        </p:nvSpPr>
        <p:spPr bwMode="auto">
          <a:xfrm>
            <a:off x="6227763" y="4676775"/>
            <a:ext cx="2743200" cy="1066800"/>
          </a:xfrm>
          <a:prstGeom prst="star24">
            <a:avLst>
              <a:gd name="adj" fmla="val 375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Risconto </a:t>
            </a: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passivo</a:t>
            </a:r>
          </a:p>
        </p:txBody>
      </p:sp>
      <p:sp>
        <p:nvSpPr>
          <p:cNvPr id="15367" name="Rectangle 8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512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964CCEF-DC15-43CC-A6D7-54CCFF691812}" type="slidenum">
              <a:rPr lang="it-IT"/>
              <a:pPr/>
              <a:t>2</a:t>
            </a:fld>
            <a:endParaRPr lang="it-IT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260350"/>
            <a:ext cx="8137525" cy="1006475"/>
          </a:xfrm>
        </p:spPr>
        <p:txBody>
          <a:bodyPr/>
          <a:lstStyle/>
          <a:p>
            <a:pPr algn="ctr" eaLnBrk="1" hangingPunct="1"/>
            <a:r>
              <a:rPr lang="it-IT" sz="4000">
                <a:solidFill>
                  <a:srgbClr val="FF0000"/>
                </a:solidFill>
              </a:rPr>
              <a:t>Lezione XV: obiettivi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76375" y="1989138"/>
            <a:ext cx="7010400" cy="36703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it-IT"/>
          </a:p>
          <a:p>
            <a:pPr eaLnBrk="1" hangingPunct="1"/>
            <a:r>
              <a:rPr lang="it-IT"/>
              <a:t> Risconti</a:t>
            </a:r>
          </a:p>
          <a:p>
            <a:pPr eaLnBrk="1" hangingPunct="1"/>
            <a:r>
              <a:rPr lang="it-IT"/>
              <a:t> Ratei</a:t>
            </a:r>
          </a:p>
          <a:p>
            <a:pPr eaLnBrk="1" hangingPunct="1">
              <a:buFont typeface="Wingdings" pitchFamily="2" charset="2"/>
              <a:buNone/>
            </a:pPr>
            <a:endParaRPr lang="it-I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egnaposto piè di pagina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147" name="Segnaposto numero diapositiva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2229C4-613B-46A8-92A3-276C4C1A1679}" type="slidenum">
              <a:rPr lang="it-IT"/>
              <a:pPr/>
              <a:t>3</a:t>
            </a:fld>
            <a:endParaRPr lang="it-IT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088" y="190500"/>
            <a:ext cx="8137525" cy="1527175"/>
          </a:xfrm>
        </p:spPr>
        <p:txBody>
          <a:bodyPr/>
          <a:lstStyle/>
          <a:p>
            <a:pPr algn="ctr" eaLnBrk="1" hangingPunct="1"/>
            <a:r>
              <a:rPr lang="it-IT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b="1">
                <a:solidFill>
                  <a:schemeClr val="accent2"/>
                </a:solidFill>
              </a:rPr>
              <a:t> DI COMPETENZA</a:t>
            </a:r>
            <a:br>
              <a:rPr lang="it-IT">
                <a:solidFill>
                  <a:schemeClr val="accent2"/>
                </a:solidFill>
              </a:rPr>
            </a:br>
            <a:endParaRPr lang="it-IT">
              <a:solidFill>
                <a:schemeClr val="accent2"/>
              </a:solidFill>
            </a:endParaRPr>
          </a:p>
        </p:txBody>
      </p:sp>
      <p:pic>
        <p:nvPicPr>
          <p:cNvPr id="6149" name="Picture 19" descr="MCj02124910000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443663" y="4437063"/>
            <a:ext cx="1878012" cy="2016125"/>
          </a:xfrm>
          <a:noFill/>
        </p:spPr>
      </p:pic>
      <p:sp>
        <p:nvSpPr>
          <p:cNvPr id="6150" name="Rectangle 13"/>
          <p:cNvSpPr>
            <a:spLocks noChangeArrowheads="1"/>
          </p:cNvSpPr>
          <p:nvPr/>
        </p:nvSpPr>
        <p:spPr bwMode="auto">
          <a:xfrm>
            <a:off x="1403350" y="4240213"/>
            <a:ext cx="525621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it-IT" sz="2800"/>
          </a:p>
        </p:txBody>
      </p:sp>
      <p:sp>
        <p:nvSpPr>
          <p:cNvPr id="161828" name="Rectangle 36"/>
          <p:cNvSpPr>
            <a:spLocks noChangeArrowheads="1"/>
          </p:cNvSpPr>
          <p:nvPr/>
        </p:nvSpPr>
        <p:spPr bwMode="auto">
          <a:xfrm>
            <a:off x="971550" y="1484313"/>
            <a:ext cx="7010400" cy="25908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2400" b="1" u="sng" dirty="0">
                <a:latin typeface="Times New Roman" pitchFamily="18" charset="0"/>
              </a:rPr>
              <a:t>Es</a:t>
            </a:r>
            <a:r>
              <a:rPr lang="it-IT" sz="2400" dirty="0">
                <a:latin typeface="Times New Roman" pitchFamily="18" charset="0"/>
              </a:rPr>
              <a:t>.: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la “nostra” azienda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prende</a:t>
            </a:r>
            <a:r>
              <a:rPr lang="it-IT" sz="2400" dirty="0">
                <a:latin typeface="Times New Roman" pitchFamily="18" charset="0"/>
              </a:rPr>
              <a:t> in affitto un capannone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il 1 settembre 2021 per un anno ed il contratto prevede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il pagamento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posticipato</a:t>
            </a:r>
            <a:r>
              <a:rPr lang="it-IT" sz="2400" dirty="0">
                <a:latin typeface="Times New Roman" pitchFamily="18" charset="0"/>
              </a:rPr>
              <a:t> dell’intero canone, che è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pari a 1.200 €  </a:t>
            </a:r>
          </a:p>
        </p:txBody>
      </p:sp>
      <p:sp>
        <p:nvSpPr>
          <p:cNvPr id="6152" name="Rectangle 37"/>
          <p:cNvSpPr>
            <a:spLocks noChangeArrowheads="1"/>
          </p:cNvSpPr>
          <p:nvPr/>
        </p:nvSpPr>
        <p:spPr bwMode="auto">
          <a:xfrm>
            <a:off x="592138" y="4760913"/>
            <a:ext cx="54864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2400">
                <a:latin typeface="Times New Roman" pitchFamily="18" charset="0"/>
              </a:rPr>
              <a:t>A quanto ammonta il </a:t>
            </a:r>
            <a:r>
              <a:rPr lang="it-IT" sz="2400" b="1" u="sng">
                <a:latin typeface="Times New Roman" pitchFamily="18" charset="0"/>
              </a:rPr>
              <a:t>costo di competenza</a:t>
            </a:r>
            <a:r>
              <a:rPr lang="it-IT" sz="2400">
                <a:latin typeface="Times New Roman" pitchFamily="18" charset="0"/>
              </a:rPr>
              <a:t> </a:t>
            </a:r>
          </a:p>
          <a:p>
            <a:r>
              <a:rPr lang="it-IT" sz="2400">
                <a:latin typeface="Times New Roman" pitchFamily="18" charset="0"/>
              </a:rPr>
              <a:t>di questa operazione 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 dirty="0"/>
              <a:t>Università </a:t>
            </a:r>
            <a:r>
              <a:rPr lang="it-IT" dirty="0" err="1"/>
              <a:t>Parthenope</a:t>
            </a:r>
            <a:endParaRPr lang="it-IT" dirty="0"/>
          </a:p>
        </p:txBody>
      </p:sp>
      <p:sp>
        <p:nvSpPr>
          <p:cNvPr id="717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6034A-9F0D-477B-8364-013017ECAD22}" type="slidenum">
              <a:rPr lang="it-IT"/>
              <a:pPr/>
              <a:t>4</a:t>
            </a:fld>
            <a:endParaRPr lang="it-IT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>
            <a:off x="615950" y="3452813"/>
            <a:ext cx="7239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6940550" y="3300413"/>
            <a:ext cx="1981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>
                <a:latin typeface="Times New Roman" pitchFamily="18" charset="0"/>
              </a:rPr>
              <a:t>Asse del tempo</a:t>
            </a:r>
          </a:p>
        </p:txBody>
      </p:sp>
      <p:sp>
        <p:nvSpPr>
          <p:cNvPr id="7175" name="Rectangle 8"/>
          <p:cNvSpPr>
            <a:spLocks noChangeArrowheads="1"/>
          </p:cNvSpPr>
          <p:nvPr/>
        </p:nvSpPr>
        <p:spPr bwMode="auto">
          <a:xfrm>
            <a:off x="539750" y="3833813"/>
            <a:ext cx="1439962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dirty="0">
                <a:latin typeface="Times New Roman" pitchFamily="18" charset="0"/>
              </a:rPr>
              <a:t>1/9/2021</a:t>
            </a:r>
          </a:p>
        </p:txBody>
      </p:sp>
      <p:sp>
        <p:nvSpPr>
          <p:cNvPr id="7176" name="Rectangle 9"/>
          <p:cNvSpPr>
            <a:spLocks noChangeArrowheads="1"/>
          </p:cNvSpPr>
          <p:nvPr/>
        </p:nvSpPr>
        <p:spPr bwMode="auto">
          <a:xfrm>
            <a:off x="3740150" y="3833813"/>
            <a:ext cx="155193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dirty="0">
                <a:latin typeface="Times New Roman" pitchFamily="18" charset="0"/>
              </a:rPr>
              <a:t>31/12/2021</a:t>
            </a:r>
          </a:p>
        </p:txBody>
      </p:sp>
      <p:sp>
        <p:nvSpPr>
          <p:cNvPr id="7177" name="Rectangle 10"/>
          <p:cNvSpPr>
            <a:spLocks noChangeArrowheads="1"/>
          </p:cNvSpPr>
          <p:nvPr/>
        </p:nvSpPr>
        <p:spPr bwMode="auto">
          <a:xfrm>
            <a:off x="7245350" y="3757613"/>
            <a:ext cx="135890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dirty="0">
                <a:latin typeface="Times New Roman" pitchFamily="18" charset="0"/>
              </a:rPr>
              <a:t>1/9/2022</a:t>
            </a:r>
          </a:p>
        </p:txBody>
      </p:sp>
      <p:sp>
        <p:nvSpPr>
          <p:cNvPr id="7178" name="AutoShape 11"/>
          <p:cNvSpPr>
            <a:spLocks noChangeArrowheads="1"/>
          </p:cNvSpPr>
          <p:nvPr/>
        </p:nvSpPr>
        <p:spPr bwMode="auto">
          <a:xfrm>
            <a:off x="539750" y="4291013"/>
            <a:ext cx="8686800" cy="1524000"/>
          </a:xfrm>
          <a:prstGeom prst="curvedUpArrow">
            <a:avLst>
              <a:gd name="adj1" fmla="val 114000"/>
              <a:gd name="adj2" fmla="val 228000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79" name="AutoShape 12"/>
          <p:cNvSpPr>
            <a:spLocks noChangeArrowheads="1"/>
          </p:cNvSpPr>
          <p:nvPr/>
        </p:nvSpPr>
        <p:spPr bwMode="auto">
          <a:xfrm>
            <a:off x="539750" y="2690813"/>
            <a:ext cx="4495800" cy="990600"/>
          </a:xfrm>
          <a:prstGeom prst="curvedDownArrow">
            <a:avLst>
              <a:gd name="adj1" fmla="val 90769"/>
              <a:gd name="adj2" fmla="val 181538"/>
              <a:gd name="adj3" fmla="val 33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7180" name="Rectangle 13"/>
          <p:cNvSpPr>
            <a:spLocks noChangeArrowheads="1"/>
          </p:cNvSpPr>
          <p:nvPr/>
        </p:nvSpPr>
        <p:spPr bwMode="auto">
          <a:xfrm>
            <a:off x="5721350" y="4876800"/>
            <a:ext cx="2971800" cy="8350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FINANZIARIA</a:t>
            </a:r>
          </a:p>
        </p:txBody>
      </p:sp>
      <p:sp>
        <p:nvSpPr>
          <p:cNvPr id="7181" name="Rectangle 14"/>
          <p:cNvSpPr>
            <a:spLocks noChangeArrowheads="1"/>
          </p:cNvSpPr>
          <p:nvPr/>
        </p:nvSpPr>
        <p:spPr bwMode="auto">
          <a:xfrm>
            <a:off x="1073150" y="1700213"/>
            <a:ext cx="3276600" cy="833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it-IT" sz="2400" b="1">
                <a:latin typeface="Times New Roman" pitchFamily="18" charset="0"/>
              </a:rPr>
              <a:t>ECONOMICA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195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5C7E8BE-2DDF-49BE-8D7D-BBDD5BD89A3C}" type="slidenum">
              <a:rPr lang="it-IT"/>
              <a:pPr/>
              <a:t>5</a:t>
            </a:fld>
            <a:endParaRPr lang="it-IT"/>
          </a:p>
        </p:txBody>
      </p:sp>
      <p:sp>
        <p:nvSpPr>
          <p:cNvPr id="8196" name="Rectangle 2"/>
          <p:cNvSpPr>
            <a:spLocks noChangeArrowheads="1"/>
          </p:cNvSpPr>
          <p:nvPr/>
        </p:nvSpPr>
        <p:spPr bwMode="auto">
          <a:xfrm>
            <a:off x="757238" y="4892675"/>
            <a:ext cx="2301875" cy="838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>
                <a:latin typeface="Times New Roman" pitchFamily="18" charset="0"/>
              </a:rPr>
              <a:t>Ricavo </a:t>
            </a:r>
          </a:p>
          <a:p>
            <a:pPr algn="ctr"/>
            <a:r>
              <a:rPr lang="it-IT" sz="2600" b="1">
                <a:latin typeface="Times New Roman" pitchFamily="18" charset="0"/>
              </a:rPr>
              <a:t>di integrazione</a:t>
            </a:r>
          </a:p>
        </p:txBody>
      </p:sp>
      <p:sp>
        <p:nvSpPr>
          <p:cNvPr id="8197" name="AutoShape 3"/>
          <p:cNvSpPr>
            <a:spLocks noChangeArrowheads="1"/>
          </p:cNvSpPr>
          <p:nvPr/>
        </p:nvSpPr>
        <p:spPr bwMode="auto">
          <a:xfrm>
            <a:off x="2890838" y="3444875"/>
            <a:ext cx="3276600" cy="1066800"/>
          </a:xfrm>
          <a:prstGeom prst="leftRightArrowCallout">
            <a:avLst>
              <a:gd name="adj1" fmla="val 25000"/>
              <a:gd name="adj2" fmla="val 25000"/>
              <a:gd name="adj3" fmla="val 38393"/>
              <a:gd name="adj4" fmla="val 50000"/>
            </a:avLst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 u="sng">
                <a:latin typeface="Times New Roman" pitchFamily="18" charset="0"/>
              </a:rPr>
              <a:t>RATEO</a:t>
            </a:r>
          </a:p>
        </p:txBody>
      </p:sp>
      <p:sp>
        <p:nvSpPr>
          <p:cNvPr id="172036" name="AutoShape 4"/>
          <p:cNvSpPr>
            <a:spLocks noChangeArrowheads="1"/>
          </p:cNvSpPr>
          <p:nvPr/>
        </p:nvSpPr>
        <p:spPr bwMode="auto">
          <a:xfrm>
            <a:off x="6472238" y="3749675"/>
            <a:ext cx="1600200" cy="762000"/>
          </a:xfrm>
          <a:prstGeom prst="downArrowCallout">
            <a:avLst>
              <a:gd name="adj1" fmla="val 52500"/>
              <a:gd name="adj2" fmla="val 52500"/>
              <a:gd name="adj3" fmla="val 16667"/>
              <a:gd name="adj4" fmla="val 66667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PASSIVO</a:t>
            </a:r>
          </a:p>
        </p:txBody>
      </p:sp>
      <p:sp>
        <p:nvSpPr>
          <p:cNvPr id="172037" name="AutoShape 5"/>
          <p:cNvSpPr>
            <a:spLocks noChangeArrowheads="1"/>
          </p:cNvSpPr>
          <p:nvPr/>
        </p:nvSpPr>
        <p:spPr bwMode="auto">
          <a:xfrm>
            <a:off x="1062038" y="3749675"/>
            <a:ext cx="1600200" cy="762000"/>
          </a:xfrm>
          <a:prstGeom prst="downArrowCallout">
            <a:avLst>
              <a:gd name="adj1" fmla="val 52500"/>
              <a:gd name="adj2" fmla="val 52500"/>
              <a:gd name="adj3" fmla="val 16667"/>
              <a:gd name="adj4" fmla="val 66667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 i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ATTIVO</a:t>
            </a:r>
          </a:p>
        </p:txBody>
      </p:sp>
      <p:sp>
        <p:nvSpPr>
          <p:cNvPr id="8200" name="AutoShape 6"/>
          <p:cNvSpPr>
            <a:spLocks noChangeArrowheads="1"/>
          </p:cNvSpPr>
          <p:nvPr/>
        </p:nvSpPr>
        <p:spPr bwMode="auto">
          <a:xfrm>
            <a:off x="3332163" y="1768475"/>
            <a:ext cx="2895600" cy="990600"/>
          </a:xfrm>
          <a:custGeom>
            <a:avLst/>
            <a:gdLst>
              <a:gd name="T0" fmla="*/ 2171700 w 21600"/>
              <a:gd name="T1" fmla="*/ 0 h 21600"/>
              <a:gd name="T2" fmla="*/ 0 w 21600"/>
              <a:gd name="T3" fmla="*/ 495300 h 21600"/>
              <a:gd name="T4" fmla="*/ 2171700 w 21600"/>
              <a:gd name="T5" fmla="*/ 990600 h 21600"/>
              <a:gd name="T6" fmla="*/ 2895600 w 21600"/>
              <a:gd name="T7" fmla="*/ 4953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>
                <a:latin typeface="Times New Roman" pitchFamily="18" charset="0"/>
              </a:rPr>
              <a:t>PRECEDE</a:t>
            </a:r>
          </a:p>
        </p:txBody>
      </p:sp>
      <p:sp>
        <p:nvSpPr>
          <p:cNvPr id="8201" name="Oval 7"/>
          <p:cNvSpPr>
            <a:spLocks noChangeArrowheads="1"/>
          </p:cNvSpPr>
          <p:nvPr/>
        </p:nvSpPr>
        <p:spPr bwMode="auto">
          <a:xfrm>
            <a:off x="460375" y="1700213"/>
            <a:ext cx="2743200" cy="906462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economica</a:t>
            </a:r>
          </a:p>
        </p:txBody>
      </p:sp>
      <p:sp>
        <p:nvSpPr>
          <p:cNvPr id="8202" name="Oval 8"/>
          <p:cNvSpPr>
            <a:spLocks noChangeArrowheads="1"/>
          </p:cNvSpPr>
          <p:nvPr/>
        </p:nvSpPr>
        <p:spPr bwMode="auto">
          <a:xfrm>
            <a:off x="6381750" y="1771650"/>
            <a:ext cx="2654300" cy="911225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finanziaria</a:t>
            </a:r>
          </a:p>
        </p:txBody>
      </p:sp>
      <p:sp>
        <p:nvSpPr>
          <p:cNvPr id="8203" name="Rectangle 9"/>
          <p:cNvSpPr>
            <a:spLocks noChangeArrowheads="1"/>
          </p:cNvSpPr>
          <p:nvPr/>
        </p:nvSpPr>
        <p:spPr bwMode="auto">
          <a:xfrm>
            <a:off x="6319838" y="4816475"/>
            <a:ext cx="2133600" cy="8382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>
                <a:latin typeface="Times New Roman" pitchFamily="18" charset="0"/>
              </a:rPr>
              <a:t>Costo di </a:t>
            </a:r>
          </a:p>
          <a:p>
            <a:pPr algn="ctr"/>
            <a:r>
              <a:rPr lang="it-IT" sz="2600" b="1">
                <a:latin typeface="Times New Roman" pitchFamily="18" charset="0"/>
              </a:rPr>
              <a:t>integrazione</a:t>
            </a:r>
          </a:p>
        </p:txBody>
      </p:sp>
      <p:sp>
        <p:nvSpPr>
          <p:cNvPr id="8204" name="Rectangle 10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9219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778E54-D979-4DB6-8552-F3B901258B24}" type="slidenum">
              <a:rPr lang="it-IT"/>
              <a:pPr/>
              <a:t>6</a:t>
            </a:fld>
            <a:endParaRPr lang="it-IT"/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681038" y="1628775"/>
            <a:ext cx="3962400" cy="1066800"/>
          </a:xfrm>
          <a:prstGeom prst="horizontalScroll">
            <a:avLst>
              <a:gd name="adj" fmla="val 12500"/>
            </a:avLst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600" b="1">
                <a:latin typeface="Times New Roman" pitchFamily="18" charset="0"/>
              </a:rPr>
              <a:t>Formula per il calcolo: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517525" y="3284538"/>
            <a:ext cx="4198938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3200" b="1" u="sng">
                <a:latin typeface="Times New Roman" pitchFamily="18" charset="0"/>
              </a:rPr>
              <a:t>Importo del contratto</a:t>
            </a:r>
            <a:r>
              <a:rPr lang="it-IT" sz="3200" b="1">
                <a:latin typeface="Times New Roman" pitchFamily="18" charset="0"/>
              </a:rPr>
              <a:t> </a:t>
            </a:r>
          </a:p>
          <a:p>
            <a:r>
              <a:rPr lang="it-IT" sz="3200" b="1">
                <a:latin typeface="Times New Roman" pitchFamily="18" charset="0"/>
              </a:rPr>
              <a:t>durata del contratto</a:t>
            </a:r>
            <a:endParaRPr lang="it-IT" sz="2400" b="1">
              <a:latin typeface="Times New Roman" pitchFamily="18" charset="0"/>
            </a:endParaRPr>
          </a:p>
          <a:p>
            <a:r>
              <a:rPr lang="it-IT" sz="2400" b="1">
                <a:latin typeface="Times New Roman" pitchFamily="18" charset="0"/>
              </a:rPr>
              <a:t>(mesi, giorni)</a:t>
            </a:r>
            <a:endParaRPr lang="it-IT" sz="2400">
              <a:latin typeface="Times New Roman" pitchFamily="18" charset="0"/>
            </a:endParaRPr>
          </a:p>
          <a:p>
            <a:endParaRPr lang="it-IT" sz="2400">
              <a:latin typeface="Times New Roman" pitchFamily="18" charset="0"/>
            </a:endParaRPr>
          </a:p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984750" y="3213100"/>
            <a:ext cx="4267200" cy="94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t-IT" sz="3200" b="1">
                <a:latin typeface="Times New Roman" pitchFamily="18" charset="0"/>
              </a:rPr>
              <a:t>periodo di competenza</a:t>
            </a:r>
          </a:p>
          <a:p>
            <a:r>
              <a:rPr lang="it-IT" sz="2400" b="1">
                <a:latin typeface="Times New Roman" pitchFamily="18" charset="0"/>
              </a:rPr>
              <a:t>(mesi, giorni)</a:t>
            </a:r>
          </a:p>
        </p:txBody>
      </p:sp>
      <p:sp>
        <p:nvSpPr>
          <p:cNvPr id="167943" name="Oval 7"/>
          <p:cNvSpPr>
            <a:spLocks noChangeArrowheads="1"/>
          </p:cNvSpPr>
          <p:nvPr/>
        </p:nvSpPr>
        <p:spPr bwMode="auto">
          <a:xfrm>
            <a:off x="971550" y="5084763"/>
            <a:ext cx="7345363" cy="914400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Esempio </a:t>
            </a: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(mesi)</a:t>
            </a:r>
            <a:r>
              <a:rPr lang="it-IT" sz="28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: (1.200/12) x 4 = 400</a:t>
            </a:r>
          </a:p>
        </p:txBody>
      </p:sp>
      <p:sp>
        <p:nvSpPr>
          <p:cNvPr id="167944" name="AutoShape 8"/>
          <p:cNvSpPr>
            <a:spLocks noChangeArrowheads="1"/>
          </p:cNvSpPr>
          <p:nvPr/>
        </p:nvSpPr>
        <p:spPr bwMode="auto">
          <a:xfrm>
            <a:off x="5638800" y="1484313"/>
            <a:ext cx="2743200" cy="1066800"/>
          </a:xfrm>
          <a:prstGeom prst="star24">
            <a:avLst>
              <a:gd name="adj" fmla="val 37500"/>
            </a:avLst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Rateo </a:t>
            </a: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passivo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4475163" y="34290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X</a:t>
            </a: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0243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3E02A9B-D0B2-4570-99F0-DC19B0387614}" type="slidenum">
              <a:rPr lang="it-IT"/>
              <a:pPr/>
              <a:t>7</a:t>
            </a:fld>
            <a:endParaRPr lang="it-IT"/>
          </a:p>
        </p:txBody>
      </p:sp>
      <p:sp>
        <p:nvSpPr>
          <p:cNvPr id="168964" name="Rectangle 4"/>
          <p:cNvSpPr>
            <a:spLocks noChangeArrowheads="1"/>
          </p:cNvSpPr>
          <p:nvPr/>
        </p:nvSpPr>
        <p:spPr bwMode="auto">
          <a:xfrm>
            <a:off x="1233488" y="1752600"/>
            <a:ext cx="7010400" cy="2590800"/>
          </a:xfrm>
          <a:prstGeom prst="rect">
            <a:avLst/>
          </a:prstGeom>
          <a:solidFill>
            <a:srgbClr val="CCE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2400" b="1" u="sng" dirty="0">
                <a:latin typeface="Times New Roman" pitchFamily="18" charset="0"/>
              </a:rPr>
              <a:t>Es</a:t>
            </a:r>
            <a:r>
              <a:rPr lang="it-IT" sz="2400" dirty="0">
                <a:latin typeface="Times New Roman" pitchFamily="18" charset="0"/>
              </a:rPr>
              <a:t>.: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la “nostra” azienda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concede</a:t>
            </a:r>
            <a:r>
              <a:rPr lang="it-IT" sz="2400" dirty="0">
                <a:latin typeface="Times New Roman" pitchFamily="18" charset="0"/>
              </a:rPr>
              <a:t> in affitto un capannone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il 1 settembre 2021 per un anno ed il contratto prevede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la riscossione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posticipata</a:t>
            </a:r>
            <a:r>
              <a:rPr lang="it-IT" sz="2400" dirty="0">
                <a:latin typeface="Times New Roman" pitchFamily="18" charset="0"/>
              </a:rPr>
              <a:t> dell’intero canone, che è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pari a 1.200 €  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803275" y="5029200"/>
            <a:ext cx="60960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2400">
                <a:latin typeface="Times New Roman" pitchFamily="18" charset="0"/>
              </a:rPr>
              <a:t>A quanto ammonta il </a:t>
            </a:r>
            <a:r>
              <a:rPr lang="it-IT" sz="2400" b="1" u="sng">
                <a:latin typeface="Times New Roman" pitchFamily="18" charset="0"/>
              </a:rPr>
              <a:t>ricavo di competenza</a:t>
            </a:r>
            <a:r>
              <a:rPr lang="it-IT" sz="2400">
                <a:latin typeface="Times New Roman" pitchFamily="18" charset="0"/>
              </a:rPr>
              <a:t> </a:t>
            </a:r>
          </a:p>
          <a:p>
            <a:r>
              <a:rPr lang="it-IT" sz="2400">
                <a:latin typeface="Times New Roman" pitchFamily="18" charset="0"/>
              </a:rPr>
              <a:t>di questa operazione ?</a:t>
            </a:r>
          </a:p>
        </p:txBody>
      </p:sp>
      <p:sp>
        <p:nvSpPr>
          <p:cNvPr id="168966" name="AutoShape 6"/>
          <p:cNvSpPr>
            <a:spLocks noChangeArrowheads="1"/>
          </p:cNvSpPr>
          <p:nvPr/>
        </p:nvSpPr>
        <p:spPr bwMode="auto">
          <a:xfrm>
            <a:off x="6365875" y="4572000"/>
            <a:ext cx="2743200" cy="1066800"/>
          </a:xfrm>
          <a:prstGeom prst="star24">
            <a:avLst>
              <a:gd name="adj" fmla="val 37500"/>
            </a:avLst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Rateo </a:t>
            </a:r>
          </a:p>
          <a:p>
            <a:pPr algn="ctr">
              <a:defRPr/>
            </a:pPr>
            <a:r>
              <a:rPr lang="it-IT" sz="2400" b="1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attivo</a:t>
            </a:r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egnaposto piè di pagina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1267" name="Segnaposto numero diapositiva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6C6907-2B1C-4EF8-B2F6-86818DB94764}" type="slidenum">
              <a:rPr lang="it-IT"/>
              <a:pPr/>
              <a:t>8</a:t>
            </a:fld>
            <a:endParaRPr lang="it-IT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788988" y="1484313"/>
            <a:ext cx="7010400" cy="2590800"/>
          </a:xfrm>
          <a:prstGeom prst="rect">
            <a:avLst/>
          </a:prstGeom>
          <a:solidFill>
            <a:srgbClr val="CCCC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r>
              <a:rPr lang="it-IT" sz="2400" b="1" u="sng" dirty="0">
                <a:latin typeface="Times New Roman" pitchFamily="18" charset="0"/>
              </a:rPr>
              <a:t>Es</a:t>
            </a:r>
            <a:r>
              <a:rPr lang="it-IT" sz="2400" dirty="0">
                <a:latin typeface="Times New Roman" pitchFamily="18" charset="0"/>
              </a:rPr>
              <a:t>.: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la “nostra” azienda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prende </a:t>
            </a:r>
            <a:r>
              <a:rPr lang="it-IT" sz="2400" dirty="0">
                <a:latin typeface="Times New Roman" pitchFamily="18" charset="0"/>
              </a:rPr>
              <a:t>in affitto un capannone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il 1 settembre 2021 per un anno ed il contratto prevede 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il pagamento </a:t>
            </a:r>
            <a:r>
              <a:rPr lang="it-IT" sz="24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anticipato</a:t>
            </a:r>
            <a:r>
              <a:rPr lang="it-IT" sz="2400" dirty="0">
                <a:latin typeface="Times New Roman" pitchFamily="18" charset="0"/>
              </a:rPr>
              <a:t> dell’intero canone, che è</a:t>
            </a:r>
          </a:p>
          <a:p>
            <a:pPr>
              <a:defRPr/>
            </a:pPr>
            <a:r>
              <a:rPr lang="it-IT" sz="2400" dirty="0">
                <a:latin typeface="Times New Roman" pitchFamily="18" charset="0"/>
              </a:rPr>
              <a:t>pari a 1.200 €  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88988" y="4760913"/>
            <a:ext cx="54864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it-IT" sz="2400">
                <a:latin typeface="Times New Roman" pitchFamily="18" charset="0"/>
              </a:rPr>
              <a:t>A quanto ammonta il </a:t>
            </a:r>
            <a:r>
              <a:rPr lang="it-IT" sz="2400" b="1" u="sng">
                <a:latin typeface="Times New Roman" pitchFamily="18" charset="0"/>
              </a:rPr>
              <a:t>costo di competenza</a:t>
            </a:r>
            <a:r>
              <a:rPr lang="it-IT" sz="2400">
                <a:latin typeface="Times New Roman" pitchFamily="18" charset="0"/>
              </a:rPr>
              <a:t> </a:t>
            </a:r>
          </a:p>
          <a:p>
            <a:r>
              <a:rPr lang="it-IT" sz="2400">
                <a:latin typeface="Times New Roman" pitchFamily="18" charset="0"/>
              </a:rPr>
              <a:t>di questa operazione ?</a:t>
            </a:r>
          </a:p>
        </p:txBody>
      </p:sp>
      <p:pic>
        <p:nvPicPr>
          <p:cNvPr id="11270" name="Picture 7" descr="MCj02124910000[1]"/>
          <p:cNvPicPr>
            <a:picLocks noGrp="1" noChangeAspect="1" noChangeArrowheads="1"/>
          </p:cNvPicPr>
          <p:nvPr>
            <p:ph/>
          </p:nvPr>
        </p:nvPicPr>
        <p:blipFill>
          <a:blip r:embed="rId2"/>
          <a:srcRect/>
          <a:stretch>
            <a:fillRect/>
          </a:stretch>
        </p:blipFill>
        <p:spPr>
          <a:xfrm>
            <a:off x="6732588" y="4437063"/>
            <a:ext cx="2020887" cy="2016125"/>
          </a:xfrm>
          <a:noFill/>
        </p:spPr>
      </p:pic>
      <p:sp>
        <p:nvSpPr>
          <p:cNvPr id="11271" name="Rectangle 9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egnaposto piè di pagina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12291" name="Segnaposto numero diapositiva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E6EEE6-5035-4AA1-9861-14976462BC69}" type="slidenum">
              <a:rPr lang="it-IT"/>
              <a:pPr/>
              <a:t>9</a:t>
            </a:fld>
            <a:endParaRPr lang="it-IT"/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544513" y="3300413"/>
            <a:ext cx="72390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it-IT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6869113" y="3148013"/>
            <a:ext cx="1981200" cy="3048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>
                <a:latin typeface="Times New Roman" pitchFamily="18" charset="0"/>
              </a:rPr>
              <a:t>Asse del tempo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468312" y="3681413"/>
            <a:ext cx="1511399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dirty="0">
                <a:latin typeface="Times New Roman" pitchFamily="18" charset="0"/>
              </a:rPr>
              <a:t>1/9/2021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668713" y="3681413"/>
            <a:ext cx="1695450" cy="4572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dirty="0">
                <a:latin typeface="Times New Roman" pitchFamily="18" charset="0"/>
              </a:rPr>
              <a:t>31/12/2021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7173913" y="3605213"/>
            <a:ext cx="1390650" cy="381000"/>
          </a:xfrm>
          <a:prstGeom prst="rect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dirty="0">
                <a:latin typeface="Times New Roman" pitchFamily="18" charset="0"/>
              </a:rPr>
              <a:t>1/9/2022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468313" y="4138613"/>
            <a:ext cx="8686800" cy="1524000"/>
          </a:xfrm>
          <a:prstGeom prst="curvedUpArrow">
            <a:avLst>
              <a:gd name="adj1" fmla="val 114000"/>
              <a:gd name="adj2" fmla="val 228000"/>
              <a:gd name="adj3" fmla="val 3333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468313" y="2538413"/>
            <a:ext cx="4495800" cy="990600"/>
          </a:xfrm>
          <a:prstGeom prst="curvedDownArrow">
            <a:avLst>
              <a:gd name="adj1" fmla="val 90769"/>
              <a:gd name="adj2" fmla="val 181538"/>
              <a:gd name="adj3" fmla="val 33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it-IT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1077913" y="1557338"/>
            <a:ext cx="2971800" cy="8286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/>
            <a:r>
              <a:rPr lang="it-IT" sz="2400" b="1">
                <a:latin typeface="Times New Roman" pitchFamily="18" charset="0"/>
              </a:rPr>
              <a:t>FINANZIARIA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364163" y="4724400"/>
            <a:ext cx="3276600" cy="8334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it-IT" sz="2400" b="1">
                <a:latin typeface="Times New Roman" pitchFamily="18" charset="0"/>
              </a:rPr>
              <a:t>MANIFESTAZIONE</a:t>
            </a:r>
          </a:p>
          <a:p>
            <a:pPr algn="ctr">
              <a:lnSpc>
                <a:spcPct val="75000"/>
              </a:lnSpc>
              <a:spcBef>
                <a:spcPct val="50000"/>
              </a:spcBef>
            </a:pPr>
            <a:r>
              <a:rPr lang="it-IT" sz="2400" b="1">
                <a:latin typeface="Times New Roman" pitchFamily="18" charset="0"/>
              </a:rPr>
              <a:t>ECONOMICA</a:t>
            </a:r>
          </a:p>
        </p:txBody>
      </p:sp>
      <p:sp>
        <p:nvSpPr>
          <p:cNvPr id="12301" name="Rectangle 13"/>
          <p:cNvSpPr>
            <a:spLocks noChangeArrowheads="1"/>
          </p:cNvSpPr>
          <p:nvPr/>
        </p:nvSpPr>
        <p:spPr bwMode="auto">
          <a:xfrm>
            <a:off x="827088" y="190500"/>
            <a:ext cx="8137525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200" b="1">
                <a:solidFill>
                  <a:schemeClr val="accent2"/>
                </a:solidFill>
              </a:rPr>
              <a:t>IL </a:t>
            </a:r>
            <a:r>
              <a:rPr lang="it-IT" sz="4000" b="1">
                <a:solidFill>
                  <a:schemeClr val="accent2"/>
                </a:solidFill>
              </a:rPr>
              <a:t>PRINCIPIO</a:t>
            </a:r>
            <a:r>
              <a:rPr lang="it-IT" sz="4200" b="1">
                <a:solidFill>
                  <a:schemeClr val="accent2"/>
                </a:solidFill>
              </a:rPr>
              <a:t> DI COMPETENZA</a:t>
            </a:r>
            <a:br>
              <a:rPr lang="it-IT" sz="4200">
                <a:solidFill>
                  <a:schemeClr val="accent2"/>
                </a:solidFill>
              </a:rPr>
            </a:br>
            <a:endParaRPr lang="it-IT" sz="420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a">
  <a:themeElements>
    <a:clrScheme name="1_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1_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1393</TotalTime>
  <Words>431</Words>
  <Application>Microsoft Macintosh PowerPoint</Application>
  <PresentationFormat>Presentazione su schermo (4:3)</PresentationFormat>
  <Paragraphs>131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Wingdings</vt:lpstr>
      <vt:lpstr>ea</vt:lpstr>
      <vt:lpstr>1_ea</vt:lpstr>
      <vt:lpstr>Principio di Competenza</vt:lpstr>
      <vt:lpstr>Lezione XV: obiettivi</vt:lpstr>
      <vt:lpstr>IL PRINCIPIO DI COMPETENZA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LUIGI LEPORE</cp:lastModifiedBy>
  <cp:revision>139</cp:revision>
  <dcterms:created xsi:type="dcterms:W3CDTF">2005-09-20T10:34:20Z</dcterms:created>
  <dcterms:modified xsi:type="dcterms:W3CDTF">2021-04-14T08:27:40Z</dcterms:modified>
</cp:coreProperties>
</file>