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ppt/tags/tag36.xml" ContentType="application/vnd.openxmlformats-officedocument.presentationml.tags+xml"/>
  <Override PartName="/ppt/notesSlides/notesSlide35.xml" ContentType="application/vnd.openxmlformats-officedocument.presentationml.notesSlide+xml"/>
  <Override PartName="/ppt/tags/tag37.xml" ContentType="application/vnd.openxmlformats-officedocument.presentationml.tags+xml"/>
  <Override PartName="/ppt/notesSlides/notesSlide36.xml" ContentType="application/vnd.openxmlformats-officedocument.presentationml.notesSlide+xml"/>
  <Override PartName="/ppt/tags/tag38.xml" ContentType="application/vnd.openxmlformats-officedocument.presentationml.tags+xml"/>
  <Override PartName="/ppt/notesSlides/notesSlide37.xml" ContentType="application/vnd.openxmlformats-officedocument.presentationml.notesSlide+xml"/>
  <Override PartName="/ppt/tags/tag39.xml" ContentType="application/vnd.openxmlformats-officedocument.presentationml.tags+xml"/>
  <Override PartName="/ppt/notesSlides/notesSlide38.xml" ContentType="application/vnd.openxmlformats-officedocument.presentationml.notesSlide+xml"/>
  <Override PartName="/ppt/tags/tag40.xml" ContentType="application/vnd.openxmlformats-officedocument.presentationml.tags+xml"/>
  <Override PartName="/ppt/notesSlides/notesSlide39.xml" ContentType="application/vnd.openxmlformats-officedocument.presentationml.notesSlide+xml"/>
  <Override PartName="/ppt/tags/tag41.xml" ContentType="application/vnd.openxmlformats-officedocument.presentationml.tags+xml"/>
  <Override PartName="/ppt/notesSlides/notesSlide40.xml" ContentType="application/vnd.openxmlformats-officedocument.presentationml.notesSlide+xml"/>
  <Override PartName="/ppt/tags/tag42.xml" ContentType="application/vnd.openxmlformats-officedocument.presentationml.tags+xml"/>
  <Override PartName="/ppt/notesSlides/notesSlide41.xml" ContentType="application/vnd.openxmlformats-officedocument.presentationml.notesSlide+xml"/>
  <Override PartName="/ppt/tags/tag43.xml" ContentType="application/vnd.openxmlformats-officedocument.presentationml.tags+xml"/>
  <Override PartName="/ppt/notesSlides/notesSlide42.xml" ContentType="application/vnd.openxmlformats-officedocument.presentationml.notesSlide+xml"/>
  <Override PartName="/ppt/tags/tag44.xml" ContentType="application/vnd.openxmlformats-officedocument.presentationml.tags+xml"/>
  <Override PartName="/ppt/notesSlides/notesSlide43.xml" ContentType="application/vnd.openxmlformats-officedocument.presentationml.notesSlide+xml"/>
  <Override PartName="/ppt/tags/tag45.xml" ContentType="application/vnd.openxmlformats-officedocument.presentationml.tags+xml"/>
  <Override PartName="/ppt/notesSlides/notesSlide44.xml" ContentType="application/vnd.openxmlformats-officedocument.presentationml.notesSlide+xml"/>
  <Override PartName="/ppt/tags/tag46.xml" ContentType="application/vnd.openxmlformats-officedocument.presentationml.tags+xml"/>
  <Override PartName="/ppt/notesSlides/notesSlide45.xml" ContentType="application/vnd.openxmlformats-officedocument.presentationml.notesSlide+xml"/>
  <Override PartName="/ppt/tags/tag47.xml" ContentType="application/vnd.openxmlformats-officedocument.presentationml.tags+xml"/>
  <Override PartName="/ppt/notesSlides/notesSlide46.xml" ContentType="application/vnd.openxmlformats-officedocument.presentationml.notesSlide+xml"/>
  <Override PartName="/ppt/tags/tag48.xml" ContentType="application/vnd.openxmlformats-officedocument.presentationml.tags+xml"/>
  <Override PartName="/ppt/notesSlides/notesSlide47.xml" ContentType="application/vnd.openxmlformats-officedocument.presentationml.notesSlide+xml"/>
  <Override PartName="/ppt/tags/tag49.xml" ContentType="application/vnd.openxmlformats-officedocument.presentationml.tags+xml"/>
  <Override PartName="/ppt/notesSlides/notesSlide48.xml" ContentType="application/vnd.openxmlformats-officedocument.presentationml.notesSlide+xml"/>
  <Override PartName="/ppt/tags/tag50.xml" ContentType="application/vnd.openxmlformats-officedocument.presentationml.tags+xml"/>
  <Override PartName="/ppt/notesSlides/notesSlide49.xml" ContentType="application/vnd.openxmlformats-officedocument.presentationml.notesSlide+xml"/>
  <Override PartName="/ppt/tags/tag51.xml" ContentType="application/vnd.openxmlformats-officedocument.presentationml.tags+xml"/>
  <Override PartName="/ppt/notesSlides/notesSlide50.xml" ContentType="application/vnd.openxmlformats-officedocument.presentationml.notesSlide+xml"/>
  <Override PartName="/ppt/tags/tag52.xml" ContentType="application/vnd.openxmlformats-officedocument.presentationml.tags+xml"/>
  <Override PartName="/ppt/notesSlides/notesSlide51.xml" ContentType="application/vnd.openxmlformats-officedocument.presentationml.notesSlide+xml"/>
  <Override PartName="/ppt/tags/tag53.xml" ContentType="application/vnd.openxmlformats-officedocument.presentationml.tags+xml"/>
  <Override PartName="/ppt/notesSlides/notesSlide52.xml" ContentType="application/vnd.openxmlformats-officedocument.presentationml.notesSlide+xml"/>
  <Override PartName="/ppt/tags/tag54.xml" ContentType="application/vnd.openxmlformats-officedocument.presentationml.tags+xml"/>
  <Override PartName="/ppt/notesSlides/notesSlide53.xml" ContentType="application/vnd.openxmlformats-officedocument.presentationml.notesSlide+xml"/>
  <Override PartName="/ppt/tags/tag55.xml" ContentType="application/vnd.openxmlformats-officedocument.presentationml.tags+xml"/>
  <Override PartName="/ppt/notesSlides/notesSlide54.xml" ContentType="application/vnd.openxmlformats-officedocument.presentationml.notesSlide+xml"/>
  <Override PartName="/ppt/tags/tag56.xml" ContentType="application/vnd.openxmlformats-officedocument.presentationml.tags+xml"/>
  <Override PartName="/ppt/notesSlides/notesSlide55.xml" ContentType="application/vnd.openxmlformats-officedocument.presentationml.notesSlide+xml"/>
  <Override PartName="/ppt/tags/tag57.xml" ContentType="application/vnd.openxmlformats-officedocument.presentationml.tags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302" r:id="rId2"/>
    <p:sldId id="327" r:id="rId3"/>
    <p:sldId id="321" r:id="rId4"/>
    <p:sldId id="328" r:id="rId5"/>
    <p:sldId id="331" r:id="rId6"/>
    <p:sldId id="326" r:id="rId7"/>
    <p:sldId id="320" r:id="rId8"/>
    <p:sldId id="273" r:id="rId9"/>
    <p:sldId id="329" r:id="rId10"/>
    <p:sldId id="330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4" r:id="rId21"/>
    <p:sldId id="285" r:id="rId22"/>
    <p:sldId id="322" r:id="rId23"/>
    <p:sldId id="294" r:id="rId24"/>
    <p:sldId id="283" r:id="rId25"/>
    <p:sldId id="286" r:id="rId26"/>
    <p:sldId id="287" r:id="rId27"/>
    <p:sldId id="288" r:id="rId28"/>
    <p:sldId id="289" r:id="rId29"/>
    <p:sldId id="266" r:id="rId30"/>
    <p:sldId id="325" r:id="rId31"/>
    <p:sldId id="290" r:id="rId32"/>
    <p:sldId id="291" r:id="rId33"/>
    <p:sldId id="295" r:id="rId34"/>
    <p:sldId id="292" r:id="rId35"/>
    <p:sldId id="293" r:id="rId36"/>
    <p:sldId id="296" r:id="rId37"/>
    <p:sldId id="297" r:id="rId38"/>
    <p:sldId id="298" r:id="rId39"/>
    <p:sldId id="323" r:id="rId40"/>
    <p:sldId id="324" r:id="rId41"/>
    <p:sldId id="313" r:id="rId42"/>
    <p:sldId id="314" r:id="rId43"/>
    <p:sldId id="315" r:id="rId44"/>
    <p:sldId id="316" r:id="rId45"/>
    <p:sldId id="317" r:id="rId46"/>
    <p:sldId id="318" r:id="rId47"/>
    <p:sldId id="268" r:id="rId48"/>
    <p:sldId id="300" r:id="rId49"/>
    <p:sldId id="301" r:id="rId50"/>
    <p:sldId id="304" r:id="rId51"/>
    <p:sldId id="305" r:id="rId52"/>
    <p:sldId id="306" r:id="rId53"/>
    <p:sldId id="311" r:id="rId54"/>
    <p:sldId id="312" r:id="rId55"/>
    <p:sldId id="319" r:id="rId56"/>
    <p:sldId id="299" r:id="rId57"/>
    <p:sldId id="308" r:id="rId58"/>
    <p:sldId id="309" r:id="rId59"/>
    <p:sldId id="310" r:id="rId60"/>
    <p:sldId id="307" r:id="rId61"/>
  </p:sldIdLst>
  <p:sldSz cx="9144000" cy="6858000" type="screen4x3"/>
  <p:notesSz cx="6858000" cy="9144000"/>
  <p:custDataLst>
    <p:tags r:id="rId63"/>
  </p:custDataLst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00"/>
    <a:srgbClr val="0033CC"/>
    <a:srgbClr val="969696"/>
    <a:srgbClr val="339966"/>
    <a:srgbClr val="00CC99"/>
    <a:srgbClr val="CCFFCC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AF8168-1A88-47A7-8B65-85927548F7E5}" type="datetimeFigureOut">
              <a:rPr lang="it-IT" altLang="it-IT"/>
              <a:pPr>
                <a:defRPr/>
              </a:pPr>
              <a:t>18/11/2023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06A6089-0D1D-49A0-8733-2F1662BAFAF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875FF1E-A9DA-49E8-BD74-0EC7835753C7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8CAE43B-5107-499E-B6F1-8EEFC5DA70BF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8CD7A55-E76B-4453-9FF7-275662AFBB35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63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2864A93-8DC9-4A18-B5B4-832A7A3186A1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6443A2A-AC17-45A2-931E-38CC3D36CDAB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04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96D17D9-6814-40AE-BEBD-8CB1F353950B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25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36A4F9F-ACF9-4ED8-89F2-BC0C2AA37E1C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45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3BF12A3-A867-432F-B3BB-E8F3F9660739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6B0270-1457-49E7-A47C-7EF7DB0DF3A1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C447DA-D5B9-4BB4-B980-6CDA28CAE832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072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4645E34-B923-4C06-B3A2-8E2B648A234D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875FF1E-A9DA-49E8-BD74-0EC7835753C7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8008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77C51A4-8A6C-45F0-9FB6-7AA419721CB7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482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EA9F3D9-F4DE-4EF9-8137-CE9B5521280B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68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F1B11AA-BE47-4EEA-9680-E72B148119E0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E110B28-1E8C-4EEE-868B-E2E6C1F91FE8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09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42A7A8F-C0D9-487B-87FE-B891855ED59F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30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D20D74E-A8A1-4D79-BAE3-EE64A7A1760E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50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83FF24B-1677-42D2-A4C1-25D689BD3AE0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28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71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D225E21-D40C-451D-AA36-262D7AE7D28A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91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2A6135-D6D0-4B51-80BD-650952EAF06D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30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512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CD3D3D4-EEF0-4BDC-88ED-5D3EBE7941B7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31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875FF1E-A9DA-49E8-BD74-0EC7835753C7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1811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532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7E0AB49-E801-4C1D-9F48-0E176A80C7CA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553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8F9CB2E-B6CB-4F68-98B4-1248CC2D001F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573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33C4A7A-2D61-41FA-92A4-CB4702DFB66E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34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593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E7BF952-0860-4D42-AC33-41D18D7F7814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35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614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792EBE6-2D17-46C0-A0EF-8D2FED681445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75B60F1-87E5-438A-B1FC-56FF8B32D40D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37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655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9031E6F-AE85-4244-89E1-7EC81F8999E4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38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696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3B6B48B-BE11-41E4-94C8-42DD93A9DEEC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41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716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41EE8FF-EF39-47ED-BEB9-EE38B808CC08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42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737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403F451-7492-42F9-8F5D-C76616FA60C4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43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875FF1E-A9DA-49E8-BD74-0EC7835753C7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561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757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7C325D-691B-4B8A-8FD1-BAAF36BC741D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44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778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E85B76F-2735-49DA-9F89-B41BFE9356F4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45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798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EF77096-031F-45D1-98E3-3D6C3CD3A6BE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46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8192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6DB422-AD04-49FB-8647-92ACE903A736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47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839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A9654C2-F241-49D9-A338-0B7A3D131233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48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8602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2402AA3-3D9F-4749-8E02-23F3FDCC2BF3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49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880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E51ECE4-8C6A-4123-8B51-8993E1C546E2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50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901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DFA5A00-FB57-4F3C-9C8E-12F3974B5175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51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921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866A911-32B6-4784-8BCD-E125FA568084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52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942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0DCA6BF-6441-46DF-963C-1FB092A579AF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53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875FF1E-A9DA-49E8-BD74-0EC7835753C7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63982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962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7B87DD-73AF-4A70-92EA-B0A3F9CDE68F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54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983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D788CE8-E024-41F1-9F2F-0E197BA05847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55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003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B6FCDAD-FB8F-444C-BE30-FF7EE4C9C64F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56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024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A2070A-CE75-43A5-BE71-5C59E79CCE93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57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044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77F6B6-23CC-4FD8-A3AF-3014969AEA59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58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065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67D7D97-1034-438C-8B0A-670F430193FD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59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085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A07CBA5-61C8-443C-852F-B096E11B453F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60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FDC8DBD-1809-49EC-B558-9A2FEF56F613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FDC8DBD-1809-49EC-B558-9A2FEF56F613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267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FDC8DBD-1809-49EC-B558-9A2FEF56F613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700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84FA9CC-DE7F-4E63-B2D3-D2F2AF3068B0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7721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30273-9435-4044-9942-7A5F09C81C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1382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8FE2D-46F4-4B87-B0A6-DBA1CB4ECD3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8227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AA9B-73E0-47BC-8A81-7A84D4FD26C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649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44655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326858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326858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326858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326858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519C1-60FE-47EC-AF2C-5D64086C6C4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9321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B9213-EEE1-438B-BD07-26229FBEBCB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7759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676B3-19BF-48F2-8106-65DC8214CCE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035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6B750-5361-43AE-8967-32C011379A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114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60B95-2FE2-4E64-8905-4F4A89EBECB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842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A4FAB-125E-42B2-859F-CAE2AF4564D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489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F1ED7-554C-42B7-B2EF-039B6553C2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1344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FE064-A1D7-4D90-BDFC-9800089161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962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F6615-3037-442F-B8F7-128FCC5D50F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261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27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ADAD99D-ABE0-4660-B490-B47F880B9A4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1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1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16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24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23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28.wmf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3.x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27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26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4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43.bin"/><Relationship Id="rId9" Type="http://schemas.openxmlformats.org/officeDocument/2006/relationships/image" Target="../media/image30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33.wmf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6.x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32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6.bin"/><Relationship Id="rId9" Type="http://schemas.openxmlformats.org/officeDocument/2006/relationships/image" Target="../media/image31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7.x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51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5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53.bin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8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40.wmf"/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58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9.x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38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0.x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42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9.bin"/><Relationship Id="rId9" Type="http://schemas.openxmlformats.org/officeDocument/2006/relationships/image" Target="../media/image19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1.x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42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3.bin"/><Relationship Id="rId9" Type="http://schemas.openxmlformats.org/officeDocument/2006/relationships/image" Target="../media/image19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13" Type="http://schemas.openxmlformats.org/officeDocument/2006/relationships/image" Target="../media/image42.wmf"/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7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2.x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4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7.bin"/><Relationship Id="rId9" Type="http://schemas.openxmlformats.org/officeDocument/2006/relationships/image" Target="../media/image19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3.xml"/><Relationship Id="rId6" Type="http://schemas.openxmlformats.org/officeDocument/2006/relationships/oleObject" Target="../embeddings/oleObject73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72.bin"/><Relationship Id="rId9" Type="http://schemas.openxmlformats.org/officeDocument/2006/relationships/image" Target="../media/image47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7.x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50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5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8.x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52.wmf"/><Relationship Id="rId4" Type="http://schemas.openxmlformats.org/officeDocument/2006/relationships/oleObject" Target="../embeddings/oleObject79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9.xml"/><Relationship Id="rId6" Type="http://schemas.openxmlformats.org/officeDocument/2006/relationships/oleObject" Target="../embeddings/oleObject82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81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0.xml"/><Relationship Id="rId6" Type="http://schemas.openxmlformats.org/officeDocument/2006/relationships/oleObject" Target="../embeddings/oleObject84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83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1.xml"/><Relationship Id="rId6" Type="http://schemas.openxmlformats.org/officeDocument/2006/relationships/oleObject" Target="../embeddings/oleObject86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85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2.xml"/><Relationship Id="rId6" Type="http://schemas.openxmlformats.org/officeDocument/2006/relationships/oleObject" Target="../embeddings/oleObject88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87.bin"/><Relationship Id="rId9" Type="http://schemas.openxmlformats.org/officeDocument/2006/relationships/image" Target="../media/image56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3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notesSlide" Target="../notesSlides/notesSlide53.xml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4.x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90.bin"/><Relationship Id="rId9" Type="http://schemas.openxmlformats.org/officeDocument/2006/relationships/image" Target="../media/image59.wm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notesSlide" Target="../notesSlides/notesSlide54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5.xml"/><Relationship Id="rId6" Type="http://schemas.openxmlformats.org/officeDocument/2006/relationships/oleObject" Target="../embeddings/oleObject94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93.bin"/><Relationship Id="rId9" Type="http://schemas.openxmlformats.org/officeDocument/2006/relationships/image" Target="../media/image62.wm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7" Type="http://schemas.openxmlformats.org/officeDocument/2006/relationships/image" Target="../media/image64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6.xml"/><Relationship Id="rId6" Type="http://schemas.openxmlformats.org/officeDocument/2006/relationships/oleObject" Target="../embeddings/oleObject97.bin"/><Relationship Id="rId5" Type="http://schemas.openxmlformats.org/officeDocument/2006/relationships/image" Target="../media/image63.wmf"/><Relationship Id="rId4" Type="http://schemas.openxmlformats.org/officeDocument/2006/relationships/oleObject" Target="../embeddings/oleObject9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00651" y="332656"/>
            <a:ext cx="8963025" cy="1077218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 dirty="0">
                <a:solidFill>
                  <a:srgbClr val="FF0000"/>
                </a:solidFill>
              </a:rPr>
              <a:t>Search Engines </a:t>
            </a:r>
            <a:r>
              <a:rPr lang="en-US" dirty="0"/>
              <a:t>are software systems designed to help users find information on the Internet</a:t>
            </a:r>
            <a:endParaRPr lang="it-IT" altLang="it-IT" sz="2800" b="1" dirty="0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70509" y="1579774"/>
            <a:ext cx="8893175" cy="4967514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sz="1800" b="1" dirty="0"/>
              <a:t>A brief history</a:t>
            </a:r>
          </a:p>
          <a:p>
            <a:pPr>
              <a:buNone/>
            </a:pPr>
            <a:r>
              <a:rPr lang="en-US" sz="1800" b="1" dirty="0">
                <a:solidFill>
                  <a:srgbClr val="0000FF"/>
                </a:solidFill>
              </a:rPr>
              <a:t>1990s: The Rise of Search Engines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b="1" dirty="0"/>
              <a:t>W3Catalog and </a:t>
            </a:r>
            <a:r>
              <a:rPr lang="en-US" sz="1800" b="1" dirty="0" err="1"/>
              <a:t>Aliweb</a:t>
            </a:r>
            <a:r>
              <a:rPr lang="en-US" sz="1800" b="1" dirty="0"/>
              <a:t> (1993)</a:t>
            </a:r>
            <a:r>
              <a:rPr lang="en-US" sz="1800" dirty="0"/>
              <a:t>: among the first web search engines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b="1" dirty="0"/>
              <a:t>Yahoo! (1994)</a:t>
            </a:r>
            <a:r>
              <a:rPr lang="en-US" sz="1800" dirty="0"/>
              <a:t>: started as a directory of other websites, organized in a hierarchy, rather than a searchable index of pages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b="1" dirty="0"/>
              <a:t>Lycos (1994)</a:t>
            </a:r>
            <a:r>
              <a:rPr lang="en-US" sz="1800" dirty="0"/>
              <a:t>: one of the earliest search engines to achieve popularity, known for its large catalog of websites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b="1" dirty="0"/>
              <a:t>Altavista (1995)</a:t>
            </a:r>
            <a:r>
              <a:rPr lang="en-US" sz="1800" dirty="0"/>
              <a:t>: famous for its advanced technology, allowing natural language queries and unlimited space for indexing</a:t>
            </a:r>
          </a:p>
          <a:p>
            <a:pPr>
              <a:buNone/>
            </a:pPr>
            <a:r>
              <a:rPr lang="en-US" sz="1800" b="1" dirty="0">
                <a:solidFill>
                  <a:srgbClr val="0000FF"/>
                </a:solidFill>
              </a:rPr>
              <a:t>Late 1990s to Early 2000s: Google and Beyond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b="1" dirty="0"/>
              <a:t>Google (1998)</a:t>
            </a:r>
            <a:r>
              <a:rPr lang="en-US" sz="1800" dirty="0"/>
              <a:t>: revolutionized search with its PageRank algorithm, which ranked pages based on the number and quality of links to them. Google's relevant search results quickly made it the dominant search engine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b="1" dirty="0"/>
              <a:t>Microsoft's Bing (2009)</a:t>
            </a:r>
            <a:r>
              <a:rPr lang="en-US" sz="1800" dirty="0"/>
              <a:t>: launched as a rebranding of MSN Search and Live Search, introducing features like Smart Search for a more integrated search experience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68313" y="1844675"/>
            <a:ext cx="8496300" cy="2462213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rgbClr val="FF0000"/>
                </a:solidFill>
              </a:rPr>
              <a:t>basic idea of PageRank: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400" b="1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/>
              <a:t>the </a:t>
            </a:r>
            <a:r>
              <a:rPr lang="it-IT" altLang="ja-JP" sz="2800" b="1"/>
              <a:t>importance of a web page </a:t>
            </a:r>
            <a:r>
              <a:rPr lang="it-IT" altLang="ja-JP" sz="2800" b="1">
                <a:solidFill>
                  <a:srgbClr val="FF0000"/>
                </a:solidFill>
              </a:rPr>
              <a:t>does not</a:t>
            </a:r>
            <a:r>
              <a:rPr lang="it-IT" altLang="ja-JP" sz="2800" b="1"/>
              <a:t> depend on its </a:t>
            </a:r>
            <a:r>
              <a:rPr lang="it-IT" altLang="ja-JP" sz="2800" b="1">
                <a:solidFill>
                  <a:srgbClr val="FF0000"/>
                </a:solidFill>
              </a:rPr>
              <a:t>content</a:t>
            </a:r>
            <a:r>
              <a:rPr lang="it-IT" altLang="ja-JP" sz="2800" b="1"/>
              <a:t>, but it </a:t>
            </a:r>
            <a:r>
              <a:rPr lang="it-IT" altLang="ja-JP" sz="2800" b="1">
                <a:solidFill>
                  <a:srgbClr val="0000FF"/>
                </a:solidFill>
              </a:rPr>
              <a:t>depends only </a:t>
            </a:r>
            <a:r>
              <a:rPr lang="it-IT" altLang="ja-JP" sz="2800" b="1"/>
              <a:t>on the </a:t>
            </a:r>
            <a:r>
              <a:rPr lang="it-IT" altLang="ja-JP" sz="2800" b="1">
                <a:solidFill>
                  <a:srgbClr val="0000FF"/>
                </a:solidFill>
              </a:rPr>
              <a:t>structure of the links of the web</a:t>
            </a:r>
            <a:r>
              <a:rPr lang="it-IT" altLang="ja-JP" sz="2800" b="1"/>
              <a:t> (web topology)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800" b="1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258888" y="4437112"/>
            <a:ext cx="7200900" cy="13843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FF"/>
              </a:buClr>
              <a:buSzPct val="110000"/>
              <a:buFont typeface="Wingdings" panose="05000000000000000000" pitchFamily="2" charset="2"/>
              <a:buChar char="§"/>
            </a:pPr>
            <a:r>
              <a:rPr lang="it-IT" altLang="it-IT" sz="2800"/>
              <a:t> the </a:t>
            </a:r>
            <a:r>
              <a:rPr lang="it-IT" altLang="ja-JP" sz="2800"/>
              <a:t>importance of a web page is called </a:t>
            </a:r>
            <a:r>
              <a:rPr lang="it-IT" altLang="ja-JP" sz="2800">
                <a:solidFill>
                  <a:srgbClr val="7F7F7F"/>
                </a:solidFill>
              </a:rPr>
              <a:t>	</a:t>
            </a:r>
            <a:r>
              <a:rPr lang="it-IT" altLang="ja-JP" sz="2800" b="1" i="1">
                <a:solidFill>
                  <a:srgbClr val="0000FF"/>
                </a:solidFill>
              </a:rPr>
              <a:t>score</a:t>
            </a:r>
            <a:r>
              <a:rPr lang="it-IT" altLang="ja-JP" sz="2800"/>
              <a:t> of the page;</a:t>
            </a:r>
          </a:p>
          <a:p>
            <a:pPr eaLnBrk="1" hangingPunct="1">
              <a:spcBef>
                <a:spcPct val="0"/>
              </a:spcBef>
              <a:buClr>
                <a:srgbClr val="0000FF"/>
              </a:buClr>
              <a:buSzPct val="110000"/>
              <a:buFont typeface="Wingdings" panose="05000000000000000000" pitchFamily="2" charset="2"/>
              <a:buChar char="§"/>
            </a:pPr>
            <a:r>
              <a:rPr lang="it-IT" altLang="it-IT" sz="2800"/>
              <a:t> the score is a </a:t>
            </a:r>
            <a:r>
              <a:rPr lang="it-IT" altLang="it-IT" sz="2800" b="1">
                <a:solidFill>
                  <a:srgbClr val="0000FF"/>
                </a:solidFill>
              </a:rPr>
              <a:t>real non-negative</a:t>
            </a:r>
            <a:r>
              <a:rPr lang="it-IT" altLang="it-IT" sz="2800"/>
              <a:t> number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2124075" y="908050"/>
            <a:ext cx="4975225" cy="519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Larry Page, Sergey Brin, 1997</a:t>
            </a:r>
          </a:p>
        </p:txBody>
      </p:sp>
      <p:sp>
        <p:nvSpPr>
          <p:cNvPr id="7173" name="Text Box 2"/>
          <p:cNvSpPr txBox="1">
            <a:spLocks noChangeArrowheads="1"/>
          </p:cNvSpPr>
          <p:nvPr/>
        </p:nvSpPr>
        <p:spPr bwMode="auto">
          <a:xfrm>
            <a:off x="1547813" y="260350"/>
            <a:ext cx="6119812" cy="584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Google’s PageRank algorithm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FC662DF-B85D-D276-DE04-66E66011D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6836" y="5949280"/>
            <a:ext cx="7567612" cy="522288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Numerical Linear Algebra and  search engines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401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3005138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example of a web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323850" y="3201988"/>
            <a:ext cx="8532813" cy="3540125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 n</a:t>
            </a:r>
            <a:r>
              <a:rPr lang="it-IT" altLang="it-IT" i="1">
                <a:latin typeface="Times New Roman" panose="02020603050405020304" pitchFamily="18" charset="0"/>
              </a:rPr>
              <a:t> </a:t>
            </a:r>
            <a:r>
              <a:rPr lang="it-IT" altLang="it-IT" sz="2800"/>
              <a:t>is the total number of web pages;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/>
              <a:t> each page is identified by an integer 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k</a:t>
            </a:r>
            <a:r>
              <a:rPr lang="it-IT" altLang="it-IT" sz="2800"/>
              <a:t>, </a:t>
            </a:r>
            <a:r>
              <a:rPr lang="it-IT" altLang="it-IT" sz="2800">
                <a:latin typeface="Times New Roman" panose="02020603050405020304" pitchFamily="18" charset="0"/>
              </a:rPr>
              <a:t>1 </a:t>
            </a:r>
            <a:r>
              <a:rPr lang="it-IT" altLang="it-IT">
                <a:latin typeface="Times New Roman" panose="02020603050405020304" pitchFamily="18" charset="0"/>
              </a:rPr>
              <a:t>≤ 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k</a:t>
            </a:r>
            <a:r>
              <a:rPr lang="it-IT" altLang="it-IT" i="1">
                <a:latin typeface="Times New Roman" panose="02020603050405020304" pitchFamily="18" charset="0"/>
              </a:rPr>
              <a:t> </a:t>
            </a:r>
            <a:r>
              <a:rPr lang="it-IT" altLang="it-IT">
                <a:latin typeface="Times New Roman" panose="02020603050405020304" pitchFamily="18" charset="0"/>
              </a:rPr>
              <a:t>≤ </a:t>
            </a:r>
            <a:r>
              <a:rPr lang="it-IT" altLang="it-IT" i="1">
                <a:latin typeface="Times New Roman" panose="02020603050405020304" pitchFamily="18" charset="0"/>
              </a:rPr>
              <a:t>n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/>
              <a:t> the web is a </a:t>
            </a:r>
            <a:r>
              <a:rPr lang="it-IT" altLang="it-IT" sz="2800" b="1"/>
              <a:t>directed graph 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 i="1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4000" i="1">
                <a:solidFill>
                  <a:srgbClr val="0033CC"/>
                </a:solidFill>
                <a:latin typeface="Times New Roman" panose="02020603050405020304" pitchFamily="18" charset="0"/>
              </a:rPr>
              <a:t>x</a:t>
            </a:r>
            <a:r>
              <a:rPr lang="it-IT" altLang="it-IT" sz="4000" i="1" baseline="-25000">
                <a:solidFill>
                  <a:srgbClr val="0033CC"/>
                </a:solidFill>
                <a:latin typeface="Times New Roman" panose="02020603050405020304" pitchFamily="18" charset="0"/>
              </a:rPr>
              <a:t>k</a:t>
            </a:r>
            <a:r>
              <a:rPr lang="it-IT" altLang="it-IT" sz="2800">
                <a:solidFill>
                  <a:srgbClr val="0033CC"/>
                </a:solidFill>
              </a:rPr>
              <a:t> </a:t>
            </a:r>
            <a:r>
              <a:rPr lang="it-IT" altLang="it-IT" sz="2800"/>
              <a:t>is the </a:t>
            </a:r>
            <a:r>
              <a:rPr lang="it-IT" altLang="it-IT" sz="2800" b="1"/>
              <a:t>score</a:t>
            </a:r>
            <a:r>
              <a:rPr lang="it-IT" altLang="it-IT" sz="2800"/>
              <a:t> of page 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k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0000FF"/>
                </a:solidFill>
              </a:rPr>
              <a:t>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it-IT" altLang="it-IT" sz="3600" i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altLang="it-IT" sz="3600" baseline="-2500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360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>
                <a:solidFill>
                  <a:srgbClr val="0000FF"/>
                </a:solidFill>
                <a:cs typeface="Times New Roman" panose="02020603050405020304" pitchFamily="18" charset="0"/>
              </a:rPr>
              <a:t>&gt;</a:t>
            </a:r>
            <a:r>
              <a:rPr lang="it-IT" altLang="it-IT" sz="360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altLang="it-IT" sz="3600" i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altLang="it-IT" sz="360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800">
                <a:cs typeface="Times New Roman" panose="02020603050405020304" pitchFamily="18" charset="0"/>
              </a:rPr>
              <a:t>implies that page  </a:t>
            </a:r>
            <a:r>
              <a:rPr lang="it-IT" altLang="it-IT" i="1">
                <a:solidFill>
                  <a:srgbClr val="2626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altLang="it-IT" sz="2800">
                <a:cs typeface="Times New Roman" panose="02020603050405020304" pitchFamily="18" charset="0"/>
              </a:rPr>
              <a:t>  is more important </a:t>
            </a:r>
            <a:r>
              <a:rPr lang="it-IT" altLang="it-IT" sz="2800">
                <a:solidFill>
                  <a:srgbClr val="7F7F7F"/>
                </a:solidFill>
                <a:cs typeface="Times New Roman" panose="02020603050405020304" pitchFamily="18" charset="0"/>
              </a:rPr>
              <a:t>	</a:t>
            </a:r>
            <a:r>
              <a:rPr lang="it-IT" altLang="it-IT" sz="2800">
                <a:cs typeface="Times New Roman" panose="02020603050405020304" pitchFamily="18" charset="0"/>
              </a:rPr>
              <a:t>than page </a:t>
            </a:r>
            <a:r>
              <a:rPr lang="it-IT" altLang="it-IT" sz="2800" i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>
                <a:cs typeface="Times New Roman" panose="02020603050405020304" pitchFamily="18" charset="0"/>
              </a:rPr>
              <a:t>a </a:t>
            </a:r>
            <a:r>
              <a:rPr lang="it-IT" altLang="it-IT" sz="2800" b="1">
                <a:cs typeface="Times New Roman" panose="02020603050405020304" pitchFamily="18" charset="0"/>
              </a:rPr>
              <a:t>link</a:t>
            </a:r>
            <a:r>
              <a:rPr lang="it-IT" altLang="it-IT" sz="2800">
                <a:cs typeface="Times New Roman" panose="02020603050405020304" pitchFamily="18" charset="0"/>
              </a:rPr>
              <a:t> to a page  is a </a:t>
            </a:r>
            <a:r>
              <a:rPr lang="it-IT" altLang="it-IT" sz="2800" b="1">
                <a:solidFill>
                  <a:srgbClr val="0000FF"/>
                </a:solidFill>
                <a:cs typeface="Times New Roman" panose="02020603050405020304" pitchFamily="18" charset="0"/>
              </a:rPr>
              <a:t>backlink</a:t>
            </a:r>
            <a:r>
              <a:rPr lang="it-IT" altLang="it-IT" sz="2800">
                <a:cs typeface="Times New Roman" panose="02020603050405020304" pitchFamily="18" charset="0"/>
              </a:rPr>
              <a:t> of that page</a:t>
            </a:r>
          </a:p>
        </p:txBody>
      </p:sp>
      <p:grpSp>
        <p:nvGrpSpPr>
          <p:cNvPr id="9220" name="Group 28"/>
          <p:cNvGrpSpPr>
            <a:grpSpLocks/>
          </p:cNvGrpSpPr>
          <p:nvPr/>
        </p:nvGrpSpPr>
        <p:grpSpPr bwMode="auto">
          <a:xfrm>
            <a:off x="250825" y="908050"/>
            <a:ext cx="2881313" cy="1397000"/>
            <a:chOff x="158" y="572"/>
            <a:chExt cx="1815" cy="880"/>
          </a:xfrm>
        </p:grpSpPr>
        <p:sp>
          <p:nvSpPr>
            <p:cNvPr id="9234" name="Text Box 23"/>
            <p:cNvSpPr txBox="1">
              <a:spLocks noChangeArrowheads="1"/>
            </p:cNvSpPr>
            <p:nvPr/>
          </p:nvSpPr>
          <p:spPr bwMode="auto">
            <a:xfrm>
              <a:off x="975" y="572"/>
              <a:ext cx="998" cy="36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FF"/>
                </a:buClr>
                <a:buSzPct val="110000"/>
                <a:buFont typeface="Wingdings" panose="05000000000000000000" pitchFamily="2" charset="2"/>
                <a:buNone/>
              </a:pPr>
              <a:r>
                <a:rPr lang="it-IT" altLang="it-IT" sz="2800"/>
                <a:t> page </a:t>
              </a:r>
              <a:r>
                <a:rPr lang="it-IT" altLang="it-IT" b="1" i="1">
                  <a:latin typeface="Times New Roman" panose="02020603050405020304" pitchFamily="18" charset="0"/>
                </a:rPr>
                <a:t>i</a:t>
              </a:r>
              <a:r>
                <a:rPr lang="it-IT" altLang="it-IT" sz="2800"/>
                <a:t> </a:t>
              </a:r>
            </a:p>
          </p:txBody>
        </p:sp>
        <p:sp>
          <p:nvSpPr>
            <p:cNvPr id="9235" name="Text Box 24"/>
            <p:cNvSpPr txBox="1">
              <a:spLocks noChangeArrowheads="1"/>
            </p:cNvSpPr>
            <p:nvPr/>
          </p:nvSpPr>
          <p:spPr bwMode="auto">
            <a:xfrm>
              <a:off x="340" y="619"/>
              <a:ext cx="389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 i="1">
                  <a:latin typeface="Times New Roman" panose="02020603050405020304" pitchFamily="18" charset="0"/>
                </a:rPr>
                <a:t>i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9236" name="Line 25"/>
            <p:cNvSpPr>
              <a:spLocks noChangeShapeType="1"/>
            </p:cNvSpPr>
            <p:nvPr/>
          </p:nvSpPr>
          <p:spPr bwMode="auto">
            <a:xfrm>
              <a:off x="158" y="1298"/>
              <a:ext cx="86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7" name="Text Box 27"/>
            <p:cNvSpPr txBox="1">
              <a:spLocks noChangeArrowheads="1"/>
            </p:cNvSpPr>
            <p:nvPr/>
          </p:nvSpPr>
          <p:spPr bwMode="auto">
            <a:xfrm>
              <a:off x="1202" y="1117"/>
              <a:ext cx="726" cy="33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FF"/>
                </a:buClr>
                <a:buSzPct val="110000"/>
                <a:buFont typeface="Wingdings" panose="05000000000000000000" pitchFamily="2" charset="2"/>
                <a:buNone/>
              </a:pPr>
              <a:r>
                <a:rPr lang="it-IT" altLang="it-IT" sz="2800"/>
                <a:t> link </a:t>
              </a:r>
            </a:p>
          </p:txBody>
        </p:sp>
      </p:grpSp>
      <p:grpSp>
        <p:nvGrpSpPr>
          <p:cNvPr id="9221" name="Group 29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9222" name="Text Box 30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9223" name="Text Box 31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9224" name="Text Box 32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9225" name="Text Box 33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9226" name="Line 34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7" name="Line 35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8" name="Line 36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9" name="Line 37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0" name="Line 38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1" name="Line 39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2" name="Line 40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3" name="Line 41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9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4643438" cy="13843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Example of different ways to define the score of a web page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11274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1275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1276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1277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1278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79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80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81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82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83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84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85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179388" y="1844675"/>
            <a:ext cx="4464050" cy="1506538"/>
          </a:xfrm>
          <a:prstGeom prst="rect">
            <a:avLst/>
          </a:prstGeom>
          <a:solidFill>
            <a:srgbClr val="BBE0E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 i="1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800"/>
              <a:t>set </a:t>
            </a:r>
            <a:r>
              <a:rPr lang="it-IT" altLang="it-IT" sz="2800" i="1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x</a:t>
            </a:r>
            <a:r>
              <a:rPr lang="it-IT" altLang="it-IT" i="1" baseline="-25000">
                <a:solidFill>
                  <a:srgbClr val="6600CC"/>
                </a:solidFill>
                <a:latin typeface="Times New Roman" panose="02020603050405020304" pitchFamily="18" charset="0"/>
              </a:rPr>
              <a:t>k</a:t>
            </a:r>
            <a:r>
              <a:rPr lang="it-IT" altLang="it-IT" sz="2800"/>
              <a:t> equal to the </a:t>
            </a:r>
            <a:r>
              <a:rPr lang="it-IT" altLang="it-IT" sz="2800">
                <a:solidFill>
                  <a:srgbClr val="7F7F7F"/>
                </a:solidFill>
              </a:rPr>
              <a:t>	</a:t>
            </a:r>
            <a:r>
              <a:rPr lang="it-IT" altLang="it-IT" sz="2800"/>
              <a:t>number of </a:t>
            </a:r>
            <a:r>
              <a:rPr lang="it-IT" altLang="it-IT" sz="2800" b="1"/>
              <a:t>backlinks </a:t>
            </a:r>
            <a:r>
              <a:rPr lang="it-IT" altLang="it-IT" sz="2800" b="1">
                <a:solidFill>
                  <a:srgbClr val="7F7F7F"/>
                </a:solidFill>
              </a:rPr>
              <a:t>	</a:t>
            </a:r>
            <a:r>
              <a:rPr lang="it-IT" altLang="it-IT" sz="2800"/>
              <a:t>of page 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k</a:t>
            </a:r>
          </a:p>
        </p:txBody>
      </p:sp>
      <p:graphicFrame>
        <p:nvGraphicFramePr>
          <p:cNvPr id="23570" name="Object 18"/>
          <p:cNvGraphicFramePr>
            <a:graphicFrameLocks noChangeAspect="1"/>
          </p:cNvGraphicFramePr>
          <p:nvPr/>
        </p:nvGraphicFramePr>
        <p:xfrm>
          <a:off x="304800" y="4076700"/>
          <a:ext cx="1512888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9900" imgH="914400" progId="Equation.DSMT4">
                  <p:embed/>
                </p:oleObj>
              </mc:Choice>
              <mc:Fallback>
                <p:oleObj name="Equation" r:id="rId4" imgW="469900" imgH="914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076700"/>
                        <a:ext cx="1512888" cy="24669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124075" y="4652963"/>
            <a:ext cx="4105275" cy="984250"/>
            <a:chOff x="1338" y="2931"/>
            <a:chExt cx="2586" cy="620"/>
          </a:xfrm>
        </p:grpSpPr>
        <p:sp>
          <p:nvSpPr>
            <p:cNvPr id="11272" name="AutoShape 19"/>
            <p:cNvSpPr>
              <a:spLocks noChangeArrowheads="1"/>
            </p:cNvSpPr>
            <p:nvPr/>
          </p:nvSpPr>
          <p:spPr bwMode="auto">
            <a:xfrm>
              <a:off x="1338" y="2976"/>
              <a:ext cx="615" cy="443"/>
            </a:xfrm>
            <a:prstGeom prst="rightArrow">
              <a:avLst>
                <a:gd name="adj1" fmla="val 50000"/>
                <a:gd name="adj2" fmla="val 3470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11273" name="Text Box 20"/>
            <p:cNvSpPr txBox="1">
              <a:spLocks noChangeArrowheads="1"/>
            </p:cNvSpPr>
            <p:nvPr/>
          </p:nvSpPr>
          <p:spPr bwMode="auto">
            <a:xfrm>
              <a:off x="2064" y="2931"/>
              <a:ext cx="1860" cy="62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/>
                <a:t> page 3 is the most important</a:t>
              </a:r>
            </a:p>
          </p:txBody>
        </p:sp>
      </p:grpSp>
      <p:graphicFrame>
        <p:nvGraphicFramePr>
          <p:cNvPr id="23574" name="Object 22"/>
          <p:cNvGraphicFramePr>
            <a:graphicFrameLocks noChangeAspect="1"/>
          </p:cNvGraphicFramePr>
          <p:nvPr/>
        </p:nvGraphicFramePr>
        <p:xfrm>
          <a:off x="7050088" y="4384675"/>
          <a:ext cx="1308100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6224" imgH="685502" progId="Equation.DSMT4">
                  <p:embed/>
                </p:oleObj>
              </mc:Choice>
              <mc:Fallback>
                <p:oleObj name="Equation" r:id="rId6" imgW="406224" imgH="685502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088" y="4384675"/>
                        <a:ext cx="1308100" cy="18510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13318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3319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3320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3321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3322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3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4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5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6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7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8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9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3315" name="Text Box 16"/>
          <p:cNvSpPr txBox="1">
            <a:spLocks noChangeArrowheads="1"/>
          </p:cNvSpPr>
          <p:nvPr/>
        </p:nvSpPr>
        <p:spPr bwMode="auto">
          <a:xfrm>
            <a:off x="144463" y="3789363"/>
            <a:ext cx="8820150" cy="1938337"/>
          </a:xfrm>
          <a:prstGeom prst="rect">
            <a:avLst/>
          </a:prstGeom>
          <a:solidFill>
            <a:srgbClr val="BBE0E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this definition </a:t>
            </a:r>
            <a:r>
              <a:rPr lang="en-US" altLang="it-IT" sz="2800"/>
              <a:t>does not take into account the fact that a link to page </a:t>
            </a:r>
            <a:r>
              <a:rPr lang="en-US" altLang="it-IT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it-IT" sz="2800">
                <a:cs typeface="Times New Roman" panose="02020603050405020304" pitchFamily="18" charset="0"/>
              </a:rPr>
              <a:t> from an </a:t>
            </a:r>
            <a:r>
              <a:rPr lang="en-US" altLang="it-IT" sz="2800" b="1">
                <a:solidFill>
                  <a:srgbClr val="00CC00"/>
                </a:solidFill>
                <a:cs typeface="Times New Roman" panose="02020603050405020304" pitchFamily="18" charset="0"/>
              </a:rPr>
              <a:t>important page </a:t>
            </a:r>
            <a:r>
              <a:rPr lang="en-US" altLang="it-IT" sz="2800">
                <a:cs typeface="Times New Roman" panose="02020603050405020304" pitchFamily="18" charset="0"/>
              </a:rPr>
              <a:t>should weigh more on the score of page </a:t>
            </a:r>
            <a:r>
              <a:rPr lang="en-US" altLang="it-IT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it-IT" sz="2800">
                <a:cs typeface="Times New Roman" panose="02020603050405020304" pitchFamily="18" charset="0"/>
              </a:rPr>
              <a:t> than a link from a </a:t>
            </a:r>
            <a:r>
              <a:rPr lang="en-US" altLang="it-IT" sz="2800" b="1">
                <a:solidFill>
                  <a:srgbClr val="FF0000"/>
                </a:solidFill>
                <a:cs typeface="Times New Roman" panose="02020603050405020304" pitchFamily="18" charset="0"/>
              </a:rPr>
              <a:t>less important </a:t>
            </a:r>
            <a:r>
              <a:rPr lang="en-US" altLang="it-IT" sz="2800">
                <a:cs typeface="Times New Roman" panose="02020603050405020304" pitchFamily="18" charset="0"/>
              </a:rPr>
              <a:t>page</a:t>
            </a:r>
            <a:endParaRPr lang="it-IT" altLang="it-IT" sz="2800" b="1">
              <a:cs typeface="Times New Roman" panose="02020603050405020304" pitchFamily="18" charset="0"/>
            </a:endParaRPr>
          </a:p>
        </p:txBody>
      </p:sp>
      <p:sp>
        <p:nvSpPr>
          <p:cNvPr id="13316" name="Text Box 21"/>
          <p:cNvSpPr txBox="1">
            <a:spLocks noChangeArrowheads="1"/>
          </p:cNvSpPr>
          <p:nvPr/>
        </p:nvSpPr>
        <p:spPr bwMode="auto">
          <a:xfrm>
            <a:off x="323850" y="2060575"/>
            <a:ext cx="1905000" cy="523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drawbacks</a:t>
            </a:r>
          </a:p>
        </p:txBody>
      </p:sp>
      <p:sp>
        <p:nvSpPr>
          <p:cNvPr id="13317" name="Text Box 2"/>
          <p:cNvSpPr txBox="1">
            <a:spLocks noChangeArrowheads="1"/>
          </p:cNvSpPr>
          <p:nvPr/>
        </p:nvSpPr>
        <p:spPr bwMode="auto">
          <a:xfrm>
            <a:off x="0" y="0"/>
            <a:ext cx="4643438" cy="13843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Example of different ways to define the score of a web page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15368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5369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5370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5371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5372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373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376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377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378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379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5363" name="Text Box 16"/>
          <p:cNvSpPr txBox="1">
            <a:spLocks noChangeArrowheads="1"/>
          </p:cNvSpPr>
          <p:nvPr/>
        </p:nvSpPr>
        <p:spPr bwMode="auto">
          <a:xfrm>
            <a:off x="274638" y="3211513"/>
            <a:ext cx="8459787" cy="1079500"/>
          </a:xfrm>
          <a:prstGeom prst="rect">
            <a:avLst/>
          </a:prstGeom>
          <a:solidFill>
            <a:srgbClr val="BBE0E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define the score of page 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k </a:t>
            </a:r>
            <a:r>
              <a:rPr lang="it-IT" altLang="it-IT" sz="2800" b="1"/>
              <a:t>as the sum of the scores </a:t>
            </a:r>
            <a:r>
              <a:rPr lang="it-IT" altLang="it-IT" sz="2800"/>
              <a:t> of the pages which have a  link to page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k</a:t>
            </a:r>
            <a:r>
              <a:rPr lang="it-IT" altLang="it-IT" sz="2800"/>
              <a:t> </a:t>
            </a:r>
          </a:p>
        </p:txBody>
      </p:sp>
      <p:sp>
        <p:nvSpPr>
          <p:cNvPr id="15364" name="Text Box 17"/>
          <p:cNvSpPr txBox="1">
            <a:spLocks noChangeArrowheads="1"/>
          </p:cNvSpPr>
          <p:nvPr/>
        </p:nvSpPr>
        <p:spPr bwMode="auto">
          <a:xfrm>
            <a:off x="323850" y="2060575"/>
            <a:ext cx="2565400" cy="523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improvement 1</a:t>
            </a:r>
          </a:p>
        </p:txBody>
      </p:sp>
      <p:graphicFrame>
        <p:nvGraphicFramePr>
          <p:cNvPr id="25618" name="Object 18"/>
          <p:cNvGraphicFramePr>
            <a:graphicFrameLocks noChangeAspect="1"/>
          </p:cNvGraphicFramePr>
          <p:nvPr/>
        </p:nvGraphicFramePr>
        <p:xfrm>
          <a:off x="323850" y="4391025"/>
          <a:ext cx="3189288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0600" imgH="914400" progId="Equation.DSMT4">
                  <p:embed/>
                </p:oleObj>
              </mc:Choice>
              <mc:Fallback>
                <p:oleObj name="Equation" r:id="rId4" imgW="990600" imgH="914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391025"/>
                        <a:ext cx="3189288" cy="24669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3924300" y="4652963"/>
            <a:ext cx="4895850" cy="18002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drawbacks:  t</a:t>
            </a:r>
            <a:r>
              <a:rPr lang="en-US" altLang="it-IT" sz="2800">
                <a:solidFill>
                  <a:schemeClr val="bg1"/>
                </a:solidFill>
              </a:rPr>
              <a:t>he weight of a link from a page does not depend on the number of outgoing links from that page</a:t>
            </a:r>
            <a:endParaRPr lang="it-IT" altLang="it-IT" sz="2800">
              <a:solidFill>
                <a:schemeClr val="bg1"/>
              </a:solidFill>
            </a:endParaRPr>
          </a:p>
        </p:txBody>
      </p:sp>
      <p:sp>
        <p:nvSpPr>
          <p:cNvPr id="15367" name="Text Box 2"/>
          <p:cNvSpPr txBox="1">
            <a:spLocks noChangeArrowheads="1"/>
          </p:cNvSpPr>
          <p:nvPr/>
        </p:nvSpPr>
        <p:spPr bwMode="auto">
          <a:xfrm>
            <a:off x="0" y="0"/>
            <a:ext cx="4643438" cy="13843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Example of different ways to define the score of a web page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17417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7418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7419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7420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7421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2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3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4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5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6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7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8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7411" name="Text Box 16"/>
          <p:cNvSpPr txBox="1">
            <a:spLocks noChangeArrowheads="1"/>
          </p:cNvSpPr>
          <p:nvPr/>
        </p:nvSpPr>
        <p:spPr bwMode="auto">
          <a:xfrm>
            <a:off x="0" y="2133600"/>
            <a:ext cx="4787900" cy="2800350"/>
          </a:xfrm>
          <a:prstGeom prst="rect">
            <a:avLst/>
          </a:prstGeom>
          <a:solidFill>
            <a:srgbClr val="BBE0E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define the score of page 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k </a:t>
            </a:r>
            <a:r>
              <a:rPr lang="it-IT" altLang="it-IT" sz="2800" b="1"/>
              <a:t>as the sum the </a:t>
            </a:r>
            <a:r>
              <a:rPr lang="it-IT" altLang="it-IT" sz="2800" b="1">
                <a:solidFill>
                  <a:srgbClr val="FF0000"/>
                </a:solidFill>
              </a:rPr>
              <a:t>scaled </a:t>
            </a:r>
            <a:r>
              <a:rPr lang="it-IT" altLang="it-IT" sz="2800" b="1"/>
              <a:t>scores (score divided by the number of outgoing links )</a:t>
            </a:r>
            <a:r>
              <a:rPr lang="it-IT" altLang="it-IT" sz="2800"/>
              <a:t> of the pages that have a link to page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k</a:t>
            </a:r>
            <a:r>
              <a:rPr lang="it-IT" altLang="it-IT" sz="2800"/>
              <a:t> </a:t>
            </a:r>
          </a:p>
        </p:txBody>
      </p:sp>
      <p:sp>
        <p:nvSpPr>
          <p:cNvPr id="17412" name="Text Box 17"/>
          <p:cNvSpPr txBox="1">
            <a:spLocks noChangeArrowheads="1"/>
          </p:cNvSpPr>
          <p:nvPr/>
        </p:nvSpPr>
        <p:spPr bwMode="auto">
          <a:xfrm>
            <a:off x="0" y="1484313"/>
            <a:ext cx="2565400" cy="523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improvement 2</a:t>
            </a:r>
          </a:p>
        </p:txBody>
      </p:sp>
      <p:graphicFrame>
        <p:nvGraphicFramePr>
          <p:cNvPr id="26642" name="Object 18"/>
          <p:cNvGraphicFramePr>
            <a:graphicFrameLocks noChangeAspect="1"/>
          </p:cNvGraphicFramePr>
          <p:nvPr/>
        </p:nvGraphicFramePr>
        <p:xfrm>
          <a:off x="5364163" y="3500438"/>
          <a:ext cx="2736850" cy="155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1669" imgH="469696" progId="Equation.DSMT4">
                  <p:embed/>
                </p:oleObj>
              </mc:Choice>
              <mc:Fallback>
                <p:oleObj name="Equation" r:id="rId4" imgW="761669" imgH="46969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500438"/>
                        <a:ext cx="2736850" cy="15573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395288" y="5589588"/>
            <a:ext cx="4356100" cy="1016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 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L</a:t>
            </a:r>
            <a:r>
              <a:rPr lang="it-IT" altLang="it-IT" i="1" baseline="-25000">
                <a:solidFill>
                  <a:srgbClr val="6600CC"/>
                </a:solidFill>
                <a:latin typeface="Times New Roman" panose="02020603050405020304" pitchFamily="18" charset="0"/>
              </a:rPr>
              <a:t>k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  </a:t>
            </a:r>
            <a:r>
              <a:rPr lang="it-IT" altLang="it-IT" sz="2800"/>
              <a:t>is the set of pages having a link to page </a:t>
            </a:r>
            <a:r>
              <a:rPr lang="it-IT" altLang="it-IT" sz="2800" i="1">
                <a:latin typeface="Times New Roman" panose="02020603050405020304" pitchFamily="18" charset="0"/>
              </a:rPr>
              <a:t>k</a:t>
            </a:r>
            <a:r>
              <a:rPr lang="it-IT" altLang="it-IT" sz="2800"/>
              <a:t>  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932363" y="5589588"/>
            <a:ext cx="3997325" cy="1016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i="1">
                <a:latin typeface="Times New Roman" panose="02020603050405020304" pitchFamily="18" charset="0"/>
              </a:rPr>
              <a:t>n</a:t>
            </a:r>
            <a:r>
              <a:rPr lang="it-IT" altLang="it-IT" i="1" baseline="-25000">
                <a:solidFill>
                  <a:srgbClr val="6600CC"/>
                </a:solidFill>
                <a:latin typeface="Times New Roman" panose="02020603050405020304" pitchFamily="18" charset="0"/>
              </a:rPr>
              <a:t>j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800"/>
              <a:t>number  of outgoing links  of page </a:t>
            </a:r>
            <a:r>
              <a:rPr lang="it-IT" altLang="it-IT" sz="2800" i="1">
                <a:latin typeface="Times New Roman" panose="02020603050405020304" pitchFamily="18" charset="0"/>
              </a:rPr>
              <a:t>j</a:t>
            </a:r>
            <a:r>
              <a:rPr lang="it-IT" altLang="it-IT" sz="2800"/>
              <a:t>  </a:t>
            </a:r>
          </a:p>
        </p:txBody>
      </p:sp>
      <p:sp>
        <p:nvSpPr>
          <p:cNvPr id="17416" name="Text Box 2"/>
          <p:cNvSpPr txBox="1">
            <a:spLocks noChangeArrowheads="1"/>
          </p:cNvSpPr>
          <p:nvPr/>
        </p:nvSpPr>
        <p:spPr bwMode="auto">
          <a:xfrm>
            <a:off x="0" y="0"/>
            <a:ext cx="4643438" cy="13843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Example of different ways to define the score of a web page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5" grpId="0" animBg="1"/>
      <p:bldP spid="266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19463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9464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9465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9466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19467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68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69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70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71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72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73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74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aphicFrame>
        <p:nvGraphicFramePr>
          <p:cNvPr id="19459" name="Object 18"/>
          <p:cNvGraphicFramePr>
            <a:graphicFrameLocks noChangeAspect="1"/>
          </p:cNvGraphicFramePr>
          <p:nvPr/>
        </p:nvGraphicFramePr>
        <p:xfrm>
          <a:off x="5651500" y="3860800"/>
          <a:ext cx="2736850" cy="155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1669" imgH="469696" progId="Equation.DSMT4">
                  <p:embed/>
                </p:oleObj>
              </mc:Choice>
              <mc:Fallback>
                <p:oleObj name="Equation" r:id="rId4" imgW="761669" imgH="46969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860800"/>
                        <a:ext cx="2736850" cy="15573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9" name="Object 21"/>
          <p:cNvGraphicFramePr>
            <a:graphicFrameLocks noChangeAspect="1"/>
          </p:cNvGraphicFramePr>
          <p:nvPr/>
        </p:nvGraphicFramePr>
        <p:xfrm>
          <a:off x="323850" y="2133600"/>
          <a:ext cx="446405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54100" imgH="1625600" progId="Equation.DSMT4">
                  <p:embed/>
                </p:oleObj>
              </mc:Choice>
              <mc:Fallback>
                <p:oleObj name="Equation" r:id="rId6" imgW="1054100" imgH="1625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133600"/>
                        <a:ext cx="4464050" cy="47244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Text Box 17"/>
          <p:cNvSpPr txBox="1">
            <a:spLocks noChangeArrowheads="1"/>
          </p:cNvSpPr>
          <p:nvPr/>
        </p:nvSpPr>
        <p:spPr bwMode="auto">
          <a:xfrm>
            <a:off x="0" y="1484313"/>
            <a:ext cx="2565400" cy="523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improvement 2</a:t>
            </a:r>
          </a:p>
        </p:txBody>
      </p:sp>
      <p:sp>
        <p:nvSpPr>
          <p:cNvPr id="19462" name="Text Box 2"/>
          <p:cNvSpPr txBox="1">
            <a:spLocks noChangeArrowheads="1"/>
          </p:cNvSpPr>
          <p:nvPr/>
        </p:nvSpPr>
        <p:spPr bwMode="auto">
          <a:xfrm>
            <a:off x="0" y="0"/>
            <a:ext cx="4643438" cy="13843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Example of different ways to define the score of a web page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21514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1515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1516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1517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1518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519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520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521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522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523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524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525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aphicFrame>
        <p:nvGraphicFramePr>
          <p:cNvPr id="21507" name="Object 18"/>
          <p:cNvGraphicFramePr>
            <a:graphicFrameLocks noChangeAspect="1"/>
          </p:cNvGraphicFramePr>
          <p:nvPr/>
        </p:nvGraphicFramePr>
        <p:xfrm>
          <a:off x="323850" y="2133600"/>
          <a:ext cx="446405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54100" imgH="1625600" progId="Equation.DSMT4">
                  <p:embed/>
                </p:oleObj>
              </mc:Choice>
              <mc:Fallback>
                <p:oleObj name="Equation" r:id="rId4" imgW="1054100" imgH="1625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133600"/>
                        <a:ext cx="4464050" cy="47244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4932363" y="3500438"/>
            <a:ext cx="3887787" cy="1223962"/>
            <a:chOff x="3107" y="2614"/>
            <a:chExt cx="2449" cy="771"/>
          </a:xfrm>
        </p:grpSpPr>
        <p:sp>
          <p:nvSpPr>
            <p:cNvPr id="21512" name="AutoShape 19"/>
            <p:cNvSpPr>
              <a:spLocks noChangeArrowheads="1"/>
            </p:cNvSpPr>
            <p:nvPr/>
          </p:nvSpPr>
          <p:spPr bwMode="auto">
            <a:xfrm>
              <a:off x="3107" y="2750"/>
              <a:ext cx="615" cy="544"/>
            </a:xfrm>
            <a:prstGeom prst="rightArrow">
              <a:avLst>
                <a:gd name="adj1" fmla="val 50000"/>
                <a:gd name="adj2" fmla="val 28263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aphicFrame>
          <p:nvGraphicFramePr>
            <p:cNvPr id="21513" name="Object 20"/>
            <p:cNvGraphicFramePr>
              <a:graphicFrameLocks noChangeAspect="1"/>
            </p:cNvGraphicFramePr>
            <p:nvPr/>
          </p:nvGraphicFramePr>
          <p:xfrm>
            <a:off x="3787" y="2614"/>
            <a:ext cx="1769" cy="7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507780" imgH="203112" progId="Equation.DSMT4">
                    <p:embed/>
                  </p:oleObj>
                </mc:Choice>
                <mc:Fallback>
                  <p:oleObj name="Equation" r:id="rId6" imgW="507780" imgH="203112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7" y="2614"/>
                          <a:ext cx="1769" cy="771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 w="76200">
                          <a:solidFill>
                            <a:srgbClr val="FF33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5076825" y="5165725"/>
            <a:ext cx="3959225" cy="157003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4000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  </a:t>
            </a:r>
            <a:r>
              <a:rPr lang="it-IT" altLang="it-IT" sz="2800"/>
              <a:t>is the vector of the scores of all the web pages  </a:t>
            </a:r>
          </a:p>
        </p:txBody>
      </p:sp>
      <p:sp>
        <p:nvSpPr>
          <p:cNvPr id="21510" name="Text Box 17"/>
          <p:cNvSpPr txBox="1">
            <a:spLocks noChangeArrowheads="1"/>
          </p:cNvSpPr>
          <p:nvPr/>
        </p:nvSpPr>
        <p:spPr bwMode="auto">
          <a:xfrm>
            <a:off x="0" y="1484313"/>
            <a:ext cx="2565400" cy="523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improvement 2</a:t>
            </a:r>
          </a:p>
        </p:txBody>
      </p:sp>
      <p:sp>
        <p:nvSpPr>
          <p:cNvPr id="21511" name="Text Box 2"/>
          <p:cNvSpPr txBox="1">
            <a:spLocks noChangeArrowheads="1"/>
          </p:cNvSpPr>
          <p:nvPr/>
        </p:nvSpPr>
        <p:spPr bwMode="auto">
          <a:xfrm>
            <a:off x="0" y="0"/>
            <a:ext cx="4643438" cy="13843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Example of different ways to define the score of a web page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0"/>
            <a:ext cx="4643438" cy="9540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definition of the </a:t>
            </a:r>
            <a:r>
              <a:rPr lang="it-IT" altLang="it-IT" sz="2800" b="1"/>
              <a:t>score of a web page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23561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3562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3563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3564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3565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66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67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68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69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70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71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72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aphicFrame>
        <p:nvGraphicFramePr>
          <p:cNvPr id="23556" name="Object 17"/>
          <p:cNvGraphicFramePr>
            <a:graphicFrameLocks noChangeAspect="1"/>
          </p:cNvGraphicFramePr>
          <p:nvPr/>
        </p:nvGraphicFramePr>
        <p:xfrm>
          <a:off x="2411413" y="1557338"/>
          <a:ext cx="23114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54100" imgH="1625600" progId="Equation.DSMT4">
                  <p:embed/>
                </p:oleObj>
              </mc:Choice>
              <mc:Fallback>
                <p:oleObj name="Equation" r:id="rId4" imgW="1054100" imgH="1625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557338"/>
                        <a:ext cx="2311400" cy="24479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20"/>
          <p:cNvGraphicFramePr>
            <a:graphicFrameLocks noChangeAspect="1"/>
          </p:cNvGraphicFramePr>
          <p:nvPr/>
        </p:nvGraphicFramePr>
        <p:xfrm>
          <a:off x="250825" y="1773238"/>
          <a:ext cx="1944688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07780" imgH="203112" progId="Equation.DSMT4">
                  <p:embed/>
                </p:oleObj>
              </mc:Choice>
              <mc:Fallback>
                <p:oleObj name="Equation" r:id="rId6" imgW="507780" imgH="203112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773238"/>
                        <a:ext cx="1944688" cy="8477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6227763" y="4557713"/>
            <a:ext cx="2916237" cy="193833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3600" i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it-IT" altLang="it-IT" i="1">
                <a:solidFill>
                  <a:srgbClr val="6600CC"/>
                </a:solidFill>
                <a:latin typeface="Times New Roman" panose="02020603050405020304" pitchFamily="18" charset="0"/>
              </a:rPr>
              <a:t>  </a:t>
            </a:r>
            <a:r>
              <a:rPr lang="it-IT" altLang="it-IT" sz="2800"/>
              <a:t>is the </a:t>
            </a:r>
            <a:r>
              <a:rPr lang="it-IT" altLang="it-IT" sz="2800" b="1"/>
              <a:t>scaled connectivity </a:t>
            </a:r>
            <a:r>
              <a:rPr lang="it-IT" altLang="it-IT" sz="2800"/>
              <a:t>matrix of the web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(</a:t>
            </a:r>
            <a:r>
              <a:rPr lang="it-IT" altLang="it-IT" sz="2800">
                <a:solidFill>
                  <a:srgbClr val="0000FF"/>
                </a:solidFill>
              </a:rPr>
              <a:t>matrix of links</a:t>
            </a:r>
            <a:r>
              <a:rPr lang="it-IT" altLang="it-IT" sz="2800"/>
              <a:t>)  </a:t>
            </a:r>
          </a:p>
        </p:txBody>
      </p:sp>
      <p:graphicFrame>
        <p:nvGraphicFramePr>
          <p:cNvPr id="29718" name="Object 22"/>
          <p:cNvGraphicFramePr>
            <a:graphicFrameLocks noChangeAspect="1"/>
          </p:cNvGraphicFramePr>
          <p:nvPr/>
        </p:nvGraphicFramePr>
        <p:xfrm>
          <a:off x="323850" y="3500438"/>
          <a:ext cx="1749425" cy="306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83947" imgH="939392" progId="Equation.DSMT4">
                  <p:embed/>
                </p:oleObj>
              </mc:Choice>
              <mc:Fallback>
                <p:oleObj name="Equation" r:id="rId8" imgW="583947" imgH="939392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500438"/>
                        <a:ext cx="1749425" cy="30686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9" name="Object 23"/>
          <p:cNvGraphicFramePr>
            <a:graphicFrameLocks noChangeAspect="1"/>
          </p:cNvGraphicFramePr>
          <p:nvPr/>
        </p:nvGraphicFramePr>
        <p:xfrm>
          <a:off x="2339975" y="4005263"/>
          <a:ext cx="3743325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44600" imgH="1651000" progId="Equation.DSMT4">
                  <p:embed/>
                </p:oleObj>
              </mc:Choice>
              <mc:Fallback>
                <p:oleObj name="Equation" r:id="rId10" imgW="1244600" imgH="16510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005263"/>
                        <a:ext cx="3743325" cy="25923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0" y="0"/>
            <a:ext cx="4643438" cy="9842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/>
              <a:t>connectivity</a:t>
            </a:r>
            <a:r>
              <a:rPr lang="it-IT" altLang="it-IT" sz="2800"/>
              <a:t> matrix of a directed graph</a:t>
            </a:r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25613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5614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5615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5616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5617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18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19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20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21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22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23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24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250825" y="1268413"/>
            <a:ext cx="4391025" cy="18161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it is a </a:t>
            </a:r>
            <a:r>
              <a:rPr lang="it-IT" altLang="it-IT" sz="2800" b="1"/>
              <a:t>square</a:t>
            </a:r>
            <a:r>
              <a:rPr lang="it-IT" altLang="it-IT" sz="2800"/>
              <a:t> matrix of </a:t>
            </a:r>
            <a:r>
              <a:rPr lang="it-IT" altLang="it-IT" sz="2800" b="1"/>
              <a:t>order </a:t>
            </a:r>
            <a:r>
              <a:rPr lang="it-IT" altLang="it-IT" sz="2800"/>
              <a:t>equal to the </a:t>
            </a:r>
            <a:r>
              <a:rPr lang="it-IT" altLang="it-IT" sz="2800" b="1"/>
              <a:t>number of nodes</a:t>
            </a:r>
            <a:r>
              <a:rPr lang="it-IT" altLang="it-IT" sz="2800"/>
              <a:t> of the graph   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95288" y="3573463"/>
            <a:ext cx="6264275" cy="1077912"/>
            <a:chOff x="249" y="2251"/>
            <a:chExt cx="3946" cy="679"/>
          </a:xfrm>
        </p:grpSpPr>
        <p:graphicFrame>
          <p:nvGraphicFramePr>
            <p:cNvPr id="25610" name="Object 17"/>
            <p:cNvGraphicFramePr>
              <a:graphicFrameLocks noChangeAspect="1"/>
            </p:cNvGraphicFramePr>
            <p:nvPr/>
          </p:nvGraphicFramePr>
          <p:xfrm>
            <a:off x="249" y="2296"/>
            <a:ext cx="1072" cy="6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44307" imgH="241195" progId="Equation.DSMT4">
                    <p:embed/>
                  </p:oleObj>
                </mc:Choice>
                <mc:Fallback>
                  <p:oleObj name="Equation" r:id="rId4" imgW="444307" imgH="241195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2296"/>
                          <a:ext cx="1072" cy="634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1" name="Text Box 22"/>
            <p:cNvSpPr txBox="1">
              <a:spLocks noChangeArrowheads="1"/>
            </p:cNvSpPr>
            <p:nvPr/>
          </p:nvSpPr>
          <p:spPr bwMode="auto">
            <a:xfrm>
              <a:off x="1292" y="2251"/>
              <a:ext cx="2903" cy="672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/>
                <a:t>if it exists a link from node</a:t>
              </a:r>
              <a:r>
                <a:rPr lang="it-IT" altLang="it-IT" i="1">
                  <a:latin typeface="Times New Roman" panose="02020603050405020304" pitchFamily="18" charset="0"/>
                </a:rPr>
                <a:t> j </a:t>
              </a:r>
              <a:r>
                <a:rPr lang="it-IT" altLang="it-IT" sz="2800"/>
                <a:t>to node </a:t>
              </a:r>
              <a:r>
                <a:rPr lang="it-IT" altLang="it-IT" i="1"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25612" name="Rectangle 24"/>
            <p:cNvSpPr>
              <a:spLocks noChangeArrowheads="1"/>
            </p:cNvSpPr>
            <p:nvPr/>
          </p:nvSpPr>
          <p:spPr bwMode="auto">
            <a:xfrm>
              <a:off x="249" y="2296"/>
              <a:ext cx="3901" cy="590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95288" y="4868863"/>
            <a:ext cx="6337300" cy="1079500"/>
            <a:chOff x="249" y="3067"/>
            <a:chExt cx="3992" cy="680"/>
          </a:xfrm>
        </p:grpSpPr>
        <p:graphicFrame>
          <p:nvGraphicFramePr>
            <p:cNvPr id="25607" name="Object 21"/>
            <p:cNvGraphicFramePr>
              <a:graphicFrameLocks noChangeAspect="1"/>
            </p:cNvGraphicFramePr>
            <p:nvPr/>
          </p:nvGraphicFramePr>
          <p:xfrm>
            <a:off x="249" y="3113"/>
            <a:ext cx="1010" cy="6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18918" imgH="241195" progId="Equation.DSMT4">
                    <p:embed/>
                  </p:oleObj>
                </mc:Choice>
                <mc:Fallback>
                  <p:oleObj name="Equation" r:id="rId6" imgW="418918" imgH="241195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3113"/>
                          <a:ext cx="1010" cy="634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08" name="Text Box 23"/>
            <p:cNvSpPr txBox="1">
              <a:spLocks noChangeArrowheads="1"/>
            </p:cNvSpPr>
            <p:nvPr/>
          </p:nvSpPr>
          <p:spPr bwMode="auto">
            <a:xfrm>
              <a:off x="1247" y="3067"/>
              <a:ext cx="2994" cy="640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/>
                <a:t>if it does not exist a </a:t>
              </a:r>
              <a:r>
                <a:rPr lang="it-IT" altLang="ja-JP" sz="2800"/>
                <a:t>link from node</a:t>
              </a:r>
              <a:r>
                <a:rPr lang="it-IT" altLang="ja-JP" i="1">
                  <a:latin typeface="Times New Roman" panose="02020603050405020304" pitchFamily="18" charset="0"/>
                </a:rPr>
                <a:t> j </a:t>
              </a:r>
              <a:r>
                <a:rPr lang="it-IT" altLang="ja-JP" sz="2800"/>
                <a:t>to node </a:t>
              </a:r>
              <a:r>
                <a:rPr lang="it-IT" altLang="ja-JP" i="1">
                  <a:latin typeface="Times New Roman" panose="02020603050405020304" pitchFamily="18" charset="0"/>
                </a:rPr>
                <a:t>i</a:t>
              </a:r>
              <a:endParaRPr lang="it-IT" altLang="it-IT" i="1">
                <a:latin typeface="Times New Roman" panose="02020603050405020304" pitchFamily="18" charset="0"/>
              </a:endParaRPr>
            </a:p>
          </p:txBody>
        </p:sp>
        <p:sp>
          <p:nvSpPr>
            <p:cNvPr id="25609" name="Rectangle 25"/>
            <p:cNvSpPr>
              <a:spLocks noChangeArrowheads="1"/>
            </p:cNvSpPr>
            <p:nvPr/>
          </p:nvSpPr>
          <p:spPr bwMode="auto">
            <a:xfrm>
              <a:off x="249" y="3113"/>
              <a:ext cx="3946" cy="590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00651" y="1556792"/>
            <a:ext cx="8893175" cy="30469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sz="2000" b="1" dirty="0"/>
              <a:t>Modern Era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/>
              <a:t>Diversification</a:t>
            </a:r>
            <a:r>
              <a:rPr lang="en-US" sz="2000" dirty="0"/>
              <a:t>: search engines have diversified beyond mere web page searches to include images, videos, news, real-time content, and more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/>
              <a:t>Personalization and Privacy</a:t>
            </a:r>
            <a:r>
              <a:rPr lang="en-US" sz="2000" dirty="0"/>
              <a:t>: modern search engines often personalize results based on user data, leading to concerns and discussions about privacy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/>
              <a:t>AI and Machine Learning</a:t>
            </a:r>
            <a:r>
              <a:rPr lang="en-US" sz="2000" dirty="0"/>
              <a:t>: advanced algorithms, AI, and machine learning play a significant role in improving search relevance and user experience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E813761-49CD-5D61-D45E-851EC790B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51" y="332656"/>
            <a:ext cx="8963025" cy="1077218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 dirty="0">
                <a:solidFill>
                  <a:srgbClr val="FF0000"/>
                </a:solidFill>
              </a:rPr>
              <a:t>Search Engines </a:t>
            </a:r>
            <a:r>
              <a:rPr lang="en-US" dirty="0"/>
              <a:t>are software systems designed to help users find information on the Internet</a:t>
            </a:r>
            <a:endParaRPr lang="it-IT" altLang="it-IT" sz="2800" b="1" dirty="0"/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1B0229EB-21E1-B5C9-B1D7-19EBFB1F0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682" y="5269890"/>
            <a:ext cx="8208962" cy="531813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1.96 billion web sites (June 2022)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932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0" y="0"/>
            <a:ext cx="4643438" cy="9540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/>
              <a:t>scaled</a:t>
            </a:r>
            <a:r>
              <a:rPr lang="it-IT" altLang="it-IT" sz="2800"/>
              <a:t> </a:t>
            </a:r>
            <a:r>
              <a:rPr lang="it-IT" altLang="it-IT" sz="2800" b="1"/>
              <a:t>connectivity </a:t>
            </a:r>
            <a:r>
              <a:rPr lang="it-IT" altLang="it-IT" sz="2800"/>
              <a:t>matrix</a:t>
            </a:r>
            <a:r>
              <a:rPr lang="it-IT" altLang="it-IT" sz="2800" b="1"/>
              <a:t> (</a:t>
            </a:r>
            <a:r>
              <a:rPr lang="it-IT" altLang="it-IT" sz="2800" b="1">
                <a:solidFill>
                  <a:srgbClr val="0000FF"/>
                </a:solidFill>
              </a:rPr>
              <a:t>matrix of links</a:t>
            </a:r>
            <a:r>
              <a:rPr lang="it-IT" altLang="it-IT" sz="2800" b="1"/>
              <a:t>)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27655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7656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7657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7658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7659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0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1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2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3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4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5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6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5651500" y="3794125"/>
            <a:ext cx="2663825" cy="237013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the </a:t>
            </a:r>
            <a:r>
              <a:rPr lang="it-IT" altLang="it-IT" i="1">
                <a:latin typeface="Times New Roman" panose="02020603050405020304" pitchFamily="18" charset="0"/>
              </a:rPr>
              <a:t>i</a:t>
            </a:r>
            <a:r>
              <a:rPr lang="it-IT" altLang="it-IT" sz="2800"/>
              <a:t>-th </a:t>
            </a:r>
            <a:r>
              <a:rPr lang="it-IT" altLang="it-IT" sz="2800" b="1"/>
              <a:t>row</a:t>
            </a:r>
            <a:r>
              <a:rPr lang="it-IT" altLang="it-IT" sz="2800"/>
              <a:t> contains the weights of the backlinks of node </a:t>
            </a:r>
            <a:r>
              <a:rPr lang="it-IT" altLang="it-IT" i="1">
                <a:latin typeface="Times New Roman" panose="02020603050405020304" pitchFamily="18" charset="0"/>
              </a:rPr>
              <a:t>i </a:t>
            </a:r>
          </a:p>
        </p:txBody>
      </p:sp>
      <p:graphicFrame>
        <p:nvGraphicFramePr>
          <p:cNvPr id="32788" name="Object 20"/>
          <p:cNvGraphicFramePr>
            <a:graphicFrameLocks noChangeAspect="1"/>
          </p:cNvGraphicFramePr>
          <p:nvPr/>
        </p:nvGraphicFramePr>
        <p:xfrm>
          <a:off x="0" y="3100388"/>
          <a:ext cx="4932363" cy="375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600" imgH="1651000" progId="Equation.DSMT4">
                  <p:embed/>
                </p:oleObj>
              </mc:Choice>
              <mc:Fallback>
                <p:oleObj name="Equation" r:id="rId4" imgW="1244600" imgH="16510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00388"/>
                        <a:ext cx="4932363" cy="37576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539750" y="1052513"/>
            <a:ext cx="3849688" cy="193833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the</a:t>
            </a:r>
            <a:r>
              <a:rPr lang="it-IT" altLang="it-IT"/>
              <a:t> </a:t>
            </a:r>
            <a:r>
              <a:rPr lang="it-IT" altLang="it-IT" i="1">
                <a:latin typeface="Times New Roman" panose="02020603050405020304" pitchFamily="18" charset="0"/>
              </a:rPr>
              <a:t>j</a:t>
            </a:r>
            <a:r>
              <a:rPr lang="it-IT" altLang="it-IT" sz="2800"/>
              <a:t>-th </a:t>
            </a:r>
            <a:r>
              <a:rPr lang="it-IT" altLang="it-IT" sz="2800" b="1"/>
              <a:t>column</a:t>
            </a:r>
            <a:r>
              <a:rPr lang="it-IT" altLang="it-IT" sz="2800"/>
              <a:t> contains the weights of the outgoing links from node </a:t>
            </a:r>
            <a:r>
              <a:rPr lang="it-IT" altLang="it-IT" i="1">
                <a:latin typeface="Times New Roman" panose="02020603050405020304" pitchFamily="18" charset="0"/>
              </a:rPr>
              <a:t>j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6" grpId="0" animBg="1"/>
      <p:bldP spid="3278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29704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9705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9706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9707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29708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9709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9710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9711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9712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9713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9714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9715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aphicFrame>
        <p:nvGraphicFramePr>
          <p:cNvPr id="29699" name="Object 17"/>
          <p:cNvGraphicFramePr>
            <a:graphicFrameLocks noChangeAspect="1"/>
          </p:cNvGraphicFramePr>
          <p:nvPr/>
        </p:nvGraphicFramePr>
        <p:xfrm>
          <a:off x="0" y="3100388"/>
          <a:ext cx="4932363" cy="375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600" imgH="1651000" progId="Equation.DSMT4">
                  <p:embed/>
                </p:oleObj>
              </mc:Choice>
              <mc:Fallback>
                <p:oleObj name="Equation" r:id="rId4" imgW="1244600" imgH="16510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00388"/>
                        <a:ext cx="4932363" cy="37576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Text Box 18"/>
          <p:cNvSpPr txBox="1">
            <a:spLocks noChangeArrowheads="1"/>
          </p:cNvSpPr>
          <p:nvPr/>
        </p:nvSpPr>
        <p:spPr bwMode="auto">
          <a:xfrm>
            <a:off x="0" y="1068388"/>
            <a:ext cx="2519363" cy="17843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600"/>
              <a:t>entries of each column are non negative and their sum is </a:t>
            </a:r>
            <a:r>
              <a:rPr lang="it-IT" altLang="it-IT" sz="2800" b="1"/>
              <a:t>1</a:t>
            </a:r>
            <a:r>
              <a:rPr lang="it-IT" altLang="it-IT" i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2563813" y="1068388"/>
            <a:ext cx="2411412" cy="18764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 b="1">
                <a:solidFill>
                  <a:srgbClr val="0000FF"/>
                </a:solidFill>
              </a:rPr>
              <a:t>stochastic</a:t>
            </a:r>
          </a:p>
          <a:p>
            <a:pPr algn="ctr"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it-IT" altLang="it-IT" sz="2800" b="1">
                <a:solidFill>
                  <a:srgbClr val="0000FF"/>
                </a:solidFill>
              </a:rPr>
              <a:t>matrix </a:t>
            </a:r>
            <a:r>
              <a:rPr lang="it-IT" altLang="it-IT" sz="2800" b="1"/>
              <a:t>respect to the columns</a:t>
            </a:r>
            <a:r>
              <a:rPr lang="it-IT" altLang="it-IT" b="1" i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9702" name="Text Box 2"/>
          <p:cNvSpPr txBox="1">
            <a:spLocks noChangeArrowheads="1"/>
          </p:cNvSpPr>
          <p:nvPr/>
        </p:nvSpPr>
        <p:spPr bwMode="auto">
          <a:xfrm>
            <a:off x="0" y="0"/>
            <a:ext cx="4643438" cy="9540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/>
              <a:t>scaled</a:t>
            </a:r>
            <a:r>
              <a:rPr lang="it-IT" altLang="it-IT" sz="2800"/>
              <a:t> </a:t>
            </a:r>
            <a:r>
              <a:rPr lang="it-IT" altLang="it-IT" sz="2800" b="1"/>
              <a:t>connectivity </a:t>
            </a:r>
            <a:r>
              <a:rPr lang="it-IT" altLang="it-IT" sz="2800"/>
              <a:t>matrix</a:t>
            </a:r>
            <a:r>
              <a:rPr lang="it-IT" altLang="it-IT" sz="2800" b="1"/>
              <a:t> (</a:t>
            </a:r>
            <a:r>
              <a:rPr lang="it-IT" altLang="it-IT" sz="2800" b="1">
                <a:solidFill>
                  <a:srgbClr val="0000FF"/>
                </a:solidFill>
              </a:rPr>
              <a:t>matrix of links</a:t>
            </a:r>
            <a:r>
              <a:rPr lang="it-IT" altLang="it-IT" sz="2800" b="1"/>
              <a:t>)</a:t>
            </a:r>
          </a:p>
        </p:txBody>
      </p:sp>
      <p:sp>
        <p:nvSpPr>
          <p:cNvPr id="29703" name="Text Box 18"/>
          <p:cNvSpPr txBox="1">
            <a:spLocks noChangeArrowheads="1"/>
          </p:cNvSpPr>
          <p:nvPr/>
        </p:nvSpPr>
        <p:spPr bwMode="auto">
          <a:xfrm>
            <a:off x="5651500" y="3794125"/>
            <a:ext cx="2663825" cy="237013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the </a:t>
            </a:r>
            <a:r>
              <a:rPr lang="it-IT" altLang="it-IT" i="1">
                <a:latin typeface="Times New Roman" panose="02020603050405020304" pitchFamily="18" charset="0"/>
              </a:rPr>
              <a:t>i</a:t>
            </a:r>
            <a:r>
              <a:rPr lang="it-IT" altLang="it-IT" sz="2800"/>
              <a:t>-th row contains the weights of the backlinks of node </a:t>
            </a:r>
            <a:r>
              <a:rPr lang="it-IT" altLang="it-IT" i="1">
                <a:latin typeface="Times New Roman" panose="02020603050405020304" pitchFamily="18" charset="0"/>
              </a:rPr>
              <a:t>i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31750" name="Text Box 3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1751" name="Text Box 4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1752" name="Text Box 5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1753" name="Text Box 6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1754" name="Line 7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55" name="Line 8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56" name="Line 9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57" name="Line 10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58" name="Line 11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59" name="Line 12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60" name="Line 13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61" name="Line 14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1747" name="Text Box 17"/>
          <p:cNvSpPr txBox="1">
            <a:spLocks noChangeArrowheads="1"/>
          </p:cNvSpPr>
          <p:nvPr/>
        </p:nvSpPr>
        <p:spPr bwMode="auto">
          <a:xfrm>
            <a:off x="0" y="981075"/>
            <a:ext cx="2484438" cy="23002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i valori di ogni colonna sono non negativi e la loro somma è </a:t>
            </a:r>
            <a:r>
              <a:rPr lang="it-IT" altLang="it-IT" sz="2800" b="1"/>
              <a:t>1</a:t>
            </a:r>
            <a:r>
              <a:rPr lang="it-IT" altLang="it-IT" i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1748" name="Text Box 19"/>
          <p:cNvSpPr txBox="1">
            <a:spLocks noChangeArrowheads="1"/>
          </p:cNvSpPr>
          <p:nvPr/>
        </p:nvSpPr>
        <p:spPr bwMode="auto">
          <a:xfrm>
            <a:off x="0" y="0"/>
            <a:ext cx="4821238" cy="37242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Exercise 1.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Check for the web in the figure that if page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it-IT" altLang="it-IT" sz="2800"/>
              <a:t> can be reached from page </a:t>
            </a:r>
            <a:r>
              <a:rPr lang="it-IT" altLang="it-IT" i="1">
                <a:solidFill>
                  <a:srgbClr val="FF3300"/>
                </a:solidFill>
                <a:latin typeface="Times New Roman" panose="02020603050405020304" pitchFamily="18" charset="0"/>
              </a:rPr>
              <a:t> j </a:t>
            </a:r>
            <a:r>
              <a:rPr lang="it-IT" altLang="it-IT" sz="2800"/>
              <a:t>through  exactly 2 links, then the entry</a:t>
            </a:r>
            <a:r>
              <a:rPr lang="it-IT" altLang="ja-JP" sz="2800"/>
              <a:t> </a:t>
            </a:r>
            <a:r>
              <a:rPr lang="it-IT" altLang="ja-JP" i="1">
                <a:latin typeface="Times New Roman" panose="02020603050405020304" pitchFamily="18" charset="0"/>
              </a:rPr>
              <a:t>ij</a:t>
            </a:r>
            <a:r>
              <a:rPr lang="it-IT" altLang="ja-JP" sz="2800"/>
              <a:t>  of the matrix </a:t>
            </a:r>
            <a:r>
              <a:rPr lang="it-IT" altLang="ja-JP" i="1">
                <a:latin typeface="Times New Roman" panose="02020603050405020304" pitchFamily="18" charset="0"/>
              </a:rPr>
              <a:t>A</a:t>
            </a:r>
            <a:r>
              <a:rPr lang="it-IT" altLang="ja-JP" baseline="30000">
                <a:latin typeface="Times New Roman" panose="02020603050405020304" pitchFamily="18" charset="0"/>
              </a:rPr>
              <a:t>2</a:t>
            </a:r>
            <a:r>
              <a:rPr lang="it-IT" altLang="ja-JP" sz="2800"/>
              <a:t> is </a:t>
            </a:r>
            <a:r>
              <a:rPr lang="it-IT" altLang="ja-JP" sz="2800" b="1"/>
              <a:t>positive.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What do those numbers say?</a:t>
            </a:r>
          </a:p>
        </p:txBody>
      </p:sp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2862263" y="4221163"/>
            <a:ext cx="45720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            2     2     0     1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 </a:t>
            </a:r>
            <a:r>
              <a:rPr lang="it-IT" altLang="ja-JP" i="1">
                <a:latin typeface="Times New Roman" panose="02020603050405020304" pitchFamily="18" charset="0"/>
              </a:rPr>
              <a:t>A</a:t>
            </a:r>
            <a:r>
              <a:rPr lang="it-IT" altLang="ja-JP" baseline="30000">
                <a:latin typeface="Times New Roman" panose="02020603050405020304" pitchFamily="18" charset="0"/>
              </a:rPr>
              <a:t>2</a:t>
            </a:r>
            <a:r>
              <a:rPr lang="it-IT" altLang="ja-JP" sz="2800"/>
              <a:t>   =    </a:t>
            </a:r>
            <a:r>
              <a:rPr lang="it-IT" altLang="it-IT"/>
              <a:t>0     0     1     1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            2     1     1     1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            1     0     1     1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33801" name="Text Box 3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3802" name="Text Box 4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3803" name="Text Box 5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3804" name="Text Box 6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3805" name="Line 7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06" name="Line 8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07" name="Line 9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08" name="Line 10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09" name="Line 11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10" name="Line 12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11" name="Line 13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12" name="Line 14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3795" name="Text Box 17"/>
          <p:cNvSpPr txBox="1">
            <a:spLocks noChangeArrowheads="1"/>
          </p:cNvSpPr>
          <p:nvPr/>
        </p:nvSpPr>
        <p:spPr bwMode="auto">
          <a:xfrm>
            <a:off x="0" y="981075"/>
            <a:ext cx="2484438" cy="23002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i valori di ogni colonna sono non negativi e la loro somma è </a:t>
            </a:r>
            <a:r>
              <a:rPr lang="it-IT" altLang="it-IT" sz="2800" b="1"/>
              <a:t>1</a:t>
            </a:r>
            <a:r>
              <a:rPr lang="it-IT" altLang="it-IT" i="1"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50825" y="4386263"/>
            <a:ext cx="8859838" cy="1154112"/>
            <a:chOff x="158" y="2738"/>
            <a:chExt cx="5581" cy="727"/>
          </a:xfrm>
        </p:grpSpPr>
        <p:graphicFrame>
          <p:nvGraphicFramePr>
            <p:cNvPr id="33798" name="Object 20"/>
            <p:cNvGraphicFramePr>
              <a:graphicFrameLocks noChangeAspect="1"/>
            </p:cNvGraphicFramePr>
            <p:nvPr/>
          </p:nvGraphicFramePr>
          <p:xfrm>
            <a:off x="158" y="2795"/>
            <a:ext cx="1408" cy="6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98197" imgH="304668" progId="Equation.DSMT4">
                    <p:embed/>
                  </p:oleObj>
                </mc:Choice>
                <mc:Fallback>
                  <p:oleObj name="Equation" r:id="rId4" imgW="698197" imgH="304668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" y="2795"/>
                          <a:ext cx="1408" cy="670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 w="28575">
                          <a:solidFill>
                            <a:srgbClr val="FF33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799" name="AutoShape 21"/>
            <p:cNvSpPr>
              <a:spLocks noChangeArrowheads="1"/>
            </p:cNvSpPr>
            <p:nvPr/>
          </p:nvSpPr>
          <p:spPr bwMode="auto">
            <a:xfrm>
              <a:off x="1610" y="2976"/>
              <a:ext cx="615" cy="306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33800" name="Text Box 23"/>
            <p:cNvSpPr txBox="1">
              <a:spLocks noChangeArrowheads="1"/>
            </p:cNvSpPr>
            <p:nvPr/>
          </p:nvSpPr>
          <p:spPr bwMode="auto">
            <a:xfrm>
              <a:off x="2269" y="2738"/>
              <a:ext cx="3470" cy="67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/>
                <a:t>page </a:t>
              </a:r>
              <a:r>
                <a:rPr lang="it-IT" altLang="it-IT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i</a:t>
              </a:r>
              <a:r>
                <a:rPr lang="it-IT" altLang="it-IT" sz="2800"/>
                <a:t> can be reached from page</a:t>
              </a:r>
              <a:r>
                <a:rPr lang="it-IT" altLang="it-IT" i="1">
                  <a:solidFill>
                    <a:srgbClr val="FF3300"/>
                  </a:solidFill>
                  <a:latin typeface="Times New Roman" panose="02020603050405020304" pitchFamily="18" charset="0"/>
                </a:rPr>
                <a:t> j </a:t>
              </a:r>
              <a:r>
                <a:rPr lang="it-IT" altLang="it-IT" sz="2800"/>
                <a:t>through exactly </a:t>
              </a:r>
              <a:r>
                <a:rPr lang="it-IT" altLang="it-IT" i="1">
                  <a:latin typeface="Times New Roman" panose="02020603050405020304" pitchFamily="18" charset="0"/>
                </a:rPr>
                <a:t>p</a:t>
              </a:r>
              <a:r>
                <a:rPr lang="it-IT" altLang="it-IT" sz="2800"/>
                <a:t> links</a:t>
              </a:r>
              <a:endParaRPr lang="it-IT" altLang="it-IT" sz="2800" b="1"/>
            </a:p>
          </p:txBody>
        </p:sp>
      </p:grpSp>
      <p:sp>
        <p:nvSpPr>
          <p:cNvPr id="33797" name="Text Box 19"/>
          <p:cNvSpPr txBox="1">
            <a:spLocks noChangeArrowheads="1"/>
          </p:cNvSpPr>
          <p:nvPr/>
        </p:nvSpPr>
        <p:spPr bwMode="auto">
          <a:xfrm>
            <a:off x="0" y="0"/>
            <a:ext cx="4821238" cy="37242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Exercise 1.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Check for the web in the figure that if page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it-IT" altLang="it-IT" sz="2800"/>
              <a:t> can be reached from page </a:t>
            </a:r>
            <a:r>
              <a:rPr lang="it-IT" altLang="it-IT" i="1">
                <a:solidFill>
                  <a:srgbClr val="FF3300"/>
                </a:solidFill>
                <a:latin typeface="Times New Roman" panose="02020603050405020304" pitchFamily="18" charset="0"/>
              </a:rPr>
              <a:t> j </a:t>
            </a:r>
            <a:r>
              <a:rPr lang="it-IT" altLang="it-IT" sz="2800"/>
              <a:t>through  exactly 2 links, then the enrtry</a:t>
            </a:r>
            <a:r>
              <a:rPr lang="it-IT" altLang="ja-JP" sz="2800"/>
              <a:t> </a:t>
            </a:r>
            <a:r>
              <a:rPr lang="it-IT" altLang="ja-JP" i="1">
                <a:latin typeface="Times New Roman" panose="02020603050405020304" pitchFamily="18" charset="0"/>
              </a:rPr>
              <a:t>ij</a:t>
            </a:r>
            <a:r>
              <a:rPr lang="it-IT" altLang="ja-JP" sz="2800"/>
              <a:t>  of the matrix </a:t>
            </a:r>
            <a:r>
              <a:rPr lang="it-IT" altLang="ja-JP" i="1">
                <a:latin typeface="Times New Roman" panose="02020603050405020304" pitchFamily="18" charset="0"/>
              </a:rPr>
              <a:t>A</a:t>
            </a:r>
            <a:r>
              <a:rPr lang="it-IT" altLang="ja-JP" baseline="30000">
                <a:latin typeface="Times New Roman" panose="02020603050405020304" pitchFamily="18" charset="0"/>
              </a:rPr>
              <a:t>2</a:t>
            </a:r>
            <a:r>
              <a:rPr lang="it-IT" altLang="ja-JP" sz="2800"/>
              <a:t> is </a:t>
            </a:r>
            <a:r>
              <a:rPr lang="it-IT" altLang="ja-JP" sz="2800" b="1"/>
              <a:t>positive.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What do those numbers say?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35850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5851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5852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5853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5854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5855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5856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5857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5858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5859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5860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5861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aphicFrame>
        <p:nvGraphicFramePr>
          <p:cNvPr id="35843" name="Object 27"/>
          <p:cNvGraphicFramePr>
            <a:graphicFrameLocks noChangeAspect="1"/>
          </p:cNvGraphicFramePr>
          <p:nvPr/>
        </p:nvGraphicFramePr>
        <p:xfrm>
          <a:off x="1042988" y="1341438"/>
          <a:ext cx="280828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07780" imgH="203112" progId="Equation.DSMT4">
                  <p:embed/>
                </p:oleObj>
              </mc:Choice>
              <mc:Fallback>
                <p:oleObj name="Equation" r:id="rId4" imgW="507780" imgH="203112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341438"/>
                        <a:ext cx="2808287" cy="12239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762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244475" y="2717800"/>
            <a:ext cx="5113338" cy="3135313"/>
            <a:chOff x="154" y="1712"/>
            <a:chExt cx="3221" cy="1975"/>
          </a:xfrm>
        </p:grpSpPr>
        <p:sp>
          <p:nvSpPr>
            <p:cNvPr id="35848" name="AutoShape 28"/>
            <p:cNvSpPr>
              <a:spLocks noChangeArrowheads="1"/>
            </p:cNvSpPr>
            <p:nvPr/>
          </p:nvSpPr>
          <p:spPr bwMode="auto">
            <a:xfrm>
              <a:off x="1326" y="1712"/>
              <a:ext cx="454" cy="615"/>
            </a:xfrm>
            <a:prstGeom prst="downArrow">
              <a:avLst>
                <a:gd name="adj1" fmla="val 50000"/>
                <a:gd name="adj2" fmla="val 33866"/>
              </a:avLst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35849" name="Text Box 29"/>
            <p:cNvSpPr txBox="1">
              <a:spLocks noChangeArrowheads="1"/>
            </p:cNvSpPr>
            <p:nvPr/>
          </p:nvSpPr>
          <p:spPr bwMode="auto">
            <a:xfrm>
              <a:off x="154" y="2388"/>
              <a:ext cx="3221" cy="129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FF0000"/>
                </a:buClr>
                <a:buFont typeface="Wingdings" panose="05000000000000000000" pitchFamily="2" charset="2"/>
                <a:buNone/>
              </a:pPr>
              <a:r>
                <a:rPr lang="it-IT" altLang="it-IT" b="1"/>
                <a:t>calculation of the </a:t>
              </a:r>
              <a:r>
                <a:rPr lang="it-IT" altLang="ja-JP" b="1">
                  <a:solidFill>
                    <a:srgbClr val="0000FF"/>
                  </a:solidFill>
                </a:rPr>
                <a:t>eigenvector</a:t>
              </a:r>
              <a:r>
                <a:rPr lang="it-IT" altLang="ja-JP" b="1"/>
                <a:t> corrisponding to the eigenvalue </a:t>
              </a:r>
              <a:r>
                <a:rPr lang="it-IT" altLang="ja-JP" b="1">
                  <a:solidFill>
                    <a:srgbClr val="0000FF"/>
                  </a:solidFill>
                  <a:latin typeface="Symbol" panose="05050102010706020507" pitchFamily="18" charset="2"/>
                </a:rPr>
                <a:t>l</a:t>
              </a:r>
              <a:r>
                <a:rPr lang="it-IT" altLang="ja-JP" b="1">
                  <a:solidFill>
                    <a:srgbClr val="0000FF"/>
                  </a:solidFill>
                </a:rPr>
                <a:t>=</a:t>
              </a:r>
              <a:r>
                <a:rPr lang="it-IT" altLang="ja-JP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it-IT" altLang="it-IT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5795963" y="4005263"/>
            <a:ext cx="3024187" cy="15081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b="1"/>
              <a:t>question:</a:t>
            </a:r>
            <a:r>
              <a:rPr lang="it-IT" altLang="it-IT"/>
              <a:t> 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is</a:t>
            </a:r>
            <a:r>
              <a:rPr lang="it-IT" altLang="it-IT"/>
              <a:t>  </a:t>
            </a:r>
            <a:r>
              <a:rPr lang="it-IT" altLang="it-IT">
                <a:latin typeface="Symbol" panose="05050102010706020507" pitchFamily="18" charset="2"/>
              </a:rPr>
              <a:t>l</a:t>
            </a:r>
            <a:r>
              <a:rPr lang="it-IT" altLang="it-IT">
                <a:latin typeface="Times New Roman" panose="02020603050405020304" pitchFamily="18" charset="0"/>
              </a:rPr>
              <a:t>=1</a:t>
            </a:r>
            <a:r>
              <a:rPr lang="it-IT" altLang="it-IT" sz="2800"/>
              <a:t>  an eigenvalue of A ?</a:t>
            </a:r>
            <a:endParaRPr lang="it-IT" altLang="it-IT" i="1">
              <a:latin typeface="Times New Roman" panose="02020603050405020304" pitchFamily="18" charset="0"/>
            </a:endParaRP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0" y="5991225"/>
            <a:ext cx="9251950" cy="585788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>
                <a:solidFill>
                  <a:schemeClr val="bg1"/>
                </a:solidFill>
              </a:rPr>
              <a:t>it can even be seen as a linear fixed-point problem</a:t>
            </a:r>
            <a:endParaRPr lang="it-IT" altLang="it-IT" i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7" name="Text Box 19"/>
          <p:cNvSpPr txBox="1">
            <a:spLocks noChangeArrowheads="1"/>
          </p:cNvSpPr>
          <p:nvPr/>
        </p:nvSpPr>
        <p:spPr bwMode="auto">
          <a:xfrm>
            <a:off x="144463" y="242888"/>
            <a:ext cx="4643437" cy="954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what kind of mathematical  problem is it 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5" grpId="0" animBg="1"/>
      <p:bldP spid="3177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5668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it-IT" altLang="it-IT" b="1"/>
              <a:t>any</a:t>
            </a:r>
            <a:r>
              <a:rPr lang="it-IT" altLang="it-IT" b="1">
                <a:solidFill>
                  <a:srgbClr val="0000FF"/>
                </a:solidFill>
              </a:rPr>
              <a:t> stochastic matrix </a:t>
            </a:r>
            <a:r>
              <a:rPr lang="it-IT" altLang="it-IT" b="1"/>
              <a:t>respect to the columns</a:t>
            </a:r>
            <a:r>
              <a:rPr lang="it-IT" altLang="it-IT" b="1" i="1">
                <a:latin typeface="Times New Roman" panose="02020603050405020304" pitchFamily="18" charset="0"/>
              </a:rPr>
              <a:t> </a:t>
            </a:r>
            <a:r>
              <a:rPr lang="it-IT" altLang="it-IT" b="1"/>
              <a:t>has an eigenvalue equal to 1, </a:t>
            </a:r>
            <a:r>
              <a:rPr lang="it-IT" altLang="it-IT"/>
              <a:t>which is also of maximum modulus</a:t>
            </a:r>
          </a:p>
        </p:txBody>
      </p:sp>
      <p:graphicFrame>
        <p:nvGraphicFramePr>
          <p:cNvPr id="34821" name="Object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39750" y="1557338"/>
          <a:ext cx="2279650" cy="302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600" imgH="1651000" progId="Equation.DSMT4">
                  <p:embed/>
                </p:oleObj>
              </mc:Choice>
              <mc:Fallback>
                <p:oleObj name="Equation" r:id="rId4" imgW="1244600" imgH="165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557338"/>
                        <a:ext cx="2279650" cy="30241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8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516688" y="1628775"/>
          <a:ext cx="214630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36600" imgH="914400" progId="Equation.DSMT4">
                  <p:embed/>
                </p:oleObj>
              </mc:Choice>
              <mc:Fallback>
                <p:oleObj name="Equation" r:id="rId6" imgW="736600" imgH="914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1628775"/>
                        <a:ext cx="2146300" cy="26638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987675" y="1557338"/>
            <a:ext cx="2924175" cy="2663825"/>
            <a:chOff x="1882" y="981"/>
            <a:chExt cx="1842" cy="1678"/>
          </a:xfrm>
        </p:grpSpPr>
        <p:graphicFrame>
          <p:nvGraphicFramePr>
            <p:cNvPr id="37898" name="Object 8"/>
            <p:cNvGraphicFramePr>
              <a:graphicFrameLocks noChangeAspect="1"/>
            </p:cNvGraphicFramePr>
            <p:nvPr/>
          </p:nvGraphicFramePr>
          <p:xfrm>
            <a:off x="2699" y="981"/>
            <a:ext cx="1025" cy="16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558800" imgH="914400" progId="Equation.DSMT4">
                    <p:embed/>
                  </p:oleObj>
                </mc:Choice>
                <mc:Fallback>
                  <p:oleObj name="Equation" r:id="rId8" imgW="558800" imgH="9144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981"/>
                          <a:ext cx="1025" cy="1678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899" name="AutoShape 7"/>
            <p:cNvSpPr>
              <a:spLocks noChangeArrowheads="1"/>
            </p:cNvSpPr>
            <p:nvPr/>
          </p:nvSpPr>
          <p:spPr bwMode="auto">
            <a:xfrm>
              <a:off x="1882" y="1706"/>
              <a:ext cx="615" cy="544"/>
            </a:xfrm>
            <a:prstGeom prst="rightArrow">
              <a:avLst>
                <a:gd name="adj1" fmla="val 50000"/>
                <a:gd name="adj2" fmla="val 2826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graphicFrame>
        <p:nvGraphicFramePr>
          <p:cNvPr id="34835" name="Object 1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827088" y="5661025"/>
          <a:ext cx="7345362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247900" imgH="279400" progId="Equation.DSMT4">
                  <p:embed/>
                </p:oleObj>
              </mc:Choice>
              <mc:Fallback>
                <p:oleObj name="Equation" r:id="rId10" imgW="2247900" imgH="2794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661025"/>
                        <a:ext cx="7345362" cy="8477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2819400" y="4581525"/>
            <a:ext cx="5843588" cy="969963"/>
            <a:chOff x="2819400" y="4581524"/>
            <a:chExt cx="5843588" cy="970508"/>
          </a:xfrm>
        </p:grpSpPr>
        <p:sp>
          <p:nvSpPr>
            <p:cNvPr id="37896" name="Text Box 11"/>
            <p:cNvSpPr txBox="1">
              <a:spLocks noChangeArrowheads="1"/>
            </p:cNvSpPr>
            <p:nvPr/>
          </p:nvSpPr>
          <p:spPr bwMode="auto">
            <a:xfrm>
              <a:off x="2819400" y="4581524"/>
              <a:ext cx="5843588" cy="95464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FF0000"/>
                </a:buClr>
                <a:buFont typeface="Wingdings" panose="05000000000000000000" pitchFamily="2" charset="2"/>
                <a:buNone/>
              </a:pPr>
              <a:r>
                <a:rPr lang="it-IT" altLang="it-IT" sz="2800"/>
                <a:t>scaled eigenvector, with sum of components equal to 1  </a:t>
              </a:r>
              <a:endParaRPr lang="it-IT" altLang="it-IT" i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7897" name="Object 9"/>
            <p:cNvGraphicFramePr>
              <a:graphicFrameLocks noChangeAspect="1"/>
            </p:cNvGraphicFramePr>
            <p:nvPr/>
          </p:nvGraphicFramePr>
          <p:xfrm>
            <a:off x="7308304" y="4980532"/>
            <a:ext cx="10287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12" imgW="457002" imgH="253890" progId="Equation.3">
                    <p:embed/>
                  </p:oleObj>
                </mc:Choice>
                <mc:Fallback>
                  <p:oleObj name="Equazione" r:id="rId12" imgW="457002" imgH="25389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08304" y="4980532"/>
                          <a:ext cx="1028700" cy="57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39945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9946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9947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9948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39949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9950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9951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9952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9954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9955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9956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aphicFrame>
        <p:nvGraphicFramePr>
          <p:cNvPr id="39953" name="Object 17"/>
          <p:cNvGraphicFramePr>
            <a:graphicFrameLocks noChangeAspect="1"/>
          </p:cNvGraphicFramePr>
          <p:nvPr/>
        </p:nvGraphicFramePr>
        <p:xfrm>
          <a:off x="250825" y="3933825"/>
          <a:ext cx="23717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6600" imgH="914400" progId="Equation.DSMT4">
                  <p:embed/>
                </p:oleObj>
              </mc:Choice>
              <mc:Fallback>
                <p:oleObj name="Equation" r:id="rId4" imgW="736600" imgH="9144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933825"/>
                        <a:ext cx="2371725" cy="24669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700338" y="4724400"/>
            <a:ext cx="4105275" cy="984250"/>
            <a:chOff x="1338" y="2931"/>
            <a:chExt cx="2586" cy="620"/>
          </a:xfrm>
        </p:grpSpPr>
        <p:sp>
          <p:nvSpPr>
            <p:cNvPr id="39943" name="AutoShape 19"/>
            <p:cNvSpPr>
              <a:spLocks noChangeArrowheads="1"/>
            </p:cNvSpPr>
            <p:nvPr/>
          </p:nvSpPr>
          <p:spPr bwMode="auto">
            <a:xfrm>
              <a:off x="1338" y="2976"/>
              <a:ext cx="615" cy="443"/>
            </a:xfrm>
            <a:prstGeom prst="rightArrow">
              <a:avLst>
                <a:gd name="adj1" fmla="val 50000"/>
                <a:gd name="adj2" fmla="val 3470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39944" name="Text Box 20"/>
            <p:cNvSpPr txBox="1">
              <a:spLocks noChangeArrowheads="1"/>
            </p:cNvSpPr>
            <p:nvPr/>
          </p:nvSpPr>
          <p:spPr bwMode="auto">
            <a:xfrm>
              <a:off x="2064" y="2931"/>
              <a:ext cx="1860" cy="62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/>
                <a:t>page 1 is the most important</a:t>
              </a:r>
            </a:p>
          </p:txBody>
        </p:sp>
      </p:grpSp>
      <p:graphicFrame>
        <p:nvGraphicFramePr>
          <p:cNvPr id="39957" name="Object 21"/>
          <p:cNvGraphicFramePr>
            <a:graphicFrameLocks noChangeAspect="1"/>
          </p:cNvGraphicFramePr>
          <p:nvPr/>
        </p:nvGraphicFramePr>
        <p:xfrm>
          <a:off x="7451725" y="4005263"/>
          <a:ext cx="776288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1300" imgH="914400" progId="Equation.DSMT4">
                  <p:embed/>
                </p:oleObj>
              </mc:Choice>
              <mc:Fallback>
                <p:oleObj name="Equation" r:id="rId6" imgW="241300" imgH="9144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4005263"/>
                        <a:ext cx="776288" cy="24669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22"/>
          <p:cNvGraphicFramePr>
            <a:graphicFrameLocks noChangeAspect="1"/>
          </p:cNvGraphicFramePr>
          <p:nvPr/>
        </p:nvGraphicFramePr>
        <p:xfrm>
          <a:off x="323850" y="1052513"/>
          <a:ext cx="453548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47900" imgH="279400" progId="Equation.DSMT4">
                  <p:embed/>
                </p:oleObj>
              </mc:Choice>
              <mc:Fallback>
                <p:oleObj name="Equation" r:id="rId8" imgW="2247900" imgH="2794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052513"/>
                        <a:ext cx="4535488" cy="7397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4392613" cy="61245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Exercise 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800"/>
              <a:t>The managers of page 3, in an attempt to increase the score of page 3, create a new page (page 5) that has a link to page 3 and has a backlink from page 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800"/>
              <a:t>Say if the score of page 3 becomes greater than the score of page 1. You must compute the eigenvalues and eigenvectors of the new link matrix</a:t>
            </a:r>
            <a:endParaRPr lang="it-IT" altLang="it-IT" sz="2800"/>
          </a:p>
        </p:txBody>
      </p:sp>
      <p:grpSp>
        <p:nvGrpSpPr>
          <p:cNvPr id="41987" name="Group 7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41991" name="Text Box 8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41992" name="Text Box 9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41993" name="Text Box 10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41994" name="Text Box 11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41995" name="Line 12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996" name="Line 13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997" name="Line 14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998" name="Line 15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999" name="Line 16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2000" name="Line 17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2001" name="Line 18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2002" name="Line 19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41988" name="Group 22"/>
          <p:cNvGrpSpPr>
            <a:grpSpLocks/>
          </p:cNvGrpSpPr>
          <p:nvPr/>
        </p:nvGrpSpPr>
        <p:grpSpPr bwMode="auto">
          <a:xfrm>
            <a:off x="5364163" y="3284538"/>
            <a:ext cx="2924175" cy="3043237"/>
            <a:chOff x="3562" y="2069"/>
            <a:chExt cx="1842" cy="1917"/>
          </a:xfrm>
        </p:grpSpPr>
        <p:graphicFrame>
          <p:nvGraphicFramePr>
            <p:cNvPr id="41989" name="Object 20"/>
            <p:cNvGraphicFramePr>
              <a:graphicFrameLocks noChangeAspect="1"/>
            </p:cNvGraphicFramePr>
            <p:nvPr/>
          </p:nvGraphicFramePr>
          <p:xfrm>
            <a:off x="4422" y="2432"/>
            <a:ext cx="489" cy="15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41300" imgH="914400" progId="Equation.DSMT4">
                    <p:embed/>
                  </p:oleObj>
                </mc:Choice>
                <mc:Fallback>
                  <p:oleObj name="Equation" r:id="rId4" imgW="241300" imgH="91440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2" y="2432"/>
                          <a:ext cx="489" cy="1554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38100">
                          <a:solidFill>
                            <a:srgbClr val="6699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990" name="Text Box 21"/>
            <p:cNvSpPr txBox="1">
              <a:spLocks noChangeArrowheads="1"/>
            </p:cNvSpPr>
            <p:nvPr/>
          </p:nvSpPr>
          <p:spPr bwMode="auto">
            <a:xfrm>
              <a:off x="3562" y="2069"/>
              <a:ext cx="1842" cy="330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/>
                <a:t>ranking of scores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4032250" cy="44005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Exercise 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800"/>
              <a:t>Prove that the score of a page without a backlink is always 0.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800"/>
              <a:t>Check the result for node 2 of the web in the figure, by computing the eigenvalues and eigenvectors of the link matrix of the web</a:t>
            </a:r>
            <a:endParaRPr lang="it-IT" altLang="it-IT" sz="2800"/>
          </a:p>
        </p:txBody>
      </p:sp>
      <p:grpSp>
        <p:nvGrpSpPr>
          <p:cNvPr id="44035" name="Group 32"/>
          <p:cNvGrpSpPr>
            <a:grpSpLocks/>
          </p:cNvGrpSpPr>
          <p:nvPr/>
        </p:nvGrpSpPr>
        <p:grpSpPr bwMode="auto">
          <a:xfrm>
            <a:off x="4932363" y="692150"/>
            <a:ext cx="3783012" cy="2870200"/>
            <a:chOff x="3152" y="164"/>
            <a:chExt cx="2383" cy="1808"/>
          </a:xfrm>
        </p:grpSpPr>
        <p:sp>
          <p:nvSpPr>
            <p:cNvPr id="44036" name="Text Box 20"/>
            <p:cNvSpPr txBox="1">
              <a:spLocks noChangeArrowheads="1"/>
            </p:cNvSpPr>
            <p:nvPr/>
          </p:nvSpPr>
          <p:spPr bwMode="auto">
            <a:xfrm>
              <a:off x="3197" y="164"/>
              <a:ext cx="478" cy="448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  <a:contourClr>
                <a:srgbClr val="FFFF99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44037" name="Text Box 21"/>
            <p:cNvSpPr txBox="1">
              <a:spLocks noChangeArrowheads="1"/>
            </p:cNvSpPr>
            <p:nvPr/>
          </p:nvSpPr>
          <p:spPr bwMode="auto">
            <a:xfrm>
              <a:off x="3152" y="1524"/>
              <a:ext cx="478" cy="448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  <a:contourClr>
                <a:srgbClr val="FFFF99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44038" name="Text Box 22"/>
            <p:cNvSpPr txBox="1">
              <a:spLocks noChangeArrowheads="1"/>
            </p:cNvSpPr>
            <p:nvPr/>
          </p:nvSpPr>
          <p:spPr bwMode="auto">
            <a:xfrm>
              <a:off x="5012" y="164"/>
              <a:ext cx="478" cy="448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  <a:contourClr>
                <a:srgbClr val="FFFF99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44039" name="Text Box 23"/>
            <p:cNvSpPr txBox="1">
              <a:spLocks noChangeArrowheads="1"/>
            </p:cNvSpPr>
            <p:nvPr/>
          </p:nvSpPr>
          <p:spPr bwMode="auto">
            <a:xfrm>
              <a:off x="5057" y="1524"/>
              <a:ext cx="478" cy="448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  <a:contourClr>
                <a:srgbClr val="FFFF99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44040" name="Line 25"/>
            <p:cNvSpPr>
              <a:spLocks noChangeShapeType="1"/>
            </p:cNvSpPr>
            <p:nvPr/>
          </p:nvSpPr>
          <p:spPr bwMode="auto">
            <a:xfrm>
              <a:off x="3742" y="1797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41" name="Line 26"/>
            <p:cNvSpPr>
              <a:spLocks noChangeShapeType="1"/>
            </p:cNvSpPr>
            <p:nvPr/>
          </p:nvSpPr>
          <p:spPr bwMode="auto">
            <a:xfrm flipV="1">
              <a:off x="3651" y="617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42" name="Line 27"/>
            <p:cNvSpPr>
              <a:spLocks noChangeShapeType="1"/>
            </p:cNvSpPr>
            <p:nvPr/>
          </p:nvSpPr>
          <p:spPr bwMode="auto">
            <a:xfrm>
              <a:off x="3742" y="254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43" name="Line 28"/>
            <p:cNvSpPr>
              <a:spLocks noChangeShapeType="1"/>
            </p:cNvSpPr>
            <p:nvPr/>
          </p:nvSpPr>
          <p:spPr bwMode="auto">
            <a:xfrm flipV="1">
              <a:off x="5465" y="617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44" name="Line 29"/>
            <p:cNvSpPr>
              <a:spLocks noChangeShapeType="1"/>
            </p:cNvSpPr>
            <p:nvPr/>
          </p:nvSpPr>
          <p:spPr bwMode="auto">
            <a:xfrm flipH="1">
              <a:off x="3787" y="390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45" name="Line 30"/>
            <p:cNvSpPr>
              <a:spLocks noChangeShapeType="1"/>
            </p:cNvSpPr>
            <p:nvPr/>
          </p:nvSpPr>
          <p:spPr bwMode="auto">
            <a:xfrm>
              <a:off x="3696" y="572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46" name="Line 31"/>
            <p:cNvSpPr>
              <a:spLocks noChangeShapeType="1"/>
            </p:cNvSpPr>
            <p:nvPr/>
          </p:nvSpPr>
          <p:spPr bwMode="auto">
            <a:xfrm flipH="1" flipV="1">
              <a:off x="3379" y="617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8"/>
          <p:cNvSpPr txBox="1">
            <a:spLocks noChangeArrowheads="1"/>
          </p:cNvSpPr>
          <p:nvPr/>
        </p:nvSpPr>
        <p:spPr bwMode="auto">
          <a:xfrm>
            <a:off x="395288" y="260350"/>
            <a:ext cx="8208962" cy="18161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if in the web there are no </a:t>
            </a:r>
            <a:r>
              <a:rPr lang="it-IT" altLang="it-IT" sz="2800" b="1">
                <a:solidFill>
                  <a:srgbClr val="FF3300"/>
                </a:solidFill>
              </a:rPr>
              <a:t>dangling</a:t>
            </a:r>
            <a:r>
              <a:rPr lang="it-IT" altLang="it-IT" sz="2800"/>
              <a:t> pages (i.e. without outgoing links, which implies a null column) then the link matrix is </a:t>
            </a:r>
            <a:r>
              <a:rPr lang="it-IT" altLang="it-IT" sz="2800" b="1"/>
              <a:t>stochastic respect to the columns  </a:t>
            </a:r>
            <a:r>
              <a:rPr lang="it-IT" altLang="it-IT" sz="2800"/>
              <a:t>(1 is an eigenvalue)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95288" y="2205038"/>
            <a:ext cx="8208962" cy="224631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if the web is </a:t>
            </a:r>
            <a:r>
              <a:rPr lang="it-IT" altLang="it-IT" sz="2800" b="1">
                <a:solidFill>
                  <a:srgbClr val="FF3300"/>
                </a:solidFill>
              </a:rPr>
              <a:t>strictly connected</a:t>
            </a:r>
            <a:r>
              <a:rPr lang="it-IT" altLang="it-IT" sz="2800"/>
              <a:t> (i.e. from any page it is possible to reach any other page through a finite number of links) then the link matrix has </a:t>
            </a:r>
            <a:r>
              <a:rPr lang="it-IT" altLang="it-IT" sz="2800" b="1"/>
              <a:t>a unique eigenvector</a:t>
            </a:r>
            <a:r>
              <a:rPr lang="it-IT" altLang="it-IT" sz="2800"/>
              <a:t> corresponding to the eigenvalue</a:t>
            </a:r>
            <a:r>
              <a:rPr lang="it-IT" altLang="ja-JP" sz="2800"/>
              <a:t> 1</a:t>
            </a:r>
            <a:endParaRPr lang="it-IT" altLang="it-IT" sz="280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11188" y="4797425"/>
            <a:ext cx="8137525" cy="1663700"/>
            <a:chOff x="385" y="3022"/>
            <a:chExt cx="5126" cy="1048"/>
          </a:xfrm>
        </p:grpSpPr>
        <p:sp>
          <p:nvSpPr>
            <p:cNvPr id="46086" name="AutoShape 11"/>
            <p:cNvSpPr>
              <a:spLocks noChangeArrowheads="1"/>
            </p:cNvSpPr>
            <p:nvPr/>
          </p:nvSpPr>
          <p:spPr bwMode="auto">
            <a:xfrm>
              <a:off x="2381" y="3022"/>
              <a:ext cx="544" cy="590"/>
            </a:xfrm>
            <a:prstGeom prst="downArrow">
              <a:avLst>
                <a:gd name="adj1" fmla="val 50000"/>
                <a:gd name="adj2" fmla="val 27114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46087" name="Text Box 12"/>
            <p:cNvSpPr txBox="1">
              <a:spLocks noChangeArrowheads="1"/>
            </p:cNvSpPr>
            <p:nvPr/>
          </p:nvSpPr>
          <p:spPr bwMode="auto">
            <a:xfrm>
              <a:off x="385" y="3702"/>
              <a:ext cx="5126" cy="36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/>
                <a:t> </a:t>
              </a:r>
              <a:r>
                <a:rPr lang="it-IT" altLang="it-IT" b="1">
                  <a:solidFill>
                    <a:srgbClr val="FF3300"/>
                  </a:solidFill>
                </a:rPr>
                <a:t>existence </a:t>
              </a:r>
              <a:r>
                <a:rPr lang="it-IT" altLang="it-IT" b="1"/>
                <a:t>and</a:t>
              </a:r>
              <a:r>
                <a:rPr lang="it-IT" altLang="it-IT" b="1">
                  <a:solidFill>
                    <a:srgbClr val="FF3300"/>
                  </a:solidFill>
                </a:rPr>
                <a:t> uniqueness</a:t>
              </a:r>
              <a:r>
                <a:rPr lang="it-IT" altLang="it-IT"/>
                <a:t>  of the score</a:t>
              </a:r>
            </a:p>
          </p:txBody>
        </p:sp>
      </p:grp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68313" y="4652963"/>
            <a:ext cx="2524125" cy="5238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Perron vector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nimBg="1"/>
      <p:bldP spid="143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42892"/>
            <a:ext cx="4390946" cy="52322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sz="2800" dirty="0">
                <a:latin typeface="Arial" charset="0"/>
                <a:ea typeface="+mn-ea"/>
              </a:rPr>
              <a:t>MAIN SEARCH ENGINES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51968" y="693725"/>
            <a:ext cx="4968875" cy="3970318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it-IT" altLang="it-IT" sz="2800" dirty="0"/>
              <a:t>GOOGLE SEARCH (Google)</a:t>
            </a:r>
          </a:p>
          <a:p>
            <a:pPr eaLnBrk="1" hangingPunct="1">
              <a:defRPr/>
            </a:pPr>
            <a:r>
              <a:rPr lang="it-IT" altLang="it-IT" sz="2800" dirty="0"/>
              <a:t>BING			  (Microsoft)</a:t>
            </a:r>
          </a:p>
          <a:p>
            <a:pPr eaLnBrk="1" hangingPunct="1">
              <a:defRPr/>
            </a:pPr>
            <a:r>
              <a:rPr lang="it-IT" altLang="it-IT" sz="2800" dirty="0"/>
              <a:t>BAIDU		  YAHOO!SEARCH (Yahoo!)	  </a:t>
            </a:r>
          </a:p>
          <a:p>
            <a:pPr eaLnBrk="1" hangingPunct="1">
              <a:defRPr/>
            </a:pPr>
            <a:r>
              <a:rPr lang="it-IT" altLang="it-IT" sz="2800" dirty="0">
                <a:solidFill>
                  <a:srgbClr val="FF0000"/>
                </a:solidFill>
              </a:rPr>
              <a:t>ALTAVISTA   	  (Yahoo!)</a:t>
            </a:r>
          </a:p>
          <a:p>
            <a:pPr eaLnBrk="1" hangingPunct="1">
              <a:defRPr/>
            </a:pPr>
            <a:r>
              <a:rPr lang="it-IT" altLang="it-IT" sz="2800" dirty="0" err="1"/>
              <a:t>DuckDuckGo</a:t>
            </a:r>
            <a:r>
              <a:rPr lang="it-IT" altLang="it-IT" sz="2800" dirty="0"/>
              <a:t>	  </a:t>
            </a:r>
          </a:p>
          <a:p>
            <a:pPr eaLnBrk="1" hangingPunct="1">
              <a:defRPr/>
            </a:pPr>
            <a:r>
              <a:rPr lang="it-IT" altLang="it-IT" sz="2800" dirty="0"/>
              <a:t>STARTPAGE</a:t>
            </a:r>
          </a:p>
          <a:p>
            <a:pPr eaLnBrk="1" hangingPunct="1">
              <a:defRPr/>
            </a:pPr>
            <a:r>
              <a:rPr lang="it-IT" altLang="it-IT" sz="2800" dirty="0"/>
              <a:t>ECOSIA</a:t>
            </a:r>
          </a:p>
          <a:p>
            <a:pPr eaLnBrk="1" hangingPunct="1">
              <a:defRPr/>
            </a:pPr>
            <a:r>
              <a:rPr lang="it-IT" altLang="it-IT" sz="2800" dirty="0"/>
              <a:t>ASK.COM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215106" y="4778040"/>
            <a:ext cx="8713788" cy="196977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Project </a:t>
            </a:r>
            <a:r>
              <a:rPr lang="it-IT" altLang="it-IT" sz="2400" b="1" dirty="0">
                <a:solidFill>
                  <a:srgbClr val="0000FF"/>
                </a:solidFill>
              </a:rPr>
              <a:t>WEB ARCHIVE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(640 </a:t>
            </a:r>
            <a:r>
              <a:rPr lang="it-IT" altLang="it-IT" sz="2400" dirty="0" err="1"/>
              <a:t>billion</a:t>
            </a:r>
            <a:r>
              <a:rPr lang="it-IT" altLang="it-IT" sz="2400" dirty="0"/>
              <a:t> web pages, 2022)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</a:t>
            </a:r>
            <a:r>
              <a:rPr lang="it-IT" altLang="it-IT" sz="2800" b="1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https://archive.org</a:t>
            </a:r>
            <a:endParaRPr lang="it-IT" altLang="it-IT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>
                <a:cs typeface="Courier New" panose="02070309020205020404" pitchFamily="49" charset="0"/>
              </a:rPr>
              <a:t>(</a:t>
            </a:r>
            <a:r>
              <a:rPr lang="it-IT" altLang="it-IT" sz="2400" dirty="0" err="1">
                <a:cs typeface="Courier New" panose="02070309020205020404" pitchFamily="49" charset="0"/>
              </a:rPr>
              <a:t>wayback</a:t>
            </a:r>
            <a:r>
              <a:rPr lang="it-IT" altLang="it-IT" sz="2400" dirty="0">
                <a:cs typeface="Courier New" panose="02070309020205020404" pitchFamily="49" charset="0"/>
              </a:rPr>
              <a:t> machine)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8"/>
          <p:cNvSpPr txBox="1">
            <a:spLocks noChangeArrowheads="1"/>
          </p:cNvSpPr>
          <p:nvPr/>
        </p:nvSpPr>
        <p:spPr bwMode="auto">
          <a:xfrm>
            <a:off x="250825" y="44450"/>
            <a:ext cx="8785225" cy="3108325"/>
          </a:xfrm>
          <a:prstGeom prst="rect">
            <a:avLst/>
          </a:prstGeom>
          <a:solidFill>
            <a:srgbClr val="FF0000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in general, </a:t>
            </a:r>
            <a:r>
              <a:rPr lang="en-US" altLang="it-IT" sz="2800"/>
              <a:t>we have no guarantee that a web has no dangling pages and is strictly connected,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2800"/>
              <a:t>and therefore its link matrix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/>
              <a:t>stochastic respect to the columns  </a:t>
            </a:r>
            <a:r>
              <a:rPr lang="it-IT" altLang="it-IT" sz="2800"/>
              <a:t>(1 is an eigenvalue) and has </a:t>
            </a:r>
            <a:r>
              <a:rPr lang="it-IT" altLang="it-IT" sz="2800" b="1"/>
              <a:t>a unique eigenvector</a:t>
            </a:r>
            <a:r>
              <a:rPr lang="it-IT" altLang="it-IT" sz="2800"/>
              <a:t> corresponding to the eigenvalue</a:t>
            </a:r>
            <a:r>
              <a:rPr lang="it-IT" altLang="ja-JP" sz="2800"/>
              <a:t> 1 (the eigenvalue 1 has algebraic multiplicity 1)</a:t>
            </a:r>
            <a:endParaRPr lang="it-IT" altLang="it-IT" sz="2800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107950" y="5153025"/>
            <a:ext cx="8928100" cy="15700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chemeClr val="bg1"/>
                </a:solidFill>
              </a:rPr>
              <a:t>in such a way that the new matrix is </a:t>
            </a:r>
            <a:r>
              <a:rPr lang="it-IT" altLang="it-IT" sz="2400" b="1">
                <a:solidFill>
                  <a:schemeClr val="bg1"/>
                </a:solidFill>
              </a:rPr>
              <a:t>stochastic respect to the columns</a:t>
            </a:r>
            <a:r>
              <a:rPr lang="it-IT" altLang="it-IT" sz="2400">
                <a:solidFill>
                  <a:schemeClr val="bg1"/>
                </a:solidFill>
              </a:rPr>
              <a:t>, has </a:t>
            </a:r>
            <a:r>
              <a:rPr lang="it-IT" altLang="ja-JP" sz="2400">
                <a:solidFill>
                  <a:schemeClr val="bg1"/>
                </a:solidFill>
              </a:rPr>
              <a:t>the </a:t>
            </a:r>
            <a:r>
              <a:rPr lang="it-IT" altLang="ja-JP" sz="2400" b="1">
                <a:solidFill>
                  <a:schemeClr val="bg1"/>
                </a:solidFill>
              </a:rPr>
              <a:t>eigenvalue 1 with algebraic multiplicity 1</a:t>
            </a:r>
            <a:r>
              <a:rPr lang="it-IT" altLang="ja-JP" sz="2400">
                <a:solidFill>
                  <a:schemeClr val="bg1"/>
                </a:solidFill>
              </a:rPr>
              <a:t>, has </a:t>
            </a:r>
            <a:r>
              <a:rPr lang="it-IT" altLang="ja-JP" sz="2400" b="1">
                <a:solidFill>
                  <a:schemeClr val="bg1"/>
                </a:solidFill>
              </a:rPr>
              <a:t>strictly positive entries </a:t>
            </a:r>
            <a:r>
              <a:rPr lang="it-IT" altLang="ja-JP" sz="2400">
                <a:solidFill>
                  <a:schemeClr val="bg1"/>
                </a:solidFill>
              </a:rPr>
              <a:t>(this ensures that the eigenvector corresponding to the eigenvalue 1 has entries of the same sign)</a:t>
            </a:r>
            <a:endParaRPr lang="it-IT" altLang="it-IT" sz="2400">
              <a:solidFill>
                <a:schemeClr val="bg1"/>
              </a:solidFill>
            </a:endParaRPr>
          </a:p>
        </p:txBody>
      </p:sp>
      <p:grpSp>
        <p:nvGrpSpPr>
          <p:cNvPr id="5" name="Gruppo 4"/>
          <p:cNvGrpSpPr>
            <a:grpSpLocks/>
          </p:cNvGrpSpPr>
          <p:nvPr/>
        </p:nvGrpSpPr>
        <p:grpSpPr bwMode="auto">
          <a:xfrm>
            <a:off x="574675" y="3284538"/>
            <a:ext cx="8137525" cy="1725612"/>
            <a:chOff x="575245" y="3285282"/>
            <a:chExt cx="8137525" cy="1725613"/>
          </a:xfrm>
        </p:grpSpPr>
        <p:grpSp>
          <p:nvGrpSpPr>
            <p:cNvPr id="48133" name="Group 13"/>
            <p:cNvGrpSpPr>
              <a:grpSpLocks/>
            </p:cNvGrpSpPr>
            <p:nvPr/>
          </p:nvGrpSpPr>
          <p:grpSpPr bwMode="auto">
            <a:xfrm>
              <a:off x="575245" y="3285282"/>
              <a:ext cx="8137525" cy="1725613"/>
              <a:chOff x="385" y="3022"/>
              <a:chExt cx="5126" cy="1087"/>
            </a:xfrm>
          </p:grpSpPr>
          <p:sp>
            <p:nvSpPr>
              <p:cNvPr id="48136" name="AutoShape 11"/>
              <p:cNvSpPr>
                <a:spLocks noChangeArrowheads="1"/>
              </p:cNvSpPr>
              <p:nvPr/>
            </p:nvSpPr>
            <p:spPr bwMode="auto">
              <a:xfrm>
                <a:off x="2381" y="3022"/>
                <a:ext cx="544" cy="590"/>
              </a:xfrm>
              <a:prstGeom prst="downArrow">
                <a:avLst>
                  <a:gd name="adj1" fmla="val 50000"/>
                  <a:gd name="adj2" fmla="val 27114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1800"/>
              </a:p>
            </p:txBody>
          </p:sp>
          <p:sp>
            <p:nvSpPr>
              <p:cNvPr id="48137" name="Text Box 12"/>
              <p:cNvSpPr txBox="1">
                <a:spLocks noChangeArrowheads="1"/>
              </p:cNvSpPr>
              <p:nvPr/>
            </p:nvSpPr>
            <p:spPr bwMode="auto">
              <a:xfrm>
                <a:off x="385" y="3702"/>
                <a:ext cx="5126" cy="407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it-IT" altLang="it-IT"/>
                  <a:t> </a:t>
                </a:r>
                <a:r>
                  <a:rPr lang="it-IT" altLang="it-IT" b="1">
                    <a:solidFill>
                      <a:schemeClr val="bg1"/>
                    </a:solidFill>
                  </a:rPr>
                  <a:t>modify the link matrix </a:t>
                </a:r>
                <a:r>
                  <a:rPr lang="it-IT" altLang="it-IT" sz="3600" b="1" i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it-IT" altLang="it-IT" sz="3600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8134" name="CasellaDiTesto 3"/>
            <p:cNvSpPr txBox="1">
              <a:spLocks noChangeArrowheads="1"/>
            </p:cNvSpPr>
            <p:nvPr/>
          </p:nvSpPr>
          <p:spPr bwMode="auto">
            <a:xfrm>
              <a:off x="2267744" y="3298706"/>
              <a:ext cx="1224136" cy="70788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4000">
                  <a:solidFill>
                    <a:schemeClr val="bg1"/>
                  </a:solidFill>
                </a:rPr>
                <a:t>idea</a:t>
              </a:r>
            </a:p>
          </p:txBody>
        </p:sp>
        <p:sp>
          <p:nvSpPr>
            <p:cNvPr id="48135" name="CasellaDiTesto 9"/>
            <p:cNvSpPr txBox="1">
              <a:spLocks noChangeArrowheads="1"/>
            </p:cNvSpPr>
            <p:nvPr/>
          </p:nvSpPr>
          <p:spPr bwMode="auto">
            <a:xfrm>
              <a:off x="5004048" y="3298706"/>
              <a:ext cx="1224136" cy="70788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4000">
                  <a:solidFill>
                    <a:schemeClr val="bg1"/>
                  </a:solidFill>
                </a:rPr>
                <a:t>idea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457575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  <p:sp>
        <p:nvSpPr>
          <p:cNvPr id="50179" name="Text Box 16"/>
          <p:cNvSpPr txBox="1">
            <a:spLocks noChangeArrowheads="1"/>
          </p:cNvSpPr>
          <p:nvPr/>
        </p:nvSpPr>
        <p:spPr bwMode="auto">
          <a:xfrm>
            <a:off x="250825" y="981075"/>
            <a:ext cx="7993063" cy="1570038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 i="1">
                <a:solidFill>
                  <a:srgbClr val="6600CC"/>
                </a:solidFill>
                <a:latin typeface="Times New Roman" panose="02020603050405020304" pitchFamily="18" charset="0"/>
              </a:rPr>
              <a:t> 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it-IT" altLang="it-IT" sz="2800"/>
              <a:t>  is the link matrix 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/>
              <a:t> 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S</a:t>
            </a:r>
            <a:r>
              <a:rPr lang="it-IT" altLang="it-IT" sz="2800"/>
              <a:t>  is a matrix of order </a:t>
            </a:r>
            <a:r>
              <a:rPr lang="it-IT" altLang="it-IT" i="1">
                <a:latin typeface="Times New Roman" panose="02020603050405020304" pitchFamily="18" charset="0"/>
              </a:rPr>
              <a:t>n</a:t>
            </a:r>
            <a:r>
              <a:rPr lang="it-IT" altLang="it-IT" sz="2800"/>
              <a:t> with all entries equal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it-IT" altLang="it-IT" sz="2800"/>
              <a:t>         to </a:t>
            </a:r>
            <a:r>
              <a:rPr lang="it-IT" altLang="it-IT">
                <a:latin typeface="Times New Roman" panose="02020603050405020304" pitchFamily="18" charset="0"/>
              </a:rPr>
              <a:t>1/</a:t>
            </a:r>
            <a:r>
              <a:rPr lang="it-IT" altLang="it-IT" i="1">
                <a:latin typeface="Times New Roman" panose="02020603050405020304" pitchFamily="18" charset="0"/>
              </a:rPr>
              <a:t>n</a:t>
            </a:r>
            <a:r>
              <a:rPr lang="it-IT" altLang="it-IT" sz="2800"/>
              <a:t> </a:t>
            </a:r>
            <a:endParaRPr lang="it-IT" altLang="it-IT" i="1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3025" name="Object 17"/>
          <p:cNvGraphicFramePr>
            <a:graphicFrameLocks noChangeAspect="1"/>
          </p:cNvGraphicFramePr>
          <p:nvPr/>
        </p:nvGraphicFramePr>
        <p:xfrm>
          <a:off x="323850" y="2997200"/>
          <a:ext cx="6429375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600" imgH="254000" progId="Equation.DSMT4">
                  <p:embed/>
                </p:oleObj>
              </mc:Choice>
              <mc:Fallback>
                <p:oleObj name="Equation" r:id="rId4" imgW="1244600" imgH="2540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997200"/>
                        <a:ext cx="6429375" cy="11001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22"/>
          <p:cNvGraphicFramePr>
            <a:graphicFrameLocks noChangeAspect="1"/>
          </p:cNvGraphicFramePr>
          <p:nvPr/>
        </p:nvGraphicFramePr>
        <p:xfrm>
          <a:off x="6948488" y="2852738"/>
          <a:ext cx="1855787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96641" imgH="203112" progId="Equation.DSMT4">
                  <p:embed/>
                </p:oleObj>
              </mc:Choice>
              <mc:Fallback>
                <p:oleObj name="Equation" r:id="rId6" imgW="596641" imgH="203112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2852738"/>
                        <a:ext cx="1855787" cy="5286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877050" y="3500438"/>
            <a:ext cx="1943100" cy="1042987"/>
            <a:chOff x="4332" y="2205"/>
            <a:chExt cx="1224" cy="657"/>
          </a:xfrm>
        </p:grpSpPr>
        <p:graphicFrame>
          <p:nvGraphicFramePr>
            <p:cNvPr id="50188" name="Object 23"/>
            <p:cNvGraphicFramePr>
              <a:graphicFrameLocks noChangeAspect="1"/>
            </p:cNvGraphicFramePr>
            <p:nvPr/>
          </p:nvGraphicFramePr>
          <p:xfrm>
            <a:off x="4377" y="2205"/>
            <a:ext cx="1169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596641" imgH="203112" progId="Equation.DSMT4">
                    <p:embed/>
                  </p:oleObj>
                </mc:Choice>
                <mc:Fallback>
                  <p:oleObj name="Equation" r:id="rId8" imgW="596641" imgH="203112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77" y="2205"/>
                          <a:ext cx="1169" cy="333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38100">
                          <a:solidFill>
                            <a:srgbClr val="0000FF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189" name="Text Box 24"/>
            <p:cNvSpPr txBox="1">
              <a:spLocks noChangeArrowheads="1"/>
            </p:cNvSpPr>
            <p:nvPr/>
          </p:nvSpPr>
          <p:spPr bwMode="auto">
            <a:xfrm>
              <a:off x="4332" y="2568"/>
              <a:ext cx="1224" cy="29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Google 2005</a:t>
              </a:r>
            </a:p>
          </p:txBody>
        </p:sp>
      </p:grp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1979613" y="2560638"/>
            <a:ext cx="4551362" cy="584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weighted mean of </a:t>
            </a:r>
            <a:r>
              <a:rPr lang="it-IT" altLang="it-IT" i="1">
                <a:latin typeface="Times New Roman" panose="02020603050405020304" pitchFamily="18" charset="0"/>
              </a:rPr>
              <a:t>A</a:t>
            </a:r>
            <a:r>
              <a:rPr lang="it-IT" altLang="it-IT" sz="2800"/>
              <a:t> and  </a:t>
            </a:r>
            <a:r>
              <a:rPr lang="it-IT" altLang="it-IT" i="1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88900" y="4221163"/>
            <a:ext cx="6699250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i="1">
                <a:latin typeface="Times New Roman" panose="02020603050405020304" pitchFamily="18" charset="0"/>
              </a:rPr>
              <a:t>M</a:t>
            </a:r>
            <a:r>
              <a:rPr lang="it-IT" altLang="it-IT" sz="2800"/>
              <a:t>  is stochastic  respect to the columns</a:t>
            </a:r>
            <a:endParaRPr lang="it-IT" altLang="it-IT" i="1">
              <a:latin typeface="Times New Roman" panose="02020603050405020304" pitchFamily="18" charset="0"/>
            </a:endParaRP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88900" y="4857750"/>
            <a:ext cx="5922963" cy="89217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i="1">
                <a:latin typeface="Times New Roman" panose="02020603050405020304" pitchFamily="18" charset="0"/>
              </a:rPr>
              <a:t>M</a:t>
            </a:r>
            <a:r>
              <a:rPr lang="it-IT" altLang="it-IT" sz="2400"/>
              <a:t> attaches a weight </a:t>
            </a:r>
            <a:r>
              <a:rPr lang="it-IT" altLang="it-IT" sz="2400" i="1">
                <a:latin typeface="Times New Roman" panose="02020603050405020304" pitchFamily="18" charset="0"/>
              </a:rPr>
              <a:t>m/n</a:t>
            </a:r>
            <a:r>
              <a:rPr lang="it-IT" altLang="it-IT" sz="2400"/>
              <a:t> to a page without any backlink  from other pages</a:t>
            </a:r>
            <a:endParaRPr lang="it-IT" altLang="it-IT" sz="2400" i="1">
              <a:latin typeface="Times New Roman" panose="02020603050405020304" pitchFamily="18" charset="0"/>
            </a:endParaRP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156325" y="4857750"/>
            <a:ext cx="2879725" cy="14478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i="1">
                <a:latin typeface="Times New Roman" panose="02020603050405020304" pitchFamily="18" charset="0"/>
              </a:rPr>
              <a:t>M</a:t>
            </a:r>
            <a:r>
              <a:rPr lang="it-IT" altLang="it-IT" sz="2800"/>
              <a:t> is </a:t>
            </a:r>
            <a:r>
              <a:rPr lang="it-IT" altLang="it-IT" sz="2800" b="1">
                <a:solidFill>
                  <a:srgbClr val="FF0000"/>
                </a:solidFill>
              </a:rPr>
              <a:t>positive</a:t>
            </a:r>
            <a:r>
              <a:rPr lang="it-IT" altLang="it-IT" sz="2800"/>
              <a:t>, with entries strictly in (0, 1)</a:t>
            </a:r>
            <a:endParaRPr lang="it-IT" altLang="it-IT" i="1">
              <a:latin typeface="Times New Roman" panose="02020603050405020304" pitchFamily="18" charset="0"/>
            </a:endParaRP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88900" y="5802313"/>
            <a:ext cx="5922963" cy="523875"/>
          </a:xfrm>
          <a:prstGeom prst="rect">
            <a:avLst/>
          </a:prstGeom>
          <a:solidFill>
            <a:srgbClr val="FFFF99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i="1">
                <a:latin typeface="Times New Roman" panose="02020603050405020304" pitchFamily="18" charset="0"/>
              </a:rPr>
              <a:t>M</a:t>
            </a:r>
            <a:r>
              <a:rPr lang="it-IT" altLang="it-IT" sz="2800"/>
              <a:t>  is stricly connected</a:t>
            </a:r>
            <a:endParaRPr lang="it-IT" altLang="it-IT" sz="2800" i="1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4" grpId="0" animBg="1"/>
      <p:bldP spid="43035" grpId="0" animBg="1"/>
      <p:bldP spid="43036" grpId="0" animBg="1"/>
      <p:bldP spid="43037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Object 4"/>
          <p:cNvGraphicFramePr>
            <a:graphicFrameLocks noChangeAspect="1"/>
          </p:cNvGraphicFramePr>
          <p:nvPr/>
        </p:nvGraphicFramePr>
        <p:xfrm>
          <a:off x="323850" y="2997200"/>
          <a:ext cx="6429375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600" imgH="254000" progId="Equation.DSMT4">
                  <p:embed/>
                </p:oleObj>
              </mc:Choice>
              <mc:Fallback>
                <p:oleObj name="Equation" r:id="rId4" imgW="1244600" imgH="2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997200"/>
                        <a:ext cx="6429375" cy="11001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12"/>
          <p:cNvGraphicFramePr>
            <a:graphicFrameLocks noChangeAspect="1"/>
          </p:cNvGraphicFramePr>
          <p:nvPr/>
        </p:nvGraphicFramePr>
        <p:xfrm>
          <a:off x="323850" y="4221163"/>
          <a:ext cx="2733675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33169" imgH="203112" progId="Equation.DSMT4">
                  <p:embed/>
                </p:oleObj>
              </mc:Choice>
              <mc:Fallback>
                <p:oleObj name="Equation" r:id="rId6" imgW="533169" imgH="20311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221163"/>
                        <a:ext cx="2733675" cy="10144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3143250" y="4222750"/>
            <a:ext cx="5938838" cy="1077913"/>
          </a:xfrm>
          <a:prstGeom prst="rect">
            <a:avLst/>
          </a:prstGeom>
          <a:solidFill>
            <a:srgbClr val="FFFF99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eigenvector </a:t>
            </a:r>
            <a:r>
              <a:rPr lang="it-IT" altLang="ja-JP"/>
              <a:t> </a:t>
            </a:r>
            <a:r>
              <a:rPr lang="it-IT" altLang="ja-JP" i="1">
                <a:latin typeface="Times New Roman" panose="02020603050405020304" pitchFamily="18" charset="0"/>
              </a:rPr>
              <a:t>x  </a:t>
            </a:r>
            <a:r>
              <a:rPr lang="it-IT" altLang="ja-JP"/>
              <a:t>is unique, with all entries of the </a:t>
            </a:r>
            <a:r>
              <a:rPr lang="it-IT" altLang="ja-JP">
                <a:solidFill>
                  <a:srgbClr val="C00000"/>
                </a:solidFill>
              </a:rPr>
              <a:t>same sign</a:t>
            </a:r>
            <a:endParaRPr lang="it-IT" altLang="it-IT">
              <a:solidFill>
                <a:srgbClr val="C00000"/>
              </a:solidFill>
            </a:endParaRP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323850" y="5372100"/>
            <a:ext cx="8569325" cy="1077913"/>
          </a:xfrm>
          <a:prstGeom prst="rect">
            <a:avLst/>
          </a:prstGeom>
          <a:solidFill>
            <a:srgbClr val="FFFF99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eigenvector</a:t>
            </a:r>
            <a:r>
              <a:rPr lang="it-IT" altLang="ja-JP"/>
              <a:t> </a:t>
            </a:r>
            <a:r>
              <a:rPr lang="it-IT" altLang="ja-JP" i="1">
                <a:latin typeface="Times New Roman" panose="02020603050405020304" pitchFamily="18" charset="0"/>
              </a:rPr>
              <a:t>x</a:t>
            </a:r>
            <a:r>
              <a:rPr lang="it-IT" altLang="ja-JP"/>
              <a:t> can be scaled in such a way that it becomes a score vector  (          )</a:t>
            </a:r>
            <a:endParaRPr lang="it-IT" altLang="it-IT"/>
          </a:p>
        </p:txBody>
      </p:sp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6686550" y="5927725"/>
          <a:ext cx="1028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8" imgW="457002" imgH="253890" progId="Equation.3">
                  <p:embed/>
                </p:oleObj>
              </mc:Choice>
              <mc:Fallback>
                <p:oleObj name="Equazione" r:id="rId8" imgW="457002" imgH="25389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550" y="5927725"/>
                        <a:ext cx="10287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1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457575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  <p:sp>
        <p:nvSpPr>
          <p:cNvPr id="52232" name="Text Box 16"/>
          <p:cNvSpPr txBox="1">
            <a:spLocks noChangeArrowheads="1"/>
          </p:cNvSpPr>
          <p:nvPr/>
        </p:nvSpPr>
        <p:spPr bwMode="auto">
          <a:xfrm>
            <a:off x="250825" y="981075"/>
            <a:ext cx="7993063" cy="1570038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 i="1">
                <a:solidFill>
                  <a:srgbClr val="6600CC"/>
                </a:solidFill>
                <a:latin typeface="Times New Roman" panose="02020603050405020304" pitchFamily="18" charset="0"/>
              </a:rPr>
              <a:t> 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it-IT" altLang="it-IT" sz="2800"/>
              <a:t>  is the link matrix 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/>
              <a:t> 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S</a:t>
            </a:r>
            <a:r>
              <a:rPr lang="it-IT" altLang="it-IT" sz="2800"/>
              <a:t>  is a matrix of order </a:t>
            </a:r>
            <a:r>
              <a:rPr lang="it-IT" altLang="it-IT" i="1">
                <a:latin typeface="Times New Roman" panose="02020603050405020304" pitchFamily="18" charset="0"/>
              </a:rPr>
              <a:t>n</a:t>
            </a:r>
            <a:r>
              <a:rPr lang="it-IT" altLang="it-IT" sz="2800"/>
              <a:t> with all entries equal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it-IT" altLang="it-IT" sz="2800"/>
              <a:t>         to </a:t>
            </a:r>
            <a:r>
              <a:rPr lang="it-IT" altLang="it-IT">
                <a:latin typeface="Times New Roman" panose="02020603050405020304" pitchFamily="18" charset="0"/>
              </a:rPr>
              <a:t>1/</a:t>
            </a:r>
            <a:r>
              <a:rPr lang="it-IT" altLang="it-IT" i="1">
                <a:latin typeface="Times New Roman" panose="02020603050405020304" pitchFamily="18" charset="0"/>
              </a:rPr>
              <a:t>n</a:t>
            </a:r>
            <a:r>
              <a:rPr lang="it-IT" altLang="it-IT" sz="2800"/>
              <a:t> </a:t>
            </a:r>
            <a:endParaRPr lang="it-IT" altLang="it-IT" i="1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6" grpId="0" animBg="1"/>
      <p:bldP spid="4404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4"/>
          <p:cNvGraphicFramePr>
            <a:graphicFrameLocks noChangeAspect="1"/>
          </p:cNvGraphicFramePr>
          <p:nvPr/>
        </p:nvGraphicFramePr>
        <p:xfrm>
          <a:off x="323850" y="2997200"/>
          <a:ext cx="6429375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600" imgH="254000" progId="Equation.DSMT4">
                  <p:embed/>
                </p:oleObj>
              </mc:Choice>
              <mc:Fallback>
                <p:oleObj name="Equation" r:id="rId4" imgW="1244600" imgH="2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997200"/>
                        <a:ext cx="6429375" cy="11001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5"/>
          <p:cNvGraphicFramePr>
            <a:graphicFrameLocks noChangeAspect="1"/>
          </p:cNvGraphicFramePr>
          <p:nvPr/>
        </p:nvGraphicFramePr>
        <p:xfrm>
          <a:off x="323850" y="4221163"/>
          <a:ext cx="2733675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33169" imgH="203112" progId="Equation.DSMT4">
                  <p:embed/>
                </p:oleObj>
              </mc:Choice>
              <mc:Fallback>
                <p:oleObj name="Equation" r:id="rId6" imgW="533169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221163"/>
                        <a:ext cx="2733675" cy="10144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4" name="Object 6"/>
          <p:cNvGraphicFramePr>
            <a:graphicFrameLocks noChangeAspect="1"/>
          </p:cNvGraphicFramePr>
          <p:nvPr/>
        </p:nvGraphicFramePr>
        <p:xfrm>
          <a:off x="323850" y="5372100"/>
          <a:ext cx="6692900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95400" imgH="254000" progId="Equation.DSMT4">
                  <p:embed/>
                </p:oleObj>
              </mc:Choice>
              <mc:Fallback>
                <p:oleObj name="Equation" r:id="rId8" imgW="1295400" imgH="254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372100"/>
                        <a:ext cx="6692900" cy="11001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203575" y="4179888"/>
            <a:ext cx="4897438" cy="1077912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compute the score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(using the Power method)</a:t>
            </a:r>
          </a:p>
        </p:txBody>
      </p:sp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7200900" y="5557838"/>
          <a:ext cx="1798638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0" imgW="914400" imgH="431800" progId="Equation.3">
                  <p:embed/>
                </p:oleObj>
              </mc:Choice>
              <mc:Fallback>
                <p:oleObj name="Equazione" r:id="rId10" imgW="914400" imgH="431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900" y="5557838"/>
                        <a:ext cx="1798638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9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457575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  <p:sp>
        <p:nvSpPr>
          <p:cNvPr id="54280" name="Text Box 16"/>
          <p:cNvSpPr txBox="1">
            <a:spLocks noChangeArrowheads="1"/>
          </p:cNvSpPr>
          <p:nvPr/>
        </p:nvSpPr>
        <p:spPr bwMode="auto">
          <a:xfrm>
            <a:off x="250825" y="981075"/>
            <a:ext cx="7993063" cy="1570038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 i="1">
                <a:solidFill>
                  <a:srgbClr val="6600CC"/>
                </a:solidFill>
                <a:latin typeface="Times New Roman" panose="02020603050405020304" pitchFamily="18" charset="0"/>
              </a:rPr>
              <a:t> 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it-IT" altLang="it-IT" sz="2800"/>
              <a:t>  is the link matrix 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800"/>
              <a:t> 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S</a:t>
            </a:r>
            <a:r>
              <a:rPr lang="it-IT" altLang="it-IT" sz="2800"/>
              <a:t>  is a matrix of order </a:t>
            </a:r>
            <a:r>
              <a:rPr lang="it-IT" altLang="it-IT" i="1">
                <a:latin typeface="Times New Roman" panose="02020603050405020304" pitchFamily="18" charset="0"/>
              </a:rPr>
              <a:t>n</a:t>
            </a:r>
            <a:r>
              <a:rPr lang="it-IT" altLang="it-IT" sz="2800"/>
              <a:t> with all entries equal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it-IT" altLang="it-IT" sz="2800"/>
              <a:t>         to </a:t>
            </a:r>
            <a:r>
              <a:rPr lang="it-IT" altLang="it-IT">
                <a:latin typeface="Times New Roman" panose="02020603050405020304" pitchFamily="18" charset="0"/>
              </a:rPr>
              <a:t>1/</a:t>
            </a:r>
            <a:r>
              <a:rPr lang="it-IT" altLang="it-IT" i="1">
                <a:latin typeface="Times New Roman" panose="02020603050405020304" pitchFamily="18" charset="0"/>
              </a:rPr>
              <a:t>n</a:t>
            </a:r>
            <a:r>
              <a:rPr lang="it-IT" altLang="it-IT" sz="2800"/>
              <a:t> </a:t>
            </a:r>
            <a:endParaRPr lang="it-IT" altLang="it-IT" i="1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Object 6"/>
          <p:cNvGraphicFramePr>
            <a:graphicFrameLocks noChangeAspect="1"/>
          </p:cNvGraphicFramePr>
          <p:nvPr/>
        </p:nvGraphicFramePr>
        <p:xfrm>
          <a:off x="250825" y="928688"/>
          <a:ext cx="6692900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95400" imgH="254000" progId="Equation.DSMT4">
                  <p:embed/>
                </p:oleObj>
              </mc:Choice>
              <mc:Fallback>
                <p:oleObj name="Equation" r:id="rId4" imgW="1295400" imgH="254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928688"/>
                        <a:ext cx="6692900" cy="11001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3" name="Text Box 7"/>
          <p:cNvSpPr txBox="1">
            <a:spLocks noChangeArrowheads="1"/>
          </p:cNvSpPr>
          <p:nvPr/>
        </p:nvSpPr>
        <p:spPr bwMode="auto">
          <a:xfrm>
            <a:off x="7019925" y="620713"/>
            <a:ext cx="1839913" cy="1570037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computethe score</a:t>
            </a:r>
          </a:p>
        </p:txBody>
      </p:sp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142875" y="3990975"/>
          <a:ext cx="4529138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29810" imgH="431613" progId="Equation.DSMT4">
                  <p:embed/>
                </p:oleObj>
              </mc:Choice>
              <mc:Fallback>
                <p:oleObj name="Equation" r:id="rId6" imgW="1129810" imgH="43161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3990975"/>
                        <a:ext cx="4529138" cy="12239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5319713" y="3994150"/>
          <a:ext cx="29479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8" imgW="1129810" imgH="469696" progId="Equation.3">
                  <p:embed/>
                </p:oleObj>
              </mc:Choice>
              <mc:Fallback>
                <p:oleObj name="Equazione" r:id="rId8" imgW="1129810" imgH="469696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9713" y="3994150"/>
                        <a:ext cx="2947987" cy="11509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142875" y="5294313"/>
          <a:ext cx="6234113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05977" imgH="253890" progId="Equation.DSMT4">
                  <p:embed/>
                </p:oleObj>
              </mc:Choice>
              <mc:Fallback>
                <p:oleObj name="Equation" r:id="rId10" imgW="1205977" imgH="25389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294313"/>
                        <a:ext cx="6234113" cy="11001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500813" y="5222875"/>
            <a:ext cx="2555875" cy="1570038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vector </a:t>
            </a:r>
            <a:r>
              <a:rPr lang="it-IT" altLang="it-IT" i="1">
                <a:latin typeface="Times New Roman" panose="02020603050405020304" pitchFamily="18" charset="0"/>
              </a:rPr>
              <a:t>x</a:t>
            </a:r>
            <a:r>
              <a:rPr lang="it-IT" altLang="it-IT"/>
              <a:t> is Google’s vector score </a:t>
            </a:r>
          </a:p>
        </p:txBody>
      </p:sp>
      <p:graphicFrame>
        <p:nvGraphicFramePr>
          <p:cNvPr id="10" name="Object 10_0"/>
          <p:cNvGraphicFramePr>
            <a:graphicFrameLocks noChangeAspect="1"/>
          </p:cNvGraphicFramePr>
          <p:nvPr/>
        </p:nvGraphicFramePr>
        <p:xfrm>
          <a:off x="187325" y="2035175"/>
          <a:ext cx="6076950" cy="194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2" imgW="2794000" imgH="1041400" progId="Equation.3">
                  <p:embed/>
                </p:oleObj>
              </mc:Choice>
              <mc:Fallback>
                <p:oleObj name="Equazione" r:id="rId12" imgW="2794000" imgH="1041400" progId="Equation.3">
                  <p:embed/>
                  <p:pic>
                    <p:nvPicPr>
                      <p:cNvPr id="0" name="Object 10_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2035175"/>
                        <a:ext cx="6076950" cy="194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9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457575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  <p:sp>
        <p:nvSpPr>
          <p:cNvPr id="2" name="Rettangolo 1"/>
          <p:cNvSpPr/>
          <p:nvPr/>
        </p:nvSpPr>
        <p:spPr>
          <a:xfrm>
            <a:off x="5940425" y="981075"/>
            <a:ext cx="792163" cy="8636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7" grpId="0" animBg="1"/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250825" y="549275"/>
            <a:ext cx="4681538" cy="4521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Exercise 4.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800"/>
              <a:t>Define the matrix M for the web in the figure.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800"/>
              <a:t>Determine the score of the pages by computing the eigenvector of M corresponding to the eigenvalue 1, and then scaling it (sum of the components equal to 1).</a:t>
            </a:r>
            <a:endParaRPr lang="it-IT" altLang="it-IT" sz="2800"/>
          </a:p>
        </p:txBody>
      </p:sp>
      <p:grpSp>
        <p:nvGrpSpPr>
          <p:cNvPr id="58371" name="Group 3"/>
          <p:cNvGrpSpPr>
            <a:grpSpLocks/>
          </p:cNvGrpSpPr>
          <p:nvPr/>
        </p:nvGrpSpPr>
        <p:grpSpPr bwMode="auto">
          <a:xfrm>
            <a:off x="5003800" y="260350"/>
            <a:ext cx="3783013" cy="2870200"/>
            <a:chOff x="1247" y="845"/>
            <a:chExt cx="2383" cy="1808"/>
          </a:xfrm>
        </p:grpSpPr>
        <p:sp>
          <p:nvSpPr>
            <p:cNvPr id="58373" name="Text Box 4"/>
            <p:cNvSpPr txBox="1">
              <a:spLocks noChangeArrowheads="1"/>
            </p:cNvSpPr>
            <p:nvPr/>
          </p:nvSpPr>
          <p:spPr bwMode="auto">
            <a:xfrm>
              <a:off x="1292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1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58374" name="Text Box 5"/>
            <p:cNvSpPr txBox="1">
              <a:spLocks noChangeArrowheads="1"/>
            </p:cNvSpPr>
            <p:nvPr/>
          </p:nvSpPr>
          <p:spPr bwMode="auto">
            <a:xfrm>
              <a:off x="1247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2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58375" name="Text Box 6"/>
            <p:cNvSpPr txBox="1">
              <a:spLocks noChangeArrowheads="1"/>
            </p:cNvSpPr>
            <p:nvPr/>
          </p:nvSpPr>
          <p:spPr bwMode="auto">
            <a:xfrm>
              <a:off x="3107" y="84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3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58376" name="Text Box 7"/>
            <p:cNvSpPr txBox="1">
              <a:spLocks noChangeArrowheads="1"/>
            </p:cNvSpPr>
            <p:nvPr/>
          </p:nvSpPr>
          <p:spPr bwMode="auto">
            <a:xfrm>
              <a:off x="3152" y="2205"/>
              <a:ext cx="478" cy="448"/>
            </a:xfrm>
            <a:prstGeom prst="rect">
              <a:avLst/>
            </a:prstGeom>
            <a:solidFill>
              <a:srgbClr val="99FF3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33"/>
              </a:extrusionClr>
              <a:contourClr>
                <a:srgbClr val="99FF33"/>
              </a:contourClr>
            </a:sp3d>
          </p:spPr>
          <p:txBody>
            <a:bodyPr wrap="none">
              <a:spAutoFit/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/>
                <a:t> </a:t>
              </a:r>
              <a:r>
                <a:rPr lang="it-IT" altLang="it-IT" sz="4000" b="1"/>
                <a:t>4</a:t>
              </a:r>
              <a:r>
                <a:rPr lang="it-IT" altLang="it-IT" sz="4000"/>
                <a:t> </a:t>
              </a:r>
            </a:p>
          </p:txBody>
        </p:sp>
        <p:sp>
          <p:nvSpPr>
            <p:cNvPr id="58377" name="Line 8"/>
            <p:cNvSpPr>
              <a:spLocks noChangeShapeType="1"/>
            </p:cNvSpPr>
            <p:nvPr/>
          </p:nvSpPr>
          <p:spPr bwMode="auto">
            <a:xfrm>
              <a:off x="1338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78" name="Line 9"/>
            <p:cNvSpPr>
              <a:spLocks noChangeShapeType="1"/>
            </p:cNvSpPr>
            <p:nvPr/>
          </p:nvSpPr>
          <p:spPr bwMode="auto">
            <a:xfrm>
              <a:off x="1837" y="2478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79" name="Line 10"/>
            <p:cNvSpPr>
              <a:spLocks noChangeShapeType="1"/>
            </p:cNvSpPr>
            <p:nvPr/>
          </p:nvSpPr>
          <p:spPr bwMode="auto">
            <a:xfrm flipV="1">
              <a:off x="1746" y="1298"/>
              <a:ext cx="1315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80" name="Line 11"/>
            <p:cNvSpPr>
              <a:spLocks noChangeShapeType="1"/>
            </p:cNvSpPr>
            <p:nvPr/>
          </p:nvSpPr>
          <p:spPr bwMode="auto">
            <a:xfrm>
              <a:off x="1837" y="935"/>
              <a:ext cx="13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81" name="Line 12"/>
            <p:cNvSpPr>
              <a:spLocks noChangeShapeType="1"/>
            </p:cNvSpPr>
            <p:nvPr/>
          </p:nvSpPr>
          <p:spPr bwMode="auto">
            <a:xfrm flipV="1">
              <a:off x="3560" y="1298"/>
              <a:ext cx="0" cy="8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82" name="Line 13"/>
            <p:cNvSpPr>
              <a:spLocks noChangeShapeType="1"/>
            </p:cNvSpPr>
            <p:nvPr/>
          </p:nvSpPr>
          <p:spPr bwMode="auto">
            <a:xfrm flipH="1">
              <a:off x="1882" y="1071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83" name="Line 14"/>
            <p:cNvSpPr>
              <a:spLocks noChangeShapeType="1"/>
            </p:cNvSpPr>
            <p:nvPr/>
          </p:nvSpPr>
          <p:spPr bwMode="auto">
            <a:xfrm>
              <a:off x="1791" y="1253"/>
              <a:ext cx="1452" cy="8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84" name="Line 15"/>
            <p:cNvSpPr>
              <a:spLocks noChangeShapeType="1"/>
            </p:cNvSpPr>
            <p:nvPr/>
          </p:nvSpPr>
          <p:spPr bwMode="auto">
            <a:xfrm flipH="1" flipV="1">
              <a:off x="1474" y="1298"/>
              <a:ext cx="1633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250825" y="5157788"/>
            <a:ext cx="7993063" cy="147161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Exercise 5.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Define the matrix </a:t>
            </a:r>
            <a:r>
              <a:rPr lang="it-IT" altLang="it-IT" i="1">
                <a:solidFill>
                  <a:srgbClr val="FF3300"/>
                </a:solidFill>
                <a:latin typeface="Times New Roman" panose="02020603050405020304" pitchFamily="18" charset="0"/>
              </a:rPr>
              <a:t>M</a:t>
            </a:r>
            <a:r>
              <a:rPr lang="it-IT" altLang="it-IT" sz="2800"/>
              <a:t>  for the web of </a:t>
            </a:r>
            <a:r>
              <a:rPr lang="it-IT" altLang="ja-JP" sz="2800"/>
              <a:t>Exercise 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Determine the score of the pages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8" name="Object 5"/>
          <p:cNvGraphicFramePr>
            <a:graphicFrameLocks noChangeAspect="1"/>
          </p:cNvGraphicFramePr>
          <p:nvPr/>
        </p:nvGraphicFramePr>
        <p:xfrm>
          <a:off x="250825" y="1052513"/>
          <a:ext cx="2733675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3169" imgH="203112" progId="Equation.DSMT4">
                  <p:embed/>
                </p:oleObj>
              </mc:Choice>
              <mc:Fallback>
                <p:oleObj name="Equation" r:id="rId4" imgW="533169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52513"/>
                        <a:ext cx="2733675" cy="10144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9" name="Text Box 7"/>
          <p:cNvSpPr txBox="1">
            <a:spLocks noChangeArrowheads="1"/>
          </p:cNvSpPr>
          <p:nvPr/>
        </p:nvSpPr>
        <p:spPr bwMode="auto">
          <a:xfrm>
            <a:off x="5292725" y="260350"/>
            <a:ext cx="3644900" cy="584200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compute the score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598613" y="2492375"/>
            <a:ext cx="5565775" cy="792163"/>
            <a:chOff x="1007" y="1570"/>
            <a:chExt cx="3506" cy="499"/>
          </a:xfrm>
        </p:grpSpPr>
        <p:sp>
          <p:nvSpPr>
            <p:cNvPr id="60427" name="Text Box 8"/>
            <p:cNvSpPr txBox="1">
              <a:spLocks noChangeArrowheads="1"/>
            </p:cNvSpPr>
            <p:nvPr/>
          </p:nvSpPr>
          <p:spPr bwMode="auto">
            <a:xfrm>
              <a:off x="1007" y="1577"/>
              <a:ext cx="1449" cy="36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i="1">
                  <a:latin typeface="Times New Roman" panose="02020603050405020304" pitchFamily="18" charset="0"/>
                </a:rPr>
                <a:t>M</a:t>
              </a:r>
              <a:r>
                <a:rPr lang="it-IT" altLang="it-IT"/>
                <a:t> has size</a:t>
              </a:r>
            </a:p>
          </p:txBody>
        </p:sp>
        <p:graphicFrame>
          <p:nvGraphicFramePr>
            <p:cNvPr id="60428" name="Object 9"/>
            <p:cNvGraphicFramePr>
              <a:graphicFrameLocks noChangeAspect="1"/>
            </p:cNvGraphicFramePr>
            <p:nvPr/>
          </p:nvGraphicFramePr>
          <p:xfrm>
            <a:off x="2472" y="1570"/>
            <a:ext cx="2041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698500" imgH="228600" progId="Equation.DSMT4">
                    <p:embed/>
                  </p:oleObj>
                </mc:Choice>
                <mc:Fallback>
                  <p:oleObj name="Equation" r:id="rId6" imgW="698500" imgH="228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2" y="1570"/>
                          <a:ext cx="2041" cy="499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12700">
                          <a:solidFill>
                            <a:srgbClr val="FF33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900113" y="3429000"/>
            <a:ext cx="7848600" cy="1563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 err="1"/>
              <a:t>we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need</a:t>
            </a:r>
            <a:r>
              <a:rPr lang="it-IT" altLang="it-IT" sz="3200" dirty="0"/>
              <a:t> to compute </a:t>
            </a:r>
            <a:r>
              <a:rPr lang="it-IT" altLang="it-IT" sz="3200" dirty="0" err="1"/>
              <a:t>only</a:t>
            </a:r>
            <a:r>
              <a:rPr lang="it-IT" altLang="it-IT" sz="3200" dirty="0"/>
              <a:t> </a:t>
            </a:r>
            <a:r>
              <a:rPr lang="it-IT" altLang="it-IT" sz="3200" b="1" dirty="0" err="1">
                <a:solidFill>
                  <a:srgbClr val="0033CC"/>
                </a:solidFill>
              </a:rPr>
              <a:t>one</a:t>
            </a:r>
            <a:r>
              <a:rPr lang="it-IT" altLang="it-IT" sz="3200" b="1" dirty="0">
                <a:solidFill>
                  <a:srgbClr val="0033CC"/>
                </a:solidFill>
              </a:rPr>
              <a:t> </a:t>
            </a:r>
            <a:r>
              <a:rPr lang="it-IT" altLang="it-IT" sz="3200" b="1" dirty="0" err="1">
                <a:solidFill>
                  <a:srgbClr val="0033CC"/>
                </a:solidFill>
              </a:rPr>
              <a:t>eigenvector</a:t>
            </a:r>
            <a:r>
              <a:rPr lang="it-IT" altLang="it-IT" sz="3200" dirty="0"/>
              <a:t>, the </a:t>
            </a:r>
            <a:r>
              <a:rPr lang="it-IT" altLang="it-IT" sz="3200" dirty="0" err="1"/>
              <a:t>one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corresponding</a:t>
            </a:r>
            <a:r>
              <a:rPr lang="it-IT" altLang="it-IT" sz="3200" dirty="0"/>
              <a:t> to the </a:t>
            </a:r>
            <a:r>
              <a:rPr lang="it-IT" altLang="ja-JP" sz="3200" b="1" dirty="0" err="1">
                <a:solidFill>
                  <a:srgbClr val="0033CC"/>
                </a:solidFill>
              </a:rPr>
              <a:t>eigenvalue</a:t>
            </a:r>
            <a:r>
              <a:rPr lang="it-IT" altLang="ja-JP" sz="3200" b="1" dirty="0">
                <a:solidFill>
                  <a:srgbClr val="0033CC"/>
                </a:solidFill>
              </a:rPr>
              <a:t> of maximum </a:t>
            </a:r>
            <a:r>
              <a:rPr lang="it-IT" altLang="ja-JP" sz="3200" b="1" dirty="0" err="1">
                <a:solidFill>
                  <a:srgbClr val="0033CC"/>
                </a:solidFill>
              </a:rPr>
              <a:t>modulus</a:t>
            </a:r>
            <a:endParaRPr lang="it-IT" altLang="it-IT" sz="3200" b="1" dirty="0">
              <a:solidFill>
                <a:srgbClr val="0033CC"/>
              </a:solidFill>
            </a:endParaRP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763713" y="5084763"/>
            <a:ext cx="5040312" cy="1525587"/>
            <a:chOff x="1111" y="3203"/>
            <a:chExt cx="3175" cy="961"/>
          </a:xfrm>
        </p:grpSpPr>
        <p:sp>
          <p:nvSpPr>
            <p:cNvPr id="60425" name="AutoShape 11"/>
            <p:cNvSpPr>
              <a:spLocks noChangeArrowheads="1"/>
            </p:cNvSpPr>
            <p:nvPr/>
          </p:nvSpPr>
          <p:spPr bwMode="auto">
            <a:xfrm>
              <a:off x="2381" y="3203"/>
              <a:ext cx="454" cy="544"/>
            </a:xfrm>
            <a:prstGeom prst="downArrow">
              <a:avLst>
                <a:gd name="adj1" fmla="val 50000"/>
                <a:gd name="adj2" fmla="val 299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60426" name="Text Box 15"/>
            <p:cNvSpPr txBox="1">
              <a:spLocks noChangeArrowheads="1"/>
            </p:cNvSpPr>
            <p:nvPr/>
          </p:nvSpPr>
          <p:spPr bwMode="auto">
            <a:xfrm>
              <a:off x="1111" y="3793"/>
              <a:ext cx="3175" cy="371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b="1"/>
                <a:t>Power </a:t>
              </a:r>
              <a:r>
                <a:rPr lang="it-IT" altLang="it-IT"/>
                <a:t>method</a:t>
              </a:r>
              <a:endParaRPr lang="it-IT" altLang="it-IT" b="1"/>
            </a:p>
          </p:txBody>
        </p:sp>
      </p:grpSp>
      <p:graphicFrame>
        <p:nvGraphicFramePr>
          <p:cNvPr id="60423" name="Object 17"/>
          <p:cNvGraphicFramePr>
            <a:graphicFrameLocks noChangeAspect="1"/>
          </p:cNvGraphicFramePr>
          <p:nvPr/>
        </p:nvGraphicFramePr>
        <p:xfrm>
          <a:off x="3328988" y="1052513"/>
          <a:ext cx="5364162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05977" imgH="253890" progId="Equation.DSMT4">
                  <p:embed/>
                </p:oleObj>
              </mc:Choice>
              <mc:Fallback>
                <p:oleObj name="Equation" r:id="rId8" imgW="1205977" imgH="25389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1052513"/>
                        <a:ext cx="5364162" cy="10080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457575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6" name="Object 3"/>
          <p:cNvGraphicFramePr>
            <a:graphicFrameLocks noChangeAspect="1"/>
          </p:cNvGraphicFramePr>
          <p:nvPr/>
        </p:nvGraphicFramePr>
        <p:xfrm>
          <a:off x="250825" y="1052513"/>
          <a:ext cx="2733675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3169" imgH="203112" progId="Equation.DSMT4">
                  <p:embed/>
                </p:oleObj>
              </mc:Choice>
              <mc:Fallback>
                <p:oleObj name="Equation" r:id="rId4" imgW="53316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52513"/>
                        <a:ext cx="2733675" cy="10144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7" name="Object 4"/>
          <p:cNvGraphicFramePr>
            <a:graphicFrameLocks noChangeAspect="1"/>
          </p:cNvGraphicFramePr>
          <p:nvPr/>
        </p:nvGraphicFramePr>
        <p:xfrm>
          <a:off x="3328988" y="1052513"/>
          <a:ext cx="5364162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05977" imgH="253890" progId="Equation.DSMT4">
                  <p:embed/>
                </p:oleObj>
              </mc:Choice>
              <mc:Fallback>
                <p:oleObj name="Equation" r:id="rId6" imgW="1205977" imgH="25389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1052513"/>
                        <a:ext cx="5364162" cy="10080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8" name="Text Box 5"/>
          <p:cNvSpPr txBox="1">
            <a:spLocks noChangeArrowheads="1"/>
          </p:cNvSpPr>
          <p:nvPr/>
        </p:nvSpPr>
        <p:spPr bwMode="auto">
          <a:xfrm>
            <a:off x="5292725" y="260350"/>
            <a:ext cx="3554413" cy="584200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compute the score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23850" y="3213100"/>
            <a:ext cx="8496300" cy="10779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it-IT" altLang="it-IT" sz="3200" i="1" dirty="0">
                <a:latin typeface="Times New Roman" panose="02020603050405020304" pitchFamily="18" charset="0"/>
              </a:rPr>
              <a:t>x</a:t>
            </a:r>
            <a:r>
              <a:rPr lang="it-IT" altLang="it-IT" sz="3200" baseline="-25000" dirty="0">
                <a:latin typeface="Times New Roman" panose="02020603050405020304" pitchFamily="18" charset="0"/>
              </a:rPr>
              <a:t>0</a:t>
            </a:r>
            <a:r>
              <a:rPr lang="it-IT" altLang="it-IT" sz="3200" i="1" dirty="0">
                <a:latin typeface="Times New Roman" panose="02020603050405020304" pitchFamily="18" charset="0"/>
              </a:rPr>
              <a:t> </a:t>
            </a:r>
            <a:r>
              <a:rPr lang="it-IT" altLang="it-IT" sz="3200" dirty="0"/>
              <a:t> </a:t>
            </a:r>
            <a:r>
              <a:rPr lang="it-IT" altLang="it-IT" sz="3200" dirty="0" err="1"/>
              <a:t>is</a:t>
            </a:r>
            <a:r>
              <a:rPr lang="it-IT" altLang="it-IT" sz="3200" dirty="0"/>
              <a:t> an </a:t>
            </a:r>
            <a:r>
              <a:rPr lang="it-IT" altLang="it-IT" sz="3200" dirty="0" err="1"/>
              <a:t>arbitrary</a:t>
            </a:r>
            <a:r>
              <a:rPr lang="it-IT" altLang="it-IT" sz="3200" dirty="0"/>
              <a:t> score </a:t>
            </a:r>
            <a:r>
              <a:rPr lang="it-IT" altLang="it-IT" sz="3200" dirty="0" err="1"/>
              <a:t>vector</a:t>
            </a:r>
            <a:r>
              <a:rPr lang="it-IT" altLang="it-IT" sz="3200" dirty="0"/>
              <a:t> (non negative and with 1-norm </a:t>
            </a:r>
            <a:r>
              <a:rPr lang="it-IT" altLang="it-IT" sz="3200" dirty="0" err="1"/>
              <a:t>equal</a:t>
            </a:r>
            <a:r>
              <a:rPr lang="it-IT" altLang="it-IT" sz="3200" dirty="0"/>
              <a:t> to 1 )</a:t>
            </a:r>
          </a:p>
        </p:txBody>
      </p:sp>
      <p:sp>
        <p:nvSpPr>
          <p:cNvPr id="62470" name="Text Box 12"/>
          <p:cNvSpPr txBox="1">
            <a:spLocks noChangeArrowheads="1"/>
          </p:cNvSpPr>
          <p:nvPr/>
        </p:nvSpPr>
        <p:spPr bwMode="auto">
          <a:xfrm>
            <a:off x="250825" y="2276475"/>
            <a:ext cx="5040313" cy="584200"/>
          </a:xfrm>
          <a:prstGeom prst="rect">
            <a:avLst/>
          </a:prstGeom>
          <a:solidFill>
            <a:srgbClr val="CCFFFF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 </a:t>
            </a:r>
            <a:r>
              <a:rPr lang="it-IT" altLang="it-IT" b="1"/>
              <a:t>Power </a:t>
            </a:r>
            <a:r>
              <a:rPr lang="it-IT" altLang="it-IT"/>
              <a:t>method</a:t>
            </a:r>
            <a:endParaRPr lang="it-IT" altLang="it-IT" b="1"/>
          </a:p>
        </p:txBody>
      </p:sp>
      <p:graphicFrame>
        <p:nvGraphicFramePr>
          <p:cNvPr id="50190" name="Object 14"/>
          <p:cNvGraphicFramePr>
            <a:graphicFrameLocks noChangeAspect="1"/>
          </p:cNvGraphicFramePr>
          <p:nvPr/>
        </p:nvGraphicFramePr>
        <p:xfrm>
          <a:off x="1547813" y="4581525"/>
          <a:ext cx="31686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72808" imgH="228501" progId="Equation.DSMT4">
                  <p:embed/>
                </p:oleObj>
              </mc:Choice>
              <mc:Fallback>
                <p:oleObj name="Equation" r:id="rId8" imgW="672808" imgH="228501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581525"/>
                        <a:ext cx="3168650" cy="9366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5715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2" name="Object 16"/>
          <p:cNvGraphicFramePr>
            <a:graphicFrameLocks noChangeAspect="1"/>
          </p:cNvGraphicFramePr>
          <p:nvPr/>
        </p:nvGraphicFramePr>
        <p:xfrm>
          <a:off x="5651500" y="4652963"/>
          <a:ext cx="30956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72808" imgH="241195" progId="Equation.DSMT4">
                  <p:embed/>
                </p:oleObj>
              </mc:Choice>
              <mc:Fallback>
                <p:oleObj name="Equation" r:id="rId10" imgW="672808" imgH="241195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652963"/>
                        <a:ext cx="3095625" cy="936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3" name="Object 17"/>
          <p:cNvGraphicFramePr>
            <a:graphicFrameLocks noChangeAspect="1"/>
          </p:cNvGraphicFramePr>
          <p:nvPr/>
        </p:nvGraphicFramePr>
        <p:xfrm>
          <a:off x="1547813" y="5805488"/>
          <a:ext cx="428783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65200" imgH="228600" progId="Equation.DSMT4">
                  <p:embed/>
                </p:oleObj>
              </mc:Choice>
              <mc:Fallback>
                <p:oleObj name="Equation" r:id="rId12" imgW="96520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805488"/>
                        <a:ext cx="4287837" cy="7921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5715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457575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0" y="0"/>
            <a:ext cx="3492500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Theorem </a:t>
            </a:r>
          </a:p>
        </p:txBody>
      </p:sp>
      <p:grpSp>
        <p:nvGrpSpPr>
          <p:cNvPr id="64515" name="Group 13"/>
          <p:cNvGrpSpPr>
            <a:grpSpLocks/>
          </p:cNvGrpSpPr>
          <p:nvPr/>
        </p:nvGrpSpPr>
        <p:grpSpPr bwMode="auto">
          <a:xfrm>
            <a:off x="-36513" y="719138"/>
            <a:ext cx="9180513" cy="5859462"/>
            <a:chOff x="-23" y="436"/>
            <a:chExt cx="5783" cy="3691"/>
          </a:xfrm>
        </p:grpSpPr>
        <p:graphicFrame>
          <p:nvGraphicFramePr>
            <p:cNvPr id="64517" name="Object 4"/>
            <p:cNvGraphicFramePr>
              <a:graphicFrameLocks noChangeAspect="1"/>
            </p:cNvGraphicFramePr>
            <p:nvPr/>
          </p:nvGraphicFramePr>
          <p:xfrm>
            <a:off x="748" y="2757"/>
            <a:ext cx="3948" cy="6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409088" imgH="253890" progId="Equation.DSMT4">
                    <p:embed/>
                  </p:oleObj>
                </mc:Choice>
                <mc:Fallback>
                  <p:oleObj name="Equation" r:id="rId4" imgW="1409088" imgH="25389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" y="2757"/>
                          <a:ext cx="3948" cy="635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 w="38100">
                          <a:solidFill>
                            <a:srgbClr val="FF33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518" name="Text Box 6"/>
            <p:cNvSpPr txBox="1">
              <a:spLocks noChangeArrowheads="1"/>
            </p:cNvSpPr>
            <p:nvPr/>
          </p:nvSpPr>
          <p:spPr bwMode="auto">
            <a:xfrm>
              <a:off x="0" y="436"/>
              <a:ext cx="5760" cy="2268"/>
            </a:xfrm>
            <a:prstGeom prst="rect">
              <a:avLst/>
            </a:prstGeom>
            <a:solidFill>
              <a:srgbClr val="CCFFFF"/>
            </a:solidFill>
            <a:ln w="57150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/>
                <a:t>The matrix </a:t>
              </a:r>
              <a:r>
                <a:rPr lang="it-IT" altLang="it-IT" i="1">
                  <a:latin typeface="Times New Roman" panose="02020603050405020304" pitchFamily="18" charset="0"/>
                </a:rPr>
                <a:t>M</a:t>
              </a:r>
              <a:r>
                <a:rPr lang="it-IT" altLang="it-IT"/>
                <a:t> of any web is always a </a:t>
              </a:r>
              <a:r>
                <a:rPr lang="it-IT" altLang="it-IT" b="1">
                  <a:solidFill>
                    <a:srgbClr val="0033CC"/>
                  </a:solidFill>
                </a:rPr>
                <a:t>positive, stochastic respect to the columns, and strictly connected </a:t>
              </a:r>
              <a:r>
                <a:rPr lang="it-IT" altLang="it-IT"/>
                <a:t>matrix </a:t>
              </a:r>
              <a:r>
                <a:rPr lang="en-US" altLang="it-IT"/>
                <a:t>and therefore there exists a unique vector</a:t>
              </a:r>
              <a:r>
                <a:rPr lang="it-IT" altLang="it-IT"/>
                <a:t> </a:t>
              </a:r>
              <a:r>
                <a:rPr lang="it-IT" altLang="it-IT" b="1" i="1">
                  <a:latin typeface="Times New Roman" panose="02020603050405020304" pitchFamily="18" charset="0"/>
                </a:rPr>
                <a:t>x</a:t>
              </a:r>
              <a:r>
                <a:rPr lang="it-IT" altLang="it-IT"/>
                <a:t> with 1-norm equal to 1, with positive components, wich satisfies  </a:t>
              </a:r>
              <a:r>
                <a:rPr lang="it-IT" altLang="it-IT" b="1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x = Mx</a:t>
              </a:r>
              <a:r>
                <a:rPr lang="it-IT" altLang="it-IT"/>
                <a:t>.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i="1">
                  <a:solidFill>
                    <a:srgbClr val="0033CC"/>
                  </a:solidFill>
                  <a:latin typeface="Times New Roman" panose="02020603050405020304" pitchFamily="18" charset="0"/>
                </a:rPr>
                <a:t> </a:t>
              </a:r>
              <a:r>
                <a:rPr lang="it-IT" altLang="it-IT" sz="3600" b="1" i="1">
                  <a:solidFill>
                    <a:srgbClr val="0033CC"/>
                  </a:solidFill>
                  <a:latin typeface="Times New Roman" panose="02020603050405020304" pitchFamily="18" charset="0"/>
                </a:rPr>
                <a:t>x</a:t>
              </a:r>
              <a:r>
                <a:rPr lang="it-IT" altLang="it-IT" sz="3600"/>
                <a:t> </a:t>
              </a:r>
              <a:r>
                <a:rPr lang="it-IT" altLang="it-IT"/>
                <a:t>can be computed as the limit of the sequence generated by the iterative (power) method:</a:t>
              </a:r>
            </a:p>
          </p:txBody>
        </p:sp>
        <p:sp>
          <p:nvSpPr>
            <p:cNvPr id="64519" name="Text Box 12"/>
            <p:cNvSpPr txBox="1">
              <a:spLocks noChangeArrowheads="1"/>
            </p:cNvSpPr>
            <p:nvPr/>
          </p:nvSpPr>
          <p:spPr bwMode="auto">
            <a:xfrm>
              <a:off x="-23" y="3448"/>
              <a:ext cx="5783" cy="679"/>
            </a:xfrm>
            <a:prstGeom prst="rect">
              <a:avLst/>
            </a:prstGeom>
            <a:solidFill>
              <a:srgbClr val="CCFFFF"/>
            </a:solidFill>
            <a:ln w="57150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/>
                <a:t>for any starting vector </a:t>
              </a:r>
              <a:r>
                <a:rPr lang="it-IT" altLang="it-IT" i="1">
                  <a:latin typeface="Times New Roman" panose="02020603050405020304" pitchFamily="18" charset="0"/>
                </a:rPr>
                <a:t>x</a:t>
              </a:r>
              <a:r>
                <a:rPr lang="it-IT" altLang="it-IT" baseline="-25000">
                  <a:latin typeface="Times New Roman" panose="02020603050405020304" pitchFamily="18" charset="0"/>
                </a:rPr>
                <a:t>0</a:t>
              </a:r>
              <a:r>
                <a:rPr lang="it-IT" altLang="it-IT"/>
                <a:t> with positive components and 1-norm equal to 1</a:t>
              </a:r>
            </a:p>
          </p:txBody>
        </p:sp>
      </p:grpSp>
      <p:sp>
        <p:nvSpPr>
          <p:cNvPr id="64516" name="Text Box 14"/>
          <p:cNvSpPr txBox="1">
            <a:spLocks noChangeArrowheads="1"/>
          </p:cNvSpPr>
          <p:nvPr/>
        </p:nvSpPr>
        <p:spPr bwMode="auto">
          <a:xfrm>
            <a:off x="3563938" y="61913"/>
            <a:ext cx="5580062" cy="4619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corollary of Perron–Frobenius theorem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asellaDiTesto 3"/>
          <p:cNvSpPr txBox="1">
            <a:spLocks noChangeArrowheads="1"/>
          </p:cNvSpPr>
          <p:nvPr/>
        </p:nvSpPr>
        <p:spPr bwMode="auto">
          <a:xfrm>
            <a:off x="250825" y="627063"/>
            <a:ext cx="7570788" cy="45243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function [score,time,numiter] =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          MyPagerank(score0,A,m,delta)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Input</a:t>
            </a:r>
            <a:endParaRPr lang="it-IT" altLang="it-IT" sz="2000" b="1">
              <a:solidFill>
                <a:srgbClr val="33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score0 = starting vector (column) of scores</a:t>
            </a:r>
            <a:endParaRPr lang="it-IT" altLang="it-IT" sz="2000" b="1">
              <a:solidFill>
                <a:srgbClr val="33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A = connectivity matrix (sparse)</a:t>
            </a:r>
            <a:endParaRPr lang="it-IT" altLang="it-IT" sz="2000" b="1">
              <a:solidFill>
                <a:srgbClr val="33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m = parameter (scalar, in [0,1])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delta = tolerance in the stopping criterion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       (scalar, in [1e-10, 1e-1])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endParaRPr lang="it-IT" altLang="it-IT" sz="2000" b="1">
              <a:solidFill>
                <a:srgbClr val="33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Output</a:t>
            </a:r>
            <a:endParaRPr lang="it-IT" altLang="it-IT" sz="2000" b="1">
              <a:solidFill>
                <a:srgbClr val="33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score = vector of the scores of Pagerank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time =  elapsed time</a:t>
            </a:r>
            <a:endParaRPr lang="it-IT" altLang="it-IT" sz="2000" b="1">
              <a:solidFill>
                <a:srgbClr val="33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numiter = number of iterations (power method)</a:t>
            </a:r>
            <a:endParaRPr lang="it-IT" altLang="it-IT" sz="2000" b="1">
              <a:solidFill>
                <a:srgbClr val="33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0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endParaRPr lang="it-IT" altLang="it-IT" sz="2000" b="1">
              <a:solidFill>
                <a:srgbClr val="33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6563" name="Object 4"/>
          <p:cNvGraphicFramePr>
            <a:graphicFrameLocks noChangeAspect="1"/>
          </p:cNvGraphicFramePr>
          <p:nvPr/>
        </p:nvGraphicFramePr>
        <p:xfrm>
          <a:off x="1547813" y="5424488"/>
          <a:ext cx="626745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356" imgH="254092" progId="">
                  <p:embed/>
                </p:oleObj>
              </mc:Choice>
              <mc:Fallback>
                <p:oleObj name="Equation" r:id="rId2" imgW="1409356" imgH="254092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424488"/>
                        <a:ext cx="6267450" cy="10080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4" name="CasellaDiTesto 5"/>
          <p:cNvSpPr txBox="1">
            <a:spLocks noChangeArrowheads="1"/>
          </p:cNvSpPr>
          <p:nvPr/>
        </p:nvSpPr>
        <p:spPr bwMode="auto">
          <a:xfrm>
            <a:off x="1187450" y="28575"/>
            <a:ext cx="7146925" cy="5238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>
                <a:cs typeface="Courier New" panose="02070309020205020404" pitchFamily="49" charset="0"/>
              </a:rPr>
              <a:t>implementing Pagerank  algorithm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86287" y="1124744"/>
            <a:ext cx="8893175" cy="201285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en-US" sz="2400" b="1" dirty="0"/>
              <a:t>SEO </a:t>
            </a:r>
            <a:r>
              <a:rPr lang="en-US" sz="2400" dirty="0"/>
              <a:t>is the practice of increasing the </a:t>
            </a:r>
            <a:r>
              <a:rPr lang="en-US" sz="2400" dirty="0">
                <a:solidFill>
                  <a:srgbClr val="C00000"/>
                </a:solidFill>
              </a:rPr>
              <a:t>quantity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C00000"/>
                </a:solidFill>
              </a:rPr>
              <a:t>quality</a:t>
            </a:r>
            <a:r>
              <a:rPr lang="en-US" sz="2400" dirty="0"/>
              <a:t> of traffic to a website through organic search engine results</a:t>
            </a:r>
          </a:p>
          <a:p>
            <a:pPr algn="just">
              <a:buNone/>
            </a:pPr>
            <a:r>
              <a:rPr lang="en-US" sz="2400" dirty="0"/>
              <a:t>It involves understanding how search engines work and optimizing various aspects of a website and its content to improve </a:t>
            </a:r>
            <a:r>
              <a:rPr lang="en-US" sz="2400" dirty="0">
                <a:solidFill>
                  <a:srgbClr val="C00000"/>
                </a:solidFill>
              </a:rPr>
              <a:t>visibility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C00000"/>
                </a:solidFill>
              </a:rPr>
              <a:t>ranking</a:t>
            </a:r>
            <a:r>
              <a:rPr lang="en-US" sz="2400" dirty="0"/>
              <a:t> in search engine results pages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E813761-49CD-5D61-D45E-851EC790B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51" y="332656"/>
            <a:ext cx="8963025" cy="584775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 dirty="0">
                <a:solidFill>
                  <a:srgbClr val="FF0000"/>
                </a:solidFill>
              </a:rPr>
              <a:t>Search Engine Optimization </a:t>
            </a:r>
            <a:r>
              <a:rPr lang="en-US" dirty="0"/>
              <a:t>(</a:t>
            </a:r>
            <a:r>
              <a:rPr lang="en-US" b="1" dirty="0">
                <a:solidFill>
                  <a:srgbClr val="FF0000"/>
                </a:solidFill>
              </a:rPr>
              <a:t>SEO</a:t>
            </a:r>
            <a:r>
              <a:rPr lang="en-US" dirty="0"/>
              <a:t>)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it-IT" altLang="it-IT" sz="28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2DD0484-362F-256E-02CD-A9A4D39FB89F}"/>
              </a:ext>
            </a:extLst>
          </p:cNvPr>
          <p:cNvSpPr txBox="1"/>
          <p:nvPr/>
        </p:nvSpPr>
        <p:spPr>
          <a:xfrm>
            <a:off x="135575" y="3137603"/>
            <a:ext cx="889317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200" b="0" i="0" dirty="0">
                <a:effectLst/>
                <a:latin typeface="Söhne"/>
              </a:rPr>
              <a:t>key aspects of SEO (to rank websites higher in search engines) 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200" b="1" i="0" dirty="0">
                <a:effectLst/>
                <a:latin typeface="Söhne"/>
              </a:rPr>
              <a:t>Keyword Research and On-Page Optimization</a:t>
            </a:r>
            <a:r>
              <a:rPr lang="en-US" sz="2200" b="0" i="0" dirty="0">
                <a:effectLst/>
                <a:latin typeface="Söhne"/>
              </a:rPr>
              <a:t>: Identifying relevant keywords and optimizing web pages (including content, meta tags, and HTML structure)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200" b="1" i="0" dirty="0">
                <a:effectLst/>
                <a:latin typeface="Söhne"/>
              </a:rPr>
              <a:t>Content Quality</a:t>
            </a:r>
            <a:r>
              <a:rPr lang="en-US" sz="2200" b="0" i="0" dirty="0">
                <a:effectLst/>
                <a:latin typeface="Söhne"/>
              </a:rPr>
              <a:t>: Creating high-quality, informative, and engaging content that addresses the needs and interests of the target audience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200" b="1" i="0" dirty="0">
                <a:effectLst/>
                <a:latin typeface="Söhne"/>
              </a:rPr>
              <a:t>Link Building</a:t>
            </a:r>
            <a:r>
              <a:rPr lang="en-US" sz="2200" b="0" i="0" dirty="0">
                <a:effectLst/>
                <a:latin typeface="Söhne"/>
              </a:rPr>
              <a:t>: </a:t>
            </a:r>
            <a:r>
              <a:rPr lang="en-US" sz="2200" dirty="0">
                <a:latin typeface="Söhne"/>
              </a:rPr>
              <a:t>E</a:t>
            </a:r>
            <a:r>
              <a:rPr lang="en-US" sz="2200" b="0" i="0" dirty="0">
                <a:effectLst/>
                <a:latin typeface="Söhne"/>
              </a:rPr>
              <a:t>nhance site authority and improve search rankings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200" b="1" i="0" dirty="0">
                <a:effectLst/>
                <a:latin typeface="Söhne"/>
              </a:rPr>
              <a:t>Technical SEO</a:t>
            </a:r>
            <a:r>
              <a:rPr lang="en-US" sz="2200" b="0" i="0" dirty="0">
                <a:effectLst/>
                <a:latin typeface="Söhne"/>
              </a:rPr>
              <a:t>: Ensuring the website is technically sound for search engine crawling and indexing, focusing on aspects like site speed, mobile-friendliness, and secure connections (HTTPS)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338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CasellaDiTesto 3"/>
          <p:cNvSpPr txBox="1">
            <a:spLocks noChangeArrowheads="1"/>
          </p:cNvSpPr>
          <p:nvPr/>
        </p:nvSpPr>
        <p:spPr bwMode="auto">
          <a:xfrm>
            <a:off x="684213" y="188913"/>
            <a:ext cx="7596187" cy="62785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n = size(A,1);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scal = sum(A);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e = ones(n,1); A = A./(e*scal);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k = 0;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ms = m/n*e;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residual = 1;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score = score0;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tic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while (residual &gt;= delta) </a:t>
            </a:r>
            <a:r>
              <a:rPr lang="en-US" altLang="it-IT" sz="2400" b="1">
                <a:solidFill>
                  <a:srgbClr val="33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power method</a:t>
            </a:r>
            <a:endParaRPr lang="it-IT" altLang="it-IT" sz="2400" b="1">
              <a:solidFill>
                <a:srgbClr val="33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   prev_score = score;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   k = k+1;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   score = (1-m)*A*prev_score + ms;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   residual = norm(score-prev_score,1);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numiter = k;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time = toc;</a:t>
            </a:r>
            <a:endParaRPr lang="it-IT" altLang="it-IT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>
              <a:cs typeface="Courier New" panose="02070309020205020404" pitchFamily="49" charset="0"/>
            </a:endParaRPr>
          </a:p>
        </p:txBody>
      </p:sp>
      <p:graphicFrame>
        <p:nvGraphicFramePr>
          <p:cNvPr id="67587" name="Object 4"/>
          <p:cNvGraphicFramePr>
            <a:graphicFrameLocks noChangeAspect="1"/>
          </p:cNvGraphicFramePr>
          <p:nvPr/>
        </p:nvGraphicFramePr>
        <p:xfrm>
          <a:off x="3276600" y="5084763"/>
          <a:ext cx="57626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356" imgH="254092" progId="">
                  <p:embed/>
                </p:oleObj>
              </mc:Choice>
              <mc:Fallback>
                <p:oleObj name="Equation" r:id="rId2" imgW="1409356" imgH="254092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084763"/>
                        <a:ext cx="5762625" cy="9271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0" y="0"/>
            <a:ext cx="6516688" cy="64611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effects of the choice of the parameter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68611" name="Text Box 5"/>
          <p:cNvSpPr txBox="1">
            <a:spLocks noChangeArrowheads="1"/>
          </p:cNvSpPr>
          <p:nvPr/>
        </p:nvSpPr>
        <p:spPr bwMode="auto">
          <a:xfrm>
            <a:off x="142875" y="1196975"/>
            <a:ext cx="8893175" cy="4216400"/>
          </a:xfrm>
          <a:prstGeom prst="rect">
            <a:avLst/>
          </a:prstGeom>
          <a:solidFill>
            <a:srgbClr val="DDDDDD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3300"/>
              </a:buClr>
              <a:buFont typeface="Wingdings" panose="05000000000000000000" pitchFamily="2" charset="2"/>
              <a:buChar char="ü"/>
            </a:pPr>
            <a:r>
              <a:rPr lang="it-IT" altLang="it-IT" sz="2800"/>
              <a:t> </a:t>
            </a:r>
            <a:r>
              <a:rPr lang="en-US" altLang="it-IT" sz="2800"/>
              <a:t>the speed of convergence of the power method 	depends on</a:t>
            </a:r>
            <a:r>
              <a:rPr lang="it-IT" altLang="it-IT" sz="2800"/>
              <a:t>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it-IT" altLang="it-IT"/>
              <a:t> </a:t>
            </a:r>
            <a:r>
              <a:rPr lang="it-IT" altLang="it-IT" b="1"/>
              <a:t> </a:t>
            </a:r>
            <a:r>
              <a:rPr lang="it-IT" altLang="it-IT" sz="2800" b="1"/>
              <a:t>(increases as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it-IT" altLang="it-IT" b="1"/>
              <a:t> tends to</a:t>
            </a:r>
            <a:r>
              <a:rPr lang="it-IT" altLang="it-IT" sz="2800" b="1"/>
              <a:t> 1)</a:t>
            </a:r>
            <a:r>
              <a:rPr lang="it-IT" altLang="it-IT" sz="2800"/>
              <a:t> </a:t>
            </a:r>
          </a:p>
          <a:p>
            <a:pPr eaLnBrk="1" hangingPunct="1">
              <a:spcBef>
                <a:spcPct val="0"/>
              </a:spcBef>
              <a:buClr>
                <a:srgbClr val="CC3300"/>
              </a:buClr>
              <a:buFont typeface="Wingdings" panose="05000000000000000000" pitchFamily="2" charset="2"/>
              <a:buChar char="ü"/>
            </a:pPr>
            <a:r>
              <a:rPr lang="it-IT" altLang="it-IT" sz="2800"/>
              <a:t> the sensitivity of the vector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it-IT" altLang="it-IT" sz="2800"/>
              <a:t> to small variations of </a:t>
            </a:r>
            <a:r>
              <a:rPr lang="it-IT" altLang="it-IT" sz="2800">
                <a:solidFill>
                  <a:srgbClr val="7F7F7F"/>
                </a:solidFill>
              </a:rPr>
              <a:t>	</a:t>
            </a:r>
            <a:r>
              <a:rPr lang="it-IT" altLang="it-IT" sz="2800"/>
              <a:t>matrix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it-IT" altLang="it-IT" sz="2800"/>
              <a:t> depends on</a:t>
            </a:r>
            <a:r>
              <a:rPr lang="it-IT" altLang="it-IT"/>
              <a:t>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it-IT" altLang="it-IT"/>
              <a:t> </a:t>
            </a:r>
            <a:r>
              <a:rPr lang="it-IT" altLang="it-IT" b="1"/>
              <a:t> </a:t>
            </a:r>
            <a:r>
              <a:rPr lang="it-IT" altLang="it-IT" sz="2800" b="1"/>
              <a:t>(increases as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it-IT" altLang="it-IT" b="1"/>
              <a:t> 	</a:t>
            </a:r>
            <a:r>
              <a:rPr lang="it-IT" altLang="it-IT" sz="2800" b="1"/>
              <a:t>tends to 0)</a:t>
            </a:r>
            <a:r>
              <a:rPr lang="it-IT" altLang="it-IT" sz="2800"/>
              <a:t> </a:t>
            </a:r>
          </a:p>
          <a:p>
            <a:pPr eaLnBrk="1" hangingPunct="1">
              <a:spcBef>
                <a:spcPct val="0"/>
              </a:spcBef>
              <a:buClr>
                <a:srgbClr val="CC3300"/>
              </a:buClr>
              <a:buFont typeface="Wingdings" panose="05000000000000000000" pitchFamily="2" charset="2"/>
              <a:buChar char="ü"/>
            </a:pPr>
            <a:r>
              <a:rPr lang="it-IT" altLang="it-IT" sz="2800"/>
              <a:t> the </a:t>
            </a:r>
            <a:r>
              <a:rPr lang="it-IT" altLang="ja-JP" sz="2800"/>
              <a:t>adherence of the model to the </a:t>
            </a:r>
            <a:r>
              <a:rPr lang="it-IT" altLang="ja-JP" sz="2800" i="1">
                <a:solidFill>
                  <a:srgbClr val="FF3300"/>
                </a:solidFill>
              </a:rPr>
              <a:t>real</a:t>
            </a:r>
            <a:r>
              <a:rPr lang="it-IT" altLang="ja-JP" sz="2800"/>
              <a:t> web link 	structure  depends on</a:t>
            </a:r>
            <a:r>
              <a:rPr lang="it-IT" altLang="ja-JP"/>
              <a:t> </a:t>
            </a:r>
            <a:r>
              <a:rPr lang="it-IT" altLang="ja-JP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it-IT" altLang="ja-JP"/>
              <a:t> </a:t>
            </a:r>
            <a:r>
              <a:rPr lang="it-IT" altLang="ja-JP" b="1"/>
              <a:t> </a:t>
            </a:r>
            <a:r>
              <a:rPr lang="it-IT" altLang="ja-JP" sz="2800" b="1"/>
              <a:t>(increases as  </a:t>
            </a:r>
            <a:r>
              <a:rPr lang="it-IT" altLang="ja-JP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it-IT" altLang="ja-JP" b="1"/>
              <a:t> </a:t>
            </a:r>
            <a:r>
              <a:rPr lang="it-IT" altLang="ja-JP" b="1">
                <a:solidFill>
                  <a:srgbClr val="7F7F7F"/>
                </a:solidFill>
              </a:rPr>
              <a:t>	</a:t>
            </a:r>
            <a:r>
              <a:rPr lang="it-IT" altLang="ja-JP" sz="2800" b="1"/>
              <a:t>tends to 0)</a:t>
            </a:r>
            <a:r>
              <a:rPr lang="it-IT" altLang="ja-JP" sz="2800"/>
              <a:t> </a:t>
            </a:r>
            <a:endParaRPr lang="it-IT" altLang="it-IT" sz="2800"/>
          </a:p>
        </p:txBody>
      </p:sp>
      <p:sp>
        <p:nvSpPr>
          <p:cNvPr id="2" name="CasellaDiTesto 1"/>
          <p:cNvSpPr txBox="1"/>
          <p:nvPr/>
        </p:nvSpPr>
        <p:spPr>
          <a:xfrm>
            <a:off x="971550" y="5732463"/>
            <a:ext cx="762317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3200" dirty="0" err="1"/>
              <a:t>suitable</a:t>
            </a:r>
            <a:r>
              <a:rPr lang="it-IT" sz="3200" dirty="0"/>
              <a:t> trade-off in setting the </a:t>
            </a:r>
            <a:r>
              <a:rPr lang="it-IT" sz="3200" dirty="0" err="1"/>
              <a:t>value</a:t>
            </a:r>
            <a:r>
              <a:rPr lang="it-IT" sz="3200" dirty="0"/>
              <a:t> of 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3"/>
          <p:cNvSpPr txBox="1">
            <a:spLocks noChangeArrowheads="1"/>
          </p:cNvSpPr>
          <p:nvPr/>
        </p:nvSpPr>
        <p:spPr bwMode="auto">
          <a:xfrm>
            <a:off x="142875" y="1196975"/>
            <a:ext cx="8893175" cy="1077913"/>
          </a:xfrm>
          <a:prstGeom prst="rect">
            <a:avLst/>
          </a:prstGeom>
          <a:solidFill>
            <a:srgbClr val="DDDDDD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3300"/>
              </a:buClr>
              <a:buFont typeface="Wingdings" panose="05000000000000000000" pitchFamily="2" charset="2"/>
              <a:buChar char="ü"/>
            </a:pPr>
            <a:r>
              <a:rPr lang="it-IT" altLang="it-IT" sz="2800"/>
              <a:t> </a:t>
            </a:r>
            <a:r>
              <a:rPr lang="en-US" altLang="it-IT" sz="2800"/>
              <a:t>the speed of convergence of the power method 	depends on</a:t>
            </a:r>
            <a:r>
              <a:rPr lang="it-IT" altLang="it-IT" sz="2800"/>
              <a:t>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it-IT" altLang="it-IT"/>
              <a:t> </a:t>
            </a:r>
            <a:r>
              <a:rPr lang="it-IT" altLang="it-IT" b="1"/>
              <a:t> </a:t>
            </a:r>
            <a:r>
              <a:rPr lang="it-IT" altLang="it-IT" sz="2800" b="1"/>
              <a:t>(increases as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it-IT" altLang="it-IT" b="1"/>
              <a:t> </a:t>
            </a:r>
            <a:r>
              <a:rPr lang="it-IT" altLang="it-IT" sz="2800" b="1"/>
              <a:t>tends to 1)</a:t>
            </a:r>
            <a:r>
              <a:rPr lang="it-IT" altLang="it-IT" sz="2800"/>
              <a:t> </a:t>
            </a:r>
          </a:p>
        </p:txBody>
      </p:sp>
      <p:sp>
        <p:nvSpPr>
          <p:cNvPr id="70659" name="Text Box 4"/>
          <p:cNvSpPr txBox="1">
            <a:spLocks noChangeArrowheads="1"/>
          </p:cNvSpPr>
          <p:nvPr/>
        </p:nvSpPr>
        <p:spPr bwMode="auto">
          <a:xfrm>
            <a:off x="250825" y="2347913"/>
            <a:ext cx="89646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3300"/>
              </a:buClr>
              <a:buFont typeface="Wingdings" panose="05000000000000000000" pitchFamily="2" charset="2"/>
              <a:buNone/>
            </a:pPr>
            <a:r>
              <a:rPr lang="it-IT" altLang="it-IT" sz="2800"/>
              <a:t> the </a:t>
            </a:r>
            <a:r>
              <a:rPr lang="en-US" altLang="it-IT" sz="2800"/>
              <a:t>speed of convergence of the power method 	depends </a:t>
            </a:r>
            <a:r>
              <a:rPr lang="it-IT" altLang="it-IT" sz="2800"/>
              <a:t>on how small is the ratio</a:t>
            </a:r>
          </a:p>
        </p:txBody>
      </p:sp>
      <p:graphicFrame>
        <p:nvGraphicFramePr>
          <p:cNvPr id="70660" name="Object 5"/>
          <p:cNvGraphicFramePr>
            <a:graphicFrameLocks noChangeAspect="1"/>
          </p:cNvGraphicFramePr>
          <p:nvPr/>
        </p:nvGraphicFramePr>
        <p:xfrm>
          <a:off x="6838950" y="2690813"/>
          <a:ext cx="736600" cy="129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6584" imgH="469696" progId="Equation.3">
                  <p:embed/>
                </p:oleObj>
              </mc:Choice>
              <mc:Fallback>
                <p:oleObj name="Equation" r:id="rId4" imgW="266584" imgH="46969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8950" y="2690813"/>
                        <a:ext cx="736600" cy="129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42875" y="4437063"/>
            <a:ext cx="8893175" cy="723900"/>
            <a:chOff x="0" y="2931"/>
            <a:chExt cx="5602" cy="456"/>
          </a:xfrm>
        </p:grpSpPr>
        <p:sp>
          <p:nvSpPr>
            <p:cNvPr id="70669" name="Text Box 6"/>
            <p:cNvSpPr txBox="1">
              <a:spLocks noChangeArrowheads="1"/>
            </p:cNvSpPr>
            <p:nvPr/>
          </p:nvSpPr>
          <p:spPr bwMode="auto">
            <a:xfrm>
              <a:off x="0" y="2931"/>
              <a:ext cx="5602" cy="404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CC3300"/>
                </a:buClr>
                <a:buFont typeface="Wingdings" panose="05000000000000000000" pitchFamily="2" charset="2"/>
                <a:buNone/>
              </a:pPr>
              <a:r>
                <a:rPr lang="it-IT" altLang="it-IT" sz="2800"/>
                <a:t> for </a:t>
              </a:r>
              <a:r>
                <a:rPr lang="it-IT" altLang="it-IT" sz="36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M,</a:t>
              </a:r>
              <a:r>
                <a:rPr lang="it-IT" altLang="it-IT" sz="3600" i="1">
                  <a:latin typeface="Times New Roman" panose="02020603050405020304" pitchFamily="18" charset="0"/>
                </a:rPr>
                <a:t> </a:t>
              </a:r>
              <a:r>
                <a:rPr lang="it-IT" altLang="it-IT" sz="2800">
                  <a:cs typeface="Arial" panose="020B0604020202020204" pitchFamily="34" charset="0"/>
                </a:rPr>
                <a:t>it holds that:</a:t>
              </a:r>
            </a:p>
          </p:txBody>
        </p:sp>
        <p:graphicFrame>
          <p:nvGraphicFramePr>
            <p:cNvPr id="70670" name="Object 7"/>
            <p:cNvGraphicFramePr>
              <a:graphicFrameLocks noChangeAspect="1"/>
            </p:cNvGraphicFramePr>
            <p:nvPr/>
          </p:nvGraphicFramePr>
          <p:xfrm>
            <a:off x="2240" y="2949"/>
            <a:ext cx="641" cy="3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68300" imgH="228600" progId="Equation.DSMT4">
                    <p:embed/>
                  </p:oleObj>
                </mc:Choice>
                <mc:Fallback>
                  <p:oleObj name="Equation" r:id="rId6" imgW="368300" imgH="2286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0" y="2949"/>
                          <a:ext cx="641" cy="3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671" name="Object 9"/>
            <p:cNvGraphicFramePr>
              <a:graphicFrameLocks noChangeAspect="1"/>
            </p:cNvGraphicFramePr>
            <p:nvPr/>
          </p:nvGraphicFramePr>
          <p:xfrm>
            <a:off x="3341" y="2946"/>
            <a:ext cx="2034" cy="4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167893" imgH="253890" progId="Equation.DSMT4">
                    <p:embed/>
                  </p:oleObj>
                </mc:Choice>
                <mc:Fallback>
                  <p:oleObj name="Equation" r:id="rId8" imgW="1167893" imgH="25389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1" y="2946"/>
                          <a:ext cx="2034" cy="4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42875" y="5157788"/>
            <a:ext cx="8893175" cy="1395412"/>
            <a:chOff x="90" y="3385"/>
            <a:chExt cx="5602" cy="879"/>
          </a:xfrm>
        </p:grpSpPr>
        <p:sp>
          <p:nvSpPr>
            <p:cNvPr id="70666" name="Text Box 11"/>
            <p:cNvSpPr txBox="1">
              <a:spLocks noChangeArrowheads="1"/>
            </p:cNvSpPr>
            <p:nvPr/>
          </p:nvSpPr>
          <p:spPr bwMode="auto">
            <a:xfrm>
              <a:off x="90" y="3385"/>
              <a:ext cx="5602" cy="87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CC3300"/>
                </a:buClr>
                <a:buFont typeface="Wingdings" panose="05000000000000000000" pitchFamily="2" charset="2"/>
                <a:buNone/>
              </a:pPr>
              <a:r>
                <a:rPr lang="it-IT" altLang="it-IT" sz="2800"/>
                <a:t>for instance, after 50 iterations the </a:t>
              </a:r>
              <a:r>
                <a:rPr lang="it-IT" altLang="ja-JP" sz="2800"/>
                <a:t>relative error (in </a:t>
              </a:r>
            </a:p>
            <a:p>
              <a:pPr eaLnBrk="1" hangingPunct="1">
                <a:spcBef>
                  <a:spcPct val="0"/>
                </a:spcBef>
                <a:buClr>
                  <a:srgbClr val="CC3300"/>
                </a:buClr>
                <a:buFont typeface="Wingdings" panose="05000000000000000000" pitchFamily="2" charset="2"/>
                <a:buNone/>
              </a:pPr>
              <a:r>
                <a:rPr lang="it-IT" altLang="ja-JP" sz="2800"/>
                <a:t>1-norm) is</a:t>
              </a:r>
            </a:p>
            <a:p>
              <a:pPr eaLnBrk="1" hangingPunct="1">
                <a:spcBef>
                  <a:spcPct val="0"/>
                </a:spcBef>
                <a:buClr>
                  <a:srgbClr val="CC3300"/>
                </a:buClr>
                <a:buFont typeface="Wingdings" panose="05000000000000000000" pitchFamily="2" charset="2"/>
                <a:buNone/>
              </a:pPr>
              <a:r>
                <a:rPr lang="it-IT" altLang="it-IT" sz="2800"/>
                <a:t> </a:t>
              </a:r>
            </a:p>
          </p:txBody>
        </p:sp>
        <p:graphicFrame>
          <p:nvGraphicFramePr>
            <p:cNvPr id="70667" name="Object 12"/>
            <p:cNvGraphicFramePr>
              <a:graphicFrameLocks noChangeAspect="1"/>
            </p:cNvGraphicFramePr>
            <p:nvPr/>
          </p:nvGraphicFramePr>
          <p:xfrm>
            <a:off x="1322" y="3771"/>
            <a:ext cx="3137" cy="4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803400" imgH="279400" progId="Equation.DSMT4">
                    <p:embed/>
                  </p:oleObj>
                </mc:Choice>
                <mc:Fallback>
                  <p:oleObj name="Equation" r:id="rId10" imgW="1803400" imgH="2794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2" y="3771"/>
                          <a:ext cx="3137" cy="4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668" name="Text Box 14"/>
            <p:cNvSpPr txBox="1">
              <a:spLocks noChangeArrowheads="1"/>
            </p:cNvSpPr>
            <p:nvPr/>
          </p:nvSpPr>
          <p:spPr bwMode="auto">
            <a:xfrm>
              <a:off x="4649" y="3702"/>
              <a:ext cx="998" cy="562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CC3300"/>
                </a:buClr>
                <a:buFont typeface="Wingdings" panose="05000000000000000000" pitchFamily="2" charset="2"/>
                <a:buNone/>
              </a:pPr>
              <a:r>
                <a:rPr lang="it-IT" altLang="it-IT" sz="2400" b="1">
                  <a:solidFill>
                    <a:schemeClr val="bg1"/>
                  </a:solidFill>
                </a:rPr>
                <a:t>3 correct digits</a:t>
              </a:r>
              <a:r>
                <a:rPr lang="it-IT" altLang="it-IT" sz="2800" b="1">
                  <a:solidFill>
                    <a:schemeClr val="bg1"/>
                  </a:solidFill>
                </a:rPr>
                <a:t> </a:t>
              </a:r>
            </a:p>
          </p:txBody>
        </p:sp>
      </p:grpSp>
      <p:graphicFrame>
        <p:nvGraphicFramePr>
          <p:cNvPr id="70663" name="Object 5"/>
          <p:cNvGraphicFramePr>
            <a:graphicFrameLocks noChangeAspect="1"/>
          </p:cNvGraphicFramePr>
          <p:nvPr/>
        </p:nvGraphicFramePr>
        <p:xfrm>
          <a:off x="5722938" y="3309938"/>
          <a:ext cx="966787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2" imgW="419100" imgH="508000" progId="Equation.3">
                  <p:embed/>
                </p:oleObj>
              </mc:Choice>
              <mc:Fallback>
                <p:oleObj name="Equazione" r:id="rId12" imgW="419100" imgH="508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8" y="3309938"/>
                        <a:ext cx="966787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4" name="CasellaDiTesto 3"/>
          <p:cNvSpPr txBox="1">
            <a:spLocks noChangeArrowheads="1"/>
          </p:cNvSpPr>
          <p:nvPr/>
        </p:nvSpPr>
        <p:spPr bwMode="auto">
          <a:xfrm>
            <a:off x="250825" y="3573463"/>
            <a:ext cx="5776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at step </a:t>
            </a:r>
            <a:r>
              <a:rPr lang="it-IT" altLang="it-IT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altLang="it-IT" sz="2400">
                <a:cs typeface="Times New Roman" panose="02020603050405020304" pitchFamily="18" charset="0"/>
              </a:rPr>
              <a:t> the error is reduced by a factor</a:t>
            </a:r>
          </a:p>
        </p:txBody>
      </p:sp>
      <p:sp>
        <p:nvSpPr>
          <p:cNvPr id="70665" name="Text Box 2"/>
          <p:cNvSpPr txBox="1">
            <a:spLocks noChangeArrowheads="1"/>
          </p:cNvSpPr>
          <p:nvPr/>
        </p:nvSpPr>
        <p:spPr bwMode="auto">
          <a:xfrm>
            <a:off x="0" y="0"/>
            <a:ext cx="6516688" cy="64611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effects of the choice of the parameter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529013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 </a:t>
            </a:r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250825" y="1052513"/>
          <a:ext cx="2733675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3169" imgH="203112" progId="Equation.DSMT4">
                  <p:embed/>
                </p:oleObj>
              </mc:Choice>
              <mc:Fallback>
                <p:oleObj name="Equation" r:id="rId4" imgW="53316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52513"/>
                        <a:ext cx="2733675" cy="10144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5292725" y="260350"/>
            <a:ext cx="3644900" cy="584200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compute the score</a:t>
            </a:r>
          </a:p>
        </p:txBody>
      </p:sp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3779838" y="2205038"/>
            <a:ext cx="720725" cy="863600"/>
          </a:xfrm>
          <a:prstGeom prst="downArrow">
            <a:avLst>
              <a:gd name="adj1" fmla="val 50000"/>
              <a:gd name="adj2" fmla="val 299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900113" y="3213100"/>
            <a:ext cx="6842125" cy="1077913"/>
          </a:xfrm>
          <a:prstGeom prst="rect">
            <a:avLst/>
          </a:prstGeom>
          <a:solidFill>
            <a:srgbClr val="CCFF33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can be transformed into 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b="1"/>
              <a:t>linear system of equations</a:t>
            </a:r>
          </a:p>
        </p:txBody>
      </p:sp>
      <p:graphicFrame>
        <p:nvGraphicFramePr>
          <p:cNvPr id="69645" name="Object 13"/>
          <p:cNvGraphicFramePr>
            <a:graphicFrameLocks noChangeAspect="1"/>
          </p:cNvGraphicFramePr>
          <p:nvPr/>
        </p:nvGraphicFramePr>
        <p:xfrm>
          <a:off x="2439988" y="4516438"/>
          <a:ext cx="36798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01309" imgH="253890" progId="Equation.DSMT4">
                  <p:embed/>
                </p:oleObj>
              </mc:Choice>
              <mc:Fallback>
                <p:oleObj name="Equation" r:id="rId6" imgW="901309" imgH="25389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4516438"/>
                        <a:ext cx="3679825" cy="1008062"/>
                      </a:xfrm>
                      <a:prstGeom prst="rect">
                        <a:avLst/>
                      </a:prstGeom>
                      <a:solidFill>
                        <a:srgbClr val="CCFF33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4906963" y="5842000"/>
            <a:ext cx="2232025" cy="461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/>
              <a:t>normalization</a:t>
            </a:r>
          </a:p>
        </p:txBody>
      </p:sp>
      <p:graphicFrame>
        <p:nvGraphicFramePr>
          <p:cNvPr id="72713" name="Object 17"/>
          <p:cNvGraphicFramePr>
            <a:graphicFrameLocks noChangeAspect="1"/>
          </p:cNvGraphicFramePr>
          <p:nvPr/>
        </p:nvGraphicFramePr>
        <p:xfrm>
          <a:off x="3203575" y="1049338"/>
          <a:ext cx="5832475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44600" imgH="254000" progId="Equation.DSMT4">
                  <p:embed/>
                </p:oleObj>
              </mc:Choice>
              <mc:Fallback>
                <p:oleObj name="Equation" r:id="rId8" imgW="1244600" imgH="2540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049338"/>
                        <a:ext cx="5832475" cy="9985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7261225" y="5507038"/>
          <a:ext cx="1643063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0" imgW="545863" imgH="431613" progId="Equation.3">
                  <p:embed/>
                </p:oleObj>
              </mc:Choice>
              <mc:Fallback>
                <p:oleObj name="Equazione" r:id="rId10" imgW="545863" imgH="43161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225" y="5507038"/>
                        <a:ext cx="1643063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2" grpId="0" animBg="1"/>
      <p:bldP spid="69643" grpId="0" animBg="1"/>
      <p:bldP spid="6964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4" name="Object 3"/>
          <p:cNvGraphicFramePr>
            <a:graphicFrameLocks noChangeAspect="1"/>
          </p:cNvGraphicFramePr>
          <p:nvPr/>
        </p:nvGraphicFramePr>
        <p:xfrm>
          <a:off x="250825" y="1052513"/>
          <a:ext cx="2733675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3169" imgH="203112" progId="Equation.DSMT4">
                  <p:embed/>
                </p:oleObj>
              </mc:Choice>
              <mc:Fallback>
                <p:oleObj name="Equation" r:id="rId4" imgW="53316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52513"/>
                        <a:ext cx="2733675" cy="10144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5" name="AutoShape 5"/>
          <p:cNvSpPr>
            <a:spLocks noChangeArrowheads="1"/>
          </p:cNvSpPr>
          <p:nvPr/>
        </p:nvSpPr>
        <p:spPr bwMode="auto">
          <a:xfrm>
            <a:off x="3779838" y="2205038"/>
            <a:ext cx="720725" cy="863600"/>
          </a:xfrm>
          <a:prstGeom prst="downArrow">
            <a:avLst>
              <a:gd name="adj1" fmla="val 50000"/>
              <a:gd name="adj2" fmla="val 299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graphicFrame>
        <p:nvGraphicFramePr>
          <p:cNvPr id="74756" name="Object 8"/>
          <p:cNvGraphicFramePr>
            <a:graphicFrameLocks noChangeAspect="1"/>
          </p:cNvGraphicFramePr>
          <p:nvPr/>
        </p:nvGraphicFramePr>
        <p:xfrm>
          <a:off x="889000" y="4508500"/>
          <a:ext cx="6583363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12900" imgH="254000" progId="Equation.DSMT4">
                  <p:embed/>
                </p:oleObj>
              </mc:Choice>
              <mc:Fallback>
                <p:oleObj name="Equation" r:id="rId6" imgW="1612900" imgH="254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4508500"/>
                        <a:ext cx="6583363" cy="1008063"/>
                      </a:xfrm>
                      <a:prstGeom prst="rect">
                        <a:avLst/>
                      </a:prstGeom>
                      <a:solidFill>
                        <a:srgbClr val="CCFF33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11"/>
          <p:cNvGraphicFramePr>
            <a:graphicFrameLocks noChangeAspect="1"/>
          </p:cNvGraphicFramePr>
          <p:nvPr/>
        </p:nvGraphicFramePr>
        <p:xfrm>
          <a:off x="3203575" y="1049338"/>
          <a:ext cx="5832475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44600" imgH="254000" progId="Equation.DSMT4">
                  <p:embed/>
                </p:oleObj>
              </mc:Choice>
              <mc:Fallback>
                <p:oleObj name="Equation" r:id="rId8" imgW="1244600" imgH="2540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049338"/>
                        <a:ext cx="5832475" cy="9985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8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529013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 </a:t>
            </a:r>
          </a:p>
        </p:txBody>
      </p:sp>
      <p:sp>
        <p:nvSpPr>
          <p:cNvPr id="74759" name="Text Box 4"/>
          <p:cNvSpPr txBox="1">
            <a:spLocks noChangeArrowheads="1"/>
          </p:cNvSpPr>
          <p:nvPr/>
        </p:nvSpPr>
        <p:spPr bwMode="auto">
          <a:xfrm>
            <a:off x="5292725" y="260350"/>
            <a:ext cx="3644900" cy="584200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compute the score</a:t>
            </a:r>
          </a:p>
        </p:txBody>
      </p:sp>
      <p:sp>
        <p:nvSpPr>
          <p:cNvPr id="74760" name="Text Box 11"/>
          <p:cNvSpPr txBox="1">
            <a:spLocks noChangeArrowheads="1"/>
          </p:cNvSpPr>
          <p:nvPr/>
        </p:nvSpPr>
        <p:spPr bwMode="auto">
          <a:xfrm>
            <a:off x="900113" y="3213100"/>
            <a:ext cx="6842125" cy="1077913"/>
          </a:xfrm>
          <a:prstGeom prst="rect">
            <a:avLst/>
          </a:prstGeom>
          <a:solidFill>
            <a:srgbClr val="CCFF33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can be transformed into 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b="1"/>
              <a:t>linear system of equations</a:t>
            </a: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4906963" y="5842000"/>
            <a:ext cx="2232025" cy="461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/>
              <a:t>normalization</a:t>
            </a:r>
          </a:p>
        </p:txBody>
      </p:sp>
      <p:graphicFrame>
        <p:nvGraphicFramePr>
          <p:cNvPr id="74762" name="Object 11"/>
          <p:cNvGraphicFramePr>
            <a:graphicFrameLocks noChangeAspect="1"/>
          </p:cNvGraphicFramePr>
          <p:nvPr/>
        </p:nvGraphicFramePr>
        <p:xfrm>
          <a:off x="7261225" y="5507038"/>
          <a:ext cx="1643063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0" imgW="545863" imgH="431613" progId="Equation.3">
                  <p:embed/>
                </p:oleObj>
              </mc:Choice>
              <mc:Fallback>
                <p:oleObj name="Equazione" r:id="rId10" imgW="545863" imgH="43161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225" y="5507038"/>
                        <a:ext cx="1643063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2" name="Object 3"/>
          <p:cNvGraphicFramePr>
            <a:graphicFrameLocks noChangeAspect="1"/>
          </p:cNvGraphicFramePr>
          <p:nvPr/>
        </p:nvGraphicFramePr>
        <p:xfrm>
          <a:off x="250825" y="1052513"/>
          <a:ext cx="2733675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3169" imgH="203112" progId="Equation.DSMT4">
                  <p:embed/>
                </p:oleObj>
              </mc:Choice>
              <mc:Fallback>
                <p:oleObj name="Equation" r:id="rId4" imgW="53316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52513"/>
                        <a:ext cx="2733675" cy="10144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3" name="AutoShape 5"/>
          <p:cNvSpPr>
            <a:spLocks noChangeArrowheads="1"/>
          </p:cNvSpPr>
          <p:nvPr/>
        </p:nvSpPr>
        <p:spPr bwMode="auto">
          <a:xfrm>
            <a:off x="3779838" y="2205038"/>
            <a:ext cx="720725" cy="863600"/>
          </a:xfrm>
          <a:prstGeom prst="downArrow">
            <a:avLst>
              <a:gd name="adj1" fmla="val 50000"/>
              <a:gd name="adj2" fmla="val 299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graphicFrame>
        <p:nvGraphicFramePr>
          <p:cNvPr id="76804" name="Object 8"/>
          <p:cNvGraphicFramePr>
            <a:graphicFrameLocks noChangeAspect="1"/>
          </p:cNvGraphicFramePr>
          <p:nvPr/>
        </p:nvGraphicFramePr>
        <p:xfrm>
          <a:off x="1355725" y="4508500"/>
          <a:ext cx="5649913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84300" imgH="254000" progId="Equation.DSMT4">
                  <p:embed/>
                </p:oleObj>
              </mc:Choice>
              <mc:Fallback>
                <p:oleObj name="Equation" r:id="rId6" imgW="1384300" imgH="254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5725" y="4508500"/>
                        <a:ext cx="5649913" cy="1008063"/>
                      </a:xfrm>
                      <a:prstGeom prst="rect">
                        <a:avLst/>
                      </a:prstGeom>
                      <a:solidFill>
                        <a:srgbClr val="CCFF33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5" name="Object 11"/>
          <p:cNvGraphicFramePr>
            <a:graphicFrameLocks noChangeAspect="1"/>
          </p:cNvGraphicFramePr>
          <p:nvPr/>
        </p:nvGraphicFramePr>
        <p:xfrm>
          <a:off x="3203575" y="1049338"/>
          <a:ext cx="5832475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44600" imgH="254000" progId="Equation.DSMT4">
                  <p:embed/>
                </p:oleObj>
              </mc:Choice>
              <mc:Fallback>
                <p:oleObj name="Equation" r:id="rId8" imgW="1244600" imgH="2540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049338"/>
                        <a:ext cx="5832475" cy="9985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2" name="AutoShape 12"/>
          <p:cNvSpPr>
            <a:spLocks noChangeArrowheads="1"/>
          </p:cNvSpPr>
          <p:nvPr/>
        </p:nvSpPr>
        <p:spPr bwMode="auto">
          <a:xfrm>
            <a:off x="4387850" y="582295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CCFF33"/>
          </a:solidFill>
          <a:ln w="38100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graphicFrame>
        <p:nvGraphicFramePr>
          <p:cNvPr id="71693" name="Object 13"/>
          <p:cNvGraphicFramePr>
            <a:graphicFrameLocks noChangeAspect="1"/>
          </p:cNvGraphicFramePr>
          <p:nvPr/>
        </p:nvGraphicFramePr>
        <p:xfrm>
          <a:off x="5651500" y="5661025"/>
          <a:ext cx="2019300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0" imgW="762000" imgH="457200" progId="Equation.3">
                  <p:embed/>
                </p:oleObj>
              </mc:Choice>
              <mc:Fallback>
                <p:oleObj name="Equazione" r:id="rId10" imgW="7620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5661025"/>
                        <a:ext cx="2019300" cy="1176338"/>
                      </a:xfrm>
                      <a:prstGeom prst="rect">
                        <a:avLst/>
                      </a:prstGeom>
                      <a:solidFill>
                        <a:srgbClr val="CCFF33"/>
                      </a:solidFill>
                      <a:ln w="38100">
                        <a:solidFill>
                          <a:srgbClr val="00CC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8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529013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 </a:t>
            </a:r>
          </a:p>
        </p:txBody>
      </p:sp>
      <p:sp>
        <p:nvSpPr>
          <p:cNvPr id="76809" name="Text Box 4"/>
          <p:cNvSpPr txBox="1">
            <a:spLocks noChangeArrowheads="1"/>
          </p:cNvSpPr>
          <p:nvPr/>
        </p:nvSpPr>
        <p:spPr bwMode="auto">
          <a:xfrm>
            <a:off x="5292725" y="260350"/>
            <a:ext cx="3644900" cy="584200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compute the score</a:t>
            </a:r>
          </a:p>
        </p:txBody>
      </p:sp>
      <p:sp>
        <p:nvSpPr>
          <p:cNvPr id="76810" name="Text Box 11"/>
          <p:cNvSpPr txBox="1">
            <a:spLocks noChangeArrowheads="1"/>
          </p:cNvSpPr>
          <p:nvPr/>
        </p:nvSpPr>
        <p:spPr bwMode="auto">
          <a:xfrm>
            <a:off x="900113" y="3213100"/>
            <a:ext cx="6842125" cy="1077913"/>
          </a:xfrm>
          <a:prstGeom prst="rect">
            <a:avLst/>
          </a:prstGeom>
          <a:solidFill>
            <a:srgbClr val="CCFF33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can be transformed into 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b="1"/>
              <a:t>linear system of equations</a:t>
            </a:r>
          </a:p>
        </p:txBody>
      </p:sp>
      <p:sp>
        <p:nvSpPr>
          <p:cNvPr id="76811" name="Text Box 15"/>
          <p:cNvSpPr txBox="1">
            <a:spLocks noChangeArrowheads="1"/>
          </p:cNvSpPr>
          <p:nvPr/>
        </p:nvSpPr>
        <p:spPr bwMode="auto">
          <a:xfrm>
            <a:off x="282575" y="5895975"/>
            <a:ext cx="2232025" cy="4603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/>
              <a:t>normalization</a:t>
            </a:r>
          </a:p>
        </p:txBody>
      </p:sp>
      <p:graphicFrame>
        <p:nvGraphicFramePr>
          <p:cNvPr id="76812" name="Object 11"/>
          <p:cNvGraphicFramePr>
            <a:graphicFrameLocks noChangeAspect="1"/>
          </p:cNvGraphicFramePr>
          <p:nvPr/>
        </p:nvGraphicFramePr>
        <p:xfrm>
          <a:off x="2636838" y="5561013"/>
          <a:ext cx="1643062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2" imgW="545863" imgH="431613" progId="Equation.3">
                  <p:embed/>
                </p:oleObj>
              </mc:Choice>
              <mc:Fallback>
                <p:oleObj name="Equazione" r:id="rId12" imgW="545863" imgH="43161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6838" y="5561013"/>
                        <a:ext cx="1643062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0" name="Object 8"/>
          <p:cNvGraphicFramePr>
            <a:graphicFrameLocks noChangeAspect="1"/>
          </p:cNvGraphicFramePr>
          <p:nvPr/>
        </p:nvGraphicFramePr>
        <p:xfrm>
          <a:off x="1357313" y="1285875"/>
          <a:ext cx="564991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84300" imgH="254000" progId="Equation.DSMT4">
                  <p:embed/>
                </p:oleObj>
              </mc:Choice>
              <mc:Fallback>
                <p:oleObj name="Equation" r:id="rId4" imgW="1384300" imgH="254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1285875"/>
                        <a:ext cx="5649912" cy="1008063"/>
                      </a:xfrm>
                      <a:prstGeom prst="rect">
                        <a:avLst/>
                      </a:prstGeom>
                      <a:solidFill>
                        <a:srgbClr val="CCFF33"/>
                      </a:solidFill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900113" y="2509838"/>
            <a:ext cx="3781425" cy="83185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t-IT" altLang="it-IT" b="1" dirty="0" err="1"/>
              <a:t>properties</a:t>
            </a:r>
            <a:r>
              <a:rPr lang="it-IT" altLang="it-IT" b="1" dirty="0"/>
              <a:t> of the </a:t>
            </a:r>
            <a:r>
              <a:rPr lang="it-IT" altLang="it-IT" b="1" dirty="0" err="1"/>
              <a:t>coefficients</a:t>
            </a:r>
            <a:r>
              <a:rPr lang="it-IT" altLang="it-IT" b="1" dirty="0"/>
              <a:t> </a:t>
            </a:r>
            <a:r>
              <a:rPr lang="it-IT" altLang="it-IT" b="1" dirty="0" err="1"/>
              <a:t>matrix</a:t>
            </a:r>
            <a:endParaRPr lang="it-IT" altLang="it-IT" b="1" dirty="0"/>
          </a:p>
        </p:txBody>
      </p:sp>
      <p:sp>
        <p:nvSpPr>
          <p:cNvPr id="13" name="Text Box 10_0"/>
          <p:cNvSpPr txBox="1">
            <a:spLocks noChangeArrowheads="1"/>
          </p:cNvSpPr>
          <p:nvPr/>
        </p:nvSpPr>
        <p:spPr bwMode="auto">
          <a:xfrm>
            <a:off x="1571625" y="3643313"/>
            <a:ext cx="6456363" cy="83026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b="1" dirty="0"/>
              <a:t> non </a:t>
            </a:r>
            <a:r>
              <a:rPr lang="it-IT" altLang="it-IT" b="1" dirty="0" err="1"/>
              <a:t>singular</a:t>
            </a:r>
            <a:endParaRPr lang="it-IT" altLang="it-IT" b="1" dirty="0"/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b="1" dirty="0"/>
              <a:t> the </a:t>
            </a:r>
            <a:r>
              <a:rPr lang="it-IT" altLang="ja-JP" b="1" dirty="0"/>
              <a:t>inverse </a:t>
            </a:r>
            <a:r>
              <a:rPr lang="it-IT" altLang="ja-JP" b="1" dirty="0" err="1"/>
              <a:t>has</a:t>
            </a:r>
            <a:r>
              <a:rPr lang="it-IT" altLang="ja-JP" b="1" dirty="0"/>
              <a:t> non negative </a:t>
            </a:r>
            <a:r>
              <a:rPr lang="it-IT" altLang="ja-JP" b="1" dirty="0" err="1"/>
              <a:t>elements</a:t>
            </a:r>
            <a:endParaRPr lang="it-IT" altLang="it-IT" b="1" dirty="0"/>
          </a:p>
        </p:txBody>
      </p:sp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5214938" y="2643188"/>
          <a:ext cx="24844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825142" imgH="215806" progId="Equation.3">
                  <p:embed/>
                </p:oleObj>
              </mc:Choice>
              <mc:Fallback>
                <p:oleObj name="Equazione" r:id="rId6" imgW="825142" imgH="215806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2643188"/>
                        <a:ext cx="24844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/>
          <p:cNvGraphicFramePr>
            <a:graphicFrameLocks noChangeAspect="1"/>
          </p:cNvGraphicFramePr>
          <p:nvPr/>
        </p:nvGraphicFramePr>
        <p:xfrm>
          <a:off x="7380288" y="1162050"/>
          <a:ext cx="1522412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8" imgW="533169" imgH="457002" progId="Equation.3">
                  <p:embed/>
                </p:oleObj>
              </mc:Choice>
              <mc:Fallback>
                <p:oleObj name="Equazione" r:id="rId8" imgW="533169" imgH="45700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1162050"/>
                        <a:ext cx="1522412" cy="1268413"/>
                      </a:xfrm>
                      <a:prstGeom prst="rect">
                        <a:avLst/>
                      </a:prstGeom>
                      <a:solidFill>
                        <a:srgbClr val="CCFF33"/>
                      </a:solidFill>
                      <a:ln w="38100">
                        <a:solidFill>
                          <a:srgbClr val="00CC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529013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 </a:t>
            </a:r>
          </a:p>
        </p:txBody>
      </p:sp>
      <p:sp>
        <p:nvSpPr>
          <p:cNvPr id="78856" name="Text Box 4"/>
          <p:cNvSpPr txBox="1">
            <a:spLocks noChangeArrowheads="1"/>
          </p:cNvSpPr>
          <p:nvPr/>
        </p:nvSpPr>
        <p:spPr bwMode="auto">
          <a:xfrm>
            <a:off x="5292725" y="260350"/>
            <a:ext cx="3644900" cy="584200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compute the score</a:t>
            </a:r>
          </a:p>
        </p:txBody>
      </p:sp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617538" y="4902200"/>
            <a:ext cx="8131175" cy="12001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chemeClr val="bg1"/>
                </a:solidFill>
              </a:rPr>
              <a:t>this approach is </a:t>
            </a:r>
            <a:r>
              <a:rPr lang="it-IT" altLang="it-IT" sz="2400" b="1">
                <a:solidFill>
                  <a:schemeClr val="bg1"/>
                </a:solidFill>
              </a:rPr>
              <a:t>not used</a:t>
            </a:r>
            <a:r>
              <a:rPr lang="it-IT" altLang="it-IT" sz="2400">
                <a:solidFill>
                  <a:schemeClr val="bg1"/>
                </a:solidFill>
              </a:rPr>
              <a:t> in real world applications, since the number of nodes of the web can be huge and the solution of the system is too costly in time execution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0" grpId="0" animBg="1"/>
      <p:bldP spid="13" grpId="0" animBg="1"/>
      <p:bldP spid="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9"/>
          <p:cNvSpPr txBox="1">
            <a:spLocks noChangeArrowheads="1"/>
          </p:cNvSpPr>
          <p:nvPr/>
        </p:nvSpPr>
        <p:spPr bwMode="auto">
          <a:xfrm>
            <a:off x="250825" y="981075"/>
            <a:ext cx="8281988" cy="11049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0033CC"/>
                </a:solidFill>
              </a:rPr>
              <a:t>probabilistic </a:t>
            </a:r>
            <a:r>
              <a:rPr lang="it-IT" altLang="it-IT"/>
              <a:t>interpretation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(</a:t>
            </a:r>
            <a:r>
              <a:rPr lang="it-IT" altLang="it-IT" b="1">
                <a:solidFill>
                  <a:srgbClr val="C00000"/>
                </a:solidFill>
              </a:rPr>
              <a:t>Markov Chain</a:t>
            </a:r>
            <a:r>
              <a:rPr lang="it-IT" altLang="it-IT"/>
              <a:t>)</a:t>
            </a:r>
          </a:p>
        </p:txBody>
      </p:sp>
      <p:sp>
        <p:nvSpPr>
          <p:cNvPr id="80899" name="Text Box 10"/>
          <p:cNvSpPr txBox="1">
            <a:spLocks noChangeArrowheads="1"/>
          </p:cNvSpPr>
          <p:nvPr/>
        </p:nvSpPr>
        <p:spPr bwMode="auto">
          <a:xfrm>
            <a:off x="34925" y="2205038"/>
            <a:ext cx="9001125" cy="3540125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3300"/>
              </a:buClr>
              <a:buSzPct val="105000"/>
              <a:buFont typeface="Wingdings" panose="05000000000000000000" pitchFamily="2" charset="2"/>
              <a:buChar char="ü"/>
            </a:pPr>
            <a:r>
              <a:rPr lang="en-US" altLang="it-IT"/>
              <a:t>consider a </a:t>
            </a:r>
            <a:r>
              <a:rPr lang="en-US" altLang="it-IT">
                <a:solidFill>
                  <a:srgbClr val="0033CC"/>
                </a:solidFill>
              </a:rPr>
              <a:t>web surfer </a:t>
            </a:r>
            <a:r>
              <a:rPr lang="en-US" altLang="it-IT"/>
              <a:t>who visits the web 	pages </a:t>
            </a:r>
            <a:r>
              <a:rPr lang="it-IT" altLang="it-IT"/>
              <a:t>(without dangling nodes); </a:t>
            </a:r>
          </a:p>
          <a:p>
            <a:pPr eaLnBrk="1" hangingPunct="1">
              <a:spcBef>
                <a:spcPct val="0"/>
              </a:spcBef>
              <a:buClr>
                <a:srgbClr val="FF3300"/>
              </a:buClr>
              <a:buSzPct val="105000"/>
              <a:buFont typeface="Wingdings" panose="05000000000000000000" pitchFamily="2" charset="2"/>
              <a:buChar char="ü"/>
            </a:pPr>
            <a:r>
              <a:rPr lang="en-US" altLang="it-IT"/>
              <a:t>the surfer starts by visiting a page chosen at 	random</a:t>
            </a:r>
            <a:r>
              <a:rPr lang="it-IT" altLang="it-IT"/>
              <a:t>;</a:t>
            </a:r>
          </a:p>
          <a:p>
            <a:pPr eaLnBrk="1" hangingPunct="1">
              <a:spcBef>
                <a:spcPct val="0"/>
              </a:spcBef>
              <a:buClr>
                <a:srgbClr val="FF3300"/>
              </a:buClr>
              <a:buSzPct val="105000"/>
              <a:buFont typeface="Wingdings" panose="05000000000000000000" pitchFamily="2" charset="2"/>
              <a:buChar char="ü"/>
            </a:pPr>
            <a:r>
              <a:rPr lang="en-US" altLang="it-IT"/>
              <a:t>the surfer moves randomly from the page 	where she is to another web page, following 	a fixed procedure and never stopping</a:t>
            </a:r>
            <a:endParaRPr lang="it-IT" altLang="it-IT"/>
          </a:p>
        </p:txBody>
      </p:sp>
      <p:sp>
        <p:nvSpPr>
          <p:cNvPr id="80900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529013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 </a:t>
            </a:r>
          </a:p>
        </p:txBody>
      </p:sp>
    </p:spTree>
    <p:custDataLst>
      <p:tags r:id="rId1"/>
    </p:custData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4"/>
          <p:cNvSpPr txBox="1">
            <a:spLocks noChangeArrowheads="1"/>
          </p:cNvSpPr>
          <p:nvPr/>
        </p:nvSpPr>
        <p:spPr bwMode="auto">
          <a:xfrm>
            <a:off x="250825" y="1571625"/>
            <a:ext cx="8569325" cy="4156075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3300"/>
              </a:buClr>
              <a:buSzPct val="105000"/>
              <a:buFont typeface="Wingdings" panose="05000000000000000000" pitchFamily="2" charset="2"/>
              <a:buChar char="ü"/>
            </a:pPr>
            <a:r>
              <a:rPr lang="it-IT" altLang="it-IT"/>
              <a:t>if the surfer is on a page with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r>
              <a:rPr lang="it-IT" altLang="it-IT"/>
              <a:t> outgoing</a:t>
            </a:r>
          </a:p>
          <a:p>
            <a:pPr eaLnBrk="1" hangingPunct="1">
              <a:spcBef>
                <a:spcPct val="0"/>
              </a:spcBef>
              <a:buClr>
                <a:srgbClr val="FF3300"/>
              </a:buClr>
              <a:buSzPct val="105000"/>
              <a:buFontTx/>
              <a:buNone/>
            </a:pPr>
            <a:r>
              <a:rPr lang="it-IT" altLang="it-IT"/>
              <a:t>   links, then:</a:t>
            </a:r>
          </a:p>
          <a:p>
            <a:pPr lvl="1" eaLnBrk="1" hangingPunct="1">
              <a:spcBef>
                <a:spcPct val="0"/>
              </a:spcBef>
              <a:buClr>
                <a:srgbClr val="0000FF"/>
              </a:buClr>
              <a:buSzPct val="105000"/>
              <a:buFont typeface="Wingdings" panose="05000000000000000000" pitchFamily="2" charset="2"/>
              <a:buChar char="§"/>
            </a:pPr>
            <a:r>
              <a:rPr lang="it-IT" altLang="it-IT" sz="3200"/>
              <a:t> she randomly chooses (with uniform 	probability </a:t>
            </a:r>
            <a:r>
              <a:rPr lang="it-IT" altLang="it-IT" sz="3600">
                <a:solidFill>
                  <a:srgbClr val="CC3300"/>
                </a:solidFill>
                <a:latin typeface="Times New Roman" panose="02020603050405020304" pitchFamily="18" charset="0"/>
              </a:rPr>
              <a:t>(1-</a:t>
            </a:r>
            <a:r>
              <a:rPr lang="it-IT" altLang="it-IT" sz="3600" i="1">
                <a:solidFill>
                  <a:srgbClr val="CC3300"/>
                </a:solidFill>
                <a:latin typeface="Times New Roman" panose="02020603050405020304" pitchFamily="18" charset="0"/>
              </a:rPr>
              <a:t>m</a:t>
            </a:r>
            <a:r>
              <a:rPr lang="it-IT" altLang="it-IT" sz="3600">
                <a:solidFill>
                  <a:srgbClr val="CC3300"/>
                </a:solidFill>
                <a:latin typeface="Times New Roman" panose="02020603050405020304" pitchFamily="18" charset="0"/>
              </a:rPr>
              <a:t>)/</a:t>
            </a:r>
            <a:r>
              <a:rPr lang="it-IT" altLang="it-IT" sz="3600" i="1">
                <a:solidFill>
                  <a:srgbClr val="CC3300"/>
                </a:solidFill>
                <a:latin typeface="Times New Roman" panose="02020603050405020304" pitchFamily="18" charset="0"/>
              </a:rPr>
              <a:t>r</a:t>
            </a:r>
            <a:r>
              <a:rPr lang="it-IT" altLang="it-IT" sz="3600"/>
              <a:t> </a:t>
            </a:r>
            <a:r>
              <a:rPr lang="it-IT" altLang="it-IT" sz="3200"/>
              <a:t>) to follow one of 	the </a:t>
            </a:r>
            <a:r>
              <a:rPr lang="it-IT" altLang="it-IT" sz="3200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r>
              <a:rPr lang="it-IT" altLang="it-IT" sz="3200"/>
              <a:t>  outgoing links;</a:t>
            </a:r>
          </a:p>
          <a:p>
            <a:pPr lvl="1" eaLnBrk="1" hangingPunct="1">
              <a:spcBef>
                <a:spcPct val="0"/>
              </a:spcBef>
              <a:buClr>
                <a:srgbClr val="0000FF"/>
              </a:buClr>
              <a:buSzPct val="105000"/>
              <a:buFont typeface="Wingdings" panose="05000000000000000000" pitchFamily="2" charset="2"/>
              <a:buChar char="§"/>
            </a:pPr>
            <a:r>
              <a:rPr lang="it-IT" altLang="it-IT" sz="3200"/>
              <a:t> or, she jumps to any page of the web, 	chosen at random (each with uniform 	probability </a:t>
            </a:r>
            <a:r>
              <a:rPr lang="it-IT" altLang="it-IT" sz="3600" i="1">
                <a:solidFill>
                  <a:srgbClr val="CC3300"/>
                </a:solidFill>
                <a:latin typeface="Times New Roman" panose="02020603050405020304" pitchFamily="18" charset="0"/>
              </a:rPr>
              <a:t>m</a:t>
            </a:r>
            <a:r>
              <a:rPr lang="it-IT" altLang="it-IT" sz="3600" b="1">
                <a:solidFill>
                  <a:srgbClr val="CC3300"/>
                </a:solidFill>
                <a:latin typeface="Times New Roman" panose="02020603050405020304" pitchFamily="18" charset="0"/>
              </a:rPr>
              <a:t>/</a:t>
            </a:r>
            <a:r>
              <a:rPr lang="it-IT" altLang="it-IT" sz="3600" i="1">
                <a:solidFill>
                  <a:srgbClr val="CC3300"/>
                </a:solidFill>
                <a:latin typeface="Times New Roman" panose="02020603050405020304" pitchFamily="18" charset="0"/>
              </a:rPr>
              <a:t>n</a:t>
            </a:r>
            <a:r>
              <a:rPr lang="it-IT" altLang="it-IT" sz="3200"/>
              <a:t> 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301750" y="5870575"/>
            <a:ext cx="6465888" cy="5842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57150">
            <a:solidFill>
              <a:srgbClr val="0033CC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rgbClr val="0033CC"/>
                </a:solidFill>
                <a:latin typeface="Arial" charset="0"/>
                <a:ea typeface="+mn-ea"/>
              </a:rPr>
              <a:t>infinite random </a:t>
            </a:r>
            <a:r>
              <a:rPr lang="it-IT" sz="3200" b="1" dirty="0" err="1">
                <a:solidFill>
                  <a:srgbClr val="0033CC"/>
                </a:solidFill>
                <a:latin typeface="Arial" charset="0"/>
                <a:ea typeface="+mn-ea"/>
              </a:rPr>
              <a:t>wallk</a:t>
            </a:r>
            <a:r>
              <a:rPr lang="it-IT" sz="3200" b="1" dirty="0">
                <a:solidFill>
                  <a:srgbClr val="0033CC"/>
                </a:solidFill>
                <a:latin typeface="Arial" charset="0"/>
                <a:ea typeface="+mn-ea"/>
              </a:rPr>
              <a:t> </a:t>
            </a:r>
            <a:r>
              <a:rPr lang="it-IT" sz="3200" dirty="0">
                <a:latin typeface="Arial" charset="0"/>
                <a:ea typeface="+mn-ea"/>
              </a:rPr>
              <a:t>on the </a:t>
            </a:r>
            <a:r>
              <a:rPr lang="it-IT" sz="3200" dirty="0">
                <a:solidFill>
                  <a:srgbClr val="000000"/>
                </a:solidFill>
                <a:latin typeface="Arial" charset="0"/>
                <a:ea typeface="+mn-ea"/>
              </a:rPr>
              <a:t>web</a:t>
            </a:r>
            <a:endParaRPr lang="it-IT" dirty="0">
              <a:latin typeface="Arial" charset="0"/>
              <a:ea typeface="+mn-ea"/>
            </a:endParaRPr>
          </a:p>
        </p:txBody>
      </p:sp>
      <p:sp>
        <p:nvSpPr>
          <p:cNvPr id="82948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529013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 </a:t>
            </a:r>
          </a:p>
        </p:txBody>
      </p:sp>
      <p:sp>
        <p:nvSpPr>
          <p:cNvPr id="82949" name="Text Box 10"/>
          <p:cNvSpPr txBox="1">
            <a:spLocks noChangeArrowheads="1"/>
          </p:cNvSpPr>
          <p:nvPr/>
        </p:nvSpPr>
        <p:spPr bwMode="auto">
          <a:xfrm>
            <a:off x="242888" y="966788"/>
            <a:ext cx="7418387" cy="461962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3300"/>
              </a:buClr>
              <a:buSzPct val="105000"/>
              <a:buFontTx/>
              <a:buNone/>
            </a:pPr>
            <a:r>
              <a:rPr lang="en-US" altLang="it-IT" sz="2400"/>
              <a:t>the surfer follows a fixed procedure and never stops:</a:t>
            </a:r>
            <a:endParaRPr lang="it-IT" altLang="it-IT" sz="24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96300" cy="3046413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3300"/>
              </a:buClr>
              <a:buSzPct val="105000"/>
              <a:buFont typeface="Wingdings" panose="05000000000000000000" pitchFamily="2" charset="2"/>
              <a:buNone/>
            </a:pPr>
            <a:r>
              <a:rPr lang="it-IT" altLang="it-IT" b="1">
                <a:solidFill>
                  <a:srgbClr val="0000FF"/>
                </a:solidFill>
              </a:rPr>
              <a:t>Definition</a:t>
            </a:r>
            <a:r>
              <a:rPr lang="it-IT" altLang="it-IT"/>
              <a:t> of </a:t>
            </a:r>
            <a:r>
              <a:rPr lang="it-IT" altLang="it-IT" b="1">
                <a:solidFill>
                  <a:srgbClr val="C00000"/>
                </a:solidFill>
              </a:rPr>
              <a:t> Markov Chain</a:t>
            </a:r>
            <a:r>
              <a:rPr lang="it-IT" altLang="it-IT"/>
              <a:t>:</a:t>
            </a:r>
          </a:p>
          <a:p>
            <a:pPr algn="just" eaLnBrk="1" hangingPunct="1">
              <a:spcBef>
                <a:spcPct val="0"/>
              </a:spcBef>
              <a:buClr>
                <a:srgbClr val="FF3300"/>
              </a:buClr>
              <a:buSzPct val="105000"/>
              <a:buFont typeface="Wingdings" panose="05000000000000000000" pitchFamily="2" charset="2"/>
              <a:buNone/>
            </a:pPr>
            <a:r>
              <a:rPr lang="en-US" altLang="it-IT"/>
              <a:t>a random walk, where the </a:t>
            </a:r>
            <a:r>
              <a:rPr lang="en-US" altLang="it-IT" b="1">
                <a:solidFill>
                  <a:srgbClr val="0033CC"/>
                </a:solidFill>
              </a:rPr>
              <a:t>next state </a:t>
            </a:r>
            <a:r>
              <a:rPr lang="en-US" altLang="it-IT"/>
              <a:t>depends only on the </a:t>
            </a:r>
            <a:r>
              <a:rPr lang="en-US" altLang="it-IT" b="1">
                <a:solidFill>
                  <a:srgbClr val="0033CC"/>
                </a:solidFill>
              </a:rPr>
              <a:t>current state </a:t>
            </a:r>
            <a:r>
              <a:rPr lang="en-US" altLang="it-IT"/>
              <a:t>(the next page you visit depends only on the current page) is a </a:t>
            </a:r>
            <a:r>
              <a:rPr lang="en-US" altLang="it-IT" b="1">
                <a:solidFill>
                  <a:srgbClr val="FF0000"/>
                </a:solidFill>
              </a:rPr>
              <a:t>Markov chain </a:t>
            </a:r>
            <a:r>
              <a:rPr lang="en-US" altLang="it-IT"/>
              <a:t>(or </a:t>
            </a:r>
            <a:r>
              <a:rPr lang="en-US" altLang="it-IT" b="1">
                <a:solidFill>
                  <a:srgbClr val="FF0000"/>
                </a:solidFill>
              </a:rPr>
              <a:t>Markov process</a:t>
            </a:r>
            <a:r>
              <a:rPr lang="en-US" altLang="it-IT"/>
              <a:t>)</a:t>
            </a:r>
            <a:endParaRPr lang="it-IT" altLang="it-IT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23850" y="3573463"/>
            <a:ext cx="8569325" cy="261620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3300"/>
              </a:buClr>
              <a:buSzPct val="105000"/>
              <a:buFont typeface="Wingdings" panose="05000000000000000000" pitchFamily="2" charset="2"/>
              <a:buNone/>
            </a:pPr>
            <a:r>
              <a:rPr lang="it-IT" altLang="it-IT" b="1">
                <a:solidFill>
                  <a:srgbClr val="0000FF"/>
                </a:solidFill>
              </a:rPr>
              <a:t>Description</a:t>
            </a:r>
            <a:r>
              <a:rPr lang="it-IT" altLang="it-IT"/>
              <a:t> of a  </a:t>
            </a:r>
            <a:r>
              <a:rPr lang="it-IT" altLang="it-IT" b="1">
                <a:solidFill>
                  <a:srgbClr val="C00000"/>
                </a:solidFill>
              </a:rPr>
              <a:t>Markov Chain</a:t>
            </a:r>
            <a:r>
              <a:rPr lang="it-IT" altLang="it-IT"/>
              <a:t>:</a:t>
            </a:r>
          </a:p>
          <a:p>
            <a:pPr algn="just" eaLnBrk="1" hangingPunct="1">
              <a:spcBef>
                <a:spcPct val="0"/>
              </a:spcBef>
              <a:buClr>
                <a:srgbClr val="FF3300"/>
              </a:buClr>
              <a:buSzPct val="105000"/>
              <a:buFont typeface="Wingdings" panose="05000000000000000000" pitchFamily="2" charset="2"/>
              <a:buNone/>
            </a:pPr>
            <a:r>
              <a:rPr lang="en-US" altLang="it-IT"/>
              <a:t>a Markov chain is fully described by its </a:t>
            </a:r>
            <a:r>
              <a:rPr lang="en-US" altLang="it-IT" b="1">
                <a:solidFill>
                  <a:srgbClr val="FF0000"/>
                </a:solidFill>
              </a:rPr>
              <a:t>transition probability matrix </a:t>
            </a:r>
            <a:r>
              <a:rPr lang="en-US" altLang="it-IT" sz="3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it-IT">
                <a:cs typeface="Times New Roman" panose="02020603050405020304" pitchFamily="18" charset="0"/>
              </a:rPr>
              <a:t>, which describes the probability of transition from any one of the states to another state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86287" y="1124744"/>
            <a:ext cx="8893175" cy="201285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en-US" sz="2400" b="1" dirty="0"/>
              <a:t>SEO </a:t>
            </a:r>
            <a:r>
              <a:rPr lang="en-US" sz="2400" dirty="0"/>
              <a:t>is the practice of increasing the </a:t>
            </a:r>
            <a:r>
              <a:rPr lang="en-US" sz="2400" dirty="0">
                <a:solidFill>
                  <a:srgbClr val="C00000"/>
                </a:solidFill>
              </a:rPr>
              <a:t>quantity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C00000"/>
                </a:solidFill>
              </a:rPr>
              <a:t>quality</a:t>
            </a:r>
            <a:r>
              <a:rPr lang="en-US" sz="2400" dirty="0"/>
              <a:t> of traffic to a website through organic search engine results</a:t>
            </a:r>
          </a:p>
          <a:p>
            <a:pPr algn="just">
              <a:buNone/>
            </a:pPr>
            <a:r>
              <a:rPr lang="en-US" sz="2400" dirty="0"/>
              <a:t>It involves understanding how search engines work and optimizing various aspects of a website and its content to improve </a:t>
            </a:r>
            <a:r>
              <a:rPr lang="en-US" sz="2400" dirty="0">
                <a:solidFill>
                  <a:srgbClr val="C00000"/>
                </a:solidFill>
              </a:rPr>
              <a:t>visibility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C00000"/>
                </a:solidFill>
              </a:rPr>
              <a:t>ranking</a:t>
            </a:r>
            <a:r>
              <a:rPr lang="en-US" sz="2400" dirty="0"/>
              <a:t> in search engine results pages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E813761-49CD-5D61-D45E-851EC790B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51" y="332656"/>
            <a:ext cx="8963025" cy="584775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 dirty="0">
                <a:solidFill>
                  <a:srgbClr val="FF0000"/>
                </a:solidFill>
              </a:rPr>
              <a:t>Search Engine Optimization </a:t>
            </a:r>
            <a:r>
              <a:rPr lang="en-US" dirty="0"/>
              <a:t>(</a:t>
            </a:r>
            <a:r>
              <a:rPr lang="en-US" b="1" dirty="0">
                <a:solidFill>
                  <a:srgbClr val="FF0000"/>
                </a:solidFill>
              </a:rPr>
              <a:t>SEO</a:t>
            </a:r>
            <a:r>
              <a:rPr lang="en-US" dirty="0"/>
              <a:t>)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it-IT" altLang="it-IT" sz="28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2DD0484-362F-256E-02CD-A9A4D39FB89F}"/>
              </a:ext>
            </a:extLst>
          </p:cNvPr>
          <p:cNvSpPr txBox="1"/>
          <p:nvPr/>
        </p:nvSpPr>
        <p:spPr>
          <a:xfrm>
            <a:off x="135575" y="3137603"/>
            <a:ext cx="889317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Söhne"/>
              </a:rPr>
              <a:t>some SEO Tools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b="1" dirty="0" err="1">
                <a:solidFill>
                  <a:srgbClr val="C00000"/>
                </a:solidFill>
                <a:latin typeface="Söhne"/>
              </a:rPr>
              <a:t>Semrush</a:t>
            </a:r>
            <a:r>
              <a:rPr lang="en-US" sz="2400" dirty="0">
                <a:latin typeface="Söhne"/>
              </a:rPr>
              <a:t>: keyword research, site audits, and competitor analysis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b="1" dirty="0" err="1">
                <a:solidFill>
                  <a:srgbClr val="C00000"/>
                </a:solidFill>
                <a:latin typeface="Söhne"/>
              </a:rPr>
              <a:t>Ahrefs</a:t>
            </a:r>
            <a:r>
              <a:rPr lang="en-US" sz="2400" dirty="0">
                <a:latin typeface="Söhne"/>
              </a:rPr>
              <a:t>: backlink analysis and keyword tracking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b="1" dirty="0" err="1">
                <a:solidFill>
                  <a:srgbClr val="C00000"/>
                </a:solidFill>
                <a:latin typeface="Söhne"/>
              </a:rPr>
              <a:t>Moz</a:t>
            </a:r>
            <a:r>
              <a:rPr lang="en-US" sz="2400" dirty="0">
                <a:solidFill>
                  <a:srgbClr val="C00000"/>
                </a:solidFill>
                <a:latin typeface="Söhne"/>
              </a:rPr>
              <a:t>: </a:t>
            </a:r>
            <a:r>
              <a:rPr lang="en-US" sz="2400" dirty="0">
                <a:latin typeface="Söhne"/>
              </a:rPr>
              <a:t>SEO insights and link building strategies</a:t>
            </a:r>
            <a:endParaRPr lang="en-US" sz="2400" b="0" i="0" dirty="0">
              <a:effectLst/>
              <a:latin typeface="Söhne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390593B-7528-9DAA-C39C-855FF641CCCC}"/>
              </a:ext>
            </a:extLst>
          </p:cNvPr>
          <p:cNvSpPr txBox="1"/>
          <p:nvPr/>
        </p:nvSpPr>
        <p:spPr>
          <a:xfrm>
            <a:off x="467544" y="4941168"/>
            <a:ext cx="8496944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effectLst/>
                <a:latin typeface="Söhne"/>
              </a:rPr>
              <a:t>Exercise: Keyword Research Using SEMRUSH</a:t>
            </a:r>
          </a:p>
          <a:p>
            <a:pPr algn="l"/>
            <a:r>
              <a:rPr lang="en-US" b="1" i="0" dirty="0">
                <a:effectLst/>
                <a:latin typeface="Söhne"/>
              </a:rPr>
              <a:t>Objective</a:t>
            </a:r>
            <a:r>
              <a:rPr lang="en-US" b="0" i="0" dirty="0">
                <a:effectLst/>
                <a:latin typeface="Söhne"/>
              </a:rPr>
              <a:t>: To demonstrate how to conduct keyword research for a website or a specific topic</a:t>
            </a:r>
          </a:p>
          <a:p>
            <a:pPr algn="l"/>
            <a:r>
              <a:rPr lang="en-US" dirty="0">
                <a:latin typeface="Söhne"/>
              </a:rPr>
              <a:t>Use ChatGPT for advice on how to do the exercise</a:t>
            </a:r>
          </a:p>
          <a:p>
            <a:pPr algn="l"/>
            <a:r>
              <a:rPr lang="en-US" dirty="0">
                <a:latin typeface="Söhne"/>
              </a:rPr>
              <a:t>s</a:t>
            </a:r>
            <a:r>
              <a:rPr lang="en-US" b="0" i="0" dirty="0">
                <a:effectLst/>
                <a:latin typeface="Söhne"/>
              </a:rPr>
              <a:t>uggested prompt: describe </a:t>
            </a:r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the steps for a detailed demonstration of keyword research using SEMRUSH in a classroom setting</a:t>
            </a:r>
            <a:endParaRPr lang="en-US" b="0" i="0" dirty="0">
              <a:effectLst/>
              <a:latin typeface="Söhne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973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Oggetto 11"/>
          <p:cNvGraphicFramePr>
            <a:graphicFrameLocks noChangeAspect="1"/>
          </p:cNvGraphicFramePr>
          <p:nvPr/>
        </p:nvGraphicFramePr>
        <p:xfrm>
          <a:off x="-36513" y="2159000"/>
          <a:ext cx="4529138" cy="274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1625600" imgH="939800" progId="Equation.3">
                  <p:embed/>
                </p:oleObj>
              </mc:Choice>
              <mc:Fallback>
                <p:oleObj name="Equazione" r:id="rId4" imgW="1625600" imgH="939800" progId="Equation.3">
                  <p:embed/>
                  <p:pic>
                    <p:nvPicPr>
                      <p:cNvPr id="0" name="Oggetto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2159000"/>
                        <a:ext cx="4529138" cy="27479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3" name="Text Box 6"/>
          <p:cNvSpPr txBox="1">
            <a:spLocks noChangeArrowheads="1"/>
          </p:cNvSpPr>
          <p:nvPr/>
        </p:nvSpPr>
        <p:spPr bwMode="auto">
          <a:xfrm>
            <a:off x="5505450" y="1866900"/>
            <a:ext cx="3717925" cy="31083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3600" i="1">
                <a:solidFill>
                  <a:srgbClr val="CC3300"/>
                </a:solidFill>
                <a:latin typeface="Times New Roman" panose="02020603050405020304" pitchFamily="18" charset="0"/>
              </a:rPr>
              <a:t>p</a:t>
            </a:r>
            <a:r>
              <a:rPr lang="it-IT" altLang="it-IT" sz="3600" i="1" baseline="-25000">
                <a:solidFill>
                  <a:srgbClr val="CC3300"/>
                </a:solidFill>
                <a:latin typeface="Times New Roman" panose="02020603050405020304" pitchFamily="18" charset="0"/>
              </a:rPr>
              <a:t>ij</a:t>
            </a:r>
            <a:r>
              <a:rPr lang="it-IT" altLang="it-IT"/>
              <a:t> is the probability of transition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from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i="1">
                <a:solidFill>
                  <a:srgbClr val="CC3300"/>
                </a:solidFill>
                <a:latin typeface="Times New Roman" panose="02020603050405020304" pitchFamily="18" charset="0"/>
              </a:rPr>
              <a:t>j-th</a:t>
            </a:r>
            <a:r>
              <a:rPr lang="it-IT" altLang="it-IT"/>
              <a:t> state at step </a:t>
            </a:r>
            <a:r>
              <a:rPr lang="it-IT" altLang="it-IT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k-</a:t>
            </a:r>
            <a:r>
              <a:rPr lang="it-IT" altLang="it-IT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altLang="it-IT">
                <a:cs typeface="Times New Roman" panose="02020603050405020304" pitchFamily="18" charset="0"/>
              </a:rPr>
              <a:t> to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>
                <a:cs typeface="Times New Roman" panose="02020603050405020304" pitchFamily="18" charset="0"/>
              </a:rPr>
              <a:t> </a:t>
            </a:r>
            <a:r>
              <a:rPr lang="it-IT" altLang="it-IT" i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i-th </a:t>
            </a:r>
            <a:r>
              <a:rPr lang="it-IT" altLang="it-IT">
                <a:cs typeface="Times New Roman" panose="02020603050405020304" pitchFamily="18" charset="0"/>
              </a:rPr>
              <a:t>state at step </a:t>
            </a:r>
            <a:r>
              <a:rPr lang="it-IT" altLang="it-IT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it-IT" altLang="it-IT">
              <a:cs typeface="Times New Roman" panose="02020603050405020304" pitchFamily="18" charset="0"/>
            </a:endParaRPr>
          </a:p>
        </p:txBody>
      </p:sp>
      <p:sp>
        <p:nvSpPr>
          <p:cNvPr id="87044" name="Text Box 7"/>
          <p:cNvSpPr txBox="1">
            <a:spLocks noChangeArrowheads="1"/>
          </p:cNvSpPr>
          <p:nvPr/>
        </p:nvSpPr>
        <p:spPr bwMode="auto">
          <a:xfrm>
            <a:off x="295275" y="144463"/>
            <a:ext cx="6148388" cy="6461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3300"/>
              </a:buClr>
              <a:buSzPct val="105000"/>
              <a:buFont typeface="Wingdings" panose="05000000000000000000" pitchFamily="2" charset="2"/>
              <a:buNone/>
            </a:pPr>
            <a:r>
              <a:rPr lang="it-IT" altLang="it-IT" b="1">
                <a:solidFill>
                  <a:srgbClr val="CC3300"/>
                </a:solidFill>
              </a:rPr>
              <a:t>transition probability matrix</a:t>
            </a:r>
            <a:r>
              <a:rPr lang="it-IT" altLang="it-IT">
                <a:solidFill>
                  <a:srgbClr val="CC3300"/>
                </a:solidFill>
              </a:rPr>
              <a:t> </a:t>
            </a:r>
            <a:r>
              <a:rPr lang="it-IT" altLang="it-IT" sz="3600" i="1">
                <a:solidFill>
                  <a:srgbClr val="CC3300"/>
                </a:solidFill>
                <a:latin typeface="Times New Roman" panose="02020603050405020304" pitchFamily="18" charset="0"/>
              </a:rPr>
              <a:t>P</a:t>
            </a:r>
            <a:endParaRPr lang="it-IT" altLang="it-IT" sz="360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07950" y="5283200"/>
            <a:ext cx="8964613" cy="1163638"/>
            <a:chOff x="113" y="3419"/>
            <a:chExt cx="5647" cy="733"/>
          </a:xfrm>
        </p:grpSpPr>
        <p:sp>
          <p:nvSpPr>
            <p:cNvPr id="87062" name="Text Box 10"/>
            <p:cNvSpPr txBox="1">
              <a:spLocks noChangeArrowheads="1"/>
            </p:cNvSpPr>
            <p:nvPr/>
          </p:nvSpPr>
          <p:spPr bwMode="auto">
            <a:xfrm>
              <a:off x="113" y="3419"/>
              <a:ext cx="2404" cy="717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3600" i="1">
                  <a:solidFill>
                    <a:srgbClr val="CC3300"/>
                  </a:solidFill>
                  <a:latin typeface="Times New Roman" panose="02020603050405020304" pitchFamily="18" charset="0"/>
                </a:rPr>
                <a:t>p</a:t>
              </a:r>
              <a:r>
                <a:rPr lang="it-IT" altLang="it-IT" sz="3600" i="1" baseline="-25000">
                  <a:solidFill>
                    <a:srgbClr val="CC3300"/>
                  </a:solidFill>
                  <a:latin typeface="Times New Roman" panose="02020603050405020304" pitchFamily="18" charset="0"/>
                </a:rPr>
                <a:t>ij</a:t>
              </a:r>
              <a:r>
                <a:rPr lang="it-IT" altLang="it-IT"/>
                <a:t> is a </a:t>
              </a:r>
              <a:r>
                <a:rPr lang="it-IT" altLang="it-IT" b="1">
                  <a:solidFill>
                    <a:srgbClr val="FF0000"/>
                  </a:solidFill>
                </a:rPr>
                <a:t>conditional </a:t>
              </a:r>
              <a:r>
                <a:rPr lang="it-IT" altLang="it-IT"/>
                <a:t>probability</a:t>
              </a:r>
            </a:p>
          </p:txBody>
        </p:sp>
        <p:graphicFrame>
          <p:nvGraphicFramePr>
            <p:cNvPr id="87063" name="Object 11"/>
            <p:cNvGraphicFramePr>
              <a:graphicFrameLocks noChangeAspect="1"/>
            </p:cNvGraphicFramePr>
            <p:nvPr/>
          </p:nvGraphicFramePr>
          <p:xfrm>
            <a:off x="2396" y="3430"/>
            <a:ext cx="3364" cy="7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066337" imgH="304668" progId="Equation.DSMT4">
                    <p:embed/>
                  </p:oleObj>
                </mc:Choice>
                <mc:Fallback>
                  <p:oleObj name="Equation" r:id="rId6" imgW="1066337" imgH="304668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6" y="3430"/>
                          <a:ext cx="3364" cy="722"/>
                        </a:xfrm>
                        <a:prstGeom prst="rect">
                          <a:avLst/>
                        </a:prstGeom>
                        <a:solidFill>
                          <a:srgbClr val="CCFF66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6699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7046" name="CasellaDiTesto 2"/>
          <p:cNvSpPr txBox="1">
            <a:spLocks noChangeArrowheads="1"/>
          </p:cNvSpPr>
          <p:nvPr/>
        </p:nvSpPr>
        <p:spPr bwMode="auto">
          <a:xfrm>
            <a:off x="1908175" y="1268413"/>
            <a:ext cx="8001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states</a:t>
            </a:r>
          </a:p>
        </p:txBody>
      </p:sp>
      <p:grpSp>
        <p:nvGrpSpPr>
          <p:cNvPr id="8" name="Gruppo 7"/>
          <p:cNvGrpSpPr>
            <a:grpSpLocks/>
          </p:cNvGrpSpPr>
          <p:nvPr/>
        </p:nvGrpSpPr>
        <p:grpSpPr bwMode="auto">
          <a:xfrm>
            <a:off x="5480050" y="3465513"/>
            <a:ext cx="3673475" cy="2901950"/>
            <a:chOff x="4932040" y="3657600"/>
            <a:chExt cx="3672408" cy="2902849"/>
          </a:xfrm>
        </p:grpSpPr>
        <p:sp>
          <p:nvSpPr>
            <p:cNvPr id="4" name="Rettangolo 3"/>
            <p:cNvSpPr/>
            <p:nvPr/>
          </p:nvSpPr>
          <p:spPr>
            <a:xfrm>
              <a:off x="4932040" y="3657600"/>
              <a:ext cx="3672408" cy="490689"/>
            </a:xfrm>
            <a:prstGeom prst="rect">
              <a:avLst/>
            </a:prstGeom>
            <a:noFill/>
            <a:ln w="57150">
              <a:solidFill>
                <a:srgbClr val="9696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grpSp>
          <p:nvGrpSpPr>
            <p:cNvPr id="87059" name="Gruppo 6"/>
            <p:cNvGrpSpPr>
              <a:grpSpLocks/>
            </p:cNvGrpSpPr>
            <p:nvPr/>
          </p:nvGrpSpPr>
          <p:grpSpPr bwMode="auto">
            <a:xfrm>
              <a:off x="6476602" y="4149080"/>
              <a:ext cx="1691965" cy="2411369"/>
              <a:chOff x="6476602" y="4149080"/>
              <a:chExt cx="1691965" cy="2411369"/>
            </a:xfrm>
          </p:grpSpPr>
          <p:cxnSp>
            <p:nvCxnSpPr>
              <p:cNvPr id="6" name="Connettore 2 5"/>
              <p:cNvCxnSpPr>
                <a:stCxn id="4" idx="2"/>
              </p:cNvCxnSpPr>
              <p:nvPr/>
            </p:nvCxnSpPr>
            <p:spPr>
              <a:xfrm>
                <a:off x="6768244" y="4148289"/>
                <a:ext cx="639576" cy="1489536"/>
              </a:xfrm>
              <a:prstGeom prst="straightConnector1">
                <a:avLst/>
              </a:prstGeom>
              <a:ln w="57150">
                <a:solidFill>
                  <a:srgbClr val="96969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ttangolo 13"/>
              <p:cNvSpPr/>
              <p:nvPr/>
            </p:nvSpPr>
            <p:spPr>
              <a:xfrm>
                <a:off x="6476229" y="5561602"/>
                <a:ext cx="1691783" cy="998847"/>
              </a:xfrm>
              <a:prstGeom prst="rect">
                <a:avLst/>
              </a:prstGeom>
              <a:noFill/>
              <a:ln w="57150">
                <a:solidFill>
                  <a:srgbClr val="96969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</p:grpSp>
      </p:grpSp>
      <p:grpSp>
        <p:nvGrpSpPr>
          <p:cNvPr id="17" name="Gruppo 16"/>
          <p:cNvGrpSpPr>
            <a:grpSpLocks/>
          </p:cNvGrpSpPr>
          <p:nvPr/>
        </p:nvGrpSpPr>
        <p:grpSpPr bwMode="auto">
          <a:xfrm>
            <a:off x="5387975" y="4473575"/>
            <a:ext cx="3590925" cy="1792288"/>
            <a:chOff x="4706331" y="3598168"/>
            <a:chExt cx="3590937" cy="1792242"/>
          </a:xfrm>
        </p:grpSpPr>
        <p:sp>
          <p:nvSpPr>
            <p:cNvPr id="18" name="Rettangolo 17"/>
            <p:cNvSpPr/>
            <p:nvPr/>
          </p:nvSpPr>
          <p:spPr>
            <a:xfrm>
              <a:off x="4931757" y="3598168"/>
              <a:ext cx="3365511" cy="492112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grpSp>
          <p:nvGrpSpPr>
            <p:cNvPr id="87055" name="Gruppo 18"/>
            <p:cNvGrpSpPr>
              <a:grpSpLocks/>
            </p:cNvGrpSpPr>
            <p:nvPr/>
          </p:nvGrpSpPr>
          <p:grpSpPr bwMode="auto">
            <a:xfrm>
              <a:off x="4706331" y="4106575"/>
              <a:ext cx="1243395" cy="1283835"/>
              <a:chOff x="4706331" y="4106575"/>
              <a:chExt cx="1243395" cy="1283835"/>
            </a:xfrm>
          </p:grpSpPr>
          <p:cxnSp>
            <p:nvCxnSpPr>
              <p:cNvPr id="20" name="Connettore 2 19"/>
              <p:cNvCxnSpPr>
                <a:endCxn id="21" idx="0"/>
              </p:cNvCxnSpPr>
              <p:nvPr/>
            </p:nvCxnSpPr>
            <p:spPr>
              <a:xfrm flipH="1">
                <a:off x="5328633" y="4106155"/>
                <a:ext cx="565152" cy="284156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ttangolo 20"/>
              <p:cNvSpPr/>
              <p:nvPr/>
            </p:nvSpPr>
            <p:spPr>
              <a:xfrm>
                <a:off x="4706331" y="4390311"/>
                <a:ext cx="1243017" cy="1000099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</p:grpSp>
      </p:grp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274638" y="890588"/>
            <a:ext cx="1597025" cy="584200"/>
          </a:xfrm>
          <a:prstGeom prst="rect">
            <a:avLst/>
          </a:prstGeom>
          <a:solidFill>
            <a:srgbClr val="CCFF3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i="1">
                <a:latin typeface="Times New Roman" panose="02020603050405020304" pitchFamily="18" charset="0"/>
              </a:rPr>
              <a:t>n</a:t>
            </a:r>
            <a:r>
              <a:rPr lang="it-IT" altLang="it-IT"/>
              <a:t> states</a:t>
            </a:r>
          </a:p>
        </p:txBody>
      </p:sp>
      <p:graphicFrame>
        <p:nvGraphicFramePr>
          <p:cNvPr id="87050" name="Oggetto 25"/>
          <p:cNvGraphicFramePr>
            <a:graphicFrameLocks noChangeAspect="1"/>
          </p:cNvGraphicFramePr>
          <p:nvPr/>
        </p:nvGraphicFramePr>
        <p:xfrm>
          <a:off x="1073150" y="1628775"/>
          <a:ext cx="342741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8" imgW="838200" imgH="228600" progId="Equation.3">
                  <p:embed/>
                </p:oleObj>
              </mc:Choice>
              <mc:Fallback>
                <p:oleObj name="Equazione" r:id="rId8" imgW="838200" imgH="228600" progId="Equation.3">
                  <p:embed/>
                  <p:pic>
                    <p:nvPicPr>
                      <p:cNvPr id="0" name="Oggetto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1628775"/>
                        <a:ext cx="3427413" cy="555625"/>
                      </a:xfrm>
                      <a:prstGeom prst="rect">
                        <a:avLst/>
                      </a:prstGeom>
                      <a:solidFill>
                        <a:srgbClr val="D9D9D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1" name="Oggetto 27"/>
          <p:cNvGraphicFramePr>
            <a:graphicFrameLocks noChangeAspect="1"/>
          </p:cNvGraphicFramePr>
          <p:nvPr/>
        </p:nvGraphicFramePr>
        <p:xfrm>
          <a:off x="4427538" y="2273300"/>
          <a:ext cx="481012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0" imgW="190500" imgH="914400" progId="Equation.3">
                  <p:embed/>
                </p:oleObj>
              </mc:Choice>
              <mc:Fallback>
                <p:oleObj name="Equazione" r:id="rId10" imgW="190500" imgH="914400" progId="Equation.3">
                  <p:embed/>
                  <p:pic>
                    <p:nvPicPr>
                      <p:cNvPr id="0" name="Oggetto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2273300"/>
                        <a:ext cx="481012" cy="2519363"/>
                      </a:xfrm>
                      <a:prstGeom prst="rect">
                        <a:avLst/>
                      </a:prstGeom>
                      <a:solidFill>
                        <a:srgbClr val="D9D9D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asellaDiTesto 2"/>
          <p:cNvSpPr txBox="1">
            <a:spLocks noChangeArrowheads="1"/>
          </p:cNvSpPr>
          <p:nvPr/>
        </p:nvSpPr>
        <p:spPr bwMode="auto">
          <a:xfrm>
            <a:off x="2700338" y="1258888"/>
            <a:ext cx="1017587" cy="3698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(FROM)</a:t>
            </a:r>
          </a:p>
        </p:txBody>
      </p:sp>
      <p:sp>
        <p:nvSpPr>
          <p:cNvPr id="23" name="CasellaDiTesto 2"/>
          <p:cNvSpPr txBox="1">
            <a:spLocks noChangeArrowheads="1"/>
          </p:cNvSpPr>
          <p:nvPr/>
        </p:nvSpPr>
        <p:spPr bwMode="auto">
          <a:xfrm>
            <a:off x="4643438" y="3563938"/>
            <a:ext cx="655637" cy="3698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(TO)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5"/>
          <p:cNvSpPr txBox="1">
            <a:spLocks noChangeArrowheads="1"/>
          </p:cNvSpPr>
          <p:nvPr/>
        </p:nvSpPr>
        <p:spPr bwMode="auto">
          <a:xfrm>
            <a:off x="323850" y="1125538"/>
            <a:ext cx="8281988" cy="1136650"/>
          </a:xfrm>
          <a:prstGeom prst="rect">
            <a:avLst/>
          </a:prstGeom>
          <a:solidFill>
            <a:srgbClr val="CCFF3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dirty="0">
                <a:latin typeface="+mn-lt"/>
              </a:rPr>
              <a:t>the</a:t>
            </a:r>
            <a:r>
              <a:rPr lang="it-IT" altLang="it-IT" i="1" dirty="0">
                <a:solidFill>
                  <a:srgbClr val="CC33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i="1" dirty="0">
                <a:solidFill>
                  <a:srgbClr val="FF0000"/>
                </a:solidFill>
                <a:latin typeface="Times New Roman" panose="02020603050405020304" pitchFamily="18" charset="0"/>
              </a:rPr>
              <a:t>j</a:t>
            </a:r>
            <a:r>
              <a:rPr lang="it-IT" altLang="it-I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it-IT" altLang="it-I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it-IT" altLang="it-IT" dirty="0"/>
              <a:t> component</a:t>
            </a:r>
            <a:r>
              <a:rPr lang="it-IT" altLang="it-IT" i="1" dirty="0">
                <a:solidFill>
                  <a:srgbClr val="CC33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3600" i="1" dirty="0" err="1">
                <a:solidFill>
                  <a:srgbClr val="CC3300"/>
                </a:solidFill>
                <a:latin typeface="Times New Roman" panose="02020603050405020304" pitchFamily="18" charset="0"/>
              </a:rPr>
              <a:t>q</a:t>
            </a:r>
            <a:r>
              <a:rPr lang="it-IT" altLang="it-IT" sz="3600" i="1" baseline="-25000" dirty="0" err="1">
                <a:solidFill>
                  <a:srgbClr val="CC3300"/>
                </a:solidFill>
                <a:latin typeface="Times New Roman" panose="02020603050405020304" pitchFamily="18" charset="0"/>
              </a:rPr>
              <a:t>j</a:t>
            </a:r>
            <a:r>
              <a:rPr lang="it-IT" altLang="it-IT" dirty="0"/>
              <a:t> </a:t>
            </a:r>
            <a:r>
              <a:rPr lang="it-IT" altLang="it-IT" dirty="0" err="1"/>
              <a:t>is</a:t>
            </a:r>
            <a:r>
              <a:rPr lang="it-IT" altLang="it-IT" dirty="0"/>
              <a:t> the </a:t>
            </a:r>
            <a:r>
              <a:rPr lang="it-IT" altLang="it-IT" dirty="0" err="1"/>
              <a:t>probabilty</a:t>
            </a:r>
            <a:r>
              <a:rPr lang="it-IT" altLang="it-IT" dirty="0"/>
              <a:t> of </a:t>
            </a:r>
            <a:r>
              <a:rPr lang="it-IT" altLang="it-IT" dirty="0" err="1"/>
              <a:t>being</a:t>
            </a:r>
            <a:r>
              <a:rPr lang="it-IT" altLang="it-IT" dirty="0"/>
              <a:t> in state </a:t>
            </a:r>
            <a:r>
              <a:rPr lang="it-IT" altLang="it-IT" i="1" dirty="0">
                <a:solidFill>
                  <a:srgbClr val="CC3300"/>
                </a:solidFill>
                <a:latin typeface="Times New Roman" panose="02020603050405020304" pitchFamily="18" charset="0"/>
              </a:rPr>
              <a:t>j</a:t>
            </a:r>
            <a:endParaRPr lang="it-IT" altLang="it-IT" dirty="0"/>
          </a:p>
        </p:txBody>
      </p:sp>
      <p:sp>
        <p:nvSpPr>
          <p:cNvPr id="89091" name="Text Box 6"/>
          <p:cNvSpPr txBox="1">
            <a:spLocks noChangeArrowheads="1"/>
          </p:cNvSpPr>
          <p:nvPr/>
        </p:nvSpPr>
        <p:spPr bwMode="auto">
          <a:xfrm>
            <a:off x="323850" y="404813"/>
            <a:ext cx="8423275" cy="6461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FF3300"/>
              </a:buClr>
              <a:buSzPct val="105000"/>
              <a:buFont typeface="Wingdings" panose="05000000000000000000" pitchFamily="2" charset="2"/>
              <a:buNone/>
            </a:pPr>
            <a:r>
              <a:rPr lang="it-IT" altLang="it-IT" b="1">
                <a:solidFill>
                  <a:srgbClr val="CC3300"/>
                </a:solidFill>
              </a:rPr>
              <a:t>probability distribution vector  </a:t>
            </a:r>
            <a:r>
              <a:rPr lang="it-IT" altLang="it-IT" sz="3600" i="1">
                <a:solidFill>
                  <a:srgbClr val="CC3300"/>
                </a:solidFill>
                <a:latin typeface="Times New Roman" panose="02020603050405020304" pitchFamily="18" charset="0"/>
              </a:rPr>
              <a:t>q</a:t>
            </a:r>
            <a:endParaRPr lang="it-IT" altLang="it-IT" sz="3600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71475" y="5464175"/>
            <a:ext cx="8604250" cy="12620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FF3300"/>
              </a:buClr>
              <a:buSzPct val="105000"/>
              <a:buFontTx/>
              <a:buNone/>
            </a:pPr>
            <a:r>
              <a:rPr lang="it-IT" altLang="it-IT" sz="4000" i="1">
                <a:solidFill>
                  <a:srgbClr val="CC3300"/>
                </a:solidFill>
                <a:latin typeface="Times New Roman" panose="02020603050405020304" pitchFamily="18" charset="0"/>
              </a:rPr>
              <a:t>q</a:t>
            </a:r>
            <a:r>
              <a:rPr lang="it-IT" altLang="it-IT" sz="4000" baseline="-25000">
                <a:solidFill>
                  <a:srgbClr val="CC3300"/>
                </a:solidFill>
                <a:latin typeface="Times New Roman" panose="02020603050405020304" pitchFamily="18" charset="0"/>
              </a:rPr>
              <a:t>(</a:t>
            </a:r>
            <a:r>
              <a:rPr lang="it-IT" altLang="it-IT" sz="4000" i="1" baseline="-25000">
                <a:solidFill>
                  <a:srgbClr val="CC3300"/>
                </a:solidFill>
                <a:latin typeface="Times New Roman" panose="02020603050405020304" pitchFamily="18" charset="0"/>
              </a:rPr>
              <a:t>k</a:t>
            </a:r>
            <a:r>
              <a:rPr lang="it-IT" altLang="it-IT" sz="4000" baseline="-25000">
                <a:solidFill>
                  <a:srgbClr val="CC3300"/>
                </a:solidFill>
                <a:latin typeface="Times New Roman" panose="02020603050405020304" pitchFamily="18" charset="0"/>
              </a:rPr>
              <a:t>)  </a:t>
            </a:r>
            <a:r>
              <a:rPr lang="it-IT" altLang="it-IT"/>
              <a:t>is the </a:t>
            </a:r>
            <a:r>
              <a:rPr lang="it-IT" altLang="it-IT" b="1">
                <a:solidFill>
                  <a:srgbClr val="CC3300"/>
                </a:solidFill>
              </a:rPr>
              <a:t>probability distribution vector at step </a:t>
            </a:r>
            <a:r>
              <a:rPr lang="it-IT" altLang="it-IT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k</a:t>
            </a:r>
            <a:r>
              <a:rPr lang="it-IT" altLang="it-IT" b="1">
                <a:solidFill>
                  <a:srgbClr val="262673"/>
                </a:solidFill>
              </a:rPr>
              <a:t> </a:t>
            </a:r>
            <a:r>
              <a:rPr lang="it-IT" altLang="it-IT">
                <a:solidFill>
                  <a:srgbClr val="262673"/>
                </a:solidFill>
              </a:rPr>
              <a:t>of the </a:t>
            </a:r>
            <a:r>
              <a:rPr lang="it-IT" altLang="it-IT" b="1">
                <a:solidFill>
                  <a:srgbClr val="CC3300"/>
                </a:solidFill>
              </a:rPr>
              <a:t>Markov Chain</a:t>
            </a:r>
            <a:endParaRPr lang="it-IT" altLang="it-IT" sz="3600" baseline="-25000">
              <a:solidFill>
                <a:srgbClr val="CC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1619250" y="2349500"/>
            <a:ext cx="4897438" cy="1079500"/>
            <a:chOff x="1619673" y="3165780"/>
            <a:chExt cx="5079577" cy="1261758"/>
          </a:xfrm>
        </p:grpSpPr>
        <p:graphicFrame>
          <p:nvGraphicFramePr>
            <p:cNvPr id="89096" name="Object 8"/>
            <p:cNvGraphicFramePr>
              <a:graphicFrameLocks noChangeAspect="1"/>
            </p:cNvGraphicFramePr>
            <p:nvPr/>
          </p:nvGraphicFramePr>
          <p:xfrm>
            <a:off x="5076191" y="3165780"/>
            <a:ext cx="1623059" cy="12617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71252" imgH="444307" progId="Equation.DSMT4">
                    <p:embed/>
                  </p:oleObj>
                </mc:Choice>
                <mc:Fallback>
                  <p:oleObj name="Equation" r:id="rId4" imgW="571252" imgH="444307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76191" y="3165780"/>
                          <a:ext cx="1623059" cy="1261758"/>
                        </a:xfrm>
                        <a:prstGeom prst="rect">
                          <a:avLst/>
                        </a:prstGeom>
                        <a:solidFill>
                          <a:srgbClr val="CCFF66"/>
                        </a:solidFill>
                        <a:ln w="38100">
                          <a:solidFill>
                            <a:srgbClr val="6699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9097" name="Object 5"/>
            <p:cNvGraphicFramePr>
              <a:graphicFrameLocks noChangeAspect="1"/>
            </p:cNvGraphicFramePr>
            <p:nvPr/>
          </p:nvGraphicFramePr>
          <p:xfrm>
            <a:off x="1619673" y="3282740"/>
            <a:ext cx="1584466" cy="9383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6" imgW="406224" imgH="241195" progId="Equation.3">
                    <p:embed/>
                  </p:oleObj>
                </mc:Choice>
                <mc:Fallback>
                  <p:oleObj name="Equazione" r:id="rId6" imgW="406224" imgH="241195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9673" y="3282740"/>
                          <a:ext cx="1584466" cy="938347"/>
                        </a:xfrm>
                        <a:prstGeom prst="rect">
                          <a:avLst/>
                        </a:prstGeom>
                        <a:solidFill>
                          <a:srgbClr val="CCFF33"/>
                        </a:solidFill>
                        <a:ln w="57150">
                          <a:solidFill>
                            <a:srgbClr val="92D05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23850" y="3584575"/>
            <a:ext cx="8651875" cy="7080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FF3300"/>
              </a:buClr>
              <a:buSzPct val="105000"/>
              <a:buFontTx/>
              <a:buNone/>
            </a:pPr>
            <a:r>
              <a:rPr lang="it-IT" altLang="it-IT" sz="4000" i="1">
                <a:solidFill>
                  <a:srgbClr val="CC3300"/>
                </a:solidFill>
                <a:latin typeface="Times New Roman" panose="02020603050405020304" pitchFamily="18" charset="0"/>
              </a:rPr>
              <a:t>q</a:t>
            </a:r>
            <a:r>
              <a:rPr lang="it-IT" altLang="it-IT" sz="4000" baseline="-25000">
                <a:solidFill>
                  <a:srgbClr val="CC3300"/>
                </a:solidFill>
                <a:latin typeface="Times New Roman" panose="02020603050405020304" pitchFamily="18" charset="0"/>
              </a:rPr>
              <a:t>  </a:t>
            </a:r>
            <a:r>
              <a:rPr lang="it-IT" altLang="it-IT">
                <a:solidFill>
                  <a:srgbClr val="CC3300"/>
                </a:solidFill>
              </a:rPr>
              <a:t>is a  </a:t>
            </a:r>
            <a:r>
              <a:rPr lang="it-IT" altLang="it-IT" b="1">
                <a:solidFill>
                  <a:srgbClr val="CC3300"/>
                </a:solidFill>
              </a:rPr>
              <a:t>probability distribution </a:t>
            </a:r>
            <a:r>
              <a:rPr lang="it-IT" altLang="it-IT">
                <a:solidFill>
                  <a:srgbClr val="CC3300"/>
                </a:solidFill>
              </a:rPr>
              <a:t>of the states</a:t>
            </a:r>
            <a:endParaRPr lang="it-IT" altLang="it-IT" sz="3600" baseline="-25000">
              <a:solidFill>
                <a:srgbClr val="CC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27025" y="4356100"/>
            <a:ext cx="8651875" cy="10779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FF3300"/>
              </a:buClr>
              <a:buSzPct val="105000"/>
              <a:buFontTx/>
              <a:buNone/>
              <a:defRPr/>
            </a:pPr>
            <a:r>
              <a:rPr lang="it-IT" altLang="it-IT" dirty="0"/>
              <a:t>the  </a:t>
            </a:r>
            <a:r>
              <a:rPr lang="it-IT" altLang="it-IT" b="1" dirty="0" err="1"/>
              <a:t>probability</a:t>
            </a:r>
            <a:r>
              <a:rPr lang="it-IT" altLang="it-IT" b="1" dirty="0"/>
              <a:t> </a:t>
            </a:r>
            <a:r>
              <a:rPr lang="it-IT" altLang="it-IT" b="1" dirty="0" err="1"/>
              <a:t>distribution</a:t>
            </a:r>
            <a:r>
              <a:rPr lang="it-IT" altLang="it-IT" b="1" dirty="0"/>
              <a:t> </a:t>
            </a:r>
            <a:r>
              <a:rPr lang="it-IT" altLang="it-IT" dirty="0"/>
              <a:t>of the </a:t>
            </a:r>
            <a:r>
              <a:rPr lang="it-IT" altLang="it-IT" dirty="0" err="1"/>
              <a:t>states</a:t>
            </a:r>
            <a:r>
              <a:rPr lang="it-IT" altLang="it-IT" dirty="0"/>
              <a:t> </a:t>
            </a:r>
            <a:r>
              <a:rPr lang="it-IT" altLang="it-IT" dirty="0" err="1"/>
              <a:t>varies</a:t>
            </a:r>
            <a:r>
              <a:rPr lang="it-IT" altLang="it-IT" dirty="0"/>
              <a:t> with the </a:t>
            </a:r>
            <a:r>
              <a:rPr lang="it-IT" altLang="it-IT" dirty="0" err="1"/>
              <a:t>step</a:t>
            </a:r>
            <a:r>
              <a:rPr lang="it-IT" altLang="it-IT" dirty="0"/>
              <a:t> </a:t>
            </a:r>
            <a:r>
              <a:rPr lang="it-IT" alt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it-IT" altLang="it-IT" sz="3600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1" grpId="0" animBg="1"/>
      <p:bldP spid="8" grpId="0" animBg="1"/>
      <p:bldP spid="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8" name="Object 7"/>
          <p:cNvGraphicFramePr>
            <a:graphicFrameLocks noChangeAspect="1"/>
          </p:cNvGraphicFramePr>
          <p:nvPr/>
        </p:nvGraphicFramePr>
        <p:xfrm>
          <a:off x="2124075" y="3860800"/>
          <a:ext cx="4564063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87400" imgH="241300" progId="Equation.DSMT4">
                  <p:embed/>
                </p:oleObj>
              </mc:Choice>
              <mc:Fallback>
                <p:oleObj name="Equation" r:id="rId4" imgW="787400" imgH="2413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860800"/>
                        <a:ext cx="4564063" cy="1185863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39" name="Text Box 8"/>
          <p:cNvSpPr txBox="1">
            <a:spLocks noChangeArrowheads="1"/>
          </p:cNvSpPr>
          <p:nvPr/>
        </p:nvSpPr>
        <p:spPr bwMode="auto">
          <a:xfrm>
            <a:off x="323850" y="476250"/>
            <a:ext cx="8569325" cy="3046413"/>
          </a:xfrm>
          <a:prstGeom prst="rect">
            <a:avLst/>
          </a:prstGeom>
          <a:solidFill>
            <a:srgbClr val="CCFF3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it-IT" dirty="0"/>
              <a:t>a new </a:t>
            </a:r>
            <a:r>
              <a:rPr lang="en-US" altLang="it-IT" b="1" dirty="0">
                <a:solidFill>
                  <a:srgbClr val="FF0000"/>
                </a:solidFill>
              </a:rPr>
              <a:t>step</a:t>
            </a:r>
            <a:r>
              <a:rPr lang="en-US" altLang="it-IT" dirty="0"/>
              <a:t> of the </a:t>
            </a:r>
            <a:r>
              <a:rPr lang="en-US" altLang="it-IT" b="1" dirty="0">
                <a:solidFill>
                  <a:srgbClr val="FF0000"/>
                </a:solidFill>
              </a:rPr>
              <a:t>Markov Chain </a:t>
            </a:r>
            <a:r>
              <a:rPr lang="en-US" altLang="it-IT" dirty="0"/>
              <a:t>generates a new </a:t>
            </a:r>
            <a:r>
              <a:rPr lang="en-US" altLang="it-IT" b="1" dirty="0">
                <a:solidFill>
                  <a:srgbClr val="0033CC"/>
                </a:solidFill>
              </a:rPr>
              <a:t>probability distribution vector </a:t>
            </a:r>
            <a:r>
              <a:rPr lang="en-US" altLang="it-IT" dirty="0"/>
              <a:t>and it can be described as the product of </a:t>
            </a:r>
            <a:r>
              <a:rPr lang="en-US" altLang="it-IT" b="1" dirty="0">
                <a:solidFill>
                  <a:srgbClr val="FF0000"/>
                </a:solidFill>
              </a:rPr>
              <a:t>the transition probability matrix</a:t>
            </a:r>
            <a:r>
              <a:rPr lang="en-US" altLang="it-IT" dirty="0"/>
              <a:t> by </a:t>
            </a:r>
            <a:r>
              <a:rPr lang="en-US" altLang="it-IT" b="1" dirty="0">
                <a:solidFill>
                  <a:srgbClr val="0033CC"/>
                </a:solidFill>
              </a:rPr>
              <a:t>the probability distribution vector</a:t>
            </a:r>
            <a:r>
              <a:rPr lang="en-US" altLang="it-IT" b="1" dirty="0">
                <a:solidFill>
                  <a:srgbClr val="FF0000"/>
                </a:solidFill>
              </a:rPr>
              <a:t> </a:t>
            </a:r>
            <a:r>
              <a:rPr lang="en-US" altLang="it-IT" dirty="0"/>
              <a:t>at the </a:t>
            </a:r>
            <a:r>
              <a:rPr lang="en-US" altLang="it-IT" dirty="0">
                <a:solidFill>
                  <a:srgbClr val="0033CC"/>
                </a:solidFill>
              </a:rPr>
              <a:t>previous step</a:t>
            </a:r>
            <a:endParaRPr lang="it-IT" altLang="it-IT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42875" y="5500688"/>
          <a:ext cx="90011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2565400" imgH="241300" progId="Equation.3">
                  <p:embed/>
                </p:oleObj>
              </mc:Choice>
              <mc:Fallback>
                <p:oleObj name="Equazione" r:id="rId6" imgW="25654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500688"/>
                        <a:ext cx="9001125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0" y="0"/>
          <a:ext cx="31162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87400" imgH="241300" progId="Equation.DSMT4">
                  <p:embed/>
                </p:oleObj>
              </mc:Choice>
              <mc:Fallback>
                <p:oleObj name="Equation" r:id="rId4" imgW="787400" imgH="241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116263" cy="809625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84213" y="1773238"/>
            <a:ext cx="8012112" cy="2024062"/>
            <a:chOff x="431" y="1162"/>
            <a:chExt cx="5047" cy="1275"/>
          </a:xfrm>
        </p:grpSpPr>
        <p:sp>
          <p:nvSpPr>
            <p:cNvPr id="93192" name="AutoShape 4"/>
            <p:cNvSpPr>
              <a:spLocks noChangeArrowheads="1"/>
            </p:cNvSpPr>
            <p:nvPr/>
          </p:nvSpPr>
          <p:spPr bwMode="auto">
            <a:xfrm>
              <a:off x="2472" y="1162"/>
              <a:ext cx="589" cy="615"/>
            </a:xfrm>
            <a:prstGeom prst="downArrow">
              <a:avLst>
                <a:gd name="adj1" fmla="val 50000"/>
                <a:gd name="adj2" fmla="val 26104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431" y="1797"/>
              <a:ext cx="5047" cy="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715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it-IT" altLang="it-IT" sz="2800" dirty="0"/>
                <a:t>component  </a:t>
              </a:r>
              <a:r>
                <a:rPr lang="it-IT" altLang="it-IT" sz="2800" i="1" dirty="0">
                  <a:latin typeface="Times New Roman" panose="02020603050405020304" pitchFamily="18" charset="0"/>
                </a:rPr>
                <a:t>i</a:t>
              </a:r>
              <a:r>
                <a:rPr lang="it-IT" altLang="it-IT" sz="2800" dirty="0"/>
                <a:t>  of the  </a:t>
              </a:r>
              <a:r>
                <a:rPr lang="it-IT" altLang="it-IT" sz="2800" dirty="0" err="1"/>
                <a:t>vector</a:t>
              </a:r>
              <a:r>
                <a:rPr lang="it-IT" altLang="it-IT" sz="2800" dirty="0"/>
                <a:t> </a:t>
              </a:r>
              <a:r>
                <a:rPr lang="it-IT" altLang="it-IT" sz="3200" i="1" dirty="0">
                  <a:latin typeface="Times New Roman" panose="02020603050405020304" pitchFamily="18" charset="0"/>
                </a:rPr>
                <a:t>q</a:t>
              </a:r>
              <a:r>
                <a:rPr lang="it-IT" altLang="it-IT" sz="3200" baseline="-25000" dirty="0">
                  <a:latin typeface="Times New Roman" panose="02020603050405020304" pitchFamily="18" charset="0"/>
                </a:rPr>
                <a:t>(</a:t>
              </a:r>
              <a:r>
                <a:rPr lang="it-IT" altLang="it-IT" sz="3200" i="1" baseline="-25000" dirty="0">
                  <a:latin typeface="Times New Roman" panose="02020603050405020304" pitchFamily="18" charset="0"/>
                </a:rPr>
                <a:t>k</a:t>
              </a:r>
              <a:r>
                <a:rPr lang="it-IT" altLang="it-IT" sz="3200" baseline="-25000" dirty="0">
                  <a:latin typeface="Times New Roman" panose="02020603050405020304" pitchFamily="18" charset="0"/>
                </a:rPr>
                <a:t>)</a:t>
              </a:r>
              <a:r>
                <a:rPr lang="it-IT" altLang="it-IT" sz="2800" dirty="0"/>
                <a:t>  </a:t>
              </a:r>
              <a:r>
                <a:rPr lang="it-IT" altLang="it-IT" sz="2800" dirty="0" err="1"/>
                <a:t>is</a:t>
              </a:r>
              <a:r>
                <a:rPr lang="it-IT" altLang="it-IT" sz="2800" dirty="0"/>
                <a:t> the </a:t>
              </a:r>
              <a:r>
                <a:rPr lang="it-IT" altLang="it-IT" sz="2800" dirty="0" err="1"/>
                <a:t>probability</a:t>
              </a:r>
              <a:r>
                <a:rPr lang="it-IT" altLang="it-IT" sz="2800" dirty="0"/>
                <a:t> of </a:t>
              </a:r>
              <a:r>
                <a:rPr lang="it-IT" altLang="it-IT" sz="2800" dirty="0" err="1"/>
                <a:t>being</a:t>
              </a:r>
              <a:r>
                <a:rPr lang="it-IT" altLang="it-IT" sz="2800" dirty="0"/>
                <a:t> on </a:t>
              </a:r>
              <a:r>
                <a:rPr lang="it-IT" altLang="it-IT" sz="2800" dirty="0">
                  <a:solidFill>
                    <a:srgbClr val="262673"/>
                  </a:solidFill>
                </a:rPr>
                <a:t>state  </a:t>
              </a:r>
              <a:r>
                <a:rPr lang="it-IT" altLang="it-IT" sz="2800" i="1" dirty="0">
                  <a:solidFill>
                    <a:srgbClr val="262673"/>
                  </a:solidFill>
                  <a:latin typeface="Times New Roman" panose="02020603050405020304" pitchFamily="18" charset="0"/>
                </a:rPr>
                <a:t>i</a:t>
              </a:r>
              <a:r>
                <a:rPr lang="it-IT" altLang="it-IT" sz="2800" dirty="0">
                  <a:solidFill>
                    <a:srgbClr val="262673"/>
                  </a:solidFill>
                </a:rPr>
                <a:t>   </a:t>
              </a:r>
              <a:r>
                <a:rPr lang="it-IT" altLang="it-IT" sz="2800" dirty="0" err="1">
                  <a:solidFill>
                    <a:srgbClr val="262673"/>
                  </a:solidFill>
                </a:rPr>
                <a:t>at</a:t>
              </a:r>
              <a:r>
                <a:rPr lang="it-IT" altLang="it-IT" sz="2800" dirty="0">
                  <a:solidFill>
                    <a:srgbClr val="262673"/>
                  </a:solidFill>
                </a:rPr>
                <a:t> </a:t>
              </a:r>
              <a:r>
                <a:rPr lang="it-IT" altLang="it-IT" sz="2800" dirty="0" err="1">
                  <a:solidFill>
                    <a:srgbClr val="262673"/>
                  </a:solidFill>
                </a:rPr>
                <a:t>step</a:t>
              </a:r>
              <a:r>
                <a:rPr lang="it-IT" altLang="it-IT" sz="2800" dirty="0">
                  <a:solidFill>
                    <a:srgbClr val="262673"/>
                  </a:solidFill>
                </a:rPr>
                <a:t>  </a:t>
              </a:r>
              <a:r>
                <a:rPr lang="it-IT" altLang="it-IT" sz="2800" i="1" dirty="0">
                  <a:solidFill>
                    <a:srgbClr val="26267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0" y="3860800"/>
            <a:ext cx="9144000" cy="2670175"/>
            <a:chOff x="0" y="2614"/>
            <a:chExt cx="5760" cy="1682"/>
          </a:xfrm>
        </p:grpSpPr>
        <p:sp>
          <p:nvSpPr>
            <p:cNvPr id="93190" name="Text Box 6"/>
            <p:cNvSpPr txBox="1">
              <a:spLocks noChangeArrowheads="1"/>
            </p:cNvSpPr>
            <p:nvPr/>
          </p:nvSpPr>
          <p:spPr bwMode="auto">
            <a:xfrm>
              <a:off x="0" y="3113"/>
              <a:ext cx="5760" cy="118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/>
                <a:t>scalar product of the </a:t>
              </a:r>
              <a:r>
                <a:rPr lang="it-IT" altLang="it-IT" sz="2800" i="1">
                  <a:latin typeface="Times New Roman" panose="02020603050405020304" pitchFamily="18" charset="0"/>
                </a:rPr>
                <a:t>i</a:t>
              </a:r>
              <a:r>
                <a:rPr lang="it-IT" altLang="it-IT" sz="2800"/>
                <a:t>-th row of the </a:t>
              </a:r>
              <a:r>
                <a:rPr lang="it-IT" altLang="it-IT" sz="2800">
                  <a:solidFill>
                    <a:srgbClr val="262673"/>
                  </a:solidFill>
                </a:rPr>
                <a:t>matrix  </a:t>
              </a:r>
              <a:r>
                <a:rPr lang="it-IT" altLang="it-IT" sz="2800" i="1">
                  <a:solidFill>
                    <a:srgbClr val="262673"/>
                  </a:solidFill>
                  <a:latin typeface="Times New Roman" panose="02020603050405020304" pitchFamily="18" charset="0"/>
                </a:rPr>
                <a:t>P</a:t>
              </a:r>
              <a:r>
                <a:rPr lang="it-IT" altLang="it-IT" sz="2800"/>
                <a:t>  (the probability of passing to the </a:t>
              </a:r>
              <a:r>
                <a:rPr lang="it-IT" altLang="it-IT" sz="2800" i="1">
                  <a:latin typeface="Times New Roman" panose="02020603050405020304" pitchFamily="18" charset="0"/>
                </a:rPr>
                <a:t>i</a:t>
              </a:r>
              <a:r>
                <a:rPr lang="it-IT" altLang="it-IT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-th</a:t>
              </a:r>
              <a:r>
                <a:rPr lang="it-IT" altLang="it-IT" sz="2800">
                  <a:cs typeface="Times New Roman" panose="02020603050405020304" pitchFamily="18" charset="0"/>
                </a:rPr>
                <a:t> state from any state)  times the </a:t>
              </a:r>
              <a:r>
                <a:rPr lang="it-IT" altLang="it-IT" sz="2800">
                  <a:solidFill>
                    <a:srgbClr val="262673"/>
                  </a:solidFill>
                  <a:cs typeface="Times New Roman" panose="02020603050405020304" pitchFamily="18" charset="0"/>
                </a:rPr>
                <a:t>vector </a:t>
              </a:r>
              <a:r>
                <a:rPr lang="it-IT" altLang="it-IT" i="1">
                  <a:solidFill>
                    <a:srgbClr val="26267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it-IT" altLang="it-IT" baseline="-25000">
                  <a:solidFill>
                    <a:srgbClr val="26267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it-IT" altLang="it-IT" i="1" baseline="-25000">
                  <a:solidFill>
                    <a:srgbClr val="26267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k-</a:t>
              </a:r>
              <a:r>
                <a:rPr lang="it-IT" altLang="it-IT" baseline="-25000">
                  <a:solidFill>
                    <a:srgbClr val="26267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1)</a:t>
              </a:r>
              <a:r>
                <a:rPr lang="it-IT" altLang="it-IT" sz="2800">
                  <a:solidFill>
                    <a:srgbClr val="262673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altLang="it-IT" sz="2800">
                  <a:cs typeface="Times New Roman" panose="02020603050405020304" pitchFamily="18" charset="0"/>
                </a:rPr>
                <a:t>(the probabilities of being on any state at the previous step </a:t>
              </a:r>
              <a:r>
                <a:rPr lang="it-IT" altLang="it-IT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it-IT" altLang="it-IT" sz="2800" i="1">
                  <a:cs typeface="Times New Roman" panose="02020603050405020304" pitchFamily="18" charset="0"/>
                </a:rPr>
                <a:t>-</a:t>
              </a:r>
              <a:r>
                <a:rPr lang="it-IT" altLang="it-IT" sz="2800">
                  <a:cs typeface="Times New Roman" panose="02020603050405020304" pitchFamily="18" charset="0"/>
                </a:rPr>
                <a:t>1)</a:t>
              </a:r>
            </a:p>
          </p:txBody>
        </p:sp>
        <p:sp>
          <p:nvSpPr>
            <p:cNvPr id="93191" name="Text Box 7"/>
            <p:cNvSpPr txBox="1">
              <a:spLocks noChangeArrowheads="1"/>
            </p:cNvSpPr>
            <p:nvPr/>
          </p:nvSpPr>
          <p:spPr bwMode="auto">
            <a:xfrm>
              <a:off x="2517" y="2614"/>
              <a:ext cx="487" cy="44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 b="1"/>
                <a:t> = </a:t>
              </a:r>
            </a:p>
          </p:txBody>
        </p:sp>
      </p:grpSp>
      <p:graphicFrame>
        <p:nvGraphicFramePr>
          <p:cNvPr id="93189" name="Object 9"/>
          <p:cNvGraphicFramePr>
            <a:graphicFrameLocks noChangeAspect="1"/>
          </p:cNvGraphicFramePr>
          <p:nvPr/>
        </p:nvGraphicFramePr>
        <p:xfrm>
          <a:off x="142875" y="928688"/>
          <a:ext cx="90011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2565400" imgH="241300" progId="Equation.3">
                  <p:embed/>
                </p:oleObj>
              </mc:Choice>
              <mc:Fallback>
                <p:oleObj name="Equazione" r:id="rId6" imgW="2565400" imgH="241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928688"/>
                        <a:ext cx="9001125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2268538" y="404813"/>
          <a:ext cx="4564062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87400" imgH="241300" progId="Equation.DSMT4">
                  <p:embed/>
                </p:oleObj>
              </mc:Choice>
              <mc:Fallback>
                <p:oleObj name="Equation" r:id="rId4" imgW="787400" imgH="241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04813"/>
                        <a:ext cx="4564062" cy="1185862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5" name="Object 11"/>
          <p:cNvGraphicFramePr>
            <a:graphicFrameLocks noChangeAspect="1"/>
          </p:cNvGraphicFramePr>
          <p:nvPr/>
        </p:nvGraphicFramePr>
        <p:xfrm>
          <a:off x="0" y="2565400"/>
          <a:ext cx="91440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578100" imgH="304800" progId="Equation.DSMT4">
                  <p:embed/>
                </p:oleObj>
              </mc:Choice>
              <mc:Fallback>
                <p:oleObj name="Equation" r:id="rId6" imgW="2578100" imgH="304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65400"/>
                        <a:ext cx="9144000" cy="8826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6699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6" name="Text Box 12"/>
          <p:cNvSpPr txBox="1">
            <a:spLocks noChangeArrowheads="1"/>
          </p:cNvSpPr>
          <p:nvPr/>
        </p:nvSpPr>
        <p:spPr bwMode="auto">
          <a:xfrm>
            <a:off x="0" y="1773238"/>
            <a:ext cx="4684713" cy="523875"/>
          </a:xfrm>
          <a:prstGeom prst="rect">
            <a:avLst/>
          </a:prstGeom>
          <a:solidFill>
            <a:srgbClr val="CCFFFF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recap of  probability calculus</a:t>
            </a:r>
            <a:endParaRPr lang="it-IT" altLang="it-IT" sz="1800"/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0" y="3690938"/>
            <a:ext cx="9144000" cy="2246312"/>
          </a:xfrm>
          <a:prstGeom prst="rect">
            <a:avLst/>
          </a:prstGeom>
          <a:solidFill>
            <a:srgbClr val="CCFFFF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/>
              <a:t>the  </a:t>
            </a:r>
            <a:r>
              <a:rPr lang="it-IT" altLang="it-IT" sz="2800" b="1" dirty="0">
                <a:solidFill>
                  <a:srgbClr val="C00000"/>
                </a:solidFill>
              </a:rPr>
              <a:t>joint </a:t>
            </a:r>
            <a:r>
              <a:rPr lang="it-IT" altLang="it-IT" sz="2800" b="1" dirty="0" err="1">
                <a:solidFill>
                  <a:srgbClr val="C00000"/>
                </a:solidFill>
              </a:rPr>
              <a:t>probability</a:t>
            </a:r>
            <a:r>
              <a:rPr lang="it-IT" altLang="it-IT" sz="2800" b="1" dirty="0">
                <a:solidFill>
                  <a:srgbClr val="C00000"/>
                </a:solidFill>
              </a:rPr>
              <a:t> </a:t>
            </a:r>
            <a:r>
              <a:rPr lang="it-IT" altLang="it-IT" sz="2800" dirty="0"/>
              <a:t>of </a:t>
            </a:r>
            <a:r>
              <a:rPr lang="it-IT" altLang="it-IT" sz="2800" dirty="0" err="1"/>
              <a:t>being</a:t>
            </a:r>
            <a:r>
              <a:rPr lang="it-IT" altLang="it-IT" sz="2800" dirty="0"/>
              <a:t>  on state </a:t>
            </a:r>
            <a:r>
              <a:rPr lang="it-IT" altLang="it-IT" sz="2800" i="1" dirty="0">
                <a:latin typeface="Times New Roman" panose="02020603050405020304" pitchFamily="18" charset="0"/>
              </a:rPr>
              <a:t>i  </a:t>
            </a:r>
            <a:r>
              <a:rPr lang="it-IT" altLang="it-IT" sz="2800" dirty="0" err="1"/>
              <a:t>at</a:t>
            </a:r>
            <a:r>
              <a:rPr lang="it-IT" altLang="it-IT" sz="2800" dirty="0"/>
              <a:t> </a:t>
            </a:r>
            <a:r>
              <a:rPr lang="it-IT" altLang="it-IT" sz="2800" dirty="0" err="1"/>
              <a:t>step</a:t>
            </a:r>
            <a:r>
              <a:rPr lang="it-IT" altLang="it-IT" sz="2800" dirty="0"/>
              <a:t>  </a:t>
            </a:r>
            <a:r>
              <a:rPr lang="it-IT" altLang="it-IT" sz="2800" i="1" dirty="0">
                <a:latin typeface="Times New Roman" panose="02020603050405020304" pitchFamily="18" charset="0"/>
              </a:rPr>
              <a:t>k</a:t>
            </a:r>
            <a:r>
              <a:rPr lang="it-IT" altLang="it-IT" sz="2800" dirty="0"/>
              <a:t> </a:t>
            </a:r>
            <a:r>
              <a:rPr lang="it-IT" altLang="it-IT" sz="2800" b="1" dirty="0">
                <a:solidFill>
                  <a:srgbClr val="FF0000"/>
                </a:solidFill>
              </a:rPr>
              <a:t>and</a:t>
            </a:r>
            <a:r>
              <a:rPr lang="it-IT" altLang="it-IT" sz="2800" dirty="0"/>
              <a:t> on state  </a:t>
            </a:r>
            <a:r>
              <a:rPr lang="it-IT" altLang="it-IT" sz="2800" i="1" dirty="0">
                <a:latin typeface="Times New Roman" panose="02020603050405020304" pitchFamily="18" charset="0"/>
              </a:rPr>
              <a:t>j 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at</a:t>
            </a:r>
            <a:r>
              <a:rPr lang="it-IT" altLang="it-IT" sz="2800" dirty="0"/>
              <a:t> </a:t>
            </a:r>
            <a:r>
              <a:rPr lang="it-IT" altLang="it-IT" sz="2800" dirty="0" err="1"/>
              <a:t>step</a:t>
            </a:r>
            <a:r>
              <a:rPr lang="it-IT" altLang="it-IT" sz="2800" dirty="0"/>
              <a:t>  </a:t>
            </a:r>
            <a:r>
              <a:rPr lang="it-IT" altLang="it-IT" sz="2800" i="1" dirty="0">
                <a:latin typeface="Times New Roman" panose="02020603050405020304" pitchFamily="18" charset="0"/>
              </a:rPr>
              <a:t>k-</a:t>
            </a:r>
            <a:r>
              <a:rPr lang="it-IT" altLang="it-IT" sz="2800" dirty="0">
                <a:latin typeface="Times New Roman" panose="02020603050405020304" pitchFamily="18" charset="0"/>
              </a:rPr>
              <a:t>1</a:t>
            </a:r>
            <a:r>
              <a:rPr lang="it-IT" altLang="it-IT" sz="2800" dirty="0"/>
              <a:t>  </a:t>
            </a:r>
            <a:r>
              <a:rPr lang="it-IT" altLang="it-IT" sz="2800" dirty="0" err="1"/>
              <a:t>is</a:t>
            </a:r>
            <a:r>
              <a:rPr lang="it-IT" altLang="it-IT" sz="2800" dirty="0"/>
              <a:t> </a:t>
            </a:r>
            <a:r>
              <a:rPr lang="it-IT" altLang="it-IT" sz="2800" dirty="0" err="1"/>
              <a:t>equal</a:t>
            </a:r>
            <a:r>
              <a:rPr lang="it-IT" altLang="it-IT" sz="2800" dirty="0"/>
              <a:t> to the  </a:t>
            </a:r>
            <a:r>
              <a:rPr lang="it-IT" altLang="it-IT" sz="2800" b="1" dirty="0" err="1">
                <a:solidFill>
                  <a:srgbClr val="C00000"/>
                </a:solidFill>
              </a:rPr>
              <a:t>product</a:t>
            </a:r>
            <a:r>
              <a:rPr lang="it-IT" altLang="it-IT" sz="2800" dirty="0"/>
              <a:t> of the </a:t>
            </a:r>
            <a:r>
              <a:rPr lang="it-IT" altLang="it-IT" sz="2800" dirty="0" err="1"/>
              <a:t>probability</a:t>
            </a:r>
            <a:r>
              <a:rPr lang="it-IT" altLang="it-IT" sz="2800" dirty="0"/>
              <a:t> of </a:t>
            </a:r>
            <a:r>
              <a:rPr lang="it-IT" altLang="it-IT" sz="2800" dirty="0" err="1"/>
              <a:t>being</a:t>
            </a:r>
            <a:r>
              <a:rPr lang="it-IT" altLang="it-IT" sz="2800" dirty="0"/>
              <a:t> on state  </a:t>
            </a:r>
            <a:r>
              <a:rPr lang="it-IT" altLang="it-IT" sz="2800" i="1" dirty="0">
                <a:latin typeface="Times New Roman" panose="02020603050405020304" pitchFamily="18" charset="0"/>
              </a:rPr>
              <a:t>j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at</a:t>
            </a:r>
            <a:r>
              <a:rPr lang="it-IT" altLang="it-IT" sz="2800" dirty="0"/>
              <a:t> </a:t>
            </a:r>
            <a:r>
              <a:rPr lang="it-IT" altLang="it-IT" sz="2800" dirty="0" err="1"/>
              <a:t>step</a:t>
            </a:r>
            <a:r>
              <a:rPr lang="it-IT" altLang="it-IT" sz="2800" dirty="0"/>
              <a:t>  </a:t>
            </a:r>
            <a:r>
              <a:rPr lang="it-IT" altLang="it-IT" sz="2800" i="1" dirty="0">
                <a:latin typeface="Times New Roman" panose="02020603050405020304" pitchFamily="18" charset="0"/>
              </a:rPr>
              <a:t>k-</a:t>
            </a:r>
            <a:r>
              <a:rPr lang="it-IT" altLang="it-IT" sz="2800" dirty="0">
                <a:latin typeface="Times New Roman" panose="02020603050405020304" pitchFamily="18" charset="0"/>
              </a:rPr>
              <a:t>1</a:t>
            </a:r>
            <a:r>
              <a:rPr lang="it-IT" altLang="it-IT" sz="2800" dirty="0"/>
              <a:t> </a:t>
            </a:r>
            <a:r>
              <a:rPr lang="it-IT" altLang="it-IT" sz="2800" dirty="0" err="1">
                <a:solidFill>
                  <a:srgbClr val="C00000"/>
                </a:solidFill>
              </a:rPr>
              <a:t>times</a:t>
            </a:r>
            <a:r>
              <a:rPr lang="it-IT" altLang="it-IT" sz="2800" dirty="0"/>
              <a:t> the </a:t>
            </a:r>
            <a:r>
              <a:rPr lang="it-IT" altLang="it-IT" sz="2800" b="1" dirty="0" err="1"/>
              <a:t>conditional</a:t>
            </a:r>
            <a:r>
              <a:rPr lang="it-IT" altLang="it-IT" sz="2800" b="1" dirty="0"/>
              <a:t> </a:t>
            </a:r>
            <a:r>
              <a:rPr lang="it-IT" altLang="it-IT" sz="2800" b="1" dirty="0" err="1"/>
              <a:t>probability</a:t>
            </a:r>
            <a:r>
              <a:rPr lang="it-IT" altLang="it-IT" sz="2800" b="1" dirty="0"/>
              <a:t> </a:t>
            </a:r>
            <a:r>
              <a:rPr lang="it-IT" altLang="it-IT" sz="2800" dirty="0"/>
              <a:t>of </a:t>
            </a:r>
            <a:r>
              <a:rPr lang="it-IT" altLang="it-IT" sz="2800" dirty="0" err="1"/>
              <a:t>passing</a:t>
            </a:r>
            <a:r>
              <a:rPr lang="it-IT" altLang="it-IT" sz="2800" dirty="0"/>
              <a:t> to the state </a:t>
            </a:r>
            <a:r>
              <a:rPr lang="it-IT" altLang="it-IT" sz="2800" i="1" dirty="0">
                <a:latin typeface="Times New Roman" panose="02020603050405020304" pitchFamily="18" charset="0"/>
              </a:rPr>
              <a:t>i  </a:t>
            </a:r>
            <a:r>
              <a:rPr lang="it-IT" altLang="it-IT" sz="2800" dirty="0" err="1"/>
              <a:t>at</a:t>
            </a:r>
            <a:r>
              <a:rPr lang="it-IT" altLang="it-IT" sz="2800" dirty="0"/>
              <a:t> </a:t>
            </a:r>
            <a:r>
              <a:rPr lang="it-IT" altLang="it-IT" sz="2800" dirty="0" err="1"/>
              <a:t>step</a:t>
            </a:r>
            <a:r>
              <a:rPr lang="it-IT" altLang="it-IT" sz="2800" dirty="0"/>
              <a:t>  </a:t>
            </a:r>
            <a:r>
              <a:rPr lang="it-IT" altLang="it-IT" sz="2800" i="1" dirty="0">
                <a:latin typeface="Times New Roman" panose="02020603050405020304" pitchFamily="18" charset="0"/>
              </a:rPr>
              <a:t>k</a:t>
            </a:r>
            <a:r>
              <a:rPr lang="it-IT" altLang="it-IT" sz="2800" dirty="0"/>
              <a:t> , </a:t>
            </a:r>
            <a:r>
              <a:rPr lang="it-IT" altLang="it-IT" sz="2800" dirty="0" err="1"/>
              <a:t>if</a:t>
            </a:r>
            <a:r>
              <a:rPr lang="it-IT" altLang="it-IT" sz="2800" dirty="0"/>
              <a:t>  </a:t>
            </a:r>
            <a:r>
              <a:rPr lang="it-IT" altLang="it-IT" sz="2800" dirty="0" err="1"/>
              <a:t>you</a:t>
            </a:r>
            <a:r>
              <a:rPr lang="it-IT" altLang="it-IT" sz="2800" dirty="0"/>
              <a:t> are on state  </a:t>
            </a:r>
            <a:r>
              <a:rPr lang="it-IT" altLang="it-IT" sz="2800" i="1" dirty="0">
                <a:latin typeface="Times New Roman" panose="02020603050405020304" pitchFamily="18" charset="0"/>
              </a:rPr>
              <a:t>j  </a:t>
            </a:r>
            <a:r>
              <a:rPr lang="it-IT" altLang="it-IT" sz="2800" dirty="0" err="1"/>
              <a:t>at</a:t>
            </a:r>
            <a:r>
              <a:rPr lang="it-IT" altLang="it-IT" sz="2800" dirty="0"/>
              <a:t> the </a:t>
            </a:r>
            <a:r>
              <a:rPr lang="it-IT" altLang="it-IT" sz="2800" dirty="0" err="1"/>
              <a:t>previous</a:t>
            </a:r>
            <a:r>
              <a:rPr lang="it-IT" altLang="it-IT" sz="2800" dirty="0"/>
              <a:t> </a:t>
            </a:r>
            <a:r>
              <a:rPr lang="it-IT" altLang="it-IT" sz="2800" dirty="0" err="1"/>
              <a:t>step</a:t>
            </a:r>
            <a:r>
              <a:rPr lang="it-IT" altLang="it-IT" sz="2800" dirty="0"/>
              <a:t>  </a:t>
            </a:r>
            <a:r>
              <a:rPr lang="it-IT" altLang="it-I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</a:t>
            </a:r>
            <a:r>
              <a:rPr lang="it-IT" alt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82" name="Object 9"/>
          <p:cNvGraphicFramePr>
            <a:graphicFrameLocks noChangeAspect="1"/>
          </p:cNvGraphicFramePr>
          <p:nvPr/>
        </p:nvGraphicFramePr>
        <p:xfrm>
          <a:off x="71438" y="3582988"/>
          <a:ext cx="90011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2565400" imgH="241300" progId="Equation.3">
                  <p:embed/>
                </p:oleObj>
              </mc:Choice>
              <mc:Fallback>
                <p:oleObj name="Equazione" r:id="rId4" imgW="2565400" imgH="241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3582988"/>
                        <a:ext cx="9001125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3" name="Object 2"/>
          <p:cNvGraphicFramePr>
            <a:graphicFrameLocks noChangeAspect="1"/>
          </p:cNvGraphicFramePr>
          <p:nvPr/>
        </p:nvGraphicFramePr>
        <p:xfrm>
          <a:off x="2268538" y="404813"/>
          <a:ext cx="4564062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87400" imgH="241300" progId="Equation.DSMT4">
                  <p:embed/>
                </p:oleObj>
              </mc:Choice>
              <mc:Fallback>
                <p:oleObj name="Equation" r:id="rId6" imgW="787400" imgH="241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04813"/>
                        <a:ext cx="4564062" cy="1185862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4" name="Object 11"/>
          <p:cNvGraphicFramePr>
            <a:graphicFrameLocks noChangeAspect="1"/>
          </p:cNvGraphicFramePr>
          <p:nvPr/>
        </p:nvGraphicFramePr>
        <p:xfrm>
          <a:off x="0" y="2000250"/>
          <a:ext cx="91440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78100" imgH="304800" progId="Equation.DSMT4">
                  <p:embed/>
                </p:oleObj>
              </mc:Choice>
              <mc:Fallback>
                <p:oleObj name="Equation" r:id="rId8" imgW="2578100" imgH="304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00250"/>
                        <a:ext cx="9144000" cy="8826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6699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e 12"/>
          <p:cNvSpPr/>
          <p:nvPr/>
        </p:nvSpPr>
        <p:spPr>
          <a:xfrm>
            <a:off x="1428750" y="3500438"/>
            <a:ext cx="2000250" cy="1285875"/>
          </a:xfrm>
          <a:prstGeom prst="ellipse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3714750" y="3429000"/>
            <a:ext cx="2000250" cy="1285875"/>
          </a:xfrm>
          <a:prstGeom prst="ellipse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7072313" y="3429000"/>
            <a:ext cx="2000250" cy="1285875"/>
          </a:xfrm>
          <a:prstGeom prst="ellipse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cxnSp>
        <p:nvCxnSpPr>
          <p:cNvPr id="17" name="Connettore 2 16"/>
          <p:cNvCxnSpPr>
            <a:endCxn id="13" idx="7"/>
          </p:cNvCxnSpPr>
          <p:nvPr/>
        </p:nvCxnSpPr>
        <p:spPr>
          <a:xfrm flipH="1">
            <a:off x="3135313" y="2924175"/>
            <a:ext cx="1508125" cy="76517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rot="5400000">
            <a:off x="4929187" y="3143251"/>
            <a:ext cx="500063" cy="21431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6372225" y="3068638"/>
            <a:ext cx="1071563" cy="64293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1928813" y="4929188"/>
            <a:ext cx="7042150" cy="523875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it-IT" altLang="it-IT" sz="2800" dirty="0"/>
              <a:t>sum of the </a:t>
            </a:r>
            <a:r>
              <a:rPr lang="it-IT" altLang="it-IT" sz="2800" dirty="0" err="1"/>
              <a:t>probabilities</a:t>
            </a:r>
            <a:r>
              <a:rPr lang="it-IT" altLang="it-IT" sz="2800" dirty="0"/>
              <a:t> of the (joint) </a:t>
            </a:r>
            <a:r>
              <a:rPr lang="it-IT" altLang="it-IT" sz="2800" dirty="0" err="1"/>
              <a:t>events</a:t>
            </a:r>
            <a:endParaRPr lang="it-IT" altLang="it-IT" sz="2800" dirty="0"/>
          </a:p>
        </p:txBody>
      </p:sp>
      <p:sp>
        <p:nvSpPr>
          <p:cNvPr id="12" name="Ovale 11"/>
          <p:cNvSpPr/>
          <p:nvPr/>
        </p:nvSpPr>
        <p:spPr>
          <a:xfrm>
            <a:off x="3635375" y="1700213"/>
            <a:ext cx="5761038" cy="1285875"/>
          </a:xfrm>
          <a:prstGeom prst="ellipse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893888" y="5595938"/>
            <a:ext cx="7097712" cy="8318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since the surfer can reach page </a:t>
            </a:r>
            <a:r>
              <a:rPr lang="it-IT" altLang="it-IT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altLang="it-IT" sz="2400">
                <a:cs typeface="Times New Roman" panose="02020603050405020304" pitchFamily="18" charset="0"/>
              </a:rPr>
              <a:t> at stage </a:t>
            </a:r>
            <a:r>
              <a:rPr lang="it-IT" altLang="it-IT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altLang="it-IT" sz="2400">
                <a:cs typeface="Times New Roman" panose="02020603050405020304" pitchFamily="18" charset="0"/>
              </a:rPr>
              <a:t> starting from any page at stage </a:t>
            </a:r>
            <a:r>
              <a:rPr lang="it-IT" altLang="it-IT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k-</a:t>
            </a:r>
            <a:r>
              <a:rPr lang="it-IT" altLang="it-IT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4" grpId="0" animBg="1"/>
      <p:bldP spid="12" grpId="0" animBg="1"/>
      <p:bldP spid="1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250825" y="1125538"/>
            <a:ext cx="8281988" cy="11049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200" b="1" dirty="0" err="1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probabilistic</a:t>
            </a: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it-IT" sz="3200" dirty="0" err="1">
                <a:latin typeface="Arial" charset="0"/>
              </a:rPr>
              <a:t>interpretation</a:t>
            </a:r>
            <a:r>
              <a:rPr lang="it-IT" sz="3200" dirty="0">
                <a:latin typeface="Arial" charset="0"/>
                <a:ea typeface="+mn-ea"/>
              </a:rPr>
              <a:t> </a:t>
            </a:r>
          </a:p>
          <a:p>
            <a:pPr algn="ctr" eaLnBrk="1" hangingPunct="1">
              <a:defRPr/>
            </a:pPr>
            <a:r>
              <a:rPr lang="it-IT" sz="3200" dirty="0">
                <a:latin typeface="Arial" charset="0"/>
                <a:ea typeface="+mn-ea"/>
              </a:rPr>
              <a:t>(</a:t>
            </a:r>
            <a:r>
              <a:rPr lang="it-IT" sz="3200" b="1" dirty="0" err="1">
                <a:solidFill>
                  <a:srgbClr val="C00000"/>
                </a:solidFill>
                <a:latin typeface="Arial" charset="0"/>
                <a:ea typeface="+mn-ea"/>
              </a:rPr>
              <a:t>Markov</a:t>
            </a:r>
            <a:r>
              <a:rPr lang="it-IT" sz="3200" b="1" dirty="0">
                <a:solidFill>
                  <a:srgbClr val="C00000"/>
                </a:solidFill>
                <a:latin typeface="Arial" charset="0"/>
                <a:ea typeface="+mn-ea"/>
              </a:rPr>
              <a:t> Chain</a:t>
            </a:r>
            <a:r>
              <a:rPr lang="it-IT" sz="3200" dirty="0">
                <a:latin typeface="Arial" charset="0"/>
                <a:ea typeface="+mn-ea"/>
              </a:rPr>
              <a:t>)</a:t>
            </a:r>
          </a:p>
        </p:txBody>
      </p:sp>
      <p:sp>
        <p:nvSpPr>
          <p:cNvPr id="99331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4643438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79388" y="2276475"/>
            <a:ext cx="8785225" cy="1077913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/>
              <a:t>consider a web with 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lang="it-IT" altLang="it-IT"/>
              <a:t>  pages,  where the generic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j-th </a:t>
            </a:r>
            <a:r>
              <a:rPr lang="it-IT" altLang="it-IT"/>
              <a:t>page has 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lang="it-IT" altLang="it-IT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j</a:t>
            </a:r>
            <a:r>
              <a:rPr lang="it-IT" altLang="it-IT"/>
              <a:t> outgoing links</a:t>
            </a:r>
            <a:endParaRPr lang="it-IT" altLang="it-IT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79388" y="3429000"/>
            <a:ext cx="8785225" cy="2062163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/>
              <a:t>consider a starting vector of  probability distribution </a:t>
            </a:r>
            <a:r>
              <a:rPr lang="it-IT" altLang="it-IT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it-IT" altLang="it-IT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(o)</a:t>
            </a:r>
            <a:r>
              <a:rPr lang="it-IT" altLang="it-IT"/>
              <a:t>, which describes the probability that a </a:t>
            </a:r>
            <a:r>
              <a:rPr lang="it-IT" altLang="it-IT" b="1">
                <a:solidFill>
                  <a:srgbClr val="262673"/>
                </a:solidFill>
              </a:rPr>
              <a:t>surfer </a:t>
            </a:r>
            <a:r>
              <a:rPr lang="it-IT" altLang="it-IT"/>
              <a:t>be at the beginning of the walk on any of the  </a:t>
            </a:r>
            <a:r>
              <a:rPr lang="it-IT" altLang="it-IT" i="1">
                <a:latin typeface="Times New Roman" panose="02020603050405020304" pitchFamily="18" charset="0"/>
              </a:rPr>
              <a:t>n</a:t>
            </a:r>
            <a:r>
              <a:rPr lang="it-IT" altLang="it-IT"/>
              <a:t>  web pages</a:t>
            </a:r>
            <a:endParaRPr lang="it-IT" altLang="it-IT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9388" y="5565775"/>
            <a:ext cx="8785225" cy="1076325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/>
              <a:t>consider the fixed procedure for moving from one page to another  </a:t>
            </a:r>
            <a:endParaRPr lang="it-IT" altLang="it-IT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nimBg="1"/>
      <p:bldP spid="52231" grpId="0" animBg="1"/>
      <p:bldP spid="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4"/>
          <p:cNvSpPr txBox="1">
            <a:spLocks noChangeArrowheads="1"/>
          </p:cNvSpPr>
          <p:nvPr/>
        </p:nvSpPr>
        <p:spPr bwMode="auto">
          <a:xfrm>
            <a:off x="107950" y="2276475"/>
            <a:ext cx="86407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altLang="it-IT" sz="2800" dirty="0" err="1"/>
              <a:t>probability</a:t>
            </a:r>
            <a:r>
              <a:rPr lang="it-IT" altLang="it-IT" sz="2800" dirty="0"/>
              <a:t> of </a:t>
            </a:r>
            <a:r>
              <a:rPr lang="it-IT" altLang="it-IT" sz="2800" dirty="0" err="1"/>
              <a:t>following</a:t>
            </a:r>
            <a:r>
              <a:rPr lang="it-IT" altLang="it-IT" sz="2800" dirty="0"/>
              <a:t> an </a:t>
            </a:r>
            <a:r>
              <a:rPr lang="it-IT" altLang="it-IT" sz="2800" dirty="0" err="1"/>
              <a:t>outgoing</a:t>
            </a:r>
            <a:r>
              <a:rPr lang="it-IT" altLang="it-IT" sz="2800" dirty="0"/>
              <a:t> link from the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800" dirty="0"/>
              <a:t>     </a:t>
            </a:r>
            <a:r>
              <a:rPr lang="it-IT" altLang="it-IT" sz="28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j-</a:t>
            </a:r>
            <a:r>
              <a:rPr lang="it-IT" altLang="it-IT" sz="28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</a:t>
            </a:r>
            <a:r>
              <a:rPr lang="it-IT" altLang="it-IT" sz="28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800" dirty="0"/>
              <a:t> page:</a:t>
            </a:r>
            <a:endParaRPr lang="it-IT" altLang="it-IT" sz="2800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1379" name="Object 6"/>
          <p:cNvGraphicFramePr>
            <a:graphicFrameLocks noChangeAspect="1"/>
          </p:cNvGraphicFramePr>
          <p:nvPr/>
        </p:nvGraphicFramePr>
        <p:xfrm>
          <a:off x="3059113" y="2974975"/>
          <a:ext cx="2136775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34725" imgH="444307" progId="Equation.DSMT4">
                  <p:embed/>
                </p:oleObj>
              </mc:Choice>
              <mc:Fallback>
                <p:oleObj name="Equation" r:id="rId4" imgW="634725" imgH="444307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974975"/>
                        <a:ext cx="2136775" cy="1238250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103188" y="4205288"/>
            <a:ext cx="9040812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it-IT" altLang="it-IT" sz="2800"/>
              <a:t>probability of jumping to any page, without following any link from the </a:t>
            </a:r>
            <a:r>
              <a:rPr lang="it-IT" altLang="it-IT" sz="2800" i="1">
                <a:solidFill>
                  <a:srgbClr val="0000FF"/>
                </a:solidFill>
                <a:latin typeface="Times New Roman" panose="02020603050405020304" pitchFamily="18" charset="0"/>
              </a:rPr>
              <a:t>j-th </a:t>
            </a:r>
            <a:r>
              <a:rPr lang="it-IT" altLang="it-IT" sz="2800"/>
              <a:t>page </a:t>
            </a:r>
            <a:r>
              <a:rPr lang="it-IT" altLang="it-IT" sz="3000"/>
              <a:t>(</a:t>
            </a:r>
            <a:r>
              <a:rPr lang="it-IT" altLang="it-IT" sz="2800" b="1">
                <a:solidFill>
                  <a:srgbClr val="FF0000"/>
                </a:solidFill>
              </a:rPr>
              <a:t>teletransport</a:t>
            </a:r>
            <a:r>
              <a:rPr lang="it-IT" altLang="it-IT" sz="3000"/>
              <a:t>):</a:t>
            </a:r>
            <a:endParaRPr lang="it-IT" altLang="it-IT" sz="3000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2472" name="Object 8"/>
          <p:cNvGraphicFramePr>
            <a:graphicFrameLocks noChangeAspect="1"/>
          </p:cNvGraphicFramePr>
          <p:nvPr/>
        </p:nvGraphicFramePr>
        <p:xfrm>
          <a:off x="1042988" y="5300663"/>
          <a:ext cx="1582737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31613" imgH="393529" progId="Equation.DSMT4">
                  <p:embed/>
                </p:oleObj>
              </mc:Choice>
              <mc:Fallback>
                <p:oleObj name="Equation" r:id="rId6" imgW="431613" imgH="39352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5300663"/>
                        <a:ext cx="1582737" cy="1195387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3" name="Object 9"/>
          <p:cNvGraphicFramePr>
            <a:graphicFrameLocks noChangeAspect="1"/>
          </p:cNvGraphicFramePr>
          <p:nvPr/>
        </p:nvGraphicFramePr>
        <p:xfrm>
          <a:off x="2700338" y="5516563"/>
          <a:ext cx="6364287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44700" imgH="228600" progId="Equation.DSMT4">
                  <p:embed/>
                </p:oleObj>
              </mc:Choice>
              <mc:Fallback>
                <p:oleObj name="Equation" r:id="rId8" imgW="20447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516563"/>
                        <a:ext cx="6364287" cy="6492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0825" y="1125538"/>
            <a:ext cx="8281988" cy="11049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200" b="1" dirty="0" err="1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probabilistic</a:t>
            </a: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it-IT" sz="3200" dirty="0" err="1">
                <a:latin typeface="Arial" charset="0"/>
              </a:rPr>
              <a:t>interpretation</a:t>
            </a:r>
            <a:r>
              <a:rPr lang="it-IT" sz="3200" dirty="0">
                <a:latin typeface="Arial" charset="0"/>
                <a:ea typeface="+mn-ea"/>
              </a:rPr>
              <a:t> </a:t>
            </a:r>
          </a:p>
          <a:p>
            <a:pPr algn="ctr" eaLnBrk="1" hangingPunct="1">
              <a:defRPr/>
            </a:pPr>
            <a:r>
              <a:rPr lang="it-IT" sz="3200" dirty="0">
                <a:latin typeface="Arial" charset="0"/>
                <a:ea typeface="+mn-ea"/>
              </a:rPr>
              <a:t>(</a:t>
            </a:r>
            <a:r>
              <a:rPr lang="it-IT" sz="3200" b="1" dirty="0" err="1">
                <a:solidFill>
                  <a:srgbClr val="C00000"/>
                </a:solidFill>
                <a:latin typeface="Arial" charset="0"/>
                <a:ea typeface="+mn-ea"/>
              </a:rPr>
              <a:t>Markov</a:t>
            </a:r>
            <a:r>
              <a:rPr lang="it-IT" sz="3200" b="1" dirty="0">
                <a:solidFill>
                  <a:srgbClr val="C00000"/>
                </a:solidFill>
                <a:latin typeface="Arial" charset="0"/>
                <a:ea typeface="+mn-ea"/>
              </a:rPr>
              <a:t> Chain</a:t>
            </a:r>
            <a:r>
              <a:rPr lang="it-IT" sz="3200" dirty="0">
                <a:latin typeface="Arial" charset="0"/>
                <a:ea typeface="+mn-ea"/>
              </a:rPr>
              <a:t>)</a:t>
            </a:r>
          </a:p>
        </p:txBody>
      </p:sp>
      <p:sp>
        <p:nvSpPr>
          <p:cNvPr id="101384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4643438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  <p:sp>
        <p:nvSpPr>
          <p:cNvPr id="101385" name="Text Box 6"/>
          <p:cNvSpPr txBox="1">
            <a:spLocks noChangeArrowheads="1"/>
          </p:cNvSpPr>
          <p:nvPr/>
        </p:nvSpPr>
        <p:spPr bwMode="auto">
          <a:xfrm>
            <a:off x="5003800" y="168275"/>
            <a:ext cx="4060825" cy="708025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/>
              <a:t>fixed procedure for moving from one page to another  </a:t>
            </a:r>
            <a:endParaRPr lang="it-IT" altLang="it-IT" sz="2000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4"/>
          <p:cNvSpPr txBox="1">
            <a:spLocks noChangeArrowheads="1"/>
          </p:cNvSpPr>
          <p:nvPr/>
        </p:nvSpPr>
        <p:spPr bwMode="auto">
          <a:xfrm>
            <a:off x="323850" y="2420938"/>
            <a:ext cx="83518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b="1"/>
              <a:t>transition probability </a:t>
            </a:r>
            <a:r>
              <a:rPr lang="it-IT" altLang="it-IT"/>
              <a:t>matrix</a:t>
            </a:r>
            <a:r>
              <a:rPr lang="it-IT" altLang="it-IT" b="1"/>
              <a:t>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P</a:t>
            </a:r>
            <a:r>
              <a:rPr lang="it-IT" altLang="it-IT"/>
              <a:t>:</a:t>
            </a:r>
            <a:endParaRPr lang="it-IT" altLang="it-IT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3427" name="Object 5"/>
          <p:cNvGraphicFramePr>
            <a:graphicFrameLocks noChangeAspect="1"/>
          </p:cNvGraphicFramePr>
          <p:nvPr/>
        </p:nvGraphicFramePr>
        <p:xfrm>
          <a:off x="755650" y="3357563"/>
          <a:ext cx="3744913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80588" imgH="444307" progId="Equation.3">
                  <p:embed/>
                </p:oleObj>
              </mc:Choice>
              <mc:Fallback>
                <p:oleObj name="Equation" r:id="rId4" imgW="1180588" imgH="444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357563"/>
                        <a:ext cx="3744913" cy="1166812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9"/>
          <p:cNvGraphicFramePr>
            <a:graphicFrameLocks noChangeAspect="1"/>
          </p:cNvGraphicFramePr>
          <p:nvPr/>
        </p:nvGraphicFramePr>
        <p:xfrm>
          <a:off x="2987675" y="5445125"/>
          <a:ext cx="278288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002" imgH="165028" progId="Equation.DSMT4">
                  <p:embed/>
                </p:oleObj>
              </mc:Choice>
              <mc:Fallback>
                <p:oleObj name="Equation" r:id="rId6" imgW="457002" imgH="165028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445125"/>
                        <a:ext cx="2782888" cy="8318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9" name="Object 5"/>
          <p:cNvGraphicFramePr>
            <a:graphicFrameLocks noChangeAspect="1"/>
          </p:cNvGraphicFramePr>
          <p:nvPr/>
        </p:nvGraphicFramePr>
        <p:xfrm>
          <a:off x="6084888" y="3594100"/>
          <a:ext cx="16891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8" imgW="457200" imgH="241300" progId="Equation.3">
                  <p:embed/>
                </p:oleObj>
              </mc:Choice>
              <mc:Fallback>
                <p:oleObj name="Equazione" r:id="rId8" imgW="4572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594100"/>
                        <a:ext cx="1689100" cy="738188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0" name="Text Box 4"/>
          <p:cNvSpPr txBox="1">
            <a:spLocks noChangeArrowheads="1"/>
          </p:cNvSpPr>
          <p:nvPr/>
        </p:nvSpPr>
        <p:spPr bwMode="auto">
          <a:xfrm>
            <a:off x="358775" y="4616450"/>
            <a:ext cx="4535488" cy="46196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if there exists a link from  </a:t>
            </a:r>
            <a:r>
              <a:rPr lang="it-IT" altLang="it-IT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altLang="it-IT" sz="2400">
                <a:cs typeface="Times New Roman" panose="02020603050405020304" pitchFamily="18" charset="0"/>
              </a:rPr>
              <a:t>  to  </a:t>
            </a:r>
            <a:r>
              <a:rPr lang="it-IT" altLang="it-IT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it-IT" altLang="it-IT" sz="24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31" name="Text Box 4"/>
          <p:cNvSpPr txBox="1">
            <a:spLocks noChangeArrowheads="1"/>
          </p:cNvSpPr>
          <p:nvPr/>
        </p:nvSpPr>
        <p:spPr bwMode="auto">
          <a:xfrm>
            <a:off x="5184775" y="4598988"/>
            <a:ext cx="3959225" cy="461962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dirty="0" err="1"/>
              <a:t>if</a:t>
            </a:r>
            <a:r>
              <a:rPr lang="it-IT" altLang="it-IT" sz="2400" dirty="0"/>
              <a:t>  </a:t>
            </a:r>
            <a:r>
              <a:rPr lang="it-IT" altLang="it-IT" sz="2400" dirty="0" err="1"/>
              <a:t>there</a:t>
            </a:r>
            <a:r>
              <a:rPr lang="it-IT" altLang="it-IT" sz="2400" dirty="0"/>
              <a:t> </a:t>
            </a:r>
            <a:r>
              <a:rPr lang="it-IT" altLang="it-IT" sz="2400" dirty="0" err="1"/>
              <a:t>is</a:t>
            </a:r>
            <a:r>
              <a:rPr lang="it-IT" altLang="it-IT" sz="2400" dirty="0"/>
              <a:t> no link from  </a:t>
            </a:r>
            <a:r>
              <a:rPr lang="it-IT" alt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altLang="it-IT" sz="2400" dirty="0">
                <a:cs typeface="Times New Roman" panose="02020603050405020304" pitchFamily="18" charset="0"/>
              </a:rPr>
              <a:t> to </a:t>
            </a:r>
            <a:r>
              <a:rPr lang="it-IT" alt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it-IT" altLang="it-IT" sz="240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32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4643438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0825" y="1125538"/>
            <a:ext cx="8281988" cy="11049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200" b="1" dirty="0" err="1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probabilistic</a:t>
            </a: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it-IT" sz="3200" dirty="0" err="1">
                <a:latin typeface="Arial" charset="0"/>
              </a:rPr>
              <a:t>interpretation</a:t>
            </a:r>
            <a:r>
              <a:rPr lang="it-IT" sz="3200" dirty="0">
                <a:latin typeface="Arial" charset="0"/>
                <a:ea typeface="+mn-ea"/>
              </a:rPr>
              <a:t> </a:t>
            </a:r>
          </a:p>
          <a:p>
            <a:pPr algn="ctr" eaLnBrk="1" hangingPunct="1">
              <a:defRPr/>
            </a:pPr>
            <a:r>
              <a:rPr lang="it-IT" sz="3200" dirty="0">
                <a:latin typeface="Arial" charset="0"/>
                <a:ea typeface="+mn-ea"/>
              </a:rPr>
              <a:t>(</a:t>
            </a:r>
            <a:r>
              <a:rPr lang="it-IT" sz="3200" b="1" dirty="0" err="1">
                <a:solidFill>
                  <a:srgbClr val="C00000"/>
                </a:solidFill>
                <a:latin typeface="Arial" charset="0"/>
                <a:ea typeface="+mn-ea"/>
              </a:rPr>
              <a:t>Markov</a:t>
            </a:r>
            <a:r>
              <a:rPr lang="it-IT" sz="3200" b="1" dirty="0">
                <a:solidFill>
                  <a:srgbClr val="C00000"/>
                </a:solidFill>
                <a:latin typeface="Arial" charset="0"/>
                <a:ea typeface="+mn-ea"/>
              </a:rPr>
              <a:t> Chain</a:t>
            </a:r>
            <a:r>
              <a:rPr lang="it-IT" sz="3200" dirty="0">
                <a:latin typeface="Arial" charset="0"/>
                <a:ea typeface="+mn-ea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 animBg="1"/>
      <p:bldP spid="103431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4"/>
          <p:cNvSpPr txBox="1">
            <a:spLocks noChangeArrowheads="1"/>
          </p:cNvSpPr>
          <p:nvPr/>
        </p:nvSpPr>
        <p:spPr bwMode="auto">
          <a:xfrm>
            <a:off x="323850" y="2420938"/>
            <a:ext cx="83518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Markov Chain:</a:t>
            </a:r>
            <a:endParaRPr lang="it-IT" altLang="it-IT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5475" name="Object 5"/>
          <p:cNvGraphicFramePr>
            <a:graphicFrameLocks noChangeAspect="1"/>
          </p:cNvGraphicFramePr>
          <p:nvPr/>
        </p:nvGraphicFramePr>
        <p:xfrm>
          <a:off x="1979613" y="3141663"/>
          <a:ext cx="467995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99753" imgH="253890" progId="Equation.DSMT4">
                  <p:embed/>
                </p:oleObj>
              </mc:Choice>
              <mc:Fallback>
                <p:oleObj name="Equation" r:id="rId4" imgW="799753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141663"/>
                        <a:ext cx="4679950" cy="1204912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0" y="4581525"/>
            <a:ext cx="8893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the Markov Chain converges to the </a:t>
            </a:r>
            <a:r>
              <a:rPr lang="it-IT" altLang="it-IT">
                <a:solidFill>
                  <a:srgbClr val="0000FF"/>
                </a:solidFill>
              </a:rPr>
              <a:t>limit state</a:t>
            </a:r>
            <a:r>
              <a:rPr lang="it-IT" altLang="it-IT"/>
              <a:t>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it-IT" altLang="it-IT"/>
              <a:t>:</a:t>
            </a:r>
            <a:endParaRPr lang="it-IT" altLang="it-IT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1403350" y="5516563"/>
          <a:ext cx="28067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82181" imgH="177646" progId="Equation.DSMT4">
                  <p:embed/>
                </p:oleObj>
              </mc:Choice>
              <mc:Fallback>
                <p:oleObj name="Equation" r:id="rId6" imgW="482181" imgH="177646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516563"/>
                        <a:ext cx="2806700" cy="8556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66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4535488" y="5373688"/>
            <a:ext cx="4357687" cy="9842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800"/>
              <a:t>regardless of the choice of the starting vector</a:t>
            </a:r>
            <a:endParaRPr lang="it-IT" altLang="it-IT" sz="2800"/>
          </a:p>
        </p:txBody>
      </p:sp>
      <p:sp>
        <p:nvSpPr>
          <p:cNvPr id="105479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4643438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0825" y="1125538"/>
            <a:ext cx="8281988" cy="11049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200" b="1" dirty="0" err="1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probabilistic</a:t>
            </a: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it-IT" sz="3200" dirty="0" err="1">
                <a:latin typeface="Arial" charset="0"/>
              </a:rPr>
              <a:t>interpretation</a:t>
            </a:r>
            <a:r>
              <a:rPr lang="it-IT" sz="3200" dirty="0">
                <a:latin typeface="Arial" charset="0"/>
                <a:ea typeface="+mn-ea"/>
              </a:rPr>
              <a:t> </a:t>
            </a:r>
          </a:p>
          <a:p>
            <a:pPr algn="ctr" eaLnBrk="1" hangingPunct="1">
              <a:defRPr/>
            </a:pPr>
            <a:r>
              <a:rPr lang="it-IT" sz="3200" dirty="0">
                <a:latin typeface="Arial" charset="0"/>
                <a:ea typeface="+mn-ea"/>
              </a:rPr>
              <a:t>(</a:t>
            </a:r>
            <a:r>
              <a:rPr lang="it-IT" sz="3200" b="1" dirty="0" err="1">
                <a:solidFill>
                  <a:srgbClr val="C00000"/>
                </a:solidFill>
                <a:latin typeface="Arial" charset="0"/>
                <a:ea typeface="+mn-ea"/>
              </a:rPr>
              <a:t>Markov</a:t>
            </a:r>
            <a:r>
              <a:rPr lang="it-IT" sz="3200" b="1" dirty="0">
                <a:solidFill>
                  <a:srgbClr val="C00000"/>
                </a:solidFill>
                <a:latin typeface="Arial" charset="0"/>
                <a:ea typeface="+mn-ea"/>
              </a:rPr>
              <a:t> Chain</a:t>
            </a:r>
            <a:r>
              <a:rPr lang="it-IT" sz="3200" dirty="0">
                <a:latin typeface="Arial" charset="0"/>
                <a:ea typeface="+mn-ea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/>
      <p:bldP spid="645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47813" y="260350"/>
            <a:ext cx="6119812" cy="584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Google’s PageRank algorithm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90487" y="980728"/>
            <a:ext cx="8963025" cy="13843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is the </a:t>
            </a:r>
            <a:r>
              <a:rPr lang="it-IT" altLang="ja-JP" sz="2800"/>
              <a:t>algorithm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ja-JP" sz="2800"/>
              <a:t>that quantifies the importance of any web page in </a:t>
            </a:r>
            <a:r>
              <a:rPr lang="it-IT" altLang="ja-JP" sz="2800" b="1"/>
              <a:t>Google’s  search engine</a:t>
            </a:r>
            <a:endParaRPr lang="it-IT" altLang="it-IT" sz="2800" b="1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90487" y="2567994"/>
            <a:ext cx="8893175" cy="403187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 dirty="0"/>
              <a:t>PageRank, developed by Google's founders Larry Page and Sergey Brin in 1997, shifted the focus from a naïve keyword frequency analysis to the quality and quantity of backlinks as a measure of a webpage's importance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sz="8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 dirty="0"/>
              <a:t>this innovation led to new SEO strategies emphasizing quality backlinks and content marketing (to attract and engage a specific target audience)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sz="8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 dirty="0"/>
              <a:t>while Google’s search algorithms have evolved, incorporating various factors, PageRank's core principle of valuing links remains foundational in understanding website rankings</a:t>
            </a:r>
            <a:endParaRPr lang="it-IT" altLang="it-IT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094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61950" y="4329113"/>
            <a:ext cx="8496300" cy="2098675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the </a:t>
            </a:r>
            <a:r>
              <a:rPr lang="it-IT" altLang="it-IT" b="1">
                <a:solidFill>
                  <a:srgbClr val="262673"/>
                </a:solidFill>
              </a:rPr>
              <a:t>score</a:t>
            </a:r>
            <a:r>
              <a:rPr lang="it-IT" altLang="it-IT"/>
              <a:t> </a:t>
            </a:r>
            <a:r>
              <a:rPr lang="it-IT" altLang="it-IT" i="1">
                <a:latin typeface="Times New Roman" panose="02020603050405020304" pitchFamily="18" charset="0"/>
              </a:rPr>
              <a:t>x</a:t>
            </a:r>
            <a:r>
              <a:rPr lang="it-IT" altLang="it-IT" i="1" baseline="-25000">
                <a:latin typeface="Times New Roman" panose="02020603050405020304" pitchFamily="18" charset="0"/>
              </a:rPr>
              <a:t>j</a:t>
            </a:r>
            <a:r>
              <a:rPr lang="it-IT" altLang="it-IT" i="1">
                <a:latin typeface="Times New Roman" panose="02020603050405020304" pitchFamily="18" charset="0"/>
              </a:rPr>
              <a:t> </a:t>
            </a:r>
            <a:r>
              <a:rPr lang="it-IT" altLang="it-IT"/>
              <a:t>of the </a:t>
            </a:r>
            <a:r>
              <a:rPr lang="it-IT" altLang="it-IT" i="1">
                <a:latin typeface="Times New Roman" panose="02020603050405020304" pitchFamily="18" charset="0"/>
              </a:rPr>
              <a:t>j-th</a:t>
            </a:r>
            <a:r>
              <a:rPr lang="it-IT" altLang="it-IT"/>
              <a:t> web page can be seen as the </a:t>
            </a:r>
            <a:r>
              <a:rPr lang="it-IT" altLang="it-IT" b="1"/>
              <a:t>percentage of time</a:t>
            </a:r>
            <a:r>
              <a:rPr lang="it-IT" altLang="it-IT"/>
              <a:t> that a surfer spends on the  </a:t>
            </a:r>
            <a:r>
              <a:rPr lang="it-IT" altLang="it-IT" i="1">
                <a:latin typeface="Times New Roman" panose="02020603050405020304" pitchFamily="18" charset="0"/>
              </a:rPr>
              <a:t>j-th </a:t>
            </a:r>
            <a:r>
              <a:rPr lang="it-IT" altLang="it-IT"/>
              <a:t> page, in a hypothetical </a:t>
            </a:r>
            <a:r>
              <a:rPr lang="it-IT" altLang="it-IT" b="1"/>
              <a:t>infinite random walk </a:t>
            </a:r>
            <a:r>
              <a:rPr lang="it-IT" altLang="it-IT"/>
              <a:t>on the web</a:t>
            </a:r>
          </a:p>
        </p:txBody>
      </p:sp>
      <p:sp>
        <p:nvSpPr>
          <p:cNvPr id="107523" name="Text Box 5"/>
          <p:cNvSpPr txBox="1">
            <a:spLocks noChangeArrowheads="1"/>
          </p:cNvSpPr>
          <p:nvPr/>
        </p:nvSpPr>
        <p:spPr bwMode="auto">
          <a:xfrm>
            <a:off x="323850" y="2492375"/>
            <a:ext cx="8496300" cy="163195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the </a:t>
            </a:r>
            <a:r>
              <a:rPr lang="it-IT" altLang="it-IT" b="1">
                <a:solidFill>
                  <a:srgbClr val="262673"/>
                </a:solidFill>
              </a:rPr>
              <a:t>limit state  </a:t>
            </a:r>
            <a:r>
              <a:rPr lang="it-IT" altLang="it-IT" sz="3600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it-IT" altLang="it-IT" i="1" baseline="-25000">
                <a:latin typeface="Times New Roman" panose="02020603050405020304" pitchFamily="18" charset="0"/>
              </a:rPr>
              <a:t>  </a:t>
            </a:r>
            <a:r>
              <a:rPr lang="it-IT" altLang="it-IT"/>
              <a:t>of the Markov Chain is the </a:t>
            </a:r>
            <a:r>
              <a:rPr lang="it-IT" altLang="it-IT" b="1">
                <a:solidFill>
                  <a:srgbClr val="262673"/>
                </a:solidFill>
              </a:rPr>
              <a:t>score vector  </a:t>
            </a:r>
            <a:r>
              <a:rPr lang="it-IT" altLang="it-IT"/>
              <a:t>of  Google’s PageRank </a:t>
            </a:r>
            <a:r>
              <a:rPr lang="it-IT" altLang="ja-JP"/>
              <a:t>algorithm </a:t>
            </a:r>
          </a:p>
        </p:txBody>
      </p:sp>
      <p:sp>
        <p:nvSpPr>
          <p:cNvPr id="107524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4643438" cy="5238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PageRank algorithm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0825" y="1125538"/>
            <a:ext cx="8281988" cy="11049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200" b="1" dirty="0" err="1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probabilistic</a:t>
            </a: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it-IT" sz="3200" dirty="0" err="1">
                <a:latin typeface="Arial" charset="0"/>
              </a:rPr>
              <a:t>interpretation</a:t>
            </a:r>
            <a:r>
              <a:rPr lang="it-IT" sz="3200" dirty="0">
                <a:latin typeface="Arial" charset="0"/>
                <a:ea typeface="+mn-ea"/>
              </a:rPr>
              <a:t> </a:t>
            </a:r>
          </a:p>
          <a:p>
            <a:pPr algn="ctr" eaLnBrk="1" hangingPunct="1">
              <a:defRPr/>
            </a:pPr>
            <a:r>
              <a:rPr lang="it-IT" sz="3200" dirty="0">
                <a:latin typeface="Arial" charset="0"/>
                <a:ea typeface="+mn-ea"/>
              </a:rPr>
              <a:t>(</a:t>
            </a:r>
            <a:r>
              <a:rPr lang="it-IT" sz="3200" b="1" dirty="0" err="1">
                <a:solidFill>
                  <a:srgbClr val="C00000"/>
                </a:solidFill>
                <a:latin typeface="Arial" charset="0"/>
                <a:ea typeface="+mn-ea"/>
              </a:rPr>
              <a:t>Markov</a:t>
            </a:r>
            <a:r>
              <a:rPr lang="it-IT" sz="3200" b="1" dirty="0">
                <a:solidFill>
                  <a:srgbClr val="C00000"/>
                </a:solidFill>
                <a:latin typeface="Arial" charset="0"/>
                <a:ea typeface="+mn-ea"/>
              </a:rPr>
              <a:t> Chain</a:t>
            </a:r>
            <a:r>
              <a:rPr lang="it-IT" sz="3200" dirty="0">
                <a:latin typeface="Arial" charset="0"/>
                <a:ea typeface="+mn-ea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3609975" y="31750"/>
            <a:ext cx="1538288" cy="804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sz="2400" dirty="0"/>
              <a:t>User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2132013" y="1171575"/>
            <a:ext cx="1657350" cy="914400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sz="2400" dirty="0">
                <a:solidFill>
                  <a:srgbClr val="002060"/>
                </a:solidFill>
              </a:rPr>
              <a:t>QUERY </a:t>
            </a:r>
            <a:r>
              <a:rPr lang="it-IT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Module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it-IT" sz="2400" dirty="0">
              <a:solidFill>
                <a:srgbClr val="002060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4810125" y="1184275"/>
            <a:ext cx="1793875" cy="9144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sz="2400" dirty="0">
                <a:solidFill>
                  <a:srgbClr val="CC3300"/>
                </a:solidFill>
              </a:rPr>
              <a:t>RANKING </a:t>
            </a:r>
            <a:r>
              <a:rPr lang="it-IT" sz="2400" dirty="0" err="1">
                <a:solidFill>
                  <a:srgbClr val="CC3300"/>
                </a:solidFill>
              </a:rPr>
              <a:t>Module</a:t>
            </a:r>
            <a:endParaRPr lang="it-IT" sz="2400" dirty="0">
              <a:solidFill>
                <a:srgbClr val="CC33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304925" y="2738438"/>
            <a:ext cx="1549400" cy="9064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Archive of PAGES</a:t>
            </a:r>
          </a:p>
        </p:txBody>
      </p:sp>
      <p:grpSp>
        <p:nvGrpSpPr>
          <p:cNvPr id="5126" name="Gruppo 10"/>
          <p:cNvGrpSpPr>
            <a:grpSpLocks/>
          </p:cNvGrpSpPr>
          <p:nvPr/>
        </p:nvGrpSpPr>
        <p:grpSpPr bwMode="auto">
          <a:xfrm>
            <a:off x="755650" y="4581525"/>
            <a:ext cx="2016125" cy="2016125"/>
            <a:chOff x="5724129" y="4041428"/>
            <a:chExt cx="2016223" cy="2016224"/>
          </a:xfrm>
        </p:grpSpPr>
        <p:pic>
          <p:nvPicPr>
            <p:cNvPr id="5145" name="Picture 2" descr="acqua,brullo,crepe,iStockphoto,natura,questioni ambientali,riscaldamento globale,secco,spaccato,terr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9" y="4041428"/>
              <a:ext cx="2016223" cy="2016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46" name="CasellaDiTesto 9"/>
            <p:cNvSpPr txBox="1">
              <a:spLocks noChangeArrowheads="1"/>
            </p:cNvSpPr>
            <p:nvPr/>
          </p:nvSpPr>
          <p:spPr bwMode="auto">
            <a:xfrm>
              <a:off x="6231942" y="4767610"/>
              <a:ext cx="100059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WEB</a:t>
              </a:r>
            </a:p>
          </p:txBody>
        </p:sp>
      </p:grpSp>
      <p:sp>
        <p:nvSpPr>
          <p:cNvPr id="13" name="Rettangolo 12"/>
          <p:cNvSpPr/>
          <p:nvPr/>
        </p:nvSpPr>
        <p:spPr>
          <a:xfrm>
            <a:off x="3690938" y="2738438"/>
            <a:ext cx="1727200" cy="9064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INDEXING</a:t>
            </a:r>
          </a:p>
          <a:p>
            <a:pPr algn="ctr" eaLnBrk="1" hangingPunct="1">
              <a:defRPr/>
            </a:pPr>
            <a:r>
              <a:rPr lang="it-IT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Module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5128" name="Gruppo 16"/>
          <p:cNvGrpSpPr>
            <a:grpSpLocks/>
          </p:cNvGrpSpPr>
          <p:nvPr/>
        </p:nvGrpSpPr>
        <p:grpSpPr bwMode="auto">
          <a:xfrm>
            <a:off x="6011863" y="3136900"/>
            <a:ext cx="2663825" cy="1735138"/>
            <a:chOff x="5868144" y="2918088"/>
            <a:chExt cx="2664296" cy="1735048"/>
          </a:xfrm>
        </p:grpSpPr>
        <p:sp>
          <p:nvSpPr>
            <p:cNvPr id="14" name="Rettangolo 13"/>
            <p:cNvSpPr/>
            <p:nvPr/>
          </p:nvSpPr>
          <p:spPr>
            <a:xfrm>
              <a:off x="5868144" y="3391138"/>
              <a:ext cx="2664296" cy="12619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it-IT" sz="24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6155532" y="3573692"/>
              <a:ext cx="2160970" cy="4492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it-IT" sz="2400" dirty="0">
                  <a:solidFill>
                    <a:schemeClr val="bg2">
                      <a:lumMod val="50000"/>
                    </a:schemeClr>
                  </a:solidFill>
                </a:rPr>
                <a:t>CONTENTS</a:t>
              </a:r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6187287" y="4081666"/>
              <a:ext cx="2160970" cy="44923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it-IT" sz="2400" dirty="0">
                  <a:solidFill>
                    <a:srgbClr val="CC3300"/>
                  </a:solidFill>
                </a:rPr>
                <a:t>STRUCTURE</a:t>
              </a:r>
            </a:p>
          </p:txBody>
        </p:sp>
        <p:sp>
          <p:nvSpPr>
            <p:cNvPr id="5144" name="CasellaDiTesto 14"/>
            <p:cNvSpPr txBox="1">
              <a:spLocks noChangeArrowheads="1"/>
            </p:cNvSpPr>
            <p:nvPr/>
          </p:nvSpPr>
          <p:spPr bwMode="auto">
            <a:xfrm>
              <a:off x="6646294" y="2918088"/>
              <a:ext cx="1536270" cy="461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INDEXES</a:t>
              </a:r>
              <a:endParaRPr lang="it-IT" altLang="it-IT" sz="1800"/>
            </a:p>
          </p:txBody>
        </p:sp>
      </p:grpSp>
      <p:sp>
        <p:nvSpPr>
          <p:cNvPr id="19" name="Rettangolo 18"/>
          <p:cNvSpPr/>
          <p:nvPr/>
        </p:nvSpPr>
        <p:spPr>
          <a:xfrm>
            <a:off x="3635375" y="5032375"/>
            <a:ext cx="1965325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CROWLING</a:t>
            </a:r>
          </a:p>
          <a:p>
            <a:pPr algn="ctr" eaLnBrk="1" hangingPunct="1">
              <a:defRPr/>
            </a:pPr>
            <a:r>
              <a:rPr lang="it-IT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Module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0" name="Connettore 2 19"/>
          <p:cNvCxnSpPr>
            <a:stCxn id="4" idx="3"/>
          </p:cNvCxnSpPr>
          <p:nvPr/>
        </p:nvCxnSpPr>
        <p:spPr>
          <a:xfrm flipH="1">
            <a:off x="3211513" y="719138"/>
            <a:ext cx="623887" cy="420687"/>
          </a:xfrm>
          <a:prstGeom prst="straightConnector1">
            <a:avLst/>
          </a:prstGeom>
          <a:ln w="38100">
            <a:solidFill>
              <a:schemeClr val="tx2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flipH="1" flipV="1">
            <a:off x="4937125" y="687388"/>
            <a:ext cx="700088" cy="428625"/>
          </a:xfrm>
          <a:prstGeom prst="straightConnector1">
            <a:avLst/>
          </a:prstGeom>
          <a:ln w="38100">
            <a:solidFill>
              <a:schemeClr val="tx2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7" idx="0"/>
            <a:endCxn id="5" idx="2"/>
          </p:cNvCxnSpPr>
          <p:nvPr/>
        </p:nvCxnSpPr>
        <p:spPr>
          <a:xfrm flipV="1">
            <a:off x="2079625" y="2085975"/>
            <a:ext cx="881063" cy="652463"/>
          </a:xfrm>
          <a:prstGeom prst="straightConnector1">
            <a:avLst/>
          </a:prstGeom>
          <a:ln w="38100">
            <a:solidFill>
              <a:schemeClr val="tx2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>
            <a:off x="2841625" y="3136900"/>
            <a:ext cx="849313" cy="0"/>
          </a:xfrm>
          <a:prstGeom prst="straightConnector1">
            <a:avLst/>
          </a:prstGeom>
          <a:ln w="38100">
            <a:solidFill>
              <a:schemeClr val="tx2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19" idx="0"/>
          </p:cNvCxnSpPr>
          <p:nvPr/>
        </p:nvCxnSpPr>
        <p:spPr>
          <a:xfrm flipH="1" flipV="1">
            <a:off x="1890713" y="3598863"/>
            <a:ext cx="2727325" cy="1433512"/>
          </a:xfrm>
          <a:prstGeom prst="straightConnector1">
            <a:avLst/>
          </a:prstGeom>
          <a:ln w="38100">
            <a:solidFill>
              <a:schemeClr val="tx2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H="1" flipV="1">
            <a:off x="2786063" y="5505450"/>
            <a:ext cx="849312" cy="4763"/>
          </a:xfrm>
          <a:prstGeom prst="straightConnector1">
            <a:avLst/>
          </a:prstGeom>
          <a:ln w="38100">
            <a:solidFill>
              <a:schemeClr val="tx2">
                <a:lumMod val="95000"/>
                <a:lumOff val="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4 37"/>
          <p:cNvCxnSpPr>
            <a:endCxn id="14" idx="2"/>
          </p:cNvCxnSpPr>
          <p:nvPr/>
        </p:nvCxnSpPr>
        <p:spPr>
          <a:xfrm flipV="1">
            <a:off x="5575300" y="4872038"/>
            <a:ext cx="1768475" cy="709612"/>
          </a:xfrm>
          <a:prstGeom prst="bentConnector2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4 45"/>
          <p:cNvCxnSpPr/>
          <p:nvPr/>
        </p:nvCxnSpPr>
        <p:spPr>
          <a:xfrm>
            <a:off x="4235450" y="3644900"/>
            <a:ext cx="1784350" cy="595313"/>
          </a:xfrm>
          <a:prstGeom prst="bentConnector3">
            <a:avLst>
              <a:gd name="adj1" fmla="val 462"/>
            </a:avLst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endCxn id="6" idx="2"/>
          </p:cNvCxnSpPr>
          <p:nvPr/>
        </p:nvCxnSpPr>
        <p:spPr>
          <a:xfrm flipH="1" flipV="1">
            <a:off x="5707063" y="2098675"/>
            <a:ext cx="1082675" cy="1422400"/>
          </a:xfrm>
          <a:prstGeom prst="straightConnector1">
            <a:avLst/>
          </a:prstGeom>
          <a:ln w="38100">
            <a:solidFill>
              <a:schemeClr val="tx2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tangolo arrotondato 58"/>
          <p:cNvSpPr/>
          <p:nvPr/>
        </p:nvSpPr>
        <p:spPr>
          <a:xfrm>
            <a:off x="250825" y="2411413"/>
            <a:ext cx="8713788" cy="41862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cxnSp>
        <p:nvCxnSpPr>
          <p:cNvPr id="63" name="Connettore 2 62"/>
          <p:cNvCxnSpPr/>
          <p:nvPr/>
        </p:nvCxnSpPr>
        <p:spPr>
          <a:xfrm>
            <a:off x="3835400" y="1598613"/>
            <a:ext cx="974725" cy="0"/>
          </a:xfrm>
          <a:prstGeom prst="straightConnector1">
            <a:avLst/>
          </a:prstGeom>
          <a:ln w="38100">
            <a:solidFill>
              <a:schemeClr val="tx2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Box 2">
            <a:extLst>
              <a:ext uri="{FF2B5EF4-FFF2-40B4-BE49-F238E27FC236}">
                <a16:creationId xmlns:a16="http://schemas.microsoft.com/office/drawing/2014/main" id="{43736296-FD70-D178-7C54-A104BF380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8937" y="11639"/>
            <a:ext cx="2397917" cy="1200329"/>
          </a:xfrm>
          <a:prstGeom prst="rect">
            <a:avLst/>
          </a:prstGeom>
          <a:solidFill>
            <a:schemeClr val="accent1"/>
          </a:solidFill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general </a:t>
            </a:r>
            <a:r>
              <a:rPr lang="it-IT" altLang="it-IT" sz="2400" dirty="0" err="1"/>
              <a:t>Search</a:t>
            </a:r>
            <a:r>
              <a:rPr lang="it-IT" altLang="it-IT" sz="2400" dirty="0"/>
              <a:t> </a:t>
            </a:r>
            <a:r>
              <a:rPr lang="it-IT" altLang="it-IT" sz="2400" dirty="0" err="1"/>
              <a:t>Engine’s</a:t>
            </a:r>
            <a:r>
              <a:rPr lang="it-IT" altLang="it-IT" sz="2400" dirty="0"/>
              <a:t>  </a:t>
            </a:r>
            <a:r>
              <a:rPr lang="it-IT" altLang="it-IT" sz="2400" dirty="0" err="1"/>
              <a:t>architecture</a:t>
            </a:r>
            <a:endParaRPr lang="it-IT" altLang="it-I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43508" y="836712"/>
            <a:ext cx="8856984" cy="585391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en-US" sz="2400" b="1" dirty="0"/>
              <a:t>Crawling and Indexing</a:t>
            </a:r>
            <a:r>
              <a:rPr lang="en-US" sz="2400" dirty="0"/>
              <a:t>:</a:t>
            </a:r>
          </a:p>
          <a:p>
            <a:pPr marL="457200" lvl="1" indent="0" algn="just">
              <a:buNone/>
            </a:pPr>
            <a:r>
              <a:rPr lang="en-US" sz="2400" dirty="0"/>
              <a:t>Googlebot, Google's web crawler, is highly efficient in discovering and indexing new and updated content</a:t>
            </a:r>
          </a:p>
          <a:p>
            <a:pPr algn="just">
              <a:buNone/>
            </a:pPr>
            <a:r>
              <a:rPr lang="en-US" sz="2400" b="1" dirty="0"/>
              <a:t>Query Processing</a:t>
            </a:r>
            <a:r>
              <a:rPr lang="en-US" sz="2400" dirty="0"/>
              <a:t>:</a:t>
            </a:r>
          </a:p>
          <a:p>
            <a:pPr marL="457200" lvl="1" indent="0" algn="just">
              <a:buNone/>
            </a:pPr>
            <a:r>
              <a:rPr lang="en-US" sz="2400" dirty="0"/>
              <a:t>Google uses advanced algorithms to understand and interpret complex queries</a:t>
            </a:r>
          </a:p>
          <a:p>
            <a:pPr algn="just">
              <a:buNone/>
            </a:pPr>
            <a:r>
              <a:rPr lang="en-US" sz="2400" b="1" dirty="0"/>
              <a:t>Ranking Algorithms</a:t>
            </a:r>
            <a:r>
              <a:rPr lang="en-US" sz="2400" dirty="0"/>
              <a:t>:</a:t>
            </a:r>
          </a:p>
          <a:p>
            <a:pPr marL="457200" lvl="1" indent="0" algn="just">
              <a:buNone/>
            </a:pPr>
            <a:r>
              <a:rPr lang="en-US" sz="2400" b="1" dirty="0"/>
              <a:t>PageRank</a:t>
            </a:r>
            <a:r>
              <a:rPr lang="en-US" sz="2400" dirty="0"/>
              <a:t>: evaluates the importance of web pages based on the link structure of the web</a:t>
            </a:r>
          </a:p>
          <a:p>
            <a:pPr marL="457200" lvl="1" indent="0" algn="just">
              <a:buNone/>
            </a:pPr>
            <a:r>
              <a:rPr lang="en-US" sz="2400" b="1" dirty="0" err="1"/>
              <a:t>RankBrain</a:t>
            </a:r>
            <a:r>
              <a:rPr lang="en-US" sz="2400" dirty="0"/>
              <a:t>: a machine learning-based algorithm used to interpret queries and measure user satisfaction</a:t>
            </a:r>
          </a:p>
          <a:p>
            <a:pPr algn="just">
              <a:buNone/>
            </a:pPr>
            <a:r>
              <a:rPr lang="en-US" sz="2400" b="1" dirty="0"/>
              <a:t>Personalized Retrieval and Presentation</a:t>
            </a:r>
            <a:r>
              <a:rPr lang="en-US" sz="2400" dirty="0"/>
              <a:t>:</a:t>
            </a:r>
          </a:p>
          <a:p>
            <a:pPr marL="457200" lvl="1" indent="0" algn="just">
              <a:buNone/>
            </a:pPr>
            <a:r>
              <a:rPr lang="en-US" sz="2400" dirty="0"/>
              <a:t>Google provides personalized search results based on user history and behavior</a:t>
            </a:r>
            <a:endParaRPr lang="it-IT" altLang="it-IT" sz="2800" b="1" dirty="0"/>
          </a:p>
        </p:txBody>
      </p:sp>
      <p:sp>
        <p:nvSpPr>
          <p:cNvPr id="7173" name="Text Box 2"/>
          <p:cNvSpPr txBox="1">
            <a:spLocks noChangeArrowheads="1"/>
          </p:cNvSpPr>
          <p:nvPr/>
        </p:nvSpPr>
        <p:spPr bwMode="auto">
          <a:xfrm>
            <a:off x="1547813" y="116632"/>
            <a:ext cx="6119812" cy="584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dirty="0"/>
              <a:t>Google </a:t>
            </a:r>
            <a:r>
              <a:rPr lang="it-IT" altLang="it-IT" dirty="0" err="1"/>
              <a:t>Search</a:t>
            </a:r>
            <a:r>
              <a:rPr lang="it-IT" altLang="it-IT" dirty="0"/>
              <a:t> </a:t>
            </a:r>
            <a:r>
              <a:rPr lang="it-IT" altLang="it-IT" dirty="0" err="1"/>
              <a:t>architecture</a:t>
            </a:r>
            <a:endParaRPr lang="it-IT" altLang="it-I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67544" y="1844824"/>
            <a:ext cx="8496300" cy="3108543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it-IT" sz="2800" b="1" dirty="0">
                <a:solidFill>
                  <a:srgbClr val="0000FF"/>
                </a:solidFill>
              </a:rPr>
              <a:t>relevance</a:t>
            </a:r>
            <a:r>
              <a:rPr lang="en-US" altLang="it-IT" sz="2800" dirty="0"/>
              <a:t>: refers to how well a page matches the user's search query. Measured by keyword matches, content quality, and contextual factors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it-IT" sz="28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it-IT" sz="2800" b="1" dirty="0">
                <a:solidFill>
                  <a:srgbClr val="C00000"/>
                </a:solidFill>
              </a:rPr>
              <a:t>importance</a:t>
            </a:r>
            <a:r>
              <a:rPr lang="en-US" altLang="it-IT" sz="2800" dirty="0"/>
              <a:t>: refers to the authority or trustworthiness of a website. It is determined by the number and quality of incoming links (backlinks)</a:t>
            </a:r>
            <a:endParaRPr lang="it-IT" altLang="ja-JP" sz="2800" dirty="0"/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842453" y="620688"/>
            <a:ext cx="7459093" cy="52322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800" b="1" dirty="0">
                <a:solidFill>
                  <a:srgbClr val="0000FF"/>
                </a:solidFill>
              </a:rPr>
              <a:t>relevance</a:t>
            </a:r>
            <a:r>
              <a:rPr lang="en-US" altLang="it-IT" sz="2800" dirty="0"/>
              <a:t> vs. </a:t>
            </a:r>
            <a:r>
              <a:rPr lang="en-US" altLang="it-IT" sz="2800" b="1" dirty="0">
                <a:solidFill>
                  <a:srgbClr val="C00000"/>
                </a:solidFill>
              </a:rPr>
              <a:t>importance</a:t>
            </a:r>
            <a:r>
              <a:rPr lang="en-US" altLang="it-IT" sz="2800" dirty="0"/>
              <a:t> in Search Engines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08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_PLAYLIST_COUNT" val="0"/>
  <p:tag name="PRESENTATION_PRESENTER_SLIDE_LEVEL" val="0"/>
  <p:tag name="ART_ENCODE_TYPE" val="0"/>
  <p:tag name="ART_ENCODE_INDEX" val="1"/>
  <p:tag name="LAUNCHINNEWWINDOW" val="0"/>
  <p:tag name="LMS_COMPLETION_TITLE" val="LEZ_05_pageRank"/>
  <p:tag name="LMS_COMPLETION_ID" val="LEZ_05_pageRank"/>
  <p:tag name="LMS_COMPLETION_SUBJECT" val=" catene di Markov metodo potenze Perron"/>
  <p:tag name="LMS_COMPLETION_VERSION" val="1.0"/>
  <p:tag name="LMS_COMPLETION_DURATION" val="01:00:00"/>
  <p:tag name="LMS_COMPLETION_SCO_TITLE" val="LEZ_05_pageRank"/>
  <p:tag name="LMS_COMPLETION_SCO_ID" val="LEZ_05_pageRank"/>
  <p:tag name="LMS_COMPLETION_THRESHOLD" val="48"/>
  <p:tag name="LMS_COMPLETION_METHOD" val="VIEW"/>
  <p:tag name="LMS_REPORTING" val="0"/>
  <p:tag name="LMS_DATA_SCORM" val="Yes"/>
  <p:tag name="PUBLISH_TITLE" val="LEZ_05_pageRank"/>
  <p:tag name="ARTICULATE_PUBLISH_PATH" val="C:\Users\Giulio Giunta\Documents\CORSI\Calcolo_Scientifico\Articulate_ACS\SCORM"/>
  <p:tag name="ARTICULATE_LOGO" val="logouni.jpg"/>
  <p:tag name="ARTICULATE_PRESENTER" val="prof. Giulio GIUNTA"/>
  <p:tag name="ARTICULATE_PRESENTER_GUID" val="1736B9D7BB12"/>
  <p:tag name="ARTICULATE_LMS" val="0"/>
  <p:tag name="ARTICULATE_TEMPLATE" val="ACS"/>
  <p:tag name="LMS_PUBLISH" val="Yes"/>
  <p:tag name="LMS_PROTOCOL_METHOD" val="SCORM"/>
  <p:tag name="LMS_PROTOCOL_VERSION" val="1.2"/>
  <p:tag name="PLAYERLOGOHEIGHT" val="140"/>
  <p:tag name="PLAYERLOGOWIDTH" val="140"/>
  <p:tag name="LASTPUBLISHED" val="C:\Users\Giulio Giunta\Documents\CORSI\Calcolo_Scientifico\Articulate_ACS\SCORM\LEZ_05_pageRank\player.htm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92,286"/>
  <p:tag name="AUDIO_ID" val="274"/>
  <p:tag name="TIMELINE" val="80,9/82,7/91,8/104,4/123,0/142,7/161,4"/>
  <p:tag name="ARTICULATE_TITLE_TAG" val="Web, grafi e backlink"/>
  <p:tag name="ARTICULATE_SLIDE_PAUSE" val="0"/>
  <p:tag name="ARTICULATE_NAV_LEVEL" val="1"/>
  <p:tag name="ARTICULATE_PLAYLIST_ID" val="-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93,259"/>
  <p:tag name="AUDIO_ID" val="275"/>
  <p:tag name="TIMELINE" val="12,0/13,1/31,6/55,7/71,0"/>
  <p:tag name="ARTICULATE_TITLE_TAG" val="Esempi di determinazione dello score"/>
  <p:tag name="ARTICULATE_SLIDE_PAUSE" val="0"/>
  <p:tag name="ARTICULATE_NAV_LEVEL" val="1"/>
  <p:tag name="ARTICULATE_PLAYLIST_ID" val="-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85,004"/>
  <p:tag name="AUDIO_ID" val="276"/>
  <p:tag name="ARTICULATE_TITLE_TAG" val="Esempi di determinazione dello score"/>
  <p:tag name="ARTICULATE_SLIDE_PAUSE" val="0"/>
  <p:tag name="ARTICULATE_NAV_LEVEL" val="1"/>
  <p:tag name="ARTICULATE_PLAYLIST_ID" val="-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96,639"/>
  <p:tag name="AUDIO_ID" val="277"/>
  <p:tag name="TIMELINE" val="58,9/121,3"/>
  <p:tag name="ARTICULATE_TITLE_TAG" val="Esempi di determinazione dello score"/>
  <p:tag name="ARTICULATE_SLIDE_PAUSE" val="0"/>
  <p:tag name="ARTICULATE_NAV_LEVEL" val="1"/>
  <p:tag name="ARTICULATE_PLAYLIST_ID" val="-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14,381"/>
  <p:tag name="AUDIO_ID" val="278"/>
  <p:tag name="TIMELINE" val="49,9/68,0/82,6"/>
  <p:tag name="ARTICULATE_TITLE_TAG" val="Esempi di determinazione dello score"/>
  <p:tag name="ARTICULATE_SLIDE_PAUSE" val="0"/>
  <p:tag name="ARTICULATE_NAV_LEVEL" val="1"/>
  <p:tag name="ARTICULATE_PLAYLIST_ID" val="-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60,528"/>
  <p:tag name="AUDIO_ID" val="279"/>
  <p:tag name="TIMELINE" val="14,7"/>
  <p:tag name="ARTICULATE_TITLE_TAG" val="Esempi di determinazione dello score"/>
  <p:tag name="ARTICULATE_SLIDE_PAUSE" val="0"/>
  <p:tag name="ARTICULATE_NAV_LEVEL" val="1"/>
  <p:tag name="ARTICULATE_PLAYLIST_ID" val="-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73,491"/>
  <p:tag name="AUDIO_ID" val="280"/>
  <p:tag name="TIMELINE" val="20,3/41,6"/>
  <p:tag name="ARTICULATE_TITLE_TAG" val="Esempi di determinazione dello score"/>
  <p:tag name="ARTICULATE_SLIDE_PAUSE" val="0"/>
  <p:tag name="ARTICULATE_NAV_LEVEL" val="1"/>
  <p:tag name="ARTICULATE_PLAYLIST_ID" val="-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00,165"/>
  <p:tag name="AUDIO_ID" val="281"/>
  <p:tag name="TIMELINE" val="9,0/12,2/134,9"/>
  <p:tag name="ARTICULATE_TITLE_TAG" val="Matrice di connettività scalata di un web"/>
  <p:tag name="ARTICULATE_SLIDE_PAUSE" val="0"/>
  <p:tag name="ARTICULATE_NAV_LEVEL" val="1"/>
  <p:tag name="ARTICULATE_PLAYLIST_ID" val="-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60,56"/>
  <p:tag name="AUDIO_ID" val="282"/>
  <p:tag name="TIMELINE" val="2,4/21,2/38,4"/>
  <p:tag name="ARTICULATE_TITLE_TAG" val="Matrice di connettività scalata di un web"/>
  <p:tag name="ARTICULATE_SLIDE_PAUSE" val="0"/>
  <p:tag name="ARTICULATE_NAV_LEVEL" val="1"/>
  <p:tag name="ARTICULATE_PLAYLIST_ID" val="-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00,823"/>
  <p:tag name="AUDIO_ID" val="284"/>
  <p:tag name="TIMELINE" val="5,3/56,9/67,6"/>
  <p:tag name="ARTICULATE_TITLE_TAG" val="Matrice di connettività scalata di un web"/>
  <p:tag name="ARTICULATE_SLIDE_PAUSE" val="0"/>
  <p:tag name="ARTICULATE_NAV_LEVEL" val="1"/>
  <p:tag name="ARTICULATE_PLAYLIST_ID" val="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32,769"/>
  <p:tag name="AUDIO_ID" val="302"/>
  <p:tag name="TIMELINE" val="34,2/88,4/110,2/112,4/131,5/193,3/222,2/226,9"/>
  <p:tag name="ARTICULATE_TITLE_TAG" val="Google e PageRank"/>
  <p:tag name="ARTICULATE_SLIDE_PAUSE" val="0"/>
  <p:tag name="ARTICULATE_NAV_LEVEL" val="1"/>
  <p:tag name="ARTICULATE_PLAYLIST_ID" val="-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9,795"/>
  <p:tag name="AUDIO_ID" val="285"/>
  <p:tag name="TIMELINE" val="37,3"/>
  <p:tag name="ARTICULATE_TITLE_TAG" val="Matrici stocastiche rispetto alle colonne"/>
  <p:tag name="ARTICULATE_SLIDE_PAUSE" val="0"/>
  <p:tag name="ARTICULATE_NAV_LEVEL" val="1"/>
  <p:tag name="ARTICULATE_PLAYLIST_ID" val="-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47,202"/>
  <p:tag name="AUDIO_ID" val="294"/>
  <p:tag name="TIMELINE" val="105,5"/>
  <p:tag name="ARTICULATE_TITLE_TAG" val="Esempio 1"/>
  <p:tag name="ARTICULATE_SLIDE_PAUSE" val="0"/>
  <p:tag name="ARTICULATE_NAV_LEVEL" val="1"/>
  <p:tag name="ARTICULATE_PLAYLIST_ID" val="-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47,202"/>
  <p:tag name="AUDIO_ID" val="294"/>
  <p:tag name="TIMELINE" val="105,5"/>
  <p:tag name="ARTICULATE_TITLE_TAG" val="Esempio 1"/>
  <p:tag name="ARTICULATE_SLIDE_PAUSE" val="0"/>
  <p:tag name="ARTICULATE_NAV_LEVEL" val="1"/>
  <p:tag name="ARTICULATE_PLAYLIST_ID" val="-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68,777"/>
  <p:tag name="AUDIO_ID" val="283"/>
  <p:tag name="TIMELINE" val="33,4/79,6/108,2"/>
  <p:tag name="ARTICULATE_TITLE_TAG" val="Score e problema di autovettore massimo"/>
  <p:tag name="ARTICULATE_SLIDE_PAUSE" val="0"/>
  <p:tag name="ARTICULATE_NAV_LEVEL" val="1"/>
  <p:tag name="ARTICULATE_PLAYLIST_ID" val="-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51,477"/>
  <p:tag name="AUDIO_ID" val="286"/>
  <p:tag name="TIMELINE" val="66,5/77,2/106,4/110,5/135,6"/>
  <p:tag name="ARTICULATE_TITLE_TAG" val="Proprietà matrici stocastiche r.c."/>
  <p:tag name="ARTICULATE_SLIDE_PAUSE" val="0"/>
  <p:tag name="ARTICULATE_NAV_LEVEL" val="1"/>
  <p:tag name="ARTICULATE_PLAYLIST_ID" val="-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0,342"/>
  <p:tag name="AUDIO_ID" val="287"/>
  <p:tag name="TIMELINE" val="2,3/11,3/38,5"/>
  <p:tag name="ARTICULATE_TITLE_TAG" val="Proprietà matrici stocastiche r.c."/>
  <p:tag name="ARTICULATE_SLIDE_PAUSE" val="0"/>
  <p:tag name="ARTICULATE_NAV_LEVEL" val="1"/>
  <p:tag name="ARTICULATE_PLAYLIST_ID" val="-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39,418"/>
  <p:tag name="AUDIO_ID" val="288"/>
  <p:tag name="ARTICULATE_TITLE_TAG" val="Esempio 2"/>
  <p:tag name="ARTICULATE_SLIDE_PAUSE" val="0"/>
  <p:tag name="ARTICULATE_NAV_LEVEL" val="1"/>
  <p:tag name="ARTICULATE_PLAYLIST_ID" val="-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75,91"/>
  <p:tag name="AUDIO_ID" val="289"/>
  <p:tag name="ARTICULATE_TITLE_TAG" val="Esempio 3"/>
  <p:tag name="ARTICULATE_SLIDE_PAUSE" val="0"/>
  <p:tag name="ARTICULATE_NAV_LEVEL" val="1"/>
  <p:tag name="ARTICULATE_PLAYLIST_ID" val="-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41,847"/>
  <p:tag name="AUDIO_ID" val="266"/>
  <p:tag name="TIMELINE" val="127,4/211,7/223,8"/>
  <p:tag name="ARTICULATE_TITLE_TAG" val="Pagine dangling e web s. connesso"/>
  <p:tag name="ARTICULATE_SLIDE_PAUSE" val="0"/>
  <p:tag name="ARTICULATE_NAV_LEVEL" val="1"/>
  <p:tag name="ARTICULATE_PLAYLIST_ID" val="-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41,847"/>
  <p:tag name="AUDIO_ID" val="266"/>
  <p:tag name="TIMELINE" val="127,4/211,7/223,8"/>
  <p:tag name="ARTICULATE_TITLE_TAG" val="Pagine dangling e web s. connesso"/>
  <p:tag name="ARTICULATE_SLIDE_PAUSE" val="0"/>
  <p:tag name="ARTICULATE_NAV_LEVEL" val="1"/>
  <p:tag name="ARTICULATE_PLAYLIST_ID" val="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32,769"/>
  <p:tag name="AUDIO_ID" val="302"/>
  <p:tag name="TIMELINE" val="34,2/88,4/110,2/112,4/131,5/193,3/222,2/226,9"/>
  <p:tag name="ARTICULATE_TITLE_TAG" val="Google e PageRank"/>
  <p:tag name="ARTICULATE_SLIDE_PAUSE" val="0"/>
  <p:tag name="ARTICULATE_NAV_LEVEL" val="1"/>
  <p:tag name="ARTICULATE_PLAYLIST_ID" val="-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Algoritmo PageRank"/>
  <p:tag name="ARTICULATE_SLIDE_PAUSE" val="0"/>
  <p:tag name="ARTICULATE_NAV_LEVEL" val="1"/>
  <p:tag name="ARTICULATE_PLAYLIST_ID" val="-1"/>
  <p:tag name="ELAPSEDTIME" val="255,373"/>
  <p:tag name="AUDIO_ID" val="290"/>
  <p:tag name="TIMELINE" val="31,9/47,9/55,4/63,5/141,7/145,8/155,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Algoritmo PageRank"/>
  <p:tag name="ARTICULATE_SLIDE_PAUSE" val="0"/>
  <p:tag name="ARTICULATE_NAV_LEVEL" val="1"/>
  <p:tag name="ARTICULATE_PLAYLIST_ID" val="-1"/>
  <p:tag name="ELAPSEDTIME" val="89,217"/>
  <p:tag name="AUDIO_ID" val="291"/>
  <p:tag name="TIMELINE" val="33,5/77,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Algoritmo PageRank"/>
  <p:tag name="ARTICULATE_SLIDE_PAUSE" val="0"/>
  <p:tag name="ARTICULATE_NAV_LEVEL" val="1"/>
  <p:tag name="ARTICULATE_PLAYLIST_ID" val="-1"/>
  <p:tag name="ELAPSEDTIME" val="84,147"/>
  <p:tag name="AUDIO_ID" val="295"/>
  <p:tag name="TIMELINE" val="7,2/37,2/56,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Algoritmo PageRank"/>
  <p:tag name="ARTICULATE_SLIDE_PAUSE" val="0"/>
  <p:tag name="ARTICULATE_NAV_LEVEL" val="1"/>
  <p:tag name="ARTICULATE_PLAYLIST_ID" val="-1"/>
  <p:tag name="ELAPSEDTIME" val="139,059"/>
  <p:tag name="AUDIO_ID" val="292"/>
  <p:tag name="TIMELINE" val="3,7/74,9/91,7/107,4/129,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Esempi 4,5"/>
  <p:tag name="ARTICULATE_SLIDE_PAUSE" val="0"/>
  <p:tag name="ARTICULATE_NAV_LEVEL" val="1"/>
  <p:tag name="ARTICULATE_PLAYLIST_ID" val="-1"/>
  <p:tag name="ELAPSEDTIME" val="61,027"/>
  <p:tag name="AUDIO_ID" val="293"/>
  <p:tag name="TIMELINE" val="42,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Metodo delle potenze per lo score"/>
  <p:tag name="ARTICULATE_SLIDE_PAUSE" val="0"/>
  <p:tag name="ARTICULATE_NAV_LEVEL" val="1"/>
  <p:tag name="ARTICULATE_PLAYLIST_ID" val="-1"/>
  <p:tag name="ELAPSEDTIME" val="80,263"/>
  <p:tag name="AUDIO_ID" val="296"/>
  <p:tag name="TIMELINE" val="13,5/54,8/72,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Metodo delle potenze per lo score"/>
  <p:tag name="ARTICULATE_SLIDE_PAUSE" val="0"/>
  <p:tag name="ARTICULATE_NAV_LEVEL" val="1"/>
  <p:tag name="ARTICULATE_PLAYLIST_ID" val="-1"/>
  <p:tag name="ELAPSEDTIME" val="147,983"/>
  <p:tag name="AUDIO_ID" val="297"/>
  <p:tag name="TIMELINE" val="2,8/37,0/116,2/130,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Teorema del PageRank"/>
  <p:tag name="ARTICULATE_SLIDE_PAUSE" val="0"/>
  <p:tag name="ARTICULATE_NAV_LEVEL" val="1"/>
  <p:tag name="ARTICULATE_PLAYLIST_ID" val="-1"/>
  <p:tag name="ELAPSEDTIME" val="147,343"/>
  <p:tag name="AUDIO_ID" val="29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Effetti della scelta del parametro m"/>
  <p:tag name="ARTICULATE_SLIDE_PAUSE" val="0"/>
  <p:tag name="ARTICULATE_NAV_LEVEL" val="1"/>
  <p:tag name="ARTICULATE_PLAYLIST_ID" val="-1"/>
  <p:tag name="ELAPSEDTIME" val="213,659"/>
  <p:tag name="AUDIO_ID" val="31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Effetti della scelta del parametro m"/>
  <p:tag name="ARTICULATE_SLIDE_PAUSE" val="0"/>
  <p:tag name="ARTICULATE_NAV_LEVEL" val="1"/>
  <p:tag name="ARTICULATE_PLAYLIST_ID" val="-1"/>
  <p:tag name="ELAPSEDTIME" val="164,284"/>
  <p:tag name="AUDIO_ID" val="314"/>
  <p:tag name="TIMELINE" val="13,8/39,5/79,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32,769"/>
  <p:tag name="AUDIO_ID" val="302"/>
  <p:tag name="TIMELINE" val="34,2/88,4/110,2/112,4/131,5/193,3/222,2/226,9"/>
  <p:tag name="ARTICULATE_TITLE_TAG" val="Google e PageRank"/>
  <p:tag name="ARTICULATE_SLIDE_PAUSE" val="0"/>
  <p:tag name="ARTICULATE_NAV_LEVEL" val="1"/>
  <p:tag name="ARTICULATE_PLAYLIST_ID" val="-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ageRank come sistema di eq. lineari"/>
  <p:tag name="ARTICULATE_SLIDE_PAUSE" val="0"/>
  <p:tag name="ARTICULATE_NAV_LEVEL" val="1"/>
  <p:tag name="ARTICULATE_PLAYLIST_ID" val="-1"/>
  <p:tag name="ELAPSEDTIME" val="110,807"/>
  <p:tag name="AUDIO_ID" val="315"/>
  <p:tag name="TIMELINE" val="31,9/48,7/64,4/74,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ageRank come sistema di eq. lineari"/>
  <p:tag name="ARTICULATE_SLIDE_PAUSE" val="0"/>
  <p:tag name="ARTICULATE_NAV_LEVEL" val="1"/>
  <p:tag name="ARTICULATE_PLAYLIST_ID" val="-1"/>
  <p:tag name="ELAPSEDTIME" val="22,137"/>
  <p:tag name="AUDIO_ID" val="31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ageRank come sistema di eq. lineari"/>
  <p:tag name="ARTICULATE_SLIDE_PAUSE" val="0"/>
  <p:tag name="ARTICULATE_NAV_LEVEL" val="1"/>
  <p:tag name="ARTICULATE_PLAYLIST_ID" val="-1"/>
  <p:tag name="ELAPSEDTIME" val="92,275"/>
  <p:tag name="AUDIO_ID" val="317"/>
  <p:tag name="TIMELINE" val="18,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ageRank come sistema di eq. lineari"/>
  <p:tag name="ARTICULATE_SLIDE_PAUSE" val="0"/>
  <p:tag name="ARTICULATE_NAV_LEVEL" val="1"/>
  <p:tag name="ARTICULATE_PLAYLIST_ID" val="-1"/>
  <p:tag name="ELAPSEDTIME" val="47,533"/>
  <p:tag name="AUDIO_ID" val="318"/>
  <p:tag name="TIMELINE" val="2,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ageRank e Catene di Markov"/>
  <p:tag name="ARTICULATE_SLIDE_PAUSE" val="0"/>
  <p:tag name="ARTICULATE_NAV_LEVEL" val="1"/>
  <p:tag name="ARTICULATE_PLAYLIST_ID" val="-1"/>
  <p:tag name="ELAPSEDTIME" val="100,98"/>
  <p:tag name="AUDIO_ID" val="268"/>
  <p:tag name="TIMELINE" val="29,5/32,0/54,1/65,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ageRank e Catene di Markov"/>
  <p:tag name="ARTICULATE_SLIDE_PAUSE" val="0"/>
  <p:tag name="ARTICULATE_NAV_LEVEL" val="1"/>
  <p:tag name="ARTICULATE_PLAYLIST_ID" val="-1"/>
  <p:tag name="ELAPSEDTIME" val="132,929"/>
  <p:tag name="AUDIO_ID" val="300"/>
  <p:tag name="TIMELINE" val="125,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Definizione di Catena di Markov"/>
  <p:tag name="ARTICULATE_SLIDE_PAUSE" val="0"/>
  <p:tag name="ARTICULATE_NAV_LEVEL" val="1"/>
  <p:tag name="ARTICULATE_PLAYLIST_ID" val="-1"/>
  <p:tag name="ELAPSEDTIME" val="148,825"/>
  <p:tag name="AUDIO_ID" val="301"/>
  <p:tag name="TIMELINE" val="99,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Matrice di Probabilità di transizione"/>
  <p:tag name="ARTICULATE_SLIDE_PAUSE" val="0"/>
  <p:tag name="ARTICULATE_NAV_LEVEL" val="1"/>
  <p:tag name="ARTICULATE_PLAYLIST_ID" val="-1"/>
  <p:tag name="ELAPSEDTIME" val="96,331"/>
  <p:tag name="AUDIO_ID" val="304"/>
  <p:tag name="TIMELINE" val="42,7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Matrice di Probabilità di transizione"/>
  <p:tag name="ARTICULATE_SLIDE_PAUSE" val="0"/>
  <p:tag name="ARTICULATE_NAV_LEVEL" val="1"/>
  <p:tag name="ARTICULATE_PLAYLIST_ID" val="-1"/>
  <p:tag name="ELAPSEDTIME" val="105,487"/>
  <p:tag name="AUDIO_ID" val="305"/>
  <p:tag name="TIMELINE" val="39,0/69,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asso della catena di Markov"/>
  <p:tag name="ARTICULATE_SLIDE_PAUSE" val="0"/>
  <p:tag name="ARTICULATE_NAV_LEVEL" val="1"/>
  <p:tag name="ARTICULATE_PLAYLIST_ID" val="-1"/>
  <p:tag name="ELAPSEDTIME" val="134,005"/>
  <p:tag name="AUDIO_ID" val="306"/>
  <p:tag name="TIMELINE" val="93,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32,769"/>
  <p:tag name="AUDIO_ID" val="302"/>
  <p:tag name="TIMELINE" val="34,2/88,4/110,2/112,4/131,5/193,3/222,2/226,9"/>
  <p:tag name="ARTICULATE_TITLE_TAG" val="Google e PageRank"/>
  <p:tag name="ARTICULATE_SLIDE_PAUSE" val="0"/>
  <p:tag name="ARTICULATE_NAV_LEVEL" val="1"/>
  <p:tag name="ARTICULATE_PLAYLIST_ID" val="-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asso della catena di Markov"/>
  <p:tag name="ARTICULATE_SLIDE_PAUSE" val="0"/>
  <p:tag name="ARTICULATE_NAV_LEVEL" val="1"/>
  <p:tag name="ARTICULATE_PLAYLIST_ID" val="-1"/>
  <p:tag name="ELAPSEDTIME" val="87,142"/>
  <p:tag name="AUDIO_ID" val="311"/>
  <p:tag name="TIMELINE" val="8,6/21,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robabilità congiunta"/>
  <p:tag name="ARTICULATE_SLIDE_PAUSE" val="0"/>
  <p:tag name="ARTICULATE_NAV_LEVEL" val="1"/>
  <p:tag name="ARTICULATE_PLAYLIST_ID" val="-1"/>
  <p:tag name="ELAPSEDTIME" val="128,686"/>
  <p:tag name="AUDIO_ID" val="312"/>
  <p:tag name="TIMELINE" val="19,9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asso della catena di Markov"/>
  <p:tag name="ARTICULATE_SLIDE_PAUSE" val="0"/>
  <p:tag name="ARTICULATE_NAV_LEVEL" val="1"/>
  <p:tag name="ARTICULATE_PLAYLIST_ID" val="-1"/>
  <p:tag name="ELAPSEDTIME" val="159,807"/>
  <p:tag name="AUDIO_ID" val="319"/>
  <p:tag name="TIMELINE" val="27,0/83,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Cammino casuale nel web"/>
  <p:tag name="ARTICULATE_SLIDE_PAUSE" val="0"/>
  <p:tag name="ARTICULATE_NAV_LEVEL" val="1"/>
  <p:tag name="ARTICULATE_PLAYLIST_ID" val="-1"/>
  <p:tag name="ELAPSEDTIME" val="64,319"/>
  <p:tag name="AUDIO_ID" val="299"/>
  <p:tag name="TIMELINE" val="23,0/28,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Cammino casuale nel web"/>
  <p:tag name="ARTICULATE_SLIDE_PAUSE" val="0"/>
  <p:tag name="ARTICULATE_NAV_LEVEL" val="1"/>
  <p:tag name="ARTICULATE_PLAYLIST_ID" val="-1"/>
  <p:tag name="ELAPSEDTIME" val="66,972"/>
  <p:tag name="AUDIO_ID" val="308"/>
  <p:tag name="TIMELINE" val="19,4/31,3/51,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robabiltà di transizione e PageRank"/>
  <p:tag name="ARTICULATE_SLIDE_PAUSE" val="0"/>
  <p:tag name="ARTICULATE_NAV_LEVEL" val="1"/>
  <p:tag name="ARTICULATE_PLAYLIST_ID" val="-1"/>
  <p:tag name="ELAPSEDTIME" val="106,144"/>
  <p:tag name="AUDIO_ID" val="309"/>
  <p:tag name="TIMELINE" val="85,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Stato limite di una catena di Markov"/>
  <p:tag name="ARTICULATE_SLIDE_PAUSE" val="0"/>
  <p:tag name="ARTICULATE_NAV_LEVEL" val="1"/>
  <p:tag name="ARTICULATE_PLAYLIST_ID" val="-1"/>
  <p:tag name="ELAPSEDTIME" val="50,949"/>
  <p:tag name="AUDIO_ID" val="310"/>
  <p:tag name="TIMELINE" val="2,8/22,5/28,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Stato limite e vettore di score"/>
  <p:tag name="ARTICULATE_SLIDE_PAUSE" val="0"/>
  <p:tag name="ARTICULATE_NAV_LEVEL" val="1"/>
  <p:tag name="ARTICULATE_PLAYLIST_ID" val="-1"/>
  <p:tag name="ELAPSEDTIME" val="83,882"/>
  <p:tag name="AUDIO_ID" val="307"/>
  <p:tag name="TIMELINE" val="10,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32,769"/>
  <p:tag name="AUDIO_ID" val="302"/>
  <p:tag name="TIMELINE" val="34,2/88,4/110,2/112,4/131,5/193,3/222,2/226,9"/>
  <p:tag name="ARTICULATE_TITLE_TAG" val="Google e PageRank"/>
  <p:tag name="ARTICULATE_SLIDE_PAUSE" val="0"/>
  <p:tag name="ARTICULATE_NAV_LEVEL" val="1"/>
  <p:tag name="ARTICULATE_PLAYLIST_ID" val="-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85,703"/>
  <p:tag name="AUDIO_ID" val="273"/>
  <p:tag name="TIMELINE" val="74,2/153,7"/>
  <p:tag name="ARTICULATE_TITLE_TAG" val="Score di una pagina web"/>
  <p:tag name="ARTICULATE_SLIDE_PAUSE" val="0"/>
  <p:tag name="ARTICULATE_NAV_LEVEL" val="1"/>
  <p:tag name="ARTICULATE_PLAYLIST_ID" val="-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85,703"/>
  <p:tag name="AUDIO_ID" val="273"/>
  <p:tag name="TIMELINE" val="74,2/153,7"/>
  <p:tag name="ARTICULATE_TITLE_TAG" val="Score di una pagina web"/>
  <p:tag name="ARTICULATE_SLIDE_PAUSE" val="0"/>
  <p:tag name="ARTICULATE_NAV_LEVEL" val="1"/>
  <p:tag name="ARTICULATE_PLAYLIST_ID" val="-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85,703"/>
  <p:tag name="AUDIO_ID" val="273"/>
  <p:tag name="TIMELINE" val="74,2/153,7"/>
  <p:tag name="ARTICULATE_TITLE_TAG" val="Score di una pagina web"/>
  <p:tag name="ARTICULATE_SLIDE_PAUSE" val="0"/>
  <p:tag name="ARTICULATE_NAV_LEVEL" val="1"/>
  <p:tag name="ARTICULATE_PLAYLIST_ID" val="-1"/>
</p:tagLst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3740</Words>
  <Application>Microsoft Office PowerPoint</Application>
  <PresentationFormat>Presentazione su schermo (4:3)</PresentationFormat>
  <Paragraphs>485</Paragraphs>
  <Slides>60</Slides>
  <Notes>56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60</vt:i4>
      </vt:variant>
    </vt:vector>
  </HeadingPairs>
  <TitlesOfParts>
    <vt:vector size="70" baseType="lpstr">
      <vt:lpstr>Arial</vt:lpstr>
      <vt:lpstr>Calibri</vt:lpstr>
      <vt:lpstr>Courier New</vt:lpstr>
      <vt:lpstr>Söhne</vt:lpstr>
      <vt:lpstr>Symbol</vt:lpstr>
      <vt:lpstr>Times New Roman</vt:lpstr>
      <vt:lpstr>Wingdings</vt:lpstr>
      <vt:lpstr>Struttura predefinita</vt:lpstr>
      <vt:lpstr>Equation</vt:lpstr>
      <vt:lpstr>Equazione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giulio.giunta</dc:creator>
  <cp:lastModifiedBy>Giulio Giunta</cp:lastModifiedBy>
  <cp:revision>196</cp:revision>
  <dcterms:created xsi:type="dcterms:W3CDTF">2005-06-06T12:06:44Z</dcterms:created>
  <dcterms:modified xsi:type="dcterms:W3CDTF">2023-11-18T15:58:56Z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LEZ_05_pageRank</vt:lpwstr>
  </property>
  <property fmtid="{D5CDD505-2E9C-101B-9397-08002B2CF9AE}" pid="3" name="ArticulateGUID">
    <vt:lpwstr>C0E7F51B-AFC2-4097-815D-6CEBCABE3C00</vt:lpwstr>
  </property>
</Properties>
</file>