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notesMasterIdLst>
    <p:notesMasterId r:id="rId7"/>
  </p:notesMasterIdLst>
  <p:sldIdLst>
    <p:sldId id="256" r:id="rId2"/>
    <p:sldId id="403" r:id="rId3"/>
    <p:sldId id="400" r:id="rId4"/>
    <p:sldId id="402" r:id="rId5"/>
    <p:sldId id="401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17433-4555-6341-AAFE-DB843D5D4519}" type="datetimeFigureOut">
              <a:rPr lang="it-IT" smtClean="0"/>
              <a:t>03/12/22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881CEB-D8E7-9B45-A9A9-AFD0B15EF1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6620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8F6102-3DB2-F411-3CAC-6708DEEFA4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01B7EF5-8D9B-5ACA-313E-8EB0B95390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0C599E4-8E2C-F2FB-A350-0110E5269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8F48-EF64-994D-B373-A895B08FD8EA}" type="datetimeFigureOut">
              <a:rPr lang="it-IT" smtClean="0"/>
              <a:t>03/12/22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8813D9-C0EF-B7F9-C0AA-06BB9C3CF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CD73E7B-0414-FD5B-0430-F238BBA89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3122-4928-B049-9EF4-73648AD553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9508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A2EA65-2EE1-9A34-87DF-9F040A055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BD28EDF-C734-C993-6A62-94D1AE9557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4FBEB1F-2410-A75D-E9A9-6E16657F8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8F48-EF64-994D-B373-A895B08FD8EA}" type="datetimeFigureOut">
              <a:rPr lang="it-IT" smtClean="0"/>
              <a:t>03/12/22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CC7972-7147-3A50-A8F8-A6E1DEDDF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81113B3-7126-1889-F028-F0778E322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3122-4928-B049-9EF4-73648AD553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2607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5AE8D71-576C-9D9A-BD56-52A23AA0F4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BEA7B16-75DD-A956-3A4C-064579B143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CD2C1E-FC5B-619A-B33D-2D0BE6DD9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8F48-EF64-994D-B373-A895B08FD8EA}" type="datetimeFigureOut">
              <a:rPr lang="it-IT" smtClean="0"/>
              <a:t>03/12/22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545EB2-C90A-F2B9-BDA5-C2827C2AE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F083FD-8205-C701-1E1D-2073A9CAF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3122-4928-B049-9EF4-73648AD553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96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09F27A-F4F9-81C9-F4BE-DCD69FAE3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C220B6-D73D-9E7B-616E-607154BB9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753FAA-F9B0-936C-62AB-4E4E6F858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8F48-EF64-994D-B373-A895B08FD8EA}" type="datetimeFigureOut">
              <a:rPr lang="it-IT" smtClean="0"/>
              <a:t>03/12/22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4D5B33-0619-D48E-6C75-2A0CCA59A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5C195B-0F2C-FAD8-D59A-02D415769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3122-4928-B049-9EF4-73648AD553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9671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FDC3A2-8B2B-B836-0570-0A0446E1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343CC75-A91D-854F-B1EC-88969FD88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E2BB48-8960-8DE1-AA05-FAFF9BA56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8F48-EF64-994D-B373-A895B08FD8EA}" type="datetimeFigureOut">
              <a:rPr lang="it-IT" smtClean="0"/>
              <a:t>03/12/22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4F7BDD-CA6D-D40E-3B07-19179CC8E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9C0DBB-5266-2ACE-E641-10C74F0B7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3122-4928-B049-9EF4-73648AD553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065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884C82-40A6-202E-1E24-6DF19C6AC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4F9DF-047F-9C5D-5481-525BA61343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75C68D8-B7D8-7BEF-CEE7-666999E967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8BD965E-5BA8-5926-BECA-80D43DABE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8F48-EF64-994D-B373-A895B08FD8EA}" type="datetimeFigureOut">
              <a:rPr lang="it-IT" smtClean="0"/>
              <a:t>03/12/22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3A43685-5431-F751-7D98-3898CD17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6E2FB3-E963-0913-C531-39A6354BB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3122-4928-B049-9EF4-73648AD553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807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A3D112-A3DA-EF27-0660-DC92D5074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C2BA760-E201-94FA-B815-B3072C483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F0A85B-4B17-47EA-725E-C229B0956D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3AB903C-A506-C7E1-3C62-5A167A8AED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1202DCD-6C3F-C15F-3B92-48FD2BC04B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DA56B89-0F1D-202E-C1C6-AF9D68B7E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8F48-EF64-994D-B373-A895B08FD8EA}" type="datetimeFigureOut">
              <a:rPr lang="it-IT" smtClean="0"/>
              <a:t>03/12/22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0C60B55-473F-E18A-7785-1329BAE67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427D8B8-D3FC-214E-04D8-98E68873B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3122-4928-B049-9EF4-73648AD553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62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BAEEA1-35FF-3771-3C3B-8AD54E566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F3FC5E0-1178-6A32-8CC3-7B07B4BB5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8F48-EF64-994D-B373-A895B08FD8EA}" type="datetimeFigureOut">
              <a:rPr lang="it-IT" smtClean="0"/>
              <a:t>03/12/22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0281F0A-1DCE-F4EE-7924-9E90E3E43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25FC580-8637-71B3-022F-025A5A748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3122-4928-B049-9EF4-73648AD553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878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8B5AE97-A7F0-E561-0E5B-EF76AD8F6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8F48-EF64-994D-B373-A895B08FD8EA}" type="datetimeFigureOut">
              <a:rPr lang="it-IT" smtClean="0"/>
              <a:t>03/12/22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9E9AFC6-9087-0A4C-16C6-959440688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223F2BD-CEC1-C0FD-1248-58A5539F7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3122-4928-B049-9EF4-73648AD553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3369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2932C3-15F1-3624-4CF9-E42D24CD0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1E9BAD-F437-9E49-6B69-A6FDB307D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481D9EB-7025-152D-52AF-0443EC327D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EF0717B-5912-1CF1-BF4D-4A5C6BC1B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8F48-EF64-994D-B373-A895B08FD8EA}" type="datetimeFigureOut">
              <a:rPr lang="it-IT" smtClean="0"/>
              <a:t>03/12/22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0989C6F-FAC7-4724-FE45-ED24C89E3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5770276-2949-55E6-D0ED-76BCC330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3122-4928-B049-9EF4-73648AD553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6351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57618B-208E-506E-7E11-87DC9DCE0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87439FE-FFAC-0CB5-DBE3-277EF2900E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4556365-6662-5817-7D73-386641D1E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DE5723D-0227-3A5A-9989-DC1399C95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8F48-EF64-994D-B373-A895B08FD8EA}" type="datetimeFigureOut">
              <a:rPr lang="it-IT" smtClean="0"/>
              <a:t>03/12/22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0267287-AC46-E51D-2A80-3974BB109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86380B-8DA2-7150-9F15-7C9E5E2BD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3122-4928-B049-9EF4-73648AD553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960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8682B36-ACEF-D3EF-4224-F51C82DF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F774FD1-19BD-2859-CE85-73023B7FC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470F34E-02F3-0BC6-F028-408DAD6E96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68F48-EF64-994D-B373-A895B08FD8EA}" type="datetimeFigureOut">
              <a:rPr lang="it-IT" smtClean="0"/>
              <a:t>03/12/22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A09591-E0D2-9D91-6175-8AC889301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0C5481-7D0D-8D1D-85E9-3AB2E47F90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53122-4928-B049-9EF4-73648AD553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3709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53D4A3-FF2B-814B-BFE3-017B34B870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Corso di </a:t>
            </a:r>
            <a:r>
              <a:rPr lang="it-IT">
                <a:solidFill>
                  <a:srgbClr val="FF0000"/>
                </a:solidFill>
              </a:rPr>
              <a:t>dello Sport</a:t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</a:rPr>
              <a:t>Prof.ssa Maria </a:t>
            </a:r>
            <a:r>
              <a:rPr lang="it-IT" dirty="0" err="1">
                <a:solidFill>
                  <a:srgbClr val="FF0000"/>
                </a:solidFill>
              </a:rPr>
              <a:t>Cimmino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3EEA1E6-3253-494D-BC6F-7563510F05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it-IT" sz="2900" b="1" u="sng" dirty="0">
                <a:solidFill>
                  <a:srgbClr val="0070C0"/>
                </a:solidFill>
                <a:latin typeface="Calibri"/>
              </a:rPr>
              <a:t>Presentazione:</a:t>
            </a:r>
          </a:p>
          <a:p>
            <a:r>
              <a:rPr lang="it-IT" sz="2900" b="1" u="sng" dirty="0">
                <a:solidFill>
                  <a:srgbClr val="0070C0"/>
                </a:solidFill>
                <a:latin typeface="Calibri"/>
              </a:rPr>
              <a:t>Contenuti e testi consigliati</a:t>
            </a:r>
          </a:p>
        </p:txBody>
      </p:sp>
    </p:spTree>
    <p:extLst>
      <p:ext uri="{BB962C8B-B14F-4D97-AF65-F5344CB8AC3E}">
        <p14:creationId xmlns:p14="http://schemas.microsoft.com/office/powerpoint/2010/main" val="2847835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504E1A-0C84-8BB8-9173-A2CD92ADFF8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1. Programma del corso di Diritto dello Sport.</a:t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</a:rPr>
              <a:t>Sintetica illustrazione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03C356-B726-7E2A-A2E3-38F7A7BD5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>
                <a:solidFill>
                  <a:srgbClr val="0070C0"/>
                </a:solidFill>
                <a:latin typeface="Calibri"/>
              </a:rPr>
              <a:t>Il programma consta di quattro </a:t>
            </a:r>
            <a:r>
              <a:rPr lang="it-IT" i="1" dirty="0" err="1">
                <a:solidFill>
                  <a:srgbClr val="0070C0"/>
                </a:solidFill>
                <a:latin typeface="Calibri"/>
              </a:rPr>
              <a:t>macroargomenti</a:t>
            </a:r>
            <a:r>
              <a:rPr lang="it-IT" i="1" dirty="0">
                <a:solidFill>
                  <a:srgbClr val="0070C0"/>
                </a:solidFill>
                <a:latin typeface="Calibri"/>
              </a:rPr>
              <a:t> così suddivisi</a:t>
            </a:r>
            <a:r>
              <a:rPr lang="it-IT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u="sng" dirty="0">
                <a:solidFill>
                  <a:srgbClr val="0070C0"/>
                </a:solidFill>
                <a:latin typeface="Calibri"/>
              </a:rPr>
              <a:t>1.Fenomeno sportivo e diritto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u="sng" dirty="0">
                <a:solidFill>
                  <a:srgbClr val="0070C0"/>
                </a:solidFill>
                <a:latin typeface="Calibri"/>
              </a:rPr>
              <a:t>Organizzazione dello sport. I soggetti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u="sng" dirty="0">
                <a:solidFill>
                  <a:srgbClr val="0070C0"/>
                </a:solidFill>
                <a:latin typeface="Calibri"/>
              </a:rPr>
              <a:t>Contratti sportivi.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u="sng" dirty="0">
                <a:solidFill>
                  <a:srgbClr val="0070C0"/>
                </a:solidFill>
                <a:latin typeface="Calibri"/>
              </a:rPr>
              <a:t>Responsabilità civile nello sport e sistemi di giustizia</a:t>
            </a: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730714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9D7A31-AC5E-6DD8-9055-BA37ED51C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0241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Programma articolato del corso di Diritto dello Sport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2EFF61-EF44-A060-061E-5C2B15222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8108"/>
            <a:ext cx="10515600" cy="5137079"/>
          </a:xfrm>
        </p:spPr>
        <p:txBody>
          <a:bodyPr>
            <a:normAutofit fontScale="40000" lnSpcReduction="20000"/>
          </a:bodyPr>
          <a:lstStyle/>
          <a:p>
            <a:r>
              <a:rPr lang="it-IT" sz="7000" dirty="0">
                <a:solidFill>
                  <a:srgbClr val="0070C0"/>
                </a:solidFill>
                <a:latin typeface="Calibri"/>
              </a:rPr>
              <a:t>1.Fenomeno sportivo e diritto. Concetto di </a:t>
            </a:r>
            <a:r>
              <a:rPr lang="it-IT" sz="7000" dirty="0" err="1">
                <a:solidFill>
                  <a:srgbClr val="0070C0"/>
                </a:solidFill>
                <a:latin typeface="Calibri"/>
              </a:rPr>
              <a:t>sport.Lo</a:t>
            </a:r>
            <a:r>
              <a:rPr lang="it-IT" sz="7000" dirty="0">
                <a:solidFill>
                  <a:srgbClr val="0070C0"/>
                </a:solidFill>
                <a:latin typeface="Calibri"/>
              </a:rPr>
              <a:t> sport come ordinamento giuridico; rapporti con l' ordinamento statale; principi di pluralismo, specificità, autonomia e sussidiarietà orizzontale. Le fonti. Legge n. 86/2019 e decreti attuativi. Sport e diritti umani. Fenomeno sportivo e nuove tecnologie: gli “</a:t>
            </a:r>
            <a:r>
              <a:rPr lang="it-IT" sz="7000" dirty="0" err="1">
                <a:solidFill>
                  <a:srgbClr val="0070C0"/>
                </a:solidFill>
                <a:latin typeface="Calibri"/>
              </a:rPr>
              <a:t>esports</a:t>
            </a:r>
            <a:r>
              <a:rPr lang="it-IT" sz="7000" dirty="0">
                <a:solidFill>
                  <a:srgbClr val="0070C0"/>
                </a:solidFill>
                <a:latin typeface="Calibri"/>
              </a:rPr>
              <a:t>".</a:t>
            </a:r>
          </a:p>
          <a:p>
            <a:br>
              <a:rPr lang="it-IT" sz="7000" dirty="0">
                <a:solidFill>
                  <a:srgbClr val="0070C0"/>
                </a:solidFill>
                <a:latin typeface="Calibri"/>
              </a:rPr>
            </a:br>
            <a:r>
              <a:rPr lang="it-IT" sz="7000" dirty="0">
                <a:solidFill>
                  <a:srgbClr val="0070C0"/>
                </a:solidFill>
                <a:latin typeface="Calibri"/>
              </a:rPr>
              <a:t>2.Organizzazione dello sport. I </a:t>
            </a:r>
            <a:r>
              <a:rPr lang="it-IT" sz="7000" dirty="0" err="1">
                <a:solidFill>
                  <a:srgbClr val="0070C0"/>
                </a:solidFill>
                <a:latin typeface="Calibri"/>
              </a:rPr>
              <a:t>soggetti.CIO</a:t>
            </a:r>
            <a:r>
              <a:rPr lang="it-IT" sz="7000" dirty="0">
                <a:solidFill>
                  <a:srgbClr val="0070C0"/>
                </a:solidFill>
                <a:latin typeface="Calibri"/>
              </a:rPr>
              <a:t>, CONI e CIP. Federazioni. Sport e salute spa. Associazioni e società sportive dilettantistiche. Imprese sportive e Terzo settore. Gli enti sportivi nel d. lgs. n. 36/2021.</a:t>
            </a:r>
            <a:br>
              <a:rPr lang="it-IT" sz="7000" dirty="0">
                <a:solidFill>
                  <a:srgbClr val="0070C0"/>
                </a:solidFill>
                <a:latin typeface="Calibri"/>
              </a:rPr>
            </a:br>
            <a:r>
              <a:rPr lang="it-IT" sz="7000" dirty="0">
                <a:solidFill>
                  <a:srgbClr val="0070C0"/>
                </a:solidFill>
                <a:latin typeface="Calibri"/>
              </a:rPr>
              <a:t>L’atleta. Tesseramento e vincolo sportivo. Donne, minori e sport nella legge n. 86/2019. L’integrità psicofisica e la sicurezza degli </a:t>
            </a:r>
            <a:r>
              <a:rPr lang="it-IT" sz="7000" dirty="0" err="1">
                <a:solidFill>
                  <a:srgbClr val="0070C0"/>
                </a:solidFill>
                <a:latin typeface="Calibri"/>
              </a:rPr>
              <a:t>sport:rischio</a:t>
            </a:r>
            <a:r>
              <a:rPr lang="it-IT" sz="7000" dirty="0">
                <a:solidFill>
                  <a:srgbClr val="0070C0"/>
                </a:solidFill>
                <a:latin typeface="Calibri"/>
              </a:rPr>
              <a:t> consentito e violenza sportiva. Diritto all’immagine e riservatezza. Stranieri e ius soli.</a:t>
            </a:r>
          </a:p>
          <a:p>
            <a:pPr marL="0" indent="0">
              <a:buNone/>
            </a:pPr>
            <a:endParaRPr lang="it-IT" sz="7000" dirty="0">
              <a:solidFill>
                <a:srgbClr val="0070C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323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766D0A-E4BE-9D12-7057-010545F29F6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Programma articolato del corso di Diritto dello Sport .Segue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9B9DD4-A0D9-1071-EC82-C544EE6C1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85449"/>
          </a:xfrm>
        </p:spPr>
        <p:txBody>
          <a:bodyPr>
            <a:normAutofit lnSpcReduction="10000"/>
          </a:bodyPr>
          <a:lstStyle/>
          <a:p>
            <a:br>
              <a:rPr lang="it-IT" sz="2800" dirty="0">
                <a:solidFill>
                  <a:srgbClr val="0070C0"/>
                </a:solidFill>
                <a:latin typeface="Calibri"/>
              </a:rPr>
            </a:br>
            <a:r>
              <a:rPr lang="it-IT" sz="2800" dirty="0">
                <a:solidFill>
                  <a:srgbClr val="0070C0"/>
                </a:solidFill>
                <a:latin typeface="Calibri"/>
              </a:rPr>
              <a:t>3.Contratti </a:t>
            </a:r>
            <a:r>
              <a:rPr lang="it-IT" sz="2800" dirty="0" err="1">
                <a:solidFill>
                  <a:srgbClr val="0070C0"/>
                </a:solidFill>
                <a:latin typeface="Calibri"/>
              </a:rPr>
              <a:t>sportivi.Il</a:t>
            </a:r>
            <a:r>
              <a:rPr lang="it-IT" sz="2800" dirty="0">
                <a:solidFill>
                  <a:srgbClr val="0070C0"/>
                </a:solidFill>
                <a:latin typeface="Calibri"/>
              </a:rPr>
              <a:t> contratto di lavoro sportivo: professionismo e dilettantismo; legge n. 91/1981 e d. </a:t>
            </a:r>
            <a:r>
              <a:rPr lang="it-IT" sz="2800" dirty="0" err="1">
                <a:solidFill>
                  <a:srgbClr val="0070C0"/>
                </a:solidFill>
                <a:latin typeface="Calibri"/>
              </a:rPr>
              <a:t>lg.s</a:t>
            </a:r>
            <a:r>
              <a:rPr lang="it-IT" sz="2800" dirty="0">
                <a:solidFill>
                  <a:srgbClr val="0070C0"/>
                </a:solidFill>
                <a:latin typeface="Calibri"/>
              </a:rPr>
              <a:t> n. 36/2021. L'evento sportivo: sponsorizzazione, merchandising e licensing. Il contratto di acquisto di biglietti per manifestazioni sportive. Contrattualistica e pandemia.</a:t>
            </a:r>
          </a:p>
          <a:p>
            <a:br>
              <a:rPr lang="it-IT" sz="2800" dirty="0">
                <a:solidFill>
                  <a:srgbClr val="0070C0"/>
                </a:solidFill>
                <a:latin typeface="Calibri"/>
              </a:rPr>
            </a:br>
            <a:r>
              <a:rPr lang="it-IT" sz="2800" dirty="0">
                <a:solidFill>
                  <a:srgbClr val="0070C0"/>
                </a:solidFill>
                <a:latin typeface="Calibri"/>
              </a:rPr>
              <a:t>4. Responsabilità civile nello sport e sistemi di </a:t>
            </a:r>
            <a:r>
              <a:rPr lang="it-IT" sz="2800" dirty="0" err="1">
                <a:solidFill>
                  <a:srgbClr val="0070C0"/>
                </a:solidFill>
                <a:latin typeface="Calibri"/>
              </a:rPr>
              <a:t>giustizia.La</a:t>
            </a:r>
            <a:r>
              <a:rPr lang="it-IT" sz="2800" dirty="0">
                <a:solidFill>
                  <a:srgbClr val="0070C0"/>
                </a:solidFill>
                <a:latin typeface="Calibri"/>
              </a:rPr>
              <a:t> responsabilità dell'atleta, dell'organizzatore, del gestore di impianti sportivi, dell'istruttore, del genitore, del medico sportivo, dell'</a:t>
            </a:r>
            <a:r>
              <a:rPr lang="it-IT" sz="2800" dirty="0" err="1">
                <a:solidFill>
                  <a:srgbClr val="0070C0"/>
                </a:solidFill>
                <a:latin typeface="Calibri"/>
              </a:rPr>
              <a:t>arbitro.Giustizia</a:t>
            </a:r>
            <a:r>
              <a:rPr lang="it-IT" sz="2800" dirty="0">
                <a:solidFill>
                  <a:srgbClr val="0070C0"/>
                </a:solidFill>
                <a:latin typeface="Calibri"/>
              </a:rPr>
              <a:t> sportiva e </a:t>
            </a:r>
            <a:r>
              <a:rPr lang="it-IT" sz="2800" dirty="0" err="1">
                <a:solidFill>
                  <a:srgbClr val="0070C0"/>
                </a:solidFill>
                <a:latin typeface="Calibri"/>
              </a:rPr>
              <a:t>statale.Orientamenti</a:t>
            </a:r>
            <a:r>
              <a:rPr lang="it-IT" sz="2800" dirty="0">
                <a:solidFill>
                  <a:srgbClr val="0070C0"/>
                </a:solidFill>
                <a:latin typeface="Calibri"/>
              </a:rPr>
              <a:t> della Corte Costituzionale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6152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6B463B-D79B-5431-DEC4-5A15EB0A9CE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Testi consigliati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C75FE7-5DFE-72B1-7C2A-DA3A825B2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0" i="0" u="none" strike="noStrike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 </a:t>
            </a:r>
            <a:r>
              <a:rPr lang="it-IT" sz="3200" dirty="0">
                <a:solidFill>
                  <a:srgbClr val="0070C0"/>
                </a:solidFill>
                <a:latin typeface="Calibri"/>
              </a:rPr>
              <a:t>G. LIOTTA-L. SANTORO, Lezioni di diritto sportivo, Giuffrè, Milano, </a:t>
            </a:r>
            <a:r>
              <a:rPr lang="it-IT" sz="3200" dirty="0" err="1">
                <a:solidFill>
                  <a:srgbClr val="0070C0"/>
                </a:solidFill>
                <a:latin typeface="Calibri"/>
              </a:rPr>
              <a:t>ult</a:t>
            </a:r>
            <a:r>
              <a:rPr lang="it-IT" sz="3200" dirty="0">
                <a:solidFill>
                  <a:srgbClr val="0070C0"/>
                </a:solidFill>
                <a:latin typeface="Calibri"/>
              </a:rPr>
              <a:t>. ed.</a:t>
            </a:r>
          </a:p>
        </p:txBody>
      </p:sp>
    </p:spTree>
    <p:extLst>
      <p:ext uri="{BB962C8B-B14F-4D97-AF65-F5344CB8AC3E}">
        <p14:creationId xmlns:p14="http://schemas.microsoft.com/office/powerpoint/2010/main" val="21095548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6261</TotalTime>
  <Words>349</Words>
  <Application>Microsoft Macintosh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Verdana</vt:lpstr>
      <vt:lpstr>Tema di Office</vt:lpstr>
      <vt:lpstr>Corso di dello Sport Prof.ssa Maria Cimmino</vt:lpstr>
      <vt:lpstr>1. Programma del corso di Diritto dello Sport. Sintetica illustrazione </vt:lpstr>
      <vt:lpstr>Programma articolato del corso di Diritto dello Sport </vt:lpstr>
      <vt:lpstr>Programma articolato del corso di Diritto dello Sport .Segue</vt:lpstr>
      <vt:lpstr>Testi consigliati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dello Sport a.a. 2020/2021 Prof.ssa Maria Cimmino</dc:title>
  <dc:creator>angelo delle cave</dc:creator>
  <cp:lastModifiedBy>Microsoft Office User</cp:lastModifiedBy>
  <cp:revision>39</cp:revision>
  <dcterms:created xsi:type="dcterms:W3CDTF">2021-01-06T14:18:09Z</dcterms:created>
  <dcterms:modified xsi:type="dcterms:W3CDTF">2022-12-03T11:45:12Z</dcterms:modified>
</cp:coreProperties>
</file>