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1"/>
    <p:sldMasterId id="2147483969" r:id="rId2"/>
    <p:sldMasterId id="2147483892" r:id="rId3"/>
  </p:sldMasterIdLst>
  <p:notesMasterIdLst>
    <p:notesMasterId r:id="rId34"/>
  </p:notesMasterIdLst>
  <p:handoutMasterIdLst>
    <p:handoutMasterId r:id="rId35"/>
  </p:handoutMasterIdLst>
  <p:sldIdLst>
    <p:sldId id="280" r:id="rId4"/>
    <p:sldId id="295" r:id="rId5"/>
    <p:sldId id="278" r:id="rId6"/>
    <p:sldId id="367" r:id="rId7"/>
    <p:sldId id="369" r:id="rId8"/>
    <p:sldId id="368" r:id="rId9"/>
    <p:sldId id="259" r:id="rId10"/>
    <p:sldId id="345" r:id="rId11"/>
    <p:sldId id="290" r:id="rId12"/>
    <p:sldId id="344" r:id="rId13"/>
    <p:sldId id="346" r:id="rId14"/>
    <p:sldId id="347" r:id="rId15"/>
    <p:sldId id="349" r:id="rId16"/>
    <p:sldId id="362" r:id="rId17"/>
    <p:sldId id="363" r:id="rId18"/>
    <p:sldId id="364" r:id="rId19"/>
    <p:sldId id="354" r:id="rId20"/>
    <p:sldId id="355" r:id="rId21"/>
    <p:sldId id="356" r:id="rId22"/>
    <p:sldId id="358" r:id="rId23"/>
    <p:sldId id="359" r:id="rId24"/>
    <p:sldId id="366" r:id="rId25"/>
    <p:sldId id="353" r:id="rId26"/>
    <p:sldId id="360" r:id="rId27"/>
    <p:sldId id="365" r:id="rId28"/>
    <p:sldId id="361" r:id="rId29"/>
    <p:sldId id="341" r:id="rId30"/>
    <p:sldId id="370" r:id="rId31"/>
    <p:sldId id="371" r:id="rId32"/>
    <p:sldId id="313" r:id="rId33"/>
  </p:sldIdLst>
  <p:sldSz cx="1219835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600"/>
    <a:srgbClr val="808080"/>
    <a:srgbClr val="C4C4CD"/>
    <a:srgbClr val="747480"/>
    <a:srgbClr val="2E2E38"/>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13" autoAdjust="0"/>
  </p:normalViewPr>
  <p:slideViewPr>
    <p:cSldViewPr snapToGrid="0" snapToObjects="1" showGuides="1">
      <p:cViewPr varScale="1">
        <p:scale>
          <a:sx n="86" d="100"/>
          <a:sy n="86" d="100"/>
        </p:scale>
        <p:origin x="557" y="58"/>
      </p:cViewPr>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60" d="100"/>
          <a:sy n="60" d="100"/>
        </p:scale>
        <p:origin x="3274" y="38"/>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1E83F-0DDB-41BC-BDB3-BC67166D04B3}" type="doc">
      <dgm:prSet loTypeId="urn:microsoft.com/office/officeart/2011/layout/CircleProcess" loCatId="process" qsTypeId="urn:microsoft.com/office/officeart/2005/8/quickstyle/3d2" qsCatId="3D" csTypeId="urn:microsoft.com/office/officeart/2005/8/colors/accent0_1" csCatId="mainScheme" phldr="1"/>
      <dgm:spPr/>
      <dgm:t>
        <a:bodyPr/>
        <a:lstStyle/>
        <a:p>
          <a:endParaRPr lang="it-IT"/>
        </a:p>
      </dgm:t>
    </dgm:pt>
    <dgm:pt modelId="{1C7D54FC-36E3-4E3F-9F07-D8AE8E12813A}">
      <dgm:prSet phldrT="[Text]"/>
      <dgm:spPr>
        <a:solidFill>
          <a:srgbClr val="FFE600">
            <a:alpha val="90000"/>
          </a:srgbClr>
        </a:solidFill>
        <a:ln>
          <a:solidFill>
            <a:srgbClr val="FFE600"/>
          </a:solidFill>
        </a:ln>
      </dgm:spPr>
      <dgm:t>
        <a:bodyPr/>
        <a:lstStyle/>
        <a:p>
          <a:r>
            <a:rPr lang="it-IT" dirty="0"/>
            <a:t>Principi contabili</a:t>
          </a:r>
        </a:p>
      </dgm:t>
    </dgm:pt>
    <dgm:pt modelId="{214BA65B-D5CE-45F9-ABE2-16F4559763B5}" type="parTrans" cxnId="{B5231BD4-E323-4DCD-B741-26500C04F9E8}">
      <dgm:prSet/>
      <dgm:spPr/>
      <dgm:t>
        <a:bodyPr/>
        <a:lstStyle/>
        <a:p>
          <a:endParaRPr lang="it-IT"/>
        </a:p>
      </dgm:t>
    </dgm:pt>
    <dgm:pt modelId="{A0FA1231-4ED3-4FBC-B239-B62B09EF3F5E}" type="sibTrans" cxnId="{B5231BD4-E323-4DCD-B741-26500C04F9E8}">
      <dgm:prSet/>
      <dgm:spPr/>
      <dgm:t>
        <a:bodyPr/>
        <a:lstStyle/>
        <a:p>
          <a:endParaRPr lang="it-IT"/>
        </a:p>
      </dgm:t>
    </dgm:pt>
    <dgm:pt modelId="{67A66196-4750-4B06-998E-E84F45E1AE92}">
      <dgm:prSet phldrT="[Text]"/>
      <dgm:spPr/>
      <dgm:t>
        <a:bodyPr/>
        <a:lstStyle/>
        <a:p>
          <a:r>
            <a:rPr lang="it-IT" dirty="0"/>
            <a:t>Stime contabili</a:t>
          </a:r>
        </a:p>
      </dgm:t>
    </dgm:pt>
    <dgm:pt modelId="{9992D667-5D06-42A3-898A-6D824200A3AF}" type="parTrans" cxnId="{C720C211-89EE-4016-8132-8201C0159033}">
      <dgm:prSet/>
      <dgm:spPr/>
      <dgm:t>
        <a:bodyPr/>
        <a:lstStyle/>
        <a:p>
          <a:endParaRPr lang="it-IT"/>
        </a:p>
      </dgm:t>
    </dgm:pt>
    <dgm:pt modelId="{A9E8641C-9433-40E9-9CC7-50F5123EC0AA}" type="sibTrans" cxnId="{C720C211-89EE-4016-8132-8201C0159033}">
      <dgm:prSet/>
      <dgm:spPr/>
      <dgm:t>
        <a:bodyPr/>
        <a:lstStyle/>
        <a:p>
          <a:endParaRPr lang="it-IT"/>
        </a:p>
      </dgm:t>
    </dgm:pt>
    <dgm:pt modelId="{B9DB3C24-761F-40FF-9F65-5290DC457700}">
      <dgm:prSet phldrT="[Text]"/>
      <dgm:spPr/>
      <dgm:t>
        <a:bodyPr/>
        <a:lstStyle/>
        <a:p>
          <a:r>
            <a:rPr lang="it-IT" dirty="0"/>
            <a:t>Aspetti correlati</a:t>
          </a:r>
        </a:p>
      </dgm:t>
    </dgm:pt>
    <dgm:pt modelId="{2892E9C6-D128-41ED-BD75-E1FA5E876079}" type="parTrans" cxnId="{CF25FF96-BE98-46A0-8D5C-DE5A1BD9EEA8}">
      <dgm:prSet/>
      <dgm:spPr/>
      <dgm:t>
        <a:bodyPr/>
        <a:lstStyle/>
        <a:p>
          <a:endParaRPr lang="it-IT"/>
        </a:p>
      </dgm:t>
    </dgm:pt>
    <dgm:pt modelId="{29437A47-D5A2-42FC-A632-A5D3F62FBCB5}" type="sibTrans" cxnId="{CF25FF96-BE98-46A0-8D5C-DE5A1BD9EEA8}">
      <dgm:prSet/>
      <dgm:spPr/>
      <dgm:t>
        <a:bodyPr/>
        <a:lstStyle/>
        <a:p>
          <a:endParaRPr lang="it-IT"/>
        </a:p>
      </dgm:t>
    </dgm:pt>
    <dgm:pt modelId="{5B597C89-596F-4C11-B5D1-A78F583692BD}">
      <dgm:prSet phldrT="[Text]"/>
      <dgm:spPr/>
      <dgm:t>
        <a:bodyPr/>
        <a:lstStyle/>
        <a:p>
          <a:r>
            <a:rPr lang="it-IT" dirty="0"/>
            <a:t>Informativa di bilancio</a:t>
          </a:r>
        </a:p>
      </dgm:t>
    </dgm:pt>
    <dgm:pt modelId="{7ADA341E-D8EE-44DE-B04E-6967BC387F04}" type="parTrans" cxnId="{E94FDFE7-3413-4E79-98F7-F9E73FEDC262}">
      <dgm:prSet/>
      <dgm:spPr/>
      <dgm:t>
        <a:bodyPr/>
        <a:lstStyle/>
        <a:p>
          <a:endParaRPr lang="it-IT"/>
        </a:p>
      </dgm:t>
    </dgm:pt>
    <dgm:pt modelId="{C710C85C-BEE3-4C42-8BAE-F16D753F9E74}" type="sibTrans" cxnId="{E94FDFE7-3413-4E79-98F7-F9E73FEDC262}">
      <dgm:prSet/>
      <dgm:spPr/>
      <dgm:t>
        <a:bodyPr/>
        <a:lstStyle/>
        <a:p>
          <a:endParaRPr lang="it-IT"/>
        </a:p>
      </dgm:t>
    </dgm:pt>
    <dgm:pt modelId="{EE880C8B-755A-4949-8860-F1F9872479DB}" type="pres">
      <dgm:prSet presAssocID="{A121E83F-0DDB-41BC-BDB3-BC67166D04B3}" presName="Name0" presStyleCnt="0">
        <dgm:presLayoutVars>
          <dgm:chMax val="11"/>
          <dgm:chPref val="11"/>
          <dgm:dir/>
          <dgm:resizeHandles/>
        </dgm:presLayoutVars>
      </dgm:prSet>
      <dgm:spPr/>
    </dgm:pt>
    <dgm:pt modelId="{BC9C4BC2-007C-4A1E-9EDE-EE8A1A54DFEB}" type="pres">
      <dgm:prSet presAssocID="{B9DB3C24-761F-40FF-9F65-5290DC457700}" presName="Accent4" presStyleCnt="0"/>
      <dgm:spPr/>
    </dgm:pt>
    <dgm:pt modelId="{32EB1EE3-201C-4D40-A02A-A390BBE26199}" type="pres">
      <dgm:prSet presAssocID="{B9DB3C24-761F-40FF-9F65-5290DC457700}" presName="Accent" presStyleLbl="node1" presStyleIdx="0" presStyleCnt="4"/>
      <dgm:spPr/>
    </dgm:pt>
    <dgm:pt modelId="{6D77B890-53FB-4EC7-9B93-3CBF753D2A90}" type="pres">
      <dgm:prSet presAssocID="{B9DB3C24-761F-40FF-9F65-5290DC457700}" presName="ParentBackground4" presStyleCnt="0"/>
      <dgm:spPr/>
    </dgm:pt>
    <dgm:pt modelId="{0EB6A64A-FD47-4C96-84E4-C19C75E0BA04}" type="pres">
      <dgm:prSet presAssocID="{B9DB3C24-761F-40FF-9F65-5290DC457700}" presName="ParentBackground" presStyleLbl="fgAcc1" presStyleIdx="0" presStyleCnt="4"/>
      <dgm:spPr/>
    </dgm:pt>
    <dgm:pt modelId="{940BB4D7-B743-400A-BA18-0C28D9350E41}" type="pres">
      <dgm:prSet presAssocID="{B9DB3C24-761F-40FF-9F65-5290DC457700}" presName="Parent4" presStyleLbl="revTx" presStyleIdx="0" presStyleCnt="0">
        <dgm:presLayoutVars>
          <dgm:chMax val="1"/>
          <dgm:chPref val="1"/>
          <dgm:bulletEnabled val="1"/>
        </dgm:presLayoutVars>
      </dgm:prSet>
      <dgm:spPr/>
    </dgm:pt>
    <dgm:pt modelId="{D52B4073-7AFB-499E-A661-AF9805B1E479}" type="pres">
      <dgm:prSet presAssocID="{5B597C89-596F-4C11-B5D1-A78F583692BD}" presName="Accent3" presStyleCnt="0"/>
      <dgm:spPr/>
    </dgm:pt>
    <dgm:pt modelId="{7A1DEA3C-D5DA-4C91-B065-34C71ECE8C21}" type="pres">
      <dgm:prSet presAssocID="{5B597C89-596F-4C11-B5D1-A78F583692BD}" presName="Accent" presStyleLbl="node1" presStyleIdx="1" presStyleCnt="4"/>
      <dgm:spPr/>
    </dgm:pt>
    <dgm:pt modelId="{C8B75E82-2B98-4675-822D-03C918BCDA12}" type="pres">
      <dgm:prSet presAssocID="{5B597C89-596F-4C11-B5D1-A78F583692BD}" presName="ParentBackground3" presStyleCnt="0"/>
      <dgm:spPr/>
    </dgm:pt>
    <dgm:pt modelId="{51898F37-4209-4BB3-A20E-23231417767B}" type="pres">
      <dgm:prSet presAssocID="{5B597C89-596F-4C11-B5D1-A78F583692BD}" presName="ParentBackground" presStyleLbl="fgAcc1" presStyleIdx="1" presStyleCnt="4"/>
      <dgm:spPr/>
    </dgm:pt>
    <dgm:pt modelId="{980CC45A-F1B1-4B8E-9E54-C4C2E58C2785}" type="pres">
      <dgm:prSet presAssocID="{5B597C89-596F-4C11-B5D1-A78F583692BD}" presName="Parent3" presStyleLbl="revTx" presStyleIdx="0" presStyleCnt="0">
        <dgm:presLayoutVars>
          <dgm:chMax val="1"/>
          <dgm:chPref val="1"/>
          <dgm:bulletEnabled val="1"/>
        </dgm:presLayoutVars>
      </dgm:prSet>
      <dgm:spPr/>
    </dgm:pt>
    <dgm:pt modelId="{C2BCE002-D715-48F7-AF8E-38D8226F10AC}" type="pres">
      <dgm:prSet presAssocID="{67A66196-4750-4B06-998E-E84F45E1AE92}" presName="Accent2" presStyleCnt="0"/>
      <dgm:spPr/>
    </dgm:pt>
    <dgm:pt modelId="{5B61CC51-894E-4A90-ADF6-CFE899ADA58C}" type="pres">
      <dgm:prSet presAssocID="{67A66196-4750-4B06-998E-E84F45E1AE92}" presName="Accent" presStyleLbl="node1" presStyleIdx="2" presStyleCnt="4"/>
      <dgm:spPr/>
    </dgm:pt>
    <dgm:pt modelId="{40E73CCB-FA8B-49C3-B8FD-50E9A963D95B}" type="pres">
      <dgm:prSet presAssocID="{67A66196-4750-4B06-998E-E84F45E1AE92}" presName="ParentBackground2" presStyleCnt="0"/>
      <dgm:spPr/>
    </dgm:pt>
    <dgm:pt modelId="{101696CC-1F8B-4F53-82F0-15136A4FB879}" type="pres">
      <dgm:prSet presAssocID="{67A66196-4750-4B06-998E-E84F45E1AE92}" presName="ParentBackground" presStyleLbl="fgAcc1" presStyleIdx="2" presStyleCnt="4"/>
      <dgm:spPr/>
    </dgm:pt>
    <dgm:pt modelId="{8A255785-FD58-40C1-A306-857A156F3A0E}" type="pres">
      <dgm:prSet presAssocID="{67A66196-4750-4B06-998E-E84F45E1AE92}" presName="Parent2" presStyleLbl="revTx" presStyleIdx="0" presStyleCnt="0">
        <dgm:presLayoutVars>
          <dgm:chMax val="1"/>
          <dgm:chPref val="1"/>
          <dgm:bulletEnabled val="1"/>
        </dgm:presLayoutVars>
      </dgm:prSet>
      <dgm:spPr/>
    </dgm:pt>
    <dgm:pt modelId="{61CCB2B1-F7D2-4A8E-B23F-3AC507BB0059}" type="pres">
      <dgm:prSet presAssocID="{1C7D54FC-36E3-4E3F-9F07-D8AE8E12813A}" presName="Accent1" presStyleCnt="0"/>
      <dgm:spPr/>
    </dgm:pt>
    <dgm:pt modelId="{A47A5A36-D1CC-4BD9-BC8B-95E6DFAD5D9D}" type="pres">
      <dgm:prSet presAssocID="{1C7D54FC-36E3-4E3F-9F07-D8AE8E12813A}" presName="Accent" presStyleLbl="node1" presStyleIdx="3" presStyleCnt="4"/>
      <dgm:spPr/>
    </dgm:pt>
    <dgm:pt modelId="{F7AF578D-D60D-4A65-BD28-DE39D6A980B9}" type="pres">
      <dgm:prSet presAssocID="{1C7D54FC-36E3-4E3F-9F07-D8AE8E12813A}" presName="ParentBackground1" presStyleCnt="0"/>
      <dgm:spPr/>
    </dgm:pt>
    <dgm:pt modelId="{1FF3D8BE-3D7A-4C1C-84C9-66BF243C96B7}" type="pres">
      <dgm:prSet presAssocID="{1C7D54FC-36E3-4E3F-9F07-D8AE8E12813A}" presName="ParentBackground" presStyleLbl="fgAcc1" presStyleIdx="3" presStyleCnt="4"/>
      <dgm:spPr/>
    </dgm:pt>
    <dgm:pt modelId="{2B7E925C-4D80-41D7-ADC5-7504860E7B07}" type="pres">
      <dgm:prSet presAssocID="{1C7D54FC-36E3-4E3F-9F07-D8AE8E12813A}" presName="Parent1" presStyleLbl="revTx" presStyleIdx="0" presStyleCnt="0">
        <dgm:presLayoutVars>
          <dgm:chMax val="1"/>
          <dgm:chPref val="1"/>
          <dgm:bulletEnabled val="1"/>
        </dgm:presLayoutVars>
      </dgm:prSet>
      <dgm:spPr/>
    </dgm:pt>
  </dgm:ptLst>
  <dgm:cxnLst>
    <dgm:cxn modelId="{C720C211-89EE-4016-8132-8201C0159033}" srcId="{A121E83F-0DDB-41BC-BDB3-BC67166D04B3}" destId="{67A66196-4750-4B06-998E-E84F45E1AE92}" srcOrd="1" destOrd="0" parTransId="{9992D667-5D06-42A3-898A-6D824200A3AF}" sibTransId="{A9E8641C-9433-40E9-9CC7-50F5123EC0AA}"/>
    <dgm:cxn modelId="{D0C49A12-D545-4AB0-99ED-E011ECB6C759}" type="presOf" srcId="{1C7D54FC-36E3-4E3F-9F07-D8AE8E12813A}" destId="{2B7E925C-4D80-41D7-ADC5-7504860E7B07}" srcOrd="1" destOrd="0" presId="urn:microsoft.com/office/officeart/2011/layout/CircleProcess"/>
    <dgm:cxn modelId="{3A63DC30-1BC0-4741-87D3-500A44654BAD}" type="presOf" srcId="{B9DB3C24-761F-40FF-9F65-5290DC457700}" destId="{940BB4D7-B743-400A-BA18-0C28D9350E41}" srcOrd="1" destOrd="0" presId="urn:microsoft.com/office/officeart/2011/layout/CircleProcess"/>
    <dgm:cxn modelId="{96905B40-C84C-443D-9F49-07FA987D6683}" type="presOf" srcId="{67A66196-4750-4B06-998E-E84F45E1AE92}" destId="{101696CC-1F8B-4F53-82F0-15136A4FB879}" srcOrd="0" destOrd="0" presId="urn:microsoft.com/office/officeart/2011/layout/CircleProcess"/>
    <dgm:cxn modelId="{37411375-3BA8-4373-AFAB-3D30F607A70A}" type="presOf" srcId="{B9DB3C24-761F-40FF-9F65-5290DC457700}" destId="{0EB6A64A-FD47-4C96-84E4-C19C75E0BA04}" srcOrd="0" destOrd="0" presId="urn:microsoft.com/office/officeart/2011/layout/CircleProcess"/>
    <dgm:cxn modelId="{C4FB4558-9427-40B8-B939-2B03EDF4A4FC}" type="presOf" srcId="{5B597C89-596F-4C11-B5D1-A78F583692BD}" destId="{51898F37-4209-4BB3-A20E-23231417767B}" srcOrd="0" destOrd="0" presId="urn:microsoft.com/office/officeart/2011/layout/CircleProcess"/>
    <dgm:cxn modelId="{BAA1FE81-A0B0-4BCC-9FEE-258F91B643E4}" type="presOf" srcId="{1C7D54FC-36E3-4E3F-9F07-D8AE8E12813A}" destId="{1FF3D8BE-3D7A-4C1C-84C9-66BF243C96B7}" srcOrd="0" destOrd="0" presId="urn:microsoft.com/office/officeart/2011/layout/CircleProcess"/>
    <dgm:cxn modelId="{F35DA990-8896-4F29-ADD1-E65B956319B1}" type="presOf" srcId="{5B597C89-596F-4C11-B5D1-A78F583692BD}" destId="{980CC45A-F1B1-4B8E-9E54-C4C2E58C2785}" srcOrd="1" destOrd="0" presId="urn:microsoft.com/office/officeart/2011/layout/CircleProcess"/>
    <dgm:cxn modelId="{CF25FF96-BE98-46A0-8D5C-DE5A1BD9EEA8}" srcId="{A121E83F-0DDB-41BC-BDB3-BC67166D04B3}" destId="{B9DB3C24-761F-40FF-9F65-5290DC457700}" srcOrd="3" destOrd="0" parTransId="{2892E9C6-D128-41ED-BD75-E1FA5E876079}" sibTransId="{29437A47-D5A2-42FC-A632-A5D3F62FBCB5}"/>
    <dgm:cxn modelId="{E69E54AB-2D51-4C35-97EC-ED12BC91BDC6}" type="presOf" srcId="{67A66196-4750-4B06-998E-E84F45E1AE92}" destId="{8A255785-FD58-40C1-A306-857A156F3A0E}" srcOrd="1" destOrd="0" presId="urn:microsoft.com/office/officeart/2011/layout/CircleProcess"/>
    <dgm:cxn modelId="{592867BC-D12B-46B6-87E7-CE1A0D55AE04}" type="presOf" srcId="{A121E83F-0DDB-41BC-BDB3-BC67166D04B3}" destId="{EE880C8B-755A-4949-8860-F1F9872479DB}" srcOrd="0" destOrd="0" presId="urn:microsoft.com/office/officeart/2011/layout/CircleProcess"/>
    <dgm:cxn modelId="{B5231BD4-E323-4DCD-B741-26500C04F9E8}" srcId="{A121E83F-0DDB-41BC-BDB3-BC67166D04B3}" destId="{1C7D54FC-36E3-4E3F-9F07-D8AE8E12813A}" srcOrd="0" destOrd="0" parTransId="{214BA65B-D5CE-45F9-ABE2-16F4559763B5}" sibTransId="{A0FA1231-4ED3-4FBC-B239-B62B09EF3F5E}"/>
    <dgm:cxn modelId="{E94FDFE7-3413-4E79-98F7-F9E73FEDC262}" srcId="{A121E83F-0DDB-41BC-BDB3-BC67166D04B3}" destId="{5B597C89-596F-4C11-B5D1-A78F583692BD}" srcOrd="2" destOrd="0" parTransId="{7ADA341E-D8EE-44DE-B04E-6967BC387F04}" sibTransId="{C710C85C-BEE3-4C42-8BAE-F16D753F9E74}"/>
    <dgm:cxn modelId="{C521EE7C-3558-4747-955A-26FCA5EDB349}" type="presParOf" srcId="{EE880C8B-755A-4949-8860-F1F9872479DB}" destId="{BC9C4BC2-007C-4A1E-9EDE-EE8A1A54DFEB}" srcOrd="0" destOrd="0" presId="urn:microsoft.com/office/officeart/2011/layout/CircleProcess"/>
    <dgm:cxn modelId="{A596130C-8099-411B-A182-E102437C02DF}" type="presParOf" srcId="{BC9C4BC2-007C-4A1E-9EDE-EE8A1A54DFEB}" destId="{32EB1EE3-201C-4D40-A02A-A390BBE26199}" srcOrd="0" destOrd="0" presId="urn:microsoft.com/office/officeart/2011/layout/CircleProcess"/>
    <dgm:cxn modelId="{41925A4A-D3F9-4C99-96C6-8A8AE968AE2A}" type="presParOf" srcId="{EE880C8B-755A-4949-8860-F1F9872479DB}" destId="{6D77B890-53FB-4EC7-9B93-3CBF753D2A90}" srcOrd="1" destOrd="0" presId="urn:microsoft.com/office/officeart/2011/layout/CircleProcess"/>
    <dgm:cxn modelId="{00837DA1-51B5-49BB-AFB9-1D5E1147A3B6}" type="presParOf" srcId="{6D77B890-53FB-4EC7-9B93-3CBF753D2A90}" destId="{0EB6A64A-FD47-4C96-84E4-C19C75E0BA04}" srcOrd="0" destOrd="0" presId="urn:microsoft.com/office/officeart/2011/layout/CircleProcess"/>
    <dgm:cxn modelId="{69C7EAB4-E71D-49B3-9AE9-CC304CF987D7}" type="presParOf" srcId="{EE880C8B-755A-4949-8860-F1F9872479DB}" destId="{940BB4D7-B743-400A-BA18-0C28D9350E41}" srcOrd="2" destOrd="0" presId="urn:microsoft.com/office/officeart/2011/layout/CircleProcess"/>
    <dgm:cxn modelId="{F67D8104-2F8A-45CF-913F-5FB762FB31EF}" type="presParOf" srcId="{EE880C8B-755A-4949-8860-F1F9872479DB}" destId="{D52B4073-7AFB-499E-A661-AF9805B1E479}" srcOrd="3" destOrd="0" presId="urn:microsoft.com/office/officeart/2011/layout/CircleProcess"/>
    <dgm:cxn modelId="{E1A421F0-6DCE-4E1D-9B6E-54C779B76CFE}" type="presParOf" srcId="{D52B4073-7AFB-499E-A661-AF9805B1E479}" destId="{7A1DEA3C-D5DA-4C91-B065-34C71ECE8C21}" srcOrd="0" destOrd="0" presId="urn:microsoft.com/office/officeart/2011/layout/CircleProcess"/>
    <dgm:cxn modelId="{02B2EAAE-24B0-4BFB-9EF5-802DFEB6E4FA}" type="presParOf" srcId="{EE880C8B-755A-4949-8860-F1F9872479DB}" destId="{C8B75E82-2B98-4675-822D-03C918BCDA12}" srcOrd="4" destOrd="0" presId="urn:microsoft.com/office/officeart/2011/layout/CircleProcess"/>
    <dgm:cxn modelId="{F885DA3C-8144-4A81-9AA5-4A61C1870E0F}" type="presParOf" srcId="{C8B75E82-2B98-4675-822D-03C918BCDA12}" destId="{51898F37-4209-4BB3-A20E-23231417767B}" srcOrd="0" destOrd="0" presId="urn:microsoft.com/office/officeart/2011/layout/CircleProcess"/>
    <dgm:cxn modelId="{7B4DA33E-F993-400A-951D-BDC2BDF89A5E}" type="presParOf" srcId="{EE880C8B-755A-4949-8860-F1F9872479DB}" destId="{980CC45A-F1B1-4B8E-9E54-C4C2E58C2785}" srcOrd="5" destOrd="0" presId="urn:microsoft.com/office/officeart/2011/layout/CircleProcess"/>
    <dgm:cxn modelId="{4CAF8602-1476-4282-93B5-75DE78044021}" type="presParOf" srcId="{EE880C8B-755A-4949-8860-F1F9872479DB}" destId="{C2BCE002-D715-48F7-AF8E-38D8226F10AC}" srcOrd="6" destOrd="0" presId="urn:microsoft.com/office/officeart/2011/layout/CircleProcess"/>
    <dgm:cxn modelId="{E6E63ED6-9246-4D9F-9BDB-B20EFFEA325C}" type="presParOf" srcId="{C2BCE002-D715-48F7-AF8E-38D8226F10AC}" destId="{5B61CC51-894E-4A90-ADF6-CFE899ADA58C}" srcOrd="0" destOrd="0" presId="urn:microsoft.com/office/officeart/2011/layout/CircleProcess"/>
    <dgm:cxn modelId="{70901DC6-B9EA-410C-8551-553967C036B9}" type="presParOf" srcId="{EE880C8B-755A-4949-8860-F1F9872479DB}" destId="{40E73CCB-FA8B-49C3-B8FD-50E9A963D95B}" srcOrd="7" destOrd="0" presId="urn:microsoft.com/office/officeart/2011/layout/CircleProcess"/>
    <dgm:cxn modelId="{75D9AD83-122E-4E68-8969-32BC9F8F0B5C}" type="presParOf" srcId="{40E73CCB-FA8B-49C3-B8FD-50E9A963D95B}" destId="{101696CC-1F8B-4F53-82F0-15136A4FB879}" srcOrd="0" destOrd="0" presId="urn:microsoft.com/office/officeart/2011/layout/CircleProcess"/>
    <dgm:cxn modelId="{2654B332-406B-4C63-9FD5-1C8600D16C6A}" type="presParOf" srcId="{EE880C8B-755A-4949-8860-F1F9872479DB}" destId="{8A255785-FD58-40C1-A306-857A156F3A0E}" srcOrd="8" destOrd="0" presId="urn:microsoft.com/office/officeart/2011/layout/CircleProcess"/>
    <dgm:cxn modelId="{CA34DD7C-6910-45A3-9EE8-FA840272359E}" type="presParOf" srcId="{EE880C8B-755A-4949-8860-F1F9872479DB}" destId="{61CCB2B1-F7D2-4A8E-B23F-3AC507BB0059}" srcOrd="9" destOrd="0" presId="urn:microsoft.com/office/officeart/2011/layout/CircleProcess"/>
    <dgm:cxn modelId="{43798A52-69AA-4EBE-A40D-2363D2C12B92}" type="presParOf" srcId="{61CCB2B1-F7D2-4A8E-B23F-3AC507BB0059}" destId="{A47A5A36-D1CC-4BD9-BC8B-95E6DFAD5D9D}" srcOrd="0" destOrd="0" presId="urn:microsoft.com/office/officeart/2011/layout/CircleProcess"/>
    <dgm:cxn modelId="{B30107A3-76B8-4500-91C7-35C4DEF69CE4}" type="presParOf" srcId="{EE880C8B-755A-4949-8860-F1F9872479DB}" destId="{F7AF578D-D60D-4A65-BD28-DE39D6A980B9}" srcOrd="10" destOrd="0" presId="urn:microsoft.com/office/officeart/2011/layout/CircleProcess"/>
    <dgm:cxn modelId="{C142C9A0-2D06-4C4F-9AD1-6E53EF81E5FF}" type="presParOf" srcId="{F7AF578D-D60D-4A65-BD28-DE39D6A980B9}" destId="{1FF3D8BE-3D7A-4C1C-84C9-66BF243C96B7}" srcOrd="0" destOrd="0" presId="urn:microsoft.com/office/officeart/2011/layout/CircleProcess"/>
    <dgm:cxn modelId="{D3D80018-A35F-40A8-B19F-7822D2D19A62}" type="presParOf" srcId="{EE880C8B-755A-4949-8860-F1F9872479DB}" destId="{2B7E925C-4D80-41D7-ADC5-7504860E7B07}"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121E83F-0DDB-41BC-BDB3-BC67166D04B3}" type="doc">
      <dgm:prSet loTypeId="urn:microsoft.com/office/officeart/2011/layout/CircleProcess" loCatId="process" qsTypeId="urn:microsoft.com/office/officeart/2005/8/quickstyle/3d2" qsCatId="3D" csTypeId="urn:microsoft.com/office/officeart/2005/8/colors/accent0_1" csCatId="mainScheme" phldr="1"/>
      <dgm:spPr/>
      <dgm:t>
        <a:bodyPr/>
        <a:lstStyle/>
        <a:p>
          <a:endParaRPr lang="it-IT"/>
        </a:p>
      </dgm:t>
    </dgm:pt>
    <dgm:pt modelId="{1C7D54FC-36E3-4E3F-9F07-D8AE8E12813A}">
      <dgm:prSet phldrT="[Text]"/>
      <dgm:spPr>
        <a:solidFill>
          <a:schemeClr val="bg1">
            <a:lumMod val="75000"/>
          </a:schemeClr>
        </a:solidFill>
        <a:ln>
          <a:solidFill>
            <a:schemeClr val="bg2"/>
          </a:solidFill>
        </a:ln>
      </dgm:spPr>
      <dgm:t>
        <a:bodyPr/>
        <a:lstStyle/>
        <a:p>
          <a:r>
            <a:rPr lang="it-IT" dirty="0"/>
            <a:t>Principi contabili</a:t>
          </a:r>
        </a:p>
      </dgm:t>
    </dgm:pt>
    <dgm:pt modelId="{214BA65B-D5CE-45F9-ABE2-16F4559763B5}" type="parTrans" cxnId="{B5231BD4-E323-4DCD-B741-26500C04F9E8}">
      <dgm:prSet/>
      <dgm:spPr/>
      <dgm:t>
        <a:bodyPr/>
        <a:lstStyle/>
        <a:p>
          <a:endParaRPr lang="it-IT"/>
        </a:p>
      </dgm:t>
    </dgm:pt>
    <dgm:pt modelId="{A0FA1231-4ED3-4FBC-B239-B62B09EF3F5E}" type="sibTrans" cxnId="{B5231BD4-E323-4DCD-B741-26500C04F9E8}">
      <dgm:prSet/>
      <dgm:spPr/>
      <dgm:t>
        <a:bodyPr/>
        <a:lstStyle/>
        <a:p>
          <a:endParaRPr lang="it-IT"/>
        </a:p>
      </dgm:t>
    </dgm:pt>
    <dgm:pt modelId="{67A66196-4750-4B06-998E-E84F45E1AE92}">
      <dgm:prSet phldrT="[Text]"/>
      <dgm:spPr>
        <a:solidFill>
          <a:schemeClr val="tx2">
            <a:alpha val="90000"/>
          </a:schemeClr>
        </a:solidFill>
      </dgm:spPr>
      <dgm:t>
        <a:bodyPr/>
        <a:lstStyle/>
        <a:p>
          <a:r>
            <a:rPr lang="it-IT" dirty="0"/>
            <a:t>Stime contabili</a:t>
          </a:r>
        </a:p>
      </dgm:t>
    </dgm:pt>
    <dgm:pt modelId="{9992D667-5D06-42A3-898A-6D824200A3AF}" type="parTrans" cxnId="{C720C211-89EE-4016-8132-8201C0159033}">
      <dgm:prSet/>
      <dgm:spPr/>
      <dgm:t>
        <a:bodyPr/>
        <a:lstStyle/>
        <a:p>
          <a:endParaRPr lang="it-IT"/>
        </a:p>
      </dgm:t>
    </dgm:pt>
    <dgm:pt modelId="{A9E8641C-9433-40E9-9CC7-50F5123EC0AA}" type="sibTrans" cxnId="{C720C211-89EE-4016-8132-8201C0159033}">
      <dgm:prSet/>
      <dgm:spPr/>
      <dgm:t>
        <a:bodyPr/>
        <a:lstStyle/>
        <a:p>
          <a:endParaRPr lang="it-IT"/>
        </a:p>
      </dgm:t>
    </dgm:pt>
    <dgm:pt modelId="{B9DB3C24-761F-40FF-9F65-5290DC457700}">
      <dgm:prSet phldrT="[Text]"/>
      <dgm:spPr/>
      <dgm:t>
        <a:bodyPr/>
        <a:lstStyle/>
        <a:p>
          <a:r>
            <a:rPr lang="it-IT" dirty="0"/>
            <a:t>Aspetti correlati</a:t>
          </a:r>
        </a:p>
      </dgm:t>
    </dgm:pt>
    <dgm:pt modelId="{2892E9C6-D128-41ED-BD75-E1FA5E876079}" type="parTrans" cxnId="{CF25FF96-BE98-46A0-8D5C-DE5A1BD9EEA8}">
      <dgm:prSet/>
      <dgm:spPr/>
      <dgm:t>
        <a:bodyPr/>
        <a:lstStyle/>
        <a:p>
          <a:endParaRPr lang="it-IT"/>
        </a:p>
      </dgm:t>
    </dgm:pt>
    <dgm:pt modelId="{29437A47-D5A2-42FC-A632-A5D3F62FBCB5}" type="sibTrans" cxnId="{CF25FF96-BE98-46A0-8D5C-DE5A1BD9EEA8}">
      <dgm:prSet/>
      <dgm:spPr/>
      <dgm:t>
        <a:bodyPr/>
        <a:lstStyle/>
        <a:p>
          <a:endParaRPr lang="it-IT"/>
        </a:p>
      </dgm:t>
    </dgm:pt>
    <dgm:pt modelId="{5B597C89-596F-4C11-B5D1-A78F583692BD}">
      <dgm:prSet phldrT="[Text]"/>
      <dgm:spPr/>
      <dgm:t>
        <a:bodyPr/>
        <a:lstStyle/>
        <a:p>
          <a:r>
            <a:rPr lang="it-IT" dirty="0"/>
            <a:t>Informativa di bilancio</a:t>
          </a:r>
        </a:p>
      </dgm:t>
    </dgm:pt>
    <dgm:pt modelId="{7ADA341E-D8EE-44DE-B04E-6967BC387F04}" type="parTrans" cxnId="{E94FDFE7-3413-4E79-98F7-F9E73FEDC262}">
      <dgm:prSet/>
      <dgm:spPr/>
      <dgm:t>
        <a:bodyPr/>
        <a:lstStyle/>
        <a:p>
          <a:endParaRPr lang="it-IT"/>
        </a:p>
      </dgm:t>
    </dgm:pt>
    <dgm:pt modelId="{C710C85C-BEE3-4C42-8BAE-F16D753F9E74}" type="sibTrans" cxnId="{E94FDFE7-3413-4E79-98F7-F9E73FEDC262}">
      <dgm:prSet/>
      <dgm:spPr/>
      <dgm:t>
        <a:bodyPr/>
        <a:lstStyle/>
        <a:p>
          <a:endParaRPr lang="it-IT"/>
        </a:p>
      </dgm:t>
    </dgm:pt>
    <dgm:pt modelId="{EE880C8B-755A-4949-8860-F1F9872479DB}" type="pres">
      <dgm:prSet presAssocID="{A121E83F-0DDB-41BC-BDB3-BC67166D04B3}" presName="Name0" presStyleCnt="0">
        <dgm:presLayoutVars>
          <dgm:chMax val="11"/>
          <dgm:chPref val="11"/>
          <dgm:dir/>
          <dgm:resizeHandles/>
        </dgm:presLayoutVars>
      </dgm:prSet>
      <dgm:spPr/>
    </dgm:pt>
    <dgm:pt modelId="{BC9C4BC2-007C-4A1E-9EDE-EE8A1A54DFEB}" type="pres">
      <dgm:prSet presAssocID="{B9DB3C24-761F-40FF-9F65-5290DC457700}" presName="Accent4" presStyleCnt="0"/>
      <dgm:spPr/>
    </dgm:pt>
    <dgm:pt modelId="{32EB1EE3-201C-4D40-A02A-A390BBE26199}" type="pres">
      <dgm:prSet presAssocID="{B9DB3C24-761F-40FF-9F65-5290DC457700}" presName="Accent" presStyleLbl="node1" presStyleIdx="0" presStyleCnt="4"/>
      <dgm:spPr/>
    </dgm:pt>
    <dgm:pt modelId="{6D77B890-53FB-4EC7-9B93-3CBF753D2A90}" type="pres">
      <dgm:prSet presAssocID="{B9DB3C24-761F-40FF-9F65-5290DC457700}" presName="ParentBackground4" presStyleCnt="0"/>
      <dgm:spPr/>
    </dgm:pt>
    <dgm:pt modelId="{0EB6A64A-FD47-4C96-84E4-C19C75E0BA04}" type="pres">
      <dgm:prSet presAssocID="{B9DB3C24-761F-40FF-9F65-5290DC457700}" presName="ParentBackground" presStyleLbl="fgAcc1" presStyleIdx="0" presStyleCnt="4"/>
      <dgm:spPr/>
    </dgm:pt>
    <dgm:pt modelId="{940BB4D7-B743-400A-BA18-0C28D9350E41}" type="pres">
      <dgm:prSet presAssocID="{B9DB3C24-761F-40FF-9F65-5290DC457700}" presName="Parent4" presStyleLbl="revTx" presStyleIdx="0" presStyleCnt="0">
        <dgm:presLayoutVars>
          <dgm:chMax val="1"/>
          <dgm:chPref val="1"/>
          <dgm:bulletEnabled val="1"/>
        </dgm:presLayoutVars>
      </dgm:prSet>
      <dgm:spPr/>
    </dgm:pt>
    <dgm:pt modelId="{D52B4073-7AFB-499E-A661-AF9805B1E479}" type="pres">
      <dgm:prSet presAssocID="{5B597C89-596F-4C11-B5D1-A78F583692BD}" presName="Accent3" presStyleCnt="0"/>
      <dgm:spPr/>
    </dgm:pt>
    <dgm:pt modelId="{7A1DEA3C-D5DA-4C91-B065-34C71ECE8C21}" type="pres">
      <dgm:prSet presAssocID="{5B597C89-596F-4C11-B5D1-A78F583692BD}" presName="Accent" presStyleLbl="node1" presStyleIdx="1" presStyleCnt="4"/>
      <dgm:spPr/>
    </dgm:pt>
    <dgm:pt modelId="{C8B75E82-2B98-4675-822D-03C918BCDA12}" type="pres">
      <dgm:prSet presAssocID="{5B597C89-596F-4C11-B5D1-A78F583692BD}" presName="ParentBackground3" presStyleCnt="0"/>
      <dgm:spPr/>
    </dgm:pt>
    <dgm:pt modelId="{51898F37-4209-4BB3-A20E-23231417767B}" type="pres">
      <dgm:prSet presAssocID="{5B597C89-596F-4C11-B5D1-A78F583692BD}" presName="ParentBackground" presStyleLbl="fgAcc1" presStyleIdx="1" presStyleCnt="4"/>
      <dgm:spPr/>
    </dgm:pt>
    <dgm:pt modelId="{980CC45A-F1B1-4B8E-9E54-C4C2E58C2785}" type="pres">
      <dgm:prSet presAssocID="{5B597C89-596F-4C11-B5D1-A78F583692BD}" presName="Parent3" presStyleLbl="revTx" presStyleIdx="0" presStyleCnt="0">
        <dgm:presLayoutVars>
          <dgm:chMax val="1"/>
          <dgm:chPref val="1"/>
          <dgm:bulletEnabled val="1"/>
        </dgm:presLayoutVars>
      </dgm:prSet>
      <dgm:spPr/>
    </dgm:pt>
    <dgm:pt modelId="{C2BCE002-D715-48F7-AF8E-38D8226F10AC}" type="pres">
      <dgm:prSet presAssocID="{67A66196-4750-4B06-998E-E84F45E1AE92}" presName="Accent2" presStyleCnt="0"/>
      <dgm:spPr/>
    </dgm:pt>
    <dgm:pt modelId="{5B61CC51-894E-4A90-ADF6-CFE899ADA58C}" type="pres">
      <dgm:prSet presAssocID="{67A66196-4750-4B06-998E-E84F45E1AE92}" presName="Accent" presStyleLbl="node1" presStyleIdx="2" presStyleCnt="4"/>
      <dgm:spPr/>
    </dgm:pt>
    <dgm:pt modelId="{40E73CCB-FA8B-49C3-B8FD-50E9A963D95B}" type="pres">
      <dgm:prSet presAssocID="{67A66196-4750-4B06-998E-E84F45E1AE92}" presName="ParentBackground2" presStyleCnt="0"/>
      <dgm:spPr/>
    </dgm:pt>
    <dgm:pt modelId="{101696CC-1F8B-4F53-82F0-15136A4FB879}" type="pres">
      <dgm:prSet presAssocID="{67A66196-4750-4B06-998E-E84F45E1AE92}" presName="ParentBackground" presStyleLbl="fgAcc1" presStyleIdx="2" presStyleCnt="4"/>
      <dgm:spPr/>
    </dgm:pt>
    <dgm:pt modelId="{8A255785-FD58-40C1-A306-857A156F3A0E}" type="pres">
      <dgm:prSet presAssocID="{67A66196-4750-4B06-998E-E84F45E1AE92}" presName="Parent2" presStyleLbl="revTx" presStyleIdx="0" presStyleCnt="0">
        <dgm:presLayoutVars>
          <dgm:chMax val="1"/>
          <dgm:chPref val="1"/>
          <dgm:bulletEnabled val="1"/>
        </dgm:presLayoutVars>
      </dgm:prSet>
      <dgm:spPr/>
    </dgm:pt>
    <dgm:pt modelId="{61CCB2B1-F7D2-4A8E-B23F-3AC507BB0059}" type="pres">
      <dgm:prSet presAssocID="{1C7D54FC-36E3-4E3F-9F07-D8AE8E12813A}" presName="Accent1" presStyleCnt="0"/>
      <dgm:spPr/>
    </dgm:pt>
    <dgm:pt modelId="{A47A5A36-D1CC-4BD9-BC8B-95E6DFAD5D9D}" type="pres">
      <dgm:prSet presAssocID="{1C7D54FC-36E3-4E3F-9F07-D8AE8E12813A}" presName="Accent" presStyleLbl="node1" presStyleIdx="3" presStyleCnt="4"/>
      <dgm:spPr/>
    </dgm:pt>
    <dgm:pt modelId="{F7AF578D-D60D-4A65-BD28-DE39D6A980B9}" type="pres">
      <dgm:prSet presAssocID="{1C7D54FC-36E3-4E3F-9F07-D8AE8E12813A}" presName="ParentBackground1" presStyleCnt="0"/>
      <dgm:spPr/>
    </dgm:pt>
    <dgm:pt modelId="{1FF3D8BE-3D7A-4C1C-84C9-66BF243C96B7}" type="pres">
      <dgm:prSet presAssocID="{1C7D54FC-36E3-4E3F-9F07-D8AE8E12813A}" presName="ParentBackground" presStyleLbl="fgAcc1" presStyleIdx="3" presStyleCnt="4"/>
      <dgm:spPr/>
    </dgm:pt>
    <dgm:pt modelId="{2B7E925C-4D80-41D7-ADC5-7504860E7B07}" type="pres">
      <dgm:prSet presAssocID="{1C7D54FC-36E3-4E3F-9F07-D8AE8E12813A}" presName="Parent1" presStyleLbl="revTx" presStyleIdx="0" presStyleCnt="0">
        <dgm:presLayoutVars>
          <dgm:chMax val="1"/>
          <dgm:chPref val="1"/>
          <dgm:bulletEnabled val="1"/>
        </dgm:presLayoutVars>
      </dgm:prSet>
      <dgm:spPr/>
    </dgm:pt>
  </dgm:ptLst>
  <dgm:cxnLst>
    <dgm:cxn modelId="{C720C211-89EE-4016-8132-8201C0159033}" srcId="{A121E83F-0DDB-41BC-BDB3-BC67166D04B3}" destId="{67A66196-4750-4B06-998E-E84F45E1AE92}" srcOrd="1" destOrd="0" parTransId="{9992D667-5D06-42A3-898A-6D824200A3AF}" sibTransId="{A9E8641C-9433-40E9-9CC7-50F5123EC0AA}"/>
    <dgm:cxn modelId="{D0C49A12-D545-4AB0-99ED-E011ECB6C759}" type="presOf" srcId="{1C7D54FC-36E3-4E3F-9F07-D8AE8E12813A}" destId="{2B7E925C-4D80-41D7-ADC5-7504860E7B07}" srcOrd="1" destOrd="0" presId="urn:microsoft.com/office/officeart/2011/layout/CircleProcess"/>
    <dgm:cxn modelId="{3A63DC30-1BC0-4741-87D3-500A44654BAD}" type="presOf" srcId="{B9DB3C24-761F-40FF-9F65-5290DC457700}" destId="{940BB4D7-B743-400A-BA18-0C28D9350E41}" srcOrd="1" destOrd="0" presId="urn:microsoft.com/office/officeart/2011/layout/CircleProcess"/>
    <dgm:cxn modelId="{96905B40-C84C-443D-9F49-07FA987D6683}" type="presOf" srcId="{67A66196-4750-4B06-998E-E84F45E1AE92}" destId="{101696CC-1F8B-4F53-82F0-15136A4FB879}" srcOrd="0" destOrd="0" presId="urn:microsoft.com/office/officeart/2011/layout/CircleProcess"/>
    <dgm:cxn modelId="{37411375-3BA8-4373-AFAB-3D30F607A70A}" type="presOf" srcId="{B9DB3C24-761F-40FF-9F65-5290DC457700}" destId="{0EB6A64A-FD47-4C96-84E4-C19C75E0BA04}" srcOrd="0" destOrd="0" presId="urn:microsoft.com/office/officeart/2011/layout/CircleProcess"/>
    <dgm:cxn modelId="{C4FB4558-9427-40B8-B939-2B03EDF4A4FC}" type="presOf" srcId="{5B597C89-596F-4C11-B5D1-A78F583692BD}" destId="{51898F37-4209-4BB3-A20E-23231417767B}" srcOrd="0" destOrd="0" presId="urn:microsoft.com/office/officeart/2011/layout/CircleProcess"/>
    <dgm:cxn modelId="{BAA1FE81-A0B0-4BCC-9FEE-258F91B643E4}" type="presOf" srcId="{1C7D54FC-36E3-4E3F-9F07-D8AE8E12813A}" destId="{1FF3D8BE-3D7A-4C1C-84C9-66BF243C96B7}" srcOrd="0" destOrd="0" presId="urn:microsoft.com/office/officeart/2011/layout/CircleProcess"/>
    <dgm:cxn modelId="{F35DA990-8896-4F29-ADD1-E65B956319B1}" type="presOf" srcId="{5B597C89-596F-4C11-B5D1-A78F583692BD}" destId="{980CC45A-F1B1-4B8E-9E54-C4C2E58C2785}" srcOrd="1" destOrd="0" presId="urn:microsoft.com/office/officeart/2011/layout/CircleProcess"/>
    <dgm:cxn modelId="{CF25FF96-BE98-46A0-8D5C-DE5A1BD9EEA8}" srcId="{A121E83F-0DDB-41BC-BDB3-BC67166D04B3}" destId="{B9DB3C24-761F-40FF-9F65-5290DC457700}" srcOrd="3" destOrd="0" parTransId="{2892E9C6-D128-41ED-BD75-E1FA5E876079}" sibTransId="{29437A47-D5A2-42FC-A632-A5D3F62FBCB5}"/>
    <dgm:cxn modelId="{E69E54AB-2D51-4C35-97EC-ED12BC91BDC6}" type="presOf" srcId="{67A66196-4750-4B06-998E-E84F45E1AE92}" destId="{8A255785-FD58-40C1-A306-857A156F3A0E}" srcOrd="1" destOrd="0" presId="urn:microsoft.com/office/officeart/2011/layout/CircleProcess"/>
    <dgm:cxn modelId="{592867BC-D12B-46B6-87E7-CE1A0D55AE04}" type="presOf" srcId="{A121E83F-0DDB-41BC-BDB3-BC67166D04B3}" destId="{EE880C8B-755A-4949-8860-F1F9872479DB}" srcOrd="0" destOrd="0" presId="urn:microsoft.com/office/officeart/2011/layout/CircleProcess"/>
    <dgm:cxn modelId="{B5231BD4-E323-4DCD-B741-26500C04F9E8}" srcId="{A121E83F-0DDB-41BC-BDB3-BC67166D04B3}" destId="{1C7D54FC-36E3-4E3F-9F07-D8AE8E12813A}" srcOrd="0" destOrd="0" parTransId="{214BA65B-D5CE-45F9-ABE2-16F4559763B5}" sibTransId="{A0FA1231-4ED3-4FBC-B239-B62B09EF3F5E}"/>
    <dgm:cxn modelId="{E94FDFE7-3413-4E79-98F7-F9E73FEDC262}" srcId="{A121E83F-0DDB-41BC-BDB3-BC67166D04B3}" destId="{5B597C89-596F-4C11-B5D1-A78F583692BD}" srcOrd="2" destOrd="0" parTransId="{7ADA341E-D8EE-44DE-B04E-6967BC387F04}" sibTransId="{C710C85C-BEE3-4C42-8BAE-F16D753F9E74}"/>
    <dgm:cxn modelId="{C521EE7C-3558-4747-955A-26FCA5EDB349}" type="presParOf" srcId="{EE880C8B-755A-4949-8860-F1F9872479DB}" destId="{BC9C4BC2-007C-4A1E-9EDE-EE8A1A54DFEB}" srcOrd="0" destOrd="0" presId="urn:microsoft.com/office/officeart/2011/layout/CircleProcess"/>
    <dgm:cxn modelId="{A596130C-8099-411B-A182-E102437C02DF}" type="presParOf" srcId="{BC9C4BC2-007C-4A1E-9EDE-EE8A1A54DFEB}" destId="{32EB1EE3-201C-4D40-A02A-A390BBE26199}" srcOrd="0" destOrd="0" presId="urn:microsoft.com/office/officeart/2011/layout/CircleProcess"/>
    <dgm:cxn modelId="{41925A4A-D3F9-4C99-96C6-8A8AE968AE2A}" type="presParOf" srcId="{EE880C8B-755A-4949-8860-F1F9872479DB}" destId="{6D77B890-53FB-4EC7-9B93-3CBF753D2A90}" srcOrd="1" destOrd="0" presId="urn:microsoft.com/office/officeart/2011/layout/CircleProcess"/>
    <dgm:cxn modelId="{00837DA1-51B5-49BB-AFB9-1D5E1147A3B6}" type="presParOf" srcId="{6D77B890-53FB-4EC7-9B93-3CBF753D2A90}" destId="{0EB6A64A-FD47-4C96-84E4-C19C75E0BA04}" srcOrd="0" destOrd="0" presId="urn:microsoft.com/office/officeart/2011/layout/CircleProcess"/>
    <dgm:cxn modelId="{69C7EAB4-E71D-49B3-9AE9-CC304CF987D7}" type="presParOf" srcId="{EE880C8B-755A-4949-8860-F1F9872479DB}" destId="{940BB4D7-B743-400A-BA18-0C28D9350E41}" srcOrd="2" destOrd="0" presId="urn:microsoft.com/office/officeart/2011/layout/CircleProcess"/>
    <dgm:cxn modelId="{F67D8104-2F8A-45CF-913F-5FB762FB31EF}" type="presParOf" srcId="{EE880C8B-755A-4949-8860-F1F9872479DB}" destId="{D52B4073-7AFB-499E-A661-AF9805B1E479}" srcOrd="3" destOrd="0" presId="urn:microsoft.com/office/officeart/2011/layout/CircleProcess"/>
    <dgm:cxn modelId="{E1A421F0-6DCE-4E1D-9B6E-54C779B76CFE}" type="presParOf" srcId="{D52B4073-7AFB-499E-A661-AF9805B1E479}" destId="{7A1DEA3C-D5DA-4C91-B065-34C71ECE8C21}" srcOrd="0" destOrd="0" presId="urn:microsoft.com/office/officeart/2011/layout/CircleProcess"/>
    <dgm:cxn modelId="{02B2EAAE-24B0-4BFB-9EF5-802DFEB6E4FA}" type="presParOf" srcId="{EE880C8B-755A-4949-8860-F1F9872479DB}" destId="{C8B75E82-2B98-4675-822D-03C918BCDA12}" srcOrd="4" destOrd="0" presId="urn:microsoft.com/office/officeart/2011/layout/CircleProcess"/>
    <dgm:cxn modelId="{F885DA3C-8144-4A81-9AA5-4A61C1870E0F}" type="presParOf" srcId="{C8B75E82-2B98-4675-822D-03C918BCDA12}" destId="{51898F37-4209-4BB3-A20E-23231417767B}" srcOrd="0" destOrd="0" presId="urn:microsoft.com/office/officeart/2011/layout/CircleProcess"/>
    <dgm:cxn modelId="{7B4DA33E-F993-400A-951D-BDC2BDF89A5E}" type="presParOf" srcId="{EE880C8B-755A-4949-8860-F1F9872479DB}" destId="{980CC45A-F1B1-4B8E-9E54-C4C2E58C2785}" srcOrd="5" destOrd="0" presId="urn:microsoft.com/office/officeart/2011/layout/CircleProcess"/>
    <dgm:cxn modelId="{4CAF8602-1476-4282-93B5-75DE78044021}" type="presParOf" srcId="{EE880C8B-755A-4949-8860-F1F9872479DB}" destId="{C2BCE002-D715-48F7-AF8E-38D8226F10AC}" srcOrd="6" destOrd="0" presId="urn:microsoft.com/office/officeart/2011/layout/CircleProcess"/>
    <dgm:cxn modelId="{E6E63ED6-9246-4D9F-9BDB-B20EFFEA325C}" type="presParOf" srcId="{C2BCE002-D715-48F7-AF8E-38D8226F10AC}" destId="{5B61CC51-894E-4A90-ADF6-CFE899ADA58C}" srcOrd="0" destOrd="0" presId="urn:microsoft.com/office/officeart/2011/layout/CircleProcess"/>
    <dgm:cxn modelId="{70901DC6-B9EA-410C-8551-553967C036B9}" type="presParOf" srcId="{EE880C8B-755A-4949-8860-F1F9872479DB}" destId="{40E73CCB-FA8B-49C3-B8FD-50E9A963D95B}" srcOrd="7" destOrd="0" presId="urn:microsoft.com/office/officeart/2011/layout/CircleProcess"/>
    <dgm:cxn modelId="{75D9AD83-122E-4E68-8969-32BC9F8F0B5C}" type="presParOf" srcId="{40E73CCB-FA8B-49C3-B8FD-50E9A963D95B}" destId="{101696CC-1F8B-4F53-82F0-15136A4FB879}" srcOrd="0" destOrd="0" presId="urn:microsoft.com/office/officeart/2011/layout/CircleProcess"/>
    <dgm:cxn modelId="{2654B332-406B-4C63-9FD5-1C8600D16C6A}" type="presParOf" srcId="{EE880C8B-755A-4949-8860-F1F9872479DB}" destId="{8A255785-FD58-40C1-A306-857A156F3A0E}" srcOrd="8" destOrd="0" presId="urn:microsoft.com/office/officeart/2011/layout/CircleProcess"/>
    <dgm:cxn modelId="{CA34DD7C-6910-45A3-9EE8-FA840272359E}" type="presParOf" srcId="{EE880C8B-755A-4949-8860-F1F9872479DB}" destId="{61CCB2B1-F7D2-4A8E-B23F-3AC507BB0059}" srcOrd="9" destOrd="0" presId="urn:microsoft.com/office/officeart/2011/layout/CircleProcess"/>
    <dgm:cxn modelId="{43798A52-69AA-4EBE-A40D-2363D2C12B92}" type="presParOf" srcId="{61CCB2B1-F7D2-4A8E-B23F-3AC507BB0059}" destId="{A47A5A36-D1CC-4BD9-BC8B-95E6DFAD5D9D}" srcOrd="0" destOrd="0" presId="urn:microsoft.com/office/officeart/2011/layout/CircleProcess"/>
    <dgm:cxn modelId="{B30107A3-76B8-4500-91C7-35C4DEF69CE4}" type="presParOf" srcId="{EE880C8B-755A-4949-8860-F1F9872479DB}" destId="{F7AF578D-D60D-4A65-BD28-DE39D6A980B9}" srcOrd="10" destOrd="0" presId="urn:microsoft.com/office/officeart/2011/layout/CircleProcess"/>
    <dgm:cxn modelId="{C142C9A0-2D06-4C4F-9AD1-6E53EF81E5FF}" type="presParOf" srcId="{F7AF578D-D60D-4A65-BD28-DE39D6A980B9}" destId="{1FF3D8BE-3D7A-4C1C-84C9-66BF243C96B7}" srcOrd="0" destOrd="0" presId="urn:microsoft.com/office/officeart/2011/layout/CircleProcess"/>
    <dgm:cxn modelId="{D3D80018-A35F-40A8-B19F-7822D2D19A62}" type="presParOf" srcId="{EE880C8B-755A-4949-8860-F1F9872479DB}" destId="{2B7E925C-4D80-41D7-ADC5-7504860E7B07}"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121E83F-0DDB-41BC-BDB3-BC67166D04B3}" type="doc">
      <dgm:prSet loTypeId="urn:microsoft.com/office/officeart/2011/layout/CircleProcess" loCatId="process" qsTypeId="urn:microsoft.com/office/officeart/2005/8/quickstyle/3d2" qsCatId="3D" csTypeId="urn:microsoft.com/office/officeart/2005/8/colors/accent0_1" csCatId="mainScheme" phldr="1"/>
      <dgm:spPr/>
      <dgm:t>
        <a:bodyPr/>
        <a:lstStyle/>
        <a:p>
          <a:endParaRPr lang="it-IT"/>
        </a:p>
      </dgm:t>
    </dgm:pt>
    <dgm:pt modelId="{1C7D54FC-36E3-4E3F-9F07-D8AE8E12813A}">
      <dgm:prSet phldrT="[Text]"/>
      <dgm:spPr>
        <a:solidFill>
          <a:schemeClr val="bg1">
            <a:lumMod val="75000"/>
          </a:schemeClr>
        </a:solidFill>
        <a:ln>
          <a:solidFill>
            <a:schemeClr val="bg2"/>
          </a:solidFill>
        </a:ln>
      </dgm:spPr>
      <dgm:t>
        <a:bodyPr/>
        <a:lstStyle/>
        <a:p>
          <a:r>
            <a:rPr lang="it-IT" dirty="0"/>
            <a:t>Principi contabili</a:t>
          </a:r>
        </a:p>
      </dgm:t>
    </dgm:pt>
    <dgm:pt modelId="{214BA65B-D5CE-45F9-ABE2-16F4559763B5}" type="parTrans" cxnId="{B5231BD4-E323-4DCD-B741-26500C04F9E8}">
      <dgm:prSet/>
      <dgm:spPr/>
      <dgm:t>
        <a:bodyPr/>
        <a:lstStyle/>
        <a:p>
          <a:endParaRPr lang="it-IT"/>
        </a:p>
      </dgm:t>
    </dgm:pt>
    <dgm:pt modelId="{A0FA1231-4ED3-4FBC-B239-B62B09EF3F5E}" type="sibTrans" cxnId="{B5231BD4-E323-4DCD-B741-26500C04F9E8}">
      <dgm:prSet/>
      <dgm:spPr/>
      <dgm:t>
        <a:bodyPr/>
        <a:lstStyle/>
        <a:p>
          <a:endParaRPr lang="it-IT"/>
        </a:p>
      </dgm:t>
    </dgm:pt>
    <dgm:pt modelId="{67A66196-4750-4B06-998E-E84F45E1AE92}">
      <dgm:prSet phldrT="[Text]"/>
      <dgm:spPr>
        <a:solidFill>
          <a:schemeClr val="bg1">
            <a:lumMod val="75000"/>
            <a:alpha val="90000"/>
          </a:schemeClr>
        </a:solidFill>
      </dgm:spPr>
      <dgm:t>
        <a:bodyPr/>
        <a:lstStyle/>
        <a:p>
          <a:r>
            <a:rPr lang="it-IT" dirty="0"/>
            <a:t>Stime contabili</a:t>
          </a:r>
        </a:p>
      </dgm:t>
    </dgm:pt>
    <dgm:pt modelId="{9992D667-5D06-42A3-898A-6D824200A3AF}" type="parTrans" cxnId="{C720C211-89EE-4016-8132-8201C0159033}">
      <dgm:prSet/>
      <dgm:spPr/>
      <dgm:t>
        <a:bodyPr/>
        <a:lstStyle/>
        <a:p>
          <a:endParaRPr lang="it-IT"/>
        </a:p>
      </dgm:t>
    </dgm:pt>
    <dgm:pt modelId="{A9E8641C-9433-40E9-9CC7-50F5123EC0AA}" type="sibTrans" cxnId="{C720C211-89EE-4016-8132-8201C0159033}">
      <dgm:prSet/>
      <dgm:spPr/>
      <dgm:t>
        <a:bodyPr/>
        <a:lstStyle/>
        <a:p>
          <a:endParaRPr lang="it-IT"/>
        </a:p>
      </dgm:t>
    </dgm:pt>
    <dgm:pt modelId="{B9DB3C24-761F-40FF-9F65-5290DC457700}">
      <dgm:prSet phldrT="[Text]"/>
      <dgm:spPr/>
      <dgm:t>
        <a:bodyPr/>
        <a:lstStyle/>
        <a:p>
          <a:r>
            <a:rPr lang="it-IT" dirty="0"/>
            <a:t>Aspetti correlati</a:t>
          </a:r>
        </a:p>
      </dgm:t>
    </dgm:pt>
    <dgm:pt modelId="{2892E9C6-D128-41ED-BD75-E1FA5E876079}" type="parTrans" cxnId="{CF25FF96-BE98-46A0-8D5C-DE5A1BD9EEA8}">
      <dgm:prSet/>
      <dgm:spPr/>
      <dgm:t>
        <a:bodyPr/>
        <a:lstStyle/>
        <a:p>
          <a:endParaRPr lang="it-IT"/>
        </a:p>
      </dgm:t>
    </dgm:pt>
    <dgm:pt modelId="{29437A47-D5A2-42FC-A632-A5D3F62FBCB5}" type="sibTrans" cxnId="{CF25FF96-BE98-46A0-8D5C-DE5A1BD9EEA8}">
      <dgm:prSet/>
      <dgm:spPr/>
      <dgm:t>
        <a:bodyPr/>
        <a:lstStyle/>
        <a:p>
          <a:endParaRPr lang="it-IT"/>
        </a:p>
      </dgm:t>
    </dgm:pt>
    <dgm:pt modelId="{5B597C89-596F-4C11-B5D1-A78F583692BD}">
      <dgm:prSet phldrT="[Text]"/>
      <dgm:spPr>
        <a:solidFill>
          <a:schemeClr val="tx2">
            <a:alpha val="90000"/>
          </a:schemeClr>
        </a:solidFill>
      </dgm:spPr>
      <dgm:t>
        <a:bodyPr/>
        <a:lstStyle/>
        <a:p>
          <a:r>
            <a:rPr lang="it-IT" dirty="0"/>
            <a:t>Informativa di bilancio</a:t>
          </a:r>
        </a:p>
      </dgm:t>
    </dgm:pt>
    <dgm:pt modelId="{7ADA341E-D8EE-44DE-B04E-6967BC387F04}" type="parTrans" cxnId="{E94FDFE7-3413-4E79-98F7-F9E73FEDC262}">
      <dgm:prSet/>
      <dgm:spPr/>
      <dgm:t>
        <a:bodyPr/>
        <a:lstStyle/>
        <a:p>
          <a:endParaRPr lang="it-IT"/>
        </a:p>
      </dgm:t>
    </dgm:pt>
    <dgm:pt modelId="{C710C85C-BEE3-4C42-8BAE-F16D753F9E74}" type="sibTrans" cxnId="{E94FDFE7-3413-4E79-98F7-F9E73FEDC262}">
      <dgm:prSet/>
      <dgm:spPr/>
      <dgm:t>
        <a:bodyPr/>
        <a:lstStyle/>
        <a:p>
          <a:endParaRPr lang="it-IT"/>
        </a:p>
      </dgm:t>
    </dgm:pt>
    <dgm:pt modelId="{EE880C8B-755A-4949-8860-F1F9872479DB}" type="pres">
      <dgm:prSet presAssocID="{A121E83F-0DDB-41BC-BDB3-BC67166D04B3}" presName="Name0" presStyleCnt="0">
        <dgm:presLayoutVars>
          <dgm:chMax val="11"/>
          <dgm:chPref val="11"/>
          <dgm:dir/>
          <dgm:resizeHandles/>
        </dgm:presLayoutVars>
      </dgm:prSet>
      <dgm:spPr/>
    </dgm:pt>
    <dgm:pt modelId="{BC9C4BC2-007C-4A1E-9EDE-EE8A1A54DFEB}" type="pres">
      <dgm:prSet presAssocID="{B9DB3C24-761F-40FF-9F65-5290DC457700}" presName="Accent4" presStyleCnt="0"/>
      <dgm:spPr/>
    </dgm:pt>
    <dgm:pt modelId="{32EB1EE3-201C-4D40-A02A-A390BBE26199}" type="pres">
      <dgm:prSet presAssocID="{B9DB3C24-761F-40FF-9F65-5290DC457700}" presName="Accent" presStyleLbl="node1" presStyleIdx="0" presStyleCnt="4"/>
      <dgm:spPr/>
    </dgm:pt>
    <dgm:pt modelId="{6D77B890-53FB-4EC7-9B93-3CBF753D2A90}" type="pres">
      <dgm:prSet presAssocID="{B9DB3C24-761F-40FF-9F65-5290DC457700}" presName="ParentBackground4" presStyleCnt="0"/>
      <dgm:spPr/>
    </dgm:pt>
    <dgm:pt modelId="{0EB6A64A-FD47-4C96-84E4-C19C75E0BA04}" type="pres">
      <dgm:prSet presAssocID="{B9DB3C24-761F-40FF-9F65-5290DC457700}" presName="ParentBackground" presStyleLbl="fgAcc1" presStyleIdx="0" presStyleCnt="4"/>
      <dgm:spPr/>
    </dgm:pt>
    <dgm:pt modelId="{940BB4D7-B743-400A-BA18-0C28D9350E41}" type="pres">
      <dgm:prSet presAssocID="{B9DB3C24-761F-40FF-9F65-5290DC457700}" presName="Parent4" presStyleLbl="revTx" presStyleIdx="0" presStyleCnt="0">
        <dgm:presLayoutVars>
          <dgm:chMax val="1"/>
          <dgm:chPref val="1"/>
          <dgm:bulletEnabled val="1"/>
        </dgm:presLayoutVars>
      </dgm:prSet>
      <dgm:spPr/>
    </dgm:pt>
    <dgm:pt modelId="{D52B4073-7AFB-499E-A661-AF9805B1E479}" type="pres">
      <dgm:prSet presAssocID="{5B597C89-596F-4C11-B5D1-A78F583692BD}" presName="Accent3" presStyleCnt="0"/>
      <dgm:spPr/>
    </dgm:pt>
    <dgm:pt modelId="{7A1DEA3C-D5DA-4C91-B065-34C71ECE8C21}" type="pres">
      <dgm:prSet presAssocID="{5B597C89-596F-4C11-B5D1-A78F583692BD}" presName="Accent" presStyleLbl="node1" presStyleIdx="1" presStyleCnt="4"/>
      <dgm:spPr/>
    </dgm:pt>
    <dgm:pt modelId="{C8B75E82-2B98-4675-822D-03C918BCDA12}" type="pres">
      <dgm:prSet presAssocID="{5B597C89-596F-4C11-B5D1-A78F583692BD}" presName="ParentBackground3" presStyleCnt="0"/>
      <dgm:spPr/>
    </dgm:pt>
    <dgm:pt modelId="{51898F37-4209-4BB3-A20E-23231417767B}" type="pres">
      <dgm:prSet presAssocID="{5B597C89-596F-4C11-B5D1-A78F583692BD}" presName="ParentBackground" presStyleLbl="fgAcc1" presStyleIdx="1" presStyleCnt="4"/>
      <dgm:spPr/>
    </dgm:pt>
    <dgm:pt modelId="{980CC45A-F1B1-4B8E-9E54-C4C2E58C2785}" type="pres">
      <dgm:prSet presAssocID="{5B597C89-596F-4C11-B5D1-A78F583692BD}" presName="Parent3" presStyleLbl="revTx" presStyleIdx="0" presStyleCnt="0">
        <dgm:presLayoutVars>
          <dgm:chMax val="1"/>
          <dgm:chPref val="1"/>
          <dgm:bulletEnabled val="1"/>
        </dgm:presLayoutVars>
      </dgm:prSet>
      <dgm:spPr/>
    </dgm:pt>
    <dgm:pt modelId="{C2BCE002-D715-48F7-AF8E-38D8226F10AC}" type="pres">
      <dgm:prSet presAssocID="{67A66196-4750-4B06-998E-E84F45E1AE92}" presName="Accent2" presStyleCnt="0"/>
      <dgm:spPr/>
    </dgm:pt>
    <dgm:pt modelId="{5B61CC51-894E-4A90-ADF6-CFE899ADA58C}" type="pres">
      <dgm:prSet presAssocID="{67A66196-4750-4B06-998E-E84F45E1AE92}" presName="Accent" presStyleLbl="node1" presStyleIdx="2" presStyleCnt="4"/>
      <dgm:spPr/>
    </dgm:pt>
    <dgm:pt modelId="{40E73CCB-FA8B-49C3-B8FD-50E9A963D95B}" type="pres">
      <dgm:prSet presAssocID="{67A66196-4750-4B06-998E-E84F45E1AE92}" presName="ParentBackground2" presStyleCnt="0"/>
      <dgm:spPr/>
    </dgm:pt>
    <dgm:pt modelId="{101696CC-1F8B-4F53-82F0-15136A4FB879}" type="pres">
      <dgm:prSet presAssocID="{67A66196-4750-4B06-998E-E84F45E1AE92}" presName="ParentBackground" presStyleLbl="fgAcc1" presStyleIdx="2" presStyleCnt="4"/>
      <dgm:spPr/>
    </dgm:pt>
    <dgm:pt modelId="{8A255785-FD58-40C1-A306-857A156F3A0E}" type="pres">
      <dgm:prSet presAssocID="{67A66196-4750-4B06-998E-E84F45E1AE92}" presName="Parent2" presStyleLbl="revTx" presStyleIdx="0" presStyleCnt="0">
        <dgm:presLayoutVars>
          <dgm:chMax val="1"/>
          <dgm:chPref val="1"/>
          <dgm:bulletEnabled val="1"/>
        </dgm:presLayoutVars>
      </dgm:prSet>
      <dgm:spPr/>
    </dgm:pt>
    <dgm:pt modelId="{61CCB2B1-F7D2-4A8E-B23F-3AC507BB0059}" type="pres">
      <dgm:prSet presAssocID="{1C7D54FC-36E3-4E3F-9F07-D8AE8E12813A}" presName="Accent1" presStyleCnt="0"/>
      <dgm:spPr/>
    </dgm:pt>
    <dgm:pt modelId="{A47A5A36-D1CC-4BD9-BC8B-95E6DFAD5D9D}" type="pres">
      <dgm:prSet presAssocID="{1C7D54FC-36E3-4E3F-9F07-D8AE8E12813A}" presName="Accent" presStyleLbl="node1" presStyleIdx="3" presStyleCnt="4"/>
      <dgm:spPr/>
    </dgm:pt>
    <dgm:pt modelId="{F7AF578D-D60D-4A65-BD28-DE39D6A980B9}" type="pres">
      <dgm:prSet presAssocID="{1C7D54FC-36E3-4E3F-9F07-D8AE8E12813A}" presName="ParentBackground1" presStyleCnt="0"/>
      <dgm:spPr/>
    </dgm:pt>
    <dgm:pt modelId="{1FF3D8BE-3D7A-4C1C-84C9-66BF243C96B7}" type="pres">
      <dgm:prSet presAssocID="{1C7D54FC-36E3-4E3F-9F07-D8AE8E12813A}" presName="ParentBackground" presStyleLbl="fgAcc1" presStyleIdx="3" presStyleCnt="4"/>
      <dgm:spPr/>
    </dgm:pt>
    <dgm:pt modelId="{2B7E925C-4D80-41D7-ADC5-7504860E7B07}" type="pres">
      <dgm:prSet presAssocID="{1C7D54FC-36E3-4E3F-9F07-D8AE8E12813A}" presName="Parent1" presStyleLbl="revTx" presStyleIdx="0" presStyleCnt="0">
        <dgm:presLayoutVars>
          <dgm:chMax val="1"/>
          <dgm:chPref val="1"/>
          <dgm:bulletEnabled val="1"/>
        </dgm:presLayoutVars>
      </dgm:prSet>
      <dgm:spPr/>
    </dgm:pt>
  </dgm:ptLst>
  <dgm:cxnLst>
    <dgm:cxn modelId="{C720C211-89EE-4016-8132-8201C0159033}" srcId="{A121E83F-0DDB-41BC-BDB3-BC67166D04B3}" destId="{67A66196-4750-4B06-998E-E84F45E1AE92}" srcOrd="1" destOrd="0" parTransId="{9992D667-5D06-42A3-898A-6D824200A3AF}" sibTransId="{A9E8641C-9433-40E9-9CC7-50F5123EC0AA}"/>
    <dgm:cxn modelId="{D0C49A12-D545-4AB0-99ED-E011ECB6C759}" type="presOf" srcId="{1C7D54FC-36E3-4E3F-9F07-D8AE8E12813A}" destId="{2B7E925C-4D80-41D7-ADC5-7504860E7B07}" srcOrd="1" destOrd="0" presId="urn:microsoft.com/office/officeart/2011/layout/CircleProcess"/>
    <dgm:cxn modelId="{3A63DC30-1BC0-4741-87D3-500A44654BAD}" type="presOf" srcId="{B9DB3C24-761F-40FF-9F65-5290DC457700}" destId="{940BB4D7-B743-400A-BA18-0C28D9350E41}" srcOrd="1" destOrd="0" presId="urn:microsoft.com/office/officeart/2011/layout/CircleProcess"/>
    <dgm:cxn modelId="{96905B40-C84C-443D-9F49-07FA987D6683}" type="presOf" srcId="{67A66196-4750-4B06-998E-E84F45E1AE92}" destId="{101696CC-1F8B-4F53-82F0-15136A4FB879}" srcOrd="0" destOrd="0" presId="urn:microsoft.com/office/officeart/2011/layout/CircleProcess"/>
    <dgm:cxn modelId="{37411375-3BA8-4373-AFAB-3D30F607A70A}" type="presOf" srcId="{B9DB3C24-761F-40FF-9F65-5290DC457700}" destId="{0EB6A64A-FD47-4C96-84E4-C19C75E0BA04}" srcOrd="0" destOrd="0" presId="urn:microsoft.com/office/officeart/2011/layout/CircleProcess"/>
    <dgm:cxn modelId="{C4FB4558-9427-40B8-B939-2B03EDF4A4FC}" type="presOf" srcId="{5B597C89-596F-4C11-B5D1-A78F583692BD}" destId="{51898F37-4209-4BB3-A20E-23231417767B}" srcOrd="0" destOrd="0" presId="urn:microsoft.com/office/officeart/2011/layout/CircleProcess"/>
    <dgm:cxn modelId="{BAA1FE81-A0B0-4BCC-9FEE-258F91B643E4}" type="presOf" srcId="{1C7D54FC-36E3-4E3F-9F07-D8AE8E12813A}" destId="{1FF3D8BE-3D7A-4C1C-84C9-66BF243C96B7}" srcOrd="0" destOrd="0" presId="urn:microsoft.com/office/officeart/2011/layout/CircleProcess"/>
    <dgm:cxn modelId="{F35DA990-8896-4F29-ADD1-E65B956319B1}" type="presOf" srcId="{5B597C89-596F-4C11-B5D1-A78F583692BD}" destId="{980CC45A-F1B1-4B8E-9E54-C4C2E58C2785}" srcOrd="1" destOrd="0" presId="urn:microsoft.com/office/officeart/2011/layout/CircleProcess"/>
    <dgm:cxn modelId="{CF25FF96-BE98-46A0-8D5C-DE5A1BD9EEA8}" srcId="{A121E83F-0DDB-41BC-BDB3-BC67166D04B3}" destId="{B9DB3C24-761F-40FF-9F65-5290DC457700}" srcOrd="3" destOrd="0" parTransId="{2892E9C6-D128-41ED-BD75-E1FA5E876079}" sibTransId="{29437A47-D5A2-42FC-A632-A5D3F62FBCB5}"/>
    <dgm:cxn modelId="{E69E54AB-2D51-4C35-97EC-ED12BC91BDC6}" type="presOf" srcId="{67A66196-4750-4B06-998E-E84F45E1AE92}" destId="{8A255785-FD58-40C1-A306-857A156F3A0E}" srcOrd="1" destOrd="0" presId="urn:microsoft.com/office/officeart/2011/layout/CircleProcess"/>
    <dgm:cxn modelId="{592867BC-D12B-46B6-87E7-CE1A0D55AE04}" type="presOf" srcId="{A121E83F-0DDB-41BC-BDB3-BC67166D04B3}" destId="{EE880C8B-755A-4949-8860-F1F9872479DB}" srcOrd="0" destOrd="0" presId="urn:microsoft.com/office/officeart/2011/layout/CircleProcess"/>
    <dgm:cxn modelId="{B5231BD4-E323-4DCD-B741-26500C04F9E8}" srcId="{A121E83F-0DDB-41BC-BDB3-BC67166D04B3}" destId="{1C7D54FC-36E3-4E3F-9F07-D8AE8E12813A}" srcOrd="0" destOrd="0" parTransId="{214BA65B-D5CE-45F9-ABE2-16F4559763B5}" sibTransId="{A0FA1231-4ED3-4FBC-B239-B62B09EF3F5E}"/>
    <dgm:cxn modelId="{E94FDFE7-3413-4E79-98F7-F9E73FEDC262}" srcId="{A121E83F-0DDB-41BC-BDB3-BC67166D04B3}" destId="{5B597C89-596F-4C11-B5D1-A78F583692BD}" srcOrd="2" destOrd="0" parTransId="{7ADA341E-D8EE-44DE-B04E-6967BC387F04}" sibTransId="{C710C85C-BEE3-4C42-8BAE-F16D753F9E74}"/>
    <dgm:cxn modelId="{C521EE7C-3558-4747-955A-26FCA5EDB349}" type="presParOf" srcId="{EE880C8B-755A-4949-8860-F1F9872479DB}" destId="{BC9C4BC2-007C-4A1E-9EDE-EE8A1A54DFEB}" srcOrd="0" destOrd="0" presId="urn:microsoft.com/office/officeart/2011/layout/CircleProcess"/>
    <dgm:cxn modelId="{A596130C-8099-411B-A182-E102437C02DF}" type="presParOf" srcId="{BC9C4BC2-007C-4A1E-9EDE-EE8A1A54DFEB}" destId="{32EB1EE3-201C-4D40-A02A-A390BBE26199}" srcOrd="0" destOrd="0" presId="urn:microsoft.com/office/officeart/2011/layout/CircleProcess"/>
    <dgm:cxn modelId="{41925A4A-D3F9-4C99-96C6-8A8AE968AE2A}" type="presParOf" srcId="{EE880C8B-755A-4949-8860-F1F9872479DB}" destId="{6D77B890-53FB-4EC7-9B93-3CBF753D2A90}" srcOrd="1" destOrd="0" presId="urn:microsoft.com/office/officeart/2011/layout/CircleProcess"/>
    <dgm:cxn modelId="{00837DA1-51B5-49BB-AFB9-1D5E1147A3B6}" type="presParOf" srcId="{6D77B890-53FB-4EC7-9B93-3CBF753D2A90}" destId="{0EB6A64A-FD47-4C96-84E4-C19C75E0BA04}" srcOrd="0" destOrd="0" presId="urn:microsoft.com/office/officeart/2011/layout/CircleProcess"/>
    <dgm:cxn modelId="{69C7EAB4-E71D-49B3-9AE9-CC304CF987D7}" type="presParOf" srcId="{EE880C8B-755A-4949-8860-F1F9872479DB}" destId="{940BB4D7-B743-400A-BA18-0C28D9350E41}" srcOrd="2" destOrd="0" presId="urn:microsoft.com/office/officeart/2011/layout/CircleProcess"/>
    <dgm:cxn modelId="{F67D8104-2F8A-45CF-913F-5FB762FB31EF}" type="presParOf" srcId="{EE880C8B-755A-4949-8860-F1F9872479DB}" destId="{D52B4073-7AFB-499E-A661-AF9805B1E479}" srcOrd="3" destOrd="0" presId="urn:microsoft.com/office/officeart/2011/layout/CircleProcess"/>
    <dgm:cxn modelId="{E1A421F0-6DCE-4E1D-9B6E-54C779B76CFE}" type="presParOf" srcId="{D52B4073-7AFB-499E-A661-AF9805B1E479}" destId="{7A1DEA3C-D5DA-4C91-B065-34C71ECE8C21}" srcOrd="0" destOrd="0" presId="urn:microsoft.com/office/officeart/2011/layout/CircleProcess"/>
    <dgm:cxn modelId="{02B2EAAE-24B0-4BFB-9EF5-802DFEB6E4FA}" type="presParOf" srcId="{EE880C8B-755A-4949-8860-F1F9872479DB}" destId="{C8B75E82-2B98-4675-822D-03C918BCDA12}" srcOrd="4" destOrd="0" presId="urn:microsoft.com/office/officeart/2011/layout/CircleProcess"/>
    <dgm:cxn modelId="{F885DA3C-8144-4A81-9AA5-4A61C1870E0F}" type="presParOf" srcId="{C8B75E82-2B98-4675-822D-03C918BCDA12}" destId="{51898F37-4209-4BB3-A20E-23231417767B}" srcOrd="0" destOrd="0" presId="urn:microsoft.com/office/officeart/2011/layout/CircleProcess"/>
    <dgm:cxn modelId="{7B4DA33E-F993-400A-951D-BDC2BDF89A5E}" type="presParOf" srcId="{EE880C8B-755A-4949-8860-F1F9872479DB}" destId="{980CC45A-F1B1-4B8E-9E54-C4C2E58C2785}" srcOrd="5" destOrd="0" presId="urn:microsoft.com/office/officeart/2011/layout/CircleProcess"/>
    <dgm:cxn modelId="{4CAF8602-1476-4282-93B5-75DE78044021}" type="presParOf" srcId="{EE880C8B-755A-4949-8860-F1F9872479DB}" destId="{C2BCE002-D715-48F7-AF8E-38D8226F10AC}" srcOrd="6" destOrd="0" presId="urn:microsoft.com/office/officeart/2011/layout/CircleProcess"/>
    <dgm:cxn modelId="{E6E63ED6-9246-4D9F-9BDB-B20EFFEA325C}" type="presParOf" srcId="{C2BCE002-D715-48F7-AF8E-38D8226F10AC}" destId="{5B61CC51-894E-4A90-ADF6-CFE899ADA58C}" srcOrd="0" destOrd="0" presId="urn:microsoft.com/office/officeart/2011/layout/CircleProcess"/>
    <dgm:cxn modelId="{70901DC6-B9EA-410C-8551-553967C036B9}" type="presParOf" srcId="{EE880C8B-755A-4949-8860-F1F9872479DB}" destId="{40E73CCB-FA8B-49C3-B8FD-50E9A963D95B}" srcOrd="7" destOrd="0" presId="urn:microsoft.com/office/officeart/2011/layout/CircleProcess"/>
    <dgm:cxn modelId="{75D9AD83-122E-4E68-8969-32BC9F8F0B5C}" type="presParOf" srcId="{40E73CCB-FA8B-49C3-B8FD-50E9A963D95B}" destId="{101696CC-1F8B-4F53-82F0-15136A4FB879}" srcOrd="0" destOrd="0" presId="urn:microsoft.com/office/officeart/2011/layout/CircleProcess"/>
    <dgm:cxn modelId="{2654B332-406B-4C63-9FD5-1C8600D16C6A}" type="presParOf" srcId="{EE880C8B-755A-4949-8860-F1F9872479DB}" destId="{8A255785-FD58-40C1-A306-857A156F3A0E}" srcOrd="8" destOrd="0" presId="urn:microsoft.com/office/officeart/2011/layout/CircleProcess"/>
    <dgm:cxn modelId="{CA34DD7C-6910-45A3-9EE8-FA840272359E}" type="presParOf" srcId="{EE880C8B-755A-4949-8860-F1F9872479DB}" destId="{61CCB2B1-F7D2-4A8E-B23F-3AC507BB0059}" srcOrd="9" destOrd="0" presId="urn:microsoft.com/office/officeart/2011/layout/CircleProcess"/>
    <dgm:cxn modelId="{43798A52-69AA-4EBE-A40D-2363D2C12B92}" type="presParOf" srcId="{61CCB2B1-F7D2-4A8E-B23F-3AC507BB0059}" destId="{A47A5A36-D1CC-4BD9-BC8B-95E6DFAD5D9D}" srcOrd="0" destOrd="0" presId="urn:microsoft.com/office/officeart/2011/layout/CircleProcess"/>
    <dgm:cxn modelId="{B30107A3-76B8-4500-91C7-35C4DEF69CE4}" type="presParOf" srcId="{EE880C8B-755A-4949-8860-F1F9872479DB}" destId="{F7AF578D-D60D-4A65-BD28-DE39D6A980B9}" srcOrd="10" destOrd="0" presId="urn:microsoft.com/office/officeart/2011/layout/CircleProcess"/>
    <dgm:cxn modelId="{C142C9A0-2D06-4C4F-9AD1-6E53EF81E5FF}" type="presParOf" srcId="{F7AF578D-D60D-4A65-BD28-DE39D6A980B9}" destId="{1FF3D8BE-3D7A-4C1C-84C9-66BF243C96B7}" srcOrd="0" destOrd="0" presId="urn:microsoft.com/office/officeart/2011/layout/CircleProcess"/>
    <dgm:cxn modelId="{D3D80018-A35F-40A8-B19F-7822D2D19A62}" type="presParOf" srcId="{EE880C8B-755A-4949-8860-F1F9872479DB}" destId="{2B7E925C-4D80-41D7-ADC5-7504860E7B07}"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121E83F-0DDB-41BC-BDB3-BC67166D04B3}" type="doc">
      <dgm:prSet loTypeId="urn:microsoft.com/office/officeart/2011/layout/CircleProcess" loCatId="process" qsTypeId="urn:microsoft.com/office/officeart/2005/8/quickstyle/3d2" qsCatId="3D" csTypeId="urn:microsoft.com/office/officeart/2005/8/colors/accent0_1" csCatId="mainScheme" phldr="1"/>
      <dgm:spPr/>
      <dgm:t>
        <a:bodyPr/>
        <a:lstStyle/>
        <a:p>
          <a:endParaRPr lang="it-IT"/>
        </a:p>
      </dgm:t>
    </dgm:pt>
    <dgm:pt modelId="{1C7D54FC-36E3-4E3F-9F07-D8AE8E12813A}">
      <dgm:prSet phldrT="[Text]"/>
      <dgm:spPr>
        <a:solidFill>
          <a:schemeClr val="bg1">
            <a:lumMod val="75000"/>
          </a:schemeClr>
        </a:solidFill>
        <a:ln>
          <a:solidFill>
            <a:schemeClr val="bg2"/>
          </a:solidFill>
        </a:ln>
      </dgm:spPr>
      <dgm:t>
        <a:bodyPr/>
        <a:lstStyle/>
        <a:p>
          <a:r>
            <a:rPr lang="it-IT" dirty="0"/>
            <a:t>Principi contabili</a:t>
          </a:r>
        </a:p>
      </dgm:t>
    </dgm:pt>
    <dgm:pt modelId="{214BA65B-D5CE-45F9-ABE2-16F4559763B5}" type="parTrans" cxnId="{B5231BD4-E323-4DCD-B741-26500C04F9E8}">
      <dgm:prSet/>
      <dgm:spPr/>
      <dgm:t>
        <a:bodyPr/>
        <a:lstStyle/>
        <a:p>
          <a:endParaRPr lang="it-IT"/>
        </a:p>
      </dgm:t>
    </dgm:pt>
    <dgm:pt modelId="{A0FA1231-4ED3-4FBC-B239-B62B09EF3F5E}" type="sibTrans" cxnId="{B5231BD4-E323-4DCD-B741-26500C04F9E8}">
      <dgm:prSet/>
      <dgm:spPr/>
      <dgm:t>
        <a:bodyPr/>
        <a:lstStyle/>
        <a:p>
          <a:endParaRPr lang="it-IT"/>
        </a:p>
      </dgm:t>
    </dgm:pt>
    <dgm:pt modelId="{67A66196-4750-4B06-998E-E84F45E1AE92}">
      <dgm:prSet phldrT="[Text]"/>
      <dgm:spPr>
        <a:solidFill>
          <a:schemeClr val="bg1">
            <a:lumMod val="75000"/>
            <a:alpha val="90000"/>
          </a:schemeClr>
        </a:solidFill>
      </dgm:spPr>
      <dgm:t>
        <a:bodyPr/>
        <a:lstStyle/>
        <a:p>
          <a:r>
            <a:rPr lang="it-IT" dirty="0"/>
            <a:t>Stime contabili</a:t>
          </a:r>
        </a:p>
      </dgm:t>
    </dgm:pt>
    <dgm:pt modelId="{9992D667-5D06-42A3-898A-6D824200A3AF}" type="parTrans" cxnId="{C720C211-89EE-4016-8132-8201C0159033}">
      <dgm:prSet/>
      <dgm:spPr/>
      <dgm:t>
        <a:bodyPr/>
        <a:lstStyle/>
        <a:p>
          <a:endParaRPr lang="it-IT"/>
        </a:p>
      </dgm:t>
    </dgm:pt>
    <dgm:pt modelId="{A9E8641C-9433-40E9-9CC7-50F5123EC0AA}" type="sibTrans" cxnId="{C720C211-89EE-4016-8132-8201C0159033}">
      <dgm:prSet/>
      <dgm:spPr/>
      <dgm:t>
        <a:bodyPr/>
        <a:lstStyle/>
        <a:p>
          <a:endParaRPr lang="it-IT"/>
        </a:p>
      </dgm:t>
    </dgm:pt>
    <dgm:pt modelId="{B9DB3C24-761F-40FF-9F65-5290DC457700}">
      <dgm:prSet phldrT="[Text]"/>
      <dgm:spPr>
        <a:solidFill>
          <a:schemeClr val="tx2">
            <a:alpha val="90000"/>
          </a:schemeClr>
        </a:solidFill>
      </dgm:spPr>
      <dgm:t>
        <a:bodyPr/>
        <a:lstStyle/>
        <a:p>
          <a:r>
            <a:rPr lang="it-IT" dirty="0"/>
            <a:t>Aspetti correlati</a:t>
          </a:r>
        </a:p>
      </dgm:t>
    </dgm:pt>
    <dgm:pt modelId="{2892E9C6-D128-41ED-BD75-E1FA5E876079}" type="parTrans" cxnId="{CF25FF96-BE98-46A0-8D5C-DE5A1BD9EEA8}">
      <dgm:prSet/>
      <dgm:spPr/>
      <dgm:t>
        <a:bodyPr/>
        <a:lstStyle/>
        <a:p>
          <a:endParaRPr lang="it-IT"/>
        </a:p>
      </dgm:t>
    </dgm:pt>
    <dgm:pt modelId="{29437A47-D5A2-42FC-A632-A5D3F62FBCB5}" type="sibTrans" cxnId="{CF25FF96-BE98-46A0-8D5C-DE5A1BD9EEA8}">
      <dgm:prSet/>
      <dgm:spPr/>
      <dgm:t>
        <a:bodyPr/>
        <a:lstStyle/>
        <a:p>
          <a:endParaRPr lang="it-IT"/>
        </a:p>
      </dgm:t>
    </dgm:pt>
    <dgm:pt modelId="{5B597C89-596F-4C11-B5D1-A78F583692BD}">
      <dgm:prSet phldrT="[Text]"/>
      <dgm:spPr>
        <a:solidFill>
          <a:schemeClr val="bg1">
            <a:lumMod val="75000"/>
            <a:alpha val="90000"/>
          </a:schemeClr>
        </a:solidFill>
      </dgm:spPr>
      <dgm:t>
        <a:bodyPr/>
        <a:lstStyle/>
        <a:p>
          <a:r>
            <a:rPr lang="it-IT" dirty="0"/>
            <a:t>Informativa di bilancio</a:t>
          </a:r>
        </a:p>
      </dgm:t>
    </dgm:pt>
    <dgm:pt modelId="{7ADA341E-D8EE-44DE-B04E-6967BC387F04}" type="parTrans" cxnId="{E94FDFE7-3413-4E79-98F7-F9E73FEDC262}">
      <dgm:prSet/>
      <dgm:spPr/>
      <dgm:t>
        <a:bodyPr/>
        <a:lstStyle/>
        <a:p>
          <a:endParaRPr lang="it-IT"/>
        </a:p>
      </dgm:t>
    </dgm:pt>
    <dgm:pt modelId="{C710C85C-BEE3-4C42-8BAE-F16D753F9E74}" type="sibTrans" cxnId="{E94FDFE7-3413-4E79-98F7-F9E73FEDC262}">
      <dgm:prSet/>
      <dgm:spPr/>
      <dgm:t>
        <a:bodyPr/>
        <a:lstStyle/>
        <a:p>
          <a:endParaRPr lang="it-IT"/>
        </a:p>
      </dgm:t>
    </dgm:pt>
    <dgm:pt modelId="{EE880C8B-755A-4949-8860-F1F9872479DB}" type="pres">
      <dgm:prSet presAssocID="{A121E83F-0DDB-41BC-BDB3-BC67166D04B3}" presName="Name0" presStyleCnt="0">
        <dgm:presLayoutVars>
          <dgm:chMax val="11"/>
          <dgm:chPref val="11"/>
          <dgm:dir/>
          <dgm:resizeHandles/>
        </dgm:presLayoutVars>
      </dgm:prSet>
      <dgm:spPr/>
    </dgm:pt>
    <dgm:pt modelId="{BC9C4BC2-007C-4A1E-9EDE-EE8A1A54DFEB}" type="pres">
      <dgm:prSet presAssocID="{B9DB3C24-761F-40FF-9F65-5290DC457700}" presName="Accent4" presStyleCnt="0"/>
      <dgm:spPr/>
    </dgm:pt>
    <dgm:pt modelId="{32EB1EE3-201C-4D40-A02A-A390BBE26199}" type="pres">
      <dgm:prSet presAssocID="{B9DB3C24-761F-40FF-9F65-5290DC457700}" presName="Accent" presStyleLbl="node1" presStyleIdx="0" presStyleCnt="4"/>
      <dgm:spPr/>
    </dgm:pt>
    <dgm:pt modelId="{6D77B890-53FB-4EC7-9B93-3CBF753D2A90}" type="pres">
      <dgm:prSet presAssocID="{B9DB3C24-761F-40FF-9F65-5290DC457700}" presName="ParentBackground4" presStyleCnt="0"/>
      <dgm:spPr/>
    </dgm:pt>
    <dgm:pt modelId="{0EB6A64A-FD47-4C96-84E4-C19C75E0BA04}" type="pres">
      <dgm:prSet presAssocID="{B9DB3C24-761F-40FF-9F65-5290DC457700}" presName="ParentBackground" presStyleLbl="fgAcc1" presStyleIdx="0" presStyleCnt="4"/>
      <dgm:spPr/>
    </dgm:pt>
    <dgm:pt modelId="{940BB4D7-B743-400A-BA18-0C28D9350E41}" type="pres">
      <dgm:prSet presAssocID="{B9DB3C24-761F-40FF-9F65-5290DC457700}" presName="Parent4" presStyleLbl="revTx" presStyleIdx="0" presStyleCnt="0">
        <dgm:presLayoutVars>
          <dgm:chMax val="1"/>
          <dgm:chPref val="1"/>
          <dgm:bulletEnabled val="1"/>
        </dgm:presLayoutVars>
      </dgm:prSet>
      <dgm:spPr/>
    </dgm:pt>
    <dgm:pt modelId="{D52B4073-7AFB-499E-A661-AF9805B1E479}" type="pres">
      <dgm:prSet presAssocID="{5B597C89-596F-4C11-B5D1-A78F583692BD}" presName="Accent3" presStyleCnt="0"/>
      <dgm:spPr/>
    </dgm:pt>
    <dgm:pt modelId="{7A1DEA3C-D5DA-4C91-B065-34C71ECE8C21}" type="pres">
      <dgm:prSet presAssocID="{5B597C89-596F-4C11-B5D1-A78F583692BD}" presName="Accent" presStyleLbl="node1" presStyleIdx="1" presStyleCnt="4"/>
      <dgm:spPr/>
    </dgm:pt>
    <dgm:pt modelId="{C8B75E82-2B98-4675-822D-03C918BCDA12}" type="pres">
      <dgm:prSet presAssocID="{5B597C89-596F-4C11-B5D1-A78F583692BD}" presName="ParentBackground3" presStyleCnt="0"/>
      <dgm:spPr/>
    </dgm:pt>
    <dgm:pt modelId="{51898F37-4209-4BB3-A20E-23231417767B}" type="pres">
      <dgm:prSet presAssocID="{5B597C89-596F-4C11-B5D1-A78F583692BD}" presName="ParentBackground" presStyleLbl="fgAcc1" presStyleIdx="1" presStyleCnt="4"/>
      <dgm:spPr/>
    </dgm:pt>
    <dgm:pt modelId="{980CC45A-F1B1-4B8E-9E54-C4C2E58C2785}" type="pres">
      <dgm:prSet presAssocID="{5B597C89-596F-4C11-B5D1-A78F583692BD}" presName="Parent3" presStyleLbl="revTx" presStyleIdx="0" presStyleCnt="0">
        <dgm:presLayoutVars>
          <dgm:chMax val="1"/>
          <dgm:chPref val="1"/>
          <dgm:bulletEnabled val="1"/>
        </dgm:presLayoutVars>
      </dgm:prSet>
      <dgm:spPr/>
    </dgm:pt>
    <dgm:pt modelId="{C2BCE002-D715-48F7-AF8E-38D8226F10AC}" type="pres">
      <dgm:prSet presAssocID="{67A66196-4750-4B06-998E-E84F45E1AE92}" presName="Accent2" presStyleCnt="0"/>
      <dgm:spPr/>
    </dgm:pt>
    <dgm:pt modelId="{5B61CC51-894E-4A90-ADF6-CFE899ADA58C}" type="pres">
      <dgm:prSet presAssocID="{67A66196-4750-4B06-998E-E84F45E1AE92}" presName="Accent" presStyleLbl="node1" presStyleIdx="2" presStyleCnt="4"/>
      <dgm:spPr/>
    </dgm:pt>
    <dgm:pt modelId="{40E73CCB-FA8B-49C3-B8FD-50E9A963D95B}" type="pres">
      <dgm:prSet presAssocID="{67A66196-4750-4B06-998E-E84F45E1AE92}" presName="ParentBackground2" presStyleCnt="0"/>
      <dgm:spPr/>
    </dgm:pt>
    <dgm:pt modelId="{101696CC-1F8B-4F53-82F0-15136A4FB879}" type="pres">
      <dgm:prSet presAssocID="{67A66196-4750-4B06-998E-E84F45E1AE92}" presName="ParentBackground" presStyleLbl="fgAcc1" presStyleIdx="2" presStyleCnt="4"/>
      <dgm:spPr/>
    </dgm:pt>
    <dgm:pt modelId="{8A255785-FD58-40C1-A306-857A156F3A0E}" type="pres">
      <dgm:prSet presAssocID="{67A66196-4750-4B06-998E-E84F45E1AE92}" presName="Parent2" presStyleLbl="revTx" presStyleIdx="0" presStyleCnt="0">
        <dgm:presLayoutVars>
          <dgm:chMax val="1"/>
          <dgm:chPref val="1"/>
          <dgm:bulletEnabled val="1"/>
        </dgm:presLayoutVars>
      </dgm:prSet>
      <dgm:spPr/>
    </dgm:pt>
    <dgm:pt modelId="{61CCB2B1-F7D2-4A8E-B23F-3AC507BB0059}" type="pres">
      <dgm:prSet presAssocID="{1C7D54FC-36E3-4E3F-9F07-D8AE8E12813A}" presName="Accent1" presStyleCnt="0"/>
      <dgm:spPr/>
    </dgm:pt>
    <dgm:pt modelId="{A47A5A36-D1CC-4BD9-BC8B-95E6DFAD5D9D}" type="pres">
      <dgm:prSet presAssocID="{1C7D54FC-36E3-4E3F-9F07-D8AE8E12813A}" presName="Accent" presStyleLbl="node1" presStyleIdx="3" presStyleCnt="4"/>
      <dgm:spPr/>
    </dgm:pt>
    <dgm:pt modelId="{F7AF578D-D60D-4A65-BD28-DE39D6A980B9}" type="pres">
      <dgm:prSet presAssocID="{1C7D54FC-36E3-4E3F-9F07-D8AE8E12813A}" presName="ParentBackground1" presStyleCnt="0"/>
      <dgm:spPr/>
    </dgm:pt>
    <dgm:pt modelId="{1FF3D8BE-3D7A-4C1C-84C9-66BF243C96B7}" type="pres">
      <dgm:prSet presAssocID="{1C7D54FC-36E3-4E3F-9F07-D8AE8E12813A}" presName="ParentBackground" presStyleLbl="fgAcc1" presStyleIdx="3" presStyleCnt="4"/>
      <dgm:spPr/>
    </dgm:pt>
    <dgm:pt modelId="{2B7E925C-4D80-41D7-ADC5-7504860E7B07}" type="pres">
      <dgm:prSet presAssocID="{1C7D54FC-36E3-4E3F-9F07-D8AE8E12813A}" presName="Parent1" presStyleLbl="revTx" presStyleIdx="0" presStyleCnt="0">
        <dgm:presLayoutVars>
          <dgm:chMax val="1"/>
          <dgm:chPref val="1"/>
          <dgm:bulletEnabled val="1"/>
        </dgm:presLayoutVars>
      </dgm:prSet>
      <dgm:spPr/>
    </dgm:pt>
  </dgm:ptLst>
  <dgm:cxnLst>
    <dgm:cxn modelId="{C720C211-89EE-4016-8132-8201C0159033}" srcId="{A121E83F-0DDB-41BC-BDB3-BC67166D04B3}" destId="{67A66196-4750-4B06-998E-E84F45E1AE92}" srcOrd="1" destOrd="0" parTransId="{9992D667-5D06-42A3-898A-6D824200A3AF}" sibTransId="{A9E8641C-9433-40E9-9CC7-50F5123EC0AA}"/>
    <dgm:cxn modelId="{D0C49A12-D545-4AB0-99ED-E011ECB6C759}" type="presOf" srcId="{1C7D54FC-36E3-4E3F-9F07-D8AE8E12813A}" destId="{2B7E925C-4D80-41D7-ADC5-7504860E7B07}" srcOrd="1" destOrd="0" presId="urn:microsoft.com/office/officeart/2011/layout/CircleProcess"/>
    <dgm:cxn modelId="{3A63DC30-1BC0-4741-87D3-500A44654BAD}" type="presOf" srcId="{B9DB3C24-761F-40FF-9F65-5290DC457700}" destId="{940BB4D7-B743-400A-BA18-0C28D9350E41}" srcOrd="1" destOrd="0" presId="urn:microsoft.com/office/officeart/2011/layout/CircleProcess"/>
    <dgm:cxn modelId="{96905B40-C84C-443D-9F49-07FA987D6683}" type="presOf" srcId="{67A66196-4750-4B06-998E-E84F45E1AE92}" destId="{101696CC-1F8B-4F53-82F0-15136A4FB879}" srcOrd="0" destOrd="0" presId="urn:microsoft.com/office/officeart/2011/layout/CircleProcess"/>
    <dgm:cxn modelId="{37411375-3BA8-4373-AFAB-3D30F607A70A}" type="presOf" srcId="{B9DB3C24-761F-40FF-9F65-5290DC457700}" destId="{0EB6A64A-FD47-4C96-84E4-C19C75E0BA04}" srcOrd="0" destOrd="0" presId="urn:microsoft.com/office/officeart/2011/layout/CircleProcess"/>
    <dgm:cxn modelId="{C4FB4558-9427-40B8-B939-2B03EDF4A4FC}" type="presOf" srcId="{5B597C89-596F-4C11-B5D1-A78F583692BD}" destId="{51898F37-4209-4BB3-A20E-23231417767B}" srcOrd="0" destOrd="0" presId="urn:microsoft.com/office/officeart/2011/layout/CircleProcess"/>
    <dgm:cxn modelId="{BAA1FE81-A0B0-4BCC-9FEE-258F91B643E4}" type="presOf" srcId="{1C7D54FC-36E3-4E3F-9F07-D8AE8E12813A}" destId="{1FF3D8BE-3D7A-4C1C-84C9-66BF243C96B7}" srcOrd="0" destOrd="0" presId="urn:microsoft.com/office/officeart/2011/layout/CircleProcess"/>
    <dgm:cxn modelId="{F35DA990-8896-4F29-ADD1-E65B956319B1}" type="presOf" srcId="{5B597C89-596F-4C11-B5D1-A78F583692BD}" destId="{980CC45A-F1B1-4B8E-9E54-C4C2E58C2785}" srcOrd="1" destOrd="0" presId="urn:microsoft.com/office/officeart/2011/layout/CircleProcess"/>
    <dgm:cxn modelId="{CF25FF96-BE98-46A0-8D5C-DE5A1BD9EEA8}" srcId="{A121E83F-0DDB-41BC-BDB3-BC67166D04B3}" destId="{B9DB3C24-761F-40FF-9F65-5290DC457700}" srcOrd="3" destOrd="0" parTransId="{2892E9C6-D128-41ED-BD75-E1FA5E876079}" sibTransId="{29437A47-D5A2-42FC-A632-A5D3F62FBCB5}"/>
    <dgm:cxn modelId="{E69E54AB-2D51-4C35-97EC-ED12BC91BDC6}" type="presOf" srcId="{67A66196-4750-4B06-998E-E84F45E1AE92}" destId="{8A255785-FD58-40C1-A306-857A156F3A0E}" srcOrd="1" destOrd="0" presId="urn:microsoft.com/office/officeart/2011/layout/CircleProcess"/>
    <dgm:cxn modelId="{592867BC-D12B-46B6-87E7-CE1A0D55AE04}" type="presOf" srcId="{A121E83F-0DDB-41BC-BDB3-BC67166D04B3}" destId="{EE880C8B-755A-4949-8860-F1F9872479DB}" srcOrd="0" destOrd="0" presId="urn:microsoft.com/office/officeart/2011/layout/CircleProcess"/>
    <dgm:cxn modelId="{B5231BD4-E323-4DCD-B741-26500C04F9E8}" srcId="{A121E83F-0DDB-41BC-BDB3-BC67166D04B3}" destId="{1C7D54FC-36E3-4E3F-9F07-D8AE8E12813A}" srcOrd="0" destOrd="0" parTransId="{214BA65B-D5CE-45F9-ABE2-16F4559763B5}" sibTransId="{A0FA1231-4ED3-4FBC-B239-B62B09EF3F5E}"/>
    <dgm:cxn modelId="{E94FDFE7-3413-4E79-98F7-F9E73FEDC262}" srcId="{A121E83F-0DDB-41BC-BDB3-BC67166D04B3}" destId="{5B597C89-596F-4C11-B5D1-A78F583692BD}" srcOrd="2" destOrd="0" parTransId="{7ADA341E-D8EE-44DE-B04E-6967BC387F04}" sibTransId="{C710C85C-BEE3-4C42-8BAE-F16D753F9E74}"/>
    <dgm:cxn modelId="{C521EE7C-3558-4747-955A-26FCA5EDB349}" type="presParOf" srcId="{EE880C8B-755A-4949-8860-F1F9872479DB}" destId="{BC9C4BC2-007C-4A1E-9EDE-EE8A1A54DFEB}" srcOrd="0" destOrd="0" presId="urn:microsoft.com/office/officeart/2011/layout/CircleProcess"/>
    <dgm:cxn modelId="{A596130C-8099-411B-A182-E102437C02DF}" type="presParOf" srcId="{BC9C4BC2-007C-4A1E-9EDE-EE8A1A54DFEB}" destId="{32EB1EE3-201C-4D40-A02A-A390BBE26199}" srcOrd="0" destOrd="0" presId="urn:microsoft.com/office/officeart/2011/layout/CircleProcess"/>
    <dgm:cxn modelId="{41925A4A-D3F9-4C99-96C6-8A8AE968AE2A}" type="presParOf" srcId="{EE880C8B-755A-4949-8860-F1F9872479DB}" destId="{6D77B890-53FB-4EC7-9B93-3CBF753D2A90}" srcOrd="1" destOrd="0" presId="urn:microsoft.com/office/officeart/2011/layout/CircleProcess"/>
    <dgm:cxn modelId="{00837DA1-51B5-49BB-AFB9-1D5E1147A3B6}" type="presParOf" srcId="{6D77B890-53FB-4EC7-9B93-3CBF753D2A90}" destId="{0EB6A64A-FD47-4C96-84E4-C19C75E0BA04}" srcOrd="0" destOrd="0" presId="urn:microsoft.com/office/officeart/2011/layout/CircleProcess"/>
    <dgm:cxn modelId="{69C7EAB4-E71D-49B3-9AE9-CC304CF987D7}" type="presParOf" srcId="{EE880C8B-755A-4949-8860-F1F9872479DB}" destId="{940BB4D7-B743-400A-BA18-0C28D9350E41}" srcOrd="2" destOrd="0" presId="urn:microsoft.com/office/officeart/2011/layout/CircleProcess"/>
    <dgm:cxn modelId="{F67D8104-2F8A-45CF-913F-5FB762FB31EF}" type="presParOf" srcId="{EE880C8B-755A-4949-8860-F1F9872479DB}" destId="{D52B4073-7AFB-499E-A661-AF9805B1E479}" srcOrd="3" destOrd="0" presId="urn:microsoft.com/office/officeart/2011/layout/CircleProcess"/>
    <dgm:cxn modelId="{E1A421F0-6DCE-4E1D-9B6E-54C779B76CFE}" type="presParOf" srcId="{D52B4073-7AFB-499E-A661-AF9805B1E479}" destId="{7A1DEA3C-D5DA-4C91-B065-34C71ECE8C21}" srcOrd="0" destOrd="0" presId="urn:microsoft.com/office/officeart/2011/layout/CircleProcess"/>
    <dgm:cxn modelId="{02B2EAAE-24B0-4BFB-9EF5-802DFEB6E4FA}" type="presParOf" srcId="{EE880C8B-755A-4949-8860-F1F9872479DB}" destId="{C8B75E82-2B98-4675-822D-03C918BCDA12}" srcOrd="4" destOrd="0" presId="urn:microsoft.com/office/officeart/2011/layout/CircleProcess"/>
    <dgm:cxn modelId="{F885DA3C-8144-4A81-9AA5-4A61C1870E0F}" type="presParOf" srcId="{C8B75E82-2B98-4675-822D-03C918BCDA12}" destId="{51898F37-4209-4BB3-A20E-23231417767B}" srcOrd="0" destOrd="0" presId="urn:microsoft.com/office/officeart/2011/layout/CircleProcess"/>
    <dgm:cxn modelId="{7B4DA33E-F993-400A-951D-BDC2BDF89A5E}" type="presParOf" srcId="{EE880C8B-755A-4949-8860-F1F9872479DB}" destId="{980CC45A-F1B1-4B8E-9E54-C4C2E58C2785}" srcOrd="5" destOrd="0" presId="urn:microsoft.com/office/officeart/2011/layout/CircleProcess"/>
    <dgm:cxn modelId="{4CAF8602-1476-4282-93B5-75DE78044021}" type="presParOf" srcId="{EE880C8B-755A-4949-8860-F1F9872479DB}" destId="{C2BCE002-D715-48F7-AF8E-38D8226F10AC}" srcOrd="6" destOrd="0" presId="urn:microsoft.com/office/officeart/2011/layout/CircleProcess"/>
    <dgm:cxn modelId="{E6E63ED6-9246-4D9F-9BDB-B20EFFEA325C}" type="presParOf" srcId="{C2BCE002-D715-48F7-AF8E-38D8226F10AC}" destId="{5B61CC51-894E-4A90-ADF6-CFE899ADA58C}" srcOrd="0" destOrd="0" presId="urn:microsoft.com/office/officeart/2011/layout/CircleProcess"/>
    <dgm:cxn modelId="{70901DC6-B9EA-410C-8551-553967C036B9}" type="presParOf" srcId="{EE880C8B-755A-4949-8860-F1F9872479DB}" destId="{40E73CCB-FA8B-49C3-B8FD-50E9A963D95B}" srcOrd="7" destOrd="0" presId="urn:microsoft.com/office/officeart/2011/layout/CircleProcess"/>
    <dgm:cxn modelId="{75D9AD83-122E-4E68-8969-32BC9F8F0B5C}" type="presParOf" srcId="{40E73CCB-FA8B-49C3-B8FD-50E9A963D95B}" destId="{101696CC-1F8B-4F53-82F0-15136A4FB879}" srcOrd="0" destOrd="0" presId="urn:microsoft.com/office/officeart/2011/layout/CircleProcess"/>
    <dgm:cxn modelId="{2654B332-406B-4C63-9FD5-1C8600D16C6A}" type="presParOf" srcId="{EE880C8B-755A-4949-8860-F1F9872479DB}" destId="{8A255785-FD58-40C1-A306-857A156F3A0E}" srcOrd="8" destOrd="0" presId="urn:microsoft.com/office/officeart/2011/layout/CircleProcess"/>
    <dgm:cxn modelId="{CA34DD7C-6910-45A3-9EE8-FA840272359E}" type="presParOf" srcId="{EE880C8B-755A-4949-8860-F1F9872479DB}" destId="{61CCB2B1-F7D2-4A8E-B23F-3AC507BB0059}" srcOrd="9" destOrd="0" presId="urn:microsoft.com/office/officeart/2011/layout/CircleProcess"/>
    <dgm:cxn modelId="{43798A52-69AA-4EBE-A40D-2363D2C12B92}" type="presParOf" srcId="{61CCB2B1-F7D2-4A8E-B23F-3AC507BB0059}" destId="{A47A5A36-D1CC-4BD9-BC8B-95E6DFAD5D9D}" srcOrd="0" destOrd="0" presId="urn:microsoft.com/office/officeart/2011/layout/CircleProcess"/>
    <dgm:cxn modelId="{B30107A3-76B8-4500-91C7-35C4DEF69CE4}" type="presParOf" srcId="{EE880C8B-755A-4949-8860-F1F9872479DB}" destId="{F7AF578D-D60D-4A65-BD28-DE39D6A980B9}" srcOrd="10" destOrd="0" presId="urn:microsoft.com/office/officeart/2011/layout/CircleProcess"/>
    <dgm:cxn modelId="{C142C9A0-2D06-4C4F-9AD1-6E53EF81E5FF}" type="presParOf" srcId="{F7AF578D-D60D-4A65-BD28-DE39D6A980B9}" destId="{1FF3D8BE-3D7A-4C1C-84C9-66BF243C96B7}" srcOrd="0" destOrd="0" presId="urn:microsoft.com/office/officeart/2011/layout/CircleProcess"/>
    <dgm:cxn modelId="{D3D80018-A35F-40A8-B19F-7822D2D19A62}" type="presParOf" srcId="{EE880C8B-755A-4949-8860-F1F9872479DB}" destId="{2B7E925C-4D80-41D7-ADC5-7504860E7B07}"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1EE3-201C-4D40-A02A-A390BBE26199}">
      <dsp:nvSpPr>
        <dsp:cNvPr id="0" name=""/>
        <dsp:cNvSpPr/>
      </dsp:nvSpPr>
      <dsp:spPr>
        <a:xfrm>
          <a:off x="4094771" y="720475"/>
          <a:ext cx="1225474" cy="122553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B6A64A-FD47-4C96-84E4-C19C75E0BA04}">
      <dsp:nvSpPr>
        <dsp:cNvPr id="0" name=""/>
        <dsp:cNvSpPr/>
      </dsp:nvSpPr>
      <dsp:spPr>
        <a:xfrm>
          <a:off x="4135760" y="761333"/>
          <a:ext cx="1144021" cy="1143820"/>
        </a:xfrm>
        <a:prstGeom prst="ellipse">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Aspetti correlati</a:t>
          </a:r>
        </a:p>
      </dsp:txBody>
      <dsp:txXfrm>
        <a:off x="4299192" y="924767"/>
        <a:ext cx="817158" cy="816953"/>
      </dsp:txXfrm>
    </dsp:sp>
    <dsp:sp modelId="{7A1DEA3C-D5DA-4C91-B065-34C71ECE8C21}">
      <dsp:nvSpPr>
        <dsp:cNvPr id="0" name=""/>
        <dsp:cNvSpPr/>
      </dsp:nvSpPr>
      <dsp:spPr>
        <a:xfrm rot="2700000">
          <a:off x="2823042"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898F37-4209-4BB3-A20E-23231417767B}">
      <dsp:nvSpPr>
        <dsp:cNvPr id="0" name=""/>
        <dsp:cNvSpPr/>
      </dsp:nvSpPr>
      <dsp:spPr>
        <a:xfrm>
          <a:off x="2869296" y="761333"/>
          <a:ext cx="1144021" cy="1143820"/>
        </a:xfrm>
        <a:prstGeom prst="ellipse">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Informativa di bilancio</a:t>
          </a:r>
        </a:p>
      </dsp:txBody>
      <dsp:txXfrm>
        <a:off x="3032728" y="924767"/>
        <a:ext cx="817158" cy="816953"/>
      </dsp:txXfrm>
    </dsp:sp>
    <dsp:sp modelId="{5B61CC51-894E-4A90-ADF6-CFE899ADA58C}">
      <dsp:nvSpPr>
        <dsp:cNvPr id="0" name=""/>
        <dsp:cNvSpPr/>
      </dsp:nvSpPr>
      <dsp:spPr>
        <a:xfrm rot="2700000">
          <a:off x="1561833"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1696CC-1F8B-4F53-82F0-15136A4FB879}">
      <dsp:nvSpPr>
        <dsp:cNvPr id="0" name=""/>
        <dsp:cNvSpPr/>
      </dsp:nvSpPr>
      <dsp:spPr>
        <a:xfrm>
          <a:off x="1602832" y="761333"/>
          <a:ext cx="1144021" cy="1143820"/>
        </a:xfrm>
        <a:prstGeom prst="ellipse">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Stime contabili</a:t>
          </a:r>
        </a:p>
      </dsp:txBody>
      <dsp:txXfrm>
        <a:off x="1766264" y="924767"/>
        <a:ext cx="817158" cy="816953"/>
      </dsp:txXfrm>
    </dsp:sp>
    <dsp:sp modelId="{A47A5A36-D1CC-4BD9-BC8B-95E6DFAD5D9D}">
      <dsp:nvSpPr>
        <dsp:cNvPr id="0" name=""/>
        <dsp:cNvSpPr/>
      </dsp:nvSpPr>
      <dsp:spPr>
        <a:xfrm rot="2700000">
          <a:off x="295369"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F3D8BE-3D7A-4C1C-84C9-66BF243C96B7}">
      <dsp:nvSpPr>
        <dsp:cNvPr id="0" name=""/>
        <dsp:cNvSpPr/>
      </dsp:nvSpPr>
      <dsp:spPr>
        <a:xfrm>
          <a:off x="336368" y="761333"/>
          <a:ext cx="1144021" cy="1143820"/>
        </a:xfrm>
        <a:prstGeom prst="ellipse">
          <a:avLst/>
        </a:prstGeom>
        <a:solidFill>
          <a:srgbClr val="FFE600">
            <a:alpha val="90000"/>
          </a:srgbClr>
        </a:solidFill>
        <a:ln w="9525" cap="flat" cmpd="sng" algn="ctr">
          <a:solidFill>
            <a:srgbClr val="FFE60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Principi contabili</a:t>
          </a:r>
        </a:p>
      </dsp:txBody>
      <dsp:txXfrm>
        <a:off x="499800" y="924767"/>
        <a:ext cx="817158" cy="816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1EE3-201C-4D40-A02A-A390BBE26199}">
      <dsp:nvSpPr>
        <dsp:cNvPr id="0" name=""/>
        <dsp:cNvSpPr/>
      </dsp:nvSpPr>
      <dsp:spPr>
        <a:xfrm>
          <a:off x="4094771" y="720475"/>
          <a:ext cx="1225474" cy="122553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B6A64A-FD47-4C96-84E4-C19C75E0BA04}">
      <dsp:nvSpPr>
        <dsp:cNvPr id="0" name=""/>
        <dsp:cNvSpPr/>
      </dsp:nvSpPr>
      <dsp:spPr>
        <a:xfrm>
          <a:off x="4135760" y="761333"/>
          <a:ext cx="1144021" cy="1143820"/>
        </a:xfrm>
        <a:prstGeom prst="ellipse">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Aspetti correlati</a:t>
          </a:r>
        </a:p>
      </dsp:txBody>
      <dsp:txXfrm>
        <a:off x="4299192" y="924767"/>
        <a:ext cx="817158" cy="816953"/>
      </dsp:txXfrm>
    </dsp:sp>
    <dsp:sp modelId="{7A1DEA3C-D5DA-4C91-B065-34C71ECE8C21}">
      <dsp:nvSpPr>
        <dsp:cNvPr id="0" name=""/>
        <dsp:cNvSpPr/>
      </dsp:nvSpPr>
      <dsp:spPr>
        <a:xfrm rot="2700000">
          <a:off x="2823042"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898F37-4209-4BB3-A20E-23231417767B}">
      <dsp:nvSpPr>
        <dsp:cNvPr id="0" name=""/>
        <dsp:cNvSpPr/>
      </dsp:nvSpPr>
      <dsp:spPr>
        <a:xfrm>
          <a:off x="2869296" y="761333"/>
          <a:ext cx="1144021" cy="1143820"/>
        </a:xfrm>
        <a:prstGeom prst="ellipse">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Informativa di bilancio</a:t>
          </a:r>
        </a:p>
      </dsp:txBody>
      <dsp:txXfrm>
        <a:off x="3032728" y="924767"/>
        <a:ext cx="817158" cy="816953"/>
      </dsp:txXfrm>
    </dsp:sp>
    <dsp:sp modelId="{5B61CC51-894E-4A90-ADF6-CFE899ADA58C}">
      <dsp:nvSpPr>
        <dsp:cNvPr id="0" name=""/>
        <dsp:cNvSpPr/>
      </dsp:nvSpPr>
      <dsp:spPr>
        <a:xfrm rot="2700000">
          <a:off x="1561833"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1696CC-1F8B-4F53-82F0-15136A4FB879}">
      <dsp:nvSpPr>
        <dsp:cNvPr id="0" name=""/>
        <dsp:cNvSpPr/>
      </dsp:nvSpPr>
      <dsp:spPr>
        <a:xfrm>
          <a:off x="1602832" y="761333"/>
          <a:ext cx="1144021" cy="1143820"/>
        </a:xfrm>
        <a:prstGeom prst="ellipse">
          <a:avLst/>
        </a:prstGeom>
        <a:solidFill>
          <a:schemeClr val="tx2">
            <a:alpha val="90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Stime contabili</a:t>
          </a:r>
        </a:p>
      </dsp:txBody>
      <dsp:txXfrm>
        <a:off x="1766264" y="924767"/>
        <a:ext cx="817158" cy="816953"/>
      </dsp:txXfrm>
    </dsp:sp>
    <dsp:sp modelId="{A47A5A36-D1CC-4BD9-BC8B-95E6DFAD5D9D}">
      <dsp:nvSpPr>
        <dsp:cNvPr id="0" name=""/>
        <dsp:cNvSpPr/>
      </dsp:nvSpPr>
      <dsp:spPr>
        <a:xfrm rot="2700000">
          <a:off x="295369"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F3D8BE-3D7A-4C1C-84C9-66BF243C96B7}">
      <dsp:nvSpPr>
        <dsp:cNvPr id="0" name=""/>
        <dsp:cNvSpPr/>
      </dsp:nvSpPr>
      <dsp:spPr>
        <a:xfrm>
          <a:off x="336368" y="761333"/>
          <a:ext cx="1144021" cy="1143820"/>
        </a:xfrm>
        <a:prstGeom prst="ellipse">
          <a:avLst/>
        </a:prstGeom>
        <a:solidFill>
          <a:schemeClr val="bg1">
            <a:lumMod val="75000"/>
          </a:schemeClr>
        </a:solidFill>
        <a:ln w="9525" cap="flat" cmpd="sng" algn="ctr">
          <a:solidFill>
            <a:schemeClr val="bg2"/>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Principi contabili</a:t>
          </a:r>
        </a:p>
      </dsp:txBody>
      <dsp:txXfrm>
        <a:off x="499800" y="924767"/>
        <a:ext cx="817158" cy="816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1EE3-201C-4D40-A02A-A390BBE26199}">
      <dsp:nvSpPr>
        <dsp:cNvPr id="0" name=""/>
        <dsp:cNvSpPr/>
      </dsp:nvSpPr>
      <dsp:spPr>
        <a:xfrm>
          <a:off x="4094771" y="720475"/>
          <a:ext cx="1225474" cy="122553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B6A64A-FD47-4C96-84E4-C19C75E0BA04}">
      <dsp:nvSpPr>
        <dsp:cNvPr id="0" name=""/>
        <dsp:cNvSpPr/>
      </dsp:nvSpPr>
      <dsp:spPr>
        <a:xfrm>
          <a:off x="4135760" y="761333"/>
          <a:ext cx="1144021" cy="1143820"/>
        </a:xfrm>
        <a:prstGeom prst="ellipse">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Aspetti correlati</a:t>
          </a:r>
        </a:p>
      </dsp:txBody>
      <dsp:txXfrm>
        <a:off x="4299192" y="924767"/>
        <a:ext cx="817158" cy="816953"/>
      </dsp:txXfrm>
    </dsp:sp>
    <dsp:sp modelId="{7A1DEA3C-D5DA-4C91-B065-34C71ECE8C21}">
      <dsp:nvSpPr>
        <dsp:cNvPr id="0" name=""/>
        <dsp:cNvSpPr/>
      </dsp:nvSpPr>
      <dsp:spPr>
        <a:xfrm rot="2700000">
          <a:off x="2823042"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898F37-4209-4BB3-A20E-23231417767B}">
      <dsp:nvSpPr>
        <dsp:cNvPr id="0" name=""/>
        <dsp:cNvSpPr/>
      </dsp:nvSpPr>
      <dsp:spPr>
        <a:xfrm>
          <a:off x="2869296" y="761333"/>
          <a:ext cx="1144021" cy="1143820"/>
        </a:xfrm>
        <a:prstGeom prst="ellipse">
          <a:avLst/>
        </a:prstGeom>
        <a:solidFill>
          <a:schemeClr val="tx2">
            <a:alpha val="90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Informativa di bilancio</a:t>
          </a:r>
        </a:p>
      </dsp:txBody>
      <dsp:txXfrm>
        <a:off x="3032728" y="924767"/>
        <a:ext cx="817158" cy="816953"/>
      </dsp:txXfrm>
    </dsp:sp>
    <dsp:sp modelId="{5B61CC51-894E-4A90-ADF6-CFE899ADA58C}">
      <dsp:nvSpPr>
        <dsp:cNvPr id="0" name=""/>
        <dsp:cNvSpPr/>
      </dsp:nvSpPr>
      <dsp:spPr>
        <a:xfrm rot="2700000">
          <a:off x="1561833"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1696CC-1F8B-4F53-82F0-15136A4FB879}">
      <dsp:nvSpPr>
        <dsp:cNvPr id="0" name=""/>
        <dsp:cNvSpPr/>
      </dsp:nvSpPr>
      <dsp:spPr>
        <a:xfrm>
          <a:off x="1602832" y="761333"/>
          <a:ext cx="1144021" cy="1143820"/>
        </a:xfrm>
        <a:prstGeom prst="ellipse">
          <a:avLst/>
        </a:prstGeom>
        <a:solidFill>
          <a:schemeClr val="bg1">
            <a:lumMod val="75000"/>
            <a:alpha val="90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Stime contabili</a:t>
          </a:r>
        </a:p>
      </dsp:txBody>
      <dsp:txXfrm>
        <a:off x="1766264" y="924767"/>
        <a:ext cx="817158" cy="816953"/>
      </dsp:txXfrm>
    </dsp:sp>
    <dsp:sp modelId="{A47A5A36-D1CC-4BD9-BC8B-95E6DFAD5D9D}">
      <dsp:nvSpPr>
        <dsp:cNvPr id="0" name=""/>
        <dsp:cNvSpPr/>
      </dsp:nvSpPr>
      <dsp:spPr>
        <a:xfrm rot="2700000">
          <a:off x="295369"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F3D8BE-3D7A-4C1C-84C9-66BF243C96B7}">
      <dsp:nvSpPr>
        <dsp:cNvPr id="0" name=""/>
        <dsp:cNvSpPr/>
      </dsp:nvSpPr>
      <dsp:spPr>
        <a:xfrm>
          <a:off x="336368" y="761333"/>
          <a:ext cx="1144021" cy="1143820"/>
        </a:xfrm>
        <a:prstGeom prst="ellipse">
          <a:avLst/>
        </a:prstGeom>
        <a:solidFill>
          <a:schemeClr val="bg1">
            <a:lumMod val="75000"/>
          </a:schemeClr>
        </a:solidFill>
        <a:ln w="9525" cap="flat" cmpd="sng" algn="ctr">
          <a:solidFill>
            <a:schemeClr val="bg2"/>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Principi contabili</a:t>
          </a:r>
        </a:p>
      </dsp:txBody>
      <dsp:txXfrm>
        <a:off x="499800" y="924767"/>
        <a:ext cx="817158" cy="816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1EE3-201C-4D40-A02A-A390BBE26199}">
      <dsp:nvSpPr>
        <dsp:cNvPr id="0" name=""/>
        <dsp:cNvSpPr/>
      </dsp:nvSpPr>
      <dsp:spPr>
        <a:xfrm>
          <a:off x="4094771" y="720475"/>
          <a:ext cx="1225474" cy="122553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B6A64A-FD47-4C96-84E4-C19C75E0BA04}">
      <dsp:nvSpPr>
        <dsp:cNvPr id="0" name=""/>
        <dsp:cNvSpPr/>
      </dsp:nvSpPr>
      <dsp:spPr>
        <a:xfrm>
          <a:off x="4135760" y="761333"/>
          <a:ext cx="1144021" cy="1143820"/>
        </a:xfrm>
        <a:prstGeom prst="ellipse">
          <a:avLst/>
        </a:prstGeom>
        <a:solidFill>
          <a:schemeClr val="tx2">
            <a:alpha val="90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Aspetti correlati</a:t>
          </a:r>
        </a:p>
      </dsp:txBody>
      <dsp:txXfrm>
        <a:off x="4299192" y="924767"/>
        <a:ext cx="817158" cy="816953"/>
      </dsp:txXfrm>
    </dsp:sp>
    <dsp:sp modelId="{7A1DEA3C-D5DA-4C91-B065-34C71ECE8C21}">
      <dsp:nvSpPr>
        <dsp:cNvPr id="0" name=""/>
        <dsp:cNvSpPr/>
      </dsp:nvSpPr>
      <dsp:spPr>
        <a:xfrm rot="2700000">
          <a:off x="2823042"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898F37-4209-4BB3-A20E-23231417767B}">
      <dsp:nvSpPr>
        <dsp:cNvPr id="0" name=""/>
        <dsp:cNvSpPr/>
      </dsp:nvSpPr>
      <dsp:spPr>
        <a:xfrm>
          <a:off x="2869296" y="761333"/>
          <a:ext cx="1144021" cy="1143820"/>
        </a:xfrm>
        <a:prstGeom prst="ellipse">
          <a:avLst/>
        </a:prstGeom>
        <a:solidFill>
          <a:schemeClr val="bg1">
            <a:lumMod val="75000"/>
            <a:alpha val="90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Informativa di bilancio</a:t>
          </a:r>
        </a:p>
      </dsp:txBody>
      <dsp:txXfrm>
        <a:off x="3032728" y="924767"/>
        <a:ext cx="817158" cy="816953"/>
      </dsp:txXfrm>
    </dsp:sp>
    <dsp:sp modelId="{5B61CC51-894E-4A90-ADF6-CFE899ADA58C}">
      <dsp:nvSpPr>
        <dsp:cNvPr id="0" name=""/>
        <dsp:cNvSpPr/>
      </dsp:nvSpPr>
      <dsp:spPr>
        <a:xfrm rot="2700000">
          <a:off x="1561833"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1696CC-1F8B-4F53-82F0-15136A4FB879}">
      <dsp:nvSpPr>
        <dsp:cNvPr id="0" name=""/>
        <dsp:cNvSpPr/>
      </dsp:nvSpPr>
      <dsp:spPr>
        <a:xfrm>
          <a:off x="1602832" y="761333"/>
          <a:ext cx="1144021" cy="1143820"/>
        </a:xfrm>
        <a:prstGeom prst="ellipse">
          <a:avLst/>
        </a:prstGeom>
        <a:solidFill>
          <a:schemeClr val="bg1">
            <a:lumMod val="75000"/>
            <a:alpha val="9000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Stime contabili</a:t>
          </a:r>
        </a:p>
      </dsp:txBody>
      <dsp:txXfrm>
        <a:off x="1766264" y="924767"/>
        <a:ext cx="817158" cy="816953"/>
      </dsp:txXfrm>
    </dsp:sp>
    <dsp:sp modelId="{A47A5A36-D1CC-4BD9-BC8B-95E6DFAD5D9D}">
      <dsp:nvSpPr>
        <dsp:cNvPr id="0" name=""/>
        <dsp:cNvSpPr/>
      </dsp:nvSpPr>
      <dsp:spPr>
        <a:xfrm rot="2700000">
          <a:off x="295369" y="720389"/>
          <a:ext cx="1225494" cy="1225494"/>
        </a:xfrm>
        <a:prstGeom prst="teardrop">
          <a:avLst>
            <a:gd name="adj" fmla="val 1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FF3D8BE-3D7A-4C1C-84C9-66BF243C96B7}">
      <dsp:nvSpPr>
        <dsp:cNvPr id="0" name=""/>
        <dsp:cNvSpPr/>
      </dsp:nvSpPr>
      <dsp:spPr>
        <a:xfrm>
          <a:off x="336368" y="761333"/>
          <a:ext cx="1144021" cy="1143820"/>
        </a:xfrm>
        <a:prstGeom prst="ellipse">
          <a:avLst/>
        </a:prstGeom>
        <a:solidFill>
          <a:schemeClr val="bg1">
            <a:lumMod val="75000"/>
          </a:schemeClr>
        </a:solidFill>
        <a:ln w="9525" cap="flat" cmpd="sng" algn="ctr">
          <a:solidFill>
            <a:schemeClr val="bg2"/>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Principi contabili</a:t>
          </a:r>
        </a:p>
      </dsp:txBody>
      <dsp:txXfrm>
        <a:off x="499800" y="924767"/>
        <a:ext cx="817158" cy="81695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7"/>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856738" y="0"/>
            <a:ext cx="2950475" cy="497047"/>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17/10/2022</a:t>
            </a:fld>
            <a:endParaRPr lang="en-GB" dirty="0">
              <a:latin typeface="Arial" pitchFamily="34" charset="0"/>
            </a:endParaRPr>
          </a:p>
        </p:txBody>
      </p:sp>
      <p:sp>
        <p:nvSpPr>
          <p:cNvPr id="4" name="Footer Placeholder 3"/>
          <p:cNvSpPr>
            <a:spLocks noGrp="1"/>
          </p:cNvSpPr>
          <p:nvPr>
            <p:ph type="ftr" sz="quarter" idx="2"/>
          </p:nvPr>
        </p:nvSpPr>
        <p:spPr>
          <a:xfrm>
            <a:off x="0" y="9442153"/>
            <a:ext cx="2950475" cy="497047"/>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56738" y="9442153"/>
            <a:ext cx="2950475" cy="497047"/>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7"/>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56738" y="0"/>
            <a:ext cx="2950475" cy="497047"/>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17/10/2022</a:t>
            </a:fld>
            <a:endParaRPr lang="en-GB" dirty="0"/>
          </a:p>
        </p:txBody>
      </p:sp>
      <p:sp>
        <p:nvSpPr>
          <p:cNvPr id="4" name="Slide Image Placeholder 3"/>
          <p:cNvSpPr>
            <a:spLocks noGrp="1" noRot="1" noChangeAspect="1"/>
          </p:cNvSpPr>
          <p:nvPr>
            <p:ph type="sldImg" idx="2"/>
          </p:nvPr>
        </p:nvSpPr>
        <p:spPr>
          <a:xfrm>
            <a:off x="88900" y="744538"/>
            <a:ext cx="6630988" cy="3729037"/>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80879" y="4721940"/>
            <a:ext cx="5447030" cy="4473417"/>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2153"/>
            <a:ext cx="2950475" cy="497047"/>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56738" y="9442153"/>
            <a:ext cx="2950475" cy="497047"/>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4247469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15</a:t>
            </a:fld>
            <a:endParaRPr lang="en-GB" dirty="0"/>
          </a:p>
        </p:txBody>
      </p:sp>
    </p:spTree>
    <p:extLst>
      <p:ext uri="{BB962C8B-B14F-4D97-AF65-F5344CB8AC3E}">
        <p14:creationId xmlns:p14="http://schemas.microsoft.com/office/powerpoint/2010/main" val="370567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238631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341788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dirty="0"/>
          </a:p>
        </p:txBody>
      </p:sp>
    </p:spTree>
    <p:extLst>
      <p:ext uri="{BB962C8B-B14F-4D97-AF65-F5344CB8AC3E}">
        <p14:creationId xmlns:p14="http://schemas.microsoft.com/office/powerpoint/2010/main" val="423937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val="1146663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20</a:t>
            </a:fld>
            <a:endParaRPr lang="en-GB" dirty="0"/>
          </a:p>
        </p:txBody>
      </p:sp>
    </p:spTree>
    <p:extLst>
      <p:ext uri="{BB962C8B-B14F-4D97-AF65-F5344CB8AC3E}">
        <p14:creationId xmlns:p14="http://schemas.microsoft.com/office/powerpoint/2010/main" val="3400958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21</a:t>
            </a:fld>
            <a:endParaRPr lang="en-GB" dirty="0"/>
          </a:p>
        </p:txBody>
      </p:sp>
    </p:spTree>
    <p:extLst>
      <p:ext uri="{BB962C8B-B14F-4D97-AF65-F5344CB8AC3E}">
        <p14:creationId xmlns:p14="http://schemas.microsoft.com/office/powerpoint/2010/main" val="166104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22</a:t>
            </a:fld>
            <a:endParaRPr lang="en-GB" dirty="0"/>
          </a:p>
        </p:txBody>
      </p:sp>
    </p:spTree>
    <p:extLst>
      <p:ext uri="{BB962C8B-B14F-4D97-AF65-F5344CB8AC3E}">
        <p14:creationId xmlns:p14="http://schemas.microsoft.com/office/powerpoint/2010/main" val="107303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280157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270002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125846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163235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137408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342693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386576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47956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5381"/>
            <a:ext cx="12198350" cy="9148762"/>
          </a:xfrm>
          <a:prstGeom prst="rect">
            <a:avLst/>
          </a:prstGeom>
        </p:spPr>
      </p:pic>
      <p:sp>
        <p:nvSpPr>
          <p:cNvPr id="155"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5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159" name="Group 158">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0" name="Rectangle 159">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1"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2"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3"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64"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65"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66"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67"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68"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69"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0"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1"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3"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4"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5"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6"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7"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8"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9"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0"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1"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2"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5"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6"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7"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8"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69"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0"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1"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2"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3"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4"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5"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6"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7"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8"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79"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0"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1"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2"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3"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4"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5"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6"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7"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8"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89"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90"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91"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92"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93"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94"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17 October 2022</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a:xfrm>
            <a:off x="4279423" y="6485231"/>
            <a:ext cx="3086100" cy="180000"/>
          </a:xfrm>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17 October 2022</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17 October 2022</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17 October 2022</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17 October 2022</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17 October 2022</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17 October 2022</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17 October 2022</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17 October 2022</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17 October 2022</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17 October 2022</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17 October 2022</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CD05BAC6-7084-4B5E-A926-4CA635F89C64}" type="datetime3">
              <a:rPr lang="en-US" smtClean="0"/>
              <a:t>17 October 2022</a:t>
            </a:fld>
            <a:endParaRPr lang="en-IN"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29349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17 October 2022</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17 October 2022</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17 October 2022</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17 October 2022</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a:lvl1pPr>
          </a:lstStyle>
          <a:p>
            <a:r>
              <a:rPr lang="en-US" dirty="0"/>
              <a:t>29 </a:t>
            </a:r>
            <a:r>
              <a:rPr lang="en-US" dirty="0" err="1"/>
              <a:t>Marzo</a:t>
            </a:r>
            <a:r>
              <a:rPr lang="en-US" dirty="0"/>
              <a:t> 2021</a:t>
            </a:r>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17 October 2022</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17 October 2022</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17 October 2022</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17 October 2022</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17 October 2022</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17 October 2022</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17 October 2022</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17 October 2022</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
        <p:nvSpPr>
          <p:cNvPr id="7" name="Picture Placeholder 6"/>
          <p:cNvSpPr>
            <a:spLocks noGrp="1"/>
          </p:cNvSpPr>
          <p:nvPr>
            <p:ph type="pic" sz="quarter" idx="14"/>
          </p:nvPr>
        </p:nvSpPr>
        <p:spPr>
          <a:xfrm>
            <a:off x="0" y="0"/>
            <a:ext cx="12198350" cy="6858000"/>
          </a:xfrm>
        </p:spPr>
        <p:txBody>
          <a:bodyPr/>
          <a:lstStyle/>
          <a:p>
            <a:endParaRPr lang="it-IT"/>
          </a:p>
        </p:txBody>
      </p:sp>
    </p:spTree>
    <p:extLst>
      <p:ext uri="{BB962C8B-B14F-4D97-AF65-F5344CB8AC3E}">
        <p14:creationId xmlns:p14="http://schemas.microsoft.com/office/powerpoint/2010/main" val="252880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17 October 2022</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17 October 2022</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780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5588" y="1122363"/>
            <a:ext cx="9148762" cy="2387600"/>
          </a:xfrm>
        </p:spPr>
        <p:txBody>
          <a:bodyPr anchor="b"/>
          <a:lstStyle>
            <a:lvl1pPr algn="ctr">
              <a:defRPr sz="6000"/>
            </a:lvl1pPr>
          </a:lstStyle>
          <a:p>
            <a:r>
              <a:rPr lang="en-US"/>
              <a:t>Click to edit Master title style</a:t>
            </a:r>
            <a:endParaRPr lang="it-IT"/>
          </a:p>
        </p:txBody>
      </p:sp>
      <p:sp>
        <p:nvSpPr>
          <p:cNvPr id="3" name="Subtitle 2"/>
          <p:cNvSpPr>
            <a:spLocks noGrp="1"/>
          </p:cNvSpPr>
          <p:nvPr>
            <p:ph type="subTitle" idx="1"/>
          </p:nvPr>
        </p:nvSpPr>
        <p:spPr>
          <a:xfrm>
            <a:off x="1525588" y="3602038"/>
            <a:ext cx="91487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p:cNvSpPr>
            <a:spLocks noGrp="1"/>
          </p:cNvSpPr>
          <p:nvPr>
            <p:ph type="dt" sz="half" idx="10"/>
          </p:nvPr>
        </p:nvSpPr>
        <p:spPr/>
        <p:txBody>
          <a:bodyPr/>
          <a:lstStyle/>
          <a:p>
            <a:fld id="{900AB9C9-0E57-4980-8A32-013485792CF2}" type="datetimeFigureOut">
              <a:rPr lang="it-IT" smtClean="0"/>
              <a:t>17/10/2022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1081392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900AB9C9-0E57-4980-8A32-013485792CF2}" type="datetimeFigureOut">
              <a:rPr lang="it-IT" smtClean="0"/>
              <a:t>17/10/2022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2774420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2195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831850" y="4589463"/>
            <a:ext cx="105219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AB9C9-0E57-4980-8A32-013485792CF2}" type="datetimeFigureOut">
              <a:rPr lang="it-IT" smtClean="0"/>
              <a:t>17/10/2022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1086054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838200" y="1825625"/>
            <a:ext cx="51847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75375" y="1825625"/>
            <a:ext cx="51847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p:cNvSpPr>
            <a:spLocks noGrp="1"/>
          </p:cNvSpPr>
          <p:nvPr>
            <p:ph type="dt" sz="half" idx="10"/>
          </p:nvPr>
        </p:nvSpPr>
        <p:spPr/>
        <p:txBody>
          <a:bodyPr/>
          <a:lstStyle/>
          <a:p>
            <a:fld id="{900AB9C9-0E57-4980-8A32-013485792CF2}" type="datetimeFigureOut">
              <a:rPr lang="it-IT" smtClean="0"/>
              <a:t>17/10/2022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3743763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2195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839788" y="1681163"/>
            <a:ext cx="516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6096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75375" y="1681163"/>
            <a:ext cx="51863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5375" y="2505075"/>
            <a:ext cx="51863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p:cNvSpPr>
            <a:spLocks noGrp="1"/>
          </p:cNvSpPr>
          <p:nvPr>
            <p:ph type="dt" sz="half" idx="10"/>
          </p:nvPr>
        </p:nvSpPr>
        <p:spPr/>
        <p:txBody>
          <a:bodyPr/>
          <a:lstStyle/>
          <a:p>
            <a:fld id="{900AB9C9-0E57-4980-8A32-013485792CF2}" type="datetimeFigureOut">
              <a:rPr lang="it-IT" smtClean="0"/>
              <a:t>17/10/2022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3504084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2"/>
          <p:cNvSpPr>
            <a:spLocks noGrp="1"/>
          </p:cNvSpPr>
          <p:nvPr>
            <p:ph type="dt" sz="half" idx="10"/>
          </p:nvPr>
        </p:nvSpPr>
        <p:spPr/>
        <p:txBody>
          <a:bodyPr/>
          <a:lstStyle/>
          <a:p>
            <a:fld id="{900AB9C9-0E57-4980-8A32-013485792CF2}" type="datetimeFigureOut">
              <a:rPr lang="it-IT" smtClean="0"/>
              <a:t>17/10/2022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231322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AB9C9-0E57-4980-8A32-013485792CF2}" type="datetimeFigureOut">
              <a:rPr lang="it-IT" smtClean="0"/>
              <a:t>17/10/2022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330970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5412"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5186363"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AB9C9-0E57-4980-8A32-013485792CF2}" type="datetimeFigureOut">
              <a:rPr lang="it-IT" smtClean="0"/>
              <a:t>17/10/2022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2989602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5412"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5186363"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54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AB9C9-0E57-4980-8A32-013485792CF2}" type="datetimeFigureOut">
              <a:rPr lang="it-IT" smtClean="0"/>
              <a:t>17/10/2022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264483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17 October 2022</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900AB9C9-0E57-4980-8A32-013485792CF2}" type="datetimeFigureOut">
              <a:rPr lang="it-IT" smtClean="0"/>
              <a:t>17/10/2022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1966830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9663" y="365125"/>
            <a:ext cx="2630487" cy="581183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838200" y="365125"/>
            <a:ext cx="773906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900AB9C9-0E57-4980-8A32-013485792CF2}" type="datetimeFigureOut">
              <a:rPr lang="it-IT" smtClean="0"/>
              <a:t>17/10/2022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3FF26E-457D-4D08-878C-F95DC6ECF0CF}" type="slidenum">
              <a:rPr lang="it-IT" smtClean="0"/>
              <a:t>‹#›</a:t>
            </a:fld>
            <a:endParaRPr lang="it-IT"/>
          </a:p>
        </p:txBody>
      </p:sp>
    </p:spTree>
    <p:extLst>
      <p:ext uri="{BB962C8B-B14F-4D97-AF65-F5344CB8AC3E}">
        <p14:creationId xmlns:p14="http://schemas.microsoft.com/office/powerpoint/2010/main" val="1717751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17 October 2022</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17 October 2022</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17 October 2022</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17 October 2022</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17 October 2022</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fld id="{9166D130-B426-4A46-85E5-B0049A4DA5C7}" type="datetime3">
              <a:rPr lang="en-US" smtClean="0"/>
              <a:t>17 October 2022</a:t>
            </a:fld>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17 October 2022</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fld id="{BBFBFE83-FB75-47BB-81F0-F0FF13E5BA5A}" type="datetime3">
              <a:rPr lang="en-US" smtClean="0"/>
              <a:t>17 October 2022</a:t>
            </a:fld>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17 October 2022</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17 October 2022</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fld id="{86AD1DFC-053D-4B86-B715-9C611EC38679}" type="datetime3">
              <a:rPr lang="en-US" smtClean="0"/>
              <a:pPr/>
              <a:t>17 October 2022</a:t>
            </a:fld>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IN" dirty="0"/>
              <a:t>Presentation title</a:t>
            </a:r>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32C4D46D-36B7-425F-AEB7-676F0E436ACC}" type="datetime3">
              <a:rPr lang="en-US" smtClean="0"/>
              <a:t>17 October 2022</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fld id="{C9683591-978A-463D-B9B3-9852A288C9B6}" type="datetime3">
              <a:rPr lang="en-US" smtClean="0"/>
              <a:t>17 October 2022</a:t>
            </a:fld>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en-US" dirty="0"/>
              <a:t>29 </a:t>
            </a:r>
            <a:r>
              <a:rPr lang="en-US" dirty="0" err="1"/>
              <a:t>Marzo</a:t>
            </a:r>
            <a:r>
              <a:rPr lang="en-US" dirty="0"/>
              <a:t> 2021</a:t>
            </a:r>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fld id="{FE6CAE4F-17A3-4837-8418-FB6AD56A8907}" type="datetime3">
              <a:rPr lang="en-US" smtClean="0"/>
              <a:t>17 October 2022</a:t>
            </a:fld>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17 October 2022</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17 October 2022</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17 October 2022</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17 October 2022</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17 October 2022</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Tree>
    <p:extLst>
      <p:ext uri="{BB962C8B-B14F-4D97-AF65-F5344CB8AC3E}">
        <p14:creationId xmlns:p14="http://schemas.microsoft.com/office/powerpoint/2010/main" val="388600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17 October 2022</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17 October 2022</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theme" Target="../theme/theme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it-IT" dirty="0"/>
              <a:t>29 Marzo 2021</a:t>
            </a:r>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4279423" y="6467475"/>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La </a:t>
            </a:r>
            <a:r>
              <a:rPr lang="en-US" dirty="0" err="1"/>
              <a:t>società</a:t>
            </a:r>
            <a:r>
              <a:rPr lang="en-US" dirty="0"/>
              <a:t> di </a:t>
            </a:r>
            <a:r>
              <a:rPr lang="en-US" dirty="0" err="1"/>
              <a:t>revisione</a:t>
            </a:r>
            <a:r>
              <a:rPr lang="en-US" dirty="0"/>
              <a:t> </a:t>
            </a:r>
            <a:r>
              <a:rPr lang="en-US" dirty="0" err="1"/>
              <a:t>nella</a:t>
            </a:r>
            <a:r>
              <a:rPr lang="en-US" dirty="0"/>
              <a:t> Corporate Governance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26" r:id="rId1"/>
    <p:sldLayoutId id="2147483890" r:id="rId2"/>
    <p:sldLayoutId id="2147483825"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68" r:id="rId29"/>
    <p:sldLayoutId id="2147483947" r:id="rId30"/>
    <p:sldLayoutId id="2147483948" r:id="rId31"/>
    <p:sldLayoutId id="2147483949" r:id="rId32"/>
    <p:sldLayoutId id="2147483950" r:id="rId33"/>
    <p:sldLayoutId id="2147483951" r:id="rId34"/>
    <p:sldLayoutId id="2147483952" r:id="rId35"/>
    <p:sldLayoutId id="2147483953" r:id="rId36"/>
    <p:sldLayoutId id="2147483954" r:id="rId37"/>
    <p:sldLayoutId id="2147483955" r:id="rId38"/>
    <p:sldLayoutId id="2147483956"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5" r:id="rId48"/>
    <p:sldLayoutId id="2147483966" r:id="rId49"/>
    <p:sldLayoutId id="2147483967" r:id="rId5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2195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p:cNvSpPr>
            <a:spLocks noGrp="1"/>
          </p:cNvSpPr>
          <p:nvPr>
            <p:ph type="body" idx="1"/>
          </p:nvPr>
        </p:nvSpPr>
        <p:spPr>
          <a:xfrm>
            <a:off x="838200" y="1825625"/>
            <a:ext cx="105219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2"/>
          </p:nvPr>
        </p:nvSpPr>
        <p:spPr>
          <a:xfrm>
            <a:off x="838200" y="6356350"/>
            <a:ext cx="274478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AB9C9-0E57-4980-8A32-013485792CF2}" type="datetimeFigureOut">
              <a:rPr lang="it-IT" smtClean="0"/>
              <a:t>17/10/2022</a:t>
            </a:fld>
            <a:endParaRPr lang="it-IT"/>
          </a:p>
        </p:txBody>
      </p:sp>
      <p:sp>
        <p:nvSpPr>
          <p:cNvPr id="5" name="Footer Placeholder 4"/>
          <p:cNvSpPr>
            <a:spLocks noGrp="1"/>
          </p:cNvSpPr>
          <p:nvPr>
            <p:ph type="ftr" sz="quarter" idx="3"/>
          </p:nvPr>
        </p:nvSpPr>
        <p:spPr>
          <a:xfrm>
            <a:off x="4040188" y="6356350"/>
            <a:ext cx="41179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5363" y="6356350"/>
            <a:ext cx="27447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FF26E-457D-4D08-878C-F95DC6ECF0CF}" type="slidenum">
              <a:rPr lang="it-IT" smtClean="0"/>
              <a:t>‹#›</a:t>
            </a:fld>
            <a:endParaRPr lang="it-IT"/>
          </a:p>
        </p:txBody>
      </p:sp>
    </p:spTree>
    <p:extLst>
      <p:ext uri="{BB962C8B-B14F-4D97-AF65-F5344CB8AC3E}">
        <p14:creationId xmlns:p14="http://schemas.microsoft.com/office/powerpoint/2010/main" val="236037343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17 October 2022</a:t>
            </a:fld>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universocoop.it/codice/art_2409-bis.html"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s://it.wikipedia.org/wiki/Tyco_International" TargetMode="External"/><Relationship Id="rId3" Type="http://schemas.openxmlformats.org/officeDocument/2006/relationships/hyperlink" Target="https://it.wikipedia.org/wiki/2002" TargetMode="External"/><Relationship Id="rId7" Type="http://schemas.openxmlformats.org/officeDocument/2006/relationships/hyperlink" Target="https://it.wikipedia.org/w/index.php?title=WorldCom&amp;action=edit&amp;redlink=1" TargetMode="External"/><Relationship Id="rId2" Type="http://schemas.openxmlformats.org/officeDocument/2006/relationships/hyperlink" Target="https://it.wikipedia.org/wiki/Legge" TargetMode="External"/><Relationship Id="rId1" Type="http://schemas.openxmlformats.org/officeDocument/2006/relationships/slideLayout" Target="../slideLayouts/slideLayout8.xml"/><Relationship Id="rId6" Type="http://schemas.openxmlformats.org/officeDocument/2006/relationships/hyperlink" Target="https://it.wikipedia.org/wiki/Arthur_Andersen" TargetMode="External"/><Relationship Id="rId5" Type="http://schemas.openxmlformats.org/officeDocument/2006/relationships/hyperlink" Target="https://it.wikipedia.org/wiki/Enron" TargetMode="External"/><Relationship Id="rId4" Type="http://schemas.openxmlformats.org/officeDocument/2006/relationships/hyperlink" Target="https://it.wikipedia.org/wiki/Stati_Uniti_d%27America" TargetMode="External"/><Relationship Id="rId9" Type="http://schemas.openxmlformats.org/officeDocument/2006/relationships/hyperlink" Target="https://it.wikipedia.org/wiki/Corporate_governan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4880" y="2131254"/>
            <a:ext cx="4189182" cy="979154"/>
          </a:xfrm>
        </p:spPr>
        <p:txBody>
          <a:bodyPr>
            <a:normAutofit fontScale="90000"/>
          </a:bodyPr>
          <a:lstStyle/>
          <a:p>
            <a:r>
              <a:rPr lang="en-IN" b="1" dirty="0"/>
              <a:t>La </a:t>
            </a:r>
            <a:r>
              <a:rPr lang="en-IN" b="1" dirty="0" err="1"/>
              <a:t>società</a:t>
            </a:r>
            <a:r>
              <a:rPr lang="en-IN" b="1" dirty="0"/>
              <a:t> di </a:t>
            </a:r>
            <a:r>
              <a:rPr lang="en-IN" b="1" dirty="0" err="1"/>
              <a:t>revisione</a:t>
            </a:r>
            <a:r>
              <a:rPr lang="en-IN" b="1" dirty="0"/>
              <a:t> e la Corporate governance</a:t>
            </a:r>
          </a:p>
        </p:txBody>
      </p:sp>
      <p:sp>
        <p:nvSpPr>
          <p:cNvPr id="3" name="Subtitle 2"/>
          <p:cNvSpPr>
            <a:spLocks noGrp="1"/>
          </p:cNvSpPr>
          <p:nvPr>
            <p:ph type="subTitle" idx="1"/>
          </p:nvPr>
        </p:nvSpPr>
        <p:spPr/>
        <p:txBody>
          <a:bodyPr/>
          <a:lstStyle/>
          <a:p>
            <a:r>
              <a:rPr lang="en-IN" sz="1600" dirty="0" err="1">
                <a:latin typeface="EYInterstate Regular" panose="02000503020000020004" pitchFamily="2" charset="0"/>
              </a:rPr>
              <a:t>Revisione</a:t>
            </a:r>
            <a:r>
              <a:rPr lang="en-IN" sz="1600" dirty="0">
                <a:latin typeface="EYInterstate Regular" panose="02000503020000020004" pitchFamily="2" charset="0"/>
              </a:rPr>
              <a:t> </a:t>
            </a:r>
            <a:r>
              <a:rPr lang="en-IN" sz="1600" dirty="0" err="1">
                <a:latin typeface="EYInterstate Regular" panose="02000503020000020004" pitchFamily="2" charset="0"/>
              </a:rPr>
              <a:t>esterna</a:t>
            </a:r>
            <a:r>
              <a:rPr lang="en-IN" sz="1600" dirty="0">
                <a:latin typeface="EYInterstate Regular" panose="02000503020000020004" pitchFamily="2" charset="0"/>
              </a:rPr>
              <a:t> e </a:t>
            </a:r>
            <a:r>
              <a:rPr lang="en-IN" sz="1600" dirty="0" err="1">
                <a:latin typeface="EYInterstate Regular" panose="02000503020000020004" pitchFamily="2" charset="0"/>
              </a:rPr>
              <a:t>revisione</a:t>
            </a:r>
            <a:r>
              <a:rPr lang="en-IN" sz="1600" dirty="0">
                <a:latin typeface="EYInterstate Regular" panose="02000503020000020004" pitchFamily="2" charset="0"/>
              </a:rPr>
              <a:t> </a:t>
            </a:r>
            <a:r>
              <a:rPr lang="en-IN" sz="1600" dirty="0" err="1">
                <a:latin typeface="EYInterstate Regular" panose="02000503020000020004" pitchFamily="2" charset="0"/>
              </a:rPr>
              <a:t>interna</a:t>
            </a:r>
            <a:endParaRPr lang="en-IN" sz="1600" dirty="0">
              <a:latin typeface="EYInterstate Regular" panose="02000503020000020004" pitchFamily="2" charset="0"/>
            </a:endParaRPr>
          </a:p>
        </p:txBody>
      </p:sp>
    </p:spTree>
    <p:extLst>
      <p:ext uri="{BB962C8B-B14F-4D97-AF65-F5344CB8AC3E}">
        <p14:creationId xmlns:p14="http://schemas.microsoft.com/office/powerpoint/2010/main" val="315964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10</a:t>
            </a:fld>
            <a:endParaRPr dirty="0"/>
          </a:p>
        </p:txBody>
      </p:sp>
      <p:sp>
        <p:nvSpPr>
          <p:cNvPr id="13" name="TextBox 12"/>
          <p:cNvSpPr txBox="1"/>
          <p:nvPr/>
        </p:nvSpPr>
        <p:spPr>
          <a:xfrm>
            <a:off x="713693" y="1124317"/>
            <a:ext cx="10745667" cy="97872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dirty="0">
                <a:solidFill>
                  <a:schemeClr val="bg1"/>
                </a:solidFill>
                <a:latin typeface="+mj-lt"/>
              </a:rPr>
              <a:t>Tra gli aspetti da comunicare, di seguito le principali tematiche da condividere nella consapevolezza che è necessario prestare attenzione nel comunicare la portata e la tempistica pianificate per la revisione, al fine di non compromettere l’efficacia della revisione stessa, soprattutto quando tutti o alcuni dei membri del sistema di Corporate </a:t>
            </a:r>
            <a:r>
              <a:rPr lang="it-IT" dirty="0" err="1">
                <a:solidFill>
                  <a:schemeClr val="bg1"/>
                </a:solidFill>
                <a:latin typeface="+mj-lt"/>
              </a:rPr>
              <a:t>Governance</a:t>
            </a:r>
            <a:r>
              <a:rPr lang="it-IT" dirty="0">
                <a:solidFill>
                  <a:schemeClr val="bg1"/>
                </a:solidFill>
                <a:latin typeface="+mj-lt"/>
              </a:rPr>
              <a:t> sono coinvolti nella gestione dell’impresa: </a:t>
            </a:r>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grpSp>
        <p:nvGrpSpPr>
          <p:cNvPr id="6" name="Group 5"/>
          <p:cNvGrpSpPr/>
          <p:nvPr/>
        </p:nvGrpSpPr>
        <p:grpSpPr>
          <a:xfrm>
            <a:off x="1198485" y="2202958"/>
            <a:ext cx="10227077" cy="3805013"/>
            <a:chOff x="1709477" y="1918876"/>
            <a:chExt cx="6967681" cy="3805013"/>
          </a:xfrm>
        </p:grpSpPr>
        <p:sp>
          <p:nvSpPr>
            <p:cNvPr id="14" name="Rectangle 13">
              <a:extLst>
                <a:ext uri="{FF2B5EF4-FFF2-40B4-BE49-F238E27FC236}">
                  <a16:creationId xmlns:a16="http://schemas.microsoft.com/office/drawing/2014/main" id="{F8AD1EE9-ADFE-4F46-9941-1FBABB1C418F}"/>
                </a:ext>
              </a:extLst>
            </p:cNvPr>
            <p:cNvSpPr/>
            <p:nvPr/>
          </p:nvSpPr>
          <p:spPr>
            <a:xfrm>
              <a:off x="1709477" y="2512383"/>
              <a:ext cx="1607948" cy="2196511"/>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algn="ctr" defTabSz="1007943">
                <a:defRPr/>
              </a:pPr>
              <a:r>
                <a:rPr lang="it-IT" sz="2300" b="1" dirty="0">
                  <a:solidFill>
                    <a:schemeClr val="bg2"/>
                  </a:solidFill>
                </a:rPr>
                <a:t>1. </a:t>
              </a:r>
              <a:r>
                <a:rPr lang="it-IT" sz="2300" b="1" u="sng" dirty="0"/>
                <a:t>Le responsabilità del revisore nell’ambito della revisione contabile</a:t>
              </a:r>
              <a:endParaRPr lang="en-US" sz="2300" b="1" kern="0" dirty="0">
                <a:solidFill>
                  <a:srgbClr val="2E2E38"/>
                </a:solidFill>
                <a:latin typeface="EYInterstate Light"/>
              </a:endParaRPr>
            </a:p>
          </p:txBody>
        </p:sp>
        <p:sp>
          <p:nvSpPr>
            <p:cNvPr id="15" name="Rectangle 14">
              <a:extLst>
                <a:ext uri="{FF2B5EF4-FFF2-40B4-BE49-F238E27FC236}">
                  <a16:creationId xmlns:a16="http://schemas.microsoft.com/office/drawing/2014/main" id="{43104875-794F-4FA5-A961-486140F6A0CC}"/>
                </a:ext>
              </a:extLst>
            </p:cNvPr>
            <p:cNvSpPr/>
            <p:nvPr/>
          </p:nvSpPr>
          <p:spPr>
            <a:xfrm>
              <a:off x="3858074" y="4584608"/>
              <a:ext cx="2517829" cy="1139281"/>
            </a:xfrm>
            <a:prstGeom prst="rect">
              <a:avLst/>
            </a:prstGeom>
            <a:solidFill>
              <a:srgbClr val="747480"/>
            </a:solidFill>
            <a:ln w="12700" cap="flat" cmpd="sng" algn="ctr">
              <a:noFill/>
              <a:prstDash val="solid"/>
            </a:ln>
            <a:effectLst/>
          </p:spPr>
          <p:txBody>
            <a:bodyPr lIns="51795" tIns="51795" rIns="51795" bIns="51795" rtlCol="0" anchor="ctr" anchorCtr="0"/>
            <a:lstStyle/>
            <a:p>
              <a:pPr>
                <a:buClr>
                  <a:srgbClr val="FFE600"/>
                </a:buClr>
                <a:defRPr/>
              </a:pPr>
              <a:r>
                <a:rPr lang="it-IT" sz="2300" b="1" dirty="0">
                  <a:solidFill>
                    <a:schemeClr val="bg1"/>
                  </a:solidFill>
                </a:rPr>
                <a:t>2. </a:t>
              </a:r>
              <a:r>
                <a:rPr lang="it-IT" sz="2300" b="1" u="sng" dirty="0">
                  <a:solidFill>
                    <a:schemeClr val="bg1"/>
                  </a:solidFill>
                </a:rPr>
                <a:t>Portata e tempistica pianificate per la revisione contabile</a:t>
              </a:r>
              <a:endParaRPr lang="it-IT" sz="2300" dirty="0">
                <a:solidFill>
                  <a:schemeClr val="bg1"/>
                </a:solidFill>
              </a:endParaRPr>
            </a:p>
          </p:txBody>
        </p:sp>
        <p:sp>
          <p:nvSpPr>
            <p:cNvPr id="17" name="Rectangle 16">
              <a:extLst>
                <a:ext uri="{FF2B5EF4-FFF2-40B4-BE49-F238E27FC236}">
                  <a16:creationId xmlns:a16="http://schemas.microsoft.com/office/drawing/2014/main" id="{F8AD1EE9-ADFE-4F46-9941-1FBABB1C418F}"/>
                </a:ext>
              </a:extLst>
            </p:cNvPr>
            <p:cNvSpPr/>
            <p:nvPr/>
          </p:nvSpPr>
          <p:spPr>
            <a:xfrm>
              <a:off x="6811980" y="2547898"/>
              <a:ext cx="1865178" cy="2160996"/>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marL="228600" indent="-228600">
                <a:buClr>
                  <a:srgbClr val="FFE600"/>
                </a:buClr>
                <a:buFont typeface="+mj-lt"/>
                <a:buAutoNum type="arabicPeriod"/>
                <a:defRPr/>
              </a:pPr>
              <a:r>
                <a:rPr lang="it-IT" sz="2300" b="1" dirty="0">
                  <a:solidFill>
                    <a:schemeClr val="bg2"/>
                  </a:solidFill>
                </a:rPr>
                <a:t>3. </a:t>
              </a:r>
              <a:r>
                <a:rPr lang="it-IT" sz="2300" b="1" u="sng" dirty="0">
                  <a:solidFill>
                    <a:schemeClr val="bg2"/>
                  </a:solidFill>
                </a:rPr>
                <a:t>Risultati significativi emersi dalla revisione contabile</a:t>
              </a:r>
              <a:endParaRPr lang="it-IT" sz="2300" dirty="0">
                <a:solidFill>
                  <a:schemeClr val="bg2"/>
                </a:solidFill>
              </a:endParaRPr>
            </a:p>
          </p:txBody>
        </p:sp>
        <p:sp>
          <p:nvSpPr>
            <p:cNvPr id="18" name="Rectangle 17">
              <a:extLst>
                <a:ext uri="{FF2B5EF4-FFF2-40B4-BE49-F238E27FC236}">
                  <a16:creationId xmlns:a16="http://schemas.microsoft.com/office/drawing/2014/main" id="{43104875-794F-4FA5-A961-486140F6A0CC}"/>
                </a:ext>
              </a:extLst>
            </p:cNvPr>
            <p:cNvSpPr/>
            <p:nvPr/>
          </p:nvSpPr>
          <p:spPr>
            <a:xfrm>
              <a:off x="3858075" y="1918876"/>
              <a:ext cx="2517829" cy="800501"/>
            </a:xfrm>
            <a:prstGeom prst="rect">
              <a:avLst/>
            </a:prstGeom>
            <a:solidFill>
              <a:srgbClr val="747480"/>
            </a:solidFill>
            <a:ln w="12700" cap="flat" cmpd="sng" algn="ctr">
              <a:noFill/>
              <a:prstDash val="solid"/>
            </a:ln>
            <a:effectLst/>
          </p:spPr>
          <p:txBody>
            <a:bodyPr lIns="51795" tIns="51795" rIns="51795" bIns="51795" rtlCol="0" anchor="ctr" anchorCtr="0"/>
            <a:lstStyle/>
            <a:p>
              <a:pPr>
                <a:buClr>
                  <a:srgbClr val="FFE600"/>
                </a:buClr>
                <a:defRPr/>
              </a:pPr>
              <a:r>
                <a:rPr lang="it-IT" sz="2300" b="1" dirty="0">
                  <a:solidFill>
                    <a:schemeClr val="bg1"/>
                  </a:solidFill>
                </a:rPr>
                <a:t>4. </a:t>
              </a:r>
              <a:r>
                <a:rPr lang="it-IT" sz="2300" b="1" u="sng" dirty="0">
                  <a:solidFill>
                    <a:schemeClr val="bg1"/>
                  </a:solidFill>
                </a:rPr>
                <a:t>Indipendenza del revisore</a:t>
              </a:r>
            </a:p>
          </p:txBody>
        </p:sp>
        <p:sp>
          <p:nvSpPr>
            <p:cNvPr id="19" name="Oval 18"/>
            <p:cNvSpPr/>
            <p:nvPr/>
          </p:nvSpPr>
          <p:spPr>
            <a:xfrm>
              <a:off x="3953409" y="3018582"/>
              <a:ext cx="2422494" cy="1139281"/>
            </a:xfrm>
            <a:prstGeom prst="ellipse">
              <a:avLst/>
            </a:prstGeom>
            <a:noFill/>
            <a:ln w="7620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2300" b="1" dirty="0">
                  <a:solidFill>
                    <a:schemeClr val="bg1"/>
                  </a:solidFill>
                </a:rPr>
                <a:t>Aspetti da comunicare</a:t>
              </a:r>
            </a:p>
          </p:txBody>
        </p:sp>
      </p:grpSp>
      <p:sp>
        <p:nvSpPr>
          <p:cNvPr id="16" name="Date Placeholder 3">
            <a:extLst>
              <a:ext uri="{FF2B5EF4-FFF2-40B4-BE49-F238E27FC236}">
                <a16:creationId xmlns:a16="http://schemas.microsoft.com/office/drawing/2014/main" id="{EC7D608A-E3B8-467C-A659-4E6EDEC4DEA9}"/>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22" name="Footer Placeholder 4">
            <a:extLst>
              <a:ext uri="{FF2B5EF4-FFF2-40B4-BE49-F238E27FC236}">
                <a16:creationId xmlns:a16="http://schemas.microsoft.com/office/drawing/2014/main" id="{F6718B22-295E-43CA-BE3E-99BCA65A8F52}"/>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17555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11</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16" name="Text Placeholder 4"/>
          <p:cNvSpPr txBox="1">
            <a:spLocks/>
          </p:cNvSpPr>
          <p:nvPr/>
        </p:nvSpPr>
        <p:spPr>
          <a:xfrm rot="10800000" flipV="1">
            <a:off x="3528973" y="907999"/>
            <a:ext cx="7825565" cy="2210753"/>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buClr>
              <a:buNone/>
              <a:defRPr/>
            </a:pPr>
            <a:endParaRPr lang="it-IT" sz="1800" dirty="0"/>
          </a:p>
          <a:p>
            <a:pPr marL="0" indent="0">
              <a:buClr>
                <a:schemeClr val="accent2"/>
              </a:buClr>
              <a:buFont typeface="EYInterstate Light" panose="02000506000000020004" pitchFamily="2" charset="0"/>
              <a:buNone/>
              <a:defRPr/>
            </a:pPr>
            <a:r>
              <a:rPr lang="it-IT" sz="1600" dirty="0">
                <a:latin typeface="+mj-lt"/>
              </a:rPr>
              <a:t>Il revisore deve comunicare le proprie responsabilità nell’ambito della revisione contabile del bilancio, incluso il fatto che:</a:t>
            </a:r>
          </a:p>
          <a:p>
            <a:pPr>
              <a:buClr>
                <a:schemeClr val="accent2"/>
              </a:buClr>
              <a:defRPr/>
            </a:pPr>
            <a:endParaRPr lang="it-IT" sz="1600" dirty="0">
              <a:latin typeface="+mj-lt"/>
            </a:endParaRPr>
          </a:p>
          <a:p>
            <a:pPr>
              <a:buClr>
                <a:srgbClr val="FFE600"/>
              </a:buClr>
              <a:buFont typeface="Wingdings" panose="05000000000000000000" pitchFamily="2" charset="2"/>
              <a:buChar char="§"/>
              <a:defRPr/>
            </a:pPr>
            <a:r>
              <a:rPr lang="it-IT" sz="1600" dirty="0">
                <a:latin typeface="+mj-lt"/>
              </a:rPr>
              <a:t>Il revisore è responsabile della formazione e dell’espressione di un giudizio sul bilancio redatto dalla direzione sotto la supervisione dei membri del sistema di </a:t>
            </a:r>
            <a:r>
              <a:rPr lang="it-IT" sz="1600" dirty="0" err="1">
                <a:latin typeface="+mj-lt"/>
              </a:rPr>
              <a:t>Governance</a:t>
            </a:r>
            <a:r>
              <a:rPr lang="it-IT" sz="1600" dirty="0">
                <a:latin typeface="+mj-lt"/>
              </a:rPr>
              <a:t>; </a:t>
            </a:r>
          </a:p>
          <a:p>
            <a:pPr>
              <a:buClr>
                <a:srgbClr val="FFE600"/>
              </a:buClr>
              <a:buFont typeface="Wingdings" panose="05000000000000000000" pitchFamily="2" charset="2"/>
              <a:buChar char="§"/>
              <a:defRPr/>
            </a:pPr>
            <a:r>
              <a:rPr lang="it-IT" sz="1600" dirty="0">
                <a:latin typeface="+mj-lt"/>
              </a:rPr>
              <a:t>La revisione contabile del bilancio non solleva dalle rispettive responsabilità né la direzione, né i RAG (responsabili delle attività di </a:t>
            </a:r>
            <a:r>
              <a:rPr lang="it-IT" sz="1600" dirty="0" err="1">
                <a:latin typeface="+mj-lt"/>
              </a:rPr>
              <a:t>governance</a:t>
            </a:r>
            <a:r>
              <a:rPr lang="it-IT" sz="1600" dirty="0">
                <a:latin typeface="+mj-lt"/>
              </a:rPr>
              <a:t>).</a:t>
            </a:r>
          </a:p>
          <a:p>
            <a:pPr>
              <a:buClr>
                <a:srgbClr val="FFE600"/>
              </a:buClr>
              <a:buFont typeface="Wingdings" panose="05000000000000000000" pitchFamily="2" charset="2"/>
              <a:buChar char="§"/>
              <a:defRPr/>
            </a:pPr>
            <a:endParaRPr lang="it-IT" sz="1600" dirty="0">
              <a:latin typeface="+mj-lt"/>
            </a:endParaRPr>
          </a:p>
          <a:p>
            <a:pPr marL="0" indent="0">
              <a:lnSpc>
                <a:spcPct val="85000"/>
              </a:lnSpc>
              <a:spcAft>
                <a:spcPts val="600"/>
              </a:spcAft>
              <a:buClr>
                <a:schemeClr val="accent2"/>
              </a:buClr>
              <a:buSzPct val="70000"/>
              <a:buNone/>
            </a:pPr>
            <a:r>
              <a:rPr lang="it-IT" sz="1600" dirty="0">
                <a:latin typeface="+mj-lt"/>
              </a:rPr>
              <a:t>Gli aspetti da comunicare ai RAG richiesti dai principi di revisione comprendono:</a:t>
            </a:r>
          </a:p>
          <a:p>
            <a:pPr>
              <a:lnSpc>
                <a:spcPct val="85000"/>
              </a:lnSpc>
              <a:spcAft>
                <a:spcPts val="600"/>
              </a:spcAft>
              <a:buClr>
                <a:schemeClr val="accent2"/>
              </a:buClr>
              <a:buSzPct val="70000"/>
              <a:buFont typeface="Arial" pitchFamily="34" charset="0"/>
              <a:buChar char="►"/>
            </a:pPr>
            <a:endParaRPr lang="it-IT" sz="1600" dirty="0">
              <a:latin typeface="+mj-lt"/>
            </a:endParaRPr>
          </a:p>
          <a:p>
            <a:pPr marL="228600" indent="-228600">
              <a:lnSpc>
                <a:spcPct val="85000"/>
              </a:lnSpc>
              <a:spcAft>
                <a:spcPts val="600"/>
              </a:spcAft>
              <a:buClr>
                <a:srgbClr val="FFE600"/>
              </a:buClr>
              <a:buSzPct val="100000"/>
              <a:buFont typeface="Wingdings" panose="05000000000000000000" pitchFamily="2" charset="2"/>
              <a:buChar char="§"/>
            </a:pPr>
            <a:r>
              <a:rPr lang="it-IT" sz="1600" dirty="0">
                <a:latin typeface="+mj-lt"/>
              </a:rPr>
              <a:t>gli aspetti significativi emersi nel corso della revisione contabile del bilancio che sono rilevanti per i RAG ai fini della supervisione del processo di predisposizione dell’informazione finanziaria;</a:t>
            </a:r>
          </a:p>
          <a:p>
            <a:pPr>
              <a:lnSpc>
                <a:spcPct val="85000"/>
              </a:lnSpc>
              <a:spcAft>
                <a:spcPts val="600"/>
              </a:spcAft>
              <a:buClr>
                <a:schemeClr val="accent2"/>
              </a:buClr>
              <a:buSzPct val="70000"/>
              <a:buFont typeface="Arial" pitchFamily="34" charset="0"/>
              <a:buChar char="►"/>
            </a:pPr>
            <a:endParaRPr lang="it-IT" sz="1600" dirty="0">
              <a:latin typeface="+mj-lt"/>
            </a:endParaRPr>
          </a:p>
          <a:p>
            <a:pPr marL="171450" indent="-171450">
              <a:lnSpc>
                <a:spcPct val="85000"/>
              </a:lnSpc>
              <a:spcAft>
                <a:spcPts val="600"/>
              </a:spcAft>
              <a:buClr>
                <a:srgbClr val="FFE600"/>
              </a:buClr>
              <a:buSzPct val="100000"/>
              <a:buFont typeface="Wingdings" panose="05000000000000000000" pitchFamily="2" charset="2"/>
              <a:buChar char="§"/>
            </a:pPr>
            <a:r>
              <a:rPr lang="it-IT" sz="1600" dirty="0">
                <a:latin typeface="+mj-lt"/>
              </a:rPr>
              <a:t>le responsabilità del revisore di identificare e comunicare gli aspetti chiave della revisione (KAM) nella relazione di revisione, quando si applica il principio di revisione internazionale (ISA Italia) n. 701.</a:t>
            </a:r>
          </a:p>
          <a:p>
            <a:pPr marL="0" indent="0">
              <a:buClr>
                <a:srgbClr val="FFE600"/>
              </a:buClr>
              <a:buNone/>
              <a:defRPr/>
            </a:pPr>
            <a:endParaRPr lang="it-IT" sz="1600" dirty="0">
              <a:latin typeface="+mn-lt"/>
            </a:endParaRPr>
          </a:p>
          <a:p>
            <a:endParaRPr lang="it-IT" sz="1600" dirty="0"/>
          </a:p>
        </p:txBody>
      </p:sp>
      <p:sp>
        <p:nvSpPr>
          <p:cNvPr id="11" name="Rectangle 10">
            <a:extLst>
              <a:ext uri="{FF2B5EF4-FFF2-40B4-BE49-F238E27FC236}">
                <a16:creationId xmlns:a16="http://schemas.microsoft.com/office/drawing/2014/main" id="{29AFF75D-6AFE-4EE3-AE0A-9B1A9F2BF255}"/>
              </a:ext>
            </a:extLst>
          </p:cNvPr>
          <p:cNvSpPr/>
          <p:nvPr/>
        </p:nvSpPr>
        <p:spPr>
          <a:xfrm>
            <a:off x="568170" y="2139516"/>
            <a:ext cx="2840855" cy="2196511"/>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algn="ctr" defTabSz="1007943">
              <a:defRPr/>
            </a:pPr>
            <a:r>
              <a:rPr lang="it-IT" sz="2300" b="1" dirty="0">
                <a:solidFill>
                  <a:schemeClr val="bg2"/>
                </a:solidFill>
              </a:rPr>
              <a:t>1. </a:t>
            </a:r>
            <a:r>
              <a:rPr lang="it-IT" sz="2300" b="1" u="sng" dirty="0"/>
              <a:t>Le responsabilità del revisore nell’ambito della revisione contabile</a:t>
            </a:r>
            <a:endParaRPr lang="en-US" sz="2300" b="1" kern="0" dirty="0">
              <a:solidFill>
                <a:srgbClr val="2E2E38"/>
              </a:solidFill>
              <a:latin typeface="EYInterstate Light"/>
            </a:endParaRPr>
          </a:p>
        </p:txBody>
      </p:sp>
      <p:sp>
        <p:nvSpPr>
          <p:cNvPr id="9" name="Date Placeholder 3">
            <a:extLst>
              <a:ext uri="{FF2B5EF4-FFF2-40B4-BE49-F238E27FC236}">
                <a16:creationId xmlns:a16="http://schemas.microsoft.com/office/drawing/2014/main" id="{40915AB2-30D5-4CE6-952A-0CEF2C27859E}"/>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0" name="Footer Placeholder 4">
            <a:extLst>
              <a:ext uri="{FF2B5EF4-FFF2-40B4-BE49-F238E27FC236}">
                <a16:creationId xmlns:a16="http://schemas.microsoft.com/office/drawing/2014/main" id="{9DAABAE8-5B1A-4373-9113-7C76F6B87AAE}"/>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608196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12</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6" name="TextBox 5"/>
          <p:cNvSpPr txBox="1"/>
          <p:nvPr/>
        </p:nvSpPr>
        <p:spPr>
          <a:xfrm>
            <a:off x="4640195" y="1481779"/>
            <a:ext cx="6346676" cy="3400931"/>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dirty="0">
                <a:solidFill>
                  <a:schemeClr val="bg1"/>
                </a:solidFill>
              </a:rPr>
              <a:t>Il revisore deve comunicare ai RAG una descrizione generale della portata e della tempistica pianificate per la revisione contabile, inclusi i rischi significativi che ha identificato. </a:t>
            </a:r>
          </a:p>
          <a:p>
            <a:pPr>
              <a:lnSpc>
                <a:spcPct val="85000"/>
              </a:lnSpc>
              <a:spcAft>
                <a:spcPts val="600"/>
              </a:spcAft>
              <a:buClr>
                <a:schemeClr val="accent2"/>
              </a:buClr>
              <a:buSzPct val="70000"/>
            </a:pPr>
            <a:endParaRPr lang="it-IT" dirty="0">
              <a:solidFill>
                <a:schemeClr val="bg1"/>
              </a:solidFill>
            </a:endParaRPr>
          </a:p>
          <a:p>
            <a:pPr>
              <a:lnSpc>
                <a:spcPct val="85000"/>
              </a:lnSpc>
              <a:spcAft>
                <a:spcPts val="600"/>
              </a:spcAft>
              <a:buClr>
                <a:schemeClr val="accent2"/>
              </a:buClr>
              <a:buSzPct val="70000"/>
            </a:pPr>
            <a:r>
              <a:rPr lang="it-IT" dirty="0">
                <a:solidFill>
                  <a:schemeClr val="bg1"/>
                </a:solidFill>
              </a:rPr>
              <a:t>Gli aspetti comunicati possono includere:</a:t>
            </a:r>
          </a:p>
          <a:p>
            <a:pPr>
              <a:lnSpc>
                <a:spcPct val="85000"/>
              </a:lnSpc>
              <a:spcAft>
                <a:spcPts val="600"/>
              </a:spcAft>
              <a:buClr>
                <a:schemeClr val="accent2"/>
              </a:buClr>
              <a:buSzPct val="70000"/>
            </a:pPr>
            <a:endParaRPr lang="it-IT" dirty="0">
              <a:solidFill>
                <a:schemeClr val="bg1"/>
              </a:solidFill>
            </a:endParaRPr>
          </a:p>
          <a:p>
            <a:pPr marL="171450" indent="-171450">
              <a:lnSpc>
                <a:spcPct val="85000"/>
              </a:lnSpc>
              <a:spcAft>
                <a:spcPts val="600"/>
              </a:spcAft>
              <a:buClr>
                <a:srgbClr val="FFE600"/>
              </a:buClr>
              <a:buSzPct val="100000"/>
              <a:buFont typeface="Wingdings" panose="05000000000000000000" pitchFamily="2" charset="2"/>
              <a:buChar char="§"/>
            </a:pPr>
            <a:r>
              <a:rPr lang="it-IT" dirty="0">
                <a:solidFill>
                  <a:schemeClr val="bg1"/>
                </a:solidFill>
              </a:rPr>
              <a:t>Le modalità pianificate per fronteggiare i rischi significativi;</a:t>
            </a:r>
          </a:p>
          <a:p>
            <a:pPr marL="171450" indent="-171450">
              <a:lnSpc>
                <a:spcPct val="85000"/>
              </a:lnSpc>
              <a:spcAft>
                <a:spcPts val="600"/>
              </a:spcAft>
              <a:buClr>
                <a:srgbClr val="FFE600"/>
              </a:buClr>
              <a:buSzPct val="100000"/>
              <a:buFont typeface="Wingdings" panose="05000000000000000000" pitchFamily="2" charset="2"/>
              <a:buChar char="§"/>
            </a:pPr>
            <a:r>
              <a:rPr lang="it-IT" dirty="0">
                <a:solidFill>
                  <a:schemeClr val="bg1"/>
                </a:solidFill>
              </a:rPr>
              <a:t>L’approccio del revisore al controllo interno;</a:t>
            </a:r>
          </a:p>
          <a:p>
            <a:pPr marL="171450" indent="-171450">
              <a:lnSpc>
                <a:spcPct val="85000"/>
              </a:lnSpc>
              <a:spcAft>
                <a:spcPts val="600"/>
              </a:spcAft>
              <a:buClr>
                <a:srgbClr val="FFE600"/>
              </a:buClr>
              <a:buSzPct val="100000"/>
              <a:buFont typeface="Wingdings" panose="05000000000000000000" pitchFamily="2" charset="2"/>
              <a:buChar char="§"/>
            </a:pPr>
            <a:r>
              <a:rPr lang="it-IT" dirty="0">
                <a:solidFill>
                  <a:schemeClr val="bg1"/>
                </a:solidFill>
              </a:rPr>
              <a:t>L’applicazione del concetto di significatività nell’ambito della revisione;</a:t>
            </a:r>
          </a:p>
          <a:p>
            <a:pPr marL="171450" indent="-171450">
              <a:lnSpc>
                <a:spcPct val="85000"/>
              </a:lnSpc>
              <a:spcAft>
                <a:spcPts val="600"/>
              </a:spcAft>
              <a:buClr>
                <a:srgbClr val="FFE600"/>
              </a:buClr>
              <a:buSzPct val="100000"/>
              <a:buFont typeface="Wingdings" panose="05000000000000000000" pitchFamily="2" charset="2"/>
              <a:buChar char="§"/>
            </a:pPr>
            <a:r>
              <a:rPr lang="it-IT" dirty="0">
                <a:solidFill>
                  <a:schemeClr val="bg1"/>
                </a:solidFill>
              </a:rPr>
              <a:t>Gli orientamenti preliminari del revisore su aspetti significativi.</a:t>
            </a:r>
          </a:p>
        </p:txBody>
      </p:sp>
      <p:sp>
        <p:nvSpPr>
          <p:cNvPr id="9" name="Rectangle 8">
            <a:extLst>
              <a:ext uri="{FF2B5EF4-FFF2-40B4-BE49-F238E27FC236}">
                <a16:creationId xmlns:a16="http://schemas.microsoft.com/office/drawing/2014/main" id="{1F1A976F-544D-4270-B1CB-95CF3458340F}"/>
              </a:ext>
            </a:extLst>
          </p:cNvPr>
          <p:cNvSpPr/>
          <p:nvPr/>
        </p:nvSpPr>
        <p:spPr>
          <a:xfrm>
            <a:off x="685684" y="2445083"/>
            <a:ext cx="3695639" cy="1139281"/>
          </a:xfrm>
          <a:prstGeom prst="rect">
            <a:avLst/>
          </a:prstGeom>
          <a:solidFill>
            <a:srgbClr val="747480"/>
          </a:solidFill>
          <a:ln w="12700" cap="flat" cmpd="sng" algn="ctr">
            <a:noFill/>
            <a:prstDash val="solid"/>
          </a:ln>
          <a:effectLst/>
        </p:spPr>
        <p:txBody>
          <a:bodyPr lIns="51795" tIns="51795" rIns="51795" bIns="51795" rtlCol="0" anchor="ctr" anchorCtr="0"/>
          <a:lstStyle/>
          <a:p>
            <a:pPr>
              <a:buClr>
                <a:srgbClr val="FFE600"/>
              </a:buClr>
              <a:defRPr/>
            </a:pPr>
            <a:r>
              <a:rPr lang="it-IT" sz="2300" b="1" dirty="0">
                <a:solidFill>
                  <a:schemeClr val="bg1"/>
                </a:solidFill>
              </a:rPr>
              <a:t>2. </a:t>
            </a:r>
            <a:r>
              <a:rPr lang="it-IT" sz="2300" b="1" u="sng" dirty="0">
                <a:solidFill>
                  <a:schemeClr val="bg1"/>
                </a:solidFill>
              </a:rPr>
              <a:t>Portata e tempistica pianificate per la revisione contabile</a:t>
            </a:r>
            <a:endParaRPr lang="it-IT" sz="2300" dirty="0">
              <a:solidFill>
                <a:schemeClr val="bg1"/>
              </a:solidFill>
            </a:endParaRPr>
          </a:p>
        </p:txBody>
      </p:sp>
      <p:sp>
        <p:nvSpPr>
          <p:cNvPr id="10" name="Date Placeholder 3">
            <a:extLst>
              <a:ext uri="{FF2B5EF4-FFF2-40B4-BE49-F238E27FC236}">
                <a16:creationId xmlns:a16="http://schemas.microsoft.com/office/drawing/2014/main" id="{4A0B850D-5BF2-4BE4-A90A-63E3F325A543}"/>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1" name="Footer Placeholder 4">
            <a:extLst>
              <a:ext uri="{FF2B5EF4-FFF2-40B4-BE49-F238E27FC236}">
                <a16:creationId xmlns:a16="http://schemas.microsoft.com/office/drawing/2014/main" id="{1856F2D6-A659-4AA4-BE56-9F7C7B862FC2}"/>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70844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13</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graphicFrame>
        <p:nvGraphicFramePr>
          <p:cNvPr id="10" name="Diagram 9"/>
          <p:cNvGraphicFramePr/>
          <p:nvPr>
            <p:extLst>
              <p:ext uri="{D42A27DB-BD31-4B8C-83A1-F6EECF244321}">
                <p14:modId xmlns:p14="http://schemas.microsoft.com/office/powerpoint/2010/main" val="4040617031"/>
              </p:ext>
            </p:extLst>
          </p:nvPr>
        </p:nvGraphicFramePr>
        <p:xfrm>
          <a:off x="6246349" y="570689"/>
          <a:ext cx="5361807" cy="2666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4"/>
          <p:cNvSpPr txBox="1">
            <a:spLocks/>
          </p:cNvSpPr>
          <p:nvPr/>
        </p:nvSpPr>
        <p:spPr>
          <a:xfrm>
            <a:off x="4064906" y="2917494"/>
            <a:ext cx="7709081" cy="257539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buClr>
              <a:buFont typeface="EYInterstate Light" panose="02000506000000020004" pitchFamily="2" charset="0"/>
              <a:buNone/>
              <a:defRPr/>
            </a:pPr>
            <a:r>
              <a:rPr lang="it-IT" sz="1800" dirty="0"/>
              <a:t>Il </a:t>
            </a:r>
            <a:r>
              <a:rPr lang="it-IT" sz="1800" u="sng" dirty="0">
                <a:ln w="0"/>
              </a:rPr>
              <a:t>revisore</a:t>
            </a:r>
            <a:r>
              <a:rPr lang="it-IT" sz="1800" dirty="0"/>
              <a:t> deve comunicare ai RAG il suo punto di vista in merito agli </a:t>
            </a:r>
            <a:r>
              <a:rPr lang="it-IT" sz="1800" b="1" u="sng" dirty="0"/>
              <a:t>aspetti qualitativi</a:t>
            </a:r>
            <a:r>
              <a:rPr lang="it-IT" sz="1800" b="1" dirty="0"/>
              <a:t> </a:t>
            </a:r>
            <a:r>
              <a:rPr lang="it-IT" sz="1800" dirty="0"/>
              <a:t>delle prassi contabili:</a:t>
            </a:r>
          </a:p>
          <a:p>
            <a:pPr>
              <a:lnSpc>
                <a:spcPct val="85000"/>
              </a:lnSpc>
              <a:spcAft>
                <a:spcPts val="600"/>
              </a:spcAft>
              <a:buClr>
                <a:srgbClr val="FFE600"/>
              </a:buClr>
              <a:buSzPct val="100000"/>
              <a:buFont typeface="Wingdings" panose="05000000000000000000" pitchFamily="2" charset="2"/>
              <a:buChar char="§"/>
            </a:pPr>
            <a:r>
              <a:rPr lang="it-IT" sz="1800" dirty="0"/>
              <a:t>Appropriatezza dei principi contabili rispetto alle specifiche circostanze dell’impresa</a:t>
            </a:r>
          </a:p>
          <a:p>
            <a:pPr>
              <a:lnSpc>
                <a:spcPct val="85000"/>
              </a:lnSpc>
              <a:spcAft>
                <a:spcPts val="600"/>
              </a:spcAft>
              <a:buClr>
                <a:srgbClr val="FFE600"/>
              </a:buClr>
              <a:buSzPct val="100000"/>
              <a:buFont typeface="Wingdings" panose="05000000000000000000" pitchFamily="2" charset="2"/>
              <a:buChar char="§"/>
            </a:pPr>
            <a:r>
              <a:rPr lang="it-IT" sz="1800" dirty="0"/>
              <a:t>Scelta iniziale e cambiamenti di principi contabili significativi</a:t>
            </a:r>
          </a:p>
          <a:p>
            <a:pPr>
              <a:lnSpc>
                <a:spcPct val="85000"/>
              </a:lnSpc>
              <a:spcAft>
                <a:spcPts val="600"/>
              </a:spcAft>
              <a:buClr>
                <a:srgbClr val="FFE600"/>
              </a:buClr>
              <a:buSzPct val="100000"/>
              <a:buFont typeface="Wingdings" panose="05000000000000000000" pitchFamily="2" charset="2"/>
              <a:buChar char="§"/>
            </a:pPr>
            <a:r>
              <a:rPr lang="it-IT" sz="1800" dirty="0"/>
              <a:t>Effetto di principi contabili significativi in aree controverse o di recente introduzione</a:t>
            </a:r>
          </a:p>
          <a:p>
            <a:pPr>
              <a:lnSpc>
                <a:spcPct val="85000"/>
              </a:lnSpc>
              <a:spcAft>
                <a:spcPts val="600"/>
              </a:spcAft>
              <a:buClr>
                <a:srgbClr val="FFE600"/>
              </a:buClr>
              <a:buSzPct val="100000"/>
              <a:buFont typeface="Wingdings" panose="05000000000000000000" pitchFamily="2" charset="2"/>
              <a:buChar char="§"/>
            </a:pPr>
            <a:r>
              <a:rPr lang="it-IT" sz="1800" dirty="0"/>
              <a:t>Effetto della tempistica delle operazioni in relazione al periodo amministrativo in cui sono rilevate.</a:t>
            </a:r>
          </a:p>
        </p:txBody>
      </p:sp>
      <p:sp>
        <p:nvSpPr>
          <p:cNvPr id="12" name="Rectangle 11">
            <a:extLst>
              <a:ext uri="{FF2B5EF4-FFF2-40B4-BE49-F238E27FC236}">
                <a16:creationId xmlns:a16="http://schemas.microsoft.com/office/drawing/2014/main" id="{7F9F7576-5F85-457C-9DB1-288E81039087}"/>
              </a:ext>
            </a:extLst>
          </p:cNvPr>
          <p:cNvSpPr/>
          <p:nvPr/>
        </p:nvSpPr>
        <p:spPr>
          <a:xfrm>
            <a:off x="644685" y="2148400"/>
            <a:ext cx="2737685" cy="2160996"/>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marL="228600" indent="-228600">
              <a:buClr>
                <a:srgbClr val="FFE600"/>
              </a:buClr>
              <a:buFont typeface="+mj-lt"/>
              <a:buAutoNum type="arabicPeriod"/>
              <a:defRPr/>
            </a:pPr>
            <a:r>
              <a:rPr lang="it-IT" sz="2300" b="1" dirty="0">
                <a:solidFill>
                  <a:schemeClr val="bg2"/>
                </a:solidFill>
              </a:rPr>
              <a:t>3. </a:t>
            </a:r>
            <a:r>
              <a:rPr lang="it-IT" sz="2300" b="1" u="sng" dirty="0">
                <a:solidFill>
                  <a:schemeClr val="bg2"/>
                </a:solidFill>
              </a:rPr>
              <a:t>Risultati significativi emersi dalla revisione contabile</a:t>
            </a:r>
            <a:endParaRPr lang="it-IT" sz="2300" dirty="0">
              <a:solidFill>
                <a:schemeClr val="bg2"/>
              </a:solidFill>
            </a:endParaRPr>
          </a:p>
        </p:txBody>
      </p:sp>
      <p:sp>
        <p:nvSpPr>
          <p:cNvPr id="15" name="Date Placeholder 3">
            <a:extLst>
              <a:ext uri="{FF2B5EF4-FFF2-40B4-BE49-F238E27FC236}">
                <a16:creationId xmlns:a16="http://schemas.microsoft.com/office/drawing/2014/main" id="{29062213-AEE0-4E40-BCFC-655D67B3D311}"/>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6" name="Footer Placeholder 4">
            <a:extLst>
              <a:ext uri="{FF2B5EF4-FFF2-40B4-BE49-F238E27FC236}">
                <a16:creationId xmlns:a16="http://schemas.microsoft.com/office/drawing/2014/main" id="{175B116B-9C87-4848-94F1-568E22F1771B}"/>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2346984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14</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11" name="Text Placeholder 4"/>
          <p:cNvSpPr txBox="1">
            <a:spLocks/>
          </p:cNvSpPr>
          <p:nvPr/>
        </p:nvSpPr>
        <p:spPr>
          <a:xfrm>
            <a:off x="4064906" y="2917494"/>
            <a:ext cx="7709081" cy="257539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buClr>
              <a:buNone/>
              <a:defRPr/>
            </a:pPr>
            <a:r>
              <a:rPr lang="it-IT" sz="1800" dirty="0"/>
              <a:t>Il </a:t>
            </a:r>
            <a:r>
              <a:rPr lang="it-IT" sz="1800" u="sng" dirty="0">
                <a:ln w="0"/>
              </a:rPr>
              <a:t>revisore</a:t>
            </a:r>
            <a:r>
              <a:rPr lang="it-IT" sz="1800" dirty="0"/>
              <a:t> deve comunicare ai RAG il suo punto di vista in merito agli </a:t>
            </a:r>
            <a:r>
              <a:rPr lang="it-IT" sz="1800" b="1" u="sng" dirty="0"/>
              <a:t>aspetti qualitativi</a:t>
            </a:r>
            <a:r>
              <a:rPr lang="it-IT" sz="1800" b="1" dirty="0"/>
              <a:t> </a:t>
            </a:r>
            <a:r>
              <a:rPr lang="it-IT" sz="1800" dirty="0"/>
              <a:t>delle prassi contabili:</a:t>
            </a:r>
          </a:p>
          <a:p>
            <a:pPr>
              <a:lnSpc>
                <a:spcPct val="85000"/>
              </a:lnSpc>
              <a:spcAft>
                <a:spcPts val="600"/>
              </a:spcAft>
              <a:buClr>
                <a:srgbClr val="FFE600"/>
              </a:buClr>
              <a:buSzPct val="100000"/>
              <a:buFont typeface="Wingdings" panose="05000000000000000000" pitchFamily="2" charset="2"/>
              <a:buChar char="§"/>
            </a:pPr>
            <a:r>
              <a:rPr lang="it-IT" sz="1800" dirty="0"/>
              <a:t>Modalità con cui la direzione identifichi operazioni che possono dare origine alla necessità di rilevare stime contabili o darne informativa in bilancio</a:t>
            </a:r>
          </a:p>
          <a:p>
            <a:pPr>
              <a:lnSpc>
                <a:spcPct val="85000"/>
              </a:lnSpc>
              <a:spcAft>
                <a:spcPts val="600"/>
              </a:spcAft>
              <a:buClr>
                <a:srgbClr val="FFE600"/>
              </a:buClr>
              <a:buSzPct val="100000"/>
              <a:buFont typeface="Wingdings" panose="05000000000000000000" pitchFamily="2" charset="2"/>
              <a:buChar char="§"/>
            </a:pPr>
            <a:r>
              <a:rPr lang="it-IT" sz="1800" dirty="0"/>
              <a:t>Cambiamenti nelle circostanze che possono dare origine a nuove stime contabili o rendere necessario rivedere quelle esistenti</a:t>
            </a:r>
          </a:p>
          <a:p>
            <a:pPr>
              <a:lnSpc>
                <a:spcPct val="85000"/>
              </a:lnSpc>
              <a:spcAft>
                <a:spcPts val="600"/>
              </a:spcAft>
              <a:buClr>
                <a:srgbClr val="FFE600"/>
              </a:buClr>
              <a:buSzPct val="100000"/>
              <a:buFont typeface="Wingdings" panose="05000000000000000000" pitchFamily="2" charset="2"/>
              <a:buChar char="§"/>
            </a:pPr>
            <a:r>
              <a:rPr lang="it-IT" sz="1800" dirty="0"/>
              <a:t>Se la decisione della direzione di rilevare o meno le stime contabili nel bilancio sia conforme al quadro normativo applicabile</a:t>
            </a:r>
          </a:p>
          <a:p>
            <a:pPr>
              <a:lnSpc>
                <a:spcPct val="85000"/>
              </a:lnSpc>
              <a:spcAft>
                <a:spcPts val="600"/>
              </a:spcAft>
              <a:buClr>
                <a:srgbClr val="FFE600"/>
              </a:buClr>
              <a:buSzPct val="100000"/>
              <a:buFont typeface="Wingdings" panose="05000000000000000000" pitchFamily="2" charset="2"/>
              <a:buChar char="§"/>
            </a:pPr>
            <a:r>
              <a:rPr lang="it-IT" sz="1800" dirty="0"/>
              <a:t>Il processo utilizzato dalla direzione per effettuare le stime contabili e se sia conforme al quadro normativo applicabile</a:t>
            </a:r>
          </a:p>
        </p:txBody>
      </p:sp>
      <p:sp>
        <p:nvSpPr>
          <p:cNvPr id="12" name="Rectangle 11">
            <a:extLst>
              <a:ext uri="{FF2B5EF4-FFF2-40B4-BE49-F238E27FC236}">
                <a16:creationId xmlns:a16="http://schemas.microsoft.com/office/drawing/2014/main" id="{7F9F7576-5F85-457C-9DB1-288E81039087}"/>
              </a:ext>
            </a:extLst>
          </p:cNvPr>
          <p:cNvSpPr/>
          <p:nvPr/>
        </p:nvSpPr>
        <p:spPr>
          <a:xfrm>
            <a:off x="644685" y="2148400"/>
            <a:ext cx="2737685" cy="2160996"/>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marL="228600" indent="-228600">
              <a:buClr>
                <a:srgbClr val="FFE600"/>
              </a:buClr>
              <a:buFont typeface="+mj-lt"/>
              <a:buAutoNum type="arabicPeriod"/>
              <a:defRPr/>
            </a:pPr>
            <a:r>
              <a:rPr lang="it-IT" sz="2300" b="1" dirty="0">
                <a:solidFill>
                  <a:schemeClr val="bg2"/>
                </a:solidFill>
              </a:rPr>
              <a:t>3. </a:t>
            </a:r>
            <a:r>
              <a:rPr lang="it-IT" sz="2300" b="1" u="sng" dirty="0">
                <a:solidFill>
                  <a:schemeClr val="bg2"/>
                </a:solidFill>
              </a:rPr>
              <a:t>Risultati significativi emersi dalla revisione contabile</a:t>
            </a:r>
            <a:endParaRPr lang="it-IT" sz="2300" dirty="0">
              <a:solidFill>
                <a:schemeClr val="bg2"/>
              </a:solidFill>
            </a:endParaRPr>
          </a:p>
        </p:txBody>
      </p:sp>
      <p:graphicFrame>
        <p:nvGraphicFramePr>
          <p:cNvPr id="16" name="Diagram 15">
            <a:extLst>
              <a:ext uri="{FF2B5EF4-FFF2-40B4-BE49-F238E27FC236}">
                <a16:creationId xmlns:a16="http://schemas.microsoft.com/office/drawing/2014/main" id="{2A4D7383-C8FA-4636-AC3E-C1635D646FAD}"/>
              </a:ext>
            </a:extLst>
          </p:cNvPr>
          <p:cNvGraphicFramePr/>
          <p:nvPr>
            <p:extLst>
              <p:ext uri="{D42A27DB-BD31-4B8C-83A1-F6EECF244321}">
                <p14:modId xmlns:p14="http://schemas.microsoft.com/office/powerpoint/2010/main" val="3266395701"/>
              </p:ext>
            </p:extLst>
          </p:nvPr>
        </p:nvGraphicFramePr>
        <p:xfrm>
          <a:off x="6246349" y="570689"/>
          <a:ext cx="5361807" cy="2666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3">
            <a:extLst>
              <a:ext uri="{FF2B5EF4-FFF2-40B4-BE49-F238E27FC236}">
                <a16:creationId xmlns:a16="http://schemas.microsoft.com/office/drawing/2014/main" id="{634C6185-9927-4B76-8086-96C4D19DB709}"/>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5" name="Footer Placeholder 4">
            <a:extLst>
              <a:ext uri="{FF2B5EF4-FFF2-40B4-BE49-F238E27FC236}">
                <a16:creationId xmlns:a16="http://schemas.microsoft.com/office/drawing/2014/main" id="{E2D951C1-C09D-4248-BF3E-50532FC5CEDE}"/>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29010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15</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11" name="Text Placeholder 4"/>
          <p:cNvSpPr txBox="1">
            <a:spLocks/>
          </p:cNvSpPr>
          <p:nvPr/>
        </p:nvSpPr>
        <p:spPr>
          <a:xfrm>
            <a:off x="4064906" y="2917494"/>
            <a:ext cx="7709081" cy="257539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buClr>
              <a:buNone/>
              <a:defRPr/>
            </a:pPr>
            <a:r>
              <a:rPr lang="it-IT" sz="1800" dirty="0"/>
              <a:t>Il </a:t>
            </a:r>
            <a:r>
              <a:rPr lang="it-IT" sz="1800" u="sng" dirty="0">
                <a:ln w="0"/>
              </a:rPr>
              <a:t>revisore</a:t>
            </a:r>
            <a:r>
              <a:rPr lang="it-IT" sz="1800" dirty="0"/>
              <a:t> deve comunicare ai RAG il suo punto di vista in merito agli </a:t>
            </a:r>
            <a:r>
              <a:rPr lang="it-IT" sz="1800" b="1" u="sng" dirty="0"/>
              <a:t>aspetti qualitativi</a:t>
            </a:r>
            <a:r>
              <a:rPr lang="it-IT" sz="1800" b="1" dirty="0"/>
              <a:t> </a:t>
            </a:r>
            <a:r>
              <a:rPr lang="it-IT" sz="1800" dirty="0"/>
              <a:t>delle prassi contabili:</a:t>
            </a:r>
          </a:p>
          <a:p>
            <a:pPr>
              <a:lnSpc>
                <a:spcPct val="85000"/>
              </a:lnSpc>
              <a:spcAft>
                <a:spcPts val="600"/>
              </a:spcAft>
              <a:buClr>
                <a:srgbClr val="FFE600"/>
              </a:buClr>
              <a:buSzPct val="100000"/>
              <a:buFont typeface="Wingdings" panose="05000000000000000000" pitchFamily="2" charset="2"/>
              <a:buChar char="§"/>
            </a:pPr>
            <a:r>
              <a:rPr lang="it-IT" sz="1800" dirty="0"/>
              <a:t>Le problematiche affrontate e le relative valutazioni soggettive nella formulazione di informativa di bilancio particolarmente sensibile (ad esempio, sul criterio di riconoscimento dei ricavi, sulle retribuzioni, sulla continuità aziendale, sugli eventi successivi e sulle problematiche relative alle attività e passività potenziali)</a:t>
            </a:r>
          </a:p>
          <a:p>
            <a:pPr>
              <a:lnSpc>
                <a:spcPct val="85000"/>
              </a:lnSpc>
              <a:spcAft>
                <a:spcPts val="600"/>
              </a:spcAft>
              <a:buClr>
                <a:srgbClr val="FFE600"/>
              </a:buClr>
              <a:buSzPct val="100000"/>
              <a:buFont typeface="Wingdings" panose="05000000000000000000" pitchFamily="2" charset="2"/>
              <a:buChar char="§"/>
            </a:pPr>
            <a:r>
              <a:rPr lang="it-IT" sz="1800" dirty="0"/>
              <a:t>La neutralità, l’uniformità e la chiarezza dell’informativa di bilancio nel suo insieme</a:t>
            </a:r>
          </a:p>
        </p:txBody>
      </p:sp>
      <p:sp>
        <p:nvSpPr>
          <p:cNvPr id="12" name="Rectangle 11">
            <a:extLst>
              <a:ext uri="{FF2B5EF4-FFF2-40B4-BE49-F238E27FC236}">
                <a16:creationId xmlns:a16="http://schemas.microsoft.com/office/drawing/2014/main" id="{7F9F7576-5F85-457C-9DB1-288E81039087}"/>
              </a:ext>
            </a:extLst>
          </p:cNvPr>
          <p:cNvSpPr/>
          <p:nvPr/>
        </p:nvSpPr>
        <p:spPr>
          <a:xfrm>
            <a:off x="644685" y="2148400"/>
            <a:ext cx="2737685" cy="2160996"/>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marL="228600" indent="-228600">
              <a:buClr>
                <a:srgbClr val="FFE600"/>
              </a:buClr>
              <a:buFont typeface="+mj-lt"/>
              <a:buAutoNum type="arabicPeriod"/>
              <a:defRPr/>
            </a:pPr>
            <a:r>
              <a:rPr lang="it-IT" sz="2300" b="1" dirty="0">
                <a:solidFill>
                  <a:schemeClr val="bg2"/>
                </a:solidFill>
              </a:rPr>
              <a:t>3. </a:t>
            </a:r>
            <a:r>
              <a:rPr lang="it-IT" sz="2300" b="1" u="sng" dirty="0">
                <a:solidFill>
                  <a:schemeClr val="bg2"/>
                </a:solidFill>
              </a:rPr>
              <a:t>Risultati significativi emersi dalla revisione contabile</a:t>
            </a:r>
            <a:endParaRPr lang="it-IT" sz="2300" dirty="0">
              <a:solidFill>
                <a:schemeClr val="bg2"/>
              </a:solidFill>
            </a:endParaRPr>
          </a:p>
        </p:txBody>
      </p:sp>
      <p:graphicFrame>
        <p:nvGraphicFramePr>
          <p:cNvPr id="16" name="Diagram 15">
            <a:extLst>
              <a:ext uri="{FF2B5EF4-FFF2-40B4-BE49-F238E27FC236}">
                <a16:creationId xmlns:a16="http://schemas.microsoft.com/office/drawing/2014/main" id="{2A4D7383-C8FA-4636-AC3E-C1635D646FAD}"/>
              </a:ext>
            </a:extLst>
          </p:cNvPr>
          <p:cNvGraphicFramePr/>
          <p:nvPr>
            <p:extLst>
              <p:ext uri="{D42A27DB-BD31-4B8C-83A1-F6EECF244321}">
                <p14:modId xmlns:p14="http://schemas.microsoft.com/office/powerpoint/2010/main" val="776482257"/>
              </p:ext>
            </p:extLst>
          </p:nvPr>
        </p:nvGraphicFramePr>
        <p:xfrm>
          <a:off x="6246349" y="570689"/>
          <a:ext cx="5361807" cy="2666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3">
            <a:extLst>
              <a:ext uri="{FF2B5EF4-FFF2-40B4-BE49-F238E27FC236}">
                <a16:creationId xmlns:a16="http://schemas.microsoft.com/office/drawing/2014/main" id="{D1B5D803-B566-4997-9882-0562D24A110B}"/>
              </a:ext>
            </a:extLst>
          </p:cNvPr>
          <p:cNvSpPr txBox="1">
            <a:spLocks/>
          </p:cNvSpPr>
          <p:nvPr/>
        </p:nvSpPr>
        <p:spPr>
          <a:xfrm>
            <a:off x="1428928" y="6480122"/>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5" name="Footer Placeholder 4">
            <a:extLst>
              <a:ext uri="{FF2B5EF4-FFF2-40B4-BE49-F238E27FC236}">
                <a16:creationId xmlns:a16="http://schemas.microsoft.com/office/drawing/2014/main" id="{299A02F0-A4FC-47B8-8E15-F2AC634CD4FA}"/>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220006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16</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11" name="Text Placeholder 4"/>
          <p:cNvSpPr txBox="1">
            <a:spLocks/>
          </p:cNvSpPr>
          <p:nvPr/>
        </p:nvSpPr>
        <p:spPr>
          <a:xfrm>
            <a:off x="4064906" y="2917494"/>
            <a:ext cx="7709081" cy="257539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buClr>
              <a:buNone/>
              <a:defRPr/>
            </a:pPr>
            <a:r>
              <a:rPr lang="it-IT" sz="1800" dirty="0"/>
              <a:t>Il </a:t>
            </a:r>
            <a:r>
              <a:rPr lang="it-IT" sz="1800" u="sng" dirty="0">
                <a:ln w="0"/>
              </a:rPr>
              <a:t>revisore</a:t>
            </a:r>
            <a:r>
              <a:rPr lang="it-IT" sz="1800" dirty="0"/>
              <a:t> deve comunicare ai RAG il suo punto di vista in merito agli </a:t>
            </a:r>
            <a:r>
              <a:rPr lang="it-IT" sz="1800" b="1" u="sng" dirty="0"/>
              <a:t>aspetti qualitativi</a:t>
            </a:r>
            <a:r>
              <a:rPr lang="it-IT" sz="1800" b="1" dirty="0"/>
              <a:t> </a:t>
            </a:r>
            <a:r>
              <a:rPr lang="it-IT" sz="1800" dirty="0"/>
              <a:t>delle prassi contabili:</a:t>
            </a:r>
          </a:p>
          <a:p>
            <a:pPr>
              <a:lnSpc>
                <a:spcPct val="85000"/>
              </a:lnSpc>
              <a:spcAft>
                <a:spcPts val="600"/>
              </a:spcAft>
              <a:buClr>
                <a:srgbClr val="FFE600"/>
              </a:buClr>
              <a:buSzPct val="100000"/>
              <a:buFont typeface="Wingdings" panose="05000000000000000000" pitchFamily="2" charset="2"/>
              <a:buChar char="§"/>
            </a:pPr>
            <a:r>
              <a:rPr lang="it-IT" sz="1800" dirty="0"/>
              <a:t>L’effetto potenziale sul bilancio di rischi significativi, esposizioni ed incertezze, quali contenziosi in corso, di cui si è data informativa in bilancio;</a:t>
            </a:r>
          </a:p>
          <a:p>
            <a:pPr>
              <a:lnSpc>
                <a:spcPct val="85000"/>
              </a:lnSpc>
              <a:spcAft>
                <a:spcPts val="600"/>
              </a:spcAft>
              <a:buClr>
                <a:srgbClr val="FFE600"/>
              </a:buClr>
              <a:buSzPct val="100000"/>
              <a:buFont typeface="Wingdings" panose="05000000000000000000" pitchFamily="2" charset="2"/>
              <a:buChar char="§"/>
            </a:pPr>
            <a:r>
              <a:rPr lang="it-IT" sz="1800" dirty="0"/>
              <a:t>La misura in cui il bilancio è influenzato da operazioni significative che esulano dal normale svolgimento dell’attività aziendale o che per altre circostanze appaiono inusuali;</a:t>
            </a:r>
          </a:p>
          <a:p>
            <a:pPr>
              <a:lnSpc>
                <a:spcPct val="85000"/>
              </a:lnSpc>
              <a:spcAft>
                <a:spcPts val="600"/>
              </a:spcAft>
              <a:buClr>
                <a:srgbClr val="FFE600"/>
              </a:buClr>
              <a:buSzPct val="100000"/>
              <a:buFont typeface="Wingdings" panose="05000000000000000000" pitchFamily="2" charset="2"/>
              <a:buChar char="§"/>
            </a:pPr>
            <a:r>
              <a:rPr lang="it-IT" sz="1800" dirty="0"/>
              <a:t>La selezione nella correzione degli errori, ad esempio, la correzione di errori che hanno l’effetto di accrescere gli utili, e la mancata correzione degli errori che hanno l’effetto di ridurre detti utili.</a:t>
            </a:r>
          </a:p>
        </p:txBody>
      </p:sp>
      <p:sp>
        <p:nvSpPr>
          <p:cNvPr id="12" name="Rectangle 11">
            <a:extLst>
              <a:ext uri="{FF2B5EF4-FFF2-40B4-BE49-F238E27FC236}">
                <a16:creationId xmlns:a16="http://schemas.microsoft.com/office/drawing/2014/main" id="{7F9F7576-5F85-457C-9DB1-288E81039087}"/>
              </a:ext>
            </a:extLst>
          </p:cNvPr>
          <p:cNvSpPr/>
          <p:nvPr/>
        </p:nvSpPr>
        <p:spPr>
          <a:xfrm>
            <a:off x="644685" y="2148400"/>
            <a:ext cx="2737685" cy="2160996"/>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marL="228600" indent="-228600">
              <a:buClr>
                <a:srgbClr val="FFE600"/>
              </a:buClr>
              <a:buFont typeface="+mj-lt"/>
              <a:buAutoNum type="arabicPeriod"/>
              <a:defRPr/>
            </a:pPr>
            <a:r>
              <a:rPr lang="it-IT" sz="2300" b="1" dirty="0">
                <a:solidFill>
                  <a:schemeClr val="bg2"/>
                </a:solidFill>
              </a:rPr>
              <a:t>3. </a:t>
            </a:r>
            <a:r>
              <a:rPr lang="it-IT" sz="2300" b="1" u="sng" dirty="0">
                <a:solidFill>
                  <a:schemeClr val="bg2"/>
                </a:solidFill>
              </a:rPr>
              <a:t>Risultati significativi emersi dalla revisione contabile</a:t>
            </a:r>
            <a:endParaRPr lang="it-IT" sz="2300" dirty="0">
              <a:solidFill>
                <a:schemeClr val="bg2"/>
              </a:solidFill>
            </a:endParaRPr>
          </a:p>
        </p:txBody>
      </p:sp>
      <p:graphicFrame>
        <p:nvGraphicFramePr>
          <p:cNvPr id="16" name="Diagram 15">
            <a:extLst>
              <a:ext uri="{FF2B5EF4-FFF2-40B4-BE49-F238E27FC236}">
                <a16:creationId xmlns:a16="http://schemas.microsoft.com/office/drawing/2014/main" id="{2A4D7383-C8FA-4636-AC3E-C1635D646FAD}"/>
              </a:ext>
            </a:extLst>
          </p:cNvPr>
          <p:cNvGraphicFramePr/>
          <p:nvPr>
            <p:extLst>
              <p:ext uri="{D42A27DB-BD31-4B8C-83A1-F6EECF244321}">
                <p14:modId xmlns:p14="http://schemas.microsoft.com/office/powerpoint/2010/main" val="3855016590"/>
              </p:ext>
            </p:extLst>
          </p:nvPr>
        </p:nvGraphicFramePr>
        <p:xfrm>
          <a:off x="6246349" y="570689"/>
          <a:ext cx="5361807" cy="2666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ate Placeholder 3">
            <a:extLst>
              <a:ext uri="{FF2B5EF4-FFF2-40B4-BE49-F238E27FC236}">
                <a16:creationId xmlns:a16="http://schemas.microsoft.com/office/drawing/2014/main" id="{3E306AA5-1969-4415-81F2-1EA3CE1F07C9}"/>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5" name="Footer Placeholder 4">
            <a:extLst>
              <a:ext uri="{FF2B5EF4-FFF2-40B4-BE49-F238E27FC236}">
                <a16:creationId xmlns:a16="http://schemas.microsoft.com/office/drawing/2014/main" id="{89B07896-A33B-4877-8BDA-BB6FD1303E62}"/>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261022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17</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11" name="Text Placeholder 4"/>
          <p:cNvSpPr txBox="1">
            <a:spLocks/>
          </p:cNvSpPr>
          <p:nvPr/>
        </p:nvSpPr>
        <p:spPr>
          <a:xfrm>
            <a:off x="3530017" y="1124202"/>
            <a:ext cx="7709081" cy="257539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2"/>
              </a:buClr>
              <a:buFont typeface="EYInterstate Light" panose="02000506000000020004" pitchFamily="2" charset="0"/>
              <a:buNone/>
              <a:defRPr/>
            </a:pPr>
            <a:r>
              <a:rPr lang="it-IT" sz="1400" dirty="0"/>
              <a:t>Il </a:t>
            </a:r>
            <a:r>
              <a:rPr lang="it-IT" sz="1400" u="sng" dirty="0">
                <a:ln w="0"/>
              </a:rPr>
              <a:t>revisore</a:t>
            </a:r>
            <a:r>
              <a:rPr lang="it-IT" sz="1400" dirty="0"/>
              <a:t> deve inoltre comunicare ai RAG:</a:t>
            </a:r>
          </a:p>
          <a:p>
            <a:pPr>
              <a:lnSpc>
                <a:spcPct val="85000"/>
              </a:lnSpc>
              <a:spcAft>
                <a:spcPts val="600"/>
              </a:spcAft>
              <a:buClr>
                <a:srgbClr val="FFE600"/>
              </a:buClr>
              <a:buSzPct val="100000"/>
              <a:buFont typeface="Wingdings" panose="05000000000000000000" pitchFamily="2" charset="2"/>
              <a:buChar char="§"/>
            </a:pPr>
            <a:r>
              <a:rPr lang="it-IT" sz="1400" dirty="0"/>
              <a:t>Le eventuali difficoltà significative incontrate nel corso della revisione contabile (ritardi significativi da parte della direzione, mancata disponibilità delle informazioni previste, limitazioni imposte ai revisori);</a:t>
            </a:r>
          </a:p>
          <a:p>
            <a:pPr>
              <a:lnSpc>
                <a:spcPct val="85000"/>
              </a:lnSpc>
              <a:spcAft>
                <a:spcPts val="600"/>
              </a:spcAft>
              <a:buClr>
                <a:srgbClr val="FFE600"/>
              </a:buClr>
              <a:buSzPct val="100000"/>
              <a:buFont typeface="Wingdings" panose="05000000000000000000" pitchFamily="2" charset="2"/>
              <a:buChar char="§"/>
            </a:pPr>
            <a:r>
              <a:rPr lang="it-IT" sz="1400" dirty="0"/>
              <a:t>Gli aspetti significativi emersi discussi con la direzione (eventi od operazioni significativi, condizioni generali di mercato, discussioni in merito alle prassi contabili, all’applicazione dei principi di revisione) e le attestazioni scritte richieste dal revisore;</a:t>
            </a:r>
          </a:p>
          <a:p>
            <a:pPr>
              <a:lnSpc>
                <a:spcPct val="85000"/>
              </a:lnSpc>
              <a:spcAft>
                <a:spcPts val="600"/>
              </a:spcAft>
              <a:buClr>
                <a:srgbClr val="FFE600"/>
              </a:buClr>
              <a:buSzPct val="100000"/>
              <a:buFont typeface="Wingdings" panose="05000000000000000000" pitchFamily="2" charset="2"/>
              <a:buChar char="§"/>
            </a:pPr>
            <a:r>
              <a:rPr lang="it-IT" sz="1400" dirty="0"/>
              <a:t>Le eventuali circostanze che influiscono sulla forma e sul contenuto della relazione di revisione;</a:t>
            </a:r>
          </a:p>
          <a:p>
            <a:pPr>
              <a:lnSpc>
                <a:spcPct val="85000"/>
              </a:lnSpc>
              <a:spcAft>
                <a:spcPts val="600"/>
              </a:spcAft>
              <a:buClr>
                <a:srgbClr val="FFE600"/>
              </a:buClr>
              <a:buSzPct val="100000"/>
              <a:buFont typeface="Wingdings" panose="05000000000000000000" pitchFamily="2" charset="2"/>
              <a:buChar char="§"/>
            </a:pPr>
            <a:r>
              <a:rPr lang="it-IT" sz="1400" dirty="0"/>
              <a:t>Eventuali altri aspetti significativi emersi durante la revisione.</a:t>
            </a:r>
          </a:p>
          <a:p>
            <a:endParaRPr lang="it-IT" dirty="0"/>
          </a:p>
        </p:txBody>
      </p:sp>
      <p:sp>
        <p:nvSpPr>
          <p:cNvPr id="13" name="Oval 12"/>
          <p:cNvSpPr/>
          <p:nvPr/>
        </p:nvSpPr>
        <p:spPr>
          <a:xfrm>
            <a:off x="748675" y="4401052"/>
            <a:ext cx="2056831" cy="1218514"/>
          </a:xfrm>
          <a:prstGeom prst="ellipse">
            <a:avLst/>
          </a:prstGeom>
          <a:noFill/>
          <a:ln w="7620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1400" b="1" dirty="0">
                <a:solidFill>
                  <a:schemeClr val="bg1"/>
                </a:solidFill>
              </a:rPr>
              <a:t>Informazioni aggiuntive</a:t>
            </a:r>
          </a:p>
        </p:txBody>
      </p:sp>
      <p:sp>
        <p:nvSpPr>
          <p:cNvPr id="15" name="TextBox 14"/>
          <p:cNvSpPr txBox="1"/>
          <p:nvPr/>
        </p:nvSpPr>
        <p:spPr>
          <a:xfrm>
            <a:off x="3045204" y="4102440"/>
            <a:ext cx="8028264" cy="2332946"/>
          </a:xfrm>
          <a:prstGeom prst="rect">
            <a:avLst/>
          </a:prstGeom>
          <a:noFill/>
        </p:spPr>
        <p:txBody>
          <a:bodyPr wrap="square" lIns="0" tIns="36576" rIns="0" bIns="0" rtlCol="0">
            <a:spAutoFit/>
          </a:bodyPr>
          <a:lstStyle/>
          <a:p>
            <a:pPr>
              <a:lnSpc>
                <a:spcPct val="85000"/>
              </a:lnSpc>
              <a:spcAft>
                <a:spcPts val="600"/>
              </a:spcAft>
              <a:buClr>
                <a:srgbClr val="FFE600"/>
              </a:buClr>
              <a:buSzPct val="100000"/>
            </a:pPr>
            <a:r>
              <a:rPr lang="it-IT" sz="1400" dirty="0">
                <a:solidFill>
                  <a:schemeClr val="bg1"/>
                </a:solidFill>
              </a:rPr>
              <a:t>Le circostanze in cui il revisore è tenuto, o può ritenere necessario, includere informazioni aggiuntive nella relazione di revisione in conformità ai principi di revisione internazionali, e che è tenuto a comunicare ai responsabili delle attività di </a:t>
            </a:r>
            <a:r>
              <a:rPr lang="it-IT" sz="1400" dirty="0" err="1">
                <a:solidFill>
                  <a:schemeClr val="bg1"/>
                </a:solidFill>
              </a:rPr>
              <a:t>governance</a:t>
            </a:r>
            <a:r>
              <a:rPr lang="it-IT" sz="1400" dirty="0">
                <a:solidFill>
                  <a:schemeClr val="bg1"/>
                </a:solidFill>
              </a:rPr>
              <a:t>, comprendono i seguenti casi:</a:t>
            </a:r>
          </a:p>
          <a:p>
            <a:pPr marL="356616" indent="-356616">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Il revisore prevede di esprimere un giudizio con modifica nella relazione di revisione, in conformità al principio di revisione internazionale (ISA Italia) n. 705;</a:t>
            </a:r>
          </a:p>
          <a:p>
            <a:pPr marL="356616" indent="-356616">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Nella relazione di revisione viene indicata un’incertezza significativa relativa alla continuità aziendale, in conformità al principio di revisione internazionale (ISA Italia) n. 570;</a:t>
            </a:r>
          </a:p>
          <a:p>
            <a:pPr marL="356616" indent="-356616">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Il revisore ritiene necessario inserire un richiamo d’informativa o un paragrafo relativo ad altri aspetti in conformità al principio di revisione internazionale (ISA Italia) n. 706, ovvero è tenuto a farlo secondo quanto previsto da altri principi di revisione internazionali.</a:t>
            </a:r>
          </a:p>
          <a:p>
            <a:pPr marL="356616" indent="-356616">
              <a:lnSpc>
                <a:spcPct val="85000"/>
              </a:lnSpc>
              <a:spcAft>
                <a:spcPts val="600"/>
              </a:spcAft>
              <a:buClr>
                <a:schemeClr val="accent2"/>
              </a:buClr>
              <a:buSzPct val="70000"/>
              <a:buFont typeface="Arial" pitchFamily="34" charset="0"/>
              <a:buChar char="►"/>
            </a:pPr>
            <a:endParaRPr lang="it-IT" sz="1200" dirty="0" err="1">
              <a:solidFill>
                <a:schemeClr val="bg1"/>
              </a:solidFill>
            </a:endParaRPr>
          </a:p>
        </p:txBody>
      </p:sp>
      <p:sp>
        <p:nvSpPr>
          <p:cNvPr id="18" name="Rectangle 17">
            <a:extLst>
              <a:ext uri="{FF2B5EF4-FFF2-40B4-BE49-F238E27FC236}">
                <a16:creationId xmlns:a16="http://schemas.microsoft.com/office/drawing/2014/main" id="{2F45A7BB-FE72-4FC9-A74E-2041E0EE5E64}"/>
              </a:ext>
            </a:extLst>
          </p:cNvPr>
          <p:cNvSpPr/>
          <p:nvPr/>
        </p:nvSpPr>
        <p:spPr>
          <a:xfrm>
            <a:off x="644685" y="1269508"/>
            <a:ext cx="2737685" cy="2160996"/>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marL="228600" indent="-228600">
              <a:buClr>
                <a:srgbClr val="FFE600"/>
              </a:buClr>
              <a:buFont typeface="+mj-lt"/>
              <a:buAutoNum type="arabicPeriod"/>
              <a:defRPr/>
            </a:pPr>
            <a:r>
              <a:rPr lang="it-IT" sz="2300" b="1" dirty="0">
                <a:solidFill>
                  <a:schemeClr val="bg2"/>
                </a:solidFill>
              </a:rPr>
              <a:t>3. </a:t>
            </a:r>
            <a:r>
              <a:rPr lang="it-IT" sz="2300" b="1" u="sng" dirty="0">
                <a:solidFill>
                  <a:schemeClr val="bg2"/>
                </a:solidFill>
              </a:rPr>
              <a:t>Risultati significativi emersi dalla revisione contabile</a:t>
            </a:r>
            <a:endParaRPr lang="it-IT" sz="2300" dirty="0">
              <a:solidFill>
                <a:schemeClr val="bg2"/>
              </a:solidFill>
            </a:endParaRPr>
          </a:p>
        </p:txBody>
      </p:sp>
      <p:sp>
        <p:nvSpPr>
          <p:cNvPr id="12" name="Date Placeholder 3">
            <a:extLst>
              <a:ext uri="{FF2B5EF4-FFF2-40B4-BE49-F238E27FC236}">
                <a16:creationId xmlns:a16="http://schemas.microsoft.com/office/drawing/2014/main" id="{6AEB5A87-0D3C-4074-B4BC-26F1DE75E88A}"/>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4" name="Footer Placeholder 4">
            <a:extLst>
              <a:ext uri="{FF2B5EF4-FFF2-40B4-BE49-F238E27FC236}">
                <a16:creationId xmlns:a16="http://schemas.microsoft.com/office/drawing/2014/main" id="{F750F994-DC53-48BB-8D82-7C5D25E05DA7}"/>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13309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Aspetti</a:t>
            </a:r>
            <a:r>
              <a:rPr lang="en-GB" sz="1800" dirty="0"/>
              <a:t> da </a:t>
            </a:r>
            <a:r>
              <a:rPr lang="en-GB" sz="1800" dirty="0" err="1"/>
              <a:t>comunicare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18</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8" name="TextBox 7"/>
          <p:cNvSpPr txBox="1"/>
          <p:nvPr/>
        </p:nvSpPr>
        <p:spPr>
          <a:xfrm>
            <a:off x="4284380" y="1218303"/>
            <a:ext cx="7311355" cy="2856167"/>
          </a:xfrm>
          <a:prstGeom prst="rect">
            <a:avLst/>
          </a:prstGeom>
          <a:noFill/>
        </p:spPr>
        <p:txBody>
          <a:bodyPr wrap="square" lIns="0" tIns="36576" rIns="0" bIns="0" rtlCol="0">
            <a:spAutoFit/>
          </a:bodyPr>
          <a:lstStyle/>
          <a:p>
            <a:pPr>
              <a:lnSpc>
                <a:spcPct val="85000"/>
              </a:lnSpc>
              <a:spcAft>
                <a:spcPts val="600"/>
              </a:spcAft>
              <a:buClr>
                <a:srgbClr val="FFE600"/>
              </a:buClr>
              <a:buSzPct val="100000"/>
            </a:pPr>
            <a:r>
              <a:rPr lang="it-IT" sz="1600" dirty="0">
                <a:solidFill>
                  <a:schemeClr val="bg1"/>
                </a:solidFill>
              </a:rPr>
              <a:t>Nel caso di società quotate, il revisore deve comunicare ai RAG quanto segue:</a:t>
            </a:r>
          </a:p>
          <a:p>
            <a:pPr marL="356616" indent="-356616">
              <a:lnSpc>
                <a:spcPct val="85000"/>
              </a:lnSpc>
              <a:spcAft>
                <a:spcPts val="600"/>
              </a:spcAft>
              <a:buClr>
                <a:srgbClr val="FFE600"/>
              </a:buClr>
              <a:buSzPct val="100000"/>
              <a:buFont typeface="Wingdings" panose="05000000000000000000" pitchFamily="2" charset="2"/>
              <a:buChar char="§"/>
            </a:pPr>
            <a:r>
              <a:rPr lang="it-IT" sz="1600" dirty="0">
                <a:solidFill>
                  <a:schemeClr val="bg1"/>
                </a:solidFill>
              </a:rPr>
              <a:t>Una dichiarazione nella quale si attesta che il soggetto incaricato della revisione, il team di revisione e altre persone nell’ambito del soggetto incaricato, hanno rispettato le norme e i principi in materia di etica e di indipendenza applicabili;</a:t>
            </a:r>
          </a:p>
          <a:p>
            <a:pPr marL="356616" indent="-356616">
              <a:lnSpc>
                <a:spcPct val="85000"/>
              </a:lnSpc>
              <a:spcAft>
                <a:spcPts val="600"/>
              </a:spcAft>
              <a:buClr>
                <a:srgbClr val="FFE600"/>
              </a:buClr>
              <a:buSzPct val="100000"/>
              <a:buFont typeface="Wingdings" panose="05000000000000000000" pitchFamily="2" charset="2"/>
              <a:buChar char="§"/>
            </a:pPr>
            <a:r>
              <a:rPr lang="it-IT" sz="1600" dirty="0">
                <a:solidFill>
                  <a:schemeClr val="bg1"/>
                </a:solidFill>
              </a:rPr>
              <a:t>Tutti i rapporti e gli aspetti tra il soggetto incaricato della revisione, i soggetti appartenenti alla rete e l’impresa che si può ragionevolmente ritenere abbiano un effetto sull’indipendenza;</a:t>
            </a:r>
          </a:p>
          <a:p>
            <a:pPr marL="356616" indent="-356616">
              <a:lnSpc>
                <a:spcPct val="85000"/>
              </a:lnSpc>
              <a:spcAft>
                <a:spcPts val="600"/>
              </a:spcAft>
              <a:buClr>
                <a:srgbClr val="FFE600"/>
              </a:buClr>
              <a:buSzPct val="100000"/>
              <a:buFont typeface="Wingdings" panose="05000000000000000000" pitchFamily="2" charset="2"/>
              <a:buChar char="§"/>
            </a:pPr>
            <a:r>
              <a:rPr lang="it-IT" sz="1600" dirty="0">
                <a:solidFill>
                  <a:schemeClr val="bg1"/>
                </a:solidFill>
              </a:rPr>
              <a:t>Le relative misure di salvaguardia adottate al fine di eliminare le minacce all’indipendenza identificate o per ridurle ad un livello accettabile.</a:t>
            </a:r>
          </a:p>
          <a:p>
            <a:pPr marL="356616" indent="-356616">
              <a:lnSpc>
                <a:spcPct val="85000"/>
              </a:lnSpc>
              <a:spcAft>
                <a:spcPts val="600"/>
              </a:spcAft>
              <a:buClr>
                <a:srgbClr val="FFE600"/>
              </a:buClr>
              <a:buSzPct val="100000"/>
              <a:buFont typeface="Wingdings" panose="05000000000000000000" pitchFamily="2" charset="2"/>
              <a:buChar char="§"/>
            </a:pPr>
            <a:r>
              <a:rPr lang="it-IT" sz="1600" dirty="0">
                <a:solidFill>
                  <a:schemeClr val="bg1"/>
                </a:solidFill>
              </a:rPr>
              <a:t>Con riferimento agli obblighi in materia di indipendenza il revisore adempie a quanto previsto dall’art. 6, co. 2, del Regolamento (UE) 537/14.</a:t>
            </a:r>
          </a:p>
        </p:txBody>
      </p:sp>
      <p:sp>
        <p:nvSpPr>
          <p:cNvPr id="15" name="TextBox 14"/>
          <p:cNvSpPr txBox="1"/>
          <p:nvPr/>
        </p:nvSpPr>
        <p:spPr>
          <a:xfrm>
            <a:off x="4284380" y="4577924"/>
            <a:ext cx="7311356" cy="1107996"/>
          </a:xfrm>
          <a:prstGeom prst="rect">
            <a:avLst/>
          </a:prstGeom>
          <a:noFill/>
        </p:spPr>
        <p:txBody>
          <a:bodyPr wrap="square" lIns="0" tIns="36576" rIns="0" bIns="0" rtlCol="0">
            <a:spAutoFit/>
          </a:bodyPr>
          <a:lstStyle/>
          <a:p>
            <a:pPr>
              <a:lnSpc>
                <a:spcPct val="85000"/>
              </a:lnSpc>
              <a:spcAft>
                <a:spcPts val="600"/>
              </a:spcAft>
              <a:buClr>
                <a:srgbClr val="FFE600"/>
              </a:buClr>
              <a:buSzPct val="100000"/>
            </a:pPr>
            <a:r>
              <a:rPr lang="it-IT" sz="1600" dirty="0">
                <a:solidFill>
                  <a:schemeClr val="bg1"/>
                </a:solidFill>
              </a:rPr>
              <a:t>Nel caso di società non quotate, si sottolinea che le previsioni in materia di indipendenza contenute nell’art. 10 ‘Indipendenza ed obiettività’ del </a:t>
            </a:r>
            <a:r>
              <a:rPr lang="it-IT" sz="1600" dirty="0" err="1">
                <a:solidFill>
                  <a:schemeClr val="bg1"/>
                </a:solidFill>
              </a:rPr>
              <a:t>D.Lgs.</a:t>
            </a:r>
            <a:r>
              <a:rPr lang="it-IT" sz="1600" dirty="0">
                <a:solidFill>
                  <a:schemeClr val="bg1"/>
                </a:solidFill>
              </a:rPr>
              <a:t> 39/2010 interessano qualunque tipologia di società soggetta all’obbligo di revisione legale. </a:t>
            </a:r>
          </a:p>
          <a:p>
            <a:pPr>
              <a:lnSpc>
                <a:spcPct val="85000"/>
              </a:lnSpc>
              <a:spcAft>
                <a:spcPts val="600"/>
              </a:spcAft>
              <a:buClr>
                <a:srgbClr val="FFE600"/>
              </a:buClr>
              <a:buSzPct val="100000"/>
            </a:pPr>
            <a:endParaRPr lang="it-IT" sz="1200" dirty="0" err="1">
              <a:solidFill>
                <a:schemeClr val="bg1"/>
              </a:solidFill>
            </a:endParaRPr>
          </a:p>
        </p:txBody>
      </p:sp>
      <p:sp>
        <p:nvSpPr>
          <p:cNvPr id="10" name="Rectangle 9">
            <a:extLst>
              <a:ext uri="{FF2B5EF4-FFF2-40B4-BE49-F238E27FC236}">
                <a16:creationId xmlns:a16="http://schemas.microsoft.com/office/drawing/2014/main" id="{844204C3-AAED-4CA3-B23E-76F4DF6E86D8}"/>
              </a:ext>
            </a:extLst>
          </p:cNvPr>
          <p:cNvSpPr/>
          <p:nvPr/>
        </p:nvSpPr>
        <p:spPr>
          <a:xfrm>
            <a:off x="639193" y="2202958"/>
            <a:ext cx="3426780" cy="800501"/>
          </a:xfrm>
          <a:prstGeom prst="rect">
            <a:avLst/>
          </a:prstGeom>
          <a:solidFill>
            <a:srgbClr val="747480"/>
          </a:solidFill>
          <a:ln w="12700" cap="flat" cmpd="sng" algn="ctr">
            <a:noFill/>
            <a:prstDash val="solid"/>
          </a:ln>
          <a:effectLst/>
        </p:spPr>
        <p:txBody>
          <a:bodyPr lIns="51795" tIns="51795" rIns="51795" bIns="51795" rtlCol="0" anchor="ctr" anchorCtr="0"/>
          <a:lstStyle/>
          <a:p>
            <a:pPr>
              <a:buClr>
                <a:srgbClr val="FFE600"/>
              </a:buClr>
              <a:defRPr/>
            </a:pPr>
            <a:r>
              <a:rPr lang="it-IT" sz="2300" b="1" dirty="0">
                <a:solidFill>
                  <a:schemeClr val="bg1"/>
                </a:solidFill>
              </a:rPr>
              <a:t>4. </a:t>
            </a:r>
            <a:r>
              <a:rPr lang="it-IT" sz="2300" b="1" u="sng" dirty="0">
                <a:solidFill>
                  <a:schemeClr val="bg1"/>
                </a:solidFill>
              </a:rPr>
              <a:t>Indipendenza del revisore</a:t>
            </a:r>
          </a:p>
        </p:txBody>
      </p:sp>
      <p:sp>
        <p:nvSpPr>
          <p:cNvPr id="11" name="Date Placeholder 3">
            <a:extLst>
              <a:ext uri="{FF2B5EF4-FFF2-40B4-BE49-F238E27FC236}">
                <a16:creationId xmlns:a16="http://schemas.microsoft.com/office/drawing/2014/main" id="{D9724A6A-E708-435C-8943-AE105903BB38}"/>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2" name="Footer Placeholder 4">
            <a:extLst>
              <a:ext uri="{FF2B5EF4-FFF2-40B4-BE49-F238E27FC236}">
                <a16:creationId xmlns:a16="http://schemas.microsoft.com/office/drawing/2014/main" id="{45BA4156-70D3-4CEB-9049-EDE14AC8E4BA}"/>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427474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a:t>Il </a:t>
            </a:r>
            <a:r>
              <a:rPr lang="en-GB" sz="1800" dirty="0" err="1"/>
              <a:t>processo</a:t>
            </a:r>
            <a:r>
              <a:rPr lang="en-GB" sz="1800" dirty="0"/>
              <a:t> di </a:t>
            </a:r>
            <a:r>
              <a:rPr lang="en-GB" sz="1800" dirty="0" err="1"/>
              <a:t>comunicazione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19</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8" name="TextBox 7"/>
          <p:cNvSpPr txBox="1"/>
          <p:nvPr/>
        </p:nvSpPr>
        <p:spPr>
          <a:xfrm>
            <a:off x="471054" y="1041063"/>
            <a:ext cx="6728735" cy="6053965"/>
          </a:xfrm>
          <a:prstGeom prst="rect">
            <a:avLst/>
          </a:prstGeom>
          <a:noFill/>
        </p:spPr>
        <p:txBody>
          <a:bodyPr wrap="square" lIns="0" tIns="36576" rIns="0" bIns="0" rtlCol="0">
            <a:spAutoFit/>
          </a:bodyPr>
          <a:lstStyle/>
          <a:p>
            <a:pPr>
              <a:lnSpc>
                <a:spcPct val="85000"/>
              </a:lnSpc>
              <a:spcAft>
                <a:spcPts val="600"/>
              </a:spcAft>
              <a:buClr>
                <a:srgbClr val="FFE600"/>
              </a:buClr>
              <a:buSzPct val="100000"/>
            </a:pPr>
            <a:r>
              <a:rPr lang="it-IT" sz="1400" b="1" dirty="0">
                <a:solidFill>
                  <a:schemeClr val="bg1"/>
                </a:solidFill>
              </a:rPr>
              <a:t>Forme e tempistica di comunicazione</a:t>
            </a:r>
          </a:p>
          <a:p>
            <a:pPr>
              <a:lnSpc>
                <a:spcPct val="85000"/>
              </a:lnSpc>
              <a:spcAft>
                <a:spcPts val="600"/>
              </a:spcAft>
              <a:buClr>
                <a:srgbClr val="FFE600"/>
              </a:buClr>
              <a:buSzPct val="100000"/>
            </a:pPr>
            <a:endParaRPr lang="it-IT" sz="1400" dirty="0">
              <a:solidFill>
                <a:schemeClr val="bg1"/>
              </a:solidFill>
            </a:endParaRPr>
          </a:p>
          <a:p>
            <a:pPr>
              <a:lnSpc>
                <a:spcPct val="85000"/>
              </a:lnSpc>
              <a:spcAft>
                <a:spcPts val="600"/>
              </a:spcAft>
              <a:buClr>
                <a:srgbClr val="FFE600"/>
              </a:buClr>
              <a:buSzPct val="100000"/>
            </a:pPr>
            <a:r>
              <a:rPr lang="it-IT" sz="1400" dirty="0">
                <a:solidFill>
                  <a:schemeClr val="bg1"/>
                </a:solidFill>
              </a:rPr>
              <a:t>Il revisore deve comunicare </a:t>
            </a:r>
            <a:r>
              <a:rPr lang="it-IT" sz="1400" b="1" dirty="0">
                <a:solidFill>
                  <a:schemeClr val="bg1"/>
                </a:solidFill>
              </a:rPr>
              <a:t>per iscritto </a:t>
            </a:r>
            <a:r>
              <a:rPr lang="it-IT" sz="1400" dirty="0">
                <a:solidFill>
                  <a:schemeClr val="bg1"/>
                </a:solidFill>
              </a:rPr>
              <a:t>ai RAG relativamente ai risultati significativi emersi dalla revisione se, secondo il proprio giudizio professionale, una </a:t>
            </a:r>
            <a:r>
              <a:rPr lang="it-IT" sz="1400" b="1" dirty="0">
                <a:solidFill>
                  <a:schemeClr val="bg1"/>
                </a:solidFill>
              </a:rPr>
              <a:t>comunicazione verbale </a:t>
            </a:r>
            <a:r>
              <a:rPr lang="it-IT" sz="1400" dirty="0">
                <a:solidFill>
                  <a:schemeClr val="bg1"/>
                </a:solidFill>
              </a:rPr>
              <a:t>non sarebbe adeguata.</a:t>
            </a:r>
          </a:p>
          <a:p>
            <a:pPr>
              <a:lnSpc>
                <a:spcPct val="85000"/>
              </a:lnSpc>
              <a:spcAft>
                <a:spcPts val="600"/>
              </a:spcAft>
              <a:buClr>
                <a:srgbClr val="FFE600"/>
              </a:buClr>
              <a:buSzPct val="100000"/>
            </a:pPr>
            <a:endParaRPr lang="it-IT" sz="1400" dirty="0">
              <a:solidFill>
                <a:schemeClr val="bg1"/>
              </a:solidFill>
            </a:endParaRPr>
          </a:p>
          <a:p>
            <a:pPr>
              <a:lnSpc>
                <a:spcPct val="85000"/>
              </a:lnSpc>
              <a:spcAft>
                <a:spcPts val="600"/>
              </a:spcAft>
              <a:buClr>
                <a:srgbClr val="FFE600"/>
              </a:buClr>
              <a:buSzPct val="100000"/>
            </a:pPr>
            <a:r>
              <a:rPr lang="it-IT" sz="1400" dirty="0">
                <a:solidFill>
                  <a:schemeClr val="bg1"/>
                </a:solidFill>
              </a:rPr>
              <a:t>Il revisore deve comunicare </a:t>
            </a:r>
            <a:r>
              <a:rPr lang="it-IT" sz="1400" b="1" dirty="0">
                <a:solidFill>
                  <a:schemeClr val="bg1"/>
                </a:solidFill>
              </a:rPr>
              <a:t>tempestivamente</a:t>
            </a:r>
            <a:r>
              <a:rPr lang="it-IT" sz="1400" dirty="0">
                <a:solidFill>
                  <a:schemeClr val="bg1"/>
                </a:solidFill>
              </a:rPr>
              <a:t> con i RAG. </a:t>
            </a:r>
          </a:p>
          <a:p>
            <a:pPr>
              <a:lnSpc>
                <a:spcPct val="85000"/>
              </a:lnSpc>
              <a:spcAft>
                <a:spcPts val="600"/>
              </a:spcAft>
              <a:buClr>
                <a:srgbClr val="FFE600"/>
              </a:buClr>
              <a:buSzPct val="100000"/>
            </a:pPr>
            <a:endParaRPr lang="it-IT" sz="1400" dirty="0">
              <a:solidFill>
                <a:schemeClr val="bg1"/>
              </a:solidFill>
            </a:endParaRPr>
          </a:p>
          <a:p>
            <a:pPr>
              <a:lnSpc>
                <a:spcPct val="85000"/>
              </a:lnSpc>
              <a:spcAft>
                <a:spcPts val="600"/>
              </a:spcAft>
              <a:buClr>
                <a:srgbClr val="FFE600"/>
              </a:buClr>
              <a:buSzPct val="100000"/>
            </a:pPr>
            <a:r>
              <a:rPr lang="it-IT" sz="1400" b="1" dirty="0">
                <a:solidFill>
                  <a:schemeClr val="bg1"/>
                </a:solidFill>
              </a:rPr>
              <a:t>La tempistica dipende:</a:t>
            </a:r>
          </a:p>
          <a:p>
            <a:pPr marL="171450" indent="-171450">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dalla rilevanza dell’aspetto, </a:t>
            </a:r>
          </a:p>
          <a:p>
            <a:pPr marL="171450" indent="-171450">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dalla natura dell’aspetto </a:t>
            </a:r>
          </a:p>
          <a:p>
            <a:pPr marL="171450" indent="-171450">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e dalle azioni da intraprendere.</a:t>
            </a:r>
          </a:p>
          <a:p>
            <a:pPr marL="171450" indent="-171450">
              <a:lnSpc>
                <a:spcPct val="85000"/>
              </a:lnSpc>
              <a:spcAft>
                <a:spcPts val="600"/>
              </a:spcAft>
              <a:buClr>
                <a:srgbClr val="FFE600"/>
              </a:buClr>
              <a:buSzPct val="100000"/>
              <a:buFont typeface="Wingdings" panose="05000000000000000000" pitchFamily="2" charset="2"/>
              <a:buChar char="§"/>
            </a:pPr>
            <a:endParaRPr lang="it-IT" sz="1400" dirty="0">
              <a:solidFill>
                <a:schemeClr val="bg1"/>
              </a:solidFill>
            </a:endParaRPr>
          </a:p>
          <a:p>
            <a:pPr>
              <a:lnSpc>
                <a:spcPct val="85000"/>
              </a:lnSpc>
              <a:spcAft>
                <a:spcPts val="600"/>
              </a:spcAft>
              <a:buClr>
                <a:schemeClr val="accent2"/>
              </a:buClr>
              <a:buSzPct val="70000"/>
            </a:pPr>
            <a:r>
              <a:rPr lang="it-IT" sz="1400" dirty="0">
                <a:solidFill>
                  <a:schemeClr val="bg1"/>
                </a:solidFill>
              </a:rPr>
              <a:t>Altre forme di comunicazione</a:t>
            </a:r>
          </a:p>
          <a:p>
            <a:pPr marL="356616" indent="-356616">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Non devono essere rilasciate lettere di clearance in anticipo rispetto al completamento della revisione</a:t>
            </a:r>
          </a:p>
          <a:p>
            <a:pPr marL="356616" indent="-356616">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Comunicazioni che anticipano il giudizio o i risultati del lavoro di revisione hanno un rischio significativo di non essere correttamente interpretati per le loro effettive finalità</a:t>
            </a:r>
          </a:p>
          <a:p>
            <a:pPr marL="356616" indent="-356616">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Responsabilità degli amministratori in merito alla rappresentazione veritiera e corretta del bilancio in conformità al quadro normativo sull’informativa finanziaria applicabile</a:t>
            </a:r>
          </a:p>
          <a:p>
            <a:pPr marL="356616" indent="-356616">
              <a:lnSpc>
                <a:spcPct val="85000"/>
              </a:lnSpc>
              <a:spcAft>
                <a:spcPts val="600"/>
              </a:spcAft>
              <a:buClr>
                <a:srgbClr val="FFE600"/>
              </a:buClr>
              <a:buSzPct val="100000"/>
              <a:buFont typeface="Wingdings" panose="05000000000000000000" pitchFamily="2" charset="2"/>
              <a:buChar char="§"/>
            </a:pPr>
            <a:r>
              <a:rPr lang="it-IT" sz="1400" dirty="0">
                <a:solidFill>
                  <a:schemeClr val="bg1"/>
                </a:solidFill>
              </a:rPr>
              <a:t>Chiara separazione di ruoli e responsabilità attribuiti dalla legge</a:t>
            </a:r>
          </a:p>
          <a:p>
            <a:pPr>
              <a:lnSpc>
                <a:spcPct val="85000"/>
              </a:lnSpc>
              <a:spcAft>
                <a:spcPts val="600"/>
              </a:spcAft>
              <a:buClr>
                <a:srgbClr val="FFE600"/>
              </a:buClr>
              <a:buSzPct val="100000"/>
            </a:pPr>
            <a:r>
              <a:rPr lang="it-IT" sz="1200" dirty="0">
                <a:solidFill>
                  <a:schemeClr val="bg1"/>
                </a:solidFill>
              </a:rPr>
              <a:t> </a:t>
            </a:r>
          </a:p>
          <a:p>
            <a:pPr>
              <a:lnSpc>
                <a:spcPct val="85000"/>
              </a:lnSpc>
              <a:spcAft>
                <a:spcPts val="600"/>
              </a:spcAft>
              <a:buClr>
                <a:srgbClr val="FFE600"/>
              </a:buClr>
              <a:buSzPct val="100000"/>
            </a:pPr>
            <a:endParaRPr lang="it-IT" sz="1200" dirty="0">
              <a:solidFill>
                <a:schemeClr val="bg1"/>
              </a:solidFill>
            </a:endParaRPr>
          </a:p>
        </p:txBody>
      </p:sp>
      <p:pic>
        <p:nvPicPr>
          <p:cNvPr id="11" name="Picture 10"/>
          <p:cNvPicPr>
            <a:picLocks noChangeAspect="1"/>
          </p:cNvPicPr>
          <p:nvPr/>
        </p:nvPicPr>
        <p:blipFill>
          <a:blip r:embed="rId3"/>
          <a:stretch>
            <a:fillRect/>
          </a:stretch>
        </p:blipFill>
        <p:spPr>
          <a:xfrm>
            <a:off x="7075503" y="1167734"/>
            <a:ext cx="4527358" cy="4480894"/>
          </a:xfrm>
          <a:prstGeom prst="rect">
            <a:avLst/>
          </a:prstGeom>
        </p:spPr>
      </p:pic>
      <p:sp>
        <p:nvSpPr>
          <p:cNvPr id="9" name="Date Placeholder 3">
            <a:extLst>
              <a:ext uri="{FF2B5EF4-FFF2-40B4-BE49-F238E27FC236}">
                <a16:creationId xmlns:a16="http://schemas.microsoft.com/office/drawing/2014/main" id="{D2437347-FD38-4F27-895D-BBF6D6200270}"/>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0" name="Footer Placeholder 4">
            <a:extLst>
              <a:ext uri="{FF2B5EF4-FFF2-40B4-BE49-F238E27FC236}">
                <a16:creationId xmlns:a16="http://schemas.microsoft.com/office/drawing/2014/main" id="{36E27946-4620-42E2-9C15-364FACEB8C9B}"/>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287271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Agenda</a:t>
            </a:r>
          </a:p>
        </p:txBody>
      </p:sp>
      <p:sp>
        <p:nvSpPr>
          <p:cNvPr id="5" name="Slide Number Placeholder 4">
            <a:extLst>
              <a:ext uri="{FF2B5EF4-FFF2-40B4-BE49-F238E27FC236}">
                <a16:creationId xmlns:a16="http://schemas.microsoft.com/office/drawing/2014/main" id="{2E898AE0-B817-48DB-9976-758677586103}"/>
              </a:ext>
            </a:extLst>
          </p:cNvPr>
          <p:cNvSpPr>
            <a:spLocks noGrp="1"/>
          </p:cNvSpPr>
          <p:nvPr>
            <p:ph type="sldNum" sz="quarter" idx="21"/>
          </p:nvPr>
        </p:nvSpPr>
        <p:spPr/>
        <p:txBody>
          <a:bodyPr/>
          <a:lstStyle/>
          <a:p>
            <a:r>
              <a:rPr lang="en-GB"/>
              <a:t>Page </a:t>
            </a:r>
            <a:fld id="{F1BC30E3-FFE5-4B91-AA19-87A149EBB9EE}" type="slidenum">
              <a:rPr smtClean="0"/>
              <a:pPr/>
              <a:t>2</a:t>
            </a:fld>
            <a:endParaRPr dirty="0"/>
          </a:p>
        </p:txBody>
      </p:sp>
      <p:sp>
        <p:nvSpPr>
          <p:cNvPr id="22" name="TextBox 21"/>
          <p:cNvSpPr txBox="1"/>
          <p:nvPr/>
        </p:nvSpPr>
        <p:spPr>
          <a:xfrm>
            <a:off x="609917" y="1228990"/>
            <a:ext cx="7711961" cy="1209562"/>
          </a:xfrm>
          <a:prstGeom prst="rect">
            <a:avLst/>
          </a:prstGeom>
          <a:noFill/>
        </p:spPr>
        <p:txBody>
          <a:bodyPr wrap="square" lIns="0" tIns="36576" rIns="0" bIns="0" rtlCol="0">
            <a:spAutoFit/>
          </a:bodyPr>
          <a:lstStyle/>
          <a:p>
            <a:pPr marL="228600" indent="-228600">
              <a:lnSpc>
                <a:spcPct val="85000"/>
              </a:lnSpc>
              <a:spcAft>
                <a:spcPts val="600"/>
              </a:spcAft>
              <a:buClr>
                <a:srgbClr val="FFE600"/>
              </a:buClr>
              <a:buSzPct val="70000"/>
              <a:buFont typeface="+mj-lt"/>
              <a:buAutoNum type="arabicPeriod"/>
            </a:pPr>
            <a:r>
              <a:rPr lang="it-IT" dirty="0">
                <a:solidFill>
                  <a:schemeClr val="bg1"/>
                </a:solidFill>
              </a:rPr>
              <a:t>La </a:t>
            </a:r>
            <a:r>
              <a:rPr lang="it-IT">
                <a:solidFill>
                  <a:schemeClr val="bg1"/>
                </a:solidFill>
              </a:rPr>
              <a:t>revisione dei </a:t>
            </a:r>
            <a:r>
              <a:rPr lang="it-IT" dirty="0">
                <a:solidFill>
                  <a:schemeClr val="bg1"/>
                </a:solidFill>
              </a:rPr>
              <a:t>conti</a:t>
            </a:r>
          </a:p>
          <a:p>
            <a:pPr marL="228600" indent="-228600">
              <a:lnSpc>
                <a:spcPct val="85000"/>
              </a:lnSpc>
              <a:spcAft>
                <a:spcPts val="600"/>
              </a:spcAft>
              <a:buClr>
                <a:srgbClr val="FFE600"/>
              </a:buClr>
              <a:buSzPct val="70000"/>
              <a:buFont typeface="+mj-lt"/>
              <a:buAutoNum type="arabicPeriod"/>
            </a:pPr>
            <a:r>
              <a:rPr lang="it-IT" dirty="0">
                <a:solidFill>
                  <a:schemeClr val="bg1"/>
                </a:solidFill>
              </a:rPr>
              <a:t>Il ruolo della società di revisione nella Corporate </a:t>
            </a:r>
            <a:r>
              <a:rPr lang="it-IT" dirty="0" err="1">
                <a:solidFill>
                  <a:schemeClr val="bg1"/>
                </a:solidFill>
              </a:rPr>
              <a:t>Governance</a:t>
            </a:r>
            <a:endParaRPr lang="it-IT" dirty="0">
              <a:solidFill>
                <a:schemeClr val="bg1"/>
              </a:solidFill>
            </a:endParaRPr>
          </a:p>
          <a:p>
            <a:pPr marL="228600" indent="-228600">
              <a:lnSpc>
                <a:spcPct val="85000"/>
              </a:lnSpc>
              <a:spcAft>
                <a:spcPts val="600"/>
              </a:spcAft>
              <a:buClr>
                <a:srgbClr val="FFE600"/>
              </a:buClr>
              <a:buSzPct val="70000"/>
              <a:buFont typeface="+mj-lt"/>
              <a:buAutoNum type="arabicPeriod"/>
            </a:pPr>
            <a:r>
              <a:rPr lang="it-IT" dirty="0">
                <a:solidFill>
                  <a:schemeClr val="bg1"/>
                </a:solidFill>
              </a:rPr>
              <a:t>Il rapporto con il Collegio sindacale in accordo con il </a:t>
            </a:r>
            <a:r>
              <a:rPr lang="it-IT" dirty="0" err="1">
                <a:solidFill>
                  <a:schemeClr val="bg1"/>
                </a:solidFill>
              </a:rPr>
              <a:t>d.lgs</a:t>
            </a:r>
            <a:r>
              <a:rPr lang="it-IT" dirty="0">
                <a:solidFill>
                  <a:schemeClr val="bg1"/>
                </a:solidFill>
              </a:rPr>
              <a:t> 39/2010</a:t>
            </a:r>
          </a:p>
          <a:p>
            <a:pPr marL="228600" indent="-228600">
              <a:lnSpc>
                <a:spcPct val="85000"/>
              </a:lnSpc>
              <a:spcAft>
                <a:spcPts val="600"/>
              </a:spcAft>
              <a:buClr>
                <a:srgbClr val="FFE600"/>
              </a:buClr>
              <a:buSzPct val="70000"/>
              <a:buFont typeface="+mj-lt"/>
              <a:buAutoNum type="arabicPeriod"/>
            </a:pPr>
            <a:r>
              <a:rPr lang="it-IT" dirty="0">
                <a:solidFill>
                  <a:schemeClr val="bg1"/>
                </a:solidFill>
              </a:rPr>
              <a:t>Revisione interna e revisione esterna</a:t>
            </a:r>
          </a:p>
        </p:txBody>
      </p:sp>
      <p:sp>
        <p:nvSpPr>
          <p:cNvPr id="7" name="Date Placeholder 3">
            <a:extLst>
              <a:ext uri="{FF2B5EF4-FFF2-40B4-BE49-F238E27FC236}">
                <a16:creationId xmlns:a16="http://schemas.microsoft.com/office/drawing/2014/main" id="{8FFA0C85-CDDB-4416-980F-DCEDF32A70CE}"/>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8" name="Footer Placeholder 4">
            <a:extLst>
              <a:ext uri="{FF2B5EF4-FFF2-40B4-BE49-F238E27FC236}">
                <a16:creationId xmlns:a16="http://schemas.microsoft.com/office/drawing/2014/main" id="{B41789C6-9ABF-409F-8C6B-44311E638DAC}"/>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129014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a:t>La </a:t>
            </a:r>
            <a:r>
              <a:rPr lang="en-GB" sz="1800" dirty="0" err="1"/>
              <a:t>continuità</a:t>
            </a:r>
            <a:r>
              <a:rPr lang="en-GB" sz="1800" dirty="0"/>
              <a:t> </a:t>
            </a:r>
            <a:r>
              <a:rPr lang="en-GB" sz="1800" dirty="0" err="1"/>
              <a:t>aziendale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20</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6" name="TextBox 5"/>
          <p:cNvSpPr txBox="1"/>
          <p:nvPr/>
        </p:nvSpPr>
        <p:spPr>
          <a:xfrm>
            <a:off x="-20007" y="1221293"/>
            <a:ext cx="5925485" cy="3887218"/>
          </a:xfrm>
          <a:prstGeom prst="rect">
            <a:avLst/>
          </a:prstGeom>
          <a:noFill/>
        </p:spPr>
        <p:txBody>
          <a:bodyPr wrap="square" lIns="0" tIns="36576" rIns="0" bIns="0" rtlCol="0">
            <a:spAutoFit/>
          </a:bodyPr>
          <a:lstStyle/>
          <a:p>
            <a:pPr marL="628650">
              <a:buClr>
                <a:schemeClr val="accent2"/>
              </a:buClr>
              <a:defRPr/>
            </a:pPr>
            <a:r>
              <a:rPr lang="it-IT" sz="1600" dirty="0">
                <a:solidFill>
                  <a:schemeClr val="bg1"/>
                </a:solidFill>
              </a:rPr>
              <a:t>La vigilanza sulla continuità aziendale è uno degli aspetti che evidenzia maggiormente i rapporti </a:t>
            </a:r>
            <a:r>
              <a:rPr lang="it-IT" sz="1600" b="1" dirty="0">
                <a:solidFill>
                  <a:schemeClr val="bg1"/>
                </a:solidFill>
              </a:rPr>
              <a:t>tra il revisore legale e gli organi di </a:t>
            </a:r>
            <a:r>
              <a:rPr lang="it-IT" sz="1600" b="1" dirty="0" err="1">
                <a:solidFill>
                  <a:schemeClr val="bg1"/>
                </a:solidFill>
              </a:rPr>
              <a:t>governance</a:t>
            </a:r>
            <a:r>
              <a:rPr lang="it-IT" sz="1600" dirty="0">
                <a:solidFill>
                  <a:schemeClr val="bg1"/>
                </a:solidFill>
              </a:rPr>
              <a:t>.</a:t>
            </a:r>
          </a:p>
          <a:p>
            <a:pPr marL="628650">
              <a:buClr>
                <a:schemeClr val="accent2"/>
              </a:buClr>
              <a:defRPr/>
            </a:pPr>
            <a:endParaRPr lang="it-IT" sz="1600" dirty="0">
              <a:solidFill>
                <a:schemeClr val="bg1"/>
              </a:solidFill>
            </a:endParaRPr>
          </a:p>
          <a:p>
            <a:pPr marL="628650">
              <a:buClr>
                <a:schemeClr val="accent2"/>
              </a:buClr>
              <a:defRPr/>
            </a:pPr>
            <a:r>
              <a:rPr lang="it-IT" sz="1600" dirty="0">
                <a:solidFill>
                  <a:schemeClr val="bg1"/>
                </a:solidFill>
              </a:rPr>
              <a:t>In caso di crisi, ogni organo della società è infatti coinvolto, sebbene in modo diverso:</a:t>
            </a:r>
          </a:p>
          <a:p>
            <a:pPr marL="628650">
              <a:buClr>
                <a:schemeClr val="accent2"/>
              </a:buClr>
              <a:defRPr/>
            </a:pPr>
            <a:endParaRPr lang="it-IT" sz="1600" dirty="0">
              <a:solidFill>
                <a:schemeClr val="bg1"/>
              </a:solidFill>
            </a:endParaRPr>
          </a:p>
          <a:p>
            <a:pPr marL="800100" indent="-171450">
              <a:buClr>
                <a:srgbClr val="FFE600"/>
              </a:buClr>
              <a:buFont typeface="Wingdings" panose="05000000000000000000" pitchFamily="2" charset="2"/>
              <a:buChar char="§"/>
              <a:defRPr/>
            </a:pPr>
            <a:r>
              <a:rPr lang="it-IT" sz="1600" dirty="0">
                <a:solidFill>
                  <a:schemeClr val="bg1"/>
                </a:solidFill>
              </a:rPr>
              <a:t>gli amministratori devono continuamente verificare se l’impresa o il gruppo siano in grado di operare nel futuro in quanto spetta a loro sviluppare l’investimento dei soci che li hanno nominati e di gestire l’azienda;</a:t>
            </a:r>
          </a:p>
          <a:p>
            <a:pPr marL="800100" indent="-171450">
              <a:buClr>
                <a:srgbClr val="FFE600"/>
              </a:buClr>
              <a:buFont typeface="Wingdings" panose="05000000000000000000" pitchFamily="2" charset="2"/>
              <a:buChar char="§"/>
              <a:defRPr/>
            </a:pPr>
            <a:endParaRPr lang="it-IT" sz="1600" dirty="0">
              <a:solidFill>
                <a:schemeClr val="bg1"/>
              </a:solidFill>
            </a:endParaRPr>
          </a:p>
          <a:p>
            <a:pPr marL="800100" indent="-171450">
              <a:buClr>
                <a:srgbClr val="FFE600"/>
              </a:buClr>
              <a:buFont typeface="Wingdings" panose="05000000000000000000" pitchFamily="2" charset="2"/>
              <a:buChar char="§"/>
              <a:defRPr/>
            </a:pPr>
            <a:r>
              <a:rPr lang="it-IT" sz="1600" dirty="0">
                <a:solidFill>
                  <a:schemeClr val="bg1"/>
                </a:solidFill>
              </a:rPr>
              <a:t>inoltre nel gestire l’azienda non devono depauperarla e quindi far perdere valore all’impresa stessa.</a:t>
            </a:r>
          </a:p>
          <a:p>
            <a:pPr>
              <a:buClr>
                <a:schemeClr val="accent2"/>
              </a:buClr>
              <a:defRPr/>
            </a:pPr>
            <a:endParaRPr lang="it-IT" sz="1600" dirty="0">
              <a:solidFill>
                <a:schemeClr val="bg1"/>
              </a:solidFill>
            </a:endParaRPr>
          </a:p>
          <a:p>
            <a:pPr>
              <a:lnSpc>
                <a:spcPct val="85000"/>
              </a:lnSpc>
              <a:spcAft>
                <a:spcPts val="600"/>
              </a:spcAft>
              <a:buClr>
                <a:schemeClr val="accent2"/>
              </a:buClr>
              <a:buSzPct val="70000"/>
            </a:pPr>
            <a:endParaRPr lang="it-IT" sz="1200" dirty="0">
              <a:solidFill>
                <a:schemeClr val="bg1"/>
              </a:solidFill>
            </a:endParaRPr>
          </a:p>
        </p:txBody>
      </p:sp>
      <p:sp>
        <p:nvSpPr>
          <p:cNvPr id="8" name="TextBox 7"/>
          <p:cNvSpPr txBox="1"/>
          <p:nvPr/>
        </p:nvSpPr>
        <p:spPr>
          <a:xfrm>
            <a:off x="6139130" y="3084572"/>
            <a:ext cx="5380907" cy="35578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1600" dirty="0">
                <a:solidFill>
                  <a:schemeClr val="bg1"/>
                </a:solidFill>
              </a:rPr>
              <a:t>L’altro organo coinvolto  in caso di crisi è  l’organo di controllo e cioè il Collegio sindacale (Consiglio di Sorveglianza o Comitato per il controllo sulla gestione) che ha il compito di vigilare:</a:t>
            </a:r>
          </a:p>
          <a:p>
            <a:pPr marL="171450" indent="-171450">
              <a:lnSpc>
                <a:spcPct val="85000"/>
              </a:lnSpc>
              <a:spcAft>
                <a:spcPts val="600"/>
              </a:spcAft>
              <a:buClr>
                <a:srgbClr val="FFE600"/>
              </a:buClr>
              <a:buSzPct val="100000"/>
              <a:buFont typeface="Wingdings" panose="05000000000000000000" pitchFamily="2" charset="2"/>
              <a:buChar char="§"/>
            </a:pPr>
            <a:r>
              <a:rPr lang="it-IT" sz="1600" dirty="0">
                <a:solidFill>
                  <a:schemeClr val="bg1"/>
                </a:solidFill>
              </a:rPr>
              <a:t>sull’osservanza della legge e dello statuto e di accertare se gli atti e le deliberazioni degli altri organi della società siano conformi ai primi e</a:t>
            </a:r>
          </a:p>
          <a:p>
            <a:pPr marL="171450" indent="-171450">
              <a:lnSpc>
                <a:spcPct val="85000"/>
              </a:lnSpc>
              <a:spcAft>
                <a:spcPts val="600"/>
              </a:spcAft>
              <a:buClr>
                <a:srgbClr val="FFE600"/>
              </a:buClr>
              <a:buSzPct val="100000"/>
              <a:buFont typeface="Wingdings" panose="05000000000000000000" pitchFamily="2" charset="2"/>
              <a:buChar char="§"/>
            </a:pPr>
            <a:r>
              <a:rPr lang="it-IT" sz="1600" dirty="0">
                <a:solidFill>
                  <a:schemeClr val="bg1"/>
                </a:solidFill>
              </a:rPr>
              <a:t>sul rispetto dei principi di corretta amministrazione.</a:t>
            </a:r>
          </a:p>
          <a:p>
            <a:pPr marL="171450" indent="-171450">
              <a:lnSpc>
                <a:spcPct val="85000"/>
              </a:lnSpc>
              <a:spcAft>
                <a:spcPts val="600"/>
              </a:spcAft>
              <a:buClr>
                <a:srgbClr val="FFE600"/>
              </a:buClr>
              <a:buSzPct val="100000"/>
              <a:buFont typeface="Wingdings" panose="05000000000000000000" pitchFamily="2" charset="2"/>
              <a:buChar char="§"/>
            </a:pPr>
            <a:endParaRPr lang="it-IT" sz="1600" dirty="0">
              <a:solidFill>
                <a:schemeClr val="bg1"/>
              </a:solidFill>
            </a:endParaRPr>
          </a:p>
          <a:p>
            <a:pPr>
              <a:lnSpc>
                <a:spcPct val="85000"/>
              </a:lnSpc>
              <a:spcAft>
                <a:spcPts val="600"/>
              </a:spcAft>
              <a:buClr>
                <a:srgbClr val="FFE600"/>
              </a:buClr>
              <a:buSzPct val="100000"/>
            </a:pPr>
            <a:r>
              <a:rPr lang="it-IT" sz="1600" dirty="0">
                <a:solidFill>
                  <a:schemeClr val="bg1"/>
                </a:solidFill>
              </a:rPr>
              <a:t>La continuità aziendale rappresenta infine un rischio significativo</a:t>
            </a:r>
            <a:r>
              <a:rPr lang="it-IT" sz="1600" spc="-10" dirty="0">
                <a:solidFill>
                  <a:schemeClr val="bg1"/>
                </a:solidFill>
              </a:rPr>
              <a:t> </a:t>
            </a:r>
            <a:r>
              <a:rPr lang="it-IT" sz="1600" dirty="0">
                <a:solidFill>
                  <a:schemeClr val="bg1"/>
                </a:solidFill>
              </a:rPr>
              <a:t>e va valutata</a:t>
            </a:r>
            <a:r>
              <a:rPr lang="it-IT" sz="1600" spc="-17" dirty="0">
                <a:solidFill>
                  <a:schemeClr val="bg1"/>
                </a:solidFill>
              </a:rPr>
              <a:t> </a:t>
            </a:r>
            <a:r>
              <a:rPr lang="it-IT" sz="1600" dirty="0">
                <a:solidFill>
                  <a:schemeClr val="bg1"/>
                </a:solidFill>
              </a:rPr>
              <a:t>dal revisore, tra l’altro,</a:t>
            </a:r>
            <a:r>
              <a:rPr lang="it-IT" sz="1600" spc="-15" dirty="0">
                <a:solidFill>
                  <a:schemeClr val="bg1"/>
                </a:solidFill>
              </a:rPr>
              <a:t> </a:t>
            </a:r>
            <a:r>
              <a:rPr lang="it-IT" sz="1600" dirty="0">
                <a:solidFill>
                  <a:schemeClr val="bg1"/>
                </a:solidFill>
              </a:rPr>
              <a:t>in sede di giudizio sul bilancio.</a:t>
            </a:r>
          </a:p>
          <a:p>
            <a:pPr>
              <a:lnSpc>
                <a:spcPct val="85000"/>
              </a:lnSpc>
              <a:spcAft>
                <a:spcPts val="600"/>
              </a:spcAft>
              <a:buClr>
                <a:srgbClr val="FFE600"/>
              </a:buClr>
              <a:buSzPct val="100000"/>
            </a:pPr>
            <a:endParaRPr lang="it-IT" sz="1200" dirty="0">
              <a:solidFill>
                <a:schemeClr val="bg1"/>
              </a:solidFill>
            </a:endParaRPr>
          </a:p>
          <a:p>
            <a:pPr marL="171450" indent="-171450">
              <a:lnSpc>
                <a:spcPct val="85000"/>
              </a:lnSpc>
              <a:spcAft>
                <a:spcPts val="600"/>
              </a:spcAft>
              <a:buClr>
                <a:srgbClr val="FFE600"/>
              </a:buClr>
              <a:buSzPct val="100000"/>
              <a:buFont typeface="Wingdings" panose="05000000000000000000" pitchFamily="2" charset="2"/>
              <a:buChar char="§"/>
            </a:pPr>
            <a:endParaRPr lang="it-IT" sz="1200" dirty="0">
              <a:solidFill>
                <a:schemeClr val="bg1"/>
              </a:solidFill>
            </a:endParaRPr>
          </a:p>
          <a:p>
            <a:pPr>
              <a:lnSpc>
                <a:spcPct val="85000"/>
              </a:lnSpc>
              <a:spcAft>
                <a:spcPts val="600"/>
              </a:spcAft>
              <a:buClr>
                <a:srgbClr val="FFE600"/>
              </a:buClr>
              <a:buSzPct val="100000"/>
            </a:pPr>
            <a:endParaRPr lang="it-IT" sz="12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160" y="1242542"/>
            <a:ext cx="3095625" cy="1476375"/>
          </a:xfrm>
          <a:prstGeom prst="rect">
            <a:avLst/>
          </a:prstGeom>
          <a:effectLst>
            <a:softEdge rad="317500"/>
          </a:effectLst>
        </p:spPr>
      </p:pic>
      <p:sp>
        <p:nvSpPr>
          <p:cNvPr id="10" name="Date Placeholder 3">
            <a:extLst>
              <a:ext uri="{FF2B5EF4-FFF2-40B4-BE49-F238E27FC236}">
                <a16:creationId xmlns:a16="http://schemas.microsoft.com/office/drawing/2014/main" id="{BB71C8E7-C764-4488-ADC5-88FCB67CD3E5}"/>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1" name="Footer Placeholder 4">
            <a:extLst>
              <a:ext uri="{FF2B5EF4-FFF2-40B4-BE49-F238E27FC236}">
                <a16:creationId xmlns:a16="http://schemas.microsoft.com/office/drawing/2014/main" id="{2067FEB3-A35C-4132-BED6-BCF1CBF8C01E}"/>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124924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a:t>La </a:t>
            </a:r>
            <a:r>
              <a:rPr lang="en-GB" sz="1800" dirty="0" err="1"/>
              <a:t>continuità</a:t>
            </a:r>
            <a:r>
              <a:rPr lang="en-GB" sz="1800" dirty="0"/>
              <a:t> </a:t>
            </a:r>
            <a:r>
              <a:rPr lang="en-GB" sz="1800" dirty="0" err="1"/>
              <a:t>aziendale</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dirty="0"/>
              <a:t>Page </a:t>
            </a:r>
            <a:fld id="{F1BC30E3-FFE5-4B91-AA19-87A149EBB9EE}" type="slidenum">
              <a:rPr smtClean="0"/>
              <a:pPr/>
              <a:t>21</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ruolo del revisore nella Corporate </a:t>
            </a:r>
            <a:r>
              <a:rPr lang="it-IT" sz="2400" b="1" dirty="0" err="1">
                <a:solidFill>
                  <a:schemeClr val="bg1"/>
                </a:solidFill>
              </a:rPr>
              <a:t>Governance</a:t>
            </a:r>
            <a:endParaRPr lang="it-IT" sz="2400" b="1" dirty="0">
              <a:solidFill>
                <a:schemeClr val="bg1"/>
              </a:solidFill>
            </a:endParaRPr>
          </a:p>
        </p:txBody>
      </p:sp>
      <p:sp>
        <p:nvSpPr>
          <p:cNvPr id="11" name="TextBox 10"/>
          <p:cNvSpPr txBox="1"/>
          <p:nvPr/>
        </p:nvSpPr>
        <p:spPr>
          <a:xfrm>
            <a:off x="2237172" y="1161865"/>
            <a:ext cx="6533961" cy="45550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600" dirty="0">
                <a:solidFill>
                  <a:schemeClr val="bg1"/>
                </a:solidFill>
              </a:rPr>
              <a:t>Cosa succede in caso di disaccordo tra il revisore e l’organismo di </a:t>
            </a:r>
            <a:r>
              <a:rPr lang="it-IT" sz="1600" dirty="0" err="1">
                <a:solidFill>
                  <a:schemeClr val="bg1"/>
                </a:solidFill>
              </a:rPr>
              <a:t>Governance</a:t>
            </a:r>
            <a:r>
              <a:rPr lang="it-IT" sz="1600" dirty="0">
                <a:solidFill>
                  <a:schemeClr val="bg1"/>
                </a:solidFill>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567" y="1002174"/>
            <a:ext cx="2571750" cy="1771650"/>
          </a:xfrm>
          <a:prstGeom prst="rect">
            <a:avLst/>
          </a:prstGeom>
          <a:effectLst>
            <a:softEdge rad="317500"/>
          </a:effectLst>
        </p:spPr>
      </p:pic>
      <p:sp>
        <p:nvSpPr>
          <p:cNvPr id="14" name="TextBox 13"/>
          <p:cNvSpPr txBox="1"/>
          <p:nvPr/>
        </p:nvSpPr>
        <p:spPr>
          <a:xfrm>
            <a:off x="2091199" y="2176588"/>
            <a:ext cx="6744749" cy="87408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600" dirty="0">
                <a:solidFill>
                  <a:schemeClr val="bg1"/>
                </a:solidFill>
              </a:rPr>
              <a:t>Qualora vi sia una visione non concorde sul punto, il revisore dovrà discuterne con la Direzione, esaminare i piani gestionali futuri, richiedere documenti e notizie utili per procedere e scambiare con il Collegio sindacale le informazioni rilevanti per il proprio compito.</a:t>
            </a:r>
          </a:p>
        </p:txBody>
      </p:sp>
      <p:sp>
        <p:nvSpPr>
          <p:cNvPr id="18" name="TextBox 17"/>
          <p:cNvSpPr txBox="1"/>
          <p:nvPr/>
        </p:nvSpPr>
        <p:spPr>
          <a:xfrm>
            <a:off x="1700582" y="3551711"/>
            <a:ext cx="7807403" cy="2723823"/>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it-IT" sz="1600" dirty="0">
                <a:solidFill>
                  <a:schemeClr val="bg1"/>
                </a:solidFill>
              </a:rPr>
              <a:t>Se la Direzione accoglie l’indicazione e modifica la voce di bilancio non vi saranno effetti sul giudizio espresso dal revisore; al contrario se la Direzione non procede ad alcuna modifica al revisore è richiesta l’emissione di un giudizio negativo.</a:t>
            </a:r>
          </a:p>
          <a:p>
            <a:pPr marL="356616" indent="-356616" algn="ctr">
              <a:lnSpc>
                <a:spcPct val="85000"/>
              </a:lnSpc>
              <a:spcAft>
                <a:spcPts val="600"/>
              </a:spcAft>
              <a:buClr>
                <a:schemeClr val="accent2"/>
              </a:buClr>
              <a:buSzPct val="70000"/>
              <a:buFont typeface="Arial" pitchFamily="34" charset="0"/>
              <a:buChar char="►"/>
            </a:pPr>
            <a:endParaRPr lang="it-IT" sz="1600" dirty="0">
              <a:solidFill>
                <a:schemeClr val="bg1"/>
              </a:solidFill>
            </a:endParaRPr>
          </a:p>
          <a:p>
            <a:pPr algn="ctr">
              <a:lnSpc>
                <a:spcPct val="85000"/>
              </a:lnSpc>
              <a:spcAft>
                <a:spcPts val="600"/>
              </a:spcAft>
              <a:buClr>
                <a:schemeClr val="accent2"/>
              </a:buClr>
              <a:buSzPct val="70000"/>
            </a:pPr>
            <a:r>
              <a:rPr lang="it-IT" sz="1600" dirty="0">
                <a:solidFill>
                  <a:schemeClr val="bg1"/>
                </a:solidFill>
              </a:rPr>
              <a:t>In questo caso, si tratta di rilievi per errata applicazione dei principi contabili tali da rendere complessivamente inattendibile il bilancio.</a:t>
            </a:r>
          </a:p>
          <a:p>
            <a:pPr marL="356616" indent="-356616" algn="ctr">
              <a:lnSpc>
                <a:spcPct val="85000"/>
              </a:lnSpc>
              <a:spcAft>
                <a:spcPts val="600"/>
              </a:spcAft>
              <a:buClr>
                <a:schemeClr val="accent2"/>
              </a:buClr>
              <a:buSzPct val="70000"/>
              <a:buFont typeface="Arial" pitchFamily="34" charset="0"/>
              <a:buChar char="►"/>
            </a:pPr>
            <a:endParaRPr lang="it-IT" sz="1600" dirty="0">
              <a:solidFill>
                <a:schemeClr val="bg1"/>
              </a:solidFill>
            </a:endParaRPr>
          </a:p>
          <a:p>
            <a:pPr algn="ctr">
              <a:lnSpc>
                <a:spcPct val="85000"/>
              </a:lnSpc>
              <a:spcAft>
                <a:spcPts val="600"/>
              </a:spcAft>
              <a:buClr>
                <a:schemeClr val="accent2"/>
              </a:buClr>
              <a:buSzPct val="70000"/>
            </a:pPr>
            <a:r>
              <a:rPr lang="it-IT" sz="1600" dirty="0">
                <a:solidFill>
                  <a:schemeClr val="bg1"/>
                </a:solidFill>
              </a:rPr>
              <a:t>In caso di rilievi che danno luogo, invece, a limitazioni circa l’applicazione dei principi di revisione o in presenza di significative incertezze, il revisore emetterà una </a:t>
            </a:r>
            <a:r>
              <a:rPr lang="it-IT" sz="1600" b="1" dirty="0">
                <a:solidFill>
                  <a:schemeClr val="bg1"/>
                </a:solidFill>
              </a:rPr>
              <a:t>Dichiarazione di impossibilità ad esprimere il giudizio.</a:t>
            </a:r>
          </a:p>
          <a:p>
            <a:pPr marL="356616" indent="-356616">
              <a:lnSpc>
                <a:spcPct val="85000"/>
              </a:lnSpc>
              <a:spcAft>
                <a:spcPts val="600"/>
              </a:spcAft>
              <a:buClr>
                <a:schemeClr val="accent2"/>
              </a:buClr>
              <a:buSzPct val="70000"/>
              <a:buFont typeface="Arial" pitchFamily="34" charset="0"/>
              <a:buChar char="►"/>
            </a:pPr>
            <a:endParaRPr lang="it-IT" sz="1600" dirty="0" err="1">
              <a:solidFill>
                <a:schemeClr val="bg1"/>
              </a:solidFill>
            </a:endParaRPr>
          </a:p>
        </p:txBody>
      </p:sp>
      <p:sp>
        <p:nvSpPr>
          <p:cNvPr id="5" name="Arrow: Down 4">
            <a:extLst>
              <a:ext uri="{FF2B5EF4-FFF2-40B4-BE49-F238E27FC236}">
                <a16:creationId xmlns:a16="http://schemas.microsoft.com/office/drawing/2014/main" id="{C63F717F-DFBD-4E7B-BE14-A0C7042B14F9}"/>
              </a:ext>
            </a:extLst>
          </p:cNvPr>
          <p:cNvSpPr/>
          <p:nvPr/>
        </p:nvSpPr>
        <p:spPr>
          <a:xfrm>
            <a:off x="5184559" y="1704513"/>
            <a:ext cx="470517" cy="413899"/>
          </a:xfrm>
          <a:prstGeom prst="downArrow">
            <a:avLst/>
          </a:prstGeom>
          <a:solidFill>
            <a:schemeClr val="tx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dirty="0">
              <a:solidFill>
                <a:schemeClr val="tx1"/>
              </a:solidFill>
            </a:endParaRPr>
          </a:p>
        </p:txBody>
      </p:sp>
      <p:sp>
        <p:nvSpPr>
          <p:cNvPr id="16" name="Arrow: Down 15">
            <a:extLst>
              <a:ext uri="{FF2B5EF4-FFF2-40B4-BE49-F238E27FC236}">
                <a16:creationId xmlns:a16="http://schemas.microsoft.com/office/drawing/2014/main" id="{B83ABB9B-8464-4326-A039-8BFCD5EDD8F5}"/>
              </a:ext>
            </a:extLst>
          </p:cNvPr>
          <p:cNvSpPr/>
          <p:nvPr/>
        </p:nvSpPr>
        <p:spPr>
          <a:xfrm>
            <a:off x="5186037" y="3126420"/>
            <a:ext cx="470517" cy="413899"/>
          </a:xfrm>
          <a:prstGeom prst="downArrow">
            <a:avLst/>
          </a:prstGeom>
          <a:solidFill>
            <a:schemeClr val="tx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dirty="0">
              <a:solidFill>
                <a:schemeClr val="tx1"/>
              </a:solidFill>
            </a:endParaRPr>
          </a:p>
        </p:txBody>
      </p:sp>
      <p:sp>
        <p:nvSpPr>
          <p:cNvPr id="15" name="Date Placeholder 3">
            <a:extLst>
              <a:ext uri="{FF2B5EF4-FFF2-40B4-BE49-F238E27FC236}">
                <a16:creationId xmlns:a16="http://schemas.microsoft.com/office/drawing/2014/main" id="{D2D8F048-2A18-4627-A033-21EF790C5339}"/>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7" name="Footer Placeholder 4">
            <a:extLst>
              <a:ext uri="{FF2B5EF4-FFF2-40B4-BE49-F238E27FC236}">
                <a16:creationId xmlns:a16="http://schemas.microsoft.com/office/drawing/2014/main" id="{5C1277FB-94FB-441B-A1E9-435B7AB935C3}"/>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13955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606287"/>
            <a:ext cx="10978515" cy="336313"/>
          </a:xfrm>
        </p:spPr>
        <p:txBody>
          <a:bodyPr/>
          <a:lstStyle/>
          <a:p>
            <a:r>
              <a:rPr lang="en-GB" sz="1800" dirty="0" err="1"/>
              <a:t>L’espressione</a:t>
            </a:r>
            <a:r>
              <a:rPr lang="en-GB" sz="1800" dirty="0"/>
              <a:t> del </a:t>
            </a:r>
            <a:r>
              <a:rPr lang="en-GB" sz="1800" dirty="0" err="1"/>
              <a:t>giudizio</a:t>
            </a:r>
            <a:r>
              <a:rPr lang="en-GB" sz="1800" dirty="0"/>
              <a:t> </a:t>
            </a:r>
            <a:r>
              <a:rPr lang="en-GB" sz="1800" dirty="0" err="1"/>
              <a:t>sul</a:t>
            </a:r>
            <a:r>
              <a:rPr lang="en-GB" sz="1800" dirty="0"/>
              <a:t> </a:t>
            </a:r>
            <a:r>
              <a:rPr lang="en-GB" sz="1800" dirty="0" err="1"/>
              <a:t>bilancio</a:t>
            </a:r>
            <a:endParaRPr lang="en-GB" sz="1800" dirty="0"/>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dirty="0"/>
              <a:t>Page </a:t>
            </a:r>
            <a:fld id="{F1BC30E3-FFE5-4B91-AA19-87A149EBB9EE}" type="slidenum">
              <a:rPr smtClean="0"/>
              <a:pPr/>
              <a:t>22</a:t>
            </a:fld>
            <a:endParaRPr dirty="0"/>
          </a:p>
        </p:txBody>
      </p:sp>
      <p:sp>
        <p:nvSpPr>
          <p:cNvPr id="3" name="TextBox 2"/>
          <p:cNvSpPr txBox="1"/>
          <p:nvPr/>
        </p:nvSpPr>
        <p:spPr>
          <a:xfrm>
            <a:off x="617221" y="119141"/>
            <a:ext cx="7776594"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La relazione di revisione</a:t>
            </a:r>
          </a:p>
        </p:txBody>
      </p:sp>
      <p:sp>
        <p:nvSpPr>
          <p:cNvPr id="15" name="TextBox 14">
            <a:extLst>
              <a:ext uri="{FF2B5EF4-FFF2-40B4-BE49-F238E27FC236}">
                <a16:creationId xmlns:a16="http://schemas.microsoft.com/office/drawing/2014/main" id="{E6CF9110-D561-454A-8CE6-E534CF413C30}"/>
              </a:ext>
            </a:extLst>
          </p:cNvPr>
          <p:cNvSpPr txBox="1"/>
          <p:nvPr/>
        </p:nvSpPr>
        <p:spPr>
          <a:xfrm>
            <a:off x="-20007" y="1221293"/>
            <a:ext cx="11685265" cy="5007525"/>
          </a:xfrm>
          <a:prstGeom prst="rect">
            <a:avLst/>
          </a:prstGeom>
          <a:noFill/>
        </p:spPr>
        <p:txBody>
          <a:bodyPr wrap="square" lIns="0" tIns="36576" rIns="0" bIns="0" rtlCol="0">
            <a:spAutoFit/>
          </a:bodyPr>
          <a:lstStyle/>
          <a:p>
            <a:pPr marL="628650">
              <a:buClr>
                <a:schemeClr val="accent2"/>
              </a:buClr>
              <a:defRPr/>
            </a:pPr>
            <a:r>
              <a:rPr lang="it-IT" sz="1600" dirty="0">
                <a:solidFill>
                  <a:schemeClr val="bg1"/>
                </a:solidFill>
              </a:rPr>
              <a:t>L’ISA 700 – Formazione del giudizio sul bilancio d’esercizio esplicita i punti da riportare all’interno della Relazione di Revisione tra cui le responsabilità della Società di Revisione e le comunicazioni effettuate verso i livelli di </a:t>
            </a:r>
            <a:r>
              <a:rPr lang="it-IT" sz="1600" dirty="0" err="1">
                <a:solidFill>
                  <a:schemeClr val="bg1"/>
                </a:solidFill>
              </a:rPr>
              <a:t>governance</a:t>
            </a:r>
            <a:r>
              <a:rPr lang="it-IT" sz="1600" dirty="0">
                <a:solidFill>
                  <a:schemeClr val="bg1"/>
                </a:solidFill>
              </a:rPr>
              <a:t>.</a:t>
            </a:r>
          </a:p>
          <a:p>
            <a:pPr marL="628650">
              <a:buClr>
                <a:schemeClr val="accent2"/>
              </a:buClr>
              <a:defRPr/>
            </a:pPr>
            <a:endParaRPr lang="it-IT" sz="1600" dirty="0">
              <a:solidFill>
                <a:schemeClr val="bg1"/>
              </a:solidFill>
            </a:endParaRPr>
          </a:p>
          <a:p>
            <a:pPr marL="628650">
              <a:buClr>
                <a:schemeClr val="accent2"/>
              </a:buClr>
              <a:defRPr/>
            </a:pPr>
            <a:r>
              <a:rPr lang="it-IT" sz="1600" dirty="0">
                <a:solidFill>
                  <a:schemeClr val="bg1"/>
                </a:solidFill>
              </a:rPr>
              <a:t>Struttura della Relazione di Revisione – Non EIP – Giudizio </a:t>
            </a:r>
            <a:r>
              <a:rPr lang="it-IT" sz="1600" dirty="0" err="1">
                <a:solidFill>
                  <a:schemeClr val="bg1"/>
                </a:solidFill>
              </a:rPr>
              <a:t>Clean</a:t>
            </a:r>
            <a:endParaRPr lang="it-IT" sz="1600" dirty="0">
              <a:solidFill>
                <a:schemeClr val="bg1"/>
              </a:solidFill>
            </a:endParaRPr>
          </a:p>
          <a:p>
            <a:pPr marL="628650">
              <a:buClr>
                <a:schemeClr val="accent2"/>
              </a:buClr>
              <a:defRPr/>
            </a:pPr>
            <a:endParaRPr lang="it-IT" sz="1600" dirty="0">
              <a:solidFill>
                <a:schemeClr val="bg1"/>
              </a:solidFill>
            </a:endParaRPr>
          </a:p>
          <a:p>
            <a:pPr marL="628650">
              <a:buClr>
                <a:schemeClr val="accent2"/>
              </a:buClr>
              <a:defRPr/>
            </a:pPr>
            <a:r>
              <a:rPr lang="it-IT" sz="1600" b="1" dirty="0">
                <a:solidFill>
                  <a:srgbClr val="FFFFFF"/>
                </a:solidFill>
                <a:latin typeface="+mj-lt"/>
              </a:rPr>
              <a:t>Giudizio</a:t>
            </a:r>
          </a:p>
          <a:p>
            <a:pPr marL="628650">
              <a:buClr>
                <a:schemeClr val="accent2"/>
              </a:buClr>
              <a:defRPr/>
            </a:pPr>
            <a:r>
              <a:rPr lang="it-IT" sz="1600" b="1" dirty="0">
                <a:solidFill>
                  <a:srgbClr val="FFFFFF"/>
                </a:solidFill>
                <a:latin typeface="+mj-lt"/>
              </a:rPr>
              <a:t>Elementi alla base del giudizio</a:t>
            </a:r>
          </a:p>
          <a:p>
            <a:pPr marL="628650">
              <a:buClr>
                <a:schemeClr val="accent2"/>
              </a:buClr>
              <a:defRPr/>
            </a:pPr>
            <a:r>
              <a:rPr lang="it-IT" sz="1600" b="1" dirty="0">
                <a:solidFill>
                  <a:srgbClr val="FFFFFF"/>
                </a:solidFill>
                <a:latin typeface="+mj-lt"/>
              </a:rPr>
              <a:t>[</a:t>
            </a:r>
            <a:r>
              <a:rPr lang="it-IT" sz="1600" b="1" i="1" dirty="0">
                <a:solidFill>
                  <a:srgbClr val="FFFFFF"/>
                </a:solidFill>
                <a:latin typeface="+mj-lt"/>
              </a:rPr>
              <a:t>se applicabile:</a:t>
            </a:r>
            <a:r>
              <a:rPr lang="it-IT" sz="1600" b="1" dirty="0">
                <a:solidFill>
                  <a:srgbClr val="FFFFFF"/>
                </a:solidFill>
                <a:latin typeface="+mj-lt"/>
              </a:rPr>
              <a:t> Richiamo di informativa]</a:t>
            </a:r>
          </a:p>
          <a:p>
            <a:pPr marL="628650">
              <a:buClr>
                <a:schemeClr val="accent2"/>
              </a:buClr>
              <a:defRPr/>
            </a:pPr>
            <a:r>
              <a:rPr lang="it-IT" sz="1600" b="1" dirty="0">
                <a:solidFill>
                  <a:srgbClr val="FFFFFF"/>
                </a:solidFill>
                <a:latin typeface="+mj-lt"/>
              </a:rPr>
              <a:t>[</a:t>
            </a:r>
            <a:r>
              <a:rPr lang="it-IT" sz="1600" b="1" i="1" dirty="0">
                <a:solidFill>
                  <a:srgbClr val="FFFFFF"/>
                </a:solidFill>
                <a:latin typeface="+mj-lt"/>
              </a:rPr>
              <a:t>se applicabile:</a:t>
            </a:r>
            <a:r>
              <a:rPr lang="it-IT" sz="1600" b="1" dirty="0">
                <a:solidFill>
                  <a:srgbClr val="FFFFFF"/>
                </a:solidFill>
                <a:latin typeface="+mj-lt"/>
              </a:rPr>
              <a:t> Altri Aspetti]</a:t>
            </a:r>
          </a:p>
          <a:p>
            <a:pPr marL="628650">
              <a:buClr>
                <a:schemeClr val="accent2"/>
              </a:buClr>
              <a:defRPr/>
            </a:pPr>
            <a:r>
              <a:rPr lang="it-IT" sz="1600" b="1" dirty="0">
                <a:solidFill>
                  <a:srgbClr val="FFFFFF"/>
                </a:solidFill>
                <a:latin typeface="+mj-lt"/>
              </a:rPr>
              <a:t>Responsabilità degli amministratori e del collegio sindacale per il bilancio d’esercizio [consolidato]</a:t>
            </a:r>
          </a:p>
          <a:p>
            <a:pPr marL="628650">
              <a:buClr>
                <a:schemeClr val="accent2"/>
              </a:buClr>
              <a:defRPr/>
            </a:pPr>
            <a:r>
              <a:rPr lang="it-IT" sz="1600" b="1" dirty="0">
                <a:solidFill>
                  <a:srgbClr val="FFFFFF"/>
                </a:solidFill>
                <a:latin typeface="+mj-lt"/>
              </a:rPr>
              <a:t>Responsabilità della società di revisione per la revisione contabile del bilancio d’esercizio [consolidato] </a:t>
            </a:r>
          </a:p>
          <a:p>
            <a:pPr marL="628650">
              <a:buClr>
                <a:schemeClr val="accent2"/>
              </a:buClr>
              <a:defRPr/>
            </a:pPr>
            <a:endParaRPr lang="it-IT" sz="1600" b="1" dirty="0">
              <a:solidFill>
                <a:srgbClr val="FFFFFF"/>
              </a:solidFill>
              <a:latin typeface="+mj-lt"/>
            </a:endParaRPr>
          </a:p>
          <a:p>
            <a:pPr marL="628650">
              <a:buClr>
                <a:schemeClr val="accent2"/>
              </a:buClr>
              <a:defRPr/>
            </a:pPr>
            <a:r>
              <a:rPr lang="it-IT" sz="1400" b="1" i="1" u="sng" dirty="0">
                <a:solidFill>
                  <a:srgbClr val="FFFFFF"/>
                </a:solidFill>
              </a:rPr>
              <a:t>Abbiamo comunicato ai responsabili delle attività di </a:t>
            </a:r>
            <a:r>
              <a:rPr lang="it-IT" sz="1400" b="1" i="1" u="sng" dirty="0" err="1">
                <a:solidFill>
                  <a:srgbClr val="FFFFFF"/>
                </a:solidFill>
              </a:rPr>
              <a:t>governance</a:t>
            </a:r>
            <a:r>
              <a:rPr lang="it-IT" sz="1400" b="1" i="1" u="sng" dirty="0">
                <a:solidFill>
                  <a:srgbClr val="FFFFFF"/>
                </a:solidFill>
              </a:rPr>
              <a:t>, identificati ad un livello appropriato come richiesto dai principi di revisione internazionali (ISA Italia), tra gli altri aspetti, la portata e la tempistica pianificate per la revisione contabile e i risultati significativi emersi, incluse le eventuali carenze significative nel controllo interno identificate nel corso della revisione contabile.</a:t>
            </a:r>
          </a:p>
          <a:p>
            <a:pPr marL="628650">
              <a:buClr>
                <a:schemeClr val="accent2"/>
              </a:buClr>
              <a:defRPr/>
            </a:pPr>
            <a:endParaRPr lang="it-IT" sz="1600" b="1" dirty="0">
              <a:solidFill>
                <a:srgbClr val="FFFFFF"/>
              </a:solidFill>
              <a:latin typeface="+mj-lt"/>
            </a:endParaRPr>
          </a:p>
          <a:p>
            <a:pPr marL="628650">
              <a:buClr>
                <a:schemeClr val="accent2"/>
              </a:buClr>
              <a:defRPr/>
            </a:pPr>
            <a:r>
              <a:rPr lang="it-IT" sz="1700" b="1" dirty="0">
                <a:solidFill>
                  <a:srgbClr val="FFFFFF"/>
                </a:solidFill>
                <a:latin typeface="+mj-lt"/>
              </a:rPr>
              <a:t>Relazione su altre disposizioni di legge e regolamentari</a:t>
            </a:r>
          </a:p>
          <a:p>
            <a:pPr marL="628650">
              <a:buClr>
                <a:schemeClr val="accent2"/>
              </a:buClr>
              <a:defRPr/>
            </a:pPr>
            <a:r>
              <a:rPr lang="it-IT" sz="1600" b="1" dirty="0">
                <a:solidFill>
                  <a:srgbClr val="FFFFFF"/>
                </a:solidFill>
                <a:latin typeface="+mj-lt"/>
              </a:rPr>
              <a:t>Giudizio ai sensi dell’art. 14, comma 2, lettera e), del D. Lgs. 27 gennaio 2010, n. 39</a:t>
            </a:r>
          </a:p>
          <a:p>
            <a:pPr marL="628650">
              <a:buClr>
                <a:schemeClr val="accent2"/>
              </a:buClr>
              <a:defRPr/>
            </a:pPr>
            <a:endParaRPr lang="it-IT" sz="1600" dirty="0">
              <a:solidFill>
                <a:srgbClr val="FFFFFF"/>
              </a:solidFill>
            </a:endParaRPr>
          </a:p>
          <a:p>
            <a:pPr marL="628650">
              <a:buClr>
                <a:schemeClr val="accent2"/>
              </a:buClr>
              <a:defRPr/>
            </a:pPr>
            <a:r>
              <a:rPr lang="it-IT" sz="1200" dirty="0"/>
              <a:t>Responsabilità [del revisore][della società di revisione] per la revisione contabile del bilancio d’esercizio</a:t>
            </a:r>
          </a:p>
          <a:p>
            <a:pPr marL="628650">
              <a:buClr>
                <a:schemeClr val="accent2"/>
              </a:buClr>
              <a:defRPr/>
            </a:pPr>
            <a:r>
              <a:rPr lang="it-IT" sz="1200" dirty="0"/>
              <a:t>Relazione su altre disposizioni di legge e regolamentari </a:t>
            </a:r>
            <a:endParaRPr lang="it-IT" sz="1200" dirty="0">
              <a:solidFill>
                <a:schemeClr val="bg1"/>
              </a:solidFill>
            </a:endParaRPr>
          </a:p>
        </p:txBody>
      </p:sp>
      <p:sp>
        <p:nvSpPr>
          <p:cNvPr id="8" name="Date Placeholder 3">
            <a:extLst>
              <a:ext uri="{FF2B5EF4-FFF2-40B4-BE49-F238E27FC236}">
                <a16:creationId xmlns:a16="http://schemas.microsoft.com/office/drawing/2014/main" id="{C8D1FD2A-B78C-48EA-A436-AB3F37F1BE56}"/>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9" name="Footer Placeholder 4">
            <a:extLst>
              <a:ext uri="{FF2B5EF4-FFF2-40B4-BE49-F238E27FC236}">
                <a16:creationId xmlns:a16="http://schemas.microsoft.com/office/drawing/2014/main" id="{AD8A9469-3D19-4211-9EE1-A377328EE64C}"/>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2959609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768" y="1990548"/>
            <a:ext cx="4783882" cy="1113377"/>
          </a:xfrm>
        </p:spPr>
        <p:txBody>
          <a:bodyPr>
            <a:normAutofit fontScale="90000"/>
          </a:bodyPr>
          <a:lstStyle/>
          <a:p>
            <a:r>
              <a:rPr lang="en-GB" b="1" dirty="0"/>
              <a:t>Il </a:t>
            </a:r>
            <a:r>
              <a:rPr lang="en-GB" b="1" dirty="0" err="1"/>
              <a:t>rapporto</a:t>
            </a:r>
            <a:r>
              <a:rPr lang="en-GB" b="1" dirty="0"/>
              <a:t> con </a:t>
            </a:r>
            <a:r>
              <a:rPr lang="en-GB" b="1" dirty="0" err="1"/>
              <a:t>il</a:t>
            </a:r>
            <a:r>
              <a:rPr lang="en-GB" b="1" dirty="0"/>
              <a:t> </a:t>
            </a:r>
            <a:r>
              <a:rPr lang="en-GB" b="1" dirty="0" err="1"/>
              <a:t>Collegio</a:t>
            </a:r>
            <a:r>
              <a:rPr lang="en-GB" b="1" dirty="0"/>
              <a:t> </a:t>
            </a:r>
            <a:r>
              <a:rPr lang="en-GB" b="1" dirty="0" err="1"/>
              <a:t>sindacale</a:t>
            </a:r>
            <a:r>
              <a:rPr lang="en-GB" b="1" dirty="0"/>
              <a:t> in </a:t>
            </a:r>
            <a:r>
              <a:rPr lang="en-GB" b="1" dirty="0" err="1"/>
              <a:t>accordo</a:t>
            </a:r>
            <a:r>
              <a:rPr lang="en-GB" b="1" dirty="0"/>
              <a:t> con </a:t>
            </a:r>
            <a:r>
              <a:rPr lang="en-GB" b="1" dirty="0" err="1"/>
              <a:t>il</a:t>
            </a:r>
            <a:r>
              <a:rPr lang="en-GB" b="1" dirty="0"/>
              <a:t> </a:t>
            </a:r>
            <a:r>
              <a:rPr lang="en-GB" b="1" dirty="0" err="1"/>
              <a:t>d.lgs</a:t>
            </a:r>
            <a:r>
              <a:rPr lang="en-GB" b="1" dirty="0"/>
              <a:t> 39/2010</a:t>
            </a:r>
            <a:br>
              <a:rPr lang="en-GB" b="1" dirty="0"/>
            </a:br>
            <a:endParaRPr lang="en-IN" dirty="0"/>
          </a:p>
        </p:txBody>
      </p:sp>
      <p:sp>
        <p:nvSpPr>
          <p:cNvPr id="5" name="Text Placeholder 1">
            <a:extLst>
              <a:ext uri="{FF2B5EF4-FFF2-40B4-BE49-F238E27FC236}">
                <a16:creationId xmlns:a16="http://schemas.microsoft.com/office/drawing/2014/main" id="{8F23B0AC-E7A3-4A3D-AE83-E60C3204B644}"/>
              </a:ext>
            </a:extLst>
          </p:cNvPr>
          <p:cNvSpPr txBox="1">
            <a:spLocks/>
          </p:cNvSpPr>
          <p:nvPr/>
        </p:nvSpPr>
        <p:spPr>
          <a:xfrm>
            <a:off x="5802" y="-486211"/>
            <a:ext cx="5220000" cy="6858000"/>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dirty="0">
                <a:solidFill>
                  <a:srgbClr val="747480">
                    <a:alpha val="50000"/>
                  </a:srgbClr>
                </a:solidFill>
                <a:latin typeface="EYInterstate Light" panose="02000506000000020004" pitchFamily="2" charset="0"/>
              </a:rPr>
              <a:t>3</a:t>
            </a:r>
            <a:endParaRPr kumimoji="0" lang="en-GB" sz="55000" b="1" i="0" u="none" strike="noStrike" kern="1200" cap="none" spc="0" normalizeH="0" baseline="0" noProof="0" dirty="0">
              <a:ln>
                <a:noFill/>
              </a:ln>
              <a:solidFill>
                <a:srgbClr val="747480">
                  <a:alpha val="50000"/>
                </a:srgbClr>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242944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918" y="596203"/>
            <a:ext cx="10978515" cy="276251"/>
          </a:xfrm>
        </p:spPr>
        <p:txBody>
          <a:bodyPr/>
          <a:lstStyle/>
          <a:p>
            <a:pPr>
              <a:lnSpc>
                <a:spcPct val="90000"/>
              </a:lnSpc>
            </a:pPr>
            <a:r>
              <a:rPr lang="it-IT" altLang="it-IT" sz="1800" dirty="0"/>
              <a:t>I compiti del Collegio Sindacale</a:t>
            </a:r>
          </a:p>
        </p:txBody>
      </p:sp>
      <p:sp>
        <p:nvSpPr>
          <p:cNvPr id="2" name="TextBox 1"/>
          <p:cNvSpPr txBox="1"/>
          <p:nvPr/>
        </p:nvSpPr>
        <p:spPr>
          <a:xfrm>
            <a:off x="609918" y="151002"/>
            <a:ext cx="584712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rapporto con il Collegio sindacale</a:t>
            </a:r>
            <a:endParaRPr lang="it-IT" sz="1200" b="1" dirty="0">
              <a:solidFill>
                <a:schemeClr val="bg1"/>
              </a:solidFill>
            </a:endParaRPr>
          </a:p>
        </p:txBody>
      </p:sp>
      <p:sp>
        <p:nvSpPr>
          <p:cNvPr id="6" name="Text Placeholder 3"/>
          <p:cNvSpPr txBox="1">
            <a:spLocks/>
          </p:cNvSpPr>
          <p:nvPr/>
        </p:nvSpPr>
        <p:spPr>
          <a:xfrm>
            <a:off x="457913" y="1148670"/>
            <a:ext cx="11130520" cy="346380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buNone/>
            </a:pPr>
            <a:r>
              <a:rPr lang="it-IT" sz="1600" dirty="0"/>
              <a:t>Il collegio sindacale, in accordo con l’art. 2403 del Codice Civile, vigila sull'osservanza della legge e dello statuto, sul rispetto dei principi di corretta amministrazione ed in particolare sull'adeguatezza dell'assetto organizzativo, amministrativo e contabile adottato dalla società sul suo concreto funzionamento.</a:t>
            </a:r>
          </a:p>
          <a:p>
            <a:pPr marL="0" indent="0" fontAlgn="t">
              <a:buNone/>
            </a:pPr>
            <a:r>
              <a:rPr lang="it-IT" sz="1600" dirty="0"/>
              <a:t>Esercita inoltre il controllo contabile nel caso previsto dall'</a:t>
            </a:r>
            <a:r>
              <a:rPr lang="it-IT" sz="1600" dirty="0">
                <a:hlinkClick r:id="rId2">
                  <a:extLst>
                    <a:ext uri="{A12FA001-AC4F-418D-AE19-62706E023703}">
                      <ahyp:hlinkClr xmlns:ahyp="http://schemas.microsoft.com/office/drawing/2018/hyperlinkcolor" val="tx"/>
                    </a:ext>
                  </a:extLst>
                </a:hlinkClick>
              </a:rPr>
              <a:t>articolo 2409-bis</a:t>
            </a:r>
            <a:r>
              <a:rPr lang="it-IT" sz="1600" dirty="0"/>
              <a:t>, terzo comma.</a:t>
            </a:r>
          </a:p>
          <a:p>
            <a:pPr marL="0" indent="0">
              <a:buNone/>
            </a:pPr>
            <a:endParaRPr lang="it-IT" sz="1600" dirty="0"/>
          </a:p>
          <a:p>
            <a:pPr marL="0" indent="0" fontAlgn="t">
              <a:buNone/>
            </a:pPr>
            <a:r>
              <a:rPr lang="it-IT" sz="1600" dirty="0"/>
              <a:t>L’esito dell’attività di vigilanza svolta da parte del Collegio Sindacale è riportato nella Relazione all’Assemblea predisposta ai sensi dell’art. 2429 del Codice Civile e allegato alla documentazione di bilancio. Attraverso la loro relazione i membri del collegio sindacale riferiscono:</a:t>
            </a:r>
            <a:br>
              <a:rPr lang="it-IT" sz="1600" dirty="0"/>
            </a:br>
            <a:r>
              <a:rPr lang="it-IT" sz="1600" dirty="0"/>
              <a:t>• sui risultati dell'esercizio;</a:t>
            </a:r>
            <a:br>
              <a:rPr lang="it-IT" sz="1600" dirty="0"/>
            </a:br>
            <a:r>
              <a:rPr lang="it-IT" sz="1600" dirty="0"/>
              <a:t>• sulla tenuta della contabilità;</a:t>
            </a:r>
            <a:br>
              <a:rPr lang="it-IT" sz="1600" dirty="0"/>
            </a:br>
            <a:r>
              <a:rPr lang="it-IT" sz="1600" dirty="0"/>
              <a:t>• sui criteri di valutazione delle poste in bilancio;</a:t>
            </a:r>
            <a:br>
              <a:rPr lang="it-IT" sz="1600" dirty="0"/>
            </a:br>
            <a:r>
              <a:rPr lang="it-IT" sz="1600" dirty="0"/>
              <a:t>• sulla proposta di destinazione dell'utile.</a:t>
            </a:r>
            <a:br>
              <a:rPr lang="it-IT" sz="1600" dirty="0"/>
            </a:br>
            <a:r>
              <a:rPr lang="it-IT" sz="1600" dirty="0"/>
              <a:t>Tale relazione deve anche esprimere un parere (favorevole oppure no) riguardo l'approvazione del bilancio stesso.</a:t>
            </a:r>
          </a:p>
          <a:p>
            <a:pPr marL="0" indent="0">
              <a:buFont typeface="EYInterstate Light" panose="02000506000000020004" pitchFamily="2" charset="0"/>
              <a:buNone/>
            </a:pPr>
            <a:endParaRPr lang="it-IT" sz="1600" dirty="0"/>
          </a:p>
          <a:p>
            <a:pPr marL="0" indent="0">
              <a:buFont typeface="EYInterstate Light" panose="02000506000000020004" pitchFamily="2" charset="0"/>
              <a:buNone/>
            </a:pPr>
            <a:endParaRPr lang="it-IT" sz="1600" dirty="0"/>
          </a:p>
          <a:p>
            <a:pPr marL="0" indent="0">
              <a:buFont typeface="EYInterstate Light" panose="02000506000000020004" pitchFamily="2" charset="0"/>
              <a:buNone/>
            </a:pPr>
            <a:endParaRPr lang="it-IT" sz="1600" dirty="0"/>
          </a:p>
        </p:txBody>
      </p:sp>
      <p:sp>
        <p:nvSpPr>
          <p:cNvPr id="9"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a:xfrm>
            <a:off x="617221" y="6471244"/>
            <a:ext cx="663066" cy="180000"/>
          </a:xfrm>
        </p:spPr>
        <p:txBody>
          <a:bodyPr/>
          <a:lstStyle/>
          <a:p>
            <a:r>
              <a:rPr lang="en-GB" dirty="0"/>
              <a:t>Page 23</a:t>
            </a:r>
            <a:endParaRPr dirty="0"/>
          </a:p>
        </p:txBody>
      </p:sp>
      <p:sp>
        <p:nvSpPr>
          <p:cNvPr id="10" name="Arrow: Down 9">
            <a:extLst>
              <a:ext uri="{FF2B5EF4-FFF2-40B4-BE49-F238E27FC236}">
                <a16:creationId xmlns:a16="http://schemas.microsoft.com/office/drawing/2014/main" id="{2E31BD98-993E-442A-9F43-4E3AE9663815}"/>
              </a:ext>
            </a:extLst>
          </p:cNvPr>
          <p:cNvSpPr/>
          <p:nvPr/>
        </p:nvSpPr>
        <p:spPr>
          <a:xfrm>
            <a:off x="5184559" y="4687418"/>
            <a:ext cx="470517" cy="413899"/>
          </a:xfrm>
          <a:prstGeom prst="downArrow">
            <a:avLst/>
          </a:prstGeom>
          <a:solidFill>
            <a:schemeClr val="tx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it-IT" sz="1200" dirty="0">
              <a:solidFill>
                <a:schemeClr val="tx1"/>
              </a:solidFill>
            </a:endParaRPr>
          </a:p>
        </p:txBody>
      </p:sp>
      <p:sp>
        <p:nvSpPr>
          <p:cNvPr id="12" name="Text Placeholder 3">
            <a:extLst>
              <a:ext uri="{FF2B5EF4-FFF2-40B4-BE49-F238E27FC236}">
                <a16:creationId xmlns:a16="http://schemas.microsoft.com/office/drawing/2014/main" id="{71772447-4C2A-4D79-94B9-7AA0E318DA9D}"/>
              </a:ext>
            </a:extLst>
          </p:cNvPr>
          <p:cNvSpPr txBox="1">
            <a:spLocks/>
          </p:cNvSpPr>
          <p:nvPr/>
        </p:nvSpPr>
        <p:spPr>
          <a:xfrm>
            <a:off x="397248" y="5100722"/>
            <a:ext cx="11130520" cy="687519"/>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buNone/>
            </a:pPr>
            <a:endParaRPr lang="it-IT" sz="1600" dirty="0"/>
          </a:p>
          <a:p>
            <a:pPr marL="0" indent="0" fontAlgn="t">
              <a:buNone/>
            </a:pPr>
            <a:r>
              <a:rPr lang="it-IT" sz="1600" dirty="0"/>
              <a:t>Incontri periodici con il Collegio Sindacale al fine di analizzare lo sviluppo delle attività ed evidenziare eventuali problematiche di comune interesse.</a:t>
            </a:r>
          </a:p>
          <a:p>
            <a:pPr marL="0" indent="0" fontAlgn="t">
              <a:buNone/>
            </a:pPr>
            <a:endParaRPr lang="it-IT" sz="1600" dirty="0"/>
          </a:p>
        </p:txBody>
      </p:sp>
      <p:sp>
        <p:nvSpPr>
          <p:cNvPr id="13" name="Date Placeholder 3">
            <a:extLst>
              <a:ext uri="{FF2B5EF4-FFF2-40B4-BE49-F238E27FC236}">
                <a16:creationId xmlns:a16="http://schemas.microsoft.com/office/drawing/2014/main" id="{33695BDB-F455-416A-8B7E-1A12F2FCD1D9}"/>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4" name="Footer Placeholder 4">
            <a:extLst>
              <a:ext uri="{FF2B5EF4-FFF2-40B4-BE49-F238E27FC236}">
                <a16:creationId xmlns:a16="http://schemas.microsoft.com/office/drawing/2014/main" id="{1EA693C1-061E-451A-BA82-F5FA1CA19E78}"/>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3319598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918" y="596203"/>
            <a:ext cx="10978515" cy="276251"/>
          </a:xfrm>
        </p:spPr>
        <p:txBody>
          <a:bodyPr/>
          <a:lstStyle/>
          <a:p>
            <a:pPr>
              <a:lnSpc>
                <a:spcPct val="90000"/>
              </a:lnSpc>
            </a:pPr>
            <a:r>
              <a:rPr lang="it-IT" altLang="it-IT" sz="1800" dirty="0" err="1"/>
              <a:t>D.Lgs</a:t>
            </a:r>
            <a:r>
              <a:rPr lang="it-IT" altLang="it-IT" sz="1800" dirty="0"/>
              <a:t> </a:t>
            </a:r>
            <a:r>
              <a:rPr lang="it-IT" altLang="it-IT" sz="1800" dirty="0" err="1"/>
              <a:t>nn</a:t>
            </a:r>
            <a:r>
              <a:rPr lang="it-IT" altLang="it-IT" sz="1800" dirty="0"/>
              <a:t>. 39/2010 – Il compitato per il controllo interno e la revisione contabile</a:t>
            </a:r>
          </a:p>
        </p:txBody>
      </p:sp>
      <p:sp>
        <p:nvSpPr>
          <p:cNvPr id="2" name="TextBox 1"/>
          <p:cNvSpPr txBox="1"/>
          <p:nvPr/>
        </p:nvSpPr>
        <p:spPr>
          <a:xfrm>
            <a:off x="609918" y="151002"/>
            <a:ext cx="584712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Il rapporto con il Collegio sindacale</a:t>
            </a:r>
            <a:endParaRPr lang="it-IT" sz="1200" b="1" dirty="0">
              <a:solidFill>
                <a:schemeClr val="bg1"/>
              </a:solidFill>
            </a:endParaRPr>
          </a:p>
        </p:txBody>
      </p:sp>
      <p:sp>
        <p:nvSpPr>
          <p:cNvPr id="6" name="Text Placeholder 3"/>
          <p:cNvSpPr txBox="1">
            <a:spLocks/>
          </p:cNvSpPr>
          <p:nvPr/>
        </p:nvSpPr>
        <p:spPr>
          <a:xfrm>
            <a:off x="457913" y="1148670"/>
            <a:ext cx="11130520" cy="346380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it-IT" sz="1600" dirty="0"/>
              <a:t>Inoltre, ai sensi dell’art. 19 del decreto legislativo n. 39/2010 il “Comitato per il controllo interno e la revisione contabile” è incaricato di:</a:t>
            </a:r>
          </a:p>
          <a:p>
            <a:r>
              <a:rPr lang="it-IT" sz="1600" dirty="0"/>
              <a:t>informare il Consiglio di Amministrazione dell’esito della revisione legale, trasmettendo ad esso la relazione predisposta da parte della Società di revisione (cd. relazione aggiuntiva) corredata da eventuali osservazioni;</a:t>
            </a:r>
          </a:p>
          <a:p>
            <a:r>
              <a:rPr lang="it-IT" sz="1600" dirty="0"/>
              <a:t>monitorare il processo di informativa finanziaria e presentare le raccomandazioni o le proposte volte a garantirne l’integrità;</a:t>
            </a:r>
          </a:p>
          <a:p>
            <a:r>
              <a:rPr lang="it-IT" sz="1600" dirty="0"/>
              <a:t>controllare l’efficacia dei sistemi di controllo interno della qualità e di gestione del rischio dell’impresa e della revisione interna, per quanto attiene l’informativa finanziaria di Eni, senza violarne l’indipendenza;</a:t>
            </a:r>
          </a:p>
          <a:p>
            <a:r>
              <a:rPr lang="it-IT" sz="1600" dirty="0"/>
              <a:t>monitorare la revisione legale del bilancio d’esercizio e del bilancio consolidato, anche tenendo conto di eventuali risultati e conclusioni dei controlli di qualità svolti dalla </a:t>
            </a:r>
            <a:r>
              <a:rPr lang="it-IT" sz="1600" dirty="0" err="1"/>
              <a:t>Consob</a:t>
            </a:r>
            <a:r>
              <a:rPr lang="it-IT" sz="1600" dirty="0"/>
              <a:t>;</a:t>
            </a:r>
          </a:p>
          <a:p>
            <a:r>
              <a:rPr lang="it-IT" sz="1600" dirty="0"/>
              <a:t>verificare e monitorare l’indipendenza della Società di revisione in particolare per quanto concerne l’adeguatezza della prestazione di servizi diversi dalla revisione;</a:t>
            </a:r>
          </a:p>
          <a:p>
            <a:r>
              <a:rPr lang="it-IT" sz="1600" dirty="0"/>
              <a:t>essere responsabile della procedura per la selezione dei revisori legali o delle Società di revisione legale, raccomandando all’Assemblea dei soci, ad esito della selezione, i revisori legali o le imprese di revisione legale per il conferimento dell’incarico.</a:t>
            </a:r>
          </a:p>
          <a:p>
            <a:pPr marL="0" indent="0">
              <a:buNone/>
            </a:pPr>
            <a:endParaRPr lang="it-IT" sz="1600" dirty="0"/>
          </a:p>
          <a:p>
            <a:pPr marL="0" indent="0">
              <a:buNone/>
            </a:pPr>
            <a:endParaRPr lang="it-IT" sz="1600" dirty="0"/>
          </a:p>
          <a:p>
            <a:pPr marL="0" indent="0">
              <a:buFont typeface="EYInterstate Light" panose="02000506000000020004" pitchFamily="2" charset="0"/>
              <a:buNone/>
            </a:pPr>
            <a:endParaRPr lang="it-IT" sz="1600" dirty="0"/>
          </a:p>
          <a:p>
            <a:pPr marL="0" indent="0">
              <a:buFont typeface="EYInterstate Light" panose="02000506000000020004" pitchFamily="2" charset="0"/>
              <a:buNone/>
            </a:pPr>
            <a:endParaRPr lang="it-IT" sz="1600" dirty="0"/>
          </a:p>
        </p:txBody>
      </p:sp>
      <p:sp>
        <p:nvSpPr>
          <p:cNvPr id="9"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a:xfrm>
            <a:off x="617221" y="6471244"/>
            <a:ext cx="663066" cy="180000"/>
          </a:xfrm>
        </p:spPr>
        <p:txBody>
          <a:bodyPr/>
          <a:lstStyle/>
          <a:p>
            <a:r>
              <a:rPr lang="en-GB" dirty="0"/>
              <a:t>Page 23</a:t>
            </a:r>
            <a:endParaRPr dirty="0"/>
          </a:p>
        </p:txBody>
      </p:sp>
      <p:sp>
        <p:nvSpPr>
          <p:cNvPr id="10" name="Date Placeholder 3">
            <a:extLst>
              <a:ext uri="{FF2B5EF4-FFF2-40B4-BE49-F238E27FC236}">
                <a16:creationId xmlns:a16="http://schemas.microsoft.com/office/drawing/2014/main" id="{1A3C5507-BAAB-4F7F-8677-1FA9EDC46382}"/>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2" name="Footer Placeholder 4">
            <a:extLst>
              <a:ext uri="{FF2B5EF4-FFF2-40B4-BE49-F238E27FC236}">
                <a16:creationId xmlns:a16="http://schemas.microsoft.com/office/drawing/2014/main" id="{84CD8DBE-903A-49F8-8205-804C4436547F}"/>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252964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768" y="1990548"/>
            <a:ext cx="4783882" cy="1113377"/>
          </a:xfrm>
        </p:spPr>
        <p:txBody>
          <a:bodyPr>
            <a:normAutofit fontScale="90000"/>
          </a:bodyPr>
          <a:lstStyle/>
          <a:p>
            <a:r>
              <a:rPr lang="en-GB" b="1" dirty="0" err="1"/>
              <a:t>Revisione</a:t>
            </a:r>
            <a:r>
              <a:rPr lang="en-GB" b="1" dirty="0"/>
              <a:t> </a:t>
            </a:r>
            <a:r>
              <a:rPr lang="en-GB" b="1" dirty="0" err="1"/>
              <a:t>interna</a:t>
            </a:r>
            <a:r>
              <a:rPr lang="en-GB" b="1" dirty="0"/>
              <a:t> e </a:t>
            </a:r>
            <a:r>
              <a:rPr lang="en-GB" b="1" dirty="0" err="1"/>
              <a:t>revisione</a:t>
            </a:r>
            <a:r>
              <a:rPr lang="en-GB" b="1" dirty="0"/>
              <a:t> </a:t>
            </a:r>
            <a:r>
              <a:rPr lang="en-GB" b="1" dirty="0" err="1"/>
              <a:t>esterna</a:t>
            </a:r>
            <a:br>
              <a:rPr lang="en-GB" b="1" dirty="0"/>
            </a:br>
            <a:endParaRPr lang="en-IN" dirty="0"/>
          </a:p>
        </p:txBody>
      </p:sp>
      <p:sp>
        <p:nvSpPr>
          <p:cNvPr id="5" name="Text Placeholder 1">
            <a:extLst>
              <a:ext uri="{FF2B5EF4-FFF2-40B4-BE49-F238E27FC236}">
                <a16:creationId xmlns:a16="http://schemas.microsoft.com/office/drawing/2014/main" id="{8F23B0AC-E7A3-4A3D-AE83-E60C3204B644}"/>
              </a:ext>
            </a:extLst>
          </p:cNvPr>
          <p:cNvSpPr txBox="1">
            <a:spLocks/>
          </p:cNvSpPr>
          <p:nvPr/>
        </p:nvSpPr>
        <p:spPr>
          <a:xfrm>
            <a:off x="5802" y="-486211"/>
            <a:ext cx="5220000" cy="6858000"/>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noProof="0" dirty="0">
                <a:solidFill>
                  <a:srgbClr val="747480">
                    <a:alpha val="50000"/>
                  </a:srgbClr>
                </a:solidFill>
                <a:latin typeface="EYInterstate Light" panose="02000506000000020004" pitchFamily="2" charset="0"/>
              </a:rPr>
              <a:t>4</a:t>
            </a:r>
            <a:endParaRPr kumimoji="0" lang="en-GB" sz="55000" b="1" i="0" u="none" strike="noStrike" kern="1200" cap="none" spc="0" normalizeH="0" baseline="0" noProof="0" dirty="0">
              <a:ln>
                <a:noFill/>
              </a:ln>
              <a:solidFill>
                <a:srgbClr val="747480">
                  <a:alpha val="50000"/>
                </a:srgbClr>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879606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609918" y="3027075"/>
            <a:ext cx="6589872" cy="231559"/>
          </a:xfrm>
          <a:prstGeom prst="rect">
            <a:avLst/>
          </a:prstGeom>
          <a:solidFill>
            <a:srgbClr val="FFE600"/>
          </a:solidFill>
          <a:ln w="9525">
            <a:solidFill>
              <a:srgbClr val="FFE600"/>
            </a:solidFill>
            <a:miter lim="800000"/>
            <a:headEnd/>
            <a:tailEnd/>
          </a:ln>
          <a:effectLst/>
        </p:spPr>
        <p:txBody>
          <a:bodyPr wrap="none" anchor="ctr"/>
          <a:lstStyle/>
          <a:p>
            <a:r>
              <a:rPr lang="it-IT" altLang="it-IT" sz="1600" dirty="0"/>
              <a:t>ISA ITALIA 610 – UTIILIZO DEL LAVORO DEI REVISORI INTERNI</a:t>
            </a:r>
            <a:endParaRPr lang="it-IT" sz="1600" dirty="0"/>
          </a:p>
        </p:txBody>
      </p:sp>
      <p:sp>
        <p:nvSpPr>
          <p:cNvPr id="10243" name="Rectangle 3"/>
          <p:cNvSpPr>
            <a:spLocks noGrp="1" noChangeArrowheads="1"/>
          </p:cNvSpPr>
          <p:nvPr>
            <p:ph type="body" idx="1"/>
          </p:nvPr>
        </p:nvSpPr>
        <p:spPr>
          <a:xfrm>
            <a:off x="609918" y="1463675"/>
            <a:ext cx="10978515" cy="1279525"/>
          </a:xfrm>
        </p:spPr>
        <p:txBody>
          <a:bodyPr/>
          <a:lstStyle/>
          <a:p>
            <a:r>
              <a:rPr lang="it-IT" altLang="it-IT" sz="1400" dirty="0"/>
              <a:t>L’</a:t>
            </a:r>
            <a:r>
              <a:rPr lang="it-IT" altLang="it-IT" sz="1400" dirty="0" err="1"/>
              <a:t>internal</a:t>
            </a:r>
            <a:r>
              <a:rPr lang="it-IT" altLang="it-IT" sz="1400" dirty="0"/>
              <a:t> audit verifica l’operatività e l’idoneità del sistema di controllo interno e di gestione dei rischi, attraverso un Piano di Audit, approvato dal Consiglio di Amministrazione, basato su un processo strutturato di analisi e </a:t>
            </a:r>
            <a:r>
              <a:rPr lang="it-IT" altLang="it-IT" sz="1400" dirty="0" err="1"/>
              <a:t>prioritizzazione</a:t>
            </a:r>
            <a:r>
              <a:rPr lang="it-IT" altLang="it-IT" sz="1400" dirty="0"/>
              <a:t> dei principali rischi; Predispone relazioni periodiche contenenti adeguate informazioni sulla propria attività, sulle modalità con cui viene condotta la gestione dei rischi nonché sul rispetto dei piani definiti per il loro contenimento; La funzione di </a:t>
            </a:r>
            <a:r>
              <a:rPr lang="it-IT" altLang="it-IT" sz="1400" dirty="0" err="1"/>
              <a:t>Internal</a:t>
            </a:r>
            <a:r>
              <a:rPr lang="it-IT" altLang="it-IT" sz="1400" dirty="0"/>
              <a:t> Audit può essere affidata a un soggetto esterno all’emittente, </a:t>
            </a:r>
            <a:r>
              <a:rPr lang="it-IT" altLang="it-IT" sz="1400" dirty="0" err="1"/>
              <a:t>purchè</a:t>
            </a:r>
            <a:r>
              <a:rPr lang="it-IT" altLang="it-IT" sz="1400" dirty="0"/>
              <a:t> dotato di adeguati requisiti di professionalità, indipendenza e organizzazione.</a:t>
            </a:r>
          </a:p>
        </p:txBody>
      </p:sp>
      <p:sp>
        <p:nvSpPr>
          <p:cNvPr id="5" name="TextBox 4"/>
          <p:cNvSpPr txBox="1"/>
          <p:nvPr/>
        </p:nvSpPr>
        <p:spPr>
          <a:xfrm>
            <a:off x="609918" y="151002"/>
            <a:ext cx="584712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La revisione interna e esterna</a:t>
            </a:r>
            <a:endParaRPr lang="it-IT" sz="1200" b="1" dirty="0">
              <a:solidFill>
                <a:schemeClr val="bg1"/>
              </a:solidFill>
            </a:endParaRPr>
          </a:p>
        </p:txBody>
      </p:sp>
      <p:sp>
        <p:nvSpPr>
          <p:cNvPr id="2" name="Title 1"/>
          <p:cNvSpPr>
            <a:spLocks noGrp="1"/>
          </p:cNvSpPr>
          <p:nvPr>
            <p:ph type="title"/>
          </p:nvPr>
        </p:nvSpPr>
        <p:spPr>
          <a:xfrm>
            <a:off x="609918" y="589400"/>
            <a:ext cx="10978515" cy="590400"/>
          </a:xfrm>
        </p:spPr>
        <p:txBody>
          <a:bodyPr/>
          <a:lstStyle/>
          <a:p>
            <a:r>
              <a:rPr lang="it-IT" sz="1800" dirty="0"/>
              <a:t>Il rapporto tra </a:t>
            </a:r>
            <a:r>
              <a:rPr lang="it-IT" sz="1800" dirty="0" err="1"/>
              <a:t>internal</a:t>
            </a:r>
            <a:r>
              <a:rPr lang="it-IT" sz="1800" dirty="0"/>
              <a:t> auditor e società di revisione</a:t>
            </a:r>
            <a:endParaRPr lang="it-IT" dirty="0"/>
          </a:p>
        </p:txBody>
      </p:sp>
      <p:sp>
        <p:nvSpPr>
          <p:cNvPr id="8" name="Rectangle 3"/>
          <p:cNvSpPr txBox="1">
            <a:spLocks noChangeArrowheads="1"/>
          </p:cNvSpPr>
          <p:nvPr/>
        </p:nvSpPr>
        <p:spPr>
          <a:xfrm>
            <a:off x="609917" y="3656249"/>
            <a:ext cx="10877788" cy="2417380"/>
          </a:xfrm>
          <a:prstGeom prst="rect">
            <a:avLst/>
          </a:prstGeom>
        </p:spPr>
        <p:txBody>
          <a:bodyPr vert="horz" lIns="0" tIns="0" rIns="0" bIns="0" rtlCol="0" anchor="t" anchorCtr="0">
            <a:noAutofit/>
          </a:bodyPr>
          <a:lstStyle>
            <a:lvl1pPr marL="0" indent="0" algn="l" defTabSz="914400" rtl="0" eaLnBrk="1" latinLnBrk="0" hangingPunct="1">
              <a:spcBef>
                <a:spcPts val="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0" indent="0" algn="l" defTabSz="914400" rtl="0" eaLnBrk="1" latinLnBrk="0" hangingPunct="1">
              <a:spcBef>
                <a:spcPts val="0"/>
              </a:spcBef>
              <a:buClr>
                <a:schemeClr val="tx2"/>
              </a:buClr>
              <a:buSzPct val="110000"/>
              <a:buFont typeface="EYInterstate Light" panose="02000506000000020004" pitchFamily="2" charset="0"/>
              <a:buNone/>
              <a:defRPr sz="1800" kern="1200">
                <a:solidFill>
                  <a:schemeClr val="bg1"/>
                </a:solidFill>
                <a:latin typeface="EYInterstate Light" panose="02000506000000020004" pitchFamily="2" charset="0"/>
                <a:ea typeface="+mn-ea"/>
                <a:cs typeface="+mn-cs"/>
              </a:defRPr>
            </a:lvl2pPr>
            <a:lvl3pPr marL="0" indent="0" algn="l" defTabSz="914400" rtl="0" eaLnBrk="1" latinLnBrk="0" hangingPunct="1">
              <a:spcBef>
                <a:spcPts val="0"/>
              </a:spcBef>
              <a:buClr>
                <a:schemeClr val="tx2"/>
              </a:buClr>
              <a:buSzPct val="110000"/>
              <a:buFont typeface="EYInterstate Light" panose="02000506000000020004" pitchFamily="2" charset="0"/>
              <a:buNone/>
              <a:defRPr sz="1600" kern="1200">
                <a:solidFill>
                  <a:schemeClr val="bg1"/>
                </a:solidFill>
                <a:latin typeface="EYInterstate Light" panose="02000506000000020004" pitchFamily="2" charset="0"/>
                <a:ea typeface="+mn-ea"/>
                <a:cs typeface="+mn-cs"/>
              </a:defRPr>
            </a:lvl3pPr>
            <a:lvl4pPr marL="0" indent="0" algn="l" defTabSz="914400" rtl="0" eaLnBrk="1" latinLnBrk="0" hangingPunct="1">
              <a:spcBef>
                <a:spcPts val="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4pPr>
            <a:lvl5pPr marL="0" indent="0" algn="l" defTabSz="914400" rtl="0" eaLnBrk="1" latinLnBrk="0" hangingPunct="1">
              <a:spcBef>
                <a:spcPts val="0"/>
              </a:spcBef>
              <a:buClr>
                <a:schemeClr val="tx2"/>
              </a:buClr>
              <a:buSzPct val="110000"/>
              <a:buFont typeface="EYInterstate Light" panose="02000506000000020004" pitchFamily="2" charset="0"/>
              <a:buNone/>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altLang="it-IT" sz="1400" dirty="0"/>
              <a:t>3. Gli obiettivi della funzione di revisione interna sono stabiliti dalla Direzione e, ove applicabile, dai responsabili delle attività di </a:t>
            </a:r>
            <a:r>
              <a:rPr lang="it-IT" altLang="it-IT" sz="1400" dirty="0" err="1"/>
              <a:t>governance</a:t>
            </a:r>
            <a:r>
              <a:rPr lang="it-IT" altLang="it-IT" sz="1400" dirty="0"/>
              <a:t>. Sebbene gli obiettivi della funzione di revisione interna e il revisore esterno siano differenti, alcune delle modalità con cui la funzione di revisione interna e il revisore esterno conseguono i rispettivi obiettivi possono essere analoghe.</a:t>
            </a:r>
          </a:p>
          <a:p>
            <a:endParaRPr lang="it-IT" altLang="it-IT" sz="1400" dirty="0"/>
          </a:p>
          <a:p>
            <a:r>
              <a:rPr lang="it-IT" altLang="it-IT" sz="1400" dirty="0"/>
              <a:t>6. Qualora l’impresa possieda una funzione di revisione interna che il revisore esterno ha stabilito possa essere rilevante ai fini della revisione contabile, effettua una valutazione circa l’adeguatezza del lavoro dei revisori interni ai fini della revisione contabile. </a:t>
            </a:r>
          </a:p>
          <a:p>
            <a:r>
              <a:rPr lang="it-IT" altLang="it-IT" sz="1400" dirty="0"/>
              <a:t>La valutazioni sono incentrate su:</a:t>
            </a:r>
          </a:p>
          <a:p>
            <a:pPr marL="171450" indent="-171450">
              <a:buFont typeface="Wingdings" panose="05000000000000000000" pitchFamily="2" charset="2"/>
              <a:buChar char="§"/>
            </a:pPr>
            <a:r>
              <a:rPr lang="it-IT" altLang="it-IT" sz="1400" dirty="0"/>
              <a:t>La competenza tecnica dei revisori interni;</a:t>
            </a:r>
          </a:p>
          <a:p>
            <a:pPr marL="171450" indent="-171450">
              <a:buFont typeface="Wingdings" panose="05000000000000000000" pitchFamily="2" charset="2"/>
              <a:buChar char="§"/>
            </a:pPr>
            <a:r>
              <a:rPr lang="it-IT" altLang="it-IT" sz="1400" dirty="0"/>
              <a:t>Se è probabile che il lavoro dei revisori interni sia svolto con la dovuta diligenza professionale;</a:t>
            </a:r>
          </a:p>
          <a:p>
            <a:pPr marL="171450" indent="-171450">
              <a:buFont typeface="Wingdings" panose="05000000000000000000" pitchFamily="2" charset="2"/>
              <a:buChar char="§"/>
            </a:pPr>
            <a:r>
              <a:rPr lang="it-IT" altLang="it-IT" sz="1400" dirty="0"/>
              <a:t>Se sia possibile una comunicazione efficace tra i revisori interni e il revisore esterno.</a:t>
            </a:r>
          </a:p>
        </p:txBody>
      </p:sp>
      <p:sp>
        <p:nvSpPr>
          <p:cNvPr id="10"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a:xfrm>
            <a:off x="617221" y="6471244"/>
            <a:ext cx="663066" cy="180000"/>
          </a:xfrm>
        </p:spPr>
        <p:txBody>
          <a:bodyPr/>
          <a:lstStyle/>
          <a:p>
            <a:r>
              <a:rPr lang="en-GB" dirty="0"/>
              <a:t>Page 25</a:t>
            </a:r>
            <a:endParaRPr dirty="0"/>
          </a:p>
        </p:txBody>
      </p:sp>
      <p:sp>
        <p:nvSpPr>
          <p:cNvPr id="13" name="Date Placeholder 3">
            <a:extLst>
              <a:ext uri="{FF2B5EF4-FFF2-40B4-BE49-F238E27FC236}">
                <a16:creationId xmlns:a16="http://schemas.microsoft.com/office/drawing/2014/main" id="{421C64D1-1169-436C-8E15-72A51129B357}"/>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4" name="Footer Placeholder 4">
            <a:extLst>
              <a:ext uri="{FF2B5EF4-FFF2-40B4-BE49-F238E27FC236}">
                <a16:creationId xmlns:a16="http://schemas.microsoft.com/office/drawing/2014/main" id="{2CF76551-9715-44B1-B588-E88EDC72F441}"/>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24549205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09918" y="1463675"/>
            <a:ext cx="10978515" cy="1279525"/>
          </a:xfrm>
        </p:spPr>
        <p:txBody>
          <a:bodyPr/>
          <a:lstStyle/>
          <a:p>
            <a:r>
              <a:rPr lang="it-IT" sz="1400" dirty="0"/>
              <a:t>La </a:t>
            </a:r>
            <a:r>
              <a:rPr lang="it-IT" sz="1400" dirty="0" err="1"/>
              <a:t>Sarbanes-Oxley</a:t>
            </a:r>
            <a:r>
              <a:rPr lang="it-IT" sz="1400" dirty="0"/>
              <a:t> Act, conosciuta anche con il nome di Public Company Accounting </a:t>
            </a:r>
            <a:r>
              <a:rPr lang="it-IT" sz="1400" dirty="0" err="1"/>
              <a:t>Reform</a:t>
            </a:r>
            <a:r>
              <a:rPr lang="it-IT" sz="1400" dirty="0"/>
              <a:t> and Investor </a:t>
            </a:r>
            <a:r>
              <a:rPr lang="it-IT" sz="1400" dirty="0" err="1"/>
              <a:t>Protection</a:t>
            </a:r>
            <a:r>
              <a:rPr lang="it-IT" sz="1400" dirty="0"/>
              <a:t> Act of 2002 e comunemente chiamata </a:t>
            </a:r>
            <a:r>
              <a:rPr lang="it-IT" sz="1400" dirty="0" err="1"/>
              <a:t>Sarbanes-Oxley</a:t>
            </a:r>
            <a:r>
              <a:rPr lang="it-IT" sz="1400" dirty="0"/>
              <a:t>, </a:t>
            </a:r>
            <a:r>
              <a:rPr lang="it-IT" sz="1400" dirty="0" err="1"/>
              <a:t>Sarbox</a:t>
            </a:r>
            <a:r>
              <a:rPr lang="it-IT" sz="1400" dirty="0"/>
              <a:t> (o semplicemente SOX) è una </a:t>
            </a:r>
            <a:r>
              <a:rPr lang="it-IT" sz="1400" dirty="0">
                <a:hlinkClick r:id="rId2" tooltip="Legge">
                  <a:extLst>
                    <a:ext uri="{A12FA001-AC4F-418D-AE19-62706E023703}">
                      <ahyp:hlinkClr xmlns:ahyp="http://schemas.microsoft.com/office/drawing/2018/hyperlinkcolor" val="tx"/>
                    </a:ext>
                  </a:extLst>
                </a:hlinkClick>
              </a:rPr>
              <a:t>legge</a:t>
            </a:r>
            <a:r>
              <a:rPr lang="it-IT" sz="1400" dirty="0"/>
              <a:t> federale emanata nel luglio </a:t>
            </a:r>
            <a:r>
              <a:rPr lang="it-IT" sz="1400" dirty="0">
                <a:hlinkClick r:id="rId3" tooltip="2002">
                  <a:extLst>
                    <a:ext uri="{A12FA001-AC4F-418D-AE19-62706E023703}">
                      <ahyp:hlinkClr xmlns:ahyp="http://schemas.microsoft.com/office/drawing/2018/hyperlinkcolor" val="tx"/>
                    </a:ext>
                  </a:extLst>
                </a:hlinkClick>
              </a:rPr>
              <a:t>2002</a:t>
            </a:r>
            <a:r>
              <a:rPr lang="it-IT" sz="1400" dirty="0"/>
              <a:t> dal governo degli </a:t>
            </a:r>
            <a:r>
              <a:rPr lang="it-IT" sz="1400" dirty="0">
                <a:hlinkClick r:id="rId4" tooltip="Stati Uniti d'America">
                  <a:extLst>
                    <a:ext uri="{A12FA001-AC4F-418D-AE19-62706E023703}">
                      <ahyp:hlinkClr xmlns:ahyp="http://schemas.microsoft.com/office/drawing/2018/hyperlinkcolor" val="tx"/>
                    </a:ext>
                  </a:extLst>
                </a:hlinkClick>
              </a:rPr>
              <a:t>Stati Uniti d'America</a:t>
            </a:r>
            <a:r>
              <a:rPr lang="it-IT" sz="1400" dirty="0"/>
              <a:t> a seguito di diversi scandali contabili che hanno coinvolto importanti aziende americane come </a:t>
            </a:r>
            <a:r>
              <a:rPr lang="it-IT" sz="1400" dirty="0">
                <a:hlinkClick r:id="rId5" tooltip="Enron">
                  <a:extLst>
                    <a:ext uri="{A12FA001-AC4F-418D-AE19-62706E023703}">
                      <ahyp:hlinkClr xmlns:ahyp="http://schemas.microsoft.com/office/drawing/2018/hyperlinkcolor" val="tx"/>
                    </a:ext>
                  </a:extLst>
                </a:hlinkClick>
              </a:rPr>
              <a:t>Enron</a:t>
            </a:r>
            <a:r>
              <a:rPr lang="it-IT" sz="1400" dirty="0"/>
              <a:t>, la società di revisione </a:t>
            </a:r>
            <a:r>
              <a:rPr lang="it-IT" sz="1400" dirty="0">
                <a:hlinkClick r:id="rId6" tooltip="Arthur Andersen">
                  <a:extLst>
                    <a:ext uri="{A12FA001-AC4F-418D-AE19-62706E023703}">
                      <ahyp:hlinkClr xmlns:ahyp="http://schemas.microsoft.com/office/drawing/2018/hyperlinkcolor" val="tx"/>
                    </a:ext>
                  </a:extLst>
                </a:hlinkClick>
              </a:rPr>
              <a:t>Arthur Andersen</a:t>
            </a:r>
            <a:r>
              <a:rPr lang="it-IT" sz="1400" dirty="0"/>
              <a:t>, </a:t>
            </a:r>
            <a:r>
              <a:rPr lang="it-IT" sz="1400" dirty="0">
                <a:hlinkClick r:id="rId7" tooltip="WorldCom (la pagina non esiste)">
                  <a:extLst>
                    <a:ext uri="{A12FA001-AC4F-418D-AE19-62706E023703}">
                      <ahyp:hlinkClr xmlns:ahyp="http://schemas.microsoft.com/office/drawing/2018/hyperlinkcolor" val="tx"/>
                    </a:ext>
                  </a:extLst>
                </a:hlinkClick>
              </a:rPr>
              <a:t>WorldCom</a:t>
            </a:r>
            <a:r>
              <a:rPr lang="it-IT" sz="1400" dirty="0"/>
              <a:t> e </a:t>
            </a:r>
            <a:r>
              <a:rPr lang="it-IT" sz="1400" dirty="0" err="1">
                <a:hlinkClick r:id="rId8" tooltip="Tyco International">
                  <a:extLst>
                    <a:ext uri="{A12FA001-AC4F-418D-AE19-62706E023703}">
                      <ahyp:hlinkClr xmlns:ahyp="http://schemas.microsoft.com/office/drawing/2018/hyperlinkcolor" val="tx"/>
                    </a:ext>
                  </a:extLst>
                </a:hlinkClick>
              </a:rPr>
              <a:t>Tyco</a:t>
            </a:r>
            <a:r>
              <a:rPr lang="it-IT" sz="1400" dirty="0">
                <a:hlinkClick r:id="rId8" tooltip="Tyco International">
                  <a:extLst>
                    <a:ext uri="{A12FA001-AC4F-418D-AE19-62706E023703}">
                      <ahyp:hlinkClr xmlns:ahyp="http://schemas.microsoft.com/office/drawing/2018/hyperlinkcolor" val="tx"/>
                    </a:ext>
                  </a:extLst>
                </a:hlinkClick>
              </a:rPr>
              <a:t> International</a:t>
            </a:r>
            <a:r>
              <a:rPr lang="it-IT" sz="1400" dirty="0"/>
              <a:t>. </a:t>
            </a:r>
          </a:p>
          <a:p>
            <a:endParaRPr lang="it-IT" sz="1400" dirty="0"/>
          </a:p>
          <a:p>
            <a:r>
              <a:rPr lang="it-IT" sz="1400" dirty="0"/>
              <a:t>La legge mira ad intervenire per chiudere alcuni "buchi" nella legislazione, al fine di migliorare la </a:t>
            </a:r>
            <a:r>
              <a:rPr lang="it-IT" sz="1400" dirty="0">
                <a:hlinkClick r:id="rId9" tooltip="Corporate governance">
                  <a:extLst>
                    <a:ext uri="{A12FA001-AC4F-418D-AE19-62706E023703}">
                      <ahyp:hlinkClr xmlns:ahyp="http://schemas.microsoft.com/office/drawing/2018/hyperlinkcolor" val="tx"/>
                    </a:ext>
                  </a:extLst>
                </a:hlinkClick>
              </a:rPr>
              <a:t>corporate governance</a:t>
            </a:r>
            <a:r>
              <a:rPr lang="it-IT" sz="1400" dirty="0"/>
              <a:t> e garantire la trasparenza delle scritture contabili, agendo tuttavia anche dal lato penale, con l'incremento della pena nei casi di falso in bilancio e simili. </a:t>
            </a:r>
          </a:p>
          <a:p>
            <a:endParaRPr lang="it-IT" sz="1400" dirty="0"/>
          </a:p>
          <a:p>
            <a:r>
              <a:rPr lang="it-IT" sz="1400" dirty="0"/>
              <a:t>Nello specifico sono state adottate le seguenti misure:</a:t>
            </a:r>
          </a:p>
          <a:p>
            <a:endParaRPr lang="it-IT" sz="1400" dirty="0"/>
          </a:p>
          <a:p>
            <a:pPr marL="285750" indent="-285750">
              <a:buFont typeface="Arial" panose="020B0604020202020204" pitchFamily="34" charset="0"/>
              <a:buChar char="•"/>
            </a:pPr>
            <a:r>
              <a:rPr lang="it-IT" sz="1400" dirty="0"/>
              <a:t>La creazione di un Organo indipendente (Public Company Accounting </a:t>
            </a:r>
            <a:r>
              <a:rPr lang="it-IT" sz="1400" dirty="0" err="1"/>
              <a:t>Oversight</a:t>
            </a:r>
            <a:r>
              <a:rPr lang="it-IT" sz="1400" dirty="0"/>
              <a:t> Board), responsabile di vigilare sull’operato delle società di revisione; •</a:t>
            </a:r>
          </a:p>
          <a:p>
            <a:pPr marL="285750" indent="-285750">
              <a:buFont typeface="Arial" panose="020B0604020202020204" pitchFamily="34" charset="0"/>
              <a:buChar char="•"/>
            </a:pPr>
            <a:r>
              <a:rPr lang="it-IT" sz="1400" dirty="0"/>
              <a:t>L’introduzione di regole rigide e rigorose tese ad assicurare l’indipendenza delle società di revisione (es. obbligo di rotazione dei partner, identificazione dei “</a:t>
            </a:r>
            <a:r>
              <a:rPr lang="it-IT" sz="1400" dirty="0" err="1"/>
              <a:t>prohibited</a:t>
            </a:r>
            <a:r>
              <a:rPr lang="it-IT" sz="1400" dirty="0"/>
              <a:t> services”); •</a:t>
            </a:r>
          </a:p>
          <a:p>
            <a:pPr marL="285750" indent="-285750">
              <a:buFont typeface="Arial" panose="020B0604020202020204" pitchFamily="34" charset="0"/>
              <a:buChar char="•"/>
            </a:pPr>
            <a:r>
              <a:rPr lang="it-IT" sz="1400" dirty="0"/>
              <a:t>L'inasprimento delle sanzioni penali per i reati finanziari; </a:t>
            </a:r>
          </a:p>
          <a:p>
            <a:pPr marL="285750" indent="-285750">
              <a:buFont typeface="Arial" panose="020B0604020202020204" pitchFamily="34" charset="0"/>
              <a:buChar char="•"/>
            </a:pPr>
            <a:r>
              <a:rPr lang="it-IT" sz="1400" dirty="0"/>
              <a:t>Il rafforzamento della responsabilità della società circa l’accuratezza e la completezza del Bilancio e dell’informativa richiesta;</a:t>
            </a:r>
          </a:p>
          <a:p>
            <a:pPr marL="285750" indent="-285750">
              <a:buFont typeface="Arial" panose="020B0604020202020204" pitchFamily="34" charset="0"/>
              <a:buChar char="•"/>
            </a:pPr>
            <a:r>
              <a:rPr lang="it-IT" sz="1400" dirty="0"/>
              <a:t>L'incremento degli obblighi di comunicazione in capo alle società emittenti.</a:t>
            </a:r>
          </a:p>
          <a:p>
            <a:endParaRPr lang="it-IT" sz="1400" dirty="0"/>
          </a:p>
          <a:p>
            <a:endParaRPr lang="it-IT" sz="1400" dirty="0"/>
          </a:p>
          <a:p>
            <a:endParaRPr lang="it-IT" sz="1400" dirty="0"/>
          </a:p>
          <a:p>
            <a:endParaRPr lang="it-IT" sz="1400" dirty="0"/>
          </a:p>
        </p:txBody>
      </p:sp>
      <p:sp>
        <p:nvSpPr>
          <p:cNvPr id="5" name="TextBox 4"/>
          <p:cNvSpPr txBox="1"/>
          <p:nvPr/>
        </p:nvSpPr>
        <p:spPr>
          <a:xfrm>
            <a:off x="609918" y="151002"/>
            <a:ext cx="584712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La revisione interna e esterna</a:t>
            </a:r>
            <a:endParaRPr lang="it-IT" sz="1200" b="1" dirty="0">
              <a:solidFill>
                <a:schemeClr val="bg1"/>
              </a:solidFill>
            </a:endParaRPr>
          </a:p>
        </p:txBody>
      </p:sp>
      <p:sp>
        <p:nvSpPr>
          <p:cNvPr id="2" name="Title 1"/>
          <p:cNvSpPr>
            <a:spLocks noGrp="1"/>
          </p:cNvSpPr>
          <p:nvPr>
            <p:ph type="title"/>
          </p:nvPr>
        </p:nvSpPr>
        <p:spPr>
          <a:xfrm>
            <a:off x="609918" y="589400"/>
            <a:ext cx="10978515" cy="590400"/>
          </a:xfrm>
        </p:spPr>
        <p:txBody>
          <a:bodyPr/>
          <a:lstStyle/>
          <a:p>
            <a:r>
              <a:rPr lang="it-IT" sz="1800" dirty="0"/>
              <a:t>Il rapporto tra </a:t>
            </a:r>
            <a:r>
              <a:rPr lang="it-IT" sz="1800" dirty="0" err="1"/>
              <a:t>internal</a:t>
            </a:r>
            <a:r>
              <a:rPr lang="it-IT" sz="1800" dirty="0"/>
              <a:t> auditor e società di revisione</a:t>
            </a:r>
            <a:endParaRPr lang="it-IT" dirty="0"/>
          </a:p>
        </p:txBody>
      </p:sp>
      <p:sp>
        <p:nvSpPr>
          <p:cNvPr id="10"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a:xfrm>
            <a:off x="617221" y="6471244"/>
            <a:ext cx="663066" cy="180000"/>
          </a:xfrm>
        </p:spPr>
        <p:txBody>
          <a:bodyPr/>
          <a:lstStyle/>
          <a:p>
            <a:r>
              <a:rPr lang="en-GB" dirty="0"/>
              <a:t>Page 25</a:t>
            </a:r>
            <a:endParaRPr dirty="0"/>
          </a:p>
        </p:txBody>
      </p:sp>
      <p:sp>
        <p:nvSpPr>
          <p:cNvPr id="13" name="Date Placeholder 3">
            <a:extLst>
              <a:ext uri="{FF2B5EF4-FFF2-40B4-BE49-F238E27FC236}">
                <a16:creationId xmlns:a16="http://schemas.microsoft.com/office/drawing/2014/main" id="{421C64D1-1169-436C-8E15-72A51129B357}"/>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4" name="Footer Placeholder 4">
            <a:extLst>
              <a:ext uri="{FF2B5EF4-FFF2-40B4-BE49-F238E27FC236}">
                <a16:creationId xmlns:a16="http://schemas.microsoft.com/office/drawing/2014/main" id="{2CF76551-9715-44B1-B588-E88EDC72F441}"/>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10259124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918" y="151002"/>
            <a:ext cx="5847127"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2400" b="1" dirty="0">
                <a:solidFill>
                  <a:schemeClr val="bg1"/>
                </a:solidFill>
              </a:rPr>
              <a:t>La revisione interna e esterna</a:t>
            </a:r>
            <a:endParaRPr lang="it-IT" sz="1200" b="1" dirty="0">
              <a:solidFill>
                <a:schemeClr val="bg1"/>
              </a:solidFill>
            </a:endParaRPr>
          </a:p>
        </p:txBody>
      </p:sp>
      <p:sp>
        <p:nvSpPr>
          <p:cNvPr id="2" name="Title 1"/>
          <p:cNvSpPr>
            <a:spLocks noGrp="1"/>
          </p:cNvSpPr>
          <p:nvPr>
            <p:ph type="title"/>
          </p:nvPr>
        </p:nvSpPr>
        <p:spPr>
          <a:xfrm>
            <a:off x="609918" y="589400"/>
            <a:ext cx="10978515" cy="590400"/>
          </a:xfrm>
        </p:spPr>
        <p:txBody>
          <a:bodyPr/>
          <a:lstStyle/>
          <a:p>
            <a:r>
              <a:rPr lang="it-IT" sz="1800" dirty="0"/>
              <a:t>Il rapporto tra </a:t>
            </a:r>
            <a:r>
              <a:rPr lang="it-IT" sz="1800" dirty="0" err="1"/>
              <a:t>internal</a:t>
            </a:r>
            <a:r>
              <a:rPr lang="it-IT" sz="1800" dirty="0"/>
              <a:t> auditor e società di revisione</a:t>
            </a:r>
            <a:endParaRPr lang="it-IT" dirty="0"/>
          </a:p>
        </p:txBody>
      </p:sp>
      <p:sp>
        <p:nvSpPr>
          <p:cNvPr id="10"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a:xfrm>
            <a:off x="617221" y="6471244"/>
            <a:ext cx="663066" cy="180000"/>
          </a:xfrm>
        </p:spPr>
        <p:txBody>
          <a:bodyPr/>
          <a:lstStyle/>
          <a:p>
            <a:r>
              <a:rPr lang="en-GB" dirty="0"/>
              <a:t>Page 25</a:t>
            </a:r>
            <a:endParaRPr dirty="0"/>
          </a:p>
        </p:txBody>
      </p:sp>
      <p:sp>
        <p:nvSpPr>
          <p:cNvPr id="13" name="Date Placeholder 3">
            <a:extLst>
              <a:ext uri="{FF2B5EF4-FFF2-40B4-BE49-F238E27FC236}">
                <a16:creationId xmlns:a16="http://schemas.microsoft.com/office/drawing/2014/main" id="{421C64D1-1169-436C-8E15-72A51129B357}"/>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4" name="Footer Placeholder 4">
            <a:extLst>
              <a:ext uri="{FF2B5EF4-FFF2-40B4-BE49-F238E27FC236}">
                <a16:creationId xmlns:a16="http://schemas.microsoft.com/office/drawing/2014/main" id="{2CF76551-9715-44B1-B588-E88EDC72F441}"/>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
        <p:nvSpPr>
          <p:cNvPr id="12" name="Rectangle 11">
            <a:extLst>
              <a:ext uri="{FF2B5EF4-FFF2-40B4-BE49-F238E27FC236}">
                <a16:creationId xmlns:a16="http://schemas.microsoft.com/office/drawing/2014/main" id="{6F156135-F89B-4811-89EB-2835164ED4CF}"/>
              </a:ext>
            </a:extLst>
          </p:cNvPr>
          <p:cNvSpPr/>
          <p:nvPr/>
        </p:nvSpPr>
        <p:spPr>
          <a:xfrm>
            <a:off x="417249" y="4236870"/>
            <a:ext cx="2360126" cy="1563976"/>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algn="ctr" defTabSz="1007943">
              <a:defRPr/>
            </a:pPr>
            <a:r>
              <a:rPr lang="it-IT" sz="2000" b="1" dirty="0">
                <a:solidFill>
                  <a:schemeClr val="bg2"/>
                </a:solidFill>
                <a:latin typeface="+mj-lt"/>
              </a:rPr>
              <a:t>Il Managemen</a:t>
            </a:r>
            <a:r>
              <a:rPr lang="it-IT" sz="2000" b="1" dirty="0">
                <a:solidFill>
                  <a:schemeClr val="bg2"/>
                </a:solidFill>
                <a:latin typeface="+mj-lt"/>
                <a:cs typeface="Calibri" panose="020F0502020204030204" pitchFamily="34" charset="0"/>
              </a:rPr>
              <a:t>t definisce le procedure aziendali</a:t>
            </a:r>
            <a:endParaRPr lang="en-US" sz="2000" b="1" kern="0" dirty="0">
              <a:solidFill>
                <a:srgbClr val="2E2E38"/>
              </a:solidFill>
              <a:latin typeface="+mj-lt"/>
            </a:endParaRPr>
          </a:p>
        </p:txBody>
      </p:sp>
      <p:sp>
        <p:nvSpPr>
          <p:cNvPr id="16" name="Rectangle 15">
            <a:extLst>
              <a:ext uri="{FF2B5EF4-FFF2-40B4-BE49-F238E27FC236}">
                <a16:creationId xmlns:a16="http://schemas.microsoft.com/office/drawing/2014/main" id="{9AB97A4A-7F32-4D5E-8947-B239D116C3A8}"/>
              </a:ext>
            </a:extLst>
          </p:cNvPr>
          <p:cNvSpPr/>
          <p:nvPr/>
        </p:nvSpPr>
        <p:spPr>
          <a:xfrm>
            <a:off x="3268465" y="4236869"/>
            <a:ext cx="2360126" cy="1627599"/>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algn="ctr" defTabSz="1007943">
              <a:defRPr/>
            </a:pPr>
            <a:r>
              <a:rPr lang="it-IT" sz="2000" b="1" kern="0" dirty="0">
                <a:solidFill>
                  <a:schemeClr val="bg2"/>
                </a:solidFill>
                <a:latin typeface="+mj-lt"/>
              </a:rPr>
              <a:t>Iden</a:t>
            </a:r>
            <a:r>
              <a:rPr lang="it-IT" sz="2000" b="1" dirty="0">
                <a:solidFill>
                  <a:schemeClr val="bg2"/>
                </a:solidFill>
                <a:latin typeface="+mj-lt"/>
                <a:cs typeface="Calibri" panose="020F0502020204030204" pitchFamily="34" charset="0"/>
              </a:rPr>
              <a:t>tificazione dei controlli sul processo di redazione del bilancio</a:t>
            </a:r>
            <a:endParaRPr lang="en-US" sz="2000" b="1" kern="0" dirty="0">
              <a:solidFill>
                <a:srgbClr val="2E2E38"/>
              </a:solidFill>
              <a:latin typeface="+mj-lt"/>
            </a:endParaRPr>
          </a:p>
        </p:txBody>
      </p:sp>
      <p:sp>
        <p:nvSpPr>
          <p:cNvPr id="18" name="Rectangle 17">
            <a:extLst>
              <a:ext uri="{FF2B5EF4-FFF2-40B4-BE49-F238E27FC236}">
                <a16:creationId xmlns:a16="http://schemas.microsoft.com/office/drawing/2014/main" id="{02564EEA-8E0C-4E95-ACE7-11FB09FCF822}"/>
              </a:ext>
            </a:extLst>
          </p:cNvPr>
          <p:cNvSpPr/>
          <p:nvPr/>
        </p:nvSpPr>
        <p:spPr>
          <a:xfrm>
            <a:off x="6233617" y="4236869"/>
            <a:ext cx="2360126" cy="1654231"/>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algn="ctr" defTabSz="1007943">
              <a:defRPr/>
            </a:pPr>
            <a:r>
              <a:rPr lang="it-IT" sz="2000" b="1" kern="0" dirty="0">
                <a:solidFill>
                  <a:schemeClr val="bg2"/>
                </a:solidFill>
                <a:latin typeface="EYInterstate Light (Headings)"/>
                <a:cs typeface="Calibri" panose="020F0502020204030204" pitchFamily="34" charset="0"/>
              </a:rPr>
              <a:t>Procedure di rilevazione, </a:t>
            </a:r>
            <a:r>
              <a:rPr lang="it-IT" sz="2000" b="1" dirty="0">
                <a:solidFill>
                  <a:schemeClr val="bg2"/>
                </a:solidFill>
                <a:latin typeface="EYInterstate Light (Headings)"/>
                <a:cs typeface="Calibri" panose="020F0502020204030204" pitchFamily="34" charset="0"/>
              </a:rPr>
              <a:t>testing e update da parte di </a:t>
            </a:r>
            <a:r>
              <a:rPr lang="it-IT" sz="2000" b="1" dirty="0" err="1">
                <a:solidFill>
                  <a:schemeClr val="bg2"/>
                </a:solidFill>
                <a:latin typeface="EYInterstate Light (Headings)"/>
                <a:cs typeface="Calibri" panose="020F0502020204030204" pitchFamily="34" charset="0"/>
              </a:rPr>
              <a:t>Internal</a:t>
            </a:r>
            <a:r>
              <a:rPr lang="it-IT" sz="2000" b="1" dirty="0">
                <a:solidFill>
                  <a:schemeClr val="bg2"/>
                </a:solidFill>
                <a:latin typeface="EYInterstate Light (Headings)"/>
                <a:cs typeface="Calibri" panose="020F0502020204030204" pitchFamily="34" charset="0"/>
              </a:rPr>
              <a:t> Audit e Revisore esterno</a:t>
            </a:r>
            <a:endParaRPr lang="en-US" sz="2000" b="1" kern="0" dirty="0">
              <a:solidFill>
                <a:srgbClr val="2E2E38"/>
              </a:solidFill>
              <a:latin typeface="EYInterstate Light (Headings)"/>
            </a:endParaRPr>
          </a:p>
        </p:txBody>
      </p:sp>
      <p:sp>
        <p:nvSpPr>
          <p:cNvPr id="20" name="Rectangle 19">
            <a:extLst>
              <a:ext uri="{FF2B5EF4-FFF2-40B4-BE49-F238E27FC236}">
                <a16:creationId xmlns:a16="http://schemas.microsoft.com/office/drawing/2014/main" id="{37F2F5E4-0E6C-4781-AFF1-1673B2790553}"/>
              </a:ext>
            </a:extLst>
          </p:cNvPr>
          <p:cNvSpPr/>
          <p:nvPr/>
        </p:nvSpPr>
        <p:spPr>
          <a:xfrm>
            <a:off x="9004934" y="4247224"/>
            <a:ext cx="2360126" cy="1654231"/>
          </a:xfrm>
          <a:prstGeom prst="rect">
            <a:avLst/>
          </a:prstGeom>
          <a:solidFill>
            <a:srgbClr val="FFE600"/>
          </a:solidFill>
          <a:ln w="12700" cap="flat" cmpd="sng" algn="ctr">
            <a:noFill/>
            <a:prstDash val="solid"/>
          </a:ln>
          <a:effectLst/>
          <a:extLst>
            <a:ext uri="{91240B29-F687-4F45-9708-019B960494DF}">
              <a14:hiddenLine xmlns:a14="http://schemas.microsoft.com/office/drawing/2010/main" w="0" cap="flat" cmpd="sng" algn="ctr">
                <a:solidFill>
                  <a:srgbClr val="FFE600"/>
                </a:solidFill>
                <a:prstDash val="solid"/>
              </a14:hiddenLine>
            </a:ext>
          </a:extLst>
        </p:spPr>
        <p:txBody>
          <a:bodyPr lIns="51795" tIns="51795" rIns="51795" bIns="51795" rtlCol="0" anchor="ctr" anchorCtr="0"/>
          <a:lstStyle/>
          <a:p>
            <a:pPr algn="ctr" defTabSz="1007943">
              <a:defRPr/>
            </a:pPr>
            <a:r>
              <a:rPr lang="it-IT" sz="2000" b="1" kern="0" dirty="0">
                <a:solidFill>
                  <a:schemeClr val="bg2"/>
                </a:solidFill>
                <a:latin typeface="EYInterstate Light (Headings)"/>
                <a:cs typeface="Calibri" panose="020F0502020204030204" pitchFamily="34" charset="0"/>
              </a:rPr>
              <a:t>Emissione di una specifica relazione da par</a:t>
            </a:r>
            <a:r>
              <a:rPr lang="it-IT" sz="2000" b="1" dirty="0">
                <a:solidFill>
                  <a:schemeClr val="bg2"/>
                </a:solidFill>
                <a:latin typeface="EYInterstate Light (Headings)"/>
                <a:cs typeface="Calibri" panose="020F0502020204030204" pitchFamily="34" charset="0"/>
              </a:rPr>
              <a:t>te del revisore</a:t>
            </a:r>
            <a:endParaRPr lang="en-US" sz="2000" b="1" kern="0" dirty="0">
              <a:solidFill>
                <a:srgbClr val="2E2E38"/>
              </a:solidFill>
              <a:latin typeface="EYInterstate Light (Headings)"/>
            </a:endParaRPr>
          </a:p>
        </p:txBody>
      </p:sp>
      <p:sp>
        <p:nvSpPr>
          <p:cNvPr id="15" name="Rectangle 14">
            <a:extLst>
              <a:ext uri="{FF2B5EF4-FFF2-40B4-BE49-F238E27FC236}">
                <a16:creationId xmlns:a16="http://schemas.microsoft.com/office/drawing/2014/main" id="{05F4A19A-DB3F-4C29-9AF9-3D30386FA280}"/>
              </a:ext>
            </a:extLst>
          </p:cNvPr>
          <p:cNvSpPr/>
          <p:nvPr/>
        </p:nvSpPr>
        <p:spPr>
          <a:xfrm>
            <a:off x="481497" y="1841400"/>
            <a:ext cx="5093679" cy="1139281"/>
          </a:xfrm>
          <a:prstGeom prst="rect">
            <a:avLst/>
          </a:prstGeom>
          <a:solidFill>
            <a:srgbClr val="747480"/>
          </a:solidFill>
          <a:ln w="12700" cap="flat" cmpd="sng" algn="ctr">
            <a:noFill/>
            <a:prstDash val="solid"/>
          </a:ln>
          <a:effectLst/>
        </p:spPr>
        <p:txBody>
          <a:bodyPr lIns="51795" tIns="51795" rIns="51795" bIns="51795" rtlCol="0" anchor="ctr" anchorCtr="0"/>
          <a:lstStyle/>
          <a:p>
            <a:pPr>
              <a:buClr>
                <a:srgbClr val="FFE600"/>
              </a:buClr>
              <a:defRPr/>
            </a:pPr>
            <a:r>
              <a:rPr lang="it-IT" sz="1200" dirty="0">
                <a:solidFill>
                  <a:schemeClr val="bg1"/>
                </a:solidFill>
              </a:rPr>
              <a:t>Società Emittenti “Issuers”, statunitensi o straniere, che: • abbiano titoli quotati presso il NYSE; • siano comunque soggette ad obblighi di comunicazione; • abbiano depositato un </a:t>
            </a:r>
            <a:r>
              <a:rPr lang="it-IT" sz="1200" dirty="0" err="1">
                <a:solidFill>
                  <a:schemeClr val="bg1"/>
                </a:solidFill>
              </a:rPr>
              <a:t>registration</a:t>
            </a:r>
            <a:r>
              <a:rPr lang="it-IT" sz="1200" dirty="0">
                <a:solidFill>
                  <a:schemeClr val="bg1"/>
                </a:solidFill>
              </a:rPr>
              <a:t> </a:t>
            </a:r>
            <a:r>
              <a:rPr lang="it-IT" sz="1200" dirty="0" err="1">
                <a:solidFill>
                  <a:schemeClr val="bg1"/>
                </a:solidFill>
              </a:rPr>
              <a:t>statement</a:t>
            </a:r>
            <a:r>
              <a:rPr lang="it-IT" sz="1200" dirty="0">
                <a:solidFill>
                  <a:schemeClr val="bg1"/>
                </a:solidFill>
              </a:rPr>
              <a:t> al fine di procedere ad un offerta pubblica di titoli nel mercato USA</a:t>
            </a:r>
          </a:p>
        </p:txBody>
      </p:sp>
      <p:sp>
        <p:nvSpPr>
          <p:cNvPr id="17" name="Rectangle 16">
            <a:extLst>
              <a:ext uri="{FF2B5EF4-FFF2-40B4-BE49-F238E27FC236}">
                <a16:creationId xmlns:a16="http://schemas.microsoft.com/office/drawing/2014/main" id="{10B52BE8-506F-458A-BB7C-10C6EB957E87}"/>
              </a:ext>
            </a:extLst>
          </p:cNvPr>
          <p:cNvSpPr/>
          <p:nvPr/>
        </p:nvSpPr>
        <p:spPr>
          <a:xfrm>
            <a:off x="6224739" y="1869512"/>
            <a:ext cx="5157927" cy="1139281"/>
          </a:xfrm>
          <a:prstGeom prst="rect">
            <a:avLst/>
          </a:prstGeom>
          <a:solidFill>
            <a:srgbClr val="747480"/>
          </a:solidFill>
          <a:ln w="12700" cap="flat" cmpd="sng" algn="ctr">
            <a:noFill/>
            <a:prstDash val="solid"/>
          </a:ln>
          <a:effectLst/>
        </p:spPr>
        <p:txBody>
          <a:bodyPr lIns="51795" tIns="51795" rIns="51795" bIns="51795" rtlCol="0" anchor="ctr" anchorCtr="0"/>
          <a:lstStyle/>
          <a:p>
            <a:pPr>
              <a:buClr>
                <a:srgbClr val="FFE600"/>
              </a:buClr>
              <a:defRPr/>
            </a:pPr>
            <a:r>
              <a:rPr lang="it-IT" sz="1200" dirty="0">
                <a:solidFill>
                  <a:schemeClr val="bg1"/>
                </a:solidFill>
              </a:rPr>
              <a:t>Società emittenti, statunitensi o straniere che: • intendano procedere ad un’offerta pubblica per la quotazione sul mercato USA; • siano soggette ad un obbligo di comunicazione alla SEC; • siano controllate da un “Issuer” statunitense</a:t>
            </a:r>
          </a:p>
        </p:txBody>
      </p:sp>
      <p:sp>
        <p:nvSpPr>
          <p:cNvPr id="19" name="Oval 18">
            <a:extLst>
              <a:ext uri="{FF2B5EF4-FFF2-40B4-BE49-F238E27FC236}">
                <a16:creationId xmlns:a16="http://schemas.microsoft.com/office/drawing/2014/main" id="{A6020F2E-0E57-44C4-84F2-C9EB70F24219}"/>
              </a:ext>
            </a:extLst>
          </p:cNvPr>
          <p:cNvSpPr/>
          <p:nvPr/>
        </p:nvSpPr>
        <p:spPr>
          <a:xfrm>
            <a:off x="4518733" y="1029814"/>
            <a:ext cx="2659062" cy="668931"/>
          </a:xfrm>
          <a:prstGeom prst="ellipse">
            <a:avLst/>
          </a:prstGeom>
          <a:noFill/>
          <a:ln w="7620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1600" b="1" dirty="0">
                <a:solidFill>
                  <a:schemeClr val="bg1"/>
                </a:solidFill>
              </a:rPr>
              <a:t>Ambito di applicazione</a:t>
            </a:r>
          </a:p>
        </p:txBody>
      </p:sp>
      <p:sp>
        <p:nvSpPr>
          <p:cNvPr id="22" name="Oval 21">
            <a:extLst>
              <a:ext uri="{FF2B5EF4-FFF2-40B4-BE49-F238E27FC236}">
                <a16:creationId xmlns:a16="http://schemas.microsoft.com/office/drawing/2014/main" id="{1B67840A-80CD-4CFC-AEC0-2764E9C368A9}"/>
              </a:ext>
            </a:extLst>
          </p:cNvPr>
          <p:cNvSpPr/>
          <p:nvPr/>
        </p:nvSpPr>
        <p:spPr>
          <a:xfrm>
            <a:off x="4555722" y="3232958"/>
            <a:ext cx="2659062" cy="668931"/>
          </a:xfrm>
          <a:prstGeom prst="ellipse">
            <a:avLst/>
          </a:prstGeom>
          <a:noFill/>
          <a:ln w="7620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it-IT" sz="1600" b="1" dirty="0">
                <a:solidFill>
                  <a:schemeClr val="bg1"/>
                </a:solidFill>
              </a:rPr>
              <a:t>Processo</a:t>
            </a:r>
          </a:p>
        </p:txBody>
      </p:sp>
    </p:spTree>
    <p:extLst>
      <p:ext uri="{BB962C8B-B14F-4D97-AF65-F5344CB8AC3E}">
        <p14:creationId xmlns:p14="http://schemas.microsoft.com/office/powerpoint/2010/main" val="22605213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768" y="1990548"/>
            <a:ext cx="4783882" cy="1113377"/>
          </a:xfrm>
        </p:spPr>
        <p:txBody>
          <a:bodyPr>
            <a:normAutofit/>
          </a:bodyPr>
          <a:lstStyle/>
          <a:p>
            <a:r>
              <a:rPr lang="en-GB" b="1" dirty="0"/>
              <a:t>La </a:t>
            </a:r>
            <a:r>
              <a:rPr lang="en-GB" b="1" dirty="0" err="1"/>
              <a:t>Revisione</a:t>
            </a:r>
            <a:r>
              <a:rPr lang="en-GB" b="1" dirty="0"/>
              <a:t> </a:t>
            </a:r>
            <a:r>
              <a:rPr lang="en-GB" b="1" dirty="0" err="1"/>
              <a:t>dei</a:t>
            </a:r>
            <a:r>
              <a:rPr lang="en-GB" b="1" dirty="0"/>
              <a:t> Conti</a:t>
            </a:r>
            <a:endParaRPr lang="en-IN" dirty="0"/>
          </a:p>
        </p:txBody>
      </p:sp>
      <p:sp>
        <p:nvSpPr>
          <p:cNvPr id="5" name="Text Placeholder 1">
            <a:extLst>
              <a:ext uri="{FF2B5EF4-FFF2-40B4-BE49-F238E27FC236}">
                <a16:creationId xmlns:a16="http://schemas.microsoft.com/office/drawing/2014/main" id="{8F23B0AC-E7A3-4A3D-AE83-E60C3204B644}"/>
              </a:ext>
            </a:extLst>
          </p:cNvPr>
          <p:cNvSpPr txBox="1">
            <a:spLocks/>
          </p:cNvSpPr>
          <p:nvPr/>
        </p:nvSpPr>
        <p:spPr>
          <a:xfrm>
            <a:off x="0" y="-525600"/>
            <a:ext cx="5220000" cy="6858000"/>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dirty="0">
                <a:solidFill>
                  <a:srgbClr val="747480">
                    <a:alpha val="50000"/>
                  </a:srgbClr>
                </a:solidFill>
                <a:latin typeface="EYInterstate Light" panose="02000506000000020004" pitchFamily="2" charset="0"/>
              </a:rPr>
              <a:t>1</a:t>
            </a:r>
            <a:endParaRPr kumimoji="0" lang="en-GB" sz="55000" b="1" i="0" u="none" strike="noStrike" kern="1200" cap="none" spc="0" normalizeH="0" baseline="0" noProof="0" dirty="0">
              <a:ln>
                <a:noFill/>
              </a:ln>
              <a:solidFill>
                <a:srgbClr val="747480">
                  <a:alpha val="50000"/>
                </a:srgbClr>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83049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8BC3F5-FC44-4B05-A79F-ED0AB6069898}"/>
              </a:ext>
            </a:extLst>
          </p:cNvPr>
          <p:cNvSpPr txBox="1"/>
          <p:nvPr/>
        </p:nvSpPr>
        <p:spPr>
          <a:xfrm>
            <a:off x="607799" y="719139"/>
            <a:ext cx="2819400" cy="5715411"/>
          </a:xfrm>
          <a:prstGeom prst="rect">
            <a:avLst/>
          </a:prstGeom>
          <a:noFill/>
        </p:spPr>
        <p:txBody>
          <a:bodyPr wrap="square" lIns="0" tIns="36576" rIns="0" bIns="0" rtlCol="0">
            <a:spAutoFit/>
          </a:bodyPr>
          <a:lstStyle/>
          <a:p>
            <a:pPr fontAlgn="base">
              <a:spcBef>
                <a:spcPct val="0"/>
              </a:spcBef>
              <a:buClr>
                <a:srgbClr val="FFE600"/>
              </a:buClr>
              <a:buSzPct val="80000"/>
              <a:buFont typeface="Arial" charset="0"/>
              <a:buNone/>
            </a:pPr>
            <a:r>
              <a:rPr lang="it-IT" sz="1000" b="1" dirty="0">
                <a:solidFill>
                  <a:schemeClr val="bg1"/>
                </a:solidFill>
                <a:latin typeface="EYInterstate Light" panose="02000506000000020004" pitchFamily="2" charset="0"/>
              </a:rPr>
              <a:t>EY | Assurance | Tax | Strategy and </a:t>
            </a:r>
            <a:r>
              <a:rPr lang="it-IT" sz="1000" b="1" dirty="0" err="1">
                <a:solidFill>
                  <a:schemeClr val="bg1"/>
                </a:solidFill>
                <a:latin typeface="EYInterstate Light" panose="02000506000000020004" pitchFamily="2" charset="0"/>
              </a:rPr>
              <a:t>Transactions</a:t>
            </a:r>
            <a:r>
              <a:rPr lang="it-IT" sz="1000" b="1" dirty="0">
                <a:solidFill>
                  <a:schemeClr val="bg1"/>
                </a:solidFill>
                <a:latin typeface="EYInterstate Light" panose="02000506000000020004" pitchFamily="2" charset="0"/>
              </a:rPr>
              <a:t> | Consulting</a:t>
            </a:r>
          </a:p>
          <a:p>
            <a:pPr fontAlgn="base">
              <a:spcBef>
                <a:spcPct val="0"/>
              </a:spcBef>
              <a:buClr>
                <a:srgbClr val="FFE600"/>
              </a:buClr>
              <a:buSzPct val="80000"/>
              <a:buFont typeface="Arial" charset="0"/>
              <a:buNone/>
            </a:pPr>
            <a:endParaRPr lang="it-IT" sz="1000" b="1" dirty="0">
              <a:solidFill>
                <a:schemeClr val="bg1"/>
              </a:solidFill>
              <a:latin typeface="EYInterstate Light" panose="02000506000000020004" pitchFamily="2" charset="0"/>
            </a:endParaRPr>
          </a:p>
          <a:p>
            <a:pPr fontAlgn="base">
              <a:spcBef>
                <a:spcPct val="0"/>
              </a:spcBef>
              <a:buClr>
                <a:srgbClr val="FFE600"/>
              </a:buClr>
              <a:buSzPct val="80000"/>
              <a:buFont typeface="Arial" charset="0"/>
              <a:buNone/>
            </a:pPr>
            <a:r>
              <a:rPr lang="it-IT" sz="1000" b="1" dirty="0">
                <a:solidFill>
                  <a:schemeClr val="bg1"/>
                </a:solidFill>
                <a:latin typeface="EYInterstate Light" panose="02000506000000020004" pitchFamily="2" charset="0"/>
              </a:rPr>
              <a:t>EY</a:t>
            </a:r>
          </a:p>
          <a:p>
            <a:pPr fontAlgn="base">
              <a:spcBef>
                <a:spcPct val="0"/>
              </a:spcBef>
              <a:buClr>
                <a:srgbClr val="FFE600"/>
              </a:buClr>
              <a:buSzPct val="80000"/>
              <a:buFont typeface="Arial" charset="0"/>
              <a:buNone/>
            </a:pPr>
            <a:r>
              <a:rPr lang="it-IT" sz="1000" dirty="0">
                <a:solidFill>
                  <a:schemeClr val="bg1"/>
                </a:solidFill>
                <a:latin typeface="EYInterstate Light" panose="02000506000000020004" pitchFamily="2" charset="0"/>
              </a:rPr>
              <a:t>EY è leader globale nei servizi professionali di revisione e organizzazione contabile, assistenza fiscale e legale, </a:t>
            </a:r>
            <a:r>
              <a:rPr lang="it-IT" sz="1000" dirty="0" err="1">
                <a:solidFill>
                  <a:schemeClr val="bg1"/>
                </a:solidFill>
                <a:latin typeface="EYInterstate Light" panose="02000506000000020004" pitchFamily="2" charset="0"/>
              </a:rPr>
              <a:t>transaction</a:t>
            </a:r>
            <a:r>
              <a:rPr lang="it-IT" sz="1000" dirty="0">
                <a:solidFill>
                  <a:schemeClr val="bg1"/>
                </a:solidFill>
                <a:latin typeface="EYInterstate Light" panose="02000506000000020004" pitchFamily="2" charset="0"/>
              </a:rPr>
              <a:t> e consulenza. La nostra conoscenza e la qualità dei nostri servizi contribuiscono a costruire la fiducia nei mercati finanziari e nelle economie di tutto il mondo. I nostri professionisti si distinguono per la loro capacità di lavorare insieme per assistere i nostri stakeholder al raggiungimento dei loro obiettivi. Così facendo, svolgiamo un ruolo fondamentale nel costruire un mondo professionale migliore per le nostre persone, i nostri clienti e la comunità in cui operiamo. </a:t>
            </a:r>
          </a:p>
          <a:p>
            <a:pPr fontAlgn="base">
              <a:spcBef>
                <a:spcPct val="0"/>
              </a:spcBef>
              <a:buClr>
                <a:srgbClr val="FFE600"/>
              </a:buClr>
              <a:buSzPct val="80000"/>
              <a:buFont typeface="Arial" charset="0"/>
              <a:buNone/>
            </a:pPr>
            <a:endParaRPr lang="it-IT" sz="1000" dirty="0">
              <a:solidFill>
                <a:schemeClr val="bg1"/>
              </a:solidFill>
              <a:latin typeface="EYInterstate Light" panose="02000506000000020004" pitchFamily="2" charset="0"/>
            </a:endParaRPr>
          </a:p>
          <a:p>
            <a:pPr fontAlgn="base">
              <a:spcBef>
                <a:spcPct val="0"/>
              </a:spcBef>
              <a:buClr>
                <a:srgbClr val="FFE600"/>
              </a:buClr>
              <a:buSzPct val="80000"/>
              <a:buFont typeface="Arial" charset="0"/>
              <a:buNone/>
            </a:pPr>
            <a:r>
              <a:rPr lang="it-IT" sz="1000" dirty="0">
                <a:solidFill>
                  <a:schemeClr val="bg1"/>
                </a:solidFill>
                <a:latin typeface="EYInterstate Light" panose="02000506000000020004" pitchFamily="2" charset="0"/>
              </a:rPr>
              <a:t>“EY” indica l’organizzazione globale e può riferisti ad una o più  delle “</a:t>
            </a:r>
            <a:r>
              <a:rPr lang="it-IT" sz="1000" dirty="0" err="1">
                <a:solidFill>
                  <a:schemeClr val="bg1"/>
                </a:solidFill>
                <a:latin typeface="EYInterstate Light" panose="02000506000000020004" pitchFamily="2" charset="0"/>
              </a:rPr>
              <a:t>Member</a:t>
            </a:r>
            <a:r>
              <a:rPr lang="it-IT" sz="1000" dirty="0">
                <a:solidFill>
                  <a:schemeClr val="bg1"/>
                </a:solidFill>
                <a:latin typeface="EYInterstate Light" panose="02000506000000020004" pitchFamily="2" charset="0"/>
              </a:rPr>
              <a:t> </a:t>
            </a:r>
            <a:r>
              <a:rPr lang="it-IT" sz="1000" dirty="0" err="1">
                <a:solidFill>
                  <a:schemeClr val="bg1"/>
                </a:solidFill>
                <a:latin typeface="EYInterstate Light" panose="02000506000000020004" pitchFamily="2" charset="0"/>
              </a:rPr>
              <a:t>Firm</a:t>
            </a:r>
            <a:r>
              <a:rPr lang="it-IT" sz="1000" dirty="0">
                <a:solidFill>
                  <a:schemeClr val="bg1"/>
                </a:solidFill>
                <a:latin typeface="EYInterstate Light" panose="02000506000000020004" pitchFamily="2" charset="0"/>
              </a:rPr>
              <a:t>” di Ernst &amp; Young Global Limited, ciascuna delle quali è un’entità legale separata. Ernst &amp; Young Global Limited, una “Private Company Limited by </a:t>
            </a:r>
            <a:r>
              <a:rPr lang="it-IT" sz="1000" dirty="0" err="1">
                <a:solidFill>
                  <a:schemeClr val="bg1"/>
                </a:solidFill>
                <a:latin typeface="EYInterstate Light" panose="02000506000000020004" pitchFamily="2" charset="0"/>
              </a:rPr>
              <a:t>Guarantee</a:t>
            </a:r>
            <a:r>
              <a:rPr lang="it-IT" sz="1000" dirty="0">
                <a:solidFill>
                  <a:schemeClr val="bg1"/>
                </a:solidFill>
                <a:latin typeface="EYInterstate Light" panose="02000506000000020004" pitchFamily="2" charset="0"/>
              </a:rPr>
              <a:t>” di diritto inglese, non presta servizi ai clienti. Informazioni su come EY raccoglie e utilizza dati personali e una descrizione dei diritti che gli individui hanno sulla base della legislazione sulla protezione dei dati sono disponibili su: ey.com/IT/privacy. Per maggiori informazioni sulla nostra organizzazione vi invitiamo a visitare ey.com.</a:t>
            </a:r>
          </a:p>
          <a:p>
            <a:pPr>
              <a:spcAft>
                <a:spcPts val="0"/>
              </a:spcAft>
            </a:pPr>
            <a:endParaRPr lang="it-IT" sz="1000" dirty="0">
              <a:solidFill>
                <a:schemeClr val="bg1"/>
              </a:solidFill>
              <a:latin typeface="EYInterstate Light" panose="02000506000000020004" pitchFamily="2" charset="0"/>
            </a:endParaRPr>
          </a:p>
          <a:p>
            <a:pPr>
              <a:spcAft>
                <a:spcPts val="0"/>
              </a:spcAft>
            </a:pPr>
            <a:r>
              <a:rPr lang="it-IT" sz="1000" dirty="0">
                <a:solidFill>
                  <a:schemeClr val="bg1"/>
                </a:solidFill>
                <a:latin typeface="EYInterstate Light" panose="02000506000000020004" pitchFamily="2" charset="0"/>
              </a:rPr>
              <a:t>© 2022 EY S.p.A.</a:t>
            </a:r>
          </a:p>
          <a:p>
            <a:pPr>
              <a:spcAft>
                <a:spcPts val="0"/>
              </a:spcAft>
            </a:pPr>
            <a:r>
              <a:rPr lang="it-IT" sz="1000" dirty="0" err="1">
                <a:solidFill>
                  <a:schemeClr val="bg1"/>
                </a:solidFill>
                <a:latin typeface="EYInterstate Light" panose="02000506000000020004" pitchFamily="2" charset="0"/>
              </a:rPr>
              <a:t>All</a:t>
            </a:r>
            <a:r>
              <a:rPr lang="it-IT" sz="1000" dirty="0">
                <a:solidFill>
                  <a:schemeClr val="bg1"/>
                </a:solidFill>
                <a:latin typeface="EYInterstate Light" panose="02000506000000020004" pitchFamily="2" charset="0"/>
              </a:rPr>
              <a:t> </a:t>
            </a:r>
            <a:r>
              <a:rPr lang="it-IT" sz="1000" dirty="0" err="1">
                <a:solidFill>
                  <a:schemeClr val="bg1"/>
                </a:solidFill>
                <a:latin typeface="EYInterstate Light" panose="02000506000000020004" pitchFamily="2" charset="0"/>
              </a:rPr>
              <a:t>Rights</a:t>
            </a:r>
            <a:r>
              <a:rPr lang="it-IT" sz="1000" dirty="0">
                <a:solidFill>
                  <a:schemeClr val="bg1"/>
                </a:solidFill>
                <a:latin typeface="EYInterstate Light" panose="02000506000000020004" pitchFamily="2" charset="0"/>
              </a:rPr>
              <a:t> </a:t>
            </a:r>
            <a:r>
              <a:rPr lang="it-IT" sz="1000" dirty="0" err="1">
                <a:solidFill>
                  <a:schemeClr val="bg1"/>
                </a:solidFill>
                <a:latin typeface="EYInterstate Light" panose="02000506000000020004" pitchFamily="2" charset="0"/>
              </a:rPr>
              <a:t>Reserved</a:t>
            </a:r>
            <a:r>
              <a:rPr lang="it-IT" sz="1000" dirty="0">
                <a:solidFill>
                  <a:schemeClr val="bg1"/>
                </a:solidFill>
                <a:latin typeface="EYInterstate Light" panose="02000506000000020004" pitchFamily="2" charset="0"/>
              </a:rPr>
              <a:t>.</a:t>
            </a:r>
          </a:p>
          <a:p>
            <a:pPr>
              <a:spcAft>
                <a:spcPts val="0"/>
              </a:spcAft>
            </a:pPr>
            <a:endParaRPr lang="it-IT" sz="1000" dirty="0">
              <a:solidFill>
                <a:schemeClr val="bg1"/>
              </a:solidFill>
              <a:latin typeface="EYInterstate Light" panose="02000506000000020004" pitchFamily="2" charset="0"/>
            </a:endParaRPr>
          </a:p>
          <a:p>
            <a:pPr>
              <a:spcAft>
                <a:spcPts val="0"/>
              </a:spcAft>
            </a:pPr>
            <a:endParaRPr lang="it-IT" sz="800" dirty="0">
              <a:solidFill>
                <a:schemeClr val="bg1"/>
              </a:solidFill>
              <a:latin typeface="EYInterstate Light" panose="02000506000000020004" pitchFamily="2" charset="0"/>
            </a:endParaRPr>
          </a:p>
          <a:p>
            <a:pPr>
              <a:spcAft>
                <a:spcPts val="0"/>
              </a:spcAft>
            </a:pPr>
            <a:r>
              <a:rPr lang="it-IT" sz="1100" b="1" dirty="0">
                <a:solidFill>
                  <a:schemeClr val="bg1"/>
                </a:solidFill>
                <a:latin typeface="EYInterstate Light" panose="02000506000000020004" pitchFamily="2" charset="0"/>
              </a:rPr>
              <a:t>ey.com</a:t>
            </a:r>
            <a:endParaRPr lang="it-IT" sz="300" b="1" dirty="0">
              <a:solidFill>
                <a:schemeClr val="bg1"/>
              </a:solidFill>
              <a:latin typeface="EYInterstate Light" panose="02000506000000020004" pitchFamily="2" charset="0"/>
            </a:endParaRPr>
          </a:p>
        </p:txBody>
      </p:sp>
    </p:spTree>
    <p:extLst>
      <p:ext uri="{BB962C8B-B14F-4D97-AF65-F5344CB8AC3E}">
        <p14:creationId xmlns:p14="http://schemas.microsoft.com/office/powerpoint/2010/main" val="71579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184652"/>
            <a:ext cx="10978515" cy="336313"/>
          </a:xfrm>
        </p:spPr>
        <p:txBody>
          <a:bodyPr/>
          <a:lstStyle/>
          <a:p>
            <a:r>
              <a:rPr lang="en-GB" b="1" dirty="0"/>
              <a:t>La </a:t>
            </a:r>
            <a:r>
              <a:rPr lang="en-GB" b="1" dirty="0" err="1"/>
              <a:t>Revisione</a:t>
            </a:r>
            <a:r>
              <a:rPr lang="en-GB" b="1" dirty="0"/>
              <a:t> </a:t>
            </a:r>
            <a:r>
              <a:rPr lang="en-GB" b="1" dirty="0" err="1"/>
              <a:t>dei</a:t>
            </a:r>
            <a:r>
              <a:rPr lang="en-GB" b="1" dirty="0"/>
              <a:t> Conti</a:t>
            </a:r>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4</a:t>
            </a:fld>
            <a:endParaRPr dirty="0"/>
          </a:p>
        </p:txBody>
      </p:sp>
      <p:sp>
        <p:nvSpPr>
          <p:cNvPr id="9" name="TextBox 8"/>
          <p:cNvSpPr txBox="1"/>
          <p:nvPr/>
        </p:nvSpPr>
        <p:spPr>
          <a:xfrm>
            <a:off x="609918" y="603647"/>
            <a:ext cx="5958662"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dirty="0">
                <a:solidFill>
                  <a:schemeClr val="bg1"/>
                </a:solidFill>
              </a:rPr>
              <a:t>La revisione legale dei conti</a:t>
            </a:r>
            <a:endParaRPr lang="it-IT" sz="1200" dirty="0">
              <a:solidFill>
                <a:schemeClr val="bg1"/>
              </a:solidFill>
            </a:endParaRPr>
          </a:p>
        </p:txBody>
      </p:sp>
      <p:sp>
        <p:nvSpPr>
          <p:cNvPr id="12" name="Rectangle 11">
            <a:extLst>
              <a:ext uri="{FF2B5EF4-FFF2-40B4-BE49-F238E27FC236}">
                <a16:creationId xmlns:a16="http://schemas.microsoft.com/office/drawing/2014/main" id="{53EA746D-44D1-43C5-BC63-8836C681D6B1}"/>
              </a:ext>
            </a:extLst>
          </p:cNvPr>
          <p:cNvSpPr/>
          <p:nvPr/>
        </p:nvSpPr>
        <p:spPr>
          <a:xfrm>
            <a:off x="542925" y="1366945"/>
            <a:ext cx="11068050" cy="4973990"/>
          </a:xfrm>
          <a:prstGeom prst="rect">
            <a:avLst/>
          </a:prstGeom>
          <a:noFill/>
        </p:spPr>
        <p:txBody>
          <a:bodyPr wrap="square">
            <a:spAutoFit/>
          </a:bodyPr>
          <a:lstStyle/>
          <a:p>
            <a:pPr>
              <a:lnSpc>
                <a:spcPct val="150000"/>
              </a:lnSpc>
              <a:spcBef>
                <a:spcPts val="400"/>
              </a:spcBef>
              <a:spcAft>
                <a:spcPts val="400"/>
              </a:spcAft>
            </a:pPr>
            <a:r>
              <a:rPr lang="it-IT" sz="1400" dirty="0">
                <a:solidFill>
                  <a:srgbClr val="FFFFFF"/>
                </a:solidFill>
              </a:rPr>
              <a:t>La revisione legale è un incarico che viene conferito dall’Assemblea ai sensi di legge ex art. 2409-bis nel caso di Società per azioni o ex art. 2477 nel caso di Società per responsabilità limitata. </a:t>
            </a:r>
          </a:p>
          <a:p>
            <a:pPr>
              <a:lnSpc>
                <a:spcPct val="150000"/>
              </a:lnSpc>
              <a:spcBef>
                <a:spcPts val="400"/>
              </a:spcBef>
              <a:spcAft>
                <a:spcPts val="400"/>
              </a:spcAft>
            </a:pPr>
            <a:r>
              <a:rPr lang="it-IT" sz="1400" dirty="0">
                <a:solidFill>
                  <a:srgbClr val="FFFFFF"/>
                </a:solidFill>
              </a:rPr>
              <a:t>L’incarico prevede l’emissione di una relazione di revisione contabile al bilancio d’esercizio della società chiuso ad una certa data. Le caratteristiche di tale relazione sono:</a:t>
            </a: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Presenza di un giudizio sul bilancio d’esercizio costituito dallo stato patrimoniale ad una certa data, dal conto economico, dal rendiconto finanziario,  dalla nota integrativa e sulla coerenza della relazione sulla gestione con il fascicolo di bilancio;</a:t>
            </a: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Emessa ai sensi di legge in considerazione delle casistiche esposte al bullet precedente e pertanto indirizzata ai «proprietari» della società (es. Azionisti).</a:t>
            </a:r>
          </a:p>
          <a:p>
            <a:pPr>
              <a:lnSpc>
                <a:spcPct val="150000"/>
              </a:lnSpc>
              <a:spcBef>
                <a:spcPts val="400"/>
              </a:spcBef>
              <a:spcAft>
                <a:spcPts val="400"/>
              </a:spcAft>
            </a:pPr>
            <a:r>
              <a:rPr lang="it-IT" sz="1400" dirty="0">
                <a:solidFill>
                  <a:srgbClr val="FFFFFF"/>
                </a:solidFill>
              </a:rPr>
              <a:t>L’incarico prevede in aggiunta alle attività volte all’emissione del giudizio sul bilancio d’esercizio l’attività di:</a:t>
            </a: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verifica nel corso dell’esercizio della regolare tenuta della contabilità sociale e della corretta rilevazione dei fatti di gestione nelle scritture contabili;</a:t>
            </a:r>
            <a:endParaRPr lang="en-US" sz="1400" dirty="0">
              <a:solidFill>
                <a:srgbClr val="FFFFFF"/>
              </a:solidFill>
            </a:endParaRP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le attività volte alla sottoscrizione delle Dichiarazioni Fiscali.</a:t>
            </a:r>
            <a:endParaRPr lang="en-US" sz="1400" dirty="0">
              <a:solidFill>
                <a:srgbClr val="FFFFFF"/>
              </a:solidFill>
            </a:endParaRPr>
          </a:p>
          <a:p>
            <a:pPr marL="285750" indent="-285750">
              <a:lnSpc>
                <a:spcPct val="150000"/>
              </a:lnSpc>
              <a:spcBef>
                <a:spcPts val="400"/>
              </a:spcBef>
              <a:spcAft>
                <a:spcPts val="400"/>
              </a:spcAft>
              <a:buFont typeface="Arial" panose="020B0604020202020204" pitchFamily="34" charset="0"/>
              <a:buChar char="•"/>
            </a:pPr>
            <a:endParaRPr lang="it-IT" sz="1400" dirty="0"/>
          </a:p>
        </p:txBody>
      </p:sp>
      <p:sp>
        <p:nvSpPr>
          <p:cNvPr id="11" name="Date Placeholder 3">
            <a:extLst>
              <a:ext uri="{FF2B5EF4-FFF2-40B4-BE49-F238E27FC236}">
                <a16:creationId xmlns:a16="http://schemas.microsoft.com/office/drawing/2014/main" id="{4291A095-E1FE-43AA-8ACB-65C69691AA57}"/>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3" name="Footer Placeholder 4">
            <a:extLst>
              <a:ext uri="{FF2B5EF4-FFF2-40B4-BE49-F238E27FC236}">
                <a16:creationId xmlns:a16="http://schemas.microsoft.com/office/drawing/2014/main" id="{AF1087B8-4486-41C0-8F7F-E25E90197633}"/>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3757522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184652"/>
            <a:ext cx="10978515" cy="336313"/>
          </a:xfrm>
        </p:spPr>
        <p:txBody>
          <a:bodyPr/>
          <a:lstStyle/>
          <a:p>
            <a:r>
              <a:rPr lang="en-GB" b="1" dirty="0"/>
              <a:t>La </a:t>
            </a:r>
            <a:r>
              <a:rPr lang="en-GB" b="1" dirty="0" err="1"/>
              <a:t>Revisione</a:t>
            </a:r>
            <a:r>
              <a:rPr lang="en-GB" b="1" dirty="0"/>
              <a:t> </a:t>
            </a:r>
            <a:r>
              <a:rPr lang="en-GB" b="1" dirty="0" err="1"/>
              <a:t>dei</a:t>
            </a:r>
            <a:r>
              <a:rPr lang="en-GB" b="1" dirty="0"/>
              <a:t> Conti</a:t>
            </a:r>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5</a:t>
            </a:fld>
            <a:endParaRPr dirty="0"/>
          </a:p>
        </p:txBody>
      </p:sp>
      <p:sp>
        <p:nvSpPr>
          <p:cNvPr id="9" name="TextBox 8"/>
          <p:cNvSpPr txBox="1"/>
          <p:nvPr/>
        </p:nvSpPr>
        <p:spPr>
          <a:xfrm>
            <a:off x="609918" y="603647"/>
            <a:ext cx="5958662"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dirty="0">
                <a:solidFill>
                  <a:schemeClr val="bg1"/>
                </a:solidFill>
              </a:rPr>
              <a:t>I soggetti adibiti</a:t>
            </a:r>
            <a:endParaRPr lang="it-IT" sz="1200" dirty="0">
              <a:solidFill>
                <a:schemeClr val="bg1"/>
              </a:solidFill>
            </a:endParaRPr>
          </a:p>
        </p:txBody>
      </p:sp>
      <p:graphicFrame>
        <p:nvGraphicFramePr>
          <p:cNvPr id="3" name="Table 2">
            <a:extLst>
              <a:ext uri="{FF2B5EF4-FFF2-40B4-BE49-F238E27FC236}">
                <a16:creationId xmlns:a16="http://schemas.microsoft.com/office/drawing/2014/main" id="{5B9C7901-F876-44B5-A0E5-45C8705A4F7E}"/>
              </a:ext>
            </a:extLst>
          </p:cNvPr>
          <p:cNvGraphicFramePr>
            <a:graphicFrameLocks noGrp="1"/>
          </p:cNvGraphicFramePr>
          <p:nvPr>
            <p:extLst>
              <p:ext uri="{D42A27DB-BD31-4B8C-83A1-F6EECF244321}">
                <p14:modId xmlns:p14="http://schemas.microsoft.com/office/powerpoint/2010/main" val="4136573350"/>
              </p:ext>
            </p:extLst>
          </p:nvPr>
        </p:nvGraphicFramePr>
        <p:xfrm>
          <a:off x="617221" y="1286426"/>
          <a:ext cx="10978515" cy="1899920"/>
        </p:xfrm>
        <a:graphic>
          <a:graphicData uri="http://schemas.openxmlformats.org/drawingml/2006/table">
            <a:tbl>
              <a:tblPr firstRow="1" bandRow="1">
                <a:tableStyleId>{5C22544A-7EE6-4342-B048-85BDC9FD1C3A}</a:tableStyleId>
              </a:tblPr>
              <a:tblGrid>
                <a:gridCol w="2195703">
                  <a:extLst>
                    <a:ext uri="{9D8B030D-6E8A-4147-A177-3AD203B41FA5}">
                      <a16:colId xmlns:a16="http://schemas.microsoft.com/office/drawing/2014/main" val="2604473152"/>
                    </a:ext>
                  </a:extLst>
                </a:gridCol>
                <a:gridCol w="2195703">
                  <a:extLst>
                    <a:ext uri="{9D8B030D-6E8A-4147-A177-3AD203B41FA5}">
                      <a16:colId xmlns:a16="http://schemas.microsoft.com/office/drawing/2014/main" val="3649481763"/>
                    </a:ext>
                  </a:extLst>
                </a:gridCol>
                <a:gridCol w="2195703">
                  <a:extLst>
                    <a:ext uri="{9D8B030D-6E8A-4147-A177-3AD203B41FA5}">
                      <a16:colId xmlns:a16="http://schemas.microsoft.com/office/drawing/2014/main" val="1020841977"/>
                    </a:ext>
                  </a:extLst>
                </a:gridCol>
                <a:gridCol w="2195703">
                  <a:extLst>
                    <a:ext uri="{9D8B030D-6E8A-4147-A177-3AD203B41FA5}">
                      <a16:colId xmlns:a16="http://schemas.microsoft.com/office/drawing/2014/main" val="3805361187"/>
                    </a:ext>
                  </a:extLst>
                </a:gridCol>
                <a:gridCol w="2195703">
                  <a:extLst>
                    <a:ext uri="{9D8B030D-6E8A-4147-A177-3AD203B41FA5}">
                      <a16:colId xmlns:a16="http://schemas.microsoft.com/office/drawing/2014/main" val="3940072811"/>
                    </a:ext>
                  </a:extLst>
                </a:gridCol>
              </a:tblGrid>
              <a:tr h="370840">
                <a:tc>
                  <a:txBody>
                    <a:bodyPr/>
                    <a:lstStyle/>
                    <a:p>
                      <a:r>
                        <a:rPr lang="it-IT" sz="1600" b="1" dirty="0">
                          <a:solidFill>
                            <a:schemeClr val="tx1"/>
                          </a:solidFill>
                        </a:rPr>
                        <a:t>SPA</a:t>
                      </a:r>
                    </a:p>
                  </a:txBody>
                  <a:tcPr>
                    <a:solidFill>
                      <a:schemeClr val="tx2"/>
                    </a:solidFill>
                  </a:tcPr>
                </a:tc>
                <a:tc>
                  <a:txBody>
                    <a:bodyPr/>
                    <a:lstStyle/>
                    <a:p>
                      <a:pPr algn="ctr"/>
                      <a:r>
                        <a:rPr lang="it-IT" sz="1600" b="1" dirty="0">
                          <a:solidFill>
                            <a:schemeClr val="tx1"/>
                          </a:solidFill>
                        </a:rPr>
                        <a:t>Società di Revisione</a:t>
                      </a:r>
                    </a:p>
                  </a:txBody>
                  <a:tcPr anchor="ctr">
                    <a:solidFill>
                      <a:schemeClr val="tx2"/>
                    </a:solidFill>
                  </a:tcPr>
                </a:tc>
                <a:tc>
                  <a:txBody>
                    <a:bodyPr/>
                    <a:lstStyle/>
                    <a:p>
                      <a:pPr algn="ctr"/>
                      <a:r>
                        <a:rPr lang="it-IT" sz="1600" b="1" dirty="0">
                          <a:solidFill>
                            <a:schemeClr val="tx1"/>
                          </a:solidFill>
                        </a:rPr>
                        <a:t>Persona Fisica</a:t>
                      </a:r>
                    </a:p>
                  </a:txBody>
                  <a:tcPr anchor="ctr">
                    <a:solidFill>
                      <a:schemeClr val="tx2"/>
                    </a:solidFill>
                  </a:tcPr>
                </a:tc>
                <a:tc>
                  <a:txBody>
                    <a:bodyPr/>
                    <a:lstStyle/>
                    <a:p>
                      <a:pPr algn="ctr"/>
                      <a:r>
                        <a:rPr lang="it-IT" sz="1600" b="1" dirty="0">
                          <a:solidFill>
                            <a:schemeClr val="tx1"/>
                          </a:solidFill>
                        </a:rPr>
                        <a:t>Collegio Sindacale</a:t>
                      </a:r>
                    </a:p>
                  </a:txBody>
                  <a:tcPr anchor="ctr">
                    <a:solidFill>
                      <a:schemeClr val="tx2"/>
                    </a:solidFill>
                  </a:tcPr>
                </a:tc>
                <a:tc>
                  <a:txBody>
                    <a:bodyPr/>
                    <a:lstStyle/>
                    <a:p>
                      <a:pPr algn="ctr"/>
                      <a:r>
                        <a:rPr lang="it-IT" sz="1600" b="1" dirty="0">
                          <a:solidFill>
                            <a:schemeClr val="tx1"/>
                          </a:solidFill>
                        </a:rPr>
                        <a:t>Norma</a:t>
                      </a:r>
                    </a:p>
                  </a:txBody>
                  <a:tcPr anchor="ctr">
                    <a:solidFill>
                      <a:schemeClr val="tx2"/>
                    </a:solidFill>
                  </a:tcPr>
                </a:tc>
                <a:extLst>
                  <a:ext uri="{0D108BD9-81ED-4DB2-BD59-A6C34878D82A}">
                    <a16:rowId xmlns:a16="http://schemas.microsoft.com/office/drawing/2014/main" val="3466407582"/>
                  </a:ext>
                </a:extLst>
              </a:tr>
              <a:tr h="370840">
                <a:tc>
                  <a:txBody>
                    <a:bodyPr/>
                    <a:lstStyle/>
                    <a:p>
                      <a:r>
                        <a:rPr lang="it-IT" sz="1600" b="1" dirty="0"/>
                        <a:t>EIP</a:t>
                      </a:r>
                    </a:p>
                  </a:txBody>
                  <a:tcPr>
                    <a:solidFill>
                      <a:schemeClr val="bg1">
                        <a:lumMod val="95000"/>
                      </a:schemeClr>
                    </a:solidFill>
                  </a:tcPr>
                </a:tc>
                <a:tc>
                  <a:txBody>
                    <a:bodyPr/>
                    <a:lstStyle/>
                    <a:p>
                      <a:pPr algn="ctr"/>
                      <a:r>
                        <a:rPr lang="it-IT" sz="1600" b="1" dirty="0">
                          <a:solidFill>
                            <a:srgbClr val="FF0000"/>
                          </a:solidFill>
                          <a:latin typeface="Bookshelf Symbol 7" panose="05010101010101010101" pitchFamily="2" charset="2"/>
                        </a:rPr>
                        <a:t>p</a:t>
                      </a:r>
                    </a:p>
                  </a:txBody>
                  <a:tcPr anchor="ctr">
                    <a:solidFill>
                      <a:schemeClr val="bg1">
                        <a:lumMod val="95000"/>
                      </a:schemeClr>
                    </a:solidFill>
                  </a:tcPr>
                </a:tc>
                <a:tc>
                  <a:txBody>
                    <a:bodyPr/>
                    <a:lstStyle/>
                    <a:p>
                      <a:pPr algn="ctr"/>
                      <a:endParaRPr lang="it-IT" sz="1600" b="1" dirty="0"/>
                    </a:p>
                  </a:txBody>
                  <a:tcPr anchor="ctr">
                    <a:solidFill>
                      <a:schemeClr val="bg1">
                        <a:lumMod val="95000"/>
                      </a:schemeClr>
                    </a:solidFill>
                  </a:tcPr>
                </a:tc>
                <a:tc>
                  <a:txBody>
                    <a:bodyPr/>
                    <a:lstStyle/>
                    <a:p>
                      <a:pPr algn="ctr"/>
                      <a:endParaRPr lang="it-IT" sz="1600" b="1" dirty="0"/>
                    </a:p>
                  </a:txBody>
                  <a:tcPr anchor="ctr">
                    <a:solidFill>
                      <a:schemeClr val="bg1">
                        <a:lumMod val="95000"/>
                      </a:schemeClr>
                    </a:solidFill>
                  </a:tcPr>
                </a:tc>
                <a:tc>
                  <a:txBody>
                    <a:bodyPr/>
                    <a:lstStyle/>
                    <a:p>
                      <a:pPr algn="ctr"/>
                      <a:r>
                        <a:rPr lang="it-IT" sz="1600" b="1" dirty="0"/>
                        <a:t>Art. 155 TUF</a:t>
                      </a:r>
                    </a:p>
                  </a:txBody>
                  <a:tcPr anchor="ctr">
                    <a:solidFill>
                      <a:schemeClr val="bg1">
                        <a:lumMod val="95000"/>
                      </a:schemeClr>
                    </a:solidFill>
                  </a:tcPr>
                </a:tc>
                <a:extLst>
                  <a:ext uri="{0D108BD9-81ED-4DB2-BD59-A6C34878D82A}">
                    <a16:rowId xmlns:a16="http://schemas.microsoft.com/office/drawing/2014/main" val="917094124"/>
                  </a:ext>
                </a:extLst>
              </a:tr>
              <a:tr h="370840">
                <a:tc>
                  <a:txBody>
                    <a:bodyPr/>
                    <a:lstStyle/>
                    <a:p>
                      <a:r>
                        <a:rPr lang="it-IT" sz="1600" b="1" dirty="0"/>
                        <a:t>No EIP Si Bilancio Consolidato</a:t>
                      </a:r>
                    </a:p>
                  </a:txBody>
                  <a:tcPr>
                    <a:solidFill>
                      <a:schemeClr val="tx1">
                        <a:lumMod val="20000"/>
                        <a:lumOff val="80000"/>
                      </a:schemeClr>
                    </a:solidFill>
                  </a:tcPr>
                </a:tc>
                <a:tc>
                  <a:txBody>
                    <a:bodyPr/>
                    <a:lstStyle/>
                    <a:p>
                      <a:pPr algn="ctr"/>
                      <a:r>
                        <a:rPr lang="it-IT" sz="1600" b="1" dirty="0">
                          <a:solidFill>
                            <a:srgbClr val="FF0000"/>
                          </a:solidFill>
                          <a:latin typeface="Bookshelf Symbol 7" panose="05010101010101010101" pitchFamily="2" charset="2"/>
                        </a:rPr>
                        <a:t>p</a:t>
                      </a:r>
                      <a:endParaRPr lang="it-IT" sz="1600" b="1" dirty="0"/>
                    </a:p>
                  </a:txBody>
                  <a:tcPr anchor="ctr">
                    <a:solidFill>
                      <a:schemeClr val="tx1">
                        <a:lumMod val="20000"/>
                        <a:lumOff val="80000"/>
                      </a:schemeClr>
                    </a:solidFill>
                  </a:tcPr>
                </a:tc>
                <a:tc>
                  <a:txBody>
                    <a:bodyPr/>
                    <a:lstStyle/>
                    <a:p>
                      <a:pPr algn="ctr"/>
                      <a:r>
                        <a:rPr lang="it-IT" sz="1600" b="1" dirty="0">
                          <a:solidFill>
                            <a:srgbClr val="FF0000"/>
                          </a:solidFill>
                          <a:latin typeface="Bookshelf Symbol 7" panose="05010101010101010101" pitchFamily="2" charset="2"/>
                        </a:rPr>
                        <a:t>p</a:t>
                      </a:r>
                      <a:endParaRPr lang="it-IT" sz="1600" b="1" dirty="0"/>
                    </a:p>
                  </a:txBody>
                  <a:tcPr anchor="ctr">
                    <a:solidFill>
                      <a:schemeClr val="tx1">
                        <a:lumMod val="20000"/>
                        <a:lumOff val="80000"/>
                      </a:schemeClr>
                    </a:solidFill>
                  </a:tcPr>
                </a:tc>
                <a:tc>
                  <a:txBody>
                    <a:bodyPr/>
                    <a:lstStyle/>
                    <a:p>
                      <a:pPr algn="ctr"/>
                      <a:endParaRPr lang="it-IT" sz="1600" b="1" dirty="0"/>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t>Art. 2409-Bis C.C.</a:t>
                      </a:r>
                    </a:p>
                  </a:txBody>
                  <a:tcPr anchor="ctr">
                    <a:solidFill>
                      <a:schemeClr val="tx1">
                        <a:lumMod val="20000"/>
                        <a:lumOff val="80000"/>
                      </a:schemeClr>
                    </a:solidFill>
                  </a:tcPr>
                </a:tc>
                <a:extLst>
                  <a:ext uri="{0D108BD9-81ED-4DB2-BD59-A6C34878D82A}">
                    <a16:rowId xmlns:a16="http://schemas.microsoft.com/office/drawing/2014/main" val="3399369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t>No EIP No Bilancio Consolidato</a:t>
                      </a:r>
                    </a:p>
                  </a:txBody>
                  <a:tcPr>
                    <a:solidFill>
                      <a:schemeClr val="bg1">
                        <a:lumMod val="95000"/>
                      </a:schemeClr>
                    </a:solidFill>
                  </a:tcPr>
                </a:tc>
                <a:tc>
                  <a:txBody>
                    <a:bodyPr/>
                    <a:lstStyle/>
                    <a:p>
                      <a:pPr algn="ctr"/>
                      <a:r>
                        <a:rPr lang="it-IT" sz="1600" b="1" dirty="0">
                          <a:solidFill>
                            <a:srgbClr val="FF0000"/>
                          </a:solidFill>
                          <a:latin typeface="Bookshelf Symbol 7" panose="05010101010101010101" pitchFamily="2" charset="2"/>
                        </a:rPr>
                        <a:t>p</a:t>
                      </a:r>
                      <a:endParaRPr lang="it-IT" sz="1600" b="1" dirty="0"/>
                    </a:p>
                  </a:txBody>
                  <a:tcPr anchor="ctr">
                    <a:solidFill>
                      <a:schemeClr val="bg1">
                        <a:lumMod val="95000"/>
                      </a:schemeClr>
                    </a:solidFill>
                  </a:tcPr>
                </a:tc>
                <a:tc>
                  <a:txBody>
                    <a:bodyPr/>
                    <a:lstStyle/>
                    <a:p>
                      <a:pPr algn="ctr"/>
                      <a:r>
                        <a:rPr lang="it-IT" sz="1600" b="1" dirty="0">
                          <a:solidFill>
                            <a:srgbClr val="FF0000"/>
                          </a:solidFill>
                          <a:latin typeface="Bookshelf Symbol 7" panose="05010101010101010101" pitchFamily="2" charset="2"/>
                        </a:rPr>
                        <a:t>p</a:t>
                      </a:r>
                      <a:endParaRPr lang="it-IT" sz="1600" b="1" dirty="0"/>
                    </a:p>
                  </a:txBody>
                  <a:tcPr anchor="ctr">
                    <a:solidFill>
                      <a:schemeClr val="bg1">
                        <a:lumMod val="95000"/>
                      </a:schemeClr>
                    </a:solidFill>
                  </a:tcPr>
                </a:tc>
                <a:tc>
                  <a:txBody>
                    <a:bodyPr/>
                    <a:lstStyle/>
                    <a:p>
                      <a:pPr algn="ctr"/>
                      <a:r>
                        <a:rPr lang="it-IT" sz="1600" b="1" dirty="0">
                          <a:solidFill>
                            <a:srgbClr val="FF0000"/>
                          </a:solidFill>
                          <a:latin typeface="Bookshelf Symbol 7" panose="05010101010101010101" pitchFamily="2" charset="2"/>
                        </a:rPr>
                        <a:t>p</a:t>
                      </a:r>
                      <a:endParaRPr lang="it-IT" sz="1600" b="1" dirty="0"/>
                    </a:p>
                  </a:txBody>
                  <a:tcPr anchor="ctr">
                    <a:solidFill>
                      <a:schemeClr val="bg1">
                        <a:lumMod val="95000"/>
                      </a:schemeClr>
                    </a:solidFill>
                  </a:tcPr>
                </a:tc>
                <a:tc>
                  <a:txBody>
                    <a:bodyPr/>
                    <a:lstStyle/>
                    <a:p>
                      <a:pPr algn="ctr"/>
                      <a:r>
                        <a:rPr lang="it-IT" sz="1600" b="1" dirty="0"/>
                        <a:t>Art. 2409-Bis C.C.</a:t>
                      </a:r>
                    </a:p>
                  </a:txBody>
                  <a:tcPr anchor="ctr">
                    <a:solidFill>
                      <a:schemeClr val="bg1">
                        <a:lumMod val="95000"/>
                      </a:schemeClr>
                    </a:solidFill>
                  </a:tcPr>
                </a:tc>
                <a:extLst>
                  <a:ext uri="{0D108BD9-81ED-4DB2-BD59-A6C34878D82A}">
                    <a16:rowId xmlns:a16="http://schemas.microsoft.com/office/drawing/2014/main" val="1213027820"/>
                  </a:ext>
                </a:extLst>
              </a:tr>
            </a:tbl>
          </a:graphicData>
        </a:graphic>
      </p:graphicFrame>
      <p:graphicFrame>
        <p:nvGraphicFramePr>
          <p:cNvPr id="15" name="Table 14">
            <a:extLst>
              <a:ext uri="{FF2B5EF4-FFF2-40B4-BE49-F238E27FC236}">
                <a16:creationId xmlns:a16="http://schemas.microsoft.com/office/drawing/2014/main" id="{7503DADF-8D73-45E1-8923-397D3AFF4359}"/>
              </a:ext>
            </a:extLst>
          </p:cNvPr>
          <p:cNvGraphicFramePr>
            <a:graphicFrameLocks noGrp="1"/>
          </p:cNvGraphicFramePr>
          <p:nvPr>
            <p:extLst>
              <p:ext uri="{D42A27DB-BD31-4B8C-83A1-F6EECF244321}">
                <p14:modId xmlns:p14="http://schemas.microsoft.com/office/powerpoint/2010/main" val="3298457772"/>
              </p:ext>
            </p:extLst>
          </p:nvPr>
        </p:nvGraphicFramePr>
        <p:xfrm>
          <a:off x="617222" y="3560589"/>
          <a:ext cx="11024380" cy="2143760"/>
        </p:xfrm>
        <a:graphic>
          <a:graphicData uri="http://schemas.openxmlformats.org/drawingml/2006/table">
            <a:tbl>
              <a:tblPr firstRow="1" bandRow="1">
                <a:tableStyleId>{5C22544A-7EE6-4342-B048-85BDC9FD1C3A}</a:tableStyleId>
              </a:tblPr>
              <a:tblGrid>
                <a:gridCol w="2204876">
                  <a:extLst>
                    <a:ext uri="{9D8B030D-6E8A-4147-A177-3AD203B41FA5}">
                      <a16:colId xmlns:a16="http://schemas.microsoft.com/office/drawing/2014/main" val="2604473152"/>
                    </a:ext>
                  </a:extLst>
                </a:gridCol>
                <a:gridCol w="2204876">
                  <a:extLst>
                    <a:ext uri="{9D8B030D-6E8A-4147-A177-3AD203B41FA5}">
                      <a16:colId xmlns:a16="http://schemas.microsoft.com/office/drawing/2014/main" val="3649481763"/>
                    </a:ext>
                  </a:extLst>
                </a:gridCol>
                <a:gridCol w="2204876">
                  <a:extLst>
                    <a:ext uri="{9D8B030D-6E8A-4147-A177-3AD203B41FA5}">
                      <a16:colId xmlns:a16="http://schemas.microsoft.com/office/drawing/2014/main" val="1020841977"/>
                    </a:ext>
                  </a:extLst>
                </a:gridCol>
                <a:gridCol w="2204876">
                  <a:extLst>
                    <a:ext uri="{9D8B030D-6E8A-4147-A177-3AD203B41FA5}">
                      <a16:colId xmlns:a16="http://schemas.microsoft.com/office/drawing/2014/main" val="3805361187"/>
                    </a:ext>
                  </a:extLst>
                </a:gridCol>
                <a:gridCol w="2204876">
                  <a:extLst>
                    <a:ext uri="{9D8B030D-6E8A-4147-A177-3AD203B41FA5}">
                      <a16:colId xmlns:a16="http://schemas.microsoft.com/office/drawing/2014/main" val="3940072811"/>
                    </a:ext>
                  </a:extLst>
                </a:gridCol>
              </a:tblGrid>
              <a:tr h="370840">
                <a:tc>
                  <a:txBody>
                    <a:bodyPr/>
                    <a:lstStyle/>
                    <a:p>
                      <a:r>
                        <a:rPr lang="it-IT" sz="1600" b="1" dirty="0">
                          <a:solidFill>
                            <a:schemeClr val="tx1"/>
                          </a:solidFill>
                        </a:rPr>
                        <a:t>SRL</a:t>
                      </a:r>
                    </a:p>
                  </a:txBody>
                  <a:tcPr>
                    <a:solidFill>
                      <a:schemeClr val="tx2"/>
                    </a:solidFill>
                  </a:tcPr>
                </a:tc>
                <a:tc>
                  <a:txBody>
                    <a:bodyPr/>
                    <a:lstStyle/>
                    <a:p>
                      <a:pPr algn="ctr"/>
                      <a:r>
                        <a:rPr lang="it-IT" sz="1600" b="1" dirty="0">
                          <a:solidFill>
                            <a:schemeClr val="tx1"/>
                          </a:solidFill>
                        </a:rPr>
                        <a:t>Società di Revisione</a:t>
                      </a:r>
                    </a:p>
                  </a:txBody>
                  <a:tcPr anchor="ctr">
                    <a:solidFill>
                      <a:schemeClr val="tx2"/>
                    </a:solidFill>
                  </a:tcPr>
                </a:tc>
                <a:tc>
                  <a:txBody>
                    <a:bodyPr/>
                    <a:lstStyle/>
                    <a:p>
                      <a:pPr algn="ctr"/>
                      <a:r>
                        <a:rPr lang="it-IT" sz="1600" b="1" dirty="0">
                          <a:solidFill>
                            <a:schemeClr val="tx1"/>
                          </a:solidFill>
                        </a:rPr>
                        <a:t>Persona Fisica</a:t>
                      </a:r>
                    </a:p>
                  </a:txBody>
                  <a:tcPr anchor="ctr">
                    <a:solidFill>
                      <a:schemeClr val="tx2"/>
                    </a:solidFill>
                  </a:tcPr>
                </a:tc>
                <a:tc>
                  <a:txBody>
                    <a:bodyPr/>
                    <a:lstStyle/>
                    <a:p>
                      <a:pPr algn="ctr"/>
                      <a:r>
                        <a:rPr lang="it-IT" sz="1600" b="1" dirty="0">
                          <a:solidFill>
                            <a:schemeClr val="tx1"/>
                          </a:solidFill>
                        </a:rPr>
                        <a:t>Collegio Sindacale</a:t>
                      </a:r>
                    </a:p>
                  </a:txBody>
                  <a:tcPr anchor="ctr">
                    <a:solidFill>
                      <a:schemeClr val="tx2"/>
                    </a:solidFill>
                  </a:tcPr>
                </a:tc>
                <a:tc>
                  <a:txBody>
                    <a:bodyPr/>
                    <a:lstStyle/>
                    <a:p>
                      <a:pPr algn="ctr"/>
                      <a:r>
                        <a:rPr lang="it-IT" sz="1600" b="1" dirty="0">
                          <a:solidFill>
                            <a:schemeClr val="tx1"/>
                          </a:solidFill>
                        </a:rPr>
                        <a:t>Norma</a:t>
                      </a:r>
                    </a:p>
                  </a:txBody>
                  <a:tcPr anchor="ctr">
                    <a:solidFill>
                      <a:schemeClr val="tx2"/>
                    </a:solidFill>
                  </a:tcPr>
                </a:tc>
                <a:extLst>
                  <a:ext uri="{0D108BD9-81ED-4DB2-BD59-A6C34878D82A}">
                    <a16:rowId xmlns:a16="http://schemas.microsoft.com/office/drawing/2014/main" val="3466407582"/>
                  </a:ext>
                </a:extLst>
              </a:tr>
              <a:tr h="370840">
                <a:tc>
                  <a:txBody>
                    <a:bodyPr/>
                    <a:lstStyle/>
                    <a:p>
                      <a:r>
                        <a:rPr lang="it-IT" sz="1600" b="1" dirty="0"/>
                        <a:t>Bilancio Consolidato</a:t>
                      </a:r>
                    </a:p>
                  </a:txBody>
                  <a:tcPr>
                    <a:solidFill>
                      <a:schemeClr val="bg1">
                        <a:lumMod val="95000"/>
                      </a:schemeClr>
                    </a:solidFill>
                  </a:tcPr>
                </a:tc>
                <a:tc>
                  <a:txBody>
                    <a:bodyPr/>
                    <a:lstStyle/>
                    <a:p>
                      <a:pPr algn="ctr"/>
                      <a:r>
                        <a:rPr lang="it-IT" sz="1600" b="1" dirty="0">
                          <a:solidFill>
                            <a:srgbClr val="FF0000"/>
                          </a:solidFill>
                          <a:latin typeface="Bookshelf Symbol 7" panose="05010101010101010101" pitchFamily="2" charset="2"/>
                        </a:rPr>
                        <a:t>p</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FF0000"/>
                          </a:solidFill>
                          <a:latin typeface="Bookshelf Symbol 7" panose="05010101010101010101" pitchFamily="2" charset="2"/>
                        </a:rPr>
                        <a:t>p</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FF0000"/>
                          </a:solidFill>
                          <a:latin typeface="Bookshelf Symbol 7" panose="05010101010101010101" pitchFamily="2" charset="2"/>
                        </a:rPr>
                        <a:t>p</a:t>
                      </a:r>
                    </a:p>
                  </a:txBody>
                  <a:tcPr anchor="ctr">
                    <a:solidFill>
                      <a:schemeClr val="bg1">
                        <a:lumMod val="95000"/>
                      </a:schemeClr>
                    </a:solidFill>
                  </a:tcPr>
                </a:tc>
                <a:tc>
                  <a:txBody>
                    <a:bodyPr/>
                    <a:lstStyle/>
                    <a:p>
                      <a:pPr algn="ctr"/>
                      <a:r>
                        <a:rPr lang="it-IT" sz="1600" b="1" dirty="0"/>
                        <a:t>Art. 2477 C.C.</a:t>
                      </a:r>
                    </a:p>
                  </a:txBody>
                  <a:tcPr anchor="ctr">
                    <a:solidFill>
                      <a:schemeClr val="bg1">
                        <a:lumMod val="95000"/>
                      </a:schemeClr>
                    </a:solidFill>
                  </a:tcPr>
                </a:tc>
                <a:extLst>
                  <a:ext uri="{0D108BD9-81ED-4DB2-BD59-A6C34878D82A}">
                    <a16:rowId xmlns:a16="http://schemas.microsoft.com/office/drawing/2014/main" val="917094124"/>
                  </a:ext>
                </a:extLst>
              </a:tr>
              <a:tr h="370840">
                <a:tc>
                  <a:txBody>
                    <a:bodyPr/>
                    <a:lstStyle/>
                    <a:p>
                      <a:r>
                        <a:rPr lang="it-IT" sz="1600" b="1" dirty="0"/>
                        <a:t>Controlla Società Obbligata alla Revisione Legale</a:t>
                      </a:r>
                    </a:p>
                  </a:txBody>
                  <a:tcPr>
                    <a:solidFill>
                      <a:schemeClr val="tx1">
                        <a:lumMod val="20000"/>
                        <a:lumOff val="80000"/>
                      </a:schemeClr>
                    </a:solidFill>
                  </a:tcPr>
                </a:tc>
                <a:tc>
                  <a:txBody>
                    <a:bodyPr/>
                    <a:lstStyle/>
                    <a:p>
                      <a:pPr algn="ctr"/>
                      <a:r>
                        <a:rPr lang="it-IT" sz="1600" b="1" dirty="0">
                          <a:solidFill>
                            <a:srgbClr val="FF0000"/>
                          </a:solidFill>
                          <a:latin typeface="Bookshelf Symbol 7" panose="05010101010101010101" pitchFamily="2" charset="2"/>
                        </a:rPr>
                        <a:t>p</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FF0000"/>
                          </a:solidFill>
                          <a:latin typeface="Bookshelf Symbol 7" panose="05010101010101010101" pitchFamily="2" charset="2"/>
                        </a:rPr>
                        <a:t>p</a:t>
                      </a:r>
                    </a:p>
                  </a:txBody>
                  <a:tcPr anchor="ctr">
                    <a:solidFill>
                      <a:schemeClr val="tx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FF0000"/>
                          </a:solidFill>
                          <a:latin typeface="Bookshelf Symbol 7" panose="05010101010101010101" pitchFamily="2" charset="2"/>
                        </a:rPr>
                        <a:t>p</a:t>
                      </a:r>
                    </a:p>
                  </a:txBody>
                  <a:tcPr anchor="ctr">
                    <a:solidFill>
                      <a:schemeClr val="tx1">
                        <a:lumMod val="20000"/>
                        <a:lumOff val="80000"/>
                      </a:schemeClr>
                    </a:solidFill>
                  </a:tcPr>
                </a:tc>
                <a:tc>
                  <a:txBody>
                    <a:bodyPr/>
                    <a:lstStyle/>
                    <a:p>
                      <a:pPr algn="ctr"/>
                      <a:r>
                        <a:rPr lang="it-IT" sz="1600" b="1" dirty="0"/>
                        <a:t>Art. 2477 C.C.</a:t>
                      </a:r>
                    </a:p>
                  </a:txBody>
                  <a:tcPr anchor="ctr">
                    <a:solidFill>
                      <a:schemeClr val="tx1">
                        <a:lumMod val="20000"/>
                        <a:lumOff val="80000"/>
                      </a:schemeClr>
                    </a:solidFill>
                  </a:tcPr>
                </a:tc>
                <a:extLst>
                  <a:ext uri="{0D108BD9-81ED-4DB2-BD59-A6C34878D82A}">
                    <a16:rowId xmlns:a16="http://schemas.microsoft.com/office/drawing/2014/main" val="3399369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t>Superamento limiti quantitativi</a:t>
                      </a:r>
                    </a:p>
                  </a:txBody>
                  <a:tcPr>
                    <a:solidFill>
                      <a:schemeClr val="bg1">
                        <a:lumMod val="95000"/>
                      </a:schemeClr>
                    </a:solidFill>
                  </a:tcPr>
                </a:tc>
                <a:tc>
                  <a:txBody>
                    <a:bodyPr/>
                    <a:lstStyle/>
                    <a:p>
                      <a:pPr algn="ctr"/>
                      <a:r>
                        <a:rPr lang="it-IT" sz="1600" b="1" dirty="0">
                          <a:solidFill>
                            <a:srgbClr val="FF0000"/>
                          </a:solidFill>
                          <a:latin typeface="Bookshelf Symbol 7" panose="05010101010101010101" pitchFamily="2" charset="2"/>
                        </a:rPr>
                        <a:t>p</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FF0000"/>
                          </a:solidFill>
                          <a:latin typeface="Bookshelf Symbol 7" panose="05010101010101010101" pitchFamily="2" charset="2"/>
                        </a:rPr>
                        <a:t>p</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srgbClr val="FF0000"/>
                          </a:solidFill>
                          <a:latin typeface="Bookshelf Symbol 7" panose="05010101010101010101" pitchFamily="2" charset="2"/>
                        </a:rPr>
                        <a:t>p</a:t>
                      </a:r>
                    </a:p>
                  </a:txBody>
                  <a:tcPr anchor="ctr">
                    <a:solidFill>
                      <a:schemeClr val="bg1">
                        <a:lumMod val="95000"/>
                      </a:schemeClr>
                    </a:solidFill>
                  </a:tcPr>
                </a:tc>
                <a:tc>
                  <a:txBody>
                    <a:bodyPr/>
                    <a:lstStyle/>
                    <a:p>
                      <a:pPr algn="ctr"/>
                      <a:r>
                        <a:rPr lang="it-IT" sz="1600" b="1" dirty="0"/>
                        <a:t>Art. 2477 C.C.</a:t>
                      </a:r>
                    </a:p>
                  </a:txBody>
                  <a:tcPr anchor="ctr">
                    <a:solidFill>
                      <a:schemeClr val="bg1">
                        <a:lumMod val="95000"/>
                      </a:schemeClr>
                    </a:solidFill>
                  </a:tcPr>
                </a:tc>
                <a:extLst>
                  <a:ext uri="{0D108BD9-81ED-4DB2-BD59-A6C34878D82A}">
                    <a16:rowId xmlns:a16="http://schemas.microsoft.com/office/drawing/2014/main" val="1213027820"/>
                  </a:ext>
                </a:extLst>
              </a:tr>
            </a:tbl>
          </a:graphicData>
        </a:graphic>
      </p:graphicFrame>
      <p:sp>
        <p:nvSpPr>
          <p:cNvPr id="10" name="Date Placeholder 3">
            <a:extLst>
              <a:ext uri="{FF2B5EF4-FFF2-40B4-BE49-F238E27FC236}">
                <a16:creationId xmlns:a16="http://schemas.microsoft.com/office/drawing/2014/main" id="{3547BBAF-2CA4-4FDD-A391-B632F7170F8A}"/>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1" name="Footer Placeholder 4">
            <a:extLst>
              <a:ext uri="{FF2B5EF4-FFF2-40B4-BE49-F238E27FC236}">
                <a16:creationId xmlns:a16="http://schemas.microsoft.com/office/drawing/2014/main" id="{06732994-B776-4A02-8D4F-BC9F1B838DB7}"/>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
        <p:nvSpPr>
          <p:cNvPr id="13" name="Rectangle 12">
            <a:extLst>
              <a:ext uri="{FF2B5EF4-FFF2-40B4-BE49-F238E27FC236}">
                <a16:creationId xmlns:a16="http://schemas.microsoft.com/office/drawing/2014/main" id="{2E4E41D1-DACF-4910-80BA-8A169F9FD605}"/>
              </a:ext>
            </a:extLst>
          </p:cNvPr>
          <p:cNvSpPr/>
          <p:nvPr/>
        </p:nvSpPr>
        <p:spPr>
          <a:xfrm>
            <a:off x="542925" y="5681506"/>
            <a:ext cx="11068050" cy="701026"/>
          </a:xfrm>
          <a:prstGeom prst="rect">
            <a:avLst/>
          </a:prstGeom>
          <a:noFill/>
        </p:spPr>
        <p:txBody>
          <a:bodyPr wrap="square">
            <a:spAutoFit/>
          </a:bodyPr>
          <a:lstStyle/>
          <a:p>
            <a:pPr>
              <a:lnSpc>
                <a:spcPct val="150000"/>
              </a:lnSpc>
              <a:spcBef>
                <a:spcPts val="400"/>
              </a:spcBef>
              <a:spcAft>
                <a:spcPts val="400"/>
              </a:spcAft>
            </a:pPr>
            <a:r>
              <a:rPr lang="it-IT" sz="1400" b="1" dirty="0">
                <a:solidFill>
                  <a:srgbClr val="FFFFFF"/>
                </a:solidFill>
              </a:rPr>
              <a:t>Per le S.r.l. la nomina del revisore è alternativo alla nomina del Collegio Sindacale per i casi precedentemente indicati. La Revisione Legale dei Conti in ogni caso deve essere sempre fatta.</a:t>
            </a:r>
            <a:endParaRPr lang="it-IT" sz="1400" b="1" dirty="0"/>
          </a:p>
        </p:txBody>
      </p:sp>
    </p:spTree>
    <p:extLst>
      <p:ext uri="{BB962C8B-B14F-4D97-AF65-F5344CB8AC3E}">
        <p14:creationId xmlns:p14="http://schemas.microsoft.com/office/powerpoint/2010/main" val="173923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184652"/>
            <a:ext cx="10978515" cy="336313"/>
          </a:xfrm>
        </p:spPr>
        <p:txBody>
          <a:bodyPr/>
          <a:lstStyle/>
          <a:p>
            <a:r>
              <a:rPr lang="en-GB" b="1" dirty="0"/>
              <a:t>La </a:t>
            </a:r>
            <a:r>
              <a:rPr lang="en-GB" b="1" dirty="0" err="1"/>
              <a:t>Revisione</a:t>
            </a:r>
            <a:r>
              <a:rPr lang="en-GB" b="1" dirty="0"/>
              <a:t> </a:t>
            </a:r>
            <a:r>
              <a:rPr lang="en-GB" b="1" dirty="0" err="1"/>
              <a:t>dei</a:t>
            </a:r>
            <a:r>
              <a:rPr lang="en-GB" b="1" dirty="0"/>
              <a:t> Conti</a:t>
            </a:r>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6</a:t>
            </a:fld>
            <a:endParaRPr dirty="0"/>
          </a:p>
        </p:txBody>
      </p:sp>
      <p:sp>
        <p:nvSpPr>
          <p:cNvPr id="9" name="TextBox 8"/>
          <p:cNvSpPr txBox="1"/>
          <p:nvPr/>
        </p:nvSpPr>
        <p:spPr>
          <a:xfrm>
            <a:off x="609918" y="603647"/>
            <a:ext cx="5958662"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dirty="0">
                <a:solidFill>
                  <a:schemeClr val="bg1"/>
                </a:solidFill>
              </a:rPr>
              <a:t>La revisione volontaria</a:t>
            </a:r>
            <a:endParaRPr lang="it-IT" sz="1200" dirty="0">
              <a:solidFill>
                <a:schemeClr val="bg1"/>
              </a:solidFill>
            </a:endParaRPr>
          </a:p>
        </p:txBody>
      </p:sp>
      <p:sp>
        <p:nvSpPr>
          <p:cNvPr id="12" name="Rectangle 11">
            <a:extLst>
              <a:ext uri="{FF2B5EF4-FFF2-40B4-BE49-F238E27FC236}">
                <a16:creationId xmlns:a16="http://schemas.microsoft.com/office/drawing/2014/main" id="{53EA746D-44D1-43C5-BC63-8836C681D6B1}"/>
              </a:ext>
            </a:extLst>
          </p:cNvPr>
          <p:cNvSpPr/>
          <p:nvPr/>
        </p:nvSpPr>
        <p:spPr>
          <a:xfrm>
            <a:off x="542925" y="1366945"/>
            <a:ext cx="11068050" cy="5122749"/>
          </a:xfrm>
          <a:prstGeom prst="rect">
            <a:avLst/>
          </a:prstGeom>
          <a:noFill/>
        </p:spPr>
        <p:txBody>
          <a:bodyPr wrap="square">
            <a:spAutoFit/>
          </a:bodyPr>
          <a:lstStyle/>
          <a:p>
            <a:pPr>
              <a:lnSpc>
                <a:spcPct val="150000"/>
              </a:lnSpc>
              <a:spcBef>
                <a:spcPts val="400"/>
              </a:spcBef>
              <a:spcAft>
                <a:spcPts val="400"/>
              </a:spcAft>
            </a:pPr>
            <a:r>
              <a:rPr lang="it-IT" sz="1400" dirty="0">
                <a:solidFill>
                  <a:srgbClr val="FFFFFF"/>
                </a:solidFill>
              </a:rPr>
              <a:t>La revisione volontaria è un incarico che viene predisposto quando la società:</a:t>
            </a: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È sottoposta a revisione legale da parte di un altro soggetto (tipicamente il collegio sindacale); o</a:t>
            </a: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Non è soggetta a revisione legale, in quanto al di sotto dei limiti dimensionali previsti dalla legge. </a:t>
            </a:r>
          </a:p>
          <a:p>
            <a:pPr>
              <a:lnSpc>
                <a:spcPct val="150000"/>
              </a:lnSpc>
              <a:spcBef>
                <a:spcPts val="400"/>
              </a:spcBef>
              <a:spcAft>
                <a:spcPts val="400"/>
              </a:spcAft>
            </a:pPr>
            <a:r>
              <a:rPr lang="it-IT" sz="1400" dirty="0">
                <a:solidFill>
                  <a:srgbClr val="FFFFFF"/>
                </a:solidFill>
              </a:rPr>
              <a:t>L’incarico prevede l’emissione di una relazione di revisione contabile al bilancio d’esercizio della società chiuso ad una certa data. Le caratteristiche di tale relazione sono:</a:t>
            </a: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Presenza di un giudizio sul bilancio d’esercizio costituito dallo stato patrimoniale ad una certa data, dal conto economico, dal rendiconto finanziario e dalla nota integrativa. Non sono effettuati giudizi sulla relazione sulla gestione;</a:t>
            </a:r>
          </a:p>
          <a:p>
            <a:pPr marL="285750" indent="-285750">
              <a:lnSpc>
                <a:spcPct val="150000"/>
              </a:lnSpc>
              <a:spcBef>
                <a:spcPts val="400"/>
              </a:spcBef>
              <a:spcAft>
                <a:spcPts val="400"/>
              </a:spcAft>
              <a:buFont typeface="Arial" panose="020B0604020202020204" pitchFamily="34" charset="0"/>
              <a:buChar char="•"/>
            </a:pPr>
            <a:r>
              <a:rPr lang="it-IT" sz="1400" dirty="0">
                <a:solidFill>
                  <a:srgbClr val="FFFFFF"/>
                </a:solidFill>
              </a:rPr>
              <a:t>Non emessa ai sensi di legge in considerazione delle casistiche esposte al bullet precedente e pertanto indirizzata all’organo di gestione della società (es. Consiglio di Amministrazione).</a:t>
            </a:r>
          </a:p>
          <a:p>
            <a:pPr>
              <a:lnSpc>
                <a:spcPct val="150000"/>
              </a:lnSpc>
              <a:spcBef>
                <a:spcPts val="400"/>
              </a:spcBef>
              <a:spcAft>
                <a:spcPts val="400"/>
              </a:spcAft>
            </a:pPr>
            <a:r>
              <a:rPr lang="it-IT" sz="1400" dirty="0">
                <a:solidFill>
                  <a:srgbClr val="FFFFFF"/>
                </a:solidFill>
              </a:rPr>
              <a:t>Le attività previste da tale incarico fanno riferimento esclusivamente alla revisione pertanto non sono previsti ulteriori attività collegate quali controlli sulla regolare tenuta della contabilità e/o sottoscrizione delle dichiarazioni fiscali. </a:t>
            </a:r>
          </a:p>
          <a:p>
            <a:pPr marL="285750" indent="-285750">
              <a:lnSpc>
                <a:spcPct val="150000"/>
              </a:lnSpc>
              <a:spcBef>
                <a:spcPts val="400"/>
              </a:spcBef>
              <a:spcAft>
                <a:spcPts val="400"/>
              </a:spcAft>
              <a:buFont typeface="Arial" panose="020B0604020202020204" pitchFamily="34" charset="0"/>
              <a:buChar char="•"/>
            </a:pPr>
            <a:endParaRPr lang="it-IT" sz="1400" dirty="0">
              <a:solidFill>
                <a:srgbClr val="FFFFFF"/>
              </a:solidFill>
            </a:endParaRPr>
          </a:p>
          <a:p>
            <a:pPr marL="285750" indent="-285750">
              <a:lnSpc>
                <a:spcPct val="150000"/>
              </a:lnSpc>
              <a:spcBef>
                <a:spcPts val="400"/>
              </a:spcBef>
              <a:spcAft>
                <a:spcPts val="400"/>
              </a:spcAft>
              <a:buFont typeface="Arial" panose="020B0604020202020204" pitchFamily="34" charset="0"/>
              <a:buChar char="•"/>
            </a:pPr>
            <a:endParaRPr lang="it-IT" sz="1400" dirty="0"/>
          </a:p>
        </p:txBody>
      </p:sp>
      <p:sp>
        <p:nvSpPr>
          <p:cNvPr id="8" name="Date Placeholder 3">
            <a:extLst>
              <a:ext uri="{FF2B5EF4-FFF2-40B4-BE49-F238E27FC236}">
                <a16:creationId xmlns:a16="http://schemas.microsoft.com/office/drawing/2014/main" id="{CDA29D93-7768-42E6-97D9-EBAFBFC6D1A1}"/>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0" name="Footer Placeholder 4">
            <a:extLst>
              <a:ext uri="{FF2B5EF4-FFF2-40B4-BE49-F238E27FC236}">
                <a16:creationId xmlns:a16="http://schemas.microsoft.com/office/drawing/2014/main" id="{469EA671-42DD-45C8-B17E-7B0EDBD790B7}"/>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extLst>
      <p:ext uri="{BB962C8B-B14F-4D97-AF65-F5344CB8AC3E}">
        <p14:creationId xmlns:p14="http://schemas.microsoft.com/office/powerpoint/2010/main" val="191993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1" y="184652"/>
            <a:ext cx="10978515" cy="336313"/>
          </a:xfrm>
        </p:spPr>
        <p:txBody>
          <a:bodyPr/>
          <a:lstStyle/>
          <a:p>
            <a:r>
              <a:rPr lang="en-GB" b="1" dirty="0"/>
              <a:t>La </a:t>
            </a:r>
            <a:r>
              <a:rPr lang="en-GB" b="1" dirty="0" err="1"/>
              <a:t>Revisione</a:t>
            </a:r>
            <a:r>
              <a:rPr lang="en-GB" b="1" dirty="0"/>
              <a:t> </a:t>
            </a:r>
            <a:r>
              <a:rPr lang="en-GB" b="1" dirty="0" err="1"/>
              <a:t>dei</a:t>
            </a:r>
            <a:r>
              <a:rPr lang="en-GB" b="1" dirty="0"/>
              <a:t> Conti</a:t>
            </a:r>
          </a:p>
        </p:txBody>
      </p:sp>
      <p:sp>
        <p:nvSpPr>
          <p:cNvPr id="7" name="Slide Number Placeholder 6">
            <a:extLst>
              <a:ext uri="{FF2B5EF4-FFF2-40B4-BE49-F238E27FC236}">
                <a16:creationId xmlns:a16="http://schemas.microsoft.com/office/drawing/2014/main" id="{6E4FDA63-16FA-4DE2-87FE-DA29DC28CC9C}"/>
              </a:ext>
            </a:extLst>
          </p:cNvPr>
          <p:cNvSpPr>
            <a:spLocks noGrp="1"/>
          </p:cNvSpPr>
          <p:nvPr>
            <p:ph type="sldNum" sz="quarter" idx="12"/>
          </p:nvPr>
        </p:nvSpPr>
        <p:spPr/>
        <p:txBody>
          <a:bodyPr/>
          <a:lstStyle/>
          <a:p>
            <a:r>
              <a:rPr lang="en-GB"/>
              <a:t>Page </a:t>
            </a:r>
            <a:fld id="{F1BC30E3-FFE5-4B91-AA19-87A149EBB9EE}" type="slidenum">
              <a:rPr smtClean="0"/>
              <a:pPr/>
              <a:t>7</a:t>
            </a:fld>
            <a:endParaRPr dirty="0"/>
          </a:p>
        </p:txBody>
      </p:sp>
      <p:sp>
        <p:nvSpPr>
          <p:cNvPr id="9" name="TextBox 8"/>
          <p:cNvSpPr txBox="1"/>
          <p:nvPr/>
        </p:nvSpPr>
        <p:spPr>
          <a:xfrm>
            <a:off x="609918" y="603647"/>
            <a:ext cx="5958662"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dirty="0">
                <a:solidFill>
                  <a:schemeClr val="bg1"/>
                </a:solidFill>
              </a:rPr>
              <a:t>I vantaggi della Revisione dei Conti</a:t>
            </a:r>
            <a:endParaRPr lang="it-IT" sz="1200" dirty="0">
              <a:solidFill>
                <a:schemeClr val="bg1"/>
              </a:solidFill>
            </a:endParaRPr>
          </a:p>
        </p:txBody>
      </p:sp>
      <p:sp>
        <p:nvSpPr>
          <p:cNvPr id="12" name="Rectangle 11">
            <a:extLst>
              <a:ext uri="{FF2B5EF4-FFF2-40B4-BE49-F238E27FC236}">
                <a16:creationId xmlns:a16="http://schemas.microsoft.com/office/drawing/2014/main" id="{53EA746D-44D1-43C5-BC63-8836C681D6B1}"/>
              </a:ext>
            </a:extLst>
          </p:cNvPr>
          <p:cNvSpPr/>
          <p:nvPr/>
        </p:nvSpPr>
        <p:spPr>
          <a:xfrm>
            <a:off x="542925" y="1517867"/>
            <a:ext cx="11068050" cy="4594399"/>
          </a:xfrm>
          <a:prstGeom prst="rect">
            <a:avLst/>
          </a:prstGeom>
          <a:noFill/>
        </p:spPr>
        <p:txBody>
          <a:bodyPr wrap="square">
            <a:spAutoFit/>
          </a:bodyPr>
          <a:lstStyle/>
          <a:p>
            <a:pPr>
              <a:lnSpc>
                <a:spcPct val="150000"/>
              </a:lnSpc>
            </a:pPr>
            <a:r>
              <a:rPr lang="it-IT" sz="1600" dirty="0">
                <a:solidFill>
                  <a:srgbClr val="FFFFFF"/>
                </a:solidFill>
              </a:rPr>
              <a:t>Un processo di Revisione dei Conti permette alle Società di avere un terzo soggetto indipendente che, effettuando delle verifiche campionarie, certifica l’assenza di errori significativi nel bilancio d’esercizio. </a:t>
            </a:r>
          </a:p>
          <a:p>
            <a:pPr>
              <a:lnSpc>
                <a:spcPct val="150000"/>
              </a:lnSpc>
            </a:pPr>
            <a:r>
              <a:rPr lang="it-IT" sz="1600" dirty="0">
                <a:solidFill>
                  <a:srgbClr val="FFFFFF"/>
                </a:solidFill>
              </a:rPr>
              <a:t>I principali vantaggi della Revisione</a:t>
            </a:r>
          </a:p>
          <a:p>
            <a:pPr marL="285750" indent="-285750">
              <a:lnSpc>
                <a:spcPct val="150000"/>
              </a:lnSpc>
              <a:buFont typeface="Wingdings" panose="05000000000000000000" pitchFamily="2" charset="2"/>
              <a:buChar char="ü"/>
            </a:pPr>
            <a:r>
              <a:rPr lang="it-IT" sz="1600" dirty="0">
                <a:solidFill>
                  <a:srgbClr val="FFFFFF"/>
                </a:solidFill>
              </a:rPr>
              <a:t>I primari utilizzatori del Bilancio (Soci e Amministratori) hanno un maggior controllo sulla situazione economica patrimoniale e finanziaria della Società e sulle future possibilità di crescita;</a:t>
            </a:r>
          </a:p>
          <a:p>
            <a:pPr marL="285750" indent="-285750">
              <a:lnSpc>
                <a:spcPct val="150000"/>
              </a:lnSpc>
              <a:buFont typeface="Wingdings" panose="05000000000000000000" pitchFamily="2" charset="2"/>
              <a:buChar char="ü"/>
            </a:pPr>
            <a:r>
              <a:rPr lang="it-IT" sz="1600" dirty="0">
                <a:solidFill>
                  <a:srgbClr val="FFFFFF"/>
                </a:solidFill>
              </a:rPr>
              <a:t>Fornitori Terzi e Finanziatori sono sempre più interessati alla certificazione al fine di avere maggiore sicurezza relativamente alla solidità e solvibilità della controparte. L’acquisizione della certificazione potrebbe permettere di ottenere condizioni economiche e finanziarie agevolate nei vari rapporti commerciali;</a:t>
            </a:r>
          </a:p>
          <a:p>
            <a:pPr marL="285750" indent="-285750">
              <a:lnSpc>
                <a:spcPct val="150000"/>
              </a:lnSpc>
              <a:buFont typeface="Wingdings" panose="05000000000000000000" pitchFamily="2" charset="2"/>
              <a:buChar char="ü"/>
            </a:pPr>
            <a:r>
              <a:rPr lang="it-IT" sz="1600" dirty="0">
                <a:solidFill>
                  <a:srgbClr val="FFFFFF"/>
                </a:solidFill>
              </a:rPr>
              <a:t>Accesso ad operazioni finanziarie straordinarie tipiche delle società di medie dimensione con progetti di crescita significativi (es. emissione di mini-bond o quotazione a mercati alternativi come l’AIM)</a:t>
            </a:r>
          </a:p>
          <a:p>
            <a:pPr marL="285750" indent="-285750">
              <a:lnSpc>
                <a:spcPct val="150000"/>
              </a:lnSpc>
              <a:spcBef>
                <a:spcPts val="400"/>
              </a:spcBef>
              <a:spcAft>
                <a:spcPts val="400"/>
              </a:spcAft>
              <a:buFont typeface="Arial" panose="020B0604020202020204" pitchFamily="34" charset="0"/>
              <a:buChar char="•"/>
            </a:pPr>
            <a:endParaRPr lang="it-IT" sz="1600" dirty="0">
              <a:solidFill>
                <a:srgbClr val="FFFFFF"/>
              </a:solidFill>
            </a:endParaRPr>
          </a:p>
          <a:p>
            <a:pPr marL="285750" indent="-285750">
              <a:lnSpc>
                <a:spcPct val="150000"/>
              </a:lnSpc>
              <a:spcBef>
                <a:spcPts val="400"/>
              </a:spcBef>
              <a:spcAft>
                <a:spcPts val="400"/>
              </a:spcAft>
              <a:buFont typeface="Arial" panose="020B0604020202020204" pitchFamily="34" charset="0"/>
              <a:buChar char="•"/>
            </a:pPr>
            <a:endParaRPr lang="it-IT" sz="1400" dirty="0"/>
          </a:p>
        </p:txBody>
      </p:sp>
      <p:sp>
        <p:nvSpPr>
          <p:cNvPr id="8" name="Date Placeholder 3">
            <a:extLst>
              <a:ext uri="{FF2B5EF4-FFF2-40B4-BE49-F238E27FC236}">
                <a16:creationId xmlns:a16="http://schemas.microsoft.com/office/drawing/2014/main" id="{0120AB20-E752-4C88-8C37-9778909516EF}"/>
              </a:ext>
            </a:extLst>
          </p:cNvPr>
          <p:cNvSpPr txBox="1">
            <a:spLocks/>
          </p:cNvSpPr>
          <p:nvPr/>
        </p:nvSpPr>
        <p:spPr>
          <a:xfrm>
            <a:off x="1428928" y="6471244"/>
            <a:ext cx="1191258" cy="18000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17 Ottobre 2022</a:t>
            </a:r>
          </a:p>
        </p:txBody>
      </p:sp>
      <p:sp>
        <p:nvSpPr>
          <p:cNvPr id="10" name="Footer Placeholder 4">
            <a:extLst>
              <a:ext uri="{FF2B5EF4-FFF2-40B4-BE49-F238E27FC236}">
                <a16:creationId xmlns:a16="http://schemas.microsoft.com/office/drawing/2014/main" id="{45C210EC-40DC-4B51-B541-625F01F780BE}"/>
              </a:ext>
            </a:extLst>
          </p:cNvPr>
          <p:cNvSpPr txBox="1">
            <a:spLocks/>
          </p:cNvSpPr>
          <p:nvPr/>
        </p:nvSpPr>
        <p:spPr>
          <a:xfrm>
            <a:off x="4279423" y="6467475"/>
            <a:ext cx="3086100" cy="180000"/>
          </a:xfrm>
          <a:prstGeom prst="rect">
            <a:avLst/>
          </a:prstGeom>
        </p:spPr>
        <p:txBody>
          <a:bodyPr vert="horz" lIns="0" tIns="0" rIns="0" bIns="0" rtlCol="0" anchor="ctr"/>
          <a:lstStyle>
            <a:defPPr>
              <a:defRPr lang="en-US"/>
            </a:defPPr>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La società di revisione nella Corporate Governance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768" y="1990548"/>
            <a:ext cx="4783882" cy="1113377"/>
          </a:xfrm>
        </p:spPr>
        <p:txBody>
          <a:bodyPr>
            <a:normAutofit/>
          </a:bodyPr>
          <a:lstStyle/>
          <a:p>
            <a:r>
              <a:rPr lang="en-GB" b="1" dirty="0"/>
              <a:t>Il </a:t>
            </a:r>
            <a:r>
              <a:rPr lang="en-GB" b="1" dirty="0" err="1"/>
              <a:t>ruolo</a:t>
            </a:r>
            <a:r>
              <a:rPr lang="en-GB" b="1" dirty="0"/>
              <a:t> del </a:t>
            </a:r>
            <a:r>
              <a:rPr lang="en-GB" b="1" dirty="0" err="1"/>
              <a:t>Revisore</a:t>
            </a:r>
            <a:r>
              <a:rPr lang="en-GB" b="1" dirty="0"/>
              <a:t> </a:t>
            </a:r>
            <a:r>
              <a:rPr lang="en-GB" b="1" dirty="0" err="1"/>
              <a:t>nella</a:t>
            </a:r>
            <a:r>
              <a:rPr lang="en-GB" b="1" dirty="0"/>
              <a:t> Corporate Governance</a:t>
            </a:r>
            <a:endParaRPr lang="en-IN" dirty="0"/>
          </a:p>
        </p:txBody>
      </p:sp>
      <p:sp>
        <p:nvSpPr>
          <p:cNvPr id="5" name="Text Placeholder 1">
            <a:extLst>
              <a:ext uri="{FF2B5EF4-FFF2-40B4-BE49-F238E27FC236}">
                <a16:creationId xmlns:a16="http://schemas.microsoft.com/office/drawing/2014/main" id="{8F23B0AC-E7A3-4A3D-AE83-E60C3204B644}"/>
              </a:ext>
            </a:extLst>
          </p:cNvPr>
          <p:cNvSpPr txBox="1">
            <a:spLocks/>
          </p:cNvSpPr>
          <p:nvPr/>
        </p:nvSpPr>
        <p:spPr>
          <a:xfrm>
            <a:off x="5802" y="-486211"/>
            <a:ext cx="5220000" cy="6858000"/>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noProof="0" dirty="0">
                <a:solidFill>
                  <a:srgbClr val="747480">
                    <a:alpha val="50000"/>
                  </a:srgbClr>
                </a:solidFill>
                <a:latin typeface="EYInterstate Light" panose="02000506000000020004" pitchFamily="2" charset="0"/>
              </a:rPr>
              <a:t>2</a:t>
            </a:r>
            <a:endParaRPr kumimoji="0" lang="en-GB" sz="55000" b="1" i="0" u="none" strike="noStrike" kern="1200" cap="none" spc="0" normalizeH="0" baseline="0" noProof="0" dirty="0">
              <a:ln>
                <a:noFill/>
              </a:ln>
              <a:solidFill>
                <a:srgbClr val="747480">
                  <a:alpha val="50000"/>
                </a:srgbClr>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125268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87A05-0E24-4BAE-80D1-7000E5CFC36E}"/>
              </a:ext>
            </a:extLst>
          </p:cNvPr>
          <p:cNvSpPr/>
          <p:nvPr/>
        </p:nvSpPr>
        <p:spPr>
          <a:xfrm>
            <a:off x="0" y="0"/>
            <a:ext cx="1219200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BA446FFC-620A-44B9-B40E-261571CB29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446"/>
            <a:ext cx="12198350" cy="6858000"/>
          </a:xfrm>
          <a:prstGeom prst="rect">
            <a:avLst/>
          </a:prstGeom>
        </p:spPr>
      </p:pic>
      <p:grpSp>
        <p:nvGrpSpPr>
          <p:cNvPr id="12" name="Group 4">
            <a:extLst>
              <a:ext uri="{FF2B5EF4-FFF2-40B4-BE49-F238E27FC236}">
                <a16:creationId xmlns:a16="http://schemas.microsoft.com/office/drawing/2014/main" id="{98A87292-B71C-41E9-8113-EDA202363D40}"/>
              </a:ext>
            </a:extLst>
          </p:cNvPr>
          <p:cNvGrpSpPr>
            <a:grpSpLocks noChangeAspect="1"/>
          </p:cNvGrpSpPr>
          <p:nvPr/>
        </p:nvGrpSpPr>
        <p:grpSpPr bwMode="auto">
          <a:xfrm>
            <a:off x="11287125" y="6356350"/>
            <a:ext cx="303213" cy="311150"/>
            <a:chOff x="7110" y="4004"/>
            <a:chExt cx="191" cy="196"/>
          </a:xfrm>
        </p:grpSpPr>
        <p:sp>
          <p:nvSpPr>
            <p:cNvPr id="14" name="Freeform 5">
              <a:extLst>
                <a:ext uri="{FF2B5EF4-FFF2-40B4-BE49-F238E27FC236}">
                  <a16:creationId xmlns:a16="http://schemas.microsoft.com/office/drawing/2014/main" id="{E5187B2C-0BE9-4361-A2C4-48F7765E698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6">
              <a:extLst>
                <a:ext uri="{FF2B5EF4-FFF2-40B4-BE49-F238E27FC236}">
                  <a16:creationId xmlns:a16="http://schemas.microsoft.com/office/drawing/2014/main" id="{2706791A-62E5-4E05-BAA8-AB3C8D06991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7">
              <a:extLst>
                <a:ext uri="{FF2B5EF4-FFF2-40B4-BE49-F238E27FC236}">
                  <a16:creationId xmlns:a16="http://schemas.microsoft.com/office/drawing/2014/main" id="{B56F1A9C-15A5-4A86-B9EE-8C8381F203AC}"/>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3" name="Slide Number Placeholder 12">
            <a:extLst>
              <a:ext uri="{FF2B5EF4-FFF2-40B4-BE49-F238E27FC236}">
                <a16:creationId xmlns:a16="http://schemas.microsoft.com/office/drawing/2014/main" id="{87649E24-560B-4A30-B54A-887DE685CD3A}"/>
              </a:ext>
            </a:extLst>
          </p:cNvPr>
          <p:cNvSpPr>
            <a:spLocks noGrp="1"/>
          </p:cNvSpPr>
          <p:nvPr>
            <p:ph type="sldNum" sz="quarter" idx="12"/>
          </p:nvPr>
        </p:nvSpPr>
        <p:spPr/>
        <p:txBody>
          <a:bodyPr/>
          <a:lstStyle/>
          <a:p>
            <a:r>
              <a:rPr lang="en-GB">
                <a:solidFill>
                  <a:srgbClr val="FFFFFF"/>
                </a:solidFill>
              </a:rPr>
              <a:t>Page </a:t>
            </a:r>
            <a:fld id="{F1BC30E3-FFE5-4B91-AA19-87A149EBB9EE}" type="slidenum">
              <a:rPr smtClean="0">
                <a:solidFill>
                  <a:srgbClr val="FFFFFF"/>
                </a:solidFill>
              </a:rPr>
              <a:pPr/>
              <a:t>9</a:t>
            </a:fld>
            <a:endParaRPr dirty="0">
              <a:solidFill>
                <a:srgbClr val="FFFFFF"/>
              </a:solidFill>
            </a:endParaRPr>
          </a:p>
        </p:txBody>
      </p:sp>
      <p:sp>
        <p:nvSpPr>
          <p:cNvPr id="3" name="TextBox 2"/>
          <p:cNvSpPr txBox="1"/>
          <p:nvPr/>
        </p:nvSpPr>
        <p:spPr>
          <a:xfrm>
            <a:off x="6258202" y="323098"/>
            <a:ext cx="788566" cy="85638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6000">
                <a:solidFill>
                  <a:srgbClr val="FFE600"/>
                </a:solidFill>
                <a:latin typeface="Aharoni" panose="02010803020104030203" pitchFamily="2" charset="-79"/>
                <a:cs typeface="Aharoni" panose="02010803020104030203" pitchFamily="2" charset="-79"/>
              </a:rPr>
              <a:t>«</a:t>
            </a:r>
            <a:endParaRPr lang="it-IT" sz="1200" dirty="0">
              <a:solidFill>
                <a:srgbClr val="FFE600"/>
              </a:solidFill>
              <a:latin typeface="Aharoni" panose="02010803020104030203" pitchFamily="2" charset="-79"/>
              <a:cs typeface="Aharoni" panose="02010803020104030203" pitchFamily="2" charset="-79"/>
            </a:endParaRPr>
          </a:p>
        </p:txBody>
      </p:sp>
      <p:sp>
        <p:nvSpPr>
          <p:cNvPr id="19" name="TextBox 18"/>
          <p:cNvSpPr txBox="1"/>
          <p:nvPr/>
        </p:nvSpPr>
        <p:spPr>
          <a:xfrm rot="10800000">
            <a:off x="9831593" y="1887049"/>
            <a:ext cx="788566" cy="85638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6000" dirty="0">
                <a:solidFill>
                  <a:srgbClr val="FFE600"/>
                </a:solidFill>
                <a:latin typeface="Aharoni" panose="02010803020104030203" pitchFamily="2" charset="-79"/>
                <a:cs typeface="Aharoni" panose="02010803020104030203" pitchFamily="2" charset="-79"/>
              </a:rPr>
              <a:t>«</a:t>
            </a:r>
            <a:endParaRPr lang="it-IT" sz="1200" dirty="0">
              <a:solidFill>
                <a:srgbClr val="FFE600"/>
              </a:solidFill>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9B04D018-2D3E-4808-B599-41C750C34897}"/>
              </a:ext>
            </a:extLst>
          </p:cNvPr>
          <p:cNvSpPr txBox="1"/>
          <p:nvPr/>
        </p:nvSpPr>
        <p:spPr>
          <a:xfrm>
            <a:off x="6862437" y="461637"/>
            <a:ext cx="5495278" cy="236372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it-IT" sz="4000" dirty="0">
                <a:solidFill>
                  <a:srgbClr val="FFFFFF"/>
                </a:solidFill>
                <a:latin typeface="+mj-lt"/>
              </a:rPr>
              <a:t>L’obiettivo del revisore nella Corporate </a:t>
            </a:r>
            <a:r>
              <a:rPr lang="it-IT" sz="4000" dirty="0" err="1">
                <a:solidFill>
                  <a:srgbClr val="FFFFFF"/>
                </a:solidFill>
                <a:latin typeface="+mj-lt"/>
              </a:rPr>
              <a:t>Governance</a:t>
            </a:r>
            <a:r>
              <a:rPr lang="it-IT" sz="4000" dirty="0">
                <a:solidFill>
                  <a:srgbClr val="FFFFFF"/>
                </a:solidFill>
                <a:latin typeface="+mj-lt"/>
              </a:rPr>
              <a:t>: COMUNICARE</a:t>
            </a:r>
          </a:p>
          <a:p>
            <a:pPr marL="356616" indent="-356616">
              <a:lnSpc>
                <a:spcPct val="85000"/>
              </a:lnSpc>
              <a:spcAft>
                <a:spcPts val="600"/>
              </a:spcAft>
              <a:buClr>
                <a:schemeClr val="accent2"/>
              </a:buClr>
              <a:buSzPct val="70000"/>
              <a:buFont typeface="Arial" pitchFamily="34" charset="0"/>
              <a:buChar char="►"/>
            </a:pPr>
            <a:endParaRPr lang="it-IT" sz="1200" dirty="0" err="1">
              <a:solidFill>
                <a:schemeClr val="bg1"/>
              </a:solidFill>
            </a:endParaRPr>
          </a:p>
        </p:txBody>
      </p:sp>
    </p:spTree>
    <p:extLst>
      <p:ext uri="{BB962C8B-B14F-4D97-AF65-F5344CB8AC3E}">
        <p14:creationId xmlns:p14="http://schemas.microsoft.com/office/powerpoint/2010/main" val="4003721918"/>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4357</Words>
  <Application>Microsoft Office PowerPoint</Application>
  <PresentationFormat>Custom</PresentationFormat>
  <Paragraphs>401</Paragraphs>
  <Slides>30</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30</vt:i4>
      </vt:variant>
    </vt:vector>
  </HeadingPairs>
  <TitlesOfParts>
    <vt:vector size="44" baseType="lpstr">
      <vt:lpstr>Aharoni</vt:lpstr>
      <vt:lpstr>Arial</vt:lpstr>
      <vt:lpstr>Bookshelf Symbol 7</vt:lpstr>
      <vt:lpstr>Calibri</vt:lpstr>
      <vt:lpstr>Calibri Light</vt:lpstr>
      <vt:lpstr>EYInterstate</vt:lpstr>
      <vt:lpstr>EYInterstate Light</vt:lpstr>
      <vt:lpstr>EYInterstate Light (Headings)</vt:lpstr>
      <vt:lpstr>EYInterstate Regular</vt:lpstr>
      <vt:lpstr>Georgia</vt:lpstr>
      <vt:lpstr>Wingdings</vt:lpstr>
      <vt:lpstr>EY dark background</vt:lpstr>
      <vt:lpstr>Custom Design</vt:lpstr>
      <vt:lpstr>EY light background</vt:lpstr>
      <vt:lpstr>La società di revisione e la Corporate governance</vt:lpstr>
      <vt:lpstr>Agenda</vt:lpstr>
      <vt:lpstr>La Revisione dei Conti</vt:lpstr>
      <vt:lpstr>La Revisione dei Conti</vt:lpstr>
      <vt:lpstr>La Revisione dei Conti</vt:lpstr>
      <vt:lpstr>La Revisione dei Conti</vt:lpstr>
      <vt:lpstr>La Revisione dei Conti</vt:lpstr>
      <vt:lpstr>Il ruolo del Revisore nella Corporate Governance</vt:lpstr>
      <vt:lpstr>PowerPoint Presentation</vt:lpstr>
      <vt:lpstr>Aspetti da comunicare</vt:lpstr>
      <vt:lpstr>Aspetti da comunicare</vt:lpstr>
      <vt:lpstr>Aspetti da comunicare</vt:lpstr>
      <vt:lpstr>Aspetti da comunicare</vt:lpstr>
      <vt:lpstr>Aspetti da comunicare</vt:lpstr>
      <vt:lpstr>Aspetti da comunicare</vt:lpstr>
      <vt:lpstr>Aspetti da comunicare</vt:lpstr>
      <vt:lpstr>Aspetti da comunicare</vt:lpstr>
      <vt:lpstr>Aspetti da comunicare</vt:lpstr>
      <vt:lpstr>Il processo di comunicazione</vt:lpstr>
      <vt:lpstr>La continuità aziendale</vt:lpstr>
      <vt:lpstr>La continuità aziendale</vt:lpstr>
      <vt:lpstr>L’espressione del giudizio sul bilancio</vt:lpstr>
      <vt:lpstr>Il rapporto con il Collegio sindacale in accordo con il d.lgs 39/2010 </vt:lpstr>
      <vt:lpstr>I compiti del Collegio Sindacale</vt:lpstr>
      <vt:lpstr>D.Lgs nn. 39/2010 – Il compitato per il controllo interno e la revisione contabile</vt:lpstr>
      <vt:lpstr>Revisione interna e revisione esterna </vt:lpstr>
      <vt:lpstr>Il rapporto tra internal auditor e società di revisione</vt:lpstr>
      <vt:lpstr>Il rapporto tra internal auditor e società di revisione</vt:lpstr>
      <vt:lpstr>Il rapporto tra internal auditor e società di revisione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2016-03-16T05:57:48Z</dcterms:created>
  <dcterms:modified xsi:type="dcterms:W3CDTF">2022-10-17T14:19:06Z</dcterms:modified>
  <cp:contentStatus/>
</cp:coreProperties>
</file>