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0" r:id="rId3"/>
    <p:sldId id="330" r:id="rId4"/>
    <p:sldId id="347" r:id="rId5"/>
    <p:sldId id="344" r:id="rId6"/>
    <p:sldId id="343" r:id="rId7"/>
    <p:sldId id="348" r:id="rId8"/>
    <p:sldId id="34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40"/>
            <p14:sldId id="330"/>
            <p14:sldId id="347"/>
            <p14:sldId id="344"/>
            <p14:sldId id="343"/>
            <p14:sldId id="348"/>
            <p14:sldId id="34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6BB68B6B-834D-4E00-87A5-DDCEB8D103CD}"/>
    <pc:docChg chg="custSel addSld delSld modSld sldOrd modSection">
      <pc:chgData name="Massi Catenma" userId="7edd239430b66c60" providerId="LiveId" clId="{6BB68B6B-834D-4E00-87A5-DDCEB8D103CD}" dt="2023-03-26T13:59:18.117" v="1054" actId="404"/>
      <pc:docMkLst>
        <pc:docMk/>
      </pc:docMkLst>
      <pc:sldChg chg="modSp mod">
        <pc:chgData name="Massi Catenma" userId="7edd239430b66c60" providerId="LiveId" clId="{6BB68B6B-834D-4E00-87A5-DDCEB8D103CD}" dt="2023-03-26T13:59:18.117" v="1054" actId="404"/>
        <pc:sldMkLst>
          <pc:docMk/>
          <pc:sldMk cId="2471807738" sldId="256"/>
        </pc:sldMkLst>
        <pc:spChg chg="mod">
          <ac:chgData name="Massi Catenma" userId="7edd239430b66c60" providerId="LiveId" clId="{6BB68B6B-834D-4E00-87A5-DDCEB8D103CD}" dt="2023-03-26T13:59:18.117" v="1054" actId="404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Massi Catenma" userId="7edd239430b66c60" providerId="LiveId" clId="{6BB68B6B-834D-4E00-87A5-DDCEB8D103CD}" dt="2023-03-21T08:39:01.691" v="774" actId="20577"/>
          <ac:spMkLst>
            <pc:docMk/>
            <pc:sldMk cId="2471807738" sldId="256"/>
            <ac:spMk id="3" creationId="{00000000-0000-0000-0000-000000000000}"/>
          </ac:spMkLst>
        </pc:spChg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3015845348" sldId="307"/>
        </pc:sldMkLst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17966652" sldId="311"/>
        </pc:sldMkLst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4044869805" sldId="321"/>
        </pc:sldMkLst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4208570508" sldId="325"/>
        </pc:sldMkLst>
      </pc:sldChg>
      <pc:sldChg chg="modSp mod modAnim">
        <pc:chgData name="Massi Catenma" userId="7edd239430b66c60" providerId="LiveId" clId="{6BB68B6B-834D-4E00-87A5-DDCEB8D103CD}" dt="2023-03-21T00:21:08.014" v="390" actId="20577"/>
        <pc:sldMkLst>
          <pc:docMk/>
          <pc:sldMk cId="563981573" sldId="330"/>
        </pc:sldMkLst>
        <pc:spChg chg="mod">
          <ac:chgData name="Massi Catenma" userId="7edd239430b66c60" providerId="LiveId" clId="{6BB68B6B-834D-4E00-87A5-DDCEB8D103CD}" dt="2023-03-20T23:51:55.204" v="41" actId="27636"/>
          <ac:spMkLst>
            <pc:docMk/>
            <pc:sldMk cId="563981573" sldId="330"/>
            <ac:spMk id="2" creationId="{E5836916-252C-99C1-9ADC-9439AB76BA60}"/>
          </ac:spMkLst>
        </pc:spChg>
        <pc:spChg chg="mod">
          <ac:chgData name="Massi Catenma" userId="7edd239430b66c60" providerId="LiveId" clId="{6BB68B6B-834D-4E00-87A5-DDCEB8D103CD}" dt="2023-03-21T00:21:08.014" v="390" actId="20577"/>
          <ac:spMkLst>
            <pc:docMk/>
            <pc:sldMk cId="563981573" sldId="330"/>
            <ac:spMk id="4" creationId="{BDF8A9DE-8ABF-FFCC-B8F5-133AFA19B343}"/>
          </ac:spMkLst>
        </pc:spChg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2582744231" sldId="341"/>
        </pc:sldMkLst>
      </pc:sldChg>
      <pc:sldChg chg="del">
        <pc:chgData name="Massi Catenma" userId="7edd239430b66c60" providerId="LiveId" clId="{6BB68B6B-834D-4E00-87A5-DDCEB8D103CD}" dt="2023-03-20T23:50:04.058" v="0" actId="47"/>
        <pc:sldMkLst>
          <pc:docMk/>
          <pc:sldMk cId="2722278267" sldId="342"/>
        </pc:sldMkLst>
      </pc:sldChg>
      <pc:sldChg chg="modSp modAnim">
        <pc:chgData name="Massi Catenma" userId="7edd239430b66c60" providerId="LiveId" clId="{6BB68B6B-834D-4E00-87A5-DDCEB8D103CD}" dt="2023-03-21T00:43:15.993" v="772" actId="20577"/>
        <pc:sldMkLst>
          <pc:docMk/>
          <pc:sldMk cId="3503334908" sldId="343"/>
        </pc:sldMkLst>
        <pc:spChg chg="mod">
          <ac:chgData name="Massi Catenma" userId="7edd239430b66c60" providerId="LiveId" clId="{6BB68B6B-834D-4E00-87A5-DDCEB8D103CD}" dt="2023-03-21T00:43:15.993" v="772" actId="20577"/>
          <ac:spMkLst>
            <pc:docMk/>
            <pc:sldMk cId="3503334908" sldId="343"/>
            <ac:spMk id="4" creationId="{BDF8A9DE-8ABF-FFCC-B8F5-133AFA19B343}"/>
          </ac:spMkLst>
        </pc:spChg>
      </pc:sldChg>
      <pc:sldChg chg="modSp mod">
        <pc:chgData name="Massi Catenma" userId="7edd239430b66c60" providerId="LiveId" clId="{6BB68B6B-834D-4E00-87A5-DDCEB8D103CD}" dt="2023-03-21T00:41:22.666" v="723" actId="20577"/>
        <pc:sldMkLst>
          <pc:docMk/>
          <pc:sldMk cId="895158722" sldId="344"/>
        </pc:sldMkLst>
        <pc:spChg chg="mod">
          <ac:chgData name="Massi Catenma" userId="7edd239430b66c60" providerId="LiveId" clId="{6BB68B6B-834D-4E00-87A5-DDCEB8D103CD}" dt="2023-03-20T23:51:34.471" v="39" actId="20577"/>
          <ac:spMkLst>
            <pc:docMk/>
            <pc:sldMk cId="895158722" sldId="344"/>
            <ac:spMk id="2" creationId="{E5836916-252C-99C1-9ADC-9439AB76BA60}"/>
          </ac:spMkLst>
        </pc:spChg>
        <pc:spChg chg="mod">
          <ac:chgData name="Massi Catenma" userId="7edd239430b66c60" providerId="LiveId" clId="{6BB68B6B-834D-4E00-87A5-DDCEB8D103CD}" dt="2023-03-21T00:41:22.666" v="723" actId="20577"/>
          <ac:spMkLst>
            <pc:docMk/>
            <pc:sldMk cId="895158722" sldId="344"/>
            <ac:spMk id="4" creationId="{BDF8A9DE-8ABF-FFCC-B8F5-133AFA19B343}"/>
          </ac:spMkLst>
        </pc:spChg>
      </pc:sldChg>
      <pc:sldChg chg="modSp mod">
        <pc:chgData name="Massi Catenma" userId="7edd239430b66c60" providerId="LiveId" clId="{6BB68B6B-834D-4E00-87A5-DDCEB8D103CD}" dt="2023-03-21T09:27:18.422" v="1021" actId="20577"/>
        <pc:sldMkLst>
          <pc:docMk/>
          <pc:sldMk cId="2662079917" sldId="345"/>
        </pc:sldMkLst>
        <pc:spChg chg="mod">
          <ac:chgData name="Massi Catenma" userId="7edd239430b66c60" providerId="LiveId" clId="{6BB68B6B-834D-4E00-87A5-DDCEB8D103CD}" dt="2023-03-21T09:21:18.775" v="790" actId="27636"/>
          <ac:spMkLst>
            <pc:docMk/>
            <pc:sldMk cId="2662079917" sldId="345"/>
            <ac:spMk id="2" creationId="{E5836916-252C-99C1-9ADC-9439AB76BA60}"/>
          </ac:spMkLst>
        </pc:spChg>
        <pc:spChg chg="mod">
          <ac:chgData name="Massi Catenma" userId="7edd239430b66c60" providerId="LiveId" clId="{6BB68B6B-834D-4E00-87A5-DDCEB8D103CD}" dt="2023-03-21T09:27:18.422" v="1021" actId="20577"/>
          <ac:spMkLst>
            <pc:docMk/>
            <pc:sldMk cId="2662079917" sldId="345"/>
            <ac:spMk id="4" creationId="{BDF8A9DE-8ABF-FFCC-B8F5-133AFA19B343}"/>
          </ac:spMkLst>
        </pc:spChg>
      </pc:sldChg>
      <pc:sldChg chg="new del">
        <pc:chgData name="Massi Catenma" userId="7edd239430b66c60" providerId="LiveId" clId="{6BB68B6B-834D-4E00-87A5-DDCEB8D103CD}" dt="2023-03-20T23:50:29.435" v="3" actId="47"/>
        <pc:sldMkLst>
          <pc:docMk/>
          <pc:sldMk cId="1494554876" sldId="346"/>
        </pc:sldMkLst>
      </pc:sldChg>
      <pc:sldChg chg="addSp delSp modSp add mod modAnim">
        <pc:chgData name="Massi Catenma" userId="7edd239430b66c60" providerId="LiveId" clId="{6BB68B6B-834D-4E00-87A5-DDCEB8D103CD}" dt="2023-03-21T00:36:18.028" v="694"/>
        <pc:sldMkLst>
          <pc:docMk/>
          <pc:sldMk cId="2330748455" sldId="347"/>
        </pc:sldMkLst>
        <pc:spChg chg="mod">
          <ac:chgData name="Massi Catenma" userId="7edd239430b66c60" providerId="LiveId" clId="{6BB68B6B-834D-4E00-87A5-DDCEB8D103CD}" dt="2023-03-20T23:50:52.844" v="5" actId="20577"/>
          <ac:spMkLst>
            <pc:docMk/>
            <pc:sldMk cId="2330748455" sldId="347"/>
            <ac:spMk id="2" creationId="{E5836916-252C-99C1-9ADC-9439AB76BA60}"/>
          </ac:spMkLst>
        </pc:spChg>
        <pc:spChg chg="mod">
          <ac:chgData name="Massi Catenma" userId="7edd239430b66c60" providerId="LiveId" clId="{6BB68B6B-834D-4E00-87A5-DDCEB8D103CD}" dt="2023-03-21T00:22:52.047" v="512" actId="20577"/>
          <ac:spMkLst>
            <pc:docMk/>
            <pc:sldMk cId="2330748455" sldId="347"/>
            <ac:spMk id="4" creationId="{BDF8A9DE-8ABF-FFCC-B8F5-133AFA19B343}"/>
          </ac:spMkLst>
        </pc:spChg>
        <pc:spChg chg="add mod">
          <ac:chgData name="Massi Catenma" userId="7edd239430b66c60" providerId="LiveId" clId="{6BB68B6B-834D-4E00-87A5-DDCEB8D103CD}" dt="2023-03-21T00:35:15.712" v="686" actId="20577"/>
          <ac:spMkLst>
            <pc:docMk/>
            <pc:sldMk cId="2330748455" sldId="347"/>
            <ac:spMk id="6" creationId="{659700A5-C140-E9F4-2482-AED6D5FC1D43}"/>
          </ac:spMkLst>
        </pc:spChg>
        <pc:picChg chg="add mod">
          <ac:chgData name="Massi Catenma" userId="7edd239430b66c60" providerId="LiveId" clId="{6BB68B6B-834D-4E00-87A5-DDCEB8D103CD}" dt="2023-03-21T00:27:47.107" v="515" actId="1076"/>
          <ac:picMkLst>
            <pc:docMk/>
            <pc:sldMk cId="2330748455" sldId="347"/>
            <ac:picMk id="3" creationId="{47F6CD80-C53C-EC55-242F-C2266593DB7D}"/>
          </ac:picMkLst>
        </pc:picChg>
        <pc:picChg chg="add del mod">
          <ac:chgData name="Massi Catenma" userId="7edd239430b66c60" providerId="LiveId" clId="{6BB68B6B-834D-4E00-87A5-DDCEB8D103CD}" dt="2023-03-21T00:32:34.880" v="530" actId="478"/>
          <ac:picMkLst>
            <pc:docMk/>
            <pc:sldMk cId="2330748455" sldId="347"/>
            <ac:picMk id="5" creationId="{944D03AF-08A7-FDDA-CDEA-E5E4B6E8C6AD}"/>
          </ac:picMkLst>
        </pc:picChg>
        <pc:picChg chg="add mod">
          <ac:chgData name="Massi Catenma" userId="7edd239430b66c60" providerId="LiveId" clId="{6BB68B6B-834D-4E00-87A5-DDCEB8D103CD}" dt="2023-03-21T00:32:57.785" v="533" actId="14100"/>
          <ac:picMkLst>
            <pc:docMk/>
            <pc:sldMk cId="2330748455" sldId="347"/>
            <ac:picMk id="7" creationId="{E9F4FB58-605B-546D-0154-522B38AC3875}"/>
          </ac:picMkLst>
        </pc:picChg>
      </pc:sldChg>
      <pc:sldChg chg="modSp add mod ord">
        <pc:chgData name="Massi Catenma" userId="7edd239430b66c60" providerId="LiveId" clId="{6BB68B6B-834D-4E00-87A5-DDCEB8D103CD}" dt="2023-03-21T09:28:02.555" v="1023"/>
        <pc:sldMkLst>
          <pc:docMk/>
          <pc:sldMk cId="367870856" sldId="348"/>
        </pc:sldMkLst>
        <pc:spChg chg="mod">
          <ac:chgData name="Massi Catenma" userId="7edd239430b66c60" providerId="LiveId" clId="{6BB68B6B-834D-4E00-87A5-DDCEB8D103CD}" dt="2023-03-21T09:21:54.722" v="810" actId="20577"/>
          <ac:spMkLst>
            <pc:docMk/>
            <pc:sldMk cId="367870856" sldId="348"/>
            <ac:spMk id="2" creationId="{E5836916-252C-99C1-9ADC-9439AB76BA60}"/>
          </ac:spMkLst>
        </pc:spChg>
        <pc:spChg chg="mod">
          <ac:chgData name="Massi Catenma" userId="7edd239430b66c60" providerId="LiveId" clId="{6BB68B6B-834D-4E00-87A5-DDCEB8D103CD}" dt="2023-03-21T09:24:32.423" v="972" actId="20577"/>
          <ac:spMkLst>
            <pc:docMk/>
            <pc:sldMk cId="367870856" sldId="348"/>
            <ac:spMk id="4" creationId="{BDF8A9DE-8ABF-FFCC-B8F5-133AFA19B343}"/>
          </ac:spMkLst>
        </pc:spChg>
      </pc:sldChg>
      <pc:sldChg chg="add del">
        <pc:chgData name="Massi Catenma" userId="7edd239430b66c60" providerId="LiveId" clId="{6BB68B6B-834D-4E00-87A5-DDCEB8D103CD}" dt="2023-03-21T09:29:21.063" v="1024" actId="47"/>
        <pc:sldMkLst>
          <pc:docMk/>
          <pc:sldMk cId="3487026315" sldId="3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3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 err="1">
                <a:solidFill>
                  <a:schemeClr val="bg1"/>
                </a:solidFill>
              </a:rPr>
              <a:t>Budegt</a:t>
            </a:r>
            <a:r>
              <a:rPr lang="it-IT" sz="3200" dirty="0">
                <a:solidFill>
                  <a:schemeClr val="bg1"/>
                </a:solidFill>
              </a:rPr>
              <a:t> degli investimenti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21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strike="sngStrike" dirty="0"/>
              <a:t>Diagramma di redditività (Break </a:t>
            </a:r>
            <a:r>
              <a:rPr lang="it-IT" sz="2000" strike="sngStrike" dirty="0" err="1"/>
              <a:t>Even</a:t>
            </a:r>
            <a:r>
              <a:rPr lang="it-IT" sz="2000" strike="sngStrike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41610" y="3429000"/>
            <a:ext cx="7348730" cy="391223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8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Budget degli investimenti (1/3)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603504" y="1417320"/>
            <a:ext cx="10954512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budget degli investimenti (capital budget) è un elenco dei progetti di acquisto/installazione di nuove immobilizzazioni e mostra per ciascun progetto: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L’area di </a:t>
            </a:r>
            <a:r>
              <a:rPr lang="it-IT" sz="2000" u="sng" dirty="0"/>
              <a:t>pertinenza</a:t>
            </a:r>
            <a:r>
              <a:rPr lang="it-IT" sz="2000" dirty="0"/>
              <a:t> (quale centro di responsabilità richiede l’investimento);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</a:t>
            </a:r>
            <a:r>
              <a:rPr lang="it-IT" sz="2000" u="sng" dirty="0"/>
              <a:t>motivazione</a:t>
            </a:r>
            <a:r>
              <a:rPr lang="it-IT" sz="2000" dirty="0"/>
              <a:t> per cui il progetto è richiesto;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</a:t>
            </a:r>
            <a:r>
              <a:rPr lang="it-IT" sz="2000" u="sng" dirty="0"/>
              <a:t>costo</a:t>
            </a:r>
            <a:r>
              <a:rPr lang="it-IT" sz="2000" dirty="0"/>
              <a:t> stimato di ciascun progetto che include tutti i costi necessari ed accessori (e.g. trasporto ed eventuali spese doganali, costi di progettazione anche interna, eventuali spese notarili o di perizie di terzi). Tutti i costi necessari a portare l’asset nelle condizioni poter operar come inteso dal management.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</a:t>
            </a:r>
            <a:r>
              <a:rPr lang="it-IT" sz="2000" u="sng" dirty="0"/>
              <a:t>tempistica</a:t>
            </a:r>
            <a:r>
              <a:rPr lang="it-IT" sz="2000" dirty="0"/>
              <a:t> dei relativi acquisti e pagamenti;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gli anni previsti di </a:t>
            </a:r>
            <a:r>
              <a:rPr lang="it-IT" sz="2000" u="sng" dirty="0"/>
              <a:t>vita utile </a:t>
            </a:r>
            <a:r>
              <a:rPr lang="it-IT" sz="2000" dirty="0"/>
              <a:t>(ammortamento);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eventuali vantaggi (</a:t>
            </a:r>
            <a:r>
              <a:rPr lang="it-IT" sz="2000" u="sng" dirty="0"/>
              <a:t>cost </a:t>
            </a:r>
            <a:r>
              <a:rPr lang="it-IT" sz="2000" u="sng" dirty="0" err="1"/>
              <a:t>saving</a:t>
            </a:r>
            <a:r>
              <a:rPr lang="it-IT" sz="2000" dirty="0"/>
              <a:t>) che sono previsti al suo termine di implementazione.</a:t>
            </a:r>
          </a:p>
          <a:p>
            <a:pPr>
              <a:lnSpc>
                <a:spcPct val="100000"/>
              </a:lnSpc>
            </a:pPr>
            <a:endParaRPr lang="it-IT" sz="1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639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degli investimenti (2/3)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603504" y="1417320"/>
            <a:ext cx="10954512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Esempio di calcolo del costo del personale di ingegneria da capitalizzare sui </a:t>
            </a:r>
            <a:r>
              <a:rPr lang="it-IT" sz="2000" dirty="0" err="1"/>
              <a:t>progett</a:t>
            </a:r>
            <a:r>
              <a:rPr lang="it-IT" sz="2000" dirty="0"/>
              <a:t>:</a:t>
            </a:r>
          </a:p>
          <a:p>
            <a:pPr>
              <a:lnSpc>
                <a:spcPct val="100000"/>
              </a:lnSpc>
            </a:pPr>
            <a:endParaRPr lang="it-IT" sz="2000" dirty="0"/>
          </a:p>
          <a:p>
            <a:pPr>
              <a:lnSpc>
                <a:spcPct val="100000"/>
              </a:lnSpc>
            </a:pPr>
            <a:endParaRPr lang="it-IT" sz="1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F6CD80-C53C-EC55-242F-C2266593D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7" y="1994198"/>
            <a:ext cx="6115501" cy="2066813"/>
          </a:xfrm>
          <a:prstGeom prst="rect">
            <a:avLst/>
          </a:prstGeom>
        </p:spPr>
      </p:pic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659700A5-C140-E9F4-2482-AED6D5FC1D43}"/>
              </a:ext>
            </a:extLst>
          </p:cNvPr>
          <p:cNvSpPr txBox="1">
            <a:spLocks/>
          </p:cNvSpPr>
          <p:nvPr/>
        </p:nvSpPr>
        <p:spPr>
          <a:xfrm>
            <a:off x="6947646" y="4258773"/>
            <a:ext cx="4484684" cy="1693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L’attività ordinaria copre solo 26% del valore costo totale personale.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74% è capitalizzabile su investimenti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F4FB58-605B-546D-0154-522B38AC3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7" y="4359176"/>
            <a:ext cx="6115500" cy="240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4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degli investimenti (3/3)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630936" y="1344168"/>
            <a:ext cx="10917936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La tipologia degli investimenti: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Materiali</a:t>
            </a:r>
            <a:r>
              <a:rPr lang="it-IT" sz="2000" dirty="0"/>
              <a:t>: impianto, macchinario, fabbricato;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Immateriali</a:t>
            </a:r>
            <a:r>
              <a:rPr lang="it-IT" sz="2000" dirty="0"/>
              <a:t>: acquisizioni di proprietà non materiali come ad esempio il brevetto, marchi;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Finanziari</a:t>
            </a:r>
            <a:r>
              <a:rPr lang="it-IT" sz="2000" dirty="0"/>
              <a:t>: acquisto delle azioni, partecipazioni.</a:t>
            </a:r>
            <a:endParaRPr lang="it-IT" sz="1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Il budget degli investimenti include: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nuove acquisizioni </a:t>
            </a:r>
            <a:r>
              <a:rPr lang="it-IT" sz="2000" dirty="0"/>
              <a:t>previste nel corso della formazione del budget di periodo (che potrebbero anche non concludersi nell’anno di budget =&gt; immobilizzazioni in corso);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acquisizioni già decise in anni precedenti che ancora non hanno trovato completamento (</a:t>
            </a:r>
            <a:r>
              <a:rPr lang="it-IT" sz="2000" u="sng" dirty="0" err="1"/>
              <a:t>carry</a:t>
            </a:r>
            <a:r>
              <a:rPr lang="it-IT" sz="2000" u="sng" dirty="0"/>
              <a:t> over</a:t>
            </a:r>
            <a:r>
              <a:rPr lang="it-IT" sz="2000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951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degli investimenti materiali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249002" y="1243584"/>
            <a:ext cx="7066198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Gli investimenti materiali sono dovuti da necessità di: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sostituzione</a:t>
            </a:r>
            <a:r>
              <a:rPr lang="it-IT" sz="2000" dirty="0"/>
              <a:t>: i beni strumentali ormai obsoleti vanno sostituiti ma la capacità produttiva resta inalterata e non ha luogo una razionalizzazione dei processi;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razionalizzazione</a:t>
            </a:r>
            <a:r>
              <a:rPr lang="it-IT" sz="2000" dirty="0"/>
              <a:t>: il parco macchine viene svecchiato e aggiornato rendendo la produzione più efficiente.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espansione</a:t>
            </a:r>
            <a:r>
              <a:rPr lang="it-IT" sz="2000" dirty="0"/>
              <a:t>: la capacità produttiva viene estesa mediante l’aggiunta di investimenti a quelli esistenti;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obbligatori</a:t>
            </a:r>
            <a:r>
              <a:rPr lang="it-IT" sz="2000" dirty="0"/>
              <a:t>: richiesti dalla legge (</a:t>
            </a:r>
            <a:r>
              <a:rPr lang="it-IT" sz="2000" dirty="0" err="1"/>
              <a:t>e.g.per</a:t>
            </a:r>
            <a:r>
              <a:rPr lang="it-IT" sz="2000" dirty="0"/>
              <a:t> la legge antinfortuni, antinquinamento, ecc.);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strategici</a:t>
            </a:r>
            <a:r>
              <a:rPr lang="it-IT" sz="2000" dirty="0"/>
              <a:t>: sono investimenti il cui obiettivo è lo sviluppo futuro dell’azienda, gli effetti di tali investimenti non si vedranno quindi nell’immediato, un esempio è dato dagli investimenti in ricerca.</a:t>
            </a:r>
          </a:p>
        </p:txBody>
      </p:sp>
      <p:sp>
        <p:nvSpPr>
          <p:cNvPr id="3" name="Content Placeholder 17">
            <a:extLst>
              <a:ext uri="{FF2B5EF4-FFF2-40B4-BE49-F238E27FC236}">
                <a16:creationId xmlns:a16="http://schemas.microsoft.com/office/drawing/2014/main" id="{34D8237B-2B25-EEE7-9C99-3499DD8F6541}"/>
              </a:ext>
            </a:extLst>
          </p:cNvPr>
          <p:cNvSpPr txBox="1">
            <a:spLocks/>
          </p:cNvSpPr>
          <p:nvPr/>
        </p:nvSpPr>
        <p:spPr>
          <a:xfrm>
            <a:off x="7315200" y="1243584"/>
            <a:ext cx="4876800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Impatti: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Minore manutenzione ma maggiore ammortamento;</a:t>
            </a:r>
            <a:br>
              <a:rPr lang="it-IT" sz="2000" dirty="0"/>
            </a:br>
            <a:endParaRPr lang="it-IT" sz="1800" dirty="0"/>
          </a:p>
          <a:p>
            <a:pPr>
              <a:lnSpc>
                <a:spcPct val="100000"/>
              </a:lnSpc>
            </a:pPr>
            <a:r>
              <a:rPr lang="it-IT" sz="2000" dirty="0"/>
              <a:t>Come sopra e maggiore efficienza (materiali e/o manodopera);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Incremento costi diretti (manodopera, manutenzione, energia);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Migliore gestione rischi.</a:t>
            </a:r>
          </a:p>
          <a:p>
            <a:pPr>
              <a:lnSpc>
                <a:spcPct val="100000"/>
              </a:lnSpc>
            </a:pPr>
            <a:endParaRPr lang="it-IT" sz="2000" dirty="0"/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0333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9931640" cy="640080"/>
          </a:xfrm>
        </p:spPr>
        <p:txBody>
          <a:bodyPr/>
          <a:lstStyle/>
          <a:p>
            <a:r>
              <a:rPr lang="it-IT" dirty="0"/>
              <a:t>Budget degli investimenti materiali: esempio IMM.IN CORSO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85216" y="1362456"/>
            <a:ext cx="10945368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razionalizzazione</a:t>
            </a:r>
            <a:r>
              <a:rPr lang="it-IT" sz="2000" dirty="0"/>
              <a:t>: nuovo impianto da iniziare a marzo 2024 e finalizzare nel 2025 per rendere la produzione più efficiente (minore consumo di manodopera).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importo</a:t>
            </a:r>
            <a:r>
              <a:rPr lang="it-IT" sz="2000" dirty="0"/>
              <a:t>: totale 1’000’000, di cui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000" dirty="0"/>
              <a:t>40% da spendere nel 2024;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000" dirty="0"/>
              <a:t>60% da spendere dopo il 2024;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vita utile</a:t>
            </a:r>
            <a:r>
              <a:rPr lang="it-IT" sz="2000" dirty="0"/>
              <a:t>: 8 anni;</a:t>
            </a:r>
          </a:p>
          <a:p>
            <a:pPr>
              <a:lnSpc>
                <a:spcPct val="100000"/>
              </a:lnSpc>
            </a:pPr>
            <a:r>
              <a:rPr lang="it-IT" sz="2000" u="sng" dirty="0" err="1"/>
              <a:t>saving</a:t>
            </a:r>
            <a:r>
              <a:rPr lang="it-IT" sz="2000" dirty="0"/>
              <a:t>: riduzione da 5 a 3 manodopera diretta.</a:t>
            </a:r>
          </a:p>
        </p:txBody>
      </p:sp>
    </p:spTree>
    <p:extLst>
      <p:ext uri="{BB962C8B-B14F-4D97-AF65-F5344CB8AC3E}">
        <p14:creationId xmlns:p14="http://schemas.microsoft.com/office/powerpoint/2010/main" val="36787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48056"/>
            <a:ext cx="8972417" cy="640080"/>
          </a:xfrm>
        </p:spPr>
        <p:txBody>
          <a:bodyPr>
            <a:normAutofit/>
          </a:bodyPr>
          <a:lstStyle/>
          <a:p>
            <a:r>
              <a:rPr lang="it-IT" dirty="0"/>
              <a:t>Budget degli investimenti materiali: esempio CARRY OVER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85216" y="1362456"/>
            <a:ext cx="10945368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u="sng" dirty="0"/>
              <a:t>razionalizzazione</a:t>
            </a:r>
            <a:r>
              <a:rPr lang="it-IT" sz="2000" dirty="0"/>
              <a:t>: nuovo impianto da finalizzare nel 2024 per rendere la produzione più efficiente (minore consumo di materiali).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importo</a:t>
            </a:r>
            <a:r>
              <a:rPr lang="it-IT" sz="2000" dirty="0"/>
              <a:t>: totale 1’500’000, di cui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000" dirty="0"/>
              <a:t>30% già speso nel 2023;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sz="2000" dirty="0"/>
              <a:t>70% da spendere entro il sesto mese;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vita utile</a:t>
            </a:r>
            <a:r>
              <a:rPr lang="it-IT" sz="2000" dirty="0"/>
              <a:t>: 12 anni;</a:t>
            </a:r>
          </a:p>
          <a:p>
            <a:pPr>
              <a:lnSpc>
                <a:spcPct val="100000"/>
              </a:lnSpc>
            </a:pPr>
            <a:r>
              <a:rPr lang="it-IT" sz="2000" u="sng" dirty="0" err="1"/>
              <a:t>saving</a:t>
            </a:r>
            <a:r>
              <a:rPr lang="it-IT" sz="2000" dirty="0"/>
              <a:t>: riduzione 10% annuo dei consumo materiali.</a:t>
            </a:r>
          </a:p>
        </p:txBody>
      </p:sp>
    </p:spTree>
    <p:extLst>
      <p:ext uri="{BB962C8B-B14F-4D97-AF65-F5344CB8AC3E}">
        <p14:creationId xmlns:p14="http://schemas.microsoft.com/office/powerpoint/2010/main" val="26620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5152</TotalTime>
  <Words>719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Wingdings</vt:lpstr>
      <vt:lpstr>WelcomeDoc</vt:lpstr>
      <vt:lpstr>Pianificazione e Controllo Lezione 3 Budegt degli investimenti</vt:lpstr>
      <vt:lpstr>Programma del corso</vt:lpstr>
      <vt:lpstr>Budget degli investimenti (1/3)</vt:lpstr>
      <vt:lpstr>Budget degli investimenti (2/3)</vt:lpstr>
      <vt:lpstr>Budget degli investimenti (3/3)</vt:lpstr>
      <vt:lpstr>Budget degli investimenti materiali</vt:lpstr>
      <vt:lpstr>Budget degli investimenti materiali: esempio IMM.IN CORSO</vt:lpstr>
      <vt:lpstr>Budget degli investimenti materiali: esempio CARRY 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48</cp:revision>
  <dcterms:created xsi:type="dcterms:W3CDTF">2022-11-03T08:14:40Z</dcterms:created>
  <dcterms:modified xsi:type="dcterms:W3CDTF">2023-03-26T13:59:30Z</dcterms:modified>
  <cp:version/>
</cp:coreProperties>
</file>