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12192000" cy="6858000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FFF1FA1-FBAE-4165-8262-6513DECF8AA1}">
          <p14:sldIdLst>
            <p14:sldId id="256"/>
          </p14:sldIdLst>
        </p14:section>
        <p14:section name="Sezione senza titolo" id="{396A37DF-3D40-4CE7-9C19-571ED1686D1C}">
          <p14:sldIdLst>
            <p14:sldId id="257"/>
            <p14:sldId id="258"/>
            <p14:sldId id="260"/>
            <p14:sldId id="261"/>
            <p14:sldId id="262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3979" autoAdjust="0"/>
  </p:normalViewPr>
  <p:slideViewPr>
    <p:cSldViewPr snapToGrid="0">
      <p:cViewPr varScale="1">
        <p:scale>
          <a:sx n="66" d="100"/>
          <a:sy n="66" d="100"/>
        </p:scale>
        <p:origin x="5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18570-2402-4BFE-8509-7B29D0A06153}" type="datetimeFigureOut">
              <a:rPr lang="it-IT" smtClean="0"/>
              <a:t>27/05/2021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95C96-3C7F-457D-B935-D800A27BE9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90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1DA820-3368-4CE0-A50A-06ECD59350AA}" type="datetime1">
              <a:rPr lang="it-IT" smtClean="0"/>
              <a:t>27/05/2021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A2CF02C-EAAA-4D3A-8E95-C92E7C464F57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12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11728-4315-4353-B229-F95656C1161B}" type="datetime1">
              <a:rPr lang="it-IT" smtClean="0"/>
              <a:t>27/05/2021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355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34E2B-10F8-4C3C-BE6A-61DC0B61E8E8}" type="datetime1">
              <a:rPr lang="it-IT" smtClean="0"/>
              <a:t>27/05/2021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31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8D71-D613-4892-8B9C-CC6F49D17089}" type="datetime1">
              <a:rPr lang="it-IT" smtClean="0"/>
              <a:t>27/05/2021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961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4DA1-7B2F-4019-9282-59FF98DC9124}" type="datetime1">
              <a:rPr lang="it-IT" smtClean="0"/>
              <a:t>27/05/2021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54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108A-CDE4-4BD0-90F0-583F99EE54E7}" type="datetime1">
              <a:rPr lang="it-IT" smtClean="0"/>
              <a:t>27/05/2021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00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2D5F-B28C-49AA-AF6A-09F2FAA9B648}" type="datetime1">
              <a:rPr lang="it-IT" smtClean="0"/>
              <a:t>27/05/2021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52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7386C-52E9-4D2A-A9C5-C4B630AC280E}" type="datetime1">
              <a:rPr lang="it-IT" smtClean="0"/>
              <a:t>27/05/2021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45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FE7DE-D9F6-46B8-BE05-E836B4A798AA}" type="datetime1">
              <a:rPr lang="it-IT" smtClean="0"/>
              <a:t>27/05/2021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30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3D69-E1E9-4D05-A150-1C5C1F2DF99E}" type="datetime1">
              <a:rPr lang="it-IT" smtClean="0"/>
              <a:t>27/05/2021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990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61E02-5C42-41BC-8CE8-0D1C6D1972AF}" type="datetime1">
              <a:rPr lang="it-IT" smtClean="0"/>
              <a:t>27/05/2021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13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5F87ABE-3D7E-4D65-BC49-44DC4663DA54}" type="datetime1">
              <a:rPr lang="it-IT" smtClean="0"/>
              <a:t>27/05/2021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A2CF02C-EAAA-4D3A-8E95-C92E7C464F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693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09980" y="493986"/>
            <a:ext cx="9966960" cy="3314470"/>
          </a:xfrm>
        </p:spPr>
        <p:txBody>
          <a:bodyPr>
            <a:normAutofit/>
          </a:bodyPr>
          <a:lstStyle/>
          <a:p>
            <a:r>
              <a:rPr lang="it-IT" sz="3100" b="0" i="1" cap="none" dirty="0" smtClean="0">
                <a:latin typeface="Arial Narrow" panose="020B0606020202030204" pitchFamily="34" charset="0"/>
              </a:rPr>
              <a:t/>
            </a:r>
            <a:br>
              <a:rPr lang="it-IT" sz="3100" b="0" i="1" cap="none" dirty="0" smtClean="0">
                <a:latin typeface="Arial Narrow" panose="020B0606020202030204" pitchFamily="34" charset="0"/>
              </a:rPr>
            </a:br>
            <a:r>
              <a:rPr lang="it-IT" b="0" i="1" cap="none" dirty="0" smtClean="0">
                <a:latin typeface="Arial Narrow" panose="020B0606020202030204" pitchFamily="34" charset="0"/>
              </a:rPr>
              <a:t/>
            </a:r>
            <a:br>
              <a:rPr lang="it-IT" b="0" i="1" cap="none" dirty="0" smtClean="0">
                <a:latin typeface="Arial Narrow" panose="020B0606020202030204" pitchFamily="34" charset="0"/>
              </a:rPr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MIGLIORAMENTO</a:t>
            </a:r>
            <a:endParaRPr lang="it-IT" sz="4400" b="0" i="1" cap="none" dirty="0">
              <a:latin typeface="Arial Narrow" panose="020B0606020202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09530" y="4573828"/>
            <a:ext cx="8767860" cy="1795441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Corso di «Analisi e audit dei processi»</a:t>
            </a:r>
          </a:p>
          <a:p>
            <a:r>
              <a:rPr lang="it-IT" dirty="0" smtClean="0"/>
              <a:t>Corso di Laurea Magistrale in «Amministrazione Finanza e Consulenza Aziendale»</a:t>
            </a:r>
          </a:p>
          <a:p>
            <a:r>
              <a:rPr lang="it-IT" dirty="0" smtClean="0"/>
              <a:t>Curriculum in «Amministrazione e Consulenza in Fashion, Art and </a:t>
            </a:r>
            <a:r>
              <a:rPr lang="it-IT" dirty="0" err="1" smtClean="0"/>
              <a:t>Food</a:t>
            </a:r>
            <a:r>
              <a:rPr lang="it-IT" dirty="0" smtClean="0"/>
              <a:t>»</a:t>
            </a:r>
          </a:p>
          <a:p>
            <a:r>
              <a:rPr lang="it-IT" dirty="0" err="1" smtClean="0"/>
              <a:t>a.a</a:t>
            </a:r>
            <a:r>
              <a:rPr lang="it-IT" dirty="0" smtClean="0"/>
              <a:t>. 2020/ 2021</a:t>
            </a:r>
          </a:p>
          <a:p>
            <a:r>
              <a:rPr lang="it-IT" dirty="0" smtClean="0"/>
              <a:t>Prof.ssa Rita Lamboglia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025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60251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Un modello di gestione dei processi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8977" y="1392865"/>
            <a:ext cx="11483163" cy="5196088"/>
          </a:xfrm>
        </p:spPr>
        <p:txBody>
          <a:bodyPr>
            <a:normAutofit fontScale="92500" lnSpcReduction="20000"/>
          </a:bodyPr>
          <a:lstStyle/>
          <a:p>
            <a:pPr marL="45720" indent="0">
              <a:lnSpc>
                <a:spcPct val="100000"/>
              </a:lnSpc>
              <a:buNone/>
            </a:pPr>
            <a:r>
              <a:rPr lang="it-IT" sz="2400" dirty="0" smtClean="0">
                <a:solidFill>
                  <a:schemeClr val="tx1"/>
                </a:solidFill>
              </a:rPr>
              <a:t>La gestione dei processi implica numerose decisioni che ne stabiliscono la finalità complessiva, la struttura e le pratiche operative.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it-IT" sz="2400" dirty="0" smtClean="0">
                <a:solidFill>
                  <a:schemeClr val="tx1"/>
                </a:solidFill>
              </a:rPr>
              <a:t>Le decisioni possono essere classificate in quattro gruppi corrispondenti a quattro filoni di attività:</a:t>
            </a:r>
          </a:p>
          <a:p>
            <a:pPr marL="502920" indent="-457200">
              <a:lnSpc>
                <a:spcPct val="100000"/>
              </a:lnSpc>
              <a:buFont typeface="+mj-lt"/>
              <a:buAutoNum type="arabicPeriod"/>
            </a:pPr>
            <a:r>
              <a:rPr lang="it-IT" sz="2400" b="1" dirty="0" smtClean="0">
                <a:solidFill>
                  <a:schemeClr val="accent2"/>
                </a:solidFill>
              </a:rPr>
              <a:t>Dirigere la strategia complessiva dei processi (DIREZIONE)- </a:t>
            </a:r>
            <a:r>
              <a:rPr lang="it-IT" sz="2400" i="1" dirty="0" smtClean="0">
                <a:solidFill>
                  <a:schemeClr val="tx1"/>
                </a:solidFill>
              </a:rPr>
              <a:t>prerequisito per la progettazione dei processi è la piena comprensione dei processi e della loro finalità strategica, e di come tale finalità strategica si traduce in realtà </a:t>
            </a:r>
            <a:endParaRPr lang="it-IT" sz="2400" dirty="0" smtClean="0">
              <a:solidFill>
                <a:schemeClr val="tx1"/>
              </a:solidFill>
            </a:endParaRPr>
          </a:p>
          <a:p>
            <a:pPr marL="502920" indent="-457200">
              <a:lnSpc>
                <a:spcPct val="100000"/>
              </a:lnSpc>
              <a:buFont typeface="+mj-lt"/>
              <a:buAutoNum type="arabicPeriod"/>
            </a:pPr>
            <a:r>
              <a:rPr lang="it-IT" sz="2400" b="1" dirty="0">
                <a:solidFill>
                  <a:schemeClr val="accent2"/>
                </a:solidFill>
              </a:rPr>
              <a:t>Progettare i prodotti, i servizi e i </a:t>
            </a:r>
            <a:r>
              <a:rPr lang="it-IT" sz="2400" b="1" dirty="0" smtClean="0">
                <a:solidFill>
                  <a:schemeClr val="accent2"/>
                </a:solidFill>
              </a:rPr>
              <a:t>processi (PROGETTAZIONE)- </a:t>
            </a:r>
            <a:r>
              <a:rPr lang="it-IT" sz="2400" i="1" dirty="0" smtClean="0">
                <a:solidFill>
                  <a:schemeClr val="tx1"/>
                </a:solidFill>
              </a:rPr>
              <a:t>la progettazione è l’attività che consiste nel determinare la struttura fisica, la forma e la composizione dei processi, nonché dei prodotti e dei servizi che vengono realizzati </a:t>
            </a:r>
          </a:p>
          <a:p>
            <a:pPr marL="502920" indent="-457200">
              <a:lnSpc>
                <a:spcPct val="100000"/>
              </a:lnSpc>
              <a:buFont typeface="+mj-lt"/>
              <a:buAutoNum type="arabicPeriod"/>
            </a:pPr>
            <a:r>
              <a:rPr lang="it-IT" sz="2400" b="1" dirty="0" smtClean="0">
                <a:solidFill>
                  <a:schemeClr val="accent2"/>
                </a:solidFill>
              </a:rPr>
              <a:t>Pianificare </a:t>
            </a:r>
            <a:r>
              <a:rPr lang="it-IT" sz="2400" b="1" dirty="0">
                <a:solidFill>
                  <a:schemeClr val="accent2"/>
                </a:solidFill>
              </a:rPr>
              <a:t>e controllare l’esecuzione del </a:t>
            </a:r>
            <a:r>
              <a:rPr lang="it-IT" sz="2400" b="1" dirty="0" smtClean="0">
                <a:solidFill>
                  <a:schemeClr val="accent2"/>
                </a:solidFill>
              </a:rPr>
              <a:t>processo- </a:t>
            </a:r>
            <a:r>
              <a:rPr lang="it-IT" sz="2400" i="1" dirty="0">
                <a:solidFill>
                  <a:schemeClr val="tx1"/>
                </a:solidFill>
              </a:rPr>
              <a:t>una volta </a:t>
            </a:r>
            <a:r>
              <a:rPr lang="it-IT" sz="2400" i="1" dirty="0" smtClean="0">
                <a:solidFill>
                  <a:schemeClr val="tx1"/>
                </a:solidFill>
              </a:rPr>
              <a:t>progettata, la realizzazione dei prodotti e l’erogazione dei servizi va pianificata e controllata </a:t>
            </a:r>
            <a:endParaRPr lang="it-IT" sz="2400" i="1" dirty="0">
              <a:solidFill>
                <a:schemeClr val="tx1"/>
              </a:solidFill>
            </a:endParaRPr>
          </a:p>
          <a:p>
            <a:pPr marL="502920" indent="-457200">
              <a:lnSpc>
                <a:spcPct val="100000"/>
              </a:lnSpc>
              <a:buFont typeface="+mj-lt"/>
              <a:buAutoNum type="arabicPeriod"/>
            </a:pPr>
            <a:r>
              <a:rPr lang="it-IT" sz="2400" b="1" dirty="0">
                <a:solidFill>
                  <a:schemeClr val="accent2"/>
                </a:solidFill>
              </a:rPr>
              <a:t>Sviluppare le performance del </a:t>
            </a:r>
            <a:r>
              <a:rPr lang="it-IT" sz="2400" b="1" dirty="0" smtClean="0">
                <a:solidFill>
                  <a:schemeClr val="accent2"/>
                </a:solidFill>
              </a:rPr>
              <a:t>processo (SVILUPPO)- </a:t>
            </a:r>
            <a:r>
              <a:rPr lang="it-IT" sz="2400" i="1" dirty="0">
                <a:solidFill>
                  <a:schemeClr val="tx1"/>
                </a:solidFill>
              </a:rPr>
              <a:t>si sta diffondendo sempre più la convinzione che i manager dei processi non possano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i="1" dirty="0">
                <a:solidFill>
                  <a:schemeClr val="tx1"/>
                </a:solidFill>
              </a:rPr>
              <a:t>semplicemente continuare a realizzare prodotti </a:t>
            </a:r>
            <a:r>
              <a:rPr lang="it-IT" sz="2400" i="1" dirty="0" smtClean="0">
                <a:solidFill>
                  <a:schemeClr val="tx1"/>
                </a:solidFill>
              </a:rPr>
              <a:t>ed erogare i servizi come hanno sempre fatto. Essi hanno il compito di </a:t>
            </a:r>
            <a:r>
              <a:rPr lang="it-IT" sz="2400" i="1" u="sng" dirty="0" smtClean="0">
                <a:solidFill>
                  <a:schemeClr val="tx1"/>
                </a:solidFill>
              </a:rPr>
              <a:t>sviluppare le competenze necessarie</a:t>
            </a:r>
            <a:r>
              <a:rPr lang="it-IT" sz="2400" i="1" dirty="0" smtClean="0">
                <a:solidFill>
                  <a:schemeClr val="tx1"/>
                </a:solidFill>
              </a:rPr>
              <a:t> (Migliorare le competenze) per migliorare le performance del processo</a:t>
            </a:r>
            <a:endParaRPr lang="it-IT" sz="2400" i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2</a:t>
            </a:fld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241975" y="4998003"/>
            <a:ext cx="11215000" cy="14083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84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17069"/>
          </a:xfrm>
        </p:spPr>
        <p:txBody>
          <a:bodyPr/>
          <a:lstStyle/>
          <a:p>
            <a:r>
              <a:rPr lang="it-IT" dirty="0" smtClean="0"/>
              <a:t>Introduzione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6983" y="2213812"/>
            <a:ext cx="10888579" cy="3782728"/>
          </a:xfrm>
        </p:spPr>
        <p:txBody>
          <a:bodyPr>
            <a:normAutofit/>
          </a:bodyPr>
          <a:lstStyle/>
          <a:p>
            <a:r>
              <a:rPr lang="it-IT" sz="2400" dirty="0" smtClean="0">
                <a:solidFill>
                  <a:schemeClr val="tx1"/>
                </a:solidFill>
              </a:rPr>
              <a:t>Tutte le </a:t>
            </a:r>
            <a:r>
              <a:rPr lang="it-IT" sz="2400" dirty="0" err="1" smtClean="0">
                <a:solidFill>
                  <a:schemeClr val="tx1"/>
                </a:solidFill>
              </a:rPr>
              <a:t>operations</a:t>
            </a:r>
            <a:r>
              <a:rPr lang="it-IT" sz="2400" dirty="0" smtClean="0">
                <a:solidFill>
                  <a:schemeClr val="tx1"/>
                </a:solidFill>
              </a:rPr>
              <a:t>, per quanto ben gestite, sono suscettibili di miglioramento</a:t>
            </a:r>
          </a:p>
          <a:p>
            <a:r>
              <a:rPr lang="it-IT" sz="2400" dirty="0" smtClean="0">
                <a:solidFill>
                  <a:schemeClr val="tx1"/>
                </a:solidFill>
              </a:rPr>
              <a:t>Negli ultimi anni c’è stata una netta enfatizzazione per fare del miglioramento una delle responsabilità principali degli </a:t>
            </a:r>
            <a:r>
              <a:rPr lang="it-IT" sz="2400" dirty="0" err="1" smtClean="0">
                <a:solidFill>
                  <a:schemeClr val="tx1"/>
                </a:solidFill>
              </a:rPr>
              <a:t>operations</a:t>
            </a:r>
            <a:r>
              <a:rPr lang="it-IT" sz="2400" dirty="0" smtClean="0">
                <a:solidFill>
                  <a:schemeClr val="tx1"/>
                </a:solidFill>
              </a:rPr>
              <a:t> manager</a:t>
            </a:r>
          </a:p>
          <a:p>
            <a:r>
              <a:rPr lang="it-IT" sz="2400" dirty="0" smtClean="0">
                <a:solidFill>
                  <a:schemeClr val="tx1"/>
                </a:solidFill>
              </a:rPr>
              <a:t>Esistono problemi che attengono in modo specifico alle attività di miglioramento delle </a:t>
            </a:r>
            <a:r>
              <a:rPr lang="it-IT" sz="2400" dirty="0" err="1" smtClean="0">
                <a:solidFill>
                  <a:schemeClr val="tx1"/>
                </a:solidFill>
              </a:rPr>
              <a:t>operations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749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30442"/>
          </a:xfrm>
        </p:spPr>
        <p:txBody>
          <a:bodyPr/>
          <a:lstStyle/>
          <a:p>
            <a:r>
              <a:rPr lang="it-IT" dirty="0" smtClean="0"/>
              <a:t>Che cos’è il miglioramento?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7892" y="1761423"/>
            <a:ext cx="11088302" cy="4334577"/>
          </a:xfrm>
        </p:spPr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Il miglioramento viene dalla chiusura del gap tra ciò che «si è» e ciò che «si intende essere».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Nel contesto specifico delle </a:t>
            </a:r>
            <a:r>
              <a:rPr lang="it-IT" dirty="0" err="1" smtClean="0">
                <a:solidFill>
                  <a:schemeClr val="tx1"/>
                </a:solidFill>
              </a:rPr>
              <a:t>operations</a:t>
            </a:r>
            <a:r>
              <a:rPr lang="it-IT" dirty="0" smtClean="0">
                <a:solidFill>
                  <a:schemeClr val="tx1"/>
                </a:solidFill>
              </a:rPr>
              <a:t> è l’attività che consiste nel colmare  il gap tra performance attuale e performance desiderata delle </a:t>
            </a:r>
            <a:r>
              <a:rPr lang="it-IT" dirty="0" err="1" smtClean="0">
                <a:solidFill>
                  <a:schemeClr val="tx1"/>
                </a:solidFill>
              </a:rPr>
              <a:t>operations</a:t>
            </a:r>
            <a:r>
              <a:rPr lang="it-IT" dirty="0" smtClean="0">
                <a:solidFill>
                  <a:schemeClr val="tx1"/>
                </a:solidFill>
              </a:rPr>
              <a:t> o dei processi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IL MIGLIORAMENTO DELLE PERFOMANCE È L’OBIETTIVO PRIMARIO DELL’OPERATIONS MANAGEMENT. È anche l’oggetto di innumerevoli soluzioni che sono state proposte come metodi particolarmente efficaci per conseguire il miglioramento.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Molte di queste soluzioni sono: il Total </a:t>
            </a:r>
            <a:r>
              <a:rPr lang="it-IT" dirty="0" err="1" smtClean="0">
                <a:solidFill>
                  <a:schemeClr val="tx1"/>
                </a:solidFill>
              </a:rPr>
              <a:t>quality</a:t>
            </a:r>
            <a:r>
              <a:rPr lang="it-IT" dirty="0" smtClean="0">
                <a:solidFill>
                  <a:schemeClr val="tx1"/>
                </a:solidFill>
              </a:rPr>
              <a:t> management (TQM), la produzione snella, il Business </a:t>
            </a:r>
            <a:r>
              <a:rPr lang="it-IT" dirty="0" err="1" smtClean="0">
                <a:solidFill>
                  <a:schemeClr val="tx1"/>
                </a:solidFill>
              </a:rPr>
              <a:t>process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reeingeneering</a:t>
            </a:r>
            <a:r>
              <a:rPr lang="it-IT" dirty="0" smtClean="0">
                <a:solidFill>
                  <a:schemeClr val="tx1"/>
                </a:solidFill>
              </a:rPr>
              <a:t>. Oltre all’utilizzo di questi strumenti è importante che tutti i manager siano consapevoli di quali sono gli elementi che stanno alla base del miglioramento </a:t>
            </a:r>
            <a:endParaRPr lang="it-IT" dirty="0">
              <a:solidFill>
                <a:schemeClr val="tx1"/>
              </a:solidFill>
            </a:endParaRPr>
          </a:p>
          <a:p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756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4485" y="457709"/>
            <a:ext cx="11061451" cy="706948"/>
          </a:xfrm>
        </p:spPr>
        <p:txBody>
          <a:bodyPr>
            <a:normAutofit/>
          </a:bodyPr>
          <a:lstStyle/>
          <a:p>
            <a:r>
              <a:rPr lang="it-IT" sz="3600" dirty="0" smtClean="0"/>
              <a:t>Qual è il gap tra performance attuale e quella desiderata?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1638" y="1280159"/>
            <a:ext cx="11396311" cy="5130265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L’identificazione del gap tra performance attuale e desiderata è il punto di partenza per quasi tutte le iniziative dei miglioramento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Il miglioramento comporta due macro-attività: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solidFill>
                  <a:srgbClr val="FF0000"/>
                </a:solidFill>
              </a:rPr>
              <a:t>Identificare le performance dell’organizzazione e dei singoli processi: </a:t>
            </a:r>
            <a:r>
              <a:rPr lang="it-IT" dirty="0" smtClean="0">
                <a:solidFill>
                  <a:schemeClr val="tx1"/>
                </a:solidFill>
              </a:rPr>
              <a:t>dipende da come vengono misurate le performance all’interno dell’organizzazione. Significa stabilire quali aspetti della prestazione misurare, quali sono più critici, e quali parametri analitici impiegare per misurare ciascun fattore. </a:t>
            </a:r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dirty="0" err="1" smtClean="0">
                <a:solidFill>
                  <a:srgbClr val="FF0000"/>
                </a:solidFill>
              </a:rPr>
              <a:t>balanced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scorecard</a:t>
            </a:r>
            <a:r>
              <a:rPr lang="it-IT" dirty="0" smtClean="0">
                <a:solidFill>
                  <a:srgbClr val="FF0000"/>
                </a:solidFill>
              </a:rPr>
              <a:t> è uno strumento per la misurazione delle performance che si sta diffondendo in molte organizzazioni 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solidFill>
                  <a:srgbClr val="00B0F0"/>
                </a:solidFill>
              </a:rPr>
              <a:t>Definire il livello appropriato a cui fissare le performance obiettivo</a:t>
            </a:r>
            <a:r>
              <a:rPr lang="it-IT" dirty="0" smtClean="0">
                <a:solidFill>
                  <a:srgbClr val="FF0000"/>
                </a:solidFill>
              </a:rPr>
              <a:t>. </a:t>
            </a:r>
            <a:r>
              <a:rPr lang="it-IT" dirty="0" smtClean="0">
                <a:solidFill>
                  <a:schemeClr val="tx1"/>
                </a:solidFill>
              </a:rPr>
              <a:t>I target di performance si possono fissare in tanti modi. Si possono utilizzare target storici, target strategici che riflettono gli obiettivi della strategia aziendale, target relativi alla performance esterna, ossia </a:t>
            </a:r>
            <a:r>
              <a:rPr lang="it-IT" dirty="0" err="1" smtClean="0">
                <a:solidFill>
                  <a:schemeClr val="tx1"/>
                </a:solidFill>
              </a:rPr>
              <a:t>coorrelati</a:t>
            </a:r>
            <a:r>
              <a:rPr lang="it-IT" dirty="0" smtClean="0">
                <a:solidFill>
                  <a:schemeClr val="tx1"/>
                </a:solidFill>
              </a:rPr>
              <a:t> a </a:t>
            </a:r>
            <a:r>
              <a:rPr lang="it-IT" dirty="0" err="1" smtClean="0">
                <a:solidFill>
                  <a:schemeClr val="tx1"/>
                </a:solidFill>
              </a:rPr>
              <a:t>operations</a:t>
            </a:r>
            <a:r>
              <a:rPr lang="it-IT" dirty="0" smtClean="0">
                <a:solidFill>
                  <a:schemeClr val="tx1"/>
                </a:solidFill>
              </a:rPr>
              <a:t> esterne e/o concorrenti, e target assoluti che si basano sul limite superiore teorico di performance. </a:t>
            </a:r>
            <a:r>
              <a:rPr lang="it-IT" dirty="0">
                <a:solidFill>
                  <a:srgbClr val="00B0F0"/>
                </a:solidFill>
              </a:rPr>
              <a:t>Il </a:t>
            </a:r>
            <a:r>
              <a:rPr lang="it-IT" dirty="0" err="1">
                <a:solidFill>
                  <a:srgbClr val="00B0F0"/>
                </a:solidFill>
              </a:rPr>
              <a:t>benchmarking</a:t>
            </a:r>
            <a:r>
              <a:rPr lang="it-IT" dirty="0">
                <a:solidFill>
                  <a:srgbClr val="00B0F0"/>
                </a:solidFill>
              </a:rPr>
              <a:t> è un input importante a questa parte del processo di miglioramento 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178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6391" y="609600"/>
            <a:ext cx="11088303" cy="940067"/>
          </a:xfrm>
        </p:spPr>
        <p:txBody>
          <a:bodyPr>
            <a:normAutofit/>
          </a:bodyPr>
          <a:lstStyle/>
          <a:p>
            <a:r>
              <a:rPr lang="it-IT" sz="3600" dirty="0" smtClean="0"/>
              <a:t>Qual è il percorso di miglioramento più appropriato?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6392" y="1645920"/>
            <a:ext cx="10915048" cy="4450080"/>
          </a:xfrm>
        </p:spPr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Due percorsi di miglioramento riflettono altrettante filosofie di miglioramento, che possono essere ugualmente appropriate in diversi momenti, e sono: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solidFill>
                  <a:schemeClr val="tx1"/>
                </a:solidFill>
              </a:rPr>
              <a:t>IL MIGLIORAMENTO CONTINUO: si focalizza su miglioramenti piccoli, ma incessanti che entrano stabilmente nella vita delle </a:t>
            </a:r>
            <a:r>
              <a:rPr lang="it-IT" dirty="0" err="1" smtClean="0">
                <a:solidFill>
                  <a:schemeClr val="tx1"/>
                </a:solidFill>
              </a:rPr>
              <a:t>operations</a:t>
            </a:r>
            <a:r>
              <a:rPr lang="it-IT" dirty="0" smtClean="0">
                <a:solidFill>
                  <a:schemeClr val="tx1"/>
                </a:solidFill>
              </a:rPr>
              <a:t>. </a:t>
            </a:r>
            <a:r>
              <a:rPr lang="it-IT" dirty="0" smtClean="0">
                <a:solidFill>
                  <a:srgbClr val="FF0000"/>
                </a:solidFill>
              </a:rPr>
              <a:t>Il suo obiettivo è incorporare il miglioramento nella cultura dell’organizzazione </a:t>
            </a:r>
          </a:p>
          <a:p>
            <a:pPr marL="502920" indent="-457200">
              <a:buFont typeface="+mj-lt"/>
              <a:buAutoNum type="arabicPeriod"/>
            </a:pPr>
            <a:r>
              <a:rPr lang="it-IT" dirty="0" smtClean="0">
                <a:solidFill>
                  <a:schemeClr val="tx1"/>
                </a:solidFill>
              </a:rPr>
              <a:t>IL MIGLIORAMENTO RADICALE: si focalizza su cambiamenti sostanziali che portano a un netto miglioramento della performance. L’approccio Business </a:t>
            </a:r>
            <a:r>
              <a:rPr lang="it-IT" dirty="0" err="1" smtClean="0">
                <a:solidFill>
                  <a:schemeClr val="tx1"/>
                </a:solidFill>
              </a:rPr>
              <a:t>Process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dirty="0" err="1" smtClean="0">
                <a:solidFill>
                  <a:schemeClr val="tx1"/>
                </a:solidFill>
              </a:rPr>
              <a:t>reengineering</a:t>
            </a:r>
            <a:r>
              <a:rPr lang="it-IT" dirty="0" smtClean="0">
                <a:solidFill>
                  <a:schemeClr val="tx1"/>
                </a:solidFill>
              </a:rPr>
              <a:t> (BPR) è il tipico miglioramento radicale</a:t>
            </a:r>
          </a:p>
          <a:p>
            <a:pPr marL="502920" indent="-457200">
              <a:buFont typeface="+mj-lt"/>
              <a:buAutoNum type="arabicPeriod"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068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Due casi a confronto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 Singapore hanno reinventato le biblioteche</a:t>
            </a:r>
          </a:p>
          <a:p>
            <a:r>
              <a:rPr lang="it-IT" dirty="0" smtClean="0"/>
              <a:t>Il miglioramento </a:t>
            </a:r>
            <a:r>
              <a:rPr lang="it-IT" smtClean="0"/>
              <a:t>di Heineken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CF02C-EAAA-4D3A-8E95-C92E7C464F5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77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Bas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3775</TotalTime>
  <Words>698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 Narrow</vt:lpstr>
      <vt:lpstr>Calibri</vt:lpstr>
      <vt:lpstr>Corbel</vt:lpstr>
      <vt:lpstr>Base</vt:lpstr>
      <vt:lpstr>   MIGLIORAMENTO</vt:lpstr>
      <vt:lpstr>Un modello di gestione dei processi</vt:lpstr>
      <vt:lpstr>Introduzione </vt:lpstr>
      <vt:lpstr>Che cos’è il miglioramento? </vt:lpstr>
      <vt:lpstr>Qual è il gap tra performance attuale e quella desiderata?</vt:lpstr>
      <vt:lpstr>Qual è il percorso di miglioramento più appropriato?</vt:lpstr>
      <vt:lpstr>Due casi a confronto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sistema di controllo di gestione</dc:title>
  <dc:creator>Rita Lamboglia</dc:creator>
  <cp:lastModifiedBy>Rita Lamboglia</cp:lastModifiedBy>
  <cp:revision>444</cp:revision>
  <cp:lastPrinted>2021-03-29T11:11:43Z</cp:lastPrinted>
  <dcterms:created xsi:type="dcterms:W3CDTF">2021-02-24T08:57:44Z</dcterms:created>
  <dcterms:modified xsi:type="dcterms:W3CDTF">2021-05-27T08:40:01Z</dcterms:modified>
</cp:coreProperties>
</file>