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55"/>
  </p:notesMasterIdLst>
  <p:sldIdLst>
    <p:sldId id="416" r:id="rId4"/>
    <p:sldId id="256" r:id="rId5"/>
    <p:sldId id="257" r:id="rId6"/>
    <p:sldId id="258" r:id="rId7"/>
    <p:sldId id="259" r:id="rId8"/>
    <p:sldId id="260" r:id="rId9"/>
    <p:sldId id="269" r:id="rId10"/>
    <p:sldId id="261" r:id="rId11"/>
    <p:sldId id="262" r:id="rId12"/>
    <p:sldId id="263" r:id="rId13"/>
    <p:sldId id="271" r:id="rId14"/>
    <p:sldId id="266" r:id="rId15"/>
    <p:sldId id="272" r:id="rId16"/>
    <p:sldId id="267" r:id="rId17"/>
    <p:sldId id="270" r:id="rId18"/>
    <p:sldId id="304" r:id="rId19"/>
    <p:sldId id="307" r:id="rId20"/>
    <p:sldId id="409" r:id="rId21"/>
    <p:sldId id="310" r:id="rId22"/>
    <p:sldId id="313" r:id="rId23"/>
    <p:sldId id="408" r:id="rId24"/>
    <p:sldId id="322" r:id="rId25"/>
    <p:sldId id="325" r:id="rId26"/>
    <p:sldId id="328" r:id="rId27"/>
    <p:sldId id="331" r:id="rId28"/>
    <p:sldId id="334" r:id="rId29"/>
    <p:sldId id="337" r:id="rId30"/>
    <p:sldId id="340" r:id="rId31"/>
    <p:sldId id="346" r:id="rId32"/>
    <p:sldId id="355" r:id="rId33"/>
    <p:sldId id="358" r:id="rId34"/>
    <p:sldId id="407" r:id="rId35"/>
    <p:sldId id="364" r:id="rId36"/>
    <p:sldId id="367" r:id="rId37"/>
    <p:sldId id="370" r:id="rId38"/>
    <p:sldId id="373" r:id="rId39"/>
    <p:sldId id="376" r:id="rId40"/>
    <p:sldId id="410" r:id="rId41"/>
    <p:sldId id="411" r:id="rId42"/>
    <p:sldId id="412" r:id="rId43"/>
    <p:sldId id="413" r:id="rId44"/>
    <p:sldId id="385" r:id="rId45"/>
    <p:sldId id="391" r:id="rId46"/>
    <p:sldId id="394" r:id="rId47"/>
    <p:sldId id="397" r:id="rId48"/>
    <p:sldId id="400" r:id="rId49"/>
    <p:sldId id="403" r:id="rId50"/>
    <p:sldId id="406" r:id="rId51"/>
    <p:sldId id="415" r:id="rId52"/>
    <p:sldId id="414" r:id="rId53"/>
    <p:sldId id="417" r:id="rId5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A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10"/>
    <p:restoredTop sz="94496"/>
  </p:normalViewPr>
  <p:slideViewPr>
    <p:cSldViewPr snapToGrid="0">
      <p:cViewPr varScale="1">
        <p:scale>
          <a:sx n="105" d="100"/>
          <a:sy n="105" d="100"/>
        </p:scale>
        <p:origin x="11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BD5D33-D45B-4C49-85FE-7D90ACE87E0C}" type="datetimeFigureOut">
              <a:rPr lang="it-IT" smtClean="0"/>
              <a:t>12/05/23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4CC4C-CD2E-4201-B0FD-C12D6B06B83D}" type="slidenum">
              <a:rPr lang="it-IT" smtClean="0"/>
              <a:t>‹N›</a:t>
            </a:fld>
            <a:endParaRPr lang="it-IT"/>
          </a:p>
        </p:txBody>
      </p:sp>
    </p:spTree>
    <p:extLst>
      <p:ext uri="{BB962C8B-B14F-4D97-AF65-F5344CB8AC3E}">
        <p14:creationId xmlns:p14="http://schemas.microsoft.com/office/powerpoint/2010/main" val="340234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BF57A5-991D-7D4E-2F24-F304EE2B022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4C89BA7-976D-8D63-4E24-1690B1F9E7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A617632-C1A4-7DFA-712B-94C9876F3437}"/>
              </a:ext>
            </a:extLst>
          </p:cNvPr>
          <p:cNvSpPr>
            <a:spLocks noGrp="1"/>
          </p:cNvSpPr>
          <p:nvPr>
            <p:ph type="dt" sz="half" idx="10"/>
          </p:nvPr>
        </p:nvSpPr>
        <p:spPr/>
        <p:txBody>
          <a:bodyPr/>
          <a:lstStyle/>
          <a:p>
            <a:fld id="{F2F5852B-CED8-A042-B000-A30053593DAA}" type="datetimeFigureOut">
              <a:rPr lang="it-IT" smtClean="0"/>
              <a:t>12/05/23</a:t>
            </a:fld>
            <a:endParaRPr lang="it-IT"/>
          </a:p>
        </p:txBody>
      </p:sp>
      <p:sp>
        <p:nvSpPr>
          <p:cNvPr id="5" name="Segnaposto piè di pagina 4">
            <a:extLst>
              <a:ext uri="{FF2B5EF4-FFF2-40B4-BE49-F238E27FC236}">
                <a16:creationId xmlns:a16="http://schemas.microsoft.com/office/drawing/2014/main" id="{F647A246-92F8-DD6A-5E52-0FEC6A5329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A98C07C-28B7-09BF-1D18-E1949BFF0C27}"/>
              </a:ext>
            </a:extLst>
          </p:cNvPr>
          <p:cNvSpPr>
            <a:spLocks noGrp="1"/>
          </p:cNvSpPr>
          <p:nvPr>
            <p:ph type="sldNum" sz="quarter" idx="12"/>
          </p:nvPr>
        </p:nvSpPr>
        <p:spPr/>
        <p:txBody>
          <a:bodyPr/>
          <a:lstStyle/>
          <a:p>
            <a:fld id="{717F6A3E-AC62-2546-A6F3-A08E209E015B}" type="slidenum">
              <a:rPr lang="it-IT" smtClean="0"/>
              <a:t>‹N›</a:t>
            </a:fld>
            <a:endParaRPr lang="it-IT"/>
          </a:p>
        </p:txBody>
      </p:sp>
    </p:spTree>
    <p:extLst>
      <p:ext uri="{BB962C8B-B14F-4D97-AF65-F5344CB8AC3E}">
        <p14:creationId xmlns:p14="http://schemas.microsoft.com/office/powerpoint/2010/main" val="1818881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852E7-DDC6-5265-C12C-CD893C9AC08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936FB84-A301-FAEF-7272-EA65BC746AB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B8F6C2F-18E7-AE34-F9D0-EC34E2CC85DA}"/>
              </a:ext>
            </a:extLst>
          </p:cNvPr>
          <p:cNvSpPr>
            <a:spLocks noGrp="1"/>
          </p:cNvSpPr>
          <p:nvPr>
            <p:ph type="dt" sz="half" idx="10"/>
          </p:nvPr>
        </p:nvSpPr>
        <p:spPr/>
        <p:txBody>
          <a:bodyPr/>
          <a:lstStyle/>
          <a:p>
            <a:fld id="{F2F5852B-CED8-A042-B000-A30053593DAA}" type="datetimeFigureOut">
              <a:rPr lang="it-IT" smtClean="0"/>
              <a:t>12/05/23</a:t>
            </a:fld>
            <a:endParaRPr lang="it-IT"/>
          </a:p>
        </p:txBody>
      </p:sp>
      <p:sp>
        <p:nvSpPr>
          <p:cNvPr id="5" name="Segnaposto piè di pagina 4">
            <a:extLst>
              <a:ext uri="{FF2B5EF4-FFF2-40B4-BE49-F238E27FC236}">
                <a16:creationId xmlns:a16="http://schemas.microsoft.com/office/drawing/2014/main" id="{C3158370-8384-0EE4-CEDA-09F06A9A8EB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778C831-A2D7-24E8-018A-CC8294D42F6B}"/>
              </a:ext>
            </a:extLst>
          </p:cNvPr>
          <p:cNvSpPr>
            <a:spLocks noGrp="1"/>
          </p:cNvSpPr>
          <p:nvPr>
            <p:ph type="sldNum" sz="quarter" idx="12"/>
          </p:nvPr>
        </p:nvSpPr>
        <p:spPr/>
        <p:txBody>
          <a:bodyPr/>
          <a:lstStyle/>
          <a:p>
            <a:fld id="{717F6A3E-AC62-2546-A6F3-A08E209E015B}" type="slidenum">
              <a:rPr lang="it-IT" smtClean="0"/>
              <a:t>‹N›</a:t>
            </a:fld>
            <a:endParaRPr lang="it-IT"/>
          </a:p>
        </p:txBody>
      </p:sp>
    </p:spTree>
    <p:extLst>
      <p:ext uri="{BB962C8B-B14F-4D97-AF65-F5344CB8AC3E}">
        <p14:creationId xmlns:p14="http://schemas.microsoft.com/office/powerpoint/2010/main" val="1669267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1ED171B-D20C-118E-9EBD-846452075D5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0C607BE-DF22-EF6A-7ADF-91A4400BE79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EACAA8A-87D8-1BAC-A613-96447C42826F}"/>
              </a:ext>
            </a:extLst>
          </p:cNvPr>
          <p:cNvSpPr>
            <a:spLocks noGrp="1"/>
          </p:cNvSpPr>
          <p:nvPr>
            <p:ph type="dt" sz="half" idx="10"/>
          </p:nvPr>
        </p:nvSpPr>
        <p:spPr/>
        <p:txBody>
          <a:bodyPr/>
          <a:lstStyle/>
          <a:p>
            <a:fld id="{F2F5852B-CED8-A042-B000-A30053593DAA}" type="datetimeFigureOut">
              <a:rPr lang="it-IT" smtClean="0"/>
              <a:t>12/05/23</a:t>
            </a:fld>
            <a:endParaRPr lang="it-IT"/>
          </a:p>
        </p:txBody>
      </p:sp>
      <p:sp>
        <p:nvSpPr>
          <p:cNvPr id="5" name="Segnaposto piè di pagina 4">
            <a:extLst>
              <a:ext uri="{FF2B5EF4-FFF2-40B4-BE49-F238E27FC236}">
                <a16:creationId xmlns:a16="http://schemas.microsoft.com/office/drawing/2014/main" id="{84F7A5EA-6F40-5A6E-4340-04254DA146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5F44EE9-1146-A335-556B-A8FE5A253FB2}"/>
              </a:ext>
            </a:extLst>
          </p:cNvPr>
          <p:cNvSpPr>
            <a:spLocks noGrp="1"/>
          </p:cNvSpPr>
          <p:nvPr>
            <p:ph type="sldNum" sz="quarter" idx="12"/>
          </p:nvPr>
        </p:nvSpPr>
        <p:spPr/>
        <p:txBody>
          <a:bodyPr/>
          <a:lstStyle/>
          <a:p>
            <a:fld id="{717F6A3E-AC62-2546-A6F3-A08E209E015B}" type="slidenum">
              <a:rPr lang="it-IT" smtClean="0"/>
              <a:t>‹N›</a:t>
            </a:fld>
            <a:endParaRPr lang="it-IT"/>
          </a:p>
        </p:txBody>
      </p:sp>
    </p:spTree>
    <p:extLst>
      <p:ext uri="{BB962C8B-B14F-4D97-AF65-F5344CB8AC3E}">
        <p14:creationId xmlns:p14="http://schemas.microsoft.com/office/powerpoint/2010/main" val="51894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9ACD0C5-AB98-4633-A432-4638EA1F017E}" type="datetimeFigureOut">
              <a:rPr lang="it-IT" smtClean="0"/>
              <a:t>12/05/23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09BB46A-E363-403B-9952-1842BAFF79E7}" type="slidenum">
              <a:rPr lang="it-IT" smtClean="0"/>
              <a:t>‹N›</a:t>
            </a:fld>
            <a:endParaRPr lang="it-IT"/>
          </a:p>
        </p:txBody>
      </p:sp>
    </p:spTree>
    <p:extLst>
      <p:ext uri="{BB962C8B-B14F-4D97-AF65-F5344CB8AC3E}">
        <p14:creationId xmlns:p14="http://schemas.microsoft.com/office/powerpoint/2010/main" val="150513102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9ACD0C5-AB98-4633-A432-4638EA1F017E}" type="datetimeFigureOut">
              <a:rPr lang="it-IT" smtClean="0"/>
              <a:t>12/05/23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09BB46A-E363-403B-9952-1842BAFF79E7}" type="slidenum">
              <a:rPr lang="it-IT" smtClean="0"/>
              <a:t>‹N›</a:t>
            </a:fld>
            <a:endParaRPr lang="it-IT"/>
          </a:p>
        </p:txBody>
      </p:sp>
    </p:spTree>
    <p:extLst>
      <p:ext uri="{BB962C8B-B14F-4D97-AF65-F5344CB8AC3E}">
        <p14:creationId xmlns:p14="http://schemas.microsoft.com/office/powerpoint/2010/main" val="10078507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9ACD0C5-AB98-4633-A432-4638EA1F017E}" type="datetimeFigureOut">
              <a:rPr lang="it-IT" smtClean="0"/>
              <a:t>12/05/23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09BB46A-E363-403B-9952-1842BAFF79E7}" type="slidenum">
              <a:rPr lang="it-IT" smtClean="0"/>
              <a:t>‹N›</a:t>
            </a:fld>
            <a:endParaRPr lang="it-IT"/>
          </a:p>
        </p:txBody>
      </p:sp>
    </p:spTree>
    <p:extLst>
      <p:ext uri="{BB962C8B-B14F-4D97-AF65-F5344CB8AC3E}">
        <p14:creationId xmlns:p14="http://schemas.microsoft.com/office/powerpoint/2010/main" val="359288605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9ACD0C5-AB98-4633-A432-4638EA1F017E}" type="datetimeFigureOut">
              <a:rPr lang="it-IT" smtClean="0"/>
              <a:t>12/05/23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09BB46A-E363-403B-9952-1842BAFF79E7}" type="slidenum">
              <a:rPr lang="it-IT" smtClean="0"/>
              <a:t>‹N›</a:t>
            </a:fld>
            <a:endParaRPr lang="it-IT"/>
          </a:p>
        </p:txBody>
      </p:sp>
    </p:spTree>
    <p:extLst>
      <p:ext uri="{BB962C8B-B14F-4D97-AF65-F5344CB8AC3E}">
        <p14:creationId xmlns:p14="http://schemas.microsoft.com/office/powerpoint/2010/main" val="3434509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9ACD0C5-AB98-4633-A432-4638EA1F017E}" type="datetimeFigureOut">
              <a:rPr lang="it-IT" smtClean="0"/>
              <a:t>12/05/23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09BB46A-E363-403B-9952-1842BAFF79E7}" type="slidenum">
              <a:rPr lang="it-IT" smtClean="0"/>
              <a:t>‹N›</a:t>
            </a:fld>
            <a:endParaRPr lang="it-IT"/>
          </a:p>
        </p:txBody>
      </p:sp>
    </p:spTree>
    <p:extLst>
      <p:ext uri="{BB962C8B-B14F-4D97-AF65-F5344CB8AC3E}">
        <p14:creationId xmlns:p14="http://schemas.microsoft.com/office/powerpoint/2010/main" val="17613314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9ACD0C5-AB98-4633-A432-4638EA1F017E}" type="datetimeFigureOut">
              <a:rPr lang="it-IT" smtClean="0"/>
              <a:t>12/05/23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09BB46A-E363-403B-9952-1842BAFF79E7}" type="slidenum">
              <a:rPr lang="it-IT" smtClean="0"/>
              <a:t>‹N›</a:t>
            </a:fld>
            <a:endParaRPr lang="it-IT"/>
          </a:p>
        </p:txBody>
      </p:sp>
    </p:spTree>
    <p:extLst>
      <p:ext uri="{BB962C8B-B14F-4D97-AF65-F5344CB8AC3E}">
        <p14:creationId xmlns:p14="http://schemas.microsoft.com/office/powerpoint/2010/main" val="270531377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9ACD0C5-AB98-4633-A432-4638EA1F017E}" type="datetimeFigureOut">
              <a:rPr lang="it-IT" smtClean="0"/>
              <a:t>12/05/23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09BB46A-E363-403B-9952-1842BAFF79E7}" type="slidenum">
              <a:rPr lang="it-IT" smtClean="0"/>
              <a:t>‹N›</a:t>
            </a:fld>
            <a:endParaRPr lang="it-IT"/>
          </a:p>
        </p:txBody>
      </p:sp>
    </p:spTree>
    <p:extLst>
      <p:ext uri="{BB962C8B-B14F-4D97-AF65-F5344CB8AC3E}">
        <p14:creationId xmlns:p14="http://schemas.microsoft.com/office/powerpoint/2010/main" val="24753184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9ACD0C5-AB98-4633-A432-4638EA1F017E}" type="datetimeFigureOut">
              <a:rPr lang="it-IT" smtClean="0"/>
              <a:t>12/05/23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09BB46A-E363-403B-9952-1842BAFF79E7}" type="slidenum">
              <a:rPr lang="it-IT" smtClean="0"/>
              <a:t>‹N›</a:t>
            </a:fld>
            <a:endParaRPr lang="it-IT"/>
          </a:p>
        </p:txBody>
      </p:sp>
    </p:spTree>
    <p:extLst>
      <p:ext uri="{BB962C8B-B14F-4D97-AF65-F5344CB8AC3E}">
        <p14:creationId xmlns:p14="http://schemas.microsoft.com/office/powerpoint/2010/main" val="36964845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61C5A2-0767-EA20-0D6E-3009C11D984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28B1C26-3553-E00B-DC16-2EB4680D07D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B1B20D-C429-4B94-6623-8AB90D4AD3B6}"/>
              </a:ext>
            </a:extLst>
          </p:cNvPr>
          <p:cNvSpPr>
            <a:spLocks noGrp="1"/>
          </p:cNvSpPr>
          <p:nvPr>
            <p:ph type="dt" sz="half" idx="10"/>
          </p:nvPr>
        </p:nvSpPr>
        <p:spPr/>
        <p:txBody>
          <a:bodyPr/>
          <a:lstStyle/>
          <a:p>
            <a:fld id="{F2F5852B-CED8-A042-B000-A30053593DAA}" type="datetimeFigureOut">
              <a:rPr lang="it-IT" smtClean="0"/>
              <a:t>12/05/23</a:t>
            </a:fld>
            <a:endParaRPr lang="it-IT"/>
          </a:p>
        </p:txBody>
      </p:sp>
      <p:sp>
        <p:nvSpPr>
          <p:cNvPr id="5" name="Segnaposto piè di pagina 4">
            <a:extLst>
              <a:ext uri="{FF2B5EF4-FFF2-40B4-BE49-F238E27FC236}">
                <a16:creationId xmlns:a16="http://schemas.microsoft.com/office/drawing/2014/main" id="{F7046A43-A069-C995-0F03-CB631F916CA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F144FC-7AD8-267C-143E-89F68A238804}"/>
              </a:ext>
            </a:extLst>
          </p:cNvPr>
          <p:cNvSpPr>
            <a:spLocks noGrp="1"/>
          </p:cNvSpPr>
          <p:nvPr>
            <p:ph type="sldNum" sz="quarter" idx="12"/>
          </p:nvPr>
        </p:nvSpPr>
        <p:spPr/>
        <p:txBody>
          <a:bodyPr/>
          <a:lstStyle/>
          <a:p>
            <a:fld id="{717F6A3E-AC62-2546-A6F3-A08E209E015B}" type="slidenum">
              <a:rPr lang="it-IT" smtClean="0"/>
              <a:t>‹N›</a:t>
            </a:fld>
            <a:endParaRPr lang="it-IT"/>
          </a:p>
        </p:txBody>
      </p:sp>
    </p:spTree>
    <p:extLst>
      <p:ext uri="{BB962C8B-B14F-4D97-AF65-F5344CB8AC3E}">
        <p14:creationId xmlns:p14="http://schemas.microsoft.com/office/powerpoint/2010/main" val="1162078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9ACD0C5-AB98-4633-A432-4638EA1F017E}" type="datetimeFigureOut">
              <a:rPr lang="it-IT" smtClean="0"/>
              <a:t>12/05/23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09BB46A-E363-403B-9952-1842BAFF79E7}" type="slidenum">
              <a:rPr lang="it-IT" smtClean="0"/>
              <a:t>‹N›</a:t>
            </a:fld>
            <a:endParaRPr lang="it-IT"/>
          </a:p>
        </p:txBody>
      </p:sp>
    </p:spTree>
    <p:extLst>
      <p:ext uri="{BB962C8B-B14F-4D97-AF65-F5344CB8AC3E}">
        <p14:creationId xmlns:p14="http://schemas.microsoft.com/office/powerpoint/2010/main" val="417431975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9ACD0C5-AB98-4633-A432-4638EA1F017E}" type="datetimeFigureOut">
              <a:rPr lang="it-IT" smtClean="0"/>
              <a:t>12/05/23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09BB46A-E363-403B-9952-1842BAFF79E7}" type="slidenum">
              <a:rPr lang="it-IT" smtClean="0"/>
              <a:t>‹N›</a:t>
            </a:fld>
            <a:endParaRPr lang="it-IT"/>
          </a:p>
        </p:txBody>
      </p:sp>
    </p:spTree>
    <p:extLst>
      <p:ext uri="{BB962C8B-B14F-4D97-AF65-F5344CB8AC3E}">
        <p14:creationId xmlns:p14="http://schemas.microsoft.com/office/powerpoint/2010/main" val="269729919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9ACD0C5-AB98-4633-A432-4638EA1F017E}" type="datetimeFigureOut">
              <a:rPr lang="it-IT" smtClean="0"/>
              <a:t>12/05/23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09BB46A-E363-403B-9952-1842BAFF79E7}" type="slidenum">
              <a:rPr lang="it-IT" smtClean="0"/>
              <a:t>‹N›</a:t>
            </a:fld>
            <a:endParaRPr lang="it-IT"/>
          </a:p>
        </p:txBody>
      </p:sp>
    </p:spTree>
    <p:extLst>
      <p:ext uri="{BB962C8B-B14F-4D97-AF65-F5344CB8AC3E}">
        <p14:creationId xmlns:p14="http://schemas.microsoft.com/office/powerpoint/2010/main" val="293712132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543796-E823-0091-7AA8-1116FC7BD85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D9C99F8-D027-7B1A-9252-15C9681146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5BE38F9-A59F-39C7-363D-4975DB8F084F}"/>
              </a:ext>
            </a:extLst>
          </p:cNvPr>
          <p:cNvSpPr>
            <a:spLocks noGrp="1"/>
          </p:cNvSpPr>
          <p:nvPr>
            <p:ph type="dt" sz="half" idx="10"/>
          </p:nvPr>
        </p:nvSpPr>
        <p:spPr/>
        <p:txBody>
          <a:bodyPr/>
          <a:lstStyle/>
          <a:p>
            <a:fld id="{27E6053D-80D7-4400-A49F-80E44E527702}" type="datetimeFigureOut">
              <a:rPr lang="it-IT" smtClean="0"/>
              <a:t>12/05/23</a:t>
            </a:fld>
            <a:endParaRPr lang="it-IT"/>
          </a:p>
        </p:txBody>
      </p:sp>
      <p:sp>
        <p:nvSpPr>
          <p:cNvPr id="5" name="Segnaposto piè di pagina 4">
            <a:extLst>
              <a:ext uri="{FF2B5EF4-FFF2-40B4-BE49-F238E27FC236}">
                <a16:creationId xmlns:a16="http://schemas.microsoft.com/office/drawing/2014/main" id="{E4BBC074-967D-EC26-AE92-20DDF686229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2A14FD6-7FE5-AA69-CC97-33B8F8D21E68}"/>
              </a:ext>
            </a:extLst>
          </p:cNvPr>
          <p:cNvSpPr>
            <a:spLocks noGrp="1"/>
          </p:cNvSpPr>
          <p:nvPr>
            <p:ph type="sldNum" sz="quarter" idx="12"/>
          </p:nvPr>
        </p:nvSpPr>
        <p:spPr/>
        <p:txBody>
          <a:bodyPr/>
          <a:lstStyle/>
          <a:p>
            <a:fld id="{D033EC06-470F-46A2-A46C-BB70853B52FF}" type="slidenum">
              <a:rPr lang="it-IT" smtClean="0"/>
              <a:t>‹N›</a:t>
            </a:fld>
            <a:endParaRPr lang="it-IT"/>
          </a:p>
        </p:txBody>
      </p:sp>
    </p:spTree>
    <p:extLst>
      <p:ext uri="{BB962C8B-B14F-4D97-AF65-F5344CB8AC3E}">
        <p14:creationId xmlns:p14="http://schemas.microsoft.com/office/powerpoint/2010/main" val="112013805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5817A8-80A7-B452-F660-690A212D2D6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6B768ED-4925-2222-2A84-9FFEEF0A160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0CF7FD-9262-00AB-50E7-8BB4CA450B8E}"/>
              </a:ext>
            </a:extLst>
          </p:cNvPr>
          <p:cNvSpPr>
            <a:spLocks noGrp="1"/>
          </p:cNvSpPr>
          <p:nvPr>
            <p:ph type="dt" sz="half" idx="10"/>
          </p:nvPr>
        </p:nvSpPr>
        <p:spPr/>
        <p:txBody>
          <a:bodyPr/>
          <a:lstStyle/>
          <a:p>
            <a:fld id="{27E6053D-80D7-4400-A49F-80E44E527702}" type="datetimeFigureOut">
              <a:rPr lang="it-IT" smtClean="0"/>
              <a:t>12/05/23</a:t>
            </a:fld>
            <a:endParaRPr lang="it-IT"/>
          </a:p>
        </p:txBody>
      </p:sp>
      <p:sp>
        <p:nvSpPr>
          <p:cNvPr id="5" name="Segnaposto piè di pagina 4">
            <a:extLst>
              <a:ext uri="{FF2B5EF4-FFF2-40B4-BE49-F238E27FC236}">
                <a16:creationId xmlns:a16="http://schemas.microsoft.com/office/drawing/2014/main" id="{A2F4792A-0FFA-074A-D3F5-411831BA0FE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43D4756-A8C9-C888-DE42-DF88FAC08DA5}"/>
              </a:ext>
            </a:extLst>
          </p:cNvPr>
          <p:cNvSpPr>
            <a:spLocks noGrp="1"/>
          </p:cNvSpPr>
          <p:nvPr>
            <p:ph type="sldNum" sz="quarter" idx="12"/>
          </p:nvPr>
        </p:nvSpPr>
        <p:spPr/>
        <p:txBody>
          <a:bodyPr/>
          <a:lstStyle/>
          <a:p>
            <a:fld id="{D033EC06-470F-46A2-A46C-BB70853B52FF}" type="slidenum">
              <a:rPr lang="it-IT" smtClean="0"/>
              <a:t>‹N›</a:t>
            </a:fld>
            <a:endParaRPr lang="it-IT"/>
          </a:p>
        </p:txBody>
      </p:sp>
    </p:spTree>
    <p:extLst>
      <p:ext uri="{BB962C8B-B14F-4D97-AF65-F5344CB8AC3E}">
        <p14:creationId xmlns:p14="http://schemas.microsoft.com/office/powerpoint/2010/main" val="340691130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701D01-6D8A-1537-A127-CAF06BE78A8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1FE7B47-A94A-3231-1068-95A2CFF1A5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F7E4981-585C-126C-32E1-35EF8277ABD5}"/>
              </a:ext>
            </a:extLst>
          </p:cNvPr>
          <p:cNvSpPr>
            <a:spLocks noGrp="1"/>
          </p:cNvSpPr>
          <p:nvPr>
            <p:ph type="dt" sz="half" idx="10"/>
          </p:nvPr>
        </p:nvSpPr>
        <p:spPr/>
        <p:txBody>
          <a:bodyPr/>
          <a:lstStyle/>
          <a:p>
            <a:fld id="{27E6053D-80D7-4400-A49F-80E44E527702}" type="datetimeFigureOut">
              <a:rPr lang="it-IT" smtClean="0"/>
              <a:t>12/05/23</a:t>
            </a:fld>
            <a:endParaRPr lang="it-IT"/>
          </a:p>
        </p:txBody>
      </p:sp>
      <p:sp>
        <p:nvSpPr>
          <p:cNvPr id="5" name="Segnaposto piè di pagina 4">
            <a:extLst>
              <a:ext uri="{FF2B5EF4-FFF2-40B4-BE49-F238E27FC236}">
                <a16:creationId xmlns:a16="http://schemas.microsoft.com/office/drawing/2014/main" id="{3D1C81B6-D731-F161-FCCC-89AD28ACD28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C808BAC-E43F-B615-5F5D-CB1F4D593F08}"/>
              </a:ext>
            </a:extLst>
          </p:cNvPr>
          <p:cNvSpPr>
            <a:spLocks noGrp="1"/>
          </p:cNvSpPr>
          <p:nvPr>
            <p:ph type="sldNum" sz="quarter" idx="12"/>
          </p:nvPr>
        </p:nvSpPr>
        <p:spPr/>
        <p:txBody>
          <a:bodyPr/>
          <a:lstStyle/>
          <a:p>
            <a:fld id="{D033EC06-470F-46A2-A46C-BB70853B52FF}" type="slidenum">
              <a:rPr lang="it-IT" smtClean="0"/>
              <a:t>‹N›</a:t>
            </a:fld>
            <a:endParaRPr lang="it-IT"/>
          </a:p>
        </p:txBody>
      </p:sp>
    </p:spTree>
    <p:extLst>
      <p:ext uri="{BB962C8B-B14F-4D97-AF65-F5344CB8AC3E}">
        <p14:creationId xmlns:p14="http://schemas.microsoft.com/office/powerpoint/2010/main" val="330306440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9485C6-791E-0563-02EF-95148417979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92167CC-3471-7626-4CBB-CA22BD1BA5C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E485D49-1C97-376A-D74E-660FD1F32DA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58550CA-64B7-5756-84D5-406856BF4122}"/>
              </a:ext>
            </a:extLst>
          </p:cNvPr>
          <p:cNvSpPr>
            <a:spLocks noGrp="1"/>
          </p:cNvSpPr>
          <p:nvPr>
            <p:ph type="dt" sz="half" idx="10"/>
          </p:nvPr>
        </p:nvSpPr>
        <p:spPr/>
        <p:txBody>
          <a:bodyPr/>
          <a:lstStyle/>
          <a:p>
            <a:fld id="{27E6053D-80D7-4400-A49F-80E44E527702}" type="datetimeFigureOut">
              <a:rPr lang="it-IT" smtClean="0"/>
              <a:t>12/05/23</a:t>
            </a:fld>
            <a:endParaRPr lang="it-IT"/>
          </a:p>
        </p:txBody>
      </p:sp>
      <p:sp>
        <p:nvSpPr>
          <p:cNvPr id="6" name="Segnaposto piè di pagina 5">
            <a:extLst>
              <a:ext uri="{FF2B5EF4-FFF2-40B4-BE49-F238E27FC236}">
                <a16:creationId xmlns:a16="http://schemas.microsoft.com/office/drawing/2014/main" id="{C68C8A7E-935D-405C-2660-99B910E5B06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669F460-76E5-8C1F-187E-9BC4FF8C4521}"/>
              </a:ext>
            </a:extLst>
          </p:cNvPr>
          <p:cNvSpPr>
            <a:spLocks noGrp="1"/>
          </p:cNvSpPr>
          <p:nvPr>
            <p:ph type="sldNum" sz="quarter" idx="12"/>
          </p:nvPr>
        </p:nvSpPr>
        <p:spPr/>
        <p:txBody>
          <a:bodyPr/>
          <a:lstStyle/>
          <a:p>
            <a:fld id="{D033EC06-470F-46A2-A46C-BB70853B52FF}" type="slidenum">
              <a:rPr lang="it-IT" smtClean="0"/>
              <a:t>‹N›</a:t>
            </a:fld>
            <a:endParaRPr lang="it-IT"/>
          </a:p>
        </p:txBody>
      </p:sp>
    </p:spTree>
    <p:extLst>
      <p:ext uri="{BB962C8B-B14F-4D97-AF65-F5344CB8AC3E}">
        <p14:creationId xmlns:p14="http://schemas.microsoft.com/office/powerpoint/2010/main" val="214319276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C4AC4C-E4D8-7D48-5464-0A5A792D30E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52D486-AC38-43DE-8C9B-802C5CB664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0A51CB7-D434-F328-08C4-C73D50E8FF4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D1167D7-29B9-1724-48BE-F8BB49A34B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67F0166-80E9-DC88-1E44-9AFD4EFFADA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AE2129A-6D74-E688-162E-3D4D7A77DAB6}"/>
              </a:ext>
            </a:extLst>
          </p:cNvPr>
          <p:cNvSpPr>
            <a:spLocks noGrp="1"/>
          </p:cNvSpPr>
          <p:nvPr>
            <p:ph type="dt" sz="half" idx="10"/>
          </p:nvPr>
        </p:nvSpPr>
        <p:spPr/>
        <p:txBody>
          <a:bodyPr/>
          <a:lstStyle/>
          <a:p>
            <a:fld id="{27E6053D-80D7-4400-A49F-80E44E527702}" type="datetimeFigureOut">
              <a:rPr lang="it-IT" smtClean="0"/>
              <a:t>12/05/23</a:t>
            </a:fld>
            <a:endParaRPr lang="it-IT"/>
          </a:p>
        </p:txBody>
      </p:sp>
      <p:sp>
        <p:nvSpPr>
          <p:cNvPr id="8" name="Segnaposto piè di pagina 7">
            <a:extLst>
              <a:ext uri="{FF2B5EF4-FFF2-40B4-BE49-F238E27FC236}">
                <a16:creationId xmlns:a16="http://schemas.microsoft.com/office/drawing/2014/main" id="{941E6FE5-D4C7-707F-71D4-250D1170AAC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9FAA7B5-606C-2CEA-4877-31FBDD600A6C}"/>
              </a:ext>
            </a:extLst>
          </p:cNvPr>
          <p:cNvSpPr>
            <a:spLocks noGrp="1"/>
          </p:cNvSpPr>
          <p:nvPr>
            <p:ph type="sldNum" sz="quarter" idx="12"/>
          </p:nvPr>
        </p:nvSpPr>
        <p:spPr/>
        <p:txBody>
          <a:bodyPr/>
          <a:lstStyle/>
          <a:p>
            <a:fld id="{D033EC06-470F-46A2-A46C-BB70853B52FF}" type="slidenum">
              <a:rPr lang="it-IT" smtClean="0"/>
              <a:t>‹N›</a:t>
            </a:fld>
            <a:endParaRPr lang="it-IT"/>
          </a:p>
        </p:txBody>
      </p:sp>
    </p:spTree>
    <p:extLst>
      <p:ext uri="{BB962C8B-B14F-4D97-AF65-F5344CB8AC3E}">
        <p14:creationId xmlns:p14="http://schemas.microsoft.com/office/powerpoint/2010/main" val="176423617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418C6C-FD22-852E-AE4E-F30CDE20D87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DD9E687-0CE6-1F13-D16D-D2A4AEF25039}"/>
              </a:ext>
            </a:extLst>
          </p:cNvPr>
          <p:cNvSpPr>
            <a:spLocks noGrp="1"/>
          </p:cNvSpPr>
          <p:nvPr>
            <p:ph type="dt" sz="half" idx="10"/>
          </p:nvPr>
        </p:nvSpPr>
        <p:spPr/>
        <p:txBody>
          <a:bodyPr/>
          <a:lstStyle/>
          <a:p>
            <a:fld id="{27E6053D-80D7-4400-A49F-80E44E527702}" type="datetimeFigureOut">
              <a:rPr lang="it-IT" smtClean="0"/>
              <a:t>12/05/23</a:t>
            </a:fld>
            <a:endParaRPr lang="it-IT"/>
          </a:p>
        </p:txBody>
      </p:sp>
      <p:sp>
        <p:nvSpPr>
          <p:cNvPr id="4" name="Segnaposto piè di pagina 3">
            <a:extLst>
              <a:ext uri="{FF2B5EF4-FFF2-40B4-BE49-F238E27FC236}">
                <a16:creationId xmlns:a16="http://schemas.microsoft.com/office/drawing/2014/main" id="{F59E2C72-2B49-EA7A-06F4-D9CA09F3CF1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B9D3D2D-D266-33EB-4C81-142BD103F394}"/>
              </a:ext>
            </a:extLst>
          </p:cNvPr>
          <p:cNvSpPr>
            <a:spLocks noGrp="1"/>
          </p:cNvSpPr>
          <p:nvPr>
            <p:ph type="sldNum" sz="quarter" idx="12"/>
          </p:nvPr>
        </p:nvSpPr>
        <p:spPr/>
        <p:txBody>
          <a:bodyPr/>
          <a:lstStyle/>
          <a:p>
            <a:fld id="{D033EC06-470F-46A2-A46C-BB70853B52FF}" type="slidenum">
              <a:rPr lang="it-IT" smtClean="0"/>
              <a:t>‹N›</a:t>
            </a:fld>
            <a:endParaRPr lang="it-IT"/>
          </a:p>
        </p:txBody>
      </p:sp>
    </p:spTree>
    <p:extLst>
      <p:ext uri="{BB962C8B-B14F-4D97-AF65-F5344CB8AC3E}">
        <p14:creationId xmlns:p14="http://schemas.microsoft.com/office/powerpoint/2010/main" val="136595647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4766F70-EE94-66EF-2C99-9C06CE1E4E63}"/>
              </a:ext>
            </a:extLst>
          </p:cNvPr>
          <p:cNvSpPr>
            <a:spLocks noGrp="1"/>
          </p:cNvSpPr>
          <p:nvPr>
            <p:ph type="dt" sz="half" idx="10"/>
          </p:nvPr>
        </p:nvSpPr>
        <p:spPr/>
        <p:txBody>
          <a:bodyPr/>
          <a:lstStyle/>
          <a:p>
            <a:fld id="{27E6053D-80D7-4400-A49F-80E44E527702}" type="datetimeFigureOut">
              <a:rPr lang="it-IT" smtClean="0"/>
              <a:t>12/05/23</a:t>
            </a:fld>
            <a:endParaRPr lang="it-IT"/>
          </a:p>
        </p:txBody>
      </p:sp>
      <p:sp>
        <p:nvSpPr>
          <p:cNvPr id="3" name="Segnaposto piè di pagina 2">
            <a:extLst>
              <a:ext uri="{FF2B5EF4-FFF2-40B4-BE49-F238E27FC236}">
                <a16:creationId xmlns:a16="http://schemas.microsoft.com/office/drawing/2014/main" id="{E6838D2F-0644-43BF-DFA2-F50CDB836DF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7E07422-53E8-D73D-19E9-30F1116EFB1A}"/>
              </a:ext>
            </a:extLst>
          </p:cNvPr>
          <p:cNvSpPr>
            <a:spLocks noGrp="1"/>
          </p:cNvSpPr>
          <p:nvPr>
            <p:ph type="sldNum" sz="quarter" idx="12"/>
          </p:nvPr>
        </p:nvSpPr>
        <p:spPr/>
        <p:txBody>
          <a:bodyPr/>
          <a:lstStyle/>
          <a:p>
            <a:fld id="{D033EC06-470F-46A2-A46C-BB70853B52FF}" type="slidenum">
              <a:rPr lang="it-IT" smtClean="0"/>
              <a:t>‹N›</a:t>
            </a:fld>
            <a:endParaRPr lang="it-IT"/>
          </a:p>
        </p:txBody>
      </p:sp>
    </p:spTree>
    <p:extLst>
      <p:ext uri="{BB962C8B-B14F-4D97-AF65-F5344CB8AC3E}">
        <p14:creationId xmlns:p14="http://schemas.microsoft.com/office/powerpoint/2010/main" val="27703718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A41F4-ADD0-3B68-7010-6A80C436DBA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FF738A1-3844-15F4-73F5-125EF8FDD0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2150279-0B2E-AAEF-F74A-4696DFF897FC}"/>
              </a:ext>
            </a:extLst>
          </p:cNvPr>
          <p:cNvSpPr>
            <a:spLocks noGrp="1"/>
          </p:cNvSpPr>
          <p:nvPr>
            <p:ph type="dt" sz="half" idx="10"/>
          </p:nvPr>
        </p:nvSpPr>
        <p:spPr/>
        <p:txBody>
          <a:bodyPr/>
          <a:lstStyle/>
          <a:p>
            <a:fld id="{F2F5852B-CED8-A042-B000-A30053593DAA}" type="datetimeFigureOut">
              <a:rPr lang="it-IT" smtClean="0"/>
              <a:t>12/05/23</a:t>
            </a:fld>
            <a:endParaRPr lang="it-IT"/>
          </a:p>
        </p:txBody>
      </p:sp>
      <p:sp>
        <p:nvSpPr>
          <p:cNvPr id="5" name="Segnaposto piè di pagina 4">
            <a:extLst>
              <a:ext uri="{FF2B5EF4-FFF2-40B4-BE49-F238E27FC236}">
                <a16:creationId xmlns:a16="http://schemas.microsoft.com/office/drawing/2014/main" id="{303D9810-CCDF-83C9-1A5F-44E06129A0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2C3F507-8495-3E65-2E5D-054E45AD96D1}"/>
              </a:ext>
            </a:extLst>
          </p:cNvPr>
          <p:cNvSpPr>
            <a:spLocks noGrp="1"/>
          </p:cNvSpPr>
          <p:nvPr>
            <p:ph type="sldNum" sz="quarter" idx="12"/>
          </p:nvPr>
        </p:nvSpPr>
        <p:spPr/>
        <p:txBody>
          <a:bodyPr/>
          <a:lstStyle/>
          <a:p>
            <a:fld id="{717F6A3E-AC62-2546-A6F3-A08E209E015B}" type="slidenum">
              <a:rPr lang="it-IT" smtClean="0"/>
              <a:t>‹N›</a:t>
            </a:fld>
            <a:endParaRPr lang="it-IT"/>
          </a:p>
        </p:txBody>
      </p:sp>
    </p:spTree>
    <p:extLst>
      <p:ext uri="{BB962C8B-B14F-4D97-AF65-F5344CB8AC3E}">
        <p14:creationId xmlns:p14="http://schemas.microsoft.com/office/powerpoint/2010/main" val="3800029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9F0079-89DA-4CD7-2FBC-4168BCCA8AC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0CA5237-EA0B-B067-5D41-CB578BE8F5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418B9DB-0490-25B9-BF7E-3957BD6D4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8B05D2A-9ABD-32C7-26DF-26BF4FB8294F}"/>
              </a:ext>
            </a:extLst>
          </p:cNvPr>
          <p:cNvSpPr>
            <a:spLocks noGrp="1"/>
          </p:cNvSpPr>
          <p:nvPr>
            <p:ph type="dt" sz="half" idx="10"/>
          </p:nvPr>
        </p:nvSpPr>
        <p:spPr/>
        <p:txBody>
          <a:bodyPr/>
          <a:lstStyle/>
          <a:p>
            <a:fld id="{27E6053D-80D7-4400-A49F-80E44E527702}" type="datetimeFigureOut">
              <a:rPr lang="it-IT" smtClean="0"/>
              <a:t>12/05/23</a:t>
            </a:fld>
            <a:endParaRPr lang="it-IT"/>
          </a:p>
        </p:txBody>
      </p:sp>
      <p:sp>
        <p:nvSpPr>
          <p:cNvPr id="6" name="Segnaposto piè di pagina 5">
            <a:extLst>
              <a:ext uri="{FF2B5EF4-FFF2-40B4-BE49-F238E27FC236}">
                <a16:creationId xmlns:a16="http://schemas.microsoft.com/office/drawing/2014/main" id="{38700FD5-B0CD-45CB-34DC-2C8C5E017F2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256041-58D7-9A54-F3FE-72184874FE9D}"/>
              </a:ext>
            </a:extLst>
          </p:cNvPr>
          <p:cNvSpPr>
            <a:spLocks noGrp="1"/>
          </p:cNvSpPr>
          <p:nvPr>
            <p:ph type="sldNum" sz="quarter" idx="12"/>
          </p:nvPr>
        </p:nvSpPr>
        <p:spPr/>
        <p:txBody>
          <a:bodyPr/>
          <a:lstStyle/>
          <a:p>
            <a:fld id="{D033EC06-470F-46A2-A46C-BB70853B52FF}" type="slidenum">
              <a:rPr lang="it-IT" smtClean="0"/>
              <a:t>‹N›</a:t>
            </a:fld>
            <a:endParaRPr lang="it-IT"/>
          </a:p>
        </p:txBody>
      </p:sp>
    </p:spTree>
    <p:extLst>
      <p:ext uri="{BB962C8B-B14F-4D97-AF65-F5344CB8AC3E}">
        <p14:creationId xmlns:p14="http://schemas.microsoft.com/office/powerpoint/2010/main" val="371965033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4E4437-E564-EEC2-E627-A7B4E2C81E6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EEBBFD6-F51A-EC21-2CE9-67EB7B941E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B3B7545-DBB4-D6E2-9E5E-70C1E305D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F6ED42D-FFA2-A37D-F5FD-2E6566D3FB29}"/>
              </a:ext>
            </a:extLst>
          </p:cNvPr>
          <p:cNvSpPr>
            <a:spLocks noGrp="1"/>
          </p:cNvSpPr>
          <p:nvPr>
            <p:ph type="dt" sz="half" idx="10"/>
          </p:nvPr>
        </p:nvSpPr>
        <p:spPr/>
        <p:txBody>
          <a:bodyPr/>
          <a:lstStyle/>
          <a:p>
            <a:fld id="{27E6053D-80D7-4400-A49F-80E44E527702}" type="datetimeFigureOut">
              <a:rPr lang="it-IT" smtClean="0"/>
              <a:t>12/05/23</a:t>
            </a:fld>
            <a:endParaRPr lang="it-IT"/>
          </a:p>
        </p:txBody>
      </p:sp>
      <p:sp>
        <p:nvSpPr>
          <p:cNvPr id="6" name="Segnaposto piè di pagina 5">
            <a:extLst>
              <a:ext uri="{FF2B5EF4-FFF2-40B4-BE49-F238E27FC236}">
                <a16:creationId xmlns:a16="http://schemas.microsoft.com/office/drawing/2014/main" id="{8C6261DB-3A95-84CA-F586-7AA00A3734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0BE3440-66AF-E681-A7D2-EFEB41A4910B}"/>
              </a:ext>
            </a:extLst>
          </p:cNvPr>
          <p:cNvSpPr>
            <a:spLocks noGrp="1"/>
          </p:cNvSpPr>
          <p:nvPr>
            <p:ph type="sldNum" sz="quarter" idx="12"/>
          </p:nvPr>
        </p:nvSpPr>
        <p:spPr/>
        <p:txBody>
          <a:bodyPr/>
          <a:lstStyle/>
          <a:p>
            <a:fld id="{D033EC06-470F-46A2-A46C-BB70853B52FF}" type="slidenum">
              <a:rPr lang="it-IT" smtClean="0"/>
              <a:t>‹N›</a:t>
            </a:fld>
            <a:endParaRPr lang="it-IT"/>
          </a:p>
        </p:txBody>
      </p:sp>
    </p:spTree>
    <p:extLst>
      <p:ext uri="{BB962C8B-B14F-4D97-AF65-F5344CB8AC3E}">
        <p14:creationId xmlns:p14="http://schemas.microsoft.com/office/powerpoint/2010/main" val="110296118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8FED0A-1378-2BA6-5A82-D864035F4E0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D37C9ED-573C-F5F4-766D-6915DD4B3B5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8499D06-0AC5-EE58-250E-4B4A7B0FD404}"/>
              </a:ext>
            </a:extLst>
          </p:cNvPr>
          <p:cNvSpPr>
            <a:spLocks noGrp="1"/>
          </p:cNvSpPr>
          <p:nvPr>
            <p:ph type="dt" sz="half" idx="10"/>
          </p:nvPr>
        </p:nvSpPr>
        <p:spPr/>
        <p:txBody>
          <a:bodyPr/>
          <a:lstStyle/>
          <a:p>
            <a:fld id="{27E6053D-80D7-4400-A49F-80E44E527702}" type="datetimeFigureOut">
              <a:rPr lang="it-IT" smtClean="0"/>
              <a:t>12/05/23</a:t>
            </a:fld>
            <a:endParaRPr lang="it-IT"/>
          </a:p>
        </p:txBody>
      </p:sp>
      <p:sp>
        <p:nvSpPr>
          <p:cNvPr id="5" name="Segnaposto piè di pagina 4">
            <a:extLst>
              <a:ext uri="{FF2B5EF4-FFF2-40B4-BE49-F238E27FC236}">
                <a16:creationId xmlns:a16="http://schemas.microsoft.com/office/drawing/2014/main" id="{F48A384A-8C1C-F504-EC0B-D69ED6ADE63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35E89A6-9D75-849B-FE58-16A96BDE7D76}"/>
              </a:ext>
            </a:extLst>
          </p:cNvPr>
          <p:cNvSpPr>
            <a:spLocks noGrp="1"/>
          </p:cNvSpPr>
          <p:nvPr>
            <p:ph type="sldNum" sz="quarter" idx="12"/>
          </p:nvPr>
        </p:nvSpPr>
        <p:spPr/>
        <p:txBody>
          <a:bodyPr/>
          <a:lstStyle/>
          <a:p>
            <a:fld id="{D033EC06-470F-46A2-A46C-BB70853B52FF}" type="slidenum">
              <a:rPr lang="it-IT" smtClean="0"/>
              <a:t>‹N›</a:t>
            </a:fld>
            <a:endParaRPr lang="it-IT"/>
          </a:p>
        </p:txBody>
      </p:sp>
    </p:spTree>
    <p:extLst>
      <p:ext uri="{BB962C8B-B14F-4D97-AF65-F5344CB8AC3E}">
        <p14:creationId xmlns:p14="http://schemas.microsoft.com/office/powerpoint/2010/main" val="303187594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77ED842-0CB8-A790-5581-8A4992799FE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E25E2AE-60D7-16B7-995E-3C9E830BD76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09B833E-E065-3F1D-5819-FD8FBB4DF4D3}"/>
              </a:ext>
            </a:extLst>
          </p:cNvPr>
          <p:cNvSpPr>
            <a:spLocks noGrp="1"/>
          </p:cNvSpPr>
          <p:nvPr>
            <p:ph type="dt" sz="half" idx="10"/>
          </p:nvPr>
        </p:nvSpPr>
        <p:spPr/>
        <p:txBody>
          <a:bodyPr/>
          <a:lstStyle/>
          <a:p>
            <a:fld id="{27E6053D-80D7-4400-A49F-80E44E527702}" type="datetimeFigureOut">
              <a:rPr lang="it-IT" smtClean="0"/>
              <a:t>12/05/23</a:t>
            </a:fld>
            <a:endParaRPr lang="it-IT"/>
          </a:p>
        </p:txBody>
      </p:sp>
      <p:sp>
        <p:nvSpPr>
          <p:cNvPr id="5" name="Segnaposto piè di pagina 4">
            <a:extLst>
              <a:ext uri="{FF2B5EF4-FFF2-40B4-BE49-F238E27FC236}">
                <a16:creationId xmlns:a16="http://schemas.microsoft.com/office/drawing/2014/main" id="{4DAC9761-EF1E-3425-A703-3036FD15598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7401DC8-FDF5-7B58-9281-FCE0A768AA5A}"/>
              </a:ext>
            </a:extLst>
          </p:cNvPr>
          <p:cNvSpPr>
            <a:spLocks noGrp="1"/>
          </p:cNvSpPr>
          <p:nvPr>
            <p:ph type="sldNum" sz="quarter" idx="12"/>
          </p:nvPr>
        </p:nvSpPr>
        <p:spPr/>
        <p:txBody>
          <a:bodyPr/>
          <a:lstStyle/>
          <a:p>
            <a:fld id="{D033EC06-470F-46A2-A46C-BB70853B52FF}" type="slidenum">
              <a:rPr lang="it-IT" smtClean="0"/>
              <a:t>‹N›</a:t>
            </a:fld>
            <a:endParaRPr lang="it-IT"/>
          </a:p>
        </p:txBody>
      </p:sp>
    </p:spTree>
    <p:extLst>
      <p:ext uri="{BB962C8B-B14F-4D97-AF65-F5344CB8AC3E}">
        <p14:creationId xmlns:p14="http://schemas.microsoft.com/office/powerpoint/2010/main" val="128481407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9E8152-9C23-81FA-DF29-94F054980DC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305B87-B738-5134-3036-D133B041BB8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8BC2E18-2CA0-D605-1793-DE0948C9344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449A352-EC0E-9561-C7E1-62C60513FA0A}"/>
              </a:ext>
            </a:extLst>
          </p:cNvPr>
          <p:cNvSpPr>
            <a:spLocks noGrp="1"/>
          </p:cNvSpPr>
          <p:nvPr>
            <p:ph type="dt" sz="half" idx="10"/>
          </p:nvPr>
        </p:nvSpPr>
        <p:spPr/>
        <p:txBody>
          <a:bodyPr/>
          <a:lstStyle/>
          <a:p>
            <a:fld id="{F2F5852B-CED8-A042-B000-A30053593DAA}" type="datetimeFigureOut">
              <a:rPr lang="it-IT" smtClean="0"/>
              <a:t>12/05/23</a:t>
            </a:fld>
            <a:endParaRPr lang="it-IT"/>
          </a:p>
        </p:txBody>
      </p:sp>
      <p:sp>
        <p:nvSpPr>
          <p:cNvPr id="6" name="Segnaposto piè di pagina 5">
            <a:extLst>
              <a:ext uri="{FF2B5EF4-FFF2-40B4-BE49-F238E27FC236}">
                <a16:creationId xmlns:a16="http://schemas.microsoft.com/office/drawing/2014/main" id="{4D9C8525-C5F2-692D-AD82-2FCA884CD61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C6C476D-4245-623F-E4B3-4089921F0221}"/>
              </a:ext>
            </a:extLst>
          </p:cNvPr>
          <p:cNvSpPr>
            <a:spLocks noGrp="1"/>
          </p:cNvSpPr>
          <p:nvPr>
            <p:ph type="sldNum" sz="quarter" idx="12"/>
          </p:nvPr>
        </p:nvSpPr>
        <p:spPr/>
        <p:txBody>
          <a:bodyPr/>
          <a:lstStyle/>
          <a:p>
            <a:fld id="{717F6A3E-AC62-2546-A6F3-A08E209E015B}" type="slidenum">
              <a:rPr lang="it-IT" smtClean="0"/>
              <a:t>‹N›</a:t>
            </a:fld>
            <a:endParaRPr lang="it-IT"/>
          </a:p>
        </p:txBody>
      </p:sp>
    </p:spTree>
    <p:extLst>
      <p:ext uri="{BB962C8B-B14F-4D97-AF65-F5344CB8AC3E}">
        <p14:creationId xmlns:p14="http://schemas.microsoft.com/office/powerpoint/2010/main" val="755391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22A9EE-4EA5-8357-CFDA-80AE496B3F9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C1635C2-D468-A6FD-8E67-22C5A5E11F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7FF8A26-7779-F337-E8BB-202FEEE25B1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FE32720-D1C9-12A8-4E93-80AA0C75E1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2A0E40A-C07E-20CB-517B-411E05AB725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47F5EB7-FF0B-C42D-3789-6DE1BAB81D18}"/>
              </a:ext>
            </a:extLst>
          </p:cNvPr>
          <p:cNvSpPr>
            <a:spLocks noGrp="1"/>
          </p:cNvSpPr>
          <p:nvPr>
            <p:ph type="dt" sz="half" idx="10"/>
          </p:nvPr>
        </p:nvSpPr>
        <p:spPr/>
        <p:txBody>
          <a:bodyPr/>
          <a:lstStyle/>
          <a:p>
            <a:fld id="{F2F5852B-CED8-A042-B000-A30053593DAA}" type="datetimeFigureOut">
              <a:rPr lang="it-IT" smtClean="0"/>
              <a:t>12/05/23</a:t>
            </a:fld>
            <a:endParaRPr lang="it-IT"/>
          </a:p>
        </p:txBody>
      </p:sp>
      <p:sp>
        <p:nvSpPr>
          <p:cNvPr id="8" name="Segnaposto piè di pagina 7">
            <a:extLst>
              <a:ext uri="{FF2B5EF4-FFF2-40B4-BE49-F238E27FC236}">
                <a16:creationId xmlns:a16="http://schemas.microsoft.com/office/drawing/2014/main" id="{90A4DE15-D4AC-3C70-809F-225554A7246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3D64543-ADA5-3975-7771-45430F47DA37}"/>
              </a:ext>
            </a:extLst>
          </p:cNvPr>
          <p:cNvSpPr>
            <a:spLocks noGrp="1"/>
          </p:cNvSpPr>
          <p:nvPr>
            <p:ph type="sldNum" sz="quarter" idx="12"/>
          </p:nvPr>
        </p:nvSpPr>
        <p:spPr/>
        <p:txBody>
          <a:bodyPr/>
          <a:lstStyle/>
          <a:p>
            <a:fld id="{717F6A3E-AC62-2546-A6F3-A08E209E015B}" type="slidenum">
              <a:rPr lang="it-IT" smtClean="0"/>
              <a:t>‹N›</a:t>
            </a:fld>
            <a:endParaRPr lang="it-IT"/>
          </a:p>
        </p:txBody>
      </p:sp>
    </p:spTree>
    <p:extLst>
      <p:ext uri="{BB962C8B-B14F-4D97-AF65-F5344CB8AC3E}">
        <p14:creationId xmlns:p14="http://schemas.microsoft.com/office/powerpoint/2010/main" val="275001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BF8E60-45B1-5517-6CB3-718E2CD662B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02F7FDF-D707-C8C8-03BD-114E81FA4047}"/>
              </a:ext>
            </a:extLst>
          </p:cNvPr>
          <p:cNvSpPr>
            <a:spLocks noGrp="1"/>
          </p:cNvSpPr>
          <p:nvPr>
            <p:ph type="dt" sz="half" idx="10"/>
          </p:nvPr>
        </p:nvSpPr>
        <p:spPr/>
        <p:txBody>
          <a:bodyPr/>
          <a:lstStyle/>
          <a:p>
            <a:fld id="{F2F5852B-CED8-A042-B000-A30053593DAA}" type="datetimeFigureOut">
              <a:rPr lang="it-IT" smtClean="0"/>
              <a:t>12/05/23</a:t>
            </a:fld>
            <a:endParaRPr lang="it-IT"/>
          </a:p>
        </p:txBody>
      </p:sp>
      <p:sp>
        <p:nvSpPr>
          <p:cNvPr id="4" name="Segnaposto piè di pagina 3">
            <a:extLst>
              <a:ext uri="{FF2B5EF4-FFF2-40B4-BE49-F238E27FC236}">
                <a16:creationId xmlns:a16="http://schemas.microsoft.com/office/drawing/2014/main" id="{FA2C15AA-A81E-5F1B-8F9F-9604F10FFF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6C20661-2938-8AA1-2051-E9C19FABA1A2}"/>
              </a:ext>
            </a:extLst>
          </p:cNvPr>
          <p:cNvSpPr>
            <a:spLocks noGrp="1"/>
          </p:cNvSpPr>
          <p:nvPr>
            <p:ph type="sldNum" sz="quarter" idx="12"/>
          </p:nvPr>
        </p:nvSpPr>
        <p:spPr/>
        <p:txBody>
          <a:bodyPr/>
          <a:lstStyle/>
          <a:p>
            <a:fld id="{717F6A3E-AC62-2546-A6F3-A08E209E015B}" type="slidenum">
              <a:rPr lang="it-IT" smtClean="0"/>
              <a:t>‹N›</a:t>
            </a:fld>
            <a:endParaRPr lang="it-IT"/>
          </a:p>
        </p:txBody>
      </p:sp>
    </p:spTree>
    <p:extLst>
      <p:ext uri="{BB962C8B-B14F-4D97-AF65-F5344CB8AC3E}">
        <p14:creationId xmlns:p14="http://schemas.microsoft.com/office/powerpoint/2010/main" val="70259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0310F66-C329-4883-B85A-16D04189BA60}"/>
              </a:ext>
            </a:extLst>
          </p:cNvPr>
          <p:cNvSpPr>
            <a:spLocks noGrp="1"/>
          </p:cNvSpPr>
          <p:nvPr>
            <p:ph type="dt" sz="half" idx="10"/>
          </p:nvPr>
        </p:nvSpPr>
        <p:spPr/>
        <p:txBody>
          <a:bodyPr/>
          <a:lstStyle/>
          <a:p>
            <a:fld id="{F2F5852B-CED8-A042-B000-A30053593DAA}" type="datetimeFigureOut">
              <a:rPr lang="it-IT" smtClean="0"/>
              <a:t>12/05/23</a:t>
            </a:fld>
            <a:endParaRPr lang="it-IT"/>
          </a:p>
        </p:txBody>
      </p:sp>
      <p:sp>
        <p:nvSpPr>
          <p:cNvPr id="3" name="Segnaposto piè di pagina 2">
            <a:extLst>
              <a:ext uri="{FF2B5EF4-FFF2-40B4-BE49-F238E27FC236}">
                <a16:creationId xmlns:a16="http://schemas.microsoft.com/office/drawing/2014/main" id="{C48B9039-B473-F0FD-10A6-4873246792D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1D9BE61-6655-5EE6-52ED-9EBC11BB34B1}"/>
              </a:ext>
            </a:extLst>
          </p:cNvPr>
          <p:cNvSpPr>
            <a:spLocks noGrp="1"/>
          </p:cNvSpPr>
          <p:nvPr>
            <p:ph type="sldNum" sz="quarter" idx="12"/>
          </p:nvPr>
        </p:nvSpPr>
        <p:spPr/>
        <p:txBody>
          <a:bodyPr/>
          <a:lstStyle/>
          <a:p>
            <a:fld id="{717F6A3E-AC62-2546-A6F3-A08E209E015B}" type="slidenum">
              <a:rPr lang="it-IT" smtClean="0"/>
              <a:t>‹N›</a:t>
            </a:fld>
            <a:endParaRPr lang="it-IT"/>
          </a:p>
        </p:txBody>
      </p:sp>
    </p:spTree>
    <p:extLst>
      <p:ext uri="{BB962C8B-B14F-4D97-AF65-F5344CB8AC3E}">
        <p14:creationId xmlns:p14="http://schemas.microsoft.com/office/powerpoint/2010/main" val="35917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CC6320-6F71-1A33-B9EF-9A77B005E6E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CD41E1D-7A6C-04A9-8B90-C892436E90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26844AB-B6BD-2A03-0B28-F9E536281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76A9EB5-1800-83C6-FD75-7026862E26F3}"/>
              </a:ext>
            </a:extLst>
          </p:cNvPr>
          <p:cNvSpPr>
            <a:spLocks noGrp="1"/>
          </p:cNvSpPr>
          <p:nvPr>
            <p:ph type="dt" sz="half" idx="10"/>
          </p:nvPr>
        </p:nvSpPr>
        <p:spPr/>
        <p:txBody>
          <a:bodyPr/>
          <a:lstStyle/>
          <a:p>
            <a:fld id="{F2F5852B-CED8-A042-B000-A30053593DAA}" type="datetimeFigureOut">
              <a:rPr lang="it-IT" smtClean="0"/>
              <a:t>12/05/23</a:t>
            </a:fld>
            <a:endParaRPr lang="it-IT"/>
          </a:p>
        </p:txBody>
      </p:sp>
      <p:sp>
        <p:nvSpPr>
          <p:cNvPr id="6" name="Segnaposto piè di pagina 5">
            <a:extLst>
              <a:ext uri="{FF2B5EF4-FFF2-40B4-BE49-F238E27FC236}">
                <a16:creationId xmlns:a16="http://schemas.microsoft.com/office/drawing/2014/main" id="{C4F5AB90-8EBC-031B-FDB8-73788B92C42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EF14884-4CAC-1445-B94E-33BDB7015FC1}"/>
              </a:ext>
            </a:extLst>
          </p:cNvPr>
          <p:cNvSpPr>
            <a:spLocks noGrp="1"/>
          </p:cNvSpPr>
          <p:nvPr>
            <p:ph type="sldNum" sz="quarter" idx="12"/>
          </p:nvPr>
        </p:nvSpPr>
        <p:spPr/>
        <p:txBody>
          <a:bodyPr/>
          <a:lstStyle/>
          <a:p>
            <a:fld id="{717F6A3E-AC62-2546-A6F3-A08E209E015B}" type="slidenum">
              <a:rPr lang="it-IT" smtClean="0"/>
              <a:t>‹N›</a:t>
            </a:fld>
            <a:endParaRPr lang="it-IT"/>
          </a:p>
        </p:txBody>
      </p:sp>
    </p:spTree>
    <p:extLst>
      <p:ext uri="{BB962C8B-B14F-4D97-AF65-F5344CB8AC3E}">
        <p14:creationId xmlns:p14="http://schemas.microsoft.com/office/powerpoint/2010/main" val="962596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0702C5-3EC0-1F4E-23B6-DEE64DCF4B6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7AE85F0-CCB2-93B1-5EEE-8F3E558733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873C896-8FCE-1B77-755A-47FC99F0B1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CBB18D5-0C56-7BB5-C51C-9D39619EA47A}"/>
              </a:ext>
            </a:extLst>
          </p:cNvPr>
          <p:cNvSpPr>
            <a:spLocks noGrp="1"/>
          </p:cNvSpPr>
          <p:nvPr>
            <p:ph type="dt" sz="half" idx="10"/>
          </p:nvPr>
        </p:nvSpPr>
        <p:spPr/>
        <p:txBody>
          <a:bodyPr/>
          <a:lstStyle/>
          <a:p>
            <a:fld id="{F2F5852B-CED8-A042-B000-A30053593DAA}" type="datetimeFigureOut">
              <a:rPr lang="it-IT" smtClean="0"/>
              <a:t>12/05/23</a:t>
            </a:fld>
            <a:endParaRPr lang="it-IT"/>
          </a:p>
        </p:txBody>
      </p:sp>
      <p:sp>
        <p:nvSpPr>
          <p:cNvPr id="6" name="Segnaposto piè di pagina 5">
            <a:extLst>
              <a:ext uri="{FF2B5EF4-FFF2-40B4-BE49-F238E27FC236}">
                <a16:creationId xmlns:a16="http://schemas.microsoft.com/office/drawing/2014/main" id="{2412B8B9-8FE6-32FD-3D41-9A2EF84C162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8C390B2-1451-9C76-CEBC-877349F78723}"/>
              </a:ext>
            </a:extLst>
          </p:cNvPr>
          <p:cNvSpPr>
            <a:spLocks noGrp="1"/>
          </p:cNvSpPr>
          <p:nvPr>
            <p:ph type="sldNum" sz="quarter" idx="12"/>
          </p:nvPr>
        </p:nvSpPr>
        <p:spPr/>
        <p:txBody>
          <a:bodyPr/>
          <a:lstStyle/>
          <a:p>
            <a:fld id="{717F6A3E-AC62-2546-A6F3-A08E209E015B}" type="slidenum">
              <a:rPr lang="it-IT" smtClean="0"/>
              <a:t>‹N›</a:t>
            </a:fld>
            <a:endParaRPr lang="it-IT"/>
          </a:p>
        </p:txBody>
      </p:sp>
    </p:spTree>
    <p:extLst>
      <p:ext uri="{BB962C8B-B14F-4D97-AF65-F5344CB8AC3E}">
        <p14:creationId xmlns:p14="http://schemas.microsoft.com/office/powerpoint/2010/main" val="2387293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871FDE3-A1AD-11B4-A35D-B109039AE9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20B32DF-9B9F-DF04-4377-097EEE905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32215D-43C1-1DD4-5C3B-1F4AB778D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5852B-CED8-A042-B000-A30053593DAA}" type="datetimeFigureOut">
              <a:rPr lang="it-IT" smtClean="0"/>
              <a:t>12/05/23</a:t>
            </a:fld>
            <a:endParaRPr lang="it-IT"/>
          </a:p>
        </p:txBody>
      </p:sp>
      <p:sp>
        <p:nvSpPr>
          <p:cNvPr id="5" name="Segnaposto piè di pagina 4">
            <a:extLst>
              <a:ext uri="{FF2B5EF4-FFF2-40B4-BE49-F238E27FC236}">
                <a16:creationId xmlns:a16="http://schemas.microsoft.com/office/drawing/2014/main" id="{310AAE4C-9AB3-296D-0041-290700AF32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8CA0A7B-EBC4-E0DC-8731-73855EE40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F6A3E-AC62-2546-A6F3-A08E209E015B}" type="slidenum">
              <a:rPr lang="it-IT" smtClean="0"/>
              <a:t>‹N›</a:t>
            </a:fld>
            <a:endParaRPr lang="it-IT"/>
          </a:p>
        </p:txBody>
      </p:sp>
    </p:spTree>
    <p:extLst>
      <p:ext uri="{BB962C8B-B14F-4D97-AF65-F5344CB8AC3E}">
        <p14:creationId xmlns:p14="http://schemas.microsoft.com/office/powerpoint/2010/main" val="1191991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ACD0C5-AB98-4633-A432-4638EA1F017E}" type="datetimeFigureOut">
              <a:rPr lang="it-IT" smtClean="0"/>
              <a:t>12/05/23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9BB46A-E363-403B-9952-1842BAFF79E7}" type="slidenum">
              <a:rPr lang="it-IT" smtClean="0"/>
              <a:t>‹N›</a:t>
            </a:fld>
            <a:endParaRPr lang="it-IT"/>
          </a:p>
        </p:txBody>
      </p:sp>
    </p:spTree>
    <p:extLst>
      <p:ext uri="{BB962C8B-B14F-4D97-AF65-F5344CB8AC3E}">
        <p14:creationId xmlns:p14="http://schemas.microsoft.com/office/powerpoint/2010/main" val="2492588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E6E4459-D78E-A2E4-323F-BB306CC175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0BD81EA-A1B3-5776-76DC-14DD0681D9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E41E8D4-AC40-1966-7316-1561AF51D6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E6053D-80D7-4400-A49F-80E44E527702}" type="datetimeFigureOut">
              <a:rPr lang="it-IT" smtClean="0"/>
              <a:t>12/05/23</a:t>
            </a:fld>
            <a:endParaRPr lang="it-IT"/>
          </a:p>
        </p:txBody>
      </p:sp>
      <p:sp>
        <p:nvSpPr>
          <p:cNvPr id="5" name="Segnaposto piè di pagina 4">
            <a:extLst>
              <a:ext uri="{FF2B5EF4-FFF2-40B4-BE49-F238E27FC236}">
                <a16:creationId xmlns:a16="http://schemas.microsoft.com/office/drawing/2014/main" id="{F2D86001-CEF1-B715-800C-C581F6C39C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a:p>
        </p:txBody>
      </p:sp>
      <p:sp>
        <p:nvSpPr>
          <p:cNvPr id="6" name="Segnaposto numero diapositiva 5">
            <a:extLst>
              <a:ext uri="{FF2B5EF4-FFF2-40B4-BE49-F238E27FC236}">
                <a16:creationId xmlns:a16="http://schemas.microsoft.com/office/drawing/2014/main" id="{BCB533EF-83E6-E247-54F7-D01B3F032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33EC06-470F-46A2-A46C-BB70853B52FF}" type="slidenum">
              <a:rPr lang="it-IT" smtClean="0"/>
              <a:t>‹N›</a:t>
            </a:fld>
            <a:endParaRPr lang="it-IT"/>
          </a:p>
        </p:txBody>
      </p:sp>
    </p:spTree>
    <p:extLst>
      <p:ext uri="{BB962C8B-B14F-4D97-AF65-F5344CB8AC3E}">
        <p14:creationId xmlns:p14="http://schemas.microsoft.com/office/powerpoint/2010/main" val="5361161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it.wikipedia.org/wiki/Idrosolubilit%C3%A0"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it.wikipedia.org/wiki/Liposolubilit%C3%A0"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jpeg"/><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4.png"/><Relationship Id="rId5" Type="http://schemas.microsoft.com/office/2007/relationships/hdphoto" Target="../media/hdphoto8.wdp"/><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24.xml"/><Relationship Id="rId4" Type="http://schemas.openxmlformats.org/officeDocument/2006/relationships/image" Target="../media/image55.jfif"/></Relationships>
</file>

<file path=ppt/slides/_rels/slide42.xml.rels><?xml version="1.0" encoding="UTF-8" standalone="yes"?>
<Relationships xmlns="http://schemas.openxmlformats.org/package/2006/relationships"><Relationship Id="rId3" Type="http://schemas.openxmlformats.org/officeDocument/2006/relationships/image" Target="../media/image57.jfif"/><Relationship Id="rId2" Type="http://schemas.openxmlformats.org/officeDocument/2006/relationships/image" Target="../media/image56.jpg"/><Relationship Id="rId1" Type="http://schemas.openxmlformats.org/officeDocument/2006/relationships/slideLayout" Target="../slideLayouts/slideLayout24.xml"/><Relationship Id="rId4" Type="http://schemas.openxmlformats.org/officeDocument/2006/relationships/image" Target="../media/image58.jfif"/></Relationships>
</file>

<file path=ppt/slides/_rels/slide4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fif"/><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jfif"/><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hyperlink" Target="https://journals.lww.com/drug-monitoring/pages/default.aspx" TargetMode="External"/><Relationship Id="rId2" Type="http://schemas.openxmlformats.org/officeDocument/2006/relationships/hyperlink" Target="https://pubmed.ncbi.nlm.nih.gov/29957667/" TargetMode="External"/><Relationship Id="rId1" Type="http://schemas.openxmlformats.org/officeDocument/2006/relationships/slideLayout" Target="../slideLayouts/slideLayout24.xml"/><Relationship Id="rId5" Type="http://schemas.openxmlformats.org/officeDocument/2006/relationships/hyperlink" Target="http://www.tdm-torino.org/TDM_testo_intro.htm#:~:text=Il%20Therapeutic%20Drug%20Monitoring%2C%20meglio,sulla%20base%20di%20tali%20risultanze" TargetMode="External"/><Relationship Id="rId4" Type="http://schemas.openxmlformats.org/officeDocument/2006/relationships/hyperlink" Target="http://www.analisicata.com/2016/08/30/tdm-therapeutic-drug-monitoring-immunoassay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labtestsonline.it/glossario/base.html" TargetMode="Externa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descr="Immagine che contiene vestiti, persona, Attrezzature mediche, medico&#10;&#10;Descrizione generata automaticamente">
            <a:extLst>
              <a:ext uri="{FF2B5EF4-FFF2-40B4-BE49-F238E27FC236}">
                <a16:creationId xmlns:a16="http://schemas.microsoft.com/office/drawing/2014/main" id="{4A6E3893-0361-575A-8FA7-F335BE07A93A}"/>
              </a:ext>
            </a:extLst>
          </p:cNvPr>
          <p:cNvPicPr>
            <a:picLocks noChangeAspect="1"/>
          </p:cNvPicPr>
          <p:nvPr/>
        </p:nvPicPr>
        <p:blipFill rotWithShape="1">
          <a:blip r:embed="rId2"/>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CEA4846-BAD0-81CD-529D-F253293DEA9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Monitoraggio terapeutico dei farmaci</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87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B5AE82-A5DC-F390-EA82-DFD4D75C6A85}"/>
              </a:ext>
            </a:extLst>
          </p:cNvPr>
          <p:cNvSpPr>
            <a:spLocks noGrp="1"/>
          </p:cNvSpPr>
          <p:nvPr>
            <p:ph type="title"/>
          </p:nvPr>
        </p:nvSpPr>
        <p:spPr>
          <a:xfrm>
            <a:off x="347273" y="0"/>
            <a:ext cx="10515600" cy="1325563"/>
          </a:xfrm>
        </p:spPr>
        <p:txBody>
          <a:bodyPr/>
          <a:lstStyle/>
          <a:p>
            <a:r>
              <a:rPr lang="it-IT" b="1" dirty="0">
                <a:solidFill>
                  <a:schemeClr val="bg1"/>
                </a:solidFill>
              </a:rPr>
              <a:t>SOMMINISTRAZIONE DEI FARMACI</a:t>
            </a:r>
          </a:p>
        </p:txBody>
      </p:sp>
      <p:sp>
        <p:nvSpPr>
          <p:cNvPr id="4" name="CasellaDiTesto 3">
            <a:extLst>
              <a:ext uri="{FF2B5EF4-FFF2-40B4-BE49-F238E27FC236}">
                <a16:creationId xmlns:a16="http://schemas.microsoft.com/office/drawing/2014/main" id="{CBD3833D-188D-6D03-95C9-71D7B3BC6670}"/>
              </a:ext>
            </a:extLst>
          </p:cNvPr>
          <p:cNvSpPr txBox="1"/>
          <p:nvPr/>
        </p:nvSpPr>
        <p:spPr>
          <a:xfrm>
            <a:off x="474688" y="1307256"/>
            <a:ext cx="4966742" cy="2308324"/>
          </a:xfrm>
          <a:prstGeom prst="rect">
            <a:avLst/>
          </a:prstGeom>
          <a:solidFill>
            <a:schemeClr val="bg1">
              <a:alpha val="32437"/>
            </a:schemeClr>
          </a:solidFill>
        </p:spPr>
        <p:txBody>
          <a:bodyPr wrap="square" rtlCol="0">
            <a:spAutoFit/>
          </a:bodyPr>
          <a:lstStyle/>
          <a:p>
            <a:r>
              <a:rPr lang="it-IT" sz="2400" dirty="0">
                <a:effectLst/>
                <a:latin typeface="Calibri" panose="020F0502020204030204" pitchFamily="34" charset="0"/>
              </a:rPr>
              <a:t>Le </a:t>
            </a:r>
            <a:r>
              <a:rPr lang="it-IT" sz="2400" b="1" dirty="0">
                <a:effectLst/>
                <a:latin typeface="Calibri" panose="020F0502020204030204" pitchFamily="34" charset="0"/>
              </a:rPr>
              <a:t>vie </a:t>
            </a:r>
            <a:r>
              <a:rPr lang="it-IT" sz="2400" b="1" i="1" dirty="0">
                <a:effectLst/>
                <a:latin typeface="Calibri" panose="020F0502020204030204" pitchFamily="34" charset="0"/>
              </a:rPr>
              <a:t>parenterali </a:t>
            </a:r>
            <a:r>
              <a:rPr lang="it-IT" sz="2400" dirty="0">
                <a:effectLst/>
                <a:latin typeface="Calibri" panose="020F0502020204030204" pitchFamily="34" charset="0"/>
              </a:rPr>
              <a:t>sono:</a:t>
            </a:r>
            <a:br>
              <a:rPr lang="it-IT" sz="2400" dirty="0">
                <a:effectLst/>
                <a:latin typeface="Calibri" panose="020F0502020204030204" pitchFamily="34" charset="0"/>
              </a:rPr>
            </a:br>
            <a:r>
              <a:rPr lang="it-IT" sz="2400" dirty="0">
                <a:effectLst/>
                <a:latin typeface="Calibri" panose="020F0502020204030204" pitchFamily="34" charset="0"/>
              </a:rPr>
              <a:t>1. Somministrazione intravenosa</a:t>
            </a:r>
            <a:br>
              <a:rPr lang="it-IT" sz="2400" dirty="0">
                <a:effectLst/>
                <a:latin typeface="Calibri" panose="020F0502020204030204" pitchFamily="34" charset="0"/>
              </a:rPr>
            </a:br>
            <a:r>
              <a:rPr lang="it-IT" sz="2400" dirty="0">
                <a:effectLst/>
                <a:latin typeface="Calibri" panose="020F0502020204030204" pitchFamily="34" charset="0"/>
              </a:rPr>
              <a:t>2. Somministrazione intrarteriosa</a:t>
            </a:r>
            <a:br>
              <a:rPr lang="it-IT" sz="2400" dirty="0">
                <a:effectLst/>
                <a:latin typeface="Calibri" panose="020F0502020204030204" pitchFamily="34" charset="0"/>
              </a:rPr>
            </a:br>
            <a:r>
              <a:rPr lang="it-IT" sz="2400" dirty="0">
                <a:effectLst/>
                <a:latin typeface="Calibri" panose="020F0502020204030204" pitchFamily="34" charset="0"/>
              </a:rPr>
              <a:t>3. Somministrazione intramuscolare</a:t>
            </a:r>
            <a:br>
              <a:rPr lang="it-IT" sz="2400" dirty="0">
                <a:effectLst/>
                <a:latin typeface="Calibri" panose="020F0502020204030204" pitchFamily="34" charset="0"/>
              </a:rPr>
            </a:br>
            <a:r>
              <a:rPr lang="it-IT" sz="2400" dirty="0">
                <a:effectLst/>
                <a:latin typeface="Calibri" panose="020F0502020204030204" pitchFamily="34" charset="0"/>
              </a:rPr>
              <a:t>4. Somministrazione cutanea</a:t>
            </a:r>
            <a:br>
              <a:rPr lang="it-IT" sz="2400" dirty="0">
                <a:effectLst/>
                <a:latin typeface="Calibri" panose="020F0502020204030204" pitchFamily="34" charset="0"/>
              </a:rPr>
            </a:br>
            <a:endParaRPr lang="it-IT" sz="2400" dirty="0"/>
          </a:p>
        </p:txBody>
      </p:sp>
      <p:sp>
        <p:nvSpPr>
          <p:cNvPr id="5" name="CasellaDiTesto 4">
            <a:extLst>
              <a:ext uri="{FF2B5EF4-FFF2-40B4-BE49-F238E27FC236}">
                <a16:creationId xmlns:a16="http://schemas.microsoft.com/office/drawing/2014/main" id="{7F34D3BF-D803-ED85-3C7F-23304EBCE5A0}"/>
              </a:ext>
            </a:extLst>
          </p:cNvPr>
          <p:cNvSpPr txBox="1"/>
          <p:nvPr/>
        </p:nvSpPr>
        <p:spPr>
          <a:xfrm>
            <a:off x="6470755" y="1316410"/>
            <a:ext cx="4392118" cy="1938992"/>
          </a:xfrm>
          <a:prstGeom prst="rect">
            <a:avLst/>
          </a:prstGeom>
          <a:solidFill>
            <a:schemeClr val="bg1">
              <a:alpha val="31540"/>
            </a:schemeClr>
          </a:solidFill>
        </p:spPr>
        <p:txBody>
          <a:bodyPr wrap="square" rtlCol="0">
            <a:spAutoFit/>
          </a:bodyPr>
          <a:lstStyle/>
          <a:p>
            <a:r>
              <a:rPr lang="it-IT" sz="2400" dirty="0"/>
              <a:t>Le </a:t>
            </a:r>
            <a:r>
              <a:rPr lang="it-IT" sz="2400" b="1" dirty="0"/>
              <a:t>vie enterali </a:t>
            </a:r>
            <a:r>
              <a:rPr lang="it-IT" sz="2400" dirty="0"/>
              <a:t>sono:</a:t>
            </a:r>
          </a:p>
          <a:p>
            <a:pPr marL="342900" indent="-342900">
              <a:buFont typeface="+mj-lt"/>
              <a:buAutoNum type="arabicPeriod"/>
            </a:pPr>
            <a:r>
              <a:rPr lang="it-IT" sz="2400" dirty="0"/>
              <a:t>Somministrazione orale</a:t>
            </a:r>
          </a:p>
          <a:p>
            <a:pPr marL="342900" indent="-342900">
              <a:buFont typeface="+mj-lt"/>
              <a:buAutoNum type="arabicPeriod"/>
            </a:pPr>
            <a:r>
              <a:rPr lang="it-IT" sz="2400" dirty="0"/>
              <a:t>Somministrazione sublinguale</a:t>
            </a:r>
          </a:p>
          <a:p>
            <a:pPr marL="342900" indent="-342900">
              <a:buFont typeface="+mj-lt"/>
              <a:buAutoNum type="arabicPeriod"/>
            </a:pPr>
            <a:r>
              <a:rPr lang="it-IT" sz="2400" dirty="0"/>
              <a:t>Somministrazione rettale</a:t>
            </a:r>
          </a:p>
          <a:p>
            <a:pPr marL="342900" indent="-342900">
              <a:buFont typeface="+mj-lt"/>
              <a:buAutoNum type="arabicPeriod"/>
            </a:pPr>
            <a:r>
              <a:rPr lang="it-IT" sz="2400" dirty="0"/>
              <a:t>Applicazione topica </a:t>
            </a:r>
          </a:p>
        </p:txBody>
      </p:sp>
      <p:sp>
        <p:nvSpPr>
          <p:cNvPr id="6" name="CasellaDiTesto 5">
            <a:extLst>
              <a:ext uri="{FF2B5EF4-FFF2-40B4-BE49-F238E27FC236}">
                <a16:creationId xmlns:a16="http://schemas.microsoft.com/office/drawing/2014/main" id="{5B081784-854D-41A6-5A14-52DC132B7CA0}"/>
              </a:ext>
            </a:extLst>
          </p:cNvPr>
          <p:cNvSpPr txBox="1"/>
          <p:nvPr/>
        </p:nvSpPr>
        <p:spPr>
          <a:xfrm>
            <a:off x="6855502" y="3759010"/>
            <a:ext cx="4716905" cy="2554545"/>
          </a:xfrm>
          <a:prstGeom prst="rect">
            <a:avLst/>
          </a:prstGeom>
          <a:noFill/>
        </p:spPr>
        <p:txBody>
          <a:bodyPr wrap="square" rtlCol="0">
            <a:spAutoFit/>
          </a:bodyPr>
          <a:lstStyle/>
          <a:p>
            <a:r>
              <a:rPr lang="it-IT" sz="2000" i="1" dirty="0" err="1">
                <a:effectLst/>
              </a:rPr>
              <a:t>Perche</a:t>
            </a:r>
            <a:r>
              <a:rPr lang="it-IT" sz="2000" i="1" dirty="0">
                <a:effectLst/>
              </a:rPr>
              <a:t>́ scegliere una via di somministrazione piuttosto che un’altra? </a:t>
            </a:r>
          </a:p>
          <a:p>
            <a:r>
              <a:rPr lang="it-IT" sz="2000" dirty="0">
                <a:effectLst/>
              </a:rPr>
              <a:t>Se si vuole una via di somministrazione con un effetto farmacologico molto rapido, la via da scegliere è quella endovenosa.</a:t>
            </a:r>
            <a:br>
              <a:rPr lang="it-IT" sz="2000" dirty="0">
                <a:effectLst/>
              </a:rPr>
            </a:br>
            <a:r>
              <a:rPr lang="it-IT" sz="2000" dirty="0">
                <a:effectLst/>
              </a:rPr>
              <a:t>Anche attraverso la via sublinguale, il farmaco non subisce nessuna modificazione epatica ed ha un effetto molto </a:t>
            </a:r>
            <a:r>
              <a:rPr lang="it-IT" sz="2000" dirty="0" err="1">
                <a:effectLst/>
              </a:rPr>
              <a:t>piu</a:t>
            </a:r>
            <a:r>
              <a:rPr lang="it-IT" sz="2000" dirty="0">
                <a:effectLst/>
              </a:rPr>
              <a:t>̀ rapido. </a:t>
            </a:r>
            <a:endParaRPr lang="it-IT" sz="2000" dirty="0"/>
          </a:p>
        </p:txBody>
      </p:sp>
    </p:spTree>
    <p:extLst>
      <p:ext uri="{BB962C8B-B14F-4D97-AF65-F5344CB8AC3E}">
        <p14:creationId xmlns:p14="http://schemas.microsoft.com/office/powerpoint/2010/main" val="432140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A6E3F7-D803-FDDC-0A34-A0B79F75D44A}"/>
              </a:ext>
            </a:extLst>
          </p:cNvPr>
          <p:cNvSpPr>
            <a:spLocks noGrp="1"/>
          </p:cNvSpPr>
          <p:nvPr>
            <p:ph type="title"/>
          </p:nvPr>
        </p:nvSpPr>
        <p:spPr>
          <a:xfrm>
            <a:off x="177085" y="96265"/>
            <a:ext cx="5257800" cy="1325563"/>
          </a:xfrm>
        </p:spPr>
        <p:txBody>
          <a:bodyPr/>
          <a:lstStyle/>
          <a:p>
            <a:r>
              <a:rPr lang="it-IT" dirty="0"/>
              <a:t>Diffusione del farmaco</a:t>
            </a:r>
          </a:p>
        </p:txBody>
      </p:sp>
      <p:sp>
        <p:nvSpPr>
          <p:cNvPr id="5" name="CasellaDiTesto 4">
            <a:extLst>
              <a:ext uri="{FF2B5EF4-FFF2-40B4-BE49-F238E27FC236}">
                <a16:creationId xmlns:a16="http://schemas.microsoft.com/office/drawing/2014/main" id="{5C14A353-AA10-1CC8-E1E6-63667F94AB00}"/>
              </a:ext>
            </a:extLst>
          </p:cNvPr>
          <p:cNvSpPr txBox="1"/>
          <p:nvPr/>
        </p:nvSpPr>
        <p:spPr>
          <a:xfrm>
            <a:off x="18245" y="5377019"/>
            <a:ext cx="5752564" cy="1200329"/>
          </a:xfrm>
          <a:prstGeom prst="rect">
            <a:avLst/>
          </a:prstGeom>
          <a:noFill/>
        </p:spPr>
        <p:txBody>
          <a:bodyPr wrap="square" rtlCol="0">
            <a:spAutoFit/>
          </a:bodyPr>
          <a:lstStyle/>
          <a:p>
            <a:r>
              <a:rPr lang="it-IT" sz="1800" b="1" dirty="0">
                <a:effectLst/>
                <a:latin typeface="Calibri" panose="020F0502020204030204" pitchFamily="34" charset="0"/>
              </a:rPr>
              <a:t>Diffusione facilitata</a:t>
            </a:r>
            <a:r>
              <a:rPr lang="it-IT" sz="1800" dirty="0">
                <a:effectLst/>
                <a:latin typeface="Calibri" panose="020F0502020204030204" pitchFamily="34" charset="0"/>
              </a:rPr>
              <a:t>: Secondo gradiente di concentrazione dal maggiore al minore. Entrano in gioco i </a:t>
            </a:r>
          </a:p>
          <a:p>
            <a:r>
              <a:rPr lang="it-IT" sz="1800" dirty="0">
                <a:effectLst/>
                <a:latin typeface="Calibri" panose="020F0502020204030204" pitchFamily="34" charset="0"/>
              </a:rPr>
              <a:t>carrier che ricoprono la molecola polare rendendola apolare.</a:t>
            </a:r>
            <a:endParaRPr lang="it-IT" dirty="0"/>
          </a:p>
        </p:txBody>
      </p:sp>
      <p:sp>
        <p:nvSpPr>
          <p:cNvPr id="6" name="CasellaDiTesto 5">
            <a:extLst>
              <a:ext uri="{FF2B5EF4-FFF2-40B4-BE49-F238E27FC236}">
                <a16:creationId xmlns:a16="http://schemas.microsoft.com/office/drawing/2014/main" id="{166E6C5E-367B-B762-FEE2-82E04582CA85}"/>
              </a:ext>
            </a:extLst>
          </p:cNvPr>
          <p:cNvSpPr txBox="1"/>
          <p:nvPr/>
        </p:nvSpPr>
        <p:spPr>
          <a:xfrm>
            <a:off x="18245" y="4069384"/>
            <a:ext cx="5918916" cy="1200329"/>
          </a:xfrm>
          <a:prstGeom prst="rect">
            <a:avLst/>
          </a:prstGeom>
          <a:noFill/>
        </p:spPr>
        <p:txBody>
          <a:bodyPr wrap="square" rtlCol="0">
            <a:spAutoFit/>
          </a:bodyPr>
          <a:lstStyle/>
          <a:p>
            <a:r>
              <a:rPr lang="it-IT" sz="1800" b="1" dirty="0">
                <a:effectLst/>
                <a:latin typeface="Calibri" panose="020F0502020204030204" pitchFamily="34" charset="0"/>
              </a:rPr>
              <a:t>Trasporto attivo</a:t>
            </a:r>
            <a:r>
              <a:rPr lang="it-IT" sz="1800" dirty="0">
                <a:effectLst/>
                <a:latin typeface="Calibri" panose="020F0502020204030204" pitchFamily="34" charset="0"/>
              </a:rPr>
              <a:t>: avviene contro gradiente di concentrazione da minore a maggiore. Utilizza ATP. Es. Probenecid compete con la penicillina per la secrezione tubulare, ritardandone la secrezione; glicoproteina </a:t>
            </a:r>
            <a:r>
              <a:rPr lang="it-IT" sz="1800" dirty="0" err="1">
                <a:effectLst/>
                <a:latin typeface="Calibri" panose="020F0502020204030204" pitchFamily="34" charset="0"/>
              </a:rPr>
              <a:t>P</a:t>
            </a:r>
            <a:r>
              <a:rPr lang="it-IT" sz="1800" dirty="0">
                <a:effectLst/>
                <a:latin typeface="Calibri" panose="020F0502020204030204" pitchFamily="34" charset="0"/>
              </a:rPr>
              <a:t> </a:t>
            </a:r>
          </a:p>
        </p:txBody>
      </p:sp>
      <p:sp>
        <p:nvSpPr>
          <p:cNvPr id="8" name="CasellaDiTesto 7">
            <a:extLst>
              <a:ext uri="{FF2B5EF4-FFF2-40B4-BE49-F238E27FC236}">
                <a16:creationId xmlns:a16="http://schemas.microsoft.com/office/drawing/2014/main" id="{AC77A3B9-A908-B6F6-6A51-C9D1E04E757D}"/>
              </a:ext>
            </a:extLst>
          </p:cNvPr>
          <p:cNvSpPr txBox="1"/>
          <p:nvPr/>
        </p:nvSpPr>
        <p:spPr>
          <a:xfrm>
            <a:off x="5518298" y="341045"/>
            <a:ext cx="6660531" cy="2031325"/>
          </a:xfrm>
          <a:prstGeom prst="rect">
            <a:avLst/>
          </a:prstGeom>
          <a:noFill/>
        </p:spPr>
        <p:txBody>
          <a:bodyPr wrap="square" rtlCol="0">
            <a:spAutoFit/>
          </a:bodyPr>
          <a:lstStyle/>
          <a:p>
            <a:r>
              <a:rPr lang="it-IT" b="1" i="0" u="none" strike="noStrike" dirty="0">
                <a:solidFill>
                  <a:srgbClr val="000000"/>
                </a:solidFill>
                <a:effectLst/>
              </a:rPr>
              <a:t>Pinocitosi</a:t>
            </a:r>
            <a:r>
              <a:rPr lang="it-IT" b="0" i="0" u="none" strike="noStrike" dirty="0">
                <a:solidFill>
                  <a:srgbClr val="000000"/>
                </a:solidFill>
                <a:effectLst/>
              </a:rPr>
              <a:t>: È il processo attraverso il quale la cellula ingloba liquidi o particelle solide. La membrana cellulare si invagina, circonda il liquido o le particelle, quindi si fonde di nuovo formando una vescicola che in seguito si distacca e si muove verso l'interno della cellula. Per tale processo è necessario un dispendio energetico. La pinocitosi riveste probabilmente un ruolo marginale nel trasporto dei farmaci, eccetto che per quelli di natura proteica.</a:t>
            </a:r>
            <a:endParaRPr lang="it-IT" dirty="0">
              <a:effectLst/>
            </a:endParaRPr>
          </a:p>
        </p:txBody>
      </p:sp>
      <p:sp>
        <p:nvSpPr>
          <p:cNvPr id="3" name="CasellaDiTesto 2">
            <a:extLst>
              <a:ext uri="{FF2B5EF4-FFF2-40B4-BE49-F238E27FC236}">
                <a16:creationId xmlns:a16="http://schemas.microsoft.com/office/drawing/2014/main" id="{4789C71F-5577-FAE7-C6DD-52C757982900}"/>
              </a:ext>
            </a:extLst>
          </p:cNvPr>
          <p:cNvSpPr txBox="1"/>
          <p:nvPr/>
        </p:nvSpPr>
        <p:spPr>
          <a:xfrm>
            <a:off x="5937161" y="5377019"/>
            <a:ext cx="5431937" cy="1200329"/>
          </a:xfrm>
          <a:prstGeom prst="rect">
            <a:avLst/>
          </a:prstGeom>
          <a:noFill/>
        </p:spPr>
        <p:txBody>
          <a:bodyPr wrap="square" rtlCol="0">
            <a:spAutoFit/>
          </a:bodyPr>
          <a:lstStyle/>
          <a:p>
            <a:r>
              <a:rPr lang="it-IT" b="1" i="0" u="none" strike="noStrike" dirty="0">
                <a:solidFill>
                  <a:srgbClr val="000000"/>
                </a:solidFill>
                <a:effectLst/>
              </a:rPr>
              <a:t>Diffusione passiva</a:t>
            </a:r>
            <a:r>
              <a:rPr lang="it-IT" b="0" i="0" u="none" strike="noStrike" dirty="0">
                <a:solidFill>
                  <a:srgbClr val="000000"/>
                </a:solidFill>
                <a:effectLst/>
              </a:rPr>
              <a:t>: I farmaci diffondono attraverso la membrana cellulare da una regione ad alta concentrazione (p. es., i liquidi gastrointestinali) a una a bassa concentrazione (p. es., il sangue).</a:t>
            </a:r>
            <a:endParaRPr lang="it-IT" dirty="0"/>
          </a:p>
        </p:txBody>
      </p:sp>
    </p:spTree>
    <p:extLst>
      <p:ext uri="{BB962C8B-B14F-4D97-AF65-F5344CB8AC3E}">
        <p14:creationId xmlns:p14="http://schemas.microsoft.com/office/powerpoint/2010/main" val="392465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alpha val="2551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9A36E91-AEB4-CFDF-10E0-A0CCB1F61B92}"/>
              </a:ext>
            </a:extLst>
          </p:cNvPr>
          <p:cNvSpPr>
            <a:spLocks noGrp="1"/>
          </p:cNvSpPr>
          <p:nvPr>
            <p:ph type="title"/>
          </p:nvPr>
        </p:nvSpPr>
        <p:spPr>
          <a:xfrm>
            <a:off x="488950" y="-142196"/>
            <a:ext cx="5251316" cy="1807305"/>
          </a:xfrm>
        </p:spPr>
        <p:txBody>
          <a:bodyPr>
            <a:normAutofit/>
          </a:bodyPr>
          <a:lstStyle/>
          <a:p>
            <a:r>
              <a:rPr lang="it-IT" sz="5400" b="1" dirty="0">
                <a:solidFill>
                  <a:schemeClr val="accent1">
                    <a:lumMod val="75000"/>
                  </a:schemeClr>
                </a:solidFill>
              </a:rPr>
              <a:t>DISTRIBUZIONE</a:t>
            </a:r>
          </a:p>
        </p:txBody>
      </p:sp>
      <p:sp>
        <p:nvSpPr>
          <p:cNvPr id="3" name="Segnaposto contenuto 2">
            <a:extLst>
              <a:ext uri="{FF2B5EF4-FFF2-40B4-BE49-F238E27FC236}">
                <a16:creationId xmlns:a16="http://schemas.microsoft.com/office/drawing/2014/main" id="{CAF8F483-4B13-0F3B-027B-DC154D397EB8}"/>
              </a:ext>
            </a:extLst>
          </p:cNvPr>
          <p:cNvSpPr>
            <a:spLocks noGrp="1"/>
          </p:cNvSpPr>
          <p:nvPr>
            <p:ph idx="1"/>
          </p:nvPr>
        </p:nvSpPr>
        <p:spPr>
          <a:xfrm>
            <a:off x="523389" y="1456266"/>
            <a:ext cx="5264285" cy="5401734"/>
          </a:xfrm>
        </p:spPr>
        <p:txBody>
          <a:bodyPr>
            <a:normAutofit fontScale="77500" lnSpcReduction="20000"/>
          </a:bodyPr>
          <a:lstStyle/>
          <a:p>
            <a:pPr marL="0" indent="0" algn="just">
              <a:buNone/>
            </a:pPr>
            <a:r>
              <a:rPr lang="it-IT" sz="2400" dirty="0">
                <a:effectLst/>
              </a:rPr>
              <a:t>La </a:t>
            </a:r>
            <a:r>
              <a:rPr lang="it-IT" sz="2400" i="1" dirty="0">
                <a:effectLst/>
              </a:rPr>
              <a:t>distribuzione </a:t>
            </a:r>
            <a:r>
              <a:rPr lang="it-IT" sz="2400" dirty="0">
                <a:effectLst/>
              </a:rPr>
              <a:t>è la seconda fase della farmacocinetica ed esprime il passaggio del farmaco dal circolo sistemico ai tessuti periferici. </a:t>
            </a:r>
          </a:p>
          <a:p>
            <a:pPr marL="0" lvl="0" indent="0" algn="just">
              <a:buNone/>
            </a:pPr>
            <a:r>
              <a:rPr lang="it-IT" sz="2400" b="0" i="0" u="none" strike="noStrike" dirty="0">
                <a:effectLst/>
              </a:rPr>
              <a:t> Il tempo medio di circolazione del sangue è 1 minuto. Dato che il sangue ricircola, il farmaco si sposta dal torrente ematico ai tessuti dell’organismo.</a:t>
            </a:r>
          </a:p>
          <a:p>
            <a:pPr marL="0" indent="0" algn="just">
              <a:buNone/>
            </a:pPr>
            <a:r>
              <a:rPr lang="it-IT" sz="2400" dirty="0">
                <a:effectLst/>
              </a:rPr>
              <a:t>Una volta assorbiti, la maggior parte dei farmaci non si distribuisce equamente nei vari tessuti:</a:t>
            </a:r>
          </a:p>
          <a:p>
            <a:pPr algn="just"/>
            <a:r>
              <a:rPr lang="it-IT" sz="2400" b="1" dirty="0">
                <a:effectLst/>
              </a:rPr>
              <a:t>I farmaci idrosolubili</a:t>
            </a:r>
            <a:r>
              <a:rPr lang="it-IT" sz="2400" dirty="0">
                <a:effectLst/>
              </a:rPr>
              <a:t>, come il farmaco antipertensivo </a:t>
            </a:r>
            <a:r>
              <a:rPr lang="it-IT" sz="2400" dirty="0" err="1">
                <a:effectLst/>
              </a:rPr>
              <a:t>atenololo</a:t>
            </a:r>
            <a:r>
              <a:rPr lang="it-IT" sz="2400" dirty="0">
                <a:effectLst/>
              </a:rPr>
              <a:t>, tendono a permanere all’interno del flusso ematico e del liquido che circonda le cellule (spazio interstiziale). </a:t>
            </a:r>
          </a:p>
          <a:p>
            <a:pPr algn="just"/>
            <a:r>
              <a:rPr lang="it-IT" sz="2400" dirty="0">
                <a:effectLst/>
              </a:rPr>
              <a:t>I </a:t>
            </a:r>
            <a:r>
              <a:rPr lang="it-IT" sz="2400" b="1" dirty="0">
                <a:effectLst/>
              </a:rPr>
              <a:t>farmaci liposolubili</a:t>
            </a:r>
            <a:r>
              <a:rPr lang="it-IT" sz="2400" dirty="0">
                <a:effectLst/>
              </a:rPr>
              <a:t>, come l’ansiolitico </a:t>
            </a:r>
            <a:r>
              <a:rPr lang="it-IT" sz="2400" dirty="0" err="1">
                <a:effectLst/>
              </a:rPr>
              <a:t>clorazepato</a:t>
            </a:r>
            <a:r>
              <a:rPr lang="it-IT" sz="2400" dirty="0">
                <a:effectLst/>
              </a:rPr>
              <a:t>, tendono a concentrarsi nei tessuti adiposi.</a:t>
            </a:r>
          </a:p>
          <a:p>
            <a:pPr algn="just"/>
            <a:r>
              <a:rPr lang="it-IT" sz="2400" dirty="0">
                <a:effectLst/>
              </a:rPr>
              <a:t> </a:t>
            </a:r>
            <a:r>
              <a:rPr lang="it-IT" sz="2400" b="1" dirty="0">
                <a:effectLst/>
              </a:rPr>
              <a:t>Altri farmaci </a:t>
            </a:r>
            <a:r>
              <a:rPr lang="it-IT" sz="2400" dirty="0">
                <a:effectLst/>
              </a:rPr>
              <a:t>si concentrano soprattutto in una piccola regione dell’organismo (per esempio, i concentrati a base di iodio, principalmente a livello della tiroide), poiché i tessuti in quella zona hanno una particolare attrazione (affinità) e capacità di trattenere il farmaco.</a:t>
            </a:r>
          </a:p>
          <a:p>
            <a:endParaRPr lang="it-IT" sz="1300" dirty="0">
              <a:effectLst/>
              <a:latin typeface="Open Sans" panose="020B0606030504020204" pitchFamily="34" charset="0"/>
            </a:endParaRPr>
          </a:p>
          <a:p>
            <a:pPr marL="0" lvl="0" indent="0">
              <a:buNone/>
            </a:pPr>
            <a:endParaRPr lang="it-IT" sz="1300" dirty="0"/>
          </a:p>
        </p:txBody>
      </p:sp>
      <p:pic>
        <p:nvPicPr>
          <p:cNvPr id="5" name="Picture 4" descr="Ricercatore che esamina la crescita in una piastra di Petri">
            <a:extLst>
              <a:ext uri="{FF2B5EF4-FFF2-40B4-BE49-F238E27FC236}">
                <a16:creationId xmlns:a16="http://schemas.microsoft.com/office/drawing/2014/main" id="{BDE0D6D6-FD2B-D832-E6ED-8A8395651484}"/>
              </a:ext>
            </a:extLst>
          </p:cNvPr>
          <p:cNvPicPr>
            <a:picLocks noChangeAspect="1"/>
          </p:cNvPicPr>
          <p:nvPr/>
        </p:nvPicPr>
        <p:blipFill rotWithShape="1">
          <a:blip r:embed="rId2"/>
          <a:srcRect l="20212" r="21751" b="-1"/>
          <a:stretch/>
        </p:blipFill>
        <p:spPr>
          <a:xfrm>
            <a:off x="6229215" y="-142196"/>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67365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336"/>
            <a:lum/>
          </a:blip>
          <a:srcRect/>
          <a:stretch>
            <a:fillRect t="-10000" b="-10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1E756B-AC36-9F45-9B24-6CDD81659749}"/>
              </a:ext>
            </a:extLst>
          </p:cNvPr>
          <p:cNvSpPr>
            <a:spLocks noGrp="1"/>
          </p:cNvSpPr>
          <p:nvPr>
            <p:ph type="title"/>
          </p:nvPr>
        </p:nvSpPr>
        <p:spPr>
          <a:xfrm>
            <a:off x="454378" y="398991"/>
            <a:ext cx="10515600" cy="1325563"/>
          </a:xfrm>
        </p:spPr>
        <p:txBody>
          <a:bodyPr>
            <a:normAutofit/>
          </a:bodyPr>
          <a:lstStyle/>
          <a:p>
            <a:r>
              <a:rPr lang="it-IT" sz="5400" b="1" dirty="0">
                <a:solidFill>
                  <a:srgbClr val="0070C0"/>
                </a:solidFill>
              </a:rPr>
              <a:t>Velocità di distribuzione</a:t>
            </a:r>
          </a:p>
        </p:txBody>
      </p:sp>
      <p:sp>
        <p:nvSpPr>
          <p:cNvPr id="3" name="Segnaposto contenuto 2">
            <a:extLst>
              <a:ext uri="{FF2B5EF4-FFF2-40B4-BE49-F238E27FC236}">
                <a16:creationId xmlns:a16="http://schemas.microsoft.com/office/drawing/2014/main" id="{726FBA00-0197-EDC2-ADA8-F779BE3FB1FF}"/>
              </a:ext>
            </a:extLst>
          </p:cNvPr>
          <p:cNvSpPr>
            <a:spLocks noGrp="1"/>
          </p:cNvSpPr>
          <p:nvPr>
            <p:ph idx="1"/>
          </p:nvPr>
        </p:nvSpPr>
        <p:spPr>
          <a:xfrm>
            <a:off x="454378" y="2119136"/>
            <a:ext cx="10032998" cy="1120775"/>
          </a:xfrm>
          <a:solidFill>
            <a:srgbClr val="00CAE9">
              <a:alpha val="67555"/>
            </a:srgbClr>
          </a:solidFill>
        </p:spPr>
        <p:txBody>
          <a:bodyPr>
            <a:normAutofit fontScale="92500" lnSpcReduction="20000"/>
          </a:bodyPr>
          <a:lstStyle/>
          <a:p>
            <a:pPr marL="0" indent="0">
              <a:buNone/>
            </a:pPr>
            <a:r>
              <a:rPr lang="it-IT" sz="2000" b="0" i="0" u="none" strike="noStrike" dirty="0">
                <a:effectLst/>
              </a:rPr>
              <a:t>I farmaci penetrano nei diversi tessuti a velocità differenti, in base alla capacità del farmaco di attraversare le membrane. </a:t>
            </a:r>
          </a:p>
          <a:p>
            <a:r>
              <a:rPr lang="it-IT" sz="2000" b="0" i="0" u="none" strike="noStrike" dirty="0">
                <a:effectLst/>
              </a:rPr>
              <a:t>l’antibiotico rifampicina, un farmaco altamente </a:t>
            </a:r>
            <a:r>
              <a:rPr lang="it-IT" sz="2000" b="0" i="0" u="none" strike="noStrike" dirty="0" err="1">
                <a:effectLst/>
              </a:rPr>
              <a:t>lipofilico</a:t>
            </a:r>
            <a:r>
              <a:rPr lang="it-IT" sz="2000" b="0" i="0" u="none" strike="noStrike" dirty="0">
                <a:effectLst/>
              </a:rPr>
              <a:t>, entra rapidamente nel cervello, l’antibiotico penicillina, un farmaco </a:t>
            </a:r>
            <a:r>
              <a:rPr lang="it-IT" sz="2000" b="0" i="0" u="none" strike="noStrike" dirty="0" err="1">
                <a:effectLst/>
              </a:rPr>
              <a:t>idrofilico</a:t>
            </a:r>
            <a:r>
              <a:rPr lang="it-IT" sz="2000" b="0" i="0" u="none" strike="noStrike" dirty="0">
                <a:effectLst/>
              </a:rPr>
              <a:t>, non vi riesce. </a:t>
            </a:r>
            <a:endParaRPr lang="it-IT" dirty="0">
              <a:latin typeface="Open Sans" panose="020B0606030504020204" pitchFamily="34" charset="0"/>
            </a:endParaRPr>
          </a:p>
          <a:p>
            <a:endParaRPr lang="it-IT" dirty="0">
              <a:solidFill>
                <a:srgbClr val="000000"/>
              </a:solidFill>
              <a:latin typeface="Open Sans" panose="020B0606030504020204" pitchFamily="34" charset="0"/>
            </a:endParaRPr>
          </a:p>
          <a:p>
            <a:endParaRPr lang="it-IT" dirty="0">
              <a:solidFill>
                <a:srgbClr val="000000"/>
              </a:solidFill>
              <a:latin typeface="Open Sans" panose="020B0606030504020204" pitchFamily="34" charset="0"/>
            </a:endParaRPr>
          </a:p>
          <a:p>
            <a:endParaRPr lang="it-IT" dirty="0"/>
          </a:p>
        </p:txBody>
      </p:sp>
      <p:sp>
        <p:nvSpPr>
          <p:cNvPr id="7" name="CasellaDiTesto 6">
            <a:extLst>
              <a:ext uri="{FF2B5EF4-FFF2-40B4-BE49-F238E27FC236}">
                <a16:creationId xmlns:a16="http://schemas.microsoft.com/office/drawing/2014/main" id="{C0587372-1FEF-9793-9F70-D07F4A5618FC}"/>
              </a:ext>
            </a:extLst>
          </p:cNvPr>
          <p:cNvSpPr txBox="1"/>
          <p:nvPr/>
        </p:nvSpPr>
        <p:spPr>
          <a:xfrm>
            <a:off x="454379" y="3984978"/>
            <a:ext cx="10032998" cy="1015663"/>
          </a:xfrm>
          <a:prstGeom prst="rect">
            <a:avLst/>
          </a:prstGeom>
          <a:solidFill>
            <a:srgbClr val="00CAE9">
              <a:alpha val="68327"/>
            </a:srgbClr>
          </a:solidFill>
        </p:spPr>
        <p:txBody>
          <a:bodyPr wrap="square" rtlCol="0">
            <a:spAutoFit/>
          </a:bodyPr>
          <a:lstStyle/>
          <a:p>
            <a:r>
              <a:rPr lang="it-IT" sz="2000" b="0" i="0" u="none" strike="noStrike" dirty="0">
                <a:effectLst/>
              </a:rPr>
              <a:t>Solitamente, i farmaci liposolubili riescono ad attraversare le membrane cellulari più rapidamente dei farmaci idrosolubili. Alcuni farmaci abbandonano il torrente ematico molto lentamente, perché si legano strettamente alle proteine circolanti nel sangue. </a:t>
            </a:r>
          </a:p>
        </p:txBody>
      </p:sp>
    </p:spTree>
    <p:extLst>
      <p:ext uri="{BB962C8B-B14F-4D97-AF65-F5344CB8AC3E}">
        <p14:creationId xmlns:p14="http://schemas.microsoft.com/office/powerpoint/2010/main" val="3799416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640"/>
            <a:lum/>
          </a:blip>
          <a:srcRect/>
          <a:stretch>
            <a:fillRect t="-10000" b="-10000"/>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82D4177-0E43-D2F8-EF1D-16BB1AB8D46B}"/>
              </a:ext>
            </a:extLst>
          </p:cNvPr>
          <p:cNvSpPr>
            <a:spLocks noGrp="1"/>
          </p:cNvSpPr>
          <p:nvPr>
            <p:ph type="title"/>
          </p:nvPr>
        </p:nvSpPr>
        <p:spPr>
          <a:xfrm>
            <a:off x="793662" y="386930"/>
            <a:ext cx="10066122" cy="1298448"/>
          </a:xfrm>
        </p:spPr>
        <p:txBody>
          <a:bodyPr anchor="b">
            <a:normAutofit/>
          </a:bodyPr>
          <a:lstStyle/>
          <a:p>
            <a:r>
              <a:rPr lang="it-IT" sz="4800"/>
              <a:t>Volume di distribuzione</a:t>
            </a:r>
          </a:p>
        </p:txBody>
      </p:sp>
      <p:sp>
        <p:nvSpPr>
          <p:cNvPr id="19" name="Rectangle 18">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2753EA4D-4289-0D79-95F9-54D76A131B70}"/>
              </a:ext>
            </a:extLst>
          </p:cNvPr>
          <p:cNvSpPr>
            <a:spLocks noGrp="1"/>
          </p:cNvSpPr>
          <p:nvPr>
            <p:ph idx="1"/>
          </p:nvPr>
        </p:nvSpPr>
        <p:spPr>
          <a:xfrm>
            <a:off x="793661" y="2599509"/>
            <a:ext cx="4530898" cy="3639450"/>
          </a:xfrm>
        </p:spPr>
        <p:txBody>
          <a:bodyPr anchor="ctr">
            <a:normAutofit/>
          </a:bodyPr>
          <a:lstStyle/>
          <a:p>
            <a:pPr marL="0" lvl="0" indent="0">
              <a:buNone/>
            </a:pPr>
            <a:r>
              <a:rPr lang="it-IT" sz="1700" b="0" i="0" u="none" strike="noStrike">
                <a:effectLst/>
                <a:latin typeface="Arial" panose="020B0604020202020204" pitchFamily="34" charset="0"/>
              </a:rPr>
              <a:t>Si definisce come il volume teorico che sarebbe necessario a contenere la quantità totale di farmaco presente nell'organismo alla stessa concentrazione di quella presente nel plasma. Si calcola come rapporto tra la dose di farmaco presente nell'organismo (che nel caso di un assorbimento del 100% corrisponde alla dose somministrata) e la concentrazione plasmatica del farmaco stesso.</a:t>
            </a:r>
          </a:p>
          <a:p>
            <a:pPr marL="0" lvl="0" indent="0">
              <a:buNone/>
            </a:pPr>
            <a:r>
              <a:rPr lang="it-IT" sz="1700" b="0" i="0" u="none" strike="noStrike">
                <a:effectLst/>
                <a:latin typeface="Arial" panose="020B0604020202020204" pitchFamily="34" charset="0"/>
              </a:rPr>
              <a:t>A seconda della sua </a:t>
            </a:r>
            <a:r>
              <a:rPr lang="it-IT" sz="1700" b="0" i="0" u="none" strike="noStrike">
                <a:effectLst/>
                <a:latin typeface="Arial" panose="020B0604020202020204" pitchFamily="34" charset="0"/>
                <a:hlinkClick r:id="rId3" tooltip="Idrosolubilità"/>
              </a:rPr>
              <a:t>idro-</a:t>
            </a:r>
            <a:r>
              <a:rPr lang="it-IT" sz="1700" b="0" i="0" u="none" strike="noStrike">
                <a:effectLst/>
                <a:latin typeface="Arial" panose="020B0604020202020204" pitchFamily="34" charset="0"/>
              </a:rPr>
              <a:t> o </a:t>
            </a:r>
            <a:r>
              <a:rPr lang="it-IT" sz="1700" b="0" i="0" u="none" strike="noStrike">
                <a:effectLst/>
                <a:latin typeface="Arial" panose="020B0604020202020204" pitchFamily="34" charset="0"/>
                <a:hlinkClick r:id="rId4" tooltip="Liposolubilità"/>
              </a:rPr>
              <a:t>liposolubilità</a:t>
            </a:r>
            <a:r>
              <a:rPr lang="it-IT" sz="1700" b="0" i="0" u="none" strike="noStrike">
                <a:effectLst/>
                <a:latin typeface="Arial" panose="020B0604020202020204" pitchFamily="34" charset="0"/>
              </a:rPr>
              <a:t>, una sostanza può avere volumi di distribuzione molto diversi.</a:t>
            </a:r>
          </a:p>
        </p:txBody>
      </p:sp>
      <p:pic>
        <p:nvPicPr>
          <p:cNvPr id="5" name="Immagine 4" descr="Immagine che contiene testo, schermata, Carattere, numero&#10;&#10;Descrizione generata automaticamente">
            <a:extLst>
              <a:ext uri="{FF2B5EF4-FFF2-40B4-BE49-F238E27FC236}">
                <a16:creationId xmlns:a16="http://schemas.microsoft.com/office/drawing/2014/main" id="{CFCF65E5-1F26-A500-B3EF-D79290DB916E}"/>
              </a:ext>
            </a:extLst>
          </p:cNvPr>
          <p:cNvPicPr>
            <a:picLocks noChangeAspect="1"/>
          </p:cNvPicPr>
          <p:nvPr/>
        </p:nvPicPr>
        <p:blipFill>
          <a:blip r:embed="rId5"/>
          <a:stretch>
            <a:fillRect/>
          </a:stretch>
        </p:blipFill>
        <p:spPr>
          <a:xfrm>
            <a:off x="5911532" y="2918613"/>
            <a:ext cx="5150277" cy="2845527"/>
          </a:xfrm>
          <a:prstGeom prst="rect">
            <a:avLst/>
          </a:prstGeom>
        </p:spPr>
      </p:pic>
      <p:sp>
        <p:nvSpPr>
          <p:cNvPr id="23" name="Rectangle 22">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237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138A29-5951-E7B5-63DC-36565FF0D536}"/>
              </a:ext>
            </a:extLst>
          </p:cNvPr>
          <p:cNvSpPr>
            <a:spLocks noGrp="1"/>
          </p:cNvSpPr>
          <p:nvPr>
            <p:ph type="title"/>
          </p:nvPr>
        </p:nvSpPr>
        <p:spPr/>
        <p:txBody>
          <a:bodyPr>
            <a:normAutofit/>
          </a:bodyPr>
          <a:lstStyle/>
          <a:p>
            <a:r>
              <a:rPr lang="it-IT" sz="5400" b="1" dirty="0"/>
              <a:t>METABOLISMO</a:t>
            </a:r>
          </a:p>
        </p:txBody>
      </p:sp>
      <p:sp>
        <p:nvSpPr>
          <p:cNvPr id="3" name="Segnaposto contenuto 2">
            <a:extLst>
              <a:ext uri="{FF2B5EF4-FFF2-40B4-BE49-F238E27FC236}">
                <a16:creationId xmlns:a16="http://schemas.microsoft.com/office/drawing/2014/main" id="{0D8948D0-C88E-8D31-11F5-2249911D7400}"/>
              </a:ext>
            </a:extLst>
          </p:cNvPr>
          <p:cNvSpPr>
            <a:spLocks noGrp="1"/>
          </p:cNvSpPr>
          <p:nvPr>
            <p:ph idx="1"/>
          </p:nvPr>
        </p:nvSpPr>
        <p:spPr>
          <a:solidFill>
            <a:schemeClr val="accent1">
              <a:lumMod val="40000"/>
              <a:lumOff val="60000"/>
              <a:alpha val="59898"/>
            </a:schemeClr>
          </a:solidFill>
        </p:spPr>
        <p:txBody>
          <a:bodyPr>
            <a:normAutofit fontScale="92500" lnSpcReduction="10000"/>
          </a:bodyPr>
          <a:lstStyle/>
          <a:p>
            <a:pPr marL="0" indent="0" algn="just">
              <a:buNone/>
            </a:pPr>
            <a:r>
              <a:rPr lang="it-IT" sz="2000" b="1" i="0" u="none" strike="noStrike" dirty="0">
                <a:solidFill>
                  <a:srgbClr val="000000"/>
                </a:solidFill>
                <a:effectLst/>
              </a:rPr>
              <a:t>I farmaci possono essere metabolizzati mediante ossidazione, riduzione, idrolisi, idratazione, coniugazione, condensazione oppure isomerizzazione; qualunque sia il meccanismo, l'obiettivo è quello di rendere il farmaco più facile da poter eliminare. Gli enzimi che intervengono nel metabolismo sono presenti in molti tessuti, ma sono concentrati maggiormente a livello epatico. La velocità del metabolismo dei farmaci varia tra i pazienti. Alcuni pazienti metabolizzano un farmaco così rapidamente che le concentrazioni ematiche e tissutali terapeuticamente efficaci non vengono mai raggiunte; per altri, il metabolismo può essere così lento che le dosi consuete causano tossicità. La velocità del metabolismo dei farmaci è influenzata da fattori genetici, da disturbi coesistenti (in particolare patologie epatiche croniche e scompenso cardiaco avanzato) e dalle interazioni farmacologiche (in particolare quelle che causano induzione o inibizione del metabolismo).</a:t>
            </a:r>
            <a:endParaRPr lang="it-IT" sz="2000" b="1" dirty="0"/>
          </a:p>
          <a:p>
            <a:pPr marL="0" lvl="0" indent="0" algn="just">
              <a:buNone/>
            </a:pPr>
            <a:endParaRPr lang="it-IT" sz="1800" b="1" dirty="0">
              <a:latin typeface="Calibri" panose="020F0502020204030204" pitchFamily="34" charset="0"/>
              <a:ea typeface="Calibri" panose="020F0502020204030204" pitchFamily="34" charset="0"/>
              <a:cs typeface="Calibri" panose="020F0502020204030204" pitchFamily="34" charset="0"/>
            </a:endParaRPr>
          </a:p>
          <a:p>
            <a:pPr marL="0" lvl="0" indent="0" algn="just">
              <a:buNone/>
            </a:pPr>
            <a:r>
              <a:rPr lang="it-IT" sz="1800" b="1" dirty="0">
                <a:effectLst/>
                <a:latin typeface="Calibri" panose="020F0502020204030204" pitchFamily="34" charset="0"/>
                <a:ea typeface="Calibri" panose="020F0502020204030204" pitchFamily="34" charset="0"/>
                <a:cs typeface="Calibri" panose="020F0502020204030204" pitchFamily="34" charset="0"/>
              </a:rPr>
              <a:t>Ora andiamo a vedere quali sono le reazioni di metabolizzazione:</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it-IT" sz="1800" b="1" dirty="0">
                <a:effectLst/>
                <a:latin typeface="Calibri" panose="020F0502020204030204" pitchFamily="34" charset="0"/>
                <a:ea typeface="Calibri" panose="020F0502020204030204" pitchFamily="34" charset="0"/>
                <a:cs typeface="Calibri" panose="020F0502020204030204" pitchFamily="34" charset="0"/>
              </a:rPr>
              <a:t>Ossidazione, riduzione e idrolisi definite come ‘reazioni di fase 1’: comportano la formazione di un gruppo funzionale nuovo o modificato.</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it-IT" sz="1800" b="1" dirty="0">
                <a:effectLst/>
                <a:latin typeface="Calibri" panose="020F0502020204030204" pitchFamily="34" charset="0"/>
                <a:ea typeface="Calibri" panose="020F0502020204030204" pitchFamily="34" charset="0"/>
                <a:cs typeface="Calibri" panose="020F0502020204030204" pitchFamily="34" charset="0"/>
              </a:rPr>
              <a:t>Coniugazione costituisce le ‘reazioni di fase 2’: prevedon</a:t>
            </a:r>
            <a:r>
              <a:rPr lang="it-IT" sz="1800" b="1" dirty="0">
                <a:latin typeface="Calibri" panose="020F0502020204030204" pitchFamily="34" charset="0"/>
                <a:ea typeface="Calibri" panose="020F0502020204030204" pitchFamily="34" charset="0"/>
                <a:cs typeface="Calibri" panose="020F0502020204030204" pitchFamily="34" charset="0"/>
              </a:rPr>
              <a:t>o la coniugazione con una sostanza endogena.</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Tree>
    <p:extLst>
      <p:ext uri="{BB962C8B-B14F-4D97-AF65-F5344CB8AC3E}">
        <p14:creationId xmlns:p14="http://schemas.microsoft.com/office/powerpoint/2010/main" val="692310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4000" r="-6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468" y="1556792"/>
            <a:ext cx="7635637" cy="1440160"/>
          </a:xfrm>
          <a:prstGeom prst="rect">
            <a:avLst/>
          </a:prstGeom>
          <a:noFill/>
          <a:ln>
            <a:noFill/>
          </a:ln>
          <a:effectLst>
            <a:glow>
              <a:schemeClr val="accent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0" y="4077072"/>
            <a:ext cx="7608169" cy="1872208"/>
          </a:xfrm>
          <a:prstGeom prst="rect">
            <a:avLst/>
          </a:prstGeom>
          <a:solidFill>
            <a:schemeClr val="accent2">
              <a:lumMod val="20000"/>
              <a:lumOff val="8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Calibri" panose="020F0502020204030204"/>
              <a:cs typeface="Arial"/>
            </a:endParaRPr>
          </a:p>
        </p:txBody>
      </p:sp>
      <p:sp>
        <p:nvSpPr>
          <p:cNvPr id="2" name="Titolo 1"/>
          <p:cNvSpPr>
            <a:spLocks noGrp="1"/>
          </p:cNvSpPr>
          <p:nvPr>
            <p:ph type="ctrTitle"/>
          </p:nvPr>
        </p:nvSpPr>
        <p:spPr>
          <a:xfrm>
            <a:off x="1847528" y="260648"/>
            <a:ext cx="7992888" cy="1008112"/>
          </a:xfrm>
        </p:spPr>
        <p:txBody>
          <a:bodyPr>
            <a:normAutofit/>
          </a:bodyPr>
          <a:lstStyle/>
          <a:p>
            <a:r>
              <a:rPr lang="it-IT" sz="4000" spc="600" dirty="0">
                <a:solidFill>
                  <a:schemeClr val="accent6">
                    <a:lumMod val="75000"/>
                  </a:schemeClr>
                </a:solidFill>
                <a:effectLst>
                  <a:outerShdw blurRad="38100" dist="38100" dir="2700000" algn="tl">
                    <a:srgbClr val="000000">
                      <a:alpha val="43137"/>
                    </a:srgbClr>
                  </a:outerShdw>
                </a:effectLst>
                <a:latin typeface="Cataneo BT" panose="03020802040502060804" pitchFamily="66" charset="0"/>
                <a:cs typeface="Calibri Light" panose="020F0302020204030204" pitchFamily="34" charset="0"/>
              </a:rPr>
              <a:t>Escrezione</a:t>
            </a:r>
          </a:p>
        </p:txBody>
      </p:sp>
      <p:sp>
        <p:nvSpPr>
          <p:cNvPr id="3" name="Sottotitolo 2"/>
          <p:cNvSpPr>
            <a:spLocks noGrp="1"/>
          </p:cNvSpPr>
          <p:nvPr>
            <p:ph type="subTitle" idx="1"/>
          </p:nvPr>
        </p:nvSpPr>
        <p:spPr>
          <a:xfrm>
            <a:off x="263352" y="1700808"/>
            <a:ext cx="7019827" cy="1296144"/>
          </a:xfrm>
        </p:spPr>
        <p:txBody>
          <a:bodyPr>
            <a:normAutofit fontScale="92500"/>
          </a:bodyPr>
          <a:lstStyle/>
          <a:p>
            <a:r>
              <a:rPr lang="it-IT" sz="1800" dirty="0">
                <a:solidFill>
                  <a:schemeClr val="tx1"/>
                </a:solidFill>
              </a:rPr>
              <a:t>La fase di escrezione comporta l'allontanamento del farmaco dall'organismo. </a:t>
            </a:r>
          </a:p>
          <a:p>
            <a:r>
              <a:rPr lang="it-IT" sz="1800" dirty="0">
                <a:solidFill>
                  <a:schemeClr val="tx1"/>
                </a:solidFill>
              </a:rPr>
              <a:t>Può avvenire con modalità diverse attraverso i reni, il fegato (mediante la bile e quindi nelle feci), i polmoni, la saliva ed il sudore. Il risultato netto di questo processo è che la concentrazione plasmatica del principio attivo diminuisce. </a:t>
            </a:r>
          </a:p>
          <a:p>
            <a:pPr algn="just"/>
            <a:endParaRPr lang="it-IT" sz="1800" dirty="0">
              <a:solidFill>
                <a:schemeClr val="tx1"/>
              </a:solidFill>
            </a:endParaRPr>
          </a:p>
          <a:p>
            <a:endParaRPr lang="it-IT" dirty="0"/>
          </a:p>
        </p:txBody>
      </p:sp>
      <p:sp>
        <p:nvSpPr>
          <p:cNvPr id="4" name="Rettangolo 3"/>
          <p:cNvSpPr/>
          <p:nvPr/>
        </p:nvSpPr>
        <p:spPr>
          <a:xfrm>
            <a:off x="335361" y="4136013"/>
            <a:ext cx="6840759" cy="1754326"/>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I parametri del farmaco che definiscono questa fase sono:</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Emivita</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 si intende il tempo necessario perché dal plasma sia eliminata la metà della quantità di farmaco inizialmente presente;</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Clearance</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 indica il volume di un compartimento (plasma, tessuti, etc.) in ml che viene "</a:t>
            </a:r>
            <a:r>
              <a:rPr kumimoji="0" lang="it-IT" sz="1800" b="0" i="0" u="none" strike="noStrike" kern="1200" cap="none" spc="0" normalizeH="0" baseline="0" noProof="0" dirty="0" err="1">
                <a:ln>
                  <a:noFill/>
                </a:ln>
                <a:solidFill>
                  <a:prstClr val="black"/>
                </a:solidFill>
                <a:effectLst/>
                <a:uLnTx/>
                <a:uFillTx/>
                <a:latin typeface="Calibri"/>
                <a:ea typeface="Calibri" panose="020F0502020204030204"/>
                <a:cs typeface="Arial"/>
              </a:rPr>
              <a:t>cleared</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 cioè depurato di una sostanza nell'unità di tempo (ad es. </a:t>
            </a:r>
            <a:r>
              <a:rPr kumimoji="0" lang="it-IT" sz="1800" b="0" i="0" u="none" strike="noStrike" kern="1200" cap="none" spc="0" normalizeH="0" baseline="0" noProof="0" dirty="0" err="1">
                <a:ln>
                  <a:noFill/>
                </a:ln>
                <a:solidFill>
                  <a:prstClr val="black"/>
                </a:solidFill>
                <a:effectLst/>
                <a:uLnTx/>
                <a:uFillTx/>
                <a:latin typeface="Calibri"/>
                <a:ea typeface="Calibri" panose="020F0502020204030204"/>
                <a:cs typeface="Arial"/>
              </a:rPr>
              <a:t>mL</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a:t>
            </a:r>
            <a:r>
              <a:rPr kumimoji="0" lang="it-IT" sz="1800" b="0" i="0" u="none" strike="noStrike" kern="1200" cap="none" spc="0" normalizeH="0" baseline="0" noProof="0" dirty="0" err="1">
                <a:ln>
                  <a:noFill/>
                </a:ln>
                <a:solidFill>
                  <a:prstClr val="black"/>
                </a:solidFill>
                <a:effectLst/>
                <a:uLnTx/>
                <a:uFillTx/>
                <a:latin typeface="Calibri"/>
                <a:ea typeface="Calibri" panose="020F0502020204030204"/>
                <a:cs typeface="Arial"/>
              </a:rPr>
              <a:t>min</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a:t>
            </a:r>
          </a:p>
        </p:txBody>
      </p:sp>
      <p:pic>
        <p:nvPicPr>
          <p:cNvPr id="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4000"/>
                    </a14:imgEffect>
                  </a14:imgLayer>
                </a14:imgProps>
              </a:ext>
              <a:ext uri="{28A0092B-C50C-407E-A947-70E740481C1C}">
                <a14:useLocalDpi xmlns:a14="http://schemas.microsoft.com/office/drawing/2010/main" val="0"/>
              </a:ext>
            </a:extLst>
          </a:blip>
          <a:srcRect r="29869" b="2181"/>
          <a:stretch/>
        </p:blipFill>
        <p:spPr bwMode="auto">
          <a:xfrm>
            <a:off x="7270671" y="1196752"/>
            <a:ext cx="4694523" cy="503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3668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36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5" name="Rettangolo 4"/>
          <p:cNvSpPr/>
          <p:nvPr/>
        </p:nvSpPr>
        <p:spPr>
          <a:xfrm>
            <a:off x="3431704" y="3794555"/>
            <a:ext cx="8766720" cy="259025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4" name="Rettangolo 3"/>
          <p:cNvSpPr/>
          <p:nvPr/>
        </p:nvSpPr>
        <p:spPr>
          <a:xfrm>
            <a:off x="-3056" y="476672"/>
            <a:ext cx="8760296" cy="259228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3" name="Segnaposto contenuto 2"/>
          <p:cNvSpPr>
            <a:spLocks noGrp="1"/>
          </p:cNvSpPr>
          <p:nvPr>
            <p:ph idx="1"/>
          </p:nvPr>
        </p:nvSpPr>
        <p:spPr>
          <a:xfrm>
            <a:off x="311696" y="476672"/>
            <a:ext cx="8136904" cy="2592288"/>
          </a:xfrm>
        </p:spPr>
        <p:txBody>
          <a:bodyPr>
            <a:normAutofit lnSpcReduction="10000"/>
          </a:bodyPr>
          <a:lstStyle/>
          <a:p>
            <a:pPr marL="0" indent="0">
              <a:buNone/>
            </a:pPr>
            <a:r>
              <a:rPr lang="it-IT" sz="2800" i="1"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Velocità di eliminazione di ordine primo</a:t>
            </a:r>
          </a:p>
          <a:p>
            <a:pPr marL="0" indent="0" algn="just">
              <a:buNone/>
            </a:pPr>
            <a:r>
              <a:rPr lang="it-IT" sz="1800" dirty="0">
                <a:solidFill>
                  <a:schemeClr val="bg1"/>
                </a:solidFill>
              </a:rPr>
              <a:t>Processo grazie al quale la quantità di farmaco eliminato nell’unità di tempo è una percentuale costante di quella che rimane da eliminare.</a:t>
            </a:r>
          </a:p>
          <a:p>
            <a:pPr marL="0" indent="0" algn="just">
              <a:buNone/>
            </a:pPr>
            <a:r>
              <a:rPr lang="it-IT" sz="1800" dirty="0">
                <a:solidFill>
                  <a:schemeClr val="bg1"/>
                </a:solidFill>
              </a:rPr>
              <a:t>Per la maggior parte dei farmaci la Clearance (CI) è costante entro l'intervallo di concentrazione (C) terapeutica del farmaco e la velocità di eliminazione (V) del farmaco è direttamente proporzionale alla concentrazione di farmaco:</a:t>
            </a:r>
          </a:p>
          <a:p>
            <a:pPr marL="0" indent="0" algn="just">
              <a:buNone/>
            </a:pPr>
            <a:endParaRPr lang="it-IT" sz="2000" i="1" dirty="0">
              <a:solidFill>
                <a:schemeClr val="bg1"/>
              </a:solidFill>
            </a:endParaRPr>
          </a:p>
          <a:p>
            <a:pPr marL="0" indent="0" algn="ctr">
              <a:buNone/>
            </a:pPr>
            <a:r>
              <a:rPr lang="it-IT" sz="2000" i="1" dirty="0">
                <a:solidFill>
                  <a:schemeClr val="bg1"/>
                </a:solidFill>
              </a:rPr>
              <a:t>Ve(mg/h)= Cl (L/h) * C (mg/L)</a:t>
            </a:r>
          </a:p>
          <a:p>
            <a:pPr marL="0" indent="0" algn="ctr">
              <a:buNone/>
            </a:pPr>
            <a:endParaRPr lang="it-IT" dirty="0"/>
          </a:p>
        </p:txBody>
      </p:sp>
      <p:sp>
        <p:nvSpPr>
          <p:cNvPr id="2" name="Rettangolo 1"/>
          <p:cNvSpPr/>
          <p:nvPr/>
        </p:nvSpPr>
        <p:spPr>
          <a:xfrm>
            <a:off x="3431704" y="4005064"/>
            <a:ext cx="8344391" cy="1938992"/>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800" b="0" i="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Light" panose="020F0302020204030204" pitchFamily="34" charset="0"/>
                <a:ea typeface="Calibri" panose="020F0502020204030204"/>
                <a:cs typeface="Calibri Light" panose="020F0302020204030204" pitchFamily="34" charset="0"/>
              </a:rPr>
              <a:t>Velocità di eliminazione di ordine zero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Calibri" panose="020F0502020204030204"/>
                <a:cs typeface="Arial"/>
              </a:rPr>
              <a:t>Nel caso in cui le concentrazioni di farmaco siano talmente elevate da saturare i siti di legame delle macromolecole implicate nei processi di eliminazione; la velocità di eliminazione diventa costante ed indipendente dalla concentrazione: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prstClr val="white"/>
                </a:solidFill>
                <a:effectLst/>
                <a:uLnTx/>
                <a:uFillTx/>
                <a:latin typeface="Calibri"/>
                <a:ea typeface="Calibri" panose="020F0502020204030204"/>
                <a:cs typeface="Arial"/>
              </a:rPr>
              <a:t>Ve * (mg/h) = costante</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5289" y="3787060"/>
            <a:ext cx="3061046" cy="259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688288" y="476672"/>
            <a:ext cx="3015800"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64047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WhatsApp Video 2023-05-08 at 12.22.48.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50845"/>
            <a:ext cx="12192000" cy="6900813"/>
          </a:xfrm>
        </p:spPr>
      </p:pic>
    </p:spTree>
    <p:extLst>
      <p:ext uri="{BB962C8B-B14F-4D97-AF65-F5344CB8AC3E}">
        <p14:creationId xmlns:p14="http://schemas.microsoft.com/office/powerpoint/2010/main" val="136373754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41509">
                <p:cTn id="7"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56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00246" y="188640"/>
            <a:ext cx="11384385" cy="576064"/>
          </a:xfrm>
        </p:spPr>
        <p:txBody>
          <a:bodyPr>
            <a:normAutofit/>
          </a:bodyPr>
          <a:lstStyle/>
          <a:p>
            <a:pPr marL="0" indent="0" algn="ctr">
              <a:buNone/>
            </a:pPr>
            <a:r>
              <a:rPr lang="it-IT" sz="2800" i="1" dirty="0">
                <a:effectLst>
                  <a:glow rad="63500">
                    <a:schemeClr val="accent1">
                      <a:satMod val="175000"/>
                      <a:alpha val="40000"/>
                    </a:schemeClr>
                  </a:glow>
                </a:effectLst>
                <a:latin typeface="Bookman Old Style" panose="02050604050505020204" pitchFamily="18" charset="0"/>
                <a:cs typeface="Calibri Light" panose="020F0302020204030204" pitchFamily="34" charset="0"/>
              </a:rPr>
              <a:t>Alterazioni farmacocinetiche associate all’età</a:t>
            </a:r>
            <a:endParaRPr lang="it-IT" sz="2800" i="1" dirty="0">
              <a:latin typeface="Bookman Old Style" panose="02050604050505020204" pitchFamily="18" charset="0"/>
            </a:endParaRPr>
          </a:p>
          <a:p>
            <a:pPr marL="0" indent="0" algn="just">
              <a:buNone/>
            </a:pPr>
            <a:endParaRPr lang="it-IT" sz="7200" dirty="0"/>
          </a:p>
          <a:p>
            <a:pPr marL="0" indent="0" algn="just">
              <a:buNone/>
            </a:pPr>
            <a:endParaRPr lang="it-IT" sz="7200" dirty="0"/>
          </a:p>
          <a:p>
            <a:pPr marL="0" indent="0">
              <a:buNone/>
            </a:pPr>
            <a:endParaRPr lang="it-IT" dirty="0"/>
          </a:p>
        </p:txBody>
      </p:sp>
      <p:graphicFrame>
        <p:nvGraphicFramePr>
          <p:cNvPr id="4" name="Tabella 3"/>
          <p:cNvGraphicFramePr>
            <a:graphicFrameLocks noGrp="1"/>
          </p:cNvGraphicFramePr>
          <p:nvPr/>
        </p:nvGraphicFramePr>
        <p:xfrm>
          <a:off x="335360" y="836712"/>
          <a:ext cx="11593288" cy="4555974"/>
        </p:xfrm>
        <a:graphic>
          <a:graphicData uri="http://schemas.openxmlformats.org/drawingml/2006/table">
            <a:tbl>
              <a:tblPr firstRow="1" bandRow="1">
                <a:tableStyleId>{5C22544A-7EE6-4342-B048-85BDC9FD1C3A}</a:tableStyleId>
              </a:tblPr>
              <a:tblGrid>
                <a:gridCol w="1992102">
                  <a:extLst>
                    <a:ext uri="{9D8B030D-6E8A-4147-A177-3AD203B41FA5}">
                      <a16:colId xmlns:a16="http://schemas.microsoft.com/office/drawing/2014/main" val="20000"/>
                    </a:ext>
                  </a:extLst>
                </a:gridCol>
                <a:gridCol w="4837959">
                  <a:extLst>
                    <a:ext uri="{9D8B030D-6E8A-4147-A177-3AD203B41FA5}">
                      <a16:colId xmlns:a16="http://schemas.microsoft.com/office/drawing/2014/main" val="20001"/>
                    </a:ext>
                  </a:extLst>
                </a:gridCol>
                <a:gridCol w="4763227">
                  <a:extLst>
                    <a:ext uri="{9D8B030D-6E8A-4147-A177-3AD203B41FA5}">
                      <a16:colId xmlns:a16="http://schemas.microsoft.com/office/drawing/2014/main" val="20002"/>
                    </a:ext>
                  </a:extLst>
                </a:gridCol>
              </a:tblGrid>
              <a:tr h="325712">
                <a:tc>
                  <a:txBody>
                    <a:bodyPr/>
                    <a:lstStyle/>
                    <a:p>
                      <a:endParaRPr lang="it-IT" dirty="0"/>
                    </a:p>
                  </a:txBody>
                  <a:tcPr/>
                </a:tc>
                <a:tc>
                  <a:txBody>
                    <a:bodyPr/>
                    <a:lstStyle/>
                    <a:p>
                      <a:pPr algn="ctr"/>
                      <a:r>
                        <a:rPr lang="it-IT" b="0"/>
                        <a:t>Età geriatrica</a:t>
                      </a:r>
                    </a:p>
                  </a:txBody>
                  <a:tcPr/>
                </a:tc>
                <a:tc>
                  <a:txBody>
                    <a:bodyPr/>
                    <a:lstStyle/>
                    <a:p>
                      <a:pPr algn="ctr"/>
                      <a:r>
                        <a:rPr lang="it-IT" b="0"/>
                        <a:t>Età pediatrica</a:t>
                      </a:r>
                    </a:p>
                  </a:txBody>
                  <a:tcPr/>
                </a:tc>
                <a:extLst>
                  <a:ext uri="{0D108BD9-81ED-4DB2-BD59-A6C34878D82A}">
                    <a16:rowId xmlns:a16="http://schemas.microsoft.com/office/drawing/2014/main" val="10000"/>
                  </a:ext>
                </a:extLst>
              </a:tr>
              <a:tr h="569996">
                <a:tc>
                  <a:txBody>
                    <a:bodyPr/>
                    <a:lstStyle/>
                    <a:p>
                      <a:r>
                        <a:rPr lang="it-IT" b="1" dirty="0">
                          <a:solidFill>
                            <a:schemeClr val="accent1">
                              <a:lumMod val="75000"/>
                            </a:schemeClr>
                          </a:solidFill>
                        </a:rPr>
                        <a:t>Assorbimento </a:t>
                      </a:r>
                    </a:p>
                  </a:txBody>
                  <a:tcPr/>
                </a:tc>
                <a:tc>
                  <a:txBody>
                    <a:bodyPr/>
                    <a:lstStyle/>
                    <a:p>
                      <a:pPr algn="ctr"/>
                      <a:r>
                        <a:rPr lang="it-IT" sz="1800"/>
                        <a:t>limitato in caso di patologie a carico del tratto gastrointestinale</a:t>
                      </a:r>
                      <a:endParaRPr lang="it-IT"/>
                    </a:p>
                  </a:txBody>
                  <a:tcPr/>
                </a:tc>
                <a:tc>
                  <a:txBody>
                    <a:bodyPr/>
                    <a:lstStyle/>
                    <a:p>
                      <a:pPr algn="ctr"/>
                      <a:r>
                        <a:rPr lang="it-IT" dirty="0"/>
                        <a:t>sostanzialmente inalterato</a:t>
                      </a:r>
                    </a:p>
                  </a:txBody>
                  <a:tcPr/>
                </a:tc>
                <a:extLst>
                  <a:ext uri="{0D108BD9-81ED-4DB2-BD59-A6C34878D82A}">
                    <a16:rowId xmlns:a16="http://schemas.microsoft.com/office/drawing/2014/main" val="10001"/>
                  </a:ext>
                </a:extLst>
              </a:tr>
              <a:tr h="1058565">
                <a:tc>
                  <a:txBody>
                    <a:bodyPr/>
                    <a:lstStyle/>
                    <a:p>
                      <a:r>
                        <a:rPr lang="it-IT" b="1" dirty="0">
                          <a:solidFill>
                            <a:schemeClr val="accent1">
                              <a:lumMod val="75000"/>
                            </a:schemeClr>
                          </a:solidFill>
                        </a:rPr>
                        <a:t>Distribuzione </a:t>
                      </a:r>
                    </a:p>
                  </a:txBody>
                  <a:tcPr/>
                </a:tc>
                <a:tc>
                  <a:txBody>
                    <a:bodyPr/>
                    <a:lstStyle/>
                    <a:p>
                      <a:pPr algn="ctr"/>
                      <a:r>
                        <a:rPr lang="it-IT" sz="1800" dirty="0"/>
                        <a:t>si riducono i livelli di albumina, aumentano quelli di glicoproteina acida</a:t>
                      </a:r>
                      <a:endParaRPr lang="it-IT" dirty="0"/>
                    </a:p>
                  </a:txBody>
                  <a:tcPr/>
                </a:tc>
                <a:tc>
                  <a:txBody>
                    <a:bodyPr/>
                    <a:lstStyle/>
                    <a:p>
                      <a:pPr algn="ctr"/>
                      <a:r>
                        <a:rPr lang="it-IT"/>
                        <a:t>può variare per una diminuzione nella concentrazione dell'albumina sierica e per una diminuzione della sua affinità di legame verso i farmaci</a:t>
                      </a:r>
                    </a:p>
                  </a:txBody>
                  <a:tcPr/>
                </a:tc>
                <a:extLst>
                  <a:ext uri="{0D108BD9-81ED-4DB2-BD59-A6C34878D82A}">
                    <a16:rowId xmlns:a16="http://schemas.microsoft.com/office/drawing/2014/main" val="10002"/>
                  </a:ext>
                </a:extLst>
              </a:tr>
              <a:tr h="1058565">
                <a:tc>
                  <a:txBody>
                    <a:bodyPr/>
                    <a:lstStyle/>
                    <a:p>
                      <a:r>
                        <a:rPr lang="it-IT" b="1" dirty="0">
                          <a:solidFill>
                            <a:schemeClr val="accent1">
                              <a:lumMod val="75000"/>
                            </a:schemeClr>
                          </a:solidFill>
                        </a:rPr>
                        <a:t>Metabolismo </a:t>
                      </a:r>
                    </a:p>
                  </a:txBody>
                  <a:tcPr/>
                </a:tc>
                <a:tc>
                  <a:txBody>
                    <a:bodyPr/>
                    <a:lstStyle/>
                    <a:p>
                      <a:pPr algn="ctr"/>
                      <a:r>
                        <a:rPr lang="it-IT" sz="1800"/>
                        <a:t>alterato da disfunzioni epatiche e da una fisiologica diminuzione dell'attività degli enzimi, con aumento dell'emivita di alcuni farmaci</a:t>
                      </a:r>
                      <a:endParaRPr lang="it-IT"/>
                    </a:p>
                  </a:txBody>
                  <a:tcPr/>
                </a:tc>
                <a:tc>
                  <a:txBody>
                    <a:bodyPr/>
                    <a:lstStyle/>
                    <a:p>
                      <a:pPr algn="ctr"/>
                      <a:r>
                        <a:rPr lang="it-IT"/>
                        <a:t>ridotto a causa dell'immaturità dei sistemi enzimatici</a:t>
                      </a:r>
                    </a:p>
                  </a:txBody>
                  <a:tcPr/>
                </a:tc>
                <a:extLst>
                  <a:ext uri="{0D108BD9-81ED-4DB2-BD59-A6C34878D82A}">
                    <a16:rowId xmlns:a16="http://schemas.microsoft.com/office/drawing/2014/main" val="10003"/>
                  </a:ext>
                </a:extLst>
              </a:tr>
              <a:tr h="1302849">
                <a:tc>
                  <a:txBody>
                    <a:bodyPr/>
                    <a:lstStyle/>
                    <a:p>
                      <a:r>
                        <a:rPr lang="it-IT" b="1" dirty="0">
                          <a:solidFill>
                            <a:schemeClr val="accent1">
                              <a:lumMod val="75000"/>
                            </a:schemeClr>
                          </a:solidFill>
                        </a:rPr>
                        <a:t>Eliminazione</a:t>
                      </a:r>
                      <a:r>
                        <a:rPr lang="it-IT" b="1" baseline="0" dirty="0">
                          <a:solidFill>
                            <a:schemeClr val="accent1">
                              <a:lumMod val="75000"/>
                            </a:schemeClr>
                          </a:solidFill>
                        </a:rPr>
                        <a:t> </a:t>
                      </a:r>
                      <a:endParaRPr lang="it-IT" b="1" dirty="0">
                        <a:solidFill>
                          <a:schemeClr val="accent1">
                            <a:lumMod val="75000"/>
                          </a:schemeClr>
                        </a:solidFill>
                      </a:endParaRPr>
                    </a:p>
                  </a:txBody>
                  <a:tcPr/>
                </a:tc>
                <a:tc>
                  <a:txBody>
                    <a:bodyPr/>
                    <a:lstStyle/>
                    <a:p>
                      <a:pPr algn="ctr"/>
                      <a:r>
                        <a:rPr lang="it-IT" sz="1800" dirty="0"/>
                        <a:t>diminuisce</a:t>
                      </a:r>
                      <a:r>
                        <a:rPr lang="it-IT" sz="1800" baseline="0" dirty="0"/>
                        <a:t> per </a:t>
                      </a:r>
                      <a:r>
                        <a:rPr lang="it-IT" sz="1800" dirty="0"/>
                        <a:t>il deterioramento della funzione renale, con diminuzione della clearance ed aumento dell'emivita </a:t>
                      </a:r>
                      <a:endParaRPr lang="it-IT" dirty="0"/>
                    </a:p>
                  </a:txBody>
                  <a:tcPr/>
                </a:tc>
                <a:tc>
                  <a:txBody>
                    <a:bodyPr/>
                    <a:lstStyle/>
                    <a:p>
                      <a:pPr algn="ctr"/>
                      <a:r>
                        <a:rPr lang="it-IT" dirty="0"/>
                        <a:t>diminuisce a causa di una ridotta filtrazione glomerulare nel rene con conseguente diminuzione della CI ed aumento dell'emivita</a:t>
                      </a:r>
                    </a:p>
                  </a:txBody>
                  <a:tcPr/>
                </a:tc>
                <a:extLst>
                  <a:ext uri="{0D108BD9-81ED-4DB2-BD59-A6C34878D82A}">
                    <a16:rowId xmlns:a16="http://schemas.microsoft.com/office/drawing/2014/main" val="10004"/>
                  </a:ext>
                </a:extLst>
              </a:tr>
            </a:tbl>
          </a:graphicData>
        </a:graphic>
      </p:graphicFrame>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00" b="90000" l="1125" r="100000">
                        <a14:foregroundMark x1="4500" y1="64727" x2="10875" y2="64727"/>
                        <a14:foregroundMark x1="15125" y1="58364" x2="19500" y2="61818"/>
                        <a14:foregroundMark x1="30125" y1="42545" x2="28375" y2="57818"/>
                        <a14:foregroundMark x1="39500" y1="26000" x2="42000" y2="53636"/>
                        <a14:foregroundMark x1="56375" y1="14364" x2="55500" y2="63273"/>
                        <a14:foregroundMark x1="70000" y1="14909" x2="66125" y2="57455"/>
                        <a14:foregroundMark x1="92500" y1="16364" x2="85250" y2="50364"/>
                      </a14:backgroundRemoval>
                    </a14:imgEffect>
                  </a14:imgLayer>
                </a14:imgProps>
              </a:ext>
              <a:ext uri="{28A0092B-C50C-407E-A947-70E740481C1C}">
                <a14:useLocalDpi xmlns:a14="http://schemas.microsoft.com/office/drawing/2010/main" val="0"/>
              </a:ext>
            </a:extLst>
          </a:blip>
          <a:stretch>
            <a:fillRect/>
          </a:stretch>
        </p:blipFill>
        <p:spPr bwMode="auto">
          <a:xfrm flipH="1">
            <a:off x="119336" y="4221088"/>
            <a:ext cx="5231904" cy="365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79719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a:extLst>
              <a:ext uri="{FF2B5EF4-FFF2-40B4-BE49-F238E27FC236}">
                <a16:creationId xmlns:a16="http://schemas.microsoft.com/office/drawing/2014/main" id="{736C49C7-867F-DB95-9B71-C4E1511C2D72}"/>
              </a:ext>
            </a:extLst>
          </p:cNvPr>
          <p:cNvSpPr>
            <a:spLocks noGrp="1"/>
          </p:cNvSpPr>
          <p:nvPr>
            <p:ph type="subTitle" idx="1"/>
          </p:nvPr>
        </p:nvSpPr>
        <p:spPr>
          <a:xfrm>
            <a:off x="2305987" y="1606195"/>
            <a:ext cx="9428813" cy="1196112"/>
          </a:xfrm>
          <a:solidFill>
            <a:schemeClr val="bg1">
              <a:alpha val="77827"/>
            </a:schemeClr>
          </a:solidFill>
        </p:spPr>
        <p:txBody>
          <a:bodyPr>
            <a:normAutofit/>
          </a:bodyPr>
          <a:lstStyle/>
          <a:p>
            <a:pPr defTabSz="905256">
              <a:spcBef>
                <a:spcPts val="990"/>
              </a:spcBef>
            </a:pPr>
            <a:r>
              <a:rPr lang="it-IT" sz="2376" kern="1200">
                <a:solidFill>
                  <a:schemeClr val="tx1"/>
                </a:solidFill>
                <a:latin typeface="Calibri" panose="020F0502020204030204" pitchFamily="34" charset="0"/>
                <a:ea typeface="+mn-ea"/>
                <a:cs typeface="Calibri" panose="020F0502020204030204" pitchFamily="34" charset="0"/>
              </a:rPr>
              <a:t>Il monitoraggio terapeutico dei farmaci TDM è una partica che consiste nella misura della concentrazione di farmaci e dei loro metaboliti nel circolo ematico al fine di mantenerla costante.</a:t>
            </a:r>
          </a:p>
          <a:p>
            <a:pPr defTabSz="905256">
              <a:spcBef>
                <a:spcPts val="990"/>
              </a:spcBef>
            </a:pPr>
            <a:endParaRPr lang="it-IT" sz="2376" kern="1200">
              <a:solidFill>
                <a:schemeClr val="tx1"/>
              </a:solidFill>
              <a:latin typeface="Calibri" panose="020F0502020204030204" pitchFamily="34" charset="0"/>
              <a:ea typeface="+mn-ea"/>
              <a:cs typeface="Times New Roman" panose="02020603050405020304" pitchFamily="18" charset="0"/>
            </a:endParaRPr>
          </a:p>
          <a:p>
            <a:endParaRPr lang="it-IT" dirty="0"/>
          </a:p>
        </p:txBody>
      </p:sp>
      <p:sp>
        <p:nvSpPr>
          <p:cNvPr id="4" name="CasellaDiTesto 3">
            <a:extLst>
              <a:ext uri="{FF2B5EF4-FFF2-40B4-BE49-F238E27FC236}">
                <a16:creationId xmlns:a16="http://schemas.microsoft.com/office/drawing/2014/main" id="{D9B000D1-D7F8-31EC-09ED-5CB3D13C9688}"/>
              </a:ext>
            </a:extLst>
          </p:cNvPr>
          <p:cNvSpPr txBox="1"/>
          <p:nvPr/>
        </p:nvSpPr>
        <p:spPr>
          <a:xfrm>
            <a:off x="2345605" y="3319625"/>
            <a:ext cx="9389195" cy="1932180"/>
          </a:xfrm>
          <a:prstGeom prst="rect">
            <a:avLst/>
          </a:prstGeom>
          <a:solidFill>
            <a:schemeClr val="bg1">
              <a:alpha val="77826"/>
            </a:schemeClr>
          </a:solidFill>
        </p:spPr>
        <p:txBody>
          <a:bodyPr wrap="square" rtlCol="0">
            <a:spAutoFit/>
          </a:bodyPr>
          <a:lstStyle/>
          <a:p>
            <a:pPr algn="ctr" defTabSz="905256">
              <a:spcAft>
                <a:spcPts val="600"/>
              </a:spcAft>
            </a:pPr>
            <a:r>
              <a:rPr lang="it-IT" sz="2376" kern="1200">
                <a:solidFill>
                  <a:srgbClr val="000000"/>
                </a:solidFill>
                <a:latin typeface="Calibri" panose="020F0502020204030204" pitchFamily="34" charset="0"/>
                <a:ea typeface="+mn-ea"/>
                <a:cs typeface="Calibri" panose="020F0502020204030204" pitchFamily="34" charset="0"/>
              </a:rPr>
              <a:t>Lo scopo del TDM è fornire informazioni agli operatori sanitari per assisterli nell'adeguamento del regime farmacologico per raggiungere una concentrazione di farmaco ottimale che assicuri al paziente una risposta terapeutica desiderata con il minor rischio di tossicità indotte dal farmaco o di inefficacia terapeutica. </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FAC1231F-D5C6-E1E2-A0D2-87A37AF0CD49}"/>
              </a:ext>
            </a:extLst>
          </p:cNvPr>
          <p:cNvSpPr txBox="1"/>
          <p:nvPr/>
        </p:nvSpPr>
        <p:spPr>
          <a:xfrm>
            <a:off x="655284" y="1606195"/>
            <a:ext cx="2152517" cy="705399"/>
          </a:xfrm>
          <a:prstGeom prst="rect">
            <a:avLst/>
          </a:prstGeom>
          <a:noFill/>
        </p:spPr>
        <p:txBody>
          <a:bodyPr wrap="square" rtlCol="0">
            <a:spAutoFit/>
          </a:bodyPr>
          <a:lstStyle/>
          <a:p>
            <a:pPr defTabSz="905256">
              <a:spcAft>
                <a:spcPts val="600"/>
              </a:spcAft>
            </a:pPr>
            <a:r>
              <a:rPr lang="it-IT" sz="3960" kern="1200">
                <a:solidFill>
                  <a:schemeClr val="tx1"/>
                </a:solidFill>
                <a:latin typeface="+mn-lt"/>
                <a:ea typeface="+mn-ea"/>
                <a:cs typeface="+mn-cs"/>
              </a:rPr>
              <a:t>COS’È?</a:t>
            </a:r>
            <a:endParaRPr lang="it-IT" sz="4000"/>
          </a:p>
        </p:txBody>
      </p:sp>
      <p:sp>
        <p:nvSpPr>
          <p:cNvPr id="6" name="CasellaDiTesto 5">
            <a:extLst>
              <a:ext uri="{FF2B5EF4-FFF2-40B4-BE49-F238E27FC236}">
                <a16:creationId xmlns:a16="http://schemas.microsoft.com/office/drawing/2014/main" id="{E2A53886-AB92-1863-33A5-4C56681BE40C}"/>
              </a:ext>
            </a:extLst>
          </p:cNvPr>
          <p:cNvSpPr txBox="1"/>
          <p:nvPr/>
        </p:nvSpPr>
        <p:spPr>
          <a:xfrm>
            <a:off x="457200" y="4038235"/>
            <a:ext cx="1888405" cy="705399"/>
          </a:xfrm>
          <a:prstGeom prst="rect">
            <a:avLst/>
          </a:prstGeom>
          <a:noFill/>
        </p:spPr>
        <p:txBody>
          <a:bodyPr wrap="square" rtlCol="0">
            <a:spAutoFit/>
          </a:bodyPr>
          <a:lstStyle/>
          <a:p>
            <a:pPr defTabSz="905256">
              <a:spcAft>
                <a:spcPts val="600"/>
              </a:spcAft>
            </a:pPr>
            <a:r>
              <a:rPr lang="it-IT" sz="3960" kern="1200">
                <a:solidFill>
                  <a:schemeClr val="tx1"/>
                </a:solidFill>
                <a:latin typeface="+mn-lt"/>
                <a:ea typeface="+mn-ea"/>
                <a:cs typeface="+mn-cs"/>
              </a:rPr>
              <a:t>SCOPO?</a:t>
            </a:r>
            <a:endParaRPr lang="it-IT" sz="4000"/>
          </a:p>
        </p:txBody>
      </p:sp>
    </p:spTree>
    <p:extLst>
      <p:ext uri="{BB962C8B-B14F-4D97-AF65-F5344CB8AC3E}">
        <p14:creationId xmlns:p14="http://schemas.microsoft.com/office/powerpoint/2010/main" val="2408126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extLst>
              <a:ext uri="{BEBA8EAE-BF5A-486C-A8C5-ECC9F3942E4B}">
                <a14:imgProps xmlns:a14="http://schemas.microsoft.com/office/drawing/2010/main">
                  <a14:imgLayer r:embed="rId3">
                    <a14:imgEffect>
                      <a14:sharpenSoften amount="-3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8" name="Rettangolo arrotondato 7"/>
          <p:cNvSpPr/>
          <p:nvPr/>
        </p:nvSpPr>
        <p:spPr>
          <a:xfrm>
            <a:off x="479376" y="1484784"/>
            <a:ext cx="11377264" cy="1368152"/>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Calibri" panose="020F0502020204030204"/>
              <a:cs typeface="Arial"/>
            </a:endParaRPr>
          </a:p>
        </p:txBody>
      </p:sp>
      <p:sp>
        <p:nvSpPr>
          <p:cNvPr id="7" name="Rettangolo 6"/>
          <p:cNvSpPr/>
          <p:nvPr/>
        </p:nvSpPr>
        <p:spPr>
          <a:xfrm>
            <a:off x="-306290" y="4792880"/>
            <a:ext cx="12883009" cy="123517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Calibri" panose="020F0502020204030204"/>
              <a:cs typeface="Arial"/>
            </a:endParaRPr>
          </a:p>
        </p:txBody>
      </p:sp>
      <p:sp>
        <p:nvSpPr>
          <p:cNvPr id="4" name="Rettangolo 3"/>
          <p:cNvSpPr/>
          <p:nvPr/>
        </p:nvSpPr>
        <p:spPr>
          <a:xfrm>
            <a:off x="-375562" y="3140967"/>
            <a:ext cx="12952282" cy="1264919"/>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8064A2">
                  <a:lumMod val="60000"/>
                  <a:lumOff val="40000"/>
                </a:srgbClr>
              </a:solidFill>
              <a:effectLst/>
              <a:uLnTx/>
              <a:uFillTx/>
              <a:latin typeface="Calibri"/>
              <a:ea typeface="Calibri" panose="020F0502020204030204"/>
              <a:cs typeface="Arial"/>
            </a:endParaRPr>
          </a:p>
        </p:txBody>
      </p:sp>
      <p:sp>
        <p:nvSpPr>
          <p:cNvPr id="2" name="Titolo 1"/>
          <p:cNvSpPr>
            <a:spLocks noGrp="1"/>
          </p:cNvSpPr>
          <p:nvPr>
            <p:ph type="title"/>
          </p:nvPr>
        </p:nvSpPr>
        <p:spPr>
          <a:xfrm>
            <a:off x="0" y="260648"/>
            <a:ext cx="4943872" cy="980728"/>
          </a:xfrm>
        </p:spPr>
        <p:txBody>
          <a:bodyPr>
            <a:noAutofit/>
          </a:bodyPr>
          <a:lstStyle/>
          <a:p>
            <a:r>
              <a:rPr lang="it-IT" sz="3200"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ookman Old Style" panose="02050604050505020204" pitchFamily="18" charset="0"/>
                <a:cs typeface="Calibri Light" panose="020F0302020204030204" pitchFamily="34" charset="0"/>
              </a:rPr>
              <a:t>Uso delle tecniche analitiche nel TDM</a:t>
            </a:r>
          </a:p>
        </p:txBody>
      </p:sp>
      <p:sp>
        <p:nvSpPr>
          <p:cNvPr id="3" name="Segnaposto contenuto 2"/>
          <p:cNvSpPr>
            <a:spLocks noGrp="1"/>
          </p:cNvSpPr>
          <p:nvPr>
            <p:ph idx="1"/>
          </p:nvPr>
        </p:nvSpPr>
        <p:spPr>
          <a:xfrm>
            <a:off x="551384" y="1484784"/>
            <a:ext cx="11089231" cy="1008111"/>
          </a:xfrm>
        </p:spPr>
        <p:txBody>
          <a:bodyPr>
            <a:noAutofit/>
          </a:bodyPr>
          <a:lstStyle/>
          <a:p>
            <a:pPr marL="0" indent="0" algn="just">
              <a:buNone/>
            </a:pPr>
            <a:r>
              <a:rPr lang="it-IT" sz="1800" dirty="0"/>
              <a:t>Le possibilità laboratoristiche di misurare le concentrazioni di un farmaco nei liquidi biologici o nei tessuti si basano su metodiche chimiche o biologiche, classificabili in: </a:t>
            </a:r>
          </a:p>
          <a:p>
            <a:pPr algn="just">
              <a:buFont typeface="Courier New" panose="02070309020205020404" pitchFamily="49" charset="0"/>
              <a:buChar char="o"/>
            </a:pPr>
            <a:r>
              <a:rPr lang="it-IT" sz="1800" u="sng" dirty="0"/>
              <a:t>metodiche immunologiche</a:t>
            </a:r>
            <a:r>
              <a:rPr lang="it-IT" sz="1800" dirty="0"/>
              <a:t> </a:t>
            </a:r>
          </a:p>
          <a:p>
            <a:pPr algn="just">
              <a:buFont typeface="Courier New" panose="02070309020205020404" pitchFamily="49" charset="0"/>
              <a:buChar char="o"/>
            </a:pPr>
            <a:r>
              <a:rPr lang="it-IT" sz="1800" u="sng" dirty="0"/>
              <a:t>metodiche su base cromatografica</a:t>
            </a:r>
            <a:r>
              <a:rPr lang="it-IT" sz="1800" dirty="0"/>
              <a:t> accoppiata a rilevatori di vario tipo.</a:t>
            </a:r>
          </a:p>
          <a:p>
            <a:pPr marL="0" indent="0" algn="just">
              <a:buNone/>
            </a:pPr>
            <a:endParaRPr lang="it-IT" sz="1800" dirty="0"/>
          </a:p>
          <a:p>
            <a:pPr marL="0" indent="0">
              <a:buNone/>
            </a:pPr>
            <a:endParaRPr lang="it-IT" sz="2400" dirty="0"/>
          </a:p>
        </p:txBody>
      </p:sp>
      <p:sp>
        <p:nvSpPr>
          <p:cNvPr id="5" name="Rettangolo 4"/>
          <p:cNvSpPr/>
          <p:nvPr/>
        </p:nvSpPr>
        <p:spPr>
          <a:xfrm>
            <a:off x="479376" y="3310042"/>
            <a:ext cx="11233248" cy="1200329"/>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Le tecniche immunologiche si basano sull'impiego di anticorpi anti-farmaco specifici, accoppiate con diversi sistemi di rilevazione. I vantaggi sono: rapida esecuzione del test (intorno ai 40 minuti), buona specificità e sensibilità e la preparazione del campione spesso limitata a centrifugazione.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endParaRPr>
          </a:p>
        </p:txBody>
      </p:sp>
      <p:sp>
        <p:nvSpPr>
          <p:cNvPr id="6" name="Rettangolo 5"/>
          <p:cNvSpPr/>
          <p:nvPr/>
        </p:nvSpPr>
        <p:spPr>
          <a:xfrm>
            <a:off x="479376" y="4941168"/>
            <a:ext cx="11233248" cy="1200329"/>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Le tecniche cromatografiche si basano invece su processi "separativi": la cromatografia è un metodo di separazione di analiti basato sulla diversa affinità dei soluti, in cui tali sostanze siano disciolte per due fasi di cui una fissa o stazionaria e l'altra mobile.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endParaRPr>
          </a:p>
        </p:txBody>
      </p:sp>
    </p:spTree>
    <p:extLst>
      <p:ext uri="{BB962C8B-B14F-4D97-AF65-F5344CB8AC3E}">
        <p14:creationId xmlns:p14="http://schemas.microsoft.com/office/powerpoint/2010/main" val="16816849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extLst>
              <a:ext uri="{BEBA8EAE-BF5A-486C-A8C5-ECC9F3942E4B}">
                <a14:imgProps xmlns:a14="http://schemas.microsoft.com/office/drawing/2010/main">
                  <a14:imgLayer r:embed="rId3">
                    <a14:imgEffect>
                      <a14:sharpenSoften amount="-3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2" name="Rettangolo 11"/>
          <p:cNvSpPr/>
          <p:nvPr/>
        </p:nvSpPr>
        <p:spPr>
          <a:xfrm>
            <a:off x="479376" y="404664"/>
            <a:ext cx="11233248" cy="136815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9" name="Arrotonda angolo diagonale rettangolo 8"/>
          <p:cNvSpPr/>
          <p:nvPr/>
        </p:nvSpPr>
        <p:spPr>
          <a:xfrm>
            <a:off x="6384032" y="2189456"/>
            <a:ext cx="5112569" cy="1167536"/>
          </a:xfrm>
          <a:prstGeom prst="round2Diag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7" name="Arrotonda angolo diagonale rettangolo 6"/>
          <p:cNvSpPr/>
          <p:nvPr/>
        </p:nvSpPr>
        <p:spPr>
          <a:xfrm>
            <a:off x="623392" y="2189456"/>
            <a:ext cx="5065240" cy="1167536"/>
          </a:xfrm>
          <a:prstGeom prst="round2Diag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3" name="Segnaposto contenuto 2"/>
          <p:cNvSpPr>
            <a:spLocks noGrp="1"/>
          </p:cNvSpPr>
          <p:nvPr>
            <p:ph idx="1"/>
          </p:nvPr>
        </p:nvSpPr>
        <p:spPr>
          <a:xfrm>
            <a:off x="464854" y="404664"/>
            <a:ext cx="11247769" cy="1656184"/>
          </a:xfrm>
        </p:spPr>
        <p:txBody>
          <a:bodyPr>
            <a:normAutofit/>
          </a:bodyPr>
          <a:lstStyle/>
          <a:p>
            <a:pPr marL="0" indent="0" algn="just">
              <a:buNone/>
            </a:pPr>
            <a:r>
              <a:rPr lang="it-IT" sz="1800" dirty="0"/>
              <a:t>Per l'analisi in laboratorio possono essere a disposizione diversi campioni biologici (sangue intero, plasma, urine, feci, saliva) per cui può essere necessario un primo </a:t>
            </a:r>
            <a:r>
              <a:rPr lang="it-IT" sz="1800" dirty="0" err="1"/>
              <a:t>step</a:t>
            </a:r>
            <a:r>
              <a:rPr lang="it-IT" sz="1800" dirty="0"/>
              <a:t> di </a:t>
            </a:r>
            <a:r>
              <a:rPr lang="it-IT" sz="1800" i="1" dirty="0"/>
              <a:t>pretrattamento</a:t>
            </a:r>
            <a:r>
              <a:rPr lang="it-IT" sz="1800" dirty="0"/>
              <a:t> per ogni combinazione matrice/farmaco.</a:t>
            </a:r>
          </a:p>
          <a:p>
            <a:pPr marL="0" indent="0" algn="just">
              <a:buNone/>
            </a:pPr>
            <a:endParaRPr lang="it-IT" sz="1800" dirty="0"/>
          </a:p>
          <a:p>
            <a:pPr marL="0" indent="0" algn="just">
              <a:buNone/>
            </a:pPr>
            <a:r>
              <a:rPr lang="it-IT" sz="1800" dirty="0"/>
              <a:t>La tappa successiva è l'estrazione dei farmaci e dei loro metaboliti dalla matrice biologica. </a:t>
            </a:r>
          </a:p>
          <a:p>
            <a:pPr marL="0" indent="0">
              <a:buNone/>
            </a:pPr>
            <a:endParaRPr lang="it-IT" sz="1800" dirty="0"/>
          </a:p>
        </p:txBody>
      </p:sp>
      <p:sp>
        <p:nvSpPr>
          <p:cNvPr id="4" name="Rettangolo 3"/>
          <p:cNvSpPr/>
          <p:nvPr/>
        </p:nvSpPr>
        <p:spPr>
          <a:xfrm>
            <a:off x="608327" y="2209501"/>
            <a:ext cx="5065240"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L'estrazione </a:t>
            </a: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liquido-liquido</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 si basa sul principio della distribuzione differenziale dei soluti tra una fase acquosa e una non acquosa in funzione del loro coefficiente di ripartizione.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110" b="2313"/>
          <a:stretch/>
        </p:blipFill>
        <p:spPr bwMode="auto">
          <a:xfrm>
            <a:off x="2219908" y="3501008"/>
            <a:ext cx="2075892" cy="3059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6384032" y="2189456"/>
            <a:ext cx="5112569"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Negli ultimi anni inoltre ha conosciuto un notevole impulso l'uso delle </a:t>
            </a: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colonnine</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 ovvero l'estrazione mediante resine contenute in tubi/provette/micro-piastre, a seconda del volume necessario.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endParaRPr>
          </a:p>
        </p:txBody>
      </p:sp>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8558" t="4500" r="4008" b="4129"/>
          <a:stretch/>
        </p:blipFill>
        <p:spPr bwMode="auto">
          <a:xfrm>
            <a:off x="7147385" y="3501008"/>
            <a:ext cx="4032448" cy="28395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72096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extLst>
              <a:ext uri="{BEBA8EAE-BF5A-486C-A8C5-ECC9F3942E4B}">
                <a14:imgProps xmlns:a14="http://schemas.microsoft.com/office/drawing/2010/main">
                  <a14:imgLayer r:embed="rId3">
                    <a14:imgEffect>
                      <a14:sharpenSoften amount="-3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9" name="Rettangolo arrotondato 8"/>
          <p:cNvSpPr/>
          <p:nvPr/>
        </p:nvSpPr>
        <p:spPr>
          <a:xfrm>
            <a:off x="407368" y="3501008"/>
            <a:ext cx="4320480" cy="2031325"/>
          </a:xfrm>
          <a:prstGeom prst="roundRect">
            <a:avLst/>
          </a:prstGeom>
          <a:solidFill>
            <a:schemeClr val="accent1">
              <a:lumMod val="40000"/>
              <a:lumOff val="60000"/>
              <a:alpha val="69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4" name="Rettangolo 3"/>
          <p:cNvSpPr/>
          <p:nvPr/>
        </p:nvSpPr>
        <p:spPr>
          <a:xfrm>
            <a:off x="-96688" y="1484784"/>
            <a:ext cx="12385376" cy="1368152"/>
          </a:xfrm>
          <a:prstGeom prst="rect">
            <a:avLst/>
          </a:prstGeom>
          <a:solidFill>
            <a:schemeClr val="accent1">
              <a:lumMod val="20000"/>
              <a:lumOff val="80000"/>
              <a:alpha val="6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Calibri" panose="020F0502020204030204"/>
              <a:cs typeface="Arial"/>
            </a:endParaRPr>
          </a:p>
        </p:txBody>
      </p:sp>
      <p:sp>
        <p:nvSpPr>
          <p:cNvPr id="3" name="Segnaposto contenuto 2"/>
          <p:cNvSpPr>
            <a:spLocks noGrp="1"/>
          </p:cNvSpPr>
          <p:nvPr>
            <p:ph idx="1"/>
          </p:nvPr>
        </p:nvSpPr>
        <p:spPr>
          <a:xfrm>
            <a:off x="385192" y="1412776"/>
            <a:ext cx="11471448" cy="1584176"/>
          </a:xfrm>
        </p:spPr>
        <p:txBody>
          <a:bodyPr>
            <a:normAutofit/>
          </a:bodyPr>
          <a:lstStyle/>
          <a:p>
            <a:pPr marL="0" indent="0" algn="just">
              <a:buNone/>
            </a:pPr>
            <a:r>
              <a:rPr lang="it-IT" sz="1800" dirty="0"/>
              <a:t>Le tecniche cromatografiche offrono maggiore sensibilità e specificità rispetto ai metodi immunologici, permettendo di dosare quantità anche minime di farmaco e di distinguere tra loro anche molecole molto simili. </a:t>
            </a:r>
          </a:p>
          <a:p>
            <a:pPr marL="0" indent="0" algn="just">
              <a:buNone/>
            </a:pPr>
            <a:endParaRPr lang="it-IT" sz="1100" dirty="0"/>
          </a:p>
          <a:p>
            <a:pPr marL="0" indent="0" algn="just">
              <a:buNone/>
            </a:pPr>
            <a:r>
              <a:rPr lang="it-IT" sz="1800" dirty="0"/>
              <a:t>Molti degli anticorpi antifarmaco infatti, possono reagire sia con il farmaco bersaglio che con alcuni suoi metaboliti, producendo così una misurazione errata della reale quantità di principio attivo presente nel fluido biologico.</a:t>
            </a:r>
          </a:p>
          <a:p>
            <a:pPr marL="0" indent="0" algn="just">
              <a:buNone/>
            </a:pPr>
            <a:endParaRPr lang="it-IT" sz="1800" dirty="0"/>
          </a:p>
          <a:p>
            <a:pPr marL="0" indent="0" algn="just">
              <a:buNone/>
            </a:pPr>
            <a:endParaRPr lang="it-IT" sz="1800" dirty="0"/>
          </a:p>
        </p:txBody>
      </p:sp>
      <p:sp>
        <p:nvSpPr>
          <p:cNvPr id="2" name="Rettangolo 1"/>
          <p:cNvSpPr/>
          <p:nvPr/>
        </p:nvSpPr>
        <p:spPr>
          <a:xfrm>
            <a:off x="911424" y="440514"/>
            <a:ext cx="10225136" cy="584775"/>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300" normalizeH="0" baseline="0" noProof="0" dirty="0">
                <a:ln w="19050">
                  <a:solidFill>
                    <a:srgbClr val="1F497D">
                      <a:satMod val="155000"/>
                    </a:srgbClr>
                  </a:solidFill>
                  <a:prstDash val="solid"/>
                </a:ln>
                <a:solidFill>
                  <a:srgbClr val="EEECE1">
                    <a:tint val="85000"/>
                    <a:satMod val="155000"/>
                  </a:srgbClr>
                </a:solidFill>
                <a:effectLst>
                  <a:outerShdw blurRad="50800" dist="38100" dir="5400000" algn="t" rotWithShape="0">
                    <a:prstClr val="black">
                      <a:alpha val="40000"/>
                    </a:prstClr>
                  </a:outerShdw>
                </a:effectLst>
                <a:uLnTx/>
                <a:uFillTx/>
                <a:latin typeface="Bookman Old Style" panose="02050604050505020204" pitchFamily="18" charset="0"/>
                <a:ea typeface="Calibri" panose="020F0502020204030204"/>
                <a:cs typeface="Calibri Light" panose="020F0302020204030204" pitchFamily="34" charset="0"/>
              </a:rPr>
              <a:t>Le tecniche cromatografiche </a:t>
            </a:r>
          </a:p>
        </p:txBody>
      </p:sp>
      <p:sp>
        <p:nvSpPr>
          <p:cNvPr id="8" name="Rettangolo 7"/>
          <p:cNvSpPr/>
          <p:nvPr/>
        </p:nvSpPr>
        <p:spPr>
          <a:xfrm>
            <a:off x="425122" y="3494852"/>
            <a:ext cx="4320480"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Tuttavia le tecniche cromatografiche presentano degli svantaggi, tra i quali: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•maggior costo di installazione e manutenzione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•necessità di una formazione prolungata del personale addetto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•maggior tempo di risposta.</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61" t="2127" r="10816" b="2889"/>
          <a:stretch/>
        </p:blipFill>
        <p:spPr bwMode="auto">
          <a:xfrm>
            <a:off x="5177787" y="2852937"/>
            <a:ext cx="7014214"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843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25000"/>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80" y="4149080"/>
            <a:ext cx="12906375"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168696" y="1340768"/>
            <a:ext cx="12673408" cy="648072"/>
          </a:xfrm>
          <a:prstGeom prst="rect">
            <a:avLst/>
          </a:prstGeom>
          <a:solidFill>
            <a:schemeClr val="accent2">
              <a:lumMod val="20000"/>
              <a:lumOff val="80000"/>
            </a:schemeClr>
          </a:solidFill>
          <a:ln>
            <a:noFill/>
          </a:ln>
          <a:effectLst>
            <a:glow rad="63500">
              <a:schemeClr val="accent1">
                <a:satMod val="175000"/>
                <a:alpha val="40000"/>
              </a:schemeClr>
            </a:glow>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 name="Titolo 1"/>
          <p:cNvSpPr>
            <a:spLocks noGrp="1"/>
          </p:cNvSpPr>
          <p:nvPr>
            <p:ph type="title"/>
          </p:nvPr>
        </p:nvSpPr>
        <p:spPr>
          <a:xfrm>
            <a:off x="0" y="548680"/>
            <a:ext cx="12192000" cy="360040"/>
          </a:xfrm>
        </p:spPr>
        <p:txBody>
          <a:bodyPr>
            <a:noAutofit/>
          </a:bodyPr>
          <a:lstStyle/>
          <a:p>
            <a:r>
              <a:rPr lang="it-IT" sz="3200" spc="300" dirty="0">
                <a:ln w="18415" cmpd="sng">
                  <a:solidFill>
                    <a:srgbClr val="FFFFFF"/>
                  </a:solidFill>
                  <a:prstDash val="solid"/>
                </a:ln>
                <a:solidFill>
                  <a:srgbClr val="FFFFFF"/>
                </a:solidFill>
                <a:effectLst>
                  <a:glow rad="139700">
                    <a:schemeClr val="accent1">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Berlin Sans FB" panose="020E0602020502020306" pitchFamily="34" charset="0"/>
                <a:cs typeface="Calibri Light" panose="020F0302020204030204" pitchFamily="34" charset="0"/>
              </a:rPr>
              <a:t>Farmacocinetica &amp; Farmacodinamica</a:t>
            </a:r>
          </a:p>
        </p:txBody>
      </p:sp>
      <p:sp>
        <p:nvSpPr>
          <p:cNvPr id="3" name="Segnaposto contenuto 2"/>
          <p:cNvSpPr>
            <a:spLocks noGrp="1"/>
          </p:cNvSpPr>
          <p:nvPr>
            <p:ph idx="1"/>
          </p:nvPr>
        </p:nvSpPr>
        <p:spPr>
          <a:xfrm>
            <a:off x="402040" y="1412776"/>
            <a:ext cx="11377263" cy="864096"/>
          </a:xfrm>
        </p:spPr>
        <p:txBody>
          <a:bodyPr>
            <a:normAutofit fontScale="25000" lnSpcReduction="20000"/>
          </a:bodyPr>
          <a:lstStyle/>
          <a:p>
            <a:pPr marL="0" indent="0" algn="just">
              <a:buNone/>
            </a:pPr>
            <a:r>
              <a:rPr lang="it-IT" sz="7200" dirty="0"/>
              <a:t>I singoli individui differiscono nella risposta ai farmaci e pertanto possono necessitare di dosi individualizzate. Le origini di questa variabilità sono molteplici e possono essere suddivise nell'ambito delle due fasi dell'azione farmacologica: </a:t>
            </a:r>
          </a:p>
          <a:p>
            <a:pPr marL="0" indent="0" algn="just">
              <a:buNone/>
            </a:pPr>
            <a:endParaRPr lang="it-IT" sz="7200" dirty="0"/>
          </a:p>
          <a:p>
            <a:pPr marL="0" indent="0" algn="just">
              <a:buNone/>
            </a:pPr>
            <a:endParaRPr lang="it-IT" dirty="0"/>
          </a:p>
        </p:txBody>
      </p:sp>
      <p:sp>
        <p:nvSpPr>
          <p:cNvPr id="5" name="Rettangolo 4"/>
          <p:cNvSpPr/>
          <p:nvPr/>
        </p:nvSpPr>
        <p:spPr>
          <a:xfrm>
            <a:off x="407368" y="4509120"/>
            <a:ext cx="11377264" cy="1477328"/>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La variabilità individuale rispetto ad un trattamento farmacologico è data da fattori:</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fisiologici: età, sesso, peso corporeo, condizione fisica, etnia;</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patologici: malattie, livello di funzionalità epatica o renale;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ambientali: dieta, alcool, tabacco, altri farmaci, presenza e quantità di inquinanti;</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genetici: mutazioni, polimorfismi genetici.</a:t>
            </a:r>
          </a:p>
        </p:txBody>
      </p:sp>
      <p:sp>
        <p:nvSpPr>
          <p:cNvPr id="4" name="Rettangolo 3"/>
          <p:cNvSpPr/>
          <p:nvPr/>
        </p:nvSpPr>
        <p:spPr>
          <a:xfrm>
            <a:off x="1127448" y="2420888"/>
            <a:ext cx="4248472" cy="1477328"/>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Calibri" panose="020F0502020204030204"/>
                <a:cs typeface="Arial"/>
              </a:rPr>
              <a:t>FARMACOCINETICA: descrive la relazione tra la dose e la concentrazione di farmaco libero al sito d'azione, nonché l'andamento nel tempo della concentrazione di farmaco nel corpo. </a:t>
            </a:r>
          </a:p>
        </p:txBody>
      </p:sp>
      <p:sp>
        <p:nvSpPr>
          <p:cNvPr id="6" name="Rettangolo 5"/>
          <p:cNvSpPr/>
          <p:nvPr/>
        </p:nvSpPr>
        <p:spPr>
          <a:xfrm>
            <a:off x="6456040" y="2420888"/>
            <a:ext cx="4151784" cy="1477328"/>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Calibri" panose="020F0502020204030204"/>
                <a:cs typeface="Arial"/>
              </a:rPr>
              <a:t>FARMACODINAMICA: descrive la relazione tra la concentrazione di farmaco libero nei pressi del recettore e la risposta farmacologica, ovvero l'effetto terapeutico.</a:t>
            </a:r>
          </a:p>
        </p:txBody>
      </p:sp>
    </p:spTree>
    <p:extLst>
      <p:ext uri="{BB962C8B-B14F-4D97-AF65-F5344CB8AC3E}">
        <p14:creationId xmlns:p14="http://schemas.microsoft.com/office/powerpoint/2010/main" val="882052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25000"/>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7" name="Arrotonda angolo diagonale rettangolo 6"/>
          <p:cNvSpPr/>
          <p:nvPr/>
        </p:nvSpPr>
        <p:spPr>
          <a:xfrm>
            <a:off x="695401" y="4569537"/>
            <a:ext cx="8316796" cy="1200329"/>
          </a:xfrm>
          <a:prstGeom prst="round2Diag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6" name="Rettangolo 5"/>
          <p:cNvSpPr/>
          <p:nvPr/>
        </p:nvSpPr>
        <p:spPr>
          <a:xfrm>
            <a:off x="0" y="980728"/>
            <a:ext cx="12192000" cy="93610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 name="Titolo 1"/>
          <p:cNvSpPr>
            <a:spLocks noGrp="1"/>
          </p:cNvSpPr>
          <p:nvPr>
            <p:ph type="title"/>
          </p:nvPr>
        </p:nvSpPr>
        <p:spPr>
          <a:xfrm>
            <a:off x="179512" y="116632"/>
            <a:ext cx="11749136" cy="804307"/>
          </a:xfrm>
        </p:spPr>
        <p:txBody>
          <a:bodyPr>
            <a:normAutofit/>
          </a:bodyPr>
          <a:lstStyle/>
          <a:p>
            <a:r>
              <a:rPr lang="it-IT" sz="3200" dirty="0">
                <a:ln w="18415" cmpd="sng">
                  <a:solidFill>
                    <a:schemeClr val="accent1">
                      <a:lumMod val="75000"/>
                    </a:schemeClr>
                  </a:solidFill>
                  <a:prstDash val="solid"/>
                </a:ln>
                <a:solidFill>
                  <a:srgbClr val="FFFFFF"/>
                </a:solidFill>
                <a:effectLst>
                  <a:glow rad="63500">
                    <a:schemeClr val="accent2">
                      <a:satMod val="175000"/>
                      <a:alpha val="40000"/>
                    </a:schemeClr>
                  </a:glow>
                  <a:outerShdw blurRad="38100" dist="38100" dir="2700000" algn="tl">
                    <a:srgbClr val="000000">
                      <a:alpha val="43137"/>
                    </a:srgbClr>
                  </a:outerShdw>
                </a:effectLst>
                <a:latin typeface="Berlin Sans FB" panose="020E0602020502020306" pitchFamily="34" charset="0"/>
                <a:cs typeface="Calibri Light" panose="020F0302020204030204" pitchFamily="34" charset="0"/>
              </a:rPr>
              <a:t>L’interazione del farmaco nell’organismo</a:t>
            </a:r>
          </a:p>
        </p:txBody>
      </p:sp>
      <p:sp>
        <p:nvSpPr>
          <p:cNvPr id="3" name="Segnaposto contenuto 2"/>
          <p:cNvSpPr>
            <a:spLocks noGrp="1"/>
          </p:cNvSpPr>
          <p:nvPr>
            <p:ph idx="1"/>
          </p:nvPr>
        </p:nvSpPr>
        <p:spPr>
          <a:xfrm>
            <a:off x="323528" y="980729"/>
            <a:ext cx="11461104" cy="936103"/>
          </a:xfrm>
        </p:spPr>
        <p:txBody>
          <a:bodyPr>
            <a:normAutofit/>
          </a:bodyPr>
          <a:lstStyle/>
          <a:p>
            <a:pPr marL="0" indent="0" algn="ctr">
              <a:buNone/>
            </a:pPr>
            <a:r>
              <a:rPr lang="it-IT" sz="1800" dirty="0"/>
              <a:t>Il principio fondamentale della farmacologia stabilisce che il farmaco deve interagire con particolari costruenti cellulari anche detti bersagli molecolari: recettori, canali ionici, enzimi, trasportatori. Tale interazione avviene sia attraverso legami chimici a bassa energia di tipo reversibile, che ad alta energia di tipo irreversibile. </a:t>
            </a:r>
          </a:p>
          <a:p>
            <a:pPr marL="0" indent="0">
              <a:buNone/>
            </a:pPr>
            <a:endParaRPr lang="it-IT" sz="1800" dirty="0"/>
          </a:p>
          <a:p>
            <a:pPr marL="0" indent="0" algn="just">
              <a:buNone/>
            </a:pPr>
            <a:endParaRPr lang="it-IT" sz="1800" dirty="0"/>
          </a:p>
          <a:p>
            <a:pPr marL="0" indent="0">
              <a:buNone/>
            </a:pPr>
            <a:endParaRPr lang="it-IT" dirty="0"/>
          </a:p>
        </p:txBody>
      </p:sp>
      <p:pic>
        <p:nvPicPr>
          <p:cNvPr id="5122"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6000"/>
                    </a14:imgEffect>
                    <a14:imgEffect>
                      <a14:brightnessContrast bright="17000" contrast="-28000"/>
                    </a14:imgEffect>
                  </a14:imgLayer>
                </a14:imgProps>
              </a:ext>
              <a:ext uri="{28A0092B-C50C-407E-A947-70E740481C1C}">
                <a14:useLocalDpi xmlns:a14="http://schemas.microsoft.com/office/drawing/2010/main" val="0"/>
              </a:ext>
            </a:extLst>
          </a:blip>
          <a:stretch>
            <a:fillRect/>
          </a:stretch>
        </p:blipFill>
        <p:spPr bwMode="auto">
          <a:xfrm>
            <a:off x="9458335" y="1988840"/>
            <a:ext cx="2280918" cy="25806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695400" y="4569537"/>
            <a:ext cx="8316796" cy="1200329"/>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L'interazione farmaco-recettore viene espressa matematicamente con l'equazione che correla la concentrazione di farmaco e la frazione di recettori legati: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[FR] /[RT]= [F] /</a:t>
            </a:r>
            <a:r>
              <a:rPr kumimoji="0" lang="it-IT" sz="1800" b="0" i="1" u="none" strike="noStrike" kern="1200" cap="none" spc="0" normalizeH="0" baseline="0" noProof="0" dirty="0" err="1">
                <a:ln>
                  <a:noFill/>
                </a:ln>
                <a:solidFill>
                  <a:prstClr val="black"/>
                </a:solidFill>
                <a:effectLst/>
                <a:uLnTx/>
                <a:uFillTx/>
                <a:latin typeface="Calibri"/>
                <a:ea typeface="Calibri" panose="020F0502020204030204"/>
                <a:cs typeface="Arial"/>
              </a:rPr>
              <a:t>Kd</a:t>
            </a: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 - [FR]</a:t>
            </a:r>
          </a:p>
        </p:txBody>
      </p:sp>
      <p:sp>
        <p:nvSpPr>
          <p:cNvPr id="5" name="Rettangolo 4"/>
          <p:cNvSpPr/>
          <p:nvPr/>
        </p:nvSpPr>
        <p:spPr>
          <a:xfrm>
            <a:off x="3037222" y="2667097"/>
            <a:ext cx="6096000" cy="1200329"/>
          </a:xfrm>
          <a:prstGeom prst="rect">
            <a:avLst/>
          </a:prstGeom>
          <a:gradFill flip="none" rotWithShape="1">
            <a:gsLst>
              <a:gs pos="67000">
                <a:schemeClr val="accent2">
                  <a:alpha val="90000"/>
                  <a:lumMod val="17000"/>
                  <a:lumOff val="83000"/>
                </a:schemeClr>
              </a:gs>
              <a:gs pos="19000">
                <a:srgbClr val="2B8EA5">
                  <a:alpha val="86000"/>
                  <a:lumMod val="31000"/>
                  <a:lumOff val="69000"/>
                </a:srgbClr>
              </a:gs>
            </a:gsLst>
            <a:path path="shape">
              <a:fillToRect l="50000" t="50000" r="50000" b="50000"/>
            </a:path>
            <a:tileRect/>
          </a:gradFill>
          <a:effectLst>
            <a:outerShdw blurRad="50800" dist="38100" algn="l" rotWithShape="0">
              <a:prstClr val="black">
                <a:alpha val="40000"/>
              </a:prstClr>
            </a:outerShdw>
            <a:softEdge rad="12700"/>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I recettori sono molecole complesse in grado di legare in modo specifico, definito e con affinità precisa sostanze endogene e farmaci. A seguito di questo legame il recettore subisce una trasformazione capace di far scaturire l'effetto biologico.</a:t>
            </a:r>
          </a:p>
        </p:txBody>
      </p:sp>
    </p:spTree>
    <p:extLst>
      <p:ext uri="{BB962C8B-B14F-4D97-AF65-F5344CB8AC3E}">
        <p14:creationId xmlns:p14="http://schemas.microsoft.com/office/powerpoint/2010/main" val="27063934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25000"/>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9" name="Arrotonda angolo diagonale rettangolo 8"/>
          <p:cNvSpPr/>
          <p:nvPr/>
        </p:nvSpPr>
        <p:spPr>
          <a:xfrm>
            <a:off x="1619868" y="4939180"/>
            <a:ext cx="9060668" cy="646331"/>
          </a:xfrm>
          <a:prstGeom prst="round2DiagRect">
            <a:avLst/>
          </a:prstGeom>
          <a:solidFill>
            <a:schemeClr val="accent3">
              <a:alpha val="85000"/>
            </a:schemeClr>
          </a:solidFill>
          <a:ln>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7" name="Rettangolo arrotondato 6"/>
          <p:cNvSpPr/>
          <p:nvPr/>
        </p:nvSpPr>
        <p:spPr>
          <a:xfrm>
            <a:off x="2567608" y="2780928"/>
            <a:ext cx="6576392" cy="1200329"/>
          </a:xfrm>
          <a:prstGeom prst="roundRect">
            <a:avLst/>
          </a:prstGeom>
          <a:solidFill>
            <a:schemeClr val="bg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3" name="Segnaposto contenuto 2"/>
          <p:cNvSpPr>
            <a:spLocks noGrp="1"/>
          </p:cNvSpPr>
          <p:nvPr>
            <p:ph idx="1"/>
          </p:nvPr>
        </p:nvSpPr>
        <p:spPr>
          <a:xfrm>
            <a:off x="457200" y="476672"/>
            <a:ext cx="11255424" cy="504056"/>
          </a:xfrm>
        </p:spPr>
        <p:txBody>
          <a:bodyPr>
            <a:noAutofit/>
          </a:bodyPr>
          <a:lstStyle/>
          <a:p>
            <a:pPr marL="0" indent="0" algn="just">
              <a:buNone/>
            </a:pPr>
            <a:r>
              <a:rPr lang="it-IT" sz="2400" b="1" dirty="0">
                <a:ln w="19050" cmpd="sng">
                  <a:solidFill>
                    <a:schemeClr val="bg1"/>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Le risposte farmacologiche possono essere…</a:t>
            </a:r>
          </a:p>
        </p:txBody>
      </p:sp>
      <p:sp>
        <p:nvSpPr>
          <p:cNvPr id="2" name="Rettangolo 1"/>
          <p:cNvSpPr/>
          <p:nvPr/>
        </p:nvSpPr>
        <p:spPr>
          <a:xfrm>
            <a:off x="1067388" y="1146191"/>
            <a:ext cx="4632176" cy="14773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a:ea typeface="Calibri" panose="020F0502020204030204"/>
                <a:cs typeface="Arial"/>
              </a:rPr>
              <a:t>GRADUALI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Calibri" panose="020F0502020204030204"/>
                <a:cs typeface="Arial"/>
              </a:rPr>
              <a:t>misurabili in continuo, aumentano all'aumentare della concentrazione (o della dose) di farmaco e sono rappresentate dalle curve concentrazione/dose-effetto graduali.</a:t>
            </a:r>
          </a:p>
        </p:txBody>
      </p:sp>
      <p:sp>
        <p:nvSpPr>
          <p:cNvPr id="4" name="Rettangolo 3"/>
          <p:cNvSpPr/>
          <p:nvPr/>
        </p:nvSpPr>
        <p:spPr>
          <a:xfrm>
            <a:off x="6048360" y="1157139"/>
            <a:ext cx="4632176" cy="1477328"/>
          </a:xfrm>
          <a:prstGeom prst="rect">
            <a:avLst/>
          </a:prstGeom>
          <a:solidFill>
            <a:schemeClr val="accent2">
              <a:lumMod val="60000"/>
              <a:lumOff val="40000"/>
            </a:schemeClr>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a:ea typeface="Calibri" panose="020F0502020204030204"/>
                <a:cs typeface="Arial"/>
              </a:rPr>
              <a:t>QUANTALI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Calibri" panose="020F0502020204030204"/>
                <a:cs typeface="Arial"/>
              </a:rPr>
              <a:t>non misurabili in continuo, indicano quanti individui in un campione di una popolazione rispondono ad una determinata dose di farmaco.</a:t>
            </a:r>
          </a:p>
        </p:txBody>
      </p:sp>
      <p:sp>
        <p:nvSpPr>
          <p:cNvPr id="5" name="Rettangolo 4"/>
          <p:cNvSpPr/>
          <p:nvPr/>
        </p:nvSpPr>
        <p:spPr>
          <a:xfrm>
            <a:off x="551384" y="4293095"/>
            <a:ext cx="991320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Bahnschrift Light" panose="020B0502040204020203" pitchFamily="34" charset="0"/>
                <a:ea typeface="Calibri" panose="020F0502020204030204"/>
                <a:cs typeface="Arial"/>
              </a:rPr>
              <a:t>Le proprietà farmacologiche principali sono…</a:t>
            </a:r>
          </a:p>
        </p:txBody>
      </p:sp>
      <p:sp>
        <p:nvSpPr>
          <p:cNvPr id="6" name="Rettangolo 5"/>
          <p:cNvSpPr/>
          <p:nvPr/>
        </p:nvSpPr>
        <p:spPr>
          <a:xfrm>
            <a:off x="2567608" y="2780928"/>
            <a:ext cx="657639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La capacità di un farmaco di influire su un recettore è correlata all'affinità del farmaco e all'efficacia intrinseca.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L'effetto di un farmaco è proporzionale al grado di occupazione del recettore, da cui la gradualità nella risposta. </a:t>
            </a:r>
          </a:p>
        </p:txBody>
      </p:sp>
      <p:sp>
        <p:nvSpPr>
          <p:cNvPr id="8" name="Rettangolo 7"/>
          <p:cNvSpPr/>
          <p:nvPr/>
        </p:nvSpPr>
        <p:spPr>
          <a:xfrm>
            <a:off x="1427312" y="4950826"/>
            <a:ext cx="8856984" cy="646331"/>
          </a:xfrm>
          <a:prstGeom prst="rect">
            <a:avLst/>
          </a:prstGeom>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800" b="0" i="0" u="none" strike="noStrike" kern="1200" cap="none" spc="0" normalizeH="0" baseline="0" noProof="0" dirty="0">
                <a:ln>
                  <a:noFill/>
                </a:ln>
                <a:solidFill>
                  <a:prstClr val="white"/>
                </a:solidFill>
                <a:effectLst/>
                <a:uLnTx/>
                <a:uFillTx/>
                <a:latin typeface="Calibri"/>
                <a:ea typeface="Calibri" panose="020F0502020204030204"/>
                <a:cs typeface="Arial"/>
              </a:rPr>
              <a:t>la potenza: misura quanto farmaco è necessario per produrre un determinato effetto.</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800" b="0" i="0" u="none" strike="noStrike" kern="1200" cap="none" spc="0" normalizeH="0" baseline="0" noProof="0" dirty="0">
                <a:ln>
                  <a:noFill/>
                </a:ln>
                <a:solidFill>
                  <a:prstClr val="white"/>
                </a:solidFill>
                <a:effectLst/>
                <a:uLnTx/>
                <a:uFillTx/>
                <a:latin typeface="Calibri"/>
                <a:ea typeface="Calibri" panose="020F0502020204030204"/>
                <a:cs typeface="Arial"/>
              </a:rPr>
              <a:t>l’efficacia: la massima entità dell'effetto che un farmaco può indurre.</a:t>
            </a:r>
          </a:p>
        </p:txBody>
      </p:sp>
    </p:spTree>
    <p:extLst>
      <p:ext uri="{BB962C8B-B14F-4D97-AF65-F5344CB8AC3E}">
        <p14:creationId xmlns:p14="http://schemas.microsoft.com/office/powerpoint/2010/main" val="120408436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ettangolo 3"/>
          <p:cNvSpPr/>
          <p:nvPr/>
        </p:nvSpPr>
        <p:spPr>
          <a:xfrm>
            <a:off x="407368" y="908720"/>
            <a:ext cx="11377264" cy="2448272"/>
          </a:xfrm>
          <a:prstGeom prst="rect">
            <a:avLst/>
          </a:prstGeom>
          <a:solidFill>
            <a:schemeClr val="tx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 name="Titolo 1"/>
          <p:cNvSpPr>
            <a:spLocks noGrp="1"/>
          </p:cNvSpPr>
          <p:nvPr>
            <p:ph type="title"/>
          </p:nvPr>
        </p:nvSpPr>
        <p:spPr>
          <a:xfrm>
            <a:off x="107504" y="-20239"/>
            <a:ext cx="12084496" cy="1000967"/>
          </a:xfrm>
        </p:spPr>
        <p:txBody>
          <a:bodyPr>
            <a:normAutofit/>
          </a:bodyPr>
          <a:lstStyle/>
          <a:p>
            <a:r>
              <a:rPr lang="it-IT" sz="2800" b="1" cap="all" dirty="0">
                <a:ln w="9000" cmpd="sng">
                  <a:solidFill>
                    <a:schemeClr val="tx2">
                      <a:lumMod val="50000"/>
                    </a:schemeClr>
                  </a:solidFill>
                  <a:prstDash val="solid"/>
                </a:ln>
                <a:solidFill>
                  <a:schemeClr val="bg1"/>
                </a:solidFill>
                <a:effectLst>
                  <a:glow rad="63500">
                    <a:schemeClr val="accent5">
                      <a:satMod val="175000"/>
                      <a:alpha val="40000"/>
                    </a:schemeClr>
                  </a:glow>
                  <a:reflection blurRad="12700" stA="28000" endPos="45000" dist="1000" dir="5400000" sy="-100000" algn="bl" rotWithShape="0"/>
                </a:effectLst>
                <a:latin typeface="Bahnschrift" panose="020B0502040204020203" pitchFamily="34" charset="0"/>
                <a:cs typeface="Calibri Light" panose="020F0302020204030204" pitchFamily="34" charset="0"/>
              </a:rPr>
              <a:t>Curve </a:t>
            </a:r>
            <a:r>
              <a:rPr lang="it-IT" sz="2800" b="1" cap="all" dirty="0" err="1">
                <a:ln w="9000" cmpd="sng">
                  <a:solidFill>
                    <a:schemeClr val="tx2">
                      <a:lumMod val="50000"/>
                    </a:schemeClr>
                  </a:solidFill>
                  <a:prstDash val="solid"/>
                </a:ln>
                <a:solidFill>
                  <a:schemeClr val="bg1"/>
                </a:solidFill>
                <a:effectLst>
                  <a:glow rad="63500">
                    <a:schemeClr val="accent5">
                      <a:satMod val="175000"/>
                      <a:alpha val="40000"/>
                    </a:schemeClr>
                  </a:glow>
                  <a:reflection blurRad="12700" stA="28000" endPos="45000" dist="1000" dir="5400000" sy="-100000" algn="bl" rotWithShape="0"/>
                </a:effectLst>
                <a:latin typeface="Bahnschrift" panose="020B0502040204020203" pitchFamily="34" charset="0"/>
                <a:cs typeface="Calibri Light" panose="020F0302020204030204" pitchFamily="34" charset="0"/>
              </a:rPr>
              <a:t>quantali</a:t>
            </a:r>
            <a:r>
              <a:rPr lang="it-IT" sz="2800" b="1" cap="all" dirty="0">
                <a:ln w="9000" cmpd="sng">
                  <a:solidFill>
                    <a:schemeClr val="tx2">
                      <a:lumMod val="50000"/>
                    </a:schemeClr>
                  </a:solidFill>
                  <a:prstDash val="solid"/>
                </a:ln>
                <a:solidFill>
                  <a:schemeClr val="bg1"/>
                </a:solidFill>
                <a:effectLst>
                  <a:glow rad="63500">
                    <a:schemeClr val="accent5">
                      <a:satMod val="175000"/>
                      <a:alpha val="40000"/>
                    </a:schemeClr>
                  </a:glow>
                  <a:reflection blurRad="12700" stA="28000" endPos="45000" dist="1000" dir="5400000" sy="-100000" algn="bl" rotWithShape="0"/>
                </a:effectLst>
                <a:latin typeface="Bahnschrift" panose="020B0502040204020203" pitchFamily="34" charset="0"/>
                <a:cs typeface="Calibri Light" panose="020F0302020204030204" pitchFamily="34" charset="0"/>
              </a:rPr>
              <a:t> dose-risposta</a:t>
            </a:r>
          </a:p>
        </p:txBody>
      </p:sp>
      <p:sp>
        <p:nvSpPr>
          <p:cNvPr id="3" name="Segnaposto contenuto 2"/>
          <p:cNvSpPr>
            <a:spLocks noGrp="1"/>
          </p:cNvSpPr>
          <p:nvPr>
            <p:ph idx="1"/>
          </p:nvPr>
        </p:nvSpPr>
        <p:spPr>
          <a:xfrm>
            <a:off x="479376" y="908720"/>
            <a:ext cx="11233248" cy="2304256"/>
          </a:xfrm>
        </p:spPr>
        <p:txBody>
          <a:bodyPr>
            <a:noAutofit/>
          </a:bodyPr>
          <a:lstStyle/>
          <a:p>
            <a:pPr marL="0" indent="0" algn="just">
              <a:buNone/>
            </a:pPr>
            <a:r>
              <a:rPr lang="it-IT" sz="1800" dirty="0"/>
              <a:t>Nel caso di curve </a:t>
            </a:r>
            <a:r>
              <a:rPr lang="it-IT" sz="1800" dirty="0" err="1"/>
              <a:t>quantali</a:t>
            </a:r>
            <a:r>
              <a:rPr lang="it-IT" sz="1800" dirty="0"/>
              <a:t> dose-risposta la dose di farmaco è correlata al numero di individui di una popolazione che rispondono al farmaco. </a:t>
            </a:r>
          </a:p>
          <a:p>
            <a:pPr marL="0" indent="0" algn="just">
              <a:buNone/>
            </a:pPr>
            <a:r>
              <a:rPr lang="it-IT" sz="1800" dirty="0"/>
              <a:t>Le risposte </a:t>
            </a:r>
            <a:r>
              <a:rPr lang="it-IT" sz="1800" dirty="0" err="1"/>
              <a:t>quantali</a:t>
            </a:r>
            <a:r>
              <a:rPr lang="it-IT" sz="1800" dirty="0"/>
              <a:t> sono rappresentate con un </a:t>
            </a:r>
            <a:r>
              <a:rPr lang="it-IT" sz="1800" i="1" dirty="0"/>
              <a:t>istogramma di frequenza </a:t>
            </a:r>
            <a:r>
              <a:rPr lang="it-IT" sz="1800" dirty="0"/>
              <a:t>o con una </a:t>
            </a:r>
            <a:r>
              <a:rPr lang="it-IT" sz="1800" i="1" dirty="0"/>
              <a:t>curva cumulativa </a:t>
            </a:r>
            <a:r>
              <a:rPr lang="it-IT" sz="1800" dirty="0"/>
              <a:t>ottenuta calcolando per ciascuna dose la percentuale di individui che rispondono al farmaco rispetto al numero totale, e sommando tale percentuale alla percentuale relativa a tutte le dosi inferiori a quella considerata. </a:t>
            </a:r>
          </a:p>
          <a:p>
            <a:pPr marL="0" indent="0" algn="just">
              <a:buNone/>
            </a:pPr>
            <a:endParaRPr lang="it-IT" sz="1800" dirty="0"/>
          </a:p>
          <a:p>
            <a:pPr marL="0" indent="0" algn="just">
              <a:buNone/>
            </a:pPr>
            <a:r>
              <a:rPr lang="it-IT" sz="1800" dirty="0"/>
              <a:t>Dalla curva cumulativa si può calcolare la </a:t>
            </a:r>
            <a:r>
              <a:rPr lang="it-IT" sz="1800" i="1" dirty="0"/>
              <a:t>Dose Efficace 50 </a:t>
            </a:r>
            <a:r>
              <a:rPr lang="it-IT" sz="1800" dirty="0"/>
              <a:t>(DE50), cioè la dose di farmaco in grado di determinare l'effetto desiderato nel 50% della popolazione considerata.</a:t>
            </a:r>
          </a:p>
        </p:txBody>
      </p:sp>
      <p:pic>
        <p:nvPicPr>
          <p:cNvPr id="717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6000"/>
                    </a14:imgEffect>
                    <a14:imgEffect>
                      <a14:brightnessContrast contrast="-18000"/>
                    </a14:imgEffect>
                  </a14:imgLayer>
                </a14:imgProps>
              </a:ext>
              <a:ext uri="{28A0092B-C50C-407E-A947-70E740481C1C}">
                <a14:useLocalDpi xmlns:a14="http://schemas.microsoft.com/office/drawing/2010/main" val="0"/>
              </a:ext>
            </a:extLst>
          </a:blip>
          <a:srcRect l="2413"/>
          <a:stretch>
            <a:fillRect/>
          </a:stretch>
        </p:blipFill>
        <p:spPr bwMode="auto">
          <a:xfrm>
            <a:off x="1415479" y="3601408"/>
            <a:ext cx="4120925"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l="2239" r="4371"/>
          <a:stretch>
            <a:fillRect/>
          </a:stretch>
        </p:blipFill>
        <p:spPr bwMode="auto">
          <a:xfrm>
            <a:off x="6672064" y="3601408"/>
            <a:ext cx="376591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513372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4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ettangolo 3"/>
          <p:cNvSpPr/>
          <p:nvPr/>
        </p:nvSpPr>
        <p:spPr>
          <a:xfrm>
            <a:off x="6416444" y="1952822"/>
            <a:ext cx="5152164" cy="1563505"/>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 name="Rettangolo 1"/>
          <p:cNvSpPr/>
          <p:nvPr/>
        </p:nvSpPr>
        <p:spPr>
          <a:xfrm>
            <a:off x="551384" y="1952822"/>
            <a:ext cx="4979795" cy="156350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6444" y="1940030"/>
            <a:ext cx="5152164"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551384" y="1951024"/>
            <a:ext cx="4979795" cy="3600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Calibri" panose="020F0502020204030204"/>
              <a:cs typeface="Arial"/>
            </a:endParaRPr>
          </a:p>
        </p:txBody>
      </p:sp>
      <p:sp>
        <p:nvSpPr>
          <p:cNvPr id="3" name="Segnaposto contenuto 2"/>
          <p:cNvSpPr>
            <a:spLocks noGrp="1"/>
          </p:cNvSpPr>
          <p:nvPr>
            <p:ph idx="1"/>
          </p:nvPr>
        </p:nvSpPr>
        <p:spPr>
          <a:xfrm>
            <a:off x="297499" y="332658"/>
            <a:ext cx="11533112" cy="648070"/>
          </a:xfrm>
        </p:spPr>
        <p:txBody>
          <a:bodyPr>
            <a:normAutofit/>
          </a:bodyPr>
          <a:lstStyle/>
          <a:p>
            <a:pPr marL="0" indent="0" algn="just">
              <a:buNone/>
            </a:pPr>
            <a:r>
              <a:rPr lang="it-IT" sz="2800" dirty="0">
                <a:ln w="3175">
                  <a:noFill/>
                </a:ln>
                <a:solidFill>
                  <a:schemeClr val="bg1"/>
                </a:solidFill>
                <a:effectLst>
                  <a:glow rad="101600">
                    <a:schemeClr val="accent1">
                      <a:satMod val="175000"/>
                      <a:alpha val="40000"/>
                    </a:schemeClr>
                  </a:glow>
                </a:effectLst>
                <a:latin typeface="Bahnschrift" panose="020B0502040204020203" pitchFamily="34" charset="0"/>
                <a:cs typeface="Calibri Light" panose="020F0302020204030204" pitchFamily="34" charset="0"/>
              </a:rPr>
              <a:t>Variabilità individuale dei farmaci</a:t>
            </a:r>
            <a:endParaRPr lang="it-IT" sz="2000" i="1" dirty="0">
              <a:ln w="3175">
                <a:noFill/>
              </a:ln>
              <a:solidFill>
                <a:schemeClr val="bg1"/>
              </a:solidFill>
              <a:effectLst>
                <a:glow rad="101600">
                  <a:schemeClr val="accent1">
                    <a:satMod val="175000"/>
                    <a:alpha val="40000"/>
                  </a:schemeClr>
                </a:glow>
              </a:effectLst>
              <a:latin typeface="Bahnschrift" panose="020B0502040204020203" pitchFamily="34" charset="0"/>
              <a:cs typeface="Times New Roman" panose="02020603050405020304" pitchFamily="18" charset="0"/>
            </a:endParaRPr>
          </a:p>
        </p:txBody>
      </p:sp>
      <p:pic>
        <p:nvPicPr>
          <p:cNvPr id="6146"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
                    </a14:imgEffect>
                    <a14:imgEffect>
                      <a14:brightnessContrast contrast="6000"/>
                    </a14:imgEffect>
                  </a14:imgLayer>
                </a14:imgProps>
              </a:ext>
              <a:ext uri="{28A0092B-C50C-407E-A947-70E740481C1C}">
                <a14:useLocalDpi xmlns:a14="http://schemas.microsoft.com/office/drawing/2010/main" val="0"/>
              </a:ext>
            </a:extLst>
          </a:blip>
          <a:srcRect l="8346" r="14395"/>
          <a:stretch>
            <a:fillRect/>
          </a:stretch>
        </p:blipFill>
        <p:spPr bwMode="auto">
          <a:xfrm>
            <a:off x="828075" y="3832936"/>
            <a:ext cx="4426412" cy="2681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6384125" y="1940030"/>
            <a:ext cx="5152164" cy="1286506"/>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it-IT"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rPr>
              <a:t>negli effetti collaterali</a:t>
            </a: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È inoltre possibile riportare graficamente all’interno dei diagrammi le variazioni degli effetti collaterali che si potrebbero manifestare nei vari pazienti. </a:t>
            </a:r>
          </a:p>
        </p:txBody>
      </p:sp>
      <p:sp>
        <p:nvSpPr>
          <p:cNvPr id="6" name="Rettangolo 5"/>
          <p:cNvSpPr/>
          <p:nvPr/>
        </p:nvSpPr>
        <p:spPr>
          <a:xfrm>
            <a:off x="551384" y="1952822"/>
            <a:ext cx="4979795" cy="1563505"/>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it-IT"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rPr>
              <a:t> nell'efficacia terapeutica</a:t>
            </a:r>
            <a:endParaRPr kumimoji="0" lang="it-IT" sz="2000" b="0" i="0" u="none" strike="noStrike" kern="1200" cap="none" spc="0" normalizeH="0" baseline="0" noProof="0" dirty="0">
              <a:ln>
                <a:noFill/>
              </a:ln>
              <a:solidFill>
                <a:prstClr val="black"/>
              </a:solidFill>
              <a:effectLst/>
              <a:uLnTx/>
              <a:uFillTx/>
              <a:latin typeface="Calibri"/>
              <a:ea typeface="Calibri" panose="020F0502020204030204"/>
              <a:cs typeface="Arial"/>
            </a:endParaRP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La variabilità nell'efficacia di un farmaco può essere illustrata tramite le curve dose-risposta, con grafici rappresentano la risposta farmacologica (asse y) in funzione di dosi crescenti del farmaco (asse x).</a:t>
            </a:r>
          </a:p>
        </p:txBody>
      </p:sp>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l="5235" r="10247"/>
          <a:stretch>
            <a:fillRect/>
          </a:stretch>
        </p:blipFill>
        <p:spPr bwMode="auto">
          <a:xfrm>
            <a:off x="6762546" y="3800490"/>
            <a:ext cx="4459960" cy="273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343480" y="980728"/>
            <a:ext cx="11441151" cy="646331"/>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Il problema della variabilità nella risposta ai farmaci, sia in termini di efficacia terapeutica che di tossicità, è di enorme rilevanza da un punto di vista scientifico sia per la salute dei pazienti sia dal punto di vista economico.</a:t>
            </a:r>
          </a:p>
        </p:txBody>
      </p:sp>
    </p:spTree>
    <p:extLst>
      <p:ext uri="{BB962C8B-B14F-4D97-AF65-F5344CB8AC3E}">
        <p14:creationId xmlns:p14="http://schemas.microsoft.com/office/powerpoint/2010/main" val="351816694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3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0" y="1124744"/>
            <a:ext cx="12192000" cy="2448272"/>
          </a:xfrm>
          <a:prstGeom prst="rect">
            <a:avLst/>
          </a:prstGeom>
          <a:solidFill>
            <a:schemeClr val="accent6">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 name="Titolo 1"/>
          <p:cNvSpPr>
            <a:spLocks noGrp="1"/>
          </p:cNvSpPr>
          <p:nvPr>
            <p:ph type="title"/>
          </p:nvPr>
        </p:nvSpPr>
        <p:spPr>
          <a:xfrm>
            <a:off x="120002" y="0"/>
            <a:ext cx="11951996" cy="1143000"/>
          </a:xfrm>
        </p:spPr>
        <p:txBody>
          <a:bodyPr>
            <a:noAutofit/>
          </a:bodyPr>
          <a:lstStyle/>
          <a:p>
            <a:r>
              <a:rPr lang="it-IT" sz="2900" b="1" dirty="0">
                <a:ln>
                  <a:solidFill>
                    <a:schemeClr val="tx2"/>
                  </a:solidFill>
                </a:ln>
                <a:solidFill>
                  <a:schemeClr val="tx2">
                    <a:lumMod val="20000"/>
                    <a:lumOff val="80000"/>
                  </a:schemeClr>
                </a:solidFill>
                <a:effectLst>
                  <a:reflection blurRad="6350" stA="50000" endA="300" endPos="50000" dist="29997" dir="5400000" sy="-100000" algn="bl" rotWithShape="0"/>
                </a:effectLst>
                <a:latin typeface="Bookman Old Style" panose="02050604050505020204" pitchFamily="18" charset="0"/>
              </a:rPr>
              <a:t>Calcolare le variabili farmacocinetiche </a:t>
            </a:r>
          </a:p>
        </p:txBody>
      </p:sp>
      <p:sp>
        <p:nvSpPr>
          <p:cNvPr id="3" name="Segnaposto contenuto 2"/>
          <p:cNvSpPr>
            <a:spLocks noGrp="1"/>
          </p:cNvSpPr>
          <p:nvPr>
            <p:ph idx="1"/>
          </p:nvPr>
        </p:nvSpPr>
        <p:spPr>
          <a:xfrm>
            <a:off x="365448" y="1196752"/>
            <a:ext cx="11461104" cy="2439542"/>
          </a:xfrm>
        </p:spPr>
        <p:txBody>
          <a:bodyPr>
            <a:normAutofit/>
          </a:bodyPr>
          <a:lstStyle/>
          <a:p>
            <a:pPr marL="0" indent="0" algn="just">
              <a:buNone/>
            </a:pPr>
            <a:r>
              <a:rPr lang="it-IT" sz="1800" dirty="0"/>
              <a:t>Il dosaggio di un farmaco determina il raggiungimento della concentrazione terapeutica, e può essere ottimizzato mediante due parametri farmacocinetici: volume di distribuzione (</a:t>
            </a:r>
            <a:r>
              <a:rPr lang="it-IT" sz="1800" dirty="0" err="1"/>
              <a:t>Vd</a:t>
            </a:r>
            <a:r>
              <a:rPr lang="it-IT" sz="1800" dirty="0"/>
              <a:t>) e clearance (CI).</a:t>
            </a:r>
          </a:p>
          <a:p>
            <a:pPr marL="0" indent="0" algn="just">
              <a:buNone/>
            </a:pPr>
            <a:endParaRPr lang="it-IT" sz="1800" dirty="0"/>
          </a:p>
          <a:p>
            <a:pPr marL="0" indent="0" algn="just">
              <a:buNone/>
            </a:pPr>
            <a:r>
              <a:rPr lang="it-IT" sz="2000" i="1" dirty="0">
                <a:latin typeface="Times New Roman" panose="02020603050405020304" pitchFamily="18" charset="0"/>
                <a:cs typeface="Times New Roman" panose="02020603050405020304" pitchFamily="18" charset="0"/>
              </a:rPr>
              <a:t>Volume apparente di distribuzione (</a:t>
            </a:r>
            <a:r>
              <a:rPr lang="it-IT" sz="2000" i="1" dirty="0" err="1">
                <a:latin typeface="Times New Roman" panose="02020603050405020304" pitchFamily="18" charset="0"/>
                <a:cs typeface="Times New Roman" panose="02020603050405020304" pitchFamily="18" charset="0"/>
              </a:rPr>
              <a:t>Vd</a:t>
            </a:r>
            <a:r>
              <a:rPr lang="it-IT" sz="2000" i="1" dirty="0">
                <a:latin typeface="Times New Roman" panose="02020603050405020304" pitchFamily="18" charset="0"/>
                <a:cs typeface="Times New Roman" panose="02020603050405020304" pitchFamily="18" charset="0"/>
              </a:rPr>
              <a:t>)</a:t>
            </a:r>
          </a:p>
          <a:p>
            <a:pPr marL="0" indent="0" algn="just">
              <a:buNone/>
            </a:pPr>
            <a:r>
              <a:rPr lang="it-IT" sz="1800" dirty="0"/>
              <a:t>È la costante farmacocinetica che pone in correlazione la quantità di farmaco presente nell'organismo con la sua concentrazione plasmatica.</a:t>
            </a:r>
          </a:p>
          <a:p>
            <a:pPr marL="0" indent="0" algn="ctr">
              <a:buNone/>
            </a:pPr>
            <a:r>
              <a:rPr lang="it-IT" sz="2000" i="1" dirty="0" err="1"/>
              <a:t>Vd</a:t>
            </a:r>
            <a:r>
              <a:rPr lang="it-IT" sz="2000" i="1" dirty="0"/>
              <a:t>= X(mg) / C (mg/L)</a:t>
            </a:r>
          </a:p>
          <a:p>
            <a:pPr marL="0" indent="0">
              <a:buNone/>
            </a:pPr>
            <a:endParaRPr lang="it-IT"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74" r="14555"/>
          <a:stretch/>
        </p:blipFill>
        <p:spPr bwMode="auto">
          <a:xfrm>
            <a:off x="6384032" y="4065168"/>
            <a:ext cx="4497978"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279576" y="5362920"/>
            <a:ext cx="8496944" cy="923330"/>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Il volume di distribuzione dipende dal legame del farmaco, che avviene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-proteine plasmatiche: la distribuzione è sfavorita (basso </a:t>
            </a:r>
            <a:r>
              <a:rPr kumimoji="0" lang="it-IT" sz="1800" b="0" i="0" u="none" strike="noStrike" kern="1200" cap="none" spc="0" normalizeH="0" baseline="0" noProof="0" dirty="0" err="1">
                <a:ln>
                  <a:noFill/>
                </a:ln>
                <a:solidFill>
                  <a:prstClr val="black"/>
                </a:solidFill>
                <a:effectLst/>
                <a:uLnTx/>
                <a:uFillTx/>
                <a:latin typeface="Calibri"/>
                <a:ea typeface="Calibri" panose="020F0502020204030204"/>
                <a:cs typeface="Arial"/>
              </a:rPr>
              <a:t>Vd</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-proteine dei tessuti: la distribuzione del farmaco è favorita (alto </a:t>
            </a:r>
            <a:r>
              <a:rPr kumimoji="0" lang="it-IT" sz="1800" b="0" i="0" u="none" strike="noStrike" kern="1200" cap="none" spc="0" normalizeH="0" baseline="0" noProof="0" dirty="0" err="1">
                <a:ln>
                  <a:noFill/>
                </a:ln>
                <a:solidFill>
                  <a:prstClr val="black"/>
                </a:solidFill>
                <a:effectLst/>
                <a:uLnTx/>
                <a:uFillTx/>
                <a:latin typeface="Calibri"/>
                <a:ea typeface="Calibri" panose="020F0502020204030204"/>
                <a:cs typeface="Arial"/>
              </a:rPr>
              <a:t>Vd</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a:t>
            </a:r>
          </a:p>
        </p:txBody>
      </p:sp>
      <p:sp>
        <p:nvSpPr>
          <p:cNvPr id="7" name="Rettangolo 6"/>
          <p:cNvSpPr/>
          <p:nvPr/>
        </p:nvSpPr>
        <p:spPr>
          <a:xfrm>
            <a:off x="335360" y="3788398"/>
            <a:ext cx="595198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Il volume di distribuzione rappresenta il volume di acqua corporea che sarebbe necessario per mantenere in soluzione tutto il farmaco che si trova nell'organismo, ad una concentrazione pari a quella plasmatica. </a:t>
            </a:r>
          </a:p>
        </p:txBody>
      </p:sp>
    </p:spTree>
    <p:extLst>
      <p:ext uri="{BB962C8B-B14F-4D97-AF65-F5344CB8AC3E}">
        <p14:creationId xmlns:p14="http://schemas.microsoft.com/office/powerpoint/2010/main" val="13658499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45000"/>
                    </a14:imgEffect>
                  </a14:imgLayer>
                </a14:imgProps>
              </a:ext>
            </a:extLst>
          </a:blip>
          <a:srcRect/>
          <a:stretch>
            <a:fillRect t="-22000" b="-22000"/>
          </a:stretch>
        </a:blipFill>
        <a:effectLst/>
      </p:bgPr>
    </p:bg>
    <p:spTree>
      <p:nvGrpSpPr>
        <p:cNvPr id="1" name=""/>
        <p:cNvGrpSpPr/>
        <p:nvPr/>
      </p:nvGrpSpPr>
      <p:grpSpPr>
        <a:xfrm>
          <a:off x="0" y="0"/>
          <a:ext cx="0" cy="0"/>
          <a:chOff x="0" y="0"/>
          <a:chExt cx="0" cy="0"/>
        </a:xfrm>
      </p:grpSpPr>
      <p:sp>
        <p:nvSpPr>
          <p:cNvPr id="11" name="Rettangolo arrotondato 10"/>
          <p:cNvSpPr/>
          <p:nvPr/>
        </p:nvSpPr>
        <p:spPr>
          <a:xfrm>
            <a:off x="623392" y="4005064"/>
            <a:ext cx="6408712" cy="2031325"/>
          </a:xfrm>
          <a:prstGeom prst="roundRect">
            <a:avLst/>
          </a:prstGeom>
          <a:solidFill>
            <a:schemeClr val="bg1">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9" name="Rettangolo arrotondato 8"/>
          <p:cNvSpPr/>
          <p:nvPr/>
        </p:nvSpPr>
        <p:spPr>
          <a:xfrm>
            <a:off x="7223536" y="3408968"/>
            <a:ext cx="4092921" cy="1754326"/>
          </a:xfrm>
          <a:prstGeom prst="roundRect">
            <a:avLst/>
          </a:prstGeom>
          <a:solidFill>
            <a:schemeClr val="bg1">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7" name="Rettangolo arrotondato 6"/>
          <p:cNvSpPr/>
          <p:nvPr/>
        </p:nvSpPr>
        <p:spPr>
          <a:xfrm>
            <a:off x="7176120" y="546646"/>
            <a:ext cx="4248471" cy="2592288"/>
          </a:xfrm>
          <a:prstGeom prst="roundRect">
            <a:avLst/>
          </a:prstGeom>
          <a:solidFill>
            <a:schemeClr val="bg1">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5" name="Rettangolo arrotondato 4"/>
          <p:cNvSpPr/>
          <p:nvPr/>
        </p:nvSpPr>
        <p:spPr>
          <a:xfrm>
            <a:off x="623392" y="980728"/>
            <a:ext cx="6408712" cy="2880320"/>
          </a:xfrm>
          <a:prstGeom prst="roundRect">
            <a:avLst/>
          </a:prstGeom>
          <a:solidFill>
            <a:schemeClr val="bg1">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 name="Titolo 1"/>
          <p:cNvSpPr>
            <a:spLocks noGrp="1"/>
          </p:cNvSpPr>
          <p:nvPr>
            <p:ph type="title"/>
          </p:nvPr>
        </p:nvSpPr>
        <p:spPr>
          <a:xfrm>
            <a:off x="407368" y="0"/>
            <a:ext cx="7134347" cy="980728"/>
          </a:xfrm>
        </p:spPr>
        <p:txBody>
          <a:bodyPr>
            <a:normAutofit/>
          </a:bodyPr>
          <a:lstStyle/>
          <a:p>
            <a:r>
              <a:rPr lang="it-IT" sz="3200" spc="300" dirty="0">
                <a:ln w="18415" cmpd="sng">
                  <a:solidFill>
                    <a:srgbClr val="FFFFFF"/>
                  </a:solidFill>
                  <a:prstDash val="solid"/>
                </a:ln>
                <a:solidFill>
                  <a:srgbClr val="FFFFFF"/>
                </a:solidFill>
                <a:effectLst>
                  <a:glow rad="63500">
                    <a:schemeClr val="accent6">
                      <a:satMod val="175000"/>
                      <a:alpha val="40000"/>
                    </a:schemeClr>
                  </a:glow>
                  <a:outerShdw blurRad="50800" dist="38100" dir="10800000" algn="r" rotWithShape="0">
                    <a:prstClr val="black">
                      <a:alpha val="40000"/>
                    </a:prstClr>
                  </a:outerShdw>
                </a:effectLst>
                <a:latin typeface="Cataneo BT" panose="03020802040502060804" pitchFamily="66" charset="0"/>
                <a:cs typeface="Calibri Light" panose="020F0302020204030204" pitchFamily="34" charset="0"/>
              </a:rPr>
              <a:t>Clearance </a:t>
            </a:r>
            <a:endParaRPr lang="it-IT" sz="2900" spc="300" dirty="0">
              <a:ln w="18415" cmpd="sng">
                <a:solidFill>
                  <a:srgbClr val="FFFFFF"/>
                </a:solidFill>
                <a:prstDash val="solid"/>
              </a:ln>
              <a:solidFill>
                <a:srgbClr val="FFFFFF"/>
              </a:solidFill>
              <a:effectLst>
                <a:glow rad="63500">
                  <a:schemeClr val="accent6">
                    <a:satMod val="175000"/>
                    <a:alpha val="40000"/>
                  </a:schemeClr>
                </a:glow>
                <a:outerShdw blurRad="50800" dist="38100" dir="10800000" algn="r" rotWithShape="0">
                  <a:prstClr val="black">
                    <a:alpha val="40000"/>
                  </a:prstClr>
                </a:outerShdw>
              </a:effectLst>
              <a:latin typeface="Cataneo BT" panose="03020802040502060804" pitchFamily="66" charset="0"/>
              <a:cs typeface="Calibri Light" panose="020F0302020204030204" pitchFamily="34" charset="0"/>
            </a:endParaRPr>
          </a:p>
        </p:txBody>
      </p:sp>
      <p:sp>
        <p:nvSpPr>
          <p:cNvPr id="3" name="Segnaposto contenuto 2"/>
          <p:cNvSpPr>
            <a:spLocks noGrp="1"/>
          </p:cNvSpPr>
          <p:nvPr>
            <p:ph idx="1"/>
          </p:nvPr>
        </p:nvSpPr>
        <p:spPr>
          <a:xfrm>
            <a:off x="623392" y="1052736"/>
            <a:ext cx="6408712" cy="2880320"/>
          </a:xfrm>
        </p:spPr>
        <p:txBody>
          <a:bodyPr>
            <a:normAutofit/>
          </a:bodyPr>
          <a:lstStyle/>
          <a:p>
            <a:pPr marL="0" indent="0" algn="just">
              <a:buNone/>
            </a:pPr>
            <a:r>
              <a:rPr lang="it-IT" sz="1800" b="1" i="1" dirty="0"/>
              <a:t>Sistemica</a:t>
            </a:r>
            <a:r>
              <a:rPr lang="it-IT" sz="1800" dirty="0"/>
              <a:t> (CI): capacità dell'organismo di eliminare il farmaco, ed è proporzionale alla velocità di eliminazione (Ve) ed inversamente proporzionale alla concentrazione plasmatica (C) del farmaco. CI viene definita come il volume di plasma depurato dal farmaco nell'unità di tempo:</a:t>
            </a:r>
          </a:p>
          <a:p>
            <a:pPr marL="0" indent="0" algn="ctr">
              <a:buNone/>
            </a:pPr>
            <a:r>
              <a:rPr lang="it-IT" sz="1800" i="1" dirty="0"/>
              <a:t>Cl= Ve (mg/h )/ C(mg/</a:t>
            </a:r>
            <a:r>
              <a:rPr lang="it-IT" sz="1800" i="1" dirty="0" err="1"/>
              <a:t>mL</a:t>
            </a:r>
            <a:r>
              <a:rPr lang="it-IT" sz="1800" i="1" dirty="0"/>
              <a:t>)</a:t>
            </a:r>
          </a:p>
          <a:p>
            <a:pPr marL="0" indent="0" algn="just">
              <a:buNone/>
            </a:pPr>
            <a:r>
              <a:rPr lang="it-IT" sz="1800" dirty="0"/>
              <a:t>Cl inoltre è uguale alla somma delle clearance specifiche dei singoli organi coinvolti nel processo di eliminazione:</a:t>
            </a:r>
          </a:p>
          <a:p>
            <a:pPr marL="0" indent="0" algn="ctr">
              <a:buNone/>
            </a:pPr>
            <a:r>
              <a:rPr lang="it-IT" sz="1800" i="1" dirty="0"/>
              <a:t>CI = </a:t>
            </a:r>
            <a:r>
              <a:rPr lang="it-IT" sz="1800" i="1" dirty="0" err="1"/>
              <a:t>Cl</a:t>
            </a:r>
            <a:r>
              <a:rPr lang="it-IT" sz="1400" i="1" dirty="0" err="1"/>
              <a:t>renale</a:t>
            </a:r>
            <a:r>
              <a:rPr lang="it-IT" sz="1800" i="1" dirty="0"/>
              <a:t> + </a:t>
            </a:r>
            <a:r>
              <a:rPr lang="it-IT" sz="1800" i="1" dirty="0" err="1"/>
              <a:t>Cl</a:t>
            </a:r>
            <a:r>
              <a:rPr lang="it-IT" sz="1400" i="1" dirty="0" err="1"/>
              <a:t>epatica</a:t>
            </a:r>
            <a:r>
              <a:rPr lang="it-IT" sz="1800" i="1" dirty="0"/>
              <a:t> + </a:t>
            </a:r>
            <a:r>
              <a:rPr lang="it-IT" sz="1800" i="1" dirty="0" err="1"/>
              <a:t>Cl</a:t>
            </a:r>
            <a:r>
              <a:rPr lang="it-IT" sz="1400" i="1" dirty="0" err="1"/>
              <a:t>altre</a:t>
            </a:r>
            <a:r>
              <a:rPr lang="it-IT" sz="1400" i="1" dirty="0"/>
              <a:t> vie</a:t>
            </a:r>
          </a:p>
        </p:txBody>
      </p:sp>
      <p:sp>
        <p:nvSpPr>
          <p:cNvPr id="6" name="Rettangolo 5"/>
          <p:cNvSpPr/>
          <p:nvPr/>
        </p:nvSpPr>
        <p:spPr>
          <a:xfrm>
            <a:off x="7253894" y="546646"/>
            <a:ext cx="4092921"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a:ln>
                  <a:noFill/>
                </a:ln>
                <a:solidFill>
                  <a:prstClr val="black"/>
                </a:solidFill>
                <a:effectLst/>
                <a:uLnTx/>
                <a:uFillTx/>
                <a:latin typeface="Calibri"/>
                <a:ea typeface="Calibri" panose="020F0502020204030204"/>
                <a:cs typeface="Arial"/>
              </a:rPr>
              <a:t>Organo</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 definita come il volume di plasma che viene depurato dal farmaco durante il passaggio attraverso l'organo nell'unità di tempo.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prstClr val="black"/>
                </a:solidFill>
                <a:effectLst/>
                <a:uLnTx/>
                <a:uFillTx/>
                <a:latin typeface="Calibri"/>
                <a:ea typeface="Calibri" panose="020F0502020204030204"/>
                <a:cs typeface="Arial"/>
              </a:rPr>
              <a:t>Cl</a:t>
            </a:r>
            <a:r>
              <a:rPr kumimoji="0" lang="it-IT" sz="1400" b="0" i="1" u="none" strike="noStrike" kern="1200" cap="none" spc="0" normalizeH="0" baseline="0" noProof="0" dirty="0" err="1">
                <a:ln>
                  <a:noFill/>
                </a:ln>
                <a:solidFill>
                  <a:prstClr val="black"/>
                </a:solidFill>
                <a:effectLst/>
                <a:uLnTx/>
                <a:uFillTx/>
                <a:latin typeface="Calibri"/>
                <a:ea typeface="Calibri" panose="020F0502020204030204"/>
                <a:cs typeface="Arial"/>
              </a:rPr>
              <a:t>organo</a:t>
            </a: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 = Q*E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Dove Q indica il flusso plasmatico attraverso l'organo nell'unità di tempo.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endParaRPr>
          </a:p>
        </p:txBody>
      </p:sp>
      <p:sp>
        <p:nvSpPr>
          <p:cNvPr id="8" name="Rettangolo 7"/>
          <p:cNvSpPr/>
          <p:nvPr/>
        </p:nvSpPr>
        <p:spPr>
          <a:xfrm>
            <a:off x="7253894" y="3547467"/>
            <a:ext cx="4092921"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a:ln>
                  <a:noFill/>
                </a:ln>
                <a:solidFill>
                  <a:prstClr val="black"/>
                </a:solidFill>
                <a:effectLst/>
                <a:uLnTx/>
                <a:uFillTx/>
                <a:latin typeface="Calibri"/>
                <a:ea typeface="Calibri" panose="020F0502020204030204"/>
                <a:cs typeface="Arial"/>
              </a:rPr>
              <a:t>Epatica</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 è il risultato dell'eliminazione del farmaco dovuto sia al metabolismo epatico sia alla secrezione attiva nella bile.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err="1">
                <a:ln>
                  <a:noFill/>
                </a:ln>
                <a:solidFill>
                  <a:prstClr val="black"/>
                </a:solidFill>
                <a:effectLst/>
                <a:uLnTx/>
                <a:uFillTx/>
                <a:latin typeface="Calibri"/>
                <a:ea typeface="Calibri" panose="020F0502020204030204"/>
                <a:cs typeface="Arial"/>
              </a:rPr>
              <a:t>Cl</a:t>
            </a:r>
            <a:r>
              <a:rPr kumimoji="0" lang="it-IT" sz="1400" b="0" i="1" u="none" strike="noStrike" kern="1200" cap="none" spc="0" normalizeH="0" baseline="0" noProof="0" dirty="0" err="1">
                <a:ln>
                  <a:noFill/>
                </a:ln>
                <a:solidFill>
                  <a:prstClr val="black"/>
                </a:solidFill>
                <a:effectLst/>
                <a:uLnTx/>
                <a:uFillTx/>
                <a:latin typeface="Calibri"/>
                <a:ea typeface="Calibri" panose="020F0502020204030204"/>
                <a:cs typeface="Arial"/>
              </a:rPr>
              <a:t>epatica</a:t>
            </a: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 </a:t>
            </a:r>
            <a:r>
              <a:rPr kumimoji="0" lang="it-IT" sz="1800" b="0" i="1" u="none" strike="noStrike" kern="1200" cap="none" spc="0" normalizeH="0" baseline="0" noProof="0" dirty="0" err="1">
                <a:ln>
                  <a:noFill/>
                </a:ln>
                <a:solidFill>
                  <a:prstClr val="black"/>
                </a:solidFill>
                <a:effectLst/>
                <a:uLnTx/>
                <a:uFillTx/>
                <a:latin typeface="Calibri"/>
                <a:ea typeface="Calibri" panose="020F0502020204030204"/>
                <a:cs typeface="Arial"/>
              </a:rPr>
              <a:t>Cl</a:t>
            </a:r>
            <a:r>
              <a:rPr kumimoji="0" lang="it-IT" sz="1400" b="0" i="1" u="none" strike="noStrike" kern="1200" cap="none" spc="0" normalizeH="0" baseline="0" noProof="0" dirty="0" err="1">
                <a:ln>
                  <a:noFill/>
                </a:ln>
                <a:solidFill>
                  <a:prstClr val="black"/>
                </a:solidFill>
                <a:effectLst/>
                <a:uLnTx/>
                <a:uFillTx/>
                <a:latin typeface="Calibri"/>
                <a:ea typeface="Calibri" panose="020F0502020204030204"/>
                <a:cs typeface="Arial"/>
              </a:rPr>
              <a:t>sistemica</a:t>
            </a: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 – </a:t>
            </a:r>
            <a:r>
              <a:rPr kumimoji="0" lang="it-IT" sz="1800" b="0" i="1" u="none" strike="noStrike" kern="1200" cap="none" spc="0" normalizeH="0" baseline="0" noProof="0" dirty="0" err="1">
                <a:ln>
                  <a:noFill/>
                </a:ln>
                <a:solidFill>
                  <a:prstClr val="black"/>
                </a:solidFill>
                <a:effectLst/>
                <a:uLnTx/>
                <a:uFillTx/>
                <a:latin typeface="Calibri"/>
                <a:ea typeface="Calibri" panose="020F0502020204030204"/>
                <a:cs typeface="Arial"/>
              </a:rPr>
              <a:t>Cl</a:t>
            </a:r>
            <a:r>
              <a:rPr kumimoji="0" lang="it-IT" sz="1400" b="0" i="1" u="none" strike="noStrike" kern="1200" cap="none" spc="0" normalizeH="0" baseline="0" noProof="0" dirty="0" err="1">
                <a:ln>
                  <a:noFill/>
                </a:ln>
                <a:solidFill>
                  <a:prstClr val="black"/>
                </a:solidFill>
                <a:effectLst/>
                <a:uLnTx/>
                <a:uFillTx/>
                <a:latin typeface="Calibri"/>
                <a:ea typeface="Calibri" panose="020F0502020204030204"/>
                <a:cs typeface="Arial"/>
              </a:rPr>
              <a:t>renale</a:t>
            </a:r>
            <a:endParaRPr kumimoji="0" lang="it-IT" sz="1400" b="0" i="1" u="none" strike="noStrike" kern="1200" cap="none" spc="0" normalizeH="0" baseline="0" noProof="0" dirty="0">
              <a:ln>
                <a:noFill/>
              </a:ln>
              <a:solidFill>
                <a:prstClr val="black"/>
              </a:solidFill>
              <a:effectLst/>
              <a:uLnTx/>
              <a:uFillTx/>
              <a:latin typeface="Calibri"/>
              <a:ea typeface="Calibri" panose="020F0502020204030204"/>
              <a:cs typeface="Arial"/>
            </a:endParaRPr>
          </a:p>
        </p:txBody>
      </p:sp>
      <p:sp>
        <p:nvSpPr>
          <p:cNvPr id="10" name="Rettangolo 9"/>
          <p:cNvSpPr/>
          <p:nvPr/>
        </p:nvSpPr>
        <p:spPr>
          <a:xfrm>
            <a:off x="623392" y="4005064"/>
            <a:ext cx="6408712"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Calibri" panose="020F0502020204030204"/>
                <a:cs typeface="Arial"/>
              </a:rPr>
              <a:t>Renale</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 caso in cui tramite il valore della CI è possibile calcolare sia il valore di U che quello di C tramite semplici analisi cliniche.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CI = Q*E = U*V/C(</a:t>
            </a:r>
            <a:r>
              <a:rPr kumimoji="0" lang="it-IT" sz="1800" b="0" i="1" u="none" strike="noStrike" kern="1200" cap="none" spc="0" normalizeH="0" baseline="0" noProof="0" dirty="0" err="1">
                <a:ln>
                  <a:noFill/>
                </a:ln>
                <a:solidFill>
                  <a:prstClr val="black"/>
                </a:solidFill>
                <a:effectLst/>
                <a:uLnTx/>
                <a:uFillTx/>
                <a:latin typeface="Calibri"/>
                <a:ea typeface="Calibri" panose="020F0502020204030204"/>
                <a:cs typeface="Arial"/>
              </a:rPr>
              <a:t>mL</a:t>
            </a: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a:t>
            </a:r>
            <a:r>
              <a:rPr kumimoji="0" lang="it-IT" sz="1800" b="0" i="1" u="none" strike="noStrike" kern="1200" cap="none" spc="0" normalizeH="0" baseline="0" noProof="0" dirty="0" err="1">
                <a:ln>
                  <a:noFill/>
                </a:ln>
                <a:solidFill>
                  <a:prstClr val="black"/>
                </a:solidFill>
                <a:effectLst/>
                <a:uLnTx/>
                <a:uFillTx/>
                <a:latin typeface="Calibri"/>
                <a:ea typeface="Calibri" panose="020F0502020204030204"/>
                <a:cs typeface="Arial"/>
              </a:rPr>
              <a:t>min</a:t>
            </a: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a:t>
            </a:r>
            <a:endPar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Nel rene la capacità di estrazione (E) dipende 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-legame F-P (Farmaco-Proteine);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a:t>
            </a:r>
            <a:r>
              <a:rPr kumimoji="0" lang="it-IT" sz="1800" b="0" i="0" u="none" strike="noStrike" kern="1200" cap="none" spc="0" normalizeH="0" baseline="0" noProof="0" dirty="0" err="1">
                <a:ln>
                  <a:noFill/>
                </a:ln>
                <a:solidFill>
                  <a:prstClr val="black"/>
                </a:solidFill>
                <a:effectLst/>
                <a:uLnTx/>
                <a:uFillTx/>
                <a:latin typeface="Calibri"/>
                <a:ea typeface="Calibri" panose="020F0502020204030204"/>
                <a:cs typeface="Arial"/>
              </a:rPr>
              <a:t>pH</a:t>
            </a: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 dell'urina;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-efficienza dei sistemi di secrezione attiva del farmaco.</a:t>
            </a:r>
          </a:p>
        </p:txBody>
      </p:sp>
    </p:spTree>
    <p:extLst>
      <p:ext uri="{BB962C8B-B14F-4D97-AF65-F5344CB8AC3E}">
        <p14:creationId xmlns:p14="http://schemas.microsoft.com/office/powerpoint/2010/main" val="22756161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FC3A34-D624-AD98-A935-6B394BF2B8F3}"/>
              </a:ext>
            </a:extLst>
          </p:cNvPr>
          <p:cNvSpPr>
            <a:spLocks noGrp="1"/>
          </p:cNvSpPr>
          <p:nvPr>
            <p:ph type="title"/>
          </p:nvPr>
        </p:nvSpPr>
        <p:spPr>
          <a:xfrm>
            <a:off x="4304732" y="263194"/>
            <a:ext cx="10515600" cy="1325563"/>
          </a:xfrm>
        </p:spPr>
        <p:txBody>
          <a:bodyPr>
            <a:normAutofit/>
          </a:bodyPr>
          <a:lstStyle/>
          <a:p>
            <a:r>
              <a:rPr lang="it-IT" sz="4800" b="1" dirty="0">
                <a:solidFill>
                  <a:schemeClr val="bg1"/>
                </a:solidFill>
              </a:rPr>
              <a:t>IL FARMACO</a:t>
            </a:r>
          </a:p>
        </p:txBody>
      </p:sp>
      <p:sp>
        <p:nvSpPr>
          <p:cNvPr id="3" name="Segnaposto contenuto 2">
            <a:extLst>
              <a:ext uri="{FF2B5EF4-FFF2-40B4-BE49-F238E27FC236}">
                <a16:creationId xmlns:a16="http://schemas.microsoft.com/office/drawing/2014/main" id="{43C9DD65-1A2E-AD0F-B606-CA768C790157}"/>
              </a:ext>
            </a:extLst>
          </p:cNvPr>
          <p:cNvSpPr>
            <a:spLocks noGrp="1"/>
          </p:cNvSpPr>
          <p:nvPr>
            <p:ph idx="1"/>
          </p:nvPr>
        </p:nvSpPr>
        <p:spPr>
          <a:xfrm>
            <a:off x="1513840" y="5107305"/>
            <a:ext cx="10515600" cy="1496695"/>
          </a:xfrm>
        </p:spPr>
        <p:txBody>
          <a:bodyPr/>
          <a:lstStyle/>
          <a:p>
            <a:pPr marL="0" indent="0">
              <a:buNone/>
            </a:pPr>
            <a:br>
              <a:rPr lang="it-IT" sz="1800" dirty="0">
                <a:effectLst/>
                <a:latin typeface="Calibri" panose="020F0502020204030204" pitchFamily="34" charset="0"/>
              </a:rPr>
            </a:br>
            <a:endParaRPr lang="it-IT" dirty="0"/>
          </a:p>
          <a:p>
            <a:endParaRPr lang="it-IT" dirty="0"/>
          </a:p>
        </p:txBody>
      </p:sp>
      <p:sp>
        <p:nvSpPr>
          <p:cNvPr id="4" name="CasellaDiTesto 3">
            <a:extLst>
              <a:ext uri="{FF2B5EF4-FFF2-40B4-BE49-F238E27FC236}">
                <a16:creationId xmlns:a16="http://schemas.microsoft.com/office/drawing/2014/main" id="{86B86AEB-55A7-2DAF-02FF-95118C817589}"/>
              </a:ext>
            </a:extLst>
          </p:cNvPr>
          <p:cNvSpPr txBox="1"/>
          <p:nvPr/>
        </p:nvSpPr>
        <p:spPr>
          <a:xfrm>
            <a:off x="933735" y="1735413"/>
            <a:ext cx="10515600" cy="923330"/>
          </a:xfrm>
          <a:prstGeom prst="rect">
            <a:avLst/>
          </a:prstGeom>
          <a:solidFill>
            <a:srgbClr val="FFC000">
              <a:alpha val="72805"/>
            </a:srgbClr>
          </a:solidFill>
        </p:spPr>
        <p:txBody>
          <a:bodyPr wrap="square" rtlCol="0">
            <a:spAutoFit/>
          </a:bodyPr>
          <a:lstStyle/>
          <a:p>
            <a:r>
              <a:rPr lang="it-IT" sz="1800" dirty="0">
                <a:effectLst/>
                <a:latin typeface="Calibri" panose="020F0502020204030204" pitchFamily="34" charset="0"/>
                <a:ea typeface="Calibri" panose="020F0502020204030204" pitchFamily="34" charset="0"/>
              </a:rPr>
              <a:t>La parola </a:t>
            </a:r>
            <a:r>
              <a:rPr lang="it-IT" sz="1800" b="1" dirty="0">
                <a:effectLst/>
                <a:latin typeface="Calibri" panose="020F0502020204030204" pitchFamily="34" charset="0"/>
                <a:ea typeface="Calibri" panose="020F0502020204030204" pitchFamily="34" charset="0"/>
              </a:rPr>
              <a:t>‘farmaco’</a:t>
            </a:r>
            <a:r>
              <a:rPr lang="it-IT" sz="1800" dirty="0">
                <a:effectLst/>
                <a:latin typeface="Calibri" panose="020F0502020204030204" pitchFamily="34" charset="0"/>
                <a:ea typeface="Calibri" panose="020F0502020204030204" pitchFamily="34" charset="0"/>
              </a:rPr>
              <a:t>, deriva dal greco </a:t>
            </a:r>
            <a:r>
              <a:rPr lang="it-IT" sz="1800" i="1" dirty="0" err="1">
                <a:effectLst/>
                <a:latin typeface="Calibri" panose="020F0502020204030204" pitchFamily="34" charset="0"/>
                <a:ea typeface="Calibri" panose="020F0502020204030204" pitchFamily="34" charset="0"/>
              </a:rPr>
              <a:t>pharmakon</a:t>
            </a:r>
            <a:r>
              <a:rPr lang="it-IT" sz="1800" i="1"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che vuol dire ‘rimedio, medicina ma anche </a:t>
            </a:r>
            <a:r>
              <a:rPr lang="it-IT" sz="1800" dirty="0" err="1">
                <a:effectLst/>
                <a:latin typeface="Calibri" panose="020F0502020204030204" pitchFamily="34" charset="0"/>
                <a:ea typeface="Calibri" panose="020F0502020204030204" pitchFamily="34" charset="0"/>
              </a:rPr>
              <a:t>veleno’</a:t>
            </a:r>
            <a:r>
              <a:rPr lang="it-IT" sz="1800" dirty="0">
                <a:effectLst/>
                <a:latin typeface="Calibri" panose="020F0502020204030204" pitchFamily="34" charset="0"/>
                <a:ea typeface="Calibri" panose="020F0502020204030204" pitchFamily="34" charset="0"/>
              </a:rPr>
              <a:t>. In generale è un prodotto, realizzato con molecole classificate API capaci di indurre modificazioni positive o negative nell’organismo vivente mediante un’azione chimica o fisica. </a:t>
            </a:r>
          </a:p>
        </p:txBody>
      </p:sp>
      <p:sp>
        <p:nvSpPr>
          <p:cNvPr id="5" name="CasellaDiTesto 4">
            <a:extLst>
              <a:ext uri="{FF2B5EF4-FFF2-40B4-BE49-F238E27FC236}">
                <a16:creationId xmlns:a16="http://schemas.microsoft.com/office/drawing/2014/main" id="{DC784515-B7E0-0DCF-1A24-6E69719A240F}"/>
              </a:ext>
            </a:extLst>
          </p:cNvPr>
          <p:cNvSpPr txBox="1"/>
          <p:nvPr/>
        </p:nvSpPr>
        <p:spPr>
          <a:xfrm>
            <a:off x="1513840" y="3244333"/>
            <a:ext cx="3159760" cy="1569660"/>
          </a:xfrm>
          <a:prstGeom prst="rect">
            <a:avLst/>
          </a:prstGeom>
          <a:solidFill>
            <a:srgbClr val="FFC000">
              <a:alpha val="92397"/>
            </a:srgbClr>
          </a:solidFill>
        </p:spPr>
        <p:txBody>
          <a:bodyPr wrap="square" rtlCol="0">
            <a:spAutoFit/>
          </a:bodyPr>
          <a:lstStyle/>
          <a:p>
            <a:r>
              <a:rPr lang="it-IT" b="1" dirty="0"/>
              <a:t>        </a:t>
            </a:r>
            <a:r>
              <a:rPr lang="it-IT" sz="2400" b="1" dirty="0"/>
              <a:t>PRINCIPIO ATTIVO</a:t>
            </a:r>
          </a:p>
          <a:p>
            <a:pPr algn="ctr"/>
            <a:r>
              <a:rPr lang="it-IT" b="0" i="0" u="none" strike="noStrike" dirty="0">
                <a:solidFill>
                  <a:srgbClr val="040C28"/>
                </a:solidFill>
                <a:effectLst/>
                <a:latin typeface="Google Sans"/>
              </a:rPr>
              <a:t>è il componente dei medicinali da cui dipende la sua azione curativa, il medicinale vero e proprio</a:t>
            </a:r>
            <a:r>
              <a:rPr lang="it-IT" b="0" i="0" u="none" strike="noStrike" dirty="0">
                <a:solidFill>
                  <a:srgbClr val="202124"/>
                </a:solidFill>
                <a:effectLst/>
                <a:latin typeface="Google Sans"/>
              </a:rPr>
              <a:t>. </a:t>
            </a:r>
            <a:endParaRPr lang="it-IT" b="1" dirty="0"/>
          </a:p>
        </p:txBody>
      </p:sp>
      <p:sp>
        <p:nvSpPr>
          <p:cNvPr id="6" name="CasellaDiTesto 5">
            <a:extLst>
              <a:ext uri="{FF2B5EF4-FFF2-40B4-BE49-F238E27FC236}">
                <a16:creationId xmlns:a16="http://schemas.microsoft.com/office/drawing/2014/main" id="{24A1DF7E-A780-96D8-E0CF-47FD407E148F}"/>
              </a:ext>
            </a:extLst>
          </p:cNvPr>
          <p:cNvSpPr txBox="1"/>
          <p:nvPr/>
        </p:nvSpPr>
        <p:spPr>
          <a:xfrm>
            <a:off x="7153173" y="3244333"/>
            <a:ext cx="3159760" cy="1292662"/>
          </a:xfrm>
          <a:prstGeom prst="rect">
            <a:avLst/>
          </a:prstGeom>
          <a:solidFill>
            <a:srgbClr val="FFC000">
              <a:alpha val="98294"/>
            </a:srgbClr>
          </a:solidFill>
        </p:spPr>
        <p:txBody>
          <a:bodyPr wrap="square" rtlCol="0">
            <a:spAutoFit/>
          </a:bodyPr>
          <a:lstStyle/>
          <a:p>
            <a:pPr algn="ctr"/>
            <a:r>
              <a:rPr lang="it-IT" b="1" dirty="0"/>
              <a:t>    </a:t>
            </a:r>
            <a:r>
              <a:rPr lang="it-IT" sz="2400" b="1" dirty="0"/>
              <a:t>ECCIPIENTI</a:t>
            </a:r>
          </a:p>
          <a:p>
            <a:pPr algn="ctr"/>
            <a:r>
              <a:rPr lang="it-IT" b="0" i="0" u="none" strike="noStrike" dirty="0">
                <a:solidFill>
                  <a:srgbClr val="202124"/>
                </a:solidFill>
                <a:effectLst/>
                <a:latin typeface="Google Sans"/>
              </a:rPr>
              <a:t>componenti inattivi del medicinale, privi di ogni azione farmacologica.</a:t>
            </a:r>
            <a:endParaRPr lang="it-IT" b="1" dirty="0"/>
          </a:p>
        </p:txBody>
      </p:sp>
    </p:spTree>
    <p:extLst>
      <p:ext uri="{BB962C8B-B14F-4D97-AF65-F5344CB8AC3E}">
        <p14:creationId xmlns:p14="http://schemas.microsoft.com/office/powerpoint/2010/main" val="1626213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45000"/>
                    </a14:imgEffect>
                  </a14:imgLayer>
                </a14:imgProps>
              </a:ext>
            </a:extLst>
          </a:blip>
          <a:srcRect/>
          <a:stretch>
            <a:fillRect t="-22000" b="-22000"/>
          </a:stretch>
        </a:blipFill>
        <a:effectLst/>
      </p:bgPr>
    </p:bg>
    <p:spTree>
      <p:nvGrpSpPr>
        <p:cNvPr id="1" name=""/>
        <p:cNvGrpSpPr/>
        <p:nvPr/>
      </p:nvGrpSpPr>
      <p:grpSpPr>
        <a:xfrm>
          <a:off x="0" y="0"/>
          <a:ext cx="0" cy="0"/>
          <a:chOff x="0" y="0"/>
          <a:chExt cx="0" cy="0"/>
        </a:xfrm>
      </p:grpSpPr>
      <p:sp>
        <p:nvSpPr>
          <p:cNvPr id="6" name="Arrotonda angolo diagonale rettangolo 5"/>
          <p:cNvSpPr/>
          <p:nvPr/>
        </p:nvSpPr>
        <p:spPr>
          <a:xfrm>
            <a:off x="335360" y="188640"/>
            <a:ext cx="7128792" cy="7056784"/>
          </a:xfrm>
          <a:prstGeom prst="round2DiagRect">
            <a:avLst/>
          </a:prstGeom>
          <a:solidFill>
            <a:schemeClr val="accent5">
              <a:lumMod val="20000"/>
              <a:lumOff val="80000"/>
              <a:alpha val="66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3" name="Segnaposto contenuto 2"/>
          <p:cNvSpPr>
            <a:spLocks noGrp="1"/>
          </p:cNvSpPr>
          <p:nvPr>
            <p:ph idx="1"/>
          </p:nvPr>
        </p:nvSpPr>
        <p:spPr>
          <a:xfrm>
            <a:off x="468288" y="1340768"/>
            <a:ext cx="6851848" cy="4968552"/>
          </a:xfrm>
        </p:spPr>
        <p:txBody>
          <a:bodyPr>
            <a:noAutofit/>
          </a:bodyPr>
          <a:lstStyle/>
          <a:p>
            <a:pPr marL="0" indent="0" algn="just">
              <a:buNone/>
            </a:pPr>
            <a:r>
              <a:rPr lang="it-IT" sz="1800" dirty="0"/>
              <a:t>Da un punto di vista farmacologico si definisce "compartimento" un insieme di organi o tessuti nei quali il farmaco diffonde e dai quali viene in seguito eliminato.</a:t>
            </a:r>
          </a:p>
          <a:p>
            <a:pPr marL="0" indent="0" algn="just">
              <a:buNone/>
            </a:pPr>
            <a:endParaRPr lang="it-IT" sz="1800" dirty="0"/>
          </a:p>
          <a:p>
            <a:pPr algn="just"/>
            <a:r>
              <a:rPr lang="it-IT" sz="1800" i="1" u="sng" dirty="0"/>
              <a:t>Modello Monocompartimentale</a:t>
            </a:r>
            <a:r>
              <a:rPr lang="it-IT" sz="1800" dirty="0"/>
              <a:t>: il farmaco si distribuisce ai tessuti istantaneamente; è possibile considerare l'organismo come un unico compartimento farmacologico dal quale il farmaco verrà eliminato con un processo cinetico del primo ordine dato da Ve. </a:t>
            </a:r>
          </a:p>
          <a:p>
            <a:pPr marL="0" indent="0" algn="just">
              <a:buNone/>
            </a:pPr>
            <a:endParaRPr lang="it-IT" sz="1800" dirty="0"/>
          </a:p>
          <a:p>
            <a:pPr algn="just"/>
            <a:r>
              <a:rPr lang="it-IT" sz="1800" i="1" u="sng" dirty="0"/>
              <a:t>Modello Bicompartimentale</a:t>
            </a:r>
            <a:r>
              <a:rPr lang="it-IT" sz="1800" dirty="0"/>
              <a:t>: identifica un compartimento centrale nel quale il farmaco raggiunge l'equilibrio in tempi brevi, ed un compartimento periferico formato dai tessuti che offrono una maggiore resistenza alla penetrazione del farmaco, nei quali la distribuzione sarà più lenta. Una volta raggiunto l'equilibrio tra i due compartimenti, l'eliminazione del farmaco dal compartimento centrale procede con un processo del primo ordine definito da Ve.</a:t>
            </a:r>
          </a:p>
        </p:txBody>
      </p:sp>
      <p:sp>
        <p:nvSpPr>
          <p:cNvPr id="5" name="Rettangolo 4"/>
          <p:cNvSpPr/>
          <p:nvPr/>
        </p:nvSpPr>
        <p:spPr>
          <a:xfrm>
            <a:off x="335360" y="609655"/>
            <a:ext cx="7128792"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000" b="0" i="1" u="none" strike="noStrike" kern="1200" cap="none" spc="0" normalizeH="0" baseline="0" noProof="0" dirty="0">
                <a:ln w="18415" cmpd="sng">
                  <a:solidFill>
                    <a:srgbClr val="FFFFFF"/>
                  </a:solidFill>
                  <a:prstDash val="solid"/>
                </a:ln>
                <a:solidFill>
                  <a:srgbClr val="FFFFFF"/>
                </a:solidFill>
                <a:effectLst>
                  <a:glow rad="63500">
                    <a:srgbClr val="F79646">
                      <a:satMod val="175000"/>
                      <a:alpha val="40000"/>
                    </a:srgbClr>
                  </a:glow>
                  <a:outerShdw blurRad="63500" dir="3600000" algn="tl" rotWithShape="0">
                    <a:srgbClr val="000000">
                      <a:alpha val="70000"/>
                    </a:srgbClr>
                  </a:outerShdw>
                </a:effectLst>
                <a:uLnTx/>
                <a:uFillTx/>
                <a:latin typeface="Times New Roman" panose="02020603050405020304" pitchFamily="18" charset="0"/>
                <a:ea typeface="Calibri" panose="020F0502020204030204"/>
                <a:cs typeface="Times New Roman" panose="02020603050405020304" pitchFamily="18" charset="0"/>
              </a:rPr>
              <a:t>Modelli compartimentali</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20" t="3601" r="1364" b="12635"/>
          <a:stretch/>
        </p:blipFill>
        <p:spPr bwMode="auto">
          <a:xfrm>
            <a:off x="7320136" y="1988840"/>
            <a:ext cx="4881019" cy="2575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14441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45000"/>
                    </a14:imgEffect>
                  </a14:imgLayer>
                </a14:imgProps>
              </a:ext>
            </a:extLst>
          </a:blip>
          <a:srcRect/>
          <a:stretch>
            <a:fillRect t="-22000" b="-22000"/>
          </a:stretch>
        </a:blipFill>
        <a:effectLst/>
      </p:bgPr>
    </p:bg>
    <p:spTree>
      <p:nvGrpSpPr>
        <p:cNvPr id="1" name=""/>
        <p:cNvGrpSpPr/>
        <p:nvPr/>
      </p:nvGrpSpPr>
      <p:grpSpPr>
        <a:xfrm>
          <a:off x="0" y="0"/>
          <a:ext cx="0" cy="0"/>
          <a:chOff x="0" y="0"/>
          <a:chExt cx="0" cy="0"/>
        </a:xfrm>
      </p:grpSpPr>
      <p:sp>
        <p:nvSpPr>
          <p:cNvPr id="7" name="Arrotonda angolo diagonale rettangolo 6"/>
          <p:cNvSpPr/>
          <p:nvPr/>
        </p:nvSpPr>
        <p:spPr>
          <a:xfrm>
            <a:off x="6204012" y="4293096"/>
            <a:ext cx="5580620" cy="1785104"/>
          </a:xfrm>
          <a:prstGeom prst="round2DiagRect">
            <a:avLst/>
          </a:prstGeom>
          <a:solidFill>
            <a:schemeClr val="accent3">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6" name="Arrotonda angolo diagonale rettangolo 5"/>
          <p:cNvSpPr/>
          <p:nvPr/>
        </p:nvSpPr>
        <p:spPr>
          <a:xfrm>
            <a:off x="609425" y="4293096"/>
            <a:ext cx="5198544" cy="1785104"/>
          </a:xfrm>
          <a:prstGeom prst="round2DiagRect">
            <a:avLst/>
          </a:prstGeom>
          <a:solidFill>
            <a:schemeClr val="accent4">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5" name="Rettangolo 4"/>
          <p:cNvSpPr/>
          <p:nvPr/>
        </p:nvSpPr>
        <p:spPr>
          <a:xfrm>
            <a:off x="-168696" y="714242"/>
            <a:ext cx="12601400" cy="3218813"/>
          </a:xfrm>
          <a:prstGeom prst="rect">
            <a:avLst/>
          </a:prstGeom>
          <a:solidFill>
            <a:schemeClr val="accent5">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3" name="Segnaposto contenuto 2"/>
          <p:cNvSpPr>
            <a:spLocks noGrp="1"/>
          </p:cNvSpPr>
          <p:nvPr>
            <p:ph idx="1"/>
          </p:nvPr>
        </p:nvSpPr>
        <p:spPr>
          <a:xfrm>
            <a:off x="335360" y="714243"/>
            <a:ext cx="7848872" cy="3600400"/>
          </a:xfrm>
        </p:spPr>
        <p:txBody>
          <a:bodyPr>
            <a:normAutofit fontScale="47500" lnSpcReduction="20000"/>
          </a:bodyPr>
          <a:lstStyle/>
          <a:p>
            <a:pPr marL="0" indent="0" algn="just">
              <a:buNone/>
            </a:pPr>
            <a:r>
              <a:rPr lang="it-IT" sz="3800" dirty="0"/>
              <a:t>È la frazione di farmaco che raggiunge immodificato il circolo sistemico. </a:t>
            </a:r>
          </a:p>
          <a:p>
            <a:pPr marL="0" indent="0" algn="just">
              <a:buNone/>
            </a:pPr>
            <a:r>
              <a:rPr lang="it-IT" sz="3800" dirty="0"/>
              <a:t>La biodisponibilità di un farmaco è massima dopo somministrazione endovenosa, mentre i farmaci somministrati per altre vie presentano una minore biodisponibilità per assorbimento incompleto e metabolismo di primo passaggio epatico.</a:t>
            </a:r>
          </a:p>
          <a:p>
            <a:pPr marL="0" indent="0" algn="just">
              <a:buNone/>
            </a:pPr>
            <a:endParaRPr lang="it-IT" sz="3800" dirty="0"/>
          </a:p>
          <a:p>
            <a:pPr marL="0" indent="0" algn="just">
              <a:buNone/>
            </a:pPr>
            <a:r>
              <a:rPr lang="it-IT" sz="4200" i="1" dirty="0">
                <a:latin typeface="Times New Roman" panose="02020603050405020304" pitchFamily="18" charset="0"/>
                <a:cs typeface="Times New Roman" panose="02020603050405020304" pitchFamily="18" charset="0"/>
              </a:rPr>
              <a:t>Effetto di primo passaggio</a:t>
            </a:r>
          </a:p>
          <a:p>
            <a:pPr marL="0" indent="0" algn="just">
              <a:buNone/>
            </a:pPr>
            <a:r>
              <a:rPr lang="it-IT" sz="3800" dirty="0"/>
              <a:t>Dopo somministrazione orale molti farmaci sono assorbiti dall'intestino tenue e veicolati tramite la vena al fegato dove subiscono metabolizzazione (effetto di primo passaggio) ad opera di enzimi epatici. </a:t>
            </a:r>
          </a:p>
          <a:p>
            <a:pPr marL="0" indent="0" algn="just">
              <a:buNone/>
            </a:pPr>
            <a:r>
              <a:rPr lang="it-IT" sz="3800" dirty="0"/>
              <a:t>Gli effetti di primo passaggio possono limitare a tal punto la biodisponibilità di un farmaco da costringere a scegliere altre vie di somministrazione per raggiungere livelli ematici terapeuticamente validi. </a:t>
            </a:r>
          </a:p>
        </p:txBody>
      </p:sp>
      <p:sp>
        <p:nvSpPr>
          <p:cNvPr id="2" name="Rettangolo 1"/>
          <p:cNvSpPr/>
          <p:nvPr/>
        </p:nvSpPr>
        <p:spPr>
          <a:xfrm>
            <a:off x="609425" y="4293096"/>
            <a:ext cx="5198544" cy="178510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000" b="0" i="1" u="none" strike="noStrike" kern="1200" cap="none" spc="0" normalizeH="0" baseline="0" noProof="0" dirty="0">
                <a:ln>
                  <a:noFill/>
                </a:ln>
                <a:solidFill>
                  <a:prstClr val="black"/>
                </a:solidFill>
                <a:effectLst/>
                <a:uLnTx/>
                <a:uFillTx/>
                <a:latin typeface="Calibri"/>
                <a:ea typeface="Calibri" panose="020F0502020204030204"/>
                <a:cs typeface="Arial"/>
              </a:rPr>
              <a:t>Biodisponibilità assoluta (F)</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Calcolata al fine di valutare il possibile impiego di una determinata via di somministrazione.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Calcolata confrontando i valori di AUC relativi alla somministrazione endovena e per la via considerata.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F= AUC/AUC</a:t>
            </a:r>
          </a:p>
        </p:txBody>
      </p:sp>
      <p:sp>
        <p:nvSpPr>
          <p:cNvPr id="4" name="Rettangolo 3"/>
          <p:cNvSpPr/>
          <p:nvPr/>
        </p:nvSpPr>
        <p:spPr>
          <a:xfrm>
            <a:off x="6168008" y="4293096"/>
            <a:ext cx="5472608" cy="178510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000" b="0" i="1" u="none" strike="noStrike" kern="1200" cap="none" spc="0" normalizeH="0" baseline="0" noProof="0" dirty="0">
                <a:ln>
                  <a:noFill/>
                </a:ln>
                <a:solidFill>
                  <a:prstClr val="black"/>
                </a:solidFill>
                <a:effectLst/>
                <a:uLnTx/>
                <a:uFillTx/>
                <a:latin typeface="Calibri"/>
                <a:ea typeface="Calibri" panose="020F0502020204030204"/>
                <a:cs typeface="Arial"/>
              </a:rPr>
              <a:t>Biodisponibilità relativa (BR)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Calibri" panose="020F0502020204030204"/>
                <a:cs typeface="Arial"/>
              </a:rPr>
              <a:t>Serve a stabilire l'adeguatezza della forma farmaceutica di un farmaco da somministrare per una particolare via. È basata sul confronto tra il nuovo preparato ed un preparato standard da somministrare per la stessa via.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BR= </a:t>
            </a:r>
            <a:r>
              <a:rPr kumimoji="0" lang="it-IT" sz="1800" b="0" i="1" u="none" strike="noStrike" kern="1200" cap="none" spc="0" normalizeH="0" baseline="0" noProof="0" dirty="0" err="1">
                <a:ln>
                  <a:noFill/>
                </a:ln>
                <a:solidFill>
                  <a:prstClr val="black"/>
                </a:solidFill>
                <a:effectLst/>
                <a:uLnTx/>
                <a:uFillTx/>
                <a:latin typeface="Calibri"/>
                <a:ea typeface="Calibri" panose="020F0502020204030204"/>
                <a:cs typeface="Arial"/>
              </a:rPr>
              <a:t>AUCy</a:t>
            </a:r>
            <a:r>
              <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rPr>
              <a:t>/</a:t>
            </a:r>
            <a:r>
              <a:rPr kumimoji="0" lang="it-IT" sz="1800" b="0" i="1" u="none" strike="noStrike" kern="1200" cap="none" spc="0" normalizeH="0" baseline="0" noProof="0" dirty="0" err="1">
                <a:ln>
                  <a:noFill/>
                </a:ln>
                <a:solidFill>
                  <a:prstClr val="black"/>
                </a:solidFill>
                <a:effectLst/>
                <a:uLnTx/>
                <a:uFillTx/>
                <a:latin typeface="Calibri"/>
                <a:ea typeface="Calibri" panose="020F0502020204030204"/>
                <a:cs typeface="Arial"/>
              </a:rPr>
              <a:t>AUCst</a:t>
            </a:r>
            <a:endParaRPr kumimoji="0" lang="it-IT" sz="1800" b="0" i="1" u="none" strike="noStrike" kern="1200" cap="none" spc="0" normalizeH="0" baseline="0" noProof="0" dirty="0">
              <a:ln>
                <a:noFill/>
              </a:ln>
              <a:solidFill>
                <a:prstClr val="black"/>
              </a:solidFill>
              <a:effectLst/>
              <a:uLnTx/>
              <a:uFillTx/>
              <a:latin typeface="Calibri"/>
              <a:ea typeface="Calibri" panose="020F0502020204030204"/>
              <a:cs typeface="Arial"/>
            </a:endParaRPr>
          </a:p>
        </p:txBody>
      </p:sp>
      <p:sp>
        <p:nvSpPr>
          <p:cNvPr id="8" name="Rettangolo 7"/>
          <p:cNvSpPr/>
          <p:nvPr/>
        </p:nvSpPr>
        <p:spPr>
          <a:xfrm>
            <a:off x="1" y="160245"/>
            <a:ext cx="1219200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000" b="0" i="1" u="none" strike="noStrike" kern="1200" cap="none" spc="0" normalizeH="0" baseline="0" noProof="0" dirty="0">
                <a:ln w="19050" cmpd="sng">
                  <a:solidFill>
                    <a:srgbClr val="F79646">
                      <a:lumMod val="60000"/>
                      <a:lumOff val="40000"/>
                    </a:srgbClr>
                  </a:solidFill>
                  <a:prstDash val="solid"/>
                </a:ln>
                <a:solidFill>
                  <a:srgbClr val="FFFFFF"/>
                </a:solidFill>
                <a:effectLst>
                  <a:outerShdw blurRad="60007" dist="200025" dir="15000000" sy="30000" kx="-1800000" algn="bl" rotWithShape="0">
                    <a:prstClr val="black">
                      <a:alpha val="32000"/>
                    </a:prstClr>
                  </a:outerShdw>
                  <a:reflection blurRad="6350" stA="55000" endA="300" endPos="45500" dir="5400000" sy="-100000" algn="bl" rotWithShape="0"/>
                </a:effectLst>
                <a:uLnTx/>
                <a:uFillTx/>
                <a:latin typeface="Times New Roman" panose="02020603050405020304" pitchFamily="18" charset="0"/>
                <a:ea typeface="Calibri" panose="020F0502020204030204"/>
                <a:cs typeface="Times New Roman" panose="02020603050405020304" pitchFamily="18" charset="0"/>
              </a:rPr>
              <a:t>Biodisponibilità</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232" y="938954"/>
            <a:ext cx="3877739" cy="2669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98548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45000"/>
                    </a14:imgEffect>
                  </a14:imgLayer>
                </a14:imgProps>
              </a:ext>
            </a:extLst>
          </a:blip>
          <a:srcRect/>
          <a:stretch>
            <a:fillRect t="-22000" b="-22000"/>
          </a:stretch>
        </a:blipFill>
        <a:effectLst/>
      </p:bgPr>
    </p:bg>
    <p:spTree>
      <p:nvGrpSpPr>
        <p:cNvPr id="1" name=""/>
        <p:cNvGrpSpPr/>
        <p:nvPr/>
      </p:nvGrpSpPr>
      <p:grpSpPr>
        <a:xfrm>
          <a:off x="0" y="0"/>
          <a:ext cx="0" cy="0"/>
          <a:chOff x="0" y="0"/>
          <a:chExt cx="0" cy="0"/>
        </a:xfrm>
      </p:grpSpPr>
      <p:sp>
        <p:nvSpPr>
          <p:cNvPr id="2" name="Arrotonda angolo diagonale rettangolo 1"/>
          <p:cNvSpPr/>
          <p:nvPr/>
        </p:nvSpPr>
        <p:spPr>
          <a:xfrm>
            <a:off x="335360" y="764704"/>
            <a:ext cx="12457384" cy="4320480"/>
          </a:xfrm>
          <a:prstGeom prst="round2DiagRect">
            <a:avLst/>
          </a:prstGeom>
          <a:solidFill>
            <a:schemeClr val="accent6">
              <a:lumMod val="40000"/>
              <a:lumOff val="60000"/>
              <a:alpha val="66000"/>
            </a:schemeClr>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3" name="Segnaposto contenuto 2"/>
          <p:cNvSpPr>
            <a:spLocks noGrp="1"/>
          </p:cNvSpPr>
          <p:nvPr>
            <p:ph idx="1"/>
          </p:nvPr>
        </p:nvSpPr>
        <p:spPr>
          <a:xfrm>
            <a:off x="479376" y="908720"/>
            <a:ext cx="11255424" cy="4176464"/>
          </a:xfrm>
        </p:spPr>
        <p:txBody>
          <a:bodyPr>
            <a:normAutofit fontScale="92500" lnSpcReduction="10000"/>
          </a:bodyPr>
          <a:lstStyle/>
          <a:p>
            <a:pPr marL="0" indent="0" algn="ctr">
              <a:buNone/>
            </a:pPr>
            <a:r>
              <a:rPr lang="it-IT" sz="2600" i="1" dirty="0">
                <a:ln>
                  <a:solidFill>
                    <a:srgbClr val="0070C0"/>
                  </a:solidFill>
                </a:ln>
                <a:no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Dose di carico</a:t>
            </a:r>
          </a:p>
          <a:p>
            <a:pPr marL="0" indent="0" algn="just">
              <a:buNone/>
            </a:pPr>
            <a:r>
              <a:rPr lang="it-IT" sz="1900" dirty="0"/>
              <a:t>Quando il tempo per raggiungere lo stato stazionario è notevole, può essere utile somministrare una dose di carico (Dc) in modo da ottenere rapidamente la </a:t>
            </a:r>
            <a:r>
              <a:rPr lang="it-IT" sz="1900" dirty="0" err="1"/>
              <a:t>Css</a:t>
            </a:r>
            <a:r>
              <a:rPr lang="it-IT" sz="1900" dirty="0"/>
              <a:t>. </a:t>
            </a:r>
          </a:p>
          <a:p>
            <a:pPr marL="0" indent="0" algn="ctr">
              <a:buNone/>
            </a:pPr>
            <a:r>
              <a:rPr lang="it-IT" sz="2200" i="1" dirty="0"/>
              <a:t>Dc = </a:t>
            </a:r>
            <a:r>
              <a:rPr lang="it-IT" sz="2200" i="1" dirty="0" err="1"/>
              <a:t>Css</a:t>
            </a:r>
            <a:r>
              <a:rPr lang="it-IT" sz="2200" i="1" dirty="0"/>
              <a:t> * </a:t>
            </a:r>
            <a:r>
              <a:rPr lang="it-IT" sz="2200" i="1" dirty="0" err="1"/>
              <a:t>Vd</a:t>
            </a:r>
            <a:endParaRPr lang="it-IT" sz="2200" i="1" dirty="0"/>
          </a:p>
          <a:p>
            <a:pPr marL="0" indent="0">
              <a:buNone/>
            </a:pPr>
            <a:endParaRPr lang="it-IT" dirty="0"/>
          </a:p>
          <a:p>
            <a:pPr marL="0" indent="0" algn="ctr">
              <a:buNone/>
            </a:pPr>
            <a:r>
              <a:rPr lang="it-IT" sz="2600" i="1" dirty="0">
                <a:ln>
                  <a:solidFill>
                    <a:srgbClr val="0070C0"/>
                  </a:solidFill>
                </a:ln>
                <a:no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Dose di mantenimento</a:t>
            </a:r>
          </a:p>
          <a:p>
            <a:pPr marL="0" indent="0" algn="just">
              <a:buNone/>
            </a:pPr>
            <a:r>
              <a:rPr lang="it-IT" sz="1900" dirty="0"/>
              <a:t>Nella maggior parte delle situazioni cliniche i farmaci vengono somministrati in modo da mantenere uno stato stazionario nell'organismo, il che si ottiene somministrando ogni volta un quantitativo di farmaco (dose di mantenimento) pari al farmaco eliminato dal momento dell'ultima somministrazione. </a:t>
            </a:r>
          </a:p>
          <a:p>
            <a:pPr marL="0" indent="0">
              <a:buNone/>
            </a:pPr>
            <a:r>
              <a:rPr lang="it-IT" sz="1900" dirty="0"/>
              <a:t>In caso di somministrazioni ripetute nel tempo, la dose di mantenimento (Dm) viene calcolata come:</a:t>
            </a:r>
          </a:p>
          <a:p>
            <a:pPr marL="0" indent="0" algn="ctr">
              <a:buNone/>
            </a:pPr>
            <a:endParaRPr lang="it-IT" sz="2200" i="1" dirty="0"/>
          </a:p>
          <a:p>
            <a:pPr marL="0" indent="0" algn="ctr">
              <a:buNone/>
            </a:pPr>
            <a:r>
              <a:rPr lang="it-IT" sz="2200" i="1" dirty="0"/>
              <a:t>Dm (mg)= Vi(mg/h)* intervallo tra le dosi (h)</a:t>
            </a:r>
          </a:p>
          <a:p>
            <a:pPr marL="0" indent="0">
              <a:buNone/>
            </a:pPr>
            <a:endParaRPr lang="it-IT" sz="1900" dirty="0"/>
          </a:p>
          <a:p>
            <a:pPr marL="0" indent="0">
              <a:buNone/>
            </a:pPr>
            <a:endParaRPr lang="it-IT" dirty="0"/>
          </a:p>
        </p:txBody>
      </p:sp>
    </p:spTree>
    <p:extLst>
      <p:ext uri="{BB962C8B-B14F-4D97-AF65-F5344CB8AC3E}">
        <p14:creationId xmlns:p14="http://schemas.microsoft.com/office/powerpoint/2010/main" val="239819756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7">
            <a:extLst>
              <a:ext uri="{FF2B5EF4-FFF2-40B4-BE49-F238E27FC236}">
                <a16:creationId xmlns:a16="http://schemas.microsoft.com/office/drawing/2014/main" id="{49724451-1817-47EC-8F8A-753481527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Calibri" panose="020F0502020204030204"/>
              <a:cs typeface="Arial"/>
            </a:endParaRPr>
          </a:p>
        </p:txBody>
      </p:sp>
      <p:pic>
        <p:nvPicPr>
          <p:cNvPr id="5" name="Immagine 4" descr="Immagine che contiene testo, persona, uomo, cravatta&#10;&#10;Descrizione generata automaticamente">
            <a:extLst>
              <a:ext uri="{FF2B5EF4-FFF2-40B4-BE49-F238E27FC236}">
                <a16:creationId xmlns:a16="http://schemas.microsoft.com/office/drawing/2014/main" id="{B99CEFF3-0768-EE08-6085-CC38C992454D}"/>
              </a:ext>
            </a:extLst>
          </p:cNvPr>
          <p:cNvPicPr>
            <a:picLocks noChangeAspect="1"/>
          </p:cNvPicPr>
          <p:nvPr/>
        </p:nvPicPr>
        <p:blipFill>
          <a:blip r:embed="rId2">
            <a:extLst>
              <a:ext uri="{28A0092B-C50C-407E-A947-70E740481C1C}">
                <a14:useLocalDpi xmlns:a14="http://schemas.microsoft.com/office/drawing/2010/main" val="0"/>
              </a:ext>
            </a:extLst>
          </a:blip>
          <a:srcRect t="2213" r="-4" b="2209"/>
          <a:stretch>
            <a:fillRect/>
          </a:stretch>
        </p:blipFill>
        <p:spPr>
          <a:xfrm>
            <a:off x="12" y="10"/>
            <a:ext cx="4975061" cy="6857990"/>
          </a:xfrm>
          <a:prstGeom prst="rect">
            <a:avLst/>
          </a:prstGeom>
        </p:spPr>
      </p:pic>
      <p:pic>
        <p:nvPicPr>
          <p:cNvPr id="7" name="Immagine 6">
            <a:extLst>
              <a:ext uri="{FF2B5EF4-FFF2-40B4-BE49-F238E27FC236}">
                <a16:creationId xmlns:a16="http://schemas.microsoft.com/office/drawing/2014/main" id="{40D51FF6-C1EE-EC1A-86D8-F7E3D21A8ACE}"/>
              </a:ext>
            </a:extLst>
          </p:cNvPr>
          <p:cNvPicPr>
            <a:picLocks noChangeAspect="1"/>
          </p:cNvPicPr>
          <p:nvPr/>
        </p:nvPicPr>
        <p:blipFill>
          <a:blip r:embed="rId3">
            <a:extLst>
              <a:ext uri="{28A0092B-C50C-407E-A947-70E740481C1C}">
                <a14:useLocalDpi xmlns:a14="http://schemas.microsoft.com/office/drawing/2010/main" val="0"/>
              </a:ext>
            </a:extLst>
          </a:blip>
          <a:srcRect t="4974" r="-2" b="-2"/>
          <a:stretch>
            <a:fillRect/>
          </a:stretch>
        </p:blipFill>
        <p:spPr>
          <a:xfrm>
            <a:off x="4975048" y="-1"/>
            <a:ext cx="7216940" cy="6858000"/>
          </a:xfrm>
          <a:prstGeom prst="rect">
            <a:avLst/>
          </a:prstGeom>
        </p:spPr>
      </p:pic>
      <p:sp>
        <p:nvSpPr>
          <p:cNvPr id="47" name="Rectangle 39">
            <a:extLst>
              <a:ext uri="{FF2B5EF4-FFF2-40B4-BE49-F238E27FC236}">
                <a16:creationId xmlns:a16="http://schemas.microsoft.com/office/drawing/2014/main" id="{1972FFF2-19E8-4ABA-8DF0-DF0BB9CA0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 name="Titolo 1">
            <a:extLst>
              <a:ext uri="{FF2B5EF4-FFF2-40B4-BE49-F238E27FC236}">
                <a16:creationId xmlns:a16="http://schemas.microsoft.com/office/drawing/2014/main" id="{CD3F97DB-EB52-A6C5-93B3-7378A162E9AA}"/>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sz="3200" kern="1200">
                <a:solidFill>
                  <a:schemeClr val="tx1"/>
                </a:solidFill>
                <a:latin typeface="+mj-lt"/>
                <a:ea typeface="+mj-ea"/>
                <a:cs typeface="+mj-cs"/>
              </a:rPr>
              <a:t>Farmacogenetica</a:t>
            </a:r>
          </a:p>
        </p:txBody>
      </p:sp>
      <p:sp>
        <p:nvSpPr>
          <p:cNvPr id="48" name="Rectangle 41">
            <a:extLst>
              <a:ext uri="{FF2B5EF4-FFF2-40B4-BE49-F238E27FC236}">
                <a16:creationId xmlns:a16="http://schemas.microsoft.com/office/drawing/2014/main" id="{D675D8C3-7329-47B0-9782-C66F095D7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49" name="Rectangle 43">
            <a:extLst>
              <a:ext uri="{FF2B5EF4-FFF2-40B4-BE49-F238E27FC236}">
                <a16:creationId xmlns:a16="http://schemas.microsoft.com/office/drawing/2014/main" id="{CB077B7C-FE7A-4C81-92C6-F20D2AE42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8" name="CasellaDiTesto 7">
            <a:extLst>
              <a:ext uri="{FF2B5EF4-FFF2-40B4-BE49-F238E27FC236}">
                <a16:creationId xmlns:a16="http://schemas.microsoft.com/office/drawing/2014/main" id="{9A520985-EB16-B53A-4369-D54311B75BE9}"/>
              </a:ext>
            </a:extLst>
          </p:cNvPr>
          <p:cNvSpPr txBox="1"/>
          <p:nvPr/>
        </p:nvSpPr>
        <p:spPr>
          <a:xfrm>
            <a:off x="5349240" y="4440602"/>
            <a:ext cx="6007608" cy="1645920"/>
          </a:xfrm>
          <a:prstGeom prst="rect">
            <a:avLst/>
          </a:prstGeom>
        </p:spPr>
        <p:txBody>
          <a:bodyPr vert="horz" lIns="91440" tIns="45720" rIns="91440" bIns="45720" rtlCol="0" anchor="ctr">
            <a:norm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0"/>
              </a:spcBef>
              <a:spcAft>
                <a:spcPts val="600"/>
              </a:spcAft>
              <a:buClrTx/>
              <a:buSzTx/>
              <a:buFont typeface="Arial"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Calibri" panose="020F0502020204030204"/>
                <a:cs typeface="Arial"/>
              </a:rPr>
              <a:t>Il concetto di farmacogenetica fu introdotto per la prima volta da Vogel nel 1959 come “lo studio della variabilità interindividuale di risposta ad un farmaco dovuta a fattori genetici, in termini di efficacia ed effetti collaterali”. </a:t>
            </a:r>
          </a:p>
        </p:txBody>
      </p:sp>
    </p:spTree>
    <p:extLst>
      <p:ext uri="{BB962C8B-B14F-4D97-AF65-F5344CB8AC3E}">
        <p14:creationId xmlns:p14="http://schemas.microsoft.com/office/powerpoint/2010/main" val="300753338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982CEEB-E395-847F-0210-C4F469E2CA53}"/>
              </a:ext>
            </a:extLst>
          </p:cNvPr>
          <p:cNvSpPr txBox="1"/>
          <p:nvPr/>
        </p:nvSpPr>
        <p:spPr>
          <a:xfrm>
            <a:off x="435829" y="1422360"/>
            <a:ext cx="6512559" cy="1200329"/>
          </a:xfrm>
          <a:prstGeom prst="rect">
            <a:avLst/>
          </a:prstGeom>
          <a:solidFill>
            <a:schemeClr val="bg1">
              <a:alpha val="60000"/>
            </a:schemeClr>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a:ea typeface="Calibri" panose="020F0502020204030204"/>
                <a:cs typeface="Arial"/>
              </a:rPr>
              <a:t>FARMACOGENETICA= </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descrive come un numero di geni noti interagisca con un farmaco e quindi la correlazione tra la molecola e un gene</a:t>
            </a:r>
            <a:endParaRPr kumimoji="0" lang="it-IT" sz="2400" b="1" i="0" u="none" strike="noStrike" kern="1200" cap="none" spc="0" normalizeH="0" baseline="0" noProof="0" dirty="0">
              <a:ln>
                <a:noFill/>
              </a:ln>
              <a:solidFill>
                <a:prstClr val="black"/>
              </a:solidFill>
              <a:effectLst/>
              <a:uLnTx/>
              <a:uFillTx/>
              <a:latin typeface="Calibri"/>
              <a:ea typeface="Calibri" panose="020F0502020204030204"/>
              <a:cs typeface="Arial"/>
            </a:endParaRPr>
          </a:p>
        </p:txBody>
      </p:sp>
      <p:sp>
        <p:nvSpPr>
          <p:cNvPr id="5" name="CasellaDiTesto 4">
            <a:extLst>
              <a:ext uri="{FF2B5EF4-FFF2-40B4-BE49-F238E27FC236}">
                <a16:creationId xmlns:a16="http://schemas.microsoft.com/office/drawing/2014/main" id="{49FB8AE6-DB3F-AC6C-253A-4985281854F8}"/>
              </a:ext>
            </a:extLst>
          </p:cNvPr>
          <p:cNvSpPr txBox="1"/>
          <p:nvPr/>
        </p:nvSpPr>
        <p:spPr>
          <a:xfrm>
            <a:off x="435829" y="3808591"/>
            <a:ext cx="7518400" cy="1477328"/>
          </a:xfrm>
          <a:prstGeom prst="rect">
            <a:avLst/>
          </a:prstGeom>
          <a:solidFill>
            <a:schemeClr val="bg1">
              <a:alpha val="60000"/>
            </a:schemeClr>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a:ea typeface="Calibri" panose="020F0502020204030204"/>
                <a:cs typeface="Arial"/>
              </a:rPr>
              <a:t>FARMACOGENOMICA= </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descrive l’interazione tra l’intero genoma e un farmaco e quindi la correlazione tra molecola e patrimonio genetico dell’individuo.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black"/>
              </a:solidFill>
              <a:effectLst/>
              <a:uLnTx/>
              <a:uFillTx/>
              <a:latin typeface="Calibri"/>
              <a:ea typeface="Calibri" panose="020F0502020204030204"/>
              <a:cs typeface="Arial"/>
            </a:endParaRPr>
          </a:p>
        </p:txBody>
      </p:sp>
    </p:spTree>
    <p:extLst>
      <p:ext uri="{BB962C8B-B14F-4D97-AF65-F5344CB8AC3E}">
        <p14:creationId xmlns:p14="http://schemas.microsoft.com/office/powerpoint/2010/main" val="279453800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pic>
        <p:nvPicPr>
          <p:cNvPr id="5" name="Immagine 4" descr="Immagine che contiene giocattolo&#10;&#10;Descrizione generata automaticamente">
            <a:extLst>
              <a:ext uri="{FF2B5EF4-FFF2-40B4-BE49-F238E27FC236}">
                <a16:creationId xmlns:a16="http://schemas.microsoft.com/office/drawing/2014/main" id="{8896A7E6-B2AB-6CCD-DE63-51DB42D91E34}"/>
              </a:ext>
            </a:extLst>
          </p:cNvPr>
          <p:cNvPicPr>
            <a:picLocks noChangeAspect="1"/>
          </p:cNvPicPr>
          <p:nvPr/>
        </p:nvPicPr>
        <p:blipFill rotWithShape="1">
          <a:blip r:embed="rId2">
            <a:extLst>
              <a:ext uri="{28A0092B-C50C-407E-A947-70E740481C1C}">
                <a14:useLocalDpi xmlns:a14="http://schemas.microsoft.com/office/drawing/2010/main" val="0"/>
              </a:ext>
            </a:extLst>
          </a:blip>
          <a:srcRect l="9729" r="3493"/>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9" name="Freeform: Shape 18">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endParaRPr>
          </a:p>
        </p:txBody>
      </p:sp>
      <p:sp useBgFill="1">
        <p:nvSpPr>
          <p:cNvPr id="21" name="Freeform: Shape 20">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endParaRPr>
          </a:p>
        </p:txBody>
      </p:sp>
      <p:sp>
        <p:nvSpPr>
          <p:cNvPr id="2" name="Titolo 1">
            <a:extLst>
              <a:ext uri="{FF2B5EF4-FFF2-40B4-BE49-F238E27FC236}">
                <a16:creationId xmlns:a16="http://schemas.microsoft.com/office/drawing/2014/main" id="{ADC9B843-4DDA-2BB9-212F-02C68029C8CC}"/>
              </a:ext>
            </a:extLst>
          </p:cNvPr>
          <p:cNvSpPr>
            <a:spLocks noGrp="1"/>
          </p:cNvSpPr>
          <p:nvPr>
            <p:ph type="title"/>
          </p:nvPr>
        </p:nvSpPr>
        <p:spPr>
          <a:xfrm>
            <a:off x="371094" y="1161288"/>
            <a:ext cx="3438144" cy="1125728"/>
          </a:xfrm>
        </p:spPr>
        <p:txBody>
          <a:bodyPr anchor="b">
            <a:normAutofit/>
          </a:bodyPr>
          <a:lstStyle/>
          <a:p>
            <a:r>
              <a:rPr lang="it-IT" sz="2800" b="1"/>
              <a:t>Obiettivo della farmacogenetica</a:t>
            </a:r>
          </a:p>
        </p:txBody>
      </p:sp>
      <p:sp>
        <p:nvSpPr>
          <p:cNvPr id="23" name="Rectangle 2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endParaRPr>
          </a:p>
        </p:txBody>
      </p:sp>
      <p:sp>
        <p:nvSpPr>
          <p:cNvPr id="25"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endParaRPr>
          </a:p>
        </p:txBody>
      </p:sp>
      <p:sp>
        <p:nvSpPr>
          <p:cNvPr id="9" name="Segnaposto contenuto 2">
            <a:extLst>
              <a:ext uri="{FF2B5EF4-FFF2-40B4-BE49-F238E27FC236}">
                <a16:creationId xmlns:a16="http://schemas.microsoft.com/office/drawing/2014/main" id="{734AF2FE-3906-739C-A6C8-B51BE2B556DE}"/>
              </a:ext>
            </a:extLst>
          </p:cNvPr>
          <p:cNvSpPr>
            <a:spLocks noGrp="1"/>
          </p:cNvSpPr>
          <p:nvPr>
            <p:ph idx="1"/>
          </p:nvPr>
        </p:nvSpPr>
        <p:spPr>
          <a:xfrm>
            <a:off x="371094" y="2718054"/>
            <a:ext cx="3438906" cy="3207258"/>
          </a:xfrm>
        </p:spPr>
        <p:txBody>
          <a:bodyPr anchor="t">
            <a:normAutofit/>
          </a:bodyPr>
          <a:lstStyle/>
          <a:p>
            <a:pPr marL="0" indent="0">
              <a:buNone/>
            </a:pPr>
            <a:r>
              <a:rPr lang="it-IT" sz="1300" dirty="0">
                <a:effectLst/>
                <a:latin typeface="Calibri" panose="020F0502020204030204" pitchFamily="34" charset="0"/>
                <a:ea typeface="Calibri" panose="020F0502020204030204" pitchFamily="34" charset="0"/>
                <a:cs typeface="Times New Roman" panose="02020603050405020304" pitchFamily="18" charset="0"/>
              </a:rPr>
              <a:t>L’obiettivo che si pone la farmacogenetica oggi è la </a:t>
            </a:r>
            <a:r>
              <a:rPr lang="it-IT" sz="1300" b="1" dirty="0">
                <a:effectLst/>
                <a:latin typeface="Calibri" panose="020F0502020204030204" pitchFamily="34" charset="0"/>
                <a:ea typeface="Calibri" panose="020F0502020204030204" pitchFamily="34" charset="0"/>
                <a:cs typeface="Times New Roman" panose="02020603050405020304" pitchFamily="18" charset="0"/>
              </a:rPr>
              <a:t>personalizzazione della farmacoterapia</a:t>
            </a:r>
            <a:r>
              <a:rPr lang="it-IT" sz="1300" dirty="0">
                <a:effectLst/>
                <a:latin typeface="Calibri" panose="020F0502020204030204" pitchFamily="34" charset="0"/>
                <a:ea typeface="Calibri" panose="020F0502020204030204" pitchFamily="34" charset="0"/>
                <a:cs typeface="Times New Roman" panose="02020603050405020304" pitchFamily="18" charset="0"/>
              </a:rPr>
              <a:t>, più dettagliatamente: assegnare ad ogni individuo che necessiti di una qualsivoglia terapia farmacologica la giusta dose, del giusto farmaco, al paziente giusto, al momento giusto. </a:t>
            </a:r>
          </a:p>
          <a:p>
            <a:pPr marL="0" indent="0">
              <a:buNone/>
            </a:pPr>
            <a:r>
              <a:rPr lang="it-IT" sz="1300" dirty="0">
                <a:effectLst/>
                <a:latin typeface="Calibri" panose="020F0502020204030204" pitchFamily="34" charset="0"/>
                <a:ea typeface="Calibri" panose="020F0502020204030204" pitchFamily="34" charset="0"/>
                <a:cs typeface="Times New Roman" panose="02020603050405020304" pitchFamily="18" charset="0"/>
              </a:rPr>
              <a:t>La base genetica di questa variabilità risiede nelle </a:t>
            </a:r>
            <a:r>
              <a:rPr lang="it-IT" sz="1300" b="1" dirty="0">
                <a:effectLst/>
                <a:latin typeface="Calibri" panose="020F0502020204030204" pitchFamily="34" charset="0"/>
                <a:ea typeface="Calibri" panose="020F0502020204030204" pitchFamily="34" charset="0"/>
                <a:cs typeface="Times New Roman" panose="02020603050405020304" pitchFamily="18" charset="0"/>
              </a:rPr>
              <a:t>mutazioni e nei polimorfismi </a:t>
            </a:r>
            <a:r>
              <a:rPr lang="it-IT" sz="1300" dirty="0">
                <a:effectLst/>
                <a:latin typeface="Calibri" panose="020F0502020204030204" pitchFamily="34" charset="0"/>
                <a:ea typeface="Calibri" panose="020F0502020204030204" pitchFamily="34" charset="0"/>
                <a:cs typeface="Times New Roman" panose="02020603050405020304" pitchFamily="18" charset="0"/>
              </a:rPr>
              <a:t>residenti nel genoma. Considerando che tutti gli individui appartenenti alla nostra specie hanno in comune circa il 99% del genoma e differiscono solo nel restante 1%, la variabilità di individui e popolazioni risiede quasi tutta in questa piccola percentuale di DNA.</a:t>
            </a:r>
          </a:p>
          <a:p>
            <a:pPr marL="0" indent="0">
              <a:buNone/>
            </a:pPr>
            <a:endParaRPr lang="it-IT" sz="1300" dirty="0"/>
          </a:p>
        </p:txBody>
      </p:sp>
    </p:spTree>
    <p:extLst>
      <p:ext uri="{BB962C8B-B14F-4D97-AF65-F5344CB8AC3E}">
        <p14:creationId xmlns:p14="http://schemas.microsoft.com/office/powerpoint/2010/main" val="75011815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endParaRPr>
          </a:p>
        </p:txBody>
      </p:sp>
      <p:sp>
        <p:nvSpPr>
          <p:cNvPr id="32" name="Rectangle 3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Arial"/>
            </a:endParaRPr>
          </a:p>
        </p:txBody>
      </p:sp>
      <p:pic>
        <p:nvPicPr>
          <p:cNvPr id="4" name="Immagine 3" descr="Immagine che contiene testo&#10;&#10;Descrizione generata automaticamente">
            <a:extLst>
              <a:ext uri="{FF2B5EF4-FFF2-40B4-BE49-F238E27FC236}">
                <a16:creationId xmlns:a16="http://schemas.microsoft.com/office/drawing/2014/main" id="{D6A096FC-520E-FB11-D65F-9E45892A2AA2}"/>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394" r="9717"/>
          <a:stretch/>
        </p:blipFill>
        <p:spPr>
          <a:xfrm>
            <a:off x="20" y="10"/>
            <a:ext cx="12191979" cy="6857990"/>
          </a:xfrm>
          <a:prstGeom prst="rect">
            <a:avLst/>
          </a:prstGeom>
        </p:spPr>
      </p:pic>
      <p:sp>
        <p:nvSpPr>
          <p:cNvPr id="3" name="Segnaposto contenuto 2">
            <a:extLst>
              <a:ext uri="{FF2B5EF4-FFF2-40B4-BE49-F238E27FC236}">
                <a16:creationId xmlns:a16="http://schemas.microsoft.com/office/drawing/2014/main" id="{29A05708-B4A5-452F-163C-E28AD36FF54F}"/>
              </a:ext>
            </a:extLst>
          </p:cNvPr>
          <p:cNvSpPr>
            <a:spLocks noGrp="1"/>
          </p:cNvSpPr>
          <p:nvPr>
            <p:ph idx="1"/>
          </p:nvPr>
        </p:nvSpPr>
        <p:spPr>
          <a:xfrm>
            <a:off x="1198181" y="2957665"/>
            <a:ext cx="9792471" cy="3171423"/>
          </a:xfrm>
        </p:spPr>
        <p:txBody>
          <a:bodyPr>
            <a:normAutofit/>
          </a:bodyPr>
          <a:lstStyle/>
          <a:p>
            <a:pPr marL="0" indent="0">
              <a:buNone/>
            </a:pPr>
            <a:r>
              <a:rPr lang="it-IT"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 geni coinvolti nella risposta farmacologica possono essere suddivisi in due categorie a seconda che esercitino un effetto sulla farmacocinetica o sulla farmacodinamica di una molecola attiva farmacologicamente. </a:t>
            </a:r>
          </a:p>
          <a:p>
            <a:pPr>
              <a:buFontTx/>
              <a:buChar char="-"/>
            </a:pPr>
            <a:r>
              <a:rPr lang="it-IT"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Per la farmacocinetica sono ottimi target di studio i geni codificanti per proteine coinvolte nel trasporto (drug transporters) e gli enzimi del metabolismo. </a:t>
            </a:r>
            <a:endParaRPr lang="it-IT" sz="200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buFontTx/>
              <a:buChar char="-"/>
            </a:pPr>
            <a:r>
              <a:rPr lang="it-IT"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Per la farmacodinamica occorre invece analizzare la variabilità dei recettori del farmaco, i canali o trasporti ionici, enzimi e proteine regolatrici. </a:t>
            </a:r>
          </a:p>
          <a:p>
            <a:pPr>
              <a:buFontTx/>
              <a:buChar char="-"/>
            </a:pPr>
            <a:endParaRPr lang="it-IT" sz="2000">
              <a:solidFill>
                <a:srgbClr val="FFFFFF"/>
              </a:solidFill>
            </a:endParaRPr>
          </a:p>
        </p:txBody>
      </p:sp>
    </p:spTree>
    <p:extLst>
      <p:ext uri="{BB962C8B-B14F-4D97-AF65-F5344CB8AC3E}">
        <p14:creationId xmlns:p14="http://schemas.microsoft.com/office/powerpoint/2010/main" val="229277316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pic>
        <p:nvPicPr>
          <p:cNvPr id="8" name="Immagine 7" descr="Immagine che contiene diagramma&#10;&#10;Descrizione generata automaticamente">
            <a:extLst>
              <a:ext uri="{FF2B5EF4-FFF2-40B4-BE49-F238E27FC236}">
                <a16:creationId xmlns:a16="http://schemas.microsoft.com/office/drawing/2014/main" id="{7092336B-949A-0036-D892-D9C7AB187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245413"/>
            <a:ext cx="5898560" cy="5189634"/>
          </a:xfrm>
          <a:prstGeom prst="rect">
            <a:avLst/>
          </a:prstGeom>
        </p:spPr>
      </p:pic>
      <p:sp>
        <p:nvSpPr>
          <p:cNvPr id="18"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3" name="Segnaposto contenuto 2">
            <a:extLst>
              <a:ext uri="{FF2B5EF4-FFF2-40B4-BE49-F238E27FC236}">
                <a16:creationId xmlns:a16="http://schemas.microsoft.com/office/drawing/2014/main" id="{58680658-9B43-BB2D-F4A9-90F0FDD883E6}"/>
              </a:ext>
            </a:extLst>
          </p:cNvPr>
          <p:cNvSpPr>
            <a:spLocks noGrp="1"/>
          </p:cNvSpPr>
          <p:nvPr>
            <p:ph idx="1"/>
          </p:nvPr>
        </p:nvSpPr>
        <p:spPr>
          <a:xfrm>
            <a:off x="6739128" y="2664886"/>
            <a:ext cx="4818888" cy="3550789"/>
          </a:xfrm>
        </p:spPr>
        <p:txBody>
          <a:bodyPr anchor="t">
            <a:normAutofit/>
          </a:bodyPr>
          <a:lstStyle/>
          <a:p>
            <a:pPr marL="0" indent="0">
              <a:buNone/>
            </a:pPr>
            <a:r>
              <a:rPr lang="it-IT" sz="1700">
                <a:effectLst/>
                <a:latin typeface="Calibri" panose="020F0502020204030204" pitchFamily="34" charset="0"/>
                <a:ea typeface="Calibri" panose="020F0502020204030204" pitchFamily="34" charset="0"/>
                <a:cs typeface="Times New Roman" panose="02020603050405020304" pitchFamily="18" charset="0"/>
              </a:rPr>
              <a:t>Un numero relativamente piccolo di enzimi farmaco-metabolizzanti (DMEs) è responsabile del metabolismo della maggior parte delle terapie farmacologiche oggi impiegate nell’uso clinico. </a:t>
            </a:r>
          </a:p>
          <a:p>
            <a:pPr marL="0" indent="0">
              <a:buNone/>
            </a:pPr>
            <a:r>
              <a:rPr lang="it-IT" sz="1700">
                <a:effectLst/>
                <a:latin typeface="Calibri" panose="020F0502020204030204" pitchFamily="34" charset="0"/>
                <a:ea typeface="Calibri" panose="020F0502020204030204" pitchFamily="34" charset="0"/>
                <a:cs typeface="Times New Roman" panose="02020603050405020304" pitchFamily="18" charset="0"/>
              </a:rPr>
              <a:t>C’è un numero ristretto di polimorfismi rilevanti nell’ambito di questi enzimi, e molti di loro danno origine ad un mancato effetto terapeutico oppure ad un’esagerata risposta clinica al farmaco. Di fatto ha dato origine alla formazione di quattro sottogruppi di individui che hanno diversità nella capacità di metabolizzare i farmaci per ciascun metabolita attivo e non attivo</a:t>
            </a:r>
          </a:p>
        </p:txBody>
      </p:sp>
    </p:spTree>
    <p:extLst>
      <p:ext uri="{BB962C8B-B14F-4D97-AF65-F5344CB8AC3E}">
        <p14:creationId xmlns:p14="http://schemas.microsoft.com/office/powerpoint/2010/main" val="38895396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24000">
              <a:schemeClr val="accent2">
                <a:lumMod val="60000"/>
                <a:lumOff val="40000"/>
              </a:schemeClr>
            </a:gs>
            <a:gs pos="100000">
              <a:schemeClr val="bg1"/>
            </a:gs>
            <a:gs pos="90000">
              <a:schemeClr val="bg1"/>
            </a:gs>
            <a:gs pos="72000">
              <a:schemeClr val="bg1"/>
            </a:gs>
          </a:gsLst>
          <a:lin ang="5400000" scaled="1"/>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 name="Titolo 1">
            <a:extLst>
              <a:ext uri="{FF2B5EF4-FFF2-40B4-BE49-F238E27FC236}">
                <a16:creationId xmlns:a16="http://schemas.microsoft.com/office/drawing/2014/main" id="{4FC7924A-EFAC-6C4E-B2CF-D113FF372568}"/>
              </a:ext>
            </a:extLst>
          </p:cNvPr>
          <p:cNvSpPr>
            <a:spLocks noGrp="1"/>
          </p:cNvSpPr>
          <p:nvPr>
            <p:ph type="title"/>
          </p:nvPr>
        </p:nvSpPr>
        <p:spPr>
          <a:xfrm>
            <a:off x="838201" y="345810"/>
            <a:ext cx="5120561" cy="1325563"/>
          </a:xfrm>
        </p:spPr>
        <p:txBody>
          <a:bodyPr>
            <a:normAutofit/>
          </a:bodyPr>
          <a:lstStyle/>
          <a:p>
            <a:r>
              <a:rPr lang="it-IT"/>
              <a:t>Polifarmacoterapia</a:t>
            </a:r>
          </a:p>
        </p:txBody>
      </p:sp>
      <p:sp>
        <p:nvSpPr>
          <p:cNvPr id="3" name="Segnaposto contenuto 2">
            <a:extLst>
              <a:ext uri="{FF2B5EF4-FFF2-40B4-BE49-F238E27FC236}">
                <a16:creationId xmlns:a16="http://schemas.microsoft.com/office/drawing/2014/main" id="{C9C5AC65-DA99-6DCC-A8B4-FDE52C5B6A45}"/>
              </a:ext>
            </a:extLst>
          </p:cNvPr>
          <p:cNvSpPr>
            <a:spLocks noGrp="1"/>
          </p:cNvSpPr>
          <p:nvPr>
            <p:ph idx="1"/>
          </p:nvPr>
        </p:nvSpPr>
        <p:spPr>
          <a:xfrm>
            <a:off x="838201" y="1825625"/>
            <a:ext cx="5092194" cy="4351338"/>
          </a:xfrm>
        </p:spPr>
        <p:txBody>
          <a:bodyPr>
            <a:normAutofit/>
          </a:bodyPr>
          <a:lstStyle/>
          <a:p>
            <a:pPr marL="0" indent="0">
              <a:buNone/>
            </a:pPr>
            <a:r>
              <a:rPr lang="it-IT" sz="2000">
                <a:latin typeface="Calibri" panose="020F0502020204030204" pitchFamily="34" charset="0"/>
                <a:ea typeface="Calibri" panose="020F0502020204030204" pitchFamily="34" charset="0"/>
                <a:cs typeface="Times New Roman" panose="02020603050405020304" pitchFamily="18" charset="0"/>
              </a:rPr>
              <a:t>E</a:t>
            </a:r>
            <a:r>
              <a:rPr lang="it-IT" sz="2000">
                <a:effectLst/>
                <a:latin typeface="Calibri" panose="020F0502020204030204" pitchFamily="34" charset="0"/>
                <a:ea typeface="Calibri" panose="020F0502020204030204" pitchFamily="34" charset="0"/>
                <a:cs typeface="Times New Roman" panose="02020603050405020304" pitchFamily="18" charset="0"/>
              </a:rPr>
              <a:t>ssenziale per il raggiungimento del risultato terapeutico desiderato o per il trattamento di patologie concomitanti. </a:t>
            </a:r>
          </a:p>
          <a:p>
            <a:pPr marL="0" indent="0">
              <a:buNone/>
            </a:pPr>
            <a:r>
              <a:rPr lang="it-IT" sz="2000">
                <a:effectLst/>
                <a:latin typeface="Calibri" panose="020F0502020204030204" pitchFamily="34" charset="0"/>
                <a:ea typeface="Calibri" panose="020F0502020204030204" pitchFamily="34" charset="0"/>
                <a:cs typeface="Times New Roman" panose="02020603050405020304" pitchFamily="18" charset="0"/>
              </a:rPr>
              <a:t>Viene usata in situazione come ad esempio l’ipertensione, l’insufficienza cardiaca, la chemioterapia, l’epilessia e le malattie psichiatriche. </a:t>
            </a:r>
            <a:endParaRPr lang="it-IT" sz="200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it-IT" sz="2000">
                <a:effectLst/>
                <a:latin typeface="Calibri" panose="020F0502020204030204" pitchFamily="34" charset="0"/>
                <a:ea typeface="Calibri" panose="020F0502020204030204" pitchFamily="34" charset="0"/>
                <a:cs typeface="Times New Roman" panose="02020603050405020304" pitchFamily="18" charset="0"/>
              </a:rPr>
              <a:t>La contemporanea assunzione di più farmaci può condurre però sia al fallimento terapeutico che alla comparsa di effetti collaterali. </a:t>
            </a:r>
          </a:p>
          <a:p>
            <a:pPr marL="0" indent="0">
              <a:buNone/>
            </a:pPr>
            <a:r>
              <a:rPr lang="it-IT" sz="2000">
                <a:effectLst/>
                <a:latin typeface="Calibri" panose="020F0502020204030204" pitchFamily="34" charset="0"/>
                <a:ea typeface="Calibri" panose="020F0502020204030204" pitchFamily="34" charset="0"/>
                <a:cs typeface="Times New Roman" panose="02020603050405020304" pitchFamily="18" charset="0"/>
              </a:rPr>
              <a:t>Nel caso di interazioni metaboliche, precisamente a livello del citocromo P450 si possono verificare i fenomeni di inibizione e induzione enzimatica. </a:t>
            </a:r>
          </a:p>
          <a:p>
            <a:pPr marL="0" indent="0">
              <a:buNone/>
            </a:pPr>
            <a:endParaRPr lang="it-IT" sz="2000"/>
          </a:p>
        </p:txBody>
      </p:sp>
      <p:sp>
        <p:nvSpPr>
          <p:cNvPr id="44" name="Oval 4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Arial"/>
            </a:endParaRPr>
          </a:p>
        </p:txBody>
      </p:sp>
      <p:pic>
        <p:nvPicPr>
          <p:cNvPr id="11" name="Immagine 10">
            <a:extLst>
              <a:ext uri="{FF2B5EF4-FFF2-40B4-BE49-F238E27FC236}">
                <a16:creationId xmlns:a16="http://schemas.microsoft.com/office/drawing/2014/main" id="{51E510AD-351B-E633-A041-D46C0CA02913}"/>
              </a:ext>
            </a:extLst>
          </p:cNvPr>
          <p:cNvPicPr>
            <a:picLocks noChangeAspect="1"/>
          </p:cNvPicPr>
          <p:nvPr/>
        </p:nvPicPr>
        <p:blipFill rotWithShape="1">
          <a:blip r:embed="rId2">
            <a:extLst>
              <a:ext uri="{28A0092B-C50C-407E-A947-70E740481C1C}">
                <a14:useLocalDpi xmlns:a14="http://schemas.microsoft.com/office/drawing/2010/main" val="0"/>
              </a:ext>
            </a:extLst>
          </a:blip>
          <a:srcRect t="5459" r="-2" b="-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gradFill>
            <a:gsLst>
              <a:gs pos="17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pic>
      <p:sp>
        <p:nvSpPr>
          <p:cNvPr id="46" name="Arc 4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Calibri" panose="020F0502020204030204"/>
              <a:cs typeface="Arial"/>
            </a:endParaRPr>
          </a:p>
        </p:txBody>
      </p:sp>
      <p:pic>
        <p:nvPicPr>
          <p:cNvPr id="9" name="Immagine 8" descr="Immagine che contiene interno&#10;&#10;Descrizione generata automaticamente">
            <a:extLst>
              <a:ext uri="{FF2B5EF4-FFF2-40B4-BE49-F238E27FC236}">
                <a16:creationId xmlns:a16="http://schemas.microsoft.com/office/drawing/2014/main" id="{758D1187-ABDB-60DB-1FAD-C559F69CDD2D}"/>
              </a:ext>
            </a:extLst>
          </p:cNvPr>
          <p:cNvPicPr>
            <a:picLocks noChangeAspect="1"/>
          </p:cNvPicPr>
          <p:nvPr/>
        </p:nvPicPr>
        <p:blipFill rotWithShape="1">
          <a:blip r:embed="rId3">
            <a:extLst>
              <a:ext uri="{28A0092B-C50C-407E-A947-70E740481C1C}">
                <a14:useLocalDpi xmlns:a14="http://schemas.microsoft.com/office/drawing/2010/main" val="0"/>
              </a:ext>
            </a:extLst>
          </a:blip>
          <a:srcRect l="13571" r="16228"/>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68515453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endParaRPr>
          </a:p>
        </p:txBody>
      </p:sp>
      <p:sp>
        <p:nvSpPr>
          <p:cNvPr id="11" name="Rectangle 10">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Arial"/>
            </a:endParaRPr>
          </a:p>
        </p:txBody>
      </p:sp>
      <p:pic>
        <p:nvPicPr>
          <p:cNvPr id="5" name="Picture 4" descr="Primo piano di blister di pillole non aperti">
            <a:extLst>
              <a:ext uri="{FF2B5EF4-FFF2-40B4-BE49-F238E27FC236}">
                <a16:creationId xmlns:a16="http://schemas.microsoft.com/office/drawing/2014/main" id="{8A293B92-3017-B789-B648-39C282100E88}"/>
              </a:ext>
            </a:extLst>
          </p:cNvPr>
          <p:cNvPicPr>
            <a:picLocks noChangeAspect="1"/>
          </p:cNvPicPr>
          <p:nvPr/>
        </p:nvPicPr>
        <p:blipFill rotWithShape="1">
          <a:blip r:embed="rId2">
            <a:alphaModFix amt="60000"/>
          </a:blip>
          <a:srcRect t="3260" b="11189"/>
          <a:stretch/>
        </p:blipFill>
        <p:spPr>
          <a:xfrm>
            <a:off x="-1" y="-27384"/>
            <a:ext cx="12192001" cy="6857990"/>
          </a:xfrm>
          <a:prstGeom prst="rect">
            <a:avLst/>
          </a:prstGeom>
        </p:spPr>
      </p:pic>
      <p:sp>
        <p:nvSpPr>
          <p:cNvPr id="2" name="Titolo 1">
            <a:extLst>
              <a:ext uri="{FF2B5EF4-FFF2-40B4-BE49-F238E27FC236}">
                <a16:creationId xmlns:a16="http://schemas.microsoft.com/office/drawing/2014/main" id="{DE06D803-B6B7-5B96-B1D2-6D44385E6CBB}"/>
              </a:ext>
            </a:extLst>
          </p:cNvPr>
          <p:cNvSpPr>
            <a:spLocks noGrp="1"/>
          </p:cNvSpPr>
          <p:nvPr>
            <p:ph type="title"/>
          </p:nvPr>
        </p:nvSpPr>
        <p:spPr>
          <a:xfrm>
            <a:off x="838199" y="1671570"/>
            <a:ext cx="5155261" cy="4072044"/>
          </a:xfrm>
        </p:spPr>
        <p:txBody>
          <a:bodyPr anchor="t">
            <a:normAutofit/>
          </a:bodyPr>
          <a:lstStyle/>
          <a:p>
            <a:r>
              <a:rPr lang="it-IT">
                <a:solidFill>
                  <a:srgbClr val="FFFFFF"/>
                </a:solidFill>
              </a:rPr>
              <a:t>Inibizione enzimatica</a:t>
            </a:r>
          </a:p>
        </p:txBody>
      </p:sp>
      <p:sp>
        <p:nvSpPr>
          <p:cNvPr id="3" name="Segnaposto contenuto 2">
            <a:extLst>
              <a:ext uri="{FF2B5EF4-FFF2-40B4-BE49-F238E27FC236}">
                <a16:creationId xmlns:a16="http://schemas.microsoft.com/office/drawing/2014/main" id="{E27CCF7F-2A2E-7DE4-7399-6590013700A8}"/>
              </a:ext>
            </a:extLst>
          </p:cNvPr>
          <p:cNvSpPr>
            <a:spLocks noGrp="1"/>
          </p:cNvSpPr>
          <p:nvPr>
            <p:ph idx="1"/>
          </p:nvPr>
        </p:nvSpPr>
        <p:spPr>
          <a:xfrm>
            <a:off x="6185986" y="1671566"/>
            <a:ext cx="5170861" cy="4072043"/>
          </a:xfrm>
        </p:spPr>
        <p:txBody>
          <a:bodyPr>
            <a:normAutofit/>
          </a:bodyPr>
          <a:lstStyle/>
          <a:p>
            <a:pPr marL="0" indent="0">
              <a:buNone/>
            </a:pPr>
            <a:r>
              <a:rPr lang="it-IT" sz="2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L’inibizione si verifica quando due o più farmaci vengono metabolizzati dallo stesso enzima, in questo caso si innesta una competizione di legame per lo stesso sito enzimatico con una conseguente diminuzione del grado di metabolismo del farmaco con minore affinità. </a:t>
            </a:r>
          </a:p>
          <a:p>
            <a:pPr marL="0" indent="0">
              <a:buNone/>
            </a:pPr>
            <a:r>
              <a:rPr lang="it-IT" sz="2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I meccanismi di inibizione possono essere suddivisi in più gruppi: reversibili, quasi-irreversibili, irreversibili ovviamente in base all’interazione che si instaura tra il farmaco e i suoi metaboliti. </a:t>
            </a:r>
          </a:p>
          <a:p>
            <a:pPr marL="0" indent="0">
              <a:buNone/>
            </a:pPr>
            <a:endParaRPr lang="it-IT" sz="2000" dirty="0">
              <a:solidFill>
                <a:srgbClr val="FFFFFF"/>
              </a:solidFill>
            </a:endParaRPr>
          </a:p>
        </p:txBody>
      </p:sp>
    </p:spTree>
    <p:extLst>
      <p:ext uri="{BB962C8B-B14F-4D97-AF65-F5344CB8AC3E}">
        <p14:creationId xmlns:p14="http://schemas.microsoft.com/office/powerpoint/2010/main" val="407544701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3911F21-A45B-6ACA-CEB8-EC62BA09DE68}"/>
              </a:ext>
            </a:extLst>
          </p:cNvPr>
          <p:cNvSpPr>
            <a:spLocks noGrp="1"/>
          </p:cNvSpPr>
          <p:nvPr>
            <p:ph idx="1"/>
          </p:nvPr>
        </p:nvSpPr>
        <p:spPr>
          <a:xfrm>
            <a:off x="559558" y="1825625"/>
            <a:ext cx="11122926" cy="2719079"/>
          </a:xfrm>
          <a:solidFill>
            <a:srgbClr val="FFFF00">
              <a:alpha val="75000"/>
            </a:srgbClr>
          </a:solidFill>
        </p:spPr>
        <p:txBody>
          <a:bodyPr>
            <a:normAutofit fontScale="92500" lnSpcReduction="20000"/>
          </a:bodyPr>
          <a:lstStyle/>
          <a:p>
            <a:pPr marL="0" indent="0">
              <a:buNone/>
            </a:pPr>
            <a:r>
              <a:rPr lang="it-IT" dirty="0">
                <a:effectLst/>
              </a:rPr>
              <a:t>I farmaci possono essere di diversa natura chimica. Possono essere: </a:t>
            </a:r>
            <a:endParaRPr lang="it-IT" dirty="0"/>
          </a:p>
          <a:p>
            <a:pPr marL="0" indent="0">
              <a:buNone/>
            </a:pPr>
            <a:r>
              <a:rPr lang="it-IT" dirty="0">
                <a:effectLst/>
              </a:rPr>
              <a:t>▪  Molecole organiche semplici (grande maggioranza dei farmaci, agiscono in genere con meccanismo specifico) </a:t>
            </a:r>
          </a:p>
          <a:p>
            <a:pPr marL="0" indent="0">
              <a:buNone/>
            </a:pPr>
            <a:r>
              <a:rPr lang="it-IT" dirty="0">
                <a:effectLst/>
              </a:rPr>
              <a:t>▪  Macromolecole biologiche (proteine o DNA) </a:t>
            </a:r>
          </a:p>
          <a:p>
            <a:pPr marL="0" indent="0">
              <a:buNone/>
            </a:pPr>
            <a:r>
              <a:rPr lang="it-IT" dirty="0">
                <a:effectLst/>
              </a:rPr>
              <a:t>▪  Composti inorganici (acqua ossigenata o bicarbonato di sodio, che agiscono con meccanismo non </a:t>
            </a:r>
          </a:p>
          <a:p>
            <a:pPr marL="0" indent="0">
              <a:buNone/>
            </a:pPr>
            <a:r>
              <a:rPr lang="it-IT" dirty="0">
                <a:effectLst/>
              </a:rPr>
              <a:t>specifico) </a:t>
            </a:r>
          </a:p>
          <a:p>
            <a:endParaRPr lang="it-IT" dirty="0"/>
          </a:p>
        </p:txBody>
      </p:sp>
    </p:spTree>
    <p:extLst>
      <p:ext uri="{BB962C8B-B14F-4D97-AF65-F5344CB8AC3E}">
        <p14:creationId xmlns:p14="http://schemas.microsoft.com/office/powerpoint/2010/main" val="2135899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endParaRPr>
          </a:p>
        </p:txBody>
      </p:sp>
      <p:sp>
        <p:nvSpPr>
          <p:cNvPr id="16"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Arial"/>
            </a:endParaRPr>
          </a:p>
        </p:txBody>
      </p:sp>
      <p:pic>
        <p:nvPicPr>
          <p:cNvPr id="17" name="Picture 4" descr="Primo piano di blister di pillole non aperti">
            <a:extLst>
              <a:ext uri="{FF2B5EF4-FFF2-40B4-BE49-F238E27FC236}">
                <a16:creationId xmlns:a16="http://schemas.microsoft.com/office/drawing/2014/main" id="{69A9C232-4A5B-67CD-3BE7-5DA18BA5D98D}"/>
              </a:ext>
            </a:extLst>
          </p:cNvPr>
          <p:cNvPicPr>
            <a:picLocks noChangeAspect="1"/>
          </p:cNvPicPr>
          <p:nvPr/>
        </p:nvPicPr>
        <p:blipFill rotWithShape="1">
          <a:blip r:embed="rId2">
            <a:alphaModFix amt="60000"/>
          </a:blip>
          <a:srcRect t="3260" b="11189"/>
          <a:stretch/>
        </p:blipFill>
        <p:spPr>
          <a:xfrm>
            <a:off x="-1" y="10"/>
            <a:ext cx="12192001" cy="6857990"/>
          </a:xfrm>
          <a:prstGeom prst="rect">
            <a:avLst/>
          </a:prstGeom>
        </p:spPr>
      </p:pic>
      <p:sp>
        <p:nvSpPr>
          <p:cNvPr id="2" name="Titolo 1">
            <a:extLst>
              <a:ext uri="{FF2B5EF4-FFF2-40B4-BE49-F238E27FC236}">
                <a16:creationId xmlns:a16="http://schemas.microsoft.com/office/drawing/2014/main" id="{007B230F-14F9-C6AD-E736-5672EA5D2C8E}"/>
              </a:ext>
            </a:extLst>
          </p:cNvPr>
          <p:cNvSpPr>
            <a:spLocks noGrp="1"/>
          </p:cNvSpPr>
          <p:nvPr>
            <p:ph type="title"/>
          </p:nvPr>
        </p:nvSpPr>
        <p:spPr>
          <a:xfrm>
            <a:off x="1198181" y="728906"/>
            <a:ext cx="9792471" cy="2057037"/>
          </a:xfrm>
        </p:spPr>
        <p:txBody>
          <a:bodyPr>
            <a:normAutofit/>
          </a:bodyPr>
          <a:lstStyle/>
          <a:p>
            <a:r>
              <a:rPr lang="it-IT">
                <a:solidFill>
                  <a:srgbClr val="FFFFFF"/>
                </a:solidFill>
              </a:rPr>
              <a:t>Induzione enzimatica</a:t>
            </a:r>
          </a:p>
        </p:txBody>
      </p:sp>
      <p:sp>
        <p:nvSpPr>
          <p:cNvPr id="3" name="Segnaposto contenuto 2">
            <a:extLst>
              <a:ext uri="{FF2B5EF4-FFF2-40B4-BE49-F238E27FC236}">
                <a16:creationId xmlns:a16="http://schemas.microsoft.com/office/drawing/2014/main" id="{6D958B9D-32E3-9A59-F315-1FCD22E310C1}"/>
              </a:ext>
            </a:extLst>
          </p:cNvPr>
          <p:cNvSpPr>
            <a:spLocks noGrp="1"/>
          </p:cNvSpPr>
          <p:nvPr>
            <p:ph idx="1"/>
          </p:nvPr>
        </p:nvSpPr>
        <p:spPr>
          <a:xfrm>
            <a:off x="1198181" y="2957665"/>
            <a:ext cx="9792471" cy="3171423"/>
          </a:xfrm>
        </p:spPr>
        <p:txBody>
          <a:bodyPr>
            <a:normAutofit/>
          </a:bodyPr>
          <a:lstStyle/>
          <a:p>
            <a:pPr marL="0" indent="0">
              <a:buNone/>
            </a:pPr>
            <a:r>
              <a:rPr lang="it-IT" sz="1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 differenza dell’inibizione che rappresenta una risposta quasi immediata, l’induzione è un processo regolatorio lento che può ridurre la concentrazione plasmatica di un farmaco e di conseguenza può comprometterne l’efficacia. E’ difficile predire i tempi richiesti affinché si verifichi l’induzione di un enzima, esistono diversi fattori che però possono determinarlo, inclusi l’emivita del farmaco ed il turn over dell’enzima. </a:t>
            </a:r>
          </a:p>
          <a:p>
            <a:pPr marL="228600">
              <a:spcAft>
                <a:spcPts val="800"/>
              </a:spcAft>
            </a:pPr>
            <a:r>
              <a:rPr lang="it-IT" sz="1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Le conseguenze più importanti della induzione dei </a:t>
            </a:r>
            <a:r>
              <a:rPr lang="it-IT" sz="19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CYPs</a:t>
            </a:r>
            <a:r>
              <a:rPr lang="it-IT" sz="1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nella terapia farmacologica sono:</a:t>
            </a:r>
          </a:p>
          <a:p>
            <a:pPr marL="342900" lvl="0" indent="-342900">
              <a:buFont typeface="Calibri" panose="020F0502020204030204" pitchFamily="34" charset="0"/>
              <a:buChar char="-"/>
            </a:pPr>
            <a:r>
              <a:rPr lang="it-IT" sz="1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Riduzione degli effetti farmacologici in seguito ad un incremento del metabolismo del farmaco</a:t>
            </a:r>
          </a:p>
          <a:p>
            <a:pPr marL="342900" lvl="0" indent="-342900">
              <a:spcAft>
                <a:spcPts val="800"/>
              </a:spcAft>
              <a:buFont typeface="Calibri" panose="020F0502020204030204" pitchFamily="34" charset="0"/>
              <a:buChar char="-"/>
            </a:pPr>
            <a:r>
              <a:rPr lang="it-IT" sz="19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Diminuzione della tossicità, attraverso una detossificazione più rapida, o un aumento della tossicità, in seguito alla maggiore produzione di metaboliti reattivi.</a:t>
            </a:r>
          </a:p>
          <a:p>
            <a:endParaRPr lang="it-IT" sz="1900" dirty="0">
              <a:solidFill>
                <a:srgbClr val="FFFFFF"/>
              </a:solidFill>
            </a:endParaRPr>
          </a:p>
        </p:txBody>
      </p:sp>
    </p:spTree>
    <p:extLst>
      <p:ext uri="{BB962C8B-B14F-4D97-AF65-F5344CB8AC3E}">
        <p14:creationId xmlns:p14="http://schemas.microsoft.com/office/powerpoint/2010/main" val="269254096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32EECC4-D8CC-44EE-AF29-7656D1E0A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37" name="Rectangle 28">
            <a:extLst>
              <a:ext uri="{FF2B5EF4-FFF2-40B4-BE49-F238E27FC236}">
                <a16:creationId xmlns:a16="http://schemas.microsoft.com/office/drawing/2014/main" id="{5A52CDDA-CD4F-435A-B89F-1754AE6F8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473"/>
            <a:ext cx="9144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38" name="Rectangle 30">
            <a:extLst>
              <a:ext uri="{FF2B5EF4-FFF2-40B4-BE49-F238E27FC236}">
                <a16:creationId xmlns:a16="http://schemas.microsoft.com/office/drawing/2014/main" id="{3F92155C-6F36-45A9-B413-04F7CBA31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640" y="685799"/>
            <a:ext cx="7818718" cy="5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pic>
        <p:nvPicPr>
          <p:cNvPr id="9" name="Immagine 8" descr="Immagine che contiene agrume, rosso, frutto, succo di frutta&#10;&#10;Descrizione generata automaticamente">
            <a:extLst>
              <a:ext uri="{FF2B5EF4-FFF2-40B4-BE49-F238E27FC236}">
                <a16:creationId xmlns:a16="http://schemas.microsoft.com/office/drawing/2014/main" id="{A428A21C-AC99-EC39-5AE4-3F4C903BF50F}"/>
              </a:ext>
            </a:extLst>
          </p:cNvPr>
          <p:cNvPicPr>
            <a:picLocks noChangeAspect="1"/>
          </p:cNvPicPr>
          <p:nvPr/>
        </p:nvPicPr>
        <p:blipFill rotWithShape="1">
          <a:blip r:embed="rId2">
            <a:extLst>
              <a:ext uri="{28A0092B-C50C-407E-A947-70E740481C1C}">
                <a14:useLocalDpi xmlns:a14="http://schemas.microsoft.com/office/drawing/2010/main" val="0"/>
              </a:ext>
            </a:extLst>
          </a:blip>
          <a:srcRect t="17844" b="1804"/>
          <a:stretch/>
        </p:blipFill>
        <p:spPr>
          <a:xfrm>
            <a:off x="9143999" y="-7472"/>
            <a:ext cx="3048001" cy="2308290"/>
          </a:xfrm>
          <a:prstGeom prst="rect">
            <a:avLst/>
          </a:prstGeom>
        </p:spPr>
      </p:pic>
      <p:sp>
        <p:nvSpPr>
          <p:cNvPr id="3" name="Segnaposto contenuto 2">
            <a:extLst>
              <a:ext uri="{FF2B5EF4-FFF2-40B4-BE49-F238E27FC236}">
                <a16:creationId xmlns:a16="http://schemas.microsoft.com/office/drawing/2014/main" id="{2807B09B-4A94-C730-4A38-FE287008D453}"/>
              </a:ext>
            </a:extLst>
          </p:cNvPr>
          <p:cNvSpPr>
            <a:spLocks noGrp="1"/>
          </p:cNvSpPr>
          <p:nvPr>
            <p:ph idx="1"/>
          </p:nvPr>
        </p:nvSpPr>
        <p:spPr>
          <a:xfrm>
            <a:off x="1281846" y="2520280"/>
            <a:ext cx="6580307" cy="3018075"/>
          </a:xfrm>
        </p:spPr>
        <p:txBody>
          <a:bodyPr anchor="t">
            <a:normAutofit/>
          </a:bodyPr>
          <a:lstStyle/>
          <a:p>
            <a:r>
              <a:rPr lang="it-IT" sz="20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Ovviamente anche sostanze presenti negli alimenti possono influenzare l’attività degli enzimi P450, oppure anche il fumo di sigaretta, o ancora pazienti con dipendenza da alcool sono soggetti ad un elevato rischio di epatotossicità ed acetaminofene a causa della capacità di indurre gli enzimi nella formazione dei metaboliti tossici del farmaco. </a:t>
            </a:r>
          </a:p>
          <a:p>
            <a:pPr marL="0" indent="0">
              <a:buNone/>
            </a:pPr>
            <a:endParaRPr lang="it-IT" sz="2000">
              <a:solidFill>
                <a:schemeClr val="tx1">
                  <a:lumMod val="65000"/>
                  <a:lumOff val="35000"/>
                </a:schemeClr>
              </a:solidFill>
            </a:endParaRPr>
          </a:p>
        </p:txBody>
      </p:sp>
      <p:pic>
        <p:nvPicPr>
          <p:cNvPr id="5" name="Immagine 4" descr="Immagine che contiene persona&#10;&#10;Descrizione generata automaticamente">
            <a:extLst>
              <a:ext uri="{FF2B5EF4-FFF2-40B4-BE49-F238E27FC236}">
                <a16:creationId xmlns:a16="http://schemas.microsoft.com/office/drawing/2014/main" id="{0130D5FF-D405-C2F7-2A4E-C6474BB2CC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85" r="13846" b="-4"/>
          <a:stretch/>
        </p:blipFill>
        <p:spPr>
          <a:xfrm>
            <a:off x="9143999" y="2300819"/>
            <a:ext cx="3048001" cy="2248890"/>
          </a:xfrm>
          <a:prstGeom prst="rect">
            <a:avLst/>
          </a:prstGeom>
        </p:spPr>
      </p:pic>
      <p:pic>
        <p:nvPicPr>
          <p:cNvPr id="7" name="Immagine 6" descr="Immagine che contiene testo, clipart&#10;&#10;Descrizione generata automaticamente">
            <a:extLst>
              <a:ext uri="{FF2B5EF4-FFF2-40B4-BE49-F238E27FC236}">
                <a16:creationId xmlns:a16="http://schemas.microsoft.com/office/drawing/2014/main" id="{5604C165-AB4A-1703-B501-202176BC5BA5}"/>
              </a:ext>
            </a:extLst>
          </p:cNvPr>
          <p:cNvPicPr>
            <a:picLocks noChangeAspect="1"/>
          </p:cNvPicPr>
          <p:nvPr/>
        </p:nvPicPr>
        <p:blipFill rotWithShape="1">
          <a:blip r:embed="rId4">
            <a:extLst>
              <a:ext uri="{28A0092B-C50C-407E-A947-70E740481C1C}">
                <a14:useLocalDpi xmlns:a14="http://schemas.microsoft.com/office/drawing/2010/main" val="0"/>
              </a:ext>
            </a:extLst>
          </a:blip>
          <a:srcRect l="23397" r="4493" b="-3"/>
          <a:stretch/>
        </p:blipFill>
        <p:spPr>
          <a:xfrm>
            <a:off x="9143999" y="4549708"/>
            <a:ext cx="3048001" cy="2315763"/>
          </a:xfrm>
          <a:prstGeom prst="rect">
            <a:avLst/>
          </a:prstGeom>
        </p:spPr>
      </p:pic>
    </p:spTree>
    <p:extLst>
      <p:ext uri="{BB962C8B-B14F-4D97-AF65-F5344CB8AC3E}">
        <p14:creationId xmlns:p14="http://schemas.microsoft.com/office/powerpoint/2010/main" val="396500071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t="-13000" b="-13000"/>
          </a:stretch>
        </a:blip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3" name="Segnaposto contenuto 2">
            <a:extLst>
              <a:ext uri="{FF2B5EF4-FFF2-40B4-BE49-F238E27FC236}">
                <a16:creationId xmlns:a16="http://schemas.microsoft.com/office/drawing/2014/main" id="{6CD79FA3-7753-49DA-DD24-B724444335E3}"/>
              </a:ext>
            </a:extLst>
          </p:cNvPr>
          <p:cNvSpPr>
            <a:spLocks noGrp="1"/>
          </p:cNvSpPr>
          <p:nvPr>
            <p:ph idx="1"/>
          </p:nvPr>
        </p:nvSpPr>
        <p:spPr>
          <a:xfrm>
            <a:off x="263353" y="1825624"/>
            <a:ext cx="5174312" cy="4915743"/>
          </a:xfrm>
        </p:spPr>
        <p:txBody>
          <a:bodyPr>
            <a:normAutofit/>
          </a:bodyPr>
          <a:lstStyle/>
          <a:p>
            <a:pPr marL="0" indent="0">
              <a:buNone/>
            </a:pPr>
            <a:r>
              <a:rPr lang="it-IT"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CYP2D6</a:t>
            </a:r>
            <a:r>
              <a:rPr lang="it-IT" sz="1400" dirty="0">
                <a:effectLst/>
                <a:latin typeface="Calibri" panose="020F0502020204030204" pitchFamily="34" charset="0"/>
                <a:ea typeface="Calibri" panose="020F0502020204030204" pitchFamily="34" charset="0"/>
                <a:cs typeface="Times New Roman" panose="02020603050405020304" pitchFamily="18" charset="0"/>
              </a:rPr>
              <a:t> catalizza l’ossidazione di più di 30 farmaci. È presente oltre che a livello epatico anche nel cervello. Si è notato che è molto affine a sostanze come la cocaina e ad altri stimolanti centrali. Il CYP2D6 è stato ampiamente studiato perché la sua attività è soggetta a polimorfismo genetico, e quindi è possibile distinguere nella popolazione almeno due fenotipi PM ed EM. Siccome la capacità di metabolizzare farmaci varia da etnia ad etnia, il dosaggio di un farmaco metabolizzato dal CYP2D6 dovrà essere adattato alla capacità metabolica del singolo individuo, soprattutto per gli antidepressivi triciclici e gli antipsicotici. </a:t>
            </a:r>
          </a:p>
          <a:p>
            <a:pPr marL="0" indent="0">
              <a:buNone/>
            </a:pP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it-IT"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CYP2C9</a:t>
            </a:r>
            <a:r>
              <a:rPr lang="it-IT" sz="1400" dirty="0">
                <a:effectLst/>
                <a:latin typeface="Calibri" panose="020F0502020204030204" pitchFamily="34" charset="0"/>
                <a:ea typeface="Calibri" panose="020F0502020204030204" pitchFamily="34" charset="0"/>
                <a:cs typeface="Times New Roman" panose="02020603050405020304" pitchFamily="18" charset="0"/>
              </a:rPr>
              <a:t> è l’isoenzima più rappresentato dalla famiglia dei CYP2C ed in particolare costituisce circa il 18% degli isoenzimi a livello epatico. Esso catalizza l’idrossilazione dell’enantiomero S del farmaco anticoagulante warfarin, farmacologicamente più potente dell’enantiomero R, con formazione di metaboliti inattivi. Il CYP2C9 è coinvolto inoltre nelle reazioni di idrossilazione di numerosi FANS quali diclofenac, ibuprofene, acido </a:t>
            </a:r>
            <a:r>
              <a:rPr lang="it-IT" sz="1400" dirty="0" err="1">
                <a:effectLst/>
                <a:latin typeface="Calibri" panose="020F0502020204030204" pitchFamily="34" charset="0"/>
                <a:ea typeface="Calibri" panose="020F0502020204030204" pitchFamily="34" charset="0"/>
                <a:cs typeface="Times New Roman" panose="02020603050405020304" pitchFamily="18" charset="0"/>
              </a:rPr>
              <a:t>mefenamico</a:t>
            </a:r>
            <a:r>
              <a:rPr lang="it-IT" sz="1400" dirty="0">
                <a:effectLst/>
                <a:latin typeface="Calibri" panose="020F0502020204030204" pitchFamily="34" charset="0"/>
                <a:ea typeface="Calibri" panose="020F0502020204030204" pitchFamily="34" charset="0"/>
                <a:cs typeface="Times New Roman" panose="02020603050405020304" pitchFamily="18" charset="0"/>
              </a:rPr>
              <a:t>, </a:t>
            </a:r>
            <a:r>
              <a:rPr lang="it-IT" sz="1400" dirty="0" err="1">
                <a:effectLst/>
                <a:latin typeface="Calibri" panose="020F0502020204030204" pitchFamily="34" charset="0"/>
                <a:ea typeface="Calibri" panose="020F0502020204030204" pitchFamily="34" charset="0"/>
                <a:cs typeface="Times New Roman" panose="02020603050405020304" pitchFamily="18" charset="0"/>
              </a:rPr>
              <a:t>piroxicam</a:t>
            </a:r>
            <a:r>
              <a:rPr lang="it-IT" sz="1400" dirty="0">
                <a:effectLst/>
                <a:latin typeface="Calibri" panose="020F0502020204030204" pitchFamily="34" charset="0"/>
                <a:ea typeface="Calibri" panose="020F0502020204030204" pitchFamily="34" charset="0"/>
                <a:cs typeface="Times New Roman" panose="02020603050405020304" pitchFamily="18" charset="0"/>
              </a:rPr>
              <a:t> e </a:t>
            </a:r>
            <a:r>
              <a:rPr lang="it-IT" sz="1400" dirty="0" err="1">
                <a:effectLst/>
                <a:latin typeface="Calibri" panose="020F0502020204030204" pitchFamily="34" charset="0"/>
                <a:ea typeface="Calibri" panose="020F0502020204030204" pitchFamily="34" charset="0"/>
                <a:cs typeface="Times New Roman" panose="02020603050405020304" pitchFamily="18" charset="0"/>
              </a:rPr>
              <a:t>tenoxicam</a:t>
            </a:r>
            <a:r>
              <a:rPr lang="it-IT" sz="1400" dirty="0">
                <a:effectLst/>
                <a:latin typeface="Calibri" panose="020F0502020204030204" pitchFamily="34" charset="0"/>
                <a:ea typeface="Calibri" panose="020F0502020204030204" pitchFamily="34" charset="0"/>
                <a:cs typeface="Times New Roman" panose="02020603050405020304" pitchFamily="18" charset="0"/>
              </a:rPr>
              <a:t>, nonché di altri medicinali di una certa importanza, quali </a:t>
            </a:r>
            <a:r>
              <a:rPr lang="it-IT" sz="1400" dirty="0" err="1">
                <a:effectLst/>
                <a:latin typeface="Calibri" panose="020F0502020204030204" pitchFamily="34" charset="0"/>
                <a:ea typeface="Calibri" panose="020F0502020204030204" pitchFamily="34" charset="0"/>
                <a:cs typeface="Times New Roman" panose="02020603050405020304" pitchFamily="18" charset="0"/>
              </a:rPr>
              <a:t>tobutamide</a:t>
            </a:r>
            <a:r>
              <a:rPr lang="it-IT" sz="1400" dirty="0">
                <a:effectLst/>
                <a:latin typeface="Calibri" panose="020F0502020204030204" pitchFamily="34" charset="0"/>
                <a:ea typeface="Calibri" panose="020F0502020204030204" pitchFamily="34" charset="0"/>
                <a:cs typeface="Times New Roman" panose="02020603050405020304" pitchFamily="18" charset="0"/>
              </a:rPr>
              <a:t> e fenitoina. Anche il CYP2C9 possiede alcune varianti polimorfiche.</a:t>
            </a:r>
          </a:p>
          <a:p>
            <a:pPr marL="0" indent="0">
              <a:buNone/>
            </a:pP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it-IT" sz="1100" dirty="0"/>
          </a:p>
        </p:txBody>
      </p:sp>
      <p:sp>
        <p:nvSpPr>
          <p:cNvPr id="17"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Arial"/>
            </a:endParaRPr>
          </a:p>
        </p:txBody>
      </p:sp>
      <p:pic>
        <p:nvPicPr>
          <p:cNvPr id="6" name="Immagine 5">
            <a:extLst>
              <a:ext uri="{FF2B5EF4-FFF2-40B4-BE49-F238E27FC236}">
                <a16:creationId xmlns:a16="http://schemas.microsoft.com/office/drawing/2014/main" id="{0804CFC7-DB98-7A7D-D7AA-BAB7A8333B43}"/>
              </a:ext>
            </a:extLst>
          </p:cNvPr>
          <p:cNvPicPr>
            <a:picLocks noChangeAspect="1"/>
          </p:cNvPicPr>
          <p:nvPr/>
        </p:nvPicPr>
        <p:blipFill rotWithShape="1">
          <a:blip r:embed="rId3">
            <a:extLst>
              <a:ext uri="{28A0092B-C50C-407E-A947-70E740481C1C}">
                <a14:useLocalDpi xmlns:a14="http://schemas.microsoft.com/office/drawing/2010/main" val="0"/>
              </a:ext>
            </a:extLst>
          </a:blip>
          <a:srcRect r="-2" b="834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Calibri" panose="020F0502020204030204"/>
              <a:cs typeface="Arial"/>
            </a:endParaRPr>
          </a:p>
        </p:txBody>
      </p:sp>
      <p:pic>
        <p:nvPicPr>
          <p:cNvPr id="4" name="Immagine 3">
            <a:extLst>
              <a:ext uri="{FF2B5EF4-FFF2-40B4-BE49-F238E27FC236}">
                <a16:creationId xmlns:a16="http://schemas.microsoft.com/office/drawing/2014/main" id="{B13B2CBA-2CB5-C403-0533-42F1D02B0BE0}"/>
              </a:ext>
            </a:extLst>
          </p:cNvPr>
          <p:cNvPicPr>
            <a:picLocks noChangeAspect="1"/>
          </p:cNvPicPr>
          <p:nvPr/>
        </p:nvPicPr>
        <p:blipFill rotWithShape="1">
          <a:blip r:embed="rId4">
            <a:extLst>
              <a:ext uri="{28A0092B-C50C-407E-A947-70E740481C1C}">
                <a14:useLocalDpi xmlns:a14="http://schemas.microsoft.com/office/drawing/2010/main" val="0"/>
              </a:ext>
            </a:extLst>
          </a:blip>
          <a:srcRect l="5707" r="6657" b="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88057592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panose="020F0502020204030204"/>
              <a:cs typeface="Arial"/>
            </a:endParaRPr>
          </a:p>
        </p:txBody>
      </p:sp>
      <p:grpSp>
        <p:nvGrpSpPr>
          <p:cNvPr id="34" name="Group 11">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3"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panose="020F0502020204030204"/>
                <a:cs typeface="Arial"/>
              </a:endParaRPr>
            </a:p>
          </p:txBody>
        </p:sp>
        <p:sp>
          <p:nvSpPr>
            <p:cNvPr id="14"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panose="020F0502020204030204"/>
                <a:cs typeface="Arial"/>
              </a:endParaRPr>
            </a:p>
          </p:txBody>
        </p:sp>
      </p:grpSp>
      <p:grpSp>
        <p:nvGrpSpPr>
          <p:cNvPr id="16" name="Group 15">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7"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panose="020F0502020204030204"/>
                <a:cs typeface="Arial"/>
              </a:endParaRPr>
            </a:p>
          </p:txBody>
        </p:sp>
        <p:sp>
          <p:nvSpPr>
            <p:cNvPr id="18"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panose="020F0502020204030204"/>
                <a:cs typeface="Arial"/>
              </a:endParaRPr>
            </a:p>
          </p:txBody>
        </p:sp>
      </p:grpSp>
      <p:pic>
        <p:nvPicPr>
          <p:cNvPr id="5" name="Immagine 4" descr="Immagine che contiene diagramma&#10;&#10;Descrizione generata automaticamente">
            <a:extLst>
              <a:ext uri="{FF2B5EF4-FFF2-40B4-BE49-F238E27FC236}">
                <a16:creationId xmlns:a16="http://schemas.microsoft.com/office/drawing/2014/main" id="{33AD2D33-0BFC-42C0-8A63-B3E946636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7026" y="1452838"/>
            <a:ext cx="4571936" cy="3929007"/>
          </a:xfrm>
          <a:prstGeom prst="rect">
            <a:avLst/>
          </a:prstGeom>
        </p:spPr>
      </p:pic>
      <p:grpSp>
        <p:nvGrpSpPr>
          <p:cNvPr id="20" name="Group 1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1" name="Freeform: Shape 2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2" name="Freeform: Shape 2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3" name="Freeform: Shape 2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4" name="Freeform: Shape 2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5" name="Freeform: Shape 2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6" name="Freeform: Shape 2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7" name="Freeform: Shape 2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grpSp>
      <p:sp>
        <p:nvSpPr>
          <p:cNvPr id="2" name="Titolo 1">
            <a:extLst>
              <a:ext uri="{FF2B5EF4-FFF2-40B4-BE49-F238E27FC236}">
                <a16:creationId xmlns:a16="http://schemas.microsoft.com/office/drawing/2014/main" id="{A9D8A18F-9693-9F70-6318-596408183EA8}"/>
              </a:ext>
            </a:extLst>
          </p:cNvPr>
          <p:cNvSpPr>
            <a:spLocks noGrp="1"/>
          </p:cNvSpPr>
          <p:nvPr>
            <p:ph type="title"/>
          </p:nvPr>
        </p:nvSpPr>
        <p:spPr>
          <a:xfrm>
            <a:off x="1014985" y="819015"/>
            <a:ext cx="5501548" cy="2353362"/>
          </a:xfrm>
        </p:spPr>
        <p:txBody>
          <a:bodyPr anchor="b">
            <a:normAutofit/>
          </a:bodyPr>
          <a:lstStyle/>
          <a:p>
            <a:r>
              <a:rPr lang="it-IT" sz="4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MDR1- Gene della resistenza multipla ai farmaci</a:t>
            </a:r>
            <a:br>
              <a:rPr lang="it-IT" sz="4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it-IT" sz="4100">
              <a:solidFill>
                <a:schemeClr val="bg1"/>
              </a:solidFill>
            </a:endParaRPr>
          </a:p>
        </p:txBody>
      </p:sp>
      <p:sp>
        <p:nvSpPr>
          <p:cNvPr id="3" name="Segnaposto contenuto 2">
            <a:extLst>
              <a:ext uri="{FF2B5EF4-FFF2-40B4-BE49-F238E27FC236}">
                <a16:creationId xmlns:a16="http://schemas.microsoft.com/office/drawing/2014/main" id="{D3056BB1-B819-8C6C-08FD-B66D62A46107}"/>
              </a:ext>
            </a:extLst>
          </p:cNvPr>
          <p:cNvSpPr>
            <a:spLocks noGrp="1"/>
          </p:cNvSpPr>
          <p:nvPr>
            <p:ph idx="1"/>
          </p:nvPr>
        </p:nvSpPr>
        <p:spPr>
          <a:xfrm>
            <a:off x="773508" y="2924945"/>
            <a:ext cx="5743025" cy="3090724"/>
          </a:xfrm>
        </p:spPr>
        <p:txBody>
          <a:bodyPr anchor="t">
            <a:normAutofit/>
          </a:bodyPr>
          <a:lstStyle/>
          <a:p>
            <a:pPr marL="0" indent="0">
              <a:buNone/>
            </a:pPr>
            <a:r>
              <a:rPr lang="it-IT"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trasportatori che hanno un ruolo nella MDR sono proteine codificate dai geni ABC, i quali rappresentano la più grande famiglia di proteine transmembrana che legano ATP e usano l’energia per guidare il trasporto di diverse molecole attraverso tutte le membrane. </a:t>
            </a:r>
          </a:p>
          <a:p>
            <a:pPr marL="0" indent="0">
              <a:buNone/>
            </a:pPr>
            <a:endParaRPr lang="it-IT"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it-IT"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Il gene ABCB1, anche noto come gene della resistenza multipla (MDR1) è il trasportatore meglio caratterizzato attraverso la sua capacità di conferire un fenotipo MDR alle cellule tumorali che hanno sviluppato resistenza ai farmaci. Il gene MDR1 codifica per una glicoproteina-P (</a:t>
            </a:r>
            <a:r>
              <a:rPr lang="it-IT" sz="14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PgP</a:t>
            </a:r>
            <a:r>
              <a:rPr lang="it-IT"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che svolge un ruolo importante nello sviluppo della resistenza a molti chemioterapici precludendone l’accumulo a livello delle cellule neoplastiche in caso di </a:t>
            </a:r>
            <a:r>
              <a:rPr lang="it-IT" sz="14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superesposizione</a:t>
            </a:r>
            <a:r>
              <a:rPr lang="it-IT"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it-IT" sz="1300" dirty="0">
              <a:solidFill>
                <a:schemeClr val="bg1"/>
              </a:solidFill>
            </a:endParaRPr>
          </a:p>
        </p:txBody>
      </p:sp>
    </p:spTree>
    <p:extLst>
      <p:ext uri="{BB962C8B-B14F-4D97-AF65-F5344CB8AC3E}">
        <p14:creationId xmlns:p14="http://schemas.microsoft.com/office/powerpoint/2010/main" val="121137221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10" name="Rectangle 9">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12" name="Rectangle 11">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 name="Titolo 1">
            <a:extLst>
              <a:ext uri="{FF2B5EF4-FFF2-40B4-BE49-F238E27FC236}">
                <a16:creationId xmlns:a16="http://schemas.microsoft.com/office/drawing/2014/main" id="{95FD664D-4A09-C723-66B7-DCFE28CFF3AB}"/>
              </a:ext>
            </a:extLst>
          </p:cNvPr>
          <p:cNvSpPr>
            <a:spLocks noGrp="1"/>
          </p:cNvSpPr>
          <p:nvPr>
            <p:ph type="title"/>
          </p:nvPr>
        </p:nvSpPr>
        <p:spPr>
          <a:xfrm>
            <a:off x="1616054" y="1261137"/>
            <a:ext cx="8959893" cy="888360"/>
          </a:xfrm>
        </p:spPr>
        <p:txBody>
          <a:bodyPr anchor="b">
            <a:normAutofit/>
          </a:bodyPr>
          <a:lstStyle/>
          <a:p>
            <a:pPr algn="ctr"/>
            <a:r>
              <a:rPr lang="it-IT" sz="3200">
                <a:solidFill>
                  <a:schemeClr val="tx1">
                    <a:lumMod val="65000"/>
                    <a:lumOff val="35000"/>
                  </a:schemeClr>
                </a:solidFill>
              </a:rPr>
              <a:t>Monitoraggio terapeutico dei farmaci biologici</a:t>
            </a:r>
          </a:p>
        </p:txBody>
      </p:sp>
      <p:sp>
        <p:nvSpPr>
          <p:cNvPr id="3" name="Segnaposto contenuto 2">
            <a:extLst>
              <a:ext uri="{FF2B5EF4-FFF2-40B4-BE49-F238E27FC236}">
                <a16:creationId xmlns:a16="http://schemas.microsoft.com/office/drawing/2014/main" id="{C31986DD-0B87-C6C3-B334-4DEE29E0C9AA}"/>
              </a:ext>
            </a:extLst>
          </p:cNvPr>
          <p:cNvSpPr>
            <a:spLocks noGrp="1"/>
          </p:cNvSpPr>
          <p:nvPr>
            <p:ph idx="1"/>
          </p:nvPr>
        </p:nvSpPr>
        <p:spPr>
          <a:xfrm>
            <a:off x="1616054" y="2427383"/>
            <a:ext cx="8959892" cy="3169482"/>
          </a:xfrm>
        </p:spPr>
        <p:txBody>
          <a:bodyPr anchor="t">
            <a:normAutofit/>
          </a:bodyPr>
          <a:lstStyle/>
          <a:p>
            <a:pPr marL="0" indent="0">
              <a:buNone/>
            </a:pPr>
            <a:r>
              <a:rPr lang="it-IT" sz="200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I farmaci biologici comprendono tutti quei farmaci che la clinica non è in grado di sintetizzare come proteine, glicoproteine, polisaccaridi e sono prodotti da dei sistemi “in-vivo” mediante ingegnerizzazione genetica. In particolar modo sono anticorpi monoclonali (mAbs). </a:t>
            </a:r>
          </a:p>
          <a:p>
            <a:pPr marL="0" indent="0">
              <a:buNone/>
            </a:pPr>
            <a:r>
              <a:rPr lang="it-IT" sz="200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Per lo sviluppo di un anticorpo monoclonale farmacologicamente attivo è fondamentale identificare il cosiddetto bersaglio</a:t>
            </a:r>
          </a:p>
          <a:p>
            <a:pPr marL="0" indent="0">
              <a:buNone/>
            </a:pPr>
            <a:r>
              <a:rPr lang="it-IT" sz="20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L’obiettivo che ci si aspetta è la formazione di una molecola farmacologicamente attiva in grado di neutralizzare specificamente il bersaglio attraverso una normale reazione immunitaria del tipo antigene (bersaglio) – anticorpo monoclonale (farmaco). </a:t>
            </a:r>
          </a:p>
          <a:p>
            <a:pPr marL="0" indent="0">
              <a:buNone/>
            </a:pPr>
            <a:endParaRPr lang="it-IT" sz="2000">
              <a:solidFill>
                <a:schemeClr val="tx1">
                  <a:lumMod val="65000"/>
                  <a:lumOff val="35000"/>
                </a:schemeClr>
              </a:solidFill>
            </a:endParaRPr>
          </a:p>
        </p:txBody>
      </p:sp>
    </p:spTree>
    <p:extLst>
      <p:ext uri="{BB962C8B-B14F-4D97-AF65-F5344CB8AC3E}">
        <p14:creationId xmlns:p14="http://schemas.microsoft.com/office/powerpoint/2010/main" val="177382515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endParaRPr>
          </a:p>
        </p:txBody>
      </p:sp>
      <p:grpSp>
        <p:nvGrpSpPr>
          <p:cNvPr id="15" name="Group 14">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6" name="Rectangle 15">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endParaRPr>
            </a:p>
          </p:txBody>
        </p:sp>
        <p:sp>
          <p:nvSpPr>
            <p:cNvPr id="17" name="Rectangle 16">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panose="020F0502020204030204"/>
                <a:cs typeface="Arial"/>
              </a:endParaRPr>
            </a:p>
          </p:txBody>
        </p:sp>
      </p:grpSp>
      <p:sp>
        <p:nvSpPr>
          <p:cNvPr id="19" name="Freeform: Shape 18">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endParaRPr>
          </a:p>
        </p:txBody>
      </p:sp>
      <p:sp useBgFill="1">
        <p:nvSpPr>
          <p:cNvPr id="21" name="Rectangle 20">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457197"/>
            <a:ext cx="11734800" cy="5943606"/>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endParaRPr>
          </a:p>
        </p:txBody>
      </p:sp>
      <p:pic>
        <p:nvPicPr>
          <p:cNvPr id="6" name="Immagine 5" descr="Immagine che contiene persona, mano&#10;&#10;Descrizione generata automaticamente">
            <a:extLst>
              <a:ext uri="{FF2B5EF4-FFF2-40B4-BE49-F238E27FC236}">
                <a16:creationId xmlns:a16="http://schemas.microsoft.com/office/drawing/2014/main" id="{776F4778-0EE4-09B4-EDC4-DE009B5029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69" r="9668" b="-5"/>
          <a:stretch/>
        </p:blipFill>
        <p:spPr>
          <a:xfrm>
            <a:off x="914399" y="990598"/>
            <a:ext cx="2163763" cy="2209800"/>
          </a:xfrm>
          <a:prstGeom prst="rect">
            <a:avLst/>
          </a:prstGeom>
        </p:spPr>
      </p:pic>
      <p:pic>
        <p:nvPicPr>
          <p:cNvPr id="8" name="Immagine 7" descr="Immagine che contiene testo, elettrodomestico&#10;&#10;Descrizione generata automaticamente">
            <a:extLst>
              <a:ext uri="{FF2B5EF4-FFF2-40B4-BE49-F238E27FC236}">
                <a16:creationId xmlns:a16="http://schemas.microsoft.com/office/drawing/2014/main" id="{329471D8-8AA9-7C5E-E886-381DAA655C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78" r="22947" b="5"/>
          <a:stretch/>
        </p:blipFill>
        <p:spPr>
          <a:xfrm>
            <a:off x="3535362" y="990601"/>
            <a:ext cx="2103433" cy="2209798"/>
          </a:xfrm>
          <a:prstGeom prst="rect">
            <a:avLst/>
          </a:prstGeom>
        </p:spPr>
      </p:pic>
      <p:pic>
        <p:nvPicPr>
          <p:cNvPr id="4" name="Immagine 3" descr="Immagine che contiene diagramma&#10;&#10;Descrizione generata automaticamente">
            <a:extLst>
              <a:ext uri="{FF2B5EF4-FFF2-40B4-BE49-F238E27FC236}">
                <a16:creationId xmlns:a16="http://schemas.microsoft.com/office/drawing/2014/main" id="{62BEF15C-1AC8-456E-C295-98B568D7F4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062" b="5191"/>
          <a:stretch/>
        </p:blipFill>
        <p:spPr>
          <a:xfrm>
            <a:off x="914394" y="3657600"/>
            <a:ext cx="4724401" cy="2209800"/>
          </a:xfrm>
          <a:prstGeom prst="rect">
            <a:avLst/>
          </a:prstGeom>
        </p:spPr>
      </p:pic>
      <p:sp>
        <p:nvSpPr>
          <p:cNvPr id="3" name="Segnaposto contenuto 2">
            <a:extLst>
              <a:ext uri="{FF2B5EF4-FFF2-40B4-BE49-F238E27FC236}">
                <a16:creationId xmlns:a16="http://schemas.microsoft.com/office/drawing/2014/main" id="{88FD7EDF-BD34-A5B8-FFC5-697CBDAB45CE}"/>
              </a:ext>
            </a:extLst>
          </p:cNvPr>
          <p:cNvSpPr>
            <a:spLocks noGrp="1"/>
          </p:cNvSpPr>
          <p:nvPr>
            <p:ph idx="1"/>
          </p:nvPr>
        </p:nvSpPr>
        <p:spPr>
          <a:xfrm>
            <a:off x="6781799" y="1472580"/>
            <a:ext cx="4953000" cy="3912839"/>
          </a:xfrm>
        </p:spPr>
        <p:txBody>
          <a:bodyPr>
            <a:normAutofit/>
          </a:bodyPr>
          <a:lstStyle/>
          <a:p>
            <a:pPr marL="0" indent="0">
              <a:buNone/>
            </a:pPr>
            <a:r>
              <a:rPr lang="it-IT" sz="1600" dirty="0">
                <a:solidFill>
                  <a:schemeClr val="tx1">
                    <a:alpha val="55000"/>
                  </a:schemeClr>
                </a:solidFill>
              </a:rPr>
              <a:t>I farmaci biologici vengono somministrati </a:t>
            </a:r>
            <a:r>
              <a:rPr lang="it-IT" sz="1600" dirty="0">
                <a:solidFill>
                  <a:schemeClr val="tx1">
                    <a:alpha val="55000"/>
                  </a:schemeClr>
                </a:solidFill>
                <a:effectLst/>
                <a:latin typeface="Calibri" panose="020F0502020204030204" pitchFamily="34" charset="0"/>
                <a:ea typeface="Calibri" panose="020F0502020204030204" pitchFamily="34" charset="0"/>
                <a:cs typeface="Times New Roman" panose="02020603050405020304" pitchFamily="18" charset="0"/>
              </a:rPr>
              <a:t>mediante 3 vie: </a:t>
            </a:r>
            <a:r>
              <a:rPr lang="it-IT" sz="1600" dirty="0" err="1">
                <a:solidFill>
                  <a:schemeClr val="tx1">
                    <a:alpha val="55000"/>
                  </a:schemeClr>
                </a:solidFill>
                <a:effectLst/>
                <a:latin typeface="Calibri" panose="020F0502020204030204" pitchFamily="34" charset="0"/>
                <a:ea typeface="Calibri" panose="020F0502020204030204" pitchFamily="34" charset="0"/>
                <a:cs typeface="Times New Roman" panose="02020603050405020304" pitchFamily="18" charset="0"/>
              </a:rPr>
              <a:t>subcutanea</a:t>
            </a:r>
            <a:r>
              <a:rPr lang="it-IT" sz="1600" dirty="0">
                <a:solidFill>
                  <a:schemeClr val="tx1">
                    <a:alpha val="55000"/>
                  </a:schemeClr>
                </a:solidFill>
                <a:effectLst/>
                <a:latin typeface="Calibri" panose="020F0502020204030204" pitchFamily="34" charset="0"/>
                <a:ea typeface="Calibri" panose="020F0502020204030204" pitchFamily="34" charset="0"/>
                <a:cs typeface="Times New Roman" panose="02020603050405020304" pitchFamily="18" charset="0"/>
              </a:rPr>
              <a:t>, intramuscolo, ed endovena. La somministrazione endovena è quella che garantisce il 100% di biodisponibilità. </a:t>
            </a:r>
          </a:p>
          <a:p>
            <a:pPr marL="0" indent="0">
              <a:buNone/>
            </a:pPr>
            <a:r>
              <a:rPr lang="it-IT" sz="1600" dirty="0">
                <a:solidFill>
                  <a:schemeClr val="tx1">
                    <a:alpha val="55000"/>
                  </a:schemeClr>
                </a:solidFill>
                <a:effectLst/>
                <a:latin typeface="Calibri" panose="020F0502020204030204" pitchFamily="34" charset="0"/>
                <a:ea typeface="Calibri" panose="020F0502020204030204" pitchFamily="34" charset="0"/>
                <a:cs typeface="Times New Roman" panose="02020603050405020304" pitchFamily="18" charset="0"/>
              </a:rPr>
              <a:t>Gli anticorpi monoclonali vengono eliminati mediante </a:t>
            </a:r>
            <a:r>
              <a:rPr lang="it-IT" sz="1600" dirty="0" err="1">
                <a:solidFill>
                  <a:schemeClr val="tx1">
                    <a:alpha val="55000"/>
                  </a:schemeClr>
                </a:solidFill>
                <a:effectLst/>
                <a:latin typeface="Calibri" panose="020F0502020204030204" pitchFamily="34" charset="0"/>
                <a:ea typeface="Calibri" panose="020F0502020204030204" pitchFamily="34" charset="0"/>
                <a:cs typeface="Times New Roman" panose="02020603050405020304" pitchFamily="18" charset="0"/>
              </a:rPr>
              <a:t>uptake</a:t>
            </a:r>
            <a:r>
              <a:rPr lang="it-IT" sz="1600" dirty="0">
                <a:solidFill>
                  <a:schemeClr val="tx1">
                    <a:alpha val="55000"/>
                  </a:schemeClr>
                </a:solidFill>
                <a:effectLst/>
                <a:latin typeface="Calibri" panose="020F0502020204030204" pitchFamily="34" charset="0"/>
                <a:ea typeface="Calibri" panose="020F0502020204030204" pitchFamily="34" charset="0"/>
                <a:cs typeface="Times New Roman" panose="02020603050405020304" pitchFamily="18" charset="0"/>
              </a:rPr>
              <a:t> nelle cellule del sistema reticoloendoteliale e del tessuto bersaglio. </a:t>
            </a:r>
            <a:endParaRPr lang="it-IT" sz="1600" dirty="0">
              <a:solidFill>
                <a:schemeClr val="tx1">
                  <a:alpha val="55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it-IT" sz="1600" dirty="0">
                <a:solidFill>
                  <a:schemeClr val="tx1">
                    <a:alpha val="55000"/>
                  </a:schemeClr>
                </a:solidFill>
                <a:effectLst/>
                <a:latin typeface="Calibri" panose="020F0502020204030204" pitchFamily="34" charset="0"/>
                <a:ea typeface="Calibri" panose="020F0502020204030204" pitchFamily="34" charset="0"/>
                <a:cs typeface="Times New Roman" panose="02020603050405020304" pitchFamily="18" charset="0"/>
              </a:rPr>
              <a:t>Tra gli effetti collaterali si possono includere: reazioni allergiche, sintomi influenzali, nausea, diarrea, rash cutanei. Più raramente emorragie. I biofarmaci possono essere considerati come farmaci con un buon rapporto rischio/benefici ma presentano alcune caratteristiche in comune con i farmaci tradizionali. </a:t>
            </a:r>
          </a:p>
          <a:p>
            <a:pPr marL="0" indent="0">
              <a:buNone/>
            </a:pPr>
            <a:endParaRPr lang="it-IT" sz="1100" dirty="0">
              <a:solidFill>
                <a:schemeClr val="tx1">
                  <a:alpha val="5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it-IT" sz="1100" dirty="0">
              <a:solidFill>
                <a:schemeClr val="tx1">
                  <a:alpha val="55000"/>
                </a:schemeClr>
              </a:solidFill>
            </a:endParaRPr>
          </a:p>
        </p:txBody>
      </p:sp>
    </p:spTree>
    <p:extLst>
      <p:ext uri="{BB962C8B-B14F-4D97-AF65-F5344CB8AC3E}">
        <p14:creationId xmlns:p14="http://schemas.microsoft.com/office/powerpoint/2010/main" val="149416171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14" name="Rectangle 10">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pic>
        <p:nvPicPr>
          <p:cNvPr id="15" name="Picture 4" descr="Lente di ingrandimento che mostra prestazioni in calo">
            <a:extLst>
              <a:ext uri="{FF2B5EF4-FFF2-40B4-BE49-F238E27FC236}">
                <a16:creationId xmlns:a16="http://schemas.microsoft.com/office/drawing/2014/main" id="{BDF84A9D-EE53-BD30-243C-6E9D3C748AF9}"/>
              </a:ext>
            </a:extLst>
          </p:cNvPr>
          <p:cNvPicPr>
            <a:picLocks noChangeAspect="1"/>
          </p:cNvPicPr>
          <p:nvPr/>
        </p:nvPicPr>
        <p:blipFill rotWithShape="1">
          <a:blip r:embed="rId2"/>
          <a:srcRect l="14163" r="44726"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olo 1">
            <a:extLst>
              <a:ext uri="{FF2B5EF4-FFF2-40B4-BE49-F238E27FC236}">
                <a16:creationId xmlns:a16="http://schemas.microsoft.com/office/drawing/2014/main" id="{860DC747-DACB-0CAA-3CED-809D996FBFBF}"/>
              </a:ext>
            </a:extLst>
          </p:cNvPr>
          <p:cNvSpPr>
            <a:spLocks noGrp="1"/>
          </p:cNvSpPr>
          <p:nvPr>
            <p:ph type="title"/>
          </p:nvPr>
        </p:nvSpPr>
        <p:spPr>
          <a:xfrm>
            <a:off x="1137034" y="609600"/>
            <a:ext cx="6831188" cy="1322887"/>
          </a:xfrm>
        </p:spPr>
        <p:txBody>
          <a:bodyPr>
            <a:normAutofit/>
          </a:bodyPr>
          <a:lstStyle/>
          <a:p>
            <a:r>
              <a:rPr lang="it-IT"/>
              <a:t>Variabilità farmacocinetica</a:t>
            </a:r>
          </a:p>
        </p:txBody>
      </p:sp>
      <p:sp>
        <p:nvSpPr>
          <p:cNvPr id="3" name="Segnaposto contenuto 2">
            <a:extLst>
              <a:ext uri="{FF2B5EF4-FFF2-40B4-BE49-F238E27FC236}">
                <a16:creationId xmlns:a16="http://schemas.microsoft.com/office/drawing/2014/main" id="{70342D4E-9F4E-558A-D024-EDB8BF4F7555}"/>
              </a:ext>
            </a:extLst>
          </p:cNvPr>
          <p:cNvSpPr>
            <a:spLocks noGrp="1"/>
          </p:cNvSpPr>
          <p:nvPr>
            <p:ph idx="1"/>
          </p:nvPr>
        </p:nvSpPr>
        <p:spPr>
          <a:xfrm>
            <a:off x="1137035" y="2194102"/>
            <a:ext cx="6516216" cy="3908585"/>
          </a:xfrm>
        </p:spPr>
        <p:txBody>
          <a:bodyPr>
            <a:normAutofit/>
          </a:bodyPr>
          <a:lstStyle/>
          <a:p>
            <a:r>
              <a:rPr lang="it-IT" sz="1600">
                <a:effectLst/>
                <a:latin typeface="Calibri" panose="020F0502020204030204" pitchFamily="34" charset="0"/>
                <a:ea typeface="Calibri" panose="020F0502020204030204" pitchFamily="34" charset="0"/>
                <a:cs typeface="Times New Roman" panose="02020603050405020304" pitchFamily="18" charset="0"/>
              </a:rPr>
              <a:t>In analogia con i farmaci tradizionali, gli mAbs hanno una farmacocinetica influenzata in maniera significativa sia dal peso che dalla superficie corporei. </a:t>
            </a:r>
          </a:p>
          <a:p>
            <a:r>
              <a:rPr lang="it-IT" sz="1600">
                <a:effectLst/>
                <a:latin typeface="Calibri" panose="020F0502020204030204" pitchFamily="34" charset="0"/>
                <a:ea typeface="Calibri" panose="020F0502020204030204" pitchFamily="34" charset="0"/>
                <a:cs typeface="Times New Roman" panose="02020603050405020304" pitchFamily="18" charset="0"/>
              </a:rPr>
              <a:t>la variabilità deriva dal meccanismo di internalizzazione degli mAbs e dalla variabilità del recettore FcRn, deputato a questa funzione. </a:t>
            </a:r>
            <a:endParaRPr lang="it-IT" sz="1600">
              <a:latin typeface="Calibri" panose="020F0502020204030204" pitchFamily="34" charset="0"/>
              <a:ea typeface="Calibri" panose="020F0502020204030204" pitchFamily="34" charset="0"/>
              <a:cs typeface="Times New Roman" panose="02020603050405020304" pitchFamily="18" charset="0"/>
            </a:endParaRPr>
          </a:p>
          <a:p>
            <a:r>
              <a:rPr lang="it-IT" sz="1600">
                <a:effectLst/>
                <a:latin typeface="Calibri" panose="020F0502020204030204" pitchFamily="34" charset="0"/>
                <a:ea typeface="Calibri" panose="020F0502020204030204" pitchFamily="34" charset="0"/>
                <a:cs typeface="Times New Roman" panose="02020603050405020304" pitchFamily="18" charset="0"/>
              </a:rPr>
              <a:t>Lo sviluppo degli anticorpi ani mAbs altera ampiamente la farmacocinetica e porta ad un calo della concentrazione sanguigna del farmaco con conseguente perdita di risposta. </a:t>
            </a:r>
          </a:p>
          <a:p>
            <a:r>
              <a:rPr lang="it-IT" sz="1600">
                <a:effectLst/>
                <a:latin typeface="Calibri" panose="020F0502020204030204" pitchFamily="34" charset="0"/>
                <a:ea typeface="Calibri" panose="020F0502020204030204" pitchFamily="34" charset="0"/>
                <a:cs typeface="Times New Roman" panose="02020603050405020304" pitchFamily="18" charset="0"/>
              </a:rPr>
              <a:t>La clearance degli immunocomplessi mAbs-antigene è influenzata dalle dimensioni di questi ultimi e questa diventa una ulteriore fonte di variabilità farmacocinetica inter e intra individuale, attraverso il fenomeno del TMDD ovvero target-mediater drug disposition. Una conseguenza del TMDD è la formazione di una cinetica non lineare. </a:t>
            </a:r>
          </a:p>
          <a:p>
            <a:r>
              <a:rPr lang="it-IT" sz="1600">
                <a:effectLst/>
                <a:latin typeface="Calibri" panose="020F0502020204030204" pitchFamily="34" charset="0"/>
                <a:ea typeface="Calibri" panose="020F0502020204030204" pitchFamily="34" charset="0"/>
                <a:cs typeface="Times New Roman" panose="02020603050405020304" pitchFamily="18" charset="0"/>
              </a:rPr>
              <a:t>Molti di questi farmaci sono somministrati per via subcutanea e questo fatto sembra favorire la mancanza di complicanze da parte del paziente.</a:t>
            </a:r>
          </a:p>
          <a:p>
            <a:endParaRPr lang="it-IT"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32005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sp>
        <p:nvSpPr>
          <p:cNvPr id="20" name="Rectangle 19">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Calibri" panose="020F0502020204030204"/>
              <a:cs typeface="Arial"/>
            </a:endParaRPr>
          </a:p>
        </p:txBody>
      </p:sp>
      <p:pic>
        <p:nvPicPr>
          <p:cNvPr id="4" name="Immagine 3" descr="Immagine che contiene persona, tavolo, tavolo da lavoro&#10;&#10;Descrizione generata automaticamente">
            <a:extLst>
              <a:ext uri="{FF2B5EF4-FFF2-40B4-BE49-F238E27FC236}">
                <a16:creationId xmlns:a16="http://schemas.microsoft.com/office/drawing/2014/main" id="{EB077A40-2DE7-E635-AFA7-E61710025E87}"/>
              </a:ext>
            </a:extLst>
          </p:cNvPr>
          <p:cNvPicPr>
            <a:picLocks noChangeAspect="1"/>
          </p:cNvPicPr>
          <p:nvPr/>
        </p:nvPicPr>
        <p:blipFill rotWithShape="1">
          <a:blip r:embed="rId2">
            <a:alphaModFix amt="60000"/>
            <a:extLst>
              <a:ext uri="{BEBA8EAE-BF5A-486C-A8C5-ECC9F3942E4B}">
                <a14:imgProps xmlns:a14="http://schemas.microsoft.com/office/drawing/2010/main">
                  <a14:imgLayer r:embed="rId3">
                    <a14:imgEffect>
                      <a14:saturation sat="136000"/>
                    </a14:imgEffect>
                  </a14:imgLayer>
                </a14:imgProps>
              </a:ext>
              <a:ext uri="{28A0092B-C50C-407E-A947-70E740481C1C}">
                <a14:useLocalDpi xmlns:a14="http://schemas.microsoft.com/office/drawing/2010/main" val="0"/>
              </a:ext>
            </a:extLst>
          </a:blip>
          <a:srcRect b="17643"/>
          <a:stretch/>
        </p:blipFill>
        <p:spPr>
          <a:xfrm>
            <a:off x="180975" y="175336"/>
            <a:ext cx="11823637" cy="6499784"/>
          </a:xfrm>
          <a:prstGeom prst="rect">
            <a:avLst/>
          </a:prstGeom>
        </p:spPr>
      </p:pic>
      <p:sp>
        <p:nvSpPr>
          <p:cNvPr id="3" name="Segnaposto contenuto 2">
            <a:extLst>
              <a:ext uri="{FF2B5EF4-FFF2-40B4-BE49-F238E27FC236}">
                <a16:creationId xmlns:a16="http://schemas.microsoft.com/office/drawing/2014/main" id="{33EAF2BD-400E-A075-AA1C-1BD125A175A5}"/>
              </a:ext>
            </a:extLst>
          </p:cNvPr>
          <p:cNvSpPr>
            <a:spLocks noGrp="1"/>
          </p:cNvSpPr>
          <p:nvPr>
            <p:ph idx="1"/>
          </p:nvPr>
        </p:nvSpPr>
        <p:spPr>
          <a:xfrm>
            <a:off x="838200" y="3212976"/>
            <a:ext cx="10165218" cy="3384376"/>
          </a:xfrm>
        </p:spPr>
        <p:txBody>
          <a:bodyPr>
            <a:normAutofit/>
          </a:bodyPr>
          <a:lstStyle/>
          <a:p>
            <a:r>
              <a:rPr lang="it-IT"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Il monitoraggio dei farmaci terapeutici oggi è un processo molto più complesso, che vede la partecipazione di altri attori, oltre al laboratorista, e che è sempre più teso al benessere del paziente attraverso l’ottimizzazione della terapia. I protagonisti di questa nuova strategia sono oltre ai soggetti presenti in laboratorio (biologo, chimico, tecnico sanitario), i soggetti sanitari (infermieri e medici) e il farmacologo clinico che rappresenta la cerniera di congiunzione tra le due entità. </a:t>
            </a:r>
          </a:p>
          <a:p>
            <a:pPr>
              <a:spcAft>
                <a:spcPts val="800"/>
              </a:spcAft>
            </a:pPr>
            <a:r>
              <a:rPr lang="it-IT"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La pratica di determinare la concentrazione di un farmaco o di diversi farmaci praticato fino ad oggi è noto come </a:t>
            </a:r>
            <a:r>
              <a:rPr lang="it-IT" sz="16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therapeutic</a:t>
            </a:r>
            <a:r>
              <a:rPr lang="it-IT"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it-IT" sz="16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drug</a:t>
            </a:r>
            <a:r>
              <a:rPr lang="it-IT"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monitoring, necessita di un salto di qualità verso il </a:t>
            </a:r>
            <a:r>
              <a:rPr lang="it-IT" sz="16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therapeutic</a:t>
            </a:r>
            <a:r>
              <a:rPr lang="it-IT"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it-IT" sz="16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drug</a:t>
            </a:r>
            <a:r>
              <a:rPr lang="it-IT"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management, ovvero verso l’individualizzazione del trattamento.  </a:t>
            </a:r>
          </a:p>
          <a:p>
            <a:pPr>
              <a:spcAft>
                <a:spcPts val="800"/>
              </a:spcAft>
            </a:pPr>
            <a:r>
              <a:rPr lang="it-IT"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Una nuova pratica capace di coniugare i livelli ematici dei farmaci con le osservazioni cliniche, l’</a:t>
            </a:r>
            <a:r>
              <a:rPr lang="it-IT" sz="16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outcome</a:t>
            </a:r>
            <a:r>
              <a:rPr lang="it-IT"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del paziente, la sua storia, il suo background genetico, il suo stile di vita. Utilizzando l’insieme di tutte queste informazioni si può gestire il paziente nel modo più efficiente ed efficace possibile.</a:t>
            </a:r>
          </a:p>
          <a:p>
            <a:pPr marL="0" indent="0">
              <a:buNone/>
            </a:pPr>
            <a:endParaRPr lang="it-IT" sz="1400" dirty="0">
              <a:solidFill>
                <a:srgbClr val="FFFFFF"/>
              </a:solidFill>
            </a:endParaRPr>
          </a:p>
        </p:txBody>
      </p:sp>
    </p:spTree>
    <p:extLst>
      <p:ext uri="{BB962C8B-B14F-4D97-AF65-F5344CB8AC3E}">
        <p14:creationId xmlns:p14="http://schemas.microsoft.com/office/powerpoint/2010/main" val="106789053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Arial"/>
            </a:endParaRPr>
          </a:p>
        </p:txBody>
      </p:sp>
      <p:sp>
        <p:nvSpPr>
          <p:cNvPr id="14"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Arial"/>
            </a:endParaRPr>
          </a:p>
        </p:txBody>
      </p:sp>
      <p:pic>
        <p:nvPicPr>
          <p:cNvPr id="4" name="Immagine 3" descr="Immagine che contiene tazza, occhiali, interno, bevanda&#10;&#10;Descrizione generata automaticamente">
            <a:extLst>
              <a:ext uri="{FF2B5EF4-FFF2-40B4-BE49-F238E27FC236}">
                <a16:creationId xmlns:a16="http://schemas.microsoft.com/office/drawing/2014/main" id="{1E4152D2-56B5-2B14-D1F1-EC3B52738462}"/>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992" b="14739"/>
          <a:stretch/>
        </p:blipFill>
        <p:spPr>
          <a:xfrm>
            <a:off x="-1" y="10"/>
            <a:ext cx="12192001" cy="6857990"/>
          </a:xfrm>
          <a:prstGeom prst="rect">
            <a:avLst/>
          </a:prstGeom>
        </p:spPr>
      </p:pic>
      <p:sp>
        <p:nvSpPr>
          <p:cNvPr id="3" name="Segnaposto contenuto 2">
            <a:extLst>
              <a:ext uri="{FF2B5EF4-FFF2-40B4-BE49-F238E27FC236}">
                <a16:creationId xmlns:a16="http://schemas.microsoft.com/office/drawing/2014/main" id="{12C593C4-6A5F-C76C-3C85-2D7EF0C7E0A1}"/>
              </a:ext>
            </a:extLst>
          </p:cNvPr>
          <p:cNvSpPr>
            <a:spLocks noGrp="1"/>
          </p:cNvSpPr>
          <p:nvPr>
            <p:ph idx="1"/>
          </p:nvPr>
        </p:nvSpPr>
        <p:spPr>
          <a:xfrm>
            <a:off x="1198181" y="2957665"/>
            <a:ext cx="9792471" cy="3171423"/>
          </a:xfrm>
        </p:spPr>
        <p:txBody>
          <a:bodyPr>
            <a:normAutofit/>
          </a:bodyPr>
          <a:lstStyle/>
          <a:p>
            <a:pPr marL="0" indent="0" algn="ctr">
              <a:spcAft>
                <a:spcPts val="800"/>
              </a:spcAft>
              <a:buNone/>
            </a:pPr>
            <a:r>
              <a:rPr lang="it-IT" sz="2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Il paradigma del nuovo approccio al TDM è infatti:  “il farmaco giusto, nella giusta dose, al giusto individuo!”</a:t>
            </a:r>
          </a:p>
          <a:p>
            <a:endParaRPr lang="it-IT" sz="2000" dirty="0">
              <a:solidFill>
                <a:srgbClr val="FFFFFF"/>
              </a:solidFill>
            </a:endParaRPr>
          </a:p>
        </p:txBody>
      </p:sp>
    </p:spTree>
    <p:extLst>
      <p:ext uri="{BB962C8B-B14F-4D97-AF65-F5344CB8AC3E}">
        <p14:creationId xmlns:p14="http://schemas.microsoft.com/office/powerpoint/2010/main" val="258819065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FF70529-8D77-D216-15D7-8BF6F61E2BC7}"/>
              </a:ext>
            </a:extLst>
          </p:cNvPr>
          <p:cNvSpPr>
            <a:spLocks noGrp="1"/>
          </p:cNvSpPr>
          <p:nvPr>
            <p:ph type="title"/>
          </p:nvPr>
        </p:nvSpPr>
        <p:spPr>
          <a:xfrm>
            <a:off x="158862" y="481920"/>
            <a:ext cx="11996056" cy="1039132"/>
          </a:xfrm>
          <a:solidFill>
            <a:schemeClr val="bg1">
              <a:alpha val="65000"/>
            </a:schemeClr>
          </a:solidFill>
        </p:spPr>
        <p:txBody>
          <a:bodyPr vert="horz" lIns="91440" tIns="45720" rIns="91440" bIns="45720" rtlCol="0" anchor="ctr">
            <a:normAutofit fontScale="90000"/>
          </a:bodyPr>
          <a:lstStyle/>
          <a:p>
            <a:r>
              <a:rPr lang="en-US" sz="4000" b="1" i="0" kern="1200" dirty="0" err="1">
                <a:solidFill>
                  <a:schemeClr val="tx1"/>
                </a:solidFill>
                <a:effectLst/>
                <a:latin typeface="+mj-lt"/>
                <a:ea typeface="+mj-ea"/>
                <a:cs typeface="+mj-cs"/>
              </a:rPr>
              <a:t>Monitoraggio</a:t>
            </a:r>
            <a:r>
              <a:rPr lang="en-US" sz="4000" b="1" i="0" kern="1200" dirty="0">
                <a:solidFill>
                  <a:schemeClr val="tx1"/>
                </a:solidFill>
                <a:effectLst/>
                <a:latin typeface="+mj-lt"/>
                <a:ea typeface="+mj-ea"/>
                <a:cs typeface="+mj-cs"/>
              </a:rPr>
              <a:t> </a:t>
            </a:r>
            <a:r>
              <a:rPr lang="en-US" sz="4000" b="1" i="0" kern="1200" dirty="0" err="1">
                <a:solidFill>
                  <a:schemeClr val="tx1"/>
                </a:solidFill>
                <a:effectLst/>
                <a:latin typeface="+mj-lt"/>
                <a:ea typeface="+mj-ea"/>
                <a:cs typeface="+mj-cs"/>
              </a:rPr>
              <a:t>terapeutico</a:t>
            </a:r>
            <a:r>
              <a:rPr lang="en-US" sz="4000" b="1" i="0" kern="1200" dirty="0">
                <a:solidFill>
                  <a:schemeClr val="tx1"/>
                </a:solidFill>
                <a:effectLst/>
                <a:latin typeface="+mj-lt"/>
                <a:ea typeface="+mj-ea"/>
                <a:cs typeface="+mj-cs"/>
              </a:rPr>
              <a:t> </a:t>
            </a:r>
            <a:r>
              <a:rPr lang="en-US" sz="4000" b="1" i="0" kern="1200" dirty="0" err="1">
                <a:solidFill>
                  <a:schemeClr val="tx1"/>
                </a:solidFill>
                <a:effectLst/>
                <a:latin typeface="+mj-lt"/>
                <a:ea typeface="+mj-ea"/>
                <a:cs typeface="+mj-cs"/>
              </a:rPr>
              <a:t>dei</a:t>
            </a:r>
            <a:r>
              <a:rPr lang="en-US" sz="4000" b="1" i="0" kern="1200" dirty="0">
                <a:solidFill>
                  <a:schemeClr val="tx1"/>
                </a:solidFill>
                <a:effectLst/>
                <a:latin typeface="+mj-lt"/>
                <a:ea typeface="+mj-ea"/>
                <a:cs typeface="+mj-cs"/>
              </a:rPr>
              <a:t> </a:t>
            </a:r>
            <a:r>
              <a:rPr lang="en-US" sz="4000" b="1" i="0" kern="1200" dirty="0" err="1">
                <a:solidFill>
                  <a:schemeClr val="tx1"/>
                </a:solidFill>
                <a:effectLst/>
                <a:latin typeface="+mj-lt"/>
                <a:ea typeface="+mj-ea"/>
                <a:cs typeface="+mj-cs"/>
              </a:rPr>
              <a:t>farmaci</a:t>
            </a:r>
            <a:r>
              <a:rPr lang="en-US" sz="4000" b="1" i="0" kern="1200" dirty="0">
                <a:solidFill>
                  <a:schemeClr val="tx1"/>
                </a:solidFill>
                <a:effectLst/>
                <a:latin typeface="+mj-lt"/>
                <a:ea typeface="+mj-ea"/>
                <a:cs typeface="+mj-cs"/>
              </a:rPr>
              <a:t> </a:t>
            </a:r>
            <a:r>
              <a:rPr lang="en-US" sz="4000" b="1" i="0" kern="1200" dirty="0" err="1">
                <a:solidFill>
                  <a:schemeClr val="tx1"/>
                </a:solidFill>
                <a:effectLst/>
                <a:latin typeface="+mj-lt"/>
                <a:ea typeface="+mj-ea"/>
                <a:cs typeface="+mj-cs"/>
              </a:rPr>
              <a:t>antiepilettici</a:t>
            </a:r>
            <a:r>
              <a:rPr lang="en-US" sz="4000" b="1" i="0" kern="1200" dirty="0">
                <a:solidFill>
                  <a:schemeClr val="tx1"/>
                </a:solidFill>
                <a:effectLst/>
                <a:latin typeface="+mj-lt"/>
                <a:ea typeface="+mj-ea"/>
                <a:cs typeface="+mj-cs"/>
              </a:rPr>
              <a:t> </a:t>
            </a:r>
            <a:r>
              <a:rPr lang="en-US" sz="4000" b="1" i="0" kern="1200" dirty="0" err="1">
                <a:solidFill>
                  <a:schemeClr val="tx1"/>
                </a:solidFill>
                <a:effectLst/>
                <a:latin typeface="+mj-lt"/>
                <a:ea typeface="+mj-ea"/>
                <a:cs typeface="+mj-cs"/>
              </a:rPr>
              <a:t>nell’epilessia</a:t>
            </a:r>
            <a:br>
              <a:rPr lang="en-US" sz="4000" b="1" i="0" kern="1200" dirty="0">
                <a:solidFill>
                  <a:schemeClr val="tx1"/>
                </a:solidFill>
                <a:effectLst/>
                <a:latin typeface="+mj-lt"/>
                <a:ea typeface="+mj-ea"/>
                <a:cs typeface="+mj-cs"/>
              </a:rPr>
            </a:br>
            <a:endParaRPr lang="en-US" sz="4000" kern="1200" dirty="0">
              <a:solidFill>
                <a:schemeClr val="tx1"/>
              </a:solidFill>
              <a:latin typeface="+mj-lt"/>
              <a:ea typeface="+mj-ea"/>
              <a:cs typeface="+mj-cs"/>
            </a:endParaRPr>
          </a:p>
        </p:txBody>
      </p:sp>
      <p:pic>
        <p:nvPicPr>
          <p:cNvPr id="5" name="Immagine 4" descr="Immagine che contiene testo, Carattere, carta, documento&#10;&#10;Descrizione generata automaticamente">
            <a:extLst>
              <a:ext uri="{FF2B5EF4-FFF2-40B4-BE49-F238E27FC236}">
                <a16:creationId xmlns:a16="http://schemas.microsoft.com/office/drawing/2014/main" id="{353548A0-F437-0D76-B9A1-5D8CD979B185}"/>
              </a:ext>
            </a:extLst>
          </p:cNvPr>
          <p:cNvPicPr>
            <a:picLocks noChangeAspect="1"/>
          </p:cNvPicPr>
          <p:nvPr/>
        </p:nvPicPr>
        <p:blipFill>
          <a:blip r:embed="rId3"/>
          <a:stretch>
            <a:fillRect/>
          </a:stretch>
        </p:blipFill>
        <p:spPr>
          <a:xfrm>
            <a:off x="302940" y="2002971"/>
            <a:ext cx="5853950" cy="4697795"/>
          </a:xfrm>
          <a:prstGeom prst="rect">
            <a:avLst/>
          </a:prstGeom>
        </p:spPr>
      </p:pic>
      <p:pic>
        <p:nvPicPr>
          <p:cNvPr id="7" name="Immagine 6" descr="Immagine che contiene testo, linea, diagramma, Diagramma&#10;&#10;Descrizione generata automaticamente">
            <a:extLst>
              <a:ext uri="{FF2B5EF4-FFF2-40B4-BE49-F238E27FC236}">
                <a16:creationId xmlns:a16="http://schemas.microsoft.com/office/drawing/2014/main" id="{312A97A5-EAA6-D1CE-CBEE-FC6E5134F2C2}"/>
              </a:ext>
            </a:extLst>
          </p:cNvPr>
          <p:cNvPicPr>
            <a:picLocks noChangeAspect="1"/>
          </p:cNvPicPr>
          <p:nvPr/>
        </p:nvPicPr>
        <p:blipFill>
          <a:blip r:embed="rId4"/>
          <a:stretch>
            <a:fillRect/>
          </a:stretch>
        </p:blipFill>
        <p:spPr>
          <a:xfrm>
            <a:off x="6258790" y="2846125"/>
            <a:ext cx="5828261" cy="2302162"/>
          </a:xfrm>
          <a:prstGeom prst="rect">
            <a:avLst/>
          </a:prstGeom>
        </p:spPr>
      </p:pic>
    </p:spTree>
    <p:extLst>
      <p:ext uri="{BB962C8B-B14F-4D97-AF65-F5344CB8AC3E}">
        <p14:creationId xmlns:p14="http://schemas.microsoft.com/office/powerpoint/2010/main" val="9341401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7F542A3-C8BF-07D6-D3B0-528A9ACBDC1F}"/>
              </a:ext>
            </a:extLst>
          </p:cNvPr>
          <p:cNvSpPr txBox="1"/>
          <p:nvPr/>
        </p:nvSpPr>
        <p:spPr>
          <a:xfrm>
            <a:off x="7387988" y="4112889"/>
            <a:ext cx="4526508" cy="1015663"/>
          </a:xfrm>
          <a:prstGeom prst="rect">
            <a:avLst/>
          </a:prstGeom>
          <a:noFill/>
        </p:spPr>
        <p:txBody>
          <a:bodyPr wrap="square" rtlCol="0">
            <a:spAutoFit/>
          </a:bodyPr>
          <a:lstStyle/>
          <a:p>
            <a:pPr>
              <a:buFont typeface="Arial" panose="020B0604020202020204" pitchFamily="34" charset="0"/>
              <a:buChar char="•"/>
            </a:pPr>
            <a:r>
              <a:rPr lang="it-IT" sz="2000" b="1" dirty="0">
                <a:solidFill>
                  <a:schemeClr val="bg1"/>
                </a:solidFill>
                <a:effectLst/>
              </a:rPr>
              <a:t>Farmaci sintomatici</a:t>
            </a:r>
            <a:r>
              <a:rPr lang="it-IT" sz="2000" b="1" dirty="0">
                <a:effectLst/>
              </a:rPr>
              <a:t>:  sopprimono i sintomi della malattia, ad esempio il paracetamolo che blocca la febbre.</a:t>
            </a:r>
          </a:p>
        </p:txBody>
      </p:sp>
      <p:sp>
        <p:nvSpPr>
          <p:cNvPr id="5" name="CasellaDiTesto 4">
            <a:extLst>
              <a:ext uri="{FF2B5EF4-FFF2-40B4-BE49-F238E27FC236}">
                <a16:creationId xmlns:a16="http://schemas.microsoft.com/office/drawing/2014/main" id="{8B1E26FD-2E45-40FB-09FD-33A84E730C8F}"/>
              </a:ext>
            </a:extLst>
          </p:cNvPr>
          <p:cNvSpPr txBox="1"/>
          <p:nvPr/>
        </p:nvSpPr>
        <p:spPr>
          <a:xfrm>
            <a:off x="7387988" y="367249"/>
            <a:ext cx="3175379" cy="1323439"/>
          </a:xfrm>
          <a:prstGeom prst="rect">
            <a:avLst/>
          </a:prstGeom>
          <a:noFill/>
        </p:spPr>
        <p:txBody>
          <a:bodyPr wrap="square" rtlCol="0">
            <a:spAutoFit/>
          </a:bodyPr>
          <a:lstStyle/>
          <a:p>
            <a:pPr>
              <a:buFont typeface="Arial" panose="020B0604020202020204" pitchFamily="34" charset="0"/>
              <a:buChar char="•"/>
            </a:pPr>
            <a:r>
              <a:rPr lang="it-IT" sz="2000" b="1" dirty="0">
                <a:solidFill>
                  <a:schemeClr val="bg1"/>
                </a:solidFill>
                <a:effectLst/>
                <a:latin typeface="Calibri" panose="020F0502020204030204" pitchFamily="34" charset="0"/>
              </a:rPr>
              <a:t>Farmaci sostitutivi</a:t>
            </a:r>
            <a:r>
              <a:rPr lang="it-IT" sz="2000" dirty="0">
                <a:effectLst/>
                <a:latin typeface="Calibri" panose="020F0502020204030204" pitchFamily="34" charset="0"/>
              </a:rPr>
              <a:t>: </a:t>
            </a:r>
            <a:r>
              <a:rPr lang="it-IT" sz="2000" b="1" dirty="0">
                <a:effectLst/>
                <a:latin typeface="Calibri" panose="020F0502020204030204" pitchFamily="34" charset="0"/>
              </a:rPr>
              <a:t>usati soprattutto nelle terapie di disintossicazione, come il metadone</a:t>
            </a:r>
            <a:endParaRPr lang="it-IT" sz="2000" b="1" dirty="0">
              <a:effectLst/>
            </a:endParaRPr>
          </a:p>
        </p:txBody>
      </p:sp>
      <p:sp>
        <p:nvSpPr>
          <p:cNvPr id="6" name="CasellaDiTesto 5">
            <a:extLst>
              <a:ext uri="{FF2B5EF4-FFF2-40B4-BE49-F238E27FC236}">
                <a16:creationId xmlns:a16="http://schemas.microsoft.com/office/drawing/2014/main" id="{E2F9E4B9-F6DD-1B69-6891-AA28CC55097E}"/>
              </a:ext>
            </a:extLst>
          </p:cNvPr>
          <p:cNvSpPr txBox="1"/>
          <p:nvPr/>
        </p:nvSpPr>
        <p:spPr>
          <a:xfrm>
            <a:off x="7806519" y="5367357"/>
            <a:ext cx="3653051" cy="707886"/>
          </a:xfrm>
          <a:prstGeom prst="rect">
            <a:avLst/>
          </a:prstGeom>
          <a:noFill/>
        </p:spPr>
        <p:txBody>
          <a:bodyPr wrap="square" rtlCol="0">
            <a:spAutoFit/>
          </a:bodyPr>
          <a:lstStyle/>
          <a:p>
            <a:pPr>
              <a:buFont typeface="Arial" panose="020B0604020202020204" pitchFamily="34" charset="0"/>
              <a:buChar char="•"/>
            </a:pPr>
            <a:r>
              <a:rPr lang="it-IT" sz="2000" b="1" dirty="0">
                <a:solidFill>
                  <a:schemeClr val="bg1"/>
                </a:solidFill>
                <a:effectLst/>
                <a:latin typeface="Calibri" panose="020F0502020204030204" pitchFamily="34" charset="0"/>
              </a:rPr>
              <a:t>Farmaci utilizzati in diagnostica</a:t>
            </a:r>
            <a:r>
              <a:rPr lang="it-IT" sz="2000" b="1" dirty="0">
                <a:effectLst/>
                <a:latin typeface="Calibri" panose="020F0502020204030204" pitchFamily="34" charset="0"/>
              </a:rPr>
              <a:t>: mezzi di contrasto. </a:t>
            </a:r>
            <a:endParaRPr lang="it-IT" sz="2000" b="1" dirty="0">
              <a:effectLst/>
            </a:endParaRPr>
          </a:p>
        </p:txBody>
      </p:sp>
      <p:sp>
        <p:nvSpPr>
          <p:cNvPr id="7" name="CasellaDiTesto 6">
            <a:extLst>
              <a:ext uri="{FF2B5EF4-FFF2-40B4-BE49-F238E27FC236}">
                <a16:creationId xmlns:a16="http://schemas.microsoft.com/office/drawing/2014/main" id="{5E3A5596-23A1-CAA6-4E53-010F2E1DE5AC}"/>
              </a:ext>
            </a:extLst>
          </p:cNvPr>
          <p:cNvSpPr txBox="1"/>
          <p:nvPr/>
        </p:nvSpPr>
        <p:spPr>
          <a:xfrm>
            <a:off x="7387988" y="3041625"/>
            <a:ext cx="4071582" cy="1015663"/>
          </a:xfrm>
          <a:prstGeom prst="rect">
            <a:avLst/>
          </a:prstGeom>
          <a:noFill/>
        </p:spPr>
        <p:txBody>
          <a:bodyPr wrap="square" rtlCol="0">
            <a:spAutoFit/>
          </a:bodyPr>
          <a:lstStyle/>
          <a:p>
            <a:pPr>
              <a:buFont typeface="Arial" panose="020B0604020202020204" pitchFamily="34" charset="0"/>
              <a:buChar char="•"/>
            </a:pPr>
            <a:r>
              <a:rPr lang="it-IT" sz="2000" b="1" dirty="0">
                <a:solidFill>
                  <a:schemeClr val="bg1"/>
                </a:solidFill>
                <a:effectLst/>
                <a:latin typeface="Calibri" panose="020F0502020204030204" pitchFamily="34" charset="0"/>
              </a:rPr>
              <a:t>Farmaci eziologici</a:t>
            </a:r>
            <a:r>
              <a:rPr lang="it-IT" sz="2000" b="1" dirty="0">
                <a:effectLst/>
                <a:latin typeface="Calibri" panose="020F0502020204030204" pitchFamily="34" charset="0"/>
              </a:rPr>
              <a:t>: bloccano la causa della malattia, come gli antibiotici che uccidono i batteri.</a:t>
            </a:r>
            <a:endParaRPr lang="it-IT" sz="2000" b="1" dirty="0">
              <a:effectLst/>
            </a:endParaRPr>
          </a:p>
        </p:txBody>
      </p:sp>
      <p:sp>
        <p:nvSpPr>
          <p:cNvPr id="8" name="CasellaDiTesto 7">
            <a:extLst>
              <a:ext uri="{FF2B5EF4-FFF2-40B4-BE49-F238E27FC236}">
                <a16:creationId xmlns:a16="http://schemas.microsoft.com/office/drawing/2014/main" id="{D7479CE2-9CF3-E6CC-5887-024846328261}"/>
              </a:ext>
            </a:extLst>
          </p:cNvPr>
          <p:cNvSpPr txBox="1"/>
          <p:nvPr/>
        </p:nvSpPr>
        <p:spPr>
          <a:xfrm>
            <a:off x="7387988" y="1785050"/>
            <a:ext cx="4231944" cy="1015663"/>
          </a:xfrm>
          <a:prstGeom prst="rect">
            <a:avLst/>
          </a:prstGeom>
          <a:noFill/>
        </p:spPr>
        <p:txBody>
          <a:bodyPr wrap="square" rtlCol="0">
            <a:spAutoFit/>
          </a:bodyPr>
          <a:lstStyle/>
          <a:p>
            <a:pPr>
              <a:buFont typeface="Arial" panose="020B0604020202020204" pitchFamily="34" charset="0"/>
              <a:buChar char="•"/>
            </a:pPr>
            <a:r>
              <a:rPr lang="it-IT" sz="2000" b="1" dirty="0">
                <a:solidFill>
                  <a:schemeClr val="bg1"/>
                </a:solidFill>
                <a:effectLst/>
                <a:latin typeface="Calibri" panose="020F0502020204030204" pitchFamily="34" charset="0"/>
              </a:rPr>
              <a:t>Farmaci patogenetici</a:t>
            </a:r>
            <a:r>
              <a:rPr lang="it-IT" sz="2000" b="1" dirty="0">
                <a:effectLst/>
                <a:latin typeface="Calibri" panose="020F0502020204030204" pitchFamily="34" charset="0"/>
              </a:rPr>
              <a:t>: che vanno sui meccanismi della malattia che danneggiano l’organismo.</a:t>
            </a:r>
            <a:endParaRPr lang="it-IT" sz="2000" b="1" dirty="0">
              <a:effectLst/>
            </a:endParaRPr>
          </a:p>
        </p:txBody>
      </p:sp>
      <p:sp>
        <p:nvSpPr>
          <p:cNvPr id="9" name="CasellaDiTesto 8">
            <a:extLst>
              <a:ext uri="{FF2B5EF4-FFF2-40B4-BE49-F238E27FC236}">
                <a16:creationId xmlns:a16="http://schemas.microsoft.com/office/drawing/2014/main" id="{06558C8D-A69D-4083-EAEE-0DB6E8593400}"/>
              </a:ext>
            </a:extLst>
          </p:cNvPr>
          <p:cNvSpPr txBox="1"/>
          <p:nvPr/>
        </p:nvSpPr>
        <p:spPr>
          <a:xfrm>
            <a:off x="436727" y="367249"/>
            <a:ext cx="3603010" cy="1446550"/>
          </a:xfrm>
          <a:prstGeom prst="rect">
            <a:avLst/>
          </a:prstGeom>
          <a:noFill/>
        </p:spPr>
        <p:txBody>
          <a:bodyPr wrap="square" rtlCol="0">
            <a:spAutoFit/>
          </a:bodyPr>
          <a:lstStyle/>
          <a:p>
            <a:r>
              <a:rPr lang="it-IT" sz="4400" b="1" dirty="0">
                <a:latin typeface="+mj-lt"/>
              </a:rPr>
              <a:t>Classificazione dei farmaci</a:t>
            </a:r>
          </a:p>
        </p:txBody>
      </p:sp>
    </p:spTree>
    <p:extLst>
      <p:ext uri="{BB962C8B-B14F-4D97-AF65-F5344CB8AC3E}">
        <p14:creationId xmlns:p14="http://schemas.microsoft.com/office/powerpoint/2010/main" val="2076403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3ABE661-23BF-1E02-AF80-CCB6D86565FC}"/>
              </a:ext>
            </a:extLst>
          </p:cNvPr>
          <p:cNvSpPr txBox="1"/>
          <p:nvPr/>
        </p:nvSpPr>
        <p:spPr>
          <a:xfrm>
            <a:off x="283028" y="5399314"/>
            <a:ext cx="5812972" cy="1200329"/>
          </a:xfrm>
          <a:prstGeom prst="rect">
            <a:avLst/>
          </a:prstGeom>
          <a:noFill/>
        </p:spPr>
        <p:txBody>
          <a:bodyPr wrap="square" rtlCol="0">
            <a:spAutoFit/>
          </a:bodyPr>
          <a:lstStyle/>
          <a:p>
            <a:r>
              <a:rPr lang="it-IT" sz="2400" dirty="0"/>
              <a:t>VINCENZO VALLEFUOCO    0123002682</a:t>
            </a:r>
          </a:p>
          <a:p>
            <a:r>
              <a:rPr lang="it-IT" sz="2400" dirty="0"/>
              <a:t>CLAUDIA STADIO                  0123002676</a:t>
            </a:r>
          </a:p>
          <a:p>
            <a:r>
              <a:rPr lang="it-IT" sz="2400" dirty="0"/>
              <a:t>MIRIAM D’AURIA                  0123002679</a:t>
            </a:r>
          </a:p>
        </p:txBody>
      </p:sp>
    </p:spTree>
    <p:extLst>
      <p:ext uri="{BB962C8B-B14F-4D97-AF65-F5344CB8AC3E}">
        <p14:creationId xmlns:p14="http://schemas.microsoft.com/office/powerpoint/2010/main" val="88818220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0AA4CC9-B8F9-F2C3-978F-5660C96483B3}"/>
              </a:ext>
            </a:extLst>
          </p:cNvPr>
          <p:cNvSpPr>
            <a:spLocks noGrp="1"/>
          </p:cNvSpPr>
          <p:nvPr>
            <p:ph type="title"/>
          </p:nvPr>
        </p:nvSpPr>
        <p:spPr>
          <a:xfrm>
            <a:off x="466722" y="586855"/>
            <a:ext cx="3201366" cy="3387497"/>
          </a:xfrm>
        </p:spPr>
        <p:txBody>
          <a:bodyPr anchor="b">
            <a:normAutofit/>
          </a:bodyPr>
          <a:lstStyle/>
          <a:p>
            <a:pPr algn="r"/>
            <a:r>
              <a:rPr lang="it-IT" sz="4000">
                <a:solidFill>
                  <a:srgbClr val="FFFFFF"/>
                </a:solidFill>
              </a:rPr>
              <a:t>Fonti bibliografiche</a:t>
            </a:r>
          </a:p>
        </p:txBody>
      </p:sp>
      <p:sp>
        <p:nvSpPr>
          <p:cNvPr id="3" name="Segnaposto contenuto 2">
            <a:extLst>
              <a:ext uri="{FF2B5EF4-FFF2-40B4-BE49-F238E27FC236}">
                <a16:creationId xmlns:a16="http://schemas.microsoft.com/office/drawing/2014/main" id="{A7E127EA-7ACB-1E31-2D2F-80AA3CE5D4AE}"/>
              </a:ext>
            </a:extLst>
          </p:cNvPr>
          <p:cNvSpPr>
            <a:spLocks noGrp="1"/>
          </p:cNvSpPr>
          <p:nvPr>
            <p:ph idx="1"/>
          </p:nvPr>
        </p:nvSpPr>
        <p:spPr>
          <a:xfrm>
            <a:off x="4810259" y="649480"/>
            <a:ext cx="6555347" cy="5546047"/>
          </a:xfrm>
        </p:spPr>
        <p:txBody>
          <a:bodyPr anchor="ctr">
            <a:normAutofit/>
          </a:bodyPr>
          <a:lstStyle/>
          <a:p>
            <a:pPr marL="0" indent="0">
              <a:buNone/>
            </a:pPr>
            <a:r>
              <a:rPr lang="it-IT" sz="2000" dirty="0">
                <a:hlinkClick r:id="rId2"/>
              </a:rPr>
              <a:t>https://pubmed.ncbi.nlm.nih.gov/29957667/</a:t>
            </a:r>
            <a:endParaRPr lang="it-IT" sz="2000" dirty="0"/>
          </a:p>
          <a:p>
            <a:pPr marL="0" indent="0">
              <a:buNone/>
            </a:pPr>
            <a:r>
              <a:rPr lang="it-IT" sz="2000" dirty="0">
                <a:hlinkClick r:id="rId3"/>
              </a:rPr>
              <a:t>https://journals.lww.com/drug-monitoring/pages/default.aspx</a:t>
            </a:r>
            <a:endParaRPr lang="it-IT" sz="2000" dirty="0"/>
          </a:p>
          <a:p>
            <a:pPr marL="0" indent="0">
              <a:buNone/>
            </a:pPr>
            <a:r>
              <a:rPr lang="it-IT" sz="2000" dirty="0">
                <a:hlinkClick r:id="rId4"/>
              </a:rPr>
              <a:t>http://www.analisicata.com/2016/08/30/tdm-therapeutic-drug-monitoring-immunoassays/</a:t>
            </a:r>
            <a:endParaRPr lang="it-IT" sz="2000" dirty="0"/>
          </a:p>
          <a:p>
            <a:pPr marL="0" indent="0">
              <a:buNone/>
            </a:pPr>
            <a:r>
              <a:rPr lang="it-IT" sz="2000" dirty="0">
                <a:hlinkClick r:id="rId5"/>
              </a:rPr>
              <a:t>http://www.tdm-torino.org/TDM_testo_intro.htm#:~:text=Il%20Therapeutic%20Drug%20Monitoring%2C%20meglio,sulla%20base%20di%20tali%20risultanze</a:t>
            </a:r>
            <a:r>
              <a:rPr lang="it-IT" sz="2000" dirty="0"/>
              <a:t>.</a:t>
            </a:r>
          </a:p>
          <a:p>
            <a:pPr marL="0" indent="0">
              <a:buNone/>
            </a:pPr>
            <a:endParaRPr lang="it-IT" sz="2000" dirty="0"/>
          </a:p>
        </p:txBody>
      </p:sp>
    </p:spTree>
    <p:extLst>
      <p:ext uri="{BB962C8B-B14F-4D97-AF65-F5344CB8AC3E}">
        <p14:creationId xmlns:p14="http://schemas.microsoft.com/office/powerpoint/2010/main" val="42357995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429A46-E31E-5C04-5990-B23A198A26E1}"/>
              </a:ext>
            </a:extLst>
          </p:cNvPr>
          <p:cNvSpPr>
            <a:spLocks noGrp="1"/>
          </p:cNvSpPr>
          <p:nvPr>
            <p:ph type="title"/>
          </p:nvPr>
        </p:nvSpPr>
        <p:spPr>
          <a:xfrm>
            <a:off x="5492085" y="-110054"/>
            <a:ext cx="10515600" cy="1325563"/>
          </a:xfrm>
        </p:spPr>
        <p:txBody>
          <a:bodyPr>
            <a:normAutofit/>
          </a:bodyPr>
          <a:lstStyle/>
          <a:p>
            <a:r>
              <a:rPr lang="it-IT" sz="4800" b="1" dirty="0">
                <a:solidFill>
                  <a:schemeClr val="bg1"/>
                </a:solidFill>
              </a:rPr>
              <a:t>FARMACI GENERICI</a:t>
            </a:r>
          </a:p>
        </p:txBody>
      </p:sp>
      <p:sp>
        <p:nvSpPr>
          <p:cNvPr id="3" name="Segnaposto contenuto 2">
            <a:extLst>
              <a:ext uri="{FF2B5EF4-FFF2-40B4-BE49-F238E27FC236}">
                <a16:creationId xmlns:a16="http://schemas.microsoft.com/office/drawing/2014/main" id="{4DC17DBA-5640-2714-D422-3FA2A2E2C373}"/>
              </a:ext>
            </a:extLst>
          </p:cNvPr>
          <p:cNvSpPr>
            <a:spLocks noGrp="1"/>
          </p:cNvSpPr>
          <p:nvPr>
            <p:ph idx="1"/>
          </p:nvPr>
        </p:nvSpPr>
        <p:spPr>
          <a:xfrm>
            <a:off x="3908947" y="1148588"/>
            <a:ext cx="8064690" cy="1844082"/>
          </a:xfrm>
          <a:solidFill>
            <a:schemeClr val="accent5">
              <a:lumMod val="60000"/>
              <a:lumOff val="40000"/>
              <a:alpha val="50151"/>
            </a:schemeClr>
          </a:solidFill>
        </p:spPr>
        <p:txBody>
          <a:bodyPr>
            <a:normAutofit fontScale="92500"/>
          </a:bodyPr>
          <a:lstStyle/>
          <a:p>
            <a:pPr marL="0" indent="0" algn="l">
              <a:buNone/>
            </a:pPr>
            <a:r>
              <a:rPr lang="it-IT" sz="2600" i="0" u="none" strike="noStrike" dirty="0">
                <a:solidFill>
                  <a:schemeClr val="bg1"/>
                </a:solidFill>
                <a:effectLst/>
              </a:rPr>
              <a:t>Per medicinale generico si intende un medicinale avente la stessa composizione qualitativa e quantitativa in termini di sostanze attive e la stessa forma farmaceutica di un medicinale di riferimento, nonché una bioequivalenza con il medicinale di riferimento dimostrata da studi appropriati di biodisponibilità.</a:t>
            </a:r>
          </a:p>
          <a:p>
            <a:pPr marL="0" indent="0">
              <a:buNone/>
            </a:pPr>
            <a:endParaRPr lang="it-IT" dirty="0"/>
          </a:p>
        </p:txBody>
      </p:sp>
      <p:sp>
        <p:nvSpPr>
          <p:cNvPr id="4" name="CasellaDiTesto 3">
            <a:extLst>
              <a:ext uri="{FF2B5EF4-FFF2-40B4-BE49-F238E27FC236}">
                <a16:creationId xmlns:a16="http://schemas.microsoft.com/office/drawing/2014/main" id="{F8576D0C-057E-AE46-F61A-7BEF8E54D84A}"/>
              </a:ext>
            </a:extLst>
          </p:cNvPr>
          <p:cNvSpPr txBox="1"/>
          <p:nvPr/>
        </p:nvSpPr>
        <p:spPr>
          <a:xfrm>
            <a:off x="5492085" y="3142397"/>
            <a:ext cx="6332560" cy="3416320"/>
          </a:xfrm>
          <a:prstGeom prst="rect">
            <a:avLst/>
          </a:prstGeom>
          <a:solidFill>
            <a:schemeClr val="bg1">
              <a:alpha val="36005"/>
            </a:schemeClr>
          </a:solidFill>
        </p:spPr>
        <p:txBody>
          <a:bodyPr wrap="square" rtlCol="0">
            <a:spAutoFit/>
          </a:bodyPr>
          <a:lstStyle/>
          <a:p>
            <a:pPr marL="0" indent="0" algn="l">
              <a:buNone/>
            </a:pPr>
            <a:r>
              <a:rPr lang="it-IT" sz="2400" b="0" i="0" u="none" strike="noStrike" dirty="0">
                <a:solidFill>
                  <a:srgbClr val="212529"/>
                </a:solidFill>
                <a:effectLst/>
              </a:rPr>
              <a:t>Il medicinale generico rientra nella definizione di "medicinale equivalente”.</a:t>
            </a:r>
            <a:br>
              <a:rPr lang="it-IT" sz="2400" b="0" i="0" u="none" strike="noStrike" dirty="0">
                <a:solidFill>
                  <a:srgbClr val="212529"/>
                </a:solidFill>
                <a:effectLst/>
              </a:rPr>
            </a:br>
            <a:r>
              <a:rPr lang="it-IT" sz="2400" b="0" i="0" u="none" strike="noStrike" dirty="0">
                <a:solidFill>
                  <a:srgbClr val="212529"/>
                </a:solidFill>
                <a:effectLst/>
              </a:rPr>
              <a:t>Sono definiti medicinali equivalenti, i medicinali con obbligo di prescrizione medica, aventi uguale composizione in principi attivi, </a:t>
            </a:r>
          </a:p>
          <a:p>
            <a:pPr marL="0" indent="0" algn="l">
              <a:buNone/>
            </a:pPr>
            <a:r>
              <a:rPr lang="it-IT" sz="2400" b="0" i="0" u="none" strike="noStrike" dirty="0">
                <a:solidFill>
                  <a:srgbClr val="212529"/>
                </a:solidFill>
                <a:effectLst/>
              </a:rPr>
              <a:t> forma farmaceutica, via di somministrazione, modalità di rilascio, numero di unità posologiche e dosi unitarie uguali rispetto al medicinale di riferimento. </a:t>
            </a:r>
          </a:p>
        </p:txBody>
      </p:sp>
    </p:spTree>
    <p:extLst>
      <p:ext uri="{BB962C8B-B14F-4D97-AF65-F5344CB8AC3E}">
        <p14:creationId xmlns:p14="http://schemas.microsoft.com/office/powerpoint/2010/main" val="2927170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alpha val="31055"/>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687A4-38E3-3AC6-B433-B0AA1A720F55}"/>
              </a:ext>
            </a:extLst>
          </p:cNvPr>
          <p:cNvSpPr>
            <a:spLocks noGrp="1"/>
          </p:cNvSpPr>
          <p:nvPr>
            <p:ph type="title"/>
          </p:nvPr>
        </p:nvSpPr>
        <p:spPr>
          <a:xfrm>
            <a:off x="384307" y="153192"/>
            <a:ext cx="10515600" cy="1325563"/>
          </a:xfrm>
        </p:spPr>
        <p:txBody>
          <a:bodyPr/>
          <a:lstStyle/>
          <a:p>
            <a:r>
              <a:rPr lang="it-IT" b="1" dirty="0">
                <a:solidFill>
                  <a:schemeClr val="accent1"/>
                </a:solidFill>
              </a:rPr>
              <a:t>FINESTRA TERAPEUTICA</a:t>
            </a:r>
          </a:p>
        </p:txBody>
      </p:sp>
      <p:sp>
        <p:nvSpPr>
          <p:cNvPr id="3" name="Segnaposto contenuto 2">
            <a:extLst>
              <a:ext uri="{FF2B5EF4-FFF2-40B4-BE49-F238E27FC236}">
                <a16:creationId xmlns:a16="http://schemas.microsoft.com/office/drawing/2014/main" id="{1DF67E61-ABED-710A-248D-7E4F4BB6443A}"/>
              </a:ext>
            </a:extLst>
          </p:cNvPr>
          <p:cNvSpPr>
            <a:spLocks noGrp="1"/>
          </p:cNvSpPr>
          <p:nvPr>
            <p:ph idx="1"/>
          </p:nvPr>
        </p:nvSpPr>
        <p:spPr>
          <a:xfrm>
            <a:off x="400318" y="1690688"/>
            <a:ext cx="6551141" cy="4351338"/>
          </a:xfrm>
        </p:spPr>
        <p:txBody>
          <a:bodyPr>
            <a:normAutofit fontScale="92500" lnSpcReduction="20000"/>
          </a:bodyPr>
          <a:lstStyle/>
          <a:p>
            <a:pPr marL="0" indent="0" algn="just">
              <a:buNone/>
            </a:pPr>
            <a:r>
              <a:rPr lang="it-IT" sz="2400" dirty="0">
                <a:effectLst/>
                <a:latin typeface="Calibri" panose="020F0502020204030204" pitchFamily="34" charset="0"/>
                <a:ea typeface="Calibri" panose="020F0502020204030204" pitchFamily="34" charset="0"/>
                <a:cs typeface="Calibri" panose="020F0502020204030204" pitchFamily="34" charset="0"/>
              </a:rPr>
              <a:t> È un intervallo di sicurezza del farmaco compresa tra la dose minima efficace CME, al di sotto della quale non si ha l’effetto terapeutico, e la concentrazione tossica minima CTM, al di sopra della quale iniziano ad insorgere gli effetti tossici. La distanza tra le 2 </a:t>
            </a:r>
            <a:r>
              <a:rPr lang="it-IT" sz="2400" dirty="0" err="1">
                <a:effectLst/>
                <a:latin typeface="Calibri" panose="020F0502020204030204" pitchFamily="34" charset="0"/>
                <a:ea typeface="Calibri" panose="020F0502020204030204" pitchFamily="34" charset="0"/>
                <a:cs typeface="Calibri" panose="020F0502020204030204" pitchFamily="34" charset="0"/>
              </a:rPr>
              <a:t>concentrazionii</a:t>
            </a:r>
            <a:r>
              <a:rPr lang="it-IT" sz="2400" dirty="0">
                <a:effectLst/>
                <a:latin typeface="Calibri" panose="020F0502020204030204" pitchFamily="34" charset="0"/>
                <a:ea typeface="Calibri" panose="020F0502020204030204" pitchFamily="34" charset="0"/>
                <a:cs typeface="Calibri" panose="020F0502020204030204" pitchFamily="34" charset="0"/>
              </a:rPr>
              <a:t> può essere:</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itchFamily="2" charset="2"/>
              <a:buChar char=""/>
            </a:pPr>
            <a:r>
              <a:rPr lang="it-IT" sz="2400" dirty="0">
                <a:effectLst/>
                <a:latin typeface="Calibri" panose="020F0502020204030204" pitchFamily="34" charset="0"/>
                <a:ea typeface="Calibri" panose="020F0502020204030204" pitchFamily="34" charset="0"/>
                <a:cs typeface="Calibri" panose="020F0502020204030204" pitchFamily="34" charset="0"/>
              </a:rPr>
              <a:t>Larga: quando tra le 2 concentrazioni la distanza è ampia</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itchFamily="2" charset="2"/>
              <a:buChar char=""/>
            </a:pPr>
            <a:r>
              <a:rPr lang="it-IT" sz="2400" dirty="0">
                <a:effectLst/>
                <a:latin typeface="Calibri" panose="020F0502020204030204" pitchFamily="34" charset="0"/>
                <a:ea typeface="Calibri" panose="020F0502020204030204" pitchFamily="34" charset="0"/>
                <a:cs typeface="Calibri" panose="020F0502020204030204" pitchFamily="34" charset="0"/>
              </a:rPr>
              <a:t>Ristretta: tale distanza è molto piccola</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it-IT" sz="2200" dirty="0">
                <a:effectLst/>
                <a:latin typeface="Calibri" panose="020F0502020204030204" pitchFamily="34" charset="0"/>
                <a:ea typeface="Calibri" panose="020F0502020204030204" pitchFamily="34" charset="0"/>
                <a:cs typeface="Calibri" panose="020F0502020204030204" pitchFamily="34" charset="0"/>
              </a:rPr>
              <a:t>Tuttavia, queste linee ‘guida’ non devono essere utilizzati come guida assoluta </a:t>
            </a:r>
            <a:r>
              <a:rPr lang="it-IT" sz="2200" dirty="0">
                <a:latin typeface="Calibri" panose="020F0502020204030204" pitchFamily="34" charset="0"/>
                <a:ea typeface="Calibri" panose="020F0502020204030204" pitchFamily="34" charset="0"/>
                <a:cs typeface="Calibri" panose="020F0502020204030204" pitchFamily="34" charset="0"/>
              </a:rPr>
              <a:t>ma </a:t>
            </a:r>
            <a:r>
              <a:rPr lang="it-IT" sz="2200" dirty="0">
                <a:effectLst/>
                <a:latin typeface="Calibri" panose="020F0502020204030204" pitchFamily="34" charset="0"/>
                <a:ea typeface="Calibri" panose="020F0502020204030204" pitchFamily="34" charset="0"/>
                <a:cs typeface="Calibri" panose="020F0502020204030204" pitchFamily="34" charset="0"/>
              </a:rPr>
              <a:t>bisogna contestualizzarle. </a:t>
            </a:r>
            <a:r>
              <a:rPr lang="it-IT" sz="2200" dirty="0">
                <a:solidFill>
                  <a:srgbClr val="252525"/>
                </a:solidFill>
                <a:effectLst/>
                <a:latin typeface="Calibri" panose="020F0502020204030204" pitchFamily="34" charset="0"/>
                <a:ea typeface="Calibri" panose="020F0502020204030204" pitchFamily="34" charset="0"/>
                <a:cs typeface="Calibri" panose="020F0502020204030204" pitchFamily="34" charset="0"/>
              </a:rPr>
              <a:t> Ogni persona può assorbire, metabolizzare, utilizzare ed eliminare il farmaco con modalità e tempi diversi in </a:t>
            </a:r>
            <a:r>
              <a:rPr lang="it-IT" sz="2200" b="1" u="none" strike="noStrike" dirty="0">
                <a:solidFill>
                  <a:srgbClr val="22A751"/>
                </a:solidFill>
                <a:effectLst/>
                <a:latin typeface="Calibri" panose="020F0502020204030204" pitchFamily="34" charset="0"/>
                <a:ea typeface="Calibri" panose="020F0502020204030204" pitchFamily="34" charset="0"/>
                <a:cs typeface="Calibri" panose="020F0502020204030204" pitchFamily="34" charset="0"/>
                <a:hlinkClick r:id="rId2"/>
              </a:rPr>
              <a:t>base</a:t>
            </a:r>
            <a:r>
              <a:rPr lang="it-IT" sz="2200" dirty="0">
                <a:solidFill>
                  <a:srgbClr val="252525"/>
                </a:solidFill>
                <a:effectLst/>
                <a:latin typeface="Calibri" panose="020F0502020204030204" pitchFamily="34" charset="0"/>
                <a:ea typeface="Calibri" panose="020F0502020204030204" pitchFamily="34" charset="0"/>
                <a:cs typeface="Calibri" panose="020F0502020204030204" pitchFamily="34" charset="0"/>
              </a:rPr>
              <a:t> all’età, allo stato di salute complessivo, all’assetto genetico e all’interferenza con eventuali altri farmaci assunti. </a:t>
            </a:r>
            <a:endParaRPr lang="it-IT" sz="2200" dirty="0"/>
          </a:p>
        </p:txBody>
      </p:sp>
      <p:pic>
        <p:nvPicPr>
          <p:cNvPr id="5" name="Elemento grafico 4">
            <a:extLst>
              <a:ext uri="{FF2B5EF4-FFF2-40B4-BE49-F238E27FC236}">
                <a16:creationId xmlns:a16="http://schemas.microsoft.com/office/drawing/2014/main" id="{732DADBB-A6AE-57F0-359C-553BD011A4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8078" y="1388974"/>
            <a:ext cx="4626184" cy="4653052"/>
          </a:xfrm>
          <a:prstGeom prst="rect">
            <a:avLst/>
          </a:prstGeom>
        </p:spPr>
      </p:pic>
    </p:spTree>
    <p:extLst>
      <p:ext uri="{BB962C8B-B14F-4D97-AF65-F5344CB8AC3E}">
        <p14:creationId xmlns:p14="http://schemas.microsoft.com/office/powerpoint/2010/main" val="1447213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60975"/>
          </a:schemeClr>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2066E79-6A4A-CF6E-CDA4-AB3A392C5AFA}"/>
              </a:ext>
            </a:extLst>
          </p:cNvPr>
          <p:cNvSpPr>
            <a:spLocks noGrp="1"/>
          </p:cNvSpPr>
          <p:nvPr>
            <p:ph type="title"/>
          </p:nvPr>
        </p:nvSpPr>
        <p:spPr>
          <a:xfrm>
            <a:off x="204716" y="365125"/>
            <a:ext cx="10515600" cy="1306443"/>
          </a:xfrm>
        </p:spPr>
        <p:txBody>
          <a:bodyPr>
            <a:normAutofit/>
          </a:bodyPr>
          <a:lstStyle/>
          <a:p>
            <a:r>
              <a:rPr lang="it-IT" sz="4800" b="1" dirty="0">
                <a:solidFill>
                  <a:schemeClr val="bg1"/>
                </a:solidFill>
              </a:rPr>
              <a:t>FARMACOCINETICA</a:t>
            </a:r>
            <a:r>
              <a:rPr lang="it-IT" sz="4000" dirty="0"/>
              <a:t> </a:t>
            </a:r>
          </a:p>
        </p:txBody>
      </p:sp>
      <p:sp>
        <p:nvSpPr>
          <p:cNvPr id="3" name="Segnaposto contenuto 2">
            <a:extLst>
              <a:ext uri="{FF2B5EF4-FFF2-40B4-BE49-F238E27FC236}">
                <a16:creationId xmlns:a16="http://schemas.microsoft.com/office/drawing/2014/main" id="{C46E5F2F-7DD6-7B9A-465C-02F14F7D04C2}"/>
              </a:ext>
            </a:extLst>
          </p:cNvPr>
          <p:cNvSpPr>
            <a:spLocks noGrp="1"/>
          </p:cNvSpPr>
          <p:nvPr>
            <p:ph idx="1"/>
          </p:nvPr>
        </p:nvSpPr>
        <p:spPr>
          <a:xfrm>
            <a:off x="204716" y="1825625"/>
            <a:ext cx="5860066" cy="4303464"/>
          </a:xfrm>
        </p:spPr>
        <p:txBody>
          <a:bodyPr>
            <a:normAutofit lnSpcReduction="10000"/>
          </a:bodyPr>
          <a:lstStyle/>
          <a:p>
            <a:pPr marL="0" indent="0">
              <a:buNone/>
            </a:pPr>
            <a:r>
              <a:rPr lang="it-IT" sz="2400" dirty="0">
                <a:effectLst/>
                <a:latin typeface="Calibri" panose="020F0502020204030204" pitchFamily="34" charset="0"/>
              </a:rPr>
              <a:t>La farmacocinetica è la branca della farmacologia che studia tutti i fattori coinvolti a determinare le concentrazioni che un farmaco raggiunge nei vari distretti dell’organismo e le loro variazioni temporali. </a:t>
            </a:r>
          </a:p>
          <a:p>
            <a:pPr marL="0" indent="0">
              <a:buNone/>
            </a:pPr>
            <a:r>
              <a:rPr lang="it-IT" sz="2400" dirty="0">
                <a:effectLst/>
              </a:rPr>
              <a:t>Essa si divide in 4 parti:</a:t>
            </a:r>
            <a:endParaRPr lang="it-IT" sz="2400" dirty="0"/>
          </a:p>
          <a:p>
            <a:pPr marL="457200" indent="-457200">
              <a:buFont typeface="+mj-lt"/>
              <a:buAutoNum type="arabicPeriod"/>
            </a:pPr>
            <a:r>
              <a:rPr lang="it-IT" sz="2400" dirty="0">
                <a:effectLst/>
              </a:rPr>
              <a:t>Assorbimento </a:t>
            </a:r>
            <a:endParaRPr lang="it-IT" sz="2400" dirty="0"/>
          </a:p>
          <a:p>
            <a:pPr marL="457200" indent="-457200">
              <a:buFont typeface="+mj-lt"/>
              <a:buAutoNum type="arabicPeriod"/>
            </a:pPr>
            <a:r>
              <a:rPr lang="it-IT" sz="2400" dirty="0">
                <a:effectLst/>
              </a:rPr>
              <a:t> Distribuzione</a:t>
            </a:r>
            <a:endParaRPr lang="it-IT" sz="2400" dirty="0"/>
          </a:p>
          <a:p>
            <a:pPr marL="457200" indent="-457200">
              <a:buFont typeface="+mj-lt"/>
              <a:buAutoNum type="arabicPeriod"/>
            </a:pPr>
            <a:r>
              <a:rPr lang="it-IT" sz="2400" dirty="0">
                <a:effectLst/>
              </a:rPr>
              <a:t>Metabolismo</a:t>
            </a:r>
          </a:p>
          <a:p>
            <a:pPr marL="457200" indent="-457200">
              <a:buFont typeface="+mj-lt"/>
              <a:buAutoNum type="arabicPeriod"/>
            </a:pPr>
            <a:r>
              <a:rPr lang="it-IT" sz="2400" dirty="0">
                <a:effectLst/>
              </a:rPr>
              <a:t> Escrezione</a:t>
            </a:r>
            <a:br>
              <a:rPr lang="it-IT" sz="2400" dirty="0">
                <a:effectLst/>
              </a:rPr>
            </a:br>
            <a:endParaRPr lang="it-IT" sz="2400" dirty="0">
              <a:effectLst/>
            </a:endParaRPr>
          </a:p>
          <a:p>
            <a:endParaRPr lang="it-IT" sz="2000" dirty="0"/>
          </a:p>
        </p:txBody>
      </p:sp>
      <p:pic>
        <p:nvPicPr>
          <p:cNvPr id="1030" name="Picture 6">
            <a:extLst>
              <a:ext uri="{FF2B5EF4-FFF2-40B4-BE49-F238E27FC236}">
                <a16:creationId xmlns:a16="http://schemas.microsoft.com/office/drawing/2014/main" id="{C3ABE51A-20EF-DCF0-7B7B-AFFE3770A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498" y="1671568"/>
            <a:ext cx="5499715" cy="4684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54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4FDBBE-2FAA-9E70-AA0A-A6374A32D05E}"/>
              </a:ext>
            </a:extLst>
          </p:cNvPr>
          <p:cNvSpPr>
            <a:spLocks noGrp="1"/>
          </p:cNvSpPr>
          <p:nvPr>
            <p:ph type="title"/>
          </p:nvPr>
        </p:nvSpPr>
        <p:spPr>
          <a:xfrm>
            <a:off x="181377" y="0"/>
            <a:ext cx="10515600" cy="1325563"/>
          </a:xfrm>
        </p:spPr>
        <p:txBody>
          <a:bodyPr/>
          <a:lstStyle/>
          <a:p>
            <a:r>
              <a:rPr lang="it-IT" b="1" dirty="0">
                <a:solidFill>
                  <a:schemeClr val="accent1"/>
                </a:solidFill>
              </a:rPr>
              <a:t>ASSORBIMENTO</a:t>
            </a:r>
          </a:p>
        </p:txBody>
      </p:sp>
      <p:sp>
        <p:nvSpPr>
          <p:cNvPr id="3" name="Segnaposto contenuto 2">
            <a:extLst>
              <a:ext uri="{FF2B5EF4-FFF2-40B4-BE49-F238E27FC236}">
                <a16:creationId xmlns:a16="http://schemas.microsoft.com/office/drawing/2014/main" id="{9C7365BD-E7D7-9242-4377-1A9D944C953E}"/>
              </a:ext>
            </a:extLst>
          </p:cNvPr>
          <p:cNvSpPr>
            <a:spLocks noGrp="1"/>
          </p:cNvSpPr>
          <p:nvPr>
            <p:ph idx="1"/>
          </p:nvPr>
        </p:nvSpPr>
        <p:spPr>
          <a:xfrm>
            <a:off x="181378" y="1030310"/>
            <a:ext cx="4720232" cy="5203065"/>
          </a:xfrm>
          <a:solidFill>
            <a:schemeClr val="accent2">
              <a:alpha val="30853"/>
            </a:schemeClr>
          </a:solidFill>
        </p:spPr>
        <p:txBody>
          <a:bodyPr>
            <a:normAutofit fontScale="32500" lnSpcReduction="20000"/>
          </a:bodyPr>
          <a:lstStyle/>
          <a:p>
            <a:pPr marL="0" indent="0">
              <a:buNone/>
            </a:pPr>
            <a:endParaRPr lang="it-IT" sz="3600" dirty="0">
              <a:effectLst/>
            </a:endParaRPr>
          </a:p>
          <a:p>
            <a:pPr marL="0" indent="0">
              <a:buNone/>
            </a:pPr>
            <a:r>
              <a:rPr lang="it-IT" sz="5100" dirty="0">
                <a:solidFill>
                  <a:schemeClr val="accent1"/>
                </a:solidFill>
                <a:effectLst/>
              </a:rPr>
              <a:t>Si intende per ‘’assorbimento’’ quell’insieme di processi attivi e/o passivi che assicurano il passaggio di un farmaco dal sito di somministrazione al circolo sistemico, </a:t>
            </a:r>
            <a:r>
              <a:rPr lang="it-IT" sz="5100" dirty="0">
                <a:solidFill>
                  <a:schemeClr val="accent1"/>
                </a:solidFill>
                <a:effectLst/>
                <a:ea typeface="Calibri" panose="020F0502020204030204" pitchFamily="34" charset="0"/>
              </a:rPr>
              <a:t>attraverso delle membrane biologiche di natura lipoproteica attraversate da stretti canali o pori. </a:t>
            </a:r>
          </a:p>
          <a:p>
            <a:pPr marL="0" indent="0">
              <a:buNone/>
            </a:pPr>
            <a:endParaRPr lang="it-IT" sz="3600" dirty="0">
              <a:solidFill>
                <a:schemeClr val="accent1"/>
              </a:solidFill>
              <a:effectLst/>
            </a:endParaRPr>
          </a:p>
          <a:p>
            <a:pPr marL="0" indent="0">
              <a:buNone/>
            </a:pPr>
            <a:r>
              <a:rPr lang="it-IT" sz="5000" dirty="0">
                <a:solidFill>
                  <a:schemeClr val="accent1"/>
                </a:solidFill>
                <a:effectLst/>
              </a:rPr>
              <a:t>Ciò dipende da diversi fattori come: </a:t>
            </a:r>
          </a:p>
          <a:p>
            <a:pPr algn="l" fontAlgn="base">
              <a:buFont typeface="Arial" panose="020B0604020202020204" pitchFamily="34" charset="0"/>
              <a:buChar char="•"/>
            </a:pPr>
            <a:r>
              <a:rPr lang="it-IT" sz="5000" i="0" u="none" strike="noStrike" dirty="0" err="1">
                <a:solidFill>
                  <a:schemeClr val="accent1"/>
                </a:solidFill>
                <a:effectLst/>
              </a:rPr>
              <a:t>liposolubilità</a:t>
            </a:r>
            <a:r>
              <a:rPr lang="it-IT" sz="5000" i="0" u="none" strike="noStrike" dirty="0">
                <a:solidFill>
                  <a:schemeClr val="accent1"/>
                </a:solidFill>
                <a:effectLst/>
              </a:rPr>
              <a:t> del farmaco: un farmaco più liposolubile avrà meno difficoltà ad attraversare le membrane biologiche;</a:t>
            </a:r>
          </a:p>
          <a:p>
            <a:pPr algn="l" fontAlgn="base">
              <a:buFont typeface="Arial" panose="020B0604020202020204" pitchFamily="34" charset="0"/>
              <a:buChar char="•"/>
            </a:pPr>
            <a:r>
              <a:rPr lang="it-IT" sz="5000" i="0" u="none" strike="noStrike" dirty="0">
                <a:solidFill>
                  <a:schemeClr val="accent1"/>
                </a:solidFill>
                <a:effectLst/>
              </a:rPr>
              <a:t>temperatura: più è alta e più il farmaco viene assorbito;</a:t>
            </a:r>
          </a:p>
          <a:p>
            <a:pPr algn="l" fontAlgn="base">
              <a:buFont typeface="Arial" panose="020B0604020202020204" pitchFamily="34" charset="0"/>
              <a:buChar char="•"/>
            </a:pPr>
            <a:r>
              <a:rPr lang="it-IT" sz="5000" i="0" u="none" strike="noStrike" dirty="0">
                <a:solidFill>
                  <a:schemeClr val="accent1"/>
                </a:solidFill>
                <a:effectLst/>
              </a:rPr>
              <a:t>vie di somministrazione: ad esempio orale, rettale o intramuscolare;</a:t>
            </a:r>
          </a:p>
          <a:p>
            <a:pPr algn="l" fontAlgn="base">
              <a:buFont typeface="Arial" panose="020B0604020202020204" pitchFamily="34" charset="0"/>
              <a:buChar char="•"/>
            </a:pPr>
            <a:r>
              <a:rPr lang="it-IT" sz="5000" i="0" u="none" strike="noStrike" dirty="0">
                <a:solidFill>
                  <a:schemeClr val="accent1"/>
                </a:solidFill>
                <a:effectLst/>
              </a:rPr>
              <a:t>irrorazione sanguigna della zona dove il farmaco è somministrato.</a:t>
            </a:r>
          </a:p>
          <a:p>
            <a:pPr marL="0" indent="0" algn="l" fontAlgn="base">
              <a:buNone/>
            </a:pPr>
            <a:endParaRPr lang="it-IT" sz="2600" b="0" i="0" u="none" strike="noStrike" dirty="0">
              <a:solidFill>
                <a:srgbClr val="333333"/>
              </a:solidFill>
              <a:effectLst/>
            </a:endParaRPr>
          </a:p>
          <a:p>
            <a:pPr marL="0" indent="0">
              <a:buNone/>
            </a:pPr>
            <a:br>
              <a:rPr lang="it-IT" sz="1800" dirty="0">
                <a:effectLst/>
                <a:latin typeface="Calibri" panose="020F0502020204030204" pitchFamily="34" charset="0"/>
              </a:rPr>
            </a:br>
            <a:endParaRPr lang="it-IT" dirty="0"/>
          </a:p>
          <a:p>
            <a:pPr marL="0" indent="0">
              <a:buNone/>
            </a:pPr>
            <a:endParaRPr lang="it-IT" dirty="0"/>
          </a:p>
        </p:txBody>
      </p:sp>
    </p:spTree>
    <p:extLst>
      <p:ext uri="{BB962C8B-B14F-4D97-AF65-F5344CB8AC3E}">
        <p14:creationId xmlns:p14="http://schemas.microsoft.com/office/powerpoint/2010/main" val="106895478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1197</TotalTime>
  <Words>5313</Words>
  <Application>Microsoft Macintosh PowerPoint</Application>
  <PresentationFormat>Widescreen</PresentationFormat>
  <Paragraphs>290</Paragraphs>
  <Slides>51</Slides>
  <Notes>0</Notes>
  <HiddenSlides>0</HiddenSlides>
  <MMClips>1</MMClips>
  <ScaleCrop>false</ScaleCrop>
  <HeadingPairs>
    <vt:vector size="6" baseType="variant">
      <vt:variant>
        <vt:lpstr>Caratteri utilizzati</vt:lpstr>
      </vt:variant>
      <vt:variant>
        <vt:i4>14</vt:i4>
      </vt:variant>
      <vt:variant>
        <vt:lpstr>Tema</vt:lpstr>
      </vt:variant>
      <vt:variant>
        <vt:i4>3</vt:i4>
      </vt:variant>
      <vt:variant>
        <vt:lpstr>Titoli diapositive</vt:lpstr>
      </vt:variant>
      <vt:variant>
        <vt:i4>51</vt:i4>
      </vt:variant>
    </vt:vector>
  </HeadingPairs>
  <TitlesOfParts>
    <vt:vector size="68" baseType="lpstr">
      <vt:lpstr>Arial</vt:lpstr>
      <vt:lpstr>Bahnschrift</vt:lpstr>
      <vt:lpstr>Bahnschrift Light</vt:lpstr>
      <vt:lpstr>Berlin Sans FB</vt:lpstr>
      <vt:lpstr>Bookman Old Style</vt:lpstr>
      <vt:lpstr>Calibri</vt:lpstr>
      <vt:lpstr>Calibri Light</vt:lpstr>
      <vt:lpstr>Cataneo BT</vt:lpstr>
      <vt:lpstr>Courier New</vt:lpstr>
      <vt:lpstr>Google Sans</vt:lpstr>
      <vt:lpstr>Open Sans</vt:lpstr>
      <vt:lpstr>Symbol</vt:lpstr>
      <vt:lpstr>Times New Roman</vt:lpstr>
      <vt:lpstr>Wingdings</vt:lpstr>
      <vt:lpstr>Tema di Office</vt:lpstr>
      <vt:lpstr>1_Tema di Office</vt:lpstr>
      <vt:lpstr>2_Tema di Office</vt:lpstr>
      <vt:lpstr>Monitoraggio terapeutico dei farmaci</vt:lpstr>
      <vt:lpstr>Presentazione standard di PowerPoint</vt:lpstr>
      <vt:lpstr>IL FARMACO</vt:lpstr>
      <vt:lpstr>Presentazione standard di PowerPoint</vt:lpstr>
      <vt:lpstr>Presentazione standard di PowerPoint</vt:lpstr>
      <vt:lpstr>FARMACI GENERICI</vt:lpstr>
      <vt:lpstr>FINESTRA TERAPEUTICA</vt:lpstr>
      <vt:lpstr>FARMACOCINETICA </vt:lpstr>
      <vt:lpstr>ASSORBIMENTO</vt:lpstr>
      <vt:lpstr>SOMMINISTRAZIONE DEI FARMACI</vt:lpstr>
      <vt:lpstr>Diffusione del farmaco</vt:lpstr>
      <vt:lpstr>DISTRIBUZIONE</vt:lpstr>
      <vt:lpstr>Velocità di distribuzione</vt:lpstr>
      <vt:lpstr>Volume di distribuzione</vt:lpstr>
      <vt:lpstr>METABOLISMO</vt:lpstr>
      <vt:lpstr>Escrezione</vt:lpstr>
      <vt:lpstr>Presentazione standard di PowerPoint</vt:lpstr>
      <vt:lpstr>Presentazione standard di PowerPoint</vt:lpstr>
      <vt:lpstr>Presentazione standard di PowerPoint</vt:lpstr>
      <vt:lpstr>Uso delle tecniche analitiche nel TDM</vt:lpstr>
      <vt:lpstr>Presentazione standard di PowerPoint</vt:lpstr>
      <vt:lpstr>Presentazione standard di PowerPoint</vt:lpstr>
      <vt:lpstr>Farmacocinetica &amp; Farmacodinamica</vt:lpstr>
      <vt:lpstr>L’interazione del farmaco nell’organismo</vt:lpstr>
      <vt:lpstr>Presentazione standard di PowerPoint</vt:lpstr>
      <vt:lpstr>Curve quantali dose-risposta</vt:lpstr>
      <vt:lpstr>Presentazione standard di PowerPoint</vt:lpstr>
      <vt:lpstr>Calcolare le variabili farmacocinetiche </vt:lpstr>
      <vt:lpstr>Clearance </vt:lpstr>
      <vt:lpstr>Presentazione standard di PowerPoint</vt:lpstr>
      <vt:lpstr>Presentazione standard di PowerPoint</vt:lpstr>
      <vt:lpstr>Presentazione standard di PowerPoint</vt:lpstr>
      <vt:lpstr>Farmacogenetica</vt:lpstr>
      <vt:lpstr>Presentazione standard di PowerPoint</vt:lpstr>
      <vt:lpstr>Obiettivo della farmacogenetica</vt:lpstr>
      <vt:lpstr>Presentazione standard di PowerPoint</vt:lpstr>
      <vt:lpstr>Presentazione standard di PowerPoint</vt:lpstr>
      <vt:lpstr>Polifarmacoterapia</vt:lpstr>
      <vt:lpstr>Inibizione enzimatica</vt:lpstr>
      <vt:lpstr>Induzione enzimatica</vt:lpstr>
      <vt:lpstr>Presentazione standard di PowerPoint</vt:lpstr>
      <vt:lpstr>Presentazione standard di PowerPoint</vt:lpstr>
      <vt:lpstr>MDR1- Gene della resistenza multipla ai farmaci </vt:lpstr>
      <vt:lpstr>Monitoraggio terapeutico dei farmaci biologici</vt:lpstr>
      <vt:lpstr>Presentazione standard di PowerPoint</vt:lpstr>
      <vt:lpstr>Variabilità farmacocinetica</vt:lpstr>
      <vt:lpstr>Presentazione standard di PowerPoint</vt:lpstr>
      <vt:lpstr>Presentazione standard di PowerPoint</vt:lpstr>
      <vt:lpstr>Monitoraggio terapeutico dei farmaci antiepilettici nell’epilessia </vt:lpstr>
      <vt:lpstr>Presentazione standard di PowerPoint</vt:lpstr>
      <vt:lpstr>Fonti bibliografiche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CLAUDIA STADIO</dc:creator>
  <cp:lastModifiedBy>CLAUDIA STADIO</cp:lastModifiedBy>
  <cp:revision>11</cp:revision>
  <dcterms:created xsi:type="dcterms:W3CDTF">2023-04-29T10:02:49Z</dcterms:created>
  <dcterms:modified xsi:type="dcterms:W3CDTF">2023-05-12T08:40:48Z</dcterms:modified>
</cp:coreProperties>
</file>