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2" r:id="rId2"/>
  </p:sldMasterIdLst>
  <p:notesMasterIdLst>
    <p:notesMasterId r:id="rId16"/>
  </p:notesMasterIdLst>
  <p:handoutMasterIdLst>
    <p:handoutMasterId r:id="rId17"/>
  </p:handoutMasterIdLst>
  <p:sldIdLst>
    <p:sldId id="309" r:id="rId3"/>
    <p:sldId id="326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14" r:id="rId15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008" autoAdjust="0"/>
    <p:restoredTop sz="94607" autoAdjust="0"/>
  </p:normalViewPr>
  <p:slideViewPr>
    <p:cSldViewPr>
      <p:cViewPr varScale="1">
        <p:scale>
          <a:sx n="72" d="100"/>
          <a:sy n="72" d="100"/>
        </p:scale>
        <p:origin x="-600" y="-90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321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979" y="0"/>
            <a:ext cx="3077321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392"/>
            <a:ext cx="3077321" cy="5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979" y="9722392"/>
            <a:ext cx="3077321" cy="5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fld id="{729ED433-BD05-40A5-A13C-8FF7A79D1B74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321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290" y="0"/>
            <a:ext cx="3077320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761" y="4862014"/>
            <a:ext cx="5679778" cy="4606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755"/>
            <a:ext cx="3077321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290" y="9720755"/>
            <a:ext cx="3077320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fld id="{C9AB7023-50EF-479C-853D-3E9CB55E65AF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E621089B-FDDB-493A-A8DD-B514831A1A47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64267-0F38-4CEF-85AC-DF40BF147B8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69891C-0B9D-4289-AFE6-8BAB743546A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659563" y="65008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203575" y="65008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524000" y="657225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41A7306C-53A1-426B-9EF7-8B8867549B4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E2CA8-234B-4532-8E13-6C9D8B554A3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2B41E-9F62-4F0C-A0C7-BD23C940CC8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C53E9-AF00-44C1-B72C-B2DDE8E12D3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AD733-F22F-47EF-86D7-19E46CCA8DF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DFFC0-3369-444E-AE7E-7D2E94D6E55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3E5A9-CE6B-4176-8EA0-8768A21D9E7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1DE44-23BE-4A95-9826-737E1165F32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22086-244B-433F-A6DF-7F23BB6325F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43ADA9-581C-4D4C-A96A-471C4D03C3C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DBB26-8B2D-487E-8ACE-D9B74392558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2E217-B4BB-4FCA-9D6C-0DF3C62D20E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89B00-B855-4709-A26C-137342BFC89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71229-A68E-445A-B52C-F148BB246EA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14C65-904C-4E5E-8CCD-4F40C4654C6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19ACF-89FE-43C3-9DD0-5A90D4ACEEF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0FD60-B04B-4370-A330-CC888EBE2C1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83590-67BC-4BB8-A084-E79836007AC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4D083-7801-4552-8C36-B4E26CFF0DE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82EFA-B84E-4E3A-B104-A1DC59174B9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500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3575" y="65008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572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BEC2797-7E4E-4882-9048-7D3D04E84768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 userDrawn="1"/>
        </p:nvSpPr>
        <p:spPr bwMode="auto">
          <a:xfrm flipV="1">
            <a:off x="827088" y="-26988"/>
            <a:ext cx="0" cy="1079501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7" name="Oval 9"/>
          <p:cNvSpPr>
            <a:spLocks noChangeArrowheads="1"/>
          </p:cNvSpPr>
          <p:nvPr userDrawn="1"/>
        </p:nvSpPr>
        <p:spPr bwMode="auto">
          <a:xfrm>
            <a:off x="179388" y="47625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468313" y="47625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32385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4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1DAC39A-8F43-40B5-AAC1-7751DD63F0DF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9012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9012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9012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800"/>
              <a:t>Movimenti finanziari e Competenza economica (I)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292600"/>
            <a:ext cx="6477000" cy="1422400"/>
          </a:xfrm>
        </p:spPr>
        <p:txBody>
          <a:bodyPr/>
          <a:lstStyle/>
          <a:p>
            <a:r>
              <a:rPr lang="it-IT" dirty="0" smtClean="0"/>
              <a:t>Prof. Luigi </a:t>
            </a:r>
            <a:r>
              <a:rPr lang="it-IT" dirty="0" err="1" smtClean="0"/>
              <a:t>Lepore</a:t>
            </a:r>
            <a:endParaRPr lang="it-IT" dirty="0" smtClean="0"/>
          </a:p>
          <a:p>
            <a:r>
              <a:rPr lang="it-IT" smtClean="0"/>
              <a:t>luigi.lepore@uniparthenope.it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2357-9C88-450E-BB1D-05B4A005091E}" type="slidenum">
              <a:rPr lang="it-IT"/>
              <a:pPr/>
              <a:t>10</a:t>
            </a:fld>
            <a:endParaRPr lang="it-IT"/>
          </a:p>
        </p:txBody>
      </p:sp>
      <p:sp>
        <p:nvSpPr>
          <p:cNvPr id="151556" name="AutoShape 4"/>
          <p:cNvSpPr>
            <a:spLocks noGrp="1" noChangeArrowheads="1"/>
          </p:cNvSpPr>
          <p:nvPr>
            <p:ph type="title"/>
          </p:nvPr>
        </p:nvSpPr>
        <p:spPr>
          <a:xfrm>
            <a:off x="1042988" y="115888"/>
            <a:ext cx="7921625" cy="144145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chemeClr val="accent2">
                  <a:alpha val="20000"/>
                </a:schemeClr>
              </a:gs>
              <a:gs pos="100000">
                <a:schemeClr val="accent2">
                  <a:gamma/>
                  <a:tint val="0"/>
                  <a:invGamma/>
                  <a:alpha val="80000"/>
                </a:schemeClr>
              </a:gs>
            </a:gsLst>
            <a:lin ang="2700000" scaled="1"/>
          </a:gra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200"/>
              <a:t>Reddito e capitale nel secondo periodo di vita dell’impresa</a:t>
            </a:r>
          </a:p>
        </p:txBody>
      </p:sp>
      <p:pic>
        <p:nvPicPr>
          <p:cNvPr id="151557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87688" y="1628775"/>
            <a:ext cx="3429000" cy="720725"/>
          </a:xfrm>
          <a:noFill/>
          <a:ln/>
        </p:spPr>
      </p:pic>
      <p:pic>
        <p:nvPicPr>
          <p:cNvPr id="151559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8313" y="2349500"/>
            <a:ext cx="8496300" cy="3819525"/>
          </a:xfrm>
          <a:noFill/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2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73D0-0316-48D3-9A0A-799962A34BBC}" type="slidenum">
              <a:rPr lang="it-IT"/>
              <a:pPr/>
              <a:t>11</a:t>
            </a:fld>
            <a:endParaRPr lang="it-IT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90500"/>
            <a:ext cx="7488238" cy="1006475"/>
          </a:xfrm>
        </p:spPr>
        <p:txBody>
          <a:bodyPr/>
          <a:lstStyle/>
          <a:p>
            <a:pPr algn="ctr"/>
            <a:r>
              <a:rPr lang="it-IT">
                <a:solidFill>
                  <a:srgbClr val="FF0000"/>
                </a:solidFill>
              </a:rPr>
              <a:t>Conclusioni</a:t>
            </a: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539750" y="1773238"/>
            <a:ext cx="8424863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 sz="2800"/>
          </a:p>
          <a:p>
            <a:endParaRPr lang="it-IT" sz="1500"/>
          </a:p>
          <a:p>
            <a:r>
              <a:rPr lang="it-IT" sz="2800"/>
              <a:t>Esso:</a:t>
            </a:r>
          </a:p>
          <a:p>
            <a:endParaRPr lang="it-IT" sz="1500"/>
          </a:p>
          <a:p>
            <a:r>
              <a:rPr lang="it-IT" sz="2800"/>
              <a:t>    ipotizza unicamente fattori a fecondità semplice</a:t>
            </a:r>
          </a:p>
          <a:p>
            <a:endParaRPr lang="it-IT" sz="1000"/>
          </a:p>
          <a:p>
            <a:r>
              <a:rPr lang="it-IT" sz="2800"/>
              <a:t>    ipotizza pagamenti in contanti</a:t>
            </a:r>
          </a:p>
          <a:p>
            <a:endParaRPr lang="it-IT" sz="1000"/>
          </a:p>
          <a:p>
            <a:r>
              <a:rPr lang="it-IT" sz="2800"/>
              <a:t>    esclude le passività presunte</a:t>
            </a:r>
          </a:p>
          <a:p>
            <a:endParaRPr lang="it-IT" sz="1000"/>
          </a:p>
          <a:p>
            <a:r>
              <a:rPr lang="it-IT" sz="2800"/>
              <a:t>    esclude prelievi/conferimenti di capitale proprio</a:t>
            </a:r>
          </a:p>
          <a:p>
            <a:endParaRPr lang="it-IT" sz="1000"/>
          </a:p>
          <a:p>
            <a:r>
              <a:rPr lang="it-IT" sz="2800"/>
              <a:t>    considera nullo il reddito del primo periodo di vita</a:t>
            </a:r>
          </a:p>
        </p:txBody>
      </p:sp>
      <p:sp>
        <p:nvSpPr>
          <p:cNvPr id="157701" name="AutoShape 5"/>
          <p:cNvSpPr>
            <a:spLocks noChangeArrowheads="1"/>
          </p:cNvSpPr>
          <p:nvPr/>
        </p:nvSpPr>
        <p:spPr bwMode="auto">
          <a:xfrm>
            <a:off x="468313" y="3213100"/>
            <a:ext cx="358775" cy="338138"/>
          </a:xfrm>
          <a:prstGeom prst="rightArrow">
            <a:avLst>
              <a:gd name="adj1" fmla="val 50000"/>
              <a:gd name="adj2" fmla="val 26526"/>
            </a:avLst>
          </a:prstGeom>
          <a:gradFill rotWithShape="1">
            <a:gsLst>
              <a:gs pos="0">
                <a:schemeClr val="accent2">
                  <a:alpha val="60001"/>
                </a:schemeClr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7702" name="AutoShape 6"/>
          <p:cNvSpPr>
            <a:spLocks noChangeArrowheads="1"/>
          </p:cNvSpPr>
          <p:nvPr/>
        </p:nvSpPr>
        <p:spPr bwMode="auto">
          <a:xfrm>
            <a:off x="468313" y="3789363"/>
            <a:ext cx="358775" cy="338137"/>
          </a:xfrm>
          <a:prstGeom prst="rightArrow">
            <a:avLst>
              <a:gd name="adj1" fmla="val 50000"/>
              <a:gd name="adj2" fmla="val 26526"/>
            </a:avLst>
          </a:prstGeom>
          <a:gradFill rotWithShape="1">
            <a:gsLst>
              <a:gs pos="0">
                <a:schemeClr val="accent2">
                  <a:alpha val="60001"/>
                </a:schemeClr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7703" name="AutoShape 7"/>
          <p:cNvSpPr>
            <a:spLocks noChangeArrowheads="1"/>
          </p:cNvSpPr>
          <p:nvPr/>
        </p:nvSpPr>
        <p:spPr bwMode="auto">
          <a:xfrm>
            <a:off x="468313" y="4386263"/>
            <a:ext cx="358775" cy="338137"/>
          </a:xfrm>
          <a:prstGeom prst="rightArrow">
            <a:avLst>
              <a:gd name="adj1" fmla="val 50000"/>
              <a:gd name="adj2" fmla="val 26526"/>
            </a:avLst>
          </a:prstGeom>
          <a:gradFill rotWithShape="1">
            <a:gsLst>
              <a:gs pos="0">
                <a:schemeClr val="accent2">
                  <a:alpha val="60001"/>
                </a:schemeClr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7704" name="AutoShape 8"/>
          <p:cNvSpPr>
            <a:spLocks noChangeArrowheads="1"/>
          </p:cNvSpPr>
          <p:nvPr/>
        </p:nvSpPr>
        <p:spPr bwMode="auto">
          <a:xfrm>
            <a:off x="468313" y="4962525"/>
            <a:ext cx="358775" cy="338138"/>
          </a:xfrm>
          <a:prstGeom prst="rightArrow">
            <a:avLst>
              <a:gd name="adj1" fmla="val 50000"/>
              <a:gd name="adj2" fmla="val 26526"/>
            </a:avLst>
          </a:prstGeom>
          <a:gradFill rotWithShape="1">
            <a:gsLst>
              <a:gs pos="0">
                <a:schemeClr val="accent2">
                  <a:alpha val="60001"/>
                </a:schemeClr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7705" name="AutoShape 9"/>
          <p:cNvSpPr>
            <a:spLocks noChangeArrowheads="1"/>
          </p:cNvSpPr>
          <p:nvPr/>
        </p:nvSpPr>
        <p:spPr bwMode="auto">
          <a:xfrm>
            <a:off x="468313" y="5538788"/>
            <a:ext cx="358775" cy="338137"/>
          </a:xfrm>
          <a:prstGeom prst="rightArrow">
            <a:avLst>
              <a:gd name="adj1" fmla="val 50000"/>
              <a:gd name="adj2" fmla="val 26526"/>
            </a:avLst>
          </a:prstGeom>
          <a:gradFill rotWithShape="1">
            <a:gsLst>
              <a:gs pos="0">
                <a:schemeClr val="accent2">
                  <a:alpha val="60001"/>
                </a:schemeClr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1258888" y="1341438"/>
            <a:ext cx="64833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800"/>
              <a:t>Il modello fin qui proposto è un modello </a:t>
            </a:r>
          </a:p>
          <a:p>
            <a:pPr algn="ctr"/>
            <a:r>
              <a:rPr lang="it-IT" sz="2800"/>
              <a:t>semplificato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3E2C3-3625-4E23-B108-2C185C0DBD4B}" type="slidenum">
              <a:rPr lang="it-IT"/>
              <a:pPr/>
              <a:t>12</a:t>
            </a:fld>
            <a:endParaRPr lang="it-IT"/>
          </a:p>
        </p:txBody>
      </p:sp>
      <p:sp>
        <p:nvSpPr>
          <p:cNvPr id="158722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>
                <a:solidFill>
                  <a:srgbClr val="FF0000"/>
                </a:solidFill>
              </a:rPr>
              <a:t>Possibili equivoci:</a:t>
            </a:r>
          </a:p>
        </p:txBody>
      </p:sp>
      <p:sp>
        <p:nvSpPr>
          <p:cNvPr id="158723" name="Text Box 3"/>
          <p:cNvSpPr txBox="1">
            <a:spLocks noChangeArrowheads="1"/>
          </p:cNvSpPr>
          <p:nvPr/>
        </p:nvSpPr>
        <p:spPr bwMode="auto">
          <a:xfrm>
            <a:off x="468313" y="1916113"/>
            <a:ext cx="8532812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it-IT" sz="3000"/>
              <a:t>Tutti i costi ed i ricavi che sono stati sostenuti e conseguiti in un periodo sono di competenza e partecipano alla determinazione del reddito di quell’esercizio? </a:t>
            </a:r>
            <a:r>
              <a:rPr lang="it-IT" sz="3000" b="1"/>
              <a:t>NO!!</a:t>
            </a:r>
          </a:p>
          <a:p>
            <a:pPr marL="457200" indent="-457200">
              <a:spcBef>
                <a:spcPct val="50000"/>
              </a:spcBef>
            </a:pPr>
            <a:endParaRPr lang="it-IT" sz="30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69EC-5718-4E56-8863-8270479B7743}" type="slidenum">
              <a:rPr lang="it-IT"/>
              <a:pPr/>
              <a:t>13</a:t>
            </a:fld>
            <a:endParaRPr lang="it-IT"/>
          </a:p>
        </p:txBody>
      </p:sp>
      <p:sp>
        <p:nvSpPr>
          <p:cNvPr id="140290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>
                <a:solidFill>
                  <a:srgbClr val="FF0000"/>
                </a:solidFill>
              </a:rPr>
              <a:t>Possibili domande d’esame</a:t>
            </a:r>
          </a:p>
        </p:txBody>
      </p:sp>
      <p:sp>
        <p:nvSpPr>
          <p:cNvPr id="140291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7488238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it-IT" sz="3000"/>
              <a:t>I costi ed i ricavi che partecipano alla determinazione del reddito d’esercizio e quelli che devono essere esclusi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endParaRPr lang="it-IT"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C2A0-4EF2-4425-AAB2-4210E0980C51}" type="slidenum">
              <a:rPr lang="it-IT"/>
              <a:pPr/>
              <a:t>2</a:t>
            </a:fld>
            <a:endParaRPr lang="it-IT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1006475"/>
          </a:xfrm>
        </p:spPr>
        <p:txBody>
          <a:bodyPr/>
          <a:lstStyle/>
          <a:p>
            <a:pPr algn="ctr"/>
            <a:r>
              <a:rPr lang="it-IT">
                <a:solidFill>
                  <a:srgbClr val="FF0000"/>
                </a:solidFill>
              </a:rPr>
              <a:t>Lezione </a:t>
            </a:r>
            <a:r>
              <a:rPr lang="it-IT" smtClean="0">
                <a:solidFill>
                  <a:srgbClr val="FF0000"/>
                </a:solidFill>
              </a:rPr>
              <a:t>XIII: </a:t>
            </a:r>
            <a:r>
              <a:rPr lang="it-IT">
                <a:solidFill>
                  <a:srgbClr val="FF0000"/>
                </a:solidFill>
              </a:rPr>
              <a:t>obiettivi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349500"/>
            <a:ext cx="7010400" cy="3670300"/>
          </a:xfrm>
        </p:spPr>
        <p:txBody>
          <a:bodyPr/>
          <a:lstStyle/>
          <a:p>
            <a:r>
              <a:rPr lang="it-IT"/>
              <a:t> Movimenti finanziari </a:t>
            </a:r>
          </a:p>
          <a:p>
            <a:pPr>
              <a:buFont typeface="Wingdings" pitchFamily="2" charset="2"/>
              <a:buNone/>
            </a:pPr>
            <a:endParaRPr lang="it-IT"/>
          </a:p>
          <a:p>
            <a:r>
              <a:rPr lang="it-IT"/>
              <a:t> Competenza economica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1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E24A-2DDF-4357-B68B-6872CEBB787B}" type="slidenum">
              <a:rPr lang="it-IT"/>
              <a:pPr/>
              <a:t>3</a:t>
            </a:fld>
            <a:endParaRPr lang="it-IT"/>
          </a:p>
        </p:txBody>
      </p:sp>
      <p:sp>
        <p:nvSpPr>
          <p:cNvPr id="142340" name="AutoShape 4"/>
          <p:cNvSpPr>
            <a:spLocks noGrp="1" noChangeArrowheads="1"/>
          </p:cNvSpPr>
          <p:nvPr>
            <p:ph type="title"/>
          </p:nvPr>
        </p:nvSpPr>
        <p:spPr>
          <a:xfrm>
            <a:off x="1619250" y="115888"/>
            <a:ext cx="7345363" cy="1368425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chemeClr val="accent2">
                  <a:alpha val="20000"/>
                </a:schemeClr>
              </a:gs>
              <a:gs pos="100000">
                <a:schemeClr val="accent2">
                  <a:gamma/>
                  <a:tint val="0"/>
                  <a:invGamma/>
                  <a:alpha val="80000"/>
                </a:schemeClr>
              </a:gs>
            </a:gsLst>
            <a:lin ang="2700000" scaled="1"/>
          </a:gra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400"/>
              <a:t>Movimenti finanziari e </a:t>
            </a:r>
            <a:br>
              <a:rPr lang="it-IT" sz="3400"/>
            </a:br>
            <a:r>
              <a:rPr lang="it-IT" sz="3400"/>
              <a:t>competenza economica</a:t>
            </a: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547813" y="1562100"/>
            <a:ext cx="79200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 b="1" u="sng"/>
              <a:t>Movimenti finanziari:</a:t>
            </a:r>
          </a:p>
          <a:p>
            <a:r>
              <a:rPr lang="it-IT" sz="2800"/>
              <a:t>  Variazione debiti, crediti o liquidità</a:t>
            </a:r>
          </a:p>
        </p:txBody>
      </p:sp>
      <p:sp>
        <p:nvSpPr>
          <p:cNvPr id="142342" name="Rectangle 6"/>
          <p:cNvSpPr>
            <a:spLocks noChangeArrowheads="1"/>
          </p:cNvSpPr>
          <p:nvPr/>
        </p:nvSpPr>
        <p:spPr bwMode="auto">
          <a:xfrm>
            <a:off x="1476375" y="2497138"/>
            <a:ext cx="77755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 b="1" u="sng"/>
              <a:t>Competenza economica:</a:t>
            </a:r>
          </a:p>
          <a:p>
            <a:r>
              <a:rPr lang="it-IT" sz="2800"/>
              <a:t>  Realizzazione ricavi</a:t>
            </a:r>
          </a:p>
          <a:p>
            <a:r>
              <a:rPr lang="it-IT" sz="2800"/>
              <a:t>- processo produttivo è stato completato</a:t>
            </a:r>
          </a:p>
          <a:p>
            <a:r>
              <a:rPr lang="it-IT" sz="2800"/>
              <a:t>- lo scambio è già avvenuto</a:t>
            </a:r>
          </a:p>
        </p:txBody>
      </p:sp>
      <p:sp>
        <p:nvSpPr>
          <p:cNvPr id="142343" name="Rectangle 7"/>
          <p:cNvSpPr>
            <a:spLocks noChangeArrowheads="1"/>
          </p:cNvSpPr>
          <p:nvPr/>
        </p:nvSpPr>
        <p:spPr bwMode="auto">
          <a:xfrm>
            <a:off x="1476375" y="4297363"/>
            <a:ext cx="7488238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  Correlazione costi-ricavi</a:t>
            </a:r>
          </a:p>
          <a:p>
            <a:r>
              <a:rPr lang="it-IT" sz="2800"/>
              <a:t>- associazione di causa ad effetto</a:t>
            </a:r>
          </a:p>
          <a:p>
            <a:r>
              <a:rPr lang="it-IT" sz="2800"/>
              <a:t>- ripartizione dell’utilità pluriennale</a:t>
            </a:r>
          </a:p>
          <a:p>
            <a:r>
              <a:rPr lang="it-IT" sz="2800"/>
              <a:t>- esaurimento utilità</a:t>
            </a:r>
          </a:p>
          <a:p>
            <a:r>
              <a:rPr lang="it-IT" sz="2800"/>
              <a:t>- associazione di costi al tempo</a:t>
            </a:r>
          </a:p>
        </p:txBody>
      </p:sp>
      <p:sp>
        <p:nvSpPr>
          <p:cNvPr id="142344" name="AutoShape 8"/>
          <p:cNvSpPr>
            <a:spLocks noChangeArrowheads="1"/>
          </p:cNvSpPr>
          <p:nvPr/>
        </p:nvSpPr>
        <p:spPr bwMode="auto">
          <a:xfrm>
            <a:off x="1331913" y="2133600"/>
            <a:ext cx="217487" cy="215900"/>
          </a:xfrm>
          <a:prstGeom prst="rightArrow">
            <a:avLst>
              <a:gd name="adj1" fmla="val 50000"/>
              <a:gd name="adj2" fmla="val 25184"/>
            </a:avLst>
          </a:prstGeom>
          <a:gradFill rotWithShape="1">
            <a:gsLst>
              <a:gs pos="0">
                <a:schemeClr val="accent2">
                  <a:alpha val="60001"/>
                </a:schemeClr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2345" name="AutoShape 9"/>
          <p:cNvSpPr>
            <a:spLocks noChangeArrowheads="1"/>
          </p:cNvSpPr>
          <p:nvPr/>
        </p:nvSpPr>
        <p:spPr bwMode="auto">
          <a:xfrm>
            <a:off x="1331913" y="3068638"/>
            <a:ext cx="217487" cy="215900"/>
          </a:xfrm>
          <a:prstGeom prst="rightArrow">
            <a:avLst>
              <a:gd name="adj1" fmla="val 50000"/>
              <a:gd name="adj2" fmla="val 25184"/>
            </a:avLst>
          </a:prstGeom>
          <a:gradFill rotWithShape="1">
            <a:gsLst>
              <a:gs pos="0">
                <a:schemeClr val="accent2">
                  <a:alpha val="60001"/>
                </a:schemeClr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2346" name="AutoShape 10"/>
          <p:cNvSpPr>
            <a:spLocks noChangeArrowheads="1"/>
          </p:cNvSpPr>
          <p:nvPr/>
        </p:nvSpPr>
        <p:spPr bwMode="auto">
          <a:xfrm>
            <a:off x="1330325" y="4441825"/>
            <a:ext cx="217488" cy="215900"/>
          </a:xfrm>
          <a:prstGeom prst="rightArrow">
            <a:avLst>
              <a:gd name="adj1" fmla="val 50000"/>
              <a:gd name="adj2" fmla="val 25184"/>
            </a:avLst>
          </a:prstGeom>
          <a:gradFill rotWithShape="1">
            <a:gsLst>
              <a:gs pos="0">
                <a:schemeClr val="accent2">
                  <a:alpha val="60001"/>
                </a:schemeClr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0C98-15C3-4773-A292-7D6D03291AAF}" type="slidenum">
              <a:rPr lang="it-IT"/>
              <a:pPr/>
              <a:t>4</a:t>
            </a:fld>
            <a:endParaRPr lang="it-IT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46063"/>
            <a:ext cx="7634287" cy="1527175"/>
          </a:xfrm>
        </p:spPr>
        <p:txBody>
          <a:bodyPr/>
          <a:lstStyle/>
          <a:p>
            <a:pPr algn="ctr"/>
            <a:r>
              <a:rPr lang="it-IT" sz="3400" b="1">
                <a:solidFill>
                  <a:srgbClr val="FF0000"/>
                </a:solidFill>
              </a:rPr>
              <a:t>Nella determinazione del reddito </a:t>
            </a:r>
            <a:br>
              <a:rPr lang="it-IT" sz="3400" b="1">
                <a:solidFill>
                  <a:srgbClr val="FF0000"/>
                </a:solidFill>
              </a:rPr>
            </a:br>
            <a:r>
              <a:rPr lang="it-IT" sz="3400" b="1">
                <a:solidFill>
                  <a:srgbClr val="FF0000"/>
                </a:solidFill>
              </a:rPr>
              <a:t>di periodo</a:t>
            </a:r>
            <a:r>
              <a:rPr lang="it-IT" sz="3800"/>
              <a:t/>
            </a:r>
            <a:br>
              <a:rPr lang="it-IT" sz="3800"/>
            </a:br>
            <a:endParaRPr lang="it-IT" sz="3800"/>
          </a:p>
        </p:txBody>
      </p:sp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395288" y="1887538"/>
            <a:ext cx="882015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3200"/>
              <a:t>La competenza economica diviene </a:t>
            </a:r>
          </a:p>
          <a:p>
            <a:pPr algn="ctr"/>
            <a:r>
              <a:rPr lang="it-IT" sz="3200"/>
              <a:t>il criterio rilevante, </a:t>
            </a:r>
          </a:p>
          <a:p>
            <a:pPr algn="ctr"/>
            <a:r>
              <a:rPr lang="it-IT" sz="3200"/>
              <a:t>indipendentemente dal momento </a:t>
            </a:r>
          </a:p>
          <a:p>
            <a:pPr algn="ctr"/>
            <a:r>
              <a:rPr lang="it-IT" sz="3200"/>
              <a:t>della</a:t>
            </a:r>
          </a:p>
          <a:p>
            <a:pPr algn="ctr"/>
            <a:r>
              <a:rPr lang="it-IT" sz="3200"/>
              <a:t>manifestazione finanziaria </a:t>
            </a:r>
          </a:p>
          <a:p>
            <a:pPr algn="ctr"/>
            <a:r>
              <a:rPr lang="it-IT" sz="3200"/>
              <a:t>delle operazioni</a:t>
            </a:r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539750" y="2852738"/>
            <a:ext cx="8604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1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AAE8-E265-45F9-9FA0-BF37C82DE6FA}" type="slidenum">
              <a:rPr lang="it-IT"/>
              <a:pPr/>
              <a:t>5</a:t>
            </a:fld>
            <a:endParaRPr lang="it-IT"/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1403350" y="63500"/>
            <a:ext cx="697706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4200">
                <a:solidFill>
                  <a:srgbClr val="FF0000"/>
                </a:solidFill>
              </a:rPr>
              <a:t>Dobbiamo così domandarci?</a:t>
            </a:r>
          </a:p>
        </p:txBody>
      </p:sp>
      <p:sp>
        <p:nvSpPr>
          <p:cNvPr id="144391" name="AutoShape 7"/>
          <p:cNvSpPr>
            <a:spLocks noChangeArrowheads="1"/>
          </p:cNvSpPr>
          <p:nvPr/>
        </p:nvSpPr>
        <p:spPr bwMode="auto">
          <a:xfrm>
            <a:off x="468313" y="3811588"/>
            <a:ext cx="358775" cy="338137"/>
          </a:xfrm>
          <a:prstGeom prst="rightArrow">
            <a:avLst>
              <a:gd name="adj1" fmla="val 50000"/>
              <a:gd name="adj2" fmla="val 26526"/>
            </a:avLst>
          </a:prstGeom>
          <a:gradFill rotWithShape="1">
            <a:gsLst>
              <a:gs pos="0">
                <a:schemeClr val="accent2">
                  <a:alpha val="60001"/>
                </a:schemeClr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4394" name="Rectangle 10"/>
          <p:cNvSpPr>
            <a:spLocks noChangeArrowheads="1"/>
          </p:cNvSpPr>
          <p:nvPr/>
        </p:nvSpPr>
        <p:spPr bwMode="auto">
          <a:xfrm>
            <a:off x="688975" y="1412875"/>
            <a:ext cx="73675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800"/>
              <a:t>    Abbiamo registrato dei costi che </a:t>
            </a:r>
            <a:r>
              <a:rPr lang="it-IT" sz="2800" b="1"/>
              <a:t>non </a:t>
            </a:r>
            <a:r>
              <a:rPr lang="it-IT" sz="2800"/>
              <a:t>sono </a:t>
            </a:r>
          </a:p>
          <a:p>
            <a:pPr algn="ctr"/>
            <a:r>
              <a:rPr lang="it-IT" sz="2800"/>
              <a:t>di competenza?</a:t>
            </a:r>
          </a:p>
        </p:txBody>
      </p:sp>
      <p:sp>
        <p:nvSpPr>
          <p:cNvPr id="144395" name="Rectangle 11"/>
          <p:cNvSpPr>
            <a:spLocks noChangeArrowheads="1"/>
          </p:cNvSpPr>
          <p:nvPr/>
        </p:nvSpPr>
        <p:spPr bwMode="auto">
          <a:xfrm>
            <a:off x="323850" y="2420938"/>
            <a:ext cx="8280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Se si, occorre che non partecipino  alla   </a:t>
            </a:r>
          </a:p>
          <a:p>
            <a:pPr algn="ctr"/>
            <a:r>
              <a:rPr lang="it-IT" sz="2800"/>
              <a:t>determinazione del reddito</a:t>
            </a:r>
          </a:p>
        </p:txBody>
      </p:sp>
      <p:sp>
        <p:nvSpPr>
          <p:cNvPr id="144396" name="Rectangle 12"/>
          <p:cNvSpPr>
            <a:spLocks noChangeArrowheads="1"/>
          </p:cNvSpPr>
          <p:nvPr/>
        </p:nvSpPr>
        <p:spPr bwMode="auto">
          <a:xfrm>
            <a:off x="660400" y="3706813"/>
            <a:ext cx="7467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800"/>
              <a:t>    Abbiamo registrato dei ricavi che </a:t>
            </a:r>
            <a:r>
              <a:rPr lang="it-IT" sz="2800" b="1"/>
              <a:t>non </a:t>
            </a:r>
            <a:r>
              <a:rPr lang="it-IT" sz="2800"/>
              <a:t>sono </a:t>
            </a:r>
          </a:p>
          <a:p>
            <a:pPr algn="ctr"/>
            <a:r>
              <a:rPr lang="it-IT" sz="2800"/>
              <a:t>di competenza?</a:t>
            </a:r>
          </a:p>
        </p:txBody>
      </p:sp>
      <p:sp>
        <p:nvSpPr>
          <p:cNvPr id="144397" name="Rectangle 13"/>
          <p:cNvSpPr>
            <a:spLocks noChangeArrowheads="1"/>
          </p:cNvSpPr>
          <p:nvPr/>
        </p:nvSpPr>
        <p:spPr bwMode="auto">
          <a:xfrm>
            <a:off x="1417638" y="4859338"/>
            <a:ext cx="63230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800"/>
              <a:t>Se si, occorre che non partecipino alla </a:t>
            </a:r>
          </a:p>
          <a:p>
            <a:pPr algn="ctr"/>
            <a:r>
              <a:rPr lang="it-IT" sz="2800"/>
              <a:t>determinazione  del reddito</a:t>
            </a:r>
          </a:p>
        </p:txBody>
      </p:sp>
      <p:sp>
        <p:nvSpPr>
          <p:cNvPr id="144399" name="AutoShape 15"/>
          <p:cNvSpPr>
            <a:spLocks noChangeArrowheads="1"/>
          </p:cNvSpPr>
          <p:nvPr/>
        </p:nvSpPr>
        <p:spPr bwMode="auto">
          <a:xfrm>
            <a:off x="468313" y="1484313"/>
            <a:ext cx="358775" cy="338137"/>
          </a:xfrm>
          <a:prstGeom prst="rightArrow">
            <a:avLst>
              <a:gd name="adj1" fmla="val 50000"/>
              <a:gd name="adj2" fmla="val 26526"/>
            </a:avLst>
          </a:prstGeom>
          <a:gradFill rotWithShape="1">
            <a:gsLst>
              <a:gs pos="0">
                <a:schemeClr val="accent2">
                  <a:alpha val="60001"/>
                </a:schemeClr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1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0A6E-87A6-4904-AFB1-AE8656AA61FF}" type="slidenum">
              <a:rPr lang="it-IT"/>
              <a:pPr/>
              <a:t>6</a:t>
            </a:fld>
            <a:endParaRPr lang="it-IT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-171450"/>
            <a:ext cx="7010400" cy="1527175"/>
          </a:xfrm>
        </p:spPr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Ci chiediamo ancora</a:t>
            </a:r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287338" y="4797425"/>
            <a:ext cx="88566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Occorre considerarli per la determinazione </a:t>
            </a:r>
          </a:p>
          <a:p>
            <a:pPr algn="ctr"/>
            <a:r>
              <a:rPr lang="it-IT" sz="2800"/>
              <a:t>del reddito</a:t>
            </a:r>
          </a:p>
        </p:txBody>
      </p:sp>
      <p:sp>
        <p:nvSpPr>
          <p:cNvPr id="145417" name="AutoShape 9"/>
          <p:cNvSpPr>
            <a:spLocks noChangeArrowheads="1"/>
          </p:cNvSpPr>
          <p:nvPr/>
        </p:nvSpPr>
        <p:spPr bwMode="auto">
          <a:xfrm>
            <a:off x="684213" y="1795463"/>
            <a:ext cx="358775" cy="338137"/>
          </a:xfrm>
          <a:prstGeom prst="rightArrow">
            <a:avLst>
              <a:gd name="adj1" fmla="val 50000"/>
              <a:gd name="adj2" fmla="val 26526"/>
            </a:avLst>
          </a:prstGeom>
          <a:gradFill rotWithShape="1">
            <a:gsLst>
              <a:gs pos="0">
                <a:schemeClr val="accent2">
                  <a:alpha val="60001"/>
                </a:schemeClr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5418" name="AutoShape 10"/>
          <p:cNvSpPr>
            <a:spLocks noChangeArrowheads="1"/>
          </p:cNvSpPr>
          <p:nvPr/>
        </p:nvSpPr>
        <p:spPr bwMode="auto">
          <a:xfrm>
            <a:off x="684213" y="3954463"/>
            <a:ext cx="358775" cy="338137"/>
          </a:xfrm>
          <a:prstGeom prst="rightArrow">
            <a:avLst>
              <a:gd name="adj1" fmla="val 50000"/>
              <a:gd name="adj2" fmla="val 26526"/>
            </a:avLst>
          </a:prstGeom>
          <a:gradFill rotWithShape="1">
            <a:gsLst>
              <a:gs pos="0">
                <a:schemeClr val="accent2">
                  <a:alpha val="60001"/>
                </a:schemeClr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5419" name="Rectangle 11"/>
          <p:cNvSpPr>
            <a:spLocks noChangeArrowheads="1"/>
          </p:cNvSpPr>
          <p:nvPr/>
        </p:nvSpPr>
        <p:spPr bwMode="auto">
          <a:xfrm>
            <a:off x="1412875" y="1690688"/>
            <a:ext cx="69754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800" b="1"/>
              <a:t>Non </a:t>
            </a:r>
            <a:r>
              <a:rPr lang="it-IT" sz="2800"/>
              <a:t>abbiamo registrato dei costi che sono </a:t>
            </a:r>
          </a:p>
          <a:p>
            <a:pPr algn="ctr"/>
            <a:r>
              <a:rPr lang="it-IT" sz="2800"/>
              <a:t>di competenza?</a:t>
            </a:r>
          </a:p>
        </p:txBody>
      </p:sp>
      <p:sp>
        <p:nvSpPr>
          <p:cNvPr id="145420" name="Rectangle 12"/>
          <p:cNvSpPr>
            <a:spLocks noChangeArrowheads="1"/>
          </p:cNvSpPr>
          <p:nvPr/>
        </p:nvSpPr>
        <p:spPr bwMode="auto">
          <a:xfrm>
            <a:off x="1317625" y="2627313"/>
            <a:ext cx="69992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800"/>
              <a:t>Occorre considerarli per la determinazione </a:t>
            </a:r>
          </a:p>
          <a:p>
            <a:pPr algn="ctr"/>
            <a:r>
              <a:rPr lang="it-IT" sz="2800"/>
              <a:t>del reddito</a:t>
            </a:r>
          </a:p>
        </p:txBody>
      </p:sp>
      <p:sp>
        <p:nvSpPr>
          <p:cNvPr id="145421" name="Rectangle 13"/>
          <p:cNvSpPr>
            <a:spLocks noChangeArrowheads="1"/>
          </p:cNvSpPr>
          <p:nvPr/>
        </p:nvSpPr>
        <p:spPr bwMode="auto">
          <a:xfrm>
            <a:off x="539750" y="3851275"/>
            <a:ext cx="8280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 b="1"/>
              <a:t>Non </a:t>
            </a:r>
            <a:r>
              <a:rPr lang="it-IT" sz="2800"/>
              <a:t>abbiamo registrato dei ricavi che sono </a:t>
            </a:r>
          </a:p>
          <a:p>
            <a:pPr algn="ctr"/>
            <a:r>
              <a:rPr lang="it-IT" sz="2800"/>
              <a:t>di competenza?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E123-1C46-47EF-8AB8-34C0562EEF86}" type="slidenum">
              <a:rPr lang="it-IT"/>
              <a:pPr/>
              <a:t>7</a:t>
            </a:fld>
            <a:endParaRPr lang="it-IT"/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835150" y="115888"/>
            <a:ext cx="4306888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4200">
                <a:solidFill>
                  <a:srgbClr val="FF0000"/>
                </a:solidFill>
              </a:rPr>
              <a:t>Ne discende che:</a:t>
            </a:r>
          </a:p>
        </p:txBody>
      </p:sp>
      <p:sp>
        <p:nvSpPr>
          <p:cNvPr id="146437" name="Rectangle 5"/>
          <p:cNvSpPr>
            <a:spLocks noChangeArrowheads="1"/>
          </p:cNvSpPr>
          <p:nvPr/>
        </p:nvSpPr>
        <p:spPr bwMode="auto">
          <a:xfrm>
            <a:off x="1331913" y="981075"/>
            <a:ext cx="7596187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non tutti i costi e ricavi sostenuti o conseguiti </a:t>
            </a:r>
          </a:p>
          <a:p>
            <a:r>
              <a:rPr lang="it-IT" sz="2800"/>
              <a:t>in un periodo, che hanno cioè avuto la movimentazione finanziaria, sono di competenza, ai fini della determinazione del reddito, del periodo stesso</a:t>
            </a:r>
          </a:p>
        </p:txBody>
      </p:sp>
      <p:pic>
        <p:nvPicPr>
          <p:cNvPr id="146438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981075"/>
            <a:ext cx="923925" cy="704850"/>
          </a:xfrm>
          <a:gradFill rotWithShape="1">
            <a:gsLst>
              <a:gs pos="0">
                <a:schemeClr val="accent2">
                  <a:alpha val="80000"/>
                </a:schemeClr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2700000" scaled="1"/>
          </a:gradFill>
          <a:ln/>
        </p:spPr>
      </p:pic>
      <p:pic>
        <p:nvPicPr>
          <p:cNvPr id="146440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3284538"/>
            <a:ext cx="923925" cy="704850"/>
          </a:xfrm>
          <a:gradFill rotWithShape="1">
            <a:gsLst>
              <a:gs pos="0">
                <a:schemeClr val="accent2">
                  <a:alpha val="80000"/>
                </a:schemeClr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2700000" scaled="1"/>
          </a:gradFill>
          <a:ln/>
        </p:spPr>
      </p:pic>
      <p:sp>
        <p:nvSpPr>
          <p:cNvPr id="146443" name="Rectangle 11"/>
          <p:cNvSpPr>
            <a:spLocks noChangeArrowheads="1"/>
          </p:cNvSpPr>
          <p:nvPr/>
        </p:nvSpPr>
        <p:spPr bwMode="auto">
          <a:xfrm>
            <a:off x="1331913" y="3316288"/>
            <a:ext cx="7812087" cy="306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i fattori produttivi, a fecondità semplice o ripetu-ta, ancora utilizzabili per ottenere prodotti ven-dibili, così come i prodotti ottenuti ma non ancora venduti rappresentano alla fine di un periodo il </a:t>
            </a:r>
            <a:r>
              <a:rPr lang="it-IT" sz="2700" b="1"/>
              <a:t>complesso dei beni e delle utilità economiche</a:t>
            </a:r>
            <a:r>
              <a:rPr lang="it-IT" sz="2800" b="1"/>
              <a:t> </a:t>
            </a:r>
            <a:r>
              <a:rPr lang="it-IT" sz="2800"/>
              <a:t>di cui l’impresa dispone </a:t>
            </a:r>
            <a:r>
              <a:rPr lang="it-IT" sz="2600" b="1"/>
              <a:t>per</a:t>
            </a:r>
          </a:p>
          <a:p>
            <a:r>
              <a:rPr lang="it-IT" sz="2700" b="1"/>
              <a:t>svolgere i processi produttivi di periodi futuri</a:t>
            </a:r>
            <a:endParaRPr lang="it-IT" sz="27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CAF0-B47A-4517-8384-DA419CCB2ED6}" type="slidenum">
              <a:rPr lang="it-IT"/>
              <a:pPr/>
              <a:t>8</a:t>
            </a:fld>
            <a:endParaRPr lang="it-IT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1258888" y="44450"/>
            <a:ext cx="7416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4200" b="1">
                <a:solidFill>
                  <a:schemeClr val="accent2"/>
                </a:solidFill>
              </a:rPr>
              <a:t>Esempio:</a:t>
            </a:r>
          </a:p>
        </p:txBody>
      </p:sp>
      <p:pic>
        <p:nvPicPr>
          <p:cNvPr id="149509" name="Picture 5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908050"/>
            <a:ext cx="8497887" cy="1584325"/>
          </a:xfrm>
          <a:noFill/>
          <a:ln/>
        </p:spPr>
      </p:pic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611188" y="2420938"/>
            <a:ext cx="8459787" cy="427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 b="1"/>
              <a:t>t1 </a:t>
            </a:r>
            <a:r>
              <a:rPr lang="it-IT" sz="2800"/>
              <a:t>= termine primo periodo</a:t>
            </a:r>
          </a:p>
          <a:p>
            <a:r>
              <a:rPr lang="it-IT" sz="2800" b="1"/>
              <a:t>t2 </a:t>
            </a:r>
            <a:r>
              <a:rPr lang="it-IT" sz="2800"/>
              <a:t>= termine secondo periodo</a:t>
            </a:r>
          </a:p>
          <a:p>
            <a:r>
              <a:rPr lang="it-IT" sz="2800" b="1"/>
              <a:t>tz </a:t>
            </a:r>
            <a:r>
              <a:rPr lang="it-IT" sz="2800"/>
              <a:t>= cessazione attività e restituzione capitale</a:t>
            </a:r>
          </a:p>
          <a:p>
            <a:r>
              <a:rPr lang="it-IT" sz="2800" b="1"/>
              <a:t>Conferimento </a:t>
            </a:r>
            <a:r>
              <a:rPr lang="it-IT" sz="2800"/>
              <a:t>di capitale proprio in t0 = 1000</a:t>
            </a:r>
          </a:p>
          <a:p>
            <a:r>
              <a:rPr lang="it-IT" sz="2600" b="1"/>
              <a:t>Nel periodo t1</a:t>
            </a:r>
            <a:r>
              <a:rPr lang="it-IT" sz="2800" b="1"/>
              <a:t> </a:t>
            </a:r>
            <a:r>
              <a:rPr lang="it-IT" sz="2600"/>
              <a:t>acquisto di fattori con pagamento in contanti:</a:t>
            </a:r>
          </a:p>
          <a:p>
            <a:r>
              <a:rPr lang="it-IT" sz="2600"/>
              <a:t>• Merce = 500</a:t>
            </a:r>
          </a:p>
          <a:p>
            <a:r>
              <a:rPr lang="it-IT" sz="2600"/>
              <a:t>• Altri fattori = 100</a:t>
            </a:r>
          </a:p>
          <a:p>
            <a:r>
              <a:rPr lang="it-IT" sz="2600" b="1"/>
              <a:t>Nel periodo t2</a:t>
            </a:r>
            <a:r>
              <a:rPr lang="it-IT" sz="2800" b="1"/>
              <a:t> </a:t>
            </a:r>
            <a:r>
              <a:rPr lang="it-IT" sz="2800"/>
              <a:t>vendita merci con incasso in contanti</a:t>
            </a:r>
          </a:p>
          <a:p>
            <a:r>
              <a:rPr lang="it-IT" sz="2800"/>
              <a:t>• Vendite = 800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BEF5-71A3-4E61-8297-EDAD1E15F86E}" type="slidenum">
              <a:rPr lang="it-IT"/>
              <a:pPr/>
              <a:t>9</a:t>
            </a:fld>
            <a:endParaRPr lang="it-IT"/>
          </a:p>
        </p:txBody>
      </p:sp>
      <p:sp>
        <p:nvSpPr>
          <p:cNvPr id="150532" name="AutoShape 4"/>
          <p:cNvSpPr>
            <a:spLocks noChangeArrowheads="1"/>
          </p:cNvSpPr>
          <p:nvPr/>
        </p:nvSpPr>
        <p:spPr bwMode="auto">
          <a:xfrm>
            <a:off x="971550" y="115888"/>
            <a:ext cx="7993063" cy="1368425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chemeClr val="accent2">
                  <a:alpha val="20000"/>
                </a:schemeClr>
              </a:gs>
              <a:gs pos="100000">
                <a:schemeClr val="accent2">
                  <a:gamma/>
                  <a:tint val="0"/>
                  <a:invGamma/>
                  <a:alpha val="80000"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3200">
                <a:solidFill>
                  <a:schemeClr val="tx2"/>
                </a:solidFill>
              </a:rPr>
              <a:t>Reddito e capitale nel primo periodo di vita dell’impresa</a:t>
            </a:r>
          </a:p>
        </p:txBody>
      </p:sp>
      <p:pic>
        <p:nvPicPr>
          <p:cNvPr id="150533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2133600"/>
            <a:ext cx="8424863" cy="4032250"/>
          </a:xfrm>
          <a:noFill/>
          <a:ln/>
        </p:spPr>
      </p:pic>
      <p:pic>
        <p:nvPicPr>
          <p:cNvPr id="150535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059113" y="1528763"/>
            <a:ext cx="3429000" cy="604837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a">
  <a:themeElements>
    <a:clrScheme name="1_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1_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</TotalTime>
  <Words>484</Words>
  <Application>Microsoft PowerPoint</Application>
  <PresentationFormat>Presentazione su schermo (4:3)</PresentationFormat>
  <Paragraphs>105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13</vt:i4>
      </vt:variant>
    </vt:vector>
  </HeadingPairs>
  <TitlesOfParts>
    <vt:vector size="15" baseType="lpstr">
      <vt:lpstr>ea</vt:lpstr>
      <vt:lpstr>1_ea</vt:lpstr>
      <vt:lpstr>Movimenti finanziari e Competenza economica (I)</vt:lpstr>
      <vt:lpstr>Lezione XIII: obiettivi</vt:lpstr>
      <vt:lpstr>Movimenti finanziari e  competenza economica</vt:lpstr>
      <vt:lpstr>Nella determinazione del reddito  di periodo </vt:lpstr>
      <vt:lpstr>Diapositiva 5</vt:lpstr>
      <vt:lpstr>Ci chiediamo ancora</vt:lpstr>
      <vt:lpstr>Diapositiva 7</vt:lpstr>
      <vt:lpstr>Diapositiva 8</vt:lpstr>
      <vt:lpstr>Diapositiva 9</vt:lpstr>
      <vt:lpstr>Reddito e capitale nel secondo periodo di vita dell’impresa</vt:lpstr>
      <vt:lpstr>Conclusioni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studente</cp:lastModifiedBy>
  <cp:revision>123</cp:revision>
  <dcterms:created xsi:type="dcterms:W3CDTF">2005-09-20T10:34:20Z</dcterms:created>
  <dcterms:modified xsi:type="dcterms:W3CDTF">2018-03-01T09:36:14Z</dcterms:modified>
</cp:coreProperties>
</file>