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92" r:id="rId3"/>
    <p:sldId id="293" r:id="rId4"/>
    <p:sldId id="298" r:id="rId5"/>
    <p:sldId id="288" r:id="rId6"/>
    <p:sldId id="299" r:id="rId7"/>
    <p:sldId id="276" r:id="rId8"/>
    <p:sldId id="291" r:id="rId9"/>
    <p:sldId id="287" r:id="rId10"/>
    <p:sldId id="300" r:id="rId11"/>
    <p:sldId id="294" r:id="rId12"/>
    <p:sldId id="296" r:id="rId13"/>
    <p:sldId id="295" r:id="rId14"/>
    <p:sldId id="277" r:id="rId15"/>
    <p:sldId id="311" r:id="rId16"/>
    <p:sldId id="313" r:id="rId17"/>
    <p:sldId id="314" r:id="rId18"/>
    <p:sldId id="312" r:id="rId19"/>
    <p:sldId id="315" r:id="rId20"/>
    <p:sldId id="317" r:id="rId21"/>
    <p:sldId id="319" r:id="rId22"/>
    <p:sldId id="310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4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433"/>
    <a:srgbClr val="D2D2E9"/>
    <a:srgbClr val="D3D3E9"/>
    <a:srgbClr val="5577AA"/>
    <a:srgbClr val="F09A32"/>
    <a:srgbClr val="F99F34"/>
    <a:srgbClr val="FBA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Grid="0" snapToObjects="1">
      <p:cViewPr varScale="1">
        <p:scale>
          <a:sx n="74" d="100"/>
          <a:sy n="74" d="100"/>
        </p:scale>
        <p:origin x="1133" y="67"/>
      </p:cViewPr>
      <p:guideLst>
        <p:guide orient="horz" pos="2214"/>
        <p:guide pos="2903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4FBC2-D7AA-45C5-B966-226B4D5BBABD}" type="datetimeFigureOut">
              <a:rPr lang="it-IT" smtClean="0"/>
              <a:t>11/10/2021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92BD5-B605-4676-9C5C-490897EC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3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con immagine strut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07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7268" y="1290919"/>
            <a:ext cx="3940711" cy="639762"/>
          </a:xfrm>
          <a:prstGeom prst="rect">
            <a:avLst/>
          </a:prstGeom>
          <a:solidFill>
            <a:srgbClr val="FBAF42"/>
          </a:solidFill>
          <a:ln>
            <a:solidFill>
              <a:srgbClr val="FBAF42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7268" y="1930681"/>
            <a:ext cx="3940711" cy="3582096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96675" y="1290919"/>
            <a:ext cx="3942259" cy="639762"/>
          </a:xfrm>
          <a:prstGeom prst="rect">
            <a:avLst/>
          </a:prstGeom>
          <a:solidFill>
            <a:srgbClr val="FBAF42"/>
          </a:solidFill>
          <a:ln>
            <a:solidFill>
              <a:srgbClr val="FBAF42"/>
            </a:solidFill>
          </a:ln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96675" y="1930681"/>
            <a:ext cx="3942259" cy="3582096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rmAutofit/>
          </a:bodyPr>
          <a:lstStyle>
            <a:lvl1pPr>
              <a:defRPr sz="14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endParaRPr lang="it-IT" dirty="0"/>
          </a:p>
        </p:txBody>
      </p:sp>
      <p:sp>
        <p:nvSpPr>
          <p:cNvPr id="7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5879513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06017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424572" y="1352992"/>
            <a:ext cx="4248150" cy="22889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endParaRPr lang="it-IT" dirty="0"/>
          </a:p>
        </p:txBody>
      </p:sp>
      <p:sp>
        <p:nvSpPr>
          <p:cNvPr id="59" name="Segnaposto contenuto 2"/>
          <p:cNvSpPr>
            <a:spLocks noGrp="1"/>
          </p:cNvSpPr>
          <p:nvPr>
            <p:ph idx="20"/>
          </p:nvPr>
        </p:nvSpPr>
        <p:spPr>
          <a:xfrm>
            <a:off x="4909073" y="3869273"/>
            <a:ext cx="3877830" cy="650497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0" name="Segnaposto contenuto 2"/>
          <p:cNvSpPr>
            <a:spLocks noGrp="1"/>
          </p:cNvSpPr>
          <p:nvPr>
            <p:ph idx="21"/>
          </p:nvPr>
        </p:nvSpPr>
        <p:spPr>
          <a:xfrm>
            <a:off x="4909071" y="2991436"/>
            <a:ext cx="3877832" cy="650497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1" name="Segnaposto contenuto 2"/>
          <p:cNvSpPr>
            <a:spLocks noGrp="1"/>
          </p:cNvSpPr>
          <p:nvPr>
            <p:ph idx="22"/>
          </p:nvPr>
        </p:nvSpPr>
        <p:spPr>
          <a:xfrm>
            <a:off x="4908427" y="4717325"/>
            <a:ext cx="3878476" cy="650497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2" name="Segnaposto contenuto 2"/>
          <p:cNvSpPr>
            <a:spLocks noGrp="1"/>
          </p:cNvSpPr>
          <p:nvPr>
            <p:ph idx="23"/>
          </p:nvPr>
        </p:nvSpPr>
        <p:spPr>
          <a:xfrm>
            <a:off x="4909072" y="2163638"/>
            <a:ext cx="3877832" cy="650497"/>
          </a:xfrm>
          <a:prstGeom prst="rect">
            <a:avLst/>
          </a:prstGeom>
          <a:ln>
            <a:solidFill>
              <a:srgbClr val="FBAF42"/>
            </a:solidFill>
          </a:ln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3" name="Segnaposto contenuto 2"/>
          <p:cNvSpPr>
            <a:spLocks noGrp="1"/>
          </p:cNvSpPr>
          <p:nvPr>
            <p:ph idx="24"/>
          </p:nvPr>
        </p:nvSpPr>
        <p:spPr>
          <a:xfrm>
            <a:off x="4909073" y="1352992"/>
            <a:ext cx="3877832" cy="65049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6310336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8253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4785" y="4127587"/>
            <a:ext cx="8203223" cy="6286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74785" y="422041"/>
            <a:ext cx="8203223" cy="3705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4785" y="4765581"/>
            <a:ext cx="8203223" cy="949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671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risorsa multimediale 6"/>
          <p:cNvSpPr>
            <a:spLocks noGrp="1"/>
          </p:cNvSpPr>
          <p:nvPr>
            <p:ph type="media" sz="quarter" idx="10"/>
          </p:nvPr>
        </p:nvSpPr>
        <p:spPr>
          <a:xfrm>
            <a:off x="474785" y="422030"/>
            <a:ext cx="8203223" cy="370555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74785" y="4127587"/>
            <a:ext cx="8203223" cy="6286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2"/>
          </p:nvPr>
        </p:nvSpPr>
        <p:spPr>
          <a:xfrm>
            <a:off x="474785" y="4765581"/>
            <a:ext cx="8203223" cy="9494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7839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3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11/10/2021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73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11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/>
          <p:cNvCxnSpPr/>
          <p:nvPr userDrawn="1"/>
        </p:nvCxnSpPr>
        <p:spPr>
          <a:xfrm>
            <a:off x="737507" y="349061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737507" y="3922666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 userDrawn="1"/>
        </p:nvCxnSpPr>
        <p:spPr>
          <a:xfrm>
            <a:off x="737507" y="4354714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 userDrawn="1"/>
        </p:nvCxnSpPr>
        <p:spPr>
          <a:xfrm>
            <a:off x="737507" y="478676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8"/>
          <p:cNvSpPr/>
          <p:nvPr userDrawn="1"/>
        </p:nvSpPr>
        <p:spPr>
          <a:xfrm>
            <a:off x="505085" y="453400"/>
            <a:ext cx="6423406" cy="277384"/>
          </a:xfrm>
          <a:prstGeom prst="rect">
            <a:avLst/>
          </a:prstGeom>
          <a:ln>
            <a:noFill/>
          </a:ln>
        </p:spPr>
        <p:txBody>
          <a:bodyPr wrap="square" lIns="0" anchor="b" anchorCtr="0">
            <a:spAutoFit/>
          </a:bodyPr>
          <a:lstStyle/>
          <a:p>
            <a:pPr lvl="0">
              <a:lnSpc>
                <a:spcPct val="55000"/>
              </a:lnSpc>
              <a:spcBef>
                <a:spcPct val="50000"/>
              </a:spcBef>
            </a:pPr>
            <a:r>
              <a:rPr lang="it-IT" sz="2000" b="1" i="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737507" y="522810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egnaposto testo 16"/>
          <p:cNvSpPr>
            <a:spLocks noGrp="1"/>
          </p:cNvSpPr>
          <p:nvPr>
            <p:ph type="body" sz="quarter" idx="10"/>
          </p:nvPr>
        </p:nvSpPr>
        <p:spPr>
          <a:xfrm>
            <a:off x="737507" y="2659884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737506" y="3050351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737507" y="309218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737507" y="3532199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7" name="Segnaposto testo 16"/>
          <p:cNvSpPr>
            <a:spLocks noGrp="1"/>
          </p:cNvSpPr>
          <p:nvPr>
            <p:ph type="body" sz="quarter" idx="13"/>
          </p:nvPr>
        </p:nvSpPr>
        <p:spPr>
          <a:xfrm>
            <a:off x="737232" y="3964247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8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737232" y="439629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9" name="Segnaposto testo 16"/>
          <p:cNvSpPr>
            <a:spLocks noGrp="1"/>
          </p:cNvSpPr>
          <p:nvPr>
            <p:ph type="body" sz="quarter" idx="15"/>
          </p:nvPr>
        </p:nvSpPr>
        <p:spPr>
          <a:xfrm>
            <a:off x="737232" y="483763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5030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immagine 6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o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667" y="2733390"/>
            <a:ext cx="2708499" cy="2444016"/>
          </a:xfrm>
          <a:prstGeom prst="rect">
            <a:avLst/>
          </a:prstGeom>
        </p:spPr>
      </p:pic>
      <p:sp>
        <p:nvSpPr>
          <p:cNvPr id="16" name="Rectangle 18"/>
          <p:cNvSpPr/>
          <p:nvPr userDrawn="1"/>
        </p:nvSpPr>
        <p:spPr>
          <a:xfrm>
            <a:off x="505085" y="453400"/>
            <a:ext cx="6423406" cy="277384"/>
          </a:xfrm>
          <a:prstGeom prst="rect">
            <a:avLst/>
          </a:prstGeom>
          <a:ln>
            <a:noFill/>
          </a:ln>
        </p:spPr>
        <p:txBody>
          <a:bodyPr wrap="square" lIns="0" anchor="b" anchorCtr="0">
            <a:spAutoFit/>
          </a:bodyPr>
          <a:lstStyle/>
          <a:p>
            <a:pPr lvl="0">
              <a:lnSpc>
                <a:spcPct val="55000"/>
              </a:lnSpc>
              <a:spcBef>
                <a:spcPct val="50000"/>
              </a:spcBef>
            </a:pPr>
            <a:r>
              <a:rPr lang="it-IT" sz="2000" b="1" i="0" dirty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737507" y="349061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737507" y="3922666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 userDrawn="1"/>
        </p:nvCxnSpPr>
        <p:spPr>
          <a:xfrm>
            <a:off x="737507" y="4354714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 userDrawn="1"/>
        </p:nvCxnSpPr>
        <p:spPr>
          <a:xfrm>
            <a:off x="737507" y="478676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 userDrawn="1"/>
        </p:nvCxnSpPr>
        <p:spPr>
          <a:xfrm>
            <a:off x="737507" y="522810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Segnaposto testo 16"/>
          <p:cNvSpPr>
            <a:spLocks noGrp="1"/>
          </p:cNvSpPr>
          <p:nvPr>
            <p:ph type="body" sz="quarter" idx="10"/>
          </p:nvPr>
        </p:nvSpPr>
        <p:spPr>
          <a:xfrm>
            <a:off x="737507" y="2659884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26" name="Connettore 1 25"/>
          <p:cNvCxnSpPr/>
          <p:nvPr userDrawn="1"/>
        </p:nvCxnSpPr>
        <p:spPr>
          <a:xfrm>
            <a:off x="737506" y="3050351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737507" y="309218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1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737507" y="3532199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Segnaposto testo 16"/>
          <p:cNvSpPr>
            <a:spLocks noGrp="1"/>
          </p:cNvSpPr>
          <p:nvPr>
            <p:ph type="body" sz="quarter" idx="13"/>
          </p:nvPr>
        </p:nvSpPr>
        <p:spPr>
          <a:xfrm>
            <a:off x="737232" y="3964247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3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737232" y="439629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4" name="Segnaposto testo 16"/>
          <p:cNvSpPr>
            <a:spLocks noGrp="1"/>
          </p:cNvSpPr>
          <p:nvPr>
            <p:ph type="body" sz="quarter" idx="15"/>
          </p:nvPr>
        </p:nvSpPr>
        <p:spPr>
          <a:xfrm>
            <a:off x="737232" y="483763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5456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it-IT" dirty="0"/>
              <a:t>agenda</a:t>
            </a:r>
          </a:p>
        </p:txBody>
      </p:sp>
      <p:cxnSp>
        <p:nvCxnSpPr>
          <p:cNvPr id="3" name="Connettore 1 2"/>
          <p:cNvCxnSpPr/>
          <p:nvPr userDrawn="1"/>
        </p:nvCxnSpPr>
        <p:spPr>
          <a:xfrm>
            <a:off x="737507" y="3808084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 userDrawn="1"/>
        </p:nvCxnSpPr>
        <p:spPr>
          <a:xfrm>
            <a:off x="737507" y="424013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 userDrawn="1"/>
        </p:nvCxnSpPr>
        <p:spPr>
          <a:xfrm>
            <a:off x="737507" y="4672180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 userDrawn="1"/>
        </p:nvCxnSpPr>
        <p:spPr>
          <a:xfrm>
            <a:off x="737507" y="510422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 userDrawn="1"/>
        </p:nvCxnSpPr>
        <p:spPr>
          <a:xfrm>
            <a:off x="737507" y="554556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16"/>
          <p:cNvSpPr>
            <a:spLocks noGrp="1"/>
          </p:cNvSpPr>
          <p:nvPr>
            <p:ph type="body" sz="quarter" idx="10"/>
          </p:nvPr>
        </p:nvSpPr>
        <p:spPr>
          <a:xfrm>
            <a:off x="737232" y="2977350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737506" y="3367817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737232" y="3409649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1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737232" y="384966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testo 16"/>
          <p:cNvSpPr>
            <a:spLocks noGrp="1"/>
          </p:cNvSpPr>
          <p:nvPr>
            <p:ph type="body" sz="quarter" idx="13"/>
          </p:nvPr>
        </p:nvSpPr>
        <p:spPr>
          <a:xfrm>
            <a:off x="737232" y="428171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737232" y="4713761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Segnaposto testo 16"/>
          <p:cNvSpPr>
            <a:spLocks noGrp="1"/>
          </p:cNvSpPr>
          <p:nvPr>
            <p:ph type="body" sz="quarter" idx="15"/>
          </p:nvPr>
        </p:nvSpPr>
        <p:spPr>
          <a:xfrm>
            <a:off x="737232" y="5155101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9" name="Connettore 1 18"/>
          <p:cNvCxnSpPr/>
          <p:nvPr userDrawn="1"/>
        </p:nvCxnSpPr>
        <p:spPr>
          <a:xfrm>
            <a:off x="737508" y="2506579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737508" y="2938627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 userDrawn="1"/>
        </p:nvCxnSpPr>
        <p:spPr>
          <a:xfrm>
            <a:off x="737507" y="2066312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737508" y="1663668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3" name="Segnaposto testo 16"/>
          <p:cNvSpPr>
            <a:spLocks noGrp="1"/>
          </p:cNvSpPr>
          <p:nvPr>
            <p:ph type="body" sz="quarter" idx="17"/>
          </p:nvPr>
        </p:nvSpPr>
        <p:spPr>
          <a:xfrm>
            <a:off x="737508" y="2095967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4" name="Segnaposto testo 16"/>
          <p:cNvSpPr>
            <a:spLocks noGrp="1"/>
          </p:cNvSpPr>
          <p:nvPr>
            <p:ph type="body" sz="quarter" idx="18"/>
          </p:nvPr>
        </p:nvSpPr>
        <p:spPr>
          <a:xfrm>
            <a:off x="737508" y="253598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3351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immagine 9 rig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pic>
        <p:nvPicPr>
          <p:cNvPr id="25" name="Immagine 24" descr="sto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331" y="2971092"/>
            <a:ext cx="2708499" cy="2444016"/>
          </a:xfrm>
          <a:prstGeom prst="rect">
            <a:avLst/>
          </a:prstGeom>
        </p:spPr>
      </p:pic>
      <p:cxnSp>
        <p:nvCxnSpPr>
          <p:cNvPr id="26" name="Connettore 1 25"/>
          <p:cNvCxnSpPr/>
          <p:nvPr userDrawn="1"/>
        </p:nvCxnSpPr>
        <p:spPr>
          <a:xfrm>
            <a:off x="737507" y="3808084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 userDrawn="1"/>
        </p:nvCxnSpPr>
        <p:spPr>
          <a:xfrm>
            <a:off x="737507" y="4240132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 userDrawn="1"/>
        </p:nvCxnSpPr>
        <p:spPr>
          <a:xfrm>
            <a:off x="737507" y="4672180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 userDrawn="1"/>
        </p:nvCxnSpPr>
        <p:spPr>
          <a:xfrm>
            <a:off x="737507" y="510422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 userDrawn="1"/>
        </p:nvCxnSpPr>
        <p:spPr>
          <a:xfrm>
            <a:off x="737507" y="5545568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egnaposto testo 16"/>
          <p:cNvSpPr>
            <a:spLocks noGrp="1"/>
          </p:cNvSpPr>
          <p:nvPr>
            <p:ph type="body" sz="quarter" idx="10"/>
          </p:nvPr>
        </p:nvSpPr>
        <p:spPr>
          <a:xfrm>
            <a:off x="737232" y="2977350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32" name="Connettore 1 31"/>
          <p:cNvCxnSpPr/>
          <p:nvPr userDrawn="1"/>
        </p:nvCxnSpPr>
        <p:spPr>
          <a:xfrm>
            <a:off x="737506" y="3367817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egnaposto testo 16"/>
          <p:cNvSpPr>
            <a:spLocks noGrp="1"/>
          </p:cNvSpPr>
          <p:nvPr>
            <p:ph type="body" sz="quarter" idx="11"/>
          </p:nvPr>
        </p:nvSpPr>
        <p:spPr>
          <a:xfrm>
            <a:off x="737232" y="3409649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4" name="Segnaposto testo 16"/>
          <p:cNvSpPr>
            <a:spLocks noGrp="1"/>
          </p:cNvSpPr>
          <p:nvPr>
            <p:ph type="body" sz="quarter" idx="12"/>
          </p:nvPr>
        </p:nvSpPr>
        <p:spPr>
          <a:xfrm>
            <a:off x="737232" y="3849665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5" name="Segnaposto testo 16"/>
          <p:cNvSpPr>
            <a:spLocks noGrp="1"/>
          </p:cNvSpPr>
          <p:nvPr>
            <p:ph type="body" sz="quarter" idx="13"/>
          </p:nvPr>
        </p:nvSpPr>
        <p:spPr>
          <a:xfrm>
            <a:off x="737232" y="428171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6" name="Segnaposto testo 16"/>
          <p:cNvSpPr>
            <a:spLocks noGrp="1"/>
          </p:cNvSpPr>
          <p:nvPr>
            <p:ph type="body" sz="quarter" idx="14"/>
          </p:nvPr>
        </p:nvSpPr>
        <p:spPr>
          <a:xfrm>
            <a:off x="737232" y="4713761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7" name="Segnaposto testo 16"/>
          <p:cNvSpPr>
            <a:spLocks noGrp="1"/>
          </p:cNvSpPr>
          <p:nvPr>
            <p:ph type="body" sz="quarter" idx="15"/>
          </p:nvPr>
        </p:nvSpPr>
        <p:spPr>
          <a:xfrm>
            <a:off x="737232" y="5155101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38" name="Connettore 1 37"/>
          <p:cNvCxnSpPr/>
          <p:nvPr userDrawn="1"/>
        </p:nvCxnSpPr>
        <p:spPr>
          <a:xfrm>
            <a:off x="737508" y="2506579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 userDrawn="1"/>
        </p:nvCxnSpPr>
        <p:spPr>
          <a:xfrm>
            <a:off x="737508" y="2938627"/>
            <a:ext cx="4842606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 userDrawn="1"/>
        </p:nvCxnSpPr>
        <p:spPr>
          <a:xfrm>
            <a:off x="737507" y="2066312"/>
            <a:ext cx="4842607" cy="0"/>
          </a:xfrm>
          <a:prstGeom prst="line">
            <a:avLst/>
          </a:prstGeom>
          <a:ln w="19050" cap="sq">
            <a:solidFill>
              <a:schemeClr val="bg1">
                <a:lumMod val="65000"/>
              </a:schemeClr>
            </a:solidFill>
            <a:prstDash val="sysDot"/>
            <a:beve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egnaposto testo 16"/>
          <p:cNvSpPr>
            <a:spLocks noGrp="1"/>
          </p:cNvSpPr>
          <p:nvPr>
            <p:ph type="body" sz="quarter" idx="16"/>
          </p:nvPr>
        </p:nvSpPr>
        <p:spPr>
          <a:xfrm>
            <a:off x="737508" y="1663668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2" name="Segnaposto testo 16"/>
          <p:cNvSpPr>
            <a:spLocks noGrp="1"/>
          </p:cNvSpPr>
          <p:nvPr>
            <p:ph type="body" sz="quarter" idx="17"/>
          </p:nvPr>
        </p:nvSpPr>
        <p:spPr>
          <a:xfrm>
            <a:off x="737508" y="2095967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3" name="Segnaposto testo 16"/>
          <p:cNvSpPr>
            <a:spLocks noGrp="1"/>
          </p:cNvSpPr>
          <p:nvPr>
            <p:ph type="body" sz="quarter" idx="18"/>
          </p:nvPr>
        </p:nvSpPr>
        <p:spPr>
          <a:xfrm>
            <a:off x="737508" y="2535983"/>
            <a:ext cx="4842881" cy="446911"/>
          </a:xfrm>
        </p:spPr>
        <p:txBody>
          <a:bodyPr>
            <a:noAutofit/>
          </a:bodyPr>
          <a:lstStyle>
            <a:lvl1pPr>
              <a:defRPr sz="1800" b="1" i="0">
                <a:solidFill>
                  <a:srgbClr val="FBAF4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0604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6213620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75269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424571" y="1045835"/>
            <a:ext cx="8288605" cy="4695542"/>
          </a:xfrm>
        </p:spPr>
        <p:txBody>
          <a:bodyPr/>
          <a:lstStyle/>
          <a:p>
            <a:pPr lvl="0"/>
            <a:endParaRPr lang="it-IT" dirty="0"/>
          </a:p>
        </p:txBody>
      </p:sp>
      <p:sp>
        <p:nvSpPr>
          <p:cNvPr id="6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5562990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407301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84199" y="1043800"/>
            <a:ext cx="2562578" cy="46448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sz="half" idx="10"/>
          </p:nvPr>
        </p:nvSpPr>
        <p:spPr>
          <a:xfrm>
            <a:off x="6028266" y="1043800"/>
            <a:ext cx="2562578" cy="46448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sz="half" idx="11"/>
          </p:nvPr>
        </p:nvSpPr>
        <p:spPr>
          <a:xfrm>
            <a:off x="3299177" y="1043800"/>
            <a:ext cx="2562578" cy="46448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5437183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55637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70559" y="86163"/>
            <a:ext cx="4925892" cy="668395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Segnaposto titolo 13"/>
          <p:cNvSpPr>
            <a:spLocks noGrp="1"/>
          </p:cNvSpPr>
          <p:nvPr>
            <p:ph type="title"/>
          </p:nvPr>
        </p:nvSpPr>
        <p:spPr>
          <a:xfrm>
            <a:off x="304141" y="2320749"/>
            <a:ext cx="4437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13709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21"/>
          <p:cNvCxnSpPr/>
          <p:nvPr/>
        </p:nvCxnSpPr>
        <p:spPr>
          <a:xfrm>
            <a:off x="424572" y="5985430"/>
            <a:ext cx="8339821" cy="1588"/>
          </a:xfrm>
          <a:prstGeom prst="line">
            <a:avLst/>
          </a:prstGeom>
          <a:ln w="6350" cap="flat" cmpd="sng">
            <a:solidFill>
              <a:schemeClr val="tx2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egnaposto titolo 13"/>
          <p:cNvSpPr>
            <a:spLocks noGrp="1"/>
          </p:cNvSpPr>
          <p:nvPr>
            <p:ph type="title"/>
          </p:nvPr>
        </p:nvSpPr>
        <p:spPr>
          <a:xfrm>
            <a:off x="424572" y="337082"/>
            <a:ext cx="4247443" cy="416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idx="1"/>
          </p:nvPr>
        </p:nvSpPr>
        <p:spPr>
          <a:xfrm>
            <a:off x="424571" y="1600201"/>
            <a:ext cx="8339821" cy="4198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E238796-90D4-44D9-9A13-531726987B0C}"/>
              </a:ext>
            </a:extLst>
          </p:cNvPr>
          <p:cNvPicPr/>
          <p:nvPr userDrawn="1"/>
        </p:nvPicPr>
        <p:blipFill>
          <a:blip r:embed="rId15"/>
          <a:stretch>
            <a:fillRect/>
          </a:stretch>
        </p:blipFill>
        <p:spPr>
          <a:xfrm>
            <a:off x="3363903" y="6012064"/>
            <a:ext cx="263398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9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5" r:id="rId3"/>
    <p:sldLayoutId id="2147483676" r:id="rId4"/>
    <p:sldLayoutId id="2147483671" r:id="rId5"/>
    <p:sldLayoutId id="2147483674" r:id="rId6"/>
    <p:sldLayoutId id="2147483654" r:id="rId7"/>
    <p:sldLayoutId id="2147483655" r:id="rId8"/>
    <p:sldLayoutId id="2147483652" r:id="rId9"/>
    <p:sldLayoutId id="2147483659" r:id="rId10"/>
    <p:sldLayoutId id="2147483666" r:id="rId11"/>
    <p:sldLayoutId id="2147483657" r:id="rId12"/>
    <p:sldLayoutId id="2147483678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ranz.schiavone@gmail.com" TargetMode="External"/><Relationship Id="rId2" Type="http://schemas.openxmlformats.org/officeDocument/2006/relationships/hyperlink" Target="mailto:francesco.schiavone@uniparthenope.i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0338" y="3520968"/>
            <a:ext cx="4923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e Gestione</a:t>
            </a:r>
          </a:p>
          <a:p>
            <a:pPr algn="ctr"/>
            <a:r>
              <a:rPr 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Imprese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0338" y="4823934"/>
            <a:ext cx="492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Francesco Schiavone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994030" y="5980138"/>
            <a:ext cx="4149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UNIVERSITA’ DEGLI STUDI DI NAPOLI PARTHENOPE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2606568"/>
            <a:ext cx="8994531" cy="9144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62" y="850329"/>
            <a:ext cx="1520304" cy="152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chemeClr val="tx2"/>
                </a:solidFill>
              </a:rPr>
              <a:t>Blocco I (10 ore)</a:t>
            </a:r>
            <a:r>
              <a:rPr lang="it-IT" sz="2000" dirty="0">
                <a:solidFill>
                  <a:schemeClr val="tx2"/>
                </a:solidFill>
              </a:rPr>
              <a:t>: Introduzione alla materia e approfondimento del legame tra impresa e ambiente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chemeClr val="tx2"/>
                </a:solidFill>
              </a:rPr>
              <a:t>Blocco II (24 ore)</a:t>
            </a:r>
            <a:r>
              <a:rPr lang="it-IT" sz="2000" dirty="0">
                <a:solidFill>
                  <a:schemeClr val="tx2"/>
                </a:solidFill>
              </a:rPr>
              <a:t>: Analisi dei principali modelli di studio e analisi dell’ambiente interno </a:t>
            </a:r>
            <a:r>
              <a:rPr lang="it-IT" sz="2000">
                <a:solidFill>
                  <a:schemeClr val="tx2"/>
                </a:solidFill>
              </a:rPr>
              <a:t>ed esterno dell’impresa</a:t>
            </a: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chemeClr val="tx2"/>
                </a:solidFill>
              </a:rPr>
              <a:t>Blocco III (24 ore)</a:t>
            </a:r>
            <a:r>
              <a:rPr lang="it-IT" sz="2000" dirty="0">
                <a:solidFill>
                  <a:schemeClr val="tx2"/>
                </a:solidFill>
              </a:rPr>
              <a:t>: Pianificazione strategica, finanziaria e di marketing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chemeClr val="tx2"/>
                </a:solidFill>
              </a:rPr>
              <a:t>Blocco IV (14 ore)</a:t>
            </a:r>
            <a:r>
              <a:rPr lang="it-IT" sz="2000" dirty="0">
                <a:solidFill>
                  <a:schemeClr val="tx2"/>
                </a:solidFill>
              </a:rPr>
              <a:t>: Esercitazioni e simulazioni d’esame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 del corso</a:t>
            </a:r>
          </a:p>
        </p:txBody>
      </p:sp>
    </p:spTree>
    <p:extLst>
      <p:ext uri="{BB962C8B-B14F-4D97-AF65-F5344CB8AC3E}">
        <p14:creationId xmlns:p14="http://schemas.microsoft.com/office/powerpoint/2010/main" val="347795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Tutti gli studenti (corsisti e non corsisti) dovranno sostenere una prova di esame (riguardante tutto il programma).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La prova di esame si articolerà in </a:t>
            </a:r>
            <a:r>
              <a:rPr lang="it-IT" sz="2400" u="sng" dirty="0">
                <a:solidFill>
                  <a:schemeClr val="tx2"/>
                </a:solidFill>
              </a:rPr>
              <a:t>due prove</a:t>
            </a:r>
            <a:r>
              <a:rPr lang="it-IT" sz="2400" dirty="0">
                <a:solidFill>
                  <a:schemeClr val="tx2"/>
                </a:solidFill>
              </a:rPr>
              <a:t> (entrambe obbligatorie): scritto e orale.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Il compito scritto composto da 8 domande «chiuse» e da 2 domande «aperte» . 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Il colloquio orale cui possono accedere solo coloro che hanno ottenuto almeno la valutazione di 18 al compito scritto.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Verifica dell'apprendimento</a:t>
            </a:r>
          </a:p>
        </p:txBody>
      </p:sp>
    </p:spTree>
    <p:extLst>
      <p:ext uri="{BB962C8B-B14F-4D97-AF65-F5344CB8AC3E}">
        <p14:creationId xmlns:p14="http://schemas.microsoft.com/office/powerpoint/2010/main" val="395124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Il corso è erogato </a:t>
            </a:r>
            <a:r>
              <a:rPr lang="it-IT" sz="2400" b="1" u="sng" dirty="0">
                <a:solidFill>
                  <a:schemeClr val="tx2"/>
                </a:solidFill>
              </a:rPr>
              <a:t>esclusivamente</a:t>
            </a:r>
            <a:r>
              <a:rPr lang="it-IT" sz="2400" dirty="0">
                <a:solidFill>
                  <a:schemeClr val="tx2"/>
                </a:solidFill>
              </a:rPr>
              <a:t> per gli studenti in Economia &amp; Management (II anno), sede di Nola</a:t>
            </a:r>
            <a:endParaRPr lang="it-IT" sz="2400" b="1" u="sng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Durante il corso vi saranno testimonianze aziendali e letture di case </a:t>
            </a:r>
            <a:r>
              <a:rPr lang="it-IT" sz="2400" dirty="0" err="1">
                <a:solidFill>
                  <a:schemeClr val="tx2"/>
                </a:solidFill>
              </a:rPr>
              <a:t>studies</a:t>
            </a:r>
            <a:r>
              <a:rPr lang="it-IT" sz="2400" dirty="0">
                <a:solidFill>
                  <a:schemeClr val="tx2"/>
                </a:solidFill>
              </a:rPr>
              <a:t> e rapporti aziendali da discutere in aula.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u="sng" dirty="0">
                <a:solidFill>
                  <a:schemeClr val="tx2"/>
                </a:solidFill>
              </a:rPr>
              <a:t>Valutazione in itinere</a:t>
            </a:r>
            <a:r>
              <a:rPr lang="it-IT" sz="2400" dirty="0">
                <a:solidFill>
                  <a:schemeClr val="tx2"/>
                </a:solidFill>
              </a:rPr>
              <a:t>: si svolgeranno 2 simulazioni d’esame, con date da definire insieme.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Domande…???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Varie ed Eventuali</a:t>
            </a:r>
          </a:p>
        </p:txBody>
      </p:sp>
    </p:spTree>
    <p:extLst>
      <p:ext uri="{BB962C8B-B14F-4D97-AF65-F5344CB8AC3E}">
        <p14:creationId xmlns:p14="http://schemas.microsoft.com/office/powerpoint/2010/main" val="589569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Economia: L’Europa ritorna a crescere, ma meno del resto del mondo….l’industria italiana è in lieve e lenta ripresa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Tecnologia: progresso continuo ed inarrestabile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Globalizzazione: Cina, India, BRIC … e il “Made in </a:t>
            </a:r>
            <a:r>
              <a:rPr lang="it-IT" sz="2400" dirty="0" err="1">
                <a:solidFill>
                  <a:schemeClr val="tx2"/>
                </a:solidFill>
              </a:rPr>
              <a:t>Italy</a:t>
            </a:r>
            <a:r>
              <a:rPr lang="it-IT" sz="2400" dirty="0">
                <a:solidFill>
                  <a:schemeClr val="tx2"/>
                </a:solidFill>
              </a:rPr>
              <a:t>”???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Società, mode, viaggi: il consumatore cambia…e le imprese come reagiscono???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Temi che coinvolgono il mondo nel 2021</a:t>
            </a:r>
          </a:p>
        </p:txBody>
      </p:sp>
    </p:spTree>
    <p:extLst>
      <p:ext uri="{BB962C8B-B14F-4D97-AF65-F5344CB8AC3E}">
        <p14:creationId xmlns:p14="http://schemas.microsoft.com/office/powerpoint/2010/main" val="103388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B369FDE-DA1B-4E41-937E-FD9B29F56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5225" y="1444671"/>
            <a:ext cx="5068112" cy="8177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1800" dirty="0">
                <a:latin typeface="Tahoma" panose="020B0604030504040204" pitchFamily="34" charset="0"/>
              </a:rPr>
              <a:t>L'azienda è il complesso dei beni organizzati dall’ imprenditore per l'esercizio dell'impresa (art. 2555 Codice Civile)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un’impresa?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F1E3545-0288-4975-90F1-6A60BC73EF4A}"/>
              </a:ext>
            </a:extLst>
          </p:cNvPr>
          <p:cNvSpPr txBox="1"/>
          <p:nvPr/>
        </p:nvSpPr>
        <p:spPr>
          <a:xfrm>
            <a:off x="3501957" y="3028169"/>
            <a:ext cx="4718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it-IT" dirty="0">
                <a:latin typeface="Tahoma" panose="020B0604030504040204" pitchFamily="34" charset="0"/>
              </a:rPr>
              <a:t>Secondo gli aziendalisti l’impresa è un’azienda di produzione, cioè un’impresa che produce per il mercato ad un prezzo remuneratore (in grado di generare profitto) 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5D48A99-D5FF-44CD-B456-3D249AD0A286}"/>
              </a:ext>
            </a:extLst>
          </p:cNvPr>
          <p:cNvSpPr/>
          <p:nvPr/>
        </p:nvSpPr>
        <p:spPr>
          <a:xfrm>
            <a:off x="739093" y="1348037"/>
            <a:ext cx="1877961" cy="108154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Approccio giuridico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90032292-E0AA-4445-A34A-6AF4C941AE58}"/>
              </a:ext>
            </a:extLst>
          </p:cNvPr>
          <p:cNvSpPr/>
          <p:nvPr/>
        </p:nvSpPr>
        <p:spPr>
          <a:xfrm>
            <a:off x="739093" y="3167201"/>
            <a:ext cx="1877961" cy="108154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Approccio aziendale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677A4EA-14BB-4890-BD67-C0F03501C9D0}"/>
              </a:ext>
            </a:extLst>
          </p:cNvPr>
          <p:cNvSpPr/>
          <p:nvPr/>
        </p:nvSpPr>
        <p:spPr>
          <a:xfrm>
            <a:off x="739092" y="4804272"/>
            <a:ext cx="1877962" cy="1081549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Approccio manageriale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75EEBB-BB9F-48B9-87DD-E38E4D20D480}"/>
              </a:ext>
            </a:extLst>
          </p:cNvPr>
          <p:cNvSpPr txBox="1"/>
          <p:nvPr/>
        </p:nvSpPr>
        <p:spPr>
          <a:xfrm>
            <a:off x="3501957" y="5025330"/>
            <a:ext cx="4718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dirty="0">
                <a:latin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375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un’impresa?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6EDD56-A071-4F09-BAB8-4628E4964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47" y="1029667"/>
            <a:ext cx="6987905" cy="4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9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un’impresa?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7CCE4DD-CE72-4032-BDDF-A2C2C037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32" y="1010512"/>
            <a:ext cx="7149281" cy="476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6429F4A4-E114-484B-9163-F765AD75A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un’impresa?</a:t>
            </a:r>
          </a:p>
        </p:txBody>
      </p:sp>
      <p:pic>
        <p:nvPicPr>
          <p:cNvPr id="1026" name="Picture 2" descr="Risultato immagini per audi logo">
            <a:extLst>
              <a:ext uri="{FF2B5EF4-FFF2-40B4-BE49-F238E27FC236}">
                <a16:creationId xmlns:a16="http://schemas.microsoft.com/office/drawing/2014/main" id="{D4BF2538-3196-489D-817B-5BF3BD874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184990"/>
            <a:ext cx="1972309" cy="6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i per ferrero">
            <a:extLst>
              <a:ext uri="{FF2B5EF4-FFF2-40B4-BE49-F238E27FC236}">
                <a16:creationId xmlns:a16="http://schemas.microsoft.com/office/drawing/2014/main" id="{9AFCBBA5-050C-4742-AAB6-9B2BA2FAB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24750" r="-234" b="32263"/>
          <a:stretch/>
        </p:blipFill>
        <p:spPr bwMode="auto">
          <a:xfrm>
            <a:off x="3926226" y="3195686"/>
            <a:ext cx="2456374" cy="5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isultato immagini per apple">
            <a:extLst>
              <a:ext uri="{FF2B5EF4-FFF2-40B4-BE49-F238E27FC236}">
                <a16:creationId xmlns:a16="http://schemas.microsoft.com/office/drawing/2014/main" id="{E5CE83E4-7139-49A0-B9C6-084BAFAE3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Risultato immagini per apple">
            <a:extLst>
              <a:ext uri="{FF2B5EF4-FFF2-40B4-BE49-F238E27FC236}">
                <a16:creationId xmlns:a16="http://schemas.microsoft.com/office/drawing/2014/main" id="{FE1D349C-450A-4AB8-B27A-8BF7B180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50" y="3106268"/>
            <a:ext cx="1286534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Risultato immagini per coca cola logo">
            <a:extLst>
              <a:ext uri="{FF2B5EF4-FFF2-40B4-BE49-F238E27FC236}">
                <a16:creationId xmlns:a16="http://schemas.microsoft.com/office/drawing/2014/main" id="{9E51270F-3F4B-4A48-B6C6-169DCCF8B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26549" r="4194" b="27662"/>
          <a:stretch/>
        </p:blipFill>
        <p:spPr bwMode="auto">
          <a:xfrm>
            <a:off x="4334405" y="4080922"/>
            <a:ext cx="2334739" cy="81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isultato immagini per google logo">
            <a:extLst>
              <a:ext uri="{FF2B5EF4-FFF2-40B4-BE49-F238E27FC236}">
                <a16:creationId xmlns:a16="http://schemas.microsoft.com/office/drawing/2014/main" id="{971FD62F-15A9-42F4-BF12-7E7270F4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77" y="302657"/>
            <a:ext cx="1916435" cy="10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isultato immagini per booking logo">
            <a:extLst>
              <a:ext uri="{FF2B5EF4-FFF2-40B4-BE49-F238E27FC236}">
                <a16:creationId xmlns:a16="http://schemas.microsoft.com/office/drawing/2014/main" id="{2C9A1132-A6BC-420B-8D69-86BE87DC0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26" y="5007015"/>
            <a:ext cx="2805921" cy="73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C106D2F-2AE8-44FF-950B-3DDD97AE1C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6793" y="1510020"/>
            <a:ext cx="1916438" cy="1077996"/>
          </a:xfrm>
          <a:prstGeom prst="rect">
            <a:avLst/>
          </a:prstGeom>
        </p:spPr>
      </p:pic>
      <p:pic>
        <p:nvPicPr>
          <p:cNvPr id="1048" name="Picture 24" descr="Risultato immagini per tik tok logo">
            <a:extLst>
              <a:ext uri="{FF2B5EF4-FFF2-40B4-BE49-F238E27FC236}">
                <a16:creationId xmlns:a16="http://schemas.microsoft.com/office/drawing/2014/main" id="{AEB70868-4F08-40E9-B8EC-11826F04F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08" y="1541052"/>
            <a:ext cx="2360427" cy="132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A07E126-BFAF-4D71-AFD9-5EF5A6C8D0E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0091" b="31993"/>
          <a:stretch/>
        </p:blipFill>
        <p:spPr>
          <a:xfrm>
            <a:off x="501349" y="1045835"/>
            <a:ext cx="1972309" cy="8343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2981825-D15D-41FA-B652-95A6F1BA55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526" y="3262817"/>
            <a:ext cx="1128798" cy="1128798"/>
          </a:xfrm>
          <a:prstGeom prst="rect">
            <a:avLst/>
          </a:prstGeom>
        </p:spPr>
      </p:pic>
      <p:pic>
        <p:nvPicPr>
          <p:cNvPr id="18" name="Picture 2" descr="COSCO Shipping - Wikipedia">
            <a:extLst>
              <a:ext uri="{FF2B5EF4-FFF2-40B4-BE49-F238E27FC236}">
                <a16:creationId xmlns:a16="http://schemas.microsoft.com/office/drawing/2014/main" id="{F6378044-1C79-4AB1-98A1-99CC1778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56" y="524890"/>
            <a:ext cx="1454592" cy="93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Zalando (@Zalando) | Twitter">
            <a:extLst>
              <a:ext uri="{FF2B5EF4-FFF2-40B4-BE49-F238E27FC236}">
                <a16:creationId xmlns:a16="http://schemas.microsoft.com/office/drawing/2014/main" id="{88A995B1-7B23-4159-8AF7-85B3F544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804" y="801701"/>
            <a:ext cx="1254640" cy="125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NL | La banca per un mondo che cambia">
            <a:extLst>
              <a:ext uri="{FF2B5EF4-FFF2-40B4-BE49-F238E27FC236}">
                <a16:creationId xmlns:a16="http://schemas.microsoft.com/office/drawing/2014/main" id="{BAE8B2B3-5FDF-48E3-93A6-DF7D5319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0" y="4844728"/>
            <a:ext cx="3433120" cy="7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Mastercard e Maestro: carta prepagata, di credito e debit card -  InvestireOggi.it">
            <a:extLst>
              <a:ext uri="{FF2B5EF4-FFF2-40B4-BE49-F238E27FC236}">
                <a16:creationId xmlns:a16="http://schemas.microsoft.com/office/drawing/2014/main" id="{CC9FFF5B-8C07-4BEB-9C2C-5C1E47673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044" y="3134481"/>
            <a:ext cx="1691087" cy="101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un’impresa? Le risorse tangibili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BCF40F-DDF4-4958-A222-2C504CDC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47787"/>
            <a:ext cx="79438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7D3DAC8-3B0F-419A-AA0E-7FA095F8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72" y="337082"/>
            <a:ext cx="6024866" cy="416807"/>
          </a:xfrm>
        </p:spPr>
        <p:txBody>
          <a:bodyPr>
            <a:normAutofit/>
          </a:bodyPr>
          <a:lstStyle/>
          <a:p>
            <a:r>
              <a:rPr lang="it-IT" dirty="0"/>
              <a:t>Cos’è un’impresa? Le RISORSE Intangibili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50C551-D253-4B3D-9EE1-1D97282B2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56" y="1172497"/>
            <a:ext cx="3610405" cy="451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8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19245" y="950944"/>
            <a:ext cx="5693932" cy="4695542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Professore Associato (già abilitato Ordinario) di «Economia e gestione delle imprese presso» l’Università </a:t>
            </a:r>
            <a:r>
              <a:rPr lang="it-IT" sz="2000" dirty="0" err="1">
                <a:solidFill>
                  <a:schemeClr val="tx2"/>
                </a:solidFill>
              </a:rPr>
              <a:t>Parthenope</a:t>
            </a:r>
            <a:r>
              <a:rPr lang="it-IT" sz="2000" dirty="0">
                <a:solidFill>
                  <a:schemeClr val="tx2"/>
                </a:solidFill>
              </a:rPr>
              <a:t> di Napoli.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Direttore del VIMASS </a:t>
            </a:r>
            <a:r>
              <a:rPr lang="it-IT" sz="2000" dirty="0" err="1">
                <a:solidFill>
                  <a:schemeClr val="tx2"/>
                </a:solidFill>
              </a:rPr>
              <a:t>Research</a:t>
            </a:r>
            <a:r>
              <a:rPr lang="it-IT" sz="2000" dirty="0">
                <a:solidFill>
                  <a:schemeClr val="tx2"/>
                </a:solidFill>
              </a:rPr>
              <a:t> Lab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Svolge attività di ricerca e di consulenza in materia di innovazione tecnologica e strategica, analisi di mercato e management in sanità.</a:t>
            </a: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 algn="just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Svolge attività didattica in altre università italiane ed europee.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2234241"/>
            <a:ext cx="314001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1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t-IT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	</a:t>
            </a:r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Francesco Schiavone</a:t>
            </a:r>
          </a:p>
          <a:p>
            <a:endParaRPr lang="it-I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  <a:hlinkClick r:id="rId2"/>
              </a:rPr>
              <a:t>francesco.schiavone@uniparthenope.it</a:t>
            </a:r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endParaRPr lang="it-I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  <a:hlinkClick r:id="rId3"/>
              </a:rPr>
              <a:t>franz.schiavone@gmail.com</a:t>
            </a:r>
            <a:r>
              <a:rPr lang="it-IT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endParaRPr lang="it-IT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" y="2435034"/>
            <a:ext cx="398464" cy="3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6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0004F40-6CEA-42B8-9E3F-AA8A4B95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7" y="1371421"/>
            <a:ext cx="8611346" cy="411515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4FE9895-2DDD-45D6-842E-8EE08359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Conoscenza</a:t>
            </a:r>
          </a:p>
        </p:txBody>
      </p:sp>
    </p:spTree>
    <p:extLst>
      <p:ext uri="{BB962C8B-B14F-4D97-AF65-F5344CB8AC3E}">
        <p14:creationId xmlns:p14="http://schemas.microsoft.com/office/powerpoint/2010/main" val="2677353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1800" dirty="0">
                <a:solidFill>
                  <a:schemeClr val="tx2"/>
                </a:solidFill>
              </a:rPr>
              <a:t>L’impresa si definisce </a:t>
            </a:r>
            <a:r>
              <a:rPr lang="it-IT" sz="1800" b="1" u="sng" dirty="0">
                <a:solidFill>
                  <a:schemeClr val="tx2"/>
                </a:solidFill>
              </a:rPr>
              <a:t>sistema</a:t>
            </a:r>
            <a:r>
              <a:rPr lang="it-IT" sz="1800" dirty="0">
                <a:solidFill>
                  <a:schemeClr val="tx2"/>
                </a:solidFill>
              </a:rPr>
              <a:t> in quanto identifica un insieme coordinato di </a:t>
            </a:r>
            <a:r>
              <a:rPr lang="it-IT" sz="1800" b="1" dirty="0">
                <a:solidFill>
                  <a:schemeClr val="tx2"/>
                </a:solidFill>
              </a:rPr>
              <a:t>parti e relazioni</a:t>
            </a:r>
            <a:r>
              <a:rPr lang="it-IT" sz="1800" dirty="0">
                <a:solidFill>
                  <a:schemeClr val="tx2"/>
                </a:solidFill>
              </a:rPr>
              <a:t> che tendono naturalmente o in maniera programmata al raggiungimento di una comune finalità.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L’impresa è costituita da un insieme di risorse di diversa natura, materiale ed immateriale (risorse umane, mezzi tecnici e tecnologici, finanziari, conoscenza, competenze, valori)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Ciascun elemento comunica e interagisce con gli altri elementi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L’impresa può essere considerata parte di un sistema più ampio che è l’ambiente nel quale è inserita e può essere scomposta in una serie di sub-sistemi.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2"/>
                </a:solidFill>
              </a:rPr>
              <a:t>Il valore dell’impresa così considerata nella sua complessità, risulta essere superiore al valore delle singole parti che compongono il sistema stesso -Avviamento-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L’impresa come sistema complesso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C01CD76-7093-FF4E-B2AB-A87DC512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055" y="6193768"/>
            <a:ext cx="1688299" cy="48142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339878B-07BD-4446-96DF-E6B91436694F}"/>
              </a:ext>
            </a:extLst>
          </p:cNvPr>
          <p:cNvSpPr/>
          <p:nvPr/>
        </p:nvSpPr>
        <p:spPr>
          <a:xfrm>
            <a:off x="2897102" y="4664159"/>
            <a:ext cx="5507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i="1" dirty="0">
                <a:solidFill>
                  <a:srgbClr val="000000"/>
                </a:solidFill>
              </a:rPr>
              <a:t>«Un insieme o un raggruppamento che la nostra mente riesce a concepire in modo unitario e ordinato, in virtù delle connessioni e interdipendenze che, direttamente, legano tutte le parti o componenti separate, costituenti l’insieme» (Saraceno 1972)</a:t>
            </a: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DE5D619-5BA2-A545-9605-2D190CBC06AA}"/>
              </a:ext>
            </a:extLst>
          </p:cNvPr>
          <p:cNvSpPr txBox="1"/>
          <p:nvPr/>
        </p:nvSpPr>
        <p:spPr>
          <a:xfrm>
            <a:off x="1275388" y="4971935"/>
            <a:ext cx="147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1E6B69"/>
                </a:solidFill>
              </a:rPr>
              <a:t>SISTEMA</a:t>
            </a:r>
            <a:r>
              <a:rPr lang="it-IT" sz="2400" dirty="0">
                <a:solidFill>
                  <a:srgbClr val="1E6B69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22146368"/>
      </p:ext>
    </p:extLst>
  </p:cSld>
  <p:clrMapOvr>
    <a:masterClrMapping/>
  </p:clrMapOvr>
  <p:transition advTm="16891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Lunedì: 14,30-17,30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Martedì: 14,30-17,30</a:t>
            </a:r>
          </a:p>
          <a:p>
            <a:pPr>
              <a:lnSpc>
                <a:spcPct val="200000"/>
              </a:lnSpc>
            </a:pPr>
            <a:endParaRPr lang="it-IT" sz="2000" dirty="0">
              <a:solidFill>
                <a:schemeClr val="tx2"/>
              </a:solidFill>
            </a:endParaRPr>
          </a:p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chemeClr val="tx2"/>
                </a:solidFill>
              </a:rPr>
              <a:t>Ricevimento</a:t>
            </a:r>
            <a:r>
              <a:rPr lang="it-IT" sz="2000" dirty="0">
                <a:solidFill>
                  <a:schemeClr val="tx2"/>
                </a:solidFill>
              </a:rPr>
              <a:t>: Prima e dopo l’orario di lezione</a:t>
            </a:r>
          </a:p>
          <a:p>
            <a:pPr>
              <a:lnSpc>
                <a:spcPct val="200000"/>
              </a:lnSpc>
            </a:pPr>
            <a:r>
              <a:rPr lang="it-IT" sz="2000" b="1">
                <a:solidFill>
                  <a:schemeClr val="tx2"/>
                </a:solidFill>
              </a:rPr>
              <a:t>Codice </a:t>
            </a:r>
            <a:r>
              <a:rPr lang="it-IT" sz="2000" b="1" dirty="0">
                <a:solidFill>
                  <a:schemeClr val="tx2"/>
                </a:solidFill>
              </a:rPr>
              <a:t>TEAMS</a:t>
            </a:r>
            <a:r>
              <a:rPr lang="it-IT" sz="2000" dirty="0">
                <a:solidFill>
                  <a:schemeClr val="tx2"/>
                </a:solidFill>
              </a:rPr>
              <a:t>: eyhv0z8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Orario Delle lezioni</a:t>
            </a:r>
          </a:p>
        </p:txBody>
      </p:sp>
    </p:spTree>
    <p:extLst>
      <p:ext uri="{BB962C8B-B14F-4D97-AF65-F5344CB8AC3E}">
        <p14:creationId xmlns:p14="http://schemas.microsoft.com/office/powerpoint/2010/main" val="29510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Obiettivo dell’insegnamento è fornire un “idoneo” punto di vista sui comportamenti delle imprese nell’attuale contesto competitivo, con specifico riferimento alla dimensione strutturale dell'impresa e alle dinamiche/traiettorie evolutive della stessa sui mercati.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Il corso introduce il discente ai principi di governo e gestione dell’impresa, sulla scorta dei principali approcci dottrinali. Affronta, in particolare, le problematiche inerenti governo e gestione delle attività delle imprese sotto il profilo manageriale, strategico – organizzativo, finanziario e di marketing. Fra i temi di maggior interesse rientrano: la valutazione del potenziale di domanda dei nuovi mercati, le possibili opzioni di ingresso negli stessi e le scelte inerenti la definizione dell’assetto più adatto alla competizione delle imprese nell’arena globale.</a:t>
            </a:r>
            <a:endParaRPr lang="it-IT" sz="2000" dirty="0">
              <a:solidFill>
                <a:schemeClr val="tx2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4572" y="337082"/>
            <a:ext cx="5686082" cy="416807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formativi e argomenti trattati (I) </a:t>
            </a:r>
          </a:p>
        </p:txBody>
      </p:sp>
    </p:spTree>
    <p:extLst>
      <p:ext uri="{BB962C8B-B14F-4D97-AF65-F5344CB8AC3E}">
        <p14:creationId xmlns:p14="http://schemas.microsoft.com/office/powerpoint/2010/main" val="95854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Si analizzeranno i driver del vantaggio competitivo, nonché le strategie competitive di base. Infine, si procederà con l’analisi degli elementi fondamentali alla base della crescita delle imprese e quindi delle strategie a livello corporate quali diversificazione, internazionalizzazione, integrazione verticale.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I moduli esaminati analizzano le problematiche relative al governo dell’impresa con riferimento:</a:t>
            </a:r>
          </a:p>
          <a:p>
            <a:pPr marL="1200150" lvl="1" indent="-457200">
              <a:buFont typeface="+mj-lt"/>
              <a:buAutoNum type="arabicPeriod"/>
            </a:pPr>
            <a:r>
              <a:rPr lang="it-IT" sz="1900" dirty="0">
                <a:solidFill>
                  <a:schemeClr val="tx2"/>
                </a:solidFill>
              </a:rPr>
              <a:t>alle relazioni interne all’impresa (fra le sue funzioni aziendali); </a:t>
            </a:r>
          </a:p>
          <a:p>
            <a:pPr marL="1200150" lvl="1" indent="-457200">
              <a:buFont typeface="+mj-lt"/>
              <a:buAutoNum type="arabicPeriod"/>
            </a:pPr>
            <a:r>
              <a:rPr lang="it-IT" sz="1900" dirty="0">
                <a:solidFill>
                  <a:schemeClr val="tx2"/>
                </a:solidFill>
              </a:rPr>
              <a:t>alle relazioni esterne all’impresa (con il proprio ambiente).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Il metodo di analisi adottato è quello </a:t>
            </a:r>
            <a:r>
              <a:rPr lang="it-IT" sz="2000" b="1" dirty="0">
                <a:solidFill>
                  <a:schemeClr val="tx2"/>
                </a:solidFill>
              </a:rPr>
              <a:t>sistemico</a:t>
            </a:r>
            <a:r>
              <a:rPr lang="it-IT" sz="2000" dirty="0">
                <a:solidFill>
                  <a:schemeClr val="tx2"/>
                </a:solidFill>
              </a:rPr>
              <a:t>, il quale offre, in combinazione con l’approccio analitico e l’approccio evolutivo, un “moderno” punto di vista dei comportamenti delle imprese nell’attuale contesto competitivo.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4572" y="337082"/>
            <a:ext cx="5686082" cy="416807"/>
          </a:xfrm>
        </p:spPr>
        <p:txBody>
          <a:bodyPr>
            <a:normAutofit fontScale="90000"/>
          </a:bodyPr>
          <a:lstStyle/>
          <a:p>
            <a:r>
              <a:rPr lang="it-IT" dirty="0"/>
              <a:t>Obiettivi formativi e argomenti trattati (II)</a:t>
            </a:r>
          </a:p>
        </p:txBody>
      </p:sp>
    </p:spTree>
    <p:extLst>
      <p:ext uri="{BB962C8B-B14F-4D97-AF65-F5344CB8AC3E}">
        <p14:creationId xmlns:p14="http://schemas.microsoft.com/office/powerpoint/2010/main" val="98215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Sistema, sovra-sistemi e sub-sistemi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Governo dell’impresa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Industria, settore, filiera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Rapporto impresa-ambiente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Risorse e competenze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Funzioni aziendali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Modelli di gestione d’impresa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Elementi di strategia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Marketing e innovazione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Competitività e Vantaggio competitivo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Valore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Parole chiave e linee guida</a:t>
            </a:r>
          </a:p>
        </p:txBody>
      </p:sp>
    </p:spTree>
    <p:extLst>
      <p:ext uri="{BB962C8B-B14F-4D97-AF65-F5344CB8AC3E}">
        <p14:creationId xmlns:p14="http://schemas.microsoft.com/office/powerpoint/2010/main" val="411824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24571" y="1045835"/>
            <a:ext cx="4103467" cy="4695542"/>
          </a:xfrm>
        </p:spPr>
        <p:txBody>
          <a:bodyPr/>
          <a:lstStyle/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>
              <a:solidFill>
                <a:schemeClr val="tx2"/>
              </a:solidFill>
            </a:endParaRPr>
          </a:p>
          <a:p>
            <a:endParaRPr lang="it-IT" sz="2400" dirty="0">
              <a:solidFill>
                <a:schemeClr val="tx2"/>
              </a:solidFill>
            </a:endParaRPr>
          </a:p>
          <a:p>
            <a:r>
              <a:rPr lang="it-IT" sz="2400" dirty="0">
                <a:solidFill>
                  <a:schemeClr val="tx2"/>
                </a:solidFill>
              </a:rPr>
              <a:t>Calvelli A., Genco P., 2018, </a:t>
            </a:r>
            <a:r>
              <a:rPr lang="it-IT" sz="2400" i="1" dirty="0">
                <a:solidFill>
                  <a:schemeClr val="tx2"/>
                </a:solidFill>
              </a:rPr>
              <a:t>Fondamenti di gestione strategica delle imprese, </a:t>
            </a:r>
            <a:r>
              <a:rPr lang="it-IT" sz="2400" dirty="0">
                <a:solidFill>
                  <a:schemeClr val="tx2"/>
                </a:solidFill>
              </a:rPr>
              <a:t>Giappichelli, Torino.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MATERIALI DIDATTICI DI RIFERIMENTO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D422E2-5C7B-41A1-98B6-16232EE96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7698" r="18018" b="7354"/>
          <a:stretch/>
        </p:blipFill>
        <p:spPr bwMode="auto">
          <a:xfrm>
            <a:off x="5125374" y="1045835"/>
            <a:ext cx="3419935" cy="48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115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Stakeholder e ambiente d’impresa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Industria, settore, filiera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Evoluzione del capitalismo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Progettazione di beni e servizi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Strategia e competitività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Gestione della produzione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Attività primarie e secondarie dell’impresa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Analisi e pianificazione di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Innovazione tecnologica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/>
                </a:solidFill>
              </a:rPr>
              <a:t>Reti e forme d’impresa innovative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Contenuti del corso</a:t>
            </a:r>
          </a:p>
        </p:txBody>
      </p:sp>
    </p:spTree>
    <p:extLst>
      <p:ext uri="{BB962C8B-B14F-4D97-AF65-F5344CB8AC3E}">
        <p14:creationId xmlns:p14="http://schemas.microsoft.com/office/powerpoint/2010/main" val="187014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percepire l’essenza dell’impresa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analizzare l’ambito settoriale entro cui opera l’impresa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comprendere il valore strategico del portafoglio di risorse e competenze dell’impresa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identificare le fonti di pressione istituzionale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fornire una chiara rappresentazione del contesto entro cui il management deve prendere decisioni strategiche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saper spiegare e descrivere le strategie competitive di base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saper spiegare e descrivere le scelte strategiche a livello corporate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2"/>
                </a:solidFill>
              </a:rPr>
              <a:t>saper riflettere e supportare scelte in materia di impresa e relative traiettorie evolutive.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24572" y="337082"/>
            <a:ext cx="7242320" cy="416807"/>
          </a:xfrm>
        </p:spPr>
        <p:txBody>
          <a:bodyPr>
            <a:normAutofit fontScale="90000"/>
          </a:bodyPr>
          <a:lstStyle/>
          <a:p>
            <a:r>
              <a:rPr lang="it-IT" dirty="0"/>
              <a:t>RISULTATI DA RAGGIUNGERE IN TERMINI DI APPRENDIMENTO </a:t>
            </a:r>
          </a:p>
        </p:txBody>
      </p:sp>
    </p:spTree>
    <p:extLst>
      <p:ext uri="{BB962C8B-B14F-4D97-AF65-F5344CB8AC3E}">
        <p14:creationId xmlns:p14="http://schemas.microsoft.com/office/powerpoint/2010/main" val="3530891224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 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ema cor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Template_LBS_2_bozza_1.potx</Template>
  <TotalTime>1398</TotalTime>
  <Words>1074</Words>
  <Application>Microsoft Office PowerPoint</Application>
  <PresentationFormat>Presentazione su schermo (4:3)</PresentationFormat>
  <Paragraphs>120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Arial</vt:lpstr>
      <vt:lpstr>Calibri</vt:lpstr>
      <vt:lpstr>Segoe UI</vt:lpstr>
      <vt:lpstr>Segoe UI Light</vt:lpstr>
      <vt:lpstr>Tahoma</vt:lpstr>
      <vt:lpstr>Schema copertina</vt:lpstr>
      <vt:lpstr>Schema corpo</vt:lpstr>
      <vt:lpstr>Presentazione standard di PowerPoint</vt:lpstr>
      <vt:lpstr>Presentazione standard di PowerPoint</vt:lpstr>
      <vt:lpstr>Orario Delle lezioni</vt:lpstr>
      <vt:lpstr>Obiettivi formativi e argomenti trattati (I) </vt:lpstr>
      <vt:lpstr>Obiettivi formativi e argomenti trattati (II)</vt:lpstr>
      <vt:lpstr>Parole chiave e linee guida</vt:lpstr>
      <vt:lpstr>MATERIALI DIDATTICI DI RIFERIMENTO </vt:lpstr>
      <vt:lpstr>Contenuti del corso</vt:lpstr>
      <vt:lpstr>RISULTATI DA RAGGIUNGERE IN TERMINI DI APPRENDIMENTO </vt:lpstr>
      <vt:lpstr>Struttura del corso</vt:lpstr>
      <vt:lpstr>Verifica dell'apprendimento</vt:lpstr>
      <vt:lpstr>Varie ed Eventuali</vt:lpstr>
      <vt:lpstr>Temi che coinvolgono il mondo nel 2021</vt:lpstr>
      <vt:lpstr>Cos’è un’impresa?</vt:lpstr>
      <vt:lpstr>Cos’è un’impresa?</vt:lpstr>
      <vt:lpstr>Cos’è un’impresa?</vt:lpstr>
      <vt:lpstr>Cos’è un’impresa?</vt:lpstr>
      <vt:lpstr>Cos’è un’impresa? Le risorse tangibili</vt:lpstr>
      <vt:lpstr>Cos’è un’impresa? Le RISORSE Intangibili</vt:lpstr>
      <vt:lpstr>La Conoscenza</vt:lpstr>
      <vt:lpstr>L’impresa come sistema complesso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Luca</dc:creator>
  <cp:lastModifiedBy>Francesco Schiavone</cp:lastModifiedBy>
  <cp:revision>166</cp:revision>
  <dcterms:created xsi:type="dcterms:W3CDTF">2015-07-20T07:50:06Z</dcterms:created>
  <dcterms:modified xsi:type="dcterms:W3CDTF">2021-10-11T19:34:20Z</dcterms:modified>
  <cp:contentStatus/>
</cp:coreProperties>
</file>