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309" r:id="rId2"/>
    <p:sldId id="286" r:id="rId3"/>
    <p:sldId id="271" r:id="rId4"/>
    <p:sldId id="278" r:id="rId5"/>
    <p:sldId id="274" r:id="rId6"/>
    <p:sldId id="310" r:id="rId7"/>
    <p:sldId id="279" r:id="rId8"/>
    <p:sldId id="313" r:id="rId9"/>
    <p:sldId id="311" r:id="rId10"/>
    <p:sldId id="312" r:id="rId11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40" autoAdjust="0"/>
    <p:restoredTop sz="90929"/>
  </p:normalViewPr>
  <p:slideViewPr>
    <p:cSldViewPr>
      <p:cViewPr varScale="1">
        <p:scale>
          <a:sx n="72" d="100"/>
          <a:sy n="72" d="100"/>
        </p:scale>
        <p:origin x="-2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7502D09-39C3-407C-B0BA-813F8E8A236D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FF837FA0-DF82-4ABC-B5D7-09C87F9A6852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D7B9A4E5-76A2-43C3-B872-E5A0D7524EC1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205A2-B62E-4CB5-82AA-802392CEDD6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535D-81D1-4380-BD26-369F66513F4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FE42E-0E4E-41CC-B7DE-6C5E1557604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B1D0C-C067-40BD-9DFF-0FFE31C8DFE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C039C-CC15-486C-A95C-48B131C5A25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6CC12-ADD4-432F-B444-079AE822A61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75C19-AB01-40E4-8CF2-F2817A947D9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9AFE2-3B3F-49C6-8489-31547AF567C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0CD21-D8AB-4F51-B289-C1545A60D1F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44DD1-003B-4010-A9F5-0CC6585B563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FFBD978-0A5A-4471-9E57-326B9CBF5F6B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D090830-C28C-4B5B-840E-5C046A568B5A}" type="slidenum">
              <a:rPr lang="it-IT"/>
              <a:pPr/>
              <a:t>1</a:t>
            </a:fld>
            <a:endParaRPr lang="it-IT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/>
              <a:t>Gli stakeholder aziendali e il governo dell’azienda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14D-FB96-4F7E-B840-4C8CD986E135}" type="slidenum">
              <a:rPr lang="it-IT"/>
              <a:pPr/>
              <a:t>10</a:t>
            </a:fld>
            <a:endParaRPr lang="it-IT"/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Possibili domande di esame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6781800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800"/>
              <a:t>i portatori di interesse dell’azienda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il soggetto giuridico e il soggetto economico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le teorie del soggetto economico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il governo economico dell’azienda </a:t>
            </a:r>
          </a:p>
          <a:p>
            <a:pPr>
              <a:spcBef>
                <a:spcPct val="50000"/>
              </a:spcBef>
            </a:pPr>
            <a:endParaRPr lang="it-IT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EF9C-E94C-44D3-9A65-52F54FB04C5B}" type="slidenum">
              <a:rPr lang="it-IT"/>
              <a:pPr/>
              <a:t>2</a:t>
            </a:fld>
            <a:endParaRPr 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Lezione V: obiettivi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quali interessi convergono sull’azienda?</a:t>
            </a:r>
          </a:p>
          <a:p>
            <a:r>
              <a:rPr lang="it-IT"/>
              <a:t>quali soggetti partecipano ai processi decisionali aziendali?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B45D-0CD6-450D-B3A3-19E9DBB61184}" type="slidenum">
              <a:rPr lang="it-IT"/>
              <a:pPr/>
              <a:t>3</a:t>
            </a:fld>
            <a:endParaRPr lang="it-IT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95400" y="152400"/>
            <a:ext cx="7620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 i="1">
                <a:solidFill>
                  <a:srgbClr val="FF0000"/>
                </a:solidFill>
              </a:rPr>
              <a:t>I rapporti con l’ambiente e i mercati  si concretizzano in una serie di relazioni con i diversi Stakeholder (portatori di interesse) 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3929063" y="2057400"/>
            <a:ext cx="1728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Azionisti di maggioranza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5729288" y="2201863"/>
            <a:ext cx="1728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Azionisti di minoranza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7097713" y="2922588"/>
            <a:ext cx="1728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Organi di controllo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7170738" y="3930650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Management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6594475" y="4506913"/>
            <a:ext cx="17287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Personale dipendente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5370513" y="5226050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Sindacati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4002088" y="5341938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Banche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906463" y="4217988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Clienti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833438" y="3641725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Fornitori e terzisti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762000" y="2922588"/>
            <a:ext cx="2303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Pubblica amministrazione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1697038" y="2201863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Amministrazione finanziaria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2705100" y="5154613"/>
            <a:ext cx="17287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Stato ed enti locali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1481138" y="4757738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</a:rPr>
              <a:t>Collettività</a:t>
            </a:r>
          </a:p>
        </p:txBody>
      </p:sp>
      <p:pic>
        <p:nvPicPr>
          <p:cNvPr id="17448" name="Picture 4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0288" y="3138488"/>
            <a:ext cx="2635250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993-4A32-453F-8418-483E3D47CC7E}" type="slidenum">
              <a:rPr lang="it-IT"/>
              <a:pPr/>
              <a:t>4</a:t>
            </a:fld>
            <a:endParaRPr lang="it-IT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476375" y="692150"/>
            <a:ext cx="73152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 i="1">
                <a:solidFill>
                  <a:srgbClr val="FF0000"/>
                </a:solidFill>
              </a:rPr>
              <a:t>Gli stakeholder esterni</a:t>
            </a:r>
          </a:p>
          <a:p>
            <a:pPr>
              <a:spcBef>
                <a:spcPct val="50000"/>
              </a:spcBef>
            </a:pPr>
            <a:r>
              <a:rPr lang="it-IT" sz="2400"/>
              <a:t> </a:t>
            </a:r>
            <a:r>
              <a:rPr lang="it-IT" sz="2800"/>
              <a:t>Istituzioni pubbliche e private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Fornitori di beni e servizi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Clienti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547813" y="3644900"/>
            <a:ext cx="73152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 i="1">
                <a:solidFill>
                  <a:srgbClr val="FF0000"/>
                </a:solidFill>
              </a:rPr>
              <a:t>Gli stakeholder interni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Proprietari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Management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Dipendenti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6C77-57A6-4E2F-9A6D-6476EC22B207}" type="slidenum">
              <a:rPr lang="it-IT"/>
              <a:pPr/>
              <a:t>5</a:t>
            </a:fld>
            <a:endParaRPr lang="it-IT"/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476375" y="1268413"/>
            <a:ext cx="67675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/>
              <a:t>Il soggetto giuridico è il titolare dei diritti e degli obblighi che nascono dalla costituzione dell’azienda e dal suo esercizio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524000" y="6858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 i="1">
                <a:solidFill>
                  <a:srgbClr val="FF0000"/>
                </a:solidFill>
              </a:rPr>
              <a:t>Il soggetto giuridico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547813" y="34290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 i="1">
                <a:solidFill>
                  <a:srgbClr val="FF0000"/>
                </a:solidFill>
              </a:rPr>
              <a:t>Il soggetto economico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547813" y="4076700"/>
            <a:ext cx="67691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/>
              <a:t>Il soggetto economico è colui (o coloro) che esercita il governo economico perché investito giuridicamente di tale diritto o perché delegato dagli aventi diritto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8DC82-25F1-4924-B3AF-276A3A0E0081}" type="slidenum">
              <a:rPr lang="it-IT"/>
              <a:pPr/>
              <a:t>6</a:t>
            </a:fld>
            <a:endParaRPr lang="it-IT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533400"/>
            <a:ext cx="7010400" cy="519113"/>
          </a:xfrm>
          <a:noFill/>
          <a:ln/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 i="1">
                <a:solidFill>
                  <a:srgbClr val="FF0000"/>
                </a:solidFill>
              </a:rPr>
              <a:t>Teorie del soggetto economico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r>
              <a:rPr lang="it-IT"/>
              <a:t>Istituzionale = soci e dipendenti</a:t>
            </a:r>
          </a:p>
          <a:p>
            <a:endParaRPr lang="it-IT"/>
          </a:p>
          <a:p>
            <a:r>
              <a:rPr lang="it-IT"/>
              <a:t>Giuridico-formale = maggioranza soci</a:t>
            </a:r>
          </a:p>
          <a:p>
            <a:endParaRPr lang="it-IT"/>
          </a:p>
          <a:p>
            <a:r>
              <a:rPr lang="it-IT"/>
              <a:t>Sostanziale = chi di fatto governa</a:t>
            </a:r>
          </a:p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7A91-BE87-4E0A-8533-157547694768}" type="slidenum">
              <a:rPr lang="it-IT"/>
              <a:pPr/>
              <a:t>7</a:t>
            </a:fld>
            <a:endParaRPr lang="it-IT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971550" y="404813"/>
            <a:ext cx="8001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50000"/>
              </a:spcBef>
            </a:pPr>
            <a:r>
              <a:rPr lang="it-IT" sz="2800" b="1" i="1" dirty="0">
                <a:solidFill>
                  <a:srgbClr val="FF0000"/>
                </a:solidFill>
              </a:rPr>
              <a:t>Esercitare il governo economico </a:t>
            </a:r>
          </a:p>
          <a:p>
            <a:pPr marL="342900" indent="-342900" algn="ctr">
              <a:spcBef>
                <a:spcPct val="50000"/>
              </a:spcBef>
            </a:pPr>
            <a:r>
              <a:rPr lang="it-IT" sz="2800" b="1" i="1" dirty="0">
                <a:solidFill>
                  <a:srgbClr val="FF0000"/>
                </a:solidFill>
              </a:rPr>
              <a:t>nelle aziende significa: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it-IT" sz="2400" dirty="0"/>
              <a:t>prendere le decisioni di fondo sulla struttura </a:t>
            </a:r>
            <a:r>
              <a:rPr lang="it-IT" sz="2400" dirty="0" smtClean="0"/>
              <a:t>aziendale </a:t>
            </a:r>
            <a:r>
              <a:rPr lang="it-IT" sz="2400" dirty="0"/>
              <a:t>nel medio e lungo termine: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it-IT" sz="2400" dirty="0"/>
              <a:t>costituzione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it-IT" sz="2400" dirty="0"/>
              <a:t>articolazione delle combinazioni economiche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it-IT" sz="2400" dirty="0"/>
              <a:t>investimenti rilevanti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it-IT" sz="2400" dirty="0"/>
              <a:t>assetto organizzativo e finanziario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it-IT" sz="2400" dirty="0"/>
              <a:t>accordi ed alleanze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it-IT" sz="2400" dirty="0"/>
              <a:t>cessazione dell’attività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sz="2400" dirty="0"/>
              <a:t>approvare piani, budget, bilanci, destinazioni di utili;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sz="2400" dirty="0"/>
              <a:t>nominare i vertici aziendali, definirne compiti e remunerazioni.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6E94-AFE8-4FB0-B1AF-4AA70A141BA7}" type="slidenum">
              <a:rPr lang="it-IT"/>
              <a:pPr/>
              <a:t>8</a:t>
            </a:fld>
            <a:endParaRPr lang="it-IT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>
                <a:solidFill>
                  <a:srgbClr val="FF0000"/>
                </a:solidFill>
              </a:rPr>
              <a:t>Corporate Governance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440613" cy="41148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it-IT" sz="2400"/>
              <a:t>Letteralmente “Governo societario”, ma nel linguaggio giuridico, economico, aziendale e finanziario è intesa però in senso più ampio dell’accezione letterale: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it-IT" sz="2400"/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it-IT" sz="2400" i="1"/>
              <a:t>sistema di direzione e controllo di un’azienda pubblica o privata, ossia l’insieme di istituzioni e di regole, giuridiche e tecniche, finalizzate al governo aziendale, che sia efficace ed efficiente, ma anche corretto, volto a tutelare tutti i soggetti interessati alla vita aziendale.</a:t>
            </a:r>
          </a:p>
          <a:p>
            <a:pPr marL="0" indent="0">
              <a:lnSpc>
                <a:spcPct val="90000"/>
              </a:lnSpc>
            </a:pPr>
            <a:endParaRPr lang="it-IT" sz="2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DB1B-16C4-4877-A7DF-FA7B20DD5471}" type="slidenum">
              <a:rPr lang="it-IT"/>
              <a:pPr/>
              <a:t>9</a:t>
            </a:fld>
            <a:endParaRPr lang="it-IT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Possibili equivoci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143000" y="1844675"/>
            <a:ext cx="724535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800"/>
              <a:t>il soggetto economico coincide con il soggetto giuridico? </a:t>
            </a:r>
            <a:r>
              <a:rPr lang="it-IT" sz="2800" b="1"/>
              <a:t>NO!</a:t>
            </a:r>
          </a:p>
          <a:p>
            <a:pPr>
              <a:spcBef>
                <a:spcPct val="50000"/>
              </a:spcBef>
            </a:pPr>
            <a:endParaRPr lang="it-IT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618</TotalTime>
  <Words>383</Words>
  <Application>Microsoft Office PowerPoint</Application>
  <PresentationFormat>Presentazione su schermo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ea</vt:lpstr>
      <vt:lpstr>Gli stakeholder aziendali e il governo dell’azienda</vt:lpstr>
      <vt:lpstr>Lezione V: obiettivi</vt:lpstr>
      <vt:lpstr>Diapositiva 3</vt:lpstr>
      <vt:lpstr>Diapositiva 4</vt:lpstr>
      <vt:lpstr>Diapositiva 5</vt:lpstr>
      <vt:lpstr>Teorie del soggetto economico</vt:lpstr>
      <vt:lpstr>Diapositiva 7</vt:lpstr>
      <vt:lpstr>Corporate Governance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54</cp:revision>
  <dcterms:created xsi:type="dcterms:W3CDTF">2005-09-20T10:34:20Z</dcterms:created>
  <dcterms:modified xsi:type="dcterms:W3CDTF">2018-03-01T09:33:24Z</dcterms:modified>
</cp:coreProperties>
</file>