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1"/>
  </p:notesMasterIdLst>
  <p:sldIdLst>
    <p:sldId id="269" r:id="rId2"/>
    <p:sldId id="372" r:id="rId3"/>
    <p:sldId id="371" r:id="rId4"/>
    <p:sldId id="285" r:id="rId5"/>
    <p:sldId id="286" r:id="rId6"/>
    <p:sldId id="373" r:id="rId7"/>
    <p:sldId id="374" r:id="rId8"/>
    <p:sldId id="287" r:id="rId9"/>
    <p:sldId id="288" r:id="rId10"/>
    <p:sldId id="257" r:id="rId11"/>
    <p:sldId id="258" r:id="rId12"/>
    <p:sldId id="375" r:id="rId13"/>
    <p:sldId id="376" r:id="rId14"/>
    <p:sldId id="377" r:id="rId15"/>
    <p:sldId id="378" r:id="rId16"/>
    <p:sldId id="379" r:id="rId17"/>
    <p:sldId id="383" r:id="rId18"/>
    <p:sldId id="391" r:id="rId19"/>
    <p:sldId id="392" r:id="rId20"/>
  </p:sldIdLst>
  <p:sldSz cx="9144000" cy="6858000" type="screen4x3"/>
  <p:notesSz cx="6734175" cy="98663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584308"/>
    <a:srgbClr val="094457"/>
    <a:srgbClr val="0B550D"/>
    <a:srgbClr val="153075"/>
    <a:srgbClr val="5600AC"/>
    <a:srgbClr val="99CCFF"/>
    <a:srgbClr val="3D1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3655" autoAdjust="0"/>
  </p:normalViewPr>
  <p:slideViewPr>
    <p:cSldViewPr>
      <p:cViewPr varScale="1">
        <p:scale>
          <a:sx n="82" d="100"/>
          <a:sy n="82" d="100"/>
        </p:scale>
        <p:origin x="136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55E1F11-A5B5-8C8E-B9B3-8632B9B3007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720372B-AF76-FB57-CB1B-A34EBCBDD18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B58F6C0-29B7-0F6C-F857-76072709E2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58C4360E-726F-B71F-94D0-BCD4D8D11D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79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A7935D8F-A0DE-07F8-9A05-C7ED988364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41D14EE8-4E75-C1C8-B155-F4BEBB168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D9BFB5A-F5DF-46B1-912A-606231643D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C89FEBCD-9C8C-ACBA-A9A6-7B2460466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17ECA5B8-E494-1B7C-9F56-21B26D3E3820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A7A91721-4EC6-7AD1-A3D7-786CD0AF8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542A3D2E-941E-4CB1-C4C4-02A69BA4B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FC3C3664-2522-C42B-3DC6-DA21694B5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B8A03ACE-F79A-E71B-8F55-E2A7F3690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015D2C36-0442-B36B-705F-A2E15C07E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BA038326-96A7-2061-043B-5F0B93327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EA020986-D886-B0EB-8ECB-01AA5A56D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6991672D-4944-3001-B67D-B9837CBF0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CBFF817E-CBDD-BD3C-68BB-2EEBAA335D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D260C6FD-32DC-0DFC-7BEA-D5610ED8E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E5D61967-4804-4BD2-60CF-A66841E09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1595492F-8A27-3474-3B47-F67492628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F9090702-E14A-2321-A40B-47A125356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8F490E8B-8D77-011A-3277-B83C5389A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002752C9-258C-1753-27D2-23EA408C5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E908F717-912E-FCCC-F471-A770353F5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049E1C5F-EE18-3637-72AD-047453A83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B9E2FA81-5A3F-62BA-E01F-C0FA8DFD3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10D1D36F-7528-0FCA-70CA-6A720372E5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8E0AF515-B751-4B4B-80B0-9A317E5F0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B4C1874C-953D-5E88-1154-FDC2E5904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AE93F052-C0D6-930B-9014-50637668D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55E14321-1143-980F-4FD3-F6A245871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18BC34AA-C26B-0A0A-412B-452EC30AC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79112F9F-8F9A-4C32-4E3A-234E6E7C5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093B531B-4B2F-4D2A-2FFC-C5FD5B2DD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C1CFA675-8D67-BB26-4710-97BC7371D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A3769D3F-A1D8-BEEB-888C-52634565D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2" name="Oval 37">
              <a:extLst>
                <a:ext uri="{FF2B5EF4-FFF2-40B4-BE49-F238E27FC236}">
                  <a16:creationId xmlns:a16="http://schemas.microsoft.com/office/drawing/2014/main" id="{C66470C7-B6B9-EE21-FB37-FFC37846E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3" name="Oval 38">
              <a:extLst>
                <a:ext uri="{FF2B5EF4-FFF2-40B4-BE49-F238E27FC236}">
                  <a16:creationId xmlns:a16="http://schemas.microsoft.com/office/drawing/2014/main" id="{283BA6BA-A52B-3F4B-F54F-55986AA23A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4" name="Oval 39">
              <a:extLst>
                <a:ext uri="{FF2B5EF4-FFF2-40B4-BE49-F238E27FC236}">
                  <a16:creationId xmlns:a16="http://schemas.microsoft.com/office/drawing/2014/main" id="{0493336C-CF94-EF22-8025-063FD55F9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</p:grpSp>
      <p:sp>
        <p:nvSpPr>
          <p:cNvPr id="35" name="Line 40">
            <a:extLst>
              <a:ext uri="{FF2B5EF4-FFF2-40B4-BE49-F238E27FC236}">
                <a16:creationId xmlns:a16="http://schemas.microsoft.com/office/drawing/2014/main" id="{70B20DCF-4ADC-5C8E-4771-7BE376F8A5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it-IT" altLang="en-US"/>
              <a:t>Fare clic per modificare lo stile del titolo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3154C212-3DD5-35A7-2C07-579460F826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52CF43CB-AE8C-DC97-5271-ABA1BB2633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E13211C3-6C7C-D538-98EA-9E85FF4E9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DCD1C-D03E-4E1C-9339-2D591A33202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2301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1835C3-25C2-6855-D591-FAD3323182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F64B125-6DE1-3868-8FFE-F0621A7043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E169F33-987E-D3AB-B354-85A05A72F3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CD891-78AF-47D2-9E05-7D174446C9F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495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EF1EC0-D937-8536-1E97-D96EDFE20E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09F8F1-9307-8910-7637-27E4EBBC4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F9875D3-24D9-9DE8-8C97-524645322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C9450-5351-4EF5-BD8D-1FD7D5B6BA6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38744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AD958C-6D97-DD2E-77AD-9D66700E0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6C09213-5B7F-07AD-63FF-8BA50F4AF0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7AE1518-679A-BF20-B165-9EF7088A90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B7FA0-8B63-49ED-B883-9727AABD2F3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5860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8B22565-8FD6-8BE4-4683-3B4FB2E309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BFB8A1-0727-AF20-17A7-EE6530D39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AD0524C-3112-7066-7B8E-80600652C1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007B5-0193-4FD8-8A80-769633A1E1F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58129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6EFC02-D035-A329-6C9F-56C078543D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EF92CF-09D3-5067-614E-1CE08BCD80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11ECC56-6D9F-5E1F-F216-662232D37C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4914D-7B46-4AEA-BB4E-F409B7BA757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6722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F2199FA-1079-2F9E-3FA4-02C98CD4F2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92EFC70-B6DD-490A-9943-493B2D202A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4CC7D74-CDBA-7E01-780E-9D92E1890E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9159E-4B50-463D-BE52-BD31560D329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22930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3189BCF-CC2F-DF93-80BC-18865A7D08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BD2CF1-2237-55C6-44E4-907CBB47E1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0C44855-E2B3-AE38-3C1A-BE7C00B421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FCB22-8D66-4F6C-9C0F-7D052B5E45F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7779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1E6936E6-3E1E-3A21-3178-80EA0D67D9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FC561AA-70B0-34C1-8731-4B088D4A94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D988AA5-D318-AD56-FB21-C1251C82BA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EB436-E840-4AC4-9897-6D8DCB7A7B6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227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6194AA-693D-619A-9727-2FB4BC74F0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A0B129-C120-0137-7206-199CA85311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F845BAE-08A1-4FBE-B222-5FD9675B85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2F93B-62AB-4509-AF97-31D025A430A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5576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9BCA7B-08E5-896F-91C0-3782277C98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EB772D-392C-8A1C-F84A-A642E23D8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2065EE8-3F51-DFE2-0F8C-20428732B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7E5B6-383E-40CB-9FF1-47AD60F4BAA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8777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53846D47-9E30-4964-FAC6-6C4F6F498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CEACE0F-651D-CF35-A1AA-5DDDB61D5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0F4EBB-9DFC-9491-44D1-143080F85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5EB32418-0542-41CB-A2DC-847FE79042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9D416189-33CE-D2B3-F15E-F9AC9C32A4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267BFA3B-8961-D809-042B-7EDE7A5C75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B175ADD2-C88A-4155-9973-D00DA68B938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34CAC771-B79A-92DC-F206-0D1BCF27C55A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2D94EBCD-5498-4A3A-BDFF-32FE911059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346439B4-EF54-DA53-4626-31EB91EE5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34EFDEC6-2FD4-864F-52B3-91365411F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37B4BFF9-F795-CF2E-EC58-151D19823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9CF67DB8-9FAC-D351-6F4D-A2CFD5B3F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8807B948-9F0D-EE43-8BE1-E380F8DB2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06D6A9E7-8C3E-E4FC-5559-A4FB1F77B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87D6067A-BAD7-FC07-2AD2-466BAC38E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40C7671F-79A4-F128-9148-B0475774EF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7BE783BD-4CDC-B9D4-3339-5E3091F96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DE1627C6-5D86-9FCC-E6A8-70A8C18DF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7C67A87D-DCDD-0B64-1C7F-8C874ADD6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9494BF3C-19EF-77F3-956E-4CE03E6F0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56DB672B-4EF4-291F-6E0B-A0A4B66AA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29F0CE72-6B1C-2672-FC6A-467CA0E4C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6F5798DC-0E82-1C50-DE23-4FA6B694A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F74F2E6F-92F8-EEFA-0663-B190F6FF7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F1BB4A81-D9AA-C98B-2EB6-9DB58E033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D1FA2665-3D99-4C57-E9A9-F2CEB8EE3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CF66DB4B-8C45-AE03-EDDE-93B2BF894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6CB6DAA3-9F44-2B4A-5E71-882535F89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27135CEE-EF05-9FE7-065B-0112E051B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8C3F2DE7-2EFA-86D4-0E1E-C7672F1C9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B4C59381-BB8B-0A65-0425-54C870DA1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1F99BE60-63F8-4687-51E1-313D5E3B9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77070759-723B-1AAD-EBB1-9958FCF09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9D81A777-7EC0-06C6-B439-639B76BF4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6C57D26C-4361-639F-D577-997FEFD2D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1E34FE7A-76D9-A7FA-EFE7-D3887FFFC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BEE30482-CE81-6167-659C-122CF7FBD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1555620A-1E58-C53E-CEE9-96FAA5C18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6" r:id="rId1"/>
    <p:sldLayoutId id="2147484796" r:id="rId2"/>
    <p:sldLayoutId id="2147484797" r:id="rId3"/>
    <p:sldLayoutId id="2147484798" r:id="rId4"/>
    <p:sldLayoutId id="2147484799" r:id="rId5"/>
    <p:sldLayoutId id="2147484800" r:id="rId6"/>
    <p:sldLayoutId id="2147484801" r:id="rId7"/>
    <p:sldLayoutId id="2147484802" r:id="rId8"/>
    <p:sldLayoutId id="2147484803" r:id="rId9"/>
    <p:sldLayoutId id="2147484804" r:id="rId10"/>
    <p:sldLayoutId id="214748480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0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tangolo 1">
            <a:extLst>
              <a:ext uri="{FF2B5EF4-FFF2-40B4-BE49-F238E27FC236}">
                <a16:creationId xmlns:a16="http://schemas.microsoft.com/office/drawing/2014/main" id="{DA9BD700-7361-8943-5AFD-092534500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876" y="1916832"/>
            <a:ext cx="7396540" cy="152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it-IT" sz="3600" b="0" i="0" u="none" strike="noStrike" baseline="0" dirty="0">
                <a:solidFill>
                  <a:srgbClr val="7030A0"/>
                </a:solidFill>
                <a:latin typeface="Verdana" panose="020B0604030504040204" pitchFamily="34" charset="0"/>
              </a:rPr>
              <a:t>Esempi di test per la verifica di</a:t>
            </a:r>
          </a:p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it-IT" sz="3600" b="0" i="0" u="none" strike="noStrike" baseline="0" dirty="0">
                <a:solidFill>
                  <a:srgbClr val="7030A0"/>
                </a:solidFill>
                <a:latin typeface="Verdana" panose="020B0604030504040204" pitchFamily="34" charset="0"/>
              </a:rPr>
              <a:t>ipotesi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contenuto 5">
            <a:extLst>
              <a:ext uri="{FF2B5EF4-FFF2-40B4-BE49-F238E27FC236}">
                <a16:creationId xmlns:a16="http://schemas.microsoft.com/office/drawing/2014/main" id="{F37B2190-D525-F47F-EE5D-A2D298DA6D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2082800"/>
            <a:ext cx="8424862" cy="2692400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Il direttore di un’azienda che produce pasta ha il sospetto che il peso medio dei pacchi di pasta confezionati sia superiore a 500 gr. </a:t>
            </a:r>
          </a:p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Un campione di 25 pacchi dell’ultima partita prodotta ha fatto registrare un peso medio pari a 510 gr. con una stima corretta della varianza pari a 100. </a:t>
            </a:r>
          </a:p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Ipotizzando che il peso dei pacchi segua una distribuzione Normale e fissato un livello di significatività dell’1%, si verifichi l’ipotesi che il peso medio dei pacchi di pasta sia maggiore di 500 gr.</a:t>
            </a:r>
          </a:p>
        </p:txBody>
      </p:sp>
      <p:sp>
        <p:nvSpPr>
          <p:cNvPr id="2" name="Rettangolo 4">
            <a:extLst>
              <a:ext uri="{FF2B5EF4-FFF2-40B4-BE49-F238E27FC236}">
                <a16:creationId xmlns:a16="http://schemas.microsoft.com/office/drawing/2014/main" id="{57F8357C-DB65-D77D-72AA-CEE802C99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81000"/>
            <a:ext cx="3383930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5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DAF754-6381-E978-56C2-386EFE21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052068"/>
            <a:ext cx="58737" cy="1174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28932" tIns="14466" rIns="28932" bIns="14466" anchor="ctr">
            <a:spAutoFit/>
          </a:bodyPr>
          <a:lstStyle/>
          <a:p>
            <a:pPr>
              <a:defRPr/>
            </a:pPr>
            <a:endParaRPr lang="it-IT" sz="570"/>
          </a:p>
        </p:txBody>
      </p:sp>
      <p:sp>
        <p:nvSpPr>
          <p:cNvPr id="20484" name="Oggetto 11">
            <a:extLst>
              <a:ext uri="{FF2B5EF4-FFF2-40B4-BE49-F238E27FC236}">
                <a16:creationId xmlns:a16="http://schemas.microsoft.com/office/drawing/2014/main" id="{C4AE05C2-1B4B-ECEC-64B1-97DD5A109064}"/>
              </a:ext>
            </a:extLst>
          </p:cNvPr>
          <p:cNvSpPr txBox="1"/>
          <p:nvPr/>
        </p:nvSpPr>
        <p:spPr bwMode="auto">
          <a:xfrm>
            <a:off x="4554538" y="3106043"/>
            <a:ext cx="34925" cy="68263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endParaRPr lang="it-IT"/>
          </a:p>
        </p:txBody>
      </p:sp>
      <p:pic>
        <p:nvPicPr>
          <p:cNvPr id="20488" name="Picture 4">
            <a:extLst>
              <a:ext uri="{FF2B5EF4-FFF2-40B4-BE49-F238E27FC236}">
                <a16:creationId xmlns:a16="http://schemas.microsoft.com/office/drawing/2014/main" id="{9CF0AC63-6CF5-73D3-CDDE-07F3BB4E7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76" y="3518679"/>
            <a:ext cx="3538537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object 5">
            <a:extLst>
              <a:ext uri="{FF2B5EF4-FFF2-40B4-BE49-F238E27FC236}">
                <a16:creationId xmlns:a16="http://schemas.microsoft.com/office/drawing/2014/main" id="{331F8D93-EDA7-EBBF-0C88-FEAD96DE1C63}"/>
              </a:ext>
            </a:extLst>
          </p:cNvPr>
          <p:cNvSpPr txBox="1"/>
          <p:nvPr/>
        </p:nvSpPr>
        <p:spPr>
          <a:xfrm>
            <a:off x="182375" y="1381738"/>
            <a:ext cx="3333750" cy="1092088"/>
          </a:xfrm>
          <a:prstGeom prst="rect">
            <a:avLst/>
          </a:prstGeom>
        </p:spPr>
        <p:txBody>
          <a:bodyPr lIns="0" tIns="0" rIns="0" bIns="0"/>
          <a:lstStyle/>
          <a:p>
            <a:pPr marL="12700">
              <a:lnSpc>
                <a:spcPct val="130000"/>
              </a:lnSpc>
              <a:spcBef>
                <a:spcPts val="125"/>
              </a:spcBef>
              <a:spcAft>
                <a:spcPts val="600"/>
              </a:spcAft>
              <a:defRPr/>
            </a:pPr>
            <a:r>
              <a:rPr lang="it-IT" spc="-4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Test </a:t>
            </a:r>
          </a:p>
          <a:p>
            <a:pPr marL="12700">
              <a:lnSpc>
                <a:spcPct val="130000"/>
              </a:lnSpc>
              <a:spcBef>
                <a:spcPts val="125"/>
              </a:spcBef>
              <a:spcAft>
                <a:spcPts val="600"/>
              </a:spcAft>
              <a:defRPr/>
            </a:pPr>
            <a:r>
              <a:rPr spc="-4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H</a:t>
            </a:r>
            <a:r>
              <a:rPr baseline="-7996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0</a:t>
            </a:r>
            <a:r>
              <a:rPr spc="180" baseline="-7996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:</a:t>
            </a:r>
            <a:r>
              <a:rPr spc="547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spc="-14" dirty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  <a:cs typeface="Symbol"/>
              </a:rPr>
              <a:t></a:t>
            </a:r>
            <a:r>
              <a:rPr i="1" baseline="-7996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x</a:t>
            </a:r>
            <a:r>
              <a:rPr i="1" spc="296" baseline="-7996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=</a:t>
            </a:r>
            <a:r>
              <a:rPr spc="-12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spc="-12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500</a:t>
            </a:r>
          </a:p>
          <a:p>
            <a:pPr marL="12700">
              <a:lnSpc>
                <a:spcPct val="130000"/>
              </a:lnSpc>
              <a:spcBef>
                <a:spcPts val="8"/>
              </a:spcBef>
              <a:spcAft>
                <a:spcPts val="600"/>
              </a:spcAft>
              <a:defRPr/>
            </a:pPr>
            <a:r>
              <a:rPr spc="-4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H</a:t>
            </a:r>
            <a:r>
              <a:rPr baseline="-99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1</a:t>
            </a:r>
            <a:r>
              <a:rPr spc="180" baseline="-99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:</a:t>
            </a:r>
            <a:r>
              <a:rPr spc="547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spc="-14" dirty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</a:rPr>
              <a:t></a:t>
            </a:r>
            <a:r>
              <a:rPr i="1" baseline="-99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x</a:t>
            </a:r>
            <a:r>
              <a:rPr i="1" spc="296" baseline="-99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&gt;</a:t>
            </a:r>
            <a:r>
              <a:rPr spc="-12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spc="-12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500</a:t>
            </a:r>
            <a:endParaRPr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2" name="Rettangolo 4">
            <a:extLst>
              <a:ext uri="{FF2B5EF4-FFF2-40B4-BE49-F238E27FC236}">
                <a16:creationId xmlns:a16="http://schemas.microsoft.com/office/drawing/2014/main" id="{6FE8F0F3-3F0A-1C50-5B13-8517942BF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81000"/>
            <a:ext cx="3383930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5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3F242F4C-101B-5C92-7343-44708F185473}"/>
                  </a:ext>
                </a:extLst>
              </p:cNvPr>
              <p:cNvSpPr txBox="1"/>
              <p:nvPr/>
            </p:nvSpPr>
            <p:spPr>
              <a:xfrm>
                <a:off x="158862" y="4217721"/>
                <a:ext cx="5190845" cy="8219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it-IT" altLang="it-IT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Calcolo del valore teorico della statistica test</a:t>
                </a:r>
              </a:p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it-IT" altLang="it-IT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(24;0.010)</m:t>
                        </m:r>
                      </m:sub>
                      <m:sup>
                        <m:r>
                          <a:rPr lang="it-IT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it-IT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=2,492</m:t>
                    </m:r>
                  </m:oMath>
                </a14:m>
                <a:endParaRPr lang="it-IT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3F242F4C-101B-5C92-7343-44708F1854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62" y="4217721"/>
                <a:ext cx="5190845" cy="821956"/>
              </a:xfrm>
              <a:prstGeom prst="rect">
                <a:avLst/>
              </a:prstGeom>
              <a:blipFill>
                <a:blip r:embed="rId5"/>
                <a:stretch>
                  <a:fillRect l="-2700" t="-4444" r="-1995" b="-96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ttangolo 3">
            <a:extLst>
              <a:ext uri="{FF2B5EF4-FFF2-40B4-BE49-F238E27FC236}">
                <a16:creationId xmlns:a16="http://schemas.microsoft.com/office/drawing/2014/main" id="{576F2642-CB23-774A-4D20-0A2EAAE4A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15" y="2829451"/>
            <a:ext cx="4033838" cy="45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Calcolo della statistica-test: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ggetto 6">
                <a:extLst>
                  <a:ext uri="{FF2B5EF4-FFF2-40B4-BE49-F238E27FC236}">
                    <a16:creationId xmlns:a16="http://schemas.microsoft.com/office/drawing/2014/main" id="{9BFB3AEB-C691-19E7-38EC-CA03E29A50BF}"/>
                  </a:ext>
                </a:extLst>
              </p:cNvPr>
              <p:cNvSpPr txBox="1"/>
              <p:nvPr/>
            </p:nvSpPr>
            <p:spPr bwMode="auto">
              <a:xfrm>
                <a:off x="3525670" y="2764051"/>
                <a:ext cx="3648075" cy="97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̄"/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it-IT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it-IT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it-IT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it-IT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it-IT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acc>
                                                <m:accPr>
                                                  <m:chr m:val="̄"/>
                                                  <m:ctrlPr>
                                                    <a:rPr lang="it-IT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it-IT" i="1">
                                                      <a:solidFill>
                                                        <a:srgbClr val="00000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</m:acc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nary>
                                </m:num>
                                <m:den>
                                  <m: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−1)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̄"/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510−500</m:t>
                          </m:r>
                        </m:num>
                        <m:den>
                          <m:f>
                            <m:fPr>
                              <m:ctrlP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it-IT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25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it-IT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it-IT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it-IT"/>
              </a:p>
            </p:txBody>
          </p:sp>
        </mc:Choice>
        <mc:Fallback xmlns="">
          <p:sp>
            <p:nvSpPr>
              <p:cNvPr id="7" name="Oggetto 6">
                <a:extLst>
                  <a:ext uri="{FF2B5EF4-FFF2-40B4-BE49-F238E27FC236}">
                    <a16:creationId xmlns:a16="http://schemas.microsoft.com/office/drawing/2014/main" id="{9BFB3AEB-C691-19E7-38EC-CA03E29A5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25670" y="2764051"/>
                <a:ext cx="3648075" cy="9779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tangolo 13">
            <a:extLst>
              <a:ext uri="{FF2B5EF4-FFF2-40B4-BE49-F238E27FC236}">
                <a16:creationId xmlns:a16="http://schemas.microsoft.com/office/drawing/2014/main" id="{8AC744C5-F652-EE42-791B-CBA63DB46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75" y="5148545"/>
            <a:ext cx="8316913" cy="821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Decisione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Poiché: (t &gt; t*) 5 &gt; 2,4922     SI RIFIUTA Ho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 un livello di significatività dell’1%, il peso medio dei pacchi di pasta confezionati è significativamente superiore a 500 gr. </a:t>
            </a: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5">
            <a:extLst>
              <a:ext uri="{FF2B5EF4-FFF2-40B4-BE49-F238E27FC236}">
                <a16:creationId xmlns:a16="http://schemas.microsoft.com/office/drawing/2014/main" id="{AF371E6B-82C6-51AC-4280-54B9C0E3C71B}"/>
              </a:ext>
            </a:extLst>
          </p:cNvPr>
          <p:cNvSpPr txBox="1">
            <a:spLocks noGrp="1"/>
          </p:cNvSpPr>
          <p:nvPr/>
        </p:nvSpPr>
        <p:spPr bwMode="auto">
          <a:xfrm>
            <a:off x="7434263" y="5805488"/>
            <a:ext cx="56673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BA6F570-F5B1-453C-9559-6C22F0871463}" type="slidenum">
              <a:rPr lang="it-IT" altLang="it-IT" sz="9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it-IT" altLang="it-IT" sz="9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Rettangolo 4">
            <a:extLst>
              <a:ext uri="{FF2B5EF4-FFF2-40B4-BE49-F238E27FC236}">
                <a16:creationId xmlns:a16="http://schemas.microsoft.com/office/drawing/2014/main" id="{E169FBB5-DBF1-8BC9-D771-839BF6E45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56" y="2060848"/>
            <a:ext cx="77866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statistici </a:t>
            </a:r>
          </a:p>
          <a:p>
            <a:pPr algn="ctr"/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proporzione </a:t>
            </a:r>
          </a:p>
        </p:txBody>
      </p:sp>
    </p:spTree>
    <p:extLst>
      <p:ext uri="{BB962C8B-B14F-4D97-AF65-F5344CB8AC3E}">
        <p14:creationId xmlns:p14="http://schemas.microsoft.com/office/powerpoint/2010/main" val="2179490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contenuto 5">
            <a:extLst>
              <a:ext uri="{FF2B5EF4-FFF2-40B4-BE49-F238E27FC236}">
                <a16:creationId xmlns:a16="http://schemas.microsoft.com/office/drawing/2014/main" id="{F37B2190-D525-F47F-EE5D-A2D298DA6D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2082800"/>
            <a:ext cx="8424862" cy="2692400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un campione casuale di 120 partite del campionato di calcio di serie A, 52 sono terminate con un punteggio di parità.</a:t>
            </a:r>
          </a:p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Verificare l'ipotesi nulla che oltre la metà degli incontri finisca con un pareggio contro l'alternativa che la maggioranza delle partite finisca con la vittoria di una delle due squadre. </a:t>
            </a:r>
          </a:p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Utilizzare il livello di significatività </a:t>
            </a:r>
            <a:r>
              <a:rPr lang="it-IT" sz="2000" dirty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</a:rPr>
              <a:t>a</a:t>
            </a:r>
            <a:r>
              <a:rPr 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= 0,10.</a:t>
            </a:r>
            <a:endParaRPr lang="it-IT" altLang="it-IT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4">
            <a:extLst>
              <a:ext uri="{FF2B5EF4-FFF2-40B4-BE49-F238E27FC236}">
                <a16:creationId xmlns:a16="http://schemas.microsoft.com/office/drawing/2014/main" id="{57F8357C-DB65-D77D-72AA-CEE802C99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81000"/>
            <a:ext cx="3383930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1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13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DAF754-6381-E978-56C2-386EFE21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052068"/>
            <a:ext cx="58737" cy="1174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28932" tIns="14466" rIns="28932" bIns="14466" anchor="ctr">
            <a:spAutoFit/>
          </a:bodyPr>
          <a:lstStyle/>
          <a:p>
            <a:pPr>
              <a:defRPr/>
            </a:pPr>
            <a:endParaRPr lang="it-IT" sz="570"/>
          </a:p>
        </p:txBody>
      </p:sp>
      <p:sp>
        <p:nvSpPr>
          <p:cNvPr id="20484" name="Oggetto 11">
            <a:extLst>
              <a:ext uri="{FF2B5EF4-FFF2-40B4-BE49-F238E27FC236}">
                <a16:creationId xmlns:a16="http://schemas.microsoft.com/office/drawing/2014/main" id="{C4AE05C2-1B4B-ECEC-64B1-97DD5A109064}"/>
              </a:ext>
            </a:extLst>
          </p:cNvPr>
          <p:cNvSpPr txBox="1"/>
          <p:nvPr/>
        </p:nvSpPr>
        <p:spPr bwMode="auto">
          <a:xfrm>
            <a:off x="4554538" y="3106043"/>
            <a:ext cx="34925" cy="68263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331F8D93-EDA7-EBBF-0C88-FEAD96DE1C63}"/>
              </a:ext>
            </a:extLst>
          </p:cNvPr>
          <p:cNvSpPr txBox="1"/>
          <p:nvPr/>
        </p:nvSpPr>
        <p:spPr>
          <a:xfrm>
            <a:off x="182375" y="1381738"/>
            <a:ext cx="3333750" cy="1092088"/>
          </a:xfrm>
          <a:prstGeom prst="rect">
            <a:avLst/>
          </a:prstGeom>
        </p:spPr>
        <p:txBody>
          <a:bodyPr lIns="0" tIns="0" rIns="0" bIns="0"/>
          <a:lstStyle/>
          <a:p>
            <a:pPr marL="12700">
              <a:lnSpc>
                <a:spcPct val="130000"/>
              </a:lnSpc>
              <a:spcBef>
                <a:spcPts val="125"/>
              </a:spcBef>
              <a:spcAft>
                <a:spcPts val="600"/>
              </a:spcAft>
              <a:defRPr/>
            </a:pPr>
            <a:r>
              <a:rPr spc="-4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H</a:t>
            </a:r>
            <a:r>
              <a:rPr baseline="-7996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0</a:t>
            </a:r>
            <a:r>
              <a:rPr spc="180" baseline="-7996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:</a:t>
            </a:r>
            <a:r>
              <a:rPr spc="547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spc="-14" dirty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  <a:cs typeface="Symbol"/>
              </a:rPr>
              <a:t>p</a:t>
            </a:r>
            <a:r>
              <a:rPr i="1" spc="296" baseline="-7996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≥</a:t>
            </a:r>
            <a:r>
              <a:rPr spc="-12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spc="-12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0,5</a:t>
            </a:r>
          </a:p>
          <a:p>
            <a:pPr marL="12700">
              <a:lnSpc>
                <a:spcPct val="130000"/>
              </a:lnSpc>
              <a:spcBef>
                <a:spcPts val="8"/>
              </a:spcBef>
              <a:spcAft>
                <a:spcPts val="600"/>
              </a:spcAft>
              <a:defRPr/>
            </a:pPr>
            <a:r>
              <a:rPr spc="-4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H</a:t>
            </a:r>
            <a:r>
              <a:rPr baseline="-99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1</a:t>
            </a:r>
            <a:r>
              <a:rPr spc="180" baseline="-99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:</a:t>
            </a:r>
            <a:r>
              <a:rPr spc="547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spc="-14" dirty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</a:rPr>
              <a:t>p</a:t>
            </a:r>
            <a:r>
              <a:rPr i="1" spc="296" baseline="-99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&lt;</a:t>
            </a:r>
            <a:r>
              <a:rPr spc="-12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spc="-12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0,5</a:t>
            </a:r>
            <a:endParaRPr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2" name="Rettangolo 4">
            <a:extLst>
              <a:ext uri="{FF2B5EF4-FFF2-40B4-BE49-F238E27FC236}">
                <a16:creationId xmlns:a16="http://schemas.microsoft.com/office/drawing/2014/main" id="{6FE8F0F3-3F0A-1C50-5B13-8517942BF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81000"/>
            <a:ext cx="3383930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1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3F242F4C-101B-5C92-7343-44708F185473}"/>
                  </a:ext>
                </a:extLst>
              </p:cNvPr>
              <p:cNvSpPr txBox="1"/>
              <p:nvPr/>
            </p:nvSpPr>
            <p:spPr>
              <a:xfrm>
                <a:off x="107949" y="4411392"/>
                <a:ext cx="6751785" cy="3580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it-IT" altLang="it-IT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Calcolo del valore teorico della statistica test: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0,10</m:t>
                        </m:r>
                      </m:sub>
                      <m:sup>
                        <m:r>
                          <a:rPr lang="it-IT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it-IT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=−1,28</m:t>
                    </m:r>
                  </m:oMath>
                </a14:m>
                <a:endParaRPr lang="it-IT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3F242F4C-101B-5C92-7343-44708F1854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49" y="4411392"/>
                <a:ext cx="6751785" cy="358047"/>
              </a:xfrm>
              <a:prstGeom prst="rect">
                <a:avLst/>
              </a:prstGeom>
              <a:blipFill>
                <a:blip r:embed="rId2"/>
                <a:stretch>
                  <a:fillRect l="-2168" t="-5172" r="-361" b="-344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ttangolo 3">
            <a:extLst>
              <a:ext uri="{FF2B5EF4-FFF2-40B4-BE49-F238E27FC236}">
                <a16:creationId xmlns:a16="http://schemas.microsoft.com/office/drawing/2014/main" id="{576F2642-CB23-774A-4D20-0A2EAAE4A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49" y="2287855"/>
            <a:ext cx="8776325" cy="88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 campione è sufficientemente numeroso (n = 120) per poter utilizzare la distribuzione Normale come approssimazione.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endParaRPr lang="it-IT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Calcolo della statistica-test: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ggetto 6">
                <a:extLst>
                  <a:ext uri="{FF2B5EF4-FFF2-40B4-BE49-F238E27FC236}">
                    <a16:creationId xmlns:a16="http://schemas.microsoft.com/office/drawing/2014/main" id="{9BFB3AEB-C691-19E7-38EC-CA03E29A50BF}"/>
                  </a:ext>
                </a:extLst>
              </p:cNvPr>
              <p:cNvSpPr txBox="1"/>
              <p:nvPr/>
            </p:nvSpPr>
            <p:spPr bwMode="auto">
              <a:xfrm>
                <a:off x="3635896" y="3433492"/>
                <a:ext cx="2916239" cy="97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it-IT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0,43</m:t>
                          </m:r>
                          <m:r>
                            <a:rPr lang="it-IT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it-IT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t-IT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it-IT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0,5(1−0,5)</m:t>
                                  </m:r>
                                </m:num>
                                <m:den>
                                  <m:r>
                                    <a:rPr lang="it-IT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120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it-IT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=−1,47</m:t>
                      </m:r>
                    </m:oMath>
                  </m:oMathPara>
                </a14:m>
                <a:endParaRPr lang="it-IT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Oggetto 6">
                <a:extLst>
                  <a:ext uri="{FF2B5EF4-FFF2-40B4-BE49-F238E27FC236}">
                    <a16:creationId xmlns:a16="http://schemas.microsoft.com/office/drawing/2014/main" id="{9BFB3AEB-C691-19E7-38EC-CA03E29A5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5896" y="3433492"/>
                <a:ext cx="2916239" cy="9779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tangolo 13">
            <a:extLst>
              <a:ext uri="{FF2B5EF4-FFF2-40B4-BE49-F238E27FC236}">
                <a16:creationId xmlns:a16="http://schemas.microsoft.com/office/drawing/2014/main" id="{8AC744C5-F652-EE42-791B-CBA63DB46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9" y="4841575"/>
            <a:ext cx="8776325" cy="1755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Decisione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Poiché: (Z &lt; Z*) -1,47 &lt; -1,28     SI RIGETTA H</a:t>
            </a:r>
            <a:r>
              <a:rPr lang="it-IT" altLang="it-IT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 un livello di significatività del 10%, la maggioranza delle partite non finisce in parità, ma con la vittoria di una delle due squadre. </a:t>
            </a:r>
            <a:r>
              <a:rPr lang="it-IT" altLang="it-IT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223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contenuto 5">
            <a:extLst>
              <a:ext uri="{FF2B5EF4-FFF2-40B4-BE49-F238E27FC236}">
                <a16:creationId xmlns:a16="http://schemas.microsoft.com/office/drawing/2014/main" id="{F37B2190-D525-F47F-EE5D-A2D298DA6D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2082800"/>
            <a:ext cx="8424862" cy="2692400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 fine di conoscere il grado di soddisfazione dei clienti di una banca on line, si intervista un campione di n=250 clienti, di cui 190 si dichiarano soddisfatti.</a:t>
            </a:r>
          </a:p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 livello di significatività dell'1% verificare l'ipotesi nulla che la proporzione di tutti i clienti soddisfatti sia al massimo uguale a 0,75 contro l'alternativa che superi il valore di 0,75. </a:t>
            </a:r>
            <a:endParaRPr lang="it-IT" altLang="it-IT" sz="18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4">
            <a:extLst>
              <a:ext uri="{FF2B5EF4-FFF2-40B4-BE49-F238E27FC236}">
                <a16:creationId xmlns:a16="http://schemas.microsoft.com/office/drawing/2014/main" id="{57F8357C-DB65-D77D-72AA-CEE802C99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81000"/>
            <a:ext cx="3383930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2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69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DAF754-6381-E978-56C2-386EFE21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188" y="3052068"/>
            <a:ext cx="58737" cy="1174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28932" tIns="14466" rIns="28932" bIns="14466" anchor="ctr">
            <a:spAutoFit/>
          </a:bodyPr>
          <a:lstStyle/>
          <a:p>
            <a:pPr>
              <a:defRPr/>
            </a:pPr>
            <a:endParaRPr lang="it-IT" sz="570"/>
          </a:p>
        </p:txBody>
      </p:sp>
      <p:sp>
        <p:nvSpPr>
          <p:cNvPr id="20484" name="Oggetto 11">
            <a:extLst>
              <a:ext uri="{FF2B5EF4-FFF2-40B4-BE49-F238E27FC236}">
                <a16:creationId xmlns:a16="http://schemas.microsoft.com/office/drawing/2014/main" id="{C4AE05C2-1B4B-ECEC-64B1-97DD5A109064}"/>
              </a:ext>
            </a:extLst>
          </p:cNvPr>
          <p:cNvSpPr txBox="1"/>
          <p:nvPr/>
        </p:nvSpPr>
        <p:spPr bwMode="auto">
          <a:xfrm>
            <a:off x="4554538" y="3106043"/>
            <a:ext cx="34925" cy="68263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endParaRPr lang="it-IT" dirty="0"/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331F8D93-EDA7-EBBF-0C88-FEAD96DE1C63}"/>
              </a:ext>
            </a:extLst>
          </p:cNvPr>
          <p:cNvSpPr txBox="1"/>
          <p:nvPr/>
        </p:nvSpPr>
        <p:spPr>
          <a:xfrm>
            <a:off x="182375" y="1381738"/>
            <a:ext cx="3333750" cy="1092088"/>
          </a:xfrm>
          <a:prstGeom prst="rect">
            <a:avLst/>
          </a:prstGeom>
        </p:spPr>
        <p:txBody>
          <a:bodyPr lIns="0" tIns="0" rIns="0" bIns="0"/>
          <a:lstStyle/>
          <a:p>
            <a:pPr marL="12700">
              <a:lnSpc>
                <a:spcPct val="130000"/>
              </a:lnSpc>
              <a:spcBef>
                <a:spcPts val="125"/>
              </a:spcBef>
              <a:spcAft>
                <a:spcPts val="600"/>
              </a:spcAft>
              <a:defRPr/>
            </a:pPr>
            <a:r>
              <a:rPr spc="-4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H</a:t>
            </a:r>
            <a:r>
              <a:rPr baseline="-7996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0</a:t>
            </a:r>
            <a:r>
              <a:rPr spc="180" baseline="-7996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:</a:t>
            </a:r>
            <a:r>
              <a:rPr spc="547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spc="-14" dirty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  <a:cs typeface="Symbol"/>
              </a:rPr>
              <a:t>p</a:t>
            </a:r>
            <a:r>
              <a:rPr i="1" spc="296" baseline="-7996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≤</a:t>
            </a:r>
            <a:r>
              <a:rPr spc="-12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spc="-12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0,75</a:t>
            </a:r>
          </a:p>
          <a:p>
            <a:pPr marL="12700">
              <a:lnSpc>
                <a:spcPct val="130000"/>
              </a:lnSpc>
              <a:spcBef>
                <a:spcPts val="8"/>
              </a:spcBef>
              <a:spcAft>
                <a:spcPts val="600"/>
              </a:spcAft>
              <a:defRPr/>
            </a:pPr>
            <a:r>
              <a:rPr spc="-4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H</a:t>
            </a:r>
            <a:r>
              <a:rPr baseline="-99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1</a:t>
            </a:r>
            <a:r>
              <a:rPr spc="180" baseline="-99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:</a:t>
            </a:r>
            <a:r>
              <a:rPr spc="547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spc="-14" dirty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</a:rPr>
              <a:t>p</a:t>
            </a:r>
            <a:r>
              <a:rPr i="1" spc="296" baseline="-9995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&gt;</a:t>
            </a:r>
            <a:r>
              <a:rPr spc="-12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 </a:t>
            </a:r>
            <a:r>
              <a:rPr lang="it-IT" spc="-12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0,75</a:t>
            </a:r>
            <a:endParaRPr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2" name="Rettangolo 4">
            <a:extLst>
              <a:ext uri="{FF2B5EF4-FFF2-40B4-BE49-F238E27FC236}">
                <a16:creationId xmlns:a16="http://schemas.microsoft.com/office/drawing/2014/main" id="{6FE8F0F3-3F0A-1C50-5B13-8517942BF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81000"/>
            <a:ext cx="3383930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2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3F242F4C-101B-5C92-7343-44708F185473}"/>
                  </a:ext>
                </a:extLst>
              </p:cNvPr>
              <p:cNvSpPr txBox="1"/>
              <p:nvPr/>
            </p:nvSpPr>
            <p:spPr>
              <a:xfrm>
                <a:off x="107949" y="4411392"/>
                <a:ext cx="6578660" cy="3580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it-IT" altLang="it-IT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Calcolo del valore teorico della statistica test: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it-IT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it-IT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0,01</m:t>
                        </m:r>
                      </m:sub>
                      <m:sup>
                        <m:r>
                          <a:rPr lang="it-IT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it-IT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=2,32</m:t>
                    </m:r>
                  </m:oMath>
                </a14:m>
                <a:endParaRPr lang="it-IT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3F242F4C-101B-5C92-7343-44708F1854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49" y="4411392"/>
                <a:ext cx="6578660" cy="358047"/>
              </a:xfrm>
              <a:prstGeom prst="rect">
                <a:avLst/>
              </a:prstGeom>
              <a:blipFill>
                <a:blip r:embed="rId2"/>
                <a:stretch>
                  <a:fillRect l="-2224" t="-5172" r="-278" b="-344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ttangolo 3">
            <a:extLst>
              <a:ext uri="{FF2B5EF4-FFF2-40B4-BE49-F238E27FC236}">
                <a16:creationId xmlns:a16="http://schemas.microsoft.com/office/drawing/2014/main" id="{576F2642-CB23-774A-4D20-0A2EAAE4A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49" y="2287855"/>
            <a:ext cx="8776325" cy="88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Il campione è sufficientemente numeroso (n = 250) per poter utilizzare la distribuzione Normale come approssimazione.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endParaRPr lang="it-IT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Calcolo della statistica-test: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ggetto 6">
                <a:extLst>
                  <a:ext uri="{FF2B5EF4-FFF2-40B4-BE49-F238E27FC236}">
                    <a16:creationId xmlns:a16="http://schemas.microsoft.com/office/drawing/2014/main" id="{9BFB3AEB-C691-19E7-38EC-CA03E29A50BF}"/>
                  </a:ext>
                </a:extLst>
              </p:cNvPr>
              <p:cNvSpPr txBox="1"/>
              <p:nvPr/>
            </p:nvSpPr>
            <p:spPr bwMode="auto">
              <a:xfrm>
                <a:off x="3635896" y="3433492"/>
                <a:ext cx="2916239" cy="97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it-IT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0,76</m:t>
                          </m:r>
                          <m:r>
                            <a:rPr lang="it-IT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0,7</m:t>
                          </m:r>
                          <m:r>
                            <a:rPr lang="it-IT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t-IT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it-IT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0,75(1−0,75)</m:t>
                                  </m:r>
                                </m:num>
                                <m:den>
                                  <m:r>
                                    <a:rPr lang="it-IT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250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it-IT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=0,37</m:t>
                      </m:r>
                    </m:oMath>
                  </m:oMathPara>
                </a14:m>
                <a:endParaRPr lang="it-IT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Oggetto 6">
                <a:extLst>
                  <a:ext uri="{FF2B5EF4-FFF2-40B4-BE49-F238E27FC236}">
                    <a16:creationId xmlns:a16="http://schemas.microsoft.com/office/drawing/2014/main" id="{9BFB3AEB-C691-19E7-38EC-CA03E29A5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5896" y="3433492"/>
                <a:ext cx="2916239" cy="9779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tangolo 13">
            <a:extLst>
              <a:ext uri="{FF2B5EF4-FFF2-40B4-BE49-F238E27FC236}">
                <a16:creationId xmlns:a16="http://schemas.microsoft.com/office/drawing/2014/main" id="{8AC744C5-F652-EE42-791B-CBA63DB46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9" y="4841575"/>
            <a:ext cx="8776325" cy="1755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Decisione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Poiché: (Z &lt; Z*) 0,37&lt; 2,32 SI ACCETTA H</a:t>
            </a:r>
            <a:r>
              <a:rPr lang="it-IT" altLang="it-IT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0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70000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 un livello di significatività dell’1%, la proporzione di clienti soddisfatti si può ritenere uguale a 0,75. </a:t>
            </a:r>
            <a:r>
              <a:rPr lang="it-IT" altLang="it-IT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2659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numero diapositiva 5">
            <a:extLst>
              <a:ext uri="{FF2B5EF4-FFF2-40B4-BE49-F238E27FC236}">
                <a16:creationId xmlns:a16="http://schemas.microsoft.com/office/drawing/2014/main" id="{7E3F786A-5559-6A1D-1E68-EB02150744E9}"/>
              </a:ext>
            </a:extLst>
          </p:cNvPr>
          <p:cNvSpPr txBox="1">
            <a:spLocks noGrp="1"/>
          </p:cNvSpPr>
          <p:nvPr/>
        </p:nvSpPr>
        <p:spPr bwMode="auto">
          <a:xfrm>
            <a:off x="7434263" y="5805488"/>
            <a:ext cx="56673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6FFFBF8-5EDF-426F-9A87-D51411EAC3EB}" type="slidenum">
              <a:rPr lang="it-IT" altLang="it-IT" sz="9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it-IT" altLang="it-IT" sz="9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4">
            <a:extLst>
              <a:ext uri="{FF2B5EF4-FFF2-40B4-BE49-F238E27FC236}">
                <a16:creationId xmlns:a16="http://schemas.microsoft.com/office/drawing/2014/main" id="{CAAA1F30-8034-A93C-62D1-76A48031C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56" y="2060848"/>
            <a:ext cx="778668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 statistici </a:t>
            </a:r>
          </a:p>
          <a:p>
            <a:pPr algn="ctr"/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l’indipendenza di due caratteri</a:t>
            </a:r>
          </a:p>
        </p:txBody>
      </p:sp>
    </p:spTree>
    <p:extLst>
      <p:ext uri="{BB962C8B-B14F-4D97-AF65-F5344CB8AC3E}">
        <p14:creationId xmlns:p14="http://schemas.microsoft.com/office/powerpoint/2010/main" val="4135785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numero diapositiva 5">
            <a:extLst>
              <a:ext uri="{FF2B5EF4-FFF2-40B4-BE49-F238E27FC236}">
                <a16:creationId xmlns:a16="http://schemas.microsoft.com/office/drawing/2014/main" id="{DBF82934-A38B-510F-CDB4-1FFDA789140A}"/>
              </a:ext>
            </a:extLst>
          </p:cNvPr>
          <p:cNvSpPr txBox="1">
            <a:spLocks noGrp="1"/>
          </p:cNvSpPr>
          <p:nvPr/>
        </p:nvSpPr>
        <p:spPr bwMode="auto">
          <a:xfrm>
            <a:off x="7434263" y="5805488"/>
            <a:ext cx="56673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5A4C622-66F6-418A-A3C6-B0BF86435AD5}" type="slidenum">
              <a:rPr lang="it-IT" altLang="it-IT" sz="9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it-IT" altLang="it-IT" sz="9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5">
            <a:extLst>
              <a:ext uri="{FF2B5EF4-FFF2-40B4-BE49-F238E27FC236}">
                <a16:creationId xmlns:a16="http://schemas.microsoft.com/office/drawing/2014/main" id="{0AA4C071-CF01-F51F-44DD-99CD09BF2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282297"/>
            <a:ext cx="7273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sz="3600" b="0" i="0" u="none" strike="noStrike" baseline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  <a:endParaRPr lang="it-IT" altLang="it-IT" sz="3600" u="sng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3A4D9D88-D326-CABC-88D8-F49DA11DBFA4}"/>
                  </a:ext>
                </a:extLst>
              </p:cNvPr>
              <p:cNvSpPr txBox="1"/>
              <p:nvPr/>
            </p:nvSpPr>
            <p:spPr>
              <a:xfrm>
                <a:off x="107504" y="1824648"/>
                <a:ext cx="8586743" cy="30848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it-IT" sz="18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I televisori venduti da una catena di elettrodomestici sono classificati per marca (XX o YY) e per tipologia dello schermo (LCD o PLASMA). Nell'ultima settimana, su un campione casuale di n = 192 televisori venduti, si è rilevato che su 132 televisori della marca XX, 120 sono </a:t>
                </a:r>
                <a:r>
                  <a:rPr lang="it-IT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LCD; il numero totale dei TV LCD è pari a 170.</a:t>
                </a:r>
              </a:p>
              <a:p>
                <a:pPr algn="just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it-IT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Al livello di significatività </a:t>
                </a:r>
                <a:r>
                  <a:rPr lang="it-IT" dirty="0">
                    <a:solidFill>
                      <a:srgbClr val="002060"/>
                    </a:solidFill>
                    <a:latin typeface="Symbol" panose="05050102010706020507" pitchFamily="18" charset="2"/>
                    <a:ea typeface="Verdana" panose="020B0604030504040204" pitchFamily="34" charset="0"/>
                  </a:rPr>
                  <a:t>a</a:t>
                </a:r>
                <a:r>
                  <a:rPr lang="it-IT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=0,05 verificare se c'è evidenza di una relazione significativa tra la marca e il tipo di schermo dei TV venduti, sapendo che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pPr>
                      <m:e>
                        <m:r>
                          <a:rPr lang="it-IT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it-IT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empirico = 2,33.</a:t>
                </a:r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3A4D9D88-D326-CABC-88D8-F49DA11DB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824648"/>
                <a:ext cx="8586743" cy="3084819"/>
              </a:xfrm>
              <a:prstGeom prst="rect">
                <a:avLst/>
              </a:prstGeom>
              <a:blipFill>
                <a:blip r:embed="rId2"/>
                <a:stretch>
                  <a:fillRect l="-639" r="-56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3424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numero diapositiva 5">
            <a:extLst>
              <a:ext uri="{FF2B5EF4-FFF2-40B4-BE49-F238E27FC236}">
                <a16:creationId xmlns:a16="http://schemas.microsoft.com/office/drawing/2014/main" id="{DBF82934-A38B-510F-CDB4-1FFDA789140A}"/>
              </a:ext>
            </a:extLst>
          </p:cNvPr>
          <p:cNvSpPr txBox="1">
            <a:spLocks noGrp="1"/>
          </p:cNvSpPr>
          <p:nvPr/>
        </p:nvSpPr>
        <p:spPr bwMode="auto">
          <a:xfrm>
            <a:off x="7434263" y="5805488"/>
            <a:ext cx="56673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5A4C622-66F6-418A-A3C6-B0BF86435AD5}" type="slidenum">
              <a:rPr lang="it-IT" altLang="it-IT" sz="9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it-IT" altLang="it-IT" sz="9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5">
            <a:extLst>
              <a:ext uri="{FF2B5EF4-FFF2-40B4-BE49-F238E27FC236}">
                <a16:creationId xmlns:a16="http://schemas.microsoft.com/office/drawing/2014/main" id="{0AA4C071-CF01-F51F-44DD-99CD09BF2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282297"/>
            <a:ext cx="7273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sz="3600" b="0" i="0" u="none" strike="noStrike" baseline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  <a:endParaRPr lang="it-IT" altLang="it-IT" sz="3600" u="sng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A4D9D88-D326-CABC-88D8-F49DA11DBFA4}"/>
              </a:ext>
            </a:extLst>
          </p:cNvPr>
          <p:cNvSpPr txBox="1"/>
          <p:nvPr/>
        </p:nvSpPr>
        <p:spPr>
          <a:xfrm>
            <a:off x="107504" y="1824648"/>
            <a:ext cx="8586743" cy="857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it-IT" altLang="it-IT" sz="18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0</a:t>
            </a:r>
            <a:r>
              <a:rPr lang="it-IT" altLang="it-IT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it-IT" sz="18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c'è indipendenza tra marca e tipo di schermo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it-IT" altLang="it-IT" sz="18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it-IT" altLang="it-IT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non </a:t>
            </a:r>
            <a:r>
              <a:rPr lang="it-IT" sz="18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c'è indipendenza tra marca e tipo di schermo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3ED615EC-7DA1-E3C6-15D8-A5E3C26E3E62}"/>
                  </a:ext>
                </a:extLst>
              </p:cNvPr>
              <p:cNvSpPr txBox="1"/>
              <p:nvPr/>
            </p:nvSpPr>
            <p:spPr>
              <a:xfrm>
                <a:off x="250824" y="3059668"/>
                <a:ext cx="4572000" cy="8501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t-IT" b="0" i="1" u="none" strike="noStrike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pPr>
                      <m:e>
                        <m:r>
                          <a:rPr lang="it-IT" b="0" i="1" u="none" strike="noStrike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it-IT" b="0" i="1" u="none" strike="noStrike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dirty="0">
                    <a:solidFill>
                      <a:srgbClr val="FF00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empirico = 2,33</a:t>
                </a:r>
                <a:endParaRPr lang="it-IT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algn="just">
                  <a:lnSpc>
                    <a:spcPct val="130000"/>
                  </a:lnSpc>
                  <a:spcAft>
                    <a:spcPts val="6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t-IT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pPr>
                      <m:e>
                        <m:r>
                          <a:rPr lang="it-IT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it-IT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teorico =3,84</a:t>
                </a:r>
                <a:endParaRPr lang="it-IT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3ED615EC-7DA1-E3C6-15D8-A5E3C26E3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24" y="3059668"/>
                <a:ext cx="4572000" cy="850105"/>
              </a:xfrm>
              <a:prstGeom prst="rect">
                <a:avLst/>
              </a:prstGeom>
              <a:blipFill>
                <a:blip r:embed="rId2"/>
                <a:stretch>
                  <a:fillRect b="-1079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>
            <a:extLst>
              <a:ext uri="{FF2B5EF4-FFF2-40B4-BE49-F238E27FC236}">
                <a16:creationId xmlns:a16="http://schemas.microsoft.com/office/drawing/2014/main" id="{BD32F65F-D9A7-7631-AE05-C20F6B83AC4F}"/>
              </a:ext>
            </a:extLst>
          </p:cNvPr>
          <p:cNvSpPr txBox="1"/>
          <p:nvPr/>
        </p:nvSpPr>
        <p:spPr>
          <a:xfrm>
            <a:off x="216671" y="5063168"/>
            <a:ext cx="8586742" cy="1207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sz="18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Poiché 2,33 &lt; 3,84 si accetta l'ipotesi nulla.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sz="18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 conclude quindi che non c'è evidenza di una relazione significativa tra la marca e il tipo di schermo dei TV venduti.</a:t>
            </a:r>
            <a:endParaRPr lang="it-IT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8AD0E18-D0A8-9B4F-0FA4-4E63466690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513" t="71828" r="13775" b="19984"/>
          <a:stretch/>
        </p:blipFill>
        <p:spPr>
          <a:xfrm>
            <a:off x="4822824" y="2952223"/>
            <a:ext cx="2160240" cy="102158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093FAC3-E95D-FC4A-1315-0B1E71E8F8AB}"/>
              </a:ext>
            </a:extLst>
          </p:cNvPr>
          <p:cNvSpPr txBox="1"/>
          <p:nvPr/>
        </p:nvSpPr>
        <p:spPr>
          <a:xfrm>
            <a:off x="5796136" y="3961025"/>
            <a:ext cx="6480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2,33</a:t>
            </a:r>
            <a:endParaRPr lang="it-IT" sz="1400" dirty="0">
              <a:solidFill>
                <a:srgbClr val="FF0000"/>
              </a:solidFill>
            </a:endParaRP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C384661C-2953-16A1-703D-DF67B3E367A0}"/>
              </a:ext>
            </a:extLst>
          </p:cNvPr>
          <p:cNvCxnSpPr>
            <a:stCxn id="7" idx="2"/>
          </p:cNvCxnSpPr>
          <p:nvPr/>
        </p:nvCxnSpPr>
        <p:spPr>
          <a:xfrm flipV="1">
            <a:off x="5902944" y="3718823"/>
            <a:ext cx="0" cy="2549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27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5">
            <a:extLst>
              <a:ext uri="{FF2B5EF4-FFF2-40B4-BE49-F238E27FC236}">
                <a16:creationId xmlns:a16="http://schemas.microsoft.com/office/drawing/2014/main" id="{08A1ADA9-4281-EA40-FA6D-8814CF49C168}"/>
              </a:ext>
            </a:extLst>
          </p:cNvPr>
          <p:cNvSpPr txBox="1">
            <a:spLocks noGrp="1"/>
          </p:cNvSpPr>
          <p:nvPr/>
        </p:nvSpPr>
        <p:spPr bwMode="auto">
          <a:xfrm>
            <a:off x="7434263" y="5805488"/>
            <a:ext cx="56673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EFFF0D2-A396-41D9-B2A9-051242D7B1A7}" type="slidenum">
              <a:rPr lang="it-IT" altLang="it-IT" sz="9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it-IT" altLang="it-IT" sz="9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48970702-037E-17CF-ACBD-E8FF5E93996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504" y="1945753"/>
            <a:ext cx="8514093" cy="3957365"/>
          </a:xfrm>
          <a:prstGeom prst="rect">
            <a:avLst/>
          </a:prstGeom>
          <a:blipFill>
            <a:blip r:embed="rId2"/>
            <a:stretch>
              <a:fillRect l="-788" r="-788" b="-1849"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  <p:sp>
        <p:nvSpPr>
          <p:cNvPr id="9220" name="Rettangolo 4">
            <a:extLst>
              <a:ext uri="{FF2B5EF4-FFF2-40B4-BE49-F238E27FC236}">
                <a16:creationId xmlns:a16="http://schemas.microsoft.com/office/drawing/2014/main" id="{FF6CF33C-96C4-865A-1CD6-16B029BA1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85579"/>
            <a:ext cx="3319289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1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6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5">
            <a:extLst>
              <a:ext uri="{FF2B5EF4-FFF2-40B4-BE49-F238E27FC236}">
                <a16:creationId xmlns:a16="http://schemas.microsoft.com/office/drawing/2014/main" id="{7D022569-8EAE-C079-0EE6-538C506ED9BD}"/>
              </a:ext>
            </a:extLst>
          </p:cNvPr>
          <p:cNvSpPr txBox="1">
            <a:spLocks noGrp="1"/>
          </p:cNvSpPr>
          <p:nvPr/>
        </p:nvSpPr>
        <p:spPr bwMode="auto">
          <a:xfrm>
            <a:off x="7434263" y="5805488"/>
            <a:ext cx="56673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96903B9-6D8F-46E1-945C-7DC8E5B69F95}" type="slidenum">
              <a:rPr lang="it-IT" altLang="it-IT" sz="9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it-IT" altLang="it-IT" sz="9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E169000-4501-CBCE-907E-2A5943803D5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3116664"/>
            <a:ext cx="5544616" cy="307777"/>
          </a:xfrm>
          <a:prstGeom prst="rect">
            <a:avLst/>
          </a:prstGeom>
          <a:blipFill>
            <a:blip r:embed="rId2"/>
            <a:stretch>
              <a:fillRect l="-1758" t="-5882" b="-19608"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F123FA6-F7E8-5432-E16C-5710E938513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3528" y="2276872"/>
            <a:ext cx="3528392" cy="58451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  <p:pic>
        <p:nvPicPr>
          <p:cNvPr id="10246" name="Immagine 2">
            <a:extLst>
              <a:ext uri="{FF2B5EF4-FFF2-40B4-BE49-F238E27FC236}">
                <a16:creationId xmlns:a16="http://schemas.microsoft.com/office/drawing/2014/main" id="{25B8C916-0563-7197-6EB9-582340D939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781300"/>
            <a:ext cx="3557588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6BBC265-2287-DD03-BA5C-E8866774C433}"/>
              </a:ext>
            </a:extLst>
          </p:cNvPr>
          <p:cNvSpPr txBox="1"/>
          <p:nvPr/>
        </p:nvSpPr>
        <p:spPr>
          <a:xfrm>
            <a:off x="307975" y="4729163"/>
            <a:ext cx="8234363" cy="1722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P</a:t>
            </a:r>
            <a:r>
              <a:rPr lang="it-IT" sz="2000" spc="4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o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iché 2,1 &gt; 1,645 si rifiuta l’ipotesi nulla.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Si conclude che c’è sufficiente evidenza empirica per affermare che il rendimento medio delle polizze sia significativamente superiore a 4000 euro. </a:t>
            </a:r>
          </a:p>
        </p:txBody>
      </p:sp>
      <p:sp>
        <p:nvSpPr>
          <p:cNvPr id="2" name="Rettangolo 4">
            <a:extLst>
              <a:ext uri="{FF2B5EF4-FFF2-40B4-BE49-F238E27FC236}">
                <a16:creationId xmlns:a16="http://schemas.microsoft.com/office/drawing/2014/main" id="{AEA2568E-FB6D-E77F-DA5A-8CF754B9E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188640"/>
            <a:ext cx="3319289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1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373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5">
            <a:extLst>
              <a:ext uri="{FF2B5EF4-FFF2-40B4-BE49-F238E27FC236}">
                <a16:creationId xmlns:a16="http://schemas.microsoft.com/office/drawing/2014/main" id="{04D9D2C7-A18E-9E83-D540-89CBCD0201C2}"/>
              </a:ext>
            </a:extLst>
          </p:cNvPr>
          <p:cNvSpPr txBox="1">
            <a:spLocks noGrp="1"/>
          </p:cNvSpPr>
          <p:nvPr/>
        </p:nvSpPr>
        <p:spPr bwMode="auto">
          <a:xfrm>
            <a:off x="7434263" y="5805488"/>
            <a:ext cx="56673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0C2DB93-F82C-4953-8162-E21F5F40380D}" type="slidenum">
              <a:rPr lang="it-IT" altLang="it-IT" sz="9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it-IT" altLang="it-IT" sz="9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71D51F8E-0F9E-F4D7-406E-041135A43E8F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2195996"/>
            <a:ext cx="8514093" cy="3441840"/>
          </a:xfrm>
          <a:prstGeom prst="rect">
            <a:avLst/>
          </a:prstGeom>
          <a:blipFill>
            <a:blip r:embed="rId2"/>
            <a:stretch>
              <a:fillRect l="-716" r="-787" b="-2124"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  <p:sp>
        <p:nvSpPr>
          <p:cNvPr id="3" name="Rettangolo 4">
            <a:extLst>
              <a:ext uri="{FF2B5EF4-FFF2-40B4-BE49-F238E27FC236}">
                <a16:creationId xmlns:a16="http://schemas.microsoft.com/office/drawing/2014/main" id="{7C210802-5F26-5438-BCC9-2D0801BE4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32656"/>
            <a:ext cx="3319289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2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651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B13BECEB-8EB5-F05E-EF70-3C4A4C3F20C5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7504" y="2302772"/>
            <a:ext cx="8707278" cy="1257460"/>
          </a:xfrm>
          <a:prstGeom prst="rect">
            <a:avLst/>
          </a:prstGeom>
          <a:blipFill>
            <a:blip r:embed="rId2"/>
            <a:stretch>
              <a:fillRect l="-770" r="-700"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47EE9C6-9240-A120-0D38-8DE24432C8CA}"/>
              </a:ext>
            </a:extLst>
          </p:cNvPr>
          <p:cNvSpPr txBox="1"/>
          <p:nvPr/>
        </p:nvSpPr>
        <p:spPr>
          <a:xfrm>
            <a:off x="227013" y="5402263"/>
            <a:ext cx="8575675" cy="1193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450"/>
              </a:spcAft>
              <a:defRPr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Poiché Z = 2,66 &gt; 1,96 si rifiuta l’ipotesi nulla. </a:t>
            </a:r>
          </a:p>
          <a:p>
            <a:pPr algn="just">
              <a:lnSpc>
                <a:spcPct val="130000"/>
              </a:lnSpc>
              <a:spcAft>
                <a:spcPts val="450"/>
              </a:spcAft>
              <a:defRPr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C’è evidenza sufficiente per affermare che il peso (in kg) di certe confezioni sia mediamente più alto di quello stabilito. </a:t>
            </a:r>
          </a:p>
        </p:txBody>
      </p:sp>
      <p:pic>
        <p:nvPicPr>
          <p:cNvPr id="12293" name="Immagine 3">
            <a:extLst>
              <a:ext uri="{FF2B5EF4-FFF2-40B4-BE49-F238E27FC236}">
                <a16:creationId xmlns:a16="http://schemas.microsoft.com/office/drawing/2014/main" id="{61F0D985-265F-5EE0-F92B-38EEFB2B4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42254"/>
            <a:ext cx="3275012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4">
            <a:extLst>
              <a:ext uri="{FF2B5EF4-FFF2-40B4-BE49-F238E27FC236}">
                <a16:creationId xmlns:a16="http://schemas.microsoft.com/office/drawing/2014/main" id="{0C6B8789-CFFB-8DAE-912F-EE15C2C1D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32656"/>
            <a:ext cx="3319289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2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74CA663-9B7C-BCFB-CFE3-9B470425D19F}"/>
              </a:ext>
            </a:extLst>
          </p:cNvPr>
          <p:cNvSpPr txBox="1"/>
          <p:nvPr/>
        </p:nvSpPr>
        <p:spPr>
          <a:xfrm>
            <a:off x="4572000" y="3440548"/>
            <a:ext cx="4357174" cy="1571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È un test bilaterale, per cui si andrà a leggere il valore di Z non ad un livello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=0,05 bensì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0,025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Z*</a:t>
            </a:r>
            <a:r>
              <a:rPr lang="it-IT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it-IT" baseline="-25000" dirty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</a:rPr>
              <a:t>a</a:t>
            </a:r>
            <a:r>
              <a:rPr lang="it-IT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/2) 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1,96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2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5">
            <a:extLst>
              <a:ext uri="{FF2B5EF4-FFF2-40B4-BE49-F238E27FC236}">
                <a16:creationId xmlns:a16="http://schemas.microsoft.com/office/drawing/2014/main" id="{1C12D0DF-9931-1CB2-D426-AAFA13203B54}"/>
              </a:ext>
            </a:extLst>
          </p:cNvPr>
          <p:cNvSpPr txBox="1">
            <a:spLocks noGrp="1"/>
          </p:cNvSpPr>
          <p:nvPr/>
        </p:nvSpPr>
        <p:spPr bwMode="auto">
          <a:xfrm>
            <a:off x="7434263" y="5805488"/>
            <a:ext cx="56673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5472367-84DC-4246-B844-A14F37FFD93D}" type="slidenum">
              <a:rPr lang="it-IT" altLang="it-IT" sz="9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it-IT" sz="9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2DCB608-7B49-1C50-844C-9DD42E08D9D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1800" y="2492896"/>
            <a:ext cx="8172648" cy="3578672"/>
          </a:xfrm>
          <a:prstGeom prst="rect">
            <a:avLst/>
          </a:prstGeom>
          <a:blipFill>
            <a:blip r:embed="rId2"/>
            <a:stretch>
              <a:fillRect l="-970" r="-970" b="-2555"/>
            </a:stretch>
          </a:blipFill>
        </p:spPr>
        <p:txBody>
          <a:bodyPr/>
          <a:lstStyle/>
          <a:p>
            <a:r>
              <a:rPr lang="it-IT">
                <a:noFill/>
              </a:rPr>
              <a:t> </a:t>
            </a:r>
          </a:p>
        </p:txBody>
      </p:sp>
      <p:sp>
        <p:nvSpPr>
          <p:cNvPr id="2" name="Rettangolo 4">
            <a:extLst>
              <a:ext uri="{FF2B5EF4-FFF2-40B4-BE49-F238E27FC236}">
                <a16:creationId xmlns:a16="http://schemas.microsoft.com/office/drawing/2014/main" id="{244DD7F6-D0A9-4EA6-6CD8-BBB705231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32656"/>
            <a:ext cx="3319289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3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76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B346BCE7-C5A3-6EED-E11F-50F40C43674E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5418" y="2146319"/>
            <a:ext cx="8707278" cy="14139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FA1F9EE-BF96-4109-16FC-E5DA9DF8CA83}"/>
              </a:ext>
            </a:extLst>
          </p:cNvPr>
          <p:cNvSpPr txBox="1"/>
          <p:nvPr/>
        </p:nvSpPr>
        <p:spPr>
          <a:xfrm>
            <a:off x="227013" y="5402263"/>
            <a:ext cx="8575675" cy="1193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450"/>
              </a:spcAft>
              <a:defRPr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Poiché Z = 3,75 &gt; 1,96 si rifiuta l’ipotesi nulla. </a:t>
            </a:r>
          </a:p>
          <a:p>
            <a:pPr algn="just">
              <a:lnSpc>
                <a:spcPct val="130000"/>
              </a:lnSpc>
              <a:spcAft>
                <a:spcPts val="450"/>
              </a:spcAft>
              <a:defRPr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C’è evidenza sufficiente per affermare che la durata (in ore) dei ferro da stiro sia mediamente più alto di quella stabilita. </a:t>
            </a:r>
          </a:p>
        </p:txBody>
      </p:sp>
      <p:pic>
        <p:nvPicPr>
          <p:cNvPr id="14341" name="Immagine 3">
            <a:extLst>
              <a:ext uri="{FF2B5EF4-FFF2-40B4-BE49-F238E27FC236}">
                <a16:creationId xmlns:a16="http://schemas.microsoft.com/office/drawing/2014/main" id="{9AB0DFC3-2C85-162F-3E3C-59E917567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88" y="3560763"/>
            <a:ext cx="3275012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4">
            <a:extLst>
              <a:ext uri="{FF2B5EF4-FFF2-40B4-BE49-F238E27FC236}">
                <a16:creationId xmlns:a16="http://schemas.microsoft.com/office/drawing/2014/main" id="{3EE9823C-40B3-371E-3FBE-33FF7DA8D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32656"/>
            <a:ext cx="3319289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3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2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5">
            <a:extLst>
              <a:ext uri="{FF2B5EF4-FFF2-40B4-BE49-F238E27FC236}">
                <a16:creationId xmlns:a16="http://schemas.microsoft.com/office/drawing/2014/main" id="{01C06AE4-3369-2294-FD0C-F32328CA0487}"/>
              </a:ext>
            </a:extLst>
          </p:cNvPr>
          <p:cNvSpPr txBox="1">
            <a:spLocks noGrp="1"/>
          </p:cNvSpPr>
          <p:nvPr/>
        </p:nvSpPr>
        <p:spPr bwMode="auto">
          <a:xfrm>
            <a:off x="7434263" y="5805488"/>
            <a:ext cx="56673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B031FEB-17E1-434E-B6EF-CC4C5C1BBF00}" type="slidenum">
              <a:rPr lang="it-IT" altLang="it-IT" sz="9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it-IT" altLang="it-IT" sz="9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DC1B25D-9C18-573B-4BF2-6045C444DE08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5456" y="2481235"/>
            <a:ext cx="8308992" cy="3041730"/>
          </a:xfrm>
          <a:prstGeom prst="rect">
            <a:avLst/>
          </a:prstGeom>
          <a:blipFill>
            <a:blip r:embed="rId2"/>
            <a:stretch>
              <a:fillRect l="-734" r="-807" b="-2605"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  <p:sp>
        <p:nvSpPr>
          <p:cNvPr id="17412" name="Rettangolo 4">
            <a:extLst>
              <a:ext uri="{FF2B5EF4-FFF2-40B4-BE49-F238E27FC236}">
                <a16:creationId xmlns:a16="http://schemas.microsoft.com/office/drawing/2014/main" id="{C61630E0-7501-0072-0F8B-5AD172647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81000"/>
            <a:ext cx="3383930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4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5">
            <a:extLst>
              <a:ext uri="{FF2B5EF4-FFF2-40B4-BE49-F238E27FC236}">
                <a16:creationId xmlns:a16="http://schemas.microsoft.com/office/drawing/2014/main" id="{E4018472-DF95-3ED8-BEA8-B2D4BB1CC335}"/>
              </a:ext>
            </a:extLst>
          </p:cNvPr>
          <p:cNvSpPr txBox="1">
            <a:spLocks noGrp="1"/>
          </p:cNvSpPr>
          <p:nvPr/>
        </p:nvSpPr>
        <p:spPr bwMode="auto">
          <a:xfrm>
            <a:off x="7434263" y="5805488"/>
            <a:ext cx="56673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B8E2FCC-1A35-4853-A0AB-D943C61726B3}" type="slidenum">
              <a:rPr lang="it-IT" altLang="it-IT" sz="9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it-IT" altLang="it-IT" sz="9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2CA37E0-2C2E-8766-8323-DC23FE1C6E3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848" y="2348880"/>
            <a:ext cx="8759610" cy="3893245"/>
          </a:xfrm>
          <a:prstGeom prst="rect">
            <a:avLst/>
          </a:prstGeom>
          <a:blipFill>
            <a:blip r:embed="rId2"/>
            <a:stretch>
              <a:fillRect l="-696" r="-765" b="-1878"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  <p:sp>
        <p:nvSpPr>
          <p:cNvPr id="3" name="Rettangolo 4">
            <a:extLst>
              <a:ext uri="{FF2B5EF4-FFF2-40B4-BE49-F238E27FC236}">
                <a16:creationId xmlns:a16="http://schemas.microsoft.com/office/drawing/2014/main" id="{1E9DFF46-5518-71F6-7D2A-1638FC765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81000"/>
            <a:ext cx="3383930" cy="6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ts val="450"/>
              </a:spcBef>
              <a:spcAft>
                <a:spcPts val="45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Esempio 4</a:t>
            </a:r>
            <a:endParaRPr lang="it-IT" altLang="it-IT" sz="36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e">
  <a:themeElements>
    <a:clrScheme name="Re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7658</TotalTime>
  <Words>786</Words>
  <Application>Microsoft Office PowerPoint</Application>
  <PresentationFormat>Presentazione su schermo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6" baseType="lpstr">
      <vt:lpstr>Arial</vt:lpstr>
      <vt:lpstr>Cambria Math</vt:lpstr>
      <vt:lpstr>Symbol</vt:lpstr>
      <vt:lpstr>Times New Roman</vt:lpstr>
      <vt:lpstr>Verdana</vt:lpstr>
      <vt:lpstr>Wingdings</vt:lpstr>
      <vt:lpstr>Rete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 per l’analisi statistica</dc:title>
  <dc:creator>Universita degli Studi di Napoli</dc:creator>
  <cp:lastModifiedBy>Windows User</cp:lastModifiedBy>
  <cp:revision>563</cp:revision>
  <cp:lastPrinted>1601-01-01T00:00:00Z</cp:lastPrinted>
  <dcterms:created xsi:type="dcterms:W3CDTF">2008-09-01T13:21:43Z</dcterms:created>
  <dcterms:modified xsi:type="dcterms:W3CDTF">2023-11-28T11:23:19Z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