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7"/>
  </p:notesMasterIdLst>
  <p:sldIdLst>
    <p:sldId id="387" r:id="rId2"/>
    <p:sldId id="388" r:id="rId3"/>
    <p:sldId id="389" r:id="rId4"/>
    <p:sldId id="391" r:id="rId5"/>
    <p:sldId id="392" r:id="rId6"/>
  </p:sldIdLst>
  <p:sldSz cx="9144000" cy="6858000" type="screen4x3"/>
  <p:notesSz cx="6734175" cy="98663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3300"/>
    <a:srgbClr val="584308"/>
    <a:srgbClr val="094457"/>
    <a:srgbClr val="0B550D"/>
    <a:srgbClr val="153075"/>
    <a:srgbClr val="5600AC"/>
    <a:srgbClr val="3D1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3655" autoAdjust="0"/>
  </p:normalViewPr>
  <p:slideViewPr>
    <p:cSldViewPr>
      <p:cViewPr varScale="1">
        <p:scale>
          <a:sx n="64" d="100"/>
          <a:sy n="64" d="100"/>
        </p:scale>
        <p:origin x="98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55E1F11-A5B5-8C8E-B9B3-8632B9B300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720372B-AF76-FB57-CB1B-A34EBCBDD1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B58F6C0-29B7-0F6C-F857-76072709E2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58C4360E-726F-B71F-94D0-BCD4D8D11D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797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A7935D8F-A0DE-07F8-9A05-C7ED988364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41D14EE8-4E75-C1C8-B155-F4BEBB168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9BFB5A-F5DF-46B1-912A-606231643D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C89FEBCD-9C8C-ACBA-A9A6-7B2460466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ECA5B8-E494-1B7C-9F56-21B26D3E3820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A7A91721-4EC6-7AD1-A3D7-786CD0AF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542A3D2E-941E-4CB1-C4C4-02A69BA4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FC3C3664-2522-C42B-3DC6-DA21694B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B8A03ACE-F79A-E71B-8F55-E2A7F369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015D2C36-0442-B36B-705F-A2E15C07E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BA038326-96A7-2061-043B-5F0B9332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EA020986-D886-B0EB-8ECB-01AA5A56D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6991672D-4944-3001-B67D-B9837CBF0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CBFF817E-CBDD-BD3C-68BB-2EEBAA335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D260C6FD-32DC-0DFC-7BEA-D5610ED8E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E5D61967-4804-4BD2-60CF-A66841E09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1595492F-8A27-3474-3B47-F67492628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F9090702-E14A-2321-A40B-47A125356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8F490E8B-8D77-011A-3277-B83C5389A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002752C9-258C-1753-27D2-23EA408C5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E908F717-912E-FCCC-F471-A770353F5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049E1C5F-EE18-3637-72AD-047453A83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B9E2FA81-5A3F-62BA-E01F-C0FA8DFD3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10D1D36F-7528-0FCA-70CA-6A720372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8E0AF515-B751-4B4B-80B0-9A317E5F0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B4C1874C-953D-5E88-1154-FDC2E5904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AE93F052-C0D6-930B-9014-50637668D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55E14321-1143-980F-4FD3-F6A245871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18BC34AA-C26B-0A0A-412B-452EC30AC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79112F9F-8F9A-4C32-4E3A-234E6E7C5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093B531B-4B2F-4D2A-2FFC-C5FD5B2DD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C1CFA675-8D67-BB26-4710-97BC7371D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A3769D3F-A1D8-BEEB-888C-52634565D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C66470C7-B6B9-EE21-FB37-FFC37846E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283BA6BA-A52B-3F4B-F54F-55986AA23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0493336C-CF94-EF22-8025-063FD55F9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70B20DCF-4ADC-5C8E-4771-7BE376F8A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it-IT" altLang="en-US"/>
              <a:t>Fare clic per modificare lo stile del titolo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it-IT" altLang="en-US"/>
              <a:t>Fare clic per modificare lo stile del sottotitolo dello schema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3154C212-3DD5-35A7-2C07-579460F82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52CF43CB-AE8C-DC97-5271-ABA1BB263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E13211C3-6C7C-D538-98EA-9E85FF4E9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CD1C-D03E-4E1C-9339-2D591A332027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2301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1835C3-25C2-6855-D591-FAD332318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64B125-6DE1-3868-8FFE-F0621A704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E169F33-987E-D3AB-B354-85A05A72F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D891-78AF-47D2-9E05-7D174446C9F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495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EF1EC0-D937-8536-1E97-D96EDFE20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09F8F1-9307-8910-7637-27E4EBBC4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F9875D3-24D9-9DE8-8C97-524645322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C9450-5351-4EF5-BD8D-1FD7D5B6BA6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8744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D958C-6D97-DD2E-77AD-9D66700E0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C09213-5B7F-07AD-63FF-8BA50F4AF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7AE1518-679A-BF20-B165-9EF7088A9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7FA0-8B63-49ED-B883-9727AABD2F3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5860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B22565-8FD6-8BE4-4683-3B4FB2E30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BFB8A1-0727-AF20-17A7-EE6530D391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AD0524C-3112-7066-7B8E-80600652C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007B5-0193-4FD8-8A80-769633A1E1F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8129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6EFC02-D035-A329-6C9F-56C078543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EF92CF-09D3-5067-614E-1CE08BCD8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11ECC56-6D9F-5E1F-F216-662232D37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914D-7B46-4AEA-BB4E-F409B7BA757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6722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F2199FA-1079-2F9E-3FA4-02C98CD4F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92EFC70-B6DD-490A-9943-493B2D202A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4CC7D74-CDBA-7E01-780E-9D92E1890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9159E-4B50-463D-BE52-BD31560D329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229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189BCF-CC2F-DF93-80BC-18865A7D0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BD2CF1-2237-55C6-44E4-907CBB47E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0C44855-E2B3-AE38-3C1A-BE7C00B42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CB22-8D66-4F6C-9C0F-7D052B5E45F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7779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E6936E6-3E1E-3A21-3178-80EA0D67D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FC561AA-70B0-34C1-8731-4B088D4A9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D988AA5-D318-AD56-FB21-C1251C82B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EB436-E840-4AC4-9897-6D8DCB7A7B6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227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194AA-693D-619A-9727-2FB4BC74F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0B129-C120-0137-7206-199CA8531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F845BAE-08A1-4FBE-B222-5FD9675B8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F93B-62AB-4509-AF97-31D025A430A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5576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9BCA7B-08E5-896F-91C0-3782277C9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EB772D-392C-8A1C-F84A-A642E23D8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2065EE8-3F51-DFE2-0F8C-20428732B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E5B6-383E-40CB-9FF1-47AD60F4BAA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8777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53846D47-9E30-4964-FAC6-6C4F6F498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EACE0F-651D-CF35-A1AA-5DDDB61D5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0F4EBB-9DFC-9491-44D1-143080F85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5EB32418-0542-41CB-A2DC-847FE79042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9D416189-33CE-D2B3-F15E-F9AC9C32A4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267BFA3B-8961-D809-042B-7EDE7A5C75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B175ADD2-C88A-4155-9973-D00DA68B938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34CAC771-B79A-92DC-F206-0D1BCF27C55A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2D94EBCD-5498-4A3A-BDFF-32FE91105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346439B4-EF54-DA53-4626-31EB91EE5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34EFDEC6-2FD4-864F-52B3-91365411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37B4BFF9-F795-CF2E-EC58-151D19823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9CF67DB8-9FAC-D351-6F4D-A2CFD5B3F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8807B948-9F0D-EE43-8BE1-E380F8DB2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06D6A9E7-8C3E-E4FC-5559-A4FB1F77B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87D6067A-BAD7-FC07-2AD2-466BAC38E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40C7671F-79A4-F128-9148-B0475774E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7BE783BD-4CDC-B9D4-3339-5E3091F96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DE1627C6-5D86-9FCC-E6A8-70A8C18DF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7C67A87D-DCDD-0B64-1C7F-8C874ADD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9494BF3C-19EF-77F3-956E-4CE03E6F0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56DB672B-4EF4-291F-6E0B-A0A4B66AA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29F0CE72-6B1C-2672-FC6A-467CA0E4C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6F5798DC-0E82-1C50-DE23-4FA6B694A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F74F2E6F-92F8-EEFA-0663-B190F6FF7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F1BB4A81-D9AA-C98B-2EB6-9DB58E033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D1FA2665-3D99-4C57-E9A9-F2CEB8EE3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CF66DB4B-8C45-AE03-EDDE-93B2BF89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6CB6DAA3-9F44-2B4A-5E71-882535F89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27135CEE-EF05-9FE7-065B-0112E051B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8C3F2DE7-2EFA-86D4-0E1E-C7672F1C9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B4C59381-BB8B-0A65-0425-54C870DA1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1F99BE60-63F8-4687-51E1-313D5E3B9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77070759-723B-1AAD-EBB1-9958FCF09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9D81A777-7EC0-06C6-B439-639B76BF4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6C57D26C-4361-639F-D577-997FEFD2D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1E34FE7A-76D9-A7FA-EFE7-D3887FFFC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BEE30482-CE81-6167-659C-122CF7FBD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1555620A-1E58-C53E-CEE9-96FAA5C18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796" r:id="rId2"/>
    <p:sldLayoutId id="2147484797" r:id="rId3"/>
    <p:sldLayoutId id="2147484798" r:id="rId4"/>
    <p:sldLayoutId id="2147484799" r:id="rId5"/>
    <p:sldLayoutId id="2147484800" r:id="rId6"/>
    <p:sldLayoutId id="2147484801" r:id="rId7"/>
    <p:sldLayoutId id="2147484802" r:id="rId8"/>
    <p:sldLayoutId id="2147484803" r:id="rId9"/>
    <p:sldLayoutId id="2147484804" r:id="rId10"/>
    <p:sldLayoutId id="21474848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>
            <a:extLst>
              <a:ext uri="{FF2B5EF4-FFF2-40B4-BE49-F238E27FC236}">
                <a16:creationId xmlns:a16="http://schemas.microsoft.com/office/drawing/2014/main" id="{DBF82934-A38B-510F-CDB4-1FFDA789140A}"/>
              </a:ext>
            </a:extLst>
          </p:cNvPr>
          <p:cNvSpPr txBox="1">
            <a:spLocks noGrp="1"/>
          </p:cNvSpPr>
          <p:nvPr/>
        </p:nvSpPr>
        <p:spPr bwMode="auto">
          <a:xfrm>
            <a:off x="7434263" y="5805488"/>
            <a:ext cx="5667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A4C622-66F6-418A-A3C6-B0BF86435AD5}" type="slidenum">
              <a:rPr lang="it-IT" altLang="it-IT" sz="90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it-IT" altLang="it-IT" sz="9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0357" name="Rettangolo 1">
            <a:extLst>
              <a:ext uri="{FF2B5EF4-FFF2-40B4-BE49-F238E27FC236}">
                <a16:creationId xmlns:a16="http://schemas.microsoft.com/office/drawing/2014/main" id="{3DFEDFF7-6A63-09CE-0EF6-8893623B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1856587"/>
            <a:ext cx="8374063" cy="2169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Il test di indipendenza permette di verificare se tra due variabili X e Y esiste o meno associazione.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E’ un test </a:t>
            </a:r>
            <a:r>
              <a:rPr lang="it-IT" sz="20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non parametrico</a:t>
            </a: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 in quanto l’ipotesi da sottoporre a verifica non riguarda un parametro della distribuzione ma la condizione di indipendenza statistica</a:t>
            </a:r>
            <a:r>
              <a:rPr lang="it-IT" sz="2000" b="0" i="0" u="none" strike="noStrike" baseline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it-IT" sz="2000" b="0" i="0" u="none" strike="noStrike" baseline="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0AA4C071-CF01-F51F-44DD-99CD09BF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282297"/>
            <a:ext cx="7273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36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Test di indipendenza</a:t>
            </a:r>
            <a:endParaRPr lang="it-IT" altLang="it-IT" sz="3600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0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>
            <a:extLst>
              <a:ext uri="{FF2B5EF4-FFF2-40B4-BE49-F238E27FC236}">
                <a16:creationId xmlns:a16="http://schemas.microsoft.com/office/drawing/2014/main" id="{DBF82934-A38B-510F-CDB4-1FFDA789140A}"/>
              </a:ext>
            </a:extLst>
          </p:cNvPr>
          <p:cNvSpPr txBox="1">
            <a:spLocks noGrp="1"/>
          </p:cNvSpPr>
          <p:nvPr/>
        </p:nvSpPr>
        <p:spPr bwMode="auto">
          <a:xfrm>
            <a:off x="7434263" y="5805488"/>
            <a:ext cx="5667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A4C622-66F6-418A-A3C6-B0BF86435AD5}" type="slidenum">
              <a:rPr lang="it-IT" altLang="it-IT" sz="90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t-IT" altLang="it-IT" sz="9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0357" name="Rettangolo 1">
            <a:extLst>
              <a:ext uri="{FF2B5EF4-FFF2-40B4-BE49-F238E27FC236}">
                <a16:creationId xmlns:a16="http://schemas.microsoft.com/office/drawing/2014/main" id="{3DFEDFF7-6A63-09CE-0EF6-8893623B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1376019"/>
            <a:ext cx="8374063" cy="17697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Siano X e Y due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caratteri rispettivamente con </a:t>
            </a: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H e K modalità.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Si vuole verificare sulla base delle n osservazioni campionarie l’ipotesi nulla di indipendenza statistica tra X e Y nella popolazione</a:t>
            </a:r>
            <a:r>
              <a:rPr lang="it-IT" sz="2000" b="0" i="0" u="none" strike="noStrike" baseline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it-IT" sz="2000" b="0" i="0" u="none" strike="noStrike" baseline="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0AA4C071-CF01-F51F-44DD-99CD09BF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282297"/>
            <a:ext cx="7273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36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Test di indipendenza</a:t>
            </a:r>
            <a:endParaRPr lang="it-IT" altLang="it-IT" sz="3600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tangolo 1">
            <a:extLst>
              <a:ext uri="{FF2B5EF4-FFF2-40B4-BE49-F238E27FC236}">
                <a16:creationId xmlns:a16="http://schemas.microsoft.com/office/drawing/2014/main" id="{6AD1DF25-AC01-F9D9-962D-43343AD6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717032"/>
            <a:ext cx="7344815" cy="9226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alt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it-IT" altLang="it-IT" sz="2000" baseline="-25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it-IT" alt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it-IT" altLang="it-IT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due fenomeni sono INDIPENDENTI</a:t>
            </a:r>
            <a:r>
              <a:rPr lang="it-IT" altLang="it-IT" sz="2000" baseline="-25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it-IT" altLang="it-IT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it-IT" alt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it-IT" altLang="it-IT" sz="2000" baseline="-25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it-IT" alt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it-IT" alt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due </a:t>
            </a:r>
            <a:r>
              <a:rPr lang="it-IT" altLang="it-IT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fenomeni NON </a:t>
            </a:r>
            <a:r>
              <a:rPr lang="it-IT" alt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sono INDIPENDENTI</a:t>
            </a:r>
            <a:r>
              <a:rPr lang="it-IT" altLang="it-IT" sz="2000" baseline="-25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it-IT" altLang="it-IT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3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ttangolo 1">
            <a:extLst>
              <a:ext uri="{FF2B5EF4-FFF2-40B4-BE49-F238E27FC236}">
                <a16:creationId xmlns:a16="http://schemas.microsoft.com/office/drawing/2014/main" id="{3DFEDFF7-6A63-09CE-0EF6-8893623B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1243611"/>
            <a:ext cx="496855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La statistica test utilizzata è data da</a:t>
            </a:r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0AA4C071-CF01-F51F-44DD-99CD09BF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282297"/>
            <a:ext cx="7273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36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Test di indipendenza</a:t>
            </a:r>
            <a:endParaRPr lang="it-IT" altLang="it-IT" sz="3600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4D9D88-D326-CABC-88D8-F49DA11DBFA4}"/>
              </a:ext>
            </a:extLst>
          </p:cNvPr>
          <p:cNvSpPr txBox="1"/>
          <p:nvPr/>
        </p:nvSpPr>
        <p:spPr>
          <a:xfrm>
            <a:off x="107505" y="2178683"/>
            <a:ext cx="8999517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che, per n grande, ha una distribuzione chi quadrato con (K-1)(H-1) gradi di libertà.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Maggiore sarà valore della statistica e maggiore sarà l’evidenza contro l’ipotesi nulla, il test pertanto è sempre ad una coda.</a:t>
            </a:r>
            <a:endParaRPr lang="it-IT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9633B54-1DD1-C914-EDBE-94431F5DC258}"/>
                  </a:ext>
                </a:extLst>
              </p:cNvPr>
              <p:cNvSpPr txBox="1"/>
              <p:nvPr/>
            </p:nvSpPr>
            <p:spPr>
              <a:xfrm>
                <a:off x="5009323" y="988541"/>
                <a:ext cx="3018644" cy="1002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000" b="0" i="0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p>
                          <m:r>
                            <a:rPr lang="it-IT" sz="2000" b="0" i="0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000" b="0" i="1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it-IT" sz="2000" b="0" i="0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it-IT" sz="2000" b="0" i="0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it-IT" sz="2000" b="0" i="0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t-IT" sz="2000" b="0" i="1" u="none" strike="noStrike" baseline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it-IT" sz="2000" b="0" i="0" u="none" strike="noStrike" baseline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it-IT" sz="2000" b="0" i="0" u="none" strike="noStrike" baseline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it-IT" sz="2000" b="0" i="0" u="none" strike="noStrike" baseline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it-IT" sz="20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it-IT" sz="2000" b="0" i="1" u="none" strike="noStrike" baseline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2000" b="0" i="0" u="none" strike="noStrike" baseline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it-IT" sz="2000" b="0" i="0" u="none" strike="noStrike" baseline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ij</m:t>
                                      </m:r>
                                    </m:sub>
                                    <m:sup>
                                      <m:r>
                                        <a:rPr lang="it-IT" sz="2000" b="0" i="0" u="none" strike="noStrike" baseline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sz="2000" b="0" i="1" u="none" strike="noStrike" baseline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2000" b="0" i="0" u="none" strike="noStrike" baseline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it-IT" sz="2000" b="0" i="0" u="none" strike="noStrike" baseline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ij</m:t>
                                      </m:r>
                                    </m:sub>
                                    <m:sup>
                                      <m:r>
                                        <a:rPr lang="it-IT" sz="2000" b="0" i="0" u="none" strike="noStrike" baseline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9633B54-1DD1-C914-EDBE-94431F5DC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23" y="988541"/>
                <a:ext cx="3018644" cy="1002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4D9D88-D326-CABC-88D8-F49DA11DBFA4}"/>
              </a:ext>
            </a:extLst>
          </p:cNvPr>
          <p:cNvSpPr txBox="1"/>
          <p:nvPr/>
        </p:nvSpPr>
        <p:spPr>
          <a:xfrm>
            <a:off x="4090793" y="4350866"/>
            <a:ext cx="482523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il valore del Chi-quadrato empirico è inferiore al valore critico definito da </a:t>
            </a:r>
            <a:r>
              <a:rPr lang="it-IT" sz="2000" b="0" i="0" u="none" strike="noStrike" baseline="0" dirty="0" smtClean="0">
                <a:solidFill>
                  <a:srgbClr val="002060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a</a:t>
            </a:r>
            <a:r>
              <a:rPr lang="it-IT" sz="2000" b="0" i="0" u="none" strike="noStrike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 </a:t>
            </a: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accetta l’ipotesi di indipendenza tra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 </a:t>
            </a: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Y.</a:t>
            </a:r>
            <a:endParaRPr 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250823" y="4028920"/>
            <a:ext cx="3628907" cy="2829080"/>
            <a:chOff x="250823" y="4028920"/>
            <a:chExt cx="3628907" cy="2829080"/>
          </a:xfrm>
        </p:grpSpPr>
        <p:grpSp>
          <p:nvGrpSpPr>
            <p:cNvPr id="27" name="Gruppo 26"/>
            <p:cNvGrpSpPr/>
            <p:nvPr/>
          </p:nvGrpSpPr>
          <p:grpSpPr>
            <a:xfrm>
              <a:off x="250823" y="4028920"/>
              <a:ext cx="3628907" cy="2829080"/>
              <a:chOff x="395536" y="4293096"/>
              <a:chExt cx="3068262" cy="2557656"/>
            </a:xfrm>
          </p:grpSpPr>
          <p:pic>
            <p:nvPicPr>
              <p:cNvPr id="18" name="Immagine 17"/>
              <p:cNvPicPr/>
              <p:nvPr/>
            </p:nvPicPr>
            <p:blipFill rotWithShape="1">
              <a:blip r:embed="rId3"/>
              <a:srcRect l="16684" t="43383" r="60282" b="16333"/>
              <a:stretch/>
            </p:blipFill>
            <p:spPr bwMode="auto">
              <a:xfrm>
                <a:off x="395536" y="4391027"/>
                <a:ext cx="3068262" cy="20216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4" name="Connettore 2 3"/>
              <p:cNvCxnSpPr/>
              <p:nvPr/>
            </p:nvCxnSpPr>
            <p:spPr>
              <a:xfrm flipH="1">
                <a:off x="1742907" y="5278991"/>
                <a:ext cx="721765" cy="425973"/>
              </a:xfrm>
              <a:prstGeom prst="straightConnector1">
                <a:avLst/>
              </a:prstGeom>
              <a:ln w="57150">
                <a:solidFill>
                  <a:schemeClr val="bg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ttangolo 4"/>
              <p:cNvSpPr/>
              <p:nvPr/>
            </p:nvSpPr>
            <p:spPr>
              <a:xfrm>
                <a:off x="2369834" y="4959428"/>
                <a:ext cx="3786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dirty="0" smtClean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a</a:t>
                </a:r>
                <a:endParaRPr lang="it-IT" sz="24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1460412" y="4293096"/>
                <a:ext cx="8526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dirty="0" smtClean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1-a</a:t>
                </a:r>
                <a:endParaRPr lang="it-IT" sz="2400" dirty="0">
                  <a:latin typeface="Symbol" panose="05050102010706020507" pitchFamily="18" charset="2"/>
                </a:endParaRPr>
              </a:p>
            </p:txBody>
          </p:sp>
          <p:cxnSp>
            <p:nvCxnSpPr>
              <p:cNvPr id="21" name="Connettore 2 20"/>
              <p:cNvCxnSpPr/>
              <p:nvPr/>
            </p:nvCxnSpPr>
            <p:spPr>
              <a:xfrm flipH="1">
                <a:off x="1331640" y="4581128"/>
                <a:ext cx="411268" cy="389522"/>
              </a:xfrm>
              <a:prstGeom prst="straightConnector1">
                <a:avLst/>
              </a:prstGeom>
              <a:ln w="57150">
                <a:solidFill>
                  <a:srgbClr val="99C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2 23"/>
              <p:cNvCxnSpPr/>
              <p:nvPr/>
            </p:nvCxnSpPr>
            <p:spPr>
              <a:xfrm flipH="1">
                <a:off x="1385816" y="6083798"/>
                <a:ext cx="17832" cy="369538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Rettangolo 24"/>
                  <p:cNvSpPr/>
                  <p:nvPr/>
                </p:nvSpPr>
                <p:spPr>
                  <a:xfrm>
                    <a:off x="1115616" y="6453336"/>
                    <a:ext cx="701026" cy="3974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it-IT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it-IT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it-IT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it-IT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it-IT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5" name="Rettangolo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16" y="6453336"/>
                    <a:ext cx="701026" cy="3974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Rettangolo 27"/>
            <p:cNvSpPr/>
            <p:nvPr/>
          </p:nvSpPr>
          <p:spPr>
            <a:xfrm>
              <a:off x="1014793" y="5045424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endParaRPr lang="it-IT" b="1" dirty="0">
                <a:solidFill>
                  <a:srgbClr val="00B0F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1492332" y="5507940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lang="it-IT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15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>
            <a:extLst>
              <a:ext uri="{FF2B5EF4-FFF2-40B4-BE49-F238E27FC236}">
                <a16:creationId xmlns:a16="http://schemas.microsoft.com/office/drawing/2014/main" id="{DBF82934-A38B-510F-CDB4-1FFDA789140A}"/>
              </a:ext>
            </a:extLst>
          </p:cNvPr>
          <p:cNvSpPr txBox="1">
            <a:spLocks noGrp="1"/>
          </p:cNvSpPr>
          <p:nvPr/>
        </p:nvSpPr>
        <p:spPr bwMode="auto">
          <a:xfrm>
            <a:off x="7434263" y="5805488"/>
            <a:ext cx="5667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A4C622-66F6-418A-A3C6-B0BF86435AD5}" type="slidenum">
              <a:rPr lang="it-IT" altLang="it-IT" sz="90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it-IT" altLang="it-IT" sz="9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0AA4C071-CF01-F51F-44DD-99CD09BF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282297"/>
            <a:ext cx="7273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36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Esempio: Test di indipendenza</a:t>
            </a:r>
            <a:endParaRPr lang="it-IT" altLang="it-IT" sz="3600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4D9D88-D326-CABC-88D8-F49DA11DBFA4}"/>
              </a:ext>
            </a:extLst>
          </p:cNvPr>
          <p:cNvSpPr txBox="1"/>
          <p:nvPr/>
        </p:nvSpPr>
        <p:spPr>
          <a:xfrm>
            <a:off x="179512" y="1916832"/>
            <a:ext cx="8586743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verificare se c'è associazione tra </a:t>
            </a:r>
            <a:r>
              <a:rPr lang="it-IT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pezzi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difettosi </a:t>
            </a:r>
            <a:r>
              <a:rPr lang="it-IT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(difettoso/non difettoso) e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tipo di </a:t>
            </a:r>
            <a:r>
              <a:rPr lang="it-IT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macchina (macchinario A/macchinario B),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manager </a:t>
            </a:r>
            <a:r>
              <a:rPr lang="it-IT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estrae un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campione casuale di </a:t>
            </a:r>
            <a:r>
              <a:rPr lang="it-IT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250 pezzi e ottiene un Chi-quadrato (valore empirico) uguale 5.29. 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livello di significatività del 5% il manager può asserire che la quantità di pezzi difettosi non dipenda dalla macchina</a:t>
            </a:r>
            <a:r>
              <a:rPr lang="it-IT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2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>
            <a:extLst>
              <a:ext uri="{FF2B5EF4-FFF2-40B4-BE49-F238E27FC236}">
                <a16:creationId xmlns:a16="http://schemas.microsoft.com/office/drawing/2014/main" id="{0AA4C071-CF01-F51F-44DD-99CD09BF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282297"/>
            <a:ext cx="7273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36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Esempio: Test di indipendenza</a:t>
            </a:r>
            <a:endParaRPr lang="it-IT" altLang="it-IT" sz="3600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A4D9D88-D326-CABC-88D8-F49DA11DBFA4}"/>
                  </a:ext>
                </a:extLst>
              </p:cNvPr>
              <p:cNvSpPr txBox="1"/>
              <p:nvPr/>
            </p:nvSpPr>
            <p:spPr>
              <a:xfrm>
                <a:off x="250825" y="3116441"/>
                <a:ext cx="5905352" cy="928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b="0" i="0" u="none" strike="noStrike" baseline="0" dirty="0" smtClean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Valore </a:t>
                </a:r>
                <a:r>
                  <a:rPr lang="it-IT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empirico della statistica test: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u="none" strike="noStrike" baseline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it-IT" b="0" i="1" u="none" strike="noStrike" baseline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it-IT" b="0" i="1" u="none" strike="noStrike" baseline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it-IT" b="0" i="1" u="none" strike="noStrike" baseline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=5,29</m:t>
                    </m:r>
                  </m:oMath>
                </a14:m>
                <a:endParaRPr lang="it-IT" b="0" i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b="0" i="0" u="none" strike="noStrike" baseline="0" dirty="0" smtClean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Valore </a:t>
                </a:r>
                <a:r>
                  <a:rPr lang="it-IT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teorico della statistica test: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u="none" strike="noStrike" baseline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it-IT" b="0" i="1" u="none" strike="noStrike" baseline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b="0" i="1" u="none" strike="noStrike" baseline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0,05;1</m:t>
                        </m:r>
                      </m:sub>
                      <m:sup>
                        <m:r>
                          <a:rPr lang="it-IT" b="0" i="1" u="none" strike="noStrike" baseline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it-IT" b="0" i="1" u="none" strike="noStrike" baseline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=3,84</m:t>
                    </m:r>
                  </m:oMath>
                </a14:m>
                <a:endParaRPr lang="it-IT" b="0" i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A4D9D88-D326-CABC-88D8-F49DA11DB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3116441"/>
                <a:ext cx="5905352" cy="928909"/>
              </a:xfrm>
              <a:prstGeom prst="rect">
                <a:avLst/>
              </a:prstGeom>
              <a:blipFill>
                <a:blip r:embed="rId2"/>
                <a:stretch>
                  <a:fillRect l="-826" b="-39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76EF6A-0BE7-4464-7AB0-FA6B4F950DD5}"/>
              </a:ext>
            </a:extLst>
          </p:cNvPr>
          <p:cNvSpPr txBox="1"/>
          <p:nvPr/>
        </p:nvSpPr>
        <p:spPr>
          <a:xfrm>
            <a:off x="250824" y="4955637"/>
            <a:ext cx="8703629" cy="160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Poiché 5,29&gt;3,84 si rifiuta l’ipotesi di indipendenza al livello di significatività del 5%. 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Ossia, </a:t>
            </a:r>
            <a:r>
              <a:rPr lang="it-IT" b="0" i="0" u="none" strike="noStrike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livello di significatività del 5% </a:t>
            </a:r>
            <a:r>
              <a:rPr lang="it-IT" b="0" i="0" u="none" strike="noStrike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 è sufficiente evidenza empirica per </a:t>
            </a: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asserire che la quantità di pezzi difettosi dipende dalla macchina.</a:t>
            </a:r>
            <a:endParaRPr lang="it-IT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ttangolo 1">
            <a:extLst>
              <a:ext uri="{FF2B5EF4-FFF2-40B4-BE49-F238E27FC236}">
                <a16:creationId xmlns:a16="http://schemas.microsoft.com/office/drawing/2014/main" id="{DA4ABA87-D4D1-B37B-9A3E-94B675D07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1561222"/>
            <a:ext cx="7993584" cy="9226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alt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it-IT" altLang="it-IT" sz="2000" baseline="-25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it-IT" altLang="it-IT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i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due fenomeni sono indipendenti</a:t>
            </a:r>
            <a:endParaRPr lang="it-IT" alt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it-IT" alt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it-IT" altLang="it-IT" sz="2000" baseline="-25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it-IT" altLang="it-IT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i due fenomeni NON sono indipendenti</a:t>
            </a:r>
            <a:endParaRPr lang="it-IT" alt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9DD1B2B-1CA3-D402-62B0-129083423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13" t="71828" r="13775" b="19984"/>
          <a:stretch/>
        </p:blipFill>
        <p:spPr>
          <a:xfrm>
            <a:off x="5696853" y="2945159"/>
            <a:ext cx="3275856" cy="15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16720"/>
      </p:ext>
    </p:extLst>
  </p:cSld>
  <p:clrMapOvr>
    <a:masterClrMapping/>
  </p:clrMapOvr>
</p:sld>
</file>

<file path=ppt/theme/theme1.xml><?xml version="1.0" encoding="utf-8"?>
<a:theme xmlns:a="http://schemas.openxmlformats.org/drawingml/2006/main" name="Rete">
  <a:themeElements>
    <a:clrScheme name="Ret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t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7818</TotalTime>
  <Words>319</Words>
  <Application>Microsoft Office PowerPoint</Application>
  <PresentationFormat>Presentazione su schermo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Cambria Math</vt:lpstr>
      <vt:lpstr>Symbol</vt:lpstr>
      <vt:lpstr>Times New Roman</vt:lpstr>
      <vt:lpstr>Verdana</vt:lpstr>
      <vt:lpstr>Wingdings</vt:lpstr>
      <vt:lpstr>Wingdings 2</vt:lpstr>
      <vt:lpstr>Rete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 per l’analisi statistica</dc:title>
  <dc:creator>Universita degli Studi di Napoli</dc:creator>
  <cp:lastModifiedBy>Windows User</cp:lastModifiedBy>
  <cp:revision>570</cp:revision>
  <cp:lastPrinted>1601-01-01T00:00:00Z</cp:lastPrinted>
  <dcterms:created xsi:type="dcterms:W3CDTF">2008-09-01T13:21:43Z</dcterms:created>
  <dcterms:modified xsi:type="dcterms:W3CDTF">2023-12-04T09:57:12Z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